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8"/>
  </p:notesMasterIdLst>
  <p:sldIdLst>
    <p:sldId id="258" r:id="rId2"/>
    <p:sldId id="337" r:id="rId3"/>
    <p:sldId id="325" r:id="rId4"/>
    <p:sldId id="338" r:id="rId5"/>
    <p:sldId id="329" r:id="rId6"/>
    <p:sldId id="324" r:id="rId7"/>
    <p:sldId id="270" r:id="rId8"/>
    <p:sldId id="334" r:id="rId9"/>
    <p:sldId id="347" r:id="rId10"/>
    <p:sldId id="339" r:id="rId11"/>
    <p:sldId id="326" r:id="rId12"/>
    <p:sldId id="340" r:id="rId13"/>
    <p:sldId id="341" r:id="rId14"/>
    <p:sldId id="342" r:id="rId15"/>
    <p:sldId id="344" r:id="rId16"/>
    <p:sldId id="34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4/12/2023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Inteligencia Artificial II</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3445367"/>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r>
              <a:rPr lang="es-CO" sz="2400" dirty="0">
                <a:latin typeface="Arial" panose="020B0604020202020204" pitchFamily="34" charset="0"/>
                <a:ea typeface="Calibri" panose="020F0502020204030204" pitchFamily="34" charset="0"/>
                <a:cs typeface="Arial" panose="020B0604020202020204" pitchFamily="34" charset="0"/>
              </a:rPr>
              <a:t> - </a:t>
            </a: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a:t>
            </a: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Capas convolucionales</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CB9F4671-041B-C5CE-8C36-2F67FAEAE677}"/>
              </a:ext>
            </a:extLst>
          </p:cNvPr>
          <p:cNvSpPr txBox="1"/>
          <p:nvPr/>
        </p:nvSpPr>
        <p:spPr>
          <a:xfrm>
            <a:off x="397603" y="2111959"/>
            <a:ext cx="8348793" cy="1200329"/>
          </a:xfrm>
          <a:prstGeom prst="rect">
            <a:avLst/>
          </a:prstGeom>
          <a:noFill/>
        </p:spPr>
        <p:txBody>
          <a:bodyPr wrap="square">
            <a:spAutoFit/>
          </a:bodyPr>
          <a:lstStyle/>
          <a:p>
            <a:r>
              <a:rPr lang="es-MX" dirty="0"/>
              <a:t>La capa convolucional es el elemento más importante de una CNN. Esta compuesta de un set de filtros (conocidos también como </a:t>
            </a:r>
            <a:r>
              <a:rPr lang="es-MX" dirty="0" err="1"/>
              <a:t>kernels</a:t>
            </a:r>
            <a:r>
              <a:rPr lang="es-MX" dirty="0"/>
              <a:t> o detectores de características), que es aplicado sobre todas las áreas del dato de entrada. Un filtro es definido como un set de pesos de aprendizaje.</a:t>
            </a:r>
            <a:endParaRPr lang="es-CO" dirty="0"/>
          </a:p>
        </p:txBody>
      </p:sp>
      <p:pic>
        <p:nvPicPr>
          <p:cNvPr id="8" name="Imagen 7">
            <a:extLst>
              <a:ext uri="{FF2B5EF4-FFF2-40B4-BE49-F238E27FC236}">
                <a16:creationId xmlns:a16="http://schemas.microsoft.com/office/drawing/2014/main" id="{9476392B-F209-B337-8EDA-9BE3964186E6}"/>
              </a:ext>
            </a:extLst>
          </p:cNvPr>
          <p:cNvPicPr>
            <a:picLocks noChangeAspect="1"/>
          </p:cNvPicPr>
          <p:nvPr/>
        </p:nvPicPr>
        <p:blipFill>
          <a:blip r:embed="rId4"/>
          <a:stretch>
            <a:fillRect/>
          </a:stretch>
        </p:blipFill>
        <p:spPr>
          <a:xfrm>
            <a:off x="2602058" y="3545713"/>
            <a:ext cx="3939881" cy="2530059"/>
          </a:xfrm>
          <a:prstGeom prst="rect">
            <a:avLst/>
          </a:prstGeom>
        </p:spPr>
      </p:pic>
    </p:spTree>
    <p:extLst>
      <p:ext uri="{BB962C8B-B14F-4D97-AF65-F5344CB8AC3E}">
        <p14:creationId xmlns:p14="http://schemas.microsoft.com/office/powerpoint/2010/main" val="426367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Capas convolucionales</a:t>
            </a:r>
          </a:p>
        </p:txBody>
      </p:sp>
      <p:pic>
        <p:nvPicPr>
          <p:cNvPr id="13" name="Imagen 12">
            <a:extLst>
              <a:ext uri="{FF2B5EF4-FFF2-40B4-BE49-F238E27FC236}">
                <a16:creationId xmlns:a16="http://schemas.microsoft.com/office/drawing/2014/main" id="{73CC8D2C-6C0A-BC33-E09B-9C647B3A7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4" name="Imagen 13">
            <a:extLst>
              <a:ext uri="{FF2B5EF4-FFF2-40B4-BE49-F238E27FC236}">
                <a16:creationId xmlns:a16="http://schemas.microsoft.com/office/drawing/2014/main" id="{A10FBAEA-9713-148A-C135-DDE7A649F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16" name="Imagen 15">
            <a:extLst>
              <a:ext uri="{FF2B5EF4-FFF2-40B4-BE49-F238E27FC236}">
                <a16:creationId xmlns:a16="http://schemas.microsoft.com/office/drawing/2014/main" id="{B66B3B05-1C72-2F5D-8956-C6325558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042"/>
            <a:ext cx="9144000" cy="1600616"/>
          </a:xfrm>
          <a:prstGeom prst="rect">
            <a:avLst/>
          </a:prstGeom>
        </p:spPr>
      </p:pic>
      <p:sp>
        <p:nvSpPr>
          <p:cNvPr id="5" name="CuadroTexto 4">
            <a:extLst>
              <a:ext uri="{FF2B5EF4-FFF2-40B4-BE49-F238E27FC236}">
                <a16:creationId xmlns:a16="http://schemas.microsoft.com/office/drawing/2014/main" id="{8B46B14C-A22A-555D-DAD6-99F15D976533}"/>
              </a:ext>
            </a:extLst>
          </p:cNvPr>
          <p:cNvSpPr txBox="1"/>
          <p:nvPr/>
        </p:nvSpPr>
        <p:spPr>
          <a:xfrm>
            <a:off x="752168" y="2584182"/>
            <a:ext cx="7639664" cy="2862322"/>
          </a:xfrm>
          <a:prstGeom prst="rect">
            <a:avLst/>
          </a:prstGeom>
          <a:noFill/>
        </p:spPr>
        <p:txBody>
          <a:bodyPr wrap="square">
            <a:spAutoFit/>
          </a:bodyPr>
          <a:lstStyle/>
          <a:p>
            <a:pPr marL="285750" indent="-285750">
              <a:buFont typeface="Arial" panose="020B0604020202020204" pitchFamily="34" charset="0"/>
              <a:buChar char="•"/>
            </a:pPr>
            <a:r>
              <a:rPr lang="es-MX" dirty="0"/>
              <a:t>Aplicamos un filtro 3x3 en la imagen.</a:t>
            </a:r>
          </a:p>
          <a:p>
            <a:pPr marL="285750" indent="-285750">
              <a:buFont typeface="Arial" panose="020B0604020202020204" pitchFamily="34" charset="0"/>
              <a:buChar char="•"/>
            </a:pPr>
            <a:r>
              <a:rPr lang="es-MX" dirty="0"/>
              <a:t>Cada input es asociado con un peso de el filtro. En este caso hay nueve pesos, debido a las nueve neuronas de entrada. Pero en general el tamaño es arbitrario.</a:t>
            </a:r>
          </a:p>
          <a:p>
            <a:pPr marL="285750" indent="-285750">
              <a:buFont typeface="Arial" panose="020B0604020202020204" pitchFamily="34" charset="0"/>
              <a:buChar char="•"/>
            </a:pPr>
            <a:r>
              <a:rPr lang="es-MX" dirty="0"/>
              <a:t>La salida de el filtro es una suma pesada de estos inputs. Así el propósito es destacar una característica específica del input.</a:t>
            </a:r>
          </a:p>
          <a:p>
            <a:pPr marL="285750" indent="-285750">
              <a:buFont typeface="Arial" panose="020B0604020202020204" pitchFamily="34" charset="0"/>
              <a:buChar char="•"/>
            </a:pPr>
            <a:r>
              <a:rPr lang="es-MX" dirty="0"/>
              <a:t>El grupo de neuronas cercanas, que participan en el input, son llamadas el campo receptivo.</a:t>
            </a:r>
          </a:p>
          <a:p>
            <a:pPr marL="285750" indent="-285750">
              <a:buFont typeface="Arial" panose="020B0604020202020204" pitchFamily="34" charset="0"/>
              <a:buChar char="•"/>
            </a:pPr>
            <a:r>
              <a:rPr lang="es-MX" dirty="0"/>
              <a:t>En el contexto de la red, la salida del filtro representa el calor de activación de una neurona en la siguiente capa.</a:t>
            </a:r>
          </a:p>
        </p:txBody>
      </p:sp>
    </p:spTree>
    <p:extLst>
      <p:ext uri="{BB962C8B-B14F-4D97-AF65-F5344CB8AC3E}">
        <p14:creationId xmlns:p14="http://schemas.microsoft.com/office/powerpoint/2010/main" val="157396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Capas convolucionales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2290D319-3FD0-863E-9155-705EBA755D30}"/>
              </a:ext>
            </a:extLst>
          </p:cNvPr>
          <p:cNvPicPr>
            <a:picLocks noChangeAspect="1"/>
          </p:cNvPicPr>
          <p:nvPr/>
        </p:nvPicPr>
        <p:blipFill>
          <a:blip r:embed="rId4"/>
          <a:stretch>
            <a:fillRect/>
          </a:stretch>
        </p:blipFill>
        <p:spPr>
          <a:xfrm>
            <a:off x="1527546" y="2141055"/>
            <a:ext cx="6088908" cy="3795089"/>
          </a:xfrm>
          <a:prstGeom prst="rect">
            <a:avLst/>
          </a:prstGeom>
        </p:spPr>
      </p:pic>
    </p:spTree>
    <p:extLst>
      <p:ext uri="{BB962C8B-B14F-4D97-AF65-F5344CB8AC3E}">
        <p14:creationId xmlns:p14="http://schemas.microsoft.com/office/powerpoint/2010/main" val="421086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a:solidFill>
                  <a:schemeClr val="accent2"/>
                </a:solidFill>
                <a:latin typeface="Calibri"/>
                <a:ea typeface="Calibri" panose="020F0502020204030204" pitchFamily="34" charset="0"/>
                <a:cs typeface="Times New Roman"/>
              </a:rPr>
              <a:t>Capas convolucionales</a:t>
            </a:r>
            <a:endParaRPr lang="es-ES" sz="3200" b="1" dirty="0">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CuadroTexto 9">
            <a:extLst>
              <a:ext uri="{FF2B5EF4-FFF2-40B4-BE49-F238E27FC236}">
                <a16:creationId xmlns:a16="http://schemas.microsoft.com/office/drawing/2014/main" id="{1926848A-60D0-FC50-8119-A936B1FE72F1}"/>
              </a:ext>
            </a:extLst>
          </p:cNvPr>
          <p:cNvSpPr txBox="1"/>
          <p:nvPr/>
        </p:nvSpPr>
        <p:spPr>
          <a:xfrm>
            <a:off x="491613" y="2438905"/>
            <a:ext cx="8160774" cy="2585323"/>
          </a:xfrm>
          <a:prstGeom prst="rect">
            <a:avLst/>
          </a:prstGeom>
          <a:noFill/>
        </p:spPr>
        <p:txBody>
          <a:bodyPr wrap="square">
            <a:spAutoFit/>
          </a:bodyPr>
          <a:lstStyle/>
          <a:p>
            <a:r>
              <a:rPr lang="es-MX" dirty="0"/>
              <a:t>• Desplazamos el filtro por toda la imagen. </a:t>
            </a:r>
          </a:p>
          <a:p>
            <a:r>
              <a:rPr lang="es-MX" dirty="0"/>
              <a:t>• Los pesos del filtro no cambian </a:t>
            </a:r>
          </a:p>
          <a:p>
            <a:r>
              <a:rPr lang="es-MX" dirty="0"/>
              <a:t>	• Reduce el </a:t>
            </a:r>
            <a:r>
              <a:rPr lang="es-MX" dirty="0" err="1"/>
              <a:t>overfitting</a:t>
            </a:r>
            <a:r>
              <a:rPr lang="es-MX" dirty="0"/>
              <a:t> </a:t>
            </a:r>
          </a:p>
          <a:p>
            <a:r>
              <a:rPr lang="es-MX" dirty="0"/>
              <a:t>	• El filtro destaca características especiales. Podemos asumir que la 		característica es útil a pesar dela posición en la imagen. </a:t>
            </a:r>
          </a:p>
          <a:p>
            <a:r>
              <a:rPr lang="es-MX" dirty="0"/>
              <a:t>• Para calcular todas las salidas, repetimos el proceso hasta que nos hemos desplazado por todo el input. </a:t>
            </a:r>
          </a:p>
          <a:p>
            <a:r>
              <a:rPr lang="es-MX" dirty="0"/>
              <a:t>• Las neuronas ordenas espacialmente son llamadas </a:t>
            </a:r>
            <a:r>
              <a:rPr lang="es-MX" dirty="0" err="1"/>
              <a:t>depth</a:t>
            </a:r>
            <a:r>
              <a:rPr lang="es-MX" dirty="0"/>
              <a:t> </a:t>
            </a:r>
            <a:r>
              <a:rPr lang="es-MX" dirty="0" err="1"/>
              <a:t>slices</a:t>
            </a:r>
            <a:r>
              <a:rPr lang="es-MX" dirty="0"/>
              <a:t> (o </a:t>
            </a:r>
            <a:r>
              <a:rPr lang="es-MX" dirty="0" err="1"/>
              <a:t>feature</a:t>
            </a:r>
            <a:r>
              <a:rPr lang="es-MX" dirty="0"/>
              <a:t> </a:t>
            </a:r>
            <a:r>
              <a:rPr lang="es-MX" dirty="0" err="1"/>
              <a:t>map</a:t>
            </a:r>
            <a:r>
              <a:rPr lang="es-MX" dirty="0"/>
              <a:t>). </a:t>
            </a:r>
          </a:p>
          <a:p>
            <a:r>
              <a:rPr lang="es-MX" dirty="0"/>
              <a:t>• El </a:t>
            </a:r>
            <a:r>
              <a:rPr lang="es-MX" dirty="0" err="1"/>
              <a:t>slice</a:t>
            </a:r>
            <a:r>
              <a:rPr lang="es-MX" dirty="0"/>
              <a:t> puede servir como input a otras capas en la red. </a:t>
            </a:r>
            <a:endParaRPr lang="es-CO" dirty="0"/>
          </a:p>
        </p:txBody>
      </p:sp>
    </p:spTree>
    <p:extLst>
      <p:ext uri="{BB962C8B-B14F-4D97-AF65-F5344CB8AC3E}">
        <p14:creationId xmlns:p14="http://schemas.microsoft.com/office/powerpoint/2010/main" val="3234541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a:solidFill>
                  <a:schemeClr val="accent2"/>
                </a:solidFill>
                <a:latin typeface="Calibri"/>
                <a:ea typeface="Calibri" panose="020F0502020204030204" pitchFamily="34" charset="0"/>
                <a:cs typeface="Times New Roman"/>
              </a:rPr>
              <a:t>Activación</a:t>
            </a:r>
            <a:endParaRPr lang="es-ES" sz="3200" b="1" dirty="0">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2" name="CuadroTexto 11">
            <a:extLst>
              <a:ext uri="{FF2B5EF4-FFF2-40B4-BE49-F238E27FC236}">
                <a16:creationId xmlns:a16="http://schemas.microsoft.com/office/drawing/2014/main" id="{F887E31B-B2F0-2845-AFA9-260E2AA7C770}"/>
              </a:ext>
            </a:extLst>
          </p:cNvPr>
          <p:cNvSpPr txBox="1"/>
          <p:nvPr/>
        </p:nvSpPr>
        <p:spPr>
          <a:xfrm>
            <a:off x="476261" y="2107422"/>
            <a:ext cx="8191477" cy="646331"/>
          </a:xfrm>
          <a:prstGeom prst="rect">
            <a:avLst/>
          </a:prstGeom>
          <a:noFill/>
        </p:spPr>
        <p:txBody>
          <a:bodyPr wrap="square">
            <a:spAutoFit/>
          </a:bodyPr>
          <a:lstStyle/>
          <a:p>
            <a:r>
              <a:rPr lang="es-MX" dirty="0"/>
              <a:t>Al igual que en capas regulares, podemos usar funciones de activación después de cada neurona. </a:t>
            </a:r>
            <a:r>
              <a:rPr lang="es-MX" dirty="0" err="1"/>
              <a:t>ReLU</a:t>
            </a:r>
            <a:r>
              <a:rPr lang="es-MX" dirty="0"/>
              <a:t> es una de las más comunes.</a:t>
            </a:r>
          </a:p>
        </p:txBody>
      </p:sp>
      <p:pic>
        <p:nvPicPr>
          <p:cNvPr id="6" name="Imagen 5">
            <a:extLst>
              <a:ext uri="{FF2B5EF4-FFF2-40B4-BE49-F238E27FC236}">
                <a16:creationId xmlns:a16="http://schemas.microsoft.com/office/drawing/2014/main" id="{C02DCA1F-A509-ECC7-94DC-D2550AB65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8" name="Imagen 7">
            <a:extLst>
              <a:ext uri="{FF2B5EF4-FFF2-40B4-BE49-F238E27FC236}">
                <a16:creationId xmlns:a16="http://schemas.microsoft.com/office/drawing/2014/main" id="{4B1B7B55-7732-8A0D-701D-46531E41D0FA}"/>
              </a:ext>
            </a:extLst>
          </p:cNvPr>
          <p:cNvPicPr>
            <a:picLocks noChangeAspect="1"/>
          </p:cNvPicPr>
          <p:nvPr/>
        </p:nvPicPr>
        <p:blipFill>
          <a:blip r:embed="rId4"/>
          <a:stretch>
            <a:fillRect/>
          </a:stretch>
        </p:blipFill>
        <p:spPr>
          <a:xfrm>
            <a:off x="598958" y="3208221"/>
            <a:ext cx="8250883" cy="2574743"/>
          </a:xfrm>
          <a:prstGeom prst="rect">
            <a:avLst/>
          </a:prstGeom>
        </p:spPr>
      </p:pic>
    </p:spTree>
    <p:extLst>
      <p:ext uri="{BB962C8B-B14F-4D97-AF65-F5344CB8AC3E}">
        <p14:creationId xmlns:p14="http://schemas.microsoft.com/office/powerpoint/2010/main" val="221466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¿Y los colores?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9B1D18CD-7ED4-8169-E653-8F6F5CABCF74}"/>
              </a:ext>
            </a:extLst>
          </p:cNvPr>
          <p:cNvSpPr txBox="1"/>
          <p:nvPr/>
        </p:nvSpPr>
        <p:spPr>
          <a:xfrm>
            <a:off x="516193" y="2345249"/>
            <a:ext cx="7806813" cy="1200329"/>
          </a:xfrm>
          <a:prstGeom prst="rect">
            <a:avLst/>
          </a:prstGeom>
          <a:noFill/>
        </p:spPr>
        <p:txBody>
          <a:bodyPr wrap="square">
            <a:spAutoFit/>
          </a:bodyPr>
          <a:lstStyle/>
          <a:p>
            <a:r>
              <a:rPr lang="es-MX" dirty="0"/>
              <a:t>Uno podría separar ahora una imagen en colores, por ejemplo, en un sistema RGB añadiendo 3 nuevas capas. Esta </a:t>
            </a:r>
            <a:r>
              <a:rPr lang="es-MX" dirty="0" err="1"/>
              <a:t>combinacion</a:t>
            </a:r>
            <a:r>
              <a:rPr lang="es-MX" dirty="0"/>
              <a:t> de </a:t>
            </a:r>
            <a:r>
              <a:rPr lang="es-MX" dirty="0" err="1"/>
              <a:t>slices</a:t>
            </a:r>
            <a:r>
              <a:rPr lang="es-MX" dirty="0"/>
              <a:t> es llamada volumen de entrada con una profundidad de 3. </a:t>
            </a:r>
            <a:r>
              <a:rPr lang="es-MX" dirty="0" err="1"/>
              <a:t>Splicando</a:t>
            </a:r>
            <a:r>
              <a:rPr lang="es-MX" dirty="0"/>
              <a:t> un filtro 3x3 , la activación será la suma de </a:t>
            </a:r>
            <a:r>
              <a:rPr lang="es-MX" dirty="0" err="1"/>
              <a:t>de</a:t>
            </a:r>
            <a:r>
              <a:rPr lang="es-MX" dirty="0"/>
              <a:t> los pesos de los 3x3x3 + 1 = 28 pesos (se </a:t>
            </a:r>
            <a:r>
              <a:rPr lang="es-MX" dirty="0" err="1"/>
              <a:t>añdio</a:t>
            </a:r>
            <a:r>
              <a:rPr lang="es-MX" dirty="0"/>
              <a:t> un </a:t>
            </a:r>
            <a:r>
              <a:rPr lang="es-MX" dirty="0" err="1"/>
              <a:t>bias</a:t>
            </a:r>
            <a:r>
              <a:rPr lang="es-MX" dirty="0"/>
              <a:t>). </a:t>
            </a:r>
            <a:endParaRPr lang="es-CO" dirty="0"/>
          </a:p>
        </p:txBody>
      </p:sp>
      <p:pic>
        <p:nvPicPr>
          <p:cNvPr id="10" name="Imagen 9">
            <a:extLst>
              <a:ext uri="{FF2B5EF4-FFF2-40B4-BE49-F238E27FC236}">
                <a16:creationId xmlns:a16="http://schemas.microsoft.com/office/drawing/2014/main" id="{3C3FACAE-03D3-4A61-9B05-1F3386B63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12" name="Imagen 11">
            <a:extLst>
              <a:ext uri="{FF2B5EF4-FFF2-40B4-BE49-F238E27FC236}">
                <a16:creationId xmlns:a16="http://schemas.microsoft.com/office/drawing/2014/main" id="{3F0C002F-A869-484B-E12A-319945BD506D}"/>
              </a:ext>
            </a:extLst>
          </p:cNvPr>
          <p:cNvPicPr>
            <a:picLocks noChangeAspect="1"/>
          </p:cNvPicPr>
          <p:nvPr/>
        </p:nvPicPr>
        <p:blipFill>
          <a:blip r:embed="rId4"/>
          <a:stretch>
            <a:fillRect/>
          </a:stretch>
        </p:blipFill>
        <p:spPr>
          <a:xfrm>
            <a:off x="2491559" y="3733800"/>
            <a:ext cx="4160881" cy="2499577"/>
          </a:xfrm>
          <a:prstGeom prst="rect">
            <a:avLst/>
          </a:prstGeom>
        </p:spPr>
      </p:pic>
    </p:spTree>
    <p:extLst>
      <p:ext uri="{BB962C8B-B14F-4D97-AF65-F5344CB8AC3E}">
        <p14:creationId xmlns:p14="http://schemas.microsoft.com/office/powerpoint/2010/main" val="90221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Filtrando imágenes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2" name="Picture 2" descr="Filtros de imágenes por convolución de matrices">
            <a:extLst>
              <a:ext uri="{FF2B5EF4-FFF2-40B4-BE49-F238E27FC236}">
                <a16:creationId xmlns:a16="http://schemas.microsoft.com/office/drawing/2014/main" id="{2A0E57A8-C39C-211E-473B-4E20CA8C14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47692"/>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6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a:solidFill>
                  <a:schemeClr val="accent2"/>
                </a:solidFill>
                <a:latin typeface="Calibri"/>
                <a:ea typeface="Calibri" panose="020F0502020204030204" pitchFamily="34" charset="0"/>
                <a:cs typeface="Times New Roman"/>
              </a:rPr>
              <a:t>Tipo de Deep networks</a:t>
            </a:r>
            <a:endParaRPr lang="es-ES" sz="3200" b="1" dirty="0" err="1">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385AE0B6-AA5C-1178-E7D8-95C5246E9BC8}"/>
              </a:ext>
            </a:extLst>
          </p:cNvPr>
          <p:cNvPicPr>
            <a:picLocks noChangeAspect="1"/>
          </p:cNvPicPr>
          <p:nvPr/>
        </p:nvPicPr>
        <p:blipFill>
          <a:blip r:embed="rId4"/>
          <a:stretch>
            <a:fillRect/>
          </a:stretch>
        </p:blipFill>
        <p:spPr>
          <a:xfrm>
            <a:off x="749178" y="2574483"/>
            <a:ext cx="7645644" cy="3483209"/>
          </a:xfrm>
          <a:prstGeom prst="rect">
            <a:avLst/>
          </a:prstGeom>
        </p:spPr>
      </p:pic>
      <p:sp>
        <p:nvSpPr>
          <p:cNvPr id="12" name="CuadroTexto 11">
            <a:extLst>
              <a:ext uri="{FF2B5EF4-FFF2-40B4-BE49-F238E27FC236}">
                <a16:creationId xmlns:a16="http://schemas.microsoft.com/office/drawing/2014/main" id="{E3E8B49E-43EB-C1B4-3200-2DCC9225CCCA}"/>
              </a:ext>
            </a:extLst>
          </p:cNvPr>
          <p:cNvSpPr txBox="1"/>
          <p:nvPr/>
        </p:nvSpPr>
        <p:spPr>
          <a:xfrm>
            <a:off x="704933" y="1901225"/>
            <a:ext cx="4616244" cy="369332"/>
          </a:xfrm>
          <a:prstGeom prst="rect">
            <a:avLst/>
          </a:prstGeom>
          <a:noFill/>
        </p:spPr>
        <p:txBody>
          <a:bodyPr wrap="square">
            <a:spAutoFit/>
          </a:bodyPr>
          <a:lstStyle/>
          <a:p>
            <a:r>
              <a:rPr lang="es-MX" dirty="0"/>
              <a:t>Pensar antes en el problema, luego actuar.</a:t>
            </a:r>
            <a:endParaRPr lang="es-CO" dirty="0"/>
          </a:p>
        </p:txBody>
      </p:sp>
    </p:spTree>
    <p:extLst>
      <p:ext uri="{BB962C8B-B14F-4D97-AF65-F5344CB8AC3E}">
        <p14:creationId xmlns:p14="http://schemas.microsoft.com/office/powerpoint/2010/main" val="18089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Visión</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CuadroTexto 5">
            <a:extLst>
              <a:ext uri="{FF2B5EF4-FFF2-40B4-BE49-F238E27FC236}">
                <a16:creationId xmlns:a16="http://schemas.microsoft.com/office/drawing/2014/main" id="{6775243B-99D8-6992-EE26-0E015C92A69F}"/>
              </a:ext>
            </a:extLst>
          </p:cNvPr>
          <p:cNvSpPr txBox="1"/>
          <p:nvPr/>
        </p:nvSpPr>
        <p:spPr>
          <a:xfrm>
            <a:off x="589935" y="2260937"/>
            <a:ext cx="7964129" cy="2031325"/>
          </a:xfrm>
          <a:prstGeom prst="rect">
            <a:avLst/>
          </a:prstGeom>
          <a:noFill/>
        </p:spPr>
        <p:txBody>
          <a:bodyPr wrap="square">
            <a:spAutoFit/>
          </a:bodyPr>
          <a:lstStyle/>
          <a:p>
            <a:r>
              <a:rPr lang="es-MX" dirty="0"/>
              <a:t>La visión es –</a:t>
            </a:r>
            <a:r>
              <a:rPr lang="es-MX" dirty="0" err="1"/>
              <a:t>arugmentable</a:t>
            </a:r>
            <a:r>
              <a:rPr lang="es-MX" dirty="0"/>
              <a:t>– uno de los sentidos más importantes para el humano. En donde confiamos muchas de las acciones que tomamos. Sin embargo, el reconocimiento de imágenes ha sido, y en algunos casos sigue siendo, uno de los problemas más difíciles en ciencias de la computación.</a:t>
            </a:r>
          </a:p>
          <a:p>
            <a:r>
              <a:rPr lang="es-MX" dirty="0"/>
              <a:t>No es simple explicar a una máquina las características que observamos, sin embargo podemos hacer que la máquina aprenda por si misma a reconocer esta información mediante DL.</a:t>
            </a:r>
            <a:endParaRPr lang="es-CO" dirty="0"/>
          </a:p>
        </p:txBody>
      </p:sp>
    </p:spTree>
    <p:extLst>
      <p:ext uri="{BB962C8B-B14F-4D97-AF65-F5344CB8AC3E}">
        <p14:creationId xmlns:p14="http://schemas.microsoft.com/office/powerpoint/2010/main" val="5160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Justificación para CNN</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CuadroTexto 5">
            <a:extLst>
              <a:ext uri="{FF2B5EF4-FFF2-40B4-BE49-F238E27FC236}">
                <a16:creationId xmlns:a16="http://schemas.microsoft.com/office/drawing/2014/main" id="{5375530A-5748-3E8E-C79D-E98F2492DE88}"/>
              </a:ext>
            </a:extLst>
          </p:cNvPr>
          <p:cNvSpPr txBox="1"/>
          <p:nvPr/>
        </p:nvSpPr>
        <p:spPr>
          <a:xfrm>
            <a:off x="663677" y="2096935"/>
            <a:ext cx="7816645" cy="3693319"/>
          </a:xfrm>
          <a:prstGeom prst="rect">
            <a:avLst/>
          </a:prstGeom>
          <a:noFill/>
        </p:spPr>
        <p:txBody>
          <a:bodyPr wrap="square">
            <a:spAutoFit/>
          </a:bodyPr>
          <a:lstStyle/>
          <a:p>
            <a:r>
              <a:rPr lang="es-MX" dirty="0"/>
              <a:t>Los </a:t>
            </a:r>
            <a:r>
              <a:rPr lang="es-MX" dirty="0" err="1"/>
              <a:t>pixels</a:t>
            </a:r>
            <a:r>
              <a:rPr lang="es-MX" dirty="0"/>
              <a:t> en una imagen están organizados en una grilla bidimensional, y si no fuera gris, tendríamos una tercera dimensión asociada al color. </a:t>
            </a:r>
          </a:p>
          <a:p>
            <a:endParaRPr lang="es-MX" dirty="0"/>
          </a:p>
          <a:p>
            <a:pPr marL="285750" indent="-285750">
              <a:buFont typeface="Arial" panose="020B0604020202020204" pitchFamily="34" charset="0"/>
              <a:buChar char="•"/>
            </a:pPr>
            <a:r>
              <a:rPr lang="es-MX" dirty="0"/>
              <a:t>Existen imágenes en 3D (Resonancia magnética (MRI) usa un espacio </a:t>
            </a:r>
            <a:r>
              <a:rPr lang="es-MX" dirty="0" err="1"/>
              <a:t>tri-dimensional</a:t>
            </a:r>
            <a:r>
              <a:rPr lang="es-MX" dirty="0"/>
              <a:t>).</a:t>
            </a:r>
          </a:p>
          <a:p>
            <a:pPr marL="285750" indent="-285750">
              <a:buFont typeface="Arial" panose="020B0604020202020204" pitchFamily="34" charset="0"/>
              <a:buChar char="•"/>
            </a:pPr>
            <a:r>
              <a:rPr lang="es-MX" dirty="0"/>
              <a:t>Hasta ahora, hemos usado imágenes mediante la conversión de una malla 2D a una 1D (reconocer números, u otras imágenes). </a:t>
            </a:r>
          </a:p>
          <a:p>
            <a:pPr marL="285750" indent="-285750">
              <a:buFont typeface="Arial" panose="020B0604020202020204" pitchFamily="34" charset="0"/>
              <a:buChar char="•"/>
            </a:pPr>
            <a:r>
              <a:rPr lang="es-MX" dirty="0"/>
              <a:t>La idea fundamental de CNN es no necesitar la conversión a 1D de nuestra imagen original. </a:t>
            </a:r>
          </a:p>
          <a:p>
            <a:pPr marL="285750" indent="-285750">
              <a:buFont typeface="Arial" panose="020B0604020202020204" pitchFamily="34" charset="0"/>
              <a:buChar char="•"/>
            </a:pPr>
            <a:r>
              <a:rPr lang="es-MX" dirty="0"/>
              <a:t>En CNN las neuronas que se encuentran más cerca, poseen información más relevante para la neurona, que aquellas que se encuentran lejos. En términos de imágenes esto se traduce en que los pixeles cercanos a cierto pixel, son más relevantes en información que aquellos que se encuentran lejos. </a:t>
            </a:r>
            <a:endParaRPr lang="es-CO" dirty="0"/>
          </a:p>
        </p:txBody>
      </p:sp>
    </p:spTree>
    <p:extLst>
      <p:ext uri="{BB962C8B-B14F-4D97-AF65-F5344CB8AC3E}">
        <p14:creationId xmlns:p14="http://schemas.microsoft.com/office/powerpoint/2010/main" val="299476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Pixel</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E551BFA1-CB59-560B-061E-54044F973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026" name="Picture 2" descr="Píxeles: qué son y para qué sirven | OCU">
            <a:extLst>
              <a:ext uri="{FF2B5EF4-FFF2-40B4-BE49-F238E27FC236}">
                <a16:creationId xmlns:a16="http://schemas.microsoft.com/office/drawing/2014/main" id="{0312D2FD-A27E-943F-6819-77795A7A7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361" y="2014789"/>
            <a:ext cx="4930704" cy="277352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6AC3EB7A-570B-EE99-C1C3-4B8C4B7DE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5" name="Picture 2" descr="Píxeles: qué son y para qué sirven | OCU">
            <a:extLst>
              <a:ext uri="{FF2B5EF4-FFF2-40B4-BE49-F238E27FC236}">
                <a16:creationId xmlns:a16="http://schemas.microsoft.com/office/drawing/2014/main" id="{BF06E51C-1C18-DE88-152B-C7327345A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361" y="2054118"/>
            <a:ext cx="4930704" cy="2773521"/>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C2317AAF-F593-C776-0CB3-A0828C6D9EF1}"/>
              </a:ext>
            </a:extLst>
          </p:cNvPr>
          <p:cNvPicPr>
            <a:picLocks noChangeAspect="1"/>
          </p:cNvPicPr>
          <p:nvPr/>
        </p:nvPicPr>
        <p:blipFill>
          <a:blip r:embed="rId5"/>
          <a:stretch>
            <a:fillRect/>
          </a:stretch>
        </p:blipFill>
        <p:spPr>
          <a:xfrm>
            <a:off x="3972232" y="3777838"/>
            <a:ext cx="4817806" cy="2529348"/>
          </a:xfrm>
          <a:prstGeom prst="rect">
            <a:avLst/>
          </a:prstGeom>
        </p:spPr>
      </p:pic>
    </p:spTree>
    <p:extLst>
      <p:ext uri="{BB962C8B-B14F-4D97-AF65-F5344CB8AC3E}">
        <p14:creationId xmlns:p14="http://schemas.microsoft.com/office/powerpoint/2010/main" val="307893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El problema CIFAR</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1621FC01-E5D4-65B0-5B42-3D366FA82D0D}"/>
              </a:ext>
            </a:extLst>
          </p:cNvPr>
          <p:cNvSpPr txBox="1"/>
          <p:nvPr/>
        </p:nvSpPr>
        <p:spPr>
          <a:xfrm>
            <a:off x="407737" y="2304127"/>
            <a:ext cx="8328526" cy="3477875"/>
          </a:xfrm>
          <a:prstGeom prst="rect">
            <a:avLst/>
          </a:prstGeom>
          <a:noFill/>
        </p:spPr>
        <p:txBody>
          <a:bodyPr wrap="square">
            <a:spAutoFit/>
          </a:bodyPr>
          <a:lstStyle/>
          <a:p>
            <a:r>
              <a:rPr lang="es-MX" sz="2000" dirty="0"/>
              <a:t>El sistema CIFAR que veremos en un modelo secuencial presenta poca precisión utilizando capas </a:t>
            </a:r>
            <a:r>
              <a:rPr lang="es-MX" sz="2000" dirty="0" err="1"/>
              <a:t>fully-connected</a:t>
            </a:r>
            <a:r>
              <a:rPr lang="es-MX" sz="2000" dirty="0"/>
              <a:t>. </a:t>
            </a:r>
          </a:p>
          <a:p>
            <a:endParaRPr lang="es-MX" sz="2000" dirty="0"/>
          </a:p>
          <a:p>
            <a:r>
              <a:rPr lang="es-MX" sz="2000" dirty="0"/>
              <a:t>Una de las razones principales en estos casos es el </a:t>
            </a:r>
            <a:r>
              <a:rPr lang="es-MX" sz="2000" dirty="0" err="1"/>
              <a:t>overfit</a:t>
            </a:r>
            <a:r>
              <a:rPr lang="es-MX" sz="2000" dirty="0"/>
              <a:t>. La primera capa oculta, tiene 1024 neuronas. El input </a:t>
            </a:r>
            <a:r>
              <a:rPr lang="es-MX" sz="2000" dirty="0" err="1"/>
              <a:t>size</a:t>
            </a:r>
            <a:r>
              <a:rPr lang="es-MX" sz="2000" dirty="0"/>
              <a:t> fue de 32x32x3 = 3072. Por lo tanto la primera capa tiene un total de 3072 · 1024 = 3145728 pesos. Este no es un número pequeño, y no sólo es fácil que ocurra </a:t>
            </a:r>
            <a:r>
              <a:rPr lang="es-MX" sz="2000" dirty="0" err="1"/>
              <a:t>overfit</a:t>
            </a:r>
            <a:r>
              <a:rPr lang="es-MX" sz="2000" dirty="0"/>
              <a:t> en estos casos, sino que en términos de memoria es altamente ineficiente.</a:t>
            </a:r>
          </a:p>
          <a:p>
            <a:endParaRPr lang="es-MX" sz="2000" dirty="0"/>
          </a:p>
          <a:p>
            <a:r>
              <a:rPr lang="es-MX" sz="2000" dirty="0"/>
              <a:t> Adicionalmente cada input esta conectado a cada neurona en la capa oculta, lo que no toma ventaja de la proximidad espacial de los píxeles.</a:t>
            </a:r>
            <a:endParaRPr lang="es-CO" sz="2000" dirty="0"/>
          </a:p>
        </p:txBody>
      </p:sp>
    </p:spTree>
    <p:extLst>
      <p:ext uri="{BB962C8B-B14F-4D97-AF65-F5344CB8AC3E}">
        <p14:creationId xmlns:p14="http://schemas.microsoft.com/office/powerpoint/2010/main" val="117639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CIFAR</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0" name="Picture 2" descr="CIFAR-10 Dataset | Papers With Code">
            <a:extLst>
              <a:ext uri="{FF2B5EF4-FFF2-40B4-BE49-F238E27FC236}">
                <a16:creationId xmlns:a16="http://schemas.microsoft.com/office/drawing/2014/main" id="{D3256676-68A3-AFD6-2AB6-CDFD3820DF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2" y="1998253"/>
            <a:ext cx="55149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80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CIFAR y CNN</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EA38AB81-3D48-76B4-7F03-42CFA6B3A51E}"/>
              </a:ext>
            </a:extLst>
          </p:cNvPr>
          <p:cNvSpPr txBox="1"/>
          <p:nvPr/>
        </p:nvSpPr>
        <p:spPr>
          <a:xfrm>
            <a:off x="555522" y="2332950"/>
            <a:ext cx="8032955" cy="1477328"/>
          </a:xfrm>
          <a:prstGeom prst="rect">
            <a:avLst/>
          </a:prstGeom>
          <a:noFill/>
        </p:spPr>
        <p:txBody>
          <a:bodyPr wrap="square">
            <a:spAutoFit/>
          </a:bodyPr>
          <a:lstStyle/>
          <a:p>
            <a:pPr marL="285750" indent="-285750">
              <a:buFont typeface="Arial" panose="020B0604020202020204" pitchFamily="34" charset="0"/>
              <a:buChar char="•"/>
            </a:pPr>
            <a:r>
              <a:rPr lang="es-MX" dirty="0"/>
              <a:t>Las neuronas se conectan sólo con un vecindario de píxeles de la imagen. Así las neuronas están obligadas a tomar inputs de neuronas que están cerca. Esto también reduce el número de pesos.</a:t>
            </a:r>
          </a:p>
          <a:p>
            <a:pPr marL="285750" indent="-285750">
              <a:buFont typeface="Arial" panose="020B0604020202020204" pitchFamily="34" charset="0"/>
              <a:buChar char="•"/>
            </a:pPr>
            <a:r>
              <a:rPr lang="es-MX" dirty="0"/>
              <a:t>Una CNN usa parámetros compartidos. En otras palabras, un numero limitados de pesos son compartidos entre todas las neuronas en una capa</a:t>
            </a:r>
            <a:endParaRPr lang="es-CO" dirty="0"/>
          </a:p>
        </p:txBody>
      </p:sp>
      <p:pic>
        <p:nvPicPr>
          <p:cNvPr id="10" name="Imagen 9">
            <a:extLst>
              <a:ext uri="{FF2B5EF4-FFF2-40B4-BE49-F238E27FC236}">
                <a16:creationId xmlns:a16="http://schemas.microsoft.com/office/drawing/2014/main" id="{5E37E101-F84A-8410-5FF3-E45F2819A1EE}"/>
              </a:ext>
            </a:extLst>
          </p:cNvPr>
          <p:cNvPicPr>
            <a:picLocks noChangeAspect="1"/>
          </p:cNvPicPr>
          <p:nvPr/>
        </p:nvPicPr>
        <p:blipFill>
          <a:blip r:embed="rId4"/>
          <a:stretch>
            <a:fillRect/>
          </a:stretch>
        </p:blipFill>
        <p:spPr>
          <a:xfrm>
            <a:off x="864163" y="3810278"/>
            <a:ext cx="7415673" cy="2678367"/>
          </a:xfrm>
          <a:prstGeom prst="rect">
            <a:avLst/>
          </a:prstGeom>
        </p:spPr>
      </p:pic>
    </p:spTree>
    <p:extLst>
      <p:ext uri="{BB962C8B-B14F-4D97-AF65-F5344CB8AC3E}">
        <p14:creationId xmlns:p14="http://schemas.microsoft.com/office/powerpoint/2010/main" val="314139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CIFAR y CNN</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098" name="Picture 2" descr="La Convolución en las Redes Convolucionales | Codificando Bits">
            <a:extLst>
              <a:ext uri="{FF2B5EF4-FFF2-40B4-BE49-F238E27FC236}">
                <a16:creationId xmlns:a16="http://schemas.microsoft.com/office/drawing/2014/main" id="{14ABEB32-6ED2-7BF1-615E-F82EAE611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344" y="2022235"/>
            <a:ext cx="6615312" cy="267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4858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1044</TotalTime>
  <Words>818</Words>
  <Application>Microsoft Office PowerPoint</Application>
  <PresentationFormat>Presentación en pantalla (4:3)</PresentationFormat>
  <Paragraphs>54</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35</cp:revision>
  <dcterms:created xsi:type="dcterms:W3CDTF">2020-02-03T21:07:58Z</dcterms:created>
  <dcterms:modified xsi:type="dcterms:W3CDTF">2023-04-12T18:48:24Z</dcterms:modified>
</cp:coreProperties>
</file>