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5"/>
  </p:notesMasterIdLst>
  <p:sldIdLst>
    <p:sldId id="258" r:id="rId2"/>
    <p:sldId id="337" r:id="rId3"/>
    <p:sldId id="325" r:id="rId4"/>
    <p:sldId id="338" r:id="rId5"/>
    <p:sldId id="329" r:id="rId6"/>
    <p:sldId id="324" r:id="rId7"/>
    <p:sldId id="270" r:id="rId8"/>
    <p:sldId id="334" r:id="rId9"/>
    <p:sldId id="347" r:id="rId10"/>
    <p:sldId id="339" r:id="rId11"/>
    <p:sldId id="326" r:id="rId12"/>
    <p:sldId id="340" r:id="rId13"/>
    <p:sldId id="34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4/19/2023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II</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Entrenamiento</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B9F4671-041B-C5CE-8C36-2F67FAEAE677}"/>
                  </a:ext>
                </a:extLst>
              </p:cNvPr>
              <p:cNvSpPr txBox="1"/>
              <p:nvPr/>
            </p:nvSpPr>
            <p:spPr>
              <a:xfrm>
                <a:off x="397603" y="2111959"/>
                <a:ext cx="8348793" cy="3695114"/>
              </a:xfrm>
              <a:prstGeom prst="rect">
                <a:avLst/>
              </a:prstGeom>
              <a:noFill/>
            </p:spPr>
            <p:txBody>
              <a:bodyPr wrap="square">
                <a:spAutoFit/>
              </a:bodyPr>
              <a:lstStyle/>
              <a:p>
                <a:r>
                  <a:rPr lang="es-MX" dirty="0"/>
                  <a:t>GAN es distinto a DNN standard, ya que hay dos redes. Que puede ser pensada cono un juego secuencial </a:t>
                </a:r>
                <a:r>
                  <a:rPr lang="es-CO" dirty="0" err="1"/>
                  <a:t>minimax</a:t>
                </a:r>
                <a:r>
                  <a:rPr lang="es-CO" dirty="0"/>
                  <a:t> </a:t>
                </a:r>
                <a:r>
                  <a:rPr lang="es-MX" dirty="0"/>
                  <a:t>Zero-sum</a:t>
                </a:r>
              </a:p>
              <a:p>
                <a:pPr marL="285750" indent="-285750">
                  <a:buFont typeface="Arial" panose="020B0604020202020204" pitchFamily="34" charset="0"/>
                  <a:buChar char="•"/>
                </a:pPr>
                <a:r>
                  <a:rPr lang="es-MX" dirty="0"/>
                  <a:t>Secuencial: Los jugadores toman turnos, uno después del otro. El discriminador intenta minimizar  </a:t>
                </a:r>
                <a14:m>
                  <m:oMath xmlns:m="http://schemas.openxmlformats.org/officeDocument/2006/math">
                    <m:sSup>
                      <m:sSupPr>
                        <m:ctrlPr>
                          <a:rPr lang="es-MX"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𝐷</m:t>
                        </m:r>
                      </m:sup>
                    </m:sSup>
                    <m:r>
                      <a:rPr lang="es-MX" i="1" dirty="0" smtClean="0">
                        <a:latin typeface="Cambria Math" panose="02040503050406030204" pitchFamily="18" charset="0"/>
                      </a:rPr>
                      <m:t> </m:t>
                    </m:r>
                  </m:oMath>
                </a14:m>
                <a:r>
                  <a:rPr lang="es-MX" dirty="0"/>
                  <a:t>, ajustando los pesos. Luego el generador intenta minimizar  </a:t>
                </a:r>
                <a14:m>
                  <m:oMath xmlns:m="http://schemas.openxmlformats.org/officeDocument/2006/math">
                    <m:sSup>
                      <m:sSupPr>
                        <m:ctrlPr>
                          <a:rPr lang="es-MX" i="1" dirty="0">
                            <a:latin typeface="Cambria Math" panose="02040503050406030204" pitchFamily="18" charset="0"/>
                          </a:rPr>
                        </m:ctrlPr>
                      </m:sSupPr>
                      <m:e>
                        <m:r>
                          <a:rPr lang="en-US" i="1" dirty="0">
                            <a:latin typeface="Cambria Math" panose="02040503050406030204" pitchFamily="18" charset="0"/>
                          </a:rPr>
                          <m:t>𝐽</m:t>
                        </m:r>
                      </m:e>
                      <m:sup>
                        <m:r>
                          <a:rPr lang="en-US" i="1" dirty="0">
                            <a:latin typeface="Cambria Math" panose="02040503050406030204" pitchFamily="18" charset="0"/>
                          </a:rPr>
                          <m:t>𝐷</m:t>
                        </m:r>
                      </m:sup>
                    </m:sSup>
                    <m:r>
                      <a:rPr lang="es-MX" i="1" dirty="0">
                        <a:latin typeface="Cambria Math" panose="02040503050406030204" pitchFamily="18" charset="0"/>
                      </a:rPr>
                      <m:t> </m:t>
                    </m:r>
                  </m:oMath>
                </a14:m>
                <a:r>
                  <a:rPr lang="es-MX" dirty="0"/>
                  <a:t> ajustando los pesos. Este proceso se repite múltiples veces. </a:t>
                </a:r>
              </a:p>
              <a:p>
                <a:pPr marL="285750" indent="-285750">
                  <a:buFont typeface="Arial" panose="020B0604020202020204" pitchFamily="34" charset="0"/>
                  <a:buChar char="•"/>
                </a:pPr>
                <a:r>
                  <a:rPr lang="es-MX" dirty="0"/>
                  <a:t>Zero-sum: La ganancia-perdida de un jugador, es balanceada por la ganancia-perdida del otro. </a:t>
                </a:r>
              </a:p>
              <a:p>
                <a:pPr/>
                <a14:m>
                  <m:oMathPara xmlns:m="http://schemas.openxmlformats.org/officeDocument/2006/math">
                    <m:oMathParaPr>
                      <m:jc m:val="centerGroup"/>
                    </m:oMathParaPr>
                    <m:oMath xmlns:m="http://schemas.openxmlformats.org/officeDocument/2006/math">
                      <m:sSup>
                        <m:sSupPr>
                          <m:ctrlPr>
                            <a:rPr lang="es-MX"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𝐺</m:t>
                          </m:r>
                        </m:sup>
                      </m:sSup>
                      <m:r>
                        <a:rPr lang="es-MX" i="1" dirty="0" smtClean="0">
                          <a:latin typeface="Cambria Math" panose="02040503050406030204" pitchFamily="18" charset="0"/>
                        </a:rPr>
                        <m:t>=−</m:t>
                      </m:r>
                      <m:sSup>
                        <m:sSupPr>
                          <m:ctrlPr>
                            <a:rPr lang="es-MX" i="1" dirty="0">
                              <a:latin typeface="Cambria Math" panose="02040503050406030204" pitchFamily="18" charset="0"/>
                            </a:rPr>
                          </m:ctrlPr>
                        </m:sSupPr>
                        <m:e>
                          <m:r>
                            <a:rPr lang="en-US" i="1" dirty="0">
                              <a:latin typeface="Cambria Math" panose="02040503050406030204" pitchFamily="18" charset="0"/>
                            </a:rPr>
                            <m:t>𝐽</m:t>
                          </m:r>
                        </m:e>
                        <m:sup>
                          <m:r>
                            <a:rPr lang="en-US" b="0" i="1" dirty="0" smtClean="0">
                              <a:latin typeface="Cambria Math" panose="02040503050406030204" pitchFamily="18" charset="0"/>
                            </a:rPr>
                            <m:t>𝐷</m:t>
                          </m:r>
                        </m:sup>
                      </m:sSup>
                    </m:oMath>
                  </m:oMathPara>
                </a14:m>
                <a:endParaRPr lang="es-MX" dirty="0"/>
              </a:p>
              <a:p>
                <a:pPr marL="285750" indent="-285750">
                  <a:buFont typeface="Arial" panose="020B0604020202020204" pitchFamily="34" charset="0"/>
                  <a:buChar char="•"/>
                </a:pPr>
                <a:r>
                  <a:rPr lang="es-MX" dirty="0" err="1"/>
                  <a:t>Minimax</a:t>
                </a:r>
                <a:r>
                  <a:rPr lang="es-MX" dirty="0"/>
                  <a:t>: La estrategia de un el primer jugador (generador), es minimizar el puntaje máximo del oponente (discriminador). Cuando se entrena el discriminador, se hace mejor en distinguir entre muestras reales y falsas (minimizando </a:t>
                </a:r>
                <a14:m>
                  <m:oMath xmlns:m="http://schemas.openxmlformats.org/officeDocument/2006/math">
                    <m:sSup>
                      <m:sSupPr>
                        <m:ctrlPr>
                          <a:rPr lang="es-MX"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𝐷</m:t>
                        </m:r>
                      </m:sup>
                    </m:sSup>
                  </m:oMath>
                </a14:m>
                <a:r>
                  <a:rPr lang="es-MX" dirty="0"/>
                  <a:t>). Luego cuando se entrena el generador, este ajusto el nivel de el discriminador-mejorado (minimizar </a:t>
                </a:r>
                <a14:m>
                  <m:oMath xmlns:m="http://schemas.openxmlformats.org/officeDocument/2006/math">
                    <m:sSup>
                      <m:sSupPr>
                        <m:ctrlPr>
                          <a:rPr lang="es-MX" i="1" dirty="0">
                            <a:latin typeface="Cambria Math" panose="02040503050406030204" pitchFamily="18" charset="0"/>
                          </a:rPr>
                        </m:ctrlPr>
                      </m:sSupPr>
                      <m:e>
                        <m:r>
                          <a:rPr lang="en-US" i="1" dirty="0">
                            <a:latin typeface="Cambria Math" panose="02040503050406030204" pitchFamily="18" charset="0"/>
                          </a:rPr>
                          <m:t>𝐽</m:t>
                        </m:r>
                      </m:e>
                      <m:sup>
                        <m:r>
                          <a:rPr lang="en-US" i="1" dirty="0">
                            <a:latin typeface="Cambria Math" panose="02040503050406030204" pitchFamily="18" charset="0"/>
                          </a:rPr>
                          <m:t>𝐺</m:t>
                        </m:r>
                      </m:sup>
                    </m:sSup>
                  </m:oMath>
                </a14:m>
                <a:r>
                  <a:rPr lang="es-MX" dirty="0"/>
                  <a:t> es equivalente a maximizar </a:t>
                </a:r>
                <a14:m>
                  <m:oMath xmlns:m="http://schemas.openxmlformats.org/officeDocument/2006/math">
                    <m:sSup>
                      <m:sSupPr>
                        <m:ctrlPr>
                          <a:rPr lang="es-MX" i="1" dirty="0">
                            <a:latin typeface="Cambria Math" panose="02040503050406030204" pitchFamily="18" charset="0"/>
                          </a:rPr>
                        </m:ctrlPr>
                      </m:sSupPr>
                      <m:e>
                        <m:r>
                          <a:rPr lang="en-US" i="1" dirty="0">
                            <a:latin typeface="Cambria Math" panose="02040503050406030204" pitchFamily="18" charset="0"/>
                          </a:rPr>
                          <m:t>𝐽</m:t>
                        </m:r>
                      </m:e>
                      <m:sup>
                        <m:r>
                          <a:rPr lang="en-US" b="0" i="1" dirty="0" smtClean="0">
                            <a:latin typeface="Cambria Math" panose="02040503050406030204" pitchFamily="18" charset="0"/>
                          </a:rPr>
                          <m:t>𝐷</m:t>
                        </m:r>
                      </m:sup>
                    </m:sSup>
                  </m:oMath>
                </a14:m>
                <a:r>
                  <a:rPr lang="es-MX" dirty="0"/>
                  <a:t>).</a:t>
                </a:r>
                <a:endParaRPr lang="es-CO" dirty="0"/>
              </a:p>
            </p:txBody>
          </p:sp>
        </mc:Choice>
        <mc:Fallback xmlns="">
          <p:sp>
            <p:nvSpPr>
              <p:cNvPr id="7" name="CuadroTexto 6">
                <a:extLst>
                  <a:ext uri="{FF2B5EF4-FFF2-40B4-BE49-F238E27FC236}">
                    <a16:creationId xmlns:a16="http://schemas.microsoft.com/office/drawing/2014/main" id="{CB9F4671-041B-C5CE-8C36-2F67FAEAE677}"/>
                  </a:ext>
                </a:extLst>
              </p:cNvPr>
              <p:cNvSpPr txBox="1">
                <a:spLocks noRot="1" noChangeAspect="1" noMove="1" noResize="1" noEditPoints="1" noAdjustHandles="1" noChangeArrowheads="1" noChangeShapeType="1" noTextEdit="1"/>
              </p:cNvSpPr>
              <p:nvPr/>
            </p:nvSpPr>
            <p:spPr>
              <a:xfrm>
                <a:off x="397603" y="2111959"/>
                <a:ext cx="8348793" cy="3695114"/>
              </a:xfrm>
              <a:prstGeom prst="rect">
                <a:avLst/>
              </a:prstGeom>
              <a:blipFill>
                <a:blip r:embed="rId4"/>
                <a:stretch>
                  <a:fillRect l="-584" t="-824" r="-1022" b="-1647"/>
                </a:stretch>
              </a:blipFill>
            </p:spPr>
            <p:txBody>
              <a:bodyPr/>
              <a:lstStyle/>
              <a:p>
                <a:r>
                  <a:rPr lang="es-CO">
                    <a:noFill/>
                  </a:rPr>
                  <a:t> </a:t>
                </a:r>
              </a:p>
            </p:txBody>
          </p:sp>
        </mc:Fallback>
      </mc:AlternateContent>
    </p:spTree>
    <p:extLst>
      <p:ext uri="{BB962C8B-B14F-4D97-AF65-F5344CB8AC3E}">
        <p14:creationId xmlns:p14="http://schemas.microsoft.com/office/powerpoint/2010/main" val="42636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Entrenamiento</a:t>
            </a:r>
            <a:endParaRPr lang="es-ES" sz="3200" b="1" dirty="0">
              <a:solidFill>
                <a:schemeClr val="accent2"/>
              </a:solidFill>
              <a:effectLst/>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73CC8D2C-6C0A-BC33-E09B-9C647B3A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4" name="Imagen 13">
            <a:extLst>
              <a:ext uri="{FF2B5EF4-FFF2-40B4-BE49-F238E27FC236}">
                <a16:creationId xmlns:a16="http://schemas.microsoft.com/office/drawing/2014/main" id="{A10FBAEA-9713-148A-C135-DDE7A649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16" name="Imagen 15">
            <a:extLst>
              <a:ext uri="{FF2B5EF4-FFF2-40B4-BE49-F238E27FC236}">
                <a16:creationId xmlns:a16="http://schemas.microsoft.com/office/drawing/2014/main" id="{B66B3B05-1C72-2F5D-8956-C6325558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B46B14C-A22A-555D-DAD6-99F15D976533}"/>
                  </a:ext>
                </a:extLst>
              </p:cNvPr>
              <p:cNvSpPr txBox="1"/>
              <p:nvPr/>
            </p:nvSpPr>
            <p:spPr>
              <a:xfrm>
                <a:off x="752168" y="2584182"/>
                <a:ext cx="7639664" cy="2309222"/>
              </a:xfrm>
              <a:prstGeom prst="rect">
                <a:avLst/>
              </a:prstGeom>
              <a:noFill/>
            </p:spPr>
            <p:txBody>
              <a:bodyPr wrap="square">
                <a:spAutoFit/>
              </a:bodyPr>
              <a:lstStyle/>
              <a:p>
                <a:r>
                  <a:rPr lang="es-MX" dirty="0"/>
                  <a:t>Asumamos que luego de un gran número de entrenamientos, ambas </a:t>
                </a:r>
                <a14:m>
                  <m:oMath xmlns:m="http://schemas.openxmlformats.org/officeDocument/2006/math">
                    <m:sSup>
                      <m:sSupPr>
                        <m:ctrlPr>
                          <a:rPr lang="es-MX"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𝐺</m:t>
                        </m:r>
                      </m:sup>
                    </m:sSup>
                    <m:r>
                      <a:rPr lang="en-US" b="0" i="1" dirty="0" smtClean="0">
                        <a:latin typeface="Cambria Math" panose="02040503050406030204" pitchFamily="18" charset="0"/>
                      </a:rPr>
                      <m:t> </m:t>
                    </m:r>
                  </m:oMath>
                </a14:m>
                <a:r>
                  <a:rPr lang="es-MX" dirty="0"/>
                  <a:t>y </a:t>
                </a:r>
                <a14:m>
                  <m:oMath xmlns:m="http://schemas.openxmlformats.org/officeDocument/2006/math">
                    <m:sSup>
                      <m:sSupPr>
                        <m:ctrlPr>
                          <a:rPr lang="es-MX" i="1" dirty="0" smtClean="0">
                            <a:latin typeface="Cambria Math" panose="02040503050406030204" pitchFamily="18" charset="0"/>
                          </a:rPr>
                        </m:ctrlPr>
                      </m:sSupPr>
                      <m:e>
                        <m:r>
                          <a:rPr lang="en-US" i="1" dirty="0">
                            <a:latin typeface="Cambria Math" panose="02040503050406030204" pitchFamily="18" charset="0"/>
                          </a:rPr>
                          <m:t>𝐽</m:t>
                        </m:r>
                      </m:e>
                      <m:sup>
                        <m:r>
                          <a:rPr lang="en-US" b="0" i="1" dirty="0" smtClean="0">
                            <a:latin typeface="Cambria Math" panose="02040503050406030204" pitchFamily="18" charset="0"/>
                          </a:rPr>
                          <m:t>𝐷</m:t>
                        </m:r>
                      </m:sup>
                    </m:sSup>
                  </m:oMath>
                </a14:m>
                <a:r>
                  <a:rPr lang="es-MX" dirty="0"/>
                  <a:t> están en un mínimo local. Entonces la solución al juego </a:t>
                </a:r>
                <a:r>
                  <a:rPr lang="es-MX" dirty="0" err="1"/>
                  <a:t>minmax</a:t>
                </a:r>
                <a:r>
                  <a:rPr lang="es-MX" dirty="0"/>
                  <a:t> es llamada equilibrio de Nash. </a:t>
                </a:r>
              </a:p>
              <a:p>
                <a:pPr marL="285750" indent="-285750">
                  <a:buFont typeface="Arial" panose="020B0604020202020204" pitchFamily="34" charset="0"/>
                  <a:buChar char="•"/>
                </a:pPr>
                <a:endParaRPr lang="es-MX" dirty="0"/>
              </a:p>
              <a:p>
                <a:r>
                  <a:rPr lang="es-MX" dirty="0"/>
                  <a:t>El equilibrio de Nash ocurre cuando uno de los actores no cambia su acción, a pesar de que el otro actor podría hacerlo. Equilibrio de Nash en GAN ocurre cuando el generador es tan bueno que el discriminador no es capaz de distinguir entre la imagen generada y la real.</a:t>
                </a:r>
              </a:p>
            </p:txBody>
          </p:sp>
        </mc:Choice>
        <mc:Fallback xmlns="">
          <p:sp>
            <p:nvSpPr>
              <p:cNvPr id="5" name="CuadroTexto 4">
                <a:extLst>
                  <a:ext uri="{FF2B5EF4-FFF2-40B4-BE49-F238E27FC236}">
                    <a16:creationId xmlns:a16="http://schemas.microsoft.com/office/drawing/2014/main" id="{8B46B14C-A22A-555D-DAD6-99F15D976533}"/>
                  </a:ext>
                </a:extLst>
              </p:cNvPr>
              <p:cNvSpPr txBox="1">
                <a:spLocks noRot="1" noChangeAspect="1" noMove="1" noResize="1" noEditPoints="1" noAdjustHandles="1" noChangeArrowheads="1" noChangeShapeType="1" noTextEdit="1"/>
              </p:cNvSpPr>
              <p:nvPr/>
            </p:nvSpPr>
            <p:spPr>
              <a:xfrm>
                <a:off x="752168" y="2584182"/>
                <a:ext cx="7639664" cy="2309222"/>
              </a:xfrm>
              <a:prstGeom prst="rect">
                <a:avLst/>
              </a:prstGeom>
              <a:blipFill>
                <a:blip r:embed="rId4"/>
                <a:stretch>
                  <a:fillRect l="-638" t="-1319" b="-3166"/>
                </a:stretch>
              </a:blipFill>
            </p:spPr>
            <p:txBody>
              <a:bodyPr/>
              <a:lstStyle/>
              <a:p>
                <a:r>
                  <a:rPr lang="es-CO">
                    <a:noFill/>
                  </a:rPr>
                  <a:t> </a:t>
                </a:r>
              </a:p>
            </p:txBody>
          </p:sp>
        </mc:Fallback>
      </mc:AlternateContent>
    </p:spTree>
    <p:extLst>
      <p:ext uri="{BB962C8B-B14F-4D97-AF65-F5344CB8AC3E}">
        <p14:creationId xmlns:p14="http://schemas.microsoft.com/office/powerpoint/2010/main" val="157396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Entrenando el Discriminador</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144049F1-F834-DCAB-E3EF-5E96D55738FD}"/>
              </a:ext>
            </a:extLst>
          </p:cNvPr>
          <p:cNvSpPr txBox="1"/>
          <p:nvPr/>
        </p:nvSpPr>
        <p:spPr>
          <a:xfrm>
            <a:off x="353961" y="1917906"/>
            <a:ext cx="8436077" cy="3139321"/>
          </a:xfrm>
          <a:prstGeom prst="rect">
            <a:avLst/>
          </a:prstGeom>
          <a:noFill/>
        </p:spPr>
        <p:txBody>
          <a:bodyPr wrap="square">
            <a:spAutoFit/>
          </a:bodyPr>
          <a:lstStyle/>
          <a:p>
            <a:r>
              <a:rPr lang="es-MX" dirty="0"/>
              <a:t>El discriminador es una red neuronal de clasificación que puede ser</a:t>
            </a:r>
          </a:p>
          <a:p>
            <a:r>
              <a:rPr lang="es-MX" dirty="0"/>
              <a:t>entrenada de forma standard. Sin embargo el set de entrenamiento esta</a:t>
            </a:r>
          </a:p>
          <a:p>
            <a:r>
              <a:rPr lang="es-MX" dirty="0"/>
              <a:t>compuesto de partes iguales (real y generadas).</a:t>
            </a:r>
          </a:p>
          <a:p>
            <a:pPr marL="285750" indent="-285750">
              <a:buFont typeface="Arial" panose="020B0604020202020204" pitchFamily="34" charset="0"/>
              <a:buChar char="•"/>
            </a:pPr>
            <a:r>
              <a:rPr lang="es-MX" dirty="0"/>
              <a:t>Dependiendo del input (real o generado), tenemos dos caminos:</a:t>
            </a:r>
          </a:p>
          <a:p>
            <a:pPr marL="742950" lvl="1" indent="-285750">
              <a:buFont typeface="Arial" panose="020B0604020202020204" pitchFamily="34" charset="0"/>
              <a:buChar char="•"/>
            </a:pPr>
            <a:r>
              <a:rPr lang="es-MX" dirty="0"/>
              <a:t>Seleccionar la muestra de los datos reales y usarla para producir.</a:t>
            </a:r>
          </a:p>
          <a:p>
            <a:pPr marL="742950" lvl="1" indent="-285750">
              <a:buFont typeface="Arial" panose="020B0604020202020204" pitchFamily="34" charset="0"/>
              <a:buChar char="•"/>
            </a:pPr>
            <a:r>
              <a:rPr lang="es-MX" dirty="0"/>
              <a:t>Generar una muestra falsa, acá generador y discriminador trabajan como una red simple. </a:t>
            </a:r>
          </a:p>
          <a:p>
            <a:pPr marL="285750" indent="-285750">
              <a:buFont typeface="Arial" panose="020B0604020202020204" pitchFamily="34" charset="0"/>
              <a:buChar char="•"/>
            </a:pPr>
            <a:r>
              <a:rPr lang="es-MX" dirty="0"/>
              <a:t>Calculamos la función de perdida, que refleja la dualidad de los datos de entrenamiento.</a:t>
            </a:r>
          </a:p>
          <a:p>
            <a:pPr marL="285750" indent="-285750">
              <a:buFont typeface="Arial" panose="020B0604020202020204" pitchFamily="34" charset="0"/>
              <a:buChar char="•"/>
            </a:pPr>
            <a:r>
              <a:rPr lang="es-MX" dirty="0"/>
              <a:t>Propagamos el error –</a:t>
            </a:r>
            <a:r>
              <a:rPr lang="es-MX" dirty="0" err="1"/>
              <a:t>backpropagate</a:t>
            </a:r>
            <a:r>
              <a:rPr lang="es-MX" dirty="0"/>
              <a:t>– y actualizamos los pesos. Acá sólo actualizaremos los pesos del discriminador,</a:t>
            </a:r>
          </a:p>
        </p:txBody>
      </p:sp>
    </p:spTree>
    <p:extLst>
      <p:ext uri="{BB962C8B-B14F-4D97-AF65-F5344CB8AC3E}">
        <p14:creationId xmlns:p14="http://schemas.microsoft.com/office/powerpoint/2010/main" val="421086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Entrenando el Generador</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CuadroTexto 9">
            <a:extLst>
              <a:ext uri="{FF2B5EF4-FFF2-40B4-BE49-F238E27FC236}">
                <a16:creationId xmlns:a16="http://schemas.microsoft.com/office/drawing/2014/main" id="{1926848A-60D0-FC50-8119-A936B1FE72F1}"/>
              </a:ext>
            </a:extLst>
          </p:cNvPr>
          <p:cNvSpPr txBox="1"/>
          <p:nvPr/>
        </p:nvSpPr>
        <p:spPr>
          <a:xfrm>
            <a:off x="491613" y="2438905"/>
            <a:ext cx="8160774" cy="3139321"/>
          </a:xfrm>
          <a:prstGeom prst="rect">
            <a:avLst/>
          </a:prstGeom>
          <a:noFill/>
        </p:spPr>
        <p:txBody>
          <a:bodyPr wrap="square">
            <a:spAutoFit/>
          </a:bodyPr>
          <a:lstStyle/>
          <a:p>
            <a:r>
              <a:rPr lang="es-MX" dirty="0"/>
              <a:t>Entrenaremos el generador haciendo lo mejor y engañando al discriminador. Para hacer esto necesitamos ambas redes, similar a la forma que entrenamos antes:</a:t>
            </a:r>
          </a:p>
          <a:p>
            <a:pPr marL="285750" indent="-285750">
              <a:buFont typeface="Arial" panose="020B0604020202020204" pitchFamily="34" charset="0"/>
              <a:buChar char="•"/>
            </a:pPr>
            <a:r>
              <a:rPr lang="es-MX" dirty="0"/>
              <a:t>Comenzamos con un vector al azar z, y lo alimentamos a través del generador y discriminador, para producir un output D(G(z)).</a:t>
            </a:r>
          </a:p>
          <a:p>
            <a:pPr marL="285750" indent="-285750">
              <a:buFont typeface="Arial" panose="020B0604020202020204" pitchFamily="34" charset="0"/>
              <a:buChar char="•"/>
            </a:pPr>
            <a:r>
              <a:rPr lang="es-MX" dirty="0"/>
              <a:t>La función de pérdida es la misma que la perdida del discriminador. Sin embargo, nuestro objetivo es </a:t>
            </a:r>
            <a:r>
              <a:rPr lang="es-MX" dirty="0" err="1"/>
              <a:t>maximiarla</a:t>
            </a:r>
            <a:r>
              <a:rPr lang="es-MX" dirty="0"/>
              <a:t>, en lugar de </a:t>
            </a:r>
            <a:r>
              <a:rPr lang="es-MX" dirty="0" err="1"/>
              <a:t>minizarla</a:t>
            </a:r>
            <a:r>
              <a:rPr lang="es-MX" dirty="0"/>
              <a:t>, dado que queremos engañar al discriminador.</a:t>
            </a:r>
          </a:p>
          <a:p>
            <a:pPr marL="285750" indent="-285750">
              <a:buFont typeface="Arial" panose="020B0604020202020204" pitchFamily="34" charset="0"/>
              <a:buChar char="•"/>
            </a:pPr>
            <a:r>
              <a:rPr lang="es-MX" dirty="0"/>
              <a:t>En el paso </a:t>
            </a:r>
            <a:r>
              <a:rPr lang="es-MX" dirty="0" err="1"/>
              <a:t>backward</a:t>
            </a:r>
            <a:r>
              <a:rPr lang="es-MX" dirty="0"/>
              <a:t>, los pesos del discriminador son bloqueados, y sólo podemos ajustar </a:t>
            </a:r>
            <a:r>
              <a:rPr lang="es-MX" dirty="0" err="1"/>
              <a:t>θg</a:t>
            </a:r>
            <a:r>
              <a:rPr lang="es-MX" dirty="0"/>
              <a:t>. Esto fuerza a maximizar la pérdida del discriminador, mediante la mejora del generador, en lugar de empeorar el discriminador.</a:t>
            </a:r>
          </a:p>
          <a:p>
            <a:r>
              <a:rPr lang="es-MX" dirty="0"/>
              <a:t>En esta parte solo usamos datos generados.</a:t>
            </a:r>
            <a:endParaRPr lang="es-CO" dirty="0"/>
          </a:p>
        </p:txBody>
      </p:sp>
    </p:spTree>
    <p:extLst>
      <p:ext uri="{BB962C8B-B14F-4D97-AF65-F5344CB8AC3E}">
        <p14:creationId xmlns:p14="http://schemas.microsoft.com/office/powerpoint/2010/main" val="32345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Técnicas de mejoramiento de CNN</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2CD25B40-D14B-DF09-848C-6F3FF55CB101}"/>
              </a:ext>
            </a:extLst>
          </p:cNvPr>
          <p:cNvSpPr txBox="1"/>
          <p:nvPr/>
        </p:nvSpPr>
        <p:spPr>
          <a:xfrm>
            <a:off x="673509" y="2091679"/>
            <a:ext cx="7796981" cy="646331"/>
          </a:xfrm>
          <a:prstGeom prst="rect">
            <a:avLst/>
          </a:prstGeom>
          <a:noFill/>
        </p:spPr>
        <p:txBody>
          <a:bodyPr wrap="square">
            <a:spAutoFit/>
          </a:bodyPr>
          <a:lstStyle/>
          <a:p>
            <a:r>
              <a:rPr lang="es-MX" dirty="0"/>
              <a:t>Existen variadas formas para mejorar la performance de las CNNS. Entre las que destacan</a:t>
            </a:r>
          </a:p>
        </p:txBody>
      </p:sp>
      <p:sp>
        <p:nvSpPr>
          <p:cNvPr id="11" name="CuadroTexto 10">
            <a:extLst>
              <a:ext uri="{FF2B5EF4-FFF2-40B4-BE49-F238E27FC236}">
                <a16:creationId xmlns:a16="http://schemas.microsoft.com/office/drawing/2014/main" id="{5072663B-89A7-DEF1-9077-78F61870675B}"/>
              </a:ext>
            </a:extLst>
          </p:cNvPr>
          <p:cNvSpPr txBox="1"/>
          <p:nvPr/>
        </p:nvSpPr>
        <p:spPr>
          <a:xfrm>
            <a:off x="673509" y="2915264"/>
            <a:ext cx="4616244" cy="369332"/>
          </a:xfrm>
          <a:prstGeom prst="rect">
            <a:avLst/>
          </a:prstGeom>
          <a:noFill/>
        </p:spPr>
        <p:txBody>
          <a:bodyPr wrap="square">
            <a:spAutoFit/>
          </a:bodyPr>
          <a:lstStyle/>
          <a:p>
            <a:r>
              <a:rPr lang="es-CO" dirty="0"/>
              <a:t>Data </a:t>
            </a:r>
            <a:r>
              <a:rPr lang="es-CO" dirty="0" err="1"/>
              <a:t>pre-processing</a:t>
            </a:r>
            <a:endParaRPr lang="es-CO" dirty="0"/>
          </a:p>
        </p:txBody>
      </p:sp>
      <p:pic>
        <p:nvPicPr>
          <p:cNvPr id="14" name="Imagen 13">
            <a:extLst>
              <a:ext uri="{FF2B5EF4-FFF2-40B4-BE49-F238E27FC236}">
                <a16:creationId xmlns:a16="http://schemas.microsoft.com/office/drawing/2014/main" id="{C9DFFA61-FA3D-6370-AAB1-008B2323378D}"/>
              </a:ext>
            </a:extLst>
          </p:cNvPr>
          <p:cNvPicPr>
            <a:picLocks noChangeAspect="1"/>
          </p:cNvPicPr>
          <p:nvPr/>
        </p:nvPicPr>
        <p:blipFill>
          <a:blip r:embed="rId4"/>
          <a:stretch>
            <a:fillRect/>
          </a:stretch>
        </p:blipFill>
        <p:spPr>
          <a:xfrm>
            <a:off x="3444155" y="2788891"/>
            <a:ext cx="1950889" cy="670618"/>
          </a:xfrm>
          <a:prstGeom prst="rect">
            <a:avLst/>
          </a:prstGeom>
        </p:spPr>
      </p:pic>
      <p:pic>
        <p:nvPicPr>
          <p:cNvPr id="16" name="Imagen 15">
            <a:extLst>
              <a:ext uri="{FF2B5EF4-FFF2-40B4-BE49-F238E27FC236}">
                <a16:creationId xmlns:a16="http://schemas.microsoft.com/office/drawing/2014/main" id="{929A1D98-562C-73B8-7246-A90B4179CB65}"/>
              </a:ext>
            </a:extLst>
          </p:cNvPr>
          <p:cNvPicPr>
            <a:picLocks noChangeAspect="1"/>
          </p:cNvPicPr>
          <p:nvPr/>
        </p:nvPicPr>
        <p:blipFill>
          <a:blip r:embed="rId5"/>
          <a:stretch>
            <a:fillRect/>
          </a:stretch>
        </p:blipFill>
        <p:spPr>
          <a:xfrm>
            <a:off x="6206203" y="2817965"/>
            <a:ext cx="1272650" cy="563929"/>
          </a:xfrm>
          <a:prstGeom prst="rect">
            <a:avLst/>
          </a:prstGeom>
        </p:spPr>
      </p:pic>
      <p:pic>
        <p:nvPicPr>
          <p:cNvPr id="17" name="Imagen 16">
            <a:extLst>
              <a:ext uri="{FF2B5EF4-FFF2-40B4-BE49-F238E27FC236}">
                <a16:creationId xmlns:a16="http://schemas.microsoft.com/office/drawing/2014/main" id="{4CB13ABD-E1EB-BE36-63BE-AE0CC2603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9" name="CuadroTexto 18">
            <a:extLst>
              <a:ext uri="{FF2B5EF4-FFF2-40B4-BE49-F238E27FC236}">
                <a16:creationId xmlns:a16="http://schemas.microsoft.com/office/drawing/2014/main" id="{021DC8DA-ABC7-BCFD-E2E5-33D92FCCFC50}"/>
              </a:ext>
            </a:extLst>
          </p:cNvPr>
          <p:cNvSpPr txBox="1"/>
          <p:nvPr/>
        </p:nvSpPr>
        <p:spPr>
          <a:xfrm>
            <a:off x="673509" y="4550596"/>
            <a:ext cx="7644581" cy="923330"/>
          </a:xfrm>
          <a:prstGeom prst="rect">
            <a:avLst/>
          </a:prstGeom>
          <a:noFill/>
        </p:spPr>
        <p:txBody>
          <a:bodyPr wrap="square">
            <a:spAutoFit/>
          </a:bodyPr>
          <a:lstStyle/>
          <a:p>
            <a:r>
              <a:rPr lang="es-MX" dirty="0"/>
              <a:t>Regularización: Es cualquier modificación que hacemos al algoritmo de aprendizaje que tiene como intención reducir su error de generalización, pero no su error de entrenamiento.</a:t>
            </a:r>
            <a:endParaRPr lang="es-CO" dirty="0"/>
          </a:p>
        </p:txBody>
      </p:sp>
    </p:spTree>
    <p:extLst>
      <p:ext uri="{BB962C8B-B14F-4D97-AF65-F5344CB8AC3E}">
        <p14:creationId xmlns:p14="http://schemas.microsoft.com/office/powerpoint/2010/main" val="18089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Regularización</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942A5AE1-675D-6792-8894-85BDECCF3531}"/>
              </a:ext>
            </a:extLst>
          </p:cNvPr>
          <p:cNvSpPr txBox="1"/>
          <p:nvPr/>
        </p:nvSpPr>
        <p:spPr>
          <a:xfrm>
            <a:off x="862781" y="2049612"/>
            <a:ext cx="1113503" cy="369332"/>
          </a:xfrm>
          <a:prstGeom prst="rect">
            <a:avLst/>
          </a:prstGeom>
          <a:noFill/>
        </p:spPr>
        <p:txBody>
          <a:bodyPr wrap="square">
            <a:spAutoFit/>
          </a:bodyPr>
          <a:lstStyle/>
          <a:p>
            <a:r>
              <a:rPr lang="es-CO" dirty="0" err="1"/>
              <a:t>Dropout</a:t>
            </a:r>
            <a:endParaRPr lang="es-CO" dirty="0"/>
          </a:p>
        </p:txBody>
      </p:sp>
      <p:pic>
        <p:nvPicPr>
          <p:cNvPr id="10" name="Imagen 9">
            <a:extLst>
              <a:ext uri="{FF2B5EF4-FFF2-40B4-BE49-F238E27FC236}">
                <a16:creationId xmlns:a16="http://schemas.microsoft.com/office/drawing/2014/main" id="{0884F075-90D8-D5B9-B9F8-090D7B48E1DB}"/>
              </a:ext>
            </a:extLst>
          </p:cNvPr>
          <p:cNvPicPr>
            <a:picLocks noChangeAspect="1"/>
          </p:cNvPicPr>
          <p:nvPr/>
        </p:nvPicPr>
        <p:blipFill>
          <a:blip r:embed="rId4"/>
          <a:stretch>
            <a:fillRect/>
          </a:stretch>
        </p:blipFill>
        <p:spPr>
          <a:xfrm>
            <a:off x="2643973" y="2411216"/>
            <a:ext cx="3856054" cy="2194750"/>
          </a:xfrm>
          <a:prstGeom prst="rect">
            <a:avLst/>
          </a:prstGeom>
        </p:spPr>
      </p:pic>
      <p:sp>
        <p:nvSpPr>
          <p:cNvPr id="12" name="CuadroTexto 11">
            <a:extLst>
              <a:ext uri="{FF2B5EF4-FFF2-40B4-BE49-F238E27FC236}">
                <a16:creationId xmlns:a16="http://schemas.microsoft.com/office/drawing/2014/main" id="{F6DAC759-E1D8-3018-264B-A4D987702D5D}"/>
              </a:ext>
            </a:extLst>
          </p:cNvPr>
          <p:cNvSpPr txBox="1"/>
          <p:nvPr/>
        </p:nvSpPr>
        <p:spPr>
          <a:xfrm>
            <a:off x="862781" y="4711542"/>
            <a:ext cx="4616244" cy="369332"/>
          </a:xfrm>
          <a:prstGeom prst="rect">
            <a:avLst/>
          </a:prstGeom>
          <a:noFill/>
        </p:spPr>
        <p:txBody>
          <a:bodyPr wrap="square">
            <a:spAutoFit/>
          </a:bodyPr>
          <a:lstStyle/>
          <a:p>
            <a:r>
              <a:rPr lang="es-CO" dirty="0"/>
              <a:t>Data </a:t>
            </a:r>
            <a:r>
              <a:rPr lang="es-CO" dirty="0" err="1"/>
              <a:t>augmentation</a:t>
            </a:r>
            <a:endParaRPr lang="es-CO" dirty="0"/>
          </a:p>
        </p:txBody>
      </p:sp>
      <p:pic>
        <p:nvPicPr>
          <p:cNvPr id="14" name="Imagen 13">
            <a:extLst>
              <a:ext uri="{FF2B5EF4-FFF2-40B4-BE49-F238E27FC236}">
                <a16:creationId xmlns:a16="http://schemas.microsoft.com/office/drawing/2014/main" id="{5BAA35F1-E752-2726-2648-38E5CA55D8A6}"/>
              </a:ext>
            </a:extLst>
          </p:cNvPr>
          <p:cNvPicPr>
            <a:picLocks noChangeAspect="1"/>
          </p:cNvPicPr>
          <p:nvPr/>
        </p:nvPicPr>
        <p:blipFill>
          <a:blip r:embed="rId5"/>
          <a:stretch>
            <a:fillRect/>
          </a:stretch>
        </p:blipFill>
        <p:spPr>
          <a:xfrm>
            <a:off x="2411529" y="5059089"/>
            <a:ext cx="4625741" cy="1425063"/>
          </a:xfrm>
          <a:prstGeom prst="rect">
            <a:avLst/>
          </a:prstGeom>
        </p:spPr>
      </p:pic>
    </p:spTree>
    <p:extLst>
      <p:ext uri="{BB962C8B-B14F-4D97-AF65-F5344CB8AC3E}">
        <p14:creationId xmlns:p14="http://schemas.microsoft.com/office/powerpoint/2010/main" val="5160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Generación de </a:t>
            </a:r>
            <a:r>
              <a:rPr lang="es-ES" sz="3200" b="1" dirty="0" err="1">
                <a:solidFill>
                  <a:schemeClr val="accent2"/>
                </a:solidFill>
                <a:latin typeface="Calibri"/>
                <a:ea typeface="Calibri" panose="020F0502020204030204" pitchFamily="34" charset="0"/>
                <a:cs typeface="Times New Roman"/>
              </a:rPr>
              <a:t>imagenes</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FA51E4A1-8F7B-67B6-F2BD-F4AB5E99B011}"/>
              </a:ext>
            </a:extLst>
          </p:cNvPr>
          <p:cNvSpPr txBox="1"/>
          <p:nvPr/>
        </p:nvSpPr>
        <p:spPr>
          <a:xfrm>
            <a:off x="506060" y="2373934"/>
            <a:ext cx="8131880" cy="3139321"/>
          </a:xfrm>
          <a:prstGeom prst="rect">
            <a:avLst/>
          </a:prstGeom>
          <a:noFill/>
        </p:spPr>
        <p:txBody>
          <a:bodyPr wrap="square">
            <a:spAutoFit/>
          </a:bodyPr>
          <a:lstStyle/>
          <a:p>
            <a:r>
              <a:rPr lang="es-MX" dirty="0"/>
              <a:t>Hasta ahora hemos utilizado RRNN como modelos discriminatorios. Esto significa que dado un set de datos de entrada, un modelo lo etiquetará con cierta etiqueta. Por ejemplo la clasificación de imágenes MNIST entre 0 y 9. </a:t>
            </a:r>
          </a:p>
          <a:p>
            <a:endParaRPr lang="es-MX" dirty="0"/>
          </a:p>
          <a:p>
            <a:r>
              <a:rPr lang="es-MX" dirty="0"/>
              <a:t>Uno podría pensar esto de forma opuesta, en lugar de predecir y, dado ciertas características, podríamos intentar predecir las características de entrada dato una clase, P(X|Y = y).</a:t>
            </a:r>
          </a:p>
          <a:p>
            <a:endParaRPr lang="es-MX" dirty="0"/>
          </a:p>
          <a:p>
            <a:r>
              <a:rPr lang="es-MX" dirty="0"/>
              <a:t>Por ejemplo un modelo generativo permitirá crear una imagen de un dígito escrito a mano. Los procesos clásicos generativos son </a:t>
            </a:r>
            <a:r>
              <a:rPr lang="es-MX" dirty="0" err="1"/>
              <a:t>Variational</a:t>
            </a:r>
            <a:r>
              <a:rPr lang="es-MX" dirty="0"/>
              <a:t> </a:t>
            </a:r>
            <a:r>
              <a:rPr lang="es-MX" dirty="0" err="1"/>
              <a:t>Autoencoders</a:t>
            </a:r>
            <a:r>
              <a:rPr lang="es-MX" dirty="0"/>
              <a:t> (VAE) y Generative Adversarial Networks (GAN).</a:t>
            </a:r>
          </a:p>
        </p:txBody>
      </p:sp>
    </p:spTree>
    <p:extLst>
      <p:ext uri="{BB962C8B-B14F-4D97-AF65-F5344CB8AC3E}">
        <p14:creationId xmlns:p14="http://schemas.microsoft.com/office/powerpoint/2010/main" val="29947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Generative Adversarial Networks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E551BFA1-CB59-560B-061E-54044F973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3" name="Imagen 2">
            <a:extLst>
              <a:ext uri="{FF2B5EF4-FFF2-40B4-BE49-F238E27FC236}">
                <a16:creationId xmlns:a16="http://schemas.microsoft.com/office/drawing/2014/main" id="{6AC3EB7A-570B-EE99-C1C3-4B8C4B7D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7" name="CuadroTexto 6">
            <a:extLst>
              <a:ext uri="{FF2B5EF4-FFF2-40B4-BE49-F238E27FC236}">
                <a16:creationId xmlns:a16="http://schemas.microsoft.com/office/drawing/2014/main" id="{93F8A1BA-E5F7-62EC-5E87-3BA41530016F}"/>
              </a:ext>
            </a:extLst>
          </p:cNvPr>
          <p:cNvSpPr txBox="1"/>
          <p:nvPr/>
        </p:nvSpPr>
        <p:spPr>
          <a:xfrm>
            <a:off x="560438" y="2228671"/>
            <a:ext cx="8023123" cy="1200329"/>
          </a:xfrm>
          <a:prstGeom prst="rect">
            <a:avLst/>
          </a:prstGeom>
          <a:noFill/>
        </p:spPr>
        <p:txBody>
          <a:bodyPr wrap="square">
            <a:spAutoFit/>
          </a:bodyPr>
          <a:lstStyle/>
          <a:p>
            <a:r>
              <a:rPr lang="es-MX" dirty="0"/>
              <a:t>Quizás es uno de los modelos mas populares de generación hoy en día. Se introdujo el año 2014 por Ian </a:t>
            </a:r>
            <a:r>
              <a:rPr lang="es-MX" dirty="0" err="1"/>
              <a:t>Goodfellow</a:t>
            </a:r>
            <a:r>
              <a:rPr lang="es-MX" dirty="0"/>
              <a:t> et al. Este marco de trabajo puede funcionar con cualquier tipo de datos, pero es muy popular por su capacidad en generación de imágenes. </a:t>
            </a:r>
            <a:endParaRPr lang="es-CO" dirty="0"/>
          </a:p>
        </p:txBody>
      </p:sp>
      <p:pic>
        <p:nvPicPr>
          <p:cNvPr id="12" name="Imagen 11">
            <a:extLst>
              <a:ext uri="{FF2B5EF4-FFF2-40B4-BE49-F238E27FC236}">
                <a16:creationId xmlns:a16="http://schemas.microsoft.com/office/drawing/2014/main" id="{B64A8BFA-7D33-E764-0037-47D9F7483174}"/>
              </a:ext>
            </a:extLst>
          </p:cNvPr>
          <p:cNvPicPr>
            <a:picLocks noChangeAspect="1"/>
          </p:cNvPicPr>
          <p:nvPr/>
        </p:nvPicPr>
        <p:blipFill>
          <a:blip r:embed="rId4"/>
          <a:stretch>
            <a:fillRect/>
          </a:stretch>
        </p:blipFill>
        <p:spPr>
          <a:xfrm>
            <a:off x="1356080" y="3970718"/>
            <a:ext cx="6431837" cy="1325995"/>
          </a:xfrm>
          <a:prstGeom prst="rect">
            <a:avLst/>
          </a:prstGeom>
        </p:spPr>
      </p:pic>
    </p:spTree>
    <p:extLst>
      <p:ext uri="{BB962C8B-B14F-4D97-AF65-F5344CB8AC3E}">
        <p14:creationId xmlns:p14="http://schemas.microsoft.com/office/powerpoint/2010/main" val="3078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Generative Adversarial Networks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1621FC01-E5D4-65B0-5B42-3D366FA82D0D}"/>
              </a:ext>
            </a:extLst>
          </p:cNvPr>
          <p:cNvSpPr txBox="1"/>
          <p:nvPr/>
        </p:nvSpPr>
        <p:spPr>
          <a:xfrm>
            <a:off x="407737" y="2304127"/>
            <a:ext cx="8328526" cy="3477875"/>
          </a:xfrm>
          <a:prstGeom prst="rect">
            <a:avLst/>
          </a:prstGeom>
          <a:noFill/>
        </p:spPr>
        <p:txBody>
          <a:bodyPr wrap="square">
            <a:spAutoFit/>
          </a:bodyPr>
          <a:lstStyle/>
          <a:p>
            <a:r>
              <a:rPr lang="es-MX" sz="2000" dirty="0"/>
              <a:t>Un GAN es un sistema de dos componentes (</a:t>
            </a:r>
            <a:r>
              <a:rPr lang="es-MX" sz="2000" dirty="0" err="1"/>
              <a:t>rrnn</a:t>
            </a:r>
            <a:r>
              <a:rPr lang="es-MX" sz="2000" dirty="0"/>
              <a:t>): </a:t>
            </a:r>
          </a:p>
          <a:p>
            <a:endParaRPr lang="es-MX" sz="2000" dirty="0"/>
          </a:p>
          <a:p>
            <a:pPr marL="342900" indent="-342900">
              <a:buFont typeface="Arial" panose="020B0604020202020204" pitchFamily="34" charset="0"/>
              <a:buChar char="•"/>
            </a:pPr>
            <a:r>
              <a:rPr lang="es-MX" sz="2000" dirty="0"/>
              <a:t>Generador: Corresponde al modelo generativo en si mismo. Toma una probabilidad de distribución como input y genera una imagen de salida realista.</a:t>
            </a:r>
          </a:p>
          <a:p>
            <a:pPr marL="342900" indent="-342900">
              <a:buFont typeface="Arial" panose="020B0604020202020204" pitchFamily="34" charset="0"/>
              <a:buChar char="•"/>
            </a:pPr>
            <a:r>
              <a:rPr lang="es-MX" sz="2000" dirty="0"/>
              <a:t>Discriminador: Toma dos entradas alternadas, la real de entrenamiento y la falsa generada. Luego intenta determinar si la imagen de entrada viene de la real o de la generada.</a:t>
            </a:r>
          </a:p>
          <a:p>
            <a:endParaRPr lang="es-MX" sz="2000" dirty="0"/>
          </a:p>
          <a:p>
            <a:r>
              <a:rPr lang="es-MX" sz="2000" dirty="0"/>
              <a:t>Pese a que el discriminador hace clasificación, una GAN no es supervisada, dado que no necesitamos etiquetar las imágenes.</a:t>
            </a:r>
            <a:endParaRPr lang="es-CO" sz="2000" dirty="0"/>
          </a:p>
        </p:txBody>
      </p:sp>
    </p:spTree>
    <p:extLst>
      <p:ext uri="{BB962C8B-B14F-4D97-AF65-F5344CB8AC3E}">
        <p14:creationId xmlns:p14="http://schemas.microsoft.com/office/powerpoint/2010/main" val="11763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Generative Adversarial Networks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17B8E061-09C4-6449-3C1C-50C89C5057B1}"/>
              </a:ext>
            </a:extLst>
          </p:cNvPr>
          <p:cNvPicPr>
            <a:picLocks noChangeAspect="1"/>
          </p:cNvPicPr>
          <p:nvPr/>
        </p:nvPicPr>
        <p:blipFill>
          <a:blip r:embed="rId4"/>
          <a:stretch>
            <a:fillRect/>
          </a:stretch>
        </p:blipFill>
        <p:spPr>
          <a:xfrm>
            <a:off x="1034544" y="1833773"/>
            <a:ext cx="6770112" cy="4494579"/>
          </a:xfrm>
          <a:prstGeom prst="rect">
            <a:avLst/>
          </a:prstGeom>
        </p:spPr>
      </p:pic>
    </p:spTree>
    <p:extLst>
      <p:ext uri="{BB962C8B-B14F-4D97-AF65-F5344CB8AC3E}">
        <p14:creationId xmlns:p14="http://schemas.microsoft.com/office/powerpoint/2010/main" val="194180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Entrenando una GAN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EA38AB81-3D48-76B4-7F03-42CFA6B3A51E}"/>
              </a:ext>
            </a:extLst>
          </p:cNvPr>
          <p:cNvSpPr txBox="1"/>
          <p:nvPr/>
        </p:nvSpPr>
        <p:spPr>
          <a:xfrm>
            <a:off x="555522" y="2332950"/>
            <a:ext cx="8032955" cy="923330"/>
          </a:xfrm>
          <a:prstGeom prst="rect">
            <a:avLst/>
          </a:prstGeom>
          <a:noFill/>
        </p:spPr>
        <p:txBody>
          <a:bodyPr wrap="square">
            <a:spAutoFit/>
          </a:bodyPr>
          <a:lstStyle/>
          <a:p>
            <a:pPr marL="285750" indent="-285750">
              <a:buFont typeface="Arial" panose="020B0604020202020204" pitchFamily="34" charset="0"/>
              <a:buChar char="•"/>
            </a:pPr>
            <a:r>
              <a:rPr lang="es-MX" dirty="0"/>
              <a:t>El objetivo general de un generador es producir imágenes realistas, por ejemplo vehículos. Entrenaremos para ello el generador y el discriminador de forma secuencial separada (uno después del otro), alternando múltiples veces.</a:t>
            </a:r>
            <a:endParaRPr lang="es-CO" dirty="0"/>
          </a:p>
        </p:txBody>
      </p:sp>
      <p:pic>
        <p:nvPicPr>
          <p:cNvPr id="6" name="Imagen 5">
            <a:extLst>
              <a:ext uri="{FF2B5EF4-FFF2-40B4-BE49-F238E27FC236}">
                <a16:creationId xmlns:a16="http://schemas.microsoft.com/office/drawing/2014/main" id="{04913A61-10B3-8F3D-C4A9-17F8CC638BE3}"/>
              </a:ext>
            </a:extLst>
          </p:cNvPr>
          <p:cNvPicPr>
            <a:picLocks noChangeAspect="1"/>
          </p:cNvPicPr>
          <p:nvPr/>
        </p:nvPicPr>
        <p:blipFill>
          <a:blip r:embed="rId4"/>
          <a:stretch>
            <a:fillRect/>
          </a:stretch>
        </p:blipFill>
        <p:spPr>
          <a:xfrm>
            <a:off x="1955013" y="3429000"/>
            <a:ext cx="4929173" cy="2828673"/>
          </a:xfrm>
          <a:prstGeom prst="rect">
            <a:avLst/>
          </a:prstGeom>
        </p:spPr>
      </p:pic>
    </p:spTree>
    <p:extLst>
      <p:ext uri="{BB962C8B-B14F-4D97-AF65-F5344CB8AC3E}">
        <p14:creationId xmlns:p14="http://schemas.microsoft.com/office/powerpoint/2010/main" val="314139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Notación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4F42CE14-85F4-A9C0-9D96-E174F91B4C3A}"/>
                  </a:ext>
                </a:extLst>
              </p:cNvPr>
              <p:cNvSpPr txBox="1"/>
              <p:nvPr/>
            </p:nvSpPr>
            <p:spPr>
              <a:xfrm>
                <a:off x="1036074" y="1833773"/>
                <a:ext cx="6767051" cy="1266309"/>
              </a:xfrm>
              <a:prstGeom prst="rect">
                <a:avLst/>
              </a:prstGeom>
              <a:noFill/>
            </p:spPr>
            <p:txBody>
              <a:bodyPr wrap="square">
                <a:spAutoFit/>
              </a:bodyPr>
              <a:lstStyle/>
              <a:p>
                <a:pPr marL="285750" indent="-285750">
                  <a:buFont typeface="Arial" panose="020B0604020202020204" pitchFamily="34" charset="0"/>
                  <a:buChar char="•"/>
                </a:pPr>
                <a:r>
                  <a:rPr lang="es-MX" dirty="0"/>
                  <a:t>Generador </a:t>
                </a:r>
                <a14:m>
                  <m:oMath xmlns:m="http://schemas.openxmlformats.org/officeDocument/2006/math">
                    <m:r>
                      <a:rPr lang="es-MX" i="1" dirty="0" smtClean="0">
                        <a:latin typeface="Cambria Math" panose="02040503050406030204" pitchFamily="18" charset="0"/>
                      </a:rPr>
                      <m:t>𝐺</m:t>
                    </m:r>
                    <m:d>
                      <m:dPr>
                        <m:ctrlPr>
                          <a:rPr lang="es-MX" i="1" dirty="0" smtClean="0">
                            <a:latin typeface="Cambria Math" panose="02040503050406030204" pitchFamily="18" charset="0"/>
                          </a:rPr>
                        </m:ctrlPr>
                      </m:dPr>
                      <m:e>
                        <m:r>
                          <a:rPr lang="es-MX" i="1" dirty="0" smtClean="0">
                            <a:latin typeface="Cambria Math" panose="02040503050406030204" pitchFamily="18" charset="0"/>
                          </a:rPr>
                          <m:t>𝑧</m:t>
                        </m:r>
                        <m:r>
                          <a:rPr lang="es-MX" i="1" dirty="0" smtClean="0">
                            <a:latin typeface="Cambria Math" panose="02040503050406030204" pitchFamily="18" charset="0"/>
                          </a:rPr>
                          <m:t>, </m:t>
                        </m:r>
                        <m:sSub>
                          <m:sSubPr>
                            <m:ctrlPr>
                              <a:rPr lang="es-MX" i="1" dirty="0" smtClean="0">
                                <a:latin typeface="Cambria Math" panose="02040503050406030204" pitchFamily="18" charset="0"/>
                              </a:rPr>
                            </m:ctrlPr>
                          </m:sSubPr>
                          <m:e>
                            <m:r>
                              <a:rPr lang="es-MX" i="1" dirty="0">
                                <a:latin typeface="Cambria Math" panose="02040503050406030204" pitchFamily="18" charset="0"/>
                              </a:rPr>
                              <m:t>𝜃</m:t>
                            </m:r>
                          </m:e>
                          <m:sub>
                            <m:r>
                              <a:rPr lang="en-US" b="0" i="1" dirty="0" smtClean="0">
                                <a:latin typeface="Cambria Math" panose="02040503050406030204" pitchFamily="18" charset="0"/>
                              </a:rPr>
                              <m:t>𝑔</m:t>
                            </m:r>
                          </m:sub>
                        </m:sSub>
                      </m:e>
                    </m:d>
                  </m:oMath>
                </a14:m>
                <a:r>
                  <a:rPr lang="es-MX" dirty="0"/>
                  <a:t> donde </a:t>
                </a:r>
                <a14:m>
                  <m:oMath xmlns:m="http://schemas.openxmlformats.org/officeDocument/2006/math">
                    <m:sSub>
                      <m:sSubPr>
                        <m:ctrlPr>
                          <a:rPr lang="es-MX" i="1" dirty="0">
                            <a:latin typeface="Cambria Math" panose="02040503050406030204" pitchFamily="18" charset="0"/>
                          </a:rPr>
                        </m:ctrlPr>
                      </m:sSubPr>
                      <m:e>
                        <m:r>
                          <a:rPr lang="es-MX" i="1" dirty="0">
                            <a:latin typeface="Cambria Math" panose="02040503050406030204" pitchFamily="18" charset="0"/>
                          </a:rPr>
                          <m:t>𝜃</m:t>
                        </m:r>
                      </m:e>
                      <m:sub>
                        <m:r>
                          <a:rPr lang="en-US" i="1" dirty="0">
                            <a:latin typeface="Cambria Math" panose="02040503050406030204" pitchFamily="18" charset="0"/>
                          </a:rPr>
                          <m:t>𝑔</m:t>
                        </m:r>
                      </m:sub>
                    </m:sSub>
                  </m:oMath>
                </a14:m>
                <a:r>
                  <a:rPr lang="es-MX" dirty="0"/>
                  <a:t> son los pesos del generador</a:t>
                </a:r>
              </a:p>
              <a:p>
                <a:pPr marL="285750" indent="-285750">
                  <a:buFont typeface="Arial" panose="020B0604020202020204" pitchFamily="34" charset="0"/>
                  <a:buChar char="•"/>
                </a:pPr>
                <a:r>
                  <a:rPr lang="es-MX" dirty="0"/>
                  <a:t>Discriminador </a:t>
                </a:r>
                <a14:m>
                  <m:oMath xmlns:m="http://schemas.openxmlformats.org/officeDocument/2006/math">
                    <m:r>
                      <a:rPr lang="es-MX" i="1" dirty="0" smtClean="0">
                        <a:latin typeface="Cambria Math" panose="02040503050406030204" pitchFamily="18" charset="0"/>
                      </a:rPr>
                      <m:t>𝐷</m:t>
                    </m:r>
                    <m:r>
                      <a:rPr lang="es-MX" i="1" dirty="0" smtClean="0">
                        <a:latin typeface="Cambria Math" panose="02040503050406030204" pitchFamily="18" charset="0"/>
                      </a:rPr>
                      <m:t>(</m:t>
                    </m:r>
                    <m:r>
                      <a:rPr lang="es-MX" i="1" dirty="0" smtClean="0">
                        <a:latin typeface="Cambria Math" panose="02040503050406030204" pitchFamily="18" charset="0"/>
                      </a:rPr>
                      <m:t>𝑥</m:t>
                    </m:r>
                    <m:r>
                      <a:rPr lang="es-MX" i="1" dirty="0" smtClean="0">
                        <a:latin typeface="Cambria Math" panose="02040503050406030204" pitchFamily="18" charset="0"/>
                      </a:rPr>
                      <m:t>, </m:t>
                    </m:r>
                    <m:sSub>
                      <m:sSubPr>
                        <m:ctrlPr>
                          <a:rPr lang="es-MX" i="1" dirty="0" smtClean="0">
                            <a:latin typeface="Cambria Math" panose="02040503050406030204" pitchFamily="18" charset="0"/>
                          </a:rPr>
                        </m:ctrlPr>
                      </m:sSubPr>
                      <m:e>
                        <m:r>
                          <a:rPr lang="es-MX" i="1" dirty="0">
                            <a:latin typeface="Cambria Math" panose="02040503050406030204" pitchFamily="18" charset="0"/>
                          </a:rPr>
                          <m:t>𝜃</m:t>
                        </m:r>
                      </m:e>
                      <m:sub>
                        <m:r>
                          <a:rPr lang="en-US" b="0" i="1" dirty="0" smtClean="0">
                            <a:latin typeface="Cambria Math" panose="02040503050406030204" pitchFamily="18" charset="0"/>
                          </a:rPr>
                          <m:t>𝑑</m:t>
                        </m:r>
                      </m:sub>
                    </m:sSub>
                    <m:r>
                      <a:rPr lang="es-MX" i="1" dirty="0">
                        <a:latin typeface="Cambria Math" panose="02040503050406030204" pitchFamily="18" charset="0"/>
                      </a:rPr>
                      <m:t>)</m:t>
                    </m:r>
                  </m:oMath>
                </a14:m>
                <a:r>
                  <a:rPr lang="es-MX" dirty="0"/>
                  <a:t>, donde </a:t>
                </a:r>
                <a14:m>
                  <m:oMath xmlns:m="http://schemas.openxmlformats.org/officeDocument/2006/math">
                    <m:sSub>
                      <m:sSubPr>
                        <m:ctrlPr>
                          <a:rPr lang="es-MX" i="1" dirty="0">
                            <a:latin typeface="Cambria Math" panose="02040503050406030204" pitchFamily="18" charset="0"/>
                          </a:rPr>
                        </m:ctrlPr>
                      </m:sSubPr>
                      <m:e>
                        <m:r>
                          <a:rPr lang="es-MX" i="1" dirty="0">
                            <a:latin typeface="Cambria Math" panose="02040503050406030204" pitchFamily="18" charset="0"/>
                          </a:rPr>
                          <m:t>𝜃</m:t>
                        </m:r>
                      </m:e>
                      <m:sub>
                        <m:r>
                          <a:rPr lang="en-US" b="0" i="1" dirty="0" smtClean="0">
                            <a:latin typeface="Cambria Math" panose="02040503050406030204" pitchFamily="18" charset="0"/>
                          </a:rPr>
                          <m:t>𝑑</m:t>
                        </m:r>
                      </m:sub>
                    </m:sSub>
                  </m:oMath>
                </a14:m>
                <a:r>
                  <a:rPr lang="es-MX" dirty="0"/>
                  <a:t> son los pesos del discriminador</a:t>
                </a:r>
              </a:p>
              <a:p>
                <a:pPr marL="285750" indent="-285750">
                  <a:buFont typeface="Arial" panose="020B0604020202020204" pitchFamily="34" charset="0"/>
                  <a:buChar char="•"/>
                </a:pPr>
                <a:r>
                  <a:rPr lang="es-MX" dirty="0"/>
                  <a:t>Durante el entrenamiento denotamos el discriminador y la función de perdida del generador con </a:t>
                </a:r>
                <a14:m>
                  <m:oMath xmlns:m="http://schemas.openxmlformats.org/officeDocument/2006/math">
                    <m:sSup>
                      <m:sSupPr>
                        <m:ctrlPr>
                          <a:rPr lang="es-MX" i="1" dirty="0" smtClean="0">
                            <a:latin typeface="Cambria Math" panose="02040503050406030204" pitchFamily="18" charset="0"/>
                          </a:rPr>
                        </m:ctrlPr>
                      </m:sSupPr>
                      <m:e>
                        <m:r>
                          <a:rPr lang="en-US" b="0" i="1" dirty="0" smtClean="0">
                            <a:latin typeface="Cambria Math" panose="02040503050406030204" pitchFamily="18" charset="0"/>
                          </a:rPr>
                          <m:t>𝐽</m:t>
                        </m:r>
                      </m:e>
                      <m:sup>
                        <m:r>
                          <a:rPr lang="en-US" b="0" i="1" dirty="0" smtClean="0">
                            <a:latin typeface="Cambria Math" panose="02040503050406030204" pitchFamily="18" charset="0"/>
                          </a:rPr>
                          <m:t>𝐷</m:t>
                        </m:r>
                      </m:sup>
                    </m:sSup>
                    <m:r>
                      <a:rPr lang="es-MX" i="1" dirty="0" smtClean="0">
                        <a:latin typeface="Cambria Math" panose="02040503050406030204" pitchFamily="18" charset="0"/>
                      </a:rPr>
                      <m:t> </m:t>
                    </m:r>
                  </m:oMath>
                </a14:m>
                <a:r>
                  <a:rPr lang="es-MX" dirty="0"/>
                  <a:t> y </a:t>
                </a:r>
                <a14:m>
                  <m:oMath xmlns:m="http://schemas.openxmlformats.org/officeDocument/2006/math">
                    <m:sSup>
                      <m:sSupPr>
                        <m:ctrlPr>
                          <a:rPr lang="es-MX" i="1" dirty="0">
                            <a:latin typeface="Cambria Math" panose="02040503050406030204" pitchFamily="18" charset="0"/>
                          </a:rPr>
                        </m:ctrlPr>
                      </m:sSupPr>
                      <m:e>
                        <m:r>
                          <a:rPr lang="en-US" i="1" dirty="0">
                            <a:latin typeface="Cambria Math" panose="02040503050406030204" pitchFamily="18" charset="0"/>
                          </a:rPr>
                          <m:t>𝐽</m:t>
                        </m:r>
                      </m:e>
                      <m:sup>
                        <m:r>
                          <a:rPr lang="en-US" b="0" i="1" dirty="0" smtClean="0">
                            <a:latin typeface="Cambria Math" panose="02040503050406030204" pitchFamily="18" charset="0"/>
                          </a:rPr>
                          <m:t>𝐺</m:t>
                        </m:r>
                      </m:sup>
                    </m:sSup>
                  </m:oMath>
                </a14:m>
                <a:r>
                  <a:rPr lang="es-MX" dirty="0"/>
                  <a:t> respectivamente.</a:t>
                </a:r>
                <a:endParaRPr lang="es-CO" dirty="0"/>
              </a:p>
            </p:txBody>
          </p:sp>
        </mc:Choice>
        <mc:Fallback xmlns="">
          <p:sp>
            <p:nvSpPr>
              <p:cNvPr id="7" name="CuadroTexto 6">
                <a:extLst>
                  <a:ext uri="{FF2B5EF4-FFF2-40B4-BE49-F238E27FC236}">
                    <a16:creationId xmlns:a16="http://schemas.microsoft.com/office/drawing/2014/main" id="{4F42CE14-85F4-A9C0-9D96-E174F91B4C3A}"/>
                  </a:ext>
                </a:extLst>
              </p:cNvPr>
              <p:cNvSpPr txBox="1">
                <a:spLocks noRot="1" noChangeAspect="1" noMove="1" noResize="1" noEditPoints="1" noAdjustHandles="1" noChangeArrowheads="1" noChangeShapeType="1" noTextEdit="1"/>
              </p:cNvSpPr>
              <p:nvPr/>
            </p:nvSpPr>
            <p:spPr>
              <a:xfrm>
                <a:off x="1036074" y="1833773"/>
                <a:ext cx="6767051" cy="1266309"/>
              </a:xfrm>
              <a:prstGeom prst="rect">
                <a:avLst/>
              </a:prstGeom>
              <a:blipFill>
                <a:blip r:embed="rId4"/>
                <a:stretch>
                  <a:fillRect l="-631" t="-962" b="-4808"/>
                </a:stretch>
              </a:blipFill>
            </p:spPr>
            <p:txBody>
              <a:bodyPr/>
              <a:lstStyle/>
              <a:p>
                <a:r>
                  <a:rPr lang="es-CO">
                    <a:noFill/>
                  </a:rPr>
                  <a:t> </a:t>
                </a:r>
              </a:p>
            </p:txBody>
          </p:sp>
        </mc:Fallback>
      </mc:AlternateContent>
      <p:pic>
        <p:nvPicPr>
          <p:cNvPr id="10" name="Imagen 9">
            <a:extLst>
              <a:ext uri="{FF2B5EF4-FFF2-40B4-BE49-F238E27FC236}">
                <a16:creationId xmlns:a16="http://schemas.microsoft.com/office/drawing/2014/main" id="{177D9B03-F247-228B-874B-9A999130218C}"/>
              </a:ext>
            </a:extLst>
          </p:cNvPr>
          <p:cNvPicPr>
            <a:picLocks noChangeAspect="1"/>
          </p:cNvPicPr>
          <p:nvPr/>
        </p:nvPicPr>
        <p:blipFill>
          <a:blip r:embed="rId5"/>
          <a:stretch>
            <a:fillRect/>
          </a:stretch>
        </p:blipFill>
        <p:spPr>
          <a:xfrm>
            <a:off x="914083" y="3733800"/>
            <a:ext cx="7315834" cy="2377646"/>
          </a:xfrm>
          <a:prstGeom prst="rect">
            <a:avLst/>
          </a:prstGeom>
        </p:spPr>
      </p:pic>
    </p:spTree>
    <p:extLst>
      <p:ext uri="{BB962C8B-B14F-4D97-AF65-F5344CB8AC3E}">
        <p14:creationId xmlns:p14="http://schemas.microsoft.com/office/powerpoint/2010/main" val="5184858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1246</TotalTime>
  <Words>912</Words>
  <Application>Microsoft Office PowerPoint</Application>
  <PresentationFormat>Presentación en pantalla (4:3)</PresentationFormat>
  <Paragraphs>62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38</cp:revision>
  <dcterms:created xsi:type="dcterms:W3CDTF">2020-02-03T21:07:58Z</dcterms:created>
  <dcterms:modified xsi:type="dcterms:W3CDTF">2023-04-19T18:58:34Z</dcterms:modified>
</cp:coreProperties>
</file>