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1"/>
  </p:notesMasterIdLst>
  <p:sldIdLst>
    <p:sldId id="258" r:id="rId2"/>
    <p:sldId id="276" r:id="rId3"/>
    <p:sldId id="303" r:id="rId4"/>
    <p:sldId id="273" r:id="rId5"/>
    <p:sldId id="259" r:id="rId6"/>
    <p:sldId id="278" r:id="rId7"/>
    <p:sldId id="275" r:id="rId8"/>
    <p:sldId id="270" r:id="rId9"/>
    <p:sldId id="3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7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5/15/2023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Inteligencia Artificial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3445367"/>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r>
              <a:rPr lang="es-CO" sz="2400" dirty="0">
                <a:latin typeface="Arial" panose="020B0604020202020204" pitchFamily="34" charset="0"/>
                <a:ea typeface="Calibri" panose="020F0502020204030204" pitchFamily="34" charset="0"/>
                <a:cs typeface="Arial" panose="020B0604020202020204" pitchFamily="34" charset="0"/>
              </a:rPr>
              <a:t> - </a:t>
            </a: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a:t>
            </a: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6" name="Imagen 5">
            <a:extLst>
              <a:ext uri="{FF2B5EF4-FFF2-40B4-BE49-F238E27FC236}">
                <a16:creationId xmlns:a16="http://schemas.microsoft.com/office/drawing/2014/main" id="{DC31497E-7B06-0B41-2746-384489A23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6042"/>
            <a:ext cx="9144000" cy="1600616"/>
          </a:xfrm>
          <a:prstGeom prst="rect">
            <a:avLst/>
          </a:prstGeom>
        </p:spPr>
      </p:pic>
      <p:sp>
        <p:nvSpPr>
          <p:cNvPr id="7" name="CuadroTexto 6">
            <a:extLst>
              <a:ext uri="{FF2B5EF4-FFF2-40B4-BE49-F238E27FC236}">
                <a16:creationId xmlns:a16="http://schemas.microsoft.com/office/drawing/2014/main" id="{A8D7A785-244F-1B6C-9C03-A0D4EB17A2FA}"/>
              </a:ext>
            </a:extLst>
          </p:cNvPr>
          <p:cNvSpPr txBox="1"/>
          <p:nvPr/>
        </p:nvSpPr>
        <p:spPr>
          <a:xfrm>
            <a:off x="583329" y="3975352"/>
            <a:ext cx="4724401" cy="923330"/>
          </a:xfrm>
          <a:prstGeom prst="rect">
            <a:avLst/>
          </a:prstGeom>
          <a:noFill/>
        </p:spPr>
        <p:txBody>
          <a:bodyPr wrap="square">
            <a:spAutoFit/>
          </a:bodyPr>
          <a:lstStyle/>
          <a:p>
            <a:r>
              <a:rPr lang="es-MX" dirty="0"/>
              <a:t>Un algoritmo es una serie de pasos organizados que describe el proceso que se debe seguir, para dar solución a un problema específico.</a:t>
            </a:r>
            <a:endParaRPr lang="es-CO" dirty="0"/>
          </a:p>
        </p:txBody>
      </p:sp>
      <p:pic>
        <p:nvPicPr>
          <p:cNvPr id="9" name="Imagen 8">
            <a:extLst>
              <a:ext uri="{FF2B5EF4-FFF2-40B4-BE49-F238E27FC236}">
                <a16:creationId xmlns:a16="http://schemas.microsoft.com/office/drawing/2014/main" id="{07454744-C4E3-FA8C-A445-9E79906218B5}"/>
              </a:ext>
            </a:extLst>
          </p:cNvPr>
          <p:cNvPicPr>
            <a:picLocks noChangeAspect="1"/>
          </p:cNvPicPr>
          <p:nvPr/>
        </p:nvPicPr>
        <p:blipFill>
          <a:blip r:embed="rId4"/>
          <a:stretch>
            <a:fillRect/>
          </a:stretch>
        </p:blipFill>
        <p:spPr>
          <a:xfrm>
            <a:off x="5701560" y="2604587"/>
            <a:ext cx="2859111" cy="3664860"/>
          </a:xfrm>
          <a:prstGeom prst="rect">
            <a:avLst/>
          </a:prstGeom>
        </p:spPr>
      </p:pic>
      <p:sp>
        <p:nvSpPr>
          <p:cNvPr id="11" name="CuadroTexto 10">
            <a:extLst>
              <a:ext uri="{FF2B5EF4-FFF2-40B4-BE49-F238E27FC236}">
                <a16:creationId xmlns:a16="http://schemas.microsoft.com/office/drawing/2014/main" id="{5E01B2D5-D136-70FF-4EE1-EF9703A8C0AB}"/>
              </a:ext>
            </a:extLst>
          </p:cNvPr>
          <p:cNvSpPr txBox="1"/>
          <p:nvPr/>
        </p:nvSpPr>
        <p:spPr>
          <a:xfrm>
            <a:off x="1047059" y="5438450"/>
            <a:ext cx="4572000" cy="830997"/>
          </a:xfrm>
          <a:prstGeom prst="rect">
            <a:avLst/>
          </a:prstGeom>
          <a:noFill/>
        </p:spPr>
        <p:txBody>
          <a:bodyPr wrap="square">
            <a:spAutoFit/>
          </a:bodyPr>
          <a:lstStyle/>
          <a:p>
            <a:r>
              <a:rPr lang="es-MX" sz="1200" dirty="0"/>
              <a:t>La antena 2006 de la nave espacial de la NASA ST5. Esta forma complicada fue encontrada por un programa evolutivo del diseño de computadora para crear el mejor patrón de la radiación. Se conoce como una antena evolucionada.</a:t>
            </a:r>
            <a:endParaRPr lang="es-CO" sz="1200" dirty="0"/>
          </a:p>
        </p:txBody>
      </p:sp>
    </p:spTree>
    <p:extLst>
      <p:ext uri="{BB962C8B-B14F-4D97-AF65-F5344CB8AC3E}">
        <p14:creationId xmlns:p14="http://schemas.microsoft.com/office/powerpoint/2010/main" val="129071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A17DF9CF-E476-AE69-CB45-6A4C75B4CE8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sp>
        <p:nvSpPr>
          <p:cNvPr id="9" name="CuadroTexto 8">
            <a:extLst>
              <a:ext uri="{FF2B5EF4-FFF2-40B4-BE49-F238E27FC236}">
                <a16:creationId xmlns:a16="http://schemas.microsoft.com/office/drawing/2014/main" id="{E1EAEE02-F14A-5505-3D94-4679BC20BBDC}"/>
              </a:ext>
            </a:extLst>
          </p:cNvPr>
          <p:cNvSpPr txBox="1"/>
          <p:nvPr/>
        </p:nvSpPr>
        <p:spPr>
          <a:xfrm>
            <a:off x="422479" y="2604587"/>
            <a:ext cx="8299041" cy="923330"/>
          </a:xfrm>
          <a:prstGeom prst="rect">
            <a:avLst/>
          </a:prstGeom>
          <a:noFill/>
        </p:spPr>
        <p:txBody>
          <a:bodyPr wrap="square">
            <a:spAutoFit/>
          </a:bodyPr>
          <a:lstStyle/>
          <a:p>
            <a:r>
              <a:rPr lang="es-MX" dirty="0">
                <a:latin typeface="-apple-system"/>
              </a:rPr>
              <a:t>En los años 1970, de la mano de John Henry </a:t>
            </a:r>
            <a:r>
              <a:rPr lang="es-MX" dirty="0" err="1">
                <a:latin typeface="-apple-system"/>
              </a:rPr>
              <a:t>Holland</a:t>
            </a:r>
            <a:r>
              <a:rPr lang="es-MX" dirty="0">
                <a:latin typeface="-apple-system"/>
              </a:rPr>
              <a:t>, surgió una de las líneas más prometedoras de la inteligencia artificial, la de los algoritmos genéticos, (AG). Son llamados así porque se inspiran en la evolución biológica y su base genético-molecular.</a:t>
            </a:r>
            <a:endParaRPr lang="es-CO" dirty="0"/>
          </a:p>
        </p:txBody>
      </p:sp>
      <p:pic>
        <p:nvPicPr>
          <p:cNvPr id="6" name="Imagen 5">
            <a:extLst>
              <a:ext uri="{FF2B5EF4-FFF2-40B4-BE49-F238E27FC236}">
                <a16:creationId xmlns:a16="http://schemas.microsoft.com/office/drawing/2014/main" id="{6519DEA6-B27B-7625-3A19-728CF8A2E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7" name="Imagen 6">
            <a:extLst>
              <a:ext uri="{FF2B5EF4-FFF2-40B4-BE49-F238E27FC236}">
                <a16:creationId xmlns:a16="http://schemas.microsoft.com/office/drawing/2014/main" id="{DB859AAE-8816-6A9B-3992-D8D7D97B2ABF}"/>
              </a:ext>
            </a:extLst>
          </p:cNvPr>
          <p:cNvPicPr>
            <a:picLocks noChangeAspect="1"/>
          </p:cNvPicPr>
          <p:nvPr/>
        </p:nvPicPr>
        <p:blipFill>
          <a:blip r:embed="rId4"/>
          <a:stretch>
            <a:fillRect/>
          </a:stretch>
        </p:blipFill>
        <p:spPr>
          <a:xfrm>
            <a:off x="2285999" y="3603214"/>
            <a:ext cx="4572000" cy="2799255"/>
          </a:xfrm>
          <a:prstGeom prst="rect">
            <a:avLst/>
          </a:prstGeom>
        </p:spPr>
      </p:pic>
    </p:spTree>
    <p:extLst>
      <p:ext uri="{BB962C8B-B14F-4D97-AF65-F5344CB8AC3E}">
        <p14:creationId xmlns:p14="http://schemas.microsoft.com/office/powerpoint/2010/main" val="392773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4" name="AutoShape 2" descr="Implications of 3D Printing in Intellectual Property | ABOU NAJA">
            <a:extLst>
              <a:ext uri="{FF2B5EF4-FFF2-40B4-BE49-F238E27FC236}">
                <a16:creationId xmlns:a16="http://schemas.microsoft.com/office/drawing/2014/main" id="{6B6887E0-C175-4980-9C58-7AF5B40F458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Implications of 3D Printing in Intellectual Property | ABOU NAJA">
            <a:extLst>
              <a:ext uri="{FF2B5EF4-FFF2-40B4-BE49-F238E27FC236}">
                <a16:creationId xmlns:a16="http://schemas.microsoft.com/office/drawing/2014/main" id="{12B74DE0-DF94-409D-B497-058C9B5314E0}"/>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8" name="CuadroTexto 7">
            <a:extLst>
              <a:ext uri="{FF2B5EF4-FFF2-40B4-BE49-F238E27FC236}">
                <a16:creationId xmlns:a16="http://schemas.microsoft.com/office/drawing/2014/main" id="{A17DF9CF-E476-AE69-CB45-6A4C75B4CE83}"/>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pic>
        <p:nvPicPr>
          <p:cNvPr id="6" name="Imagen 5">
            <a:extLst>
              <a:ext uri="{FF2B5EF4-FFF2-40B4-BE49-F238E27FC236}">
                <a16:creationId xmlns:a16="http://schemas.microsoft.com/office/drawing/2014/main" id="{6519DEA6-B27B-7625-3A19-728CF8A2E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11" name="CuadroTexto 10">
            <a:extLst>
              <a:ext uri="{FF2B5EF4-FFF2-40B4-BE49-F238E27FC236}">
                <a16:creationId xmlns:a16="http://schemas.microsoft.com/office/drawing/2014/main" id="{4E265984-1448-81CC-9FFA-21A6377D470B}"/>
              </a:ext>
            </a:extLst>
          </p:cNvPr>
          <p:cNvSpPr txBox="1"/>
          <p:nvPr/>
        </p:nvSpPr>
        <p:spPr>
          <a:xfrm>
            <a:off x="464597" y="2602466"/>
            <a:ext cx="8340213" cy="3970318"/>
          </a:xfrm>
          <a:prstGeom prst="rect">
            <a:avLst/>
          </a:prstGeom>
          <a:noFill/>
        </p:spPr>
        <p:txBody>
          <a:bodyPr wrap="square">
            <a:spAutoFit/>
          </a:bodyPr>
          <a:lstStyle/>
          <a:p>
            <a:r>
              <a:rPr lang="es-MX" dirty="0"/>
              <a:t>Es un algoritmo de aprendizaje supervisado que se utiliza en muchos problemas de clasificación y regresión:</a:t>
            </a:r>
          </a:p>
          <a:p>
            <a:endParaRPr lang="es-MX" dirty="0"/>
          </a:p>
          <a:p>
            <a:pPr marL="285750" indent="-285750">
              <a:buFont typeface="Arial" panose="020B0604020202020204" pitchFamily="34" charset="0"/>
              <a:buChar char="•"/>
            </a:pPr>
            <a:r>
              <a:rPr lang="es-MX" dirty="0"/>
              <a:t>Los AG funcionan entre el conjunto de soluciones de un problema llamado fenotipo.</a:t>
            </a:r>
          </a:p>
          <a:p>
            <a:pPr marL="285750" indent="-285750">
              <a:buFont typeface="Arial" panose="020B0604020202020204" pitchFamily="34" charset="0"/>
              <a:buChar char="•"/>
            </a:pPr>
            <a:r>
              <a:rPr lang="es-MX" dirty="0"/>
              <a:t>El conjunto de individuos de una población natural, codificando la información de cada solución en una cadena, generalmente binaria, llamada cromosoma. </a:t>
            </a:r>
          </a:p>
          <a:p>
            <a:pPr marL="285750" indent="-285750">
              <a:buFont typeface="Arial" panose="020B0604020202020204" pitchFamily="34" charset="0"/>
              <a:buChar char="•"/>
            </a:pPr>
            <a:r>
              <a:rPr lang="es-MX" dirty="0"/>
              <a:t>Los símbolos que forman la cadena son llamados genes. Cuando la representación de los cromosomas se hace con cadenas de dígitos binarios se le conoce como genotipo. </a:t>
            </a:r>
          </a:p>
          <a:p>
            <a:pPr marL="285750" indent="-285750">
              <a:buFont typeface="Arial" panose="020B0604020202020204" pitchFamily="34" charset="0"/>
              <a:buChar char="•"/>
            </a:pPr>
            <a:r>
              <a:rPr lang="es-MX" dirty="0"/>
              <a:t>Los cromosomas evolucionan a través de iteraciones, llamadas generaciones. En cada generación, los cromosomas son evaluados usando alguna medida de aptitud.</a:t>
            </a:r>
          </a:p>
          <a:p>
            <a:pPr marL="285750" indent="-285750">
              <a:buFont typeface="Arial" panose="020B0604020202020204" pitchFamily="34" charset="0"/>
              <a:buChar char="•"/>
            </a:pPr>
            <a:r>
              <a:rPr lang="es-MX" dirty="0"/>
              <a:t>Las siguientes generaciones (nuevos cromosomas), son generadas aplicando los operadores genéticos repetidamente, siendo estos los operadores de selección, cruzamiento, mutación y reemplazo.</a:t>
            </a:r>
            <a:endParaRPr lang="es-CO" dirty="0"/>
          </a:p>
        </p:txBody>
      </p:sp>
    </p:spTree>
    <p:extLst>
      <p:ext uri="{BB962C8B-B14F-4D97-AF65-F5344CB8AC3E}">
        <p14:creationId xmlns:p14="http://schemas.microsoft.com/office/powerpoint/2010/main" val="218188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8506"/>
            <a:ext cx="9144000" cy="1600616"/>
          </a:xfrm>
          <a:prstGeom prst="rect">
            <a:avLst/>
          </a:prstGeom>
        </p:spPr>
      </p:pic>
      <p:sp>
        <p:nvSpPr>
          <p:cNvPr id="7" name="CuadroTexto 6">
            <a:extLst>
              <a:ext uri="{FF2B5EF4-FFF2-40B4-BE49-F238E27FC236}">
                <a16:creationId xmlns:a16="http://schemas.microsoft.com/office/drawing/2014/main" id="{50DF831B-A8E3-8E7D-FF6A-1A96FEFD3331}"/>
              </a:ext>
            </a:extLst>
          </p:cNvPr>
          <p:cNvSpPr txBox="1"/>
          <p:nvPr/>
        </p:nvSpPr>
        <p:spPr>
          <a:xfrm>
            <a:off x="775542" y="2604587"/>
            <a:ext cx="7718323" cy="2862322"/>
          </a:xfrm>
          <a:prstGeom prst="rect">
            <a:avLst/>
          </a:prstGeom>
          <a:noFill/>
        </p:spPr>
        <p:txBody>
          <a:bodyPr wrap="square">
            <a:spAutoFit/>
          </a:bodyPr>
          <a:lstStyle/>
          <a:p>
            <a:r>
              <a:rPr lang="es-MX" dirty="0"/>
              <a:t>Los algoritmos genéticos son de probada eficacia en caso de querer calcular funciones no derivables (o de derivación muy compleja) aunque su uso es posible con cualquier función. Deben tenerse en cuenta también las siguientes consideraciones:</a:t>
            </a:r>
          </a:p>
          <a:p>
            <a:pPr marL="285750" indent="-285750">
              <a:buFont typeface="Arial" panose="020B0604020202020204" pitchFamily="34" charset="0"/>
              <a:buChar char="•"/>
            </a:pPr>
            <a:r>
              <a:rPr lang="es-MX" dirty="0"/>
              <a:t>Si la función a optimizar tiene muchos máximos/mínimos locales se requerirán más iteraciones del algoritmo para "asegurar" el máximo/mínimo global.</a:t>
            </a:r>
          </a:p>
          <a:p>
            <a:pPr marL="285750" indent="-285750">
              <a:buFont typeface="Arial" panose="020B0604020202020204" pitchFamily="34" charset="0"/>
              <a:buChar char="•"/>
            </a:pPr>
            <a:r>
              <a:rPr lang="es-MX" dirty="0"/>
              <a:t>Si la función a optimizar contiene varios puntos muy cercanos en valor al óptimo, solamente podemos "asegurar" que encontraremos uno de ellos (no necesariamente el óptimo).</a:t>
            </a:r>
            <a:endParaRPr lang="es-CO" dirty="0"/>
          </a:p>
        </p:txBody>
      </p:sp>
    </p:spTree>
    <p:extLst>
      <p:ext uri="{BB962C8B-B14F-4D97-AF65-F5344CB8AC3E}">
        <p14:creationId xmlns:p14="http://schemas.microsoft.com/office/powerpoint/2010/main" val="289448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pic>
        <p:nvPicPr>
          <p:cNvPr id="4" name="Imagen 3">
            <a:extLst>
              <a:ext uri="{FF2B5EF4-FFF2-40B4-BE49-F238E27FC236}">
                <a16:creationId xmlns:a16="http://schemas.microsoft.com/office/drawing/2014/main" id="{DD1B505D-BBA6-89A6-EC25-1B3EF9C4FFEE}"/>
              </a:ext>
            </a:extLst>
          </p:cNvPr>
          <p:cNvPicPr>
            <a:picLocks noChangeAspect="1"/>
          </p:cNvPicPr>
          <p:nvPr/>
        </p:nvPicPr>
        <p:blipFill>
          <a:blip r:embed="rId4"/>
          <a:stretch>
            <a:fillRect/>
          </a:stretch>
        </p:blipFill>
        <p:spPr>
          <a:xfrm>
            <a:off x="506360" y="2347007"/>
            <a:ext cx="5437239" cy="4077930"/>
          </a:xfrm>
          <a:prstGeom prst="rect">
            <a:avLst/>
          </a:prstGeom>
        </p:spPr>
      </p:pic>
      <p:sp>
        <p:nvSpPr>
          <p:cNvPr id="6" name="CuadroTexto 5">
            <a:extLst>
              <a:ext uri="{FF2B5EF4-FFF2-40B4-BE49-F238E27FC236}">
                <a16:creationId xmlns:a16="http://schemas.microsoft.com/office/drawing/2014/main" id="{3151680F-4154-6071-03E7-59535A19208B}"/>
              </a:ext>
            </a:extLst>
          </p:cNvPr>
          <p:cNvSpPr txBox="1"/>
          <p:nvPr/>
        </p:nvSpPr>
        <p:spPr>
          <a:xfrm>
            <a:off x="6108290" y="3571963"/>
            <a:ext cx="2871019" cy="1754326"/>
          </a:xfrm>
          <a:prstGeom prst="rect">
            <a:avLst/>
          </a:prstGeom>
          <a:noFill/>
        </p:spPr>
        <p:txBody>
          <a:bodyPr wrap="square">
            <a:spAutoFit/>
          </a:bodyPr>
          <a:lstStyle/>
          <a:p>
            <a:r>
              <a:rPr lang="es-MX" b="0" i="0" dirty="0">
                <a:effectLst/>
                <a:latin typeface="Arial" panose="020B0604020202020204" pitchFamily="34" charset="0"/>
              </a:rPr>
              <a:t>i: inicialización, f(X): evaluación, ?: condición de término, Se: </a:t>
            </a:r>
            <a:r>
              <a:rPr lang="es-MX" dirty="0">
                <a:latin typeface="Arial" panose="020B0604020202020204" pitchFamily="34" charset="0"/>
              </a:rPr>
              <a:t>selección</a:t>
            </a:r>
            <a:r>
              <a:rPr lang="es-MX" b="0" i="0" dirty="0">
                <a:effectLst/>
                <a:latin typeface="Arial" panose="020B0604020202020204" pitchFamily="34" charset="0"/>
              </a:rPr>
              <a:t>, Cr: cruzamiento, Mu: mutación, Re: reemplazo, X*: mejor solución.</a:t>
            </a:r>
            <a:endParaRPr lang="es-CO" dirty="0"/>
          </a:p>
        </p:txBody>
      </p:sp>
    </p:spTree>
    <p:extLst>
      <p:ext uri="{BB962C8B-B14F-4D97-AF65-F5344CB8AC3E}">
        <p14:creationId xmlns:p14="http://schemas.microsoft.com/office/powerpoint/2010/main" val="277235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12" name="CuadroTexto 11">
            <a:extLst>
              <a:ext uri="{FF2B5EF4-FFF2-40B4-BE49-F238E27FC236}">
                <a16:creationId xmlns:a16="http://schemas.microsoft.com/office/drawing/2014/main" id="{F46E7811-937D-FF36-C361-CF923D03BAF6}"/>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318567"/>
            <a:ext cx="9144000" cy="1600616"/>
          </a:xfrm>
          <a:prstGeom prst="rect">
            <a:avLst/>
          </a:prstGeom>
        </p:spPr>
      </p:pic>
      <p:sp>
        <p:nvSpPr>
          <p:cNvPr id="5" name="CuadroTexto 4">
            <a:extLst>
              <a:ext uri="{FF2B5EF4-FFF2-40B4-BE49-F238E27FC236}">
                <a16:creationId xmlns:a16="http://schemas.microsoft.com/office/drawing/2014/main" id="{2C9766DB-8629-11B7-D22B-379AED706827}"/>
              </a:ext>
            </a:extLst>
          </p:cNvPr>
          <p:cNvSpPr txBox="1"/>
          <p:nvPr/>
        </p:nvSpPr>
        <p:spPr>
          <a:xfrm>
            <a:off x="513734" y="2529553"/>
            <a:ext cx="8116530" cy="2308324"/>
          </a:xfrm>
          <a:prstGeom prst="rect">
            <a:avLst/>
          </a:prstGeom>
          <a:noFill/>
        </p:spPr>
        <p:txBody>
          <a:bodyPr wrap="square">
            <a:spAutoFit/>
          </a:bodyPr>
          <a:lstStyle/>
          <a:p>
            <a:pPr marL="285750" indent="-285750">
              <a:buFont typeface="Arial" panose="020B0604020202020204" pitchFamily="34" charset="0"/>
              <a:buChar char="•"/>
            </a:pPr>
            <a:r>
              <a:rPr lang="es-MX" b="1" dirty="0"/>
              <a:t>Inicialización</a:t>
            </a:r>
          </a:p>
          <a:p>
            <a:pPr marL="285750" indent="-285750">
              <a:buFont typeface="Arial" panose="020B0604020202020204" pitchFamily="34" charset="0"/>
              <a:buChar char="•"/>
            </a:pPr>
            <a:endParaRPr lang="es-MX" b="1" dirty="0"/>
          </a:p>
          <a:p>
            <a:r>
              <a:rPr lang="es-MX" dirty="0"/>
              <a:t>Se genera aleatoriamente la población inicial, que está constituida por un conjunto de cromosomas los cuales representan las posibles soluciones del problema. En caso de no hacerlo aleatoriamente, es importante garantizar que dentro de la población inicial, se tenga la diversidad estructural de estas soluciones para tener una representación de la mayor parte de la población posible o al menos evitar la convergencia prematura.</a:t>
            </a:r>
          </a:p>
        </p:txBody>
      </p:sp>
      <p:sp>
        <p:nvSpPr>
          <p:cNvPr id="7" name="CuadroTexto 6">
            <a:extLst>
              <a:ext uri="{FF2B5EF4-FFF2-40B4-BE49-F238E27FC236}">
                <a16:creationId xmlns:a16="http://schemas.microsoft.com/office/drawing/2014/main" id="{F62BF0EF-BFB7-7E84-2290-57EEB6F3C13A}"/>
              </a:ext>
            </a:extLst>
          </p:cNvPr>
          <p:cNvSpPr txBox="1"/>
          <p:nvPr/>
        </p:nvSpPr>
        <p:spPr>
          <a:xfrm>
            <a:off x="513734" y="4958555"/>
            <a:ext cx="8205019" cy="1200329"/>
          </a:xfrm>
          <a:prstGeom prst="rect">
            <a:avLst/>
          </a:prstGeom>
          <a:noFill/>
        </p:spPr>
        <p:txBody>
          <a:bodyPr wrap="square">
            <a:spAutoFit/>
          </a:bodyPr>
          <a:lstStyle/>
          <a:p>
            <a:pPr marL="285750" indent="-285750" algn="l">
              <a:buFont typeface="Arial" panose="020B0604020202020204" pitchFamily="34" charset="0"/>
              <a:buChar char="•"/>
            </a:pPr>
            <a:r>
              <a:rPr lang="es-MX" b="1" i="0" dirty="0">
                <a:solidFill>
                  <a:srgbClr val="212121"/>
                </a:solidFill>
                <a:effectLst/>
                <a:latin typeface="Roboto" panose="02000000000000000000" pitchFamily="2" charset="0"/>
              </a:rPr>
              <a:t>Evaluación</a:t>
            </a:r>
            <a:endParaRPr lang="es-MX" dirty="0">
              <a:solidFill>
                <a:srgbClr val="212121"/>
              </a:solidFill>
              <a:latin typeface="Roboto" panose="02000000000000000000" pitchFamily="2" charset="0"/>
            </a:endParaRPr>
          </a:p>
          <a:p>
            <a:pPr algn="l"/>
            <a:endParaRPr lang="es-MX" b="0" i="0" dirty="0">
              <a:solidFill>
                <a:srgbClr val="212121"/>
              </a:solidFill>
              <a:effectLst/>
              <a:latin typeface="Roboto" panose="02000000000000000000" pitchFamily="2" charset="0"/>
            </a:endParaRPr>
          </a:p>
          <a:p>
            <a:pPr algn="l"/>
            <a:r>
              <a:rPr lang="es-MX" b="0" i="0" dirty="0">
                <a:solidFill>
                  <a:srgbClr val="212121"/>
                </a:solidFill>
                <a:effectLst/>
                <a:latin typeface="Roboto" panose="02000000000000000000" pitchFamily="2" charset="0"/>
              </a:rPr>
              <a:t>A cada uno de los cromosomas de esta población se aplicará la función de aptitud para saber cómo de "buena" es la solución que se está codificando.</a:t>
            </a:r>
          </a:p>
        </p:txBody>
      </p:sp>
    </p:spTree>
    <p:extLst>
      <p:ext uri="{BB962C8B-B14F-4D97-AF65-F5344CB8AC3E}">
        <p14:creationId xmlns:p14="http://schemas.microsoft.com/office/powerpoint/2010/main" val="100812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Algoritmo genético</a:t>
            </a:r>
          </a:p>
        </p:txBody>
      </p:sp>
      <p:sp>
        <p:nvSpPr>
          <p:cNvPr id="8" name="CuadroTexto 7">
            <a:extLst>
              <a:ext uri="{FF2B5EF4-FFF2-40B4-BE49-F238E27FC236}">
                <a16:creationId xmlns:a16="http://schemas.microsoft.com/office/drawing/2014/main" id="{B31EB533-9A1A-22E3-1A0E-226BD99646E5}"/>
              </a:ext>
            </a:extLst>
          </p:cNvPr>
          <p:cNvSpPr txBox="1"/>
          <p:nvPr/>
        </p:nvSpPr>
        <p:spPr>
          <a:xfrm>
            <a:off x="242739" y="2510903"/>
            <a:ext cx="8658521" cy="1200329"/>
          </a:xfrm>
          <a:prstGeom prst="rect">
            <a:avLst/>
          </a:prstGeom>
          <a:noFill/>
        </p:spPr>
        <p:txBody>
          <a:bodyPr wrap="square">
            <a:spAutoFit/>
          </a:bodyPr>
          <a:lstStyle/>
          <a:p>
            <a:pPr marL="285750" indent="-285750" algn="l">
              <a:buFont typeface="Arial" panose="020B0604020202020204" pitchFamily="34" charset="0"/>
              <a:buChar char="•"/>
            </a:pPr>
            <a:r>
              <a:rPr lang="es-MX" b="1" i="0" dirty="0">
                <a:solidFill>
                  <a:srgbClr val="212529"/>
                </a:solidFill>
                <a:effectLst/>
                <a:latin typeface="-apple-system"/>
              </a:rPr>
              <a:t>Condición de término: </a:t>
            </a:r>
            <a:r>
              <a:rPr lang="es-MX" b="0" i="0" dirty="0">
                <a:solidFill>
                  <a:srgbClr val="212529"/>
                </a:solidFill>
                <a:effectLst/>
                <a:latin typeface="-apple-system"/>
              </a:rPr>
              <a:t>El AG se deberá detener cuando se alcance la solución óptima, pero esta generalmente se desconoce, por lo que se deben utilizar otros criterios de detención. Normalmente se usan dos criterios: correr el AG un número máximo de iteraciones (generaciones) o detenerlo cuando no haya cambios en la población.</a:t>
            </a:r>
          </a:p>
        </p:txBody>
      </p:sp>
    </p:spTree>
    <p:extLst>
      <p:ext uri="{BB962C8B-B14F-4D97-AF65-F5344CB8AC3E}">
        <p14:creationId xmlns:p14="http://schemas.microsoft.com/office/powerpoint/2010/main" val="194180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Condición de término</a:t>
            </a:r>
          </a:p>
        </p:txBody>
      </p:sp>
      <p:sp>
        <p:nvSpPr>
          <p:cNvPr id="8" name="CuadroTexto 7">
            <a:extLst>
              <a:ext uri="{FF2B5EF4-FFF2-40B4-BE49-F238E27FC236}">
                <a16:creationId xmlns:a16="http://schemas.microsoft.com/office/drawing/2014/main" id="{B31EB533-9A1A-22E3-1A0E-226BD99646E5}"/>
              </a:ext>
            </a:extLst>
          </p:cNvPr>
          <p:cNvSpPr txBox="1"/>
          <p:nvPr/>
        </p:nvSpPr>
        <p:spPr>
          <a:xfrm>
            <a:off x="242739" y="2510903"/>
            <a:ext cx="8658521" cy="3416320"/>
          </a:xfrm>
          <a:prstGeom prst="rect">
            <a:avLst/>
          </a:prstGeom>
          <a:noFill/>
        </p:spPr>
        <p:txBody>
          <a:bodyPr wrap="square">
            <a:spAutoFit/>
          </a:bodyPr>
          <a:lstStyle/>
          <a:p>
            <a:pPr marL="742950" lvl="1" indent="-285750">
              <a:buFont typeface="Arial" panose="020B0604020202020204" pitchFamily="34" charset="0"/>
              <a:buChar char="•"/>
            </a:pPr>
            <a:r>
              <a:rPr lang="es-MX" b="1" i="0" dirty="0">
                <a:solidFill>
                  <a:srgbClr val="212529"/>
                </a:solidFill>
                <a:effectLst/>
                <a:latin typeface="-apple-system"/>
              </a:rPr>
              <a:t>Selección: </a:t>
            </a:r>
            <a:r>
              <a:rPr lang="es-MX" b="0" i="0" dirty="0">
                <a:solidFill>
                  <a:srgbClr val="212529"/>
                </a:solidFill>
                <a:effectLst/>
                <a:latin typeface="-apple-system"/>
              </a:rPr>
              <a:t>Después de saber la aptitud de cada cromosoma se procede a elegir los cromosomas que serán cruzados en la siguiente generación. Los cromosomas con mejor aptitud tienen mayor probabilidad de ser seleccionados.</a:t>
            </a:r>
          </a:p>
          <a:p>
            <a:pPr marL="742950" lvl="1" indent="-285750">
              <a:buFont typeface="Arial" panose="020B0604020202020204" pitchFamily="34" charset="0"/>
              <a:buChar char="•"/>
            </a:pPr>
            <a:r>
              <a:rPr lang="es-MX" b="1" i="0" dirty="0">
                <a:solidFill>
                  <a:srgbClr val="212529"/>
                </a:solidFill>
                <a:effectLst/>
                <a:latin typeface="-apple-system"/>
              </a:rPr>
              <a:t>Recombinación o cruzamiento: </a:t>
            </a:r>
            <a:r>
              <a:rPr lang="es-MX" b="0" i="0" dirty="0">
                <a:solidFill>
                  <a:srgbClr val="212529"/>
                </a:solidFill>
                <a:effectLst/>
                <a:latin typeface="-apple-system"/>
              </a:rPr>
              <a:t>La recombinación es el principal operador genético, representa la reproducción sexual, opera sobre dos cromosomas a la vez para generar dos descendientes donde se combinan las características de ambos cromosomas padres.</a:t>
            </a:r>
          </a:p>
          <a:p>
            <a:pPr marL="742950" lvl="1" indent="-285750">
              <a:buFont typeface="Arial" panose="020B0604020202020204" pitchFamily="34" charset="0"/>
              <a:buChar char="•"/>
            </a:pPr>
            <a:r>
              <a:rPr lang="es-MX" b="1" i="0" dirty="0">
                <a:solidFill>
                  <a:srgbClr val="212529"/>
                </a:solidFill>
                <a:effectLst/>
                <a:latin typeface="-apple-system"/>
              </a:rPr>
              <a:t>Mutación: </a:t>
            </a:r>
            <a:r>
              <a:rPr lang="es-MX" b="0" i="0" dirty="0">
                <a:solidFill>
                  <a:srgbClr val="212529"/>
                </a:solidFill>
                <a:effectLst/>
                <a:latin typeface="-apple-system"/>
              </a:rPr>
              <a:t>Modifica al azar parte del cromosoma de los individuos, y permite alcanzar zonas del espacio de búsqueda que no estaban cubiertas por los individuos de la población actual.</a:t>
            </a:r>
          </a:p>
          <a:p>
            <a:pPr marL="742950" lvl="1" indent="-285750">
              <a:buFont typeface="Arial" panose="020B0604020202020204" pitchFamily="34" charset="0"/>
              <a:buChar char="•"/>
            </a:pPr>
            <a:r>
              <a:rPr lang="es-MX" b="1" i="0" dirty="0">
                <a:solidFill>
                  <a:srgbClr val="212529"/>
                </a:solidFill>
                <a:effectLst/>
                <a:latin typeface="-apple-system"/>
              </a:rPr>
              <a:t>Reemplazo: </a:t>
            </a:r>
            <a:r>
              <a:rPr lang="es-MX" b="0" i="0" dirty="0">
                <a:solidFill>
                  <a:srgbClr val="212529"/>
                </a:solidFill>
                <a:effectLst/>
                <a:latin typeface="-apple-system"/>
              </a:rPr>
              <a:t>Una vez aplicados los operadores genéticos, se seleccionan los mejores individuos para conformar la población de la generación siguiente.</a:t>
            </a:r>
          </a:p>
        </p:txBody>
      </p:sp>
    </p:spTree>
    <p:extLst>
      <p:ext uri="{BB962C8B-B14F-4D97-AF65-F5344CB8AC3E}">
        <p14:creationId xmlns:p14="http://schemas.microsoft.com/office/powerpoint/2010/main" val="358189325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1418</TotalTime>
  <Words>724</Words>
  <Application>Microsoft Office PowerPoint</Application>
  <PresentationFormat>Presentación en pantalla (4:3)</PresentationFormat>
  <Paragraphs>41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-apple-system</vt:lpstr>
      <vt:lpstr>Arial</vt:lpstr>
      <vt:lpstr>Calibri</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cp:lastModifiedBy>
  <cp:revision>47</cp:revision>
  <dcterms:created xsi:type="dcterms:W3CDTF">2020-02-03T21:07:58Z</dcterms:created>
  <dcterms:modified xsi:type="dcterms:W3CDTF">2023-05-15T15:48:11Z</dcterms:modified>
</cp:coreProperties>
</file>