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02" r:id="rId3"/>
    <p:sldId id="258" r:id="rId4"/>
    <p:sldId id="287" r:id="rId5"/>
    <p:sldId id="290" r:id="rId6"/>
    <p:sldId id="304" r:id="rId7"/>
    <p:sldId id="291" r:id="rId8"/>
    <p:sldId id="292" r:id="rId9"/>
    <p:sldId id="293" r:id="rId10"/>
    <p:sldId id="294" r:id="rId11"/>
    <p:sldId id="289" r:id="rId12"/>
    <p:sldId id="296" r:id="rId13"/>
    <p:sldId id="295" r:id="rId14"/>
    <p:sldId id="298" r:id="rId15"/>
    <p:sldId id="297" r:id="rId16"/>
    <p:sldId id="299" r:id="rId17"/>
    <p:sldId id="300" r:id="rId18"/>
    <p:sldId id="288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24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95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3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6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19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0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3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22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23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9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77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21E3-A616-4661-A1E4-8863F3560802}" type="datetimeFigureOut">
              <a:rPr lang="es-CO" smtClean="0"/>
              <a:t>13/02/2023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5631-226B-45F5-8F05-97FAA9D1AC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24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anzanitaTM/status/12005341274617118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yASfbU1FZE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95CC5-2941-B794-F772-E746B68CD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Inteligencia Artificial I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99902D-87D9-292F-A3ED-363D715D3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Pablo Restrepo Uribe</a:t>
            </a:r>
          </a:p>
          <a:p>
            <a:r>
              <a:rPr lang="es-MX" dirty="0" err="1"/>
              <a:t>MSc</a:t>
            </a:r>
            <a:r>
              <a:rPr lang="es-MX" dirty="0"/>
              <a:t>. Automatización y control industrial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574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58C34-A773-A5E8-E25C-EF771928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Agente (ejemplos)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5A6A3E-9C89-AD97-FB91-55ECCCC36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8" t="44721" r="19610" b="5325"/>
          <a:stretch/>
        </p:blipFill>
        <p:spPr>
          <a:xfrm>
            <a:off x="838200" y="2153191"/>
            <a:ext cx="5476876" cy="2551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AD6320-99FB-4D30-2C32-DCD2B3BD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659" y="2865071"/>
            <a:ext cx="5212532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CF75E-D218-DAEE-1909-4BEC4CF6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Agente racional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59EE75-E19C-7031-00A0-5F43DA8E9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628" y="1766903"/>
            <a:ext cx="10927702" cy="1740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 un agente que tiene preferencias claras, en los modelos con </a:t>
            </a:r>
            <a:r>
              <a:rPr lang="es-CO" altLang="es-CO" sz="2000" dirty="0"/>
              <a:t>incertidumbre.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su objetivo es maximizar los valores esperados, y siempre elige para llevar a cabo la acción con el resultado esperado óptimo por sí mismo, de entre todas las acciones posibles. Los agentes racionales también se estudian en el campo de la </a:t>
            </a:r>
            <a:r>
              <a:rPr lang="es-CO" altLang="es-CO" sz="2000" dirty="0"/>
              <a:t>ciencia cognitiva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la ética y la filosofía, así como la filosofía de la razón práctica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7193F3-B0FE-D240-0951-0C188046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17" y="3583964"/>
            <a:ext cx="3513124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51C36-89A2-B8A0-A74E-5E08F080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Agente racional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869E3-5DB0-C233-3580-D192B5E8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 agente racional puede ser considerado cualquier cosa que tome las decisiones, por lo general una persona, empresa, </a:t>
            </a:r>
            <a:r>
              <a:rPr kumimoji="0" lang="es-CO" altLang="es-CO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equipo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 </a:t>
            </a:r>
            <a:r>
              <a:rPr kumimoji="0" lang="es-CO" altLang="es-CO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software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La acción de un agente racional toma depende de: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 </a:t>
            </a:r>
            <a:r>
              <a:rPr lang="es-CO" altLang="es-CO" dirty="0">
                <a:latin typeface="Arial" panose="020B0604020202020204" pitchFamily="34" charset="0"/>
                <a:cs typeface="Arial" panose="020B0604020202020204" pitchFamily="34" charset="0"/>
              </a:rPr>
              <a:t>preferencias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del agente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 </a:t>
            </a:r>
            <a:r>
              <a:rPr lang="es-CO" altLang="es-CO" dirty="0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del agente de su entorno, que pueden provenir de experiencias pasadas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acciones, los </a:t>
            </a:r>
            <a:r>
              <a:rPr lang="es-CO" altLang="es-CO" dirty="0">
                <a:latin typeface="Arial" panose="020B0604020202020204" pitchFamily="34" charset="0"/>
                <a:cs typeface="Arial" panose="020B0604020202020204" pitchFamily="34" charset="0"/>
              </a:rPr>
              <a:t>derechos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 </a:t>
            </a:r>
            <a:r>
              <a:rPr lang="es-CO" altLang="es-CO" dirty="0">
                <a:latin typeface="Arial" panose="020B0604020202020204" pitchFamily="34" charset="0"/>
                <a:cs typeface="Arial" panose="020B0604020202020204" pitchFamily="34" charset="0"/>
              </a:rPr>
              <a:t>obligaciones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disposición del agente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beneficios estimados o reales y las posibilidades de éxito de las acciones.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044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A948B-6613-17D5-B680-E0973944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Agente racional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B99C0-3389-2BC5-F707-53BEDA9E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345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Según Russell y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Norvig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 racionalidad en un momento determinado depende de cuatro factores:</a:t>
            </a:r>
            <a:endParaRPr lang="es-CO" altLang="es-CO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 </a:t>
            </a:r>
            <a:r>
              <a:rPr kumimoji="0" lang="es-CO" altLang="es-CO" sz="28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medida de rendimiento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 define el criterio de éxito.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 </a:t>
            </a:r>
            <a:r>
              <a:rPr kumimoji="0" lang="es-CO" altLang="es-CO" sz="28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conocimiento del medio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en el que habita acumulado por el agente.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 </a:t>
            </a:r>
            <a:r>
              <a:rPr kumimoji="0" lang="es-CO" altLang="es-CO" sz="28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 el agente puede llevar a cabo.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 </a:t>
            </a:r>
            <a:r>
              <a:rPr kumimoji="0" lang="es-CO" altLang="es-CO" sz="28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secuencia de percepciones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del agente hasta este momento.</a:t>
            </a:r>
          </a:p>
        </p:txBody>
      </p:sp>
    </p:spTree>
    <p:extLst>
      <p:ext uri="{BB962C8B-B14F-4D97-AF65-F5344CB8AC3E}">
        <p14:creationId xmlns:p14="http://schemas.microsoft.com/office/powerpoint/2010/main" val="366641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D5419-69D6-345B-8F09-7DCEC386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Agente racional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BB01B7-D9AE-3EA1-DC4C-840D25F6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49" y="1322613"/>
            <a:ext cx="4196102" cy="53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1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B5C99-5CCC-4BAB-05A0-1611C771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641"/>
            <a:ext cx="10515600" cy="1757330"/>
          </a:xfrm>
        </p:spPr>
        <p:txBody>
          <a:bodyPr/>
          <a:lstStyle/>
          <a:p>
            <a:pPr marL="0" indent="0">
              <a:buNone/>
            </a:pPr>
            <a:r>
              <a:rPr lang="es-MX" i="1" dirty="0"/>
              <a:t>En cada posible secuencia de percepciones, un agente racional deberá emprender aquella acción que supuestamente maximice su medida de rendimiento, basándose en las evidencias aportadas por la secuencia de percepciones y en el conocimiento que el agente mantiene almacenado.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180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87F1-232E-76E3-E1F0-8A343A67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Racionalidad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A3E95-06D5-AAA3-E6E6-F7CF0573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1405"/>
            <a:ext cx="10515600" cy="2298506"/>
          </a:xfrm>
        </p:spPr>
        <p:txBody>
          <a:bodyPr/>
          <a:lstStyle/>
          <a:p>
            <a:r>
              <a:rPr lang="es-MX" dirty="0"/>
              <a:t>Un agente no es </a:t>
            </a:r>
            <a:r>
              <a:rPr lang="es-MX" b="1" dirty="0"/>
              <a:t>omnisciente</a:t>
            </a:r>
            <a:r>
              <a:rPr lang="es-MX" dirty="0"/>
              <a:t>: Un agente no sabe que sucederá a partir de las acciones</a:t>
            </a:r>
          </a:p>
          <a:p>
            <a:r>
              <a:rPr lang="es-MX" dirty="0"/>
              <a:t>Un agente debe </a:t>
            </a:r>
            <a:r>
              <a:rPr lang="es-MX" b="1" dirty="0"/>
              <a:t>aprender</a:t>
            </a:r>
            <a:r>
              <a:rPr lang="es-MX" dirty="0"/>
              <a:t> de las percepciones</a:t>
            </a:r>
          </a:p>
          <a:p>
            <a:r>
              <a:rPr lang="es-MX" dirty="0"/>
              <a:t>Un agente debe tener </a:t>
            </a:r>
            <a:r>
              <a:rPr lang="es-MX" b="1" dirty="0"/>
              <a:t>autonomía</a:t>
            </a:r>
            <a:r>
              <a:rPr lang="es-MX" dirty="0"/>
              <a:t>: debe aprender para aumentar su conocimiento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814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6B577-E5D4-FBD6-1D2F-3B217D4A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Racionalidad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A4EFD4-C425-CAF0-293E-1930749DF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4" t="26389" r="16797" b="8888"/>
          <a:stretch/>
        </p:blipFill>
        <p:spPr>
          <a:xfrm>
            <a:off x="1336000" y="1457325"/>
            <a:ext cx="9519999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3F17-3A34-8634-A083-2554995F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Medio ambiente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7F9548-4E01-683E-9381-B105BB024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Por medio ambiente, entendemos el espacio donde un agente, o un grupo de ellos, se encuentra situado. Brooks argumenta que el medio ambiente por excelencia Real o virtual es el mundo real, y en su propuesta todo agente toma una forma robótica. Por el contrario, Etzioni, considera que no es necesario que los agentes tengan implementaciones robóticas porque los ambientes virtuales, como los sistemas operativos y el web, son igualmente válidos que el mundo real.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643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137-952D-1BBE-94D5-9747696B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2B49F-2C58-99DD-E113-3135572B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Plante describa un agente y su medio ambiente.</a:t>
            </a:r>
          </a:p>
          <a:p>
            <a:r>
              <a:rPr lang="es-MX" dirty="0"/>
              <a:t>¿Existe una medida de desempeño para su agente? </a:t>
            </a:r>
          </a:p>
          <a:p>
            <a:r>
              <a:rPr lang="es-MX" dirty="0"/>
              <a:t>¿Cual?</a:t>
            </a: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E17A53-EF29-7D07-BAB0-B8EBE876BD27}"/>
              </a:ext>
            </a:extLst>
          </p:cNvPr>
          <p:cNvSpPr txBox="1"/>
          <p:nvPr/>
        </p:nvSpPr>
        <p:spPr>
          <a:xfrm>
            <a:off x="838199" y="4001295"/>
            <a:ext cx="8315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https://twitter.com/ManzanitaTM/status/1200534127461711878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179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B3F66-A606-A02D-02EF-89E2BE76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</a:t>
            </a: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356197B-0C53-6A9F-6E17-1338CFC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43516"/>
              </p:ext>
            </p:extLst>
          </p:nvPr>
        </p:nvGraphicFramePr>
        <p:xfrm>
          <a:off x="4245429" y="74645"/>
          <a:ext cx="7753738" cy="6626397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476207">
                  <a:extLst>
                    <a:ext uri="{9D8B030D-6E8A-4147-A177-3AD203B41FA5}">
                      <a16:colId xmlns:a16="http://schemas.microsoft.com/office/drawing/2014/main" val="2557009009"/>
                    </a:ext>
                  </a:extLst>
                </a:gridCol>
                <a:gridCol w="2451980">
                  <a:extLst>
                    <a:ext uri="{9D8B030D-6E8A-4147-A177-3AD203B41FA5}">
                      <a16:colId xmlns:a16="http://schemas.microsoft.com/office/drawing/2014/main" val="10655903"/>
                    </a:ext>
                  </a:extLst>
                </a:gridCol>
                <a:gridCol w="1558213">
                  <a:extLst>
                    <a:ext uri="{9D8B030D-6E8A-4147-A177-3AD203B41FA5}">
                      <a16:colId xmlns:a16="http://schemas.microsoft.com/office/drawing/2014/main" val="2938616595"/>
                    </a:ext>
                  </a:extLst>
                </a:gridCol>
                <a:gridCol w="1482850">
                  <a:extLst>
                    <a:ext uri="{9D8B030D-6E8A-4147-A177-3AD203B41FA5}">
                      <a16:colId xmlns:a16="http://schemas.microsoft.com/office/drawing/2014/main" val="442071322"/>
                    </a:ext>
                  </a:extLst>
                </a:gridCol>
                <a:gridCol w="784488">
                  <a:extLst>
                    <a:ext uri="{9D8B030D-6E8A-4147-A177-3AD203B41FA5}">
                      <a16:colId xmlns:a16="http://schemas.microsoft.com/office/drawing/2014/main" val="1947980077"/>
                    </a:ext>
                  </a:extLst>
                </a:gridCol>
              </a:tblGrid>
              <a:tr h="202024"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1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Semana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1" kern="1400" spc="-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TEMÀTICA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400" b="1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b="1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PRAGMÁTICA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1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%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23891"/>
                  </a:ext>
                </a:extLst>
              </a:tr>
              <a:tr h="5095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400" spc="-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Trabajo académico Presencial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400" spc="-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Trabajo académico independiente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60477"/>
                  </a:ext>
                </a:extLst>
              </a:tr>
              <a:tr h="26432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Historia de la inteligencia artificial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06/02/2023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871369"/>
                  </a:ext>
                </a:extLst>
              </a:tr>
              <a:tr h="25631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Agentes racionales y ambiente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13/02/2023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8680"/>
                  </a:ext>
                </a:extLst>
              </a:tr>
              <a:tr h="25631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Tipos de agentes inteligentes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20/02/2023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33718"/>
                  </a:ext>
                </a:extLst>
              </a:tr>
              <a:tr h="25631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Búsqueda no informada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27/02/2023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12738"/>
                  </a:ext>
                </a:extLst>
              </a:tr>
              <a:tr h="384471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Heurística y búsqueda informada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06/03/2023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81757"/>
                  </a:ext>
                </a:extLst>
              </a:tr>
              <a:tr h="897098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Búsqueda con adversarios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(consulta de fuentes bibliográficas tema relacionado con el laboratorio)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13/03/2023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15 %</a:t>
                      </a:r>
                      <a:endParaRPr lang="es-CO" sz="1400" kern="1400" spc="-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575722"/>
                  </a:ext>
                </a:extLst>
              </a:tr>
              <a:tr h="25631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Laboratorio práctico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20/03/2023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15 %</a:t>
                      </a:r>
                      <a:endParaRPr lang="es-CO" sz="1400" kern="1400" spc="-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62086"/>
                  </a:ext>
                </a:extLst>
              </a:tr>
              <a:tr h="384471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Introducción al Aprendizaje Automático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27/03/2023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701071"/>
                  </a:ext>
                </a:extLst>
              </a:tr>
              <a:tr h="128157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Evaluación parcial 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10/03/2023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20 %</a:t>
                      </a:r>
                      <a:endParaRPr lang="es-CO" sz="1400" kern="1400" spc="-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08114"/>
                  </a:ext>
                </a:extLst>
              </a:tr>
              <a:tr h="384471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Definición, caracterización y métricas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17/04/2023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66854"/>
                  </a:ext>
                </a:extLst>
              </a:tr>
              <a:tr h="640783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Aprendizaje Supervisado: Regresión lineal, Algoritmo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 Naive Bayes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24/04/2023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230623"/>
                  </a:ext>
                </a:extLst>
              </a:tr>
              <a:tr h="25631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Máquinas de soporte.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01/05/2023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163339"/>
                  </a:ext>
                </a:extLst>
              </a:tr>
              <a:tr h="128157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Bosques aleatorios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08/05/2023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830270"/>
                  </a:ext>
                </a:extLst>
              </a:tr>
              <a:tr h="25631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14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Laboratorio práctico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15/05/2023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15 %</a:t>
                      </a:r>
                      <a:endParaRPr lang="es-CO" sz="1400" kern="1400" spc="-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16196"/>
                  </a:ext>
                </a:extLst>
              </a:tr>
              <a:tr h="25631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Aprendizaje No Supervisado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22/05/2023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67140"/>
                  </a:ext>
                </a:extLst>
              </a:tr>
              <a:tr h="256314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16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Laboratorio práctico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29/05/2023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15 %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518881"/>
                  </a:ext>
                </a:extLst>
              </a:tr>
              <a:tr h="128157"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Evaluación final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05/06/2023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400" kern="1400" spc="-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CO" sz="1400" kern="1400" spc="-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400" spc="-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20 %</a:t>
                      </a:r>
                      <a:endParaRPr lang="es-CO" sz="1400" kern="1400" spc="-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494" marR="344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1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7E1A2-875F-3328-7773-DAC8DE1D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INTELIGENCIA ARTIFICIAL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80534-2988-3AA2-4A84-14AE3218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83977"/>
            <a:ext cx="10515599" cy="163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 inteligencia artificial (IA) es un área multidisciplinaria que, a través de ciencias como la informática, la lógica y la filosofía, estudia la creación y diseño de entidades capaces de resolver cuestiones por sí mismas utilizando como paradigma la inteligencia humana.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989708E-6A6B-9CE5-3D20-C5DC8CB2F1F9}"/>
              </a:ext>
            </a:extLst>
          </p:cNvPr>
          <p:cNvSpPr txBox="1">
            <a:spLocks/>
          </p:cNvSpPr>
          <p:nvPr/>
        </p:nvSpPr>
        <p:spPr>
          <a:xfrm>
            <a:off x="368960" y="3151188"/>
            <a:ext cx="5973148" cy="350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VENTAJAS </a:t>
            </a:r>
          </a:p>
          <a:p>
            <a:r>
              <a:rPr lang="es-MX" sz="1800" dirty="0"/>
              <a:t>En el ámbito laboral reduce los costos y salarios adicionales.</a:t>
            </a:r>
          </a:p>
          <a:p>
            <a:r>
              <a:rPr lang="es-MX" sz="1800" dirty="0"/>
              <a:t>Por resultar un atractivo, conlleva a generar más ingresos.</a:t>
            </a:r>
          </a:p>
          <a:p>
            <a:r>
              <a:rPr lang="es-MX" sz="1800" dirty="0"/>
              <a:t>Se han desarrollado aplicaciones que realizan tareas que el hombre nunca hubiera podido realizar debido a su complejidad.</a:t>
            </a:r>
          </a:p>
          <a:p>
            <a:r>
              <a:rPr lang="es-MX" sz="1800" dirty="0"/>
              <a:t>Puede predecir situaciones a largo plazo.</a:t>
            </a:r>
          </a:p>
          <a:p>
            <a:r>
              <a:rPr lang="es-MX" sz="1800" dirty="0"/>
              <a:t>Reduce el tiempo que consume realizar cierta actividad.</a:t>
            </a:r>
          </a:p>
          <a:p>
            <a:r>
              <a:rPr lang="es-MX" sz="1800" dirty="0"/>
              <a:t>Lograr grandes hallazgos y avances.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2D5265-9D5F-5097-A861-4127E6719674}"/>
              </a:ext>
            </a:extLst>
          </p:cNvPr>
          <p:cNvSpPr txBox="1">
            <a:spLocks/>
          </p:cNvSpPr>
          <p:nvPr/>
        </p:nvSpPr>
        <p:spPr>
          <a:xfrm>
            <a:off x="6342108" y="3151188"/>
            <a:ext cx="5337110" cy="3505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 DESVENTAJAS</a:t>
            </a:r>
          </a:p>
          <a:p>
            <a:r>
              <a:rPr lang="es-MX" dirty="0"/>
              <a:t>Por ser software, requieren de constantes actualizaciones (mantenimiento).</a:t>
            </a:r>
          </a:p>
          <a:p>
            <a:r>
              <a:rPr lang="es-MX" dirty="0"/>
              <a:t>Realizar estos sistemas expertos requiere de mucho tiempo y dinero.</a:t>
            </a:r>
          </a:p>
          <a:p>
            <a:r>
              <a:rPr lang="es-MX" dirty="0"/>
              <a:t>Crear máquinas que sean autosuficientes y puedan ir desplazando a la raza humana.</a:t>
            </a:r>
          </a:p>
          <a:p>
            <a:r>
              <a:rPr lang="es-MX" dirty="0"/>
              <a:t>El uso irracional y exagerado de esta tecnología podría conllevar a la dominación de las máquinas sobre el hombre, como también llegar a depender mucho de ellas.</a:t>
            </a:r>
          </a:p>
          <a:p>
            <a:r>
              <a:rPr lang="es-MX" dirty="0"/>
              <a:t>El hombre se siente menos importante cuando una máquina o un sistema “lo supera”.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641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CD05-2205-2476-B130-7D1CDC00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71BF0-B943-9A5B-D563-AA8F014FC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Un agente es un sistema computacional capaz de actuar de manera autónoma para satisfacer sus objetivos y metas, mientras se encuentra situado persistentemente en su medio ambiente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7662A5-BA4A-4A36-BEF7-89930608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39" y="3560762"/>
            <a:ext cx="723732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C3AD1-C60D-3F0D-E140-99E77D4B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Agente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01F99F-AC32-84D3-D3E1-1B88A1251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22777" r="2969" b="6389"/>
          <a:stretch/>
        </p:blipFill>
        <p:spPr>
          <a:xfrm>
            <a:off x="838199" y="1466850"/>
            <a:ext cx="10515601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7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D2C5-DAB2-1FFB-E5D3-7CC57FCF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Agente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CEAD24-B753-7D31-5705-E7810636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8" y="1771649"/>
            <a:ext cx="5591523" cy="4130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7AFB3F-ECFE-4500-5D32-D0F7CDBE5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1" y="2584448"/>
            <a:ext cx="601218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7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5ACF6-F5A9-6AEA-3E83-3CD7C25D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Agente (ejemplos)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552085-F7DC-8FF4-FAA7-FE1690F4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8" y="2637402"/>
            <a:ext cx="4279986" cy="23669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33A982-6DA7-DCEF-ED91-7F8B2C8F7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41" t="60833" r="41953" b="24653"/>
          <a:stretch/>
        </p:blipFill>
        <p:spPr>
          <a:xfrm>
            <a:off x="6283948" y="2854096"/>
            <a:ext cx="5069852" cy="19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95E34-0C79-D4BE-DED4-85F0B92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Agente (ejemplos)</a:t>
            </a:r>
          </a:p>
        </p:txBody>
      </p:sp>
      <p:pic>
        <p:nvPicPr>
          <p:cNvPr id="4" name="Elementos multimedia en línea 3" title="Así son los perros robots: la última novedad tecnológica en China | Videos Semana">
            <a:hlinkClick r:id="" action="ppaction://media"/>
            <a:extLst>
              <a:ext uri="{FF2B5EF4-FFF2-40B4-BE49-F238E27FC236}">
                <a16:creationId xmlns:a16="http://schemas.microsoft.com/office/drawing/2014/main" id="{E60C4B6D-161D-0E84-3A88-1CA9AB95726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50356" y="1758950"/>
            <a:ext cx="6491287" cy="48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6B6E9-74C2-FF31-4DF8-C5DE6E4F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Agente (ejemplos)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3DD6CE-B068-A67E-80DD-50413B84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54" y="1690688"/>
            <a:ext cx="5389892" cy="47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67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339</TotalTime>
  <Words>837</Words>
  <Application>Microsoft Office PowerPoint</Application>
  <PresentationFormat>Panorámica</PresentationFormat>
  <Paragraphs>148</Paragraphs>
  <Slides>19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Inteligencia Artificial I</vt:lpstr>
      <vt:lpstr>Cronograma</vt:lpstr>
      <vt:lpstr>INTELIGENCIA ARTIFICIAL</vt:lpstr>
      <vt:lpstr>Agente</vt:lpstr>
      <vt:lpstr>Agente</vt:lpstr>
      <vt:lpstr>Agente</vt:lpstr>
      <vt:lpstr>Agente (ejemplos)</vt:lpstr>
      <vt:lpstr>Agente (ejemplos)</vt:lpstr>
      <vt:lpstr>Agente (ejemplos)</vt:lpstr>
      <vt:lpstr>Agente (ejemplos)</vt:lpstr>
      <vt:lpstr>Agente racional </vt:lpstr>
      <vt:lpstr>Agente racional </vt:lpstr>
      <vt:lpstr>Agente racional </vt:lpstr>
      <vt:lpstr>Agente racional </vt:lpstr>
      <vt:lpstr>Presentación de PowerPoint</vt:lpstr>
      <vt:lpstr>Racionalidad</vt:lpstr>
      <vt:lpstr>Racionalidad</vt:lpstr>
      <vt:lpstr>Medio ambiente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I</dc:title>
  <dc:creator>JUAN PABLO RESTREPO URIBE</dc:creator>
  <cp:lastModifiedBy>JUAN PABLO RESTREPO URIBE</cp:lastModifiedBy>
  <cp:revision>12</cp:revision>
  <dcterms:created xsi:type="dcterms:W3CDTF">2023-02-01T20:51:45Z</dcterms:created>
  <dcterms:modified xsi:type="dcterms:W3CDTF">2023-02-13T18:46:14Z</dcterms:modified>
</cp:coreProperties>
</file>