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"/>
  </p:notesMasterIdLst>
  <p:sldIdLst>
    <p:sldId id="258" r:id="rId2"/>
    <p:sldId id="270" r:id="rId3"/>
    <p:sldId id="259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77F-EF22-42D4-B015-45DE4B2016E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50B4-1658-4248-BC54-58BFA377D0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0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9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prestrepo@correo.iue.edu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opendatamonitor.eu/" TargetMode="External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ataportals.org/" TargetMode="External"/><Relationship Id="rId12" Type="http://schemas.openxmlformats.org/officeDocument/2006/relationships/hyperlink" Target="https://www.reddit.com/r/datase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gistry.opendata.aws/" TargetMode="External"/><Relationship Id="rId11" Type="http://schemas.openxmlformats.org/officeDocument/2006/relationships/hyperlink" Target="https://www.quora.com/Where-can-I-find-large-datasets-open-to-the-public" TargetMode="External"/><Relationship Id="rId5" Type="http://schemas.openxmlformats.org/officeDocument/2006/relationships/hyperlink" Target="https://www.kaggle.com/datasets" TargetMode="External"/><Relationship Id="rId10" Type="http://schemas.openxmlformats.org/officeDocument/2006/relationships/hyperlink" Target="https://en.wikipedia.org/wiki/List_of_datasets_for_machine_learning_research" TargetMode="External"/><Relationship Id="rId4" Type="http://schemas.openxmlformats.org/officeDocument/2006/relationships/hyperlink" Target="http://archive.ics.uci.edu/ml/index.php" TargetMode="External"/><Relationship Id="rId9" Type="http://schemas.openxmlformats.org/officeDocument/2006/relationships/hyperlink" Target="http://quand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mrzaizai2k/COVID-19-Cough-Classification-phase-1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62704" y="1812943"/>
            <a:ext cx="9018592" cy="6588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Inteligencia Artificial </a:t>
            </a:r>
            <a:endParaRPr lang="es-ES" sz="3600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FD6E2-539C-43B4-8BCF-71EE7752F430}"/>
              </a:ext>
            </a:extLst>
          </p:cNvPr>
          <p:cNvSpPr txBox="1"/>
          <p:nvPr/>
        </p:nvSpPr>
        <p:spPr>
          <a:xfrm>
            <a:off x="376084" y="2919851"/>
            <a:ext cx="8391832" cy="34453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Juan Pablo Restrepo Uribe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Ing.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Biomedico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MSc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Automatización y Control Industrial</a:t>
            </a:r>
            <a:endParaRPr lang="es-CO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jprestrepo@correo.iue.edu.co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2023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Institución Universitaria de Envigado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4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Proyecto de Aprendizaje de Máquinas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2605D8-B984-48CF-E000-DB56E459B158}"/>
              </a:ext>
            </a:extLst>
          </p:cNvPr>
          <p:cNvSpPr txBox="1"/>
          <p:nvPr/>
        </p:nvSpPr>
        <p:spPr>
          <a:xfrm>
            <a:off x="2585066" y="3108613"/>
            <a:ext cx="62942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O" dirty="0"/>
              <a:t>Analizar el problema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Adquirir los datos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Explore e investigue los datos para obtener información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Preparar los datos para un modelo de aprendizaje de Máquina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Selección y entrenamiento del modelo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Ajuste del modelo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Presentar la Solución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/>
              <a:t>Ejecución, monitoreo y mantenimiento del sistema.</a:t>
            </a:r>
          </a:p>
        </p:txBody>
      </p:sp>
      <p:pic>
        <p:nvPicPr>
          <p:cNvPr id="10" name="Imagen 9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733D918-6F4A-1ED4-A4B3-CCA1271FA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75889" y="2316969"/>
            <a:ext cx="4052714" cy="40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Implications of 3D Printing in Intellectual Property | ABOU NAJA">
            <a:extLst>
              <a:ext uri="{FF2B5EF4-FFF2-40B4-BE49-F238E27FC236}">
                <a16:creationId xmlns:a16="http://schemas.microsoft.com/office/drawing/2014/main" id="{12B74DE0-DF94-409D-B497-058C9B531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C2D4C0-0752-48A5-BACC-E89CCE9BBB0C}"/>
              </a:ext>
            </a:extLst>
          </p:cNvPr>
          <p:cNvSpPr txBox="1"/>
          <p:nvPr/>
        </p:nvSpPr>
        <p:spPr>
          <a:xfrm>
            <a:off x="125408" y="1296847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Trabajando con Dato Reales</a:t>
            </a:r>
            <a:endParaRPr lang="es-CO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6E4B59-3BEF-CFDA-C950-6FC0C0FD4063}"/>
              </a:ext>
            </a:extLst>
          </p:cNvPr>
          <p:cNvSpPr txBox="1"/>
          <p:nvPr/>
        </p:nvSpPr>
        <p:spPr>
          <a:xfrm>
            <a:off x="511275" y="2402197"/>
            <a:ext cx="60976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Repositorios Populares (open data)</a:t>
            </a:r>
          </a:p>
          <a:p>
            <a:pPr lvl="1"/>
            <a:r>
              <a:rPr lang="es-CO" dirty="0"/>
              <a:t>— </a:t>
            </a:r>
            <a:r>
              <a:rPr lang="es-CO" dirty="0">
                <a:hlinkClick r:id="rId4"/>
              </a:rPr>
              <a:t>UC Irvine Machine </a:t>
            </a:r>
            <a:r>
              <a:rPr lang="es-CO" dirty="0" err="1">
                <a:hlinkClick r:id="rId4"/>
              </a:rPr>
              <a:t>Learning</a:t>
            </a:r>
            <a:r>
              <a:rPr lang="es-CO" dirty="0">
                <a:hlinkClick r:id="rId4"/>
              </a:rPr>
              <a:t> </a:t>
            </a:r>
            <a:r>
              <a:rPr lang="es-CO" dirty="0" err="1">
                <a:hlinkClick r:id="rId4"/>
              </a:rPr>
              <a:t>Repository</a:t>
            </a:r>
            <a:endParaRPr lang="es-CO" dirty="0"/>
          </a:p>
          <a:p>
            <a:pPr lvl="1"/>
            <a:r>
              <a:rPr lang="es-CO" dirty="0"/>
              <a:t>— </a:t>
            </a:r>
            <a:r>
              <a:rPr lang="es-CO" dirty="0" err="1">
                <a:hlinkClick r:id="rId5"/>
              </a:rPr>
              <a:t>Kaggle</a:t>
            </a:r>
            <a:r>
              <a:rPr lang="es-CO" dirty="0">
                <a:hlinkClick r:id="rId5"/>
              </a:rPr>
              <a:t> </a:t>
            </a:r>
            <a:r>
              <a:rPr lang="es-CO" dirty="0" err="1">
                <a:hlinkClick r:id="rId5"/>
              </a:rPr>
              <a:t>datasets</a:t>
            </a:r>
            <a:endParaRPr lang="es-CO" dirty="0"/>
          </a:p>
          <a:p>
            <a:pPr lvl="1"/>
            <a:r>
              <a:rPr lang="es-CO" dirty="0"/>
              <a:t>— </a:t>
            </a:r>
            <a:r>
              <a:rPr lang="es-CO" dirty="0" err="1">
                <a:hlinkClick r:id="rId6"/>
              </a:rPr>
              <a:t>Amazon’s</a:t>
            </a:r>
            <a:r>
              <a:rPr lang="es-CO" dirty="0">
                <a:hlinkClick r:id="rId6"/>
              </a:rPr>
              <a:t> AWS </a:t>
            </a:r>
            <a:r>
              <a:rPr lang="es-CO" dirty="0" err="1">
                <a:hlinkClick r:id="rId6"/>
              </a:rPr>
              <a:t>datasets</a:t>
            </a:r>
            <a:endParaRPr lang="es-CO" dirty="0"/>
          </a:p>
          <a:p>
            <a:r>
              <a:rPr lang="es-CO" dirty="0"/>
              <a:t>Enlistan Repositorios abiertos (open data)</a:t>
            </a:r>
          </a:p>
          <a:p>
            <a:r>
              <a:rPr lang="es-CO" dirty="0"/>
              <a:t>        — </a:t>
            </a:r>
            <a:r>
              <a:rPr lang="es-CO" dirty="0">
                <a:hlinkClick r:id="rId7"/>
              </a:rPr>
              <a:t>http://dataportals.org/</a:t>
            </a:r>
            <a:endParaRPr lang="es-CO" dirty="0"/>
          </a:p>
          <a:p>
            <a:pPr lvl="1"/>
            <a:r>
              <a:rPr lang="es-CO" dirty="0"/>
              <a:t>— </a:t>
            </a:r>
            <a:r>
              <a:rPr lang="es-CO" dirty="0">
                <a:hlinkClick r:id="rId8"/>
              </a:rPr>
              <a:t>http://opendatamonitor.eu/</a:t>
            </a:r>
            <a:endParaRPr lang="es-CO" dirty="0"/>
          </a:p>
          <a:p>
            <a:pPr lvl="1"/>
            <a:r>
              <a:rPr lang="es-CO" dirty="0"/>
              <a:t>— </a:t>
            </a:r>
            <a:r>
              <a:rPr lang="es-CO" dirty="0">
                <a:hlinkClick r:id="rId9"/>
              </a:rPr>
              <a:t>http://quandl.com/</a:t>
            </a:r>
            <a:endParaRPr lang="es-CO" dirty="0"/>
          </a:p>
          <a:p>
            <a:r>
              <a:rPr lang="es-CO" dirty="0"/>
              <a:t>Otras páginas</a:t>
            </a:r>
          </a:p>
          <a:p>
            <a:pPr lvl="1"/>
            <a:r>
              <a:rPr lang="es-CO" dirty="0"/>
              <a:t>—</a:t>
            </a:r>
            <a:r>
              <a:rPr lang="es-CO" dirty="0">
                <a:hlinkClick r:id="rId10"/>
              </a:rPr>
              <a:t> </a:t>
            </a:r>
            <a:r>
              <a:rPr lang="es-CO" dirty="0" err="1">
                <a:hlinkClick r:id="rId10"/>
              </a:rPr>
              <a:t>Wikipedia’s</a:t>
            </a:r>
            <a:r>
              <a:rPr lang="es-CO" dirty="0">
                <a:hlinkClick r:id="rId10"/>
              </a:rPr>
              <a:t> </a:t>
            </a:r>
            <a:r>
              <a:rPr lang="es-CO" dirty="0" err="1">
                <a:hlinkClick r:id="rId10"/>
              </a:rPr>
              <a:t>list</a:t>
            </a:r>
            <a:r>
              <a:rPr lang="es-CO" dirty="0">
                <a:hlinkClick r:id="rId10"/>
              </a:rPr>
              <a:t> </a:t>
            </a:r>
            <a:r>
              <a:rPr lang="es-CO" dirty="0" err="1">
                <a:hlinkClick r:id="rId10"/>
              </a:rPr>
              <a:t>of</a:t>
            </a:r>
            <a:r>
              <a:rPr lang="es-CO" dirty="0">
                <a:hlinkClick r:id="rId10"/>
              </a:rPr>
              <a:t> Machine </a:t>
            </a:r>
            <a:r>
              <a:rPr lang="es-CO" dirty="0" err="1">
                <a:hlinkClick r:id="rId10"/>
              </a:rPr>
              <a:t>Learning</a:t>
            </a:r>
            <a:r>
              <a:rPr lang="es-CO" dirty="0">
                <a:hlinkClick r:id="rId10"/>
              </a:rPr>
              <a:t> </a:t>
            </a:r>
            <a:r>
              <a:rPr lang="es-CO" dirty="0" err="1">
                <a:hlinkClick r:id="rId10"/>
              </a:rPr>
              <a:t>datasets</a:t>
            </a:r>
            <a:endParaRPr lang="es-CO" dirty="0"/>
          </a:p>
          <a:p>
            <a:pPr lvl="1"/>
            <a:r>
              <a:rPr lang="es-CO" dirty="0"/>
              <a:t>— </a:t>
            </a:r>
            <a:r>
              <a:rPr lang="es-CO" dirty="0">
                <a:hlinkClick r:id="rId11"/>
              </a:rPr>
              <a:t>Quora.com </a:t>
            </a:r>
            <a:r>
              <a:rPr lang="es-CO" dirty="0" err="1">
                <a:hlinkClick r:id="rId11"/>
              </a:rPr>
              <a:t>question</a:t>
            </a:r>
            <a:endParaRPr lang="es-CO" dirty="0"/>
          </a:p>
          <a:p>
            <a:pPr lvl="1"/>
            <a:r>
              <a:rPr lang="es-CO" dirty="0"/>
              <a:t>— </a:t>
            </a:r>
            <a:r>
              <a:rPr lang="es-CO" dirty="0" err="1">
                <a:hlinkClick r:id="rId12"/>
              </a:rPr>
              <a:t>Datasets</a:t>
            </a:r>
            <a:r>
              <a:rPr lang="es-CO" dirty="0">
                <a:hlinkClick r:id="rId12"/>
              </a:rPr>
              <a:t> (reddit.com)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52BE2F4-0E21-FEE9-4D0A-3DEA01F638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9200" y="2148857"/>
            <a:ext cx="3865199" cy="413344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C9F6086-A062-6A21-0B6E-DF8A89C3AD69}"/>
              </a:ext>
            </a:extLst>
          </p:cNvPr>
          <p:cNvSpPr txBox="1"/>
          <p:nvPr/>
        </p:nvSpPr>
        <p:spPr>
          <a:xfrm>
            <a:off x="125408" y="1319265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Trabajando con Dato Reales</a:t>
            </a:r>
            <a:endParaRPr lang="es-CO" sz="3200" b="1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448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4" name="AutoShape 2" descr="Implications of 3D Printing in Intellectual Property | ABOU NAJA">
            <a:extLst>
              <a:ext uri="{FF2B5EF4-FFF2-40B4-BE49-F238E27FC236}">
                <a16:creationId xmlns:a16="http://schemas.microsoft.com/office/drawing/2014/main" id="{6B6887E0-C175-4980-9C58-7AF5B40F4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Implications of 3D Printing in Intellectual Property | ABOU NAJA">
            <a:extLst>
              <a:ext uri="{FF2B5EF4-FFF2-40B4-BE49-F238E27FC236}">
                <a16:creationId xmlns:a16="http://schemas.microsoft.com/office/drawing/2014/main" id="{12B74DE0-DF94-409D-B497-058C9B531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CC7C74-173A-4D55-FE90-9E849367BD7F}"/>
              </a:ext>
            </a:extLst>
          </p:cNvPr>
          <p:cNvSpPr txBox="1"/>
          <p:nvPr/>
        </p:nvSpPr>
        <p:spPr>
          <a:xfrm>
            <a:off x="1109816" y="2400023"/>
            <a:ext cx="692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https://github.com/mrzaizai2k/COVID-19-Cough-Classification-phase-1-</a:t>
            </a:r>
            <a:r>
              <a:rPr lang="es-CO" dirty="0"/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CE9875-D7B5-FC75-EF42-5E1287776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783" y="1187425"/>
            <a:ext cx="9016765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86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164</Words>
  <Application>Microsoft Office PowerPoint</Application>
  <PresentationFormat>Presentación en pantalla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JUAN PABLO RESTREPO URIBE</cp:lastModifiedBy>
  <cp:revision>25</cp:revision>
  <dcterms:created xsi:type="dcterms:W3CDTF">2020-02-03T21:07:58Z</dcterms:created>
  <dcterms:modified xsi:type="dcterms:W3CDTF">2023-02-27T16:30:01Z</dcterms:modified>
</cp:coreProperties>
</file>