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0"/>
  </p:notesMasterIdLst>
  <p:sldIdLst>
    <p:sldId id="258" r:id="rId2"/>
    <p:sldId id="276" r:id="rId3"/>
    <p:sldId id="275" r:id="rId4"/>
    <p:sldId id="277" r:id="rId5"/>
    <p:sldId id="270" r:id="rId6"/>
    <p:sldId id="273" r:id="rId7"/>
    <p:sldId id="259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77F-EF22-42D4-B015-45DE4B2016E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850B4-1658-4248-BC54-58BFA377D0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02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98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prestrepo@correo.iue.edu.c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3.png"/><Relationship Id="rId4" Type="http://schemas.openxmlformats.org/officeDocument/2006/relationships/tags" Target="../tags/tag9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62704" y="1812943"/>
            <a:ext cx="9018592" cy="6588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600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Inteligencia Artificial </a:t>
            </a:r>
            <a:endParaRPr lang="es-ES" sz="3600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8FD6E2-539C-43B4-8BCF-71EE7752F430}"/>
              </a:ext>
            </a:extLst>
          </p:cNvPr>
          <p:cNvSpPr txBox="1"/>
          <p:nvPr/>
        </p:nvSpPr>
        <p:spPr>
          <a:xfrm>
            <a:off x="376084" y="2919851"/>
            <a:ext cx="8391832" cy="34453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Juan Pablo Restrepo Uribe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Ing. </a:t>
            </a:r>
            <a:r>
              <a:rPr lang="es-CO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Biomedico</a:t>
            </a: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s-CO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MSc</a:t>
            </a: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Automatización y Control Industrial</a:t>
            </a:r>
            <a:endParaRPr lang="es-CO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jprestrepo@correo.iue.edu.co</a:t>
            </a: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2023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Institución Universitaria de Envigado</a:t>
            </a:r>
            <a:endParaRPr lang="es-E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4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Función de Hipótesis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6CDEE5-B5BB-FBCF-C44C-93FC626FFEAD}"/>
              </a:ext>
            </a:extLst>
          </p:cNvPr>
          <p:cNvSpPr txBox="1"/>
          <p:nvPr/>
        </p:nvSpPr>
        <p:spPr>
          <a:xfrm>
            <a:off x="491613" y="2632800"/>
            <a:ext cx="81607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función de hipótesis representa la función que nosotros le debemos aplicar a los datos de entrada para lograr que nuestras predicciones (clasificaciones) se ajusten de la mejor manera a la salida. Nuestra función de hipótesis en este caso es </a:t>
            </a:r>
            <a:r>
              <a:rPr lang="es-CO" dirty="0"/>
              <a:t>la sumatoria implicada en nuestra neurona: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31497E-7B06-0B41-2746-384489A23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6042"/>
            <a:ext cx="9144000" cy="16006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119F2D-BE67-7EE0-1349-03691A199A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1607" b="-13858"/>
          <a:stretch/>
        </p:blipFill>
        <p:spPr>
          <a:xfrm>
            <a:off x="717337" y="4412826"/>
            <a:ext cx="7834733" cy="5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1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Función de Hipótesis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25B936-29BE-0DCD-B90C-4A4D19EF7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346" y="3283986"/>
            <a:ext cx="4545466" cy="197339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4CCD36A-0B18-3272-06DA-801440E9A5F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8" y="3913759"/>
            <a:ext cx="1272801" cy="45466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93E95AA-BA49-E7AA-DA9A-93202FD3A75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595" y="4011505"/>
            <a:ext cx="319257" cy="51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2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Función de Hipótesis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2872B34-ADE0-BA0E-F249-AE152AF99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54" y="2408875"/>
            <a:ext cx="2820273" cy="205043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30CED50-4FB2-C922-156E-77B0C8745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826" y="2408875"/>
            <a:ext cx="2923905" cy="2109653"/>
          </a:xfrm>
          <a:prstGeom prst="rect">
            <a:avLst/>
          </a:prstGeom>
        </p:spPr>
      </p:pic>
      <p:pic>
        <p:nvPicPr>
          <p:cNvPr id="14" name="Marcador de contenido 3">
            <a:extLst>
              <a:ext uri="{FF2B5EF4-FFF2-40B4-BE49-F238E27FC236}">
                <a16:creationId xmlns:a16="http://schemas.microsoft.com/office/drawing/2014/main" id="{841B26C2-8E4B-468C-430F-7472472497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3197" y="4378894"/>
            <a:ext cx="2917606" cy="21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2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Función de costo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117CBA-7F09-ABE1-721D-ED142CD4D8CC}"/>
              </a:ext>
            </a:extLst>
          </p:cNvPr>
          <p:cNvSpPr txBox="1"/>
          <p:nvPr/>
        </p:nvSpPr>
        <p:spPr>
          <a:xfrm>
            <a:off x="462116" y="2632800"/>
            <a:ext cx="82197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La función de costo nos permite medir el error que hay entre nuestra predicción y el resultado real, esta función es la que queremos reducir a su mínimo valor, significando esto que entre menos sea el error mostrado por nuestra función de costo, mas aproximado será nuestra predicción al valor real que queremos predecir.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D6B472F-52D6-0F46-75F2-8BDD4A5C38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1" r="39774"/>
          <a:stretch/>
        </p:blipFill>
        <p:spPr>
          <a:xfrm>
            <a:off x="4196334" y="4677722"/>
            <a:ext cx="4241285" cy="10386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BFCAD69-A74F-5ADE-1FDB-5A2B0D796B8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43" r="70786"/>
          <a:stretch/>
        </p:blipFill>
        <p:spPr>
          <a:xfrm>
            <a:off x="882488" y="4845244"/>
            <a:ext cx="3383063" cy="70364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949DFD49-598C-FCA4-24E6-7CD05639C7B9}"/>
              </a:ext>
            </a:extLst>
          </p:cNvPr>
          <p:cNvSpPr/>
          <p:nvPr/>
        </p:nvSpPr>
        <p:spPr>
          <a:xfrm>
            <a:off x="704631" y="4057054"/>
            <a:ext cx="7860146" cy="208741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180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4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6B6887E0-C175-4980-9C58-7AF5B40F4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Implications of 3D Printing in Intellectual Property | ABOU NAJA">
            <a:extLst>
              <a:ext uri="{FF2B5EF4-FFF2-40B4-BE49-F238E27FC236}">
                <a16:creationId xmlns:a16="http://schemas.microsoft.com/office/drawing/2014/main" id="{12B74DE0-DF94-409D-B497-058C9B5314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FAF7757-CE20-26D2-9EB4-D7E069541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87" y="3140815"/>
            <a:ext cx="3074670" cy="234417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17DF9CF-E476-AE69-CB45-6A4C75B4CE83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Clasificador lineal y gradiente descendente</a:t>
            </a:r>
          </a:p>
        </p:txBody>
      </p:sp>
      <p:pic>
        <p:nvPicPr>
          <p:cNvPr id="10" name="Marcador de contenido 3">
            <a:extLst>
              <a:ext uri="{FF2B5EF4-FFF2-40B4-BE49-F238E27FC236}">
                <a16:creationId xmlns:a16="http://schemas.microsoft.com/office/drawing/2014/main" id="{02159ABF-97AA-584B-11B5-E312C202B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852" y="3015122"/>
            <a:ext cx="4528190" cy="259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8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FD7EE9F-5DCD-4B60-3621-732CBB7CD1EB}"/>
              </a:ext>
            </a:extLst>
          </p:cNvPr>
          <p:cNvSpPr txBox="1"/>
          <p:nvPr/>
        </p:nvSpPr>
        <p:spPr>
          <a:xfrm>
            <a:off x="526025" y="2604587"/>
            <a:ext cx="82050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El gradiente descendente es un algoritmo que nos permite disminuir el valor de la función de costo al ejecutarse un numero determinado de iteraciones, este algoritmo cambia los valores de W automáticamente en cada iteración, los principales detalles frente a este algoritmo es que depende de una tasa de aprendizaje ‘alfa’ y que todos los valores de theta deben ser </a:t>
            </a:r>
            <a:r>
              <a:rPr lang="es-ES" b="1" dirty="0">
                <a:highlight>
                  <a:srgbClr val="FFFF00"/>
                </a:highlight>
              </a:rPr>
              <a:t>actualizados </a:t>
            </a:r>
            <a:r>
              <a:rPr lang="es-CO" b="1" dirty="0">
                <a:highlight>
                  <a:srgbClr val="FFFF00"/>
                </a:highlight>
              </a:rPr>
              <a:t>simultáneamente</a:t>
            </a:r>
            <a:r>
              <a:rPr lang="es-CO" dirty="0"/>
              <a:t> en cada iteración.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Algoritmo de Gradiente Descendente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pic>
        <p:nvPicPr>
          <p:cNvPr id="14" name="Picture 2" descr="Intuición gráfica del Gradiente Desdenciente">
            <a:extLst>
              <a:ext uri="{FF2B5EF4-FFF2-40B4-BE49-F238E27FC236}">
                <a16:creationId xmlns:a16="http://schemas.microsoft.com/office/drawing/2014/main" id="{813A0978-7D84-B9A7-5745-BF5EAAAE5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593" y="4239184"/>
            <a:ext cx="3378813" cy="21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48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Algoritmo de Gradiente Descendente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grpSp>
        <p:nvGrpSpPr>
          <p:cNvPr id="26" name="Grupo 25">
            <a:extLst>
              <a:ext uri="{FF2B5EF4-FFF2-40B4-BE49-F238E27FC236}">
                <a16:creationId xmlns:a16="http://schemas.microsoft.com/office/drawing/2014/main" id="{30C710F1-621D-AC2C-94F0-A0A58CAAFD59}"/>
              </a:ext>
            </a:extLst>
          </p:cNvPr>
          <p:cNvGrpSpPr/>
          <p:nvPr/>
        </p:nvGrpSpPr>
        <p:grpSpPr>
          <a:xfrm>
            <a:off x="97653" y="2825537"/>
            <a:ext cx="8948693" cy="2070928"/>
            <a:chOff x="195307" y="2638724"/>
            <a:chExt cx="8457080" cy="1781118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C0690FC-4EDE-7D98-9364-39085C5D85F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07" y="3948267"/>
              <a:ext cx="2056662" cy="301901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4009C25-B6F5-5076-545A-4B3F316D29E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27"/>
            <a:stretch/>
          </p:blipFill>
          <p:spPr>
            <a:xfrm rot="10800000">
              <a:off x="5491626" y="3932286"/>
              <a:ext cx="115410" cy="315285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23B9C66C-6C95-CB8B-2871-80A5EE96586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170"/>
            <a:stretch/>
          </p:blipFill>
          <p:spPr>
            <a:xfrm>
              <a:off x="2312737" y="3760017"/>
              <a:ext cx="3141112" cy="65982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CE55792E-899C-6043-3210-D51E9E657E3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31607" b="-13858"/>
            <a:stretch/>
          </p:blipFill>
          <p:spPr>
            <a:xfrm>
              <a:off x="5213749" y="2978235"/>
              <a:ext cx="3320651" cy="212421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5894BD87-2A52-417B-62EE-210F9FF41A21}"/>
                </a:ext>
              </a:extLst>
            </p:cNvPr>
            <p:cNvSpPr/>
            <p:nvPr/>
          </p:nvSpPr>
          <p:spPr>
            <a:xfrm>
              <a:off x="3797101" y="3804618"/>
              <a:ext cx="843725" cy="510202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7FE9933A-A145-6644-1B8D-927281200DC2}"/>
                </a:ext>
              </a:extLst>
            </p:cNvPr>
            <p:cNvSpPr/>
            <p:nvPr/>
          </p:nvSpPr>
          <p:spPr>
            <a:xfrm>
              <a:off x="4877516" y="2638724"/>
              <a:ext cx="3774871" cy="790276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8" name="Conector: angular 17">
              <a:extLst>
                <a:ext uri="{FF2B5EF4-FFF2-40B4-BE49-F238E27FC236}">
                  <a16:creationId xmlns:a16="http://schemas.microsoft.com/office/drawing/2014/main" id="{139C1DB4-CC42-9344-61CB-F0D431AD5B6C}"/>
                </a:ext>
              </a:extLst>
            </p:cNvPr>
            <p:cNvCxnSpPr>
              <a:cxnSpLocks/>
              <a:stCxn id="16" idx="0"/>
              <a:endCxn id="17" idx="1"/>
            </p:cNvCxnSpPr>
            <p:nvPr/>
          </p:nvCxnSpPr>
          <p:spPr>
            <a:xfrm rot="5400000" flipH="1" flipV="1">
              <a:off x="4162862" y="3089964"/>
              <a:ext cx="770756" cy="658552"/>
            </a:xfrm>
            <a:prstGeom prst="bentConnector2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23566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3220,098"/>
  <p:tag name="LATEXADDIN" val="\documentclass{article}&#10;\usepackage{amsmath}&#10;\pagestyle{empty}\begin{document}&#10;&#10;\begin{equation}&#10;h_w(x)=w_0+w_1x_1+w_2x_2 + ... + w_nx_n &#10;\end{equation}&#10;&#10;&#10;\end{document}"/>
  <p:tag name="IGUANATEXSIZE" val="60"/>
  <p:tag name="IGUANATEXCURSOR" val="136"/>
  <p:tag name="TRANSPARENCY" val="Verdadero"/>
  <p:tag name="FILENAME" val=""/>
  <p:tag name="LATEXENGINEID" val="0"/>
  <p:tag name="TEMPFOLDER" val="E:\iguana\"/>
  <p:tag name="LATEXFORMHEIGHT" val="312"/>
  <p:tag name="LATEXFORMWIDTH" val="384"/>
  <p:tag name="LATEXFORMWRAP" val="Verdad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292,4635"/>
  <p:tag name="LATEXADDIN" val="\documentclass{article}&#10;\usepackage{amsmath}&#10;\pagestyle{empty}&#10;\begin{document}&#10;&#10;$W_{m \textrm{x} 1}$&#10;&#10;&#10;\end{document}"/>
  <p:tag name="IGUANATEXSIZE" val="60"/>
  <p:tag name="IGUANATEXCURSOR" val="98"/>
  <p:tag name="TRANSPARENCY" val="Verdadero"/>
  <p:tag name="FILENAME" val=""/>
  <p:tag name="LATEXENGINEID" val="0"/>
  <p:tag name="TEMPFOLDER" val="E:\iguana\"/>
  <p:tag name="LATEXFORMHEIGHT" val="312"/>
  <p:tag name="LATEXFORMWIDTH" val="384"/>
  <p:tag name="LATEXFORMWRAP" val="Verdad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,4852"/>
  <p:tag name="ORIGINALWIDTH" val="72,74094"/>
  <p:tag name="LATEXADDIN" val="\documentclass{article}&#10;\usepackage{amsmath}&#10;\pagestyle{empty}&#10;\begin{document}&#10;&#10;$\widehat{y}$&#10;&#10;&#10;\end{document}"/>
  <p:tag name="IGUANATEXSIZE" val="60"/>
  <p:tag name="IGUANATEXCURSOR" val="93"/>
  <p:tag name="TRANSPARENCY" val="Verdadero"/>
  <p:tag name="FILENAME" val=""/>
  <p:tag name="LATEXENGINEID" val="0"/>
  <p:tag name="TEMPFOLDER" val="E:\iguana\"/>
  <p:tag name="LATEXFORMHEIGHT" val="312"/>
  <p:tag name="LATEXFORMWIDTH" val="384"/>
  <p:tag name="LATEXFORMWRAP" val="Verdad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,2073"/>
  <p:tag name="ORIGINALWIDTH" val="3020,622"/>
  <p:tag name="LATEXADDIN" val="\documentclass{article}&#10;\usepackage{amsmath}&#10;\pagestyle{empty}\begin{document}&#10;&#10;\begin{equation}&#10;\underset{w_0,w1}{min}=\frac{1}{2n}\sum_{i=1}^{n}\left [ h_w(x^{(i)})-y^{(i)} \right ]^2&#10;\end{equation}&#10;&#10;&#10;\end{document}"/>
  <p:tag name="IGUANATEXSIZE" val="60"/>
  <p:tag name="IGUANATEXCURSOR" val="185"/>
  <p:tag name="TRANSPARENCY" val="Verdadero"/>
  <p:tag name="FILENAME" val=""/>
  <p:tag name="LATEXENGINEID" val="0"/>
  <p:tag name="TEMPFOLDER" val="E:\iguana\"/>
  <p:tag name="LATEXFORMHEIGHT" val="312"/>
  <p:tag name="LATEXFORMWIDTH" val="384"/>
  <p:tag name="LATEXFORMWRAP" val="Verdad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2454,443"/>
  <p:tag name="LATEXADDIN" val="\documentclass{article}&#10;\usepackage{amsmath}&#10;\pagestyle{empty}\begin{document}&#10;&#10;\begin{equation}&#10;J(w_0,w_1)=&#10;\end{equation}&#10;&#10;&#10;\end{document}"/>
  <p:tag name="IGUANATEXSIZE" val="60"/>
  <p:tag name="IGUANATEXCURSOR" val="23"/>
  <p:tag name="TRANSPARENCY" val="Verdadero"/>
  <p:tag name="FILENAME" val=""/>
  <p:tag name="LATEXENGINEID" val="0"/>
  <p:tag name="TEMPFOLDER" val="E:\iguana\"/>
  <p:tag name="LATEXFORMHEIGHT" val="312"/>
  <p:tag name="LATEXFORMWIDTH" val="384"/>
  <p:tag name="LATEXFORMWRAP" val="Verdad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388,077"/>
  <p:tag name="LATEXADDIN" val="\documentclass{article}&#10;\usepackage{amsmath}&#10;\pagestyle{empty}\begin{document}&#10;&#10;Repetir hasta converger $\{$&#10;&#10;&#10;&#10;\end{document}"/>
  <p:tag name="IGUANATEXSIZE" val="60"/>
  <p:tag name="IGUANATEXCURSOR" val="106"/>
  <p:tag name="TRANSPARENCY" val="Verdadero"/>
  <p:tag name="FILENAME" val=""/>
  <p:tag name="LATEXENGINEID" val="0"/>
  <p:tag name="TEMPFOLDER" val="E:\iguana\"/>
  <p:tag name="LATEXFORMHEIGHT" val="312"/>
  <p:tag name="LATEXFORMWIDTH" val="384"/>
  <p:tag name="LATEXFORMWRAP" val="Verdad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388,077"/>
  <p:tag name="LATEXADDIN" val="\documentclass{article}&#10;\usepackage{amsmath}&#10;\pagestyle{empty}\begin{document}&#10;&#10;Repetir hasta converger $\{$&#10;&#10;&#10;&#10;\end{document}"/>
  <p:tag name="IGUANATEXSIZE" val="60"/>
  <p:tag name="IGUANATEXCURSOR" val="106"/>
  <p:tag name="TRANSPARENCY" val="Verdadero"/>
  <p:tag name="FILENAME" val=""/>
  <p:tag name="LATEXENGINEID" val="0"/>
  <p:tag name="TEMPFOLDER" val="E:\iguana\"/>
  <p:tag name="LATEXFORMHEIGHT" val="312"/>
  <p:tag name="LATEXFORMWIDTH" val="384"/>
  <p:tag name="LATEXFORMWRAP" val="Verdad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,2073"/>
  <p:tag name="ORIGINALWIDTH" val="3310,836"/>
  <p:tag name="LATEXADDIN" val="\documentclass{article}&#10;\usepackage{amsmath}&#10;\pagestyle{empty}\begin{document}&#10;&#10;\begin{equation}&#10;w_j=w_j-\alpha *  \frac{1}{n}\sum_{i=1}^{n}\left( h_w(x^{(i)})-y^{(i)} \right )*x_j^{(i)}&#10;\end{equation}&#10;&#10;&#10;\end{document}"/>
  <p:tag name="IGUANATEXSIZE" val="60"/>
  <p:tag name="IGUANATEXCURSOR" val="112"/>
  <p:tag name="TRANSPARENCY" val="Verdadero"/>
  <p:tag name="FILENAME" val=""/>
  <p:tag name="LATEXENGINEID" val="0"/>
  <p:tag name="TEMPFOLDER" val="E:\iguana\"/>
  <p:tag name="LATEXFORMHEIGHT" val="312"/>
  <p:tag name="LATEXFORMWIDTH" val="714"/>
  <p:tag name="LATEXFORMWRAP" val="Verdad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3220,098"/>
  <p:tag name="LATEXADDIN" val="\documentclass{article}&#10;\usepackage{amsmath}&#10;\pagestyle{empty}\begin{document}&#10;&#10;\begin{equation}&#10;h_w(x)=w_0+w_1x_1+w_2x_2 + ... + w_nx_n &#10;\end{equation}&#10;&#10;&#10;\end{document}"/>
  <p:tag name="IGUANATEXSIZE" val="60"/>
  <p:tag name="IGUANATEXCURSOR" val="136"/>
  <p:tag name="TRANSPARENCY" val="Verdadero"/>
  <p:tag name="FILENAME" val=""/>
  <p:tag name="LATEXENGINEID" val="0"/>
  <p:tag name="TEMPFOLDER" val="E:\iguana\"/>
  <p:tag name="LATEXFORMHEIGHT" val="312"/>
  <p:tag name="LATEXFORMWIDTH" val="384"/>
  <p:tag name="LATEXFORMWRAP" val="Verdadero"/>
  <p:tag name="BITMAPVECTOR" val="0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233</Words>
  <Application>Microsoft Office PowerPoint</Application>
  <PresentationFormat>Presentación en pantalla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JUAN PABLO RESTREPO URIBE</cp:lastModifiedBy>
  <cp:revision>29</cp:revision>
  <dcterms:created xsi:type="dcterms:W3CDTF">2020-02-03T21:07:58Z</dcterms:created>
  <dcterms:modified xsi:type="dcterms:W3CDTF">2023-03-06T21:50:59Z</dcterms:modified>
</cp:coreProperties>
</file>