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9"/>
  </p:notesMasterIdLst>
  <p:sldIdLst>
    <p:sldId id="258" r:id="rId2"/>
    <p:sldId id="276" r:id="rId3"/>
    <p:sldId id="275" r:id="rId4"/>
    <p:sldId id="277" r:id="rId5"/>
    <p:sldId id="270" r:id="rId6"/>
    <p:sldId id="273" r:id="rId7"/>
    <p:sldId id="259" r:id="rId8"/>
    <p:sldId id="278" r:id="rId9"/>
    <p:sldId id="280" r:id="rId10"/>
    <p:sldId id="281" r:id="rId11"/>
    <p:sldId id="282" r:id="rId12"/>
    <p:sldId id="285" r:id="rId13"/>
    <p:sldId id="284" r:id="rId14"/>
    <p:sldId id="287" r:id="rId15"/>
    <p:sldId id="290" r:id="rId16"/>
    <p:sldId id="291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>
        <p:scale>
          <a:sx n="100" d="100"/>
          <a:sy n="100" d="100"/>
        </p:scale>
        <p:origin x="365" y="-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77F-EF22-42D4-B015-45DE4B2016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50B4-1658-4248-BC54-58BFA377D0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0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prestrepo@correo.iue.edu.c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jera.com/papers/Vol3_issue5/DI35605610.pdf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iopscience.iop.org/article/10.1088/1742-6596/1025/1/012114/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sl.stanford.edu/~cover/papers/transIT/0021cove.pdf" TargetMode="External"/><Relationship Id="rId5" Type="http://schemas.openxmlformats.org/officeDocument/2006/relationships/hyperlink" Target="https://apps.dtic.mil/sti/pdfs/ADA800276.pdf" TargetMode="External"/><Relationship Id="rId4" Type="http://schemas.openxmlformats.org/officeDocument/2006/relationships/hyperlink" Target="https://pages.stat.wisc.edu/~sraschka/teaching/stat479-fs2018/" TargetMode="External"/><Relationship Id="rId9" Type="http://schemas.openxmlformats.org/officeDocument/2006/relationships/hyperlink" Target="https://developer.ibm.com/tutorials/learn-classification-algorithms-using-python-and-scikit-lear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62704" y="1812943"/>
            <a:ext cx="9018592" cy="658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Inteligencia Artificial </a:t>
            </a:r>
            <a:endParaRPr lang="es-ES" sz="3600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FD6E2-539C-43B4-8BCF-71EE7752F430}"/>
              </a:ext>
            </a:extLst>
          </p:cNvPr>
          <p:cNvSpPr txBox="1"/>
          <p:nvPr/>
        </p:nvSpPr>
        <p:spPr>
          <a:xfrm>
            <a:off x="376084" y="2919851"/>
            <a:ext cx="8391832" cy="34453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Pablo Restrepo Uribe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Ing.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Biomedico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MSc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Automatización y Control Industrial</a:t>
            </a:r>
            <a:endParaRPr lang="es-CO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jprestrepo@correo.iue.edu.co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Institución Universitaria de Envigado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Definiendo 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43477A-2D7D-4583-9DE3-995B40905FA7}"/>
              </a:ext>
            </a:extLst>
          </p:cNvPr>
          <p:cNvSpPr txBox="1"/>
          <p:nvPr/>
        </p:nvSpPr>
        <p:spPr>
          <a:xfrm>
            <a:off x="467032" y="2690336"/>
            <a:ext cx="82099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valor k en el algoritmo k-NN define cuántos vecinos se verificarán para determinar la clasificación de un punto de consulta específico. Por ejemplo, si k=1, la instancia se asignará a la misma clase que su vecino más cercano.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Los valores más bajos de k pueden tener una varianza alta, pero un sesgo bajo, y los valores más grandes de k pueden generar un sesgo alto y una varianza más baja.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 general, se recomienda tener un número impar para k para evitar empates en la clasificación, y las tácticas de validación cruzada pueden ayudarlo a elegir la k óptima para su conjunto de datos.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04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Aplicaciones de k-NN en machine </a:t>
            </a:r>
            <a:r>
              <a:rPr lang="es-MX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learning</a:t>
            </a:r>
            <a:endParaRPr lang="es-MX" sz="3200" b="1" dirty="0">
              <a:solidFill>
                <a:schemeClr val="accent2"/>
              </a:solidFill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ED5FA9B-96BF-CC23-04CC-DFAAD61DF3C1}"/>
              </a:ext>
            </a:extLst>
          </p:cNvPr>
          <p:cNvSpPr txBox="1"/>
          <p:nvPr/>
        </p:nvSpPr>
        <p:spPr>
          <a:xfrm>
            <a:off x="774290" y="2386184"/>
            <a:ext cx="75954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Preprocesamiento de datos: Los conjuntos de datos suelen tener valores faltantes, pero el algoritmo KNN puede estimar esos valores en un proceso conocido como imputación de datos faltantes.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Motores de recomendación : utilizando datos de flujo de clics de sitios web, el algoritmo KNN se ha utilizado para proporcionar recomendaciones automáticas a los usuarios sobre contenido adicional.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Finanzas: Se ha KNN en datos crediticios para ayudar a los bancos a evaluar el riesgo de un préstamo para una organización o individuo. Se utiliza para determinar la solvencia crediticia de un solicitante de préstamo.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Cuidado de la salud: KNN se ha aplicado dentro de la industria de la salud, haciendo predicciones sobre el riesgo de ataques cardíacos y cáncer de próstata.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Reconocimiento de patrones: KNN también ha ayudado a identificar patrones, como en texto y clasificación de dígitos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965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Referencias interesantes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ED5FA9B-96BF-CC23-04CC-DFAAD61DF3C1}"/>
              </a:ext>
            </a:extLst>
          </p:cNvPr>
          <p:cNvSpPr txBox="1"/>
          <p:nvPr/>
        </p:nvSpPr>
        <p:spPr>
          <a:xfrm>
            <a:off x="774290" y="2690336"/>
            <a:ext cx="7595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hlinkClick r:id="rId4"/>
              </a:rPr>
              <a:t>https://pages.stat.wisc.edu/~sraschka/teaching/stat479-fs2018/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https://apps.dtic.mil/sti/pdfs/ADA800276.pdf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https://isl.stanford.edu/~cover/papers/transIT/0021cove.pdf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https://iopscience.iop.org/article/10.1088/1742-6596/1025/1/012114/pdf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hlinkClick r:id="rId8"/>
              </a:rPr>
              <a:t>https://www.ijera.com/papers/Vol3_issue5/DI35605610.pdf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hlinkClick r:id="rId9"/>
              </a:rPr>
              <a:t>https://developer.ibm.com/tutorials/learn-classification-algorithms-using-python-and-scikit-learn/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698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11228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Variante del algoritmo básico (Vecinos más cercanos con distancia ponderada)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72CC92A-75C7-E60C-F789-7ED283BF1EBD}"/>
              </a:ext>
            </a:extLst>
          </p:cNvPr>
          <p:cNvSpPr txBox="1"/>
          <p:nvPr/>
        </p:nvSpPr>
        <p:spPr>
          <a:xfrm>
            <a:off x="562897" y="3131526"/>
            <a:ext cx="801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 puede ponderar la contribución de cada vecino de acuerdo a la distancia entre él y el ejemplar a ser clasificado, dando mayor peso a los vecinos más cercanos. Por ejemplo podemos ponderar el voto de cada vecino de acuerdo al cuadrado inverso de sus distancias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88CB34-0F19-6D2E-68B0-30B942185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38" y="5163830"/>
            <a:ext cx="4220949" cy="90267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D66D1EA-3BED-38BB-9120-106A30E124A3}"/>
              </a:ext>
            </a:extLst>
          </p:cNvPr>
          <p:cNvSpPr/>
          <p:nvPr/>
        </p:nvSpPr>
        <p:spPr>
          <a:xfrm>
            <a:off x="3657600" y="5394959"/>
            <a:ext cx="310896" cy="447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DD03C7D-929D-2DD1-5C0A-F20D4B09BE24}"/>
              </a:ext>
            </a:extLst>
          </p:cNvPr>
          <p:cNvCxnSpPr>
            <a:cxnSpLocks/>
            <a:stCxn id="9" idx="0"/>
            <a:endCxn id="18" idx="1"/>
          </p:cNvCxnSpPr>
          <p:nvPr/>
        </p:nvCxnSpPr>
        <p:spPr>
          <a:xfrm rot="5400000" flipH="1" flipV="1">
            <a:off x="4087998" y="4511721"/>
            <a:ext cx="608289" cy="115818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5EE23879-A4C5-70AD-E16D-592FA697E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236" y="4527567"/>
            <a:ext cx="1188823" cy="518205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070BC054-B451-8499-5657-BBE3C98DD8E5}"/>
              </a:ext>
            </a:extLst>
          </p:cNvPr>
          <p:cNvSpPr/>
          <p:nvPr/>
        </p:nvSpPr>
        <p:spPr>
          <a:xfrm>
            <a:off x="4971236" y="4540787"/>
            <a:ext cx="1234492" cy="518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19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Búsqueda exhaustiva (</a:t>
            </a:r>
            <a:r>
              <a:rPr lang="es-MX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GridSearchCV</a:t>
            </a: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72CC92A-75C7-E60C-F789-7ED283BF1EBD}"/>
              </a:ext>
            </a:extLst>
          </p:cNvPr>
          <p:cNvSpPr txBox="1"/>
          <p:nvPr/>
        </p:nvSpPr>
        <p:spPr>
          <a:xfrm>
            <a:off x="562897" y="2547672"/>
            <a:ext cx="8018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Búsqueda exhaustiva sobre valores de parámetros específicos para un estimador.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78A8C3-118A-90BE-C103-5856358CF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09" y="3055801"/>
            <a:ext cx="7170581" cy="30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4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Selección de características (Métodos de Filtro)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3362AC0-53DB-669F-FC85-CD9A17728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61634"/>
            <a:ext cx="9144000" cy="17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Selección de características (Métodos de envoltura)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53ED07-C6ED-8D72-1CBC-51602767C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" y="2972426"/>
            <a:ext cx="7741920" cy="24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Selección de características (</a:t>
            </a:r>
            <a:r>
              <a:rPr lang="es-MX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SelectKBest</a:t>
            </a: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72CC92A-75C7-E60C-F789-7ED283BF1EBD}"/>
              </a:ext>
            </a:extLst>
          </p:cNvPr>
          <p:cNvSpPr txBox="1"/>
          <p:nvPr/>
        </p:nvSpPr>
        <p:spPr>
          <a:xfrm>
            <a:off x="1184418" y="2604587"/>
            <a:ext cx="677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Seleccione características de acuerdo con las k puntuaciones más altas.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683A5-1BDF-A8CF-06E7-043228A17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596" y="2973919"/>
            <a:ext cx="5530215" cy="31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3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KNN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6CDEE5-B5BB-FBCF-C44C-93FC626FFEAD}"/>
              </a:ext>
            </a:extLst>
          </p:cNvPr>
          <p:cNvSpPr txBox="1"/>
          <p:nvPr/>
        </p:nvSpPr>
        <p:spPr>
          <a:xfrm>
            <a:off x="491613" y="2632800"/>
            <a:ext cx="8160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También conocido como k vecinos más cercanos es un clasificador de aprendizaje supervisado no paramétrico, que utiliza la proximidad para hacer clasificaciones o predicciones sobre la agrupación de un punto de datos individual.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31497E-7B06-0B41-2746-384489A23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6042"/>
            <a:ext cx="9144000" cy="16006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0CEA26-94CB-F4C9-0F22-9725CAB77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83" y="2891144"/>
            <a:ext cx="7934632" cy="44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KNN VS Voto de mayoría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18567"/>
            <a:ext cx="9144000" cy="160061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3CFF621-5FB6-D1C3-7BA6-7E8D2808D9B6}"/>
              </a:ext>
            </a:extLst>
          </p:cNvPr>
          <p:cNvSpPr txBox="1"/>
          <p:nvPr/>
        </p:nvSpPr>
        <p:spPr>
          <a:xfrm>
            <a:off x="470742" y="2604587"/>
            <a:ext cx="82025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KNN asigna una etiqueta de clase sobre la base de un voto mayoritario (frecuencia alrededor de un punto de datos determinado)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Esto técnicamente se considera "voto por mayoría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distinción entre estas terminologías es que "voto mayoritario" técnicamente requiere una mayoría superior al 50 %, lo que funciona principalmente cuando solo hay dos categorías. Cuando tiene varias clases no necesita necesariamente el 50 % de los votos para llegar a una conclusión sobre una clase.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2D233B5-7E2C-4400-6767-AD23BA3C88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347"/>
          <a:stretch/>
        </p:blipFill>
        <p:spPr>
          <a:xfrm>
            <a:off x="1590674" y="4697095"/>
            <a:ext cx="5962650" cy="16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KNN Regresión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697810-1B88-96D8-6EFC-84EB939304B8}"/>
              </a:ext>
            </a:extLst>
          </p:cNvPr>
          <p:cNvSpPr txBox="1"/>
          <p:nvPr/>
        </p:nvSpPr>
        <p:spPr>
          <a:xfrm>
            <a:off x="900904" y="2688799"/>
            <a:ext cx="746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problemas de regresión usan un concepto similar al de los problemas de clasificación, pero en este caso, se toma el promedio de los k vecinos más cercanos para hacer una predicción sobre una clasificación. 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721F6B-3E68-8149-B72C-E67A9C630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24" t="14776" r="18333" b="21469"/>
          <a:stretch/>
        </p:blipFill>
        <p:spPr>
          <a:xfrm>
            <a:off x="2741993" y="3574910"/>
            <a:ext cx="3785421" cy="28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Métricas de distancia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1EB533-9A1A-22E3-1A0E-226BD99646E5}"/>
              </a:ext>
            </a:extLst>
          </p:cNvPr>
          <p:cNvSpPr txBox="1"/>
          <p:nvPr/>
        </p:nvSpPr>
        <p:spPr>
          <a:xfrm>
            <a:off x="1020120" y="2604587"/>
            <a:ext cx="7229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El objetivo del algoritmo del vecino más cercano es identificar los vecinos más cercanos de un punto de consulta dado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033B96-377B-20DF-54E5-AA6667D1D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6" y="3325915"/>
            <a:ext cx="34766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Implications of 3D Printing in Intellectual Property | ABOU NAJA">
            <a:extLst>
              <a:ext uri="{FF2B5EF4-FFF2-40B4-BE49-F238E27FC236}">
                <a16:creationId xmlns:a16="http://schemas.microsoft.com/office/drawing/2014/main" id="{12B74DE0-DF94-409D-B497-058C9B531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7DF9CF-E476-AE69-CB45-6A4C75B4CE83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Distancia euclidiana (p=2)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EAEE02-F14A-5505-3D94-4679BC20BBDC}"/>
              </a:ext>
            </a:extLst>
          </p:cNvPr>
          <p:cNvSpPr txBox="1"/>
          <p:nvPr/>
        </p:nvSpPr>
        <p:spPr>
          <a:xfrm>
            <a:off x="952500" y="2709002"/>
            <a:ext cx="723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Esta es la medida de distancia más utilizada y está limitada a vectores de valor real. Mide una línea recta entre el punto de consulta y el otro punto que se mide.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445BD5B-B3FF-C61A-77AA-302326DC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033927"/>
            <a:ext cx="3500284" cy="24122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3C0A68-C6CC-C53F-786B-D4CC15E76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409" y="4582955"/>
            <a:ext cx="313209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8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FD7EE9F-5DCD-4B60-3621-732CBB7CD1EB}"/>
              </a:ext>
            </a:extLst>
          </p:cNvPr>
          <p:cNvSpPr txBox="1"/>
          <p:nvPr/>
        </p:nvSpPr>
        <p:spPr>
          <a:xfrm>
            <a:off x="526026" y="2604587"/>
            <a:ext cx="4773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Mide el valor absoluto entre dos puntos. También se conoce como distancia de taxi o distancia de cuadra de la ciudad, ya que comúnmente se visualiza con una cuadrícula, que ilustra cómo se puede navegar de una dirección a otra a través de las calles de la ciudad.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Distancia Manhattan (p=1)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8506"/>
            <a:ext cx="9144000" cy="16006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CA1A5E4-F382-4D3A-AE21-BF7B5CA8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149" y="4717034"/>
            <a:ext cx="1816509" cy="18165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EBCA4B-7C32-927D-5F15-A6C33432F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293" y="2679849"/>
            <a:ext cx="3199585" cy="17858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F2DB3A-8E0E-2117-7ABE-6FBEBC26B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900" y="4937455"/>
            <a:ext cx="2644369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Distancia Minkowski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43477A-2D7D-4583-9DE3-995B40905FA7}"/>
              </a:ext>
            </a:extLst>
          </p:cNvPr>
          <p:cNvSpPr txBox="1"/>
          <p:nvPr/>
        </p:nvSpPr>
        <p:spPr>
          <a:xfrm>
            <a:off x="467032" y="2690336"/>
            <a:ext cx="8209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Esta medida de distancia es la forma generalizada de las métricas de distancia Euclidiana y Manhattan. El parámetro, p, en la fórmula a continuación, permite la creación de otras métricas de distancia. La distancia euclidiana se representa mediante esta fórmula cuando p es igual a dos, y la distancia de Manhattan se denota con p igual a uno.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60E84E-BBC4-C03D-3741-0AB7CF864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2" y="1443746"/>
            <a:ext cx="2042337" cy="1226926"/>
          </a:xfrm>
          <a:prstGeom prst="rect">
            <a:avLst/>
          </a:prstGeom>
        </p:spPr>
      </p:pic>
      <p:pic>
        <p:nvPicPr>
          <p:cNvPr id="1026" name="Picture 2" descr="Unit circles using different Minkowski distance metrics.">
            <a:extLst>
              <a:ext uri="{FF2B5EF4-FFF2-40B4-BE49-F238E27FC236}">
                <a16:creationId xmlns:a16="http://schemas.microsoft.com/office/drawing/2014/main" id="{57BD1368-FA60-CEBA-92F9-DCA8F7432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20" y="4580364"/>
            <a:ext cx="714476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5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Distancia de hamming</a:t>
            </a:r>
            <a:endParaRPr lang="es-MX" sz="3200" b="1" dirty="0">
              <a:solidFill>
                <a:schemeClr val="accent2"/>
              </a:solidFill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43477A-2D7D-4583-9DE3-995B40905FA7}"/>
              </a:ext>
            </a:extLst>
          </p:cNvPr>
          <p:cNvSpPr txBox="1"/>
          <p:nvPr/>
        </p:nvSpPr>
        <p:spPr>
          <a:xfrm>
            <a:off x="467032" y="2690336"/>
            <a:ext cx="8209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Esta técnica se usa típicamente con vectores booleanos o de cadena, identificando los puntos donde los vectores no coinciden. Como resultado, también se la conoce como la métrica de superposición. Esto se puede representar con la siguiente fórmula: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F5D1B9-6C02-4F6B-C2AC-3E9865B7F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940" y="3652995"/>
            <a:ext cx="3103744" cy="26417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DE85AA-F9C2-CA22-F595-D42ECB248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220014"/>
            <a:ext cx="3958452" cy="15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53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907</Words>
  <Application>Microsoft Office PowerPoint</Application>
  <PresentationFormat>Presentación en pantalla (4:3)</PresentationFormat>
  <Paragraphs>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PABLO RESTREPO URIBE</cp:lastModifiedBy>
  <cp:revision>36</cp:revision>
  <dcterms:created xsi:type="dcterms:W3CDTF">2020-02-03T21:07:58Z</dcterms:created>
  <dcterms:modified xsi:type="dcterms:W3CDTF">2023-04-10T16:18:19Z</dcterms:modified>
</cp:coreProperties>
</file>