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1"/>
  </p:notesMasterIdLst>
  <p:sldIdLst>
    <p:sldId id="258" r:id="rId2"/>
    <p:sldId id="276" r:id="rId3"/>
    <p:sldId id="273" r:id="rId4"/>
    <p:sldId id="259" r:id="rId5"/>
    <p:sldId id="278" r:id="rId6"/>
    <p:sldId id="275" r:id="rId7"/>
    <p:sldId id="277" r:id="rId8"/>
    <p:sldId id="270" r:id="rId9"/>
    <p:sldId id="280" r:id="rId10"/>
    <p:sldId id="281" r:id="rId11"/>
    <p:sldId id="282" r:id="rId12"/>
    <p:sldId id="285" r:id="rId13"/>
    <p:sldId id="284" r:id="rId14"/>
    <p:sldId id="289" r:id="rId15"/>
    <p:sldId id="287" r:id="rId16"/>
    <p:sldId id="290" r:id="rId17"/>
    <p:sldId id="291" r:id="rId18"/>
    <p:sldId id="293" r:id="rId19"/>
    <p:sldId id="29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78" d="100"/>
          <a:sy n="78" d="100"/>
        </p:scale>
        <p:origin x="101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4/17/2023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Inteligencia Artificial </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3445367"/>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r>
              <a:rPr lang="es-CO" sz="2400" dirty="0">
                <a:latin typeface="Arial" panose="020B0604020202020204" pitchFamily="34" charset="0"/>
                <a:ea typeface="Calibri" panose="020F0502020204030204" pitchFamily="34" charset="0"/>
                <a:cs typeface="Arial" panose="020B0604020202020204" pitchFamily="34" charset="0"/>
              </a:rPr>
              <a:t> - </a:t>
            </a: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a:t>
            </a: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225464"/>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Elementos importantes de los arboles de decisión</a:t>
            </a:r>
          </a:p>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t>
            </a:r>
            <a:r>
              <a:rPr lang="es-MX" sz="3200" b="1" dirty="0" err="1">
                <a:solidFill>
                  <a:schemeClr val="accent2"/>
                </a:solidFill>
                <a:latin typeface="Calibri"/>
                <a:ea typeface="Calibri" panose="020F0502020204030204" pitchFamily="34" charset="0"/>
                <a:cs typeface="Times New Roman"/>
              </a:rPr>
              <a:t>max</a:t>
            </a:r>
            <a:r>
              <a:rPr lang="es-MX" sz="3200" b="1" dirty="0">
                <a:solidFill>
                  <a:schemeClr val="accent2"/>
                </a:solidFill>
                <a:latin typeface="Calibri"/>
                <a:ea typeface="Calibri" panose="020F0502020204030204" pitchFamily="34" charset="0"/>
                <a:cs typeface="Times New Roman"/>
              </a:rPr>
              <a:t>_ Depth - profundidad máxima)</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4" name="Imagen 3">
            <a:extLst>
              <a:ext uri="{FF2B5EF4-FFF2-40B4-BE49-F238E27FC236}">
                <a16:creationId xmlns:a16="http://schemas.microsoft.com/office/drawing/2014/main" id="{0F574D19-4195-87A7-6C02-5BAEF636AFF5}"/>
              </a:ext>
            </a:extLst>
          </p:cNvPr>
          <p:cNvPicPr>
            <a:picLocks noChangeAspect="1"/>
          </p:cNvPicPr>
          <p:nvPr/>
        </p:nvPicPr>
        <p:blipFill rotWithShape="1">
          <a:blip r:embed="rId4"/>
          <a:srcRect r="51745"/>
          <a:stretch/>
        </p:blipFill>
        <p:spPr>
          <a:xfrm>
            <a:off x="628650" y="3077736"/>
            <a:ext cx="3805698" cy="3514725"/>
          </a:xfrm>
          <a:prstGeom prst="rect">
            <a:avLst/>
          </a:prstGeom>
        </p:spPr>
      </p:pic>
      <p:pic>
        <p:nvPicPr>
          <p:cNvPr id="6" name="Imagen 5">
            <a:extLst>
              <a:ext uri="{FF2B5EF4-FFF2-40B4-BE49-F238E27FC236}">
                <a16:creationId xmlns:a16="http://schemas.microsoft.com/office/drawing/2014/main" id="{5CD7E1C1-143A-F7BC-D2ED-ACE767E34B07}"/>
              </a:ext>
            </a:extLst>
          </p:cNvPr>
          <p:cNvPicPr>
            <a:picLocks noChangeAspect="1"/>
          </p:cNvPicPr>
          <p:nvPr/>
        </p:nvPicPr>
        <p:blipFill>
          <a:blip r:embed="rId5"/>
          <a:stretch>
            <a:fillRect/>
          </a:stretch>
        </p:blipFill>
        <p:spPr>
          <a:xfrm>
            <a:off x="4306529" y="3307269"/>
            <a:ext cx="4571999" cy="3055658"/>
          </a:xfrm>
          <a:prstGeom prst="rect">
            <a:avLst/>
          </a:prstGeom>
        </p:spPr>
      </p:pic>
    </p:spTree>
    <p:extLst>
      <p:ext uri="{BB962C8B-B14F-4D97-AF65-F5344CB8AC3E}">
        <p14:creationId xmlns:p14="http://schemas.microsoft.com/office/powerpoint/2010/main" val="8604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225464"/>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Elementos importantes de los arboles de decisión</a:t>
            </a:r>
          </a:p>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t>
            </a:r>
            <a:r>
              <a:rPr lang="es-MX" sz="3200" b="1" dirty="0" err="1">
                <a:solidFill>
                  <a:schemeClr val="accent2"/>
                </a:solidFill>
                <a:latin typeface="Calibri"/>
                <a:ea typeface="Calibri" panose="020F0502020204030204" pitchFamily="34" charset="0"/>
                <a:cs typeface="Times New Roman"/>
              </a:rPr>
              <a:t>max_features</a:t>
            </a:r>
            <a:r>
              <a:rPr lang="es-MX" sz="3200" b="1" dirty="0">
                <a:solidFill>
                  <a:schemeClr val="accent2"/>
                </a:solidFill>
                <a:latin typeface="Calibri"/>
                <a:ea typeface="Calibri" panose="020F0502020204030204" pitchFamily="34" charset="0"/>
                <a:cs typeface="Times New Roman"/>
              </a:rPr>
              <a:t>)</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6" name="CuadroTexto 5">
            <a:extLst>
              <a:ext uri="{FF2B5EF4-FFF2-40B4-BE49-F238E27FC236}">
                <a16:creationId xmlns:a16="http://schemas.microsoft.com/office/drawing/2014/main" id="{4ED5FA9B-96BF-CC23-04CC-DFAAD61DF3C1}"/>
              </a:ext>
            </a:extLst>
          </p:cNvPr>
          <p:cNvSpPr txBox="1"/>
          <p:nvPr/>
        </p:nvSpPr>
        <p:spPr>
          <a:xfrm>
            <a:off x="1891479" y="3067975"/>
            <a:ext cx="5361039" cy="369332"/>
          </a:xfrm>
          <a:prstGeom prst="rect">
            <a:avLst/>
          </a:prstGeom>
          <a:noFill/>
        </p:spPr>
        <p:txBody>
          <a:bodyPr wrap="square">
            <a:spAutoFit/>
          </a:bodyPr>
          <a:lstStyle/>
          <a:p>
            <a:r>
              <a:rPr lang="es-MX" dirty="0"/>
              <a:t>Máximo de características a considerar en cada división </a:t>
            </a:r>
            <a:endParaRPr lang="es-CO" dirty="0"/>
          </a:p>
        </p:txBody>
      </p:sp>
      <p:pic>
        <p:nvPicPr>
          <p:cNvPr id="4" name="Imagen 3">
            <a:extLst>
              <a:ext uri="{FF2B5EF4-FFF2-40B4-BE49-F238E27FC236}">
                <a16:creationId xmlns:a16="http://schemas.microsoft.com/office/drawing/2014/main" id="{675FE8E8-89C9-BB7F-30A8-D366444A8F17}"/>
              </a:ext>
            </a:extLst>
          </p:cNvPr>
          <p:cNvPicPr>
            <a:picLocks noChangeAspect="1"/>
          </p:cNvPicPr>
          <p:nvPr/>
        </p:nvPicPr>
        <p:blipFill>
          <a:blip r:embed="rId4"/>
          <a:stretch>
            <a:fillRect/>
          </a:stretch>
        </p:blipFill>
        <p:spPr>
          <a:xfrm>
            <a:off x="2567137" y="3437307"/>
            <a:ext cx="4009721" cy="3030603"/>
          </a:xfrm>
          <a:prstGeom prst="rect">
            <a:avLst/>
          </a:prstGeom>
        </p:spPr>
      </p:pic>
    </p:spTree>
    <p:extLst>
      <p:ext uri="{BB962C8B-B14F-4D97-AF65-F5344CB8AC3E}">
        <p14:creationId xmlns:p14="http://schemas.microsoft.com/office/powerpoint/2010/main" val="269965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err="1">
                <a:solidFill>
                  <a:schemeClr val="accent2"/>
                </a:solidFill>
                <a:latin typeface="Calibri"/>
                <a:ea typeface="Calibri" panose="020F0502020204030204" pitchFamily="34" charset="0"/>
                <a:cs typeface="Times New Roman"/>
              </a:rPr>
              <a:t>Random</a:t>
            </a:r>
            <a:r>
              <a:rPr lang="es-MX" sz="3200" b="1" dirty="0">
                <a:solidFill>
                  <a:schemeClr val="accent2"/>
                </a:solidFill>
                <a:latin typeface="Calibri"/>
                <a:ea typeface="Calibri" panose="020F0502020204030204" pitchFamily="34" charset="0"/>
                <a:cs typeface="Times New Roman"/>
              </a:rPr>
              <a:t> Forest </a:t>
            </a:r>
            <a:r>
              <a:rPr lang="es-MX" sz="3200" b="1" dirty="0" err="1">
                <a:solidFill>
                  <a:schemeClr val="accent2"/>
                </a:solidFill>
                <a:latin typeface="Calibri"/>
                <a:ea typeface="Calibri" panose="020F0502020204030204" pitchFamily="34" charset="0"/>
                <a:cs typeface="Times New Roman"/>
              </a:rPr>
              <a:t>Classifier</a:t>
            </a:r>
            <a:endParaRPr lang="es-MX" sz="3200" b="1" dirty="0">
              <a:solidFill>
                <a:schemeClr val="accent2"/>
              </a:solidFill>
              <a:latin typeface="Calibri"/>
              <a:ea typeface="Calibri" panose="020F0502020204030204" pitchFamily="34" charset="0"/>
              <a:cs typeface="Times New Roman"/>
            </a:endParaRP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5" name="CuadroTexto 4">
            <a:extLst>
              <a:ext uri="{FF2B5EF4-FFF2-40B4-BE49-F238E27FC236}">
                <a16:creationId xmlns:a16="http://schemas.microsoft.com/office/drawing/2014/main" id="{510EA8CB-1895-FFAE-C8EC-F452C39C3FAE}"/>
              </a:ext>
            </a:extLst>
          </p:cNvPr>
          <p:cNvSpPr txBox="1"/>
          <p:nvPr/>
        </p:nvSpPr>
        <p:spPr>
          <a:xfrm>
            <a:off x="447367" y="2604587"/>
            <a:ext cx="8249265" cy="1477328"/>
          </a:xfrm>
          <a:prstGeom prst="rect">
            <a:avLst/>
          </a:prstGeom>
          <a:noFill/>
        </p:spPr>
        <p:txBody>
          <a:bodyPr wrap="square">
            <a:spAutoFit/>
          </a:bodyPr>
          <a:lstStyle/>
          <a:p>
            <a:r>
              <a:rPr lang="es-MX" dirty="0"/>
              <a:t>Método de aprendizaje conjunto para la clasificación, la regresión y otras tareas que operan mediante la construcción de una multitud de árboles de decisión en el momento del entrenamiento. Para las tareas de clasificación, la salida del bosque aleatorio es la clase seleccionada por la mayoría de los árboles. Para tareas de regresión, se devuelve la predicción media o promedio de los árboles individuales.</a:t>
            </a:r>
            <a:endParaRPr lang="es-CO" dirty="0"/>
          </a:p>
        </p:txBody>
      </p:sp>
      <p:pic>
        <p:nvPicPr>
          <p:cNvPr id="7" name="Picture 2" descr="Guia rápida sobre Ensemble Learning_python_BIGdd-DevPress官方社区">
            <a:extLst>
              <a:ext uri="{FF2B5EF4-FFF2-40B4-BE49-F238E27FC236}">
                <a16:creationId xmlns:a16="http://schemas.microsoft.com/office/drawing/2014/main" id="{E4B85DB8-5ECF-965B-B619-46D5F9501B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2" t="5842" r="4722" b="5946"/>
          <a:stretch/>
        </p:blipFill>
        <p:spPr bwMode="auto">
          <a:xfrm>
            <a:off x="2416105" y="4169473"/>
            <a:ext cx="4311790" cy="238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98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err="1">
                <a:solidFill>
                  <a:schemeClr val="accent2"/>
                </a:solidFill>
                <a:latin typeface="Calibri"/>
                <a:ea typeface="Calibri" panose="020F0502020204030204" pitchFamily="34" charset="0"/>
                <a:cs typeface="Times New Roman"/>
              </a:rPr>
              <a:t>Random</a:t>
            </a:r>
            <a:r>
              <a:rPr lang="es-MX" sz="3200" b="1" dirty="0">
                <a:solidFill>
                  <a:schemeClr val="accent2"/>
                </a:solidFill>
                <a:latin typeface="Calibri"/>
                <a:ea typeface="Calibri" panose="020F0502020204030204" pitchFamily="34" charset="0"/>
                <a:cs typeface="Times New Roman"/>
              </a:rPr>
              <a:t> Forest </a:t>
            </a:r>
            <a:r>
              <a:rPr lang="es-MX" sz="3200" b="1" dirty="0" err="1">
                <a:solidFill>
                  <a:schemeClr val="accent2"/>
                </a:solidFill>
                <a:latin typeface="Calibri"/>
                <a:ea typeface="Calibri" panose="020F0502020204030204" pitchFamily="34" charset="0"/>
                <a:cs typeface="Times New Roman"/>
              </a:rPr>
              <a:t>Classifier</a:t>
            </a:r>
            <a:endParaRPr lang="es-MX" sz="3200" b="1" dirty="0">
              <a:solidFill>
                <a:schemeClr val="accent2"/>
              </a:solidFill>
              <a:latin typeface="Calibri"/>
              <a:ea typeface="Calibri" panose="020F0502020204030204" pitchFamily="34" charset="0"/>
              <a:cs typeface="Times New Roman"/>
            </a:endParaRP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6" name="Imagen 5">
            <a:extLst>
              <a:ext uri="{FF2B5EF4-FFF2-40B4-BE49-F238E27FC236}">
                <a16:creationId xmlns:a16="http://schemas.microsoft.com/office/drawing/2014/main" id="{23F2EEDA-3DCE-DD0C-4C4E-6EDCA324204F}"/>
              </a:ext>
            </a:extLst>
          </p:cNvPr>
          <p:cNvPicPr>
            <a:picLocks noChangeAspect="1"/>
          </p:cNvPicPr>
          <p:nvPr/>
        </p:nvPicPr>
        <p:blipFill rotWithShape="1">
          <a:blip r:embed="rId4"/>
          <a:srcRect b="9664"/>
          <a:stretch/>
        </p:blipFill>
        <p:spPr>
          <a:xfrm>
            <a:off x="1680599" y="2451934"/>
            <a:ext cx="5782801" cy="3994383"/>
          </a:xfrm>
          <a:prstGeom prst="rect">
            <a:avLst/>
          </a:prstGeom>
        </p:spPr>
      </p:pic>
    </p:spTree>
    <p:extLst>
      <p:ext uri="{BB962C8B-B14F-4D97-AF65-F5344CB8AC3E}">
        <p14:creationId xmlns:p14="http://schemas.microsoft.com/office/powerpoint/2010/main" val="41819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err="1">
                <a:solidFill>
                  <a:schemeClr val="accent2"/>
                </a:solidFill>
                <a:latin typeface="Calibri"/>
                <a:ea typeface="Calibri" panose="020F0502020204030204" pitchFamily="34" charset="0"/>
                <a:cs typeface="Times New Roman"/>
              </a:rPr>
              <a:t>Random</a:t>
            </a:r>
            <a:r>
              <a:rPr lang="es-MX" sz="3200" b="1" dirty="0">
                <a:solidFill>
                  <a:schemeClr val="accent2"/>
                </a:solidFill>
                <a:latin typeface="Calibri"/>
                <a:ea typeface="Calibri" panose="020F0502020204030204" pitchFamily="34" charset="0"/>
                <a:cs typeface="Times New Roman"/>
              </a:rPr>
              <a:t> Forest </a:t>
            </a:r>
            <a:r>
              <a:rPr lang="es-MX" sz="3200" b="1" dirty="0" err="1">
                <a:solidFill>
                  <a:schemeClr val="accent2"/>
                </a:solidFill>
                <a:latin typeface="Calibri"/>
                <a:ea typeface="Calibri" panose="020F0502020204030204" pitchFamily="34" charset="0"/>
                <a:cs typeface="Times New Roman"/>
              </a:rPr>
              <a:t>Classifier</a:t>
            </a:r>
            <a:endParaRPr lang="es-MX" sz="3200" b="1" dirty="0">
              <a:solidFill>
                <a:schemeClr val="accent2"/>
              </a:solidFill>
              <a:latin typeface="Calibri"/>
              <a:ea typeface="Calibri" panose="020F0502020204030204" pitchFamily="34" charset="0"/>
              <a:cs typeface="Times New Roman"/>
            </a:endParaRP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8" name="CuadroTexto 7">
            <a:extLst>
              <a:ext uri="{FF2B5EF4-FFF2-40B4-BE49-F238E27FC236}">
                <a16:creationId xmlns:a16="http://schemas.microsoft.com/office/drawing/2014/main" id="{AEFCC169-FBB9-4213-15BA-6F63DF098799}"/>
              </a:ext>
            </a:extLst>
          </p:cNvPr>
          <p:cNvSpPr txBox="1"/>
          <p:nvPr/>
        </p:nvSpPr>
        <p:spPr>
          <a:xfrm>
            <a:off x="878781" y="2604587"/>
            <a:ext cx="7386437" cy="1477328"/>
          </a:xfrm>
          <a:prstGeom prst="rect">
            <a:avLst/>
          </a:prstGeom>
          <a:noFill/>
        </p:spPr>
        <p:txBody>
          <a:bodyPr wrap="square">
            <a:spAutoFit/>
          </a:bodyPr>
          <a:lstStyle/>
          <a:p>
            <a:r>
              <a:rPr lang="es-MX" dirty="0"/>
              <a:t>Un bosque aleatorio es un grupo de árboles de decisión. Sin embargo, hay algunas diferencias entre los dos. Un árbol de decisiones tiende a crear reglas que utiliza para tomar decisiones. Un bosque aleatorio elegirá características al azar y hará observaciones, construirá un bosque de árboles de decisión y luego promediará los resultados.</a:t>
            </a:r>
          </a:p>
        </p:txBody>
      </p:sp>
    </p:spTree>
    <p:extLst>
      <p:ext uri="{BB962C8B-B14F-4D97-AF65-F5344CB8AC3E}">
        <p14:creationId xmlns:p14="http://schemas.microsoft.com/office/powerpoint/2010/main" val="351643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Búsqueda exhaustiva (</a:t>
            </a:r>
            <a:r>
              <a:rPr lang="es-MX" sz="3200" b="1" dirty="0" err="1">
                <a:solidFill>
                  <a:schemeClr val="accent2"/>
                </a:solidFill>
                <a:latin typeface="Calibri"/>
                <a:ea typeface="Calibri" panose="020F0502020204030204" pitchFamily="34" charset="0"/>
                <a:cs typeface="Times New Roman"/>
              </a:rPr>
              <a:t>RandomizedSearchCV</a:t>
            </a:r>
            <a:r>
              <a:rPr lang="es-MX" sz="3200" b="1" dirty="0">
                <a:solidFill>
                  <a:schemeClr val="accent2"/>
                </a:solidFill>
                <a:latin typeface="Calibri"/>
                <a:ea typeface="Calibri" panose="020F0502020204030204" pitchFamily="34" charset="0"/>
                <a:cs typeface="Times New Roman"/>
              </a:rPr>
              <a:t>)</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6" name="Imagen 5">
            <a:extLst>
              <a:ext uri="{FF2B5EF4-FFF2-40B4-BE49-F238E27FC236}">
                <a16:creationId xmlns:a16="http://schemas.microsoft.com/office/drawing/2014/main" id="{9CE38BA8-E11C-6DE4-E5AB-4CB9E9C2BAB9}"/>
              </a:ext>
            </a:extLst>
          </p:cNvPr>
          <p:cNvPicPr>
            <a:picLocks noChangeAspect="1"/>
          </p:cNvPicPr>
          <p:nvPr/>
        </p:nvPicPr>
        <p:blipFill>
          <a:blip r:embed="rId4"/>
          <a:stretch>
            <a:fillRect/>
          </a:stretch>
        </p:blipFill>
        <p:spPr>
          <a:xfrm>
            <a:off x="1240787" y="2655834"/>
            <a:ext cx="6662426" cy="3268753"/>
          </a:xfrm>
          <a:prstGeom prst="rect">
            <a:avLst/>
          </a:prstGeom>
        </p:spPr>
      </p:pic>
    </p:spTree>
    <p:extLst>
      <p:ext uri="{BB962C8B-B14F-4D97-AF65-F5344CB8AC3E}">
        <p14:creationId xmlns:p14="http://schemas.microsoft.com/office/powerpoint/2010/main" val="203544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Selección de características (</a:t>
            </a:r>
            <a:r>
              <a:rPr lang="es-MX" sz="3200" b="1" dirty="0" err="1">
                <a:solidFill>
                  <a:schemeClr val="accent2"/>
                </a:solidFill>
                <a:latin typeface="Calibri"/>
                <a:ea typeface="Calibri" panose="020F0502020204030204" pitchFamily="34" charset="0"/>
                <a:cs typeface="Times New Roman"/>
              </a:rPr>
              <a:t>SelectPercentile</a:t>
            </a:r>
            <a:r>
              <a:rPr lang="es-MX" sz="3200" b="1" dirty="0">
                <a:solidFill>
                  <a:schemeClr val="accent2"/>
                </a:solidFill>
                <a:latin typeface="Calibri"/>
                <a:ea typeface="Calibri" panose="020F0502020204030204" pitchFamily="34" charset="0"/>
                <a:cs typeface="Times New Roman"/>
              </a:rPr>
              <a:t>)</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6" name="CuadroTexto 5">
            <a:extLst>
              <a:ext uri="{FF2B5EF4-FFF2-40B4-BE49-F238E27FC236}">
                <a16:creationId xmlns:a16="http://schemas.microsoft.com/office/drawing/2014/main" id="{FF3BA511-7E9C-EE7F-207A-D9431BC4226A}"/>
              </a:ext>
            </a:extLst>
          </p:cNvPr>
          <p:cNvSpPr txBox="1"/>
          <p:nvPr/>
        </p:nvSpPr>
        <p:spPr>
          <a:xfrm>
            <a:off x="599768" y="2513977"/>
            <a:ext cx="7944464" cy="923330"/>
          </a:xfrm>
          <a:prstGeom prst="rect">
            <a:avLst/>
          </a:prstGeom>
          <a:noFill/>
        </p:spPr>
        <p:txBody>
          <a:bodyPr wrap="square">
            <a:spAutoFit/>
          </a:bodyPr>
          <a:lstStyle/>
          <a:p>
            <a:r>
              <a:rPr lang="es-MX" b="0" i="0" dirty="0">
                <a:solidFill>
                  <a:srgbClr val="212529"/>
                </a:solidFill>
                <a:effectLst/>
                <a:latin typeface="-apple-system"/>
              </a:rPr>
              <a:t>Selecciona características de acuerdo a la puntuación de los percentiles mas altas.</a:t>
            </a:r>
            <a:endParaRPr lang="es-CO" dirty="0"/>
          </a:p>
          <a:p>
            <a:r>
              <a:rPr lang="es-CO" dirty="0"/>
              <a:t>Para regresión: </a:t>
            </a:r>
            <a:r>
              <a:rPr lang="es-CO" dirty="0" err="1"/>
              <a:t>r_regression</a:t>
            </a:r>
            <a:r>
              <a:rPr lang="es-CO" dirty="0"/>
              <a:t>, </a:t>
            </a:r>
            <a:r>
              <a:rPr lang="es-CO" dirty="0" err="1"/>
              <a:t>f_regression</a:t>
            </a:r>
            <a:r>
              <a:rPr lang="es-CO" dirty="0"/>
              <a:t>, </a:t>
            </a:r>
            <a:r>
              <a:rPr lang="es-CO" dirty="0" err="1"/>
              <a:t>mutual_info_regression</a:t>
            </a:r>
            <a:endParaRPr lang="es-CO" dirty="0"/>
          </a:p>
          <a:p>
            <a:r>
              <a:rPr lang="es-CO" dirty="0"/>
              <a:t>Para clasificación: chi2, </a:t>
            </a:r>
            <a:r>
              <a:rPr lang="es-CO" dirty="0" err="1"/>
              <a:t>f_classif</a:t>
            </a:r>
            <a:r>
              <a:rPr lang="es-CO" dirty="0"/>
              <a:t>, </a:t>
            </a:r>
            <a:r>
              <a:rPr lang="es-CO" dirty="0" err="1"/>
              <a:t>mutual_info_classif</a:t>
            </a:r>
            <a:endParaRPr lang="es-CO" dirty="0"/>
          </a:p>
        </p:txBody>
      </p:sp>
      <p:pic>
        <p:nvPicPr>
          <p:cNvPr id="7" name="Imagen 6">
            <a:extLst>
              <a:ext uri="{FF2B5EF4-FFF2-40B4-BE49-F238E27FC236}">
                <a16:creationId xmlns:a16="http://schemas.microsoft.com/office/drawing/2014/main" id="{6DF49541-ABEB-66E1-8201-1B43DAD15054}"/>
              </a:ext>
            </a:extLst>
          </p:cNvPr>
          <p:cNvPicPr>
            <a:picLocks noChangeAspect="1"/>
          </p:cNvPicPr>
          <p:nvPr/>
        </p:nvPicPr>
        <p:blipFill>
          <a:blip r:embed="rId4"/>
          <a:stretch>
            <a:fillRect/>
          </a:stretch>
        </p:blipFill>
        <p:spPr>
          <a:xfrm>
            <a:off x="2233464" y="3542409"/>
            <a:ext cx="4677071" cy="2923170"/>
          </a:xfrm>
          <a:prstGeom prst="rect">
            <a:avLst/>
          </a:prstGeom>
        </p:spPr>
      </p:pic>
    </p:spTree>
    <p:extLst>
      <p:ext uri="{BB962C8B-B14F-4D97-AF65-F5344CB8AC3E}">
        <p14:creationId xmlns:p14="http://schemas.microsoft.com/office/powerpoint/2010/main" val="390424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122871"/>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Selección de características (Selección hacia delante)</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5" name="CuadroTexto 4">
            <a:extLst>
              <a:ext uri="{FF2B5EF4-FFF2-40B4-BE49-F238E27FC236}">
                <a16:creationId xmlns:a16="http://schemas.microsoft.com/office/drawing/2014/main" id="{B2FA8A4E-0DAD-D826-2FC9-F0DA0E5D2FFF}"/>
              </a:ext>
            </a:extLst>
          </p:cNvPr>
          <p:cNvSpPr txBox="1"/>
          <p:nvPr/>
        </p:nvSpPr>
        <p:spPr>
          <a:xfrm>
            <a:off x="780459" y="3482064"/>
            <a:ext cx="4027515" cy="2308324"/>
          </a:xfrm>
          <a:prstGeom prst="rect">
            <a:avLst/>
          </a:prstGeom>
          <a:noFill/>
        </p:spPr>
        <p:txBody>
          <a:bodyPr wrap="square">
            <a:spAutoFit/>
          </a:bodyPr>
          <a:lstStyle/>
          <a:p>
            <a:r>
              <a:rPr lang="es-MX" dirty="0"/>
              <a:t>Procedimiento de selección de variables por pasos en el que las variables se introducen secuencialmente en el modelo. La primera variable que se considerará introducir en la ecuación será la que tenga mayor correlación, positiva o negativa, con la variable dependiente. </a:t>
            </a:r>
            <a:endParaRPr lang="es-CO" dirty="0"/>
          </a:p>
        </p:txBody>
      </p:sp>
      <p:pic>
        <p:nvPicPr>
          <p:cNvPr id="8" name="Imagen 7">
            <a:extLst>
              <a:ext uri="{FF2B5EF4-FFF2-40B4-BE49-F238E27FC236}">
                <a16:creationId xmlns:a16="http://schemas.microsoft.com/office/drawing/2014/main" id="{DD942ECF-E43F-1F76-CAB1-28F1A9097712}"/>
              </a:ext>
            </a:extLst>
          </p:cNvPr>
          <p:cNvPicPr>
            <a:picLocks noChangeAspect="1"/>
          </p:cNvPicPr>
          <p:nvPr/>
        </p:nvPicPr>
        <p:blipFill rotWithShape="1">
          <a:blip r:embed="rId4"/>
          <a:srcRect t="8140"/>
          <a:stretch/>
        </p:blipFill>
        <p:spPr>
          <a:xfrm>
            <a:off x="5252269" y="2935814"/>
            <a:ext cx="3350956" cy="3400824"/>
          </a:xfrm>
          <a:prstGeom prst="rect">
            <a:avLst/>
          </a:prstGeom>
        </p:spPr>
      </p:pic>
    </p:spTree>
    <p:extLst>
      <p:ext uri="{BB962C8B-B14F-4D97-AF65-F5344CB8AC3E}">
        <p14:creationId xmlns:p14="http://schemas.microsoft.com/office/powerpoint/2010/main" val="366852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122871"/>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Selección de características (Selección hacia delante)</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5" name="CuadroTexto 4">
            <a:extLst>
              <a:ext uri="{FF2B5EF4-FFF2-40B4-BE49-F238E27FC236}">
                <a16:creationId xmlns:a16="http://schemas.microsoft.com/office/drawing/2014/main" id="{B2FA8A4E-0DAD-D826-2FC9-F0DA0E5D2FFF}"/>
              </a:ext>
            </a:extLst>
          </p:cNvPr>
          <p:cNvSpPr txBox="1"/>
          <p:nvPr/>
        </p:nvSpPr>
        <p:spPr>
          <a:xfrm>
            <a:off x="780459" y="3482064"/>
            <a:ext cx="4027515" cy="2308324"/>
          </a:xfrm>
          <a:prstGeom prst="rect">
            <a:avLst/>
          </a:prstGeom>
          <a:noFill/>
        </p:spPr>
        <p:txBody>
          <a:bodyPr wrap="square">
            <a:spAutoFit/>
          </a:bodyPr>
          <a:lstStyle/>
          <a:p>
            <a:r>
              <a:rPr lang="es-MX" dirty="0"/>
              <a:t>Procedimiento de selección de variables por pasos en el que las variables se introducen secuencialmente en el modelo. La primera variable que se considerará introducir en la ecuación será la que tenga mayor correlación, positiva o negativa, con la variable dependiente. </a:t>
            </a:r>
            <a:endParaRPr lang="es-CO" dirty="0"/>
          </a:p>
        </p:txBody>
      </p:sp>
      <p:pic>
        <p:nvPicPr>
          <p:cNvPr id="8" name="Imagen 7">
            <a:extLst>
              <a:ext uri="{FF2B5EF4-FFF2-40B4-BE49-F238E27FC236}">
                <a16:creationId xmlns:a16="http://schemas.microsoft.com/office/drawing/2014/main" id="{DD942ECF-E43F-1F76-CAB1-28F1A9097712}"/>
              </a:ext>
            </a:extLst>
          </p:cNvPr>
          <p:cNvPicPr>
            <a:picLocks noChangeAspect="1"/>
          </p:cNvPicPr>
          <p:nvPr/>
        </p:nvPicPr>
        <p:blipFill rotWithShape="1">
          <a:blip r:embed="rId4"/>
          <a:srcRect t="8140"/>
          <a:stretch/>
        </p:blipFill>
        <p:spPr>
          <a:xfrm>
            <a:off x="5252269" y="2935814"/>
            <a:ext cx="3350956" cy="3400824"/>
          </a:xfrm>
          <a:prstGeom prst="rect">
            <a:avLst/>
          </a:prstGeom>
        </p:spPr>
      </p:pic>
    </p:spTree>
    <p:extLst>
      <p:ext uri="{BB962C8B-B14F-4D97-AF65-F5344CB8AC3E}">
        <p14:creationId xmlns:p14="http://schemas.microsoft.com/office/powerpoint/2010/main" val="321415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Pipeline</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a:extLst>
              <a:ext uri="{FF2B5EF4-FFF2-40B4-BE49-F238E27FC236}">
                <a16:creationId xmlns:a16="http://schemas.microsoft.com/office/drawing/2014/main" id="{34930DE0-0CC3-F409-3F59-9EC77572852C}"/>
              </a:ext>
            </a:extLst>
          </p:cNvPr>
          <p:cNvPicPr>
            <a:picLocks noChangeAspect="1"/>
          </p:cNvPicPr>
          <p:nvPr/>
        </p:nvPicPr>
        <p:blipFill>
          <a:blip r:embed="rId4"/>
          <a:stretch>
            <a:fillRect/>
          </a:stretch>
        </p:blipFill>
        <p:spPr>
          <a:xfrm>
            <a:off x="1892709" y="2408875"/>
            <a:ext cx="5358581" cy="4018935"/>
          </a:xfrm>
          <a:prstGeom prst="rect">
            <a:avLst/>
          </a:prstGeom>
        </p:spPr>
      </p:pic>
    </p:spTree>
    <p:extLst>
      <p:ext uri="{BB962C8B-B14F-4D97-AF65-F5344CB8AC3E}">
        <p14:creationId xmlns:p14="http://schemas.microsoft.com/office/powerpoint/2010/main" val="398345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Árbol de decisión</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C96CDEE5-B5BB-FBCF-C44C-93FC626FFEAD}"/>
              </a:ext>
            </a:extLst>
          </p:cNvPr>
          <p:cNvSpPr txBox="1"/>
          <p:nvPr/>
        </p:nvSpPr>
        <p:spPr>
          <a:xfrm>
            <a:off x="491613" y="2632800"/>
            <a:ext cx="8160773" cy="1477328"/>
          </a:xfrm>
          <a:prstGeom prst="rect">
            <a:avLst/>
          </a:prstGeom>
          <a:noFill/>
        </p:spPr>
        <p:txBody>
          <a:bodyPr wrap="square">
            <a:spAutoFit/>
          </a:bodyPr>
          <a:lstStyle/>
          <a:p>
            <a:r>
              <a:rPr lang="es-MX" dirty="0"/>
              <a:t>Es un modelo de predicción utilizado en diversos ámbitos que van desde la </a:t>
            </a:r>
            <a:r>
              <a:rPr lang="es-MX" b="1" dirty="0"/>
              <a:t>inteligencia artificial </a:t>
            </a:r>
            <a:r>
              <a:rPr lang="es-MX" dirty="0"/>
              <a:t>hasta la </a:t>
            </a:r>
            <a:r>
              <a:rPr lang="es-MX" b="1" dirty="0"/>
              <a:t>Economía</a:t>
            </a:r>
            <a:r>
              <a:rPr lang="es-MX" dirty="0"/>
              <a:t>. Dado un conjunto de datos se fabrican diagramas de construcciones lógicas, muy similares a los sistemas de predicción basados en reglas, que sirven para representar y categorizar una serie de condiciones que ocurren de forma sucesiva, para la resolución de un problema.</a:t>
            </a:r>
            <a:endParaRPr lang="es-CO" dirty="0"/>
          </a:p>
        </p:txBody>
      </p:sp>
      <p:pic>
        <p:nvPicPr>
          <p:cNvPr id="6" name="Imagen 5">
            <a:extLst>
              <a:ext uri="{FF2B5EF4-FFF2-40B4-BE49-F238E27FC236}">
                <a16:creationId xmlns:a16="http://schemas.microsoft.com/office/drawing/2014/main" id="{DC31497E-7B06-0B41-2746-384489A23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042"/>
            <a:ext cx="9144000" cy="1600616"/>
          </a:xfrm>
          <a:prstGeom prst="rect">
            <a:avLst/>
          </a:prstGeom>
        </p:spPr>
      </p:pic>
      <p:pic>
        <p:nvPicPr>
          <p:cNvPr id="7" name="Imagen 6">
            <a:extLst>
              <a:ext uri="{FF2B5EF4-FFF2-40B4-BE49-F238E27FC236}">
                <a16:creationId xmlns:a16="http://schemas.microsoft.com/office/drawing/2014/main" id="{14F2DE1E-F181-7C44-CF23-843F905032F2}"/>
              </a:ext>
            </a:extLst>
          </p:cNvPr>
          <p:cNvPicPr>
            <a:picLocks noChangeAspect="1"/>
          </p:cNvPicPr>
          <p:nvPr/>
        </p:nvPicPr>
        <p:blipFill>
          <a:blip r:embed="rId4"/>
          <a:stretch>
            <a:fillRect/>
          </a:stretch>
        </p:blipFill>
        <p:spPr>
          <a:xfrm>
            <a:off x="2654938" y="4196346"/>
            <a:ext cx="3834121" cy="2279392"/>
          </a:xfrm>
          <a:prstGeom prst="rect">
            <a:avLst/>
          </a:prstGeom>
        </p:spPr>
      </p:pic>
    </p:spTree>
    <p:extLst>
      <p:ext uri="{BB962C8B-B14F-4D97-AF65-F5344CB8AC3E}">
        <p14:creationId xmlns:p14="http://schemas.microsoft.com/office/powerpoint/2010/main" val="129071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A17DF9CF-E476-AE69-CB45-6A4C75B4CE83}"/>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a:solidFill>
                  <a:schemeClr val="accent2"/>
                </a:solidFill>
                <a:latin typeface="Calibri"/>
                <a:ea typeface="Calibri" panose="020F0502020204030204" pitchFamily="34" charset="0"/>
                <a:cs typeface="Times New Roman"/>
              </a:rPr>
              <a:t>Árbol de decisión</a:t>
            </a:r>
            <a:endParaRPr lang="es-MX" sz="3200" b="1" dirty="0">
              <a:solidFill>
                <a:schemeClr val="accent2"/>
              </a:solidFill>
              <a:latin typeface="Calibri"/>
              <a:ea typeface="Calibri" panose="020F0502020204030204" pitchFamily="34" charset="0"/>
              <a:cs typeface="Times New Roman"/>
            </a:endParaRPr>
          </a:p>
        </p:txBody>
      </p:sp>
      <p:sp>
        <p:nvSpPr>
          <p:cNvPr id="9" name="CuadroTexto 8">
            <a:extLst>
              <a:ext uri="{FF2B5EF4-FFF2-40B4-BE49-F238E27FC236}">
                <a16:creationId xmlns:a16="http://schemas.microsoft.com/office/drawing/2014/main" id="{E1EAEE02-F14A-5505-3D94-4679BC20BBDC}"/>
              </a:ext>
            </a:extLst>
          </p:cNvPr>
          <p:cNvSpPr txBox="1"/>
          <p:nvPr/>
        </p:nvSpPr>
        <p:spPr>
          <a:xfrm>
            <a:off x="952500" y="2709002"/>
            <a:ext cx="7239000" cy="1754326"/>
          </a:xfrm>
          <a:prstGeom prst="rect">
            <a:avLst/>
          </a:prstGeom>
          <a:noFill/>
        </p:spPr>
        <p:txBody>
          <a:bodyPr wrap="square">
            <a:spAutoFit/>
          </a:bodyPr>
          <a:lstStyle/>
          <a:p>
            <a:r>
              <a:rPr lang="es-MX" dirty="0">
                <a:latin typeface="-apple-system"/>
              </a:rPr>
              <a:t>S</a:t>
            </a:r>
            <a:r>
              <a:rPr lang="es-MX" b="0" i="0" dirty="0">
                <a:effectLst/>
                <a:latin typeface="-apple-system"/>
              </a:rPr>
              <a:t>on un método de aprendizaje supervisado no paramétrico que se utiliza para </a:t>
            </a:r>
            <a:r>
              <a:rPr lang="es-MX" dirty="0">
                <a:latin typeface="-apple-system"/>
              </a:rPr>
              <a:t>la clasificación </a:t>
            </a:r>
            <a:r>
              <a:rPr lang="es-MX" b="0" i="0" dirty="0">
                <a:effectLst/>
                <a:latin typeface="-apple-system"/>
              </a:rPr>
              <a:t>y </a:t>
            </a:r>
            <a:r>
              <a:rPr lang="es-MX" dirty="0">
                <a:latin typeface="-apple-system"/>
              </a:rPr>
              <a:t>la regresión</a:t>
            </a:r>
            <a:r>
              <a:rPr lang="es-MX" b="0" i="0" dirty="0">
                <a:effectLst/>
                <a:latin typeface="-apple-system"/>
              </a:rPr>
              <a:t>. </a:t>
            </a:r>
          </a:p>
          <a:p>
            <a:r>
              <a:rPr lang="es-MX" b="0" i="0" dirty="0">
                <a:effectLst/>
                <a:latin typeface="-apple-system"/>
              </a:rPr>
              <a:t>El objetivo es crear un modelo que prediga el valor de una variable de destino mediante el aprendizaje de reglas de decisión simples deducidas de las características de los datos. Un árbol puede verse como una aproximación constante por partes</a:t>
            </a:r>
            <a:r>
              <a:rPr lang="es-MX" b="0" i="0" dirty="0">
                <a:solidFill>
                  <a:srgbClr val="212529"/>
                </a:solidFill>
                <a:effectLst/>
                <a:latin typeface="-apple-system"/>
              </a:rPr>
              <a:t>.</a:t>
            </a:r>
            <a:endParaRPr lang="es-CO" dirty="0"/>
          </a:p>
        </p:txBody>
      </p:sp>
    </p:spTree>
    <p:extLst>
      <p:ext uri="{BB962C8B-B14F-4D97-AF65-F5344CB8AC3E}">
        <p14:creationId xmlns:p14="http://schemas.microsoft.com/office/powerpoint/2010/main" val="218188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Ventajas de los árboles de decisión</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8506"/>
            <a:ext cx="9144000" cy="1600616"/>
          </a:xfrm>
          <a:prstGeom prst="rect">
            <a:avLst/>
          </a:prstGeom>
        </p:spPr>
      </p:pic>
      <p:sp>
        <p:nvSpPr>
          <p:cNvPr id="8" name="CuadroTexto 7">
            <a:extLst>
              <a:ext uri="{FF2B5EF4-FFF2-40B4-BE49-F238E27FC236}">
                <a16:creationId xmlns:a16="http://schemas.microsoft.com/office/drawing/2014/main" id="{C65C66FB-7442-4E62-2CD2-F32B67DB5121}"/>
              </a:ext>
            </a:extLst>
          </p:cNvPr>
          <p:cNvSpPr txBox="1"/>
          <p:nvPr/>
        </p:nvSpPr>
        <p:spPr>
          <a:xfrm>
            <a:off x="752753" y="2879465"/>
            <a:ext cx="4666612" cy="3139321"/>
          </a:xfrm>
          <a:prstGeom prst="rect">
            <a:avLst/>
          </a:prstGeom>
          <a:noFill/>
        </p:spPr>
        <p:txBody>
          <a:bodyPr wrap="square">
            <a:spAutoFit/>
          </a:bodyPr>
          <a:lstStyle/>
          <a:p>
            <a:pPr marL="285750" indent="-285750">
              <a:buFont typeface="Arial" panose="020B0604020202020204" pitchFamily="34" charset="0"/>
              <a:buChar char="•"/>
            </a:pPr>
            <a:r>
              <a:rPr lang="es-MX" dirty="0"/>
              <a:t>Fácil de entender y de interpretar.</a:t>
            </a:r>
          </a:p>
          <a:p>
            <a:pPr marL="285750" indent="-285750">
              <a:buFont typeface="Arial" panose="020B0604020202020204" pitchFamily="34" charset="0"/>
              <a:buChar char="•"/>
            </a:pPr>
            <a:r>
              <a:rPr lang="es-MX" dirty="0"/>
              <a:t>Requiere poca preparación de datos.</a:t>
            </a:r>
          </a:p>
          <a:p>
            <a:pPr marL="285750" indent="-285750">
              <a:buFont typeface="Arial" panose="020B0604020202020204" pitchFamily="34" charset="0"/>
              <a:buChar char="•"/>
            </a:pPr>
            <a:r>
              <a:rPr lang="es-MX" dirty="0"/>
              <a:t>Capaz de manejar datos numéricos y categóricos. Sin embargo, la implementación de </a:t>
            </a:r>
            <a:r>
              <a:rPr lang="es-MX" dirty="0" err="1"/>
              <a:t>scikit-learn</a:t>
            </a:r>
            <a:r>
              <a:rPr lang="es-MX" dirty="0"/>
              <a:t> no admite variables categóricas por ahora. </a:t>
            </a:r>
          </a:p>
          <a:p>
            <a:pPr marL="285750" indent="-285750">
              <a:buFont typeface="Arial" panose="020B0604020202020204" pitchFamily="34" charset="0"/>
              <a:buChar char="•"/>
            </a:pPr>
            <a:r>
              <a:rPr lang="es-MX" dirty="0"/>
              <a:t>Capaz de manejar problemas de múltiples salidas.</a:t>
            </a:r>
          </a:p>
          <a:p>
            <a:pPr marL="285750" indent="-285750">
              <a:buFont typeface="Arial" panose="020B0604020202020204" pitchFamily="34" charset="0"/>
              <a:buChar char="•"/>
            </a:pPr>
            <a:r>
              <a:rPr lang="es-MX" dirty="0"/>
              <a:t>Utiliza un modelo de caja blanca.</a:t>
            </a:r>
          </a:p>
          <a:p>
            <a:pPr marL="285750" indent="-285750">
              <a:buFont typeface="Arial" panose="020B0604020202020204" pitchFamily="34" charset="0"/>
              <a:buChar char="•"/>
            </a:pPr>
            <a:r>
              <a:rPr lang="es-MX" dirty="0"/>
              <a:t>Posibilidad de validar un modelo mediante pruebas estadísticas.</a:t>
            </a:r>
          </a:p>
        </p:txBody>
      </p:sp>
      <p:pic>
        <p:nvPicPr>
          <p:cNvPr id="9" name="Imagen 8">
            <a:extLst>
              <a:ext uri="{FF2B5EF4-FFF2-40B4-BE49-F238E27FC236}">
                <a16:creationId xmlns:a16="http://schemas.microsoft.com/office/drawing/2014/main" id="{6158CC0C-56F7-2E23-D694-CDF486258240}"/>
              </a:ext>
            </a:extLst>
          </p:cNvPr>
          <p:cNvPicPr>
            <a:picLocks noChangeAspect="1"/>
          </p:cNvPicPr>
          <p:nvPr/>
        </p:nvPicPr>
        <p:blipFill rotWithShape="1">
          <a:blip r:embed="rId4"/>
          <a:srcRect t="12716" r="64100"/>
          <a:stretch/>
        </p:blipFill>
        <p:spPr>
          <a:xfrm>
            <a:off x="6057942" y="2604587"/>
            <a:ext cx="2600567" cy="3647978"/>
          </a:xfrm>
          <a:prstGeom prst="rect">
            <a:avLst/>
          </a:prstGeom>
        </p:spPr>
      </p:pic>
    </p:spTree>
    <p:extLst>
      <p:ext uri="{BB962C8B-B14F-4D97-AF65-F5344CB8AC3E}">
        <p14:creationId xmlns:p14="http://schemas.microsoft.com/office/powerpoint/2010/main" val="289448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Desventajas de los árboles de decisión</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6" name="CuadroTexto 5">
            <a:extLst>
              <a:ext uri="{FF2B5EF4-FFF2-40B4-BE49-F238E27FC236}">
                <a16:creationId xmlns:a16="http://schemas.microsoft.com/office/drawing/2014/main" id="{4918E5D3-ACB0-B273-FD05-A07982BA528B}"/>
              </a:ext>
            </a:extLst>
          </p:cNvPr>
          <p:cNvSpPr txBox="1"/>
          <p:nvPr/>
        </p:nvSpPr>
        <p:spPr>
          <a:xfrm>
            <a:off x="4885148" y="2879465"/>
            <a:ext cx="4147961" cy="3139321"/>
          </a:xfrm>
          <a:prstGeom prst="rect">
            <a:avLst/>
          </a:prstGeom>
          <a:noFill/>
        </p:spPr>
        <p:txBody>
          <a:bodyPr wrap="square">
            <a:spAutoFit/>
          </a:bodyPr>
          <a:lstStyle/>
          <a:p>
            <a:pPr marL="285750" indent="-285750">
              <a:buFont typeface="Arial" panose="020B0604020202020204" pitchFamily="34" charset="0"/>
              <a:buChar char="•"/>
            </a:pPr>
            <a:r>
              <a:rPr lang="es-MX" dirty="0"/>
              <a:t>Los aprendices de árboles de decisión pueden crear árboles demasiado complejos que no generalizan bien los datos (sobreajuste). </a:t>
            </a:r>
          </a:p>
          <a:p>
            <a:pPr marL="285750" indent="-285750">
              <a:buFont typeface="Arial" panose="020B0604020202020204" pitchFamily="34" charset="0"/>
              <a:buChar char="•"/>
            </a:pPr>
            <a:r>
              <a:rPr lang="es-MX" dirty="0"/>
              <a:t>Los árboles de decisión pueden ser inestables.</a:t>
            </a:r>
          </a:p>
          <a:p>
            <a:pPr marL="285750" indent="-285750">
              <a:buFont typeface="Arial" panose="020B0604020202020204" pitchFamily="34" charset="0"/>
              <a:buChar char="•"/>
            </a:pPr>
            <a:r>
              <a:rPr lang="es-MX" dirty="0"/>
              <a:t>Las predicciones de los árboles de decisión no son uniformes ni continuas.</a:t>
            </a:r>
          </a:p>
          <a:p>
            <a:pPr marL="285750" indent="-285750">
              <a:buFont typeface="Arial" panose="020B0604020202020204" pitchFamily="34" charset="0"/>
              <a:buChar char="•"/>
            </a:pPr>
            <a:r>
              <a:rPr lang="es-MX" dirty="0"/>
              <a:t>Los aprendices de árboles de decisión crean árboles sesgados si dominan algunas clases. </a:t>
            </a:r>
            <a:endParaRPr lang="es-CO" dirty="0"/>
          </a:p>
        </p:txBody>
      </p:sp>
      <p:pic>
        <p:nvPicPr>
          <p:cNvPr id="7" name="Imagen 6">
            <a:extLst>
              <a:ext uri="{FF2B5EF4-FFF2-40B4-BE49-F238E27FC236}">
                <a16:creationId xmlns:a16="http://schemas.microsoft.com/office/drawing/2014/main" id="{8A0F616A-5F1D-AF97-D6EC-4F9ADE893438}"/>
              </a:ext>
            </a:extLst>
          </p:cNvPr>
          <p:cNvPicPr>
            <a:picLocks noChangeAspect="1"/>
          </p:cNvPicPr>
          <p:nvPr/>
        </p:nvPicPr>
        <p:blipFill rotWithShape="1">
          <a:blip r:embed="rId4"/>
          <a:srcRect l="37496" t="7367" b="2616"/>
          <a:stretch/>
        </p:blipFill>
        <p:spPr>
          <a:xfrm>
            <a:off x="648929" y="2689136"/>
            <a:ext cx="4236219" cy="3519977"/>
          </a:xfrm>
          <a:prstGeom prst="rect">
            <a:avLst/>
          </a:prstGeom>
        </p:spPr>
      </p:pic>
    </p:spTree>
    <p:extLst>
      <p:ext uri="{BB962C8B-B14F-4D97-AF65-F5344CB8AC3E}">
        <p14:creationId xmlns:p14="http://schemas.microsoft.com/office/powerpoint/2010/main" val="277235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Elementos de los árboles de decisión</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318567"/>
            <a:ext cx="9144000" cy="1600616"/>
          </a:xfrm>
          <a:prstGeom prst="rect">
            <a:avLst/>
          </a:prstGeom>
        </p:spPr>
      </p:pic>
      <p:sp>
        <p:nvSpPr>
          <p:cNvPr id="5" name="CuadroTexto 4">
            <a:extLst>
              <a:ext uri="{FF2B5EF4-FFF2-40B4-BE49-F238E27FC236}">
                <a16:creationId xmlns:a16="http://schemas.microsoft.com/office/drawing/2014/main" id="{AD94FEB6-8563-D163-40B8-5087160C3E39}"/>
              </a:ext>
            </a:extLst>
          </p:cNvPr>
          <p:cNvSpPr txBox="1"/>
          <p:nvPr/>
        </p:nvSpPr>
        <p:spPr>
          <a:xfrm>
            <a:off x="244601" y="2948716"/>
            <a:ext cx="8780206" cy="2031325"/>
          </a:xfrm>
          <a:prstGeom prst="rect">
            <a:avLst/>
          </a:prstGeom>
          <a:noFill/>
        </p:spPr>
        <p:txBody>
          <a:bodyPr wrap="square">
            <a:spAutoFit/>
          </a:bodyPr>
          <a:lstStyle/>
          <a:p>
            <a:pPr marL="285750" indent="-285750">
              <a:buFont typeface="Arial" panose="020B0604020202020204" pitchFamily="34" charset="0"/>
              <a:buChar char="•"/>
            </a:pPr>
            <a:r>
              <a:rPr lang="es-MX" b="1" dirty="0"/>
              <a:t>Nodo: </a:t>
            </a:r>
            <a:r>
              <a:rPr lang="es-MX" dirty="0"/>
              <a:t>se puede definir como el momento en el que se ha de tomar una decisión de entre varias posibles, lo que va haciendo que a medida que aumenta el número de nodos aumente el número de posibles finales a los que puede llegar el individuo. </a:t>
            </a:r>
          </a:p>
          <a:p>
            <a:pPr marL="285750" indent="-285750">
              <a:buFont typeface="Arial" panose="020B0604020202020204" pitchFamily="34" charset="0"/>
              <a:buChar char="•"/>
            </a:pPr>
            <a:r>
              <a:rPr lang="es-MX" b="1" dirty="0"/>
              <a:t>Vectores: </a:t>
            </a:r>
            <a:r>
              <a:rPr lang="es-MX" dirty="0"/>
              <a:t>de números serían la solución final a la que se llega en función de las diversas posibilidades que se tienen, dan las utilidades en esa solución.</a:t>
            </a:r>
          </a:p>
          <a:p>
            <a:pPr marL="285750" indent="-285750">
              <a:buFont typeface="Arial" panose="020B0604020202020204" pitchFamily="34" charset="0"/>
              <a:buChar char="•"/>
            </a:pPr>
            <a:r>
              <a:rPr lang="es-MX" b="1" dirty="0"/>
              <a:t>Flechas: </a:t>
            </a:r>
            <a:r>
              <a:rPr lang="es-MX" dirty="0"/>
              <a:t>son las uniones entre un nodo y otro y representan cada acción distinta.</a:t>
            </a:r>
          </a:p>
          <a:p>
            <a:pPr marL="285750" indent="-285750">
              <a:buFont typeface="Arial" panose="020B0604020202020204" pitchFamily="34" charset="0"/>
              <a:buChar char="•"/>
            </a:pPr>
            <a:r>
              <a:rPr lang="es-MX" b="1" dirty="0"/>
              <a:t>Etiquetas: </a:t>
            </a:r>
            <a:r>
              <a:rPr lang="es-MX" dirty="0"/>
              <a:t>se encuentran en cada nodo y cada flecha y dan nombre a cada acción.</a:t>
            </a:r>
            <a:endParaRPr lang="es-CO" dirty="0"/>
          </a:p>
        </p:txBody>
      </p:sp>
    </p:spTree>
    <p:extLst>
      <p:ext uri="{BB962C8B-B14F-4D97-AF65-F5344CB8AC3E}">
        <p14:creationId xmlns:p14="http://schemas.microsoft.com/office/powerpoint/2010/main" val="100812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Elementos de los árboles de decisión</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4" name="Imagen 3">
            <a:extLst>
              <a:ext uri="{FF2B5EF4-FFF2-40B4-BE49-F238E27FC236}">
                <a16:creationId xmlns:a16="http://schemas.microsoft.com/office/drawing/2014/main" id="{BEDDB4C1-ADB5-0277-5FEA-F385539538ED}"/>
              </a:ext>
            </a:extLst>
          </p:cNvPr>
          <p:cNvPicPr>
            <a:picLocks noChangeAspect="1"/>
          </p:cNvPicPr>
          <p:nvPr/>
        </p:nvPicPr>
        <p:blipFill rotWithShape="1">
          <a:blip r:embed="rId4"/>
          <a:srcRect l="5335" t="20743" r="16395" b="12330"/>
          <a:stretch/>
        </p:blipFill>
        <p:spPr>
          <a:xfrm>
            <a:off x="1858297" y="2708801"/>
            <a:ext cx="5427406" cy="3480649"/>
          </a:xfrm>
          <a:prstGeom prst="rect">
            <a:avLst/>
          </a:prstGeom>
        </p:spPr>
      </p:pic>
    </p:spTree>
    <p:extLst>
      <p:ext uri="{BB962C8B-B14F-4D97-AF65-F5344CB8AC3E}">
        <p14:creationId xmlns:p14="http://schemas.microsoft.com/office/powerpoint/2010/main" val="43612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Reglas de los arboles de decisión</a:t>
            </a:r>
          </a:p>
        </p:txBody>
      </p:sp>
      <p:sp>
        <p:nvSpPr>
          <p:cNvPr id="8" name="CuadroTexto 7">
            <a:extLst>
              <a:ext uri="{FF2B5EF4-FFF2-40B4-BE49-F238E27FC236}">
                <a16:creationId xmlns:a16="http://schemas.microsoft.com/office/drawing/2014/main" id="{B31EB533-9A1A-22E3-1A0E-226BD99646E5}"/>
              </a:ext>
            </a:extLst>
          </p:cNvPr>
          <p:cNvSpPr txBox="1"/>
          <p:nvPr/>
        </p:nvSpPr>
        <p:spPr>
          <a:xfrm>
            <a:off x="1020120" y="2604587"/>
            <a:ext cx="7229168" cy="2031325"/>
          </a:xfrm>
          <a:prstGeom prst="rect">
            <a:avLst/>
          </a:prstGeom>
          <a:noFill/>
        </p:spPr>
        <p:txBody>
          <a:bodyPr wrap="square">
            <a:spAutoFit/>
          </a:bodyPr>
          <a:lstStyle/>
          <a:p>
            <a:pPr marL="285750" indent="-285750" algn="l">
              <a:buFont typeface="Arial" panose="020B0604020202020204" pitchFamily="34" charset="0"/>
              <a:buChar char="•"/>
            </a:pPr>
            <a:r>
              <a:rPr lang="es-MX" b="0" i="0" dirty="0">
                <a:solidFill>
                  <a:srgbClr val="202122"/>
                </a:solidFill>
                <a:effectLst/>
                <a:latin typeface="Arial" panose="020B0604020202020204" pitchFamily="34" charset="0"/>
              </a:rPr>
              <a:t>Al comienzo del juego se da un nodo inicial que no es apuntado por ninguna flecha, es el único del juego con esta característica.</a:t>
            </a:r>
          </a:p>
          <a:p>
            <a:pPr marL="285750" indent="-285750" algn="l">
              <a:buFont typeface="Arial" panose="020B0604020202020204" pitchFamily="34" charset="0"/>
              <a:buChar char="•"/>
            </a:pPr>
            <a:r>
              <a:rPr lang="es-MX" b="0" i="0" dirty="0">
                <a:solidFill>
                  <a:srgbClr val="202122"/>
                </a:solidFill>
                <a:effectLst/>
                <a:latin typeface="Arial" panose="020B0604020202020204" pitchFamily="34" charset="0"/>
              </a:rPr>
              <a:t>El resto de los nodos del juego son apuntados por una única flecha.</a:t>
            </a:r>
          </a:p>
          <a:p>
            <a:pPr marL="285750" indent="-285750" algn="l">
              <a:buFont typeface="Arial" panose="020B0604020202020204" pitchFamily="34" charset="0"/>
              <a:buChar char="•"/>
            </a:pPr>
            <a:r>
              <a:rPr lang="es-MX" b="0" i="0" dirty="0">
                <a:solidFill>
                  <a:srgbClr val="202122"/>
                </a:solidFill>
                <a:effectLst/>
                <a:latin typeface="Arial" panose="020B0604020202020204" pitchFamily="34" charset="0"/>
              </a:rPr>
              <a:t>De esto se deduce que hay un único camino para llegar del nodo inicial a cada uno de los nodos del juego. No hay varias formas de llegar a la misma solución final, las decisiones son excluyentes.</a:t>
            </a:r>
          </a:p>
        </p:txBody>
      </p:sp>
    </p:spTree>
    <p:extLst>
      <p:ext uri="{BB962C8B-B14F-4D97-AF65-F5344CB8AC3E}">
        <p14:creationId xmlns:p14="http://schemas.microsoft.com/office/powerpoint/2010/main" val="194180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225464"/>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Elementos importantes de los arboles de decisión</a:t>
            </a:r>
          </a:p>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(criterio - medida de impureza)</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10" name="CuadroTexto 9">
            <a:extLst>
              <a:ext uri="{FF2B5EF4-FFF2-40B4-BE49-F238E27FC236}">
                <a16:creationId xmlns:a16="http://schemas.microsoft.com/office/drawing/2014/main" id="{7772E7E4-4673-690C-C37F-687188827B11}"/>
              </a:ext>
            </a:extLst>
          </p:cNvPr>
          <p:cNvSpPr txBox="1"/>
          <p:nvPr/>
        </p:nvSpPr>
        <p:spPr>
          <a:xfrm>
            <a:off x="2309351" y="3112528"/>
            <a:ext cx="4525297" cy="369332"/>
          </a:xfrm>
          <a:prstGeom prst="rect">
            <a:avLst/>
          </a:prstGeom>
          <a:noFill/>
        </p:spPr>
        <p:txBody>
          <a:bodyPr wrap="square">
            <a:spAutoFit/>
          </a:bodyPr>
          <a:lstStyle/>
          <a:p>
            <a:r>
              <a:rPr lang="es-MX" dirty="0">
                <a:solidFill>
                  <a:srgbClr val="212529"/>
                </a:solidFill>
                <a:latin typeface="-apple-system"/>
              </a:rPr>
              <a:t>F</a:t>
            </a:r>
            <a:r>
              <a:rPr lang="es-MX" b="0" i="0" dirty="0">
                <a:solidFill>
                  <a:srgbClr val="212529"/>
                </a:solidFill>
                <a:effectLst/>
                <a:latin typeface="-apple-system"/>
              </a:rPr>
              <a:t>unción para medir la calidad de una división.</a:t>
            </a:r>
            <a:endParaRPr lang="es-MX" dirty="0"/>
          </a:p>
        </p:txBody>
      </p:sp>
      <p:pic>
        <p:nvPicPr>
          <p:cNvPr id="11" name="Imagen 10">
            <a:extLst>
              <a:ext uri="{FF2B5EF4-FFF2-40B4-BE49-F238E27FC236}">
                <a16:creationId xmlns:a16="http://schemas.microsoft.com/office/drawing/2014/main" id="{7C39825E-4081-ACA5-EF7D-2D4D8B01FC55}"/>
              </a:ext>
            </a:extLst>
          </p:cNvPr>
          <p:cNvPicPr>
            <a:picLocks noChangeAspect="1"/>
          </p:cNvPicPr>
          <p:nvPr/>
        </p:nvPicPr>
        <p:blipFill>
          <a:blip r:embed="rId4"/>
          <a:stretch>
            <a:fillRect/>
          </a:stretch>
        </p:blipFill>
        <p:spPr>
          <a:xfrm>
            <a:off x="646470" y="3924056"/>
            <a:ext cx="4296697" cy="2172965"/>
          </a:xfrm>
          <a:prstGeom prst="rect">
            <a:avLst/>
          </a:prstGeom>
        </p:spPr>
      </p:pic>
      <p:pic>
        <p:nvPicPr>
          <p:cNvPr id="15" name="Imagen 14">
            <a:extLst>
              <a:ext uri="{FF2B5EF4-FFF2-40B4-BE49-F238E27FC236}">
                <a16:creationId xmlns:a16="http://schemas.microsoft.com/office/drawing/2014/main" id="{EAC8A389-796F-A992-2438-80ADB9661C13}"/>
              </a:ext>
            </a:extLst>
          </p:cNvPr>
          <p:cNvPicPr>
            <a:picLocks noChangeAspect="1"/>
          </p:cNvPicPr>
          <p:nvPr/>
        </p:nvPicPr>
        <p:blipFill>
          <a:blip r:embed="rId5"/>
          <a:stretch>
            <a:fillRect/>
          </a:stretch>
        </p:blipFill>
        <p:spPr>
          <a:xfrm>
            <a:off x="5756324" y="4118239"/>
            <a:ext cx="2156647" cy="472481"/>
          </a:xfrm>
          <a:prstGeom prst="rect">
            <a:avLst/>
          </a:prstGeom>
        </p:spPr>
      </p:pic>
      <p:sp>
        <p:nvSpPr>
          <p:cNvPr id="17" name="CuadroTexto 16">
            <a:extLst>
              <a:ext uri="{FF2B5EF4-FFF2-40B4-BE49-F238E27FC236}">
                <a16:creationId xmlns:a16="http://schemas.microsoft.com/office/drawing/2014/main" id="{027DCEE3-87BA-59CA-BE34-73DDC076A855}"/>
              </a:ext>
            </a:extLst>
          </p:cNvPr>
          <p:cNvSpPr txBox="1"/>
          <p:nvPr/>
        </p:nvSpPr>
        <p:spPr>
          <a:xfrm>
            <a:off x="6532305" y="3732011"/>
            <a:ext cx="604684" cy="369332"/>
          </a:xfrm>
          <a:prstGeom prst="rect">
            <a:avLst/>
          </a:prstGeom>
          <a:noFill/>
        </p:spPr>
        <p:txBody>
          <a:bodyPr wrap="square">
            <a:spAutoFit/>
          </a:bodyPr>
          <a:lstStyle/>
          <a:p>
            <a:r>
              <a:rPr lang="es-CO" b="1" i="1" dirty="0" err="1">
                <a:solidFill>
                  <a:srgbClr val="212529"/>
                </a:solidFill>
                <a:effectLst/>
                <a:latin typeface="-apple-system"/>
              </a:rPr>
              <a:t>gini</a:t>
            </a:r>
            <a:endParaRPr lang="es-CO" dirty="0"/>
          </a:p>
        </p:txBody>
      </p:sp>
      <p:sp>
        <p:nvSpPr>
          <p:cNvPr id="19" name="CuadroTexto 18">
            <a:extLst>
              <a:ext uri="{FF2B5EF4-FFF2-40B4-BE49-F238E27FC236}">
                <a16:creationId xmlns:a16="http://schemas.microsoft.com/office/drawing/2014/main" id="{EB346E48-04D5-2AAF-31F0-5E1D013A9C87}"/>
              </a:ext>
            </a:extLst>
          </p:cNvPr>
          <p:cNvSpPr txBox="1"/>
          <p:nvPr/>
        </p:nvSpPr>
        <p:spPr>
          <a:xfrm>
            <a:off x="6315995" y="4580888"/>
            <a:ext cx="1037303" cy="369332"/>
          </a:xfrm>
          <a:prstGeom prst="rect">
            <a:avLst/>
          </a:prstGeom>
          <a:noFill/>
        </p:spPr>
        <p:txBody>
          <a:bodyPr wrap="square">
            <a:spAutoFit/>
          </a:bodyPr>
          <a:lstStyle/>
          <a:p>
            <a:r>
              <a:rPr lang="es-CO" b="1" i="1" dirty="0">
                <a:solidFill>
                  <a:srgbClr val="212529"/>
                </a:solidFill>
                <a:effectLst/>
                <a:latin typeface="-apple-system"/>
              </a:rPr>
              <a:t>entropía</a:t>
            </a:r>
            <a:endParaRPr lang="es-CO" dirty="0"/>
          </a:p>
        </p:txBody>
      </p:sp>
      <p:pic>
        <p:nvPicPr>
          <p:cNvPr id="21" name="Imagen 20">
            <a:extLst>
              <a:ext uri="{FF2B5EF4-FFF2-40B4-BE49-F238E27FC236}">
                <a16:creationId xmlns:a16="http://schemas.microsoft.com/office/drawing/2014/main" id="{F79CB9A8-86FB-D61A-F2CF-3A765EA090BF}"/>
              </a:ext>
            </a:extLst>
          </p:cNvPr>
          <p:cNvPicPr>
            <a:picLocks noChangeAspect="1"/>
          </p:cNvPicPr>
          <p:nvPr/>
        </p:nvPicPr>
        <p:blipFill>
          <a:blip r:embed="rId6"/>
          <a:stretch>
            <a:fillRect/>
          </a:stretch>
        </p:blipFill>
        <p:spPr>
          <a:xfrm>
            <a:off x="5657254" y="5840418"/>
            <a:ext cx="2354784" cy="525826"/>
          </a:xfrm>
          <a:prstGeom prst="rect">
            <a:avLst/>
          </a:prstGeom>
        </p:spPr>
      </p:pic>
      <p:sp>
        <p:nvSpPr>
          <p:cNvPr id="25" name="CuadroTexto 24">
            <a:extLst>
              <a:ext uri="{FF2B5EF4-FFF2-40B4-BE49-F238E27FC236}">
                <a16:creationId xmlns:a16="http://schemas.microsoft.com/office/drawing/2014/main" id="{C9BAF6C7-AEDA-4E57-396B-B113FA08314A}"/>
              </a:ext>
            </a:extLst>
          </p:cNvPr>
          <p:cNvSpPr txBox="1"/>
          <p:nvPr/>
        </p:nvSpPr>
        <p:spPr>
          <a:xfrm>
            <a:off x="6345491" y="5405806"/>
            <a:ext cx="978310" cy="369332"/>
          </a:xfrm>
          <a:prstGeom prst="rect">
            <a:avLst/>
          </a:prstGeom>
          <a:noFill/>
        </p:spPr>
        <p:txBody>
          <a:bodyPr wrap="square">
            <a:spAutoFit/>
          </a:bodyPr>
          <a:lstStyle/>
          <a:p>
            <a:r>
              <a:rPr lang="es-CO" b="1" i="1" dirty="0" err="1">
                <a:solidFill>
                  <a:srgbClr val="212529"/>
                </a:solidFill>
                <a:effectLst/>
                <a:latin typeface="-apple-system"/>
              </a:rPr>
              <a:t>log_loss</a:t>
            </a:r>
            <a:endParaRPr lang="es-CO" dirty="0"/>
          </a:p>
        </p:txBody>
      </p:sp>
      <p:pic>
        <p:nvPicPr>
          <p:cNvPr id="27" name="Imagen 26">
            <a:extLst>
              <a:ext uri="{FF2B5EF4-FFF2-40B4-BE49-F238E27FC236}">
                <a16:creationId xmlns:a16="http://schemas.microsoft.com/office/drawing/2014/main" id="{80027CAF-91DA-15AC-45CA-8116D9774BF9}"/>
              </a:ext>
            </a:extLst>
          </p:cNvPr>
          <p:cNvPicPr>
            <a:picLocks noChangeAspect="1"/>
          </p:cNvPicPr>
          <p:nvPr/>
        </p:nvPicPr>
        <p:blipFill>
          <a:blip r:embed="rId7"/>
          <a:stretch>
            <a:fillRect/>
          </a:stretch>
        </p:blipFill>
        <p:spPr>
          <a:xfrm>
            <a:off x="4959963" y="4921307"/>
            <a:ext cx="3749365" cy="556308"/>
          </a:xfrm>
          <a:prstGeom prst="rect">
            <a:avLst/>
          </a:prstGeom>
        </p:spPr>
      </p:pic>
    </p:spTree>
    <p:extLst>
      <p:ext uri="{BB962C8B-B14F-4D97-AF65-F5344CB8AC3E}">
        <p14:creationId xmlns:p14="http://schemas.microsoft.com/office/powerpoint/2010/main" val="221885340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1186</TotalTime>
  <Words>859</Words>
  <Application>Microsoft Office PowerPoint</Application>
  <PresentationFormat>Presentación en pantalla (4:3)</PresentationFormat>
  <Paragraphs>61</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-apple-system</vt: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41</cp:revision>
  <dcterms:created xsi:type="dcterms:W3CDTF">2020-02-03T21:07:58Z</dcterms:created>
  <dcterms:modified xsi:type="dcterms:W3CDTF">2023-04-17T14:04:12Z</dcterms:modified>
</cp:coreProperties>
</file>