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9"/>
  </p:notesMasterIdLst>
  <p:sldIdLst>
    <p:sldId id="258" r:id="rId2"/>
    <p:sldId id="276" r:id="rId3"/>
    <p:sldId id="303" r:id="rId4"/>
    <p:sldId id="273" r:id="rId5"/>
    <p:sldId id="259" r:id="rId6"/>
    <p:sldId id="278" r:id="rId7"/>
    <p:sldId id="275" r:id="rId8"/>
    <p:sldId id="277" r:id="rId9"/>
    <p:sldId id="270" r:id="rId10"/>
    <p:sldId id="304" r:id="rId11"/>
    <p:sldId id="306" r:id="rId12"/>
    <p:sldId id="307" r:id="rId13"/>
    <p:sldId id="308" r:id="rId14"/>
    <p:sldId id="310" r:id="rId15"/>
    <p:sldId id="311" r:id="rId16"/>
    <p:sldId id="309" r:id="rId17"/>
    <p:sldId id="31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varScale="1">
        <p:scale>
          <a:sx n="78" d="100"/>
          <a:sy n="78" d="100"/>
        </p:scale>
        <p:origin x="17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677F-EF22-42D4-B015-45DE4B2016E0}" type="datetimeFigureOut">
              <a:rPr lang="en-US" smtClean="0"/>
              <a:t>5/8/2023</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850B4-1658-4248-BC54-58BFA377D089}" type="slidenum">
              <a:rPr lang="en-US" smtClean="0"/>
              <a:t>‹Nº›</a:t>
            </a:fld>
            <a:endParaRPr lang="en-US"/>
          </a:p>
        </p:txBody>
      </p:sp>
    </p:spTree>
    <p:extLst>
      <p:ext uri="{BB962C8B-B14F-4D97-AF65-F5344CB8AC3E}">
        <p14:creationId xmlns:p14="http://schemas.microsoft.com/office/powerpoint/2010/main" val="198818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224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85388"/>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jprestrepo@correo.iue.edu.c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kaggle.com/datasets/fedesoriano/company-bankruptcy-predic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62704" y="1812943"/>
            <a:ext cx="9018592" cy="658835"/>
          </a:xfrm>
          <a:prstGeom prst="rect">
            <a:avLst/>
          </a:prstGeom>
          <a:noFill/>
        </p:spPr>
        <p:txBody>
          <a:bodyPr wrap="square" lIns="91440" tIns="45720" rIns="91440" bIns="45720" anchor="t">
            <a:spAutoFit/>
          </a:bodyPr>
          <a:lstStyle/>
          <a:p>
            <a:pPr algn="ctr">
              <a:lnSpc>
                <a:spcPct val="107000"/>
              </a:lnSpc>
              <a:spcAft>
                <a:spcPts val="800"/>
              </a:spcAft>
            </a:pPr>
            <a:r>
              <a:rPr lang="es-ES" sz="3600" dirty="0">
                <a:solidFill>
                  <a:schemeClr val="accent2"/>
                </a:solidFill>
                <a:latin typeface="Calibri"/>
                <a:ea typeface="Calibri" panose="020F0502020204030204" pitchFamily="34" charset="0"/>
                <a:cs typeface="Times New Roman"/>
              </a:rPr>
              <a:t>Inteligencia Artificial </a:t>
            </a:r>
            <a:endParaRPr lang="es-ES" sz="3600" dirty="0">
              <a:solidFill>
                <a:schemeClr val="accent2"/>
              </a:solidFill>
              <a:effectLst/>
              <a:latin typeface="Calibri"/>
              <a:ea typeface="Calibri" panose="020F0502020204030204" pitchFamily="34" charset="0"/>
              <a:cs typeface="Times New Roman"/>
            </a:endParaRPr>
          </a:p>
        </p:txBody>
      </p:sp>
      <p:sp>
        <p:nvSpPr>
          <p:cNvPr id="11" name="CuadroTexto 10">
            <a:extLst>
              <a:ext uri="{FF2B5EF4-FFF2-40B4-BE49-F238E27FC236}">
                <a16:creationId xmlns:a16="http://schemas.microsoft.com/office/drawing/2014/main" id="{988FD6E2-539C-43B4-8BCF-71EE7752F430}"/>
              </a:ext>
            </a:extLst>
          </p:cNvPr>
          <p:cNvSpPr txBox="1"/>
          <p:nvPr/>
        </p:nvSpPr>
        <p:spPr>
          <a:xfrm>
            <a:off x="376084" y="2919851"/>
            <a:ext cx="8391832" cy="3445367"/>
          </a:xfrm>
          <a:prstGeom prst="rect">
            <a:avLst/>
          </a:prstGeom>
          <a:noFill/>
        </p:spPr>
        <p:txBody>
          <a:bodyPr wrap="square" lIns="91440" tIns="45720" rIns="91440" bIns="45720" anchor="t">
            <a:spAutoFit/>
          </a:bodyPr>
          <a:lstStyle/>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Juan Pablo Restrepo Uribe</a:t>
            </a: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Ing. </a:t>
            </a:r>
            <a:r>
              <a:rPr lang="es-CO" sz="2400" dirty="0" err="1">
                <a:latin typeface="Arial" panose="020B0604020202020204" pitchFamily="34" charset="0"/>
                <a:ea typeface="Calibri" panose="020F0502020204030204" pitchFamily="34" charset="0"/>
                <a:cs typeface="Arial" panose="020B0604020202020204" pitchFamily="34" charset="0"/>
              </a:rPr>
              <a:t>Biomedico</a:t>
            </a:r>
            <a:r>
              <a:rPr lang="es-CO" sz="2400" dirty="0">
                <a:latin typeface="Arial" panose="020B0604020202020204" pitchFamily="34" charset="0"/>
                <a:ea typeface="Calibri" panose="020F0502020204030204" pitchFamily="34" charset="0"/>
                <a:cs typeface="Arial" panose="020B0604020202020204" pitchFamily="34" charset="0"/>
              </a:rPr>
              <a:t> - </a:t>
            </a:r>
            <a:r>
              <a:rPr lang="es-CO" sz="2400" dirty="0" err="1">
                <a:latin typeface="Arial" panose="020B0604020202020204" pitchFamily="34" charset="0"/>
                <a:ea typeface="Calibri" panose="020F0502020204030204" pitchFamily="34" charset="0"/>
                <a:cs typeface="Arial" panose="020B0604020202020204" pitchFamily="34" charset="0"/>
              </a:rPr>
              <a:t>MSc</a:t>
            </a:r>
            <a:r>
              <a:rPr lang="es-CO" sz="2400" dirty="0">
                <a:latin typeface="Arial" panose="020B0604020202020204" pitchFamily="34" charset="0"/>
                <a:ea typeface="Calibri" panose="020F0502020204030204" pitchFamily="34" charset="0"/>
                <a:cs typeface="Arial" panose="020B0604020202020204" pitchFamily="34" charset="0"/>
              </a:rPr>
              <a:t>. Automatización y Control Industrial</a:t>
            </a:r>
            <a:endParaRPr lang="es-CO" sz="2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hlinkClick r:id="rId4"/>
              </a:rPr>
              <a:t>jprestrepo@correo.iue.edu.co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2023</a:t>
            </a: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Institución Universitaria de Envigado</a:t>
            </a:r>
            <a:endParaRPr lang="es-E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964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SVM</a:t>
            </a:r>
          </a:p>
        </p:txBody>
      </p:sp>
      <p:sp>
        <p:nvSpPr>
          <p:cNvPr id="8" name="CuadroTexto 7">
            <a:extLst>
              <a:ext uri="{FF2B5EF4-FFF2-40B4-BE49-F238E27FC236}">
                <a16:creationId xmlns:a16="http://schemas.microsoft.com/office/drawing/2014/main" id="{B31EB533-9A1A-22E3-1A0E-226BD99646E5}"/>
              </a:ext>
            </a:extLst>
          </p:cNvPr>
          <p:cNvSpPr txBox="1"/>
          <p:nvPr/>
        </p:nvSpPr>
        <p:spPr>
          <a:xfrm>
            <a:off x="554305" y="2817467"/>
            <a:ext cx="8035390" cy="2585323"/>
          </a:xfrm>
          <a:prstGeom prst="rect">
            <a:avLst/>
          </a:prstGeom>
          <a:noFill/>
        </p:spPr>
        <p:txBody>
          <a:bodyPr wrap="square">
            <a:spAutoFit/>
          </a:bodyPr>
          <a:lstStyle/>
          <a:p>
            <a:pPr algn="l"/>
            <a:r>
              <a:rPr lang="es-MX" b="0" i="0" dirty="0">
                <a:solidFill>
                  <a:srgbClr val="212529"/>
                </a:solidFill>
                <a:effectLst/>
                <a:latin typeface="-apple-system"/>
              </a:rPr>
              <a:t>El método de clasificación de vectores de soporte se puede extender para resolver problemas de regresión. Este método se llama Regresión de vectores de soporte.</a:t>
            </a:r>
          </a:p>
          <a:p>
            <a:pPr algn="l"/>
            <a:r>
              <a:rPr lang="es-MX" b="0" i="0" dirty="0">
                <a:solidFill>
                  <a:srgbClr val="212529"/>
                </a:solidFill>
                <a:effectLst/>
                <a:latin typeface="-apple-system"/>
              </a:rPr>
              <a:t>El modelo producido por la clasificación de vectores de soporte (como se describió anteriormente) depende solo de un subconjunto de los datos de entrenamiento, porque la función de costo para construir el modelo no se preocupa por los puntos de entrenamiento que se encuentran más allá del margen. Análogamente, el modelo producido por </a:t>
            </a:r>
            <a:r>
              <a:rPr lang="es-MX" b="0" i="0" dirty="0" err="1">
                <a:solidFill>
                  <a:srgbClr val="212529"/>
                </a:solidFill>
                <a:effectLst/>
                <a:latin typeface="-apple-system"/>
              </a:rPr>
              <a:t>Support</a:t>
            </a:r>
            <a:r>
              <a:rPr lang="es-MX" b="0" i="0" dirty="0">
                <a:solidFill>
                  <a:srgbClr val="212529"/>
                </a:solidFill>
                <a:effectLst/>
                <a:latin typeface="-apple-system"/>
              </a:rPr>
              <a:t> Vector </a:t>
            </a:r>
            <a:r>
              <a:rPr lang="es-MX" b="0" i="0" dirty="0" err="1">
                <a:solidFill>
                  <a:srgbClr val="212529"/>
                </a:solidFill>
                <a:effectLst/>
                <a:latin typeface="-apple-system"/>
              </a:rPr>
              <a:t>Regression</a:t>
            </a:r>
            <a:r>
              <a:rPr lang="es-MX" b="0" i="0" dirty="0">
                <a:solidFill>
                  <a:srgbClr val="212529"/>
                </a:solidFill>
                <a:effectLst/>
                <a:latin typeface="-apple-system"/>
              </a:rPr>
              <a:t> depende solo de un subconjunto de los datos de entrenamiento, porque la función de costo ignora las muestras cuya predicción está cerca de su objetivo.</a:t>
            </a:r>
          </a:p>
        </p:txBody>
      </p:sp>
    </p:spTree>
    <p:extLst>
      <p:ext uri="{BB962C8B-B14F-4D97-AF65-F5344CB8AC3E}">
        <p14:creationId xmlns:p14="http://schemas.microsoft.com/office/powerpoint/2010/main" val="343858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err="1">
                <a:solidFill>
                  <a:schemeClr val="accent2"/>
                </a:solidFill>
                <a:latin typeface="Calibri"/>
                <a:ea typeface="Calibri" panose="020F0502020204030204" pitchFamily="34" charset="0"/>
                <a:cs typeface="Times New Roman"/>
              </a:rPr>
              <a:t>Clustering</a:t>
            </a:r>
            <a:r>
              <a:rPr lang="es-MX" sz="3200" b="1" dirty="0">
                <a:solidFill>
                  <a:schemeClr val="accent2"/>
                </a:solidFill>
                <a:latin typeface="Calibri"/>
                <a:ea typeface="Calibri" panose="020F0502020204030204" pitchFamily="34" charset="0"/>
                <a:cs typeface="Times New Roman"/>
              </a:rPr>
              <a:t>  </a:t>
            </a:r>
          </a:p>
        </p:txBody>
      </p:sp>
      <p:sp>
        <p:nvSpPr>
          <p:cNvPr id="8" name="CuadroTexto 7">
            <a:extLst>
              <a:ext uri="{FF2B5EF4-FFF2-40B4-BE49-F238E27FC236}">
                <a16:creationId xmlns:a16="http://schemas.microsoft.com/office/drawing/2014/main" id="{B31EB533-9A1A-22E3-1A0E-226BD99646E5}"/>
              </a:ext>
            </a:extLst>
          </p:cNvPr>
          <p:cNvSpPr txBox="1"/>
          <p:nvPr/>
        </p:nvSpPr>
        <p:spPr>
          <a:xfrm>
            <a:off x="554305" y="2817467"/>
            <a:ext cx="8035390" cy="923330"/>
          </a:xfrm>
          <a:prstGeom prst="rect">
            <a:avLst/>
          </a:prstGeom>
          <a:noFill/>
        </p:spPr>
        <p:txBody>
          <a:bodyPr wrap="square">
            <a:spAutoFit/>
          </a:bodyPr>
          <a:lstStyle/>
          <a:p>
            <a:pPr algn="l"/>
            <a:r>
              <a:rPr lang="es-MX" b="0" i="0" dirty="0">
                <a:solidFill>
                  <a:srgbClr val="212529"/>
                </a:solidFill>
                <a:effectLst/>
                <a:latin typeface="-apple-system"/>
              </a:rPr>
              <a:t>Este proceso desarrolla una acción fundamental que le permite a los algoritmos de aprendizaje automatizado entrenar y conocer de forma adecuada los datos con los que desarrollan sus actividades.</a:t>
            </a:r>
          </a:p>
        </p:txBody>
      </p:sp>
      <p:pic>
        <p:nvPicPr>
          <p:cNvPr id="4" name="Imagen 3">
            <a:extLst>
              <a:ext uri="{FF2B5EF4-FFF2-40B4-BE49-F238E27FC236}">
                <a16:creationId xmlns:a16="http://schemas.microsoft.com/office/drawing/2014/main" id="{0451F147-562C-2328-CC3B-CFC9C86C7ACB}"/>
              </a:ext>
            </a:extLst>
          </p:cNvPr>
          <p:cNvPicPr>
            <a:picLocks noChangeAspect="1"/>
          </p:cNvPicPr>
          <p:nvPr/>
        </p:nvPicPr>
        <p:blipFill>
          <a:blip r:embed="rId4"/>
          <a:stretch>
            <a:fillRect/>
          </a:stretch>
        </p:blipFill>
        <p:spPr>
          <a:xfrm>
            <a:off x="2930576" y="3925462"/>
            <a:ext cx="3282847" cy="2455673"/>
          </a:xfrm>
          <a:prstGeom prst="rect">
            <a:avLst/>
          </a:prstGeom>
        </p:spPr>
      </p:pic>
    </p:spTree>
    <p:extLst>
      <p:ext uri="{BB962C8B-B14F-4D97-AF65-F5344CB8AC3E}">
        <p14:creationId xmlns:p14="http://schemas.microsoft.com/office/powerpoint/2010/main" val="3102933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a:solidFill>
                  <a:schemeClr val="accent2"/>
                </a:solidFill>
                <a:latin typeface="Calibri"/>
                <a:ea typeface="Calibri" panose="020F0502020204030204" pitchFamily="34" charset="0"/>
                <a:cs typeface="Times New Roman"/>
              </a:rPr>
              <a:t>Algoritmo de k-medias</a:t>
            </a:r>
            <a:endParaRPr lang="es-MX" sz="3200" b="1" dirty="0" err="1">
              <a:solidFill>
                <a:schemeClr val="accent2"/>
              </a:solidFill>
              <a:latin typeface="Calibri"/>
              <a:ea typeface="Calibri" panose="020F0502020204030204" pitchFamily="34" charset="0"/>
              <a:cs typeface="Times New Roman"/>
            </a:endParaRPr>
          </a:p>
        </p:txBody>
      </p:sp>
      <p:sp>
        <p:nvSpPr>
          <p:cNvPr id="8" name="CuadroTexto 7">
            <a:extLst>
              <a:ext uri="{FF2B5EF4-FFF2-40B4-BE49-F238E27FC236}">
                <a16:creationId xmlns:a16="http://schemas.microsoft.com/office/drawing/2014/main" id="{B31EB533-9A1A-22E3-1A0E-226BD99646E5}"/>
              </a:ext>
            </a:extLst>
          </p:cNvPr>
          <p:cNvSpPr txBox="1"/>
          <p:nvPr/>
        </p:nvSpPr>
        <p:spPr>
          <a:xfrm>
            <a:off x="554305" y="2817467"/>
            <a:ext cx="8035390" cy="2585323"/>
          </a:xfrm>
          <a:prstGeom prst="rect">
            <a:avLst/>
          </a:prstGeom>
          <a:noFill/>
        </p:spPr>
        <p:txBody>
          <a:bodyPr wrap="square">
            <a:spAutoFit/>
          </a:bodyPr>
          <a:lstStyle/>
          <a:p>
            <a:pPr algn="l"/>
            <a:r>
              <a:rPr lang="es-MX" b="0" i="0" dirty="0">
                <a:solidFill>
                  <a:srgbClr val="212529"/>
                </a:solidFill>
                <a:effectLst/>
                <a:latin typeface="-apple-system"/>
              </a:rPr>
              <a:t>Este proceso desarrolla una acción fundamental que le permite a los algoritmos de aprendizaje automatizado entrenar y conocer de forma adecuada los datos con los que desarrollan sus actividades. Es tal vez el método clásico para aplicar y entender el proceso de agrupamiento. Se establece un número de grupos previamente determinado. En este caso el algoritmo buscará los mejores centroides  para realizar el agrupamiento, de manera que los miembros de cada grupo estén lo más cerca posible de sus centroides. El algoritmo funciona de forma iterativa, actualizando el centro de los clústeres de manera de ir reduciendo las distancias entre los miembros de cada </a:t>
            </a:r>
            <a:r>
              <a:rPr lang="es-MX" b="0" i="0" dirty="0" err="1">
                <a:solidFill>
                  <a:srgbClr val="212529"/>
                </a:solidFill>
                <a:effectLst/>
                <a:latin typeface="-apple-system"/>
              </a:rPr>
              <a:t>cluster</a:t>
            </a:r>
            <a:r>
              <a:rPr lang="es-MX" b="0" i="0" dirty="0">
                <a:solidFill>
                  <a:srgbClr val="212529"/>
                </a:solidFill>
                <a:effectLst/>
                <a:latin typeface="-apple-system"/>
              </a:rPr>
              <a:t> y su centro.</a:t>
            </a:r>
          </a:p>
        </p:txBody>
      </p:sp>
    </p:spTree>
    <p:extLst>
      <p:ext uri="{BB962C8B-B14F-4D97-AF65-F5344CB8AC3E}">
        <p14:creationId xmlns:p14="http://schemas.microsoft.com/office/powerpoint/2010/main" val="99078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Algoritmo de k-medias</a:t>
            </a:r>
          </a:p>
        </p:txBody>
      </p:sp>
      <p:pic>
        <p:nvPicPr>
          <p:cNvPr id="4" name="Imagen 3">
            <a:extLst>
              <a:ext uri="{FF2B5EF4-FFF2-40B4-BE49-F238E27FC236}">
                <a16:creationId xmlns:a16="http://schemas.microsoft.com/office/drawing/2014/main" id="{50C0CF45-0210-1930-FAB4-D508F203933A}"/>
              </a:ext>
            </a:extLst>
          </p:cNvPr>
          <p:cNvPicPr>
            <a:picLocks noChangeAspect="1"/>
          </p:cNvPicPr>
          <p:nvPr/>
        </p:nvPicPr>
        <p:blipFill>
          <a:blip r:embed="rId4"/>
          <a:stretch>
            <a:fillRect/>
          </a:stretch>
        </p:blipFill>
        <p:spPr>
          <a:xfrm>
            <a:off x="960181" y="2448050"/>
            <a:ext cx="7223637" cy="4035379"/>
          </a:xfrm>
          <a:prstGeom prst="rect">
            <a:avLst/>
          </a:prstGeom>
        </p:spPr>
      </p:pic>
    </p:spTree>
    <p:extLst>
      <p:ext uri="{BB962C8B-B14F-4D97-AF65-F5344CB8AC3E}">
        <p14:creationId xmlns:p14="http://schemas.microsoft.com/office/powerpoint/2010/main" val="288038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Algoritmo de k-medias</a:t>
            </a:r>
          </a:p>
        </p:txBody>
      </p:sp>
      <p:pic>
        <p:nvPicPr>
          <p:cNvPr id="5" name="Imagen 4">
            <a:extLst>
              <a:ext uri="{FF2B5EF4-FFF2-40B4-BE49-F238E27FC236}">
                <a16:creationId xmlns:a16="http://schemas.microsoft.com/office/drawing/2014/main" id="{C727D535-9940-397A-67F4-3E2F739451C1}"/>
              </a:ext>
            </a:extLst>
          </p:cNvPr>
          <p:cNvPicPr>
            <a:picLocks noChangeAspect="1"/>
          </p:cNvPicPr>
          <p:nvPr/>
        </p:nvPicPr>
        <p:blipFill>
          <a:blip r:embed="rId4"/>
          <a:stretch>
            <a:fillRect/>
          </a:stretch>
        </p:blipFill>
        <p:spPr>
          <a:xfrm>
            <a:off x="1691148" y="2604587"/>
            <a:ext cx="5761703" cy="3646078"/>
          </a:xfrm>
          <a:prstGeom prst="rect">
            <a:avLst/>
          </a:prstGeom>
        </p:spPr>
      </p:pic>
    </p:spTree>
    <p:extLst>
      <p:ext uri="{BB962C8B-B14F-4D97-AF65-F5344CB8AC3E}">
        <p14:creationId xmlns:p14="http://schemas.microsoft.com/office/powerpoint/2010/main" val="256681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Algoritmo de k-medias</a:t>
            </a:r>
          </a:p>
        </p:txBody>
      </p:sp>
      <p:pic>
        <p:nvPicPr>
          <p:cNvPr id="7" name="Imagen 6">
            <a:extLst>
              <a:ext uri="{FF2B5EF4-FFF2-40B4-BE49-F238E27FC236}">
                <a16:creationId xmlns:a16="http://schemas.microsoft.com/office/drawing/2014/main" id="{822CACE7-4D87-0DB4-9811-DB9D86867C94}"/>
              </a:ext>
            </a:extLst>
          </p:cNvPr>
          <p:cNvPicPr>
            <a:picLocks noChangeAspect="1"/>
          </p:cNvPicPr>
          <p:nvPr/>
        </p:nvPicPr>
        <p:blipFill>
          <a:blip r:embed="rId4"/>
          <a:stretch>
            <a:fillRect/>
          </a:stretch>
        </p:blipFill>
        <p:spPr>
          <a:xfrm>
            <a:off x="961545" y="2683828"/>
            <a:ext cx="7346317" cy="3063505"/>
          </a:xfrm>
          <a:prstGeom prst="rect">
            <a:avLst/>
          </a:prstGeom>
        </p:spPr>
      </p:pic>
    </p:spTree>
    <p:extLst>
      <p:ext uri="{BB962C8B-B14F-4D97-AF65-F5344CB8AC3E}">
        <p14:creationId xmlns:p14="http://schemas.microsoft.com/office/powerpoint/2010/main" val="4046902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a:solidFill>
                  <a:schemeClr val="accent2"/>
                </a:solidFill>
                <a:latin typeface="Calibri"/>
                <a:ea typeface="Calibri" panose="020F0502020204030204" pitchFamily="34" charset="0"/>
                <a:cs typeface="Times New Roman"/>
              </a:rPr>
              <a:t>Clustering jerárquico</a:t>
            </a:r>
            <a:endParaRPr lang="es-MX" sz="3200" b="1" dirty="0">
              <a:solidFill>
                <a:schemeClr val="accent2"/>
              </a:solidFill>
              <a:latin typeface="Calibri"/>
              <a:ea typeface="Calibri" panose="020F0502020204030204" pitchFamily="34" charset="0"/>
              <a:cs typeface="Times New Roman"/>
            </a:endParaRPr>
          </a:p>
        </p:txBody>
      </p:sp>
      <p:sp>
        <p:nvSpPr>
          <p:cNvPr id="6" name="CuadroTexto 5">
            <a:extLst>
              <a:ext uri="{FF2B5EF4-FFF2-40B4-BE49-F238E27FC236}">
                <a16:creationId xmlns:a16="http://schemas.microsoft.com/office/drawing/2014/main" id="{D4390E75-2962-9B7C-E8CB-B6245023E507}"/>
              </a:ext>
            </a:extLst>
          </p:cNvPr>
          <p:cNvSpPr txBox="1"/>
          <p:nvPr/>
        </p:nvSpPr>
        <p:spPr>
          <a:xfrm>
            <a:off x="558026" y="2604587"/>
            <a:ext cx="8192684" cy="3139321"/>
          </a:xfrm>
          <a:prstGeom prst="rect">
            <a:avLst/>
          </a:prstGeom>
          <a:noFill/>
        </p:spPr>
        <p:txBody>
          <a:bodyPr wrap="square">
            <a:spAutoFit/>
          </a:bodyPr>
          <a:lstStyle/>
          <a:p>
            <a:r>
              <a:rPr lang="es-MX" dirty="0"/>
              <a:t>Uno de los métodos más utilizados, debido a la visualización práctica en forma de </a:t>
            </a:r>
            <a:r>
              <a:rPr lang="es-MX" dirty="0" err="1"/>
              <a:t>dendrograma</a:t>
            </a:r>
            <a:r>
              <a:rPr lang="es-MX" dirty="0"/>
              <a:t> que se obtiene. El </a:t>
            </a:r>
            <a:r>
              <a:rPr lang="es-MX" dirty="0" err="1"/>
              <a:t>clustering</a:t>
            </a:r>
            <a:r>
              <a:rPr lang="es-MX" dirty="0"/>
              <a:t> jerárquico puede realizarse tanto en forma divisiva o </a:t>
            </a:r>
            <a:r>
              <a:rPr lang="es-MX" dirty="0" err="1"/>
              <a:t>aglomerativa</a:t>
            </a:r>
            <a:r>
              <a:rPr lang="es-MX" dirty="0"/>
              <a:t>. Este método nos permite </a:t>
            </a:r>
            <a:r>
              <a:rPr lang="es-MX" dirty="0" err="1"/>
              <a:t>permite</a:t>
            </a:r>
            <a:r>
              <a:rPr lang="es-MX" dirty="0"/>
              <a:t> analizar alternativas para distintos números de grupos. Para entender un poco acerca de su funcionamiento si bien su procedimiento es bastante simple,  fijémonos por ejemplo en el caso </a:t>
            </a:r>
            <a:r>
              <a:rPr lang="es-MX" dirty="0" err="1"/>
              <a:t>aglomerativo</a:t>
            </a:r>
            <a:r>
              <a:rPr lang="es-MX" dirty="0"/>
              <a:t>:</a:t>
            </a:r>
          </a:p>
          <a:p>
            <a:endParaRPr lang="es-MX" dirty="0"/>
          </a:p>
          <a:p>
            <a:pPr marL="285750" indent="-285750">
              <a:buFont typeface="Arial" panose="020B0604020202020204" pitchFamily="34" charset="0"/>
              <a:buChar char="•"/>
            </a:pPr>
            <a:r>
              <a:rPr lang="es-MX" dirty="0"/>
              <a:t>Se parte de tantos grupos como individuos haya.</a:t>
            </a:r>
          </a:p>
          <a:p>
            <a:pPr marL="285750" indent="-285750">
              <a:buFont typeface="Arial" panose="020B0604020202020204" pitchFamily="34" charset="0"/>
              <a:buChar char="•"/>
            </a:pPr>
            <a:r>
              <a:rPr lang="es-MX" dirty="0"/>
              <a:t>De acuerdo a la medida de similitud previamente seleccionada, unimos los dos grupos con mayor similitud para formar uno solo.</a:t>
            </a:r>
          </a:p>
          <a:p>
            <a:pPr marL="285750" indent="-285750">
              <a:buFont typeface="Arial" panose="020B0604020202020204" pitchFamily="34" charset="0"/>
              <a:buChar char="•"/>
            </a:pPr>
            <a:r>
              <a:rPr lang="es-MX" dirty="0"/>
              <a:t>Continuamos de la misma forma hasta formar un solo grupo.</a:t>
            </a:r>
            <a:endParaRPr lang="es-CO" dirty="0"/>
          </a:p>
        </p:txBody>
      </p:sp>
    </p:spTree>
    <p:extLst>
      <p:ext uri="{BB962C8B-B14F-4D97-AF65-F5344CB8AC3E}">
        <p14:creationId xmlns:p14="http://schemas.microsoft.com/office/powerpoint/2010/main" val="1686787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PCA</a:t>
            </a:r>
          </a:p>
        </p:txBody>
      </p:sp>
      <p:sp>
        <p:nvSpPr>
          <p:cNvPr id="6" name="CuadroTexto 5">
            <a:extLst>
              <a:ext uri="{FF2B5EF4-FFF2-40B4-BE49-F238E27FC236}">
                <a16:creationId xmlns:a16="http://schemas.microsoft.com/office/drawing/2014/main" id="{D4390E75-2962-9B7C-E8CB-B6245023E507}"/>
              </a:ext>
            </a:extLst>
          </p:cNvPr>
          <p:cNvSpPr txBox="1"/>
          <p:nvPr/>
        </p:nvSpPr>
        <p:spPr>
          <a:xfrm>
            <a:off x="683365" y="3183106"/>
            <a:ext cx="3795207" cy="2308324"/>
          </a:xfrm>
          <a:prstGeom prst="rect">
            <a:avLst/>
          </a:prstGeom>
          <a:noFill/>
        </p:spPr>
        <p:txBody>
          <a:bodyPr wrap="square">
            <a:spAutoFit/>
          </a:bodyPr>
          <a:lstStyle/>
          <a:p>
            <a:r>
              <a:rPr lang="es-MX" dirty="0"/>
              <a:t> es una técnica utilizada para describir un conjunto de datos en términos de nuevas variables no correlacionadas. Los componentes se ordenan por la cantidad de varianza original que describen, por lo que la técnica es útil para reducir la dimensionalidad de un conjunto de datos.</a:t>
            </a:r>
            <a:endParaRPr lang="es-CO" dirty="0"/>
          </a:p>
        </p:txBody>
      </p:sp>
      <p:pic>
        <p:nvPicPr>
          <p:cNvPr id="4" name="Imagen 3">
            <a:extLst>
              <a:ext uri="{FF2B5EF4-FFF2-40B4-BE49-F238E27FC236}">
                <a16:creationId xmlns:a16="http://schemas.microsoft.com/office/drawing/2014/main" id="{C55F727E-F09E-607E-E78F-1044CA4F0DCF}"/>
              </a:ext>
            </a:extLst>
          </p:cNvPr>
          <p:cNvPicPr>
            <a:picLocks noChangeAspect="1"/>
          </p:cNvPicPr>
          <p:nvPr/>
        </p:nvPicPr>
        <p:blipFill>
          <a:blip r:embed="rId4"/>
          <a:stretch>
            <a:fillRect/>
          </a:stretch>
        </p:blipFill>
        <p:spPr>
          <a:xfrm>
            <a:off x="4665429" y="2265132"/>
            <a:ext cx="4144273" cy="4144273"/>
          </a:xfrm>
          <a:prstGeom prst="rect">
            <a:avLst/>
          </a:prstGeom>
        </p:spPr>
      </p:pic>
    </p:spTree>
    <p:extLst>
      <p:ext uri="{BB962C8B-B14F-4D97-AF65-F5344CB8AC3E}">
        <p14:creationId xmlns:p14="http://schemas.microsoft.com/office/powerpoint/2010/main" val="242241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Taller</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6" name="Imagen 5">
            <a:extLst>
              <a:ext uri="{FF2B5EF4-FFF2-40B4-BE49-F238E27FC236}">
                <a16:creationId xmlns:a16="http://schemas.microsoft.com/office/drawing/2014/main" id="{DC31497E-7B06-0B41-2746-384489A23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6042"/>
            <a:ext cx="9144000" cy="1600616"/>
          </a:xfrm>
          <a:prstGeom prst="rect">
            <a:avLst/>
          </a:prstGeom>
        </p:spPr>
      </p:pic>
      <p:sp>
        <p:nvSpPr>
          <p:cNvPr id="8" name="CuadroTexto 7">
            <a:extLst>
              <a:ext uri="{FF2B5EF4-FFF2-40B4-BE49-F238E27FC236}">
                <a16:creationId xmlns:a16="http://schemas.microsoft.com/office/drawing/2014/main" id="{EF5768D5-2031-0BE8-C4DC-E2F5D4069F0D}"/>
              </a:ext>
            </a:extLst>
          </p:cNvPr>
          <p:cNvSpPr txBox="1"/>
          <p:nvPr/>
        </p:nvSpPr>
        <p:spPr>
          <a:xfrm>
            <a:off x="309716" y="2523273"/>
            <a:ext cx="8077200" cy="3693319"/>
          </a:xfrm>
          <a:prstGeom prst="rect">
            <a:avLst/>
          </a:prstGeom>
          <a:noFill/>
        </p:spPr>
        <p:txBody>
          <a:bodyPr wrap="square">
            <a:spAutoFit/>
          </a:bodyPr>
          <a:lstStyle/>
          <a:p>
            <a:r>
              <a:rPr lang="es-CO" dirty="0"/>
              <a:t>Descargar la base de datos disponible en </a:t>
            </a:r>
            <a:r>
              <a:rPr lang="es-CO" dirty="0">
                <a:hlinkClick r:id="rId4"/>
              </a:rPr>
              <a:t>https://www.kaggle.com/datasets/fedesoriano/company-bankruptcy-prediction</a:t>
            </a:r>
            <a:r>
              <a:rPr lang="es-CO" dirty="0"/>
              <a:t> (target = </a:t>
            </a:r>
            <a:r>
              <a:rPr lang="es-CO" b="0" i="0" dirty="0" err="1">
                <a:solidFill>
                  <a:srgbClr val="202124"/>
                </a:solidFill>
                <a:effectLst/>
                <a:latin typeface="Inter"/>
              </a:rPr>
              <a:t>Bankrupt</a:t>
            </a:r>
            <a:r>
              <a:rPr lang="es-CO" b="0" i="0" dirty="0">
                <a:solidFill>
                  <a:srgbClr val="202124"/>
                </a:solidFill>
                <a:effectLst/>
                <a:latin typeface="Inter"/>
              </a:rPr>
              <a:t>?</a:t>
            </a:r>
            <a:r>
              <a:rPr lang="es-CO" dirty="0"/>
              <a:t>)</a:t>
            </a:r>
          </a:p>
          <a:p>
            <a:pPr marL="285750" indent="-285750">
              <a:buFont typeface="Arial" panose="020B0604020202020204" pitchFamily="34" charset="0"/>
              <a:buChar char="•"/>
            </a:pPr>
            <a:r>
              <a:rPr lang="es-CO" dirty="0"/>
              <a:t>Realizar un análisis exploratorio (interpretar los resultados que usted considere mas importantes)</a:t>
            </a:r>
          </a:p>
          <a:p>
            <a:pPr marL="285750" indent="-285750">
              <a:buFont typeface="Arial" panose="020B0604020202020204" pitchFamily="34" charset="0"/>
              <a:buChar char="•"/>
            </a:pPr>
            <a:r>
              <a:rPr lang="es-CO" dirty="0"/>
              <a:t>Aplicar mínimo 3 clasificadores. Para ello se debe tener en consideración lo siguiente</a:t>
            </a:r>
          </a:p>
          <a:p>
            <a:pPr marL="742950" lvl="1" indent="-285750">
              <a:buFont typeface="Arial" panose="020B0604020202020204" pitchFamily="34" charset="0"/>
              <a:buChar char="•"/>
            </a:pPr>
            <a:r>
              <a:rPr lang="es-CO" dirty="0"/>
              <a:t>Debe implementar un optimizador (optimizar mínimo dos parámetros por modelo, y graficar los resultados obtenidos)</a:t>
            </a:r>
          </a:p>
          <a:p>
            <a:pPr marL="742950" lvl="1" indent="-285750">
              <a:buFont typeface="Arial" panose="020B0604020202020204" pitchFamily="34" charset="0"/>
              <a:buChar char="•"/>
            </a:pPr>
            <a:r>
              <a:rPr lang="es-CO" dirty="0"/>
              <a:t>Debe implementar un método de selección de características</a:t>
            </a:r>
          </a:p>
          <a:p>
            <a:pPr marL="285750" indent="-285750">
              <a:buFont typeface="Arial" panose="020B0604020202020204" pitchFamily="34" charset="0"/>
              <a:buChar char="•"/>
            </a:pPr>
            <a:r>
              <a:rPr lang="es-CO" dirty="0"/>
              <a:t>Concluir cual es el mejor modelo respecto a los resultados obtenidos (</a:t>
            </a:r>
            <a:r>
              <a:rPr lang="es-CO" dirty="0" err="1"/>
              <a:t>hiperparaemtros</a:t>
            </a:r>
            <a:r>
              <a:rPr lang="es-CO" dirty="0"/>
              <a:t> y selección de características es un aspecto a tener en cuenta)</a:t>
            </a:r>
          </a:p>
          <a:p>
            <a:endParaRPr lang="es-CO" dirty="0"/>
          </a:p>
        </p:txBody>
      </p:sp>
    </p:spTree>
    <p:extLst>
      <p:ext uri="{BB962C8B-B14F-4D97-AF65-F5344CB8AC3E}">
        <p14:creationId xmlns:p14="http://schemas.microsoft.com/office/powerpoint/2010/main" val="129071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CuadroTexto 7">
            <a:extLst>
              <a:ext uri="{FF2B5EF4-FFF2-40B4-BE49-F238E27FC236}">
                <a16:creationId xmlns:a16="http://schemas.microsoft.com/office/drawing/2014/main" id="{A17DF9CF-E476-AE69-CB45-6A4C75B4CE83}"/>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Parámetros para al realización</a:t>
            </a:r>
          </a:p>
        </p:txBody>
      </p:sp>
      <p:sp>
        <p:nvSpPr>
          <p:cNvPr id="9" name="CuadroTexto 8">
            <a:extLst>
              <a:ext uri="{FF2B5EF4-FFF2-40B4-BE49-F238E27FC236}">
                <a16:creationId xmlns:a16="http://schemas.microsoft.com/office/drawing/2014/main" id="{E1EAEE02-F14A-5505-3D94-4679BC20BBDC}"/>
              </a:ext>
            </a:extLst>
          </p:cNvPr>
          <p:cNvSpPr txBox="1"/>
          <p:nvPr/>
        </p:nvSpPr>
        <p:spPr>
          <a:xfrm>
            <a:off x="677811" y="2698643"/>
            <a:ext cx="7788377" cy="2585323"/>
          </a:xfrm>
          <a:prstGeom prst="rect">
            <a:avLst/>
          </a:prstGeom>
          <a:noFill/>
        </p:spPr>
        <p:txBody>
          <a:bodyPr wrap="square">
            <a:spAutoFit/>
          </a:bodyPr>
          <a:lstStyle/>
          <a:p>
            <a:r>
              <a:rPr lang="es-MX" dirty="0">
                <a:latin typeface="-apple-system"/>
              </a:rPr>
              <a:t>Los estudiantes contaran con 15 minutos para exponer sus resultados y antecedentes del trabajo realizado</a:t>
            </a:r>
          </a:p>
          <a:p>
            <a:r>
              <a:rPr lang="es-MX" dirty="0">
                <a:latin typeface="-apple-system"/>
              </a:rPr>
              <a:t>Los antecedentes hacen referencia a artículos de índole científico donde se aborden temáticas similares (determinar comportamiento financiero en el tiempo, clasificación, </a:t>
            </a:r>
            <a:r>
              <a:rPr lang="es-MX" dirty="0" err="1">
                <a:latin typeface="-apple-system"/>
              </a:rPr>
              <a:t>etc</a:t>
            </a:r>
            <a:r>
              <a:rPr lang="es-MX" dirty="0">
                <a:latin typeface="-apple-system"/>
              </a:rPr>
              <a:t>)</a:t>
            </a:r>
          </a:p>
          <a:p>
            <a:r>
              <a:rPr lang="es-MX" dirty="0">
                <a:latin typeface="-apple-system"/>
              </a:rPr>
              <a:t>Se deben presentar diapositivas.</a:t>
            </a:r>
          </a:p>
          <a:p>
            <a:r>
              <a:rPr lang="es-MX" dirty="0">
                <a:latin typeface="-apple-system"/>
              </a:rPr>
              <a:t>Este trabajo incluye dos notas: una relacionada con el trabajo practico y una segundo que corresponde a la búsqueda bibliográfica </a:t>
            </a:r>
          </a:p>
          <a:p>
            <a:r>
              <a:rPr lang="es-MX" dirty="0">
                <a:latin typeface="-apple-system"/>
              </a:rPr>
              <a:t>Para ello realice diapositivas.</a:t>
            </a:r>
            <a:endParaRPr lang="es-CO" dirty="0"/>
          </a:p>
        </p:txBody>
      </p:sp>
      <p:pic>
        <p:nvPicPr>
          <p:cNvPr id="6" name="Imagen 5">
            <a:extLst>
              <a:ext uri="{FF2B5EF4-FFF2-40B4-BE49-F238E27FC236}">
                <a16:creationId xmlns:a16="http://schemas.microsoft.com/office/drawing/2014/main" id="{6519DEA6-B27B-7625-3A19-728CF8A2E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Tree>
    <p:extLst>
      <p:ext uri="{BB962C8B-B14F-4D97-AF65-F5344CB8AC3E}">
        <p14:creationId xmlns:p14="http://schemas.microsoft.com/office/powerpoint/2010/main" val="392773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CuadroTexto 7">
            <a:extLst>
              <a:ext uri="{FF2B5EF4-FFF2-40B4-BE49-F238E27FC236}">
                <a16:creationId xmlns:a16="http://schemas.microsoft.com/office/drawing/2014/main" id="{A17DF9CF-E476-AE69-CB45-6A4C75B4CE83}"/>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SVM</a:t>
            </a:r>
          </a:p>
        </p:txBody>
      </p:sp>
      <p:pic>
        <p:nvPicPr>
          <p:cNvPr id="6" name="Imagen 5">
            <a:extLst>
              <a:ext uri="{FF2B5EF4-FFF2-40B4-BE49-F238E27FC236}">
                <a16:creationId xmlns:a16="http://schemas.microsoft.com/office/drawing/2014/main" id="{6519DEA6-B27B-7625-3A19-728CF8A2E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11" name="CuadroTexto 10">
            <a:extLst>
              <a:ext uri="{FF2B5EF4-FFF2-40B4-BE49-F238E27FC236}">
                <a16:creationId xmlns:a16="http://schemas.microsoft.com/office/drawing/2014/main" id="{4E265984-1448-81CC-9FFA-21A6377D470B}"/>
              </a:ext>
            </a:extLst>
          </p:cNvPr>
          <p:cNvSpPr txBox="1"/>
          <p:nvPr/>
        </p:nvSpPr>
        <p:spPr>
          <a:xfrm>
            <a:off x="644013" y="2606451"/>
            <a:ext cx="7855974" cy="923330"/>
          </a:xfrm>
          <a:prstGeom prst="rect">
            <a:avLst/>
          </a:prstGeom>
          <a:noFill/>
        </p:spPr>
        <p:txBody>
          <a:bodyPr wrap="square">
            <a:spAutoFit/>
          </a:bodyPr>
          <a:lstStyle/>
          <a:p>
            <a:r>
              <a:rPr lang="es-MX" dirty="0"/>
              <a:t>Es un algoritmo de aprendizaje supervisado que se utiliza en muchos problemas de clasificación y regresión, incluidas aplicaciones médicas de procesamiento de señales, procesamiento del lenguaje natural y reconocimiento de imágenes y voz.</a:t>
            </a:r>
            <a:endParaRPr lang="es-CO" dirty="0"/>
          </a:p>
        </p:txBody>
      </p:sp>
      <p:pic>
        <p:nvPicPr>
          <p:cNvPr id="12" name="Imagen 11">
            <a:extLst>
              <a:ext uri="{FF2B5EF4-FFF2-40B4-BE49-F238E27FC236}">
                <a16:creationId xmlns:a16="http://schemas.microsoft.com/office/drawing/2014/main" id="{5C6E24B1-85DC-72DE-AE02-2ACA3880B749}"/>
              </a:ext>
            </a:extLst>
          </p:cNvPr>
          <p:cNvPicPr>
            <a:picLocks noChangeAspect="1"/>
          </p:cNvPicPr>
          <p:nvPr/>
        </p:nvPicPr>
        <p:blipFill>
          <a:blip r:embed="rId4"/>
          <a:stretch>
            <a:fillRect/>
          </a:stretch>
        </p:blipFill>
        <p:spPr>
          <a:xfrm>
            <a:off x="2733367" y="3682181"/>
            <a:ext cx="3677265" cy="2757949"/>
          </a:xfrm>
          <a:prstGeom prst="rect">
            <a:avLst/>
          </a:prstGeom>
        </p:spPr>
      </p:pic>
    </p:spTree>
    <p:extLst>
      <p:ext uri="{BB962C8B-B14F-4D97-AF65-F5344CB8AC3E}">
        <p14:creationId xmlns:p14="http://schemas.microsoft.com/office/powerpoint/2010/main" val="218188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SVM</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8506"/>
            <a:ext cx="9144000" cy="1600616"/>
          </a:xfrm>
          <a:prstGeom prst="rect">
            <a:avLst/>
          </a:prstGeom>
        </p:spPr>
      </p:pic>
      <p:sp>
        <p:nvSpPr>
          <p:cNvPr id="5" name="CuadroTexto 4">
            <a:extLst>
              <a:ext uri="{FF2B5EF4-FFF2-40B4-BE49-F238E27FC236}">
                <a16:creationId xmlns:a16="http://schemas.microsoft.com/office/drawing/2014/main" id="{1D6AC700-1AE9-F5EE-DA89-4AD86104A45C}"/>
              </a:ext>
            </a:extLst>
          </p:cNvPr>
          <p:cNvSpPr txBox="1"/>
          <p:nvPr/>
        </p:nvSpPr>
        <p:spPr>
          <a:xfrm>
            <a:off x="544462" y="2641372"/>
            <a:ext cx="4027538" cy="3416320"/>
          </a:xfrm>
          <a:prstGeom prst="rect">
            <a:avLst/>
          </a:prstGeom>
          <a:noFill/>
        </p:spPr>
        <p:txBody>
          <a:bodyPr wrap="square">
            <a:spAutoFit/>
          </a:bodyPr>
          <a:lstStyle/>
          <a:p>
            <a:r>
              <a:rPr lang="es-MX" dirty="0"/>
              <a:t>El objetivo del algoritmo SVM es encontrar un hiperplano que separe de la mejor forma posible dos clases diferentes de puntos de datos. </a:t>
            </a:r>
          </a:p>
          <a:p>
            <a:endParaRPr lang="es-MX" dirty="0"/>
          </a:p>
          <a:p>
            <a:r>
              <a:rPr lang="es-MX" dirty="0"/>
              <a:t>El algoritmo solo puede encontrar este hiperplano en problemas que permiten separación lineal; en la mayoría de los problemas prácticos, el algoritmo maximiza el margen flexible permitiendo un pequeño número de clasificaciones erróneas.</a:t>
            </a:r>
            <a:endParaRPr lang="es-CO" dirty="0"/>
          </a:p>
        </p:txBody>
      </p:sp>
      <p:pic>
        <p:nvPicPr>
          <p:cNvPr id="6" name="Imagen 5">
            <a:extLst>
              <a:ext uri="{FF2B5EF4-FFF2-40B4-BE49-F238E27FC236}">
                <a16:creationId xmlns:a16="http://schemas.microsoft.com/office/drawing/2014/main" id="{CFA33AD6-08C0-BE53-AFAB-8A3D62B997AE}"/>
              </a:ext>
            </a:extLst>
          </p:cNvPr>
          <p:cNvPicPr>
            <a:picLocks noChangeAspect="1"/>
          </p:cNvPicPr>
          <p:nvPr/>
        </p:nvPicPr>
        <p:blipFill>
          <a:blip r:embed="rId4"/>
          <a:stretch>
            <a:fillRect/>
          </a:stretch>
        </p:blipFill>
        <p:spPr>
          <a:xfrm>
            <a:off x="4781934" y="2762577"/>
            <a:ext cx="4152132" cy="3173909"/>
          </a:xfrm>
          <a:prstGeom prst="rect">
            <a:avLst/>
          </a:prstGeom>
        </p:spPr>
      </p:pic>
    </p:spTree>
    <p:extLst>
      <p:ext uri="{BB962C8B-B14F-4D97-AF65-F5344CB8AC3E}">
        <p14:creationId xmlns:p14="http://schemas.microsoft.com/office/powerpoint/2010/main" val="289448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SVM</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7" name="CuadroTexto 6">
            <a:extLst>
              <a:ext uri="{FF2B5EF4-FFF2-40B4-BE49-F238E27FC236}">
                <a16:creationId xmlns:a16="http://schemas.microsoft.com/office/drawing/2014/main" id="{E839D202-1C27-865F-0B4B-F13B6E5A8997}"/>
              </a:ext>
            </a:extLst>
          </p:cNvPr>
          <p:cNvSpPr txBox="1"/>
          <p:nvPr/>
        </p:nvSpPr>
        <p:spPr>
          <a:xfrm>
            <a:off x="470463" y="2949060"/>
            <a:ext cx="4101537" cy="2862322"/>
          </a:xfrm>
          <a:prstGeom prst="rect">
            <a:avLst/>
          </a:prstGeom>
          <a:noFill/>
        </p:spPr>
        <p:txBody>
          <a:bodyPr wrap="square">
            <a:spAutoFit/>
          </a:bodyPr>
          <a:lstStyle/>
          <a:p>
            <a:r>
              <a:rPr lang="es-MX" b="0" i="0" dirty="0">
                <a:solidFill>
                  <a:srgbClr val="212121"/>
                </a:solidFill>
                <a:effectLst/>
                <a:latin typeface="Roboto" panose="02000000000000000000" pitchFamily="2" charset="0"/>
              </a:rPr>
              <a:t>Los vectores de soporte hacen referencia a un subconjunto de las observaciones de entrenamiento que identifican la ubicación del hiperplano de separación. El algoritmo SVM estándar está formulado para problemas de clasificación binaria; los problemas multiclase normalmente se reducen a una serie de problemas binarios.</a:t>
            </a:r>
            <a:endParaRPr lang="es-CO" dirty="0"/>
          </a:p>
        </p:txBody>
      </p:sp>
      <p:pic>
        <p:nvPicPr>
          <p:cNvPr id="8" name="Imagen 7">
            <a:extLst>
              <a:ext uri="{FF2B5EF4-FFF2-40B4-BE49-F238E27FC236}">
                <a16:creationId xmlns:a16="http://schemas.microsoft.com/office/drawing/2014/main" id="{1F9CEBF4-9E40-07A8-ADEF-01CA5C4D3AEA}"/>
              </a:ext>
            </a:extLst>
          </p:cNvPr>
          <p:cNvPicPr>
            <a:picLocks noChangeAspect="1"/>
          </p:cNvPicPr>
          <p:nvPr/>
        </p:nvPicPr>
        <p:blipFill rotWithShape="1">
          <a:blip r:embed="rId4"/>
          <a:srcRect l="9677" t="6869" r="11936"/>
          <a:stretch/>
        </p:blipFill>
        <p:spPr>
          <a:xfrm>
            <a:off x="4736413" y="2872641"/>
            <a:ext cx="4101537" cy="3015160"/>
          </a:xfrm>
          <a:prstGeom prst="rect">
            <a:avLst/>
          </a:prstGeom>
        </p:spPr>
      </p:pic>
    </p:spTree>
    <p:extLst>
      <p:ext uri="{BB962C8B-B14F-4D97-AF65-F5344CB8AC3E}">
        <p14:creationId xmlns:p14="http://schemas.microsoft.com/office/powerpoint/2010/main" val="277235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SVM</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318567"/>
            <a:ext cx="9144000" cy="1600616"/>
          </a:xfrm>
          <a:prstGeom prst="rect">
            <a:avLst/>
          </a:prstGeom>
        </p:spPr>
      </p:pic>
      <p:pic>
        <p:nvPicPr>
          <p:cNvPr id="6" name="Imagen 5">
            <a:extLst>
              <a:ext uri="{FF2B5EF4-FFF2-40B4-BE49-F238E27FC236}">
                <a16:creationId xmlns:a16="http://schemas.microsoft.com/office/drawing/2014/main" id="{D639B823-49BF-A73E-972C-E626EC22CF6A}"/>
              </a:ext>
            </a:extLst>
          </p:cNvPr>
          <p:cNvPicPr>
            <a:picLocks noChangeAspect="1"/>
          </p:cNvPicPr>
          <p:nvPr/>
        </p:nvPicPr>
        <p:blipFill>
          <a:blip r:embed="rId4"/>
          <a:stretch>
            <a:fillRect/>
          </a:stretch>
        </p:blipFill>
        <p:spPr>
          <a:xfrm>
            <a:off x="362510" y="3027786"/>
            <a:ext cx="8544387" cy="2353737"/>
          </a:xfrm>
          <a:prstGeom prst="rect">
            <a:avLst/>
          </a:prstGeom>
        </p:spPr>
      </p:pic>
    </p:spTree>
    <p:extLst>
      <p:ext uri="{BB962C8B-B14F-4D97-AF65-F5344CB8AC3E}">
        <p14:creationId xmlns:p14="http://schemas.microsoft.com/office/powerpoint/2010/main" val="100812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SVM</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5" name="CuadroTexto 4">
            <a:extLst>
              <a:ext uri="{FF2B5EF4-FFF2-40B4-BE49-F238E27FC236}">
                <a16:creationId xmlns:a16="http://schemas.microsoft.com/office/drawing/2014/main" id="{430A3616-AD95-6F0C-D575-B859C048FBC6}"/>
              </a:ext>
            </a:extLst>
          </p:cNvPr>
          <p:cNvSpPr txBox="1"/>
          <p:nvPr/>
        </p:nvSpPr>
        <p:spPr>
          <a:xfrm>
            <a:off x="181897" y="2752071"/>
            <a:ext cx="8780206" cy="3416320"/>
          </a:xfrm>
          <a:prstGeom prst="rect">
            <a:avLst/>
          </a:prstGeom>
          <a:noFill/>
        </p:spPr>
        <p:txBody>
          <a:bodyPr wrap="square">
            <a:spAutoFit/>
          </a:bodyPr>
          <a:lstStyle/>
          <a:p>
            <a:pPr marL="285750" indent="-285750" algn="l">
              <a:buFont typeface="Arial" panose="020B0604020202020204" pitchFamily="34" charset="0"/>
              <a:buChar char="•"/>
            </a:pPr>
            <a:r>
              <a:rPr lang="es-MX" b="0" i="0" dirty="0" err="1">
                <a:solidFill>
                  <a:srgbClr val="212121"/>
                </a:solidFill>
                <a:effectLst/>
                <a:latin typeface="Roboto" panose="02000000000000000000" pitchFamily="2" charset="0"/>
              </a:rPr>
              <a:t>Support</a:t>
            </a:r>
            <a:r>
              <a:rPr lang="es-MX" b="0" i="0" dirty="0">
                <a:solidFill>
                  <a:srgbClr val="212121"/>
                </a:solidFill>
                <a:effectLst/>
                <a:latin typeface="Roboto" panose="02000000000000000000" pitchFamily="2" charset="0"/>
              </a:rPr>
              <a:t> vector machines son muy populares y logran un buen rendimiento en muchas tareas de clasificación y regresión.</a:t>
            </a:r>
          </a:p>
          <a:p>
            <a:pPr marL="285750" indent="-285750" algn="l">
              <a:buFont typeface="Arial" panose="020B0604020202020204" pitchFamily="34" charset="0"/>
              <a:buChar char="•"/>
            </a:pPr>
            <a:r>
              <a:rPr lang="es-MX" b="0" i="0" dirty="0">
                <a:solidFill>
                  <a:srgbClr val="212121"/>
                </a:solidFill>
                <a:effectLst/>
                <a:latin typeface="Roboto" panose="02000000000000000000" pitchFamily="2" charset="0"/>
              </a:rPr>
              <a:t>Aunque los algoritmos SVM están formulados para la clasificación binaria, los algoritmos SVM multiclase se construyen combinando varios clasificadores binarios.</a:t>
            </a:r>
          </a:p>
          <a:p>
            <a:pPr marL="285750" indent="-285750" algn="l">
              <a:buFont typeface="Arial" panose="020B0604020202020204" pitchFamily="34" charset="0"/>
              <a:buChar char="•"/>
            </a:pPr>
            <a:r>
              <a:rPr lang="es-MX" b="0" i="0" dirty="0">
                <a:solidFill>
                  <a:srgbClr val="212121"/>
                </a:solidFill>
                <a:effectLst/>
                <a:latin typeface="Roboto" panose="02000000000000000000" pitchFamily="2" charset="0"/>
              </a:rPr>
              <a:t>Los </a:t>
            </a:r>
            <a:r>
              <a:rPr lang="es-MX" b="0" i="0" dirty="0" err="1">
                <a:solidFill>
                  <a:srgbClr val="212121"/>
                </a:solidFill>
                <a:effectLst/>
                <a:latin typeface="Roboto" panose="02000000000000000000" pitchFamily="2" charset="0"/>
              </a:rPr>
              <a:t>kernels</a:t>
            </a:r>
            <a:r>
              <a:rPr lang="es-MX" b="0" i="0" dirty="0">
                <a:solidFill>
                  <a:srgbClr val="212121"/>
                </a:solidFill>
                <a:effectLst/>
                <a:latin typeface="Roboto" panose="02000000000000000000" pitchFamily="2" charset="0"/>
              </a:rPr>
              <a:t> hacen que los SVM sean más flexibles y capaces de gestionar problemas no lineales.</a:t>
            </a:r>
          </a:p>
          <a:p>
            <a:pPr marL="285750" indent="-285750" algn="l">
              <a:buFont typeface="Arial" panose="020B0604020202020204" pitchFamily="34" charset="0"/>
              <a:buChar char="•"/>
            </a:pPr>
            <a:r>
              <a:rPr lang="es-MX" b="0" i="0" dirty="0">
                <a:solidFill>
                  <a:srgbClr val="212121"/>
                </a:solidFill>
                <a:effectLst/>
                <a:latin typeface="Roboto" panose="02000000000000000000" pitchFamily="2" charset="0"/>
              </a:rPr>
              <a:t>Para construir la superficie de decisión, solo se requieren los vectores de soporte seleccionados a partir de los datos de entrenamiento. Una vez terminado el entrenamiento, el resto de los datos de entrenamiento es irrelevante, produciendo una representación compacta del modelo que es adecuada para generar código de forma automatizada.</a:t>
            </a:r>
          </a:p>
        </p:txBody>
      </p:sp>
    </p:spTree>
    <p:extLst>
      <p:ext uri="{BB962C8B-B14F-4D97-AF65-F5344CB8AC3E}">
        <p14:creationId xmlns:p14="http://schemas.microsoft.com/office/powerpoint/2010/main" val="436127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SVM</a:t>
            </a:r>
          </a:p>
        </p:txBody>
      </p:sp>
      <p:sp>
        <p:nvSpPr>
          <p:cNvPr id="8" name="CuadroTexto 7">
            <a:extLst>
              <a:ext uri="{FF2B5EF4-FFF2-40B4-BE49-F238E27FC236}">
                <a16:creationId xmlns:a16="http://schemas.microsoft.com/office/drawing/2014/main" id="{B31EB533-9A1A-22E3-1A0E-226BD99646E5}"/>
              </a:ext>
            </a:extLst>
          </p:cNvPr>
          <p:cNvSpPr txBox="1"/>
          <p:nvPr/>
        </p:nvSpPr>
        <p:spPr>
          <a:xfrm>
            <a:off x="554305" y="2817467"/>
            <a:ext cx="8035390" cy="2585323"/>
          </a:xfrm>
          <a:prstGeom prst="rect">
            <a:avLst/>
          </a:prstGeom>
          <a:noFill/>
        </p:spPr>
        <p:txBody>
          <a:bodyPr wrap="square">
            <a:spAutoFit/>
          </a:bodyPr>
          <a:lstStyle/>
          <a:p>
            <a:pPr algn="l"/>
            <a:r>
              <a:rPr lang="es-MX" b="0" i="0" dirty="0">
                <a:solidFill>
                  <a:srgbClr val="212529"/>
                </a:solidFill>
                <a:effectLst/>
                <a:latin typeface="-apple-system"/>
              </a:rPr>
              <a:t>El método de clasificación de vectores de soporte se puede extender para resolver problemas de regresión. Este método se llama Regresión de vectores de soporte.</a:t>
            </a:r>
          </a:p>
          <a:p>
            <a:pPr algn="l"/>
            <a:r>
              <a:rPr lang="es-MX" b="0" i="0" dirty="0">
                <a:solidFill>
                  <a:srgbClr val="212529"/>
                </a:solidFill>
                <a:effectLst/>
                <a:latin typeface="-apple-system"/>
              </a:rPr>
              <a:t>El modelo producido por la clasificación de vectores de soporte (como se describió anteriormente) depende solo de un subconjunto de los datos de entrenamiento, porque la función de costo para construir el modelo no se preocupa por los puntos de entrenamiento que se encuentran más allá del margen. Análogamente, el modelo producido por </a:t>
            </a:r>
            <a:r>
              <a:rPr lang="es-MX" b="0" i="0" dirty="0" err="1">
                <a:solidFill>
                  <a:srgbClr val="212529"/>
                </a:solidFill>
                <a:effectLst/>
                <a:latin typeface="-apple-system"/>
              </a:rPr>
              <a:t>Support</a:t>
            </a:r>
            <a:r>
              <a:rPr lang="es-MX" b="0" i="0" dirty="0">
                <a:solidFill>
                  <a:srgbClr val="212529"/>
                </a:solidFill>
                <a:effectLst/>
                <a:latin typeface="-apple-system"/>
              </a:rPr>
              <a:t> Vector </a:t>
            </a:r>
            <a:r>
              <a:rPr lang="es-MX" b="0" i="0" dirty="0" err="1">
                <a:solidFill>
                  <a:srgbClr val="212529"/>
                </a:solidFill>
                <a:effectLst/>
                <a:latin typeface="-apple-system"/>
              </a:rPr>
              <a:t>Regression</a:t>
            </a:r>
            <a:r>
              <a:rPr lang="es-MX" b="0" i="0" dirty="0">
                <a:solidFill>
                  <a:srgbClr val="212529"/>
                </a:solidFill>
                <a:effectLst/>
                <a:latin typeface="-apple-system"/>
              </a:rPr>
              <a:t> depende solo de un subconjunto de los datos de entrenamiento, porque la función de costo ignora las muestras cuya predicción está cerca de su objetivo.</a:t>
            </a:r>
          </a:p>
        </p:txBody>
      </p:sp>
    </p:spTree>
    <p:extLst>
      <p:ext uri="{BB962C8B-B14F-4D97-AF65-F5344CB8AC3E}">
        <p14:creationId xmlns:p14="http://schemas.microsoft.com/office/powerpoint/2010/main" val="194180779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1370</TotalTime>
  <Words>1026</Words>
  <Application>Microsoft Office PowerPoint</Application>
  <PresentationFormat>Presentación en pantalla (4:3)</PresentationFormat>
  <Paragraphs>56</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-apple-system</vt:lpstr>
      <vt:lpstr>Arial</vt:lpstr>
      <vt:lpstr>Calibri</vt:lpstr>
      <vt:lpstr>Inter</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Juan Pablo</cp:lastModifiedBy>
  <cp:revision>46</cp:revision>
  <dcterms:created xsi:type="dcterms:W3CDTF">2020-02-03T21:07:58Z</dcterms:created>
  <dcterms:modified xsi:type="dcterms:W3CDTF">2023-05-08T20:32:37Z</dcterms:modified>
</cp:coreProperties>
</file>