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75" r:id="rId10"/>
    <p:sldId id="267" r:id="rId11"/>
    <p:sldId id="269" r:id="rId12"/>
    <p:sldId id="272" r:id="rId13"/>
    <p:sldId id="277" r:id="rId14"/>
    <p:sldId id="259" r:id="rId15"/>
    <p:sldId id="279" r:id="rId16"/>
    <p:sldId id="280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241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50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929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152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8220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2037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130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542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97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217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156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143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82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6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868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60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921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69615B-F780-4775-9215-A321F5258B78}" type="datetimeFigureOut">
              <a:rPr lang="en-PH" smtClean="0"/>
              <a:t>11/01/2016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0D36-045C-40EF-A6C8-EFD0411BA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7319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2" y="1658187"/>
            <a:ext cx="12023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CLASS RECORD SYSTEM</a:t>
            </a:r>
          </a:p>
          <a:p>
            <a:pPr algn="ctr"/>
            <a:r>
              <a:rPr lang="en-PH"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COLLEGE OF ENGINEERING</a:t>
            </a:r>
            <a:endParaRPr lang="en-PH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9" y="2981626"/>
            <a:ext cx="447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/>
              <a:t>BSCoE</a:t>
            </a:r>
            <a:r>
              <a:rPr lang="en-PH" dirty="0" smtClean="0"/>
              <a:t> – ELEC 4 Final Project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3720904" y="3538963"/>
            <a:ext cx="4919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/>
              <a:t>Advisers:</a:t>
            </a:r>
          </a:p>
          <a:p>
            <a:pPr algn="ctr"/>
            <a:r>
              <a:rPr lang="en-PH" dirty="0" smtClean="0"/>
              <a:t>Engr. </a:t>
            </a:r>
            <a:r>
              <a:rPr lang="en-PH" dirty="0" err="1" smtClean="0"/>
              <a:t>Pedrito</a:t>
            </a:r>
            <a:r>
              <a:rPr lang="en-PH" dirty="0" smtClean="0"/>
              <a:t> </a:t>
            </a:r>
            <a:r>
              <a:rPr lang="en-PH" dirty="0" err="1" smtClean="0"/>
              <a:t>Tenerfie</a:t>
            </a:r>
            <a:r>
              <a:rPr lang="en-PH" dirty="0" smtClean="0"/>
              <a:t> Jr.</a:t>
            </a:r>
          </a:p>
          <a:p>
            <a:pPr algn="ctr"/>
            <a:r>
              <a:rPr lang="en-PH" dirty="0" smtClean="0"/>
              <a:t>Engr. Julius S </a:t>
            </a:r>
            <a:r>
              <a:rPr lang="en-PH" dirty="0" err="1" smtClean="0"/>
              <a:t>Cansino</a:t>
            </a:r>
            <a:endParaRPr lang="en-PH" dirty="0" smtClean="0"/>
          </a:p>
          <a:p>
            <a:pPr algn="ctr"/>
            <a:r>
              <a:rPr lang="en-PH" dirty="0" smtClean="0"/>
              <a:t>Engr. Ferdinand O. </a:t>
            </a:r>
            <a:r>
              <a:rPr lang="en-PH" dirty="0" err="1" smtClean="0"/>
              <a:t>Natividad</a:t>
            </a:r>
            <a:endParaRPr lang="en-PH" dirty="0" smtClean="0"/>
          </a:p>
          <a:p>
            <a:pPr algn="ctr"/>
            <a:endParaRPr lang="en-PH" dirty="0"/>
          </a:p>
          <a:p>
            <a:pPr algn="ctr"/>
            <a:r>
              <a:rPr lang="en-PH" dirty="0" smtClean="0"/>
              <a:t>Developer:</a:t>
            </a:r>
          </a:p>
          <a:p>
            <a:pPr algn="ctr"/>
            <a:r>
              <a:rPr lang="en-PH" dirty="0" err="1" smtClean="0"/>
              <a:t>BSCpE</a:t>
            </a:r>
            <a:r>
              <a:rPr lang="en-PH" dirty="0" smtClean="0"/>
              <a:t> V-1</a:t>
            </a:r>
          </a:p>
          <a:p>
            <a:pPr algn="ctr"/>
            <a:endParaRPr lang="en-PH" dirty="0"/>
          </a:p>
          <a:p>
            <a:pPr algn="ctr"/>
            <a:r>
              <a:rPr lang="en-PH" dirty="0" smtClean="0"/>
              <a:t>Computer Engineering Department 2016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956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3753" y="230012"/>
            <a:ext cx="11227022" cy="778204"/>
          </a:xfrm>
        </p:spPr>
        <p:txBody>
          <a:bodyPr/>
          <a:lstStyle/>
          <a:p>
            <a:r>
              <a:rPr lang="en-PH" dirty="0" smtClean="0"/>
              <a:t>SETTINGS SECTION (6)- 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267286" y="998807"/>
            <a:ext cx="11155680" cy="253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www.onlineclassrecord.com</a:t>
            </a:r>
            <a:endParaRPr lang="en-PH" sz="1400" dirty="0"/>
          </a:p>
        </p:txBody>
      </p:sp>
      <p:sp>
        <p:nvSpPr>
          <p:cNvPr id="7" name="Rectangle 6"/>
          <p:cNvSpPr/>
          <p:nvPr/>
        </p:nvSpPr>
        <p:spPr>
          <a:xfrm>
            <a:off x="267286" y="1885071"/>
            <a:ext cx="11155680" cy="45438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67286" y="1252025"/>
            <a:ext cx="1115568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ONLINE CLASS RECORD (OCR) –PUP ENGINEERING - SETTINGS</a:t>
            </a:r>
            <a:endParaRPr lang="en-PH" dirty="0"/>
          </a:p>
        </p:txBody>
      </p:sp>
      <p:sp>
        <p:nvSpPr>
          <p:cNvPr id="2" name="Rounded Rectangle 1"/>
          <p:cNvSpPr/>
          <p:nvPr/>
        </p:nvSpPr>
        <p:spPr>
          <a:xfrm>
            <a:off x="2146805" y="2128880"/>
            <a:ext cx="6233374" cy="38311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00" dirty="0" smtClean="0"/>
          </a:p>
          <a:p>
            <a:pPr algn="ctr"/>
            <a:endParaRPr lang="en-PH" sz="1400" dirty="0" smtClean="0"/>
          </a:p>
          <a:p>
            <a:pPr algn="ctr"/>
            <a:endParaRPr lang="en-PH" sz="1400" dirty="0"/>
          </a:p>
          <a:p>
            <a:pPr algn="ctr"/>
            <a:endParaRPr lang="en-PH" sz="1400" dirty="0" smtClean="0"/>
          </a:p>
          <a:p>
            <a:pPr algn="ctr"/>
            <a:endParaRPr lang="en-PH" sz="1400" dirty="0" smtClean="0"/>
          </a:p>
          <a:p>
            <a:pPr algn="ctr"/>
            <a:endParaRPr lang="en-PH" sz="1400" dirty="0" smtClean="0"/>
          </a:p>
          <a:p>
            <a:pPr algn="ctr"/>
            <a:endParaRPr lang="en-PH" sz="1400" dirty="0"/>
          </a:p>
          <a:p>
            <a:pPr algn="ctr"/>
            <a:endParaRPr lang="en-PH" sz="1400" dirty="0" smtClean="0"/>
          </a:p>
          <a:p>
            <a:pPr algn="ctr"/>
            <a:endParaRPr lang="en-PH" sz="1400" dirty="0"/>
          </a:p>
          <a:p>
            <a:pPr algn="ctr"/>
            <a:endParaRPr lang="en-PH" sz="1400" dirty="0" smtClean="0"/>
          </a:p>
          <a:p>
            <a:pPr algn="ctr"/>
            <a:endParaRPr lang="en-PH" sz="1400" dirty="0"/>
          </a:p>
          <a:p>
            <a:pPr algn="ctr"/>
            <a:endParaRPr lang="en-PH" sz="1400" dirty="0" smtClean="0"/>
          </a:p>
          <a:p>
            <a:pPr algn="ctr"/>
            <a:endParaRPr lang="en-PH" sz="1400" dirty="0"/>
          </a:p>
          <a:p>
            <a:pPr algn="ctr"/>
            <a:endParaRPr lang="en-PH" sz="1400" dirty="0" smtClean="0"/>
          </a:p>
          <a:p>
            <a:pPr algn="ctr"/>
            <a:endParaRPr lang="en-PH" sz="1400" dirty="0"/>
          </a:p>
          <a:p>
            <a:pPr algn="ctr"/>
            <a:endParaRPr lang="en-PH" sz="1400" dirty="0" smtClean="0"/>
          </a:p>
          <a:p>
            <a:pPr algn="ctr"/>
            <a:r>
              <a:rPr lang="en-PH" sz="1400" dirty="0" smtClean="0"/>
              <a:t>Hello (Insert Name Faculty)</a:t>
            </a:r>
          </a:p>
          <a:p>
            <a:pPr algn="ctr"/>
            <a:r>
              <a:rPr lang="en-PH" sz="1400" dirty="0" smtClean="0"/>
              <a:t>Before you can access the account Please answer the following:</a:t>
            </a:r>
          </a:p>
          <a:p>
            <a:pPr algn="ctr"/>
            <a:endParaRPr lang="en-PH" sz="1400" dirty="0" smtClean="0"/>
          </a:p>
          <a:p>
            <a:r>
              <a:rPr lang="en-PH" dirty="0" smtClean="0"/>
              <a:t>Enter Grading System</a:t>
            </a:r>
          </a:p>
          <a:p>
            <a:pPr lvl="1"/>
            <a:endParaRPr lang="en-PH" sz="1400" dirty="0" smtClean="0"/>
          </a:p>
          <a:p>
            <a:pPr lvl="1"/>
            <a:endParaRPr lang="en-PH" sz="1400" dirty="0"/>
          </a:p>
          <a:p>
            <a:pPr lvl="1"/>
            <a:endParaRPr lang="en-PH" sz="1400" dirty="0" smtClean="0"/>
          </a:p>
          <a:p>
            <a:pPr lvl="1"/>
            <a:endParaRPr lang="en-PH" sz="1400" dirty="0"/>
          </a:p>
          <a:p>
            <a:pPr lvl="1"/>
            <a:endParaRPr lang="en-PH" sz="1400" dirty="0" smtClean="0"/>
          </a:p>
          <a:p>
            <a:pPr lvl="1"/>
            <a:endParaRPr lang="en-PH" sz="1400" dirty="0"/>
          </a:p>
          <a:p>
            <a:pPr lvl="1"/>
            <a:endParaRPr lang="en-PH" sz="1400" dirty="0" smtClean="0"/>
          </a:p>
          <a:p>
            <a:pPr lvl="1"/>
            <a:endParaRPr lang="en-PH" sz="1400" dirty="0"/>
          </a:p>
          <a:p>
            <a:pPr lvl="1"/>
            <a:endParaRPr lang="en-PH" sz="1400" dirty="0" smtClean="0"/>
          </a:p>
          <a:p>
            <a:pPr lvl="1"/>
            <a:endParaRPr lang="en-PH" sz="1400" dirty="0" smtClean="0"/>
          </a:p>
          <a:p>
            <a:pPr lvl="1"/>
            <a:endParaRPr lang="en-PH" sz="1400" dirty="0"/>
          </a:p>
          <a:p>
            <a:pPr lvl="1"/>
            <a:endParaRPr lang="en-PH" sz="1400" dirty="0" smtClean="0"/>
          </a:p>
          <a:p>
            <a:endParaRPr lang="en-PH" sz="1400" dirty="0" smtClean="0"/>
          </a:p>
          <a:p>
            <a:endParaRPr lang="en-PH" sz="1400" dirty="0" smtClean="0"/>
          </a:p>
          <a:p>
            <a:endParaRPr lang="en-PH" sz="1400" dirty="0" smtClean="0"/>
          </a:p>
          <a:p>
            <a:endParaRPr lang="en-PH" sz="1400" dirty="0" smtClean="0"/>
          </a:p>
          <a:p>
            <a:endParaRPr lang="en-PH" sz="1400" b="1" dirty="0" smtClean="0"/>
          </a:p>
          <a:p>
            <a:endParaRPr lang="en-PH" sz="1400" b="1" dirty="0"/>
          </a:p>
          <a:p>
            <a:endParaRPr lang="en-PH" sz="1400" b="1" dirty="0" smtClean="0"/>
          </a:p>
          <a:p>
            <a:endParaRPr lang="en-PH" sz="1400" b="1" dirty="0"/>
          </a:p>
          <a:p>
            <a:endParaRPr lang="en-PH" sz="1400" b="1" dirty="0" smtClean="0"/>
          </a:p>
          <a:p>
            <a:endParaRPr lang="en-PH" sz="1400" b="1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pPr algn="ctr"/>
            <a:endParaRPr lang="en-PH" sz="1400" dirty="0"/>
          </a:p>
          <a:p>
            <a:pPr algn="ctr"/>
            <a:r>
              <a:rPr lang="en-PH" sz="1400" dirty="0" smtClean="0"/>
              <a:t>1.</a:t>
            </a:r>
            <a:endParaRPr lang="en-PH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4458711" y="5506570"/>
            <a:ext cx="1609562" cy="280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SUBMIT</a:t>
            </a:r>
            <a:endParaRPr lang="en-PH" sz="14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2524259" y="3464841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1.25</a:t>
            </a:r>
            <a:endParaRPr lang="en-PH" dirty="0"/>
          </a:p>
        </p:txBody>
      </p:sp>
      <p:sp>
        <p:nvSpPr>
          <p:cNvPr id="29" name="Rounded Rectangle 28"/>
          <p:cNvSpPr/>
          <p:nvPr/>
        </p:nvSpPr>
        <p:spPr>
          <a:xfrm>
            <a:off x="2516826" y="3234193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1.0</a:t>
            </a:r>
            <a:endParaRPr lang="en-PH" dirty="0"/>
          </a:p>
        </p:txBody>
      </p:sp>
      <p:sp>
        <p:nvSpPr>
          <p:cNvPr id="30" name="Rounded Rectangle 29"/>
          <p:cNvSpPr/>
          <p:nvPr/>
        </p:nvSpPr>
        <p:spPr>
          <a:xfrm>
            <a:off x="2524259" y="3695772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1.5</a:t>
            </a:r>
            <a:endParaRPr lang="en-PH" dirty="0"/>
          </a:p>
        </p:txBody>
      </p:sp>
      <p:sp>
        <p:nvSpPr>
          <p:cNvPr id="31" name="Rounded Rectangle 30"/>
          <p:cNvSpPr/>
          <p:nvPr/>
        </p:nvSpPr>
        <p:spPr>
          <a:xfrm>
            <a:off x="2516825" y="3926703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1.75</a:t>
            </a:r>
            <a:endParaRPr lang="en-PH" dirty="0"/>
          </a:p>
        </p:txBody>
      </p:sp>
      <p:sp>
        <p:nvSpPr>
          <p:cNvPr id="32" name="Rounded Rectangle 31"/>
          <p:cNvSpPr/>
          <p:nvPr/>
        </p:nvSpPr>
        <p:spPr>
          <a:xfrm>
            <a:off x="2516825" y="4411890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2.25</a:t>
            </a:r>
            <a:endParaRPr lang="en-PH" dirty="0"/>
          </a:p>
        </p:txBody>
      </p:sp>
      <p:sp>
        <p:nvSpPr>
          <p:cNvPr id="33" name="Rounded Rectangle 32"/>
          <p:cNvSpPr/>
          <p:nvPr/>
        </p:nvSpPr>
        <p:spPr>
          <a:xfrm>
            <a:off x="2509392" y="4181242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2.0</a:t>
            </a:r>
            <a:endParaRPr lang="en-PH" dirty="0"/>
          </a:p>
        </p:txBody>
      </p:sp>
      <p:sp>
        <p:nvSpPr>
          <p:cNvPr id="34" name="Rounded Rectangle 33"/>
          <p:cNvSpPr/>
          <p:nvPr/>
        </p:nvSpPr>
        <p:spPr>
          <a:xfrm>
            <a:off x="2516825" y="4642821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2.5</a:t>
            </a:r>
            <a:endParaRPr lang="en-PH" dirty="0"/>
          </a:p>
        </p:txBody>
      </p:sp>
      <p:sp>
        <p:nvSpPr>
          <p:cNvPr id="35" name="Rounded Rectangle 34"/>
          <p:cNvSpPr/>
          <p:nvPr/>
        </p:nvSpPr>
        <p:spPr>
          <a:xfrm>
            <a:off x="2509391" y="4873752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2.75</a:t>
            </a:r>
            <a:endParaRPr lang="en-PH" dirty="0"/>
          </a:p>
        </p:txBody>
      </p:sp>
      <p:sp>
        <p:nvSpPr>
          <p:cNvPr id="39" name="Rounded Rectangle 38"/>
          <p:cNvSpPr/>
          <p:nvPr/>
        </p:nvSpPr>
        <p:spPr>
          <a:xfrm>
            <a:off x="5437350" y="3375773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  <a:r>
              <a:rPr lang="en-PH" dirty="0" smtClean="0"/>
              <a:t>.25</a:t>
            </a:r>
            <a:endParaRPr lang="en-PH" dirty="0"/>
          </a:p>
        </p:txBody>
      </p:sp>
      <p:sp>
        <p:nvSpPr>
          <p:cNvPr id="40" name="Rounded Rectangle 39"/>
          <p:cNvSpPr/>
          <p:nvPr/>
        </p:nvSpPr>
        <p:spPr>
          <a:xfrm>
            <a:off x="5429917" y="3145125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  <a:r>
              <a:rPr lang="en-PH" dirty="0" smtClean="0"/>
              <a:t>.0</a:t>
            </a:r>
            <a:endParaRPr lang="en-PH" dirty="0"/>
          </a:p>
        </p:txBody>
      </p:sp>
      <p:sp>
        <p:nvSpPr>
          <p:cNvPr id="41" name="Rounded Rectangle 40"/>
          <p:cNvSpPr/>
          <p:nvPr/>
        </p:nvSpPr>
        <p:spPr>
          <a:xfrm>
            <a:off x="5437350" y="3606704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  <a:r>
              <a:rPr lang="en-PH" dirty="0" smtClean="0"/>
              <a:t>.5</a:t>
            </a:r>
            <a:endParaRPr lang="en-PH" dirty="0"/>
          </a:p>
        </p:txBody>
      </p:sp>
      <p:sp>
        <p:nvSpPr>
          <p:cNvPr id="42" name="Rounded Rectangle 41"/>
          <p:cNvSpPr/>
          <p:nvPr/>
        </p:nvSpPr>
        <p:spPr>
          <a:xfrm>
            <a:off x="5429916" y="3837635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  <a:r>
              <a:rPr lang="en-PH" dirty="0" smtClean="0"/>
              <a:t>.75</a:t>
            </a:r>
            <a:endParaRPr lang="en-PH" dirty="0"/>
          </a:p>
        </p:txBody>
      </p:sp>
      <p:sp>
        <p:nvSpPr>
          <p:cNvPr id="43" name="Rounded Rectangle 42"/>
          <p:cNvSpPr/>
          <p:nvPr/>
        </p:nvSpPr>
        <p:spPr>
          <a:xfrm>
            <a:off x="5429916" y="4322822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  <a:r>
              <a:rPr lang="en-PH" dirty="0" smtClean="0"/>
              <a:t>.25</a:t>
            </a:r>
            <a:endParaRPr lang="en-PH" dirty="0"/>
          </a:p>
        </p:txBody>
      </p:sp>
      <p:sp>
        <p:nvSpPr>
          <p:cNvPr id="44" name="Rounded Rectangle 43"/>
          <p:cNvSpPr/>
          <p:nvPr/>
        </p:nvSpPr>
        <p:spPr>
          <a:xfrm>
            <a:off x="5422483" y="4092174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  <a:r>
              <a:rPr lang="en-PH" dirty="0" smtClean="0"/>
              <a:t>.0</a:t>
            </a:r>
            <a:endParaRPr lang="en-PH" dirty="0"/>
          </a:p>
        </p:txBody>
      </p:sp>
      <p:sp>
        <p:nvSpPr>
          <p:cNvPr id="45" name="Rounded Rectangle 44"/>
          <p:cNvSpPr/>
          <p:nvPr/>
        </p:nvSpPr>
        <p:spPr>
          <a:xfrm>
            <a:off x="5429916" y="4553753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  <a:r>
              <a:rPr lang="en-PH" dirty="0" smtClean="0"/>
              <a:t>.5</a:t>
            </a:r>
            <a:endParaRPr lang="en-PH" dirty="0"/>
          </a:p>
        </p:txBody>
      </p:sp>
      <p:sp>
        <p:nvSpPr>
          <p:cNvPr id="46" name="Rounded Rectangle 45"/>
          <p:cNvSpPr/>
          <p:nvPr/>
        </p:nvSpPr>
        <p:spPr>
          <a:xfrm>
            <a:off x="5422482" y="4784684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  <a:r>
              <a:rPr lang="en-PH" dirty="0" smtClean="0"/>
              <a:t>.75</a:t>
            </a:r>
            <a:endParaRPr lang="en-PH" dirty="0"/>
          </a:p>
        </p:txBody>
      </p:sp>
      <p:sp>
        <p:nvSpPr>
          <p:cNvPr id="47" name="Rounded Rectangle 46"/>
          <p:cNvSpPr/>
          <p:nvPr/>
        </p:nvSpPr>
        <p:spPr>
          <a:xfrm>
            <a:off x="5419041" y="5050838"/>
            <a:ext cx="877291" cy="206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5.0</a:t>
            </a:r>
            <a:endParaRPr lang="en-PH" dirty="0"/>
          </a:p>
        </p:txBody>
      </p:sp>
      <p:sp>
        <p:nvSpPr>
          <p:cNvPr id="48" name="Rectangle 47"/>
          <p:cNvSpPr/>
          <p:nvPr/>
        </p:nvSpPr>
        <p:spPr>
          <a:xfrm>
            <a:off x="3530940" y="3233830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Rectangle 48"/>
          <p:cNvSpPr/>
          <p:nvPr/>
        </p:nvSpPr>
        <p:spPr>
          <a:xfrm>
            <a:off x="4478273" y="3234193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100</a:t>
            </a:r>
            <a:endParaRPr lang="en-PH" dirty="0"/>
          </a:p>
        </p:txBody>
      </p:sp>
      <p:sp>
        <p:nvSpPr>
          <p:cNvPr id="50" name="TextBox 49"/>
          <p:cNvSpPr txBox="1"/>
          <p:nvPr/>
        </p:nvSpPr>
        <p:spPr>
          <a:xfrm>
            <a:off x="4148230" y="3201805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41671" y="3463504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Rectangle 51"/>
          <p:cNvSpPr/>
          <p:nvPr/>
        </p:nvSpPr>
        <p:spPr>
          <a:xfrm>
            <a:off x="4489004" y="3463867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3" name="TextBox 52"/>
          <p:cNvSpPr txBox="1"/>
          <p:nvPr/>
        </p:nvSpPr>
        <p:spPr>
          <a:xfrm>
            <a:off x="4158961" y="3431479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542904" y="3708034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5" name="Rectangle 54"/>
          <p:cNvSpPr/>
          <p:nvPr/>
        </p:nvSpPr>
        <p:spPr>
          <a:xfrm>
            <a:off x="4490237" y="3708397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6" name="TextBox 55"/>
          <p:cNvSpPr txBox="1"/>
          <p:nvPr/>
        </p:nvSpPr>
        <p:spPr>
          <a:xfrm>
            <a:off x="4160194" y="3676009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54867" y="3951843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8" name="Rectangle 57"/>
          <p:cNvSpPr/>
          <p:nvPr/>
        </p:nvSpPr>
        <p:spPr>
          <a:xfrm>
            <a:off x="4502200" y="3952206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9" name="TextBox 58"/>
          <p:cNvSpPr txBox="1"/>
          <p:nvPr/>
        </p:nvSpPr>
        <p:spPr>
          <a:xfrm>
            <a:off x="4172157" y="3919818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561923" y="4180879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1" name="Rectangle 60"/>
          <p:cNvSpPr/>
          <p:nvPr/>
        </p:nvSpPr>
        <p:spPr>
          <a:xfrm>
            <a:off x="4509256" y="4181242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2" name="TextBox 61"/>
          <p:cNvSpPr txBox="1"/>
          <p:nvPr/>
        </p:nvSpPr>
        <p:spPr>
          <a:xfrm>
            <a:off x="4179213" y="4148854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61923" y="4423290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4" name="Rectangle 63"/>
          <p:cNvSpPr/>
          <p:nvPr/>
        </p:nvSpPr>
        <p:spPr>
          <a:xfrm>
            <a:off x="4509256" y="4423653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5" name="TextBox 64"/>
          <p:cNvSpPr txBox="1"/>
          <p:nvPr/>
        </p:nvSpPr>
        <p:spPr>
          <a:xfrm>
            <a:off x="4179213" y="4391265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63156" y="4654220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7" name="Rectangle 66"/>
          <p:cNvSpPr/>
          <p:nvPr/>
        </p:nvSpPr>
        <p:spPr>
          <a:xfrm>
            <a:off x="4510489" y="4654583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8" name="TextBox 67"/>
          <p:cNvSpPr txBox="1"/>
          <p:nvPr/>
        </p:nvSpPr>
        <p:spPr>
          <a:xfrm>
            <a:off x="4180446" y="4622195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56698" y="4883256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0" name="Rectangle 69"/>
          <p:cNvSpPr/>
          <p:nvPr/>
        </p:nvSpPr>
        <p:spPr>
          <a:xfrm>
            <a:off x="4504031" y="4883619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1" name="TextBox 70"/>
          <p:cNvSpPr txBox="1"/>
          <p:nvPr/>
        </p:nvSpPr>
        <p:spPr>
          <a:xfrm>
            <a:off x="4185731" y="4850868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68444" y="3130436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3" name="Rectangle 72"/>
          <p:cNvSpPr/>
          <p:nvPr/>
        </p:nvSpPr>
        <p:spPr>
          <a:xfrm>
            <a:off x="7415777" y="3130799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4" name="TextBox 73"/>
          <p:cNvSpPr txBox="1"/>
          <p:nvPr/>
        </p:nvSpPr>
        <p:spPr>
          <a:xfrm>
            <a:off x="7085734" y="3098411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479175" y="3360110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6" name="Rectangle 75"/>
          <p:cNvSpPr/>
          <p:nvPr/>
        </p:nvSpPr>
        <p:spPr>
          <a:xfrm>
            <a:off x="7426508" y="3360473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7" name="TextBox 76"/>
          <p:cNvSpPr txBox="1"/>
          <p:nvPr/>
        </p:nvSpPr>
        <p:spPr>
          <a:xfrm>
            <a:off x="7096465" y="3328085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480408" y="3604640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9" name="Rectangle 78"/>
          <p:cNvSpPr/>
          <p:nvPr/>
        </p:nvSpPr>
        <p:spPr>
          <a:xfrm>
            <a:off x="7427741" y="3605003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0" name="TextBox 79"/>
          <p:cNvSpPr txBox="1"/>
          <p:nvPr/>
        </p:nvSpPr>
        <p:spPr>
          <a:xfrm>
            <a:off x="7097698" y="3572615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92371" y="3848449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2" name="Rectangle 81"/>
          <p:cNvSpPr/>
          <p:nvPr/>
        </p:nvSpPr>
        <p:spPr>
          <a:xfrm>
            <a:off x="7439704" y="3848812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3" name="TextBox 82"/>
          <p:cNvSpPr txBox="1"/>
          <p:nvPr/>
        </p:nvSpPr>
        <p:spPr>
          <a:xfrm>
            <a:off x="7109661" y="3816424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99427" y="4077485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5" name="Rectangle 84"/>
          <p:cNvSpPr/>
          <p:nvPr/>
        </p:nvSpPr>
        <p:spPr>
          <a:xfrm>
            <a:off x="7446760" y="4077848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6" name="TextBox 85"/>
          <p:cNvSpPr txBox="1"/>
          <p:nvPr/>
        </p:nvSpPr>
        <p:spPr>
          <a:xfrm>
            <a:off x="7116717" y="4045460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499427" y="4319896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8" name="Rectangle 87"/>
          <p:cNvSpPr/>
          <p:nvPr/>
        </p:nvSpPr>
        <p:spPr>
          <a:xfrm>
            <a:off x="7446760" y="4320259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9" name="TextBox 88"/>
          <p:cNvSpPr txBox="1"/>
          <p:nvPr/>
        </p:nvSpPr>
        <p:spPr>
          <a:xfrm>
            <a:off x="7116717" y="4287871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500660" y="4550826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1" name="Rectangle 90"/>
          <p:cNvSpPr/>
          <p:nvPr/>
        </p:nvSpPr>
        <p:spPr>
          <a:xfrm>
            <a:off x="7447993" y="4551189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2" name="TextBox 91"/>
          <p:cNvSpPr txBox="1"/>
          <p:nvPr/>
        </p:nvSpPr>
        <p:spPr>
          <a:xfrm>
            <a:off x="7117950" y="4518801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494202" y="4794199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4" name="Rectangle 93"/>
          <p:cNvSpPr/>
          <p:nvPr/>
        </p:nvSpPr>
        <p:spPr>
          <a:xfrm>
            <a:off x="7441535" y="4794562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5" name="TextBox 94"/>
          <p:cNvSpPr txBox="1"/>
          <p:nvPr/>
        </p:nvSpPr>
        <p:spPr>
          <a:xfrm>
            <a:off x="7123235" y="4761811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504670" y="5036610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0</a:t>
            </a:r>
            <a:endParaRPr lang="en-PH" dirty="0"/>
          </a:p>
        </p:txBody>
      </p:sp>
      <p:sp>
        <p:nvSpPr>
          <p:cNvPr id="97" name="Rectangle 96"/>
          <p:cNvSpPr/>
          <p:nvPr/>
        </p:nvSpPr>
        <p:spPr>
          <a:xfrm>
            <a:off x="7452003" y="5036973"/>
            <a:ext cx="614921" cy="20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8" name="TextBox 97"/>
          <p:cNvSpPr txBox="1"/>
          <p:nvPr/>
        </p:nvSpPr>
        <p:spPr>
          <a:xfrm>
            <a:off x="7133703" y="5004222"/>
            <a:ext cx="42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to</a:t>
            </a:r>
            <a:endParaRPr lang="en-PH" sz="1200" dirty="0">
              <a:solidFill>
                <a:schemeClr val="bg1"/>
              </a:solidFill>
            </a:endParaRPr>
          </a:p>
        </p:txBody>
      </p:sp>
      <p:sp>
        <p:nvSpPr>
          <p:cNvPr id="99" name="Right Brace 98"/>
          <p:cNvSpPr/>
          <p:nvPr/>
        </p:nvSpPr>
        <p:spPr>
          <a:xfrm>
            <a:off x="7801385" y="2883073"/>
            <a:ext cx="1278976" cy="24993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Rectangle 99"/>
          <p:cNvSpPr/>
          <p:nvPr/>
        </p:nvSpPr>
        <p:spPr>
          <a:xfrm>
            <a:off x="8925855" y="2966382"/>
            <a:ext cx="2309406" cy="2540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 smtClean="0"/>
              <a:t>Reminder: </a:t>
            </a:r>
            <a:r>
              <a:rPr lang="en-PH" sz="1200" dirty="0" err="1" smtClean="0"/>
              <a:t>Maraming</a:t>
            </a:r>
            <a:r>
              <a:rPr lang="en-PH" sz="1200" dirty="0" smtClean="0"/>
              <a:t> Validations </a:t>
            </a:r>
            <a:r>
              <a:rPr lang="en-PH" sz="1200" dirty="0" err="1" smtClean="0"/>
              <a:t>Dito</a:t>
            </a:r>
            <a:endParaRPr lang="en-PH" sz="1200" dirty="0" smtClean="0"/>
          </a:p>
          <a:p>
            <a:pPr algn="ctr"/>
            <a:endParaRPr lang="en-PH" sz="1200" dirty="0"/>
          </a:p>
          <a:p>
            <a:pPr algn="ctr"/>
            <a:r>
              <a:rPr lang="en-PH" sz="1200" dirty="0" err="1" smtClean="0"/>
              <a:t>Tapos</a:t>
            </a:r>
            <a:r>
              <a:rPr lang="en-PH" sz="1200" dirty="0" smtClean="0"/>
              <a:t> </a:t>
            </a:r>
            <a:r>
              <a:rPr lang="en-PH" sz="1200" dirty="0" err="1" smtClean="0"/>
              <a:t>pag</a:t>
            </a:r>
            <a:r>
              <a:rPr lang="en-PH" sz="1200" dirty="0" smtClean="0"/>
              <a:t> ok </a:t>
            </a:r>
            <a:r>
              <a:rPr lang="en-PH" sz="1200" dirty="0" err="1" smtClean="0"/>
              <a:t>na</a:t>
            </a:r>
            <a:r>
              <a:rPr lang="en-PH" sz="1200" dirty="0" smtClean="0"/>
              <a:t>, </a:t>
            </a:r>
            <a:r>
              <a:rPr lang="en-PH" sz="1200" dirty="0" err="1" smtClean="0"/>
              <a:t>diretso</a:t>
            </a:r>
            <a:r>
              <a:rPr lang="en-PH" sz="1200" dirty="0" smtClean="0"/>
              <a:t> </a:t>
            </a:r>
            <a:r>
              <a:rPr lang="en-PH" sz="1200" dirty="0" err="1" smtClean="0"/>
              <a:t>sa</a:t>
            </a:r>
            <a:r>
              <a:rPr lang="en-PH" sz="1200" dirty="0" smtClean="0"/>
              <a:t> webpage</a:t>
            </a:r>
          </a:p>
          <a:p>
            <a:pPr algn="ctr"/>
            <a:endParaRPr lang="en-PH" sz="1200" dirty="0"/>
          </a:p>
          <a:p>
            <a:pPr algn="ctr"/>
            <a:r>
              <a:rPr lang="en-PH" sz="1200" dirty="0" smtClean="0"/>
              <a:t>P.S. Mag prompt </a:t>
            </a:r>
            <a:r>
              <a:rPr lang="en-PH" sz="1200" dirty="0" err="1" smtClean="0"/>
              <a:t>na</a:t>
            </a:r>
            <a:r>
              <a:rPr lang="en-PH" sz="1200" dirty="0" smtClean="0"/>
              <a:t> di </a:t>
            </a:r>
            <a:r>
              <a:rPr lang="en-PH" sz="1200" dirty="0" err="1" smtClean="0"/>
              <a:t>nya</a:t>
            </a:r>
            <a:r>
              <a:rPr lang="en-PH" sz="1200" dirty="0" smtClean="0"/>
              <a:t> </a:t>
            </a:r>
            <a:r>
              <a:rPr lang="en-PH" sz="1200" dirty="0" err="1" smtClean="0"/>
              <a:t>na</a:t>
            </a:r>
            <a:r>
              <a:rPr lang="en-PH" sz="1200" dirty="0" smtClean="0"/>
              <a:t> </a:t>
            </a:r>
            <a:r>
              <a:rPr lang="en-PH" sz="1200" dirty="0" err="1" smtClean="0"/>
              <a:t>mababago</a:t>
            </a:r>
            <a:r>
              <a:rPr lang="en-PH" sz="1200" dirty="0" smtClean="0"/>
              <a:t> </a:t>
            </a:r>
            <a:r>
              <a:rPr lang="en-PH" sz="1200" dirty="0" err="1" smtClean="0"/>
              <a:t>yung</a:t>
            </a:r>
            <a:r>
              <a:rPr lang="en-PH" sz="1200" dirty="0" smtClean="0"/>
              <a:t> </a:t>
            </a:r>
            <a:r>
              <a:rPr lang="en-PH" sz="1200" dirty="0" err="1" smtClean="0"/>
              <a:t>ibang</a:t>
            </a:r>
            <a:r>
              <a:rPr lang="en-PH" sz="1200" dirty="0" smtClean="0"/>
              <a:t> settings </a:t>
            </a:r>
            <a:r>
              <a:rPr lang="en-PH" sz="1200" dirty="0" err="1" smtClean="0"/>
              <a:t>maliban</a:t>
            </a:r>
            <a:r>
              <a:rPr lang="en-PH" sz="1200" dirty="0" smtClean="0"/>
              <a:t> </a:t>
            </a:r>
            <a:r>
              <a:rPr lang="en-PH" sz="1200" dirty="0" err="1" smtClean="0"/>
              <a:t>sa</a:t>
            </a:r>
            <a:r>
              <a:rPr lang="en-PH" sz="1200" dirty="0" smtClean="0"/>
              <a:t> grading system once </a:t>
            </a:r>
            <a:r>
              <a:rPr lang="en-PH" sz="1200" dirty="0" err="1" smtClean="0"/>
              <a:t>na</a:t>
            </a:r>
            <a:r>
              <a:rPr lang="en-PH" sz="1200" dirty="0" smtClean="0"/>
              <a:t> mag submit </a:t>
            </a:r>
            <a:r>
              <a:rPr lang="en-PH" sz="1200" dirty="0" err="1" smtClean="0"/>
              <a:t>sya</a:t>
            </a:r>
            <a:r>
              <a:rPr lang="en-PH" sz="1200" dirty="0" smtClean="0"/>
              <a:t>.</a:t>
            </a:r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22216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8487" y="185432"/>
            <a:ext cx="9404723" cy="714900"/>
          </a:xfrm>
        </p:spPr>
        <p:txBody>
          <a:bodyPr/>
          <a:lstStyle/>
          <a:p>
            <a:r>
              <a:rPr lang="en-PH" dirty="0" smtClean="0"/>
              <a:t>FACULTY PAGE</a:t>
            </a:r>
            <a:endParaRPr lang="en-PH" dirty="0"/>
          </a:p>
        </p:txBody>
      </p:sp>
      <p:grpSp>
        <p:nvGrpSpPr>
          <p:cNvPr id="2" name="Group 1"/>
          <p:cNvGrpSpPr/>
          <p:nvPr/>
        </p:nvGrpSpPr>
        <p:grpSpPr>
          <a:xfrm>
            <a:off x="308487" y="1011686"/>
            <a:ext cx="11155680" cy="5430129"/>
            <a:chOff x="267286" y="998807"/>
            <a:chExt cx="11155680" cy="5430129"/>
          </a:xfrm>
        </p:grpSpPr>
        <p:sp>
          <p:nvSpPr>
            <p:cNvPr id="4" name="Rounded Rectangle 3"/>
            <p:cNvSpPr/>
            <p:nvPr/>
          </p:nvSpPr>
          <p:spPr>
            <a:xfrm>
              <a:off x="267286" y="998807"/>
              <a:ext cx="11155680" cy="253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PH" sz="1400" dirty="0" smtClean="0"/>
                <a:t>www.onlineclassrecord.com</a:t>
              </a:r>
              <a:endParaRPr lang="en-PH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7286" y="1885071"/>
              <a:ext cx="11155680" cy="45438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286" y="1252025"/>
              <a:ext cx="11155680" cy="633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dirty="0" smtClean="0"/>
                <a:t>ONLINE CLASS RECORD (OCR) –PUP ENGINEERING - Settings</a:t>
              </a:r>
              <a:endParaRPr lang="en-PH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7286" y="1907456"/>
              <a:ext cx="3799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200" dirty="0" smtClean="0">
                  <a:solidFill>
                    <a:schemeClr val="bg1"/>
                  </a:solidFill>
                </a:rPr>
                <a:t>Welcome 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Jojo</a:t>
              </a:r>
              <a:r>
                <a:rPr lang="en-PH" sz="1200" dirty="0" smtClean="0">
                  <a:solidFill>
                    <a:schemeClr val="bg1"/>
                  </a:solidFill>
                </a:rPr>
                <a:t> to PUP OCR!</a:t>
              </a:r>
            </a:p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286" y="2264008"/>
              <a:ext cx="3756074" cy="267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400" b="1" dirty="0" smtClean="0"/>
                <a:t>Academic Year 2015-2016</a:t>
              </a:r>
              <a:endParaRPr lang="en-PH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18" y="2569533"/>
              <a:ext cx="37992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PH" sz="1200" dirty="0" smtClean="0">
                  <a:solidFill>
                    <a:schemeClr val="bg1"/>
                  </a:solidFill>
                </a:rPr>
                <a:t>1</a:t>
              </a:r>
              <a:r>
                <a:rPr lang="en-PH" sz="1200" baseline="30000" dirty="0" smtClean="0">
                  <a:solidFill>
                    <a:schemeClr val="bg1"/>
                  </a:solidFill>
                </a:rPr>
                <a:t>st</a:t>
              </a:r>
              <a:r>
                <a:rPr lang="en-PH" sz="1200" dirty="0" smtClean="0">
                  <a:solidFill>
                    <a:schemeClr val="bg1"/>
                  </a:solidFill>
                </a:rPr>
                <a:t> Semester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PH" sz="1200" dirty="0" smtClean="0">
                  <a:solidFill>
                    <a:schemeClr val="bg1"/>
                  </a:solidFill>
                </a:rPr>
                <a:t>2</a:t>
              </a:r>
              <a:r>
                <a:rPr lang="en-PH" sz="1200" baseline="30000" dirty="0" smtClean="0">
                  <a:solidFill>
                    <a:schemeClr val="bg1"/>
                  </a:solidFill>
                </a:rPr>
                <a:t>nd</a:t>
              </a:r>
              <a:r>
                <a:rPr lang="en-PH" sz="1200" dirty="0" smtClean="0">
                  <a:solidFill>
                    <a:schemeClr val="bg1"/>
                  </a:solidFill>
                </a:rPr>
                <a:t> Semester</a:t>
              </a:r>
            </a:p>
            <a:p>
              <a:r>
                <a:rPr lang="en-PH" sz="1200" dirty="0" smtClean="0">
                  <a:solidFill>
                    <a:schemeClr val="bg1"/>
                  </a:solidFill>
                </a:rPr>
                <a:t>          -Electronics  1</a:t>
              </a: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BSCpE</a:t>
              </a:r>
              <a:r>
                <a:rPr lang="en-PH" sz="1200" dirty="0" smtClean="0">
                  <a:solidFill>
                    <a:schemeClr val="bg1"/>
                  </a:solidFill>
                </a:rPr>
                <a:t> III-1</a:t>
              </a: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BSCpE</a:t>
              </a:r>
              <a:r>
                <a:rPr lang="en-PH" sz="1200" dirty="0" smtClean="0">
                  <a:solidFill>
                    <a:schemeClr val="bg1"/>
                  </a:solidFill>
                </a:rPr>
                <a:t> III-5</a:t>
              </a:r>
            </a:p>
            <a:p>
              <a:r>
                <a:rPr lang="en-PH" sz="1200" dirty="0" smtClean="0">
                  <a:solidFill>
                    <a:schemeClr val="bg1"/>
                  </a:solidFill>
                </a:rPr>
                <a:t>           -Subject 2</a:t>
              </a: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*Section 2.1</a:t>
              </a:r>
              <a:endParaRPr lang="en-PH" sz="1200" dirty="0">
                <a:solidFill>
                  <a:schemeClr val="bg1"/>
                </a:solidFill>
              </a:endParaRP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*Section 2.2</a:t>
              </a:r>
            </a:p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2562896" y="3232597"/>
            <a:ext cx="2228045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23985" y="1881456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Calendar</a:t>
            </a:r>
            <a:endParaRPr lang="en-PH" sz="1600" dirty="0"/>
          </a:p>
        </p:txBody>
      </p:sp>
      <p:sp>
        <p:nvSpPr>
          <p:cNvPr id="34" name="Rectangle 33"/>
          <p:cNvSpPr/>
          <p:nvPr/>
        </p:nvSpPr>
        <p:spPr>
          <a:xfrm>
            <a:off x="7697800" y="1896056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/>
              <a:t>Seat Plan Settings</a:t>
            </a:r>
            <a:endParaRPr lang="en-PH" sz="1050" dirty="0"/>
          </a:p>
        </p:txBody>
      </p:sp>
      <p:sp>
        <p:nvSpPr>
          <p:cNvPr id="35" name="Rectangle 34"/>
          <p:cNvSpPr/>
          <p:nvPr/>
        </p:nvSpPr>
        <p:spPr>
          <a:xfrm>
            <a:off x="9371615" y="1897950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Contacts</a:t>
            </a:r>
            <a:endParaRPr lang="en-PH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010848" y="3050572"/>
            <a:ext cx="5305129" cy="1286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Pag</a:t>
            </a:r>
            <a:r>
              <a:rPr lang="en-PH" dirty="0" smtClean="0"/>
              <a:t> </a:t>
            </a:r>
            <a:r>
              <a:rPr lang="en-PH" dirty="0" err="1" smtClean="0"/>
              <a:t>ni</a:t>
            </a:r>
            <a:r>
              <a:rPr lang="en-PH" dirty="0" smtClean="0"/>
              <a:t>-click </a:t>
            </a:r>
            <a:r>
              <a:rPr lang="en-PH" dirty="0" err="1" smtClean="0"/>
              <a:t>niya</a:t>
            </a:r>
            <a:r>
              <a:rPr lang="en-PH" dirty="0" smtClean="0"/>
              <a:t> to </a:t>
            </a:r>
            <a:r>
              <a:rPr lang="en-PH" dirty="0" err="1" smtClean="0"/>
              <a:t>diretso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Class Record ng Section</a:t>
            </a:r>
            <a:endParaRPr lang="en-PH" dirty="0"/>
          </a:p>
        </p:txBody>
      </p:sp>
      <p:sp>
        <p:nvSpPr>
          <p:cNvPr id="37" name="Rectangle 36"/>
          <p:cNvSpPr/>
          <p:nvPr/>
        </p:nvSpPr>
        <p:spPr>
          <a:xfrm>
            <a:off x="4107766" y="1883461"/>
            <a:ext cx="1762111" cy="26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Account Settings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37446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8487" y="185432"/>
            <a:ext cx="9404723" cy="714900"/>
          </a:xfrm>
        </p:spPr>
        <p:txBody>
          <a:bodyPr/>
          <a:lstStyle/>
          <a:p>
            <a:r>
              <a:rPr lang="en-PH" dirty="0" smtClean="0"/>
              <a:t>CLASS RECORD </a:t>
            </a:r>
            <a:endParaRPr lang="en-PH" dirty="0"/>
          </a:p>
        </p:txBody>
      </p:sp>
      <p:grpSp>
        <p:nvGrpSpPr>
          <p:cNvPr id="2" name="Group 1"/>
          <p:cNvGrpSpPr/>
          <p:nvPr/>
        </p:nvGrpSpPr>
        <p:grpSpPr>
          <a:xfrm>
            <a:off x="-264358" y="1011686"/>
            <a:ext cx="11728525" cy="5430129"/>
            <a:chOff x="-305559" y="998807"/>
            <a:chExt cx="11728525" cy="5430129"/>
          </a:xfrm>
        </p:grpSpPr>
        <p:sp>
          <p:nvSpPr>
            <p:cNvPr id="4" name="Rounded Rectangle 3"/>
            <p:cNvSpPr/>
            <p:nvPr/>
          </p:nvSpPr>
          <p:spPr>
            <a:xfrm>
              <a:off x="267286" y="998807"/>
              <a:ext cx="11155680" cy="253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PH" sz="1400" dirty="0" smtClean="0"/>
                <a:t>www.onlineclassrecord.com</a:t>
              </a:r>
              <a:endParaRPr lang="en-PH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7286" y="1885071"/>
              <a:ext cx="11155680" cy="45438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286" y="1252025"/>
              <a:ext cx="11155680" cy="633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dirty="0" smtClean="0"/>
                <a:t>ONLINE CLASS RECORD (OCR) –PUP ENGINEERING - Settings</a:t>
              </a:r>
              <a:endParaRPr lang="en-PH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305559" y="1880544"/>
              <a:ext cx="379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286" y="2264008"/>
              <a:ext cx="3756074" cy="267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400" b="1" dirty="0" smtClean="0"/>
                <a:t>Basic Electronics </a:t>
              </a:r>
              <a:r>
                <a:rPr lang="en-PH" sz="1400" b="1" dirty="0" err="1" smtClean="0"/>
                <a:t>BSCpE</a:t>
              </a:r>
              <a:r>
                <a:rPr lang="en-PH" sz="1400" b="1" dirty="0" smtClean="0"/>
                <a:t> III -1</a:t>
              </a:r>
              <a:endParaRPr lang="en-PH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18" y="2569533"/>
              <a:ext cx="379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023985" y="1881456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Calendar</a:t>
            </a:r>
            <a:endParaRPr lang="en-PH" sz="1600" dirty="0"/>
          </a:p>
        </p:txBody>
      </p:sp>
      <p:sp>
        <p:nvSpPr>
          <p:cNvPr id="34" name="Rectangle 33"/>
          <p:cNvSpPr/>
          <p:nvPr/>
        </p:nvSpPr>
        <p:spPr>
          <a:xfrm>
            <a:off x="7697800" y="1896056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/>
              <a:t>Seat Plan Settings</a:t>
            </a:r>
            <a:endParaRPr lang="en-PH" sz="1050" dirty="0"/>
          </a:p>
        </p:txBody>
      </p:sp>
      <p:sp>
        <p:nvSpPr>
          <p:cNvPr id="35" name="Rectangle 34"/>
          <p:cNvSpPr/>
          <p:nvPr/>
        </p:nvSpPr>
        <p:spPr>
          <a:xfrm>
            <a:off x="9371615" y="1897950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Contacts</a:t>
            </a:r>
            <a:endParaRPr lang="en-PH" sz="1600" dirty="0"/>
          </a:p>
        </p:txBody>
      </p:sp>
      <p:sp>
        <p:nvSpPr>
          <p:cNvPr id="37" name="Rectangle 36"/>
          <p:cNvSpPr/>
          <p:nvPr/>
        </p:nvSpPr>
        <p:spPr>
          <a:xfrm>
            <a:off x="4107766" y="1883461"/>
            <a:ext cx="1762111" cy="26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Account Settings</a:t>
            </a:r>
            <a:endParaRPr lang="en-PH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37867" y="2605262"/>
            <a:ext cx="37606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>
                <a:solidFill>
                  <a:schemeClr val="bg1"/>
                </a:solidFill>
              </a:rPr>
              <a:t>List of Chosen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chemeClr val="bg1"/>
                </a:solidFill>
              </a:rPr>
              <a:t>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chemeClr val="bg1"/>
                </a:solidFill>
              </a:rPr>
              <a:t> Laboratory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chemeClr val="bg1"/>
                </a:solidFill>
              </a:rPr>
              <a:t>Long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chemeClr val="bg1"/>
                </a:solidFill>
              </a:rPr>
              <a:t>Midterm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smtClean="0">
                <a:solidFill>
                  <a:schemeClr val="bg1"/>
                </a:solidFill>
              </a:rPr>
              <a:t>Final Exam</a:t>
            </a:r>
          </a:p>
          <a:p>
            <a:endParaRPr lang="en-PH" sz="1400" dirty="0">
              <a:solidFill>
                <a:schemeClr val="bg1"/>
              </a:solidFill>
            </a:endParaRPr>
          </a:p>
          <a:p>
            <a:r>
              <a:rPr lang="en-PH" sz="1400" dirty="0" smtClean="0">
                <a:solidFill>
                  <a:schemeClr val="bg1"/>
                </a:solidFill>
              </a:rPr>
              <a:t>FINAL GRADING SHEET</a:t>
            </a:r>
          </a:p>
          <a:p>
            <a:endParaRPr lang="en-PH" dirty="0"/>
          </a:p>
        </p:txBody>
      </p:sp>
      <p:sp>
        <p:nvSpPr>
          <p:cNvPr id="13" name="Right Brace 12"/>
          <p:cNvSpPr/>
          <p:nvPr/>
        </p:nvSpPr>
        <p:spPr>
          <a:xfrm>
            <a:off x="2756441" y="2919446"/>
            <a:ext cx="1867437" cy="13048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2" name="Rectangle 21"/>
          <p:cNvSpPr/>
          <p:nvPr/>
        </p:nvSpPr>
        <p:spPr>
          <a:xfrm>
            <a:off x="2103510" y="1854935"/>
            <a:ext cx="1762111" cy="26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Home</a:t>
            </a:r>
            <a:endParaRPr lang="en-PH" sz="1400" dirty="0"/>
          </a:p>
        </p:txBody>
      </p:sp>
      <p:sp>
        <p:nvSpPr>
          <p:cNvPr id="15" name="Rectangle 14"/>
          <p:cNvSpPr/>
          <p:nvPr/>
        </p:nvSpPr>
        <p:spPr>
          <a:xfrm>
            <a:off x="4971343" y="3373327"/>
            <a:ext cx="4649273" cy="39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NAKA HYPERLINK TO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41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8487" y="185432"/>
            <a:ext cx="9404723" cy="714900"/>
          </a:xfrm>
        </p:spPr>
        <p:txBody>
          <a:bodyPr/>
          <a:lstStyle/>
          <a:p>
            <a:r>
              <a:rPr lang="en-PH" dirty="0" smtClean="0"/>
              <a:t>Modules</a:t>
            </a:r>
            <a:endParaRPr lang="en-PH" dirty="0"/>
          </a:p>
        </p:txBody>
      </p:sp>
      <p:grpSp>
        <p:nvGrpSpPr>
          <p:cNvPr id="2" name="Group 1"/>
          <p:cNvGrpSpPr/>
          <p:nvPr/>
        </p:nvGrpSpPr>
        <p:grpSpPr>
          <a:xfrm>
            <a:off x="-418904" y="998807"/>
            <a:ext cx="11728525" cy="5430129"/>
            <a:chOff x="-305559" y="998807"/>
            <a:chExt cx="11728525" cy="5430129"/>
          </a:xfrm>
        </p:grpSpPr>
        <p:sp>
          <p:nvSpPr>
            <p:cNvPr id="4" name="Rounded Rectangle 3"/>
            <p:cNvSpPr/>
            <p:nvPr/>
          </p:nvSpPr>
          <p:spPr>
            <a:xfrm>
              <a:off x="267286" y="998807"/>
              <a:ext cx="11155680" cy="253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PH" sz="1400" dirty="0" smtClean="0"/>
                <a:t>www.onlineclassrecord.com</a:t>
              </a:r>
              <a:endParaRPr lang="en-PH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7286" y="1885071"/>
              <a:ext cx="11155680" cy="45438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286" y="1252025"/>
              <a:ext cx="11155680" cy="633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dirty="0" smtClean="0"/>
                <a:t>ONLINE CLASS RECORD (OCR) –PUP ENGINEERING - Settings</a:t>
              </a:r>
              <a:endParaRPr lang="en-PH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305559" y="1880544"/>
              <a:ext cx="379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286" y="2264008"/>
              <a:ext cx="3756074" cy="267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400" b="1" dirty="0" smtClean="0"/>
                <a:t>Basic Electronics </a:t>
              </a:r>
              <a:r>
                <a:rPr lang="en-PH" sz="1400" b="1" dirty="0" err="1" smtClean="0"/>
                <a:t>BSCpE</a:t>
              </a:r>
              <a:r>
                <a:rPr lang="en-PH" sz="1400" b="1" dirty="0" smtClean="0"/>
                <a:t> III -1 Seatwork</a:t>
              </a:r>
              <a:endParaRPr lang="en-PH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18" y="2569533"/>
              <a:ext cx="379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023985" y="1881456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Calendar</a:t>
            </a:r>
            <a:endParaRPr lang="en-PH" sz="1600" dirty="0"/>
          </a:p>
        </p:txBody>
      </p:sp>
      <p:sp>
        <p:nvSpPr>
          <p:cNvPr id="34" name="Rectangle 33"/>
          <p:cNvSpPr/>
          <p:nvPr/>
        </p:nvSpPr>
        <p:spPr>
          <a:xfrm>
            <a:off x="7697800" y="1896056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/>
              <a:t>Seat Plan Settings</a:t>
            </a:r>
            <a:endParaRPr lang="en-PH" sz="1050" dirty="0"/>
          </a:p>
        </p:txBody>
      </p:sp>
      <p:sp>
        <p:nvSpPr>
          <p:cNvPr id="35" name="Rectangle 34"/>
          <p:cNvSpPr/>
          <p:nvPr/>
        </p:nvSpPr>
        <p:spPr>
          <a:xfrm>
            <a:off x="9371615" y="1897950"/>
            <a:ext cx="1519707" cy="24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smtClean="0"/>
              <a:t>Contacts</a:t>
            </a:r>
            <a:endParaRPr lang="en-PH" sz="1600" dirty="0"/>
          </a:p>
        </p:txBody>
      </p:sp>
      <p:sp>
        <p:nvSpPr>
          <p:cNvPr id="37" name="Rectangle 36"/>
          <p:cNvSpPr/>
          <p:nvPr/>
        </p:nvSpPr>
        <p:spPr>
          <a:xfrm>
            <a:off x="4107766" y="1883461"/>
            <a:ext cx="1762111" cy="26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Account Settings</a:t>
            </a:r>
            <a:endParaRPr lang="en-PH" sz="1400" dirty="0"/>
          </a:p>
        </p:txBody>
      </p:sp>
      <p:sp>
        <p:nvSpPr>
          <p:cNvPr id="22" name="Rectangle 21"/>
          <p:cNvSpPr/>
          <p:nvPr/>
        </p:nvSpPr>
        <p:spPr>
          <a:xfrm>
            <a:off x="2103510" y="1854935"/>
            <a:ext cx="1762111" cy="26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Home</a:t>
            </a:r>
            <a:endParaRPr lang="en-PH" sz="1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5413"/>
              </p:ext>
            </p:extLst>
          </p:nvPr>
        </p:nvGraphicFramePr>
        <p:xfrm>
          <a:off x="444673" y="2637759"/>
          <a:ext cx="10682672" cy="367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3"/>
                <a:gridCol w="1610501"/>
                <a:gridCol w="966508"/>
                <a:gridCol w="1114754"/>
                <a:gridCol w="1123541"/>
                <a:gridCol w="1068267"/>
                <a:gridCol w="1068267"/>
                <a:gridCol w="1068267"/>
                <a:gridCol w="1068267"/>
                <a:gridCol w="1068267"/>
              </a:tblGrid>
              <a:tr h="434228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No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Student No.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Name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aseline="0" dirty="0" smtClean="0"/>
                        <a:t> S#1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S#2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S#3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/>
                        <a:t>S#n</a:t>
                      </a:r>
                      <a:r>
                        <a:rPr lang="en-PH" dirty="0" smtClean="0"/>
                        <a:t>.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Score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Total</a:t>
                      </a:r>
                      <a:r>
                        <a:rPr lang="en-PH" baseline="0" dirty="0" smtClean="0"/>
                        <a:t> Items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%</a:t>
                      </a:r>
                      <a:endParaRPr lang="en-PH" dirty="0"/>
                    </a:p>
                  </a:txBody>
                  <a:tcPr/>
                </a:tc>
              </a:tr>
              <a:tr h="43422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3422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3422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3422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3422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3422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43422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2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87" y="185432"/>
            <a:ext cx="9404723" cy="714900"/>
          </a:xfrm>
        </p:spPr>
        <p:txBody>
          <a:bodyPr/>
          <a:lstStyle/>
          <a:p>
            <a:r>
              <a:rPr lang="en-PH" dirty="0" smtClean="0"/>
              <a:t>Admin Roles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1300766" y="1609859"/>
            <a:ext cx="96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* Adding and Removal of Students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407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87" y="185432"/>
            <a:ext cx="9404723" cy="714900"/>
          </a:xfrm>
        </p:spPr>
        <p:txBody>
          <a:bodyPr/>
          <a:lstStyle/>
          <a:p>
            <a:r>
              <a:rPr lang="en-PH" dirty="0" smtClean="0"/>
              <a:t>Other Requirement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798490" y="798490"/>
            <a:ext cx="963339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PH" dirty="0" smtClean="0"/>
              <a:t>Faculty should change password at first log on</a:t>
            </a:r>
          </a:p>
          <a:p>
            <a:pPr marL="342900" indent="-342900">
              <a:buAutoNum type="arabicPeriod"/>
            </a:pPr>
            <a:r>
              <a:rPr lang="en-PH" dirty="0" smtClean="0"/>
              <a:t>Computations for the spreadsheet / table for each module is to be done by this week for the  backend including the final grade sheet</a:t>
            </a:r>
          </a:p>
          <a:p>
            <a:pPr marL="342900" indent="-342900">
              <a:buAutoNum type="arabicPeriod"/>
            </a:pPr>
            <a:r>
              <a:rPr lang="en-PH" dirty="0" smtClean="0"/>
              <a:t>Adding and Removal of Student should be requested thru mail (yahoo or </a:t>
            </a:r>
            <a:r>
              <a:rPr lang="en-PH" dirty="0" err="1" smtClean="0"/>
              <a:t>gmail</a:t>
            </a:r>
            <a:r>
              <a:rPr lang="en-PH" dirty="0" smtClean="0"/>
              <a:t>) since we don’t have an email system yet for the OCR</a:t>
            </a:r>
          </a:p>
          <a:p>
            <a:pPr marL="342900" indent="-342900">
              <a:buAutoNum type="arabicPeriod"/>
            </a:pPr>
            <a:r>
              <a:rPr lang="en-PH" dirty="0" smtClean="0"/>
              <a:t>Pdf file should be converted to csv to text for the database</a:t>
            </a:r>
          </a:p>
          <a:p>
            <a:pPr marL="342900" indent="-342900">
              <a:buAutoNum type="arabicPeriod"/>
            </a:pPr>
            <a:r>
              <a:rPr lang="en-PH" dirty="0" smtClean="0"/>
              <a:t>For the final grading sheet , there should be a settings that can change the grading system just for in case no one or few passed the subject, the adviser can easily adjust the grade</a:t>
            </a:r>
          </a:p>
          <a:p>
            <a:pPr marL="342900" indent="-342900">
              <a:buAutoNum type="arabicPeriod"/>
            </a:pPr>
            <a:r>
              <a:rPr lang="en-PH" dirty="0" smtClean="0"/>
              <a:t>After each semester, there will be a survey type again for new settings and also records for last semester should be saved properly, Another suggestion is that there will be a download button for the grading sheet so they can have an offline copy of it</a:t>
            </a:r>
          </a:p>
          <a:p>
            <a:pPr marL="342900" indent="-342900">
              <a:buAutoNum type="arabicPeriod"/>
            </a:pPr>
            <a:r>
              <a:rPr lang="en-PH" dirty="0" smtClean="0"/>
              <a:t>On a long </a:t>
            </a:r>
            <a:r>
              <a:rPr lang="en-PH" dirty="0"/>
              <a:t>r</a:t>
            </a:r>
            <a:r>
              <a:rPr lang="en-PH" dirty="0" smtClean="0"/>
              <a:t>un, the website should have a server that’ll back up the data from time to time</a:t>
            </a:r>
          </a:p>
          <a:p>
            <a:pPr marL="342900" indent="-342900">
              <a:buAutoNum type="arabicPeriod"/>
            </a:pPr>
            <a:r>
              <a:rPr lang="en-PH" dirty="0" smtClean="0"/>
              <a:t> Project should be finished by the end of February or first week of March (HOPEFULLY)</a:t>
            </a:r>
          </a:p>
          <a:p>
            <a:r>
              <a:rPr lang="en-PH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case, you have questions regarding the project, don’t hesitate to pm me thru fb… </a:t>
            </a:r>
          </a:p>
          <a:p>
            <a:r>
              <a:rPr lang="en-PH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requesting for your support . This is not a simple project if you’ll read each slide as if you were coding .Thanks ! This is only my initial concept of the project. This is subject to changes. </a:t>
            </a:r>
            <a:endParaRPr lang="en-PH" dirty="0" smtClean="0"/>
          </a:p>
          <a:p>
            <a:pPr marL="342900" indent="-342900">
              <a:buAutoNum type="arabicPeriod"/>
            </a:pPr>
            <a:endParaRPr lang="en-PH" dirty="0" smtClean="0"/>
          </a:p>
          <a:p>
            <a:pPr marL="342900" indent="-342900">
              <a:buAutoNum type="arabicPeriod"/>
            </a:pPr>
            <a:endParaRPr lang="en-PH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486" y="1127982"/>
            <a:ext cx="9404723" cy="714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579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MGA KAILANGAN PA.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Final Title</a:t>
            </a:r>
          </a:p>
          <a:p>
            <a:r>
              <a:rPr lang="en-PH" dirty="0" smtClean="0"/>
              <a:t>Logo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Kailangan</a:t>
            </a:r>
            <a:endParaRPr lang="en-PH" dirty="0" smtClean="0"/>
          </a:p>
          <a:p>
            <a:r>
              <a:rPr lang="en-PH" smtClean="0"/>
              <a:t>FE Pending</a:t>
            </a:r>
            <a:endParaRPr lang="en-PH" dirty="0" smtClean="0"/>
          </a:p>
          <a:p>
            <a:r>
              <a:rPr lang="en-PH" dirty="0" smtClean="0"/>
              <a:t>Meeting </a:t>
            </a:r>
            <a:r>
              <a:rPr lang="en-PH" dirty="0" err="1" smtClean="0"/>
              <a:t>sa</a:t>
            </a:r>
            <a:r>
              <a:rPr lang="en-PH" dirty="0" smtClean="0"/>
              <a:t> Backend</a:t>
            </a:r>
          </a:p>
          <a:p>
            <a:pPr marL="0" indent="0">
              <a:buNone/>
            </a:pPr>
            <a:endParaRPr lang="en-PH" dirty="0" smtClean="0"/>
          </a:p>
          <a:p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96729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8487" y="185432"/>
            <a:ext cx="9404723" cy="714900"/>
          </a:xfrm>
        </p:spPr>
        <p:txBody>
          <a:bodyPr/>
          <a:lstStyle/>
          <a:p>
            <a:r>
              <a:rPr lang="en-PH" dirty="0" smtClean="0"/>
              <a:t>FACULTY PAGE. </a:t>
            </a:r>
            <a:r>
              <a:rPr lang="en-PH" sz="2400" dirty="0" smtClean="0"/>
              <a:t>(Wag </a:t>
            </a:r>
            <a:r>
              <a:rPr lang="en-PH" sz="2400" dirty="0" err="1" smtClean="0"/>
              <a:t>Pansinin</a:t>
            </a:r>
            <a:r>
              <a:rPr lang="en-PH" sz="2400" dirty="0" smtClean="0"/>
              <a:t> </a:t>
            </a:r>
            <a:r>
              <a:rPr lang="en-PH" sz="2400" dirty="0" err="1" smtClean="0"/>
              <a:t>ang</a:t>
            </a:r>
            <a:r>
              <a:rPr lang="en-PH" sz="2400" dirty="0" smtClean="0"/>
              <a:t> Page </a:t>
            </a:r>
            <a:r>
              <a:rPr lang="en-PH" sz="2400" dirty="0" err="1" smtClean="0"/>
              <a:t>na</a:t>
            </a:r>
            <a:r>
              <a:rPr lang="en-PH" sz="2400" dirty="0" smtClean="0"/>
              <a:t> to. )</a:t>
            </a:r>
            <a:endParaRPr lang="en-PH" dirty="0"/>
          </a:p>
        </p:txBody>
      </p:sp>
      <p:grpSp>
        <p:nvGrpSpPr>
          <p:cNvPr id="2" name="Group 1"/>
          <p:cNvGrpSpPr/>
          <p:nvPr/>
        </p:nvGrpSpPr>
        <p:grpSpPr>
          <a:xfrm>
            <a:off x="267286" y="998807"/>
            <a:ext cx="11155680" cy="5430129"/>
            <a:chOff x="267286" y="998807"/>
            <a:chExt cx="11155680" cy="5430129"/>
          </a:xfrm>
        </p:grpSpPr>
        <p:sp>
          <p:nvSpPr>
            <p:cNvPr id="4" name="Rounded Rectangle 3"/>
            <p:cNvSpPr/>
            <p:nvPr/>
          </p:nvSpPr>
          <p:spPr>
            <a:xfrm>
              <a:off x="267286" y="998807"/>
              <a:ext cx="11155680" cy="2532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PH" sz="1400" dirty="0" smtClean="0"/>
                <a:t>www.onlineclassrecord.com</a:t>
              </a:r>
              <a:endParaRPr lang="en-PH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7286" y="1885071"/>
              <a:ext cx="11155680" cy="45438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286" y="1252025"/>
              <a:ext cx="11155680" cy="6330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dirty="0" smtClean="0"/>
                <a:t>ONLINE CLASS RECORD (OCR) –PUP ENGINEERING - Settings</a:t>
              </a:r>
              <a:endParaRPr lang="en-PH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7286" y="1885071"/>
              <a:ext cx="3799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200" dirty="0" smtClean="0">
                  <a:solidFill>
                    <a:schemeClr val="bg1"/>
                  </a:solidFill>
                </a:rPr>
                <a:t>Welcome 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Jojo</a:t>
              </a:r>
              <a:r>
                <a:rPr lang="en-PH" sz="1200" dirty="0" smtClean="0">
                  <a:solidFill>
                    <a:schemeClr val="bg1"/>
                  </a:solidFill>
                </a:rPr>
                <a:t> to PUP OCR!</a:t>
              </a:r>
            </a:p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286" y="2264008"/>
              <a:ext cx="3756074" cy="267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400" b="1" dirty="0" smtClean="0"/>
                <a:t>Academic Year 2015-2016</a:t>
              </a:r>
              <a:endParaRPr lang="en-PH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5870" y="2618266"/>
              <a:ext cx="37992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PH" sz="1200" dirty="0" smtClean="0">
                  <a:solidFill>
                    <a:schemeClr val="bg1"/>
                  </a:solidFill>
                </a:rPr>
                <a:t>1</a:t>
              </a:r>
              <a:r>
                <a:rPr lang="en-PH" sz="1200" baseline="30000" dirty="0" smtClean="0">
                  <a:solidFill>
                    <a:schemeClr val="bg1"/>
                  </a:solidFill>
                </a:rPr>
                <a:t>st</a:t>
              </a:r>
              <a:r>
                <a:rPr lang="en-PH" sz="1200" dirty="0" smtClean="0">
                  <a:solidFill>
                    <a:schemeClr val="bg1"/>
                  </a:solidFill>
                </a:rPr>
                <a:t> Semester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PH" sz="1200" dirty="0" smtClean="0">
                  <a:solidFill>
                    <a:schemeClr val="bg1"/>
                  </a:solidFill>
                </a:rPr>
                <a:t>2</a:t>
              </a:r>
              <a:r>
                <a:rPr lang="en-PH" sz="1200" baseline="30000" dirty="0" smtClean="0">
                  <a:solidFill>
                    <a:schemeClr val="bg1"/>
                  </a:solidFill>
                </a:rPr>
                <a:t>nd</a:t>
              </a:r>
              <a:r>
                <a:rPr lang="en-PH" sz="1200" dirty="0" smtClean="0">
                  <a:solidFill>
                    <a:schemeClr val="bg1"/>
                  </a:solidFill>
                </a:rPr>
                <a:t> Semester</a:t>
              </a:r>
            </a:p>
            <a:p>
              <a:r>
                <a:rPr lang="en-PH" sz="1200" dirty="0" smtClean="0">
                  <a:solidFill>
                    <a:schemeClr val="bg1"/>
                  </a:solidFill>
                </a:rPr>
                <a:t>          -Basic Electronics </a:t>
              </a: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BSCpE</a:t>
              </a:r>
              <a:r>
                <a:rPr lang="en-PH" sz="1200" dirty="0" smtClean="0">
                  <a:solidFill>
                    <a:schemeClr val="bg1"/>
                  </a:solidFill>
                </a:rPr>
                <a:t> III-1</a:t>
              </a: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BSCpE</a:t>
              </a:r>
              <a:r>
                <a:rPr lang="en-PH" sz="1200" dirty="0" smtClean="0">
                  <a:solidFill>
                    <a:schemeClr val="bg1"/>
                  </a:solidFill>
                </a:rPr>
                <a:t> III-2</a:t>
              </a:r>
            </a:p>
            <a:p>
              <a:r>
                <a:rPr lang="en-PH" sz="1200" dirty="0" smtClean="0">
                  <a:solidFill>
                    <a:schemeClr val="bg1"/>
                  </a:solidFill>
                </a:rPr>
                <a:t>           -Microprocessor System</a:t>
              </a: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BSCpE</a:t>
              </a:r>
              <a:r>
                <a:rPr lang="en-PH" sz="1200" dirty="0" smtClean="0">
                  <a:solidFill>
                    <a:schemeClr val="bg1"/>
                  </a:solidFill>
                </a:rPr>
                <a:t> IV-3</a:t>
              </a:r>
            </a:p>
            <a:p>
              <a:r>
                <a:rPr lang="en-PH" sz="1200" dirty="0">
                  <a:solidFill>
                    <a:schemeClr val="bg1"/>
                  </a:solidFill>
                </a:rPr>
                <a:t>	</a:t>
              </a:r>
              <a:r>
                <a:rPr lang="en-PH" sz="1200" dirty="0" smtClean="0">
                  <a:solidFill>
                    <a:schemeClr val="bg1"/>
                  </a:solidFill>
                </a:rPr>
                <a:t>*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BSCpE</a:t>
              </a:r>
              <a:r>
                <a:rPr lang="en-PH" sz="1200" dirty="0" smtClean="0">
                  <a:solidFill>
                    <a:schemeClr val="bg1"/>
                  </a:solidFill>
                </a:rPr>
                <a:t> IV-5</a:t>
              </a:r>
            </a:p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018" y="4654731"/>
              <a:ext cx="10574216" cy="16177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PH" sz="1400" b="1" dirty="0" smtClean="0"/>
                <a:t>Explanation:</a:t>
              </a:r>
            </a:p>
            <a:p>
              <a:r>
                <a:rPr lang="en-PH" sz="1400" dirty="0" smtClean="0"/>
                <a:t>Bali </a:t>
              </a:r>
              <a:r>
                <a:rPr lang="en-PH" sz="1400" dirty="0" err="1" smtClean="0"/>
                <a:t>pag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ka</a:t>
              </a:r>
              <a:r>
                <a:rPr lang="en-PH" sz="1400" dirty="0" smtClean="0"/>
                <a:t> login ng professor , </a:t>
              </a:r>
              <a:r>
                <a:rPr lang="en-PH" sz="1400" dirty="0" err="1" smtClean="0"/>
                <a:t>makikita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nya</a:t>
              </a:r>
              <a:r>
                <a:rPr lang="en-PH" sz="1400" dirty="0"/>
                <a:t> </a:t>
              </a:r>
              <a:r>
                <a:rPr lang="en-PH" sz="1400" dirty="0" err="1" smtClean="0"/>
                <a:t>yung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ganyan</a:t>
              </a:r>
              <a:r>
                <a:rPr lang="en-PH" sz="1400" dirty="0" smtClean="0"/>
                <a:t> layout. </a:t>
              </a:r>
              <a:r>
                <a:rPr lang="en-PH" sz="1400" dirty="0" err="1" smtClean="0"/>
                <a:t>Pag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ni</a:t>
              </a:r>
              <a:r>
                <a:rPr lang="en-PH" sz="1400" dirty="0" smtClean="0"/>
                <a:t>-click </a:t>
              </a:r>
              <a:r>
                <a:rPr lang="en-PH" sz="1400" dirty="0" err="1" smtClean="0"/>
                <a:t>nya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yung</a:t>
              </a:r>
              <a:r>
                <a:rPr lang="en-PH" sz="1400" dirty="0" smtClean="0"/>
                <a:t> 2</a:t>
              </a:r>
              <a:r>
                <a:rPr lang="en-PH" sz="1400" baseline="30000" dirty="0" smtClean="0"/>
                <a:t>nd</a:t>
              </a:r>
              <a:r>
                <a:rPr lang="en-PH" sz="1400" dirty="0" smtClean="0"/>
                <a:t> semester , May </a:t>
              </a:r>
              <a:r>
                <a:rPr lang="en-PH" sz="1400" dirty="0" err="1" smtClean="0"/>
                <a:t>dalawang</a:t>
              </a:r>
              <a:r>
                <a:rPr lang="en-PH" sz="1400" dirty="0" smtClean="0"/>
                <a:t> options </a:t>
              </a:r>
              <a:r>
                <a:rPr lang="en-PH" sz="1400" dirty="0" err="1" smtClean="0"/>
                <a:t>eto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yun</a:t>
              </a:r>
              <a:endParaRPr lang="en-PH" sz="1400" dirty="0" smtClean="0"/>
            </a:p>
            <a:p>
              <a:pPr marL="342900" indent="-342900">
                <a:buAutoNum type="arabicPeriod"/>
              </a:pPr>
              <a:r>
                <a:rPr lang="en-PH" sz="1400" dirty="0" smtClean="0"/>
                <a:t>Yung subjects ay </a:t>
              </a:r>
              <a:r>
                <a:rPr lang="en-PH" sz="1400" dirty="0" err="1" smtClean="0"/>
                <a:t>nakatag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na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sa</a:t>
              </a:r>
              <a:r>
                <a:rPr lang="en-PH" sz="1400" dirty="0" smtClean="0"/>
                <a:t> professor (</a:t>
              </a:r>
              <a:r>
                <a:rPr lang="en-PH" sz="1400" dirty="0" err="1" smtClean="0"/>
                <a:t>si</a:t>
              </a:r>
              <a:r>
                <a:rPr lang="en-PH" sz="1400" dirty="0" smtClean="0"/>
                <a:t> admin </a:t>
              </a:r>
              <a:r>
                <a:rPr lang="en-PH" sz="1400" dirty="0" err="1" smtClean="0"/>
                <a:t>gagawa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nyan</a:t>
              </a:r>
              <a:r>
                <a:rPr lang="en-PH" sz="1400" dirty="0" smtClean="0"/>
                <a:t> ng </a:t>
              </a:r>
              <a:r>
                <a:rPr lang="en-PH" sz="1400" dirty="0" err="1" smtClean="0"/>
                <a:t>pag</a:t>
              </a:r>
              <a:r>
                <a:rPr lang="en-PH" sz="1400" dirty="0" smtClean="0"/>
                <a:t> tag) PERO </a:t>
              </a:r>
              <a:r>
                <a:rPr lang="en-PH" sz="1400" dirty="0" err="1" smtClean="0"/>
                <a:t>matrabaho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yan</a:t>
              </a:r>
              <a:endParaRPr lang="en-PH" sz="1400" dirty="0" smtClean="0"/>
            </a:p>
            <a:p>
              <a:pPr marL="342900" indent="-342900">
                <a:buAutoNum type="arabicPeriod"/>
              </a:pPr>
              <a:r>
                <a:rPr lang="en-PH" sz="1400" dirty="0" smtClean="0"/>
                <a:t>Si professor </a:t>
              </a:r>
              <a:r>
                <a:rPr lang="en-PH" sz="1400" dirty="0" err="1" smtClean="0"/>
                <a:t>ang</a:t>
              </a:r>
              <a:r>
                <a:rPr lang="en-PH" sz="1400" dirty="0" smtClean="0"/>
                <a:t> mag a-add ng subjects </a:t>
              </a:r>
              <a:r>
                <a:rPr lang="en-PH" sz="1400" dirty="0" err="1" smtClean="0"/>
                <a:t>na</a:t>
              </a:r>
              <a:r>
                <a:rPr lang="en-PH" sz="1400" dirty="0" smtClean="0"/>
                <a:t> assign </a:t>
              </a:r>
              <a:r>
                <a:rPr lang="en-PH" sz="1400" dirty="0" err="1" smtClean="0"/>
                <a:t>sa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kanya</a:t>
              </a:r>
              <a:r>
                <a:rPr lang="en-PH" sz="1400" dirty="0" smtClean="0"/>
                <a:t> for the sem.</a:t>
              </a:r>
            </a:p>
            <a:p>
              <a:r>
                <a:rPr lang="en-PH" sz="1400" dirty="0" smtClean="0"/>
                <a:t>Mas scalable </a:t>
              </a:r>
              <a:r>
                <a:rPr lang="en-PH" sz="1400" dirty="0" err="1" smtClean="0"/>
                <a:t>ang</a:t>
              </a:r>
              <a:r>
                <a:rPr lang="en-PH" sz="1400" dirty="0" smtClean="0"/>
                <a:t> 2 and mas ok </a:t>
              </a:r>
              <a:r>
                <a:rPr lang="en-PH" sz="1400" dirty="0" err="1" smtClean="0"/>
                <a:t>kasi</a:t>
              </a:r>
              <a:r>
                <a:rPr lang="en-PH" sz="1400" dirty="0" smtClean="0"/>
                <a:t> mas </a:t>
              </a:r>
              <a:r>
                <a:rPr lang="en-PH" sz="1400" dirty="0" err="1" smtClean="0"/>
                <a:t>magagamit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talaga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nila</a:t>
              </a:r>
              <a:r>
                <a:rPr lang="en-PH" sz="1400" dirty="0" smtClean="0"/>
                <a:t> and </a:t>
              </a:r>
              <a:r>
                <a:rPr lang="en-PH" sz="1400" dirty="0" err="1" smtClean="0"/>
                <a:t>sa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ngayon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wala</a:t>
              </a:r>
              <a:r>
                <a:rPr lang="en-PH" sz="1400" dirty="0" smtClean="0"/>
                <a:t> pang  faculty </a:t>
              </a:r>
              <a:r>
                <a:rPr lang="en-PH" sz="1400" dirty="0" err="1" smtClean="0"/>
                <a:t>sa</a:t>
              </a:r>
              <a:r>
                <a:rPr lang="en-PH" sz="1400" dirty="0" smtClean="0"/>
                <a:t> engineering </a:t>
              </a:r>
              <a:r>
                <a:rPr lang="en-PH" sz="1400" dirty="0" err="1" smtClean="0"/>
                <a:t>ang</a:t>
              </a:r>
              <a:r>
                <a:rPr lang="en-PH" sz="1400" dirty="0" smtClean="0"/>
                <a:t> mag ta tag </a:t>
              </a:r>
              <a:r>
                <a:rPr lang="en-PH" sz="1400" dirty="0" err="1" smtClean="0"/>
                <a:t>kasi</a:t>
              </a:r>
              <a:r>
                <a:rPr lang="en-PH" sz="1400" dirty="0" smtClean="0"/>
                <a:t> di </a:t>
              </a:r>
              <a:r>
                <a:rPr lang="en-PH" sz="1400" dirty="0" err="1" smtClean="0"/>
                <a:t>yun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kasama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sa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trabaho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nila</a:t>
              </a:r>
              <a:r>
                <a:rPr lang="en-PH" sz="1400" dirty="0" smtClean="0"/>
                <a:t> at </a:t>
              </a:r>
              <a:r>
                <a:rPr lang="en-PH" sz="1400" dirty="0" err="1" smtClean="0"/>
                <a:t>matrabaho</a:t>
              </a:r>
              <a:r>
                <a:rPr lang="en-PH" sz="1400" dirty="0" smtClean="0"/>
                <a:t> </a:t>
              </a:r>
              <a:r>
                <a:rPr lang="en-PH" sz="1400" dirty="0" err="1" smtClean="0"/>
                <a:t>yun</a:t>
              </a:r>
              <a:r>
                <a:rPr lang="en-PH" sz="1400" dirty="0" smtClean="0"/>
                <a:t> SO NGAYON 2 TAYO</a:t>
              </a:r>
            </a:p>
            <a:p>
              <a:pPr algn="ctr"/>
              <a:endParaRPr lang="en-PH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10848" y="1885070"/>
              <a:ext cx="3799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200" dirty="0" smtClean="0">
                  <a:solidFill>
                    <a:schemeClr val="bg1"/>
                  </a:solidFill>
                </a:rPr>
                <a:t>Welcome </a:t>
              </a:r>
              <a:r>
                <a:rPr lang="en-PH" sz="1200" dirty="0" err="1" smtClean="0">
                  <a:solidFill>
                    <a:schemeClr val="bg1"/>
                  </a:solidFill>
                </a:rPr>
                <a:t>Jojo</a:t>
              </a:r>
              <a:r>
                <a:rPr lang="en-PH" sz="1200" dirty="0" smtClean="0">
                  <a:solidFill>
                    <a:schemeClr val="bg1"/>
                  </a:solidFill>
                </a:rPr>
                <a:t> to PUP OCR!</a:t>
              </a:r>
            </a:p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54053" y="2264008"/>
              <a:ext cx="3756074" cy="267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400" b="1" dirty="0" smtClean="0"/>
                <a:t>Academic Year 2015-2016</a:t>
              </a:r>
              <a:endParaRPr lang="en-PH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4053" y="2658685"/>
              <a:ext cx="3799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PH" sz="1200" dirty="0" smtClean="0">
                  <a:solidFill>
                    <a:schemeClr val="bg1"/>
                  </a:solidFill>
                </a:rPr>
                <a:t>1</a:t>
              </a:r>
              <a:r>
                <a:rPr lang="en-PH" sz="1200" baseline="30000" dirty="0" smtClean="0">
                  <a:solidFill>
                    <a:schemeClr val="bg1"/>
                  </a:solidFill>
                </a:rPr>
                <a:t>st</a:t>
              </a:r>
              <a:r>
                <a:rPr lang="en-PH" sz="1200" dirty="0" smtClean="0">
                  <a:solidFill>
                    <a:schemeClr val="bg1"/>
                  </a:solidFill>
                </a:rPr>
                <a:t> Semester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PH" sz="1200" dirty="0" smtClean="0">
                  <a:solidFill>
                    <a:schemeClr val="bg1"/>
                  </a:solidFill>
                </a:rPr>
                <a:t>2</a:t>
              </a:r>
              <a:r>
                <a:rPr lang="en-PH" sz="1200" baseline="30000" dirty="0" smtClean="0">
                  <a:solidFill>
                    <a:schemeClr val="bg1"/>
                  </a:solidFill>
                </a:rPr>
                <a:t>nd</a:t>
              </a:r>
              <a:r>
                <a:rPr lang="en-PH" sz="1200" dirty="0" smtClean="0">
                  <a:solidFill>
                    <a:schemeClr val="bg1"/>
                  </a:solidFill>
                </a:rPr>
                <a:t> Semester</a:t>
              </a:r>
            </a:p>
            <a:p>
              <a:r>
                <a:rPr lang="en-PH" sz="1200" dirty="0" smtClean="0">
                  <a:solidFill>
                    <a:schemeClr val="bg1"/>
                  </a:solidFill>
                </a:rPr>
                <a:t>          </a:t>
              </a:r>
            </a:p>
            <a:p>
              <a:endParaRPr lang="en-PH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658462" y="3078736"/>
              <a:ext cx="2275716" cy="22617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PH" sz="1100" dirty="0" smtClean="0"/>
                <a:t>+ Add Subjects</a:t>
              </a:r>
              <a:endParaRPr lang="en-PH" sz="1100" dirty="0"/>
            </a:p>
          </p:txBody>
        </p:sp>
        <p:sp>
          <p:nvSpPr>
            <p:cNvPr id="29" name="Right Brace 28"/>
            <p:cNvSpPr/>
            <p:nvPr/>
          </p:nvSpPr>
          <p:spPr>
            <a:xfrm>
              <a:off x="3066757" y="2658685"/>
              <a:ext cx="351692" cy="13646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545058" y="3191822"/>
              <a:ext cx="1318675" cy="2134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Option 1</a:t>
              </a:r>
              <a:endParaRPr lang="en-PH" dirty="0"/>
            </a:p>
          </p:txBody>
        </p:sp>
        <p:sp>
          <p:nvSpPr>
            <p:cNvPr id="31" name="Right Brace 30"/>
            <p:cNvSpPr/>
            <p:nvPr/>
          </p:nvSpPr>
          <p:spPr>
            <a:xfrm>
              <a:off x="8501640" y="2628874"/>
              <a:ext cx="351692" cy="139448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043652" y="3238139"/>
              <a:ext cx="1318675" cy="2134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Option 2</a:t>
              </a:r>
              <a:endParaRPr lang="en-PH" dirty="0"/>
            </a:p>
          </p:txBody>
        </p:sp>
      </p:grpSp>
    </p:spTree>
    <p:extLst>
      <p:ext uri="{BB962C8B-B14F-4D97-AF65-F5344CB8AC3E}">
        <p14:creationId xmlns:p14="http://schemas.microsoft.com/office/powerpoint/2010/main" val="29217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69" y="480853"/>
            <a:ext cx="9404723" cy="1400530"/>
          </a:xfrm>
        </p:spPr>
        <p:txBody>
          <a:bodyPr/>
          <a:lstStyle/>
          <a:p>
            <a:r>
              <a:rPr lang="en-PH" dirty="0" smtClean="0"/>
              <a:t>Objective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177" y="1642232"/>
            <a:ext cx="10643211" cy="4530762"/>
          </a:xfrm>
        </p:spPr>
        <p:txBody>
          <a:bodyPr/>
          <a:lstStyle/>
          <a:p>
            <a:r>
              <a:rPr lang="en-PH" sz="2800" dirty="0" smtClean="0"/>
              <a:t>To create a scalable , user-friendly and a mobile responsive web-based class record system for the faculties of college of engineering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961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9060391" y="1741919"/>
            <a:ext cx="464234" cy="7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148" y="255770"/>
            <a:ext cx="11227022" cy="778204"/>
          </a:xfrm>
        </p:spPr>
        <p:txBody>
          <a:bodyPr/>
          <a:lstStyle/>
          <a:p>
            <a:r>
              <a:rPr lang="en-PH" dirty="0" smtClean="0"/>
              <a:t>PROPOSED SYSTEM FLOW FOR FACULTY </a:t>
            </a:r>
            <a:endParaRPr lang="en-PH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48377" y="1725076"/>
            <a:ext cx="464234" cy="7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428241" y="1436688"/>
            <a:ext cx="2728934" cy="5486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FACULTY ACCOUNT PAGE</a:t>
            </a:r>
            <a:endParaRPr lang="en-PH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964007" y="1711009"/>
            <a:ext cx="464234" cy="7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37511" y="1450756"/>
            <a:ext cx="2954214" cy="5486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LOGIN SYSTEM</a:t>
            </a:r>
            <a:endParaRPr lang="en-PH" dirty="0"/>
          </a:p>
        </p:txBody>
      </p:sp>
      <p:sp>
        <p:nvSpPr>
          <p:cNvPr id="12" name="Rounded Rectangle 11"/>
          <p:cNvSpPr/>
          <p:nvPr/>
        </p:nvSpPr>
        <p:spPr>
          <a:xfrm>
            <a:off x="3395516" y="1443722"/>
            <a:ext cx="2728934" cy="5486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SETTINGS PAGE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56449" y="2423212"/>
            <a:ext cx="10663310" cy="42343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smtClean="0"/>
              <a:t>Explanation ng </a:t>
            </a:r>
            <a:r>
              <a:rPr lang="en-PH" dirty="0" err="1" smtClean="0"/>
              <a:t>nasa</a:t>
            </a:r>
            <a:r>
              <a:rPr lang="en-PH" dirty="0" smtClean="0"/>
              <a:t> </a:t>
            </a:r>
            <a:r>
              <a:rPr lang="en-PH" dirty="0" err="1" smtClean="0"/>
              <a:t>taas</a:t>
            </a:r>
            <a:r>
              <a:rPr lang="en-PH" dirty="0" smtClean="0"/>
              <a:t>:</a:t>
            </a:r>
          </a:p>
          <a:p>
            <a:r>
              <a:rPr lang="en-PH" dirty="0"/>
              <a:t>	</a:t>
            </a:r>
            <a:r>
              <a:rPr lang="en-PH" dirty="0" smtClean="0"/>
              <a:t>From Login System -&gt; Once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Maverify</a:t>
            </a:r>
            <a:r>
              <a:rPr lang="en-PH" dirty="0" smtClean="0"/>
              <a:t> </a:t>
            </a:r>
            <a:r>
              <a:rPr lang="en-PH" dirty="0" err="1" smtClean="0"/>
              <a:t>pupunta</a:t>
            </a:r>
            <a:r>
              <a:rPr lang="en-PH" dirty="0" smtClean="0"/>
              <a:t> </a:t>
            </a:r>
            <a:r>
              <a:rPr lang="en-PH" dirty="0" err="1" smtClean="0"/>
              <a:t>sya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settings page. Para </a:t>
            </a:r>
            <a:r>
              <a:rPr lang="en-PH" dirty="0" err="1" smtClean="0"/>
              <a:t>saan</a:t>
            </a:r>
            <a:r>
              <a:rPr lang="en-PH" dirty="0" smtClean="0"/>
              <a:t> </a:t>
            </a:r>
            <a:r>
              <a:rPr lang="en-PH" dirty="0" err="1" smtClean="0"/>
              <a:t>yan</a:t>
            </a:r>
            <a:r>
              <a:rPr lang="en-PH" dirty="0" smtClean="0"/>
              <a:t>? Yan ay </a:t>
            </a:r>
            <a:r>
              <a:rPr lang="en-PH" dirty="0" err="1" smtClean="0"/>
              <a:t>parang</a:t>
            </a:r>
            <a:r>
              <a:rPr lang="en-PH" dirty="0" smtClean="0"/>
              <a:t> Survey ng SIS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hindi</a:t>
            </a:r>
            <a:r>
              <a:rPr lang="en-PH" dirty="0" smtClean="0"/>
              <a:t> </a:t>
            </a:r>
            <a:r>
              <a:rPr lang="en-PH" dirty="0" err="1" smtClean="0"/>
              <a:t>ka</a:t>
            </a:r>
            <a:r>
              <a:rPr lang="en-PH" dirty="0" smtClean="0"/>
              <a:t> </a:t>
            </a:r>
            <a:r>
              <a:rPr lang="en-PH" dirty="0" err="1" smtClean="0"/>
              <a:t>makakapunta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account mo unless </a:t>
            </a:r>
            <a:r>
              <a:rPr lang="en-PH" dirty="0" err="1" smtClean="0"/>
              <a:t>makapagbigay</a:t>
            </a:r>
            <a:r>
              <a:rPr lang="en-PH" dirty="0" smtClean="0"/>
              <a:t> </a:t>
            </a:r>
            <a:r>
              <a:rPr lang="en-PH" dirty="0" err="1" smtClean="0"/>
              <a:t>ka</a:t>
            </a:r>
            <a:r>
              <a:rPr lang="en-PH" dirty="0" smtClean="0"/>
              <a:t> ng settings for your class record . Gets? Then </a:t>
            </a:r>
            <a:r>
              <a:rPr lang="en-PH" dirty="0" err="1" smtClean="0"/>
              <a:t>makakapunta</a:t>
            </a:r>
            <a:r>
              <a:rPr lang="en-PH" dirty="0" smtClean="0"/>
              <a:t> </a:t>
            </a:r>
            <a:r>
              <a:rPr lang="en-PH" dirty="0" err="1" smtClean="0"/>
              <a:t>sya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faculty account </a:t>
            </a:r>
            <a:r>
              <a:rPr lang="en-PH" dirty="0" err="1" smtClean="0"/>
              <a:t>nya</a:t>
            </a:r>
            <a:r>
              <a:rPr lang="en-PH" dirty="0" smtClean="0"/>
              <a:t> consisting of different features </a:t>
            </a:r>
            <a:r>
              <a:rPr lang="en-PH" dirty="0" err="1" smtClean="0"/>
              <a:t>na</a:t>
            </a:r>
            <a:r>
              <a:rPr lang="en-PH" dirty="0" smtClean="0"/>
              <a:t> can be accessed thru tabs . Also, </a:t>
            </a:r>
            <a:r>
              <a:rPr lang="en-PH" dirty="0" err="1" smtClean="0"/>
              <a:t>nakalagay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</a:t>
            </a:r>
            <a:r>
              <a:rPr lang="en-PH" dirty="0" err="1" smtClean="0"/>
              <a:t>isang</a:t>
            </a:r>
            <a:r>
              <a:rPr lang="en-PH" dirty="0" smtClean="0"/>
              <a:t> tab </a:t>
            </a:r>
            <a:r>
              <a:rPr lang="en-PH" dirty="0" err="1" smtClean="0"/>
              <a:t>yung</a:t>
            </a:r>
            <a:r>
              <a:rPr lang="en-PH" dirty="0" smtClean="0"/>
              <a:t> database ng class record for each section in different subjects </a:t>
            </a:r>
            <a:r>
              <a:rPr lang="en-PH" dirty="0" err="1" smtClean="0"/>
              <a:t>na</a:t>
            </a:r>
            <a:r>
              <a:rPr lang="en-PH" dirty="0" smtClean="0"/>
              <a:t> handle ng faculty.</a:t>
            </a:r>
          </a:p>
          <a:p>
            <a:endParaRPr lang="en-PH" dirty="0"/>
          </a:p>
          <a:p>
            <a:r>
              <a:rPr lang="en-PH" dirty="0" smtClean="0"/>
              <a:t>Limitation ng Class Record </a:t>
            </a:r>
            <a:r>
              <a:rPr lang="en-PH" dirty="0" err="1" smtClean="0"/>
              <a:t>Natin</a:t>
            </a:r>
            <a:r>
              <a:rPr lang="en-PH" dirty="0" smtClean="0"/>
              <a:t>: Bali </a:t>
            </a:r>
            <a:r>
              <a:rPr lang="en-PH" dirty="0" err="1" smtClean="0"/>
              <a:t>ang</a:t>
            </a:r>
            <a:r>
              <a:rPr lang="en-PH" dirty="0" smtClean="0"/>
              <a:t> I propose </a:t>
            </a:r>
            <a:r>
              <a:rPr lang="en-PH" dirty="0" err="1" smtClean="0"/>
              <a:t>ko</a:t>
            </a:r>
            <a:r>
              <a:rPr lang="en-PH" dirty="0" smtClean="0"/>
              <a:t> , </a:t>
            </a:r>
            <a:r>
              <a:rPr lang="en-PH" dirty="0" err="1" smtClean="0"/>
              <a:t>iisang</a:t>
            </a:r>
            <a:r>
              <a:rPr lang="en-PH" dirty="0" smtClean="0"/>
              <a:t> settings </a:t>
            </a:r>
            <a:r>
              <a:rPr lang="en-PH" dirty="0" err="1" smtClean="0"/>
              <a:t>lng</a:t>
            </a:r>
            <a:r>
              <a:rPr lang="en-PH" dirty="0" smtClean="0"/>
              <a:t> MUNA for all subjects since time constraint </a:t>
            </a:r>
            <a:r>
              <a:rPr lang="en-PH" dirty="0" err="1" smtClean="0"/>
              <a:t>tayo</a:t>
            </a:r>
            <a:r>
              <a:rPr lang="en-PH" dirty="0" smtClean="0"/>
              <a:t> &amp; pilot testing pa </a:t>
            </a:r>
            <a:r>
              <a:rPr lang="en-PH" dirty="0" err="1" smtClean="0"/>
              <a:t>lng</a:t>
            </a:r>
            <a:r>
              <a:rPr lang="en-PH" dirty="0" smtClean="0"/>
              <a:t> </a:t>
            </a:r>
            <a:r>
              <a:rPr lang="en-PH" dirty="0" err="1" smtClean="0"/>
              <a:t>naman</a:t>
            </a:r>
            <a:r>
              <a:rPr lang="en-PH" dirty="0" smtClean="0"/>
              <a:t>. </a:t>
            </a:r>
            <a:r>
              <a:rPr lang="en-PH" dirty="0" err="1" smtClean="0"/>
              <a:t>Kasi</a:t>
            </a:r>
            <a:r>
              <a:rPr lang="en-PH" dirty="0" smtClean="0"/>
              <a:t> kung </a:t>
            </a:r>
            <a:r>
              <a:rPr lang="en-PH" dirty="0" err="1" smtClean="0"/>
              <a:t>yung</a:t>
            </a:r>
            <a:r>
              <a:rPr lang="en-PH" dirty="0" smtClean="0"/>
              <a:t> different subjects different settings , </a:t>
            </a:r>
            <a:r>
              <a:rPr lang="en-PH" dirty="0" err="1" smtClean="0"/>
              <a:t>medyo</a:t>
            </a:r>
            <a:r>
              <a:rPr lang="en-PH" dirty="0" smtClean="0"/>
              <a:t> </a:t>
            </a:r>
            <a:r>
              <a:rPr lang="en-PH" dirty="0" err="1" smtClean="0"/>
              <a:t>matagal</a:t>
            </a:r>
            <a:r>
              <a:rPr lang="en-PH" dirty="0" smtClean="0"/>
              <a:t> unless </a:t>
            </a:r>
            <a:r>
              <a:rPr lang="en-PH" dirty="0" err="1" smtClean="0"/>
              <a:t>makapag</a:t>
            </a:r>
            <a:r>
              <a:rPr lang="en-PH" dirty="0" smtClean="0"/>
              <a:t> commit </a:t>
            </a:r>
            <a:r>
              <a:rPr lang="en-PH" dirty="0" err="1" smtClean="0"/>
              <a:t>tayo</a:t>
            </a:r>
            <a:r>
              <a:rPr lang="en-PH" dirty="0" smtClean="0"/>
              <a:t> </a:t>
            </a:r>
            <a:r>
              <a:rPr lang="en-PH" dirty="0" err="1" smtClean="0"/>
              <a:t>na</a:t>
            </a:r>
            <a:r>
              <a:rPr lang="en-PH" dirty="0" smtClean="0"/>
              <a:t> kaya </a:t>
            </a:r>
            <a:r>
              <a:rPr lang="en-PH" dirty="0" err="1" smtClean="0"/>
              <a:t>natin</a:t>
            </a:r>
            <a:r>
              <a:rPr lang="en-PH" dirty="0" smtClean="0"/>
              <a:t> </a:t>
            </a:r>
            <a:r>
              <a:rPr lang="en-PH" dirty="0" err="1" smtClean="0"/>
              <a:t>yun</a:t>
            </a:r>
            <a:r>
              <a:rPr lang="en-PH" dirty="0" smtClean="0"/>
              <a:t>, </a:t>
            </a:r>
            <a:r>
              <a:rPr lang="en-PH" dirty="0" err="1" smtClean="0"/>
              <a:t>pero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</a:t>
            </a:r>
            <a:r>
              <a:rPr lang="en-PH" dirty="0" err="1" smtClean="0"/>
              <a:t>ngayon</a:t>
            </a:r>
            <a:r>
              <a:rPr lang="en-PH" dirty="0" smtClean="0"/>
              <a:t> </a:t>
            </a:r>
            <a:r>
              <a:rPr lang="en-PH" dirty="0" err="1" smtClean="0"/>
              <a:t>yan</a:t>
            </a:r>
            <a:r>
              <a:rPr lang="en-PH" dirty="0" smtClean="0"/>
              <a:t> </a:t>
            </a:r>
            <a:r>
              <a:rPr lang="en-PH" dirty="0" err="1" smtClean="0"/>
              <a:t>muna</a:t>
            </a:r>
            <a:r>
              <a:rPr lang="en-PH" dirty="0" smtClean="0"/>
              <a:t> </a:t>
            </a:r>
            <a:r>
              <a:rPr lang="en-PH" dirty="0" err="1" smtClean="0"/>
              <a:t>sa</a:t>
            </a:r>
            <a:r>
              <a:rPr lang="en-PH" dirty="0" smtClean="0"/>
              <a:t> </a:t>
            </a:r>
            <a:r>
              <a:rPr lang="en-PH" dirty="0" err="1" smtClean="0"/>
              <a:t>tingin</a:t>
            </a:r>
            <a:r>
              <a:rPr lang="en-PH" dirty="0" smtClean="0"/>
              <a:t> </a:t>
            </a:r>
            <a:r>
              <a:rPr lang="en-PH" dirty="0" err="1" smtClean="0"/>
              <a:t>ko</a:t>
            </a:r>
            <a:r>
              <a:rPr lang="en-PH" dirty="0" smtClean="0"/>
              <a:t>.</a:t>
            </a:r>
          </a:p>
          <a:p>
            <a:pPr algn="ctr"/>
            <a:endParaRPr lang="en-PH" dirty="0"/>
          </a:p>
        </p:txBody>
      </p:sp>
      <p:sp>
        <p:nvSpPr>
          <p:cNvPr id="10" name="Rounded Rectangle 9"/>
          <p:cNvSpPr/>
          <p:nvPr/>
        </p:nvSpPr>
        <p:spPr>
          <a:xfrm>
            <a:off x="9524625" y="1436687"/>
            <a:ext cx="2311264" cy="5486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CLASS RECORD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21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3753" y="230012"/>
            <a:ext cx="11227022" cy="778204"/>
          </a:xfrm>
        </p:spPr>
        <p:txBody>
          <a:bodyPr/>
          <a:lstStyle/>
          <a:p>
            <a:r>
              <a:rPr lang="en-PH" dirty="0" smtClean="0"/>
              <a:t>LOGIN SYSTEM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267286" y="998807"/>
            <a:ext cx="11155680" cy="253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www.onlineclassrecord.com</a:t>
            </a:r>
            <a:endParaRPr lang="en-PH" sz="1400" dirty="0"/>
          </a:p>
        </p:txBody>
      </p:sp>
      <p:sp>
        <p:nvSpPr>
          <p:cNvPr id="7" name="Rectangle 6"/>
          <p:cNvSpPr/>
          <p:nvPr/>
        </p:nvSpPr>
        <p:spPr>
          <a:xfrm>
            <a:off x="267286" y="1885071"/>
            <a:ext cx="11155680" cy="45438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67286" y="1252025"/>
            <a:ext cx="1115568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ONLINE CLASS RECORD (OCR) –PUP ENGINEERING</a:t>
            </a:r>
            <a:endParaRPr lang="en-PH" dirty="0"/>
          </a:p>
        </p:txBody>
      </p:sp>
      <p:sp>
        <p:nvSpPr>
          <p:cNvPr id="22" name="Rectangle 21"/>
          <p:cNvSpPr/>
          <p:nvPr/>
        </p:nvSpPr>
        <p:spPr>
          <a:xfrm>
            <a:off x="6516708" y="2138289"/>
            <a:ext cx="4417455" cy="3889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DESCRIPTION BOX</a:t>
            </a:r>
            <a:endParaRPr lang="en-PH" dirty="0"/>
          </a:p>
        </p:txBody>
      </p:sp>
      <p:sp>
        <p:nvSpPr>
          <p:cNvPr id="23" name="Rectangle 22"/>
          <p:cNvSpPr/>
          <p:nvPr/>
        </p:nvSpPr>
        <p:spPr>
          <a:xfrm>
            <a:off x="2163651" y="2614411"/>
            <a:ext cx="3271234" cy="270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4" name="Rectangle 23"/>
          <p:cNvSpPr/>
          <p:nvPr/>
        </p:nvSpPr>
        <p:spPr>
          <a:xfrm>
            <a:off x="2176530" y="3009691"/>
            <a:ext cx="3271234" cy="270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5" name="TextBox 24"/>
          <p:cNvSpPr txBox="1"/>
          <p:nvPr/>
        </p:nvSpPr>
        <p:spPr>
          <a:xfrm>
            <a:off x="876358" y="2595750"/>
            <a:ext cx="159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 smtClean="0">
                <a:solidFill>
                  <a:schemeClr val="bg1"/>
                </a:solidFill>
              </a:rPr>
              <a:t>Username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358" y="2982359"/>
            <a:ext cx="159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 smtClean="0">
                <a:solidFill>
                  <a:schemeClr val="bg1"/>
                </a:solidFill>
              </a:rPr>
              <a:t>Password</a:t>
            </a:r>
            <a:endParaRPr lang="en-PH" sz="14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25323" y="3474192"/>
            <a:ext cx="1609562" cy="280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Submit</a:t>
            </a:r>
            <a:endParaRPr lang="en-PH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876358" y="4082801"/>
            <a:ext cx="4558527" cy="1986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AVP - TUTORIAL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55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3753" y="230012"/>
            <a:ext cx="11227022" cy="778204"/>
          </a:xfrm>
        </p:spPr>
        <p:txBody>
          <a:bodyPr/>
          <a:lstStyle/>
          <a:p>
            <a:r>
              <a:rPr lang="en-PH" dirty="0" smtClean="0"/>
              <a:t>SETTINGS SECTION (1)- 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267286" y="998807"/>
            <a:ext cx="11155680" cy="253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www.onlineclassrecord.com</a:t>
            </a:r>
            <a:endParaRPr lang="en-PH" sz="1400" dirty="0"/>
          </a:p>
        </p:txBody>
      </p:sp>
      <p:sp>
        <p:nvSpPr>
          <p:cNvPr id="7" name="Rectangle 6"/>
          <p:cNvSpPr/>
          <p:nvPr/>
        </p:nvSpPr>
        <p:spPr>
          <a:xfrm>
            <a:off x="267286" y="1885071"/>
            <a:ext cx="11155680" cy="45438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67286" y="1252025"/>
            <a:ext cx="1115568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ONLINE CLASS RECORD (OCR) –PUP ENGINEERING - SETTINGS</a:t>
            </a:r>
            <a:endParaRPr lang="en-PH" dirty="0"/>
          </a:p>
        </p:txBody>
      </p:sp>
      <p:sp>
        <p:nvSpPr>
          <p:cNvPr id="2" name="Rounded Rectangle 1"/>
          <p:cNvSpPr/>
          <p:nvPr/>
        </p:nvSpPr>
        <p:spPr>
          <a:xfrm>
            <a:off x="2253803" y="2312055"/>
            <a:ext cx="6787165" cy="2929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Hello (Insert Name Faculty)</a:t>
            </a:r>
          </a:p>
          <a:p>
            <a:pPr algn="ctr"/>
            <a:r>
              <a:rPr lang="en-PH" sz="1400" dirty="0" smtClean="0"/>
              <a:t>Before you can access the account Please answer the following:</a:t>
            </a:r>
          </a:p>
          <a:p>
            <a:pPr algn="ctr"/>
            <a:endParaRPr lang="en-PH" sz="1400" dirty="0"/>
          </a:p>
          <a:p>
            <a:pPr algn="ctr"/>
            <a:endParaRPr lang="en-PH" sz="1400" dirty="0" smtClean="0"/>
          </a:p>
          <a:p>
            <a:r>
              <a:rPr lang="en-PH" sz="1600" dirty="0" smtClean="0"/>
              <a:t>Enter Number of Handled Subjects for this Semester:</a:t>
            </a:r>
            <a:endParaRPr lang="en-PH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7688687" y="3968823"/>
            <a:ext cx="1056068" cy="376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Ex. “2”</a:t>
            </a:r>
            <a:endParaRPr lang="en-PH" dirty="0"/>
          </a:p>
        </p:txBody>
      </p:sp>
      <p:sp>
        <p:nvSpPr>
          <p:cNvPr id="15" name="Rounded Rectangle 14"/>
          <p:cNvSpPr/>
          <p:nvPr/>
        </p:nvSpPr>
        <p:spPr>
          <a:xfrm>
            <a:off x="4662450" y="4646170"/>
            <a:ext cx="1609562" cy="280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Next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2237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3753" y="230012"/>
            <a:ext cx="11227022" cy="778204"/>
          </a:xfrm>
        </p:spPr>
        <p:txBody>
          <a:bodyPr/>
          <a:lstStyle/>
          <a:p>
            <a:r>
              <a:rPr lang="en-PH" dirty="0" smtClean="0"/>
              <a:t>SETTINGS SECTION (2) 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267286" y="998807"/>
            <a:ext cx="11155680" cy="253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www.onlineclassrecord.com</a:t>
            </a:r>
            <a:endParaRPr lang="en-PH" sz="1400" dirty="0"/>
          </a:p>
        </p:txBody>
      </p:sp>
      <p:sp>
        <p:nvSpPr>
          <p:cNvPr id="7" name="Rectangle 6"/>
          <p:cNvSpPr/>
          <p:nvPr/>
        </p:nvSpPr>
        <p:spPr>
          <a:xfrm>
            <a:off x="267286" y="1885071"/>
            <a:ext cx="11155680" cy="45438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67286" y="1252025"/>
            <a:ext cx="1115568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ONLINE CLASS RECORD (OCR) –PUP ENGINEERING - SETTINGS</a:t>
            </a:r>
            <a:endParaRPr lang="en-PH" dirty="0"/>
          </a:p>
        </p:txBody>
      </p:sp>
      <p:sp>
        <p:nvSpPr>
          <p:cNvPr id="2" name="Rounded Rectangle 1"/>
          <p:cNvSpPr/>
          <p:nvPr/>
        </p:nvSpPr>
        <p:spPr>
          <a:xfrm>
            <a:off x="2253803" y="2312055"/>
            <a:ext cx="6787165" cy="29296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Hello (Insert Name Faculty)</a:t>
            </a:r>
          </a:p>
          <a:p>
            <a:pPr algn="ctr"/>
            <a:r>
              <a:rPr lang="en-PH" sz="1400" dirty="0" smtClean="0"/>
              <a:t>Before you can access the account Please answer the following:</a:t>
            </a:r>
          </a:p>
          <a:p>
            <a:pPr algn="ctr"/>
            <a:endParaRPr lang="en-PH" sz="1400" dirty="0" smtClean="0"/>
          </a:p>
          <a:p>
            <a:r>
              <a:rPr lang="en-PH" dirty="0" smtClean="0"/>
              <a:t>Please Enter the Name of the Subject</a:t>
            </a:r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pPr algn="ctr"/>
            <a:endParaRPr lang="en-PH" sz="1400" dirty="0"/>
          </a:p>
          <a:p>
            <a:pPr algn="ctr"/>
            <a:r>
              <a:rPr lang="en-PH" sz="1400" dirty="0" smtClean="0"/>
              <a:t>1.</a:t>
            </a:r>
            <a:endParaRPr lang="en-PH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2459863" y="3588698"/>
            <a:ext cx="6259133" cy="376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smtClean="0"/>
              <a:t>1. Electronics 1</a:t>
            </a:r>
            <a:endParaRPr lang="en-PH" dirty="0"/>
          </a:p>
        </p:txBody>
      </p:sp>
      <p:sp>
        <p:nvSpPr>
          <p:cNvPr id="15" name="Rounded Rectangle 14"/>
          <p:cNvSpPr/>
          <p:nvPr/>
        </p:nvSpPr>
        <p:spPr>
          <a:xfrm>
            <a:off x="4662450" y="4646170"/>
            <a:ext cx="1609562" cy="280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Next</a:t>
            </a:r>
            <a:endParaRPr lang="en-PH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459863" y="4015682"/>
            <a:ext cx="6259133" cy="376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smtClean="0"/>
              <a:t>2. Subject 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185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3753" y="230012"/>
            <a:ext cx="11227022" cy="778204"/>
          </a:xfrm>
        </p:spPr>
        <p:txBody>
          <a:bodyPr/>
          <a:lstStyle/>
          <a:p>
            <a:r>
              <a:rPr lang="en-PH" dirty="0" smtClean="0"/>
              <a:t>SETTINGS SECTION (3)- 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267286" y="998807"/>
            <a:ext cx="11155680" cy="253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www.onlineclassrecord.com</a:t>
            </a:r>
            <a:endParaRPr lang="en-PH" sz="1400" dirty="0"/>
          </a:p>
        </p:txBody>
      </p:sp>
      <p:sp>
        <p:nvSpPr>
          <p:cNvPr id="7" name="Rectangle 6"/>
          <p:cNvSpPr/>
          <p:nvPr/>
        </p:nvSpPr>
        <p:spPr>
          <a:xfrm>
            <a:off x="267286" y="1885071"/>
            <a:ext cx="11155680" cy="45438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67286" y="1252025"/>
            <a:ext cx="1115568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ONLINE CLASS RECORD (OCR) –PUP ENGINEERING - SETTINGS</a:t>
            </a:r>
            <a:endParaRPr lang="en-PH" dirty="0"/>
          </a:p>
        </p:txBody>
      </p:sp>
      <p:sp>
        <p:nvSpPr>
          <p:cNvPr id="2" name="Rounded Rectangle 1"/>
          <p:cNvSpPr/>
          <p:nvPr/>
        </p:nvSpPr>
        <p:spPr>
          <a:xfrm>
            <a:off x="2253803" y="2312054"/>
            <a:ext cx="6787165" cy="3728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Hello (Insert Name Faculty)</a:t>
            </a:r>
          </a:p>
          <a:p>
            <a:pPr algn="ctr"/>
            <a:r>
              <a:rPr lang="en-PH" sz="1400" dirty="0" smtClean="0"/>
              <a:t>Before you can access the account Please answer the following:</a:t>
            </a:r>
          </a:p>
          <a:p>
            <a:pPr algn="ctr"/>
            <a:endParaRPr lang="en-PH" sz="1400" dirty="0" smtClean="0"/>
          </a:p>
          <a:p>
            <a:r>
              <a:rPr lang="en-PH" dirty="0" smtClean="0"/>
              <a:t>Please Enter the Sections Per Subjects</a:t>
            </a:r>
          </a:p>
          <a:p>
            <a:r>
              <a:rPr lang="en-PH" sz="1400" b="1" dirty="0" smtClean="0"/>
              <a:t>Electronics I</a:t>
            </a:r>
          </a:p>
          <a:p>
            <a:endParaRPr lang="en-PH" sz="1400" b="1" dirty="0" smtClean="0"/>
          </a:p>
          <a:p>
            <a:endParaRPr lang="en-PH" sz="1400" b="1" dirty="0"/>
          </a:p>
          <a:p>
            <a:r>
              <a:rPr lang="en-PH" sz="1400" b="1" dirty="0" smtClean="0"/>
              <a:t>Subject 2</a:t>
            </a:r>
            <a:endParaRPr lang="en-PH" sz="1400" b="1" dirty="0"/>
          </a:p>
          <a:p>
            <a:endParaRPr lang="en-PH" sz="1400" b="1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pPr algn="ctr"/>
            <a:endParaRPr lang="en-PH" sz="1400" dirty="0"/>
          </a:p>
          <a:p>
            <a:pPr algn="ctr"/>
            <a:r>
              <a:rPr lang="en-PH" sz="1400" dirty="0" smtClean="0"/>
              <a:t>1.</a:t>
            </a:r>
            <a:endParaRPr lang="en-PH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2459861" y="3724575"/>
            <a:ext cx="5937164" cy="251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err="1" smtClean="0"/>
              <a:t>MultiSelect</a:t>
            </a:r>
            <a:r>
              <a:rPr lang="en-PH" sz="1400" dirty="0" smtClean="0"/>
              <a:t> Form 1. Example </a:t>
            </a:r>
            <a:r>
              <a:rPr lang="en-PH" sz="1400" dirty="0" err="1" smtClean="0"/>
              <a:t>BSCpE</a:t>
            </a:r>
            <a:r>
              <a:rPr lang="en-PH" sz="1400" dirty="0" smtClean="0"/>
              <a:t> III-1, </a:t>
            </a:r>
            <a:r>
              <a:rPr lang="en-PH" sz="1400" dirty="0" err="1" smtClean="0"/>
              <a:t>BSCpE</a:t>
            </a:r>
            <a:r>
              <a:rPr lang="en-PH" sz="1400" dirty="0" smtClean="0"/>
              <a:t> III-5 </a:t>
            </a:r>
            <a:r>
              <a:rPr lang="en-PH" dirty="0" smtClean="0"/>
              <a:t> </a:t>
            </a:r>
            <a:endParaRPr lang="en-PH" dirty="0"/>
          </a:p>
        </p:txBody>
      </p:sp>
      <p:sp>
        <p:nvSpPr>
          <p:cNvPr id="15" name="Rounded Rectangle 14"/>
          <p:cNvSpPr/>
          <p:nvPr/>
        </p:nvSpPr>
        <p:spPr>
          <a:xfrm>
            <a:off x="4623662" y="4801708"/>
            <a:ext cx="1609562" cy="280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Next</a:t>
            </a:r>
            <a:endParaRPr lang="en-PH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59861" y="4403157"/>
            <a:ext cx="5937164" cy="251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err="1" smtClean="0"/>
              <a:t>MultiSelect</a:t>
            </a:r>
            <a:r>
              <a:rPr lang="en-PH" sz="1400" dirty="0" smtClean="0"/>
              <a:t> Form 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028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3753" y="230012"/>
            <a:ext cx="11227022" cy="778204"/>
          </a:xfrm>
        </p:spPr>
        <p:txBody>
          <a:bodyPr/>
          <a:lstStyle/>
          <a:p>
            <a:r>
              <a:rPr lang="en-PH" dirty="0" smtClean="0"/>
              <a:t>SETTINGS SECTION (4)- 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267286" y="998807"/>
            <a:ext cx="11155680" cy="253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www.onlineclassrecord.com</a:t>
            </a:r>
            <a:endParaRPr lang="en-PH" sz="1400" dirty="0"/>
          </a:p>
        </p:txBody>
      </p:sp>
      <p:sp>
        <p:nvSpPr>
          <p:cNvPr id="7" name="Rectangle 6"/>
          <p:cNvSpPr/>
          <p:nvPr/>
        </p:nvSpPr>
        <p:spPr>
          <a:xfrm>
            <a:off x="267286" y="1885071"/>
            <a:ext cx="11155680" cy="45438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67286" y="1252025"/>
            <a:ext cx="1115568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ONLINE CLASS RECORD (OCR) –PUP ENGINEERING - SETTINGS</a:t>
            </a:r>
            <a:endParaRPr lang="en-PH" dirty="0"/>
          </a:p>
        </p:txBody>
      </p:sp>
      <p:sp>
        <p:nvSpPr>
          <p:cNvPr id="2" name="Rounded Rectangle 1"/>
          <p:cNvSpPr/>
          <p:nvPr/>
        </p:nvSpPr>
        <p:spPr>
          <a:xfrm>
            <a:off x="2253803" y="2312055"/>
            <a:ext cx="6787165" cy="36766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00" dirty="0" smtClean="0"/>
          </a:p>
          <a:p>
            <a:pPr algn="ctr"/>
            <a:r>
              <a:rPr lang="en-PH" sz="1400" dirty="0" smtClean="0"/>
              <a:t>Hello (Insert Name Faculty)</a:t>
            </a:r>
          </a:p>
          <a:p>
            <a:pPr algn="ctr"/>
            <a:r>
              <a:rPr lang="en-PH" sz="1400" dirty="0" smtClean="0"/>
              <a:t>Before you can access the account Please answer the following:</a:t>
            </a:r>
          </a:p>
          <a:p>
            <a:pPr algn="ctr"/>
            <a:endParaRPr lang="en-PH" sz="1400" dirty="0" smtClean="0"/>
          </a:p>
          <a:p>
            <a:r>
              <a:rPr lang="en-PH" dirty="0" smtClean="0"/>
              <a:t>Upload Class List</a:t>
            </a:r>
          </a:p>
          <a:p>
            <a:r>
              <a:rPr lang="en-PH" sz="1400" b="1" dirty="0" smtClean="0"/>
              <a:t>Electronics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 err="1" smtClean="0"/>
              <a:t>BSCpE</a:t>
            </a:r>
            <a:r>
              <a:rPr lang="en-PH" sz="1400" b="1" dirty="0" smtClean="0"/>
              <a:t> III-1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 err="1" smtClean="0"/>
              <a:t>BSCpE</a:t>
            </a:r>
            <a:r>
              <a:rPr lang="en-PH" sz="1400" b="1" dirty="0" smtClean="0"/>
              <a:t> III-5</a:t>
            </a:r>
          </a:p>
          <a:p>
            <a:endParaRPr lang="en-PH" sz="1400" b="1" dirty="0"/>
          </a:p>
          <a:p>
            <a:r>
              <a:rPr lang="en-PH" sz="1400" b="1" dirty="0" smtClean="0"/>
              <a:t>Subject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 smtClean="0"/>
              <a:t>Section 2.1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b="1" dirty="0" smtClean="0"/>
              <a:t>Section 2.2</a:t>
            </a:r>
            <a:endParaRPr lang="en-PH" sz="1400" b="1" dirty="0"/>
          </a:p>
          <a:p>
            <a:endParaRPr lang="en-PH" sz="1400" b="1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pPr algn="ctr"/>
            <a:endParaRPr lang="en-PH" sz="1400" dirty="0"/>
          </a:p>
          <a:p>
            <a:pPr algn="ctr"/>
            <a:r>
              <a:rPr lang="en-PH" sz="1400" dirty="0" smtClean="0"/>
              <a:t>1.</a:t>
            </a:r>
            <a:endParaRPr lang="en-PH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3799265" y="3456811"/>
            <a:ext cx="1957592" cy="2257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Upload Class List</a:t>
            </a:r>
            <a:endParaRPr lang="en-PH" dirty="0"/>
          </a:p>
        </p:txBody>
      </p:sp>
      <p:sp>
        <p:nvSpPr>
          <p:cNvPr id="15" name="Rounded Rectangle 14"/>
          <p:cNvSpPr/>
          <p:nvPr/>
        </p:nvSpPr>
        <p:spPr>
          <a:xfrm>
            <a:off x="4613257" y="5068688"/>
            <a:ext cx="1609562" cy="280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Next</a:t>
            </a:r>
            <a:endParaRPr lang="en-PH" sz="1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799265" y="3698157"/>
            <a:ext cx="1957592" cy="2257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Upload Class List</a:t>
            </a:r>
            <a:endParaRPr lang="en-PH" dirty="0"/>
          </a:p>
        </p:txBody>
      </p:sp>
      <p:sp>
        <p:nvSpPr>
          <p:cNvPr id="12" name="Rounded Rectangle 11"/>
          <p:cNvSpPr/>
          <p:nvPr/>
        </p:nvSpPr>
        <p:spPr>
          <a:xfrm>
            <a:off x="5787264" y="3456811"/>
            <a:ext cx="871113" cy="21366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tx1"/>
                </a:solidFill>
              </a:rPr>
              <a:t>Upload</a:t>
            </a:r>
            <a:r>
              <a:rPr lang="en-PH" sz="1400" dirty="0" smtClean="0"/>
              <a:t> </a:t>
            </a:r>
            <a:endParaRPr lang="en-PH" dirty="0"/>
          </a:p>
        </p:txBody>
      </p:sp>
      <p:sp>
        <p:nvSpPr>
          <p:cNvPr id="14" name="Rounded Rectangle 13"/>
          <p:cNvSpPr/>
          <p:nvPr/>
        </p:nvSpPr>
        <p:spPr>
          <a:xfrm>
            <a:off x="5787263" y="3698157"/>
            <a:ext cx="871113" cy="21366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tx1"/>
                </a:solidFill>
              </a:rPr>
              <a:t>Upload</a:t>
            </a:r>
            <a:r>
              <a:rPr lang="en-PH" sz="1400" dirty="0" smtClean="0"/>
              <a:t> </a:t>
            </a:r>
            <a:endParaRPr lang="en-PH" dirty="0"/>
          </a:p>
        </p:txBody>
      </p:sp>
      <p:sp>
        <p:nvSpPr>
          <p:cNvPr id="16" name="Rounded Rectangle 15"/>
          <p:cNvSpPr/>
          <p:nvPr/>
        </p:nvSpPr>
        <p:spPr>
          <a:xfrm>
            <a:off x="3829671" y="4341085"/>
            <a:ext cx="1957592" cy="2257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Upload Class List</a:t>
            </a:r>
            <a:endParaRPr lang="en-PH" dirty="0"/>
          </a:p>
        </p:txBody>
      </p:sp>
      <p:sp>
        <p:nvSpPr>
          <p:cNvPr id="17" name="Rounded Rectangle 16"/>
          <p:cNvSpPr/>
          <p:nvPr/>
        </p:nvSpPr>
        <p:spPr>
          <a:xfrm>
            <a:off x="3829671" y="4582431"/>
            <a:ext cx="1957592" cy="2257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Upload Class List</a:t>
            </a:r>
            <a:endParaRPr lang="en-PH" dirty="0"/>
          </a:p>
        </p:txBody>
      </p:sp>
      <p:sp>
        <p:nvSpPr>
          <p:cNvPr id="18" name="Rounded Rectangle 17"/>
          <p:cNvSpPr/>
          <p:nvPr/>
        </p:nvSpPr>
        <p:spPr>
          <a:xfrm>
            <a:off x="5817670" y="4341085"/>
            <a:ext cx="871113" cy="21366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tx1"/>
                </a:solidFill>
              </a:rPr>
              <a:t>Upload</a:t>
            </a:r>
            <a:r>
              <a:rPr lang="en-PH" sz="1400" dirty="0" smtClean="0"/>
              <a:t> </a:t>
            </a:r>
            <a:endParaRPr lang="en-PH" dirty="0"/>
          </a:p>
        </p:txBody>
      </p:sp>
      <p:sp>
        <p:nvSpPr>
          <p:cNvPr id="19" name="Rounded Rectangle 18"/>
          <p:cNvSpPr/>
          <p:nvPr/>
        </p:nvSpPr>
        <p:spPr>
          <a:xfrm>
            <a:off x="5817669" y="4582431"/>
            <a:ext cx="871113" cy="21366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tx1"/>
                </a:solidFill>
              </a:rPr>
              <a:t>Upload</a:t>
            </a:r>
            <a:r>
              <a:rPr lang="en-PH" sz="1400" dirty="0" smtClean="0"/>
              <a:t>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997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3753" y="230012"/>
            <a:ext cx="11227022" cy="778204"/>
          </a:xfrm>
        </p:spPr>
        <p:txBody>
          <a:bodyPr/>
          <a:lstStyle/>
          <a:p>
            <a:r>
              <a:rPr lang="en-PH" dirty="0" smtClean="0"/>
              <a:t>SETTINGS SECTION (5)- 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267286" y="998807"/>
            <a:ext cx="11155680" cy="2532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www.onlineclassrecord.com</a:t>
            </a:r>
            <a:endParaRPr lang="en-PH" sz="1400" dirty="0"/>
          </a:p>
        </p:txBody>
      </p:sp>
      <p:sp>
        <p:nvSpPr>
          <p:cNvPr id="7" name="Rectangle 6"/>
          <p:cNvSpPr/>
          <p:nvPr/>
        </p:nvSpPr>
        <p:spPr>
          <a:xfrm>
            <a:off x="267286" y="1885071"/>
            <a:ext cx="11155680" cy="45438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267286" y="1252025"/>
            <a:ext cx="1115568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ONLINE CLASS RECORD (OCR) –PUP ENGINEERING - SETTINGS</a:t>
            </a:r>
            <a:endParaRPr lang="en-PH" dirty="0"/>
          </a:p>
        </p:txBody>
      </p:sp>
      <p:sp>
        <p:nvSpPr>
          <p:cNvPr id="2" name="Rounded Rectangle 1"/>
          <p:cNvSpPr/>
          <p:nvPr/>
        </p:nvSpPr>
        <p:spPr>
          <a:xfrm>
            <a:off x="2253803" y="2312055"/>
            <a:ext cx="6787165" cy="36766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400" dirty="0" smtClean="0"/>
          </a:p>
          <a:p>
            <a:pPr algn="ctr"/>
            <a:r>
              <a:rPr lang="en-PH" sz="1400" dirty="0" smtClean="0"/>
              <a:t>Hello (Insert Name Faculty)</a:t>
            </a:r>
          </a:p>
          <a:p>
            <a:pPr algn="ctr"/>
            <a:r>
              <a:rPr lang="en-PH" sz="1400" dirty="0" smtClean="0"/>
              <a:t>Before you can access the account Please answer the following:</a:t>
            </a:r>
          </a:p>
          <a:p>
            <a:pPr algn="ctr"/>
            <a:endParaRPr lang="en-PH" sz="1400" dirty="0" smtClean="0"/>
          </a:p>
          <a:p>
            <a:r>
              <a:rPr lang="en-PH" dirty="0" smtClean="0"/>
              <a:t>Select Module</a:t>
            </a:r>
          </a:p>
          <a:p>
            <a:endParaRPr lang="en-PH" dirty="0"/>
          </a:p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 smtClean="0"/>
          </a:p>
          <a:p>
            <a:pPr algn="ctr"/>
            <a:endParaRPr lang="en-PH" sz="1400" dirty="0"/>
          </a:p>
          <a:p>
            <a:pPr algn="ctr"/>
            <a:r>
              <a:rPr lang="en-PH" sz="1400" dirty="0" smtClean="0"/>
              <a:t>1.</a:t>
            </a:r>
            <a:endParaRPr lang="en-PH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4626136" y="5625785"/>
            <a:ext cx="1609562" cy="280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 smtClean="0"/>
              <a:t>Next</a:t>
            </a:r>
            <a:endParaRPr lang="en-PH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41311" y="3480821"/>
            <a:ext cx="38121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 smtClean="0">
                <a:solidFill>
                  <a:schemeClr val="bg1"/>
                </a:solidFill>
              </a:rPr>
              <a:t>Attendance</a:t>
            </a:r>
          </a:p>
          <a:p>
            <a:r>
              <a:rPr lang="en-PH" sz="1600" dirty="0" smtClean="0">
                <a:solidFill>
                  <a:schemeClr val="bg1"/>
                </a:solidFill>
              </a:rPr>
              <a:t>Assignment</a:t>
            </a:r>
          </a:p>
          <a:p>
            <a:r>
              <a:rPr lang="en-PH" sz="1600" dirty="0" smtClean="0">
                <a:solidFill>
                  <a:schemeClr val="bg1"/>
                </a:solidFill>
              </a:rPr>
              <a:t>Seatwork / Exercises</a:t>
            </a:r>
          </a:p>
          <a:p>
            <a:r>
              <a:rPr lang="en-PH" sz="1600" dirty="0" smtClean="0">
                <a:solidFill>
                  <a:schemeClr val="bg1"/>
                </a:solidFill>
              </a:rPr>
              <a:t>Laboratory Activity</a:t>
            </a:r>
          </a:p>
          <a:p>
            <a:r>
              <a:rPr lang="en-PH" sz="1600" dirty="0" smtClean="0">
                <a:solidFill>
                  <a:schemeClr val="bg1"/>
                </a:solidFill>
              </a:rPr>
              <a:t>Quizzes</a:t>
            </a:r>
          </a:p>
          <a:p>
            <a:r>
              <a:rPr lang="en-PH" sz="1600" dirty="0" smtClean="0">
                <a:solidFill>
                  <a:schemeClr val="bg1"/>
                </a:solidFill>
              </a:rPr>
              <a:t>Long Exam </a:t>
            </a:r>
          </a:p>
          <a:p>
            <a:r>
              <a:rPr lang="en-PH" sz="1600" dirty="0" smtClean="0">
                <a:solidFill>
                  <a:schemeClr val="bg1"/>
                </a:solidFill>
              </a:rPr>
              <a:t>Midterm Exam </a:t>
            </a:r>
          </a:p>
          <a:p>
            <a:r>
              <a:rPr lang="en-PH" sz="1600" dirty="0" smtClean="0">
                <a:solidFill>
                  <a:schemeClr val="bg1"/>
                </a:solidFill>
              </a:rPr>
              <a:t>Final Exam</a:t>
            </a:r>
          </a:p>
        </p:txBody>
      </p:sp>
      <p:sp>
        <p:nvSpPr>
          <p:cNvPr id="9" name="Oval 8"/>
          <p:cNvSpPr/>
          <p:nvPr/>
        </p:nvSpPr>
        <p:spPr>
          <a:xfrm>
            <a:off x="3599644" y="3567448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Oval 19"/>
          <p:cNvSpPr/>
          <p:nvPr/>
        </p:nvSpPr>
        <p:spPr>
          <a:xfrm>
            <a:off x="3622180" y="4773776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20"/>
          <p:cNvSpPr/>
          <p:nvPr/>
        </p:nvSpPr>
        <p:spPr>
          <a:xfrm>
            <a:off x="3612520" y="4289860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Oval 21"/>
          <p:cNvSpPr/>
          <p:nvPr/>
        </p:nvSpPr>
        <p:spPr>
          <a:xfrm>
            <a:off x="3618961" y="5026346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/>
          <p:cNvSpPr/>
          <p:nvPr/>
        </p:nvSpPr>
        <p:spPr>
          <a:xfrm>
            <a:off x="3615742" y="5245998"/>
            <a:ext cx="193183" cy="1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/>
          <p:cNvSpPr/>
          <p:nvPr/>
        </p:nvSpPr>
        <p:spPr>
          <a:xfrm>
            <a:off x="3599643" y="3785429"/>
            <a:ext cx="193183" cy="1931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/>
          <p:cNvSpPr/>
          <p:nvPr/>
        </p:nvSpPr>
        <p:spPr>
          <a:xfrm>
            <a:off x="3610374" y="4015103"/>
            <a:ext cx="193183" cy="1931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/>
          <p:cNvSpPr/>
          <p:nvPr/>
        </p:nvSpPr>
        <p:spPr>
          <a:xfrm>
            <a:off x="3599642" y="4531818"/>
            <a:ext cx="193183" cy="1931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ounded Rectangle 9"/>
          <p:cNvSpPr/>
          <p:nvPr/>
        </p:nvSpPr>
        <p:spPr>
          <a:xfrm>
            <a:off x="6091707" y="3506390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10%</a:t>
            </a:r>
            <a:endParaRPr lang="en-PH" dirty="0"/>
          </a:p>
        </p:txBody>
      </p:sp>
      <p:sp>
        <p:nvSpPr>
          <p:cNvPr id="27" name="Rounded Rectangle 26"/>
          <p:cNvSpPr/>
          <p:nvPr/>
        </p:nvSpPr>
        <p:spPr>
          <a:xfrm>
            <a:off x="6104586" y="3748938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ounded Rectangle 27"/>
          <p:cNvSpPr/>
          <p:nvPr/>
        </p:nvSpPr>
        <p:spPr>
          <a:xfrm>
            <a:off x="6104586" y="4022453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ounded Rectangle 28"/>
          <p:cNvSpPr/>
          <p:nvPr/>
        </p:nvSpPr>
        <p:spPr>
          <a:xfrm>
            <a:off x="6117465" y="4265001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20%</a:t>
            </a:r>
            <a:endParaRPr lang="en-PH" dirty="0"/>
          </a:p>
        </p:txBody>
      </p:sp>
      <p:sp>
        <p:nvSpPr>
          <p:cNvPr id="30" name="Rounded Rectangle 29"/>
          <p:cNvSpPr/>
          <p:nvPr/>
        </p:nvSpPr>
        <p:spPr>
          <a:xfrm>
            <a:off x="6091707" y="4507549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ounded Rectangle 30"/>
          <p:cNvSpPr/>
          <p:nvPr/>
        </p:nvSpPr>
        <p:spPr>
          <a:xfrm>
            <a:off x="6104586" y="4750097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20%</a:t>
            </a:r>
            <a:endParaRPr lang="en-PH" dirty="0"/>
          </a:p>
        </p:txBody>
      </p:sp>
      <p:sp>
        <p:nvSpPr>
          <p:cNvPr id="32" name="Rounded Rectangle 31"/>
          <p:cNvSpPr/>
          <p:nvPr/>
        </p:nvSpPr>
        <p:spPr>
          <a:xfrm>
            <a:off x="6104586" y="4994574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25%</a:t>
            </a:r>
            <a:endParaRPr lang="en-PH" dirty="0"/>
          </a:p>
        </p:txBody>
      </p:sp>
      <p:sp>
        <p:nvSpPr>
          <p:cNvPr id="33" name="Rounded Rectangle 32"/>
          <p:cNvSpPr/>
          <p:nvPr/>
        </p:nvSpPr>
        <p:spPr>
          <a:xfrm>
            <a:off x="6117465" y="5237122"/>
            <a:ext cx="1461751" cy="229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25%</a:t>
            </a:r>
            <a:endParaRPr lang="en-PH" dirty="0"/>
          </a:p>
        </p:txBody>
      </p:sp>
      <p:sp>
        <p:nvSpPr>
          <p:cNvPr id="13" name="Right Brace 12"/>
          <p:cNvSpPr/>
          <p:nvPr/>
        </p:nvSpPr>
        <p:spPr>
          <a:xfrm>
            <a:off x="8013581" y="3231926"/>
            <a:ext cx="1387996" cy="24570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TextBox 33"/>
          <p:cNvSpPr txBox="1"/>
          <p:nvPr/>
        </p:nvSpPr>
        <p:spPr>
          <a:xfrm>
            <a:off x="9537969" y="3296992"/>
            <a:ext cx="1679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smtClean="0">
                <a:solidFill>
                  <a:schemeClr val="bg1"/>
                </a:solidFill>
              </a:rPr>
              <a:t>Assuming </a:t>
            </a:r>
            <a:r>
              <a:rPr lang="en-PH" sz="1200" dirty="0" err="1" smtClean="0">
                <a:solidFill>
                  <a:schemeClr val="bg1"/>
                </a:solidFill>
              </a:rPr>
              <a:t>na</a:t>
            </a:r>
            <a:r>
              <a:rPr lang="en-PH" sz="1200" dirty="0" smtClean="0">
                <a:solidFill>
                  <a:schemeClr val="bg1"/>
                </a:solidFill>
              </a:rPr>
              <a:t> </a:t>
            </a:r>
            <a:r>
              <a:rPr lang="en-PH" sz="1200" dirty="0" err="1" smtClean="0">
                <a:solidFill>
                  <a:schemeClr val="bg1"/>
                </a:solidFill>
              </a:rPr>
              <a:t>pinili</a:t>
            </a:r>
            <a:r>
              <a:rPr lang="en-PH" sz="1200" dirty="0" smtClean="0">
                <a:solidFill>
                  <a:schemeClr val="bg1"/>
                </a:solidFill>
              </a:rPr>
              <a:t> </a:t>
            </a:r>
            <a:r>
              <a:rPr lang="en-PH" sz="1200" dirty="0" err="1" smtClean="0">
                <a:solidFill>
                  <a:schemeClr val="bg1"/>
                </a:solidFill>
              </a:rPr>
              <a:t>niya</a:t>
            </a:r>
            <a:r>
              <a:rPr lang="en-PH" sz="1200" dirty="0" smtClean="0">
                <a:solidFill>
                  <a:schemeClr val="bg1"/>
                </a:solidFill>
              </a:rPr>
              <a:t> </a:t>
            </a:r>
            <a:r>
              <a:rPr lang="en-PH" sz="1200" dirty="0" err="1" smtClean="0">
                <a:solidFill>
                  <a:schemeClr val="bg1"/>
                </a:solidFill>
              </a:rPr>
              <a:t>yung</a:t>
            </a:r>
            <a:r>
              <a:rPr lang="en-PH" sz="1200" dirty="0" smtClean="0">
                <a:solidFill>
                  <a:schemeClr val="bg1"/>
                </a:solidFill>
              </a:rPr>
              <a:t> res </a:t>
            </a:r>
            <a:r>
              <a:rPr lang="en-PH" sz="1200" dirty="0" err="1" smtClean="0">
                <a:solidFill>
                  <a:schemeClr val="bg1"/>
                </a:solidFill>
              </a:rPr>
              <a:t>bali</a:t>
            </a:r>
            <a:r>
              <a:rPr lang="en-PH" sz="1200" dirty="0" smtClean="0">
                <a:solidFill>
                  <a:schemeClr val="bg1"/>
                </a:solidFill>
              </a:rPr>
              <a:t> disabled </a:t>
            </a:r>
            <a:r>
              <a:rPr lang="en-PH" sz="1200" dirty="0" err="1" smtClean="0">
                <a:solidFill>
                  <a:schemeClr val="bg1"/>
                </a:solidFill>
              </a:rPr>
              <a:t>na</a:t>
            </a:r>
            <a:r>
              <a:rPr lang="en-PH" sz="1200" dirty="0" smtClean="0">
                <a:solidFill>
                  <a:schemeClr val="bg1"/>
                </a:solidFill>
              </a:rPr>
              <a:t> </a:t>
            </a:r>
            <a:r>
              <a:rPr lang="en-PH" sz="1200" dirty="0" err="1" smtClean="0">
                <a:solidFill>
                  <a:schemeClr val="bg1"/>
                </a:solidFill>
              </a:rPr>
              <a:t>yung</a:t>
            </a:r>
            <a:r>
              <a:rPr lang="en-PH" sz="1200" dirty="0" smtClean="0">
                <a:solidFill>
                  <a:schemeClr val="bg1"/>
                </a:solidFill>
              </a:rPr>
              <a:t> </a:t>
            </a:r>
            <a:r>
              <a:rPr lang="en-PH" sz="1200" dirty="0" err="1" smtClean="0">
                <a:solidFill>
                  <a:schemeClr val="bg1"/>
                </a:solidFill>
              </a:rPr>
              <a:t>iba</a:t>
            </a:r>
            <a:r>
              <a:rPr lang="en-PH" sz="1200" dirty="0" smtClean="0">
                <a:solidFill>
                  <a:schemeClr val="bg1"/>
                </a:solidFill>
              </a:rPr>
              <a:t>, </a:t>
            </a:r>
            <a:r>
              <a:rPr lang="en-PH" sz="1200" dirty="0" err="1" smtClean="0">
                <a:solidFill>
                  <a:schemeClr val="bg1"/>
                </a:solidFill>
              </a:rPr>
              <a:t>dapat</a:t>
            </a:r>
            <a:r>
              <a:rPr lang="en-PH" sz="1200" dirty="0" smtClean="0">
                <a:solidFill>
                  <a:schemeClr val="bg1"/>
                </a:solidFill>
              </a:rPr>
              <a:t> may validation </a:t>
            </a:r>
            <a:r>
              <a:rPr lang="en-PH" sz="1200" dirty="0" err="1" smtClean="0">
                <a:solidFill>
                  <a:schemeClr val="bg1"/>
                </a:solidFill>
              </a:rPr>
              <a:t>na</a:t>
            </a:r>
            <a:r>
              <a:rPr lang="en-PH" sz="1200" dirty="0" smtClean="0">
                <a:solidFill>
                  <a:schemeClr val="bg1"/>
                </a:solidFill>
              </a:rPr>
              <a:t> </a:t>
            </a:r>
            <a:r>
              <a:rPr lang="en-PH" sz="1200" dirty="0" err="1" smtClean="0">
                <a:solidFill>
                  <a:schemeClr val="bg1"/>
                </a:solidFill>
              </a:rPr>
              <a:t>ang</a:t>
            </a:r>
            <a:r>
              <a:rPr lang="en-PH" sz="1200" dirty="0" smtClean="0">
                <a:solidFill>
                  <a:schemeClr val="bg1"/>
                </a:solidFill>
              </a:rPr>
              <a:t> total </a:t>
            </a:r>
            <a:r>
              <a:rPr lang="en-PH" sz="1200" dirty="0" err="1" smtClean="0">
                <a:solidFill>
                  <a:schemeClr val="bg1"/>
                </a:solidFill>
              </a:rPr>
              <a:t>dapat</a:t>
            </a:r>
            <a:r>
              <a:rPr lang="en-PH" sz="1200" dirty="0" smtClean="0">
                <a:solidFill>
                  <a:schemeClr val="bg1"/>
                </a:solidFill>
              </a:rPr>
              <a:t> ay 100 . If not, reset </a:t>
            </a:r>
            <a:r>
              <a:rPr lang="en-PH" sz="1200" dirty="0" err="1" smtClean="0">
                <a:solidFill>
                  <a:schemeClr val="bg1"/>
                </a:solidFill>
              </a:rPr>
              <a:t>ullit</a:t>
            </a:r>
            <a:r>
              <a:rPr lang="en-PH" sz="1200" dirty="0" smtClean="0">
                <a:solidFill>
                  <a:schemeClr val="bg1"/>
                </a:solidFill>
              </a:rPr>
              <a:t> </a:t>
            </a:r>
            <a:r>
              <a:rPr lang="en-PH" sz="1200" dirty="0" err="1" smtClean="0">
                <a:solidFill>
                  <a:schemeClr val="bg1"/>
                </a:solidFill>
              </a:rPr>
              <a:t>lahat</a:t>
            </a:r>
            <a:r>
              <a:rPr lang="en-PH" sz="1200" dirty="0" smtClean="0">
                <a:solidFill>
                  <a:schemeClr val="bg1"/>
                </a:solidFill>
              </a:rPr>
              <a:t> ng fields</a:t>
            </a:r>
            <a:endParaRPr lang="en-P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1111</Words>
  <Application>Microsoft Office PowerPoint</Application>
  <PresentationFormat>Widescreen</PresentationFormat>
  <Paragraphs>330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PowerPoint Presentation</vt:lpstr>
      <vt:lpstr>Objective</vt:lpstr>
      <vt:lpstr>PROPOSED SYSTEM FLOW FOR FACULTY </vt:lpstr>
      <vt:lpstr>LOGIN SYSTEM</vt:lpstr>
      <vt:lpstr>SETTINGS SECTION (1)- </vt:lpstr>
      <vt:lpstr>SETTINGS SECTION (2) </vt:lpstr>
      <vt:lpstr>SETTINGS SECTION (3)- </vt:lpstr>
      <vt:lpstr>SETTINGS SECTION (4)- </vt:lpstr>
      <vt:lpstr>SETTINGS SECTION (5)- </vt:lpstr>
      <vt:lpstr>SETTINGS SECTION (6)- </vt:lpstr>
      <vt:lpstr>FACULTY PAGE</vt:lpstr>
      <vt:lpstr>CLASS RECORD </vt:lpstr>
      <vt:lpstr>Modules</vt:lpstr>
      <vt:lpstr>Admin Roles</vt:lpstr>
      <vt:lpstr>Other Requirement</vt:lpstr>
      <vt:lpstr>MGA KAILANGAN PA.</vt:lpstr>
      <vt:lpstr>FACULTY PAGE. (Wag Pansinin ang Page na to. 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Michael Nolasco</dc:creator>
  <cp:lastModifiedBy>John Michael Nolasco</cp:lastModifiedBy>
  <cp:revision>24</cp:revision>
  <dcterms:created xsi:type="dcterms:W3CDTF">2016-01-08T08:41:41Z</dcterms:created>
  <dcterms:modified xsi:type="dcterms:W3CDTF">2016-01-11T10:13:12Z</dcterms:modified>
</cp:coreProperties>
</file>