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0" r:id="rId6"/>
    <p:sldId id="275" r:id="rId7"/>
    <p:sldId id="279" r:id="rId8"/>
    <p:sldId id="271" r:id="rId9"/>
    <p:sldId id="276" r:id="rId10"/>
    <p:sldId id="281" r:id="rId11"/>
    <p:sldId id="277" r:id="rId12"/>
    <p:sldId id="278" r:id="rId13"/>
    <p:sldId id="282" r:id="rId14"/>
    <p:sldId id="283" r:id="rId15"/>
    <p:sldId id="284" r:id="rId16"/>
    <p:sldId id="285" r:id="rId1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80" autoAdjust="0"/>
  </p:normalViewPr>
  <p:slideViewPr>
    <p:cSldViewPr>
      <p:cViewPr>
        <p:scale>
          <a:sx n="70" d="100"/>
          <a:sy n="70" d="100"/>
        </p:scale>
        <p:origin x="738" y="12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11/26/2017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11/26/2017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oking up to clouds and blue sky surrounded by glass-walled building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3625" y="0"/>
            <a:ext cx="73152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7243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pPr/>
              <a:t>11/26/2017</a:t>
            </a:fld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4839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11/26/2017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62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11/26/2017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00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11/26/2017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786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pPr/>
              <a:t>11/26/2017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5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11/26/2017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70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664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0025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11/26/2017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309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11/26/2017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44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11/26/2017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03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11/26/2017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472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11/26/2017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20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81C93FC7-9D1A-468B-98DB-D1E8D74418D9}" type="datetimeFigureOut">
              <a:rPr lang="en-US" smtClean="0"/>
              <a:pPr/>
              <a:t>11/26/2017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921" y="228600"/>
            <a:ext cx="3962400" cy="4724399"/>
          </a:xfrm>
        </p:spPr>
        <p:txBody>
          <a:bodyPr/>
          <a:lstStyle/>
          <a:p>
            <a:r>
              <a:rPr lang="en-US" dirty="0"/>
              <a:t>Starbucks Locations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9921" y="4956312"/>
            <a:ext cx="4267201" cy="1066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Can we predict the scale (low, medium, high) of Starbucks in your zip code?</a:t>
            </a:r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C7BB8CF2-C2B1-4B89-87E2-A36838701B2A}"/>
              </a:ext>
            </a:extLst>
          </p:cNvPr>
          <p:cNvSpPr txBox="1">
            <a:spLocks/>
          </p:cNvSpPr>
          <p:nvPr/>
        </p:nvSpPr>
        <p:spPr>
          <a:xfrm>
            <a:off x="227012" y="304800"/>
            <a:ext cx="11353801" cy="914400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744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479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7350" lvl="1" indent="0">
              <a:lnSpc>
                <a:spcPct val="120000"/>
              </a:lnSpc>
              <a:buFont typeface="Corbel" pitchFamily="34" charset="0"/>
              <a:buNone/>
            </a:pPr>
            <a:r>
              <a:rPr lang="en-US" sz="4800" dirty="0">
                <a:solidFill>
                  <a:schemeClr val="bg2">
                    <a:lumMod val="75000"/>
                  </a:schemeClr>
                </a:solidFill>
              </a:rPr>
              <a:t>Complete Spatial Randomness Test - Texas</a:t>
            </a:r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5EBEFF6A-52AA-4EA0-87E4-42FD3A8D0405}"/>
              </a:ext>
            </a:extLst>
          </p:cNvPr>
          <p:cNvSpPr txBox="1">
            <a:spLocks/>
          </p:cNvSpPr>
          <p:nvPr/>
        </p:nvSpPr>
        <p:spPr>
          <a:xfrm>
            <a:off x="427540" y="1165058"/>
            <a:ext cx="11231897" cy="4130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744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479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Creating a scatter plot of the x and y coordinates for Texas.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35C495-26A0-4954-BF52-21D5A677F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812" y="1542047"/>
            <a:ext cx="5800725" cy="523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33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C7BB8CF2-C2B1-4B89-87E2-A36838701B2A}"/>
              </a:ext>
            </a:extLst>
          </p:cNvPr>
          <p:cNvSpPr txBox="1">
            <a:spLocks/>
          </p:cNvSpPr>
          <p:nvPr/>
        </p:nvSpPr>
        <p:spPr>
          <a:xfrm>
            <a:off x="227012" y="304800"/>
            <a:ext cx="11353801" cy="914400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744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479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7350" lvl="1" indent="0">
              <a:lnSpc>
                <a:spcPct val="120000"/>
              </a:lnSpc>
              <a:buFont typeface="Corbel" pitchFamily="34" charset="0"/>
              <a:buNone/>
            </a:pPr>
            <a:r>
              <a:rPr lang="en-US" sz="4800" dirty="0">
                <a:solidFill>
                  <a:schemeClr val="bg2">
                    <a:lumMod val="75000"/>
                  </a:schemeClr>
                </a:solidFill>
              </a:rPr>
              <a:t>Complete Spatial Randomness Test - Texas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02D179-E910-4DA5-BAEA-47C40C6AB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412" y="1676400"/>
            <a:ext cx="4486275" cy="4619625"/>
          </a:xfrm>
          <a:prstGeom prst="rect">
            <a:avLst/>
          </a:prstGeom>
        </p:spPr>
      </p:pic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46102636-5978-4C9A-BDC4-6A2F25175222}"/>
              </a:ext>
            </a:extLst>
          </p:cNvPr>
          <p:cNvSpPr txBox="1">
            <a:spLocks/>
          </p:cNvSpPr>
          <p:nvPr/>
        </p:nvSpPr>
        <p:spPr>
          <a:xfrm>
            <a:off x="427540" y="1165058"/>
            <a:ext cx="11231897" cy="4130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744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479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Dividing into 2X2 quadrants</a:t>
            </a:r>
          </a:p>
        </p:txBody>
      </p:sp>
    </p:spTree>
    <p:extLst>
      <p:ext uri="{BB962C8B-B14F-4D97-AF65-F5344CB8AC3E}">
        <p14:creationId xmlns:p14="http://schemas.microsoft.com/office/powerpoint/2010/main" val="101764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C7BB8CF2-C2B1-4B89-87E2-A36838701B2A}"/>
              </a:ext>
            </a:extLst>
          </p:cNvPr>
          <p:cNvSpPr txBox="1">
            <a:spLocks/>
          </p:cNvSpPr>
          <p:nvPr/>
        </p:nvSpPr>
        <p:spPr>
          <a:xfrm>
            <a:off x="227012" y="304800"/>
            <a:ext cx="11353801" cy="914400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744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479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7350" lvl="1" indent="0">
              <a:lnSpc>
                <a:spcPct val="120000"/>
              </a:lnSpc>
              <a:buFont typeface="Corbel" pitchFamily="34" charset="0"/>
              <a:buNone/>
            </a:pPr>
            <a:r>
              <a:rPr lang="en-US" sz="4800" dirty="0">
                <a:solidFill>
                  <a:schemeClr val="bg2">
                    <a:lumMod val="75000"/>
                  </a:schemeClr>
                </a:solidFill>
              </a:rPr>
              <a:t>Complete Spatial Randomness Test - Texas</a:t>
            </a:r>
          </a:p>
        </p:txBody>
      </p:sp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46102636-5978-4C9A-BDC4-6A2F25175222}"/>
              </a:ext>
            </a:extLst>
          </p:cNvPr>
          <p:cNvSpPr txBox="1">
            <a:spLocks/>
          </p:cNvSpPr>
          <p:nvPr/>
        </p:nvSpPr>
        <p:spPr>
          <a:xfrm>
            <a:off x="455612" y="1371600"/>
            <a:ext cx="11308097" cy="3886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744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479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Performing Chi-squared test of CSR using quadrat counts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Since the P value is less the significance level , we cannot accept the null hypothesis. Thus, we conclude this data set was not generated under CSR.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C278E0-6651-4ADC-9C87-E66BB54CE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412" y="2286000"/>
            <a:ext cx="5548491" cy="75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0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FA6C133C-02BB-41BD-8E54-57AEEF557649}"/>
              </a:ext>
            </a:extLst>
          </p:cNvPr>
          <p:cNvSpPr txBox="1">
            <a:spLocks/>
          </p:cNvSpPr>
          <p:nvPr/>
        </p:nvSpPr>
        <p:spPr>
          <a:xfrm>
            <a:off x="227012" y="304800"/>
            <a:ext cx="11353801" cy="914400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744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479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7350" lvl="1" indent="0">
              <a:lnSpc>
                <a:spcPct val="120000"/>
              </a:lnSpc>
              <a:buFont typeface="Corbel" pitchFamily="34" charset="0"/>
              <a:buNone/>
            </a:pPr>
            <a:r>
              <a:rPr lang="en-US" sz="4800" dirty="0">
                <a:solidFill>
                  <a:schemeClr val="bg2">
                    <a:lumMod val="75000"/>
                  </a:schemeClr>
                </a:solidFill>
              </a:rPr>
              <a:t>Predicting the scale of Starbucks </a:t>
            </a:r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C337F4BB-C5FE-4439-BB6B-65CCF8E80E62}"/>
              </a:ext>
            </a:extLst>
          </p:cNvPr>
          <p:cNvSpPr txBox="1">
            <a:spLocks/>
          </p:cNvSpPr>
          <p:nvPr/>
        </p:nvSpPr>
        <p:spPr>
          <a:xfrm>
            <a:off x="455612" y="1371600"/>
            <a:ext cx="11308097" cy="3886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744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479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Modelling a multinomial logistic regression yielded only </a:t>
            </a:r>
            <a:r>
              <a:rPr lang="en-US" sz="2400"/>
              <a:t>a 72% </a:t>
            </a:r>
            <a:r>
              <a:rPr lang="en-US" sz="2400" dirty="0"/>
              <a:t>accuracy.  </a:t>
            </a:r>
          </a:p>
          <a:p>
            <a:endParaRPr lang="en-US" sz="2400" b="1" dirty="0"/>
          </a:p>
          <a:p>
            <a:r>
              <a:rPr lang="en-US" sz="2400" b="1" dirty="0"/>
              <a:t>Next Steps:</a:t>
            </a:r>
          </a:p>
          <a:p>
            <a:pPr lvl="1"/>
            <a:r>
              <a:rPr lang="en-US" sz="2000" dirty="0"/>
              <a:t>Implementing a Principal component or other techniques to better improve my accuracy rate.</a:t>
            </a:r>
          </a:p>
        </p:txBody>
      </p:sp>
    </p:spTree>
    <p:extLst>
      <p:ext uri="{BB962C8B-B14F-4D97-AF65-F5344CB8AC3E}">
        <p14:creationId xmlns:p14="http://schemas.microsoft.com/office/powerpoint/2010/main" val="36401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27012" y="304800"/>
            <a:ext cx="11353801" cy="914400"/>
          </a:xfrm>
        </p:spPr>
        <p:txBody>
          <a:bodyPr anchor="ctr">
            <a:normAutofit lnSpcReduction="10000"/>
          </a:bodyPr>
          <a:lstStyle/>
          <a:p>
            <a:pPr marL="387350" lvl="1" indent="0">
              <a:lnSpc>
                <a:spcPct val="120000"/>
              </a:lnSpc>
              <a:buNone/>
            </a:pPr>
            <a:r>
              <a:rPr lang="en-US" sz="4800" dirty="0">
                <a:solidFill>
                  <a:schemeClr val="bg2">
                    <a:lumMod val="75000"/>
                  </a:schemeClr>
                </a:solidFill>
              </a:rPr>
              <a:t>Data Sets</a:t>
            </a:r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54E27545-772F-4949-9014-08EE9665A7D6}"/>
              </a:ext>
            </a:extLst>
          </p:cNvPr>
          <p:cNvSpPr txBox="1">
            <a:spLocks/>
          </p:cNvSpPr>
          <p:nvPr/>
        </p:nvSpPr>
        <p:spPr>
          <a:xfrm>
            <a:off x="379412" y="1676400"/>
            <a:ext cx="11201401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744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479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There are two datasets:</a:t>
            </a:r>
          </a:p>
          <a:p>
            <a:pPr lvl="1"/>
            <a:r>
              <a:rPr lang="en-US" dirty="0"/>
              <a:t>First dataset contains locations information all Starbucks in the US like State, City, Zip code, longitude and latitude.</a:t>
            </a:r>
          </a:p>
          <a:p>
            <a:pPr lvl="1"/>
            <a:r>
              <a:rPr lang="en-US" dirty="0"/>
              <a:t>Second dataset contains census data for all zip code scrape from census.org which includes demographics like population, household, income and 2000/2010 of house median price.</a:t>
            </a:r>
          </a:p>
        </p:txBody>
      </p:sp>
    </p:spTree>
    <p:extLst>
      <p:ext uri="{BB962C8B-B14F-4D97-AF65-F5344CB8AC3E}">
        <p14:creationId xmlns:p14="http://schemas.microsoft.com/office/powerpoint/2010/main" val="112672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27012" y="304800"/>
            <a:ext cx="11353801" cy="914400"/>
          </a:xfrm>
        </p:spPr>
        <p:txBody>
          <a:bodyPr anchor="ctr">
            <a:normAutofit lnSpcReduction="10000"/>
          </a:bodyPr>
          <a:lstStyle/>
          <a:p>
            <a:pPr marL="387350" lvl="1" indent="0">
              <a:lnSpc>
                <a:spcPct val="120000"/>
              </a:lnSpc>
              <a:buNone/>
            </a:pPr>
            <a:r>
              <a:rPr lang="en-US" sz="4800" dirty="0">
                <a:solidFill>
                  <a:schemeClr val="bg2">
                    <a:lumMod val="75000"/>
                  </a:schemeClr>
                </a:solidFill>
              </a:rPr>
              <a:t>Pre-Processing</a:t>
            </a:r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54E27545-772F-4949-9014-08EE9665A7D6}"/>
              </a:ext>
            </a:extLst>
          </p:cNvPr>
          <p:cNvSpPr txBox="1">
            <a:spLocks/>
          </p:cNvSpPr>
          <p:nvPr/>
        </p:nvSpPr>
        <p:spPr>
          <a:xfrm>
            <a:off x="227013" y="1219200"/>
            <a:ext cx="112776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5950" indent="-2857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Corbe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80744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6479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884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888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6936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rbel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0984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Feature engineering for lat/lon into cartesian coordinates.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x = r * cos(lat) * cos(lon)</a:t>
            </a:r>
          </a:p>
          <a:p>
            <a:pPr lvl="2"/>
            <a:r>
              <a:rPr lang="en-US" dirty="0">
                <a:solidFill>
                  <a:schemeClr val="tx2"/>
                </a:solidFill>
              </a:rPr>
              <a:t>y = r * cos(lat) * sin(lon) where r = 3958.7558657 miles</a:t>
            </a:r>
          </a:p>
          <a:p>
            <a:r>
              <a:rPr lang="en-US" dirty="0"/>
              <a:t>Create a column which will be my target. </a:t>
            </a:r>
          </a:p>
          <a:p>
            <a:r>
              <a:rPr lang="en-US" dirty="0"/>
              <a:t>Joining both datasets resulted in this data set:</a:t>
            </a:r>
          </a:p>
          <a:p>
            <a:pPr marL="0" indent="0">
              <a:buNone/>
            </a:pPr>
            <a:endParaRPr lang="en-US" dirty="0"/>
          </a:p>
          <a:p>
            <a:pPr marL="768096" lvl="2" indent="0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0BF536-105B-4E82-970B-5FBC9D4AC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8012" y="1752600"/>
            <a:ext cx="2514600" cy="162746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1252DB6-EF00-4FC6-98D8-F23367A96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212" y="3733800"/>
            <a:ext cx="7772400" cy="230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94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F4996BA9-C216-4A11-A182-EF2AF7EF7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12" y="29817"/>
            <a:ext cx="11353801" cy="914400"/>
          </a:xfrm>
        </p:spPr>
        <p:txBody>
          <a:bodyPr anchor="ctr">
            <a:normAutofit lnSpcReduction="10000"/>
          </a:bodyPr>
          <a:lstStyle/>
          <a:p>
            <a:pPr marL="387350" lvl="1" indent="0">
              <a:lnSpc>
                <a:spcPct val="120000"/>
              </a:lnSpc>
              <a:buNone/>
            </a:pPr>
            <a:r>
              <a:rPr lang="en-US" sz="4800" dirty="0">
                <a:solidFill>
                  <a:schemeClr val="bg2">
                    <a:lumMod val="75000"/>
                  </a:schemeClr>
                </a:solidFill>
              </a:rPr>
              <a:t>Data Analysis – US (cont’d)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0272A6-41D0-4E45-B69C-F2A75D78D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412" y="944217"/>
            <a:ext cx="586740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56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F4996BA9-C216-4A11-A182-EF2AF7EF7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2" y="304800"/>
            <a:ext cx="11353801" cy="914400"/>
          </a:xfrm>
        </p:spPr>
        <p:txBody>
          <a:bodyPr anchor="ctr">
            <a:normAutofit lnSpcReduction="10000"/>
          </a:bodyPr>
          <a:lstStyle/>
          <a:p>
            <a:pPr marL="387350" lvl="1" indent="0">
              <a:lnSpc>
                <a:spcPct val="120000"/>
              </a:lnSpc>
              <a:buNone/>
            </a:pPr>
            <a:r>
              <a:rPr lang="en-US" sz="4800" dirty="0">
                <a:solidFill>
                  <a:schemeClr val="bg2">
                    <a:lumMod val="75000"/>
                  </a:schemeClr>
                </a:solidFill>
              </a:rPr>
              <a:t>Data Analysis - US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1304A3-58FD-466D-8F14-2AC5FE938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037" y="690670"/>
            <a:ext cx="6068788" cy="34241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682CD1-35E4-4679-B9A5-D4EE1B057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2" y="3202993"/>
            <a:ext cx="6072809" cy="365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16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F4996BA9-C216-4A11-A182-EF2AF7EF7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2" y="304800"/>
            <a:ext cx="11353801" cy="914400"/>
          </a:xfrm>
        </p:spPr>
        <p:txBody>
          <a:bodyPr anchor="ctr">
            <a:normAutofit lnSpcReduction="10000"/>
          </a:bodyPr>
          <a:lstStyle/>
          <a:p>
            <a:pPr marL="387350" lvl="1" indent="0">
              <a:lnSpc>
                <a:spcPct val="120000"/>
              </a:lnSpc>
              <a:buNone/>
            </a:pPr>
            <a:r>
              <a:rPr lang="en-US" sz="4800" dirty="0">
                <a:solidFill>
                  <a:schemeClr val="bg2">
                    <a:lumMod val="75000"/>
                  </a:schemeClr>
                </a:solidFill>
              </a:rPr>
              <a:t>Data Analysis – US (cont’d)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569838-CA25-44F5-9057-9E661A5CA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812" y="1371600"/>
            <a:ext cx="8534400" cy="512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1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F4996BA9-C216-4A11-A182-EF2AF7EF7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12" y="0"/>
            <a:ext cx="11353801" cy="914400"/>
          </a:xfrm>
        </p:spPr>
        <p:txBody>
          <a:bodyPr anchor="ctr">
            <a:normAutofit lnSpcReduction="10000"/>
          </a:bodyPr>
          <a:lstStyle/>
          <a:p>
            <a:pPr marL="387350" lvl="1" indent="0">
              <a:lnSpc>
                <a:spcPct val="120000"/>
              </a:lnSpc>
              <a:buNone/>
            </a:pPr>
            <a:r>
              <a:rPr lang="en-US" sz="4800" dirty="0">
                <a:solidFill>
                  <a:schemeClr val="bg2">
                    <a:lumMod val="75000"/>
                  </a:schemeClr>
                </a:solidFill>
              </a:rPr>
              <a:t>Data Analysis – Texas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BA9F0C-B1BD-464F-92F1-5B86506E4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612" y="1066800"/>
            <a:ext cx="574357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75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F4996BA9-C216-4A11-A182-EF2AF7EF7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2" y="304800"/>
            <a:ext cx="11353801" cy="914400"/>
          </a:xfrm>
        </p:spPr>
        <p:txBody>
          <a:bodyPr anchor="ctr">
            <a:normAutofit lnSpcReduction="10000"/>
          </a:bodyPr>
          <a:lstStyle/>
          <a:p>
            <a:pPr marL="387350" lvl="1" indent="0">
              <a:lnSpc>
                <a:spcPct val="120000"/>
              </a:lnSpc>
              <a:buNone/>
            </a:pPr>
            <a:r>
              <a:rPr lang="en-US" sz="4800" dirty="0">
                <a:solidFill>
                  <a:schemeClr val="bg2">
                    <a:lumMod val="75000"/>
                  </a:schemeClr>
                </a:solidFill>
              </a:rPr>
              <a:t>Data Analysis – Texas (cont’d)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197019-E337-490E-AC0D-983ED1A3B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812" y="1295400"/>
            <a:ext cx="8089631" cy="516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11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F4996BA9-C216-4A11-A182-EF2AF7EF7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2" y="304800"/>
            <a:ext cx="11353801" cy="914400"/>
          </a:xfrm>
        </p:spPr>
        <p:txBody>
          <a:bodyPr anchor="ctr">
            <a:normAutofit lnSpcReduction="10000"/>
          </a:bodyPr>
          <a:lstStyle/>
          <a:p>
            <a:pPr marL="387350" lvl="1" indent="0">
              <a:lnSpc>
                <a:spcPct val="120000"/>
              </a:lnSpc>
              <a:buNone/>
            </a:pPr>
            <a:r>
              <a:rPr lang="en-US" sz="4800" dirty="0">
                <a:solidFill>
                  <a:schemeClr val="bg2">
                    <a:lumMod val="75000"/>
                  </a:schemeClr>
                </a:solidFill>
              </a:rPr>
              <a:t>Data Analysis – Texas (cont’d)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0655E8-2F06-481C-9E56-C58B2E385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612" y="1493196"/>
            <a:ext cx="8229600" cy="494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0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rketing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marketing glass cube presentation (widescreen).potx" id="{74DE7380-C30D-4469-ADD7-E6F9EE4B3B5B}" vid="{155E0FAD-96D2-43CD-8C5A-B2DD74F4492C}"/>
    </a:ext>
  </a:extLst>
</a:theme>
</file>

<file path=ppt/theme/theme2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5CCB2C71-1ED8-4540-B003-293B5E75C7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F9B8BCC-BF24-4800-92E1-9F891BBB27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AACE6D-8EB6-447A-8DFD-C2C0C52916AC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terms/"/>
    <ds:schemaRef ds:uri="http://schemas.openxmlformats.org/package/2006/metadata/core-properties"/>
    <ds:schemaRef ds:uri="40262f94-9f35-4ac3-9a90-690165a166b7"/>
    <ds:schemaRef ds:uri="a4f35948-e619-41b3-aa29-22878b09cfd2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marketing glass cube presentation (widescreen)</Template>
  <TotalTime>5596</TotalTime>
  <Words>284</Words>
  <Application>Microsoft Office PowerPoint</Application>
  <PresentationFormat>Custom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Corbel</vt:lpstr>
      <vt:lpstr>Marketing 16x9</vt:lpstr>
      <vt:lpstr>Starbucks Locations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Starbucks Locations Analysis</dc:title>
  <dc:creator>Joelle Preval</dc:creator>
  <cp:lastModifiedBy>Joelle Preval</cp:lastModifiedBy>
  <cp:revision>40</cp:revision>
  <dcterms:created xsi:type="dcterms:W3CDTF">2017-11-24T01:42:23Z</dcterms:created>
  <dcterms:modified xsi:type="dcterms:W3CDTF">2017-11-27T22:59:54Z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