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0"/>
  </p:notesMasterIdLst>
  <p:sldIdLst>
    <p:sldId id="256" r:id="rId2"/>
    <p:sldId id="261" r:id="rId3"/>
    <p:sldId id="262" r:id="rId4"/>
    <p:sldId id="263" r:id="rId5"/>
    <p:sldId id="258" r:id="rId6"/>
    <p:sldId id="265"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28B83-A0FB-4D6B-A9EB-31A9FB605C7B}" v="9" dt="2023-11-28T03:36:18.804"/>
    <p1510:client id="{33079CA4-59A0-457B-A6B1-EF7BDEEA59B7}" v="2399" dt="2023-11-27T07:51:31.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healthviz.dphe.state.co.us/t/HealthInformaticsPublic/views/ColoradoPopulationEstimates/PopulationEstimates?iframeSizedToWindow=true&amp;%2C%3Aembed=y&amp;%2C%3AshowAppBanner=false&amp;%2C%3Adisplay_count=no&amp;%2C%3AshowVizHome=no" TargetMode="External"/><Relationship Id="rId1" Type="http://schemas.openxmlformats.org/officeDocument/2006/relationships/hyperlink" Target="https://datacatalog.urban.org/dataset/estimated-low-income-jobs-lost-covid-19" TargetMode="Externa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hyperlink" Target="https://datacatalog.urban.org/dataset/estimated-low-income-jobs-lost-covid-19"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hyperlink" Target="https://cohealthviz.dphe.state.co.us/t/HealthInformaticsPublic/views/ColoradoPopulationEstimates/PopulationEstimates?iframeSizedToWindow=true&amp;%2C%3Aembed=y&amp;%2C%3AshowAppBanner=false&amp;%2C%3Adisplay_count=no&amp;%2C%3AshowVizHome=no" TargetMode="External"/><Relationship Id="rId5" Type="http://schemas.openxmlformats.org/officeDocument/2006/relationships/image" Target="../media/image4.svg"/><Relationship Id="rId4"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98EA4-6194-41A7-83B6-4A823EF7B4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48864EE-AAA8-4737-9CA2-4D647295E0CB}">
      <dgm:prSet/>
      <dgm:spPr/>
      <dgm:t>
        <a:bodyPr/>
        <a:lstStyle/>
        <a:p>
          <a:pPr>
            <a:lnSpc>
              <a:spcPct val="100000"/>
            </a:lnSpc>
          </a:pPr>
          <a:r>
            <a:rPr lang="en-US" dirty="0"/>
            <a:t>Job loss due to COVID-19 affected many houses in different ways especially lower income households.</a:t>
          </a:r>
        </a:p>
      </dgm:t>
    </dgm:pt>
    <dgm:pt modelId="{C6B4E631-98D0-4327-A349-824C0275799A}" type="parTrans" cxnId="{8F4E7641-E5C1-4669-9864-7F8594AEE203}">
      <dgm:prSet/>
      <dgm:spPr/>
      <dgm:t>
        <a:bodyPr/>
        <a:lstStyle/>
        <a:p>
          <a:endParaRPr lang="en-US"/>
        </a:p>
      </dgm:t>
    </dgm:pt>
    <dgm:pt modelId="{B0D86887-5041-4792-81AF-EE0F89B2DC87}" type="sibTrans" cxnId="{8F4E7641-E5C1-4669-9864-7F8594AEE203}">
      <dgm:prSet/>
      <dgm:spPr/>
      <dgm:t>
        <a:bodyPr/>
        <a:lstStyle/>
        <a:p>
          <a:endParaRPr lang="en-US"/>
        </a:p>
      </dgm:t>
    </dgm:pt>
    <dgm:pt modelId="{6D6F3397-6C3E-4765-A240-223FF1E5AE25}">
      <dgm:prSet/>
      <dgm:spPr/>
      <dgm:t>
        <a:bodyPr/>
        <a:lstStyle/>
        <a:p>
          <a:pPr>
            <a:lnSpc>
              <a:spcPct val="100000"/>
            </a:lnSpc>
          </a:pPr>
          <a:r>
            <a:rPr lang="en-US" dirty="0"/>
            <a:t>Knowing potential regions that were affected more strongly can help incentivize more preparedness and potential expansions of social welfare programs</a:t>
          </a:r>
          <a:r>
            <a:rPr lang="en-US" dirty="0">
              <a:latin typeface="Calibri Light" panose="020F0302020204030204"/>
            </a:rPr>
            <a:t>.</a:t>
          </a:r>
          <a:endParaRPr lang="en-US" dirty="0"/>
        </a:p>
      </dgm:t>
    </dgm:pt>
    <dgm:pt modelId="{CEF0504F-B8F8-480E-93B2-33AADC808DFF}" type="parTrans" cxnId="{DDB7C8B9-4E31-4441-8C8D-C21AAC387870}">
      <dgm:prSet/>
      <dgm:spPr/>
      <dgm:t>
        <a:bodyPr/>
        <a:lstStyle/>
        <a:p>
          <a:endParaRPr lang="en-US"/>
        </a:p>
      </dgm:t>
    </dgm:pt>
    <dgm:pt modelId="{DCFCBF31-CF72-40A6-B24A-37A772BEB7DA}" type="sibTrans" cxnId="{DDB7C8B9-4E31-4441-8C8D-C21AAC387870}">
      <dgm:prSet/>
      <dgm:spPr/>
      <dgm:t>
        <a:bodyPr/>
        <a:lstStyle/>
        <a:p>
          <a:endParaRPr lang="en-US"/>
        </a:p>
      </dgm:t>
    </dgm:pt>
    <dgm:pt modelId="{4B32CF40-6450-4EF6-8924-D05DFECF6C61}" type="pres">
      <dgm:prSet presAssocID="{2AC98EA4-6194-41A7-83B6-4A823EF7B40F}" presName="hierChild1" presStyleCnt="0">
        <dgm:presLayoutVars>
          <dgm:chPref val="1"/>
          <dgm:dir/>
          <dgm:animOne val="branch"/>
          <dgm:animLvl val="lvl"/>
          <dgm:resizeHandles/>
        </dgm:presLayoutVars>
      </dgm:prSet>
      <dgm:spPr/>
    </dgm:pt>
    <dgm:pt modelId="{70DF7A40-D4E4-440F-8621-249E8D58CDB6}" type="pres">
      <dgm:prSet presAssocID="{848864EE-AAA8-4737-9CA2-4D647295E0CB}" presName="hierRoot1" presStyleCnt="0"/>
      <dgm:spPr/>
    </dgm:pt>
    <dgm:pt modelId="{C46AF6E2-9E83-4378-98D9-928E4A601026}" type="pres">
      <dgm:prSet presAssocID="{848864EE-AAA8-4737-9CA2-4D647295E0CB}" presName="composite" presStyleCnt="0"/>
      <dgm:spPr/>
    </dgm:pt>
    <dgm:pt modelId="{E31B2888-FE08-4D97-9DE0-591FC47A0414}" type="pres">
      <dgm:prSet presAssocID="{848864EE-AAA8-4737-9CA2-4D647295E0CB}" presName="background" presStyleLbl="node0" presStyleIdx="0" presStyleCnt="2"/>
      <dgm:spPr/>
    </dgm:pt>
    <dgm:pt modelId="{996D46DC-8A01-4DDB-8EB5-976D60719025}" type="pres">
      <dgm:prSet presAssocID="{848864EE-AAA8-4737-9CA2-4D647295E0CB}" presName="text" presStyleLbl="fgAcc0" presStyleIdx="0" presStyleCnt="2">
        <dgm:presLayoutVars>
          <dgm:chPref val="3"/>
        </dgm:presLayoutVars>
      </dgm:prSet>
      <dgm:spPr/>
    </dgm:pt>
    <dgm:pt modelId="{CBF0B5C7-AFB4-4147-8F03-15498633A737}" type="pres">
      <dgm:prSet presAssocID="{848864EE-AAA8-4737-9CA2-4D647295E0CB}" presName="hierChild2" presStyleCnt="0"/>
      <dgm:spPr/>
    </dgm:pt>
    <dgm:pt modelId="{A0847EEA-EE9E-4D97-9FFE-ECC4DF62A6C5}" type="pres">
      <dgm:prSet presAssocID="{6D6F3397-6C3E-4765-A240-223FF1E5AE25}" presName="hierRoot1" presStyleCnt="0"/>
      <dgm:spPr/>
    </dgm:pt>
    <dgm:pt modelId="{36ECDBB5-1267-4668-86B3-96DD15875F3D}" type="pres">
      <dgm:prSet presAssocID="{6D6F3397-6C3E-4765-A240-223FF1E5AE25}" presName="composite" presStyleCnt="0"/>
      <dgm:spPr/>
    </dgm:pt>
    <dgm:pt modelId="{4D6E45F7-4BAE-4546-B4D2-3611EA44FA5D}" type="pres">
      <dgm:prSet presAssocID="{6D6F3397-6C3E-4765-A240-223FF1E5AE25}" presName="background" presStyleLbl="node0" presStyleIdx="1" presStyleCnt="2"/>
      <dgm:spPr/>
    </dgm:pt>
    <dgm:pt modelId="{923AF975-55CD-4465-A73F-9BF53A6FBA10}" type="pres">
      <dgm:prSet presAssocID="{6D6F3397-6C3E-4765-A240-223FF1E5AE25}" presName="text" presStyleLbl="fgAcc0" presStyleIdx="1" presStyleCnt="2">
        <dgm:presLayoutVars>
          <dgm:chPref val="3"/>
        </dgm:presLayoutVars>
      </dgm:prSet>
      <dgm:spPr/>
    </dgm:pt>
    <dgm:pt modelId="{2FAC975E-34EA-4202-91E0-BB1AE4A1410A}" type="pres">
      <dgm:prSet presAssocID="{6D6F3397-6C3E-4765-A240-223FF1E5AE25}" presName="hierChild2" presStyleCnt="0"/>
      <dgm:spPr/>
    </dgm:pt>
  </dgm:ptLst>
  <dgm:cxnLst>
    <dgm:cxn modelId="{8F4E7641-E5C1-4669-9864-7F8594AEE203}" srcId="{2AC98EA4-6194-41A7-83B6-4A823EF7B40F}" destId="{848864EE-AAA8-4737-9CA2-4D647295E0CB}" srcOrd="0" destOrd="0" parTransId="{C6B4E631-98D0-4327-A349-824C0275799A}" sibTransId="{B0D86887-5041-4792-81AF-EE0F89B2DC87}"/>
    <dgm:cxn modelId="{2C232B91-5D67-495F-845B-68AB69AA7F35}" type="presOf" srcId="{6D6F3397-6C3E-4765-A240-223FF1E5AE25}" destId="{923AF975-55CD-4465-A73F-9BF53A6FBA10}" srcOrd="0" destOrd="0" presId="urn:microsoft.com/office/officeart/2005/8/layout/hierarchy1"/>
    <dgm:cxn modelId="{FDA63EA0-E616-4618-AFCC-8764B521745A}" type="presOf" srcId="{848864EE-AAA8-4737-9CA2-4D647295E0CB}" destId="{996D46DC-8A01-4DDB-8EB5-976D60719025}" srcOrd="0" destOrd="0" presId="urn:microsoft.com/office/officeart/2005/8/layout/hierarchy1"/>
    <dgm:cxn modelId="{DDB7C8B9-4E31-4441-8C8D-C21AAC387870}" srcId="{2AC98EA4-6194-41A7-83B6-4A823EF7B40F}" destId="{6D6F3397-6C3E-4765-A240-223FF1E5AE25}" srcOrd="1" destOrd="0" parTransId="{CEF0504F-B8F8-480E-93B2-33AADC808DFF}" sibTransId="{DCFCBF31-CF72-40A6-B24A-37A772BEB7DA}"/>
    <dgm:cxn modelId="{1FC0FCD7-B9C1-4E76-8AD9-786DA02F6070}" type="presOf" srcId="{2AC98EA4-6194-41A7-83B6-4A823EF7B40F}" destId="{4B32CF40-6450-4EF6-8924-D05DFECF6C61}" srcOrd="0" destOrd="0" presId="urn:microsoft.com/office/officeart/2005/8/layout/hierarchy1"/>
    <dgm:cxn modelId="{F3C74A32-FEF8-435F-A351-B0E7D151C2CD}" type="presParOf" srcId="{4B32CF40-6450-4EF6-8924-D05DFECF6C61}" destId="{70DF7A40-D4E4-440F-8621-249E8D58CDB6}" srcOrd="0" destOrd="0" presId="urn:microsoft.com/office/officeart/2005/8/layout/hierarchy1"/>
    <dgm:cxn modelId="{5CBDEBC6-6729-489F-8AEE-E95E4F39A237}" type="presParOf" srcId="{70DF7A40-D4E4-440F-8621-249E8D58CDB6}" destId="{C46AF6E2-9E83-4378-98D9-928E4A601026}" srcOrd="0" destOrd="0" presId="urn:microsoft.com/office/officeart/2005/8/layout/hierarchy1"/>
    <dgm:cxn modelId="{A7C2BAE4-75E4-49AD-A9D5-F5CB963309E2}" type="presParOf" srcId="{C46AF6E2-9E83-4378-98D9-928E4A601026}" destId="{E31B2888-FE08-4D97-9DE0-591FC47A0414}" srcOrd="0" destOrd="0" presId="urn:microsoft.com/office/officeart/2005/8/layout/hierarchy1"/>
    <dgm:cxn modelId="{30723404-7C55-4F9D-B8A3-9F669A003A5F}" type="presParOf" srcId="{C46AF6E2-9E83-4378-98D9-928E4A601026}" destId="{996D46DC-8A01-4DDB-8EB5-976D60719025}" srcOrd="1" destOrd="0" presId="urn:microsoft.com/office/officeart/2005/8/layout/hierarchy1"/>
    <dgm:cxn modelId="{E905CB87-BA62-4AEC-9BE8-F9B4629E4952}" type="presParOf" srcId="{70DF7A40-D4E4-440F-8621-249E8D58CDB6}" destId="{CBF0B5C7-AFB4-4147-8F03-15498633A737}" srcOrd="1" destOrd="0" presId="urn:microsoft.com/office/officeart/2005/8/layout/hierarchy1"/>
    <dgm:cxn modelId="{7B2E8A9E-C758-41F6-A9AF-FB33F1908338}" type="presParOf" srcId="{4B32CF40-6450-4EF6-8924-D05DFECF6C61}" destId="{A0847EEA-EE9E-4D97-9FFE-ECC4DF62A6C5}" srcOrd="1" destOrd="0" presId="urn:microsoft.com/office/officeart/2005/8/layout/hierarchy1"/>
    <dgm:cxn modelId="{4F7B53D2-CFC3-4A4B-B5BB-2E5FA6AA8B61}" type="presParOf" srcId="{A0847EEA-EE9E-4D97-9FFE-ECC4DF62A6C5}" destId="{36ECDBB5-1267-4668-86B3-96DD15875F3D}" srcOrd="0" destOrd="0" presId="urn:microsoft.com/office/officeart/2005/8/layout/hierarchy1"/>
    <dgm:cxn modelId="{296366CA-C464-4171-9F4F-2A8E82749BFA}" type="presParOf" srcId="{36ECDBB5-1267-4668-86B3-96DD15875F3D}" destId="{4D6E45F7-4BAE-4546-B4D2-3611EA44FA5D}" srcOrd="0" destOrd="0" presId="urn:microsoft.com/office/officeart/2005/8/layout/hierarchy1"/>
    <dgm:cxn modelId="{C9ED9C60-BC93-4813-BD6C-FC2423D98C9B}" type="presParOf" srcId="{36ECDBB5-1267-4668-86B3-96DD15875F3D}" destId="{923AF975-55CD-4465-A73F-9BF53A6FBA10}" srcOrd="1" destOrd="0" presId="urn:microsoft.com/office/officeart/2005/8/layout/hierarchy1"/>
    <dgm:cxn modelId="{497B3F4A-9B29-4DEF-8134-47209D68E83C}" type="presParOf" srcId="{A0847EEA-EE9E-4D97-9FFE-ECC4DF62A6C5}" destId="{2FAC975E-34EA-4202-91E0-BB1AE4A141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3E7F5-3BE8-4BA3-998A-864B9F0A65E7}"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0BAA697-DC63-4E34-83F4-4FCB4CBE173B}">
      <dgm:prSet/>
      <dgm:spPr/>
      <dgm:t>
        <a:bodyPr/>
        <a:lstStyle/>
        <a:p>
          <a:pPr>
            <a:defRPr b="1"/>
          </a:pPr>
          <a:r>
            <a:rPr lang="en-US"/>
            <a:t>Job Loss: </a:t>
          </a:r>
          <a:r>
            <a:rPr lang="en-US">
              <a:hlinkClick xmlns:r="http://schemas.openxmlformats.org/officeDocument/2006/relationships" r:id="rId1"/>
            </a:rPr>
            <a:t>Urban Data Catalog</a:t>
          </a:r>
          <a:endParaRPr lang="en-US"/>
        </a:p>
      </dgm:t>
    </dgm:pt>
    <dgm:pt modelId="{6F145A18-A907-4CCD-BE06-D6D8785BA76C}" type="parTrans" cxnId="{459161FA-6818-40BA-B4E6-E115A9307CBD}">
      <dgm:prSet/>
      <dgm:spPr/>
      <dgm:t>
        <a:bodyPr/>
        <a:lstStyle/>
        <a:p>
          <a:endParaRPr lang="en-US"/>
        </a:p>
      </dgm:t>
    </dgm:pt>
    <dgm:pt modelId="{F6F6A33E-F7DC-4670-B8C8-B751AC4FB6DD}" type="sibTrans" cxnId="{459161FA-6818-40BA-B4E6-E115A9307CBD}">
      <dgm:prSet/>
      <dgm:spPr/>
      <dgm:t>
        <a:bodyPr/>
        <a:lstStyle/>
        <a:p>
          <a:endParaRPr lang="en-US"/>
        </a:p>
      </dgm:t>
    </dgm:pt>
    <dgm:pt modelId="{EA409C5E-9E4F-42EB-8534-9417A151E0A8}">
      <dgm:prSet/>
      <dgm:spPr/>
      <dgm:t>
        <a:bodyPr/>
        <a:lstStyle/>
        <a:p>
          <a:r>
            <a:rPr lang="en-US"/>
            <a:t>We are given the total numbers of jobs lost attributed to COVID-19 throughout the country at the county level, which we restrict to Colorado for our analysis.</a:t>
          </a:r>
        </a:p>
      </dgm:t>
    </dgm:pt>
    <dgm:pt modelId="{57F93168-3287-47C7-8D70-F0FB14676C2D}" type="parTrans" cxnId="{31581577-15EF-43B2-BDCA-A056B1A1F784}">
      <dgm:prSet/>
      <dgm:spPr/>
      <dgm:t>
        <a:bodyPr/>
        <a:lstStyle/>
        <a:p>
          <a:endParaRPr lang="en-US"/>
        </a:p>
      </dgm:t>
    </dgm:pt>
    <dgm:pt modelId="{1FBD2702-EE42-4576-9FAF-DCEE598C77A3}" type="sibTrans" cxnId="{31581577-15EF-43B2-BDCA-A056B1A1F784}">
      <dgm:prSet/>
      <dgm:spPr/>
      <dgm:t>
        <a:bodyPr/>
        <a:lstStyle/>
        <a:p>
          <a:endParaRPr lang="en-US"/>
        </a:p>
      </dgm:t>
    </dgm:pt>
    <dgm:pt modelId="{2A4E7390-A051-4FB3-8D5C-A1651086E65F}">
      <dgm:prSet/>
      <dgm:spPr/>
      <dgm:t>
        <a:bodyPr/>
        <a:lstStyle/>
        <a:p>
          <a:pPr>
            <a:defRPr b="1"/>
          </a:pPr>
          <a:r>
            <a:rPr lang="en-US"/>
            <a:t>Population: </a:t>
          </a:r>
          <a:r>
            <a:rPr lang="en-US">
              <a:hlinkClick xmlns:r="http://schemas.openxmlformats.org/officeDocument/2006/relationships" r:id="rId2"/>
            </a:rPr>
            <a:t>Colorado Environmental Public Health Tracking</a:t>
          </a:r>
          <a:endParaRPr lang="en-US"/>
        </a:p>
      </dgm:t>
    </dgm:pt>
    <dgm:pt modelId="{5CE98091-90D3-4F2E-AD50-7C0AB621B7DC}" type="parTrans" cxnId="{071F597E-D396-42CC-B079-432928184EBF}">
      <dgm:prSet/>
      <dgm:spPr/>
      <dgm:t>
        <a:bodyPr/>
        <a:lstStyle/>
        <a:p>
          <a:endParaRPr lang="en-US"/>
        </a:p>
      </dgm:t>
    </dgm:pt>
    <dgm:pt modelId="{AC9E2362-2BFE-48A2-AA85-6AA5736C5BFF}" type="sibTrans" cxnId="{071F597E-D396-42CC-B079-432928184EBF}">
      <dgm:prSet/>
      <dgm:spPr/>
      <dgm:t>
        <a:bodyPr/>
        <a:lstStyle/>
        <a:p>
          <a:endParaRPr lang="en-US"/>
        </a:p>
      </dgm:t>
    </dgm:pt>
    <dgm:pt modelId="{F8B42EF6-01F7-4B14-A447-FA37E3500A23}">
      <dgm:prSet/>
      <dgm:spPr/>
      <dgm:t>
        <a:bodyPr/>
        <a:lstStyle/>
        <a:p>
          <a:r>
            <a:rPr lang="en-US"/>
            <a:t>Since the data set mentioned above does not provide populations of the counties, we grabbed estimates for the year of 2022 at the county level</a:t>
          </a:r>
        </a:p>
      </dgm:t>
    </dgm:pt>
    <dgm:pt modelId="{758B799F-C77C-4161-BB6F-47A09448C0DC}" type="parTrans" cxnId="{8E09E75F-1A50-477D-80D2-6F0DF978A118}">
      <dgm:prSet/>
      <dgm:spPr/>
      <dgm:t>
        <a:bodyPr/>
        <a:lstStyle/>
        <a:p>
          <a:endParaRPr lang="en-US"/>
        </a:p>
      </dgm:t>
    </dgm:pt>
    <dgm:pt modelId="{4BC36A6B-B6C2-4A0D-9DFD-AF457027D6D6}" type="sibTrans" cxnId="{8E09E75F-1A50-477D-80D2-6F0DF978A118}">
      <dgm:prSet/>
      <dgm:spPr/>
      <dgm:t>
        <a:bodyPr/>
        <a:lstStyle/>
        <a:p>
          <a:endParaRPr lang="en-US"/>
        </a:p>
      </dgm:t>
    </dgm:pt>
    <dgm:pt modelId="{C94EA05D-2318-41D1-A974-D5DAB8688583}" type="pres">
      <dgm:prSet presAssocID="{F433E7F5-3BE8-4BA3-998A-864B9F0A65E7}" presName="root" presStyleCnt="0">
        <dgm:presLayoutVars>
          <dgm:dir/>
          <dgm:resizeHandles val="exact"/>
        </dgm:presLayoutVars>
      </dgm:prSet>
      <dgm:spPr/>
    </dgm:pt>
    <dgm:pt modelId="{F4B7B5D2-0D79-4057-8DEE-92466148EAF4}" type="pres">
      <dgm:prSet presAssocID="{70BAA697-DC63-4E34-83F4-4FCB4CBE173B}" presName="compNode" presStyleCnt="0"/>
      <dgm:spPr/>
    </dgm:pt>
    <dgm:pt modelId="{8A583AEE-5E24-4FC9-A1FB-5434BF54BAC3}" type="pres">
      <dgm:prSet presAssocID="{70BAA697-DC63-4E34-83F4-4FCB4CBE173B}"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D143CE9B-1578-4666-A24F-77A0FEA51FB8}" type="pres">
      <dgm:prSet presAssocID="{70BAA697-DC63-4E34-83F4-4FCB4CBE173B}" presName="iconSpace" presStyleCnt="0"/>
      <dgm:spPr/>
    </dgm:pt>
    <dgm:pt modelId="{2070D8C9-4DE3-4155-A020-F7566D1D2E6E}" type="pres">
      <dgm:prSet presAssocID="{70BAA697-DC63-4E34-83F4-4FCB4CBE173B}" presName="parTx" presStyleLbl="revTx" presStyleIdx="0" presStyleCnt="4">
        <dgm:presLayoutVars>
          <dgm:chMax val="0"/>
          <dgm:chPref val="0"/>
        </dgm:presLayoutVars>
      </dgm:prSet>
      <dgm:spPr/>
    </dgm:pt>
    <dgm:pt modelId="{54333048-53C2-41F5-B236-0053ECA4B258}" type="pres">
      <dgm:prSet presAssocID="{70BAA697-DC63-4E34-83F4-4FCB4CBE173B}" presName="txSpace" presStyleCnt="0"/>
      <dgm:spPr/>
    </dgm:pt>
    <dgm:pt modelId="{58CAE285-BAA1-4A19-81EA-6F2A60B315BC}" type="pres">
      <dgm:prSet presAssocID="{70BAA697-DC63-4E34-83F4-4FCB4CBE173B}" presName="desTx" presStyleLbl="revTx" presStyleIdx="1" presStyleCnt="4">
        <dgm:presLayoutVars/>
      </dgm:prSet>
      <dgm:spPr/>
    </dgm:pt>
    <dgm:pt modelId="{64F1CE28-4513-4954-934F-18D5F8EFAD03}" type="pres">
      <dgm:prSet presAssocID="{F6F6A33E-F7DC-4670-B8C8-B751AC4FB6DD}" presName="sibTrans" presStyleCnt="0"/>
      <dgm:spPr/>
    </dgm:pt>
    <dgm:pt modelId="{DDCA1C4D-575D-437B-ADB8-492D07233234}" type="pres">
      <dgm:prSet presAssocID="{2A4E7390-A051-4FB3-8D5C-A1651086E65F}" presName="compNode" presStyleCnt="0"/>
      <dgm:spPr/>
    </dgm:pt>
    <dgm:pt modelId="{7D27002F-2164-40A0-BB90-1183207B8BE0}" type="pres">
      <dgm:prSet presAssocID="{2A4E7390-A051-4FB3-8D5C-A1651086E65F}"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3CBD8438-01DB-4D5C-9F95-79D8481B5DA5}" type="pres">
      <dgm:prSet presAssocID="{2A4E7390-A051-4FB3-8D5C-A1651086E65F}" presName="iconSpace" presStyleCnt="0"/>
      <dgm:spPr/>
    </dgm:pt>
    <dgm:pt modelId="{58018AC9-FEAB-4B52-8B1D-B696CAF80A19}" type="pres">
      <dgm:prSet presAssocID="{2A4E7390-A051-4FB3-8D5C-A1651086E65F}" presName="parTx" presStyleLbl="revTx" presStyleIdx="2" presStyleCnt="4">
        <dgm:presLayoutVars>
          <dgm:chMax val="0"/>
          <dgm:chPref val="0"/>
        </dgm:presLayoutVars>
      </dgm:prSet>
      <dgm:spPr/>
    </dgm:pt>
    <dgm:pt modelId="{9264501D-B3B6-4DBF-B637-43586F6A0F60}" type="pres">
      <dgm:prSet presAssocID="{2A4E7390-A051-4FB3-8D5C-A1651086E65F}" presName="txSpace" presStyleCnt="0"/>
      <dgm:spPr/>
    </dgm:pt>
    <dgm:pt modelId="{9C360F17-73FD-49AF-9057-D7BB05CF4B0D}" type="pres">
      <dgm:prSet presAssocID="{2A4E7390-A051-4FB3-8D5C-A1651086E65F}" presName="desTx" presStyleLbl="revTx" presStyleIdx="3" presStyleCnt="4">
        <dgm:presLayoutVars/>
      </dgm:prSet>
      <dgm:spPr/>
    </dgm:pt>
  </dgm:ptLst>
  <dgm:cxnLst>
    <dgm:cxn modelId="{58D98C3D-05B2-4425-B28E-876BBA63CA57}" type="presOf" srcId="{2A4E7390-A051-4FB3-8D5C-A1651086E65F}" destId="{58018AC9-FEAB-4B52-8B1D-B696CAF80A19}" srcOrd="0" destOrd="0" presId="urn:microsoft.com/office/officeart/2018/2/layout/IconLabelDescriptionList"/>
    <dgm:cxn modelId="{8E09E75F-1A50-477D-80D2-6F0DF978A118}" srcId="{2A4E7390-A051-4FB3-8D5C-A1651086E65F}" destId="{F8B42EF6-01F7-4B14-A447-FA37E3500A23}" srcOrd="0" destOrd="0" parTransId="{758B799F-C77C-4161-BB6F-47A09448C0DC}" sibTransId="{4BC36A6B-B6C2-4A0D-9DFD-AF457027D6D6}"/>
    <dgm:cxn modelId="{31581577-15EF-43B2-BDCA-A056B1A1F784}" srcId="{70BAA697-DC63-4E34-83F4-4FCB4CBE173B}" destId="{EA409C5E-9E4F-42EB-8534-9417A151E0A8}" srcOrd="0" destOrd="0" parTransId="{57F93168-3287-47C7-8D70-F0FB14676C2D}" sibTransId="{1FBD2702-EE42-4576-9FAF-DCEE598C77A3}"/>
    <dgm:cxn modelId="{071F597E-D396-42CC-B079-432928184EBF}" srcId="{F433E7F5-3BE8-4BA3-998A-864B9F0A65E7}" destId="{2A4E7390-A051-4FB3-8D5C-A1651086E65F}" srcOrd="1" destOrd="0" parTransId="{5CE98091-90D3-4F2E-AD50-7C0AB621B7DC}" sibTransId="{AC9E2362-2BFE-48A2-AA85-6AA5736C5BFF}"/>
    <dgm:cxn modelId="{F839C3A6-CE0E-4660-BB65-A947B0C1DD75}" type="presOf" srcId="{F8B42EF6-01F7-4B14-A447-FA37E3500A23}" destId="{9C360F17-73FD-49AF-9057-D7BB05CF4B0D}" srcOrd="0" destOrd="0" presId="urn:microsoft.com/office/officeart/2018/2/layout/IconLabelDescriptionList"/>
    <dgm:cxn modelId="{8B4177B0-A23F-4A3C-AB2A-BA2C84B373A1}" type="presOf" srcId="{F433E7F5-3BE8-4BA3-998A-864B9F0A65E7}" destId="{C94EA05D-2318-41D1-A974-D5DAB8688583}" srcOrd="0" destOrd="0" presId="urn:microsoft.com/office/officeart/2018/2/layout/IconLabelDescriptionList"/>
    <dgm:cxn modelId="{1110F2EB-8063-41DF-91F8-3647238C7474}" type="presOf" srcId="{70BAA697-DC63-4E34-83F4-4FCB4CBE173B}" destId="{2070D8C9-4DE3-4155-A020-F7566D1D2E6E}" srcOrd="0" destOrd="0" presId="urn:microsoft.com/office/officeart/2018/2/layout/IconLabelDescriptionList"/>
    <dgm:cxn modelId="{20476CF8-0C98-4AE9-A409-A3EA49A33258}" type="presOf" srcId="{EA409C5E-9E4F-42EB-8534-9417A151E0A8}" destId="{58CAE285-BAA1-4A19-81EA-6F2A60B315BC}" srcOrd="0" destOrd="0" presId="urn:microsoft.com/office/officeart/2018/2/layout/IconLabelDescriptionList"/>
    <dgm:cxn modelId="{459161FA-6818-40BA-B4E6-E115A9307CBD}" srcId="{F433E7F5-3BE8-4BA3-998A-864B9F0A65E7}" destId="{70BAA697-DC63-4E34-83F4-4FCB4CBE173B}" srcOrd="0" destOrd="0" parTransId="{6F145A18-A907-4CCD-BE06-D6D8785BA76C}" sibTransId="{F6F6A33E-F7DC-4670-B8C8-B751AC4FB6DD}"/>
    <dgm:cxn modelId="{2290CD4E-2708-4EE0-8999-8BCABBEA94C7}" type="presParOf" srcId="{C94EA05D-2318-41D1-A974-D5DAB8688583}" destId="{F4B7B5D2-0D79-4057-8DEE-92466148EAF4}" srcOrd="0" destOrd="0" presId="urn:microsoft.com/office/officeart/2018/2/layout/IconLabelDescriptionList"/>
    <dgm:cxn modelId="{D42FB09D-DDF9-4754-9B2C-1587162ADBB4}" type="presParOf" srcId="{F4B7B5D2-0D79-4057-8DEE-92466148EAF4}" destId="{8A583AEE-5E24-4FC9-A1FB-5434BF54BAC3}" srcOrd="0" destOrd="0" presId="urn:microsoft.com/office/officeart/2018/2/layout/IconLabelDescriptionList"/>
    <dgm:cxn modelId="{8857E73D-6B50-4C36-8FDC-F4A9499ABC09}" type="presParOf" srcId="{F4B7B5D2-0D79-4057-8DEE-92466148EAF4}" destId="{D143CE9B-1578-4666-A24F-77A0FEA51FB8}" srcOrd="1" destOrd="0" presId="urn:microsoft.com/office/officeart/2018/2/layout/IconLabelDescriptionList"/>
    <dgm:cxn modelId="{C6B0BB1B-CE35-4878-9FDC-76F45AEEE3D1}" type="presParOf" srcId="{F4B7B5D2-0D79-4057-8DEE-92466148EAF4}" destId="{2070D8C9-4DE3-4155-A020-F7566D1D2E6E}" srcOrd="2" destOrd="0" presId="urn:microsoft.com/office/officeart/2018/2/layout/IconLabelDescriptionList"/>
    <dgm:cxn modelId="{147790EA-4684-46F8-BD81-DAFBFDAF2677}" type="presParOf" srcId="{F4B7B5D2-0D79-4057-8DEE-92466148EAF4}" destId="{54333048-53C2-41F5-B236-0053ECA4B258}" srcOrd="3" destOrd="0" presId="urn:microsoft.com/office/officeart/2018/2/layout/IconLabelDescriptionList"/>
    <dgm:cxn modelId="{B72AB83B-10D2-4693-90E6-2781B2F68788}" type="presParOf" srcId="{F4B7B5D2-0D79-4057-8DEE-92466148EAF4}" destId="{58CAE285-BAA1-4A19-81EA-6F2A60B315BC}" srcOrd="4" destOrd="0" presId="urn:microsoft.com/office/officeart/2018/2/layout/IconLabelDescriptionList"/>
    <dgm:cxn modelId="{DC841AE7-CC0C-4B15-8237-43AB7E04DA03}" type="presParOf" srcId="{C94EA05D-2318-41D1-A974-D5DAB8688583}" destId="{64F1CE28-4513-4954-934F-18D5F8EFAD03}" srcOrd="1" destOrd="0" presId="urn:microsoft.com/office/officeart/2018/2/layout/IconLabelDescriptionList"/>
    <dgm:cxn modelId="{F6EA2AB9-95A0-4FF7-9D03-AB42CA06F3D4}" type="presParOf" srcId="{C94EA05D-2318-41D1-A974-D5DAB8688583}" destId="{DDCA1C4D-575D-437B-ADB8-492D07233234}" srcOrd="2" destOrd="0" presId="urn:microsoft.com/office/officeart/2018/2/layout/IconLabelDescriptionList"/>
    <dgm:cxn modelId="{FBD02C56-4181-49FD-870D-2E024BB0B18F}" type="presParOf" srcId="{DDCA1C4D-575D-437B-ADB8-492D07233234}" destId="{7D27002F-2164-40A0-BB90-1183207B8BE0}" srcOrd="0" destOrd="0" presId="urn:microsoft.com/office/officeart/2018/2/layout/IconLabelDescriptionList"/>
    <dgm:cxn modelId="{119E1CDB-7E07-4094-99D9-D4651B5650D1}" type="presParOf" srcId="{DDCA1C4D-575D-437B-ADB8-492D07233234}" destId="{3CBD8438-01DB-4D5C-9F95-79D8481B5DA5}" srcOrd="1" destOrd="0" presId="urn:microsoft.com/office/officeart/2018/2/layout/IconLabelDescriptionList"/>
    <dgm:cxn modelId="{945F17BC-AF2E-4885-B6B7-02E6AEAD48F3}" type="presParOf" srcId="{DDCA1C4D-575D-437B-ADB8-492D07233234}" destId="{58018AC9-FEAB-4B52-8B1D-B696CAF80A19}" srcOrd="2" destOrd="0" presId="urn:microsoft.com/office/officeart/2018/2/layout/IconLabelDescriptionList"/>
    <dgm:cxn modelId="{4C4BFA1C-D4C3-4456-91B0-7F1D1A280BF9}" type="presParOf" srcId="{DDCA1C4D-575D-437B-ADB8-492D07233234}" destId="{9264501D-B3B6-4DBF-B637-43586F6A0F60}" srcOrd="3" destOrd="0" presId="urn:microsoft.com/office/officeart/2018/2/layout/IconLabelDescriptionList"/>
    <dgm:cxn modelId="{46C76BD6-2BF3-4743-8D26-25B4BFFEA75C}" type="presParOf" srcId="{DDCA1C4D-575D-437B-ADB8-492D07233234}" destId="{9C360F17-73FD-49AF-9057-D7BB05CF4B0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B2888-FE08-4D97-9DE0-591FC47A0414}">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6D46DC-8A01-4DDB-8EB5-976D60719025}">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dirty="0"/>
            <a:t>Job loss due to COVID-19 affected many houses in different ways especially lower income households.</a:t>
          </a:r>
        </a:p>
      </dsp:txBody>
      <dsp:txXfrm>
        <a:off x="608661" y="692298"/>
        <a:ext cx="4508047" cy="2799040"/>
      </dsp:txXfrm>
    </dsp:sp>
    <dsp:sp modelId="{4D6E45F7-4BAE-4546-B4D2-3611EA44FA5D}">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3AF975-55CD-4465-A73F-9BF53A6FBA10}">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US" sz="2700" kern="1200" dirty="0"/>
            <a:t>Knowing potential regions that were affected more strongly can help incentivize more preparedness and potential expansions of social welfare programs</a:t>
          </a:r>
          <a:r>
            <a:rPr lang="en-US" sz="2700" kern="1200" dirty="0">
              <a:latin typeface="Calibri Light" panose="020F0302020204030204"/>
            </a:rPr>
            <a:t>.</a:t>
          </a:r>
          <a:endParaRPr lang="en-US" sz="27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83AEE-5E24-4FC9-A1FB-5434BF54BAC3}">
      <dsp:nvSpPr>
        <dsp:cNvPr id="0" name=""/>
        <dsp:cNvSpPr/>
      </dsp:nvSpPr>
      <dsp:spPr>
        <a:xfrm>
          <a:off x="555228" y="27733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70D8C9-4DE3-4155-A020-F7566D1D2E6E}">
      <dsp:nvSpPr>
        <dsp:cNvPr id="0" name=""/>
        <dsp:cNvSpPr/>
      </dsp:nvSpPr>
      <dsp:spPr>
        <a:xfrm>
          <a:off x="555228" y="193218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Job Loss: </a:t>
          </a:r>
          <a:r>
            <a:rPr lang="en-US" sz="2200" kern="1200">
              <a:hlinkClick xmlns:r="http://schemas.openxmlformats.org/officeDocument/2006/relationships" r:id="rId3"/>
            </a:rPr>
            <a:t>Urban Data Catalog</a:t>
          </a:r>
          <a:endParaRPr lang="en-US" sz="2200" kern="1200"/>
        </a:p>
      </dsp:txBody>
      <dsp:txXfrm>
        <a:off x="555228" y="1932188"/>
        <a:ext cx="4320000" cy="648000"/>
      </dsp:txXfrm>
    </dsp:sp>
    <dsp:sp modelId="{58CAE285-BAA1-4A19-81EA-6F2A60B315BC}">
      <dsp:nvSpPr>
        <dsp:cNvPr id="0" name=""/>
        <dsp:cNvSpPr/>
      </dsp:nvSpPr>
      <dsp:spPr>
        <a:xfrm>
          <a:off x="555228" y="2646634"/>
          <a:ext cx="4320000" cy="952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We are given the total numbers of jobs lost attributed to COVID-19 throughout the country at the county level, which we restrict to Colorado for our analysis.</a:t>
          </a:r>
        </a:p>
      </dsp:txBody>
      <dsp:txXfrm>
        <a:off x="555228" y="2646634"/>
        <a:ext cx="4320000" cy="952982"/>
      </dsp:txXfrm>
    </dsp:sp>
    <dsp:sp modelId="{7D27002F-2164-40A0-BB90-1183207B8BE0}">
      <dsp:nvSpPr>
        <dsp:cNvPr id="0" name=""/>
        <dsp:cNvSpPr/>
      </dsp:nvSpPr>
      <dsp:spPr>
        <a:xfrm>
          <a:off x="5631228" y="277330"/>
          <a:ext cx="1512000" cy="1512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018AC9-FEAB-4B52-8B1D-B696CAF80A19}">
      <dsp:nvSpPr>
        <dsp:cNvPr id="0" name=""/>
        <dsp:cNvSpPr/>
      </dsp:nvSpPr>
      <dsp:spPr>
        <a:xfrm>
          <a:off x="5631228" y="193218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Population: </a:t>
          </a:r>
          <a:r>
            <a:rPr lang="en-US" sz="2200" kern="1200">
              <a:hlinkClick xmlns:r="http://schemas.openxmlformats.org/officeDocument/2006/relationships" r:id="rId6"/>
            </a:rPr>
            <a:t>Colorado Environmental Public Health Tracking</a:t>
          </a:r>
          <a:endParaRPr lang="en-US" sz="2200" kern="1200"/>
        </a:p>
      </dsp:txBody>
      <dsp:txXfrm>
        <a:off x="5631228" y="1932188"/>
        <a:ext cx="4320000" cy="648000"/>
      </dsp:txXfrm>
    </dsp:sp>
    <dsp:sp modelId="{9C360F17-73FD-49AF-9057-D7BB05CF4B0D}">
      <dsp:nvSpPr>
        <dsp:cNvPr id="0" name=""/>
        <dsp:cNvSpPr/>
      </dsp:nvSpPr>
      <dsp:spPr>
        <a:xfrm>
          <a:off x="5631228" y="2646634"/>
          <a:ext cx="4320000" cy="952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Since the data set mentioned above does not provide populations of the counties, we grabbed estimates for the year of 2022 at the county level</a:t>
          </a:r>
        </a:p>
      </dsp:txBody>
      <dsp:txXfrm>
        <a:off x="5631228" y="2646634"/>
        <a:ext cx="4320000" cy="9529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1E249-DDB4-4CFA-8DF8-92A4389FDE7F}" type="datetimeFigureOut">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B5D9B-1E39-4059-8CAC-11BDB1025595}" type="slidenum">
              <a:t>‹#›</a:t>
            </a:fld>
            <a:endParaRPr lang="en-US"/>
          </a:p>
        </p:txBody>
      </p:sp>
    </p:spTree>
    <p:extLst>
      <p:ext uri="{BB962C8B-B14F-4D97-AF65-F5344CB8AC3E}">
        <p14:creationId xmlns:p14="http://schemas.microsoft.com/office/powerpoint/2010/main" val="334489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Hello everyone!</a:t>
            </a:r>
          </a:p>
          <a:p>
            <a:endParaRPr lang="en-US" dirty="0">
              <a:ea typeface="Calibri"/>
              <a:cs typeface="Calibri"/>
            </a:endParaRPr>
          </a:p>
          <a:p>
            <a:r>
              <a:rPr lang="en-US" dirty="0">
                <a:ea typeface="Calibri"/>
                <a:cs typeface="Calibri"/>
              </a:rPr>
              <a:t>My name is Johnathan Rhyne, and today I will be talking about detecting clusters of low income jobs lost throughout the state of Colorado.</a:t>
            </a:r>
          </a:p>
        </p:txBody>
      </p:sp>
      <p:sp>
        <p:nvSpPr>
          <p:cNvPr id="4" name="Slide Number Placeholder 3"/>
          <p:cNvSpPr>
            <a:spLocks noGrp="1"/>
          </p:cNvSpPr>
          <p:nvPr>
            <p:ph type="sldNum" sz="quarter" idx="5"/>
          </p:nvPr>
        </p:nvSpPr>
        <p:spPr/>
        <p:txBody>
          <a:bodyPr/>
          <a:lstStyle/>
          <a:p>
            <a:fld id="{3E1B5D9B-1E39-4059-8CAC-11BDB1025595}" type="slidenum">
              <a:t>1</a:t>
            </a:fld>
            <a:endParaRPr lang="en-US"/>
          </a:p>
        </p:txBody>
      </p:sp>
    </p:spTree>
    <p:extLst>
      <p:ext uri="{BB962C8B-B14F-4D97-AF65-F5344CB8AC3E}">
        <p14:creationId xmlns:p14="http://schemas.microsoft.com/office/powerpoint/2010/main" val="264705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Our motivation for looking at this problem is that COVID-19s effects are still being felt by many of us, and knowing if any potential areas were hit harder than others can help provide insight into where more resources are needed to prevent and/or mitigate future issues in a similar vein.</a:t>
            </a:r>
          </a:p>
        </p:txBody>
      </p:sp>
      <p:sp>
        <p:nvSpPr>
          <p:cNvPr id="4" name="Slide Number Placeholder 3"/>
          <p:cNvSpPr>
            <a:spLocks noGrp="1"/>
          </p:cNvSpPr>
          <p:nvPr>
            <p:ph type="sldNum" sz="quarter" idx="5"/>
          </p:nvPr>
        </p:nvSpPr>
        <p:spPr/>
        <p:txBody>
          <a:bodyPr/>
          <a:lstStyle/>
          <a:p>
            <a:fld id="{3E1B5D9B-1E39-4059-8CAC-11BDB1025595}" type="slidenum">
              <a:t>2</a:t>
            </a:fld>
            <a:endParaRPr lang="en-US"/>
          </a:p>
        </p:txBody>
      </p:sp>
    </p:spTree>
    <p:extLst>
      <p:ext uri="{BB962C8B-B14F-4D97-AF65-F5344CB8AC3E}">
        <p14:creationId xmlns:p14="http://schemas.microsoft.com/office/powerpoint/2010/main" val="269815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used data from the Urban Data Catalog. The data set breaks down the estimated low income (&lt;40k) jobs lost due to COVID19 broken down into 20 different types of jobs including agriculture, retail, etc. from all across the country at the county level, which we then restrict to only Colorado for ease of analysis. </a:t>
            </a:r>
            <a:endParaRPr lang="en-US" dirty="0"/>
          </a:p>
          <a:p>
            <a:endParaRPr lang="en-US" dirty="0">
              <a:ea typeface="Calibri"/>
              <a:cs typeface="Calibri"/>
            </a:endParaRPr>
          </a:p>
          <a:p>
            <a:r>
              <a:rPr lang="en-US" dirty="0">
                <a:ea typeface="Calibri"/>
                <a:cs typeface="Calibri"/>
              </a:rPr>
              <a:t>Note to reader:</a:t>
            </a:r>
          </a:p>
          <a:p>
            <a:r>
              <a:rPr lang="en-US" dirty="0">
                <a:ea typeface="Calibri"/>
                <a:cs typeface="Calibri"/>
              </a:rPr>
              <a:t>[However, one could do a very similar analysis for any other state or potentially between the states themselves.]</a:t>
            </a:r>
            <a:endParaRPr lang="en-US" dirty="0"/>
          </a:p>
          <a:p>
            <a:endParaRPr lang="en-US" dirty="0">
              <a:ea typeface="Calibri"/>
              <a:cs typeface="Calibri"/>
            </a:endParaRPr>
          </a:p>
          <a:p>
            <a:r>
              <a:rPr lang="en-US" dirty="0">
                <a:ea typeface="Calibri"/>
                <a:cs typeface="Calibri"/>
              </a:rPr>
              <a:t>The methods that we use need to know what the total population of people that could become a case (lost low income job), however, since we could not find a reliable source of number of low income workers, we use the population of each county as a surrogate. </a:t>
            </a:r>
          </a:p>
          <a:p>
            <a:endParaRPr lang="en-US" dirty="0">
              <a:ea typeface="Calibri"/>
              <a:cs typeface="Calibri"/>
            </a:endParaRPr>
          </a:p>
          <a:p>
            <a:r>
              <a:rPr lang="en-US">
                <a:ea typeface="Calibri"/>
                <a:cs typeface="Calibri"/>
              </a:rPr>
              <a:t>Note to the reader:</a:t>
            </a:r>
          </a:p>
          <a:p>
            <a:r>
              <a:rPr lang="en-US" dirty="0">
                <a:ea typeface="Calibri"/>
                <a:cs typeface="Calibri"/>
              </a:rPr>
              <a:t>[This should not introduce issues as we only found clusters with really low p-values (of around .001 or lower).]</a:t>
            </a:r>
            <a:endParaRPr lang="en-US" dirty="0">
              <a:cs typeface="Calibri"/>
            </a:endParaRPr>
          </a:p>
        </p:txBody>
      </p:sp>
      <p:sp>
        <p:nvSpPr>
          <p:cNvPr id="4" name="Slide Number Placeholder 3"/>
          <p:cNvSpPr>
            <a:spLocks noGrp="1"/>
          </p:cNvSpPr>
          <p:nvPr>
            <p:ph type="sldNum" sz="quarter" idx="5"/>
          </p:nvPr>
        </p:nvSpPr>
        <p:spPr/>
        <p:txBody>
          <a:bodyPr/>
          <a:lstStyle/>
          <a:p>
            <a:fld id="{3E1B5D9B-1E39-4059-8CAC-11BDB1025595}" type="slidenum">
              <a:t>3</a:t>
            </a:fld>
            <a:endParaRPr lang="en-US"/>
          </a:p>
        </p:txBody>
      </p:sp>
    </p:spTree>
    <p:extLst>
      <p:ext uri="{BB962C8B-B14F-4D97-AF65-F5344CB8AC3E}">
        <p14:creationId xmlns:p14="http://schemas.microsoft.com/office/powerpoint/2010/main" val="7583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have mentioned the idea of a cluster already, so we should define what this means. In plain English for us, a cluster is </a:t>
            </a:r>
            <a:r>
              <a:rPr lang="en-US" dirty="0"/>
              <a:t>some collection of counties (maybe even one) that is "unusual/abnormal" in some way. For us, "abnormal" means that we see more jobs lost than we would expect if everyone had equal chance of losing their job regardless of location.</a:t>
            </a:r>
          </a:p>
        </p:txBody>
      </p:sp>
      <p:sp>
        <p:nvSpPr>
          <p:cNvPr id="4" name="Slide Number Placeholder 3"/>
          <p:cNvSpPr>
            <a:spLocks noGrp="1"/>
          </p:cNvSpPr>
          <p:nvPr>
            <p:ph type="sldNum" sz="quarter" idx="5"/>
          </p:nvPr>
        </p:nvSpPr>
        <p:spPr/>
        <p:txBody>
          <a:bodyPr/>
          <a:lstStyle/>
          <a:p>
            <a:fld id="{3E1B5D9B-1E39-4059-8CAC-11BDB1025595}" type="slidenum">
              <a:t>4</a:t>
            </a:fld>
            <a:endParaRPr lang="en-US"/>
          </a:p>
        </p:txBody>
      </p:sp>
    </p:spTree>
    <p:extLst>
      <p:ext uri="{BB962C8B-B14F-4D97-AF65-F5344CB8AC3E}">
        <p14:creationId xmlns:p14="http://schemas.microsoft.com/office/powerpoint/2010/main" val="201011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Before we look at where clusters might exist, we first want to determine if we expect there to be any kind of clustering. We use one of our methods to determine this. We get a statistically significant value with means that many jobs lost in a county is an indicator that nearby counties will also tend to have more jobs lost. This means we expect there to be some kind of clustering, now to find them!</a:t>
            </a:r>
          </a:p>
        </p:txBody>
      </p:sp>
      <p:sp>
        <p:nvSpPr>
          <p:cNvPr id="4" name="Slide Number Placeholder 3"/>
          <p:cNvSpPr>
            <a:spLocks noGrp="1"/>
          </p:cNvSpPr>
          <p:nvPr>
            <p:ph type="sldNum" sz="quarter" idx="5"/>
          </p:nvPr>
        </p:nvSpPr>
        <p:spPr/>
        <p:txBody>
          <a:bodyPr/>
          <a:lstStyle/>
          <a:p>
            <a:fld id="{3E1B5D9B-1E39-4059-8CAC-11BDB1025595}" type="slidenum">
              <a:t>5</a:t>
            </a:fld>
            <a:endParaRPr lang="en-US"/>
          </a:p>
        </p:txBody>
      </p:sp>
    </p:spTree>
    <p:extLst>
      <p:ext uri="{BB962C8B-B14F-4D97-AF65-F5344CB8AC3E}">
        <p14:creationId xmlns:p14="http://schemas.microsoft.com/office/powerpoint/2010/main" val="226171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used two different schemes to determine regions that are likely to be clusters.</a:t>
            </a:r>
          </a:p>
          <a:p>
            <a:endParaRPr lang="en-US" dirty="0">
              <a:ea typeface="Calibri"/>
              <a:cs typeface="Calibri"/>
            </a:endParaRPr>
          </a:p>
          <a:p>
            <a:r>
              <a:rPr lang="en-US" dirty="0">
                <a:ea typeface="Calibri"/>
                <a:cs typeface="Calibri"/>
              </a:rPr>
              <a:t>For sake of time, we won't discuss the specifics of these methods however the main difference is how we determine what collection of counties (denoted windows) we consider. The top left method adds counties to our window until we get a predetermined number of cases while the bottom left method does not have this restriction. So smaller clusters are easier to detect. An interesting commonality between the methods is that both detect a potential cluster in the North West portion of the state. </a:t>
            </a:r>
          </a:p>
          <a:p>
            <a:endParaRPr lang="en-US" dirty="0">
              <a:ea typeface="Calibri"/>
              <a:cs typeface="Calibri"/>
            </a:endParaRPr>
          </a:p>
          <a:p>
            <a:r>
              <a:rPr lang="en-US" dirty="0">
                <a:ea typeface="Calibri"/>
                <a:cs typeface="Calibri"/>
              </a:rPr>
              <a:t>Note that we only considered clusters that had a p-value of less than .001 (</a:t>
            </a:r>
            <a:r>
              <a:rPr lang="en-US" dirty="0" err="1">
                <a:ea typeface="Calibri"/>
                <a:cs typeface="Calibri"/>
              </a:rPr>
              <a:t>ie</a:t>
            </a:r>
            <a:r>
              <a:rPr lang="en-US" dirty="0">
                <a:ea typeface="Calibri"/>
                <a:cs typeface="Calibri"/>
              </a:rPr>
              <a:t> the chance of this happening under the previous assumptions is .1% or less)</a:t>
            </a:r>
          </a:p>
          <a:p>
            <a:endParaRPr lang="en-US" dirty="0">
              <a:ea typeface="Calibri"/>
              <a:cs typeface="Calibri"/>
            </a:endParaRPr>
          </a:p>
          <a:p>
            <a:r>
              <a:rPr lang="en-US" dirty="0">
                <a:ea typeface="Calibri"/>
                <a:cs typeface="Calibri"/>
              </a:rPr>
              <a:t>Note to the reader:</a:t>
            </a:r>
          </a:p>
          <a:p>
            <a:r>
              <a:rPr lang="en-US" dirty="0">
                <a:ea typeface="Calibri"/>
                <a:cs typeface="Calibri"/>
              </a:rPr>
              <a:t>[The null hypothesis for these tests vary slightly and the </a:t>
            </a:r>
            <a:r>
              <a:rPr lang="en-US" dirty="0" err="1">
                <a:ea typeface="Calibri"/>
                <a:cs typeface="Calibri"/>
              </a:rPr>
              <a:t>Besag</a:t>
            </a:r>
            <a:r>
              <a:rPr lang="en-US" dirty="0">
                <a:ea typeface="Calibri"/>
                <a:cs typeface="Calibri"/>
              </a:rPr>
              <a:t>-Newell (top left) is only considering clusters with 5000 cases in them while the Spatial Scan method (bottom left) considers all possible windows and can detect varying sizes. All provided windows are colored to differentiate between them and even though we used an alpha=.01 value, we only saw very significant clusters. This significance could be due to our population surrogate, but I do not believe we would increase the chance by 2 orders of magnitude so we would likely stay significant for a choice of alpha=.1 which is usually a reasonable choice]</a:t>
            </a:r>
          </a:p>
        </p:txBody>
      </p:sp>
      <p:sp>
        <p:nvSpPr>
          <p:cNvPr id="4" name="Slide Number Placeholder 3"/>
          <p:cNvSpPr>
            <a:spLocks noGrp="1"/>
          </p:cNvSpPr>
          <p:nvPr>
            <p:ph type="sldNum" sz="quarter" idx="5"/>
          </p:nvPr>
        </p:nvSpPr>
        <p:spPr/>
        <p:txBody>
          <a:bodyPr/>
          <a:lstStyle/>
          <a:p>
            <a:fld id="{3E1B5D9B-1E39-4059-8CAC-11BDB1025595}" type="slidenum">
              <a:t>6</a:t>
            </a:fld>
            <a:endParaRPr lang="en-US"/>
          </a:p>
        </p:txBody>
      </p:sp>
    </p:spTree>
    <p:extLst>
      <p:ext uri="{BB962C8B-B14F-4D97-AF65-F5344CB8AC3E}">
        <p14:creationId xmlns:p14="http://schemas.microsoft.com/office/powerpoint/2010/main" val="24610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conclusion, we have found evidence to suggest that there is likely a cluster of low-income jobs lost due to COVID19 in the western half of the state, which raises the question of what could be done.</a:t>
            </a:r>
            <a:br>
              <a:rPr lang="en-US" dirty="0">
                <a:ea typeface="Calibri"/>
                <a:cs typeface="+mn-lt"/>
              </a:rPr>
            </a:br>
            <a:br>
              <a:rPr lang="en-US" dirty="0">
                <a:ea typeface="Calibri"/>
                <a:cs typeface="+mn-lt"/>
              </a:rPr>
            </a:br>
            <a:r>
              <a:rPr lang="en-US" dirty="0">
                <a:ea typeface="Calibri"/>
                <a:cs typeface="Calibri"/>
              </a:rPr>
              <a:t>Well, before policy is truly being considered, future investment into determining potential causes (lack of access to health care, decreased demand for products, </a:t>
            </a:r>
            <a:r>
              <a:rPr lang="en-US" dirty="0" err="1">
                <a:ea typeface="Calibri"/>
                <a:cs typeface="Calibri"/>
              </a:rPr>
              <a:t>etc</a:t>
            </a:r>
            <a:r>
              <a:rPr lang="en-US" dirty="0">
                <a:ea typeface="Calibri"/>
                <a:cs typeface="Calibri"/>
              </a:rPr>
              <a:t>) and trying to address these issues.</a:t>
            </a:r>
          </a:p>
          <a:p>
            <a:endParaRPr lang="en-US" dirty="0">
              <a:ea typeface="Calibri"/>
              <a:cs typeface="Calibri"/>
            </a:endParaRPr>
          </a:p>
          <a:p>
            <a:r>
              <a:rPr lang="en-US" dirty="0">
                <a:ea typeface="Calibri"/>
                <a:cs typeface="Calibri"/>
              </a:rPr>
              <a:t>Another step that could be done is to potentially expand social safety nets especially in the western half to provide support for potential future job loss events like COVID19.</a:t>
            </a:r>
          </a:p>
        </p:txBody>
      </p:sp>
      <p:sp>
        <p:nvSpPr>
          <p:cNvPr id="4" name="Slide Number Placeholder 3"/>
          <p:cNvSpPr>
            <a:spLocks noGrp="1"/>
          </p:cNvSpPr>
          <p:nvPr>
            <p:ph type="sldNum" sz="quarter" idx="5"/>
          </p:nvPr>
        </p:nvSpPr>
        <p:spPr/>
        <p:txBody>
          <a:bodyPr/>
          <a:lstStyle/>
          <a:p>
            <a:fld id="{3E1B5D9B-1E39-4059-8CAC-11BDB1025595}" type="slidenum">
              <a:t>7</a:t>
            </a:fld>
            <a:endParaRPr lang="en-US"/>
          </a:p>
        </p:txBody>
      </p:sp>
    </p:spTree>
    <p:extLst>
      <p:ext uri="{BB962C8B-B14F-4D97-AF65-F5344CB8AC3E}">
        <p14:creationId xmlns:p14="http://schemas.microsoft.com/office/powerpoint/2010/main" val="68914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also have a few things to consider is that we used the population of each county as a surrogate for the number of low income jobs, which means that we are saying the number of low income jobs is proportional to the number of people living in a county, which is not an obviously unreasonable assumption to make, however this is still unlikely to be correct.</a:t>
            </a:r>
          </a:p>
          <a:p>
            <a:endParaRPr lang="en-US" dirty="0">
              <a:ea typeface="Calibri"/>
              <a:cs typeface="Calibri"/>
            </a:endParaRPr>
          </a:p>
          <a:p>
            <a:r>
              <a:rPr lang="en-US" dirty="0">
                <a:ea typeface="Calibri"/>
                <a:cs typeface="Calibri"/>
              </a:rPr>
              <a:t>We are using two sources of data that are estimated, so we are expecting some sort of error in our methods, however to compensate for this, we used a small alpha value of .01. And in addition, we only notice clusters with a p-value of around .001 or lower, so we are fairly confident in our results.</a:t>
            </a:r>
          </a:p>
        </p:txBody>
      </p:sp>
      <p:sp>
        <p:nvSpPr>
          <p:cNvPr id="4" name="Slide Number Placeholder 3"/>
          <p:cNvSpPr>
            <a:spLocks noGrp="1"/>
          </p:cNvSpPr>
          <p:nvPr>
            <p:ph type="sldNum" sz="quarter" idx="5"/>
          </p:nvPr>
        </p:nvSpPr>
        <p:spPr/>
        <p:txBody>
          <a:bodyPr/>
          <a:lstStyle/>
          <a:p>
            <a:fld id="{3E1B5D9B-1E39-4059-8CAC-11BDB1025595}" type="slidenum">
              <a:t>8</a:t>
            </a:fld>
            <a:endParaRPr lang="en-US"/>
          </a:p>
        </p:txBody>
      </p:sp>
    </p:spTree>
    <p:extLst>
      <p:ext uri="{BB962C8B-B14F-4D97-AF65-F5344CB8AC3E}">
        <p14:creationId xmlns:p14="http://schemas.microsoft.com/office/powerpoint/2010/main" val="253172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055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37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450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92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504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38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030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182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028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578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059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0607170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1CEF3-37F6-C4E7-768F-5B7670E4463B}"/>
              </a:ext>
            </a:extLst>
          </p:cNvPr>
          <p:cNvSpPr>
            <a:spLocks noGrp="1"/>
          </p:cNvSpPr>
          <p:nvPr>
            <p:ph type="ctrTitle"/>
          </p:nvPr>
        </p:nvSpPr>
        <p:spPr>
          <a:xfrm>
            <a:off x="838199" y="1093788"/>
            <a:ext cx="10506455" cy="2967208"/>
          </a:xfrm>
        </p:spPr>
        <p:txBody>
          <a:bodyPr>
            <a:normAutofit/>
          </a:bodyPr>
          <a:lstStyle/>
          <a:p>
            <a:pPr algn="l"/>
            <a:r>
              <a:rPr lang="en-US" sz="7400" b="0" i="0" u="none" strike="noStrike" baseline="0" dirty="0">
                <a:ea typeface="+mj-lt"/>
                <a:cs typeface="+mj-lt"/>
              </a:rPr>
              <a:t>Clustering Of Job Loss in Colorado due to COVID-19</a:t>
            </a:r>
            <a:r>
              <a:rPr lang="en-US" sz="7400" dirty="0">
                <a:ea typeface="+mj-lt"/>
                <a:cs typeface="+mj-lt"/>
              </a:rPr>
              <a:t> </a:t>
            </a:r>
            <a:endParaRPr lang="en-US" sz="7400" dirty="0">
              <a:ea typeface="Calibri Light"/>
              <a:cs typeface="Calibri Light"/>
            </a:endParaRPr>
          </a:p>
        </p:txBody>
      </p:sp>
      <p:sp>
        <p:nvSpPr>
          <p:cNvPr id="3" name="Subtitle 2">
            <a:extLst>
              <a:ext uri="{FF2B5EF4-FFF2-40B4-BE49-F238E27FC236}">
                <a16:creationId xmlns:a16="http://schemas.microsoft.com/office/drawing/2014/main" id="{ECDBF3B7-50EB-3F58-DA09-D24C4C064AD0}"/>
              </a:ext>
            </a:extLst>
          </p:cNvPr>
          <p:cNvSpPr>
            <a:spLocks noGrp="1"/>
          </p:cNvSpPr>
          <p:nvPr>
            <p:ph type="subTitle" idx="1"/>
          </p:nvPr>
        </p:nvSpPr>
        <p:spPr>
          <a:xfrm>
            <a:off x="7400924" y="4619624"/>
            <a:ext cx="3946779" cy="1038225"/>
          </a:xfrm>
        </p:spPr>
        <p:txBody>
          <a:bodyPr vert="horz" lIns="91440" tIns="45720" rIns="91440" bIns="45720" rtlCol="0">
            <a:normAutofit/>
          </a:bodyPr>
          <a:lstStyle/>
          <a:p>
            <a:pPr algn="r"/>
            <a:r>
              <a:rPr lang="en-US" dirty="0">
                <a:ea typeface="Calibri"/>
                <a:cs typeface="Calibri"/>
              </a:rPr>
              <a:t>Johnathan Rhyne</a:t>
            </a:r>
            <a:endParaRPr lang="en-US"/>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676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DA16CA-ECFF-F0AB-869B-8AD9CF81BA9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Calibri Light"/>
                <a:cs typeface="Calibri Light"/>
              </a:rPr>
              <a:t>Motivation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DCA3A89-D9C3-B212-C81D-D85FADB12DF2}"/>
              </a:ext>
            </a:extLst>
          </p:cNvPr>
          <p:cNvGraphicFramePr>
            <a:graphicFrameLocks noGrp="1"/>
          </p:cNvGraphicFramePr>
          <p:nvPr>
            <p:ph idx="1"/>
            <p:extLst>
              <p:ext uri="{D42A27DB-BD31-4B8C-83A1-F6EECF244321}">
                <p14:modId xmlns:p14="http://schemas.microsoft.com/office/powerpoint/2010/main" val="23615415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876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96FAA-8501-0172-510C-F09FE7F07054}"/>
              </a:ext>
            </a:extLst>
          </p:cNvPr>
          <p:cNvSpPr>
            <a:spLocks noGrp="1"/>
          </p:cNvSpPr>
          <p:nvPr>
            <p:ph type="title"/>
          </p:nvPr>
        </p:nvSpPr>
        <p:spPr>
          <a:xfrm>
            <a:off x="841248" y="685800"/>
            <a:ext cx="10506456" cy="1157005"/>
          </a:xfrm>
        </p:spPr>
        <p:txBody>
          <a:bodyPr anchor="b">
            <a:normAutofit/>
          </a:bodyPr>
          <a:lstStyle/>
          <a:p>
            <a:r>
              <a:rPr lang="en-US" sz="4800">
                <a:ea typeface="Calibri Light"/>
                <a:cs typeface="Calibri Light"/>
              </a:rPr>
              <a:t>Data</a:t>
            </a:r>
            <a:endParaRPr lang="en-US" sz="4800"/>
          </a:p>
        </p:txBody>
      </p:sp>
      <p:sp>
        <p:nvSpPr>
          <p:cNvPr id="7" name="Rectangle 6">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21" name="Content Placeholder 2">
            <a:extLst>
              <a:ext uri="{FF2B5EF4-FFF2-40B4-BE49-F238E27FC236}">
                <a16:creationId xmlns:a16="http://schemas.microsoft.com/office/drawing/2014/main" id="{ED2B42A7-7AFD-4CBB-6862-10F7398FD568}"/>
              </a:ext>
            </a:extLst>
          </p:cNvPr>
          <p:cNvGraphicFramePr>
            <a:graphicFrameLocks noGrp="1"/>
          </p:cNvGraphicFramePr>
          <p:nvPr>
            <p:ph idx="1"/>
            <p:extLst>
              <p:ext uri="{D42A27DB-BD31-4B8C-83A1-F6EECF244321}">
                <p14:modId xmlns:p14="http://schemas.microsoft.com/office/powerpoint/2010/main" val="346818022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899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97597-F640-2AE0-3B92-CA89EE95A4E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What does a "cluster" mean here?</a:t>
            </a:r>
            <a:endParaRPr lang="en-US" sz="4000">
              <a:solidFill>
                <a:srgbClr val="FFFFFF"/>
              </a:solidFill>
            </a:endParaRPr>
          </a:p>
        </p:txBody>
      </p:sp>
      <p:sp>
        <p:nvSpPr>
          <p:cNvPr id="3" name="Content Placeholder 2">
            <a:extLst>
              <a:ext uri="{FF2B5EF4-FFF2-40B4-BE49-F238E27FC236}">
                <a16:creationId xmlns:a16="http://schemas.microsoft.com/office/drawing/2014/main" id="{7B955B90-BD5F-8C7D-F951-98094197AD39}"/>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ea typeface="Calibri"/>
                <a:cs typeface="Calibri"/>
              </a:rPr>
              <a:t>In plain English, a collection of counties (potentially a single county) that has an "abnormal" number of jobs lost.</a:t>
            </a:r>
          </a:p>
        </p:txBody>
      </p:sp>
    </p:spTree>
    <p:extLst>
      <p:ext uri="{BB962C8B-B14F-4D97-AF65-F5344CB8AC3E}">
        <p14:creationId xmlns:p14="http://schemas.microsoft.com/office/powerpoint/2010/main" val="65835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50A77-83AF-4E46-7E90-C25EDC45F7B9}"/>
              </a:ext>
            </a:extLst>
          </p:cNvPr>
          <p:cNvSpPr>
            <a:spLocks noGrp="1"/>
          </p:cNvSpPr>
          <p:nvPr>
            <p:ph type="title"/>
          </p:nvPr>
        </p:nvSpPr>
        <p:spPr>
          <a:xfrm>
            <a:off x="5596501" y="489508"/>
            <a:ext cx="5754896" cy="1667569"/>
          </a:xfrm>
        </p:spPr>
        <p:txBody>
          <a:bodyPr anchor="b">
            <a:normAutofit/>
          </a:bodyPr>
          <a:lstStyle/>
          <a:p>
            <a:r>
              <a:rPr lang="en-US" sz="4000">
                <a:ea typeface="Calibri Light"/>
                <a:cs typeface="Calibri Light"/>
              </a:rPr>
              <a:t>Methods</a:t>
            </a:r>
            <a:endParaRPr lang="en-US" sz="4000"/>
          </a:p>
        </p:txBody>
      </p:sp>
      <p:pic>
        <p:nvPicPr>
          <p:cNvPr id="7" name="Graphic 6" descr="Bar chart">
            <a:extLst>
              <a:ext uri="{FF2B5EF4-FFF2-40B4-BE49-F238E27FC236}">
                <a16:creationId xmlns:a16="http://schemas.microsoft.com/office/drawing/2014/main" id="{33C76707-4598-A3F6-E96F-5D0008BBF7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DE22B802-9DB9-D415-B7D9-F2DF295F729E}"/>
              </a:ext>
            </a:extLst>
          </p:cNvPr>
          <p:cNvSpPr>
            <a:spLocks noGrp="1"/>
          </p:cNvSpPr>
          <p:nvPr>
            <p:ph idx="1"/>
          </p:nvPr>
        </p:nvSpPr>
        <p:spPr>
          <a:xfrm>
            <a:off x="5596502" y="2405894"/>
            <a:ext cx="5754896" cy="3197464"/>
          </a:xfrm>
        </p:spPr>
        <p:txBody>
          <a:bodyPr vert="horz" lIns="91440" tIns="45720" rIns="91440" bIns="45720" rtlCol="0" anchor="t">
            <a:normAutofit/>
          </a:bodyPr>
          <a:lstStyle/>
          <a:p>
            <a:r>
              <a:rPr lang="en-US" sz="2000">
                <a:ea typeface="Calibri"/>
                <a:cs typeface="Calibri"/>
              </a:rPr>
              <a:t>Existence of Clustering</a:t>
            </a:r>
          </a:p>
          <a:p>
            <a:pPr lvl="1">
              <a:buFont typeface="Courier New" panose="020B0604020202020204" pitchFamily="34" charset="0"/>
              <a:buChar char="o"/>
            </a:pPr>
            <a:r>
              <a:rPr lang="en-US" sz="2000">
                <a:ea typeface="Calibri"/>
                <a:cs typeface="Calibri"/>
              </a:rPr>
              <a:t>We used Moran's I to determine if we have evidence of clustering at all in CO.</a:t>
            </a:r>
          </a:p>
          <a:p>
            <a:pPr lvl="1">
              <a:buFont typeface="Courier New" panose="020B0604020202020204" pitchFamily="34" charset="0"/>
              <a:buChar char="o"/>
            </a:pPr>
            <a:r>
              <a:rPr lang="en-US" sz="2000">
                <a:ea typeface="Calibri"/>
                <a:cs typeface="Calibri"/>
              </a:rPr>
              <a:t>With a p-value of around .001, we have evidence to suggest that there is clustering of jobs lost.</a:t>
            </a:r>
          </a:p>
          <a:p>
            <a:endParaRPr lang="en-US" sz="2000">
              <a:ea typeface="Calibri"/>
              <a:cs typeface="Calibri"/>
            </a:endParaRP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8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14AD9-63C5-73DB-E797-4034CF4D1F9A}"/>
              </a:ext>
            </a:extLst>
          </p:cNvPr>
          <p:cNvSpPr>
            <a:spLocks noGrp="1"/>
          </p:cNvSpPr>
          <p:nvPr>
            <p:ph type="title"/>
          </p:nvPr>
        </p:nvSpPr>
        <p:spPr>
          <a:xfrm>
            <a:off x="6094105" y="802955"/>
            <a:ext cx="4977976" cy="1455996"/>
          </a:xfrm>
        </p:spPr>
        <p:txBody>
          <a:bodyPr anchor="b">
            <a:normAutofit/>
          </a:bodyPr>
          <a:lstStyle/>
          <a:p>
            <a:r>
              <a:rPr lang="en-US" sz="3600">
                <a:solidFill>
                  <a:schemeClr val="tx2"/>
                </a:solidFill>
                <a:ea typeface="Calibri Light"/>
                <a:cs typeface="Calibri Light"/>
              </a:rPr>
              <a:t>Methods</a:t>
            </a:r>
            <a:endParaRPr lang="en-US" sz="3600">
              <a:solidFill>
                <a:schemeClr val="tx2"/>
              </a:solidFill>
            </a:endParaRPr>
          </a:p>
        </p:txBody>
      </p:sp>
      <p:pic>
        <p:nvPicPr>
          <p:cNvPr id="4" name="Picture 3" descr="Clusters of jobs lost due to COVID19 using Besag-Newell method with cStar = 5000">
            <a:extLst>
              <a:ext uri="{FF2B5EF4-FFF2-40B4-BE49-F238E27FC236}">
                <a16:creationId xmlns:a16="http://schemas.microsoft.com/office/drawing/2014/main" id="{D1F458DA-5B8A-CE91-7C73-CFC7E20EA592}"/>
              </a:ext>
            </a:extLst>
          </p:cNvPr>
          <p:cNvPicPr>
            <a:picLocks noChangeAspect="1"/>
          </p:cNvPicPr>
          <p:nvPr/>
        </p:nvPicPr>
        <p:blipFill>
          <a:blip r:embed="rId3"/>
          <a:stretch>
            <a:fillRect/>
          </a:stretch>
        </p:blipFill>
        <p:spPr>
          <a:xfrm>
            <a:off x="804671" y="636749"/>
            <a:ext cx="3759105" cy="2732081"/>
          </a:xfrm>
          <a:prstGeom prst="rect">
            <a:avLst/>
          </a:prstGeom>
        </p:spPr>
      </p:pic>
      <p:grpSp>
        <p:nvGrpSpPr>
          <p:cNvPr id="12" name="Group 11">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3" name="Freeform: Shape 12">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lusters of jobs lost due to COVID19 using Spatial Scan Statistics">
            <a:extLst>
              <a:ext uri="{FF2B5EF4-FFF2-40B4-BE49-F238E27FC236}">
                <a16:creationId xmlns:a16="http://schemas.microsoft.com/office/drawing/2014/main" id="{A332FDCE-44F8-3EBE-4D0F-342DBD3F2C00}"/>
              </a:ext>
            </a:extLst>
          </p:cNvPr>
          <p:cNvPicPr>
            <a:picLocks noChangeAspect="1"/>
          </p:cNvPicPr>
          <p:nvPr/>
        </p:nvPicPr>
        <p:blipFill>
          <a:blip r:embed="rId4"/>
          <a:stretch>
            <a:fillRect/>
          </a:stretch>
        </p:blipFill>
        <p:spPr>
          <a:xfrm>
            <a:off x="804672" y="3462198"/>
            <a:ext cx="3759105" cy="2732081"/>
          </a:xfrm>
          <a:prstGeom prst="rect">
            <a:avLst/>
          </a:prstGeom>
        </p:spPr>
      </p:pic>
      <p:sp>
        <p:nvSpPr>
          <p:cNvPr id="3" name="Content Placeholder 2">
            <a:extLst>
              <a:ext uri="{FF2B5EF4-FFF2-40B4-BE49-F238E27FC236}">
                <a16:creationId xmlns:a16="http://schemas.microsoft.com/office/drawing/2014/main" id="{468068EE-88E2-5609-7B64-BBBBAF26A805}"/>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800" b="0" i="0" u="none" strike="noStrike" baseline="0" dirty="0">
                <a:solidFill>
                  <a:schemeClr val="tx2"/>
                </a:solidFill>
                <a:latin typeface="Calibri"/>
                <a:ea typeface="Arial"/>
                <a:cs typeface="Arial"/>
              </a:rPr>
              <a:t>Location of Clusters</a:t>
            </a:r>
            <a:r>
              <a:rPr lang="en-US" sz="1800" b="0" i="0" dirty="0">
                <a:solidFill>
                  <a:schemeClr val="tx2"/>
                </a:solidFill>
                <a:latin typeface="Calibri"/>
                <a:ea typeface="Arial"/>
                <a:cs typeface="Arial"/>
              </a:rPr>
              <a:t>​</a:t>
            </a:r>
            <a:endParaRPr lang="en-US" sz="1800">
              <a:solidFill>
                <a:schemeClr val="tx2"/>
              </a:solidFill>
            </a:endParaRPr>
          </a:p>
          <a:p>
            <a:pPr lvl="1"/>
            <a:r>
              <a:rPr lang="en-US" sz="1800" dirty="0">
                <a:solidFill>
                  <a:schemeClr val="tx2"/>
                </a:solidFill>
                <a:latin typeface="Calibri"/>
                <a:cs typeface="Arial"/>
              </a:rPr>
              <a:t>We used two different methods to determine the locations of the most likely clusters</a:t>
            </a:r>
            <a:endParaRPr lang="en-US" sz="1800" dirty="0">
              <a:solidFill>
                <a:schemeClr val="tx2"/>
              </a:solidFill>
              <a:latin typeface="Calibri"/>
              <a:ea typeface="Calibri"/>
              <a:cs typeface="Arial"/>
            </a:endParaRPr>
          </a:p>
          <a:p>
            <a:pPr lvl="1"/>
            <a:r>
              <a:rPr lang="en-US" sz="1800" dirty="0">
                <a:solidFill>
                  <a:schemeClr val="tx2"/>
                </a:solidFill>
                <a:latin typeface="Calibri"/>
                <a:ea typeface="Calibri"/>
                <a:cs typeface="Arial"/>
              </a:rPr>
              <a:t>The two provided plots demonstrate that using different methods gives us similar results: There is likely clustering of jobs lost on the Western half of the state</a:t>
            </a:r>
          </a:p>
          <a:p>
            <a:pPr lvl="1"/>
            <a:r>
              <a:rPr lang="en-US" sz="1800" dirty="0">
                <a:solidFill>
                  <a:schemeClr val="tx2"/>
                </a:solidFill>
                <a:latin typeface="Calibri"/>
                <a:ea typeface="Calibri"/>
                <a:cs typeface="Arial"/>
              </a:rPr>
              <a:t>All clusters have a p-value of .001 or less.</a:t>
            </a:r>
          </a:p>
        </p:txBody>
      </p:sp>
    </p:spTree>
    <p:extLst>
      <p:ext uri="{BB962C8B-B14F-4D97-AF65-F5344CB8AC3E}">
        <p14:creationId xmlns:p14="http://schemas.microsoft.com/office/powerpoint/2010/main" val="344076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485C9-29C5-89BD-5741-CC1C2B80ABF2}"/>
              </a:ext>
            </a:extLst>
          </p:cNvPr>
          <p:cNvSpPr>
            <a:spLocks noGrp="1"/>
          </p:cNvSpPr>
          <p:nvPr>
            <p:ph type="title"/>
          </p:nvPr>
        </p:nvSpPr>
        <p:spPr>
          <a:xfrm>
            <a:off x="761803" y="350196"/>
            <a:ext cx="4646904" cy="1624520"/>
          </a:xfrm>
        </p:spPr>
        <p:txBody>
          <a:bodyPr anchor="ctr">
            <a:normAutofit/>
          </a:bodyPr>
          <a:lstStyle/>
          <a:p>
            <a:r>
              <a:rPr lang="en-US" sz="4000" dirty="0">
                <a:ea typeface="Calibri Light"/>
                <a:cs typeface="Calibri Light"/>
              </a:rPr>
              <a:t>Conclusions/Policy Recommendations</a:t>
            </a:r>
            <a:endParaRPr lang="en-US" sz="4000" dirty="0"/>
          </a:p>
        </p:txBody>
      </p:sp>
      <p:sp>
        <p:nvSpPr>
          <p:cNvPr id="3" name="Content Placeholder 2">
            <a:extLst>
              <a:ext uri="{FF2B5EF4-FFF2-40B4-BE49-F238E27FC236}">
                <a16:creationId xmlns:a16="http://schemas.microsoft.com/office/drawing/2014/main" id="{20F8129A-221C-3049-D7D5-B7750E08EC68}"/>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2000">
                <a:ea typeface="Calibri"/>
                <a:cs typeface="Calibri"/>
              </a:rPr>
              <a:t>We found evidence to suggest that there is clustering in the western half of the state</a:t>
            </a:r>
          </a:p>
          <a:p>
            <a:r>
              <a:rPr lang="en-US" sz="2000">
                <a:ea typeface="Calibri"/>
                <a:cs typeface="Calibri"/>
              </a:rPr>
              <a:t>Policy recommendations</a:t>
            </a:r>
          </a:p>
          <a:p>
            <a:pPr lvl="1">
              <a:buFont typeface="Courier New" panose="020B0604020202020204" pitchFamily="34" charset="0"/>
              <a:buChar char="o"/>
            </a:pPr>
            <a:r>
              <a:rPr lang="en-US" sz="2000">
                <a:ea typeface="Calibri"/>
                <a:cs typeface="Calibri"/>
              </a:rPr>
              <a:t>Increased social safety nets in affected regions</a:t>
            </a:r>
          </a:p>
          <a:p>
            <a:pPr lvl="1">
              <a:buFont typeface="Courier New" panose="020B0604020202020204" pitchFamily="34" charset="0"/>
              <a:buChar char="o"/>
            </a:pPr>
            <a:r>
              <a:rPr lang="en-US" sz="2000">
                <a:ea typeface="Calibri"/>
                <a:cs typeface="Calibri"/>
              </a:rPr>
              <a:t>Investment in determining the potential cause of these job losses and any other contributing issues at play</a:t>
            </a:r>
          </a:p>
        </p:txBody>
      </p:sp>
      <p:pic>
        <p:nvPicPr>
          <p:cNvPr id="26" name="Picture 25" descr="Graph on document with pen">
            <a:extLst>
              <a:ext uri="{FF2B5EF4-FFF2-40B4-BE49-F238E27FC236}">
                <a16:creationId xmlns:a16="http://schemas.microsoft.com/office/drawing/2014/main" id="{385DE4F1-C276-EB4D-34A0-6A6350405647}"/>
              </a:ext>
            </a:extLst>
          </p:cNvPr>
          <p:cNvPicPr>
            <a:picLocks noChangeAspect="1"/>
          </p:cNvPicPr>
          <p:nvPr/>
        </p:nvPicPr>
        <p:blipFill rotWithShape="1">
          <a:blip r:embed="rId3"/>
          <a:srcRect l="27369" r="13317" b="-3"/>
          <a:stretch/>
        </p:blipFill>
        <p:spPr>
          <a:xfrm>
            <a:off x="6096000" y="1"/>
            <a:ext cx="6102825" cy="6858000"/>
          </a:xfrm>
          <a:prstGeom prst="rect">
            <a:avLst/>
          </a:prstGeom>
        </p:spPr>
      </p:pic>
    </p:spTree>
    <p:extLst>
      <p:ext uri="{BB962C8B-B14F-4D97-AF65-F5344CB8AC3E}">
        <p14:creationId xmlns:p14="http://schemas.microsoft.com/office/powerpoint/2010/main" val="319192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02984-CEAC-E264-EDB9-3937E0CD1FFA}"/>
              </a:ext>
            </a:extLst>
          </p:cNvPr>
          <p:cNvSpPr>
            <a:spLocks noGrp="1"/>
          </p:cNvSpPr>
          <p:nvPr>
            <p:ph type="title"/>
          </p:nvPr>
        </p:nvSpPr>
        <p:spPr>
          <a:xfrm>
            <a:off x="761803" y="350196"/>
            <a:ext cx="4646904" cy="1624520"/>
          </a:xfrm>
        </p:spPr>
        <p:txBody>
          <a:bodyPr anchor="ctr">
            <a:normAutofit/>
          </a:bodyPr>
          <a:lstStyle/>
          <a:p>
            <a:r>
              <a:rPr lang="en-US" sz="4000">
                <a:ea typeface="Calibri Light"/>
                <a:cs typeface="Calibri Light"/>
              </a:rPr>
              <a:t>Future Work/Constraints</a:t>
            </a:r>
            <a:endParaRPr lang="en-US" sz="4000"/>
          </a:p>
        </p:txBody>
      </p:sp>
      <p:sp>
        <p:nvSpPr>
          <p:cNvPr id="3" name="Content Placeholder 2">
            <a:extLst>
              <a:ext uri="{FF2B5EF4-FFF2-40B4-BE49-F238E27FC236}">
                <a16:creationId xmlns:a16="http://schemas.microsoft.com/office/drawing/2014/main" id="{9BC6882E-E567-BDB5-58B5-0CF4E882267B}"/>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600">
                <a:ea typeface="Calibri"/>
                <a:cs typeface="Calibri"/>
              </a:rPr>
              <a:t>We used the population of each county as a surrogate to the total number of low-income jobs.</a:t>
            </a:r>
          </a:p>
          <a:p>
            <a:pPr lvl="1">
              <a:buFont typeface="Courier New" panose="020B0604020202020204" pitchFamily="34" charset="0"/>
              <a:buChar char="o"/>
            </a:pPr>
            <a:r>
              <a:rPr lang="en-US" sz="1600">
                <a:ea typeface="Calibri"/>
                <a:cs typeface="Calibri"/>
              </a:rPr>
              <a:t>So, we could extend this work by using this as our "population"</a:t>
            </a:r>
          </a:p>
          <a:p>
            <a:pPr lvl="1">
              <a:buFont typeface="Courier New" panose="020B0604020202020204" pitchFamily="34" charset="0"/>
              <a:buChar char="o"/>
            </a:pPr>
            <a:r>
              <a:rPr lang="en-US" sz="1600">
                <a:ea typeface="Calibri"/>
                <a:cs typeface="Calibri"/>
              </a:rPr>
              <a:t>Our decision was done as I could not find a legitimate looking data set for number of low-income jobs in each county.</a:t>
            </a:r>
          </a:p>
          <a:p>
            <a:r>
              <a:rPr lang="en-US" sz="1600">
                <a:ea typeface="Calibri"/>
                <a:cs typeface="Calibri"/>
              </a:rPr>
              <a:t>We are using two sources of estimated data, so these numbers are not going to be the exact values.</a:t>
            </a:r>
          </a:p>
          <a:p>
            <a:pPr lvl="1">
              <a:buFont typeface="Courier New" panose="020B0604020202020204" pitchFamily="34" charset="0"/>
              <a:buChar char="o"/>
            </a:pPr>
            <a:r>
              <a:rPr lang="en-US" sz="1600">
                <a:ea typeface="Calibri"/>
                <a:cs typeface="Calibri"/>
              </a:rPr>
              <a:t>Since the conclusions we drew were with such low p-values, this should not be a worry, but is something to consider as potential points of </a:t>
            </a:r>
          </a:p>
          <a:p>
            <a:endParaRPr lang="en-US" sz="1600">
              <a:ea typeface="Calibri"/>
              <a:cs typeface="Calibri"/>
            </a:endParaRPr>
          </a:p>
        </p:txBody>
      </p:sp>
      <p:pic>
        <p:nvPicPr>
          <p:cNvPr id="5" name="Picture 4" descr="Graph on document with pen">
            <a:extLst>
              <a:ext uri="{FF2B5EF4-FFF2-40B4-BE49-F238E27FC236}">
                <a16:creationId xmlns:a16="http://schemas.microsoft.com/office/drawing/2014/main" id="{58E65BD1-50F4-AC42-7214-DA445A5DA513}"/>
              </a:ext>
            </a:extLst>
          </p:cNvPr>
          <p:cNvPicPr>
            <a:picLocks noChangeAspect="1"/>
          </p:cNvPicPr>
          <p:nvPr/>
        </p:nvPicPr>
        <p:blipFill rotWithShape="1">
          <a:blip r:embed="rId3"/>
          <a:srcRect l="27369" r="13317" b="-3"/>
          <a:stretch/>
        </p:blipFill>
        <p:spPr>
          <a:xfrm>
            <a:off x="6096000" y="1"/>
            <a:ext cx="6102825" cy="6858000"/>
          </a:xfrm>
          <a:prstGeom prst="rect">
            <a:avLst/>
          </a:prstGeom>
        </p:spPr>
      </p:pic>
    </p:spTree>
    <p:extLst>
      <p:ext uri="{BB962C8B-B14F-4D97-AF65-F5344CB8AC3E}">
        <p14:creationId xmlns:p14="http://schemas.microsoft.com/office/powerpoint/2010/main" val="20714770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Clustering Of Job Loss in Colorado due to COVID-19 </vt:lpstr>
      <vt:lpstr>Motivation</vt:lpstr>
      <vt:lpstr>Data</vt:lpstr>
      <vt:lpstr>What does a "cluster" mean here?</vt:lpstr>
      <vt:lpstr>Methods</vt:lpstr>
      <vt:lpstr>Methods</vt:lpstr>
      <vt:lpstr>Conclusions/Policy Recommendations</vt:lpstr>
      <vt:lpstr>Future Work/Constraints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630</cp:revision>
  <dcterms:created xsi:type="dcterms:W3CDTF">2023-11-27T01:30:50Z</dcterms:created>
  <dcterms:modified xsi:type="dcterms:W3CDTF">2023-11-28T03:36:47Z</dcterms:modified>
</cp:coreProperties>
</file>