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3" r:id="rId21"/>
    <p:sldId id="282" r:id="rId22"/>
    <p:sldId id="284" r:id="rId23"/>
    <p:sldId id="285" r:id="rId24"/>
    <p:sldId id="286" r:id="rId25"/>
    <p:sldId id="287"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7" d="100"/>
          <a:sy n="77" d="100"/>
        </p:scale>
        <p:origin x="7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19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6651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9210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409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74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6292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3152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2671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6207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5/2/2024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4225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5/2/2024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6344218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3C2A88-AD61-D11C-966E-E1DB24F21146}"/>
              </a:ext>
            </a:extLst>
          </p:cNvPr>
          <p:cNvPicPr>
            <a:picLocks noChangeAspect="1"/>
          </p:cNvPicPr>
          <p:nvPr/>
        </p:nvPicPr>
        <p:blipFill rotWithShape="1">
          <a:blip r:embed="rId2">
            <a:alphaModFix/>
          </a:blip>
          <a:srcRect b="1769"/>
          <a:stretch/>
        </p:blipFill>
        <p:spPr>
          <a:xfrm>
            <a:off x="20" y="132200"/>
            <a:ext cx="12191980" cy="6856429"/>
          </a:xfrm>
          <a:prstGeom prst="rect">
            <a:avLst/>
          </a:prstGeom>
        </p:spPr>
      </p:pic>
      <p:sp>
        <p:nvSpPr>
          <p:cNvPr id="11" name="Freeform: Shape 10">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F496F7-E24D-1CF5-2ED9-03FC5189EC59}"/>
              </a:ext>
            </a:extLst>
          </p:cNvPr>
          <p:cNvSpPr>
            <a:spLocks noGrp="1"/>
          </p:cNvSpPr>
          <p:nvPr>
            <p:ph type="ctrTitle"/>
          </p:nvPr>
        </p:nvSpPr>
        <p:spPr>
          <a:xfrm>
            <a:off x="4328160" y="2441267"/>
            <a:ext cx="3535679" cy="1425728"/>
          </a:xfrm>
        </p:spPr>
        <p:txBody>
          <a:bodyPr anchor="b">
            <a:normAutofit fontScale="90000"/>
          </a:bodyPr>
          <a:lstStyle/>
          <a:p>
            <a:pPr algn="ctr">
              <a:lnSpc>
                <a:spcPct val="110000"/>
              </a:lnSpc>
            </a:pPr>
            <a:r>
              <a:rPr lang="en-US" sz="2600" dirty="0"/>
              <a:t>The Virtual Private Cloud (VPC)</a:t>
            </a:r>
            <a:br>
              <a:rPr lang="en-US" sz="2600" dirty="0"/>
            </a:br>
            <a:r>
              <a:rPr lang="en-US" sz="2600" dirty="0"/>
              <a:t>Part Iii</a:t>
            </a:r>
            <a:br>
              <a:rPr lang="en-US" sz="2600" dirty="0"/>
            </a:br>
            <a:r>
              <a:rPr lang="en-US" sz="2600" dirty="0" err="1"/>
              <a:t>nac</a:t>
            </a:r>
            <a:r>
              <a:rPr lang="en-US" sz="2600" dirty="0"/>
              <a:t> &amp; bastion</a:t>
            </a:r>
          </a:p>
        </p:txBody>
      </p:sp>
      <p:sp>
        <p:nvSpPr>
          <p:cNvPr id="3" name="Subtitle 2">
            <a:extLst>
              <a:ext uri="{FF2B5EF4-FFF2-40B4-BE49-F238E27FC236}">
                <a16:creationId xmlns:a16="http://schemas.microsoft.com/office/drawing/2014/main" id="{02FCED1C-ED00-8EEA-4063-7A46B58E477D}"/>
              </a:ext>
            </a:extLst>
          </p:cNvPr>
          <p:cNvSpPr>
            <a:spLocks noGrp="1"/>
          </p:cNvSpPr>
          <p:nvPr>
            <p:ph type="subTitle" idx="1"/>
          </p:nvPr>
        </p:nvSpPr>
        <p:spPr>
          <a:xfrm>
            <a:off x="4571999" y="4298534"/>
            <a:ext cx="3048000" cy="877585"/>
          </a:xfrm>
        </p:spPr>
        <p:txBody>
          <a:bodyPr>
            <a:normAutofit/>
          </a:bodyPr>
          <a:lstStyle/>
          <a:p>
            <a:pPr algn="ctr"/>
            <a:r>
              <a:rPr lang="en-US" b="1" dirty="0"/>
              <a:t>Using AWS</a:t>
            </a:r>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5468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2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905E-1E0E-62DC-E115-35890BB6D0C8}"/>
              </a:ext>
            </a:extLst>
          </p:cNvPr>
          <p:cNvSpPr>
            <a:spLocks noGrp="1"/>
          </p:cNvSpPr>
          <p:nvPr>
            <p:ph type="title"/>
          </p:nvPr>
        </p:nvSpPr>
        <p:spPr/>
        <p:txBody>
          <a:bodyPr/>
          <a:lstStyle/>
          <a:p>
            <a:r>
              <a:rPr lang="en-US" dirty="0"/>
              <a:t>How to – bastion hosts</a:t>
            </a:r>
          </a:p>
        </p:txBody>
      </p:sp>
      <p:sp>
        <p:nvSpPr>
          <p:cNvPr id="3" name="Content Placeholder 2">
            <a:extLst>
              <a:ext uri="{FF2B5EF4-FFF2-40B4-BE49-F238E27FC236}">
                <a16:creationId xmlns:a16="http://schemas.microsoft.com/office/drawing/2014/main" id="{9D2ACEE6-01F5-E511-2D20-62C22389619A}"/>
              </a:ext>
            </a:extLst>
          </p:cNvPr>
          <p:cNvSpPr>
            <a:spLocks noGrp="1"/>
          </p:cNvSpPr>
          <p:nvPr>
            <p:ph idx="1"/>
          </p:nvPr>
        </p:nvSpPr>
        <p:spPr>
          <a:xfrm>
            <a:off x="952500" y="2285997"/>
            <a:ext cx="11003526" cy="3890965"/>
          </a:xfrm>
        </p:spPr>
        <p:txBody>
          <a:bodyPr>
            <a:normAutofit fontScale="85000" lnSpcReduction="10000"/>
          </a:bodyPr>
          <a:lstStyle/>
          <a:p>
            <a:r>
              <a:rPr lang="en-US" b="1" dirty="0"/>
              <a:t>Create a new subnet for our private subnet.</a:t>
            </a:r>
          </a:p>
          <a:p>
            <a:r>
              <a:rPr lang="en-US" b="1" dirty="0"/>
              <a:t>Create a new route table to custom route our public subnets.</a:t>
            </a:r>
          </a:p>
          <a:p>
            <a:r>
              <a:rPr lang="en-US" b="1" dirty="0"/>
              <a:t>Ensure the private subnet does not have any routes that allow traffic onto the internet.</a:t>
            </a:r>
          </a:p>
          <a:p>
            <a:r>
              <a:rPr lang="en-US" b="1" dirty="0"/>
              <a:t>Launch an EC2 instance in the private and public subnets with the public subnet becoming our bastion host.</a:t>
            </a:r>
          </a:p>
          <a:p>
            <a:r>
              <a:rPr lang="en-US" b="1" dirty="0"/>
              <a:t>Connect to the Bastion Host.</a:t>
            </a:r>
          </a:p>
          <a:p>
            <a:r>
              <a:rPr lang="en-US" b="1" dirty="0"/>
              <a:t>Ensure Bastion Host security group only allows traffic from our workstation. </a:t>
            </a:r>
          </a:p>
          <a:p>
            <a:r>
              <a:rPr lang="en-US" b="1" dirty="0"/>
              <a:t>Connect Bastion Host to the private server via a secure method of using ssh-port forwarding.</a:t>
            </a:r>
          </a:p>
          <a:p>
            <a:r>
              <a:rPr lang="en-US" b="1" dirty="0"/>
              <a:t>*Note: You could copy the private key file to the Bastion Host and then connect to the private server, but it is not secure.</a:t>
            </a:r>
          </a:p>
          <a:p>
            <a:r>
              <a:rPr lang="en-US" b="1" dirty="0"/>
              <a:t>Download pageant tool (for Windows users), import the private key to pageant and use ssh-forwarding in the PuTTY tool.</a:t>
            </a:r>
          </a:p>
          <a:p>
            <a:r>
              <a:rPr lang="en-US" b="1" dirty="0"/>
              <a:t>Ensure inbound rules for the private server only allow SSH connections from the bastion security group.</a:t>
            </a:r>
          </a:p>
          <a:p>
            <a:pPr lvl="1"/>
            <a:endParaRPr lang="en-US" dirty="0"/>
          </a:p>
          <a:p>
            <a:endParaRPr lang="en-US" dirty="0"/>
          </a:p>
          <a:p>
            <a:pPr lvl="1"/>
            <a:endParaRPr lang="en-US" dirty="0"/>
          </a:p>
        </p:txBody>
      </p:sp>
    </p:spTree>
    <p:extLst>
      <p:ext uri="{BB962C8B-B14F-4D97-AF65-F5344CB8AC3E}">
        <p14:creationId xmlns:p14="http://schemas.microsoft.com/office/powerpoint/2010/main" val="337009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4314802" y="1323364"/>
            <a:ext cx="6754168" cy="369332"/>
          </a:xfrm>
          <a:prstGeom prst="rect">
            <a:avLst/>
          </a:prstGeom>
          <a:noFill/>
        </p:spPr>
        <p:txBody>
          <a:bodyPr wrap="square" rtlCol="0">
            <a:spAutoFit/>
          </a:bodyPr>
          <a:lstStyle/>
          <a:p>
            <a:pPr algn="ctr"/>
            <a:r>
              <a:rPr lang="en-US" dirty="0"/>
              <a:t>Go to your VPC dashboard and select Route tables.</a:t>
            </a:r>
          </a:p>
        </p:txBody>
      </p:sp>
      <p:sp>
        <p:nvSpPr>
          <p:cNvPr id="4" name="TextBox 3">
            <a:extLst>
              <a:ext uri="{FF2B5EF4-FFF2-40B4-BE49-F238E27FC236}">
                <a16:creationId xmlns:a16="http://schemas.microsoft.com/office/drawing/2014/main" id="{B7CAE01F-FC54-F150-1540-FDBA3EF4367B}"/>
              </a:ext>
            </a:extLst>
          </p:cNvPr>
          <p:cNvSpPr txBox="1"/>
          <p:nvPr/>
        </p:nvSpPr>
        <p:spPr>
          <a:xfrm>
            <a:off x="4201886" y="3676756"/>
            <a:ext cx="7685314" cy="646331"/>
          </a:xfrm>
          <a:prstGeom prst="rect">
            <a:avLst/>
          </a:prstGeom>
          <a:noFill/>
        </p:spPr>
        <p:txBody>
          <a:bodyPr wrap="square" rtlCol="0">
            <a:spAutoFit/>
          </a:bodyPr>
          <a:lstStyle/>
          <a:p>
            <a:r>
              <a:rPr lang="en-US" dirty="0"/>
              <a:t>Name your Route Table and verify it is connect to your two subnets. If not connect go to actions, edit subnet associations and add the two (2) subnets.</a:t>
            </a:r>
          </a:p>
        </p:txBody>
      </p:sp>
      <p:pic>
        <p:nvPicPr>
          <p:cNvPr id="9" name="Picture 8">
            <a:extLst>
              <a:ext uri="{FF2B5EF4-FFF2-40B4-BE49-F238E27FC236}">
                <a16:creationId xmlns:a16="http://schemas.microsoft.com/office/drawing/2014/main" id="{AD949DB6-F0CF-89FB-4250-B44CF58EECD2}"/>
              </a:ext>
            </a:extLst>
          </p:cNvPr>
          <p:cNvPicPr>
            <a:picLocks noChangeAspect="1"/>
          </p:cNvPicPr>
          <p:nvPr/>
        </p:nvPicPr>
        <p:blipFill>
          <a:blip r:embed="rId2"/>
          <a:stretch>
            <a:fillRect/>
          </a:stretch>
        </p:blipFill>
        <p:spPr>
          <a:xfrm>
            <a:off x="1002674" y="588766"/>
            <a:ext cx="2457793" cy="3734321"/>
          </a:xfrm>
          <a:prstGeom prst="rect">
            <a:avLst/>
          </a:prstGeom>
        </p:spPr>
      </p:pic>
      <p:pic>
        <p:nvPicPr>
          <p:cNvPr id="11" name="Picture 10">
            <a:extLst>
              <a:ext uri="{FF2B5EF4-FFF2-40B4-BE49-F238E27FC236}">
                <a16:creationId xmlns:a16="http://schemas.microsoft.com/office/drawing/2014/main" id="{3B560E3A-26A5-72F4-DC54-F5FFEC0523E4}"/>
              </a:ext>
            </a:extLst>
          </p:cNvPr>
          <p:cNvPicPr>
            <a:picLocks noChangeAspect="1"/>
          </p:cNvPicPr>
          <p:nvPr/>
        </p:nvPicPr>
        <p:blipFill>
          <a:blip r:embed="rId3"/>
          <a:stretch>
            <a:fillRect/>
          </a:stretch>
        </p:blipFill>
        <p:spPr>
          <a:xfrm>
            <a:off x="2569029" y="4717566"/>
            <a:ext cx="9405257" cy="1454924"/>
          </a:xfrm>
          <a:prstGeom prst="rect">
            <a:avLst/>
          </a:prstGeom>
        </p:spPr>
      </p:pic>
    </p:spTree>
    <p:extLst>
      <p:ext uri="{BB962C8B-B14F-4D97-AF65-F5344CB8AC3E}">
        <p14:creationId xmlns:p14="http://schemas.microsoft.com/office/powerpoint/2010/main" val="96195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3387702" y="1114587"/>
            <a:ext cx="6754168" cy="369332"/>
          </a:xfrm>
          <a:prstGeom prst="rect">
            <a:avLst/>
          </a:prstGeom>
          <a:noFill/>
        </p:spPr>
        <p:txBody>
          <a:bodyPr wrap="square" rtlCol="0">
            <a:spAutoFit/>
          </a:bodyPr>
          <a:lstStyle/>
          <a:p>
            <a:pPr algn="ctr"/>
            <a:r>
              <a:rPr lang="en-US" dirty="0"/>
              <a:t>Go to your Subnets and select Create subnet.</a:t>
            </a:r>
          </a:p>
        </p:txBody>
      </p:sp>
      <p:sp>
        <p:nvSpPr>
          <p:cNvPr id="4" name="TextBox 3">
            <a:extLst>
              <a:ext uri="{FF2B5EF4-FFF2-40B4-BE49-F238E27FC236}">
                <a16:creationId xmlns:a16="http://schemas.microsoft.com/office/drawing/2014/main" id="{B7CAE01F-FC54-F150-1540-FDBA3EF4367B}"/>
              </a:ext>
            </a:extLst>
          </p:cNvPr>
          <p:cNvSpPr txBox="1"/>
          <p:nvPr/>
        </p:nvSpPr>
        <p:spPr>
          <a:xfrm>
            <a:off x="195352" y="3603569"/>
            <a:ext cx="11526747" cy="646331"/>
          </a:xfrm>
          <a:prstGeom prst="rect">
            <a:avLst/>
          </a:prstGeom>
          <a:noFill/>
        </p:spPr>
        <p:txBody>
          <a:bodyPr wrap="square" rtlCol="0">
            <a:spAutoFit/>
          </a:bodyPr>
          <a:lstStyle/>
          <a:p>
            <a:r>
              <a:rPr lang="en-US" dirty="0"/>
              <a:t>Name your subnet, choose an availability zone outside the other two (2) subnets, put in your IPv4 subnet CIDR block, and select Create subnet.</a:t>
            </a:r>
          </a:p>
        </p:txBody>
      </p:sp>
      <p:pic>
        <p:nvPicPr>
          <p:cNvPr id="3" name="Picture 2">
            <a:extLst>
              <a:ext uri="{FF2B5EF4-FFF2-40B4-BE49-F238E27FC236}">
                <a16:creationId xmlns:a16="http://schemas.microsoft.com/office/drawing/2014/main" id="{EC23B154-F36A-0DF8-CE70-58FE1A14B5BE}"/>
              </a:ext>
            </a:extLst>
          </p:cNvPr>
          <p:cNvPicPr>
            <a:picLocks noChangeAspect="1"/>
          </p:cNvPicPr>
          <p:nvPr/>
        </p:nvPicPr>
        <p:blipFill>
          <a:blip r:embed="rId2"/>
          <a:stretch>
            <a:fillRect/>
          </a:stretch>
        </p:blipFill>
        <p:spPr>
          <a:xfrm>
            <a:off x="1803400" y="1693732"/>
            <a:ext cx="9563100" cy="1704048"/>
          </a:xfrm>
          <a:prstGeom prst="rect">
            <a:avLst/>
          </a:prstGeom>
        </p:spPr>
      </p:pic>
      <p:pic>
        <p:nvPicPr>
          <p:cNvPr id="7" name="Picture 6">
            <a:extLst>
              <a:ext uri="{FF2B5EF4-FFF2-40B4-BE49-F238E27FC236}">
                <a16:creationId xmlns:a16="http://schemas.microsoft.com/office/drawing/2014/main" id="{88F76109-779E-E9A2-819D-B267E74869A1}"/>
              </a:ext>
            </a:extLst>
          </p:cNvPr>
          <p:cNvPicPr>
            <a:picLocks noChangeAspect="1"/>
          </p:cNvPicPr>
          <p:nvPr/>
        </p:nvPicPr>
        <p:blipFill>
          <a:blip r:embed="rId3"/>
          <a:stretch>
            <a:fillRect/>
          </a:stretch>
        </p:blipFill>
        <p:spPr>
          <a:xfrm>
            <a:off x="195352" y="4219306"/>
            <a:ext cx="5235394" cy="1889924"/>
          </a:xfrm>
          <a:prstGeom prst="rect">
            <a:avLst/>
          </a:prstGeom>
        </p:spPr>
      </p:pic>
      <p:pic>
        <p:nvPicPr>
          <p:cNvPr id="10" name="Picture 9">
            <a:extLst>
              <a:ext uri="{FF2B5EF4-FFF2-40B4-BE49-F238E27FC236}">
                <a16:creationId xmlns:a16="http://schemas.microsoft.com/office/drawing/2014/main" id="{D19EC20D-9F3A-5F31-A32B-6A7670F9018F}"/>
              </a:ext>
            </a:extLst>
          </p:cNvPr>
          <p:cNvPicPr>
            <a:picLocks noChangeAspect="1"/>
          </p:cNvPicPr>
          <p:nvPr/>
        </p:nvPicPr>
        <p:blipFill>
          <a:blip r:embed="rId4"/>
          <a:stretch>
            <a:fillRect/>
          </a:stretch>
        </p:blipFill>
        <p:spPr>
          <a:xfrm>
            <a:off x="6929887" y="4046088"/>
            <a:ext cx="3865114" cy="2895305"/>
          </a:xfrm>
          <a:prstGeom prst="rect">
            <a:avLst/>
          </a:prstGeom>
        </p:spPr>
      </p:pic>
    </p:spTree>
    <p:extLst>
      <p:ext uri="{BB962C8B-B14F-4D97-AF65-F5344CB8AC3E}">
        <p14:creationId xmlns:p14="http://schemas.microsoft.com/office/powerpoint/2010/main" val="278256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3311502" y="801769"/>
            <a:ext cx="6754168" cy="369332"/>
          </a:xfrm>
          <a:prstGeom prst="rect">
            <a:avLst/>
          </a:prstGeom>
          <a:noFill/>
        </p:spPr>
        <p:txBody>
          <a:bodyPr wrap="square" rtlCol="0">
            <a:spAutoFit/>
          </a:bodyPr>
          <a:lstStyle/>
          <a:p>
            <a:pPr algn="ctr"/>
            <a:r>
              <a:rPr lang="en-US" dirty="0"/>
              <a:t>Select Route tables and Create route table.</a:t>
            </a:r>
          </a:p>
        </p:txBody>
      </p:sp>
      <p:sp>
        <p:nvSpPr>
          <p:cNvPr id="4" name="TextBox 3">
            <a:extLst>
              <a:ext uri="{FF2B5EF4-FFF2-40B4-BE49-F238E27FC236}">
                <a16:creationId xmlns:a16="http://schemas.microsoft.com/office/drawing/2014/main" id="{B7CAE01F-FC54-F150-1540-FDBA3EF4367B}"/>
              </a:ext>
            </a:extLst>
          </p:cNvPr>
          <p:cNvSpPr txBox="1"/>
          <p:nvPr/>
        </p:nvSpPr>
        <p:spPr>
          <a:xfrm>
            <a:off x="201701" y="4528385"/>
            <a:ext cx="6040348" cy="646331"/>
          </a:xfrm>
          <a:prstGeom prst="rect">
            <a:avLst/>
          </a:prstGeom>
          <a:noFill/>
        </p:spPr>
        <p:txBody>
          <a:bodyPr wrap="square" rtlCol="0">
            <a:spAutoFit/>
          </a:bodyPr>
          <a:lstStyle/>
          <a:p>
            <a:r>
              <a:rPr lang="en-US" dirty="0"/>
              <a:t>Name the route table, choose your VPC, and select Create route table.</a:t>
            </a:r>
          </a:p>
        </p:txBody>
      </p:sp>
      <p:pic>
        <p:nvPicPr>
          <p:cNvPr id="6" name="Picture 5">
            <a:extLst>
              <a:ext uri="{FF2B5EF4-FFF2-40B4-BE49-F238E27FC236}">
                <a16:creationId xmlns:a16="http://schemas.microsoft.com/office/drawing/2014/main" id="{740335CE-FDAE-0F99-DEC2-63EFA3605181}"/>
              </a:ext>
            </a:extLst>
          </p:cNvPr>
          <p:cNvPicPr>
            <a:picLocks noChangeAspect="1"/>
          </p:cNvPicPr>
          <p:nvPr/>
        </p:nvPicPr>
        <p:blipFill>
          <a:blip r:embed="rId2"/>
          <a:stretch>
            <a:fillRect/>
          </a:stretch>
        </p:blipFill>
        <p:spPr>
          <a:xfrm>
            <a:off x="761999" y="1195999"/>
            <a:ext cx="10960100" cy="2279503"/>
          </a:xfrm>
          <a:prstGeom prst="rect">
            <a:avLst/>
          </a:prstGeom>
        </p:spPr>
      </p:pic>
      <p:pic>
        <p:nvPicPr>
          <p:cNvPr id="9" name="Picture 8">
            <a:extLst>
              <a:ext uri="{FF2B5EF4-FFF2-40B4-BE49-F238E27FC236}">
                <a16:creationId xmlns:a16="http://schemas.microsoft.com/office/drawing/2014/main" id="{D11429F6-E01E-4E19-FDF0-AE360CFE98D5}"/>
              </a:ext>
            </a:extLst>
          </p:cNvPr>
          <p:cNvPicPr>
            <a:picLocks noChangeAspect="1"/>
          </p:cNvPicPr>
          <p:nvPr/>
        </p:nvPicPr>
        <p:blipFill>
          <a:blip r:embed="rId3"/>
          <a:stretch>
            <a:fillRect/>
          </a:stretch>
        </p:blipFill>
        <p:spPr>
          <a:xfrm>
            <a:off x="6349693" y="2848870"/>
            <a:ext cx="5235394" cy="4025061"/>
          </a:xfrm>
          <a:prstGeom prst="rect">
            <a:avLst/>
          </a:prstGeom>
        </p:spPr>
      </p:pic>
    </p:spTree>
    <p:extLst>
      <p:ext uri="{BB962C8B-B14F-4D97-AF65-F5344CB8AC3E}">
        <p14:creationId xmlns:p14="http://schemas.microsoft.com/office/powerpoint/2010/main" val="383048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7505699" y="1872752"/>
            <a:ext cx="4206387" cy="646331"/>
          </a:xfrm>
          <a:prstGeom prst="rect">
            <a:avLst/>
          </a:prstGeom>
          <a:noFill/>
        </p:spPr>
        <p:txBody>
          <a:bodyPr wrap="square" rtlCol="0">
            <a:spAutoFit/>
          </a:bodyPr>
          <a:lstStyle/>
          <a:p>
            <a:pPr algn="ctr"/>
            <a:r>
              <a:rPr lang="en-US" dirty="0"/>
              <a:t>Go to your Route tables and delete subnets 1 &amp;2 and add subnet 3.</a:t>
            </a:r>
          </a:p>
        </p:txBody>
      </p:sp>
      <p:pic>
        <p:nvPicPr>
          <p:cNvPr id="3" name="Picture 2">
            <a:extLst>
              <a:ext uri="{FF2B5EF4-FFF2-40B4-BE49-F238E27FC236}">
                <a16:creationId xmlns:a16="http://schemas.microsoft.com/office/drawing/2014/main" id="{C6386E1E-F46A-0557-F476-4242029C986D}"/>
              </a:ext>
            </a:extLst>
          </p:cNvPr>
          <p:cNvPicPr>
            <a:picLocks noChangeAspect="1"/>
          </p:cNvPicPr>
          <p:nvPr/>
        </p:nvPicPr>
        <p:blipFill>
          <a:blip r:embed="rId2"/>
          <a:stretch>
            <a:fillRect/>
          </a:stretch>
        </p:blipFill>
        <p:spPr>
          <a:xfrm>
            <a:off x="277626" y="1085647"/>
            <a:ext cx="6922035" cy="2787853"/>
          </a:xfrm>
          <a:prstGeom prst="rect">
            <a:avLst/>
          </a:prstGeom>
        </p:spPr>
      </p:pic>
      <p:pic>
        <p:nvPicPr>
          <p:cNvPr id="13" name="Picture 12">
            <a:extLst>
              <a:ext uri="{FF2B5EF4-FFF2-40B4-BE49-F238E27FC236}">
                <a16:creationId xmlns:a16="http://schemas.microsoft.com/office/drawing/2014/main" id="{EE867BBF-5E13-6AA5-0942-71BD3CDB92FD}"/>
              </a:ext>
            </a:extLst>
          </p:cNvPr>
          <p:cNvPicPr>
            <a:picLocks noChangeAspect="1"/>
          </p:cNvPicPr>
          <p:nvPr/>
        </p:nvPicPr>
        <p:blipFill>
          <a:blip r:embed="rId3"/>
          <a:stretch>
            <a:fillRect/>
          </a:stretch>
        </p:blipFill>
        <p:spPr>
          <a:xfrm>
            <a:off x="3365500" y="3978958"/>
            <a:ext cx="8548874" cy="2819361"/>
          </a:xfrm>
          <a:prstGeom prst="rect">
            <a:avLst/>
          </a:prstGeom>
        </p:spPr>
      </p:pic>
    </p:spTree>
    <p:extLst>
      <p:ext uri="{BB962C8B-B14F-4D97-AF65-F5344CB8AC3E}">
        <p14:creationId xmlns:p14="http://schemas.microsoft.com/office/powerpoint/2010/main" val="242455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1107587" y="1872752"/>
            <a:ext cx="10604500" cy="369332"/>
          </a:xfrm>
          <a:prstGeom prst="rect">
            <a:avLst/>
          </a:prstGeom>
          <a:noFill/>
        </p:spPr>
        <p:txBody>
          <a:bodyPr wrap="square" rtlCol="0">
            <a:spAutoFit/>
          </a:bodyPr>
          <a:lstStyle/>
          <a:p>
            <a:pPr algn="ctr"/>
            <a:r>
              <a:rPr lang="en-US" dirty="0"/>
              <a:t>Go to your custom subnet and add subnets 1 and 2, and Save associations.</a:t>
            </a:r>
          </a:p>
        </p:txBody>
      </p:sp>
      <p:pic>
        <p:nvPicPr>
          <p:cNvPr id="4" name="Picture 3">
            <a:extLst>
              <a:ext uri="{FF2B5EF4-FFF2-40B4-BE49-F238E27FC236}">
                <a16:creationId xmlns:a16="http://schemas.microsoft.com/office/drawing/2014/main" id="{2C73FD34-878B-935C-3EAE-8795F17F6033}"/>
              </a:ext>
            </a:extLst>
          </p:cNvPr>
          <p:cNvPicPr>
            <a:picLocks noChangeAspect="1"/>
          </p:cNvPicPr>
          <p:nvPr/>
        </p:nvPicPr>
        <p:blipFill>
          <a:blip r:embed="rId2"/>
          <a:stretch>
            <a:fillRect/>
          </a:stretch>
        </p:blipFill>
        <p:spPr>
          <a:xfrm>
            <a:off x="1107586" y="2836583"/>
            <a:ext cx="10604500" cy="3805528"/>
          </a:xfrm>
          <a:prstGeom prst="rect">
            <a:avLst/>
          </a:prstGeom>
        </p:spPr>
      </p:pic>
    </p:spTree>
    <p:extLst>
      <p:ext uri="{BB962C8B-B14F-4D97-AF65-F5344CB8AC3E}">
        <p14:creationId xmlns:p14="http://schemas.microsoft.com/office/powerpoint/2010/main" val="482656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1107587" y="1872752"/>
            <a:ext cx="10604500" cy="369332"/>
          </a:xfrm>
          <a:prstGeom prst="rect">
            <a:avLst/>
          </a:prstGeom>
          <a:noFill/>
        </p:spPr>
        <p:txBody>
          <a:bodyPr wrap="square" rtlCol="0">
            <a:spAutoFit/>
          </a:bodyPr>
          <a:lstStyle/>
          <a:p>
            <a:pPr algn="ctr"/>
            <a:r>
              <a:rPr lang="en-US" dirty="0"/>
              <a:t>Go to your custom subnet and add subnets 1 and 2, and Save associations.</a:t>
            </a:r>
          </a:p>
        </p:txBody>
      </p:sp>
      <p:pic>
        <p:nvPicPr>
          <p:cNvPr id="4" name="Picture 3">
            <a:extLst>
              <a:ext uri="{FF2B5EF4-FFF2-40B4-BE49-F238E27FC236}">
                <a16:creationId xmlns:a16="http://schemas.microsoft.com/office/drawing/2014/main" id="{2C73FD34-878B-935C-3EAE-8795F17F6033}"/>
              </a:ext>
            </a:extLst>
          </p:cNvPr>
          <p:cNvPicPr>
            <a:picLocks noChangeAspect="1"/>
          </p:cNvPicPr>
          <p:nvPr/>
        </p:nvPicPr>
        <p:blipFill>
          <a:blip r:embed="rId2"/>
          <a:stretch>
            <a:fillRect/>
          </a:stretch>
        </p:blipFill>
        <p:spPr>
          <a:xfrm>
            <a:off x="1107586" y="2836583"/>
            <a:ext cx="10604500" cy="3805528"/>
          </a:xfrm>
          <a:prstGeom prst="rect">
            <a:avLst/>
          </a:prstGeom>
        </p:spPr>
      </p:pic>
    </p:spTree>
    <p:extLst>
      <p:ext uri="{BB962C8B-B14F-4D97-AF65-F5344CB8AC3E}">
        <p14:creationId xmlns:p14="http://schemas.microsoft.com/office/powerpoint/2010/main" val="306828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1107586" y="1288552"/>
            <a:ext cx="10604500" cy="646331"/>
          </a:xfrm>
          <a:prstGeom prst="rect">
            <a:avLst/>
          </a:prstGeom>
          <a:noFill/>
        </p:spPr>
        <p:txBody>
          <a:bodyPr wrap="square" rtlCol="0">
            <a:spAutoFit/>
          </a:bodyPr>
          <a:lstStyle/>
          <a:p>
            <a:pPr algn="ctr"/>
            <a:r>
              <a:rPr lang="en-US" dirty="0"/>
              <a:t>Go to the Route tables, select your Custom Route Table, Edit routes, choose and open destination IP address, set your target to your internet gateway, and click Save. </a:t>
            </a:r>
          </a:p>
        </p:txBody>
      </p:sp>
      <p:pic>
        <p:nvPicPr>
          <p:cNvPr id="3" name="Picture 2">
            <a:extLst>
              <a:ext uri="{FF2B5EF4-FFF2-40B4-BE49-F238E27FC236}">
                <a16:creationId xmlns:a16="http://schemas.microsoft.com/office/drawing/2014/main" id="{4AB23E59-370E-4029-6F79-CB01122DC987}"/>
              </a:ext>
            </a:extLst>
          </p:cNvPr>
          <p:cNvPicPr>
            <a:picLocks noChangeAspect="1"/>
          </p:cNvPicPr>
          <p:nvPr/>
        </p:nvPicPr>
        <p:blipFill>
          <a:blip r:embed="rId2"/>
          <a:stretch>
            <a:fillRect/>
          </a:stretch>
        </p:blipFill>
        <p:spPr>
          <a:xfrm>
            <a:off x="1417071" y="2130847"/>
            <a:ext cx="9357858" cy="4001633"/>
          </a:xfrm>
          <a:prstGeom prst="rect">
            <a:avLst/>
          </a:prstGeom>
        </p:spPr>
      </p:pic>
    </p:spTree>
    <p:extLst>
      <p:ext uri="{BB962C8B-B14F-4D97-AF65-F5344CB8AC3E}">
        <p14:creationId xmlns:p14="http://schemas.microsoft.com/office/powerpoint/2010/main" val="312887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562039" y="1607968"/>
            <a:ext cx="6363262" cy="923330"/>
          </a:xfrm>
          <a:prstGeom prst="rect">
            <a:avLst/>
          </a:prstGeom>
          <a:noFill/>
        </p:spPr>
        <p:txBody>
          <a:bodyPr wrap="square" rtlCol="0">
            <a:spAutoFit/>
          </a:bodyPr>
          <a:lstStyle/>
          <a:p>
            <a:pPr algn="ctr"/>
            <a:r>
              <a:rPr lang="en-US" dirty="0"/>
              <a:t>Go to the Route tables, select your Custom Route Table, Edit routes, choose and open destination IP address, set your target to your internet gateway, and click Save. </a:t>
            </a:r>
          </a:p>
        </p:txBody>
      </p:sp>
      <p:pic>
        <p:nvPicPr>
          <p:cNvPr id="3" name="Picture 2">
            <a:extLst>
              <a:ext uri="{FF2B5EF4-FFF2-40B4-BE49-F238E27FC236}">
                <a16:creationId xmlns:a16="http://schemas.microsoft.com/office/drawing/2014/main" id="{4AB23E59-370E-4029-6F79-CB01122DC987}"/>
              </a:ext>
            </a:extLst>
          </p:cNvPr>
          <p:cNvPicPr>
            <a:picLocks noChangeAspect="1"/>
          </p:cNvPicPr>
          <p:nvPr/>
        </p:nvPicPr>
        <p:blipFill>
          <a:blip r:embed="rId2"/>
          <a:stretch>
            <a:fillRect/>
          </a:stretch>
        </p:blipFill>
        <p:spPr>
          <a:xfrm>
            <a:off x="133810" y="970231"/>
            <a:ext cx="5428229" cy="2321234"/>
          </a:xfrm>
          <a:prstGeom prst="rect">
            <a:avLst/>
          </a:prstGeom>
        </p:spPr>
      </p:pic>
      <p:pic>
        <p:nvPicPr>
          <p:cNvPr id="4" name="Picture 3">
            <a:extLst>
              <a:ext uri="{FF2B5EF4-FFF2-40B4-BE49-F238E27FC236}">
                <a16:creationId xmlns:a16="http://schemas.microsoft.com/office/drawing/2014/main" id="{537D6695-1193-A49D-226A-F3D8525F865B}"/>
              </a:ext>
            </a:extLst>
          </p:cNvPr>
          <p:cNvPicPr>
            <a:picLocks noChangeAspect="1"/>
          </p:cNvPicPr>
          <p:nvPr/>
        </p:nvPicPr>
        <p:blipFill>
          <a:blip r:embed="rId3"/>
          <a:stretch>
            <a:fillRect/>
          </a:stretch>
        </p:blipFill>
        <p:spPr>
          <a:xfrm>
            <a:off x="5562039" y="4326702"/>
            <a:ext cx="6363262" cy="2351730"/>
          </a:xfrm>
          <a:prstGeom prst="rect">
            <a:avLst/>
          </a:prstGeom>
        </p:spPr>
      </p:pic>
      <p:sp>
        <p:nvSpPr>
          <p:cNvPr id="6" name="TextBox 5">
            <a:extLst>
              <a:ext uri="{FF2B5EF4-FFF2-40B4-BE49-F238E27FC236}">
                <a16:creationId xmlns:a16="http://schemas.microsoft.com/office/drawing/2014/main" id="{939766BB-B19A-C51A-DB5B-EF538E78D7C0}"/>
              </a:ext>
            </a:extLst>
          </p:cNvPr>
          <p:cNvSpPr txBox="1"/>
          <p:nvPr/>
        </p:nvSpPr>
        <p:spPr>
          <a:xfrm>
            <a:off x="266699" y="4724400"/>
            <a:ext cx="5016502" cy="646331"/>
          </a:xfrm>
          <a:prstGeom prst="rect">
            <a:avLst/>
          </a:prstGeom>
          <a:noFill/>
        </p:spPr>
        <p:txBody>
          <a:bodyPr wrap="square" rtlCol="0">
            <a:spAutoFit/>
          </a:bodyPr>
          <a:lstStyle/>
          <a:p>
            <a:r>
              <a:rPr lang="en-US" dirty="0"/>
              <a:t>Next verify your main route table only has the local route table.</a:t>
            </a:r>
          </a:p>
        </p:txBody>
      </p:sp>
    </p:spTree>
    <p:extLst>
      <p:ext uri="{BB962C8B-B14F-4D97-AF65-F5344CB8AC3E}">
        <p14:creationId xmlns:p14="http://schemas.microsoft.com/office/powerpoint/2010/main" val="18217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562039" y="1607968"/>
            <a:ext cx="6363262" cy="369332"/>
          </a:xfrm>
          <a:prstGeom prst="rect">
            <a:avLst/>
          </a:prstGeom>
          <a:noFill/>
        </p:spPr>
        <p:txBody>
          <a:bodyPr wrap="square" rtlCol="0">
            <a:spAutoFit/>
          </a:bodyPr>
          <a:lstStyle/>
          <a:p>
            <a:pPr algn="ctr"/>
            <a:r>
              <a:rPr lang="en-US" dirty="0"/>
              <a:t>Go to the EC2 Dashboard and Launch a new instance.</a:t>
            </a:r>
          </a:p>
        </p:txBody>
      </p:sp>
      <p:sp>
        <p:nvSpPr>
          <p:cNvPr id="6" name="TextBox 5">
            <a:extLst>
              <a:ext uri="{FF2B5EF4-FFF2-40B4-BE49-F238E27FC236}">
                <a16:creationId xmlns:a16="http://schemas.microsoft.com/office/drawing/2014/main" id="{939766BB-B19A-C51A-DB5B-EF538E78D7C0}"/>
              </a:ext>
            </a:extLst>
          </p:cNvPr>
          <p:cNvSpPr txBox="1"/>
          <p:nvPr/>
        </p:nvSpPr>
        <p:spPr>
          <a:xfrm>
            <a:off x="545537" y="5104030"/>
            <a:ext cx="5016502" cy="369332"/>
          </a:xfrm>
          <a:prstGeom prst="rect">
            <a:avLst/>
          </a:prstGeom>
          <a:noFill/>
        </p:spPr>
        <p:txBody>
          <a:bodyPr wrap="square" rtlCol="0">
            <a:spAutoFit/>
          </a:bodyPr>
          <a:lstStyle/>
          <a:p>
            <a:r>
              <a:rPr lang="en-US" dirty="0"/>
              <a:t>Name your EC2 Instance</a:t>
            </a:r>
          </a:p>
        </p:txBody>
      </p:sp>
      <p:pic>
        <p:nvPicPr>
          <p:cNvPr id="7" name="Picture 6">
            <a:extLst>
              <a:ext uri="{FF2B5EF4-FFF2-40B4-BE49-F238E27FC236}">
                <a16:creationId xmlns:a16="http://schemas.microsoft.com/office/drawing/2014/main" id="{874D8777-EFA0-F759-EC96-4986F76F90A4}"/>
              </a:ext>
            </a:extLst>
          </p:cNvPr>
          <p:cNvPicPr>
            <a:picLocks noChangeAspect="1"/>
          </p:cNvPicPr>
          <p:nvPr/>
        </p:nvPicPr>
        <p:blipFill>
          <a:blip r:embed="rId2"/>
          <a:stretch>
            <a:fillRect/>
          </a:stretch>
        </p:blipFill>
        <p:spPr>
          <a:xfrm>
            <a:off x="812546" y="797313"/>
            <a:ext cx="3215590" cy="2610057"/>
          </a:xfrm>
          <a:prstGeom prst="rect">
            <a:avLst/>
          </a:prstGeom>
        </p:spPr>
      </p:pic>
      <p:pic>
        <p:nvPicPr>
          <p:cNvPr id="9" name="Picture 8">
            <a:extLst>
              <a:ext uri="{FF2B5EF4-FFF2-40B4-BE49-F238E27FC236}">
                <a16:creationId xmlns:a16="http://schemas.microsoft.com/office/drawing/2014/main" id="{44204CC0-C932-6277-29BE-CE5B9B229DBF}"/>
              </a:ext>
            </a:extLst>
          </p:cNvPr>
          <p:cNvPicPr>
            <a:picLocks noChangeAspect="1"/>
          </p:cNvPicPr>
          <p:nvPr/>
        </p:nvPicPr>
        <p:blipFill>
          <a:blip r:embed="rId3"/>
          <a:stretch>
            <a:fillRect/>
          </a:stretch>
        </p:blipFill>
        <p:spPr>
          <a:xfrm>
            <a:off x="6311698" y="3973052"/>
            <a:ext cx="4648603" cy="2149026"/>
          </a:xfrm>
          <a:prstGeom prst="rect">
            <a:avLst/>
          </a:prstGeom>
        </p:spPr>
      </p:pic>
    </p:spTree>
    <p:extLst>
      <p:ext uri="{BB962C8B-B14F-4D97-AF65-F5344CB8AC3E}">
        <p14:creationId xmlns:p14="http://schemas.microsoft.com/office/powerpoint/2010/main" val="155947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905E-1E0E-62DC-E115-35890BB6D0C8}"/>
              </a:ext>
            </a:extLst>
          </p:cNvPr>
          <p:cNvSpPr>
            <a:spLocks noGrp="1"/>
          </p:cNvSpPr>
          <p:nvPr>
            <p:ph type="title"/>
          </p:nvPr>
        </p:nvSpPr>
        <p:spPr/>
        <p:txBody>
          <a:bodyPr/>
          <a:lstStyle/>
          <a:p>
            <a:r>
              <a:rPr lang="en-US" dirty="0"/>
              <a:t>About – network access control lists</a:t>
            </a:r>
          </a:p>
        </p:txBody>
      </p:sp>
      <p:sp>
        <p:nvSpPr>
          <p:cNvPr id="3" name="Content Placeholder 2">
            <a:extLst>
              <a:ext uri="{FF2B5EF4-FFF2-40B4-BE49-F238E27FC236}">
                <a16:creationId xmlns:a16="http://schemas.microsoft.com/office/drawing/2014/main" id="{9D2ACEE6-01F5-E511-2D20-62C22389619A}"/>
              </a:ext>
            </a:extLst>
          </p:cNvPr>
          <p:cNvSpPr>
            <a:spLocks noGrp="1"/>
          </p:cNvSpPr>
          <p:nvPr>
            <p:ph idx="1"/>
          </p:nvPr>
        </p:nvSpPr>
        <p:spPr>
          <a:xfrm>
            <a:off x="952500" y="2285997"/>
            <a:ext cx="11003526" cy="3890965"/>
          </a:xfrm>
        </p:spPr>
        <p:txBody>
          <a:bodyPr/>
          <a:lstStyle/>
          <a:p>
            <a:pPr marL="0" indent="0">
              <a:buNone/>
            </a:pPr>
            <a:r>
              <a:rPr lang="en-US" b="1" dirty="0"/>
              <a:t>Securing traffic into a subnet</a:t>
            </a:r>
          </a:p>
          <a:p>
            <a:pPr marL="0" indent="0">
              <a:buNone/>
            </a:pPr>
            <a:r>
              <a:rPr lang="en-US" b="1" dirty="0"/>
              <a:t>Reminder</a:t>
            </a:r>
          </a:p>
          <a:p>
            <a:r>
              <a:rPr lang="en-US" dirty="0"/>
              <a:t>Network Access controls list are applied at the subnet layer.</a:t>
            </a:r>
          </a:p>
          <a:p>
            <a:r>
              <a:rPr lang="en-US" dirty="0"/>
              <a:t>The impact all instances launched in that subnet.</a:t>
            </a:r>
          </a:p>
          <a:p>
            <a:r>
              <a:rPr lang="en-US" dirty="0"/>
              <a:t>Each rule has a priority, and rules are evaluated in order of priority.</a:t>
            </a:r>
          </a:p>
          <a:p>
            <a:r>
              <a:rPr lang="en-US" dirty="0"/>
              <a:t>If one rule meets the request, all other rules are not evaluated.</a:t>
            </a:r>
          </a:p>
          <a:p>
            <a:endParaRPr lang="en-US" dirty="0"/>
          </a:p>
          <a:p>
            <a:pPr lvl="1"/>
            <a:endParaRPr lang="en-US" dirty="0"/>
          </a:p>
        </p:txBody>
      </p:sp>
    </p:spTree>
    <p:extLst>
      <p:ext uri="{BB962C8B-B14F-4D97-AF65-F5344CB8AC3E}">
        <p14:creationId xmlns:p14="http://schemas.microsoft.com/office/powerpoint/2010/main" val="141577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227170" y="337968"/>
            <a:ext cx="6363262" cy="369332"/>
          </a:xfrm>
          <a:prstGeom prst="rect">
            <a:avLst/>
          </a:prstGeom>
          <a:noFill/>
        </p:spPr>
        <p:txBody>
          <a:bodyPr wrap="square" rtlCol="0">
            <a:spAutoFit/>
          </a:bodyPr>
          <a:lstStyle/>
          <a:p>
            <a:pPr algn="ctr"/>
            <a:r>
              <a:rPr lang="en-US" dirty="0"/>
              <a:t>Select your OS image and assign your Key pair.</a:t>
            </a:r>
          </a:p>
        </p:txBody>
      </p:sp>
      <p:sp>
        <p:nvSpPr>
          <p:cNvPr id="6" name="TextBox 5">
            <a:extLst>
              <a:ext uri="{FF2B5EF4-FFF2-40B4-BE49-F238E27FC236}">
                <a16:creationId xmlns:a16="http://schemas.microsoft.com/office/drawing/2014/main" id="{939766BB-B19A-C51A-DB5B-EF538E78D7C0}"/>
              </a:ext>
            </a:extLst>
          </p:cNvPr>
          <p:cNvSpPr txBox="1"/>
          <p:nvPr/>
        </p:nvSpPr>
        <p:spPr>
          <a:xfrm>
            <a:off x="464467" y="4432247"/>
            <a:ext cx="4762703" cy="2308324"/>
          </a:xfrm>
          <a:prstGeom prst="rect">
            <a:avLst/>
          </a:prstGeom>
          <a:noFill/>
        </p:spPr>
        <p:txBody>
          <a:bodyPr wrap="square" rtlCol="0">
            <a:spAutoFit/>
          </a:bodyPr>
          <a:lstStyle/>
          <a:p>
            <a:r>
              <a:rPr lang="en-US" dirty="0"/>
              <a:t>Update your VPC, update your subnet to #2, Update your security name and description, and Launch instance. When creating the </a:t>
            </a:r>
            <a:r>
              <a:rPr lang="en-US" dirty="0" err="1"/>
              <a:t>BastionHost</a:t>
            </a:r>
            <a:r>
              <a:rPr lang="en-US" dirty="0"/>
              <a:t> subnet select the auto-assign Public IP box.</a:t>
            </a:r>
          </a:p>
          <a:p>
            <a:r>
              <a:rPr lang="en-US" dirty="0"/>
              <a:t>* Do this step twice changing the subnet to #3 the second time and updating the name to Private Server.</a:t>
            </a:r>
          </a:p>
        </p:txBody>
      </p:sp>
      <p:pic>
        <p:nvPicPr>
          <p:cNvPr id="8" name="Picture 7">
            <a:extLst>
              <a:ext uri="{FF2B5EF4-FFF2-40B4-BE49-F238E27FC236}">
                <a16:creationId xmlns:a16="http://schemas.microsoft.com/office/drawing/2014/main" id="{6D6CD91E-4872-BC81-6DB7-E5635A878E4E}"/>
              </a:ext>
            </a:extLst>
          </p:cNvPr>
          <p:cNvPicPr>
            <a:picLocks noChangeAspect="1"/>
          </p:cNvPicPr>
          <p:nvPr/>
        </p:nvPicPr>
        <p:blipFill>
          <a:blip r:embed="rId2"/>
          <a:stretch>
            <a:fillRect/>
          </a:stretch>
        </p:blipFill>
        <p:spPr>
          <a:xfrm>
            <a:off x="329997" y="117429"/>
            <a:ext cx="4762703" cy="4172929"/>
          </a:xfrm>
          <a:prstGeom prst="rect">
            <a:avLst/>
          </a:prstGeom>
        </p:spPr>
      </p:pic>
      <p:pic>
        <p:nvPicPr>
          <p:cNvPr id="11" name="Picture 10">
            <a:extLst>
              <a:ext uri="{FF2B5EF4-FFF2-40B4-BE49-F238E27FC236}">
                <a16:creationId xmlns:a16="http://schemas.microsoft.com/office/drawing/2014/main" id="{E8FCA509-0672-5AD6-1091-4B863805DF5A}"/>
              </a:ext>
            </a:extLst>
          </p:cNvPr>
          <p:cNvPicPr>
            <a:picLocks noChangeAspect="1"/>
          </p:cNvPicPr>
          <p:nvPr/>
        </p:nvPicPr>
        <p:blipFill>
          <a:blip r:embed="rId3"/>
          <a:stretch>
            <a:fillRect/>
          </a:stretch>
        </p:blipFill>
        <p:spPr>
          <a:xfrm>
            <a:off x="6896100" y="1137671"/>
            <a:ext cx="3025402" cy="1767993"/>
          </a:xfrm>
          <a:prstGeom prst="rect">
            <a:avLst/>
          </a:prstGeom>
        </p:spPr>
      </p:pic>
      <p:pic>
        <p:nvPicPr>
          <p:cNvPr id="13" name="Picture 12">
            <a:extLst>
              <a:ext uri="{FF2B5EF4-FFF2-40B4-BE49-F238E27FC236}">
                <a16:creationId xmlns:a16="http://schemas.microsoft.com/office/drawing/2014/main" id="{305CF861-71D5-BDCB-6092-2DBB893E55B7}"/>
              </a:ext>
            </a:extLst>
          </p:cNvPr>
          <p:cNvPicPr>
            <a:picLocks noChangeAspect="1"/>
          </p:cNvPicPr>
          <p:nvPr/>
        </p:nvPicPr>
        <p:blipFill>
          <a:blip r:embed="rId4"/>
          <a:stretch>
            <a:fillRect/>
          </a:stretch>
        </p:blipFill>
        <p:spPr>
          <a:xfrm>
            <a:off x="5372916" y="2905664"/>
            <a:ext cx="6489087" cy="3932484"/>
          </a:xfrm>
          <a:prstGeom prst="rect">
            <a:avLst/>
          </a:prstGeom>
        </p:spPr>
      </p:pic>
    </p:spTree>
    <p:extLst>
      <p:ext uri="{BB962C8B-B14F-4D97-AF65-F5344CB8AC3E}">
        <p14:creationId xmlns:p14="http://schemas.microsoft.com/office/powerpoint/2010/main" val="55344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227170" y="337968"/>
            <a:ext cx="6363262" cy="369332"/>
          </a:xfrm>
          <a:prstGeom prst="rect">
            <a:avLst/>
          </a:prstGeom>
          <a:noFill/>
        </p:spPr>
        <p:txBody>
          <a:bodyPr wrap="square" rtlCol="0">
            <a:spAutoFit/>
          </a:bodyPr>
          <a:lstStyle/>
          <a:p>
            <a:pPr algn="ctr"/>
            <a:r>
              <a:rPr lang="en-US" dirty="0"/>
              <a:t>Select your OS image and assign your Key pair.</a:t>
            </a:r>
          </a:p>
        </p:txBody>
      </p:sp>
      <p:sp>
        <p:nvSpPr>
          <p:cNvPr id="6" name="TextBox 5">
            <a:extLst>
              <a:ext uri="{FF2B5EF4-FFF2-40B4-BE49-F238E27FC236}">
                <a16:creationId xmlns:a16="http://schemas.microsoft.com/office/drawing/2014/main" id="{939766BB-B19A-C51A-DB5B-EF538E78D7C0}"/>
              </a:ext>
            </a:extLst>
          </p:cNvPr>
          <p:cNvSpPr txBox="1"/>
          <p:nvPr/>
        </p:nvSpPr>
        <p:spPr>
          <a:xfrm>
            <a:off x="545537" y="5104030"/>
            <a:ext cx="4762703" cy="923330"/>
          </a:xfrm>
          <a:prstGeom prst="rect">
            <a:avLst/>
          </a:prstGeom>
          <a:noFill/>
        </p:spPr>
        <p:txBody>
          <a:bodyPr wrap="square" rtlCol="0">
            <a:spAutoFit/>
          </a:bodyPr>
          <a:lstStyle/>
          <a:p>
            <a:r>
              <a:rPr lang="en-US" dirty="0"/>
              <a:t>Update your VPC, update your subnet to #2, Update your security name and description, and Launch instance.</a:t>
            </a:r>
          </a:p>
        </p:txBody>
      </p:sp>
      <p:pic>
        <p:nvPicPr>
          <p:cNvPr id="8" name="Picture 7">
            <a:extLst>
              <a:ext uri="{FF2B5EF4-FFF2-40B4-BE49-F238E27FC236}">
                <a16:creationId xmlns:a16="http://schemas.microsoft.com/office/drawing/2014/main" id="{6D6CD91E-4872-BC81-6DB7-E5635A878E4E}"/>
              </a:ext>
            </a:extLst>
          </p:cNvPr>
          <p:cNvPicPr>
            <a:picLocks noChangeAspect="1"/>
          </p:cNvPicPr>
          <p:nvPr/>
        </p:nvPicPr>
        <p:blipFill>
          <a:blip r:embed="rId2"/>
          <a:stretch>
            <a:fillRect/>
          </a:stretch>
        </p:blipFill>
        <p:spPr>
          <a:xfrm>
            <a:off x="329997" y="117429"/>
            <a:ext cx="4762703" cy="4172929"/>
          </a:xfrm>
          <a:prstGeom prst="rect">
            <a:avLst/>
          </a:prstGeom>
        </p:spPr>
      </p:pic>
      <p:pic>
        <p:nvPicPr>
          <p:cNvPr id="11" name="Picture 10">
            <a:extLst>
              <a:ext uri="{FF2B5EF4-FFF2-40B4-BE49-F238E27FC236}">
                <a16:creationId xmlns:a16="http://schemas.microsoft.com/office/drawing/2014/main" id="{E8FCA509-0672-5AD6-1091-4B863805DF5A}"/>
              </a:ext>
            </a:extLst>
          </p:cNvPr>
          <p:cNvPicPr>
            <a:picLocks noChangeAspect="1"/>
          </p:cNvPicPr>
          <p:nvPr/>
        </p:nvPicPr>
        <p:blipFill>
          <a:blip r:embed="rId3"/>
          <a:stretch>
            <a:fillRect/>
          </a:stretch>
        </p:blipFill>
        <p:spPr>
          <a:xfrm>
            <a:off x="6896100" y="1137671"/>
            <a:ext cx="3025402" cy="1767993"/>
          </a:xfrm>
          <a:prstGeom prst="rect">
            <a:avLst/>
          </a:prstGeom>
        </p:spPr>
      </p:pic>
      <p:pic>
        <p:nvPicPr>
          <p:cNvPr id="13" name="Picture 12">
            <a:extLst>
              <a:ext uri="{FF2B5EF4-FFF2-40B4-BE49-F238E27FC236}">
                <a16:creationId xmlns:a16="http://schemas.microsoft.com/office/drawing/2014/main" id="{305CF861-71D5-BDCB-6092-2DBB893E55B7}"/>
              </a:ext>
            </a:extLst>
          </p:cNvPr>
          <p:cNvPicPr>
            <a:picLocks noChangeAspect="1"/>
          </p:cNvPicPr>
          <p:nvPr/>
        </p:nvPicPr>
        <p:blipFill>
          <a:blip r:embed="rId4"/>
          <a:stretch>
            <a:fillRect/>
          </a:stretch>
        </p:blipFill>
        <p:spPr>
          <a:xfrm>
            <a:off x="5372916" y="2905664"/>
            <a:ext cx="6489087" cy="3932484"/>
          </a:xfrm>
          <a:prstGeom prst="rect">
            <a:avLst/>
          </a:prstGeom>
        </p:spPr>
      </p:pic>
    </p:spTree>
    <p:extLst>
      <p:ext uri="{BB962C8B-B14F-4D97-AF65-F5344CB8AC3E}">
        <p14:creationId xmlns:p14="http://schemas.microsoft.com/office/powerpoint/2010/main" val="2803006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308240" y="522634"/>
            <a:ext cx="6363262" cy="1200329"/>
          </a:xfrm>
          <a:prstGeom prst="rect">
            <a:avLst/>
          </a:prstGeom>
          <a:noFill/>
        </p:spPr>
        <p:txBody>
          <a:bodyPr wrap="square" rtlCol="0">
            <a:spAutoFit/>
          </a:bodyPr>
          <a:lstStyle/>
          <a:p>
            <a:pPr algn="ctr"/>
            <a:r>
              <a:rPr lang="en-US" dirty="0"/>
              <a:t>Use Pageant Key List to Add Key (Private Key from DL earlier) and then select close. Next open PuTTY and go down to Auth and select allow agent forwarding, then go to credentials and upload your private key file.</a:t>
            </a:r>
          </a:p>
        </p:txBody>
      </p:sp>
      <p:pic>
        <p:nvPicPr>
          <p:cNvPr id="7" name="Picture 6">
            <a:extLst>
              <a:ext uri="{FF2B5EF4-FFF2-40B4-BE49-F238E27FC236}">
                <a16:creationId xmlns:a16="http://schemas.microsoft.com/office/drawing/2014/main" id="{932AC325-50B6-CBC6-4974-06F5144AA358}"/>
              </a:ext>
            </a:extLst>
          </p:cNvPr>
          <p:cNvPicPr>
            <a:picLocks noChangeAspect="1"/>
          </p:cNvPicPr>
          <p:nvPr/>
        </p:nvPicPr>
        <p:blipFill>
          <a:blip r:embed="rId2"/>
          <a:stretch>
            <a:fillRect/>
          </a:stretch>
        </p:blipFill>
        <p:spPr>
          <a:xfrm>
            <a:off x="329998" y="522634"/>
            <a:ext cx="4033148" cy="2272324"/>
          </a:xfrm>
          <a:prstGeom prst="rect">
            <a:avLst/>
          </a:prstGeom>
        </p:spPr>
      </p:pic>
      <p:pic>
        <p:nvPicPr>
          <p:cNvPr id="10" name="Picture 9">
            <a:extLst>
              <a:ext uri="{FF2B5EF4-FFF2-40B4-BE49-F238E27FC236}">
                <a16:creationId xmlns:a16="http://schemas.microsoft.com/office/drawing/2014/main" id="{5FD6E94B-EB31-EDB3-3C92-21779417CE76}"/>
              </a:ext>
            </a:extLst>
          </p:cNvPr>
          <p:cNvPicPr>
            <a:picLocks noChangeAspect="1"/>
          </p:cNvPicPr>
          <p:nvPr/>
        </p:nvPicPr>
        <p:blipFill>
          <a:blip r:embed="rId3"/>
          <a:stretch>
            <a:fillRect/>
          </a:stretch>
        </p:blipFill>
        <p:spPr>
          <a:xfrm>
            <a:off x="4292608" y="1903347"/>
            <a:ext cx="3522539" cy="3200683"/>
          </a:xfrm>
          <a:prstGeom prst="rect">
            <a:avLst/>
          </a:prstGeom>
        </p:spPr>
      </p:pic>
      <p:pic>
        <p:nvPicPr>
          <p:cNvPr id="14" name="Picture 13">
            <a:extLst>
              <a:ext uri="{FF2B5EF4-FFF2-40B4-BE49-F238E27FC236}">
                <a16:creationId xmlns:a16="http://schemas.microsoft.com/office/drawing/2014/main" id="{9537C073-7CAE-30E9-4B59-6DCF0F10E8B0}"/>
              </a:ext>
            </a:extLst>
          </p:cNvPr>
          <p:cNvPicPr>
            <a:picLocks noChangeAspect="1"/>
          </p:cNvPicPr>
          <p:nvPr/>
        </p:nvPicPr>
        <p:blipFill>
          <a:blip r:embed="rId4"/>
          <a:stretch>
            <a:fillRect/>
          </a:stretch>
        </p:blipFill>
        <p:spPr>
          <a:xfrm>
            <a:off x="7996446" y="3754765"/>
            <a:ext cx="3865557" cy="3096423"/>
          </a:xfrm>
          <a:prstGeom prst="rect">
            <a:avLst/>
          </a:prstGeom>
        </p:spPr>
      </p:pic>
    </p:spTree>
    <p:extLst>
      <p:ext uri="{BB962C8B-B14F-4D97-AF65-F5344CB8AC3E}">
        <p14:creationId xmlns:p14="http://schemas.microsoft.com/office/powerpoint/2010/main" val="361689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66530" y="522634"/>
            <a:ext cx="11104972" cy="646331"/>
          </a:xfrm>
          <a:prstGeom prst="rect">
            <a:avLst/>
          </a:prstGeom>
          <a:noFill/>
        </p:spPr>
        <p:txBody>
          <a:bodyPr wrap="square" rtlCol="0">
            <a:spAutoFit/>
          </a:bodyPr>
          <a:lstStyle/>
          <a:p>
            <a:pPr algn="ctr"/>
            <a:r>
              <a:rPr lang="en-US" dirty="0"/>
              <a:t>Go to your Instances, Bastion Host Instance, find the public IPv4 address and copy it. Then in PuTTY go to Session and insert the Bastion Host IP address into the Host Name field and select Open.</a:t>
            </a:r>
          </a:p>
        </p:txBody>
      </p:sp>
      <p:pic>
        <p:nvPicPr>
          <p:cNvPr id="3" name="Picture 2">
            <a:extLst>
              <a:ext uri="{FF2B5EF4-FFF2-40B4-BE49-F238E27FC236}">
                <a16:creationId xmlns:a16="http://schemas.microsoft.com/office/drawing/2014/main" id="{24D3AB74-76E1-019F-D771-B96F7ECA3324}"/>
              </a:ext>
            </a:extLst>
          </p:cNvPr>
          <p:cNvPicPr>
            <a:picLocks noChangeAspect="1"/>
          </p:cNvPicPr>
          <p:nvPr/>
        </p:nvPicPr>
        <p:blipFill>
          <a:blip r:embed="rId2"/>
          <a:stretch>
            <a:fillRect/>
          </a:stretch>
        </p:blipFill>
        <p:spPr>
          <a:xfrm>
            <a:off x="2340366" y="1620988"/>
            <a:ext cx="8095721" cy="4333490"/>
          </a:xfrm>
          <a:prstGeom prst="rect">
            <a:avLst/>
          </a:prstGeom>
        </p:spPr>
      </p:pic>
    </p:spTree>
    <p:extLst>
      <p:ext uri="{BB962C8B-B14F-4D97-AF65-F5344CB8AC3E}">
        <p14:creationId xmlns:p14="http://schemas.microsoft.com/office/powerpoint/2010/main" val="165769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66530" y="294034"/>
            <a:ext cx="3200400" cy="923330"/>
          </a:xfrm>
          <a:prstGeom prst="rect">
            <a:avLst/>
          </a:prstGeom>
          <a:noFill/>
        </p:spPr>
        <p:txBody>
          <a:bodyPr wrap="square" rtlCol="0">
            <a:spAutoFit/>
          </a:bodyPr>
          <a:lstStyle/>
          <a:p>
            <a:pPr algn="ctr"/>
            <a:r>
              <a:rPr lang="en-US" dirty="0"/>
              <a:t>Next Login to your Bastion Host using your username from earlier.</a:t>
            </a:r>
          </a:p>
        </p:txBody>
      </p:sp>
      <p:pic>
        <p:nvPicPr>
          <p:cNvPr id="4" name="Picture 3">
            <a:extLst>
              <a:ext uri="{FF2B5EF4-FFF2-40B4-BE49-F238E27FC236}">
                <a16:creationId xmlns:a16="http://schemas.microsoft.com/office/drawing/2014/main" id="{B3336CDF-FE9E-476A-6206-E430ADD2EA1C}"/>
              </a:ext>
            </a:extLst>
          </p:cNvPr>
          <p:cNvPicPr>
            <a:picLocks noChangeAspect="1"/>
          </p:cNvPicPr>
          <p:nvPr/>
        </p:nvPicPr>
        <p:blipFill>
          <a:blip r:embed="rId2"/>
          <a:stretch>
            <a:fillRect/>
          </a:stretch>
        </p:blipFill>
        <p:spPr>
          <a:xfrm>
            <a:off x="737863" y="1337610"/>
            <a:ext cx="2705334" cy="723963"/>
          </a:xfrm>
          <a:prstGeom prst="rect">
            <a:avLst/>
          </a:prstGeom>
        </p:spPr>
      </p:pic>
      <p:pic>
        <p:nvPicPr>
          <p:cNvPr id="7" name="Picture 6">
            <a:extLst>
              <a:ext uri="{FF2B5EF4-FFF2-40B4-BE49-F238E27FC236}">
                <a16:creationId xmlns:a16="http://schemas.microsoft.com/office/drawing/2014/main" id="{87A21613-C489-2295-D7D2-4D6055648B1D}"/>
              </a:ext>
            </a:extLst>
          </p:cNvPr>
          <p:cNvPicPr>
            <a:picLocks noChangeAspect="1"/>
          </p:cNvPicPr>
          <p:nvPr/>
        </p:nvPicPr>
        <p:blipFill>
          <a:blip r:embed="rId3"/>
          <a:stretch>
            <a:fillRect/>
          </a:stretch>
        </p:blipFill>
        <p:spPr>
          <a:xfrm>
            <a:off x="2534478" y="2325574"/>
            <a:ext cx="6818243" cy="2299667"/>
          </a:xfrm>
          <a:prstGeom prst="rect">
            <a:avLst/>
          </a:prstGeom>
        </p:spPr>
      </p:pic>
      <p:sp>
        <p:nvSpPr>
          <p:cNvPr id="8" name="TextBox 7">
            <a:extLst>
              <a:ext uri="{FF2B5EF4-FFF2-40B4-BE49-F238E27FC236}">
                <a16:creationId xmlns:a16="http://schemas.microsoft.com/office/drawing/2014/main" id="{479E0071-AED6-79F4-95B8-A428501D98D5}"/>
              </a:ext>
            </a:extLst>
          </p:cNvPr>
          <p:cNvSpPr txBox="1"/>
          <p:nvPr/>
        </p:nvSpPr>
        <p:spPr>
          <a:xfrm>
            <a:off x="3667539" y="1217364"/>
            <a:ext cx="5436704" cy="923330"/>
          </a:xfrm>
          <a:prstGeom prst="rect">
            <a:avLst/>
          </a:prstGeom>
          <a:noFill/>
        </p:spPr>
        <p:txBody>
          <a:bodyPr wrap="square" rtlCol="0">
            <a:spAutoFit/>
          </a:bodyPr>
          <a:lstStyle/>
          <a:p>
            <a:r>
              <a:rPr lang="en-US" dirty="0"/>
              <a:t>Next, go into your Bastion Host Security Group and Edit Inbound rules to only allow your IP address or any IP address you want to access the site using Bastion.</a:t>
            </a:r>
          </a:p>
        </p:txBody>
      </p:sp>
      <p:pic>
        <p:nvPicPr>
          <p:cNvPr id="10" name="Picture 9">
            <a:extLst>
              <a:ext uri="{FF2B5EF4-FFF2-40B4-BE49-F238E27FC236}">
                <a16:creationId xmlns:a16="http://schemas.microsoft.com/office/drawing/2014/main" id="{D6CB0EB1-A4F1-0F3C-0EB9-DFDA16B0708D}"/>
              </a:ext>
            </a:extLst>
          </p:cNvPr>
          <p:cNvPicPr>
            <a:picLocks noChangeAspect="1"/>
          </p:cNvPicPr>
          <p:nvPr/>
        </p:nvPicPr>
        <p:blipFill>
          <a:blip r:embed="rId4"/>
          <a:stretch>
            <a:fillRect/>
          </a:stretch>
        </p:blipFill>
        <p:spPr>
          <a:xfrm>
            <a:off x="5033486" y="4490802"/>
            <a:ext cx="7158514" cy="2299667"/>
          </a:xfrm>
          <a:prstGeom prst="rect">
            <a:avLst/>
          </a:prstGeom>
        </p:spPr>
      </p:pic>
      <p:sp>
        <p:nvSpPr>
          <p:cNvPr id="11" name="TextBox 10">
            <a:extLst>
              <a:ext uri="{FF2B5EF4-FFF2-40B4-BE49-F238E27FC236}">
                <a16:creationId xmlns:a16="http://schemas.microsoft.com/office/drawing/2014/main" id="{94EF81FC-F13D-2B2D-4D8B-6F595B0B1DB1}"/>
              </a:ext>
            </a:extLst>
          </p:cNvPr>
          <p:cNvSpPr txBox="1"/>
          <p:nvPr/>
        </p:nvSpPr>
        <p:spPr>
          <a:xfrm>
            <a:off x="357810" y="5108713"/>
            <a:ext cx="4291288" cy="1200329"/>
          </a:xfrm>
          <a:prstGeom prst="rect">
            <a:avLst/>
          </a:prstGeom>
          <a:noFill/>
        </p:spPr>
        <p:txBody>
          <a:bodyPr wrap="square" rtlCol="0">
            <a:spAutoFit/>
          </a:bodyPr>
          <a:lstStyle/>
          <a:p>
            <a:r>
              <a:rPr lang="en-US" dirty="0"/>
              <a:t>Next, go into your private server security group and edit the inbound rules to only allow your Bastion server to have access to your private server. </a:t>
            </a:r>
          </a:p>
        </p:txBody>
      </p:sp>
    </p:spTree>
    <p:extLst>
      <p:ext uri="{BB962C8B-B14F-4D97-AF65-F5344CB8AC3E}">
        <p14:creationId xmlns:p14="http://schemas.microsoft.com/office/powerpoint/2010/main" val="3272847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8020878" y="1835037"/>
            <a:ext cx="3200400" cy="923330"/>
          </a:xfrm>
          <a:prstGeom prst="rect">
            <a:avLst/>
          </a:prstGeom>
          <a:noFill/>
        </p:spPr>
        <p:txBody>
          <a:bodyPr wrap="square" rtlCol="0">
            <a:spAutoFit/>
          </a:bodyPr>
          <a:lstStyle/>
          <a:p>
            <a:pPr algn="ctr"/>
            <a:r>
              <a:rPr lang="en-US" dirty="0"/>
              <a:t>Next Login to your Bastion Host using your username from earlier.</a:t>
            </a:r>
          </a:p>
        </p:txBody>
      </p:sp>
      <p:sp>
        <p:nvSpPr>
          <p:cNvPr id="11" name="TextBox 10">
            <a:extLst>
              <a:ext uri="{FF2B5EF4-FFF2-40B4-BE49-F238E27FC236}">
                <a16:creationId xmlns:a16="http://schemas.microsoft.com/office/drawing/2014/main" id="{94EF81FC-F13D-2B2D-4D8B-6F595B0B1DB1}"/>
              </a:ext>
            </a:extLst>
          </p:cNvPr>
          <p:cNvSpPr txBox="1"/>
          <p:nvPr/>
        </p:nvSpPr>
        <p:spPr>
          <a:xfrm>
            <a:off x="357809" y="5432975"/>
            <a:ext cx="4291288" cy="923330"/>
          </a:xfrm>
          <a:prstGeom prst="rect">
            <a:avLst/>
          </a:prstGeom>
          <a:noFill/>
        </p:spPr>
        <p:txBody>
          <a:bodyPr wrap="square" rtlCol="0">
            <a:spAutoFit/>
          </a:bodyPr>
          <a:lstStyle/>
          <a:p>
            <a:r>
              <a:rPr lang="en-US" dirty="0"/>
              <a:t>This shows you that you can access your private server via Bastion Host as a jump server.</a:t>
            </a:r>
          </a:p>
        </p:txBody>
      </p:sp>
      <p:pic>
        <p:nvPicPr>
          <p:cNvPr id="3" name="Picture 2">
            <a:extLst>
              <a:ext uri="{FF2B5EF4-FFF2-40B4-BE49-F238E27FC236}">
                <a16:creationId xmlns:a16="http://schemas.microsoft.com/office/drawing/2014/main" id="{47797D9A-E7E1-20AF-94A3-9480BA1BF95A}"/>
              </a:ext>
            </a:extLst>
          </p:cNvPr>
          <p:cNvPicPr>
            <a:picLocks noChangeAspect="1"/>
          </p:cNvPicPr>
          <p:nvPr/>
        </p:nvPicPr>
        <p:blipFill>
          <a:blip r:embed="rId2"/>
          <a:stretch>
            <a:fillRect/>
          </a:stretch>
        </p:blipFill>
        <p:spPr>
          <a:xfrm>
            <a:off x="357809" y="205459"/>
            <a:ext cx="7285383" cy="4555383"/>
          </a:xfrm>
          <a:prstGeom prst="rect">
            <a:avLst/>
          </a:prstGeom>
        </p:spPr>
      </p:pic>
      <p:pic>
        <p:nvPicPr>
          <p:cNvPr id="9" name="Picture 8">
            <a:extLst>
              <a:ext uri="{FF2B5EF4-FFF2-40B4-BE49-F238E27FC236}">
                <a16:creationId xmlns:a16="http://schemas.microsoft.com/office/drawing/2014/main" id="{EA5BE955-BA98-FA8D-211F-39291D71A014}"/>
              </a:ext>
            </a:extLst>
          </p:cNvPr>
          <p:cNvPicPr>
            <a:picLocks noChangeAspect="1"/>
          </p:cNvPicPr>
          <p:nvPr/>
        </p:nvPicPr>
        <p:blipFill>
          <a:blip r:embed="rId3"/>
          <a:stretch>
            <a:fillRect/>
          </a:stretch>
        </p:blipFill>
        <p:spPr>
          <a:xfrm>
            <a:off x="5009394" y="5708877"/>
            <a:ext cx="4896533" cy="371527"/>
          </a:xfrm>
          <a:prstGeom prst="rect">
            <a:avLst/>
          </a:prstGeom>
        </p:spPr>
      </p:pic>
    </p:spTree>
    <p:extLst>
      <p:ext uri="{BB962C8B-B14F-4D97-AF65-F5344CB8AC3E}">
        <p14:creationId xmlns:p14="http://schemas.microsoft.com/office/powerpoint/2010/main" val="13616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Vintage movie ending frame">
            <a:extLst>
              <a:ext uri="{FF2B5EF4-FFF2-40B4-BE49-F238E27FC236}">
                <a16:creationId xmlns:a16="http://schemas.microsoft.com/office/drawing/2014/main" id="{F04C2CF7-FB52-593D-EDDF-3358A6C16C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653" b="1723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7AC880D1-7443-E1A7-8D10-15EFCD36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766"/>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11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2718915" y="947798"/>
            <a:ext cx="6754168" cy="369332"/>
          </a:xfrm>
          <a:prstGeom prst="rect">
            <a:avLst/>
          </a:prstGeom>
          <a:noFill/>
        </p:spPr>
        <p:txBody>
          <a:bodyPr wrap="square" rtlCol="0">
            <a:spAutoFit/>
          </a:bodyPr>
          <a:lstStyle/>
          <a:p>
            <a:pPr algn="ctr"/>
            <a:r>
              <a:rPr lang="en-US" dirty="0"/>
              <a:t>We will start at the VPC dashboard.</a:t>
            </a:r>
          </a:p>
        </p:txBody>
      </p:sp>
      <p:pic>
        <p:nvPicPr>
          <p:cNvPr id="12" name="Picture 11">
            <a:extLst>
              <a:ext uri="{FF2B5EF4-FFF2-40B4-BE49-F238E27FC236}">
                <a16:creationId xmlns:a16="http://schemas.microsoft.com/office/drawing/2014/main" id="{644B68A2-0782-859A-E92F-A47DF97C6BCF}"/>
              </a:ext>
            </a:extLst>
          </p:cNvPr>
          <p:cNvPicPr>
            <a:picLocks noChangeAspect="1"/>
          </p:cNvPicPr>
          <p:nvPr/>
        </p:nvPicPr>
        <p:blipFill>
          <a:blip r:embed="rId2"/>
          <a:stretch>
            <a:fillRect/>
          </a:stretch>
        </p:blipFill>
        <p:spPr>
          <a:xfrm>
            <a:off x="2718915" y="2061317"/>
            <a:ext cx="6754168" cy="4391638"/>
          </a:xfrm>
          <a:prstGeom prst="rect">
            <a:avLst/>
          </a:prstGeom>
        </p:spPr>
      </p:pic>
    </p:spTree>
    <p:extLst>
      <p:ext uri="{BB962C8B-B14F-4D97-AF65-F5344CB8AC3E}">
        <p14:creationId xmlns:p14="http://schemas.microsoft.com/office/powerpoint/2010/main" val="312962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19179" y="779900"/>
            <a:ext cx="6754168" cy="369332"/>
          </a:xfrm>
          <a:prstGeom prst="rect">
            <a:avLst/>
          </a:prstGeom>
          <a:noFill/>
        </p:spPr>
        <p:txBody>
          <a:bodyPr wrap="square" rtlCol="0">
            <a:spAutoFit/>
          </a:bodyPr>
          <a:lstStyle/>
          <a:p>
            <a:pPr algn="ctr"/>
            <a:r>
              <a:rPr lang="en-US" dirty="0"/>
              <a:t>We will start at the VPC dashboard.</a:t>
            </a:r>
          </a:p>
        </p:txBody>
      </p:sp>
      <p:pic>
        <p:nvPicPr>
          <p:cNvPr id="12" name="Picture 11">
            <a:extLst>
              <a:ext uri="{FF2B5EF4-FFF2-40B4-BE49-F238E27FC236}">
                <a16:creationId xmlns:a16="http://schemas.microsoft.com/office/drawing/2014/main" id="{644B68A2-0782-859A-E92F-A47DF97C6BCF}"/>
              </a:ext>
            </a:extLst>
          </p:cNvPr>
          <p:cNvPicPr>
            <a:picLocks noChangeAspect="1"/>
          </p:cNvPicPr>
          <p:nvPr/>
        </p:nvPicPr>
        <p:blipFill>
          <a:blip r:embed="rId2"/>
          <a:stretch>
            <a:fillRect/>
          </a:stretch>
        </p:blipFill>
        <p:spPr>
          <a:xfrm>
            <a:off x="519179" y="1317130"/>
            <a:ext cx="6754168" cy="4391638"/>
          </a:xfrm>
          <a:prstGeom prst="rect">
            <a:avLst/>
          </a:prstGeom>
        </p:spPr>
      </p:pic>
      <p:pic>
        <p:nvPicPr>
          <p:cNvPr id="3" name="Picture 2">
            <a:extLst>
              <a:ext uri="{FF2B5EF4-FFF2-40B4-BE49-F238E27FC236}">
                <a16:creationId xmlns:a16="http://schemas.microsoft.com/office/drawing/2014/main" id="{B34E227A-EF1B-EE8E-1DD4-D58606F30C76}"/>
              </a:ext>
            </a:extLst>
          </p:cNvPr>
          <p:cNvPicPr>
            <a:picLocks noChangeAspect="1"/>
          </p:cNvPicPr>
          <p:nvPr/>
        </p:nvPicPr>
        <p:blipFill>
          <a:blip r:embed="rId3"/>
          <a:stretch>
            <a:fillRect/>
          </a:stretch>
        </p:blipFill>
        <p:spPr>
          <a:xfrm>
            <a:off x="7819611" y="3204845"/>
            <a:ext cx="3791479" cy="1581371"/>
          </a:xfrm>
          <a:prstGeom prst="rect">
            <a:avLst/>
          </a:prstGeom>
        </p:spPr>
      </p:pic>
      <p:sp>
        <p:nvSpPr>
          <p:cNvPr id="4" name="TextBox 3">
            <a:extLst>
              <a:ext uri="{FF2B5EF4-FFF2-40B4-BE49-F238E27FC236}">
                <a16:creationId xmlns:a16="http://schemas.microsoft.com/office/drawing/2014/main" id="{B7CAE01F-FC54-F150-1540-FDBA3EF4367B}"/>
              </a:ext>
            </a:extLst>
          </p:cNvPr>
          <p:cNvSpPr txBox="1"/>
          <p:nvPr/>
        </p:nvSpPr>
        <p:spPr>
          <a:xfrm>
            <a:off x="9052348" y="2146853"/>
            <a:ext cx="1326004" cy="369332"/>
          </a:xfrm>
          <a:prstGeom prst="rect">
            <a:avLst/>
          </a:prstGeom>
          <a:noFill/>
        </p:spPr>
        <p:txBody>
          <a:bodyPr wrap="none" rtlCol="0">
            <a:spAutoFit/>
          </a:bodyPr>
          <a:lstStyle/>
          <a:p>
            <a:r>
              <a:rPr lang="en-US" dirty="0"/>
              <a:t>Go to VPCs.</a:t>
            </a:r>
          </a:p>
        </p:txBody>
      </p:sp>
    </p:spTree>
    <p:extLst>
      <p:ext uri="{BB962C8B-B14F-4D97-AF65-F5344CB8AC3E}">
        <p14:creationId xmlns:p14="http://schemas.microsoft.com/office/powerpoint/2010/main" val="143246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19179" y="779900"/>
            <a:ext cx="6754168" cy="369332"/>
          </a:xfrm>
          <a:prstGeom prst="rect">
            <a:avLst/>
          </a:prstGeom>
          <a:noFill/>
        </p:spPr>
        <p:txBody>
          <a:bodyPr wrap="square" rtlCol="0">
            <a:spAutoFit/>
          </a:bodyPr>
          <a:lstStyle/>
          <a:p>
            <a:pPr algn="ctr"/>
            <a:r>
              <a:rPr lang="en-US" dirty="0"/>
              <a:t>Choose your VPC, then select your network ACL.</a:t>
            </a:r>
          </a:p>
        </p:txBody>
      </p:sp>
      <p:sp>
        <p:nvSpPr>
          <p:cNvPr id="4" name="TextBox 3">
            <a:extLst>
              <a:ext uri="{FF2B5EF4-FFF2-40B4-BE49-F238E27FC236}">
                <a16:creationId xmlns:a16="http://schemas.microsoft.com/office/drawing/2014/main" id="{B7CAE01F-FC54-F150-1540-FDBA3EF4367B}"/>
              </a:ext>
            </a:extLst>
          </p:cNvPr>
          <p:cNvSpPr txBox="1"/>
          <p:nvPr/>
        </p:nvSpPr>
        <p:spPr>
          <a:xfrm>
            <a:off x="7176053" y="2146853"/>
            <a:ext cx="4822990" cy="646331"/>
          </a:xfrm>
          <a:prstGeom prst="rect">
            <a:avLst/>
          </a:prstGeom>
          <a:noFill/>
        </p:spPr>
        <p:txBody>
          <a:bodyPr wrap="square" rtlCol="0">
            <a:spAutoFit/>
          </a:bodyPr>
          <a:lstStyle/>
          <a:p>
            <a:r>
              <a:rPr lang="en-US" dirty="0"/>
              <a:t>Select your Network ACL, then select Inbound rules, the select edit inbound rules.</a:t>
            </a:r>
          </a:p>
        </p:txBody>
      </p:sp>
      <p:pic>
        <p:nvPicPr>
          <p:cNvPr id="6" name="Picture 5">
            <a:extLst>
              <a:ext uri="{FF2B5EF4-FFF2-40B4-BE49-F238E27FC236}">
                <a16:creationId xmlns:a16="http://schemas.microsoft.com/office/drawing/2014/main" id="{8840A148-4A9C-D0CB-41FA-EA687F0E72A6}"/>
              </a:ext>
            </a:extLst>
          </p:cNvPr>
          <p:cNvPicPr>
            <a:picLocks noChangeAspect="1"/>
          </p:cNvPicPr>
          <p:nvPr/>
        </p:nvPicPr>
        <p:blipFill>
          <a:blip r:embed="rId2"/>
          <a:stretch>
            <a:fillRect/>
          </a:stretch>
        </p:blipFill>
        <p:spPr>
          <a:xfrm>
            <a:off x="763986" y="1149232"/>
            <a:ext cx="6064196" cy="2642917"/>
          </a:xfrm>
          <a:prstGeom prst="rect">
            <a:avLst/>
          </a:prstGeom>
        </p:spPr>
      </p:pic>
      <p:pic>
        <p:nvPicPr>
          <p:cNvPr id="8" name="Picture 7">
            <a:extLst>
              <a:ext uri="{FF2B5EF4-FFF2-40B4-BE49-F238E27FC236}">
                <a16:creationId xmlns:a16="http://schemas.microsoft.com/office/drawing/2014/main" id="{FDBB10FE-C3D2-9B47-D989-8E6722673F70}"/>
              </a:ext>
            </a:extLst>
          </p:cNvPr>
          <p:cNvPicPr>
            <a:picLocks noChangeAspect="1"/>
          </p:cNvPicPr>
          <p:nvPr/>
        </p:nvPicPr>
        <p:blipFill>
          <a:blip r:embed="rId3"/>
          <a:stretch>
            <a:fillRect/>
          </a:stretch>
        </p:blipFill>
        <p:spPr>
          <a:xfrm>
            <a:off x="5812213" y="4080233"/>
            <a:ext cx="6186829" cy="2642917"/>
          </a:xfrm>
          <a:prstGeom prst="rect">
            <a:avLst/>
          </a:prstGeom>
        </p:spPr>
      </p:pic>
    </p:spTree>
    <p:extLst>
      <p:ext uri="{BB962C8B-B14F-4D97-AF65-F5344CB8AC3E}">
        <p14:creationId xmlns:p14="http://schemas.microsoft.com/office/powerpoint/2010/main" val="33950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19179" y="779900"/>
            <a:ext cx="6754168" cy="646331"/>
          </a:xfrm>
          <a:prstGeom prst="rect">
            <a:avLst/>
          </a:prstGeom>
          <a:noFill/>
        </p:spPr>
        <p:txBody>
          <a:bodyPr wrap="square" rtlCol="0">
            <a:spAutoFit/>
          </a:bodyPr>
          <a:lstStyle/>
          <a:p>
            <a:pPr algn="ctr"/>
            <a:r>
              <a:rPr lang="en-US" dirty="0"/>
              <a:t>Add HTTP and SSH rules. Under SSH add your IP address to allow yourself access.</a:t>
            </a:r>
          </a:p>
        </p:txBody>
      </p:sp>
      <p:sp>
        <p:nvSpPr>
          <p:cNvPr id="4" name="TextBox 3">
            <a:extLst>
              <a:ext uri="{FF2B5EF4-FFF2-40B4-BE49-F238E27FC236}">
                <a16:creationId xmlns:a16="http://schemas.microsoft.com/office/drawing/2014/main" id="{B7CAE01F-FC54-F150-1540-FDBA3EF4367B}"/>
              </a:ext>
            </a:extLst>
          </p:cNvPr>
          <p:cNvSpPr txBox="1"/>
          <p:nvPr/>
        </p:nvSpPr>
        <p:spPr>
          <a:xfrm>
            <a:off x="7176053" y="2793470"/>
            <a:ext cx="4822990" cy="923330"/>
          </a:xfrm>
          <a:prstGeom prst="rect">
            <a:avLst/>
          </a:prstGeom>
          <a:noFill/>
        </p:spPr>
        <p:txBody>
          <a:bodyPr wrap="square" rtlCol="0">
            <a:spAutoFit/>
          </a:bodyPr>
          <a:lstStyle/>
          <a:p>
            <a:r>
              <a:rPr lang="en-US" dirty="0"/>
              <a:t>Now we go into the outbound rules and make a custom TCP with a smaller port range that can be accessed anywhere on the internet.</a:t>
            </a:r>
          </a:p>
        </p:txBody>
      </p:sp>
      <p:pic>
        <p:nvPicPr>
          <p:cNvPr id="9" name="Picture 8">
            <a:extLst>
              <a:ext uri="{FF2B5EF4-FFF2-40B4-BE49-F238E27FC236}">
                <a16:creationId xmlns:a16="http://schemas.microsoft.com/office/drawing/2014/main" id="{D76E889D-E0E0-7979-AC93-0DC9CFC6C8A9}"/>
              </a:ext>
            </a:extLst>
          </p:cNvPr>
          <p:cNvPicPr>
            <a:picLocks noChangeAspect="1"/>
          </p:cNvPicPr>
          <p:nvPr/>
        </p:nvPicPr>
        <p:blipFill>
          <a:blip r:embed="rId2"/>
          <a:stretch>
            <a:fillRect/>
          </a:stretch>
        </p:blipFill>
        <p:spPr>
          <a:xfrm>
            <a:off x="519179" y="1608100"/>
            <a:ext cx="6391152" cy="1506537"/>
          </a:xfrm>
          <a:prstGeom prst="rect">
            <a:avLst/>
          </a:prstGeom>
        </p:spPr>
      </p:pic>
      <p:pic>
        <p:nvPicPr>
          <p:cNvPr id="11" name="Picture 10">
            <a:extLst>
              <a:ext uri="{FF2B5EF4-FFF2-40B4-BE49-F238E27FC236}">
                <a16:creationId xmlns:a16="http://schemas.microsoft.com/office/drawing/2014/main" id="{ABF605EA-007C-E1AC-9EB2-F0E79AAA8834}"/>
              </a:ext>
            </a:extLst>
          </p:cNvPr>
          <p:cNvPicPr>
            <a:picLocks noChangeAspect="1"/>
          </p:cNvPicPr>
          <p:nvPr/>
        </p:nvPicPr>
        <p:blipFill>
          <a:blip r:embed="rId3"/>
          <a:stretch>
            <a:fillRect/>
          </a:stretch>
        </p:blipFill>
        <p:spPr>
          <a:xfrm>
            <a:off x="4087495" y="4064817"/>
            <a:ext cx="7911548" cy="1577853"/>
          </a:xfrm>
          <a:prstGeom prst="rect">
            <a:avLst/>
          </a:prstGeom>
        </p:spPr>
      </p:pic>
    </p:spTree>
    <p:extLst>
      <p:ext uri="{BB962C8B-B14F-4D97-AF65-F5344CB8AC3E}">
        <p14:creationId xmlns:p14="http://schemas.microsoft.com/office/powerpoint/2010/main" val="74843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19179" y="779900"/>
            <a:ext cx="6754168" cy="369332"/>
          </a:xfrm>
          <a:prstGeom prst="rect">
            <a:avLst/>
          </a:prstGeom>
          <a:noFill/>
        </p:spPr>
        <p:txBody>
          <a:bodyPr wrap="square" rtlCol="0">
            <a:spAutoFit/>
          </a:bodyPr>
          <a:lstStyle/>
          <a:p>
            <a:pPr algn="ctr"/>
            <a:r>
              <a:rPr lang="en-US" dirty="0"/>
              <a:t>Go to your EC2 Instance and obtain the website address.</a:t>
            </a:r>
          </a:p>
        </p:txBody>
      </p:sp>
      <p:sp>
        <p:nvSpPr>
          <p:cNvPr id="4" name="TextBox 3">
            <a:extLst>
              <a:ext uri="{FF2B5EF4-FFF2-40B4-BE49-F238E27FC236}">
                <a16:creationId xmlns:a16="http://schemas.microsoft.com/office/drawing/2014/main" id="{B7CAE01F-FC54-F150-1540-FDBA3EF4367B}"/>
              </a:ext>
            </a:extLst>
          </p:cNvPr>
          <p:cNvSpPr txBox="1"/>
          <p:nvPr/>
        </p:nvSpPr>
        <p:spPr>
          <a:xfrm>
            <a:off x="7273347" y="3105834"/>
            <a:ext cx="4822990" cy="646331"/>
          </a:xfrm>
          <a:prstGeom prst="rect">
            <a:avLst/>
          </a:prstGeom>
          <a:noFill/>
        </p:spPr>
        <p:txBody>
          <a:bodyPr wrap="square" rtlCol="0">
            <a:spAutoFit/>
          </a:bodyPr>
          <a:lstStyle/>
          <a:p>
            <a:r>
              <a:rPr lang="en-US" dirty="0"/>
              <a:t>Paste the website address in the browser to verify that the changes you made work.</a:t>
            </a:r>
          </a:p>
        </p:txBody>
      </p:sp>
      <p:pic>
        <p:nvPicPr>
          <p:cNvPr id="3" name="Picture 2">
            <a:extLst>
              <a:ext uri="{FF2B5EF4-FFF2-40B4-BE49-F238E27FC236}">
                <a16:creationId xmlns:a16="http://schemas.microsoft.com/office/drawing/2014/main" id="{1EE6D2D2-748A-73E1-62AA-A0F3BB5D811D}"/>
              </a:ext>
            </a:extLst>
          </p:cNvPr>
          <p:cNvPicPr>
            <a:picLocks noChangeAspect="1"/>
          </p:cNvPicPr>
          <p:nvPr/>
        </p:nvPicPr>
        <p:blipFill>
          <a:blip r:embed="rId2"/>
          <a:stretch>
            <a:fillRect/>
          </a:stretch>
        </p:blipFill>
        <p:spPr>
          <a:xfrm>
            <a:off x="465696" y="1569993"/>
            <a:ext cx="6807651" cy="2753094"/>
          </a:xfrm>
          <a:prstGeom prst="rect">
            <a:avLst/>
          </a:prstGeom>
        </p:spPr>
      </p:pic>
      <p:pic>
        <p:nvPicPr>
          <p:cNvPr id="7" name="Picture 6">
            <a:extLst>
              <a:ext uri="{FF2B5EF4-FFF2-40B4-BE49-F238E27FC236}">
                <a16:creationId xmlns:a16="http://schemas.microsoft.com/office/drawing/2014/main" id="{F93A2745-D04D-31D2-383C-76EFDF11797D}"/>
              </a:ext>
            </a:extLst>
          </p:cNvPr>
          <p:cNvPicPr>
            <a:picLocks noChangeAspect="1"/>
          </p:cNvPicPr>
          <p:nvPr/>
        </p:nvPicPr>
        <p:blipFill>
          <a:blip r:embed="rId3"/>
          <a:stretch>
            <a:fillRect/>
          </a:stretch>
        </p:blipFill>
        <p:spPr>
          <a:xfrm>
            <a:off x="5588117" y="4323087"/>
            <a:ext cx="6229510" cy="2401675"/>
          </a:xfrm>
          <a:prstGeom prst="rect">
            <a:avLst/>
          </a:prstGeom>
        </p:spPr>
      </p:pic>
    </p:spTree>
    <p:extLst>
      <p:ext uri="{BB962C8B-B14F-4D97-AF65-F5344CB8AC3E}">
        <p14:creationId xmlns:p14="http://schemas.microsoft.com/office/powerpoint/2010/main" val="377486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9F4FB-8F5C-8022-4417-4FF55B3F9B83}"/>
              </a:ext>
            </a:extLst>
          </p:cNvPr>
          <p:cNvSpPr txBox="1"/>
          <p:nvPr/>
        </p:nvSpPr>
        <p:spPr>
          <a:xfrm>
            <a:off x="519179" y="779900"/>
            <a:ext cx="6754168" cy="369332"/>
          </a:xfrm>
          <a:prstGeom prst="rect">
            <a:avLst/>
          </a:prstGeom>
          <a:noFill/>
        </p:spPr>
        <p:txBody>
          <a:bodyPr wrap="square" rtlCol="0">
            <a:spAutoFit/>
          </a:bodyPr>
          <a:lstStyle/>
          <a:p>
            <a:pPr algn="ctr"/>
            <a:r>
              <a:rPr lang="en-US" dirty="0"/>
              <a:t>Go to your EC2 Instance and obtain the website address.</a:t>
            </a:r>
          </a:p>
        </p:txBody>
      </p:sp>
      <p:sp>
        <p:nvSpPr>
          <p:cNvPr id="4" name="TextBox 3">
            <a:extLst>
              <a:ext uri="{FF2B5EF4-FFF2-40B4-BE49-F238E27FC236}">
                <a16:creationId xmlns:a16="http://schemas.microsoft.com/office/drawing/2014/main" id="{B7CAE01F-FC54-F150-1540-FDBA3EF4367B}"/>
              </a:ext>
            </a:extLst>
          </p:cNvPr>
          <p:cNvSpPr txBox="1"/>
          <p:nvPr/>
        </p:nvSpPr>
        <p:spPr>
          <a:xfrm>
            <a:off x="7273347" y="3105834"/>
            <a:ext cx="4822990" cy="646331"/>
          </a:xfrm>
          <a:prstGeom prst="rect">
            <a:avLst/>
          </a:prstGeom>
          <a:noFill/>
        </p:spPr>
        <p:txBody>
          <a:bodyPr wrap="square" rtlCol="0">
            <a:spAutoFit/>
          </a:bodyPr>
          <a:lstStyle/>
          <a:p>
            <a:r>
              <a:rPr lang="en-US" dirty="0"/>
              <a:t>Paste the website address in the browser to verify that the changes you made work.</a:t>
            </a:r>
          </a:p>
        </p:txBody>
      </p:sp>
      <p:pic>
        <p:nvPicPr>
          <p:cNvPr id="3" name="Picture 2">
            <a:extLst>
              <a:ext uri="{FF2B5EF4-FFF2-40B4-BE49-F238E27FC236}">
                <a16:creationId xmlns:a16="http://schemas.microsoft.com/office/drawing/2014/main" id="{1EE6D2D2-748A-73E1-62AA-A0F3BB5D811D}"/>
              </a:ext>
            </a:extLst>
          </p:cNvPr>
          <p:cNvPicPr>
            <a:picLocks noChangeAspect="1"/>
          </p:cNvPicPr>
          <p:nvPr/>
        </p:nvPicPr>
        <p:blipFill>
          <a:blip r:embed="rId2"/>
          <a:stretch>
            <a:fillRect/>
          </a:stretch>
        </p:blipFill>
        <p:spPr>
          <a:xfrm>
            <a:off x="465696" y="1569993"/>
            <a:ext cx="6807651" cy="2753094"/>
          </a:xfrm>
          <a:prstGeom prst="rect">
            <a:avLst/>
          </a:prstGeom>
        </p:spPr>
      </p:pic>
      <p:pic>
        <p:nvPicPr>
          <p:cNvPr id="7" name="Picture 6">
            <a:extLst>
              <a:ext uri="{FF2B5EF4-FFF2-40B4-BE49-F238E27FC236}">
                <a16:creationId xmlns:a16="http://schemas.microsoft.com/office/drawing/2014/main" id="{F93A2745-D04D-31D2-383C-76EFDF11797D}"/>
              </a:ext>
            </a:extLst>
          </p:cNvPr>
          <p:cNvPicPr>
            <a:picLocks noChangeAspect="1"/>
          </p:cNvPicPr>
          <p:nvPr/>
        </p:nvPicPr>
        <p:blipFill>
          <a:blip r:embed="rId3"/>
          <a:stretch>
            <a:fillRect/>
          </a:stretch>
        </p:blipFill>
        <p:spPr>
          <a:xfrm>
            <a:off x="5588117" y="4323087"/>
            <a:ext cx="6229510" cy="2401675"/>
          </a:xfrm>
          <a:prstGeom prst="rect">
            <a:avLst/>
          </a:prstGeom>
        </p:spPr>
      </p:pic>
    </p:spTree>
    <p:extLst>
      <p:ext uri="{BB962C8B-B14F-4D97-AF65-F5344CB8AC3E}">
        <p14:creationId xmlns:p14="http://schemas.microsoft.com/office/powerpoint/2010/main" val="21330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905E-1E0E-62DC-E115-35890BB6D0C8}"/>
              </a:ext>
            </a:extLst>
          </p:cNvPr>
          <p:cNvSpPr>
            <a:spLocks noGrp="1"/>
          </p:cNvSpPr>
          <p:nvPr>
            <p:ph type="title"/>
          </p:nvPr>
        </p:nvSpPr>
        <p:spPr/>
        <p:txBody>
          <a:bodyPr/>
          <a:lstStyle/>
          <a:p>
            <a:r>
              <a:rPr lang="en-US" dirty="0"/>
              <a:t>About – bastion hosts</a:t>
            </a:r>
          </a:p>
        </p:txBody>
      </p:sp>
      <p:sp>
        <p:nvSpPr>
          <p:cNvPr id="3" name="Content Placeholder 2">
            <a:extLst>
              <a:ext uri="{FF2B5EF4-FFF2-40B4-BE49-F238E27FC236}">
                <a16:creationId xmlns:a16="http://schemas.microsoft.com/office/drawing/2014/main" id="{9D2ACEE6-01F5-E511-2D20-62C22389619A}"/>
              </a:ext>
            </a:extLst>
          </p:cNvPr>
          <p:cNvSpPr>
            <a:spLocks noGrp="1"/>
          </p:cNvSpPr>
          <p:nvPr>
            <p:ph idx="1"/>
          </p:nvPr>
        </p:nvSpPr>
        <p:spPr>
          <a:xfrm>
            <a:off x="952500" y="2285997"/>
            <a:ext cx="11003526" cy="3890965"/>
          </a:xfrm>
        </p:spPr>
        <p:txBody>
          <a:bodyPr/>
          <a:lstStyle/>
          <a:p>
            <a:pPr marL="0" indent="0">
              <a:buNone/>
            </a:pPr>
            <a:r>
              <a:rPr lang="en-US" b="1" dirty="0"/>
              <a:t>Connects to servers on the Private subnet</a:t>
            </a:r>
          </a:p>
          <a:p>
            <a:pPr marL="0" indent="0">
              <a:buNone/>
            </a:pPr>
            <a:r>
              <a:rPr lang="en-US" b="1" dirty="0"/>
              <a:t>Reminder</a:t>
            </a:r>
          </a:p>
          <a:p>
            <a:r>
              <a:rPr lang="en-US" dirty="0"/>
              <a:t>Is a secure way of connecting instances in the private subnet.</a:t>
            </a:r>
          </a:p>
          <a:p>
            <a:r>
              <a:rPr lang="en-US" dirty="0"/>
              <a:t>Is normally referred to as the jump server.</a:t>
            </a:r>
          </a:p>
          <a:p>
            <a:r>
              <a:rPr lang="en-US" dirty="0"/>
              <a:t>Apply OS hardening on the Bastion hosts.</a:t>
            </a:r>
          </a:p>
          <a:p>
            <a:r>
              <a:rPr lang="en-US" dirty="0"/>
              <a:t>Ensure right security groups are applied to the Bastion host.</a:t>
            </a:r>
          </a:p>
          <a:p>
            <a:r>
              <a:rPr lang="en-US" dirty="0"/>
              <a:t>Allow incoming traffic from select workstations to the bastion host.</a:t>
            </a:r>
          </a:p>
          <a:p>
            <a:r>
              <a:rPr lang="en-US" dirty="0"/>
              <a:t>For high availability deploy AWS bastion host in each availability zone within the region.</a:t>
            </a:r>
          </a:p>
          <a:p>
            <a:endParaRPr lang="en-US" dirty="0"/>
          </a:p>
          <a:p>
            <a:pPr lvl="1"/>
            <a:endParaRPr lang="en-US" dirty="0"/>
          </a:p>
        </p:txBody>
      </p:sp>
    </p:spTree>
    <p:extLst>
      <p:ext uri="{BB962C8B-B14F-4D97-AF65-F5344CB8AC3E}">
        <p14:creationId xmlns:p14="http://schemas.microsoft.com/office/powerpoint/2010/main" val="960490560"/>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1B2130"/>
      </a:dk2>
      <a:lt2>
        <a:srgbClr val="F0F0F3"/>
      </a:lt2>
      <a:accent1>
        <a:srgbClr val="9FA812"/>
      </a:accent1>
      <a:accent2>
        <a:srgbClr val="D19325"/>
      </a:accent2>
      <a:accent3>
        <a:srgbClr val="6CB220"/>
      </a:accent3>
      <a:accent4>
        <a:srgbClr val="1798D5"/>
      </a:accent4>
      <a:accent5>
        <a:srgbClr val="295BE7"/>
      </a:accent5>
      <a:accent6>
        <a:srgbClr val="482DD9"/>
      </a:accent6>
      <a:hlink>
        <a:srgbClr val="473FB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1652</TotalTime>
  <Words>993</Words>
  <Application>Microsoft Office PowerPoint</Application>
  <PresentationFormat>Widescreen</PresentationFormat>
  <Paragraphs>67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Trade Gothic Next Cond</vt:lpstr>
      <vt:lpstr>Trade Gothic Next Light</vt:lpstr>
      <vt:lpstr>AfterglowVTI</vt:lpstr>
      <vt:lpstr>The Virtual Private Cloud (VPC) Part Iii nac &amp; bastion</vt:lpstr>
      <vt:lpstr>About – network access control lists</vt:lpstr>
      <vt:lpstr>PowerPoint Presentation</vt:lpstr>
      <vt:lpstr>PowerPoint Presentation</vt:lpstr>
      <vt:lpstr>PowerPoint Presentation</vt:lpstr>
      <vt:lpstr>PowerPoint Presentation</vt:lpstr>
      <vt:lpstr>PowerPoint Presentation</vt:lpstr>
      <vt:lpstr>PowerPoint Presentation</vt:lpstr>
      <vt:lpstr>About – bastion hosts</vt:lpstr>
      <vt:lpstr>How to – bastion hosts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Virtual Private Cloud (VPC)</dc:title>
  <dc:creator>John Priest</dc:creator>
  <cp:lastModifiedBy>John Priest</cp:lastModifiedBy>
  <cp:revision>3</cp:revision>
  <dcterms:created xsi:type="dcterms:W3CDTF">2024-05-03T00:37:57Z</dcterms:created>
  <dcterms:modified xsi:type="dcterms:W3CDTF">2024-05-04T04:10:45Z</dcterms:modified>
</cp:coreProperties>
</file>