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OLFsJ5rZKXy6r7z1D7edB0Ff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B95D15-6193-434A-8E47-CE87CB6EB4F4}">
  <a:tblStyle styleId="{B5B95D15-6193-434A-8E47-CE87CB6EB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3c218db0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3c218d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3cdc2d19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3cdc2d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3c218db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3c218d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3cdc2d19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3cdc2d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3cdc2d1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3cdc2d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3cdc2d1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3cdc2d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3cdc2d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3cdc2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3cdc2d1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3cdc2d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3c218d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b3c218db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3c218db0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3c218d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3c218db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3c218d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3c218db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3c218d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3cdc2d19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3cdc2d1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0" Type="http://schemas.openxmlformats.org/officeDocument/2006/relationships/image" Target="../media/image9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portsdata.io/" TargetMode="External"/><Relationship Id="rId4" Type="http://schemas.openxmlformats.org/officeDocument/2006/relationships/hyperlink" Target="https://sportsdata.io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rapidapi.com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EF2FA"/>
            </a:gs>
            <a:gs pos="74000">
              <a:srgbClr val="7397DB"/>
            </a:gs>
            <a:gs pos="83000">
              <a:srgbClr val="7397DB"/>
            </a:gs>
            <a:gs pos="100000">
              <a:srgbClr val="A0B8E7"/>
            </a:gs>
          </a:gsLst>
          <a:lin ang="54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928686"/>
            <a:ext cx="9144000" cy="1966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Evaluating Home Field Advantage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802243" y="5929314"/>
            <a:ext cx="50626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Presented by: JP Rinfret and Samuel Diaz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3c218db0_0_5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Question</a:t>
            </a:r>
            <a:endParaRPr/>
          </a:p>
        </p:txBody>
      </p:sp>
      <p:sp>
        <p:nvSpPr>
          <p:cNvPr id="163" name="Google Shape;163;g6b3c218db0_0_52"/>
          <p:cNvSpPr txBox="1"/>
          <p:nvPr>
            <p:ph idx="1" type="body"/>
          </p:nvPr>
        </p:nvSpPr>
        <p:spPr>
          <a:xfrm>
            <a:off x="581200" y="2558225"/>
            <a:ext cx="98181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4130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Question 3: In the NFL, do west coast teams cover the spread when traveling to the east coast? 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4130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 no statistical difference between the average away team score and the average</a:t>
            </a:r>
            <a:r>
              <a:rPr lang="en-US" sz="1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home team score when west coast teams travel to the east coast (i.e., the away team is from the west coast and the home team is from the east coast)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i="1" lang="en-US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team score is greater than the average away team score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(accounting for the gambling spread) when west coast teams travel to the east coast	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254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 answer this question, we ran a two-sample one-sided t-test on the following alternative hypothesis</a:t>
            </a:r>
            <a:endParaRPr i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3cdc2d19_0_1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Question Results</a:t>
            </a:r>
            <a:endParaRPr/>
          </a:p>
        </p:txBody>
      </p:sp>
      <p:graphicFrame>
        <p:nvGraphicFramePr>
          <p:cNvPr id="169" name="Google Shape;169;g6b3cdc2d19_0_116"/>
          <p:cNvGraphicFramePr/>
          <p:nvPr/>
        </p:nvGraphicFramePr>
        <p:xfrm>
          <a:off x="1117588" y="24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{B5B95D15-6193-434A-8E47-CE87CB6EB4F4}</a:tableStyleId>
              </a:tblPr>
              <a:tblGrid>
                <a:gridCol w="2195325"/>
                <a:gridCol w="1014575"/>
                <a:gridCol w="1014575"/>
                <a:gridCol w="1002100"/>
                <a:gridCol w="988725"/>
                <a:gridCol w="1752525"/>
                <a:gridCol w="198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Differential Delta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 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Effect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+11.5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(relative to East coast team)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6.0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2.049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1.812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3c218db0_0_8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Conclusion</a:t>
            </a:r>
            <a:endParaRPr/>
          </a:p>
        </p:txBody>
      </p:sp>
      <p:sp>
        <p:nvSpPr>
          <p:cNvPr id="175" name="Google Shape;175;g6b3c218db0_0_82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“...good teams win, but great teams cover.” - unknown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-US"/>
              <a:t>	“...life is too short to bet the under.” - ancient chinese proverb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3cdc2d19_0_80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81" name="Google Shape;181;g6b3cdc2d19_0_80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Other useful information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3cdc2d19_0_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en-US" sz="2520"/>
              <a:t>WORKFLOW :</a:t>
            </a:r>
            <a:endParaRPr/>
          </a:p>
        </p:txBody>
      </p:sp>
      <p:grpSp>
        <p:nvGrpSpPr>
          <p:cNvPr id="187" name="Google Shape;187;g6b3cdc2d19_0_14"/>
          <p:cNvGrpSpPr/>
          <p:nvPr/>
        </p:nvGrpSpPr>
        <p:grpSpPr>
          <a:xfrm>
            <a:off x="101062" y="2975169"/>
            <a:ext cx="11935340" cy="1590342"/>
            <a:chOff x="154696" y="2382288"/>
            <a:chExt cx="12597995" cy="1599137"/>
          </a:xfrm>
        </p:grpSpPr>
        <p:sp>
          <p:nvSpPr>
            <p:cNvPr id="188" name="Google Shape;188;g6b3cdc2d19_0_14"/>
            <p:cNvSpPr/>
            <p:nvPr/>
          </p:nvSpPr>
          <p:spPr>
            <a:xfrm>
              <a:off x="176903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9509" l="4169" r="4160" t="139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6b3cdc2d19_0_14"/>
            <p:cNvSpPr/>
            <p:nvPr/>
          </p:nvSpPr>
          <p:spPr>
            <a:xfrm>
              <a:off x="154696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6b3cdc2d19_0_14"/>
            <p:cNvSpPr txBox="1"/>
            <p:nvPr/>
          </p:nvSpPr>
          <p:spPr>
            <a:xfrm>
              <a:off x="182222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1) Brainstorm</a:t>
              </a:r>
              <a:endParaRPr/>
            </a:p>
          </p:txBody>
        </p:sp>
        <p:sp>
          <p:nvSpPr>
            <p:cNvPr id="191" name="Google Shape;191;g6b3cdc2d19_0_14"/>
            <p:cNvSpPr/>
            <p:nvPr/>
          </p:nvSpPr>
          <p:spPr>
            <a:xfrm>
              <a:off x="1297754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6b3cdc2d19_0_14"/>
            <p:cNvSpPr txBox="1"/>
            <p:nvPr/>
          </p:nvSpPr>
          <p:spPr>
            <a:xfrm>
              <a:off x="1297754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g6b3cdc2d19_0_14"/>
            <p:cNvSpPr/>
            <p:nvPr/>
          </p:nvSpPr>
          <p:spPr>
            <a:xfrm>
              <a:off x="1633953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8838" l="4998" r="-188332" t="-263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6b3cdc2d19_0_14"/>
            <p:cNvSpPr/>
            <p:nvPr/>
          </p:nvSpPr>
          <p:spPr>
            <a:xfrm>
              <a:off x="1611745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6b3cdc2d19_0_14"/>
            <p:cNvSpPr txBox="1"/>
            <p:nvPr/>
          </p:nvSpPr>
          <p:spPr>
            <a:xfrm>
              <a:off x="1639271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2) Collecting Data / Cleaning Data</a:t>
              </a:r>
              <a:endParaRPr/>
            </a:p>
          </p:txBody>
        </p:sp>
        <p:sp>
          <p:nvSpPr>
            <p:cNvPr id="196" name="Google Shape;196;g6b3cdc2d19_0_14"/>
            <p:cNvSpPr/>
            <p:nvPr/>
          </p:nvSpPr>
          <p:spPr>
            <a:xfrm>
              <a:off x="2754803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6b3cdc2d19_0_14"/>
            <p:cNvSpPr txBox="1"/>
            <p:nvPr/>
          </p:nvSpPr>
          <p:spPr>
            <a:xfrm>
              <a:off x="2754803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g6b3cdc2d19_0_14"/>
            <p:cNvSpPr/>
            <p:nvPr/>
          </p:nvSpPr>
          <p:spPr>
            <a:xfrm>
              <a:off x="3091002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9509" l="4169" r="4160" t="139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6b3cdc2d19_0_14"/>
            <p:cNvSpPr/>
            <p:nvPr/>
          </p:nvSpPr>
          <p:spPr>
            <a:xfrm>
              <a:off x="3068795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6b3cdc2d19_0_14"/>
            <p:cNvSpPr txBox="1"/>
            <p:nvPr/>
          </p:nvSpPr>
          <p:spPr>
            <a:xfrm>
              <a:off x="3096321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3) Organize Data</a:t>
              </a:r>
              <a:endParaRPr/>
            </a:p>
          </p:txBody>
        </p:sp>
        <p:sp>
          <p:nvSpPr>
            <p:cNvPr id="201" name="Google Shape;201;g6b3cdc2d19_0_14"/>
            <p:cNvSpPr/>
            <p:nvPr/>
          </p:nvSpPr>
          <p:spPr>
            <a:xfrm>
              <a:off x="4211852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6b3cdc2d19_0_14"/>
            <p:cNvSpPr txBox="1"/>
            <p:nvPr/>
          </p:nvSpPr>
          <p:spPr>
            <a:xfrm>
              <a:off x="4211852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g6b3cdc2d19_0_14"/>
            <p:cNvSpPr/>
            <p:nvPr/>
          </p:nvSpPr>
          <p:spPr>
            <a:xfrm>
              <a:off x="454805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11089" l="1349" r="1349" t="-837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6b3cdc2d19_0_14"/>
            <p:cNvSpPr/>
            <p:nvPr/>
          </p:nvSpPr>
          <p:spPr>
            <a:xfrm>
              <a:off x="4525844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6b3cdc2d19_0_14"/>
            <p:cNvSpPr txBox="1"/>
            <p:nvPr/>
          </p:nvSpPr>
          <p:spPr>
            <a:xfrm>
              <a:off x="4553370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4) Generated our Hypotheses</a:t>
              </a:r>
              <a:endParaRPr/>
            </a:p>
          </p:txBody>
        </p:sp>
        <p:sp>
          <p:nvSpPr>
            <p:cNvPr id="206" name="Google Shape;206;g6b3cdc2d19_0_14"/>
            <p:cNvSpPr/>
            <p:nvPr/>
          </p:nvSpPr>
          <p:spPr>
            <a:xfrm>
              <a:off x="5668902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6b3cdc2d19_0_14"/>
            <p:cNvSpPr txBox="1"/>
            <p:nvPr/>
          </p:nvSpPr>
          <p:spPr>
            <a:xfrm>
              <a:off x="5668902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g6b3cdc2d19_0_14"/>
            <p:cNvSpPr/>
            <p:nvPr/>
          </p:nvSpPr>
          <p:spPr>
            <a:xfrm>
              <a:off x="600510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7">
                <a:alphaModFix/>
              </a:blip>
              <a:stretch>
                <a:fillRect b="20809" l="6219" r="6209" t="134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6b3cdc2d19_0_14"/>
            <p:cNvSpPr/>
            <p:nvPr/>
          </p:nvSpPr>
          <p:spPr>
            <a:xfrm>
              <a:off x="5982893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6b3cdc2d19_0_14"/>
            <p:cNvSpPr txBox="1"/>
            <p:nvPr/>
          </p:nvSpPr>
          <p:spPr>
            <a:xfrm>
              <a:off x="6010419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5) Data Analysis</a:t>
              </a:r>
              <a:endParaRPr/>
            </a:p>
          </p:txBody>
        </p:sp>
        <p:sp>
          <p:nvSpPr>
            <p:cNvPr id="211" name="Google Shape;211;g6b3cdc2d19_0_14"/>
            <p:cNvSpPr/>
            <p:nvPr/>
          </p:nvSpPr>
          <p:spPr>
            <a:xfrm>
              <a:off x="7125951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6b3cdc2d19_0_14"/>
            <p:cNvSpPr txBox="1"/>
            <p:nvPr/>
          </p:nvSpPr>
          <p:spPr>
            <a:xfrm>
              <a:off x="7125951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g6b3cdc2d19_0_14"/>
            <p:cNvSpPr/>
            <p:nvPr/>
          </p:nvSpPr>
          <p:spPr>
            <a:xfrm>
              <a:off x="7462150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8">
                <a:alphaModFix/>
              </a:blip>
              <a:stretch>
                <a:fillRect b="13549" l="4169" r="4160" t="-263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6b3cdc2d19_0_14"/>
            <p:cNvSpPr/>
            <p:nvPr/>
          </p:nvSpPr>
          <p:spPr>
            <a:xfrm>
              <a:off x="7439943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6b3cdc2d19_0_14"/>
            <p:cNvSpPr txBox="1"/>
            <p:nvPr/>
          </p:nvSpPr>
          <p:spPr>
            <a:xfrm>
              <a:off x="7467469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6) Calculating Statistical values</a:t>
              </a:r>
              <a:endParaRPr/>
            </a:p>
          </p:txBody>
        </p:sp>
        <p:sp>
          <p:nvSpPr>
            <p:cNvPr id="216" name="Google Shape;216;g6b3cdc2d19_0_14"/>
            <p:cNvSpPr/>
            <p:nvPr/>
          </p:nvSpPr>
          <p:spPr>
            <a:xfrm>
              <a:off x="8583000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6b3cdc2d19_0_14"/>
            <p:cNvSpPr txBox="1"/>
            <p:nvPr/>
          </p:nvSpPr>
          <p:spPr>
            <a:xfrm>
              <a:off x="8583000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8" name="Google Shape;218;g6b3cdc2d19_0_14"/>
            <p:cNvSpPr/>
            <p:nvPr/>
          </p:nvSpPr>
          <p:spPr>
            <a:xfrm>
              <a:off x="8919199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6699" l="-170895" r="4229" t="140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6b3cdc2d19_0_14"/>
            <p:cNvSpPr/>
            <p:nvPr/>
          </p:nvSpPr>
          <p:spPr>
            <a:xfrm>
              <a:off x="8896992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6b3cdc2d19_0_14"/>
            <p:cNvSpPr txBox="1"/>
            <p:nvPr/>
          </p:nvSpPr>
          <p:spPr>
            <a:xfrm>
              <a:off x="8924518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7) Data Visualization</a:t>
              </a:r>
              <a:endParaRPr/>
            </a:p>
          </p:txBody>
        </p:sp>
        <p:sp>
          <p:nvSpPr>
            <p:cNvPr id="221" name="Google Shape;221;g6b3cdc2d19_0_14"/>
            <p:cNvSpPr/>
            <p:nvPr/>
          </p:nvSpPr>
          <p:spPr>
            <a:xfrm>
              <a:off x="10040050" y="2739286"/>
              <a:ext cx="1809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6b3cdc2d19_0_14"/>
            <p:cNvSpPr txBox="1"/>
            <p:nvPr/>
          </p:nvSpPr>
          <p:spPr>
            <a:xfrm>
              <a:off x="10040050" y="2784451"/>
              <a:ext cx="1266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g6b3cdc2d19_0_14"/>
            <p:cNvSpPr/>
            <p:nvPr/>
          </p:nvSpPr>
          <p:spPr>
            <a:xfrm>
              <a:off x="10376249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6b3cdc2d19_0_14"/>
            <p:cNvSpPr/>
            <p:nvPr/>
          </p:nvSpPr>
          <p:spPr>
            <a:xfrm>
              <a:off x="10354041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6b3cdc2d19_0_14"/>
            <p:cNvSpPr txBox="1"/>
            <p:nvPr/>
          </p:nvSpPr>
          <p:spPr>
            <a:xfrm>
              <a:off x="10381567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8) Rejecting or failing to reject our Hypotheses  </a:t>
              </a:r>
              <a:endParaRPr/>
            </a:p>
          </p:txBody>
        </p:sp>
        <p:sp>
          <p:nvSpPr>
            <p:cNvPr id="226" name="Google Shape;226;g6b3cdc2d19_0_14"/>
            <p:cNvSpPr/>
            <p:nvPr/>
          </p:nvSpPr>
          <p:spPr>
            <a:xfrm>
              <a:off x="11489922" y="2739286"/>
              <a:ext cx="174000" cy="22590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1697B3"/>
                </a:gs>
                <a:gs pos="48000">
                  <a:srgbClr val="49CBE8"/>
                </a:gs>
                <a:gs pos="100000">
                  <a:srgbClr val="8DDFF1"/>
                </a:gs>
              </a:gsLst>
              <a:lin ang="16200038" scaled="0"/>
            </a:gradFill>
            <a:ln cap="rnd" cmpd="sng" w="12700">
              <a:solidFill>
                <a:srgbClr val="A9ABB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6b3cdc2d19_0_14"/>
            <p:cNvSpPr txBox="1"/>
            <p:nvPr/>
          </p:nvSpPr>
          <p:spPr>
            <a:xfrm>
              <a:off x="11489922" y="2784451"/>
              <a:ext cx="121800" cy="1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Gill Sans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8" name="Google Shape;228;g6b3cdc2d19_0_14"/>
            <p:cNvSpPr/>
            <p:nvPr/>
          </p:nvSpPr>
          <p:spPr>
            <a:xfrm>
              <a:off x="11812791" y="2382288"/>
              <a:ext cx="939900" cy="939900"/>
            </a:xfrm>
            <a:prstGeom prst="roundRect">
              <a:avLst>
                <a:gd fmla="val 10000" name="adj"/>
              </a:avLst>
            </a:prstGeom>
            <a:blipFill rotWithShape="1">
              <a:blip r:embed="rId10">
                <a:alphaModFix/>
              </a:blip>
              <a:stretch>
                <a:fillRect b="6209" l="1349" r="1349" t="6219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6b3cdc2d19_0_14"/>
            <p:cNvSpPr/>
            <p:nvPr/>
          </p:nvSpPr>
          <p:spPr>
            <a:xfrm>
              <a:off x="11811091" y="3041525"/>
              <a:ext cx="939900" cy="939900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>
              <a:noFill/>
            </a:ln>
            <a:effectLst>
              <a:outerShdw blurRad="38100" rotWithShape="0" dir="5400000" dist="254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6b3cdc2d19_0_14"/>
            <p:cNvSpPr txBox="1"/>
            <p:nvPr/>
          </p:nvSpPr>
          <p:spPr>
            <a:xfrm>
              <a:off x="11838617" y="3069051"/>
              <a:ext cx="884700" cy="8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8) Conclusion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3cdc2d19_0_91"/>
          <p:cNvSpPr/>
          <p:nvPr/>
        </p:nvSpPr>
        <p:spPr>
          <a:xfrm>
            <a:off x="1565375" y="2922150"/>
            <a:ext cx="2613300" cy="10137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b3cdc2d19_0_91"/>
          <p:cNvSpPr/>
          <p:nvPr/>
        </p:nvSpPr>
        <p:spPr>
          <a:xfrm>
            <a:off x="7391475" y="2922150"/>
            <a:ext cx="2053200" cy="10137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6b3cdc2d19_0_9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COLLECTING AND CLEANING</a:t>
            </a:r>
            <a:endParaRPr/>
          </a:p>
        </p:txBody>
      </p:sp>
      <p:sp>
        <p:nvSpPr>
          <p:cNvPr id="238" name="Google Shape;238;g6b3cdc2d19_0_9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collected data for the four major sports leagues (Football,  Hockey,  Baseball and Basketball) 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pulled data from using api calls from: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1" marL="323999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1" marL="323999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	</a:t>
            </a:r>
            <a:r>
              <a:rPr lang="en-US">
                <a:solidFill>
                  <a:schemeClr val="lt1"/>
                </a:solidFill>
              </a:rPr>
              <a:t>              </a:t>
            </a:r>
            <a:r>
              <a:rPr lang="en-US" u="sng">
                <a:solidFill>
                  <a:schemeClr val="lt1"/>
                </a:solidFill>
                <a:hlinkClick r:id="rId4"/>
              </a:rPr>
              <a:t>https://sportsdata.io/</a:t>
            </a:r>
            <a:r>
              <a:rPr lang="en-US">
                <a:solidFill>
                  <a:schemeClr val="lt1"/>
                </a:solidFill>
              </a:rPr>
              <a:t> 			         					 </a:t>
            </a:r>
            <a:r>
              <a:rPr lang="en-US" u="sng">
                <a:solidFill>
                  <a:schemeClr val="lt1"/>
                </a:solidFill>
                <a:hlinkClick r:id="rId5"/>
              </a:rPr>
              <a:t>https://rapidapi.com/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  	       Grabbing data for:									  Grabbing data for: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/>
              <a:t>                NFL , NHL , MLB				            					    NBA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-333756" lvl="0" marL="45720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cleaned our data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pic>
        <p:nvPicPr>
          <p:cNvPr id="239" name="Google Shape;239;g6b3cdc2d19_0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138" y="4820563"/>
            <a:ext cx="18097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b3cdc2d19_0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150" y="2953675"/>
            <a:ext cx="18097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b3cdc2d19_0_91"/>
          <p:cNvSpPr/>
          <p:nvPr/>
        </p:nvSpPr>
        <p:spPr>
          <a:xfrm>
            <a:off x="6575600" y="3449075"/>
            <a:ext cx="568500" cy="485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6b3cdc2d19_0_91"/>
          <p:cNvSpPr/>
          <p:nvPr/>
        </p:nvSpPr>
        <p:spPr>
          <a:xfrm>
            <a:off x="4362725" y="3449075"/>
            <a:ext cx="647700" cy="48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b3cdc2d19_0_91"/>
          <p:cNvSpPr/>
          <p:nvPr/>
        </p:nvSpPr>
        <p:spPr>
          <a:xfrm>
            <a:off x="5500775" y="4439675"/>
            <a:ext cx="568500" cy="57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6b3cdc2d19_0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56474" y="3057525"/>
            <a:ext cx="2428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6b3cdc2d19_0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84692" y="3057525"/>
            <a:ext cx="1714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3cdc2d19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103" name="Google Shape;103;g6b3cdc2d19_0_0"/>
          <p:cNvSpPr txBox="1"/>
          <p:nvPr>
            <p:ph idx="1" type="body"/>
          </p:nvPr>
        </p:nvSpPr>
        <p:spPr>
          <a:xfrm>
            <a:off x="414025" y="1189925"/>
            <a:ext cx="5534400" cy="44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Is there home field advantage?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Does the degree of home field advantage vary throughout the season?</a:t>
            </a:r>
            <a:endParaRPr sz="2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/>
              <a:t>Do west coast teams cover when playing on the east coast (NFL only)?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4" name="Google Shape;104;g6b3cdc2d19_0_0"/>
          <p:cNvSpPr txBox="1"/>
          <p:nvPr/>
        </p:nvSpPr>
        <p:spPr>
          <a:xfrm>
            <a:off x="731325" y="4951875"/>
            <a:ext cx="5415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g6b3cdc2d19_0_0"/>
          <p:cNvSpPr txBox="1"/>
          <p:nvPr/>
        </p:nvSpPr>
        <p:spPr>
          <a:xfrm>
            <a:off x="8849125" y="1963850"/>
            <a:ext cx="27879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YES </a:t>
            </a:r>
            <a:endParaRPr sz="3000">
              <a:solidFill>
                <a:srgbClr val="00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latin typeface="Gill Sans"/>
                <a:ea typeface="Gill Sans"/>
                <a:cs typeface="Gill Sans"/>
                <a:sym typeface="Gill Sans"/>
              </a:rPr>
              <a:t>(exc. baseball)</a:t>
            </a:r>
            <a:endParaRPr i="1" sz="2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6b3cdc2d19_0_0"/>
          <p:cNvSpPr txBox="1"/>
          <p:nvPr/>
        </p:nvSpPr>
        <p:spPr>
          <a:xfrm>
            <a:off x="8849125" y="3703325"/>
            <a:ext cx="2787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3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6b3cdc2d19_0_0"/>
          <p:cNvSpPr txBox="1"/>
          <p:nvPr/>
        </p:nvSpPr>
        <p:spPr>
          <a:xfrm>
            <a:off x="8912075" y="5769000"/>
            <a:ext cx="27879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 sz="3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6b3cdc2d19_0_0"/>
          <p:cNvSpPr/>
          <p:nvPr/>
        </p:nvSpPr>
        <p:spPr>
          <a:xfrm>
            <a:off x="6329425" y="2195000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b3cdc2d19_0_0"/>
          <p:cNvSpPr/>
          <p:nvPr/>
        </p:nvSpPr>
        <p:spPr>
          <a:xfrm>
            <a:off x="6329425" y="3807875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b3cdc2d19_0_0"/>
          <p:cNvSpPr/>
          <p:nvPr/>
        </p:nvSpPr>
        <p:spPr>
          <a:xfrm>
            <a:off x="6329425" y="5873550"/>
            <a:ext cx="2146800" cy="551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EF2FA"/>
              </a:gs>
              <a:gs pos="74000">
                <a:srgbClr val="7397DB"/>
              </a:gs>
              <a:gs pos="83000">
                <a:srgbClr val="7397DB"/>
              </a:gs>
              <a:gs pos="100000">
                <a:srgbClr val="A0B8E7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3cdc2d19_0_10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Team Point Differential (“the Differential”) </a:t>
            </a:r>
            <a:endParaRPr/>
          </a:p>
        </p:txBody>
      </p:sp>
      <p:sp>
        <p:nvSpPr>
          <p:cNvPr id="116" name="Google Shape;116;g6b3cdc2d19_0_103"/>
          <p:cNvSpPr txBox="1"/>
          <p:nvPr>
            <p:ph idx="1" type="body"/>
          </p:nvPr>
        </p:nvSpPr>
        <p:spPr>
          <a:xfrm>
            <a:off x="397475" y="2248150"/>
            <a:ext cx="6159300" cy="219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Differential = Home Team Score - Away Team Score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/>
              <a:t>A positive average Differential implies home field advantage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/>
              <a:t>We analyzed and plotted the actual sample means and standardized sample means of the Differential in order to form our hypotheses</a:t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17" name="Google Shape;117;g6b3cdc2d1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689" y="1790950"/>
            <a:ext cx="5435010" cy="506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3c218db0_0_3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First Question</a:t>
            </a:r>
            <a:endParaRPr/>
          </a:p>
        </p:txBody>
      </p:sp>
      <p:sp>
        <p:nvSpPr>
          <p:cNvPr id="123" name="Google Shape;123;g6b3c218db0_0_33"/>
          <p:cNvSpPr txBox="1"/>
          <p:nvPr/>
        </p:nvSpPr>
        <p:spPr>
          <a:xfrm>
            <a:off x="354600" y="1976875"/>
            <a:ext cx="118374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1: Is there a home field advantage in any of the four major sports? </a:t>
            </a:r>
            <a:endParaRPr b="1" i="1" sz="24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5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point differential is not significantly different than zero.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point differential is significantly greater than zero, implying "home field   advantage"</a:t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Visualizing the Differentials</a:t>
            </a:r>
            <a:endParaRPr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50" y="1818850"/>
            <a:ext cx="6207126" cy="50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062950" y="2935925"/>
            <a:ext cx="38121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Fig. 1 suggests that the average home team point differential is positive, indicating the potential for "home field advantage"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3c218db0_0_68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Question Results</a:t>
            </a:r>
            <a:endParaRPr/>
          </a:p>
        </p:txBody>
      </p:sp>
      <p:graphicFrame>
        <p:nvGraphicFramePr>
          <p:cNvPr id="136" name="Google Shape;136;g6b3c218db0_0_68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{B5B95D15-6193-434A-8E47-CE87CB6EB4F4}</a:tableStyleId>
              </a:tblPr>
              <a:tblGrid>
                <a:gridCol w="1714500"/>
                <a:gridCol w="1267225"/>
                <a:gridCol w="1565425"/>
                <a:gridCol w="1580325"/>
                <a:gridCol w="1520700"/>
                <a:gridCol w="263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Sport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</a:t>
                      </a:r>
                      <a:r>
                        <a:rPr b="1" lang="en-US"/>
                        <a:t> 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</a:t>
                      </a:r>
                      <a:r>
                        <a:rPr b="1" lang="en-US"/>
                        <a:t>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Hockey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4.218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2,468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1,868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5.822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1.646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0.00000007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Reject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g6b3c218db0_0_68"/>
          <p:cNvSpPr txBox="1"/>
          <p:nvPr/>
        </p:nvSpPr>
        <p:spPr>
          <a:xfrm>
            <a:off x="1021525" y="5505650"/>
            <a:ext cx="92721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3c218db0_0_42"/>
          <p:cNvSpPr txBox="1"/>
          <p:nvPr>
            <p:ph idx="1" type="body"/>
          </p:nvPr>
        </p:nvSpPr>
        <p:spPr>
          <a:xfrm>
            <a:off x="689900" y="1881475"/>
            <a:ext cx="10586100" cy="250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2: </a:t>
            </a:r>
            <a:r>
              <a:rPr b="1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there an advantage to playing at home earlier in the season as compared to later in the season? </a:t>
            </a:r>
            <a:endParaRPr b="1" i="1" sz="2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0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 no significant difference between the average home team’s point differential of late season games and the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average home team’s point differential of early season games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63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average home team’s point differential of late season games is significantly different than the average home team’s point differential of early season games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6b3c218db0_0_4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Question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3c218db0_0_6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Visualizing the Conditional Probabilities</a:t>
            </a:r>
            <a:endParaRPr/>
          </a:p>
        </p:txBody>
      </p:sp>
      <p:sp>
        <p:nvSpPr>
          <p:cNvPr id="149" name="Google Shape;149;g6b3c218db0_0_61"/>
          <p:cNvSpPr txBox="1"/>
          <p:nvPr>
            <p:ph idx="1" type="body"/>
          </p:nvPr>
        </p:nvSpPr>
        <p:spPr>
          <a:xfrm>
            <a:off x="581200" y="1815250"/>
            <a:ext cx="5680800" cy="232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Split each season </a:t>
            </a:r>
            <a:r>
              <a:rPr lang="en-US"/>
              <a:t>( “Early” and “Late”)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Calculated point differential between </a:t>
            </a:r>
            <a:r>
              <a:rPr lang="en-US"/>
              <a:t>Home Team and Away Team, and ran t-tests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Calculated conditional probabilities of Home Team wins given it was  “Late” OR “Early”</a:t>
            </a:r>
            <a:endParaRPr/>
          </a:p>
        </p:txBody>
      </p:sp>
      <p:pic>
        <p:nvPicPr>
          <p:cNvPr id="150" name="Google Shape;150;g6b3c218db0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000" y="2097475"/>
            <a:ext cx="5473851" cy="453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6b3c218db0_0_61"/>
          <p:cNvSpPr txBox="1"/>
          <p:nvPr/>
        </p:nvSpPr>
        <p:spPr>
          <a:xfrm>
            <a:off x="654600" y="3807725"/>
            <a:ext cx="54156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</a:rPr>
              <a:t>Results of Conditional Probabilities: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NFL: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61.16%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59.26%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NHL: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53.68%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53.64%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MLB: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50.74%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51.41%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</a:rPr>
              <a:t>NBA: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early in the season: 60.36%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Probability of winning at home late in the season: 56.09%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3cdc2d19_0_11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57" name="Google Shape;157;g6b3cdc2d19_0_110"/>
          <p:cNvGraphicFramePr/>
          <p:nvPr/>
        </p:nvGraphicFramePr>
        <p:xfrm>
          <a:off x="1530150" y="22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{B5B95D15-6193-434A-8E47-CE87CB6EB4F4}</a:tableStyleId>
              </a:tblPr>
              <a:tblGrid>
                <a:gridCol w="1479050"/>
                <a:gridCol w="1350450"/>
                <a:gridCol w="1350450"/>
                <a:gridCol w="1363300"/>
                <a:gridCol w="1580225"/>
                <a:gridCol w="2008100"/>
              </a:tblGrid>
              <a:tr h="6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Sport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Effect Size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critical t-value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p-value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(alpha = 0.05)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Result 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</a:t>
                      </a:r>
                      <a:r>
                        <a:rPr lang="en-US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Basketball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Accept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2019-11-14T22:58:46Z</dcterms:created>
  <dc:creator>Microsoft Office User</dc:creator>
</cp:coreProperties>
</file>