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Helvetica Neue"/>
      <p:regular r:id="rId21"/>
      <p:bold r:id="rId22"/>
      <p:italic r:id="rId23"/>
      <p:boldItalic r:id="rId24"/>
    </p:embeddedFont>
    <p:embeddedFont>
      <p:font typeface="Gill Sans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iOLFsJ5rZKXy6r7z1D7edB0FfC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E1836DD-2B67-4778-9BA9-8F5B08CE6671}">
  <a:tblStyle styleId="{AE1836DD-2B67-4778-9BA9-8F5B08CE66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HelveticaNeue-bold.fntdata"/><Relationship Id="rId21" Type="http://schemas.openxmlformats.org/officeDocument/2006/relationships/font" Target="fonts/HelveticaNeue-regular.fntdata"/><Relationship Id="rId24" Type="http://schemas.openxmlformats.org/officeDocument/2006/relationships/font" Target="fonts/HelveticaNeue-boldItalic.fntdata"/><Relationship Id="rId23" Type="http://schemas.openxmlformats.org/officeDocument/2006/relationships/font" Target="fonts/HelveticaNeue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GillSans-bold.fntdata"/><Relationship Id="rId25" Type="http://schemas.openxmlformats.org/officeDocument/2006/relationships/font" Target="fonts/GillSans-regular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b3c218db0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b3c218db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b3cdc2d19_0_1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b3cdc2d19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b3c218db0_0_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b3c218db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b3cdc2d19_0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b3cdc2d1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b3cdc2d19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b3cdc2d1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b3cdc2d19_0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6b3cdc2d1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b3cdc2d1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b3cdc2d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b3cdc2d19_0_1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b3cdc2d1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b3c218db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6b3c218db0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b3c218db0_0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b3c218db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b3c218db0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b3c218db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b3c218db0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b3c218db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b3cdc2d19_0_1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b3cdc2d1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0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0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9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0"/>
          <p:cNvSpPr txBox="1"/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1" type="body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9" name="Google Shape;89;p20"/>
          <p:cNvSpPr txBox="1"/>
          <p:nvPr>
            <p:ph idx="10" type="dt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11" type="ftr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12" type="sldNum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1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12"/>
          <p:cNvSpPr txBox="1"/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12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13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4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" type="body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7" name="Google Shape;47;p14"/>
          <p:cNvSpPr txBox="1"/>
          <p:nvPr>
            <p:ph idx="2" type="body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3" type="body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9" name="Google Shape;49;p14"/>
          <p:cNvSpPr txBox="1"/>
          <p:nvPr>
            <p:ph idx="4" type="body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15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5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7"/>
          <p:cNvSpPr txBox="1"/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D58AC"/>
              </a:buClr>
              <a:buSzPts val="2000"/>
              <a:buFont typeface="Gill Sans"/>
              <a:buNone/>
              <a:defRPr b="0" sz="2000"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" type="body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17"/>
          <p:cNvSpPr txBox="1"/>
          <p:nvPr>
            <p:ph idx="2" type="body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68" name="Google Shape;68;p17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/>
          <p:nvPr>
            <p:ph idx="2" type="pic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5" name="Google Shape;75;p18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9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0" Type="http://schemas.openxmlformats.org/officeDocument/2006/relationships/image" Target="../media/image9.png"/><Relationship Id="rId9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1.png"/><Relationship Id="rId7" Type="http://schemas.openxmlformats.org/officeDocument/2006/relationships/image" Target="../media/image5.png"/><Relationship Id="rId8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sportsdata.io/" TargetMode="External"/><Relationship Id="rId4" Type="http://schemas.openxmlformats.org/officeDocument/2006/relationships/hyperlink" Target="https://sportsdata.io/" TargetMode="External"/><Relationship Id="rId9" Type="http://schemas.openxmlformats.org/officeDocument/2006/relationships/image" Target="../media/image7.png"/><Relationship Id="rId5" Type="http://schemas.openxmlformats.org/officeDocument/2006/relationships/hyperlink" Target="https://rapidapi.com/" TargetMode="External"/><Relationship Id="rId6" Type="http://schemas.openxmlformats.org/officeDocument/2006/relationships/image" Target="../media/image10.png"/><Relationship Id="rId7" Type="http://schemas.openxmlformats.org/officeDocument/2006/relationships/image" Target="../media/image6.png"/><Relationship Id="rId8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EEF2FA"/>
            </a:gs>
            <a:gs pos="74000">
              <a:srgbClr val="7397DB"/>
            </a:gs>
            <a:gs pos="83000">
              <a:srgbClr val="7397DB"/>
            </a:gs>
            <a:gs pos="100000">
              <a:srgbClr val="A0B8E7"/>
            </a:gs>
          </a:gsLst>
          <a:lin ang="5400000" scaled="0"/>
        </a:gra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>
            <p:ph type="ctrTitle"/>
          </p:nvPr>
        </p:nvSpPr>
        <p:spPr>
          <a:xfrm>
            <a:off x="1524000" y="928686"/>
            <a:ext cx="9144000" cy="19669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</a:pPr>
            <a:r>
              <a:rPr lang="en-US"/>
              <a:t>Evaluating Home Field Advantage</a:t>
            </a:r>
            <a:endParaRPr/>
          </a:p>
        </p:txBody>
      </p:sp>
      <p:sp>
        <p:nvSpPr>
          <p:cNvPr id="97" name="Google Shape;97;p1"/>
          <p:cNvSpPr txBox="1"/>
          <p:nvPr/>
        </p:nvSpPr>
        <p:spPr>
          <a:xfrm>
            <a:off x="6802243" y="5929314"/>
            <a:ext cx="506265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Presented by: JP Rinfret and Samuel Diaz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b3c218db0_0_52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Third Question</a:t>
            </a:r>
            <a:endParaRPr/>
          </a:p>
        </p:txBody>
      </p:sp>
      <p:sp>
        <p:nvSpPr>
          <p:cNvPr id="163" name="Google Shape;163;g6b3c218db0_0_52"/>
          <p:cNvSpPr txBox="1"/>
          <p:nvPr>
            <p:ph idx="1" type="body"/>
          </p:nvPr>
        </p:nvSpPr>
        <p:spPr>
          <a:xfrm>
            <a:off x="581200" y="2558225"/>
            <a:ext cx="9818100" cy="3678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41300" marR="254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Question 3: In the NFL, do west coast teams cover the spread when traveling to the east coast? </a:t>
            </a:r>
            <a:endParaRPr b="1" sz="2400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254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241300" marR="254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635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>
                <a:solidFill>
                  <a:schemeClr val="dk1"/>
                </a:solidFill>
                <a:highlight>
                  <a:srgbClr val="FFFFFF"/>
                </a:highlight>
              </a:rPr>
              <a:t>H</a:t>
            </a:r>
            <a:r>
              <a:rPr i="1" lang="en-US" sz="1200">
                <a:solidFill>
                  <a:schemeClr val="dk1"/>
                </a:solidFill>
                <a:highlight>
                  <a:srgbClr val="FFFFFF"/>
                </a:highlight>
              </a:rPr>
              <a:t>0</a:t>
            </a:r>
            <a:r>
              <a:rPr i="1" lang="en-US" sz="25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i="1" lang="en-US" sz="14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There is no statistical difference between the average away team score and the average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home team score when west coast teams travel to the east coast (i.e., the away team is from the west coast and the home team is from the east coast)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635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6350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i="1" lang="en-US" sz="2500">
                <a:solidFill>
                  <a:schemeClr val="dk1"/>
                </a:solidFill>
                <a:highlight>
                  <a:srgbClr val="FFFFFF"/>
                </a:highlight>
              </a:rPr>
              <a:t>H</a:t>
            </a:r>
            <a:r>
              <a:rPr i="1" lang="en-US" sz="1200">
                <a:solidFill>
                  <a:schemeClr val="dk1"/>
                </a:solidFill>
                <a:highlight>
                  <a:srgbClr val="FFFFFF"/>
                </a:highlight>
              </a:rPr>
              <a:t>1</a:t>
            </a:r>
            <a:r>
              <a:rPr i="1" lang="en-US" sz="25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i="1" lang="en-US" sz="14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The average home team score is greater than the average away team score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(accounting for the gambling spread) when west coast teams travel to the east coast	 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254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0" marR="254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To answer this question, we ran a two-sample one-sided t-test on the following alternative hypothesis</a:t>
            </a:r>
            <a:endParaRPr i="1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b3cdc2d19_0_116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Third Question Results</a:t>
            </a:r>
            <a:endParaRPr/>
          </a:p>
        </p:txBody>
      </p:sp>
      <p:graphicFrame>
        <p:nvGraphicFramePr>
          <p:cNvPr id="169" name="Google Shape;169;g6b3cdc2d19_0_116"/>
          <p:cNvGraphicFramePr/>
          <p:nvPr/>
        </p:nvGraphicFramePr>
        <p:xfrm>
          <a:off x="1117588" y="243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{AE1836DD-2B67-4778-9BA9-8F5B08CE6671}</a:tableStyleId>
              </a:tblPr>
              <a:tblGrid>
                <a:gridCol w="2195325"/>
                <a:gridCol w="1014575"/>
                <a:gridCol w="1014575"/>
                <a:gridCol w="1002100"/>
                <a:gridCol w="988725"/>
                <a:gridCol w="1752525"/>
                <a:gridCol w="1988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Differential Delta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Sample Size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Effect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Size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t-value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critical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t-value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p-value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(alpha = 0.05)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Result 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+11.5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(relative to East coast team)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6.0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1.183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2.049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1.812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Reject Null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b3c218db0_0_82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Final Conclusion</a:t>
            </a:r>
            <a:endParaRPr/>
          </a:p>
        </p:txBody>
      </p:sp>
      <p:sp>
        <p:nvSpPr>
          <p:cNvPr id="175" name="Google Shape;175;g6b3c218db0_0_82"/>
          <p:cNvSpPr txBox="1"/>
          <p:nvPr>
            <p:ph idx="1" type="body"/>
          </p:nvPr>
        </p:nvSpPr>
        <p:spPr>
          <a:xfrm>
            <a:off x="581192" y="2180496"/>
            <a:ext cx="11029500" cy="3678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r>
              <a:rPr i="1" lang="en-US"/>
              <a:t>“...good teams win, but great teams cover.” - unknown</a:t>
            </a:r>
            <a:endParaRPr i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i="1" lang="en-US"/>
              <a:t>	“...life is too short to bet the under.” - ancient chinese proverb</a:t>
            </a:r>
            <a:endParaRPr i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b3cdc2d19_0_80"/>
          <p:cNvSpPr txBox="1"/>
          <p:nvPr>
            <p:ph type="title"/>
          </p:nvPr>
        </p:nvSpPr>
        <p:spPr>
          <a:xfrm>
            <a:off x="581193" y="3043910"/>
            <a:ext cx="11029500" cy="1497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APPENDIX</a:t>
            </a:r>
            <a:endParaRPr/>
          </a:p>
        </p:txBody>
      </p:sp>
      <p:sp>
        <p:nvSpPr>
          <p:cNvPr id="181" name="Google Shape;181;g6b3cdc2d19_0_80"/>
          <p:cNvSpPr txBox="1"/>
          <p:nvPr>
            <p:ph idx="1" type="body"/>
          </p:nvPr>
        </p:nvSpPr>
        <p:spPr>
          <a:xfrm>
            <a:off x="581192" y="4541417"/>
            <a:ext cx="11029500" cy="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rPr lang="en-US"/>
              <a:t>Other useful information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b3cdc2d19_0_14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20"/>
              <a:buFont typeface="Gill Sans"/>
              <a:buNone/>
            </a:pPr>
            <a:r>
              <a:rPr lang="en-US" sz="2520"/>
              <a:t>WORKFLOW :</a:t>
            </a:r>
            <a:endParaRPr/>
          </a:p>
        </p:txBody>
      </p:sp>
      <p:grpSp>
        <p:nvGrpSpPr>
          <p:cNvPr id="187" name="Google Shape;187;g6b3cdc2d19_0_14"/>
          <p:cNvGrpSpPr/>
          <p:nvPr/>
        </p:nvGrpSpPr>
        <p:grpSpPr>
          <a:xfrm>
            <a:off x="101062" y="2975169"/>
            <a:ext cx="11935340" cy="1590342"/>
            <a:chOff x="154696" y="2382288"/>
            <a:chExt cx="12597995" cy="1599137"/>
          </a:xfrm>
        </p:grpSpPr>
        <p:sp>
          <p:nvSpPr>
            <p:cNvPr id="188" name="Google Shape;188;g6b3cdc2d19_0_14"/>
            <p:cNvSpPr/>
            <p:nvPr/>
          </p:nvSpPr>
          <p:spPr>
            <a:xfrm>
              <a:off x="176903" y="2382288"/>
              <a:ext cx="939900" cy="939900"/>
            </a:xfrm>
            <a:prstGeom prst="roundRect">
              <a:avLst>
                <a:gd fmla="val 10000" name="adj"/>
              </a:avLst>
            </a:prstGeom>
            <a:blipFill rotWithShape="1">
              <a:blip r:embed="rId3">
                <a:alphaModFix/>
              </a:blip>
              <a:stretch>
                <a:fillRect b="9509" l="4169" r="4160" t="1399"/>
              </a:stretch>
            </a:blipFill>
            <a:ln>
              <a:noFill/>
            </a:ln>
            <a:effectLst>
              <a:outerShdw blurRad="38100" rotWithShape="0" dir="5400000" dist="254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g6b3cdc2d19_0_14"/>
            <p:cNvSpPr/>
            <p:nvPr/>
          </p:nvSpPr>
          <p:spPr>
            <a:xfrm>
              <a:off x="154696" y="3041525"/>
              <a:ext cx="939900" cy="939900"/>
            </a:xfrm>
            <a:prstGeom prst="roundRect">
              <a:avLst>
                <a:gd fmla="val 10000" name="adj"/>
              </a:avLst>
            </a:prstGeom>
            <a:solidFill>
              <a:srgbClr val="173160"/>
            </a:solidFill>
            <a:ln>
              <a:noFill/>
            </a:ln>
            <a:effectLst>
              <a:outerShdw blurRad="38100" rotWithShape="0" dir="5400000" dist="254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g6b3cdc2d19_0_14"/>
            <p:cNvSpPr txBox="1"/>
            <p:nvPr/>
          </p:nvSpPr>
          <p:spPr>
            <a:xfrm>
              <a:off x="182222" y="3069051"/>
              <a:ext cx="884700" cy="8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Gill Sans"/>
                <a:buNone/>
              </a:pPr>
              <a:r>
                <a:rPr lang="en-US" sz="11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1) Brainstorm</a:t>
              </a:r>
              <a:endParaRPr/>
            </a:p>
          </p:txBody>
        </p:sp>
        <p:sp>
          <p:nvSpPr>
            <p:cNvPr id="191" name="Google Shape;191;g6b3cdc2d19_0_14"/>
            <p:cNvSpPr/>
            <p:nvPr/>
          </p:nvSpPr>
          <p:spPr>
            <a:xfrm>
              <a:off x="1297754" y="2739286"/>
              <a:ext cx="180900" cy="225900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1697B3"/>
                </a:gs>
                <a:gs pos="48000">
                  <a:srgbClr val="49CBE8"/>
                </a:gs>
                <a:gs pos="100000">
                  <a:srgbClr val="8DDFF1"/>
                </a:gs>
              </a:gsLst>
              <a:lin ang="16200038" scaled="0"/>
            </a:gradFill>
            <a:ln cap="rnd" cmpd="sng" w="12700">
              <a:solidFill>
                <a:srgbClr val="A9ABB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g6b3cdc2d19_0_14"/>
            <p:cNvSpPr txBox="1"/>
            <p:nvPr/>
          </p:nvSpPr>
          <p:spPr>
            <a:xfrm>
              <a:off x="1297754" y="2784451"/>
              <a:ext cx="126600" cy="13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Gill Sans"/>
                <a:buNone/>
              </a:pPr>
              <a:r>
                <a:t/>
              </a:r>
              <a:endParaRPr sz="9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3" name="Google Shape;193;g6b3cdc2d19_0_14"/>
            <p:cNvSpPr/>
            <p:nvPr/>
          </p:nvSpPr>
          <p:spPr>
            <a:xfrm>
              <a:off x="1633953" y="2382288"/>
              <a:ext cx="939900" cy="939900"/>
            </a:xfrm>
            <a:prstGeom prst="roundRect">
              <a:avLst>
                <a:gd fmla="val 10000" name="adj"/>
              </a:avLst>
            </a:prstGeom>
            <a:blipFill rotWithShape="1">
              <a:blip r:embed="rId4">
                <a:alphaModFix/>
              </a:blip>
              <a:stretch>
                <a:fillRect b="-18838" l="4998" r="-188332" t="-2639"/>
              </a:stretch>
            </a:blipFill>
            <a:ln>
              <a:noFill/>
            </a:ln>
            <a:effectLst>
              <a:outerShdw blurRad="38100" rotWithShape="0" dir="5400000" dist="254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g6b3cdc2d19_0_14"/>
            <p:cNvSpPr/>
            <p:nvPr/>
          </p:nvSpPr>
          <p:spPr>
            <a:xfrm>
              <a:off x="1611745" y="3041525"/>
              <a:ext cx="939900" cy="939900"/>
            </a:xfrm>
            <a:prstGeom prst="roundRect">
              <a:avLst>
                <a:gd fmla="val 10000" name="adj"/>
              </a:avLst>
            </a:prstGeom>
            <a:solidFill>
              <a:srgbClr val="173160"/>
            </a:solidFill>
            <a:ln>
              <a:noFill/>
            </a:ln>
            <a:effectLst>
              <a:outerShdw blurRad="38100" rotWithShape="0" dir="5400000" dist="254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g6b3cdc2d19_0_14"/>
            <p:cNvSpPr txBox="1"/>
            <p:nvPr/>
          </p:nvSpPr>
          <p:spPr>
            <a:xfrm>
              <a:off x="1639271" y="3069051"/>
              <a:ext cx="884700" cy="8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Gill Sans"/>
                <a:buNone/>
              </a:pPr>
              <a:r>
                <a:rPr lang="en-US" sz="11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2) Collecting Data / Cleaning Data</a:t>
              </a:r>
              <a:endParaRPr/>
            </a:p>
          </p:txBody>
        </p:sp>
        <p:sp>
          <p:nvSpPr>
            <p:cNvPr id="196" name="Google Shape;196;g6b3cdc2d19_0_14"/>
            <p:cNvSpPr/>
            <p:nvPr/>
          </p:nvSpPr>
          <p:spPr>
            <a:xfrm>
              <a:off x="2754803" y="2739286"/>
              <a:ext cx="180900" cy="225900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1697B3"/>
                </a:gs>
                <a:gs pos="48000">
                  <a:srgbClr val="49CBE8"/>
                </a:gs>
                <a:gs pos="100000">
                  <a:srgbClr val="8DDFF1"/>
                </a:gs>
              </a:gsLst>
              <a:lin ang="16200038" scaled="0"/>
            </a:gradFill>
            <a:ln cap="rnd" cmpd="sng" w="12700">
              <a:solidFill>
                <a:srgbClr val="A9ABB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g6b3cdc2d19_0_14"/>
            <p:cNvSpPr txBox="1"/>
            <p:nvPr/>
          </p:nvSpPr>
          <p:spPr>
            <a:xfrm>
              <a:off x="2754803" y="2784451"/>
              <a:ext cx="126600" cy="13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Gill Sans"/>
                <a:buNone/>
              </a:pPr>
              <a:r>
                <a:t/>
              </a:r>
              <a:endParaRPr sz="9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8" name="Google Shape;198;g6b3cdc2d19_0_14"/>
            <p:cNvSpPr/>
            <p:nvPr/>
          </p:nvSpPr>
          <p:spPr>
            <a:xfrm>
              <a:off x="3091002" y="2382288"/>
              <a:ext cx="939900" cy="939900"/>
            </a:xfrm>
            <a:prstGeom prst="roundRect">
              <a:avLst>
                <a:gd fmla="val 10000" name="adj"/>
              </a:avLst>
            </a:prstGeom>
            <a:blipFill rotWithShape="1">
              <a:blip r:embed="rId5">
                <a:alphaModFix/>
              </a:blip>
              <a:stretch>
                <a:fillRect b="9509" l="4169" r="4160" t="1399"/>
              </a:stretch>
            </a:blipFill>
            <a:ln>
              <a:noFill/>
            </a:ln>
            <a:effectLst>
              <a:outerShdw blurRad="38100" rotWithShape="0" dir="5400000" dist="254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g6b3cdc2d19_0_14"/>
            <p:cNvSpPr/>
            <p:nvPr/>
          </p:nvSpPr>
          <p:spPr>
            <a:xfrm>
              <a:off x="3068795" y="3041525"/>
              <a:ext cx="939900" cy="939900"/>
            </a:xfrm>
            <a:prstGeom prst="roundRect">
              <a:avLst>
                <a:gd fmla="val 10000" name="adj"/>
              </a:avLst>
            </a:prstGeom>
            <a:solidFill>
              <a:srgbClr val="173160"/>
            </a:solidFill>
            <a:ln>
              <a:noFill/>
            </a:ln>
            <a:effectLst>
              <a:outerShdw blurRad="38100" rotWithShape="0" dir="5400000" dist="254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g6b3cdc2d19_0_14"/>
            <p:cNvSpPr txBox="1"/>
            <p:nvPr/>
          </p:nvSpPr>
          <p:spPr>
            <a:xfrm>
              <a:off x="3096321" y="3069051"/>
              <a:ext cx="884700" cy="8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Gill Sans"/>
                <a:buNone/>
              </a:pPr>
              <a:r>
                <a:rPr lang="en-US" sz="11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3) Organize Data</a:t>
              </a:r>
              <a:endParaRPr/>
            </a:p>
          </p:txBody>
        </p:sp>
        <p:sp>
          <p:nvSpPr>
            <p:cNvPr id="201" name="Google Shape;201;g6b3cdc2d19_0_14"/>
            <p:cNvSpPr/>
            <p:nvPr/>
          </p:nvSpPr>
          <p:spPr>
            <a:xfrm>
              <a:off x="4211852" y="2739286"/>
              <a:ext cx="180900" cy="225900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1697B3"/>
                </a:gs>
                <a:gs pos="48000">
                  <a:srgbClr val="49CBE8"/>
                </a:gs>
                <a:gs pos="100000">
                  <a:srgbClr val="8DDFF1"/>
                </a:gs>
              </a:gsLst>
              <a:lin ang="16200038" scaled="0"/>
            </a:gradFill>
            <a:ln cap="rnd" cmpd="sng" w="12700">
              <a:solidFill>
                <a:srgbClr val="A9ABB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g6b3cdc2d19_0_14"/>
            <p:cNvSpPr txBox="1"/>
            <p:nvPr/>
          </p:nvSpPr>
          <p:spPr>
            <a:xfrm>
              <a:off x="4211852" y="2784451"/>
              <a:ext cx="126600" cy="13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Gill Sans"/>
                <a:buNone/>
              </a:pPr>
              <a:r>
                <a:t/>
              </a:r>
              <a:endParaRPr sz="9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3" name="Google Shape;203;g6b3cdc2d19_0_14"/>
            <p:cNvSpPr/>
            <p:nvPr/>
          </p:nvSpPr>
          <p:spPr>
            <a:xfrm>
              <a:off x="4548051" y="2382288"/>
              <a:ext cx="939900" cy="939900"/>
            </a:xfrm>
            <a:prstGeom prst="roundRect">
              <a:avLst>
                <a:gd fmla="val 10000" name="adj"/>
              </a:avLst>
            </a:prstGeom>
            <a:blipFill rotWithShape="1">
              <a:blip r:embed="rId6">
                <a:alphaModFix/>
              </a:blip>
              <a:stretch>
                <a:fillRect b="11089" l="1349" r="1349" t="-8379"/>
              </a:stretch>
            </a:blipFill>
            <a:ln>
              <a:noFill/>
            </a:ln>
            <a:effectLst>
              <a:outerShdw blurRad="38100" rotWithShape="0" dir="5400000" dist="254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g6b3cdc2d19_0_14"/>
            <p:cNvSpPr/>
            <p:nvPr/>
          </p:nvSpPr>
          <p:spPr>
            <a:xfrm>
              <a:off x="4525844" y="3041525"/>
              <a:ext cx="939900" cy="939900"/>
            </a:xfrm>
            <a:prstGeom prst="roundRect">
              <a:avLst>
                <a:gd fmla="val 10000" name="adj"/>
              </a:avLst>
            </a:prstGeom>
            <a:solidFill>
              <a:srgbClr val="173160"/>
            </a:solidFill>
            <a:ln>
              <a:noFill/>
            </a:ln>
            <a:effectLst>
              <a:outerShdw blurRad="38100" rotWithShape="0" dir="5400000" dist="254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g6b3cdc2d19_0_14"/>
            <p:cNvSpPr txBox="1"/>
            <p:nvPr/>
          </p:nvSpPr>
          <p:spPr>
            <a:xfrm>
              <a:off x="4553370" y="3069051"/>
              <a:ext cx="884700" cy="8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Gill Sans"/>
                <a:buNone/>
              </a:pPr>
              <a:r>
                <a:rPr lang="en-US" sz="11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4) Generated our Hypotheses</a:t>
              </a:r>
              <a:endParaRPr/>
            </a:p>
          </p:txBody>
        </p:sp>
        <p:sp>
          <p:nvSpPr>
            <p:cNvPr id="206" name="Google Shape;206;g6b3cdc2d19_0_14"/>
            <p:cNvSpPr/>
            <p:nvPr/>
          </p:nvSpPr>
          <p:spPr>
            <a:xfrm>
              <a:off x="5668902" y="2739286"/>
              <a:ext cx="180900" cy="225900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1697B3"/>
                </a:gs>
                <a:gs pos="48000">
                  <a:srgbClr val="49CBE8"/>
                </a:gs>
                <a:gs pos="100000">
                  <a:srgbClr val="8DDFF1"/>
                </a:gs>
              </a:gsLst>
              <a:lin ang="16200038" scaled="0"/>
            </a:gradFill>
            <a:ln cap="rnd" cmpd="sng" w="12700">
              <a:solidFill>
                <a:srgbClr val="A9ABB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g6b3cdc2d19_0_14"/>
            <p:cNvSpPr txBox="1"/>
            <p:nvPr/>
          </p:nvSpPr>
          <p:spPr>
            <a:xfrm>
              <a:off x="5668902" y="2784451"/>
              <a:ext cx="126600" cy="13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Gill Sans"/>
                <a:buNone/>
              </a:pPr>
              <a:r>
                <a:t/>
              </a:r>
              <a:endParaRPr sz="9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8" name="Google Shape;208;g6b3cdc2d19_0_14"/>
            <p:cNvSpPr/>
            <p:nvPr/>
          </p:nvSpPr>
          <p:spPr>
            <a:xfrm>
              <a:off x="6005101" y="2382288"/>
              <a:ext cx="939900" cy="939900"/>
            </a:xfrm>
            <a:prstGeom prst="roundRect">
              <a:avLst>
                <a:gd fmla="val 10000" name="adj"/>
              </a:avLst>
            </a:prstGeom>
            <a:blipFill rotWithShape="1">
              <a:blip r:embed="rId7">
                <a:alphaModFix/>
              </a:blip>
              <a:stretch>
                <a:fillRect b="20809" l="6219" r="6209" t="1349"/>
              </a:stretch>
            </a:blipFill>
            <a:ln>
              <a:noFill/>
            </a:ln>
            <a:effectLst>
              <a:outerShdw blurRad="38100" rotWithShape="0" dir="5400000" dist="254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g6b3cdc2d19_0_14"/>
            <p:cNvSpPr/>
            <p:nvPr/>
          </p:nvSpPr>
          <p:spPr>
            <a:xfrm>
              <a:off x="5982893" y="3041525"/>
              <a:ext cx="939900" cy="939900"/>
            </a:xfrm>
            <a:prstGeom prst="roundRect">
              <a:avLst>
                <a:gd fmla="val 10000" name="adj"/>
              </a:avLst>
            </a:prstGeom>
            <a:solidFill>
              <a:srgbClr val="173160"/>
            </a:solidFill>
            <a:ln>
              <a:noFill/>
            </a:ln>
            <a:effectLst>
              <a:outerShdw blurRad="38100" rotWithShape="0" dir="5400000" dist="254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g6b3cdc2d19_0_14"/>
            <p:cNvSpPr txBox="1"/>
            <p:nvPr/>
          </p:nvSpPr>
          <p:spPr>
            <a:xfrm>
              <a:off x="6010419" y="3069051"/>
              <a:ext cx="884700" cy="8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Gill Sans"/>
                <a:buNone/>
              </a:pPr>
              <a:r>
                <a:rPr lang="en-US" sz="11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5) Data Analysis</a:t>
              </a:r>
              <a:endParaRPr/>
            </a:p>
          </p:txBody>
        </p:sp>
        <p:sp>
          <p:nvSpPr>
            <p:cNvPr id="211" name="Google Shape;211;g6b3cdc2d19_0_14"/>
            <p:cNvSpPr/>
            <p:nvPr/>
          </p:nvSpPr>
          <p:spPr>
            <a:xfrm>
              <a:off x="7125951" y="2739286"/>
              <a:ext cx="180900" cy="225900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1697B3"/>
                </a:gs>
                <a:gs pos="48000">
                  <a:srgbClr val="49CBE8"/>
                </a:gs>
                <a:gs pos="100000">
                  <a:srgbClr val="8DDFF1"/>
                </a:gs>
              </a:gsLst>
              <a:lin ang="16200038" scaled="0"/>
            </a:gradFill>
            <a:ln cap="rnd" cmpd="sng" w="12700">
              <a:solidFill>
                <a:srgbClr val="A9ABB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g6b3cdc2d19_0_14"/>
            <p:cNvSpPr txBox="1"/>
            <p:nvPr/>
          </p:nvSpPr>
          <p:spPr>
            <a:xfrm>
              <a:off x="7125951" y="2784451"/>
              <a:ext cx="126600" cy="13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Gill Sans"/>
                <a:buNone/>
              </a:pPr>
              <a:r>
                <a:t/>
              </a:r>
              <a:endParaRPr sz="9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3" name="Google Shape;213;g6b3cdc2d19_0_14"/>
            <p:cNvSpPr/>
            <p:nvPr/>
          </p:nvSpPr>
          <p:spPr>
            <a:xfrm>
              <a:off x="7462150" y="2382288"/>
              <a:ext cx="939900" cy="939900"/>
            </a:xfrm>
            <a:prstGeom prst="roundRect">
              <a:avLst>
                <a:gd fmla="val 10000" name="adj"/>
              </a:avLst>
            </a:prstGeom>
            <a:blipFill rotWithShape="1">
              <a:blip r:embed="rId8">
                <a:alphaModFix/>
              </a:blip>
              <a:stretch>
                <a:fillRect b="13549" l="4169" r="4160" t="-2639"/>
              </a:stretch>
            </a:blipFill>
            <a:ln>
              <a:noFill/>
            </a:ln>
            <a:effectLst>
              <a:outerShdw blurRad="38100" rotWithShape="0" dir="5400000" dist="254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g6b3cdc2d19_0_14"/>
            <p:cNvSpPr/>
            <p:nvPr/>
          </p:nvSpPr>
          <p:spPr>
            <a:xfrm>
              <a:off x="7439943" y="3041525"/>
              <a:ext cx="939900" cy="939900"/>
            </a:xfrm>
            <a:prstGeom prst="roundRect">
              <a:avLst>
                <a:gd fmla="val 10000" name="adj"/>
              </a:avLst>
            </a:prstGeom>
            <a:solidFill>
              <a:srgbClr val="173160"/>
            </a:solidFill>
            <a:ln>
              <a:noFill/>
            </a:ln>
            <a:effectLst>
              <a:outerShdw blurRad="38100" rotWithShape="0" dir="5400000" dist="254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g6b3cdc2d19_0_14"/>
            <p:cNvSpPr txBox="1"/>
            <p:nvPr/>
          </p:nvSpPr>
          <p:spPr>
            <a:xfrm>
              <a:off x="7467469" y="3069051"/>
              <a:ext cx="884700" cy="8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Gill Sans"/>
                <a:buNone/>
              </a:pPr>
              <a:r>
                <a:rPr lang="en-US" sz="11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6) Calculating Statistical values</a:t>
              </a:r>
              <a:endParaRPr/>
            </a:p>
          </p:txBody>
        </p:sp>
        <p:sp>
          <p:nvSpPr>
            <p:cNvPr id="216" name="Google Shape;216;g6b3cdc2d19_0_14"/>
            <p:cNvSpPr/>
            <p:nvPr/>
          </p:nvSpPr>
          <p:spPr>
            <a:xfrm>
              <a:off x="8583000" y="2739286"/>
              <a:ext cx="180900" cy="225900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1697B3"/>
                </a:gs>
                <a:gs pos="48000">
                  <a:srgbClr val="49CBE8"/>
                </a:gs>
                <a:gs pos="100000">
                  <a:srgbClr val="8DDFF1"/>
                </a:gs>
              </a:gsLst>
              <a:lin ang="16200038" scaled="0"/>
            </a:gradFill>
            <a:ln cap="rnd" cmpd="sng" w="12700">
              <a:solidFill>
                <a:srgbClr val="A9ABB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g6b3cdc2d19_0_14"/>
            <p:cNvSpPr txBox="1"/>
            <p:nvPr/>
          </p:nvSpPr>
          <p:spPr>
            <a:xfrm>
              <a:off x="8583000" y="2784451"/>
              <a:ext cx="126600" cy="13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Gill Sans"/>
                <a:buNone/>
              </a:pPr>
              <a:r>
                <a:t/>
              </a:r>
              <a:endParaRPr sz="9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8" name="Google Shape;218;g6b3cdc2d19_0_14"/>
            <p:cNvSpPr/>
            <p:nvPr/>
          </p:nvSpPr>
          <p:spPr>
            <a:xfrm>
              <a:off x="8919199" y="2382288"/>
              <a:ext cx="939900" cy="939900"/>
            </a:xfrm>
            <a:prstGeom prst="roundRect">
              <a:avLst>
                <a:gd fmla="val 10000" name="adj"/>
              </a:avLst>
            </a:prstGeom>
            <a:blipFill rotWithShape="1">
              <a:blip r:embed="rId4">
                <a:alphaModFix/>
              </a:blip>
              <a:stretch>
                <a:fillRect b="-6699" l="-170895" r="4229" t="1409"/>
              </a:stretch>
            </a:blipFill>
            <a:ln>
              <a:noFill/>
            </a:ln>
            <a:effectLst>
              <a:outerShdw blurRad="38100" rotWithShape="0" dir="5400000" dist="254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g6b3cdc2d19_0_14"/>
            <p:cNvSpPr/>
            <p:nvPr/>
          </p:nvSpPr>
          <p:spPr>
            <a:xfrm>
              <a:off x="8896992" y="3041525"/>
              <a:ext cx="939900" cy="939900"/>
            </a:xfrm>
            <a:prstGeom prst="roundRect">
              <a:avLst>
                <a:gd fmla="val 10000" name="adj"/>
              </a:avLst>
            </a:prstGeom>
            <a:solidFill>
              <a:srgbClr val="173160"/>
            </a:solidFill>
            <a:ln>
              <a:noFill/>
            </a:ln>
            <a:effectLst>
              <a:outerShdw blurRad="38100" rotWithShape="0" dir="5400000" dist="254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g6b3cdc2d19_0_14"/>
            <p:cNvSpPr txBox="1"/>
            <p:nvPr/>
          </p:nvSpPr>
          <p:spPr>
            <a:xfrm>
              <a:off x="8924518" y="3069051"/>
              <a:ext cx="884700" cy="8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Gill Sans"/>
                <a:buNone/>
              </a:pPr>
              <a:r>
                <a:rPr lang="en-US" sz="11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7) Data Visualization</a:t>
              </a:r>
              <a:endParaRPr/>
            </a:p>
          </p:txBody>
        </p:sp>
        <p:sp>
          <p:nvSpPr>
            <p:cNvPr id="221" name="Google Shape;221;g6b3cdc2d19_0_14"/>
            <p:cNvSpPr/>
            <p:nvPr/>
          </p:nvSpPr>
          <p:spPr>
            <a:xfrm>
              <a:off x="10040050" y="2739286"/>
              <a:ext cx="180900" cy="225900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1697B3"/>
                </a:gs>
                <a:gs pos="48000">
                  <a:srgbClr val="49CBE8"/>
                </a:gs>
                <a:gs pos="100000">
                  <a:srgbClr val="8DDFF1"/>
                </a:gs>
              </a:gsLst>
              <a:lin ang="16200038" scaled="0"/>
            </a:gradFill>
            <a:ln cap="rnd" cmpd="sng" w="12700">
              <a:solidFill>
                <a:srgbClr val="A9ABB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g6b3cdc2d19_0_14"/>
            <p:cNvSpPr txBox="1"/>
            <p:nvPr/>
          </p:nvSpPr>
          <p:spPr>
            <a:xfrm>
              <a:off x="10040050" y="2784451"/>
              <a:ext cx="126600" cy="13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Gill Sans"/>
                <a:buNone/>
              </a:pPr>
              <a:r>
                <a:t/>
              </a:r>
              <a:endParaRPr sz="9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3" name="Google Shape;223;g6b3cdc2d19_0_14"/>
            <p:cNvSpPr/>
            <p:nvPr/>
          </p:nvSpPr>
          <p:spPr>
            <a:xfrm>
              <a:off x="10376249" y="2382288"/>
              <a:ext cx="939900" cy="939900"/>
            </a:xfrm>
            <a:prstGeom prst="roundRect">
              <a:avLst>
                <a:gd fmla="val 10000" name="adj"/>
              </a:avLst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  <a:effectLst>
              <a:outerShdw blurRad="38100" rotWithShape="0" dir="5400000" dist="254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g6b3cdc2d19_0_14"/>
            <p:cNvSpPr/>
            <p:nvPr/>
          </p:nvSpPr>
          <p:spPr>
            <a:xfrm>
              <a:off x="10354041" y="3041525"/>
              <a:ext cx="939900" cy="939900"/>
            </a:xfrm>
            <a:prstGeom prst="roundRect">
              <a:avLst>
                <a:gd fmla="val 10000" name="adj"/>
              </a:avLst>
            </a:prstGeom>
            <a:solidFill>
              <a:srgbClr val="173160"/>
            </a:solidFill>
            <a:ln>
              <a:noFill/>
            </a:ln>
            <a:effectLst>
              <a:outerShdw blurRad="38100" rotWithShape="0" dir="5400000" dist="254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g6b3cdc2d19_0_14"/>
            <p:cNvSpPr txBox="1"/>
            <p:nvPr/>
          </p:nvSpPr>
          <p:spPr>
            <a:xfrm>
              <a:off x="10381567" y="3069051"/>
              <a:ext cx="884700" cy="8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Gill Sans"/>
                <a:buNone/>
              </a:pPr>
              <a:r>
                <a:rPr lang="en-US" sz="11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8) Rejecting or failing to reject our Hypotheses  </a:t>
              </a:r>
              <a:endParaRPr/>
            </a:p>
          </p:txBody>
        </p:sp>
        <p:sp>
          <p:nvSpPr>
            <p:cNvPr id="226" name="Google Shape;226;g6b3cdc2d19_0_14"/>
            <p:cNvSpPr/>
            <p:nvPr/>
          </p:nvSpPr>
          <p:spPr>
            <a:xfrm>
              <a:off x="11489922" y="2739286"/>
              <a:ext cx="174000" cy="225900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1697B3"/>
                </a:gs>
                <a:gs pos="48000">
                  <a:srgbClr val="49CBE8"/>
                </a:gs>
                <a:gs pos="100000">
                  <a:srgbClr val="8DDFF1"/>
                </a:gs>
              </a:gsLst>
              <a:lin ang="16200038" scaled="0"/>
            </a:gradFill>
            <a:ln cap="rnd" cmpd="sng" w="12700">
              <a:solidFill>
                <a:srgbClr val="A9ABB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g6b3cdc2d19_0_14"/>
            <p:cNvSpPr txBox="1"/>
            <p:nvPr/>
          </p:nvSpPr>
          <p:spPr>
            <a:xfrm>
              <a:off x="11489922" y="2784451"/>
              <a:ext cx="121800" cy="13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Gill Sans"/>
                <a:buNone/>
              </a:pPr>
              <a:r>
                <a:t/>
              </a:r>
              <a:endParaRPr sz="9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8" name="Google Shape;228;g6b3cdc2d19_0_14"/>
            <p:cNvSpPr/>
            <p:nvPr/>
          </p:nvSpPr>
          <p:spPr>
            <a:xfrm>
              <a:off x="11812791" y="2382288"/>
              <a:ext cx="939900" cy="939900"/>
            </a:xfrm>
            <a:prstGeom prst="roundRect">
              <a:avLst>
                <a:gd fmla="val 10000" name="adj"/>
              </a:avLst>
            </a:prstGeom>
            <a:blipFill rotWithShape="1">
              <a:blip r:embed="rId10">
                <a:alphaModFix/>
              </a:blip>
              <a:stretch>
                <a:fillRect b="6209" l="1349" r="1349" t="6219"/>
              </a:stretch>
            </a:blipFill>
            <a:ln>
              <a:noFill/>
            </a:ln>
            <a:effectLst>
              <a:outerShdw blurRad="38100" rotWithShape="0" dir="5400000" dist="254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g6b3cdc2d19_0_14"/>
            <p:cNvSpPr/>
            <p:nvPr/>
          </p:nvSpPr>
          <p:spPr>
            <a:xfrm>
              <a:off x="11811091" y="3041525"/>
              <a:ext cx="939900" cy="939900"/>
            </a:xfrm>
            <a:prstGeom prst="roundRect">
              <a:avLst>
                <a:gd fmla="val 10000" name="adj"/>
              </a:avLst>
            </a:prstGeom>
            <a:solidFill>
              <a:srgbClr val="173160"/>
            </a:solidFill>
            <a:ln>
              <a:noFill/>
            </a:ln>
            <a:effectLst>
              <a:outerShdw blurRad="38100" rotWithShape="0" dir="5400000" dist="254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g6b3cdc2d19_0_14"/>
            <p:cNvSpPr txBox="1"/>
            <p:nvPr/>
          </p:nvSpPr>
          <p:spPr>
            <a:xfrm>
              <a:off x="11838617" y="3069051"/>
              <a:ext cx="884700" cy="8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Gill Sans"/>
                <a:buNone/>
              </a:pPr>
              <a:r>
                <a:rPr lang="en-US" sz="11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8) Conclusion</a:t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b3cdc2d19_0_91"/>
          <p:cNvSpPr/>
          <p:nvPr/>
        </p:nvSpPr>
        <p:spPr>
          <a:xfrm>
            <a:off x="1565375" y="2922150"/>
            <a:ext cx="2613300" cy="1013700"/>
          </a:xfrm>
          <a:prstGeom prst="round2DiagRect">
            <a:avLst>
              <a:gd fmla="val 16667" name="adj1"/>
              <a:gd fmla="val 0" name="adj2"/>
            </a:avLst>
          </a:prstGeom>
          <a:gradFill>
            <a:gsLst>
              <a:gs pos="0">
                <a:srgbClr val="EEF2FA"/>
              </a:gs>
              <a:gs pos="74000">
                <a:srgbClr val="7397DB"/>
              </a:gs>
              <a:gs pos="83000">
                <a:srgbClr val="7397DB"/>
              </a:gs>
              <a:gs pos="100000">
                <a:srgbClr val="A0B8E7"/>
              </a:gs>
            </a:gsLst>
            <a:lin ang="540070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6b3cdc2d19_0_91"/>
          <p:cNvSpPr/>
          <p:nvPr/>
        </p:nvSpPr>
        <p:spPr>
          <a:xfrm>
            <a:off x="7391475" y="2922150"/>
            <a:ext cx="2053200" cy="1013700"/>
          </a:xfrm>
          <a:prstGeom prst="round2DiagRect">
            <a:avLst>
              <a:gd fmla="val 16667" name="adj1"/>
              <a:gd fmla="val 0" name="adj2"/>
            </a:avLst>
          </a:prstGeom>
          <a:gradFill>
            <a:gsLst>
              <a:gs pos="0">
                <a:srgbClr val="EEF2FA"/>
              </a:gs>
              <a:gs pos="74000">
                <a:srgbClr val="7397DB"/>
              </a:gs>
              <a:gs pos="83000">
                <a:srgbClr val="7397DB"/>
              </a:gs>
              <a:gs pos="100000">
                <a:srgbClr val="A0B8E7"/>
              </a:gs>
            </a:gsLst>
            <a:lin ang="540070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6b3cdc2d19_0_91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COLLECTING AND CLEANING</a:t>
            </a:r>
            <a:endParaRPr/>
          </a:p>
        </p:txBody>
      </p:sp>
      <p:sp>
        <p:nvSpPr>
          <p:cNvPr id="238" name="Google Shape;238;g6b3cdc2d19_0_91"/>
          <p:cNvSpPr txBox="1"/>
          <p:nvPr>
            <p:ph idx="1" type="body"/>
          </p:nvPr>
        </p:nvSpPr>
        <p:spPr>
          <a:xfrm>
            <a:off x="581192" y="2180496"/>
            <a:ext cx="11029500" cy="3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6000" lvl="0" marL="30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We collected data for the four major sports leagues (Football,  Hockey,  Baseball and Basketball) </a:t>
            </a:r>
            <a:endParaRPr/>
          </a:p>
          <a:p>
            <a:pPr indent="-306000" lvl="0" marL="30600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We pulled data from using api calls from: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0" lvl="1" marL="323999" rtl="0" algn="l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 u="sng">
              <a:solidFill>
                <a:schemeClr val="hlink"/>
              </a:solidFill>
              <a:hlinkClick r:id="rId3"/>
            </a:endParaRPr>
          </a:p>
          <a:p>
            <a:pPr indent="0" lvl="1" marL="323999" rtl="0" algn="l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rPr lang="en-US"/>
              <a:t>	</a:t>
            </a:r>
            <a:r>
              <a:rPr lang="en-US">
                <a:solidFill>
                  <a:schemeClr val="lt1"/>
                </a:solidFill>
              </a:rPr>
              <a:t>              </a:t>
            </a:r>
            <a:r>
              <a:rPr lang="en-US" u="sng">
                <a:solidFill>
                  <a:schemeClr val="lt1"/>
                </a:solidFill>
                <a:hlinkClick r:id="rId4"/>
              </a:rPr>
              <a:t>https://sportsdata.io/</a:t>
            </a:r>
            <a:r>
              <a:rPr lang="en-US">
                <a:solidFill>
                  <a:schemeClr val="lt1"/>
                </a:solidFill>
              </a:rPr>
              <a:t> 			         					 </a:t>
            </a:r>
            <a:r>
              <a:rPr lang="en-US" u="sng">
                <a:solidFill>
                  <a:schemeClr val="lt1"/>
                </a:solidFill>
                <a:hlinkClick r:id="rId5"/>
              </a:rPr>
              <a:t>https://rapidapi.com/</a:t>
            </a:r>
            <a:endParaRPr>
              <a:solidFill>
                <a:schemeClr val="lt1"/>
              </a:solidFill>
            </a:endParaRPr>
          </a:p>
          <a:p>
            <a:pPr indent="0" lvl="1" marL="457200" rtl="0" algn="l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rPr lang="en-US"/>
              <a:t>  	       Grabbing data for:									  Grabbing data for: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rPr lang="en-US"/>
              <a:t>                NFL , NHL , MLB				            					    NBA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/>
          </a:p>
          <a:p>
            <a:pPr indent="-333756" lvl="0" marL="457200" rtl="0" algn="l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We cleaned our data and made tables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None/>
            </a:pPr>
            <a:r>
              <a:rPr lang="en-US"/>
              <a:t>using Python and MySQL</a:t>
            </a:r>
            <a:endParaRPr/>
          </a:p>
          <a:p>
            <a:pPr indent="0" lvl="1" marL="0" rtl="0" algn="l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/>
          </a:p>
        </p:txBody>
      </p:sp>
      <p:pic>
        <p:nvPicPr>
          <p:cNvPr id="239" name="Google Shape;239;g6b3cdc2d19_0_9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0138" y="4820563"/>
            <a:ext cx="1809750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g6b3cdc2d19_0_9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80150" y="2953675"/>
            <a:ext cx="1809750" cy="16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g6b3cdc2d19_0_91"/>
          <p:cNvSpPr/>
          <p:nvPr/>
        </p:nvSpPr>
        <p:spPr>
          <a:xfrm>
            <a:off x="6575600" y="3449075"/>
            <a:ext cx="568500" cy="485700"/>
          </a:xfrm>
          <a:prstGeom prst="lef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EEF2FA"/>
              </a:gs>
              <a:gs pos="0">
                <a:srgbClr val="7397DB"/>
              </a:gs>
              <a:gs pos="49000">
                <a:srgbClr val="EFEFEF"/>
              </a:gs>
              <a:gs pos="100000">
                <a:srgbClr val="A0B8E7"/>
              </a:gs>
            </a:gsLst>
            <a:lin ang="540070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6b3cdc2d19_0_91"/>
          <p:cNvSpPr/>
          <p:nvPr/>
        </p:nvSpPr>
        <p:spPr>
          <a:xfrm>
            <a:off x="4362725" y="3449075"/>
            <a:ext cx="647700" cy="4857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EEF2FA"/>
              </a:gs>
              <a:gs pos="0">
                <a:srgbClr val="7397DB"/>
              </a:gs>
              <a:gs pos="49000">
                <a:srgbClr val="EFEFEF"/>
              </a:gs>
              <a:gs pos="100000">
                <a:srgbClr val="A0B8E7"/>
              </a:gs>
            </a:gsLst>
            <a:lin ang="540070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6b3cdc2d19_0_91"/>
          <p:cNvSpPr/>
          <p:nvPr/>
        </p:nvSpPr>
        <p:spPr>
          <a:xfrm>
            <a:off x="5500775" y="4439675"/>
            <a:ext cx="568500" cy="5715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EEF2FA"/>
              </a:gs>
              <a:gs pos="0">
                <a:srgbClr val="7397DB"/>
              </a:gs>
              <a:gs pos="49000">
                <a:srgbClr val="EFEFEF"/>
              </a:gs>
              <a:gs pos="100000">
                <a:srgbClr val="A0B8E7"/>
              </a:gs>
            </a:gsLst>
            <a:lin ang="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g6b3cdc2d19_0_9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656474" y="3057525"/>
            <a:ext cx="242887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g6b3cdc2d19_0_9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484692" y="3057525"/>
            <a:ext cx="171450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b3cdc2d19_0_0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Executive Summary</a:t>
            </a:r>
            <a:endParaRPr/>
          </a:p>
        </p:txBody>
      </p:sp>
      <p:sp>
        <p:nvSpPr>
          <p:cNvPr id="103" name="Google Shape;103;g6b3cdc2d19_0_0"/>
          <p:cNvSpPr txBox="1"/>
          <p:nvPr>
            <p:ph idx="1" type="body"/>
          </p:nvPr>
        </p:nvSpPr>
        <p:spPr>
          <a:xfrm>
            <a:off x="414025" y="1189925"/>
            <a:ext cx="5534400" cy="441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l">
              <a:spcBef>
                <a:spcPts val="600"/>
              </a:spcBef>
              <a:spcAft>
                <a:spcPts val="0"/>
              </a:spcAft>
              <a:buSzPts val="2500"/>
              <a:buAutoNum type="arabicPeriod"/>
            </a:pPr>
            <a:r>
              <a:rPr lang="en-US" sz="2500"/>
              <a:t>Is there home field advantage?</a:t>
            </a:r>
            <a:endParaRPr sz="25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l">
              <a:spcBef>
                <a:spcPts val="600"/>
              </a:spcBef>
              <a:spcAft>
                <a:spcPts val="0"/>
              </a:spcAft>
              <a:buSzPts val="2500"/>
              <a:buAutoNum type="arabicPeriod"/>
            </a:pPr>
            <a:r>
              <a:rPr lang="en-US" sz="2500"/>
              <a:t>Does the degree of home field advantage vary throughout the season?</a:t>
            </a:r>
            <a:endParaRPr sz="25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l">
              <a:spcBef>
                <a:spcPts val="600"/>
              </a:spcBef>
              <a:spcAft>
                <a:spcPts val="0"/>
              </a:spcAft>
              <a:buSzPts val="2500"/>
              <a:buAutoNum type="arabicPeriod"/>
            </a:pPr>
            <a:r>
              <a:rPr lang="en-US" sz="2500"/>
              <a:t>Do west coast teams cover when playing on the east coast (NFL only)?</a:t>
            </a:r>
            <a:endParaRPr sz="2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104" name="Google Shape;104;g6b3cdc2d19_0_0"/>
          <p:cNvSpPr txBox="1"/>
          <p:nvPr/>
        </p:nvSpPr>
        <p:spPr>
          <a:xfrm>
            <a:off x="731325" y="4951875"/>
            <a:ext cx="54150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5" name="Google Shape;105;g6b3cdc2d19_0_0"/>
          <p:cNvSpPr txBox="1"/>
          <p:nvPr/>
        </p:nvSpPr>
        <p:spPr>
          <a:xfrm>
            <a:off x="8849125" y="1963850"/>
            <a:ext cx="27879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FF00"/>
                </a:solidFill>
                <a:latin typeface="Gill Sans"/>
                <a:ea typeface="Gill Sans"/>
                <a:cs typeface="Gill Sans"/>
                <a:sym typeface="Gill Sans"/>
              </a:rPr>
              <a:t>YES </a:t>
            </a:r>
            <a:endParaRPr sz="3000">
              <a:solidFill>
                <a:srgbClr val="00FF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>
                <a:latin typeface="Gill Sans"/>
                <a:ea typeface="Gill Sans"/>
                <a:cs typeface="Gill Sans"/>
                <a:sym typeface="Gill Sans"/>
              </a:rPr>
              <a:t>(exc. baseball)</a:t>
            </a:r>
            <a:endParaRPr i="1" sz="25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6" name="Google Shape;106;g6b3cdc2d19_0_0"/>
          <p:cNvSpPr txBox="1"/>
          <p:nvPr/>
        </p:nvSpPr>
        <p:spPr>
          <a:xfrm>
            <a:off x="8849125" y="3703325"/>
            <a:ext cx="27879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NO</a:t>
            </a:r>
            <a:endParaRPr sz="3000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7" name="Google Shape;107;g6b3cdc2d19_0_0"/>
          <p:cNvSpPr txBox="1"/>
          <p:nvPr/>
        </p:nvSpPr>
        <p:spPr>
          <a:xfrm>
            <a:off x="8912075" y="5769000"/>
            <a:ext cx="27879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NO</a:t>
            </a:r>
            <a:endParaRPr sz="3000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8" name="Google Shape;108;g6b3cdc2d19_0_0"/>
          <p:cNvSpPr/>
          <p:nvPr/>
        </p:nvSpPr>
        <p:spPr>
          <a:xfrm>
            <a:off x="6329425" y="2195000"/>
            <a:ext cx="2146800" cy="5514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EEF2FA"/>
              </a:gs>
              <a:gs pos="74000">
                <a:srgbClr val="7397DB"/>
              </a:gs>
              <a:gs pos="83000">
                <a:srgbClr val="7397DB"/>
              </a:gs>
              <a:gs pos="100000">
                <a:srgbClr val="A0B8E7"/>
              </a:gs>
            </a:gsLst>
            <a:lin ang="540070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6b3cdc2d19_0_0"/>
          <p:cNvSpPr/>
          <p:nvPr/>
        </p:nvSpPr>
        <p:spPr>
          <a:xfrm>
            <a:off x="6329425" y="3807875"/>
            <a:ext cx="2146800" cy="5514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EEF2FA"/>
              </a:gs>
              <a:gs pos="74000">
                <a:srgbClr val="7397DB"/>
              </a:gs>
              <a:gs pos="83000">
                <a:srgbClr val="7397DB"/>
              </a:gs>
              <a:gs pos="100000">
                <a:srgbClr val="A0B8E7"/>
              </a:gs>
            </a:gsLst>
            <a:lin ang="540070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6b3cdc2d19_0_0"/>
          <p:cNvSpPr/>
          <p:nvPr/>
        </p:nvSpPr>
        <p:spPr>
          <a:xfrm>
            <a:off x="6329425" y="5873550"/>
            <a:ext cx="2146800" cy="5514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EEF2FA"/>
              </a:gs>
              <a:gs pos="74000">
                <a:srgbClr val="7397DB"/>
              </a:gs>
              <a:gs pos="83000">
                <a:srgbClr val="7397DB"/>
              </a:gs>
              <a:gs pos="100000">
                <a:srgbClr val="A0B8E7"/>
              </a:gs>
            </a:gsLst>
            <a:lin ang="540070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b3cdc2d19_0_103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Home Team Point Differential (“the Differential”) </a:t>
            </a:r>
            <a:endParaRPr/>
          </a:p>
        </p:txBody>
      </p:sp>
      <p:sp>
        <p:nvSpPr>
          <p:cNvPr id="116" name="Google Shape;116;g6b3cdc2d19_0_103"/>
          <p:cNvSpPr txBox="1"/>
          <p:nvPr>
            <p:ph idx="1" type="body"/>
          </p:nvPr>
        </p:nvSpPr>
        <p:spPr>
          <a:xfrm>
            <a:off x="397475" y="2248150"/>
            <a:ext cx="6159300" cy="219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i="1" lang="en-US"/>
              <a:t>Differential = Home Team Score - Away Team Score</a:t>
            </a:r>
            <a:endParaRPr i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-US"/>
              <a:t>A positive average Differential implies home field advantage</a:t>
            </a:r>
            <a:endParaRPr i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-US"/>
              <a:t>We analyzed and plotted the actual sample means and standardized sample means of the Differential in order to form our hypotheses</a:t>
            </a:r>
            <a:endParaRPr i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i="1"/>
          </a:p>
        </p:txBody>
      </p:sp>
      <p:pic>
        <p:nvPicPr>
          <p:cNvPr id="117" name="Google Shape;117;g6b3cdc2d19_0_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6689" y="1790950"/>
            <a:ext cx="5435010" cy="5067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b3c218db0_0_33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First Question</a:t>
            </a:r>
            <a:endParaRPr/>
          </a:p>
        </p:txBody>
      </p:sp>
      <p:sp>
        <p:nvSpPr>
          <p:cNvPr id="123" name="Google Shape;123;g6b3c218db0_0_33"/>
          <p:cNvSpPr txBox="1"/>
          <p:nvPr/>
        </p:nvSpPr>
        <p:spPr>
          <a:xfrm>
            <a:off x="354600" y="1976875"/>
            <a:ext cx="11837400" cy="37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635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Question 1: Is there a home field advantage in any of the four major sports? </a:t>
            </a:r>
            <a:endParaRPr b="1" i="1" sz="24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635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5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635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5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635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5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635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2500">
                <a:solidFill>
                  <a:schemeClr val="dk1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H</a:t>
            </a:r>
            <a:r>
              <a:rPr i="1" lang="en-US" sz="1200">
                <a:solidFill>
                  <a:schemeClr val="dk1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0</a:t>
            </a:r>
            <a:r>
              <a:rPr i="1" lang="en-US" sz="2500">
                <a:solidFill>
                  <a:schemeClr val="dk1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: </a:t>
            </a:r>
            <a:r>
              <a:rPr lang="en-US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The average home point differential is not significantly different than zero.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635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635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2500">
                <a:solidFill>
                  <a:schemeClr val="dk1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H</a:t>
            </a:r>
            <a:r>
              <a:rPr i="1" lang="en-US" sz="1200">
                <a:solidFill>
                  <a:schemeClr val="dk1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1</a:t>
            </a:r>
            <a:r>
              <a:rPr i="1" lang="en-US" sz="2500">
                <a:solidFill>
                  <a:schemeClr val="dk1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: </a:t>
            </a:r>
            <a:r>
              <a:rPr lang="en-US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The average home point differential is significantly greater than zero, implying "home field   advantage"</a:t>
            </a:r>
            <a:endParaRPr sz="2500"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500"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Visualizing the Differentials</a:t>
            </a:r>
            <a:endParaRPr/>
          </a:p>
        </p:txBody>
      </p:sp>
      <p:pic>
        <p:nvPicPr>
          <p:cNvPr id="129" name="Google Shape;12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2250" y="1818850"/>
            <a:ext cx="6207126" cy="502655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4"/>
          <p:cNvSpPr txBox="1"/>
          <p:nvPr/>
        </p:nvSpPr>
        <p:spPr>
          <a:xfrm>
            <a:off x="1062950" y="2935925"/>
            <a:ext cx="3812100" cy="27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Fig. 1 suggests that the average home team point differential is positive, indicating the potential for "home field advantage"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b3c218db0_0_68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First Question Results</a:t>
            </a:r>
            <a:endParaRPr/>
          </a:p>
        </p:txBody>
      </p:sp>
      <p:graphicFrame>
        <p:nvGraphicFramePr>
          <p:cNvPr id="136" name="Google Shape;136;g6b3c218db0_0_68"/>
          <p:cNvGraphicFramePr/>
          <p:nvPr/>
        </p:nvGraphicFramePr>
        <p:xfrm>
          <a:off x="952500" y="247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{AE1836DD-2B67-4778-9BA9-8F5B08CE6671}</a:tableStyleId>
              </a:tblPr>
              <a:tblGrid>
                <a:gridCol w="1714500"/>
                <a:gridCol w="1267225"/>
                <a:gridCol w="1565425"/>
                <a:gridCol w="1580325"/>
                <a:gridCol w="1520700"/>
                <a:gridCol w="2638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Sport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Sample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Size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t-value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critical</a:t>
                      </a:r>
                      <a:r>
                        <a:rPr b="1" lang="en-US"/>
                        <a:t> t-value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p-value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(alpha = 0.05)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R</a:t>
                      </a:r>
                      <a:r>
                        <a:rPr b="1" lang="en-US"/>
                        <a:t>esult 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Football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256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2.519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1.651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Reject Null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Hockey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1,271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4.218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1.646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0.00002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Reject Null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Baseball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2,468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1.102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1.645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Accept Null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Basketball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1,868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5.822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1.646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0.00000007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Reject Null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7" name="Google Shape;137;g6b3c218db0_0_68"/>
          <p:cNvSpPr txBox="1"/>
          <p:nvPr/>
        </p:nvSpPr>
        <p:spPr>
          <a:xfrm>
            <a:off x="1021525" y="5505650"/>
            <a:ext cx="92721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b3c218db0_0_42"/>
          <p:cNvSpPr txBox="1"/>
          <p:nvPr>
            <p:ph idx="1" type="body"/>
          </p:nvPr>
        </p:nvSpPr>
        <p:spPr>
          <a:xfrm>
            <a:off x="689900" y="1881475"/>
            <a:ext cx="10586100" cy="250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Question 2: </a:t>
            </a:r>
            <a:r>
              <a:rPr b="1" lang="en-US" sz="2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there an advantage to playing at home earlier in the season as compared to later in the season? </a:t>
            </a:r>
            <a:endParaRPr b="1" i="1" sz="2400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635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500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635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500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635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500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635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>
                <a:solidFill>
                  <a:schemeClr val="dk1"/>
                </a:solidFill>
                <a:highlight>
                  <a:srgbClr val="FFFFFF"/>
                </a:highlight>
              </a:rPr>
              <a:t>H</a:t>
            </a:r>
            <a:r>
              <a:rPr i="1" lang="en-US" sz="1200">
                <a:solidFill>
                  <a:schemeClr val="dk1"/>
                </a:solidFill>
                <a:highlight>
                  <a:srgbClr val="FFFFFF"/>
                </a:highlight>
              </a:rPr>
              <a:t>0</a:t>
            </a:r>
            <a:r>
              <a:rPr i="1" lang="en-US" sz="25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There is no significant difference between the average home team’s point differential of late season games and the 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635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average home team’s point differential of early season games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635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635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>
                <a:solidFill>
                  <a:schemeClr val="dk1"/>
                </a:solidFill>
                <a:highlight>
                  <a:srgbClr val="FFFFFF"/>
                </a:highlight>
              </a:rPr>
              <a:t>H</a:t>
            </a:r>
            <a:r>
              <a:rPr i="1" lang="en-US" sz="1200">
                <a:solidFill>
                  <a:schemeClr val="dk1"/>
                </a:solidFill>
                <a:highlight>
                  <a:srgbClr val="FFFFFF"/>
                </a:highlight>
              </a:rPr>
              <a:t>1</a:t>
            </a:r>
            <a:r>
              <a:rPr i="1" lang="en-US" sz="25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The average home team’s point differential of late season games is significantly different than the average home team’s point differential of early season games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3" name="Google Shape;143;g6b3c218db0_0_42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Second Question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b3c218db0_0_61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Visualizing the Conditional Probabilities</a:t>
            </a:r>
            <a:endParaRPr/>
          </a:p>
        </p:txBody>
      </p:sp>
      <p:sp>
        <p:nvSpPr>
          <p:cNvPr id="149" name="Google Shape;149;g6b3c218db0_0_61"/>
          <p:cNvSpPr txBox="1"/>
          <p:nvPr>
            <p:ph idx="1" type="body"/>
          </p:nvPr>
        </p:nvSpPr>
        <p:spPr>
          <a:xfrm>
            <a:off x="581200" y="1815250"/>
            <a:ext cx="5680800" cy="232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3756" lvl="0" marL="457200" rtl="0" algn="l">
              <a:spcBef>
                <a:spcPts val="3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Split each season </a:t>
            </a:r>
            <a:r>
              <a:rPr lang="en-US"/>
              <a:t>( “Early” and “Late”)</a:t>
            </a:r>
            <a:endParaRPr/>
          </a:p>
          <a:p>
            <a:pPr indent="-333756" lvl="0" marL="4572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Calculated point differential between </a:t>
            </a:r>
            <a:r>
              <a:rPr lang="en-US"/>
              <a:t>Home Team and Away Team, and ran t-tests</a:t>
            </a:r>
            <a:endParaRPr/>
          </a:p>
          <a:p>
            <a:pPr indent="-333756" lvl="0" marL="4572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Calculated conditional probabilities of Home Team wins given it was  “Late” OR “Early”</a:t>
            </a:r>
            <a:endParaRPr/>
          </a:p>
        </p:txBody>
      </p:sp>
      <p:pic>
        <p:nvPicPr>
          <p:cNvPr id="150" name="Google Shape;150;g6b3c218db0_0_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2000" y="2097475"/>
            <a:ext cx="5473851" cy="453390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6b3c218db0_0_61"/>
          <p:cNvSpPr txBox="1"/>
          <p:nvPr/>
        </p:nvSpPr>
        <p:spPr>
          <a:xfrm>
            <a:off x="654600" y="3807725"/>
            <a:ext cx="5415600" cy="25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</a:rPr>
              <a:t>Results of Conditional Probabilities: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</a:rPr>
              <a:t>NFL:</a:t>
            </a:r>
            <a:endParaRPr b="1"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</a:rPr>
              <a:t> Probability of winning at home early in the season: 61.16%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</a:rPr>
              <a:t> Probability of winning at home late in the season: 59.26%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</a:rPr>
              <a:t>NHL:</a:t>
            </a:r>
            <a:endParaRPr b="1"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</a:rPr>
              <a:t> Probability of winning at home early in the season: 53.68%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</a:rPr>
              <a:t> Probability of winning at home late in the season: 53.64%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</a:rPr>
              <a:t>MLB:</a:t>
            </a:r>
            <a:endParaRPr b="1"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</a:rPr>
              <a:t> Probability of winning at home early in the season: 50.74%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</a:rPr>
              <a:t> Probability of winning at home late in the season: 51.41%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</a:rPr>
              <a:t>NBA:</a:t>
            </a:r>
            <a:endParaRPr b="1"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</a:rPr>
              <a:t> Probability of winning at home early in the season: 60.36%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</a:rPr>
              <a:t> Probability of winning at home late in the season: 56.09%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b3cdc2d19_0_110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Results</a:t>
            </a:r>
            <a:endParaRPr/>
          </a:p>
        </p:txBody>
      </p:sp>
      <p:graphicFrame>
        <p:nvGraphicFramePr>
          <p:cNvPr id="157" name="Google Shape;157;g6b3cdc2d19_0_110"/>
          <p:cNvGraphicFramePr/>
          <p:nvPr/>
        </p:nvGraphicFramePr>
        <p:xfrm>
          <a:off x="1530150" y="2264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{AE1836DD-2B67-4778-9BA9-8F5B08CE6671}</a:tableStyleId>
              </a:tblPr>
              <a:tblGrid>
                <a:gridCol w="1479050"/>
                <a:gridCol w="1350450"/>
                <a:gridCol w="1350450"/>
                <a:gridCol w="1363300"/>
                <a:gridCol w="1580225"/>
                <a:gridCol w="2008100"/>
              </a:tblGrid>
              <a:tr h="64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Sport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Effect Size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t-value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critical t-value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p-value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(alpha = 0.05)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Result 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  <a:tr h="420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Football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1.969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Accept Nul</a:t>
                      </a:r>
                      <a:r>
                        <a:rPr lang="en-US"/>
                        <a:t>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0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Baseball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-0.015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0.269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1.962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0.79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Accept Null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0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Basketball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0.009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0.222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1.961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0.82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Accept Null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0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Basketball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-0.055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0.923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1.962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0.356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Accept Null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2019-11-14T22:58:46Z</dcterms:created>
  <dc:creator>Microsoft Office User</dc:creator>
</cp:coreProperties>
</file>