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40"/>
    <p:restoredTop sz="94687"/>
  </p:normalViewPr>
  <p:slideViewPr>
    <p:cSldViewPr snapToGrid="0" snapToObjects="1">
      <p:cViewPr varScale="1">
        <p:scale>
          <a:sx n="58" d="100"/>
          <a:sy n="58" d="100"/>
        </p:scale>
        <p:origin x="216"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8030-0FCB-B648-A8D9-669158874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F6A478-45BD-5E46-969A-8C4A36A11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A642A1-1B89-F04A-AA0D-66DB4D646A29}"/>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5" name="Footer Placeholder 4">
            <a:extLst>
              <a:ext uri="{FF2B5EF4-FFF2-40B4-BE49-F238E27FC236}">
                <a16:creationId xmlns:a16="http://schemas.microsoft.com/office/drawing/2014/main" id="{CF36B546-4321-C84F-BEEA-3F52FE149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D3129-7624-9542-A7F2-8F4912B77E2F}"/>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370937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5B60-4F4A-8940-8DC4-8028EDD010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849B92-3237-BB4D-9F81-EEDD7917F3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8698B-923D-7F43-82BE-B8A4D1795842}"/>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5" name="Footer Placeholder 4">
            <a:extLst>
              <a:ext uri="{FF2B5EF4-FFF2-40B4-BE49-F238E27FC236}">
                <a16:creationId xmlns:a16="http://schemas.microsoft.com/office/drawing/2014/main" id="{EC2CDDFB-A3A8-224F-891D-ACFE3DBFD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EFE2E-2327-814D-A7A1-48F0EC8A3BA7}"/>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372961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BA2CF-3F75-BF4B-94D3-91A0DDC265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1F3C3C-3BE5-1A41-95BB-66D258AF2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58ADE-D475-8047-9647-1BD88FCFA550}"/>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5" name="Footer Placeholder 4">
            <a:extLst>
              <a:ext uri="{FF2B5EF4-FFF2-40B4-BE49-F238E27FC236}">
                <a16:creationId xmlns:a16="http://schemas.microsoft.com/office/drawing/2014/main" id="{1FF6C4C0-D17A-8A44-88EF-9EC23440B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E0F8-D12F-504E-AFD9-C6A49C0DA652}"/>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75897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DF87-E573-EC42-A0BC-47BFFF6F5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01077-BB3F-9E42-8C17-32D0AD571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A9BB-6954-4F4E-9D4D-970C48CD4215}"/>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5" name="Footer Placeholder 4">
            <a:extLst>
              <a:ext uri="{FF2B5EF4-FFF2-40B4-BE49-F238E27FC236}">
                <a16:creationId xmlns:a16="http://schemas.microsoft.com/office/drawing/2014/main" id="{DDC6EFE5-66B8-BB4F-AF99-25F974DA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8E710-2378-5B4D-B52A-1BE202736826}"/>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53172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F163-61A2-6440-90C3-1548A4335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4CF1A-7AFE-BE42-9A00-EE5029E92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BC869E-D0C6-D34D-83AF-1DD3FC4A064A}"/>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5" name="Footer Placeholder 4">
            <a:extLst>
              <a:ext uri="{FF2B5EF4-FFF2-40B4-BE49-F238E27FC236}">
                <a16:creationId xmlns:a16="http://schemas.microsoft.com/office/drawing/2014/main" id="{3CF9B60E-4AA7-814C-A39F-4DA2E9C27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3381C-2765-924F-AB02-0B034E3D0359}"/>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120560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199C-A33B-BE40-9CD3-91048ED1A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0F973-F921-C64D-A713-254352CC7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04ACC-BB66-604A-9049-2C11F4393E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CE8BC6-076B-BF49-B676-FC2A9F4A05F9}"/>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6" name="Footer Placeholder 5">
            <a:extLst>
              <a:ext uri="{FF2B5EF4-FFF2-40B4-BE49-F238E27FC236}">
                <a16:creationId xmlns:a16="http://schemas.microsoft.com/office/drawing/2014/main" id="{8B53DC63-1225-5546-81E7-600E6E6C6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B39CA-9DBC-3F41-A18D-32FC72B7995D}"/>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71225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DE67-257C-2442-BD50-C042E6E734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9C2EF-4452-EB4A-ACD3-0FDA07085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990BE-4E41-0F40-9FC5-504707FBF5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6261C-BCA0-E949-B7C3-A2E5DD125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ED78F-A340-B049-B5FB-93FC96A13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470E42-2481-5D40-96A3-DE60A699BAFD}"/>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8" name="Footer Placeholder 7">
            <a:extLst>
              <a:ext uri="{FF2B5EF4-FFF2-40B4-BE49-F238E27FC236}">
                <a16:creationId xmlns:a16="http://schemas.microsoft.com/office/drawing/2014/main" id="{C59675F0-3935-D547-ACDF-FF0F164ECF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79C6C-82D9-584D-93BA-49940B209A7B}"/>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32439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E7A4-FD62-384A-96A2-815EF9CBD3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303D5F-85C1-FF49-8C57-A9801FF84129}"/>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4" name="Footer Placeholder 3">
            <a:extLst>
              <a:ext uri="{FF2B5EF4-FFF2-40B4-BE49-F238E27FC236}">
                <a16:creationId xmlns:a16="http://schemas.microsoft.com/office/drawing/2014/main" id="{D3EE3BAF-CA17-5E46-952B-7972FE20D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048E20-6B68-3F49-AB22-19D7A1F9BD5E}"/>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73305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B96BAC-7D14-6047-9C10-0BD14BF381E4}"/>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3" name="Footer Placeholder 2">
            <a:extLst>
              <a:ext uri="{FF2B5EF4-FFF2-40B4-BE49-F238E27FC236}">
                <a16:creationId xmlns:a16="http://schemas.microsoft.com/office/drawing/2014/main" id="{92E797F0-1E56-FF4B-8D7B-EC8454279D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7063FB-C153-3F4D-A371-D58A94B0DEEC}"/>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79942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F944-C551-E943-8BA2-B2A355F79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C68C63-B4D1-E645-95EF-B0A981EA9E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E99F15-AF6D-A54E-B034-A75559516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BFF5E-51E7-3E4A-B91F-FD92BFBCBCE7}"/>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6" name="Footer Placeholder 5">
            <a:extLst>
              <a:ext uri="{FF2B5EF4-FFF2-40B4-BE49-F238E27FC236}">
                <a16:creationId xmlns:a16="http://schemas.microsoft.com/office/drawing/2014/main" id="{20BACE17-17AD-7148-AA79-FEEF3698F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87DE27-7EB9-BE44-B478-82C5D3C07E1A}"/>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266908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7FBE-589F-AF42-BE6D-2AFB3862F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8CB7BE-4A49-A947-B5A4-DA6266D25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BABF16-9983-8E4B-94C2-6E61F9E51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85469-8699-1440-9BCC-458E2AD88FF7}"/>
              </a:ext>
            </a:extLst>
          </p:cNvPr>
          <p:cNvSpPr>
            <a:spLocks noGrp="1"/>
          </p:cNvSpPr>
          <p:nvPr>
            <p:ph type="dt" sz="half" idx="10"/>
          </p:nvPr>
        </p:nvSpPr>
        <p:spPr/>
        <p:txBody>
          <a:bodyPr/>
          <a:lstStyle/>
          <a:p>
            <a:fld id="{FCDDCCB1-3945-F74C-AB93-22D07FAA0B8E}" type="datetimeFigureOut">
              <a:rPr lang="en-US" smtClean="0"/>
              <a:t>11/14/19</a:t>
            </a:fld>
            <a:endParaRPr lang="en-US"/>
          </a:p>
        </p:txBody>
      </p:sp>
      <p:sp>
        <p:nvSpPr>
          <p:cNvPr id="6" name="Footer Placeholder 5">
            <a:extLst>
              <a:ext uri="{FF2B5EF4-FFF2-40B4-BE49-F238E27FC236}">
                <a16:creationId xmlns:a16="http://schemas.microsoft.com/office/drawing/2014/main" id="{3E18F3B3-F563-B344-9B0C-23708BFA0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9C001-1957-DB49-AD39-2AC15A7A474C}"/>
              </a:ext>
            </a:extLst>
          </p:cNvPr>
          <p:cNvSpPr>
            <a:spLocks noGrp="1"/>
          </p:cNvSpPr>
          <p:nvPr>
            <p:ph type="sldNum" sz="quarter" idx="12"/>
          </p:nvPr>
        </p:nvSpPr>
        <p:spPr/>
        <p:txBody>
          <a:bodyPr/>
          <a:lstStyle/>
          <a:p>
            <a:fld id="{BB783B80-5839-394D-BF4F-F30DBB2BD566}" type="slidenum">
              <a:rPr lang="en-US" smtClean="0"/>
              <a:t>‹#›</a:t>
            </a:fld>
            <a:endParaRPr lang="en-US"/>
          </a:p>
        </p:txBody>
      </p:sp>
    </p:spTree>
    <p:extLst>
      <p:ext uri="{BB962C8B-B14F-4D97-AF65-F5344CB8AC3E}">
        <p14:creationId xmlns:p14="http://schemas.microsoft.com/office/powerpoint/2010/main" val="357572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E77D8-0915-B247-B0E0-F5030F998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4FFBB-75CB-4840-B275-C0E9683B2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B8880-7675-9846-8174-DEA9820C5D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DCCB1-3945-F74C-AB93-22D07FAA0B8E}" type="datetimeFigureOut">
              <a:rPr lang="en-US" smtClean="0"/>
              <a:t>11/14/19</a:t>
            </a:fld>
            <a:endParaRPr lang="en-US"/>
          </a:p>
        </p:txBody>
      </p:sp>
      <p:sp>
        <p:nvSpPr>
          <p:cNvPr id="5" name="Footer Placeholder 4">
            <a:extLst>
              <a:ext uri="{FF2B5EF4-FFF2-40B4-BE49-F238E27FC236}">
                <a16:creationId xmlns:a16="http://schemas.microsoft.com/office/drawing/2014/main" id="{C3E8C68E-AC01-6B49-B4CD-089D717A4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D851E5-2107-2142-AE4D-81C157918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83B80-5839-394D-BF4F-F30DBB2BD566}" type="slidenum">
              <a:rPr lang="en-US" smtClean="0"/>
              <a:t>‹#›</a:t>
            </a:fld>
            <a:endParaRPr lang="en-US"/>
          </a:p>
        </p:txBody>
      </p:sp>
    </p:spTree>
    <p:extLst>
      <p:ext uri="{BB962C8B-B14F-4D97-AF65-F5344CB8AC3E}">
        <p14:creationId xmlns:p14="http://schemas.microsoft.com/office/powerpoint/2010/main" val="403209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pidapi.com/" TargetMode="External"/><Relationship Id="rId2" Type="http://schemas.openxmlformats.org/officeDocument/2006/relationships/hyperlink" Target="https://sportsdata.io/" TargetMode="External"/><Relationship Id="rId1" Type="http://schemas.openxmlformats.org/officeDocument/2006/relationships/slideLayout" Target="../slideLayouts/slideLayout2.xml"/><Relationship Id="rId5" Type="http://schemas.openxmlformats.org/officeDocument/2006/relationships/image" Target="../media/image2.tiff"/><Relationship Id="rId4" Type="http://schemas.openxmlformats.org/officeDocument/2006/relationships/image" Target="../media/image1.tif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641B-B8A6-9040-A927-72986473A9DF}"/>
              </a:ext>
            </a:extLst>
          </p:cNvPr>
          <p:cNvSpPr>
            <a:spLocks noGrp="1"/>
          </p:cNvSpPr>
          <p:nvPr>
            <p:ph type="ctrTitle"/>
          </p:nvPr>
        </p:nvSpPr>
        <p:spPr>
          <a:xfrm>
            <a:off x="1524000" y="928686"/>
            <a:ext cx="9144000" cy="1966913"/>
          </a:xfrm>
        </p:spPr>
        <p:txBody>
          <a:bodyPr/>
          <a:lstStyle/>
          <a:p>
            <a:r>
              <a:rPr lang="en-US" dirty="0"/>
              <a:t>Is there a such thing as ‘Home Field Advantage’</a:t>
            </a:r>
          </a:p>
        </p:txBody>
      </p:sp>
      <p:sp>
        <p:nvSpPr>
          <p:cNvPr id="4" name="TextBox 3">
            <a:extLst>
              <a:ext uri="{FF2B5EF4-FFF2-40B4-BE49-F238E27FC236}">
                <a16:creationId xmlns:a16="http://schemas.microsoft.com/office/drawing/2014/main" id="{65624EEB-3DA0-8846-BB3A-A69DF68B1D45}"/>
              </a:ext>
            </a:extLst>
          </p:cNvPr>
          <p:cNvSpPr txBox="1"/>
          <p:nvPr/>
        </p:nvSpPr>
        <p:spPr>
          <a:xfrm>
            <a:off x="2667000" y="3429000"/>
            <a:ext cx="6858000" cy="1754326"/>
          </a:xfrm>
          <a:prstGeom prst="rect">
            <a:avLst/>
          </a:prstGeom>
          <a:noFill/>
        </p:spPr>
        <p:txBody>
          <a:bodyPr wrap="square" rtlCol="0">
            <a:spAutoFit/>
          </a:bodyPr>
          <a:lstStyle/>
          <a:p>
            <a:r>
              <a:rPr lang="en-US" dirty="0"/>
              <a:t>This project looks at the 4 major sports leagues and determines whether or not there is a statistical significance to the idea of home field advantage. This project uses the 2018/2019 seasons (depending on whether or not that sport's season was completed at the time of this project (e.g., the 2019 baseball season was completed as of this project so we used the 2019 baseball season data).</a:t>
            </a:r>
          </a:p>
        </p:txBody>
      </p:sp>
      <p:sp>
        <p:nvSpPr>
          <p:cNvPr id="5" name="TextBox 4">
            <a:extLst>
              <a:ext uri="{FF2B5EF4-FFF2-40B4-BE49-F238E27FC236}">
                <a16:creationId xmlns:a16="http://schemas.microsoft.com/office/drawing/2014/main" id="{DC7F5FEB-6600-B942-8A0C-C086AC309585}"/>
              </a:ext>
            </a:extLst>
          </p:cNvPr>
          <p:cNvSpPr txBox="1"/>
          <p:nvPr/>
        </p:nvSpPr>
        <p:spPr>
          <a:xfrm>
            <a:off x="6802243" y="5929314"/>
            <a:ext cx="5062655" cy="400110"/>
          </a:xfrm>
          <a:prstGeom prst="rect">
            <a:avLst/>
          </a:prstGeom>
          <a:noFill/>
        </p:spPr>
        <p:txBody>
          <a:bodyPr wrap="square" rtlCol="0">
            <a:spAutoFit/>
          </a:bodyPr>
          <a:lstStyle/>
          <a:p>
            <a:r>
              <a:rPr lang="en-US" sz="2000" dirty="0"/>
              <a:t>Presented by: JP </a:t>
            </a:r>
            <a:r>
              <a:rPr lang="en-US" sz="2000" dirty="0" err="1"/>
              <a:t>Rinfret</a:t>
            </a:r>
            <a:r>
              <a:rPr lang="en-US" sz="2000" dirty="0"/>
              <a:t> and Samuel Diaz</a:t>
            </a:r>
          </a:p>
        </p:txBody>
      </p:sp>
    </p:spTree>
    <p:extLst>
      <p:ext uri="{BB962C8B-B14F-4D97-AF65-F5344CB8AC3E}">
        <p14:creationId xmlns:p14="http://schemas.microsoft.com/office/powerpoint/2010/main" val="291854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B1B-0060-3A48-B4B2-FC14D8B45373}"/>
              </a:ext>
            </a:extLst>
          </p:cNvPr>
          <p:cNvSpPr>
            <a:spLocks noGrp="1"/>
          </p:cNvSpPr>
          <p:nvPr>
            <p:ph type="title"/>
          </p:nvPr>
        </p:nvSpPr>
        <p:spPr/>
        <p:txBody>
          <a:bodyPr/>
          <a:lstStyle/>
          <a:p>
            <a:r>
              <a:rPr lang="en-US" dirty="0"/>
              <a:t>Work Flow :</a:t>
            </a:r>
          </a:p>
        </p:txBody>
      </p:sp>
      <p:sp>
        <p:nvSpPr>
          <p:cNvPr id="4" name="Round Diagonal Corner Rectangle 3">
            <a:extLst>
              <a:ext uri="{FF2B5EF4-FFF2-40B4-BE49-F238E27FC236}">
                <a16:creationId xmlns:a16="http://schemas.microsoft.com/office/drawing/2014/main" id="{3645AD27-B0F3-5547-B112-8367810E4800}"/>
              </a:ext>
            </a:extLst>
          </p:cNvPr>
          <p:cNvSpPr/>
          <p:nvPr/>
        </p:nvSpPr>
        <p:spPr>
          <a:xfrm>
            <a:off x="1081089" y="1433513"/>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Brainstorm</a:t>
            </a:r>
          </a:p>
        </p:txBody>
      </p:sp>
      <p:sp>
        <p:nvSpPr>
          <p:cNvPr id="5" name="Round Diagonal Corner Rectangle 4">
            <a:extLst>
              <a:ext uri="{FF2B5EF4-FFF2-40B4-BE49-F238E27FC236}">
                <a16:creationId xmlns:a16="http://schemas.microsoft.com/office/drawing/2014/main" id="{E0E454EA-A8D2-8E47-807D-90697AB5D4AE}"/>
              </a:ext>
            </a:extLst>
          </p:cNvPr>
          <p:cNvSpPr/>
          <p:nvPr/>
        </p:nvSpPr>
        <p:spPr>
          <a:xfrm>
            <a:off x="4507990" y="1433512"/>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Conceptualize where and how to collect data</a:t>
            </a:r>
          </a:p>
        </p:txBody>
      </p:sp>
      <p:sp>
        <p:nvSpPr>
          <p:cNvPr id="8" name="Round Diagonal Corner Rectangle 7">
            <a:extLst>
              <a:ext uri="{FF2B5EF4-FFF2-40B4-BE49-F238E27FC236}">
                <a16:creationId xmlns:a16="http://schemas.microsoft.com/office/drawing/2014/main" id="{7123804E-4AF7-8448-9EB2-205F8496D056}"/>
              </a:ext>
            </a:extLst>
          </p:cNvPr>
          <p:cNvSpPr/>
          <p:nvPr/>
        </p:nvSpPr>
        <p:spPr>
          <a:xfrm>
            <a:off x="7961367" y="1433512"/>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Collecting Data / Cleaning Data</a:t>
            </a:r>
          </a:p>
        </p:txBody>
      </p:sp>
      <p:sp>
        <p:nvSpPr>
          <p:cNvPr id="9" name="Round Diagonal Corner Rectangle 8">
            <a:extLst>
              <a:ext uri="{FF2B5EF4-FFF2-40B4-BE49-F238E27FC236}">
                <a16:creationId xmlns:a16="http://schemas.microsoft.com/office/drawing/2014/main" id="{1C672C27-614A-324C-B852-FFC383D6021B}"/>
              </a:ext>
            </a:extLst>
          </p:cNvPr>
          <p:cNvSpPr/>
          <p:nvPr/>
        </p:nvSpPr>
        <p:spPr>
          <a:xfrm>
            <a:off x="1054613" y="3232205"/>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Generated our Null Hypothesis and Alternate Hypothesis</a:t>
            </a:r>
          </a:p>
        </p:txBody>
      </p:sp>
      <p:sp>
        <p:nvSpPr>
          <p:cNvPr id="10" name="Round Diagonal Corner Rectangle 9">
            <a:extLst>
              <a:ext uri="{FF2B5EF4-FFF2-40B4-BE49-F238E27FC236}">
                <a16:creationId xmlns:a16="http://schemas.microsoft.com/office/drawing/2014/main" id="{D1F10034-0044-AF4C-828B-A8CDC8E5B036}"/>
              </a:ext>
            </a:extLst>
          </p:cNvPr>
          <p:cNvSpPr/>
          <p:nvPr/>
        </p:nvSpPr>
        <p:spPr>
          <a:xfrm>
            <a:off x="4494752" y="3248965"/>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Data Analysis</a:t>
            </a:r>
          </a:p>
        </p:txBody>
      </p:sp>
      <p:sp>
        <p:nvSpPr>
          <p:cNvPr id="11" name="Round Diagonal Corner Rectangle 10">
            <a:extLst>
              <a:ext uri="{FF2B5EF4-FFF2-40B4-BE49-F238E27FC236}">
                <a16:creationId xmlns:a16="http://schemas.microsoft.com/office/drawing/2014/main" id="{219620AA-98B3-BE40-B550-280B0B9A70A8}"/>
              </a:ext>
            </a:extLst>
          </p:cNvPr>
          <p:cNvSpPr/>
          <p:nvPr/>
        </p:nvSpPr>
        <p:spPr>
          <a:xfrm>
            <a:off x="7961367" y="3232205"/>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Calculating Statistical values</a:t>
            </a:r>
          </a:p>
        </p:txBody>
      </p:sp>
      <p:sp>
        <p:nvSpPr>
          <p:cNvPr id="12" name="Round Diagonal Corner Rectangle 11">
            <a:extLst>
              <a:ext uri="{FF2B5EF4-FFF2-40B4-BE49-F238E27FC236}">
                <a16:creationId xmlns:a16="http://schemas.microsoft.com/office/drawing/2014/main" id="{620C1E5C-AC85-E648-A52E-CA85F239CAD8}"/>
              </a:ext>
            </a:extLst>
          </p:cNvPr>
          <p:cNvSpPr/>
          <p:nvPr/>
        </p:nvSpPr>
        <p:spPr>
          <a:xfrm>
            <a:off x="1054613" y="5047658"/>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Data Visualization</a:t>
            </a:r>
          </a:p>
        </p:txBody>
      </p:sp>
      <p:sp>
        <p:nvSpPr>
          <p:cNvPr id="14" name="Round Diagonal Corner Rectangle 13">
            <a:extLst>
              <a:ext uri="{FF2B5EF4-FFF2-40B4-BE49-F238E27FC236}">
                <a16:creationId xmlns:a16="http://schemas.microsoft.com/office/drawing/2014/main" id="{A0F9FEF9-F3BC-EE44-9565-2F314715BDDB}"/>
              </a:ext>
            </a:extLst>
          </p:cNvPr>
          <p:cNvSpPr/>
          <p:nvPr/>
        </p:nvSpPr>
        <p:spPr>
          <a:xfrm>
            <a:off x="4507990" y="5047658"/>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 Rejecting or failing to reject our Hypotheses  </a:t>
            </a:r>
          </a:p>
        </p:txBody>
      </p:sp>
      <p:sp>
        <p:nvSpPr>
          <p:cNvPr id="15" name="Round Diagonal Corner Rectangle 14">
            <a:extLst>
              <a:ext uri="{FF2B5EF4-FFF2-40B4-BE49-F238E27FC236}">
                <a16:creationId xmlns:a16="http://schemas.microsoft.com/office/drawing/2014/main" id="{06062FC2-D0C4-2D4F-BE79-572C36207A2D}"/>
              </a:ext>
            </a:extLst>
          </p:cNvPr>
          <p:cNvSpPr/>
          <p:nvPr/>
        </p:nvSpPr>
        <p:spPr>
          <a:xfrm>
            <a:off x="7961367" y="5047658"/>
            <a:ext cx="2262752" cy="144521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Conclusion</a:t>
            </a:r>
          </a:p>
        </p:txBody>
      </p:sp>
    </p:spTree>
    <p:extLst>
      <p:ext uri="{BB962C8B-B14F-4D97-AF65-F5344CB8AC3E}">
        <p14:creationId xmlns:p14="http://schemas.microsoft.com/office/powerpoint/2010/main" val="118474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69E6-57BF-3A44-8CDC-7C939AF013C4}"/>
              </a:ext>
            </a:extLst>
          </p:cNvPr>
          <p:cNvSpPr>
            <a:spLocks noGrp="1"/>
          </p:cNvSpPr>
          <p:nvPr>
            <p:ph type="title"/>
          </p:nvPr>
        </p:nvSpPr>
        <p:spPr/>
        <p:txBody>
          <a:bodyPr/>
          <a:lstStyle/>
          <a:p>
            <a:r>
              <a:rPr lang="en-US" dirty="0"/>
              <a:t>Data Collecting and Cleaning</a:t>
            </a:r>
          </a:p>
        </p:txBody>
      </p:sp>
      <p:sp>
        <p:nvSpPr>
          <p:cNvPr id="3" name="Content Placeholder 2">
            <a:extLst>
              <a:ext uri="{FF2B5EF4-FFF2-40B4-BE49-F238E27FC236}">
                <a16:creationId xmlns:a16="http://schemas.microsoft.com/office/drawing/2014/main" id="{D1E5D003-172D-7C49-9B27-7CC6DE0B9138}"/>
              </a:ext>
            </a:extLst>
          </p:cNvPr>
          <p:cNvSpPr>
            <a:spLocks noGrp="1"/>
          </p:cNvSpPr>
          <p:nvPr>
            <p:ph idx="1"/>
          </p:nvPr>
        </p:nvSpPr>
        <p:spPr/>
        <p:txBody>
          <a:bodyPr>
            <a:normAutofit lnSpcReduction="10000"/>
          </a:bodyPr>
          <a:lstStyle/>
          <a:p>
            <a:r>
              <a:rPr lang="en-US" dirty="0"/>
              <a:t>We collected data from the four major sports leagues (Football, Hockey, Baseball and Basketball) </a:t>
            </a:r>
          </a:p>
          <a:p>
            <a:r>
              <a:rPr lang="en-US" dirty="0"/>
              <a:t>We pulled data from using </a:t>
            </a:r>
            <a:r>
              <a:rPr lang="en-US" dirty="0" err="1"/>
              <a:t>api</a:t>
            </a:r>
            <a:r>
              <a:rPr lang="en-US" dirty="0"/>
              <a:t> calls from:</a:t>
            </a:r>
          </a:p>
          <a:p>
            <a:pPr marL="0" indent="0">
              <a:buNone/>
            </a:pPr>
            <a:endParaRPr lang="en-US" dirty="0"/>
          </a:p>
          <a:p>
            <a:endParaRPr lang="en-US" dirty="0"/>
          </a:p>
          <a:p>
            <a:pPr lvl="1"/>
            <a:endParaRPr lang="en-US" dirty="0">
              <a:hlinkClick r:id="rId2"/>
            </a:endParaRPr>
          </a:p>
          <a:p>
            <a:pPr lvl="1"/>
            <a:r>
              <a:rPr lang="en-US" dirty="0">
                <a:hlinkClick r:id="rId2"/>
              </a:rPr>
              <a:t>https://sportsdata.io/</a:t>
            </a:r>
            <a:r>
              <a:rPr lang="en-US" dirty="0"/>
              <a:t> 			          </a:t>
            </a:r>
            <a:r>
              <a:rPr lang="en-US" dirty="0">
                <a:hlinkClick r:id="rId3"/>
              </a:rPr>
              <a:t>https://rapidapi.com/</a:t>
            </a:r>
            <a:endParaRPr lang="en-US" dirty="0"/>
          </a:p>
          <a:p>
            <a:pPr marL="457200" lvl="1" indent="0">
              <a:buNone/>
            </a:pPr>
            <a:endParaRPr lang="en-US" dirty="0"/>
          </a:p>
          <a:p>
            <a:pPr marL="457200" lvl="1" indent="0">
              <a:buNone/>
            </a:pPr>
            <a:r>
              <a:rPr lang="en-US" dirty="0"/>
              <a:t>     Grabbing data for:				Grabbing data for:</a:t>
            </a:r>
          </a:p>
          <a:p>
            <a:pPr marL="457200" lvl="1" indent="0">
              <a:buNone/>
            </a:pPr>
            <a:r>
              <a:rPr lang="en-US" dirty="0"/>
              <a:t>	NFL , NHL , MLB				            NBA</a:t>
            </a:r>
          </a:p>
          <a:p>
            <a:pPr marL="457200" lvl="1" indent="0">
              <a:buNone/>
            </a:pPr>
            <a:r>
              <a:rPr lang="en-US" dirty="0"/>
              <a:t>	</a:t>
            </a:r>
          </a:p>
        </p:txBody>
      </p:sp>
      <p:pic>
        <p:nvPicPr>
          <p:cNvPr id="4" name="Picture 3">
            <a:extLst>
              <a:ext uri="{FF2B5EF4-FFF2-40B4-BE49-F238E27FC236}">
                <a16:creationId xmlns:a16="http://schemas.microsoft.com/office/drawing/2014/main" id="{255165EF-5A01-CB4A-AA8B-384B76EB7590}"/>
              </a:ext>
            </a:extLst>
          </p:cNvPr>
          <p:cNvPicPr>
            <a:picLocks noChangeAspect="1"/>
          </p:cNvPicPr>
          <p:nvPr/>
        </p:nvPicPr>
        <p:blipFill>
          <a:blip r:embed="rId4"/>
          <a:stretch>
            <a:fillRect/>
          </a:stretch>
        </p:blipFill>
        <p:spPr>
          <a:xfrm>
            <a:off x="1966913" y="3543300"/>
            <a:ext cx="1714500" cy="342900"/>
          </a:xfrm>
          <a:prstGeom prst="rect">
            <a:avLst/>
          </a:prstGeom>
        </p:spPr>
      </p:pic>
      <p:pic>
        <p:nvPicPr>
          <p:cNvPr id="5" name="Picture 4">
            <a:extLst>
              <a:ext uri="{FF2B5EF4-FFF2-40B4-BE49-F238E27FC236}">
                <a16:creationId xmlns:a16="http://schemas.microsoft.com/office/drawing/2014/main" id="{FA689D3E-5DC4-A74B-9F56-324FFBBBDDC1}"/>
              </a:ext>
            </a:extLst>
          </p:cNvPr>
          <p:cNvPicPr>
            <a:picLocks noChangeAspect="1"/>
          </p:cNvPicPr>
          <p:nvPr/>
        </p:nvPicPr>
        <p:blipFill>
          <a:blip r:embed="rId5"/>
          <a:stretch>
            <a:fillRect/>
          </a:stretch>
        </p:blipFill>
        <p:spPr>
          <a:xfrm>
            <a:off x="7484692" y="3543300"/>
            <a:ext cx="1714500" cy="485775"/>
          </a:xfrm>
          <a:prstGeom prst="rect">
            <a:avLst/>
          </a:prstGeom>
        </p:spPr>
      </p:pic>
    </p:spTree>
    <p:extLst>
      <p:ext uri="{BB962C8B-B14F-4D97-AF65-F5344CB8AC3E}">
        <p14:creationId xmlns:p14="http://schemas.microsoft.com/office/powerpoint/2010/main" val="56709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DAAA-2F73-C148-8A3F-923359723DB2}"/>
              </a:ext>
            </a:extLst>
          </p:cNvPr>
          <p:cNvSpPr>
            <a:spLocks noGrp="1"/>
          </p:cNvSpPr>
          <p:nvPr>
            <p:ph type="title"/>
          </p:nvPr>
        </p:nvSpPr>
        <p:spPr>
          <a:xfrm>
            <a:off x="838200" y="365125"/>
            <a:ext cx="9877425" cy="1463675"/>
          </a:xfrm>
        </p:spPr>
        <p:txBody>
          <a:bodyPr/>
          <a:lstStyle/>
          <a:p>
            <a:r>
              <a:rPr lang="en-US" b="1" dirty="0"/>
              <a:t>Question 1: Is there home field advantage in any of the four major sports?</a:t>
            </a:r>
          </a:p>
        </p:txBody>
      </p:sp>
      <p:sp>
        <p:nvSpPr>
          <p:cNvPr id="17" name="Rectangle 11">
            <a:extLst>
              <a:ext uri="{FF2B5EF4-FFF2-40B4-BE49-F238E27FC236}">
                <a16:creationId xmlns:a16="http://schemas.microsoft.com/office/drawing/2014/main" id="{EB9B1875-3A0D-4F45-9D13-3BD6B45EA555}"/>
              </a:ext>
            </a:extLst>
          </p:cNvPr>
          <p:cNvSpPr>
            <a:spLocks noChangeArrowheads="1"/>
          </p:cNvSpPr>
          <p:nvPr/>
        </p:nvSpPr>
        <p:spPr bwMode="auto">
          <a:xfrm>
            <a:off x="2708443" y="2633012"/>
            <a:ext cx="52450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panose="02000503000000020004" pitchFamily="2" charset="0"/>
              </a:rPr>
              <a:t>  </a:t>
            </a:r>
            <a:r>
              <a:rPr kumimoji="0" lang="en-US" altLang="en-US" sz="1900" b="0" i="0" u="none" strike="noStrike" cap="none" normalizeH="0" baseline="0" dirty="0">
                <a:ln>
                  <a:noFill/>
                </a:ln>
                <a:solidFill>
                  <a:srgbClr val="000000"/>
                </a:solidFill>
                <a:effectLst/>
                <a:latin typeface="Helvetica Neue" panose="02000503000000020004" pitchFamily="2" charset="0"/>
              </a:rPr>
              <a:t>    </a:t>
            </a:r>
            <a:endParaRPr kumimoji="0" lang="en-US" altLang="en-US" sz="1000" b="0" i="0" u="none" strike="noStrike" cap="none" normalizeH="0" baseline="0" dirty="0">
              <a:ln>
                <a:noFill/>
              </a:ln>
              <a:solidFill>
                <a:srgbClr val="000000"/>
              </a:solidFill>
              <a:effectLst/>
              <a:latin typeface="Helvetica Neue" panose="02000503000000020004" pitchFamily="2" charset="0"/>
            </a:endParaRPr>
          </a:p>
        </p:txBody>
      </p:sp>
      <p:sp>
        <p:nvSpPr>
          <p:cNvPr id="18" name="AutoShape 12" descr="$H_0: \mu_{sport}$">
            <a:extLst>
              <a:ext uri="{FF2B5EF4-FFF2-40B4-BE49-F238E27FC236}">
                <a16:creationId xmlns:a16="http://schemas.microsoft.com/office/drawing/2014/main" id="{73E6C68E-1967-1E48-8DB7-EC6143DD02F6}"/>
              </a:ext>
            </a:extLst>
          </p:cNvPr>
          <p:cNvSpPr>
            <a:spLocks noChangeAspect="1" noChangeArrowheads="1"/>
          </p:cNvSpPr>
          <p:nvPr/>
        </p:nvSpPr>
        <p:spPr bwMode="auto">
          <a:xfrm>
            <a:off x="409575" y="28336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3" descr="$H_1: \mu_{sport}$">
            <a:extLst>
              <a:ext uri="{FF2B5EF4-FFF2-40B4-BE49-F238E27FC236}">
                <a16:creationId xmlns:a16="http://schemas.microsoft.com/office/drawing/2014/main" id="{1EF9A0D1-967C-3C46-A0FD-53555D03A035}"/>
              </a:ext>
            </a:extLst>
          </p:cNvPr>
          <p:cNvSpPr>
            <a:spLocks noChangeAspect="1" noChangeArrowheads="1"/>
          </p:cNvSpPr>
          <p:nvPr/>
        </p:nvSpPr>
        <p:spPr bwMode="auto">
          <a:xfrm>
            <a:off x="40957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4" descr="$\mu_{sport}$">
            <a:extLst>
              <a:ext uri="{FF2B5EF4-FFF2-40B4-BE49-F238E27FC236}">
                <a16:creationId xmlns:a16="http://schemas.microsoft.com/office/drawing/2014/main" id="{571948E6-03EA-0E47-A083-4DAFE5FD75E7}"/>
              </a:ext>
            </a:extLst>
          </p:cNvPr>
          <p:cNvSpPr>
            <a:spLocks noChangeAspect="1" noChangeArrowheads="1"/>
          </p:cNvSpPr>
          <p:nvPr/>
        </p:nvSpPr>
        <p:spPr bwMode="auto">
          <a:xfrm>
            <a:off x="151447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5" descr="$s \in S$">
            <a:extLst>
              <a:ext uri="{FF2B5EF4-FFF2-40B4-BE49-F238E27FC236}">
                <a16:creationId xmlns:a16="http://schemas.microsoft.com/office/drawing/2014/main" id="{B41993EB-8DDA-4746-AAFE-1F774977586B}"/>
              </a:ext>
            </a:extLst>
          </p:cNvPr>
          <p:cNvSpPr>
            <a:spLocks noChangeAspect="1" noChangeArrowheads="1"/>
          </p:cNvSpPr>
          <p:nvPr/>
        </p:nvSpPr>
        <p:spPr bwMode="auto">
          <a:xfrm>
            <a:off x="5381625"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A72A73A1-12EE-B84C-87DF-B6452AAA6301}"/>
              </a:ext>
            </a:extLst>
          </p:cNvPr>
          <p:cNvPicPr>
            <a:picLocks noChangeAspect="1"/>
          </p:cNvPicPr>
          <p:nvPr/>
        </p:nvPicPr>
        <p:blipFill>
          <a:blip r:embed="rId2"/>
          <a:stretch>
            <a:fillRect/>
          </a:stretch>
        </p:blipFill>
        <p:spPr>
          <a:xfrm>
            <a:off x="838200" y="2390283"/>
            <a:ext cx="9839325" cy="938510"/>
          </a:xfrm>
          <a:prstGeom prst="rect">
            <a:avLst/>
          </a:prstGeom>
        </p:spPr>
      </p:pic>
      <p:sp>
        <p:nvSpPr>
          <p:cNvPr id="24" name="Content Placeholder 23">
            <a:extLst>
              <a:ext uri="{FF2B5EF4-FFF2-40B4-BE49-F238E27FC236}">
                <a16:creationId xmlns:a16="http://schemas.microsoft.com/office/drawing/2014/main" id="{DA2488F4-C36B-3049-961C-5AD8BA180498}"/>
              </a:ext>
            </a:extLst>
          </p:cNvPr>
          <p:cNvSpPr>
            <a:spLocks noGrp="1"/>
          </p:cNvSpPr>
          <p:nvPr>
            <p:ph idx="1"/>
          </p:nvPr>
        </p:nvSpPr>
        <p:spPr>
          <a:xfrm>
            <a:off x="1666875" y="3619389"/>
            <a:ext cx="9529763" cy="838395"/>
          </a:xfrm>
        </p:spPr>
        <p:txBody>
          <a:bodyPr>
            <a:normAutofit/>
          </a:bodyPr>
          <a:lstStyle/>
          <a:p>
            <a:pPr marL="0" indent="0">
              <a:buNone/>
            </a:pPr>
            <a:r>
              <a:rPr lang="en-US" sz="2000" dirty="0"/>
              <a:t>We ran t-tests to test the null hypothesis from each of the major sports teams.</a:t>
            </a:r>
          </a:p>
        </p:txBody>
      </p:sp>
      <p:sp>
        <p:nvSpPr>
          <p:cNvPr id="25" name="TextBox 24">
            <a:extLst>
              <a:ext uri="{FF2B5EF4-FFF2-40B4-BE49-F238E27FC236}">
                <a16:creationId xmlns:a16="http://schemas.microsoft.com/office/drawing/2014/main" id="{6492985B-8A96-8342-A538-F6AF7C928501}"/>
              </a:ext>
            </a:extLst>
          </p:cNvPr>
          <p:cNvSpPr txBox="1"/>
          <p:nvPr/>
        </p:nvSpPr>
        <p:spPr>
          <a:xfrm>
            <a:off x="3476072" y="1920150"/>
            <a:ext cx="4115906" cy="369332"/>
          </a:xfrm>
          <a:prstGeom prst="rect">
            <a:avLst/>
          </a:prstGeom>
          <a:noFill/>
        </p:spPr>
        <p:txBody>
          <a:bodyPr wrap="square" rtlCol="0">
            <a:spAutoFit/>
          </a:bodyPr>
          <a:lstStyle/>
          <a:p>
            <a:r>
              <a:rPr lang="en-US" dirty="0"/>
              <a:t>Our hypotheses for question 1</a:t>
            </a:r>
          </a:p>
        </p:txBody>
      </p:sp>
      <p:pic>
        <p:nvPicPr>
          <p:cNvPr id="28" name="Picture 27">
            <a:extLst>
              <a:ext uri="{FF2B5EF4-FFF2-40B4-BE49-F238E27FC236}">
                <a16:creationId xmlns:a16="http://schemas.microsoft.com/office/drawing/2014/main" id="{96A0E733-07FB-C84F-9770-FC4B6E99FF5A}"/>
              </a:ext>
            </a:extLst>
          </p:cNvPr>
          <p:cNvPicPr>
            <a:picLocks noChangeAspect="1"/>
          </p:cNvPicPr>
          <p:nvPr/>
        </p:nvPicPr>
        <p:blipFill>
          <a:blip r:embed="rId3"/>
          <a:stretch>
            <a:fillRect/>
          </a:stretch>
        </p:blipFill>
        <p:spPr>
          <a:xfrm>
            <a:off x="838200" y="4305648"/>
            <a:ext cx="9935969" cy="2185987"/>
          </a:xfrm>
          <a:prstGeom prst="rect">
            <a:avLst/>
          </a:prstGeom>
        </p:spPr>
      </p:pic>
    </p:spTree>
    <p:extLst>
      <p:ext uri="{BB962C8B-B14F-4D97-AF65-F5344CB8AC3E}">
        <p14:creationId xmlns:p14="http://schemas.microsoft.com/office/powerpoint/2010/main" val="77040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37C-44F9-2B4C-874E-75FBE9230EC0}"/>
              </a:ext>
            </a:extLst>
          </p:cNvPr>
          <p:cNvSpPr>
            <a:spLocks noGrp="1"/>
          </p:cNvSpPr>
          <p:nvPr>
            <p:ph type="title"/>
          </p:nvPr>
        </p:nvSpPr>
        <p:spPr>
          <a:xfrm>
            <a:off x="838200" y="365125"/>
            <a:ext cx="10515600" cy="1325563"/>
          </a:xfrm>
        </p:spPr>
        <p:txBody>
          <a:bodyPr>
            <a:normAutofit fontScale="90000"/>
          </a:bodyPr>
          <a:lstStyle/>
          <a:p>
            <a:r>
              <a:rPr lang="en-US" b="1" dirty="0"/>
              <a:t>Is there an advantage to playing at home earlier in the season as compared to later in the season?</a:t>
            </a:r>
            <a:br>
              <a:rPr lang="en-US" b="1" dirty="0"/>
            </a:br>
            <a:endParaRPr lang="en-US" dirty="0"/>
          </a:p>
        </p:txBody>
      </p:sp>
      <p:sp>
        <p:nvSpPr>
          <p:cNvPr id="3" name="Content Placeholder 2">
            <a:extLst>
              <a:ext uri="{FF2B5EF4-FFF2-40B4-BE49-F238E27FC236}">
                <a16:creationId xmlns:a16="http://schemas.microsoft.com/office/drawing/2014/main" id="{6E354244-1F26-914C-B110-6DB2B3B550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66320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282</Words>
  <Application>Microsoft Macintosh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Is there a such thing as ‘Home Field Advantage’</vt:lpstr>
      <vt:lpstr>Work Flow :</vt:lpstr>
      <vt:lpstr>Data Collecting and Cleaning</vt:lpstr>
      <vt:lpstr>Question 1: Is there home field advantage in any of the four major sports?</vt:lpstr>
      <vt:lpstr>Is there an advantage to playing at home earlier in the season as compared to later in the season?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a such thing as ‘Home Field Advantage’</dc:title>
  <dc:creator>Microsoft Office User</dc:creator>
  <cp:lastModifiedBy>Microsoft Office User</cp:lastModifiedBy>
  <cp:revision>10</cp:revision>
  <dcterms:created xsi:type="dcterms:W3CDTF">2019-11-14T22:58:46Z</dcterms:created>
  <dcterms:modified xsi:type="dcterms:W3CDTF">2019-11-15T00:42:01Z</dcterms:modified>
</cp:coreProperties>
</file>