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8" r:id="rId5"/>
    <p:sldId id="271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9"/>
  </p:normalViewPr>
  <p:slideViewPr>
    <p:cSldViewPr snapToGrid="0" snapToObjects="1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8DAF8-7DCF-40EB-B697-2DBD71FE08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F696CF-4BC6-47F7-93AB-661FC33C57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Preprocessing </a:t>
          </a:r>
        </a:p>
      </dgm:t>
    </dgm:pt>
    <dgm:pt modelId="{97E43BD2-09E0-48EB-A202-7C8ABF685A0C}" type="parTrans" cxnId="{20F09E2E-EB10-49B4-A9F2-23B6365A870F}">
      <dgm:prSet/>
      <dgm:spPr/>
      <dgm:t>
        <a:bodyPr/>
        <a:lstStyle/>
        <a:p>
          <a:endParaRPr lang="en-US"/>
        </a:p>
      </dgm:t>
    </dgm:pt>
    <dgm:pt modelId="{184B0711-6413-4AA8-8632-C5E149160CD5}" type="sibTrans" cxnId="{20F09E2E-EB10-49B4-A9F2-23B6365A870F}">
      <dgm:prSet/>
      <dgm:spPr/>
      <dgm:t>
        <a:bodyPr/>
        <a:lstStyle/>
        <a:p>
          <a:endParaRPr lang="en-US"/>
        </a:p>
      </dgm:t>
    </dgm:pt>
    <dgm:pt modelId="{10CE4908-AD50-47F1-AE45-B89EAE7E9B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Exploratory Analysis</a:t>
          </a:r>
        </a:p>
      </dgm:t>
    </dgm:pt>
    <dgm:pt modelId="{355D95B0-EBB1-46F0-8E12-1894AEF5F607}" type="parTrans" cxnId="{A34773F2-CE26-46EE-B626-97DA50F10FC3}">
      <dgm:prSet/>
      <dgm:spPr/>
      <dgm:t>
        <a:bodyPr/>
        <a:lstStyle/>
        <a:p>
          <a:endParaRPr lang="en-US"/>
        </a:p>
      </dgm:t>
    </dgm:pt>
    <dgm:pt modelId="{0D76BC13-F416-4372-A88B-F682F9A01E01}" type="sibTrans" cxnId="{A34773F2-CE26-46EE-B626-97DA50F10FC3}">
      <dgm:prSet/>
      <dgm:spPr/>
      <dgm:t>
        <a:bodyPr/>
        <a:lstStyle/>
        <a:p>
          <a:endParaRPr lang="en-US"/>
        </a:p>
      </dgm:t>
    </dgm:pt>
    <dgm:pt modelId="{69345FA0-769D-4035-B195-06EB9E66AC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Supervised Machine Learning </a:t>
          </a:r>
        </a:p>
      </dgm:t>
    </dgm:pt>
    <dgm:pt modelId="{EB7D3862-DF5D-4E6F-9974-E41D2F8A8C6F}" type="parTrans" cxnId="{39A34DFC-736F-40DA-B1D0-7E9672EBC614}">
      <dgm:prSet/>
      <dgm:spPr/>
      <dgm:t>
        <a:bodyPr/>
        <a:lstStyle/>
        <a:p>
          <a:endParaRPr lang="en-US"/>
        </a:p>
      </dgm:t>
    </dgm:pt>
    <dgm:pt modelId="{4A88747C-7B61-4416-A088-8024BF7CD6C7}" type="sibTrans" cxnId="{39A34DFC-736F-40DA-B1D0-7E9672EBC614}">
      <dgm:prSet/>
      <dgm:spPr/>
      <dgm:t>
        <a:bodyPr/>
        <a:lstStyle/>
        <a:p>
          <a:endParaRPr lang="en-US"/>
        </a:p>
      </dgm:t>
    </dgm:pt>
    <dgm:pt modelId="{B3269BFD-88C4-4514-8EA2-0FC57BE494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Unsupervised Machine Learning </a:t>
          </a:r>
        </a:p>
      </dgm:t>
    </dgm:pt>
    <dgm:pt modelId="{86A070A5-F18C-4206-88E3-B29CB163D78B}" type="parTrans" cxnId="{0670081B-52FD-4EB1-B299-3C15459894B7}">
      <dgm:prSet/>
      <dgm:spPr/>
      <dgm:t>
        <a:bodyPr/>
        <a:lstStyle/>
        <a:p>
          <a:endParaRPr lang="en-US"/>
        </a:p>
      </dgm:t>
    </dgm:pt>
    <dgm:pt modelId="{AC4BF968-8DCA-4ECD-B876-99E723006328}" type="sibTrans" cxnId="{0670081B-52FD-4EB1-B299-3C15459894B7}">
      <dgm:prSet/>
      <dgm:spPr/>
      <dgm:t>
        <a:bodyPr/>
        <a:lstStyle/>
        <a:p>
          <a:endParaRPr lang="en-US"/>
        </a:p>
      </dgm:t>
    </dgm:pt>
    <dgm:pt modelId="{35FDBF10-74C9-4202-808E-F90A716A6FBC}" type="pres">
      <dgm:prSet presAssocID="{7868DAF8-7DCF-40EB-B697-2DBD71FE08C7}" presName="root" presStyleCnt="0">
        <dgm:presLayoutVars>
          <dgm:dir/>
          <dgm:resizeHandles val="exact"/>
        </dgm:presLayoutVars>
      </dgm:prSet>
      <dgm:spPr/>
    </dgm:pt>
    <dgm:pt modelId="{803ABD45-FB5C-4D43-B9D8-43579FDFE2C0}" type="pres">
      <dgm:prSet presAssocID="{10CE4908-AD50-47F1-AE45-B89EAE7E9BFD}" presName="compNode" presStyleCnt="0"/>
      <dgm:spPr/>
    </dgm:pt>
    <dgm:pt modelId="{DE591AF3-A45D-4902-B2B8-A14F378E1862}" type="pres">
      <dgm:prSet presAssocID="{10CE4908-AD50-47F1-AE45-B89EAE7E9BFD}" presName="iconBgRect" presStyleLbl="bgShp" presStyleIdx="0" presStyleCnt="4"/>
      <dgm:spPr/>
    </dgm:pt>
    <dgm:pt modelId="{01B71CD5-F6E1-4536-A423-F151D420735D}" type="pres">
      <dgm:prSet presAssocID="{10CE4908-AD50-47F1-AE45-B89EAE7E9B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EE151A4-CEB9-47DE-9C90-8C0FBFBE0B65}" type="pres">
      <dgm:prSet presAssocID="{10CE4908-AD50-47F1-AE45-B89EAE7E9BFD}" presName="spaceRect" presStyleCnt="0"/>
      <dgm:spPr/>
    </dgm:pt>
    <dgm:pt modelId="{10447BB9-C0C8-4DF0-AB47-E702E7F0B1C3}" type="pres">
      <dgm:prSet presAssocID="{10CE4908-AD50-47F1-AE45-B89EAE7E9BFD}" presName="textRect" presStyleLbl="revTx" presStyleIdx="0" presStyleCnt="4">
        <dgm:presLayoutVars>
          <dgm:chMax val="1"/>
          <dgm:chPref val="1"/>
        </dgm:presLayoutVars>
      </dgm:prSet>
      <dgm:spPr/>
    </dgm:pt>
    <dgm:pt modelId="{C2C46F9F-ADB6-48FC-AF03-97B5E8C256AE}" type="pres">
      <dgm:prSet presAssocID="{0D76BC13-F416-4372-A88B-F682F9A01E01}" presName="sibTrans" presStyleCnt="0"/>
      <dgm:spPr/>
    </dgm:pt>
    <dgm:pt modelId="{9416BCF1-56F1-44EC-B1D5-A303357C7B90}" type="pres">
      <dgm:prSet presAssocID="{0AF696CF-4BC6-47F7-93AB-661FC33C5729}" presName="compNode" presStyleCnt="0"/>
      <dgm:spPr/>
    </dgm:pt>
    <dgm:pt modelId="{B88FDBD9-EAEC-40E5-9196-4227B2E99414}" type="pres">
      <dgm:prSet presAssocID="{0AF696CF-4BC6-47F7-93AB-661FC33C5729}" presName="iconBgRect" presStyleLbl="bgShp" presStyleIdx="1" presStyleCnt="4"/>
      <dgm:spPr/>
    </dgm:pt>
    <dgm:pt modelId="{DC69459F-D83A-4D10-ABEF-4D00374C5EFD}" type="pres">
      <dgm:prSet presAssocID="{0AF696CF-4BC6-47F7-93AB-661FC33C5729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FCC0F53-CB75-47BB-AA49-5779377AB401}" type="pres">
      <dgm:prSet presAssocID="{0AF696CF-4BC6-47F7-93AB-661FC33C5729}" presName="spaceRect" presStyleCnt="0"/>
      <dgm:spPr/>
    </dgm:pt>
    <dgm:pt modelId="{2C7C70B5-EE67-4149-9DA3-C8C29377A76D}" type="pres">
      <dgm:prSet presAssocID="{0AF696CF-4BC6-47F7-93AB-661FC33C5729}" presName="textRect" presStyleLbl="revTx" presStyleIdx="1" presStyleCnt="4">
        <dgm:presLayoutVars>
          <dgm:chMax val="1"/>
          <dgm:chPref val="1"/>
        </dgm:presLayoutVars>
      </dgm:prSet>
      <dgm:spPr/>
    </dgm:pt>
    <dgm:pt modelId="{FABE25A0-8A5F-4088-AF17-5F38012DFE49}" type="pres">
      <dgm:prSet presAssocID="{184B0711-6413-4AA8-8632-C5E149160CD5}" presName="sibTrans" presStyleCnt="0"/>
      <dgm:spPr/>
    </dgm:pt>
    <dgm:pt modelId="{D183D22E-A891-4B27-8AFE-A950C69117F1}" type="pres">
      <dgm:prSet presAssocID="{69345FA0-769D-4035-B195-06EB9E66AC8D}" presName="compNode" presStyleCnt="0"/>
      <dgm:spPr/>
    </dgm:pt>
    <dgm:pt modelId="{DBE8B2F5-1211-4B02-9204-A462C91B4D62}" type="pres">
      <dgm:prSet presAssocID="{69345FA0-769D-4035-B195-06EB9E66AC8D}" presName="iconBgRect" presStyleLbl="bgShp" presStyleIdx="2" presStyleCnt="4"/>
      <dgm:spPr/>
    </dgm:pt>
    <dgm:pt modelId="{FA7FF537-FC33-4378-B3ED-B170F040ECBF}" type="pres">
      <dgm:prSet presAssocID="{69345FA0-769D-4035-B195-06EB9E66AC8D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27B58D8-27D4-476A-964E-988403EF2E90}" type="pres">
      <dgm:prSet presAssocID="{69345FA0-769D-4035-B195-06EB9E66AC8D}" presName="spaceRect" presStyleCnt="0"/>
      <dgm:spPr/>
    </dgm:pt>
    <dgm:pt modelId="{61EF9EF6-2F4E-4E41-9BF0-7892CB391728}" type="pres">
      <dgm:prSet presAssocID="{69345FA0-769D-4035-B195-06EB9E66AC8D}" presName="textRect" presStyleLbl="revTx" presStyleIdx="2" presStyleCnt="4">
        <dgm:presLayoutVars>
          <dgm:chMax val="1"/>
          <dgm:chPref val="1"/>
        </dgm:presLayoutVars>
      </dgm:prSet>
      <dgm:spPr/>
    </dgm:pt>
    <dgm:pt modelId="{27D00509-0DA9-4B22-A288-192881BA17BB}" type="pres">
      <dgm:prSet presAssocID="{4A88747C-7B61-4416-A088-8024BF7CD6C7}" presName="sibTrans" presStyleCnt="0"/>
      <dgm:spPr/>
    </dgm:pt>
    <dgm:pt modelId="{9CD54D00-075A-4670-AD94-EE69CE764F08}" type="pres">
      <dgm:prSet presAssocID="{B3269BFD-88C4-4514-8EA2-0FC57BE4946F}" presName="compNode" presStyleCnt="0"/>
      <dgm:spPr/>
    </dgm:pt>
    <dgm:pt modelId="{9012C4AD-F86B-43D7-9B4C-1760DC697F7A}" type="pres">
      <dgm:prSet presAssocID="{B3269BFD-88C4-4514-8EA2-0FC57BE4946F}" presName="iconBgRect" presStyleLbl="bgShp" presStyleIdx="3" presStyleCnt="4"/>
      <dgm:spPr/>
    </dgm:pt>
    <dgm:pt modelId="{5A52E74E-5FBA-49E0-8D8C-6E5249F4C95E}" type="pres">
      <dgm:prSet presAssocID="{B3269BFD-88C4-4514-8EA2-0FC57BE4946F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6C1648E-8255-4D13-A224-E1846F7196D1}" type="pres">
      <dgm:prSet presAssocID="{B3269BFD-88C4-4514-8EA2-0FC57BE4946F}" presName="spaceRect" presStyleCnt="0"/>
      <dgm:spPr/>
    </dgm:pt>
    <dgm:pt modelId="{C84139B8-C098-403D-ABE2-4B0DDC91E1E9}" type="pres">
      <dgm:prSet presAssocID="{B3269BFD-88C4-4514-8EA2-0FC57BE494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70081B-52FD-4EB1-B299-3C15459894B7}" srcId="{7868DAF8-7DCF-40EB-B697-2DBD71FE08C7}" destId="{B3269BFD-88C4-4514-8EA2-0FC57BE4946F}" srcOrd="3" destOrd="0" parTransId="{86A070A5-F18C-4206-88E3-B29CB163D78B}" sibTransId="{AC4BF968-8DCA-4ECD-B876-99E723006328}"/>
    <dgm:cxn modelId="{20F09E2E-EB10-49B4-A9F2-23B6365A870F}" srcId="{7868DAF8-7DCF-40EB-B697-2DBD71FE08C7}" destId="{0AF696CF-4BC6-47F7-93AB-661FC33C5729}" srcOrd="1" destOrd="0" parTransId="{97E43BD2-09E0-48EB-A202-7C8ABF685A0C}" sibTransId="{184B0711-6413-4AA8-8632-C5E149160CD5}"/>
    <dgm:cxn modelId="{B296DA32-D6C9-4C4E-89D9-C830F3D1501F}" type="presOf" srcId="{69345FA0-769D-4035-B195-06EB9E66AC8D}" destId="{61EF9EF6-2F4E-4E41-9BF0-7892CB391728}" srcOrd="0" destOrd="0" presId="urn:microsoft.com/office/officeart/2018/5/layout/IconCircleLabelList"/>
    <dgm:cxn modelId="{63381A6E-369E-DC4D-9097-C627B9607141}" type="presOf" srcId="{0AF696CF-4BC6-47F7-93AB-661FC33C5729}" destId="{2C7C70B5-EE67-4149-9DA3-C8C29377A76D}" srcOrd="0" destOrd="0" presId="urn:microsoft.com/office/officeart/2018/5/layout/IconCircleLabelList"/>
    <dgm:cxn modelId="{1D8C93BB-C577-4A44-8E7E-E420F65AC33F}" type="presOf" srcId="{7868DAF8-7DCF-40EB-B697-2DBD71FE08C7}" destId="{35FDBF10-74C9-4202-808E-F90A716A6FBC}" srcOrd="0" destOrd="0" presId="urn:microsoft.com/office/officeart/2018/5/layout/IconCircleLabelList"/>
    <dgm:cxn modelId="{8178ACD4-D731-8E42-9AA9-F736DAA00474}" type="presOf" srcId="{10CE4908-AD50-47F1-AE45-B89EAE7E9BFD}" destId="{10447BB9-C0C8-4DF0-AB47-E702E7F0B1C3}" srcOrd="0" destOrd="0" presId="urn:microsoft.com/office/officeart/2018/5/layout/IconCircleLabelList"/>
    <dgm:cxn modelId="{A34773F2-CE26-46EE-B626-97DA50F10FC3}" srcId="{7868DAF8-7DCF-40EB-B697-2DBD71FE08C7}" destId="{10CE4908-AD50-47F1-AE45-B89EAE7E9BFD}" srcOrd="0" destOrd="0" parTransId="{355D95B0-EBB1-46F0-8E12-1894AEF5F607}" sibTransId="{0D76BC13-F416-4372-A88B-F682F9A01E01}"/>
    <dgm:cxn modelId="{39A34DFC-736F-40DA-B1D0-7E9672EBC614}" srcId="{7868DAF8-7DCF-40EB-B697-2DBD71FE08C7}" destId="{69345FA0-769D-4035-B195-06EB9E66AC8D}" srcOrd="2" destOrd="0" parTransId="{EB7D3862-DF5D-4E6F-9974-E41D2F8A8C6F}" sibTransId="{4A88747C-7B61-4416-A088-8024BF7CD6C7}"/>
    <dgm:cxn modelId="{2CF0B1FC-783D-174E-B57C-52D0A8A99100}" type="presOf" srcId="{B3269BFD-88C4-4514-8EA2-0FC57BE4946F}" destId="{C84139B8-C098-403D-ABE2-4B0DDC91E1E9}" srcOrd="0" destOrd="0" presId="urn:microsoft.com/office/officeart/2018/5/layout/IconCircleLabelList"/>
    <dgm:cxn modelId="{DACBA6C5-D43D-F74D-9D43-6AA50CBD1E17}" type="presParOf" srcId="{35FDBF10-74C9-4202-808E-F90A716A6FBC}" destId="{803ABD45-FB5C-4D43-B9D8-43579FDFE2C0}" srcOrd="0" destOrd="0" presId="urn:microsoft.com/office/officeart/2018/5/layout/IconCircleLabelList"/>
    <dgm:cxn modelId="{27F95922-A5FC-BB49-8769-47819F64C8E1}" type="presParOf" srcId="{803ABD45-FB5C-4D43-B9D8-43579FDFE2C0}" destId="{DE591AF3-A45D-4902-B2B8-A14F378E1862}" srcOrd="0" destOrd="0" presId="urn:microsoft.com/office/officeart/2018/5/layout/IconCircleLabelList"/>
    <dgm:cxn modelId="{719B7E27-4B5F-EB4A-8E31-5C704BC4618A}" type="presParOf" srcId="{803ABD45-FB5C-4D43-B9D8-43579FDFE2C0}" destId="{01B71CD5-F6E1-4536-A423-F151D420735D}" srcOrd="1" destOrd="0" presId="urn:microsoft.com/office/officeart/2018/5/layout/IconCircleLabelList"/>
    <dgm:cxn modelId="{E3E99E31-0F6E-3A4A-9306-FAC9EAF4462B}" type="presParOf" srcId="{803ABD45-FB5C-4D43-B9D8-43579FDFE2C0}" destId="{2EE151A4-CEB9-47DE-9C90-8C0FBFBE0B65}" srcOrd="2" destOrd="0" presId="urn:microsoft.com/office/officeart/2018/5/layout/IconCircleLabelList"/>
    <dgm:cxn modelId="{F55A7993-AC3E-8E43-B0B6-883F903DE097}" type="presParOf" srcId="{803ABD45-FB5C-4D43-B9D8-43579FDFE2C0}" destId="{10447BB9-C0C8-4DF0-AB47-E702E7F0B1C3}" srcOrd="3" destOrd="0" presId="urn:microsoft.com/office/officeart/2018/5/layout/IconCircleLabelList"/>
    <dgm:cxn modelId="{8ACED0FE-6C74-7845-AC92-97F0B2829ADB}" type="presParOf" srcId="{35FDBF10-74C9-4202-808E-F90A716A6FBC}" destId="{C2C46F9F-ADB6-48FC-AF03-97B5E8C256AE}" srcOrd="1" destOrd="0" presId="urn:microsoft.com/office/officeart/2018/5/layout/IconCircleLabelList"/>
    <dgm:cxn modelId="{67BBFE92-13AF-EF48-A9EE-93CEC462EFA4}" type="presParOf" srcId="{35FDBF10-74C9-4202-808E-F90A716A6FBC}" destId="{9416BCF1-56F1-44EC-B1D5-A303357C7B90}" srcOrd="2" destOrd="0" presId="urn:microsoft.com/office/officeart/2018/5/layout/IconCircleLabelList"/>
    <dgm:cxn modelId="{7C4A4ABE-055A-654D-9C87-F450CB7D495D}" type="presParOf" srcId="{9416BCF1-56F1-44EC-B1D5-A303357C7B90}" destId="{B88FDBD9-EAEC-40E5-9196-4227B2E99414}" srcOrd="0" destOrd="0" presId="urn:microsoft.com/office/officeart/2018/5/layout/IconCircleLabelList"/>
    <dgm:cxn modelId="{FC468D02-A3A1-5948-9954-C2C074F7F166}" type="presParOf" srcId="{9416BCF1-56F1-44EC-B1D5-A303357C7B90}" destId="{DC69459F-D83A-4D10-ABEF-4D00374C5EFD}" srcOrd="1" destOrd="0" presId="urn:microsoft.com/office/officeart/2018/5/layout/IconCircleLabelList"/>
    <dgm:cxn modelId="{6CC5247A-D98A-7749-A865-8D9A00CD04B9}" type="presParOf" srcId="{9416BCF1-56F1-44EC-B1D5-A303357C7B90}" destId="{5FCC0F53-CB75-47BB-AA49-5779377AB401}" srcOrd="2" destOrd="0" presId="urn:microsoft.com/office/officeart/2018/5/layout/IconCircleLabelList"/>
    <dgm:cxn modelId="{F6718341-581D-0D43-8B6B-5BF9650A3A8C}" type="presParOf" srcId="{9416BCF1-56F1-44EC-B1D5-A303357C7B90}" destId="{2C7C70B5-EE67-4149-9DA3-C8C29377A76D}" srcOrd="3" destOrd="0" presId="urn:microsoft.com/office/officeart/2018/5/layout/IconCircleLabelList"/>
    <dgm:cxn modelId="{C505F736-AED0-6947-913A-119E8ED32768}" type="presParOf" srcId="{35FDBF10-74C9-4202-808E-F90A716A6FBC}" destId="{FABE25A0-8A5F-4088-AF17-5F38012DFE49}" srcOrd="3" destOrd="0" presId="urn:microsoft.com/office/officeart/2018/5/layout/IconCircleLabelList"/>
    <dgm:cxn modelId="{C7B2C5B4-E02A-8B48-B6EC-0385B6F10E09}" type="presParOf" srcId="{35FDBF10-74C9-4202-808E-F90A716A6FBC}" destId="{D183D22E-A891-4B27-8AFE-A950C69117F1}" srcOrd="4" destOrd="0" presId="urn:microsoft.com/office/officeart/2018/5/layout/IconCircleLabelList"/>
    <dgm:cxn modelId="{E7DBA34F-7548-5B4A-8373-13B81A697298}" type="presParOf" srcId="{D183D22E-A891-4B27-8AFE-A950C69117F1}" destId="{DBE8B2F5-1211-4B02-9204-A462C91B4D62}" srcOrd="0" destOrd="0" presId="urn:microsoft.com/office/officeart/2018/5/layout/IconCircleLabelList"/>
    <dgm:cxn modelId="{7651CE32-787E-004B-A581-91DBEFCF0ECD}" type="presParOf" srcId="{D183D22E-A891-4B27-8AFE-A950C69117F1}" destId="{FA7FF537-FC33-4378-B3ED-B170F040ECBF}" srcOrd="1" destOrd="0" presId="urn:microsoft.com/office/officeart/2018/5/layout/IconCircleLabelList"/>
    <dgm:cxn modelId="{41A5BC44-108F-6B43-A006-5EDAB1807195}" type="presParOf" srcId="{D183D22E-A891-4B27-8AFE-A950C69117F1}" destId="{627B58D8-27D4-476A-964E-988403EF2E90}" srcOrd="2" destOrd="0" presId="urn:microsoft.com/office/officeart/2018/5/layout/IconCircleLabelList"/>
    <dgm:cxn modelId="{F46CE2D1-C9FF-674C-A390-03A315887BF3}" type="presParOf" srcId="{D183D22E-A891-4B27-8AFE-A950C69117F1}" destId="{61EF9EF6-2F4E-4E41-9BF0-7892CB391728}" srcOrd="3" destOrd="0" presId="urn:microsoft.com/office/officeart/2018/5/layout/IconCircleLabelList"/>
    <dgm:cxn modelId="{7551F0E5-291A-B743-B08F-A2E5558D3ADA}" type="presParOf" srcId="{35FDBF10-74C9-4202-808E-F90A716A6FBC}" destId="{27D00509-0DA9-4B22-A288-192881BA17BB}" srcOrd="5" destOrd="0" presId="urn:microsoft.com/office/officeart/2018/5/layout/IconCircleLabelList"/>
    <dgm:cxn modelId="{6000ADB0-2AB1-2643-9501-5B3FF18A37E5}" type="presParOf" srcId="{35FDBF10-74C9-4202-808E-F90A716A6FBC}" destId="{9CD54D00-075A-4670-AD94-EE69CE764F08}" srcOrd="6" destOrd="0" presId="urn:microsoft.com/office/officeart/2018/5/layout/IconCircleLabelList"/>
    <dgm:cxn modelId="{322B53C4-891D-4047-8C92-6433D1CAECC4}" type="presParOf" srcId="{9CD54D00-075A-4670-AD94-EE69CE764F08}" destId="{9012C4AD-F86B-43D7-9B4C-1760DC697F7A}" srcOrd="0" destOrd="0" presId="urn:microsoft.com/office/officeart/2018/5/layout/IconCircleLabelList"/>
    <dgm:cxn modelId="{EAA7AAE0-C8AE-CF4D-B95A-96DF32AE749E}" type="presParOf" srcId="{9CD54D00-075A-4670-AD94-EE69CE764F08}" destId="{5A52E74E-5FBA-49E0-8D8C-6E5249F4C95E}" srcOrd="1" destOrd="0" presId="urn:microsoft.com/office/officeart/2018/5/layout/IconCircleLabelList"/>
    <dgm:cxn modelId="{746F314F-6DF5-694C-BC95-8F59C18045FA}" type="presParOf" srcId="{9CD54D00-075A-4670-AD94-EE69CE764F08}" destId="{C6C1648E-8255-4D13-A224-E1846F7196D1}" srcOrd="2" destOrd="0" presId="urn:microsoft.com/office/officeart/2018/5/layout/IconCircleLabelList"/>
    <dgm:cxn modelId="{AAD60425-2777-8346-8732-D5FBD4CA6E77}" type="presParOf" srcId="{9CD54D00-075A-4670-AD94-EE69CE764F08}" destId="{C84139B8-C098-403D-ABE2-4B0DDC91E1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91AF3-A45D-4902-B2B8-A14F378E1862}">
      <dsp:nvSpPr>
        <dsp:cNvPr id="0" name=""/>
        <dsp:cNvSpPr/>
      </dsp:nvSpPr>
      <dsp:spPr>
        <a:xfrm>
          <a:off x="562927" y="5365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71CD5-F6E1-4536-A423-F151D420735D}">
      <dsp:nvSpPr>
        <dsp:cNvPr id="0" name=""/>
        <dsp:cNvSpPr/>
      </dsp:nvSpPr>
      <dsp:spPr>
        <a:xfrm>
          <a:off x="87109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47BB9-C0C8-4DF0-AB47-E702E7F0B1C3}">
      <dsp:nvSpPr>
        <dsp:cNvPr id="0" name=""/>
        <dsp:cNvSpPr/>
      </dsp:nvSpPr>
      <dsp:spPr>
        <a:xfrm>
          <a:off x="10068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Data Exploratory Analysis</a:t>
          </a:r>
        </a:p>
      </dsp:txBody>
      <dsp:txXfrm>
        <a:off x="100682" y="2432898"/>
        <a:ext cx="2370489" cy="720000"/>
      </dsp:txXfrm>
    </dsp:sp>
    <dsp:sp modelId="{B88FDBD9-EAEC-40E5-9196-4227B2E99414}">
      <dsp:nvSpPr>
        <dsp:cNvPr id="0" name=""/>
        <dsp:cNvSpPr/>
      </dsp:nvSpPr>
      <dsp:spPr>
        <a:xfrm>
          <a:off x="3348252" y="5365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9459F-D83A-4D10-ABEF-4D00374C5EFD}">
      <dsp:nvSpPr>
        <dsp:cNvPr id="0" name=""/>
        <dsp:cNvSpPr/>
      </dsp:nvSpPr>
      <dsp:spPr>
        <a:xfrm>
          <a:off x="365641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C70B5-EE67-4149-9DA3-C8C29377A76D}">
      <dsp:nvSpPr>
        <dsp:cNvPr id="0" name=""/>
        <dsp:cNvSpPr/>
      </dsp:nvSpPr>
      <dsp:spPr>
        <a:xfrm>
          <a:off x="288600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Data Preprocessing </a:t>
          </a:r>
        </a:p>
      </dsp:txBody>
      <dsp:txXfrm>
        <a:off x="2886007" y="2432898"/>
        <a:ext cx="2370489" cy="720000"/>
      </dsp:txXfrm>
    </dsp:sp>
    <dsp:sp modelId="{DBE8B2F5-1211-4B02-9204-A462C91B4D62}">
      <dsp:nvSpPr>
        <dsp:cNvPr id="0" name=""/>
        <dsp:cNvSpPr/>
      </dsp:nvSpPr>
      <dsp:spPr>
        <a:xfrm>
          <a:off x="6133577" y="5365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FF537-FC33-4378-B3ED-B170F040ECBF}">
      <dsp:nvSpPr>
        <dsp:cNvPr id="0" name=""/>
        <dsp:cNvSpPr/>
      </dsp:nvSpPr>
      <dsp:spPr>
        <a:xfrm>
          <a:off x="644174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F9EF6-2F4E-4E41-9BF0-7892CB391728}">
      <dsp:nvSpPr>
        <dsp:cNvPr id="0" name=""/>
        <dsp:cNvSpPr/>
      </dsp:nvSpPr>
      <dsp:spPr>
        <a:xfrm>
          <a:off x="567133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Supervised Machine Learning </a:t>
          </a:r>
        </a:p>
      </dsp:txBody>
      <dsp:txXfrm>
        <a:off x="5671332" y="2432898"/>
        <a:ext cx="2370489" cy="720000"/>
      </dsp:txXfrm>
    </dsp:sp>
    <dsp:sp modelId="{9012C4AD-F86B-43D7-9B4C-1760DC697F7A}">
      <dsp:nvSpPr>
        <dsp:cNvPr id="0" name=""/>
        <dsp:cNvSpPr/>
      </dsp:nvSpPr>
      <dsp:spPr>
        <a:xfrm>
          <a:off x="8918902" y="5365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2E74E-5FBA-49E0-8D8C-6E5249F4C95E}">
      <dsp:nvSpPr>
        <dsp:cNvPr id="0" name=""/>
        <dsp:cNvSpPr/>
      </dsp:nvSpPr>
      <dsp:spPr>
        <a:xfrm>
          <a:off x="922706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139B8-C098-403D-ABE2-4B0DDC91E1E9}">
      <dsp:nvSpPr>
        <dsp:cNvPr id="0" name=""/>
        <dsp:cNvSpPr/>
      </dsp:nvSpPr>
      <dsp:spPr>
        <a:xfrm>
          <a:off x="845665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Unsupervised Machine Learning </a:t>
          </a:r>
        </a:p>
      </dsp:txBody>
      <dsp:txXfrm>
        <a:off x="8456657" y="24328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E4203-8138-0642-BD7B-AB349F57E92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028E5-0258-AF4B-A2E5-467A68C2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9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028E5-0258-AF4B-A2E5-467A68C2FD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DFDA-A3E1-0A4B-95A9-60008A166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59F8-8387-224C-8622-6C19FDB98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170D8-6A03-6144-88AC-0502C684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3D66-7578-DC43-B9F4-3DAF598144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7CB8-7CDF-E242-9A3C-4EFD64AE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0241-E5B2-E84A-BC30-2DC58455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CA9A-C601-A04F-B92B-0660B6F9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8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9718-680B-C94A-BE97-668A1350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63AFE-56D7-1B4A-93A7-1DD3F55C6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5267-E1AC-F44C-A08F-5465C0E2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3D66-7578-DC43-B9F4-3DAF598144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B0213-EDB5-994E-874F-F3B3ACFF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FB9A-5ED7-7946-B1A2-9FA23104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CA9A-C601-A04F-B92B-0660B6F9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3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B25E8-7A83-3D4B-8C32-0962E1575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609DD-7C91-184E-BC1F-15EE405B9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0CD9-FE2E-8A4B-AA44-5CC82D8F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3D66-7578-DC43-B9F4-3DAF598144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5866-8DED-4E47-BA96-CEAF1F9F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09F2-6358-CB4A-842D-F5B32230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CA9A-C601-A04F-B92B-0660B6F9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0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7CDB-0DEB-494F-BAEB-46D1DD1A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F14D-C2D3-2A40-BE0A-BE2AE16E9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55967-8CBF-7B4E-90B9-5D485A1E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3D66-7578-DC43-B9F4-3DAF598144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93B3A-95AB-5A49-8EC7-C94511F8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5929-A146-954B-A925-CE71DE8A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CA9A-C601-A04F-B92B-0660B6F9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2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3BDA-5179-BC43-9246-25033090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BA150-DE85-4347-A62D-11DF955B0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98E6-4193-E24F-B946-438A83D2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3D66-7578-DC43-B9F4-3DAF598144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26CD-7BE8-7149-899F-F33742B9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D996-2E5E-434F-9E92-3AB9DEEC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CA9A-C601-A04F-B92B-0660B6F9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8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5019-1A9B-4346-AB7E-71D1EC1C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F4654-A702-0048-A2FE-2B15BE8D5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38E58-C470-C146-A92A-240A80134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34F23-ABDF-2143-9663-0157AD93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3D66-7578-DC43-B9F4-3DAF598144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264AC-003D-7041-B748-427A8B0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07080-C8B3-3C48-AD8A-A3B9D2B7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CA9A-C601-A04F-B92B-0660B6F9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0F37-7BEC-764D-805F-52061A93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E28BC-9CE6-0F41-A60D-02906D9D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A5AA2-6E55-C844-A0F9-7D197D4BF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98194-79A6-D54E-8B2A-FDAF6E17A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0D23F-C746-3F42-A722-3372EA629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94FAD-7943-7B46-94AA-C8F8D68A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3D66-7578-DC43-B9F4-3DAF598144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72BD1-083E-9E4F-B221-B0BEF10F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53623-1F8B-A642-98C7-54837277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CA9A-C601-A04F-B92B-0660B6F9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EE99-EAE0-8743-B7BF-B66F3127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FA4F9-7816-A346-8554-18144252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3D66-7578-DC43-B9F4-3DAF598144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49569-C9BA-A040-99F1-6B8B6BC3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69C00-5FEF-CA48-BE63-FF7BC991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CA9A-C601-A04F-B92B-0660B6F9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98076-678F-254C-B29F-65007581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3D66-7578-DC43-B9F4-3DAF598144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89632-70AD-0C48-9B9D-CB50D988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AC57E-333E-A441-9333-DFBC2F8D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CA9A-C601-A04F-B92B-0660B6F9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7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822B-2C1F-F24A-9635-F235F9BA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215F-367A-C443-B83F-024D83A2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0F6A7-473F-F34E-BDD9-69FF767D5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75455-9700-8D41-985B-6501EABD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3D66-7578-DC43-B9F4-3DAF598144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9FFA-3823-6E49-911D-241148ED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E3899-ABB2-944D-9C3F-133F2452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CA9A-C601-A04F-B92B-0660B6F9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C3AC-DAFD-F04F-8675-CA1B3877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22250-C876-9043-A878-17B810183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B678B-BC40-8E49-B545-F4DE49965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3B3B9-E6DC-2D45-B62E-4E2C8C6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3D66-7578-DC43-B9F4-3DAF598144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A00AB-BE62-E845-AFB2-39EB7A43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132A-1E66-0348-9044-550827C6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CA9A-C601-A04F-B92B-0660B6F9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707EC-8A9C-454E-92E4-BFC118DE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D3F79-99EA-2E49-8DBD-E29A046B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CB41-A6F9-B84D-A786-2A827A5A0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3D66-7578-DC43-B9F4-3DAF598144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547E-4030-AA4C-8B39-03EAE10EC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D2BA-9D91-464E-8EAA-00656611D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CA9A-C601-A04F-B92B-0660B6F9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9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7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ussian Covid vaccine shows encouraging results - BBC News">
            <a:extLst>
              <a:ext uri="{FF2B5EF4-FFF2-40B4-BE49-F238E27FC236}">
                <a16:creationId xmlns:a16="http://schemas.microsoft.com/office/drawing/2014/main" id="{D93E6818-31D2-E84B-9F0D-3B18FF80D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536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D021-97B7-BD4F-963A-BC9609A00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Covid – 19 Vaccine Adverse Reaction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0C93-42BA-3A4A-B839-7BBE76FC9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Kossmann</a:t>
            </a:r>
            <a:r>
              <a:rPr lang="en-US" sz="2000" dirty="0"/>
              <a:t>, </a:t>
            </a:r>
            <a:r>
              <a:rPr lang="en-US" sz="2000" dirty="0" err="1"/>
              <a:t>Mondin</a:t>
            </a:r>
            <a:r>
              <a:rPr lang="en-US" sz="2000" dirty="0"/>
              <a:t>, Rivera, </a:t>
            </a:r>
            <a:r>
              <a:rPr lang="en-US" sz="2000" dirty="0" err="1"/>
              <a:t>Sasson</a:t>
            </a:r>
            <a:r>
              <a:rPr lang="en-US" sz="2000" dirty="0"/>
              <a:t>, </a:t>
            </a:r>
            <a:r>
              <a:rPr lang="en-US" sz="2000" dirty="0" err="1"/>
              <a:t>Taleb</a:t>
            </a:r>
            <a:endParaRPr lang="en-US" sz="2000" dirty="0"/>
          </a:p>
        </p:txBody>
      </p:sp>
      <p:sp>
        <p:nvSpPr>
          <p:cNvPr id="1043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4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62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75718-767D-4244-932A-07BAEC6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Unsupervised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48987-1696-DD4F-B665-E4338278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5143500"/>
            <a:ext cx="8280400" cy="163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81A875-EF9B-E749-A143-79CF69045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1575461"/>
            <a:ext cx="53721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51EFC-3687-034D-8982-9B5D132BF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285" y="1669143"/>
            <a:ext cx="5205415" cy="30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75718-767D-4244-932A-07BAEC6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Unsupervised Machine Learning: Hierarchical Clustering Dendrogram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E62A372E-EC3C-B84C-8FFF-D6E892CF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092" y="1669143"/>
            <a:ext cx="4097745" cy="264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4F7790-E6F2-4479-A6C4-FFF7A36BF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79" y="1665715"/>
            <a:ext cx="7151628" cy="487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3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75718-767D-4244-932A-07BAEC6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Unsupervised Machine Learning: Clusters Analysis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B8BB1-1DE0-48CA-944A-FC566379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52" y="1782933"/>
            <a:ext cx="6889574" cy="4867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156C9-D35A-4F6F-8F3F-3433C246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913" y="2770770"/>
            <a:ext cx="5854206" cy="2865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A4C9BB-2E08-4541-A80E-8821ECF93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632" y="4050710"/>
            <a:ext cx="22193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0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75718-767D-4244-932A-07BAEC6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Unsupervised Machine Learning: Clusters Analysis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B8BB1-1DE0-48CA-944A-FC566379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52" y="1782933"/>
            <a:ext cx="6889574" cy="4867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24B303-F9CE-4650-B3C9-EFF0F0EB1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42" y="2747796"/>
            <a:ext cx="5867334" cy="291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9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E9925-D246-E443-8669-4EAD0F2A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Presentation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D405C0-6CB2-4751-8C8A-573EF1CBF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22037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63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F9EAB-EC5F-A649-B4E3-BADDFAE9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Distribution of Vaccine based on Age and Sex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AA412-EB1B-B242-A92B-4E7BD8F2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44" y="2757489"/>
            <a:ext cx="5454392" cy="2686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22F97D-BBDD-3E43-AA0C-2EDDB10D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953201"/>
            <a:ext cx="5131087" cy="2527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184E72-11C5-334B-9E66-EC4977940C95}"/>
              </a:ext>
            </a:extLst>
          </p:cNvPr>
          <p:cNvSpPr txBox="1"/>
          <p:nvPr/>
        </p:nvSpPr>
        <p:spPr>
          <a:xfrm>
            <a:off x="890954" y="5480260"/>
            <a:ext cx="395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30 –50 age has highest number of vaccinated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Same distributions for both vaccines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9364D-EF42-4641-A0B0-C669C15E4A7A}"/>
              </a:ext>
            </a:extLst>
          </p:cNvPr>
          <p:cNvSpPr txBox="1"/>
          <p:nvPr/>
        </p:nvSpPr>
        <p:spPr>
          <a:xfrm>
            <a:off x="6635582" y="5496250"/>
            <a:ext cx="395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Females have highest number of vaccinated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Same distributions percentages per sex</a:t>
            </a:r>
          </a:p>
        </p:txBody>
      </p:sp>
    </p:spTree>
    <p:extLst>
      <p:ext uri="{BB962C8B-B14F-4D97-AF65-F5344CB8AC3E}">
        <p14:creationId xmlns:p14="http://schemas.microsoft.com/office/powerpoint/2010/main" val="166881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A4F90-8120-FF48-9327-00424784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Hospitalization and Recovery per Vaccine Type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5C3F41A-58FA-2B41-AA4A-643BD1D71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" y="2664064"/>
            <a:ext cx="6596629" cy="3515269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7375E80-6B61-5744-A40A-ED86AC58E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461" y="2895598"/>
            <a:ext cx="5652224" cy="30521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EB379F-8984-6346-8A10-6409C155C70B}"/>
              </a:ext>
            </a:extLst>
          </p:cNvPr>
          <p:cNvSpPr txBox="1"/>
          <p:nvPr/>
        </p:nvSpPr>
        <p:spPr>
          <a:xfrm>
            <a:off x="1570892" y="5994667"/>
            <a:ext cx="3411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 = Not Hospitalized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6CF5EB-5F23-694C-951F-E1E308C3E7ED}"/>
              </a:ext>
            </a:extLst>
          </p:cNvPr>
          <p:cNvSpPr txBox="1"/>
          <p:nvPr/>
        </p:nvSpPr>
        <p:spPr>
          <a:xfrm>
            <a:off x="1570890" y="6334000"/>
            <a:ext cx="3411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 = Hospitalized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6D46E4-1005-3F4B-9926-5FE300457761}"/>
              </a:ext>
            </a:extLst>
          </p:cNvPr>
          <p:cNvSpPr txBox="1"/>
          <p:nvPr/>
        </p:nvSpPr>
        <p:spPr>
          <a:xfrm>
            <a:off x="8167523" y="5925454"/>
            <a:ext cx="3411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0 = Not Recovered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42B35D-1750-874E-BE7F-AF1CA6F4005A}"/>
              </a:ext>
            </a:extLst>
          </p:cNvPr>
          <p:cNvSpPr txBox="1"/>
          <p:nvPr/>
        </p:nvSpPr>
        <p:spPr>
          <a:xfrm>
            <a:off x="8167521" y="6264787"/>
            <a:ext cx="3411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1 = Recovered </a:t>
            </a:r>
          </a:p>
        </p:txBody>
      </p:sp>
    </p:spTree>
    <p:extLst>
      <p:ext uri="{BB962C8B-B14F-4D97-AF65-F5344CB8AC3E}">
        <p14:creationId xmlns:p14="http://schemas.microsoft.com/office/powerpoint/2010/main" val="297942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75718-767D-4244-932A-07BAEC6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Died Count per Gender and Age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8ED66915-46B7-744C-97F7-0E3EFC9D6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91"/>
          <a:stretch/>
        </p:blipFill>
        <p:spPr>
          <a:xfrm>
            <a:off x="715748" y="2831338"/>
            <a:ext cx="5131088" cy="2377583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81F0733-184D-2E43-8581-54BFA81B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831338"/>
            <a:ext cx="5131087" cy="277078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D348074-322A-4843-A6EA-85F922FB7FAD}"/>
              </a:ext>
            </a:extLst>
          </p:cNvPr>
          <p:cNvSpPr txBox="1"/>
          <p:nvPr/>
        </p:nvSpPr>
        <p:spPr>
          <a:xfrm>
            <a:off x="3825434" y="5263968"/>
            <a:ext cx="974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Death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3AFA6C-2770-A142-A062-06DFFD9AF25F}"/>
              </a:ext>
            </a:extLst>
          </p:cNvPr>
          <p:cNvSpPr txBox="1"/>
          <p:nvPr/>
        </p:nvSpPr>
        <p:spPr>
          <a:xfrm>
            <a:off x="1575584" y="5263967"/>
            <a:ext cx="3411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Dead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7881F-AB6A-3D49-AFA1-91130E42D368}"/>
              </a:ext>
            </a:extLst>
          </p:cNvPr>
          <p:cNvSpPr txBox="1"/>
          <p:nvPr/>
        </p:nvSpPr>
        <p:spPr>
          <a:xfrm>
            <a:off x="1575584" y="5745470"/>
            <a:ext cx="395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Blue is Woman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Red is 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Green is Unknown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5F95ED-B633-FE48-AA26-3B9A898CC3D4}"/>
              </a:ext>
            </a:extLst>
          </p:cNvPr>
          <p:cNvSpPr txBox="1"/>
          <p:nvPr/>
        </p:nvSpPr>
        <p:spPr>
          <a:xfrm>
            <a:off x="7101845" y="5571744"/>
            <a:ext cx="395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Blue is not dead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Red is dead</a:t>
            </a:r>
          </a:p>
        </p:txBody>
      </p:sp>
    </p:spTree>
    <p:extLst>
      <p:ext uri="{BB962C8B-B14F-4D97-AF65-F5344CB8AC3E}">
        <p14:creationId xmlns:p14="http://schemas.microsoft.com/office/powerpoint/2010/main" val="197133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75718-767D-4244-932A-07BAEC6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Hospitalization Rate based on Symptoms  and Age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53A15-225B-714C-BD15-41B97C1F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8" y="2027578"/>
            <a:ext cx="9220200" cy="458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2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75718-767D-4244-932A-07BAEC6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4000" dirty="0">
                <a:solidFill>
                  <a:srgbClr val="FFFFFF"/>
                </a:solidFill>
              </a:rPr>
              <a:t>Cleaning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000" dirty="0">
                <a:solidFill>
                  <a:srgbClr val="FFFFFF"/>
                </a:solidFill>
              </a:rPr>
              <a:t>V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isualization Dataset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C2C2E-1C30-4E4F-916B-2E0BD96E9F41}"/>
              </a:ext>
            </a:extLst>
          </p:cNvPr>
          <p:cNvSpPr txBox="1"/>
          <p:nvPr/>
        </p:nvSpPr>
        <p:spPr>
          <a:xfrm>
            <a:off x="7568702" y="3873221"/>
            <a:ext cx="43580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First dataset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Deleted Symptoms columns and made a count of the total symptoms per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Filled some NA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a variable showing the difference between the vaccination day and death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Dropped vaccination day and death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Finally, merged the three datasets only for COVID 19 vaccines patients</a:t>
            </a:r>
            <a:br>
              <a:rPr lang="en-US" sz="1600" dirty="0"/>
            </a:br>
            <a:r>
              <a:rPr lang="en-US" sz="1600" dirty="0"/>
              <a:t> this is primary used for data visualization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51299-276A-0245-A3E4-349614B9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5" y="4266249"/>
            <a:ext cx="7063721" cy="1727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DA1788-5308-1543-89F6-932EB222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7" y="1822348"/>
            <a:ext cx="11029953" cy="20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1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75718-767D-4244-932A-07BAEC6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Pre-Processing –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Modeling</a:t>
            </a:r>
            <a:r>
              <a:rPr lang="en-US" sz="4000" dirty="0">
                <a:solidFill>
                  <a:srgbClr val="FFFFFF"/>
                </a:solidFill>
              </a:rPr>
              <a:t> Dataset  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AF271C-ED00-664A-82A0-E39F2E4F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348"/>
            <a:ext cx="12192000" cy="20134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DB639E-7971-124F-BAE8-B87DEF3E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4082211"/>
            <a:ext cx="5314953" cy="2070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C0379C-6526-054D-9C35-4B982E05F4C5}"/>
              </a:ext>
            </a:extLst>
          </p:cNvPr>
          <p:cNvSpPr/>
          <p:nvPr/>
        </p:nvSpPr>
        <p:spPr>
          <a:xfrm>
            <a:off x="5705475" y="408221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Second Dataset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Dropped the unnecessary variables for the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Changed the strings to numeric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Created all texts with no, non or unknown into null values, and text to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Used the History, </a:t>
            </a:r>
            <a:r>
              <a:rPr lang="en-US" sz="1600" dirty="0" err="1"/>
              <a:t>Other_Meds</a:t>
            </a:r>
            <a:r>
              <a:rPr lang="en-US" sz="1600" dirty="0"/>
              <a:t> and allergies columns and merged the binary dummies to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Scaled all </a:t>
            </a:r>
            <a:r>
              <a:rPr lang="en-US" sz="1600" dirty="0" err="1"/>
              <a:t>culmns</a:t>
            </a:r>
            <a:r>
              <a:rPr lang="en-US" sz="1600" dirty="0"/>
              <a:t> related to days and the age so we have everything in 1-0 scale</a:t>
            </a:r>
          </a:p>
        </p:txBody>
      </p:sp>
    </p:spTree>
    <p:extLst>
      <p:ext uri="{BB962C8B-B14F-4D97-AF65-F5344CB8AC3E}">
        <p14:creationId xmlns:p14="http://schemas.microsoft.com/office/powerpoint/2010/main" val="76988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75718-767D-4244-932A-07BAEC6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Supervised Machine Learning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55C44B7-13E8-F648-ACBE-D4D6AA706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" t="56230"/>
          <a:stretch/>
        </p:blipFill>
        <p:spPr bwMode="auto">
          <a:xfrm>
            <a:off x="6629283" y="2016178"/>
            <a:ext cx="4565251" cy="172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13FEA9F-22D5-244D-B137-42FD5BE37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1"/>
          <a:stretch/>
        </p:blipFill>
        <p:spPr bwMode="auto">
          <a:xfrm>
            <a:off x="6629283" y="3917110"/>
            <a:ext cx="4600354" cy="209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C2C2E-1C30-4E4F-916B-2E0BD96E9F41}"/>
              </a:ext>
            </a:extLst>
          </p:cNvPr>
          <p:cNvSpPr txBox="1"/>
          <p:nvPr/>
        </p:nvSpPr>
        <p:spPr>
          <a:xfrm>
            <a:off x="428847" y="2399593"/>
            <a:ext cx="5549921" cy="353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Model Type: </a:t>
            </a:r>
            <a:r>
              <a:rPr lang="en-US" sz="2400" dirty="0"/>
              <a:t>Decision Tree model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Target Prediction: </a:t>
            </a:r>
            <a:r>
              <a:rPr lang="en-US" sz="2400" dirty="0"/>
              <a:t>Hospital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Number of Variables: </a:t>
            </a:r>
            <a:r>
              <a:rPr lang="en-US" sz="2400" dirty="0"/>
              <a:t>11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Most explanatory variables: 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/>
              <a:t>Total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/>
              <a:t>History1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/>
              <a:t>Other Meds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/>
              <a:t>Allergies1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01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307</Words>
  <Application>Microsoft Office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Covid – 19 Vaccine Adverse Reaction</vt:lpstr>
      <vt:lpstr>Presentation Agenda</vt:lpstr>
      <vt:lpstr>Distribution of Vaccine based on Age and Sex </vt:lpstr>
      <vt:lpstr>Hospitalization and Recovery per Vaccine Type</vt:lpstr>
      <vt:lpstr>Died Count per Gender and Age</vt:lpstr>
      <vt:lpstr>Hospitalization Rate based on Symptoms  and Age</vt:lpstr>
      <vt:lpstr>Data Cleaning – Visualization Dataset </vt:lpstr>
      <vt:lpstr>Data Pre-Processing –  Modeling Dataset  </vt:lpstr>
      <vt:lpstr>Supervised Machine Learning</vt:lpstr>
      <vt:lpstr>Unsupervised Machine Learning</vt:lpstr>
      <vt:lpstr>Unsupervised Machine Learning: Hierarchical Clustering Dendrogram</vt:lpstr>
      <vt:lpstr>Unsupervised Machine Learning: Clusters Analysis  </vt:lpstr>
      <vt:lpstr>Unsupervised Machine Learning: Clusters Analysis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– 19 Vaccine Adverse Reaction</dc:title>
  <dc:creator>fahad taleb</dc:creator>
  <cp:lastModifiedBy>Juan Rivera</cp:lastModifiedBy>
  <cp:revision>27</cp:revision>
  <dcterms:created xsi:type="dcterms:W3CDTF">2021-03-25T22:58:16Z</dcterms:created>
  <dcterms:modified xsi:type="dcterms:W3CDTF">2021-03-26T14:14:29Z</dcterms:modified>
</cp:coreProperties>
</file>