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5" r:id="rId9"/>
    <p:sldId id="269" r:id="rId10"/>
    <p:sldId id="270" r:id="rId11"/>
    <p:sldId id="271" r:id="rId12"/>
    <p:sldId id="272" r:id="rId13"/>
    <p:sldId id="278" r:id="rId14"/>
    <p:sldId id="279" r:id="rId15"/>
    <p:sldId id="280" r:id="rId16"/>
    <p:sldId id="281" r:id="rId17"/>
    <p:sldId id="282" r:id="rId18"/>
    <p:sldId id="284" r:id="rId19"/>
    <p:sldId id="285"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6" roundtripDataSignature="AMtx7mhD0LThKhrED1qkaicIklWP+/sEx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4E8AAF-28E0-4B39-9CA1-E10D3994AC18}" v="68" dt="2023-02-20T06:07:08.6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36"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 name="Google Shape;155;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 name="Google Shape;162;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4" name="Google Shape;204;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9" name="Google Shape;209;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6" name="Google Shape;216;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3" name="Google Shape;223;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0" name="Google Shape;230;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4" name="Google Shape;244;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167d13dee25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1" name="Google Shape;251;g167d13dee25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35"/>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35"/>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44"/>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44"/>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4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4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36"/>
          <p:cNvSpPr txBox="1">
            <a:spLocks noGrp="1"/>
          </p:cNvSpPr>
          <p:nvPr>
            <p:ph type="title"/>
          </p:nvPr>
        </p:nvSpPr>
        <p:spPr>
          <a:xfrm>
            <a:off x="111025" y="130900"/>
            <a:ext cx="2611200" cy="307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0000FF"/>
              </a:buClr>
              <a:buSzPts val="1400"/>
              <a:buNone/>
              <a:defRPr sz="1400" b="1" u="sng">
                <a:solidFill>
                  <a:srgbClr val="0000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36"/>
          <p:cNvSpPr txBox="1">
            <a:spLocks noGrp="1"/>
          </p:cNvSpPr>
          <p:nvPr>
            <p:ph type="body" idx="1"/>
          </p:nvPr>
        </p:nvSpPr>
        <p:spPr>
          <a:xfrm>
            <a:off x="111025" y="1047125"/>
            <a:ext cx="8910000" cy="3926400"/>
          </a:xfrm>
          <a:prstGeom prst="rect">
            <a:avLst/>
          </a:prstGeom>
          <a:noFill/>
          <a:ln>
            <a:noFill/>
          </a:ln>
        </p:spPr>
        <p:txBody>
          <a:bodyPr spcFirstLastPara="1" wrap="square" lIns="0" tIns="91425" rIns="91425" bIns="91425" anchor="t" anchorCtr="0">
            <a:noAutofit/>
          </a:bodyPr>
          <a:lstStyle>
            <a:lvl1pPr marL="457200" lvl="0" indent="-298450">
              <a:spcBef>
                <a:spcPts val="0"/>
              </a:spcBef>
              <a:spcAft>
                <a:spcPts val="0"/>
              </a:spcAft>
              <a:buClr>
                <a:schemeClr val="dk1"/>
              </a:buClr>
              <a:buSzPts val="1100"/>
              <a:buChar char="●"/>
              <a:defRPr sz="1100">
                <a:solidFill>
                  <a:schemeClr val="dk1"/>
                </a:solidFill>
              </a:defRPr>
            </a:lvl1pPr>
            <a:lvl2pPr marL="914400" lvl="1" indent="-298450" algn="l">
              <a:lnSpc>
                <a:spcPct val="100000"/>
              </a:lnSpc>
              <a:spcBef>
                <a:spcPts val="0"/>
              </a:spcBef>
              <a:spcAft>
                <a:spcPts val="0"/>
              </a:spcAft>
              <a:buClr>
                <a:schemeClr val="dk1"/>
              </a:buClr>
              <a:buSzPts val="1100"/>
              <a:buChar char="○"/>
              <a:defRPr sz="1100">
                <a:solidFill>
                  <a:schemeClr val="dk1"/>
                </a:solidFill>
              </a:defRPr>
            </a:lvl2pPr>
            <a:lvl3pPr marL="1371600" lvl="2" indent="-298450" algn="l">
              <a:lnSpc>
                <a:spcPct val="100000"/>
              </a:lnSpc>
              <a:spcBef>
                <a:spcPts val="0"/>
              </a:spcBef>
              <a:spcAft>
                <a:spcPts val="0"/>
              </a:spcAft>
              <a:buClr>
                <a:schemeClr val="dk1"/>
              </a:buClr>
              <a:buSzPts val="1100"/>
              <a:buChar char="■"/>
              <a:defRPr sz="1100">
                <a:solidFill>
                  <a:schemeClr val="dk1"/>
                </a:solidFill>
              </a:defRPr>
            </a:lvl3pPr>
            <a:lvl4pPr marL="1828800" lvl="3" indent="-298450" algn="l">
              <a:lnSpc>
                <a:spcPct val="100000"/>
              </a:lnSpc>
              <a:spcBef>
                <a:spcPts val="0"/>
              </a:spcBef>
              <a:spcAft>
                <a:spcPts val="0"/>
              </a:spcAft>
              <a:buClr>
                <a:schemeClr val="dk1"/>
              </a:buClr>
              <a:buSzPts val="1100"/>
              <a:buChar char="●"/>
              <a:defRPr sz="1100">
                <a:solidFill>
                  <a:schemeClr val="dk1"/>
                </a:solidFill>
              </a:defRPr>
            </a:lvl4pPr>
            <a:lvl5pPr marL="2286000" lvl="4" indent="-298450" algn="l">
              <a:lnSpc>
                <a:spcPct val="100000"/>
              </a:lnSpc>
              <a:spcBef>
                <a:spcPts val="0"/>
              </a:spcBef>
              <a:spcAft>
                <a:spcPts val="0"/>
              </a:spcAft>
              <a:buClr>
                <a:schemeClr val="dk1"/>
              </a:buClr>
              <a:buSzPts val="1100"/>
              <a:buChar char="○"/>
              <a:defRPr sz="1100">
                <a:solidFill>
                  <a:schemeClr val="dk1"/>
                </a:solidFill>
              </a:defRPr>
            </a:lvl5pPr>
            <a:lvl6pPr marL="2743200" lvl="5" indent="-298450" algn="l">
              <a:lnSpc>
                <a:spcPct val="100000"/>
              </a:lnSpc>
              <a:spcBef>
                <a:spcPts val="0"/>
              </a:spcBef>
              <a:spcAft>
                <a:spcPts val="0"/>
              </a:spcAft>
              <a:buClr>
                <a:schemeClr val="dk1"/>
              </a:buClr>
              <a:buSzPts val="1100"/>
              <a:buChar char="■"/>
              <a:defRPr sz="1100">
                <a:solidFill>
                  <a:schemeClr val="dk1"/>
                </a:solidFill>
              </a:defRPr>
            </a:lvl6pPr>
            <a:lvl7pPr marL="3200400" lvl="6" indent="-298450" algn="l">
              <a:lnSpc>
                <a:spcPct val="100000"/>
              </a:lnSpc>
              <a:spcBef>
                <a:spcPts val="0"/>
              </a:spcBef>
              <a:spcAft>
                <a:spcPts val="0"/>
              </a:spcAft>
              <a:buClr>
                <a:schemeClr val="dk1"/>
              </a:buClr>
              <a:buSzPts val="1100"/>
              <a:buChar char="●"/>
              <a:defRPr sz="1100">
                <a:solidFill>
                  <a:schemeClr val="dk1"/>
                </a:solidFill>
              </a:defRPr>
            </a:lvl7pPr>
            <a:lvl8pPr marL="3657600" lvl="7" indent="-298450" algn="l">
              <a:lnSpc>
                <a:spcPct val="100000"/>
              </a:lnSpc>
              <a:spcBef>
                <a:spcPts val="0"/>
              </a:spcBef>
              <a:spcAft>
                <a:spcPts val="0"/>
              </a:spcAft>
              <a:buClr>
                <a:schemeClr val="dk1"/>
              </a:buClr>
              <a:buSzPts val="1100"/>
              <a:buChar char="○"/>
              <a:defRPr sz="1100">
                <a:solidFill>
                  <a:schemeClr val="dk1"/>
                </a:solidFill>
              </a:defRPr>
            </a:lvl8pPr>
            <a:lvl9pPr marL="4114800" lvl="8" indent="-298450" algn="l">
              <a:lnSpc>
                <a:spcPct val="100000"/>
              </a:lnSpc>
              <a:spcBef>
                <a:spcPts val="0"/>
              </a:spcBef>
              <a:spcAft>
                <a:spcPts val="0"/>
              </a:spcAft>
              <a:buClr>
                <a:schemeClr val="dk1"/>
              </a:buClr>
              <a:buSzPts val="1100"/>
              <a:buChar char="■"/>
              <a:defRPr sz="1100">
                <a:solidFill>
                  <a:schemeClr val="dk1"/>
                </a:solidFill>
              </a:defRPr>
            </a:lvl9pPr>
          </a:lstStyle>
          <a:p>
            <a:endParaRPr/>
          </a:p>
        </p:txBody>
      </p:sp>
      <p:sp>
        <p:nvSpPr>
          <p:cNvPr id="16" name="Google Shape;16;p3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17" name="Google Shape;17;p36"/>
          <p:cNvSpPr txBox="1">
            <a:spLocks noGrp="1"/>
          </p:cNvSpPr>
          <p:nvPr>
            <p:ph type="title" idx="2"/>
          </p:nvPr>
        </p:nvSpPr>
        <p:spPr>
          <a:xfrm>
            <a:off x="2652450" y="174525"/>
            <a:ext cx="6316200" cy="3936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rgbClr val="0000FF"/>
              </a:buClr>
              <a:buSzPts val="1100"/>
              <a:buNone/>
              <a:defRPr sz="1090">
                <a:solidFill>
                  <a:srgbClr val="0000FF"/>
                </a:solidFill>
              </a:defRPr>
            </a:lvl1pPr>
            <a:lvl2pPr lvl="1" algn="l" rtl="0">
              <a:lnSpc>
                <a:spcPct val="100000"/>
              </a:lnSpc>
              <a:spcBef>
                <a:spcPts val="0"/>
              </a:spcBef>
              <a:spcAft>
                <a:spcPts val="0"/>
              </a:spcAft>
              <a:buSzPts val="2800"/>
              <a:buNone/>
              <a:defRPr u="sng"/>
            </a:lvl2pPr>
            <a:lvl3pPr lvl="2" algn="l" rtl="0">
              <a:lnSpc>
                <a:spcPct val="100000"/>
              </a:lnSpc>
              <a:spcBef>
                <a:spcPts val="0"/>
              </a:spcBef>
              <a:spcAft>
                <a:spcPts val="0"/>
              </a:spcAft>
              <a:buSzPts val="2800"/>
              <a:buNone/>
              <a:defRPr u="sng"/>
            </a:lvl3pPr>
            <a:lvl4pPr lvl="3" algn="l" rtl="0">
              <a:lnSpc>
                <a:spcPct val="100000"/>
              </a:lnSpc>
              <a:spcBef>
                <a:spcPts val="0"/>
              </a:spcBef>
              <a:spcAft>
                <a:spcPts val="0"/>
              </a:spcAft>
              <a:buSzPts val="2800"/>
              <a:buNone/>
              <a:defRPr u="sng"/>
            </a:lvl4pPr>
            <a:lvl5pPr lvl="4" algn="l" rtl="0">
              <a:lnSpc>
                <a:spcPct val="100000"/>
              </a:lnSpc>
              <a:spcBef>
                <a:spcPts val="0"/>
              </a:spcBef>
              <a:spcAft>
                <a:spcPts val="0"/>
              </a:spcAft>
              <a:buSzPts val="2800"/>
              <a:buNone/>
              <a:defRPr u="sng"/>
            </a:lvl5pPr>
            <a:lvl6pPr lvl="5" algn="l" rtl="0">
              <a:lnSpc>
                <a:spcPct val="100000"/>
              </a:lnSpc>
              <a:spcBef>
                <a:spcPts val="0"/>
              </a:spcBef>
              <a:spcAft>
                <a:spcPts val="0"/>
              </a:spcAft>
              <a:buSzPts val="2800"/>
              <a:buNone/>
              <a:defRPr u="sng"/>
            </a:lvl6pPr>
            <a:lvl7pPr lvl="6" algn="l" rtl="0">
              <a:lnSpc>
                <a:spcPct val="100000"/>
              </a:lnSpc>
              <a:spcBef>
                <a:spcPts val="0"/>
              </a:spcBef>
              <a:spcAft>
                <a:spcPts val="0"/>
              </a:spcAft>
              <a:buSzPts val="2800"/>
              <a:buNone/>
              <a:defRPr u="sng"/>
            </a:lvl7pPr>
            <a:lvl8pPr lvl="7" algn="l" rtl="0">
              <a:lnSpc>
                <a:spcPct val="100000"/>
              </a:lnSpc>
              <a:spcBef>
                <a:spcPts val="0"/>
              </a:spcBef>
              <a:spcAft>
                <a:spcPts val="0"/>
              </a:spcAft>
              <a:buSzPts val="2800"/>
              <a:buNone/>
              <a:defRPr u="sng"/>
            </a:lvl8pPr>
            <a:lvl9pPr lvl="8" algn="l" rtl="0">
              <a:lnSpc>
                <a:spcPct val="100000"/>
              </a:lnSpc>
              <a:spcBef>
                <a:spcPts val="0"/>
              </a:spcBef>
              <a:spcAft>
                <a:spcPts val="0"/>
              </a:spcAft>
              <a:buSzPts val="2800"/>
              <a:buNone/>
              <a:defRPr u="sng"/>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3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3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3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3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3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3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3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3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4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4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4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4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4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4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4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4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4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4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4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4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3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3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3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
              <a:t>Assignment 3 Writeup</a:t>
            </a:r>
            <a:br>
              <a:rPr lang="en"/>
            </a:br>
            <a:r>
              <a:rPr lang="en" sz="2400" b="1">
                <a:solidFill>
                  <a:srgbClr val="FF0000"/>
                </a:solidFill>
              </a:rPr>
              <a:t>DO NOT TAG</a:t>
            </a:r>
            <a:endParaRPr/>
          </a:p>
        </p:txBody>
      </p:sp>
      <p:sp>
        <p:nvSpPr>
          <p:cNvPr id="56" name="Google Shape;56;p1"/>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fontScale="85000" lnSpcReduction="20000"/>
          </a:bodyPr>
          <a:lstStyle/>
          <a:p>
            <a:pPr marL="0" lvl="0" indent="0" algn="ctr" rtl="0">
              <a:lnSpc>
                <a:spcPct val="100000"/>
              </a:lnSpc>
              <a:spcBef>
                <a:spcPts val="0"/>
              </a:spcBef>
              <a:spcAft>
                <a:spcPts val="0"/>
              </a:spcAft>
              <a:buSzPct val="100000"/>
              <a:buNone/>
            </a:pPr>
            <a:r>
              <a:rPr lang="en"/>
              <a:t>Name:</a:t>
            </a:r>
            <a:endParaRPr/>
          </a:p>
          <a:p>
            <a:pPr marL="0" lvl="0" indent="0" algn="ctr" rtl="0">
              <a:lnSpc>
                <a:spcPct val="100000"/>
              </a:lnSpc>
              <a:spcBef>
                <a:spcPts val="0"/>
              </a:spcBef>
              <a:spcAft>
                <a:spcPts val="0"/>
              </a:spcAft>
              <a:buSzPct val="100000"/>
              <a:buNone/>
            </a:pPr>
            <a:r>
              <a:rPr lang="en"/>
              <a:t>GT Email: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6"/>
          <p:cNvSpPr txBox="1">
            <a:spLocks noGrp="1"/>
          </p:cNvSpPr>
          <p:nvPr>
            <p:ph type="title"/>
          </p:nvPr>
        </p:nvSpPr>
        <p:spPr>
          <a:xfrm>
            <a:off x="49950" y="118690"/>
            <a:ext cx="2611200" cy="393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Implementation Q2 </a:t>
            </a:r>
            <a:br>
              <a:rPr lang="en"/>
            </a:br>
            <a:br>
              <a:rPr lang="en"/>
            </a:br>
            <a:endParaRPr/>
          </a:p>
        </p:txBody>
      </p:sp>
      <p:sp>
        <p:nvSpPr>
          <p:cNvPr id="151" name="Google Shape;151;p16"/>
          <p:cNvSpPr txBox="1">
            <a:spLocks noGrp="1"/>
          </p:cNvSpPr>
          <p:nvPr>
            <p:ph type="body" idx="1"/>
          </p:nvPr>
        </p:nvSpPr>
        <p:spPr>
          <a:xfrm>
            <a:off x="111025" y="865525"/>
            <a:ext cx="8910000" cy="4107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endParaRPr/>
          </a:p>
        </p:txBody>
      </p:sp>
      <p:sp>
        <p:nvSpPr>
          <p:cNvPr id="152" name="Google Shape;152;p16"/>
          <p:cNvSpPr txBox="1">
            <a:spLocks noGrp="1"/>
          </p:cNvSpPr>
          <p:nvPr>
            <p:ph type="title" idx="2"/>
          </p:nvPr>
        </p:nvSpPr>
        <p:spPr>
          <a:xfrm>
            <a:off x="1944875" y="118690"/>
            <a:ext cx="70239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a:t>In your network visualization tasks you need to compute gradients for which one of the following three quantities </a:t>
            </a:r>
            <a:r>
              <a:rPr lang="en" b="1"/>
              <a:t>a)</a:t>
            </a:r>
            <a:r>
              <a:rPr lang="en"/>
              <a:t> cross entropy loss </a:t>
            </a:r>
            <a:r>
              <a:rPr lang="en" b="1"/>
              <a:t>b)</a:t>
            </a:r>
            <a:r>
              <a:rPr lang="en"/>
              <a:t> unnormalized score (corresponding to the correct class) or </a:t>
            </a:r>
            <a:r>
              <a:rPr lang="en" b="1"/>
              <a:t>c)</a:t>
            </a:r>
            <a:r>
              <a:rPr lang="en"/>
              <a:t> class probabilities. </a:t>
            </a:r>
            <a:r>
              <a:rPr lang="en" b="1"/>
              <a:t>Justify why the other two options are not optimal.</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8"/>
          <p:cNvSpPr txBox="1">
            <a:spLocks noGrp="1"/>
          </p:cNvSpPr>
          <p:nvPr>
            <p:ph type="title"/>
          </p:nvPr>
        </p:nvSpPr>
        <p:spPr>
          <a:xfrm>
            <a:off x="111025" y="130900"/>
            <a:ext cx="2611200" cy="307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Understanding Q1</a:t>
            </a:r>
            <a:endParaRPr/>
          </a:p>
        </p:txBody>
      </p:sp>
      <p:sp>
        <p:nvSpPr>
          <p:cNvPr id="158" name="Google Shape;158;p18"/>
          <p:cNvSpPr txBox="1">
            <a:spLocks noGrp="1"/>
          </p:cNvSpPr>
          <p:nvPr>
            <p:ph type="body" idx="1"/>
          </p:nvPr>
        </p:nvSpPr>
        <p:spPr>
          <a:xfrm>
            <a:off x="111025" y="875700"/>
            <a:ext cx="8910000" cy="4097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SzPts val="1800"/>
              <a:buNone/>
            </a:pPr>
            <a:endParaRPr/>
          </a:p>
        </p:txBody>
      </p:sp>
      <p:sp>
        <p:nvSpPr>
          <p:cNvPr id="159" name="Google Shape;159;p18"/>
          <p:cNvSpPr txBox="1">
            <a:spLocks noGrp="1"/>
          </p:cNvSpPr>
          <p:nvPr>
            <p:ph type="title" idx="2"/>
          </p:nvPr>
        </p:nvSpPr>
        <p:spPr>
          <a:xfrm>
            <a:off x="1873600" y="174525"/>
            <a:ext cx="7095000" cy="393600"/>
          </a:xfrm>
          <a:prstGeom prst="rect">
            <a:avLst/>
          </a:prstGeom>
        </p:spPr>
        <p:txBody>
          <a:bodyPr spcFirstLastPara="1" wrap="square" lIns="91425" tIns="91425" rIns="91425" bIns="91425" anchor="t" anchorCtr="0">
            <a:noAutofit/>
          </a:bodyPr>
          <a:lstStyle/>
          <a:p>
            <a:r>
              <a:rPr lang="en" sz="1050" dirty="0"/>
              <a:t>Jane is trying to find an image that maximizes the correct score by performing gradient ascent on the input image, but instead of using the gradient, she updates the image using the saliency map in each step. Why is this approach incorrect? Provide two reasons and briefly explain each one.</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9"/>
          <p:cNvSpPr txBox="1">
            <a:spLocks noGrp="1"/>
          </p:cNvSpPr>
          <p:nvPr>
            <p:ph type="title"/>
          </p:nvPr>
        </p:nvSpPr>
        <p:spPr>
          <a:xfrm>
            <a:off x="111025" y="130900"/>
            <a:ext cx="3483300" cy="307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Understanding Q2</a:t>
            </a:r>
            <a:endParaRPr/>
          </a:p>
        </p:txBody>
      </p:sp>
      <p:sp>
        <p:nvSpPr>
          <p:cNvPr id="165" name="Google Shape;165;p19"/>
          <p:cNvSpPr txBox="1">
            <a:spLocks noGrp="1"/>
          </p:cNvSpPr>
          <p:nvPr>
            <p:ph type="body" idx="1"/>
          </p:nvPr>
        </p:nvSpPr>
        <p:spPr>
          <a:xfrm>
            <a:off x="111025" y="865525"/>
            <a:ext cx="8910000" cy="4107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endParaRPr>
              <a:latin typeface="Arial"/>
              <a:ea typeface="Arial"/>
              <a:cs typeface="Arial"/>
              <a:sym typeface="Arial"/>
            </a:endParaRPr>
          </a:p>
        </p:txBody>
      </p:sp>
      <p:sp>
        <p:nvSpPr>
          <p:cNvPr id="166" name="Google Shape;166;p19"/>
          <p:cNvSpPr txBox="1">
            <a:spLocks noGrp="1"/>
          </p:cNvSpPr>
          <p:nvPr>
            <p:ph type="title" idx="2"/>
          </p:nvPr>
        </p:nvSpPr>
        <p:spPr>
          <a:xfrm>
            <a:off x="1822700" y="174525"/>
            <a:ext cx="7146000" cy="393600"/>
          </a:xfrm>
          <a:prstGeom prst="rect">
            <a:avLst/>
          </a:prstGeom>
        </p:spPr>
        <p:txBody>
          <a:bodyPr spcFirstLastPara="1" wrap="square" lIns="91425" tIns="91425" rIns="91425" bIns="91425" anchor="t" anchorCtr="0">
            <a:noAutofit/>
          </a:bodyPr>
          <a:lstStyle/>
          <a:p>
            <a:r>
              <a:rPr lang="en" sz="1050" dirty="0"/>
              <a:t>When training a neural network to generate an image that belongs to a specific class, regularization techniques such as L2-regularization and blurring can improve the quality of the generated image. How do these regularization techniques affect the optimization process, and what specific aspects of the optimization process do they discourage?</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6"/>
          <p:cNvSpPr txBox="1"/>
          <p:nvPr/>
        </p:nvSpPr>
        <p:spPr>
          <a:xfrm>
            <a:off x="636449" y="1909349"/>
            <a:ext cx="7871102" cy="1292629"/>
          </a:xfrm>
          <a:prstGeom prst="rect">
            <a:avLst/>
          </a:prstGeom>
          <a:noFill/>
          <a:ln>
            <a:noFill/>
          </a:ln>
        </p:spPr>
        <p:txBody>
          <a:bodyPr spcFirstLastPara="1" wrap="square" lIns="91400" tIns="91400" rIns="91400" bIns="91400" anchor="t" anchorCtr="0">
            <a:spAutoFit/>
          </a:bodyPr>
          <a:lstStyle/>
          <a:p>
            <a:pPr marL="0" marR="0" lvl="0" indent="0" algn="ctr" rtl="0">
              <a:lnSpc>
                <a:spcPct val="100000"/>
              </a:lnSpc>
              <a:spcBef>
                <a:spcPts val="0"/>
              </a:spcBef>
              <a:spcAft>
                <a:spcPts val="0"/>
              </a:spcAft>
              <a:buNone/>
            </a:pPr>
            <a:r>
              <a:rPr lang="en" sz="4800" b="0" i="0" u="none" strike="noStrike" cap="none">
                <a:solidFill>
                  <a:srgbClr val="000000"/>
                </a:solidFill>
                <a:latin typeface="Arial"/>
                <a:ea typeface="Arial"/>
                <a:cs typeface="Arial"/>
                <a:sym typeface="Arial"/>
              </a:rPr>
              <a:t>Part II: Style Transfer</a:t>
            </a:r>
            <a:endParaRPr sz="48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None/>
            </a:pPr>
            <a:r>
              <a:rPr lang="en" sz="2400" b="1" i="0" u="none" strike="noStrike" cap="none">
                <a:solidFill>
                  <a:srgbClr val="FF0000"/>
                </a:solidFill>
                <a:latin typeface="Arial"/>
                <a:ea typeface="Arial"/>
                <a:cs typeface="Arial"/>
                <a:sym typeface="Arial"/>
              </a:rPr>
              <a:t>DO NOT TAG</a:t>
            </a:r>
            <a:endParaRPr sz="2400" b="1" i="0" u="none" strike="noStrike" cap="none">
              <a:solidFill>
                <a:srgbClr val="FF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7"/>
          <p:cNvSpPr txBox="1">
            <a:spLocks noGrp="1"/>
          </p:cNvSpPr>
          <p:nvPr>
            <p:ph type="title"/>
          </p:nvPr>
        </p:nvSpPr>
        <p:spPr>
          <a:xfrm>
            <a:off x="111025" y="130900"/>
            <a:ext cx="2611200" cy="307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Composition VII + Tubingen</a:t>
            </a:r>
            <a:endParaRPr/>
          </a:p>
        </p:txBody>
      </p:sp>
      <p:sp>
        <p:nvSpPr>
          <p:cNvPr id="212" name="Google Shape;212;p27"/>
          <p:cNvSpPr txBox="1">
            <a:spLocks noGrp="1"/>
          </p:cNvSpPr>
          <p:nvPr>
            <p:ph type="body" idx="1"/>
          </p:nvPr>
        </p:nvSpPr>
        <p:spPr>
          <a:xfrm>
            <a:off x="111025" y="568125"/>
            <a:ext cx="8910000" cy="4405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a:p>
        </p:txBody>
      </p:sp>
      <p:sp>
        <p:nvSpPr>
          <p:cNvPr id="213" name="Google Shape;213;p27"/>
          <p:cNvSpPr txBox="1">
            <a:spLocks noGrp="1"/>
          </p:cNvSpPr>
          <p:nvPr>
            <p:ph type="title" idx="2"/>
          </p:nvPr>
        </p:nvSpPr>
        <p:spPr>
          <a:xfrm>
            <a:off x="2652450" y="174525"/>
            <a:ext cx="63162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Include both original images and the transferred image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8"/>
          <p:cNvSpPr txBox="1">
            <a:spLocks noGrp="1"/>
          </p:cNvSpPr>
          <p:nvPr>
            <p:ph type="title"/>
          </p:nvPr>
        </p:nvSpPr>
        <p:spPr>
          <a:xfrm>
            <a:off x="111025" y="130900"/>
            <a:ext cx="2611200" cy="307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Scream + Tubingen</a:t>
            </a:r>
            <a:endParaRPr/>
          </a:p>
        </p:txBody>
      </p:sp>
      <p:sp>
        <p:nvSpPr>
          <p:cNvPr id="219" name="Google Shape;219;p28"/>
          <p:cNvSpPr txBox="1">
            <a:spLocks noGrp="1"/>
          </p:cNvSpPr>
          <p:nvPr>
            <p:ph type="body" idx="1"/>
          </p:nvPr>
        </p:nvSpPr>
        <p:spPr>
          <a:xfrm>
            <a:off x="111025" y="568125"/>
            <a:ext cx="8910000" cy="4405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a:p>
        </p:txBody>
      </p:sp>
      <p:sp>
        <p:nvSpPr>
          <p:cNvPr id="220" name="Google Shape;220;p28"/>
          <p:cNvSpPr txBox="1">
            <a:spLocks noGrp="1"/>
          </p:cNvSpPr>
          <p:nvPr>
            <p:ph type="title" idx="2"/>
          </p:nvPr>
        </p:nvSpPr>
        <p:spPr>
          <a:xfrm>
            <a:off x="2652450" y="174525"/>
            <a:ext cx="63162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Include both original images and the transferred image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9"/>
          <p:cNvSpPr txBox="1">
            <a:spLocks noGrp="1"/>
          </p:cNvSpPr>
          <p:nvPr>
            <p:ph type="title"/>
          </p:nvPr>
        </p:nvSpPr>
        <p:spPr>
          <a:xfrm>
            <a:off x="111025" y="130900"/>
            <a:ext cx="2611200" cy="307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Starry Night + Tubingen</a:t>
            </a:r>
            <a:endParaRPr/>
          </a:p>
        </p:txBody>
      </p:sp>
      <p:sp>
        <p:nvSpPr>
          <p:cNvPr id="226" name="Google Shape;226;p29"/>
          <p:cNvSpPr txBox="1">
            <a:spLocks noGrp="1"/>
          </p:cNvSpPr>
          <p:nvPr>
            <p:ph type="body" idx="1"/>
          </p:nvPr>
        </p:nvSpPr>
        <p:spPr>
          <a:xfrm>
            <a:off x="111025" y="568125"/>
            <a:ext cx="8910000" cy="4405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a:p>
        </p:txBody>
      </p:sp>
      <p:sp>
        <p:nvSpPr>
          <p:cNvPr id="227" name="Google Shape;227;p29"/>
          <p:cNvSpPr txBox="1">
            <a:spLocks noGrp="1"/>
          </p:cNvSpPr>
          <p:nvPr>
            <p:ph type="title" idx="2"/>
          </p:nvPr>
        </p:nvSpPr>
        <p:spPr>
          <a:xfrm>
            <a:off x="2652450" y="174525"/>
            <a:ext cx="63162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Include both original images and the transferred image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0"/>
          <p:cNvSpPr txBox="1">
            <a:spLocks noGrp="1"/>
          </p:cNvSpPr>
          <p:nvPr>
            <p:ph type="title"/>
          </p:nvPr>
        </p:nvSpPr>
        <p:spPr>
          <a:xfrm>
            <a:off x="111025" y="130900"/>
            <a:ext cx="3921300" cy="307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Style Transfer - Unleash Your Creativity</a:t>
            </a:r>
            <a:endParaRPr/>
          </a:p>
        </p:txBody>
      </p:sp>
      <p:sp>
        <p:nvSpPr>
          <p:cNvPr id="233" name="Google Shape;233;p30"/>
          <p:cNvSpPr txBox="1">
            <a:spLocks noGrp="1"/>
          </p:cNvSpPr>
          <p:nvPr>
            <p:ph type="body" idx="1"/>
          </p:nvPr>
        </p:nvSpPr>
        <p:spPr>
          <a:xfrm>
            <a:off x="111025" y="610950"/>
            <a:ext cx="8910000" cy="4362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endParaRPr/>
          </a:p>
        </p:txBody>
      </p:sp>
      <p:sp>
        <p:nvSpPr>
          <p:cNvPr id="234" name="Google Shape;234;p30"/>
          <p:cNvSpPr txBox="1">
            <a:spLocks noGrp="1"/>
          </p:cNvSpPr>
          <p:nvPr>
            <p:ph type="title" idx="2"/>
          </p:nvPr>
        </p:nvSpPr>
        <p:spPr>
          <a:xfrm>
            <a:off x="3716650" y="174525"/>
            <a:ext cx="5252100" cy="393600"/>
          </a:xfrm>
          <a:prstGeom prst="rect">
            <a:avLst/>
          </a:prstGeom>
        </p:spPr>
        <p:txBody>
          <a:bodyPr spcFirstLastPara="1" wrap="square" lIns="91425" tIns="91425" rIns="91425" bIns="91425" anchor="t" anchorCtr="0">
            <a:noAutofit/>
          </a:bodyPr>
          <a:lstStyle/>
          <a:p>
            <a:r>
              <a:rPr lang="en" sz="1050" dirty="0"/>
              <a:t>Include your creation along with source and content images.</a:t>
            </a:r>
            <a:endParaRPr sz="105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2"/>
          <p:cNvSpPr txBox="1">
            <a:spLocks noGrp="1"/>
          </p:cNvSpPr>
          <p:nvPr>
            <p:ph type="title"/>
          </p:nvPr>
        </p:nvSpPr>
        <p:spPr>
          <a:xfrm>
            <a:off x="111025" y="130900"/>
            <a:ext cx="2611200" cy="307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3 Wrap-Up </a:t>
            </a:r>
            <a:endParaRPr/>
          </a:p>
        </p:txBody>
      </p:sp>
      <p:sp>
        <p:nvSpPr>
          <p:cNvPr id="247" name="Google Shape;247;p32"/>
          <p:cNvSpPr txBox="1">
            <a:spLocks noGrp="1"/>
          </p:cNvSpPr>
          <p:nvPr>
            <p:ph type="body" idx="1"/>
          </p:nvPr>
        </p:nvSpPr>
        <p:spPr>
          <a:xfrm>
            <a:off x="111025" y="568125"/>
            <a:ext cx="8910000" cy="4405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endParaRPr/>
          </a:p>
        </p:txBody>
      </p:sp>
      <p:sp>
        <p:nvSpPr>
          <p:cNvPr id="248" name="Google Shape;248;p32"/>
          <p:cNvSpPr txBox="1">
            <a:spLocks noGrp="1"/>
          </p:cNvSpPr>
          <p:nvPr>
            <p:ph type="title" idx="2"/>
          </p:nvPr>
        </p:nvSpPr>
        <p:spPr>
          <a:xfrm>
            <a:off x="1283000" y="174525"/>
            <a:ext cx="7685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Please identify the paper you chose and answer the questions. An additional page has been provided. 700 word max.</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g167d13dee25_0_50"/>
          <p:cNvSpPr txBox="1">
            <a:spLocks noGrp="1"/>
          </p:cNvSpPr>
          <p:nvPr>
            <p:ph type="title"/>
          </p:nvPr>
        </p:nvSpPr>
        <p:spPr>
          <a:xfrm>
            <a:off x="111025" y="130900"/>
            <a:ext cx="2611200" cy="307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3 Wrap-Up </a:t>
            </a:r>
            <a:endParaRPr/>
          </a:p>
        </p:txBody>
      </p:sp>
      <p:sp>
        <p:nvSpPr>
          <p:cNvPr id="254" name="Google Shape;254;g167d13dee25_0_50"/>
          <p:cNvSpPr txBox="1">
            <a:spLocks noGrp="1"/>
          </p:cNvSpPr>
          <p:nvPr>
            <p:ph type="body" idx="1"/>
          </p:nvPr>
        </p:nvSpPr>
        <p:spPr>
          <a:xfrm>
            <a:off x="111025" y="568125"/>
            <a:ext cx="8910000" cy="4405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endParaRPr/>
          </a:p>
        </p:txBody>
      </p:sp>
      <p:sp>
        <p:nvSpPr>
          <p:cNvPr id="255" name="Google Shape;255;g167d13dee25_0_50"/>
          <p:cNvSpPr txBox="1">
            <a:spLocks noGrp="1"/>
          </p:cNvSpPr>
          <p:nvPr>
            <p:ph type="title" idx="2"/>
          </p:nvPr>
        </p:nvSpPr>
        <p:spPr>
          <a:xfrm>
            <a:off x="1283000" y="174525"/>
            <a:ext cx="7685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Extra page for answers to Part 3.</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2"/>
          <p:cNvSpPr txBox="1"/>
          <p:nvPr/>
        </p:nvSpPr>
        <p:spPr>
          <a:xfrm>
            <a:off x="636449" y="1909349"/>
            <a:ext cx="7871102" cy="1292629"/>
          </a:xfrm>
          <a:prstGeom prst="rect">
            <a:avLst/>
          </a:prstGeom>
          <a:noFill/>
          <a:ln>
            <a:noFill/>
          </a:ln>
        </p:spPr>
        <p:txBody>
          <a:bodyPr spcFirstLastPara="1" wrap="square" lIns="91400" tIns="91400" rIns="91400" bIns="91400" anchor="t" anchorCtr="0">
            <a:spAutoFit/>
          </a:bodyPr>
          <a:lstStyle/>
          <a:p>
            <a:pPr marL="0" marR="0" lvl="0" indent="0" algn="ctr" rtl="0">
              <a:lnSpc>
                <a:spcPct val="100000"/>
              </a:lnSpc>
              <a:spcBef>
                <a:spcPts val="0"/>
              </a:spcBef>
              <a:spcAft>
                <a:spcPts val="0"/>
              </a:spcAft>
              <a:buNone/>
            </a:pPr>
            <a:r>
              <a:rPr lang="en" sz="4800" b="0" i="0" u="none" strike="noStrike" cap="none">
                <a:solidFill>
                  <a:srgbClr val="000000"/>
                </a:solidFill>
                <a:latin typeface="Arial"/>
                <a:ea typeface="Arial"/>
                <a:cs typeface="Arial"/>
                <a:sym typeface="Arial"/>
              </a:rPr>
              <a:t>Part I: Visualizations</a:t>
            </a:r>
            <a:endParaRPr/>
          </a:p>
          <a:p>
            <a:pPr marL="0" marR="0" lvl="0" indent="0" algn="ctr" rtl="0">
              <a:lnSpc>
                <a:spcPct val="100000"/>
              </a:lnSpc>
              <a:spcBef>
                <a:spcPts val="0"/>
              </a:spcBef>
              <a:spcAft>
                <a:spcPts val="0"/>
              </a:spcAft>
              <a:buNone/>
            </a:pPr>
            <a:r>
              <a:rPr lang="en" sz="2400" b="1" i="0" u="none" strike="noStrike" cap="none">
                <a:solidFill>
                  <a:srgbClr val="FF0000"/>
                </a:solidFill>
                <a:latin typeface="Arial"/>
                <a:ea typeface="Arial"/>
                <a:cs typeface="Arial"/>
                <a:sym typeface="Arial"/>
              </a:rPr>
              <a:t>DO NOT TAG</a:t>
            </a:r>
            <a:endParaRPr sz="2400" b="1" i="0" u="none" strike="noStrike" cap="none">
              <a:solidFill>
                <a:srgbClr val="FF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3"/>
          <p:cNvSpPr txBox="1">
            <a:spLocks noGrp="1"/>
          </p:cNvSpPr>
          <p:nvPr>
            <p:ph type="title"/>
          </p:nvPr>
        </p:nvSpPr>
        <p:spPr>
          <a:xfrm>
            <a:off x="111025" y="130900"/>
            <a:ext cx="2611200" cy="307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Section 1.1.1 Reading Q1</a:t>
            </a:r>
            <a:br>
              <a:rPr lang="en"/>
            </a:br>
            <a:br>
              <a:rPr lang="en"/>
            </a:br>
            <a:endParaRPr/>
          </a:p>
        </p:txBody>
      </p:sp>
      <p:sp>
        <p:nvSpPr>
          <p:cNvPr id="67" name="Google Shape;67;p3"/>
          <p:cNvSpPr txBox="1">
            <a:spLocks noGrp="1"/>
          </p:cNvSpPr>
          <p:nvPr>
            <p:ph type="body" idx="1"/>
          </p:nvPr>
        </p:nvSpPr>
        <p:spPr>
          <a:xfrm>
            <a:off x="111025" y="568125"/>
            <a:ext cx="8910000" cy="4405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endParaRPr/>
          </a:p>
        </p:txBody>
      </p:sp>
      <p:sp>
        <p:nvSpPr>
          <p:cNvPr id="68" name="Google Shape;68;p3"/>
          <p:cNvSpPr txBox="1">
            <a:spLocks noGrp="1"/>
          </p:cNvSpPr>
          <p:nvPr>
            <p:ph type="title" idx="2"/>
          </p:nvPr>
        </p:nvSpPr>
        <p:spPr>
          <a:xfrm>
            <a:off x="2652450" y="174525"/>
            <a:ext cx="63162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Read the referenced question in the assignment instructions and answer below. 350 max.</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4"/>
          <p:cNvSpPr txBox="1">
            <a:spLocks noGrp="1"/>
          </p:cNvSpPr>
          <p:nvPr>
            <p:ph type="title"/>
          </p:nvPr>
        </p:nvSpPr>
        <p:spPr>
          <a:xfrm>
            <a:off x="111025" y="130900"/>
            <a:ext cx="2611200" cy="307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Section 1.1.1 Reading Q2</a:t>
            </a:r>
            <a:br>
              <a:rPr lang="en"/>
            </a:br>
            <a:br>
              <a:rPr lang="en"/>
            </a:br>
            <a:endParaRPr/>
          </a:p>
        </p:txBody>
      </p:sp>
      <p:sp>
        <p:nvSpPr>
          <p:cNvPr id="74" name="Google Shape;74;p4"/>
          <p:cNvSpPr txBox="1">
            <a:spLocks noGrp="1"/>
          </p:cNvSpPr>
          <p:nvPr>
            <p:ph type="body" idx="1"/>
          </p:nvPr>
        </p:nvSpPr>
        <p:spPr>
          <a:xfrm>
            <a:off x="111025" y="568125"/>
            <a:ext cx="8910000" cy="4405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endParaRPr/>
          </a:p>
        </p:txBody>
      </p:sp>
      <p:sp>
        <p:nvSpPr>
          <p:cNvPr id="75" name="Google Shape;75;p4"/>
          <p:cNvSpPr txBox="1">
            <a:spLocks noGrp="1"/>
          </p:cNvSpPr>
          <p:nvPr>
            <p:ph type="title" idx="2"/>
          </p:nvPr>
        </p:nvSpPr>
        <p:spPr>
          <a:xfrm>
            <a:off x="2652450" y="174525"/>
            <a:ext cx="63162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Read the referenced question in the assignment instructions and answer below. 350 max.</a:t>
            </a:r>
            <a:endParaRPr/>
          </a:p>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5"/>
          <p:cNvSpPr txBox="1">
            <a:spLocks noGrp="1"/>
          </p:cNvSpPr>
          <p:nvPr>
            <p:ph type="title"/>
          </p:nvPr>
        </p:nvSpPr>
        <p:spPr>
          <a:xfrm>
            <a:off x="111025" y="130900"/>
            <a:ext cx="2611200" cy="307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Section 1.1.1 Reading Q3</a:t>
            </a:r>
            <a:br>
              <a:rPr lang="en"/>
            </a:br>
            <a:br>
              <a:rPr lang="en"/>
            </a:br>
            <a:endParaRPr/>
          </a:p>
        </p:txBody>
      </p:sp>
      <p:sp>
        <p:nvSpPr>
          <p:cNvPr id="81" name="Google Shape;81;p5"/>
          <p:cNvSpPr txBox="1">
            <a:spLocks noGrp="1"/>
          </p:cNvSpPr>
          <p:nvPr>
            <p:ph type="body" idx="1"/>
          </p:nvPr>
        </p:nvSpPr>
        <p:spPr>
          <a:xfrm>
            <a:off x="111025" y="568125"/>
            <a:ext cx="8910000" cy="4405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endParaRPr/>
          </a:p>
        </p:txBody>
      </p:sp>
      <p:sp>
        <p:nvSpPr>
          <p:cNvPr id="82" name="Google Shape;82;p5"/>
          <p:cNvSpPr txBox="1">
            <a:spLocks noGrp="1"/>
          </p:cNvSpPr>
          <p:nvPr>
            <p:ph type="title" idx="2"/>
          </p:nvPr>
        </p:nvSpPr>
        <p:spPr>
          <a:xfrm>
            <a:off x="2652450" y="174525"/>
            <a:ext cx="63162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Read the referenced question in the assignment instructions and answer below. 350 max.</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6"/>
          <p:cNvSpPr txBox="1">
            <a:spLocks noGrp="1"/>
          </p:cNvSpPr>
          <p:nvPr>
            <p:ph type="title"/>
          </p:nvPr>
        </p:nvSpPr>
        <p:spPr>
          <a:xfrm>
            <a:off x="111025" y="130900"/>
            <a:ext cx="2611200" cy="307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Class Model Visualization</a:t>
            </a:r>
            <a:endParaRPr/>
          </a:p>
        </p:txBody>
      </p:sp>
      <p:sp>
        <p:nvSpPr>
          <p:cNvPr id="88" name="Google Shape;88;p6"/>
          <p:cNvSpPr txBox="1">
            <a:spLocks noGrp="1"/>
          </p:cNvSpPr>
          <p:nvPr>
            <p:ph type="body" idx="1"/>
          </p:nvPr>
        </p:nvSpPr>
        <p:spPr>
          <a:xfrm>
            <a:off x="111025" y="568125"/>
            <a:ext cx="8910000" cy="4405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a:p>
        </p:txBody>
      </p:sp>
      <p:sp>
        <p:nvSpPr>
          <p:cNvPr id="89" name="Google Shape;89;p6"/>
          <p:cNvSpPr txBox="1">
            <a:spLocks noGrp="1"/>
          </p:cNvSpPr>
          <p:nvPr>
            <p:ph type="title" idx="2"/>
          </p:nvPr>
        </p:nvSpPr>
        <p:spPr>
          <a:xfrm>
            <a:off x="2652450" y="174525"/>
            <a:ext cx="6316200" cy="393600"/>
          </a:xfrm>
          <a:prstGeom prst="rect">
            <a:avLst/>
          </a:prstGeom>
        </p:spPr>
        <p:txBody>
          <a:bodyPr spcFirstLastPara="1" wrap="square" lIns="91425" tIns="91425" rIns="91425" bIns="91425" anchor="t" anchorCtr="0">
            <a:noAutofit/>
          </a:bodyPr>
          <a:lstStyle/>
          <a:p>
            <a:r>
              <a:rPr lang="en" sz="1050" dirty="0"/>
              <a:t>Place your class model visualization image below.</a:t>
            </a:r>
            <a:endParaRPr sz="1050" dirty="0"/>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7"/>
          <p:cNvSpPr txBox="1">
            <a:spLocks noGrp="1"/>
          </p:cNvSpPr>
          <p:nvPr>
            <p:ph type="title"/>
          </p:nvPr>
        </p:nvSpPr>
        <p:spPr>
          <a:xfrm>
            <a:off x="111025" y="130900"/>
            <a:ext cx="2611200" cy="307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Saliency Map </a:t>
            </a:r>
            <a:endParaRPr/>
          </a:p>
        </p:txBody>
      </p:sp>
      <p:sp>
        <p:nvSpPr>
          <p:cNvPr id="95" name="Google Shape;95;p7"/>
          <p:cNvSpPr txBox="1">
            <a:spLocks noGrp="1"/>
          </p:cNvSpPr>
          <p:nvPr>
            <p:ph type="body" idx="1"/>
          </p:nvPr>
        </p:nvSpPr>
        <p:spPr>
          <a:xfrm>
            <a:off x="111025" y="568125"/>
            <a:ext cx="8910000" cy="4405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a:p>
        </p:txBody>
      </p:sp>
      <p:sp>
        <p:nvSpPr>
          <p:cNvPr id="96" name="Google Shape;96;p7"/>
          <p:cNvSpPr txBox="1">
            <a:spLocks noGrp="1"/>
          </p:cNvSpPr>
          <p:nvPr>
            <p:ph type="title" idx="2"/>
          </p:nvPr>
        </p:nvSpPr>
        <p:spPr>
          <a:xfrm>
            <a:off x="1537575" y="174525"/>
            <a:ext cx="7431000" cy="393600"/>
          </a:xfrm>
          <a:prstGeom prst="rect">
            <a:avLst/>
          </a:prstGeom>
        </p:spPr>
        <p:txBody>
          <a:bodyPr spcFirstLastPara="1" wrap="square" lIns="91425" tIns="91425" rIns="91425" bIns="91425" anchor="t" anchorCtr="0">
            <a:noAutofit/>
          </a:bodyPr>
          <a:lstStyle/>
          <a:p>
            <a:r>
              <a:rPr lang="en" sz="1050" dirty="0"/>
              <a:t>Place your saliency map visualization below.</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0"/>
          <p:cNvSpPr txBox="1">
            <a:spLocks noGrp="1"/>
          </p:cNvSpPr>
          <p:nvPr>
            <p:ph type="title"/>
          </p:nvPr>
        </p:nvSpPr>
        <p:spPr>
          <a:xfrm>
            <a:off x="111025" y="130900"/>
            <a:ext cx="2611200" cy="307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GradCam</a:t>
            </a:r>
            <a:endParaRPr/>
          </a:p>
        </p:txBody>
      </p:sp>
      <p:sp>
        <p:nvSpPr>
          <p:cNvPr id="116" name="Google Shape;116;p10"/>
          <p:cNvSpPr txBox="1">
            <a:spLocks noGrp="1"/>
          </p:cNvSpPr>
          <p:nvPr>
            <p:ph type="body" idx="1"/>
          </p:nvPr>
        </p:nvSpPr>
        <p:spPr>
          <a:xfrm>
            <a:off x="111025" y="568125"/>
            <a:ext cx="8910000" cy="4405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600"/>
              </a:spcBef>
              <a:spcAft>
                <a:spcPts val="1600"/>
              </a:spcAft>
              <a:buSzPts val="1800"/>
              <a:buNone/>
            </a:pPr>
            <a:endParaRPr/>
          </a:p>
        </p:txBody>
      </p:sp>
      <p:sp>
        <p:nvSpPr>
          <p:cNvPr id="117" name="Google Shape;117;p10"/>
          <p:cNvSpPr txBox="1">
            <a:spLocks noGrp="1"/>
          </p:cNvSpPr>
          <p:nvPr>
            <p:ph type="title" idx="2"/>
          </p:nvPr>
        </p:nvSpPr>
        <p:spPr>
          <a:xfrm>
            <a:off x="1171000" y="174525"/>
            <a:ext cx="7797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140"/>
              <a:t>Include your visualization of GradCam here</a:t>
            </a:r>
            <a:endParaRPr sz="114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4"/>
          <p:cNvSpPr txBox="1">
            <a:spLocks noGrp="1"/>
          </p:cNvSpPr>
          <p:nvPr>
            <p:ph type="title"/>
          </p:nvPr>
        </p:nvSpPr>
        <p:spPr>
          <a:xfrm>
            <a:off x="111025" y="217425"/>
            <a:ext cx="2611200" cy="307800"/>
          </a:xfrm>
          <a:prstGeom prst="rect">
            <a:avLst/>
          </a:prstGeom>
        </p:spPr>
        <p:txBody>
          <a:bodyPr spcFirstLastPara="1" wrap="square" lIns="0" tIns="0" rIns="91425" bIns="91425" anchor="t" anchorCtr="0">
            <a:spAutoFit/>
          </a:bodyPr>
          <a:lstStyle/>
          <a:p>
            <a:pPr marL="0" lvl="0" indent="0" algn="l" rtl="0">
              <a:spcBef>
                <a:spcPts val="0"/>
              </a:spcBef>
              <a:spcAft>
                <a:spcPts val="0"/>
              </a:spcAft>
              <a:buSzPts val="2800"/>
              <a:buNone/>
            </a:pPr>
            <a:r>
              <a:rPr lang="en"/>
              <a:t>Implementation Q1</a:t>
            </a:r>
            <a:endParaRPr/>
          </a:p>
        </p:txBody>
      </p:sp>
      <p:sp>
        <p:nvSpPr>
          <p:cNvPr id="144" name="Google Shape;144;p14"/>
          <p:cNvSpPr txBox="1">
            <a:spLocks noGrp="1"/>
          </p:cNvSpPr>
          <p:nvPr>
            <p:ph type="body" idx="1"/>
          </p:nvPr>
        </p:nvSpPr>
        <p:spPr>
          <a:xfrm>
            <a:off x="111025" y="763700"/>
            <a:ext cx="8910000" cy="420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1800"/>
              <a:buNone/>
            </a:pPr>
            <a:endParaRPr/>
          </a:p>
        </p:txBody>
      </p:sp>
      <p:sp>
        <p:nvSpPr>
          <p:cNvPr id="145" name="Google Shape;145;p14"/>
          <p:cNvSpPr txBox="1">
            <a:spLocks noGrp="1"/>
          </p:cNvSpPr>
          <p:nvPr>
            <p:ph type="title" idx="2"/>
          </p:nvPr>
        </p:nvSpPr>
        <p:spPr>
          <a:xfrm>
            <a:off x="1843050" y="174525"/>
            <a:ext cx="7125600" cy="393600"/>
          </a:xfrm>
          <a:prstGeom prst="rect">
            <a:avLst/>
          </a:prstGeom>
        </p:spPr>
        <p:txBody>
          <a:bodyPr spcFirstLastPara="1" wrap="square" lIns="0" tIns="0" rIns="91425" bIns="91425" anchor="t" anchorCtr="0">
            <a:noAutofit/>
          </a:bodyPr>
          <a:lstStyle/>
          <a:p>
            <a:pPr marL="0" lvl="0" indent="0" algn="l" rtl="0">
              <a:spcBef>
                <a:spcPts val="0"/>
              </a:spcBef>
              <a:spcAft>
                <a:spcPts val="0"/>
              </a:spcAft>
              <a:buSzPts val="990"/>
              <a:buNone/>
            </a:pPr>
            <a:r>
              <a:rPr lang="en" sz="1090"/>
              <a:t>In your coding </a:t>
            </a:r>
            <a:r>
              <a:rPr lang="en"/>
              <a:t>tasks</a:t>
            </a:r>
            <a:r>
              <a:rPr lang="en" sz="1090"/>
              <a:t>, you were given the following hint: “There are two approaches to performing backprop </a:t>
            </a:r>
            <a:r>
              <a:rPr lang="en"/>
              <a:t>…t</a:t>
            </a:r>
            <a:r>
              <a:rPr lang="en" sz="1090"/>
              <a:t>his second approach is simpler and preferable as it lends itself to vectorization.”</a:t>
            </a:r>
            <a:r>
              <a:rPr lang="en"/>
              <a:t> W</a:t>
            </a:r>
            <a:r>
              <a:rPr lang="en" sz="1090"/>
              <a:t>hy is the suggested alternative approach mathematically sound (explanation or proof acceptable)?</a:t>
            </a:r>
            <a:endParaRPr sz="109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19</Slides>
  <Notes>19</Notes>
  <HiddenSlides>0</HiddenSlide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Simple Light</vt:lpstr>
      <vt:lpstr>Assignment 3 Writeup DO NOT TAG</vt:lpstr>
      <vt:lpstr>PowerPoint Presentation</vt:lpstr>
      <vt:lpstr>Section 1.1.1 Reading Q1  </vt:lpstr>
      <vt:lpstr>Section 1.1.1 Reading Q2  </vt:lpstr>
      <vt:lpstr>Section 1.1.1 Reading Q3  </vt:lpstr>
      <vt:lpstr>Class Model Visualization</vt:lpstr>
      <vt:lpstr>Saliency Map </vt:lpstr>
      <vt:lpstr>GradCam</vt:lpstr>
      <vt:lpstr>Implementation Q1</vt:lpstr>
      <vt:lpstr>Implementation Q2   </vt:lpstr>
      <vt:lpstr>Understanding Q1</vt:lpstr>
      <vt:lpstr>Understanding Q2</vt:lpstr>
      <vt:lpstr>PowerPoint Presentation</vt:lpstr>
      <vt:lpstr>Composition VII + Tubingen</vt:lpstr>
      <vt:lpstr>Scream + Tubingen</vt:lpstr>
      <vt:lpstr>Starry Night + Tubingen</vt:lpstr>
      <vt:lpstr>Style Transfer - Unleash Your Creativity</vt:lpstr>
      <vt:lpstr>3 Wrap-Up </vt:lpstr>
      <vt:lpstr>3 Wrap-Up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3 Writeup DO NOT TAG</dc:title>
  <cp:revision>41</cp:revision>
  <dcterms:modified xsi:type="dcterms:W3CDTF">2023-02-20T06:07:48Z</dcterms:modified>
</cp:coreProperties>
</file>