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op%205%20Catego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op%205%20Categor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Top 5 Categories by aggregate popularity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872135864775497E-2"/>
          <c:y val="0.10498272169502441"/>
          <c:w val="0.92739933124809804"/>
          <c:h val="0.85480082584318628"/>
        </c:manualLayout>
      </c:layout>
      <c:bar3DChart>
        <c:barDir val="col"/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</c:dPt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8596240"/>
        <c:axId val="1618588080"/>
        <c:axId val="1571450912"/>
      </c:bar3DChart>
      <c:catAx>
        <c:axId val="161859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88080"/>
        <c:crosses val="autoZero"/>
        <c:auto val="1"/>
        <c:lblAlgn val="ctr"/>
        <c:lblOffset val="100"/>
        <c:noMultiLvlLbl val="0"/>
      </c:catAx>
      <c:valAx>
        <c:axId val="161858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96240"/>
        <c:crosses val="autoZero"/>
        <c:crossBetween val="between"/>
      </c:valAx>
      <c:serAx>
        <c:axId val="15714509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61858808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/>
              <a:t>Popularity</a:t>
            </a:r>
            <a:r>
              <a:rPr lang="en-IN" sz="2800" baseline="0" dirty="0"/>
              <a:t> % from top 5 categories</a:t>
            </a:r>
            <a:endParaRPr lang="en-IN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5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90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006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09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3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8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D459-70D5-41B1-A464-3EB3C88D0967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D698A0-9DBF-469A-B4D0-DAD858744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8251" y="1258314"/>
            <a:ext cx="7766936" cy="1646302"/>
          </a:xfrm>
        </p:spPr>
        <p:txBody>
          <a:bodyPr/>
          <a:lstStyle/>
          <a:p>
            <a:r>
              <a:rPr lang="en-US" sz="8000" dirty="0" smtClean="0"/>
              <a:t>Social Buzz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8550" y="3097800"/>
            <a:ext cx="7766936" cy="10968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Analysis</a:t>
            </a:r>
            <a:endParaRPr lang="en-I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2" y="419469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075" y="1903827"/>
            <a:ext cx="5514535" cy="13208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Thank You !</a:t>
            </a:r>
            <a:endParaRPr lang="en-IN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704" y="3995225"/>
            <a:ext cx="8016499" cy="590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Please </a:t>
            </a:r>
            <a:r>
              <a:rPr lang="en-US" sz="2400" dirty="0"/>
              <a:t>feel free to ask any questions that you may have!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4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80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Today's </a:t>
            </a:r>
            <a:r>
              <a:rPr lang="en-US" sz="5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agenda</a:t>
            </a:r>
            <a:br>
              <a:rPr lang="en-US" sz="5400" spc="-80" dirty="0">
                <a:solidFill>
                  <a:srgbClr val="000000"/>
                </a:solidFill>
                <a:latin typeface="Graphik Regular" panose="020B0503030202060203" pitchFamily="34" charset="0"/>
              </a:rPr>
            </a:b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Project </a:t>
            </a:r>
            <a:r>
              <a: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recap</a:t>
            </a:r>
            <a:endParaRPr lang="en-US" sz="40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Problem</a:t>
            </a:r>
          </a:p>
          <a:p>
            <a:r>
              <a:rPr lang="en-US" sz="4000" spc="-19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Process</a:t>
            </a:r>
            <a:endParaRPr lang="en-US" sz="40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  <a:p>
            <a:r>
              <a: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r>
              <a:rPr lang="en-US" sz="4000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98" y="1420969"/>
            <a:ext cx="3193960" cy="25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spc="-80" dirty="0" smtClean="0">
                <a:solidFill>
                  <a:schemeClr val="tx1"/>
                </a:solidFill>
                <a:latin typeface="Graphik Regular" panose="020B0503030202060203" pitchFamily="34" charset="0"/>
              </a:rPr>
              <a:t>Project </a:t>
            </a:r>
            <a:r>
              <a:rPr lang="en-US" sz="54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>Recap</a:t>
            </a:r>
            <a:r>
              <a:rPr lang="en-US" sz="48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/>
            </a:r>
            <a:br>
              <a:rPr lang="en-US" sz="4800" spc="-80" dirty="0">
                <a:solidFill>
                  <a:schemeClr val="tx1"/>
                </a:solidFill>
                <a:latin typeface="Graphik Regular" panose="020B0503030202060203" pitchFamily="34" charset="0"/>
              </a:rPr>
            </a:br>
            <a:r>
              <a:rPr lang="en-US" sz="4800" spc="-80" dirty="0">
                <a:solidFill>
                  <a:schemeClr val="tx1"/>
                </a:solidFill>
                <a:latin typeface="Graphik Regular" panose="020B0503030202060203" pitchFamily="34" charset="0"/>
              </a:rPr>
              <a:t/>
            </a:r>
            <a:br>
              <a:rPr lang="en-US" sz="4800" spc="-80" dirty="0">
                <a:solidFill>
                  <a:schemeClr val="tx1"/>
                </a:solidFill>
                <a:latin typeface="Graphik Regular" panose="020B0503030202060203" pitchFamily="34" charset="0"/>
              </a:rPr>
            </a:b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Social Buzz is a fast growing technology unicorn that needs to adapt quickly to its global scale. </a:t>
            </a:r>
          </a:p>
          <a:p>
            <a:r>
              <a:rPr lang="en-US" sz="2400" dirty="0" smtClean="0"/>
              <a:t>Accenture has begun a 3 months POC focusing on these tasks.</a:t>
            </a:r>
          </a:p>
          <a:p>
            <a:r>
              <a:rPr lang="en-US" sz="2400" dirty="0" smtClean="0"/>
              <a:t>An audit of Social Buzz’s big data practice.</a:t>
            </a:r>
          </a:p>
          <a:p>
            <a:r>
              <a:rPr lang="en-US" sz="2400" dirty="0" smtClean="0"/>
              <a:t>Recommendations for a successful IPO.</a:t>
            </a:r>
          </a:p>
          <a:p>
            <a:r>
              <a:rPr lang="en-US" sz="2400" dirty="0" smtClean="0"/>
              <a:t>Analysis to find </a:t>
            </a:r>
            <a:r>
              <a:rPr lang="en-US" sz="2400" dirty="0"/>
              <a:t>Social Buzz’s </a:t>
            </a:r>
            <a:r>
              <a:rPr lang="en-US" sz="2400" dirty="0" smtClean="0"/>
              <a:t>top 5 most popular categories of content.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059" y="0"/>
            <a:ext cx="4662151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051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P</a:t>
            </a:r>
            <a:r>
              <a:rPr lang="en-US" sz="5400" dirty="0" smtClean="0"/>
              <a:t>roblem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61315"/>
            <a:ext cx="9123489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 </a:t>
            </a:r>
            <a:r>
              <a:rPr lang="en-US" sz="2400" dirty="0"/>
              <a:t>100000 posts per </a:t>
            </a:r>
            <a:r>
              <a:rPr lang="en-US" sz="2400" dirty="0" smtClean="0"/>
              <a:t>day.</a:t>
            </a:r>
          </a:p>
          <a:p>
            <a:r>
              <a:rPr lang="en-US" sz="2400" dirty="0" smtClean="0"/>
              <a:t>36,500,000 </a:t>
            </a:r>
            <a:r>
              <a:rPr lang="en-US" sz="2400" dirty="0"/>
              <a:t>posts </a:t>
            </a:r>
            <a:r>
              <a:rPr lang="en-US" sz="2400" dirty="0" smtClean="0"/>
              <a:t>pieces of content per year.</a:t>
            </a:r>
          </a:p>
          <a:p>
            <a:r>
              <a:rPr lang="en-US" sz="2400" dirty="0"/>
              <a:t>But how to capitalize on it when there is so much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Analysis to find Social Buzz’s top 5 most popular categories of content.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2005"/>
            <a:ext cx="12192000" cy="1539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-134911"/>
            <a:ext cx="3992451" cy="1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Process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Data Understanding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Data Cleaning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Data 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Data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Uncover Insights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11" y="1352550"/>
            <a:ext cx="5112991" cy="34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Insights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675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16 Unique Categories.</a:t>
            </a:r>
          </a:p>
          <a:p>
            <a:r>
              <a:rPr lang="en-US" sz="2400" dirty="0" smtClean="0"/>
              <a:t>1897 Reactions to Animal Posts.</a:t>
            </a:r>
          </a:p>
          <a:p>
            <a:r>
              <a:rPr lang="en-US" sz="2400" dirty="0" smtClean="0"/>
              <a:t>January month with most posts.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22" y="2019300"/>
            <a:ext cx="3058751" cy="2408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3" y="3669227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11575"/>
              </p:ext>
            </p:extLst>
          </p:nvPr>
        </p:nvGraphicFramePr>
        <p:xfrm>
          <a:off x="677863" y="489398"/>
          <a:ext cx="8596312" cy="555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14050"/>
              </p:ext>
            </p:extLst>
          </p:nvPr>
        </p:nvGraphicFramePr>
        <p:xfrm>
          <a:off x="677863" y="579550"/>
          <a:ext cx="8131286" cy="521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1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16" y="286044"/>
            <a:ext cx="8596668" cy="1320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302459"/>
            <a:ext cx="9340947" cy="45778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Analysis</a:t>
            </a:r>
          </a:p>
          <a:p>
            <a:r>
              <a:rPr lang="en-US" dirty="0" smtClean="0"/>
              <a:t>Animals &amp; Science are the two most popular categories of content, showing that people enjoy ‘real-life’ &amp; ‘factual’ content the most.</a:t>
            </a:r>
          </a:p>
          <a:p>
            <a:pPr marL="0" indent="0">
              <a:buNone/>
            </a:pPr>
            <a:r>
              <a:rPr lang="en-US" sz="2400" b="1" dirty="0" smtClean="0"/>
              <a:t>Insight</a:t>
            </a:r>
          </a:p>
          <a:p>
            <a:r>
              <a:rPr lang="en-US" dirty="0" smtClean="0"/>
              <a:t>Food is a common theme with the top 5 categories with ‘Healthy Eating’ ranking the highest. This may give an indication to the audience within your user base. You could use this insight to create a campaign and work with healthy eating brands to boost user engagement.</a:t>
            </a:r>
          </a:p>
          <a:p>
            <a:pPr marL="0" indent="0">
              <a:buNone/>
            </a:pPr>
            <a:r>
              <a:rPr lang="en-US" sz="2400" b="1" dirty="0" smtClean="0"/>
              <a:t>Next Steps</a:t>
            </a:r>
          </a:p>
          <a:p>
            <a:r>
              <a:rPr lang="en-US" dirty="0"/>
              <a:t>This </a:t>
            </a:r>
            <a:r>
              <a:rPr lang="en-US" dirty="0" smtClean="0"/>
              <a:t>ad-hoc analysis is insightful. But it’s time to take this analysis into large scale production for real-time understanding of your business. We can show you how to do this.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8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285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Graphik Regular</vt:lpstr>
      <vt:lpstr>Trebuchet MS</vt:lpstr>
      <vt:lpstr>Wingdings 3</vt:lpstr>
      <vt:lpstr>Facet</vt:lpstr>
      <vt:lpstr>Social Buzz</vt:lpstr>
      <vt:lpstr>Today's agenda </vt:lpstr>
      <vt:lpstr>Project Recap  </vt:lpstr>
      <vt:lpstr>Problem</vt:lpstr>
      <vt:lpstr>Process</vt:lpstr>
      <vt:lpstr>Insights</vt:lpstr>
      <vt:lpstr>PowerPoint Presentation</vt:lpstr>
      <vt:lpstr>PowerPoint Presentation</vt:lpstr>
      <vt:lpstr>Summary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2024-08-10T13:00:35Z</dcterms:created>
  <dcterms:modified xsi:type="dcterms:W3CDTF">2024-08-11T15:15:28Z</dcterms:modified>
</cp:coreProperties>
</file>