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4"/>
    <p:sldMasterId id="2147483827" r:id="rId5"/>
    <p:sldMasterId id="2147483802" r:id="rId6"/>
    <p:sldMasterId id="2147483818" r:id="rId7"/>
  </p:sldMasterIdLst>
  <p:notesMasterIdLst>
    <p:notesMasterId r:id="rId47"/>
  </p:notesMasterIdLst>
  <p:sldIdLst>
    <p:sldId id="2076136845" r:id="rId8"/>
    <p:sldId id="2076136907" r:id="rId9"/>
    <p:sldId id="2076136908" r:id="rId10"/>
    <p:sldId id="2076136909" r:id="rId11"/>
    <p:sldId id="2076136910" r:id="rId12"/>
    <p:sldId id="2076136911" r:id="rId13"/>
    <p:sldId id="2076136912" r:id="rId14"/>
    <p:sldId id="2076136913" r:id="rId15"/>
    <p:sldId id="2076136914" r:id="rId16"/>
    <p:sldId id="2076136915" r:id="rId17"/>
    <p:sldId id="2076136916" r:id="rId18"/>
    <p:sldId id="2076136917" r:id="rId19"/>
    <p:sldId id="2076136918" r:id="rId20"/>
    <p:sldId id="2076136919" r:id="rId21"/>
    <p:sldId id="2076136920" r:id="rId22"/>
    <p:sldId id="2076136940" r:id="rId23"/>
    <p:sldId id="2076136921" r:id="rId24"/>
    <p:sldId id="2076136936" r:id="rId25"/>
    <p:sldId id="2076136922" r:id="rId26"/>
    <p:sldId id="2076136926" r:id="rId27"/>
    <p:sldId id="2076136923" r:id="rId28"/>
    <p:sldId id="2076136924" r:id="rId29"/>
    <p:sldId id="2076136925" r:id="rId30"/>
    <p:sldId id="2076136927" r:id="rId31"/>
    <p:sldId id="2076136928" r:id="rId32"/>
    <p:sldId id="2076136937" r:id="rId33"/>
    <p:sldId id="2076136929" r:id="rId34"/>
    <p:sldId id="2076136930" r:id="rId35"/>
    <p:sldId id="2076136931" r:id="rId36"/>
    <p:sldId id="2076136933" r:id="rId37"/>
    <p:sldId id="2076136932" r:id="rId38"/>
    <p:sldId id="2076136934" r:id="rId39"/>
    <p:sldId id="2076136935" r:id="rId40"/>
    <p:sldId id="2076136938" r:id="rId41"/>
    <p:sldId id="2076136939" r:id="rId42"/>
    <p:sldId id="2076136941" r:id="rId43"/>
    <p:sldId id="2076136942" r:id="rId44"/>
    <p:sldId id="2076136943" r:id="rId45"/>
    <p:sldId id="2934" r:id="rId46"/>
  </p:sldIdLst>
  <p:sldSz cx="20104100" cy="11309350"/>
  <p:notesSz cx="20104100" cy="11309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0000"/>
    <a:srgbClr val="3E3E3E"/>
    <a:srgbClr val="D84942"/>
    <a:srgbClr val="9A4F8D"/>
    <a:srgbClr val="FFFFFF"/>
    <a:srgbClr val="D83CFF"/>
    <a:srgbClr val="AB4642"/>
    <a:srgbClr val="007742"/>
    <a:srgbClr val="41B6B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C3311-996B-43DD-B4AF-CF138B9A8FC2}" v="7960" dt="2022-06-09T21:57:10.458"/>
    <p1510:client id="{071F3AAC-A0E8-4517-9E04-CEEA7025FBAD}" v="4019" dt="2022-06-10T09:45:58.841"/>
    <p1510:client id="{3EB963CE-C5EA-4283-9AD7-61C4C68AF959}" v="16866" dt="2022-06-09T18:39:03.855"/>
    <p1510:client id="{7E89A6CF-394B-4C40-B526-B5C13F9239F8}" v="42" dt="2022-06-17T09:56:15.054"/>
    <p1510:client id="{EF9D2DE9-59F5-41C0-9040-59B13170D76D}" v="8" dt="2022-06-10T11:12:08.55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392" autoAdjust="0"/>
  </p:normalViewPr>
  <p:slideViewPr>
    <p:cSldViewPr snapToGrid="0">
      <p:cViewPr varScale="1">
        <p:scale>
          <a:sx n="41" d="100"/>
          <a:sy n="41" d="100"/>
        </p:scale>
        <p:origin x="124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EA24DD7E-DA86-4C14-8A54-4537CB83BF4C}" type="datetimeFigureOut">
              <a:rPr lang="en-US" smtClean="0"/>
              <a:t>6/17/2022</a:t>
            </a:fld>
            <a:endParaRPr lang="en-US"/>
          </a:p>
        </p:txBody>
      </p:sp>
      <p:sp>
        <p:nvSpPr>
          <p:cNvPr id="4" name="Slide Image Placeholder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5BE1D954-5DD3-4977-B985-9F0B5080F824}" type="slidenum">
              <a:rPr lang="en-US" smtClean="0"/>
              <a:t>‹#›</a:t>
            </a:fld>
            <a:endParaRPr lang="en-US"/>
          </a:p>
        </p:txBody>
      </p:sp>
    </p:spTree>
    <p:extLst>
      <p:ext uri="{BB962C8B-B14F-4D97-AF65-F5344CB8AC3E}">
        <p14:creationId xmlns:p14="http://schemas.microsoft.com/office/powerpoint/2010/main" val="2425515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95B1EA-0A33-E54A-B83D-30BEB3F9D60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4924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10</a:t>
            </a:fld>
            <a:endParaRPr lang="en-US"/>
          </a:p>
        </p:txBody>
      </p:sp>
    </p:spTree>
    <p:extLst>
      <p:ext uri="{BB962C8B-B14F-4D97-AF65-F5344CB8AC3E}">
        <p14:creationId xmlns:p14="http://schemas.microsoft.com/office/powerpoint/2010/main" val="12249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11</a:t>
            </a:fld>
            <a:endParaRPr lang="en-US"/>
          </a:p>
        </p:txBody>
      </p:sp>
    </p:spTree>
    <p:extLst>
      <p:ext uri="{BB962C8B-B14F-4D97-AF65-F5344CB8AC3E}">
        <p14:creationId xmlns:p14="http://schemas.microsoft.com/office/powerpoint/2010/main" val="2946135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12</a:t>
            </a:fld>
            <a:endParaRPr lang="en-US"/>
          </a:p>
        </p:txBody>
      </p:sp>
    </p:spTree>
    <p:extLst>
      <p:ext uri="{BB962C8B-B14F-4D97-AF65-F5344CB8AC3E}">
        <p14:creationId xmlns:p14="http://schemas.microsoft.com/office/powerpoint/2010/main" val="4239071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13</a:t>
            </a:fld>
            <a:endParaRPr lang="en-US"/>
          </a:p>
        </p:txBody>
      </p:sp>
    </p:spTree>
    <p:extLst>
      <p:ext uri="{BB962C8B-B14F-4D97-AF65-F5344CB8AC3E}">
        <p14:creationId xmlns:p14="http://schemas.microsoft.com/office/powerpoint/2010/main" val="165871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14</a:t>
            </a:fld>
            <a:endParaRPr lang="en-US"/>
          </a:p>
        </p:txBody>
      </p:sp>
    </p:spTree>
    <p:extLst>
      <p:ext uri="{BB962C8B-B14F-4D97-AF65-F5344CB8AC3E}">
        <p14:creationId xmlns:p14="http://schemas.microsoft.com/office/powerpoint/2010/main" val="3214235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15</a:t>
            </a:fld>
            <a:endParaRPr lang="en-US"/>
          </a:p>
        </p:txBody>
      </p:sp>
    </p:spTree>
    <p:extLst>
      <p:ext uri="{BB962C8B-B14F-4D97-AF65-F5344CB8AC3E}">
        <p14:creationId xmlns:p14="http://schemas.microsoft.com/office/powerpoint/2010/main" val="211239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16</a:t>
            </a:fld>
            <a:endParaRPr lang="en-US"/>
          </a:p>
        </p:txBody>
      </p:sp>
    </p:spTree>
    <p:extLst>
      <p:ext uri="{BB962C8B-B14F-4D97-AF65-F5344CB8AC3E}">
        <p14:creationId xmlns:p14="http://schemas.microsoft.com/office/powerpoint/2010/main" val="96549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17</a:t>
            </a:fld>
            <a:endParaRPr lang="en-US"/>
          </a:p>
        </p:txBody>
      </p:sp>
    </p:spTree>
    <p:extLst>
      <p:ext uri="{BB962C8B-B14F-4D97-AF65-F5344CB8AC3E}">
        <p14:creationId xmlns:p14="http://schemas.microsoft.com/office/powerpoint/2010/main" val="4225815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18</a:t>
            </a:fld>
            <a:endParaRPr lang="en-US"/>
          </a:p>
        </p:txBody>
      </p:sp>
    </p:spTree>
    <p:extLst>
      <p:ext uri="{BB962C8B-B14F-4D97-AF65-F5344CB8AC3E}">
        <p14:creationId xmlns:p14="http://schemas.microsoft.com/office/powerpoint/2010/main" val="1485565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19</a:t>
            </a:fld>
            <a:endParaRPr lang="en-US"/>
          </a:p>
        </p:txBody>
      </p:sp>
    </p:spTree>
    <p:extLst>
      <p:ext uri="{BB962C8B-B14F-4D97-AF65-F5344CB8AC3E}">
        <p14:creationId xmlns:p14="http://schemas.microsoft.com/office/powerpoint/2010/main" val="3264269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2</a:t>
            </a:fld>
            <a:endParaRPr lang="en-US"/>
          </a:p>
        </p:txBody>
      </p:sp>
    </p:spTree>
    <p:extLst>
      <p:ext uri="{BB962C8B-B14F-4D97-AF65-F5344CB8AC3E}">
        <p14:creationId xmlns:p14="http://schemas.microsoft.com/office/powerpoint/2010/main" val="2194669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20</a:t>
            </a:fld>
            <a:endParaRPr lang="en-US"/>
          </a:p>
        </p:txBody>
      </p:sp>
    </p:spTree>
    <p:extLst>
      <p:ext uri="{BB962C8B-B14F-4D97-AF65-F5344CB8AC3E}">
        <p14:creationId xmlns:p14="http://schemas.microsoft.com/office/powerpoint/2010/main" val="784799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21</a:t>
            </a:fld>
            <a:endParaRPr lang="en-US"/>
          </a:p>
        </p:txBody>
      </p:sp>
    </p:spTree>
    <p:extLst>
      <p:ext uri="{BB962C8B-B14F-4D97-AF65-F5344CB8AC3E}">
        <p14:creationId xmlns:p14="http://schemas.microsoft.com/office/powerpoint/2010/main" val="38623644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22</a:t>
            </a:fld>
            <a:endParaRPr lang="en-US"/>
          </a:p>
        </p:txBody>
      </p:sp>
    </p:spTree>
    <p:extLst>
      <p:ext uri="{BB962C8B-B14F-4D97-AF65-F5344CB8AC3E}">
        <p14:creationId xmlns:p14="http://schemas.microsoft.com/office/powerpoint/2010/main" val="34644702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23</a:t>
            </a:fld>
            <a:endParaRPr lang="en-US"/>
          </a:p>
        </p:txBody>
      </p:sp>
    </p:spTree>
    <p:extLst>
      <p:ext uri="{BB962C8B-B14F-4D97-AF65-F5344CB8AC3E}">
        <p14:creationId xmlns:p14="http://schemas.microsoft.com/office/powerpoint/2010/main" val="1020546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24</a:t>
            </a:fld>
            <a:endParaRPr lang="en-US"/>
          </a:p>
        </p:txBody>
      </p:sp>
    </p:spTree>
    <p:extLst>
      <p:ext uri="{BB962C8B-B14F-4D97-AF65-F5344CB8AC3E}">
        <p14:creationId xmlns:p14="http://schemas.microsoft.com/office/powerpoint/2010/main" val="22800557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25</a:t>
            </a:fld>
            <a:endParaRPr lang="en-US"/>
          </a:p>
        </p:txBody>
      </p:sp>
    </p:spTree>
    <p:extLst>
      <p:ext uri="{BB962C8B-B14F-4D97-AF65-F5344CB8AC3E}">
        <p14:creationId xmlns:p14="http://schemas.microsoft.com/office/powerpoint/2010/main" val="32596753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26</a:t>
            </a:fld>
            <a:endParaRPr lang="en-US"/>
          </a:p>
        </p:txBody>
      </p:sp>
    </p:spTree>
    <p:extLst>
      <p:ext uri="{BB962C8B-B14F-4D97-AF65-F5344CB8AC3E}">
        <p14:creationId xmlns:p14="http://schemas.microsoft.com/office/powerpoint/2010/main" val="3157250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27</a:t>
            </a:fld>
            <a:endParaRPr lang="en-US"/>
          </a:p>
        </p:txBody>
      </p:sp>
    </p:spTree>
    <p:extLst>
      <p:ext uri="{BB962C8B-B14F-4D97-AF65-F5344CB8AC3E}">
        <p14:creationId xmlns:p14="http://schemas.microsoft.com/office/powerpoint/2010/main" val="12866092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28</a:t>
            </a:fld>
            <a:endParaRPr lang="en-US"/>
          </a:p>
        </p:txBody>
      </p:sp>
    </p:spTree>
    <p:extLst>
      <p:ext uri="{BB962C8B-B14F-4D97-AF65-F5344CB8AC3E}">
        <p14:creationId xmlns:p14="http://schemas.microsoft.com/office/powerpoint/2010/main" val="2990091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29</a:t>
            </a:fld>
            <a:endParaRPr lang="en-US"/>
          </a:p>
        </p:txBody>
      </p:sp>
    </p:spTree>
    <p:extLst>
      <p:ext uri="{BB962C8B-B14F-4D97-AF65-F5344CB8AC3E}">
        <p14:creationId xmlns:p14="http://schemas.microsoft.com/office/powerpoint/2010/main" val="1700739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3</a:t>
            </a:fld>
            <a:endParaRPr lang="en-US"/>
          </a:p>
        </p:txBody>
      </p:sp>
    </p:spTree>
    <p:extLst>
      <p:ext uri="{BB962C8B-B14F-4D97-AF65-F5344CB8AC3E}">
        <p14:creationId xmlns:p14="http://schemas.microsoft.com/office/powerpoint/2010/main" val="33482067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30</a:t>
            </a:fld>
            <a:endParaRPr lang="en-US"/>
          </a:p>
        </p:txBody>
      </p:sp>
    </p:spTree>
    <p:extLst>
      <p:ext uri="{BB962C8B-B14F-4D97-AF65-F5344CB8AC3E}">
        <p14:creationId xmlns:p14="http://schemas.microsoft.com/office/powerpoint/2010/main" val="24689885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31</a:t>
            </a:fld>
            <a:endParaRPr lang="en-US"/>
          </a:p>
        </p:txBody>
      </p:sp>
    </p:spTree>
    <p:extLst>
      <p:ext uri="{BB962C8B-B14F-4D97-AF65-F5344CB8AC3E}">
        <p14:creationId xmlns:p14="http://schemas.microsoft.com/office/powerpoint/2010/main" val="25068941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32</a:t>
            </a:fld>
            <a:endParaRPr lang="en-US"/>
          </a:p>
        </p:txBody>
      </p:sp>
    </p:spTree>
    <p:extLst>
      <p:ext uri="{BB962C8B-B14F-4D97-AF65-F5344CB8AC3E}">
        <p14:creationId xmlns:p14="http://schemas.microsoft.com/office/powerpoint/2010/main" val="37712602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33</a:t>
            </a:fld>
            <a:endParaRPr lang="en-US"/>
          </a:p>
        </p:txBody>
      </p:sp>
    </p:spTree>
    <p:extLst>
      <p:ext uri="{BB962C8B-B14F-4D97-AF65-F5344CB8AC3E}">
        <p14:creationId xmlns:p14="http://schemas.microsoft.com/office/powerpoint/2010/main" val="6047466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34</a:t>
            </a:fld>
            <a:endParaRPr lang="en-US"/>
          </a:p>
        </p:txBody>
      </p:sp>
    </p:spTree>
    <p:extLst>
      <p:ext uri="{BB962C8B-B14F-4D97-AF65-F5344CB8AC3E}">
        <p14:creationId xmlns:p14="http://schemas.microsoft.com/office/powerpoint/2010/main" val="37754953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35</a:t>
            </a:fld>
            <a:endParaRPr lang="en-US"/>
          </a:p>
        </p:txBody>
      </p:sp>
    </p:spTree>
    <p:extLst>
      <p:ext uri="{BB962C8B-B14F-4D97-AF65-F5344CB8AC3E}">
        <p14:creationId xmlns:p14="http://schemas.microsoft.com/office/powerpoint/2010/main" val="21955639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36</a:t>
            </a:fld>
            <a:endParaRPr lang="en-US"/>
          </a:p>
        </p:txBody>
      </p:sp>
    </p:spTree>
    <p:extLst>
      <p:ext uri="{BB962C8B-B14F-4D97-AF65-F5344CB8AC3E}">
        <p14:creationId xmlns:p14="http://schemas.microsoft.com/office/powerpoint/2010/main" val="34452180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37</a:t>
            </a:fld>
            <a:endParaRPr lang="en-US"/>
          </a:p>
        </p:txBody>
      </p:sp>
    </p:spTree>
    <p:extLst>
      <p:ext uri="{BB962C8B-B14F-4D97-AF65-F5344CB8AC3E}">
        <p14:creationId xmlns:p14="http://schemas.microsoft.com/office/powerpoint/2010/main" val="34407663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38</a:t>
            </a:fld>
            <a:endParaRPr lang="en-US"/>
          </a:p>
        </p:txBody>
      </p:sp>
    </p:spTree>
    <p:extLst>
      <p:ext uri="{BB962C8B-B14F-4D97-AF65-F5344CB8AC3E}">
        <p14:creationId xmlns:p14="http://schemas.microsoft.com/office/powerpoint/2010/main" val="40202197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39</a:t>
            </a:fld>
            <a:endParaRPr lang="en-US"/>
          </a:p>
        </p:txBody>
      </p:sp>
    </p:spTree>
    <p:extLst>
      <p:ext uri="{BB962C8B-B14F-4D97-AF65-F5344CB8AC3E}">
        <p14:creationId xmlns:p14="http://schemas.microsoft.com/office/powerpoint/2010/main" val="297741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4</a:t>
            </a:fld>
            <a:endParaRPr lang="en-US"/>
          </a:p>
        </p:txBody>
      </p:sp>
    </p:spTree>
    <p:extLst>
      <p:ext uri="{BB962C8B-B14F-4D97-AF65-F5344CB8AC3E}">
        <p14:creationId xmlns:p14="http://schemas.microsoft.com/office/powerpoint/2010/main" val="2797805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5</a:t>
            </a:fld>
            <a:endParaRPr lang="en-US"/>
          </a:p>
        </p:txBody>
      </p:sp>
    </p:spTree>
    <p:extLst>
      <p:ext uri="{BB962C8B-B14F-4D97-AF65-F5344CB8AC3E}">
        <p14:creationId xmlns:p14="http://schemas.microsoft.com/office/powerpoint/2010/main" val="1541509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6</a:t>
            </a:fld>
            <a:endParaRPr lang="en-US"/>
          </a:p>
        </p:txBody>
      </p:sp>
    </p:spTree>
    <p:extLst>
      <p:ext uri="{BB962C8B-B14F-4D97-AF65-F5344CB8AC3E}">
        <p14:creationId xmlns:p14="http://schemas.microsoft.com/office/powerpoint/2010/main" val="27133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7</a:t>
            </a:fld>
            <a:endParaRPr lang="en-US"/>
          </a:p>
        </p:txBody>
      </p:sp>
    </p:spTree>
    <p:extLst>
      <p:ext uri="{BB962C8B-B14F-4D97-AF65-F5344CB8AC3E}">
        <p14:creationId xmlns:p14="http://schemas.microsoft.com/office/powerpoint/2010/main" val="783177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8</a:t>
            </a:fld>
            <a:endParaRPr lang="en-US"/>
          </a:p>
        </p:txBody>
      </p:sp>
    </p:spTree>
    <p:extLst>
      <p:ext uri="{BB962C8B-B14F-4D97-AF65-F5344CB8AC3E}">
        <p14:creationId xmlns:p14="http://schemas.microsoft.com/office/powerpoint/2010/main" val="8028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a:p>
        </p:txBody>
      </p:sp>
      <p:sp>
        <p:nvSpPr>
          <p:cNvPr id="4" name="Slide Number Placeholder 3"/>
          <p:cNvSpPr>
            <a:spLocks noGrp="1"/>
          </p:cNvSpPr>
          <p:nvPr>
            <p:ph type="sldNum" sz="quarter" idx="5"/>
          </p:nvPr>
        </p:nvSpPr>
        <p:spPr/>
        <p:txBody>
          <a:bodyPr/>
          <a:lstStyle/>
          <a:p>
            <a:fld id="{5BE1D954-5DD3-4977-B985-9F0B5080F824}" type="slidenum">
              <a:rPr lang="en-US" smtClean="0"/>
              <a:t>9</a:t>
            </a:fld>
            <a:endParaRPr lang="en-US"/>
          </a:p>
        </p:txBody>
      </p:sp>
    </p:spTree>
    <p:extLst>
      <p:ext uri="{BB962C8B-B14F-4D97-AF65-F5344CB8AC3E}">
        <p14:creationId xmlns:p14="http://schemas.microsoft.com/office/powerpoint/2010/main" val="548448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07314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Placeholder-Image">
    <p:spTree>
      <p:nvGrpSpPr>
        <p:cNvPr id="1" name=""/>
        <p:cNvGrpSpPr/>
        <p:nvPr/>
      </p:nvGrpSpPr>
      <p:grpSpPr>
        <a:xfrm>
          <a:off x="0" y="0"/>
          <a:ext cx="0" cy="0"/>
          <a:chOff x="0" y="0"/>
          <a:chExt cx="0" cy="0"/>
        </a:xfrm>
      </p:grpSpPr>
      <p:sp>
        <p:nvSpPr>
          <p:cNvPr id="9" name="Picture Placeholder 2"/>
          <p:cNvSpPr>
            <a:spLocks noGrp="1"/>
          </p:cNvSpPr>
          <p:nvPr>
            <p:ph type="pic" sz="quarter" idx="10"/>
          </p:nvPr>
        </p:nvSpPr>
        <p:spPr>
          <a:xfrm>
            <a:off x="1" y="1"/>
            <a:ext cx="6701366" cy="5654675"/>
          </a:xfrm>
          <a:solidFill>
            <a:schemeClr val="bg1">
              <a:lumMod val="95000"/>
            </a:schemeClr>
          </a:solidFill>
        </p:spPr>
        <p:txBody>
          <a:bodyPr rtlCol="0">
            <a:normAutofit/>
          </a:bodyPr>
          <a:lstStyle>
            <a:lvl1pPr>
              <a:defRPr sz="2309"/>
            </a:lvl1pPr>
          </a:lstStyle>
          <a:p>
            <a:pPr lvl="0"/>
            <a:endParaRPr lang="en-US" noProof="0"/>
          </a:p>
        </p:txBody>
      </p:sp>
      <p:sp>
        <p:nvSpPr>
          <p:cNvPr id="10" name="Picture Placeholder 2"/>
          <p:cNvSpPr>
            <a:spLocks noGrp="1"/>
          </p:cNvSpPr>
          <p:nvPr>
            <p:ph type="pic" sz="quarter" idx="11"/>
          </p:nvPr>
        </p:nvSpPr>
        <p:spPr>
          <a:xfrm>
            <a:off x="6701365" y="5654675"/>
            <a:ext cx="6701366" cy="5654675"/>
          </a:xfrm>
          <a:solidFill>
            <a:schemeClr val="bg1">
              <a:lumMod val="95000"/>
            </a:schemeClr>
          </a:solidFill>
        </p:spPr>
        <p:txBody>
          <a:bodyPr rtlCol="0">
            <a:normAutofit/>
          </a:bodyPr>
          <a:lstStyle>
            <a:lvl1pPr>
              <a:defRPr sz="2309"/>
            </a:lvl1pPr>
          </a:lstStyle>
          <a:p>
            <a:pPr lvl="0"/>
            <a:endParaRPr lang="en-US" noProof="0"/>
          </a:p>
        </p:txBody>
      </p:sp>
      <p:sp>
        <p:nvSpPr>
          <p:cNvPr id="11" name="Picture Placeholder 2"/>
          <p:cNvSpPr>
            <a:spLocks noGrp="1"/>
          </p:cNvSpPr>
          <p:nvPr>
            <p:ph type="pic" sz="quarter" idx="12"/>
          </p:nvPr>
        </p:nvSpPr>
        <p:spPr>
          <a:xfrm>
            <a:off x="13402734" y="0"/>
            <a:ext cx="6701366" cy="5654675"/>
          </a:xfrm>
          <a:solidFill>
            <a:schemeClr val="bg1">
              <a:lumMod val="95000"/>
            </a:schemeClr>
          </a:solidFill>
        </p:spPr>
        <p:txBody>
          <a:bodyPr rtlCol="0">
            <a:normAutofit/>
          </a:bodyPr>
          <a:lstStyle>
            <a:lvl1pPr>
              <a:defRPr sz="2309"/>
            </a:lvl1pPr>
          </a:lstStyle>
          <a:p>
            <a:pPr lvl="0"/>
            <a:endParaRPr lang="en-US" noProof="0"/>
          </a:p>
        </p:txBody>
      </p:sp>
    </p:spTree>
    <p:extLst>
      <p:ext uri="{BB962C8B-B14F-4D97-AF65-F5344CB8AC3E}">
        <p14:creationId xmlns:p14="http://schemas.microsoft.com/office/powerpoint/2010/main" val="143426477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DT 3">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837672" y="1943314"/>
            <a:ext cx="18398776" cy="380947"/>
          </a:xfrm>
          <a:prstGeom prst="rect">
            <a:avLst/>
          </a:prstGeom>
        </p:spPr>
        <p:txBody>
          <a:bodyPr wrap="none" lIns="0" tIns="0" rIns="0" bIns="0" anchor="ctr">
            <a:noAutofit/>
          </a:bodyPr>
          <a:lstStyle>
            <a:lvl1pPr marL="0" indent="0" algn="ctr">
              <a:buNone/>
              <a:defRPr sz="2638" b="0" baseline="0">
                <a:solidFill>
                  <a:schemeClr val="bg1">
                    <a:lumMod val="65000"/>
                  </a:schemeClr>
                </a:solidFill>
                <a:latin typeface="+mn-lt"/>
                <a:ea typeface="Roboto" panose="02000000000000000000" pitchFamily="2" charset="0"/>
              </a:defRPr>
            </a:lvl1pPr>
            <a:lvl2pPr marL="1005176" indent="0">
              <a:buNone/>
              <a:defRPr sz="2638"/>
            </a:lvl2pPr>
            <a:lvl3pPr marL="2010349" indent="0">
              <a:buNone/>
              <a:defRPr sz="2199"/>
            </a:lvl3pPr>
            <a:lvl4pPr marL="3015525" indent="0">
              <a:buNone/>
              <a:defRPr sz="1979"/>
            </a:lvl4pPr>
            <a:lvl5pPr marL="4020699" indent="0">
              <a:buNone/>
              <a:defRPr sz="1979"/>
            </a:lvl5pPr>
            <a:lvl6pPr marL="5025874" indent="0">
              <a:buNone/>
              <a:defRPr sz="1979"/>
            </a:lvl6pPr>
            <a:lvl7pPr marL="6031048" indent="0">
              <a:buNone/>
              <a:defRPr sz="1979"/>
            </a:lvl7pPr>
            <a:lvl8pPr marL="7036224" indent="0">
              <a:buNone/>
              <a:defRPr sz="1979"/>
            </a:lvl8pPr>
            <a:lvl9pPr marL="8041399" indent="0">
              <a:buNone/>
              <a:defRPr sz="1979"/>
            </a:lvl9pPr>
          </a:lstStyle>
          <a:p>
            <a:pPr lvl="0"/>
            <a:r>
              <a:rPr lang="en-US"/>
              <a:t>CLICK TO EDITE SUBTITLE</a:t>
            </a:r>
          </a:p>
        </p:txBody>
      </p:sp>
      <p:sp>
        <p:nvSpPr>
          <p:cNvPr id="5" name="Title 2"/>
          <p:cNvSpPr>
            <a:spLocks noGrp="1"/>
          </p:cNvSpPr>
          <p:nvPr>
            <p:ph type="title"/>
          </p:nvPr>
        </p:nvSpPr>
        <p:spPr>
          <a:xfrm>
            <a:off x="837672" y="750468"/>
            <a:ext cx="18398776" cy="1089231"/>
          </a:xfrm>
          <a:prstGeom prst="rect">
            <a:avLst/>
          </a:prstGeom>
        </p:spPr>
        <p:txBody>
          <a:bodyPr lIns="0" tIns="0" rIns="0" bIns="0" anchor="ctr"/>
          <a:lstStyle>
            <a:lvl1pPr algn="ctr">
              <a:defRPr sz="7915">
                <a:solidFill>
                  <a:schemeClr val="bg1">
                    <a:lumMod val="50000"/>
                  </a:schemeClr>
                </a:solidFill>
              </a:defRPr>
            </a:lvl1pPr>
          </a:lstStyle>
          <a:p>
            <a:r>
              <a:rPr lang="en-US"/>
              <a:t>Click to edit Master title style</a:t>
            </a:r>
          </a:p>
        </p:txBody>
      </p:sp>
    </p:spTree>
    <p:extLst>
      <p:ext uri="{BB962C8B-B14F-4D97-AF65-F5344CB8AC3E}">
        <p14:creationId xmlns:p14="http://schemas.microsoft.com/office/powerpoint/2010/main" val="3458938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DT 2">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837672" y="1943314"/>
            <a:ext cx="18398776" cy="380947"/>
          </a:xfrm>
          <a:prstGeom prst="rect">
            <a:avLst/>
          </a:prstGeom>
        </p:spPr>
        <p:txBody>
          <a:bodyPr wrap="none" lIns="0" tIns="0" rIns="0" bIns="0" anchor="ctr">
            <a:noAutofit/>
          </a:bodyPr>
          <a:lstStyle>
            <a:lvl1pPr marL="0" indent="0" algn="l">
              <a:buNone/>
              <a:defRPr sz="2638" b="0" baseline="0">
                <a:solidFill>
                  <a:schemeClr val="bg1">
                    <a:lumMod val="65000"/>
                  </a:schemeClr>
                </a:solidFill>
                <a:latin typeface="+mn-lt"/>
                <a:ea typeface="Roboto" panose="02000000000000000000" pitchFamily="2" charset="0"/>
              </a:defRPr>
            </a:lvl1pPr>
            <a:lvl2pPr marL="1005176" indent="0">
              <a:buNone/>
              <a:defRPr sz="2638"/>
            </a:lvl2pPr>
            <a:lvl3pPr marL="2010349" indent="0">
              <a:buNone/>
              <a:defRPr sz="2199"/>
            </a:lvl3pPr>
            <a:lvl4pPr marL="3015525" indent="0">
              <a:buNone/>
              <a:defRPr sz="1979"/>
            </a:lvl4pPr>
            <a:lvl5pPr marL="4020699" indent="0">
              <a:buNone/>
              <a:defRPr sz="1979"/>
            </a:lvl5pPr>
            <a:lvl6pPr marL="5025874" indent="0">
              <a:buNone/>
              <a:defRPr sz="1979"/>
            </a:lvl6pPr>
            <a:lvl7pPr marL="6031048" indent="0">
              <a:buNone/>
              <a:defRPr sz="1979"/>
            </a:lvl7pPr>
            <a:lvl8pPr marL="7036224" indent="0">
              <a:buNone/>
              <a:defRPr sz="1979"/>
            </a:lvl8pPr>
            <a:lvl9pPr marL="8041399" indent="0">
              <a:buNone/>
              <a:defRPr sz="1979"/>
            </a:lvl9pPr>
          </a:lstStyle>
          <a:p>
            <a:pPr lvl="0"/>
            <a:r>
              <a:rPr lang="en-US"/>
              <a:t>CLICK TO EDITE SUBTITLE</a:t>
            </a:r>
          </a:p>
        </p:txBody>
      </p:sp>
      <p:sp>
        <p:nvSpPr>
          <p:cNvPr id="5" name="Title 2"/>
          <p:cNvSpPr>
            <a:spLocks noGrp="1"/>
          </p:cNvSpPr>
          <p:nvPr>
            <p:ph type="title"/>
          </p:nvPr>
        </p:nvSpPr>
        <p:spPr>
          <a:xfrm>
            <a:off x="837672" y="750468"/>
            <a:ext cx="18398776" cy="1089231"/>
          </a:xfrm>
          <a:prstGeom prst="rect">
            <a:avLst/>
          </a:prstGeom>
        </p:spPr>
        <p:txBody>
          <a:bodyPr lIns="0" tIns="0" rIns="0" bIns="0" anchor="ctr"/>
          <a:lstStyle>
            <a:lvl1pPr algn="l">
              <a:defRPr sz="7915">
                <a:solidFill>
                  <a:schemeClr val="bg1">
                    <a:lumMod val="50000"/>
                  </a:schemeClr>
                </a:solidFill>
              </a:defRPr>
            </a:lvl1pPr>
          </a:lstStyle>
          <a:p>
            <a:r>
              <a:rPr lang="en-US"/>
              <a:t>Click to edit Master title style</a:t>
            </a:r>
          </a:p>
        </p:txBody>
      </p:sp>
    </p:spTree>
    <p:extLst>
      <p:ext uri="{BB962C8B-B14F-4D97-AF65-F5344CB8AC3E}">
        <p14:creationId xmlns:p14="http://schemas.microsoft.com/office/powerpoint/2010/main" val="836440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type="blank">
  <p:cSld name="1_BLANK">
    <p:spTree>
      <p:nvGrpSpPr>
        <p:cNvPr id="1" name="Shape 14"/>
        <p:cNvGrpSpPr/>
        <p:nvPr/>
      </p:nvGrpSpPr>
      <p:grpSpPr>
        <a:xfrm>
          <a:off x="0" y="0"/>
          <a:ext cx="0" cy="0"/>
          <a:chOff x="0" y="0"/>
          <a:chExt cx="0" cy="0"/>
        </a:xfrm>
      </p:grpSpPr>
    </p:spTree>
    <p:extLst>
      <p:ext uri="{BB962C8B-B14F-4D97-AF65-F5344CB8AC3E}">
        <p14:creationId xmlns:p14="http://schemas.microsoft.com/office/powerpoint/2010/main" val="3634563760"/>
      </p:ext>
    </p:extLst>
  </p:cSld>
  <p:clrMapOvr>
    <a:masterClrMapping/>
  </p:clrMapOvr>
  <mc:AlternateContent xmlns:mc="http://schemas.openxmlformats.org/markup-compatibility/2006" xmlns:p14="http://schemas.microsoft.com/office/powerpoint/2010/main">
    <mc:Choice Requires="p14">
      <p:transition spd="slow" p14:dur="1300">
        <p:fade thruBlk="1"/>
      </p:transition>
    </mc:Choice>
    <mc:Fallback xmlns="">
      <p:transition spd="slow">
        <p:fade thruBlk="1"/>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576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8FABF9-638D-394C-973C-BB36A257E536}"/>
              </a:ext>
            </a:extLst>
          </p:cNvPr>
          <p:cNvSpPr>
            <a:spLocks noGrp="1"/>
          </p:cNvSpPr>
          <p:nvPr>
            <p:ph type="body" idx="1"/>
          </p:nvPr>
        </p:nvSpPr>
        <p:spPr>
          <a:xfrm>
            <a:off x="1371600" y="7567613"/>
            <a:ext cx="17340263" cy="2474912"/>
          </a:xfrm>
          <a:prstGeom prst="rect">
            <a:avLst/>
          </a:prstGeo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Tree>
    <p:extLst>
      <p:ext uri="{BB962C8B-B14F-4D97-AF65-F5344CB8AC3E}">
        <p14:creationId xmlns:p14="http://schemas.microsoft.com/office/powerpoint/2010/main" val="3671357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D335-8B2F-E649-AE3E-EE65E615362A}"/>
              </a:ext>
            </a:extLst>
          </p:cNvPr>
          <p:cNvSpPr>
            <a:spLocks noGrp="1"/>
          </p:cNvSpPr>
          <p:nvPr>
            <p:ph type="title"/>
          </p:nvPr>
        </p:nvSpPr>
        <p:spPr>
          <a:xfrm>
            <a:off x="1371600" y="2819400"/>
            <a:ext cx="17340263" cy="4703763"/>
          </a:xfrm>
          <a:prstGeom prst="rect">
            <a:avLst/>
          </a:prstGeom>
        </p:spPr>
        <p:txBody>
          <a:bodyPr anchor="b">
            <a:normAutofit/>
          </a:bodyPr>
          <a:lstStyle>
            <a:lvl1pPr>
              <a:defRPr sz="66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C8FABF9-638D-394C-973C-BB36A257E536}"/>
              </a:ext>
            </a:extLst>
          </p:cNvPr>
          <p:cNvSpPr>
            <a:spLocks noGrp="1"/>
          </p:cNvSpPr>
          <p:nvPr>
            <p:ph type="body" idx="1"/>
          </p:nvPr>
        </p:nvSpPr>
        <p:spPr>
          <a:xfrm>
            <a:off x="1371600" y="7567613"/>
            <a:ext cx="17340263" cy="2474912"/>
          </a:xfrm>
          <a:prstGeom prst="rect">
            <a:avLst/>
          </a:prstGeo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icture Placeholder 7">
            <a:extLst>
              <a:ext uri="{FF2B5EF4-FFF2-40B4-BE49-F238E27FC236}">
                <a16:creationId xmlns:a16="http://schemas.microsoft.com/office/drawing/2014/main" id="{038F1DA6-789B-1C4D-A40E-EACB81C45A90}"/>
              </a:ext>
            </a:extLst>
          </p:cNvPr>
          <p:cNvSpPr>
            <a:spLocks noGrp="1"/>
          </p:cNvSpPr>
          <p:nvPr>
            <p:ph type="pic" sz="quarter" idx="13"/>
          </p:nvPr>
        </p:nvSpPr>
        <p:spPr>
          <a:xfrm>
            <a:off x="5659562" y="2869769"/>
            <a:ext cx="13072938" cy="3000930"/>
          </a:xfrm>
          <a:prstGeom prst="rect">
            <a:avLst/>
          </a:prstGeom>
        </p:spPr>
        <p:txBody>
          <a:bodyPr/>
          <a:lstStyle/>
          <a:p>
            <a:endParaRPr lang="en-US"/>
          </a:p>
        </p:txBody>
      </p:sp>
    </p:spTree>
    <p:extLst>
      <p:ext uri="{BB962C8B-B14F-4D97-AF65-F5344CB8AC3E}">
        <p14:creationId xmlns:p14="http://schemas.microsoft.com/office/powerpoint/2010/main" val="792256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85DD7-446F-5C4C-B761-768E2DB16F4D}"/>
              </a:ext>
            </a:extLst>
          </p:cNvPr>
          <p:cNvSpPr>
            <a:spLocks noGrp="1"/>
          </p:cNvSpPr>
          <p:nvPr>
            <p:ph type="title"/>
          </p:nvPr>
        </p:nvSpPr>
        <p:spPr>
          <a:xfrm>
            <a:off x="1389765" y="3902709"/>
            <a:ext cx="17338675" cy="1093415"/>
          </a:xfrm>
          <a:prstGeom prst="rect">
            <a:avLst/>
          </a:prstGeom>
        </p:spPr>
        <p:txBody>
          <a:bodyPr/>
          <a:lstStyle>
            <a:lvl1pPr>
              <a:defRPr>
                <a:solidFill>
                  <a:srgbClr val="515251"/>
                </a:solidFill>
              </a:defRPr>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B2F5094-84C4-7641-A8B0-E2A110E5DE7E}"/>
              </a:ext>
            </a:extLst>
          </p:cNvPr>
          <p:cNvSpPr>
            <a:spLocks noGrp="1"/>
          </p:cNvSpPr>
          <p:nvPr>
            <p:ph idx="1"/>
          </p:nvPr>
        </p:nvSpPr>
        <p:spPr>
          <a:xfrm>
            <a:off x="1382713" y="5294636"/>
            <a:ext cx="17338675" cy="4892352"/>
          </a:xfrm>
          <a:prstGeom prst="rect">
            <a:avLst/>
          </a:prstGeom>
        </p:spPr>
        <p:txBody>
          <a:bodyPr/>
          <a:lstStyle>
            <a:lvl1pPr>
              <a:defRPr>
                <a:solidFill>
                  <a:srgbClr val="515251"/>
                </a:solidFill>
              </a:defRPr>
            </a:lvl1pPr>
            <a:lvl2pPr>
              <a:defRPr>
                <a:solidFill>
                  <a:srgbClr val="515251"/>
                </a:solidFill>
              </a:defRPr>
            </a:lvl2pPr>
            <a:lvl3pPr>
              <a:defRPr>
                <a:solidFill>
                  <a:srgbClr val="515251"/>
                </a:solidFill>
              </a:defRPr>
            </a:lvl3pPr>
            <a:lvl4pPr>
              <a:defRPr>
                <a:solidFill>
                  <a:srgbClr val="515251"/>
                </a:solidFill>
              </a:defRPr>
            </a:lvl4pPr>
            <a:lvl5pPr>
              <a:defRPr>
                <a:solidFill>
                  <a:srgbClr val="51525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Picture Placeholder 7">
            <a:extLst>
              <a:ext uri="{FF2B5EF4-FFF2-40B4-BE49-F238E27FC236}">
                <a16:creationId xmlns:a16="http://schemas.microsoft.com/office/drawing/2014/main" id="{C205157E-B456-594F-8CF9-FB4786AF9AD2}"/>
              </a:ext>
            </a:extLst>
          </p:cNvPr>
          <p:cNvSpPr>
            <a:spLocks noGrp="1"/>
          </p:cNvSpPr>
          <p:nvPr>
            <p:ph type="pic" sz="quarter" idx="13"/>
          </p:nvPr>
        </p:nvSpPr>
        <p:spPr>
          <a:xfrm>
            <a:off x="7171730" y="5403644"/>
            <a:ext cx="11549657" cy="4674335"/>
          </a:xfrm>
          <a:prstGeom prst="rect">
            <a:avLst/>
          </a:prstGeom>
        </p:spPr>
        <p:txBody>
          <a:bodyPr/>
          <a:lstStyle/>
          <a:p>
            <a:endParaRPr lang="en-US"/>
          </a:p>
        </p:txBody>
      </p:sp>
    </p:spTree>
    <p:extLst>
      <p:ext uri="{BB962C8B-B14F-4D97-AF65-F5344CB8AC3E}">
        <p14:creationId xmlns:p14="http://schemas.microsoft.com/office/powerpoint/2010/main" val="1299883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94EA-BF77-0044-979C-BF1E1E0CC13B}"/>
              </a:ext>
            </a:extLst>
          </p:cNvPr>
          <p:cNvSpPr>
            <a:spLocks noGrp="1"/>
          </p:cNvSpPr>
          <p:nvPr>
            <p:ph type="ctrTitle"/>
          </p:nvPr>
        </p:nvSpPr>
        <p:spPr>
          <a:xfrm>
            <a:off x="2513013" y="1851025"/>
            <a:ext cx="15078075" cy="39370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D125230-EAD7-374E-8FA1-EF7790CBCEEC}"/>
              </a:ext>
            </a:extLst>
          </p:cNvPr>
          <p:cNvSpPr>
            <a:spLocks noGrp="1"/>
          </p:cNvSpPr>
          <p:nvPr>
            <p:ph type="subTitle" idx="1"/>
          </p:nvPr>
        </p:nvSpPr>
        <p:spPr>
          <a:xfrm>
            <a:off x="2513013" y="5940425"/>
            <a:ext cx="15078075" cy="2730500"/>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Tree>
    <p:extLst>
      <p:ext uri="{BB962C8B-B14F-4D97-AF65-F5344CB8AC3E}">
        <p14:creationId xmlns:p14="http://schemas.microsoft.com/office/powerpoint/2010/main" val="3469227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6855-960A-3A47-98AD-A1566C8DAB1C}"/>
              </a:ext>
            </a:extLst>
          </p:cNvPr>
          <p:cNvSpPr>
            <a:spLocks noGrp="1"/>
          </p:cNvSpPr>
          <p:nvPr>
            <p:ph type="title"/>
          </p:nvPr>
        </p:nvSpPr>
        <p:spPr>
          <a:xfrm>
            <a:off x="1458912" y="2315555"/>
            <a:ext cx="17338675" cy="1093415"/>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957EA9D-D848-764C-A9FA-3044E1B4401C}"/>
              </a:ext>
            </a:extLst>
          </p:cNvPr>
          <p:cNvSpPr>
            <a:spLocks noGrp="1"/>
          </p:cNvSpPr>
          <p:nvPr>
            <p:ph sz="half" idx="1"/>
          </p:nvPr>
        </p:nvSpPr>
        <p:spPr>
          <a:xfrm>
            <a:off x="1382713" y="3998490"/>
            <a:ext cx="8593137" cy="6188497"/>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39639E3-ABE3-A245-9A70-400FD5E7D453}"/>
              </a:ext>
            </a:extLst>
          </p:cNvPr>
          <p:cNvSpPr>
            <a:spLocks noGrp="1"/>
          </p:cNvSpPr>
          <p:nvPr>
            <p:ph sz="half" idx="2"/>
          </p:nvPr>
        </p:nvSpPr>
        <p:spPr>
          <a:xfrm>
            <a:off x="10128250" y="3998490"/>
            <a:ext cx="8593138" cy="6188497"/>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056373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65221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1.emf"/><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1.emf"/><Relationship Id="rId5" Type="http://schemas.openxmlformats.org/officeDocument/2006/relationships/slideLayout" Target="../slideLayouts/slideLayout9.xml"/><Relationship Id="rId10" Type="http://schemas.openxmlformats.org/officeDocument/2006/relationships/image" Target="../media/image4.emf"/><Relationship Id="rId4" Type="http://schemas.openxmlformats.org/officeDocument/2006/relationships/slideLayout" Target="../slideLayouts/slideLayout8.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79EA71A-EEBF-E949-9C59-6876156B99DF}"/>
              </a:ext>
            </a:extLst>
          </p:cNvPr>
          <p:cNvSpPr/>
          <p:nvPr userDrawn="1"/>
        </p:nvSpPr>
        <p:spPr>
          <a:xfrm>
            <a:off x="0" y="0"/>
            <a:ext cx="20104100" cy="11309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6F8984AB-D94F-E045-A79D-BF8AD770AE30}"/>
              </a:ext>
            </a:extLst>
          </p:cNvPr>
          <p:cNvSpPr txBox="1">
            <a:spLocks/>
          </p:cNvSpPr>
          <p:nvPr userDrawn="1"/>
        </p:nvSpPr>
        <p:spPr>
          <a:xfrm>
            <a:off x="1123058" y="3782467"/>
            <a:ext cx="17340263" cy="1584176"/>
          </a:xfrm>
          <a:prstGeom prst="rect">
            <a:avLst/>
          </a:prstGeom>
        </p:spPr>
        <p:txBody>
          <a:bodyPr anchor="b"/>
          <a:lstStyle>
            <a:lvl1pPr algn="ctr" defTabSz="914400" rtl="0" eaLnBrk="1" latinLnBrk="0" hangingPunct="1">
              <a:lnSpc>
                <a:spcPct val="90000"/>
              </a:lnSpc>
              <a:spcBef>
                <a:spcPct val="0"/>
              </a:spcBef>
              <a:buNone/>
              <a:defRPr sz="8000" kern="1200">
                <a:solidFill>
                  <a:schemeClr val="bg1"/>
                </a:solidFill>
                <a:latin typeface="Futura Medium" panose="020B0602020204020303" pitchFamily="34" charset="-79"/>
                <a:ea typeface="+mj-ea"/>
                <a:cs typeface="Futura Medium" panose="020B0602020204020303" pitchFamily="34" charset="-79"/>
              </a:defRPr>
            </a:lvl1pPr>
          </a:lstStyle>
          <a:p>
            <a:r>
              <a:rPr lang="en-GB" b="1">
                <a:latin typeface="Verdana" panose="020B0604030504040204" pitchFamily="34" charset="0"/>
                <a:ea typeface="Verdana" panose="020B0604030504040204" pitchFamily="34" charset="0"/>
                <a:cs typeface="Verdana" panose="020B0604030504040204" pitchFamily="34" charset="0"/>
              </a:rPr>
              <a:t>Thank you!</a:t>
            </a:r>
            <a:endParaRPr lang="en-US" b="1">
              <a:latin typeface="Verdana" panose="020B0604030504040204" pitchFamily="34" charset="0"/>
              <a:ea typeface="Verdana" panose="020B0604030504040204" pitchFamily="34" charset="0"/>
              <a:cs typeface="Verdana" panose="020B0604030504040204" pitchFamily="34" charset="0"/>
            </a:endParaRPr>
          </a:p>
        </p:txBody>
      </p:sp>
      <p:sp>
        <p:nvSpPr>
          <p:cNvPr id="13" name="Date Placeholder 3">
            <a:extLst>
              <a:ext uri="{FF2B5EF4-FFF2-40B4-BE49-F238E27FC236}">
                <a16:creationId xmlns:a16="http://schemas.microsoft.com/office/drawing/2014/main" id="{6C41FE24-5C12-F34A-8DF8-E71FFB3C176C}"/>
              </a:ext>
            </a:extLst>
          </p:cNvPr>
          <p:cNvSpPr txBox="1">
            <a:spLocks/>
          </p:cNvSpPr>
          <p:nvPr userDrawn="1"/>
        </p:nvSpPr>
        <p:spPr>
          <a:xfrm>
            <a:off x="1267074" y="10437148"/>
            <a:ext cx="8208912" cy="66692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699" algn="l">
              <a:lnSpc>
                <a:spcPct val="100000"/>
              </a:lnSpc>
              <a:spcBef>
                <a:spcPts val="120"/>
              </a:spcBef>
            </a:pPr>
            <a:r>
              <a:rPr lang="en-US" sz="1400" spc="400" baseline="0">
                <a:solidFill>
                  <a:schemeClr val="bg1"/>
                </a:solidFill>
                <a:latin typeface="Verdana" panose="020B0604030504040204" pitchFamily="34" charset="0"/>
                <a:ea typeface="Verdana" panose="020B0604030504040204" pitchFamily="34" charset="0"/>
                <a:cs typeface="Verdana" panose="020B0604030504040204" pitchFamily="34" charset="0"/>
              </a:rPr>
              <a:t>YOUR GROWTH. OUR RESPONSIBILITY.</a:t>
            </a:r>
          </a:p>
        </p:txBody>
      </p:sp>
      <p:sp>
        <p:nvSpPr>
          <p:cNvPr id="14" name="object 2">
            <a:extLst>
              <a:ext uri="{FF2B5EF4-FFF2-40B4-BE49-F238E27FC236}">
                <a16:creationId xmlns:a16="http://schemas.microsoft.com/office/drawing/2014/main" id="{D07F24DC-FA9A-6A42-8AFE-49C8EFC086DD}"/>
              </a:ext>
            </a:extLst>
          </p:cNvPr>
          <p:cNvSpPr/>
          <p:nvPr userDrawn="1"/>
        </p:nvSpPr>
        <p:spPr>
          <a:xfrm flipV="1">
            <a:off x="1382712" y="10263187"/>
            <a:ext cx="17338675" cy="163720"/>
          </a:xfrm>
          <a:custGeom>
            <a:avLst/>
            <a:gdLst/>
            <a:ahLst/>
            <a:cxnLst/>
            <a:rect l="l" t="t" r="r" b="b"/>
            <a:pathLst>
              <a:path w="14956155">
                <a:moveTo>
                  <a:pt x="0" y="0"/>
                </a:moveTo>
                <a:lnTo>
                  <a:pt x="14955911" y="0"/>
                </a:lnTo>
              </a:path>
            </a:pathLst>
          </a:custGeom>
          <a:ln w="10470">
            <a:solidFill>
              <a:srgbClr val="D2D3D4"/>
            </a:solidFill>
          </a:ln>
        </p:spPr>
        <p:txBody>
          <a:bodyPr wrap="square" lIns="0" tIns="0" rIns="0" bIns="0" rtlCol="0"/>
          <a:lstStyle/>
          <a:p>
            <a:endParaRPr sz="1800"/>
          </a:p>
        </p:txBody>
      </p:sp>
      <p:pic>
        <p:nvPicPr>
          <p:cNvPr id="15" name="Picture 14">
            <a:extLst>
              <a:ext uri="{FF2B5EF4-FFF2-40B4-BE49-F238E27FC236}">
                <a16:creationId xmlns:a16="http://schemas.microsoft.com/office/drawing/2014/main" id="{2E62DACD-C2E5-2749-8CB1-204B2C8C777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7284004" y="10600867"/>
            <a:ext cx="1468537" cy="503205"/>
          </a:xfrm>
          <a:prstGeom prst="rect">
            <a:avLst/>
          </a:prstGeom>
        </p:spPr>
      </p:pic>
    </p:spTree>
    <p:extLst>
      <p:ext uri="{BB962C8B-B14F-4D97-AF65-F5344CB8AC3E}">
        <p14:creationId xmlns:p14="http://schemas.microsoft.com/office/powerpoint/2010/main" val="2040188636"/>
      </p:ext>
    </p:extLst>
  </p:cSld>
  <p:clrMap bg1="lt1" tx1="dk1" bg2="lt2" tx2="dk2" accent1="accent1" accent2="accent2" accent3="accent3" accent4="accent4" accent5="accent5" accent6="accent6" hlink="hlink" folHlink="folHlink"/>
  <p:sldLayoutIdLst>
    <p:sldLayoutId id="2147483753" r:id="rId1"/>
    <p:sldLayoutId id="2147483840" r:id="rId2"/>
  </p:sldLayoutIdLst>
  <p:txStyles>
    <p:titleStyle>
      <a:lvl1pPr algn="ctr" defTabSz="914400" rtl="0" eaLnBrk="1" latinLnBrk="0" hangingPunct="1">
        <a:lnSpc>
          <a:spcPct val="90000"/>
        </a:lnSpc>
        <a:spcBef>
          <a:spcPct val="0"/>
        </a:spcBef>
        <a:buNone/>
        <a:defRPr sz="4400" kern="1200">
          <a:solidFill>
            <a:srgbClr val="515251"/>
          </a:solidFill>
          <a:latin typeface="Futura Medium" panose="020B0602020204020303" pitchFamily="34" charset="-79"/>
          <a:ea typeface="+mj-ea"/>
          <a:cs typeface="Futura Medium" panose="020B06020202040203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515251"/>
          </a:solidFill>
          <a:latin typeface="Futura Medium" panose="020B0602020204020303" pitchFamily="34" charset="-79"/>
          <a:ea typeface="+mn-ea"/>
          <a:cs typeface="Futura Medium" panose="020B0602020204020303" pitchFamily="34" charset="-79"/>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515251"/>
          </a:solidFill>
          <a:latin typeface="Futura Medium" panose="020B0602020204020303" pitchFamily="34" charset="-79"/>
          <a:ea typeface="+mn-ea"/>
          <a:cs typeface="Futura Medium" panose="020B0602020204020303" pitchFamily="34" charset="-79"/>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515251"/>
          </a:solidFill>
          <a:latin typeface="Futura Medium" panose="020B0602020204020303" pitchFamily="34" charset="-79"/>
          <a:ea typeface="+mn-ea"/>
          <a:cs typeface="Futura Medium" panose="020B0602020204020303" pitchFamily="34" charset="-79"/>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515251"/>
          </a:solidFill>
          <a:latin typeface="Futura Medium" panose="020B0602020204020303" pitchFamily="34" charset="-79"/>
          <a:ea typeface="+mn-ea"/>
          <a:cs typeface="Futura Medium" panose="020B0602020204020303" pitchFamily="34" charset="-79"/>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515251"/>
          </a:solidFill>
          <a:latin typeface="Futura Medium" panose="020B0602020204020303" pitchFamily="34" charset="-79"/>
          <a:ea typeface="+mn-ea"/>
          <a:cs typeface="Futura Medium" panose="020B06020202040203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79EA71A-EEBF-E949-9C59-6876156B99DF}"/>
              </a:ext>
            </a:extLst>
          </p:cNvPr>
          <p:cNvSpPr/>
          <p:nvPr userDrawn="1"/>
        </p:nvSpPr>
        <p:spPr>
          <a:xfrm>
            <a:off x="0" y="0"/>
            <a:ext cx="20104100" cy="1130935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95542338-7DDC-E644-96C7-6E507CCD99F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9422026" y="7944322"/>
            <a:ext cx="711144" cy="3365028"/>
          </a:xfrm>
          <a:prstGeom prst="rect">
            <a:avLst/>
          </a:prstGeom>
        </p:spPr>
      </p:pic>
      <p:sp>
        <p:nvSpPr>
          <p:cNvPr id="16" name="Title 1">
            <a:extLst>
              <a:ext uri="{FF2B5EF4-FFF2-40B4-BE49-F238E27FC236}">
                <a16:creationId xmlns:a16="http://schemas.microsoft.com/office/drawing/2014/main" id="{6F8984AB-D94F-E045-A79D-BF8AD770AE30}"/>
              </a:ext>
            </a:extLst>
          </p:cNvPr>
          <p:cNvSpPr txBox="1">
            <a:spLocks/>
          </p:cNvSpPr>
          <p:nvPr userDrawn="1"/>
        </p:nvSpPr>
        <p:spPr>
          <a:xfrm>
            <a:off x="1123058" y="3782467"/>
            <a:ext cx="17340263" cy="1584176"/>
          </a:xfrm>
          <a:prstGeom prst="rect">
            <a:avLst/>
          </a:prstGeom>
        </p:spPr>
        <p:txBody>
          <a:bodyPr anchor="b"/>
          <a:lstStyle>
            <a:lvl1pPr algn="ctr" defTabSz="914400" rtl="0" eaLnBrk="1" latinLnBrk="0" hangingPunct="1">
              <a:lnSpc>
                <a:spcPct val="90000"/>
              </a:lnSpc>
              <a:spcBef>
                <a:spcPct val="0"/>
              </a:spcBef>
              <a:buNone/>
              <a:defRPr sz="8000" kern="1200">
                <a:solidFill>
                  <a:schemeClr val="bg1"/>
                </a:solidFill>
                <a:latin typeface="Futura Medium" panose="020B0602020204020303" pitchFamily="34" charset="-79"/>
                <a:ea typeface="+mj-ea"/>
                <a:cs typeface="Futura Medium" panose="020B0602020204020303" pitchFamily="34" charset="-79"/>
              </a:defRPr>
            </a:lvl1pPr>
          </a:lstStyle>
          <a:p>
            <a:r>
              <a:rPr lang="en-GB" b="1">
                <a:latin typeface="Verdana" panose="020B0604030504040204" pitchFamily="34" charset="0"/>
                <a:ea typeface="Verdana" panose="020B0604030504040204" pitchFamily="34" charset="0"/>
                <a:cs typeface="Verdana" panose="020B0604030504040204" pitchFamily="34" charset="0"/>
              </a:rPr>
              <a:t>Appendix</a:t>
            </a:r>
            <a:endParaRPr lang="en-US" b="1">
              <a:latin typeface="Verdana" panose="020B0604030504040204" pitchFamily="34" charset="0"/>
              <a:ea typeface="Verdana" panose="020B0604030504040204" pitchFamily="34" charset="0"/>
              <a:cs typeface="Verdana" panose="020B0604030504040204" pitchFamily="34" charset="0"/>
            </a:endParaRPr>
          </a:p>
        </p:txBody>
      </p:sp>
      <p:pic>
        <p:nvPicPr>
          <p:cNvPr id="12" name="Picture 11">
            <a:extLst>
              <a:ext uri="{FF2B5EF4-FFF2-40B4-BE49-F238E27FC236}">
                <a16:creationId xmlns:a16="http://schemas.microsoft.com/office/drawing/2014/main" id="{451E4C9A-0913-FD45-A878-FEE2CCCCEB42}"/>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306" y="614115"/>
            <a:ext cx="2425508" cy="3580897"/>
          </a:xfrm>
          <a:prstGeom prst="rect">
            <a:avLst/>
          </a:prstGeom>
        </p:spPr>
      </p:pic>
      <p:sp>
        <p:nvSpPr>
          <p:cNvPr id="13" name="Date Placeholder 3">
            <a:extLst>
              <a:ext uri="{FF2B5EF4-FFF2-40B4-BE49-F238E27FC236}">
                <a16:creationId xmlns:a16="http://schemas.microsoft.com/office/drawing/2014/main" id="{6C41FE24-5C12-F34A-8DF8-E71FFB3C176C}"/>
              </a:ext>
            </a:extLst>
          </p:cNvPr>
          <p:cNvSpPr txBox="1">
            <a:spLocks/>
          </p:cNvSpPr>
          <p:nvPr userDrawn="1"/>
        </p:nvSpPr>
        <p:spPr>
          <a:xfrm>
            <a:off x="1267074" y="10437148"/>
            <a:ext cx="8208912" cy="66692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699" algn="l">
              <a:lnSpc>
                <a:spcPct val="100000"/>
              </a:lnSpc>
              <a:spcBef>
                <a:spcPts val="120"/>
              </a:spcBef>
            </a:pPr>
            <a:r>
              <a:rPr lang="en-US" sz="1400" spc="400" baseline="0">
                <a:solidFill>
                  <a:schemeClr val="bg1"/>
                </a:solidFill>
                <a:latin typeface="Verdana" panose="020B0604030504040204" pitchFamily="34" charset="0"/>
                <a:ea typeface="Verdana" panose="020B0604030504040204" pitchFamily="34" charset="0"/>
                <a:cs typeface="Verdana" panose="020B0604030504040204" pitchFamily="34" charset="0"/>
              </a:rPr>
              <a:t>YOUR GROWTH. OUR RESPONSIBILITY.</a:t>
            </a:r>
          </a:p>
        </p:txBody>
      </p:sp>
      <p:sp>
        <p:nvSpPr>
          <p:cNvPr id="14" name="object 2">
            <a:extLst>
              <a:ext uri="{FF2B5EF4-FFF2-40B4-BE49-F238E27FC236}">
                <a16:creationId xmlns:a16="http://schemas.microsoft.com/office/drawing/2014/main" id="{D07F24DC-FA9A-6A42-8AFE-49C8EFC086DD}"/>
              </a:ext>
            </a:extLst>
          </p:cNvPr>
          <p:cNvSpPr/>
          <p:nvPr userDrawn="1"/>
        </p:nvSpPr>
        <p:spPr>
          <a:xfrm flipV="1">
            <a:off x="1382712" y="10263187"/>
            <a:ext cx="17338675" cy="163720"/>
          </a:xfrm>
          <a:custGeom>
            <a:avLst/>
            <a:gdLst/>
            <a:ahLst/>
            <a:cxnLst/>
            <a:rect l="l" t="t" r="r" b="b"/>
            <a:pathLst>
              <a:path w="14956155">
                <a:moveTo>
                  <a:pt x="0" y="0"/>
                </a:moveTo>
                <a:lnTo>
                  <a:pt x="14955911" y="0"/>
                </a:lnTo>
              </a:path>
            </a:pathLst>
          </a:custGeom>
          <a:ln w="10470">
            <a:solidFill>
              <a:srgbClr val="D2D3D4"/>
            </a:solidFill>
          </a:ln>
        </p:spPr>
        <p:txBody>
          <a:bodyPr wrap="square" lIns="0" tIns="0" rIns="0" bIns="0" rtlCol="0"/>
          <a:lstStyle/>
          <a:p>
            <a:endParaRPr sz="1800"/>
          </a:p>
        </p:txBody>
      </p:sp>
      <p:pic>
        <p:nvPicPr>
          <p:cNvPr id="15" name="Picture 14">
            <a:extLst>
              <a:ext uri="{FF2B5EF4-FFF2-40B4-BE49-F238E27FC236}">
                <a16:creationId xmlns:a16="http://schemas.microsoft.com/office/drawing/2014/main" id="{2E62DACD-C2E5-2749-8CB1-204B2C8C777E}"/>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7284004" y="10600867"/>
            <a:ext cx="1468537" cy="503205"/>
          </a:xfrm>
          <a:prstGeom prst="rect">
            <a:avLst/>
          </a:prstGeom>
        </p:spPr>
      </p:pic>
    </p:spTree>
    <p:extLst>
      <p:ext uri="{BB962C8B-B14F-4D97-AF65-F5344CB8AC3E}">
        <p14:creationId xmlns:p14="http://schemas.microsoft.com/office/powerpoint/2010/main" val="1951473883"/>
      </p:ext>
    </p:extLst>
  </p:cSld>
  <p:clrMap bg1="lt1" tx1="dk1" bg2="lt2" tx2="dk2" accent1="accent1" accent2="accent2" accent3="accent3" accent4="accent4" accent5="accent5" accent6="accent6" hlink="hlink" folHlink="folHlink"/>
  <p:sldLayoutIdLst>
    <p:sldLayoutId id="2147483828" r:id="rId1"/>
  </p:sldLayoutIdLst>
  <p:txStyles>
    <p:titleStyle>
      <a:lvl1pPr algn="ctr" defTabSz="914400" rtl="0" eaLnBrk="1" latinLnBrk="0" hangingPunct="1">
        <a:lnSpc>
          <a:spcPct val="90000"/>
        </a:lnSpc>
        <a:spcBef>
          <a:spcPct val="0"/>
        </a:spcBef>
        <a:buNone/>
        <a:defRPr sz="4400" kern="1200">
          <a:solidFill>
            <a:srgbClr val="515251"/>
          </a:solidFill>
          <a:latin typeface="Futura Medium" panose="020B0602020204020303" pitchFamily="34" charset="-79"/>
          <a:ea typeface="+mj-ea"/>
          <a:cs typeface="Futura Medium" panose="020B06020202040203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515251"/>
          </a:solidFill>
          <a:latin typeface="Futura Medium" panose="020B0602020204020303" pitchFamily="34" charset="-79"/>
          <a:ea typeface="+mn-ea"/>
          <a:cs typeface="Futura Medium" panose="020B0602020204020303" pitchFamily="34" charset="-79"/>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515251"/>
          </a:solidFill>
          <a:latin typeface="Futura Medium" panose="020B0602020204020303" pitchFamily="34" charset="-79"/>
          <a:ea typeface="+mn-ea"/>
          <a:cs typeface="Futura Medium" panose="020B0602020204020303" pitchFamily="34" charset="-79"/>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515251"/>
          </a:solidFill>
          <a:latin typeface="Futura Medium" panose="020B0602020204020303" pitchFamily="34" charset="-79"/>
          <a:ea typeface="+mn-ea"/>
          <a:cs typeface="Futura Medium" panose="020B0602020204020303" pitchFamily="34" charset="-79"/>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515251"/>
          </a:solidFill>
          <a:latin typeface="Futura Medium" panose="020B0602020204020303" pitchFamily="34" charset="-79"/>
          <a:ea typeface="+mn-ea"/>
          <a:cs typeface="Futura Medium" panose="020B0602020204020303" pitchFamily="34" charset="-79"/>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515251"/>
          </a:solidFill>
          <a:latin typeface="Futura Medium" panose="020B0602020204020303" pitchFamily="34" charset="-79"/>
          <a:ea typeface="+mn-ea"/>
          <a:cs typeface="Futura Medium" panose="020B06020202040203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6368FE-C066-A44A-97A9-7B9E4E9E112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7252850" y="10600867"/>
            <a:ext cx="1468538" cy="503205"/>
          </a:xfrm>
          <a:prstGeom prst="rect">
            <a:avLst/>
          </a:prstGeom>
        </p:spPr>
      </p:pic>
      <p:sp>
        <p:nvSpPr>
          <p:cNvPr id="27" name="Title Placeholder 1">
            <a:extLst>
              <a:ext uri="{FF2B5EF4-FFF2-40B4-BE49-F238E27FC236}">
                <a16:creationId xmlns:a16="http://schemas.microsoft.com/office/drawing/2014/main" id="{B0866A8B-DF5E-674A-BAC3-F15BC5072512}"/>
              </a:ext>
            </a:extLst>
          </p:cNvPr>
          <p:cNvSpPr>
            <a:spLocks noGrp="1"/>
          </p:cNvSpPr>
          <p:nvPr>
            <p:ph type="title"/>
          </p:nvPr>
        </p:nvSpPr>
        <p:spPr>
          <a:xfrm>
            <a:off x="1382712" y="431161"/>
            <a:ext cx="17338675" cy="1420736"/>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11" name="Date Placeholder 3">
            <a:extLst>
              <a:ext uri="{FF2B5EF4-FFF2-40B4-BE49-F238E27FC236}">
                <a16:creationId xmlns:a16="http://schemas.microsoft.com/office/drawing/2014/main" id="{D4F61F4D-84D0-534C-8A93-9915090C635A}"/>
              </a:ext>
            </a:extLst>
          </p:cNvPr>
          <p:cNvSpPr txBox="1">
            <a:spLocks/>
          </p:cNvSpPr>
          <p:nvPr userDrawn="1"/>
        </p:nvSpPr>
        <p:spPr>
          <a:xfrm>
            <a:off x="1267074" y="10437148"/>
            <a:ext cx="8208912" cy="66692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699" algn="l">
              <a:lnSpc>
                <a:spcPct val="100000"/>
              </a:lnSpc>
              <a:spcBef>
                <a:spcPts val="120"/>
              </a:spcBef>
            </a:pPr>
            <a:r>
              <a:rPr lang="en-US" sz="1400" spc="400"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YOUR GROWTH. OUR RESPONSIBILITY.</a:t>
            </a:r>
          </a:p>
        </p:txBody>
      </p:sp>
      <p:sp>
        <p:nvSpPr>
          <p:cNvPr id="12" name="object 2">
            <a:extLst>
              <a:ext uri="{FF2B5EF4-FFF2-40B4-BE49-F238E27FC236}">
                <a16:creationId xmlns:a16="http://schemas.microsoft.com/office/drawing/2014/main" id="{B8DB619F-146B-A449-93D6-C9E761AFE9F5}"/>
              </a:ext>
            </a:extLst>
          </p:cNvPr>
          <p:cNvSpPr/>
          <p:nvPr userDrawn="1"/>
        </p:nvSpPr>
        <p:spPr>
          <a:xfrm flipV="1">
            <a:off x="1382712" y="10263187"/>
            <a:ext cx="17338675" cy="163720"/>
          </a:xfrm>
          <a:custGeom>
            <a:avLst/>
            <a:gdLst/>
            <a:ahLst/>
            <a:cxnLst/>
            <a:rect l="l" t="t" r="r" b="b"/>
            <a:pathLst>
              <a:path w="14956155">
                <a:moveTo>
                  <a:pt x="0" y="0"/>
                </a:moveTo>
                <a:lnTo>
                  <a:pt x="14955911" y="0"/>
                </a:lnTo>
              </a:path>
            </a:pathLst>
          </a:custGeom>
          <a:ln w="10470">
            <a:solidFill>
              <a:srgbClr val="D2D3D4"/>
            </a:solidFill>
          </a:ln>
        </p:spPr>
        <p:txBody>
          <a:bodyPr wrap="square" lIns="0" tIns="0" rIns="0" bIns="0" rtlCol="0"/>
          <a:lstStyle/>
          <a:p>
            <a:endParaRPr sz="1800"/>
          </a:p>
        </p:txBody>
      </p:sp>
    </p:spTree>
    <p:extLst>
      <p:ext uri="{BB962C8B-B14F-4D97-AF65-F5344CB8AC3E}">
        <p14:creationId xmlns:p14="http://schemas.microsoft.com/office/powerpoint/2010/main" val="777401747"/>
      </p:ext>
    </p:extLst>
  </p:cSld>
  <p:clrMap bg1="lt1" tx1="dk1" bg2="lt2" tx2="dk2" accent1="accent1" accent2="accent2" accent3="accent3" accent4="accent4" accent5="accent5" accent6="accent6" hlink="hlink" folHlink="folHlink"/>
  <p:sldLayoutIdLst>
    <p:sldLayoutId id="2147483803" r:id="rId1"/>
  </p:sldLayoutIdLst>
  <p:txStyles>
    <p:titleStyle>
      <a:lvl1pPr algn="ctr" defTabSz="914400" rtl="0" eaLnBrk="1" latinLnBrk="0" hangingPunct="1">
        <a:lnSpc>
          <a:spcPct val="90000"/>
        </a:lnSpc>
        <a:spcBef>
          <a:spcPct val="0"/>
        </a:spcBef>
        <a:buNone/>
        <a:defRPr sz="6600" b="1"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515251"/>
          </a:solidFill>
          <a:latin typeface="Futura Medium" panose="020B0602020204020303" pitchFamily="34" charset="-79"/>
          <a:ea typeface="+mn-ea"/>
          <a:cs typeface="Futura Medium" panose="020B0602020204020303" pitchFamily="34" charset="-79"/>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515251"/>
          </a:solidFill>
          <a:latin typeface="Futura Medium" panose="020B0602020204020303" pitchFamily="34" charset="-79"/>
          <a:ea typeface="+mn-ea"/>
          <a:cs typeface="Futura Medium" panose="020B0602020204020303" pitchFamily="34" charset="-79"/>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515251"/>
          </a:solidFill>
          <a:latin typeface="Futura Medium" panose="020B0602020204020303" pitchFamily="34" charset="-79"/>
          <a:ea typeface="+mn-ea"/>
          <a:cs typeface="Futura Medium" panose="020B0602020204020303" pitchFamily="34" charset="-79"/>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515251"/>
          </a:solidFill>
          <a:latin typeface="Futura Medium" panose="020B0602020204020303" pitchFamily="34" charset="-79"/>
          <a:ea typeface="+mn-ea"/>
          <a:cs typeface="Futura Medium" panose="020B0602020204020303" pitchFamily="34" charset="-79"/>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515251"/>
          </a:solidFill>
          <a:latin typeface="Futura Medium" panose="020B0602020204020303" pitchFamily="34" charset="-79"/>
          <a:ea typeface="+mn-ea"/>
          <a:cs typeface="Futura Medium" panose="020B06020202040203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0B02EDD-ED96-3641-8CDB-14B1490DDBE7}"/>
              </a:ext>
            </a:extLst>
          </p:cNvPr>
          <p:cNvSpPr/>
          <p:nvPr userDrawn="1"/>
        </p:nvSpPr>
        <p:spPr>
          <a:xfrm>
            <a:off x="0" y="0"/>
            <a:ext cx="20104100" cy="11309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36368FE-C066-A44A-97A9-7B9E4E9E112C}"/>
              </a:ext>
            </a:extLst>
          </p:cNvPr>
          <p:cNvPicPr>
            <a:picLocks noChangeAspect="1"/>
          </p:cNvPicPr>
          <p:nvPr userDrawn="1"/>
        </p:nvPicPr>
        <p:blipFill>
          <a:blip r:embed="rId10" cstate="email">
            <a:extLst>
              <a:ext uri="{28A0092B-C50C-407E-A947-70E740481C1C}">
                <a14:useLocalDpi xmlns:a14="http://schemas.microsoft.com/office/drawing/2010/main"/>
              </a:ext>
            </a:extLst>
          </a:blip>
          <a:stretch>
            <a:fillRect/>
          </a:stretch>
        </p:blipFill>
        <p:spPr>
          <a:xfrm>
            <a:off x="17252850" y="10600867"/>
            <a:ext cx="1468538" cy="503205"/>
          </a:xfrm>
          <a:prstGeom prst="rect">
            <a:avLst/>
          </a:prstGeom>
        </p:spPr>
      </p:pic>
      <p:sp>
        <p:nvSpPr>
          <p:cNvPr id="27" name="Title Placeholder 1">
            <a:extLst>
              <a:ext uri="{FF2B5EF4-FFF2-40B4-BE49-F238E27FC236}">
                <a16:creationId xmlns:a16="http://schemas.microsoft.com/office/drawing/2014/main" id="{B0866A8B-DF5E-674A-BAC3-F15BC5072512}"/>
              </a:ext>
            </a:extLst>
          </p:cNvPr>
          <p:cNvSpPr>
            <a:spLocks noGrp="1"/>
          </p:cNvSpPr>
          <p:nvPr>
            <p:ph type="title"/>
          </p:nvPr>
        </p:nvSpPr>
        <p:spPr>
          <a:xfrm>
            <a:off x="1382713" y="523898"/>
            <a:ext cx="17338675" cy="1420736"/>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11" name="Date Placeholder 3">
            <a:extLst>
              <a:ext uri="{FF2B5EF4-FFF2-40B4-BE49-F238E27FC236}">
                <a16:creationId xmlns:a16="http://schemas.microsoft.com/office/drawing/2014/main" id="{D4F61F4D-84D0-534C-8A93-9915090C635A}"/>
              </a:ext>
            </a:extLst>
          </p:cNvPr>
          <p:cNvSpPr txBox="1">
            <a:spLocks/>
          </p:cNvSpPr>
          <p:nvPr userDrawn="1"/>
        </p:nvSpPr>
        <p:spPr>
          <a:xfrm>
            <a:off x="1267074" y="10437148"/>
            <a:ext cx="8208912" cy="66692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699" algn="l">
              <a:lnSpc>
                <a:spcPct val="100000"/>
              </a:lnSpc>
              <a:spcBef>
                <a:spcPts val="120"/>
              </a:spcBef>
            </a:pPr>
            <a:r>
              <a:rPr lang="en-US" sz="1400" spc="400" baseline="0">
                <a:solidFill>
                  <a:schemeClr val="bg1"/>
                </a:solidFill>
                <a:latin typeface="Futura-Medium"/>
                <a:cs typeface="Futura-Medium"/>
              </a:rPr>
              <a:t>YOUR GROWTH. OUR RESPONSIBILITY.</a:t>
            </a:r>
          </a:p>
        </p:txBody>
      </p:sp>
      <p:sp>
        <p:nvSpPr>
          <p:cNvPr id="12" name="object 2">
            <a:extLst>
              <a:ext uri="{FF2B5EF4-FFF2-40B4-BE49-F238E27FC236}">
                <a16:creationId xmlns:a16="http://schemas.microsoft.com/office/drawing/2014/main" id="{B8DB619F-146B-A449-93D6-C9E761AFE9F5}"/>
              </a:ext>
            </a:extLst>
          </p:cNvPr>
          <p:cNvSpPr/>
          <p:nvPr userDrawn="1"/>
        </p:nvSpPr>
        <p:spPr>
          <a:xfrm flipV="1">
            <a:off x="1382712" y="10263187"/>
            <a:ext cx="17338675" cy="163720"/>
          </a:xfrm>
          <a:custGeom>
            <a:avLst/>
            <a:gdLst/>
            <a:ahLst/>
            <a:cxnLst/>
            <a:rect l="l" t="t" r="r" b="b"/>
            <a:pathLst>
              <a:path w="14956155">
                <a:moveTo>
                  <a:pt x="0" y="0"/>
                </a:moveTo>
                <a:lnTo>
                  <a:pt x="14955911" y="0"/>
                </a:lnTo>
              </a:path>
            </a:pathLst>
          </a:custGeom>
          <a:ln w="10470">
            <a:solidFill>
              <a:srgbClr val="D2D3D4"/>
            </a:solidFill>
          </a:ln>
        </p:spPr>
        <p:txBody>
          <a:bodyPr wrap="square" lIns="0" tIns="0" rIns="0" bIns="0" rtlCol="0"/>
          <a:lstStyle/>
          <a:p>
            <a:endParaRPr sz="1800"/>
          </a:p>
        </p:txBody>
      </p:sp>
      <p:pic>
        <p:nvPicPr>
          <p:cNvPr id="8" name="Picture 7">
            <a:extLst>
              <a:ext uri="{FF2B5EF4-FFF2-40B4-BE49-F238E27FC236}">
                <a16:creationId xmlns:a16="http://schemas.microsoft.com/office/drawing/2014/main" id="{1BA3C273-A35F-B441-9668-9D9B6D60CEE7}"/>
              </a:ext>
            </a:extLst>
          </p:cNvPr>
          <p:cNvPicPr>
            <a:picLocks noChangeAspect="1"/>
          </p:cNvPicPr>
          <p:nvPr userDrawn="1"/>
        </p:nvPicPr>
        <p:blipFill>
          <a:blip r:embed="rId11" cstate="email">
            <a:extLst>
              <a:ext uri="{28A0092B-C50C-407E-A947-70E740481C1C}">
                <a14:useLocalDpi xmlns:a14="http://schemas.microsoft.com/office/drawing/2010/main"/>
              </a:ext>
            </a:extLst>
          </a:blip>
          <a:stretch>
            <a:fillRect/>
          </a:stretch>
        </p:blipFill>
        <p:spPr>
          <a:xfrm>
            <a:off x="17252850" y="10601224"/>
            <a:ext cx="1468538" cy="503205"/>
          </a:xfrm>
          <a:prstGeom prst="rect">
            <a:avLst/>
          </a:prstGeom>
        </p:spPr>
      </p:pic>
    </p:spTree>
    <p:extLst>
      <p:ext uri="{BB962C8B-B14F-4D97-AF65-F5344CB8AC3E}">
        <p14:creationId xmlns:p14="http://schemas.microsoft.com/office/powerpoint/2010/main" val="473012058"/>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Lst>
  <p:txStyles>
    <p:titleStyle>
      <a:lvl1pPr algn="ctr" defTabSz="914400" rtl="0" eaLnBrk="1" latinLnBrk="0" hangingPunct="1">
        <a:lnSpc>
          <a:spcPct val="90000"/>
        </a:lnSpc>
        <a:spcBef>
          <a:spcPct val="0"/>
        </a:spcBef>
        <a:buNone/>
        <a:defRPr sz="6600"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515251"/>
          </a:solidFill>
          <a:latin typeface="Futura Medium" panose="020B0602020204020303" pitchFamily="34" charset="-79"/>
          <a:ea typeface="+mn-ea"/>
          <a:cs typeface="Futura Medium" panose="020B0602020204020303" pitchFamily="34" charset="-79"/>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515251"/>
          </a:solidFill>
          <a:latin typeface="Futura Medium" panose="020B0602020204020303" pitchFamily="34" charset="-79"/>
          <a:ea typeface="+mn-ea"/>
          <a:cs typeface="Futura Medium" panose="020B0602020204020303" pitchFamily="34" charset="-79"/>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515251"/>
          </a:solidFill>
          <a:latin typeface="Futura Medium" panose="020B0602020204020303" pitchFamily="34" charset="-79"/>
          <a:ea typeface="+mn-ea"/>
          <a:cs typeface="Futura Medium" panose="020B0602020204020303" pitchFamily="34" charset="-79"/>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515251"/>
          </a:solidFill>
          <a:latin typeface="Futura Medium" panose="020B0602020204020303" pitchFamily="34" charset="-79"/>
          <a:ea typeface="+mn-ea"/>
          <a:cs typeface="Futura Medium" panose="020B0602020204020303" pitchFamily="34" charset="-79"/>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515251"/>
          </a:solidFill>
          <a:latin typeface="Futura Medium" panose="020B0602020204020303" pitchFamily="34" charset="-79"/>
          <a:ea typeface="+mn-ea"/>
          <a:cs typeface="Futura Medium" panose="020B06020202040203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Placeholder 2">
            <a:extLst>
              <a:ext uri="{FF2B5EF4-FFF2-40B4-BE49-F238E27FC236}">
                <a16:creationId xmlns:a16="http://schemas.microsoft.com/office/drawing/2014/main" id="{6B0F9A55-1A55-484A-9897-5E82BC97CF81}"/>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a:xfrm>
            <a:off x="706" y="398"/>
            <a:ext cx="20102688" cy="11307763"/>
          </a:xfrm>
          <a:prstGeom prst="rect">
            <a:avLst/>
          </a:prstGeom>
        </p:spPr>
      </p:pic>
      <p:sp>
        <p:nvSpPr>
          <p:cNvPr id="20" name="Rectangle 19">
            <a:extLst>
              <a:ext uri="{FF2B5EF4-FFF2-40B4-BE49-F238E27FC236}">
                <a16:creationId xmlns:a16="http://schemas.microsoft.com/office/drawing/2014/main" id="{70E1B2C9-9FC6-E34B-89AF-6E14C953B069}"/>
              </a:ext>
            </a:extLst>
          </p:cNvPr>
          <p:cNvSpPr/>
          <p:nvPr/>
        </p:nvSpPr>
        <p:spPr>
          <a:xfrm>
            <a:off x="706" y="-396"/>
            <a:ext cx="20102688" cy="11308556"/>
          </a:xfrm>
          <a:prstGeom prst="rect">
            <a:avLst/>
          </a:prstGeom>
          <a:solidFill>
            <a:srgbClr val="000000">
              <a:alpha val="7803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7">
              <a:defRPr/>
            </a:pPr>
            <a:endParaRPr lang="en-US" sz="1801">
              <a:solidFill>
                <a:prstClr val="white"/>
              </a:solidFill>
              <a:latin typeface="Calibri"/>
            </a:endParaRPr>
          </a:p>
        </p:txBody>
      </p:sp>
      <p:pic>
        <p:nvPicPr>
          <p:cNvPr id="2" name="Picture 1">
            <a:extLst>
              <a:ext uri="{FF2B5EF4-FFF2-40B4-BE49-F238E27FC236}">
                <a16:creationId xmlns:a16="http://schemas.microsoft.com/office/drawing/2014/main" id="{A450744D-DB9A-E548-A419-9385D42B603D}"/>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668937" y="2192671"/>
            <a:ext cx="12766226" cy="4353954"/>
          </a:xfrm>
          <a:prstGeom prst="rect">
            <a:avLst/>
          </a:prstGeom>
        </p:spPr>
      </p:pic>
      <p:sp>
        <p:nvSpPr>
          <p:cNvPr id="5" name="Rectangle 4">
            <a:extLst>
              <a:ext uri="{FF2B5EF4-FFF2-40B4-BE49-F238E27FC236}">
                <a16:creationId xmlns:a16="http://schemas.microsoft.com/office/drawing/2014/main" id="{9B315F00-AD08-4778-A78C-9AC18B636992}"/>
              </a:ext>
            </a:extLst>
          </p:cNvPr>
          <p:cNvSpPr/>
          <p:nvPr/>
        </p:nvSpPr>
        <p:spPr>
          <a:xfrm>
            <a:off x="0" y="7138744"/>
            <a:ext cx="20102688" cy="830997"/>
          </a:xfrm>
          <a:prstGeom prst="rect">
            <a:avLst/>
          </a:prstGeom>
        </p:spPr>
        <p:txBody>
          <a:bodyPr wrap="square" lIns="91440" tIns="45720" rIns="91440" bIns="45720" anchor="t">
            <a:spAutoFit/>
          </a:bodyPr>
          <a:lstStyle/>
          <a:p>
            <a:pPr algn="ctr" defTabSz="1828349">
              <a:defRPr/>
            </a:pPr>
            <a:r>
              <a:rPr lang="en-US" sz="4800" b="1" dirty="0">
                <a:solidFill>
                  <a:schemeClr val="bg1"/>
                </a:solidFill>
                <a:latin typeface="Verdana"/>
                <a:ea typeface="Verdana"/>
              </a:rPr>
              <a:t>Recommender Systems</a:t>
            </a:r>
            <a:endParaRPr lang="en-US" dirty="0">
              <a:solidFill>
                <a:schemeClr val="bg1"/>
              </a:solidFill>
              <a:cs typeface="Calibri"/>
            </a:endParaRPr>
          </a:p>
        </p:txBody>
      </p:sp>
    </p:spTree>
    <p:extLst>
      <p:ext uri="{BB962C8B-B14F-4D97-AF65-F5344CB8AC3E}">
        <p14:creationId xmlns:p14="http://schemas.microsoft.com/office/powerpoint/2010/main" val="234790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468116"/>
            <a:ext cx="15693614" cy="1281810"/>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grpSp>
        <p:nvGrpSpPr>
          <p:cNvPr id="14" name="Group 13">
            <a:extLst>
              <a:ext uri="{FF2B5EF4-FFF2-40B4-BE49-F238E27FC236}">
                <a16:creationId xmlns:a16="http://schemas.microsoft.com/office/drawing/2014/main" id="{12D800CB-748F-4593-9023-E073D69B48B5}"/>
              </a:ext>
            </a:extLst>
          </p:cNvPr>
          <p:cNvGrpSpPr/>
          <p:nvPr/>
        </p:nvGrpSpPr>
        <p:grpSpPr>
          <a:xfrm rot="10800000">
            <a:off x="-4" y="-29604"/>
            <a:ext cx="5029204" cy="2282411"/>
            <a:chOff x="11833412" y="6629400"/>
            <a:chExt cx="4222376" cy="2501153"/>
          </a:xfrm>
          <a:solidFill>
            <a:schemeClr val="accent4"/>
          </a:solidFill>
        </p:grpSpPr>
        <p:sp>
          <p:nvSpPr>
            <p:cNvPr id="9" name="Oval 8">
              <a:extLst>
                <a:ext uri="{FF2B5EF4-FFF2-40B4-BE49-F238E27FC236}">
                  <a16:creationId xmlns:a16="http://schemas.microsoft.com/office/drawing/2014/main" id="{C01E08E6-190E-4A98-B2FA-0A0902674705}"/>
                </a:ext>
              </a:extLst>
            </p:cNvPr>
            <p:cNvSpPr/>
            <p:nvPr/>
          </p:nvSpPr>
          <p:spPr>
            <a:xfrm>
              <a:off x="11833412" y="6629400"/>
              <a:ext cx="2608729" cy="25011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2645A29-96E7-4FEE-9F3B-656AB16EEA20}"/>
                </a:ext>
              </a:extLst>
            </p:cNvPr>
            <p:cNvSpPr/>
            <p:nvPr/>
          </p:nvSpPr>
          <p:spPr>
            <a:xfrm>
              <a:off x="13137776" y="6629400"/>
              <a:ext cx="2918012" cy="25011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4691AB59-C96E-4372-9D58-56B03AE17707}"/>
              </a:ext>
            </a:extLst>
          </p:cNvPr>
          <p:cNvSpPr txBox="1">
            <a:spLocks/>
          </p:cNvSpPr>
          <p:nvPr/>
        </p:nvSpPr>
        <p:spPr>
          <a:xfrm>
            <a:off x="-538257" y="380310"/>
            <a:ext cx="5482557" cy="919986"/>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Futura Medium" panose="020B0602020204020303" pitchFamily="34" charset="-79"/>
                <a:ea typeface="+mn-ea"/>
                <a:cs typeface="Futura Medium" panose="020B0602020204020303" pitchFamily="34" charset="-79"/>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Futura Medium" panose="020B0602020204020303" pitchFamily="34" charset="-79"/>
                <a:ea typeface="+mn-ea"/>
                <a:cs typeface="Futura Medium" panose="020B0602020204020303" pitchFamily="34" charset="-79"/>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Futura Medium" panose="020B0602020204020303" pitchFamily="34" charset="-79"/>
                <a:ea typeface="+mn-ea"/>
                <a:cs typeface="Futura Medium" panose="020B0602020204020303" pitchFamily="34" charset="-79"/>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defTabSz="1507846">
              <a:defRPr/>
            </a:pPr>
            <a:r>
              <a:rPr lang="en-US" sz="3600" dirty="0">
                <a:solidFill>
                  <a:schemeClr val="bg1"/>
                </a:solidFill>
                <a:latin typeface="Verdana"/>
                <a:ea typeface="Verdana"/>
                <a:cs typeface="Verdana" panose="020B0604030504040204" pitchFamily="34" charset="0"/>
              </a:rPr>
              <a:t>Introduction to Recommender </a:t>
            </a:r>
            <a:r>
              <a:rPr lang="en-US" sz="3600" dirty="0">
                <a:solidFill>
                  <a:schemeClr val="bg1"/>
                </a:solidFill>
                <a:latin typeface="Verdana"/>
                <a:ea typeface="Verdana"/>
                <a:cs typeface="Futura Medium"/>
              </a:rPr>
              <a:t>Systems</a:t>
            </a:r>
            <a:endParaRPr lang="en-US" sz="3600">
              <a:solidFill>
                <a:schemeClr val="bg1"/>
              </a:solidFill>
            </a:endParaRPr>
          </a:p>
        </p:txBody>
      </p:sp>
      <p:sp>
        <p:nvSpPr>
          <p:cNvPr id="20" name="Rectangle 19">
            <a:extLst>
              <a:ext uri="{FF2B5EF4-FFF2-40B4-BE49-F238E27FC236}">
                <a16:creationId xmlns:a16="http://schemas.microsoft.com/office/drawing/2014/main" id="{27FB34D7-72B7-534A-A074-BD8E63B38943}"/>
              </a:ext>
            </a:extLst>
          </p:cNvPr>
          <p:cNvSpPr/>
          <p:nvPr/>
        </p:nvSpPr>
        <p:spPr>
          <a:xfrm>
            <a:off x="5210702" y="785856"/>
            <a:ext cx="12522021" cy="646331"/>
          </a:xfrm>
          <a:prstGeom prst="rect">
            <a:avLst/>
          </a:prstGeom>
        </p:spPr>
        <p:txBody>
          <a:bodyPr wrap="square" lIns="91440" tIns="45720" rIns="91440" bIns="45720" anchor="t">
            <a:spAutoFit/>
          </a:bodyPr>
          <a:lstStyle/>
          <a:p>
            <a:pPr defTabSz="1507846">
              <a:defRPr/>
            </a:pPr>
            <a:r>
              <a:rPr lang="en-US" sz="3600" dirty="0">
                <a:solidFill>
                  <a:schemeClr val="bg1"/>
                </a:solidFill>
                <a:latin typeface="Verdana"/>
                <a:ea typeface="Verdana"/>
                <a:cs typeface="Verdana" panose="020B0604030504040204" pitchFamily="34" charset="0"/>
              </a:rPr>
              <a:t>What are some common domains where R.S. apply? </a:t>
            </a:r>
            <a:endPar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a:extLst>
              <a:ext uri="{FF2B5EF4-FFF2-40B4-BE49-F238E27FC236}">
                <a16:creationId xmlns:a16="http://schemas.microsoft.com/office/drawing/2014/main" id="{8D2C40F1-613D-5D4F-890A-1779E5AA4E6C}"/>
              </a:ext>
            </a:extLst>
          </p:cNvPr>
          <p:cNvSpPr/>
          <p:nvPr/>
        </p:nvSpPr>
        <p:spPr>
          <a:xfrm>
            <a:off x="8473906" y="8138946"/>
            <a:ext cx="412292" cy="523220"/>
          </a:xfrm>
          <a:prstGeom prst="rect">
            <a:avLst/>
          </a:prstGeom>
        </p:spPr>
        <p:txBody>
          <a:bodyPr wrap="none">
            <a:spAutoFit/>
          </a:bodyPr>
          <a:lstStyle/>
          <a:p>
            <a:r>
              <a:rPr lang="en-US" sz="280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en-GR" sz="2800"/>
          </a:p>
        </p:txBody>
      </p:sp>
      <p:sp>
        <p:nvSpPr>
          <p:cNvPr id="30" name="TextBox 29">
            <a:extLst>
              <a:ext uri="{FF2B5EF4-FFF2-40B4-BE49-F238E27FC236}">
                <a16:creationId xmlns:a16="http://schemas.microsoft.com/office/drawing/2014/main" id="{0756BF75-45C6-F0B4-3A92-E568B134A9AE}"/>
              </a:ext>
            </a:extLst>
          </p:cNvPr>
          <p:cNvSpPr txBox="1"/>
          <p:nvPr/>
        </p:nvSpPr>
        <p:spPr>
          <a:xfrm>
            <a:off x="1206188" y="2732716"/>
            <a:ext cx="1822839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Other (less intuitive) domains where recommendation systems find large applicability in our days are the following:</a:t>
            </a:r>
            <a:endParaRPr lang="en-US" dirty="0"/>
          </a:p>
        </p:txBody>
      </p:sp>
      <p:sp>
        <p:nvSpPr>
          <p:cNvPr id="4" name="TextBox 3">
            <a:extLst>
              <a:ext uri="{FF2B5EF4-FFF2-40B4-BE49-F238E27FC236}">
                <a16:creationId xmlns:a16="http://schemas.microsoft.com/office/drawing/2014/main" id="{E0EB3A10-432F-EACB-9E73-080A9FCA89E8}"/>
              </a:ext>
            </a:extLst>
          </p:cNvPr>
          <p:cNvSpPr txBox="1"/>
          <p:nvPr/>
        </p:nvSpPr>
        <p:spPr>
          <a:xfrm>
            <a:off x="18892477" y="838490"/>
            <a:ext cx="1099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bg1"/>
                </a:solidFill>
                <a:latin typeface="Verdana"/>
                <a:ea typeface="Verdana"/>
              </a:rPr>
              <a:t>3/3</a:t>
            </a:r>
            <a:endParaRPr lang="en-US" sz="2800" dirty="0">
              <a:solidFill>
                <a:schemeClr val="bg1"/>
              </a:solidFill>
              <a:cs typeface="Calibri"/>
            </a:endParaRPr>
          </a:p>
        </p:txBody>
      </p:sp>
      <p:sp>
        <p:nvSpPr>
          <p:cNvPr id="2" name="TextBox 1">
            <a:extLst>
              <a:ext uri="{FF2B5EF4-FFF2-40B4-BE49-F238E27FC236}">
                <a16:creationId xmlns:a16="http://schemas.microsoft.com/office/drawing/2014/main" id="{28448EAA-3E36-BA34-33B1-93D679FC74C1}"/>
              </a:ext>
            </a:extLst>
          </p:cNvPr>
          <p:cNvSpPr txBox="1"/>
          <p:nvPr/>
        </p:nvSpPr>
        <p:spPr>
          <a:xfrm>
            <a:off x="1206428" y="3280251"/>
            <a:ext cx="17044054" cy="252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cs typeface="Calibri"/>
              </a:rPr>
              <a:t>Healthcare:</a:t>
            </a:r>
            <a:br>
              <a:rPr lang="en-US" sz="2400" dirty="0">
                <a:cs typeface="Calibri"/>
              </a:rPr>
            </a:br>
            <a:r>
              <a:rPr lang="en-US" sz="2000" dirty="0">
                <a:ea typeface="+mn-lt"/>
                <a:cs typeface="+mn-lt"/>
              </a:rPr>
              <a:t>Customized diet recommendation service for preventing and managing coronary heart disease in health care services.</a:t>
            </a:r>
            <a:br>
              <a:rPr lang="en-US" sz="1600" dirty="0"/>
            </a:br>
            <a:r>
              <a:rPr lang="en-US" dirty="0">
                <a:ea typeface="+mn-lt"/>
                <a:cs typeface="+mn-lt"/>
              </a:rPr>
              <a:t>Kim, Jong-Hun, et al. "Design of diet recommendation system for healthcare service based on user information." </a:t>
            </a:r>
            <a:r>
              <a:rPr lang="en-US" i="1" dirty="0">
                <a:ea typeface="+mn-lt"/>
                <a:cs typeface="+mn-lt"/>
              </a:rPr>
              <a:t>2009 Fourth International Conference on Computer Sciences and Convergence Information Technology</a:t>
            </a:r>
            <a:r>
              <a:rPr lang="en-US" dirty="0">
                <a:ea typeface="+mn-lt"/>
                <a:cs typeface="+mn-lt"/>
              </a:rPr>
              <a:t>. IEEE, 2009.</a:t>
            </a:r>
            <a:br>
              <a:rPr lang="en-US" dirty="0">
                <a:ea typeface="+mn-lt"/>
                <a:cs typeface="+mn-lt"/>
              </a:rPr>
            </a:br>
            <a:br>
              <a:rPr lang="en-US" dirty="0">
                <a:ea typeface="+mn-lt"/>
                <a:cs typeface="+mn-lt"/>
              </a:rPr>
            </a:br>
            <a:r>
              <a:rPr lang="en-US" sz="2000" dirty="0">
                <a:ea typeface="+mn-lt"/>
                <a:cs typeface="+mn-lt"/>
              </a:rPr>
              <a:t>Efficient Chronic Disease Diagnosis Prediction and Recommendation System</a:t>
            </a:r>
            <a:br>
              <a:rPr lang="en-US" sz="2000" dirty="0">
                <a:ea typeface="+mn-lt"/>
                <a:cs typeface="+mn-lt"/>
              </a:rPr>
            </a:br>
            <a:r>
              <a:rPr lang="en-US" dirty="0">
                <a:ea typeface="+mn-lt"/>
                <a:cs typeface="+mn-lt"/>
              </a:rPr>
              <a:t>Hussein, Asmaa S., et al. "Efficient chronic disease diagnosis prediction and recommendation system." </a:t>
            </a:r>
            <a:r>
              <a:rPr lang="en-US" i="1" dirty="0">
                <a:ea typeface="+mn-lt"/>
                <a:cs typeface="+mn-lt"/>
              </a:rPr>
              <a:t>2012 IEEE-EMBS Conference on Biomedical Engineering and Sciences</a:t>
            </a:r>
            <a:r>
              <a:rPr lang="en-US" dirty="0">
                <a:ea typeface="+mn-lt"/>
                <a:cs typeface="+mn-lt"/>
              </a:rPr>
              <a:t>. IEEE, 2012.</a:t>
            </a:r>
          </a:p>
        </p:txBody>
      </p:sp>
      <p:sp>
        <p:nvSpPr>
          <p:cNvPr id="27" name="TextBox 26">
            <a:extLst>
              <a:ext uri="{FF2B5EF4-FFF2-40B4-BE49-F238E27FC236}">
                <a16:creationId xmlns:a16="http://schemas.microsoft.com/office/drawing/2014/main" id="{B4234C98-A566-4DBD-08C4-FB09C4E45837}"/>
              </a:ext>
            </a:extLst>
          </p:cNvPr>
          <p:cNvSpPr txBox="1"/>
          <p:nvPr/>
        </p:nvSpPr>
        <p:spPr>
          <a:xfrm>
            <a:off x="1206301" y="5884815"/>
            <a:ext cx="17044054"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ea typeface="+mn-lt"/>
                <a:cs typeface="+mn-lt"/>
              </a:rPr>
              <a:t>E-Learning</a:t>
            </a:r>
            <a:r>
              <a:rPr lang="en-US" sz="2400" dirty="0">
                <a:cs typeface="Calibri"/>
              </a:rPr>
              <a:t>:</a:t>
            </a:r>
            <a:br>
              <a:rPr lang="en-US" sz="2400" dirty="0">
                <a:cs typeface="Calibri"/>
              </a:rPr>
            </a:br>
            <a:r>
              <a:rPr lang="en-US" sz="2000" dirty="0">
                <a:ea typeface="+mn-lt"/>
                <a:cs typeface="+mn-lt"/>
              </a:rPr>
              <a:t>Recommendation systems that help learners to make choices without sufficient personal experience of the alternatives</a:t>
            </a:r>
            <a:br>
              <a:rPr lang="en-US" sz="2000" dirty="0">
                <a:ea typeface="+mn-lt"/>
                <a:cs typeface="+mn-lt"/>
              </a:rPr>
            </a:br>
            <a:r>
              <a:rPr lang="en-US" dirty="0">
                <a:ea typeface="+mn-lt"/>
                <a:cs typeface="+mn-lt"/>
              </a:rPr>
              <a:t>Tan, </a:t>
            </a:r>
            <a:r>
              <a:rPr lang="en-US" dirty="0" err="1">
                <a:ea typeface="+mn-lt"/>
                <a:cs typeface="+mn-lt"/>
              </a:rPr>
              <a:t>Huiyi</a:t>
            </a:r>
            <a:r>
              <a:rPr lang="en-US" dirty="0">
                <a:ea typeface="+mn-lt"/>
                <a:cs typeface="+mn-lt"/>
              </a:rPr>
              <a:t>, </a:t>
            </a:r>
            <a:r>
              <a:rPr lang="en-US" dirty="0" err="1">
                <a:ea typeface="+mn-lt"/>
                <a:cs typeface="+mn-lt"/>
              </a:rPr>
              <a:t>Junfei</a:t>
            </a:r>
            <a:r>
              <a:rPr lang="en-US" dirty="0">
                <a:ea typeface="+mn-lt"/>
                <a:cs typeface="+mn-lt"/>
              </a:rPr>
              <a:t> Guo, and Yong Li. "E-learning recommendation system." </a:t>
            </a:r>
            <a:r>
              <a:rPr lang="en-US" i="1" dirty="0">
                <a:ea typeface="+mn-lt"/>
                <a:cs typeface="+mn-lt"/>
              </a:rPr>
              <a:t>2008 International conference on computer science and software engineering</a:t>
            </a:r>
            <a:r>
              <a:rPr lang="en-US" dirty="0">
                <a:ea typeface="+mn-lt"/>
                <a:cs typeface="+mn-lt"/>
              </a:rPr>
              <a:t>. Vol. 5. IEEE, 2008.</a:t>
            </a:r>
            <a:br>
              <a:rPr lang="en-US" sz="2400" dirty="0">
                <a:ea typeface="+mn-lt"/>
                <a:cs typeface="+mn-lt"/>
              </a:rPr>
            </a:br>
            <a:br>
              <a:rPr lang="en-US" dirty="0">
                <a:ea typeface="+mn-lt"/>
                <a:cs typeface="+mn-lt"/>
              </a:rPr>
            </a:br>
            <a:endParaRPr lang="en-US" dirty="0">
              <a:ea typeface="+mn-lt"/>
              <a:cs typeface="+mn-lt"/>
            </a:endParaRPr>
          </a:p>
        </p:txBody>
      </p:sp>
      <p:sp>
        <p:nvSpPr>
          <p:cNvPr id="28" name="TextBox 27">
            <a:extLst>
              <a:ext uri="{FF2B5EF4-FFF2-40B4-BE49-F238E27FC236}">
                <a16:creationId xmlns:a16="http://schemas.microsoft.com/office/drawing/2014/main" id="{0DE4765A-8F62-0337-FFF5-107F9EA7F627}"/>
              </a:ext>
            </a:extLst>
          </p:cNvPr>
          <p:cNvSpPr txBox="1"/>
          <p:nvPr/>
        </p:nvSpPr>
        <p:spPr>
          <a:xfrm>
            <a:off x="1206174" y="7305486"/>
            <a:ext cx="17044054"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cs typeface="Calibri"/>
              </a:rPr>
              <a:t>Agriculture:</a:t>
            </a:r>
            <a:br>
              <a:rPr lang="en-US" sz="2400" dirty="0">
                <a:cs typeface="Calibri"/>
              </a:rPr>
            </a:br>
            <a:r>
              <a:rPr lang="en-US" sz="2000" dirty="0">
                <a:ea typeface="+mn-lt"/>
                <a:cs typeface="+mn-lt"/>
              </a:rPr>
              <a:t>A recommendation system that uses research data of soil characteristics, soil types, crop yield data collection and suggests the farmers the right crop based on their site specific parameters.</a:t>
            </a:r>
            <a:br>
              <a:rPr lang="en-US" sz="2400" dirty="0">
                <a:ea typeface="+mn-lt"/>
                <a:cs typeface="+mn-lt"/>
              </a:rPr>
            </a:br>
            <a:r>
              <a:rPr lang="en-US" dirty="0" err="1">
                <a:ea typeface="+mn-lt"/>
                <a:cs typeface="+mn-lt"/>
              </a:rPr>
              <a:t>Pudumalar</a:t>
            </a:r>
            <a:r>
              <a:rPr lang="en-US" dirty="0">
                <a:ea typeface="+mn-lt"/>
                <a:cs typeface="+mn-lt"/>
              </a:rPr>
              <a:t>, S., et al. "Crop recommendation system for precision agriculture." </a:t>
            </a:r>
            <a:r>
              <a:rPr lang="en-US" i="1" dirty="0">
                <a:ea typeface="+mn-lt"/>
                <a:cs typeface="+mn-lt"/>
              </a:rPr>
              <a:t>2016 Eighth International Conference on Advanced Computing (</a:t>
            </a:r>
            <a:r>
              <a:rPr lang="en-US" i="1" dirty="0" err="1">
                <a:ea typeface="+mn-lt"/>
                <a:cs typeface="+mn-lt"/>
              </a:rPr>
              <a:t>ICoAC</a:t>
            </a:r>
            <a:r>
              <a:rPr lang="en-US" i="1" dirty="0">
                <a:ea typeface="+mn-lt"/>
                <a:cs typeface="+mn-lt"/>
              </a:rPr>
              <a:t>)</a:t>
            </a:r>
            <a:r>
              <a:rPr lang="en-US" dirty="0">
                <a:ea typeface="+mn-lt"/>
                <a:cs typeface="+mn-lt"/>
              </a:rPr>
              <a:t>. IEEE, 2017.</a:t>
            </a:r>
          </a:p>
        </p:txBody>
      </p:sp>
    </p:spTree>
    <p:extLst>
      <p:ext uri="{BB962C8B-B14F-4D97-AF65-F5344CB8AC3E}">
        <p14:creationId xmlns:p14="http://schemas.microsoft.com/office/powerpoint/2010/main" val="214850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468116"/>
            <a:ext cx="15693614" cy="1281810"/>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grpSp>
        <p:nvGrpSpPr>
          <p:cNvPr id="14" name="Group 13">
            <a:extLst>
              <a:ext uri="{FF2B5EF4-FFF2-40B4-BE49-F238E27FC236}">
                <a16:creationId xmlns:a16="http://schemas.microsoft.com/office/drawing/2014/main" id="{12D800CB-748F-4593-9023-E073D69B48B5}"/>
              </a:ext>
            </a:extLst>
          </p:cNvPr>
          <p:cNvGrpSpPr/>
          <p:nvPr/>
        </p:nvGrpSpPr>
        <p:grpSpPr>
          <a:xfrm rot="10800000">
            <a:off x="-4" y="-29604"/>
            <a:ext cx="5029204" cy="2282411"/>
            <a:chOff x="11833412" y="6629400"/>
            <a:chExt cx="4222376" cy="2501153"/>
          </a:xfrm>
          <a:solidFill>
            <a:schemeClr val="accent4"/>
          </a:solidFill>
        </p:grpSpPr>
        <p:sp>
          <p:nvSpPr>
            <p:cNvPr id="9" name="Oval 8">
              <a:extLst>
                <a:ext uri="{FF2B5EF4-FFF2-40B4-BE49-F238E27FC236}">
                  <a16:creationId xmlns:a16="http://schemas.microsoft.com/office/drawing/2014/main" id="{C01E08E6-190E-4A98-B2FA-0A0902674705}"/>
                </a:ext>
              </a:extLst>
            </p:cNvPr>
            <p:cNvSpPr/>
            <p:nvPr/>
          </p:nvSpPr>
          <p:spPr>
            <a:xfrm>
              <a:off x="11833412" y="6629400"/>
              <a:ext cx="2608729" cy="25011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2645A29-96E7-4FEE-9F3B-656AB16EEA20}"/>
                </a:ext>
              </a:extLst>
            </p:cNvPr>
            <p:cNvSpPr/>
            <p:nvPr/>
          </p:nvSpPr>
          <p:spPr>
            <a:xfrm>
              <a:off x="13137776" y="6629400"/>
              <a:ext cx="2918012" cy="25011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4691AB59-C96E-4372-9D58-56B03AE17707}"/>
              </a:ext>
            </a:extLst>
          </p:cNvPr>
          <p:cNvSpPr txBox="1">
            <a:spLocks/>
          </p:cNvSpPr>
          <p:nvPr/>
        </p:nvSpPr>
        <p:spPr>
          <a:xfrm>
            <a:off x="-538257" y="380310"/>
            <a:ext cx="5482557" cy="919986"/>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Futura Medium" panose="020B0602020204020303" pitchFamily="34" charset="-79"/>
                <a:ea typeface="+mn-ea"/>
                <a:cs typeface="Futura Medium" panose="020B0602020204020303" pitchFamily="34" charset="-79"/>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Futura Medium" panose="020B0602020204020303" pitchFamily="34" charset="-79"/>
                <a:ea typeface="+mn-ea"/>
                <a:cs typeface="Futura Medium" panose="020B0602020204020303" pitchFamily="34" charset="-79"/>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Futura Medium" panose="020B0602020204020303" pitchFamily="34" charset="-79"/>
                <a:ea typeface="+mn-ea"/>
                <a:cs typeface="Futura Medium" panose="020B0602020204020303" pitchFamily="34" charset="-79"/>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defTabSz="1507846">
              <a:defRPr/>
            </a:pPr>
            <a:r>
              <a:rPr lang="en-US" sz="3600" dirty="0">
                <a:solidFill>
                  <a:schemeClr val="bg1"/>
                </a:solidFill>
                <a:latin typeface="Verdana"/>
                <a:ea typeface="Verdana"/>
                <a:cs typeface="Verdana" panose="020B0604030504040204" pitchFamily="34" charset="0"/>
              </a:rPr>
              <a:t>Introduction to Recommender </a:t>
            </a:r>
            <a:r>
              <a:rPr lang="en-US" sz="3600" dirty="0">
                <a:solidFill>
                  <a:schemeClr val="bg1"/>
                </a:solidFill>
                <a:latin typeface="Verdana"/>
                <a:ea typeface="Verdana"/>
                <a:cs typeface="Futura Medium"/>
              </a:rPr>
              <a:t>Systems</a:t>
            </a:r>
            <a:endParaRPr lang="en-US" sz="3600">
              <a:solidFill>
                <a:schemeClr val="bg1"/>
              </a:solidFill>
            </a:endParaRPr>
          </a:p>
        </p:txBody>
      </p:sp>
      <p:sp>
        <p:nvSpPr>
          <p:cNvPr id="20" name="Rectangle 19">
            <a:extLst>
              <a:ext uri="{FF2B5EF4-FFF2-40B4-BE49-F238E27FC236}">
                <a16:creationId xmlns:a16="http://schemas.microsoft.com/office/drawing/2014/main" id="{27FB34D7-72B7-534A-A074-BD8E63B38943}"/>
              </a:ext>
            </a:extLst>
          </p:cNvPr>
          <p:cNvSpPr/>
          <p:nvPr/>
        </p:nvSpPr>
        <p:spPr>
          <a:xfrm>
            <a:off x="5210702" y="785856"/>
            <a:ext cx="12522021" cy="646331"/>
          </a:xfrm>
          <a:prstGeom prst="rect">
            <a:avLst/>
          </a:prstGeom>
        </p:spPr>
        <p:txBody>
          <a:bodyPr wrap="square" lIns="91440" tIns="45720" rIns="91440" bIns="45720" anchor="t">
            <a:spAutoFit/>
          </a:bodyPr>
          <a:lstStyle/>
          <a:p>
            <a:pPr defTabSz="1507846">
              <a:defRPr/>
            </a:pPr>
            <a:r>
              <a:rPr lang="en-US" sz="3600" dirty="0">
                <a:solidFill>
                  <a:schemeClr val="bg1"/>
                </a:solidFill>
                <a:latin typeface="Verdana"/>
                <a:ea typeface="Verdana"/>
                <a:cs typeface="Verdana" panose="020B0604030504040204" pitchFamily="34" charset="0"/>
              </a:rPr>
              <a:t>From which perspective are we going to study R.S. ? </a:t>
            </a:r>
            <a:endPar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a:extLst>
              <a:ext uri="{FF2B5EF4-FFF2-40B4-BE49-F238E27FC236}">
                <a16:creationId xmlns:a16="http://schemas.microsoft.com/office/drawing/2014/main" id="{8D2C40F1-613D-5D4F-890A-1779E5AA4E6C}"/>
              </a:ext>
            </a:extLst>
          </p:cNvPr>
          <p:cNvSpPr/>
          <p:nvPr/>
        </p:nvSpPr>
        <p:spPr>
          <a:xfrm>
            <a:off x="8473906" y="8138946"/>
            <a:ext cx="412292" cy="523220"/>
          </a:xfrm>
          <a:prstGeom prst="rect">
            <a:avLst/>
          </a:prstGeom>
        </p:spPr>
        <p:txBody>
          <a:bodyPr wrap="none">
            <a:spAutoFit/>
          </a:bodyPr>
          <a:lstStyle/>
          <a:p>
            <a:r>
              <a:rPr lang="en-US" sz="280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en-GR" sz="2800"/>
          </a:p>
        </p:txBody>
      </p:sp>
      <p:sp>
        <p:nvSpPr>
          <p:cNvPr id="4" name="TextBox 3">
            <a:extLst>
              <a:ext uri="{FF2B5EF4-FFF2-40B4-BE49-F238E27FC236}">
                <a16:creationId xmlns:a16="http://schemas.microsoft.com/office/drawing/2014/main" id="{E0EB3A10-432F-EACB-9E73-080A9FCA89E8}"/>
              </a:ext>
            </a:extLst>
          </p:cNvPr>
          <p:cNvSpPr txBox="1"/>
          <p:nvPr/>
        </p:nvSpPr>
        <p:spPr>
          <a:xfrm>
            <a:off x="18892477" y="838490"/>
            <a:ext cx="1099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bg1"/>
                </a:solidFill>
                <a:latin typeface="Verdana"/>
                <a:ea typeface="Verdana"/>
              </a:rPr>
              <a:t>1/1</a:t>
            </a:r>
            <a:endParaRPr lang="en-US" sz="2800" dirty="0">
              <a:solidFill>
                <a:schemeClr val="bg1"/>
              </a:solidFill>
              <a:cs typeface="Calibri"/>
            </a:endParaRPr>
          </a:p>
        </p:txBody>
      </p:sp>
      <p:sp>
        <p:nvSpPr>
          <p:cNvPr id="3" name="TextBox 2">
            <a:extLst>
              <a:ext uri="{FF2B5EF4-FFF2-40B4-BE49-F238E27FC236}">
                <a16:creationId xmlns:a16="http://schemas.microsoft.com/office/drawing/2014/main" id="{02102C26-D0DA-8FD6-6A22-DE5CA40CAEAF}"/>
              </a:ext>
            </a:extLst>
          </p:cNvPr>
          <p:cNvSpPr txBox="1"/>
          <p:nvPr/>
        </p:nvSpPr>
        <p:spPr>
          <a:xfrm>
            <a:off x="821627" y="3102685"/>
            <a:ext cx="180655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We are going to study recommendation system applicability (mainly) in commercial use.</a:t>
            </a:r>
            <a:endParaRPr lang="en-US" dirty="0"/>
          </a:p>
        </p:txBody>
      </p:sp>
      <p:sp>
        <p:nvSpPr>
          <p:cNvPr id="27" name="TextBox 26">
            <a:extLst>
              <a:ext uri="{FF2B5EF4-FFF2-40B4-BE49-F238E27FC236}">
                <a16:creationId xmlns:a16="http://schemas.microsoft.com/office/drawing/2014/main" id="{6F8D41E9-E846-7EED-CE47-0038F0862EC1}"/>
              </a:ext>
            </a:extLst>
          </p:cNvPr>
          <p:cNvSpPr txBox="1"/>
          <p:nvPr/>
        </p:nvSpPr>
        <p:spPr>
          <a:xfrm>
            <a:off x="821536" y="3650235"/>
            <a:ext cx="180655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More specifically, we are going to view:</a:t>
            </a:r>
            <a:endParaRPr lang="en-US" dirty="0"/>
          </a:p>
        </p:txBody>
      </p:sp>
      <p:sp>
        <p:nvSpPr>
          <p:cNvPr id="5" name="TextBox 4">
            <a:extLst>
              <a:ext uri="{FF2B5EF4-FFF2-40B4-BE49-F238E27FC236}">
                <a16:creationId xmlns:a16="http://schemas.microsoft.com/office/drawing/2014/main" id="{6F1DB471-6F37-452E-9BEE-5E6D53203CA9}"/>
              </a:ext>
            </a:extLst>
          </p:cNvPr>
          <p:cNvSpPr txBox="1"/>
          <p:nvPr/>
        </p:nvSpPr>
        <p:spPr>
          <a:xfrm>
            <a:off x="1615704" y="4192674"/>
            <a:ext cx="1728092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cs typeface="Calibri"/>
              </a:rPr>
              <a:t>Users as:</a:t>
            </a:r>
            <a:br>
              <a:rPr lang="en-US" sz="2400" dirty="0">
                <a:cs typeface="Calibri"/>
              </a:rPr>
            </a:br>
            <a:r>
              <a:rPr lang="en-US" sz="2400" dirty="0">
                <a:cs typeface="Calibri"/>
              </a:rPr>
              <a:t>Clients of retailers or companies with which </a:t>
            </a:r>
            <a:r>
              <a:rPr lang="en-US" sz="2400" dirty="0" err="1">
                <a:cs typeface="Calibri"/>
              </a:rPr>
              <a:t>Pobuca</a:t>
            </a:r>
            <a:r>
              <a:rPr lang="en-US" sz="2400" dirty="0">
                <a:cs typeface="Calibri"/>
              </a:rPr>
              <a:t> is associated with</a:t>
            </a:r>
          </a:p>
        </p:txBody>
      </p:sp>
      <p:sp>
        <p:nvSpPr>
          <p:cNvPr id="28" name="TextBox 27">
            <a:extLst>
              <a:ext uri="{FF2B5EF4-FFF2-40B4-BE49-F238E27FC236}">
                <a16:creationId xmlns:a16="http://schemas.microsoft.com/office/drawing/2014/main" id="{0DD17970-C3F0-CDB0-6823-90298ED91CAE}"/>
              </a:ext>
            </a:extLst>
          </p:cNvPr>
          <p:cNvSpPr txBox="1"/>
          <p:nvPr/>
        </p:nvSpPr>
        <p:spPr>
          <a:xfrm>
            <a:off x="1615539" y="5169385"/>
            <a:ext cx="1728092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cs typeface="Calibri"/>
              </a:rPr>
              <a:t>Items as:</a:t>
            </a:r>
            <a:br>
              <a:rPr lang="en-US" sz="2400" dirty="0">
                <a:cs typeface="Calibri"/>
              </a:rPr>
            </a:br>
            <a:r>
              <a:rPr lang="en-US" sz="2400" dirty="0">
                <a:cs typeface="Calibri"/>
              </a:rPr>
              <a:t>Products that users are able to purchase from the respective retailer or company</a:t>
            </a:r>
          </a:p>
        </p:txBody>
      </p:sp>
      <p:sp>
        <p:nvSpPr>
          <p:cNvPr id="29" name="TextBox 28">
            <a:extLst>
              <a:ext uri="{FF2B5EF4-FFF2-40B4-BE49-F238E27FC236}">
                <a16:creationId xmlns:a16="http://schemas.microsoft.com/office/drawing/2014/main" id="{E7FEEA32-BEBE-BEA2-3341-5F828DB5168F}"/>
              </a:ext>
            </a:extLst>
          </p:cNvPr>
          <p:cNvSpPr txBox="1"/>
          <p:nvPr/>
        </p:nvSpPr>
        <p:spPr>
          <a:xfrm>
            <a:off x="1615539" y="6160895"/>
            <a:ext cx="1728092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cs typeface="Calibri"/>
              </a:rPr>
              <a:t>Rating (or utility function):</a:t>
            </a:r>
            <a:br>
              <a:rPr lang="en-US" sz="2400" dirty="0">
                <a:cs typeface="Calibri"/>
              </a:rPr>
            </a:br>
            <a:r>
              <a:rPr lang="en-US" sz="2400" dirty="0">
                <a:cs typeface="Calibri"/>
              </a:rPr>
              <a:t>A numerical representation that describes users preference towards a specific item.</a:t>
            </a:r>
          </a:p>
        </p:txBody>
      </p:sp>
      <p:sp>
        <p:nvSpPr>
          <p:cNvPr id="31" name="TextBox 30">
            <a:extLst>
              <a:ext uri="{FF2B5EF4-FFF2-40B4-BE49-F238E27FC236}">
                <a16:creationId xmlns:a16="http://schemas.microsoft.com/office/drawing/2014/main" id="{F50EC4C6-3658-3540-B0F6-A2A8254890E9}"/>
              </a:ext>
            </a:extLst>
          </p:cNvPr>
          <p:cNvSpPr txBox="1"/>
          <p:nvPr/>
        </p:nvSpPr>
        <p:spPr>
          <a:xfrm>
            <a:off x="1615374" y="7137605"/>
            <a:ext cx="1728092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cs typeface="Calibri"/>
              </a:rPr>
              <a:t>Objective:</a:t>
            </a:r>
            <a:br>
              <a:rPr lang="en-US" sz="2400" dirty="0">
                <a:cs typeface="Calibri"/>
              </a:rPr>
            </a:br>
            <a:r>
              <a:rPr lang="en-US" sz="2400" dirty="0">
                <a:cs typeface="Calibri"/>
              </a:rPr>
              <a:t>Recommendation of top-N (not rated products) to users, based on the users utility function towards the product</a:t>
            </a:r>
          </a:p>
        </p:txBody>
      </p:sp>
    </p:spTree>
    <p:extLst>
      <p:ext uri="{BB962C8B-B14F-4D97-AF65-F5344CB8AC3E}">
        <p14:creationId xmlns:p14="http://schemas.microsoft.com/office/powerpoint/2010/main" val="414760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7" grpId="0"/>
      <p:bldP spid="5" grpId="0"/>
      <p:bldP spid="28" grpId="0"/>
      <p:bldP spid="29" grpId="0"/>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6546"/>
            <a:ext cx="15693614" cy="5219358"/>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0" name="Rectangle 19">
            <a:extLst>
              <a:ext uri="{FF2B5EF4-FFF2-40B4-BE49-F238E27FC236}">
                <a16:creationId xmlns:a16="http://schemas.microsoft.com/office/drawing/2014/main" id="{27FB34D7-72B7-534A-A074-BD8E63B38943}"/>
              </a:ext>
            </a:extLst>
          </p:cNvPr>
          <p:cNvSpPr/>
          <p:nvPr/>
        </p:nvSpPr>
        <p:spPr>
          <a:xfrm>
            <a:off x="5373502" y="3272030"/>
            <a:ext cx="13765573" cy="830997"/>
          </a:xfrm>
          <a:prstGeom prst="rect">
            <a:avLst/>
          </a:prstGeom>
        </p:spPr>
        <p:txBody>
          <a:bodyPr wrap="square" lIns="91440" tIns="45720" rIns="91440" bIns="45720" anchor="t">
            <a:spAutoFit/>
          </a:bodyPr>
          <a:lstStyle/>
          <a:p>
            <a:pPr defTabSz="1507846">
              <a:defRPr/>
            </a:pPr>
            <a:r>
              <a:rPr lang="en-US" sz="4800" dirty="0">
                <a:solidFill>
                  <a:schemeClr val="bg1"/>
                </a:solidFill>
                <a:latin typeface="Verdana"/>
                <a:ea typeface="Verdana"/>
                <a:cs typeface="Verdana" panose="020B0604030504040204" pitchFamily="34" charset="0"/>
              </a:rPr>
              <a:t>Recommender System Workflow (Pipeline)</a:t>
            </a:r>
            <a:endParaRPr lang="en-US" sz="48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a:extLst>
              <a:ext uri="{FF2B5EF4-FFF2-40B4-BE49-F238E27FC236}">
                <a16:creationId xmlns:a16="http://schemas.microsoft.com/office/drawing/2014/main" id="{8D2C40F1-613D-5D4F-890A-1779E5AA4E6C}"/>
              </a:ext>
            </a:extLst>
          </p:cNvPr>
          <p:cNvSpPr/>
          <p:nvPr/>
        </p:nvSpPr>
        <p:spPr>
          <a:xfrm>
            <a:off x="8473906" y="8138946"/>
            <a:ext cx="412292" cy="523220"/>
          </a:xfrm>
          <a:prstGeom prst="rect">
            <a:avLst/>
          </a:prstGeom>
        </p:spPr>
        <p:txBody>
          <a:bodyPr wrap="none">
            <a:spAutoFit/>
          </a:bodyPr>
          <a:lstStyle/>
          <a:p>
            <a:r>
              <a:rPr lang="en-US" sz="280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en-GR" sz="2800"/>
          </a:p>
        </p:txBody>
      </p:sp>
      <p:sp>
        <p:nvSpPr>
          <p:cNvPr id="44" name="Rectangle 43">
            <a:extLst>
              <a:ext uri="{FF2B5EF4-FFF2-40B4-BE49-F238E27FC236}">
                <a16:creationId xmlns:a16="http://schemas.microsoft.com/office/drawing/2014/main" id="{BE955537-DD30-2545-B812-8741F1D415B0}"/>
              </a:ext>
            </a:extLst>
          </p:cNvPr>
          <p:cNvSpPr/>
          <p:nvPr/>
        </p:nvSpPr>
        <p:spPr>
          <a:xfrm>
            <a:off x="1653298" y="8445611"/>
            <a:ext cx="1093869" cy="769441"/>
          </a:xfrm>
          <a:prstGeom prst="rect">
            <a:avLst/>
          </a:prstGeom>
        </p:spPr>
        <p:txBody>
          <a:bodyPr wrap="square">
            <a:spAutoFit/>
          </a:bodyPr>
          <a:lstStyle/>
          <a:p>
            <a:pPr algn="ctr"/>
            <a:r>
              <a:rPr lang="en-US" sz="4400">
                <a:solidFill>
                  <a:schemeClr val="bg1"/>
                </a:solidFill>
                <a:latin typeface="Verdana" panose="020B0604030504040204" pitchFamily="34" charset="0"/>
                <a:ea typeface="Verdana" panose="020B0604030504040204" pitchFamily="34" charset="0"/>
                <a:cs typeface="Verdana" panose="020B0604030504040204" pitchFamily="34" charset="0"/>
              </a:rPr>
              <a:t>3</a:t>
            </a:r>
            <a:endParaRPr lang="en-GR" sz="4400"/>
          </a:p>
        </p:txBody>
      </p:sp>
    </p:spTree>
    <p:extLst>
      <p:ext uri="{BB962C8B-B14F-4D97-AF65-F5344CB8AC3E}">
        <p14:creationId xmlns:p14="http://schemas.microsoft.com/office/powerpoint/2010/main" val="2295740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468116"/>
            <a:ext cx="15693614" cy="1281810"/>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grpSp>
        <p:nvGrpSpPr>
          <p:cNvPr id="14" name="Group 13">
            <a:extLst>
              <a:ext uri="{FF2B5EF4-FFF2-40B4-BE49-F238E27FC236}">
                <a16:creationId xmlns:a16="http://schemas.microsoft.com/office/drawing/2014/main" id="{12D800CB-748F-4593-9023-E073D69B48B5}"/>
              </a:ext>
            </a:extLst>
          </p:cNvPr>
          <p:cNvGrpSpPr/>
          <p:nvPr/>
        </p:nvGrpSpPr>
        <p:grpSpPr>
          <a:xfrm rot="10800000">
            <a:off x="-4" y="-29604"/>
            <a:ext cx="5029204" cy="2282411"/>
            <a:chOff x="11833412" y="6629400"/>
            <a:chExt cx="4222376" cy="2501153"/>
          </a:xfrm>
          <a:solidFill>
            <a:schemeClr val="accent4"/>
          </a:solidFill>
        </p:grpSpPr>
        <p:sp>
          <p:nvSpPr>
            <p:cNvPr id="9" name="Oval 8">
              <a:extLst>
                <a:ext uri="{FF2B5EF4-FFF2-40B4-BE49-F238E27FC236}">
                  <a16:creationId xmlns:a16="http://schemas.microsoft.com/office/drawing/2014/main" id="{C01E08E6-190E-4A98-B2FA-0A0902674705}"/>
                </a:ext>
              </a:extLst>
            </p:cNvPr>
            <p:cNvSpPr/>
            <p:nvPr/>
          </p:nvSpPr>
          <p:spPr>
            <a:xfrm>
              <a:off x="11833412" y="6629400"/>
              <a:ext cx="2608729" cy="25011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2645A29-96E7-4FEE-9F3B-656AB16EEA20}"/>
                </a:ext>
              </a:extLst>
            </p:cNvPr>
            <p:cNvSpPr/>
            <p:nvPr/>
          </p:nvSpPr>
          <p:spPr>
            <a:xfrm>
              <a:off x="13137776" y="6629400"/>
              <a:ext cx="2918012" cy="25011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4691AB59-C96E-4372-9D58-56B03AE17707}"/>
              </a:ext>
            </a:extLst>
          </p:cNvPr>
          <p:cNvSpPr txBox="1">
            <a:spLocks/>
          </p:cNvSpPr>
          <p:nvPr/>
        </p:nvSpPr>
        <p:spPr>
          <a:xfrm>
            <a:off x="113127" y="380310"/>
            <a:ext cx="4224201" cy="1423281"/>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Futura Medium" panose="020B0602020204020303" pitchFamily="34" charset="-79"/>
                <a:ea typeface="+mn-ea"/>
                <a:cs typeface="Futura Medium" panose="020B0602020204020303" pitchFamily="34" charset="-79"/>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Futura Medium" panose="020B0602020204020303" pitchFamily="34" charset="-79"/>
                <a:ea typeface="+mn-ea"/>
                <a:cs typeface="Futura Medium" panose="020B0602020204020303" pitchFamily="34" charset="-79"/>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Futura Medium" panose="020B0602020204020303" pitchFamily="34" charset="-79"/>
                <a:ea typeface="+mn-ea"/>
                <a:cs typeface="Futura Medium" panose="020B0602020204020303" pitchFamily="34" charset="-79"/>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defTabSz="1507846">
              <a:defRPr/>
            </a:pPr>
            <a:r>
              <a:rPr lang="en-US" sz="3600" dirty="0">
                <a:solidFill>
                  <a:schemeClr val="bg1"/>
                </a:solidFill>
                <a:latin typeface="Verdana"/>
                <a:ea typeface="Verdana"/>
              </a:rPr>
              <a:t>Recommender System Workflow</a:t>
            </a:r>
            <a:endParaRPr lang="en-US" dirty="0">
              <a:solidFill>
                <a:schemeClr val="bg1"/>
              </a:solidFill>
            </a:endParaRPr>
          </a:p>
        </p:txBody>
      </p:sp>
      <p:sp>
        <p:nvSpPr>
          <p:cNvPr id="20" name="Rectangle 19">
            <a:extLst>
              <a:ext uri="{FF2B5EF4-FFF2-40B4-BE49-F238E27FC236}">
                <a16:creationId xmlns:a16="http://schemas.microsoft.com/office/drawing/2014/main" id="{27FB34D7-72B7-534A-A074-BD8E63B38943}"/>
              </a:ext>
            </a:extLst>
          </p:cNvPr>
          <p:cNvSpPr/>
          <p:nvPr/>
        </p:nvSpPr>
        <p:spPr>
          <a:xfrm>
            <a:off x="5210702" y="785856"/>
            <a:ext cx="12522021" cy="584775"/>
          </a:xfrm>
          <a:prstGeom prst="rect">
            <a:avLst/>
          </a:prstGeom>
        </p:spPr>
        <p:txBody>
          <a:bodyPr wrap="square" lIns="91440" tIns="45720" rIns="91440" bIns="45720" anchor="t">
            <a:spAutoFit/>
          </a:bodyPr>
          <a:lstStyle/>
          <a:p>
            <a:pPr defTabSz="1507846">
              <a:defRPr/>
            </a:pPr>
            <a:r>
              <a:rPr lang="en-US" sz="3200" dirty="0">
                <a:solidFill>
                  <a:schemeClr val="bg1"/>
                </a:solidFill>
                <a:latin typeface="Verdana"/>
                <a:ea typeface="Verdana"/>
                <a:cs typeface="Verdana" panose="020B0604030504040204" pitchFamily="34" charset="0"/>
              </a:rPr>
              <a:t>Recommendation Phases: Information Collection</a:t>
            </a:r>
            <a:endPar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a:extLst>
              <a:ext uri="{FF2B5EF4-FFF2-40B4-BE49-F238E27FC236}">
                <a16:creationId xmlns:a16="http://schemas.microsoft.com/office/drawing/2014/main" id="{8D2C40F1-613D-5D4F-890A-1779E5AA4E6C}"/>
              </a:ext>
            </a:extLst>
          </p:cNvPr>
          <p:cNvSpPr/>
          <p:nvPr/>
        </p:nvSpPr>
        <p:spPr>
          <a:xfrm>
            <a:off x="8473906" y="8138946"/>
            <a:ext cx="412292" cy="523220"/>
          </a:xfrm>
          <a:prstGeom prst="rect">
            <a:avLst/>
          </a:prstGeom>
        </p:spPr>
        <p:txBody>
          <a:bodyPr wrap="none">
            <a:spAutoFit/>
          </a:bodyPr>
          <a:lstStyle/>
          <a:p>
            <a:r>
              <a:rPr lang="en-US" sz="280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en-GR" sz="2800"/>
          </a:p>
        </p:txBody>
      </p:sp>
      <p:sp>
        <p:nvSpPr>
          <p:cNvPr id="4" name="TextBox 3">
            <a:extLst>
              <a:ext uri="{FF2B5EF4-FFF2-40B4-BE49-F238E27FC236}">
                <a16:creationId xmlns:a16="http://schemas.microsoft.com/office/drawing/2014/main" id="{E0EB3A10-432F-EACB-9E73-080A9FCA89E8}"/>
              </a:ext>
            </a:extLst>
          </p:cNvPr>
          <p:cNvSpPr txBox="1"/>
          <p:nvPr/>
        </p:nvSpPr>
        <p:spPr>
          <a:xfrm>
            <a:off x="18892477" y="838490"/>
            <a:ext cx="1099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bg1"/>
                </a:solidFill>
                <a:latin typeface="Verdana"/>
                <a:ea typeface="Verdana"/>
              </a:rPr>
              <a:t>1/4</a:t>
            </a:r>
            <a:endParaRPr lang="en-US" sz="2800" dirty="0">
              <a:solidFill>
                <a:schemeClr val="bg1"/>
              </a:solidFill>
              <a:cs typeface="Calibri"/>
            </a:endParaRPr>
          </a:p>
        </p:txBody>
      </p:sp>
      <p:sp>
        <p:nvSpPr>
          <p:cNvPr id="3" name="TextBox 2">
            <a:extLst>
              <a:ext uri="{FF2B5EF4-FFF2-40B4-BE49-F238E27FC236}">
                <a16:creationId xmlns:a16="http://schemas.microsoft.com/office/drawing/2014/main" id="{02102C26-D0DA-8FD6-6A22-DE5CA40CAEAF}"/>
              </a:ext>
            </a:extLst>
          </p:cNvPr>
          <p:cNvSpPr txBox="1"/>
          <p:nvPr/>
        </p:nvSpPr>
        <p:spPr>
          <a:xfrm>
            <a:off x="821627" y="2984296"/>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Phase 1: Information Collection Phase</a:t>
            </a:r>
            <a:endParaRPr lang="en-US" sz="2800">
              <a:cs typeface="Calibri"/>
            </a:endParaRPr>
          </a:p>
        </p:txBody>
      </p:sp>
      <p:sp>
        <p:nvSpPr>
          <p:cNvPr id="17" name="TextBox 16">
            <a:extLst>
              <a:ext uri="{FF2B5EF4-FFF2-40B4-BE49-F238E27FC236}">
                <a16:creationId xmlns:a16="http://schemas.microsoft.com/office/drawing/2014/main" id="{AD387278-5013-E9DC-A056-00A963E436EB}"/>
              </a:ext>
            </a:extLst>
          </p:cNvPr>
          <p:cNvSpPr txBox="1"/>
          <p:nvPr/>
        </p:nvSpPr>
        <p:spPr>
          <a:xfrm>
            <a:off x="1443138" y="3679832"/>
            <a:ext cx="1720690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In this phase, R.S. collects relevant information regarding users and items. </a:t>
            </a:r>
            <a:endParaRPr lang="en-US" dirty="0"/>
          </a:p>
        </p:txBody>
      </p:sp>
      <p:sp>
        <p:nvSpPr>
          <p:cNvPr id="18" name="TextBox 17">
            <a:extLst>
              <a:ext uri="{FF2B5EF4-FFF2-40B4-BE49-F238E27FC236}">
                <a16:creationId xmlns:a16="http://schemas.microsoft.com/office/drawing/2014/main" id="{6B77292C-F052-2047-CE16-3DBED8AEBCB8}"/>
              </a:ext>
            </a:extLst>
          </p:cNvPr>
          <p:cNvSpPr txBox="1"/>
          <p:nvPr/>
        </p:nvSpPr>
        <p:spPr>
          <a:xfrm>
            <a:off x="2182918" y="4197786"/>
            <a:ext cx="1720690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Users are modeled based upon:</a:t>
            </a:r>
            <a:endParaRPr lang="en-US" dirty="0"/>
          </a:p>
        </p:txBody>
      </p:sp>
      <p:sp>
        <p:nvSpPr>
          <p:cNvPr id="22" name="TextBox 21">
            <a:extLst>
              <a:ext uri="{FF2B5EF4-FFF2-40B4-BE49-F238E27FC236}">
                <a16:creationId xmlns:a16="http://schemas.microsoft.com/office/drawing/2014/main" id="{3C8E1624-2AEC-D498-EF72-2507F01814EE}"/>
              </a:ext>
            </a:extLst>
          </p:cNvPr>
          <p:cNvSpPr txBox="1"/>
          <p:nvPr/>
        </p:nvSpPr>
        <p:spPr>
          <a:xfrm>
            <a:off x="2596811" y="4745334"/>
            <a:ext cx="927185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t>Attributes</a:t>
            </a:r>
            <a:endParaRPr lang="en-US" dirty="0">
              <a:cs typeface="Calibri" panose="020F0502020204030204"/>
            </a:endParaRPr>
          </a:p>
        </p:txBody>
      </p:sp>
      <p:sp>
        <p:nvSpPr>
          <p:cNvPr id="23" name="TextBox 22">
            <a:extLst>
              <a:ext uri="{FF2B5EF4-FFF2-40B4-BE49-F238E27FC236}">
                <a16:creationId xmlns:a16="http://schemas.microsoft.com/office/drawing/2014/main" id="{C068A56B-1485-86EA-02DD-AB8C938577BC}"/>
              </a:ext>
            </a:extLst>
          </p:cNvPr>
          <p:cNvSpPr txBox="1"/>
          <p:nvPr/>
        </p:nvSpPr>
        <p:spPr>
          <a:xfrm>
            <a:off x="2596811" y="5426072"/>
            <a:ext cx="927185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err="1"/>
              <a:t>Behaviour</a:t>
            </a:r>
            <a:endParaRPr lang="en-US" dirty="0" err="1">
              <a:cs typeface="Calibri" panose="020F0502020204030204"/>
            </a:endParaRPr>
          </a:p>
        </p:txBody>
      </p:sp>
      <p:sp>
        <p:nvSpPr>
          <p:cNvPr id="25" name="TextBox 24">
            <a:extLst>
              <a:ext uri="{FF2B5EF4-FFF2-40B4-BE49-F238E27FC236}">
                <a16:creationId xmlns:a16="http://schemas.microsoft.com/office/drawing/2014/main" id="{E6329053-BD7B-DF64-C376-103ED9857E65}"/>
              </a:ext>
            </a:extLst>
          </p:cNvPr>
          <p:cNvSpPr txBox="1"/>
          <p:nvPr/>
        </p:nvSpPr>
        <p:spPr>
          <a:xfrm>
            <a:off x="2596811" y="6121609"/>
            <a:ext cx="927185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t>Resource content</a:t>
            </a:r>
            <a:endParaRPr lang="en-US" dirty="0" err="1">
              <a:cs typeface="Calibri" panose="020F0502020204030204"/>
            </a:endParaRPr>
          </a:p>
        </p:txBody>
      </p:sp>
      <p:sp>
        <p:nvSpPr>
          <p:cNvPr id="26" name="TextBox 25">
            <a:extLst>
              <a:ext uri="{FF2B5EF4-FFF2-40B4-BE49-F238E27FC236}">
                <a16:creationId xmlns:a16="http://schemas.microsoft.com/office/drawing/2014/main" id="{FBC2C55C-11B9-03EA-4847-26FE2629EB8A}"/>
              </a:ext>
            </a:extLst>
          </p:cNvPr>
          <p:cNvSpPr txBox="1"/>
          <p:nvPr/>
        </p:nvSpPr>
        <p:spPr>
          <a:xfrm>
            <a:off x="2182410" y="6861544"/>
            <a:ext cx="125879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In a similar fashion, items are modeled (most of the times) based upon their attributes.</a:t>
            </a:r>
            <a:endParaRPr lang="en-US" dirty="0"/>
          </a:p>
        </p:txBody>
      </p:sp>
      <p:sp>
        <p:nvSpPr>
          <p:cNvPr id="30" name="TextBox 29">
            <a:extLst>
              <a:ext uri="{FF2B5EF4-FFF2-40B4-BE49-F238E27FC236}">
                <a16:creationId xmlns:a16="http://schemas.microsoft.com/office/drawing/2014/main" id="{C85EE8CC-E32C-6B2C-BDD5-06F618C5AF62}"/>
              </a:ext>
            </a:extLst>
          </p:cNvPr>
          <p:cNvSpPr txBox="1"/>
          <p:nvPr/>
        </p:nvSpPr>
        <p:spPr>
          <a:xfrm>
            <a:off x="1442989" y="7793859"/>
            <a:ext cx="1720690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The success of any recommendation system, depends heavily on its </a:t>
            </a:r>
            <a:r>
              <a:rPr lang="en-US" sz="2400" b="1" dirty="0"/>
              <a:t>ability to represent user's interests</a:t>
            </a:r>
            <a:r>
              <a:rPr lang="en-US" sz="2400" dirty="0"/>
              <a:t>. It is additionally one of the most</a:t>
            </a:r>
            <a:endParaRPr lang="en-US" dirty="0">
              <a:cs typeface="Calibri" panose="020F0502020204030204"/>
            </a:endParaRPr>
          </a:p>
          <a:p>
            <a:r>
              <a:rPr lang="en-US" sz="2400" dirty="0">
                <a:cs typeface="Calibri"/>
              </a:rPr>
              <a:t>important phases of the recommendation process, due to the fact that </a:t>
            </a:r>
            <a:r>
              <a:rPr lang="en-US" sz="2400" b="1" dirty="0">
                <a:cs typeface="Calibri"/>
              </a:rPr>
              <a:t>accurate models, are indispensable for obtaining relevant and accurate recommendations.  </a:t>
            </a:r>
          </a:p>
        </p:txBody>
      </p:sp>
    </p:spTree>
    <p:extLst>
      <p:ext uri="{BB962C8B-B14F-4D97-AF65-F5344CB8AC3E}">
        <p14:creationId xmlns:p14="http://schemas.microsoft.com/office/powerpoint/2010/main" val="233086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18" grpId="0"/>
      <p:bldP spid="22" grpId="0"/>
      <p:bldP spid="23" grpId="0"/>
      <p:bldP spid="25" grpId="0"/>
      <p:bldP spid="26"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468116"/>
            <a:ext cx="15693614" cy="1281810"/>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grpSp>
        <p:nvGrpSpPr>
          <p:cNvPr id="14" name="Group 13">
            <a:extLst>
              <a:ext uri="{FF2B5EF4-FFF2-40B4-BE49-F238E27FC236}">
                <a16:creationId xmlns:a16="http://schemas.microsoft.com/office/drawing/2014/main" id="{12D800CB-748F-4593-9023-E073D69B48B5}"/>
              </a:ext>
            </a:extLst>
          </p:cNvPr>
          <p:cNvGrpSpPr/>
          <p:nvPr/>
        </p:nvGrpSpPr>
        <p:grpSpPr>
          <a:xfrm rot="10800000">
            <a:off x="-4" y="-29604"/>
            <a:ext cx="5029204" cy="2282411"/>
            <a:chOff x="11833412" y="6629400"/>
            <a:chExt cx="4222376" cy="2501153"/>
          </a:xfrm>
          <a:solidFill>
            <a:schemeClr val="accent4"/>
          </a:solidFill>
        </p:grpSpPr>
        <p:sp>
          <p:nvSpPr>
            <p:cNvPr id="9" name="Oval 8">
              <a:extLst>
                <a:ext uri="{FF2B5EF4-FFF2-40B4-BE49-F238E27FC236}">
                  <a16:creationId xmlns:a16="http://schemas.microsoft.com/office/drawing/2014/main" id="{C01E08E6-190E-4A98-B2FA-0A0902674705}"/>
                </a:ext>
              </a:extLst>
            </p:cNvPr>
            <p:cNvSpPr/>
            <p:nvPr/>
          </p:nvSpPr>
          <p:spPr>
            <a:xfrm>
              <a:off x="11833412" y="6629400"/>
              <a:ext cx="2608729" cy="25011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2645A29-96E7-4FEE-9F3B-656AB16EEA20}"/>
                </a:ext>
              </a:extLst>
            </p:cNvPr>
            <p:cNvSpPr/>
            <p:nvPr/>
          </p:nvSpPr>
          <p:spPr>
            <a:xfrm>
              <a:off x="13137776" y="6629400"/>
              <a:ext cx="2918012" cy="25011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4691AB59-C96E-4372-9D58-56B03AE17707}"/>
              </a:ext>
            </a:extLst>
          </p:cNvPr>
          <p:cNvSpPr txBox="1">
            <a:spLocks/>
          </p:cNvSpPr>
          <p:nvPr/>
        </p:nvSpPr>
        <p:spPr>
          <a:xfrm>
            <a:off x="113127" y="380310"/>
            <a:ext cx="4224201" cy="1423281"/>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Futura Medium" panose="020B0602020204020303" pitchFamily="34" charset="-79"/>
                <a:ea typeface="+mn-ea"/>
                <a:cs typeface="Futura Medium" panose="020B0602020204020303" pitchFamily="34" charset="-79"/>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Futura Medium" panose="020B0602020204020303" pitchFamily="34" charset="-79"/>
                <a:ea typeface="+mn-ea"/>
                <a:cs typeface="Futura Medium" panose="020B0602020204020303" pitchFamily="34" charset="-79"/>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Futura Medium" panose="020B0602020204020303" pitchFamily="34" charset="-79"/>
                <a:ea typeface="+mn-ea"/>
                <a:cs typeface="Futura Medium" panose="020B0602020204020303" pitchFamily="34" charset="-79"/>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defTabSz="1507846">
              <a:defRPr/>
            </a:pPr>
            <a:r>
              <a:rPr lang="en-US" sz="3600" dirty="0">
                <a:solidFill>
                  <a:schemeClr val="bg1"/>
                </a:solidFill>
                <a:latin typeface="Verdana"/>
                <a:ea typeface="Verdana"/>
              </a:rPr>
              <a:t>Recommender System Workflow</a:t>
            </a:r>
            <a:endParaRPr lang="en-US" dirty="0">
              <a:solidFill>
                <a:schemeClr val="bg1"/>
              </a:solidFill>
            </a:endParaRPr>
          </a:p>
        </p:txBody>
      </p:sp>
      <p:sp>
        <p:nvSpPr>
          <p:cNvPr id="20" name="Rectangle 19">
            <a:extLst>
              <a:ext uri="{FF2B5EF4-FFF2-40B4-BE49-F238E27FC236}">
                <a16:creationId xmlns:a16="http://schemas.microsoft.com/office/drawing/2014/main" id="{27FB34D7-72B7-534A-A074-BD8E63B38943}"/>
              </a:ext>
            </a:extLst>
          </p:cNvPr>
          <p:cNvSpPr/>
          <p:nvPr/>
        </p:nvSpPr>
        <p:spPr>
          <a:xfrm>
            <a:off x="5210702" y="785856"/>
            <a:ext cx="12522021" cy="584775"/>
          </a:xfrm>
          <a:prstGeom prst="rect">
            <a:avLst/>
          </a:prstGeom>
        </p:spPr>
        <p:txBody>
          <a:bodyPr wrap="square" lIns="91440" tIns="45720" rIns="91440" bIns="45720" anchor="t">
            <a:spAutoFit/>
          </a:bodyPr>
          <a:lstStyle/>
          <a:p>
            <a:pPr defTabSz="1507846">
              <a:defRPr/>
            </a:pPr>
            <a:r>
              <a:rPr lang="en-US" sz="3200" dirty="0">
                <a:solidFill>
                  <a:schemeClr val="bg1"/>
                </a:solidFill>
                <a:latin typeface="Verdana"/>
                <a:ea typeface="Verdana"/>
                <a:cs typeface="Verdana" panose="020B0604030504040204" pitchFamily="34" charset="0"/>
              </a:rPr>
              <a:t>Recommendation Phases:</a:t>
            </a:r>
            <a:r>
              <a:rPr lang="en-US" sz="3200" dirty="0">
                <a:solidFill>
                  <a:schemeClr val="bg1"/>
                </a:solidFill>
                <a:latin typeface="Verdana"/>
                <a:ea typeface="Verdana"/>
                <a:cs typeface="+mn-lt"/>
              </a:rPr>
              <a:t> </a:t>
            </a:r>
            <a:r>
              <a:rPr lang="en-US" sz="3200" dirty="0">
                <a:solidFill>
                  <a:schemeClr val="bg1"/>
                </a:solidFill>
                <a:latin typeface="Verdana"/>
                <a:ea typeface="+mn-lt"/>
                <a:cs typeface="+mn-lt"/>
              </a:rPr>
              <a:t>Learning phase</a:t>
            </a:r>
            <a:r>
              <a:rPr lang="en-US" sz="3200" dirty="0">
                <a:ea typeface="+mn-lt"/>
                <a:cs typeface="+mn-lt"/>
              </a:rPr>
              <a:t> </a:t>
            </a:r>
          </a:p>
        </p:txBody>
      </p:sp>
      <p:sp>
        <p:nvSpPr>
          <p:cNvPr id="24" name="Rectangle 23">
            <a:extLst>
              <a:ext uri="{FF2B5EF4-FFF2-40B4-BE49-F238E27FC236}">
                <a16:creationId xmlns:a16="http://schemas.microsoft.com/office/drawing/2014/main" id="{8D2C40F1-613D-5D4F-890A-1779E5AA4E6C}"/>
              </a:ext>
            </a:extLst>
          </p:cNvPr>
          <p:cNvSpPr/>
          <p:nvPr/>
        </p:nvSpPr>
        <p:spPr>
          <a:xfrm>
            <a:off x="8473906" y="8138946"/>
            <a:ext cx="412292" cy="523220"/>
          </a:xfrm>
          <a:prstGeom prst="rect">
            <a:avLst/>
          </a:prstGeom>
        </p:spPr>
        <p:txBody>
          <a:bodyPr wrap="none">
            <a:spAutoFit/>
          </a:bodyPr>
          <a:lstStyle/>
          <a:p>
            <a:r>
              <a:rPr lang="en-US" sz="280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en-GR" sz="2800"/>
          </a:p>
        </p:txBody>
      </p:sp>
      <p:sp>
        <p:nvSpPr>
          <p:cNvPr id="4" name="TextBox 3">
            <a:extLst>
              <a:ext uri="{FF2B5EF4-FFF2-40B4-BE49-F238E27FC236}">
                <a16:creationId xmlns:a16="http://schemas.microsoft.com/office/drawing/2014/main" id="{E0EB3A10-432F-EACB-9E73-080A9FCA89E8}"/>
              </a:ext>
            </a:extLst>
          </p:cNvPr>
          <p:cNvSpPr txBox="1"/>
          <p:nvPr/>
        </p:nvSpPr>
        <p:spPr>
          <a:xfrm>
            <a:off x="18892477" y="838490"/>
            <a:ext cx="1099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bg1"/>
                </a:solidFill>
                <a:latin typeface="Verdana"/>
                <a:ea typeface="Verdana"/>
              </a:rPr>
              <a:t>2/4</a:t>
            </a:r>
            <a:endParaRPr lang="en-US" sz="2800" dirty="0">
              <a:solidFill>
                <a:schemeClr val="bg1"/>
              </a:solidFill>
              <a:cs typeface="Calibri"/>
            </a:endParaRPr>
          </a:p>
        </p:txBody>
      </p:sp>
      <p:sp>
        <p:nvSpPr>
          <p:cNvPr id="3" name="TextBox 2">
            <a:extLst>
              <a:ext uri="{FF2B5EF4-FFF2-40B4-BE49-F238E27FC236}">
                <a16:creationId xmlns:a16="http://schemas.microsoft.com/office/drawing/2014/main" id="{02102C26-D0DA-8FD6-6A22-DE5CA40CAEAF}"/>
              </a:ext>
            </a:extLst>
          </p:cNvPr>
          <p:cNvSpPr txBox="1"/>
          <p:nvPr/>
        </p:nvSpPr>
        <p:spPr>
          <a:xfrm>
            <a:off x="821627" y="3102685"/>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Phase 2: Learning Phase</a:t>
            </a:r>
            <a:endParaRPr lang="en-US" sz="2800">
              <a:cs typeface="Calibri"/>
            </a:endParaRPr>
          </a:p>
        </p:txBody>
      </p:sp>
      <p:sp>
        <p:nvSpPr>
          <p:cNvPr id="17" name="TextBox 16">
            <a:extLst>
              <a:ext uri="{FF2B5EF4-FFF2-40B4-BE49-F238E27FC236}">
                <a16:creationId xmlns:a16="http://schemas.microsoft.com/office/drawing/2014/main" id="{AD387278-5013-E9DC-A056-00A963E436EB}"/>
              </a:ext>
            </a:extLst>
          </p:cNvPr>
          <p:cNvSpPr txBox="1"/>
          <p:nvPr/>
        </p:nvSpPr>
        <p:spPr>
          <a:xfrm>
            <a:off x="1443138" y="4079396"/>
            <a:ext cx="1720690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In this phase, R.S. applies one (or more) learning algorithms </a:t>
            </a:r>
            <a:r>
              <a:rPr lang="en-US" sz="2400" b="1" dirty="0"/>
              <a:t>to make itself able to predict</a:t>
            </a:r>
            <a:r>
              <a:rPr lang="en-US" sz="2400" dirty="0"/>
              <a:t>, in the most accurate possible way, the rating(s) that</a:t>
            </a:r>
            <a:r>
              <a:rPr lang="en-US" sz="2400" b="1" dirty="0"/>
              <a:t> a user is most - probable to assign</a:t>
            </a:r>
            <a:r>
              <a:rPr lang="en-US" sz="2400" dirty="0"/>
              <a:t> to a non-rated product. By this, the learning algorithm, tries to </a:t>
            </a:r>
            <a:r>
              <a:rPr lang="en-US" sz="2400" b="1" dirty="0"/>
              <a:t>imitate the behavior</a:t>
            </a:r>
            <a:r>
              <a:rPr lang="en-US" sz="2400" dirty="0"/>
              <a:t> of a given user under consideration.    </a:t>
            </a:r>
            <a:endParaRPr lang="en-US" dirty="0"/>
          </a:p>
        </p:txBody>
      </p:sp>
      <p:sp>
        <p:nvSpPr>
          <p:cNvPr id="21" name="TextBox 20">
            <a:extLst>
              <a:ext uri="{FF2B5EF4-FFF2-40B4-BE49-F238E27FC236}">
                <a16:creationId xmlns:a16="http://schemas.microsoft.com/office/drawing/2014/main" id="{71CC39F4-E343-BA63-9985-F8F672DBC723}"/>
              </a:ext>
            </a:extLst>
          </p:cNvPr>
          <p:cNvSpPr txBox="1"/>
          <p:nvPr/>
        </p:nvSpPr>
        <p:spPr>
          <a:xfrm>
            <a:off x="1442989" y="5426073"/>
            <a:ext cx="1720690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These learning algorithms, rely heavily on the data provided, by phase 1.</a:t>
            </a:r>
            <a:endParaRPr lang="en-US" dirty="0"/>
          </a:p>
        </p:txBody>
      </p:sp>
    </p:spTree>
    <p:extLst>
      <p:ext uri="{BB962C8B-B14F-4D97-AF65-F5344CB8AC3E}">
        <p14:creationId xmlns:p14="http://schemas.microsoft.com/office/powerpoint/2010/main" val="331830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468116"/>
            <a:ext cx="15693614" cy="1281810"/>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grpSp>
        <p:nvGrpSpPr>
          <p:cNvPr id="14" name="Group 13">
            <a:extLst>
              <a:ext uri="{FF2B5EF4-FFF2-40B4-BE49-F238E27FC236}">
                <a16:creationId xmlns:a16="http://schemas.microsoft.com/office/drawing/2014/main" id="{12D800CB-748F-4593-9023-E073D69B48B5}"/>
              </a:ext>
            </a:extLst>
          </p:cNvPr>
          <p:cNvGrpSpPr/>
          <p:nvPr/>
        </p:nvGrpSpPr>
        <p:grpSpPr>
          <a:xfrm rot="10800000">
            <a:off x="-4" y="-29604"/>
            <a:ext cx="5029204" cy="2282411"/>
            <a:chOff x="11833412" y="6629400"/>
            <a:chExt cx="4222376" cy="2501153"/>
          </a:xfrm>
          <a:solidFill>
            <a:schemeClr val="accent4"/>
          </a:solidFill>
        </p:grpSpPr>
        <p:sp>
          <p:nvSpPr>
            <p:cNvPr id="9" name="Oval 8">
              <a:extLst>
                <a:ext uri="{FF2B5EF4-FFF2-40B4-BE49-F238E27FC236}">
                  <a16:creationId xmlns:a16="http://schemas.microsoft.com/office/drawing/2014/main" id="{C01E08E6-190E-4A98-B2FA-0A0902674705}"/>
                </a:ext>
              </a:extLst>
            </p:cNvPr>
            <p:cNvSpPr/>
            <p:nvPr/>
          </p:nvSpPr>
          <p:spPr>
            <a:xfrm>
              <a:off x="11833412" y="6629400"/>
              <a:ext cx="2608729" cy="25011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2645A29-96E7-4FEE-9F3B-656AB16EEA20}"/>
                </a:ext>
              </a:extLst>
            </p:cNvPr>
            <p:cNvSpPr/>
            <p:nvPr/>
          </p:nvSpPr>
          <p:spPr>
            <a:xfrm>
              <a:off x="13137776" y="6629400"/>
              <a:ext cx="2918012" cy="25011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4691AB59-C96E-4372-9D58-56B03AE17707}"/>
              </a:ext>
            </a:extLst>
          </p:cNvPr>
          <p:cNvSpPr txBox="1">
            <a:spLocks/>
          </p:cNvSpPr>
          <p:nvPr/>
        </p:nvSpPr>
        <p:spPr>
          <a:xfrm>
            <a:off x="113127" y="380310"/>
            <a:ext cx="4224201" cy="1423281"/>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Futura Medium" panose="020B0602020204020303" pitchFamily="34" charset="-79"/>
                <a:ea typeface="+mn-ea"/>
                <a:cs typeface="Futura Medium" panose="020B0602020204020303" pitchFamily="34" charset="-79"/>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Futura Medium" panose="020B0602020204020303" pitchFamily="34" charset="-79"/>
                <a:ea typeface="+mn-ea"/>
                <a:cs typeface="Futura Medium" panose="020B0602020204020303" pitchFamily="34" charset="-79"/>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Futura Medium" panose="020B0602020204020303" pitchFamily="34" charset="-79"/>
                <a:ea typeface="+mn-ea"/>
                <a:cs typeface="Futura Medium" panose="020B0602020204020303" pitchFamily="34" charset="-79"/>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defTabSz="1507846">
              <a:defRPr/>
            </a:pPr>
            <a:r>
              <a:rPr lang="en-US" sz="3600" dirty="0">
                <a:solidFill>
                  <a:schemeClr val="bg1"/>
                </a:solidFill>
                <a:latin typeface="Verdana"/>
                <a:ea typeface="Verdana"/>
              </a:rPr>
              <a:t>Recommender System Workflow</a:t>
            </a:r>
            <a:endParaRPr lang="en-US" dirty="0">
              <a:solidFill>
                <a:schemeClr val="bg1"/>
              </a:solidFill>
            </a:endParaRPr>
          </a:p>
        </p:txBody>
      </p:sp>
      <p:sp>
        <p:nvSpPr>
          <p:cNvPr id="20" name="Rectangle 19">
            <a:extLst>
              <a:ext uri="{FF2B5EF4-FFF2-40B4-BE49-F238E27FC236}">
                <a16:creationId xmlns:a16="http://schemas.microsoft.com/office/drawing/2014/main" id="{27FB34D7-72B7-534A-A074-BD8E63B38943}"/>
              </a:ext>
            </a:extLst>
          </p:cNvPr>
          <p:cNvSpPr/>
          <p:nvPr/>
        </p:nvSpPr>
        <p:spPr>
          <a:xfrm>
            <a:off x="5210702" y="785856"/>
            <a:ext cx="12522021" cy="584775"/>
          </a:xfrm>
          <a:prstGeom prst="rect">
            <a:avLst/>
          </a:prstGeom>
        </p:spPr>
        <p:txBody>
          <a:bodyPr wrap="square" lIns="91440" tIns="45720" rIns="91440" bIns="45720" anchor="t">
            <a:spAutoFit/>
          </a:bodyPr>
          <a:lstStyle/>
          <a:p>
            <a:pPr defTabSz="1507846">
              <a:defRPr/>
            </a:pPr>
            <a:r>
              <a:rPr lang="en-US" sz="3200" dirty="0">
                <a:solidFill>
                  <a:schemeClr val="bg1"/>
                </a:solidFill>
                <a:latin typeface="Verdana"/>
                <a:ea typeface="Verdana"/>
                <a:cs typeface="Verdana" panose="020B0604030504040204" pitchFamily="34" charset="0"/>
              </a:rPr>
              <a:t>Recommendation Phases:</a:t>
            </a:r>
            <a:r>
              <a:rPr lang="en-US" sz="3200" dirty="0">
                <a:solidFill>
                  <a:schemeClr val="bg1"/>
                </a:solidFill>
                <a:latin typeface="Verdana"/>
                <a:ea typeface="Verdana"/>
                <a:cs typeface="+mn-lt"/>
              </a:rPr>
              <a:t> </a:t>
            </a:r>
            <a:r>
              <a:rPr lang="en-US" sz="3200" dirty="0">
                <a:solidFill>
                  <a:schemeClr val="bg1"/>
                </a:solidFill>
                <a:latin typeface="Verdana"/>
                <a:ea typeface="+mn-lt"/>
                <a:cs typeface="+mn-lt"/>
              </a:rPr>
              <a:t>Recommendation phase</a:t>
            </a:r>
            <a:r>
              <a:rPr lang="en-US" sz="3200" dirty="0">
                <a:ea typeface="+mn-lt"/>
                <a:cs typeface="+mn-lt"/>
              </a:rPr>
              <a:t> </a:t>
            </a:r>
          </a:p>
        </p:txBody>
      </p:sp>
      <p:sp>
        <p:nvSpPr>
          <p:cNvPr id="24" name="Rectangle 23">
            <a:extLst>
              <a:ext uri="{FF2B5EF4-FFF2-40B4-BE49-F238E27FC236}">
                <a16:creationId xmlns:a16="http://schemas.microsoft.com/office/drawing/2014/main" id="{8D2C40F1-613D-5D4F-890A-1779E5AA4E6C}"/>
              </a:ext>
            </a:extLst>
          </p:cNvPr>
          <p:cNvSpPr/>
          <p:nvPr/>
        </p:nvSpPr>
        <p:spPr>
          <a:xfrm>
            <a:off x="8473906" y="8138946"/>
            <a:ext cx="412292" cy="523220"/>
          </a:xfrm>
          <a:prstGeom prst="rect">
            <a:avLst/>
          </a:prstGeom>
        </p:spPr>
        <p:txBody>
          <a:bodyPr wrap="none">
            <a:spAutoFit/>
          </a:bodyPr>
          <a:lstStyle/>
          <a:p>
            <a:r>
              <a:rPr lang="en-US" sz="280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en-GR" sz="2800"/>
          </a:p>
        </p:txBody>
      </p:sp>
      <p:sp>
        <p:nvSpPr>
          <p:cNvPr id="4" name="TextBox 3">
            <a:extLst>
              <a:ext uri="{FF2B5EF4-FFF2-40B4-BE49-F238E27FC236}">
                <a16:creationId xmlns:a16="http://schemas.microsoft.com/office/drawing/2014/main" id="{E0EB3A10-432F-EACB-9E73-080A9FCA89E8}"/>
              </a:ext>
            </a:extLst>
          </p:cNvPr>
          <p:cNvSpPr txBox="1"/>
          <p:nvPr/>
        </p:nvSpPr>
        <p:spPr>
          <a:xfrm>
            <a:off x="18892477" y="838490"/>
            <a:ext cx="1099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bg1"/>
                </a:solidFill>
                <a:latin typeface="Verdana"/>
                <a:ea typeface="Verdana"/>
              </a:rPr>
              <a:t>3/4</a:t>
            </a:r>
            <a:endParaRPr lang="en-US" sz="2800" dirty="0">
              <a:solidFill>
                <a:schemeClr val="bg1"/>
              </a:solidFill>
              <a:latin typeface="Verdana"/>
              <a:ea typeface="Verdana"/>
              <a:cs typeface="Calibri"/>
            </a:endParaRPr>
          </a:p>
        </p:txBody>
      </p:sp>
      <p:sp>
        <p:nvSpPr>
          <p:cNvPr id="3" name="TextBox 2">
            <a:extLst>
              <a:ext uri="{FF2B5EF4-FFF2-40B4-BE49-F238E27FC236}">
                <a16:creationId xmlns:a16="http://schemas.microsoft.com/office/drawing/2014/main" id="{02102C26-D0DA-8FD6-6A22-DE5CA40CAEAF}"/>
              </a:ext>
            </a:extLst>
          </p:cNvPr>
          <p:cNvSpPr txBox="1"/>
          <p:nvPr/>
        </p:nvSpPr>
        <p:spPr>
          <a:xfrm>
            <a:off x="821627" y="3102685"/>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Phase 3: Recommendation Phase</a:t>
            </a:r>
            <a:endParaRPr lang="en-US" sz="2800">
              <a:cs typeface="Calibri"/>
            </a:endParaRPr>
          </a:p>
        </p:txBody>
      </p:sp>
      <p:sp>
        <p:nvSpPr>
          <p:cNvPr id="17" name="TextBox 16">
            <a:extLst>
              <a:ext uri="{FF2B5EF4-FFF2-40B4-BE49-F238E27FC236}">
                <a16:creationId xmlns:a16="http://schemas.microsoft.com/office/drawing/2014/main" id="{AD387278-5013-E9DC-A056-00A963E436EB}"/>
              </a:ext>
            </a:extLst>
          </p:cNvPr>
          <p:cNvSpPr txBox="1"/>
          <p:nvPr/>
        </p:nvSpPr>
        <p:spPr>
          <a:xfrm>
            <a:off x="1443138" y="4079396"/>
            <a:ext cx="1720690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In this phase, R.S. assigns the </a:t>
            </a:r>
            <a:r>
              <a:rPr lang="en-US" sz="2400" b="1" dirty="0"/>
              <a:t>prediction</a:t>
            </a:r>
            <a:r>
              <a:rPr lang="en-US" sz="2400" dirty="0"/>
              <a:t>, and subsequently the </a:t>
            </a:r>
            <a:r>
              <a:rPr lang="en-US" sz="2400" b="1" dirty="0"/>
              <a:t>recommendation </a:t>
            </a:r>
            <a:r>
              <a:rPr lang="en-US" sz="2400" dirty="0"/>
              <a:t>of a desired number of items.</a:t>
            </a:r>
            <a:endParaRPr lang="en-US" dirty="0"/>
          </a:p>
        </p:txBody>
      </p:sp>
      <p:sp>
        <p:nvSpPr>
          <p:cNvPr id="21" name="TextBox 20">
            <a:extLst>
              <a:ext uri="{FF2B5EF4-FFF2-40B4-BE49-F238E27FC236}">
                <a16:creationId xmlns:a16="http://schemas.microsoft.com/office/drawing/2014/main" id="{71CC39F4-E343-BA63-9985-F8F672DBC723}"/>
              </a:ext>
            </a:extLst>
          </p:cNvPr>
          <p:cNvSpPr txBox="1"/>
          <p:nvPr/>
        </p:nvSpPr>
        <p:spPr>
          <a:xfrm>
            <a:off x="1442989" y="4922919"/>
            <a:ext cx="1720690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Rating/Recommendation process can be performed:</a:t>
            </a:r>
            <a:endParaRPr lang="en-US" dirty="0"/>
          </a:p>
        </p:txBody>
      </p:sp>
      <p:sp>
        <p:nvSpPr>
          <p:cNvPr id="13" name="TextBox 12">
            <a:extLst>
              <a:ext uri="{FF2B5EF4-FFF2-40B4-BE49-F238E27FC236}">
                <a16:creationId xmlns:a16="http://schemas.microsoft.com/office/drawing/2014/main" id="{6809103E-D02F-5455-AE01-A6BCC2D4B135}"/>
              </a:ext>
            </a:extLst>
          </p:cNvPr>
          <p:cNvSpPr txBox="1"/>
          <p:nvPr/>
        </p:nvSpPr>
        <p:spPr>
          <a:xfrm>
            <a:off x="2020041" y="5529664"/>
            <a:ext cx="1528235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cs typeface="Calibri"/>
              </a:rPr>
              <a:t>Memory – Based:</a:t>
            </a:r>
            <a:br>
              <a:rPr lang="en-US" sz="2400" dirty="0">
                <a:cs typeface="Calibri"/>
              </a:rPr>
            </a:br>
            <a:r>
              <a:rPr lang="en-US" sz="2400" dirty="0">
                <a:cs typeface="Calibri"/>
              </a:rPr>
              <a:t>Meaning that the rating and data are assigned to the given data-set and retrieved by the data-set itself.</a:t>
            </a:r>
          </a:p>
        </p:txBody>
      </p:sp>
      <p:sp>
        <p:nvSpPr>
          <p:cNvPr id="15" name="TextBox 14">
            <a:extLst>
              <a:ext uri="{FF2B5EF4-FFF2-40B4-BE49-F238E27FC236}">
                <a16:creationId xmlns:a16="http://schemas.microsoft.com/office/drawing/2014/main" id="{A029D1F2-2947-BA0D-41E1-88A8802015F3}"/>
              </a:ext>
            </a:extLst>
          </p:cNvPr>
          <p:cNvSpPr txBox="1"/>
          <p:nvPr/>
        </p:nvSpPr>
        <p:spPr>
          <a:xfrm>
            <a:off x="2020041" y="6639563"/>
            <a:ext cx="1528235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cs typeface="Calibri"/>
              </a:rPr>
              <a:t>Model – Based:</a:t>
            </a:r>
            <a:br>
              <a:rPr lang="en-US" sz="2400" dirty="0">
                <a:cs typeface="Calibri"/>
              </a:rPr>
            </a:br>
            <a:r>
              <a:rPr lang="en-US" sz="2400" dirty="0">
                <a:cs typeface="Calibri"/>
              </a:rPr>
              <a:t>Meaning that the model being trained in phase 2, is now </a:t>
            </a:r>
            <a:r>
              <a:rPr lang="en-US" sz="2400" b="1" dirty="0">
                <a:cs typeface="Calibri"/>
              </a:rPr>
              <a:t>able to perform accurate item - ratings</a:t>
            </a:r>
            <a:r>
              <a:rPr lang="en-US" sz="2400" dirty="0">
                <a:cs typeface="Calibri"/>
              </a:rPr>
              <a:t> upon request and provides </a:t>
            </a:r>
            <a:r>
              <a:rPr lang="en-US" sz="2400" b="1" dirty="0">
                <a:cs typeface="Calibri"/>
              </a:rPr>
              <a:t>user-representative recommendations</a:t>
            </a:r>
            <a:r>
              <a:rPr lang="en-US" sz="2400" dirty="0">
                <a:cs typeface="Calibri"/>
              </a:rPr>
              <a:t> when needed.   </a:t>
            </a:r>
          </a:p>
        </p:txBody>
      </p:sp>
    </p:spTree>
    <p:extLst>
      <p:ext uri="{BB962C8B-B14F-4D97-AF65-F5344CB8AC3E}">
        <p14:creationId xmlns:p14="http://schemas.microsoft.com/office/powerpoint/2010/main" val="421800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13"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468116"/>
            <a:ext cx="15693614" cy="1281810"/>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grpSp>
        <p:nvGrpSpPr>
          <p:cNvPr id="14" name="Group 13">
            <a:extLst>
              <a:ext uri="{FF2B5EF4-FFF2-40B4-BE49-F238E27FC236}">
                <a16:creationId xmlns:a16="http://schemas.microsoft.com/office/drawing/2014/main" id="{12D800CB-748F-4593-9023-E073D69B48B5}"/>
              </a:ext>
            </a:extLst>
          </p:cNvPr>
          <p:cNvGrpSpPr/>
          <p:nvPr/>
        </p:nvGrpSpPr>
        <p:grpSpPr>
          <a:xfrm rot="10800000">
            <a:off x="-4" y="-29604"/>
            <a:ext cx="5029204" cy="2282411"/>
            <a:chOff x="11833412" y="6629400"/>
            <a:chExt cx="4222376" cy="2501153"/>
          </a:xfrm>
          <a:solidFill>
            <a:schemeClr val="accent4"/>
          </a:solidFill>
        </p:grpSpPr>
        <p:sp>
          <p:nvSpPr>
            <p:cNvPr id="9" name="Oval 8">
              <a:extLst>
                <a:ext uri="{FF2B5EF4-FFF2-40B4-BE49-F238E27FC236}">
                  <a16:creationId xmlns:a16="http://schemas.microsoft.com/office/drawing/2014/main" id="{C01E08E6-190E-4A98-B2FA-0A0902674705}"/>
                </a:ext>
              </a:extLst>
            </p:cNvPr>
            <p:cNvSpPr/>
            <p:nvPr/>
          </p:nvSpPr>
          <p:spPr>
            <a:xfrm>
              <a:off x="11833412" y="6629400"/>
              <a:ext cx="2608729" cy="25011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2645A29-96E7-4FEE-9F3B-656AB16EEA20}"/>
                </a:ext>
              </a:extLst>
            </p:cNvPr>
            <p:cNvSpPr/>
            <p:nvPr/>
          </p:nvSpPr>
          <p:spPr>
            <a:xfrm>
              <a:off x="13137776" y="6629400"/>
              <a:ext cx="2918012" cy="25011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4691AB59-C96E-4372-9D58-56B03AE17707}"/>
              </a:ext>
            </a:extLst>
          </p:cNvPr>
          <p:cNvSpPr txBox="1">
            <a:spLocks/>
          </p:cNvSpPr>
          <p:nvPr/>
        </p:nvSpPr>
        <p:spPr>
          <a:xfrm>
            <a:off x="113127" y="380310"/>
            <a:ext cx="4224201" cy="1423281"/>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Futura Medium" panose="020B0602020204020303" pitchFamily="34" charset="-79"/>
                <a:ea typeface="+mn-ea"/>
                <a:cs typeface="Futura Medium" panose="020B0602020204020303" pitchFamily="34" charset="-79"/>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Futura Medium" panose="020B0602020204020303" pitchFamily="34" charset="-79"/>
                <a:ea typeface="+mn-ea"/>
                <a:cs typeface="Futura Medium" panose="020B0602020204020303" pitchFamily="34" charset="-79"/>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Futura Medium" panose="020B0602020204020303" pitchFamily="34" charset="-79"/>
                <a:ea typeface="+mn-ea"/>
                <a:cs typeface="Futura Medium" panose="020B0602020204020303" pitchFamily="34" charset="-79"/>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defTabSz="1507846">
              <a:defRPr/>
            </a:pPr>
            <a:r>
              <a:rPr lang="en-US" sz="3600" dirty="0">
                <a:solidFill>
                  <a:schemeClr val="bg1"/>
                </a:solidFill>
                <a:latin typeface="Verdana"/>
                <a:ea typeface="Verdana"/>
              </a:rPr>
              <a:t>Recommender System Workflow</a:t>
            </a:r>
            <a:endParaRPr lang="en-US" dirty="0">
              <a:solidFill>
                <a:schemeClr val="bg1"/>
              </a:solidFill>
            </a:endParaRPr>
          </a:p>
        </p:txBody>
      </p:sp>
      <p:sp>
        <p:nvSpPr>
          <p:cNvPr id="20" name="Rectangle 19">
            <a:extLst>
              <a:ext uri="{FF2B5EF4-FFF2-40B4-BE49-F238E27FC236}">
                <a16:creationId xmlns:a16="http://schemas.microsoft.com/office/drawing/2014/main" id="{27FB34D7-72B7-534A-A074-BD8E63B38943}"/>
              </a:ext>
            </a:extLst>
          </p:cNvPr>
          <p:cNvSpPr/>
          <p:nvPr/>
        </p:nvSpPr>
        <p:spPr>
          <a:xfrm>
            <a:off x="5210702" y="785856"/>
            <a:ext cx="12522021" cy="584775"/>
          </a:xfrm>
          <a:prstGeom prst="rect">
            <a:avLst/>
          </a:prstGeom>
        </p:spPr>
        <p:txBody>
          <a:bodyPr wrap="square" lIns="91440" tIns="45720" rIns="91440" bIns="45720" anchor="t">
            <a:spAutoFit/>
          </a:bodyPr>
          <a:lstStyle/>
          <a:p>
            <a:pPr defTabSz="1507846">
              <a:defRPr/>
            </a:pPr>
            <a:r>
              <a:rPr lang="en-US" sz="3200" dirty="0">
                <a:solidFill>
                  <a:schemeClr val="bg1"/>
                </a:solidFill>
                <a:latin typeface="Verdana"/>
                <a:ea typeface="Verdana"/>
                <a:cs typeface="Verdana" panose="020B0604030504040204" pitchFamily="34" charset="0"/>
              </a:rPr>
              <a:t>Recommendation Phases:</a:t>
            </a:r>
            <a:r>
              <a:rPr lang="en-US" sz="3200" dirty="0">
                <a:solidFill>
                  <a:schemeClr val="bg1"/>
                </a:solidFill>
                <a:latin typeface="Verdana"/>
                <a:ea typeface="Verdana"/>
                <a:cs typeface="+mn-lt"/>
              </a:rPr>
              <a:t> </a:t>
            </a:r>
            <a:r>
              <a:rPr lang="en-US" sz="3200" dirty="0">
                <a:solidFill>
                  <a:schemeClr val="bg1"/>
                </a:solidFill>
                <a:latin typeface="Verdana"/>
                <a:ea typeface="+mn-lt"/>
                <a:cs typeface="+mn-lt"/>
              </a:rPr>
              <a:t>Recommendation phase</a:t>
            </a:r>
            <a:r>
              <a:rPr lang="en-US" sz="3200" dirty="0">
                <a:ea typeface="+mn-lt"/>
                <a:cs typeface="+mn-lt"/>
              </a:rPr>
              <a:t> </a:t>
            </a:r>
          </a:p>
        </p:txBody>
      </p:sp>
      <p:sp>
        <p:nvSpPr>
          <p:cNvPr id="24" name="Rectangle 23">
            <a:extLst>
              <a:ext uri="{FF2B5EF4-FFF2-40B4-BE49-F238E27FC236}">
                <a16:creationId xmlns:a16="http://schemas.microsoft.com/office/drawing/2014/main" id="{8D2C40F1-613D-5D4F-890A-1779E5AA4E6C}"/>
              </a:ext>
            </a:extLst>
          </p:cNvPr>
          <p:cNvSpPr/>
          <p:nvPr/>
        </p:nvSpPr>
        <p:spPr>
          <a:xfrm>
            <a:off x="8473906" y="8138946"/>
            <a:ext cx="412292" cy="523220"/>
          </a:xfrm>
          <a:prstGeom prst="rect">
            <a:avLst/>
          </a:prstGeom>
        </p:spPr>
        <p:txBody>
          <a:bodyPr wrap="none">
            <a:spAutoFit/>
          </a:bodyPr>
          <a:lstStyle/>
          <a:p>
            <a:r>
              <a:rPr lang="en-US" sz="280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en-GR" sz="2800"/>
          </a:p>
        </p:txBody>
      </p:sp>
      <p:sp>
        <p:nvSpPr>
          <p:cNvPr id="4" name="TextBox 3">
            <a:extLst>
              <a:ext uri="{FF2B5EF4-FFF2-40B4-BE49-F238E27FC236}">
                <a16:creationId xmlns:a16="http://schemas.microsoft.com/office/drawing/2014/main" id="{E0EB3A10-432F-EACB-9E73-080A9FCA89E8}"/>
              </a:ext>
            </a:extLst>
          </p:cNvPr>
          <p:cNvSpPr txBox="1"/>
          <p:nvPr/>
        </p:nvSpPr>
        <p:spPr>
          <a:xfrm>
            <a:off x="18892477" y="838490"/>
            <a:ext cx="1099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bg1"/>
                </a:solidFill>
                <a:latin typeface="Verdana"/>
                <a:ea typeface="Verdana"/>
              </a:rPr>
              <a:t>4/4</a:t>
            </a:r>
            <a:endParaRPr lang="en-US" sz="2800" dirty="0">
              <a:solidFill>
                <a:schemeClr val="bg1"/>
              </a:solidFill>
              <a:latin typeface="Verdana"/>
              <a:ea typeface="Verdana"/>
              <a:cs typeface="Calibri"/>
            </a:endParaRPr>
          </a:p>
        </p:txBody>
      </p:sp>
      <p:sp>
        <p:nvSpPr>
          <p:cNvPr id="3" name="TextBox 2">
            <a:extLst>
              <a:ext uri="{FF2B5EF4-FFF2-40B4-BE49-F238E27FC236}">
                <a16:creationId xmlns:a16="http://schemas.microsoft.com/office/drawing/2014/main" id="{02102C26-D0DA-8FD6-6A22-DE5CA40CAEAF}"/>
              </a:ext>
            </a:extLst>
          </p:cNvPr>
          <p:cNvSpPr txBox="1"/>
          <p:nvPr/>
        </p:nvSpPr>
        <p:spPr>
          <a:xfrm>
            <a:off x="821627" y="3102685"/>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Phase 4: Evaluation Phase</a:t>
            </a:r>
            <a:endParaRPr lang="en-US" sz="2800" dirty="0">
              <a:cs typeface="Calibri"/>
            </a:endParaRPr>
          </a:p>
        </p:txBody>
      </p:sp>
      <p:sp>
        <p:nvSpPr>
          <p:cNvPr id="17" name="TextBox 16">
            <a:extLst>
              <a:ext uri="{FF2B5EF4-FFF2-40B4-BE49-F238E27FC236}">
                <a16:creationId xmlns:a16="http://schemas.microsoft.com/office/drawing/2014/main" id="{AD387278-5013-E9DC-A056-00A963E436EB}"/>
              </a:ext>
            </a:extLst>
          </p:cNvPr>
          <p:cNvSpPr txBox="1"/>
          <p:nvPr/>
        </p:nvSpPr>
        <p:spPr>
          <a:xfrm>
            <a:off x="1443138" y="4079396"/>
            <a:ext cx="1720690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In this phase, R.S., engineers (and system) must be able to evaluate systems performance.</a:t>
            </a:r>
            <a:endParaRPr lang="en-US" dirty="0"/>
          </a:p>
        </p:txBody>
      </p:sp>
      <p:sp>
        <p:nvSpPr>
          <p:cNvPr id="2" name="TextBox 1">
            <a:extLst>
              <a:ext uri="{FF2B5EF4-FFF2-40B4-BE49-F238E27FC236}">
                <a16:creationId xmlns:a16="http://schemas.microsoft.com/office/drawing/2014/main" id="{ED20E04F-7CD1-DE14-E3A6-F94C9153D3D9}"/>
              </a:ext>
            </a:extLst>
          </p:cNvPr>
          <p:cNvSpPr txBox="1"/>
          <p:nvPr/>
        </p:nvSpPr>
        <p:spPr>
          <a:xfrm>
            <a:off x="1447538" y="4779346"/>
            <a:ext cx="1720690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Topics which should be considered are relevant to the:</a:t>
            </a:r>
            <a:endParaRPr lang="en-US" dirty="0"/>
          </a:p>
        </p:txBody>
      </p:sp>
      <p:sp>
        <p:nvSpPr>
          <p:cNvPr id="5" name="TextBox 4">
            <a:extLst>
              <a:ext uri="{FF2B5EF4-FFF2-40B4-BE49-F238E27FC236}">
                <a16:creationId xmlns:a16="http://schemas.microsoft.com/office/drawing/2014/main" id="{11166FD3-20DD-AE01-5BE4-481B52539AD4}"/>
              </a:ext>
            </a:extLst>
          </p:cNvPr>
          <p:cNvSpPr txBox="1"/>
          <p:nvPr/>
        </p:nvSpPr>
        <p:spPr>
          <a:xfrm>
            <a:off x="1451938" y="5420102"/>
            <a:ext cx="1720690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400" dirty="0"/>
              <a:t>Evaluation of data:</a:t>
            </a:r>
            <a:br>
              <a:rPr lang="en-US" sz="2400" dirty="0">
                <a:cs typeface="Calibri"/>
              </a:rPr>
            </a:br>
            <a:r>
              <a:rPr lang="en-US" sz="2400" dirty="0">
                <a:cs typeface="Calibri"/>
              </a:rPr>
              <a:t>Sparsity level, percentage of training and validation sets, time-complexity as well as space – complexity.</a:t>
            </a:r>
            <a:endParaRPr lang="en-US" dirty="0">
              <a:cs typeface="Calibri" panose="020F0502020204030204"/>
            </a:endParaRPr>
          </a:p>
        </p:txBody>
      </p:sp>
      <p:sp>
        <p:nvSpPr>
          <p:cNvPr id="6" name="TextBox 5">
            <a:extLst>
              <a:ext uri="{FF2B5EF4-FFF2-40B4-BE49-F238E27FC236}">
                <a16:creationId xmlns:a16="http://schemas.microsoft.com/office/drawing/2014/main" id="{A7F2DBFC-C524-30C4-F689-41FDE95280A5}"/>
              </a:ext>
            </a:extLst>
          </p:cNvPr>
          <p:cNvSpPr txBox="1"/>
          <p:nvPr/>
        </p:nvSpPr>
        <p:spPr>
          <a:xfrm>
            <a:off x="1451938" y="6367216"/>
            <a:ext cx="1720690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400" dirty="0"/>
              <a:t>Evaluation of results:</a:t>
            </a:r>
            <a:br>
              <a:rPr lang="en-US" sz="2400" dirty="0">
                <a:cs typeface="Calibri"/>
              </a:rPr>
            </a:br>
            <a:r>
              <a:rPr lang="en-US" sz="2400" dirty="0">
                <a:cs typeface="Calibri"/>
              </a:rPr>
              <a:t>Concepts of false - positive and false - negative results.</a:t>
            </a:r>
          </a:p>
        </p:txBody>
      </p:sp>
      <p:sp>
        <p:nvSpPr>
          <p:cNvPr id="7" name="TextBox 6">
            <a:extLst>
              <a:ext uri="{FF2B5EF4-FFF2-40B4-BE49-F238E27FC236}">
                <a16:creationId xmlns:a16="http://schemas.microsoft.com/office/drawing/2014/main" id="{BCC1F763-952D-97DB-E3AD-AD36765D442F}"/>
              </a:ext>
            </a:extLst>
          </p:cNvPr>
          <p:cNvSpPr txBox="1"/>
          <p:nvPr/>
        </p:nvSpPr>
        <p:spPr>
          <a:xfrm>
            <a:off x="1836739" y="7314330"/>
            <a:ext cx="1720690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False Negatives (Soft - Error):</a:t>
            </a:r>
            <a:br>
              <a:rPr lang="en-US" sz="2400" dirty="0"/>
            </a:br>
            <a:r>
              <a:rPr lang="en-US" sz="2400" dirty="0">
                <a:cs typeface="Calibri"/>
              </a:rPr>
              <a:t>Items that are not recommended but user would like them.</a:t>
            </a:r>
            <a:endParaRPr lang="en-US" dirty="0"/>
          </a:p>
        </p:txBody>
      </p:sp>
      <p:sp>
        <p:nvSpPr>
          <p:cNvPr id="8" name="TextBox 7">
            <a:extLst>
              <a:ext uri="{FF2B5EF4-FFF2-40B4-BE49-F238E27FC236}">
                <a16:creationId xmlns:a16="http://schemas.microsoft.com/office/drawing/2014/main" id="{D2CF2D2F-85E1-5E34-6AA1-7951FC0945F5}"/>
              </a:ext>
            </a:extLst>
          </p:cNvPr>
          <p:cNvSpPr txBox="1"/>
          <p:nvPr/>
        </p:nvSpPr>
        <p:spPr>
          <a:xfrm>
            <a:off x="1841139" y="8147468"/>
            <a:ext cx="1720690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False Positives (Hard - Error):</a:t>
            </a:r>
            <a:br>
              <a:rPr lang="en-US" sz="2400" dirty="0"/>
            </a:br>
            <a:r>
              <a:rPr lang="en-US" sz="2400" dirty="0">
                <a:cs typeface="Calibri"/>
              </a:rPr>
              <a:t>Items that are recommended but user does not like them.</a:t>
            </a:r>
            <a:endParaRPr lang="en-US" dirty="0"/>
          </a:p>
        </p:txBody>
      </p:sp>
    </p:spTree>
    <p:extLst>
      <p:ext uri="{BB962C8B-B14F-4D97-AF65-F5344CB8AC3E}">
        <p14:creationId xmlns:p14="http://schemas.microsoft.com/office/powerpoint/2010/main" val="42726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 grpId="0"/>
      <p:bldP spid="5" grpId="0"/>
      <p:bldP spid="6"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6546"/>
            <a:ext cx="15693614" cy="5219358"/>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0" name="Rectangle 19">
            <a:extLst>
              <a:ext uri="{FF2B5EF4-FFF2-40B4-BE49-F238E27FC236}">
                <a16:creationId xmlns:a16="http://schemas.microsoft.com/office/drawing/2014/main" id="{27FB34D7-72B7-534A-A074-BD8E63B38943}"/>
              </a:ext>
            </a:extLst>
          </p:cNvPr>
          <p:cNvSpPr/>
          <p:nvPr/>
        </p:nvSpPr>
        <p:spPr>
          <a:xfrm>
            <a:off x="5373502" y="3272030"/>
            <a:ext cx="13765573" cy="830997"/>
          </a:xfrm>
          <a:prstGeom prst="rect">
            <a:avLst/>
          </a:prstGeom>
        </p:spPr>
        <p:txBody>
          <a:bodyPr wrap="square" lIns="91440" tIns="45720" rIns="91440" bIns="45720" anchor="t">
            <a:spAutoFit/>
          </a:bodyPr>
          <a:lstStyle/>
          <a:p>
            <a:pPr defTabSz="1507846">
              <a:defRPr/>
            </a:pPr>
            <a:r>
              <a:rPr lang="en-US" sz="4800" dirty="0">
                <a:solidFill>
                  <a:schemeClr val="bg1"/>
                </a:solidFill>
                <a:latin typeface="Verdana"/>
                <a:ea typeface="Verdana"/>
              </a:rPr>
              <a:t>Proposed Architectures and Models</a:t>
            </a:r>
            <a:endParaRPr lang="en-US" dirty="0"/>
          </a:p>
        </p:txBody>
      </p:sp>
      <p:sp>
        <p:nvSpPr>
          <p:cNvPr id="24" name="Rectangle 23">
            <a:extLst>
              <a:ext uri="{FF2B5EF4-FFF2-40B4-BE49-F238E27FC236}">
                <a16:creationId xmlns:a16="http://schemas.microsoft.com/office/drawing/2014/main" id="{8D2C40F1-613D-5D4F-890A-1779E5AA4E6C}"/>
              </a:ext>
            </a:extLst>
          </p:cNvPr>
          <p:cNvSpPr/>
          <p:nvPr/>
        </p:nvSpPr>
        <p:spPr>
          <a:xfrm>
            <a:off x="8473906" y="8138946"/>
            <a:ext cx="412292" cy="523220"/>
          </a:xfrm>
          <a:prstGeom prst="rect">
            <a:avLst/>
          </a:prstGeom>
        </p:spPr>
        <p:txBody>
          <a:bodyPr wrap="none">
            <a:spAutoFit/>
          </a:bodyPr>
          <a:lstStyle/>
          <a:p>
            <a:r>
              <a:rPr lang="en-US" sz="280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en-GR" sz="2800"/>
          </a:p>
        </p:txBody>
      </p:sp>
      <p:sp>
        <p:nvSpPr>
          <p:cNvPr id="44" name="Rectangle 43">
            <a:extLst>
              <a:ext uri="{FF2B5EF4-FFF2-40B4-BE49-F238E27FC236}">
                <a16:creationId xmlns:a16="http://schemas.microsoft.com/office/drawing/2014/main" id="{BE955537-DD30-2545-B812-8741F1D415B0}"/>
              </a:ext>
            </a:extLst>
          </p:cNvPr>
          <p:cNvSpPr/>
          <p:nvPr/>
        </p:nvSpPr>
        <p:spPr>
          <a:xfrm>
            <a:off x="1653298" y="8445611"/>
            <a:ext cx="1093869" cy="769441"/>
          </a:xfrm>
          <a:prstGeom prst="rect">
            <a:avLst/>
          </a:prstGeom>
        </p:spPr>
        <p:txBody>
          <a:bodyPr wrap="square">
            <a:spAutoFit/>
          </a:bodyPr>
          <a:lstStyle/>
          <a:p>
            <a:pPr algn="ctr"/>
            <a:r>
              <a:rPr lang="en-US" sz="4400">
                <a:solidFill>
                  <a:schemeClr val="bg1"/>
                </a:solidFill>
                <a:latin typeface="Verdana" panose="020B0604030504040204" pitchFamily="34" charset="0"/>
                <a:ea typeface="Verdana" panose="020B0604030504040204" pitchFamily="34" charset="0"/>
                <a:cs typeface="Verdana" panose="020B0604030504040204" pitchFamily="34" charset="0"/>
              </a:rPr>
              <a:t>3</a:t>
            </a:r>
            <a:endParaRPr lang="en-GR" sz="4400"/>
          </a:p>
        </p:txBody>
      </p:sp>
    </p:spTree>
    <p:extLst>
      <p:ext uri="{BB962C8B-B14F-4D97-AF65-F5344CB8AC3E}">
        <p14:creationId xmlns:p14="http://schemas.microsoft.com/office/powerpoint/2010/main" val="1572832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6546"/>
            <a:ext cx="15693614" cy="5219358"/>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0" name="Rectangle 19">
            <a:extLst>
              <a:ext uri="{FF2B5EF4-FFF2-40B4-BE49-F238E27FC236}">
                <a16:creationId xmlns:a16="http://schemas.microsoft.com/office/drawing/2014/main" id="{27FB34D7-72B7-534A-A074-BD8E63B38943}"/>
              </a:ext>
            </a:extLst>
          </p:cNvPr>
          <p:cNvSpPr/>
          <p:nvPr/>
        </p:nvSpPr>
        <p:spPr>
          <a:xfrm>
            <a:off x="5373502" y="3272030"/>
            <a:ext cx="13765573" cy="1446550"/>
          </a:xfrm>
          <a:prstGeom prst="rect">
            <a:avLst/>
          </a:prstGeom>
        </p:spPr>
        <p:txBody>
          <a:bodyPr wrap="square" lIns="91440" tIns="45720" rIns="91440" bIns="45720" anchor="t">
            <a:spAutoFit/>
          </a:bodyPr>
          <a:lstStyle/>
          <a:p>
            <a:pPr defTabSz="1507846">
              <a:defRPr/>
            </a:pPr>
            <a:r>
              <a:rPr lang="en-US" sz="4800" dirty="0">
                <a:solidFill>
                  <a:schemeClr val="bg1"/>
                </a:solidFill>
                <a:latin typeface="Verdana"/>
                <a:ea typeface="Verdana"/>
              </a:rPr>
              <a:t>Proposed Architectures and Models</a:t>
            </a:r>
            <a:br>
              <a:rPr lang="en-US" sz="4800" dirty="0">
                <a:solidFill>
                  <a:schemeClr val="bg1"/>
                </a:solidFill>
                <a:latin typeface="Verdana"/>
                <a:ea typeface="Verdana"/>
              </a:rPr>
            </a:br>
            <a:r>
              <a:rPr lang="en-US" sz="4000" dirty="0">
                <a:solidFill>
                  <a:schemeClr val="bg1"/>
                </a:solidFill>
                <a:latin typeface="Verdana"/>
                <a:ea typeface="Verdana"/>
              </a:rPr>
              <a:t>Information Collection Phase</a:t>
            </a:r>
            <a:endParaRPr lang="en-US" sz="4000" dirty="0">
              <a:solidFill>
                <a:schemeClr val="bg1"/>
              </a:solidFill>
            </a:endParaRPr>
          </a:p>
        </p:txBody>
      </p:sp>
      <p:sp>
        <p:nvSpPr>
          <p:cNvPr id="24" name="Rectangle 23">
            <a:extLst>
              <a:ext uri="{FF2B5EF4-FFF2-40B4-BE49-F238E27FC236}">
                <a16:creationId xmlns:a16="http://schemas.microsoft.com/office/drawing/2014/main" id="{8D2C40F1-613D-5D4F-890A-1779E5AA4E6C}"/>
              </a:ext>
            </a:extLst>
          </p:cNvPr>
          <p:cNvSpPr/>
          <p:nvPr/>
        </p:nvSpPr>
        <p:spPr>
          <a:xfrm>
            <a:off x="8473906" y="8138946"/>
            <a:ext cx="412292" cy="523220"/>
          </a:xfrm>
          <a:prstGeom prst="rect">
            <a:avLst/>
          </a:prstGeom>
        </p:spPr>
        <p:txBody>
          <a:bodyPr wrap="none">
            <a:spAutoFit/>
          </a:bodyPr>
          <a:lstStyle/>
          <a:p>
            <a:r>
              <a:rPr lang="en-US" sz="280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en-GR" sz="2800"/>
          </a:p>
        </p:txBody>
      </p:sp>
      <p:sp>
        <p:nvSpPr>
          <p:cNvPr id="44" name="Rectangle 43">
            <a:extLst>
              <a:ext uri="{FF2B5EF4-FFF2-40B4-BE49-F238E27FC236}">
                <a16:creationId xmlns:a16="http://schemas.microsoft.com/office/drawing/2014/main" id="{BE955537-DD30-2545-B812-8741F1D415B0}"/>
              </a:ext>
            </a:extLst>
          </p:cNvPr>
          <p:cNvSpPr/>
          <p:nvPr/>
        </p:nvSpPr>
        <p:spPr>
          <a:xfrm>
            <a:off x="1653298" y="8445611"/>
            <a:ext cx="1093869" cy="769441"/>
          </a:xfrm>
          <a:prstGeom prst="rect">
            <a:avLst/>
          </a:prstGeom>
        </p:spPr>
        <p:txBody>
          <a:bodyPr wrap="square">
            <a:spAutoFit/>
          </a:bodyPr>
          <a:lstStyle/>
          <a:p>
            <a:pPr algn="ctr"/>
            <a:r>
              <a:rPr lang="en-US" sz="4400">
                <a:solidFill>
                  <a:schemeClr val="bg1"/>
                </a:solidFill>
                <a:latin typeface="Verdana" panose="020B0604030504040204" pitchFamily="34" charset="0"/>
                <a:ea typeface="Verdana" panose="020B0604030504040204" pitchFamily="34" charset="0"/>
                <a:cs typeface="Verdana" panose="020B0604030504040204" pitchFamily="34" charset="0"/>
              </a:rPr>
              <a:t>3</a:t>
            </a:r>
            <a:endParaRPr lang="en-GR" sz="4400"/>
          </a:p>
        </p:txBody>
      </p:sp>
    </p:spTree>
    <p:extLst>
      <p:ext uri="{BB962C8B-B14F-4D97-AF65-F5344CB8AC3E}">
        <p14:creationId xmlns:p14="http://schemas.microsoft.com/office/powerpoint/2010/main" val="1430606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468116"/>
            <a:ext cx="15693614" cy="1281810"/>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grpSp>
        <p:nvGrpSpPr>
          <p:cNvPr id="14" name="Group 13">
            <a:extLst>
              <a:ext uri="{FF2B5EF4-FFF2-40B4-BE49-F238E27FC236}">
                <a16:creationId xmlns:a16="http://schemas.microsoft.com/office/drawing/2014/main" id="{12D800CB-748F-4593-9023-E073D69B48B5}"/>
              </a:ext>
            </a:extLst>
          </p:cNvPr>
          <p:cNvGrpSpPr/>
          <p:nvPr/>
        </p:nvGrpSpPr>
        <p:grpSpPr>
          <a:xfrm rot="10800000">
            <a:off x="-4" y="-29604"/>
            <a:ext cx="5029204" cy="2282411"/>
            <a:chOff x="11833412" y="6629400"/>
            <a:chExt cx="4222376" cy="2501153"/>
          </a:xfrm>
          <a:solidFill>
            <a:schemeClr val="accent4"/>
          </a:solidFill>
        </p:grpSpPr>
        <p:sp>
          <p:nvSpPr>
            <p:cNvPr id="9" name="Oval 8">
              <a:extLst>
                <a:ext uri="{FF2B5EF4-FFF2-40B4-BE49-F238E27FC236}">
                  <a16:creationId xmlns:a16="http://schemas.microsoft.com/office/drawing/2014/main" id="{C01E08E6-190E-4A98-B2FA-0A0902674705}"/>
                </a:ext>
              </a:extLst>
            </p:cNvPr>
            <p:cNvSpPr/>
            <p:nvPr/>
          </p:nvSpPr>
          <p:spPr>
            <a:xfrm>
              <a:off x="11833412" y="6629400"/>
              <a:ext cx="2608729" cy="25011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2645A29-96E7-4FEE-9F3B-656AB16EEA20}"/>
                </a:ext>
              </a:extLst>
            </p:cNvPr>
            <p:cNvSpPr/>
            <p:nvPr/>
          </p:nvSpPr>
          <p:spPr>
            <a:xfrm>
              <a:off x="13137776" y="6629400"/>
              <a:ext cx="2918012" cy="25011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4691AB59-C96E-4372-9D58-56B03AE17707}"/>
              </a:ext>
            </a:extLst>
          </p:cNvPr>
          <p:cNvSpPr txBox="1">
            <a:spLocks/>
          </p:cNvSpPr>
          <p:nvPr/>
        </p:nvSpPr>
        <p:spPr>
          <a:xfrm>
            <a:off x="113127" y="306317"/>
            <a:ext cx="4801564" cy="1719337"/>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Futura Medium" panose="020B0602020204020303" pitchFamily="34" charset="-79"/>
                <a:ea typeface="+mn-ea"/>
                <a:cs typeface="Futura Medium" panose="020B0602020204020303" pitchFamily="34" charset="-79"/>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Futura Medium" panose="020B0602020204020303" pitchFamily="34" charset="-79"/>
                <a:ea typeface="+mn-ea"/>
                <a:cs typeface="Futura Medium" panose="020B0602020204020303" pitchFamily="34" charset="-79"/>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Futura Medium" panose="020B0602020204020303" pitchFamily="34" charset="-79"/>
                <a:ea typeface="+mn-ea"/>
                <a:cs typeface="Futura Medium" panose="020B0602020204020303" pitchFamily="34" charset="-79"/>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defTabSz="1507846">
              <a:defRPr/>
            </a:pPr>
            <a:r>
              <a:rPr lang="en-US" sz="3600" dirty="0">
                <a:solidFill>
                  <a:schemeClr val="bg1"/>
                </a:solidFill>
                <a:latin typeface="Verdana"/>
                <a:ea typeface="Verdana"/>
              </a:rPr>
              <a:t>Proposed Architectures</a:t>
            </a:r>
            <a:br>
              <a:rPr lang="en-US" sz="3600" dirty="0">
                <a:solidFill>
                  <a:schemeClr val="bg1"/>
                </a:solidFill>
                <a:latin typeface="Verdana"/>
                <a:ea typeface="Verdana"/>
              </a:rPr>
            </a:br>
            <a:r>
              <a:rPr lang="en-US" sz="3600" dirty="0">
                <a:solidFill>
                  <a:schemeClr val="bg1"/>
                </a:solidFill>
                <a:latin typeface="Verdana"/>
                <a:ea typeface="Verdana"/>
              </a:rPr>
              <a:t>and Models</a:t>
            </a:r>
            <a:endParaRPr lang="en-US" sz="3600" dirty="0">
              <a:solidFill>
                <a:schemeClr val="bg1"/>
              </a:solidFill>
              <a:latin typeface="Futura Medium"/>
              <a:ea typeface="Verdana"/>
            </a:endParaRPr>
          </a:p>
        </p:txBody>
      </p:sp>
      <p:sp>
        <p:nvSpPr>
          <p:cNvPr id="20" name="Rectangle 19">
            <a:extLst>
              <a:ext uri="{FF2B5EF4-FFF2-40B4-BE49-F238E27FC236}">
                <a16:creationId xmlns:a16="http://schemas.microsoft.com/office/drawing/2014/main" id="{27FB34D7-72B7-534A-A074-BD8E63B38943}"/>
              </a:ext>
            </a:extLst>
          </p:cNvPr>
          <p:cNvSpPr/>
          <p:nvPr/>
        </p:nvSpPr>
        <p:spPr>
          <a:xfrm>
            <a:off x="5210702" y="785856"/>
            <a:ext cx="12522021" cy="584775"/>
          </a:xfrm>
          <a:prstGeom prst="rect">
            <a:avLst/>
          </a:prstGeom>
        </p:spPr>
        <p:txBody>
          <a:bodyPr wrap="square" lIns="91440" tIns="45720" rIns="91440" bIns="45720" anchor="t">
            <a:spAutoFit/>
          </a:bodyPr>
          <a:lstStyle/>
          <a:p>
            <a:pPr defTabSz="1507846">
              <a:defRPr/>
            </a:pPr>
            <a:r>
              <a:rPr lang="en-US" sz="3200" dirty="0">
                <a:solidFill>
                  <a:schemeClr val="bg1"/>
                </a:solidFill>
                <a:latin typeface="Verdana"/>
                <a:ea typeface="Verdana"/>
                <a:cs typeface="Verdana" panose="020B0604030504040204" pitchFamily="34" charset="0"/>
              </a:rPr>
              <a:t>Information Collection Phase: Feedback Method</a:t>
            </a:r>
            <a:endPar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a:extLst>
              <a:ext uri="{FF2B5EF4-FFF2-40B4-BE49-F238E27FC236}">
                <a16:creationId xmlns:a16="http://schemas.microsoft.com/office/drawing/2014/main" id="{8D2C40F1-613D-5D4F-890A-1779E5AA4E6C}"/>
              </a:ext>
            </a:extLst>
          </p:cNvPr>
          <p:cNvSpPr/>
          <p:nvPr/>
        </p:nvSpPr>
        <p:spPr>
          <a:xfrm>
            <a:off x="8473906" y="8138946"/>
            <a:ext cx="412292" cy="523220"/>
          </a:xfrm>
          <a:prstGeom prst="rect">
            <a:avLst/>
          </a:prstGeom>
        </p:spPr>
        <p:txBody>
          <a:bodyPr wrap="none">
            <a:spAutoFit/>
          </a:bodyPr>
          <a:lstStyle/>
          <a:p>
            <a:r>
              <a:rPr lang="en-US" sz="280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en-GR" sz="2800"/>
          </a:p>
        </p:txBody>
      </p:sp>
      <p:sp>
        <p:nvSpPr>
          <p:cNvPr id="4" name="TextBox 3">
            <a:extLst>
              <a:ext uri="{FF2B5EF4-FFF2-40B4-BE49-F238E27FC236}">
                <a16:creationId xmlns:a16="http://schemas.microsoft.com/office/drawing/2014/main" id="{E0EB3A10-432F-EACB-9E73-080A9FCA89E8}"/>
              </a:ext>
            </a:extLst>
          </p:cNvPr>
          <p:cNvSpPr txBox="1"/>
          <p:nvPr/>
        </p:nvSpPr>
        <p:spPr>
          <a:xfrm>
            <a:off x="18892477" y="838490"/>
            <a:ext cx="1099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bg1"/>
                </a:solidFill>
                <a:latin typeface="Verdana"/>
                <a:ea typeface="Verdana"/>
              </a:rPr>
              <a:t>1/2</a:t>
            </a:r>
            <a:endParaRPr lang="en-US" sz="2800" dirty="0">
              <a:solidFill>
                <a:schemeClr val="bg1"/>
              </a:solidFill>
              <a:cs typeface="Calibri"/>
            </a:endParaRPr>
          </a:p>
        </p:txBody>
      </p:sp>
      <p:sp>
        <p:nvSpPr>
          <p:cNvPr id="3" name="TextBox 2">
            <a:extLst>
              <a:ext uri="{FF2B5EF4-FFF2-40B4-BE49-F238E27FC236}">
                <a16:creationId xmlns:a16="http://schemas.microsoft.com/office/drawing/2014/main" id="{02102C26-D0DA-8FD6-6A22-DE5CA40CAEAF}"/>
              </a:ext>
            </a:extLst>
          </p:cNvPr>
          <p:cNvSpPr txBox="1"/>
          <p:nvPr/>
        </p:nvSpPr>
        <p:spPr>
          <a:xfrm>
            <a:off x="821627" y="2569934"/>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Phase 1: Information Collection Phase: Feedback Method</a:t>
            </a:r>
            <a:endParaRPr lang="en-US" sz="2800" dirty="0">
              <a:cs typeface="Calibri"/>
            </a:endParaRPr>
          </a:p>
        </p:txBody>
      </p:sp>
      <p:sp>
        <p:nvSpPr>
          <p:cNvPr id="2" name="TextBox 1">
            <a:extLst>
              <a:ext uri="{FF2B5EF4-FFF2-40B4-BE49-F238E27FC236}">
                <a16:creationId xmlns:a16="http://schemas.microsoft.com/office/drawing/2014/main" id="{059D4356-66F8-A13A-E1AF-B2FF120F514D}"/>
              </a:ext>
            </a:extLst>
          </p:cNvPr>
          <p:cNvSpPr txBox="1"/>
          <p:nvPr/>
        </p:nvSpPr>
        <p:spPr>
          <a:xfrm>
            <a:off x="826027" y="3195890"/>
            <a:ext cx="1808034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Recommender Systems rely heavily as we saw, on different types of inputs. We can categorize this input in the following categories:</a:t>
            </a:r>
            <a:endParaRPr lang="en-US" dirty="0"/>
          </a:p>
        </p:txBody>
      </p:sp>
      <p:sp>
        <p:nvSpPr>
          <p:cNvPr id="5" name="TextBox 4">
            <a:extLst>
              <a:ext uri="{FF2B5EF4-FFF2-40B4-BE49-F238E27FC236}">
                <a16:creationId xmlns:a16="http://schemas.microsoft.com/office/drawing/2014/main" id="{822369E3-3C04-5193-6B51-5F1462ED6557}"/>
              </a:ext>
            </a:extLst>
          </p:cNvPr>
          <p:cNvSpPr txBox="1"/>
          <p:nvPr/>
        </p:nvSpPr>
        <p:spPr>
          <a:xfrm>
            <a:off x="2513593" y="4143004"/>
            <a:ext cx="1679238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t>Explicit feedback:</a:t>
            </a:r>
            <a:endParaRPr lang="en-US" dirty="0"/>
          </a:p>
        </p:txBody>
      </p:sp>
      <p:sp>
        <p:nvSpPr>
          <p:cNvPr id="6" name="TextBox 5">
            <a:extLst>
              <a:ext uri="{FF2B5EF4-FFF2-40B4-BE49-F238E27FC236}">
                <a16:creationId xmlns:a16="http://schemas.microsoft.com/office/drawing/2014/main" id="{200B5314-9657-F28A-A907-BA9A4A71864E}"/>
              </a:ext>
            </a:extLst>
          </p:cNvPr>
          <p:cNvSpPr txBox="1"/>
          <p:nvPr/>
        </p:nvSpPr>
        <p:spPr>
          <a:xfrm>
            <a:off x="3376757" y="4665370"/>
            <a:ext cx="1550441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panose="020F0502020204030204"/>
              </a:rPr>
              <a:t>In explicit feedback, the system prompts the user to provide </a:t>
            </a:r>
            <a:r>
              <a:rPr lang="en-US" sz="2800" b="1" dirty="0">
                <a:cs typeface="Calibri" panose="020F0502020204030204"/>
              </a:rPr>
              <a:t>ratings</a:t>
            </a:r>
            <a:r>
              <a:rPr lang="en-US" sz="2800" dirty="0">
                <a:cs typeface="Calibri" panose="020F0502020204030204"/>
              </a:rPr>
              <a:t> for items (or </a:t>
            </a:r>
            <a:r>
              <a:rPr lang="en-US" sz="2800" b="1" dirty="0">
                <a:cs typeface="Calibri" panose="020F0502020204030204"/>
              </a:rPr>
              <a:t>general data</a:t>
            </a:r>
            <a:r>
              <a:rPr lang="en-US" sz="2800" dirty="0">
                <a:cs typeface="Calibri" panose="020F0502020204030204"/>
              </a:rPr>
              <a:t>), in order to </a:t>
            </a:r>
            <a:r>
              <a:rPr lang="en-US" sz="2800" i="1" dirty="0">
                <a:cs typeface="Calibri" panose="020F0502020204030204"/>
              </a:rPr>
              <a:t>construct</a:t>
            </a:r>
            <a:r>
              <a:rPr lang="en-US" sz="2800" dirty="0">
                <a:cs typeface="Calibri" panose="020F0502020204030204"/>
              </a:rPr>
              <a:t> (</a:t>
            </a:r>
            <a:r>
              <a:rPr lang="en-US" sz="2800" i="1" dirty="0">
                <a:cs typeface="Calibri" panose="020F0502020204030204"/>
              </a:rPr>
              <a:t>or improve</a:t>
            </a:r>
            <a:r>
              <a:rPr lang="en-US" sz="2800" dirty="0">
                <a:cs typeface="Calibri" panose="020F0502020204030204"/>
              </a:rPr>
              <a:t>) the system's learning model.</a:t>
            </a:r>
          </a:p>
        </p:txBody>
      </p:sp>
      <p:sp>
        <p:nvSpPr>
          <p:cNvPr id="7" name="TextBox 6">
            <a:extLst>
              <a:ext uri="{FF2B5EF4-FFF2-40B4-BE49-F238E27FC236}">
                <a16:creationId xmlns:a16="http://schemas.microsoft.com/office/drawing/2014/main" id="{C2583C66-F1DA-18A3-A07C-2A65A1B39701}"/>
              </a:ext>
            </a:extLst>
          </p:cNvPr>
          <p:cNvSpPr txBox="1"/>
          <p:nvPr/>
        </p:nvSpPr>
        <p:spPr>
          <a:xfrm>
            <a:off x="3395957" y="5735287"/>
            <a:ext cx="1550441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panose="020F0502020204030204"/>
              </a:rPr>
              <a:t>The </a:t>
            </a:r>
            <a:r>
              <a:rPr lang="en-US" sz="2800" b="1" dirty="0">
                <a:cs typeface="Calibri" panose="020F0502020204030204"/>
              </a:rPr>
              <a:t>accuracy</a:t>
            </a:r>
            <a:r>
              <a:rPr lang="en-US" sz="2800" dirty="0">
                <a:cs typeface="Calibri" panose="020F0502020204030204"/>
              </a:rPr>
              <a:t> of any given recommendation, is heavily related to the </a:t>
            </a:r>
            <a:r>
              <a:rPr lang="en-US" sz="2800" b="1" dirty="0">
                <a:cs typeface="Calibri" panose="020F0502020204030204"/>
              </a:rPr>
              <a:t>quantity</a:t>
            </a:r>
            <a:r>
              <a:rPr lang="en-US" sz="2800" dirty="0">
                <a:cs typeface="Calibri" panose="020F0502020204030204"/>
              </a:rPr>
              <a:t> of explicit feedback provided by the user.</a:t>
            </a:r>
          </a:p>
        </p:txBody>
      </p:sp>
      <p:sp>
        <p:nvSpPr>
          <p:cNvPr id="16" name="TextBox 15">
            <a:extLst>
              <a:ext uri="{FF2B5EF4-FFF2-40B4-BE49-F238E27FC236}">
                <a16:creationId xmlns:a16="http://schemas.microsoft.com/office/drawing/2014/main" id="{B66E539B-58C6-BE6E-3A67-4AAAE32267F1}"/>
              </a:ext>
            </a:extLst>
          </p:cNvPr>
          <p:cNvSpPr txBox="1"/>
          <p:nvPr/>
        </p:nvSpPr>
        <p:spPr>
          <a:xfrm>
            <a:off x="3395957" y="6697200"/>
            <a:ext cx="1550441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panose="020F0502020204030204"/>
              </a:rPr>
              <a:t>Examples of explicit feedback are most commonly:</a:t>
            </a:r>
            <a:endParaRPr lang="en-US" dirty="0"/>
          </a:p>
        </p:txBody>
      </p:sp>
      <p:sp>
        <p:nvSpPr>
          <p:cNvPr id="37" name="TextBox 36">
            <a:extLst>
              <a:ext uri="{FF2B5EF4-FFF2-40B4-BE49-F238E27FC236}">
                <a16:creationId xmlns:a16="http://schemas.microsoft.com/office/drawing/2014/main" id="{AC0CCB43-974B-31BC-8A5C-6FC31C103732}"/>
              </a:ext>
            </a:extLst>
          </p:cNvPr>
          <p:cNvSpPr txBox="1"/>
          <p:nvPr/>
        </p:nvSpPr>
        <p:spPr>
          <a:xfrm>
            <a:off x="4135959" y="7126361"/>
            <a:ext cx="15504418"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cs typeface="Calibri" panose="020F0502020204030204"/>
              </a:rPr>
              <a:t>Rating data:</a:t>
            </a:r>
            <a:br>
              <a:rPr lang="en-US" sz="2800" dirty="0">
                <a:cs typeface="Calibri" panose="020F0502020204030204"/>
              </a:rPr>
            </a:br>
            <a:r>
              <a:rPr lang="en-US" sz="2800" dirty="0">
                <a:cs typeface="Calibri" panose="020F0502020204030204"/>
              </a:rPr>
              <a:t>Preference or non-preference of item expressed in a binary format (e.g. like/dislike), </a:t>
            </a:r>
            <a:br>
              <a:rPr lang="en-US" sz="2800" dirty="0">
                <a:cs typeface="Calibri" panose="020F0502020204030204"/>
              </a:rPr>
            </a:br>
            <a:r>
              <a:rPr lang="en-US" sz="2800" dirty="0">
                <a:cs typeface="Calibri" panose="020F0502020204030204"/>
              </a:rPr>
              <a:t>or numerical format (e.g. express the level of preference for an item from 1 - 5),</a:t>
            </a:r>
            <a:br>
              <a:rPr lang="en-US" sz="2800" dirty="0">
                <a:cs typeface="Calibri" panose="020F0502020204030204"/>
              </a:rPr>
            </a:br>
            <a:r>
              <a:rPr lang="en-US" sz="2800" dirty="0">
                <a:cs typeface="Calibri" panose="020F0502020204030204"/>
              </a:rPr>
              <a:t>or latent comments (e.g. good, bad, worse etc.)</a:t>
            </a:r>
          </a:p>
        </p:txBody>
      </p:sp>
      <p:sp>
        <p:nvSpPr>
          <p:cNvPr id="39" name="TextBox 38">
            <a:extLst>
              <a:ext uri="{FF2B5EF4-FFF2-40B4-BE49-F238E27FC236}">
                <a16:creationId xmlns:a16="http://schemas.microsoft.com/office/drawing/2014/main" id="{BFDAAE0C-BB84-8CEA-A4D3-952C046C6A3F}"/>
              </a:ext>
            </a:extLst>
          </p:cNvPr>
          <p:cNvSpPr txBox="1"/>
          <p:nvPr/>
        </p:nvSpPr>
        <p:spPr>
          <a:xfrm>
            <a:off x="4140359" y="8951009"/>
            <a:ext cx="1551922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cs typeface="Calibri" panose="020F0502020204030204"/>
              </a:rPr>
              <a:t>Demographic data:</a:t>
            </a:r>
            <a:br>
              <a:rPr lang="en-US" sz="2800" dirty="0">
                <a:cs typeface="Calibri" panose="020F0502020204030204"/>
              </a:rPr>
            </a:br>
            <a:r>
              <a:rPr lang="en-US" sz="2800" dirty="0">
                <a:cs typeface="Calibri" panose="020F0502020204030204"/>
              </a:rPr>
              <a:t>Demographic data associated with a user might be user: age, gender, profession, area of residence, hobbies, educational level etc. </a:t>
            </a:r>
            <a:br>
              <a:rPr lang="en-US" sz="2800" dirty="0">
                <a:cs typeface="Calibri" panose="020F0502020204030204"/>
              </a:rPr>
            </a:br>
            <a:endParaRPr lang="en-US" sz="2800" dirty="0">
              <a:cs typeface="Calibri" panose="020F0502020204030204"/>
            </a:endParaRPr>
          </a:p>
        </p:txBody>
      </p:sp>
    </p:spTree>
    <p:extLst>
      <p:ext uri="{BB962C8B-B14F-4D97-AF65-F5344CB8AC3E}">
        <p14:creationId xmlns:p14="http://schemas.microsoft.com/office/powerpoint/2010/main" val="192123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5" grpId="0"/>
      <p:bldP spid="6" grpId="0"/>
      <p:bldP spid="7" grpId="0"/>
      <p:bldP spid="16" grpId="0"/>
      <p:bldP spid="37" grpId="0"/>
      <p:bldP spid="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468116"/>
            <a:ext cx="15693614" cy="1281810"/>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grpSp>
        <p:nvGrpSpPr>
          <p:cNvPr id="14" name="Group 13">
            <a:extLst>
              <a:ext uri="{FF2B5EF4-FFF2-40B4-BE49-F238E27FC236}">
                <a16:creationId xmlns:a16="http://schemas.microsoft.com/office/drawing/2014/main" id="{12D800CB-748F-4593-9023-E073D69B48B5}"/>
              </a:ext>
            </a:extLst>
          </p:cNvPr>
          <p:cNvGrpSpPr/>
          <p:nvPr/>
        </p:nvGrpSpPr>
        <p:grpSpPr>
          <a:xfrm rot="10800000">
            <a:off x="-4" y="-29605"/>
            <a:ext cx="5029204" cy="2075172"/>
            <a:chOff x="11833412" y="6629400"/>
            <a:chExt cx="4222376" cy="2501153"/>
          </a:xfrm>
          <a:solidFill>
            <a:schemeClr val="accent4"/>
          </a:solidFill>
        </p:grpSpPr>
        <p:sp>
          <p:nvSpPr>
            <p:cNvPr id="9" name="Oval 8">
              <a:extLst>
                <a:ext uri="{FF2B5EF4-FFF2-40B4-BE49-F238E27FC236}">
                  <a16:creationId xmlns:a16="http://schemas.microsoft.com/office/drawing/2014/main" id="{C01E08E6-190E-4A98-B2FA-0A0902674705}"/>
                </a:ext>
              </a:extLst>
            </p:cNvPr>
            <p:cNvSpPr/>
            <p:nvPr/>
          </p:nvSpPr>
          <p:spPr>
            <a:xfrm>
              <a:off x="11833412" y="6629400"/>
              <a:ext cx="2608729" cy="25011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2645A29-96E7-4FEE-9F3B-656AB16EEA20}"/>
                </a:ext>
              </a:extLst>
            </p:cNvPr>
            <p:cNvSpPr/>
            <p:nvPr/>
          </p:nvSpPr>
          <p:spPr>
            <a:xfrm>
              <a:off x="13137776" y="6629400"/>
              <a:ext cx="2918012" cy="25011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4691AB59-C96E-4372-9D58-56B03AE17707}"/>
              </a:ext>
            </a:extLst>
          </p:cNvPr>
          <p:cNvSpPr txBox="1">
            <a:spLocks/>
          </p:cNvSpPr>
          <p:nvPr/>
        </p:nvSpPr>
        <p:spPr>
          <a:xfrm>
            <a:off x="-227456" y="469102"/>
            <a:ext cx="5482557" cy="919986"/>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Futura Medium" panose="020B0602020204020303" pitchFamily="34" charset="-79"/>
                <a:ea typeface="+mn-ea"/>
                <a:cs typeface="Futura Medium" panose="020B0602020204020303" pitchFamily="34" charset="-79"/>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Futura Medium" panose="020B0602020204020303" pitchFamily="34" charset="-79"/>
                <a:ea typeface="+mn-ea"/>
                <a:cs typeface="Futura Medium" panose="020B0602020204020303" pitchFamily="34" charset="-79"/>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Futura Medium" panose="020B0602020204020303" pitchFamily="34" charset="-79"/>
                <a:ea typeface="+mn-ea"/>
                <a:cs typeface="Futura Medium" panose="020B0602020204020303" pitchFamily="34" charset="-79"/>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defTabSz="1507846">
              <a:defRPr/>
            </a:pPr>
            <a:r>
              <a:rPr lang="en-US" sz="4400" dirty="0">
                <a:solidFill>
                  <a:schemeClr val="bg1"/>
                </a:solidFill>
                <a:latin typeface="Verdana"/>
                <a:ea typeface="Verdana"/>
                <a:cs typeface="Verdana" panose="020B0604030504040204" pitchFamily="34" charset="0"/>
              </a:rPr>
              <a:t>Recommender</a:t>
            </a:r>
            <a:br>
              <a:rPr lang="en-US" sz="4400" dirty="0">
                <a:latin typeface="Verdana" panose="020B0604030504040204" pitchFamily="34" charset="0"/>
                <a:ea typeface="Verdana" panose="020B0604030504040204" pitchFamily="34" charset="0"/>
                <a:cs typeface="Verdana" panose="020B0604030504040204" pitchFamily="34" charset="0"/>
              </a:rPr>
            </a:br>
            <a:r>
              <a:rPr lang="en-US" sz="4400" dirty="0">
                <a:solidFill>
                  <a:schemeClr val="bg1"/>
                </a:solidFill>
                <a:latin typeface="Verdana"/>
                <a:ea typeface="Verdana"/>
              </a:rPr>
              <a:t>Systems</a:t>
            </a:r>
          </a:p>
        </p:txBody>
      </p:sp>
      <p:sp>
        <p:nvSpPr>
          <p:cNvPr id="20" name="Rectangle 19">
            <a:extLst>
              <a:ext uri="{FF2B5EF4-FFF2-40B4-BE49-F238E27FC236}">
                <a16:creationId xmlns:a16="http://schemas.microsoft.com/office/drawing/2014/main" id="{27FB34D7-72B7-534A-A074-BD8E63B38943}"/>
              </a:ext>
            </a:extLst>
          </p:cNvPr>
          <p:cNvSpPr/>
          <p:nvPr/>
        </p:nvSpPr>
        <p:spPr>
          <a:xfrm>
            <a:off x="5181102" y="785856"/>
            <a:ext cx="13765573" cy="646331"/>
          </a:xfrm>
          <a:prstGeom prst="rect">
            <a:avLst/>
          </a:prstGeom>
        </p:spPr>
        <p:txBody>
          <a:bodyPr wrap="square" lIns="91440" tIns="45720" rIns="91440" bIns="45720" anchor="t">
            <a:spAutoFit/>
          </a:bodyPr>
          <a:lstStyle/>
          <a:p>
            <a:pPr defTabSz="1507846">
              <a:defRPr/>
            </a:pPr>
            <a:r>
              <a:rPr lang="en-US" sz="3600" dirty="0">
                <a:solidFill>
                  <a:schemeClr val="bg1"/>
                </a:solidFill>
                <a:latin typeface="Verdana"/>
                <a:ea typeface="Verdana"/>
                <a:cs typeface="Verdana" panose="020B0604030504040204" pitchFamily="34" charset="0"/>
              </a:rPr>
              <a:t>Presentation RoadMap</a:t>
            </a:r>
            <a:endParaRPr lang="en-US" sz="36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a:extLst>
              <a:ext uri="{FF2B5EF4-FFF2-40B4-BE49-F238E27FC236}">
                <a16:creationId xmlns:a16="http://schemas.microsoft.com/office/drawing/2014/main" id="{8D2C40F1-613D-5D4F-890A-1779E5AA4E6C}"/>
              </a:ext>
            </a:extLst>
          </p:cNvPr>
          <p:cNvSpPr/>
          <p:nvPr/>
        </p:nvSpPr>
        <p:spPr>
          <a:xfrm>
            <a:off x="8473906" y="8138946"/>
            <a:ext cx="412292" cy="523220"/>
          </a:xfrm>
          <a:prstGeom prst="rect">
            <a:avLst/>
          </a:prstGeom>
        </p:spPr>
        <p:txBody>
          <a:bodyPr wrap="none">
            <a:spAutoFit/>
          </a:bodyPr>
          <a:lstStyle/>
          <a:p>
            <a:r>
              <a:rPr lang="en-US" sz="280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en-GR" sz="2800"/>
          </a:p>
        </p:txBody>
      </p:sp>
      <p:sp>
        <p:nvSpPr>
          <p:cNvPr id="15" name="TextBox 14">
            <a:extLst>
              <a:ext uri="{FF2B5EF4-FFF2-40B4-BE49-F238E27FC236}">
                <a16:creationId xmlns:a16="http://schemas.microsoft.com/office/drawing/2014/main" id="{F5D58343-5172-4EAC-8051-2AE39648E092}"/>
              </a:ext>
            </a:extLst>
          </p:cNvPr>
          <p:cNvSpPr txBox="1"/>
          <p:nvPr/>
        </p:nvSpPr>
        <p:spPr>
          <a:xfrm>
            <a:off x="977713" y="2375867"/>
            <a:ext cx="18149464" cy="584775"/>
          </a:xfrm>
          <a:prstGeom prst="rect">
            <a:avLst/>
          </a:prstGeom>
          <a:noFill/>
        </p:spPr>
        <p:txBody>
          <a:bodyPr wrap="square" lIns="91440" tIns="45720" rIns="91440" bIns="45720" anchor="t">
            <a:spAutoFit/>
          </a:bodyPr>
          <a:lstStyle/>
          <a:p>
            <a:r>
              <a:rPr lang="en-US" sz="3200" dirty="0">
                <a:solidFill>
                  <a:srgbClr val="242424"/>
                </a:solidFill>
                <a:latin typeface="Segoe UI"/>
                <a:cs typeface="Segoe UI"/>
              </a:rPr>
              <a:t>• Introduction to Recommender Systems</a:t>
            </a:r>
            <a:endParaRPr lang="en-US" sz="3200">
              <a:solidFill>
                <a:srgbClr val="000000"/>
              </a:solidFill>
              <a:effectLst/>
              <a:latin typeface="Segoe UI"/>
              <a:cs typeface="Segoe UI"/>
            </a:endParaRPr>
          </a:p>
        </p:txBody>
      </p:sp>
      <p:sp>
        <p:nvSpPr>
          <p:cNvPr id="2" name="TextBox 1">
            <a:extLst>
              <a:ext uri="{FF2B5EF4-FFF2-40B4-BE49-F238E27FC236}">
                <a16:creationId xmlns:a16="http://schemas.microsoft.com/office/drawing/2014/main" id="{AA0F20F2-0855-0E64-1A5F-D5DC08330F72}"/>
              </a:ext>
            </a:extLst>
          </p:cNvPr>
          <p:cNvSpPr txBox="1"/>
          <p:nvPr/>
        </p:nvSpPr>
        <p:spPr>
          <a:xfrm>
            <a:off x="1650429" y="2954699"/>
            <a:ext cx="647385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What is a recommender system?</a:t>
            </a:r>
          </a:p>
        </p:txBody>
      </p:sp>
      <p:sp>
        <p:nvSpPr>
          <p:cNvPr id="13" name="TextBox 12">
            <a:extLst>
              <a:ext uri="{FF2B5EF4-FFF2-40B4-BE49-F238E27FC236}">
                <a16:creationId xmlns:a16="http://schemas.microsoft.com/office/drawing/2014/main" id="{F275A6F0-0F38-1F9B-6785-DF77ABE1AE5F}"/>
              </a:ext>
            </a:extLst>
          </p:cNvPr>
          <p:cNvSpPr txBox="1"/>
          <p:nvPr/>
        </p:nvSpPr>
        <p:spPr>
          <a:xfrm>
            <a:off x="1650211" y="3295066"/>
            <a:ext cx="1205503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What are some common domains where recommender systems have been used (and are still used) today?</a:t>
            </a:r>
          </a:p>
        </p:txBody>
      </p:sp>
      <p:sp>
        <p:nvSpPr>
          <p:cNvPr id="16" name="TextBox 15">
            <a:extLst>
              <a:ext uri="{FF2B5EF4-FFF2-40B4-BE49-F238E27FC236}">
                <a16:creationId xmlns:a16="http://schemas.microsoft.com/office/drawing/2014/main" id="{4B2EBFD8-9FE5-A4FE-1716-1A11FC0E0866}"/>
              </a:ext>
            </a:extLst>
          </p:cNvPr>
          <p:cNvSpPr txBox="1"/>
          <p:nvPr/>
        </p:nvSpPr>
        <p:spPr>
          <a:xfrm>
            <a:off x="1651556" y="3620636"/>
            <a:ext cx="1205503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From which perspective, are we going to study recommender systems in </a:t>
            </a:r>
            <a:r>
              <a:rPr lang="en-US" sz="2000" dirty="0" err="1">
                <a:cs typeface="Calibri"/>
              </a:rPr>
              <a:t>Pobuca</a:t>
            </a:r>
            <a:r>
              <a:rPr lang="en-US" sz="2000" dirty="0">
                <a:cs typeface="Calibri"/>
              </a:rPr>
              <a:t> M.L. Team?</a:t>
            </a:r>
            <a:endParaRPr lang="en-US" dirty="0"/>
          </a:p>
        </p:txBody>
      </p:sp>
      <p:sp>
        <p:nvSpPr>
          <p:cNvPr id="17" name="TextBox 16">
            <a:extLst>
              <a:ext uri="{FF2B5EF4-FFF2-40B4-BE49-F238E27FC236}">
                <a16:creationId xmlns:a16="http://schemas.microsoft.com/office/drawing/2014/main" id="{FA4A701E-42B0-09C9-8576-59FAA3EF70DA}"/>
              </a:ext>
            </a:extLst>
          </p:cNvPr>
          <p:cNvSpPr txBox="1"/>
          <p:nvPr/>
        </p:nvSpPr>
        <p:spPr>
          <a:xfrm>
            <a:off x="978328" y="4699255"/>
            <a:ext cx="18149464" cy="584775"/>
          </a:xfrm>
          <a:prstGeom prst="rect">
            <a:avLst/>
          </a:prstGeom>
          <a:noFill/>
        </p:spPr>
        <p:txBody>
          <a:bodyPr wrap="square" lIns="91440" tIns="45720" rIns="91440" bIns="45720" anchor="t">
            <a:spAutoFit/>
          </a:bodyPr>
          <a:lstStyle/>
          <a:p>
            <a:r>
              <a:rPr lang="en-US" sz="3200" dirty="0">
                <a:solidFill>
                  <a:srgbClr val="242424"/>
                </a:solidFill>
                <a:latin typeface="Segoe UI"/>
                <a:cs typeface="Segoe UI"/>
              </a:rPr>
              <a:t>• Recommender Systems Workflow (Pipeline)</a:t>
            </a:r>
            <a:endParaRPr lang="en-US" sz="3200">
              <a:solidFill>
                <a:srgbClr val="000000"/>
              </a:solidFill>
              <a:effectLst/>
              <a:latin typeface="Segoe UI"/>
              <a:cs typeface="Segoe UI"/>
            </a:endParaRPr>
          </a:p>
        </p:txBody>
      </p:sp>
      <p:sp>
        <p:nvSpPr>
          <p:cNvPr id="21" name="TextBox 20">
            <a:extLst>
              <a:ext uri="{FF2B5EF4-FFF2-40B4-BE49-F238E27FC236}">
                <a16:creationId xmlns:a16="http://schemas.microsoft.com/office/drawing/2014/main" id="{E4365183-990A-1299-15C4-E4B87B17943B}"/>
              </a:ext>
            </a:extLst>
          </p:cNvPr>
          <p:cNvSpPr txBox="1"/>
          <p:nvPr/>
        </p:nvSpPr>
        <p:spPr>
          <a:xfrm>
            <a:off x="1651464" y="5248490"/>
            <a:ext cx="1033775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Overview of the main tasks a recommender systems ought to perform</a:t>
            </a:r>
            <a:endParaRPr lang="en-US" dirty="0"/>
          </a:p>
        </p:txBody>
      </p:sp>
      <p:sp>
        <p:nvSpPr>
          <p:cNvPr id="22" name="TextBox 21">
            <a:extLst>
              <a:ext uri="{FF2B5EF4-FFF2-40B4-BE49-F238E27FC236}">
                <a16:creationId xmlns:a16="http://schemas.microsoft.com/office/drawing/2014/main" id="{A4C8969D-814D-78D7-05BA-4E8D60980DE5}"/>
              </a:ext>
            </a:extLst>
          </p:cNvPr>
          <p:cNvSpPr txBox="1"/>
          <p:nvPr/>
        </p:nvSpPr>
        <p:spPr>
          <a:xfrm>
            <a:off x="978223" y="6149523"/>
            <a:ext cx="18149464" cy="584775"/>
          </a:xfrm>
          <a:prstGeom prst="rect">
            <a:avLst/>
          </a:prstGeom>
          <a:noFill/>
        </p:spPr>
        <p:txBody>
          <a:bodyPr wrap="square" lIns="91440" tIns="45720" rIns="91440" bIns="45720" anchor="t">
            <a:spAutoFit/>
          </a:bodyPr>
          <a:lstStyle/>
          <a:p>
            <a:r>
              <a:rPr lang="en-US" sz="3200" dirty="0">
                <a:solidFill>
                  <a:srgbClr val="242424"/>
                </a:solidFill>
                <a:latin typeface="Segoe UI"/>
                <a:cs typeface="Segoe UI"/>
              </a:rPr>
              <a:t>• Proposed Architectures and Models</a:t>
            </a:r>
            <a:endParaRPr lang="en-US" sz="3200" dirty="0">
              <a:latin typeface="Segoe UI"/>
              <a:cs typeface="Segoe UI"/>
            </a:endParaRPr>
          </a:p>
        </p:txBody>
      </p:sp>
      <p:sp>
        <p:nvSpPr>
          <p:cNvPr id="23" name="TextBox 22">
            <a:extLst>
              <a:ext uri="{FF2B5EF4-FFF2-40B4-BE49-F238E27FC236}">
                <a16:creationId xmlns:a16="http://schemas.microsoft.com/office/drawing/2014/main" id="{6E000FB4-D6C1-9669-B282-EC3E0562FAAD}"/>
              </a:ext>
            </a:extLst>
          </p:cNvPr>
          <p:cNvSpPr txBox="1"/>
          <p:nvPr/>
        </p:nvSpPr>
        <p:spPr>
          <a:xfrm>
            <a:off x="1651296" y="6831946"/>
            <a:ext cx="1033775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Overview of the most heavily used proposed architectures and </a:t>
            </a:r>
            <a:r>
              <a:rPr lang="en-US" sz="2000" dirty="0" err="1">
                <a:cs typeface="Calibri"/>
              </a:rPr>
              <a:t>moodels</a:t>
            </a:r>
            <a:r>
              <a:rPr lang="en-US" sz="2000" dirty="0">
                <a:cs typeface="Calibri"/>
              </a:rPr>
              <a:t> for each step</a:t>
            </a:r>
          </a:p>
        </p:txBody>
      </p:sp>
      <p:sp>
        <p:nvSpPr>
          <p:cNvPr id="25" name="TextBox 24">
            <a:extLst>
              <a:ext uri="{FF2B5EF4-FFF2-40B4-BE49-F238E27FC236}">
                <a16:creationId xmlns:a16="http://schemas.microsoft.com/office/drawing/2014/main" id="{0F11A43D-4B80-35E1-80EA-4270C23020DB}"/>
              </a:ext>
            </a:extLst>
          </p:cNvPr>
          <p:cNvSpPr txBox="1"/>
          <p:nvPr/>
        </p:nvSpPr>
        <p:spPr>
          <a:xfrm>
            <a:off x="1651128" y="7231509"/>
            <a:ext cx="1033775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Benefits and liabilities of the proposed architectures</a:t>
            </a:r>
            <a:endParaRPr lang="en-US" dirty="0"/>
          </a:p>
        </p:txBody>
      </p:sp>
      <p:sp>
        <p:nvSpPr>
          <p:cNvPr id="26" name="TextBox 25">
            <a:extLst>
              <a:ext uri="{FF2B5EF4-FFF2-40B4-BE49-F238E27FC236}">
                <a16:creationId xmlns:a16="http://schemas.microsoft.com/office/drawing/2014/main" id="{FE3DE5B5-A3D1-AA96-420A-9A55FB86BEE2}"/>
              </a:ext>
            </a:extLst>
          </p:cNvPr>
          <p:cNvSpPr txBox="1"/>
          <p:nvPr/>
        </p:nvSpPr>
        <p:spPr>
          <a:xfrm>
            <a:off x="1650960" y="7631073"/>
            <a:ext cx="1033775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Overview of proposed solutions (work – arounds) </a:t>
            </a:r>
            <a:endParaRPr lang="en-US" dirty="0"/>
          </a:p>
        </p:txBody>
      </p:sp>
    </p:spTree>
    <p:extLst>
      <p:ext uri="{BB962C8B-B14F-4D97-AF65-F5344CB8AC3E}">
        <p14:creationId xmlns:p14="http://schemas.microsoft.com/office/powerpoint/2010/main" val="426794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P spid="13" grpId="0"/>
      <p:bldP spid="16" grpId="0"/>
      <p:bldP spid="17" grpId="0"/>
      <p:bldP spid="21" grpId="0"/>
      <p:bldP spid="22" grpId="0"/>
      <p:bldP spid="23" grpId="0"/>
      <p:bldP spid="25" grpId="0"/>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468116"/>
            <a:ext cx="15693614" cy="1281810"/>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grpSp>
        <p:nvGrpSpPr>
          <p:cNvPr id="14" name="Group 13">
            <a:extLst>
              <a:ext uri="{FF2B5EF4-FFF2-40B4-BE49-F238E27FC236}">
                <a16:creationId xmlns:a16="http://schemas.microsoft.com/office/drawing/2014/main" id="{12D800CB-748F-4593-9023-E073D69B48B5}"/>
              </a:ext>
            </a:extLst>
          </p:cNvPr>
          <p:cNvGrpSpPr/>
          <p:nvPr/>
        </p:nvGrpSpPr>
        <p:grpSpPr>
          <a:xfrm rot="10800000">
            <a:off x="-4" y="-29604"/>
            <a:ext cx="5029204" cy="2282411"/>
            <a:chOff x="11833412" y="6629400"/>
            <a:chExt cx="4222376" cy="2501153"/>
          </a:xfrm>
          <a:solidFill>
            <a:schemeClr val="accent4"/>
          </a:solidFill>
        </p:grpSpPr>
        <p:sp>
          <p:nvSpPr>
            <p:cNvPr id="9" name="Oval 8">
              <a:extLst>
                <a:ext uri="{FF2B5EF4-FFF2-40B4-BE49-F238E27FC236}">
                  <a16:creationId xmlns:a16="http://schemas.microsoft.com/office/drawing/2014/main" id="{C01E08E6-190E-4A98-B2FA-0A0902674705}"/>
                </a:ext>
              </a:extLst>
            </p:cNvPr>
            <p:cNvSpPr/>
            <p:nvPr/>
          </p:nvSpPr>
          <p:spPr>
            <a:xfrm>
              <a:off x="11833412" y="6629400"/>
              <a:ext cx="2608729" cy="25011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2645A29-96E7-4FEE-9F3B-656AB16EEA20}"/>
                </a:ext>
              </a:extLst>
            </p:cNvPr>
            <p:cNvSpPr/>
            <p:nvPr/>
          </p:nvSpPr>
          <p:spPr>
            <a:xfrm>
              <a:off x="13137776" y="6629400"/>
              <a:ext cx="2918012" cy="25011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4691AB59-C96E-4372-9D58-56B03AE17707}"/>
              </a:ext>
            </a:extLst>
          </p:cNvPr>
          <p:cNvSpPr txBox="1">
            <a:spLocks/>
          </p:cNvSpPr>
          <p:nvPr/>
        </p:nvSpPr>
        <p:spPr>
          <a:xfrm>
            <a:off x="113127" y="306317"/>
            <a:ext cx="4801564" cy="1719337"/>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Futura Medium" panose="020B0602020204020303" pitchFamily="34" charset="-79"/>
                <a:ea typeface="+mn-ea"/>
                <a:cs typeface="Futura Medium" panose="020B0602020204020303" pitchFamily="34" charset="-79"/>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Futura Medium" panose="020B0602020204020303" pitchFamily="34" charset="-79"/>
                <a:ea typeface="+mn-ea"/>
                <a:cs typeface="Futura Medium" panose="020B0602020204020303" pitchFamily="34" charset="-79"/>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Futura Medium" panose="020B0602020204020303" pitchFamily="34" charset="-79"/>
                <a:ea typeface="+mn-ea"/>
                <a:cs typeface="Futura Medium" panose="020B0602020204020303" pitchFamily="34" charset="-79"/>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defTabSz="1507846">
              <a:defRPr/>
            </a:pPr>
            <a:r>
              <a:rPr lang="en-US" sz="3600" dirty="0">
                <a:solidFill>
                  <a:schemeClr val="bg1"/>
                </a:solidFill>
                <a:latin typeface="Verdana"/>
                <a:ea typeface="Verdana"/>
              </a:rPr>
              <a:t>Proposed Architectures</a:t>
            </a:r>
            <a:br>
              <a:rPr lang="en-US" sz="3600" dirty="0">
                <a:solidFill>
                  <a:schemeClr val="bg1"/>
                </a:solidFill>
                <a:latin typeface="Verdana"/>
                <a:ea typeface="Verdana"/>
              </a:rPr>
            </a:br>
            <a:r>
              <a:rPr lang="en-US" sz="3600" dirty="0">
                <a:solidFill>
                  <a:schemeClr val="bg1"/>
                </a:solidFill>
                <a:latin typeface="Verdana"/>
                <a:ea typeface="Verdana"/>
              </a:rPr>
              <a:t>and Models</a:t>
            </a:r>
            <a:endParaRPr lang="en-US" sz="3600" dirty="0">
              <a:solidFill>
                <a:schemeClr val="bg1"/>
              </a:solidFill>
              <a:latin typeface="Futura Medium"/>
              <a:ea typeface="Verdana"/>
            </a:endParaRPr>
          </a:p>
        </p:txBody>
      </p:sp>
      <p:sp>
        <p:nvSpPr>
          <p:cNvPr id="20" name="Rectangle 19">
            <a:extLst>
              <a:ext uri="{FF2B5EF4-FFF2-40B4-BE49-F238E27FC236}">
                <a16:creationId xmlns:a16="http://schemas.microsoft.com/office/drawing/2014/main" id="{27FB34D7-72B7-534A-A074-BD8E63B38943}"/>
              </a:ext>
            </a:extLst>
          </p:cNvPr>
          <p:cNvSpPr/>
          <p:nvPr/>
        </p:nvSpPr>
        <p:spPr>
          <a:xfrm>
            <a:off x="5210702" y="785856"/>
            <a:ext cx="12522021" cy="584775"/>
          </a:xfrm>
          <a:prstGeom prst="rect">
            <a:avLst/>
          </a:prstGeom>
        </p:spPr>
        <p:txBody>
          <a:bodyPr wrap="square" lIns="91440" tIns="45720" rIns="91440" bIns="45720" anchor="t">
            <a:spAutoFit/>
          </a:bodyPr>
          <a:lstStyle/>
          <a:p>
            <a:pPr defTabSz="1507846">
              <a:defRPr/>
            </a:pPr>
            <a:r>
              <a:rPr lang="en-US" sz="3200" dirty="0">
                <a:solidFill>
                  <a:schemeClr val="bg1"/>
                </a:solidFill>
                <a:latin typeface="Verdana"/>
                <a:ea typeface="Verdana"/>
                <a:cs typeface="Verdana" panose="020B0604030504040204" pitchFamily="34" charset="0"/>
              </a:rPr>
              <a:t>Information Collection Phase: Feedback Method</a:t>
            </a:r>
            <a:endPar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a:extLst>
              <a:ext uri="{FF2B5EF4-FFF2-40B4-BE49-F238E27FC236}">
                <a16:creationId xmlns:a16="http://schemas.microsoft.com/office/drawing/2014/main" id="{8D2C40F1-613D-5D4F-890A-1779E5AA4E6C}"/>
              </a:ext>
            </a:extLst>
          </p:cNvPr>
          <p:cNvSpPr/>
          <p:nvPr/>
        </p:nvSpPr>
        <p:spPr>
          <a:xfrm>
            <a:off x="8473906" y="8138946"/>
            <a:ext cx="412292" cy="523220"/>
          </a:xfrm>
          <a:prstGeom prst="rect">
            <a:avLst/>
          </a:prstGeom>
        </p:spPr>
        <p:txBody>
          <a:bodyPr wrap="none">
            <a:spAutoFit/>
          </a:bodyPr>
          <a:lstStyle/>
          <a:p>
            <a:r>
              <a:rPr lang="en-US" sz="280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en-GR" sz="2800"/>
          </a:p>
        </p:txBody>
      </p:sp>
      <p:sp>
        <p:nvSpPr>
          <p:cNvPr id="4" name="TextBox 3">
            <a:extLst>
              <a:ext uri="{FF2B5EF4-FFF2-40B4-BE49-F238E27FC236}">
                <a16:creationId xmlns:a16="http://schemas.microsoft.com/office/drawing/2014/main" id="{E0EB3A10-432F-EACB-9E73-080A9FCA89E8}"/>
              </a:ext>
            </a:extLst>
          </p:cNvPr>
          <p:cNvSpPr txBox="1"/>
          <p:nvPr/>
        </p:nvSpPr>
        <p:spPr>
          <a:xfrm>
            <a:off x="18892477" y="838490"/>
            <a:ext cx="1099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bg1"/>
                </a:solidFill>
                <a:latin typeface="Verdana"/>
                <a:ea typeface="Verdana"/>
              </a:rPr>
              <a:t>2/2</a:t>
            </a:r>
            <a:endParaRPr lang="en-US" sz="2800" dirty="0">
              <a:solidFill>
                <a:schemeClr val="bg1"/>
              </a:solidFill>
              <a:cs typeface="Calibri"/>
            </a:endParaRPr>
          </a:p>
        </p:txBody>
      </p:sp>
      <p:sp>
        <p:nvSpPr>
          <p:cNvPr id="3" name="TextBox 2">
            <a:extLst>
              <a:ext uri="{FF2B5EF4-FFF2-40B4-BE49-F238E27FC236}">
                <a16:creationId xmlns:a16="http://schemas.microsoft.com/office/drawing/2014/main" id="{02102C26-D0DA-8FD6-6A22-DE5CA40CAEAF}"/>
              </a:ext>
            </a:extLst>
          </p:cNvPr>
          <p:cNvSpPr txBox="1"/>
          <p:nvPr/>
        </p:nvSpPr>
        <p:spPr>
          <a:xfrm>
            <a:off x="1221228" y="2732719"/>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Phase 1: Information Collection Phase: Feedback Method</a:t>
            </a:r>
            <a:endParaRPr lang="en-US" sz="2800" dirty="0">
              <a:cs typeface="Calibri"/>
            </a:endParaRPr>
          </a:p>
        </p:txBody>
      </p:sp>
      <p:sp>
        <p:nvSpPr>
          <p:cNvPr id="12" name="TextBox 11">
            <a:extLst>
              <a:ext uri="{FF2B5EF4-FFF2-40B4-BE49-F238E27FC236}">
                <a16:creationId xmlns:a16="http://schemas.microsoft.com/office/drawing/2014/main" id="{ADFD60D9-1C79-B0F3-DB6D-55280460ACB6}"/>
              </a:ext>
            </a:extLst>
          </p:cNvPr>
          <p:cNvSpPr txBox="1"/>
          <p:nvPr/>
        </p:nvSpPr>
        <p:spPr>
          <a:xfrm>
            <a:off x="2158392" y="3565856"/>
            <a:ext cx="1679238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t>Implicit feedback:</a:t>
            </a:r>
            <a:endParaRPr lang="en-US" dirty="0"/>
          </a:p>
        </p:txBody>
      </p:sp>
      <p:sp>
        <p:nvSpPr>
          <p:cNvPr id="13" name="TextBox 12">
            <a:extLst>
              <a:ext uri="{FF2B5EF4-FFF2-40B4-BE49-F238E27FC236}">
                <a16:creationId xmlns:a16="http://schemas.microsoft.com/office/drawing/2014/main" id="{2E300E52-3866-22B1-264E-E49F595FBE2D}"/>
              </a:ext>
            </a:extLst>
          </p:cNvPr>
          <p:cNvSpPr txBox="1"/>
          <p:nvPr/>
        </p:nvSpPr>
        <p:spPr>
          <a:xfrm>
            <a:off x="2641155" y="4166629"/>
            <a:ext cx="1550441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panose="020F0502020204030204"/>
              </a:rPr>
              <a:t>In implicit feedback, the system </a:t>
            </a:r>
            <a:r>
              <a:rPr lang="en-US" sz="2800" b="1" dirty="0">
                <a:cs typeface="Calibri" panose="020F0502020204030204"/>
              </a:rPr>
              <a:t>automatically infers user's preferences</a:t>
            </a:r>
            <a:r>
              <a:rPr lang="en-US" sz="2800" dirty="0">
                <a:cs typeface="Calibri" panose="020F0502020204030204"/>
              </a:rPr>
              <a:t> </a:t>
            </a:r>
            <a:r>
              <a:rPr lang="en-US" sz="2800" b="1" dirty="0">
                <a:cs typeface="Calibri" panose="020F0502020204030204"/>
              </a:rPr>
              <a:t>and behavior</a:t>
            </a:r>
            <a:r>
              <a:rPr lang="en-US" sz="2800" dirty="0">
                <a:cs typeface="Calibri" panose="020F0502020204030204"/>
              </a:rPr>
              <a:t> by monitoring user's action history.</a:t>
            </a:r>
          </a:p>
        </p:txBody>
      </p:sp>
      <p:sp>
        <p:nvSpPr>
          <p:cNvPr id="15" name="TextBox 14">
            <a:extLst>
              <a:ext uri="{FF2B5EF4-FFF2-40B4-BE49-F238E27FC236}">
                <a16:creationId xmlns:a16="http://schemas.microsoft.com/office/drawing/2014/main" id="{51F02853-CADF-399F-6670-1587A8269DD6}"/>
              </a:ext>
            </a:extLst>
          </p:cNvPr>
          <p:cNvSpPr txBox="1"/>
          <p:nvPr/>
        </p:nvSpPr>
        <p:spPr>
          <a:xfrm>
            <a:off x="2641155" y="5187737"/>
            <a:ext cx="1550441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panose="020F0502020204030204"/>
              </a:rPr>
              <a:t>Some parameters that might contribute to implicit feedback, are: </a:t>
            </a:r>
            <a:br>
              <a:rPr lang="en-US" sz="2800" dirty="0">
                <a:cs typeface="Calibri" panose="020F0502020204030204"/>
              </a:rPr>
            </a:br>
            <a:r>
              <a:rPr lang="en-US" sz="2800" dirty="0">
                <a:cs typeface="Calibri" panose="020F0502020204030204"/>
              </a:rPr>
              <a:t>purchase history, navigation history, time spent on website, links followed by user, email content, button clicks etc.</a:t>
            </a:r>
            <a:endParaRPr lang="en-US" dirty="0"/>
          </a:p>
        </p:txBody>
      </p:sp>
    </p:spTree>
    <p:extLst>
      <p:ext uri="{BB962C8B-B14F-4D97-AF65-F5344CB8AC3E}">
        <p14:creationId xmlns:p14="http://schemas.microsoft.com/office/powerpoint/2010/main" val="97085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468116"/>
            <a:ext cx="15693614" cy="1281810"/>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grpSp>
        <p:nvGrpSpPr>
          <p:cNvPr id="14" name="Group 13">
            <a:extLst>
              <a:ext uri="{FF2B5EF4-FFF2-40B4-BE49-F238E27FC236}">
                <a16:creationId xmlns:a16="http://schemas.microsoft.com/office/drawing/2014/main" id="{12D800CB-748F-4593-9023-E073D69B48B5}"/>
              </a:ext>
            </a:extLst>
          </p:cNvPr>
          <p:cNvGrpSpPr/>
          <p:nvPr/>
        </p:nvGrpSpPr>
        <p:grpSpPr>
          <a:xfrm rot="10800000">
            <a:off x="-4" y="-29604"/>
            <a:ext cx="5029204" cy="2282411"/>
            <a:chOff x="11833412" y="6629400"/>
            <a:chExt cx="4222376" cy="2501153"/>
          </a:xfrm>
          <a:solidFill>
            <a:schemeClr val="accent4"/>
          </a:solidFill>
        </p:grpSpPr>
        <p:sp>
          <p:nvSpPr>
            <p:cNvPr id="9" name="Oval 8">
              <a:extLst>
                <a:ext uri="{FF2B5EF4-FFF2-40B4-BE49-F238E27FC236}">
                  <a16:creationId xmlns:a16="http://schemas.microsoft.com/office/drawing/2014/main" id="{C01E08E6-190E-4A98-B2FA-0A0902674705}"/>
                </a:ext>
              </a:extLst>
            </p:cNvPr>
            <p:cNvSpPr/>
            <p:nvPr/>
          </p:nvSpPr>
          <p:spPr>
            <a:xfrm>
              <a:off x="11833412" y="6629400"/>
              <a:ext cx="2608729" cy="25011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2645A29-96E7-4FEE-9F3B-656AB16EEA20}"/>
                </a:ext>
              </a:extLst>
            </p:cNvPr>
            <p:cNvSpPr/>
            <p:nvPr/>
          </p:nvSpPr>
          <p:spPr>
            <a:xfrm>
              <a:off x="13137776" y="6629400"/>
              <a:ext cx="2918012" cy="25011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4691AB59-C96E-4372-9D58-56B03AE17707}"/>
              </a:ext>
            </a:extLst>
          </p:cNvPr>
          <p:cNvSpPr txBox="1">
            <a:spLocks/>
          </p:cNvSpPr>
          <p:nvPr/>
        </p:nvSpPr>
        <p:spPr>
          <a:xfrm>
            <a:off x="113127" y="306317"/>
            <a:ext cx="4801564" cy="1719337"/>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Futura Medium" panose="020B0602020204020303" pitchFamily="34" charset="-79"/>
                <a:ea typeface="+mn-ea"/>
                <a:cs typeface="Futura Medium" panose="020B0602020204020303" pitchFamily="34" charset="-79"/>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Futura Medium" panose="020B0602020204020303" pitchFamily="34" charset="-79"/>
                <a:ea typeface="+mn-ea"/>
                <a:cs typeface="Futura Medium" panose="020B0602020204020303" pitchFamily="34" charset="-79"/>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Futura Medium" panose="020B0602020204020303" pitchFamily="34" charset="-79"/>
                <a:ea typeface="+mn-ea"/>
                <a:cs typeface="Futura Medium" panose="020B0602020204020303" pitchFamily="34" charset="-79"/>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defTabSz="1507846">
              <a:defRPr/>
            </a:pPr>
            <a:r>
              <a:rPr lang="en-US" sz="3600" dirty="0">
                <a:solidFill>
                  <a:schemeClr val="bg1"/>
                </a:solidFill>
                <a:latin typeface="Verdana"/>
                <a:ea typeface="Verdana"/>
              </a:rPr>
              <a:t>Proposed Architectures</a:t>
            </a:r>
            <a:br>
              <a:rPr lang="en-US" sz="3600" dirty="0">
                <a:solidFill>
                  <a:schemeClr val="bg1"/>
                </a:solidFill>
                <a:latin typeface="Verdana"/>
                <a:ea typeface="Verdana"/>
              </a:rPr>
            </a:br>
            <a:r>
              <a:rPr lang="en-US" sz="3600" dirty="0">
                <a:solidFill>
                  <a:schemeClr val="bg1"/>
                </a:solidFill>
                <a:latin typeface="Verdana"/>
                <a:ea typeface="Verdana"/>
              </a:rPr>
              <a:t>and Models</a:t>
            </a:r>
            <a:endParaRPr lang="en-US" sz="3600" dirty="0">
              <a:solidFill>
                <a:schemeClr val="bg1"/>
              </a:solidFill>
              <a:latin typeface="Futura Medium"/>
              <a:ea typeface="Verdana"/>
            </a:endParaRPr>
          </a:p>
        </p:txBody>
      </p:sp>
      <p:sp>
        <p:nvSpPr>
          <p:cNvPr id="20" name="Rectangle 19">
            <a:extLst>
              <a:ext uri="{FF2B5EF4-FFF2-40B4-BE49-F238E27FC236}">
                <a16:creationId xmlns:a16="http://schemas.microsoft.com/office/drawing/2014/main" id="{27FB34D7-72B7-534A-A074-BD8E63B38943}"/>
              </a:ext>
            </a:extLst>
          </p:cNvPr>
          <p:cNvSpPr/>
          <p:nvPr/>
        </p:nvSpPr>
        <p:spPr>
          <a:xfrm>
            <a:off x="5210702" y="785856"/>
            <a:ext cx="12522021" cy="584775"/>
          </a:xfrm>
          <a:prstGeom prst="rect">
            <a:avLst/>
          </a:prstGeom>
        </p:spPr>
        <p:txBody>
          <a:bodyPr wrap="square" lIns="91440" tIns="45720" rIns="91440" bIns="45720" anchor="t">
            <a:spAutoFit/>
          </a:bodyPr>
          <a:lstStyle/>
          <a:p>
            <a:pPr defTabSz="1507846">
              <a:defRPr/>
            </a:pPr>
            <a:r>
              <a:rPr lang="en-US" sz="3200" dirty="0">
                <a:solidFill>
                  <a:schemeClr val="bg1"/>
                </a:solidFill>
                <a:latin typeface="Verdana"/>
                <a:ea typeface="Verdana"/>
                <a:cs typeface="Verdana" panose="020B0604030504040204" pitchFamily="34" charset="0"/>
              </a:rPr>
              <a:t>Information Collection Phase: Benefits and Liabilities</a:t>
            </a:r>
            <a:endPar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a:extLst>
              <a:ext uri="{FF2B5EF4-FFF2-40B4-BE49-F238E27FC236}">
                <a16:creationId xmlns:a16="http://schemas.microsoft.com/office/drawing/2014/main" id="{8D2C40F1-613D-5D4F-890A-1779E5AA4E6C}"/>
              </a:ext>
            </a:extLst>
          </p:cNvPr>
          <p:cNvSpPr/>
          <p:nvPr/>
        </p:nvSpPr>
        <p:spPr>
          <a:xfrm>
            <a:off x="8473906" y="8138946"/>
            <a:ext cx="412292" cy="523220"/>
          </a:xfrm>
          <a:prstGeom prst="rect">
            <a:avLst/>
          </a:prstGeom>
        </p:spPr>
        <p:txBody>
          <a:bodyPr wrap="none">
            <a:spAutoFit/>
          </a:bodyPr>
          <a:lstStyle/>
          <a:p>
            <a:r>
              <a:rPr lang="en-US" sz="280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en-GR" sz="2800"/>
          </a:p>
        </p:txBody>
      </p:sp>
      <p:sp>
        <p:nvSpPr>
          <p:cNvPr id="4" name="TextBox 3">
            <a:extLst>
              <a:ext uri="{FF2B5EF4-FFF2-40B4-BE49-F238E27FC236}">
                <a16:creationId xmlns:a16="http://schemas.microsoft.com/office/drawing/2014/main" id="{E0EB3A10-432F-EACB-9E73-080A9FCA89E8}"/>
              </a:ext>
            </a:extLst>
          </p:cNvPr>
          <p:cNvSpPr txBox="1"/>
          <p:nvPr/>
        </p:nvSpPr>
        <p:spPr>
          <a:xfrm>
            <a:off x="18892477" y="838490"/>
            <a:ext cx="1099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bg1"/>
                </a:solidFill>
                <a:latin typeface="Verdana"/>
                <a:ea typeface="Verdana"/>
              </a:rPr>
              <a:t>1/2</a:t>
            </a:r>
            <a:endParaRPr lang="en-US" sz="2800" dirty="0">
              <a:solidFill>
                <a:schemeClr val="bg1"/>
              </a:solidFill>
              <a:cs typeface="Calibri"/>
            </a:endParaRPr>
          </a:p>
        </p:txBody>
      </p:sp>
      <p:sp>
        <p:nvSpPr>
          <p:cNvPr id="3" name="TextBox 2">
            <a:extLst>
              <a:ext uri="{FF2B5EF4-FFF2-40B4-BE49-F238E27FC236}">
                <a16:creationId xmlns:a16="http://schemas.microsoft.com/office/drawing/2014/main" id="{02102C26-D0DA-8FD6-6A22-DE5CA40CAEAF}"/>
              </a:ext>
            </a:extLst>
          </p:cNvPr>
          <p:cNvSpPr txBox="1"/>
          <p:nvPr/>
        </p:nvSpPr>
        <p:spPr>
          <a:xfrm>
            <a:off x="821627" y="2984296"/>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Phase 1: Information Collection Phase: Benefits and Liabilities</a:t>
            </a:r>
            <a:endParaRPr lang="en-US" sz="2800" dirty="0">
              <a:cs typeface="Calibri"/>
            </a:endParaRPr>
          </a:p>
        </p:txBody>
      </p:sp>
      <p:sp>
        <p:nvSpPr>
          <p:cNvPr id="5" name="TextBox 4">
            <a:extLst>
              <a:ext uri="{FF2B5EF4-FFF2-40B4-BE49-F238E27FC236}">
                <a16:creationId xmlns:a16="http://schemas.microsoft.com/office/drawing/2014/main" id="{822369E3-3C04-5193-6B51-5F1462ED6557}"/>
              </a:ext>
            </a:extLst>
          </p:cNvPr>
          <p:cNvSpPr txBox="1"/>
          <p:nvPr/>
        </p:nvSpPr>
        <p:spPr>
          <a:xfrm>
            <a:off x="2113992" y="3980219"/>
            <a:ext cx="1679238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t>Explicit feedback:</a:t>
            </a:r>
            <a:endParaRPr lang="en-US" dirty="0"/>
          </a:p>
        </p:txBody>
      </p:sp>
      <p:sp>
        <p:nvSpPr>
          <p:cNvPr id="15" name="TextBox 14">
            <a:extLst>
              <a:ext uri="{FF2B5EF4-FFF2-40B4-BE49-F238E27FC236}">
                <a16:creationId xmlns:a16="http://schemas.microsoft.com/office/drawing/2014/main" id="{51F02853-CADF-399F-6670-1587A8269DD6}"/>
              </a:ext>
            </a:extLst>
          </p:cNvPr>
          <p:cNvSpPr txBox="1"/>
          <p:nvPr/>
        </p:nvSpPr>
        <p:spPr>
          <a:xfrm>
            <a:off x="2507955" y="4817771"/>
            <a:ext cx="1550441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The main benefit associated with explicit feedback, is the </a:t>
            </a:r>
            <a:r>
              <a:rPr lang="en-US" sz="2800" b="1" dirty="0">
                <a:cs typeface="Calibri"/>
              </a:rPr>
              <a:t>accuracy increase</a:t>
            </a:r>
            <a:r>
              <a:rPr lang="en-US" sz="2800" dirty="0">
                <a:cs typeface="Calibri"/>
              </a:rPr>
              <a:t> of recommendations, because the model is being built based upon what user has explicitly stated to prefer or not (as well as explicit and correct-assumed personal demographic information). </a:t>
            </a:r>
          </a:p>
        </p:txBody>
      </p:sp>
      <p:sp>
        <p:nvSpPr>
          <p:cNvPr id="8" name="TextBox 7">
            <a:extLst>
              <a:ext uri="{FF2B5EF4-FFF2-40B4-BE49-F238E27FC236}">
                <a16:creationId xmlns:a16="http://schemas.microsoft.com/office/drawing/2014/main" id="{D55373D1-169E-738A-94FE-D41CF4AAB658}"/>
              </a:ext>
            </a:extLst>
          </p:cNvPr>
          <p:cNvSpPr txBox="1"/>
          <p:nvPr/>
        </p:nvSpPr>
        <p:spPr>
          <a:xfrm>
            <a:off x="2507955" y="6697200"/>
            <a:ext cx="1550441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Nevertheless, there exists a major shortcoming as well: because </a:t>
            </a:r>
            <a:r>
              <a:rPr lang="en-US" sz="2800" b="1" dirty="0">
                <a:cs typeface="Calibri"/>
              </a:rPr>
              <a:t>the process requires effort</a:t>
            </a:r>
            <a:r>
              <a:rPr lang="en-US" sz="2800" dirty="0">
                <a:cs typeface="Calibri"/>
              </a:rPr>
              <a:t> from the user.</a:t>
            </a:r>
          </a:p>
        </p:txBody>
      </p:sp>
      <p:sp>
        <p:nvSpPr>
          <p:cNvPr id="16" name="TextBox 15">
            <a:extLst>
              <a:ext uri="{FF2B5EF4-FFF2-40B4-BE49-F238E27FC236}">
                <a16:creationId xmlns:a16="http://schemas.microsoft.com/office/drawing/2014/main" id="{D0520E27-9E16-0B0E-B9D1-51929D4D91F8}"/>
              </a:ext>
            </a:extLst>
          </p:cNvPr>
          <p:cNvSpPr txBox="1"/>
          <p:nvPr/>
        </p:nvSpPr>
        <p:spPr>
          <a:xfrm>
            <a:off x="2512355" y="7189969"/>
            <a:ext cx="1550441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Additionally, there might be cases where </a:t>
            </a:r>
            <a:r>
              <a:rPr lang="en-US" sz="2800" b="1" dirty="0">
                <a:cs typeface="Calibri"/>
              </a:rPr>
              <a:t>users are not certain</a:t>
            </a:r>
            <a:r>
              <a:rPr lang="en-US" sz="2800" dirty="0">
                <a:cs typeface="Calibri"/>
              </a:rPr>
              <a:t> regarding their preference for a specific item (or item-set), and therefore are not able to provide information.</a:t>
            </a:r>
            <a:endParaRPr lang="en-US" dirty="0"/>
          </a:p>
        </p:txBody>
      </p:sp>
    </p:spTree>
    <p:extLst>
      <p:ext uri="{BB962C8B-B14F-4D97-AF65-F5344CB8AC3E}">
        <p14:creationId xmlns:p14="http://schemas.microsoft.com/office/powerpoint/2010/main" val="11050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5" grpId="0"/>
      <p:bldP spid="8"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468116"/>
            <a:ext cx="15693614" cy="1281810"/>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grpSp>
        <p:nvGrpSpPr>
          <p:cNvPr id="14" name="Group 13">
            <a:extLst>
              <a:ext uri="{FF2B5EF4-FFF2-40B4-BE49-F238E27FC236}">
                <a16:creationId xmlns:a16="http://schemas.microsoft.com/office/drawing/2014/main" id="{12D800CB-748F-4593-9023-E073D69B48B5}"/>
              </a:ext>
            </a:extLst>
          </p:cNvPr>
          <p:cNvGrpSpPr/>
          <p:nvPr/>
        </p:nvGrpSpPr>
        <p:grpSpPr>
          <a:xfrm rot="10800000">
            <a:off x="-4" y="-29604"/>
            <a:ext cx="5029204" cy="2282411"/>
            <a:chOff x="11833412" y="6629400"/>
            <a:chExt cx="4222376" cy="2501153"/>
          </a:xfrm>
          <a:solidFill>
            <a:schemeClr val="accent4"/>
          </a:solidFill>
        </p:grpSpPr>
        <p:sp>
          <p:nvSpPr>
            <p:cNvPr id="9" name="Oval 8">
              <a:extLst>
                <a:ext uri="{FF2B5EF4-FFF2-40B4-BE49-F238E27FC236}">
                  <a16:creationId xmlns:a16="http://schemas.microsoft.com/office/drawing/2014/main" id="{C01E08E6-190E-4A98-B2FA-0A0902674705}"/>
                </a:ext>
              </a:extLst>
            </p:cNvPr>
            <p:cNvSpPr/>
            <p:nvPr/>
          </p:nvSpPr>
          <p:spPr>
            <a:xfrm>
              <a:off x="11833412" y="6629400"/>
              <a:ext cx="2608729" cy="25011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2645A29-96E7-4FEE-9F3B-656AB16EEA20}"/>
                </a:ext>
              </a:extLst>
            </p:cNvPr>
            <p:cNvSpPr/>
            <p:nvPr/>
          </p:nvSpPr>
          <p:spPr>
            <a:xfrm>
              <a:off x="13137776" y="6629400"/>
              <a:ext cx="2918012" cy="25011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4691AB59-C96E-4372-9D58-56B03AE17707}"/>
              </a:ext>
            </a:extLst>
          </p:cNvPr>
          <p:cNvSpPr txBox="1">
            <a:spLocks/>
          </p:cNvSpPr>
          <p:nvPr/>
        </p:nvSpPr>
        <p:spPr>
          <a:xfrm>
            <a:off x="113127" y="306317"/>
            <a:ext cx="4801564" cy="1719337"/>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Futura Medium" panose="020B0602020204020303" pitchFamily="34" charset="-79"/>
                <a:ea typeface="+mn-ea"/>
                <a:cs typeface="Futura Medium" panose="020B0602020204020303" pitchFamily="34" charset="-79"/>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Futura Medium" panose="020B0602020204020303" pitchFamily="34" charset="-79"/>
                <a:ea typeface="+mn-ea"/>
                <a:cs typeface="Futura Medium" panose="020B0602020204020303" pitchFamily="34" charset="-79"/>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Futura Medium" panose="020B0602020204020303" pitchFamily="34" charset="-79"/>
                <a:ea typeface="+mn-ea"/>
                <a:cs typeface="Futura Medium" panose="020B0602020204020303" pitchFamily="34" charset="-79"/>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defTabSz="1507846">
              <a:defRPr/>
            </a:pPr>
            <a:r>
              <a:rPr lang="en-US" sz="3600" dirty="0">
                <a:solidFill>
                  <a:schemeClr val="bg1"/>
                </a:solidFill>
                <a:latin typeface="Verdana"/>
                <a:ea typeface="Verdana"/>
              </a:rPr>
              <a:t>Proposed Architectures</a:t>
            </a:r>
            <a:br>
              <a:rPr lang="en-US" sz="3600" dirty="0">
                <a:solidFill>
                  <a:schemeClr val="bg1"/>
                </a:solidFill>
                <a:latin typeface="Verdana"/>
                <a:ea typeface="Verdana"/>
              </a:rPr>
            </a:br>
            <a:r>
              <a:rPr lang="en-US" sz="3600" dirty="0">
                <a:solidFill>
                  <a:schemeClr val="bg1"/>
                </a:solidFill>
                <a:latin typeface="Verdana"/>
                <a:ea typeface="Verdana"/>
              </a:rPr>
              <a:t>and Models</a:t>
            </a:r>
            <a:endParaRPr lang="en-US" sz="3600" dirty="0">
              <a:solidFill>
                <a:schemeClr val="bg1"/>
              </a:solidFill>
              <a:latin typeface="Futura Medium"/>
              <a:ea typeface="Verdana"/>
            </a:endParaRPr>
          </a:p>
        </p:txBody>
      </p:sp>
      <p:sp>
        <p:nvSpPr>
          <p:cNvPr id="20" name="Rectangle 19">
            <a:extLst>
              <a:ext uri="{FF2B5EF4-FFF2-40B4-BE49-F238E27FC236}">
                <a16:creationId xmlns:a16="http://schemas.microsoft.com/office/drawing/2014/main" id="{27FB34D7-72B7-534A-A074-BD8E63B38943}"/>
              </a:ext>
            </a:extLst>
          </p:cNvPr>
          <p:cNvSpPr/>
          <p:nvPr/>
        </p:nvSpPr>
        <p:spPr>
          <a:xfrm>
            <a:off x="5210702" y="785856"/>
            <a:ext cx="12522021" cy="584775"/>
          </a:xfrm>
          <a:prstGeom prst="rect">
            <a:avLst/>
          </a:prstGeom>
        </p:spPr>
        <p:txBody>
          <a:bodyPr wrap="square" lIns="91440" tIns="45720" rIns="91440" bIns="45720" anchor="t">
            <a:spAutoFit/>
          </a:bodyPr>
          <a:lstStyle/>
          <a:p>
            <a:pPr defTabSz="1507846">
              <a:defRPr/>
            </a:pPr>
            <a:r>
              <a:rPr lang="en-US" sz="3200" dirty="0">
                <a:solidFill>
                  <a:schemeClr val="bg1"/>
                </a:solidFill>
                <a:latin typeface="Verdana"/>
                <a:ea typeface="Verdana"/>
                <a:cs typeface="Verdana" panose="020B0604030504040204" pitchFamily="34" charset="0"/>
              </a:rPr>
              <a:t>Information Collection Phase: Benefits and Liabilities</a:t>
            </a:r>
            <a:endPar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a:extLst>
              <a:ext uri="{FF2B5EF4-FFF2-40B4-BE49-F238E27FC236}">
                <a16:creationId xmlns:a16="http://schemas.microsoft.com/office/drawing/2014/main" id="{8D2C40F1-613D-5D4F-890A-1779E5AA4E6C}"/>
              </a:ext>
            </a:extLst>
          </p:cNvPr>
          <p:cNvSpPr/>
          <p:nvPr/>
        </p:nvSpPr>
        <p:spPr>
          <a:xfrm>
            <a:off x="8473906" y="8138946"/>
            <a:ext cx="412292" cy="523220"/>
          </a:xfrm>
          <a:prstGeom prst="rect">
            <a:avLst/>
          </a:prstGeom>
        </p:spPr>
        <p:txBody>
          <a:bodyPr wrap="none">
            <a:spAutoFit/>
          </a:bodyPr>
          <a:lstStyle/>
          <a:p>
            <a:r>
              <a:rPr lang="en-US" sz="280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en-GR" sz="2800"/>
          </a:p>
        </p:txBody>
      </p:sp>
      <p:sp>
        <p:nvSpPr>
          <p:cNvPr id="4" name="TextBox 3">
            <a:extLst>
              <a:ext uri="{FF2B5EF4-FFF2-40B4-BE49-F238E27FC236}">
                <a16:creationId xmlns:a16="http://schemas.microsoft.com/office/drawing/2014/main" id="{E0EB3A10-432F-EACB-9E73-080A9FCA89E8}"/>
              </a:ext>
            </a:extLst>
          </p:cNvPr>
          <p:cNvSpPr txBox="1"/>
          <p:nvPr/>
        </p:nvSpPr>
        <p:spPr>
          <a:xfrm>
            <a:off x="18892477" y="838490"/>
            <a:ext cx="1099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bg1"/>
                </a:solidFill>
                <a:latin typeface="Verdana"/>
                <a:ea typeface="Verdana"/>
              </a:rPr>
              <a:t>2/2</a:t>
            </a:r>
            <a:endParaRPr lang="en-US" sz="2800" dirty="0">
              <a:solidFill>
                <a:schemeClr val="bg1"/>
              </a:solidFill>
              <a:cs typeface="Calibri"/>
            </a:endParaRPr>
          </a:p>
        </p:txBody>
      </p:sp>
      <p:sp>
        <p:nvSpPr>
          <p:cNvPr id="3" name="TextBox 2">
            <a:extLst>
              <a:ext uri="{FF2B5EF4-FFF2-40B4-BE49-F238E27FC236}">
                <a16:creationId xmlns:a16="http://schemas.microsoft.com/office/drawing/2014/main" id="{02102C26-D0DA-8FD6-6A22-DE5CA40CAEAF}"/>
              </a:ext>
            </a:extLst>
          </p:cNvPr>
          <p:cNvSpPr txBox="1"/>
          <p:nvPr/>
        </p:nvSpPr>
        <p:spPr>
          <a:xfrm>
            <a:off x="821627" y="2984296"/>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Phase 1: Information Collection Phase : Benefits and Liabilities</a:t>
            </a:r>
            <a:endParaRPr lang="en-US" sz="2800" dirty="0">
              <a:cs typeface="Calibri"/>
            </a:endParaRPr>
          </a:p>
        </p:txBody>
      </p:sp>
      <p:sp>
        <p:nvSpPr>
          <p:cNvPr id="5" name="TextBox 4">
            <a:extLst>
              <a:ext uri="{FF2B5EF4-FFF2-40B4-BE49-F238E27FC236}">
                <a16:creationId xmlns:a16="http://schemas.microsoft.com/office/drawing/2014/main" id="{822369E3-3C04-5193-6B51-5F1462ED6557}"/>
              </a:ext>
            </a:extLst>
          </p:cNvPr>
          <p:cNvSpPr txBox="1"/>
          <p:nvPr/>
        </p:nvSpPr>
        <p:spPr>
          <a:xfrm>
            <a:off x="2113992" y="3506662"/>
            <a:ext cx="1679238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t>Implicit feedback:</a:t>
            </a:r>
            <a:endParaRPr lang="en-US" dirty="0"/>
          </a:p>
        </p:txBody>
      </p:sp>
      <p:sp>
        <p:nvSpPr>
          <p:cNvPr id="8" name="TextBox 7">
            <a:extLst>
              <a:ext uri="{FF2B5EF4-FFF2-40B4-BE49-F238E27FC236}">
                <a16:creationId xmlns:a16="http://schemas.microsoft.com/office/drawing/2014/main" id="{D55373D1-169E-738A-94FE-D41CF4AAB658}"/>
              </a:ext>
            </a:extLst>
          </p:cNvPr>
          <p:cNvSpPr txBox="1"/>
          <p:nvPr/>
        </p:nvSpPr>
        <p:spPr>
          <a:xfrm>
            <a:off x="2552355" y="4018645"/>
            <a:ext cx="1550441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The major shortcoming, comes from the fact that implicit feedback </a:t>
            </a:r>
            <a:r>
              <a:rPr lang="en-US" sz="2800" b="1" dirty="0">
                <a:cs typeface="Calibri"/>
              </a:rPr>
              <a:t>is composed based upon a series of estimations</a:t>
            </a:r>
            <a:r>
              <a:rPr lang="en-US" sz="2800" dirty="0">
                <a:cs typeface="Calibri"/>
              </a:rPr>
              <a:t>. Given that </a:t>
            </a:r>
            <a:r>
              <a:rPr lang="en-US" sz="2800" b="1" dirty="0">
                <a:cs typeface="Calibri"/>
              </a:rPr>
              <a:t>estimations</a:t>
            </a:r>
            <a:r>
              <a:rPr lang="en-US" sz="2800" dirty="0">
                <a:cs typeface="Calibri"/>
              </a:rPr>
              <a:t> might have a </a:t>
            </a:r>
            <a:r>
              <a:rPr lang="en-US" sz="2800" b="1" dirty="0">
                <a:cs typeface="Calibri"/>
              </a:rPr>
              <a:t>considerable level of uncertainty</a:t>
            </a:r>
            <a:r>
              <a:rPr lang="en-US" sz="2800" dirty="0">
                <a:cs typeface="Calibri"/>
              </a:rPr>
              <a:t>, the model which is based on this data is </a:t>
            </a:r>
            <a:r>
              <a:rPr lang="en-US" sz="2800" b="1" dirty="0">
                <a:cs typeface="Calibri"/>
              </a:rPr>
              <a:t>less accurate</a:t>
            </a:r>
            <a:r>
              <a:rPr lang="en-US" sz="2800" dirty="0">
                <a:cs typeface="Calibri"/>
              </a:rPr>
              <a:t>.</a:t>
            </a:r>
          </a:p>
        </p:txBody>
      </p:sp>
      <p:sp>
        <p:nvSpPr>
          <p:cNvPr id="2" name="TextBox 1">
            <a:extLst>
              <a:ext uri="{FF2B5EF4-FFF2-40B4-BE49-F238E27FC236}">
                <a16:creationId xmlns:a16="http://schemas.microsoft.com/office/drawing/2014/main" id="{AB05174B-DB72-884B-47BE-4678389F5549}"/>
              </a:ext>
            </a:extLst>
          </p:cNvPr>
          <p:cNvSpPr txBox="1"/>
          <p:nvPr/>
        </p:nvSpPr>
        <p:spPr>
          <a:xfrm>
            <a:off x="2567155" y="5838879"/>
            <a:ext cx="1550441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But of course, the methodology exhibits a wide range of benefits as well. Some of them are the following:</a:t>
            </a:r>
            <a:endParaRPr lang="en-US" dirty="0"/>
          </a:p>
        </p:txBody>
      </p:sp>
      <p:sp>
        <p:nvSpPr>
          <p:cNvPr id="6" name="TextBox 5">
            <a:extLst>
              <a:ext uri="{FF2B5EF4-FFF2-40B4-BE49-F238E27FC236}">
                <a16:creationId xmlns:a16="http://schemas.microsoft.com/office/drawing/2014/main" id="{7CFB898C-4A6E-05B8-A706-61317F0B9D78}"/>
              </a:ext>
            </a:extLst>
          </p:cNvPr>
          <p:cNvSpPr txBox="1"/>
          <p:nvPr/>
        </p:nvSpPr>
        <p:spPr>
          <a:xfrm>
            <a:off x="2571555" y="6435239"/>
            <a:ext cx="1550441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Ratings (preference) derived by implicit feedback, are considerably </a:t>
            </a:r>
            <a:r>
              <a:rPr lang="en-US" sz="2800" b="1" dirty="0">
                <a:cs typeface="Calibri"/>
              </a:rPr>
              <a:t>less prone to user – bias</a:t>
            </a:r>
            <a:r>
              <a:rPr lang="en-US" sz="2800" dirty="0">
                <a:cs typeface="Calibri"/>
              </a:rPr>
              <a:t> and therefore, are considered </a:t>
            </a:r>
            <a:r>
              <a:rPr lang="en-US" sz="2800" b="1" dirty="0">
                <a:cs typeface="Calibri"/>
              </a:rPr>
              <a:t>more objective</a:t>
            </a:r>
            <a:r>
              <a:rPr lang="en-US" sz="2800" dirty="0">
                <a:cs typeface="Calibri"/>
              </a:rPr>
              <a:t>. </a:t>
            </a:r>
            <a:endParaRPr lang="en-US" dirty="0"/>
          </a:p>
        </p:txBody>
      </p:sp>
      <p:sp>
        <p:nvSpPr>
          <p:cNvPr id="7" name="TextBox 6">
            <a:extLst>
              <a:ext uri="{FF2B5EF4-FFF2-40B4-BE49-F238E27FC236}">
                <a16:creationId xmlns:a16="http://schemas.microsoft.com/office/drawing/2014/main" id="{A94E99BD-2E17-330D-89B0-8090ED1989CC}"/>
              </a:ext>
            </a:extLst>
          </p:cNvPr>
          <p:cNvSpPr txBox="1"/>
          <p:nvPr/>
        </p:nvSpPr>
        <p:spPr>
          <a:xfrm>
            <a:off x="2575955" y="7505156"/>
            <a:ext cx="1550441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This comes due to the fact that psychology states the tendency a user might resemble to provide feedback upon:</a:t>
            </a:r>
            <a:endParaRPr lang="en-US" dirty="0"/>
          </a:p>
        </p:txBody>
      </p:sp>
      <p:sp>
        <p:nvSpPr>
          <p:cNvPr id="12" name="TextBox 11">
            <a:extLst>
              <a:ext uri="{FF2B5EF4-FFF2-40B4-BE49-F238E27FC236}">
                <a16:creationId xmlns:a16="http://schemas.microsoft.com/office/drawing/2014/main" id="{878EC5D9-014D-A153-C404-12F93CFF3EC9}"/>
              </a:ext>
            </a:extLst>
          </p:cNvPr>
          <p:cNvSpPr txBox="1"/>
          <p:nvPr/>
        </p:nvSpPr>
        <p:spPr>
          <a:xfrm>
            <a:off x="3019956" y="8570659"/>
            <a:ext cx="1550441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cs typeface="Calibri"/>
              </a:rPr>
              <a:t>A socially desired (or expected) way</a:t>
            </a:r>
            <a:endParaRPr lang="en-US" dirty="0">
              <a:cs typeface="Calibri" panose="020F0502020204030204"/>
            </a:endParaRPr>
          </a:p>
        </p:txBody>
      </p:sp>
      <p:sp>
        <p:nvSpPr>
          <p:cNvPr id="13" name="TextBox 12">
            <a:extLst>
              <a:ext uri="{FF2B5EF4-FFF2-40B4-BE49-F238E27FC236}">
                <a16:creationId xmlns:a16="http://schemas.microsoft.com/office/drawing/2014/main" id="{231003D5-140E-5D73-3F6B-F5F385294551}"/>
              </a:ext>
            </a:extLst>
          </p:cNvPr>
          <p:cNvSpPr txBox="1"/>
          <p:nvPr/>
        </p:nvSpPr>
        <p:spPr>
          <a:xfrm>
            <a:off x="3024356" y="9093026"/>
            <a:ext cx="1550441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cs typeface="Calibri"/>
              </a:rPr>
              <a:t>A certain self – image profile, that user has created/maintain</a:t>
            </a:r>
            <a:endParaRPr lang="en-US" dirty="0">
              <a:cs typeface="Calibri" panose="020F0502020204030204"/>
            </a:endParaRPr>
          </a:p>
        </p:txBody>
      </p:sp>
      <p:sp>
        <p:nvSpPr>
          <p:cNvPr id="26" name="TextBox 25">
            <a:extLst>
              <a:ext uri="{FF2B5EF4-FFF2-40B4-BE49-F238E27FC236}">
                <a16:creationId xmlns:a16="http://schemas.microsoft.com/office/drawing/2014/main" id="{DDA12747-1BC7-A849-DF85-500A7A4D33FA}"/>
              </a:ext>
            </a:extLst>
          </p:cNvPr>
          <p:cNvSpPr txBox="1"/>
          <p:nvPr/>
        </p:nvSpPr>
        <p:spPr>
          <a:xfrm>
            <a:off x="3028756" y="9630191"/>
            <a:ext cx="1550441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cs typeface="Calibri"/>
              </a:rPr>
              <a:t>A certain collectively – image profile, that user aspires to create/maintain</a:t>
            </a:r>
            <a:endParaRPr lang="en-US" dirty="0">
              <a:cs typeface="Calibri" panose="020F0502020204030204"/>
            </a:endParaRPr>
          </a:p>
        </p:txBody>
      </p:sp>
    </p:spTree>
    <p:extLst>
      <p:ext uri="{BB962C8B-B14F-4D97-AF65-F5344CB8AC3E}">
        <p14:creationId xmlns:p14="http://schemas.microsoft.com/office/powerpoint/2010/main" val="138419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 grpId="0"/>
      <p:bldP spid="6" grpId="0"/>
      <p:bldP spid="7" grpId="0"/>
      <p:bldP spid="12" grpId="0"/>
      <p:bldP spid="13" grpId="0"/>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468116"/>
            <a:ext cx="15693614" cy="1281810"/>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grpSp>
        <p:nvGrpSpPr>
          <p:cNvPr id="14" name="Group 13">
            <a:extLst>
              <a:ext uri="{FF2B5EF4-FFF2-40B4-BE49-F238E27FC236}">
                <a16:creationId xmlns:a16="http://schemas.microsoft.com/office/drawing/2014/main" id="{12D800CB-748F-4593-9023-E073D69B48B5}"/>
              </a:ext>
            </a:extLst>
          </p:cNvPr>
          <p:cNvGrpSpPr/>
          <p:nvPr/>
        </p:nvGrpSpPr>
        <p:grpSpPr>
          <a:xfrm rot="10800000">
            <a:off x="-4" y="-29604"/>
            <a:ext cx="5029204" cy="2282411"/>
            <a:chOff x="11833412" y="6629400"/>
            <a:chExt cx="4222376" cy="2501153"/>
          </a:xfrm>
          <a:solidFill>
            <a:schemeClr val="accent4"/>
          </a:solidFill>
        </p:grpSpPr>
        <p:sp>
          <p:nvSpPr>
            <p:cNvPr id="9" name="Oval 8">
              <a:extLst>
                <a:ext uri="{FF2B5EF4-FFF2-40B4-BE49-F238E27FC236}">
                  <a16:creationId xmlns:a16="http://schemas.microsoft.com/office/drawing/2014/main" id="{C01E08E6-190E-4A98-B2FA-0A0902674705}"/>
                </a:ext>
              </a:extLst>
            </p:cNvPr>
            <p:cNvSpPr/>
            <p:nvPr/>
          </p:nvSpPr>
          <p:spPr>
            <a:xfrm>
              <a:off x="11833412" y="6629400"/>
              <a:ext cx="2608729" cy="25011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2645A29-96E7-4FEE-9F3B-656AB16EEA20}"/>
                </a:ext>
              </a:extLst>
            </p:cNvPr>
            <p:cNvSpPr/>
            <p:nvPr/>
          </p:nvSpPr>
          <p:spPr>
            <a:xfrm>
              <a:off x="13137776" y="6629400"/>
              <a:ext cx="2918012" cy="25011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4691AB59-C96E-4372-9D58-56B03AE17707}"/>
              </a:ext>
            </a:extLst>
          </p:cNvPr>
          <p:cNvSpPr txBox="1">
            <a:spLocks/>
          </p:cNvSpPr>
          <p:nvPr/>
        </p:nvSpPr>
        <p:spPr>
          <a:xfrm>
            <a:off x="113127" y="306317"/>
            <a:ext cx="4801564" cy="1719337"/>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Futura Medium" panose="020B0602020204020303" pitchFamily="34" charset="-79"/>
                <a:ea typeface="+mn-ea"/>
                <a:cs typeface="Futura Medium" panose="020B0602020204020303" pitchFamily="34" charset="-79"/>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Futura Medium" panose="020B0602020204020303" pitchFamily="34" charset="-79"/>
                <a:ea typeface="+mn-ea"/>
                <a:cs typeface="Futura Medium" panose="020B0602020204020303" pitchFamily="34" charset="-79"/>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Futura Medium" panose="020B0602020204020303" pitchFamily="34" charset="-79"/>
                <a:ea typeface="+mn-ea"/>
                <a:cs typeface="Futura Medium" panose="020B0602020204020303" pitchFamily="34" charset="-79"/>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defTabSz="1507846">
              <a:defRPr/>
            </a:pPr>
            <a:r>
              <a:rPr lang="en-US" sz="3600" dirty="0">
                <a:solidFill>
                  <a:schemeClr val="bg1"/>
                </a:solidFill>
                <a:latin typeface="Verdana"/>
                <a:ea typeface="Verdana"/>
              </a:rPr>
              <a:t>Proposed Architectures</a:t>
            </a:r>
            <a:br>
              <a:rPr lang="en-US" sz="3600" dirty="0">
                <a:solidFill>
                  <a:schemeClr val="bg1"/>
                </a:solidFill>
                <a:latin typeface="Verdana"/>
                <a:ea typeface="Verdana"/>
              </a:rPr>
            </a:br>
            <a:r>
              <a:rPr lang="en-US" sz="3600" dirty="0">
                <a:solidFill>
                  <a:schemeClr val="bg1"/>
                </a:solidFill>
                <a:latin typeface="Verdana"/>
                <a:ea typeface="Verdana"/>
              </a:rPr>
              <a:t>and Models</a:t>
            </a:r>
            <a:endParaRPr lang="en-US" sz="3600" dirty="0">
              <a:solidFill>
                <a:schemeClr val="bg1"/>
              </a:solidFill>
              <a:latin typeface="Futura Medium"/>
              <a:ea typeface="Verdana"/>
            </a:endParaRPr>
          </a:p>
        </p:txBody>
      </p:sp>
      <p:sp>
        <p:nvSpPr>
          <p:cNvPr id="20" name="Rectangle 19">
            <a:extLst>
              <a:ext uri="{FF2B5EF4-FFF2-40B4-BE49-F238E27FC236}">
                <a16:creationId xmlns:a16="http://schemas.microsoft.com/office/drawing/2014/main" id="{27FB34D7-72B7-534A-A074-BD8E63B38943}"/>
              </a:ext>
            </a:extLst>
          </p:cNvPr>
          <p:cNvSpPr/>
          <p:nvPr/>
        </p:nvSpPr>
        <p:spPr>
          <a:xfrm>
            <a:off x="5210702" y="785856"/>
            <a:ext cx="12522021" cy="584775"/>
          </a:xfrm>
          <a:prstGeom prst="rect">
            <a:avLst/>
          </a:prstGeom>
        </p:spPr>
        <p:txBody>
          <a:bodyPr wrap="square" lIns="91440" tIns="45720" rIns="91440" bIns="45720" anchor="t">
            <a:spAutoFit/>
          </a:bodyPr>
          <a:lstStyle/>
          <a:p>
            <a:pPr defTabSz="1507846">
              <a:defRPr/>
            </a:pPr>
            <a:r>
              <a:rPr lang="en-US" sz="3200" dirty="0">
                <a:solidFill>
                  <a:schemeClr val="bg1"/>
                </a:solidFill>
                <a:latin typeface="Verdana"/>
                <a:ea typeface="Verdana"/>
                <a:cs typeface="Verdana" panose="020B0604030504040204" pitchFamily="34" charset="0"/>
              </a:rPr>
              <a:t>Information Collection Phase: Proposed Solutions</a:t>
            </a:r>
            <a:endPar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a:extLst>
              <a:ext uri="{FF2B5EF4-FFF2-40B4-BE49-F238E27FC236}">
                <a16:creationId xmlns:a16="http://schemas.microsoft.com/office/drawing/2014/main" id="{8D2C40F1-613D-5D4F-890A-1779E5AA4E6C}"/>
              </a:ext>
            </a:extLst>
          </p:cNvPr>
          <p:cNvSpPr/>
          <p:nvPr/>
        </p:nvSpPr>
        <p:spPr>
          <a:xfrm>
            <a:off x="8473906" y="8138946"/>
            <a:ext cx="412292" cy="523220"/>
          </a:xfrm>
          <a:prstGeom prst="rect">
            <a:avLst/>
          </a:prstGeom>
        </p:spPr>
        <p:txBody>
          <a:bodyPr wrap="none">
            <a:spAutoFit/>
          </a:bodyPr>
          <a:lstStyle/>
          <a:p>
            <a:r>
              <a:rPr lang="en-US" sz="280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en-GR" sz="2800"/>
          </a:p>
        </p:txBody>
      </p:sp>
      <p:sp>
        <p:nvSpPr>
          <p:cNvPr id="4" name="TextBox 3">
            <a:extLst>
              <a:ext uri="{FF2B5EF4-FFF2-40B4-BE49-F238E27FC236}">
                <a16:creationId xmlns:a16="http://schemas.microsoft.com/office/drawing/2014/main" id="{E0EB3A10-432F-EACB-9E73-080A9FCA89E8}"/>
              </a:ext>
            </a:extLst>
          </p:cNvPr>
          <p:cNvSpPr txBox="1"/>
          <p:nvPr/>
        </p:nvSpPr>
        <p:spPr>
          <a:xfrm>
            <a:off x="18892477" y="838490"/>
            <a:ext cx="1099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bg1"/>
                </a:solidFill>
                <a:latin typeface="Verdana"/>
                <a:ea typeface="Verdana"/>
              </a:rPr>
              <a:t>1/3</a:t>
            </a:r>
            <a:endParaRPr lang="en-US" sz="2800" dirty="0">
              <a:solidFill>
                <a:schemeClr val="bg1"/>
              </a:solidFill>
              <a:cs typeface="Calibri"/>
            </a:endParaRPr>
          </a:p>
        </p:txBody>
      </p:sp>
      <p:sp>
        <p:nvSpPr>
          <p:cNvPr id="3" name="TextBox 2">
            <a:extLst>
              <a:ext uri="{FF2B5EF4-FFF2-40B4-BE49-F238E27FC236}">
                <a16:creationId xmlns:a16="http://schemas.microsoft.com/office/drawing/2014/main" id="{02102C26-D0DA-8FD6-6A22-DE5CA40CAEAF}"/>
              </a:ext>
            </a:extLst>
          </p:cNvPr>
          <p:cNvSpPr txBox="1"/>
          <p:nvPr/>
        </p:nvSpPr>
        <p:spPr>
          <a:xfrm>
            <a:off x="821627" y="2984296"/>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Phase 1: Information Collection Phase: Proposed Solutions</a:t>
            </a:r>
            <a:endParaRPr lang="en-US" sz="2800" dirty="0">
              <a:cs typeface="Calibri"/>
            </a:endParaRPr>
          </a:p>
        </p:txBody>
      </p:sp>
      <p:sp>
        <p:nvSpPr>
          <p:cNvPr id="5" name="TextBox 4">
            <a:extLst>
              <a:ext uri="{FF2B5EF4-FFF2-40B4-BE49-F238E27FC236}">
                <a16:creationId xmlns:a16="http://schemas.microsoft.com/office/drawing/2014/main" id="{822369E3-3C04-5193-6B51-5F1462ED6557}"/>
              </a:ext>
            </a:extLst>
          </p:cNvPr>
          <p:cNvSpPr txBox="1"/>
          <p:nvPr/>
        </p:nvSpPr>
        <p:spPr>
          <a:xfrm>
            <a:off x="826389" y="3610253"/>
            <a:ext cx="1679238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What might be a proposed solution to apply in information collection phase, to portrait in the most effective way the necessary data?</a:t>
            </a:r>
          </a:p>
        </p:txBody>
      </p:sp>
      <p:sp>
        <p:nvSpPr>
          <p:cNvPr id="2" name="TextBox 1">
            <a:extLst>
              <a:ext uri="{FF2B5EF4-FFF2-40B4-BE49-F238E27FC236}">
                <a16:creationId xmlns:a16="http://schemas.microsoft.com/office/drawing/2014/main" id="{78A7AAA2-E690-6322-817D-7B783702E382}"/>
              </a:ext>
            </a:extLst>
          </p:cNvPr>
          <p:cNvSpPr txBox="1"/>
          <p:nvPr/>
        </p:nvSpPr>
        <p:spPr>
          <a:xfrm>
            <a:off x="2173192" y="4749749"/>
            <a:ext cx="1679238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t>Hybrid feedback:</a:t>
            </a:r>
            <a:endParaRPr lang="en-US" dirty="0"/>
          </a:p>
        </p:txBody>
      </p:sp>
      <p:sp>
        <p:nvSpPr>
          <p:cNvPr id="6" name="TextBox 5">
            <a:extLst>
              <a:ext uri="{FF2B5EF4-FFF2-40B4-BE49-F238E27FC236}">
                <a16:creationId xmlns:a16="http://schemas.microsoft.com/office/drawing/2014/main" id="{148F3DAD-C835-75DF-B1D0-AEEDF7F8F5A2}"/>
              </a:ext>
            </a:extLst>
          </p:cNvPr>
          <p:cNvSpPr txBox="1"/>
          <p:nvPr/>
        </p:nvSpPr>
        <p:spPr>
          <a:xfrm>
            <a:off x="2651194" y="5272116"/>
            <a:ext cx="1679238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Research has indicated that arguably, the most effective way of information collection, is generated by a </a:t>
            </a:r>
            <a:r>
              <a:rPr lang="en-US" sz="2800" b="1" dirty="0">
                <a:cs typeface="Calibri"/>
              </a:rPr>
              <a:t>combination of explicit and implicit feedback</a:t>
            </a:r>
            <a:r>
              <a:rPr lang="en-US" sz="2800" dirty="0">
                <a:cs typeface="Calibri"/>
              </a:rPr>
              <a:t>.</a:t>
            </a:r>
            <a:endParaRPr lang="en-US" dirty="0"/>
          </a:p>
        </p:txBody>
      </p:sp>
      <p:sp>
        <p:nvSpPr>
          <p:cNvPr id="7" name="TextBox 6">
            <a:extLst>
              <a:ext uri="{FF2B5EF4-FFF2-40B4-BE49-F238E27FC236}">
                <a16:creationId xmlns:a16="http://schemas.microsoft.com/office/drawing/2014/main" id="{9D9DCEFF-D7F7-1D19-ABAE-6D160F561CDC}"/>
              </a:ext>
            </a:extLst>
          </p:cNvPr>
          <p:cNvSpPr txBox="1"/>
          <p:nvPr/>
        </p:nvSpPr>
        <p:spPr>
          <a:xfrm>
            <a:off x="2655594" y="6238442"/>
            <a:ext cx="1679238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For example explicit feedback can be provided for a specific </a:t>
            </a:r>
            <a:r>
              <a:rPr lang="en-US" sz="2800" b="1" dirty="0">
                <a:cs typeface="Calibri"/>
              </a:rPr>
              <a:t>optimally defined number of explicit requests</a:t>
            </a:r>
            <a:r>
              <a:rPr lang="en-US" sz="2800" dirty="0">
                <a:cs typeface="Calibri"/>
              </a:rPr>
              <a:t>. </a:t>
            </a:r>
            <a:r>
              <a:rPr lang="en-US" sz="2800" dirty="0">
                <a:ea typeface="+mn-lt"/>
                <a:cs typeface="+mn-lt"/>
              </a:rPr>
              <a:t>(proposal in the next slide)</a:t>
            </a:r>
            <a:endParaRPr lang="en-US" dirty="0"/>
          </a:p>
        </p:txBody>
      </p:sp>
      <p:sp>
        <p:nvSpPr>
          <p:cNvPr id="12" name="TextBox 11">
            <a:extLst>
              <a:ext uri="{FF2B5EF4-FFF2-40B4-BE49-F238E27FC236}">
                <a16:creationId xmlns:a16="http://schemas.microsoft.com/office/drawing/2014/main" id="{34A6DC47-D5AF-D0AE-EC12-B7A4B86A901D}"/>
              </a:ext>
            </a:extLst>
          </p:cNvPr>
          <p:cNvSpPr txBox="1"/>
          <p:nvPr/>
        </p:nvSpPr>
        <p:spPr>
          <a:xfrm>
            <a:off x="2674794" y="7308359"/>
            <a:ext cx="1679238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Then implicit feedback, can contribute estimations based upon explicit feedback. </a:t>
            </a:r>
          </a:p>
        </p:txBody>
      </p:sp>
      <p:sp>
        <p:nvSpPr>
          <p:cNvPr id="13" name="TextBox 12">
            <a:extLst>
              <a:ext uri="{FF2B5EF4-FFF2-40B4-BE49-F238E27FC236}">
                <a16:creationId xmlns:a16="http://schemas.microsoft.com/office/drawing/2014/main" id="{2E7AA987-56A7-248E-D0F3-DE669D0FCA6E}"/>
              </a:ext>
            </a:extLst>
          </p:cNvPr>
          <p:cNvSpPr txBox="1"/>
          <p:nvPr/>
        </p:nvSpPr>
        <p:spPr>
          <a:xfrm>
            <a:off x="2659994" y="7989098"/>
            <a:ext cx="1679238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Explicit feedback can be provided as a supplement to implicit approach, whenever </a:t>
            </a:r>
            <a:r>
              <a:rPr lang="en-US" sz="2800" b="1" dirty="0">
                <a:cs typeface="Calibri"/>
              </a:rPr>
              <a:t>user would like to provide such data</a:t>
            </a:r>
            <a:r>
              <a:rPr lang="en-US" sz="2800" dirty="0">
                <a:cs typeface="Calibri"/>
              </a:rPr>
              <a:t> (meaning: upon request).</a:t>
            </a:r>
            <a:endParaRPr lang="en-US" dirty="0"/>
          </a:p>
        </p:txBody>
      </p:sp>
      <p:sp>
        <p:nvSpPr>
          <p:cNvPr id="26" name="TextBox 25">
            <a:extLst>
              <a:ext uri="{FF2B5EF4-FFF2-40B4-BE49-F238E27FC236}">
                <a16:creationId xmlns:a16="http://schemas.microsoft.com/office/drawing/2014/main" id="{90BA4C7F-275C-AF9E-DB6F-0B4FC774622E}"/>
              </a:ext>
            </a:extLst>
          </p:cNvPr>
          <p:cNvSpPr txBox="1"/>
          <p:nvPr/>
        </p:nvSpPr>
        <p:spPr>
          <a:xfrm>
            <a:off x="2659994" y="8936213"/>
            <a:ext cx="1679238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Additionally implicit feedback can serve as </a:t>
            </a:r>
            <a:r>
              <a:rPr lang="en-US" sz="2800" b="1" dirty="0">
                <a:cs typeface="Calibri"/>
              </a:rPr>
              <a:t>regularization feedback</a:t>
            </a:r>
            <a:r>
              <a:rPr lang="en-US" sz="2800" dirty="0">
                <a:cs typeface="Calibri"/>
              </a:rPr>
              <a:t>, in order to take under consideration and </a:t>
            </a:r>
            <a:r>
              <a:rPr lang="en-US" sz="2800" b="1" dirty="0">
                <a:cs typeface="Calibri"/>
              </a:rPr>
              <a:t>neglect user bias</a:t>
            </a:r>
            <a:r>
              <a:rPr lang="en-US" sz="2800" dirty="0">
                <a:cs typeface="Calibri"/>
              </a:rPr>
              <a:t>.</a:t>
            </a:r>
            <a:endParaRPr lang="en-US" dirty="0"/>
          </a:p>
        </p:txBody>
      </p:sp>
    </p:spTree>
    <p:extLst>
      <p:ext uri="{BB962C8B-B14F-4D97-AF65-F5344CB8AC3E}">
        <p14:creationId xmlns:p14="http://schemas.microsoft.com/office/powerpoint/2010/main" val="33839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2" grpId="0"/>
      <p:bldP spid="6" grpId="0"/>
      <p:bldP spid="7" grpId="0"/>
      <p:bldP spid="12" grpId="0"/>
      <p:bldP spid="13" grpId="0"/>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468116"/>
            <a:ext cx="15693614" cy="1281810"/>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grpSp>
        <p:nvGrpSpPr>
          <p:cNvPr id="14" name="Group 13">
            <a:extLst>
              <a:ext uri="{FF2B5EF4-FFF2-40B4-BE49-F238E27FC236}">
                <a16:creationId xmlns:a16="http://schemas.microsoft.com/office/drawing/2014/main" id="{12D800CB-748F-4593-9023-E073D69B48B5}"/>
              </a:ext>
            </a:extLst>
          </p:cNvPr>
          <p:cNvGrpSpPr/>
          <p:nvPr/>
        </p:nvGrpSpPr>
        <p:grpSpPr>
          <a:xfrm rot="10800000">
            <a:off x="-4" y="-29604"/>
            <a:ext cx="5029204" cy="2282411"/>
            <a:chOff x="11833412" y="6629400"/>
            <a:chExt cx="4222376" cy="2501153"/>
          </a:xfrm>
          <a:solidFill>
            <a:schemeClr val="accent4"/>
          </a:solidFill>
        </p:grpSpPr>
        <p:sp>
          <p:nvSpPr>
            <p:cNvPr id="9" name="Oval 8">
              <a:extLst>
                <a:ext uri="{FF2B5EF4-FFF2-40B4-BE49-F238E27FC236}">
                  <a16:creationId xmlns:a16="http://schemas.microsoft.com/office/drawing/2014/main" id="{C01E08E6-190E-4A98-B2FA-0A0902674705}"/>
                </a:ext>
              </a:extLst>
            </p:cNvPr>
            <p:cNvSpPr/>
            <p:nvPr/>
          </p:nvSpPr>
          <p:spPr>
            <a:xfrm>
              <a:off x="11833412" y="6629400"/>
              <a:ext cx="2608729" cy="25011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2645A29-96E7-4FEE-9F3B-656AB16EEA20}"/>
                </a:ext>
              </a:extLst>
            </p:cNvPr>
            <p:cNvSpPr/>
            <p:nvPr/>
          </p:nvSpPr>
          <p:spPr>
            <a:xfrm>
              <a:off x="13137776" y="6629400"/>
              <a:ext cx="2918012" cy="25011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4691AB59-C96E-4372-9D58-56B03AE17707}"/>
              </a:ext>
            </a:extLst>
          </p:cNvPr>
          <p:cNvSpPr txBox="1">
            <a:spLocks/>
          </p:cNvSpPr>
          <p:nvPr/>
        </p:nvSpPr>
        <p:spPr>
          <a:xfrm>
            <a:off x="113127" y="306317"/>
            <a:ext cx="4801564" cy="1719337"/>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Futura Medium" panose="020B0602020204020303" pitchFamily="34" charset="-79"/>
                <a:ea typeface="+mn-ea"/>
                <a:cs typeface="Futura Medium" panose="020B0602020204020303" pitchFamily="34" charset="-79"/>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Futura Medium" panose="020B0602020204020303" pitchFamily="34" charset="-79"/>
                <a:ea typeface="+mn-ea"/>
                <a:cs typeface="Futura Medium" panose="020B0602020204020303" pitchFamily="34" charset="-79"/>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Futura Medium" panose="020B0602020204020303" pitchFamily="34" charset="-79"/>
                <a:ea typeface="+mn-ea"/>
                <a:cs typeface="Futura Medium" panose="020B0602020204020303" pitchFamily="34" charset="-79"/>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defTabSz="1507846">
              <a:defRPr/>
            </a:pPr>
            <a:r>
              <a:rPr lang="en-US" sz="3600" dirty="0">
                <a:solidFill>
                  <a:schemeClr val="bg1"/>
                </a:solidFill>
                <a:latin typeface="Verdana"/>
                <a:ea typeface="Verdana"/>
              </a:rPr>
              <a:t>Proposed Architectures</a:t>
            </a:r>
            <a:br>
              <a:rPr lang="en-US" sz="3600" dirty="0">
                <a:solidFill>
                  <a:schemeClr val="bg1"/>
                </a:solidFill>
                <a:latin typeface="Verdana"/>
                <a:ea typeface="Verdana"/>
              </a:rPr>
            </a:br>
            <a:r>
              <a:rPr lang="en-US" sz="3600" dirty="0">
                <a:solidFill>
                  <a:schemeClr val="bg1"/>
                </a:solidFill>
                <a:latin typeface="Verdana"/>
                <a:ea typeface="Verdana"/>
              </a:rPr>
              <a:t>and Models</a:t>
            </a:r>
            <a:endParaRPr lang="en-US" sz="3600" dirty="0">
              <a:solidFill>
                <a:schemeClr val="bg1"/>
              </a:solidFill>
              <a:latin typeface="Futura Medium"/>
              <a:ea typeface="Verdana"/>
            </a:endParaRPr>
          </a:p>
        </p:txBody>
      </p:sp>
      <p:sp>
        <p:nvSpPr>
          <p:cNvPr id="20" name="Rectangle 19">
            <a:extLst>
              <a:ext uri="{FF2B5EF4-FFF2-40B4-BE49-F238E27FC236}">
                <a16:creationId xmlns:a16="http://schemas.microsoft.com/office/drawing/2014/main" id="{27FB34D7-72B7-534A-A074-BD8E63B38943}"/>
              </a:ext>
            </a:extLst>
          </p:cNvPr>
          <p:cNvSpPr/>
          <p:nvPr/>
        </p:nvSpPr>
        <p:spPr>
          <a:xfrm>
            <a:off x="5210702" y="785856"/>
            <a:ext cx="12522021" cy="584775"/>
          </a:xfrm>
          <a:prstGeom prst="rect">
            <a:avLst/>
          </a:prstGeom>
        </p:spPr>
        <p:txBody>
          <a:bodyPr wrap="square" lIns="91440" tIns="45720" rIns="91440" bIns="45720" anchor="t">
            <a:spAutoFit/>
          </a:bodyPr>
          <a:lstStyle/>
          <a:p>
            <a:pPr defTabSz="1507846">
              <a:defRPr/>
            </a:pPr>
            <a:r>
              <a:rPr lang="en-US" sz="3200" dirty="0">
                <a:solidFill>
                  <a:schemeClr val="bg1"/>
                </a:solidFill>
                <a:latin typeface="Verdana"/>
                <a:ea typeface="Verdana"/>
                <a:cs typeface="Verdana" panose="020B0604030504040204" pitchFamily="34" charset="0"/>
              </a:rPr>
              <a:t>Information Collection Phase: Proposed Solutions</a:t>
            </a:r>
            <a:endPar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a:extLst>
              <a:ext uri="{FF2B5EF4-FFF2-40B4-BE49-F238E27FC236}">
                <a16:creationId xmlns:a16="http://schemas.microsoft.com/office/drawing/2014/main" id="{8D2C40F1-613D-5D4F-890A-1779E5AA4E6C}"/>
              </a:ext>
            </a:extLst>
          </p:cNvPr>
          <p:cNvSpPr/>
          <p:nvPr/>
        </p:nvSpPr>
        <p:spPr>
          <a:xfrm>
            <a:off x="8473906" y="8138946"/>
            <a:ext cx="412292" cy="523220"/>
          </a:xfrm>
          <a:prstGeom prst="rect">
            <a:avLst/>
          </a:prstGeom>
        </p:spPr>
        <p:txBody>
          <a:bodyPr wrap="none">
            <a:spAutoFit/>
          </a:bodyPr>
          <a:lstStyle/>
          <a:p>
            <a:r>
              <a:rPr lang="en-US" sz="280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en-GR" sz="2800"/>
          </a:p>
        </p:txBody>
      </p:sp>
      <p:sp>
        <p:nvSpPr>
          <p:cNvPr id="4" name="TextBox 3">
            <a:extLst>
              <a:ext uri="{FF2B5EF4-FFF2-40B4-BE49-F238E27FC236}">
                <a16:creationId xmlns:a16="http://schemas.microsoft.com/office/drawing/2014/main" id="{E0EB3A10-432F-EACB-9E73-080A9FCA89E8}"/>
              </a:ext>
            </a:extLst>
          </p:cNvPr>
          <p:cNvSpPr txBox="1"/>
          <p:nvPr/>
        </p:nvSpPr>
        <p:spPr>
          <a:xfrm>
            <a:off x="18892477" y="838490"/>
            <a:ext cx="1099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bg1"/>
                </a:solidFill>
                <a:latin typeface="Verdana"/>
                <a:ea typeface="Verdana"/>
              </a:rPr>
              <a:t>2/3</a:t>
            </a:r>
            <a:endParaRPr lang="en-US" sz="2800" dirty="0">
              <a:solidFill>
                <a:schemeClr val="bg1"/>
              </a:solidFill>
              <a:cs typeface="Calibri"/>
            </a:endParaRPr>
          </a:p>
        </p:txBody>
      </p:sp>
      <p:sp>
        <p:nvSpPr>
          <p:cNvPr id="3" name="TextBox 2">
            <a:extLst>
              <a:ext uri="{FF2B5EF4-FFF2-40B4-BE49-F238E27FC236}">
                <a16:creationId xmlns:a16="http://schemas.microsoft.com/office/drawing/2014/main" id="{02102C26-D0DA-8FD6-6A22-DE5CA40CAEAF}"/>
              </a:ext>
            </a:extLst>
          </p:cNvPr>
          <p:cNvSpPr txBox="1"/>
          <p:nvPr/>
        </p:nvSpPr>
        <p:spPr>
          <a:xfrm>
            <a:off x="821627" y="2569934"/>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Phase 1: Information Collection Phase: Proposed Solutions</a:t>
            </a:r>
            <a:endParaRPr lang="en-US" sz="2800" dirty="0">
              <a:cs typeface="Calibri"/>
            </a:endParaRPr>
          </a:p>
        </p:txBody>
      </p:sp>
      <p:sp>
        <p:nvSpPr>
          <p:cNvPr id="5" name="TextBox 4">
            <a:extLst>
              <a:ext uri="{FF2B5EF4-FFF2-40B4-BE49-F238E27FC236}">
                <a16:creationId xmlns:a16="http://schemas.microsoft.com/office/drawing/2014/main" id="{822369E3-3C04-5193-6B51-5F1462ED6557}"/>
              </a:ext>
            </a:extLst>
          </p:cNvPr>
          <p:cNvSpPr txBox="1"/>
          <p:nvPr/>
        </p:nvSpPr>
        <p:spPr>
          <a:xfrm>
            <a:off x="826389" y="3092300"/>
            <a:ext cx="1679238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Another extremely interesting topic proposed in bibliography, is the concept of: OPT (optimal) number of explicit feedback requested from users.</a:t>
            </a:r>
            <a:endParaRPr lang="en-US" dirty="0"/>
          </a:p>
        </p:txBody>
      </p:sp>
      <p:sp>
        <p:nvSpPr>
          <p:cNvPr id="26" name="TextBox 25">
            <a:extLst>
              <a:ext uri="{FF2B5EF4-FFF2-40B4-BE49-F238E27FC236}">
                <a16:creationId xmlns:a16="http://schemas.microsoft.com/office/drawing/2014/main" id="{90BA4C7F-275C-AF9E-DB6F-0B4FC774622E}"/>
              </a:ext>
            </a:extLst>
          </p:cNvPr>
          <p:cNvSpPr txBox="1"/>
          <p:nvPr/>
        </p:nvSpPr>
        <p:spPr>
          <a:xfrm>
            <a:off x="824789" y="4037856"/>
            <a:ext cx="1679238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We can associate each request for feedback towards a user, with:</a:t>
            </a:r>
          </a:p>
        </p:txBody>
      </p:sp>
      <p:sp>
        <p:nvSpPr>
          <p:cNvPr id="8" name="TextBox 7">
            <a:extLst>
              <a:ext uri="{FF2B5EF4-FFF2-40B4-BE49-F238E27FC236}">
                <a16:creationId xmlns:a16="http://schemas.microsoft.com/office/drawing/2014/main" id="{EB64AE83-FC40-D7B8-9C12-522BF157DC10}"/>
              </a:ext>
            </a:extLst>
          </p:cNvPr>
          <p:cNvSpPr txBox="1"/>
          <p:nvPr/>
        </p:nvSpPr>
        <p:spPr>
          <a:xfrm>
            <a:off x="1391590" y="4560223"/>
            <a:ext cx="1679238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cs typeface="Calibri"/>
              </a:rPr>
              <a:t>C(n) : a numerical value that represents the effort the user puts for providing a given n-</a:t>
            </a:r>
            <a:r>
              <a:rPr lang="en-US" sz="2800" dirty="0" err="1">
                <a:cs typeface="Calibri"/>
              </a:rPr>
              <a:t>th</a:t>
            </a:r>
            <a:r>
              <a:rPr lang="en-US" sz="2800" dirty="0">
                <a:cs typeface="Calibri"/>
              </a:rPr>
              <a:t> feedback.</a:t>
            </a:r>
            <a:endParaRPr lang="en-US" dirty="0">
              <a:cs typeface="Calibri"/>
            </a:endParaRPr>
          </a:p>
        </p:txBody>
      </p:sp>
      <p:sp>
        <p:nvSpPr>
          <p:cNvPr id="15" name="TextBox 14">
            <a:extLst>
              <a:ext uri="{FF2B5EF4-FFF2-40B4-BE49-F238E27FC236}">
                <a16:creationId xmlns:a16="http://schemas.microsoft.com/office/drawing/2014/main" id="{E83AF6F4-63A8-070A-B281-FAC9D90C82C4}"/>
              </a:ext>
            </a:extLst>
          </p:cNvPr>
          <p:cNvSpPr txBox="1"/>
          <p:nvPr/>
        </p:nvSpPr>
        <p:spPr>
          <a:xfrm>
            <a:off x="1914136" y="5082590"/>
            <a:ext cx="14986273"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This number can be expressed as a weighted sum, on parameters related to:</a:t>
            </a:r>
            <a:br>
              <a:rPr lang="en-US" sz="2400" dirty="0">
                <a:cs typeface="Calibri"/>
              </a:rPr>
            </a:br>
            <a:r>
              <a:rPr lang="en-US" sz="2400" dirty="0">
                <a:cs typeface="Calibri"/>
              </a:rPr>
              <a:t>time – spent for feedback provision,</a:t>
            </a:r>
            <a:br>
              <a:rPr lang="en-US" sz="2400" dirty="0">
                <a:cs typeface="Calibri"/>
              </a:rPr>
            </a:br>
            <a:r>
              <a:rPr lang="en-US" sz="2400" dirty="0">
                <a:cs typeface="Calibri"/>
              </a:rPr>
              <a:t>cognitive effort required by feedback process etc.</a:t>
            </a:r>
            <a:r>
              <a:rPr lang="en-US" sz="2800" dirty="0">
                <a:cs typeface="Calibri"/>
              </a:rPr>
              <a:t> </a:t>
            </a:r>
            <a:endParaRPr lang="en-US" dirty="0">
              <a:cs typeface="Calibri"/>
            </a:endParaRPr>
          </a:p>
        </p:txBody>
      </p:sp>
      <p:sp>
        <p:nvSpPr>
          <p:cNvPr id="16" name="TextBox 15">
            <a:extLst>
              <a:ext uri="{FF2B5EF4-FFF2-40B4-BE49-F238E27FC236}">
                <a16:creationId xmlns:a16="http://schemas.microsoft.com/office/drawing/2014/main" id="{D5309B8D-CAE5-F662-0E5B-A5916E7AE08F}"/>
              </a:ext>
            </a:extLst>
          </p:cNvPr>
          <p:cNvSpPr txBox="1"/>
          <p:nvPr/>
        </p:nvSpPr>
        <p:spPr>
          <a:xfrm>
            <a:off x="1395989" y="6473662"/>
            <a:ext cx="1679238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cs typeface="Calibri"/>
              </a:rPr>
              <a:t>B(n) : a numerical value that represents the benefit the user receives for providing a given n-</a:t>
            </a:r>
            <a:r>
              <a:rPr lang="en-US" sz="2800" dirty="0" err="1">
                <a:cs typeface="Calibri"/>
              </a:rPr>
              <a:t>th</a:t>
            </a:r>
            <a:r>
              <a:rPr lang="en-US" sz="2800" dirty="0">
                <a:cs typeface="Calibri"/>
              </a:rPr>
              <a:t> feedback.</a:t>
            </a:r>
            <a:endParaRPr lang="en-US" dirty="0">
              <a:cs typeface="Calibri"/>
            </a:endParaRPr>
          </a:p>
        </p:txBody>
      </p:sp>
      <p:sp>
        <p:nvSpPr>
          <p:cNvPr id="17" name="TextBox 16">
            <a:extLst>
              <a:ext uri="{FF2B5EF4-FFF2-40B4-BE49-F238E27FC236}">
                <a16:creationId xmlns:a16="http://schemas.microsoft.com/office/drawing/2014/main" id="{2D357913-6F6E-2E0A-53ED-6AFDF3B4F9C9}"/>
              </a:ext>
            </a:extLst>
          </p:cNvPr>
          <p:cNvSpPr txBox="1"/>
          <p:nvPr/>
        </p:nvSpPr>
        <p:spPr>
          <a:xfrm>
            <a:off x="1914136" y="7006415"/>
            <a:ext cx="1498627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This number can be expressed as a weighted sum, on parameters related to performance and quality the recommendation process derives from n-</a:t>
            </a:r>
            <a:r>
              <a:rPr lang="en-US" sz="2400" dirty="0" err="1">
                <a:cs typeface="Calibri"/>
              </a:rPr>
              <a:t>th</a:t>
            </a:r>
            <a:r>
              <a:rPr lang="en-US" sz="2400" dirty="0">
                <a:cs typeface="Calibri"/>
              </a:rPr>
              <a:t> feedback.</a:t>
            </a:r>
          </a:p>
        </p:txBody>
      </p:sp>
      <p:sp>
        <p:nvSpPr>
          <p:cNvPr id="23" name="TextBox 22">
            <a:extLst>
              <a:ext uri="{FF2B5EF4-FFF2-40B4-BE49-F238E27FC236}">
                <a16:creationId xmlns:a16="http://schemas.microsoft.com/office/drawing/2014/main" id="{052686F7-8216-5707-D3C2-4A1B2EB54C2D}"/>
              </a:ext>
            </a:extLst>
          </p:cNvPr>
          <p:cNvSpPr txBox="1"/>
          <p:nvPr/>
        </p:nvSpPr>
        <p:spPr>
          <a:xfrm>
            <a:off x="1415189" y="7972740"/>
            <a:ext cx="1679238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err="1">
                <a:cs typeface="Calibri"/>
              </a:rPr>
              <a:t>mB</a:t>
            </a:r>
            <a:r>
              <a:rPr lang="en-US" sz="2800" dirty="0">
                <a:cs typeface="Calibri"/>
              </a:rPr>
              <a:t>(n) : a numerical value that represents the marginal benefit the user receives for providing a given n-</a:t>
            </a:r>
            <a:r>
              <a:rPr lang="en-US" sz="2800" dirty="0" err="1">
                <a:cs typeface="Calibri"/>
              </a:rPr>
              <a:t>th</a:t>
            </a:r>
            <a:r>
              <a:rPr lang="en-US" sz="2800" dirty="0">
                <a:cs typeface="Calibri"/>
              </a:rPr>
              <a:t> feedback.</a:t>
            </a:r>
            <a:endParaRPr lang="en-US" dirty="0">
              <a:cs typeface="Calibri"/>
            </a:endParaRPr>
          </a:p>
        </p:txBody>
      </p:sp>
      <p:sp>
        <p:nvSpPr>
          <p:cNvPr id="29" name="TextBox 28">
            <a:extLst>
              <a:ext uri="{FF2B5EF4-FFF2-40B4-BE49-F238E27FC236}">
                <a16:creationId xmlns:a16="http://schemas.microsoft.com/office/drawing/2014/main" id="{50A8FD33-5B83-D4D7-D2F3-04E2898BC195}"/>
              </a:ext>
            </a:extLst>
          </p:cNvPr>
          <p:cNvSpPr txBox="1"/>
          <p:nvPr/>
        </p:nvSpPr>
        <p:spPr>
          <a:xfrm>
            <a:off x="1918536" y="8919855"/>
            <a:ext cx="1498627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Marginal benefit describes the additional satisfaction a user receives from providing feedback for n-</a:t>
            </a:r>
            <a:r>
              <a:rPr lang="en-US" sz="2400" dirty="0" err="1">
                <a:cs typeface="Calibri"/>
              </a:rPr>
              <a:t>th</a:t>
            </a:r>
            <a:r>
              <a:rPr lang="en-US" sz="2400" dirty="0">
                <a:cs typeface="Calibri"/>
              </a:rPr>
              <a:t> item.</a:t>
            </a:r>
          </a:p>
        </p:txBody>
      </p:sp>
    </p:spTree>
    <p:extLst>
      <p:ext uri="{BB962C8B-B14F-4D97-AF65-F5344CB8AC3E}">
        <p14:creationId xmlns:p14="http://schemas.microsoft.com/office/powerpoint/2010/main" val="416039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6" grpId="0"/>
      <p:bldP spid="8" grpId="0"/>
      <p:bldP spid="15" grpId="0"/>
      <p:bldP spid="16" grpId="0"/>
      <p:bldP spid="17" grpId="0"/>
      <p:bldP spid="23" grpId="0"/>
      <p:bldP spid="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468116"/>
            <a:ext cx="15693614" cy="1281810"/>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grpSp>
        <p:nvGrpSpPr>
          <p:cNvPr id="14" name="Group 13">
            <a:extLst>
              <a:ext uri="{FF2B5EF4-FFF2-40B4-BE49-F238E27FC236}">
                <a16:creationId xmlns:a16="http://schemas.microsoft.com/office/drawing/2014/main" id="{12D800CB-748F-4593-9023-E073D69B48B5}"/>
              </a:ext>
            </a:extLst>
          </p:cNvPr>
          <p:cNvGrpSpPr/>
          <p:nvPr/>
        </p:nvGrpSpPr>
        <p:grpSpPr>
          <a:xfrm rot="10800000">
            <a:off x="-4" y="-29604"/>
            <a:ext cx="5029204" cy="2282411"/>
            <a:chOff x="11833412" y="6629400"/>
            <a:chExt cx="4222376" cy="2501153"/>
          </a:xfrm>
          <a:solidFill>
            <a:schemeClr val="accent4"/>
          </a:solidFill>
        </p:grpSpPr>
        <p:sp>
          <p:nvSpPr>
            <p:cNvPr id="9" name="Oval 8">
              <a:extLst>
                <a:ext uri="{FF2B5EF4-FFF2-40B4-BE49-F238E27FC236}">
                  <a16:creationId xmlns:a16="http://schemas.microsoft.com/office/drawing/2014/main" id="{C01E08E6-190E-4A98-B2FA-0A0902674705}"/>
                </a:ext>
              </a:extLst>
            </p:cNvPr>
            <p:cNvSpPr/>
            <p:nvPr/>
          </p:nvSpPr>
          <p:spPr>
            <a:xfrm>
              <a:off x="11833412" y="6629400"/>
              <a:ext cx="2608729" cy="25011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2645A29-96E7-4FEE-9F3B-656AB16EEA20}"/>
                </a:ext>
              </a:extLst>
            </p:cNvPr>
            <p:cNvSpPr/>
            <p:nvPr/>
          </p:nvSpPr>
          <p:spPr>
            <a:xfrm>
              <a:off x="13137776" y="6629400"/>
              <a:ext cx="2918012" cy="25011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4691AB59-C96E-4372-9D58-56B03AE17707}"/>
              </a:ext>
            </a:extLst>
          </p:cNvPr>
          <p:cNvSpPr txBox="1">
            <a:spLocks/>
          </p:cNvSpPr>
          <p:nvPr/>
        </p:nvSpPr>
        <p:spPr>
          <a:xfrm>
            <a:off x="113127" y="306317"/>
            <a:ext cx="4801564" cy="1719337"/>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Futura Medium" panose="020B0602020204020303" pitchFamily="34" charset="-79"/>
                <a:ea typeface="+mn-ea"/>
                <a:cs typeface="Futura Medium" panose="020B0602020204020303" pitchFamily="34" charset="-79"/>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Futura Medium" panose="020B0602020204020303" pitchFamily="34" charset="-79"/>
                <a:ea typeface="+mn-ea"/>
                <a:cs typeface="Futura Medium" panose="020B0602020204020303" pitchFamily="34" charset="-79"/>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Futura Medium" panose="020B0602020204020303" pitchFamily="34" charset="-79"/>
                <a:ea typeface="+mn-ea"/>
                <a:cs typeface="Futura Medium" panose="020B0602020204020303" pitchFamily="34" charset="-79"/>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defTabSz="1507846">
              <a:defRPr/>
            </a:pPr>
            <a:r>
              <a:rPr lang="en-US" sz="3600" dirty="0">
                <a:solidFill>
                  <a:schemeClr val="bg1"/>
                </a:solidFill>
                <a:latin typeface="Verdana"/>
                <a:ea typeface="Verdana"/>
              </a:rPr>
              <a:t>Proposed Architectures</a:t>
            </a:r>
            <a:br>
              <a:rPr lang="en-US" sz="3600" dirty="0">
                <a:solidFill>
                  <a:schemeClr val="bg1"/>
                </a:solidFill>
                <a:latin typeface="Verdana"/>
                <a:ea typeface="Verdana"/>
              </a:rPr>
            </a:br>
            <a:r>
              <a:rPr lang="en-US" sz="3600" dirty="0">
                <a:solidFill>
                  <a:schemeClr val="bg1"/>
                </a:solidFill>
                <a:latin typeface="Verdana"/>
                <a:ea typeface="Verdana"/>
              </a:rPr>
              <a:t>and Models</a:t>
            </a:r>
            <a:endParaRPr lang="en-US" sz="3600" dirty="0">
              <a:solidFill>
                <a:schemeClr val="bg1"/>
              </a:solidFill>
              <a:latin typeface="Futura Medium"/>
              <a:ea typeface="Verdana"/>
            </a:endParaRPr>
          </a:p>
        </p:txBody>
      </p:sp>
      <p:sp>
        <p:nvSpPr>
          <p:cNvPr id="20" name="Rectangle 19">
            <a:extLst>
              <a:ext uri="{FF2B5EF4-FFF2-40B4-BE49-F238E27FC236}">
                <a16:creationId xmlns:a16="http://schemas.microsoft.com/office/drawing/2014/main" id="{27FB34D7-72B7-534A-A074-BD8E63B38943}"/>
              </a:ext>
            </a:extLst>
          </p:cNvPr>
          <p:cNvSpPr/>
          <p:nvPr/>
        </p:nvSpPr>
        <p:spPr>
          <a:xfrm>
            <a:off x="5210702" y="785856"/>
            <a:ext cx="12522021" cy="584775"/>
          </a:xfrm>
          <a:prstGeom prst="rect">
            <a:avLst/>
          </a:prstGeom>
        </p:spPr>
        <p:txBody>
          <a:bodyPr wrap="square" lIns="91440" tIns="45720" rIns="91440" bIns="45720" anchor="t">
            <a:spAutoFit/>
          </a:bodyPr>
          <a:lstStyle/>
          <a:p>
            <a:pPr defTabSz="1507846">
              <a:defRPr/>
            </a:pPr>
            <a:r>
              <a:rPr lang="en-US" sz="3200" dirty="0">
                <a:solidFill>
                  <a:schemeClr val="bg1"/>
                </a:solidFill>
                <a:latin typeface="Verdana"/>
                <a:ea typeface="Verdana"/>
                <a:cs typeface="Verdana" panose="020B0604030504040204" pitchFamily="34" charset="0"/>
              </a:rPr>
              <a:t>Information Collection Phase: Proposed Solutions</a:t>
            </a:r>
            <a:endPar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a:extLst>
              <a:ext uri="{FF2B5EF4-FFF2-40B4-BE49-F238E27FC236}">
                <a16:creationId xmlns:a16="http://schemas.microsoft.com/office/drawing/2014/main" id="{8D2C40F1-613D-5D4F-890A-1779E5AA4E6C}"/>
              </a:ext>
            </a:extLst>
          </p:cNvPr>
          <p:cNvSpPr/>
          <p:nvPr/>
        </p:nvSpPr>
        <p:spPr>
          <a:xfrm>
            <a:off x="8473906" y="8138946"/>
            <a:ext cx="412292" cy="523220"/>
          </a:xfrm>
          <a:prstGeom prst="rect">
            <a:avLst/>
          </a:prstGeom>
        </p:spPr>
        <p:txBody>
          <a:bodyPr wrap="none">
            <a:spAutoFit/>
          </a:bodyPr>
          <a:lstStyle/>
          <a:p>
            <a:r>
              <a:rPr lang="en-US" sz="280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en-GR" sz="2800"/>
          </a:p>
        </p:txBody>
      </p:sp>
      <p:sp>
        <p:nvSpPr>
          <p:cNvPr id="4" name="TextBox 3">
            <a:extLst>
              <a:ext uri="{FF2B5EF4-FFF2-40B4-BE49-F238E27FC236}">
                <a16:creationId xmlns:a16="http://schemas.microsoft.com/office/drawing/2014/main" id="{E0EB3A10-432F-EACB-9E73-080A9FCA89E8}"/>
              </a:ext>
            </a:extLst>
          </p:cNvPr>
          <p:cNvSpPr txBox="1"/>
          <p:nvPr/>
        </p:nvSpPr>
        <p:spPr>
          <a:xfrm>
            <a:off x="18892477" y="838490"/>
            <a:ext cx="1099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bg1"/>
                </a:solidFill>
                <a:latin typeface="Verdana"/>
                <a:ea typeface="Verdana"/>
              </a:rPr>
              <a:t>3/3</a:t>
            </a:r>
            <a:endParaRPr lang="en-US" sz="2800" dirty="0">
              <a:solidFill>
                <a:schemeClr val="bg1"/>
              </a:solidFill>
              <a:cs typeface="Calibri"/>
            </a:endParaRPr>
          </a:p>
        </p:txBody>
      </p:sp>
      <p:sp>
        <p:nvSpPr>
          <p:cNvPr id="3" name="TextBox 2">
            <a:extLst>
              <a:ext uri="{FF2B5EF4-FFF2-40B4-BE49-F238E27FC236}">
                <a16:creationId xmlns:a16="http://schemas.microsoft.com/office/drawing/2014/main" id="{02102C26-D0DA-8FD6-6A22-DE5CA40CAEAF}"/>
              </a:ext>
            </a:extLst>
          </p:cNvPr>
          <p:cNvSpPr txBox="1"/>
          <p:nvPr/>
        </p:nvSpPr>
        <p:spPr>
          <a:xfrm>
            <a:off x="821627" y="2569934"/>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Phase 1: Information Collection Phase: Proposed Solutions</a:t>
            </a:r>
            <a:endParaRPr lang="en-US" sz="2800" dirty="0">
              <a:cs typeface="Calibri"/>
            </a:endParaRPr>
          </a:p>
        </p:txBody>
      </p:sp>
      <p:sp>
        <p:nvSpPr>
          <p:cNvPr id="29" name="TextBox 28">
            <a:extLst>
              <a:ext uri="{FF2B5EF4-FFF2-40B4-BE49-F238E27FC236}">
                <a16:creationId xmlns:a16="http://schemas.microsoft.com/office/drawing/2014/main" id="{50A8FD33-5B83-D4D7-D2F3-04E2898BC195}"/>
              </a:ext>
            </a:extLst>
          </p:cNvPr>
          <p:cNvSpPr txBox="1"/>
          <p:nvPr/>
        </p:nvSpPr>
        <p:spPr>
          <a:xfrm>
            <a:off x="823333" y="3251969"/>
            <a:ext cx="1498627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A very simple and straight-forward model that can be formulated therefore is:</a:t>
            </a:r>
            <a:endParaRPr lang="en-US" dirty="0"/>
          </a:p>
        </p:txBody>
      </p:sp>
      <p:sp>
        <p:nvSpPr>
          <p:cNvPr id="2" name="TextBox 1">
            <a:extLst>
              <a:ext uri="{FF2B5EF4-FFF2-40B4-BE49-F238E27FC236}">
                <a16:creationId xmlns:a16="http://schemas.microsoft.com/office/drawing/2014/main" id="{C1E8169E-DB6C-D07F-A98A-50E2472C0021}"/>
              </a:ext>
            </a:extLst>
          </p:cNvPr>
          <p:cNvSpPr txBox="1"/>
          <p:nvPr/>
        </p:nvSpPr>
        <p:spPr>
          <a:xfrm>
            <a:off x="2884938" y="4099906"/>
            <a:ext cx="12928490"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Find OPT(n) for :</a:t>
            </a:r>
            <a:br>
              <a:rPr lang="en-US" sz="2400" dirty="0">
                <a:cs typeface="Calibri"/>
              </a:rPr>
            </a:br>
            <a:br>
              <a:rPr lang="en-US" sz="2400" dirty="0">
                <a:cs typeface="Calibri"/>
              </a:rPr>
            </a:br>
            <a:r>
              <a:rPr lang="en-US" sz="2800" dirty="0">
                <a:cs typeface="Calibri"/>
              </a:rPr>
              <a:t>          ( B(n) + </a:t>
            </a:r>
            <a:r>
              <a:rPr lang="en-US" sz="2800" dirty="0" err="1">
                <a:cs typeface="Calibri"/>
              </a:rPr>
              <a:t>mB</a:t>
            </a:r>
            <a:r>
              <a:rPr lang="en-US" sz="2800" dirty="0">
                <a:cs typeface="Calibri"/>
              </a:rPr>
              <a:t>(n) ) - C (n)</a:t>
            </a:r>
            <a:br>
              <a:rPr lang="en-US" sz="2800" dirty="0">
                <a:cs typeface="Calibri"/>
              </a:rPr>
            </a:br>
            <a:br>
              <a:rPr lang="en-US" sz="2800" dirty="0">
                <a:cs typeface="Calibri"/>
              </a:rPr>
            </a:br>
            <a:r>
              <a:rPr lang="en-US" sz="2400" dirty="0">
                <a:cs typeface="Calibri"/>
              </a:rPr>
              <a:t>under assumptions that:</a:t>
            </a:r>
            <a:endParaRPr lang="en-US" sz="2400">
              <a:cs typeface="Calibri"/>
            </a:endParaRPr>
          </a:p>
          <a:p>
            <a:endParaRPr lang="en-US" sz="2400" dirty="0">
              <a:cs typeface="Calibri"/>
            </a:endParaRPr>
          </a:p>
          <a:p>
            <a:r>
              <a:rPr lang="en-US" sz="2400" dirty="0">
                <a:cs typeface="Calibri"/>
              </a:rPr>
              <a:t>B(n) is monotonically increasing, and</a:t>
            </a:r>
            <a:br>
              <a:rPr lang="en-US" sz="2400" dirty="0">
                <a:cs typeface="Calibri"/>
              </a:rPr>
            </a:br>
            <a:r>
              <a:rPr lang="en-US" sz="2400" dirty="0" err="1">
                <a:cs typeface="Calibri"/>
              </a:rPr>
              <a:t>mB</a:t>
            </a:r>
            <a:r>
              <a:rPr lang="en-US" sz="2400" dirty="0">
                <a:cs typeface="Calibri"/>
              </a:rPr>
              <a:t>(n) is decreasing and </a:t>
            </a:r>
            <a:r>
              <a:rPr lang="en-US" sz="2400" dirty="0" err="1">
                <a:cs typeface="Calibri"/>
              </a:rPr>
              <a:t>assympomatically</a:t>
            </a:r>
            <a:r>
              <a:rPr lang="en-US" sz="2400" dirty="0">
                <a:cs typeface="Calibri"/>
              </a:rPr>
              <a:t> converges to 0.  </a:t>
            </a:r>
            <a:endParaRPr lang="en-US" sz="2400" dirty="0"/>
          </a:p>
        </p:txBody>
      </p:sp>
    </p:spTree>
    <p:extLst>
      <p:ext uri="{BB962C8B-B14F-4D97-AF65-F5344CB8AC3E}">
        <p14:creationId xmlns:p14="http://schemas.microsoft.com/office/powerpoint/2010/main" val="132222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6546"/>
            <a:ext cx="15693614" cy="5219358"/>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0" name="Rectangle 19">
            <a:extLst>
              <a:ext uri="{FF2B5EF4-FFF2-40B4-BE49-F238E27FC236}">
                <a16:creationId xmlns:a16="http://schemas.microsoft.com/office/drawing/2014/main" id="{27FB34D7-72B7-534A-A074-BD8E63B38943}"/>
              </a:ext>
            </a:extLst>
          </p:cNvPr>
          <p:cNvSpPr/>
          <p:nvPr/>
        </p:nvSpPr>
        <p:spPr>
          <a:xfrm>
            <a:off x="5373502" y="3272030"/>
            <a:ext cx="13765573" cy="1446550"/>
          </a:xfrm>
          <a:prstGeom prst="rect">
            <a:avLst/>
          </a:prstGeom>
        </p:spPr>
        <p:txBody>
          <a:bodyPr wrap="square" lIns="91440" tIns="45720" rIns="91440" bIns="45720" anchor="t">
            <a:spAutoFit/>
          </a:bodyPr>
          <a:lstStyle/>
          <a:p>
            <a:pPr defTabSz="1507846">
              <a:defRPr/>
            </a:pPr>
            <a:r>
              <a:rPr lang="en-US" sz="4800" dirty="0">
                <a:solidFill>
                  <a:schemeClr val="bg1"/>
                </a:solidFill>
                <a:latin typeface="Verdana"/>
                <a:ea typeface="Verdana"/>
              </a:rPr>
              <a:t>Proposed Architectures and Models</a:t>
            </a:r>
            <a:br>
              <a:rPr lang="en-US" sz="4800" dirty="0">
                <a:solidFill>
                  <a:schemeClr val="bg1"/>
                </a:solidFill>
                <a:latin typeface="Verdana"/>
                <a:ea typeface="Verdana"/>
              </a:rPr>
            </a:br>
            <a:r>
              <a:rPr lang="en-US" sz="4000" dirty="0">
                <a:solidFill>
                  <a:schemeClr val="bg1"/>
                </a:solidFill>
                <a:latin typeface="Verdana"/>
                <a:ea typeface="Verdana"/>
              </a:rPr>
              <a:t>Learning – Recommendation Phases</a:t>
            </a:r>
            <a:endParaRPr lang="en-US" sz="4000" dirty="0">
              <a:solidFill>
                <a:schemeClr val="bg1"/>
              </a:solidFill>
            </a:endParaRPr>
          </a:p>
        </p:txBody>
      </p:sp>
      <p:sp>
        <p:nvSpPr>
          <p:cNvPr id="24" name="Rectangle 23">
            <a:extLst>
              <a:ext uri="{FF2B5EF4-FFF2-40B4-BE49-F238E27FC236}">
                <a16:creationId xmlns:a16="http://schemas.microsoft.com/office/drawing/2014/main" id="{8D2C40F1-613D-5D4F-890A-1779E5AA4E6C}"/>
              </a:ext>
            </a:extLst>
          </p:cNvPr>
          <p:cNvSpPr/>
          <p:nvPr/>
        </p:nvSpPr>
        <p:spPr>
          <a:xfrm>
            <a:off x="8473906" y="8138946"/>
            <a:ext cx="412292" cy="523220"/>
          </a:xfrm>
          <a:prstGeom prst="rect">
            <a:avLst/>
          </a:prstGeom>
        </p:spPr>
        <p:txBody>
          <a:bodyPr wrap="none">
            <a:spAutoFit/>
          </a:bodyPr>
          <a:lstStyle/>
          <a:p>
            <a:r>
              <a:rPr lang="en-US" sz="280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en-GR" sz="2800"/>
          </a:p>
        </p:txBody>
      </p:sp>
      <p:sp>
        <p:nvSpPr>
          <p:cNvPr id="44" name="Rectangle 43">
            <a:extLst>
              <a:ext uri="{FF2B5EF4-FFF2-40B4-BE49-F238E27FC236}">
                <a16:creationId xmlns:a16="http://schemas.microsoft.com/office/drawing/2014/main" id="{BE955537-DD30-2545-B812-8741F1D415B0}"/>
              </a:ext>
            </a:extLst>
          </p:cNvPr>
          <p:cNvSpPr/>
          <p:nvPr/>
        </p:nvSpPr>
        <p:spPr>
          <a:xfrm>
            <a:off x="1653298" y="8445611"/>
            <a:ext cx="1093869" cy="769441"/>
          </a:xfrm>
          <a:prstGeom prst="rect">
            <a:avLst/>
          </a:prstGeom>
        </p:spPr>
        <p:txBody>
          <a:bodyPr wrap="square">
            <a:spAutoFit/>
          </a:bodyPr>
          <a:lstStyle/>
          <a:p>
            <a:pPr algn="ctr"/>
            <a:r>
              <a:rPr lang="en-US" sz="4400">
                <a:solidFill>
                  <a:schemeClr val="bg1"/>
                </a:solidFill>
                <a:latin typeface="Verdana" panose="020B0604030504040204" pitchFamily="34" charset="0"/>
                <a:ea typeface="Verdana" panose="020B0604030504040204" pitchFamily="34" charset="0"/>
                <a:cs typeface="Verdana" panose="020B0604030504040204" pitchFamily="34" charset="0"/>
              </a:rPr>
              <a:t>3</a:t>
            </a:r>
            <a:endParaRPr lang="en-GR" sz="4400"/>
          </a:p>
        </p:txBody>
      </p:sp>
    </p:spTree>
    <p:extLst>
      <p:ext uri="{BB962C8B-B14F-4D97-AF65-F5344CB8AC3E}">
        <p14:creationId xmlns:p14="http://schemas.microsoft.com/office/powerpoint/2010/main" val="297293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468116"/>
            <a:ext cx="15693614" cy="1281810"/>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grpSp>
        <p:nvGrpSpPr>
          <p:cNvPr id="14" name="Group 13">
            <a:extLst>
              <a:ext uri="{FF2B5EF4-FFF2-40B4-BE49-F238E27FC236}">
                <a16:creationId xmlns:a16="http://schemas.microsoft.com/office/drawing/2014/main" id="{12D800CB-748F-4593-9023-E073D69B48B5}"/>
              </a:ext>
            </a:extLst>
          </p:cNvPr>
          <p:cNvGrpSpPr/>
          <p:nvPr/>
        </p:nvGrpSpPr>
        <p:grpSpPr>
          <a:xfrm rot="10800000">
            <a:off x="-4" y="-29604"/>
            <a:ext cx="5029204" cy="2282411"/>
            <a:chOff x="11833412" y="6629400"/>
            <a:chExt cx="4222376" cy="2501153"/>
          </a:xfrm>
          <a:solidFill>
            <a:schemeClr val="accent4"/>
          </a:solidFill>
        </p:grpSpPr>
        <p:sp>
          <p:nvSpPr>
            <p:cNvPr id="9" name="Oval 8">
              <a:extLst>
                <a:ext uri="{FF2B5EF4-FFF2-40B4-BE49-F238E27FC236}">
                  <a16:creationId xmlns:a16="http://schemas.microsoft.com/office/drawing/2014/main" id="{C01E08E6-190E-4A98-B2FA-0A0902674705}"/>
                </a:ext>
              </a:extLst>
            </p:cNvPr>
            <p:cNvSpPr/>
            <p:nvPr/>
          </p:nvSpPr>
          <p:spPr>
            <a:xfrm>
              <a:off x="11833412" y="6629400"/>
              <a:ext cx="2608729" cy="25011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2645A29-96E7-4FEE-9F3B-656AB16EEA20}"/>
                </a:ext>
              </a:extLst>
            </p:cNvPr>
            <p:cNvSpPr/>
            <p:nvPr/>
          </p:nvSpPr>
          <p:spPr>
            <a:xfrm>
              <a:off x="13137776" y="6629400"/>
              <a:ext cx="2918012" cy="25011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4691AB59-C96E-4372-9D58-56B03AE17707}"/>
              </a:ext>
            </a:extLst>
          </p:cNvPr>
          <p:cNvSpPr txBox="1">
            <a:spLocks/>
          </p:cNvSpPr>
          <p:nvPr/>
        </p:nvSpPr>
        <p:spPr>
          <a:xfrm>
            <a:off x="113127" y="306317"/>
            <a:ext cx="4801564" cy="1719337"/>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Futura Medium" panose="020B0602020204020303" pitchFamily="34" charset="-79"/>
                <a:ea typeface="+mn-ea"/>
                <a:cs typeface="Futura Medium" panose="020B0602020204020303" pitchFamily="34" charset="-79"/>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Futura Medium" panose="020B0602020204020303" pitchFamily="34" charset="-79"/>
                <a:ea typeface="+mn-ea"/>
                <a:cs typeface="Futura Medium" panose="020B0602020204020303" pitchFamily="34" charset="-79"/>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Futura Medium" panose="020B0602020204020303" pitchFamily="34" charset="-79"/>
                <a:ea typeface="+mn-ea"/>
                <a:cs typeface="Futura Medium" panose="020B0602020204020303" pitchFamily="34" charset="-79"/>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defTabSz="1507846">
              <a:defRPr/>
            </a:pPr>
            <a:r>
              <a:rPr lang="en-US" sz="3600" dirty="0">
                <a:solidFill>
                  <a:schemeClr val="bg1"/>
                </a:solidFill>
                <a:latin typeface="Verdana"/>
                <a:ea typeface="Verdana"/>
              </a:rPr>
              <a:t>Proposed Architectures</a:t>
            </a:r>
            <a:br>
              <a:rPr lang="en-US" sz="3600" dirty="0">
                <a:solidFill>
                  <a:schemeClr val="bg1"/>
                </a:solidFill>
                <a:latin typeface="Verdana"/>
                <a:ea typeface="Verdana"/>
              </a:rPr>
            </a:br>
            <a:r>
              <a:rPr lang="en-US" sz="3600" dirty="0">
                <a:solidFill>
                  <a:schemeClr val="bg1"/>
                </a:solidFill>
                <a:latin typeface="Verdana"/>
                <a:ea typeface="Verdana"/>
              </a:rPr>
              <a:t>and Models</a:t>
            </a:r>
            <a:endParaRPr lang="en-US" sz="3600" dirty="0">
              <a:solidFill>
                <a:schemeClr val="bg1"/>
              </a:solidFill>
              <a:latin typeface="Futura Medium"/>
              <a:ea typeface="Verdana"/>
            </a:endParaRPr>
          </a:p>
        </p:txBody>
      </p:sp>
      <p:sp>
        <p:nvSpPr>
          <p:cNvPr id="20" name="Rectangle 19">
            <a:extLst>
              <a:ext uri="{FF2B5EF4-FFF2-40B4-BE49-F238E27FC236}">
                <a16:creationId xmlns:a16="http://schemas.microsoft.com/office/drawing/2014/main" id="{27FB34D7-72B7-534A-A074-BD8E63B38943}"/>
              </a:ext>
            </a:extLst>
          </p:cNvPr>
          <p:cNvSpPr/>
          <p:nvPr/>
        </p:nvSpPr>
        <p:spPr>
          <a:xfrm>
            <a:off x="5210702" y="785856"/>
            <a:ext cx="12522021" cy="584775"/>
          </a:xfrm>
          <a:prstGeom prst="rect">
            <a:avLst/>
          </a:prstGeom>
        </p:spPr>
        <p:txBody>
          <a:bodyPr wrap="square" lIns="91440" tIns="45720" rIns="91440" bIns="45720" anchor="t">
            <a:spAutoFit/>
          </a:bodyPr>
          <a:lstStyle/>
          <a:p>
            <a:pPr defTabSz="1507846">
              <a:defRPr/>
            </a:pPr>
            <a:r>
              <a:rPr lang="en-US" sz="3200" dirty="0">
                <a:solidFill>
                  <a:schemeClr val="bg1"/>
                </a:solidFill>
                <a:latin typeface="Verdana"/>
                <a:ea typeface="Verdana"/>
                <a:cs typeface="Verdana" panose="020B0604030504040204" pitchFamily="34" charset="0"/>
              </a:rPr>
              <a:t>Learning Phase: Methods</a:t>
            </a:r>
            <a:endPar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a:extLst>
              <a:ext uri="{FF2B5EF4-FFF2-40B4-BE49-F238E27FC236}">
                <a16:creationId xmlns:a16="http://schemas.microsoft.com/office/drawing/2014/main" id="{8D2C40F1-613D-5D4F-890A-1779E5AA4E6C}"/>
              </a:ext>
            </a:extLst>
          </p:cNvPr>
          <p:cNvSpPr/>
          <p:nvPr/>
        </p:nvSpPr>
        <p:spPr>
          <a:xfrm>
            <a:off x="8473906" y="8138946"/>
            <a:ext cx="412292" cy="523220"/>
          </a:xfrm>
          <a:prstGeom prst="rect">
            <a:avLst/>
          </a:prstGeom>
        </p:spPr>
        <p:txBody>
          <a:bodyPr wrap="none">
            <a:spAutoFit/>
          </a:bodyPr>
          <a:lstStyle/>
          <a:p>
            <a:r>
              <a:rPr lang="en-US" sz="280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en-GR" sz="2800"/>
          </a:p>
        </p:txBody>
      </p:sp>
      <p:sp>
        <p:nvSpPr>
          <p:cNvPr id="4" name="TextBox 3">
            <a:extLst>
              <a:ext uri="{FF2B5EF4-FFF2-40B4-BE49-F238E27FC236}">
                <a16:creationId xmlns:a16="http://schemas.microsoft.com/office/drawing/2014/main" id="{E0EB3A10-432F-EACB-9E73-080A9FCA89E8}"/>
              </a:ext>
            </a:extLst>
          </p:cNvPr>
          <p:cNvSpPr txBox="1"/>
          <p:nvPr/>
        </p:nvSpPr>
        <p:spPr>
          <a:xfrm>
            <a:off x="18892477" y="838490"/>
            <a:ext cx="1099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bg1"/>
                </a:solidFill>
                <a:latin typeface="Verdana"/>
                <a:ea typeface="Verdana"/>
              </a:rPr>
              <a:t>1/2</a:t>
            </a:r>
            <a:endParaRPr lang="en-US" sz="2800" dirty="0">
              <a:solidFill>
                <a:schemeClr val="bg1"/>
              </a:solidFill>
              <a:cs typeface="Calibri"/>
            </a:endParaRPr>
          </a:p>
        </p:txBody>
      </p:sp>
      <p:sp>
        <p:nvSpPr>
          <p:cNvPr id="3" name="TextBox 2">
            <a:extLst>
              <a:ext uri="{FF2B5EF4-FFF2-40B4-BE49-F238E27FC236}">
                <a16:creationId xmlns:a16="http://schemas.microsoft.com/office/drawing/2014/main" id="{02102C26-D0DA-8FD6-6A22-DE5CA40CAEAF}"/>
              </a:ext>
            </a:extLst>
          </p:cNvPr>
          <p:cNvSpPr txBox="1"/>
          <p:nvPr/>
        </p:nvSpPr>
        <p:spPr>
          <a:xfrm>
            <a:off x="821627" y="2569934"/>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Phase 2/3: Learning/Recommendation Phases</a:t>
            </a:r>
            <a:endParaRPr lang="en-US" sz="2800" dirty="0">
              <a:cs typeface="Calibri"/>
            </a:endParaRPr>
          </a:p>
        </p:txBody>
      </p:sp>
      <p:sp>
        <p:nvSpPr>
          <p:cNvPr id="8" name="TextBox 7">
            <a:extLst>
              <a:ext uri="{FF2B5EF4-FFF2-40B4-BE49-F238E27FC236}">
                <a16:creationId xmlns:a16="http://schemas.microsoft.com/office/drawing/2014/main" id="{9456370B-89C7-5DA0-1608-D07A4AF18E47}"/>
              </a:ext>
            </a:extLst>
          </p:cNvPr>
          <p:cNvSpPr txBox="1"/>
          <p:nvPr/>
        </p:nvSpPr>
        <p:spPr>
          <a:xfrm>
            <a:off x="826027" y="3151495"/>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We can review the learning phase of a recommendation system in the next main categories:</a:t>
            </a:r>
            <a:endParaRPr lang="en-US" sz="2800" dirty="0">
              <a:cs typeface="Calibri"/>
            </a:endParaRPr>
          </a:p>
        </p:txBody>
      </p:sp>
      <p:sp>
        <p:nvSpPr>
          <p:cNvPr id="12" name="TextBox 11">
            <a:extLst>
              <a:ext uri="{FF2B5EF4-FFF2-40B4-BE49-F238E27FC236}">
                <a16:creationId xmlns:a16="http://schemas.microsoft.com/office/drawing/2014/main" id="{2CD84158-CAA0-B691-702B-71B47DE18E2F}"/>
              </a:ext>
            </a:extLst>
          </p:cNvPr>
          <p:cNvSpPr txBox="1"/>
          <p:nvPr/>
        </p:nvSpPr>
        <p:spPr>
          <a:xfrm>
            <a:off x="830427" y="3673861"/>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t>Collaborative Filtering (User - oriented):</a:t>
            </a:r>
            <a:endParaRPr lang="en-US" sz="2800" dirty="0">
              <a:cs typeface="Calibri"/>
            </a:endParaRPr>
          </a:p>
        </p:txBody>
      </p:sp>
      <p:sp>
        <p:nvSpPr>
          <p:cNvPr id="13" name="TextBox 12">
            <a:extLst>
              <a:ext uri="{FF2B5EF4-FFF2-40B4-BE49-F238E27FC236}">
                <a16:creationId xmlns:a16="http://schemas.microsoft.com/office/drawing/2014/main" id="{7E7E59C3-A0E8-90D7-4E8B-493DBCA6028E}"/>
              </a:ext>
            </a:extLst>
          </p:cNvPr>
          <p:cNvSpPr txBox="1"/>
          <p:nvPr/>
        </p:nvSpPr>
        <p:spPr>
          <a:xfrm>
            <a:off x="1318828" y="4265807"/>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The most </a:t>
            </a:r>
            <a:r>
              <a:rPr lang="en-US" sz="2800" b="1" dirty="0"/>
              <a:t>mature</a:t>
            </a:r>
            <a:r>
              <a:rPr lang="en-US" sz="2800" dirty="0"/>
              <a:t> and the most </a:t>
            </a:r>
            <a:r>
              <a:rPr lang="en-US" sz="2800" b="1" dirty="0"/>
              <a:t>widely used</a:t>
            </a:r>
            <a:r>
              <a:rPr lang="en-US" sz="2800" dirty="0"/>
              <a:t> technique in the learning phase.</a:t>
            </a:r>
            <a:endParaRPr lang="en-US" dirty="0"/>
          </a:p>
        </p:txBody>
      </p:sp>
      <p:sp>
        <p:nvSpPr>
          <p:cNvPr id="15" name="TextBox 14">
            <a:extLst>
              <a:ext uri="{FF2B5EF4-FFF2-40B4-BE49-F238E27FC236}">
                <a16:creationId xmlns:a16="http://schemas.microsoft.com/office/drawing/2014/main" id="{DCF1511D-68C0-2E19-1A93-964A7198B9B5}"/>
              </a:ext>
            </a:extLst>
          </p:cNvPr>
          <p:cNvSpPr txBox="1"/>
          <p:nvPr/>
        </p:nvSpPr>
        <p:spPr>
          <a:xfrm>
            <a:off x="1323228" y="5454113"/>
            <a:ext cx="1806554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Based upon this matrix, the system recommends unrated items, by identifying other users </a:t>
            </a:r>
            <a:r>
              <a:rPr lang="en-US" sz="2800" b="1" dirty="0"/>
              <a:t>who have exhibited to have alike or same item preference</a:t>
            </a:r>
            <a:r>
              <a:rPr lang="en-US" sz="2800" dirty="0"/>
              <a:t>. </a:t>
            </a:r>
            <a:endParaRPr lang="en-US" dirty="0"/>
          </a:p>
        </p:txBody>
      </p:sp>
      <p:sp>
        <p:nvSpPr>
          <p:cNvPr id="17" name="TextBox 16">
            <a:extLst>
              <a:ext uri="{FF2B5EF4-FFF2-40B4-BE49-F238E27FC236}">
                <a16:creationId xmlns:a16="http://schemas.microsoft.com/office/drawing/2014/main" id="{61592F77-0F50-09D5-C9DB-88F0729360F9}"/>
              </a:ext>
            </a:extLst>
          </p:cNvPr>
          <p:cNvSpPr txBox="1"/>
          <p:nvPr/>
        </p:nvSpPr>
        <p:spPr>
          <a:xfrm>
            <a:off x="1327628" y="6479633"/>
            <a:ext cx="1806554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Taking into account opinion of peers (or neighbors), and </a:t>
            </a:r>
            <a:r>
              <a:rPr lang="en-US" sz="2800" b="1" dirty="0"/>
              <a:t>creating clusters (or neighborhoods)</a:t>
            </a:r>
            <a:r>
              <a:rPr lang="en-US" sz="2800" dirty="0"/>
              <a:t> of users, the system recommends unrated items to user under - consideration.</a:t>
            </a:r>
            <a:endParaRPr lang="en-US" dirty="0"/>
          </a:p>
        </p:txBody>
      </p:sp>
      <p:sp>
        <p:nvSpPr>
          <p:cNvPr id="23" name="TextBox 22">
            <a:extLst>
              <a:ext uri="{FF2B5EF4-FFF2-40B4-BE49-F238E27FC236}">
                <a16:creationId xmlns:a16="http://schemas.microsoft.com/office/drawing/2014/main" id="{821B1F34-D4C1-3F33-3A66-BA99F02ABB85}"/>
              </a:ext>
            </a:extLst>
          </p:cNvPr>
          <p:cNvSpPr txBox="1"/>
          <p:nvPr/>
        </p:nvSpPr>
        <p:spPr>
          <a:xfrm>
            <a:off x="1323228" y="4862167"/>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The technique builds a </a:t>
            </a:r>
            <a:r>
              <a:rPr lang="en-US" sz="2800" b="1" dirty="0"/>
              <a:t>user-item matrix</a:t>
            </a:r>
            <a:r>
              <a:rPr lang="en-US" sz="2800" dirty="0"/>
              <a:t>.</a:t>
            </a:r>
            <a:endParaRPr lang="en-US" dirty="0"/>
          </a:p>
        </p:txBody>
      </p:sp>
    </p:spTree>
    <p:extLst>
      <p:ext uri="{BB962C8B-B14F-4D97-AF65-F5344CB8AC3E}">
        <p14:creationId xmlns:p14="http://schemas.microsoft.com/office/powerpoint/2010/main" val="284400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2" grpId="0"/>
      <p:bldP spid="13" grpId="0"/>
      <p:bldP spid="15" grpId="0"/>
      <p:bldP spid="17" grpId="0"/>
      <p:bldP spid="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468116"/>
            <a:ext cx="15693614" cy="1281810"/>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grpSp>
        <p:nvGrpSpPr>
          <p:cNvPr id="14" name="Group 13">
            <a:extLst>
              <a:ext uri="{FF2B5EF4-FFF2-40B4-BE49-F238E27FC236}">
                <a16:creationId xmlns:a16="http://schemas.microsoft.com/office/drawing/2014/main" id="{12D800CB-748F-4593-9023-E073D69B48B5}"/>
              </a:ext>
            </a:extLst>
          </p:cNvPr>
          <p:cNvGrpSpPr/>
          <p:nvPr/>
        </p:nvGrpSpPr>
        <p:grpSpPr>
          <a:xfrm rot="10800000">
            <a:off x="-4" y="-29604"/>
            <a:ext cx="5029204" cy="2282411"/>
            <a:chOff x="11833412" y="6629400"/>
            <a:chExt cx="4222376" cy="2501153"/>
          </a:xfrm>
          <a:solidFill>
            <a:schemeClr val="accent4"/>
          </a:solidFill>
        </p:grpSpPr>
        <p:sp>
          <p:nvSpPr>
            <p:cNvPr id="9" name="Oval 8">
              <a:extLst>
                <a:ext uri="{FF2B5EF4-FFF2-40B4-BE49-F238E27FC236}">
                  <a16:creationId xmlns:a16="http://schemas.microsoft.com/office/drawing/2014/main" id="{C01E08E6-190E-4A98-B2FA-0A0902674705}"/>
                </a:ext>
              </a:extLst>
            </p:cNvPr>
            <p:cNvSpPr/>
            <p:nvPr/>
          </p:nvSpPr>
          <p:spPr>
            <a:xfrm>
              <a:off x="11833412" y="6629400"/>
              <a:ext cx="2608729" cy="25011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2645A29-96E7-4FEE-9F3B-656AB16EEA20}"/>
                </a:ext>
              </a:extLst>
            </p:cNvPr>
            <p:cNvSpPr/>
            <p:nvPr/>
          </p:nvSpPr>
          <p:spPr>
            <a:xfrm>
              <a:off x="13137776" y="6629400"/>
              <a:ext cx="2918012" cy="25011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4691AB59-C96E-4372-9D58-56B03AE17707}"/>
              </a:ext>
            </a:extLst>
          </p:cNvPr>
          <p:cNvSpPr txBox="1">
            <a:spLocks/>
          </p:cNvSpPr>
          <p:nvPr/>
        </p:nvSpPr>
        <p:spPr>
          <a:xfrm>
            <a:off x="113127" y="306317"/>
            <a:ext cx="4801564" cy="1719337"/>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Futura Medium" panose="020B0602020204020303" pitchFamily="34" charset="-79"/>
                <a:ea typeface="+mn-ea"/>
                <a:cs typeface="Futura Medium" panose="020B0602020204020303" pitchFamily="34" charset="-79"/>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Futura Medium" panose="020B0602020204020303" pitchFamily="34" charset="-79"/>
                <a:ea typeface="+mn-ea"/>
                <a:cs typeface="Futura Medium" panose="020B0602020204020303" pitchFamily="34" charset="-79"/>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Futura Medium" panose="020B0602020204020303" pitchFamily="34" charset="-79"/>
                <a:ea typeface="+mn-ea"/>
                <a:cs typeface="Futura Medium" panose="020B0602020204020303" pitchFamily="34" charset="-79"/>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defTabSz="1507846">
              <a:defRPr/>
            </a:pPr>
            <a:r>
              <a:rPr lang="en-US" sz="3600" dirty="0">
                <a:solidFill>
                  <a:schemeClr val="bg1"/>
                </a:solidFill>
                <a:latin typeface="Verdana"/>
                <a:ea typeface="Verdana"/>
              </a:rPr>
              <a:t>Proposed Architectures</a:t>
            </a:r>
            <a:br>
              <a:rPr lang="en-US" sz="3600" dirty="0">
                <a:solidFill>
                  <a:schemeClr val="bg1"/>
                </a:solidFill>
                <a:latin typeface="Verdana"/>
                <a:ea typeface="Verdana"/>
              </a:rPr>
            </a:br>
            <a:r>
              <a:rPr lang="en-US" sz="3600" dirty="0">
                <a:solidFill>
                  <a:schemeClr val="bg1"/>
                </a:solidFill>
                <a:latin typeface="Verdana"/>
                <a:ea typeface="Verdana"/>
              </a:rPr>
              <a:t>and Models</a:t>
            </a:r>
            <a:endParaRPr lang="en-US" sz="3600" dirty="0">
              <a:solidFill>
                <a:schemeClr val="bg1"/>
              </a:solidFill>
              <a:latin typeface="Futura Medium"/>
              <a:ea typeface="Verdana"/>
            </a:endParaRPr>
          </a:p>
        </p:txBody>
      </p:sp>
      <p:sp>
        <p:nvSpPr>
          <p:cNvPr id="20" name="Rectangle 19">
            <a:extLst>
              <a:ext uri="{FF2B5EF4-FFF2-40B4-BE49-F238E27FC236}">
                <a16:creationId xmlns:a16="http://schemas.microsoft.com/office/drawing/2014/main" id="{27FB34D7-72B7-534A-A074-BD8E63B38943}"/>
              </a:ext>
            </a:extLst>
          </p:cNvPr>
          <p:cNvSpPr/>
          <p:nvPr/>
        </p:nvSpPr>
        <p:spPr>
          <a:xfrm>
            <a:off x="5210702" y="785856"/>
            <a:ext cx="12522021" cy="584775"/>
          </a:xfrm>
          <a:prstGeom prst="rect">
            <a:avLst/>
          </a:prstGeom>
        </p:spPr>
        <p:txBody>
          <a:bodyPr wrap="square" lIns="91440" tIns="45720" rIns="91440" bIns="45720" anchor="t">
            <a:spAutoFit/>
          </a:bodyPr>
          <a:lstStyle/>
          <a:p>
            <a:pPr defTabSz="1507846">
              <a:defRPr/>
            </a:pPr>
            <a:r>
              <a:rPr lang="en-US" sz="3200" dirty="0">
                <a:solidFill>
                  <a:schemeClr val="bg1"/>
                </a:solidFill>
                <a:latin typeface="Verdana"/>
                <a:ea typeface="Verdana"/>
                <a:cs typeface="Verdana" panose="020B0604030504040204" pitchFamily="34" charset="0"/>
              </a:rPr>
              <a:t>Learning Phase: Methods</a:t>
            </a:r>
            <a:endPar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a:extLst>
              <a:ext uri="{FF2B5EF4-FFF2-40B4-BE49-F238E27FC236}">
                <a16:creationId xmlns:a16="http://schemas.microsoft.com/office/drawing/2014/main" id="{8D2C40F1-613D-5D4F-890A-1779E5AA4E6C}"/>
              </a:ext>
            </a:extLst>
          </p:cNvPr>
          <p:cNvSpPr/>
          <p:nvPr/>
        </p:nvSpPr>
        <p:spPr>
          <a:xfrm>
            <a:off x="8473906" y="8138946"/>
            <a:ext cx="412292" cy="523220"/>
          </a:xfrm>
          <a:prstGeom prst="rect">
            <a:avLst/>
          </a:prstGeom>
        </p:spPr>
        <p:txBody>
          <a:bodyPr wrap="none">
            <a:spAutoFit/>
          </a:bodyPr>
          <a:lstStyle/>
          <a:p>
            <a:r>
              <a:rPr lang="en-US" sz="280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en-GR" sz="2800"/>
          </a:p>
        </p:txBody>
      </p:sp>
      <p:sp>
        <p:nvSpPr>
          <p:cNvPr id="4" name="TextBox 3">
            <a:extLst>
              <a:ext uri="{FF2B5EF4-FFF2-40B4-BE49-F238E27FC236}">
                <a16:creationId xmlns:a16="http://schemas.microsoft.com/office/drawing/2014/main" id="{E0EB3A10-432F-EACB-9E73-080A9FCA89E8}"/>
              </a:ext>
            </a:extLst>
          </p:cNvPr>
          <p:cNvSpPr txBox="1"/>
          <p:nvPr/>
        </p:nvSpPr>
        <p:spPr>
          <a:xfrm>
            <a:off x="18892477" y="838490"/>
            <a:ext cx="1099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bg1"/>
                </a:solidFill>
                <a:latin typeface="Verdana"/>
                <a:ea typeface="Verdana"/>
              </a:rPr>
              <a:t>2/2</a:t>
            </a:r>
            <a:endParaRPr lang="en-US" sz="2800" dirty="0">
              <a:solidFill>
                <a:schemeClr val="bg1"/>
              </a:solidFill>
              <a:cs typeface="Calibri"/>
            </a:endParaRPr>
          </a:p>
        </p:txBody>
      </p:sp>
      <p:sp>
        <p:nvSpPr>
          <p:cNvPr id="3" name="TextBox 2">
            <a:extLst>
              <a:ext uri="{FF2B5EF4-FFF2-40B4-BE49-F238E27FC236}">
                <a16:creationId xmlns:a16="http://schemas.microsoft.com/office/drawing/2014/main" id="{02102C26-D0DA-8FD6-6A22-DE5CA40CAEAF}"/>
              </a:ext>
            </a:extLst>
          </p:cNvPr>
          <p:cNvSpPr txBox="1"/>
          <p:nvPr/>
        </p:nvSpPr>
        <p:spPr>
          <a:xfrm>
            <a:off x="821627" y="2569934"/>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Phase 2/3: Learning/Recommendation Phases</a:t>
            </a:r>
            <a:endParaRPr lang="en-US" dirty="0"/>
          </a:p>
        </p:txBody>
      </p:sp>
      <p:sp>
        <p:nvSpPr>
          <p:cNvPr id="12" name="TextBox 11">
            <a:extLst>
              <a:ext uri="{FF2B5EF4-FFF2-40B4-BE49-F238E27FC236}">
                <a16:creationId xmlns:a16="http://schemas.microsoft.com/office/drawing/2014/main" id="{2CD84158-CAA0-B691-702B-71B47DE18E2F}"/>
              </a:ext>
            </a:extLst>
          </p:cNvPr>
          <p:cNvSpPr txBox="1"/>
          <p:nvPr/>
        </p:nvSpPr>
        <p:spPr>
          <a:xfrm>
            <a:off x="830427" y="3303895"/>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t>Content – Based Techniques (Item - oriented):</a:t>
            </a:r>
            <a:endParaRPr lang="en-US" sz="2800" dirty="0">
              <a:cs typeface="Calibri"/>
            </a:endParaRPr>
          </a:p>
        </p:txBody>
      </p:sp>
      <p:sp>
        <p:nvSpPr>
          <p:cNvPr id="13" name="TextBox 12">
            <a:extLst>
              <a:ext uri="{FF2B5EF4-FFF2-40B4-BE49-F238E27FC236}">
                <a16:creationId xmlns:a16="http://schemas.microsoft.com/office/drawing/2014/main" id="{7E7E59C3-A0E8-90D7-4E8B-493DBCA6028E}"/>
              </a:ext>
            </a:extLst>
          </p:cNvPr>
          <p:cNvSpPr txBox="1"/>
          <p:nvPr/>
        </p:nvSpPr>
        <p:spPr>
          <a:xfrm>
            <a:off x="1318828" y="3925437"/>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This technique analyzes </a:t>
            </a:r>
            <a:r>
              <a:rPr lang="en-US" sz="2800" b="1" dirty="0"/>
              <a:t>attributes(features) of items</a:t>
            </a:r>
            <a:r>
              <a:rPr lang="en-US" sz="2800" dirty="0"/>
              <a:t>, by taking under consideration </a:t>
            </a:r>
            <a:r>
              <a:rPr lang="en-US" sz="2800" b="1" dirty="0"/>
              <a:t>content resources</a:t>
            </a:r>
            <a:r>
              <a:rPr lang="en-US" sz="2800" dirty="0"/>
              <a:t>.</a:t>
            </a:r>
            <a:endParaRPr lang="en-US" sz="2800" dirty="0">
              <a:cs typeface="Calibri"/>
            </a:endParaRPr>
          </a:p>
        </p:txBody>
      </p:sp>
      <p:sp>
        <p:nvSpPr>
          <p:cNvPr id="17" name="TextBox 16">
            <a:extLst>
              <a:ext uri="{FF2B5EF4-FFF2-40B4-BE49-F238E27FC236}">
                <a16:creationId xmlns:a16="http://schemas.microsoft.com/office/drawing/2014/main" id="{61592F77-0F50-09D5-C9DB-88F0729360F9}"/>
              </a:ext>
            </a:extLst>
          </p:cNvPr>
          <p:cNvSpPr txBox="1"/>
          <p:nvPr/>
        </p:nvSpPr>
        <p:spPr>
          <a:xfrm>
            <a:off x="1312828" y="4570607"/>
            <a:ext cx="1805074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A </a:t>
            </a:r>
            <a:r>
              <a:rPr lang="en-US" sz="2800" b="1" dirty="0"/>
              <a:t>profiling process</a:t>
            </a:r>
            <a:r>
              <a:rPr lang="en-US" sz="2800" dirty="0"/>
              <a:t> of user(s) takes place, based upon the attributes of items the user has preferred (or purchased) in the past. </a:t>
            </a:r>
            <a:r>
              <a:rPr lang="en-US" sz="2800" dirty="0">
                <a:ea typeface="+mn-lt"/>
                <a:cs typeface="+mn-lt"/>
              </a:rPr>
              <a:t>This indicates that, various candidate items are compared with items purchased in the past by user under consideration.</a:t>
            </a:r>
          </a:p>
          <a:p>
            <a:endParaRPr lang="en-US" sz="2800" dirty="0">
              <a:cs typeface="Calibri"/>
            </a:endParaRPr>
          </a:p>
        </p:txBody>
      </p:sp>
      <p:sp>
        <p:nvSpPr>
          <p:cNvPr id="21" name="TextBox 1">
            <a:extLst>
              <a:ext uri="{FF2B5EF4-FFF2-40B4-BE49-F238E27FC236}">
                <a16:creationId xmlns:a16="http://schemas.microsoft.com/office/drawing/2014/main" id="{A456A112-5E41-D3C9-F96C-A34C9ACD8A66}"/>
              </a:ext>
            </a:extLst>
          </p:cNvPr>
          <p:cNvSpPr txBox="1"/>
          <p:nvPr/>
        </p:nvSpPr>
        <p:spPr>
          <a:xfrm>
            <a:off x="1323228" y="6105255"/>
            <a:ext cx="1806554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Rating and Recommendation is performed independently of knowledge regarding other users.</a:t>
            </a:r>
            <a:endParaRPr lang="en-US" dirty="0"/>
          </a:p>
        </p:txBody>
      </p:sp>
    </p:spTree>
    <p:extLst>
      <p:ext uri="{BB962C8B-B14F-4D97-AF65-F5344CB8AC3E}">
        <p14:creationId xmlns:p14="http://schemas.microsoft.com/office/powerpoint/2010/main" val="404070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7"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468116"/>
            <a:ext cx="15693614" cy="1281810"/>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grpSp>
        <p:nvGrpSpPr>
          <p:cNvPr id="14" name="Group 13">
            <a:extLst>
              <a:ext uri="{FF2B5EF4-FFF2-40B4-BE49-F238E27FC236}">
                <a16:creationId xmlns:a16="http://schemas.microsoft.com/office/drawing/2014/main" id="{12D800CB-748F-4593-9023-E073D69B48B5}"/>
              </a:ext>
            </a:extLst>
          </p:cNvPr>
          <p:cNvGrpSpPr/>
          <p:nvPr/>
        </p:nvGrpSpPr>
        <p:grpSpPr>
          <a:xfrm rot="10800000">
            <a:off x="-4" y="-29604"/>
            <a:ext cx="5029204" cy="2282411"/>
            <a:chOff x="11833412" y="6629400"/>
            <a:chExt cx="4222376" cy="2501153"/>
          </a:xfrm>
          <a:solidFill>
            <a:schemeClr val="accent4"/>
          </a:solidFill>
        </p:grpSpPr>
        <p:sp>
          <p:nvSpPr>
            <p:cNvPr id="9" name="Oval 8">
              <a:extLst>
                <a:ext uri="{FF2B5EF4-FFF2-40B4-BE49-F238E27FC236}">
                  <a16:creationId xmlns:a16="http://schemas.microsoft.com/office/drawing/2014/main" id="{C01E08E6-190E-4A98-B2FA-0A0902674705}"/>
                </a:ext>
              </a:extLst>
            </p:cNvPr>
            <p:cNvSpPr/>
            <p:nvPr/>
          </p:nvSpPr>
          <p:spPr>
            <a:xfrm>
              <a:off x="11833412" y="6629400"/>
              <a:ext cx="2608729" cy="25011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2645A29-96E7-4FEE-9F3B-656AB16EEA20}"/>
                </a:ext>
              </a:extLst>
            </p:cNvPr>
            <p:cNvSpPr/>
            <p:nvPr/>
          </p:nvSpPr>
          <p:spPr>
            <a:xfrm>
              <a:off x="13137776" y="6629400"/>
              <a:ext cx="2918012" cy="25011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4691AB59-C96E-4372-9D58-56B03AE17707}"/>
              </a:ext>
            </a:extLst>
          </p:cNvPr>
          <p:cNvSpPr txBox="1">
            <a:spLocks/>
          </p:cNvSpPr>
          <p:nvPr/>
        </p:nvSpPr>
        <p:spPr>
          <a:xfrm>
            <a:off x="113127" y="306317"/>
            <a:ext cx="4801564" cy="1719337"/>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Futura Medium" panose="020B0602020204020303" pitchFamily="34" charset="-79"/>
                <a:ea typeface="+mn-ea"/>
                <a:cs typeface="Futura Medium" panose="020B0602020204020303" pitchFamily="34" charset="-79"/>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Futura Medium" panose="020B0602020204020303" pitchFamily="34" charset="-79"/>
                <a:ea typeface="+mn-ea"/>
                <a:cs typeface="Futura Medium" panose="020B0602020204020303" pitchFamily="34" charset="-79"/>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Futura Medium" panose="020B0602020204020303" pitchFamily="34" charset="-79"/>
                <a:ea typeface="+mn-ea"/>
                <a:cs typeface="Futura Medium" panose="020B0602020204020303" pitchFamily="34" charset="-79"/>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defTabSz="1507846">
              <a:defRPr/>
            </a:pPr>
            <a:r>
              <a:rPr lang="en-US" sz="3600" dirty="0">
                <a:solidFill>
                  <a:schemeClr val="bg1"/>
                </a:solidFill>
                <a:latin typeface="Verdana"/>
                <a:ea typeface="Verdana"/>
              </a:rPr>
              <a:t>Proposed Architectures</a:t>
            </a:r>
            <a:br>
              <a:rPr lang="en-US" sz="3600" dirty="0">
                <a:solidFill>
                  <a:schemeClr val="bg1"/>
                </a:solidFill>
                <a:latin typeface="Verdana"/>
                <a:ea typeface="Verdana"/>
              </a:rPr>
            </a:br>
            <a:r>
              <a:rPr lang="en-US" sz="3600" dirty="0">
                <a:solidFill>
                  <a:schemeClr val="bg1"/>
                </a:solidFill>
                <a:latin typeface="Verdana"/>
                <a:ea typeface="Verdana"/>
              </a:rPr>
              <a:t>and Models</a:t>
            </a:r>
            <a:endParaRPr lang="en-US" sz="3600" dirty="0">
              <a:solidFill>
                <a:schemeClr val="bg1"/>
              </a:solidFill>
              <a:latin typeface="Futura Medium"/>
              <a:ea typeface="Verdana"/>
            </a:endParaRPr>
          </a:p>
        </p:txBody>
      </p:sp>
      <p:sp>
        <p:nvSpPr>
          <p:cNvPr id="20" name="Rectangle 19">
            <a:extLst>
              <a:ext uri="{FF2B5EF4-FFF2-40B4-BE49-F238E27FC236}">
                <a16:creationId xmlns:a16="http://schemas.microsoft.com/office/drawing/2014/main" id="{27FB34D7-72B7-534A-A074-BD8E63B38943}"/>
              </a:ext>
            </a:extLst>
          </p:cNvPr>
          <p:cNvSpPr/>
          <p:nvPr/>
        </p:nvSpPr>
        <p:spPr>
          <a:xfrm>
            <a:off x="5210702" y="785856"/>
            <a:ext cx="12522021" cy="584775"/>
          </a:xfrm>
          <a:prstGeom prst="rect">
            <a:avLst/>
          </a:prstGeom>
        </p:spPr>
        <p:txBody>
          <a:bodyPr wrap="square" lIns="91440" tIns="45720" rIns="91440" bIns="45720" anchor="t">
            <a:spAutoFit/>
          </a:bodyPr>
          <a:lstStyle/>
          <a:p>
            <a:pPr defTabSz="1507846">
              <a:defRPr/>
            </a:pPr>
            <a:r>
              <a:rPr lang="en-US" sz="3200" dirty="0">
                <a:solidFill>
                  <a:schemeClr val="bg1"/>
                </a:solidFill>
                <a:latin typeface="Verdana"/>
                <a:ea typeface="Verdana"/>
                <a:cs typeface="Verdana" panose="020B0604030504040204" pitchFamily="34" charset="0"/>
              </a:rPr>
              <a:t>Learning Phase: Learning Methodology</a:t>
            </a:r>
            <a:endPar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E0EB3A10-432F-EACB-9E73-080A9FCA89E8}"/>
              </a:ext>
            </a:extLst>
          </p:cNvPr>
          <p:cNvSpPr txBox="1"/>
          <p:nvPr/>
        </p:nvSpPr>
        <p:spPr>
          <a:xfrm>
            <a:off x="18892477" y="838490"/>
            <a:ext cx="1099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bg1"/>
                </a:solidFill>
                <a:latin typeface="Verdana"/>
                <a:ea typeface="Verdana"/>
              </a:rPr>
              <a:t>1/3</a:t>
            </a:r>
            <a:endParaRPr lang="en-US" sz="2800" dirty="0">
              <a:solidFill>
                <a:schemeClr val="bg1"/>
              </a:solidFill>
              <a:cs typeface="Calibri"/>
            </a:endParaRPr>
          </a:p>
        </p:txBody>
      </p:sp>
      <p:sp>
        <p:nvSpPr>
          <p:cNvPr id="3" name="TextBox 2">
            <a:extLst>
              <a:ext uri="{FF2B5EF4-FFF2-40B4-BE49-F238E27FC236}">
                <a16:creationId xmlns:a16="http://schemas.microsoft.com/office/drawing/2014/main" id="{02102C26-D0DA-8FD6-6A22-DE5CA40CAEAF}"/>
              </a:ext>
            </a:extLst>
          </p:cNvPr>
          <p:cNvSpPr txBox="1"/>
          <p:nvPr/>
        </p:nvSpPr>
        <p:spPr>
          <a:xfrm>
            <a:off x="821627" y="2569934"/>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Phase 2: Learning Phase: Collaborative Filtering: Learning Methodology</a:t>
            </a:r>
            <a:endParaRPr lang="en-US" sz="2800" dirty="0">
              <a:cs typeface="Calibri"/>
            </a:endParaRPr>
          </a:p>
        </p:txBody>
      </p:sp>
      <p:sp>
        <p:nvSpPr>
          <p:cNvPr id="2" name="TextBox 1">
            <a:extLst>
              <a:ext uri="{FF2B5EF4-FFF2-40B4-BE49-F238E27FC236}">
                <a16:creationId xmlns:a16="http://schemas.microsoft.com/office/drawing/2014/main" id="{B090348E-C70B-51EB-F241-5F867251850A}"/>
              </a:ext>
            </a:extLst>
          </p:cNvPr>
          <p:cNvSpPr txBox="1"/>
          <p:nvPr/>
        </p:nvSpPr>
        <p:spPr>
          <a:xfrm>
            <a:off x="826027" y="3166293"/>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Collaborative– Based Techniques are divided in:</a:t>
            </a:r>
            <a:endParaRPr lang="en-US" sz="2800" dirty="0">
              <a:cs typeface="Calibri"/>
            </a:endParaRPr>
          </a:p>
        </p:txBody>
      </p:sp>
      <p:sp>
        <p:nvSpPr>
          <p:cNvPr id="5" name="TextBox 4">
            <a:extLst>
              <a:ext uri="{FF2B5EF4-FFF2-40B4-BE49-F238E27FC236}">
                <a16:creationId xmlns:a16="http://schemas.microsoft.com/office/drawing/2014/main" id="{87C67B7E-E09A-8D47-0136-AA4BE702585E}"/>
              </a:ext>
            </a:extLst>
          </p:cNvPr>
          <p:cNvSpPr txBox="1"/>
          <p:nvPr/>
        </p:nvSpPr>
        <p:spPr>
          <a:xfrm>
            <a:off x="2014430" y="3762653"/>
            <a:ext cx="1124081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ea typeface="+mn-lt"/>
                <a:cs typeface="+mn-lt"/>
              </a:rPr>
              <a:t>Memory Based Techniques</a:t>
            </a:r>
            <a:endParaRPr lang="en-US" sz="2800" dirty="0">
              <a:cs typeface="Calibri"/>
            </a:endParaRPr>
          </a:p>
        </p:txBody>
      </p:sp>
      <p:sp>
        <p:nvSpPr>
          <p:cNvPr id="7" name="TextBox 6">
            <a:extLst>
              <a:ext uri="{FF2B5EF4-FFF2-40B4-BE49-F238E27FC236}">
                <a16:creationId xmlns:a16="http://schemas.microsoft.com/office/drawing/2014/main" id="{944707BF-A589-D780-6713-86123F6B602E}"/>
              </a:ext>
            </a:extLst>
          </p:cNvPr>
          <p:cNvSpPr txBox="1"/>
          <p:nvPr/>
        </p:nvSpPr>
        <p:spPr>
          <a:xfrm>
            <a:off x="2517631" y="4295404"/>
            <a:ext cx="1583011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In memory – based techniques, items that were already rated by the user before, act as a guide in</a:t>
            </a:r>
            <a:r>
              <a:rPr lang="en-US" sz="2400" b="1" dirty="0">
                <a:ea typeface="+mn-lt"/>
                <a:cs typeface="+mn-lt"/>
              </a:rPr>
              <a:t> searching for a neighbor that shares appreciation</a:t>
            </a:r>
            <a:r>
              <a:rPr lang="en-US" sz="2400" dirty="0">
                <a:ea typeface="+mn-lt"/>
                <a:cs typeface="+mn-lt"/>
              </a:rPr>
              <a:t> with him.</a:t>
            </a:r>
            <a:endParaRPr lang="en-US" sz="2400">
              <a:cs typeface="Calibri"/>
            </a:endParaRPr>
          </a:p>
        </p:txBody>
      </p:sp>
      <p:sp>
        <p:nvSpPr>
          <p:cNvPr id="16" name="TextBox 15">
            <a:extLst>
              <a:ext uri="{FF2B5EF4-FFF2-40B4-BE49-F238E27FC236}">
                <a16:creationId xmlns:a16="http://schemas.microsoft.com/office/drawing/2014/main" id="{8A86626F-3EE4-0AF9-A851-08960D0193B9}"/>
              </a:ext>
            </a:extLst>
          </p:cNvPr>
          <p:cNvSpPr txBox="1"/>
          <p:nvPr/>
        </p:nvSpPr>
        <p:spPr>
          <a:xfrm>
            <a:off x="2522031" y="5128542"/>
            <a:ext cx="158301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The method can make a: </a:t>
            </a:r>
            <a:endParaRPr lang="en-US" sz="2400">
              <a:cs typeface="Calibri"/>
            </a:endParaRPr>
          </a:p>
        </p:txBody>
      </p:sp>
      <p:sp>
        <p:nvSpPr>
          <p:cNvPr id="28" name="TextBox 27">
            <a:extLst>
              <a:ext uri="{FF2B5EF4-FFF2-40B4-BE49-F238E27FC236}">
                <a16:creationId xmlns:a16="http://schemas.microsoft.com/office/drawing/2014/main" id="{D51C96E7-97C9-CCCF-0EDE-B00FE5845BDB}"/>
              </a:ext>
            </a:extLst>
          </p:cNvPr>
          <p:cNvSpPr txBox="1"/>
          <p:nvPr/>
        </p:nvSpPr>
        <p:spPr>
          <a:xfrm>
            <a:off x="3148033" y="5650908"/>
            <a:ext cx="1124081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400" dirty="0">
                <a:ea typeface="+mn-lt"/>
                <a:cs typeface="+mn-lt"/>
              </a:rPr>
              <a:t>User – based similarity search:</a:t>
            </a:r>
            <a:br>
              <a:rPr lang="en-US" sz="2400" dirty="0">
                <a:ea typeface="+mn-lt"/>
                <a:cs typeface="+mn-lt"/>
              </a:rPr>
            </a:br>
            <a:r>
              <a:rPr lang="en-US" sz="2400" dirty="0">
                <a:cs typeface="Calibri"/>
              </a:rPr>
              <a:t>fixed item/varying users</a:t>
            </a:r>
          </a:p>
        </p:txBody>
      </p:sp>
      <p:sp>
        <p:nvSpPr>
          <p:cNvPr id="30" name="TextBox 29">
            <a:extLst>
              <a:ext uri="{FF2B5EF4-FFF2-40B4-BE49-F238E27FC236}">
                <a16:creationId xmlns:a16="http://schemas.microsoft.com/office/drawing/2014/main" id="{DD1C5E16-5617-3EFA-DE95-467C093414E0}"/>
              </a:ext>
            </a:extLst>
          </p:cNvPr>
          <p:cNvSpPr txBox="1"/>
          <p:nvPr/>
        </p:nvSpPr>
        <p:spPr>
          <a:xfrm>
            <a:off x="3152433" y="6528443"/>
            <a:ext cx="1124081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400" dirty="0">
                <a:ea typeface="+mn-lt"/>
                <a:cs typeface="+mn-lt"/>
              </a:rPr>
              <a:t>Item– based similarity search:</a:t>
            </a:r>
            <a:br>
              <a:rPr lang="en-US" sz="2400" dirty="0">
                <a:ea typeface="+mn-lt"/>
                <a:cs typeface="+mn-lt"/>
              </a:rPr>
            </a:br>
            <a:r>
              <a:rPr lang="en-US" sz="2400" dirty="0">
                <a:cs typeface="Calibri"/>
              </a:rPr>
              <a:t>range of items/varying users</a:t>
            </a:r>
          </a:p>
        </p:txBody>
      </p:sp>
      <p:sp>
        <p:nvSpPr>
          <p:cNvPr id="32" name="TextBox 31">
            <a:extLst>
              <a:ext uri="{FF2B5EF4-FFF2-40B4-BE49-F238E27FC236}">
                <a16:creationId xmlns:a16="http://schemas.microsoft.com/office/drawing/2014/main" id="{C669725B-5AE6-52C9-CAD7-E25088F68FE6}"/>
              </a:ext>
            </a:extLst>
          </p:cNvPr>
          <p:cNvSpPr txBox="1"/>
          <p:nvPr/>
        </p:nvSpPr>
        <p:spPr>
          <a:xfrm>
            <a:off x="2522031" y="7363140"/>
            <a:ext cx="158301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Most commonly used similarity measures(metrics) are:</a:t>
            </a:r>
            <a:endParaRPr lang="en-US" sz="2400" dirty="0">
              <a:cs typeface="Calibri"/>
            </a:endParaRPr>
          </a:p>
        </p:txBody>
      </p:sp>
      <p:sp>
        <p:nvSpPr>
          <p:cNvPr id="34" name="TextBox 33">
            <a:extLst>
              <a:ext uri="{FF2B5EF4-FFF2-40B4-BE49-F238E27FC236}">
                <a16:creationId xmlns:a16="http://schemas.microsoft.com/office/drawing/2014/main" id="{F2046D26-5E1B-5C8A-35AF-75F577EC2FCE}"/>
              </a:ext>
            </a:extLst>
          </p:cNvPr>
          <p:cNvSpPr txBox="1"/>
          <p:nvPr/>
        </p:nvSpPr>
        <p:spPr>
          <a:xfrm>
            <a:off x="3148032" y="7841110"/>
            <a:ext cx="1124081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400" dirty="0">
                <a:ea typeface="+mn-lt"/>
                <a:cs typeface="+mn-lt"/>
              </a:rPr>
              <a:t>Pearson's Correlation Coefficient:</a:t>
            </a:r>
            <a:br>
              <a:rPr lang="en-US" sz="2400" dirty="0">
                <a:ea typeface="+mn-lt"/>
                <a:cs typeface="+mn-lt"/>
              </a:rPr>
            </a:br>
            <a:r>
              <a:rPr lang="en-US" sz="2400" dirty="0">
                <a:cs typeface="Calibri"/>
              </a:rPr>
              <a:t>Measures the </a:t>
            </a:r>
            <a:r>
              <a:rPr lang="en-US" sz="2400" b="1" dirty="0">
                <a:cs typeface="Calibri"/>
              </a:rPr>
              <a:t>extent</a:t>
            </a:r>
            <a:r>
              <a:rPr lang="en-US" sz="2400" dirty="0">
                <a:cs typeface="Calibri"/>
              </a:rPr>
              <a:t> to which two variables</a:t>
            </a:r>
            <a:r>
              <a:rPr lang="en-US" sz="2400" b="1" dirty="0">
                <a:cs typeface="Calibri"/>
              </a:rPr>
              <a:t> linearly relate</a:t>
            </a:r>
            <a:r>
              <a:rPr lang="en-US" sz="2400" dirty="0">
                <a:cs typeface="Calibri"/>
              </a:rPr>
              <a:t> with each other. (Statistical Measure)</a:t>
            </a:r>
            <a:endParaRPr lang="en-US" sz="2400"/>
          </a:p>
        </p:txBody>
      </p:sp>
      <p:sp>
        <p:nvSpPr>
          <p:cNvPr id="36" name="TextBox 35">
            <a:extLst>
              <a:ext uri="{FF2B5EF4-FFF2-40B4-BE49-F238E27FC236}">
                <a16:creationId xmlns:a16="http://schemas.microsoft.com/office/drawing/2014/main" id="{830D135E-88B3-14B1-8B5A-B0F51FB81B37}"/>
              </a:ext>
            </a:extLst>
          </p:cNvPr>
          <p:cNvSpPr txBox="1"/>
          <p:nvPr/>
        </p:nvSpPr>
        <p:spPr>
          <a:xfrm>
            <a:off x="3152432" y="9118208"/>
            <a:ext cx="1124081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400" dirty="0">
                <a:ea typeface="+mn-lt"/>
                <a:cs typeface="+mn-lt"/>
              </a:rPr>
              <a:t>Cosine Similarity:</a:t>
            </a:r>
            <a:br>
              <a:rPr lang="en-US" sz="2400" dirty="0">
                <a:ea typeface="+mn-lt"/>
                <a:cs typeface="+mn-lt"/>
              </a:rPr>
            </a:br>
            <a:r>
              <a:rPr lang="en-US" sz="2400" dirty="0">
                <a:cs typeface="Calibri"/>
              </a:rPr>
              <a:t>Measures the</a:t>
            </a:r>
            <a:r>
              <a:rPr lang="en-US" sz="2400" b="1" dirty="0">
                <a:cs typeface="Calibri"/>
              </a:rPr>
              <a:t> similarity</a:t>
            </a:r>
            <a:r>
              <a:rPr lang="en-US" sz="2400" dirty="0">
                <a:cs typeface="Calibri"/>
              </a:rPr>
              <a:t> between 2 n-dimensional vectors, by </a:t>
            </a:r>
            <a:r>
              <a:rPr lang="en-US" sz="2400" b="1" dirty="0">
                <a:cs typeface="Calibri"/>
              </a:rPr>
              <a:t>calculating the angle</a:t>
            </a:r>
            <a:r>
              <a:rPr lang="en-US" sz="2400" dirty="0">
                <a:cs typeface="Calibri"/>
              </a:rPr>
              <a:t> between them. (Algebraic Measure)</a:t>
            </a:r>
            <a:endParaRPr lang="en-US" sz="2400" dirty="0"/>
          </a:p>
        </p:txBody>
      </p:sp>
    </p:spTree>
    <p:extLst>
      <p:ext uri="{BB962C8B-B14F-4D97-AF65-F5344CB8AC3E}">
        <p14:creationId xmlns:p14="http://schemas.microsoft.com/office/powerpoint/2010/main" val="141294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5" grpId="0"/>
      <p:bldP spid="7" grpId="0"/>
      <p:bldP spid="16" grpId="0"/>
      <p:bldP spid="28" grpId="0"/>
      <p:bldP spid="30" grpId="0"/>
      <p:bldP spid="32" grpId="0"/>
      <p:bldP spid="34" grpId="0"/>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468116"/>
            <a:ext cx="15693614" cy="1281810"/>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grpSp>
        <p:nvGrpSpPr>
          <p:cNvPr id="14" name="Group 13">
            <a:extLst>
              <a:ext uri="{FF2B5EF4-FFF2-40B4-BE49-F238E27FC236}">
                <a16:creationId xmlns:a16="http://schemas.microsoft.com/office/drawing/2014/main" id="{12D800CB-748F-4593-9023-E073D69B48B5}"/>
              </a:ext>
            </a:extLst>
          </p:cNvPr>
          <p:cNvGrpSpPr/>
          <p:nvPr/>
        </p:nvGrpSpPr>
        <p:grpSpPr>
          <a:xfrm rot="10800000">
            <a:off x="-4" y="-29604"/>
            <a:ext cx="5029204" cy="2282411"/>
            <a:chOff x="11833412" y="6629400"/>
            <a:chExt cx="4222376" cy="2501153"/>
          </a:xfrm>
          <a:solidFill>
            <a:schemeClr val="accent4"/>
          </a:solidFill>
        </p:grpSpPr>
        <p:sp>
          <p:nvSpPr>
            <p:cNvPr id="9" name="Oval 8">
              <a:extLst>
                <a:ext uri="{FF2B5EF4-FFF2-40B4-BE49-F238E27FC236}">
                  <a16:creationId xmlns:a16="http://schemas.microsoft.com/office/drawing/2014/main" id="{C01E08E6-190E-4A98-B2FA-0A0902674705}"/>
                </a:ext>
              </a:extLst>
            </p:cNvPr>
            <p:cNvSpPr/>
            <p:nvPr/>
          </p:nvSpPr>
          <p:spPr>
            <a:xfrm>
              <a:off x="11833412" y="6629400"/>
              <a:ext cx="2608729" cy="25011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2645A29-96E7-4FEE-9F3B-656AB16EEA20}"/>
                </a:ext>
              </a:extLst>
            </p:cNvPr>
            <p:cNvSpPr/>
            <p:nvPr/>
          </p:nvSpPr>
          <p:spPr>
            <a:xfrm>
              <a:off x="13137776" y="6629400"/>
              <a:ext cx="2918012" cy="25011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4691AB59-C96E-4372-9D58-56B03AE17707}"/>
              </a:ext>
            </a:extLst>
          </p:cNvPr>
          <p:cNvSpPr txBox="1">
            <a:spLocks/>
          </p:cNvSpPr>
          <p:nvPr/>
        </p:nvSpPr>
        <p:spPr>
          <a:xfrm>
            <a:off x="-227456" y="646686"/>
            <a:ext cx="5482557" cy="919986"/>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Futura Medium" panose="020B0602020204020303" pitchFamily="34" charset="-79"/>
                <a:ea typeface="+mn-ea"/>
                <a:cs typeface="Futura Medium" panose="020B0602020204020303" pitchFamily="34" charset="-79"/>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Futura Medium" panose="020B0602020204020303" pitchFamily="34" charset="-79"/>
                <a:ea typeface="+mn-ea"/>
                <a:cs typeface="Futura Medium" panose="020B0602020204020303" pitchFamily="34" charset="-79"/>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Futura Medium" panose="020B0602020204020303" pitchFamily="34" charset="-79"/>
                <a:ea typeface="+mn-ea"/>
                <a:cs typeface="Futura Medium" panose="020B0602020204020303" pitchFamily="34" charset="-79"/>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defTabSz="1507846">
              <a:defRPr/>
            </a:pPr>
            <a:r>
              <a:rPr lang="en-US" sz="4400" dirty="0">
                <a:solidFill>
                  <a:schemeClr val="bg1"/>
                </a:solidFill>
                <a:latin typeface="Verdana"/>
                <a:ea typeface="Verdana"/>
                <a:cs typeface="Verdana" panose="020B0604030504040204" pitchFamily="34" charset="0"/>
              </a:rPr>
              <a:t>Recommender</a:t>
            </a:r>
            <a:br>
              <a:rPr lang="en-US" sz="4400" dirty="0">
                <a:latin typeface="Verdana" panose="020B0604030504040204" pitchFamily="34" charset="0"/>
                <a:ea typeface="Verdana" panose="020B0604030504040204" pitchFamily="34" charset="0"/>
                <a:cs typeface="Verdana" panose="020B0604030504040204" pitchFamily="34" charset="0"/>
              </a:rPr>
            </a:br>
            <a:r>
              <a:rPr lang="en-US" sz="4400" dirty="0">
                <a:solidFill>
                  <a:schemeClr val="bg1"/>
                </a:solidFill>
                <a:latin typeface="Verdana"/>
                <a:ea typeface="Verdana"/>
              </a:rPr>
              <a:t>Systems</a:t>
            </a:r>
          </a:p>
        </p:txBody>
      </p:sp>
      <p:sp>
        <p:nvSpPr>
          <p:cNvPr id="20" name="Rectangle 19">
            <a:extLst>
              <a:ext uri="{FF2B5EF4-FFF2-40B4-BE49-F238E27FC236}">
                <a16:creationId xmlns:a16="http://schemas.microsoft.com/office/drawing/2014/main" id="{27FB34D7-72B7-534A-A074-BD8E63B38943}"/>
              </a:ext>
            </a:extLst>
          </p:cNvPr>
          <p:cNvSpPr/>
          <p:nvPr/>
        </p:nvSpPr>
        <p:spPr>
          <a:xfrm>
            <a:off x="5181102" y="785856"/>
            <a:ext cx="13765573" cy="646331"/>
          </a:xfrm>
          <a:prstGeom prst="rect">
            <a:avLst/>
          </a:prstGeom>
        </p:spPr>
        <p:txBody>
          <a:bodyPr wrap="square" lIns="91440" tIns="45720" rIns="91440" bIns="45720" anchor="t">
            <a:spAutoFit/>
          </a:bodyPr>
          <a:lstStyle/>
          <a:p>
            <a:pPr defTabSz="1507846">
              <a:defRPr/>
            </a:pPr>
            <a:r>
              <a:rPr lang="en-US" sz="3600" dirty="0">
                <a:solidFill>
                  <a:schemeClr val="bg1"/>
                </a:solidFill>
                <a:latin typeface="Verdana"/>
                <a:ea typeface="Verdana"/>
                <a:cs typeface="Verdana" panose="020B0604030504040204" pitchFamily="34" charset="0"/>
              </a:rPr>
              <a:t>Bibliography</a:t>
            </a:r>
            <a:endParaRPr lang="en-US" sz="36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a:extLst>
              <a:ext uri="{FF2B5EF4-FFF2-40B4-BE49-F238E27FC236}">
                <a16:creationId xmlns:a16="http://schemas.microsoft.com/office/drawing/2014/main" id="{8D2C40F1-613D-5D4F-890A-1779E5AA4E6C}"/>
              </a:ext>
            </a:extLst>
          </p:cNvPr>
          <p:cNvSpPr/>
          <p:nvPr/>
        </p:nvSpPr>
        <p:spPr>
          <a:xfrm>
            <a:off x="8473906" y="8138946"/>
            <a:ext cx="412292" cy="523220"/>
          </a:xfrm>
          <a:prstGeom prst="rect">
            <a:avLst/>
          </a:prstGeom>
        </p:spPr>
        <p:txBody>
          <a:bodyPr wrap="none">
            <a:spAutoFit/>
          </a:bodyPr>
          <a:lstStyle/>
          <a:p>
            <a:r>
              <a:rPr lang="en-US" sz="280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en-GR" sz="2800"/>
          </a:p>
        </p:txBody>
      </p:sp>
      <p:sp>
        <p:nvSpPr>
          <p:cNvPr id="44" name="Rectangle 43">
            <a:extLst>
              <a:ext uri="{FF2B5EF4-FFF2-40B4-BE49-F238E27FC236}">
                <a16:creationId xmlns:a16="http://schemas.microsoft.com/office/drawing/2014/main" id="{BE955537-DD30-2545-B812-8741F1D415B0}"/>
              </a:ext>
            </a:extLst>
          </p:cNvPr>
          <p:cNvSpPr/>
          <p:nvPr/>
        </p:nvSpPr>
        <p:spPr>
          <a:xfrm>
            <a:off x="1653298" y="8445611"/>
            <a:ext cx="1093869" cy="769441"/>
          </a:xfrm>
          <a:prstGeom prst="rect">
            <a:avLst/>
          </a:prstGeom>
        </p:spPr>
        <p:txBody>
          <a:bodyPr wrap="square">
            <a:spAutoFit/>
          </a:bodyPr>
          <a:lstStyle/>
          <a:p>
            <a:pPr algn="ctr"/>
            <a:r>
              <a:rPr lang="en-US" sz="4400">
                <a:solidFill>
                  <a:schemeClr val="bg1"/>
                </a:solidFill>
                <a:latin typeface="Verdana" panose="020B0604030504040204" pitchFamily="34" charset="0"/>
                <a:ea typeface="Verdana" panose="020B0604030504040204" pitchFamily="34" charset="0"/>
                <a:cs typeface="Verdana" panose="020B0604030504040204" pitchFamily="34" charset="0"/>
              </a:rPr>
              <a:t>3</a:t>
            </a:r>
            <a:endParaRPr lang="en-GR" sz="4400"/>
          </a:p>
        </p:txBody>
      </p:sp>
      <p:sp>
        <p:nvSpPr>
          <p:cNvPr id="3" name="TextBox 2">
            <a:extLst>
              <a:ext uri="{FF2B5EF4-FFF2-40B4-BE49-F238E27FC236}">
                <a16:creationId xmlns:a16="http://schemas.microsoft.com/office/drawing/2014/main" id="{1B53FB39-0A79-0046-CEF1-B69D7ACCD65C}"/>
              </a:ext>
            </a:extLst>
          </p:cNvPr>
          <p:cNvSpPr txBox="1"/>
          <p:nvPr/>
        </p:nvSpPr>
        <p:spPr>
          <a:xfrm>
            <a:off x="1132428" y="2466342"/>
            <a:ext cx="182283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[1]    Sarwar, Badrul, et al. "Analysis of recommendation algorithms for e-commerce." </a:t>
            </a:r>
            <a:r>
              <a:rPr lang="en-US" i="1" dirty="0">
                <a:ea typeface="+mn-lt"/>
                <a:cs typeface="+mn-lt"/>
              </a:rPr>
              <a:t>Proceedings of the 2nd ACM Conference on Electronic Commerce</a:t>
            </a:r>
            <a:r>
              <a:rPr lang="en-US" dirty="0">
                <a:ea typeface="+mn-lt"/>
                <a:cs typeface="+mn-lt"/>
              </a:rPr>
              <a:t>. 2000.</a:t>
            </a:r>
            <a:br>
              <a:rPr lang="en-US" dirty="0">
                <a:ea typeface="+mn-lt"/>
                <a:cs typeface="+mn-lt"/>
              </a:rPr>
            </a:br>
            <a:r>
              <a:rPr lang="en-US" dirty="0">
                <a:cs typeface="Calibri"/>
              </a:rPr>
              <a:t>         referenced by:  2869 (09/06/2022)</a:t>
            </a:r>
            <a:endParaRPr lang="en-US" dirty="0"/>
          </a:p>
        </p:txBody>
      </p:sp>
      <p:sp>
        <p:nvSpPr>
          <p:cNvPr id="28" name="TextBox 27">
            <a:extLst>
              <a:ext uri="{FF2B5EF4-FFF2-40B4-BE49-F238E27FC236}">
                <a16:creationId xmlns:a16="http://schemas.microsoft.com/office/drawing/2014/main" id="{2D820562-8811-ECE6-03AC-CAE12365EE7C}"/>
              </a:ext>
            </a:extLst>
          </p:cNvPr>
          <p:cNvSpPr txBox="1"/>
          <p:nvPr/>
        </p:nvSpPr>
        <p:spPr>
          <a:xfrm>
            <a:off x="1132308" y="3102684"/>
            <a:ext cx="1822839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[2]    </a:t>
            </a:r>
            <a:r>
              <a:rPr lang="en-US" dirty="0" err="1">
                <a:ea typeface="+mn-lt"/>
                <a:cs typeface="+mn-lt"/>
              </a:rPr>
              <a:t>Adomavicius</a:t>
            </a:r>
            <a:r>
              <a:rPr lang="en-US" dirty="0">
                <a:ea typeface="+mn-lt"/>
                <a:cs typeface="+mn-lt"/>
              </a:rPr>
              <a:t>, Gediminas, and Alexander </a:t>
            </a:r>
            <a:r>
              <a:rPr lang="en-US" dirty="0" err="1">
                <a:ea typeface="+mn-lt"/>
                <a:cs typeface="+mn-lt"/>
              </a:rPr>
              <a:t>Tuzhilin</a:t>
            </a:r>
            <a:r>
              <a:rPr lang="en-US" dirty="0">
                <a:ea typeface="+mn-lt"/>
                <a:cs typeface="+mn-lt"/>
              </a:rPr>
              <a:t>. "Toward the next generation of recommender systems: A survey of the state-of-the-art and possible extensions." </a:t>
            </a:r>
            <a:r>
              <a:rPr lang="en-US" i="1" dirty="0">
                <a:ea typeface="+mn-lt"/>
                <a:cs typeface="+mn-lt"/>
              </a:rPr>
              <a:t>IEEE transactions on</a:t>
            </a:r>
            <a:endParaRPr lang="en-US" dirty="0">
              <a:ea typeface="+mn-lt"/>
              <a:cs typeface="+mn-lt"/>
            </a:endParaRPr>
          </a:p>
          <a:p>
            <a:r>
              <a:rPr lang="en-US" i="1" dirty="0">
                <a:ea typeface="+mn-lt"/>
                <a:cs typeface="+mn-lt"/>
              </a:rPr>
              <a:t>         knowledge and data engineering</a:t>
            </a:r>
            <a:r>
              <a:rPr lang="en-US" dirty="0">
                <a:ea typeface="+mn-lt"/>
                <a:cs typeface="+mn-lt"/>
              </a:rPr>
              <a:t> 17.6 (2005): 734-749.</a:t>
            </a:r>
            <a:br>
              <a:rPr lang="en-US" dirty="0">
                <a:ea typeface="+mn-lt"/>
                <a:cs typeface="+mn-lt"/>
              </a:rPr>
            </a:br>
            <a:r>
              <a:rPr lang="en-US" dirty="0">
                <a:cs typeface="Calibri"/>
              </a:rPr>
              <a:t>         referenced by:  13303 </a:t>
            </a:r>
            <a:r>
              <a:rPr lang="en-US" dirty="0">
                <a:ea typeface="+mn-lt"/>
                <a:cs typeface="+mn-lt"/>
              </a:rPr>
              <a:t>(09/06/2022)</a:t>
            </a:r>
          </a:p>
        </p:txBody>
      </p:sp>
      <p:sp>
        <p:nvSpPr>
          <p:cNvPr id="29" name="TextBox 28">
            <a:extLst>
              <a:ext uri="{FF2B5EF4-FFF2-40B4-BE49-F238E27FC236}">
                <a16:creationId xmlns:a16="http://schemas.microsoft.com/office/drawing/2014/main" id="{D75CB583-70F1-CFA6-42E1-BEC6CCF86A49}"/>
              </a:ext>
            </a:extLst>
          </p:cNvPr>
          <p:cNvSpPr txBox="1"/>
          <p:nvPr/>
        </p:nvSpPr>
        <p:spPr>
          <a:xfrm>
            <a:off x="1132188" y="4020200"/>
            <a:ext cx="182283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[3]    Wei, </a:t>
            </a:r>
            <a:r>
              <a:rPr lang="en-US" dirty="0" err="1">
                <a:ea typeface="+mn-lt"/>
                <a:cs typeface="+mn-lt"/>
              </a:rPr>
              <a:t>Kangning</a:t>
            </a:r>
            <a:r>
              <a:rPr lang="en-US" dirty="0">
                <a:ea typeface="+mn-lt"/>
                <a:cs typeface="+mn-lt"/>
              </a:rPr>
              <a:t>, Jinghua Huang, and </a:t>
            </a:r>
            <a:r>
              <a:rPr lang="en-US" dirty="0" err="1">
                <a:ea typeface="+mn-lt"/>
                <a:cs typeface="+mn-lt"/>
              </a:rPr>
              <a:t>Shaohong</a:t>
            </a:r>
            <a:r>
              <a:rPr lang="en-US" dirty="0">
                <a:ea typeface="+mn-lt"/>
                <a:cs typeface="+mn-lt"/>
              </a:rPr>
              <a:t> Fu. "A survey of e-commerce recommender systems." </a:t>
            </a:r>
            <a:r>
              <a:rPr lang="en-US" i="1" dirty="0">
                <a:ea typeface="+mn-lt"/>
                <a:cs typeface="+mn-lt"/>
              </a:rPr>
              <a:t>2007 international conference on service systems and service management</a:t>
            </a:r>
            <a:r>
              <a:rPr lang="en-US" dirty="0">
                <a:ea typeface="+mn-lt"/>
                <a:cs typeface="+mn-lt"/>
              </a:rPr>
              <a:t>. IEEE, 2007.</a:t>
            </a:r>
            <a:br>
              <a:rPr lang="en-US" dirty="0">
                <a:ea typeface="+mn-lt"/>
                <a:cs typeface="+mn-lt"/>
              </a:rPr>
            </a:br>
            <a:r>
              <a:rPr lang="en-US" dirty="0">
                <a:cs typeface="Calibri"/>
              </a:rPr>
              <a:t>         referenced by:  240 </a:t>
            </a:r>
            <a:r>
              <a:rPr lang="en-US" dirty="0">
                <a:ea typeface="+mn-lt"/>
                <a:cs typeface="+mn-lt"/>
              </a:rPr>
              <a:t>(09/06/2022)</a:t>
            </a:r>
            <a:endParaRPr lang="en-US" dirty="0">
              <a:cs typeface="Calibri"/>
            </a:endParaRPr>
          </a:p>
        </p:txBody>
      </p:sp>
      <p:sp>
        <p:nvSpPr>
          <p:cNvPr id="30" name="TextBox 29">
            <a:extLst>
              <a:ext uri="{FF2B5EF4-FFF2-40B4-BE49-F238E27FC236}">
                <a16:creationId xmlns:a16="http://schemas.microsoft.com/office/drawing/2014/main" id="{0756BF75-45C6-F0B4-3A92-E568B134A9AE}"/>
              </a:ext>
            </a:extLst>
          </p:cNvPr>
          <p:cNvSpPr txBox="1"/>
          <p:nvPr/>
        </p:nvSpPr>
        <p:spPr>
          <a:xfrm>
            <a:off x="1132188" y="4656542"/>
            <a:ext cx="1822839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[4]    Isinkaye, Folasade </a:t>
            </a:r>
            <a:r>
              <a:rPr lang="en-US" dirty="0" err="1">
                <a:ea typeface="+mn-lt"/>
                <a:cs typeface="+mn-lt"/>
              </a:rPr>
              <a:t>Olubusola</a:t>
            </a:r>
            <a:r>
              <a:rPr lang="en-US" dirty="0">
                <a:ea typeface="+mn-lt"/>
                <a:cs typeface="+mn-lt"/>
              </a:rPr>
              <a:t>, Yetunde O. Folajimi, and </a:t>
            </a:r>
            <a:r>
              <a:rPr lang="en-US" dirty="0" err="1">
                <a:ea typeface="+mn-lt"/>
                <a:cs typeface="+mn-lt"/>
              </a:rPr>
              <a:t>Bolande</a:t>
            </a:r>
            <a:r>
              <a:rPr lang="en-US" dirty="0">
                <a:ea typeface="+mn-lt"/>
                <a:cs typeface="+mn-lt"/>
              </a:rPr>
              <a:t> </a:t>
            </a:r>
            <a:r>
              <a:rPr lang="en-US" dirty="0" err="1">
                <a:ea typeface="+mn-lt"/>
                <a:cs typeface="+mn-lt"/>
              </a:rPr>
              <a:t>Adefowoke</a:t>
            </a:r>
            <a:r>
              <a:rPr lang="en-US" dirty="0">
                <a:ea typeface="+mn-lt"/>
                <a:cs typeface="+mn-lt"/>
              </a:rPr>
              <a:t> </a:t>
            </a:r>
            <a:r>
              <a:rPr lang="en-US" dirty="0" err="1">
                <a:ea typeface="+mn-lt"/>
                <a:cs typeface="+mn-lt"/>
              </a:rPr>
              <a:t>Ojokoh</a:t>
            </a:r>
            <a:r>
              <a:rPr lang="en-US" dirty="0">
                <a:ea typeface="+mn-lt"/>
                <a:cs typeface="+mn-lt"/>
              </a:rPr>
              <a:t>. "Recommendation systems: Principles, methods and evaluation." </a:t>
            </a:r>
            <a:r>
              <a:rPr lang="en-US" i="1" dirty="0">
                <a:ea typeface="+mn-lt"/>
                <a:cs typeface="+mn-lt"/>
              </a:rPr>
              <a:t>Egyptian informatics journal</a:t>
            </a:r>
            <a:r>
              <a:rPr lang="en-US" dirty="0">
                <a:ea typeface="+mn-lt"/>
                <a:cs typeface="+mn-lt"/>
              </a:rPr>
              <a:t> 16.3</a:t>
            </a:r>
            <a:endParaRPr lang="en-US" dirty="0"/>
          </a:p>
          <a:p>
            <a:r>
              <a:rPr lang="en-US" dirty="0">
                <a:ea typeface="+mn-lt"/>
                <a:cs typeface="+mn-lt"/>
              </a:rPr>
              <a:t>         (2015): 261-273.</a:t>
            </a:r>
            <a:br>
              <a:rPr lang="en-US" dirty="0">
                <a:ea typeface="+mn-lt"/>
                <a:cs typeface="+mn-lt"/>
              </a:rPr>
            </a:br>
            <a:r>
              <a:rPr lang="en-US" dirty="0">
                <a:cs typeface="Calibri"/>
              </a:rPr>
              <a:t>         referenced by:  1035 </a:t>
            </a:r>
            <a:r>
              <a:rPr lang="en-US" dirty="0">
                <a:ea typeface="+mn-lt"/>
                <a:cs typeface="+mn-lt"/>
              </a:rPr>
              <a:t>(09/06/2022)</a:t>
            </a:r>
            <a:endParaRPr lang="en-US" dirty="0"/>
          </a:p>
        </p:txBody>
      </p:sp>
    </p:spTree>
    <p:extLst>
      <p:ext uri="{BB962C8B-B14F-4D97-AF65-F5344CB8AC3E}">
        <p14:creationId xmlns:p14="http://schemas.microsoft.com/office/powerpoint/2010/main" val="584308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468116"/>
            <a:ext cx="15693614" cy="1281810"/>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grpSp>
        <p:nvGrpSpPr>
          <p:cNvPr id="14" name="Group 13">
            <a:extLst>
              <a:ext uri="{FF2B5EF4-FFF2-40B4-BE49-F238E27FC236}">
                <a16:creationId xmlns:a16="http://schemas.microsoft.com/office/drawing/2014/main" id="{12D800CB-748F-4593-9023-E073D69B48B5}"/>
              </a:ext>
            </a:extLst>
          </p:cNvPr>
          <p:cNvGrpSpPr/>
          <p:nvPr/>
        </p:nvGrpSpPr>
        <p:grpSpPr>
          <a:xfrm rot="10800000">
            <a:off x="-4" y="-29604"/>
            <a:ext cx="5029204" cy="2282411"/>
            <a:chOff x="11833412" y="6629400"/>
            <a:chExt cx="4222376" cy="2501153"/>
          </a:xfrm>
          <a:solidFill>
            <a:schemeClr val="accent4"/>
          </a:solidFill>
        </p:grpSpPr>
        <p:sp>
          <p:nvSpPr>
            <p:cNvPr id="9" name="Oval 8">
              <a:extLst>
                <a:ext uri="{FF2B5EF4-FFF2-40B4-BE49-F238E27FC236}">
                  <a16:creationId xmlns:a16="http://schemas.microsoft.com/office/drawing/2014/main" id="{C01E08E6-190E-4A98-B2FA-0A0902674705}"/>
                </a:ext>
              </a:extLst>
            </p:cNvPr>
            <p:cNvSpPr/>
            <p:nvPr/>
          </p:nvSpPr>
          <p:spPr>
            <a:xfrm>
              <a:off x="11833412" y="6629400"/>
              <a:ext cx="2608729" cy="25011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2645A29-96E7-4FEE-9F3B-656AB16EEA20}"/>
                </a:ext>
              </a:extLst>
            </p:cNvPr>
            <p:cNvSpPr/>
            <p:nvPr/>
          </p:nvSpPr>
          <p:spPr>
            <a:xfrm>
              <a:off x="13137776" y="6629400"/>
              <a:ext cx="2918012" cy="25011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4691AB59-C96E-4372-9D58-56B03AE17707}"/>
              </a:ext>
            </a:extLst>
          </p:cNvPr>
          <p:cNvSpPr txBox="1">
            <a:spLocks/>
          </p:cNvSpPr>
          <p:nvPr/>
        </p:nvSpPr>
        <p:spPr>
          <a:xfrm>
            <a:off x="113127" y="306317"/>
            <a:ext cx="4801564" cy="1719337"/>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Futura Medium" panose="020B0602020204020303" pitchFamily="34" charset="-79"/>
                <a:ea typeface="+mn-ea"/>
                <a:cs typeface="Futura Medium" panose="020B0602020204020303" pitchFamily="34" charset="-79"/>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Futura Medium" panose="020B0602020204020303" pitchFamily="34" charset="-79"/>
                <a:ea typeface="+mn-ea"/>
                <a:cs typeface="Futura Medium" panose="020B0602020204020303" pitchFamily="34" charset="-79"/>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Futura Medium" panose="020B0602020204020303" pitchFamily="34" charset="-79"/>
                <a:ea typeface="+mn-ea"/>
                <a:cs typeface="Futura Medium" panose="020B0602020204020303" pitchFamily="34" charset="-79"/>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defTabSz="1507846">
              <a:defRPr/>
            </a:pPr>
            <a:r>
              <a:rPr lang="en-US" sz="3600" dirty="0">
                <a:solidFill>
                  <a:schemeClr val="bg1"/>
                </a:solidFill>
                <a:latin typeface="Verdana"/>
                <a:ea typeface="Verdana"/>
              </a:rPr>
              <a:t>Proposed Architectures</a:t>
            </a:r>
            <a:br>
              <a:rPr lang="en-US" sz="3600" dirty="0">
                <a:solidFill>
                  <a:schemeClr val="bg1"/>
                </a:solidFill>
                <a:latin typeface="Verdana"/>
                <a:ea typeface="Verdana"/>
              </a:rPr>
            </a:br>
            <a:r>
              <a:rPr lang="en-US" sz="3600" dirty="0">
                <a:solidFill>
                  <a:schemeClr val="bg1"/>
                </a:solidFill>
                <a:latin typeface="Verdana"/>
                <a:ea typeface="Verdana"/>
              </a:rPr>
              <a:t>and Models</a:t>
            </a:r>
            <a:endParaRPr lang="en-US" sz="3600" dirty="0">
              <a:solidFill>
                <a:schemeClr val="bg1"/>
              </a:solidFill>
              <a:latin typeface="Futura Medium"/>
              <a:ea typeface="Verdana"/>
            </a:endParaRPr>
          </a:p>
        </p:txBody>
      </p:sp>
      <p:sp>
        <p:nvSpPr>
          <p:cNvPr id="20" name="Rectangle 19">
            <a:extLst>
              <a:ext uri="{FF2B5EF4-FFF2-40B4-BE49-F238E27FC236}">
                <a16:creationId xmlns:a16="http://schemas.microsoft.com/office/drawing/2014/main" id="{27FB34D7-72B7-534A-A074-BD8E63B38943}"/>
              </a:ext>
            </a:extLst>
          </p:cNvPr>
          <p:cNvSpPr/>
          <p:nvPr/>
        </p:nvSpPr>
        <p:spPr>
          <a:xfrm>
            <a:off x="5210702" y="785856"/>
            <a:ext cx="12522021" cy="584775"/>
          </a:xfrm>
          <a:prstGeom prst="rect">
            <a:avLst/>
          </a:prstGeom>
        </p:spPr>
        <p:txBody>
          <a:bodyPr wrap="square" lIns="91440" tIns="45720" rIns="91440" bIns="45720" anchor="t">
            <a:spAutoFit/>
          </a:bodyPr>
          <a:lstStyle/>
          <a:p>
            <a:pPr defTabSz="1507846">
              <a:defRPr/>
            </a:pPr>
            <a:r>
              <a:rPr lang="en-US" sz="3200" dirty="0">
                <a:solidFill>
                  <a:schemeClr val="bg1"/>
                </a:solidFill>
                <a:latin typeface="Verdana"/>
                <a:ea typeface="Verdana"/>
                <a:cs typeface="Verdana" panose="020B0604030504040204" pitchFamily="34" charset="0"/>
              </a:rPr>
              <a:t>Learning Phase: Learning Methodology</a:t>
            </a:r>
            <a:endPar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E0EB3A10-432F-EACB-9E73-080A9FCA89E8}"/>
              </a:ext>
            </a:extLst>
          </p:cNvPr>
          <p:cNvSpPr txBox="1"/>
          <p:nvPr/>
        </p:nvSpPr>
        <p:spPr>
          <a:xfrm>
            <a:off x="18892477" y="838490"/>
            <a:ext cx="1099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bg1"/>
                </a:solidFill>
                <a:latin typeface="Verdana"/>
                <a:ea typeface="Verdana"/>
              </a:rPr>
              <a:t>2/3</a:t>
            </a:r>
            <a:endParaRPr lang="en-US" sz="2800" dirty="0">
              <a:solidFill>
                <a:schemeClr val="bg1"/>
              </a:solidFill>
              <a:cs typeface="Calibri"/>
            </a:endParaRPr>
          </a:p>
        </p:txBody>
      </p:sp>
      <p:sp>
        <p:nvSpPr>
          <p:cNvPr id="3" name="TextBox 2">
            <a:extLst>
              <a:ext uri="{FF2B5EF4-FFF2-40B4-BE49-F238E27FC236}">
                <a16:creationId xmlns:a16="http://schemas.microsoft.com/office/drawing/2014/main" id="{02102C26-D0DA-8FD6-6A22-DE5CA40CAEAF}"/>
              </a:ext>
            </a:extLst>
          </p:cNvPr>
          <p:cNvSpPr txBox="1"/>
          <p:nvPr/>
        </p:nvSpPr>
        <p:spPr>
          <a:xfrm>
            <a:off x="821627" y="2569934"/>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Phase 2: Learning Phase: Collaborative Filtering: Learning Methodology</a:t>
            </a:r>
            <a:endParaRPr lang="en-US" sz="2800" dirty="0">
              <a:cs typeface="Calibri"/>
            </a:endParaRPr>
          </a:p>
        </p:txBody>
      </p:sp>
      <p:sp>
        <p:nvSpPr>
          <p:cNvPr id="5" name="TextBox 4">
            <a:extLst>
              <a:ext uri="{FF2B5EF4-FFF2-40B4-BE49-F238E27FC236}">
                <a16:creationId xmlns:a16="http://schemas.microsoft.com/office/drawing/2014/main" id="{87C67B7E-E09A-8D47-0136-AA4BE702585E}"/>
              </a:ext>
            </a:extLst>
          </p:cNvPr>
          <p:cNvSpPr txBox="1"/>
          <p:nvPr/>
        </p:nvSpPr>
        <p:spPr>
          <a:xfrm>
            <a:off x="2029230" y="3348291"/>
            <a:ext cx="1124081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ea typeface="+mn-lt"/>
                <a:cs typeface="+mn-lt"/>
              </a:rPr>
              <a:t>Model Based Techniques</a:t>
            </a:r>
            <a:endParaRPr lang="en-US" sz="2800" dirty="0">
              <a:cs typeface="Calibri"/>
            </a:endParaRPr>
          </a:p>
        </p:txBody>
      </p:sp>
      <p:sp>
        <p:nvSpPr>
          <p:cNvPr id="7" name="TextBox 6">
            <a:extLst>
              <a:ext uri="{FF2B5EF4-FFF2-40B4-BE49-F238E27FC236}">
                <a16:creationId xmlns:a16="http://schemas.microsoft.com/office/drawing/2014/main" id="{944707BF-A589-D780-6713-86123F6B602E}"/>
              </a:ext>
            </a:extLst>
          </p:cNvPr>
          <p:cNvSpPr txBox="1"/>
          <p:nvPr/>
        </p:nvSpPr>
        <p:spPr>
          <a:xfrm>
            <a:off x="2517631" y="4073424"/>
            <a:ext cx="158301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Model – based techniques, employ historical user ratings, to generate a model (or a prediction hypothesis function for a user).</a:t>
            </a:r>
            <a:endParaRPr lang="en-US" dirty="0"/>
          </a:p>
        </p:txBody>
      </p:sp>
      <p:sp>
        <p:nvSpPr>
          <p:cNvPr id="32" name="TextBox 31">
            <a:extLst>
              <a:ext uri="{FF2B5EF4-FFF2-40B4-BE49-F238E27FC236}">
                <a16:creationId xmlns:a16="http://schemas.microsoft.com/office/drawing/2014/main" id="{C669725B-5AE6-52C9-CAD7-E25088F68FE6}"/>
              </a:ext>
            </a:extLst>
          </p:cNvPr>
          <p:cNvSpPr txBox="1"/>
          <p:nvPr/>
        </p:nvSpPr>
        <p:spPr>
          <a:xfrm>
            <a:off x="2507231" y="5542905"/>
            <a:ext cx="158301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Some of the used techniques are the following:</a:t>
            </a:r>
            <a:endParaRPr lang="en-US" dirty="0"/>
          </a:p>
        </p:txBody>
      </p:sp>
      <p:sp>
        <p:nvSpPr>
          <p:cNvPr id="34" name="TextBox 33">
            <a:extLst>
              <a:ext uri="{FF2B5EF4-FFF2-40B4-BE49-F238E27FC236}">
                <a16:creationId xmlns:a16="http://schemas.microsoft.com/office/drawing/2014/main" id="{F2046D26-5E1B-5C8A-35AF-75F577EC2FCE}"/>
              </a:ext>
            </a:extLst>
          </p:cNvPr>
          <p:cNvSpPr txBox="1"/>
          <p:nvPr/>
        </p:nvSpPr>
        <p:spPr>
          <a:xfrm>
            <a:off x="3148032" y="6094868"/>
            <a:ext cx="1124081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400" dirty="0">
                <a:ea typeface="+mn-lt"/>
                <a:cs typeface="+mn-lt"/>
              </a:rPr>
              <a:t>Association rules (Data Mining) </a:t>
            </a:r>
            <a:endParaRPr lang="en-US" sz="2400" dirty="0">
              <a:cs typeface="Calibri"/>
            </a:endParaRPr>
          </a:p>
        </p:txBody>
      </p:sp>
      <p:sp>
        <p:nvSpPr>
          <p:cNvPr id="6" name="TextBox 5">
            <a:extLst>
              <a:ext uri="{FF2B5EF4-FFF2-40B4-BE49-F238E27FC236}">
                <a16:creationId xmlns:a16="http://schemas.microsoft.com/office/drawing/2014/main" id="{F760C491-D1D2-50ED-3F54-3FAC2A748F64}"/>
              </a:ext>
            </a:extLst>
          </p:cNvPr>
          <p:cNvSpPr txBox="1"/>
          <p:nvPr/>
        </p:nvSpPr>
        <p:spPr>
          <a:xfrm>
            <a:off x="2522031" y="4625388"/>
            <a:ext cx="1583011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These models, or these hypothesis functions, heave proved to perform similarly to neighborhood based recommendation techniques. Some techniques come from Data Mining Methods, and others from Machine Learning Methods.</a:t>
            </a:r>
            <a:endParaRPr lang="en-US" dirty="0"/>
          </a:p>
        </p:txBody>
      </p:sp>
      <p:sp>
        <p:nvSpPr>
          <p:cNvPr id="8" name="TextBox 7">
            <a:extLst>
              <a:ext uri="{FF2B5EF4-FFF2-40B4-BE49-F238E27FC236}">
                <a16:creationId xmlns:a16="http://schemas.microsoft.com/office/drawing/2014/main" id="{F6B3A336-65F9-2C09-2B2E-6222F85E2F99}"/>
              </a:ext>
            </a:extLst>
          </p:cNvPr>
          <p:cNvSpPr txBox="1"/>
          <p:nvPr/>
        </p:nvSpPr>
        <p:spPr>
          <a:xfrm>
            <a:off x="3148032" y="6553626"/>
            <a:ext cx="1124081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400" dirty="0">
                <a:ea typeface="+mn-lt"/>
                <a:cs typeface="+mn-lt"/>
              </a:rPr>
              <a:t>Dimensionality Reduction</a:t>
            </a:r>
            <a:endParaRPr lang="en-US" sz="2400" dirty="0">
              <a:cs typeface="Calibri"/>
            </a:endParaRPr>
          </a:p>
        </p:txBody>
      </p:sp>
      <p:sp>
        <p:nvSpPr>
          <p:cNvPr id="12" name="TextBox 11">
            <a:extLst>
              <a:ext uri="{FF2B5EF4-FFF2-40B4-BE49-F238E27FC236}">
                <a16:creationId xmlns:a16="http://schemas.microsoft.com/office/drawing/2014/main" id="{8600A5E6-654A-36D7-E22B-914ABC9D0746}"/>
              </a:ext>
            </a:extLst>
          </p:cNvPr>
          <p:cNvSpPr txBox="1"/>
          <p:nvPr/>
        </p:nvSpPr>
        <p:spPr>
          <a:xfrm>
            <a:off x="3167232" y="6957603"/>
            <a:ext cx="1124081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400" dirty="0">
                <a:ea typeface="+mn-lt"/>
                <a:cs typeface="+mn-lt"/>
              </a:rPr>
              <a:t>Matrix Completion</a:t>
            </a:r>
            <a:endParaRPr lang="en-US" sz="2400" dirty="0">
              <a:cs typeface="Calibri"/>
            </a:endParaRPr>
          </a:p>
        </p:txBody>
      </p:sp>
      <p:sp>
        <p:nvSpPr>
          <p:cNvPr id="13" name="TextBox 12">
            <a:extLst>
              <a:ext uri="{FF2B5EF4-FFF2-40B4-BE49-F238E27FC236}">
                <a16:creationId xmlns:a16="http://schemas.microsoft.com/office/drawing/2014/main" id="{194D43B4-9BF0-DA60-A7E9-145022210234}"/>
              </a:ext>
            </a:extLst>
          </p:cNvPr>
          <p:cNvSpPr txBox="1"/>
          <p:nvPr/>
        </p:nvSpPr>
        <p:spPr>
          <a:xfrm>
            <a:off x="3167232" y="7815924"/>
            <a:ext cx="1124081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400" dirty="0">
                <a:ea typeface="+mn-lt"/>
                <a:cs typeface="+mn-lt"/>
              </a:rPr>
              <a:t>Regression</a:t>
            </a:r>
            <a:endParaRPr lang="en-US" sz="2400" dirty="0">
              <a:cs typeface="Calibri"/>
            </a:endParaRPr>
          </a:p>
        </p:txBody>
      </p:sp>
      <p:sp>
        <p:nvSpPr>
          <p:cNvPr id="15" name="TextBox 14">
            <a:extLst>
              <a:ext uri="{FF2B5EF4-FFF2-40B4-BE49-F238E27FC236}">
                <a16:creationId xmlns:a16="http://schemas.microsoft.com/office/drawing/2014/main" id="{656AFDD0-28D4-8E4A-1264-72155FD903E1}"/>
              </a:ext>
            </a:extLst>
          </p:cNvPr>
          <p:cNvSpPr txBox="1"/>
          <p:nvPr/>
        </p:nvSpPr>
        <p:spPr>
          <a:xfrm>
            <a:off x="3156832" y="8219903"/>
            <a:ext cx="1124081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400" dirty="0">
                <a:ea typeface="+mn-lt"/>
                <a:cs typeface="+mn-lt"/>
              </a:rPr>
              <a:t>Clustering</a:t>
            </a:r>
            <a:endParaRPr lang="en-US" sz="2400" dirty="0">
              <a:cs typeface="Calibri"/>
            </a:endParaRPr>
          </a:p>
        </p:txBody>
      </p:sp>
      <p:sp>
        <p:nvSpPr>
          <p:cNvPr id="17" name="TextBox 16">
            <a:extLst>
              <a:ext uri="{FF2B5EF4-FFF2-40B4-BE49-F238E27FC236}">
                <a16:creationId xmlns:a16="http://schemas.microsoft.com/office/drawing/2014/main" id="{33ACAA1E-D230-9291-EF50-A0EDB81AABC1}"/>
              </a:ext>
            </a:extLst>
          </p:cNvPr>
          <p:cNvSpPr txBox="1"/>
          <p:nvPr/>
        </p:nvSpPr>
        <p:spPr>
          <a:xfrm>
            <a:off x="3176032" y="8683075"/>
            <a:ext cx="1124081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400" dirty="0">
                <a:ea typeface="+mn-lt"/>
                <a:cs typeface="+mn-lt"/>
              </a:rPr>
              <a:t>Decision Trees</a:t>
            </a:r>
            <a:endParaRPr lang="en-US" sz="2400" dirty="0">
              <a:cs typeface="Calibri"/>
            </a:endParaRPr>
          </a:p>
        </p:txBody>
      </p:sp>
      <p:sp>
        <p:nvSpPr>
          <p:cNvPr id="18" name="TextBox 17">
            <a:extLst>
              <a:ext uri="{FF2B5EF4-FFF2-40B4-BE49-F238E27FC236}">
                <a16:creationId xmlns:a16="http://schemas.microsoft.com/office/drawing/2014/main" id="{50B16906-7F01-7A73-F06A-1F2FE259EB8F}"/>
              </a:ext>
            </a:extLst>
          </p:cNvPr>
          <p:cNvSpPr txBox="1"/>
          <p:nvPr/>
        </p:nvSpPr>
        <p:spPr>
          <a:xfrm>
            <a:off x="3165632" y="9190643"/>
            <a:ext cx="1124081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400" dirty="0">
                <a:ea typeface="+mn-lt"/>
                <a:cs typeface="+mn-lt"/>
              </a:rPr>
              <a:t>Bayesian Classifiers</a:t>
            </a:r>
            <a:endParaRPr lang="en-US" sz="2400" dirty="0">
              <a:cs typeface="Calibri"/>
            </a:endParaRPr>
          </a:p>
        </p:txBody>
      </p:sp>
      <p:sp>
        <p:nvSpPr>
          <p:cNvPr id="24" name="TextBox 23">
            <a:extLst>
              <a:ext uri="{FF2B5EF4-FFF2-40B4-BE49-F238E27FC236}">
                <a16:creationId xmlns:a16="http://schemas.microsoft.com/office/drawing/2014/main" id="{BF53E8D6-CE94-32E9-8D78-20C3F87ECF01}"/>
              </a:ext>
            </a:extLst>
          </p:cNvPr>
          <p:cNvSpPr txBox="1"/>
          <p:nvPr/>
        </p:nvSpPr>
        <p:spPr>
          <a:xfrm>
            <a:off x="3171632" y="7361580"/>
            <a:ext cx="1124081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400" dirty="0">
                <a:ea typeface="+mn-lt"/>
                <a:cs typeface="+mn-lt"/>
              </a:rPr>
              <a:t>Latent Semantic Methods</a:t>
            </a:r>
            <a:endParaRPr lang="en-US" sz="2400" dirty="0">
              <a:cs typeface="Calibri"/>
            </a:endParaRPr>
          </a:p>
        </p:txBody>
      </p:sp>
    </p:spTree>
    <p:extLst>
      <p:ext uri="{BB962C8B-B14F-4D97-AF65-F5344CB8AC3E}">
        <p14:creationId xmlns:p14="http://schemas.microsoft.com/office/powerpoint/2010/main" val="215287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32" grpId="0"/>
      <p:bldP spid="34" grpId="0"/>
      <p:bldP spid="6" grpId="0"/>
      <p:bldP spid="8" grpId="0"/>
      <p:bldP spid="12" grpId="0"/>
      <p:bldP spid="13" grpId="0"/>
      <p:bldP spid="15" grpId="0"/>
      <p:bldP spid="17" grpId="0"/>
      <p:bldP spid="18" grpId="0"/>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468116"/>
            <a:ext cx="15693614" cy="1281810"/>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grpSp>
        <p:nvGrpSpPr>
          <p:cNvPr id="14" name="Group 13">
            <a:extLst>
              <a:ext uri="{FF2B5EF4-FFF2-40B4-BE49-F238E27FC236}">
                <a16:creationId xmlns:a16="http://schemas.microsoft.com/office/drawing/2014/main" id="{12D800CB-748F-4593-9023-E073D69B48B5}"/>
              </a:ext>
            </a:extLst>
          </p:cNvPr>
          <p:cNvGrpSpPr/>
          <p:nvPr/>
        </p:nvGrpSpPr>
        <p:grpSpPr>
          <a:xfrm rot="10800000">
            <a:off x="-4" y="-29604"/>
            <a:ext cx="5029204" cy="2282411"/>
            <a:chOff x="11833412" y="6629400"/>
            <a:chExt cx="4222376" cy="2501153"/>
          </a:xfrm>
          <a:solidFill>
            <a:schemeClr val="accent4"/>
          </a:solidFill>
        </p:grpSpPr>
        <p:sp>
          <p:nvSpPr>
            <p:cNvPr id="9" name="Oval 8">
              <a:extLst>
                <a:ext uri="{FF2B5EF4-FFF2-40B4-BE49-F238E27FC236}">
                  <a16:creationId xmlns:a16="http://schemas.microsoft.com/office/drawing/2014/main" id="{C01E08E6-190E-4A98-B2FA-0A0902674705}"/>
                </a:ext>
              </a:extLst>
            </p:cNvPr>
            <p:cNvSpPr/>
            <p:nvPr/>
          </p:nvSpPr>
          <p:spPr>
            <a:xfrm>
              <a:off x="11833412" y="6629400"/>
              <a:ext cx="2608729" cy="25011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2645A29-96E7-4FEE-9F3B-656AB16EEA20}"/>
                </a:ext>
              </a:extLst>
            </p:cNvPr>
            <p:cNvSpPr/>
            <p:nvPr/>
          </p:nvSpPr>
          <p:spPr>
            <a:xfrm>
              <a:off x="13137776" y="6629400"/>
              <a:ext cx="2918012" cy="25011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4691AB59-C96E-4372-9D58-56B03AE17707}"/>
              </a:ext>
            </a:extLst>
          </p:cNvPr>
          <p:cNvSpPr txBox="1">
            <a:spLocks/>
          </p:cNvSpPr>
          <p:nvPr/>
        </p:nvSpPr>
        <p:spPr>
          <a:xfrm>
            <a:off x="113127" y="306317"/>
            <a:ext cx="4801564" cy="1719337"/>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Futura Medium" panose="020B0602020204020303" pitchFamily="34" charset="-79"/>
                <a:ea typeface="+mn-ea"/>
                <a:cs typeface="Futura Medium" panose="020B0602020204020303" pitchFamily="34" charset="-79"/>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Futura Medium" panose="020B0602020204020303" pitchFamily="34" charset="-79"/>
                <a:ea typeface="+mn-ea"/>
                <a:cs typeface="Futura Medium" panose="020B0602020204020303" pitchFamily="34" charset="-79"/>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Futura Medium" panose="020B0602020204020303" pitchFamily="34" charset="-79"/>
                <a:ea typeface="+mn-ea"/>
                <a:cs typeface="Futura Medium" panose="020B0602020204020303" pitchFamily="34" charset="-79"/>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defTabSz="1507846">
              <a:defRPr/>
            </a:pPr>
            <a:r>
              <a:rPr lang="en-US" sz="3600" dirty="0">
                <a:solidFill>
                  <a:schemeClr val="bg1"/>
                </a:solidFill>
                <a:latin typeface="Verdana"/>
                <a:ea typeface="Verdana"/>
              </a:rPr>
              <a:t>Proposed Architectures</a:t>
            </a:r>
            <a:br>
              <a:rPr lang="en-US" sz="3600" dirty="0">
                <a:solidFill>
                  <a:schemeClr val="bg1"/>
                </a:solidFill>
                <a:latin typeface="Verdana"/>
                <a:ea typeface="Verdana"/>
              </a:rPr>
            </a:br>
            <a:r>
              <a:rPr lang="en-US" sz="3600" dirty="0">
                <a:solidFill>
                  <a:schemeClr val="bg1"/>
                </a:solidFill>
                <a:latin typeface="Verdana"/>
                <a:ea typeface="Verdana"/>
              </a:rPr>
              <a:t>and Models</a:t>
            </a:r>
            <a:endParaRPr lang="en-US" sz="3600" dirty="0">
              <a:solidFill>
                <a:schemeClr val="bg1"/>
              </a:solidFill>
              <a:latin typeface="Futura Medium"/>
              <a:ea typeface="Verdana"/>
            </a:endParaRPr>
          </a:p>
        </p:txBody>
      </p:sp>
      <p:sp>
        <p:nvSpPr>
          <p:cNvPr id="20" name="Rectangle 19">
            <a:extLst>
              <a:ext uri="{FF2B5EF4-FFF2-40B4-BE49-F238E27FC236}">
                <a16:creationId xmlns:a16="http://schemas.microsoft.com/office/drawing/2014/main" id="{27FB34D7-72B7-534A-A074-BD8E63B38943}"/>
              </a:ext>
            </a:extLst>
          </p:cNvPr>
          <p:cNvSpPr/>
          <p:nvPr/>
        </p:nvSpPr>
        <p:spPr>
          <a:xfrm>
            <a:off x="5210702" y="785856"/>
            <a:ext cx="12522021" cy="584775"/>
          </a:xfrm>
          <a:prstGeom prst="rect">
            <a:avLst/>
          </a:prstGeom>
        </p:spPr>
        <p:txBody>
          <a:bodyPr wrap="square" lIns="91440" tIns="45720" rIns="91440" bIns="45720" anchor="t">
            <a:spAutoFit/>
          </a:bodyPr>
          <a:lstStyle/>
          <a:p>
            <a:pPr defTabSz="1507846">
              <a:defRPr/>
            </a:pPr>
            <a:r>
              <a:rPr lang="en-US" sz="3200" dirty="0">
                <a:solidFill>
                  <a:schemeClr val="bg1"/>
                </a:solidFill>
                <a:latin typeface="Verdana"/>
                <a:ea typeface="Verdana"/>
                <a:cs typeface="Verdana" panose="020B0604030504040204" pitchFamily="34" charset="0"/>
              </a:rPr>
              <a:t>Learning Phase: Learning Methodology</a:t>
            </a:r>
            <a:endPar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a:extLst>
              <a:ext uri="{FF2B5EF4-FFF2-40B4-BE49-F238E27FC236}">
                <a16:creationId xmlns:a16="http://schemas.microsoft.com/office/drawing/2014/main" id="{8D2C40F1-613D-5D4F-890A-1779E5AA4E6C}"/>
              </a:ext>
            </a:extLst>
          </p:cNvPr>
          <p:cNvSpPr/>
          <p:nvPr/>
        </p:nvSpPr>
        <p:spPr>
          <a:xfrm>
            <a:off x="8473906" y="8138946"/>
            <a:ext cx="412292" cy="523220"/>
          </a:xfrm>
          <a:prstGeom prst="rect">
            <a:avLst/>
          </a:prstGeom>
        </p:spPr>
        <p:txBody>
          <a:bodyPr wrap="none">
            <a:spAutoFit/>
          </a:bodyPr>
          <a:lstStyle/>
          <a:p>
            <a:r>
              <a:rPr lang="en-US" sz="280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en-GR" sz="2800"/>
          </a:p>
        </p:txBody>
      </p:sp>
      <p:sp>
        <p:nvSpPr>
          <p:cNvPr id="4" name="TextBox 3">
            <a:extLst>
              <a:ext uri="{FF2B5EF4-FFF2-40B4-BE49-F238E27FC236}">
                <a16:creationId xmlns:a16="http://schemas.microsoft.com/office/drawing/2014/main" id="{E0EB3A10-432F-EACB-9E73-080A9FCA89E8}"/>
              </a:ext>
            </a:extLst>
          </p:cNvPr>
          <p:cNvSpPr txBox="1"/>
          <p:nvPr/>
        </p:nvSpPr>
        <p:spPr>
          <a:xfrm>
            <a:off x="18892477" y="838490"/>
            <a:ext cx="1099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bg1"/>
                </a:solidFill>
                <a:latin typeface="Verdana"/>
                <a:ea typeface="Verdana"/>
              </a:rPr>
              <a:t>3/3</a:t>
            </a:r>
            <a:endParaRPr lang="en-US" sz="2800" dirty="0">
              <a:solidFill>
                <a:schemeClr val="bg1"/>
              </a:solidFill>
              <a:cs typeface="Calibri"/>
            </a:endParaRPr>
          </a:p>
        </p:txBody>
      </p:sp>
      <p:sp>
        <p:nvSpPr>
          <p:cNvPr id="3" name="TextBox 2">
            <a:extLst>
              <a:ext uri="{FF2B5EF4-FFF2-40B4-BE49-F238E27FC236}">
                <a16:creationId xmlns:a16="http://schemas.microsoft.com/office/drawing/2014/main" id="{02102C26-D0DA-8FD6-6A22-DE5CA40CAEAF}"/>
              </a:ext>
            </a:extLst>
          </p:cNvPr>
          <p:cNvSpPr txBox="1"/>
          <p:nvPr/>
        </p:nvSpPr>
        <p:spPr>
          <a:xfrm>
            <a:off x="821627" y="2569934"/>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Phase 2: Learning Phase: </a:t>
            </a:r>
            <a:r>
              <a:rPr lang="en-US" sz="2800" dirty="0">
                <a:ea typeface="+mn-lt"/>
                <a:cs typeface="+mn-lt"/>
              </a:rPr>
              <a:t>Content – Based Techniques: Learning Methodology</a:t>
            </a:r>
            <a:endParaRPr lang="en-US" sz="2800" dirty="0">
              <a:cs typeface="Calibri"/>
            </a:endParaRPr>
          </a:p>
        </p:txBody>
      </p:sp>
      <p:sp>
        <p:nvSpPr>
          <p:cNvPr id="6" name="TextBox 5">
            <a:extLst>
              <a:ext uri="{FF2B5EF4-FFF2-40B4-BE49-F238E27FC236}">
                <a16:creationId xmlns:a16="http://schemas.microsoft.com/office/drawing/2014/main" id="{16D81AEE-BF30-CC11-5275-E47B65F1D405}"/>
              </a:ext>
            </a:extLst>
          </p:cNvPr>
          <p:cNvSpPr txBox="1"/>
          <p:nvPr/>
        </p:nvSpPr>
        <p:spPr>
          <a:xfrm>
            <a:off x="826027" y="3136696"/>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Content – Based Techniques use memory - based and model – based techniques, to perform predictions/recommendations.</a:t>
            </a:r>
            <a:endParaRPr lang="en-US" sz="2800" dirty="0">
              <a:cs typeface="Calibri"/>
            </a:endParaRPr>
          </a:p>
        </p:txBody>
      </p:sp>
      <p:sp>
        <p:nvSpPr>
          <p:cNvPr id="7" name="TextBox 6">
            <a:extLst>
              <a:ext uri="{FF2B5EF4-FFF2-40B4-BE49-F238E27FC236}">
                <a16:creationId xmlns:a16="http://schemas.microsoft.com/office/drawing/2014/main" id="{BB0B41D5-C9C8-6CFA-ADA3-E7ED19C0B6FE}"/>
              </a:ext>
            </a:extLst>
          </p:cNvPr>
          <p:cNvSpPr txBox="1"/>
          <p:nvPr/>
        </p:nvSpPr>
        <p:spPr>
          <a:xfrm>
            <a:off x="2014430" y="3703458"/>
            <a:ext cx="1124081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ea typeface="+mn-lt"/>
                <a:cs typeface="+mn-lt"/>
              </a:rPr>
              <a:t>Statistical Analysis (Memory - Based)</a:t>
            </a:r>
            <a:endParaRPr lang="en-US" sz="2800" dirty="0">
              <a:cs typeface="Calibri"/>
            </a:endParaRPr>
          </a:p>
        </p:txBody>
      </p:sp>
      <p:sp>
        <p:nvSpPr>
          <p:cNvPr id="8" name="TextBox 7">
            <a:extLst>
              <a:ext uri="{FF2B5EF4-FFF2-40B4-BE49-F238E27FC236}">
                <a16:creationId xmlns:a16="http://schemas.microsoft.com/office/drawing/2014/main" id="{6E159512-D48A-9479-4389-F76183FF1EB3}"/>
              </a:ext>
            </a:extLst>
          </p:cNvPr>
          <p:cNvSpPr txBox="1"/>
          <p:nvPr/>
        </p:nvSpPr>
        <p:spPr>
          <a:xfrm>
            <a:off x="1959630" y="5261730"/>
            <a:ext cx="1124081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ea typeface="+mn-lt"/>
                <a:cs typeface="+mn-lt"/>
              </a:rPr>
              <a:t>Machine Learning Techniques (Model - Based)</a:t>
            </a:r>
            <a:endParaRPr lang="en-US" sz="2800" dirty="0">
              <a:cs typeface="Calibri"/>
            </a:endParaRPr>
          </a:p>
        </p:txBody>
      </p:sp>
      <p:sp>
        <p:nvSpPr>
          <p:cNvPr id="16" name="TextBox 15">
            <a:extLst>
              <a:ext uri="{FF2B5EF4-FFF2-40B4-BE49-F238E27FC236}">
                <a16:creationId xmlns:a16="http://schemas.microsoft.com/office/drawing/2014/main" id="{9C79FC56-9592-A6D6-45A8-DBC38A8DD94E}"/>
              </a:ext>
            </a:extLst>
          </p:cNvPr>
          <p:cNvSpPr txBox="1"/>
          <p:nvPr/>
        </p:nvSpPr>
        <p:spPr>
          <a:xfrm>
            <a:off x="2517631" y="4280605"/>
            <a:ext cx="158301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Similarity between Items using Pearson's coefficient or Cosine metric.</a:t>
            </a:r>
            <a:endParaRPr lang="en-US" dirty="0"/>
          </a:p>
        </p:txBody>
      </p:sp>
      <p:sp>
        <p:nvSpPr>
          <p:cNvPr id="26" name="TextBox 25">
            <a:extLst>
              <a:ext uri="{FF2B5EF4-FFF2-40B4-BE49-F238E27FC236}">
                <a16:creationId xmlns:a16="http://schemas.microsoft.com/office/drawing/2014/main" id="{09A8114B-506F-A335-67B7-DDCE1EEF871F}"/>
              </a:ext>
            </a:extLst>
          </p:cNvPr>
          <p:cNvSpPr txBox="1"/>
          <p:nvPr/>
        </p:nvSpPr>
        <p:spPr>
          <a:xfrm>
            <a:off x="2507231" y="4743777"/>
            <a:ext cx="158301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TF/IDF (Term Frequency/ Inverse Document Frequency)</a:t>
            </a:r>
            <a:endParaRPr lang="en-US" dirty="0"/>
          </a:p>
        </p:txBody>
      </p:sp>
      <p:sp>
        <p:nvSpPr>
          <p:cNvPr id="28" name="TextBox 27">
            <a:extLst>
              <a:ext uri="{FF2B5EF4-FFF2-40B4-BE49-F238E27FC236}">
                <a16:creationId xmlns:a16="http://schemas.microsoft.com/office/drawing/2014/main" id="{093A21FB-3EC7-4977-EF0C-912F7E999858}"/>
              </a:ext>
            </a:extLst>
          </p:cNvPr>
          <p:cNvSpPr txBox="1"/>
          <p:nvPr/>
        </p:nvSpPr>
        <p:spPr>
          <a:xfrm>
            <a:off x="2448031" y="6046059"/>
            <a:ext cx="158301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Naïve Bayes Classifier</a:t>
            </a:r>
            <a:endParaRPr lang="en-US" dirty="0"/>
          </a:p>
        </p:txBody>
      </p:sp>
      <p:sp>
        <p:nvSpPr>
          <p:cNvPr id="30" name="TextBox 29">
            <a:extLst>
              <a:ext uri="{FF2B5EF4-FFF2-40B4-BE49-F238E27FC236}">
                <a16:creationId xmlns:a16="http://schemas.microsoft.com/office/drawing/2014/main" id="{68A51619-DC09-167A-9147-F335A1633C4F}"/>
              </a:ext>
            </a:extLst>
          </p:cNvPr>
          <p:cNvSpPr txBox="1"/>
          <p:nvPr/>
        </p:nvSpPr>
        <p:spPr>
          <a:xfrm>
            <a:off x="2452431" y="6524030"/>
            <a:ext cx="158301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Decision Trees</a:t>
            </a:r>
            <a:endParaRPr lang="en-US" dirty="0"/>
          </a:p>
        </p:txBody>
      </p:sp>
      <p:sp>
        <p:nvSpPr>
          <p:cNvPr id="32" name="TextBox 31">
            <a:extLst>
              <a:ext uri="{FF2B5EF4-FFF2-40B4-BE49-F238E27FC236}">
                <a16:creationId xmlns:a16="http://schemas.microsoft.com/office/drawing/2014/main" id="{8919812E-B8E9-7CEA-9022-053B9A0175E2}"/>
              </a:ext>
            </a:extLst>
          </p:cNvPr>
          <p:cNvSpPr txBox="1"/>
          <p:nvPr/>
        </p:nvSpPr>
        <p:spPr>
          <a:xfrm>
            <a:off x="2456831" y="7031598"/>
            <a:ext cx="158301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Neural Networks</a:t>
            </a:r>
            <a:endParaRPr lang="en-US" dirty="0"/>
          </a:p>
        </p:txBody>
      </p:sp>
    </p:spTree>
    <p:extLst>
      <p:ext uri="{BB962C8B-B14F-4D97-AF65-F5344CB8AC3E}">
        <p14:creationId xmlns:p14="http://schemas.microsoft.com/office/powerpoint/2010/main" val="245119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6" grpId="0"/>
      <p:bldP spid="26" grpId="0"/>
      <p:bldP spid="28" grpId="0"/>
      <p:bldP spid="30" grpId="0"/>
      <p:bldP spid="3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468116"/>
            <a:ext cx="15693614" cy="1281810"/>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grpSp>
        <p:nvGrpSpPr>
          <p:cNvPr id="14" name="Group 13">
            <a:extLst>
              <a:ext uri="{FF2B5EF4-FFF2-40B4-BE49-F238E27FC236}">
                <a16:creationId xmlns:a16="http://schemas.microsoft.com/office/drawing/2014/main" id="{12D800CB-748F-4593-9023-E073D69B48B5}"/>
              </a:ext>
            </a:extLst>
          </p:cNvPr>
          <p:cNvGrpSpPr/>
          <p:nvPr/>
        </p:nvGrpSpPr>
        <p:grpSpPr>
          <a:xfrm rot="10800000">
            <a:off x="-4" y="-29604"/>
            <a:ext cx="5029204" cy="2282411"/>
            <a:chOff x="11833412" y="6629400"/>
            <a:chExt cx="4222376" cy="2501153"/>
          </a:xfrm>
          <a:solidFill>
            <a:schemeClr val="accent4"/>
          </a:solidFill>
        </p:grpSpPr>
        <p:sp>
          <p:nvSpPr>
            <p:cNvPr id="9" name="Oval 8">
              <a:extLst>
                <a:ext uri="{FF2B5EF4-FFF2-40B4-BE49-F238E27FC236}">
                  <a16:creationId xmlns:a16="http://schemas.microsoft.com/office/drawing/2014/main" id="{C01E08E6-190E-4A98-B2FA-0A0902674705}"/>
                </a:ext>
              </a:extLst>
            </p:cNvPr>
            <p:cNvSpPr/>
            <p:nvPr/>
          </p:nvSpPr>
          <p:spPr>
            <a:xfrm>
              <a:off x="11833412" y="6629400"/>
              <a:ext cx="2608729" cy="25011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2645A29-96E7-4FEE-9F3B-656AB16EEA20}"/>
                </a:ext>
              </a:extLst>
            </p:cNvPr>
            <p:cNvSpPr/>
            <p:nvPr/>
          </p:nvSpPr>
          <p:spPr>
            <a:xfrm>
              <a:off x="13137776" y="6629400"/>
              <a:ext cx="2918012" cy="25011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4691AB59-C96E-4372-9D58-56B03AE17707}"/>
              </a:ext>
            </a:extLst>
          </p:cNvPr>
          <p:cNvSpPr txBox="1">
            <a:spLocks/>
          </p:cNvSpPr>
          <p:nvPr/>
        </p:nvSpPr>
        <p:spPr>
          <a:xfrm>
            <a:off x="113127" y="306317"/>
            <a:ext cx="4801564" cy="1719337"/>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Futura Medium" panose="020B0602020204020303" pitchFamily="34" charset="-79"/>
                <a:ea typeface="+mn-ea"/>
                <a:cs typeface="Futura Medium" panose="020B0602020204020303" pitchFamily="34" charset="-79"/>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Futura Medium" panose="020B0602020204020303" pitchFamily="34" charset="-79"/>
                <a:ea typeface="+mn-ea"/>
                <a:cs typeface="Futura Medium" panose="020B0602020204020303" pitchFamily="34" charset="-79"/>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Futura Medium" panose="020B0602020204020303" pitchFamily="34" charset="-79"/>
                <a:ea typeface="+mn-ea"/>
                <a:cs typeface="Futura Medium" panose="020B0602020204020303" pitchFamily="34" charset="-79"/>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defTabSz="1507846">
              <a:defRPr/>
            </a:pPr>
            <a:r>
              <a:rPr lang="en-US" sz="3600" dirty="0">
                <a:solidFill>
                  <a:schemeClr val="bg1"/>
                </a:solidFill>
                <a:latin typeface="Verdana"/>
                <a:ea typeface="Verdana"/>
              </a:rPr>
              <a:t>Proposed Architectures</a:t>
            </a:r>
            <a:br>
              <a:rPr lang="en-US" sz="3600" dirty="0">
                <a:solidFill>
                  <a:schemeClr val="bg1"/>
                </a:solidFill>
                <a:latin typeface="Verdana"/>
                <a:ea typeface="Verdana"/>
              </a:rPr>
            </a:br>
            <a:r>
              <a:rPr lang="en-US" sz="3600" dirty="0">
                <a:solidFill>
                  <a:schemeClr val="bg1"/>
                </a:solidFill>
                <a:latin typeface="Verdana"/>
                <a:ea typeface="Verdana"/>
              </a:rPr>
              <a:t>and Models</a:t>
            </a:r>
            <a:endParaRPr lang="en-US" sz="3600" dirty="0">
              <a:solidFill>
                <a:schemeClr val="bg1"/>
              </a:solidFill>
              <a:latin typeface="Futura Medium"/>
              <a:ea typeface="Verdana"/>
            </a:endParaRPr>
          </a:p>
        </p:txBody>
      </p:sp>
      <p:sp>
        <p:nvSpPr>
          <p:cNvPr id="20" name="Rectangle 19">
            <a:extLst>
              <a:ext uri="{FF2B5EF4-FFF2-40B4-BE49-F238E27FC236}">
                <a16:creationId xmlns:a16="http://schemas.microsoft.com/office/drawing/2014/main" id="{27FB34D7-72B7-534A-A074-BD8E63B38943}"/>
              </a:ext>
            </a:extLst>
          </p:cNvPr>
          <p:cNvSpPr/>
          <p:nvPr/>
        </p:nvSpPr>
        <p:spPr>
          <a:xfrm>
            <a:off x="5210702" y="785856"/>
            <a:ext cx="12522021" cy="584775"/>
          </a:xfrm>
          <a:prstGeom prst="rect">
            <a:avLst/>
          </a:prstGeom>
        </p:spPr>
        <p:txBody>
          <a:bodyPr wrap="square" lIns="91440" tIns="45720" rIns="91440" bIns="45720" anchor="t">
            <a:spAutoFit/>
          </a:bodyPr>
          <a:lstStyle/>
          <a:p>
            <a:pPr defTabSz="1507846">
              <a:defRPr/>
            </a:pPr>
            <a:r>
              <a:rPr lang="en-US" sz="3200" dirty="0">
                <a:solidFill>
                  <a:schemeClr val="bg1"/>
                </a:solidFill>
                <a:latin typeface="Verdana"/>
                <a:ea typeface="Verdana"/>
                <a:cs typeface="Verdana" panose="020B0604030504040204" pitchFamily="34" charset="0"/>
              </a:rPr>
              <a:t>Learning Phase: Benefits and Liabilities</a:t>
            </a:r>
            <a:endPar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E0EB3A10-432F-EACB-9E73-080A9FCA89E8}"/>
              </a:ext>
            </a:extLst>
          </p:cNvPr>
          <p:cNvSpPr txBox="1"/>
          <p:nvPr/>
        </p:nvSpPr>
        <p:spPr>
          <a:xfrm>
            <a:off x="18892477" y="838490"/>
            <a:ext cx="1099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bg1"/>
                </a:solidFill>
                <a:latin typeface="Verdana"/>
                <a:ea typeface="Verdana"/>
              </a:rPr>
              <a:t>1/2</a:t>
            </a:r>
            <a:endParaRPr lang="en-US" sz="2800" dirty="0">
              <a:solidFill>
                <a:schemeClr val="bg1"/>
              </a:solidFill>
              <a:cs typeface="Calibri"/>
            </a:endParaRPr>
          </a:p>
        </p:txBody>
      </p:sp>
      <p:sp>
        <p:nvSpPr>
          <p:cNvPr id="3" name="TextBox 2">
            <a:extLst>
              <a:ext uri="{FF2B5EF4-FFF2-40B4-BE49-F238E27FC236}">
                <a16:creationId xmlns:a16="http://schemas.microsoft.com/office/drawing/2014/main" id="{02102C26-D0DA-8FD6-6A22-DE5CA40CAEAF}"/>
              </a:ext>
            </a:extLst>
          </p:cNvPr>
          <p:cNvSpPr txBox="1"/>
          <p:nvPr/>
        </p:nvSpPr>
        <p:spPr>
          <a:xfrm>
            <a:off x="821627" y="2569934"/>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Phase 2: Learning Phase: Collaborative Filtering: Benefits and Liabilities</a:t>
            </a:r>
            <a:endParaRPr lang="en-US" sz="2800" dirty="0">
              <a:cs typeface="Calibri"/>
            </a:endParaRPr>
          </a:p>
        </p:txBody>
      </p:sp>
      <p:sp>
        <p:nvSpPr>
          <p:cNvPr id="16" name="TextBox 15">
            <a:extLst>
              <a:ext uri="{FF2B5EF4-FFF2-40B4-BE49-F238E27FC236}">
                <a16:creationId xmlns:a16="http://schemas.microsoft.com/office/drawing/2014/main" id="{FA3F27B4-2F3D-593A-9BC9-E2FC829BE222}"/>
              </a:ext>
            </a:extLst>
          </p:cNvPr>
          <p:cNvSpPr txBox="1"/>
          <p:nvPr/>
        </p:nvSpPr>
        <p:spPr>
          <a:xfrm>
            <a:off x="826027" y="3092300"/>
            <a:ext cx="1806554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One of the most important benefit of collaborative filtering, is that it is a </a:t>
            </a:r>
            <a:r>
              <a:rPr lang="en-US" sz="2400" b="1" dirty="0">
                <a:cs typeface="Calibri"/>
              </a:rPr>
              <a:t>robust approach</a:t>
            </a:r>
            <a:r>
              <a:rPr lang="en-US" sz="2400" dirty="0">
                <a:cs typeface="Calibri"/>
              </a:rPr>
              <a:t>. It can perform in domains where there is not much content associated with items, or</a:t>
            </a:r>
            <a:br>
              <a:rPr lang="en-US" sz="2400" dirty="0">
                <a:cs typeface="Calibri"/>
              </a:rPr>
            </a:br>
            <a:r>
              <a:rPr lang="en-US" sz="2400" dirty="0">
                <a:cs typeface="Calibri"/>
              </a:rPr>
              <a:t>the content is difficult for digital analysis.</a:t>
            </a:r>
          </a:p>
        </p:txBody>
      </p:sp>
      <p:sp>
        <p:nvSpPr>
          <p:cNvPr id="21" name="TextBox 20">
            <a:extLst>
              <a:ext uri="{FF2B5EF4-FFF2-40B4-BE49-F238E27FC236}">
                <a16:creationId xmlns:a16="http://schemas.microsoft.com/office/drawing/2014/main" id="{FB026D25-8DB3-38E6-93A9-47B828F72339}"/>
              </a:ext>
            </a:extLst>
          </p:cNvPr>
          <p:cNvSpPr txBox="1"/>
          <p:nvPr/>
        </p:nvSpPr>
        <p:spPr>
          <a:xfrm>
            <a:off x="815627" y="4265808"/>
            <a:ext cx="1806554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Items recommended through collaborative filtering, can be generated even if user profile</a:t>
            </a:r>
            <a:r>
              <a:rPr lang="en-US" sz="2400" b="1" dirty="0">
                <a:cs typeface="Calibri"/>
              </a:rPr>
              <a:t> has not associated items purchased or rated</a:t>
            </a:r>
            <a:r>
              <a:rPr lang="en-US" sz="2400" dirty="0">
                <a:cs typeface="Calibri"/>
              </a:rPr>
              <a:t>. In this manner, the approach can recommend items that are not alike to the ones user has an estimated preference, but there exists a high probability to be evaluated positively by the user.</a:t>
            </a:r>
          </a:p>
        </p:txBody>
      </p:sp>
      <p:sp>
        <p:nvSpPr>
          <p:cNvPr id="22" name="TextBox 21">
            <a:extLst>
              <a:ext uri="{FF2B5EF4-FFF2-40B4-BE49-F238E27FC236}">
                <a16:creationId xmlns:a16="http://schemas.microsoft.com/office/drawing/2014/main" id="{44B886F6-50CF-C78F-F629-BA88FF492F72}"/>
              </a:ext>
            </a:extLst>
          </p:cNvPr>
          <p:cNvSpPr txBox="1"/>
          <p:nvPr/>
        </p:nvSpPr>
        <p:spPr>
          <a:xfrm>
            <a:off x="820027" y="5513308"/>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Liabilities:</a:t>
            </a:r>
            <a:endParaRPr lang="en-US" dirty="0"/>
          </a:p>
        </p:txBody>
      </p:sp>
      <p:sp>
        <p:nvSpPr>
          <p:cNvPr id="26" name="TextBox 25">
            <a:extLst>
              <a:ext uri="{FF2B5EF4-FFF2-40B4-BE49-F238E27FC236}">
                <a16:creationId xmlns:a16="http://schemas.microsoft.com/office/drawing/2014/main" id="{8E1C11FD-DDD7-CB33-F934-AFD355EE5732}"/>
              </a:ext>
            </a:extLst>
          </p:cNvPr>
          <p:cNvSpPr txBox="1"/>
          <p:nvPr/>
        </p:nvSpPr>
        <p:spPr>
          <a:xfrm>
            <a:off x="815627" y="6100842"/>
            <a:ext cx="18065544"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400" dirty="0">
                <a:cs typeface="Calibri"/>
              </a:rPr>
              <a:t>Cold Start Problem:</a:t>
            </a:r>
            <a:br>
              <a:rPr lang="en-US" sz="2400" dirty="0">
                <a:cs typeface="Calibri"/>
              </a:rPr>
            </a:br>
            <a:r>
              <a:rPr lang="en-US" sz="2000" dirty="0">
                <a:ea typeface="+mn-lt"/>
                <a:cs typeface="+mn-lt"/>
              </a:rPr>
              <a:t>(New User):</a:t>
            </a:r>
            <a:r>
              <a:rPr lang="en-US" sz="2000" dirty="0">
                <a:cs typeface="Calibri"/>
              </a:rPr>
              <a:t> In order to make accurate recommendations and proper neighborhood assignment, </a:t>
            </a:r>
            <a:r>
              <a:rPr lang="en-US" sz="2000" b="1" dirty="0">
                <a:cs typeface="Calibri"/>
              </a:rPr>
              <a:t>user must provide a minimal number of item ratings</a:t>
            </a:r>
            <a:r>
              <a:rPr lang="en-US" sz="2000" dirty="0">
                <a:cs typeface="Calibri"/>
              </a:rPr>
              <a:t>.</a:t>
            </a:r>
            <a:br>
              <a:rPr lang="en-US" sz="2000" dirty="0">
                <a:cs typeface="Calibri"/>
              </a:rPr>
            </a:br>
            <a:r>
              <a:rPr lang="en-US" sz="2000" dirty="0">
                <a:cs typeface="Calibri"/>
              </a:rPr>
              <a:t>(New Item): Until the new item is rated by a substantial number of users, the recommender system </a:t>
            </a:r>
            <a:r>
              <a:rPr lang="en-US" sz="2000" b="1" dirty="0">
                <a:cs typeface="Calibri"/>
              </a:rPr>
              <a:t>would not be able to recommend it</a:t>
            </a:r>
            <a:r>
              <a:rPr lang="en-US" sz="2000" dirty="0">
                <a:cs typeface="Calibri"/>
              </a:rPr>
              <a:t>.</a:t>
            </a:r>
            <a:r>
              <a:rPr lang="en-US" sz="2400" dirty="0">
                <a:cs typeface="Calibri"/>
              </a:rPr>
              <a:t> </a:t>
            </a:r>
          </a:p>
        </p:txBody>
      </p:sp>
      <p:sp>
        <p:nvSpPr>
          <p:cNvPr id="28" name="TextBox 27">
            <a:extLst>
              <a:ext uri="{FF2B5EF4-FFF2-40B4-BE49-F238E27FC236}">
                <a16:creationId xmlns:a16="http://schemas.microsoft.com/office/drawing/2014/main" id="{A1CD8A61-E1A7-879D-8FED-110A1E1A9ACF}"/>
              </a:ext>
            </a:extLst>
          </p:cNvPr>
          <p:cNvSpPr txBox="1"/>
          <p:nvPr/>
        </p:nvSpPr>
        <p:spPr>
          <a:xfrm>
            <a:off x="834826" y="7289146"/>
            <a:ext cx="1806554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400" dirty="0">
                <a:cs typeface="Calibri"/>
              </a:rPr>
              <a:t>Sparsity Problem:</a:t>
            </a:r>
            <a:br>
              <a:rPr lang="en-US" sz="2400" dirty="0">
                <a:cs typeface="Calibri"/>
              </a:rPr>
            </a:br>
            <a:r>
              <a:rPr lang="en-US" sz="2000" dirty="0">
                <a:cs typeface="Calibri"/>
              </a:rPr>
              <a:t>The number of items rated by user is considerably smaller than the ones not rated.</a:t>
            </a:r>
            <a:r>
              <a:rPr lang="en-US" sz="2400" dirty="0">
                <a:cs typeface="Calibri"/>
              </a:rPr>
              <a:t> </a:t>
            </a:r>
          </a:p>
        </p:txBody>
      </p:sp>
      <p:sp>
        <p:nvSpPr>
          <p:cNvPr id="30" name="TextBox 29">
            <a:extLst>
              <a:ext uri="{FF2B5EF4-FFF2-40B4-BE49-F238E27FC236}">
                <a16:creationId xmlns:a16="http://schemas.microsoft.com/office/drawing/2014/main" id="{283A3956-8434-9E76-7AE8-975BDD1A6788}"/>
              </a:ext>
            </a:extLst>
          </p:cNvPr>
          <p:cNvSpPr txBox="1"/>
          <p:nvPr/>
        </p:nvSpPr>
        <p:spPr>
          <a:xfrm>
            <a:off x="834826" y="8221463"/>
            <a:ext cx="1806554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400" dirty="0">
                <a:cs typeface="Calibri"/>
              </a:rPr>
              <a:t>Scalability Problem:</a:t>
            </a:r>
            <a:br>
              <a:rPr lang="en-US" sz="2400" dirty="0">
                <a:cs typeface="Calibri"/>
              </a:rPr>
            </a:br>
            <a:r>
              <a:rPr lang="en-US" sz="2000" dirty="0">
                <a:cs typeface="Calibri"/>
              </a:rPr>
              <a:t>Computation and storage grow linearly to number of users and items. </a:t>
            </a:r>
          </a:p>
        </p:txBody>
      </p:sp>
      <p:sp>
        <p:nvSpPr>
          <p:cNvPr id="36" name="TextBox 35">
            <a:extLst>
              <a:ext uri="{FF2B5EF4-FFF2-40B4-BE49-F238E27FC236}">
                <a16:creationId xmlns:a16="http://schemas.microsoft.com/office/drawing/2014/main" id="{FC333AA3-4972-4B2D-9643-AB1A8DF15CD9}"/>
              </a:ext>
            </a:extLst>
          </p:cNvPr>
          <p:cNvSpPr txBox="1"/>
          <p:nvPr/>
        </p:nvSpPr>
        <p:spPr>
          <a:xfrm>
            <a:off x="839225" y="9010205"/>
            <a:ext cx="1806554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400" dirty="0">
                <a:cs typeface="Calibri"/>
              </a:rPr>
              <a:t>Synonymy Problem:</a:t>
            </a:r>
            <a:br>
              <a:rPr lang="en-US" sz="2400" dirty="0">
                <a:cs typeface="Calibri"/>
              </a:rPr>
            </a:br>
            <a:r>
              <a:rPr lang="en-US" sz="2000" dirty="0">
                <a:cs typeface="Calibri"/>
              </a:rPr>
              <a:t>Tendency of very similar items to have different names. </a:t>
            </a:r>
          </a:p>
        </p:txBody>
      </p:sp>
    </p:spTree>
    <p:extLst>
      <p:ext uri="{BB962C8B-B14F-4D97-AF65-F5344CB8AC3E}">
        <p14:creationId xmlns:p14="http://schemas.microsoft.com/office/powerpoint/2010/main" val="242068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P spid="21" grpId="0"/>
      <p:bldP spid="22" grpId="0"/>
      <p:bldP spid="26" grpId="0"/>
      <p:bldP spid="28" grpId="0"/>
      <p:bldP spid="30" grpId="0"/>
      <p:bldP spid="3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468116"/>
            <a:ext cx="15693614" cy="1281810"/>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grpSp>
        <p:nvGrpSpPr>
          <p:cNvPr id="14" name="Group 13">
            <a:extLst>
              <a:ext uri="{FF2B5EF4-FFF2-40B4-BE49-F238E27FC236}">
                <a16:creationId xmlns:a16="http://schemas.microsoft.com/office/drawing/2014/main" id="{12D800CB-748F-4593-9023-E073D69B48B5}"/>
              </a:ext>
            </a:extLst>
          </p:cNvPr>
          <p:cNvGrpSpPr/>
          <p:nvPr/>
        </p:nvGrpSpPr>
        <p:grpSpPr>
          <a:xfrm rot="10800000">
            <a:off x="-4" y="-29604"/>
            <a:ext cx="5029204" cy="2282411"/>
            <a:chOff x="11833412" y="6629400"/>
            <a:chExt cx="4222376" cy="2501153"/>
          </a:xfrm>
          <a:solidFill>
            <a:schemeClr val="accent4"/>
          </a:solidFill>
        </p:grpSpPr>
        <p:sp>
          <p:nvSpPr>
            <p:cNvPr id="9" name="Oval 8">
              <a:extLst>
                <a:ext uri="{FF2B5EF4-FFF2-40B4-BE49-F238E27FC236}">
                  <a16:creationId xmlns:a16="http://schemas.microsoft.com/office/drawing/2014/main" id="{C01E08E6-190E-4A98-B2FA-0A0902674705}"/>
                </a:ext>
              </a:extLst>
            </p:cNvPr>
            <p:cNvSpPr/>
            <p:nvPr/>
          </p:nvSpPr>
          <p:spPr>
            <a:xfrm>
              <a:off x="11833412" y="6629400"/>
              <a:ext cx="2608729" cy="25011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2645A29-96E7-4FEE-9F3B-656AB16EEA20}"/>
                </a:ext>
              </a:extLst>
            </p:cNvPr>
            <p:cNvSpPr/>
            <p:nvPr/>
          </p:nvSpPr>
          <p:spPr>
            <a:xfrm>
              <a:off x="13137776" y="6629400"/>
              <a:ext cx="2918012" cy="25011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4691AB59-C96E-4372-9D58-56B03AE17707}"/>
              </a:ext>
            </a:extLst>
          </p:cNvPr>
          <p:cNvSpPr txBox="1">
            <a:spLocks/>
          </p:cNvSpPr>
          <p:nvPr/>
        </p:nvSpPr>
        <p:spPr>
          <a:xfrm>
            <a:off x="113127" y="306317"/>
            <a:ext cx="4801564" cy="1719337"/>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Futura Medium" panose="020B0602020204020303" pitchFamily="34" charset="-79"/>
                <a:ea typeface="+mn-ea"/>
                <a:cs typeface="Futura Medium" panose="020B0602020204020303" pitchFamily="34" charset="-79"/>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Futura Medium" panose="020B0602020204020303" pitchFamily="34" charset="-79"/>
                <a:ea typeface="+mn-ea"/>
                <a:cs typeface="Futura Medium" panose="020B0602020204020303" pitchFamily="34" charset="-79"/>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Futura Medium" panose="020B0602020204020303" pitchFamily="34" charset="-79"/>
                <a:ea typeface="+mn-ea"/>
                <a:cs typeface="Futura Medium" panose="020B0602020204020303" pitchFamily="34" charset="-79"/>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defTabSz="1507846">
              <a:defRPr/>
            </a:pPr>
            <a:r>
              <a:rPr lang="en-US" sz="3600" dirty="0">
                <a:solidFill>
                  <a:schemeClr val="bg1"/>
                </a:solidFill>
                <a:latin typeface="Verdana"/>
                <a:ea typeface="Verdana"/>
              </a:rPr>
              <a:t>Proposed Architectures</a:t>
            </a:r>
            <a:br>
              <a:rPr lang="en-US" sz="3600" dirty="0">
                <a:solidFill>
                  <a:schemeClr val="bg1"/>
                </a:solidFill>
                <a:latin typeface="Verdana"/>
                <a:ea typeface="Verdana"/>
              </a:rPr>
            </a:br>
            <a:r>
              <a:rPr lang="en-US" sz="3600" dirty="0">
                <a:solidFill>
                  <a:schemeClr val="bg1"/>
                </a:solidFill>
                <a:latin typeface="Verdana"/>
                <a:ea typeface="Verdana"/>
              </a:rPr>
              <a:t>and Models</a:t>
            </a:r>
            <a:endParaRPr lang="en-US" sz="3600" dirty="0">
              <a:solidFill>
                <a:schemeClr val="bg1"/>
              </a:solidFill>
              <a:latin typeface="Futura Medium"/>
              <a:ea typeface="Verdana"/>
            </a:endParaRPr>
          </a:p>
        </p:txBody>
      </p:sp>
      <p:sp>
        <p:nvSpPr>
          <p:cNvPr id="20" name="Rectangle 19">
            <a:extLst>
              <a:ext uri="{FF2B5EF4-FFF2-40B4-BE49-F238E27FC236}">
                <a16:creationId xmlns:a16="http://schemas.microsoft.com/office/drawing/2014/main" id="{27FB34D7-72B7-534A-A074-BD8E63B38943}"/>
              </a:ext>
            </a:extLst>
          </p:cNvPr>
          <p:cNvSpPr/>
          <p:nvPr/>
        </p:nvSpPr>
        <p:spPr>
          <a:xfrm>
            <a:off x="5210702" y="785856"/>
            <a:ext cx="12522021" cy="584775"/>
          </a:xfrm>
          <a:prstGeom prst="rect">
            <a:avLst/>
          </a:prstGeom>
        </p:spPr>
        <p:txBody>
          <a:bodyPr wrap="square" lIns="91440" tIns="45720" rIns="91440" bIns="45720" anchor="t">
            <a:spAutoFit/>
          </a:bodyPr>
          <a:lstStyle/>
          <a:p>
            <a:pPr defTabSz="1507846">
              <a:defRPr/>
            </a:pPr>
            <a:r>
              <a:rPr lang="en-US" sz="3200" dirty="0">
                <a:solidFill>
                  <a:schemeClr val="bg1"/>
                </a:solidFill>
                <a:latin typeface="Verdana"/>
                <a:ea typeface="Verdana"/>
                <a:cs typeface="Verdana" panose="020B0604030504040204" pitchFamily="34" charset="0"/>
              </a:rPr>
              <a:t>Learning Phase: Benefits and Liabilities</a:t>
            </a:r>
            <a:endPar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E0EB3A10-432F-EACB-9E73-080A9FCA89E8}"/>
              </a:ext>
            </a:extLst>
          </p:cNvPr>
          <p:cNvSpPr txBox="1"/>
          <p:nvPr/>
        </p:nvSpPr>
        <p:spPr>
          <a:xfrm>
            <a:off x="18892477" y="838490"/>
            <a:ext cx="1099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bg1"/>
                </a:solidFill>
                <a:latin typeface="Verdana"/>
                <a:ea typeface="Verdana"/>
              </a:rPr>
              <a:t>2/2</a:t>
            </a:r>
            <a:endParaRPr lang="en-US" sz="2800" dirty="0">
              <a:solidFill>
                <a:schemeClr val="bg1"/>
              </a:solidFill>
              <a:cs typeface="Calibri"/>
            </a:endParaRPr>
          </a:p>
        </p:txBody>
      </p:sp>
      <p:sp>
        <p:nvSpPr>
          <p:cNvPr id="3" name="TextBox 2">
            <a:extLst>
              <a:ext uri="{FF2B5EF4-FFF2-40B4-BE49-F238E27FC236}">
                <a16:creationId xmlns:a16="http://schemas.microsoft.com/office/drawing/2014/main" id="{02102C26-D0DA-8FD6-6A22-DE5CA40CAEAF}"/>
              </a:ext>
            </a:extLst>
          </p:cNvPr>
          <p:cNvSpPr txBox="1"/>
          <p:nvPr/>
        </p:nvSpPr>
        <p:spPr>
          <a:xfrm>
            <a:off x="821627" y="2569934"/>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Phase 2: Learning Phase: Content Based Techniques: Benefits and Liabilities</a:t>
            </a:r>
            <a:endParaRPr lang="en-US" sz="2800" dirty="0">
              <a:cs typeface="Calibri"/>
            </a:endParaRPr>
          </a:p>
        </p:txBody>
      </p:sp>
      <p:sp>
        <p:nvSpPr>
          <p:cNvPr id="2" name="TextBox 1">
            <a:extLst>
              <a:ext uri="{FF2B5EF4-FFF2-40B4-BE49-F238E27FC236}">
                <a16:creationId xmlns:a16="http://schemas.microsoft.com/office/drawing/2014/main" id="{C8F321AB-3A56-5F7E-6FA3-7135D6B6E0AD}"/>
              </a:ext>
            </a:extLst>
          </p:cNvPr>
          <p:cNvSpPr txBox="1"/>
          <p:nvPr/>
        </p:nvSpPr>
        <p:spPr>
          <a:xfrm>
            <a:off x="821627" y="3206276"/>
            <a:ext cx="1806554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Content – based approach is rather useful due to the fact that it can produce recommendations, </a:t>
            </a:r>
            <a:r>
              <a:rPr lang="en-US" sz="2400" b="1" dirty="0"/>
              <a:t>even if no ratings are provided by the user</a:t>
            </a:r>
            <a:r>
              <a:rPr lang="en-US" sz="2400" dirty="0"/>
              <a:t> whatsoever.</a:t>
            </a:r>
            <a:endParaRPr lang="en-US" sz="2400">
              <a:cs typeface="Calibri"/>
            </a:endParaRPr>
          </a:p>
        </p:txBody>
      </p:sp>
      <p:sp>
        <p:nvSpPr>
          <p:cNvPr id="5" name="TextBox 4">
            <a:extLst>
              <a:ext uri="{FF2B5EF4-FFF2-40B4-BE49-F238E27FC236}">
                <a16:creationId xmlns:a16="http://schemas.microsoft.com/office/drawing/2014/main" id="{EA30196A-DB8A-FB08-0AE1-4BA33DB43930}"/>
              </a:ext>
            </a:extLst>
          </p:cNvPr>
          <p:cNvSpPr txBox="1"/>
          <p:nvPr/>
        </p:nvSpPr>
        <p:spPr>
          <a:xfrm>
            <a:off x="826027" y="4039414"/>
            <a:ext cx="180655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Content – based approach is </a:t>
            </a:r>
            <a:r>
              <a:rPr lang="en-US" sz="2400" b="1" dirty="0"/>
              <a:t>adaptive</a:t>
            </a:r>
            <a:r>
              <a:rPr lang="en-US" sz="2400" dirty="0"/>
              <a:t>, due to the fact that has a </a:t>
            </a:r>
            <a:r>
              <a:rPr lang="en-US" sz="2400" b="1" dirty="0"/>
              <a:t>short – time span adjustment</a:t>
            </a:r>
            <a:r>
              <a:rPr lang="en-US" sz="2400" dirty="0"/>
              <a:t>, if user preferences change. </a:t>
            </a:r>
            <a:endParaRPr lang="en-US" sz="2400">
              <a:cs typeface="Calibri" panose="020F0502020204030204"/>
            </a:endParaRPr>
          </a:p>
        </p:txBody>
      </p:sp>
      <p:sp>
        <p:nvSpPr>
          <p:cNvPr id="6" name="TextBox 5">
            <a:extLst>
              <a:ext uri="{FF2B5EF4-FFF2-40B4-BE49-F238E27FC236}">
                <a16:creationId xmlns:a16="http://schemas.microsoft.com/office/drawing/2014/main" id="{E42E1F4E-EC50-95E7-2374-C82DBE8F6277}"/>
              </a:ext>
            </a:extLst>
          </p:cNvPr>
          <p:cNvSpPr txBox="1"/>
          <p:nvPr/>
        </p:nvSpPr>
        <p:spPr>
          <a:xfrm>
            <a:off x="826027" y="4616561"/>
            <a:ext cx="1806554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Content – based approach is </a:t>
            </a:r>
            <a:r>
              <a:rPr lang="en-US" sz="2400" b="1" dirty="0"/>
              <a:t>privacy-friendly</a:t>
            </a:r>
            <a:r>
              <a:rPr lang="en-US" sz="2400" dirty="0"/>
              <a:t>, because it provides recommendations without taking into consideration information provided/or generated by other users.</a:t>
            </a:r>
            <a:endParaRPr lang="en-US" sz="2400">
              <a:cs typeface="Calibri" panose="020F0502020204030204"/>
            </a:endParaRPr>
          </a:p>
        </p:txBody>
      </p:sp>
      <p:sp>
        <p:nvSpPr>
          <p:cNvPr id="7" name="TextBox 6">
            <a:extLst>
              <a:ext uri="{FF2B5EF4-FFF2-40B4-BE49-F238E27FC236}">
                <a16:creationId xmlns:a16="http://schemas.microsoft.com/office/drawing/2014/main" id="{AB269090-945E-CF6B-B6B5-C4D4FFA75B6F}"/>
              </a:ext>
            </a:extLst>
          </p:cNvPr>
          <p:cNvSpPr txBox="1"/>
          <p:nvPr/>
        </p:nvSpPr>
        <p:spPr>
          <a:xfrm>
            <a:off x="820027" y="5528107"/>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Liabilities:</a:t>
            </a:r>
            <a:endParaRPr lang="en-US" dirty="0"/>
          </a:p>
        </p:txBody>
      </p:sp>
      <p:sp>
        <p:nvSpPr>
          <p:cNvPr id="8" name="TextBox 7">
            <a:extLst>
              <a:ext uri="{FF2B5EF4-FFF2-40B4-BE49-F238E27FC236}">
                <a16:creationId xmlns:a16="http://schemas.microsoft.com/office/drawing/2014/main" id="{9C152EEB-75F6-867E-7859-B25D6EFDB2BB}"/>
              </a:ext>
            </a:extLst>
          </p:cNvPr>
          <p:cNvSpPr txBox="1"/>
          <p:nvPr/>
        </p:nvSpPr>
        <p:spPr>
          <a:xfrm>
            <a:off x="815627" y="6100842"/>
            <a:ext cx="1806554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400" dirty="0">
                <a:cs typeface="Calibri"/>
              </a:rPr>
              <a:t>Limited Content Analysis:</a:t>
            </a:r>
            <a:br>
              <a:rPr lang="en-US" sz="2400" dirty="0">
                <a:cs typeface="Calibri"/>
              </a:rPr>
            </a:br>
            <a:r>
              <a:rPr lang="en-US" sz="2000" dirty="0">
                <a:ea typeface="+mn-lt"/>
                <a:cs typeface="+mn-lt"/>
              </a:rPr>
              <a:t>Content</a:t>
            </a:r>
            <a:r>
              <a:rPr lang="en-US" sz="2000" dirty="0">
                <a:cs typeface="Calibri"/>
              </a:rPr>
              <a:t> related to items is often limited or difficult to analyze digitally.</a:t>
            </a:r>
            <a:r>
              <a:rPr lang="en-US" sz="2400" dirty="0">
                <a:cs typeface="Calibri"/>
              </a:rPr>
              <a:t> </a:t>
            </a:r>
          </a:p>
        </p:txBody>
      </p:sp>
      <p:sp>
        <p:nvSpPr>
          <p:cNvPr id="17" name="TextBox 16">
            <a:extLst>
              <a:ext uri="{FF2B5EF4-FFF2-40B4-BE49-F238E27FC236}">
                <a16:creationId xmlns:a16="http://schemas.microsoft.com/office/drawing/2014/main" id="{7737E4F0-8D6B-99AA-8394-F368A09A8041}"/>
              </a:ext>
            </a:extLst>
          </p:cNvPr>
          <p:cNvSpPr txBox="1"/>
          <p:nvPr/>
        </p:nvSpPr>
        <p:spPr>
          <a:xfrm>
            <a:off x="805227" y="6933980"/>
            <a:ext cx="1806554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400" dirty="0">
                <a:cs typeface="Calibri"/>
              </a:rPr>
              <a:t>Content Overspecialization:</a:t>
            </a:r>
            <a:br>
              <a:rPr lang="en-US" sz="2400" dirty="0">
                <a:cs typeface="Calibri"/>
              </a:rPr>
            </a:br>
            <a:r>
              <a:rPr lang="en-US" sz="2000" dirty="0">
                <a:ea typeface="+mn-lt"/>
                <a:cs typeface="+mn-lt"/>
              </a:rPr>
              <a:t>Users</a:t>
            </a:r>
            <a:r>
              <a:rPr lang="en-US" sz="2000" dirty="0">
                <a:cs typeface="Calibri"/>
              </a:rPr>
              <a:t> are restricted to getting recommendations similar to items already related to their profiles.</a:t>
            </a:r>
            <a:br>
              <a:rPr lang="en-US" sz="2000" dirty="0">
                <a:cs typeface="Calibri"/>
              </a:rPr>
            </a:br>
            <a:r>
              <a:rPr lang="en-US" sz="2000" dirty="0">
                <a:cs typeface="Calibri"/>
              </a:rPr>
              <a:t>Users must receive a range of options and not homogenous set of alternatives.</a:t>
            </a:r>
          </a:p>
        </p:txBody>
      </p:sp>
      <p:sp>
        <p:nvSpPr>
          <p:cNvPr id="23" name="TextBox 22">
            <a:extLst>
              <a:ext uri="{FF2B5EF4-FFF2-40B4-BE49-F238E27FC236}">
                <a16:creationId xmlns:a16="http://schemas.microsoft.com/office/drawing/2014/main" id="{06643342-1A19-782E-C46C-B53F5D777C0A}"/>
              </a:ext>
            </a:extLst>
          </p:cNvPr>
          <p:cNvSpPr txBox="1"/>
          <p:nvPr/>
        </p:nvSpPr>
        <p:spPr>
          <a:xfrm>
            <a:off x="805227" y="8103074"/>
            <a:ext cx="1806554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400" dirty="0">
                <a:cs typeface="Calibri"/>
              </a:rPr>
              <a:t>Identical Features Vector Problem:</a:t>
            </a:r>
            <a:br>
              <a:rPr lang="en-US" sz="2400" dirty="0">
                <a:cs typeface="Calibri"/>
              </a:rPr>
            </a:br>
            <a:r>
              <a:rPr lang="en-US" sz="2000" dirty="0">
                <a:cs typeface="Calibri"/>
              </a:rPr>
              <a:t>It is possible, 2 different items that have very similar features, to generate the same vector. For a content – based recommender system, these 2 items are the same.</a:t>
            </a:r>
          </a:p>
        </p:txBody>
      </p:sp>
      <p:sp>
        <p:nvSpPr>
          <p:cNvPr id="25" name="TextBox 24">
            <a:extLst>
              <a:ext uri="{FF2B5EF4-FFF2-40B4-BE49-F238E27FC236}">
                <a16:creationId xmlns:a16="http://schemas.microsoft.com/office/drawing/2014/main" id="{BB66926E-7DA8-EC4E-644D-84FBD7136803}"/>
              </a:ext>
            </a:extLst>
          </p:cNvPr>
          <p:cNvSpPr txBox="1"/>
          <p:nvPr/>
        </p:nvSpPr>
        <p:spPr>
          <a:xfrm>
            <a:off x="809627" y="8951011"/>
            <a:ext cx="1806554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400" dirty="0">
                <a:cs typeface="Calibri"/>
              </a:rPr>
              <a:t>Quantity Dependance Problem:</a:t>
            </a:r>
            <a:br>
              <a:rPr lang="en-US" sz="2400" dirty="0">
                <a:cs typeface="Calibri"/>
              </a:rPr>
            </a:br>
            <a:r>
              <a:rPr lang="en-US" sz="2000" dirty="0">
                <a:cs typeface="Calibri"/>
              </a:rPr>
              <a:t>A user that has rated a small portion of items, will most certainly receive rather poor recommendations.</a:t>
            </a:r>
          </a:p>
        </p:txBody>
      </p:sp>
    </p:spTree>
    <p:extLst>
      <p:ext uri="{BB962C8B-B14F-4D97-AF65-F5344CB8AC3E}">
        <p14:creationId xmlns:p14="http://schemas.microsoft.com/office/powerpoint/2010/main" val="301012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17" grpId="0"/>
      <p:bldP spid="23" grpId="0"/>
      <p:bldP spid="2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468116"/>
            <a:ext cx="15693614" cy="1281810"/>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grpSp>
        <p:nvGrpSpPr>
          <p:cNvPr id="14" name="Group 13">
            <a:extLst>
              <a:ext uri="{FF2B5EF4-FFF2-40B4-BE49-F238E27FC236}">
                <a16:creationId xmlns:a16="http://schemas.microsoft.com/office/drawing/2014/main" id="{12D800CB-748F-4593-9023-E073D69B48B5}"/>
              </a:ext>
            </a:extLst>
          </p:cNvPr>
          <p:cNvGrpSpPr/>
          <p:nvPr/>
        </p:nvGrpSpPr>
        <p:grpSpPr>
          <a:xfrm rot="10800000">
            <a:off x="-4" y="-29604"/>
            <a:ext cx="5029204" cy="2282411"/>
            <a:chOff x="11833412" y="6629400"/>
            <a:chExt cx="4222376" cy="2501153"/>
          </a:xfrm>
          <a:solidFill>
            <a:schemeClr val="accent4"/>
          </a:solidFill>
        </p:grpSpPr>
        <p:sp>
          <p:nvSpPr>
            <p:cNvPr id="9" name="Oval 8">
              <a:extLst>
                <a:ext uri="{FF2B5EF4-FFF2-40B4-BE49-F238E27FC236}">
                  <a16:creationId xmlns:a16="http://schemas.microsoft.com/office/drawing/2014/main" id="{C01E08E6-190E-4A98-B2FA-0A0902674705}"/>
                </a:ext>
              </a:extLst>
            </p:cNvPr>
            <p:cNvSpPr/>
            <p:nvPr/>
          </p:nvSpPr>
          <p:spPr>
            <a:xfrm>
              <a:off x="11833412" y="6629400"/>
              <a:ext cx="2608729" cy="25011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2645A29-96E7-4FEE-9F3B-656AB16EEA20}"/>
                </a:ext>
              </a:extLst>
            </p:cNvPr>
            <p:cNvSpPr/>
            <p:nvPr/>
          </p:nvSpPr>
          <p:spPr>
            <a:xfrm>
              <a:off x="13137776" y="6629400"/>
              <a:ext cx="2918012" cy="25011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4691AB59-C96E-4372-9D58-56B03AE17707}"/>
              </a:ext>
            </a:extLst>
          </p:cNvPr>
          <p:cNvSpPr txBox="1">
            <a:spLocks/>
          </p:cNvSpPr>
          <p:nvPr/>
        </p:nvSpPr>
        <p:spPr>
          <a:xfrm>
            <a:off x="113127" y="306317"/>
            <a:ext cx="4801564" cy="1719337"/>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Futura Medium" panose="020B0602020204020303" pitchFamily="34" charset="-79"/>
                <a:ea typeface="+mn-ea"/>
                <a:cs typeface="Futura Medium" panose="020B0602020204020303" pitchFamily="34" charset="-79"/>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Futura Medium" panose="020B0602020204020303" pitchFamily="34" charset="-79"/>
                <a:ea typeface="+mn-ea"/>
                <a:cs typeface="Futura Medium" panose="020B0602020204020303" pitchFamily="34" charset="-79"/>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Futura Medium" panose="020B0602020204020303" pitchFamily="34" charset="-79"/>
                <a:ea typeface="+mn-ea"/>
                <a:cs typeface="Futura Medium" panose="020B0602020204020303" pitchFamily="34" charset="-79"/>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defTabSz="1507846">
              <a:defRPr/>
            </a:pPr>
            <a:r>
              <a:rPr lang="en-US" sz="3600" dirty="0">
                <a:solidFill>
                  <a:schemeClr val="bg1"/>
                </a:solidFill>
                <a:latin typeface="Verdana"/>
                <a:ea typeface="Verdana"/>
              </a:rPr>
              <a:t>Proposed Architectures</a:t>
            </a:r>
            <a:br>
              <a:rPr lang="en-US" sz="3600" dirty="0">
                <a:solidFill>
                  <a:schemeClr val="bg1"/>
                </a:solidFill>
                <a:latin typeface="Verdana"/>
                <a:ea typeface="Verdana"/>
              </a:rPr>
            </a:br>
            <a:r>
              <a:rPr lang="en-US" sz="3600" dirty="0">
                <a:solidFill>
                  <a:schemeClr val="bg1"/>
                </a:solidFill>
                <a:latin typeface="Verdana"/>
                <a:ea typeface="Verdana"/>
              </a:rPr>
              <a:t>and Models</a:t>
            </a:r>
            <a:endParaRPr lang="en-US" sz="3600" dirty="0">
              <a:solidFill>
                <a:schemeClr val="bg1"/>
              </a:solidFill>
              <a:latin typeface="Futura Medium"/>
              <a:ea typeface="Verdana"/>
            </a:endParaRPr>
          </a:p>
        </p:txBody>
      </p:sp>
      <p:sp>
        <p:nvSpPr>
          <p:cNvPr id="20" name="Rectangle 19">
            <a:extLst>
              <a:ext uri="{FF2B5EF4-FFF2-40B4-BE49-F238E27FC236}">
                <a16:creationId xmlns:a16="http://schemas.microsoft.com/office/drawing/2014/main" id="{27FB34D7-72B7-534A-A074-BD8E63B38943}"/>
              </a:ext>
            </a:extLst>
          </p:cNvPr>
          <p:cNvSpPr/>
          <p:nvPr/>
        </p:nvSpPr>
        <p:spPr>
          <a:xfrm>
            <a:off x="5210702" y="785856"/>
            <a:ext cx="12522021" cy="584775"/>
          </a:xfrm>
          <a:prstGeom prst="rect">
            <a:avLst/>
          </a:prstGeom>
        </p:spPr>
        <p:txBody>
          <a:bodyPr wrap="square" lIns="91440" tIns="45720" rIns="91440" bIns="45720" anchor="t">
            <a:spAutoFit/>
          </a:bodyPr>
          <a:lstStyle/>
          <a:p>
            <a:pPr defTabSz="1507846">
              <a:defRPr/>
            </a:pPr>
            <a:r>
              <a:rPr lang="en-US" sz="3200" dirty="0">
                <a:solidFill>
                  <a:schemeClr val="bg1"/>
                </a:solidFill>
                <a:latin typeface="Verdana"/>
                <a:ea typeface="Verdana"/>
                <a:cs typeface="Verdana" panose="020B0604030504040204" pitchFamily="34" charset="0"/>
              </a:rPr>
              <a:t>Learning Phase: Proposed Solutions</a:t>
            </a:r>
            <a:endPar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E0EB3A10-432F-EACB-9E73-080A9FCA89E8}"/>
              </a:ext>
            </a:extLst>
          </p:cNvPr>
          <p:cNvSpPr txBox="1"/>
          <p:nvPr/>
        </p:nvSpPr>
        <p:spPr>
          <a:xfrm>
            <a:off x="18892477" y="838490"/>
            <a:ext cx="1099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bg1"/>
                </a:solidFill>
                <a:latin typeface="Verdana"/>
                <a:ea typeface="Verdana"/>
              </a:rPr>
              <a:t>1/2</a:t>
            </a:r>
            <a:endParaRPr lang="en-US" sz="2800" dirty="0">
              <a:solidFill>
                <a:schemeClr val="bg1"/>
              </a:solidFill>
              <a:cs typeface="Calibri"/>
            </a:endParaRPr>
          </a:p>
        </p:txBody>
      </p:sp>
      <p:sp>
        <p:nvSpPr>
          <p:cNvPr id="3" name="TextBox 2">
            <a:extLst>
              <a:ext uri="{FF2B5EF4-FFF2-40B4-BE49-F238E27FC236}">
                <a16:creationId xmlns:a16="http://schemas.microsoft.com/office/drawing/2014/main" id="{02102C26-D0DA-8FD6-6A22-DE5CA40CAEAF}"/>
              </a:ext>
            </a:extLst>
          </p:cNvPr>
          <p:cNvSpPr txBox="1"/>
          <p:nvPr/>
        </p:nvSpPr>
        <p:spPr>
          <a:xfrm>
            <a:off x="821627" y="2569934"/>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Phase 2: Learning Phase: Proposed Solution:</a:t>
            </a:r>
            <a:endParaRPr lang="en-US" sz="2800" dirty="0">
              <a:cs typeface="Calibri"/>
            </a:endParaRPr>
          </a:p>
        </p:txBody>
      </p:sp>
      <p:sp>
        <p:nvSpPr>
          <p:cNvPr id="2" name="TextBox 1">
            <a:extLst>
              <a:ext uri="{FF2B5EF4-FFF2-40B4-BE49-F238E27FC236}">
                <a16:creationId xmlns:a16="http://schemas.microsoft.com/office/drawing/2014/main" id="{E7B4C102-D156-2B62-38F9-2B3AF2908AEF}"/>
              </a:ext>
            </a:extLst>
          </p:cNvPr>
          <p:cNvSpPr txBox="1"/>
          <p:nvPr/>
        </p:nvSpPr>
        <p:spPr>
          <a:xfrm>
            <a:off x="830427" y="3185505"/>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t>Hybrid Filtering Techniques:</a:t>
            </a:r>
            <a:endParaRPr lang="en-US" sz="2800" dirty="0">
              <a:cs typeface="Calibri"/>
            </a:endParaRPr>
          </a:p>
        </p:txBody>
      </p:sp>
      <p:sp>
        <p:nvSpPr>
          <p:cNvPr id="5" name="TextBox 4">
            <a:extLst>
              <a:ext uri="{FF2B5EF4-FFF2-40B4-BE49-F238E27FC236}">
                <a16:creationId xmlns:a16="http://schemas.microsoft.com/office/drawing/2014/main" id="{0E41AA10-CA28-948F-6A90-503FF65CC359}"/>
              </a:ext>
            </a:extLst>
          </p:cNvPr>
          <p:cNvSpPr txBox="1"/>
          <p:nvPr/>
        </p:nvSpPr>
        <p:spPr>
          <a:xfrm>
            <a:off x="1310028" y="3665034"/>
            <a:ext cx="180655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Hybrid Filtering Techniques combine different recommendation techniques in order to: </a:t>
            </a:r>
            <a:endParaRPr lang="en-US" dirty="0"/>
          </a:p>
        </p:txBody>
      </p:sp>
      <p:sp>
        <p:nvSpPr>
          <p:cNvPr id="6" name="TextBox 5">
            <a:extLst>
              <a:ext uri="{FF2B5EF4-FFF2-40B4-BE49-F238E27FC236}">
                <a16:creationId xmlns:a16="http://schemas.microsoft.com/office/drawing/2014/main" id="{46CA74A3-2DFD-4CCB-CD1F-06F7A99234A1}"/>
              </a:ext>
            </a:extLst>
          </p:cNvPr>
          <p:cNvSpPr txBox="1"/>
          <p:nvPr/>
        </p:nvSpPr>
        <p:spPr>
          <a:xfrm>
            <a:off x="1891629" y="4128206"/>
            <a:ext cx="1104835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t>Gain better system optimization</a:t>
            </a:r>
            <a:endParaRPr lang="en-US" dirty="0">
              <a:cs typeface="Calibri" panose="020F0502020204030204"/>
            </a:endParaRPr>
          </a:p>
        </p:txBody>
      </p:sp>
      <p:sp>
        <p:nvSpPr>
          <p:cNvPr id="7" name="TextBox 6">
            <a:extLst>
              <a:ext uri="{FF2B5EF4-FFF2-40B4-BE49-F238E27FC236}">
                <a16:creationId xmlns:a16="http://schemas.microsoft.com/office/drawing/2014/main" id="{3FE869AF-BD8D-CF2F-DD90-E69E6A4A194E}"/>
              </a:ext>
            </a:extLst>
          </p:cNvPr>
          <p:cNvSpPr txBox="1"/>
          <p:nvPr/>
        </p:nvSpPr>
        <p:spPr>
          <a:xfrm>
            <a:off x="1896029" y="4591378"/>
            <a:ext cx="1104835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t>Overcome the limitations of each individual technique already mentioned</a:t>
            </a:r>
            <a:endParaRPr lang="en-US" dirty="0">
              <a:cs typeface="Calibri" panose="020F0502020204030204"/>
            </a:endParaRPr>
          </a:p>
        </p:txBody>
      </p:sp>
      <p:sp>
        <p:nvSpPr>
          <p:cNvPr id="8" name="TextBox 7">
            <a:extLst>
              <a:ext uri="{FF2B5EF4-FFF2-40B4-BE49-F238E27FC236}">
                <a16:creationId xmlns:a16="http://schemas.microsoft.com/office/drawing/2014/main" id="{A8C0CABA-2D03-1ABC-7164-E622F724B417}"/>
              </a:ext>
            </a:extLst>
          </p:cNvPr>
          <p:cNvSpPr txBox="1"/>
          <p:nvPr/>
        </p:nvSpPr>
        <p:spPr>
          <a:xfrm>
            <a:off x="1310028" y="5189296"/>
            <a:ext cx="180655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Some hybrid architectures are the following:</a:t>
            </a:r>
            <a:endParaRPr lang="en-US" dirty="0"/>
          </a:p>
        </p:txBody>
      </p:sp>
      <p:sp>
        <p:nvSpPr>
          <p:cNvPr id="12" name="TextBox 11">
            <a:extLst>
              <a:ext uri="{FF2B5EF4-FFF2-40B4-BE49-F238E27FC236}">
                <a16:creationId xmlns:a16="http://schemas.microsoft.com/office/drawing/2014/main" id="{2C36E104-495A-C928-5184-C6ECA8205AC2}"/>
              </a:ext>
            </a:extLst>
          </p:cNvPr>
          <p:cNvSpPr txBox="1"/>
          <p:nvPr/>
        </p:nvSpPr>
        <p:spPr>
          <a:xfrm>
            <a:off x="1896029" y="5642083"/>
            <a:ext cx="1104835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cs typeface="Calibri" panose="020F0502020204030204"/>
              </a:rPr>
              <a:t>Weighted hybridization:</a:t>
            </a:r>
            <a:br>
              <a:rPr lang="en-US" sz="2400" dirty="0">
                <a:cs typeface="Calibri" panose="020F0502020204030204"/>
              </a:rPr>
            </a:br>
            <a:r>
              <a:rPr lang="en-US" sz="2400" dirty="0">
                <a:cs typeface="Calibri" panose="020F0502020204030204"/>
              </a:rPr>
              <a:t>This approach combines the results of different recommenders to generate a recommendation list.  </a:t>
            </a:r>
          </a:p>
        </p:txBody>
      </p:sp>
      <p:sp>
        <p:nvSpPr>
          <p:cNvPr id="13" name="TextBox 12">
            <a:extLst>
              <a:ext uri="{FF2B5EF4-FFF2-40B4-BE49-F238E27FC236}">
                <a16:creationId xmlns:a16="http://schemas.microsoft.com/office/drawing/2014/main" id="{F29FABF4-BEE4-A942-0309-C16306C49E33}"/>
              </a:ext>
            </a:extLst>
          </p:cNvPr>
          <p:cNvSpPr txBox="1"/>
          <p:nvPr/>
        </p:nvSpPr>
        <p:spPr>
          <a:xfrm>
            <a:off x="2226030" y="6845188"/>
            <a:ext cx="1104835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panose="020F0502020204030204"/>
              </a:rPr>
              <a:t>All systems are given equal weights at first, but </a:t>
            </a:r>
            <a:r>
              <a:rPr lang="en-US" sz="2400" b="1" dirty="0">
                <a:cs typeface="Calibri" panose="020F0502020204030204"/>
              </a:rPr>
              <a:t>weights are adjusted</a:t>
            </a:r>
            <a:r>
              <a:rPr lang="en-US" sz="2400" dirty="0">
                <a:cs typeface="Calibri" panose="020F0502020204030204"/>
              </a:rPr>
              <a:t> as predictions are confirmed or otherwise.</a:t>
            </a:r>
            <a:endParaRPr lang="en-US" dirty="0"/>
          </a:p>
        </p:txBody>
      </p:sp>
      <p:sp>
        <p:nvSpPr>
          <p:cNvPr id="15" name="TextBox 14">
            <a:extLst>
              <a:ext uri="{FF2B5EF4-FFF2-40B4-BE49-F238E27FC236}">
                <a16:creationId xmlns:a16="http://schemas.microsoft.com/office/drawing/2014/main" id="{4572043F-A7AD-8BD9-4C89-FA4A5553EAB7}"/>
              </a:ext>
            </a:extLst>
          </p:cNvPr>
          <p:cNvSpPr txBox="1"/>
          <p:nvPr/>
        </p:nvSpPr>
        <p:spPr>
          <a:xfrm>
            <a:off x="1900429" y="7866295"/>
            <a:ext cx="1104835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cs typeface="Calibri" panose="020F0502020204030204"/>
              </a:rPr>
              <a:t>Switching hybridization:</a:t>
            </a:r>
            <a:br>
              <a:rPr lang="en-US" sz="2400" dirty="0">
                <a:cs typeface="Calibri" panose="020F0502020204030204"/>
              </a:rPr>
            </a:br>
            <a:r>
              <a:rPr lang="en-US" sz="2400" dirty="0">
                <a:cs typeface="Calibri" panose="020F0502020204030204"/>
              </a:rPr>
              <a:t>The system </a:t>
            </a:r>
            <a:r>
              <a:rPr lang="en-US" sz="2400" b="1" dirty="0">
                <a:cs typeface="Calibri" panose="020F0502020204030204"/>
              </a:rPr>
              <a:t>swaps from one recommendation technique to another</a:t>
            </a:r>
            <a:r>
              <a:rPr lang="en-US" sz="2400" dirty="0">
                <a:cs typeface="Calibri" panose="020F0502020204030204"/>
              </a:rPr>
              <a:t>, based on a heuristic (switching criterion) reflecting the recommenders ability to produce good ratings  </a:t>
            </a:r>
          </a:p>
        </p:txBody>
      </p:sp>
    </p:spTree>
    <p:extLst>
      <p:ext uri="{BB962C8B-B14F-4D97-AF65-F5344CB8AC3E}">
        <p14:creationId xmlns:p14="http://schemas.microsoft.com/office/powerpoint/2010/main" val="153152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5" grpId="0"/>
      <p:bldP spid="6" grpId="0"/>
      <p:bldP spid="7" grpId="0"/>
      <p:bldP spid="8" grpId="0"/>
      <p:bldP spid="12" grpId="0"/>
      <p:bldP spid="13"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468116"/>
            <a:ext cx="15693614" cy="1281810"/>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grpSp>
        <p:nvGrpSpPr>
          <p:cNvPr id="14" name="Group 13">
            <a:extLst>
              <a:ext uri="{FF2B5EF4-FFF2-40B4-BE49-F238E27FC236}">
                <a16:creationId xmlns:a16="http://schemas.microsoft.com/office/drawing/2014/main" id="{12D800CB-748F-4593-9023-E073D69B48B5}"/>
              </a:ext>
            </a:extLst>
          </p:cNvPr>
          <p:cNvGrpSpPr/>
          <p:nvPr/>
        </p:nvGrpSpPr>
        <p:grpSpPr>
          <a:xfrm rot="10800000">
            <a:off x="-4" y="-29604"/>
            <a:ext cx="5029204" cy="2282411"/>
            <a:chOff x="11833412" y="6629400"/>
            <a:chExt cx="4222376" cy="2501153"/>
          </a:xfrm>
          <a:solidFill>
            <a:schemeClr val="accent4"/>
          </a:solidFill>
        </p:grpSpPr>
        <p:sp>
          <p:nvSpPr>
            <p:cNvPr id="9" name="Oval 8">
              <a:extLst>
                <a:ext uri="{FF2B5EF4-FFF2-40B4-BE49-F238E27FC236}">
                  <a16:creationId xmlns:a16="http://schemas.microsoft.com/office/drawing/2014/main" id="{C01E08E6-190E-4A98-B2FA-0A0902674705}"/>
                </a:ext>
              </a:extLst>
            </p:cNvPr>
            <p:cNvSpPr/>
            <p:nvPr/>
          </p:nvSpPr>
          <p:spPr>
            <a:xfrm>
              <a:off x="11833412" y="6629400"/>
              <a:ext cx="2608729" cy="25011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2645A29-96E7-4FEE-9F3B-656AB16EEA20}"/>
                </a:ext>
              </a:extLst>
            </p:cNvPr>
            <p:cNvSpPr/>
            <p:nvPr/>
          </p:nvSpPr>
          <p:spPr>
            <a:xfrm>
              <a:off x="13137776" y="6629400"/>
              <a:ext cx="2918012" cy="25011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4691AB59-C96E-4372-9D58-56B03AE17707}"/>
              </a:ext>
            </a:extLst>
          </p:cNvPr>
          <p:cNvSpPr txBox="1">
            <a:spLocks/>
          </p:cNvSpPr>
          <p:nvPr/>
        </p:nvSpPr>
        <p:spPr>
          <a:xfrm>
            <a:off x="113127" y="306317"/>
            <a:ext cx="4801564" cy="1719337"/>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Futura Medium" panose="020B0602020204020303" pitchFamily="34" charset="-79"/>
                <a:ea typeface="+mn-ea"/>
                <a:cs typeface="Futura Medium" panose="020B0602020204020303" pitchFamily="34" charset="-79"/>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Futura Medium" panose="020B0602020204020303" pitchFamily="34" charset="-79"/>
                <a:ea typeface="+mn-ea"/>
                <a:cs typeface="Futura Medium" panose="020B0602020204020303" pitchFamily="34" charset="-79"/>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Futura Medium" panose="020B0602020204020303" pitchFamily="34" charset="-79"/>
                <a:ea typeface="+mn-ea"/>
                <a:cs typeface="Futura Medium" panose="020B0602020204020303" pitchFamily="34" charset="-79"/>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defTabSz="1507846">
              <a:defRPr/>
            </a:pPr>
            <a:r>
              <a:rPr lang="en-US" sz="3600" dirty="0">
                <a:solidFill>
                  <a:schemeClr val="bg1"/>
                </a:solidFill>
                <a:latin typeface="Verdana"/>
                <a:ea typeface="Verdana"/>
              </a:rPr>
              <a:t>Proposed Architectures</a:t>
            </a:r>
            <a:br>
              <a:rPr lang="en-US" sz="3600" dirty="0">
                <a:solidFill>
                  <a:schemeClr val="bg1"/>
                </a:solidFill>
                <a:latin typeface="Verdana"/>
                <a:ea typeface="Verdana"/>
              </a:rPr>
            </a:br>
            <a:r>
              <a:rPr lang="en-US" sz="3600" dirty="0">
                <a:solidFill>
                  <a:schemeClr val="bg1"/>
                </a:solidFill>
                <a:latin typeface="Verdana"/>
                <a:ea typeface="Verdana"/>
              </a:rPr>
              <a:t>and Models</a:t>
            </a:r>
            <a:endParaRPr lang="en-US" sz="3600" dirty="0">
              <a:solidFill>
                <a:schemeClr val="bg1"/>
              </a:solidFill>
              <a:latin typeface="Futura Medium"/>
              <a:ea typeface="Verdana"/>
            </a:endParaRPr>
          </a:p>
        </p:txBody>
      </p:sp>
      <p:sp>
        <p:nvSpPr>
          <p:cNvPr id="20" name="Rectangle 19">
            <a:extLst>
              <a:ext uri="{FF2B5EF4-FFF2-40B4-BE49-F238E27FC236}">
                <a16:creationId xmlns:a16="http://schemas.microsoft.com/office/drawing/2014/main" id="{27FB34D7-72B7-534A-A074-BD8E63B38943}"/>
              </a:ext>
            </a:extLst>
          </p:cNvPr>
          <p:cNvSpPr/>
          <p:nvPr/>
        </p:nvSpPr>
        <p:spPr>
          <a:xfrm>
            <a:off x="5210702" y="785856"/>
            <a:ext cx="12522021" cy="584775"/>
          </a:xfrm>
          <a:prstGeom prst="rect">
            <a:avLst/>
          </a:prstGeom>
        </p:spPr>
        <p:txBody>
          <a:bodyPr wrap="square" lIns="91440" tIns="45720" rIns="91440" bIns="45720" anchor="t">
            <a:spAutoFit/>
          </a:bodyPr>
          <a:lstStyle/>
          <a:p>
            <a:pPr defTabSz="1507846">
              <a:defRPr/>
            </a:pPr>
            <a:r>
              <a:rPr lang="en-US" sz="3200" dirty="0">
                <a:solidFill>
                  <a:schemeClr val="bg1"/>
                </a:solidFill>
                <a:latin typeface="Verdana"/>
                <a:ea typeface="Verdana"/>
                <a:cs typeface="Verdana" panose="020B0604030504040204" pitchFamily="34" charset="0"/>
              </a:rPr>
              <a:t>Learning Phase: Proposed Solutions</a:t>
            </a:r>
            <a:endPar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E0EB3A10-432F-EACB-9E73-080A9FCA89E8}"/>
              </a:ext>
            </a:extLst>
          </p:cNvPr>
          <p:cNvSpPr txBox="1"/>
          <p:nvPr/>
        </p:nvSpPr>
        <p:spPr>
          <a:xfrm>
            <a:off x="18892477" y="838490"/>
            <a:ext cx="1099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bg1"/>
                </a:solidFill>
                <a:latin typeface="Verdana"/>
                <a:ea typeface="Verdana"/>
              </a:rPr>
              <a:t>2/2</a:t>
            </a:r>
            <a:endParaRPr lang="en-US" sz="2800" dirty="0">
              <a:solidFill>
                <a:schemeClr val="bg1"/>
              </a:solidFill>
              <a:cs typeface="Calibri"/>
            </a:endParaRPr>
          </a:p>
        </p:txBody>
      </p:sp>
      <p:sp>
        <p:nvSpPr>
          <p:cNvPr id="3" name="TextBox 2">
            <a:extLst>
              <a:ext uri="{FF2B5EF4-FFF2-40B4-BE49-F238E27FC236}">
                <a16:creationId xmlns:a16="http://schemas.microsoft.com/office/drawing/2014/main" id="{02102C26-D0DA-8FD6-6A22-DE5CA40CAEAF}"/>
              </a:ext>
            </a:extLst>
          </p:cNvPr>
          <p:cNvSpPr txBox="1"/>
          <p:nvPr/>
        </p:nvSpPr>
        <p:spPr>
          <a:xfrm>
            <a:off x="821627" y="2569934"/>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Phase 2: Learning Phase: Proposed Solution: Hybrid Filtering Techniques</a:t>
            </a:r>
            <a:endParaRPr lang="en-US" sz="2800" dirty="0">
              <a:cs typeface="Calibri"/>
            </a:endParaRPr>
          </a:p>
        </p:txBody>
      </p:sp>
      <p:sp>
        <p:nvSpPr>
          <p:cNvPr id="12" name="TextBox 11">
            <a:extLst>
              <a:ext uri="{FF2B5EF4-FFF2-40B4-BE49-F238E27FC236}">
                <a16:creationId xmlns:a16="http://schemas.microsoft.com/office/drawing/2014/main" id="{2C36E104-495A-C928-5184-C6ECA8205AC2}"/>
              </a:ext>
            </a:extLst>
          </p:cNvPr>
          <p:cNvSpPr txBox="1"/>
          <p:nvPr/>
        </p:nvSpPr>
        <p:spPr>
          <a:xfrm>
            <a:off x="1896029" y="3570271"/>
            <a:ext cx="1104835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cs typeface="Calibri" panose="020F0502020204030204"/>
              </a:rPr>
              <a:t>Cascade hybridization:</a:t>
            </a:r>
            <a:br>
              <a:rPr lang="en-US" sz="2400" dirty="0">
                <a:cs typeface="Calibri" panose="020F0502020204030204"/>
              </a:rPr>
            </a:br>
            <a:r>
              <a:rPr lang="en-US" sz="2400" dirty="0">
                <a:cs typeface="Calibri" panose="020F0502020204030204"/>
              </a:rPr>
              <a:t>During this approach, the results of one technique are</a:t>
            </a:r>
            <a:r>
              <a:rPr lang="en-US" sz="2400" b="1" dirty="0">
                <a:cs typeface="Calibri" panose="020F0502020204030204"/>
              </a:rPr>
              <a:t> refined</a:t>
            </a:r>
            <a:r>
              <a:rPr lang="en-US" sz="2400" dirty="0">
                <a:cs typeface="Calibri" panose="020F0502020204030204"/>
              </a:rPr>
              <a:t> by results of another recommendation technique.</a:t>
            </a:r>
          </a:p>
        </p:txBody>
      </p:sp>
      <p:sp>
        <p:nvSpPr>
          <p:cNvPr id="15" name="TextBox 14">
            <a:extLst>
              <a:ext uri="{FF2B5EF4-FFF2-40B4-BE49-F238E27FC236}">
                <a16:creationId xmlns:a16="http://schemas.microsoft.com/office/drawing/2014/main" id="{4572043F-A7AD-8BD9-4C89-FA4A5553EAB7}"/>
              </a:ext>
            </a:extLst>
          </p:cNvPr>
          <p:cNvSpPr txBox="1"/>
          <p:nvPr/>
        </p:nvSpPr>
        <p:spPr>
          <a:xfrm>
            <a:off x="1900429" y="5084147"/>
            <a:ext cx="1104835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cs typeface="Calibri" panose="020F0502020204030204"/>
              </a:rPr>
              <a:t>Mixed hybridization:</a:t>
            </a:r>
            <a:br>
              <a:rPr lang="en-US" sz="2400" dirty="0">
                <a:cs typeface="Calibri" panose="020F0502020204030204"/>
              </a:rPr>
            </a:br>
            <a:r>
              <a:rPr lang="en-US" sz="2400" dirty="0">
                <a:cs typeface="Calibri" panose="020F0502020204030204"/>
              </a:rPr>
              <a:t>In mixed hybridization, each item consists of </a:t>
            </a:r>
            <a:r>
              <a:rPr lang="en-US" sz="2400" b="1" dirty="0">
                <a:cs typeface="Calibri" panose="020F0502020204030204"/>
              </a:rPr>
              <a:t>more than one ratings</a:t>
            </a:r>
            <a:r>
              <a:rPr lang="en-US" sz="2400" dirty="0">
                <a:cs typeface="Calibri" panose="020F0502020204030204"/>
              </a:rPr>
              <a:t>, coming from different recommenders. </a:t>
            </a:r>
          </a:p>
        </p:txBody>
      </p:sp>
    </p:spTree>
    <p:extLst>
      <p:ext uri="{BB962C8B-B14F-4D97-AF65-F5344CB8AC3E}">
        <p14:creationId xmlns:p14="http://schemas.microsoft.com/office/powerpoint/2010/main" val="148622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6546"/>
            <a:ext cx="15693614" cy="5219358"/>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0" name="Rectangle 19">
            <a:extLst>
              <a:ext uri="{FF2B5EF4-FFF2-40B4-BE49-F238E27FC236}">
                <a16:creationId xmlns:a16="http://schemas.microsoft.com/office/drawing/2014/main" id="{27FB34D7-72B7-534A-A074-BD8E63B38943}"/>
              </a:ext>
            </a:extLst>
          </p:cNvPr>
          <p:cNvSpPr/>
          <p:nvPr/>
        </p:nvSpPr>
        <p:spPr>
          <a:xfrm>
            <a:off x="5373502" y="3272030"/>
            <a:ext cx="13765573" cy="1446550"/>
          </a:xfrm>
          <a:prstGeom prst="rect">
            <a:avLst/>
          </a:prstGeom>
        </p:spPr>
        <p:txBody>
          <a:bodyPr wrap="square" lIns="91440" tIns="45720" rIns="91440" bIns="45720" anchor="t">
            <a:spAutoFit/>
          </a:bodyPr>
          <a:lstStyle/>
          <a:p>
            <a:pPr defTabSz="1507846">
              <a:defRPr/>
            </a:pPr>
            <a:r>
              <a:rPr lang="en-US" sz="4800" dirty="0">
                <a:solidFill>
                  <a:schemeClr val="bg1"/>
                </a:solidFill>
                <a:latin typeface="Verdana"/>
                <a:ea typeface="Verdana"/>
              </a:rPr>
              <a:t>Proposed Architectures and Models</a:t>
            </a:r>
            <a:br>
              <a:rPr lang="en-US" sz="4800" dirty="0">
                <a:solidFill>
                  <a:schemeClr val="bg1"/>
                </a:solidFill>
                <a:latin typeface="Verdana"/>
                <a:ea typeface="Verdana"/>
              </a:rPr>
            </a:br>
            <a:r>
              <a:rPr lang="en-US" sz="4000" dirty="0">
                <a:solidFill>
                  <a:schemeClr val="bg1"/>
                </a:solidFill>
                <a:latin typeface="Verdana"/>
                <a:ea typeface="Verdana"/>
              </a:rPr>
              <a:t>Evaluation Phase</a:t>
            </a:r>
            <a:endParaRPr lang="en-US" sz="4000" dirty="0">
              <a:solidFill>
                <a:schemeClr val="bg1"/>
              </a:solidFill>
              <a:cs typeface="Calibri" panose="020F0502020204030204"/>
            </a:endParaRPr>
          </a:p>
        </p:txBody>
      </p:sp>
      <p:sp>
        <p:nvSpPr>
          <p:cNvPr id="24" name="Rectangle 23">
            <a:extLst>
              <a:ext uri="{FF2B5EF4-FFF2-40B4-BE49-F238E27FC236}">
                <a16:creationId xmlns:a16="http://schemas.microsoft.com/office/drawing/2014/main" id="{8D2C40F1-613D-5D4F-890A-1779E5AA4E6C}"/>
              </a:ext>
            </a:extLst>
          </p:cNvPr>
          <p:cNvSpPr/>
          <p:nvPr/>
        </p:nvSpPr>
        <p:spPr>
          <a:xfrm>
            <a:off x="8473906" y="8138946"/>
            <a:ext cx="412292" cy="523220"/>
          </a:xfrm>
          <a:prstGeom prst="rect">
            <a:avLst/>
          </a:prstGeom>
        </p:spPr>
        <p:txBody>
          <a:bodyPr wrap="none">
            <a:spAutoFit/>
          </a:bodyPr>
          <a:lstStyle/>
          <a:p>
            <a:r>
              <a:rPr lang="en-US" sz="280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en-GR" sz="2800"/>
          </a:p>
        </p:txBody>
      </p:sp>
      <p:sp>
        <p:nvSpPr>
          <p:cNvPr id="44" name="Rectangle 43">
            <a:extLst>
              <a:ext uri="{FF2B5EF4-FFF2-40B4-BE49-F238E27FC236}">
                <a16:creationId xmlns:a16="http://schemas.microsoft.com/office/drawing/2014/main" id="{BE955537-DD30-2545-B812-8741F1D415B0}"/>
              </a:ext>
            </a:extLst>
          </p:cNvPr>
          <p:cNvSpPr/>
          <p:nvPr/>
        </p:nvSpPr>
        <p:spPr>
          <a:xfrm>
            <a:off x="1653298" y="8445611"/>
            <a:ext cx="1093869" cy="769441"/>
          </a:xfrm>
          <a:prstGeom prst="rect">
            <a:avLst/>
          </a:prstGeom>
        </p:spPr>
        <p:txBody>
          <a:bodyPr wrap="square">
            <a:spAutoFit/>
          </a:bodyPr>
          <a:lstStyle/>
          <a:p>
            <a:pPr algn="ctr"/>
            <a:r>
              <a:rPr lang="en-US" sz="4400">
                <a:solidFill>
                  <a:schemeClr val="bg1"/>
                </a:solidFill>
                <a:latin typeface="Verdana" panose="020B0604030504040204" pitchFamily="34" charset="0"/>
                <a:ea typeface="Verdana" panose="020B0604030504040204" pitchFamily="34" charset="0"/>
                <a:cs typeface="Verdana" panose="020B0604030504040204" pitchFamily="34" charset="0"/>
              </a:rPr>
              <a:t>3</a:t>
            </a:r>
            <a:endParaRPr lang="en-GR" sz="4400"/>
          </a:p>
        </p:txBody>
      </p:sp>
    </p:spTree>
    <p:extLst>
      <p:ext uri="{BB962C8B-B14F-4D97-AF65-F5344CB8AC3E}">
        <p14:creationId xmlns:p14="http://schemas.microsoft.com/office/powerpoint/2010/main" val="28502443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468116"/>
            <a:ext cx="15693614" cy="1281810"/>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grpSp>
        <p:nvGrpSpPr>
          <p:cNvPr id="14" name="Group 13">
            <a:extLst>
              <a:ext uri="{FF2B5EF4-FFF2-40B4-BE49-F238E27FC236}">
                <a16:creationId xmlns:a16="http://schemas.microsoft.com/office/drawing/2014/main" id="{12D800CB-748F-4593-9023-E073D69B48B5}"/>
              </a:ext>
            </a:extLst>
          </p:cNvPr>
          <p:cNvGrpSpPr/>
          <p:nvPr/>
        </p:nvGrpSpPr>
        <p:grpSpPr>
          <a:xfrm rot="10800000">
            <a:off x="-4" y="-29604"/>
            <a:ext cx="5029204" cy="2282411"/>
            <a:chOff x="11833412" y="6629400"/>
            <a:chExt cx="4222376" cy="2501153"/>
          </a:xfrm>
          <a:solidFill>
            <a:schemeClr val="accent4"/>
          </a:solidFill>
        </p:grpSpPr>
        <p:sp>
          <p:nvSpPr>
            <p:cNvPr id="9" name="Oval 8">
              <a:extLst>
                <a:ext uri="{FF2B5EF4-FFF2-40B4-BE49-F238E27FC236}">
                  <a16:creationId xmlns:a16="http://schemas.microsoft.com/office/drawing/2014/main" id="{C01E08E6-190E-4A98-B2FA-0A0902674705}"/>
                </a:ext>
              </a:extLst>
            </p:cNvPr>
            <p:cNvSpPr/>
            <p:nvPr/>
          </p:nvSpPr>
          <p:spPr>
            <a:xfrm>
              <a:off x="11833412" y="6629400"/>
              <a:ext cx="2608729" cy="25011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2645A29-96E7-4FEE-9F3B-656AB16EEA20}"/>
                </a:ext>
              </a:extLst>
            </p:cNvPr>
            <p:cNvSpPr/>
            <p:nvPr/>
          </p:nvSpPr>
          <p:spPr>
            <a:xfrm>
              <a:off x="13137776" y="6629400"/>
              <a:ext cx="2918012" cy="25011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4691AB59-C96E-4372-9D58-56B03AE17707}"/>
              </a:ext>
            </a:extLst>
          </p:cNvPr>
          <p:cNvSpPr txBox="1">
            <a:spLocks/>
          </p:cNvSpPr>
          <p:nvPr/>
        </p:nvSpPr>
        <p:spPr>
          <a:xfrm>
            <a:off x="113127" y="306317"/>
            <a:ext cx="4801564" cy="1719337"/>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Futura Medium" panose="020B0602020204020303" pitchFamily="34" charset="-79"/>
                <a:ea typeface="+mn-ea"/>
                <a:cs typeface="Futura Medium" panose="020B0602020204020303" pitchFamily="34" charset="-79"/>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Futura Medium" panose="020B0602020204020303" pitchFamily="34" charset="-79"/>
                <a:ea typeface="+mn-ea"/>
                <a:cs typeface="Futura Medium" panose="020B0602020204020303" pitchFamily="34" charset="-79"/>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Futura Medium" panose="020B0602020204020303" pitchFamily="34" charset="-79"/>
                <a:ea typeface="+mn-ea"/>
                <a:cs typeface="Futura Medium" panose="020B0602020204020303" pitchFamily="34" charset="-79"/>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defTabSz="1507846">
              <a:defRPr/>
            </a:pPr>
            <a:r>
              <a:rPr lang="en-US" sz="3600" dirty="0">
                <a:solidFill>
                  <a:schemeClr val="bg1"/>
                </a:solidFill>
                <a:latin typeface="Verdana"/>
                <a:ea typeface="Verdana"/>
              </a:rPr>
              <a:t>Proposed Architectures</a:t>
            </a:r>
            <a:br>
              <a:rPr lang="en-US" sz="3600" dirty="0">
                <a:solidFill>
                  <a:schemeClr val="bg1"/>
                </a:solidFill>
                <a:latin typeface="Verdana"/>
                <a:ea typeface="Verdana"/>
              </a:rPr>
            </a:br>
            <a:r>
              <a:rPr lang="en-US" sz="3600" dirty="0">
                <a:solidFill>
                  <a:schemeClr val="bg1"/>
                </a:solidFill>
                <a:latin typeface="Verdana"/>
                <a:ea typeface="Verdana"/>
              </a:rPr>
              <a:t>and Models</a:t>
            </a:r>
            <a:endParaRPr lang="en-US" sz="3600" dirty="0">
              <a:solidFill>
                <a:schemeClr val="bg1"/>
              </a:solidFill>
              <a:latin typeface="Futura Medium"/>
              <a:ea typeface="Verdana"/>
            </a:endParaRPr>
          </a:p>
        </p:txBody>
      </p:sp>
      <p:sp>
        <p:nvSpPr>
          <p:cNvPr id="20" name="Rectangle 19">
            <a:extLst>
              <a:ext uri="{FF2B5EF4-FFF2-40B4-BE49-F238E27FC236}">
                <a16:creationId xmlns:a16="http://schemas.microsoft.com/office/drawing/2014/main" id="{27FB34D7-72B7-534A-A074-BD8E63B38943}"/>
              </a:ext>
            </a:extLst>
          </p:cNvPr>
          <p:cNvSpPr/>
          <p:nvPr/>
        </p:nvSpPr>
        <p:spPr>
          <a:xfrm>
            <a:off x="5210702" y="785856"/>
            <a:ext cx="12522021" cy="584775"/>
          </a:xfrm>
          <a:prstGeom prst="rect">
            <a:avLst/>
          </a:prstGeom>
        </p:spPr>
        <p:txBody>
          <a:bodyPr wrap="square" lIns="91440" tIns="45720" rIns="91440" bIns="45720" anchor="t">
            <a:spAutoFit/>
          </a:bodyPr>
          <a:lstStyle/>
          <a:p>
            <a:pPr defTabSz="1507846">
              <a:defRPr/>
            </a:pPr>
            <a:r>
              <a:rPr lang="en-US" sz="3200" dirty="0">
                <a:solidFill>
                  <a:schemeClr val="bg1"/>
                </a:solidFill>
                <a:latin typeface="Verdana"/>
                <a:ea typeface="Verdana"/>
                <a:cs typeface="Verdana" panose="020B0604030504040204" pitchFamily="34" charset="0"/>
              </a:rPr>
              <a:t>Evaluation Phase: Results Evaluation</a:t>
            </a:r>
            <a:endPar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E0EB3A10-432F-EACB-9E73-080A9FCA89E8}"/>
              </a:ext>
            </a:extLst>
          </p:cNvPr>
          <p:cNvSpPr txBox="1"/>
          <p:nvPr/>
        </p:nvSpPr>
        <p:spPr>
          <a:xfrm>
            <a:off x="18892477" y="838490"/>
            <a:ext cx="1099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bg1"/>
                </a:solidFill>
                <a:latin typeface="Verdana"/>
                <a:ea typeface="Verdana"/>
              </a:rPr>
              <a:t>1/2</a:t>
            </a:r>
            <a:endParaRPr lang="en-US" sz="2800" dirty="0">
              <a:solidFill>
                <a:schemeClr val="bg1"/>
              </a:solidFill>
              <a:cs typeface="Calibri"/>
            </a:endParaRPr>
          </a:p>
        </p:txBody>
      </p:sp>
      <p:sp>
        <p:nvSpPr>
          <p:cNvPr id="3" name="TextBox 2">
            <a:extLst>
              <a:ext uri="{FF2B5EF4-FFF2-40B4-BE49-F238E27FC236}">
                <a16:creationId xmlns:a16="http://schemas.microsoft.com/office/drawing/2014/main" id="{02102C26-D0DA-8FD6-6A22-DE5CA40CAEAF}"/>
              </a:ext>
            </a:extLst>
          </p:cNvPr>
          <p:cNvSpPr txBox="1"/>
          <p:nvPr/>
        </p:nvSpPr>
        <p:spPr>
          <a:xfrm>
            <a:off x="821627" y="2569934"/>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Phase 4: Evaluation Phase: Results Evaluation</a:t>
            </a:r>
            <a:endParaRPr lang="en-US" sz="2800" dirty="0">
              <a:cs typeface="Calibri"/>
            </a:endParaRPr>
          </a:p>
        </p:txBody>
      </p:sp>
      <p:sp>
        <p:nvSpPr>
          <p:cNvPr id="2" name="TextBox 1">
            <a:extLst>
              <a:ext uri="{FF2B5EF4-FFF2-40B4-BE49-F238E27FC236}">
                <a16:creationId xmlns:a16="http://schemas.microsoft.com/office/drawing/2014/main" id="{15959805-4613-FE67-92C4-DC1EC3C0C69F}"/>
              </a:ext>
            </a:extLst>
          </p:cNvPr>
          <p:cNvSpPr txBox="1"/>
          <p:nvPr/>
        </p:nvSpPr>
        <p:spPr>
          <a:xfrm>
            <a:off x="826027" y="3181092"/>
            <a:ext cx="1806554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We are going to focus more on the </a:t>
            </a:r>
            <a:r>
              <a:rPr lang="en-US" sz="2800" b="1" dirty="0"/>
              <a:t>evaluation of recommendation results</a:t>
            </a:r>
            <a:r>
              <a:rPr lang="en-US" sz="2800" dirty="0"/>
              <a:t>, due to the fact that system-execution evaluation is most of the times experimentally evaluated. </a:t>
            </a:r>
            <a:endParaRPr lang="en-US" dirty="0"/>
          </a:p>
        </p:txBody>
      </p:sp>
      <p:sp>
        <p:nvSpPr>
          <p:cNvPr id="5" name="TextBox 4">
            <a:extLst>
              <a:ext uri="{FF2B5EF4-FFF2-40B4-BE49-F238E27FC236}">
                <a16:creationId xmlns:a16="http://schemas.microsoft.com/office/drawing/2014/main" id="{E56805B3-B269-43D3-5EF5-9ACA33C388E8}"/>
              </a:ext>
            </a:extLst>
          </p:cNvPr>
          <p:cNvSpPr txBox="1"/>
          <p:nvPr/>
        </p:nvSpPr>
        <p:spPr>
          <a:xfrm>
            <a:off x="830427" y="4132620"/>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The quality of recommendations can be evaluated using measurements such as </a:t>
            </a:r>
            <a:r>
              <a:rPr lang="en-US" sz="2800" b="1" dirty="0"/>
              <a:t>accuracy</a:t>
            </a:r>
            <a:r>
              <a:rPr lang="en-US" sz="2800" dirty="0"/>
              <a:t> or </a:t>
            </a:r>
            <a:r>
              <a:rPr lang="en-US" sz="2800" b="1" dirty="0"/>
              <a:t>coverage</a:t>
            </a:r>
            <a:r>
              <a:rPr lang="en-US" sz="2800" dirty="0"/>
              <a:t>. </a:t>
            </a:r>
            <a:endParaRPr lang="en-US" dirty="0"/>
          </a:p>
        </p:txBody>
      </p:sp>
      <p:sp>
        <p:nvSpPr>
          <p:cNvPr id="6" name="TextBox 5">
            <a:extLst>
              <a:ext uri="{FF2B5EF4-FFF2-40B4-BE49-F238E27FC236}">
                <a16:creationId xmlns:a16="http://schemas.microsoft.com/office/drawing/2014/main" id="{6F592FFE-2242-D15C-3378-FDA514CADDB2}"/>
              </a:ext>
            </a:extLst>
          </p:cNvPr>
          <p:cNvSpPr txBox="1"/>
          <p:nvPr/>
        </p:nvSpPr>
        <p:spPr>
          <a:xfrm>
            <a:off x="1412028" y="4758577"/>
            <a:ext cx="1346143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t>Statistical Accuracy Metrics</a:t>
            </a:r>
            <a:br>
              <a:rPr lang="en-US" sz="2800" dirty="0"/>
            </a:br>
            <a:r>
              <a:rPr lang="en-US" sz="2800" dirty="0">
                <a:cs typeface="Calibri" panose="020F0502020204030204"/>
              </a:rPr>
              <a:t>Evaluates the accuracy of prediction technique by comparing predicted rating with actual rating.</a:t>
            </a:r>
            <a:endParaRPr lang="en-US" dirty="0">
              <a:cs typeface="Calibri" panose="020F0502020204030204"/>
            </a:endParaRPr>
          </a:p>
        </p:txBody>
      </p:sp>
      <p:sp>
        <p:nvSpPr>
          <p:cNvPr id="8" name="TextBox 7">
            <a:extLst>
              <a:ext uri="{FF2B5EF4-FFF2-40B4-BE49-F238E27FC236}">
                <a16:creationId xmlns:a16="http://schemas.microsoft.com/office/drawing/2014/main" id="{982B1C7F-66CD-9D23-3513-AF0F0C20F002}"/>
              </a:ext>
            </a:extLst>
          </p:cNvPr>
          <p:cNvSpPr txBox="1"/>
          <p:nvPr/>
        </p:nvSpPr>
        <p:spPr>
          <a:xfrm>
            <a:off x="1930029" y="6149651"/>
            <a:ext cx="844281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panose="020F0502020204030204"/>
              </a:rPr>
              <a:t>Mean – Absolute - Error</a:t>
            </a:r>
          </a:p>
        </p:txBody>
      </p:sp>
      <p:sp>
        <p:nvSpPr>
          <p:cNvPr id="23" name="TextBox 22">
            <a:extLst>
              <a:ext uri="{FF2B5EF4-FFF2-40B4-BE49-F238E27FC236}">
                <a16:creationId xmlns:a16="http://schemas.microsoft.com/office/drawing/2014/main" id="{03EE1D49-3D6C-9024-C39D-E3FC12ACDCE6}"/>
              </a:ext>
            </a:extLst>
          </p:cNvPr>
          <p:cNvSpPr txBox="1"/>
          <p:nvPr/>
        </p:nvSpPr>
        <p:spPr>
          <a:xfrm>
            <a:off x="1919629" y="6701615"/>
            <a:ext cx="844281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panose="020F0502020204030204"/>
              </a:rPr>
              <a:t>Root - Mean – Square - Error</a:t>
            </a:r>
          </a:p>
        </p:txBody>
      </p:sp>
      <p:sp>
        <p:nvSpPr>
          <p:cNvPr id="25" name="TextBox 24">
            <a:extLst>
              <a:ext uri="{FF2B5EF4-FFF2-40B4-BE49-F238E27FC236}">
                <a16:creationId xmlns:a16="http://schemas.microsoft.com/office/drawing/2014/main" id="{7AD09C7F-66DA-394C-C663-BE1CF19F667E}"/>
              </a:ext>
            </a:extLst>
          </p:cNvPr>
          <p:cNvSpPr txBox="1"/>
          <p:nvPr/>
        </p:nvSpPr>
        <p:spPr>
          <a:xfrm>
            <a:off x="1924029" y="7297974"/>
            <a:ext cx="844281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panose="020F0502020204030204"/>
              </a:rPr>
              <a:t>Correlation Formulas</a:t>
            </a:r>
            <a:endParaRPr lang="en-US" sz="2400">
              <a:cs typeface="Calibri"/>
            </a:endParaRPr>
          </a:p>
        </p:txBody>
      </p:sp>
      <p:sp>
        <p:nvSpPr>
          <p:cNvPr id="27" name="TextBox 26">
            <a:extLst>
              <a:ext uri="{FF2B5EF4-FFF2-40B4-BE49-F238E27FC236}">
                <a16:creationId xmlns:a16="http://schemas.microsoft.com/office/drawing/2014/main" id="{85338281-278B-A3E1-6D82-9CDC4640859D}"/>
              </a:ext>
            </a:extLst>
          </p:cNvPr>
          <p:cNvSpPr txBox="1"/>
          <p:nvPr/>
        </p:nvSpPr>
        <p:spPr>
          <a:xfrm>
            <a:off x="1416428" y="7811514"/>
            <a:ext cx="1794711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t>Decision – Support Accuracy Metrics</a:t>
            </a:r>
            <a:br>
              <a:rPr lang="en-US" sz="2800" dirty="0"/>
            </a:br>
            <a:r>
              <a:rPr lang="en-US" sz="2800" dirty="0">
                <a:cs typeface="Calibri" panose="020F0502020204030204"/>
              </a:rPr>
              <a:t>The metric views prediction procedure as a </a:t>
            </a:r>
            <a:r>
              <a:rPr lang="en-US" sz="2800" b="1" dirty="0">
                <a:cs typeface="Calibri" panose="020F0502020204030204"/>
              </a:rPr>
              <a:t>binary operation</a:t>
            </a:r>
            <a:r>
              <a:rPr lang="en-US" sz="2800" dirty="0">
                <a:cs typeface="Calibri" panose="020F0502020204030204"/>
              </a:rPr>
              <a:t> which distinguishes </a:t>
            </a:r>
            <a:r>
              <a:rPr lang="en-US" sz="2800" i="1" dirty="0">
                <a:cs typeface="Calibri" panose="020F0502020204030204"/>
              </a:rPr>
              <a:t>good items</a:t>
            </a:r>
            <a:r>
              <a:rPr lang="en-US" sz="2800" dirty="0">
                <a:cs typeface="Calibri" panose="020F0502020204030204"/>
              </a:rPr>
              <a:t> from </a:t>
            </a:r>
            <a:r>
              <a:rPr lang="en-US" sz="2800" i="1" dirty="0">
                <a:cs typeface="Calibri" panose="020F0502020204030204"/>
              </a:rPr>
              <a:t>less good items</a:t>
            </a:r>
            <a:r>
              <a:rPr lang="en-US" sz="2800" dirty="0">
                <a:cs typeface="Calibri" panose="020F0502020204030204"/>
              </a:rPr>
              <a:t>.</a:t>
            </a:r>
          </a:p>
        </p:txBody>
      </p:sp>
      <p:sp>
        <p:nvSpPr>
          <p:cNvPr id="29" name="TextBox 28">
            <a:extLst>
              <a:ext uri="{FF2B5EF4-FFF2-40B4-BE49-F238E27FC236}">
                <a16:creationId xmlns:a16="http://schemas.microsoft.com/office/drawing/2014/main" id="{2AB19129-AAAA-F2F1-7062-18B9AE0C7F14}"/>
              </a:ext>
            </a:extLst>
          </p:cNvPr>
          <p:cNvSpPr txBox="1"/>
          <p:nvPr/>
        </p:nvSpPr>
        <p:spPr>
          <a:xfrm>
            <a:off x="1919629" y="8847420"/>
            <a:ext cx="44604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panose="020F0502020204030204"/>
              </a:rPr>
              <a:t>Precision – Recall Curve</a:t>
            </a:r>
            <a:endParaRPr lang="en-US" sz="2400">
              <a:cs typeface="Calibri"/>
            </a:endParaRPr>
          </a:p>
        </p:txBody>
      </p:sp>
      <p:sp>
        <p:nvSpPr>
          <p:cNvPr id="31" name="TextBox 30">
            <a:extLst>
              <a:ext uri="{FF2B5EF4-FFF2-40B4-BE49-F238E27FC236}">
                <a16:creationId xmlns:a16="http://schemas.microsoft.com/office/drawing/2014/main" id="{BAADB4B1-E2D3-CD9C-F193-0ADA0D1744BB}"/>
              </a:ext>
            </a:extLst>
          </p:cNvPr>
          <p:cNvSpPr txBox="1"/>
          <p:nvPr/>
        </p:nvSpPr>
        <p:spPr>
          <a:xfrm>
            <a:off x="1924029" y="9369786"/>
            <a:ext cx="44604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panose="020F0502020204030204"/>
              </a:rPr>
              <a:t>F - Measure</a:t>
            </a:r>
            <a:endParaRPr lang="en-US" sz="1600">
              <a:cs typeface="Calibri"/>
            </a:endParaRPr>
          </a:p>
        </p:txBody>
      </p:sp>
      <p:sp>
        <p:nvSpPr>
          <p:cNvPr id="33" name="TextBox 32">
            <a:extLst>
              <a:ext uri="{FF2B5EF4-FFF2-40B4-BE49-F238E27FC236}">
                <a16:creationId xmlns:a16="http://schemas.microsoft.com/office/drawing/2014/main" id="{9DD181BE-3EC7-EE0C-303F-01ACC7E7B1CD}"/>
              </a:ext>
            </a:extLst>
          </p:cNvPr>
          <p:cNvSpPr txBox="1"/>
          <p:nvPr/>
        </p:nvSpPr>
        <p:spPr>
          <a:xfrm>
            <a:off x="6679242" y="8841448"/>
            <a:ext cx="44604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panose="020F0502020204030204"/>
              </a:rPr>
              <a:t>Weighted - Errors</a:t>
            </a:r>
            <a:endParaRPr lang="en-US" sz="2400">
              <a:cs typeface="Calibri"/>
            </a:endParaRPr>
          </a:p>
        </p:txBody>
      </p:sp>
    </p:spTree>
    <p:extLst>
      <p:ext uri="{BB962C8B-B14F-4D97-AF65-F5344CB8AC3E}">
        <p14:creationId xmlns:p14="http://schemas.microsoft.com/office/powerpoint/2010/main" val="337918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5" grpId="0"/>
      <p:bldP spid="6" grpId="0"/>
      <p:bldP spid="8" grpId="0"/>
      <p:bldP spid="23" grpId="0"/>
      <p:bldP spid="25" grpId="0"/>
      <p:bldP spid="27" grpId="0"/>
      <p:bldP spid="29" grpId="0"/>
      <p:bldP spid="31" grpId="0"/>
      <p:bldP spid="3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468116"/>
            <a:ext cx="15693614" cy="1281810"/>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grpSp>
        <p:nvGrpSpPr>
          <p:cNvPr id="14" name="Group 13">
            <a:extLst>
              <a:ext uri="{FF2B5EF4-FFF2-40B4-BE49-F238E27FC236}">
                <a16:creationId xmlns:a16="http://schemas.microsoft.com/office/drawing/2014/main" id="{12D800CB-748F-4593-9023-E073D69B48B5}"/>
              </a:ext>
            </a:extLst>
          </p:cNvPr>
          <p:cNvGrpSpPr/>
          <p:nvPr/>
        </p:nvGrpSpPr>
        <p:grpSpPr>
          <a:xfrm rot="10800000">
            <a:off x="-4" y="-29604"/>
            <a:ext cx="5029204" cy="2282411"/>
            <a:chOff x="11833412" y="6629400"/>
            <a:chExt cx="4222376" cy="2501153"/>
          </a:xfrm>
          <a:solidFill>
            <a:schemeClr val="accent4"/>
          </a:solidFill>
        </p:grpSpPr>
        <p:sp>
          <p:nvSpPr>
            <p:cNvPr id="9" name="Oval 8">
              <a:extLst>
                <a:ext uri="{FF2B5EF4-FFF2-40B4-BE49-F238E27FC236}">
                  <a16:creationId xmlns:a16="http://schemas.microsoft.com/office/drawing/2014/main" id="{C01E08E6-190E-4A98-B2FA-0A0902674705}"/>
                </a:ext>
              </a:extLst>
            </p:cNvPr>
            <p:cNvSpPr/>
            <p:nvPr/>
          </p:nvSpPr>
          <p:spPr>
            <a:xfrm>
              <a:off x="11833412" y="6629400"/>
              <a:ext cx="2608729" cy="25011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2645A29-96E7-4FEE-9F3B-656AB16EEA20}"/>
                </a:ext>
              </a:extLst>
            </p:cNvPr>
            <p:cNvSpPr/>
            <p:nvPr/>
          </p:nvSpPr>
          <p:spPr>
            <a:xfrm>
              <a:off x="13137776" y="6629400"/>
              <a:ext cx="2918012" cy="25011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4691AB59-C96E-4372-9D58-56B03AE17707}"/>
              </a:ext>
            </a:extLst>
          </p:cNvPr>
          <p:cNvSpPr txBox="1">
            <a:spLocks/>
          </p:cNvSpPr>
          <p:nvPr/>
        </p:nvSpPr>
        <p:spPr>
          <a:xfrm>
            <a:off x="113127" y="306317"/>
            <a:ext cx="4801564" cy="1719337"/>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Futura Medium" panose="020B0602020204020303" pitchFamily="34" charset="-79"/>
                <a:ea typeface="+mn-ea"/>
                <a:cs typeface="Futura Medium" panose="020B0602020204020303" pitchFamily="34" charset="-79"/>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Futura Medium" panose="020B0602020204020303" pitchFamily="34" charset="-79"/>
                <a:ea typeface="+mn-ea"/>
                <a:cs typeface="Futura Medium" panose="020B0602020204020303" pitchFamily="34" charset="-79"/>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Futura Medium" panose="020B0602020204020303" pitchFamily="34" charset="-79"/>
                <a:ea typeface="+mn-ea"/>
                <a:cs typeface="Futura Medium" panose="020B0602020204020303" pitchFamily="34" charset="-79"/>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defTabSz="1507846">
              <a:defRPr/>
            </a:pPr>
            <a:r>
              <a:rPr lang="en-US" sz="3600" dirty="0">
                <a:solidFill>
                  <a:schemeClr val="bg1"/>
                </a:solidFill>
                <a:latin typeface="Verdana"/>
                <a:ea typeface="Verdana"/>
              </a:rPr>
              <a:t>Proposed Architectures</a:t>
            </a:r>
            <a:br>
              <a:rPr lang="en-US" sz="3600" dirty="0">
                <a:solidFill>
                  <a:schemeClr val="bg1"/>
                </a:solidFill>
                <a:latin typeface="Verdana"/>
                <a:ea typeface="Verdana"/>
              </a:rPr>
            </a:br>
            <a:r>
              <a:rPr lang="en-US" sz="3600" dirty="0">
                <a:solidFill>
                  <a:schemeClr val="bg1"/>
                </a:solidFill>
                <a:latin typeface="Verdana"/>
                <a:ea typeface="Verdana"/>
              </a:rPr>
              <a:t>and Models</a:t>
            </a:r>
            <a:endParaRPr lang="en-US" sz="3600" dirty="0">
              <a:solidFill>
                <a:schemeClr val="bg1"/>
              </a:solidFill>
              <a:latin typeface="Futura Medium"/>
              <a:ea typeface="Verdana"/>
            </a:endParaRPr>
          </a:p>
        </p:txBody>
      </p:sp>
      <p:sp>
        <p:nvSpPr>
          <p:cNvPr id="20" name="Rectangle 19">
            <a:extLst>
              <a:ext uri="{FF2B5EF4-FFF2-40B4-BE49-F238E27FC236}">
                <a16:creationId xmlns:a16="http://schemas.microsoft.com/office/drawing/2014/main" id="{27FB34D7-72B7-534A-A074-BD8E63B38943}"/>
              </a:ext>
            </a:extLst>
          </p:cNvPr>
          <p:cNvSpPr/>
          <p:nvPr/>
        </p:nvSpPr>
        <p:spPr>
          <a:xfrm>
            <a:off x="5210702" y="785856"/>
            <a:ext cx="12522021" cy="584775"/>
          </a:xfrm>
          <a:prstGeom prst="rect">
            <a:avLst/>
          </a:prstGeom>
        </p:spPr>
        <p:txBody>
          <a:bodyPr wrap="square" lIns="91440" tIns="45720" rIns="91440" bIns="45720" anchor="t">
            <a:spAutoFit/>
          </a:bodyPr>
          <a:lstStyle/>
          <a:p>
            <a:pPr defTabSz="1507846">
              <a:defRPr/>
            </a:pPr>
            <a:r>
              <a:rPr lang="en-US" sz="3200" dirty="0">
                <a:solidFill>
                  <a:schemeClr val="bg1"/>
                </a:solidFill>
                <a:latin typeface="Verdana"/>
                <a:ea typeface="Verdana"/>
                <a:cs typeface="Verdana" panose="020B0604030504040204" pitchFamily="34" charset="0"/>
              </a:rPr>
              <a:t>Evaluation Phase: Results Evaluation</a:t>
            </a:r>
            <a:endPar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E0EB3A10-432F-EACB-9E73-080A9FCA89E8}"/>
              </a:ext>
            </a:extLst>
          </p:cNvPr>
          <p:cNvSpPr txBox="1"/>
          <p:nvPr/>
        </p:nvSpPr>
        <p:spPr>
          <a:xfrm>
            <a:off x="18892477" y="838490"/>
            <a:ext cx="1099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bg1"/>
                </a:solidFill>
                <a:latin typeface="Verdana"/>
                <a:ea typeface="Verdana"/>
              </a:rPr>
              <a:t>2/2</a:t>
            </a:r>
            <a:endParaRPr lang="en-US" sz="2800" dirty="0">
              <a:solidFill>
                <a:schemeClr val="bg1"/>
              </a:solidFill>
              <a:cs typeface="Calibri"/>
            </a:endParaRPr>
          </a:p>
        </p:txBody>
      </p:sp>
      <p:sp>
        <p:nvSpPr>
          <p:cNvPr id="3" name="TextBox 2">
            <a:extLst>
              <a:ext uri="{FF2B5EF4-FFF2-40B4-BE49-F238E27FC236}">
                <a16:creationId xmlns:a16="http://schemas.microsoft.com/office/drawing/2014/main" id="{02102C26-D0DA-8FD6-6A22-DE5CA40CAEAF}"/>
              </a:ext>
            </a:extLst>
          </p:cNvPr>
          <p:cNvSpPr txBox="1"/>
          <p:nvPr/>
        </p:nvSpPr>
        <p:spPr>
          <a:xfrm>
            <a:off x="821627" y="2569934"/>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Phase 4: Evaluation Phase: Results Evaluation</a:t>
            </a:r>
            <a:endParaRPr lang="en-US" sz="2800" dirty="0">
              <a:cs typeface="Calibri"/>
            </a:endParaRPr>
          </a:p>
        </p:txBody>
      </p:sp>
      <p:sp>
        <p:nvSpPr>
          <p:cNvPr id="5" name="TextBox 4">
            <a:extLst>
              <a:ext uri="{FF2B5EF4-FFF2-40B4-BE49-F238E27FC236}">
                <a16:creationId xmlns:a16="http://schemas.microsoft.com/office/drawing/2014/main" id="{E56805B3-B269-43D3-5EF5-9ACA33C388E8}"/>
              </a:ext>
            </a:extLst>
          </p:cNvPr>
          <p:cNvSpPr txBox="1"/>
          <p:nvPr/>
        </p:nvSpPr>
        <p:spPr>
          <a:xfrm>
            <a:off x="830427" y="3289097"/>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Coverage has to do with percentage of items and users that a recommender system can provide predictions. </a:t>
            </a:r>
            <a:endParaRPr lang="en-US" dirty="0"/>
          </a:p>
        </p:txBody>
      </p:sp>
      <p:sp>
        <p:nvSpPr>
          <p:cNvPr id="7" name="TextBox 6">
            <a:extLst>
              <a:ext uri="{FF2B5EF4-FFF2-40B4-BE49-F238E27FC236}">
                <a16:creationId xmlns:a16="http://schemas.microsoft.com/office/drawing/2014/main" id="{6E90A462-B0DF-212F-37AA-FD6FA38E8902}"/>
              </a:ext>
            </a:extLst>
          </p:cNvPr>
          <p:cNvSpPr txBox="1"/>
          <p:nvPr/>
        </p:nvSpPr>
        <p:spPr>
          <a:xfrm>
            <a:off x="820027" y="3944651"/>
            <a:ext cx="180655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In collaborative filtering, coverage can be reduced by defining small neighborhood sizes.</a:t>
            </a:r>
            <a:endParaRPr lang="en-US" sz="2400">
              <a:cs typeface="Calibri"/>
            </a:endParaRPr>
          </a:p>
        </p:txBody>
      </p:sp>
      <p:sp>
        <p:nvSpPr>
          <p:cNvPr id="12" name="TextBox 11">
            <a:extLst>
              <a:ext uri="{FF2B5EF4-FFF2-40B4-BE49-F238E27FC236}">
                <a16:creationId xmlns:a16="http://schemas.microsoft.com/office/drawing/2014/main" id="{F0206772-5776-91B7-802B-027440935A40}"/>
              </a:ext>
            </a:extLst>
          </p:cNvPr>
          <p:cNvSpPr txBox="1"/>
          <p:nvPr/>
        </p:nvSpPr>
        <p:spPr>
          <a:xfrm>
            <a:off x="834827" y="5084147"/>
            <a:ext cx="1806554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Although crucial for measuring the accuracy of recommendations, the previous metrics do not capture adequately </a:t>
            </a:r>
            <a:r>
              <a:rPr lang="en-US" sz="2800" b="1" dirty="0"/>
              <a:t>usefulness </a:t>
            </a:r>
            <a:r>
              <a:rPr lang="en-US" sz="2800" dirty="0"/>
              <a:t>or </a:t>
            </a:r>
            <a:r>
              <a:rPr lang="en-US" sz="2800" b="1" dirty="0"/>
              <a:t>quality </a:t>
            </a:r>
            <a:r>
              <a:rPr lang="en-US" sz="2800" dirty="0"/>
              <a:t>of a product. </a:t>
            </a:r>
            <a:endParaRPr lang="en-US" dirty="0"/>
          </a:p>
        </p:txBody>
      </p:sp>
      <p:sp>
        <p:nvSpPr>
          <p:cNvPr id="13" name="TextBox 12">
            <a:extLst>
              <a:ext uri="{FF2B5EF4-FFF2-40B4-BE49-F238E27FC236}">
                <a16:creationId xmlns:a16="http://schemas.microsoft.com/office/drawing/2014/main" id="{44E6FAA8-CAF0-BDA6-AF9D-FD2D8C7697CB}"/>
              </a:ext>
            </a:extLst>
          </p:cNvPr>
          <p:cNvSpPr txBox="1"/>
          <p:nvPr/>
        </p:nvSpPr>
        <p:spPr>
          <a:xfrm>
            <a:off x="820027" y="6046060"/>
            <a:ext cx="18065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It is also important to develop </a:t>
            </a:r>
            <a:r>
              <a:rPr lang="en-US" sz="2800" b="1" dirty="0"/>
              <a:t>economics – oriented measures</a:t>
            </a:r>
            <a:r>
              <a:rPr lang="en-US" sz="2800" dirty="0"/>
              <a:t> that capture the business value of recommendations.</a:t>
            </a:r>
            <a:endParaRPr lang="en-US" dirty="0"/>
          </a:p>
        </p:txBody>
      </p:sp>
      <p:sp>
        <p:nvSpPr>
          <p:cNvPr id="15" name="TextBox 14">
            <a:extLst>
              <a:ext uri="{FF2B5EF4-FFF2-40B4-BE49-F238E27FC236}">
                <a16:creationId xmlns:a16="http://schemas.microsoft.com/office/drawing/2014/main" id="{C2B6A15F-262E-B5A6-BC25-E1713A2B58A0}"/>
              </a:ext>
            </a:extLst>
          </p:cNvPr>
          <p:cNvSpPr txBox="1"/>
          <p:nvPr/>
        </p:nvSpPr>
        <p:spPr>
          <a:xfrm>
            <a:off x="820027" y="6578812"/>
            <a:ext cx="180655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Examples: Return on Investment (R.O.I.) and Lifetime Value (LTV).</a:t>
            </a:r>
            <a:endParaRPr lang="en-US" sz="2400" dirty="0">
              <a:cs typeface="Calibri"/>
            </a:endParaRPr>
          </a:p>
        </p:txBody>
      </p:sp>
    </p:spTree>
    <p:extLst>
      <p:ext uri="{BB962C8B-B14F-4D97-AF65-F5344CB8AC3E}">
        <p14:creationId xmlns:p14="http://schemas.microsoft.com/office/powerpoint/2010/main" val="294432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2" grpId="0"/>
      <p:bldP spid="13"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5161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6546"/>
            <a:ext cx="15693614" cy="5219358"/>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0" name="Rectangle 19">
            <a:extLst>
              <a:ext uri="{FF2B5EF4-FFF2-40B4-BE49-F238E27FC236}">
                <a16:creationId xmlns:a16="http://schemas.microsoft.com/office/drawing/2014/main" id="{27FB34D7-72B7-534A-A074-BD8E63B38943}"/>
              </a:ext>
            </a:extLst>
          </p:cNvPr>
          <p:cNvSpPr/>
          <p:nvPr/>
        </p:nvSpPr>
        <p:spPr>
          <a:xfrm>
            <a:off x="5373502" y="3272030"/>
            <a:ext cx="13765573" cy="830997"/>
          </a:xfrm>
          <a:prstGeom prst="rect">
            <a:avLst/>
          </a:prstGeom>
        </p:spPr>
        <p:txBody>
          <a:bodyPr wrap="square" lIns="91440" tIns="45720" rIns="91440" bIns="45720" anchor="t">
            <a:spAutoFit/>
          </a:bodyPr>
          <a:lstStyle/>
          <a:p>
            <a:pPr defTabSz="1507846">
              <a:defRPr/>
            </a:pPr>
            <a:r>
              <a:rPr lang="en-US" sz="4800" dirty="0">
                <a:solidFill>
                  <a:schemeClr val="bg1"/>
                </a:solidFill>
                <a:latin typeface="Verdana"/>
                <a:ea typeface="Verdana"/>
                <a:cs typeface="Verdana" panose="020B0604030504040204" pitchFamily="34" charset="0"/>
              </a:rPr>
              <a:t>Introduction to Recommender Systems</a:t>
            </a:r>
            <a:endParaRPr lang="en-US" sz="48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a:extLst>
              <a:ext uri="{FF2B5EF4-FFF2-40B4-BE49-F238E27FC236}">
                <a16:creationId xmlns:a16="http://schemas.microsoft.com/office/drawing/2014/main" id="{8D2C40F1-613D-5D4F-890A-1779E5AA4E6C}"/>
              </a:ext>
            </a:extLst>
          </p:cNvPr>
          <p:cNvSpPr/>
          <p:nvPr/>
        </p:nvSpPr>
        <p:spPr>
          <a:xfrm>
            <a:off x="8473906" y="8138946"/>
            <a:ext cx="412292" cy="523220"/>
          </a:xfrm>
          <a:prstGeom prst="rect">
            <a:avLst/>
          </a:prstGeom>
        </p:spPr>
        <p:txBody>
          <a:bodyPr wrap="none">
            <a:spAutoFit/>
          </a:bodyPr>
          <a:lstStyle/>
          <a:p>
            <a:r>
              <a:rPr lang="en-US" sz="280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en-GR" sz="2800"/>
          </a:p>
        </p:txBody>
      </p:sp>
      <p:sp>
        <p:nvSpPr>
          <p:cNvPr id="44" name="Rectangle 43">
            <a:extLst>
              <a:ext uri="{FF2B5EF4-FFF2-40B4-BE49-F238E27FC236}">
                <a16:creationId xmlns:a16="http://schemas.microsoft.com/office/drawing/2014/main" id="{BE955537-DD30-2545-B812-8741F1D415B0}"/>
              </a:ext>
            </a:extLst>
          </p:cNvPr>
          <p:cNvSpPr/>
          <p:nvPr/>
        </p:nvSpPr>
        <p:spPr>
          <a:xfrm>
            <a:off x="1653298" y="8445611"/>
            <a:ext cx="1093869" cy="769441"/>
          </a:xfrm>
          <a:prstGeom prst="rect">
            <a:avLst/>
          </a:prstGeom>
        </p:spPr>
        <p:txBody>
          <a:bodyPr wrap="square">
            <a:spAutoFit/>
          </a:bodyPr>
          <a:lstStyle/>
          <a:p>
            <a:pPr algn="ctr"/>
            <a:r>
              <a:rPr lang="en-US" sz="4400">
                <a:solidFill>
                  <a:schemeClr val="bg1"/>
                </a:solidFill>
                <a:latin typeface="Verdana" panose="020B0604030504040204" pitchFamily="34" charset="0"/>
                <a:ea typeface="Verdana" panose="020B0604030504040204" pitchFamily="34" charset="0"/>
                <a:cs typeface="Verdana" panose="020B0604030504040204" pitchFamily="34" charset="0"/>
              </a:rPr>
              <a:t>3</a:t>
            </a:r>
            <a:endParaRPr lang="en-GR" sz="4400"/>
          </a:p>
        </p:txBody>
      </p:sp>
    </p:spTree>
    <p:extLst>
      <p:ext uri="{BB962C8B-B14F-4D97-AF65-F5344CB8AC3E}">
        <p14:creationId xmlns:p14="http://schemas.microsoft.com/office/powerpoint/2010/main" val="3647124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468116"/>
            <a:ext cx="15693614" cy="1281810"/>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grpSp>
        <p:nvGrpSpPr>
          <p:cNvPr id="14" name="Group 13">
            <a:extLst>
              <a:ext uri="{FF2B5EF4-FFF2-40B4-BE49-F238E27FC236}">
                <a16:creationId xmlns:a16="http://schemas.microsoft.com/office/drawing/2014/main" id="{12D800CB-748F-4593-9023-E073D69B48B5}"/>
              </a:ext>
            </a:extLst>
          </p:cNvPr>
          <p:cNvGrpSpPr/>
          <p:nvPr/>
        </p:nvGrpSpPr>
        <p:grpSpPr>
          <a:xfrm rot="10800000">
            <a:off x="-4" y="-29604"/>
            <a:ext cx="5029204" cy="2282411"/>
            <a:chOff x="11833412" y="6629400"/>
            <a:chExt cx="4222376" cy="2501153"/>
          </a:xfrm>
          <a:solidFill>
            <a:schemeClr val="accent4"/>
          </a:solidFill>
        </p:grpSpPr>
        <p:sp>
          <p:nvSpPr>
            <p:cNvPr id="9" name="Oval 8">
              <a:extLst>
                <a:ext uri="{FF2B5EF4-FFF2-40B4-BE49-F238E27FC236}">
                  <a16:creationId xmlns:a16="http://schemas.microsoft.com/office/drawing/2014/main" id="{C01E08E6-190E-4A98-B2FA-0A0902674705}"/>
                </a:ext>
              </a:extLst>
            </p:cNvPr>
            <p:cNvSpPr/>
            <p:nvPr/>
          </p:nvSpPr>
          <p:spPr>
            <a:xfrm>
              <a:off x="11833412" y="6629400"/>
              <a:ext cx="2608729" cy="25011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2645A29-96E7-4FEE-9F3B-656AB16EEA20}"/>
                </a:ext>
              </a:extLst>
            </p:cNvPr>
            <p:cNvSpPr/>
            <p:nvPr/>
          </p:nvSpPr>
          <p:spPr>
            <a:xfrm>
              <a:off x="13137776" y="6629400"/>
              <a:ext cx="2918012" cy="25011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4691AB59-C96E-4372-9D58-56B03AE17707}"/>
              </a:ext>
            </a:extLst>
          </p:cNvPr>
          <p:cNvSpPr txBox="1">
            <a:spLocks/>
          </p:cNvSpPr>
          <p:nvPr/>
        </p:nvSpPr>
        <p:spPr>
          <a:xfrm>
            <a:off x="-538257" y="380310"/>
            <a:ext cx="5482557" cy="919986"/>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Futura Medium" panose="020B0602020204020303" pitchFamily="34" charset="-79"/>
                <a:ea typeface="+mn-ea"/>
                <a:cs typeface="Futura Medium" panose="020B0602020204020303" pitchFamily="34" charset="-79"/>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Futura Medium" panose="020B0602020204020303" pitchFamily="34" charset="-79"/>
                <a:ea typeface="+mn-ea"/>
                <a:cs typeface="Futura Medium" panose="020B0602020204020303" pitchFamily="34" charset="-79"/>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Futura Medium" panose="020B0602020204020303" pitchFamily="34" charset="-79"/>
                <a:ea typeface="+mn-ea"/>
                <a:cs typeface="Futura Medium" panose="020B0602020204020303" pitchFamily="34" charset="-79"/>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defTabSz="1507846">
              <a:defRPr/>
            </a:pPr>
            <a:r>
              <a:rPr lang="en-US" sz="3600" dirty="0">
                <a:solidFill>
                  <a:schemeClr val="bg1"/>
                </a:solidFill>
                <a:latin typeface="Verdana"/>
                <a:ea typeface="Verdana"/>
                <a:cs typeface="Verdana" panose="020B0604030504040204" pitchFamily="34" charset="0"/>
              </a:rPr>
              <a:t>Introduction to Recommender </a:t>
            </a:r>
            <a:r>
              <a:rPr lang="en-US" sz="3600" dirty="0">
                <a:solidFill>
                  <a:schemeClr val="bg1"/>
                </a:solidFill>
                <a:latin typeface="Verdana"/>
                <a:ea typeface="Verdana"/>
                <a:cs typeface="Futura Medium"/>
              </a:rPr>
              <a:t>Systems</a:t>
            </a:r>
            <a:endParaRPr lang="en-US" sz="3600">
              <a:solidFill>
                <a:schemeClr val="bg1"/>
              </a:solidFill>
            </a:endParaRPr>
          </a:p>
        </p:txBody>
      </p:sp>
      <p:sp>
        <p:nvSpPr>
          <p:cNvPr id="20" name="Rectangle 19">
            <a:extLst>
              <a:ext uri="{FF2B5EF4-FFF2-40B4-BE49-F238E27FC236}">
                <a16:creationId xmlns:a16="http://schemas.microsoft.com/office/drawing/2014/main" id="{27FB34D7-72B7-534A-A074-BD8E63B38943}"/>
              </a:ext>
            </a:extLst>
          </p:cNvPr>
          <p:cNvSpPr/>
          <p:nvPr/>
        </p:nvSpPr>
        <p:spPr>
          <a:xfrm>
            <a:off x="5210702" y="785856"/>
            <a:ext cx="12285154" cy="646331"/>
          </a:xfrm>
          <a:prstGeom prst="rect">
            <a:avLst/>
          </a:prstGeom>
        </p:spPr>
        <p:txBody>
          <a:bodyPr wrap="square" lIns="91440" tIns="45720" rIns="91440" bIns="45720" anchor="t">
            <a:spAutoFit/>
          </a:bodyPr>
          <a:lstStyle/>
          <a:p>
            <a:pPr defTabSz="1507846">
              <a:defRPr/>
            </a:pPr>
            <a:r>
              <a:rPr lang="en-US" sz="3600" dirty="0">
                <a:solidFill>
                  <a:schemeClr val="bg1"/>
                </a:solidFill>
                <a:latin typeface="Verdana"/>
                <a:ea typeface="Verdana"/>
                <a:cs typeface="Verdana" panose="020B0604030504040204" pitchFamily="34" charset="0"/>
              </a:rPr>
              <a:t>What is a recommender system? </a:t>
            </a:r>
            <a:endPar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a:extLst>
              <a:ext uri="{FF2B5EF4-FFF2-40B4-BE49-F238E27FC236}">
                <a16:creationId xmlns:a16="http://schemas.microsoft.com/office/drawing/2014/main" id="{8D2C40F1-613D-5D4F-890A-1779E5AA4E6C}"/>
              </a:ext>
            </a:extLst>
          </p:cNvPr>
          <p:cNvSpPr/>
          <p:nvPr/>
        </p:nvSpPr>
        <p:spPr>
          <a:xfrm>
            <a:off x="8473906" y="8138946"/>
            <a:ext cx="412292" cy="523220"/>
          </a:xfrm>
          <a:prstGeom prst="rect">
            <a:avLst/>
          </a:prstGeom>
        </p:spPr>
        <p:txBody>
          <a:bodyPr wrap="none">
            <a:spAutoFit/>
          </a:bodyPr>
          <a:lstStyle/>
          <a:p>
            <a:r>
              <a:rPr lang="en-US" sz="280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en-GR" sz="2800"/>
          </a:p>
        </p:txBody>
      </p:sp>
      <p:sp>
        <p:nvSpPr>
          <p:cNvPr id="44" name="Rectangle 43">
            <a:extLst>
              <a:ext uri="{FF2B5EF4-FFF2-40B4-BE49-F238E27FC236}">
                <a16:creationId xmlns:a16="http://schemas.microsoft.com/office/drawing/2014/main" id="{BE955537-DD30-2545-B812-8741F1D415B0}"/>
              </a:ext>
            </a:extLst>
          </p:cNvPr>
          <p:cNvSpPr/>
          <p:nvPr/>
        </p:nvSpPr>
        <p:spPr>
          <a:xfrm>
            <a:off x="1653298" y="8445611"/>
            <a:ext cx="1093869" cy="769441"/>
          </a:xfrm>
          <a:prstGeom prst="rect">
            <a:avLst/>
          </a:prstGeom>
        </p:spPr>
        <p:txBody>
          <a:bodyPr wrap="square">
            <a:spAutoFit/>
          </a:bodyPr>
          <a:lstStyle/>
          <a:p>
            <a:pPr algn="ctr"/>
            <a:r>
              <a:rPr lang="en-US" sz="4400">
                <a:solidFill>
                  <a:schemeClr val="bg1"/>
                </a:solidFill>
                <a:latin typeface="Verdana" panose="020B0604030504040204" pitchFamily="34" charset="0"/>
                <a:ea typeface="Verdana" panose="020B0604030504040204" pitchFamily="34" charset="0"/>
                <a:cs typeface="Verdana" panose="020B0604030504040204" pitchFamily="34" charset="0"/>
              </a:rPr>
              <a:t>3</a:t>
            </a:r>
            <a:endParaRPr lang="en-GR" sz="4400"/>
          </a:p>
        </p:txBody>
      </p:sp>
      <p:sp>
        <p:nvSpPr>
          <p:cNvPr id="30" name="TextBox 29">
            <a:extLst>
              <a:ext uri="{FF2B5EF4-FFF2-40B4-BE49-F238E27FC236}">
                <a16:creationId xmlns:a16="http://schemas.microsoft.com/office/drawing/2014/main" id="{0756BF75-45C6-F0B4-3A92-E568B134A9AE}"/>
              </a:ext>
            </a:extLst>
          </p:cNvPr>
          <p:cNvSpPr txBox="1"/>
          <p:nvPr/>
        </p:nvSpPr>
        <p:spPr>
          <a:xfrm>
            <a:off x="1206188" y="2732716"/>
            <a:ext cx="1822839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A recommender system is an </a:t>
            </a:r>
            <a:r>
              <a:rPr lang="en-US" sz="2400" b="1" dirty="0">
                <a:ea typeface="+mn-lt"/>
                <a:cs typeface="+mn-lt"/>
              </a:rPr>
              <a:t>information filtering system</a:t>
            </a:r>
            <a:r>
              <a:rPr lang="en-US" sz="2400" dirty="0">
                <a:ea typeface="+mn-lt"/>
                <a:cs typeface="+mn-lt"/>
              </a:rPr>
              <a:t> that deals with the problem of </a:t>
            </a:r>
            <a:r>
              <a:rPr lang="en-US" sz="2400" b="1" dirty="0">
                <a:ea typeface="+mn-lt"/>
                <a:cs typeface="+mn-lt"/>
              </a:rPr>
              <a:t>information overload, </a:t>
            </a:r>
            <a:r>
              <a:rPr lang="en-US" sz="2400" dirty="0">
                <a:ea typeface="+mn-lt"/>
                <a:cs typeface="+mn-lt"/>
              </a:rPr>
              <a:t>by:</a:t>
            </a:r>
          </a:p>
          <a:p>
            <a:pPr marL="342900" indent="-342900">
              <a:buFont typeface="Arial"/>
              <a:buChar char="•"/>
            </a:pPr>
            <a:r>
              <a:rPr lang="en-US" sz="2400" dirty="0">
                <a:cs typeface="Calibri" panose="020F0502020204030204"/>
              </a:rPr>
              <a:t>Filtering </a:t>
            </a:r>
            <a:r>
              <a:rPr lang="en-US" sz="2400" u="sng" dirty="0">
                <a:cs typeface="Calibri" panose="020F0502020204030204"/>
              </a:rPr>
              <a:t>vital information fragment</a:t>
            </a:r>
            <a:r>
              <a:rPr lang="en-US" sz="2400" dirty="0">
                <a:cs typeface="Calibri" panose="020F0502020204030204"/>
              </a:rPr>
              <a:t>, out of </a:t>
            </a:r>
            <a:r>
              <a:rPr lang="en-US" sz="2400" i="1" dirty="0">
                <a:cs typeface="Calibri" panose="020F0502020204030204"/>
              </a:rPr>
              <a:t>large</a:t>
            </a:r>
            <a:r>
              <a:rPr lang="en-US" sz="2400" dirty="0">
                <a:cs typeface="Calibri" panose="020F0502020204030204"/>
              </a:rPr>
              <a:t> amount of </a:t>
            </a:r>
            <a:r>
              <a:rPr lang="en-US" sz="2400" i="1" dirty="0">
                <a:cs typeface="Calibri" panose="020F0502020204030204"/>
              </a:rPr>
              <a:t>dynamically generated</a:t>
            </a:r>
            <a:r>
              <a:rPr lang="en-US" sz="2400" dirty="0">
                <a:cs typeface="Calibri" panose="020F0502020204030204"/>
              </a:rPr>
              <a:t> information</a:t>
            </a:r>
          </a:p>
          <a:p>
            <a:r>
              <a:rPr lang="en-US" sz="2400" dirty="0">
                <a:cs typeface="Calibri" panose="020F0502020204030204"/>
              </a:rPr>
              <a:t>...based upon user's... </a:t>
            </a:r>
          </a:p>
        </p:txBody>
      </p:sp>
      <p:sp>
        <p:nvSpPr>
          <p:cNvPr id="15" name="TextBox 14">
            <a:extLst>
              <a:ext uri="{FF2B5EF4-FFF2-40B4-BE49-F238E27FC236}">
                <a16:creationId xmlns:a16="http://schemas.microsoft.com/office/drawing/2014/main" id="{D3103331-E757-1ABA-107A-58BB61E45F65}"/>
              </a:ext>
            </a:extLst>
          </p:cNvPr>
          <p:cNvSpPr txBox="1"/>
          <p:nvPr/>
        </p:nvSpPr>
        <p:spPr>
          <a:xfrm>
            <a:off x="1206061" y="4227380"/>
            <a:ext cx="1822839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cs typeface="Calibri" panose="020F0502020204030204"/>
              </a:rPr>
              <a:t>Preference </a:t>
            </a:r>
          </a:p>
        </p:txBody>
      </p:sp>
      <p:sp>
        <p:nvSpPr>
          <p:cNvPr id="16" name="TextBox 15">
            <a:extLst>
              <a:ext uri="{FF2B5EF4-FFF2-40B4-BE49-F238E27FC236}">
                <a16:creationId xmlns:a16="http://schemas.microsoft.com/office/drawing/2014/main" id="{E9F128D2-2A61-8DE1-785A-40F06BAA1B29}"/>
              </a:ext>
            </a:extLst>
          </p:cNvPr>
          <p:cNvSpPr txBox="1"/>
          <p:nvPr/>
        </p:nvSpPr>
        <p:spPr>
          <a:xfrm>
            <a:off x="1206061" y="4686138"/>
            <a:ext cx="1822839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cs typeface="Calibri" panose="020F0502020204030204"/>
              </a:rPr>
              <a:t>Interests</a:t>
            </a:r>
          </a:p>
        </p:txBody>
      </p:sp>
      <p:sp>
        <p:nvSpPr>
          <p:cNvPr id="17" name="TextBox 16">
            <a:extLst>
              <a:ext uri="{FF2B5EF4-FFF2-40B4-BE49-F238E27FC236}">
                <a16:creationId xmlns:a16="http://schemas.microsoft.com/office/drawing/2014/main" id="{CBF60A16-B583-F94B-87D0-19D9C7C8C580}"/>
              </a:ext>
            </a:extLst>
          </p:cNvPr>
          <p:cNvSpPr txBox="1"/>
          <p:nvPr/>
        </p:nvSpPr>
        <p:spPr>
          <a:xfrm>
            <a:off x="1205934" y="5144896"/>
            <a:ext cx="1822839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cs typeface="Calibri" panose="020F0502020204030204"/>
              </a:rPr>
              <a:t>Observed </a:t>
            </a:r>
            <a:r>
              <a:rPr lang="en-US" sz="2400" dirty="0" err="1">
                <a:cs typeface="Calibri" panose="020F0502020204030204"/>
              </a:rPr>
              <a:t>behaviour</a:t>
            </a:r>
          </a:p>
        </p:txBody>
      </p:sp>
      <p:sp>
        <p:nvSpPr>
          <p:cNvPr id="18" name="TextBox 17">
            <a:extLst>
              <a:ext uri="{FF2B5EF4-FFF2-40B4-BE49-F238E27FC236}">
                <a16:creationId xmlns:a16="http://schemas.microsoft.com/office/drawing/2014/main" id="{D23298C1-8B7F-1CF5-921F-4D07A2CE34EA}"/>
              </a:ext>
            </a:extLst>
          </p:cNvPr>
          <p:cNvSpPr txBox="1"/>
          <p:nvPr/>
        </p:nvSpPr>
        <p:spPr>
          <a:xfrm>
            <a:off x="1205807" y="5648050"/>
            <a:ext cx="1822839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panose="020F0502020204030204"/>
              </a:rPr>
              <a:t>...and providing item recommendations.</a:t>
            </a:r>
          </a:p>
          <a:p>
            <a:endParaRPr lang="en-US" sz="2400" dirty="0">
              <a:cs typeface="Calibri" panose="020F0502020204030204"/>
            </a:endParaRPr>
          </a:p>
          <a:p>
            <a:r>
              <a:rPr lang="en-US" sz="2400" dirty="0">
                <a:cs typeface="Calibri" panose="020F0502020204030204"/>
              </a:rPr>
              <a:t>We make use of the definitions: user and item, in a general manner. Specification of the terms is performed </a:t>
            </a:r>
            <a:r>
              <a:rPr lang="en-US" sz="2400" dirty="0" err="1">
                <a:cs typeface="Calibri" panose="020F0502020204030204"/>
              </a:rPr>
              <a:t>uppon</a:t>
            </a:r>
            <a:r>
              <a:rPr lang="en-US" sz="2400" dirty="0">
                <a:cs typeface="Calibri" panose="020F0502020204030204"/>
              </a:rPr>
              <a:t> domain of application.</a:t>
            </a:r>
          </a:p>
        </p:txBody>
      </p:sp>
      <p:sp>
        <p:nvSpPr>
          <p:cNvPr id="4" name="TextBox 3">
            <a:extLst>
              <a:ext uri="{FF2B5EF4-FFF2-40B4-BE49-F238E27FC236}">
                <a16:creationId xmlns:a16="http://schemas.microsoft.com/office/drawing/2014/main" id="{E0EB3A10-432F-EACB-9E73-080A9FCA89E8}"/>
              </a:ext>
            </a:extLst>
          </p:cNvPr>
          <p:cNvSpPr txBox="1"/>
          <p:nvPr/>
        </p:nvSpPr>
        <p:spPr>
          <a:xfrm>
            <a:off x="18892477" y="838490"/>
            <a:ext cx="1099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bg1"/>
                </a:solidFill>
                <a:latin typeface="Verdana"/>
                <a:ea typeface="Verdana"/>
              </a:rPr>
              <a:t>1/3</a:t>
            </a:r>
            <a:endParaRPr lang="en-US" sz="2800">
              <a:solidFill>
                <a:schemeClr val="bg1"/>
              </a:solidFill>
              <a:cs typeface="Calibri"/>
            </a:endParaRPr>
          </a:p>
        </p:txBody>
      </p:sp>
    </p:spTree>
    <p:extLst>
      <p:ext uri="{BB962C8B-B14F-4D97-AF65-F5344CB8AC3E}">
        <p14:creationId xmlns:p14="http://schemas.microsoft.com/office/powerpoint/2010/main" val="340404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5" grpId="0"/>
      <p:bldP spid="16"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468116"/>
            <a:ext cx="15693614" cy="1281810"/>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grpSp>
        <p:nvGrpSpPr>
          <p:cNvPr id="14" name="Group 13">
            <a:extLst>
              <a:ext uri="{FF2B5EF4-FFF2-40B4-BE49-F238E27FC236}">
                <a16:creationId xmlns:a16="http://schemas.microsoft.com/office/drawing/2014/main" id="{12D800CB-748F-4593-9023-E073D69B48B5}"/>
              </a:ext>
            </a:extLst>
          </p:cNvPr>
          <p:cNvGrpSpPr/>
          <p:nvPr/>
        </p:nvGrpSpPr>
        <p:grpSpPr>
          <a:xfrm rot="10800000">
            <a:off x="-4" y="-29604"/>
            <a:ext cx="5029204" cy="2282411"/>
            <a:chOff x="11833412" y="6629400"/>
            <a:chExt cx="4222376" cy="2501153"/>
          </a:xfrm>
          <a:solidFill>
            <a:schemeClr val="accent4"/>
          </a:solidFill>
        </p:grpSpPr>
        <p:sp>
          <p:nvSpPr>
            <p:cNvPr id="9" name="Oval 8">
              <a:extLst>
                <a:ext uri="{FF2B5EF4-FFF2-40B4-BE49-F238E27FC236}">
                  <a16:creationId xmlns:a16="http://schemas.microsoft.com/office/drawing/2014/main" id="{C01E08E6-190E-4A98-B2FA-0A0902674705}"/>
                </a:ext>
              </a:extLst>
            </p:cNvPr>
            <p:cNvSpPr/>
            <p:nvPr/>
          </p:nvSpPr>
          <p:spPr>
            <a:xfrm>
              <a:off x="11833412" y="6629400"/>
              <a:ext cx="2608729" cy="25011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2645A29-96E7-4FEE-9F3B-656AB16EEA20}"/>
                </a:ext>
              </a:extLst>
            </p:cNvPr>
            <p:cNvSpPr/>
            <p:nvPr/>
          </p:nvSpPr>
          <p:spPr>
            <a:xfrm>
              <a:off x="13137776" y="6629400"/>
              <a:ext cx="2918012" cy="25011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4691AB59-C96E-4372-9D58-56B03AE17707}"/>
              </a:ext>
            </a:extLst>
          </p:cNvPr>
          <p:cNvSpPr txBox="1">
            <a:spLocks/>
          </p:cNvSpPr>
          <p:nvPr/>
        </p:nvSpPr>
        <p:spPr>
          <a:xfrm>
            <a:off x="-538257" y="380310"/>
            <a:ext cx="5482557" cy="919986"/>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Futura Medium" panose="020B0602020204020303" pitchFamily="34" charset="-79"/>
                <a:ea typeface="+mn-ea"/>
                <a:cs typeface="Futura Medium" panose="020B0602020204020303" pitchFamily="34" charset="-79"/>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Futura Medium" panose="020B0602020204020303" pitchFamily="34" charset="-79"/>
                <a:ea typeface="+mn-ea"/>
                <a:cs typeface="Futura Medium" panose="020B0602020204020303" pitchFamily="34" charset="-79"/>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Futura Medium" panose="020B0602020204020303" pitchFamily="34" charset="-79"/>
                <a:ea typeface="+mn-ea"/>
                <a:cs typeface="Futura Medium" panose="020B0602020204020303" pitchFamily="34" charset="-79"/>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defTabSz="1507846">
              <a:defRPr/>
            </a:pPr>
            <a:r>
              <a:rPr lang="en-US" sz="3600" dirty="0">
                <a:solidFill>
                  <a:schemeClr val="bg1"/>
                </a:solidFill>
                <a:latin typeface="Verdana"/>
                <a:ea typeface="Verdana"/>
                <a:cs typeface="Verdana" panose="020B0604030504040204" pitchFamily="34" charset="0"/>
              </a:rPr>
              <a:t>Introduction to Recommender </a:t>
            </a:r>
            <a:r>
              <a:rPr lang="en-US" sz="3600" dirty="0">
                <a:solidFill>
                  <a:schemeClr val="bg1"/>
                </a:solidFill>
                <a:latin typeface="Verdana"/>
                <a:ea typeface="Verdana"/>
                <a:cs typeface="Futura Medium"/>
              </a:rPr>
              <a:t>Systems</a:t>
            </a:r>
            <a:endParaRPr lang="en-US" sz="3600">
              <a:solidFill>
                <a:schemeClr val="bg1"/>
              </a:solidFill>
            </a:endParaRPr>
          </a:p>
        </p:txBody>
      </p:sp>
      <p:sp>
        <p:nvSpPr>
          <p:cNvPr id="20" name="Rectangle 19">
            <a:extLst>
              <a:ext uri="{FF2B5EF4-FFF2-40B4-BE49-F238E27FC236}">
                <a16:creationId xmlns:a16="http://schemas.microsoft.com/office/drawing/2014/main" id="{27FB34D7-72B7-534A-A074-BD8E63B38943}"/>
              </a:ext>
            </a:extLst>
          </p:cNvPr>
          <p:cNvSpPr/>
          <p:nvPr/>
        </p:nvSpPr>
        <p:spPr>
          <a:xfrm>
            <a:off x="5181102" y="785856"/>
            <a:ext cx="13765573" cy="646331"/>
          </a:xfrm>
          <a:prstGeom prst="rect">
            <a:avLst/>
          </a:prstGeom>
        </p:spPr>
        <p:txBody>
          <a:bodyPr wrap="square" lIns="91440" tIns="45720" rIns="91440" bIns="45720" anchor="t">
            <a:spAutoFit/>
          </a:bodyPr>
          <a:lstStyle/>
          <a:p>
            <a:pPr defTabSz="1507846">
              <a:defRPr/>
            </a:pPr>
            <a:r>
              <a:rPr lang="en-US" sz="3600" dirty="0">
                <a:solidFill>
                  <a:schemeClr val="bg1"/>
                </a:solidFill>
                <a:latin typeface="Verdana"/>
                <a:ea typeface="Verdana"/>
                <a:cs typeface="Verdana" panose="020B0604030504040204" pitchFamily="34" charset="0"/>
              </a:rPr>
              <a:t>What is a recommender system?</a:t>
            </a:r>
            <a:endParaRPr lang="en-US" sz="36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a:extLst>
              <a:ext uri="{FF2B5EF4-FFF2-40B4-BE49-F238E27FC236}">
                <a16:creationId xmlns:a16="http://schemas.microsoft.com/office/drawing/2014/main" id="{8D2C40F1-613D-5D4F-890A-1779E5AA4E6C}"/>
              </a:ext>
            </a:extLst>
          </p:cNvPr>
          <p:cNvSpPr/>
          <p:nvPr/>
        </p:nvSpPr>
        <p:spPr>
          <a:xfrm>
            <a:off x="8473906" y="8138946"/>
            <a:ext cx="412292" cy="523220"/>
          </a:xfrm>
          <a:prstGeom prst="rect">
            <a:avLst/>
          </a:prstGeom>
        </p:spPr>
        <p:txBody>
          <a:bodyPr wrap="none">
            <a:spAutoFit/>
          </a:bodyPr>
          <a:lstStyle/>
          <a:p>
            <a:r>
              <a:rPr lang="en-US" sz="280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en-GR" sz="2800"/>
          </a:p>
        </p:txBody>
      </p:sp>
      <p:sp>
        <p:nvSpPr>
          <p:cNvPr id="44" name="Rectangle 43">
            <a:extLst>
              <a:ext uri="{FF2B5EF4-FFF2-40B4-BE49-F238E27FC236}">
                <a16:creationId xmlns:a16="http://schemas.microsoft.com/office/drawing/2014/main" id="{BE955537-DD30-2545-B812-8741F1D415B0}"/>
              </a:ext>
            </a:extLst>
          </p:cNvPr>
          <p:cNvSpPr/>
          <p:nvPr/>
        </p:nvSpPr>
        <p:spPr>
          <a:xfrm>
            <a:off x="1653298" y="8445611"/>
            <a:ext cx="1093869" cy="769441"/>
          </a:xfrm>
          <a:prstGeom prst="rect">
            <a:avLst/>
          </a:prstGeom>
        </p:spPr>
        <p:txBody>
          <a:bodyPr wrap="square">
            <a:spAutoFit/>
          </a:bodyPr>
          <a:lstStyle/>
          <a:p>
            <a:pPr algn="ctr"/>
            <a:r>
              <a:rPr lang="en-US" sz="4400">
                <a:solidFill>
                  <a:schemeClr val="bg1"/>
                </a:solidFill>
                <a:latin typeface="Verdana" panose="020B0604030504040204" pitchFamily="34" charset="0"/>
                <a:ea typeface="Verdana" panose="020B0604030504040204" pitchFamily="34" charset="0"/>
                <a:cs typeface="Verdana" panose="020B0604030504040204" pitchFamily="34" charset="0"/>
              </a:rPr>
              <a:t>3</a:t>
            </a:r>
            <a:endParaRPr lang="en-GR" sz="4400"/>
          </a:p>
        </p:txBody>
      </p:sp>
      <p:sp>
        <p:nvSpPr>
          <p:cNvPr id="30" name="TextBox 29">
            <a:extLst>
              <a:ext uri="{FF2B5EF4-FFF2-40B4-BE49-F238E27FC236}">
                <a16:creationId xmlns:a16="http://schemas.microsoft.com/office/drawing/2014/main" id="{0756BF75-45C6-F0B4-3A92-E568B134A9AE}"/>
              </a:ext>
            </a:extLst>
          </p:cNvPr>
          <p:cNvSpPr txBox="1"/>
          <p:nvPr/>
        </p:nvSpPr>
        <p:spPr>
          <a:xfrm>
            <a:off x="1206188" y="2732716"/>
            <a:ext cx="1822839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A recommender system is defined as an </a:t>
            </a:r>
            <a:r>
              <a:rPr lang="en-US" sz="2400" b="1" dirty="0">
                <a:ea typeface="+mn-lt"/>
                <a:cs typeface="+mn-lt"/>
              </a:rPr>
              <a:t>decision – making strategy</a:t>
            </a:r>
            <a:r>
              <a:rPr lang="en-US" sz="2400" dirty="0">
                <a:ea typeface="+mn-lt"/>
                <a:cs typeface="+mn-lt"/>
              </a:rPr>
              <a:t> provided to </a:t>
            </a:r>
            <a:r>
              <a:rPr lang="en-US" sz="2400" i="1" dirty="0">
                <a:ea typeface="+mn-lt"/>
                <a:cs typeface="+mn-lt"/>
              </a:rPr>
              <a:t>users</a:t>
            </a:r>
            <a:r>
              <a:rPr lang="en-US" sz="2400" dirty="0">
                <a:ea typeface="+mn-lt"/>
                <a:cs typeface="+mn-lt"/>
              </a:rPr>
              <a:t> for choosing </a:t>
            </a:r>
            <a:r>
              <a:rPr lang="en-US" sz="2400" i="1" dirty="0">
                <a:ea typeface="+mn-lt"/>
                <a:cs typeface="+mn-lt"/>
              </a:rPr>
              <a:t>items</a:t>
            </a:r>
            <a:r>
              <a:rPr lang="en-US" sz="2400" dirty="0">
                <a:ea typeface="+mn-lt"/>
                <a:cs typeface="+mn-lt"/>
              </a:rPr>
              <a:t>, under </a:t>
            </a:r>
            <a:r>
              <a:rPr lang="en-US" sz="2400" b="1" dirty="0">
                <a:ea typeface="+mn-lt"/>
                <a:cs typeface="+mn-lt"/>
              </a:rPr>
              <a:t>complex information environments</a:t>
            </a:r>
            <a:r>
              <a:rPr lang="en-US" sz="2400" dirty="0">
                <a:ea typeface="+mn-lt"/>
                <a:cs typeface="+mn-lt"/>
              </a:rPr>
              <a:t>.</a:t>
            </a:r>
            <a:endParaRPr lang="en-US" sz="2400" dirty="0">
              <a:cs typeface="Calibri" panose="020F0502020204030204"/>
            </a:endParaRPr>
          </a:p>
        </p:txBody>
      </p:sp>
      <p:sp>
        <p:nvSpPr>
          <p:cNvPr id="15" name="TextBox 14">
            <a:extLst>
              <a:ext uri="{FF2B5EF4-FFF2-40B4-BE49-F238E27FC236}">
                <a16:creationId xmlns:a16="http://schemas.microsoft.com/office/drawing/2014/main" id="{D3103331-E757-1ABA-107A-58BB61E45F65}"/>
              </a:ext>
            </a:extLst>
          </p:cNvPr>
          <p:cNvSpPr txBox="1"/>
          <p:nvPr/>
        </p:nvSpPr>
        <p:spPr>
          <a:xfrm>
            <a:off x="1206061" y="3827816"/>
            <a:ext cx="1822839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panose="020F0502020204030204"/>
              </a:rPr>
              <a:t>Recommendation systems provide:</a:t>
            </a:r>
          </a:p>
        </p:txBody>
      </p:sp>
      <p:sp>
        <p:nvSpPr>
          <p:cNvPr id="16" name="TextBox 15">
            <a:extLst>
              <a:ext uri="{FF2B5EF4-FFF2-40B4-BE49-F238E27FC236}">
                <a16:creationId xmlns:a16="http://schemas.microsoft.com/office/drawing/2014/main" id="{E9F128D2-2A61-8DE1-785A-40F06BAA1B29}"/>
              </a:ext>
            </a:extLst>
          </p:cNvPr>
          <p:cNvSpPr txBox="1"/>
          <p:nvPr/>
        </p:nvSpPr>
        <p:spPr>
          <a:xfrm>
            <a:off x="1206061" y="4375366"/>
            <a:ext cx="1822839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cs typeface="Calibri" panose="020F0502020204030204"/>
              </a:rPr>
              <a:t>Personalized content:</a:t>
            </a:r>
            <a:br>
              <a:rPr lang="en-US" sz="2400" dirty="0">
                <a:cs typeface="Calibri" panose="020F0502020204030204"/>
              </a:rPr>
            </a:br>
            <a:r>
              <a:rPr lang="en-US" sz="2400" dirty="0">
                <a:cs typeface="Calibri" panose="020F0502020204030204"/>
              </a:rPr>
              <a:t>Content provided is based upon user's preference, needs or attributes.</a:t>
            </a:r>
          </a:p>
        </p:txBody>
      </p:sp>
      <p:sp>
        <p:nvSpPr>
          <p:cNvPr id="17" name="TextBox 16">
            <a:extLst>
              <a:ext uri="{FF2B5EF4-FFF2-40B4-BE49-F238E27FC236}">
                <a16:creationId xmlns:a16="http://schemas.microsoft.com/office/drawing/2014/main" id="{CBF60A16-B583-F94B-87D0-19D9C7C8C580}"/>
              </a:ext>
            </a:extLst>
          </p:cNvPr>
          <p:cNvSpPr txBox="1"/>
          <p:nvPr/>
        </p:nvSpPr>
        <p:spPr>
          <a:xfrm>
            <a:off x="1205934" y="5440869"/>
            <a:ext cx="1822839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cs typeface="Calibri" panose="020F0502020204030204"/>
              </a:rPr>
              <a:t>Exclusive content:</a:t>
            </a:r>
            <a:br>
              <a:rPr lang="en-US" sz="2400" dirty="0">
                <a:cs typeface="Calibri" panose="020F0502020204030204"/>
              </a:rPr>
            </a:br>
            <a:r>
              <a:rPr lang="en-US" sz="2400" dirty="0">
                <a:cs typeface="Calibri" panose="020F0502020204030204"/>
              </a:rPr>
              <a:t>Content provided to user A may (and most likely should) be different from content provided to user B.</a:t>
            </a:r>
          </a:p>
        </p:txBody>
      </p:sp>
      <p:sp>
        <p:nvSpPr>
          <p:cNvPr id="21" name="TextBox 20">
            <a:extLst>
              <a:ext uri="{FF2B5EF4-FFF2-40B4-BE49-F238E27FC236}">
                <a16:creationId xmlns:a16="http://schemas.microsoft.com/office/drawing/2014/main" id="{DDF0ADE8-746D-3099-C502-B8CB7A2B4E75}"/>
              </a:ext>
            </a:extLst>
          </p:cNvPr>
          <p:cNvSpPr txBox="1"/>
          <p:nvPr/>
        </p:nvSpPr>
        <p:spPr>
          <a:xfrm>
            <a:off x="1205807" y="6491574"/>
            <a:ext cx="1822839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cs typeface="Calibri" panose="020F0502020204030204"/>
              </a:rPr>
              <a:t>Service recommendations:</a:t>
            </a:r>
            <a:br>
              <a:rPr lang="en-US" sz="2400" dirty="0">
                <a:cs typeface="Calibri" panose="020F0502020204030204"/>
              </a:rPr>
            </a:br>
            <a:r>
              <a:rPr lang="en-US" sz="2400" dirty="0">
                <a:cs typeface="Calibri" panose="020F0502020204030204"/>
              </a:rPr>
              <a:t>Except content, user may be provided a recommendation to choose service A from service B, based upon a given analysis and explanation. </a:t>
            </a:r>
          </a:p>
        </p:txBody>
      </p:sp>
      <p:sp>
        <p:nvSpPr>
          <p:cNvPr id="2" name="TextBox 1">
            <a:extLst>
              <a:ext uri="{FF2B5EF4-FFF2-40B4-BE49-F238E27FC236}">
                <a16:creationId xmlns:a16="http://schemas.microsoft.com/office/drawing/2014/main" id="{DB72B130-2723-D516-1CB9-A083C095DCA6}"/>
              </a:ext>
            </a:extLst>
          </p:cNvPr>
          <p:cNvSpPr txBox="1"/>
          <p:nvPr/>
        </p:nvSpPr>
        <p:spPr>
          <a:xfrm>
            <a:off x="18892477" y="838490"/>
            <a:ext cx="1099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bg1"/>
                </a:solidFill>
                <a:latin typeface="Verdana"/>
                <a:ea typeface="Verdana"/>
              </a:rPr>
              <a:t>2/3</a:t>
            </a:r>
            <a:endParaRPr lang="en-US" sz="2800" dirty="0">
              <a:solidFill>
                <a:schemeClr val="bg1"/>
              </a:solidFill>
              <a:cs typeface="Calibri"/>
            </a:endParaRPr>
          </a:p>
        </p:txBody>
      </p:sp>
    </p:spTree>
    <p:extLst>
      <p:ext uri="{BB962C8B-B14F-4D97-AF65-F5344CB8AC3E}">
        <p14:creationId xmlns:p14="http://schemas.microsoft.com/office/powerpoint/2010/main" val="96135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468116"/>
            <a:ext cx="15693614" cy="1281810"/>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grpSp>
        <p:nvGrpSpPr>
          <p:cNvPr id="14" name="Group 13">
            <a:extLst>
              <a:ext uri="{FF2B5EF4-FFF2-40B4-BE49-F238E27FC236}">
                <a16:creationId xmlns:a16="http://schemas.microsoft.com/office/drawing/2014/main" id="{12D800CB-748F-4593-9023-E073D69B48B5}"/>
              </a:ext>
            </a:extLst>
          </p:cNvPr>
          <p:cNvGrpSpPr/>
          <p:nvPr/>
        </p:nvGrpSpPr>
        <p:grpSpPr>
          <a:xfrm rot="10800000">
            <a:off x="-4" y="-29604"/>
            <a:ext cx="5029204" cy="2282411"/>
            <a:chOff x="11833412" y="6629400"/>
            <a:chExt cx="4222376" cy="2501153"/>
          </a:xfrm>
          <a:solidFill>
            <a:schemeClr val="accent4"/>
          </a:solidFill>
        </p:grpSpPr>
        <p:sp>
          <p:nvSpPr>
            <p:cNvPr id="9" name="Oval 8">
              <a:extLst>
                <a:ext uri="{FF2B5EF4-FFF2-40B4-BE49-F238E27FC236}">
                  <a16:creationId xmlns:a16="http://schemas.microsoft.com/office/drawing/2014/main" id="{C01E08E6-190E-4A98-B2FA-0A0902674705}"/>
                </a:ext>
              </a:extLst>
            </p:cNvPr>
            <p:cNvSpPr/>
            <p:nvPr/>
          </p:nvSpPr>
          <p:spPr>
            <a:xfrm>
              <a:off x="11833412" y="6629400"/>
              <a:ext cx="2608729" cy="25011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2645A29-96E7-4FEE-9F3B-656AB16EEA20}"/>
                </a:ext>
              </a:extLst>
            </p:cNvPr>
            <p:cNvSpPr/>
            <p:nvPr/>
          </p:nvSpPr>
          <p:spPr>
            <a:xfrm>
              <a:off x="13137776" y="6629400"/>
              <a:ext cx="2918012" cy="25011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4691AB59-C96E-4372-9D58-56B03AE17707}"/>
              </a:ext>
            </a:extLst>
          </p:cNvPr>
          <p:cNvSpPr txBox="1">
            <a:spLocks/>
          </p:cNvSpPr>
          <p:nvPr/>
        </p:nvSpPr>
        <p:spPr>
          <a:xfrm>
            <a:off x="-538257" y="380310"/>
            <a:ext cx="5482557" cy="919986"/>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Futura Medium" panose="020B0602020204020303" pitchFamily="34" charset="-79"/>
                <a:ea typeface="+mn-ea"/>
                <a:cs typeface="Futura Medium" panose="020B0602020204020303" pitchFamily="34" charset="-79"/>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Futura Medium" panose="020B0602020204020303" pitchFamily="34" charset="-79"/>
                <a:ea typeface="+mn-ea"/>
                <a:cs typeface="Futura Medium" panose="020B0602020204020303" pitchFamily="34" charset="-79"/>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Futura Medium" panose="020B0602020204020303" pitchFamily="34" charset="-79"/>
                <a:ea typeface="+mn-ea"/>
                <a:cs typeface="Futura Medium" panose="020B0602020204020303" pitchFamily="34" charset="-79"/>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defTabSz="1507846">
              <a:defRPr/>
            </a:pPr>
            <a:r>
              <a:rPr lang="en-US" sz="3600" dirty="0">
                <a:solidFill>
                  <a:schemeClr val="bg1"/>
                </a:solidFill>
                <a:latin typeface="Verdana"/>
                <a:ea typeface="Verdana"/>
                <a:cs typeface="Verdana" panose="020B0604030504040204" pitchFamily="34" charset="0"/>
              </a:rPr>
              <a:t>Introduction to Recommender </a:t>
            </a:r>
            <a:r>
              <a:rPr lang="en-US" sz="3600" dirty="0">
                <a:solidFill>
                  <a:schemeClr val="bg1"/>
                </a:solidFill>
                <a:latin typeface="Verdana"/>
                <a:ea typeface="Verdana"/>
                <a:cs typeface="Futura Medium"/>
              </a:rPr>
              <a:t>Systems</a:t>
            </a:r>
            <a:endParaRPr lang="en-US" sz="3600">
              <a:solidFill>
                <a:schemeClr val="bg1"/>
              </a:solidFill>
            </a:endParaRPr>
          </a:p>
        </p:txBody>
      </p:sp>
      <p:sp>
        <p:nvSpPr>
          <p:cNvPr id="20" name="Rectangle 19">
            <a:extLst>
              <a:ext uri="{FF2B5EF4-FFF2-40B4-BE49-F238E27FC236}">
                <a16:creationId xmlns:a16="http://schemas.microsoft.com/office/drawing/2014/main" id="{27FB34D7-72B7-534A-A074-BD8E63B38943}"/>
              </a:ext>
            </a:extLst>
          </p:cNvPr>
          <p:cNvSpPr/>
          <p:nvPr/>
        </p:nvSpPr>
        <p:spPr>
          <a:xfrm>
            <a:off x="5181102" y="785856"/>
            <a:ext cx="13262231" cy="646331"/>
          </a:xfrm>
          <a:prstGeom prst="rect">
            <a:avLst/>
          </a:prstGeom>
        </p:spPr>
        <p:txBody>
          <a:bodyPr wrap="square" lIns="91440" tIns="45720" rIns="91440" bIns="45720" anchor="t">
            <a:spAutoFit/>
          </a:bodyPr>
          <a:lstStyle/>
          <a:p>
            <a:pPr defTabSz="1507846">
              <a:defRPr/>
            </a:pPr>
            <a:r>
              <a:rPr lang="en-US" sz="3600" dirty="0">
                <a:solidFill>
                  <a:schemeClr val="bg1"/>
                </a:solidFill>
                <a:latin typeface="Verdana"/>
                <a:ea typeface="Verdana"/>
                <a:cs typeface="Verdana" panose="020B0604030504040204" pitchFamily="34" charset="0"/>
              </a:rPr>
              <a:t>What is a recommender system?</a:t>
            </a:r>
            <a:endParaRPr lang="en-US" sz="36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a:extLst>
              <a:ext uri="{FF2B5EF4-FFF2-40B4-BE49-F238E27FC236}">
                <a16:creationId xmlns:a16="http://schemas.microsoft.com/office/drawing/2014/main" id="{8D2C40F1-613D-5D4F-890A-1779E5AA4E6C}"/>
              </a:ext>
            </a:extLst>
          </p:cNvPr>
          <p:cNvSpPr/>
          <p:nvPr/>
        </p:nvSpPr>
        <p:spPr>
          <a:xfrm>
            <a:off x="8473906" y="8138946"/>
            <a:ext cx="412292" cy="523220"/>
          </a:xfrm>
          <a:prstGeom prst="rect">
            <a:avLst/>
          </a:prstGeom>
        </p:spPr>
        <p:txBody>
          <a:bodyPr wrap="none">
            <a:spAutoFit/>
          </a:bodyPr>
          <a:lstStyle/>
          <a:p>
            <a:r>
              <a:rPr lang="en-US" sz="280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en-GR" sz="2800"/>
          </a:p>
        </p:txBody>
      </p:sp>
      <p:sp>
        <p:nvSpPr>
          <p:cNvPr id="44" name="Rectangle 43">
            <a:extLst>
              <a:ext uri="{FF2B5EF4-FFF2-40B4-BE49-F238E27FC236}">
                <a16:creationId xmlns:a16="http://schemas.microsoft.com/office/drawing/2014/main" id="{BE955537-DD30-2545-B812-8741F1D415B0}"/>
              </a:ext>
            </a:extLst>
          </p:cNvPr>
          <p:cNvSpPr/>
          <p:nvPr/>
        </p:nvSpPr>
        <p:spPr>
          <a:xfrm>
            <a:off x="1653298" y="8445611"/>
            <a:ext cx="1093869" cy="769441"/>
          </a:xfrm>
          <a:prstGeom prst="rect">
            <a:avLst/>
          </a:prstGeom>
        </p:spPr>
        <p:txBody>
          <a:bodyPr wrap="square">
            <a:spAutoFit/>
          </a:bodyPr>
          <a:lstStyle/>
          <a:p>
            <a:pPr algn="ctr"/>
            <a:r>
              <a:rPr lang="en-US" sz="4400">
                <a:solidFill>
                  <a:schemeClr val="bg1"/>
                </a:solidFill>
                <a:latin typeface="Verdana" panose="020B0604030504040204" pitchFamily="34" charset="0"/>
                <a:ea typeface="Verdana" panose="020B0604030504040204" pitchFamily="34" charset="0"/>
                <a:cs typeface="Verdana" panose="020B0604030504040204" pitchFamily="34" charset="0"/>
              </a:rPr>
              <a:t>3</a:t>
            </a:r>
            <a:endParaRPr lang="en-GR" sz="4400"/>
          </a:p>
        </p:txBody>
      </p:sp>
      <p:sp>
        <p:nvSpPr>
          <p:cNvPr id="30" name="TextBox 29">
            <a:extLst>
              <a:ext uri="{FF2B5EF4-FFF2-40B4-BE49-F238E27FC236}">
                <a16:creationId xmlns:a16="http://schemas.microsoft.com/office/drawing/2014/main" id="{0756BF75-45C6-F0B4-3A92-E568B134A9AE}"/>
              </a:ext>
            </a:extLst>
          </p:cNvPr>
          <p:cNvSpPr txBox="1"/>
          <p:nvPr/>
        </p:nvSpPr>
        <p:spPr>
          <a:xfrm>
            <a:off x="1206188" y="2732716"/>
            <a:ext cx="1822839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Recommender systems serve as a solution to the recommendation problem. The recommendation problem is defined by the user perspective, as the problem of estimating ratings for items that have not yet been seen by the user.</a:t>
            </a:r>
            <a:endParaRPr lang="en-US" sz="2400" dirty="0">
              <a:cs typeface="Calibri" panose="020F0502020204030204"/>
            </a:endParaRPr>
          </a:p>
        </p:txBody>
      </p:sp>
      <p:sp>
        <p:nvSpPr>
          <p:cNvPr id="18" name="TextBox 17">
            <a:extLst>
              <a:ext uri="{FF2B5EF4-FFF2-40B4-BE49-F238E27FC236}">
                <a16:creationId xmlns:a16="http://schemas.microsoft.com/office/drawing/2014/main" id="{7EDC263D-0789-5E8E-0278-2E04C57A2EE3}"/>
              </a:ext>
            </a:extLst>
          </p:cNvPr>
          <p:cNvSpPr txBox="1"/>
          <p:nvPr/>
        </p:nvSpPr>
        <p:spPr>
          <a:xfrm>
            <a:off x="1206061" y="4049796"/>
            <a:ext cx="1822839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Once the system is capable of estimating ratings for unseen items by a user, it can recommend to user the item(s) with the highest estimated ratings.</a:t>
            </a:r>
            <a:endParaRPr lang="en-US" dirty="0"/>
          </a:p>
        </p:txBody>
      </p:sp>
      <p:sp>
        <p:nvSpPr>
          <p:cNvPr id="2" name="TextBox 1">
            <a:extLst>
              <a:ext uri="{FF2B5EF4-FFF2-40B4-BE49-F238E27FC236}">
                <a16:creationId xmlns:a16="http://schemas.microsoft.com/office/drawing/2014/main" id="{B4120634-ECF2-3A35-67BF-9D437CED3F32}"/>
              </a:ext>
            </a:extLst>
          </p:cNvPr>
          <p:cNvSpPr txBox="1"/>
          <p:nvPr/>
        </p:nvSpPr>
        <p:spPr>
          <a:xfrm>
            <a:off x="18892477" y="838490"/>
            <a:ext cx="1099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bg1"/>
                </a:solidFill>
                <a:latin typeface="Verdana"/>
                <a:ea typeface="Verdana"/>
              </a:rPr>
              <a:t>3/3</a:t>
            </a:r>
            <a:endParaRPr lang="en-US" sz="2800" dirty="0">
              <a:solidFill>
                <a:schemeClr val="bg1"/>
              </a:solidFill>
              <a:cs typeface="Calibri"/>
            </a:endParaRPr>
          </a:p>
        </p:txBody>
      </p:sp>
    </p:spTree>
    <p:extLst>
      <p:ext uri="{BB962C8B-B14F-4D97-AF65-F5344CB8AC3E}">
        <p14:creationId xmlns:p14="http://schemas.microsoft.com/office/powerpoint/2010/main" val="299554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468116"/>
            <a:ext cx="15693614" cy="1281810"/>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grpSp>
        <p:nvGrpSpPr>
          <p:cNvPr id="14" name="Group 13">
            <a:extLst>
              <a:ext uri="{FF2B5EF4-FFF2-40B4-BE49-F238E27FC236}">
                <a16:creationId xmlns:a16="http://schemas.microsoft.com/office/drawing/2014/main" id="{12D800CB-748F-4593-9023-E073D69B48B5}"/>
              </a:ext>
            </a:extLst>
          </p:cNvPr>
          <p:cNvGrpSpPr/>
          <p:nvPr/>
        </p:nvGrpSpPr>
        <p:grpSpPr>
          <a:xfrm rot="10800000">
            <a:off x="-4" y="-29604"/>
            <a:ext cx="5029204" cy="2282411"/>
            <a:chOff x="11833412" y="6629400"/>
            <a:chExt cx="4222376" cy="2501153"/>
          </a:xfrm>
          <a:solidFill>
            <a:schemeClr val="accent4"/>
          </a:solidFill>
        </p:grpSpPr>
        <p:sp>
          <p:nvSpPr>
            <p:cNvPr id="9" name="Oval 8">
              <a:extLst>
                <a:ext uri="{FF2B5EF4-FFF2-40B4-BE49-F238E27FC236}">
                  <a16:creationId xmlns:a16="http://schemas.microsoft.com/office/drawing/2014/main" id="{C01E08E6-190E-4A98-B2FA-0A0902674705}"/>
                </a:ext>
              </a:extLst>
            </p:cNvPr>
            <p:cNvSpPr/>
            <p:nvPr/>
          </p:nvSpPr>
          <p:spPr>
            <a:xfrm>
              <a:off x="11833412" y="6629400"/>
              <a:ext cx="2608729" cy="25011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2645A29-96E7-4FEE-9F3B-656AB16EEA20}"/>
                </a:ext>
              </a:extLst>
            </p:cNvPr>
            <p:cNvSpPr/>
            <p:nvPr/>
          </p:nvSpPr>
          <p:spPr>
            <a:xfrm>
              <a:off x="13137776" y="6629400"/>
              <a:ext cx="2918012" cy="25011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4691AB59-C96E-4372-9D58-56B03AE17707}"/>
              </a:ext>
            </a:extLst>
          </p:cNvPr>
          <p:cNvSpPr txBox="1">
            <a:spLocks/>
          </p:cNvSpPr>
          <p:nvPr/>
        </p:nvSpPr>
        <p:spPr>
          <a:xfrm>
            <a:off x="-538257" y="380310"/>
            <a:ext cx="5482557" cy="919986"/>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Futura Medium" panose="020B0602020204020303" pitchFamily="34" charset="-79"/>
                <a:ea typeface="+mn-ea"/>
                <a:cs typeface="Futura Medium" panose="020B0602020204020303" pitchFamily="34" charset="-79"/>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Futura Medium" panose="020B0602020204020303" pitchFamily="34" charset="-79"/>
                <a:ea typeface="+mn-ea"/>
                <a:cs typeface="Futura Medium" panose="020B0602020204020303" pitchFamily="34" charset="-79"/>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Futura Medium" panose="020B0602020204020303" pitchFamily="34" charset="-79"/>
                <a:ea typeface="+mn-ea"/>
                <a:cs typeface="Futura Medium" panose="020B0602020204020303" pitchFamily="34" charset="-79"/>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defTabSz="1507846">
              <a:defRPr/>
            </a:pPr>
            <a:r>
              <a:rPr lang="en-US" sz="3600" dirty="0">
                <a:solidFill>
                  <a:schemeClr val="bg1"/>
                </a:solidFill>
                <a:latin typeface="Verdana"/>
                <a:ea typeface="Verdana"/>
                <a:cs typeface="Verdana" panose="020B0604030504040204" pitchFamily="34" charset="0"/>
              </a:rPr>
              <a:t>Introduction to Recommender </a:t>
            </a:r>
            <a:r>
              <a:rPr lang="en-US" sz="3600" dirty="0">
                <a:solidFill>
                  <a:schemeClr val="bg1"/>
                </a:solidFill>
                <a:latin typeface="Verdana"/>
                <a:ea typeface="Verdana"/>
                <a:cs typeface="Futura Medium"/>
              </a:rPr>
              <a:t>Systems</a:t>
            </a:r>
            <a:endParaRPr lang="en-US" sz="3600">
              <a:solidFill>
                <a:schemeClr val="bg1"/>
              </a:solidFill>
            </a:endParaRPr>
          </a:p>
        </p:txBody>
      </p:sp>
      <p:sp>
        <p:nvSpPr>
          <p:cNvPr id="20" name="Rectangle 19">
            <a:extLst>
              <a:ext uri="{FF2B5EF4-FFF2-40B4-BE49-F238E27FC236}">
                <a16:creationId xmlns:a16="http://schemas.microsoft.com/office/drawing/2014/main" id="{27FB34D7-72B7-534A-A074-BD8E63B38943}"/>
              </a:ext>
            </a:extLst>
          </p:cNvPr>
          <p:cNvSpPr/>
          <p:nvPr/>
        </p:nvSpPr>
        <p:spPr>
          <a:xfrm>
            <a:off x="5210702" y="785856"/>
            <a:ext cx="12522021" cy="646331"/>
          </a:xfrm>
          <a:prstGeom prst="rect">
            <a:avLst/>
          </a:prstGeom>
        </p:spPr>
        <p:txBody>
          <a:bodyPr wrap="square" lIns="91440" tIns="45720" rIns="91440" bIns="45720" anchor="t">
            <a:spAutoFit/>
          </a:bodyPr>
          <a:lstStyle/>
          <a:p>
            <a:pPr defTabSz="1507846">
              <a:defRPr/>
            </a:pPr>
            <a:r>
              <a:rPr lang="en-US" sz="3600" dirty="0">
                <a:solidFill>
                  <a:schemeClr val="bg1"/>
                </a:solidFill>
                <a:latin typeface="Verdana"/>
                <a:ea typeface="Verdana"/>
                <a:cs typeface="Verdana" panose="020B0604030504040204" pitchFamily="34" charset="0"/>
              </a:rPr>
              <a:t>What are some common domains where R.S. apply? </a:t>
            </a:r>
            <a:endPar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a:extLst>
              <a:ext uri="{FF2B5EF4-FFF2-40B4-BE49-F238E27FC236}">
                <a16:creationId xmlns:a16="http://schemas.microsoft.com/office/drawing/2014/main" id="{8D2C40F1-613D-5D4F-890A-1779E5AA4E6C}"/>
              </a:ext>
            </a:extLst>
          </p:cNvPr>
          <p:cNvSpPr/>
          <p:nvPr/>
        </p:nvSpPr>
        <p:spPr>
          <a:xfrm>
            <a:off x="8473906" y="8138946"/>
            <a:ext cx="412292" cy="523220"/>
          </a:xfrm>
          <a:prstGeom prst="rect">
            <a:avLst/>
          </a:prstGeom>
        </p:spPr>
        <p:txBody>
          <a:bodyPr wrap="none">
            <a:spAutoFit/>
          </a:bodyPr>
          <a:lstStyle/>
          <a:p>
            <a:r>
              <a:rPr lang="en-US" sz="280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en-GR" sz="2800"/>
          </a:p>
        </p:txBody>
      </p:sp>
      <p:sp>
        <p:nvSpPr>
          <p:cNvPr id="30" name="TextBox 29">
            <a:extLst>
              <a:ext uri="{FF2B5EF4-FFF2-40B4-BE49-F238E27FC236}">
                <a16:creationId xmlns:a16="http://schemas.microsoft.com/office/drawing/2014/main" id="{0756BF75-45C6-F0B4-3A92-E568B134A9AE}"/>
              </a:ext>
            </a:extLst>
          </p:cNvPr>
          <p:cNvSpPr txBox="1"/>
          <p:nvPr/>
        </p:nvSpPr>
        <p:spPr>
          <a:xfrm>
            <a:off x="1206188" y="2732716"/>
            <a:ext cx="1822839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From its appearance as an autonomous research field in mid – 90s, recommendation systems have been applied to a large set of problem domains. Some examples are the following: </a:t>
            </a:r>
            <a:endParaRPr lang="en-US" dirty="0"/>
          </a:p>
        </p:txBody>
      </p:sp>
      <p:sp>
        <p:nvSpPr>
          <p:cNvPr id="4" name="TextBox 3">
            <a:extLst>
              <a:ext uri="{FF2B5EF4-FFF2-40B4-BE49-F238E27FC236}">
                <a16:creationId xmlns:a16="http://schemas.microsoft.com/office/drawing/2014/main" id="{E0EB3A10-432F-EACB-9E73-080A9FCA89E8}"/>
              </a:ext>
            </a:extLst>
          </p:cNvPr>
          <p:cNvSpPr txBox="1"/>
          <p:nvPr/>
        </p:nvSpPr>
        <p:spPr>
          <a:xfrm>
            <a:off x="18892477" y="838490"/>
            <a:ext cx="1099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bg1"/>
                </a:solidFill>
                <a:latin typeface="Verdana"/>
                <a:ea typeface="Verdana"/>
              </a:rPr>
              <a:t>1/3</a:t>
            </a:r>
            <a:endParaRPr lang="en-US" sz="2800">
              <a:solidFill>
                <a:schemeClr val="bg1"/>
              </a:solidFill>
              <a:cs typeface="Calibri"/>
            </a:endParaRPr>
          </a:p>
        </p:txBody>
      </p:sp>
      <p:sp>
        <p:nvSpPr>
          <p:cNvPr id="2" name="TextBox 1">
            <a:extLst>
              <a:ext uri="{FF2B5EF4-FFF2-40B4-BE49-F238E27FC236}">
                <a16:creationId xmlns:a16="http://schemas.microsoft.com/office/drawing/2014/main" id="{28448EAA-3E36-BA34-33B1-93D679FC74C1}"/>
              </a:ext>
            </a:extLst>
          </p:cNvPr>
          <p:cNvSpPr txBox="1"/>
          <p:nvPr/>
        </p:nvSpPr>
        <p:spPr>
          <a:xfrm>
            <a:off x="1206428" y="3561426"/>
            <a:ext cx="1704405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cs typeface="Calibri"/>
              </a:rPr>
              <a:t>Tapestry (1990):</a:t>
            </a:r>
            <a:br>
              <a:rPr lang="en-US" sz="2400" dirty="0">
                <a:cs typeface="Calibri"/>
              </a:rPr>
            </a:br>
            <a:r>
              <a:rPr lang="en-US" sz="2400" dirty="0">
                <a:ea typeface="+mn-lt"/>
                <a:cs typeface="+mn-lt"/>
              </a:rPr>
              <a:t>Experimental mail system to handle large volumes of mail, and extract the set of documents of interest to a particular user.</a:t>
            </a:r>
          </a:p>
        </p:txBody>
      </p:sp>
      <p:sp>
        <p:nvSpPr>
          <p:cNvPr id="21" name="TextBox 20">
            <a:extLst>
              <a:ext uri="{FF2B5EF4-FFF2-40B4-BE49-F238E27FC236}">
                <a16:creationId xmlns:a16="http://schemas.microsoft.com/office/drawing/2014/main" id="{9C4B7C1F-C660-7933-9F8C-9D7298C4A673}"/>
              </a:ext>
            </a:extLst>
          </p:cNvPr>
          <p:cNvSpPr txBox="1"/>
          <p:nvPr/>
        </p:nvSpPr>
        <p:spPr>
          <a:xfrm>
            <a:off x="1206301" y="4390150"/>
            <a:ext cx="1704405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err="1">
                <a:cs typeface="Calibri"/>
              </a:rPr>
              <a:t>GroupLens</a:t>
            </a:r>
            <a:r>
              <a:rPr lang="en-US" sz="2400" dirty="0">
                <a:cs typeface="Calibri"/>
              </a:rPr>
              <a:t> (1994):</a:t>
            </a:r>
            <a:br>
              <a:rPr lang="en-US" sz="2400" dirty="0">
                <a:cs typeface="Calibri"/>
              </a:rPr>
            </a:br>
            <a:r>
              <a:rPr lang="en-US" sz="2400" dirty="0">
                <a:ea typeface="+mn-lt"/>
                <a:cs typeface="+mn-lt"/>
              </a:rPr>
              <a:t>System for filtering of </a:t>
            </a:r>
            <a:r>
              <a:rPr lang="en-US" sz="2400" dirty="0" err="1">
                <a:ea typeface="+mn-lt"/>
                <a:cs typeface="+mn-lt"/>
              </a:rPr>
              <a:t>netnews</a:t>
            </a:r>
            <a:r>
              <a:rPr lang="en-US" sz="2400" dirty="0">
                <a:ea typeface="+mn-lt"/>
                <a:cs typeface="+mn-lt"/>
              </a:rPr>
              <a:t>, to help people find articles they will like in the huge stream of available articles.</a:t>
            </a:r>
          </a:p>
        </p:txBody>
      </p:sp>
      <p:sp>
        <p:nvSpPr>
          <p:cNvPr id="22" name="TextBox 21">
            <a:extLst>
              <a:ext uri="{FF2B5EF4-FFF2-40B4-BE49-F238E27FC236}">
                <a16:creationId xmlns:a16="http://schemas.microsoft.com/office/drawing/2014/main" id="{EF289681-8C04-CE89-A3F1-86AC4C524330}"/>
              </a:ext>
            </a:extLst>
          </p:cNvPr>
          <p:cNvSpPr txBox="1"/>
          <p:nvPr/>
        </p:nvSpPr>
        <p:spPr>
          <a:xfrm>
            <a:off x="1206301" y="5218875"/>
            <a:ext cx="1704405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cs typeface="Calibri"/>
              </a:rPr>
              <a:t>Ringo (1995):</a:t>
            </a:r>
            <a:br>
              <a:rPr lang="en-US" sz="2400" dirty="0">
                <a:cs typeface="Calibri"/>
              </a:rPr>
            </a:br>
            <a:r>
              <a:rPr lang="en-US" sz="2400" dirty="0">
                <a:ea typeface="+mn-lt"/>
                <a:cs typeface="+mn-lt"/>
              </a:rPr>
              <a:t>System for making personalized recommendations for music albums and artists.</a:t>
            </a:r>
          </a:p>
        </p:txBody>
      </p:sp>
      <p:sp>
        <p:nvSpPr>
          <p:cNvPr id="23" name="TextBox 22">
            <a:extLst>
              <a:ext uri="{FF2B5EF4-FFF2-40B4-BE49-F238E27FC236}">
                <a16:creationId xmlns:a16="http://schemas.microsoft.com/office/drawing/2014/main" id="{CA86653A-D301-9352-1B3E-7E6F714EFC2E}"/>
              </a:ext>
            </a:extLst>
          </p:cNvPr>
          <p:cNvSpPr txBox="1"/>
          <p:nvPr/>
        </p:nvSpPr>
        <p:spPr>
          <a:xfrm>
            <a:off x="1206301" y="6047600"/>
            <a:ext cx="1704405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cs typeface="Calibri"/>
              </a:rPr>
              <a:t>PHOAKS (1997):</a:t>
            </a:r>
            <a:br>
              <a:rPr lang="en-US" sz="2400" dirty="0">
                <a:cs typeface="Calibri"/>
              </a:rPr>
            </a:br>
            <a:r>
              <a:rPr lang="en-US" sz="2400" dirty="0">
                <a:ea typeface="+mn-lt"/>
                <a:cs typeface="+mn-lt"/>
              </a:rPr>
              <a:t>Experimental system for finding relevant, high – quality, information, in the world-wide-web (www)</a:t>
            </a:r>
          </a:p>
        </p:txBody>
      </p:sp>
      <p:sp>
        <p:nvSpPr>
          <p:cNvPr id="25" name="TextBox 24">
            <a:extLst>
              <a:ext uri="{FF2B5EF4-FFF2-40B4-BE49-F238E27FC236}">
                <a16:creationId xmlns:a16="http://schemas.microsoft.com/office/drawing/2014/main" id="{D6F11D12-AF83-80E9-2CDB-007EA6602685}"/>
              </a:ext>
            </a:extLst>
          </p:cNvPr>
          <p:cNvSpPr txBox="1"/>
          <p:nvPr/>
        </p:nvSpPr>
        <p:spPr>
          <a:xfrm>
            <a:off x="1206174" y="8533775"/>
            <a:ext cx="1704405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cs typeface="Calibri"/>
              </a:rPr>
              <a:t>I.R.A. (1999):</a:t>
            </a:r>
            <a:br>
              <a:rPr lang="en-US" sz="2400" dirty="0">
                <a:cs typeface="Calibri"/>
              </a:rPr>
            </a:br>
            <a:r>
              <a:rPr lang="en-US" sz="2400" dirty="0">
                <a:ea typeface="+mn-lt"/>
                <a:cs typeface="+mn-lt"/>
              </a:rPr>
              <a:t>E-commerce merchant-related system, proposing items such as compact disks, videos, books, software and the like to users. </a:t>
            </a:r>
          </a:p>
        </p:txBody>
      </p:sp>
      <p:sp>
        <p:nvSpPr>
          <p:cNvPr id="18" name="TextBox 17">
            <a:extLst>
              <a:ext uri="{FF2B5EF4-FFF2-40B4-BE49-F238E27FC236}">
                <a16:creationId xmlns:a16="http://schemas.microsoft.com/office/drawing/2014/main" id="{4A90A239-41A0-D634-B46F-548AFB5C6B09}"/>
              </a:ext>
            </a:extLst>
          </p:cNvPr>
          <p:cNvSpPr txBox="1"/>
          <p:nvPr/>
        </p:nvSpPr>
        <p:spPr>
          <a:xfrm>
            <a:off x="1206174" y="6876324"/>
            <a:ext cx="1704405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cs typeface="Calibri"/>
              </a:rPr>
              <a:t>FAB (1997):</a:t>
            </a:r>
            <a:br>
              <a:rPr lang="en-US" sz="2400" dirty="0">
                <a:cs typeface="Calibri"/>
              </a:rPr>
            </a:br>
            <a:r>
              <a:rPr lang="en-US" sz="2400" dirty="0">
                <a:ea typeface="+mn-lt"/>
                <a:cs typeface="+mn-lt"/>
              </a:rPr>
              <a:t>Recommendation system of content available in the world-wide-web</a:t>
            </a:r>
          </a:p>
        </p:txBody>
      </p:sp>
      <p:sp>
        <p:nvSpPr>
          <p:cNvPr id="26" name="TextBox 25">
            <a:extLst>
              <a:ext uri="{FF2B5EF4-FFF2-40B4-BE49-F238E27FC236}">
                <a16:creationId xmlns:a16="http://schemas.microsoft.com/office/drawing/2014/main" id="{6A367987-7276-7B2A-B010-82ED34C8A3F4}"/>
              </a:ext>
            </a:extLst>
          </p:cNvPr>
          <p:cNvSpPr txBox="1"/>
          <p:nvPr/>
        </p:nvSpPr>
        <p:spPr>
          <a:xfrm>
            <a:off x="1206047" y="7705050"/>
            <a:ext cx="1704405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cs typeface="Calibri"/>
              </a:rPr>
              <a:t>News Dude (1999):</a:t>
            </a:r>
            <a:br>
              <a:rPr lang="en-US" sz="2400" dirty="0">
                <a:cs typeface="Calibri"/>
              </a:rPr>
            </a:br>
            <a:r>
              <a:rPr lang="en-US" sz="2400" dirty="0">
                <a:ea typeface="+mn-lt"/>
                <a:cs typeface="+mn-lt"/>
              </a:rPr>
              <a:t>An intelligent agent designed to compile a daily news program for individual users, based on feedback from the user</a:t>
            </a:r>
          </a:p>
        </p:txBody>
      </p:sp>
    </p:spTree>
    <p:extLst>
      <p:ext uri="{BB962C8B-B14F-4D97-AF65-F5344CB8AC3E}">
        <p14:creationId xmlns:p14="http://schemas.microsoft.com/office/powerpoint/2010/main" val="1373382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 grpId="0"/>
      <p:bldP spid="21" grpId="0"/>
      <p:bldP spid="22" grpId="0"/>
      <p:bldP spid="23" grpId="0"/>
      <p:bldP spid="25" grpId="0"/>
      <p:bldP spid="18"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1D2A6A-8C7E-7B4A-A29F-C8AD2ACCBE97}"/>
              </a:ext>
            </a:extLst>
          </p:cNvPr>
          <p:cNvSpPr/>
          <p:nvPr/>
        </p:nvSpPr>
        <p:spPr>
          <a:xfrm>
            <a:off x="4410486" y="468116"/>
            <a:ext cx="15693614" cy="1281810"/>
          </a:xfrm>
          <a:prstGeom prst="rect">
            <a:avLst/>
          </a:prstGeom>
          <a:solidFill>
            <a:srgbClr val="000000">
              <a:alpha val="80000"/>
            </a:srgbClr>
          </a:solidFill>
          <a:ln>
            <a:solidFill>
              <a:srgbClr val="000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grpSp>
        <p:nvGrpSpPr>
          <p:cNvPr id="14" name="Group 13">
            <a:extLst>
              <a:ext uri="{FF2B5EF4-FFF2-40B4-BE49-F238E27FC236}">
                <a16:creationId xmlns:a16="http://schemas.microsoft.com/office/drawing/2014/main" id="{12D800CB-748F-4593-9023-E073D69B48B5}"/>
              </a:ext>
            </a:extLst>
          </p:cNvPr>
          <p:cNvGrpSpPr/>
          <p:nvPr/>
        </p:nvGrpSpPr>
        <p:grpSpPr>
          <a:xfrm rot="10800000">
            <a:off x="-4" y="-29604"/>
            <a:ext cx="5029204" cy="2282411"/>
            <a:chOff x="11833412" y="6629400"/>
            <a:chExt cx="4222376" cy="2501153"/>
          </a:xfrm>
          <a:solidFill>
            <a:schemeClr val="accent4"/>
          </a:solidFill>
        </p:grpSpPr>
        <p:sp>
          <p:nvSpPr>
            <p:cNvPr id="9" name="Oval 8">
              <a:extLst>
                <a:ext uri="{FF2B5EF4-FFF2-40B4-BE49-F238E27FC236}">
                  <a16:creationId xmlns:a16="http://schemas.microsoft.com/office/drawing/2014/main" id="{C01E08E6-190E-4A98-B2FA-0A0902674705}"/>
                </a:ext>
              </a:extLst>
            </p:cNvPr>
            <p:cNvSpPr/>
            <p:nvPr/>
          </p:nvSpPr>
          <p:spPr>
            <a:xfrm>
              <a:off x="11833412" y="6629400"/>
              <a:ext cx="2608729" cy="25011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2645A29-96E7-4FEE-9F3B-656AB16EEA20}"/>
                </a:ext>
              </a:extLst>
            </p:cNvPr>
            <p:cNvSpPr/>
            <p:nvPr/>
          </p:nvSpPr>
          <p:spPr>
            <a:xfrm>
              <a:off x="13137776" y="6629400"/>
              <a:ext cx="2918012" cy="25011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4691AB59-C96E-4372-9D58-56B03AE17707}"/>
              </a:ext>
            </a:extLst>
          </p:cNvPr>
          <p:cNvSpPr txBox="1">
            <a:spLocks/>
          </p:cNvSpPr>
          <p:nvPr/>
        </p:nvSpPr>
        <p:spPr>
          <a:xfrm>
            <a:off x="-538257" y="380310"/>
            <a:ext cx="5482557" cy="919986"/>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Futura Medium" panose="020B0602020204020303" pitchFamily="34" charset="-79"/>
                <a:ea typeface="+mn-ea"/>
                <a:cs typeface="Futura Medium" panose="020B0602020204020303" pitchFamily="34" charset="-79"/>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Futura Medium" panose="020B0602020204020303" pitchFamily="34" charset="-79"/>
                <a:ea typeface="+mn-ea"/>
                <a:cs typeface="Futura Medium" panose="020B0602020204020303" pitchFamily="34" charset="-79"/>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Futura Medium" panose="020B0602020204020303" pitchFamily="34" charset="-79"/>
                <a:ea typeface="+mn-ea"/>
                <a:cs typeface="Futura Medium" panose="020B0602020204020303" pitchFamily="34" charset="-79"/>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Futura Medium" panose="020B0602020204020303" pitchFamily="34" charset="-79"/>
                <a:ea typeface="+mn-ea"/>
                <a:cs typeface="Futura Medium" panose="020B0602020204020303" pitchFamily="34" charset="-79"/>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defTabSz="1507846">
              <a:defRPr/>
            </a:pPr>
            <a:r>
              <a:rPr lang="en-US" sz="3600" dirty="0">
                <a:solidFill>
                  <a:schemeClr val="bg1"/>
                </a:solidFill>
                <a:latin typeface="Verdana"/>
                <a:ea typeface="Verdana"/>
                <a:cs typeface="Verdana" panose="020B0604030504040204" pitchFamily="34" charset="0"/>
              </a:rPr>
              <a:t>Introduction to Recommender </a:t>
            </a:r>
            <a:r>
              <a:rPr lang="en-US" sz="3600" dirty="0">
                <a:solidFill>
                  <a:schemeClr val="bg1"/>
                </a:solidFill>
                <a:latin typeface="Verdana"/>
                <a:ea typeface="Verdana"/>
                <a:cs typeface="Futura Medium"/>
              </a:rPr>
              <a:t>Systems</a:t>
            </a:r>
            <a:endParaRPr lang="en-US" sz="3600">
              <a:solidFill>
                <a:schemeClr val="bg1"/>
              </a:solidFill>
            </a:endParaRPr>
          </a:p>
        </p:txBody>
      </p:sp>
      <p:sp>
        <p:nvSpPr>
          <p:cNvPr id="20" name="Rectangle 19">
            <a:extLst>
              <a:ext uri="{FF2B5EF4-FFF2-40B4-BE49-F238E27FC236}">
                <a16:creationId xmlns:a16="http://schemas.microsoft.com/office/drawing/2014/main" id="{27FB34D7-72B7-534A-A074-BD8E63B38943}"/>
              </a:ext>
            </a:extLst>
          </p:cNvPr>
          <p:cNvSpPr/>
          <p:nvPr/>
        </p:nvSpPr>
        <p:spPr>
          <a:xfrm>
            <a:off x="5210702" y="785856"/>
            <a:ext cx="12522021" cy="646331"/>
          </a:xfrm>
          <a:prstGeom prst="rect">
            <a:avLst/>
          </a:prstGeom>
        </p:spPr>
        <p:txBody>
          <a:bodyPr wrap="square" lIns="91440" tIns="45720" rIns="91440" bIns="45720" anchor="t">
            <a:spAutoFit/>
          </a:bodyPr>
          <a:lstStyle/>
          <a:p>
            <a:pPr defTabSz="1507846">
              <a:defRPr/>
            </a:pPr>
            <a:r>
              <a:rPr lang="en-US" sz="3600" dirty="0">
                <a:solidFill>
                  <a:schemeClr val="bg1"/>
                </a:solidFill>
                <a:latin typeface="Verdana"/>
                <a:ea typeface="Verdana"/>
                <a:cs typeface="Verdana" panose="020B0604030504040204" pitchFamily="34" charset="0"/>
              </a:rPr>
              <a:t>What are some common domains where R.S. apply? </a:t>
            </a:r>
            <a:endPar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a:extLst>
              <a:ext uri="{FF2B5EF4-FFF2-40B4-BE49-F238E27FC236}">
                <a16:creationId xmlns:a16="http://schemas.microsoft.com/office/drawing/2014/main" id="{8D2C40F1-613D-5D4F-890A-1779E5AA4E6C}"/>
              </a:ext>
            </a:extLst>
          </p:cNvPr>
          <p:cNvSpPr/>
          <p:nvPr/>
        </p:nvSpPr>
        <p:spPr>
          <a:xfrm>
            <a:off x="8473906" y="8138946"/>
            <a:ext cx="412292" cy="523220"/>
          </a:xfrm>
          <a:prstGeom prst="rect">
            <a:avLst/>
          </a:prstGeom>
        </p:spPr>
        <p:txBody>
          <a:bodyPr wrap="none">
            <a:spAutoFit/>
          </a:bodyPr>
          <a:lstStyle/>
          <a:p>
            <a:r>
              <a:rPr lang="en-US" sz="280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en-GR" sz="2800"/>
          </a:p>
        </p:txBody>
      </p:sp>
      <p:sp>
        <p:nvSpPr>
          <p:cNvPr id="4" name="TextBox 3">
            <a:extLst>
              <a:ext uri="{FF2B5EF4-FFF2-40B4-BE49-F238E27FC236}">
                <a16:creationId xmlns:a16="http://schemas.microsoft.com/office/drawing/2014/main" id="{E0EB3A10-432F-EACB-9E73-080A9FCA89E8}"/>
              </a:ext>
            </a:extLst>
          </p:cNvPr>
          <p:cNvSpPr txBox="1"/>
          <p:nvPr/>
        </p:nvSpPr>
        <p:spPr>
          <a:xfrm>
            <a:off x="18892477" y="838490"/>
            <a:ext cx="1099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bg1"/>
                </a:solidFill>
                <a:latin typeface="Verdana"/>
                <a:ea typeface="Verdana"/>
              </a:rPr>
              <a:t>2/3</a:t>
            </a:r>
            <a:endParaRPr lang="en-US" sz="2800" dirty="0">
              <a:solidFill>
                <a:schemeClr val="bg1"/>
              </a:solidFill>
              <a:cs typeface="Calibri"/>
            </a:endParaRPr>
          </a:p>
        </p:txBody>
      </p:sp>
      <p:sp>
        <p:nvSpPr>
          <p:cNvPr id="18" name="TextBox 1">
            <a:extLst>
              <a:ext uri="{FF2B5EF4-FFF2-40B4-BE49-F238E27FC236}">
                <a16:creationId xmlns:a16="http://schemas.microsoft.com/office/drawing/2014/main" id="{DD5D4B2A-C6DB-506C-EB7B-1C7246CE023B}"/>
              </a:ext>
            </a:extLst>
          </p:cNvPr>
          <p:cNvSpPr txBox="1"/>
          <p:nvPr/>
        </p:nvSpPr>
        <p:spPr>
          <a:xfrm>
            <a:off x="1205920" y="4390149"/>
            <a:ext cx="17044054"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a:buChar char="•"/>
            </a:pPr>
            <a:r>
              <a:rPr lang="en-US" sz="2400" dirty="0" err="1">
                <a:ea typeface="+mn-lt"/>
                <a:cs typeface="+mn-lt"/>
              </a:rPr>
              <a:t>Foafing</a:t>
            </a:r>
            <a:r>
              <a:rPr lang="en-US" sz="2400" dirty="0">
                <a:ea typeface="+mn-lt"/>
                <a:cs typeface="+mn-lt"/>
              </a:rPr>
              <a:t> the Music</a:t>
            </a:r>
            <a:r>
              <a:rPr lang="en-US" sz="2400" dirty="0">
                <a:cs typeface="Calibri"/>
              </a:rPr>
              <a:t> (2008):</a:t>
            </a:r>
            <a:br>
              <a:rPr lang="en-US" sz="2400" dirty="0">
                <a:cs typeface="Calibri"/>
              </a:rPr>
            </a:br>
            <a:r>
              <a:rPr lang="en-US" sz="2400" dirty="0">
                <a:ea typeface="+mn-lt"/>
                <a:cs typeface="+mn-lt"/>
              </a:rPr>
              <a:t>System for recommending music to a user, depending on the user’s musical tastes and listening habits. </a:t>
            </a:r>
          </a:p>
        </p:txBody>
      </p:sp>
      <p:sp>
        <p:nvSpPr>
          <p:cNvPr id="26" name="TextBox 1">
            <a:extLst>
              <a:ext uri="{FF2B5EF4-FFF2-40B4-BE49-F238E27FC236}">
                <a16:creationId xmlns:a16="http://schemas.microsoft.com/office/drawing/2014/main" id="{58F7BC78-D81E-6457-44B4-44313CD0E499}"/>
              </a:ext>
            </a:extLst>
          </p:cNvPr>
          <p:cNvSpPr txBox="1"/>
          <p:nvPr/>
        </p:nvSpPr>
        <p:spPr>
          <a:xfrm>
            <a:off x="1206047" y="3561425"/>
            <a:ext cx="17044054"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a:buChar char="•"/>
            </a:pPr>
            <a:r>
              <a:rPr lang="en-US" sz="2400" dirty="0">
                <a:cs typeface="Calibri"/>
              </a:rPr>
              <a:t>Amazon.com (2003):</a:t>
            </a:r>
            <a:br>
              <a:rPr lang="en-US" sz="2400" dirty="0">
                <a:cs typeface="Calibri"/>
              </a:rPr>
            </a:br>
            <a:r>
              <a:rPr lang="en-US" sz="2400" dirty="0">
                <a:ea typeface="+mn-lt"/>
                <a:cs typeface="+mn-lt"/>
              </a:rPr>
              <a:t>E-commerce web recommendation platform. </a:t>
            </a:r>
          </a:p>
        </p:txBody>
      </p:sp>
      <p:sp>
        <p:nvSpPr>
          <p:cNvPr id="27" name="TextBox 1">
            <a:extLst>
              <a:ext uri="{FF2B5EF4-FFF2-40B4-BE49-F238E27FC236}">
                <a16:creationId xmlns:a16="http://schemas.microsoft.com/office/drawing/2014/main" id="{0A37F3F5-5A3E-F386-00A8-8283B56CCF19}"/>
              </a:ext>
            </a:extLst>
          </p:cNvPr>
          <p:cNvSpPr txBox="1"/>
          <p:nvPr/>
        </p:nvSpPr>
        <p:spPr>
          <a:xfrm>
            <a:off x="1205920" y="5233673"/>
            <a:ext cx="17044054"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a:buChar char="•"/>
            </a:pPr>
            <a:r>
              <a:rPr lang="en-US" sz="2400" dirty="0">
                <a:ea typeface="+mn-lt"/>
                <a:cs typeface="+mn-lt"/>
              </a:rPr>
              <a:t>Research Paper Recommendation</a:t>
            </a:r>
            <a:r>
              <a:rPr lang="en-US" sz="2400" dirty="0">
                <a:cs typeface="Calibri"/>
              </a:rPr>
              <a:t> (2010):</a:t>
            </a:r>
            <a:br>
              <a:rPr lang="en-US" sz="2400" dirty="0">
                <a:cs typeface="Calibri"/>
              </a:rPr>
            </a:br>
            <a:r>
              <a:rPr lang="en-US" sz="2400" dirty="0">
                <a:ea typeface="+mn-lt"/>
                <a:cs typeface="+mn-lt"/>
              </a:rPr>
              <a:t>A research paper recommender system that helps researchers to find the most desirable papers in their fields of endeavor.  </a:t>
            </a:r>
          </a:p>
        </p:txBody>
      </p:sp>
    </p:spTree>
    <p:extLst>
      <p:ext uri="{BB962C8B-B14F-4D97-AF65-F5344CB8AC3E}">
        <p14:creationId xmlns:p14="http://schemas.microsoft.com/office/powerpoint/2010/main" val="213612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7" grpId="0"/>
    </p:bldLst>
  </p:timing>
</p:sld>
</file>

<file path=ppt/theme/theme1.xml><?xml version="1.0" encoding="utf-8"?>
<a:theme xmlns:a="http://schemas.openxmlformats.org/drawingml/2006/main" name="6_Title and Conten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5_Title and Conten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2_Title and Conten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4_Title and Conten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9B509609CC2A4CB77E71E8365D284C" ma:contentTypeVersion="11" ma:contentTypeDescription="Create a new document." ma:contentTypeScope="" ma:versionID="552ba7c50b5d781345f86e3021b147d3">
  <xsd:schema xmlns:xsd="http://www.w3.org/2001/XMLSchema" xmlns:xs="http://www.w3.org/2001/XMLSchema" xmlns:p="http://schemas.microsoft.com/office/2006/metadata/properties" xmlns:ns2="ac940826-447c-48b5-84e2-c99c971caa8c" xmlns:ns3="7fbfe9cb-1f8c-4aa8-8c22-e4f25f323450" targetNamespace="http://schemas.microsoft.com/office/2006/metadata/properties" ma:root="true" ma:fieldsID="a75f205674930cd785cfbf53dea2d11d" ns2:_="" ns3:_="">
    <xsd:import namespace="ac940826-447c-48b5-84e2-c99c971caa8c"/>
    <xsd:import namespace="7fbfe9cb-1f8c-4aa8-8c22-e4f25f32345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3:SharedWithUsers" minOccurs="0"/>
                <xsd:element ref="ns3:SharedWithDetails" minOccurs="0"/>
                <xsd:element ref="ns2:MediaServiceAutoKeyPoints" minOccurs="0"/>
                <xsd:element ref="ns2:MediaServiceKeyPoint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940826-447c-48b5-84e2-c99c971caa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fbfe9cb-1f8c-4aa8-8c22-e4f25f323450"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CFBAB6-6E83-432C-87D7-B8704BFD937A}">
  <ds:schemaRefs>
    <ds:schemaRef ds:uri="7fbfe9cb-1f8c-4aa8-8c22-e4f25f323450"/>
    <ds:schemaRef ds:uri="ac940826-447c-48b5-84e2-c99c971caa8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33EBA0B-615C-40DA-BA6A-CDB891921AEB}">
  <ds:schemaRefs>
    <ds:schemaRef ds:uri="http://www.w3.org/XML/1998/namespace"/>
    <ds:schemaRef ds:uri="http://schemas.microsoft.com/office/2006/documentManagement/types"/>
    <ds:schemaRef ds:uri="http://purl.org/dc/elements/1.1/"/>
    <ds:schemaRef ds:uri="http://purl.org/dc/terms/"/>
    <ds:schemaRef ds:uri="7fbfe9cb-1f8c-4aa8-8c22-e4f25f323450"/>
    <ds:schemaRef ds:uri="http://purl.org/dc/dcmitype/"/>
    <ds:schemaRef ds:uri="ac940826-447c-48b5-84e2-c99c971caa8c"/>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79BC92E4-165F-4872-A67B-6744C50FD9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67</TotalTime>
  <Words>850</Words>
  <Application>Microsoft Office PowerPoint</Application>
  <PresentationFormat>Custom</PresentationFormat>
  <Paragraphs>201</Paragraphs>
  <Slides>39</Slides>
  <Notes>39</Notes>
  <HiddenSlides>0</HiddenSlides>
  <MMClips>0</MMClips>
  <ScaleCrop>false</ScaleCrop>
  <HeadingPairs>
    <vt:vector size="4" baseType="variant">
      <vt:variant>
        <vt:lpstr>Theme</vt:lpstr>
      </vt:variant>
      <vt:variant>
        <vt:i4>4</vt:i4>
      </vt:variant>
      <vt:variant>
        <vt:lpstr>Slide Titles</vt:lpstr>
      </vt:variant>
      <vt:variant>
        <vt:i4>39</vt:i4>
      </vt:variant>
    </vt:vector>
  </HeadingPairs>
  <TitlesOfParts>
    <vt:vector size="43" baseType="lpstr">
      <vt:lpstr>6_Title and Content</vt:lpstr>
      <vt:lpstr>15_Title and Content</vt:lpstr>
      <vt:lpstr>12_Title and Content</vt:lpstr>
      <vt:lpstr>14_Title and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Sofia Tzouganatou</dc:creator>
  <cp:lastModifiedBy>Kostantinos Roustas</cp:lastModifiedBy>
  <cp:revision>2654</cp:revision>
  <cp:lastPrinted>2019-11-06T12:56:24Z</cp:lastPrinted>
  <dcterms:created xsi:type="dcterms:W3CDTF">2019-10-30T19:14:24Z</dcterms:created>
  <dcterms:modified xsi:type="dcterms:W3CDTF">2022-06-17T12:30:43Z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2019-09-16T00:00:00Z</vt:filetime>
  </property>
  <property fmtid="{D5CDD505-2E9C-101B-9397-08002B2CF9AE}" pid="3" name="Creator">
    <vt:lpwstr>Adobe InDesign CC 2015 (Macintosh)</vt:lpwstr>
  </property>
  <property fmtid="{D5CDD505-2E9C-101B-9397-08002B2CF9AE}" pid="4" name="LastSaved">
    <vt:filetime>2019-09-16T00:00:00Z</vt:filetime>
  </property>
  <property fmtid="{D5CDD505-2E9C-101B-9397-08002B2CF9AE}" pid="5" name="ContentTypeId">
    <vt:lpwstr>0x0101002E9B509609CC2A4CB77E71E8365D284C</vt:lpwstr>
  </property>
</Properties>
</file>