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96A8A5D-137F-4A8A-9811-F7A867F0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6EA64E00-438F-4B4F-9366-7A7230A9A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9E6386A-8042-4EC7-A981-EFAC2ACB89D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ítulo 1">
            <a:extLst>
              <a:ext uri="{FF2B5EF4-FFF2-40B4-BE49-F238E27FC236}">
                <a16:creationId xmlns:a16="http://schemas.microsoft.com/office/drawing/2014/main" id="{22480AB9-B2DE-4897-84CA-3E0F4E06CDE2}"/>
              </a:ext>
            </a:extLst>
          </p:cNvPr>
          <p:cNvSpPr>
            <a:spLocks noGrp="1"/>
          </p:cNvSpPr>
          <p:nvPr>
            <p:ph type="ctrTitle"/>
          </p:nvPr>
        </p:nvSpPr>
        <p:spPr>
          <a:xfrm>
            <a:off x="7914894" y="1122363"/>
            <a:ext cx="3156229" cy="2387600"/>
          </a:xfrm>
        </p:spPr>
        <p:txBody>
          <a:bodyPr>
            <a:normAutofit/>
          </a:bodyPr>
          <a:lstStyle/>
          <a:p>
            <a:r>
              <a:rPr lang="es-AR" sz="3400"/>
              <a:t>ESTRUCTURA INTERNA DE UNA COMPUTADORA</a:t>
            </a:r>
          </a:p>
        </p:txBody>
      </p:sp>
      <p:sp>
        <p:nvSpPr>
          <p:cNvPr id="3" name="Subtítulo 2">
            <a:extLst>
              <a:ext uri="{FF2B5EF4-FFF2-40B4-BE49-F238E27FC236}">
                <a16:creationId xmlns:a16="http://schemas.microsoft.com/office/drawing/2014/main" id="{DCD06B0F-F2A4-4EEA-B142-55CB55939EFD}"/>
              </a:ext>
            </a:extLst>
          </p:cNvPr>
          <p:cNvSpPr>
            <a:spLocks noGrp="1"/>
          </p:cNvSpPr>
          <p:nvPr>
            <p:ph type="subTitle" idx="1"/>
          </p:nvPr>
        </p:nvSpPr>
        <p:spPr>
          <a:xfrm>
            <a:off x="7886319" y="3602038"/>
            <a:ext cx="3184804" cy="1655762"/>
          </a:xfrm>
        </p:spPr>
        <p:txBody>
          <a:bodyPr>
            <a:normAutofit/>
          </a:bodyPr>
          <a:lstStyle/>
          <a:p>
            <a:r>
              <a:rPr lang="es-AR" dirty="0"/>
              <a:t>ARQUITECTURA</a:t>
            </a:r>
          </a:p>
        </p:txBody>
      </p:sp>
      <p:pic>
        <p:nvPicPr>
          <p:cNvPr id="4" name="Imagen 3">
            <a:extLst>
              <a:ext uri="{FF2B5EF4-FFF2-40B4-BE49-F238E27FC236}">
                <a16:creationId xmlns:a16="http://schemas.microsoft.com/office/drawing/2014/main" id="{79B42C39-1D1E-4EE7-89B2-9F79897DADFC}"/>
              </a:ext>
            </a:extLst>
          </p:cNvPr>
          <p:cNvPicPr>
            <a:picLocks noChangeAspect="1"/>
          </p:cNvPicPr>
          <p:nvPr/>
        </p:nvPicPr>
        <p:blipFill rotWithShape="1">
          <a:blip r:embed="rId4"/>
          <a:srcRect l="459" r="16879"/>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0FA686C7-6B08-416F-AEF3-C204079363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5">
              <a:extLst>
                <a:ext uri="{FF2B5EF4-FFF2-40B4-BE49-F238E27FC236}">
                  <a16:creationId xmlns:a16="http://schemas.microsoft.com/office/drawing/2014/main" id="{2BBDDDB2-3938-4066-91BA-4907AF8826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D2125FCC-F305-4C4C-9CB1-14B83ADD73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96643530-0EE0-4AC8-8241-ED8E26ED8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8">
              <a:extLst>
                <a:ext uri="{FF2B5EF4-FFF2-40B4-BE49-F238E27FC236}">
                  <a16:creationId xmlns:a16="http://schemas.microsoft.com/office/drawing/2014/main" id="{A784F0C8-95D3-4D7D-8FA9-326D3DEA266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4D49008E-3A2F-4C2C-85EB-1D228F38E6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B09CB0F8-91EE-4A04-91CD-9B9D390ED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954CB039-9A52-4C07-BDB1-747876D86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AD9FE313-C425-42A8-92A9-82E74C4096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CD506FC5-3A23-48B7-9771-7B77E6DA0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6FF54CDF-21B0-46AE-B402-234E62F9D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EE88784D-C24D-4FBD-AF34-85BA74966F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F524C128-9723-4A4D-BFB5-7EBD5B24FB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9C742EF7-4F82-4B4A-9693-4F794B6A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0265747A-2114-4F0F-81B6-618FD389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99E488E3-470E-4FC6-A3B0-141DF162D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12B7DC5-03F3-4B7B-9520-D66144F1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B2355AA2-DB69-485A-B600-E3DF02F2D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4DC3AC80-2B15-428E-8B1E-53312C666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C48F81D6-640C-4483-9773-8C7BFF461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C7AA2EE3-7411-4DCB-B79E-0C5C95D7C7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8B84BFA3-B122-4CA5-8C28-79134C97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A7C22B06-B32B-46EB-9428-B7CA7DA1F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1AE1D740-5AF4-4B8F-B533-C8CD4E56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555B0792-99B8-4014-AC84-7B39D21294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395B90B6-A4DE-4EEF-B53E-395E8D4AF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0117576-A27F-4175-BD9D-EE15C96D9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93C8332E-93D3-4919-A977-06EC76556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B086AC0E-8130-47AC-A510-5285FAE659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33">
              <a:extLst>
                <a:ext uri="{FF2B5EF4-FFF2-40B4-BE49-F238E27FC236}">
                  <a16:creationId xmlns:a16="http://schemas.microsoft.com/office/drawing/2014/main" id="{DF1BC1DF-8089-49D8-9535-EAB0D7C9A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97388BAE-DCB9-4B88-9CDE-6FA3304D3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7E059A96-E5FE-4EE1-9C6D-3AB208BF6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CD6A3DCE-FBEE-41E7-A0EC-CA23A1DF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52966C83-B07E-463F-B982-F3E074D9D1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0F475B53-6578-4C68-AC7C-3BE28EA6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8475C02B-D024-4E20-9EF3-2A7E96740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1F5EF5DC-7372-4549-B0A6-800F19406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8B908D96-CCB2-426B-862C-2BDB2AF71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26752E6D-E46B-4DA2-B280-5C696EF4FD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011E7A27-73CF-4E1E-8AE2-B88B96F3B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1DBE1EE2-4667-4A45-80F7-217D3B6FA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45">
              <a:extLst>
                <a:ext uri="{FF2B5EF4-FFF2-40B4-BE49-F238E27FC236}">
                  <a16:creationId xmlns:a16="http://schemas.microsoft.com/office/drawing/2014/main" id="{A48239BC-3712-4110-AE92-4AC892603DE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14B6D739-1C93-4350-BC14-ED88C6341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2F73DF89-CB95-4798-90CA-B7A1DF2D36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1DA7D977-8D60-47B5-8071-30A6FA0C9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4A241594-4FC5-4570-94B2-724F248A6B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9D31F634-1A34-473E-A0FA-D06EB57D97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CE20C679-7385-48FF-BBE5-5BA7C0E70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ADF9CA3B-265F-4927-BA79-0A676AF3F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B138D01D-340C-4DB0-A0E1-D54B9319D5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B56918B0-069B-4C98-995E-4D6B0B176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2BD45940-09B7-4CD3-90E7-0EA2CF6A0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347A8664-7179-419E-A26E-8250762910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B7350394-4D50-4E2E-8AF2-F4A52E734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6B464294-4049-4542-A83E-22B8CC6331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69" name="Group 68">
            <a:extLst>
              <a:ext uri="{FF2B5EF4-FFF2-40B4-BE49-F238E27FC236}">
                <a16:creationId xmlns:a16="http://schemas.microsoft.com/office/drawing/2014/main" id="{4C78E281-F596-4ECB-979A-89D89452A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a:extLst>
                <a:ext uri="{FF2B5EF4-FFF2-40B4-BE49-F238E27FC236}">
                  <a16:creationId xmlns:a16="http://schemas.microsoft.com/office/drawing/2014/main" id="{C20E68C0-5C9E-4DA6-83AD-0EC3179BB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33">
              <a:extLst>
                <a:ext uri="{FF2B5EF4-FFF2-40B4-BE49-F238E27FC236}">
                  <a16:creationId xmlns:a16="http://schemas.microsoft.com/office/drawing/2014/main" id="{80C08ED9-C9F6-4168-816A-F5C5F3AF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34">
              <a:extLst>
                <a:ext uri="{FF2B5EF4-FFF2-40B4-BE49-F238E27FC236}">
                  <a16:creationId xmlns:a16="http://schemas.microsoft.com/office/drawing/2014/main" id="{0A83E4BF-890D-4E0A-A720-48088D4224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35">
              <a:extLst>
                <a:ext uri="{FF2B5EF4-FFF2-40B4-BE49-F238E27FC236}">
                  <a16:creationId xmlns:a16="http://schemas.microsoft.com/office/drawing/2014/main" id="{996F9B33-C769-451E-9044-EA85C625C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36">
              <a:extLst>
                <a:ext uri="{FF2B5EF4-FFF2-40B4-BE49-F238E27FC236}">
                  <a16:creationId xmlns:a16="http://schemas.microsoft.com/office/drawing/2014/main" id="{F91D6EA2-C024-4E53-A81E-A50907517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37">
              <a:extLst>
                <a:ext uri="{FF2B5EF4-FFF2-40B4-BE49-F238E27FC236}">
                  <a16:creationId xmlns:a16="http://schemas.microsoft.com/office/drawing/2014/main" id="{233F8C4E-A946-462B-9703-971ABD45D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38">
              <a:extLst>
                <a:ext uri="{FF2B5EF4-FFF2-40B4-BE49-F238E27FC236}">
                  <a16:creationId xmlns:a16="http://schemas.microsoft.com/office/drawing/2014/main" id="{06059614-A557-45C6-B625-488D41C394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39">
              <a:extLst>
                <a:ext uri="{FF2B5EF4-FFF2-40B4-BE49-F238E27FC236}">
                  <a16:creationId xmlns:a16="http://schemas.microsoft.com/office/drawing/2014/main" id="{26BCD22B-880F-40F8-88AC-CD9285348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40">
              <a:extLst>
                <a:ext uri="{FF2B5EF4-FFF2-40B4-BE49-F238E27FC236}">
                  <a16:creationId xmlns:a16="http://schemas.microsoft.com/office/drawing/2014/main" id="{52324B00-0190-4453-9F81-F0E913800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Rectangle 41">
              <a:extLst>
                <a:ext uri="{FF2B5EF4-FFF2-40B4-BE49-F238E27FC236}">
                  <a16:creationId xmlns:a16="http://schemas.microsoft.com/office/drawing/2014/main" id="{33BE57C0-F93F-4C88-B489-0BFA90D01B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417721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FF23D-4B0A-4148-B779-C63336FDC189}"/>
              </a:ext>
            </a:extLst>
          </p:cNvPr>
          <p:cNvSpPr>
            <a:spLocks noGrp="1"/>
          </p:cNvSpPr>
          <p:nvPr>
            <p:ph type="title"/>
          </p:nvPr>
        </p:nvSpPr>
        <p:spPr/>
        <p:txBody>
          <a:bodyPr/>
          <a:lstStyle/>
          <a:p>
            <a:r>
              <a:rPr lang="es-ES" b="1" dirty="0"/>
              <a:t>Tipos de memoria central</a:t>
            </a:r>
            <a:endParaRPr lang="es-AR" dirty="0"/>
          </a:p>
        </p:txBody>
      </p:sp>
      <p:sp>
        <p:nvSpPr>
          <p:cNvPr id="3" name="Marcador de contenido 2">
            <a:extLst>
              <a:ext uri="{FF2B5EF4-FFF2-40B4-BE49-F238E27FC236}">
                <a16:creationId xmlns:a16="http://schemas.microsoft.com/office/drawing/2014/main" id="{E24C6ABB-03C0-4963-B6B3-19C77AA91882}"/>
              </a:ext>
            </a:extLst>
          </p:cNvPr>
          <p:cNvSpPr>
            <a:spLocks noGrp="1"/>
          </p:cNvSpPr>
          <p:nvPr>
            <p:ph idx="1"/>
          </p:nvPr>
        </p:nvSpPr>
        <p:spPr/>
        <p:txBody>
          <a:bodyPr>
            <a:normAutofit fontScale="92500" lnSpcReduction="10000"/>
          </a:bodyPr>
          <a:lstStyle/>
          <a:p>
            <a:r>
              <a:rPr lang="es-AR" dirty="0"/>
              <a:t>Las memorias de circuitos integrados  son las  utilizadas  actualmente. Son rápidas y de acceso directo. Se dividen  en varias clases, en función  de su durabilidad y su capacidad  para ser rescritas. Las importantes son:</a:t>
            </a:r>
          </a:p>
          <a:p>
            <a:r>
              <a:rPr lang="es-AR" b="1" dirty="0"/>
              <a:t>Memoria RAM</a:t>
            </a:r>
            <a:endParaRPr lang="es-AR" dirty="0"/>
          </a:p>
          <a:p>
            <a:r>
              <a:rPr lang="es-AR" dirty="0"/>
              <a:t>  En esta memoria, cuyo nombre  de las iniciales  de su nombre en lenguaje inglesa </a:t>
            </a:r>
            <a:r>
              <a:rPr lang="es-AR" i="1" dirty="0" err="1"/>
              <a:t>Random</a:t>
            </a:r>
            <a:r>
              <a:rPr lang="es-AR" i="1" dirty="0"/>
              <a:t> Access </a:t>
            </a:r>
            <a:r>
              <a:rPr lang="es-AR" i="1" dirty="0" err="1"/>
              <a:t>Memory</a:t>
            </a:r>
            <a:r>
              <a:rPr lang="es-AR" dirty="0"/>
              <a:t>,  se puede grabar  y leer datos. Pero, en realidad, se trata de una  memoria  volátil, cuyo contenido  se borra al cortase el suministrador  de energía.</a:t>
            </a:r>
          </a:p>
          <a:p>
            <a:endParaRPr lang="es-AR" dirty="0"/>
          </a:p>
        </p:txBody>
      </p:sp>
    </p:spTree>
    <p:extLst>
      <p:ext uri="{BB962C8B-B14F-4D97-AF65-F5344CB8AC3E}">
        <p14:creationId xmlns:p14="http://schemas.microsoft.com/office/powerpoint/2010/main" val="120542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C286E-749A-41C4-9CCC-F4E22BD98FA4}"/>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EFF79A05-76BB-4675-AF6E-DEE65830322D}"/>
              </a:ext>
            </a:extLst>
          </p:cNvPr>
          <p:cNvSpPr>
            <a:spLocks noGrp="1"/>
          </p:cNvSpPr>
          <p:nvPr>
            <p:ph idx="1"/>
          </p:nvPr>
        </p:nvSpPr>
        <p:spPr/>
        <p:txBody>
          <a:bodyPr>
            <a:normAutofit fontScale="70000" lnSpcReduction="20000"/>
          </a:bodyPr>
          <a:lstStyle/>
          <a:p>
            <a:r>
              <a:rPr lang="es-AR" b="1" dirty="0"/>
              <a:t>Memorias ROM</a:t>
            </a:r>
            <a:endParaRPr lang="es-AR" dirty="0"/>
          </a:p>
          <a:p>
            <a:r>
              <a:rPr lang="es-AR" dirty="0"/>
              <a:t>   Estas memorias, cuyo nombre  procede de las iniciales inglesas de su nombre </a:t>
            </a:r>
            <a:r>
              <a:rPr lang="es-AR" i="1" dirty="0" err="1"/>
              <a:t>Read</a:t>
            </a:r>
            <a:r>
              <a:rPr lang="es-AR" i="1" dirty="0"/>
              <a:t> </a:t>
            </a:r>
            <a:r>
              <a:rPr lang="es-AR" i="1" dirty="0" err="1"/>
              <a:t>Only</a:t>
            </a:r>
            <a:r>
              <a:rPr lang="es-AR" i="1" dirty="0"/>
              <a:t> </a:t>
            </a:r>
            <a:r>
              <a:rPr lang="es-AR" i="1" dirty="0" err="1"/>
              <a:t>Memory</a:t>
            </a:r>
            <a:r>
              <a:rPr lang="es-AR" dirty="0"/>
              <a:t>, son solo lectura. No es  posible  grabar ningún  dato en las memorias ROM. SE trata  de memorias  no  volátiles. Su contenido se graba durante su constricción y no se  puede cambiar. Son  memorias perfectas para guardar  micro programas, sistemas  operativos, tablas de conversión, generación de caracteres, etcétera.</a:t>
            </a:r>
          </a:p>
          <a:p>
            <a:r>
              <a:rPr lang="es-AR" b="1" dirty="0"/>
              <a:t> Memorias PROM</a:t>
            </a:r>
            <a:endParaRPr lang="es-AR" dirty="0"/>
          </a:p>
          <a:p>
            <a:r>
              <a:rPr lang="es-AR" dirty="0"/>
              <a:t>Tal como indica su nombre, </a:t>
            </a:r>
            <a:r>
              <a:rPr lang="es-AR" i="1" dirty="0"/>
              <a:t>Programable ROM,</a:t>
            </a:r>
            <a:r>
              <a:rPr lang="es-AR" dirty="0"/>
              <a:t> estas memorias son programables. Se encargan  vírgenes al programador. Este mediante un dispositivo  especial, las programara  grabando  en ellas  los  datos que  considera de intereses para su trabajo.</a:t>
            </a:r>
          </a:p>
          <a:p>
            <a:r>
              <a:rPr lang="es-AR" dirty="0"/>
              <a:t>El proceso de programación  es destructivo: una vez grabada, es como si fuese una ROM normal.</a:t>
            </a:r>
          </a:p>
          <a:p>
            <a:endParaRPr lang="es-AR" dirty="0"/>
          </a:p>
        </p:txBody>
      </p:sp>
    </p:spTree>
    <p:extLst>
      <p:ext uri="{BB962C8B-B14F-4D97-AF65-F5344CB8AC3E}">
        <p14:creationId xmlns:p14="http://schemas.microsoft.com/office/powerpoint/2010/main" val="217993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40994-D8F1-465E-9548-33C0485F67EE}"/>
              </a:ext>
            </a:extLst>
          </p:cNvPr>
          <p:cNvSpPr>
            <a:spLocks noGrp="1"/>
          </p:cNvSpPr>
          <p:nvPr>
            <p:ph type="title"/>
          </p:nvPr>
        </p:nvSpPr>
        <p:spPr/>
        <p:txBody>
          <a:bodyPr/>
          <a:lstStyle/>
          <a:p>
            <a:r>
              <a:rPr lang="es-AR" dirty="0"/>
              <a:t>MEMORIAS</a:t>
            </a:r>
          </a:p>
        </p:txBody>
      </p:sp>
      <p:sp>
        <p:nvSpPr>
          <p:cNvPr id="3" name="Marcador de contenido 2">
            <a:extLst>
              <a:ext uri="{FF2B5EF4-FFF2-40B4-BE49-F238E27FC236}">
                <a16:creationId xmlns:a16="http://schemas.microsoft.com/office/drawing/2014/main" id="{72C4DD0E-2C81-44D7-B0EF-965C2DEBDD7C}"/>
              </a:ext>
            </a:extLst>
          </p:cNvPr>
          <p:cNvSpPr>
            <a:spLocks noGrp="1"/>
          </p:cNvSpPr>
          <p:nvPr>
            <p:ph idx="1"/>
          </p:nvPr>
        </p:nvSpPr>
        <p:spPr/>
        <p:txBody>
          <a:bodyPr>
            <a:normAutofit fontScale="55000" lnSpcReduction="20000"/>
          </a:bodyPr>
          <a:lstStyle/>
          <a:p>
            <a:r>
              <a:rPr lang="es-AR" b="1" dirty="0"/>
              <a:t>Memoria EPROM</a:t>
            </a:r>
            <a:endParaRPr lang="es-AR" dirty="0"/>
          </a:p>
          <a:p>
            <a:r>
              <a:rPr lang="es-AR" b="1" dirty="0"/>
              <a:t> </a:t>
            </a:r>
            <a:r>
              <a:rPr lang="es-AR" dirty="0"/>
              <a:t>Se trata de una PROM, de la  que se puede borrar (</a:t>
            </a:r>
            <a:r>
              <a:rPr lang="es-AR" i="1" dirty="0" err="1"/>
              <a:t>Erasable</a:t>
            </a:r>
            <a:r>
              <a:rPr lang="es-AR" i="1" dirty="0"/>
              <a:t> PROM)</a:t>
            </a:r>
            <a:r>
              <a:rPr lang="es-AR" dirty="0"/>
              <a:t>  la información  mediante  rayos  ultravioletas. Para esta operación  es necesario  que el circuito  integrado disponga  de una ventana  de cuarzo transparente  a los rayos  ultravioletas. El tiempo  de exposición  a los rayos  ha de ser  corto y varias  según  el constructor. Una vez borrados los datos de  la  EPROM, se necesita disponer de un grabador  especial para introducir nuevos datos.</a:t>
            </a:r>
          </a:p>
          <a:p>
            <a:endParaRPr lang="es-AR" dirty="0"/>
          </a:p>
          <a:p>
            <a:r>
              <a:rPr lang="es-AR" b="1" dirty="0"/>
              <a:t>Memoria RPROM</a:t>
            </a:r>
            <a:endParaRPr lang="es-AR" dirty="0"/>
          </a:p>
          <a:p>
            <a:pPr marL="0" indent="0">
              <a:buNone/>
            </a:pPr>
            <a:r>
              <a:rPr lang="es-AR" b="1" dirty="0"/>
              <a:t> </a:t>
            </a:r>
            <a:endParaRPr lang="es-AR" dirty="0"/>
          </a:p>
          <a:p>
            <a:r>
              <a:rPr lang="es-AR" dirty="0"/>
              <a:t>E una memoria  PROM, cuya información  se puede borrar eléctricamente , si se aplican  a las entradas  unos valores  de tensión  oportunos, y también  programar  de nuevo (Reprogramable ROM ). Para el borrado  de una RPROM, y  para su reprogramación, se necesita  un programador especial.</a:t>
            </a:r>
          </a:p>
          <a:p>
            <a:r>
              <a:rPr lang="es-AR" dirty="0"/>
              <a:t> </a:t>
            </a:r>
          </a:p>
          <a:p>
            <a:endParaRPr lang="es-AR" dirty="0"/>
          </a:p>
        </p:txBody>
      </p:sp>
    </p:spTree>
    <p:extLst>
      <p:ext uri="{BB962C8B-B14F-4D97-AF65-F5344CB8AC3E}">
        <p14:creationId xmlns:p14="http://schemas.microsoft.com/office/powerpoint/2010/main" val="57968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E2E19-17F5-431E-9A88-BD3EC681F336}"/>
              </a:ext>
            </a:extLst>
          </p:cNvPr>
          <p:cNvSpPr>
            <a:spLocks noGrp="1"/>
          </p:cNvSpPr>
          <p:nvPr>
            <p:ph type="title"/>
          </p:nvPr>
        </p:nvSpPr>
        <p:spPr/>
        <p:txBody>
          <a:bodyPr/>
          <a:lstStyle/>
          <a:p>
            <a:r>
              <a:rPr lang="es-ES" b="1" dirty="0"/>
              <a:t>MEMORIA SUPERIOR, EXPANDIDA, EXTENDIDA Y ALTA</a:t>
            </a:r>
            <a:endParaRPr lang="es-AR" dirty="0"/>
          </a:p>
        </p:txBody>
      </p:sp>
      <p:sp>
        <p:nvSpPr>
          <p:cNvPr id="3" name="Marcador de contenido 2">
            <a:extLst>
              <a:ext uri="{FF2B5EF4-FFF2-40B4-BE49-F238E27FC236}">
                <a16:creationId xmlns:a16="http://schemas.microsoft.com/office/drawing/2014/main" id="{0C70E21E-597F-4607-BDF2-65DEAFFC0336}"/>
              </a:ext>
            </a:extLst>
          </p:cNvPr>
          <p:cNvSpPr>
            <a:spLocks noGrp="1"/>
          </p:cNvSpPr>
          <p:nvPr>
            <p:ph idx="1"/>
          </p:nvPr>
        </p:nvSpPr>
        <p:spPr/>
        <p:txBody>
          <a:bodyPr/>
          <a:lstStyle/>
          <a:p>
            <a:r>
              <a:rPr lang="es-AR" dirty="0"/>
              <a:t>Aunque  la memoria de acceso a aleatorio  (RAM) es simple  la ,misma para una computadora , se  distinguen  diferentes tipos  de la misma  dependiendo  de la posición que ocupan   en el  mapa  de memoria; </a:t>
            </a:r>
            <a:r>
              <a:rPr lang="es-AR" dirty="0" err="1"/>
              <a:t>asi</a:t>
            </a:r>
            <a:r>
              <a:rPr lang="es-AR" dirty="0"/>
              <a:t>, diferencia  entre la memoria  superior, la memoria  expandida , la memoria  extendida  y memoria alta. La memoria  convencional de un ordenador, comprende desde 0 hasta  1024K, es aquella en la cual  ejecutan  todos los programas del sistema operativo (DOS).</a:t>
            </a:r>
          </a:p>
        </p:txBody>
      </p:sp>
    </p:spTree>
    <p:extLst>
      <p:ext uri="{BB962C8B-B14F-4D97-AF65-F5344CB8AC3E}">
        <p14:creationId xmlns:p14="http://schemas.microsoft.com/office/powerpoint/2010/main" val="276195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4C87E-6E9E-49B3-90A0-A3F3530B09A2}"/>
              </a:ext>
            </a:extLst>
          </p:cNvPr>
          <p:cNvSpPr>
            <a:spLocks noGrp="1"/>
          </p:cNvSpPr>
          <p:nvPr>
            <p:ph type="title"/>
          </p:nvPr>
        </p:nvSpPr>
        <p:spPr/>
        <p:txBody>
          <a:bodyPr/>
          <a:lstStyle/>
          <a:p>
            <a:r>
              <a:rPr lang="es-AR" dirty="0"/>
              <a:t>LA MEMORIA SUPERIOR</a:t>
            </a:r>
          </a:p>
        </p:txBody>
      </p:sp>
      <p:sp>
        <p:nvSpPr>
          <p:cNvPr id="3" name="Marcador de contenido 2">
            <a:extLst>
              <a:ext uri="{FF2B5EF4-FFF2-40B4-BE49-F238E27FC236}">
                <a16:creationId xmlns:a16="http://schemas.microsoft.com/office/drawing/2014/main" id="{E8098022-4C8E-4660-AFA5-9CEAF578A8E3}"/>
              </a:ext>
            </a:extLst>
          </p:cNvPr>
          <p:cNvSpPr>
            <a:spLocks noGrp="1"/>
          </p:cNvSpPr>
          <p:nvPr>
            <p:ph idx="1"/>
          </p:nvPr>
        </p:nvSpPr>
        <p:spPr/>
        <p:txBody>
          <a:bodyPr>
            <a:normAutofit lnSpcReduction="10000"/>
          </a:bodyPr>
          <a:lstStyle/>
          <a:p>
            <a:r>
              <a:rPr lang="es-AR" dirty="0"/>
              <a:t>La</a:t>
            </a:r>
            <a:r>
              <a:rPr lang="es-AR" i="1" dirty="0"/>
              <a:t> memoria superior, </a:t>
            </a:r>
            <a:r>
              <a:rPr lang="es-AR" dirty="0"/>
              <a:t> por su parte, es la zona  de la memoria  convencional comprendida entre 640K y 1024K de La memoria superior se emplean  para almacenar rutinas básicas del sistema  informático, como son aquellas que controlan  la computadora desde  el momento que se enciende , o las que afectan  a la entrada y salida  de datos o a la memoria video (que permite  almacenar  los caracteres  que se visualizan  en el monitor y  la información  numérica que indica  como deben aparecer, es decir: colores de carácter y del fondo en el aparece, intensidad del color, etcétera)</a:t>
            </a:r>
          </a:p>
        </p:txBody>
      </p:sp>
    </p:spTree>
    <p:extLst>
      <p:ext uri="{BB962C8B-B14F-4D97-AF65-F5344CB8AC3E}">
        <p14:creationId xmlns:p14="http://schemas.microsoft.com/office/powerpoint/2010/main" val="3627048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13CDAA-B2BC-474B-B10D-D40B39D54E22}"/>
              </a:ext>
            </a:extLst>
          </p:cNvPr>
          <p:cNvSpPr>
            <a:spLocks noGrp="1"/>
          </p:cNvSpPr>
          <p:nvPr>
            <p:ph type="title"/>
          </p:nvPr>
        </p:nvSpPr>
        <p:spPr/>
        <p:txBody>
          <a:bodyPr/>
          <a:lstStyle/>
          <a:p>
            <a:r>
              <a:rPr lang="es-AR" dirty="0"/>
              <a:t>LA MEMORIA EXPANDIDA O MEMORIA EMS</a:t>
            </a:r>
          </a:p>
        </p:txBody>
      </p:sp>
      <p:sp>
        <p:nvSpPr>
          <p:cNvPr id="3" name="Marcador de contenido 2">
            <a:extLst>
              <a:ext uri="{FF2B5EF4-FFF2-40B4-BE49-F238E27FC236}">
                <a16:creationId xmlns:a16="http://schemas.microsoft.com/office/drawing/2014/main" id="{299FDF6D-50A1-4D74-86F1-219F9AC0FA46}"/>
              </a:ext>
            </a:extLst>
          </p:cNvPr>
          <p:cNvSpPr>
            <a:spLocks noGrp="1"/>
          </p:cNvSpPr>
          <p:nvPr>
            <p:ph idx="1"/>
          </p:nvPr>
        </p:nvSpPr>
        <p:spPr/>
        <p:txBody>
          <a:bodyPr>
            <a:normAutofit fontScale="85000" lnSpcReduction="20000"/>
          </a:bodyPr>
          <a:lstStyle/>
          <a:p>
            <a:r>
              <a:rPr lang="es-AR" dirty="0"/>
              <a:t>La </a:t>
            </a:r>
            <a:r>
              <a:rPr lang="es-AR" i="1" dirty="0"/>
              <a:t>memoria expandida </a:t>
            </a:r>
            <a:r>
              <a:rPr lang="es-AR" dirty="0"/>
              <a:t> o memoria EMS (por sus siglas inglesas </a:t>
            </a:r>
            <a:r>
              <a:rPr lang="es-AR" i="1" dirty="0"/>
              <a:t>Expended </a:t>
            </a:r>
            <a:r>
              <a:rPr lang="es-AR" i="1" dirty="0" err="1"/>
              <a:t>Memory</a:t>
            </a:r>
            <a:r>
              <a:rPr lang="es-AR" i="1" dirty="0"/>
              <a:t> </a:t>
            </a:r>
            <a:r>
              <a:rPr lang="es-AR" i="1" dirty="0" err="1"/>
              <a:t>Specification</a:t>
            </a:r>
            <a:r>
              <a:rPr lang="es-AR" i="1" dirty="0"/>
              <a:t>)</a:t>
            </a:r>
            <a:r>
              <a:rPr lang="es-AR" dirty="0"/>
              <a:t> trabaje con una memoria  superior a los 1024K de la memoria  convencional. Para ello se emplea un método basado en utilizar un bloque de memoria de 64K de la memoria   superior al que pueden acceder tanto e l DOS como las aplicaciones  de DOS.</a:t>
            </a:r>
          </a:p>
          <a:p>
            <a:r>
              <a:rPr lang="es-AR" dirty="0"/>
              <a:t>Por su parte, la </a:t>
            </a:r>
            <a:r>
              <a:rPr lang="es-AR" i="1" dirty="0"/>
              <a:t>memoria  extendida</a:t>
            </a:r>
            <a:r>
              <a:rPr lang="es-AR" dirty="0"/>
              <a:t> es  una memoria  superior  a los 1024K que caracteriza a los  microprocesadores de  </a:t>
            </a:r>
            <a:r>
              <a:rPr lang="es-AR" dirty="0" err="1"/>
              <a:t>de</a:t>
            </a:r>
            <a:r>
              <a:rPr lang="es-AR" dirty="0"/>
              <a:t> la gama  286 y superiores. Estas memorias alcanza, por ejemplo, en los ordenadores  de la gama 386 y superiores  un valor de hasta 4096MB. Esta región  de la memoria, si bien no es </a:t>
            </a:r>
            <a:r>
              <a:rPr lang="es-AR" dirty="0" err="1"/>
              <a:t>aseccible</a:t>
            </a:r>
            <a:r>
              <a:rPr lang="es-AR" dirty="0"/>
              <a:t>  al sistema operativo  DOS, si lo es a la mayoría de las aplicaciones  modernas que corren  en el interfases como Windows. Los sistemas  operativos  como el  UNIX o el OS/2 si pueden acceder a la memoria extendida.</a:t>
            </a:r>
          </a:p>
          <a:p>
            <a:endParaRPr lang="es-AR" dirty="0"/>
          </a:p>
        </p:txBody>
      </p:sp>
    </p:spTree>
    <p:extLst>
      <p:ext uri="{BB962C8B-B14F-4D97-AF65-F5344CB8AC3E}">
        <p14:creationId xmlns:p14="http://schemas.microsoft.com/office/powerpoint/2010/main" val="2390235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8BCF6F-63DA-48BD-BC72-687E11F83DF3}"/>
              </a:ext>
            </a:extLst>
          </p:cNvPr>
          <p:cNvSpPr>
            <a:spLocks noGrp="1"/>
          </p:cNvSpPr>
          <p:nvPr>
            <p:ph type="title"/>
          </p:nvPr>
        </p:nvSpPr>
        <p:spPr/>
        <p:txBody>
          <a:bodyPr/>
          <a:lstStyle/>
          <a:p>
            <a:r>
              <a:rPr lang="es-AR" dirty="0"/>
              <a:t>LA MEMORIA ALTA</a:t>
            </a:r>
          </a:p>
        </p:txBody>
      </p:sp>
      <p:sp>
        <p:nvSpPr>
          <p:cNvPr id="3" name="Marcador de contenido 2">
            <a:extLst>
              <a:ext uri="{FF2B5EF4-FFF2-40B4-BE49-F238E27FC236}">
                <a16:creationId xmlns:a16="http://schemas.microsoft.com/office/drawing/2014/main" id="{21F877CF-594F-4C2D-94D6-125FC0B0619D}"/>
              </a:ext>
            </a:extLst>
          </p:cNvPr>
          <p:cNvSpPr>
            <a:spLocks noGrp="1"/>
          </p:cNvSpPr>
          <p:nvPr>
            <p:ph idx="1"/>
          </p:nvPr>
        </p:nvSpPr>
        <p:spPr/>
        <p:txBody>
          <a:bodyPr/>
          <a:lstStyle/>
          <a:p>
            <a:r>
              <a:rPr lang="es-AR" dirty="0"/>
              <a:t>La  </a:t>
            </a:r>
            <a:r>
              <a:rPr lang="es-AR" i="1" dirty="0"/>
              <a:t>memoria alta </a:t>
            </a:r>
            <a:r>
              <a:rPr lang="es-AR" dirty="0"/>
              <a:t> es aquella memoria comprendida  entre los 1024 y los 1088K y ,al igual  que la memoria extendida , es propia de los ordenadores equipadas con microprocesadores  de la gama 286 y superiores . Estos  64K son sin embargo  accesibles  al sistema  operativo DOS (a partir de la versión  5.0). Evidentemente, si se dispone  de memoria alta, la memoria  extendida, en licuar de empezar  en 1024K, lo hace en 1088K.</a:t>
            </a:r>
          </a:p>
        </p:txBody>
      </p:sp>
    </p:spTree>
    <p:extLst>
      <p:ext uri="{BB962C8B-B14F-4D97-AF65-F5344CB8AC3E}">
        <p14:creationId xmlns:p14="http://schemas.microsoft.com/office/powerpoint/2010/main" val="3540823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E9ADD1-87E9-42CD-9B74-C831AAB4CACE}"/>
              </a:ext>
            </a:extLst>
          </p:cNvPr>
          <p:cNvSpPr>
            <a:spLocks noGrp="1"/>
          </p:cNvSpPr>
          <p:nvPr>
            <p:ph type="title"/>
          </p:nvPr>
        </p:nvSpPr>
        <p:spPr/>
        <p:txBody>
          <a:bodyPr/>
          <a:lstStyle/>
          <a:p>
            <a:r>
              <a:rPr lang="es-AR" dirty="0"/>
              <a:t>MICROPROCESADOR</a:t>
            </a:r>
          </a:p>
        </p:txBody>
      </p:sp>
      <p:sp>
        <p:nvSpPr>
          <p:cNvPr id="3" name="Marcador de contenido 2">
            <a:extLst>
              <a:ext uri="{FF2B5EF4-FFF2-40B4-BE49-F238E27FC236}">
                <a16:creationId xmlns:a16="http://schemas.microsoft.com/office/drawing/2014/main" id="{FFB21AEF-902D-4AFB-A424-DBFA9DE5C2BA}"/>
              </a:ext>
            </a:extLst>
          </p:cNvPr>
          <p:cNvSpPr>
            <a:spLocks noGrp="1"/>
          </p:cNvSpPr>
          <p:nvPr>
            <p:ph idx="1"/>
          </p:nvPr>
        </p:nvSpPr>
        <p:spPr/>
        <p:txBody>
          <a:bodyPr>
            <a:normAutofit fontScale="85000" lnSpcReduction="10000"/>
          </a:bodyPr>
          <a:lstStyle/>
          <a:p>
            <a:r>
              <a:rPr lang="es-AR" dirty="0"/>
              <a:t>Se define como microprocesador  de la unidad central  de procesador  la unidad central  de proceso  de datos, constituida  por un solo circuito integrado (CI) de alta escala  en la integración  de sus componentes. El microprocesador  opera bajo el control de un programa  y efectúa  operaciones  sobre los propios datos:</a:t>
            </a:r>
          </a:p>
          <a:p>
            <a:r>
              <a:rPr lang="es-AR" dirty="0"/>
              <a:t>Operación de tipo lógico.</a:t>
            </a:r>
          </a:p>
          <a:p>
            <a:r>
              <a:rPr lang="es-AR" dirty="0"/>
              <a:t>Operaciones de tipo aritmético.</a:t>
            </a:r>
          </a:p>
          <a:p>
            <a:r>
              <a:rPr lang="es-AR" dirty="0"/>
              <a:t>Control de entrada/salida de datos.</a:t>
            </a:r>
          </a:p>
          <a:p>
            <a:r>
              <a:rPr lang="es-AR" dirty="0"/>
              <a:t>Control de funciones y de unidades externas  al mismo, pero internas a la computadora.</a:t>
            </a:r>
          </a:p>
          <a:p>
            <a:endParaRPr lang="es-AR" dirty="0"/>
          </a:p>
        </p:txBody>
      </p:sp>
    </p:spTree>
    <p:extLst>
      <p:ext uri="{BB962C8B-B14F-4D97-AF65-F5344CB8AC3E}">
        <p14:creationId xmlns:p14="http://schemas.microsoft.com/office/powerpoint/2010/main" val="3357529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B2B340-92EA-492D-BCDB-A12334C34408}"/>
              </a:ext>
            </a:extLst>
          </p:cNvPr>
          <p:cNvSpPr>
            <a:spLocks noGrp="1"/>
          </p:cNvSpPr>
          <p:nvPr>
            <p:ph type="title"/>
          </p:nvPr>
        </p:nvSpPr>
        <p:spPr/>
        <p:txBody>
          <a:bodyPr/>
          <a:lstStyle/>
          <a:p>
            <a:r>
              <a:rPr lang="es-ES" b="1" dirty="0"/>
              <a:t>MICROCOMPUTADORA.</a:t>
            </a:r>
            <a:endParaRPr lang="es-AR" dirty="0"/>
          </a:p>
        </p:txBody>
      </p:sp>
      <p:sp>
        <p:nvSpPr>
          <p:cNvPr id="3" name="Marcador de contenido 2">
            <a:extLst>
              <a:ext uri="{FF2B5EF4-FFF2-40B4-BE49-F238E27FC236}">
                <a16:creationId xmlns:a16="http://schemas.microsoft.com/office/drawing/2014/main" id="{26306754-CA78-4DCE-BC14-4D3DAE1FB685}"/>
              </a:ext>
            </a:extLst>
          </p:cNvPr>
          <p:cNvSpPr>
            <a:spLocks noGrp="1"/>
          </p:cNvSpPr>
          <p:nvPr>
            <p:ph idx="1"/>
          </p:nvPr>
        </p:nvSpPr>
        <p:spPr/>
        <p:txBody>
          <a:bodyPr>
            <a:normAutofit fontScale="85000" lnSpcReduction="10000"/>
          </a:bodyPr>
          <a:lstStyle/>
          <a:p>
            <a:r>
              <a:rPr lang="es-AR" dirty="0"/>
              <a:t> Una </a:t>
            </a:r>
            <a:r>
              <a:rPr lang="es-AR" dirty="0" err="1"/>
              <a:t>micropuntadora</a:t>
            </a:r>
            <a:r>
              <a:rPr lang="es-AR" dirty="0"/>
              <a:t> es una computadora cuyo procesador central es un microprocesador; además de la CPU, tiene memoria  interna, generador de reloj  y circuitos de entrad y salida. La microcomputadora  esta formada  por los siguientes  elementos:</a:t>
            </a:r>
          </a:p>
          <a:p>
            <a:r>
              <a:rPr lang="es-AR" dirty="0"/>
              <a:t>---Unidad central del proceso de datos (CPU).</a:t>
            </a:r>
          </a:p>
          <a:p>
            <a:r>
              <a:rPr lang="es-AR" dirty="0"/>
              <a:t>----Memoria para datos RAM.</a:t>
            </a:r>
          </a:p>
          <a:p>
            <a:r>
              <a:rPr lang="es-AR" dirty="0"/>
              <a:t>----Memoria conteniendo instrucciones  de programa ROM.</a:t>
            </a:r>
          </a:p>
          <a:p>
            <a:r>
              <a:rPr lang="es-AR" dirty="0"/>
              <a:t>----Circuitos de entrada y de salida  (I/O).</a:t>
            </a:r>
          </a:p>
          <a:p>
            <a:r>
              <a:rPr lang="es-AR" dirty="0"/>
              <a:t>----Generador de reloj.</a:t>
            </a:r>
          </a:p>
          <a:p>
            <a:endParaRPr lang="es-AR" dirty="0"/>
          </a:p>
        </p:txBody>
      </p:sp>
    </p:spTree>
    <p:extLst>
      <p:ext uri="{BB962C8B-B14F-4D97-AF65-F5344CB8AC3E}">
        <p14:creationId xmlns:p14="http://schemas.microsoft.com/office/powerpoint/2010/main" val="3556173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D556DB-028C-4C78-B61D-6372FAB9CDE2}"/>
              </a:ext>
            </a:extLst>
          </p:cNvPr>
          <p:cNvSpPr>
            <a:spLocks noGrp="1"/>
          </p:cNvSpPr>
          <p:nvPr>
            <p:ph type="title"/>
          </p:nvPr>
        </p:nvSpPr>
        <p:spPr/>
        <p:txBody>
          <a:bodyPr/>
          <a:lstStyle/>
          <a:p>
            <a:r>
              <a:rPr lang="es-AR" dirty="0"/>
              <a:t>CONTROLADORES</a:t>
            </a:r>
          </a:p>
        </p:txBody>
      </p:sp>
      <p:sp>
        <p:nvSpPr>
          <p:cNvPr id="3" name="Marcador de contenido 2">
            <a:extLst>
              <a:ext uri="{FF2B5EF4-FFF2-40B4-BE49-F238E27FC236}">
                <a16:creationId xmlns:a16="http://schemas.microsoft.com/office/drawing/2014/main" id="{02CAE7FC-1D9D-48A5-9AB3-808871431DF3}"/>
              </a:ext>
            </a:extLst>
          </p:cNvPr>
          <p:cNvSpPr>
            <a:spLocks noGrp="1"/>
          </p:cNvSpPr>
          <p:nvPr>
            <p:ph idx="1"/>
          </p:nvPr>
        </p:nvSpPr>
        <p:spPr>
          <a:xfrm>
            <a:off x="1141412" y="1658678"/>
            <a:ext cx="9905999" cy="4580803"/>
          </a:xfrm>
        </p:spPr>
        <p:txBody>
          <a:bodyPr>
            <a:normAutofit fontScale="32500" lnSpcReduction="20000"/>
          </a:bodyPr>
          <a:lstStyle/>
          <a:p>
            <a:r>
              <a:rPr lang="es-AR" sz="5600" dirty="0"/>
              <a:t> Los controladores  son circuitos  integrados (CI) que forman parte de  la estructura  hardware de una computadora.</a:t>
            </a:r>
          </a:p>
          <a:p>
            <a:r>
              <a:rPr lang="es-AR" sz="5600" dirty="0"/>
              <a:t> Son circuitos  que ayudan a la CPU a desarrollar su labor. Podemos clasificar los controladores  en dos grupos, atendiendo  al trabajo que desarrollan:</a:t>
            </a:r>
          </a:p>
          <a:p>
            <a:r>
              <a:rPr lang="es-AR" sz="5600" dirty="0"/>
              <a:t>---Controladores  de unidades periféricas.</a:t>
            </a:r>
          </a:p>
          <a:p>
            <a:r>
              <a:rPr lang="es-AR" sz="5600" dirty="0"/>
              <a:t>---Controladores de unidades  internas a la computadora.</a:t>
            </a:r>
          </a:p>
          <a:p>
            <a:r>
              <a:rPr lang="es-AR" sz="5600" dirty="0"/>
              <a:t>En el primer grupo, podemos  incluir los siguientes:</a:t>
            </a:r>
          </a:p>
          <a:p>
            <a:r>
              <a:rPr lang="es-AR" sz="5600" dirty="0"/>
              <a:t>---Controladores  de interfaces serie y paralelo.</a:t>
            </a:r>
          </a:p>
          <a:p>
            <a:r>
              <a:rPr lang="es-AR" sz="5600" dirty="0"/>
              <a:t>---Controladores de unidades del  disquete o de disco duro.</a:t>
            </a:r>
          </a:p>
          <a:p>
            <a:r>
              <a:rPr lang="es-AR" sz="5600" dirty="0"/>
              <a:t>---Controladores de pantalla.</a:t>
            </a:r>
          </a:p>
          <a:p>
            <a:r>
              <a:rPr lang="es-AR" sz="5600" dirty="0"/>
              <a:t>---Controladores de teclado.</a:t>
            </a:r>
          </a:p>
          <a:p>
            <a:r>
              <a:rPr lang="es-AR" sz="5600" dirty="0"/>
              <a:t>---Consoladores de comunicaciones.</a:t>
            </a:r>
          </a:p>
          <a:p>
            <a:endParaRPr lang="es-AR" dirty="0"/>
          </a:p>
        </p:txBody>
      </p:sp>
    </p:spTree>
    <p:extLst>
      <p:ext uri="{BB962C8B-B14F-4D97-AF65-F5344CB8AC3E}">
        <p14:creationId xmlns:p14="http://schemas.microsoft.com/office/powerpoint/2010/main" val="174698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1A93D3-26D7-4D3D-AD4E-D745057AC4FE}"/>
              </a:ext>
            </a:extLst>
          </p:cNvPr>
          <p:cNvSpPr>
            <a:spLocks noGrp="1"/>
          </p:cNvSpPr>
          <p:nvPr>
            <p:ph type="title"/>
          </p:nvPr>
        </p:nvSpPr>
        <p:spPr/>
        <p:txBody>
          <a:bodyPr/>
          <a:lstStyle/>
          <a:p>
            <a:r>
              <a:rPr lang="es-AR" dirty="0"/>
              <a:t>ARQUITECTURA</a:t>
            </a:r>
          </a:p>
        </p:txBody>
      </p:sp>
      <p:sp>
        <p:nvSpPr>
          <p:cNvPr id="3" name="Marcador de contenido 2">
            <a:extLst>
              <a:ext uri="{FF2B5EF4-FFF2-40B4-BE49-F238E27FC236}">
                <a16:creationId xmlns:a16="http://schemas.microsoft.com/office/drawing/2014/main" id="{3732147B-4860-43E0-AE8A-8CEA4B78BE66}"/>
              </a:ext>
            </a:extLst>
          </p:cNvPr>
          <p:cNvSpPr>
            <a:spLocks noGrp="1"/>
          </p:cNvSpPr>
          <p:nvPr>
            <p:ph idx="1"/>
          </p:nvPr>
        </p:nvSpPr>
        <p:spPr/>
        <p:txBody>
          <a:bodyPr>
            <a:normAutofit fontScale="62500" lnSpcReduction="20000"/>
          </a:bodyPr>
          <a:lstStyle/>
          <a:p>
            <a:r>
              <a:rPr lang="es-AR" dirty="0"/>
              <a:t>La unidad central  es conocida  comúnmente  como CPU (C</a:t>
            </a:r>
            <a:r>
              <a:rPr lang="es-AR" i="1" dirty="0"/>
              <a:t>entral Processing </a:t>
            </a:r>
            <a:r>
              <a:rPr lang="es-AR" i="1" dirty="0" err="1"/>
              <a:t>Unit</a:t>
            </a:r>
            <a:r>
              <a:rPr lang="es-AR" i="1" dirty="0"/>
              <a:t>)</a:t>
            </a:r>
            <a:r>
              <a:rPr lang="es-AR" dirty="0"/>
              <a:t>.Esta formada por circuitos  electrónicos capaces de desarrollar  las funciones  de control y de calculo aritmético y lógico. Todos  estos  circuitos  se hallan  siempre integrados  en un solo </a:t>
            </a:r>
            <a:r>
              <a:rPr lang="es-AR" i="1" dirty="0"/>
              <a:t>microprocesador</a:t>
            </a:r>
            <a:r>
              <a:rPr lang="es-AR" dirty="0"/>
              <a:t> o una </a:t>
            </a:r>
            <a:r>
              <a:rPr lang="es-AR" i="1" dirty="0"/>
              <a:t>microcomputadora, </a:t>
            </a:r>
            <a:r>
              <a:rPr lang="es-AR" dirty="0"/>
              <a:t> según sea su estructura  interna.</a:t>
            </a:r>
          </a:p>
          <a:p>
            <a:r>
              <a:rPr lang="es-AR" b="1" dirty="0"/>
              <a:t>BUSES</a:t>
            </a:r>
            <a:endParaRPr lang="es-AR" dirty="0"/>
          </a:p>
          <a:p>
            <a:r>
              <a:rPr lang="es-AR" dirty="0"/>
              <a:t>  La CPU  se comunica  con todas las posiciones  de memoria  y todos  los periféricos  de la computadora a través  de vías  o  canales formados  por grupos  de conductores  llamados buses.</a:t>
            </a:r>
          </a:p>
          <a:p>
            <a:r>
              <a:rPr lang="es-AR" dirty="0"/>
              <a:t>  Los buses más comunes  en las computadoras son:</a:t>
            </a:r>
          </a:p>
          <a:p>
            <a:r>
              <a:rPr lang="es-AR" dirty="0"/>
              <a:t>---Bus de datos.</a:t>
            </a:r>
          </a:p>
          <a:p>
            <a:r>
              <a:rPr lang="es-AR" dirty="0"/>
              <a:t>---Bus de direcciones.</a:t>
            </a:r>
          </a:p>
          <a:p>
            <a:r>
              <a:rPr lang="es-AR" dirty="0"/>
              <a:t>---Bus de control.</a:t>
            </a:r>
          </a:p>
          <a:p>
            <a:endParaRPr lang="es-AR" dirty="0"/>
          </a:p>
        </p:txBody>
      </p:sp>
    </p:spTree>
    <p:extLst>
      <p:ext uri="{BB962C8B-B14F-4D97-AF65-F5344CB8AC3E}">
        <p14:creationId xmlns:p14="http://schemas.microsoft.com/office/powerpoint/2010/main" val="828194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7813F-F9C4-40EF-A21F-A350B06F5070}"/>
              </a:ext>
            </a:extLst>
          </p:cNvPr>
          <p:cNvSpPr>
            <a:spLocks noGrp="1"/>
          </p:cNvSpPr>
          <p:nvPr>
            <p:ph type="title"/>
          </p:nvPr>
        </p:nvSpPr>
        <p:spPr/>
        <p:txBody>
          <a:bodyPr/>
          <a:lstStyle/>
          <a:p>
            <a:r>
              <a:rPr lang="es-AR" dirty="0"/>
              <a:t>CONTROLADORES</a:t>
            </a:r>
          </a:p>
        </p:txBody>
      </p:sp>
      <p:sp>
        <p:nvSpPr>
          <p:cNvPr id="3" name="Marcador de contenido 2">
            <a:extLst>
              <a:ext uri="{FF2B5EF4-FFF2-40B4-BE49-F238E27FC236}">
                <a16:creationId xmlns:a16="http://schemas.microsoft.com/office/drawing/2014/main" id="{D7057CD5-C014-4848-B35E-73AEE75B99CE}"/>
              </a:ext>
            </a:extLst>
          </p:cNvPr>
          <p:cNvSpPr>
            <a:spLocks noGrp="1"/>
          </p:cNvSpPr>
          <p:nvPr>
            <p:ph idx="1"/>
          </p:nvPr>
        </p:nvSpPr>
        <p:spPr/>
        <p:txBody>
          <a:bodyPr/>
          <a:lstStyle/>
          <a:p>
            <a:r>
              <a:rPr lang="es-AR" dirty="0"/>
              <a:t>En el segundo grupo se incluye los siguientes:</a:t>
            </a:r>
          </a:p>
          <a:p>
            <a:r>
              <a:rPr lang="es-AR" dirty="0"/>
              <a:t>----Controladores de acceso a la memoria.</a:t>
            </a:r>
          </a:p>
          <a:p>
            <a:r>
              <a:rPr lang="es-AR" dirty="0"/>
              <a:t>----Controladores de la interrupción de la CPU.</a:t>
            </a:r>
          </a:p>
          <a:p>
            <a:r>
              <a:rPr lang="es-AR" dirty="0"/>
              <a:t>Analizaremos a la continuación  dos controladores de unidades  internas  de la computadora.</a:t>
            </a:r>
          </a:p>
          <a:p>
            <a:endParaRPr lang="es-AR" dirty="0"/>
          </a:p>
        </p:txBody>
      </p:sp>
    </p:spTree>
    <p:extLst>
      <p:ext uri="{BB962C8B-B14F-4D97-AF65-F5344CB8AC3E}">
        <p14:creationId xmlns:p14="http://schemas.microsoft.com/office/powerpoint/2010/main" val="3804909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28324-425A-4562-92A3-5A2BAF9B8603}"/>
              </a:ext>
            </a:extLst>
          </p:cNvPr>
          <p:cNvSpPr>
            <a:spLocks noGrp="1"/>
          </p:cNvSpPr>
          <p:nvPr>
            <p:ph type="title"/>
          </p:nvPr>
        </p:nvSpPr>
        <p:spPr/>
        <p:txBody>
          <a:bodyPr/>
          <a:lstStyle/>
          <a:p>
            <a:r>
              <a:rPr lang="es-AR" dirty="0"/>
              <a:t>CONTROLADORES DE ACCESO DIRECTO A LA MEMORIA (DMA </a:t>
            </a:r>
            <a:r>
              <a:rPr lang="es-AR" dirty="0" err="1"/>
              <a:t>controller</a:t>
            </a:r>
            <a:r>
              <a:rPr lang="es-AR" dirty="0"/>
              <a:t>)</a:t>
            </a:r>
          </a:p>
        </p:txBody>
      </p:sp>
      <p:sp>
        <p:nvSpPr>
          <p:cNvPr id="3" name="Marcador de contenido 2">
            <a:extLst>
              <a:ext uri="{FF2B5EF4-FFF2-40B4-BE49-F238E27FC236}">
                <a16:creationId xmlns:a16="http://schemas.microsoft.com/office/drawing/2014/main" id="{E8E4F87F-AEE9-4D64-BD60-B42B400DFB48}"/>
              </a:ext>
            </a:extLst>
          </p:cNvPr>
          <p:cNvSpPr>
            <a:spLocks noGrp="1"/>
          </p:cNvSpPr>
          <p:nvPr>
            <p:ph idx="1"/>
          </p:nvPr>
        </p:nvSpPr>
        <p:spPr/>
        <p:txBody>
          <a:bodyPr>
            <a:normAutofit lnSpcReduction="10000"/>
          </a:bodyPr>
          <a:lstStyle/>
          <a:p>
            <a:r>
              <a:rPr lang="es-AR" dirty="0"/>
              <a:t>Con la ayuda del controlador  de acceso  a memoria , a la unidad central de proceso de datos  de la computadora  se descarga  de sus  funciones de control, mientras hay un intercambio  de información entre  la unidad de memoria  interna , sea RAM o ROM, y una  unidad  externa o periférica.</a:t>
            </a:r>
          </a:p>
          <a:p>
            <a:r>
              <a:rPr lang="es-AR" dirty="0"/>
              <a:t> Este controlador  puede considerarse  como un ayudante  de la unidad central. Así, el controlador  de acceso  a memoria cumple  el cometido asignado, la CPU puede efectuar otro proceso dentro  de la tarea que le ha sido encomendada.</a:t>
            </a:r>
          </a:p>
          <a:p>
            <a:endParaRPr lang="es-AR" dirty="0"/>
          </a:p>
        </p:txBody>
      </p:sp>
    </p:spTree>
    <p:extLst>
      <p:ext uri="{BB962C8B-B14F-4D97-AF65-F5344CB8AC3E}">
        <p14:creationId xmlns:p14="http://schemas.microsoft.com/office/powerpoint/2010/main" val="1406058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FEE62C-D6E5-4A3B-8D76-579EA5E860E8}"/>
              </a:ext>
            </a:extLst>
          </p:cNvPr>
          <p:cNvSpPr>
            <a:spLocks noGrp="1"/>
          </p:cNvSpPr>
          <p:nvPr>
            <p:ph type="title"/>
          </p:nvPr>
        </p:nvSpPr>
        <p:spPr/>
        <p:txBody>
          <a:bodyPr/>
          <a:lstStyle/>
          <a:p>
            <a:r>
              <a:rPr lang="es-ES" dirty="0"/>
              <a:t> </a:t>
            </a:r>
            <a:r>
              <a:rPr lang="es-ES" b="1" dirty="0"/>
              <a:t>Controlador de interrupciones</a:t>
            </a:r>
            <a:endParaRPr lang="es-AR" dirty="0"/>
          </a:p>
        </p:txBody>
      </p:sp>
      <p:sp>
        <p:nvSpPr>
          <p:cNvPr id="3" name="Marcador de contenido 2">
            <a:extLst>
              <a:ext uri="{FF2B5EF4-FFF2-40B4-BE49-F238E27FC236}">
                <a16:creationId xmlns:a16="http://schemas.microsoft.com/office/drawing/2014/main" id="{2C14C6B1-D3F0-45A4-9CFE-7447515C4204}"/>
              </a:ext>
            </a:extLst>
          </p:cNvPr>
          <p:cNvSpPr>
            <a:spLocks noGrp="1"/>
          </p:cNvSpPr>
          <p:nvPr>
            <p:ph idx="1"/>
          </p:nvPr>
        </p:nvSpPr>
        <p:spPr>
          <a:xfrm>
            <a:off x="1141412" y="1669312"/>
            <a:ext cx="9905999" cy="4401879"/>
          </a:xfrm>
        </p:spPr>
        <p:txBody>
          <a:bodyPr>
            <a:normAutofit fontScale="62500" lnSpcReduction="20000"/>
          </a:bodyPr>
          <a:lstStyle/>
          <a:p>
            <a:r>
              <a:rPr lang="es-AR" b="1" dirty="0"/>
              <a:t> </a:t>
            </a:r>
            <a:r>
              <a:rPr lang="es-AR" dirty="0"/>
              <a:t>En todo proceso de elaboración  de datos  intervienen  distintas unidades  internas o externas a la  computadora. Cada una de estas unidades  es gestionada por un controlador particular.</a:t>
            </a:r>
          </a:p>
          <a:p>
            <a:r>
              <a:rPr lang="es-AR" dirty="0"/>
              <a:t> Si una de estas unidades  desea enviar un mensaje  a la unidad central de procesos de datos, recorrerá el camino que se indica  seguidamente: </a:t>
            </a:r>
          </a:p>
          <a:p>
            <a:r>
              <a:rPr lang="es-AR" dirty="0"/>
              <a:t>----Envía una petición a la CPU.</a:t>
            </a:r>
          </a:p>
          <a:p>
            <a:r>
              <a:rPr lang="es-AR" dirty="0"/>
              <a:t>----La CPU recibe la petición, interrumpe el trabajo que esta realizado y le envía una señal de aceptación de su petición.</a:t>
            </a:r>
          </a:p>
          <a:p>
            <a:r>
              <a:rPr lang="es-AR" dirty="0"/>
              <a:t>----La unidad periférica a través de su controlador, al recibir  la aceptación, inicia el dialogo con la unidad central.</a:t>
            </a:r>
          </a:p>
          <a:p>
            <a:r>
              <a:rPr lang="es-AR" dirty="0"/>
              <a:t>---- Terminado el intercambio de información  entre la unidad externa y la unidad central, esta sigue con el programa en el lugar donde quedo interrumpido.</a:t>
            </a:r>
          </a:p>
          <a:p>
            <a:r>
              <a:rPr lang="es-AR" dirty="0"/>
              <a:t> El controlador de interrupciones se sitúa en el punto primero de este proceso. Recibe las peticiones  de interrupción  enviadas  por las unidades periféricas, establece un orden  de prioridad y envía  una interrupción  a la unidad central.</a:t>
            </a:r>
          </a:p>
          <a:p>
            <a:endParaRPr lang="es-AR" dirty="0"/>
          </a:p>
        </p:txBody>
      </p:sp>
    </p:spTree>
    <p:extLst>
      <p:ext uri="{BB962C8B-B14F-4D97-AF65-F5344CB8AC3E}">
        <p14:creationId xmlns:p14="http://schemas.microsoft.com/office/powerpoint/2010/main" val="231473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96740-A828-497A-887C-E8534B55D4E6}"/>
              </a:ext>
            </a:extLst>
          </p:cNvPr>
          <p:cNvSpPr>
            <a:spLocks noGrp="1"/>
          </p:cNvSpPr>
          <p:nvPr>
            <p:ph type="title"/>
          </p:nvPr>
        </p:nvSpPr>
        <p:spPr/>
        <p:txBody>
          <a:bodyPr/>
          <a:lstStyle/>
          <a:p>
            <a:r>
              <a:rPr lang="es-ES" b="1" dirty="0"/>
              <a:t>INTERFACES Y CIRCUITOS DE ENTRADA/SALIDA</a:t>
            </a:r>
            <a:endParaRPr lang="es-AR" dirty="0"/>
          </a:p>
        </p:txBody>
      </p:sp>
      <p:sp>
        <p:nvSpPr>
          <p:cNvPr id="3" name="Marcador de contenido 2">
            <a:extLst>
              <a:ext uri="{FF2B5EF4-FFF2-40B4-BE49-F238E27FC236}">
                <a16:creationId xmlns:a16="http://schemas.microsoft.com/office/drawing/2014/main" id="{2730B164-ABA6-4FD9-994E-D3B099863059}"/>
              </a:ext>
            </a:extLst>
          </p:cNvPr>
          <p:cNvSpPr>
            <a:spLocks noGrp="1"/>
          </p:cNvSpPr>
          <p:nvPr>
            <p:ph idx="1"/>
          </p:nvPr>
        </p:nvSpPr>
        <p:spPr>
          <a:xfrm>
            <a:off x="1141412" y="1743740"/>
            <a:ext cx="9905999" cy="4047461"/>
          </a:xfrm>
        </p:spPr>
        <p:txBody>
          <a:bodyPr>
            <a:normAutofit fontScale="92500" lnSpcReduction="10000"/>
          </a:bodyPr>
          <a:lstStyle/>
          <a:p>
            <a:r>
              <a:rPr lang="es-AR" dirty="0"/>
              <a:t>En toda computadora  existen  unos dispositivos  que posibilitan  el dialogo entre  la CPU y las unidades periféricas.</a:t>
            </a:r>
          </a:p>
          <a:p>
            <a:r>
              <a:rPr lang="es-AR" dirty="0"/>
              <a:t>Este dialogo  se lleva a caoba través de unos  circuitos  a los  que comúnmente se denomina  puerto o interfases de entrada /salida (</a:t>
            </a:r>
            <a:r>
              <a:rPr lang="es-AR" i="1" dirty="0"/>
              <a:t>input/output </a:t>
            </a:r>
            <a:r>
              <a:rPr lang="es-AR" i="1" dirty="0" err="1"/>
              <a:t>port</a:t>
            </a:r>
            <a:r>
              <a:rPr lang="es-AR" i="1" dirty="0"/>
              <a:t>)</a:t>
            </a:r>
            <a:r>
              <a:rPr lang="es-AR" dirty="0"/>
              <a:t>. Estos  puertos se utilizan  para establecer  la comunicación  entre la unidad  central  de proceso de datos  (CPU) y el mundo externo.</a:t>
            </a:r>
          </a:p>
          <a:p>
            <a:r>
              <a:rPr lang="es-AR" dirty="0"/>
              <a:t>estos puertos, en función  de su utilidad, se pueden vivir en dos  grandes bloques:</a:t>
            </a:r>
          </a:p>
          <a:p>
            <a:r>
              <a:rPr lang="es-AR" dirty="0"/>
              <a:t>----Interfaz o puerto serie.</a:t>
            </a:r>
          </a:p>
          <a:p>
            <a:r>
              <a:rPr lang="es-AR" dirty="0"/>
              <a:t>----Interfaz o puerto paralelo</a:t>
            </a:r>
          </a:p>
          <a:p>
            <a:endParaRPr lang="es-AR" dirty="0"/>
          </a:p>
        </p:txBody>
      </p:sp>
    </p:spTree>
    <p:extLst>
      <p:ext uri="{BB962C8B-B14F-4D97-AF65-F5344CB8AC3E}">
        <p14:creationId xmlns:p14="http://schemas.microsoft.com/office/powerpoint/2010/main" val="44670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85C95-5BA0-468D-8A56-26BEFD46104A}"/>
              </a:ext>
            </a:extLst>
          </p:cNvPr>
          <p:cNvSpPr>
            <a:spLocks noGrp="1"/>
          </p:cNvSpPr>
          <p:nvPr>
            <p:ph type="title"/>
          </p:nvPr>
        </p:nvSpPr>
        <p:spPr/>
        <p:txBody>
          <a:bodyPr/>
          <a:lstStyle/>
          <a:p>
            <a:r>
              <a:rPr lang="es-AR" dirty="0"/>
              <a:t>INTERFACES</a:t>
            </a:r>
          </a:p>
        </p:txBody>
      </p:sp>
      <p:sp>
        <p:nvSpPr>
          <p:cNvPr id="3" name="Marcador de contenido 2">
            <a:extLst>
              <a:ext uri="{FF2B5EF4-FFF2-40B4-BE49-F238E27FC236}">
                <a16:creationId xmlns:a16="http://schemas.microsoft.com/office/drawing/2014/main" id="{29B79E1B-C530-4D7C-9DAD-F45D5659F79C}"/>
              </a:ext>
            </a:extLst>
          </p:cNvPr>
          <p:cNvSpPr>
            <a:spLocks noGrp="1"/>
          </p:cNvSpPr>
          <p:nvPr>
            <p:ph idx="1"/>
          </p:nvPr>
        </p:nvSpPr>
        <p:spPr>
          <a:xfrm>
            <a:off x="1141412" y="1733106"/>
            <a:ext cx="9905999" cy="4210493"/>
          </a:xfrm>
        </p:spPr>
        <p:txBody>
          <a:bodyPr>
            <a:normAutofit fontScale="77500" lnSpcReduction="20000"/>
          </a:bodyPr>
          <a:lstStyle/>
          <a:p>
            <a:r>
              <a:rPr lang="es-AR" b="1" dirty="0"/>
              <a:t>Interfaz serie</a:t>
            </a:r>
            <a:endParaRPr lang="es-AR" dirty="0"/>
          </a:p>
          <a:p>
            <a:r>
              <a:rPr lang="es-AR" dirty="0"/>
              <a:t>Significa que los bits de información  viajan  uno después  del otro y por el mismo cable de conexión.</a:t>
            </a:r>
          </a:p>
          <a:p>
            <a:r>
              <a:rPr lang="es-AR" dirty="0"/>
              <a:t> Este tipo de puerto es menos  costoso que el  puerto paralelo, pero</a:t>
            </a:r>
          </a:p>
          <a:p>
            <a:r>
              <a:rPr lang="es-AR" dirty="0"/>
              <a:t>en contraposición  es más lento  y se utiliza en comunicaciones  a larga distancia.</a:t>
            </a:r>
          </a:p>
          <a:p>
            <a:r>
              <a:rPr lang="es-AR" b="1" dirty="0"/>
              <a:t>INTERFAZ  PARALELO</a:t>
            </a:r>
            <a:endParaRPr lang="es-AR" dirty="0"/>
          </a:p>
          <a:p>
            <a:r>
              <a:rPr lang="es-AR" dirty="0"/>
              <a:t>    Significa  que todos los bits de información viajan  simultáneamente  hacia el periférico.</a:t>
            </a:r>
          </a:p>
          <a:p>
            <a:r>
              <a:rPr lang="es-AR" dirty="0"/>
              <a:t>     En este puerto, a cada  pulso de reloj  se envía un byte al periférico. Este  tipo  de puerto se utiliza en comunicaciones  a corta distancia, como puede ser de la computadora a la impresora.</a:t>
            </a:r>
          </a:p>
          <a:p>
            <a:br>
              <a:rPr lang="es-AR" dirty="0"/>
            </a:br>
            <a:endParaRPr lang="es-AR" dirty="0"/>
          </a:p>
        </p:txBody>
      </p:sp>
    </p:spTree>
    <p:extLst>
      <p:ext uri="{BB962C8B-B14F-4D97-AF65-F5344CB8AC3E}">
        <p14:creationId xmlns:p14="http://schemas.microsoft.com/office/powerpoint/2010/main" val="3530966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3719E-4367-40A5-B0E9-90571EAFCDD1}"/>
              </a:ext>
            </a:extLst>
          </p:cNvPr>
          <p:cNvSpPr>
            <a:spLocks noGrp="1"/>
          </p:cNvSpPr>
          <p:nvPr>
            <p:ph type="title"/>
          </p:nvPr>
        </p:nvSpPr>
        <p:spPr/>
        <p:txBody>
          <a:bodyPr/>
          <a:lstStyle/>
          <a:p>
            <a:r>
              <a:rPr lang="es-ES" b="1" dirty="0"/>
              <a:t>PLACA BASE Y RANURAS DE APLICACIÓN  (ISA, EISA Y MCA)</a:t>
            </a:r>
            <a:endParaRPr lang="es-AR" dirty="0"/>
          </a:p>
        </p:txBody>
      </p:sp>
      <p:sp>
        <p:nvSpPr>
          <p:cNvPr id="3" name="Marcador de contenido 2">
            <a:extLst>
              <a:ext uri="{FF2B5EF4-FFF2-40B4-BE49-F238E27FC236}">
                <a16:creationId xmlns:a16="http://schemas.microsoft.com/office/drawing/2014/main" id="{082BA984-97D9-499A-BC33-F9D9F84A733E}"/>
              </a:ext>
            </a:extLst>
          </p:cNvPr>
          <p:cNvSpPr>
            <a:spLocks noGrp="1"/>
          </p:cNvSpPr>
          <p:nvPr>
            <p:ph idx="1"/>
          </p:nvPr>
        </p:nvSpPr>
        <p:spPr>
          <a:xfrm>
            <a:off x="1141412" y="1850065"/>
            <a:ext cx="9905999" cy="4231758"/>
          </a:xfrm>
        </p:spPr>
        <p:txBody>
          <a:bodyPr>
            <a:normAutofit fontScale="62500" lnSpcReduction="20000"/>
          </a:bodyPr>
          <a:lstStyle/>
          <a:p>
            <a:r>
              <a:rPr lang="es-AR" dirty="0"/>
              <a:t>Toda la circuitería que forma un ordenador  se concentra básicamente  en la llamada placa base, placa madre o tarjeta madre formad por una placa de circuitos integrados sobre la cual se dispone la totalidad de los componentes  electrónicas que construyen en una  computadora. Los tres constituyentes fundamentales  de una placa base son los microprocesador, la memoria y las memorias y las ranuras de aplicación. El microprocesador  dirige todas las operaciones que tiene lugar en la computadora  y actúa como verdadero cerebro de la maquina. La memoria es la zona en la que se almacena temporalmente la información que recibe el microprocesador  y la que este elabora  a partir de ella. Por ultimo, las ranuras  de aplicación (</a:t>
            </a:r>
            <a:r>
              <a:rPr lang="es-AR" i="1" dirty="0"/>
              <a:t>slots)</a:t>
            </a:r>
            <a:r>
              <a:rPr lang="es-AR" dirty="0"/>
              <a:t> son zócalos longitudinales  preparados especialmente para el usuario  inserte en ellos las mas diversas tarjetas que le permiten aumentar  las prestaciones de sus computadora, como por ejemplo, tarjetas de audio, de video, etcétera. Las ranuras  de aplicación que se pueden conectar dichos zócalos.</a:t>
            </a:r>
          </a:p>
          <a:p>
            <a:r>
              <a:rPr lang="es-AR" dirty="0"/>
              <a:t>   Las tarjetas  pueden ser de 8, 16 o 32 bits. Este es un punto importante, dado que una tarjeta de 8 bits se puede conectar en una ranura  de aplicación de 32 bits, pero no sucede lo mismo en el coso  inverso. Además, hay que tener en cuenta que las aplicaciones  coincidan, ya que puede ser tanto del tipo PCXT (de 8bits), como la designación del PC AT (de 16bits). La Arquitectura basada en tarjetas  de 8 y 16 bits, tanto PCXT como PCAT, forma el grupo conocido como arquitectura  ISA (siglas de industry Standard Architecture o arquitectura  estándar de la industria).</a:t>
            </a:r>
          </a:p>
          <a:p>
            <a:endParaRPr lang="es-AR" dirty="0"/>
          </a:p>
        </p:txBody>
      </p:sp>
    </p:spTree>
    <p:extLst>
      <p:ext uri="{BB962C8B-B14F-4D97-AF65-F5344CB8AC3E}">
        <p14:creationId xmlns:p14="http://schemas.microsoft.com/office/powerpoint/2010/main" val="2801524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86EF27-350A-4399-A62C-A60C76623097}"/>
              </a:ext>
            </a:extLst>
          </p:cNvPr>
          <p:cNvSpPr>
            <a:spLocks noGrp="1"/>
          </p:cNvSpPr>
          <p:nvPr>
            <p:ph type="title"/>
          </p:nvPr>
        </p:nvSpPr>
        <p:spPr/>
        <p:txBody>
          <a:bodyPr/>
          <a:lstStyle/>
          <a:p>
            <a:r>
              <a:rPr lang="es-AR" dirty="0"/>
              <a:t>INTERCAMBIO</a:t>
            </a:r>
          </a:p>
        </p:txBody>
      </p:sp>
      <p:sp>
        <p:nvSpPr>
          <p:cNvPr id="3" name="Marcador de contenido 2">
            <a:extLst>
              <a:ext uri="{FF2B5EF4-FFF2-40B4-BE49-F238E27FC236}">
                <a16:creationId xmlns:a16="http://schemas.microsoft.com/office/drawing/2014/main" id="{887D4A11-815A-44EA-BB33-EFE5B5A2C376}"/>
              </a:ext>
            </a:extLst>
          </p:cNvPr>
          <p:cNvSpPr>
            <a:spLocks noGrp="1"/>
          </p:cNvSpPr>
          <p:nvPr>
            <p:ph idx="1"/>
          </p:nvPr>
        </p:nvSpPr>
        <p:spPr>
          <a:xfrm>
            <a:off x="1141412" y="2097088"/>
            <a:ext cx="9905999" cy="3694113"/>
          </a:xfrm>
        </p:spPr>
        <p:txBody>
          <a:bodyPr>
            <a:normAutofit fontScale="62500" lnSpcReduction="20000"/>
          </a:bodyPr>
          <a:lstStyle/>
          <a:p>
            <a:r>
              <a:rPr lang="es-AR" b="1" dirty="0"/>
              <a:t> El intercambio</a:t>
            </a:r>
            <a:endParaRPr lang="es-AR" dirty="0"/>
          </a:p>
          <a:p>
            <a:r>
              <a:rPr lang="es-AR" dirty="0"/>
              <a:t>     Sin embargo, hemos mencionado ya la existencia también  de tarjetas de 32 bits (que aparecieron  hacia finales de la década de los 80), que generalmente  corresponden a  arquitecturas propias  de cada fabricante. Por ejemplo, IBM lanzo el 1987 su gama OS/2 provistas de tarjetas  con un estándar  propio, el MCA (</a:t>
            </a:r>
            <a:r>
              <a:rPr lang="es-AR" i="1" dirty="0"/>
              <a:t>Micro </a:t>
            </a:r>
            <a:r>
              <a:rPr lang="es-AR" i="1" dirty="0" err="1"/>
              <a:t>Chnnel</a:t>
            </a:r>
            <a:r>
              <a:rPr lang="es-AR" i="1" dirty="0"/>
              <a:t> </a:t>
            </a:r>
            <a:r>
              <a:rPr lang="es-AR" i="1" dirty="0" err="1"/>
              <a:t>Architeture</a:t>
            </a:r>
            <a:r>
              <a:rPr lang="es-AR" i="1" dirty="0"/>
              <a:t> </a:t>
            </a:r>
            <a:r>
              <a:rPr lang="es-AR" dirty="0"/>
              <a:t>o arquitectura </a:t>
            </a:r>
            <a:r>
              <a:rPr lang="es-AR" dirty="0" err="1"/>
              <a:t>micronal</a:t>
            </a:r>
            <a:r>
              <a:rPr lang="es-AR" i="1" dirty="0"/>
              <a:t>); </a:t>
            </a:r>
            <a:r>
              <a:rPr lang="es-AR" dirty="0"/>
              <a:t>esta arquitectura  rompe, sin embargo, con el principio de contabilidad  entre los dispositivos  informáticos, ya que acepta únicamente  tarjetas  MCA.</a:t>
            </a:r>
          </a:p>
          <a:p>
            <a:r>
              <a:rPr lang="es-AR" dirty="0"/>
              <a:t>    En cambio si se trata de una computadora que esta dotada  de ranuras ISA, podrá aceptar tarjetas  de aplicación tanto 8 como de 16 bits. Finalmente, si disponemos  en una arquitectura EISA en la placa base de nuestra maquina, podremos  efectuar las aplicación  de sus presentaciones  tanto insertando  tarjetas ISA de 8 o 16 bits, como conectando tarjetas  EISA de 32 bits.</a:t>
            </a:r>
          </a:p>
          <a:p>
            <a:r>
              <a:rPr lang="es-AR" dirty="0"/>
              <a:t>En la actualidad  se impone  cada vez  mas una tecnología  llamada  de Bus Local, que se basa en una conexión  directa  entre  el micro procesador  que hace de cerebro la computadora y los dispositivos periféricos  conectados  a ella , a través de las ranuras   de aplicación  especiales  situadas también  en la placa base.</a:t>
            </a:r>
          </a:p>
          <a:p>
            <a:endParaRPr lang="es-AR" dirty="0"/>
          </a:p>
        </p:txBody>
      </p:sp>
    </p:spTree>
    <p:extLst>
      <p:ext uri="{BB962C8B-B14F-4D97-AF65-F5344CB8AC3E}">
        <p14:creationId xmlns:p14="http://schemas.microsoft.com/office/powerpoint/2010/main" val="2663837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63249E-9153-439F-BA2D-7D2A4BDEB16C}"/>
              </a:ext>
            </a:extLst>
          </p:cNvPr>
          <p:cNvSpPr>
            <a:spLocks noGrp="1"/>
          </p:cNvSpPr>
          <p:nvPr>
            <p:ph type="title"/>
          </p:nvPr>
        </p:nvSpPr>
        <p:spPr/>
        <p:txBody>
          <a:bodyPr/>
          <a:lstStyle/>
          <a:p>
            <a:r>
              <a:rPr lang="es-ES" b="1" dirty="0"/>
              <a:t>PUESTA EN MARCHA (BOOTSTRAP)</a:t>
            </a:r>
            <a:endParaRPr lang="es-AR" dirty="0"/>
          </a:p>
        </p:txBody>
      </p:sp>
      <p:sp>
        <p:nvSpPr>
          <p:cNvPr id="3" name="Marcador de contenido 2">
            <a:extLst>
              <a:ext uri="{FF2B5EF4-FFF2-40B4-BE49-F238E27FC236}">
                <a16:creationId xmlns:a16="http://schemas.microsoft.com/office/drawing/2014/main" id="{5D4DC106-D0F1-4C5A-BFBC-044EA5B22759}"/>
              </a:ext>
            </a:extLst>
          </p:cNvPr>
          <p:cNvSpPr>
            <a:spLocks noGrp="1"/>
          </p:cNvSpPr>
          <p:nvPr>
            <p:ph idx="1"/>
          </p:nvPr>
        </p:nvSpPr>
        <p:spPr>
          <a:xfrm>
            <a:off x="1141412" y="1648046"/>
            <a:ext cx="9905999" cy="4591435"/>
          </a:xfrm>
        </p:spPr>
        <p:txBody>
          <a:bodyPr>
            <a:normAutofit fontScale="47500" lnSpcReduction="20000"/>
          </a:bodyPr>
          <a:lstStyle/>
          <a:p>
            <a:r>
              <a:rPr lang="es-AR" sz="2500" dirty="0"/>
              <a:t>La computadora dispone de unos pequeños programas  grabados en memoria no volátil y de acceso solo en lectura (ROM) para el control  y preparación  de los componentes  de la computadora. Se activan al conectarla  ala red  eléctrica  y poner el interruptor  en posición ON.</a:t>
            </a:r>
          </a:p>
          <a:p>
            <a:r>
              <a:rPr lang="es-AR" sz="2500" dirty="0"/>
              <a:t>     Estos programas son utilizados por la computadora, comúnmente para los siguientes fines:</a:t>
            </a:r>
          </a:p>
          <a:p>
            <a:r>
              <a:rPr lang="es-AR" sz="2500" dirty="0"/>
              <a:t>___Como preparación de la CPU y de los controladores presentes  en la computadora. Por ejemplo, controlador de  unidades magnéticas, controlador de interfaz, serie o interfaz  paralelo, controlador de las interrupciones, etcétera</a:t>
            </a:r>
          </a:p>
          <a:p>
            <a:r>
              <a:rPr lang="es-AR" sz="2500" dirty="0"/>
              <a:t>____Como autodiagnóstico de la CPU y de los distintos controladores. Además este autodiagnóstico comprueba toda la memoria  de la computadora, que luego habrá de recibir los datos y los programas.</a:t>
            </a:r>
          </a:p>
          <a:p>
            <a:r>
              <a:rPr lang="es-AR" sz="2500" dirty="0"/>
              <a:t>_____Control de ciertos periféricos que se consideran común mente  parte de la estructura de la computadora. Por ejemplo, el teclado (periférico de entrada  de datos) y la pantalla (periférico de salida de datos). A este proceso de carga y autodiagnóstico se le conoce como puesta en marcha (</a:t>
            </a:r>
            <a:r>
              <a:rPr lang="es-AR" sz="2500" i="1" dirty="0" err="1"/>
              <a:t>bootstrap</a:t>
            </a:r>
            <a:r>
              <a:rPr lang="es-AR" sz="2500" dirty="0"/>
              <a:t>), y  a la memoria que contiene esta rutina  de programa, como ROM de puesta en marcha.</a:t>
            </a:r>
          </a:p>
          <a:p>
            <a:r>
              <a:rPr lang="es-AR" sz="2500" dirty="0"/>
              <a:t>           Cundo la CPU ha determinado su control sobre cada uno de los componentes, sean controladores o periféricos, pasa a cargar el sistema operativo (OS).l El Os cumple una tarea muy importante: facilitar al usuario el control de la computadora.</a:t>
            </a:r>
          </a:p>
          <a:p>
            <a:r>
              <a:rPr lang="es-AR" sz="2500" dirty="0"/>
              <a:t>           La CPU, una vez cargado el SO en la zona de memoria destina para este fin, cede el control de la computadora al usuario.</a:t>
            </a:r>
          </a:p>
          <a:p>
            <a:r>
              <a:rPr lang="es-AR" sz="2500" dirty="0"/>
              <a:t>    En este punto, se le ofrecen a dicho usuario unas cuantas posibilidades:</a:t>
            </a:r>
          </a:p>
          <a:p>
            <a:r>
              <a:rPr lang="es-AR" sz="2500" dirty="0"/>
              <a:t>___Emplear los programas  de utilidad que contiene el SO.</a:t>
            </a:r>
          </a:p>
          <a:p>
            <a:r>
              <a:rPr lang="es-AR" sz="2500" dirty="0"/>
              <a:t>___Programar, eligiendo unos de los lenguajes de programación que el mismo SO ofrece.</a:t>
            </a:r>
          </a:p>
          <a:p>
            <a:r>
              <a:rPr lang="es-AR" sz="2500" dirty="0"/>
              <a:t>___Cargar un programa de aplicación, presente por ejemplo en una unidad de disco Flexible, y ejecutarlo.</a:t>
            </a:r>
          </a:p>
          <a:p>
            <a:endParaRPr lang="es-AR" dirty="0"/>
          </a:p>
        </p:txBody>
      </p:sp>
    </p:spTree>
    <p:extLst>
      <p:ext uri="{BB962C8B-B14F-4D97-AF65-F5344CB8AC3E}">
        <p14:creationId xmlns:p14="http://schemas.microsoft.com/office/powerpoint/2010/main" val="66253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9952B-16DB-40BD-BD5A-48C678DC779B}"/>
              </a:ext>
            </a:extLst>
          </p:cNvPr>
          <p:cNvSpPr>
            <a:spLocks noGrp="1"/>
          </p:cNvSpPr>
          <p:nvPr>
            <p:ph type="title"/>
          </p:nvPr>
        </p:nvSpPr>
        <p:spPr/>
        <p:txBody>
          <a:bodyPr/>
          <a:lstStyle/>
          <a:p>
            <a:r>
              <a:rPr lang="es-ES" b="1" dirty="0"/>
              <a:t>BUS DE DATOS (DATA BUS)</a:t>
            </a:r>
            <a:endParaRPr lang="es-AR" dirty="0"/>
          </a:p>
        </p:txBody>
      </p:sp>
      <p:sp>
        <p:nvSpPr>
          <p:cNvPr id="3" name="Marcador de contenido 2">
            <a:extLst>
              <a:ext uri="{FF2B5EF4-FFF2-40B4-BE49-F238E27FC236}">
                <a16:creationId xmlns:a16="http://schemas.microsoft.com/office/drawing/2014/main" id="{ADA50027-109B-43F6-A9F2-2BA88A5A6CFA}"/>
              </a:ext>
            </a:extLst>
          </p:cNvPr>
          <p:cNvSpPr>
            <a:spLocks noGrp="1"/>
          </p:cNvSpPr>
          <p:nvPr>
            <p:ph idx="1"/>
          </p:nvPr>
        </p:nvSpPr>
        <p:spPr>
          <a:xfrm>
            <a:off x="1141412" y="1701209"/>
            <a:ext cx="9905999" cy="4380614"/>
          </a:xfrm>
        </p:spPr>
        <p:txBody>
          <a:bodyPr>
            <a:normAutofit fontScale="70000" lnSpcReduction="20000"/>
          </a:bodyPr>
          <a:lstStyle/>
          <a:p>
            <a:r>
              <a:rPr lang="es-AR" dirty="0"/>
              <a:t>En el viajan los datos de una parte  a otra de la computadora. En  este bus los datos pueden  ser de entrada o de salida con respecto a la CPU, memoria y controladores de entrada/salida.</a:t>
            </a:r>
          </a:p>
          <a:p>
            <a:r>
              <a:rPr lang="es-AR" b="1" dirty="0"/>
              <a:t>Bus de direcciones (Address bus)</a:t>
            </a:r>
            <a:endParaRPr lang="es-AR" dirty="0"/>
          </a:p>
          <a:p>
            <a:r>
              <a:rPr lang="es-AR" dirty="0"/>
              <a:t>  Tiene la función  de seleccionar o Direccional  las distintas  partes de la computadora. La CPU puede  seleccionar mediante  este bus una dirección  de la memoria  para posteriormente leer los datos que contiene. Con respecto a la CPU, siempre es un bus de salida.</a:t>
            </a:r>
          </a:p>
          <a:p>
            <a:r>
              <a:rPr lang="es-AR" b="1" dirty="0"/>
              <a:t>Bus de control (Control bus)</a:t>
            </a:r>
            <a:endParaRPr lang="es-AR" dirty="0"/>
          </a:p>
          <a:p>
            <a:r>
              <a:rPr lang="es-AR" b="1" dirty="0"/>
              <a:t>   </a:t>
            </a:r>
            <a:r>
              <a:rPr lang="es-AR" dirty="0"/>
              <a:t>En este bus viajan las señales  de control de todo el sistema. Con respecto a la CPU, este bus  puede ser de entrada o de salida, puesto que la  CPU, además  de controlar  las unidades periféricas  a la misma, puede recibir información  sobre cual es el estado  de una  determinada unidad.</a:t>
            </a:r>
          </a:p>
          <a:p>
            <a:r>
              <a:rPr lang="es-AR" dirty="0"/>
              <a:t>    Otra forma  de comunicación  entre la CPU y los periféricos  es mediante el </a:t>
            </a:r>
            <a:r>
              <a:rPr lang="es-AR" i="1" dirty="0"/>
              <a:t>multiplexor,</a:t>
            </a:r>
            <a:r>
              <a:rPr lang="es-AR" dirty="0"/>
              <a:t> que permite que dos o más periféricos se comuniquen  con la CPU por el mismo canal y el mismo tiempo.</a:t>
            </a:r>
          </a:p>
          <a:p>
            <a:endParaRPr lang="es-AR" dirty="0"/>
          </a:p>
        </p:txBody>
      </p:sp>
    </p:spTree>
    <p:extLst>
      <p:ext uri="{BB962C8B-B14F-4D97-AF65-F5344CB8AC3E}">
        <p14:creationId xmlns:p14="http://schemas.microsoft.com/office/powerpoint/2010/main" val="250929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4C7F7-2DCB-441E-B0BA-73FC1A623DB5}"/>
              </a:ext>
            </a:extLst>
          </p:cNvPr>
          <p:cNvSpPr>
            <a:spLocks noGrp="1"/>
          </p:cNvSpPr>
          <p:nvPr>
            <p:ph type="title"/>
          </p:nvPr>
        </p:nvSpPr>
        <p:spPr/>
        <p:txBody>
          <a:bodyPr/>
          <a:lstStyle/>
          <a:p>
            <a:r>
              <a:rPr lang="es-ES" b="1" dirty="0"/>
              <a:t>DIRECCIONAMIENTO O SELECCIÓN</a:t>
            </a:r>
            <a:endParaRPr lang="es-AR" dirty="0"/>
          </a:p>
        </p:txBody>
      </p:sp>
      <p:sp>
        <p:nvSpPr>
          <p:cNvPr id="3" name="Marcador de contenido 2">
            <a:extLst>
              <a:ext uri="{FF2B5EF4-FFF2-40B4-BE49-F238E27FC236}">
                <a16:creationId xmlns:a16="http://schemas.microsoft.com/office/drawing/2014/main" id="{6259E97E-B265-43CD-9FDB-AAE225755991}"/>
              </a:ext>
            </a:extLst>
          </p:cNvPr>
          <p:cNvSpPr>
            <a:spLocks noGrp="1"/>
          </p:cNvSpPr>
          <p:nvPr>
            <p:ph idx="1"/>
          </p:nvPr>
        </p:nvSpPr>
        <p:spPr/>
        <p:txBody>
          <a:bodyPr/>
          <a:lstStyle/>
          <a:p>
            <a:r>
              <a:rPr lang="es-AR" dirty="0"/>
              <a:t> Todos los bloques  de que se compone  una computadora  pueden comunicarse  independientemente  con la CPU, a través del  mismo bus  de direcciones. Estos bloques  permanecen &lt;&lt;dominados&gt;&gt;, es decir, inhabilitados, hasta que la CPU le ordena a uno de ellos  que &lt;&lt;despierte&gt;&gt;, es decir, que lo habilita. Para ello, la CPU los direcciona  precisamente  mediante el bus de direcciones.</a:t>
            </a:r>
          </a:p>
        </p:txBody>
      </p:sp>
    </p:spTree>
    <p:extLst>
      <p:ext uri="{BB962C8B-B14F-4D97-AF65-F5344CB8AC3E}">
        <p14:creationId xmlns:p14="http://schemas.microsoft.com/office/powerpoint/2010/main" val="180875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704996E-B1C8-4A70-A835-E62910594205}"/>
              </a:ext>
            </a:extLst>
          </p:cNvPr>
          <p:cNvSpPr/>
          <p:nvPr/>
        </p:nvSpPr>
        <p:spPr>
          <a:xfrm>
            <a:off x="925033" y="58847"/>
            <a:ext cx="10292316" cy="4247317"/>
          </a:xfrm>
          <a:prstGeom prst="rect">
            <a:avLst/>
          </a:prstGeom>
        </p:spPr>
        <p:txBody>
          <a:bodyPr wrap="square">
            <a:spAutoFit/>
          </a:bodyPr>
          <a:lstStyle/>
          <a:p>
            <a:pPr marL="228600" algn="just"/>
            <a:r>
              <a:rPr lang="es-AR" b="1" dirty="0">
                <a:solidFill>
                  <a:srgbClr val="565555"/>
                </a:solidFill>
                <a:latin typeface="Arial" panose="020B0604020202020204" pitchFamily="34" charset="0"/>
              </a:rPr>
              <a:t>Cada uno de los bloques  que componen una computadora, a excepción  de la CPU, tiene una dirección asignada. Esta dirección  debe ser diferente  Para cada una  de las unidades.</a:t>
            </a:r>
            <a:endParaRPr lang="es-AR" b="1" dirty="0">
              <a:solidFill>
                <a:srgbClr val="565555"/>
              </a:solidFill>
              <a:latin typeface="Lucida Grande"/>
            </a:endParaRPr>
          </a:p>
          <a:p>
            <a:pPr marL="228600" algn="just"/>
            <a:r>
              <a:rPr lang="es-AR" b="1" dirty="0">
                <a:solidFill>
                  <a:srgbClr val="565555"/>
                </a:solidFill>
                <a:latin typeface="Arial" panose="020B0604020202020204" pitchFamily="34" charset="0"/>
              </a:rPr>
              <a:t>    Cuando la  CPU desea dialogar con una anidad, coloca en el  bus  de direcciones (</a:t>
            </a:r>
            <a:r>
              <a:rPr lang="es-AR" b="1" i="1" dirty="0" err="1">
                <a:solidFill>
                  <a:srgbClr val="565555"/>
                </a:solidFill>
                <a:latin typeface="Arial" panose="020B0604020202020204" pitchFamily="34" charset="0"/>
              </a:rPr>
              <a:t>adress</a:t>
            </a:r>
            <a:r>
              <a:rPr lang="es-AR" b="1" i="1" dirty="0">
                <a:solidFill>
                  <a:srgbClr val="565555"/>
                </a:solidFill>
                <a:latin typeface="Arial" panose="020B0604020202020204" pitchFamily="34" charset="0"/>
              </a:rPr>
              <a:t> bus)</a:t>
            </a:r>
            <a:r>
              <a:rPr lang="es-AR" b="1" dirty="0">
                <a:solidFill>
                  <a:srgbClr val="565555"/>
                </a:solidFill>
                <a:latin typeface="Arial" panose="020B0604020202020204" pitchFamily="34" charset="0"/>
              </a:rPr>
              <a:t> la dirección correspondiente  a la unidad. El bus  de direcciones  llega siempre a todas las unidades. Por consiguiente, cada vez  que la CPU ponga una dirección  en el bus esta será captada y controlada por  todas las unidades direccionales por la computadora, pero solo habrá  una unidad que, al coincidir su dirección  con la que viaja  por el bus, sea  la que establezca  el dialogo con la  CPU.</a:t>
            </a:r>
            <a:endParaRPr lang="es-AR" b="1" dirty="0">
              <a:solidFill>
                <a:srgbClr val="565555"/>
              </a:solidFill>
              <a:latin typeface="Lucida Grande"/>
            </a:endParaRPr>
          </a:p>
          <a:p>
            <a:pPr marL="228600" algn="just"/>
            <a:r>
              <a:rPr lang="es-AR" b="1" dirty="0">
                <a:solidFill>
                  <a:srgbClr val="565555"/>
                </a:solidFill>
                <a:latin typeface="Arial" panose="020B0604020202020204" pitchFamily="34" charset="0"/>
              </a:rPr>
              <a:t>   Si la CPU pone en su bus de las direcciones  de 8 bits el valor 2E (hexadecimal) o binario (0010110), tan solo se habilitara la unidad cuya dirección  es 2E. En este momento, la CPU podrá enviarle datos  o pedir información. A este proceso se le conoce por </a:t>
            </a:r>
            <a:r>
              <a:rPr lang="es-AR" b="1" i="1" dirty="0">
                <a:solidFill>
                  <a:srgbClr val="565555"/>
                </a:solidFill>
                <a:latin typeface="Arial" panose="020B0604020202020204" pitchFamily="34" charset="0"/>
              </a:rPr>
              <a:t>direccionamiento</a:t>
            </a:r>
            <a:r>
              <a:rPr lang="es-AR" b="1" dirty="0">
                <a:solidFill>
                  <a:srgbClr val="565555"/>
                </a:solidFill>
                <a:latin typeface="Arial" panose="020B0604020202020204" pitchFamily="34" charset="0"/>
              </a:rPr>
              <a:t> o </a:t>
            </a:r>
            <a:r>
              <a:rPr lang="es-AR" b="1" i="1" dirty="0">
                <a:solidFill>
                  <a:srgbClr val="565555"/>
                </a:solidFill>
                <a:latin typeface="Arial" panose="020B0604020202020204" pitchFamily="34" charset="0"/>
              </a:rPr>
              <a:t>selección</a:t>
            </a:r>
            <a:r>
              <a:rPr lang="es-AR" b="1" dirty="0">
                <a:solidFill>
                  <a:srgbClr val="565555"/>
                </a:solidFill>
                <a:latin typeface="Arial" panose="020B0604020202020204" pitchFamily="34" charset="0"/>
              </a:rPr>
              <a:t>. Hablaremos de direccionamiento cuando  hagamos  referencia  a direcciones  de memoria, y de selección  cuando se trate de otros tipos de unidades, como controladores  o puertos de entrada/salida.</a:t>
            </a:r>
            <a:endParaRPr lang="es-AR" b="1" i="0" dirty="0">
              <a:solidFill>
                <a:srgbClr val="565555"/>
              </a:solidFill>
              <a:effectLst/>
              <a:latin typeface="Lucida Grande"/>
            </a:endParaRPr>
          </a:p>
        </p:txBody>
      </p:sp>
    </p:spTree>
    <p:extLst>
      <p:ext uri="{BB962C8B-B14F-4D97-AF65-F5344CB8AC3E}">
        <p14:creationId xmlns:p14="http://schemas.microsoft.com/office/powerpoint/2010/main" val="199182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00B22-8AB7-4498-8B3B-BB7AD9CE8819}"/>
              </a:ext>
            </a:extLst>
          </p:cNvPr>
          <p:cNvSpPr>
            <a:spLocks noGrp="1"/>
          </p:cNvSpPr>
          <p:nvPr>
            <p:ph type="title"/>
          </p:nvPr>
        </p:nvSpPr>
        <p:spPr/>
        <p:txBody>
          <a:bodyPr/>
          <a:lstStyle/>
          <a:p>
            <a:r>
              <a:rPr lang="es-ES" b="1" dirty="0"/>
              <a:t>UNIDADES DE MEMORIA</a:t>
            </a:r>
            <a:endParaRPr lang="es-AR" dirty="0"/>
          </a:p>
        </p:txBody>
      </p:sp>
      <p:sp>
        <p:nvSpPr>
          <p:cNvPr id="3" name="Marcador de contenido 2">
            <a:extLst>
              <a:ext uri="{FF2B5EF4-FFF2-40B4-BE49-F238E27FC236}">
                <a16:creationId xmlns:a16="http://schemas.microsoft.com/office/drawing/2014/main" id="{CCFD154E-467C-404C-A39C-2418C56BB6A6}"/>
              </a:ext>
            </a:extLst>
          </p:cNvPr>
          <p:cNvSpPr>
            <a:spLocks noGrp="1"/>
          </p:cNvSpPr>
          <p:nvPr>
            <p:ph idx="1"/>
          </p:nvPr>
        </p:nvSpPr>
        <p:spPr/>
        <p:txBody>
          <a:bodyPr>
            <a:normAutofit lnSpcReduction="10000"/>
          </a:bodyPr>
          <a:lstStyle/>
          <a:p>
            <a:r>
              <a:rPr lang="es-AR" dirty="0"/>
              <a:t> Las memorias  es un elemento capaz de almacenar  información. Las memorias de la computadora están divididas en celdas. Cada celda tiene una dirección específica. Las memorias normalmente  están organizadas como una cuadricula o </a:t>
            </a:r>
            <a:r>
              <a:rPr lang="es-AR" i="1" dirty="0"/>
              <a:t>matriz</a:t>
            </a:r>
            <a:r>
              <a:rPr lang="es-AR" dirty="0"/>
              <a:t>, en la que  hay filas y columnas. Cada celda  puede ser diseccionada por la CPU y esta compuesta de otras  ocho celdas elementales, cada una de las cuales pueden tomar el valor 0 o1. De esta forma, en cada celda  direccionable  podemos guardar 1 byte de información. Recordemos que 1 byte es igual a 8 bits.</a:t>
            </a:r>
          </a:p>
        </p:txBody>
      </p:sp>
    </p:spTree>
    <p:extLst>
      <p:ext uri="{BB962C8B-B14F-4D97-AF65-F5344CB8AC3E}">
        <p14:creationId xmlns:p14="http://schemas.microsoft.com/office/powerpoint/2010/main" val="59986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7796E3-E298-4420-B78B-C740B554B49C}"/>
              </a:ext>
            </a:extLst>
          </p:cNvPr>
          <p:cNvSpPr>
            <a:spLocks noGrp="1"/>
          </p:cNvSpPr>
          <p:nvPr>
            <p:ph type="title"/>
          </p:nvPr>
        </p:nvSpPr>
        <p:spPr/>
        <p:txBody>
          <a:bodyPr/>
          <a:lstStyle/>
          <a:p>
            <a:r>
              <a:rPr lang="es-AR" dirty="0"/>
              <a:t> </a:t>
            </a:r>
            <a:r>
              <a:rPr lang="es-AR" b="1" dirty="0"/>
              <a:t>Capacidad</a:t>
            </a:r>
            <a:endParaRPr lang="es-AR" dirty="0"/>
          </a:p>
        </p:txBody>
      </p:sp>
      <p:sp>
        <p:nvSpPr>
          <p:cNvPr id="3" name="Marcador de contenido 2">
            <a:extLst>
              <a:ext uri="{FF2B5EF4-FFF2-40B4-BE49-F238E27FC236}">
                <a16:creationId xmlns:a16="http://schemas.microsoft.com/office/drawing/2014/main" id="{F3A9DFC8-99F6-45CA-B7D2-4784D5C2F3D7}"/>
              </a:ext>
            </a:extLst>
          </p:cNvPr>
          <p:cNvSpPr>
            <a:spLocks noGrp="1"/>
          </p:cNvSpPr>
          <p:nvPr>
            <p:ph idx="1"/>
          </p:nvPr>
        </p:nvSpPr>
        <p:spPr/>
        <p:txBody>
          <a:bodyPr>
            <a:normAutofit lnSpcReduction="10000"/>
          </a:bodyPr>
          <a:lstStyle/>
          <a:p>
            <a:r>
              <a:rPr lang="es-AR" dirty="0"/>
              <a:t> La capacidad de una memoria se define como el número máximo de bytes que podemos guardar o almacenar en ella. Depende directamente del número de celdas y el número de bits que tenga cada celda.</a:t>
            </a:r>
          </a:p>
          <a:p>
            <a:r>
              <a:rPr lang="es-AR" dirty="0"/>
              <a:t>  Si tenemos  una memoria de 8 columnas por 4 filas, entonces dispondremos  de 32 celdas. Si suponemos  que cada celda puede memorizar 8 bits, en total  tendremos  una capacidad de 32x8=256 bits. Comúnmente, la capacidad de una memoria  se indica en bytes. En este ejemplo, la capacidad será: 8=32 bytes.</a:t>
            </a:r>
          </a:p>
          <a:p>
            <a:endParaRPr lang="es-AR" dirty="0"/>
          </a:p>
        </p:txBody>
      </p:sp>
    </p:spTree>
    <p:extLst>
      <p:ext uri="{BB962C8B-B14F-4D97-AF65-F5344CB8AC3E}">
        <p14:creationId xmlns:p14="http://schemas.microsoft.com/office/powerpoint/2010/main" val="9405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F92C6A-EF21-4F87-8912-D91571AFA654}"/>
              </a:ext>
            </a:extLst>
          </p:cNvPr>
          <p:cNvSpPr>
            <a:spLocks noGrp="1"/>
          </p:cNvSpPr>
          <p:nvPr>
            <p:ph type="title"/>
          </p:nvPr>
        </p:nvSpPr>
        <p:spPr/>
        <p:txBody>
          <a:bodyPr/>
          <a:lstStyle/>
          <a:p>
            <a:r>
              <a:rPr lang="es-AR" b="1" dirty="0"/>
              <a:t>Grabación /lectura</a:t>
            </a:r>
            <a:endParaRPr lang="es-AR" dirty="0"/>
          </a:p>
        </p:txBody>
      </p:sp>
      <p:sp>
        <p:nvSpPr>
          <p:cNvPr id="3" name="Marcador de contenido 2">
            <a:extLst>
              <a:ext uri="{FF2B5EF4-FFF2-40B4-BE49-F238E27FC236}">
                <a16:creationId xmlns:a16="http://schemas.microsoft.com/office/drawing/2014/main" id="{AFD70861-2E6C-44F8-9C53-E881A2113523}"/>
              </a:ext>
            </a:extLst>
          </p:cNvPr>
          <p:cNvSpPr>
            <a:spLocks noGrp="1"/>
          </p:cNvSpPr>
          <p:nvPr>
            <p:ph idx="1"/>
          </p:nvPr>
        </p:nvSpPr>
        <p:spPr/>
        <p:txBody>
          <a:bodyPr>
            <a:normAutofit fontScale="85000" lnSpcReduction="20000"/>
          </a:bodyPr>
          <a:lstStyle/>
          <a:p>
            <a:r>
              <a:rPr lang="es-AR" dirty="0"/>
              <a:t> Cuando se ha diseccionado una posición de memoria, la CPU puede efectuar  una lectura  o una grabación de datos.</a:t>
            </a:r>
          </a:p>
          <a:p>
            <a:r>
              <a:rPr lang="es-AR" dirty="0"/>
              <a:t>       La capacidad  de las memorias  de las computadoras crece continuamente  y necesita expresarse en </a:t>
            </a:r>
            <a:r>
              <a:rPr lang="es-AR" dirty="0" err="1"/>
              <a:t>unidadades</a:t>
            </a:r>
            <a:r>
              <a:rPr lang="es-AR" dirty="0"/>
              <a:t> mucho más mayores  que el byte. Las mas utilizadas son KB (1024 bytes), MB (1024KB), GB (1024 BGB).</a:t>
            </a:r>
          </a:p>
          <a:p>
            <a:r>
              <a:rPr lang="es-AR" dirty="0"/>
              <a:t>       Una vez  </a:t>
            </a:r>
            <a:r>
              <a:rPr lang="es-AR" dirty="0" err="1"/>
              <a:t>diereccionada</a:t>
            </a:r>
            <a:r>
              <a:rPr lang="es-AR" dirty="0"/>
              <a:t>  una posición  para una operación de lectura, la memoria  toma el contenido  de la celda  direccionada  y lo coloca en una salida, indica esta el bus  de datos. Si es una operación  de grabación  el dato que ha de grabarse  debe estar disponible  en el bus de datos, a la entrada de la memoria, de donde esta la toma para depositarlo  en la celda direccionada.</a:t>
            </a:r>
          </a:p>
          <a:p>
            <a:endParaRPr lang="es-AR" dirty="0"/>
          </a:p>
        </p:txBody>
      </p:sp>
    </p:spTree>
    <p:extLst>
      <p:ext uri="{BB962C8B-B14F-4D97-AF65-F5344CB8AC3E}">
        <p14:creationId xmlns:p14="http://schemas.microsoft.com/office/powerpoint/2010/main" val="172463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CA75B-6A83-4D0D-B33B-A64CA7DA1B46}"/>
              </a:ext>
            </a:extLst>
          </p:cNvPr>
          <p:cNvSpPr>
            <a:spLocks noGrp="1"/>
          </p:cNvSpPr>
          <p:nvPr>
            <p:ph type="title"/>
          </p:nvPr>
        </p:nvSpPr>
        <p:spPr>
          <a:xfrm>
            <a:off x="1141413" y="618518"/>
            <a:ext cx="9905998" cy="1146487"/>
          </a:xfrm>
        </p:spPr>
        <p:txBody>
          <a:bodyPr/>
          <a:lstStyle/>
          <a:p>
            <a:r>
              <a:rPr lang="es-ES" b="1" dirty="0"/>
              <a:t>CLACIFICACION DE LAS MEMORIAS</a:t>
            </a:r>
            <a:endParaRPr lang="es-AR" dirty="0"/>
          </a:p>
        </p:txBody>
      </p:sp>
      <p:sp>
        <p:nvSpPr>
          <p:cNvPr id="3" name="Marcador de contenido 2">
            <a:extLst>
              <a:ext uri="{FF2B5EF4-FFF2-40B4-BE49-F238E27FC236}">
                <a16:creationId xmlns:a16="http://schemas.microsoft.com/office/drawing/2014/main" id="{6D6DD769-227E-42B9-95D0-2B9DADB95BB3}"/>
              </a:ext>
            </a:extLst>
          </p:cNvPr>
          <p:cNvSpPr>
            <a:spLocks noGrp="1"/>
          </p:cNvSpPr>
          <p:nvPr>
            <p:ph idx="1"/>
          </p:nvPr>
        </p:nvSpPr>
        <p:spPr/>
        <p:txBody>
          <a:bodyPr>
            <a:normAutofit fontScale="55000" lnSpcReduction="20000"/>
          </a:bodyPr>
          <a:lstStyle/>
          <a:p>
            <a:r>
              <a:rPr lang="es-AR" dirty="0"/>
              <a:t>Las memorias se pueden gratificar  según diversos criterios. Uno de los  más importantes  es su </a:t>
            </a:r>
            <a:r>
              <a:rPr lang="es-AR" i="1" dirty="0"/>
              <a:t>función de la computadora.</a:t>
            </a:r>
            <a:endParaRPr lang="es-AR" dirty="0"/>
          </a:p>
          <a:p>
            <a:r>
              <a:rPr lang="es-AR" dirty="0"/>
              <a:t>Atendiendo a este criterio se distingue entre:</a:t>
            </a:r>
          </a:p>
          <a:p>
            <a:r>
              <a:rPr lang="es-AR" i="1" dirty="0"/>
              <a:t>Menorías centrales</a:t>
            </a:r>
            <a:r>
              <a:rPr lang="es-AR" dirty="0"/>
              <a:t>. Son dispositivos  que sirven para almacenar  los programas que se quieren  ejecutar, así como los datos, los cálculos intermedios  y  los resultados; todos ellos son accesibles  a la Unidad de control y a la Unidad aritmético lógica. Ala memoria  central también se le llama memoria principal,  de trabajo interna.</a:t>
            </a:r>
          </a:p>
          <a:p>
            <a:r>
              <a:rPr lang="es-AR" i="1" dirty="0"/>
              <a:t>         Memorias de almacenamiento masivo</a:t>
            </a:r>
            <a:r>
              <a:rPr lang="es-AR" dirty="0"/>
              <a:t>. Son memorias  para el almacenamiento de datos que no permiten  el acceso inmediato del programa  a ellos, para  que esto suceda  es necesario un paso  previo, consiste en la lectura  de la información  deseada y su colocación  en la memoria central de la maquina. A la memoria  de almacenamiento  masivo  se le llama también  memoria secundaria o externa; su velocidad de acceso es  mucho menor  que las  que poseen  los circuitos integrados, pero  su menor  coste permite obtener  almacenamientos  masivos a precios  razonables.</a:t>
            </a:r>
          </a:p>
          <a:p>
            <a:r>
              <a:rPr lang="es-AR" i="1" dirty="0"/>
              <a:t>   Por su moda de funcionamiento,</a:t>
            </a:r>
            <a:r>
              <a:rPr lang="es-AR" dirty="0"/>
              <a:t> las memorias se gratifican en:</a:t>
            </a:r>
          </a:p>
          <a:p>
            <a:r>
              <a:rPr lang="es-AR" i="1" dirty="0"/>
              <a:t>         Memorias de acceso directo, </a:t>
            </a:r>
            <a:r>
              <a:rPr lang="es-AR" dirty="0"/>
              <a:t>en las que los  datos almacenados  están disponibles  en cualquier orden.</a:t>
            </a:r>
          </a:p>
          <a:p>
            <a:r>
              <a:rPr lang="es-AR" i="1" dirty="0"/>
              <a:t>        Memorias de acceso secuencial, en</a:t>
            </a:r>
            <a:r>
              <a:rPr lang="es-AR" dirty="0"/>
              <a:t> la que los datos  deben leerse  en el mismo orden en los que fueron almacenados.</a:t>
            </a:r>
          </a:p>
          <a:p>
            <a:endParaRPr lang="es-AR" dirty="0"/>
          </a:p>
        </p:txBody>
      </p:sp>
    </p:spTree>
    <p:extLst>
      <p:ext uri="{BB962C8B-B14F-4D97-AF65-F5344CB8AC3E}">
        <p14:creationId xmlns:p14="http://schemas.microsoft.com/office/powerpoint/2010/main" val="201112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46</TotalTime>
  <Words>187</Words>
  <Application>Microsoft Office PowerPoint</Application>
  <PresentationFormat>Panorámica</PresentationFormat>
  <Paragraphs>140</Paragraphs>
  <Slides>27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Lucida Grande</vt:lpstr>
      <vt:lpstr>Trebuchet MS</vt:lpstr>
      <vt:lpstr>Tw Cen MT</vt:lpstr>
      <vt:lpstr>Circuito</vt:lpstr>
      <vt:lpstr>ESTRUCTURA INTERNA DE UNA COMPUTADORA</vt:lpstr>
      <vt:lpstr>ARQUITECTURA</vt:lpstr>
      <vt:lpstr>BUS DE DATOS (DATA BUS)</vt:lpstr>
      <vt:lpstr>DIRECCIONAMIENTO O SELECCIÓN</vt:lpstr>
      <vt:lpstr>Presentación de PowerPoint</vt:lpstr>
      <vt:lpstr>UNIDADES DE MEMORIA</vt:lpstr>
      <vt:lpstr> Capacidad</vt:lpstr>
      <vt:lpstr>Grabación /lectura</vt:lpstr>
      <vt:lpstr>CLACIFICACION DE LAS MEMORIAS</vt:lpstr>
      <vt:lpstr>Tipos de memoria central</vt:lpstr>
      <vt:lpstr>Presentación de PowerPoint</vt:lpstr>
      <vt:lpstr>MEMORIAS</vt:lpstr>
      <vt:lpstr>MEMORIA SUPERIOR, EXPANDIDA, EXTENDIDA Y ALTA</vt:lpstr>
      <vt:lpstr>LA MEMORIA SUPERIOR</vt:lpstr>
      <vt:lpstr>LA MEMORIA EXPANDIDA O MEMORIA EMS</vt:lpstr>
      <vt:lpstr>LA MEMORIA ALTA</vt:lpstr>
      <vt:lpstr>MICROPROCESADOR</vt:lpstr>
      <vt:lpstr>MICROCOMPUTADORA.</vt:lpstr>
      <vt:lpstr>CONTROLADORES</vt:lpstr>
      <vt:lpstr>CONTROLADORES</vt:lpstr>
      <vt:lpstr>CONTROLADORES DE ACCESO DIRECTO A LA MEMORIA (DMA controller)</vt:lpstr>
      <vt:lpstr> Controlador de interrupciones</vt:lpstr>
      <vt:lpstr>INTERFACES Y CIRCUITOS DE ENTRADA/SALIDA</vt:lpstr>
      <vt:lpstr>INTERFACES</vt:lpstr>
      <vt:lpstr>PLACA BASE Y RANURAS DE APLICACIÓN  (ISA, EISA Y MCA)</vt:lpstr>
      <vt:lpstr>INTERCAMBIO</vt:lpstr>
      <vt:lpstr>PUESTA EN MARCHA (BOOTSTRAP)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INTERNA DE UNA COMPUTADORA</dc:title>
  <dc:creator>Sandra Beatriz Mendez</dc:creator>
  <cp:lastModifiedBy>Sandra Beatriz Mendez</cp:lastModifiedBy>
  <cp:revision>16</cp:revision>
  <dcterms:created xsi:type="dcterms:W3CDTF">2019-08-27T19:19:41Z</dcterms:created>
  <dcterms:modified xsi:type="dcterms:W3CDTF">2019-08-28T18:44:36Z</dcterms:modified>
</cp:coreProperties>
</file>