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9" r:id="rId3"/>
    <p:sldId id="267" r:id="rId4"/>
    <p:sldId id="269" r:id="rId5"/>
    <p:sldId id="268" r:id="rId6"/>
    <p:sldId id="270" r:id="rId7"/>
    <p:sldId id="271" r:id="rId8"/>
    <p:sldId id="272" r:id="rId9"/>
    <p:sldId id="273" r:id="rId10"/>
    <p:sldId id="260" r:id="rId11"/>
    <p:sldId id="262" r:id="rId12"/>
    <p:sldId id="263" r:id="rId13"/>
    <p:sldId id="264" r:id="rId14"/>
    <p:sldId id="265" r:id="rId15"/>
    <p:sldId id="256" r:id="rId16"/>
    <p:sldId id="257" r:id="rId17"/>
    <p:sldId id="266" r:id="rId18"/>
    <p:sldId id="274" r:id="rId19"/>
    <p:sldId id="261"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4/9/2019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4/9/2019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785879" y="0"/>
            <a:ext cx="8791575" cy="1038946"/>
          </a:xfrm>
        </p:spPr>
        <p:txBody>
          <a:bodyPr/>
          <a:lstStyle/>
          <a:p>
            <a:r>
              <a:rPr lang="es-AR" dirty="0" smtClean="0"/>
              <a:t>Algoritmo</a:t>
            </a:r>
            <a:endParaRPr lang="es-AR" dirty="0"/>
          </a:p>
        </p:txBody>
      </p:sp>
      <p:sp>
        <p:nvSpPr>
          <p:cNvPr id="3" name="Subtítulo 2"/>
          <p:cNvSpPr>
            <a:spLocks noGrp="1"/>
          </p:cNvSpPr>
          <p:nvPr>
            <p:ph type="subTitle" idx="1"/>
          </p:nvPr>
        </p:nvSpPr>
        <p:spPr>
          <a:xfrm>
            <a:off x="2356715" y="1727057"/>
            <a:ext cx="8791575" cy="4636798"/>
          </a:xfrm>
        </p:spPr>
        <p:txBody>
          <a:bodyPr>
            <a:normAutofit/>
          </a:bodyPr>
          <a:lstStyle/>
          <a:p>
            <a:pPr algn="just"/>
            <a:r>
              <a:rPr lang="es-AR" b="1" dirty="0">
                <a:solidFill>
                  <a:schemeClr val="tx1"/>
                </a:solidFill>
                <a:latin typeface="Arial" panose="020B0604020202020204" pitchFamily="34" charset="0"/>
                <a:cs typeface="Arial" panose="020B0604020202020204" pitchFamily="34" charset="0"/>
              </a:rPr>
              <a:t>Un algoritmo es un conjunto de acciones que determinan </a:t>
            </a:r>
            <a:r>
              <a:rPr lang="es-AR" b="1" dirty="0" smtClean="0">
                <a:solidFill>
                  <a:schemeClr val="tx1"/>
                </a:solidFill>
                <a:latin typeface="Arial" panose="020B0604020202020204" pitchFamily="34" charset="0"/>
                <a:cs typeface="Arial" panose="020B0604020202020204" pitchFamily="34" charset="0"/>
              </a:rPr>
              <a:t>la secuencia </a:t>
            </a:r>
            <a:r>
              <a:rPr lang="es-AR" b="1" dirty="0">
                <a:solidFill>
                  <a:schemeClr val="tx1"/>
                </a:solidFill>
                <a:latin typeface="Arial" panose="020B0604020202020204" pitchFamily="34" charset="0"/>
                <a:cs typeface="Arial" panose="020B0604020202020204" pitchFamily="34" charset="0"/>
              </a:rPr>
              <a:t>de </a:t>
            </a:r>
            <a:r>
              <a:rPr lang="es-AR" b="1" dirty="0" smtClean="0">
                <a:solidFill>
                  <a:schemeClr val="tx1"/>
                </a:solidFill>
                <a:latin typeface="Arial" panose="020B0604020202020204" pitchFamily="34" charset="0"/>
                <a:cs typeface="Arial" panose="020B0604020202020204" pitchFamily="34" charset="0"/>
              </a:rPr>
              <a:t>los pasos </a:t>
            </a:r>
            <a:r>
              <a:rPr lang="es-AR" b="1" dirty="0">
                <a:solidFill>
                  <a:schemeClr val="tx1"/>
                </a:solidFill>
                <a:latin typeface="Arial" panose="020B0604020202020204" pitchFamily="34" charset="0"/>
                <a:cs typeface="Arial" panose="020B0604020202020204" pitchFamily="34" charset="0"/>
              </a:rPr>
              <a:t>a seguir para resolver un problema </a:t>
            </a:r>
            <a:r>
              <a:rPr lang="es-AR" b="1" dirty="0" smtClean="0">
                <a:solidFill>
                  <a:schemeClr val="tx1"/>
                </a:solidFill>
                <a:latin typeface="Arial" panose="020B0604020202020204" pitchFamily="34" charset="0"/>
                <a:cs typeface="Arial" panose="020B0604020202020204" pitchFamily="34" charset="0"/>
              </a:rPr>
              <a:t>específico, </a:t>
            </a:r>
            <a:r>
              <a:rPr lang="es-AR" b="1" dirty="0">
                <a:solidFill>
                  <a:schemeClr val="tx1"/>
                </a:solidFill>
                <a:latin typeface="Arial" panose="020B0604020202020204" pitchFamily="34" charset="0"/>
                <a:cs typeface="Arial" panose="020B0604020202020204" pitchFamily="34" charset="0"/>
              </a:rPr>
              <a:t>Sus pasos deben </a:t>
            </a:r>
            <a:r>
              <a:rPr lang="es-AR" b="1" dirty="0" smtClean="0">
                <a:solidFill>
                  <a:schemeClr val="tx1"/>
                </a:solidFill>
                <a:latin typeface="Arial" panose="020B0604020202020204" pitchFamily="34" charset="0"/>
                <a:cs typeface="Arial" panose="020B0604020202020204" pitchFamily="34" charset="0"/>
              </a:rPr>
              <a:t>estar definidos </a:t>
            </a:r>
            <a:r>
              <a:rPr lang="es-AR" b="1" dirty="0">
                <a:solidFill>
                  <a:schemeClr val="tx1"/>
                </a:solidFill>
                <a:latin typeface="Arial" panose="020B0604020202020204" pitchFamily="34" charset="0"/>
                <a:cs typeface="Arial" panose="020B0604020202020204" pitchFamily="34" charset="0"/>
              </a:rPr>
              <a:t>con precisión de forma que no </a:t>
            </a:r>
            <a:r>
              <a:rPr lang="es-AR" b="1" dirty="0" smtClean="0">
                <a:solidFill>
                  <a:schemeClr val="tx1"/>
                </a:solidFill>
                <a:latin typeface="Arial" panose="020B0604020202020204" pitchFamily="34" charset="0"/>
                <a:cs typeface="Arial" panose="020B0604020202020204" pitchFamily="34" charset="0"/>
              </a:rPr>
              <a:t>existan </a:t>
            </a:r>
            <a:r>
              <a:rPr lang="es-AR" b="1" dirty="0">
                <a:solidFill>
                  <a:schemeClr val="tx1"/>
                </a:solidFill>
                <a:latin typeface="Arial" panose="020B0604020202020204" pitchFamily="34" charset="0"/>
                <a:cs typeface="Arial" panose="020B0604020202020204" pitchFamily="34" charset="0"/>
              </a:rPr>
              <a:t>ambigüedades que den origen </a:t>
            </a:r>
            <a:r>
              <a:rPr lang="es-AR" b="1" dirty="0" smtClean="0">
                <a:solidFill>
                  <a:schemeClr val="tx1"/>
                </a:solidFill>
                <a:latin typeface="Arial" panose="020B0604020202020204" pitchFamily="34" charset="0"/>
                <a:cs typeface="Arial" panose="020B0604020202020204" pitchFamily="34" charset="0"/>
              </a:rPr>
              <a:t>a elegir </a:t>
            </a:r>
            <a:r>
              <a:rPr lang="es-AR" b="1" dirty="0">
                <a:solidFill>
                  <a:schemeClr val="tx1"/>
                </a:solidFill>
                <a:latin typeface="Arial" panose="020B0604020202020204" pitchFamily="34" charset="0"/>
                <a:cs typeface="Arial" panose="020B0604020202020204" pitchFamily="34" charset="0"/>
              </a:rPr>
              <a:t>una </a:t>
            </a:r>
            <a:r>
              <a:rPr lang="es-AR" b="1" dirty="0" smtClean="0">
                <a:solidFill>
                  <a:schemeClr val="tx1"/>
                </a:solidFill>
                <a:latin typeface="Arial" panose="020B0604020202020204" pitchFamily="34" charset="0"/>
                <a:cs typeface="Arial" panose="020B0604020202020204" pitchFamily="34" charset="0"/>
              </a:rPr>
              <a:t>opción equivocada</a:t>
            </a:r>
            <a:r>
              <a:rPr lang="es-AR" b="1" dirty="0">
                <a:solidFill>
                  <a:schemeClr val="tx1"/>
                </a:solidFill>
                <a:latin typeface="Arial" panose="020B0604020202020204" pitchFamily="34" charset="0"/>
                <a:cs typeface="Arial" panose="020B0604020202020204" pitchFamily="34" charset="0"/>
              </a:rPr>
              <a:t>. Los algoritmos son finitos; es decir, su </a:t>
            </a:r>
            <a:r>
              <a:rPr lang="es-AR" b="1" dirty="0" smtClean="0">
                <a:solidFill>
                  <a:schemeClr val="tx1"/>
                </a:solidFill>
                <a:latin typeface="Arial" panose="020B0604020202020204" pitchFamily="34" charset="0"/>
                <a:cs typeface="Arial" panose="020B0604020202020204" pitchFamily="34" charset="0"/>
              </a:rPr>
              <a:t>ejecución termina </a:t>
            </a:r>
            <a:r>
              <a:rPr lang="es-AR" b="1" dirty="0">
                <a:solidFill>
                  <a:schemeClr val="tx1"/>
                </a:solidFill>
                <a:latin typeface="Arial" panose="020B0604020202020204" pitchFamily="34" charset="0"/>
                <a:cs typeface="Arial" panose="020B0604020202020204" pitchFamily="34" charset="0"/>
              </a:rPr>
              <a:t>en un número determinado de pasos. La mayoría de </a:t>
            </a:r>
            <a:r>
              <a:rPr lang="es-AR" b="1" dirty="0" smtClean="0">
                <a:solidFill>
                  <a:schemeClr val="tx1"/>
                </a:solidFill>
                <a:latin typeface="Arial" panose="020B0604020202020204" pitchFamily="34" charset="0"/>
                <a:cs typeface="Arial" panose="020B0604020202020204" pitchFamily="34" charset="0"/>
              </a:rPr>
              <a:t>los algoritmos de utilidad </a:t>
            </a:r>
            <a:r>
              <a:rPr lang="es-AR" b="1" dirty="0">
                <a:solidFill>
                  <a:schemeClr val="tx1"/>
                </a:solidFill>
                <a:latin typeface="Arial" panose="020B0604020202020204" pitchFamily="34" charset="0"/>
                <a:cs typeface="Arial" panose="020B0604020202020204" pitchFamily="34" charset="0"/>
              </a:rPr>
              <a:t>al programador poseen 3 partes principales:</a:t>
            </a:r>
            <a:endParaRPr lang="es-AR" sz="1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943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69121" y="1270432"/>
            <a:ext cx="9905999" cy="3541714"/>
          </a:xfrm>
        </p:spPr>
        <p:txBody>
          <a:bodyPr/>
          <a:lstStyle/>
          <a:p>
            <a:pPr marL="0" indent="0" algn="just">
              <a:buNone/>
            </a:pPr>
            <a:r>
              <a:rPr lang="es-AR" dirty="0"/>
              <a:t>Los algoritmos pueden representarse a través de un conjunto de palabras </a:t>
            </a:r>
            <a:r>
              <a:rPr lang="es-AR" dirty="0" smtClean="0"/>
              <a:t>por medio </a:t>
            </a:r>
            <a:r>
              <a:rPr lang="es-AR" dirty="0"/>
              <a:t>de las cuales se puede representar la lógica de un programa. </a:t>
            </a:r>
            <a:r>
              <a:rPr lang="es-AR" dirty="0" smtClean="0"/>
              <a:t>Este conjunto </a:t>
            </a:r>
            <a:r>
              <a:rPr lang="es-AR" dirty="0"/>
              <a:t>de palabras constituyen lo que se conoce como </a:t>
            </a:r>
            <a:r>
              <a:rPr lang="es-AR" dirty="0" smtClean="0"/>
              <a:t>pseudocódigo. Además</a:t>
            </a:r>
            <a:r>
              <a:rPr lang="es-AR" dirty="0"/>
              <a:t>, los algoritmos se pueden representar gráficamente a través de </a:t>
            </a:r>
            <a:r>
              <a:rPr lang="es-AR" dirty="0" smtClean="0"/>
              <a:t>un diagrama </a:t>
            </a:r>
            <a:r>
              <a:rPr lang="es-AR" dirty="0"/>
              <a:t>de flujo.</a:t>
            </a:r>
          </a:p>
        </p:txBody>
      </p:sp>
    </p:spTree>
    <p:extLst>
      <p:ext uri="{BB962C8B-B14F-4D97-AF65-F5344CB8AC3E}">
        <p14:creationId xmlns:p14="http://schemas.microsoft.com/office/powerpoint/2010/main" val="40674019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477818" y="178000"/>
            <a:ext cx="9873673" cy="4093428"/>
          </a:xfrm>
          <a:prstGeom prst="rect">
            <a:avLst/>
          </a:prstGeom>
        </p:spPr>
        <p:txBody>
          <a:bodyPr wrap="square">
            <a:spAutoFit/>
          </a:bodyPr>
          <a:lstStyle/>
          <a:p>
            <a:endParaRPr lang="es-AR" sz="2800" b="1" u="sng" dirty="0" smtClean="0"/>
          </a:p>
          <a:p>
            <a:pPr algn="just"/>
            <a:r>
              <a:rPr lang="es-AR" sz="2800" b="1" u="sng" dirty="0" smtClean="0"/>
              <a:t>EJEMPLO</a:t>
            </a:r>
          </a:p>
          <a:p>
            <a:endParaRPr lang="es-AR" b="1" u="sng" dirty="0" smtClean="0"/>
          </a:p>
          <a:p>
            <a:endParaRPr lang="es-AR" b="1" u="sng" dirty="0"/>
          </a:p>
          <a:p>
            <a:endParaRPr lang="es-AR" b="1" u="sng" dirty="0" smtClean="0"/>
          </a:p>
          <a:p>
            <a:endParaRPr lang="es-AR" b="1" u="sng" dirty="0" smtClean="0"/>
          </a:p>
          <a:p>
            <a:endParaRPr lang="es-AR" b="1" u="sng" dirty="0"/>
          </a:p>
          <a:p>
            <a:endParaRPr lang="es-AR" b="1" u="sng" dirty="0"/>
          </a:p>
          <a:p>
            <a:pPr algn="just"/>
            <a:r>
              <a:rPr lang="es-AR" sz="3200" dirty="0">
                <a:latin typeface="Arial" panose="020B0604020202020204" pitchFamily="34" charset="0"/>
                <a:cs typeface="Arial" panose="020B0604020202020204" pitchFamily="34" charset="0"/>
              </a:rPr>
              <a:t>Un procedimiento que realizamos varias veces al </a:t>
            </a:r>
            <a:r>
              <a:rPr lang="es-AR" sz="3200" dirty="0" smtClean="0">
                <a:latin typeface="Arial" panose="020B0604020202020204" pitchFamily="34" charset="0"/>
                <a:cs typeface="Arial" panose="020B0604020202020204" pitchFamily="34" charset="0"/>
              </a:rPr>
              <a:t>día consiste </a:t>
            </a:r>
            <a:r>
              <a:rPr lang="es-AR" sz="3200" dirty="0">
                <a:latin typeface="Arial" panose="020B0604020202020204" pitchFamily="34" charset="0"/>
                <a:cs typeface="Arial" panose="020B0604020202020204" pitchFamily="34" charset="0"/>
              </a:rPr>
              <a:t>en lavarnos los dientes. Veamos la forma </a:t>
            </a:r>
            <a:r>
              <a:rPr lang="es-AR" sz="3200" dirty="0" smtClean="0">
                <a:latin typeface="Arial" panose="020B0604020202020204" pitchFamily="34" charset="0"/>
                <a:cs typeface="Arial" panose="020B0604020202020204" pitchFamily="34" charset="0"/>
              </a:rPr>
              <a:t>de expresar </a:t>
            </a:r>
            <a:r>
              <a:rPr lang="es-AR" sz="3200" dirty="0">
                <a:latin typeface="Arial" panose="020B0604020202020204" pitchFamily="34" charset="0"/>
                <a:cs typeface="Arial" panose="020B0604020202020204" pitchFamily="34" charset="0"/>
              </a:rPr>
              <a:t>este procedimiento como un Algoritmo:</a:t>
            </a:r>
          </a:p>
        </p:txBody>
      </p:sp>
    </p:spTree>
    <p:extLst>
      <p:ext uri="{BB962C8B-B14F-4D97-AF65-F5344CB8AC3E}">
        <p14:creationId xmlns:p14="http://schemas.microsoft.com/office/powerpoint/2010/main" val="2605067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232728" y="0"/>
            <a:ext cx="6890327" cy="3541714"/>
          </a:xfrm>
        </p:spPr>
        <p:txBody>
          <a:bodyPr>
            <a:noAutofit/>
          </a:bodyPr>
          <a:lstStyle/>
          <a:p>
            <a:r>
              <a:rPr lang="es-AR" sz="2000" dirty="0">
                <a:latin typeface="Arial" panose="020B0604020202020204" pitchFamily="34" charset="0"/>
                <a:cs typeface="Arial" panose="020B0604020202020204" pitchFamily="34" charset="0"/>
              </a:rPr>
              <a:t>1. Tomar la crema dental</a:t>
            </a:r>
          </a:p>
          <a:p>
            <a:r>
              <a:rPr lang="es-AR" sz="2000" dirty="0">
                <a:latin typeface="Arial" panose="020B0604020202020204" pitchFamily="34" charset="0"/>
                <a:cs typeface="Arial" panose="020B0604020202020204" pitchFamily="34" charset="0"/>
              </a:rPr>
              <a:t>2. Destapar la crema dental</a:t>
            </a:r>
          </a:p>
          <a:p>
            <a:r>
              <a:rPr lang="es-AR" sz="2000" dirty="0">
                <a:latin typeface="Arial" panose="020B0604020202020204" pitchFamily="34" charset="0"/>
                <a:cs typeface="Arial" panose="020B0604020202020204" pitchFamily="34" charset="0"/>
              </a:rPr>
              <a:t>3. Tomar el cepillo de dientes</a:t>
            </a:r>
          </a:p>
          <a:p>
            <a:r>
              <a:rPr lang="es-AR" sz="2000" dirty="0">
                <a:latin typeface="Arial" panose="020B0604020202020204" pitchFamily="34" charset="0"/>
                <a:cs typeface="Arial" panose="020B0604020202020204" pitchFamily="34" charset="0"/>
              </a:rPr>
              <a:t>4. Aplicar crema dental al cepillo</a:t>
            </a:r>
          </a:p>
          <a:p>
            <a:r>
              <a:rPr lang="es-AR" sz="2000" dirty="0">
                <a:latin typeface="Arial" panose="020B0604020202020204" pitchFamily="34" charset="0"/>
                <a:cs typeface="Arial" panose="020B0604020202020204" pitchFamily="34" charset="0"/>
              </a:rPr>
              <a:t>5. Tapar la crema dental</a:t>
            </a:r>
          </a:p>
          <a:p>
            <a:r>
              <a:rPr lang="es-AR" sz="2000" dirty="0">
                <a:latin typeface="Arial" panose="020B0604020202020204" pitchFamily="34" charset="0"/>
                <a:cs typeface="Arial" panose="020B0604020202020204" pitchFamily="34" charset="0"/>
              </a:rPr>
              <a:t>6. Abrir la llave del lavamanos</a:t>
            </a:r>
          </a:p>
          <a:p>
            <a:r>
              <a:rPr lang="es-AR" sz="2000" dirty="0">
                <a:latin typeface="Arial" panose="020B0604020202020204" pitchFamily="34" charset="0"/>
                <a:cs typeface="Arial" panose="020B0604020202020204" pitchFamily="34" charset="0"/>
              </a:rPr>
              <a:t>7. Remojar el cepillo con la crema dental</a:t>
            </a:r>
          </a:p>
          <a:p>
            <a:r>
              <a:rPr lang="es-AR" sz="2000" dirty="0">
                <a:latin typeface="Arial" panose="020B0604020202020204" pitchFamily="34" charset="0"/>
                <a:cs typeface="Arial" panose="020B0604020202020204" pitchFamily="34" charset="0"/>
              </a:rPr>
              <a:t>8. Cerrar la llave del lavamanos</a:t>
            </a:r>
          </a:p>
          <a:p>
            <a:r>
              <a:rPr lang="es-AR" sz="2000" dirty="0">
                <a:latin typeface="Arial" panose="020B0604020202020204" pitchFamily="34" charset="0"/>
                <a:cs typeface="Arial" panose="020B0604020202020204" pitchFamily="34" charset="0"/>
              </a:rPr>
              <a:t>9. Frotar los dientes con el cepillo</a:t>
            </a:r>
          </a:p>
          <a:p>
            <a:r>
              <a:rPr lang="es-AR" sz="2000" dirty="0">
                <a:latin typeface="Arial" panose="020B0604020202020204" pitchFamily="34" charset="0"/>
                <a:cs typeface="Arial" panose="020B0604020202020204" pitchFamily="34" charset="0"/>
              </a:rPr>
              <a:t>10. Abrir la llave del lavamanos</a:t>
            </a:r>
          </a:p>
          <a:p>
            <a:r>
              <a:rPr lang="es-AR" sz="2000" dirty="0">
                <a:latin typeface="Arial" panose="020B0604020202020204" pitchFamily="34" charset="0"/>
                <a:cs typeface="Arial" panose="020B0604020202020204" pitchFamily="34" charset="0"/>
              </a:rPr>
              <a:t>11. Enjuagarse la boca</a:t>
            </a:r>
          </a:p>
          <a:p>
            <a:r>
              <a:rPr lang="es-AR" sz="2000" dirty="0">
                <a:latin typeface="Arial" panose="020B0604020202020204" pitchFamily="34" charset="0"/>
                <a:cs typeface="Arial" panose="020B0604020202020204" pitchFamily="34" charset="0"/>
              </a:rPr>
              <a:t>12. Enjuagar el cepillo</a:t>
            </a:r>
          </a:p>
          <a:p>
            <a:r>
              <a:rPr lang="es-AR" sz="2000" dirty="0">
                <a:latin typeface="Arial" panose="020B0604020202020204" pitchFamily="34" charset="0"/>
                <a:cs typeface="Arial" panose="020B0604020202020204" pitchFamily="34" charset="0"/>
              </a:rPr>
              <a:t>13. Cerrar la llave del lavamanos</a:t>
            </a:r>
          </a:p>
          <a:p>
            <a:r>
              <a:rPr lang="es-AR" sz="2000" dirty="0">
                <a:latin typeface="Arial" panose="020B0604020202020204" pitchFamily="34" charset="0"/>
                <a:cs typeface="Arial" panose="020B0604020202020204" pitchFamily="34" charset="0"/>
              </a:rPr>
              <a:t>14. Secarse la cara y las manos con una toalla</a:t>
            </a:r>
          </a:p>
          <a:p>
            <a:endParaRPr lang="es-A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4773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320800" y="2043745"/>
            <a:ext cx="10390909" cy="1569660"/>
          </a:xfrm>
          <a:prstGeom prst="rect">
            <a:avLst/>
          </a:prstGeom>
        </p:spPr>
        <p:txBody>
          <a:bodyPr wrap="square">
            <a:spAutoFit/>
          </a:bodyPr>
          <a:lstStyle/>
          <a:p>
            <a:r>
              <a:rPr lang="es-AR" sz="3200" dirty="0">
                <a:latin typeface="Arial" panose="020B0604020202020204" pitchFamily="34" charset="0"/>
                <a:cs typeface="Arial" panose="020B0604020202020204" pitchFamily="34" charset="0"/>
              </a:rPr>
              <a:t>El ejemplo de cambiar una bombilla (foco) fundida </a:t>
            </a:r>
            <a:r>
              <a:rPr lang="es-AR" sz="3200" dirty="0" smtClean="0">
                <a:latin typeface="Arial" panose="020B0604020202020204" pitchFamily="34" charset="0"/>
                <a:cs typeface="Arial" panose="020B0604020202020204" pitchFamily="34" charset="0"/>
              </a:rPr>
              <a:t>es</a:t>
            </a:r>
          </a:p>
          <a:p>
            <a:r>
              <a:rPr lang="es-AR" sz="3200" dirty="0" smtClean="0">
                <a:latin typeface="Arial" panose="020B0604020202020204" pitchFamily="34" charset="0"/>
                <a:cs typeface="Arial" panose="020B0604020202020204" pitchFamily="34" charset="0"/>
              </a:rPr>
              <a:t>uno </a:t>
            </a:r>
            <a:r>
              <a:rPr lang="es-AR" sz="3200" dirty="0">
                <a:latin typeface="Arial" panose="020B0604020202020204" pitchFamily="34" charset="0"/>
                <a:cs typeface="Arial" panose="020B0604020202020204" pitchFamily="34" charset="0"/>
              </a:rPr>
              <a:t>de los </a:t>
            </a:r>
            <a:r>
              <a:rPr lang="es-AR" sz="3200" dirty="0" smtClean="0">
                <a:latin typeface="Arial" panose="020B0604020202020204" pitchFamily="34" charset="0"/>
                <a:cs typeface="Arial" panose="020B0604020202020204" pitchFamily="34" charset="0"/>
              </a:rPr>
              <a:t>más utilizados </a:t>
            </a:r>
            <a:r>
              <a:rPr lang="es-AR" sz="3200" dirty="0">
                <a:latin typeface="Arial" panose="020B0604020202020204" pitchFamily="34" charset="0"/>
                <a:cs typeface="Arial" panose="020B0604020202020204" pitchFamily="34" charset="0"/>
              </a:rPr>
              <a:t>por su sencillez para </a:t>
            </a:r>
            <a:r>
              <a:rPr lang="es-AR" sz="3200" dirty="0" smtClean="0">
                <a:latin typeface="Arial" panose="020B0604020202020204" pitchFamily="34" charset="0"/>
                <a:cs typeface="Arial" panose="020B0604020202020204" pitchFamily="34" charset="0"/>
              </a:rPr>
              <a:t>mostrar los </a:t>
            </a:r>
            <a:r>
              <a:rPr lang="es-AR" sz="3200" dirty="0">
                <a:latin typeface="Arial" panose="020B0604020202020204" pitchFamily="34" charset="0"/>
                <a:cs typeface="Arial" panose="020B0604020202020204" pitchFamily="34" charset="0"/>
              </a:rPr>
              <a:t>pasos de un </a:t>
            </a:r>
            <a:r>
              <a:rPr lang="es-AR" sz="3200" dirty="0" smtClean="0">
                <a:latin typeface="Arial" panose="020B0604020202020204" pitchFamily="34" charset="0"/>
                <a:cs typeface="Arial" panose="020B0604020202020204" pitchFamily="34" charset="0"/>
              </a:rPr>
              <a:t>Algoritmo.</a:t>
            </a:r>
            <a:endParaRPr lang="es-AR" sz="3200" dirty="0">
              <a:latin typeface="Arial" panose="020B0604020202020204" pitchFamily="34" charset="0"/>
              <a:cs typeface="Arial" panose="020B0604020202020204" pitchFamily="34" charset="0"/>
            </a:endParaRPr>
          </a:p>
        </p:txBody>
      </p:sp>
      <p:sp>
        <p:nvSpPr>
          <p:cNvPr id="3" name="Rectángulo 2"/>
          <p:cNvSpPr/>
          <p:nvPr/>
        </p:nvSpPr>
        <p:spPr>
          <a:xfrm>
            <a:off x="1394691" y="94872"/>
            <a:ext cx="6096000" cy="1077218"/>
          </a:xfrm>
          <a:prstGeom prst="rect">
            <a:avLst/>
          </a:prstGeom>
        </p:spPr>
        <p:txBody>
          <a:bodyPr>
            <a:spAutoFit/>
          </a:bodyPr>
          <a:lstStyle/>
          <a:p>
            <a:r>
              <a:rPr lang="es-AR" sz="3200" dirty="0">
                <a:latin typeface="Arial" panose="020B0604020202020204" pitchFamily="34" charset="0"/>
                <a:cs typeface="Arial" panose="020B0604020202020204" pitchFamily="34" charset="0"/>
              </a:rPr>
              <a:t>Otro </a:t>
            </a:r>
            <a:r>
              <a:rPr lang="es-AR" sz="3200" dirty="0" smtClean="0">
                <a:latin typeface="Arial" panose="020B0604020202020204" pitchFamily="34" charset="0"/>
                <a:cs typeface="Arial" panose="020B0604020202020204" pitchFamily="34" charset="0"/>
              </a:rPr>
              <a:t>Ejemplo:</a:t>
            </a:r>
          </a:p>
          <a:p>
            <a:endParaRPr lang="es-AR"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1930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62910" y="436802"/>
            <a:ext cx="8469745" cy="2677656"/>
          </a:xfrm>
          <a:prstGeom prst="rect">
            <a:avLst/>
          </a:prstGeom>
        </p:spPr>
        <p:txBody>
          <a:bodyPr wrap="square">
            <a:spAutoFit/>
          </a:bodyPr>
          <a:lstStyle/>
          <a:p>
            <a:r>
              <a:rPr lang="es-AR" sz="2400" dirty="0">
                <a:latin typeface="Arial" panose="020B0604020202020204" pitchFamily="34" charset="0"/>
                <a:cs typeface="Arial" panose="020B0604020202020204" pitchFamily="34" charset="0"/>
              </a:rPr>
              <a:t>1. Ubicar una escalera debajo de la bombilla fundida</a:t>
            </a:r>
          </a:p>
          <a:p>
            <a:r>
              <a:rPr lang="es-AR" sz="2400" dirty="0">
                <a:latin typeface="Arial" panose="020B0604020202020204" pitchFamily="34" charset="0"/>
                <a:cs typeface="Arial" panose="020B0604020202020204" pitchFamily="34" charset="0"/>
              </a:rPr>
              <a:t>2. Tomar una bombilla nueva</a:t>
            </a:r>
          </a:p>
          <a:p>
            <a:r>
              <a:rPr lang="es-AR" sz="2400" dirty="0">
                <a:latin typeface="Arial" panose="020B0604020202020204" pitchFamily="34" charset="0"/>
                <a:cs typeface="Arial" panose="020B0604020202020204" pitchFamily="34" charset="0"/>
              </a:rPr>
              <a:t>3. Subir por la escalera</a:t>
            </a:r>
          </a:p>
          <a:p>
            <a:r>
              <a:rPr lang="es-AR" sz="2400" dirty="0">
                <a:latin typeface="Arial" panose="020B0604020202020204" pitchFamily="34" charset="0"/>
                <a:cs typeface="Arial" panose="020B0604020202020204" pitchFamily="34" charset="0"/>
              </a:rPr>
              <a:t>4. Girar la bombilla fundida hacia la izquierda hasta soltarla</a:t>
            </a:r>
          </a:p>
          <a:p>
            <a:r>
              <a:rPr lang="es-AR" sz="2400" dirty="0">
                <a:latin typeface="Arial" panose="020B0604020202020204" pitchFamily="34" charset="0"/>
                <a:cs typeface="Arial" panose="020B0604020202020204" pitchFamily="34" charset="0"/>
              </a:rPr>
              <a:t>5. Enroscar la bombilla nueva en el plafón hasta apretarla</a:t>
            </a:r>
          </a:p>
          <a:p>
            <a:r>
              <a:rPr lang="es-AR" sz="2400" dirty="0">
                <a:latin typeface="Arial" panose="020B0604020202020204" pitchFamily="34" charset="0"/>
                <a:cs typeface="Arial" panose="020B0604020202020204" pitchFamily="34" charset="0"/>
              </a:rPr>
              <a:t>6. Bajar de la escalera</a:t>
            </a:r>
          </a:p>
          <a:p>
            <a:r>
              <a:rPr lang="es-AR" sz="2400" dirty="0">
                <a:latin typeface="Arial" panose="020B0604020202020204" pitchFamily="34" charset="0"/>
                <a:cs typeface="Arial" panose="020B0604020202020204" pitchFamily="34" charset="0"/>
              </a:rPr>
              <a:t>7. Fin</a:t>
            </a:r>
          </a:p>
        </p:txBody>
      </p:sp>
      <p:sp>
        <p:nvSpPr>
          <p:cNvPr id="3" name="Rectángulo 2"/>
          <p:cNvSpPr/>
          <p:nvPr/>
        </p:nvSpPr>
        <p:spPr>
          <a:xfrm>
            <a:off x="1810327" y="4241953"/>
            <a:ext cx="8571346" cy="954107"/>
          </a:xfrm>
          <a:prstGeom prst="rect">
            <a:avLst/>
          </a:prstGeom>
        </p:spPr>
        <p:txBody>
          <a:bodyPr wrap="square">
            <a:spAutoFit/>
          </a:bodyPr>
          <a:lstStyle/>
          <a:p>
            <a:r>
              <a:rPr lang="es-AR" sz="2800" dirty="0">
                <a:latin typeface="Arial" panose="020B0604020202020204" pitchFamily="34" charset="0"/>
                <a:cs typeface="Arial" panose="020B0604020202020204" pitchFamily="34" charset="0"/>
              </a:rPr>
              <a:t>Discutir en parejas el ejemplo de la bombilla </a:t>
            </a:r>
            <a:r>
              <a:rPr lang="es-AR" sz="2800" dirty="0" smtClean="0">
                <a:latin typeface="Arial" panose="020B0604020202020204" pitchFamily="34" charset="0"/>
                <a:cs typeface="Arial" panose="020B0604020202020204" pitchFamily="34" charset="0"/>
              </a:rPr>
              <a:t>y proponer algunas mejoras</a:t>
            </a:r>
            <a:r>
              <a:rPr lang="es-AR" sz="2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85643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742170" y="1223964"/>
            <a:ext cx="8791575" cy="1038946"/>
          </a:xfrm>
        </p:spPr>
        <p:txBody>
          <a:bodyPr>
            <a:normAutofit fontScale="90000"/>
          </a:bodyPr>
          <a:lstStyle/>
          <a:p>
            <a:r>
              <a:rPr lang="es-AR" dirty="0" smtClean="0"/>
              <a:t>Algoritmo Diseño</a:t>
            </a:r>
            <a:br>
              <a:rPr lang="es-AR" dirty="0" smtClean="0"/>
            </a:br>
            <a:r>
              <a:rPr lang="es-AR" dirty="0"/>
              <a:t/>
            </a:r>
            <a:br>
              <a:rPr lang="es-AR" dirty="0"/>
            </a:br>
            <a:endParaRPr lang="es-AR" dirty="0"/>
          </a:p>
        </p:txBody>
      </p:sp>
      <p:sp>
        <p:nvSpPr>
          <p:cNvPr id="3" name="Subtítulo 2"/>
          <p:cNvSpPr>
            <a:spLocks noGrp="1"/>
          </p:cNvSpPr>
          <p:nvPr>
            <p:ph type="subTitle" idx="1"/>
          </p:nvPr>
        </p:nvSpPr>
        <p:spPr>
          <a:xfrm>
            <a:off x="2389234" y="2262910"/>
            <a:ext cx="5693699" cy="596768"/>
          </a:xfrm>
        </p:spPr>
        <p:txBody>
          <a:bodyPr>
            <a:normAutofit/>
          </a:bodyPr>
          <a:lstStyle/>
          <a:p>
            <a:r>
              <a:rPr lang="es-AR" b="1" dirty="0" smtClean="0">
                <a:solidFill>
                  <a:schemeClr val="bg1"/>
                </a:solidFill>
              </a:rPr>
              <a:t>Herramientas comúnmente utilizadas son</a:t>
            </a:r>
          </a:p>
          <a:p>
            <a:endParaRPr lang="es-AR" b="1" dirty="0" smtClean="0">
              <a:solidFill>
                <a:schemeClr val="bg1"/>
              </a:solidFill>
            </a:endParaRPr>
          </a:p>
          <a:p>
            <a:pPr marL="342900" indent="-342900">
              <a:buFont typeface="Arial" panose="020B0604020202020204" pitchFamily="34" charset="0"/>
              <a:buChar char="•"/>
            </a:pPr>
            <a:endParaRPr lang="es-AR" b="1" dirty="0">
              <a:solidFill>
                <a:schemeClr val="bg1"/>
              </a:solidFill>
            </a:endParaRPr>
          </a:p>
        </p:txBody>
      </p:sp>
      <p:sp>
        <p:nvSpPr>
          <p:cNvPr id="4" name="Rectángulo 3"/>
          <p:cNvSpPr/>
          <p:nvPr/>
        </p:nvSpPr>
        <p:spPr>
          <a:xfrm>
            <a:off x="2389234" y="3547028"/>
            <a:ext cx="2933495" cy="400110"/>
          </a:xfrm>
          <a:prstGeom prst="rect">
            <a:avLst/>
          </a:prstGeom>
        </p:spPr>
        <p:txBody>
          <a:bodyPr wrap="none">
            <a:spAutoFit/>
          </a:bodyPr>
          <a:lstStyle/>
          <a:p>
            <a:pPr marL="342900" indent="-342900">
              <a:buFont typeface="Arial" panose="020B0604020202020204" pitchFamily="34" charset="0"/>
              <a:buChar char="•"/>
            </a:pPr>
            <a:r>
              <a:rPr lang="es-AR" sz="2000" b="1" cap="all" dirty="0">
                <a:solidFill>
                  <a:schemeClr val="bg1"/>
                </a:solidFill>
              </a:rPr>
              <a:t>Diagrama de flujo</a:t>
            </a:r>
          </a:p>
        </p:txBody>
      </p:sp>
      <p:sp>
        <p:nvSpPr>
          <p:cNvPr id="5" name="Rectángulo 4"/>
          <p:cNvSpPr/>
          <p:nvPr/>
        </p:nvSpPr>
        <p:spPr>
          <a:xfrm>
            <a:off x="2389234" y="4331989"/>
            <a:ext cx="2363147" cy="400110"/>
          </a:xfrm>
          <a:prstGeom prst="rect">
            <a:avLst/>
          </a:prstGeom>
        </p:spPr>
        <p:txBody>
          <a:bodyPr wrap="none">
            <a:spAutoFit/>
          </a:bodyPr>
          <a:lstStyle/>
          <a:p>
            <a:pPr marL="342900" indent="-342900">
              <a:buFont typeface="Arial" panose="020B0604020202020204" pitchFamily="34" charset="0"/>
              <a:buChar char="•"/>
            </a:pPr>
            <a:r>
              <a:rPr lang="es-AR" sz="2000" b="1" cap="all" dirty="0" smtClean="0">
                <a:solidFill>
                  <a:schemeClr val="bg1"/>
                </a:solidFill>
              </a:rPr>
              <a:t>Pseudocódigo</a:t>
            </a:r>
            <a:endParaRPr lang="es-AR" sz="2000" b="1" cap="all" dirty="0">
              <a:solidFill>
                <a:schemeClr val="bg1"/>
              </a:solidFill>
            </a:endParaRPr>
          </a:p>
        </p:txBody>
      </p:sp>
    </p:spTree>
    <p:extLst>
      <p:ext uri="{BB962C8B-B14F-4D97-AF65-F5344CB8AC3E}">
        <p14:creationId xmlns:p14="http://schemas.microsoft.com/office/powerpoint/2010/main" val="3416266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37157" y="602113"/>
            <a:ext cx="8791575" cy="803175"/>
          </a:xfrm>
        </p:spPr>
        <p:txBody>
          <a:bodyPr>
            <a:normAutofit fontScale="90000"/>
          </a:bodyPr>
          <a:lstStyle/>
          <a:p>
            <a:r>
              <a:rPr lang="es-AR" dirty="0" smtClean="0"/>
              <a:t>Diagrama de flujo</a:t>
            </a:r>
            <a:br>
              <a:rPr lang="es-AR" dirty="0" smtClean="0"/>
            </a:br>
            <a:endParaRPr lang="es-AR" dirty="0"/>
          </a:p>
        </p:txBody>
      </p:sp>
      <p:sp>
        <p:nvSpPr>
          <p:cNvPr id="4" name="Rectángulo 3"/>
          <p:cNvSpPr/>
          <p:nvPr/>
        </p:nvSpPr>
        <p:spPr>
          <a:xfrm>
            <a:off x="2011680" y="1482291"/>
            <a:ext cx="9663764" cy="3970318"/>
          </a:xfrm>
          <a:prstGeom prst="rect">
            <a:avLst/>
          </a:prstGeom>
        </p:spPr>
        <p:txBody>
          <a:bodyPr wrap="square">
            <a:spAutoFit/>
          </a:bodyPr>
          <a:lstStyle/>
          <a:p>
            <a:r>
              <a:rPr lang="es-AR" sz="2800" dirty="0">
                <a:latin typeface="Arial" panose="020B0604020202020204" pitchFamily="34" charset="0"/>
                <a:cs typeface="Arial" panose="020B0604020202020204" pitchFamily="34" charset="0"/>
              </a:rPr>
              <a:t>La estandarización de los símbolos para la elaboración de Diagramas de Flujo tardó </a:t>
            </a:r>
            <a:r>
              <a:rPr lang="es-AR" sz="2800" dirty="0" smtClean="0">
                <a:latin typeface="Arial" panose="020B0604020202020204" pitchFamily="34" charset="0"/>
                <a:cs typeface="Arial" panose="020B0604020202020204" pitchFamily="34" charset="0"/>
              </a:rPr>
              <a:t>varios años</a:t>
            </a:r>
            <a:r>
              <a:rPr lang="es-AR" sz="2800" dirty="0">
                <a:latin typeface="Arial" panose="020B0604020202020204" pitchFamily="34" charset="0"/>
                <a:cs typeface="Arial" panose="020B0604020202020204" pitchFamily="34" charset="0"/>
              </a:rPr>
              <a:t>. Con el fin de evitar </a:t>
            </a:r>
            <a:r>
              <a:rPr lang="es-AR" sz="2800" dirty="0" smtClean="0">
                <a:latin typeface="Arial" panose="020B0604020202020204" pitchFamily="34" charset="0"/>
                <a:cs typeface="Arial" panose="020B0604020202020204" pitchFamily="34" charset="0"/>
              </a:rPr>
              <a:t>la utilización </a:t>
            </a:r>
            <a:r>
              <a:rPr lang="es-AR" sz="2800" dirty="0">
                <a:latin typeface="Arial" panose="020B0604020202020204" pitchFamily="34" charset="0"/>
                <a:cs typeface="Arial" panose="020B0604020202020204" pitchFamily="34" charset="0"/>
              </a:rPr>
              <a:t>de símbolos diferentes para representar </a:t>
            </a:r>
            <a:r>
              <a:rPr lang="es-AR" sz="2800" dirty="0" smtClean="0">
                <a:latin typeface="Arial" panose="020B0604020202020204" pitchFamily="34" charset="0"/>
                <a:cs typeface="Arial" panose="020B0604020202020204" pitchFamily="34" charset="0"/>
              </a:rPr>
              <a:t>procesos iguales</a:t>
            </a:r>
            <a:r>
              <a:rPr lang="es-AR" sz="2800" dirty="0">
                <a:latin typeface="Arial" panose="020B0604020202020204" pitchFamily="34" charset="0"/>
                <a:cs typeface="Arial" panose="020B0604020202020204" pitchFamily="34" charset="0"/>
              </a:rPr>
              <a:t>, la Organización Internacional para </a:t>
            </a:r>
            <a:r>
              <a:rPr lang="es-AR" sz="2800" dirty="0" smtClean="0">
                <a:latin typeface="Arial" panose="020B0604020202020204" pitchFamily="34" charset="0"/>
                <a:cs typeface="Arial" panose="020B0604020202020204" pitchFamily="34" charset="0"/>
              </a:rPr>
              <a:t>la Estandarización </a:t>
            </a:r>
            <a:r>
              <a:rPr lang="es-AR" sz="2800" dirty="0">
                <a:latin typeface="Arial" panose="020B0604020202020204" pitchFamily="34" charset="0"/>
                <a:cs typeface="Arial" panose="020B0604020202020204" pitchFamily="34" charset="0"/>
              </a:rPr>
              <a:t>(ISO, por su sigla en inglés) </a:t>
            </a:r>
            <a:r>
              <a:rPr lang="es-AR" sz="2800" dirty="0" smtClean="0">
                <a:latin typeface="Arial" panose="020B0604020202020204" pitchFamily="34" charset="0"/>
                <a:cs typeface="Arial" panose="020B0604020202020204" pitchFamily="34" charset="0"/>
              </a:rPr>
              <a:t>y el </a:t>
            </a:r>
            <a:r>
              <a:rPr lang="es-AR" sz="2800" dirty="0">
                <a:latin typeface="Arial" panose="020B0604020202020204" pitchFamily="34" charset="0"/>
                <a:cs typeface="Arial" panose="020B0604020202020204" pitchFamily="34" charset="0"/>
              </a:rPr>
              <a:t>Instituto Nacional Americano de Estandarización (ANSI, por su sigla </a:t>
            </a:r>
            <a:r>
              <a:rPr lang="es-AR" sz="2800" dirty="0" smtClean="0">
                <a:latin typeface="Arial" panose="020B0604020202020204" pitchFamily="34" charset="0"/>
                <a:cs typeface="Arial" panose="020B0604020202020204" pitchFamily="34" charset="0"/>
              </a:rPr>
              <a:t>en inglés</a:t>
            </a:r>
            <a:r>
              <a:rPr lang="es-AR" sz="2800" dirty="0">
                <a:latin typeface="Arial" panose="020B0604020202020204" pitchFamily="34" charset="0"/>
                <a:cs typeface="Arial" panose="020B0604020202020204" pitchFamily="34" charset="0"/>
              </a:rPr>
              <a:t>), </a:t>
            </a:r>
            <a:r>
              <a:rPr lang="es-AR" sz="2800" dirty="0" smtClean="0">
                <a:latin typeface="Arial" panose="020B0604020202020204" pitchFamily="34" charset="0"/>
                <a:cs typeface="Arial" panose="020B0604020202020204" pitchFamily="34" charset="0"/>
              </a:rPr>
              <a:t> estandarizaron </a:t>
            </a:r>
            <a:r>
              <a:rPr lang="es-AR" sz="2800" dirty="0">
                <a:latin typeface="Arial" panose="020B0604020202020204" pitchFamily="34" charset="0"/>
                <a:cs typeface="Arial" panose="020B0604020202020204" pitchFamily="34" charset="0"/>
              </a:rPr>
              <a:t>los símbolos que mayor aceptación tenían en 1985. Los siguientes son </a:t>
            </a:r>
            <a:r>
              <a:rPr lang="es-AR" sz="2800" dirty="0" smtClean="0">
                <a:latin typeface="Arial" panose="020B0604020202020204" pitchFamily="34" charset="0"/>
                <a:cs typeface="Arial" panose="020B0604020202020204" pitchFamily="34" charset="0"/>
              </a:rPr>
              <a:t>los principales símbolos para </a:t>
            </a:r>
            <a:r>
              <a:rPr lang="es-AR" sz="2800" dirty="0">
                <a:latin typeface="Arial" panose="020B0604020202020204" pitchFamily="34" charset="0"/>
                <a:cs typeface="Arial" panose="020B0604020202020204" pitchFamily="34" charset="0"/>
              </a:rPr>
              <a:t>elaborar Diagramas de Flujo: </a:t>
            </a:r>
          </a:p>
        </p:txBody>
      </p:sp>
    </p:spTree>
    <p:extLst>
      <p:ext uri="{BB962C8B-B14F-4D97-AF65-F5344CB8AC3E}">
        <p14:creationId xmlns:p14="http://schemas.microsoft.com/office/powerpoint/2010/main" val="28028890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304925" y="71436"/>
            <a:ext cx="10048875" cy="6665259"/>
          </a:xfrm>
          <a:prstGeom prst="rect">
            <a:avLst/>
          </a:prstGeom>
        </p:spPr>
      </p:pic>
    </p:spTree>
    <p:extLst>
      <p:ext uri="{BB962C8B-B14F-4D97-AF65-F5344CB8AC3E}">
        <p14:creationId xmlns:p14="http://schemas.microsoft.com/office/powerpoint/2010/main" val="28256676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10087" y="399524"/>
            <a:ext cx="9609221" cy="1631216"/>
          </a:xfrm>
          <a:prstGeom prst="rect">
            <a:avLst/>
          </a:prstGeom>
        </p:spPr>
        <p:txBody>
          <a:bodyPr wrap="square">
            <a:spAutoFit/>
          </a:bodyPr>
          <a:lstStyle/>
          <a:p>
            <a:r>
              <a:rPr lang="es-AR" sz="2000" b="1" u="sng" dirty="0" smtClean="0">
                <a:latin typeface="Arial" panose="020B0604020202020204" pitchFamily="34" charset="0"/>
                <a:cs typeface="Arial" panose="020B0604020202020204" pitchFamily="34" charset="0"/>
              </a:rPr>
              <a:t>Pseudocódigo</a:t>
            </a:r>
          </a:p>
          <a:p>
            <a:endParaRPr lang="es-AR" sz="2000" dirty="0">
              <a:latin typeface="Arial" panose="020B0604020202020204" pitchFamily="34" charset="0"/>
              <a:cs typeface="Arial" panose="020B0604020202020204" pitchFamily="34" charset="0"/>
            </a:endParaRPr>
          </a:p>
          <a:p>
            <a:endParaRPr lang="es-AR" sz="2000" dirty="0">
              <a:latin typeface="Arial" panose="020B0604020202020204" pitchFamily="34" charset="0"/>
              <a:cs typeface="Arial" panose="020B0604020202020204" pitchFamily="34" charset="0"/>
            </a:endParaRPr>
          </a:p>
          <a:p>
            <a:r>
              <a:rPr lang="es-AR" sz="2000" dirty="0">
                <a:latin typeface="Arial" panose="020B0604020202020204" pitchFamily="34" charset="0"/>
                <a:cs typeface="Arial" panose="020B0604020202020204" pitchFamily="34" charset="0"/>
              </a:rPr>
              <a:t>A continuación se muestran algunos ejemplos de palabras utilizadas </a:t>
            </a:r>
            <a:r>
              <a:rPr lang="es-AR" sz="2000" dirty="0" smtClean="0">
                <a:latin typeface="Arial" panose="020B0604020202020204" pitchFamily="34" charset="0"/>
                <a:cs typeface="Arial" panose="020B0604020202020204" pitchFamily="34" charset="0"/>
              </a:rPr>
              <a:t>para construir </a:t>
            </a:r>
            <a:r>
              <a:rPr lang="es-AR" sz="2000" dirty="0">
                <a:latin typeface="Arial" panose="020B0604020202020204" pitchFamily="34" charset="0"/>
                <a:cs typeface="Arial" panose="020B0604020202020204" pitchFamily="34" charset="0"/>
              </a:rPr>
              <a:t>algoritmos en pseudocódigo.</a:t>
            </a:r>
          </a:p>
        </p:txBody>
      </p:sp>
    </p:spTree>
    <p:extLst>
      <p:ext uri="{BB962C8B-B14F-4D97-AF65-F5344CB8AC3E}">
        <p14:creationId xmlns:p14="http://schemas.microsoft.com/office/powerpoint/2010/main" val="39666965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3118085" y="18472"/>
            <a:ext cx="5171316" cy="6761018"/>
          </a:xfrm>
          <a:prstGeom prst="rect">
            <a:avLst/>
          </a:prstGeom>
        </p:spPr>
      </p:pic>
    </p:spTree>
    <p:extLst>
      <p:ext uri="{BB962C8B-B14F-4D97-AF65-F5344CB8AC3E}">
        <p14:creationId xmlns:p14="http://schemas.microsoft.com/office/powerpoint/2010/main" val="4111006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72686" y="0"/>
            <a:ext cx="9905998" cy="1478570"/>
          </a:xfrm>
        </p:spPr>
        <p:txBody>
          <a:bodyPr/>
          <a:lstStyle/>
          <a:p>
            <a:r>
              <a:rPr lang="es-AR" dirty="0" smtClean="0"/>
              <a:t>Principales partes de un algoritmo </a:t>
            </a:r>
            <a:endParaRPr lang="es-AR" dirty="0"/>
          </a:p>
        </p:txBody>
      </p:sp>
      <p:pic>
        <p:nvPicPr>
          <p:cNvPr id="4" name="Marcador de contenido 3"/>
          <p:cNvPicPr>
            <a:picLocks noGrp="1" noChangeAspect="1"/>
          </p:cNvPicPr>
          <p:nvPr>
            <p:ph idx="1"/>
          </p:nvPr>
        </p:nvPicPr>
        <p:blipFill>
          <a:blip r:embed="rId2"/>
          <a:stretch>
            <a:fillRect/>
          </a:stretch>
        </p:blipFill>
        <p:spPr>
          <a:xfrm>
            <a:off x="2457595" y="1793659"/>
            <a:ext cx="7162800" cy="3400425"/>
          </a:xfrm>
          <a:prstGeom prst="rect">
            <a:avLst/>
          </a:prstGeom>
        </p:spPr>
      </p:pic>
    </p:spTree>
    <p:extLst>
      <p:ext uri="{BB962C8B-B14F-4D97-AF65-F5344CB8AC3E}">
        <p14:creationId xmlns:p14="http://schemas.microsoft.com/office/powerpoint/2010/main" val="24324272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413" y="781051"/>
            <a:ext cx="7352762" cy="4691062"/>
          </a:xfrm>
          <a:prstGeom prst="rect">
            <a:avLst/>
          </a:prstGeom>
        </p:spPr>
      </p:pic>
    </p:spTree>
    <p:extLst>
      <p:ext uri="{BB962C8B-B14F-4D97-AF65-F5344CB8AC3E}">
        <p14:creationId xmlns:p14="http://schemas.microsoft.com/office/powerpoint/2010/main" val="7420012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725" y="261937"/>
            <a:ext cx="8210550" cy="6157913"/>
          </a:xfrm>
          <a:prstGeom prst="rect">
            <a:avLst/>
          </a:prstGeom>
        </p:spPr>
      </p:pic>
    </p:spTree>
    <p:extLst>
      <p:ext uri="{BB962C8B-B14F-4D97-AF65-F5344CB8AC3E}">
        <p14:creationId xmlns:p14="http://schemas.microsoft.com/office/powerpoint/2010/main" val="819956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00099" y="2147411"/>
            <a:ext cx="10772775" cy="1569660"/>
          </a:xfrm>
          <a:prstGeom prst="rect">
            <a:avLst/>
          </a:prstGeom>
        </p:spPr>
        <p:txBody>
          <a:bodyPr wrap="square">
            <a:spAutoFit/>
          </a:bodyPr>
          <a:lstStyle/>
          <a:p>
            <a:pPr algn="just"/>
            <a:r>
              <a:rPr lang="es-AR" sz="2400" dirty="0">
                <a:latin typeface="Arial" panose="020B0604020202020204" pitchFamily="34" charset="0"/>
                <a:cs typeface="Arial" panose="020B0604020202020204" pitchFamily="34" charset="0"/>
              </a:rPr>
              <a:t>Las entradas son todos aquellos insumos que se requieren para el adecuado procesamiento de los datos y que se definirán como variables, teniendo en cuenta el tipo de dato que puede </a:t>
            </a:r>
            <a:r>
              <a:rPr lang="es-AR" sz="2400" dirty="0" smtClean="0">
                <a:latin typeface="Arial" panose="020B0604020202020204" pitchFamily="34" charset="0"/>
                <a:cs typeface="Arial" panose="020B0604020202020204" pitchFamily="34" charset="0"/>
              </a:rPr>
              <a:t>representar, entre </a:t>
            </a:r>
            <a:r>
              <a:rPr lang="es-AR" sz="2400" dirty="0">
                <a:latin typeface="Arial" panose="020B0604020202020204" pitchFamily="34" charset="0"/>
                <a:cs typeface="Arial" panose="020B0604020202020204" pitchFamily="34" charset="0"/>
              </a:rPr>
              <a:t>los tipos de datos existentes se encuentran</a:t>
            </a:r>
          </a:p>
        </p:txBody>
      </p:sp>
      <p:sp>
        <p:nvSpPr>
          <p:cNvPr id="3" name="CuadroTexto 2"/>
          <p:cNvSpPr txBox="1"/>
          <p:nvPr/>
        </p:nvSpPr>
        <p:spPr>
          <a:xfrm>
            <a:off x="1466850" y="504825"/>
            <a:ext cx="2529860" cy="461665"/>
          </a:xfrm>
          <a:prstGeom prst="rect">
            <a:avLst/>
          </a:prstGeom>
          <a:noFill/>
        </p:spPr>
        <p:txBody>
          <a:bodyPr wrap="none" rtlCol="0">
            <a:spAutoFit/>
          </a:bodyPr>
          <a:lstStyle/>
          <a:p>
            <a:r>
              <a:rPr lang="es-AR" sz="2400" dirty="0">
                <a:latin typeface="Arial" panose="020B0604020202020204" pitchFamily="34" charset="0"/>
                <a:cs typeface="Arial" panose="020B0604020202020204" pitchFamily="34" charset="0"/>
              </a:rPr>
              <a:t>Entrada de datos</a:t>
            </a:r>
          </a:p>
        </p:txBody>
      </p:sp>
    </p:spTree>
    <p:extLst>
      <p:ext uri="{BB962C8B-B14F-4D97-AF65-F5344CB8AC3E}">
        <p14:creationId xmlns:p14="http://schemas.microsoft.com/office/powerpoint/2010/main" val="1869080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47749" y="1362076"/>
            <a:ext cx="10258425" cy="3139321"/>
          </a:xfrm>
          <a:prstGeom prst="rect">
            <a:avLst/>
          </a:prstGeom>
        </p:spPr>
        <p:txBody>
          <a:bodyPr wrap="square">
            <a:spAutoFit/>
          </a:bodyPr>
          <a:lstStyle/>
          <a:p>
            <a:pPr algn="just" fontAlgn="base"/>
            <a:r>
              <a:rPr lang="es-AR" b="1" u="sng" dirty="0" smtClean="0">
                <a:latin typeface="Arial" panose="020B0604020202020204" pitchFamily="34" charset="0"/>
                <a:cs typeface="Arial" panose="020B0604020202020204" pitchFamily="34" charset="0"/>
              </a:rPr>
              <a:t>Carácter</a:t>
            </a:r>
            <a:r>
              <a:rPr lang="es-AR" u="sng" dirty="0" smtClean="0">
                <a:latin typeface="Arial" panose="020B0604020202020204" pitchFamily="34" charset="0"/>
                <a:cs typeface="Arial" panose="020B0604020202020204" pitchFamily="34" charset="0"/>
              </a:rPr>
              <a:t>: </a:t>
            </a:r>
            <a:r>
              <a:rPr lang="es-AR" dirty="0">
                <a:latin typeface="Arial" panose="020B0604020202020204" pitchFamily="34" charset="0"/>
                <a:cs typeface="Arial" panose="020B0604020202020204" pitchFamily="34" charset="0"/>
              </a:rPr>
              <a:t>Datos de tipo alfanumérico que representan un solo </a:t>
            </a:r>
            <a:r>
              <a:rPr lang="es-AR" dirty="0" smtClean="0">
                <a:latin typeface="Arial" panose="020B0604020202020204" pitchFamily="34" charset="0"/>
                <a:cs typeface="Arial" panose="020B0604020202020204" pitchFamily="34" charset="0"/>
              </a:rPr>
              <a:t>carácter </a:t>
            </a:r>
            <a:r>
              <a:rPr lang="es-AR" dirty="0">
                <a:latin typeface="Arial" panose="020B0604020202020204" pitchFamily="34" charset="0"/>
                <a:cs typeface="Arial" panose="020B0604020202020204" pitchFamily="34" charset="0"/>
              </a:rPr>
              <a:t>de datos</a:t>
            </a:r>
            <a:r>
              <a:rPr lang="es-AR" dirty="0" smtClean="0">
                <a:latin typeface="Arial" panose="020B0604020202020204" pitchFamily="34" charset="0"/>
                <a:cs typeface="Arial" panose="020B0604020202020204" pitchFamily="34" charset="0"/>
              </a:rPr>
              <a:t>.</a:t>
            </a:r>
          </a:p>
          <a:p>
            <a:pPr algn="just" fontAlgn="base"/>
            <a:endParaRPr lang="es-AR" dirty="0">
              <a:latin typeface="Arial" panose="020B0604020202020204" pitchFamily="34" charset="0"/>
              <a:cs typeface="Arial" panose="020B0604020202020204" pitchFamily="34" charset="0"/>
            </a:endParaRPr>
          </a:p>
          <a:p>
            <a:pPr algn="just" fontAlgn="base"/>
            <a:r>
              <a:rPr lang="es-AR" b="1" u="sng" dirty="0">
                <a:latin typeface="Arial" panose="020B0604020202020204" pitchFamily="34" charset="0"/>
                <a:cs typeface="Arial" panose="020B0604020202020204" pitchFamily="34" charset="0"/>
              </a:rPr>
              <a:t>Cadena:</a:t>
            </a:r>
            <a:r>
              <a:rPr lang="es-AR" dirty="0">
                <a:latin typeface="Arial" panose="020B0604020202020204" pitchFamily="34" charset="0"/>
                <a:cs typeface="Arial" panose="020B0604020202020204" pitchFamily="34" charset="0"/>
              </a:rPr>
              <a:t> Datos similares al anterior, pero que pueden almacenar cadenas de </a:t>
            </a:r>
            <a:r>
              <a:rPr lang="es-AR" dirty="0" smtClean="0">
                <a:latin typeface="Arial" panose="020B0604020202020204" pitchFamily="34" charset="0"/>
                <a:cs typeface="Arial" panose="020B0604020202020204" pitchFamily="34" charset="0"/>
              </a:rPr>
              <a:t>caracteres.</a:t>
            </a:r>
            <a:endParaRPr lang="es-AR" dirty="0">
              <a:latin typeface="Arial" panose="020B0604020202020204" pitchFamily="34" charset="0"/>
              <a:cs typeface="Arial" panose="020B0604020202020204" pitchFamily="34" charset="0"/>
            </a:endParaRPr>
          </a:p>
          <a:p>
            <a:pPr algn="just" fontAlgn="base"/>
            <a:endParaRPr lang="es-AR" b="1" dirty="0" smtClean="0">
              <a:latin typeface="Arial" panose="020B0604020202020204" pitchFamily="34" charset="0"/>
              <a:cs typeface="Arial" panose="020B0604020202020204" pitchFamily="34" charset="0"/>
            </a:endParaRPr>
          </a:p>
          <a:p>
            <a:pPr algn="just" fontAlgn="base"/>
            <a:r>
              <a:rPr lang="es-AR" b="1" u="sng" dirty="0" smtClean="0">
                <a:latin typeface="Arial" panose="020B0604020202020204" pitchFamily="34" charset="0"/>
                <a:cs typeface="Arial" panose="020B0604020202020204" pitchFamily="34" charset="0"/>
              </a:rPr>
              <a:t>Enteros</a:t>
            </a:r>
            <a:r>
              <a:rPr lang="es-AR" b="1" u="sng" dirty="0">
                <a:latin typeface="Arial" panose="020B0604020202020204" pitchFamily="34" charset="0"/>
                <a:cs typeface="Arial" panose="020B0604020202020204" pitchFamily="34" charset="0"/>
              </a:rPr>
              <a:t>:</a:t>
            </a:r>
            <a:r>
              <a:rPr lang="es-AR" dirty="0">
                <a:latin typeface="Arial" panose="020B0604020202020204" pitchFamily="34" charset="0"/>
                <a:cs typeface="Arial" panose="020B0604020202020204" pitchFamily="34" charset="0"/>
              </a:rPr>
              <a:t> Datos numéricos que manejan cantidades enteras.</a:t>
            </a:r>
          </a:p>
          <a:p>
            <a:pPr algn="just" fontAlgn="base"/>
            <a:endParaRPr lang="es-AR" b="1" dirty="0" smtClean="0">
              <a:latin typeface="Arial" panose="020B0604020202020204" pitchFamily="34" charset="0"/>
              <a:cs typeface="Arial" panose="020B0604020202020204" pitchFamily="34" charset="0"/>
            </a:endParaRPr>
          </a:p>
          <a:p>
            <a:pPr algn="just" fontAlgn="base"/>
            <a:r>
              <a:rPr lang="es-AR" b="1" u="sng" dirty="0" smtClean="0">
                <a:latin typeface="Arial" panose="020B0604020202020204" pitchFamily="34" charset="0"/>
                <a:cs typeface="Arial" panose="020B0604020202020204" pitchFamily="34" charset="0"/>
              </a:rPr>
              <a:t>Flotantes </a:t>
            </a:r>
            <a:r>
              <a:rPr lang="es-AR" b="1" u="sng" dirty="0">
                <a:latin typeface="Arial" panose="020B0604020202020204" pitchFamily="34" charset="0"/>
                <a:cs typeface="Arial" panose="020B0604020202020204" pitchFamily="34" charset="0"/>
              </a:rPr>
              <a:t>o decimales:</a:t>
            </a:r>
            <a:r>
              <a:rPr lang="es-AR" dirty="0">
                <a:latin typeface="Arial" panose="020B0604020202020204" pitchFamily="34" charset="0"/>
                <a:cs typeface="Arial" panose="020B0604020202020204" pitchFamily="34" charset="0"/>
              </a:rPr>
              <a:t> Son datos numéricos que permiten almacenar datos con parte entera y parte decimal. Existen dos tipos: </a:t>
            </a:r>
            <a:r>
              <a:rPr lang="es-AR" dirty="0" err="1">
                <a:latin typeface="Arial" panose="020B0604020202020204" pitchFamily="34" charset="0"/>
                <a:cs typeface="Arial" panose="020B0604020202020204" pitchFamily="34" charset="0"/>
              </a:rPr>
              <a:t>float</a:t>
            </a:r>
            <a:r>
              <a:rPr lang="es-AR" dirty="0">
                <a:latin typeface="Arial" panose="020B0604020202020204" pitchFamily="34" charset="0"/>
                <a:cs typeface="Arial" panose="020B0604020202020204" pitchFamily="34" charset="0"/>
              </a:rPr>
              <a:t> o flotante y doble o </a:t>
            </a:r>
            <a:r>
              <a:rPr lang="es-AR" dirty="0" err="1">
                <a:latin typeface="Arial" panose="020B0604020202020204" pitchFamily="34" charset="0"/>
                <a:cs typeface="Arial" panose="020B0604020202020204" pitchFamily="34" charset="0"/>
              </a:rPr>
              <a:t>double</a:t>
            </a:r>
            <a:r>
              <a:rPr lang="es-AR" dirty="0">
                <a:latin typeface="Arial" panose="020B0604020202020204" pitchFamily="34" charset="0"/>
                <a:cs typeface="Arial" panose="020B0604020202020204" pitchFamily="34" charset="0"/>
              </a:rPr>
              <a:t>.</a:t>
            </a:r>
          </a:p>
          <a:p>
            <a:pPr algn="just" fontAlgn="base"/>
            <a:endParaRPr lang="es-AR" b="1" dirty="0" smtClean="0">
              <a:latin typeface="Arial" panose="020B0604020202020204" pitchFamily="34" charset="0"/>
              <a:cs typeface="Arial" panose="020B0604020202020204" pitchFamily="34" charset="0"/>
            </a:endParaRPr>
          </a:p>
          <a:p>
            <a:pPr algn="just" fontAlgn="base"/>
            <a:r>
              <a:rPr lang="es-AR" b="1" u="sng" dirty="0" smtClean="0">
                <a:latin typeface="Arial" panose="020B0604020202020204" pitchFamily="34" charset="0"/>
                <a:cs typeface="Arial" panose="020B0604020202020204" pitchFamily="34" charset="0"/>
              </a:rPr>
              <a:t>Booleanos</a:t>
            </a:r>
            <a:r>
              <a:rPr lang="es-AR" b="1" u="sng" dirty="0">
                <a:latin typeface="Arial" panose="020B0604020202020204" pitchFamily="34" charset="0"/>
                <a:cs typeface="Arial" panose="020B0604020202020204" pitchFamily="34" charset="0"/>
              </a:rPr>
              <a:t>:</a:t>
            </a:r>
            <a:r>
              <a:rPr lang="es-AR" dirty="0">
                <a:latin typeface="Arial" panose="020B0604020202020204" pitchFamily="34" charset="0"/>
                <a:cs typeface="Arial" panose="020B0604020202020204" pitchFamily="34" charset="0"/>
              </a:rPr>
              <a:t> Son datos que representan valores lógicos, de tal manera que devuelven resultados como falso o </a:t>
            </a:r>
            <a:r>
              <a:rPr lang="es-AR" dirty="0" smtClean="0">
                <a:latin typeface="Arial" panose="020B0604020202020204" pitchFamily="34" charset="0"/>
                <a:cs typeface="Arial" panose="020B0604020202020204" pitchFamily="34" charset="0"/>
              </a:rPr>
              <a:t>verdadero.</a:t>
            </a:r>
            <a:endParaRPr lang="es-AR"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1019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333500" y="514350"/>
            <a:ext cx="3948517" cy="461665"/>
          </a:xfrm>
          <a:prstGeom prst="rect">
            <a:avLst/>
          </a:prstGeom>
          <a:noFill/>
        </p:spPr>
        <p:txBody>
          <a:bodyPr wrap="none" rtlCol="0">
            <a:spAutoFit/>
          </a:bodyPr>
          <a:lstStyle/>
          <a:p>
            <a:r>
              <a:rPr lang="es-AR" sz="2400" b="1" u="sng" dirty="0" smtClean="0">
                <a:latin typeface="Arial" panose="020B0604020202020204" pitchFamily="34" charset="0"/>
                <a:cs typeface="Arial" panose="020B0604020202020204" pitchFamily="34" charset="0"/>
              </a:rPr>
              <a:t>Procesamientos de Datos</a:t>
            </a:r>
          </a:p>
        </p:txBody>
      </p:sp>
      <p:sp>
        <p:nvSpPr>
          <p:cNvPr id="3" name="Rectángulo 2"/>
          <p:cNvSpPr/>
          <p:nvPr/>
        </p:nvSpPr>
        <p:spPr>
          <a:xfrm>
            <a:off x="1333500" y="1581150"/>
            <a:ext cx="9991725" cy="3170099"/>
          </a:xfrm>
          <a:prstGeom prst="rect">
            <a:avLst/>
          </a:prstGeom>
        </p:spPr>
        <p:txBody>
          <a:bodyPr wrap="square">
            <a:spAutoFit/>
          </a:bodyPr>
          <a:lstStyle/>
          <a:p>
            <a:r>
              <a:rPr lang="es-AR" sz="2000" dirty="0">
                <a:latin typeface="Arial" panose="020B0604020202020204" pitchFamily="34" charset="0"/>
                <a:cs typeface="Arial" panose="020B0604020202020204" pitchFamily="34" charset="0"/>
              </a:rPr>
              <a:t>Los procesos son los diversos métodos o instrucciones mediante las cuales se realizan cambios a las entradas para convertirlas en un resultado; de tal manera que las entradas pueden variar o simplemente jugar el papel de llevar sus valores a otro dato para que este sea entregado ya sea a otro proceso o como resultado final</a:t>
            </a:r>
            <a:r>
              <a:rPr lang="es-AR" sz="2000" dirty="0" smtClean="0">
                <a:latin typeface="Arial" panose="020B0604020202020204" pitchFamily="34" charset="0"/>
                <a:cs typeface="Arial" panose="020B0604020202020204" pitchFamily="34" charset="0"/>
              </a:rPr>
              <a:t>.</a:t>
            </a:r>
          </a:p>
          <a:p>
            <a:endParaRPr lang="es-AR" sz="2000" dirty="0">
              <a:latin typeface="Arial" panose="020B0604020202020204" pitchFamily="34" charset="0"/>
              <a:cs typeface="Arial" panose="020B0604020202020204" pitchFamily="34" charset="0"/>
            </a:endParaRPr>
          </a:p>
          <a:p>
            <a:endParaRPr lang="es-AR" sz="2000" dirty="0">
              <a:latin typeface="Arial" panose="020B0604020202020204" pitchFamily="34" charset="0"/>
              <a:cs typeface="Arial" panose="020B0604020202020204" pitchFamily="34" charset="0"/>
            </a:endParaRPr>
          </a:p>
          <a:p>
            <a:r>
              <a:rPr lang="es-AR" sz="2000" dirty="0">
                <a:latin typeface="Arial" panose="020B0604020202020204" pitchFamily="34" charset="0"/>
                <a:cs typeface="Arial" panose="020B0604020202020204" pitchFamily="34" charset="0"/>
              </a:rPr>
              <a:t>Un ejemplo de un proceso es una operación aritmética, ya sea suma, resta, multiplicación, división, entre otras; sin embargo, es necesario tener en cuenta que en el desarrollo del algoritmo, se le deben presentar al usuario una serie de mensajes para que lo oriente acerca de que es lo que debe hacer.</a:t>
            </a:r>
          </a:p>
        </p:txBody>
      </p:sp>
    </p:spTree>
    <p:extLst>
      <p:ext uri="{BB962C8B-B14F-4D97-AF65-F5344CB8AC3E}">
        <p14:creationId xmlns:p14="http://schemas.microsoft.com/office/powerpoint/2010/main" val="3230157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714500" y="580936"/>
            <a:ext cx="8934450" cy="2246769"/>
          </a:xfrm>
          <a:prstGeom prst="rect">
            <a:avLst/>
          </a:prstGeom>
        </p:spPr>
        <p:txBody>
          <a:bodyPr wrap="square">
            <a:spAutoFit/>
          </a:bodyPr>
          <a:lstStyle/>
          <a:p>
            <a:r>
              <a:rPr lang="es-AR" sz="2000" dirty="0">
                <a:latin typeface="Arial" panose="020B0604020202020204" pitchFamily="34" charset="0"/>
                <a:cs typeface="Arial" panose="020B0604020202020204" pitchFamily="34" charset="0"/>
              </a:rPr>
              <a:t>Por ejemplo, para realizar una suma se requieren los sumandos y para ello es necesario decirle al usuario que digite los números, este proceso se denomina impresión o escritura de mensajes y se escribe de la siguiente manera en pseudocódigo</a:t>
            </a:r>
            <a:r>
              <a:rPr lang="es-AR" sz="2000" dirty="0" smtClean="0">
                <a:latin typeface="Arial" panose="020B0604020202020204" pitchFamily="34" charset="0"/>
                <a:cs typeface="Arial" panose="020B0604020202020204" pitchFamily="34" charset="0"/>
              </a:rPr>
              <a:t>:</a:t>
            </a:r>
          </a:p>
          <a:p>
            <a:endParaRPr lang="es-AR" sz="2000" dirty="0">
              <a:latin typeface="Arial" panose="020B0604020202020204" pitchFamily="34" charset="0"/>
              <a:cs typeface="Arial" panose="020B0604020202020204" pitchFamily="34" charset="0"/>
            </a:endParaRPr>
          </a:p>
          <a:p>
            <a:endParaRPr lang="es-AR" sz="2000" dirty="0" smtClean="0">
              <a:latin typeface="Arial" panose="020B0604020202020204" pitchFamily="34" charset="0"/>
              <a:cs typeface="Arial" panose="020B0604020202020204" pitchFamily="34" charset="0"/>
            </a:endParaRPr>
          </a:p>
          <a:p>
            <a:r>
              <a:rPr lang="es-AR" sz="2000" dirty="0">
                <a:latin typeface="Arial" panose="020B0604020202020204" pitchFamily="34" charset="0"/>
                <a:cs typeface="Arial" panose="020B0604020202020204" pitchFamily="34" charset="0"/>
              </a:rPr>
              <a:t>Escriba (“Digite un número”)</a:t>
            </a:r>
          </a:p>
        </p:txBody>
      </p:sp>
      <p:sp>
        <p:nvSpPr>
          <p:cNvPr id="4" name="Rectángulo 3"/>
          <p:cNvSpPr/>
          <p:nvPr/>
        </p:nvSpPr>
        <p:spPr>
          <a:xfrm>
            <a:off x="1714500" y="3164414"/>
            <a:ext cx="8934450" cy="2554545"/>
          </a:xfrm>
          <a:prstGeom prst="rect">
            <a:avLst/>
          </a:prstGeom>
        </p:spPr>
        <p:txBody>
          <a:bodyPr wrap="square">
            <a:spAutoFit/>
          </a:bodyPr>
          <a:lstStyle/>
          <a:p>
            <a:r>
              <a:rPr lang="es-AR" sz="2000" dirty="0">
                <a:latin typeface="Arial" panose="020B0604020202020204" pitchFamily="34" charset="0"/>
                <a:cs typeface="Arial" panose="020B0604020202020204" pitchFamily="34" charset="0"/>
              </a:rPr>
              <a:t>Esta instrucción hace que se presente en pantalla o visualice el mensaje Digite un número, y así el usuario puede escribir el número y al oprimir la tecla “</a:t>
            </a:r>
            <a:r>
              <a:rPr lang="es-AR" sz="2000" dirty="0" err="1">
                <a:latin typeface="Arial" panose="020B0604020202020204" pitchFamily="34" charset="0"/>
                <a:cs typeface="Arial" panose="020B0604020202020204" pitchFamily="34" charset="0"/>
              </a:rPr>
              <a:t>enter</a:t>
            </a:r>
            <a:r>
              <a:rPr lang="es-AR" sz="2000" dirty="0">
                <a:latin typeface="Arial" panose="020B0604020202020204" pitchFamily="34" charset="0"/>
                <a:cs typeface="Arial" panose="020B0604020202020204" pitchFamily="34" charset="0"/>
              </a:rPr>
              <a:t>”, su dato será guardado en una determinada variable. Este proceso se denomina captura de datos y se representa de la siguiente manera en pseudocódigo:</a:t>
            </a:r>
          </a:p>
          <a:p>
            <a:endParaRPr lang="es-AR" sz="2000" dirty="0" smtClean="0">
              <a:latin typeface="Arial" panose="020B0604020202020204" pitchFamily="34" charset="0"/>
              <a:cs typeface="Arial" panose="020B0604020202020204" pitchFamily="34" charset="0"/>
            </a:endParaRPr>
          </a:p>
          <a:p>
            <a:endParaRPr lang="es-AR" sz="2000" dirty="0">
              <a:latin typeface="Arial" panose="020B0604020202020204" pitchFamily="34" charset="0"/>
              <a:cs typeface="Arial" panose="020B0604020202020204" pitchFamily="34" charset="0"/>
            </a:endParaRPr>
          </a:p>
          <a:p>
            <a:r>
              <a:rPr lang="es-AR" sz="2000" dirty="0">
                <a:latin typeface="Arial" panose="020B0604020202020204" pitchFamily="34" charset="0"/>
                <a:cs typeface="Arial" panose="020B0604020202020204" pitchFamily="34" charset="0"/>
              </a:rPr>
              <a:t>Lea (a</a:t>
            </a:r>
            <a:r>
              <a:rPr lang="es-AR" sz="2000" dirty="0" smtClean="0">
                <a:latin typeface="Arial" panose="020B0604020202020204" pitchFamily="34" charset="0"/>
                <a:cs typeface="Arial" panose="020B0604020202020204" pitchFamily="34" charset="0"/>
              </a:rPr>
              <a:t>)</a:t>
            </a:r>
            <a:endParaRPr lang="es-AR" sz="2000" dirty="0">
              <a:latin typeface="Arial" panose="020B0604020202020204" pitchFamily="34" charset="0"/>
              <a:cs typeface="Arial" panose="020B0604020202020204" pitchFamily="34" charset="0"/>
            </a:endParaRPr>
          </a:p>
        </p:txBody>
      </p:sp>
      <p:sp>
        <p:nvSpPr>
          <p:cNvPr id="5" name="Rectángulo 4"/>
          <p:cNvSpPr/>
          <p:nvPr/>
        </p:nvSpPr>
        <p:spPr>
          <a:xfrm>
            <a:off x="1714500" y="6055668"/>
            <a:ext cx="8934450" cy="400110"/>
          </a:xfrm>
          <a:prstGeom prst="rect">
            <a:avLst/>
          </a:prstGeom>
        </p:spPr>
        <p:txBody>
          <a:bodyPr wrap="square">
            <a:spAutoFit/>
          </a:bodyPr>
          <a:lstStyle/>
          <a:p>
            <a:r>
              <a:rPr lang="es-AR" sz="2000" dirty="0">
                <a:latin typeface="Arial" panose="020B0604020202020204" pitchFamily="34" charset="0"/>
                <a:cs typeface="Arial" panose="020B0604020202020204" pitchFamily="34" charset="0"/>
              </a:rPr>
              <a:t>Donde a es el tipo de dato que almacenará el valor digitado por el usuario</a:t>
            </a:r>
          </a:p>
        </p:txBody>
      </p:sp>
    </p:spTree>
    <p:extLst>
      <p:ext uri="{BB962C8B-B14F-4D97-AF65-F5344CB8AC3E}">
        <p14:creationId xmlns:p14="http://schemas.microsoft.com/office/powerpoint/2010/main" val="3666282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600199" y="489288"/>
            <a:ext cx="9725025" cy="2246769"/>
          </a:xfrm>
          <a:prstGeom prst="rect">
            <a:avLst/>
          </a:prstGeom>
        </p:spPr>
        <p:txBody>
          <a:bodyPr wrap="square">
            <a:spAutoFit/>
          </a:bodyPr>
          <a:lstStyle/>
          <a:p>
            <a:r>
              <a:rPr lang="es-AR" sz="2000" dirty="0">
                <a:latin typeface="Arial" panose="020B0604020202020204" pitchFamily="34" charset="0"/>
                <a:cs typeface="Arial" panose="020B0604020202020204" pitchFamily="34" charset="0"/>
              </a:rPr>
              <a:t>Así mismo existe otro tipo de información que son los mensajes que contienen datos, como se pudo apreciar en el ejemplo anterior, la instrucción: Escriba (“Digite un número”), visualiza de manera literal lo que se encuentra entre comillas, pero cuando se quiere presentar un valor de un dato que se encuentra almacenado, como es el caso del valor de “a”, se puede representar de la siguiente manera</a:t>
            </a:r>
            <a:r>
              <a:rPr lang="es-AR" sz="2000" dirty="0" smtClean="0">
                <a:latin typeface="Arial" panose="020B0604020202020204" pitchFamily="34" charset="0"/>
                <a:cs typeface="Arial" panose="020B0604020202020204" pitchFamily="34" charset="0"/>
              </a:rPr>
              <a:t>:</a:t>
            </a:r>
          </a:p>
          <a:p>
            <a:endParaRPr lang="es-AR" sz="2000" dirty="0">
              <a:latin typeface="Arial" panose="020B0604020202020204" pitchFamily="34" charset="0"/>
              <a:cs typeface="Arial" panose="020B0604020202020204" pitchFamily="34" charset="0"/>
            </a:endParaRPr>
          </a:p>
          <a:p>
            <a:r>
              <a:rPr lang="es-AR" sz="2000" dirty="0">
                <a:latin typeface="Arial" panose="020B0604020202020204" pitchFamily="34" charset="0"/>
                <a:cs typeface="Arial" panose="020B0604020202020204" pitchFamily="34" charset="0"/>
              </a:rPr>
              <a:t>Escriba (a)</a:t>
            </a:r>
          </a:p>
        </p:txBody>
      </p:sp>
      <p:sp>
        <p:nvSpPr>
          <p:cNvPr id="4" name="Rectángulo 3"/>
          <p:cNvSpPr/>
          <p:nvPr/>
        </p:nvSpPr>
        <p:spPr>
          <a:xfrm>
            <a:off x="1600198" y="2887266"/>
            <a:ext cx="9725025" cy="2554545"/>
          </a:xfrm>
          <a:prstGeom prst="rect">
            <a:avLst/>
          </a:prstGeom>
        </p:spPr>
        <p:txBody>
          <a:bodyPr wrap="square">
            <a:spAutoFit/>
          </a:bodyPr>
          <a:lstStyle/>
          <a:p>
            <a:r>
              <a:rPr lang="es-AR" sz="2000" dirty="0">
                <a:latin typeface="Arial" panose="020B0604020202020204" pitchFamily="34" charset="0"/>
                <a:cs typeface="Arial" panose="020B0604020202020204" pitchFamily="34" charset="0"/>
              </a:rPr>
              <a:t>Otro proceso que se da, es la operación de datos, suponiendo que se quiere conocer el cuadrado de un número, para ello se requiere como dato el número del que se desea saber el cuadrado y como elevar un  número  al  cuadrado  es multiplicarse por sí mismo, esta operación solo requerirá de dos tipos de datos numéricos enteros, ellos serán:</a:t>
            </a:r>
          </a:p>
          <a:p>
            <a:endParaRPr lang="es-AR" sz="2000" dirty="0">
              <a:latin typeface="Arial" panose="020B0604020202020204" pitchFamily="34" charset="0"/>
              <a:cs typeface="Arial" panose="020B0604020202020204" pitchFamily="34" charset="0"/>
            </a:endParaRPr>
          </a:p>
          <a:p>
            <a:r>
              <a:rPr lang="es-AR" sz="2000" dirty="0">
                <a:latin typeface="Arial" panose="020B0604020202020204" pitchFamily="34" charset="0"/>
                <a:cs typeface="Arial" panose="020B0604020202020204" pitchFamily="34" charset="0"/>
              </a:rPr>
              <a:t>a, para el número y cuadrado, para el valor de la operación.</a:t>
            </a:r>
          </a:p>
          <a:p>
            <a:endParaRPr lang="es-A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9517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514473" y="1855738"/>
            <a:ext cx="9477375" cy="4093428"/>
          </a:xfrm>
          <a:prstGeom prst="rect">
            <a:avLst/>
          </a:prstGeom>
        </p:spPr>
        <p:txBody>
          <a:bodyPr wrap="square">
            <a:spAutoFit/>
          </a:bodyPr>
          <a:lstStyle/>
          <a:p>
            <a:r>
              <a:rPr lang="es-AR" sz="2000" dirty="0" smtClean="0">
                <a:latin typeface="Arial" panose="020B0604020202020204" pitchFamily="34" charset="0"/>
                <a:cs typeface="Arial" panose="020B0604020202020204" pitchFamily="34" charset="0"/>
              </a:rPr>
              <a:t>Inicio</a:t>
            </a:r>
          </a:p>
          <a:p>
            <a:endParaRPr lang="es-AR" sz="2000" dirty="0">
              <a:latin typeface="Arial" panose="020B0604020202020204" pitchFamily="34" charset="0"/>
              <a:cs typeface="Arial" panose="020B0604020202020204" pitchFamily="34" charset="0"/>
            </a:endParaRPr>
          </a:p>
          <a:p>
            <a:r>
              <a:rPr lang="es-AR" sz="2000" dirty="0">
                <a:latin typeface="Arial" panose="020B0604020202020204" pitchFamily="34" charset="0"/>
                <a:cs typeface="Arial" panose="020B0604020202020204" pitchFamily="34" charset="0"/>
              </a:rPr>
              <a:t>Entero a, cuadrado,</a:t>
            </a:r>
          </a:p>
          <a:p>
            <a:endParaRPr lang="es-AR" sz="2000" dirty="0" smtClean="0">
              <a:latin typeface="Arial" panose="020B0604020202020204" pitchFamily="34" charset="0"/>
              <a:cs typeface="Arial" panose="020B0604020202020204" pitchFamily="34" charset="0"/>
            </a:endParaRPr>
          </a:p>
          <a:p>
            <a:r>
              <a:rPr lang="es-AR" sz="2000" dirty="0" smtClean="0">
                <a:latin typeface="Arial" panose="020B0604020202020204" pitchFamily="34" charset="0"/>
                <a:cs typeface="Arial" panose="020B0604020202020204" pitchFamily="34" charset="0"/>
              </a:rPr>
              <a:t>Escriba </a:t>
            </a:r>
            <a:r>
              <a:rPr lang="es-AR" sz="2000" dirty="0">
                <a:latin typeface="Arial" panose="020B0604020202020204" pitchFamily="34" charset="0"/>
                <a:cs typeface="Arial" panose="020B0604020202020204" pitchFamily="34" charset="0"/>
              </a:rPr>
              <a:t>(“Digite el numero para el que desea hallar el cuadrado”); Lea (a);</a:t>
            </a:r>
          </a:p>
          <a:p>
            <a:endParaRPr lang="es-AR" sz="2000" dirty="0" smtClean="0">
              <a:latin typeface="Arial" panose="020B0604020202020204" pitchFamily="34" charset="0"/>
              <a:cs typeface="Arial" panose="020B0604020202020204" pitchFamily="34" charset="0"/>
            </a:endParaRPr>
          </a:p>
          <a:p>
            <a:r>
              <a:rPr lang="es-AR" sz="2000" dirty="0" smtClean="0">
                <a:latin typeface="Arial" panose="020B0604020202020204" pitchFamily="34" charset="0"/>
                <a:cs typeface="Arial" panose="020B0604020202020204" pitchFamily="34" charset="0"/>
              </a:rPr>
              <a:t>Cuadrado </a:t>
            </a:r>
            <a:r>
              <a:rPr lang="es-AR" sz="2000" dirty="0">
                <a:latin typeface="Arial" panose="020B0604020202020204" pitchFamily="34" charset="0"/>
                <a:cs typeface="Arial" panose="020B0604020202020204" pitchFamily="34" charset="0"/>
              </a:rPr>
              <a:t>= a * a;</a:t>
            </a:r>
          </a:p>
          <a:p>
            <a:endParaRPr lang="es-AR" sz="2000" dirty="0" smtClean="0">
              <a:latin typeface="Arial" panose="020B0604020202020204" pitchFamily="34" charset="0"/>
              <a:cs typeface="Arial" panose="020B0604020202020204" pitchFamily="34" charset="0"/>
            </a:endParaRPr>
          </a:p>
          <a:p>
            <a:r>
              <a:rPr lang="es-AR" sz="2000" dirty="0" smtClean="0">
                <a:latin typeface="Arial" panose="020B0604020202020204" pitchFamily="34" charset="0"/>
                <a:cs typeface="Arial" panose="020B0604020202020204" pitchFamily="34" charset="0"/>
              </a:rPr>
              <a:t>Escriba </a:t>
            </a:r>
            <a:r>
              <a:rPr lang="es-AR" sz="2000" dirty="0">
                <a:latin typeface="Arial" panose="020B0604020202020204" pitchFamily="34" charset="0"/>
                <a:cs typeface="Arial" panose="020B0604020202020204" pitchFamily="34" charset="0"/>
              </a:rPr>
              <a:t>(“el cuadrado del número es: ”);</a:t>
            </a:r>
          </a:p>
          <a:p>
            <a:endParaRPr lang="es-AR" sz="2000" dirty="0" smtClean="0">
              <a:latin typeface="Arial" panose="020B0604020202020204" pitchFamily="34" charset="0"/>
              <a:cs typeface="Arial" panose="020B0604020202020204" pitchFamily="34" charset="0"/>
            </a:endParaRPr>
          </a:p>
          <a:p>
            <a:r>
              <a:rPr lang="es-AR" sz="2000" dirty="0" smtClean="0">
                <a:latin typeface="Arial" panose="020B0604020202020204" pitchFamily="34" charset="0"/>
                <a:cs typeface="Arial" panose="020B0604020202020204" pitchFamily="34" charset="0"/>
              </a:rPr>
              <a:t>Escriba </a:t>
            </a:r>
            <a:r>
              <a:rPr lang="es-AR" sz="2000" dirty="0">
                <a:latin typeface="Arial" panose="020B0604020202020204" pitchFamily="34" charset="0"/>
                <a:cs typeface="Arial" panose="020B0604020202020204" pitchFamily="34" charset="0"/>
              </a:rPr>
              <a:t>(cuadrado);</a:t>
            </a:r>
          </a:p>
          <a:p>
            <a:endParaRPr lang="es-AR" sz="2000" dirty="0" smtClean="0">
              <a:latin typeface="Arial" panose="020B0604020202020204" pitchFamily="34" charset="0"/>
              <a:cs typeface="Arial" panose="020B0604020202020204" pitchFamily="34" charset="0"/>
            </a:endParaRPr>
          </a:p>
          <a:p>
            <a:r>
              <a:rPr lang="es-AR" sz="2000" dirty="0" smtClean="0">
                <a:latin typeface="Arial" panose="020B0604020202020204" pitchFamily="34" charset="0"/>
                <a:cs typeface="Arial" panose="020B0604020202020204" pitchFamily="34" charset="0"/>
              </a:rPr>
              <a:t>Fin</a:t>
            </a:r>
            <a:endParaRPr lang="es-AR" sz="2000" dirty="0">
              <a:latin typeface="Arial" panose="020B0604020202020204" pitchFamily="34" charset="0"/>
              <a:cs typeface="Arial" panose="020B0604020202020204" pitchFamily="34" charset="0"/>
            </a:endParaRPr>
          </a:p>
        </p:txBody>
      </p:sp>
      <p:sp>
        <p:nvSpPr>
          <p:cNvPr id="3" name="Rectángulo 2"/>
          <p:cNvSpPr/>
          <p:nvPr/>
        </p:nvSpPr>
        <p:spPr>
          <a:xfrm>
            <a:off x="1514473" y="429310"/>
            <a:ext cx="9477375" cy="707886"/>
          </a:xfrm>
          <a:prstGeom prst="rect">
            <a:avLst/>
          </a:prstGeom>
        </p:spPr>
        <p:txBody>
          <a:bodyPr wrap="square">
            <a:spAutoFit/>
          </a:bodyPr>
          <a:lstStyle/>
          <a:p>
            <a:r>
              <a:rPr lang="es-AR" sz="2000" dirty="0">
                <a:latin typeface="Arial" panose="020B0604020202020204" pitchFamily="34" charset="0"/>
                <a:cs typeface="Arial" panose="020B0604020202020204" pitchFamily="34" charset="0"/>
              </a:rPr>
              <a:t>De acuerdo con ello y construyendo el algoritmo con la información existente hasta el momento será:</a:t>
            </a:r>
          </a:p>
        </p:txBody>
      </p:sp>
    </p:spTree>
    <p:extLst>
      <p:ext uri="{BB962C8B-B14F-4D97-AF65-F5344CB8AC3E}">
        <p14:creationId xmlns:p14="http://schemas.microsoft.com/office/powerpoint/2010/main" val="962283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285875" y="327363"/>
            <a:ext cx="10039350" cy="2246769"/>
          </a:xfrm>
          <a:prstGeom prst="rect">
            <a:avLst/>
          </a:prstGeom>
        </p:spPr>
        <p:txBody>
          <a:bodyPr wrap="square">
            <a:spAutoFit/>
          </a:bodyPr>
          <a:lstStyle/>
          <a:p>
            <a:r>
              <a:rPr lang="es-AR" sz="2000" b="1" u="sng" dirty="0">
                <a:latin typeface="Arial" panose="020B0604020202020204" pitchFamily="34" charset="0"/>
                <a:cs typeface="Arial" panose="020B0604020202020204" pitchFamily="34" charset="0"/>
              </a:rPr>
              <a:t>SALIDAS</a:t>
            </a:r>
          </a:p>
          <a:p>
            <a:endParaRPr lang="es-AR" sz="2000" dirty="0" smtClean="0">
              <a:latin typeface="Arial" panose="020B0604020202020204" pitchFamily="34" charset="0"/>
              <a:cs typeface="Arial" panose="020B0604020202020204" pitchFamily="34" charset="0"/>
            </a:endParaRPr>
          </a:p>
          <a:p>
            <a:endParaRPr lang="es-AR" sz="2000" dirty="0">
              <a:latin typeface="Arial" panose="020B0604020202020204" pitchFamily="34" charset="0"/>
              <a:cs typeface="Arial" panose="020B0604020202020204" pitchFamily="34" charset="0"/>
            </a:endParaRPr>
          </a:p>
          <a:p>
            <a:r>
              <a:rPr lang="es-AR" sz="2000" dirty="0">
                <a:latin typeface="Arial" panose="020B0604020202020204" pitchFamily="34" charset="0"/>
                <a:cs typeface="Arial" panose="020B0604020202020204" pitchFamily="34" charset="0"/>
              </a:rPr>
              <a:t>Son los valores o resultados que se generan después de una operación o proceso, en el ejemplo anterior se puede ver que la salida, se compone de dos partes, el mensaje final, que es la cadena: “el cuadrado del número es:” y el valor de cuadrado que se visualiza para el usuario.</a:t>
            </a:r>
          </a:p>
        </p:txBody>
      </p:sp>
    </p:spTree>
    <p:extLst>
      <p:ext uri="{BB962C8B-B14F-4D97-AF65-F5344CB8AC3E}">
        <p14:creationId xmlns:p14="http://schemas.microsoft.com/office/powerpoint/2010/main" val="24923958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428</TotalTime>
  <Words>1060</Words>
  <Application>Microsoft Office PowerPoint</Application>
  <PresentationFormat>Panorámica</PresentationFormat>
  <Paragraphs>97</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Trebuchet MS</vt:lpstr>
      <vt:lpstr>Tw Cen MT</vt:lpstr>
      <vt:lpstr>Circuito</vt:lpstr>
      <vt:lpstr>Algoritmo</vt:lpstr>
      <vt:lpstr>Principales partes de un algoritmo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Algoritmo Diseño  </vt:lpstr>
      <vt:lpstr>Diagrama de flujo </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dc:title>
  <dc:creator>Bollana, Leonardo</dc:creator>
  <cp:lastModifiedBy>Bollana, Leonardo</cp:lastModifiedBy>
  <cp:revision>18</cp:revision>
  <dcterms:created xsi:type="dcterms:W3CDTF">2019-04-09T14:41:19Z</dcterms:created>
  <dcterms:modified xsi:type="dcterms:W3CDTF">2019-04-09T23:42:01Z</dcterms:modified>
</cp:coreProperties>
</file>