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0" r:id="rId1"/>
  </p:sldMasterIdLst>
  <p:sldIdLst>
    <p:sldId id="256" r:id="rId2"/>
    <p:sldId id="258" r:id="rId3"/>
    <p:sldId id="257" r:id="rId4"/>
    <p:sldId id="286" r:id="rId5"/>
    <p:sldId id="259" r:id="rId6"/>
    <p:sldId id="287" r:id="rId7"/>
    <p:sldId id="260" r:id="rId8"/>
    <p:sldId id="288" r:id="rId9"/>
    <p:sldId id="261" r:id="rId10"/>
    <p:sldId id="262" r:id="rId11"/>
    <p:sldId id="263" r:id="rId12"/>
    <p:sldId id="289" r:id="rId13"/>
    <p:sldId id="264" r:id="rId14"/>
    <p:sldId id="290"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FB80A965-D39E-4868-9BE3-37A13162FCE7}" type="datetimeFigureOut">
              <a:rPr lang="en-US" smtClean="0"/>
              <a:t>6/5/2019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8FDFF03-EAD1-42C5-A70C-EC703CD1AB7D}" type="slidenum">
              <a:rPr lang="en-US" smtClean="0"/>
              <a:t>‹Nº›</a:t>
            </a:fld>
            <a:endParaRPr lang="en-US"/>
          </a:p>
        </p:txBody>
      </p:sp>
    </p:spTree>
    <p:extLst>
      <p:ext uri="{BB962C8B-B14F-4D97-AF65-F5344CB8AC3E}">
        <p14:creationId xmlns:p14="http://schemas.microsoft.com/office/powerpoint/2010/main" val="77785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B80A965-D39E-4868-9BE3-37A13162FCE7}"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DFF03-EAD1-42C5-A70C-EC703CD1AB7D}" type="slidenum">
              <a:rPr lang="en-US" smtClean="0"/>
              <a:t>‹Nº›</a:t>
            </a:fld>
            <a:endParaRPr lang="en-US"/>
          </a:p>
        </p:txBody>
      </p:sp>
    </p:spTree>
    <p:extLst>
      <p:ext uri="{BB962C8B-B14F-4D97-AF65-F5344CB8AC3E}">
        <p14:creationId xmlns:p14="http://schemas.microsoft.com/office/powerpoint/2010/main" val="2168428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B80A965-D39E-4868-9BE3-37A13162FCE7}"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DFF03-EAD1-42C5-A70C-EC703CD1AB7D}" type="slidenum">
              <a:rPr lang="en-US" smtClean="0"/>
              <a:t>‹Nº›</a:t>
            </a:fld>
            <a:endParaRPr lang="en-US"/>
          </a:p>
        </p:txBody>
      </p:sp>
    </p:spTree>
    <p:extLst>
      <p:ext uri="{BB962C8B-B14F-4D97-AF65-F5344CB8AC3E}">
        <p14:creationId xmlns:p14="http://schemas.microsoft.com/office/powerpoint/2010/main" val="718941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B80A965-D39E-4868-9BE3-37A13162FCE7}"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DFF03-EAD1-42C5-A70C-EC703CD1AB7D}" type="slidenum">
              <a:rPr lang="en-US" smtClean="0"/>
              <a:t>‹Nº›</a:t>
            </a:fld>
            <a:endParaRPr lang="en-US"/>
          </a:p>
        </p:txBody>
      </p:sp>
    </p:spTree>
    <p:extLst>
      <p:ext uri="{BB962C8B-B14F-4D97-AF65-F5344CB8AC3E}">
        <p14:creationId xmlns:p14="http://schemas.microsoft.com/office/powerpoint/2010/main" val="53893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B80A965-D39E-4868-9BE3-37A13162FCE7}"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DFF03-EAD1-42C5-A70C-EC703CD1AB7D}" type="slidenum">
              <a:rPr lang="en-US" smtClean="0"/>
              <a:t>‹Nº›</a:t>
            </a:fld>
            <a:endParaRPr lang="en-US"/>
          </a:p>
        </p:txBody>
      </p:sp>
    </p:spTree>
    <p:extLst>
      <p:ext uri="{BB962C8B-B14F-4D97-AF65-F5344CB8AC3E}">
        <p14:creationId xmlns:p14="http://schemas.microsoft.com/office/powerpoint/2010/main" val="541486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B80A965-D39E-4868-9BE3-37A13162FCE7}"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DFF03-EAD1-42C5-A70C-EC703CD1AB7D}" type="slidenum">
              <a:rPr lang="en-US" smtClean="0"/>
              <a:t>‹Nº›</a:t>
            </a:fld>
            <a:endParaRPr lang="en-US"/>
          </a:p>
        </p:txBody>
      </p:sp>
    </p:spTree>
    <p:extLst>
      <p:ext uri="{BB962C8B-B14F-4D97-AF65-F5344CB8AC3E}">
        <p14:creationId xmlns:p14="http://schemas.microsoft.com/office/powerpoint/2010/main" val="2550889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B80A965-D39E-4868-9BE3-37A13162FCE7}"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DFF03-EAD1-42C5-A70C-EC703CD1AB7D}" type="slidenum">
              <a:rPr lang="en-US" smtClean="0"/>
              <a:t>‹Nº›</a:t>
            </a:fld>
            <a:endParaRPr lang="en-US"/>
          </a:p>
        </p:txBody>
      </p:sp>
    </p:spTree>
    <p:extLst>
      <p:ext uri="{BB962C8B-B14F-4D97-AF65-F5344CB8AC3E}">
        <p14:creationId xmlns:p14="http://schemas.microsoft.com/office/powerpoint/2010/main" val="2383356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B80A965-D39E-4868-9BE3-37A13162FCE7}"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DFF03-EAD1-42C5-A70C-EC703CD1AB7D}" type="slidenum">
              <a:rPr lang="en-US" smtClean="0"/>
              <a:t>‹Nº›</a:t>
            </a:fld>
            <a:endParaRPr lang="en-US"/>
          </a:p>
        </p:txBody>
      </p:sp>
    </p:spTree>
    <p:extLst>
      <p:ext uri="{BB962C8B-B14F-4D97-AF65-F5344CB8AC3E}">
        <p14:creationId xmlns:p14="http://schemas.microsoft.com/office/powerpoint/2010/main" val="3520366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B80A965-D39E-4868-9BE3-37A13162FCE7}"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DFF03-EAD1-42C5-A70C-EC703CD1AB7D}" type="slidenum">
              <a:rPr lang="en-US" smtClean="0"/>
              <a:t>‹Nº›</a:t>
            </a:fld>
            <a:endParaRPr lang="en-US"/>
          </a:p>
        </p:txBody>
      </p:sp>
    </p:spTree>
    <p:extLst>
      <p:ext uri="{BB962C8B-B14F-4D97-AF65-F5344CB8AC3E}">
        <p14:creationId xmlns:p14="http://schemas.microsoft.com/office/powerpoint/2010/main" val="2275774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B80A965-D39E-4868-9BE3-37A13162FCE7}"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8FDFF03-EAD1-42C5-A70C-EC703CD1AB7D}" type="slidenum">
              <a:rPr lang="en-US" smtClean="0"/>
              <a:t>‹Nº›</a:t>
            </a:fld>
            <a:endParaRPr lang="en-US"/>
          </a:p>
        </p:txBody>
      </p:sp>
    </p:spTree>
    <p:extLst>
      <p:ext uri="{BB962C8B-B14F-4D97-AF65-F5344CB8AC3E}">
        <p14:creationId xmlns:p14="http://schemas.microsoft.com/office/powerpoint/2010/main" val="192733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B80A965-D39E-4868-9BE3-37A13162FCE7}"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DFF03-EAD1-42C5-A70C-EC703CD1AB7D}" type="slidenum">
              <a:rPr lang="en-US" smtClean="0"/>
              <a:t>‹Nº›</a:t>
            </a:fld>
            <a:endParaRPr lang="en-US"/>
          </a:p>
        </p:txBody>
      </p:sp>
    </p:spTree>
    <p:extLst>
      <p:ext uri="{BB962C8B-B14F-4D97-AF65-F5344CB8AC3E}">
        <p14:creationId xmlns:p14="http://schemas.microsoft.com/office/powerpoint/2010/main" val="255613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B80A965-D39E-4868-9BE3-37A13162FCE7}"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DFF03-EAD1-42C5-A70C-EC703CD1AB7D}" type="slidenum">
              <a:rPr lang="en-US" smtClean="0"/>
              <a:t>‹Nº›</a:t>
            </a:fld>
            <a:endParaRPr lang="en-US"/>
          </a:p>
        </p:txBody>
      </p:sp>
    </p:spTree>
    <p:extLst>
      <p:ext uri="{BB962C8B-B14F-4D97-AF65-F5344CB8AC3E}">
        <p14:creationId xmlns:p14="http://schemas.microsoft.com/office/powerpoint/2010/main" val="4277555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B80A965-D39E-4868-9BE3-37A13162FCE7}" type="datetimeFigureOut">
              <a:rPr lang="en-US" smtClean="0"/>
              <a:t>6/5/2019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FDFF03-EAD1-42C5-A70C-EC703CD1AB7D}" type="slidenum">
              <a:rPr lang="en-US" smtClean="0"/>
              <a:t>‹Nº›</a:t>
            </a:fld>
            <a:endParaRPr lang="en-US"/>
          </a:p>
        </p:txBody>
      </p:sp>
    </p:spTree>
    <p:extLst>
      <p:ext uri="{BB962C8B-B14F-4D97-AF65-F5344CB8AC3E}">
        <p14:creationId xmlns:p14="http://schemas.microsoft.com/office/powerpoint/2010/main" val="28659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B80A965-D39E-4868-9BE3-37A13162FCE7}" type="datetimeFigureOut">
              <a:rPr lang="en-US" smtClean="0"/>
              <a:t>6/5/2019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FDFF03-EAD1-42C5-A70C-EC703CD1AB7D}" type="slidenum">
              <a:rPr lang="en-US" smtClean="0"/>
              <a:t>‹Nº›</a:t>
            </a:fld>
            <a:endParaRPr lang="en-US"/>
          </a:p>
        </p:txBody>
      </p:sp>
    </p:spTree>
    <p:extLst>
      <p:ext uri="{BB962C8B-B14F-4D97-AF65-F5344CB8AC3E}">
        <p14:creationId xmlns:p14="http://schemas.microsoft.com/office/powerpoint/2010/main" val="495508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0A965-D39E-4868-9BE3-37A13162FCE7}" type="datetimeFigureOut">
              <a:rPr lang="en-US" smtClean="0"/>
              <a:t>6/5/2019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FDFF03-EAD1-42C5-A70C-EC703CD1AB7D}" type="slidenum">
              <a:rPr lang="en-US" smtClean="0"/>
              <a:t>‹Nº›</a:t>
            </a:fld>
            <a:endParaRPr lang="en-US"/>
          </a:p>
        </p:txBody>
      </p:sp>
    </p:spTree>
    <p:extLst>
      <p:ext uri="{BB962C8B-B14F-4D97-AF65-F5344CB8AC3E}">
        <p14:creationId xmlns:p14="http://schemas.microsoft.com/office/powerpoint/2010/main" val="52138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B80A965-D39E-4868-9BE3-37A13162FCE7}"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DFF03-EAD1-42C5-A70C-EC703CD1AB7D}" type="slidenum">
              <a:rPr lang="en-US" smtClean="0"/>
              <a:t>‹Nº›</a:t>
            </a:fld>
            <a:endParaRPr lang="en-US"/>
          </a:p>
        </p:txBody>
      </p:sp>
    </p:spTree>
    <p:extLst>
      <p:ext uri="{BB962C8B-B14F-4D97-AF65-F5344CB8AC3E}">
        <p14:creationId xmlns:p14="http://schemas.microsoft.com/office/powerpoint/2010/main" val="1468159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B80A965-D39E-4868-9BE3-37A13162FCE7}"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DFF03-EAD1-42C5-A70C-EC703CD1AB7D}" type="slidenum">
              <a:rPr lang="en-US" smtClean="0"/>
              <a:t>‹Nº›</a:t>
            </a:fld>
            <a:endParaRPr lang="en-US"/>
          </a:p>
        </p:txBody>
      </p:sp>
    </p:spTree>
    <p:extLst>
      <p:ext uri="{BB962C8B-B14F-4D97-AF65-F5344CB8AC3E}">
        <p14:creationId xmlns:p14="http://schemas.microsoft.com/office/powerpoint/2010/main" val="81724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80A965-D39E-4868-9BE3-37A13162FCE7}" type="datetimeFigureOut">
              <a:rPr lang="en-US" smtClean="0"/>
              <a:t>6/5/2019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FDFF03-EAD1-42C5-A70C-EC703CD1AB7D}" type="slidenum">
              <a:rPr lang="en-US" smtClean="0"/>
              <a:t>‹Nº›</a:t>
            </a:fld>
            <a:endParaRPr lang="en-US"/>
          </a:p>
        </p:txBody>
      </p:sp>
    </p:spTree>
    <p:extLst>
      <p:ext uri="{BB962C8B-B14F-4D97-AF65-F5344CB8AC3E}">
        <p14:creationId xmlns:p14="http://schemas.microsoft.com/office/powerpoint/2010/main" val="257484362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75488" y="786384"/>
            <a:ext cx="9144000" cy="2357819"/>
          </a:xfrm>
        </p:spPr>
        <p:txBody>
          <a:bodyPr>
            <a:normAutofit/>
          </a:bodyPr>
          <a:lstStyle/>
          <a:p>
            <a:r>
              <a:rPr lang="en-US" dirty="0" err="1" smtClean="0"/>
              <a:t>Generación</a:t>
            </a:r>
            <a:r>
              <a:rPr lang="en-US" dirty="0" smtClean="0"/>
              <a:t> de las </a:t>
            </a:r>
            <a:r>
              <a:rPr lang="en-US" dirty="0" err="1" smtClean="0"/>
              <a:t>Computadoras</a:t>
            </a:r>
            <a:endParaRPr lang="en-US" dirty="0"/>
          </a:p>
        </p:txBody>
      </p:sp>
      <p:sp>
        <p:nvSpPr>
          <p:cNvPr id="3" name="Subtítulo 2"/>
          <p:cNvSpPr>
            <a:spLocks noGrp="1"/>
          </p:cNvSpPr>
          <p:nvPr>
            <p:ph type="subTitle" idx="1"/>
          </p:nvPr>
        </p:nvSpPr>
        <p:spPr>
          <a:xfrm>
            <a:off x="3041904" y="5202238"/>
            <a:ext cx="9144000" cy="1655762"/>
          </a:xfrm>
        </p:spPr>
        <p:txBody>
          <a:bodyPr/>
          <a:lstStyle/>
          <a:p>
            <a:r>
              <a:rPr lang="es-ES" dirty="0" smtClean="0"/>
              <a:t>Materia: Introducción a la Informática</a:t>
            </a:r>
          </a:p>
          <a:p>
            <a:r>
              <a:rPr lang="es-ES" dirty="0" smtClean="0"/>
              <a:t>Profesor: Matías </a:t>
            </a:r>
            <a:r>
              <a:rPr lang="es-ES" dirty="0" err="1" smtClean="0"/>
              <a:t>Lage</a:t>
            </a:r>
            <a:endParaRPr lang="es-ES" dirty="0" smtClean="0"/>
          </a:p>
          <a:p>
            <a:r>
              <a:rPr lang="es-ES" dirty="0" smtClean="0"/>
              <a:t>Alumnos: </a:t>
            </a:r>
            <a:r>
              <a:rPr lang="es-ES" dirty="0" err="1" smtClean="0"/>
              <a:t>Damian</a:t>
            </a:r>
            <a:r>
              <a:rPr lang="es-ES" dirty="0" smtClean="0"/>
              <a:t> , Martin , </a:t>
            </a:r>
            <a:r>
              <a:rPr lang="es-ES" dirty="0" err="1" smtClean="0"/>
              <a:t>Agustin</a:t>
            </a:r>
            <a:r>
              <a:rPr lang="es-ES" dirty="0" smtClean="0"/>
              <a:t> </a:t>
            </a:r>
            <a:r>
              <a:rPr lang="es-ES" dirty="0" err="1" smtClean="0"/>
              <a:t>Doval</a:t>
            </a:r>
            <a:r>
              <a:rPr lang="es-ES" dirty="0" smtClean="0"/>
              <a:t>.</a:t>
            </a:r>
            <a:endParaRPr lang="en-US" dirty="0"/>
          </a:p>
        </p:txBody>
      </p:sp>
    </p:spTree>
    <p:extLst>
      <p:ext uri="{BB962C8B-B14F-4D97-AF65-F5344CB8AC3E}">
        <p14:creationId xmlns:p14="http://schemas.microsoft.com/office/powerpoint/2010/main" val="226001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84310" y="173736"/>
            <a:ext cx="10018713" cy="5897879"/>
          </a:xfrm>
        </p:spPr>
        <p:txBody>
          <a:bodyPr/>
          <a:lstStyle/>
          <a:p>
            <a:pPr marL="0" indent="0">
              <a:buNone/>
            </a:pPr>
            <a:r>
              <a:rPr lang="es-AR" sz="4800" dirty="0">
                <a:latin typeface="Arial" panose="020B0604020202020204" pitchFamily="34" charset="0"/>
              </a:rPr>
              <a:t>Modelos característicos</a:t>
            </a:r>
            <a:r>
              <a:rPr lang="es-AR" sz="4800" dirty="0" smtClean="0">
                <a:latin typeface="Arial" panose="020B0604020202020204" pitchFamily="34" charset="0"/>
              </a:rPr>
              <a:t>:</a:t>
            </a:r>
            <a:endParaRPr lang="es-AR" sz="4800" dirty="0">
              <a:latin typeface="Arial" panose="020B0604020202020204" pitchFamily="34" charset="0"/>
            </a:endParaRPr>
          </a:p>
          <a:p>
            <a:r>
              <a:rPr lang="es-AR" dirty="0" smtClean="0">
                <a:latin typeface="Arial" panose="020B0604020202020204" pitchFamily="34" charset="0"/>
              </a:rPr>
              <a:t>1964 - PDP-5: Primer mini ordenador comercial</a:t>
            </a:r>
            <a:endParaRPr lang="es-AR" dirty="0">
              <a:latin typeface="Arial" panose="020B0604020202020204" pitchFamily="34" charset="0"/>
            </a:endParaRPr>
          </a:p>
          <a:p>
            <a:r>
              <a:rPr lang="es-AR" dirty="0" smtClean="0">
                <a:latin typeface="Arial" panose="020B0604020202020204" pitchFamily="34" charset="0"/>
              </a:rPr>
              <a:t>1965 </a:t>
            </a:r>
            <a:r>
              <a:rPr lang="es-AR" dirty="0">
                <a:latin typeface="Arial" panose="020B0604020202020204" pitchFamily="34" charset="0"/>
              </a:rPr>
              <a:t>- CDC </a:t>
            </a:r>
            <a:r>
              <a:rPr lang="es-AR" dirty="0" smtClean="0">
                <a:latin typeface="Arial" panose="020B0604020202020204" pitchFamily="34" charset="0"/>
              </a:rPr>
              <a:t>6600: Primer “Supercomputadora”, </a:t>
            </a:r>
            <a:endParaRPr lang="es-AR" dirty="0">
              <a:latin typeface="Arial" panose="020B0604020202020204" pitchFamily="34" charset="0"/>
            </a:endParaRPr>
          </a:p>
          <a:p>
            <a:r>
              <a:rPr lang="es-AR" dirty="0" smtClean="0">
                <a:latin typeface="Arial" panose="020B0604020202020204" pitchFamily="34" charset="0"/>
              </a:rPr>
              <a:t>1965 </a:t>
            </a:r>
            <a:r>
              <a:rPr lang="es-AR" dirty="0">
                <a:latin typeface="Arial" panose="020B0604020202020204" pitchFamily="34" charset="0"/>
              </a:rPr>
              <a:t>- IBM 360</a:t>
            </a:r>
            <a:r>
              <a:rPr lang="es-AR" dirty="0" smtClean="0">
                <a:latin typeface="Arial" panose="020B0604020202020204" pitchFamily="34" charset="0"/>
              </a:rPr>
              <a:t>: la primer familia de computadoras en cubrir todo el rango de aplicaciones.</a:t>
            </a:r>
          </a:p>
          <a:p>
            <a:r>
              <a:rPr lang="es-AR" dirty="0" smtClean="0">
                <a:latin typeface="Arial" panose="020B0604020202020204" pitchFamily="34" charset="0"/>
              </a:rPr>
              <a:t>1970 – Intel presenta el microprocesador 4004 de 4 Bits.</a:t>
            </a:r>
          </a:p>
        </p:txBody>
      </p:sp>
    </p:spTree>
    <p:extLst>
      <p:ext uri="{BB962C8B-B14F-4D97-AF65-F5344CB8AC3E}">
        <p14:creationId xmlns:p14="http://schemas.microsoft.com/office/powerpoint/2010/main" val="182338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0"/>
            <a:ext cx="10018713" cy="1752599"/>
          </a:xfrm>
        </p:spPr>
        <p:txBody>
          <a:bodyPr/>
          <a:lstStyle/>
          <a:p>
            <a:r>
              <a:rPr lang="en-US" dirty="0" smtClean="0"/>
              <a:t>La </a:t>
            </a:r>
            <a:r>
              <a:rPr lang="en-US" dirty="0" err="1" smtClean="0"/>
              <a:t>Cuarta</a:t>
            </a:r>
            <a:r>
              <a:rPr lang="en-US" dirty="0" smtClean="0"/>
              <a:t> </a:t>
            </a:r>
            <a:r>
              <a:rPr lang="en-US" dirty="0" err="1" smtClean="0"/>
              <a:t>Generacion</a:t>
            </a:r>
            <a:r>
              <a:rPr lang="en-US" dirty="0"/>
              <a:t> (1971 </a:t>
            </a:r>
            <a:r>
              <a:rPr lang="en-US" dirty="0" smtClean="0"/>
              <a:t>- 1981)</a:t>
            </a:r>
            <a:endParaRPr lang="en-US" dirty="0"/>
          </a:p>
        </p:txBody>
      </p:sp>
      <p:sp>
        <p:nvSpPr>
          <p:cNvPr id="3" name="Marcador de contenido 2"/>
          <p:cNvSpPr>
            <a:spLocks noGrp="1"/>
          </p:cNvSpPr>
          <p:nvPr>
            <p:ph idx="1"/>
          </p:nvPr>
        </p:nvSpPr>
        <p:spPr>
          <a:xfrm>
            <a:off x="1484310" y="1487423"/>
            <a:ext cx="10018713" cy="5370577"/>
          </a:xfrm>
        </p:spPr>
        <p:txBody>
          <a:bodyPr/>
          <a:lstStyle/>
          <a:p>
            <a:pPr marL="0" indent="0">
              <a:buNone/>
            </a:pPr>
            <a:r>
              <a:rPr lang="es-AR" sz="4000" dirty="0"/>
              <a:t>Características principales:</a:t>
            </a:r>
          </a:p>
          <a:p>
            <a:pPr marL="0" indent="0">
              <a:buNone/>
            </a:pPr>
            <a:r>
              <a:rPr lang="es-AR" sz="4800" dirty="0"/>
              <a:t> </a:t>
            </a:r>
            <a:r>
              <a:rPr lang="es-AR" sz="3600" dirty="0"/>
              <a:t>Hardware:</a:t>
            </a:r>
            <a:endParaRPr lang="en-US" sz="3600" dirty="0"/>
          </a:p>
          <a:p>
            <a:r>
              <a:rPr lang="es-AR" dirty="0"/>
              <a:t>Implementación </a:t>
            </a:r>
            <a:r>
              <a:rPr lang="es-AR" dirty="0" smtClean="0"/>
              <a:t>de los microprocesadores</a:t>
            </a:r>
          </a:p>
          <a:p>
            <a:r>
              <a:rPr lang="es-AR" dirty="0" smtClean="0"/>
              <a:t>Primer “laptop”</a:t>
            </a:r>
            <a:endParaRPr lang="es-AR" dirty="0"/>
          </a:p>
          <a:p>
            <a:pPr marL="0" indent="0">
              <a:buNone/>
            </a:pPr>
            <a:r>
              <a:rPr lang="es-AR" sz="3600" dirty="0" smtClean="0"/>
              <a:t>Software</a:t>
            </a:r>
            <a:r>
              <a:rPr lang="es-AR" sz="3600" dirty="0"/>
              <a:t>:</a:t>
            </a:r>
          </a:p>
          <a:p>
            <a:r>
              <a:rPr lang="es-AR" dirty="0" smtClean="0"/>
              <a:t>Salen al mercado Windows y Apple</a:t>
            </a:r>
            <a:endParaRPr lang="es-AR" dirty="0"/>
          </a:p>
          <a:p>
            <a:endParaRPr lang="en-US" dirty="0"/>
          </a:p>
        </p:txBody>
      </p:sp>
    </p:spTree>
    <p:extLst>
      <p:ext uri="{BB962C8B-B14F-4D97-AF65-F5344CB8AC3E}">
        <p14:creationId xmlns:p14="http://schemas.microsoft.com/office/powerpoint/2010/main" val="3975825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84310" y="1"/>
            <a:ext cx="10018713" cy="5791200"/>
          </a:xfrm>
        </p:spPr>
        <p:txBody>
          <a:bodyPr/>
          <a:lstStyle/>
          <a:p>
            <a:pPr marL="0" indent="0">
              <a:buNone/>
            </a:pPr>
            <a:r>
              <a:rPr lang="es-AR" sz="3600" dirty="0" smtClean="0"/>
              <a:t>Modelos </a:t>
            </a:r>
            <a:r>
              <a:rPr lang="es-AR" sz="3600" dirty="0" err="1" smtClean="0"/>
              <a:t>Caracteristicos</a:t>
            </a:r>
            <a:r>
              <a:rPr lang="es-AR" sz="3600" dirty="0" smtClean="0"/>
              <a:t>:</a:t>
            </a:r>
          </a:p>
          <a:p>
            <a:endParaRPr lang="es-AR" dirty="0"/>
          </a:p>
          <a:p>
            <a:r>
              <a:rPr lang="es-AR" dirty="0" smtClean="0"/>
              <a:t>1972 - Sale Atari, con un OS para un usuario y una sola tarea.</a:t>
            </a:r>
          </a:p>
          <a:p>
            <a:r>
              <a:rPr lang="es-AR" dirty="0" smtClean="0"/>
              <a:t>1974 - Intel presenta su línea de procesadores para uso general  </a:t>
            </a:r>
            <a:r>
              <a:rPr lang="es-AR" dirty="0" err="1" smtClean="0"/>
              <a:t>Altair</a:t>
            </a:r>
            <a:r>
              <a:rPr lang="es-AR" dirty="0" smtClean="0"/>
              <a:t> 8800</a:t>
            </a:r>
          </a:p>
          <a:p>
            <a:r>
              <a:rPr lang="es-AR" dirty="0" smtClean="0"/>
              <a:t>1975 - </a:t>
            </a:r>
            <a:r>
              <a:rPr lang="es-AR" dirty="0"/>
              <a:t>P</a:t>
            </a:r>
            <a:r>
              <a:rPr lang="es-AR" dirty="0" smtClean="0"/>
              <a:t>aul </a:t>
            </a:r>
            <a:r>
              <a:rPr lang="es-AR" dirty="0"/>
              <a:t>A</a:t>
            </a:r>
            <a:r>
              <a:rPr lang="es-AR" dirty="0" smtClean="0"/>
              <a:t>llen y Bill Gates Fundan Microsoft primer empresa de software</a:t>
            </a:r>
          </a:p>
          <a:p>
            <a:r>
              <a:rPr lang="es-AR" dirty="0" smtClean="0"/>
              <a:t>1977 - Steve Jobs y Steve </a:t>
            </a:r>
            <a:r>
              <a:rPr lang="es-AR" dirty="0" err="1" smtClean="0"/>
              <a:t>Wozniak</a:t>
            </a:r>
            <a:r>
              <a:rPr lang="es-AR" dirty="0" smtClean="0"/>
              <a:t> crean el microcomputador Apple I</a:t>
            </a:r>
          </a:p>
          <a:p>
            <a:r>
              <a:rPr lang="es-AR" dirty="0" smtClean="0"/>
              <a:t>1982 - John Sinclair saca la </a:t>
            </a:r>
            <a:r>
              <a:rPr lang="es-AR" dirty="0" err="1" smtClean="0"/>
              <a:t>Sinclais</a:t>
            </a:r>
            <a:r>
              <a:rPr lang="es-AR" dirty="0" smtClean="0"/>
              <a:t> zx81 /</a:t>
            </a:r>
            <a:r>
              <a:rPr lang="es-AR" dirty="0" err="1" smtClean="0"/>
              <a:t>zx</a:t>
            </a:r>
            <a:r>
              <a:rPr lang="es-AR" dirty="0" smtClean="0"/>
              <a:t> </a:t>
            </a:r>
            <a:r>
              <a:rPr lang="es-AR" dirty="0" err="1" smtClean="0"/>
              <a:t>spectrum</a:t>
            </a:r>
            <a:endParaRPr lang="es-AR" dirty="0" smtClean="0"/>
          </a:p>
          <a:p>
            <a:r>
              <a:rPr lang="es-AR" dirty="0" smtClean="0"/>
              <a:t>1981 - </a:t>
            </a:r>
            <a:r>
              <a:rPr lang="es-AR" dirty="0" err="1" smtClean="0"/>
              <a:t>Osbourne</a:t>
            </a:r>
            <a:r>
              <a:rPr lang="es-AR" dirty="0" smtClean="0"/>
              <a:t> 1 Fuel a primer microcomputadora con éxito comercial </a:t>
            </a:r>
            <a:endParaRPr lang="en-US" dirty="0"/>
          </a:p>
        </p:txBody>
      </p:sp>
    </p:spTree>
    <p:extLst>
      <p:ext uri="{BB962C8B-B14F-4D97-AF65-F5344CB8AC3E}">
        <p14:creationId xmlns:p14="http://schemas.microsoft.com/office/powerpoint/2010/main" val="6838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9144"/>
            <a:ext cx="10018713" cy="1752599"/>
          </a:xfrm>
        </p:spPr>
        <p:txBody>
          <a:bodyPr/>
          <a:lstStyle/>
          <a:p>
            <a:r>
              <a:rPr lang="en-US" dirty="0" smtClean="0"/>
              <a:t>La Quinta </a:t>
            </a:r>
            <a:r>
              <a:rPr lang="en-US" dirty="0" err="1" smtClean="0"/>
              <a:t>Generacion</a:t>
            </a:r>
            <a:r>
              <a:rPr lang="en-US" dirty="0"/>
              <a:t> (1982 </a:t>
            </a:r>
            <a:r>
              <a:rPr lang="en-US" dirty="0" smtClean="0"/>
              <a:t>- 1989)</a:t>
            </a:r>
            <a:endParaRPr lang="en-US" dirty="0"/>
          </a:p>
        </p:txBody>
      </p:sp>
      <p:sp>
        <p:nvSpPr>
          <p:cNvPr id="3" name="Marcador de contenido 2"/>
          <p:cNvSpPr>
            <a:spLocks noGrp="1"/>
          </p:cNvSpPr>
          <p:nvPr>
            <p:ph idx="1"/>
          </p:nvPr>
        </p:nvSpPr>
        <p:spPr>
          <a:xfrm>
            <a:off x="1484311" y="975359"/>
            <a:ext cx="10018713" cy="5361433"/>
          </a:xfrm>
        </p:spPr>
        <p:txBody>
          <a:bodyPr/>
          <a:lstStyle/>
          <a:p>
            <a:pPr marL="0" indent="0">
              <a:buNone/>
            </a:pPr>
            <a:r>
              <a:rPr lang="es-AR" sz="3600" dirty="0"/>
              <a:t>Características principales:</a:t>
            </a:r>
          </a:p>
          <a:p>
            <a:pPr marL="0" indent="0">
              <a:buNone/>
            </a:pPr>
            <a:r>
              <a:rPr lang="es-AR" sz="3200" dirty="0"/>
              <a:t> Hardware:</a:t>
            </a:r>
            <a:endParaRPr lang="en-US" sz="3200" dirty="0"/>
          </a:p>
          <a:p>
            <a:r>
              <a:rPr lang="es-AR" sz="1800" dirty="0" smtClean="0"/>
              <a:t>Aumento en el espacio de almacenamiento en </a:t>
            </a:r>
            <a:r>
              <a:rPr lang="es-AR" sz="1800" dirty="0" err="1" smtClean="0"/>
              <a:t>Rom</a:t>
            </a:r>
            <a:r>
              <a:rPr lang="es-AR" sz="1800" dirty="0" smtClean="0"/>
              <a:t> y </a:t>
            </a:r>
            <a:r>
              <a:rPr lang="es-AR" sz="1800" dirty="0" err="1" smtClean="0"/>
              <a:t>Ram</a:t>
            </a:r>
            <a:endParaRPr lang="es-AR" sz="1800" dirty="0"/>
          </a:p>
          <a:p>
            <a:r>
              <a:rPr lang="es-AR" sz="1800" dirty="0" smtClean="0"/>
              <a:t>Creación del </a:t>
            </a:r>
            <a:r>
              <a:rPr lang="es-AR" sz="1800" dirty="0" err="1" smtClean="0"/>
              <a:t>DvD</a:t>
            </a:r>
            <a:endParaRPr lang="es-AR" sz="1800" dirty="0" smtClean="0"/>
          </a:p>
          <a:p>
            <a:r>
              <a:rPr lang="es-AR" sz="1800" dirty="0" smtClean="0"/>
              <a:t>Automatización de tareas como la traducción de un lenguaje a otro.</a:t>
            </a:r>
            <a:endParaRPr lang="es-AR" sz="1800" dirty="0"/>
          </a:p>
        </p:txBody>
      </p:sp>
    </p:spTree>
    <p:extLst>
      <p:ext uri="{BB962C8B-B14F-4D97-AF65-F5344CB8AC3E}">
        <p14:creationId xmlns:p14="http://schemas.microsoft.com/office/powerpoint/2010/main" val="3861708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84310" y="1"/>
            <a:ext cx="10018713" cy="6181344"/>
          </a:xfrm>
        </p:spPr>
        <p:txBody>
          <a:bodyPr/>
          <a:lstStyle/>
          <a:p>
            <a:endParaRPr lang="es-AR" dirty="0" smtClean="0"/>
          </a:p>
          <a:p>
            <a:endParaRPr lang="es-AR" dirty="0"/>
          </a:p>
          <a:p>
            <a:r>
              <a:rPr lang="es-AR" dirty="0" smtClean="0"/>
              <a:t>1983 - PC-XT : Con sistema operativo </a:t>
            </a:r>
            <a:r>
              <a:rPr lang="es-AR" dirty="0" err="1" smtClean="0"/>
              <a:t>Ms-Dos</a:t>
            </a:r>
            <a:r>
              <a:rPr lang="es-AR" dirty="0" smtClean="0"/>
              <a:t>, contaba con un procesador de 16 bits y 40 Kb de </a:t>
            </a:r>
            <a:r>
              <a:rPr lang="es-AR" dirty="0" err="1" smtClean="0"/>
              <a:t>Rom</a:t>
            </a:r>
            <a:r>
              <a:rPr lang="es-AR" dirty="0" smtClean="0"/>
              <a:t>, junto a 64 Kb de </a:t>
            </a:r>
            <a:r>
              <a:rPr lang="es-AR" dirty="0" err="1" smtClean="0"/>
              <a:t>Ram</a:t>
            </a:r>
            <a:r>
              <a:rPr lang="es-AR" dirty="0" smtClean="0"/>
              <a:t>.</a:t>
            </a:r>
          </a:p>
          <a:p>
            <a:r>
              <a:rPr lang="en-US" dirty="0"/>
              <a:t>1985 - </a:t>
            </a:r>
            <a:r>
              <a:rPr lang="en-US" dirty="0" smtClean="0"/>
              <a:t>Surge el Intel </a:t>
            </a:r>
            <a:r>
              <a:rPr lang="en-US" dirty="0"/>
              <a:t>80386 (i386, 386</a:t>
            </a:r>
            <a:r>
              <a:rPr lang="en-US" dirty="0" smtClean="0"/>
              <a:t>): compatible con </a:t>
            </a:r>
            <a:r>
              <a:rPr lang="en-US" dirty="0" err="1" smtClean="0"/>
              <a:t>memorias</a:t>
            </a:r>
            <a:r>
              <a:rPr lang="en-US" dirty="0" smtClean="0"/>
              <a:t> de 30 pines, que podia </a:t>
            </a:r>
            <a:r>
              <a:rPr lang="en-US" dirty="0" err="1" smtClean="0"/>
              <a:t>correr</a:t>
            </a:r>
            <a:r>
              <a:rPr lang="en-US" dirty="0" smtClean="0"/>
              <a:t> software </a:t>
            </a:r>
            <a:r>
              <a:rPr lang="en-US" dirty="0" err="1" smtClean="0"/>
              <a:t>grafico</a:t>
            </a:r>
            <a:r>
              <a:rPr lang="en-US" dirty="0" smtClean="0"/>
              <a:t> </a:t>
            </a:r>
            <a:r>
              <a:rPr lang="en-US" dirty="0" err="1" smtClean="0"/>
              <a:t>avanzado</a:t>
            </a:r>
            <a:r>
              <a:rPr lang="en-US" dirty="0" smtClean="0"/>
              <a:t> </a:t>
            </a:r>
            <a:r>
              <a:rPr lang="en-US" dirty="0" err="1" smtClean="0"/>
              <a:t>como</a:t>
            </a:r>
            <a:r>
              <a:rPr lang="en-US" dirty="0" smtClean="0"/>
              <a:t> el windows 3.1 y </a:t>
            </a:r>
            <a:r>
              <a:rPr lang="en-US" dirty="0" err="1" smtClean="0"/>
              <a:t>soportaba</a:t>
            </a:r>
            <a:r>
              <a:rPr lang="en-US" dirty="0" smtClean="0"/>
              <a:t> hasta 256 </a:t>
            </a:r>
            <a:r>
              <a:rPr lang="en-US" dirty="0" err="1" smtClean="0"/>
              <a:t>colores</a:t>
            </a:r>
            <a:r>
              <a:rPr lang="en-US" dirty="0" smtClean="0"/>
              <a:t>.</a:t>
            </a:r>
          </a:p>
          <a:p>
            <a:r>
              <a:rPr lang="es-ES" dirty="0"/>
              <a:t>1989 - El </a:t>
            </a:r>
            <a:r>
              <a:rPr lang="es-ES" dirty="0" smtClean="0"/>
              <a:t>Intel </a:t>
            </a:r>
            <a:r>
              <a:rPr lang="es-ES" dirty="0"/>
              <a:t>80486 (i486, 486</a:t>
            </a:r>
            <a:r>
              <a:rPr lang="es-ES" dirty="0" smtClean="0"/>
              <a:t>): con memorias de 72 Pines y conectores </a:t>
            </a:r>
            <a:r>
              <a:rPr lang="es-ES" dirty="0" err="1" smtClean="0"/>
              <a:t>Pci</a:t>
            </a:r>
            <a:r>
              <a:rPr lang="es-ES" dirty="0" smtClean="0"/>
              <a:t> de 32 bits.</a:t>
            </a:r>
            <a:endParaRPr lang="en-US" dirty="0"/>
          </a:p>
        </p:txBody>
      </p:sp>
    </p:spTree>
    <p:extLst>
      <p:ext uri="{BB962C8B-B14F-4D97-AF65-F5344CB8AC3E}">
        <p14:creationId xmlns:p14="http://schemas.microsoft.com/office/powerpoint/2010/main" val="3615409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9144"/>
            <a:ext cx="10018713" cy="1752599"/>
          </a:xfrm>
        </p:spPr>
        <p:txBody>
          <a:bodyPr/>
          <a:lstStyle/>
          <a:p>
            <a:r>
              <a:rPr lang="es-AR" dirty="0" smtClean="0"/>
              <a:t>La sexta </a:t>
            </a:r>
            <a:r>
              <a:rPr lang="es-AR" dirty="0" err="1" smtClean="0"/>
              <a:t>Generacion</a:t>
            </a:r>
            <a:r>
              <a:rPr lang="es-AR" dirty="0" smtClean="0"/>
              <a:t> (1990 – presente)</a:t>
            </a:r>
            <a:endParaRPr lang="en-US" dirty="0"/>
          </a:p>
        </p:txBody>
      </p:sp>
      <p:sp>
        <p:nvSpPr>
          <p:cNvPr id="3" name="Marcador de contenido 2"/>
          <p:cNvSpPr>
            <a:spLocks noGrp="1"/>
          </p:cNvSpPr>
          <p:nvPr>
            <p:ph idx="1"/>
          </p:nvPr>
        </p:nvSpPr>
        <p:spPr>
          <a:xfrm>
            <a:off x="1484310" y="1417320"/>
            <a:ext cx="10018713" cy="5193791"/>
          </a:xfrm>
        </p:spPr>
        <p:txBody>
          <a:bodyPr>
            <a:normAutofit lnSpcReduction="10000"/>
          </a:bodyPr>
          <a:lstStyle/>
          <a:p>
            <a:pPr marL="0" indent="0">
              <a:buNone/>
            </a:pPr>
            <a:r>
              <a:rPr lang="es-AR" sz="4400" dirty="0"/>
              <a:t>Características principales:</a:t>
            </a:r>
          </a:p>
          <a:p>
            <a:pPr marL="0" indent="0">
              <a:buNone/>
            </a:pPr>
            <a:r>
              <a:rPr lang="es-AR" sz="4000" dirty="0"/>
              <a:t> </a:t>
            </a:r>
            <a:r>
              <a:rPr lang="es-AR" sz="4000" dirty="0" smtClean="0"/>
              <a:t>Hardware:</a:t>
            </a:r>
            <a:endParaRPr lang="en-US" sz="4000" dirty="0"/>
          </a:p>
          <a:p>
            <a:r>
              <a:rPr lang="es-AR" dirty="0" smtClean="0"/>
              <a:t>Procesadores especializados </a:t>
            </a:r>
          </a:p>
          <a:p>
            <a:r>
              <a:rPr lang="es-AR" dirty="0" err="1" smtClean="0"/>
              <a:t>Simplificacion</a:t>
            </a:r>
            <a:r>
              <a:rPr lang="es-AR" dirty="0" smtClean="0"/>
              <a:t> del ordenador</a:t>
            </a:r>
          </a:p>
          <a:p>
            <a:r>
              <a:rPr lang="es-AR" dirty="0" smtClean="0"/>
              <a:t>Aumento en las velocidades de los micros y </a:t>
            </a:r>
            <a:r>
              <a:rPr lang="es-AR" dirty="0" err="1" smtClean="0"/>
              <a:t>rams</a:t>
            </a:r>
            <a:endParaRPr lang="es-AR" dirty="0" smtClean="0"/>
          </a:p>
          <a:p>
            <a:endParaRPr lang="es-AR" dirty="0" smtClean="0"/>
          </a:p>
          <a:p>
            <a:pPr marL="0" indent="0">
              <a:buNone/>
            </a:pPr>
            <a:r>
              <a:rPr lang="es-AR" sz="4000" dirty="0"/>
              <a:t>Software:</a:t>
            </a:r>
            <a:endParaRPr lang="en-US" sz="4000" dirty="0"/>
          </a:p>
          <a:p>
            <a:r>
              <a:rPr lang="es-AR" dirty="0"/>
              <a:t>Inteligencia artificial</a:t>
            </a:r>
          </a:p>
          <a:p>
            <a:r>
              <a:rPr lang="es-AR" dirty="0"/>
              <a:t>Arquitectura vectorial y paralela</a:t>
            </a:r>
          </a:p>
          <a:p>
            <a:endParaRPr lang="en-US" dirty="0"/>
          </a:p>
        </p:txBody>
      </p:sp>
    </p:spTree>
    <p:extLst>
      <p:ext uri="{BB962C8B-B14F-4D97-AF65-F5344CB8AC3E}">
        <p14:creationId xmlns:p14="http://schemas.microsoft.com/office/powerpoint/2010/main" val="1403433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n-US"/>
          </a:p>
        </p:txBody>
      </p:sp>
    </p:spTree>
    <p:extLst>
      <p:ext uri="{BB962C8B-B14F-4D97-AF65-F5344CB8AC3E}">
        <p14:creationId xmlns:p14="http://schemas.microsoft.com/office/powerpoint/2010/main" val="478700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6920" y="121920"/>
            <a:ext cx="2618232" cy="2618232"/>
          </a:xfrm>
          <a:prstGeom prst="rect">
            <a:avLst/>
          </a:prstGeom>
        </p:spPr>
      </p:pic>
      <p:sp>
        <p:nvSpPr>
          <p:cNvPr id="2" name="Título 1"/>
          <p:cNvSpPr>
            <a:spLocks noGrp="1"/>
          </p:cNvSpPr>
          <p:nvPr>
            <p:ph type="title"/>
          </p:nvPr>
        </p:nvSpPr>
        <p:spPr>
          <a:xfrm>
            <a:off x="1484310" y="219456"/>
            <a:ext cx="10018713" cy="1752599"/>
          </a:xfrm>
        </p:spPr>
        <p:txBody>
          <a:bodyPr/>
          <a:lstStyle/>
          <a:p>
            <a:r>
              <a:rPr lang="en-US" dirty="0" smtClean="0"/>
              <a:t>¿Que son las </a:t>
            </a:r>
            <a:r>
              <a:rPr lang="en-US" dirty="0" err="1" smtClean="0"/>
              <a:t>computadoras</a:t>
            </a:r>
            <a:r>
              <a:rPr lang="en-US" dirty="0" smtClean="0"/>
              <a:t>?</a:t>
            </a:r>
            <a:endParaRPr lang="en-US" dirty="0"/>
          </a:p>
        </p:txBody>
      </p:sp>
      <p:sp>
        <p:nvSpPr>
          <p:cNvPr id="3" name="Marcador de contenido 2"/>
          <p:cNvSpPr>
            <a:spLocks noGrp="1"/>
          </p:cNvSpPr>
          <p:nvPr>
            <p:ph idx="1"/>
          </p:nvPr>
        </p:nvSpPr>
        <p:spPr>
          <a:xfrm>
            <a:off x="1484310" y="2359152"/>
            <a:ext cx="10018713" cy="4730497"/>
          </a:xfrm>
        </p:spPr>
        <p:txBody>
          <a:bodyPr>
            <a:normAutofit/>
          </a:bodyPr>
          <a:lstStyle/>
          <a:p>
            <a:r>
              <a:rPr lang="en-US" dirty="0" err="1" smtClean="0"/>
              <a:t>Una</a:t>
            </a:r>
            <a:r>
              <a:rPr lang="en-US" dirty="0" smtClean="0"/>
              <a:t> </a:t>
            </a:r>
            <a:r>
              <a:rPr lang="en-US" dirty="0" err="1" smtClean="0"/>
              <a:t>computadora</a:t>
            </a:r>
            <a:r>
              <a:rPr lang="en-US" dirty="0" smtClean="0"/>
              <a:t> </a:t>
            </a:r>
            <a:r>
              <a:rPr lang="en-US" dirty="0" err="1" smtClean="0"/>
              <a:t>es</a:t>
            </a:r>
            <a:r>
              <a:rPr lang="en-US" dirty="0" smtClean="0"/>
              <a:t> </a:t>
            </a:r>
            <a:r>
              <a:rPr lang="en-US" dirty="0" err="1" smtClean="0"/>
              <a:t>una</a:t>
            </a:r>
            <a:r>
              <a:rPr lang="en-US" dirty="0" smtClean="0"/>
              <a:t> </a:t>
            </a:r>
            <a:r>
              <a:rPr lang="en-US" dirty="0" err="1" smtClean="0"/>
              <a:t>maquina</a:t>
            </a:r>
            <a:r>
              <a:rPr lang="en-US" dirty="0" smtClean="0"/>
              <a:t> que </a:t>
            </a:r>
            <a:r>
              <a:rPr lang="en-US" dirty="0" err="1" smtClean="0"/>
              <a:t>puede</a:t>
            </a:r>
            <a:r>
              <a:rPr lang="en-US" dirty="0" smtClean="0"/>
              <a:t> </a:t>
            </a:r>
            <a:r>
              <a:rPr lang="en-US" dirty="0" err="1" smtClean="0"/>
              <a:t>ser</a:t>
            </a:r>
            <a:r>
              <a:rPr lang="en-US" dirty="0" smtClean="0"/>
              <a:t> </a:t>
            </a:r>
            <a:r>
              <a:rPr lang="en-US" dirty="0" err="1" smtClean="0"/>
              <a:t>instruida</a:t>
            </a:r>
            <a:r>
              <a:rPr lang="en-US" dirty="0" smtClean="0"/>
              <a:t> para </a:t>
            </a:r>
            <a:r>
              <a:rPr lang="en-US" dirty="0" err="1" smtClean="0"/>
              <a:t>realizar</a:t>
            </a:r>
            <a:r>
              <a:rPr lang="en-US" dirty="0" smtClean="0"/>
              <a:t> </a:t>
            </a:r>
            <a:r>
              <a:rPr lang="en-US" dirty="0" err="1" smtClean="0"/>
              <a:t>una</a:t>
            </a:r>
            <a:r>
              <a:rPr lang="en-US" dirty="0" smtClean="0"/>
              <a:t> </a:t>
            </a:r>
            <a:r>
              <a:rPr lang="en-US" dirty="0" err="1" smtClean="0"/>
              <a:t>secuencia</a:t>
            </a:r>
            <a:r>
              <a:rPr lang="en-US" dirty="0" smtClean="0"/>
              <a:t> de </a:t>
            </a:r>
            <a:r>
              <a:rPr lang="en-US" dirty="0" err="1" smtClean="0"/>
              <a:t>calculos</a:t>
            </a:r>
            <a:r>
              <a:rPr lang="en-US" dirty="0" smtClean="0"/>
              <a:t> u </a:t>
            </a:r>
            <a:r>
              <a:rPr lang="en-US" dirty="0" err="1" smtClean="0"/>
              <a:t>operaciones</a:t>
            </a:r>
            <a:r>
              <a:rPr lang="en-US" dirty="0" smtClean="0"/>
              <a:t> </a:t>
            </a:r>
            <a:r>
              <a:rPr lang="en-US" dirty="0" err="1" smtClean="0"/>
              <a:t>logicas</a:t>
            </a:r>
            <a:r>
              <a:rPr lang="en-US" dirty="0" smtClean="0"/>
              <a:t> </a:t>
            </a:r>
            <a:r>
              <a:rPr lang="en-US" dirty="0" err="1" smtClean="0"/>
              <a:t>automaticamente</a:t>
            </a:r>
            <a:r>
              <a:rPr lang="en-US" dirty="0" smtClean="0"/>
              <a:t>, </a:t>
            </a:r>
            <a:r>
              <a:rPr lang="en-US" dirty="0" err="1" smtClean="0"/>
              <a:t>atravez</a:t>
            </a:r>
            <a:r>
              <a:rPr lang="en-US" dirty="0" smtClean="0"/>
              <a:t> de un </a:t>
            </a:r>
            <a:r>
              <a:rPr lang="en-US" dirty="0" err="1" smtClean="0"/>
              <a:t>lenguaje</a:t>
            </a:r>
            <a:r>
              <a:rPr lang="en-US" dirty="0" smtClean="0"/>
              <a:t> de </a:t>
            </a:r>
            <a:r>
              <a:rPr lang="en-US" dirty="0" err="1" smtClean="0"/>
              <a:t>programacion</a:t>
            </a:r>
            <a:r>
              <a:rPr lang="en-US" dirty="0" smtClean="0"/>
              <a:t>. </a:t>
            </a:r>
            <a:endParaRPr lang="en-US" dirty="0"/>
          </a:p>
          <a:p>
            <a:endParaRPr lang="en-US" dirty="0" smtClean="0"/>
          </a:p>
          <a:p>
            <a:r>
              <a:rPr lang="en-US" dirty="0" err="1" smtClean="0"/>
              <a:t>Una</a:t>
            </a:r>
            <a:r>
              <a:rPr lang="en-US" dirty="0" smtClean="0"/>
              <a:t> </a:t>
            </a:r>
            <a:r>
              <a:rPr lang="en-US" dirty="0" err="1" smtClean="0"/>
              <a:t>computadora</a:t>
            </a:r>
            <a:r>
              <a:rPr lang="en-US" dirty="0" smtClean="0"/>
              <a:t> </a:t>
            </a:r>
            <a:r>
              <a:rPr lang="en-US" dirty="0" err="1" smtClean="0"/>
              <a:t>moderna</a:t>
            </a:r>
            <a:r>
              <a:rPr lang="en-US" dirty="0" smtClean="0"/>
              <a:t> </a:t>
            </a:r>
            <a:r>
              <a:rPr lang="en-US" dirty="0" err="1" smtClean="0"/>
              <a:t>tiene</a:t>
            </a:r>
            <a:r>
              <a:rPr lang="en-US" dirty="0" smtClean="0"/>
              <a:t> la </a:t>
            </a:r>
            <a:r>
              <a:rPr lang="en-US" dirty="0" err="1" smtClean="0"/>
              <a:t>habilidad</a:t>
            </a:r>
            <a:r>
              <a:rPr lang="en-US" dirty="0" smtClean="0"/>
              <a:t> de </a:t>
            </a:r>
            <a:r>
              <a:rPr lang="en-US" dirty="0" err="1" smtClean="0"/>
              <a:t>seguir</a:t>
            </a:r>
            <a:r>
              <a:rPr lang="en-US" dirty="0" smtClean="0"/>
              <a:t> un </a:t>
            </a:r>
            <a:r>
              <a:rPr lang="en-US" dirty="0" err="1" smtClean="0"/>
              <a:t>conjunto</a:t>
            </a:r>
            <a:r>
              <a:rPr lang="en-US" dirty="0" smtClean="0"/>
              <a:t> de </a:t>
            </a:r>
            <a:r>
              <a:rPr lang="en-US" dirty="0" err="1" smtClean="0"/>
              <a:t>operaciones</a:t>
            </a:r>
            <a:r>
              <a:rPr lang="en-US" dirty="0" smtClean="0"/>
              <a:t> </a:t>
            </a:r>
            <a:r>
              <a:rPr lang="en-US" dirty="0" err="1" smtClean="0"/>
              <a:t>generalizadas</a:t>
            </a:r>
            <a:r>
              <a:rPr lang="en-US" dirty="0" smtClean="0"/>
              <a:t>, a lo </a:t>
            </a:r>
            <a:r>
              <a:rPr lang="en-US" dirty="0" err="1" smtClean="0"/>
              <a:t>cual</a:t>
            </a:r>
            <a:r>
              <a:rPr lang="en-US" dirty="0" smtClean="0"/>
              <a:t> </a:t>
            </a:r>
            <a:r>
              <a:rPr lang="en-US" dirty="0" err="1" smtClean="0"/>
              <a:t>llamamos</a:t>
            </a:r>
            <a:r>
              <a:rPr lang="en-US" dirty="0" smtClean="0"/>
              <a:t> un </a:t>
            </a:r>
            <a:r>
              <a:rPr lang="en-US" dirty="0" err="1" smtClean="0"/>
              <a:t>programa</a:t>
            </a:r>
            <a:r>
              <a:rPr lang="en-US" dirty="0" smtClean="0"/>
              <a:t>, </a:t>
            </a:r>
            <a:r>
              <a:rPr lang="en-US" dirty="0" err="1" smtClean="0"/>
              <a:t>estos</a:t>
            </a:r>
            <a:r>
              <a:rPr lang="en-US" dirty="0" smtClean="0"/>
              <a:t>, le </a:t>
            </a:r>
            <a:r>
              <a:rPr lang="en-US" dirty="0" err="1" smtClean="0"/>
              <a:t>permiten</a:t>
            </a:r>
            <a:r>
              <a:rPr lang="en-US" dirty="0" smtClean="0"/>
              <a:t> a la </a:t>
            </a:r>
            <a:r>
              <a:rPr lang="en-US" dirty="0" err="1" smtClean="0"/>
              <a:t>computadora</a:t>
            </a:r>
            <a:r>
              <a:rPr lang="en-US" dirty="0" smtClean="0"/>
              <a:t> realizer un </a:t>
            </a:r>
            <a:r>
              <a:rPr lang="en-US" dirty="0" err="1" smtClean="0"/>
              <a:t>amplio</a:t>
            </a:r>
            <a:r>
              <a:rPr lang="en-US" dirty="0" smtClean="0"/>
              <a:t> </a:t>
            </a:r>
            <a:r>
              <a:rPr lang="en-US" dirty="0" err="1" smtClean="0"/>
              <a:t>rango</a:t>
            </a:r>
            <a:r>
              <a:rPr lang="en-US" dirty="0" smtClean="0"/>
              <a:t> de </a:t>
            </a:r>
            <a:r>
              <a:rPr lang="en-US" dirty="0" err="1" smtClean="0"/>
              <a:t>tareas</a:t>
            </a:r>
            <a:r>
              <a:rPr lang="en-US" dirty="0" smtClean="0"/>
              <a:t>.</a:t>
            </a:r>
          </a:p>
          <a:p>
            <a:endParaRPr lang="en-US" dirty="0" smtClean="0"/>
          </a:p>
          <a:p>
            <a:r>
              <a:rPr lang="es-AR" dirty="0" smtClean="0"/>
              <a:t>Una computadora esta formada por DOS partes principales, el Hardware y el Software</a:t>
            </a:r>
            <a:endParaRPr lang="en-US" dirty="0" smtClean="0"/>
          </a:p>
        </p:txBody>
      </p:sp>
    </p:spTree>
    <p:extLst>
      <p:ext uri="{BB962C8B-B14F-4D97-AF65-F5344CB8AC3E}">
        <p14:creationId xmlns:p14="http://schemas.microsoft.com/office/powerpoint/2010/main" val="427615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0"/>
            <a:ext cx="10018713" cy="1752599"/>
          </a:xfrm>
        </p:spPr>
        <p:txBody>
          <a:bodyPr/>
          <a:lstStyle/>
          <a:p>
            <a:r>
              <a:rPr lang="en-US" dirty="0" smtClean="0"/>
              <a:t>Las </a:t>
            </a:r>
            <a:r>
              <a:rPr lang="en-US" dirty="0" err="1"/>
              <a:t>P</a:t>
            </a:r>
            <a:r>
              <a:rPr lang="en-US" dirty="0" err="1" smtClean="0"/>
              <a:t>rimeras</a:t>
            </a:r>
            <a:r>
              <a:rPr lang="en-US" dirty="0" smtClean="0"/>
              <a:t> </a:t>
            </a:r>
            <a:r>
              <a:rPr lang="en-US" dirty="0" err="1" smtClean="0"/>
              <a:t>Maquinas</a:t>
            </a:r>
            <a:r>
              <a:rPr lang="en-US" dirty="0" smtClean="0"/>
              <a:t> de </a:t>
            </a:r>
            <a:r>
              <a:rPr lang="en-US" dirty="0" err="1" smtClean="0"/>
              <a:t>Computo</a:t>
            </a:r>
            <a:endParaRPr lang="en-US" dirty="0"/>
          </a:p>
        </p:txBody>
      </p:sp>
      <p:sp>
        <p:nvSpPr>
          <p:cNvPr id="3" name="Marcador de contenido 2"/>
          <p:cNvSpPr>
            <a:spLocks noGrp="1"/>
          </p:cNvSpPr>
          <p:nvPr>
            <p:ph idx="1"/>
          </p:nvPr>
        </p:nvSpPr>
        <p:spPr>
          <a:xfrm>
            <a:off x="1484310" y="1478279"/>
            <a:ext cx="10018713" cy="4346449"/>
          </a:xfrm>
        </p:spPr>
        <p:txBody>
          <a:bodyPr>
            <a:normAutofit fontScale="85000" lnSpcReduction="20000"/>
          </a:bodyPr>
          <a:lstStyle/>
          <a:p>
            <a:pPr marL="0" indent="0">
              <a:buNone/>
            </a:pPr>
            <a:r>
              <a:rPr lang="es-AR" dirty="0" smtClean="0"/>
              <a:t>Desde hace miles de años se han usado herramientas para ayudar en el manejo de información (</a:t>
            </a:r>
            <a:r>
              <a:rPr lang="es-AR" dirty="0" err="1" smtClean="0"/>
              <a:t>Matematica</a:t>
            </a:r>
            <a:r>
              <a:rPr lang="es-AR" dirty="0" smtClean="0"/>
              <a:t>, navegación, </a:t>
            </a:r>
            <a:r>
              <a:rPr lang="es-AR" dirty="0" err="1" smtClean="0"/>
              <a:t>astrologia</a:t>
            </a:r>
            <a:r>
              <a:rPr lang="es-AR" dirty="0" smtClean="0"/>
              <a:t>). Una de las primeras herramientas fue el Abaco, utilizado principalmente para la resolución de cuentas aritméticas, el mismo esta basado en otro tipo de tablas de calculo que datan incluso desde el 2400 Ac.</a:t>
            </a:r>
          </a:p>
          <a:p>
            <a:pPr marL="0" indent="0">
              <a:buNone/>
            </a:pPr>
            <a:r>
              <a:rPr lang="es-AR" dirty="0" smtClean="0"/>
              <a:t>Para la astronomía y la navegación se han creado diversos productos mecánicos para ayudar en el calculo y la medición de distancias y tiempo. Como ejemplo tenemos el planisferio y el astrolabio, que eran capaces de resolver diversos problemas relacionados a la astronomía </a:t>
            </a:r>
            <a:r>
              <a:rPr lang="es-AR" dirty="0" err="1" smtClean="0"/>
              <a:t>esferica</a:t>
            </a:r>
            <a:r>
              <a:rPr lang="es-AR" dirty="0" smtClean="0"/>
              <a:t>. </a:t>
            </a:r>
          </a:p>
          <a:p>
            <a:pPr marL="0" indent="0">
              <a:buNone/>
            </a:pPr>
            <a:r>
              <a:rPr lang="es-AR" dirty="0" smtClean="0"/>
              <a:t>Otros ejemplos incluyen:</a:t>
            </a:r>
            <a:endParaRPr lang="en-US" dirty="0" smtClean="0"/>
          </a:p>
          <a:p>
            <a:r>
              <a:rPr lang="en-US" dirty="0" smtClean="0"/>
              <a:t>El </a:t>
            </a:r>
            <a:r>
              <a:rPr lang="en-US" dirty="0" err="1" smtClean="0"/>
              <a:t>compas</a:t>
            </a:r>
            <a:r>
              <a:rPr lang="en-US" dirty="0" smtClean="0"/>
              <a:t> </a:t>
            </a:r>
            <a:r>
              <a:rPr lang="en-US" dirty="0" err="1" smtClean="0"/>
              <a:t>desarrollado</a:t>
            </a:r>
            <a:r>
              <a:rPr lang="en-US" dirty="0" smtClean="0"/>
              <a:t> </a:t>
            </a:r>
            <a:r>
              <a:rPr lang="en-US" dirty="0" err="1" smtClean="0"/>
              <a:t>en</a:t>
            </a:r>
            <a:r>
              <a:rPr lang="en-US" dirty="0" smtClean="0"/>
              <a:t> el </a:t>
            </a:r>
            <a:r>
              <a:rPr lang="en-US" dirty="0" err="1" smtClean="0"/>
              <a:t>siglo</a:t>
            </a:r>
            <a:r>
              <a:rPr lang="en-US" dirty="0" smtClean="0"/>
              <a:t> 16, un </a:t>
            </a:r>
            <a:r>
              <a:rPr lang="en-US" dirty="0" err="1" smtClean="0"/>
              <a:t>instrumento</a:t>
            </a:r>
            <a:r>
              <a:rPr lang="en-US" dirty="0" smtClean="0"/>
              <a:t> </a:t>
            </a:r>
            <a:r>
              <a:rPr lang="en-US" dirty="0" err="1" smtClean="0"/>
              <a:t>utilizado</a:t>
            </a:r>
            <a:r>
              <a:rPr lang="en-US" dirty="0" smtClean="0"/>
              <a:t> para resolver </a:t>
            </a:r>
            <a:r>
              <a:rPr lang="en-US" dirty="0" err="1" smtClean="0"/>
              <a:t>problemas</a:t>
            </a:r>
            <a:r>
              <a:rPr lang="en-US" dirty="0" smtClean="0"/>
              <a:t> </a:t>
            </a:r>
            <a:r>
              <a:rPr lang="en-US" dirty="0" err="1" smtClean="0"/>
              <a:t>sobre</a:t>
            </a:r>
            <a:r>
              <a:rPr lang="en-US" dirty="0" smtClean="0"/>
              <a:t> la </a:t>
            </a:r>
            <a:r>
              <a:rPr lang="en-US" dirty="0" err="1" smtClean="0"/>
              <a:t>proporcion</a:t>
            </a:r>
            <a:r>
              <a:rPr lang="en-US" dirty="0" smtClean="0"/>
              <a:t> , la </a:t>
            </a:r>
            <a:r>
              <a:rPr lang="en-US" dirty="0" err="1" smtClean="0"/>
              <a:t>trigonometria</a:t>
            </a:r>
            <a:r>
              <a:rPr lang="en-US" dirty="0" smtClean="0"/>
              <a:t>, </a:t>
            </a:r>
            <a:r>
              <a:rPr lang="en-US" dirty="0" err="1" smtClean="0"/>
              <a:t>multiplicacion</a:t>
            </a:r>
            <a:r>
              <a:rPr lang="en-US" dirty="0" smtClean="0"/>
              <a:t> y </a:t>
            </a:r>
            <a:r>
              <a:rPr lang="en-US" dirty="0" err="1" smtClean="0"/>
              <a:t>divicion</a:t>
            </a:r>
            <a:r>
              <a:rPr lang="en-US" dirty="0" smtClean="0"/>
              <a:t>, </a:t>
            </a:r>
            <a:r>
              <a:rPr lang="en-US" dirty="0" err="1" smtClean="0"/>
              <a:t>ademas</a:t>
            </a:r>
            <a:r>
              <a:rPr lang="en-US" dirty="0" smtClean="0"/>
              <a:t> de </a:t>
            </a:r>
            <a:r>
              <a:rPr lang="en-US" dirty="0" err="1" smtClean="0"/>
              <a:t>otras</a:t>
            </a:r>
            <a:r>
              <a:rPr lang="en-US" dirty="0" smtClean="0"/>
              <a:t> </a:t>
            </a:r>
            <a:r>
              <a:rPr lang="en-US" dirty="0" err="1" smtClean="0"/>
              <a:t>funciones</a:t>
            </a:r>
            <a:r>
              <a:rPr lang="en-US" dirty="0" smtClean="0"/>
              <a:t> </a:t>
            </a:r>
            <a:r>
              <a:rPr lang="en-US" dirty="0" err="1" smtClean="0"/>
              <a:t>como</a:t>
            </a:r>
            <a:r>
              <a:rPr lang="en-US" dirty="0" smtClean="0"/>
              <a:t> </a:t>
            </a:r>
            <a:r>
              <a:rPr lang="en-US" dirty="0" err="1" smtClean="0"/>
              <a:t>raices</a:t>
            </a:r>
            <a:r>
              <a:rPr lang="en-US" dirty="0" smtClean="0"/>
              <a:t> </a:t>
            </a:r>
            <a:r>
              <a:rPr lang="en-US" dirty="0" err="1" smtClean="0"/>
              <a:t>cuadradas</a:t>
            </a:r>
            <a:r>
              <a:rPr lang="en-US" dirty="0" smtClean="0"/>
              <a:t> o </a:t>
            </a:r>
            <a:r>
              <a:rPr lang="en-US" dirty="0" err="1" smtClean="0"/>
              <a:t>cubicas</a:t>
            </a:r>
            <a:r>
              <a:rPr lang="en-US" dirty="0" smtClean="0"/>
              <a:t>.</a:t>
            </a:r>
          </a:p>
          <a:p>
            <a:r>
              <a:rPr lang="en-US" dirty="0" smtClean="0"/>
              <a:t>El </a:t>
            </a:r>
            <a:r>
              <a:rPr lang="en-US" dirty="0" err="1" smtClean="0"/>
              <a:t>planimetro</a:t>
            </a:r>
            <a:r>
              <a:rPr lang="en-US" dirty="0" smtClean="0"/>
              <a:t>, instrument </a:t>
            </a:r>
            <a:r>
              <a:rPr lang="en-US" dirty="0" err="1" smtClean="0"/>
              <a:t>utilizado</a:t>
            </a:r>
            <a:r>
              <a:rPr lang="en-US" dirty="0" smtClean="0"/>
              <a:t> para </a:t>
            </a:r>
            <a:r>
              <a:rPr lang="en-US" dirty="0" err="1" smtClean="0"/>
              <a:t>calcular</a:t>
            </a:r>
            <a:r>
              <a:rPr lang="en-US" dirty="0" smtClean="0"/>
              <a:t> el area de </a:t>
            </a:r>
            <a:r>
              <a:rPr lang="en-US" dirty="0" err="1" smtClean="0"/>
              <a:t>una</a:t>
            </a:r>
            <a:r>
              <a:rPr lang="en-US" dirty="0" smtClean="0"/>
              <a:t> </a:t>
            </a:r>
            <a:r>
              <a:rPr lang="en-US" dirty="0" err="1" smtClean="0"/>
              <a:t>figura</a:t>
            </a:r>
            <a:r>
              <a:rPr lang="en-US" dirty="0" smtClean="0"/>
              <a:t> </a:t>
            </a:r>
            <a:r>
              <a:rPr lang="en-US" dirty="0" err="1" smtClean="0"/>
              <a:t>cerrada</a:t>
            </a:r>
            <a:r>
              <a:rPr lang="en-US" dirty="0" smtClean="0"/>
              <a:t> con la </a:t>
            </a:r>
            <a:r>
              <a:rPr lang="en-US" dirty="0" err="1" smtClean="0"/>
              <a:t>ayuda</a:t>
            </a:r>
            <a:r>
              <a:rPr lang="en-US" dirty="0" smtClean="0"/>
              <a:t> de un </a:t>
            </a:r>
            <a:r>
              <a:rPr lang="en-US" dirty="0" err="1" smtClean="0"/>
              <a:t>accesorio</a:t>
            </a:r>
            <a:r>
              <a:rPr lang="en-US" dirty="0" smtClean="0"/>
              <a:t> </a:t>
            </a:r>
            <a:r>
              <a:rPr lang="en-US" dirty="0" err="1" smtClean="0"/>
              <a:t>mecanico</a:t>
            </a:r>
            <a:r>
              <a:rPr lang="en-US" dirty="0" smtClean="0"/>
              <a:t> con el </a:t>
            </a:r>
            <a:r>
              <a:rPr lang="en-US" dirty="0" err="1" smtClean="0"/>
              <a:t>cual</a:t>
            </a:r>
            <a:r>
              <a:rPr lang="en-US" dirty="0" smtClean="0"/>
              <a:t> se </a:t>
            </a:r>
            <a:r>
              <a:rPr lang="en-US" dirty="0" err="1" smtClean="0"/>
              <a:t>traza</a:t>
            </a:r>
            <a:r>
              <a:rPr lang="en-US" dirty="0" smtClean="0"/>
              <a:t> el </a:t>
            </a:r>
            <a:r>
              <a:rPr lang="en-US" dirty="0" err="1" smtClean="0"/>
              <a:t>contorno</a:t>
            </a:r>
            <a:endParaRPr lang="en-US"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5739384"/>
            <a:ext cx="1118616" cy="1118616"/>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7448" y="5731805"/>
            <a:ext cx="1565466" cy="1045731"/>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9240" y="5633881"/>
            <a:ext cx="2788272" cy="1224119"/>
          </a:xfrm>
          <a:prstGeom prst="rect">
            <a:avLst/>
          </a:prstGeom>
        </p:spPr>
      </p:pic>
    </p:spTree>
    <p:extLst>
      <p:ext uri="{BB962C8B-B14F-4D97-AF65-F5344CB8AC3E}">
        <p14:creationId xmlns:p14="http://schemas.microsoft.com/office/powerpoint/2010/main" val="392526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08176" y="256032"/>
            <a:ext cx="10030839" cy="6455663"/>
          </a:xfrm>
        </p:spPr>
        <p:txBody>
          <a:bodyPr>
            <a:normAutofit/>
          </a:bodyPr>
          <a:lstStyle/>
          <a:p>
            <a:pPr marL="0" indent="0">
              <a:buNone/>
            </a:pPr>
            <a:r>
              <a:rPr lang="es-AR" dirty="0" smtClean="0"/>
              <a:t>Como referentes mas cercano contamos con</a:t>
            </a:r>
          </a:p>
          <a:p>
            <a:pPr marL="0" indent="0">
              <a:buNone/>
            </a:pPr>
            <a:r>
              <a:rPr lang="es-AR" dirty="0" smtClean="0"/>
              <a:t>El motor </a:t>
            </a:r>
            <a:r>
              <a:rPr lang="es-AR" dirty="0" err="1" smtClean="0"/>
              <a:t>Analitico</a:t>
            </a:r>
            <a:r>
              <a:rPr lang="es-AR" dirty="0" smtClean="0"/>
              <a:t>, creada a inicios del siglo 19 por Charles Babbage, un matemático e ingeniero </a:t>
            </a:r>
            <a:r>
              <a:rPr lang="es-AR" dirty="0" err="1" smtClean="0"/>
              <a:t>mecanico</a:t>
            </a:r>
            <a:r>
              <a:rPr lang="es-AR" dirty="0" smtClean="0"/>
              <a:t> que creo el concepto de “computadora programable”.  al cual se le debía ingresar los programas y la información de los mismos a través de tarjetas agujereadas, La misma era también capaz de agujerear tarjetas con la información procesada, para poder ser reutilizada luego. Contaba con una unidad lógica aritmética y control de flujo en la forma de repeticiones y ramificaciones atreves de condicionales.</a:t>
            </a:r>
          </a:p>
          <a:p>
            <a:pPr marL="0" indent="0">
              <a:buNone/>
            </a:pPr>
            <a:endParaRPr lang="en-US" dirty="0" smtClean="0"/>
          </a:p>
          <a:p>
            <a:endParaRPr lang="en-US" dirty="0"/>
          </a:p>
        </p:txBody>
      </p:sp>
    </p:spTree>
    <p:extLst>
      <p:ext uri="{BB962C8B-B14F-4D97-AF65-F5344CB8AC3E}">
        <p14:creationId xmlns:p14="http://schemas.microsoft.com/office/powerpoint/2010/main" val="1319719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0"/>
            <a:ext cx="10018713" cy="1770887"/>
          </a:xfrm>
        </p:spPr>
        <p:txBody>
          <a:bodyPr/>
          <a:lstStyle/>
          <a:p>
            <a:r>
              <a:rPr lang="en-US" dirty="0" smtClean="0"/>
              <a:t>La primer </a:t>
            </a:r>
            <a:r>
              <a:rPr lang="en-US" dirty="0" err="1" smtClean="0"/>
              <a:t>Generacion</a:t>
            </a:r>
            <a:r>
              <a:rPr lang="en-US" dirty="0" smtClean="0"/>
              <a:t> (1945-1955)</a:t>
            </a:r>
            <a:endParaRPr lang="en-US" dirty="0"/>
          </a:p>
        </p:txBody>
      </p:sp>
      <p:sp>
        <p:nvSpPr>
          <p:cNvPr id="3" name="Marcador de contenido 2"/>
          <p:cNvSpPr>
            <a:spLocks noGrp="1"/>
          </p:cNvSpPr>
          <p:nvPr>
            <p:ph idx="1"/>
          </p:nvPr>
        </p:nvSpPr>
        <p:spPr>
          <a:xfrm>
            <a:off x="1557462" y="1469135"/>
            <a:ext cx="10018713" cy="5160265"/>
          </a:xfrm>
        </p:spPr>
        <p:txBody>
          <a:bodyPr>
            <a:normAutofit/>
          </a:bodyPr>
          <a:lstStyle/>
          <a:p>
            <a:pPr marL="0" indent="0">
              <a:buNone/>
            </a:pPr>
            <a:r>
              <a:rPr lang="es-AR" sz="3200" dirty="0" err="1" smtClean="0"/>
              <a:t>Caracteristicas</a:t>
            </a:r>
            <a:r>
              <a:rPr lang="es-AR" sz="3200" dirty="0" smtClean="0"/>
              <a:t> principales:</a:t>
            </a:r>
          </a:p>
          <a:p>
            <a:pPr marL="0" indent="0">
              <a:buNone/>
            </a:pPr>
            <a:r>
              <a:rPr lang="es-AR" sz="3400" dirty="0" smtClean="0"/>
              <a:t> </a:t>
            </a:r>
            <a:r>
              <a:rPr lang="es-AR" sz="2800" dirty="0" smtClean="0"/>
              <a:t>Hardware:</a:t>
            </a:r>
            <a:endParaRPr lang="en-US" sz="2800" dirty="0" smtClean="0"/>
          </a:p>
          <a:p>
            <a:r>
              <a:rPr lang="es-AR" sz="2000" dirty="0" smtClean="0"/>
              <a:t>Tubos de </a:t>
            </a:r>
            <a:r>
              <a:rPr lang="es-AR" sz="2000" dirty="0" err="1" smtClean="0"/>
              <a:t>Vacio</a:t>
            </a:r>
            <a:r>
              <a:rPr lang="es-AR" sz="2000" dirty="0" smtClean="0"/>
              <a:t>.</a:t>
            </a:r>
          </a:p>
          <a:p>
            <a:r>
              <a:rPr lang="es-AR" sz="2000" dirty="0" smtClean="0"/>
              <a:t>Tambores </a:t>
            </a:r>
            <a:r>
              <a:rPr lang="es-AR" sz="2000" dirty="0" err="1" smtClean="0"/>
              <a:t>Magneticos</a:t>
            </a:r>
            <a:r>
              <a:rPr lang="es-AR" sz="2000" dirty="0" smtClean="0"/>
              <a:t>.</a:t>
            </a:r>
          </a:p>
          <a:p>
            <a:r>
              <a:rPr lang="es-AR" sz="2000" dirty="0" smtClean="0"/>
              <a:t>Cinta </a:t>
            </a:r>
            <a:r>
              <a:rPr lang="es-AR" sz="2000" dirty="0" err="1" smtClean="0"/>
              <a:t>Magnetica</a:t>
            </a:r>
            <a:r>
              <a:rPr lang="es-AR" sz="2000" dirty="0" smtClean="0"/>
              <a:t>. (para fines de la generación)</a:t>
            </a:r>
          </a:p>
          <a:p>
            <a:pPr marL="0" indent="0">
              <a:buNone/>
            </a:pPr>
            <a:r>
              <a:rPr lang="es-AR" sz="2800" dirty="0" smtClean="0"/>
              <a:t>Software:</a:t>
            </a:r>
          </a:p>
          <a:p>
            <a:r>
              <a:rPr lang="es-AR" sz="2000" dirty="0" smtClean="0"/>
              <a:t>Programas en lenguaje ensamblador.</a:t>
            </a:r>
          </a:p>
          <a:p>
            <a:r>
              <a:rPr lang="es-AR" sz="2000" dirty="0" smtClean="0"/>
              <a:t>Tarjetas perforadas para la entrada de información.</a:t>
            </a:r>
          </a:p>
        </p:txBody>
      </p:sp>
    </p:spTree>
    <p:extLst>
      <p:ext uri="{BB962C8B-B14F-4D97-AF65-F5344CB8AC3E}">
        <p14:creationId xmlns:p14="http://schemas.microsoft.com/office/powerpoint/2010/main" val="395015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84310" y="576073"/>
            <a:ext cx="10018713" cy="5215128"/>
          </a:xfrm>
        </p:spPr>
        <p:txBody>
          <a:bodyPr/>
          <a:lstStyle/>
          <a:p>
            <a:pPr marL="0" indent="0">
              <a:buNone/>
            </a:pPr>
            <a:r>
              <a:rPr lang="es-AR" sz="4000" dirty="0" smtClean="0">
                <a:latin typeface="Arial" panose="020B0604020202020204" pitchFamily="34" charset="0"/>
              </a:rPr>
              <a:t>Modelos característicos:</a:t>
            </a:r>
          </a:p>
          <a:p>
            <a:r>
              <a:rPr lang="es-AR" sz="1800" dirty="0" smtClean="0">
                <a:latin typeface="Arial" panose="020B0604020202020204" pitchFamily="34" charset="0"/>
              </a:rPr>
              <a:t>1940 </a:t>
            </a:r>
            <a:r>
              <a:rPr lang="es-AR" sz="1800" dirty="0">
                <a:latin typeface="Arial" panose="020B0604020202020204" pitchFamily="34" charset="0"/>
              </a:rPr>
              <a:t>- ABC </a:t>
            </a:r>
            <a:r>
              <a:rPr lang="es-AR" sz="1800" dirty="0" smtClean="0">
                <a:latin typeface="Arial" panose="020B0604020202020204" pitchFamily="34" charset="0"/>
              </a:rPr>
              <a:t>(</a:t>
            </a:r>
            <a:r>
              <a:rPr lang="en-US" sz="1800" b="1" dirty="0" err="1"/>
              <a:t>Atanasoff</a:t>
            </a:r>
            <a:r>
              <a:rPr lang="en-US" sz="1800" b="1" dirty="0"/>
              <a:t> Berry Computer</a:t>
            </a:r>
            <a:r>
              <a:rPr lang="es-AR" sz="1800" dirty="0" smtClean="0">
                <a:latin typeface="Arial" panose="020B0604020202020204" pitchFamily="34" charset="0"/>
              </a:rPr>
              <a:t>): Primer ordenador electrónico en utilizaba el sistema binario, contaba con memoria regenerativa. </a:t>
            </a:r>
            <a:endParaRPr lang="es-AR" sz="1800" dirty="0">
              <a:latin typeface="Arial" panose="020B0604020202020204" pitchFamily="34" charset="0"/>
            </a:endParaRPr>
          </a:p>
          <a:p>
            <a:r>
              <a:rPr lang="es-AR" sz="1800" dirty="0" smtClean="0">
                <a:latin typeface="Arial" panose="020B0604020202020204" pitchFamily="34" charset="0"/>
              </a:rPr>
              <a:t>1946 - </a:t>
            </a:r>
            <a:r>
              <a:rPr lang="es-AR" sz="1800" dirty="0" err="1" smtClean="0">
                <a:latin typeface="Arial" panose="020B0604020202020204" pitchFamily="34" charset="0"/>
              </a:rPr>
              <a:t>edvac</a:t>
            </a:r>
            <a:r>
              <a:rPr lang="es-AR" sz="1800" dirty="0" smtClean="0">
                <a:latin typeface="Arial" panose="020B0604020202020204" pitchFamily="34" charset="0"/>
              </a:rPr>
              <a:t> (computadora electrónica de variables discretas): almacenaba datos un medio compuesto de tubos de mercurio</a:t>
            </a:r>
            <a:endParaRPr lang="es-AR" sz="1800" dirty="0">
              <a:latin typeface="Arial" panose="020B0604020202020204" pitchFamily="34" charset="0"/>
            </a:endParaRPr>
          </a:p>
          <a:p>
            <a:r>
              <a:rPr lang="es-AR" sz="1800" dirty="0" smtClean="0">
                <a:latin typeface="Arial" panose="020B0604020202020204" pitchFamily="34" charset="0"/>
              </a:rPr>
              <a:t>1949 - </a:t>
            </a:r>
            <a:r>
              <a:rPr lang="es-AR" sz="1800" dirty="0" err="1" smtClean="0">
                <a:latin typeface="Arial" panose="020B0604020202020204" pitchFamily="34" charset="0"/>
              </a:rPr>
              <a:t>Eniac</a:t>
            </a:r>
            <a:r>
              <a:rPr lang="es-AR" sz="1800" dirty="0" smtClean="0">
                <a:latin typeface="Arial" panose="020B0604020202020204" pitchFamily="34" charset="0"/>
              </a:rPr>
              <a:t>: De uso militar y científico, fue la primer computadora digital electrónica. Hasta mil veces mas rápido que cualquier computador anterior. </a:t>
            </a:r>
            <a:endParaRPr lang="es-AR" sz="1800" dirty="0">
              <a:latin typeface="Arial" panose="020B0604020202020204" pitchFamily="34" charset="0"/>
            </a:endParaRPr>
          </a:p>
          <a:p>
            <a:r>
              <a:rPr lang="es-AR" sz="1800" dirty="0" smtClean="0">
                <a:latin typeface="Arial" panose="020B0604020202020204" pitchFamily="34" charset="0"/>
              </a:rPr>
              <a:t>1951 </a:t>
            </a:r>
            <a:r>
              <a:rPr lang="es-AR" sz="1800" dirty="0">
                <a:latin typeface="Arial" panose="020B0604020202020204" pitchFamily="34" charset="0"/>
              </a:rPr>
              <a:t>- </a:t>
            </a:r>
            <a:r>
              <a:rPr lang="es-AR" sz="1800" dirty="0" err="1">
                <a:latin typeface="Arial" panose="020B0604020202020204" pitchFamily="34" charset="0"/>
              </a:rPr>
              <a:t>Univac</a:t>
            </a:r>
            <a:r>
              <a:rPr lang="es-AR" sz="1800" dirty="0">
                <a:latin typeface="Arial" panose="020B0604020202020204" pitchFamily="34" charset="0"/>
              </a:rPr>
              <a:t> </a:t>
            </a:r>
            <a:r>
              <a:rPr lang="es-AR" sz="1800" dirty="0" smtClean="0">
                <a:latin typeface="Arial" panose="020B0604020202020204" pitchFamily="34" charset="0"/>
              </a:rPr>
              <a:t>1: primer </a:t>
            </a:r>
            <a:r>
              <a:rPr lang="es-AR" sz="1800" dirty="0">
                <a:latin typeface="Arial" panose="020B0604020202020204" pitchFamily="34" charset="0"/>
              </a:rPr>
              <a:t>ordenador </a:t>
            </a:r>
            <a:r>
              <a:rPr lang="es-AR" sz="1800" dirty="0" smtClean="0">
                <a:latin typeface="Arial" panose="020B0604020202020204" pitchFamily="34" charset="0"/>
              </a:rPr>
              <a:t>comercial a gran escala, con entrada y salida de datos </a:t>
            </a:r>
            <a:r>
              <a:rPr lang="es-AR" sz="1800" dirty="0" err="1" smtClean="0">
                <a:latin typeface="Arial" panose="020B0604020202020204" pitchFamily="34" charset="0"/>
              </a:rPr>
              <a:t>atravez</a:t>
            </a:r>
            <a:r>
              <a:rPr lang="es-AR" sz="1800" dirty="0" smtClean="0">
                <a:latin typeface="Arial" panose="020B0604020202020204" pitchFamily="34" charset="0"/>
              </a:rPr>
              <a:t> de cinta </a:t>
            </a:r>
            <a:r>
              <a:rPr lang="es-AR" sz="1800" dirty="0" err="1" smtClean="0">
                <a:latin typeface="Arial" panose="020B0604020202020204" pitchFamily="34" charset="0"/>
              </a:rPr>
              <a:t>metalica</a:t>
            </a:r>
            <a:r>
              <a:rPr lang="es-AR" sz="1800" dirty="0" smtClean="0">
                <a:latin typeface="Arial" panose="020B0604020202020204" pitchFamily="34" charset="0"/>
              </a:rPr>
              <a:t>.</a:t>
            </a:r>
          </a:p>
          <a:p>
            <a:endParaRPr lang="en-US" dirty="0"/>
          </a:p>
        </p:txBody>
      </p:sp>
    </p:spTree>
    <p:extLst>
      <p:ext uri="{BB962C8B-B14F-4D97-AF65-F5344CB8AC3E}">
        <p14:creationId xmlns:p14="http://schemas.microsoft.com/office/powerpoint/2010/main" val="413274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1752599"/>
          </a:xfrm>
        </p:spPr>
        <p:txBody>
          <a:bodyPr/>
          <a:lstStyle/>
          <a:p>
            <a:r>
              <a:rPr lang="en-US" dirty="0" smtClean="0"/>
              <a:t>La </a:t>
            </a:r>
            <a:r>
              <a:rPr lang="en-US" dirty="0" err="1" smtClean="0"/>
              <a:t>segunda</a:t>
            </a:r>
            <a:r>
              <a:rPr lang="en-US" dirty="0" smtClean="0"/>
              <a:t> </a:t>
            </a:r>
            <a:r>
              <a:rPr lang="en-US" dirty="0" err="1" smtClean="0"/>
              <a:t>Generacion</a:t>
            </a:r>
            <a:r>
              <a:rPr lang="en-US" dirty="0"/>
              <a:t> </a:t>
            </a:r>
            <a:r>
              <a:rPr lang="en-US" dirty="0" smtClean="0"/>
              <a:t>(1955-1964)</a:t>
            </a:r>
            <a:endParaRPr lang="en-US" dirty="0"/>
          </a:p>
        </p:txBody>
      </p:sp>
      <p:sp>
        <p:nvSpPr>
          <p:cNvPr id="3" name="Marcador de contenido 2"/>
          <p:cNvSpPr>
            <a:spLocks noGrp="1"/>
          </p:cNvSpPr>
          <p:nvPr>
            <p:ph idx="1"/>
          </p:nvPr>
        </p:nvSpPr>
        <p:spPr>
          <a:xfrm>
            <a:off x="1484309" y="1478279"/>
            <a:ext cx="10018713" cy="4831081"/>
          </a:xfrm>
        </p:spPr>
        <p:txBody>
          <a:bodyPr/>
          <a:lstStyle/>
          <a:p>
            <a:pPr marL="0" indent="0">
              <a:buNone/>
            </a:pPr>
            <a:r>
              <a:rPr lang="es-AR" sz="3200" dirty="0" err="1"/>
              <a:t>Caracteristicas</a:t>
            </a:r>
            <a:r>
              <a:rPr lang="es-AR" sz="3200" dirty="0"/>
              <a:t> principales:</a:t>
            </a:r>
          </a:p>
          <a:p>
            <a:pPr marL="0" indent="0">
              <a:buNone/>
            </a:pPr>
            <a:r>
              <a:rPr lang="es-AR" sz="4000" dirty="0"/>
              <a:t> </a:t>
            </a:r>
            <a:r>
              <a:rPr lang="es-AR" sz="2800" dirty="0"/>
              <a:t>Hardware:</a:t>
            </a:r>
            <a:endParaRPr lang="en-US" sz="2800" dirty="0"/>
          </a:p>
          <a:p>
            <a:r>
              <a:rPr lang="es-AR" sz="1800" dirty="0" err="1" smtClean="0"/>
              <a:t>Utilizacion</a:t>
            </a:r>
            <a:r>
              <a:rPr lang="es-AR" sz="1800" dirty="0" smtClean="0"/>
              <a:t> de transistores</a:t>
            </a:r>
            <a:endParaRPr lang="es-AR" sz="1800" dirty="0"/>
          </a:p>
          <a:p>
            <a:r>
              <a:rPr lang="es-AR" sz="1800" dirty="0" smtClean="0"/>
              <a:t>Discos </a:t>
            </a:r>
            <a:r>
              <a:rPr lang="es-AR" sz="1800" dirty="0" err="1" smtClean="0"/>
              <a:t>magneticos</a:t>
            </a:r>
            <a:r>
              <a:rPr lang="es-AR" sz="1800" dirty="0" smtClean="0"/>
              <a:t>.</a:t>
            </a:r>
          </a:p>
          <a:p>
            <a:r>
              <a:rPr lang="es-AR" sz="1800" dirty="0" smtClean="0"/>
              <a:t>Circuito integrado</a:t>
            </a:r>
            <a:endParaRPr lang="es-AR" sz="1800" dirty="0"/>
          </a:p>
          <a:p>
            <a:r>
              <a:rPr lang="es-AR" sz="1800" dirty="0" err="1" smtClean="0"/>
              <a:t>Reduccion</a:t>
            </a:r>
            <a:r>
              <a:rPr lang="es-AR" sz="1800" dirty="0" smtClean="0"/>
              <a:t> del tamaño del computador</a:t>
            </a:r>
          </a:p>
          <a:p>
            <a:pPr marL="0" indent="0">
              <a:buNone/>
            </a:pPr>
            <a:r>
              <a:rPr lang="es-AR" sz="2800" dirty="0" smtClean="0"/>
              <a:t>Software</a:t>
            </a:r>
            <a:r>
              <a:rPr lang="es-AR" sz="2800" dirty="0"/>
              <a:t>:</a:t>
            </a:r>
          </a:p>
          <a:p>
            <a:r>
              <a:rPr lang="es-AR" sz="1800" dirty="0" err="1" smtClean="0"/>
              <a:t>Implementacion</a:t>
            </a:r>
            <a:r>
              <a:rPr lang="es-AR" sz="1800" dirty="0" smtClean="0"/>
              <a:t> de lenguajes de alto nivel (cobol)</a:t>
            </a:r>
            <a:endParaRPr lang="es-AR" sz="1800" dirty="0"/>
          </a:p>
          <a:p>
            <a:pPr marL="0" indent="0">
              <a:buNone/>
            </a:pPr>
            <a:endParaRPr lang="en-US" dirty="0"/>
          </a:p>
        </p:txBody>
      </p:sp>
    </p:spTree>
    <p:extLst>
      <p:ext uri="{BB962C8B-B14F-4D97-AF65-F5344CB8AC3E}">
        <p14:creationId xmlns:p14="http://schemas.microsoft.com/office/powerpoint/2010/main" val="908752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84310" y="1"/>
            <a:ext cx="10018713" cy="5791200"/>
          </a:xfrm>
        </p:spPr>
        <p:txBody>
          <a:bodyPr/>
          <a:lstStyle/>
          <a:p>
            <a:pPr marL="0" indent="0">
              <a:buNone/>
            </a:pPr>
            <a:r>
              <a:rPr lang="es-AR" sz="4800" dirty="0">
                <a:latin typeface="Arial" panose="020B0604020202020204" pitchFamily="34" charset="0"/>
              </a:rPr>
              <a:t>Modelos característicos:</a:t>
            </a:r>
          </a:p>
          <a:p>
            <a:r>
              <a:rPr lang="es-AR" dirty="0" smtClean="0">
                <a:latin typeface="Arial" panose="020B0604020202020204" pitchFamily="34" charset="0"/>
              </a:rPr>
              <a:t>1958 - IBM TX-0: Con pantalla y salida de sonido. </a:t>
            </a:r>
            <a:r>
              <a:rPr lang="es-AR" dirty="0" err="1" smtClean="0">
                <a:latin typeface="Arial" panose="020B0604020202020204" pitchFamily="34" charset="0"/>
              </a:rPr>
              <a:t>Rapido</a:t>
            </a:r>
            <a:r>
              <a:rPr lang="es-AR" dirty="0" smtClean="0">
                <a:latin typeface="Arial" panose="020B0604020202020204" pitchFamily="34" charset="0"/>
              </a:rPr>
              <a:t> y con un tamaño relativamente pequeño</a:t>
            </a:r>
          </a:p>
          <a:p>
            <a:r>
              <a:rPr lang="es-AR" dirty="0">
                <a:latin typeface="Arial" panose="020B0604020202020204" pitchFamily="34" charset="0"/>
              </a:rPr>
              <a:t>1959 </a:t>
            </a:r>
            <a:r>
              <a:rPr lang="es-AR" dirty="0" smtClean="0">
                <a:latin typeface="Arial" panose="020B0604020202020204" pitchFamily="34" charset="0"/>
              </a:rPr>
              <a:t>- IBM </a:t>
            </a:r>
            <a:r>
              <a:rPr lang="es-AR" dirty="0">
                <a:latin typeface="Arial" panose="020B0604020202020204" pitchFamily="34" charset="0"/>
              </a:rPr>
              <a:t>1401</a:t>
            </a:r>
            <a:r>
              <a:rPr lang="es-AR" dirty="0" smtClean="0">
                <a:latin typeface="Arial" panose="020B0604020202020204" pitchFamily="34" charset="0"/>
              </a:rPr>
              <a:t>: De uso general, estaba basada en transistores y tarjetas perforadas para su uso</a:t>
            </a:r>
            <a:endParaRPr lang="es-AR" dirty="0">
              <a:latin typeface="Arial" panose="020B0604020202020204" pitchFamily="34" charset="0"/>
            </a:endParaRPr>
          </a:p>
          <a:p>
            <a:r>
              <a:rPr lang="es-AR" dirty="0" smtClean="0">
                <a:latin typeface="Arial" panose="020B0604020202020204" pitchFamily="34" charset="0"/>
              </a:rPr>
              <a:t>1960 - PDP-1: El ordenador que marco la época, al ser el primero en el cual se desarrollo y jugo el primero videojuego “</a:t>
            </a:r>
            <a:r>
              <a:rPr lang="es-AR" dirty="0" err="1" smtClean="0">
                <a:latin typeface="Arial" panose="020B0604020202020204" pitchFamily="34" charset="0"/>
              </a:rPr>
              <a:t>spacewars</a:t>
            </a:r>
            <a:r>
              <a:rPr lang="es-AR" dirty="0" smtClean="0">
                <a:latin typeface="Arial" panose="020B0604020202020204" pitchFamily="34" charset="0"/>
              </a:rPr>
              <a:t>”. </a:t>
            </a:r>
            <a:r>
              <a:rPr lang="es-AR" dirty="0" err="1" smtClean="0">
                <a:latin typeface="Arial" panose="020B0604020202020204" pitchFamily="34" charset="0"/>
              </a:rPr>
              <a:t>Ademas</a:t>
            </a:r>
            <a:r>
              <a:rPr lang="es-AR" dirty="0" smtClean="0">
                <a:latin typeface="Arial" panose="020B0604020202020204" pitchFamily="34" charset="0"/>
              </a:rPr>
              <a:t> de iniciar la cultura “hacker” en el MIT.</a:t>
            </a:r>
            <a:endParaRPr lang="en-US" dirty="0"/>
          </a:p>
        </p:txBody>
      </p:sp>
    </p:spTree>
    <p:extLst>
      <p:ext uri="{BB962C8B-B14F-4D97-AF65-F5344CB8AC3E}">
        <p14:creationId xmlns:p14="http://schemas.microsoft.com/office/powerpoint/2010/main" val="492847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0"/>
            <a:ext cx="10018713" cy="1752599"/>
          </a:xfrm>
        </p:spPr>
        <p:txBody>
          <a:bodyPr/>
          <a:lstStyle/>
          <a:p>
            <a:r>
              <a:rPr lang="en-US" dirty="0" smtClean="0"/>
              <a:t>La </a:t>
            </a:r>
            <a:r>
              <a:rPr lang="en-US" dirty="0" err="1" smtClean="0"/>
              <a:t>Tercer</a:t>
            </a:r>
            <a:r>
              <a:rPr lang="en-US" dirty="0" smtClean="0"/>
              <a:t> </a:t>
            </a:r>
            <a:r>
              <a:rPr lang="en-US" dirty="0" err="1" smtClean="0"/>
              <a:t>Generacion</a:t>
            </a:r>
            <a:r>
              <a:rPr lang="en-US" dirty="0" smtClean="0"/>
              <a:t> (1964 – 1971)</a:t>
            </a:r>
            <a:endParaRPr lang="en-US" dirty="0"/>
          </a:p>
        </p:txBody>
      </p:sp>
      <p:sp>
        <p:nvSpPr>
          <p:cNvPr id="3" name="Marcador de contenido 2"/>
          <p:cNvSpPr>
            <a:spLocks noGrp="1"/>
          </p:cNvSpPr>
          <p:nvPr>
            <p:ph idx="1"/>
          </p:nvPr>
        </p:nvSpPr>
        <p:spPr>
          <a:xfrm>
            <a:off x="1484310" y="1472185"/>
            <a:ext cx="10018713" cy="5056632"/>
          </a:xfrm>
        </p:spPr>
        <p:txBody>
          <a:bodyPr>
            <a:normAutofit/>
          </a:bodyPr>
          <a:lstStyle/>
          <a:p>
            <a:pPr marL="0" indent="0">
              <a:buNone/>
            </a:pPr>
            <a:r>
              <a:rPr lang="es-AR" sz="4000" dirty="0" smtClean="0"/>
              <a:t>Características </a:t>
            </a:r>
            <a:r>
              <a:rPr lang="es-AR" sz="4000" dirty="0"/>
              <a:t>principales:</a:t>
            </a:r>
          </a:p>
          <a:p>
            <a:pPr marL="0" indent="0">
              <a:buNone/>
            </a:pPr>
            <a:r>
              <a:rPr lang="es-AR" sz="4800" dirty="0"/>
              <a:t> </a:t>
            </a:r>
            <a:r>
              <a:rPr lang="es-AR" sz="3600" dirty="0"/>
              <a:t>Hardware:</a:t>
            </a:r>
            <a:endParaRPr lang="en-US" sz="3600" dirty="0"/>
          </a:p>
          <a:p>
            <a:r>
              <a:rPr lang="es-AR" dirty="0" smtClean="0"/>
              <a:t>Implementación de Circuito Cerrado o chip (creado en 1958)</a:t>
            </a:r>
            <a:endParaRPr lang="es-AR" dirty="0"/>
          </a:p>
          <a:p>
            <a:r>
              <a:rPr lang="es-AR" dirty="0" smtClean="0"/>
              <a:t>Utilización de </a:t>
            </a:r>
            <a:r>
              <a:rPr lang="es-AR" dirty="0" err="1" smtClean="0"/>
              <a:t>Disketts</a:t>
            </a:r>
            <a:endParaRPr lang="es-AR" dirty="0" smtClean="0"/>
          </a:p>
          <a:p>
            <a:r>
              <a:rPr lang="es-AR" dirty="0" smtClean="0"/>
              <a:t>Sigue la reducción en tamaño</a:t>
            </a:r>
            <a:endParaRPr lang="es-AR" dirty="0"/>
          </a:p>
          <a:p>
            <a:pPr marL="0" indent="0">
              <a:buNone/>
            </a:pPr>
            <a:r>
              <a:rPr lang="es-AR" sz="3600" dirty="0"/>
              <a:t>Software:</a:t>
            </a:r>
          </a:p>
          <a:p>
            <a:r>
              <a:rPr lang="es-AR" dirty="0" smtClean="0"/>
              <a:t>Basic</a:t>
            </a:r>
          </a:p>
          <a:p>
            <a:r>
              <a:rPr lang="es-AR" dirty="0" smtClean="0"/>
              <a:t>Sistemas Operativos</a:t>
            </a:r>
            <a:endParaRPr lang="es-AR" dirty="0"/>
          </a:p>
          <a:p>
            <a:endParaRPr lang="en-US" dirty="0"/>
          </a:p>
        </p:txBody>
      </p:sp>
    </p:spTree>
    <p:extLst>
      <p:ext uri="{BB962C8B-B14F-4D97-AF65-F5344CB8AC3E}">
        <p14:creationId xmlns:p14="http://schemas.microsoft.com/office/powerpoint/2010/main" val="2819351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3423</TotalTime>
  <Words>988</Words>
  <Application>Microsoft Office PowerPoint</Application>
  <PresentationFormat>Panorámica</PresentationFormat>
  <Paragraphs>95</Paragraphs>
  <Slides>16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Corbel</vt:lpstr>
      <vt:lpstr>Parallax</vt:lpstr>
      <vt:lpstr>Generación de las Computadoras</vt:lpstr>
      <vt:lpstr>¿Que son las computadoras?</vt:lpstr>
      <vt:lpstr>Las Primeras Maquinas de Computo</vt:lpstr>
      <vt:lpstr>Presentación de PowerPoint</vt:lpstr>
      <vt:lpstr>La primer Generacion (1945-1955)</vt:lpstr>
      <vt:lpstr>Presentación de PowerPoint</vt:lpstr>
      <vt:lpstr>La segunda Generacion (1955-1964)</vt:lpstr>
      <vt:lpstr>Presentación de PowerPoint</vt:lpstr>
      <vt:lpstr>La Tercer Generacion (1964 – 1971)</vt:lpstr>
      <vt:lpstr>Presentación de PowerPoint</vt:lpstr>
      <vt:lpstr>La Cuarta Generacion (1971 - 1981)</vt:lpstr>
      <vt:lpstr>Presentación de PowerPoint</vt:lpstr>
      <vt:lpstr>La Quinta Generacion (1982 - 1989)</vt:lpstr>
      <vt:lpstr>Presentación de PowerPoint</vt:lpstr>
      <vt:lpstr>La sexta Generacion (1990 – presente)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User</dc:creator>
  <cp:lastModifiedBy>Windows User</cp:lastModifiedBy>
  <cp:revision>34</cp:revision>
  <dcterms:created xsi:type="dcterms:W3CDTF">2019-06-05T04:12:07Z</dcterms:created>
  <dcterms:modified xsi:type="dcterms:W3CDTF">2019-06-07T13:16:03Z</dcterms:modified>
</cp:coreProperties>
</file>