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7" r:id="rId18"/>
    <p:sldId id="281" r:id="rId19"/>
    <p:sldId id="279" r:id="rId20"/>
    <p:sldId id="278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079A-224D-4D29-B3BD-8F4839C0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16AD5-70B0-498D-83D2-F0781D8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A635-CEAA-4653-89D7-FDD5B68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7AF2-EF8F-4E10-BA2A-6B8B86DC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E6F4-E171-4EF4-8A40-FEA350A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5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8C9A-4711-48C8-A48A-852E43C5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ED0E5-14E1-4CB0-9E4F-9F117DD6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85A9-545F-4858-9F8C-716320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D3B7-3CA8-4711-B5B4-1D266F28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5A4C-5094-4DB8-BAF8-31035D87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75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798B9-361C-41D9-B72A-5E1BE7AAA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4CC6-2DFE-46FF-984A-7F194817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A3C7-40DC-4D50-89E3-310E8C5E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51F6-A3FF-4B59-B0E2-F0477917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BF9C-6968-4472-848F-A635B553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86E-F90B-47AD-B075-C04BE13F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D988-27C6-4076-BCFE-E006DD17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B376-A9DA-4277-A0C5-29E446C2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7DF6-259B-431D-BF36-8786944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88EB-F502-4B02-981A-22878A0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0901-F00D-4926-A61A-3D6434BF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388C-CB72-4B28-B674-97AF866F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FC7C-374D-40BA-BF34-0B240C8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62C-026B-4894-B571-77BE0D36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9AB2-A049-469B-86CC-73C9F0D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5291-3BE6-4782-A439-60CB3F77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5C6D-D890-47DD-97E3-839ADB538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028FD-ED1D-4697-83F9-724137CF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E771-8B23-47FF-A1E4-A260DAF1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59E4-2C05-4C69-A865-CD46E1E9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B88A5-9ABD-4330-8D1E-9C5793B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4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5FDC-5FDC-4B6E-8C04-F2CC05B1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6296-8831-402B-BEE4-FA61C271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EDE8-A649-4443-A78E-7DAD3E201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CE9B2-CEDC-46A5-8B7B-EBBB66D4B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06677-12AB-4FB7-B179-BCBE005F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FD0B1-7B5D-4FDF-9A07-E2296A9E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BB148-C18C-4E20-B0D8-2DF6BE88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B611-333F-4AD8-AA73-BA30CF2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69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78F8-3571-40CA-9CD8-33ABD33F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B96CD-E8D2-4EB0-9DDD-3C1DCFFC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6F03-9409-443B-BDEB-0CA60686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3885A-73A6-44AF-9A1E-C70E64FD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1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DC8B2-0C32-4AB2-8E41-ADBC040F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896BB-411F-4C6D-85F5-DC4F1FFA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F2E49-02E9-4404-AE4B-4EB04FA8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49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5F4-5497-4633-ADAB-6F634981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FED6-6C40-4874-8C77-3F4C17AF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7B440-29CF-49EB-91AB-87D23FE5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A7EA-749C-429B-8E56-AFE63E92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1AEC3-F903-450E-8BD6-32686443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A96F-F391-4C3B-A5C6-49E3CAF4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26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10E5-6DEC-4044-B5EE-32DA0362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A63D4-3912-4F03-8EE8-6E2264E81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C99B-4A8F-48E6-8892-C14CD73D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4896-89B8-46E1-BBB2-9F161DA6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446C4-AA5C-4048-A458-ADBE67F0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E2D1-C222-4E08-9E20-68938F42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76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43349-4875-43C6-AE86-5A187A50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6997-2336-403F-8326-C4BD1827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7BDA-C863-4C1D-B6BD-A04BD7D08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EF0B-FD26-4D6D-B7F7-CB492C0E0F24}" type="datetimeFigureOut">
              <a:rPr lang="es-AR" smtClean="0"/>
              <a:t>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1E4B-111E-4E1C-91A9-2E7B8237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3BB2-EFDA-4E96-B4AF-584A95752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CDD7-F4DD-4BF6-AA88-50EC00FC062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06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F255-82AF-4E2E-8201-03FBCDC1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numeración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3018-63A0-461A-A6F1-6F1F47E7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Un sistema de numeración es un conjunto de símbolos y reglas que permi­ten representar datos numéricos. </a:t>
            </a:r>
          </a:p>
          <a:p>
            <a:endParaRPr lang="es-AR" dirty="0"/>
          </a:p>
          <a:p>
            <a:r>
              <a:rPr lang="es-AR" dirty="0"/>
              <a:t>Los sistemas de numeración actuales son sistemas posicionales, que se caracterizan porque </a:t>
            </a:r>
            <a:r>
              <a:rPr lang="es-AR" b="1" i="1" dirty="0"/>
              <a:t>un símbo­lo tiene distinto valor según la posición que ocupa en la cifra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05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727-8782-4470-BCFC-E5C52AD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binario a decimal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D9B7D8-C8B6-46B2-B1FA-635EEF508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4109"/>
            <a:ext cx="105156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proceso para convertir un número del sistema binario al decimal es aún más sencillo; basta con desarrollar el número, teniendo en cuenta el valor de cada dígito en su posición, que es el de una potencia de 2, cuyo exponente es 0 en el bit situado más a la derecha, y se incrementa en una unidad según vamos avanzando posiciones hacia la izquierda.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Por ejemplo, para convertir el número binario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1010011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a decimal, lo desarrollamos teniendo en cuenta el valor de cada bit: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8DC22D-0A87-4890-A0F3-13F4783A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3" y="4651552"/>
            <a:ext cx="813235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6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+ 0*2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+ 1*2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+ 0*2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+ 0*2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+ 1*2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+ 1*2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83</a:t>
            </a:r>
            <a:b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1010011</a:t>
            </a:r>
            <a:r>
              <a:rPr kumimoji="0" lang="es-AR" altLang="es-AR" sz="20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83</a:t>
            </a:r>
            <a:r>
              <a:rPr kumimoji="0" lang="es-AR" altLang="es-AR" sz="20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36A4BE-6DBC-43B3-9943-7EF773322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070"/>
              </p:ext>
            </p:extLst>
          </p:nvPr>
        </p:nvGraphicFramePr>
        <p:xfrm>
          <a:off x="7190509" y="5405604"/>
          <a:ext cx="4765960" cy="1327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745">
                  <a:extLst>
                    <a:ext uri="{9D8B030D-6E8A-4147-A177-3AD203B41FA5}">
                      <a16:colId xmlns:a16="http://schemas.microsoft.com/office/drawing/2014/main" val="1804077704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805597383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486618262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718692947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957746968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140816123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497811166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015702141"/>
                    </a:ext>
                  </a:extLst>
                </a:gridCol>
              </a:tblGrid>
              <a:tr h="38480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Total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0887699"/>
                  </a:ext>
                </a:extLst>
              </a:tr>
              <a:tr h="38480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64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32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16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8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163049"/>
                  </a:ext>
                </a:extLst>
              </a:tr>
              <a:tr h="38480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64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16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       83 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29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Expresa, en el sistema decimal, los siguientes números binarios: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189018" y="3078309"/>
            <a:ext cx="8672946" cy="22467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010101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1111110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0110011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0011110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6620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5DF-BBF6-4B89-9436-A2CD3B2E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 de numeración octal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E7DF3-A26C-4333-BCE1-66D6A277C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2966"/>
            <a:ext cx="10515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inconveniente de la codificación binaria es que la representación de algunos números resulta muy larga. Por este motivo se uti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Bookman Old Style" panose="02050604050505020204" pitchFamily="18" charset="0"/>
              </a:rPr>
              <a:t>l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izan otros sis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Bookman Old Style" panose="02050604050505020204" pitchFamily="18" charset="0"/>
              </a:rPr>
              <a:t>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emas de numeración que resulten más cómodos de escribir: el sistema octal y el sistema hexadecimal. Afortunadamente, resulta muy fácil convertir un número binario a octal o a hexadecimal.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el sistema de numeración octal, los números se representan mediante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ookman Old Style" panose="02050604050505020204" pitchFamily="18" charset="0"/>
              </a:rPr>
              <a:t>ocho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dígitos diferentes: 0, 1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2, 3, 4, 5, 6 y 7. Cada dígito tiene, naturalmente, un valor distinto dependiendo del lu­gar que ocupen. El valor de cada una de las posiciones viene determinado por las potencias de base 8.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Por ejemplo, el número octal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273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tiene un valor que se calcula así: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B3A3B0-3B68-47E5-86E5-BFBBEF8B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587" y="5511475"/>
            <a:ext cx="65806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2*8</a:t>
            </a:r>
            <a:r>
              <a:rPr kumimoji="0" lang="es-AR" altLang="es-AR" sz="2000" b="1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+ 7*8</a:t>
            </a:r>
            <a:r>
              <a:rPr kumimoji="0" lang="es-AR" altLang="es-AR" sz="2000" b="1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+ 3*8</a:t>
            </a:r>
            <a:r>
              <a:rPr kumimoji="0" lang="es-AR" altLang="es-AR" sz="2000" b="1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2*512 + 7*64 + 3*8 = 1496</a:t>
            </a:r>
            <a:r>
              <a:rPr kumimoji="0" lang="es-AR" altLang="es-AR" sz="1400" b="1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273</a:t>
            </a:r>
            <a:r>
              <a:rPr kumimoji="0" lang="es-AR" altLang="es-AR" b="1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 </a:t>
            </a:r>
            <a:r>
              <a:rPr kumimoji="0" lang="es-AR" altLang="es-A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1496</a:t>
            </a:r>
            <a:r>
              <a:rPr kumimoji="0" lang="es-AR" altLang="es-AR" b="1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9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23DB-69AE-4C87-81D9-8D31479C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un número decimal a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6930-2828-4FBE-B29A-28F20114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32500" lnSpcReduction="20000"/>
          </a:bodyPr>
          <a:lstStyle/>
          <a:p>
            <a:r>
              <a:rPr lang="es-AR" sz="6400" dirty="0"/>
              <a:t>La conversión de un número decimal a octal se hace con la misma técnica que ya hemos utilizado en la conversión a binario, mediante divisiones sucesivas por 8 y colocando los restos obtenidos en orden inverso. Por ejemplo, para escribir en octal el número decimal 122</a:t>
            </a:r>
            <a:r>
              <a:rPr lang="es-AR" sz="3700" dirty="0"/>
              <a:t>10</a:t>
            </a:r>
            <a:r>
              <a:rPr lang="es-AR" sz="6400" dirty="0"/>
              <a:t> tendremos que hacer las siguientes divisiones:</a:t>
            </a:r>
          </a:p>
          <a:p>
            <a:endParaRPr lang="es-AR" sz="6400" dirty="0"/>
          </a:p>
          <a:p>
            <a:pPr marL="0" indent="0">
              <a:buNone/>
            </a:pPr>
            <a:r>
              <a:rPr lang="es-AR" sz="6400" b="1" dirty="0"/>
              <a:t>122 : 8 = 15     </a:t>
            </a:r>
            <a:r>
              <a:rPr lang="es-AR" sz="6400" dirty="0"/>
              <a:t>Resto: </a:t>
            </a:r>
            <a:r>
              <a:rPr lang="es-AR" sz="6400" b="1" dirty="0"/>
              <a:t>2</a:t>
            </a:r>
          </a:p>
          <a:p>
            <a:pPr marL="0" indent="0">
              <a:buNone/>
            </a:pPr>
            <a:r>
              <a:rPr lang="es-AR" sz="6400" b="1" dirty="0"/>
              <a:t>15 : 8 = 1          </a:t>
            </a:r>
            <a:r>
              <a:rPr lang="es-AR" sz="6400" dirty="0"/>
              <a:t>Resto: </a:t>
            </a:r>
            <a:r>
              <a:rPr lang="es-AR" sz="6400" b="1" dirty="0"/>
              <a:t>7</a:t>
            </a:r>
          </a:p>
          <a:p>
            <a:pPr marL="0" indent="0">
              <a:buNone/>
            </a:pPr>
            <a:r>
              <a:rPr lang="es-AR" sz="6400" b="1" dirty="0"/>
              <a:t>1 : 8 = 0            </a:t>
            </a:r>
            <a:r>
              <a:rPr lang="es-AR" sz="6400" dirty="0"/>
              <a:t>Resto: </a:t>
            </a:r>
            <a:r>
              <a:rPr lang="es-AR" sz="6400" b="1" dirty="0"/>
              <a:t>1</a:t>
            </a:r>
          </a:p>
          <a:p>
            <a:endParaRPr lang="es-AR" sz="6400" dirty="0"/>
          </a:p>
          <a:p>
            <a:r>
              <a:rPr lang="es-AR" sz="6400" dirty="0"/>
              <a:t>Tomando los restos obtenidos en orden inverso tendremos la cifra octal: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algn="ctr"/>
            <a:r>
              <a:rPr lang="es-AR" sz="11100" b="1" dirty="0"/>
              <a:t>122</a:t>
            </a:r>
            <a:r>
              <a:rPr lang="es-AR" sz="7400" b="1" dirty="0"/>
              <a:t>10</a:t>
            </a:r>
            <a:r>
              <a:rPr lang="es-AR" sz="11100" b="1" dirty="0"/>
              <a:t> = 172</a:t>
            </a:r>
            <a:r>
              <a:rPr lang="es-AR" sz="7400" b="1" dirty="0"/>
              <a:t>8</a:t>
            </a:r>
            <a:endParaRPr lang="es-AR" sz="111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338DF7-C839-4EAE-9221-F5E8940E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86064"/>
              </p:ext>
            </p:extLst>
          </p:nvPr>
        </p:nvGraphicFramePr>
        <p:xfrm>
          <a:off x="8680450" y="5476154"/>
          <a:ext cx="3179044" cy="1151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735">
                  <a:extLst>
                    <a:ext uri="{9D8B030D-6E8A-4147-A177-3AD203B41FA5}">
                      <a16:colId xmlns:a16="http://schemas.microsoft.com/office/drawing/2014/main" val="3140332254"/>
                    </a:ext>
                  </a:extLst>
                </a:gridCol>
                <a:gridCol w="551735">
                  <a:extLst>
                    <a:ext uri="{9D8B030D-6E8A-4147-A177-3AD203B41FA5}">
                      <a16:colId xmlns:a16="http://schemas.microsoft.com/office/drawing/2014/main" val="3124751890"/>
                    </a:ext>
                  </a:extLst>
                </a:gridCol>
                <a:gridCol w="551735">
                  <a:extLst>
                    <a:ext uri="{9D8B030D-6E8A-4147-A177-3AD203B41FA5}">
                      <a16:colId xmlns:a16="http://schemas.microsoft.com/office/drawing/2014/main" val="4212056628"/>
                    </a:ext>
                  </a:extLst>
                </a:gridCol>
                <a:gridCol w="551735">
                  <a:extLst>
                    <a:ext uri="{9D8B030D-6E8A-4147-A177-3AD203B41FA5}">
                      <a16:colId xmlns:a16="http://schemas.microsoft.com/office/drawing/2014/main" val="1847034018"/>
                    </a:ext>
                  </a:extLst>
                </a:gridCol>
                <a:gridCol w="972104">
                  <a:extLst>
                    <a:ext uri="{9D8B030D-6E8A-4147-A177-3AD203B41FA5}">
                      <a16:colId xmlns:a16="http://schemas.microsoft.com/office/drawing/2014/main" val="2375000727"/>
                    </a:ext>
                  </a:extLst>
                </a:gridCol>
              </a:tblGrid>
              <a:tr h="38388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7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u="none" strike="noStrike" dirty="0">
                          <a:effectLst/>
                        </a:rPr>
                        <a:t>Total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885837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512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64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661286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0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64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56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2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u="none" strike="noStrike" dirty="0">
                          <a:effectLst/>
                        </a:rPr>
                        <a:t>      122 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4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5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los siguientes números decimales en octales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824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402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705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543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454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23DB-69AE-4C87-81D9-8D31479C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octal a decimal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BD3D38-DAE4-4C74-B43E-2824512A2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4783"/>
            <a:ext cx="105156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La conversión de un número octal a decimal es igualmente sencilla, conociendo el peso de cada posición en una cifra octal. Por ejemplo, para convertir el número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237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a decimal basta con desarrollar el valor de cada dígito:</a:t>
            </a: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2*8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+ 3*8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+ 7*8</a:t>
            </a:r>
            <a:r>
              <a:rPr kumimoji="0" lang="es-AR" altLang="es-AR" sz="24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128 + 24 + 7 = 159</a:t>
            </a:r>
            <a:r>
              <a:rPr kumimoji="0" lang="es-AR" altLang="es-AR" sz="20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237</a:t>
            </a:r>
            <a:r>
              <a:rPr kumimoji="0" lang="es-AR" altLang="es-AR" sz="20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159</a:t>
            </a:r>
            <a:r>
              <a:rPr kumimoji="0" lang="es-AR" altLang="es-AR" sz="20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6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al sistema decimal los siguientes números octales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405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607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438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4D46-1E9C-45B4-929D-CF3395FD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 de numeración hexadecimal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66B21B-2B84-45D5-BFE6-D31789F79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2962" y="1692976"/>
            <a:ext cx="1051083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el sistema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ookman Old Style" panose="02050604050505020204" pitchFamily="18" charset="0"/>
              </a:rPr>
              <a:t>hexadecimal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los números se representan con dieciséis símbolos: 0, 1, 2, 3, 4, 5, 6, 7, 8, 9, A, B, C, D, E y F. Se utilizan los caracteres A, B, C, D, E y F representando las cantidades decima­les 10, 11, 12, 13, 14 y 15 respectivamente, porque no hay dígitos mayores que 9 en el sistema decimal. El valor de cada uno de estos símbolos depende, como es lógico, de su posición, que se calcula mediante potencias de base 16.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Calculemos, a modo de ejemplo, el valor del número hexadecimal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1A3F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1A3F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1*16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A*16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+ 3*16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F*16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</a:t>
            </a:r>
            <a:b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1*4096 + 10*256 + 3*16 + 15*1 = 6719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1A3F</a:t>
            </a:r>
            <a:r>
              <a:rPr kumimoji="0" lang="es-AR" altLang="es-AR" sz="24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6719</a:t>
            </a:r>
            <a:r>
              <a:rPr kumimoji="0" lang="es-AR" altLang="es-AR" sz="24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9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los siguientes números Hexadecimales en Decimales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6F5A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FB02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AC8A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8F5A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A89E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C05A</a:t>
            </a:r>
          </a:p>
        </p:txBody>
      </p:sp>
    </p:spTree>
    <p:extLst>
      <p:ext uri="{BB962C8B-B14F-4D97-AF65-F5344CB8AC3E}">
        <p14:creationId xmlns:p14="http://schemas.microsoft.com/office/powerpoint/2010/main" val="34036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B420-258F-41FB-968C-B9E25367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decimal a hexadecimal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5B656F-E7A7-4C4E-9846-1EFE68057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9"/>
            <a:ext cx="105156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Ensayemos, utilizando la técnica habitual de divisiones sucesivas, la conversión de un número decimal a hexadecimal. Por ejemplo, para convertir a hexadecimal del número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1735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será necesario hacer las siguientes divisiones: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1735 : 16 = 108</a:t>
            </a:r>
            <a:r>
              <a:rPr lang="es-AR" altLang="es-AR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Resto: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7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108 : 16 = 6</a:t>
            </a:r>
            <a:r>
              <a:rPr lang="es-AR" altLang="es-AR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Resto: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12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r>
              <a:rPr lang="es-AR" altLang="es-AR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s-AR" altLang="es-AR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es decir </a:t>
            </a:r>
            <a:r>
              <a:rPr lang="es-AR" altLang="es-AR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6 : 16 = 0		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Resto: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6</a:t>
            </a:r>
            <a:b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De ahí que, tomando los restos en orden inverso, resolvemos el número en hexadecimal:</a:t>
            </a: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1735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6C7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2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5E0E-DFDF-48EF-87AC-328CF2AD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 de numeración decimal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DF20AE-8115-4601-B1E8-324DA73CC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6"/>
            <a:ext cx="10515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sistema de numeración que utiliza­mos habitualmente es el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decimal,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que se compone de diez símbolos o dígi­tos (0, 1, 2, 3, 4, 5, 6, 7, 8 y 9) a los que otorga un valor 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ookman Old Style" panose="02050604050505020204" pitchFamily="18" charset="0"/>
              </a:rPr>
              <a:t>dependiendo de la posición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que ocupen en la cifra: unidades, decenas, centenas, millares, etc.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valor de cada dígito está asociado al de una potencia de base 10, número que coincide con la cantidad de símbolos o dígitos del sistema decimal, y un exponente igual a la posición que ocupa el dígito menos uno, contando desde la de­recha.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el sistema decimal el número 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528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por ejemplo, significa: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 centenas + 2 decenas + 8 unidades, es decir: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5*10</a:t>
            </a:r>
            <a:r>
              <a:rPr kumimoji="0" lang="es-AR" altLang="es-AR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+ 2*10</a:t>
            </a:r>
            <a:r>
              <a:rPr kumimoji="0" lang="es-AR" altLang="es-AR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+ 8*10</a:t>
            </a:r>
            <a:r>
              <a:rPr kumimoji="0" lang="es-AR" altLang="es-AR" sz="16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o, lo que es lo mismo: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500 + 20 + 8 = 528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9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los siguientes números decimales en Hexadecimales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703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802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520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478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981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655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882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742-0367-4556-8075-25B4AE1B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números binarios a octales y viceversa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B007-4184-4FA3-B1D6-6381C296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Observa la tabla siguiente, con los siete primeros números expresados en los sistemas decimal, binario y octal: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106AA-B93B-42AC-A373-E2E7C455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39688"/>
              </p:ext>
            </p:extLst>
          </p:nvPr>
        </p:nvGraphicFramePr>
        <p:xfrm>
          <a:off x="1152091" y="2741916"/>
          <a:ext cx="2782599" cy="2743200"/>
        </p:xfrm>
        <a:graphic>
          <a:graphicData uri="http://schemas.openxmlformats.org/drawingml/2006/table">
            <a:tbl>
              <a:tblPr/>
              <a:tblGrid>
                <a:gridCol w="962208">
                  <a:extLst>
                    <a:ext uri="{9D8B030D-6E8A-4147-A177-3AD203B41FA5}">
                      <a16:colId xmlns:a16="http://schemas.microsoft.com/office/drawing/2014/main" val="2325840115"/>
                    </a:ext>
                  </a:extLst>
                </a:gridCol>
                <a:gridCol w="936201">
                  <a:extLst>
                    <a:ext uri="{9D8B030D-6E8A-4147-A177-3AD203B41FA5}">
                      <a16:colId xmlns:a16="http://schemas.microsoft.com/office/drawing/2014/main" val="944688873"/>
                    </a:ext>
                  </a:extLst>
                </a:gridCol>
                <a:gridCol w="884190">
                  <a:extLst>
                    <a:ext uri="{9D8B030D-6E8A-4147-A177-3AD203B41FA5}">
                      <a16:colId xmlns:a16="http://schemas.microsoft.com/office/drawing/2014/main" val="3883267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BINARIO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OCTAL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2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effectLst/>
                      </a:endParaRPr>
                    </a:p>
                    <a:p>
                      <a:pPr algn="ctr"/>
                      <a:r>
                        <a:rPr lang="es-AR" dirty="0">
                          <a:effectLst/>
                        </a:rPr>
                        <a:t>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1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94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3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2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4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47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641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77502D-32F8-4004-A9DA-BCC9AB6D25F0}"/>
              </a:ext>
            </a:extLst>
          </p:cNvPr>
          <p:cNvSpPr/>
          <p:nvPr/>
        </p:nvSpPr>
        <p:spPr>
          <a:xfrm>
            <a:off x="4248581" y="24133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Cada dígito de un número octal se representa con tres dígitos en el sistema binario. Por tanto, el modo de conver­tir un número entre estos sistemas de numeración equivale a "expandir" cada dígito octal a tres dígitos bi­narios, o en "contraer" grupos de tres caracteres binarios a su correspondiente dígito octal.</a:t>
            </a:r>
          </a:p>
          <a:p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Por ejemplo, para convertir el número binario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1010010112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 a octal tomaremos grupos de tres bits y los sustituiremos por su equivalente octal:</a:t>
            </a:r>
          </a:p>
          <a:p>
            <a:endParaRPr lang="es-AR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  <a:r>
              <a:rPr lang="es-AR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58</a:t>
            </a:r>
          </a:p>
          <a:p>
            <a:endParaRPr lang="es-AR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001</a:t>
            </a:r>
            <a:r>
              <a:rPr lang="es-AR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18</a:t>
            </a:r>
          </a:p>
          <a:p>
            <a:endParaRPr lang="es-AR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s-AR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27933-B01B-4AA0-8ADE-206907A5E8CE}"/>
              </a:ext>
            </a:extLst>
          </p:cNvPr>
          <p:cNvSpPr/>
          <p:nvPr/>
        </p:nvSpPr>
        <p:spPr>
          <a:xfrm>
            <a:off x="6437405" y="5807631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y, de ese modo: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1010010112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r>
              <a:rPr lang="es-AR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5138</a:t>
            </a:r>
          </a:p>
        </p:txBody>
      </p:sp>
    </p:spTree>
    <p:extLst>
      <p:ext uri="{BB962C8B-B14F-4D97-AF65-F5344CB8AC3E}">
        <p14:creationId xmlns:p14="http://schemas.microsoft.com/office/powerpoint/2010/main" val="64290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Expresa los siguientes números binarios en sistema Octal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189018" y="3078309"/>
            <a:ext cx="8672946" cy="22467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010101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1111110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0110011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101110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0011110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8240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B8A8-3E4D-44A2-8BB8-0B3FA5DF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números binarios a octales y viceversa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DD929-72A2-41EF-A98F-AEFC9BE36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251"/>
            <a:ext cx="105156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La conversión de números octales a binarios se hace, siguiendo el mismo método, reemplazando cada dígito octal por los tres bits equivalentes.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Por ejemplo, para convertir el número octal 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750</a:t>
            </a:r>
            <a:r>
              <a:rPr kumimoji="0" lang="es-AR" altLang="es-A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a binario, tomaremos el equivalente binario de cada uno de sus dígitos: </a:t>
            </a: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7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111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101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000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y, por tanto: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750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111101000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6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al sistema binario los siguientes números octales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405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608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696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074-1B50-4000-A72A-2D7E05EB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41"/>
            <a:ext cx="10515600" cy="1325563"/>
          </a:xfrm>
        </p:spPr>
        <p:txBody>
          <a:bodyPr>
            <a:normAutofit/>
          </a:bodyPr>
          <a:lstStyle/>
          <a:p>
            <a:r>
              <a:rPr lang="es-AR" sz="3200" dirty="0"/>
              <a:t>Conversión de números binarios a hexadecimales y viceversa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815F-F7B8-49A3-8DF6-3729D8A8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966642"/>
            <a:ext cx="10515600" cy="4351338"/>
          </a:xfrm>
        </p:spPr>
        <p:txBody>
          <a:bodyPr>
            <a:normAutofit/>
          </a:bodyPr>
          <a:lstStyle/>
          <a:p>
            <a:r>
              <a:rPr lang="es-AR" sz="1800" dirty="0"/>
              <a:t>Del mismo modo que hallamos la correspondencia entre números octales y binarios, podemos establecer una equivalencia directa entre cada dígito hexadecimal y cuatro dígitos binarios, como se ve en la siguiente tabla: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03ADB-7AE4-48E8-95F2-BB89A3938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18059"/>
              </p:ext>
            </p:extLst>
          </p:nvPr>
        </p:nvGraphicFramePr>
        <p:xfrm>
          <a:off x="1032450" y="1963154"/>
          <a:ext cx="3193185" cy="4351342"/>
        </p:xfrm>
        <a:graphic>
          <a:graphicData uri="http://schemas.openxmlformats.org/drawingml/2006/table">
            <a:tbl>
              <a:tblPr/>
              <a:tblGrid>
                <a:gridCol w="1028005">
                  <a:extLst>
                    <a:ext uri="{9D8B030D-6E8A-4147-A177-3AD203B41FA5}">
                      <a16:colId xmlns:a16="http://schemas.microsoft.com/office/drawing/2014/main" val="201570385"/>
                    </a:ext>
                  </a:extLst>
                </a:gridCol>
                <a:gridCol w="1028005">
                  <a:extLst>
                    <a:ext uri="{9D8B030D-6E8A-4147-A177-3AD203B41FA5}">
                      <a16:colId xmlns:a16="http://schemas.microsoft.com/office/drawing/2014/main" val="1015597991"/>
                    </a:ext>
                  </a:extLst>
                </a:gridCol>
                <a:gridCol w="1137175">
                  <a:extLst>
                    <a:ext uri="{9D8B030D-6E8A-4147-A177-3AD203B41FA5}">
                      <a16:colId xmlns:a16="http://schemas.microsoft.com/office/drawing/2014/main" val="2977044390"/>
                    </a:ext>
                  </a:extLst>
                </a:gridCol>
              </a:tblGrid>
              <a:tr h="458036">
                <a:tc>
                  <a:txBody>
                    <a:bodyPr/>
                    <a:lstStyle/>
                    <a:p>
                      <a:r>
                        <a:rPr lang="es-ES" sz="1500">
                          <a:effectLst/>
                        </a:rPr>
                        <a:t>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BINARIO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HEXADECIMAL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6306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algn="ctr"/>
                      <a:endParaRPr lang="es-AR" sz="1500">
                        <a:effectLst/>
                      </a:endParaRPr>
                    </a:p>
                    <a:p>
                      <a:pPr algn="ctr"/>
                      <a:r>
                        <a:rPr lang="es-AR" sz="1500">
                          <a:effectLst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500" dirty="0">
                        <a:effectLst/>
                      </a:endParaRPr>
                    </a:p>
                    <a:p>
                      <a:pPr algn="ctr"/>
                      <a:r>
                        <a:rPr lang="es-AR" sz="1500" dirty="0">
                          <a:effectLst/>
                        </a:rPr>
                        <a:t>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6909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9182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9996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0915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9395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80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5583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0111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313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84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9707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627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56155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07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8604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299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>
                          <a:effectLst/>
                        </a:rPr>
                        <a:t>1111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effectLst/>
                        </a:rPr>
                        <a:t>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508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DDE4177-6990-47D5-A7D5-8D8BF40B80CF}"/>
              </a:ext>
            </a:extLst>
          </p:cNvPr>
          <p:cNvSpPr/>
          <p:nvPr/>
        </p:nvSpPr>
        <p:spPr>
          <a:xfrm>
            <a:off x="4447595" y="1792710"/>
            <a:ext cx="7481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La conversión entre números hexadecimales y binarios se realiza "expandiendo" o "con­trayendo" cada dígito hexadecimal a cuatro dígitos binarios. Por ejemplo, para expresar en hexadecimal el número binario 101001110011</a:t>
            </a:r>
            <a:r>
              <a:rPr lang="es-AR" baseline="-250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s-AR" dirty="0">
                <a:solidFill>
                  <a:srgbClr val="000000"/>
                </a:solidFill>
                <a:latin typeface="Bookman Old Style" panose="02050604050505020204" pitchFamily="18" charset="0"/>
              </a:rPr>
              <a:t> bastará con tomar grupos de cuatro bits, empezando por la derecha, y reemplazarlos por su equivalente hexadecimal:  </a:t>
            </a:r>
            <a:endParaRPr lang="es-AR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586D6C6-6505-48F6-A0BB-E00BFD6F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595" y="3539408"/>
            <a:ext cx="727335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1010</a:t>
            </a:r>
            <a:r>
              <a:rPr kumimoji="0" lang="es-AR" altLang="es-AR" sz="12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A</a:t>
            </a:r>
            <a:r>
              <a:rPr kumimoji="0" lang="es-AR" altLang="es-AR" sz="12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0111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7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0011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3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y, por tanto: 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101001110011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A73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caso de que los dígitos binarios no formen grupos completos de cuatro dígitos, se deben añadir ceros a la izquierda hasta completar el último grupo. Por ejemplo: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101110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00101110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2E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4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al sistema Hexadecimal los siguientes números binarios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313710" y="2953618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101011001011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111100001010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111001101010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111011100011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101010101010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110011001100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100110011001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101011001010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101110010010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111000101110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764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F722-D971-409C-81EA-C4E193D4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números binarios a hexadecimales y viceversa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2B0B9B-43AF-4925-BE0C-D185018FA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9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La conversión de números hexadecimales a binarios se hace del mismo modo, reemplazando cada dígito hexadecimal por los cuatro bits equivalentes de la tabla. Para convertir a binario, por ejemplo, el número hexadecimal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1F6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hallaremos en la tabla las siguientes equivalencias: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0001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F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1111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6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0110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y, por tanto: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1F6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000111110110</a:t>
            </a:r>
            <a:r>
              <a:rPr kumimoji="0" lang="es-AR" altLang="es-AR" sz="18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8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Convierte los siguientes números Hexadecimales en Binarios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6F5A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FB02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AC8A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8F5A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A89E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C05A</a:t>
            </a:r>
          </a:p>
        </p:txBody>
      </p:sp>
    </p:spTree>
    <p:extLst>
      <p:ext uri="{BB962C8B-B14F-4D97-AF65-F5344CB8AC3E}">
        <p14:creationId xmlns:p14="http://schemas.microsoft.com/office/powerpoint/2010/main" val="20961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22F-F824-4B7B-A704-42527458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 de numeración decimal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F5F54-5CC4-4ACB-A94C-2E605C75B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4"/>
            <a:ext cx="105156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el caso de números con decimales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la situación es análoga aunque, en este caso, algunos exponentes de las potencias serán negativos, concreta­mente el de los dígitos colocados a la derecha del separador decimal. Por ejemplo, el número 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8245,97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se calcularía como: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 millares + 2 centenas + 4 decenas + 5 unidades + 9 décimos + 7 céntimos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+ 2*10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+ 4*10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+ 5*10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+ 9*10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-1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+ 7*10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-2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es decir: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8000 + 200 + 40 + 5 + 0,9 + 0,07 = 8245,97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7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8356-BF00-46C8-AF43-47E28C61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9"/>
            <a:ext cx="10515600" cy="1325563"/>
          </a:xfrm>
        </p:spPr>
        <p:txBody>
          <a:bodyPr/>
          <a:lstStyle/>
          <a:p>
            <a:r>
              <a:rPr lang="es-AR" dirty="0"/>
              <a:t> Sistema de numeración binario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D5E1BE-F7BD-49D0-BF75-AD833A0F1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2088"/>
            <a:ext cx="105156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sistema de numeración binario utiliza sólo dos dígitos, el 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cero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(0) y el 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uno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(1).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En una cifra binaria, cada dígito tiene distinto valor dependiendo de la posición que ocupe.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 valor de cada posición es el de una potencia de 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base 2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elevada a un exponente igual a la posición del dígito menos uno. Se puede observar que, tal y como ocurría con el sistema decimal, la base de la potencia coincide con la cantidad de dígitos utilizados (2) para representar los números.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De acuerdo con estas reglas, el número binario 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1011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tiene un valor que se calcula así: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1*2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+ 0*2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+ 1*2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+ 1*2</a:t>
            </a:r>
            <a:r>
              <a:rPr kumimoji="0" lang="es-AR" altLang="es-AR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, es decir:</a:t>
            </a:r>
            <a:b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 + 0 + 2 + 1 = 11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y para expresar que ambas cifras describen la misma cantidad lo escribimos así: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1011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11</a:t>
            </a:r>
            <a:r>
              <a:rPr kumimoji="0" lang="es-AR" altLang="es-AR" sz="16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10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8CB-D16D-4F4B-BB9E-B05D4868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entre números decimales y binarios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F0A1-C9B1-475F-A8CB-75E15D9D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/>
              <a:t>Convertir un número decimal al sistema binario es muy sencillo: basta con realizar divisiones sucesivas por 2 y escribir los restos obtenidos en cada división en orden inverso al que han sido obtenidos.</a:t>
            </a:r>
          </a:p>
          <a:p>
            <a:pPr marL="0" indent="0">
              <a:buNone/>
            </a:pPr>
            <a:r>
              <a:rPr lang="es-AR" sz="1600" dirty="0"/>
              <a:t>Por ejemplo, para convertir al sistema binario el número 77</a:t>
            </a:r>
            <a:r>
              <a:rPr lang="es-AR" sz="1100" dirty="0"/>
              <a:t>10</a:t>
            </a:r>
            <a:r>
              <a:rPr lang="es-AR" sz="1600" dirty="0"/>
              <a:t> haremos una serie de divisiones que arrojarán los restos siguientes:</a:t>
            </a:r>
          </a:p>
          <a:p>
            <a:pPr marL="0" indent="0" algn="ctr">
              <a:buNone/>
            </a:pPr>
            <a:r>
              <a:rPr lang="es-AR" sz="1800" b="1" dirty="0"/>
              <a:t>77 : 2 = 38 </a:t>
            </a:r>
            <a:r>
              <a:rPr lang="es-AR" sz="1800" dirty="0"/>
              <a:t>Resto: </a:t>
            </a:r>
            <a:r>
              <a:rPr lang="es-AR" sz="1800" b="1" dirty="0"/>
              <a:t>1</a:t>
            </a:r>
          </a:p>
          <a:p>
            <a:pPr marL="0" indent="0" algn="ctr">
              <a:buNone/>
            </a:pPr>
            <a:r>
              <a:rPr lang="es-AR" sz="1800" b="1" dirty="0"/>
              <a:t>38 : 2 = 19 </a:t>
            </a:r>
            <a:r>
              <a:rPr lang="es-AR" sz="1800" dirty="0"/>
              <a:t>Resto: </a:t>
            </a:r>
            <a:r>
              <a:rPr lang="es-AR" sz="1800" b="1" dirty="0"/>
              <a:t>0</a:t>
            </a:r>
          </a:p>
          <a:p>
            <a:pPr marL="0" indent="0" algn="ctr">
              <a:buNone/>
            </a:pPr>
            <a:r>
              <a:rPr lang="es-AR" sz="1800" b="1" dirty="0"/>
              <a:t>19 : 2 = 9 </a:t>
            </a:r>
            <a:r>
              <a:rPr lang="es-AR" sz="1800" dirty="0"/>
              <a:t>Resto: </a:t>
            </a:r>
            <a:r>
              <a:rPr lang="es-AR" sz="1800" b="1" dirty="0"/>
              <a:t>1</a:t>
            </a:r>
          </a:p>
          <a:p>
            <a:pPr marL="0" indent="0" algn="ctr">
              <a:buNone/>
            </a:pPr>
            <a:r>
              <a:rPr lang="es-AR" sz="1800" b="1" dirty="0"/>
              <a:t>9 : 2 = 4 </a:t>
            </a:r>
            <a:r>
              <a:rPr lang="es-AR" sz="1800" dirty="0"/>
              <a:t>Resto: </a:t>
            </a:r>
            <a:r>
              <a:rPr lang="es-AR" sz="1800" b="1" dirty="0"/>
              <a:t>1</a:t>
            </a:r>
          </a:p>
          <a:p>
            <a:pPr marL="0" indent="0" algn="ctr">
              <a:buNone/>
            </a:pPr>
            <a:r>
              <a:rPr lang="es-AR" sz="1800" b="1" dirty="0"/>
              <a:t>4 : 2 = 2 </a:t>
            </a:r>
            <a:r>
              <a:rPr lang="es-AR" sz="1800" dirty="0"/>
              <a:t>Resto:</a:t>
            </a:r>
            <a:r>
              <a:rPr lang="es-AR" sz="1800" b="1" dirty="0"/>
              <a:t> 0</a:t>
            </a:r>
          </a:p>
          <a:p>
            <a:pPr marL="0" indent="0" algn="ctr">
              <a:buNone/>
            </a:pPr>
            <a:r>
              <a:rPr lang="es-AR" sz="1800" b="1" dirty="0"/>
              <a:t>2 : 2 = 1 </a:t>
            </a:r>
            <a:r>
              <a:rPr lang="es-AR" sz="1800" dirty="0"/>
              <a:t>Resto: </a:t>
            </a:r>
            <a:r>
              <a:rPr lang="es-AR" sz="1800" b="1" dirty="0"/>
              <a:t>0</a:t>
            </a:r>
          </a:p>
          <a:p>
            <a:pPr marL="0" indent="0" algn="ctr">
              <a:buNone/>
            </a:pPr>
            <a:r>
              <a:rPr lang="es-AR" sz="1800" b="1" dirty="0"/>
              <a:t>1 : 2 = 0 </a:t>
            </a:r>
            <a:r>
              <a:rPr lang="es-AR" sz="1800" dirty="0"/>
              <a:t>Resto:</a:t>
            </a:r>
            <a:r>
              <a:rPr lang="es-AR" sz="1800" b="1" dirty="0"/>
              <a:t> 1</a:t>
            </a:r>
          </a:p>
          <a:p>
            <a:pPr marL="0" indent="0">
              <a:buNone/>
            </a:pPr>
            <a:r>
              <a:rPr lang="es-AR" sz="1600" dirty="0"/>
              <a:t>y, tomando los restos en orden inverso obtenemos la cifra binaria:</a:t>
            </a:r>
          </a:p>
          <a:p>
            <a:pPr marL="0" indent="0">
              <a:buNone/>
            </a:pPr>
            <a:endParaRPr lang="es-AR" sz="1600" dirty="0"/>
          </a:p>
          <a:p>
            <a:pPr marL="0" indent="0" algn="ctr">
              <a:buNone/>
            </a:pPr>
            <a:r>
              <a:rPr lang="es-AR" sz="2400" b="1" dirty="0"/>
              <a:t>77</a:t>
            </a:r>
            <a:r>
              <a:rPr lang="es-AR" sz="1400" b="1" dirty="0"/>
              <a:t>10</a:t>
            </a:r>
            <a:r>
              <a:rPr lang="es-AR" sz="2400" b="1" dirty="0"/>
              <a:t> = 1001101</a:t>
            </a:r>
            <a:r>
              <a:rPr lang="es-AR" sz="1400" b="1" dirty="0"/>
              <a:t>2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68791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9CA9-2BCA-40FB-8F44-76E3775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tamaño de las cifras binarias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A07920-ED58-42E8-BDCC-2B60E0E66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3690"/>
            <a:ext cx="105156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La cantidad de dígitos necesarios para representar un número en el sistema binario es mayor que en el sistema decimal. En el ejemplo del párrafo anterior, para representar el número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77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que en el sistema decimal está compuesto tan sólo por dos dígitos, han hecho falta siete dígitos en binario.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Para representar números grandes harán falta muchos más dígitos. Por ejemplo, para representar números mayores de 255 se necesitarán más de ocho dígitos, porque 2</a:t>
            </a:r>
            <a:r>
              <a:rPr kumimoji="0" lang="es-AR" altLang="es-AR" sz="2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8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256 y podemos afirmar, por tanto, que 255 es el número más grande que puede representarse con ocho dígitos.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Como regla general, con </a:t>
            </a:r>
            <a:r>
              <a:rPr kumimoji="0" lang="es-AR" altLang="es-AR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dígitos binarios pueden representarse un máximo de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números. El número más grande que puede escribirse con </a:t>
            </a:r>
            <a:r>
              <a:rPr kumimoji="0" lang="es-AR" altLang="es-AR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dígitos es una unidad menos, es decir,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– 1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Con cuatro bits, por ejemplo, pueden representarse un total de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16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números, porque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= 16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y el mayor de dichos números es el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15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, porque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s-AR" altLang="es-AR" sz="20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-1 = 15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F7C-6DB8-4B15-AB42-2AA5EAF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91BE-278D-4539-B0DF-088CE07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>
            <a:normAutofit/>
          </a:bodyPr>
          <a:lstStyle/>
          <a:p>
            <a:r>
              <a:rPr lang="es-AR" dirty="0"/>
              <a:t>Expresa, en código binario, los números decimales siguientes: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2B091-D33B-4E26-9CE5-57FCF729F037}"/>
              </a:ext>
            </a:extLst>
          </p:cNvPr>
          <p:cNvSpPr/>
          <p:nvPr/>
        </p:nvSpPr>
        <p:spPr>
          <a:xfrm>
            <a:off x="2784764" y="3022891"/>
            <a:ext cx="8672946" cy="341632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304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198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675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328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/>
              <a:t>276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926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50D2-3BC2-4F65-ACA4-E56BB07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3EE1-7D87-4928-A325-42161E05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Averigua cuántos números pueden representarse con 8, 10, 16 y 32 bits y cuál es el número más grande que puede escribirse en cada caso.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D1A10-D47D-43EF-AFD2-44E42ABFC773}"/>
              </a:ext>
            </a:extLst>
          </p:cNvPr>
          <p:cNvSpPr txBox="1"/>
          <p:nvPr/>
        </p:nvSpPr>
        <p:spPr>
          <a:xfrm>
            <a:off x="1011375" y="3616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3717B-8DA2-4917-9E92-86AABA23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8031"/>
              </p:ext>
            </p:extLst>
          </p:nvPr>
        </p:nvGraphicFramePr>
        <p:xfrm>
          <a:off x="218204" y="3354932"/>
          <a:ext cx="2400296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83">
                  <a:extLst>
                    <a:ext uri="{9D8B030D-6E8A-4147-A177-3AD203B41FA5}">
                      <a16:colId xmlns:a16="http://schemas.microsoft.com/office/drawing/2014/main" val="4154986121"/>
                    </a:ext>
                  </a:extLst>
                </a:gridCol>
                <a:gridCol w="248977">
                  <a:extLst>
                    <a:ext uri="{9D8B030D-6E8A-4147-A177-3AD203B41FA5}">
                      <a16:colId xmlns:a16="http://schemas.microsoft.com/office/drawing/2014/main" val="433339970"/>
                    </a:ext>
                  </a:extLst>
                </a:gridCol>
                <a:gridCol w="248977">
                  <a:extLst>
                    <a:ext uri="{9D8B030D-6E8A-4147-A177-3AD203B41FA5}">
                      <a16:colId xmlns:a16="http://schemas.microsoft.com/office/drawing/2014/main" val="2984642817"/>
                    </a:ext>
                  </a:extLst>
                </a:gridCol>
                <a:gridCol w="248977">
                  <a:extLst>
                    <a:ext uri="{9D8B030D-6E8A-4147-A177-3AD203B41FA5}">
                      <a16:colId xmlns:a16="http://schemas.microsoft.com/office/drawing/2014/main" val="3453058632"/>
                    </a:ext>
                  </a:extLst>
                </a:gridCol>
                <a:gridCol w="171172">
                  <a:extLst>
                    <a:ext uri="{9D8B030D-6E8A-4147-A177-3AD203B41FA5}">
                      <a16:colId xmlns:a16="http://schemas.microsoft.com/office/drawing/2014/main" val="4214132348"/>
                    </a:ext>
                  </a:extLst>
                </a:gridCol>
                <a:gridCol w="171172">
                  <a:extLst>
                    <a:ext uri="{9D8B030D-6E8A-4147-A177-3AD203B41FA5}">
                      <a16:colId xmlns:a16="http://schemas.microsoft.com/office/drawing/2014/main" val="1316408911"/>
                    </a:ext>
                  </a:extLst>
                </a:gridCol>
                <a:gridCol w="171172">
                  <a:extLst>
                    <a:ext uri="{9D8B030D-6E8A-4147-A177-3AD203B41FA5}">
                      <a16:colId xmlns:a16="http://schemas.microsoft.com/office/drawing/2014/main" val="3040480508"/>
                    </a:ext>
                  </a:extLst>
                </a:gridCol>
                <a:gridCol w="171172">
                  <a:extLst>
                    <a:ext uri="{9D8B030D-6E8A-4147-A177-3AD203B41FA5}">
                      <a16:colId xmlns:a16="http://schemas.microsoft.com/office/drawing/2014/main" val="3378497502"/>
                    </a:ext>
                  </a:extLst>
                </a:gridCol>
                <a:gridCol w="641894">
                  <a:extLst>
                    <a:ext uri="{9D8B030D-6E8A-4147-A177-3AD203B41FA5}">
                      <a16:colId xmlns:a16="http://schemas.microsoft.com/office/drawing/2014/main" val="23159113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358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128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64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32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 dirty="0">
                          <a:effectLst/>
                        </a:rPr>
                        <a:t>255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0593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ADBC60-AF81-47B8-ABCD-DA6C3C9E1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84524"/>
              </p:ext>
            </p:extLst>
          </p:nvPr>
        </p:nvGraphicFramePr>
        <p:xfrm>
          <a:off x="218204" y="4061806"/>
          <a:ext cx="2760518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93">
                  <a:extLst>
                    <a:ext uri="{9D8B030D-6E8A-4147-A177-3AD203B41FA5}">
                      <a16:colId xmlns:a16="http://schemas.microsoft.com/office/drawing/2014/main" val="2228358237"/>
                    </a:ext>
                  </a:extLst>
                </a:gridCol>
                <a:gridCol w="295393">
                  <a:extLst>
                    <a:ext uri="{9D8B030D-6E8A-4147-A177-3AD203B41FA5}">
                      <a16:colId xmlns:a16="http://schemas.microsoft.com/office/drawing/2014/main" val="4240883589"/>
                    </a:ext>
                  </a:extLst>
                </a:gridCol>
                <a:gridCol w="295393">
                  <a:extLst>
                    <a:ext uri="{9D8B030D-6E8A-4147-A177-3AD203B41FA5}">
                      <a16:colId xmlns:a16="http://schemas.microsoft.com/office/drawing/2014/main" val="3443644620"/>
                    </a:ext>
                  </a:extLst>
                </a:gridCol>
                <a:gridCol w="225061">
                  <a:extLst>
                    <a:ext uri="{9D8B030D-6E8A-4147-A177-3AD203B41FA5}">
                      <a16:colId xmlns:a16="http://schemas.microsoft.com/office/drawing/2014/main" val="2605032668"/>
                    </a:ext>
                  </a:extLst>
                </a:gridCol>
                <a:gridCol w="225061">
                  <a:extLst>
                    <a:ext uri="{9D8B030D-6E8A-4147-A177-3AD203B41FA5}">
                      <a16:colId xmlns:a16="http://schemas.microsoft.com/office/drawing/2014/main" val="1519339627"/>
                    </a:ext>
                  </a:extLst>
                </a:gridCol>
                <a:gridCol w="225061">
                  <a:extLst>
                    <a:ext uri="{9D8B030D-6E8A-4147-A177-3AD203B41FA5}">
                      <a16:colId xmlns:a16="http://schemas.microsoft.com/office/drawing/2014/main" val="482267848"/>
                    </a:ext>
                  </a:extLst>
                </a:gridCol>
                <a:gridCol w="154730">
                  <a:extLst>
                    <a:ext uri="{9D8B030D-6E8A-4147-A177-3AD203B41FA5}">
                      <a16:colId xmlns:a16="http://schemas.microsoft.com/office/drawing/2014/main" val="3068038947"/>
                    </a:ext>
                  </a:extLst>
                </a:gridCol>
                <a:gridCol w="154730">
                  <a:extLst>
                    <a:ext uri="{9D8B030D-6E8A-4147-A177-3AD203B41FA5}">
                      <a16:colId xmlns:a16="http://schemas.microsoft.com/office/drawing/2014/main" val="606267569"/>
                    </a:ext>
                  </a:extLst>
                </a:gridCol>
                <a:gridCol w="154730">
                  <a:extLst>
                    <a:ext uri="{9D8B030D-6E8A-4147-A177-3AD203B41FA5}">
                      <a16:colId xmlns:a16="http://schemas.microsoft.com/office/drawing/2014/main" val="2118338444"/>
                    </a:ext>
                  </a:extLst>
                </a:gridCol>
                <a:gridCol w="154730">
                  <a:extLst>
                    <a:ext uri="{9D8B030D-6E8A-4147-A177-3AD203B41FA5}">
                      <a16:colId xmlns:a16="http://schemas.microsoft.com/office/drawing/2014/main" val="1332561783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3251082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85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512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256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128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64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32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 dirty="0">
                          <a:effectLst/>
                        </a:rPr>
                        <a:t>1023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5189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A6839B-75F8-4337-9699-30C73B62D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4024"/>
              </p:ext>
            </p:extLst>
          </p:nvPr>
        </p:nvGraphicFramePr>
        <p:xfrm>
          <a:off x="166255" y="5312755"/>
          <a:ext cx="11928763" cy="864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502">
                  <a:extLst>
                    <a:ext uri="{9D8B030D-6E8A-4147-A177-3AD203B41FA5}">
                      <a16:colId xmlns:a16="http://schemas.microsoft.com/office/drawing/2014/main" val="885910245"/>
                    </a:ext>
                  </a:extLst>
                </a:gridCol>
                <a:gridCol w="606502">
                  <a:extLst>
                    <a:ext uri="{9D8B030D-6E8A-4147-A177-3AD203B41FA5}">
                      <a16:colId xmlns:a16="http://schemas.microsoft.com/office/drawing/2014/main" val="3631883863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347994818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2683391339"/>
                    </a:ext>
                  </a:extLst>
                </a:gridCol>
                <a:gridCol w="554218">
                  <a:extLst>
                    <a:ext uri="{9D8B030D-6E8A-4147-A177-3AD203B41FA5}">
                      <a16:colId xmlns:a16="http://schemas.microsoft.com/office/drawing/2014/main" val="879545847"/>
                    </a:ext>
                  </a:extLst>
                </a:gridCol>
                <a:gridCol w="494090">
                  <a:extLst>
                    <a:ext uri="{9D8B030D-6E8A-4147-A177-3AD203B41FA5}">
                      <a16:colId xmlns:a16="http://schemas.microsoft.com/office/drawing/2014/main" val="342761673"/>
                    </a:ext>
                  </a:extLst>
                </a:gridCol>
                <a:gridCol w="494090">
                  <a:extLst>
                    <a:ext uri="{9D8B030D-6E8A-4147-A177-3AD203B41FA5}">
                      <a16:colId xmlns:a16="http://schemas.microsoft.com/office/drawing/2014/main" val="1918243012"/>
                    </a:ext>
                  </a:extLst>
                </a:gridCol>
                <a:gridCol w="494090">
                  <a:extLst>
                    <a:ext uri="{9D8B030D-6E8A-4147-A177-3AD203B41FA5}">
                      <a16:colId xmlns:a16="http://schemas.microsoft.com/office/drawing/2014/main" val="475246831"/>
                    </a:ext>
                  </a:extLst>
                </a:gridCol>
                <a:gridCol w="439192">
                  <a:extLst>
                    <a:ext uri="{9D8B030D-6E8A-4147-A177-3AD203B41FA5}">
                      <a16:colId xmlns:a16="http://schemas.microsoft.com/office/drawing/2014/main" val="2883828081"/>
                    </a:ext>
                  </a:extLst>
                </a:gridCol>
                <a:gridCol w="439192">
                  <a:extLst>
                    <a:ext uri="{9D8B030D-6E8A-4147-A177-3AD203B41FA5}">
                      <a16:colId xmlns:a16="http://schemas.microsoft.com/office/drawing/2014/main" val="199920791"/>
                    </a:ext>
                  </a:extLst>
                </a:gridCol>
                <a:gridCol w="439192">
                  <a:extLst>
                    <a:ext uri="{9D8B030D-6E8A-4147-A177-3AD203B41FA5}">
                      <a16:colId xmlns:a16="http://schemas.microsoft.com/office/drawing/2014/main" val="1277269060"/>
                    </a:ext>
                  </a:extLst>
                </a:gridCol>
                <a:gridCol w="439192">
                  <a:extLst>
                    <a:ext uri="{9D8B030D-6E8A-4147-A177-3AD203B41FA5}">
                      <a16:colId xmlns:a16="http://schemas.microsoft.com/office/drawing/2014/main" val="2727833355"/>
                    </a:ext>
                  </a:extLst>
                </a:gridCol>
                <a:gridCol w="386906">
                  <a:extLst>
                    <a:ext uri="{9D8B030D-6E8A-4147-A177-3AD203B41FA5}">
                      <a16:colId xmlns:a16="http://schemas.microsoft.com/office/drawing/2014/main" val="3936382537"/>
                    </a:ext>
                  </a:extLst>
                </a:gridCol>
                <a:gridCol w="386906">
                  <a:extLst>
                    <a:ext uri="{9D8B030D-6E8A-4147-A177-3AD203B41FA5}">
                      <a16:colId xmlns:a16="http://schemas.microsoft.com/office/drawing/2014/main" val="3940335429"/>
                    </a:ext>
                  </a:extLst>
                </a:gridCol>
                <a:gridCol w="386906">
                  <a:extLst>
                    <a:ext uri="{9D8B030D-6E8A-4147-A177-3AD203B41FA5}">
                      <a16:colId xmlns:a16="http://schemas.microsoft.com/office/drawing/2014/main" val="1453995970"/>
                    </a:ext>
                  </a:extLst>
                </a:gridCol>
                <a:gridCol w="334623">
                  <a:extLst>
                    <a:ext uri="{9D8B030D-6E8A-4147-A177-3AD203B41FA5}">
                      <a16:colId xmlns:a16="http://schemas.microsoft.com/office/drawing/2014/main" val="3439516063"/>
                    </a:ext>
                  </a:extLst>
                </a:gridCol>
                <a:gridCol w="334623">
                  <a:extLst>
                    <a:ext uri="{9D8B030D-6E8A-4147-A177-3AD203B41FA5}">
                      <a16:colId xmlns:a16="http://schemas.microsoft.com/office/drawing/2014/main" val="3469260464"/>
                    </a:ext>
                  </a:extLst>
                </a:gridCol>
                <a:gridCol w="334623">
                  <a:extLst>
                    <a:ext uri="{9D8B030D-6E8A-4147-A177-3AD203B41FA5}">
                      <a16:colId xmlns:a16="http://schemas.microsoft.com/office/drawing/2014/main" val="1845753328"/>
                    </a:ext>
                  </a:extLst>
                </a:gridCol>
                <a:gridCol w="274496">
                  <a:extLst>
                    <a:ext uri="{9D8B030D-6E8A-4147-A177-3AD203B41FA5}">
                      <a16:colId xmlns:a16="http://schemas.microsoft.com/office/drawing/2014/main" val="3569960725"/>
                    </a:ext>
                  </a:extLst>
                </a:gridCol>
                <a:gridCol w="274496">
                  <a:extLst>
                    <a:ext uri="{9D8B030D-6E8A-4147-A177-3AD203B41FA5}">
                      <a16:colId xmlns:a16="http://schemas.microsoft.com/office/drawing/2014/main" val="1982607994"/>
                    </a:ext>
                  </a:extLst>
                </a:gridCol>
                <a:gridCol w="274496">
                  <a:extLst>
                    <a:ext uri="{9D8B030D-6E8A-4147-A177-3AD203B41FA5}">
                      <a16:colId xmlns:a16="http://schemas.microsoft.com/office/drawing/2014/main" val="582404600"/>
                    </a:ext>
                  </a:extLst>
                </a:gridCol>
                <a:gridCol w="274496">
                  <a:extLst>
                    <a:ext uri="{9D8B030D-6E8A-4147-A177-3AD203B41FA5}">
                      <a16:colId xmlns:a16="http://schemas.microsoft.com/office/drawing/2014/main" val="2453146984"/>
                    </a:ext>
                  </a:extLst>
                </a:gridCol>
                <a:gridCol w="219595">
                  <a:extLst>
                    <a:ext uri="{9D8B030D-6E8A-4147-A177-3AD203B41FA5}">
                      <a16:colId xmlns:a16="http://schemas.microsoft.com/office/drawing/2014/main" val="3573161368"/>
                    </a:ext>
                  </a:extLst>
                </a:gridCol>
                <a:gridCol w="219595">
                  <a:extLst>
                    <a:ext uri="{9D8B030D-6E8A-4147-A177-3AD203B41FA5}">
                      <a16:colId xmlns:a16="http://schemas.microsoft.com/office/drawing/2014/main" val="2649758109"/>
                    </a:ext>
                  </a:extLst>
                </a:gridCol>
                <a:gridCol w="219595">
                  <a:extLst>
                    <a:ext uri="{9D8B030D-6E8A-4147-A177-3AD203B41FA5}">
                      <a16:colId xmlns:a16="http://schemas.microsoft.com/office/drawing/2014/main" val="924509320"/>
                    </a:ext>
                  </a:extLst>
                </a:gridCol>
                <a:gridCol w="167311">
                  <a:extLst>
                    <a:ext uri="{9D8B030D-6E8A-4147-A177-3AD203B41FA5}">
                      <a16:colId xmlns:a16="http://schemas.microsoft.com/office/drawing/2014/main" val="2377027055"/>
                    </a:ext>
                  </a:extLst>
                </a:gridCol>
                <a:gridCol w="167311">
                  <a:extLst>
                    <a:ext uri="{9D8B030D-6E8A-4147-A177-3AD203B41FA5}">
                      <a16:colId xmlns:a16="http://schemas.microsoft.com/office/drawing/2014/main" val="582760474"/>
                    </a:ext>
                  </a:extLst>
                </a:gridCol>
                <a:gridCol w="167311">
                  <a:extLst>
                    <a:ext uri="{9D8B030D-6E8A-4147-A177-3AD203B41FA5}">
                      <a16:colId xmlns:a16="http://schemas.microsoft.com/office/drawing/2014/main" val="3445104889"/>
                    </a:ext>
                  </a:extLst>
                </a:gridCol>
                <a:gridCol w="115027">
                  <a:extLst>
                    <a:ext uri="{9D8B030D-6E8A-4147-A177-3AD203B41FA5}">
                      <a16:colId xmlns:a16="http://schemas.microsoft.com/office/drawing/2014/main" val="3066401392"/>
                    </a:ext>
                  </a:extLst>
                </a:gridCol>
                <a:gridCol w="115027">
                  <a:extLst>
                    <a:ext uri="{9D8B030D-6E8A-4147-A177-3AD203B41FA5}">
                      <a16:colId xmlns:a16="http://schemas.microsoft.com/office/drawing/2014/main" val="2926763482"/>
                    </a:ext>
                  </a:extLst>
                </a:gridCol>
                <a:gridCol w="115027">
                  <a:extLst>
                    <a:ext uri="{9D8B030D-6E8A-4147-A177-3AD203B41FA5}">
                      <a16:colId xmlns:a16="http://schemas.microsoft.com/office/drawing/2014/main" val="528627718"/>
                    </a:ext>
                  </a:extLst>
                </a:gridCol>
                <a:gridCol w="135873">
                  <a:extLst>
                    <a:ext uri="{9D8B030D-6E8A-4147-A177-3AD203B41FA5}">
                      <a16:colId xmlns:a16="http://schemas.microsoft.com/office/drawing/2014/main" val="3474341005"/>
                    </a:ext>
                  </a:extLst>
                </a:gridCol>
                <a:gridCol w="909824">
                  <a:extLst>
                    <a:ext uri="{9D8B030D-6E8A-4147-A177-3AD203B41FA5}">
                      <a16:colId xmlns:a16="http://schemas.microsoft.com/office/drawing/2014/main" val="888657669"/>
                    </a:ext>
                  </a:extLst>
                </a:gridCol>
              </a:tblGrid>
              <a:tr h="391842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extLst>
                  <a:ext uri="{0D108BD9-81ED-4DB2-BD59-A6C34878D82A}">
                    <a16:rowId xmlns:a16="http://schemas.microsoft.com/office/drawing/2014/main" val="2394671456"/>
                  </a:ext>
                </a:extLst>
              </a:tr>
              <a:tr h="472366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2147483648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1073741824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536870912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268435456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134217728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67108864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33554432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16777216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8388608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4194304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2097152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1048576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524288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262144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131072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65536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32768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16384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8192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>
                          <a:effectLst/>
                        </a:rPr>
                        <a:t>4096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2048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1024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512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256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128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64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32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16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4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2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u="none" strike="noStrike" dirty="0">
                          <a:effectLst/>
                        </a:rPr>
                        <a:t>1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 dirty="0">
                          <a:effectLst/>
                        </a:rPr>
                        <a:t> </a:t>
                      </a:r>
                      <a:r>
                        <a:rPr lang="es-AR" sz="1050" u="none" strike="noStrike" dirty="0">
                          <a:effectLst/>
                        </a:rPr>
                        <a:t> </a:t>
                      </a:r>
                      <a:r>
                        <a:rPr lang="es-AR" sz="1100" b="1" u="none" strike="noStrike" dirty="0">
                          <a:effectLst/>
                        </a:rPr>
                        <a:t> </a:t>
                      </a:r>
                      <a:r>
                        <a:rPr lang="es-AR" sz="1000" b="1" u="none" strike="noStrike" dirty="0">
                          <a:effectLst/>
                        </a:rPr>
                        <a:t>4.294.967.295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extLst>
                  <a:ext uri="{0D108BD9-81ED-4DB2-BD59-A6C34878D82A}">
                    <a16:rowId xmlns:a16="http://schemas.microsoft.com/office/drawing/2014/main" val="25384943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B5373C-8A2B-4CF8-89D9-2615A85E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73464"/>
              </p:ext>
            </p:extLst>
          </p:nvPr>
        </p:nvGraphicFramePr>
        <p:xfrm>
          <a:off x="218204" y="4642513"/>
          <a:ext cx="5232401" cy="41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416">
                  <a:extLst>
                    <a:ext uri="{9D8B030D-6E8A-4147-A177-3AD203B41FA5}">
                      <a16:colId xmlns:a16="http://schemas.microsoft.com/office/drawing/2014/main" val="3995061645"/>
                    </a:ext>
                  </a:extLst>
                </a:gridCol>
                <a:gridCol w="405416">
                  <a:extLst>
                    <a:ext uri="{9D8B030D-6E8A-4147-A177-3AD203B41FA5}">
                      <a16:colId xmlns:a16="http://schemas.microsoft.com/office/drawing/2014/main" val="2077047756"/>
                    </a:ext>
                  </a:extLst>
                </a:gridCol>
                <a:gridCol w="332568">
                  <a:extLst>
                    <a:ext uri="{9D8B030D-6E8A-4147-A177-3AD203B41FA5}">
                      <a16:colId xmlns:a16="http://schemas.microsoft.com/office/drawing/2014/main" val="3330648673"/>
                    </a:ext>
                  </a:extLst>
                </a:gridCol>
                <a:gridCol w="332568">
                  <a:extLst>
                    <a:ext uri="{9D8B030D-6E8A-4147-A177-3AD203B41FA5}">
                      <a16:colId xmlns:a16="http://schemas.microsoft.com/office/drawing/2014/main" val="196582820"/>
                    </a:ext>
                  </a:extLst>
                </a:gridCol>
                <a:gridCol w="332568">
                  <a:extLst>
                    <a:ext uri="{9D8B030D-6E8A-4147-A177-3AD203B41FA5}">
                      <a16:colId xmlns:a16="http://schemas.microsoft.com/office/drawing/2014/main" val="684887403"/>
                    </a:ext>
                  </a:extLst>
                </a:gridCol>
                <a:gridCol w="332568">
                  <a:extLst>
                    <a:ext uri="{9D8B030D-6E8A-4147-A177-3AD203B41FA5}">
                      <a16:colId xmlns:a16="http://schemas.microsoft.com/office/drawing/2014/main" val="223103113"/>
                    </a:ext>
                  </a:extLst>
                </a:gridCol>
                <a:gridCol w="266054">
                  <a:extLst>
                    <a:ext uri="{9D8B030D-6E8A-4147-A177-3AD203B41FA5}">
                      <a16:colId xmlns:a16="http://schemas.microsoft.com/office/drawing/2014/main" val="2857650901"/>
                    </a:ext>
                  </a:extLst>
                </a:gridCol>
                <a:gridCol w="266054">
                  <a:extLst>
                    <a:ext uri="{9D8B030D-6E8A-4147-A177-3AD203B41FA5}">
                      <a16:colId xmlns:a16="http://schemas.microsoft.com/office/drawing/2014/main" val="784136939"/>
                    </a:ext>
                  </a:extLst>
                </a:gridCol>
                <a:gridCol w="266054">
                  <a:extLst>
                    <a:ext uri="{9D8B030D-6E8A-4147-A177-3AD203B41FA5}">
                      <a16:colId xmlns:a16="http://schemas.microsoft.com/office/drawing/2014/main" val="2514554283"/>
                    </a:ext>
                  </a:extLst>
                </a:gridCol>
                <a:gridCol w="202708">
                  <a:extLst>
                    <a:ext uri="{9D8B030D-6E8A-4147-A177-3AD203B41FA5}">
                      <a16:colId xmlns:a16="http://schemas.microsoft.com/office/drawing/2014/main" val="1210840500"/>
                    </a:ext>
                  </a:extLst>
                </a:gridCol>
                <a:gridCol w="202708">
                  <a:extLst>
                    <a:ext uri="{9D8B030D-6E8A-4147-A177-3AD203B41FA5}">
                      <a16:colId xmlns:a16="http://schemas.microsoft.com/office/drawing/2014/main" val="730648654"/>
                    </a:ext>
                  </a:extLst>
                </a:gridCol>
                <a:gridCol w="202708">
                  <a:extLst>
                    <a:ext uri="{9D8B030D-6E8A-4147-A177-3AD203B41FA5}">
                      <a16:colId xmlns:a16="http://schemas.microsoft.com/office/drawing/2014/main" val="1707075826"/>
                    </a:ext>
                  </a:extLst>
                </a:gridCol>
                <a:gridCol w="139362">
                  <a:extLst>
                    <a:ext uri="{9D8B030D-6E8A-4147-A177-3AD203B41FA5}">
                      <a16:colId xmlns:a16="http://schemas.microsoft.com/office/drawing/2014/main" val="1211318456"/>
                    </a:ext>
                  </a:extLst>
                </a:gridCol>
                <a:gridCol w="139362">
                  <a:extLst>
                    <a:ext uri="{9D8B030D-6E8A-4147-A177-3AD203B41FA5}">
                      <a16:colId xmlns:a16="http://schemas.microsoft.com/office/drawing/2014/main" val="3198055226"/>
                    </a:ext>
                  </a:extLst>
                </a:gridCol>
                <a:gridCol w="139362">
                  <a:extLst>
                    <a:ext uri="{9D8B030D-6E8A-4147-A177-3AD203B41FA5}">
                      <a16:colId xmlns:a16="http://schemas.microsoft.com/office/drawing/2014/main" val="1050283978"/>
                    </a:ext>
                  </a:extLst>
                </a:gridCol>
                <a:gridCol w="139362">
                  <a:extLst>
                    <a:ext uri="{9D8B030D-6E8A-4147-A177-3AD203B41FA5}">
                      <a16:colId xmlns:a16="http://schemas.microsoft.com/office/drawing/2014/main" val="350538551"/>
                    </a:ext>
                  </a:extLst>
                </a:gridCol>
                <a:gridCol w="1127563">
                  <a:extLst>
                    <a:ext uri="{9D8B030D-6E8A-4147-A177-3AD203B41FA5}">
                      <a16:colId xmlns:a16="http://schemas.microsoft.com/office/drawing/2014/main" val="41429412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70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32768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16384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8192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4096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2048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1024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512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256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128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64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16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8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 dirty="0">
                          <a:effectLst/>
                        </a:rPr>
                        <a:t>   65.535</a:t>
                      </a:r>
                      <a:r>
                        <a:rPr lang="es-AR" sz="1100" u="none" strike="noStrike" dirty="0">
                          <a:effectLst/>
                        </a:rPr>
                        <a:t>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45157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B0977D-330D-4AB5-8AE2-6EB0FDC92D57}"/>
              </a:ext>
            </a:extLst>
          </p:cNvPr>
          <p:cNvSpPr txBox="1"/>
          <p:nvPr/>
        </p:nvSpPr>
        <p:spPr>
          <a:xfrm>
            <a:off x="3103417" y="33845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8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41557-3572-429E-A3A5-B6354B65685D}"/>
              </a:ext>
            </a:extLst>
          </p:cNvPr>
          <p:cNvSpPr txBox="1"/>
          <p:nvPr/>
        </p:nvSpPr>
        <p:spPr>
          <a:xfrm>
            <a:off x="3302655" y="41000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B7802-3290-430D-BD26-30CF37F40C2E}"/>
              </a:ext>
            </a:extLst>
          </p:cNvPr>
          <p:cNvSpPr txBox="1"/>
          <p:nvPr/>
        </p:nvSpPr>
        <p:spPr>
          <a:xfrm>
            <a:off x="5689478" y="466167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16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B9A440-BD4C-4F79-BBBE-D908984521F8}"/>
              </a:ext>
            </a:extLst>
          </p:cNvPr>
          <p:cNvSpPr txBox="1"/>
          <p:nvPr/>
        </p:nvSpPr>
        <p:spPr>
          <a:xfrm>
            <a:off x="11259005" y="63230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8337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A26F-06B5-428A-9D98-9977D8B7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  <a:br>
              <a:rPr lang="es-AR" dirty="0"/>
            </a:b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2A67-A124-453E-AE04-F9E5AF98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s-AR" dirty="0"/>
              <a:t>Dados dos números binarios: </a:t>
            </a:r>
            <a:r>
              <a:rPr lang="es-AR" b="1" dirty="0"/>
              <a:t>01001000</a:t>
            </a:r>
            <a:r>
              <a:rPr lang="es-AR" dirty="0"/>
              <a:t> y </a:t>
            </a:r>
            <a:r>
              <a:rPr lang="es-AR" b="1" dirty="0"/>
              <a:t>01000100</a:t>
            </a:r>
            <a:r>
              <a:rPr lang="es-AR" dirty="0"/>
              <a:t> ¿Cuál de ellos es el mayor? ¿Podrías compararlos sin necesidad de convertirlos al sistema decimal?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008B0-9AB6-4693-80C7-12BF8135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70676"/>
              </p:ext>
            </p:extLst>
          </p:nvPr>
        </p:nvGraphicFramePr>
        <p:xfrm>
          <a:off x="400049" y="3429000"/>
          <a:ext cx="4698423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047">
                  <a:extLst>
                    <a:ext uri="{9D8B030D-6E8A-4147-A177-3AD203B41FA5}">
                      <a16:colId xmlns:a16="http://schemas.microsoft.com/office/drawing/2014/main" val="3834318800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2246414157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294427123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1140206280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4279610854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1870051497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1750264603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2560362868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334716845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0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Total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88636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64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8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       72 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0074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9A72D-7B5A-438E-B971-301F2D653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3912"/>
              </p:ext>
            </p:extLst>
          </p:nvPr>
        </p:nvGraphicFramePr>
        <p:xfrm>
          <a:off x="5969576" y="3429000"/>
          <a:ext cx="5723658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962">
                  <a:extLst>
                    <a:ext uri="{9D8B030D-6E8A-4147-A177-3AD203B41FA5}">
                      <a16:colId xmlns:a16="http://schemas.microsoft.com/office/drawing/2014/main" val="3977601358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1987209943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1825476392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2063148862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1639166188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164594065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377834720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836361456"/>
                    </a:ext>
                  </a:extLst>
                </a:gridCol>
                <a:gridCol w="635962">
                  <a:extLst>
                    <a:ext uri="{9D8B030D-6E8A-4147-A177-3AD203B41FA5}">
                      <a16:colId xmlns:a16="http://schemas.microsoft.com/office/drawing/2014/main" val="2407951877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 dirty="0">
                          <a:effectLst/>
                        </a:rPr>
                        <a:t>0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u="none" strike="noStrike" dirty="0">
                          <a:effectLst/>
                        </a:rPr>
                        <a:t>Total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24361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64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4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u="none" strike="noStrike">
                          <a:effectLst/>
                        </a:rPr>
                        <a:t>0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u="none" strike="noStrike" dirty="0">
                          <a:effectLst/>
                        </a:rPr>
                        <a:t>       68 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42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1427</Words>
  <Application>Microsoft Office PowerPoint</Application>
  <PresentationFormat>Widescreen</PresentationFormat>
  <Paragraphs>555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Office Theme</vt:lpstr>
      <vt:lpstr>Sistemas de numeración</vt:lpstr>
      <vt:lpstr>Sistema de numeración decimal</vt:lpstr>
      <vt:lpstr>Sistema de numeración decimal</vt:lpstr>
      <vt:lpstr> Sistema de numeración binario</vt:lpstr>
      <vt:lpstr>Conversión entre números decimales y binarios</vt:lpstr>
      <vt:lpstr>El tamaño de las cifras binarias</vt:lpstr>
      <vt:lpstr>Ejercicios</vt:lpstr>
      <vt:lpstr>Ejercicios</vt:lpstr>
      <vt:lpstr>Ejercicios </vt:lpstr>
      <vt:lpstr>Conversión de binario a decimal</vt:lpstr>
      <vt:lpstr>Ejercicios</vt:lpstr>
      <vt:lpstr>Sistema de numeración octal</vt:lpstr>
      <vt:lpstr>Conversión de un número decimal a octal</vt:lpstr>
      <vt:lpstr>Ejercicios</vt:lpstr>
      <vt:lpstr>Conversión octal a decimal</vt:lpstr>
      <vt:lpstr>Ejercicios</vt:lpstr>
      <vt:lpstr>Sistema de numeración hexadecimal</vt:lpstr>
      <vt:lpstr>Ejercicios</vt:lpstr>
      <vt:lpstr>Conversión decimal a hexadecimal</vt:lpstr>
      <vt:lpstr>Ejercicios</vt:lpstr>
      <vt:lpstr>Conversión de números binarios a octales y viceversa</vt:lpstr>
      <vt:lpstr>Ejercicios</vt:lpstr>
      <vt:lpstr>Conversión de números binarios a octales y viceversa</vt:lpstr>
      <vt:lpstr>Ejercicios</vt:lpstr>
      <vt:lpstr>Conversión de números binarios a hexadecimales y viceversa</vt:lpstr>
      <vt:lpstr>Ejercicios</vt:lpstr>
      <vt:lpstr>Conversión de números binarios a hexadecimales y viceversa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numeración</dc:title>
  <dc:creator>Lage, Matias   [GFS LatAm -SC]</dc:creator>
  <cp:lastModifiedBy>Lage, Matias   [GFS LatAm -SC]</cp:lastModifiedBy>
  <cp:revision>33</cp:revision>
  <dcterms:created xsi:type="dcterms:W3CDTF">2018-09-15T02:22:33Z</dcterms:created>
  <dcterms:modified xsi:type="dcterms:W3CDTF">2019-05-04T13:24:09Z</dcterms:modified>
</cp:coreProperties>
</file>