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6" r:id="rId18"/>
    <p:sldId id="282" r:id="rId19"/>
    <p:sldId id="283" r:id="rId20"/>
    <p:sldId id="284" r:id="rId21"/>
    <p:sldId id="285"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69" d="100"/>
          <a:sy n="69" d="100"/>
        </p:scale>
        <p:origin x="696" y="6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10/19/2018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10/19/2018</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10/19/2018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10/19/2018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10/19/2018</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10/19/2018</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10/19/2018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10/19/2018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10/19/2018</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10/19/2018</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10/19/2018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10/19/2018</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10/19/2018</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a:t>Lógica digital</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ES" b="1" dirty="0"/>
              <a:t>Compuertas Lógicas Combinadas</a:t>
            </a:r>
            <a:endParaRPr lang="es-AR" dirty="0"/>
          </a:p>
        </p:txBody>
      </p:sp>
      <p:sp>
        <p:nvSpPr>
          <p:cNvPr id="14" name="Content Placeholder 13"/>
          <p:cNvSpPr>
            <a:spLocks noGrp="1"/>
          </p:cNvSpPr>
          <p:nvPr>
            <p:ph idx="1"/>
          </p:nvPr>
        </p:nvSpPr>
        <p:spPr/>
        <p:txBody>
          <a:bodyPr>
            <a:normAutofit/>
          </a:bodyPr>
          <a:lstStyle/>
          <a:p>
            <a:r>
              <a:rPr lang="es-AR" dirty="0"/>
              <a:t>Al agregar una compuerta NOT a cada una de las compuertas anteriores los resultados de sus respectivas tablas de verdad se invierten, y dan origen a tres nuevas compuertas llamadas </a:t>
            </a:r>
            <a:r>
              <a:rPr lang="es-AR" b="1" dirty="0"/>
              <a:t>N</a:t>
            </a:r>
            <a:r>
              <a:rPr lang="es-AR" dirty="0"/>
              <a:t>AND, </a:t>
            </a:r>
            <a:r>
              <a:rPr lang="es-AR" b="1" dirty="0"/>
              <a:t>N</a:t>
            </a:r>
            <a:r>
              <a:rPr lang="es-AR" dirty="0"/>
              <a:t>OR y </a:t>
            </a:r>
            <a:r>
              <a:rPr lang="es-AR" b="1" dirty="0"/>
              <a:t>N</a:t>
            </a:r>
            <a:r>
              <a:rPr lang="es-AR" dirty="0"/>
              <a:t>OR-EX... </a:t>
            </a:r>
            <a:endParaRPr lang="es-AR" sz="2400" b="1" dirty="0"/>
          </a:p>
        </p:txBody>
      </p:sp>
    </p:spTree>
    <p:extLst>
      <p:ext uri="{BB962C8B-B14F-4D97-AF65-F5344CB8AC3E}">
        <p14:creationId xmlns:p14="http://schemas.microsoft.com/office/powerpoint/2010/main" val="5590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ES" b="1" dirty="0"/>
              <a:t>COMPUERTA NAND</a:t>
            </a:r>
            <a:endParaRPr lang="es-AR" dirty="0"/>
          </a:p>
        </p:txBody>
      </p:sp>
      <p:sp>
        <p:nvSpPr>
          <p:cNvPr id="14" name="Content Placeholder 13"/>
          <p:cNvSpPr>
            <a:spLocks noGrp="1"/>
          </p:cNvSpPr>
          <p:nvPr>
            <p:ph idx="1"/>
          </p:nvPr>
        </p:nvSpPr>
        <p:spPr/>
        <p:txBody>
          <a:bodyPr>
            <a:normAutofit/>
          </a:bodyPr>
          <a:lstStyle/>
          <a:p>
            <a:r>
              <a:rPr lang="es-AR" dirty="0"/>
              <a:t>Responde a la inversión del producto lógico de sus entradas, en su representación simbólica se reemplaza la compuerta NOT por un círculo a la salida de la compuerta AND.</a:t>
            </a:r>
            <a:endParaRPr lang="es-AR" sz="2400" b="1" dirty="0"/>
          </a:p>
        </p:txBody>
      </p:sp>
      <p:pic>
        <p:nvPicPr>
          <p:cNvPr id="5122" name="Picture 2" descr="https://996b10df-a-62cb3a1a-s-sites.googlegroups.com/site/chiarenamiguelangel/home/funciones-logicas/compuerta%20nand.png?attachauth=ANoY7cplT2tlu9gDGYuE6_yIxgJsZ3M1J5yjDb_Bf1BWDGSyZfrP2EgQPIclm9Hpd-NvQTiuI5Kb7EEvkCAW8FdfVzY4U3bkcQ7hCbC7R8qiMrnb_85P13rbNUPO5DQjmHFuvp_C_962Fn54VTIUb_4wT9ztvMnHKgmgKh2au3nx_28jjemn6k294HI-bZPWGS5CeSXwvMW2bWiGm_WbkV33rbj_fJ-e124hdjH_qKF2WW5Jn9pdDyFcTrM12XsJrFt9Zngkqld7&amp;attredirects=0">
            <a:extLst>
              <a:ext uri="{FF2B5EF4-FFF2-40B4-BE49-F238E27FC236}">
                <a16:creationId xmlns:a16="http://schemas.microsoft.com/office/drawing/2014/main" id="{8BA52C36-3263-4569-B7A6-AD5452196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052" y="3429000"/>
            <a:ext cx="6912768" cy="285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8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ES" b="1" dirty="0"/>
              <a:t>COMPUERTA NOR</a:t>
            </a:r>
            <a:endParaRPr lang="es-AR" dirty="0"/>
          </a:p>
        </p:txBody>
      </p:sp>
      <p:sp>
        <p:nvSpPr>
          <p:cNvPr id="14" name="Content Placeholder 13"/>
          <p:cNvSpPr>
            <a:spLocks noGrp="1"/>
          </p:cNvSpPr>
          <p:nvPr>
            <p:ph idx="1"/>
          </p:nvPr>
        </p:nvSpPr>
        <p:spPr/>
        <p:txBody>
          <a:bodyPr>
            <a:normAutofit/>
          </a:bodyPr>
          <a:lstStyle/>
          <a:p>
            <a:r>
              <a:rPr lang="es-AR" dirty="0"/>
              <a:t>El resultado que se obtiene a la salida de esta compuerta resulta de la inversión de la operación lógica </a:t>
            </a:r>
            <a:r>
              <a:rPr lang="es-AR" b="1" dirty="0"/>
              <a:t>o inclusiva</a:t>
            </a:r>
            <a:r>
              <a:rPr lang="es-AR" dirty="0"/>
              <a:t> es como un </a:t>
            </a:r>
            <a:r>
              <a:rPr lang="es-AR" b="1" dirty="0"/>
              <a:t>no a y/o b</a:t>
            </a:r>
            <a:r>
              <a:rPr lang="es-AR" dirty="0"/>
              <a:t>. Igual que antes, solo agregas un círculo a la compuerta OR y ya tienes una NOR.</a:t>
            </a:r>
            <a:endParaRPr lang="es-AR" sz="2400" b="1" dirty="0"/>
          </a:p>
        </p:txBody>
      </p:sp>
      <p:pic>
        <p:nvPicPr>
          <p:cNvPr id="8194" name="Picture 2" descr="https://996b10df-a-62cb3a1a-s-sites.googlegroups.com/site/chiarenamiguelangel/home/funciones-logicas/compuerta%20nor.png?attachauth=ANoY7cqjSslAxtEp64opxKaRHPy7FnuuWbyvFXAmmTvzs3MRQdBPgGhMLQJxVQiaA7VKcg-ajtz7_fBYW9YEU7BqOtFa77VZeNYqn9MYIXdCwRwKNBotA6KD52kmwK_AzTP-hcGhcW5TKWO3gDfJ7K9QMNSzYMrVFeXkcgAXhVPUVfcB4JgetwVreQyQKCFVg93SVd7pQfgEJGOdDLI-gWlm8yqgwL49Boo9aV3_V7P3u79wlHosKz5uSVFTIEErtVgOXzBJMYYY&amp;attredirects=0">
            <a:extLst>
              <a:ext uri="{FF2B5EF4-FFF2-40B4-BE49-F238E27FC236}">
                <a16:creationId xmlns:a16="http://schemas.microsoft.com/office/drawing/2014/main" id="{5CA30584-89C8-4D3A-B05B-10186ED32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00" y="3624263"/>
            <a:ext cx="6158921" cy="25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23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7670-5C0B-4B1D-8645-45CE5F013379}"/>
              </a:ext>
            </a:extLst>
          </p:cNvPr>
          <p:cNvSpPr>
            <a:spLocks noGrp="1"/>
          </p:cNvSpPr>
          <p:nvPr>
            <p:ph type="title"/>
          </p:nvPr>
        </p:nvSpPr>
        <p:spPr/>
        <p:txBody>
          <a:bodyPr/>
          <a:lstStyle/>
          <a:p>
            <a:r>
              <a:rPr lang="es-AR" dirty="0"/>
              <a:t>ÁLGEBRA DE BOOLE</a:t>
            </a:r>
          </a:p>
        </p:txBody>
      </p:sp>
      <p:sp>
        <p:nvSpPr>
          <p:cNvPr id="3" name="Content Placeholder 2">
            <a:extLst>
              <a:ext uri="{FF2B5EF4-FFF2-40B4-BE49-F238E27FC236}">
                <a16:creationId xmlns:a16="http://schemas.microsoft.com/office/drawing/2014/main" id="{F93922AD-FFF8-4C33-8407-D9691CFF192F}"/>
              </a:ext>
            </a:extLst>
          </p:cNvPr>
          <p:cNvSpPr>
            <a:spLocks noGrp="1"/>
          </p:cNvSpPr>
          <p:nvPr>
            <p:ph idx="1"/>
          </p:nvPr>
        </p:nvSpPr>
        <p:spPr/>
        <p:txBody>
          <a:bodyPr>
            <a:normAutofit fontScale="25000" lnSpcReduction="20000"/>
          </a:bodyPr>
          <a:lstStyle/>
          <a:p>
            <a:pPr>
              <a:lnSpc>
                <a:spcPct val="120000"/>
              </a:lnSpc>
            </a:pPr>
            <a:r>
              <a:rPr lang="es-AR" sz="6400" dirty="0"/>
              <a:t>El álgebra booleana es un sistema matemático deductivo centrado en los valores cero y uno (falso y verdadero). Para nuestros propósitos basaremos el álgebra booleana en lo siguiente:</a:t>
            </a:r>
          </a:p>
          <a:p>
            <a:pPr>
              <a:lnSpc>
                <a:spcPct val="120000"/>
              </a:lnSpc>
            </a:pPr>
            <a:r>
              <a:rPr lang="es-AR" sz="6400" dirty="0"/>
              <a:t>- El símbolo • representa la operación lógica AND. Cuando se utilicen nombres de variables de una sola letra se eliminará el símbolo •, por lo tanto AB representa la operación lógica AND entre las variables A y B, a esto también le llamamos el producto entre A y B.</a:t>
            </a:r>
          </a:p>
          <a:p>
            <a:pPr>
              <a:lnSpc>
                <a:spcPct val="120000"/>
              </a:lnSpc>
            </a:pPr>
            <a:r>
              <a:rPr lang="es-AR" sz="6400" dirty="0"/>
              <a:t>- El símbolo “+” representa la operación lógica OR, decimos que A+B es la operación lógica OR entre A y B, también llamada la suma de A y B.</a:t>
            </a:r>
          </a:p>
          <a:p>
            <a:pPr>
              <a:lnSpc>
                <a:spcPct val="120000"/>
              </a:lnSpc>
            </a:pPr>
            <a:r>
              <a:rPr lang="es-AR" sz="6400" dirty="0"/>
              <a:t>- El complemento lógico, negación ó NOT es un operador unitario, utilizaremos el símbolo “ ‘ “ para denotar la negación lógica, por ejemplo, A’ denota la operación lógica NOT de A, o lo que llamamos "A negado" </a:t>
            </a:r>
          </a:p>
          <a:p>
            <a:pPr>
              <a:lnSpc>
                <a:spcPct val="120000"/>
              </a:lnSpc>
            </a:pPr>
            <a:r>
              <a:rPr lang="es-AR" sz="6400" dirty="0"/>
              <a:t>- Si varios operadores diferentes aparecen en una sola expresión booleana, el resultado de la expresión depende de la procedencia de los operadores, la cual es de mayor a menor, paréntesis, operador lógico NOT, operador lógico AND y operador lógico OR. Tanto el operador lógico AND como el OR son asociativos por la izquierda.</a:t>
            </a:r>
          </a:p>
          <a:p>
            <a:pPr>
              <a:lnSpc>
                <a:spcPct val="120000"/>
              </a:lnSpc>
            </a:pPr>
            <a:r>
              <a:rPr lang="es-AR" sz="6400" dirty="0"/>
              <a:t>Si dos operadores con la misma procedencia están adyacentes, entonces se evalúan de izquierda a derecha. El operador lógico NOT es asociativo por la derecha.</a:t>
            </a:r>
          </a:p>
          <a:p>
            <a:endParaRPr lang="es-AR" dirty="0"/>
          </a:p>
        </p:txBody>
      </p:sp>
    </p:spTree>
    <p:extLst>
      <p:ext uri="{BB962C8B-B14F-4D97-AF65-F5344CB8AC3E}">
        <p14:creationId xmlns:p14="http://schemas.microsoft.com/office/powerpoint/2010/main" val="224446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5F1B-970E-4FC9-961A-46D499245130}"/>
              </a:ext>
            </a:extLst>
          </p:cNvPr>
          <p:cNvSpPr>
            <a:spLocks noGrp="1"/>
          </p:cNvSpPr>
          <p:nvPr>
            <p:ph type="title"/>
          </p:nvPr>
        </p:nvSpPr>
        <p:spPr/>
        <p:txBody>
          <a:bodyPr/>
          <a:lstStyle/>
          <a:p>
            <a:r>
              <a:rPr lang="es-AR" dirty="0"/>
              <a:t>POSTULADOS</a:t>
            </a:r>
          </a:p>
        </p:txBody>
      </p:sp>
      <p:sp>
        <p:nvSpPr>
          <p:cNvPr id="3" name="Content Placeholder 2">
            <a:extLst>
              <a:ext uri="{FF2B5EF4-FFF2-40B4-BE49-F238E27FC236}">
                <a16:creationId xmlns:a16="http://schemas.microsoft.com/office/drawing/2014/main" id="{9491CC40-D055-4E59-A38D-8DC6F5FFE8A3}"/>
              </a:ext>
            </a:extLst>
          </p:cNvPr>
          <p:cNvSpPr>
            <a:spLocks noGrp="1"/>
          </p:cNvSpPr>
          <p:nvPr>
            <p:ph idx="1"/>
          </p:nvPr>
        </p:nvSpPr>
        <p:spPr>
          <a:xfrm>
            <a:off x="1593436" y="1484784"/>
            <a:ext cx="9782801" cy="5733256"/>
          </a:xfrm>
        </p:spPr>
        <p:txBody>
          <a:bodyPr>
            <a:normAutofit fontScale="85000" lnSpcReduction="20000"/>
          </a:bodyPr>
          <a:lstStyle/>
          <a:p>
            <a:pPr marL="0" indent="0">
              <a:lnSpc>
                <a:spcPct val="120000"/>
              </a:lnSpc>
              <a:buNone/>
            </a:pPr>
            <a:r>
              <a:rPr lang="es-AR" sz="1800" dirty="0"/>
              <a:t>• </a:t>
            </a:r>
            <a:r>
              <a:rPr lang="es-AR" sz="1800" b="1" dirty="0"/>
              <a:t>Cerrado</a:t>
            </a:r>
            <a:r>
              <a:rPr lang="es-AR" sz="1800" dirty="0"/>
              <a:t>. El sistema booleano se considera cerrado con respecto a un operador binario si para cada par de valores booleanos se produce un solo resultado booleano.</a:t>
            </a:r>
          </a:p>
          <a:p>
            <a:pPr marL="0" indent="0">
              <a:lnSpc>
                <a:spcPct val="120000"/>
              </a:lnSpc>
              <a:buNone/>
            </a:pPr>
            <a:r>
              <a:rPr lang="es-AR" sz="1800" dirty="0"/>
              <a:t>Por ejemplo: el álgebra booleana es cerrada bajo las operaciones AND, OR y NOT</a:t>
            </a:r>
          </a:p>
          <a:p>
            <a:pPr marL="0" indent="0">
              <a:lnSpc>
                <a:spcPct val="120000"/>
              </a:lnSpc>
              <a:buNone/>
            </a:pPr>
            <a:endParaRPr lang="es-AR" sz="1800" dirty="0"/>
          </a:p>
          <a:p>
            <a:pPr marL="0" indent="0">
              <a:lnSpc>
                <a:spcPct val="120000"/>
              </a:lnSpc>
              <a:buNone/>
            </a:pPr>
            <a:r>
              <a:rPr lang="es-AR" sz="1800" dirty="0"/>
              <a:t>• </a:t>
            </a:r>
            <a:r>
              <a:rPr lang="es-AR" sz="1800" b="1" dirty="0"/>
              <a:t>Conmutativo</a:t>
            </a:r>
            <a:r>
              <a:rPr lang="es-AR" sz="1800" dirty="0"/>
              <a:t>. Se dice que un operador binario “ • “ es conmutativo si A • B = B • A para todos los posibles valores de A y B.</a:t>
            </a:r>
          </a:p>
          <a:p>
            <a:pPr marL="0" indent="0">
              <a:lnSpc>
                <a:spcPct val="120000"/>
              </a:lnSpc>
              <a:buNone/>
            </a:pPr>
            <a:r>
              <a:rPr lang="es-AR" sz="1800" dirty="0"/>
              <a:t>Por ejemplo A + B = B + A     o     A . B = B . A</a:t>
            </a:r>
          </a:p>
          <a:p>
            <a:pPr marL="0" indent="0">
              <a:lnSpc>
                <a:spcPct val="120000"/>
              </a:lnSpc>
              <a:buNone/>
            </a:pPr>
            <a:r>
              <a:rPr lang="es-AR" sz="1800" dirty="0"/>
              <a:t> </a:t>
            </a:r>
          </a:p>
          <a:p>
            <a:pPr marL="0" indent="0">
              <a:lnSpc>
                <a:spcPct val="120000"/>
              </a:lnSpc>
              <a:buNone/>
            </a:pPr>
            <a:r>
              <a:rPr lang="es-AR" sz="1800" dirty="0"/>
              <a:t>• </a:t>
            </a:r>
            <a:r>
              <a:rPr lang="es-AR" sz="1800" b="1" dirty="0"/>
              <a:t>Asociativo</a:t>
            </a:r>
            <a:r>
              <a:rPr lang="es-AR" sz="1800" dirty="0"/>
              <a:t>. Se dice que un operador binario “ • “ es asociativo si (A • B) • C = A • (B • C) para todos los valores booleanos A, B, y C.</a:t>
            </a:r>
          </a:p>
          <a:p>
            <a:pPr marL="0" indent="0">
              <a:lnSpc>
                <a:spcPct val="120000"/>
              </a:lnSpc>
              <a:buNone/>
            </a:pPr>
            <a:r>
              <a:rPr lang="es-AR" sz="1800" dirty="0"/>
              <a:t>Por ejemplo: (AB) C = A (BC) y (A+B)+C = A+ (B+C).</a:t>
            </a:r>
          </a:p>
          <a:p>
            <a:pPr marL="0" indent="0">
              <a:lnSpc>
                <a:spcPct val="120000"/>
              </a:lnSpc>
              <a:buNone/>
            </a:pPr>
            <a:r>
              <a:rPr lang="es-AR" sz="1800" dirty="0"/>
              <a:t> </a:t>
            </a:r>
          </a:p>
          <a:p>
            <a:pPr marL="0" indent="0">
              <a:lnSpc>
                <a:spcPct val="120000"/>
              </a:lnSpc>
              <a:buNone/>
            </a:pPr>
            <a:r>
              <a:rPr lang="es-AR" sz="1800" dirty="0"/>
              <a:t>• </a:t>
            </a:r>
            <a:r>
              <a:rPr lang="es-AR" sz="1800" b="1" dirty="0"/>
              <a:t>Distributivo</a:t>
            </a:r>
            <a:r>
              <a:rPr lang="es-AR" sz="1800" dirty="0"/>
              <a:t>. Dos operadores binarios “ • “ y “ + “ son distributivos si A • (B + C) = (A • B) + (A • C) para todos los valores booleanos A, B, y C.</a:t>
            </a:r>
          </a:p>
          <a:p>
            <a:pPr marL="0" indent="0">
              <a:lnSpc>
                <a:spcPct val="120000"/>
              </a:lnSpc>
              <a:buNone/>
            </a:pPr>
            <a:r>
              <a:rPr lang="es-AR" sz="1800" dirty="0"/>
              <a:t>Por ejemplo:  A• (B+C) = (A•B)+(A•C) y A+ (B•C) = (A+B) •(A+C).</a:t>
            </a:r>
          </a:p>
          <a:p>
            <a:pPr marL="0" indent="0">
              <a:buNone/>
            </a:pPr>
            <a:r>
              <a:rPr lang="es-AR" sz="1000" dirty="0"/>
              <a:t> </a:t>
            </a:r>
          </a:p>
          <a:p>
            <a:pPr marL="0" indent="0">
              <a:buNone/>
            </a:pPr>
            <a:endParaRPr lang="es-AR" sz="1000" dirty="0"/>
          </a:p>
        </p:txBody>
      </p:sp>
    </p:spTree>
    <p:extLst>
      <p:ext uri="{BB962C8B-B14F-4D97-AF65-F5344CB8AC3E}">
        <p14:creationId xmlns:p14="http://schemas.microsoft.com/office/powerpoint/2010/main" val="180693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9BE5-81C0-4F0C-BAC7-8570AF5BCA91}"/>
              </a:ext>
            </a:extLst>
          </p:cNvPr>
          <p:cNvSpPr>
            <a:spLocks noGrp="1"/>
          </p:cNvSpPr>
          <p:nvPr>
            <p:ph type="title"/>
          </p:nvPr>
        </p:nvSpPr>
        <p:spPr/>
        <p:txBody>
          <a:bodyPr/>
          <a:lstStyle/>
          <a:p>
            <a:r>
              <a:rPr lang="es-AR" dirty="0"/>
              <a:t>POSTULADOS</a:t>
            </a:r>
          </a:p>
        </p:txBody>
      </p:sp>
      <p:sp>
        <p:nvSpPr>
          <p:cNvPr id="3" name="Content Placeholder 2">
            <a:extLst>
              <a:ext uri="{FF2B5EF4-FFF2-40B4-BE49-F238E27FC236}">
                <a16:creationId xmlns:a16="http://schemas.microsoft.com/office/drawing/2014/main" id="{FDD14A41-4499-4D64-A7ED-04ACEA0CE278}"/>
              </a:ext>
            </a:extLst>
          </p:cNvPr>
          <p:cNvSpPr>
            <a:spLocks noGrp="1"/>
          </p:cNvSpPr>
          <p:nvPr>
            <p:ph idx="1"/>
          </p:nvPr>
        </p:nvSpPr>
        <p:spPr/>
        <p:txBody>
          <a:bodyPr>
            <a:normAutofit fontScale="62500" lnSpcReduction="20000"/>
          </a:bodyPr>
          <a:lstStyle/>
          <a:p>
            <a:pPr marL="0" indent="0">
              <a:lnSpc>
                <a:spcPct val="120000"/>
              </a:lnSpc>
              <a:buNone/>
            </a:pPr>
            <a:r>
              <a:rPr lang="es-AR" dirty="0"/>
              <a:t>• </a:t>
            </a:r>
            <a:r>
              <a:rPr lang="es-AR" b="1" dirty="0"/>
              <a:t>Identidad</a:t>
            </a:r>
            <a:r>
              <a:rPr lang="es-AR" dirty="0"/>
              <a:t>. Un valor booleano I se dice que es un elemento de identidad con respecto a un operador binario “ • “ si A • I = A.</a:t>
            </a:r>
          </a:p>
          <a:p>
            <a:pPr marL="0" indent="0">
              <a:lnSpc>
                <a:spcPct val="120000"/>
              </a:lnSpc>
              <a:buNone/>
            </a:pPr>
            <a:r>
              <a:rPr lang="es-AR" dirty="0"/>
              <a:t>Por ejemplo: El elemento de identidad con respecto a </a:t>
            </a:r>
            <a:r>
              <a:rPr lang="es-AR" b="1" dirty="0"/>
              <a:t>•</a:t>
            </a:r>
            <a:r>
              <a:rPr lang="es-AR" dirty="0"/>
              <a:t> es uno porque </a:t>
            </a:r>
            <a:r>
              <a:rPr lang="es-AR" b="1" dirty="0"/>
              <a:t>A • 1 = A </a:t>
            </a:r>
            <a:r>
              <a:rPr lang="es-AR" dirty="0"/>
              <a:t>y con respecto a </a:t>
            </a:r>
            <a:r>
              <a:rPr lang="es-AR" b="1" dirty="0"/>
              <a:t>+</a:t>
            </a:r>
            <a:r>
              <a:rPr lang="es-AR" dirty="0"/>
              <a:t> es cero porque </a:t>
            </a:r>
            <a:r>
              <a:rPr lang="es-AR" b="1" dirty="0"/>
              <a:t>A + 0 = A</a:t>
            </a:r>
            <a:endParaRPr lang="es-AR" dirty="0"/>
          </a:p>
          <a:p>
            <a:pPr marL="0" indent="0">
              <a:lnSpc>
                <a:spcPct val="120000"/>
              </a:lnSpc>
              <a:buNone/>
            </a:pPr>
            <a:r>
              <a:rPr lang="es-AR" dirty="0"/>
              <a:t>No existe elemento de identidad para el operador NOT</a:t>
            </a:r>
          </a:p>
          <a:p>
            <a:pPr marL="0" indent="0">
              <a:lnSpc>
                <a:spcPct val="120000"/>
              </a:lnSpc>
              <a:buNone/>
            </a:pPr>
            <a:r>
              <a:rPr lang="es-AR" dirty="0"/>
              <a:t> </a:t>
            </a:r>
          </a:p>
          <a:p>
            <a:pPr marL="0" indent="0">
              <a:lnSpc>
                <a:spcPct val="120000"/>
              </a:lnSpc>
              <a:buNone/>
            </a:pPr>
            <a:r>
              <a:rPr lang="es-AR" dirty="0"/>
              <a:t>• </a:t>
            </a:r>
            <a:r>
              <a:rPr lang="es-AR" b="1" dirty="0"/>
              <a:t>Inverso</a:t>
            </a:r>
            <a:r>
              <a:rPr lang="es-AR" dirty="0"/>
              <a:t>. Un valor booleano I es un elemento inverso con respecto a un operador booleano “ • “ si A • I = B, y B es diferente de A, es decir, B es el valor opuesto de A.</a:t>
            </a:r>
          </a:p>
          <a:p>
            <a:pPr marL="0" indent="0">
              <a:lnSpc>
                <a:spcPct val="120000"/>
              </a:lnSpc>
              <a:buNone/>
            </a:pPr>
            <a:r>
              <a:rPr lang="es-AR" dirty="0"/>
              <a:t> </a:t>
            </a:r>
          </a:p>
          <a:p>
            <a:pPr marL="0" indent="0">
              <a:lnSpc>
                <a:spcPct val="120000"/>
              </a:lnSpc>
              <a:buNone/>
            </a:pPr>
            <a:r>
              <a:rPr lang="es-AR" dirty="0"/>
              <a:t>• </a:t>
            </a:r>
            <a:r>
              <a:rPr lang="es-AR" b="1" dirty="0"/>
              <a:t>Complemento lógico:</a:t>
            </a:r>
            <a:r>
              <a:rPr lang="es-AR" dirty="0"/>
              <a:t>  Para cada valor A existe un valor A’ tal que A•A’ = 0 y A+A’ = 1</a:t>
            </a:r>
          </a:p>
          <a:p>
            <a:pPr marL="0" indent="0">
              <a:lnSpc>
                <a:spcPct val="120000"/>
              </a:lnSpc>
              <a:buNone/>
            </a:pPr>
            <a:r>
              <a:rPr lang="es-AR" dirty="0"/>
              <a:t>Por ejemplo: 1 + 1’ = 1  o   1 . 1’ = 0</a:t>
            </a:r>
          </a:p>
        </p:txBody>
      </p:sp>
    </p:spTree>
    <p:extLst>
      <p:ext uri="{BB962C8B-B14F-4D97-AF65-F5344CB8AC3E}">
        <p14:creationId xmlns:p14="http://schemas.microsoft.com/office/powerpoint/2010/main" val="364345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88BE-BEF6-41FD-8F76-15423351DF27}"/>
              </a:ext>
            </a:extLst>
          </p:cNvPr>
          <p:cNvSpPr>
            <a:spLocks noGrp="1"/>
          </p:cNvSpPr>
          <p:nvPr>
            <p:ph type="title"/>
          </p:nvPr>
        </p:nvSpPr>
        <p:spPr/>
        <p:txBody>
          <a:bodyPr/>
          <a:lstStyle/>
          <a:p>
            <a:r>
              <a:rPr lang="es-AR" dirty="0"/>
              <a:t>TEOREMAS</a:t>
            </a:r>
          </a:p>
        </p:txBody>
      </p:sp>
      <p:sp>
        <p:nvSpPr>
          <p:cNvPr id="3" name="Content Placeholder 2">
            <a:extLst>
              <a:ext uri="{FF2B5EF4-FFF2-40B4-BE49-F238E27FC236}">
                <a16:creationId xmlns:a16="http://schemas.microsoft.com/office/drawing/2014/main" id="{E6FA3CC5-9310-493B-9909-CF3AA5243B81}"/>
              </a:ext>
            </a:extLst>
          </p:cNvPr>
          <p:cNvSpPr>
            <a:spLocks noGrp="1"/>
          </p:cNvSpPr>
          <p:nvPr>
            <p:ph idx="1"/>
          </p:nvPr>
        </p:nvSpPr>
        <p:spPr>
          <a:xfrm>
            <a:off x="1246016" y="1556792"/>
            <a:ext cx="10681044" cy="4572000"/>
          </a:xfrm>
        </p:spPr>
        <p:txBody>
          <a:bodyPr numCol="2">
            <a:normAutofit/>
          </a:bodyPr>
          <a:lstStyle/>
          <a:p>
            <a:r>
              <a:rPr lang="es-AR" sz="2000" dirty="0"/>
              <a:t>• Teorema 1: A + A = A</a:t>
            </a:r>
          </a:p>
          <a:p>
            <a:r>
              <a:rPr lang="es-AR" sz="2000" dirty="0"/>
              <a:t>• Teorema 2: A • A = A</a:t>
            </a:r>
          </a:p>
          <a:p>
            <a:r>
              <a:rPr lang="es-AR" sz="2000" dirty="0"/>
              <a:t>• Teorema 3: A + 0 = A</a:t>
            </a:r>
          </a:p>
          <a:p>
            <a:r>
              <a:rPr lang="es-AR" sz="2000" dirty="0"/>
              <a:t>• Teorema 4: A • 1 = A</a:t>
            </a:r>
          </a:p>
          <a:p>
            <a:r>
              <a:rPr lang="es-AR" sz="2000" dirty="0"/>
              <a:t>• Teorema 5: A • 0 = 0</a:t>
            </a:r>
          </a:p>
          <a:p>
            <a:r>
              <a:rPr lang="es-AR" sz="2000" dirty="0"/>
              <a:t>• Teorema 6: A + 1 = 1</a:t>
            </a:r>
          </a:p>
          <a:p>
            <a:r>
              <a:rPr lang="es-AR" sz="2000" dirty="0"/>
              <a:t>• Teorema 7: (A + B)’ = A’ • B’</a:t>
            </a:r>
          </a:p>
          <a:p>
            <a:r>
              <a:rPr lang="es-AR" sz="2000" dirty="0"/>
              <a:t>• Teorema 8: (A • B)’ = A’ + B’</a:t>
            </a:r>
          </a:p>
          <a:p>
            <a:endParaRPr lang="es-AR" sz="2000" dirty="0"/>
          </a:p>
          <a:p>
            <a:endParaRPr lang="es-AR" sz="2000" dirty="0"/>
          </a:p>
          <a:p>
            <a:r>
              <a:rPr lang="es-AR" sz="2000" dirty="0"/>
              <a:t>• Teorema 9: A + A • B = A</a:t>
            </a:r>
          </a:p>
          <a:p>
            <a:r>
              <a:rPr lang="es-AR" sz="2000" dirty="0"/>
              <a:t>• Teorema 10: A • (A + B) = A</a:t>
            </a:r>
          </a:p>
          <a:p>
            <a:r>
              <a:rPr lang="es-AR" sz="2000" dirty="0"/>
              <a:t>• Teorema 11: A + A’B = A + B</a:t>
            </a:r>
          </a:p>
          <a:p>
            <a:r>
              <a:rPr lang="es-AR" sz="2000" dirty="0"/>
              <a:t>• Teorema 12: A’ • (A + B’) = A’B’</a:t>
            </a:r>
          </a:p>
          <a:p>
            <a:r>
              <a:rPr lang="es-AR" sz="2000" dirty="0"/>
              <a:t>• Teorema 13: AB + AB’ = A</a:t>
            </a:r>
          </a:p>
          <a:p>
            <a:r>
              <a:rPr lang="es-AR" sz="2000" dirty="0"/>
              <a:t>• Teorema 14: (A’ + B’) • (A’ + B) = A’</a:t>
            </a:r>
          </a:p>
          <a:p>
            <a:r>
              <a:rPr lang="es-AR" sz="2000" dirty="0"/>
              <a:t>• Teorema 15: A + A’ = 1</a:t>
            </a:r>
          </a:p>
          <a:p>
            <a:r>
              <a:rPr lang="es-AR" sz="2000" dirty="0"/>
              <a:t>• Teorema 16: A • A’ = 0</a:t>
            </a:r>
          </a:p>
        </p:txBody>
      </p:sp>
      <p:sp>
        <p:nvSpPr>
          <p:cNvPr id="4" name="Rectangle 3">
            <a:extLst>
              <a:ext uri="{FF2B5EF4-FFF2-40B4-BE49-F238E27FC236}">
                <a16:creationId xmlns:a16="http://schemas.microsoft.com/office/drawing/2014/main" id="{DE249987-4E77-4A21-AF60-78C8DE46FD57}"/>
              </a:ext>
            </a:extLst>
          </p:cNvPr>
          <p:cNvSpPr/>
          <p:nvPr/>
        </p:nvSpPr>
        <p:spPr>
          <a:xfrm>
            <a:off x="1576149" y="5667127"/>
            <a:ext cx="10206895" cy="646331"/>
          </a:xfrm>
          <a:prstGeom prst="rect">
            <a:avLst/>
          </a:prstGeom>
        </p:spPr>
        <p:txBody>
          <a:bodyPr wrap="square">
            <a:spAutoFit/>
          </a:bodyPr>
          <a:lstStyle/>
          <a:p>
            <a:pPr algn="ctr"/>
            <a:r>
              <a:rPr lang="es-AR" dirty="0">
                <a:solidFill>
                  <a:srgbClr val="444444"/>
                </a:solidFill>
                <a:latin typeface="Arial" panose="020B0604020202020204" pitchFamily="34" charset="0"/>
              </a:rPr>
              <a:t>Los teoremas siete y ocho son conocidos como </a:t>
            </a:r>
            <a:r>
              <a:rPr lang="es-AR" u="sng" dirty="0">
                <a:solidFill>
                  <a:srgbClr val="444444"/>
                </a:solidFill>
                <a:latin typeface="Arial" panose="020B0604020202020204" pitchFamily="34" charset="0"/>
              </a:rPr>
              <a:t>Teoremas de Morgan </a:t>
            </a:r>
          </a:p>
          <a:p>
            <a:pPr algn="ctr"/>
            <a:r>
              <a:rPr lang="es-AR" dirty="0">
                <a:solidFill>
                  <a:srgbClr val="444444"/>
                </a:solidFill>
                <a:latin typeface="Arial" panose="020B0604020202020204" pitchFamily="34" charset="0"/>
              </a:rPr>
              <a:t>en honor al matemático que los descubrió.</a:t>
            </a:r>
            <a:endParaRPr lang="es-AR" dirty="0"/>
          </a:p>
        </p:txBody>
      </p:sp>
    </p:spTree>
    <p:extLst>
      <p:ext uri="{BB962C8B-B14F-4D97-AF65-F5344CB8AC3E}">
        <p14:creationId xmlns:p14="http://schemas.microsoft.com/office/powerpoint/2010/main" val="169922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124-B7D9-46C2-8872-B744DF7BC0FE}"/>
              </a:ext>
            </a:extLst>
          </p:cNvPr>
          <p:cNvSpPr>
            <a:spLocks noGrp="1"/>
          </p:cNvSpPr>
          <p:nvPr>
            <p:ph type="title"/>
          </p:nvPr>
        </p:nvSpPr>
        <p:spPr/>
        <p:txBody>
          <a:bodyPr/>
          <a:lstStyle/>
          <a:p>
            <a:r>
              <a:rPr lang="es-AR" dirty="0"/>
              <a:t>PROBAMOS TEOREMAS</a:t>
            </a:r>
          </a:p>
        </p:txBody>
      </p:sp>
      <p:pic>
        <p:nvPicPr>
          <p:cNvPr id="4" name="Picture 3">
            <a:extLst>
              <a:ext uri="{FF2B5EF4-FFF2-40B4-BE49-F238E27FC236}">
                <a16:creationId xmlns:a16="http://schemas.microsoft.com/office/drawing/2014/main" id="{8E76B3B3-1DFC-4EF9-BE65-69912BAA3A60}"/>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t="53149" r="10575"/>
          <a:stretch/>
        </p:blipFill>
        <p:spPr>
          <a:xfrm>
            <a:off x="4366220" y="1766161"/>
            <a:ext cx="7272807" cy="2142252"/>
          </a:xfrm>
          <a:prstGeom prst="rect">
            <a:avLst/>
          </a:prstGeom>
          <a:ln>
            <a:solidFill>
              <a:schemeClr val="accent1"/>
            </a:solidFill>
          </a:ln>
        </p:spPr>
      </p:pic>
      <p:pic>
        <p:nvPicPr>
          <p:cNvPr id="7" name="Picture 6">
            <a:extLst>
              <a:ext uri="{FF2B5EF4-FFF2-40B4-BE49-F238E27FC236}">
                <a16:creationId xmlns:a16="http://schemas.microsoft.com/office/drawing/2014/main" id="{E92A5472-A05E-4564-91B3-A6F4FF0CA3F6}"/>
              </a:ext>
            </a:extLst>
          </p:cNvPr>
          <p:cNvPicPr>
            <a:picLocks noChangeAspect="1"/>
          </p:cNvPicPr>
          <p:nvPr/>
        </p:nvPicPr>
        <p:blipFill rotWithShape="1">
          <a:blip r:embed="rId4"/>
          <a:srcRect t="52557" r="11384"/>
          <a:stretch/>
        </p:blipFill>
        <p:spPr>
          <a:xfrm>
            <a:off x="4186199" y="4249475"/>
            <a:ext cx="7632847" cy="2297514"/>
          </a:xfrm>
          <a:prstGeom prst="rect">
            <a:avLst/>
          </a:prstGeom>
          <a:ln>
            <a:solidFill>
              <a:schemeClr val="accent1"/>
            </a:solidFill>
          </a:ln>
        </p:spPr>
      </p:pic>
      <p:sp>
        <p:nvSpPr>
          <p:cNvPr id="8" name="TextBox 7">
            <a:extLst>
              <a:ext uri="{FF2B5EF4-FFF2-40B4-BE49-F238E27FC236}">
                <a16:creationId xmlns:a16="http://schemas.microsoft.com/office/drawing/2014/main" id="{5EC4D2FB-9A59-4371-B5A3-10415273BE4D}"/>
              </a:ext>
            </a:extLst>
          </p:cNvPr>
          <p:cNvSpPr txBox="1"/>
          <p:nvPr/>
        </p:nvSpPr>
        <p:spPr>
          <a:xfrm>
            <a:off x="1917948" y="2276872"/>
            <a:ext cx="1297599" cy="369332"/>
          </a:xfrm>
          <a:prstGeom prst="rect">
            <a:avLst/>
          </a:prstGeom>
          <a:noFill/>
        </p:spPr>
        <p:txBody>
          <a:bodyPr wrap="none" rtlCol="0">
            <a:spAutoFit/>
          </a:bodyPr>
          <a:lstStyle/>
          <a:p>
            <a:r>
              <a:rPr lang="es-AR" dirty="0"/>
              <a:t>Teorema 6</a:t>
            </a:r>
          </a:p>
        </p:txBody>
      </p:sp>
      <p:sp>
        <p:nvSpPr>
          <p:cNvPr id="9" name="TextBox 8">
            <a:extLst>
              <a:ext uri="{FF2B5EF4-FFF2-40B4-BE49-F238E27FC236}">
                <a16:creationId xmlns:a16="http://schemas.microsoft.com/office/drawing/2014/main" id="{EDF3055D-82E2-4FF3-B958-83C793145222}"/>
              </a:ext>
            </a:extLst>
          </p:cNvPr>
          <p:cNvSpPr txBox="1"/>
          <p:nvPr/>
        </p:nvSpPr>
        <p:spPr>
          <a:xfrm>
            <a:off x="1917947" y="5011388"/>
            <a:ext cx="1297599" cy="369332"/>
          </a:xfrm>
          <a:prstGeom prst="rect">
            <a:avLst/>
          </a:prstGeom>
          <a:noFill/>
        </p:spPr>
        <p:txBody>
          <a:bodyPr wrap="none" rtlCol="0">
            <a:spAutoFit/>
          </a:bodyPr>
          <a:lstStyle/>
          <a:p>
            <a:r>
              <a:rPr lang="es-AR" dirty="0"/>
              <a:t>Teorema 3</a:t>
            </a:r>
          </a:p>
        </p:txBody>
      </p:sp>
    </p:spTree>
    <p:extLst>
      <p:ext uri="{BB962C8B-B14F-4D97-AF65-F5344CB8AC3E}">
        <p14:creationId xmlns:p14="http://schemas.microsoft.com/office/powerpoint/2010/main" val="202580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E300-66EA-4545-913E-595E08AEC027}"/>
              </a:ext>
            </a:extLst>
          </p:cNvPr>
          <p:cNvSpPr>
            <a:spLocks noGrp="1"/>
          </p:cNvSpPr>
          <p:nvPr>
            <p:ph type="title"/>
          </p:nvPr>
        </p:nvSpPr>
        <p:spPr/>
        <p:txBody>
          <a:bodyPr/>
          <a:lstStyle/>
          <a:p>
            <a:r>
              <a:rPr lang="es-AR" b="1" dirty="0"/>
              <a:t>Teorema de Morgan</a:t>
            </a:r>
            <a:endParaRPr lang="es-AR" dirty="0"/>
          </a:p>
        </p:txBody>
      </p:sp>
      <p:sp>
        <p:nvSpPr>
          <p:cNvPr id="3" name="Content Placeholder 2">
            <a:extLst>
              <a:ext uri="{FF2B5EF4-FFF2-40B4-BE49-F238E27FC236}">
                <a16:creationId xmlns:a16="http://schemas.microsoft.com/office/drawing/2014/main" id="{56169AE3-5D86-4BD6-993A-9B6E4C8FE3C8}"/>
              </a:ext>
            </a:extLst>
          </p:cNvPr>
          <p:cNvSpPr>
            <a:spLocks noGrp="1"/>
          </p:cNvSpPr>
          <p:nvPr>
            <p:ph idx="1"/>
          </p:nvPr>
        </p:nvSpPr>
        <p:spPr/>
        <p:txBody>
          <a:bodyPr/>
          <a:lstStyle/>
          <a:p>
            <a:r>
              <a:rPr lang="es-AR" dirty="0"/>
              <a:t>El teorema de MORGAN sirve para transformar funciones que se SUMAN en funciones que se MULTIPLICAN  o VICEVERSA</a:t>
            </a:r>
          </a:p>
        </p:txBody>
      </p:sp>
      <p:pic>
        <p:nvPicPr>
          <p:cNvPr id="10242" name="Picture 2" descr="https://sites.google.com/site/chiarenamiguelangel/_/rsrc/1289312480631/home/teorema-de-morgan/teorema%20de%20morgan.png">
            <a:extLst>
              <a:ext uri="{FF2B5EF4-FFF2-40B4-BE49-F238E27FC236}">
                <a16:creationId xmlns:a16="http://schemas.microsoft.com/office/drawing/2014/main" id="{A1DAC505-B7E5-4D73-8894-93C90D3B8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765" y="2597248"/>
            <a:ext cx="5687095" cy="31337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71C976-19E1-4A3D-ADB4-0182E2F44F83}"/>
              </a:ext>
            </a:extLst>
          </p:cNvPr>
          <p:cNvSpPr/>
          <p:nvPr/>
        </p:nvSpPr>
        <p:spPr>
          <a:xfrm>
            <a:off x="1197868" y="6029040"/>
            <a:ext cx="9982885" cy="646331"/>
          </a:xfrm>
          <a:prstGeom prst="rect">
            <a:avLst/>
          </a:prstGeom>
        </p:spPr>
        <p:txBody>
          <a:bodyPr wrap="square">
            <a:spAutoFit/>
          </a:bodyPr>
          <a:lstStyle/>
          <a:p>
            <a:r>
              <a:rPr lang="es-AR" dirty="0">
                <a:solidFill>
                  <a:srgbClr val="000000"/>
                </a:solidFill>
                <a:latin typeface="Arial" panose="020B0604020202020204" pitchFamily="34" charset="0"/>
              </a:rPr>
              <a:t>La aplicación de este teorema es fundamental porque permite reemplazar una compuerta OR por una AND o realizar un circuito lógico UTILIZANDO SOLAMENTE compuertas NAND.</a:t>
            </a:r>
            <a:endParaRPr lang="es-AR" dirty="0"/>
          </a:p>
        </p:txBody>
      </p:sp>
      <p:sp>
        <p:nvSpPr>
          <p:cNvPr id="5" name="TextBox 4">
            <a:extLst>
              <a:ext uri="{FF2B5EF4-FFF2-40B4-BE49-F238E27FC236}">
                <a16:creationId xmlns:a16="http://schemas.microsoft.com/office/drawing/2014/main" id="{428A8CD5-217E-4169-B426-3A3B5C673119}"/>
              </a:ext>
            </a:extLst>
          </p:cNvPr>
          <p:cNvSpPr txBox="1"/>
          <p:nvPr/>
        </p:nvSpPr>
        <p:spPr>
          <a:xfrm>
            <a:off x="10817698" y="5730953"/>
            <a:ext cx="954107" cy="1015663"/>
          </a:xfrm>
          <a:prstGeom prst="rect">
            <a:avLst/>
          </a:prstGeom>
          <a:noFill/>
        </p:spPr>
        <p:txBody>
          <a:bodyPr wrap="none" rtlCol="0">
            <a:spAutoFit/>
          </a:bodyPr>
          <a:lstStyle/>
          <a:p>
            <a:r>
              <a:rPr lang="es-AR" sz="6000" b="1" dirty="0">
                <a:latin typeface="Webdings" panose="05030102010509060703" pitchFamily="18" charset="2"/>
              </a:rPr>
              <a:t>U</a:t>
            </a:r>
            <a:endParaRPr lang="es-AR" b="1" dirty="0">
              <a:latin typeface="Webdings" panose="05030102010509060703" pitchFamily="18" charset="2"/>
            </a:endParaRPr>
          </a:p>
        </p:txBody>
      </p:sp>
    </p:spTree>
    <p:extLst>
      <p:ext uri="{BB962C8B-B14F-4D97-AF65-F5344CB8AC3E}">
        <p14:creationId xmlns:p14="http://schemas.microsoft.com/office/powerpoint/2010/main" val="86301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8246-94F9-4277-8A66-AFE6B4403781}"/>
              </a:ext>
            </a:extLst>
          </p:cNvPr>
          <p:cNvSpPr>
            <a:spLocks noGrp="1"/>
          </p:cNvSpPr>
          <p:nvPr>
            <p:ph type="title"/>
          </p:nvPr>
        </p:nvSpPr>
        <p:spPr/>
        <p:txBody>
          <a:bodyPr/>
          <a:lstStyle/>
          <a:p>
            <a:r>
              <a:rPr lang="es-AR" dirty="0"/>
              <a:t>TEOREMA DE MORGAN</a:t>
            </a:r>
          </a:p>
        </p:txBody>
      </p:sp>
      <p:pic>
        <p:nvPicPr>
          <p:cNvPr id="11266" name="Picture 2" descr="https://996b10df-a-62cb3a1a-s-sites.googlegroups.com/site/chiarenamiguelangel/home/teorema-de-morgan/EJERCICIO%20MORGAN1-2.png?attachauth=ANoY7copctk2OodB3JE3aGzPL95Wf3x7guM3xlv9O6zmQgaJOeqqvp-AziiSNbJ0IFhMMSXb26tRMJG0WmMAs6f8MfnAFFB_WFsZAqAkgKWzcj3LXaZ2xxbiqHr7CPdxcXrMis5X487XadQ6_Htt3-3-2qP7KqEEnreal_mq8CnISBEBfcdI5xQ-gdz5FSwBjeaccMANgH_jLfTsYWPAO9VBHGcsi5Ro03_jA2bhKcCOiTbCDJYXcLI3kfiJLd9jCUNnJL6ZAh9Ikog1PThpOWHPxQcvnVCXlQ%3D%3D&amp;attredirects=0">
            <a:extLst>
              <a:ext uri="{FF2B5EF4-FFF2-40B4-BE49-F238E27FC236}">
                <a16:creationId xmlns:a16="http://schemas.microsoft.com/office/drawing/2014/main" id="{464E8FF1-015C-4560-93C4-3F6DCDA7B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1430342"/>
            <a:ext cx="8116330"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676D38-0B5F-4E67-A5F4-E9B1F6F31AB5}"/>
              </a:ext>
            </a:extLst>
          </p:cNvPr>
          <p:cNvSpPr/>
          <p:nvPr/>
        </p:nvSpPr>
        <p:spPr>
          <a:xfrm>
            <a:off x="1873308" y="4725144"/>
            <a:ext cx="3024336" cy="923330"/>
          </a:xfrm>
          <a:prstGeom prst="rect">
            <a:avLst/>
          </a:prstGeom>
        </p:spPr>
        <p:txBody>
          <a:bodyPr wrap="square">
            <a:spAutoFit/>
          </a:bodyPr>
          <a:lstStyle/>
          <a:p>
            <a:r>
              <a:rPr lang="es-AR" dirty="0">
                <a:solidFill>
                  <a:srgbClr val="444444"/>
                </a:solidFill>
                <a:latin typeface="Arial" panose="020B0604020202020204" pitchFamily="34" charset="0"/>
              </a:rPr>
              <a:t>Ahora representamos la función original con compuertas combinadas...</a:t>
            </a:r>
            <a:endParaRPr lang="es-AR" dirty="0"/>
          </a:p>
        </p:txBody>
      </p:sp>
      <p:pic>
        <p:nvPicPr>
          <p:cNvPr id="11272" name="Picture 8" descr="https://996b10df-a-62cb3a1a-s-sites.googlegroups.com/site/chiarenamiguelangel/home/teorema-de-morgan/EJERCICIO%20MORGAN2.png?attachauth=ANoY7crV86gY1iQ5Pp-0SkRsIcAnSuCnY2SbrnhjlQNZjRpe7za0rvs6xw8c7_zBgAKRllW-7DLKvoJji8HHVRBxW8pGWKpyAPJ5lKBUWILGJI4vtw9TW-PpNMEjRWD08RN_vtpU4brIb6RDYXeRU4hMJVPZ49l1kMAJFiTzMm6Na3QPIEhU9QAQQsqA1ggDOaWaWEPT0jvdcY34BLAgCJluj_VqTGZIqDWbp-BUeoLWZjKPeMNFpxo_apxxWYDH4hex8KkrPfPPp9sp8izMUB617yZNjUZbdA%3D%3D&amp;attredirects=0">
            <a:extLst>
              <a:ext uri="{FF2B5EF4-FFF2-40B4-BE49-F238E27FC236}">
                <a16:creationId xmlns:a16="http://schemas.microsoft.com/office/drawing/2014/main" id="{E3E3A65F-6F13-4F05-904E-F3424F1B6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70" y="3590582"/>
            <a:ext cx="6651867" cy="310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1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Lógica</a:t>
            </a:r>
            <a:r>
              <a:rPr lang="en-US" dirty="0"/>
              <a:t> digital</a:t>
            </a:r>
          </a:p>
        </p:txBody>
      </p:sp>
      <p:sp>
        <p:nvSpPr>
          <p:cNvPr id="14" name="Content Placeholder 13"/>
          <p:cNvSpPr>
            <a:spLocks noGrp="1"/>
          </p:cNvSpPr>
          <p:nvPr>
            <p:ph idx="1"/>
          </p:nvPr>
        </p:nvSpPr>
        <p:spPr/>
        <p:txBody>
          <a:bodyPr/>
          <a:lstStyle/>
          <a:p>
            <a:pPr marL="0" indent="0">
              <a:buNone/>
            </a:pPr>
            <a:r>
              <a:rPr lang="es-AR" dirty="0"/>
              <a:t>La lógica digital es una ciencia de razonamiento aplicada a circuitos eléctricos que realizan decisiones de tipo (SI) y (NO), donde una serie de circunstancias particulares ocurre, una acción resultara y siempre es el mismo para una serie dada de circunstancias.</a:t>
            </a:r>
          </a:p>
          <a:p>
            <a:pPr marL="0" indent="0">
              <a:buNone/>
            </a:pPr>
            <a:r>
              <a:rPr lang="es-AR" dirty="0"/>
              <a:t>La posibilidad de predecir el resultado final permite el diseño de sistemas digitales a partir de circuitos básicos llamados compuertas, además de la ayuda de la matemática booleana permite la creación de sistemas electrónicos digitales para casi cualquier evento que necesitemos realizar.</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https://996b10df-a-62cb3a1a-s-sites.googlegroups.com/site/chiarenamiguelangel/home/teorema-de-morgan/NAND1.jpg?attachauth=ANoY7crVgDqSlQeX_JV79tEpYQ3RvNsiKIOxYu6oN6mCQKe_u_XUdBrrst4dkWMAwUg8vVBUV_CPNljNC3xkXFsHzdCKFU-mDPv2MsYvFSTexI_iy7Wq5gmjxfT7Ehne14m_4D7FSRqVoUiMyRV4a6UDr29rPoGco6V977yXCf9VNjezK5aC9E8c-H3pkE7BXgp9jbCzSXJAPUK8Du0iNutog7aQzXu0_OVt_Y1UQoPS5qDmh6Z1BAjXmMN0uS40qNGoc0xneriW&amp;attredirects=0">
            <a:extLst>
              <a:ext uri="{FF2B5EF4-FFF2-40B4-BE49-F238E27FC236}">
                <a16:creationId xmlns:a16="http://schemas.microsoft.com/office/drawing/2014/main" id="{A80E8505-3A36-4EE0-9A19-331D6311D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2604" y="4247850"/>
            <a:ext cx="3312368" cy="33123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D48246-94F9-4277-8A66-AFE6B4403781}"/>
              </a:ext>
            </a:extLst>
          </p:cNvPr>
          <p:cNvSpPr>
            <a:spLocks noGrp="1"/>
          </p:cNvSpPr>
          <p:nvPr>
            <p:ph type="title"/>
          </p:nvPr>
        </p:nvSpPr>
        <p:spPr/>
        <p:txBody>
          <a:bodyPr/>
          <a:lstStyle/>
          <a:p>
            <a:r>
              <a:rPr lang="es-AR" dirty="0"/>
              <a:t>TEOREMA DE MORGAN</a:t>
            </a:r>
          </a:p>
        </p:txBody>
      </p:sp>
      <p:sp>
        <p:nvSpPr>
          <p:cNvPr id="7" name="Rectangle 6">
            <a:extLst>
              <a:ext uri="{FF2B5EF4-FFF2-40B4-BE49-F238E27FC236}">
                <a16:creationId xmlns:a16="http://schemas.microsoft.com/office/drawing/2014/main" id="{F3676D38-0B5F-4E67-A5F4-E9B1F6F31AB5}"/>
              </a:ext>
            </a:extLst>
          </p:cNvPr>
          <p:cNvSpPr/>
          <p:nvPr/>
        </p:nvSpPr>
        <p:spPr>
          <a:xfrm>
            <a:off x="2494012" y="1935826"/>
            <a:ext cx="3024336" cy="1477328"/>
          </a:xfrm>
          <a:prstGeom prst="rect">
            <a:avLst/>
          </a:prstGeom>
        </p:spPr>
        <p:txBody>
          <a:bodyPr wrap="square">
            <a:spAutoFit/>
          </a:bodyPr>
          <a:lstStyle/>
          <a:p>
            <a:r>
              <a:rPr lang="es-AR" dirty="0"/>
              <a:t>Veremos cómo se representa la función obtenida </a:t>
            </a:r>
            <a:r>
              <a:rPr lang="es-AR" dirty="0" err="1"/>
              <a:t>despues</a:t>
            </a:r>
            <a:r>
              <a:rPr lang="es-AR" dirty="0"/>
              <a:t> de aplicar el teorema de MORGAN...</a:t>
            </a:r>
          </a:p>
        </p:txBody>
      </p:sp>
      <p:pic>
        <p:nvPicPr>
          <p:cNvPr id="12290" name="Picture 2" descr="https://996b10df-a-62cb3a1a-s-sites.googlegroups.com/site/chiarenamiguelangel/home/teorema-de-morgan/EJERCICIO%20MORGAN3.png?attachauth=ANoY7coaUkcYjhaApu8otWxnQnn0Kf3wzg4EQf2dVts4BeYqr2lJNr0Pq_44f6ck3_RtuYfBVyZNrGZcrmvEkpS9Q-BMtlXSQybdORw9J6MO7q3oBwROD2gw5mRq3AeUgLzqJlT7fjMKjGhR2hK9fGvUQ3NDXvVu603Y9nEosb7j4g9dJnAnp3UUxd5Nnwos42g_cXnC9dssgKvLC6QNb-J0t2eami16KSeDmQ2-rOEWk4jb0EouhF4DJz_JKKrfOyeb7E5fhPJZspTNudSNHuNC-JIFtwA_fQ%3D%3D&amp;attredirects=0">
            <a:extLst>
              <a:ext uri="{FF2B5EF4-FFF2-40B4-BE49-F238E27FC236}">
                <a16:creationId xmlns:a16="http://schemas.microsoft.com/office/drawing/2014/main" id="{2F04856B-090A-4074-92CB-33D261833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839" y="1331465"/>
            <a:ext cx="5543550" cy="2686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6B21204-45A7-42CA-85CD-D0E2112CF7CE}"/>
              </a:ext>
            </a:extLst>
          </p:cNvPr>
          <p:cNvSpPr/>
          <p:nvPr/>
        </p:nvSpPr>
        <p:spPr>
          <a:xfrm>
            <a:off x="1413892" y="3934797"/>
            <a:ext cx="10297144" cy="646331"/>
          </a:xfrm>
          <a:prstGeom prst="rect">
            <a:avLst/>
          </a:prstGeom>
        </p:spPr>
        <p:txBody>
          <a:bodyPr wrap="square">
            <a:spAutoFit/>
          </a:bodyPr>
          <a:lstStyle/>
          <a:p>
            <a:pPr algn="ctr"/>
            <a:r>
              <a:rPr lang="es-AR" dirty="0">
                <a:solidFill>
                  <a:srgbClr val="444444"/>
                </a:solidFill>
                <a:latin typeface="Arial" panose="020B0604020202020204" pitchFamily="34" charset="0"/>
              </a:rPr>
              <a:t>La ventaja de esta práctica es que sólo tenemos que comprar un solo tipo de integrados (COMPUERTAS NAND)</a:t>
            </a:r>
            <a:endParaRPr lang="es-AR" dirty="0"/>
          </a:p>
        </p:txBody>
      </p:sp>
      <p:pic>
        <p:nvPicPr>
          <p:cNvPr id="12292" name="Picture 4" descr="https://996b10df-a-62cb3a1a-s-sites.googlegroups.com/site/chiarenamiguelangel/home/teorema-de-morgan/NAND.jpg?attachauth=ANoY7cqs8UIBv79iardM8YRH95k4cs9nBZMvSr8R5DnknwOleuDCKP6oUqlgcDyJoO19jVfGBq309OKVHpC6hHG5KUO5b0zJUlwM-F6k9pC8jPrhtLK2nvOEYE-dfwK-c_14Cw3QjWjgVbChC8Ji6EyDfC4vqxmfxiEI7lB8gIkiH3Km3a2vI_5EB547aOLczFhQYcZY4BcuCje1KA4RUPggJnNXjCfR57Z8r3qYiJjfXCCp_Lb14p1IGHwy9wZ7HS9ak3Khho1B&amp;attredirects=0">
            <a:extLst>
              <a:ext uri="{FF2B5EF4-FFF2-40B4-BE49-F238E27FC236}">
                <a16:creationId xmlns:a16="http://schemas.microsoft.com/office/drawing/2014/main" id="{9CC7C279-34A7-43D8-ACD8-0AE3F14CE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492" y="4247850"/>
            <a:ext cx="3659465" cy="25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4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C3D1-B84B-4031-B366-31728D1921C8}"/>
              </a:ext>
            </a:extLst>
          </p:cNvPr>
          <p:cNvSpPr>
            <a:spLocks noGrp="1"/>
          </p:cNvSpPr>
          <p:nvPr>
            <p:ph type="title"/>
          </p:nvPr>
        </p:nvSpPr>
        <p:spPr/>
        <p:txBody>
          <a:bodyPr/>
          <a:lstStyle/>
          <a:p>
            <a:r>
              <a:rPr lang="es-AR" dirty="0"/>
              <a:t>Ejercicios</a:t>
            </a:r>
          </a:p>
        </p:txBody>
      </p:sp>
      <p:sp>
        <p:nvSpPr>
          <p:cNvPr id="3" name="Content Placeholder 2">
            <a:extLst>
              <a:ext uri="{FF2B5EF4-FFF2-40B4-BE49-F238E27FC236}">
                <a16:creationId xmlns:a16="http://schemas.microsoft.com/office/drawing/2014/main" id="{5479F565-0A0A-467B-A032-9E3BB61BB3D8}"/>
              </a:ext>
            </a:extLst>
          </p:cNvPr>
          <p:cNvSpPr>
            <a:spLocks noGrp="1"/>
          </p:cNvSpPr>
          <p:nvPr>
            <p:ph idx="1"/>
          </p:nvPr>
        </p:nvSpPr>
        <p:spPr>
          <a:xfrm>
            <a:off x="1197868" y="1600200"/>
            <a:ext cx="10801200" cy="5080000"/>
          </a:xfrm>
        </p:spPr>
        <p:txBody>
          <a:bodyPr>
            <a:normAutofit fontScale="92500"/>
          </a:bodyPr>
          <a:lstStyle/>
          <a:p>
            <a:r>
              <a:rPr lang="es-AR" b="1" dirty="0"/>
              <a:t>Dada la expresión: a' + c  .  b + d’</a:t>
            </a:r>
          </a:p>
          <a:p>
            <a:r>
              <a:rPr lang="es-AR" sz="2200" b="1" dirty="0"/>
              <a:t>Calcula y grafica el circuito</a:t>
            </a:r>
          </a:p>
          <a:p>
            <a:endParaRPr lang="es-AR" b="1" dirty="0"/>
          </a:p>
          <a:p>
            <a:pPr marL="514350" indent="-514350">
              <a:buFont typeface="+mj-lt"/>
              <a:buAutoNum type="arabicPeriod"/>
            </a:pPr>
            <a:r>
              <a:rPr lang="es-AR" dirty="0"/>
              <a:t>¿Qué valor tomará la salida "S" para la combinación </a:t>
            </a:r>
            <a:r>
              <a:rPr lang="es-AR" dirty="0" err="1"/>
              <a:t>dcba</a:t>
            </a:r>
            <a:r>
              <a:rPr lang="es-AR" dirty="0"/>
              <a:t> = 0000?</a:t>
            </a:r>
          </a:p>
          <a:p>
            <a:pPr marL="514350" indent="-514350">
              <a:buFont typeface="+mj-lt"/>
              <a:buAutoNum type="arabicPeriod"/>
            </a:pPr>
            <a:r>
              <a:rPr lang="es-AR" dirty="0"/>
              <a:t>¿Qué valor tomará la salida "S" para la combinación </a:t>
            </a:r>
            <a:r>
              <a:rPr lang="es-AR" dirty="0" err="1"/>
              <a:t>dcba</a:t>
            </a:r>
            <a:r>
              <a:rPr lang="es-AR" dirty="0"/>
              <a:t> = 0010?</a:t>
            </a:r>
          </a:p>
          <a:p>
            <a:pPr marL="514350" indent="-514350">
              <a:buFont typeface="+mj-lt"/>
              <a:buAutoNum type="arabicPeriod"/>
            </a:pPr>
            <a:r>
              <a:rPr lang="es-AR" dirty="0"/>
              <a:t>¿Qué valor tomará la salida "S" para la combinación </a:t>
            </a:r>
            <a:r>
              <a:rPr lang="es-AR" dirty="0" err="1"/>
              <a:t>dcba</a:t>
            </a:r>
            <a:r>
              <a:rPr lang="es-AR" dirty="0"/>
              <a:t> = 0011?</a:t>
            </a:r>
          </a:p>
          <a:p>
            <a:pPr marL="514350" indent="-514350">
              <a:buFont typeface="+mj-lt"/>
              <a:buAutoNum type="arabicPeriod"/>
            </a:pPr>
            <a:r>
              <a:rPr lang="es-AR" dirty="0"/>
              <a:t>¿Qué valor tomará la salida "S" para la combinación </a:t>
            </a:r>
            <a:r>
              <a:rPr lang="es-AR" dirty="0" err="1"/>
              <a:t>dcba</a:t>
            </a:r>
            <a:r>
              <a:rPr lang="es-AR" dirty="0"/>
              <a:t> = 0101?</a:t>
            </a:r>
          </a:p>
          <a:p>
            <a:pPr marL="514350" indent="-514350">
              <a:buFont typeface="+mj-lt"/>
              <a:buAutoNum type="arabicPeriod"/>
            </a:pPr>
            <a:r>
              <a:rPr lang="es-AR" dirty="0"/>
              <a:t>¿Qué valor tomará la salida "S" para la combinación </a:t>
            </a:r>
            <a:r>
              <a:rPr lang="es-AR" dirty="0" err="1"/>
              <a:t>dcba</a:t>
            </a:r>
            <a:r>
              <a:rPr lang="es-AR" dirty="0"/>
              <a:t> = 0110?</a:t>
            </a:r>
          </a:p>
        </p:txBody>
      </p:sp>
    </p:spTree>
    <p:extLst>
      <p:ext uri="{BB962C8B-B14F-4D97-AF65-F5344CB8AC3E}">
        <p14:creationId xmlns:p14="http://schemas.microsoft.com/office/powerpoint/2010/main" val="146468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dirty="0"/>
              <a:t>Circuitos lógicos combinatorios</a:t>
            </a:r>
          </a:p>
        </p:txBody>
      </p:sp>
      <p:sp>
        <p:nvSpPr>
          <p:cNvPr id="14" name="Content Placeholder 13"/>
          <p:cNvSpPr>
            <a:spLocks noGrp="1"/>
          </p:cNvSpPr>
          <p:nvPr>
            <p:ph idx="1"/>
          </p:nvPr>
        </p:nvSpPr>
        <p:spPr/>
        <p:txBody>
          <a:bodyPr>
            <a:normAutofit/>
          </a:bodyPr>
          <a:lstStyle/>
          <a:p>
            <a:r>
              <a:rPr lang="es-AR" sz="2400" dirty="0"/>
              <a:t>Es aquel cuya salida depende de la combinación de las entradas en el momento que se esté realizando la medida de la salida, estos circuitos usan las compuertas lógicas representadas mediante las expresiones booleanas.</a:t>
            </a:r>
          </a:p>
          <a:p>
            <a:r>
              <a:rPr lang="es-AR" sz="2400" dirty="0"/>
              <a:t>Esto quiere decir que un circuito de estas características puede tener (n) entradas y (t) salida como se observa en la siguiente imagen:</a:t>
            </a:r>
          </a:p>
        </p:txBody>
      </p:sp>
      <p:pic>
        <p:nvPicPr>
          <p:cNvPr id="2" name="Picture 1">
            <a:extLst>
              <a:ext uri="{FF2B5EF4-FFF2-40B4-BE49-F238E27FC236}">
                <a16:creationId xmlns:a16="http://schemas.microsoft.com/office/drawing/2014/main" id="{D2D2D931-7C22-475D-9231-BDEF4D1CB3D5}"/>
              </a:ext>
            </a:extLst>
          </p:cNvPr>
          <p:cNvPicPr>
            <a:picLocks noChangeAspect="1"/>
          </p:cNvPicPr>
          <p:nvPr/>
        </p:nvPicPr>
        <p:blipFill>
          <a:blip r:embed="rId2"/>
          <a:stretch>
            <a:fillRect/>
          </a:stretch>
        </p:blipFill>
        <p:spPr>
          <a:xfrm>
            <a:off x="5771653" y="4069605"/>
            <a:ext cx="5147295" cy="2671763"/>
          </a:xfrm>
          <a:prstGeom prst="rect">
            <a:avLst/>
          </a:prstGeom>
        </p:spPr>
      </p:pic>
    </p:spTree>
    <p:extLst>
      <p:ext uri="{BB962C8B-B14F-4D97-AF65-F5344CB8AC3E}">
        <p14:creationId xmlns:p14="http://schemas.microsoft.com/office/powerpoint/2010/main" val="289946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dirty="0"/>
              <a:t>Compuertas lógicas</a:t>
            </a:r>
          </a:p>
        </p:txBody>
      </p:sp>
      <p:sp>
        <p:nvSpPr>
          <p:cNvPr id="14" name="Content Placeholder 13"/>
          <p:cNvSpPr>
            <a:spLocks noGrp="1"/>
          </p:cNvSpPr>
          <p:nvPr>
            <p:ph idx="1"/>
          </p:nvPr>
        </p:nvSpPr>
        <p:spPr/>
        <p:txBody>
          <a:bodyPr>
            <a:normAutofit/>
          </a:bodyPr>
          <a:lstStyle/>
          <a:p>
            <a:r>
              <a:rPr lang="es-AR" sz="2400" dirty="0"/>
              <a:t>Las compuertas lógicas son dispositivos que operan con estados lógicos y funcionan igual que una calculadora, de un lado ingresas los datos, ésta realiza una operación, y finalmente, te muestra el resultado.</a:t>
            </a:r>
          </a:p>
          <a:p>
            <a:r>
              <a:rPr lang="es-AR" sz="2400" dirty="0"/>
              <a:t>Son dispositivo electrónico que producen un resultado en base a un conjunto de valores de entrada, las compuertas corresponden a los operadores AND, OR, XOR y NOT</a:t>
            </a:r>
          </a:p>
          <a:p>
            <a:r>
              <a:rPr lang="es-AR" sz="2400" dirty="0"/>
              <a:t>Cada una de las compuertas lógicas se las representa mediante un </a:t>
            </a:r>
            <a:r>
              <a:rPr lang="es-AR" sz="2400" b="1" dirty="0"/>
              <a:t>Símbolo</a:t>
            </a:r>
            <a:r>
              <a:rPr lang="es-AR" sz="2400" dirty="0"/>
              <a:t>, y la operación que realiza </a:t>
            </a:r>
            <a:r>
              <a:rPr lang="es-AR" sz="2400" b="1" dirty="0"/>
              <a:t>(Operación lógica)</a:t>
            </a:r>
            <a:r>
              <a:rPr lang="es-AR" sz="2400" dirty="0"/>
              <a:t> se corresponde con una tabla, llamada </a:t>
            </a:r>
            <a:r>
              <a:rPr lang="es-AR" sz="2400" b="1" dirty="0"/>
              <a:t>Tabla de Verdad</a:t>
            </a:r>
          </a:p>
        </p:txBody>
      </p:sp>
    </p:spTree>
    <p:extLst>
      <p:ext uri="{BB962C8B-B14F-4D97-AF65-F5344CB8AC3E}">
        <p14:creationId xmlns:p14="http://schemas.microsoft.com/office/powerpoint/2010/main" val="393713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dirty="0"/>
              <a:t>COMPUERTA NOT</a:t>
            </a:r>
          </a:p>
        </p:txBody>
      </p:sp>
      <p:sp>
        <p:nvSpPr>
          <p:cNvPr id="14" name="Content Placeholder 13"/>
          <p:cNvSpPr>
            <a:spLocks noGrp="1"/>
          </p:cNvSpPr>
          <p:nvPr>
            <p:ph idx="1"/>
          </p:nvPr>
        </p:nvSpPr>
        <p:spPr/>
        <p:txBody>
          <a:bodyPr>
            <a:normAutofit/>
          </a:bodyPr>
          <a:lstStyle/>
          <a:p>
            <a:r>
              <a:rPr lang="es-ES" dirty="0"/>
              <a:t>Se trata de un inversor, es decir, invierte el dato de entrada, por ejemplo; si pones su entrada a 1 (nivel alto) obtendrás en su salida un 0 (o nivel bajo), y viceversa. Esta compuerta dispone de una sola entrada. Su operación lógica es </a:t>
            </a:r>
            <a:r>
              <a:rPr lang="es-ES" b="1" dirty="0"/>
              <a:t>s</a:t>
            </a:r>
            <a:r>
              <a:rPr lang="es-ES" dirty="0"/>
              <a:t> igual a </a:t>
            </a:r>
            <a:r>
              <a:rPr lang="es-ES" b="1" dirty="0" err="1"/>
              <a:t>a</a:t>
            </a:r>
            <a:r>
              <a:rPr lang="es-ES" b="1" dirty="0"/>
              <a:t> invertida</a:t>
            </a:r>
            <a:endParaRPr lang="es-AR" sz="2400" b="1" dirty="0"/>
          </a:p>
        </p:txBody>
      </p:sp>
      <p:pic>
        <p:nvPicPr>
          <p:cNvPr id="1026" name="Picture 2" descr="https://996b10df-a-62cb3a1a-s-sites.googlegroups.com/site/chiarenamiguelangel/home/funciones-logicas/compuerta%20not.png?attachauth=ANoY7cozMwj1VsfxHtoxOr9fe-wv0Ei0SgmRSfzXrPZ-_yqO0qVj9mBXwFByYSrDyBRyKoODVmK6cBWP8O9-qmo3SA8kKLHmJPSLvJCZBsWUjaiTt9NW4p5LarvIHBO2aliZt72n_wAFavWttNBdjw9fbHNt4iLaf4uaGAp5wjrIO6lZHcej4ISqSHCuPf4RDvGimpoNMIQ9EnyArQitpxMmUL0AwegQJ_LeBKsOu6-pcZ_NXaeK7IlAu-0fxCEan6kWBoptMSmz&amp;attredirects=0">
            <a:extLst>
              <a:ext uri="{FF2B5EF4-FFF2-40B4-BE49-F238E27FC236}">
                <a16:creationId xmlns:a16="http://schemas.microsoft.com/office/drawing/2014/main" id="{7D13C564-A840-494F-9286-3D3247CF0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997" y="3894509"/>
            <a:ext cx="4983858" cy="227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1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dirty="0"/>
              <a:t>COMPUERTA AND</a:t>
            </a:r>
          </a:p>
        </p:txBody>
      </p:sp>
      <p:sp>
        <p:nvSpPr>
          <p:cNvPr id="14" name="Content Placeholder 13"/>
          <p:cNvSpPr>
            <a:spLocks noGrp="1"/>
          </p:cNvSpPr>
          <p:nvPr>
            <p:ph idx="1"/>
          </p:nvPr>
        </p:nvSpPr>
        <p:spPr/>
        <p:txBody>
          <a:bodyPr>
            <a:normAutofit/>
          </a:bodyPr>
          <a:lstStyle/>
          <a:p>
            <a:r>
              <a:rPr lang="es-AR" dirty="0"/>
              <a:t>Una compuerta AND tiene dos entradas como mínimo y su operación lógica es un producto entre ambas, no es un producto aritmético, aunque en este caso coincidan. *Observa que su salida será alta si sus dos entradas están a nivel alto*</a:t>
            </a:r>
            <a:endParaRPr lang="es-AR" sz="2400" b="1" dirty="0"/>
          </a:p>
        </p:txBody>
      </p:sp>
      <p:pic>
        <p:nvPicPr>
          <p:cNvPr id="2052" name="Picture 4" descr="https://996b10df-a-62cb3a1a-s-sites.googlegroups.com/site/chiarenamiguelangel/home/funciones-logicas/compuerta%20and.png?attachauth=ANoY7cpk61QzGAWwjHGOTj9-kb6ZEq4F2zN_zKA1j5b_O9OaHJOWOrIswIn9XN_Qy-EX7NjX_fh8Dew1klcRiPG7ZjzILaO-azaOs9EC1m4lcuQuPF2WxfS7dDxC0pMuQgaWgpl4izunBn8RYnimPULn-Jw9iehzAksBYdY8y3JPjixCPpLjLT6LL4BABWDcyqyz9um6SkZ81nH5lj-qgZeh3xafmT5CFWX2NzTtJFxS5kh1C5YKE4bSN7oCMPTODPcE9aqI-Y6p&amp;attredirects=0">
            <a:extLst>
              <a:ext uri="{FF2B5EF4-FFF2-40B4-BE49-F238E27FC236}">
                <a16:creationId xmlns:a16="http://schemas.microsoft.com/office/drawing/2014/main" id="{03EFD871-A2FD-404D-AD4C-66F3AC93C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663" y="3345792"/>
            <a:ext cx="4422600" cy="304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55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dirty="0"/>
              <a:t>COMPUERTA OR</a:t>
            </a:r>
          </a:p>
        </p:txBody>
      </p:sp>
      <p:sp>
        <p:nvSpPr>
          <p:cNvPr id="14" name="Content Placeholder 13"/>
          <p:cNvSpPr>
            <a:spLocks noGrp="1"/>
          </p:cNvSpPr>
          <p:nvPr>
            <p:ph idx="1"/>
          </p:nvPr>
        </p:nvSpPr>
        <p:spPr/>
        <p:txBody>
          <a:bodyPr>
            <a:normAutofit/>
          </a:bodyPr>
          <a:lstStyle/>
          <a:p>
            <a:r>
              <a:rPr lang="es-ES" dirty="0"/>
              <a:t>Al igual que la anterior posee dos entradas como mínimo y la operación lógica, será una suma entre ambas... Bueno, todo va bien hasta que 1 + 1 = 1, el tema es que se trata de una compuerta </a:t>
            </a:r>
            <a:r>
              <a:rPr lang="es-ES" b="1" dirty="0"/>
              <a:t>O Inclusiva</a:t>
            </a:r>
            <a:r>
              <a:rPr lang="es-ES" dirty="0"/>
              <a:t> es como </a:t>
            </a:r>
            <a:r>
              <a:rPr lang="es-ES" b="1" dirty="0"/>
              <a:t>a y/o b.</a:t>
            </a:r>
            <a:r>
              <a:rPr lang="es-ES" dirty="0"/>
              <a:t> *Es decir, basta que una de ellas sea </a:t>
            </a:r>
            <a:r>
              <a:rPr lang="es-ES" b="1" dirty="0"/>
              <a:t>1</a:t>
            </a:r>
            <a:r>
              <a:rPr lang="es-ES" dirty="0"/>
              <a:t> para que su salida sea también 1*</a:t>
            </a:r>
            <a:endParaRPr lang="es-AR" sz="2400" b="1" dirty="0"/>
          </a:p>
        </p:txBody>
      </p:sp>
      <p:pic>
        <p:nvPicPr>
          <p:cNvPr id="3074" name="Picture 2" descr="https://996b10df-a-62cb3a1a-s-sites.googlegroups.com/site/chiarenamiguelangel/home/funciones-logicas/compuerta%20or.png?attachauth=ANoY7cqIaHzlNS2eoj4hR9D_Ih9yHZWH9IdMqwcmoWSEefuiNSDhAzQOksxV6k5riGq8kX_EMc2__cD3fG4q8eaSefmglsKOIpGIqvmhegpZ-5WLGOPQnNQ0yFrv7uhefBiNfbdW9jeTfD37OJSGte5jw3_BpS8ybgXWeyYUJY4GGpwYyql9rpudL24AnuI2DtEKdzemhR0_T4O6h6dv2q8iwI3JYRf1PpwI1FytQazpoAQEnh217-sHROzQ_Dd8vF8kx2OeUkE4&amp;attredirects=0">
            <a:extLst>
              <a:ext uri="{FF2B5EF4-FFF2-40B4-BE49-F238E27FC236}">
                <a16:creationId xmlns:a16="http://schemas.microsoft.com/office/drawing/2014/main" id="{1C2E1B53-18C3-44FD-AD2E-DE7B4A7DD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396" y="3645024"/>
            <a:ext cx="4752528" cy="329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18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dirty="0"/>
              <a:t>COMPUERTA </a:t>
            </a:r>
            <a:r>
              <a:rPr lang="es-ES" b="1" dirty="0"/>
              <a:t>OR-EX o XOR</a:t>
            </a:r>
            <a:endParaRPr lang="es-AR" dirty="0"/>
          </a:p>
        </p:txBody>
      </p:sp>
      <p:sp>
        <p:nvSpPr>
          <p:cNvPr id="14" name="Content Placeholder 13"/>
          <p:cNvSpPr>
            <a:spLocks noGrp="1"/>
          </p:cNvSpPr>
          <p:nvPr>
            <p:ph idx="1"/>
          </p:nvPr>
        </p:nvSpPr>
        <p:spPr/>
        <p:txBody>
          <a:bodyPr>
            <a:normAutofit/>
          </a:bodyPr>
          <a:lstStyle/>
          <a:p>
            <a:r>
              <a:rPr lang="es-ES" dirty="0"/>
              <a:t>Es OR </a:t>
            </a:r>
            <a:r>
              <a:rPr lang="es-ES" dirty="0" err="1"/>
              <a:t>EXclusiva</a:t>
            </a:r>
            <a:r>
              <a:rPr lang="es-ES" dirty="0"/>
              <a:t> en este caso con dos entradas (puede tener más, claro está) y lo que hará con ellas será una suma lógica entre </a:t>
            </a:r>
            <a:r>
              <a:rPr lang="es-ES" b="1" dirty="0"/>
              <a:t>a</a:t>
            </a:r>
            <a:r>
              <a:rPr lang="es-ES" dirty="0"/>
              <a:t> por </a:t>
            </a:r>
            <a:r>
              <a:rPr lang="es-ES" b="1" dirty="0"/>
              <a:t>b invertida</a:t>
            </a:r>
            <a:r>
              <a:rPr lang="es-ES" dirty="0"/>
              <a:t> y </a:t>
            </a:r>
            <a:r>
              <a:rPr lang="es-ES" b="1" dirty="0"/>
              <a:t>a invertida</a:t>
            </a:r>
            <a:r>
              <a:rPr lang="es-ES" dirty="0"/>
              <a:t> por </a:t>
            </a:r>
            <a:r>
              <a:rPr lang="es-ES" b="1" dirty="0"/>
              <a:t>b</a:t>
            </a:r>
            <a:r>
              <a:rPr lang="es-ES" dirty="0"/>
              <a:t>. *Al ser </a:t>
            </a:r>
            <a:r>
              <a:rPr lang="es-ES" b="1" dirty="0"/>
              <a:t>O Exclusiva</a:t>
            </a:r>
            <a:r>
              <a:rPr lang="es-ES" dirty="0"/>
              <a:t> su salida será </a:t>
            </a:r>
            <a:r>
              <a:rPr lang="es-ES" b="1" dirty="0"/>
              <a:t>1</a:t>
            </a:r>
            <a:r>
              <a:rPr lang="es-ES" dirty="0"/>
              <a:t> si una y </a:t>
            </a:r>
            <a:r>
              <a:rPr lang="es-ES" b="1" dirty="0"/>
              <a:t>sólo </a:t>
            </a:r>
            <a:r>
              <a:rPr lang="es-ES" b="1" dirty="0" err="1"/>
              <a:t>una</a:t>
            </a:r>
            <a:r>
              <a:rPr lang="es-ES" dirty="0" err="1"/>
              <a:t>de</a:t>
            </a:r>
            <a:r>
              <a:rPr lang="es-ES" dirty="0"/>
              <a:t> sus entradas es1*</a:t>
            </a:r>
            <a:endParaRPr lang="es-AR" sz="2400" b="1" dirty="0"/>
          </a:p>
        </p:txBody>
      </p:sp>
      <p:pic>
        <p:nvPicPr>
          <p:cNvPr id="4098" name="Picture 2" descr="https://996b10df-a-62cb3a1a-s-sites.googlegroups.com/site/chiarenamiguelangel/home/funciones-logicas/compuerta%20xor.png?attachauth=ANoY7crAGvZ_Ttj-jMlBllDMxnnlxTmYnD9PrGUSyHkVeWWi6GLyjhHzC7haDxJqmi_Hr4JUmdjSLE1OfWcrHj9Zaf5KGZ7BJSC6WCgRi8_MHIv3NEQxSZ4j9PYYG8se2JiMOXhXu-CpUYso1ixXvsoGL7bVvBzQCojvFNSY1zlpA2xnI9Yq1HNCsaZVddmF6ZC2Diu831kaor1j3NvEcJR8sru62osXn2qqpKaVNqfAlrVzMyy2eF_eGQ6UCKkR0uB02z6sWV3f&amp;attredirects=0">
            <a:extLst>
              <a:ext uri="{FF2B5EF4-FFF2-40B4-BE49-F238E27FC236}">
                <a16:creationId xmlns:a16="http://schemas.microsoft.com/office/drawing/2014/main" id="{19DFFFD7-FAE9-4A10-841A-969C7C3F2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853" y="3353460"/>
            <a:ext cx="4824536" cy="331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7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dirty="0"/>
              <a:t>COMPUERTA </a:t>
            </a:r>
            <a:r>
              <a:rPr lang="es-ES" b="1" dirty="0"/>
              <a:t>OR-EX o XOR</a:t>
            </a:r>
            <a:endParaRPr lang="es-AR" dirty="0"/>
          </a:p>
        </p:txBody>
      </p:sp>
      <p:sp>
        <p:nvSpPr>
          <p:cNvPr id="14" name="Content Placeholder 13"/>
          <p:cNvSpPr>
            <a:spLocks noGrp="1"/>
          </p:cNvSpPr>
          <p:nvPr>
            <p:ph idx="1"/>
          </p:nvPr>
        </p:nvSpPr>
        <p:spPr/>
        <p:txBody>
          <a:bodyPr>
            <a:normAutofit/>
          </a:bodyPr>
          <a:lstStyle/>
          <a:p>
            <a:r>
              <a:rPr lang="es-ES" dirty="0"/>
              <a:t>Es OR </a:t>
            </a:r>
            <a:r>
              <a:rPr lang="es-ES" dirty="0" err="1"/>
              <a:t>EXclusiva</a:t>
            </a:r>
            <a:r>
              <a:rPr lang="es-ES" dirty="0"/>
              <a:t> en este caso con dos entradas (puede tener más, claro está) y lo que hará con ellas será una suma lógica entre </a:t>
            </a:r>
            <a:r>
              <a:rPr lang="es-ES" b="1" dirty="0"/>
              <a:t>a</a:t>
            </a:r>
            <a:r>
              <a:rPr lang="es-ES" dirty="0"/>
              <a:t> por </a:t>
            </a:r>
            <a:r>
              <a:rPr lang="es-ES" b="1" dirty="0"/>
              <a:t>b invertida</a:t>
            </a:r>
            <a:r>
              <a:rPr lang="es-ES" dirty="0"/>
              <a:t> y </a:t>
            </a:r>
            <a:r>
              <a:rPr lang="es-ES" b="1" dirty="0"/>
              <a:t>a invertida</a:t>
            </a:r>
            <a:r>
              <a:rPr lang="es-ES" dirty="0"/>
              <a:t> por </a:t>
            </a:r>
            <a:r>
              <a:rPr lang="es-ES" b="1" dirty="0"/>
              <a:t>b</a:t>
            </a:r>
            <a:r>
              <a:rPr lang="es-ES" dirty="0"/>
              <a:t>. *Al ser </a:t>
            </a:r>
            <a:r>
              <a:rPr lang="es-ES" b="1" dirty="0"/>
              <a:t>O Exclusiva</a:t>
            </a:r>
            <a:r>
              <a:rPr lang="es-ES" dirty="0"/>
              <a:t> su salida será </a:t>
            </a:r>
            <a:r>
              <a:rPr lang="es-ES" b="1" dirty="0"/>
              <a:t>1</a:t>
            </a:r>
            <a:r>
              <a:rPr lang="es-ES" dirty="0"/>
              <a:t> si una y </a:t>
            </a:r>
            <a:r>
              <a:rPr lang="es-ES" b="1" dirty="0"/>
              <a:t>sólo </a:t>
            </a:r>
            <a:r>
              <a:rPr lang="es-ES" b="1" dirty="0" err="1"/>
              <a:t>una</a:t>
            </a:r>
            <a:r>
              <a:rPr lang="es-ES" dirty="0" err="1"/>
              <a:t>de</a:t>
            </a:r>
            <a:r>
              <a:rPr lang="es-ES" dirty="0"/>
              <a:t> sus entradas es1*</a:t>
            </a:r>
            <a:endParaRPr lang="es-AR" sz="2400" b="1" dirty="0"/>
          </a:p>
        </p:txBody>
      </p:sp>
      <p:pic>
        <p:nvPicPr>
          <p:cNvPr id="4098" name="Picture 2" descr="https://996b10df-a-62cb3a1a-s-sites.googlegroups.com/site/chiarenamiguelangel/home/funciones-logicas/compuerta%20xor.png?attachauth=ANoY7crAGvZ_Ttj-jMlBllDMxnnlxTmYnD9PrGUSyHkVeWWi6GLyjhHzC7haDxJqmi_Hr4JUmdjSLE1OfWcrHj9Zaf5KGZ7BJSC6WCgRi8_MHIv3NEQxSZ4j9PYYG8se2JiMOXhXu-CpUYso1ixXvsoGL7bVvBzQCojvFNSY1zlpA2xnI9Yq1HNCsaZVddmF6ZC2Diu831kaor1j3NvEcJR8sru62osXn2qqpKaVNqfAlrVzMyy2eF_eGQ6UCKkR0uB02z6sWV3f&amp;attredirects=0">
            <a:extLst>
              <a:ext uri="{FF2B5EF4-FFF2-40B4-BE49-F238E27FC236}">
                <a16:creationId xmlns:a16="http://schemas.microsoft.com/office/drawing/2014/main" id="{19DFFFD7-FAE9-4A10-841A-969C7C3F2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853" y="3353460"/>
            <a:ext cx="4824536" cy="331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35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80</TotalTime>
  <Words>990</Words>
  <Application>Microsoft Office PowerPoint</Application>
  <PresentationFormat>Custom</PresentationFormat>
  <Paragraphs>99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Euphemia</vt:lpstr>
      <vt:lpstr>Webdings</vt:lpstr>
      <vt:lpstr>Math 16x9</vt:lpstr>
      <vt:lpstr>Lógica digital</vt:lpstr>
      <vt:lpstr>Lógica digital</vt:lpstr>
      <vt:lpstr>Circuitos lógicos combinatorios</vt:lpstr>
      <vt:lpstr>Compuertas lógicas</vt:lpstr>
      <vt:lpstr>COMPUERTA NOT</vt:lpstr>
      <vt:lpstr>COMPUERTA AND</vt:lpstr>
      <vt:lpstr>COMPUERTA OR</vt:lpstr>
      <vt:lpstr>COMPUERTA OR-EX o XOR</vt:lpstr>
      <vt:lpstr>COMPUERTA OR-EX o XOR</vt:lpstr>
      <vt:lpstr>Compuertas Lógicas Combinadas</vt:lpstr>
      <vt:lpstr>COMPUERTA NAND</vt:lpstr>
      <vt:lpstr>COMPUERTA NOR</vt:lpstr>
      <vt:lpstr>ÁLGEBRA DE BOOLE</vt:lpstr>
      <vt:lpstr>POSTULADOS</vt:lpstr>
      <vt:lpstr>POSTULADOS</vt:lpstr>
      <vt:lpstr>TEOREMAS</vt:lpstr>
      <vt:lpstr>PROBAMOS TEOREMAS</vt:lpstr>
      <vt:lpstr>Teorema de Morgan</vt:lpstr>
      <vt:lpstr>TEOREMA DE MORGAN</vt:lpstr>
      <vt:lpstr>TEOREMA DE MORGAN</vt:lpstr>
      <vt:lpstr>Ejercicios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digital</dc:title>
  <dc:creator>Lage, Matias   [GFS LatAm -SC]</dc:creator>
  <cp:lastModifiedBy>Lage, Matias   [GFS LatAm -SC]</cp:lastModifiedBy>
  <cp:revision>12</cp:revision>
  <dcterms:created xsi:type="dcterms:W3CDTF">2018-10-20T00:40:08Z</dcterms:created>
  <dcterms:modified xsi:type="dcterms:W3CDTF">2018-10-20T02:01:05Z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