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Franklin Gothic"/>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font" Target="fonts/FranklinGothic-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rIns="91425" wrap="square" tIns="91425"/>
          <a:lstStyle>
            <a:lvl1pPr indent="0" lvl="0" marL="0" marR="0" rtl="0" algn="r">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rIns="91425" wrap="square" tIns="91425"/>
          <a:lstStyle>
            <a:lvl1pPr indent="0" lvl="0" marL="0" marR="0" rtl="0" algn="l">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6" name="Shape 86"/>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87" name="Shape 87"/>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0" name="Shape 200"/>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201" name="Shape 201"/>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9" name="Shape 209"/>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210" name="Shape 210"/>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7" name="Shape 97"/>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solidFill>
                <a:srgbClr val="000000"/>
              </a:solidFill>
            </a:endParaRPr>
          </a:p>
        </p:txBody>
      </p:sp>
      <p:sp>
        <p:nvSpPr>
          <p:cNvPr id="98" name="Shape 98"/>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8" name="Shape 108"/>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solidFill>
                <a:srgbClr val="000000"/>
              </a:solidFill>
            </a:endParaRPr>
          </a:p>
        </p:txBody>
      </p:sp>
      <p:sp>
        <p:nvSpPr>
          <p:cNvPr id="109" name="Shape 109"/>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8" name="Shape 118"/>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120650" lvl="0" marL="228600" rtl="0">
              <a:lnSpc>
                <a:spcPct val="90000"/>
              </a:lnSpc>
              <a:spcBef>
                <a:spcPts val="1000"/>
              </a:spcBef>
              <a:buClr>
                <a:schemeClr val="dk1"/>
              </a:buClr>
              <a:buSzPts val="1100"/>
              <a:buFont typeface="Arial"/>
              <a:buNone/>
            </a:pPr>
            <a:r>
              <a:rPr lang="en-US"/>
              <a:t>First goal is to gain an understanding of the data set. PLOS has never done any analysis on their corpus</a:t>
            </a:r>
          </a:p>
        </p:txBody>
      </p:sp>
      <p:sp>
        <p:nvSpPr>
          <p:cNvPr id="119" name="Shape 119"/>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8" name="Shape 128"/>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950">
                <a:highlight>
                  <a:srgbClr val="FFFFFF"/>
                </a:highlight>
                <a:latin typeface="Arial"/>
                <a:ea typeface="Arial"/>
                <a:cs typeface="Arial"/>
                <a:sym typeface="Arial"/>
              </a:rPr>
              <a:t>The Journal Article Tag Suite (JATS) is a standard that defines a set of XML elements and attributes for tagging journal articles and describes three article models. The JATS standard has evolved over time, and hence there exist some consistency issues, which we encountered in parsing. Our data is sourced from PLOS and PubMed via FTP. Why both, you may ask?</a:t>
            </a:r>
          </a:p>
          <a:p>
            <a:pPr indent="0" lvl="0" marL="0" marR="0" rtl="0" algn="l">
              <a:spcBef>
                <a:spcPts val="0"/>
              </a:spcBef>
              <a:buNone/>
            </a:pPr>
            <a:r>
              <a:rPr lang="en-US" sz="950">
                <a:highlight>
                  <a:srgbClr val="FFFFFF"/>
                </a:highlight>
                <a:latin typeface="Arial"/>
                <a:ea typeface="Arial"/>
                <a:cs typeface="Arial"/>
                <a:sym typeface="Arial"/>
              </a:rPr>
              <a:t>Good question! Both sites maintain different formats of the same academic paper. PubMed has richer references, with a Pub-Med ID as an identifier for the reference. PLOS on the other hand, does not have any identifiers in the references apart from paper name which is quite frustrating. Also, all of the references of a PLOS paper may not be published in PLOS and are not part of the PLOS corpora but are present in PubMed.</a:t>
            </a:r>
          </a:p>
          <a:p>
            <a:pPr indent="0" lvl="0" marL="0" marR="0" rtl="0" algn="l">
              <a:spcBef>
                <a:spcPts val="0"/>
              </a:spcBef>
              <a:buNone/>
            </a:pPr>
            <a:r>
              <a:rPr lang="en-US" sz="950">
                <a:highlight>
                  <a:srgbClr val="FFFFFF"/>
                </a:highlight>
                <a:latin typeface="Arial"/>
                <a:ea typeface="Arial"/>
                <a:cs typeface="Arial"/>
                <a:sym typeface="Arial"/>
              </a:rPr>
              <a:t>Papers downloaded via FTP. Python for parsing. Not relational data, and not standard. Hence use of a non-relational document database like mongoDB to store the preprocessed documents.</a:t>
            </a:r>
          </a:p>
        </p:txBody>
      </p:sp>
      <p:sp>
        <p:nvSpPr>
          <p:cNvPr id="129" name="Shape 129"/>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6" name="Shape 146"/>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a:t>XML parsing using the ElementTree XML API in Python, which has elements useful in iterating recursively over sub-trees. Messy XML, cluttered, to a straightforward dictionary. Challenges: Highly nested xml with a non standard structure. For instance one paper may have a different number of references than another, and the references have varying number of authors. Another challenge is extracting an expanse of text via a tag, where other tags may open before the text tag closes (eg. italics, paranthesis, citations etc).</a:t>
            </a:r>
          </a:p>
        </p:txBody>
      </p:sp>
      <p:sp>
        <p:nvSpPr>
          <p:cNvPr id="147" name="Shape 147"/>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5" name="Shape 165"/>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a:t>LDA Topic modeling on a subset of 10,000 articles from the journal PLOS One</a:t>
            </a:r>
          </a:p>
          <a:p>
            <a:pPr indent="0" lvl="0" marL="0" marR="0" rtl="0" algn="l">
              <a:spcBef>
                <a:spcPts val="0"/>
              </a:spcBef>
              <a:buNone/>
            </a:pPr>
            <a:r>
              <a:rPr lang="en-US"/>
              <a:t>Here is a sample of thematically relevant topics </a:t>
            </a:r>
          </a:p>
          <a:p>
            <a:pPr indent="0" lvl="0" marL="0" marR="0" rtl="0" algn="l">
              <a:spcBef>
                <a:spcPts val="0"/>
              </a:spcBef>
              <a:buNone/>
            </a:pPr>
            <a:r>
              <a:rPr lang="en-US"/>
              <a:t>This can be used to drive measures of article similarity -- which could be a component of our recommendation system</a:t>
            </a:r>
          </a:p>
          <a:p>
            <a:pPr indent="0" lvl="0" marL="0" marR="0" rtl="0" algn="l">
              <a:spcBef>
                <a:spcPts val="0"/>
              </a:spcBef>
              <a:buNone/>
            </a:pPr>
            <a:r>
              <a:rPr lang="en-US"/>
              <a:t>Thus far, we’ve only been working on a subset of data -- will need to scale things up </a:t>
            </a:r>
          </a:p>
        </p:txBody>
      </p:sp>
      <p:sp>
        <p:nvSpPr>
          <p:cNvPr id="166" name="Shape 166"/>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0" name="Shape 180"/>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a:t>Use of Python library NetworkX to build network graph of citations. For a clean visualization we are visualizing two papers and their references. One paper is a reference of the other paper. Nodes: Pubmed ids of papers. Edges: Paper, Reference. Challenge: All citations may not be part of the PLOS corpus. Also, there is no standard ID which is used (EG: the DOI, PMC, PMID are all used. Hence we may need to create a lookup of these)</a:t>
            </a:r>
          </a:p>
        </p:txBody>
      </p:sp>
      <p:sp>
        <p:nvSpPr>
          <p:cNvPr id="181" name="Shape 181"/>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0" name="Shape 190"/>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a:t>Why only two papers. Well, this is what happens when you select a subset of 50 papers. Close to 1300 edges and over 1200 nodes. Clearly, large and dense network graphs are not meant to be visualized. We have over 300k papers, and it will be a fairly complex task to create that network graph. We do not intend to visualize it, but rather use the information from the graph like the number of incoming connections (No. of times it has been cited) and degrees of separation from potential recommendation in the algorithm for the recommendation engine.</a:t>
            </a:r>
          </a:p>
        </p:txBody>
      </p:sp>
      <p:sp>
        <p:nvSpPr>
          <p:cNvPr id="191" name="Shape 191"/>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1524000" y="1122363"/>
            <a:ext cx="9144000" cy="2387600"/>
          </a:xfrm>
          <a:prstGeom prst="rect">
            <a:avLst/>
          </a:prstGeom>
          <a:noFill/>
          <a:ln>
            <a:noFill/>
          </a:ln>
        </p:spPr>
        <p:txBody>
          <a:bodyPr anchorCtr="0" anchor="b" bIns="91425" lIns="91425" rIns="91425" wrap="square" tIns="91425"/>
          <a:lstStyle>
            <a:lvl1pPr indent="0" lvl="0" marL="0" marR="0" rtl="0" algn="ctr">
              <a:lnSpc>
                <a:spcPct val="90000"/>
              </a:lnSpc>
              <a:spcBef>
                <a:spcPts val="0"/>
              </a:spcBef>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7" name="Shape 17"/>
          <p:cNvSpPr txBox="1"/>
          <p:nvPr>
            <p:ph idx="1" type="subTitle"/>
          </p:nvPr>
        </p:nvSpPr>
        <p:spPr>
          <a:xfrm>
            <a:off x="1524000" y="3602038"/>
            <a:ext cx="9144000" cy="1655762"/>
          </a:xfrm>
          <a:prstGeom prst="rect">
            <a:avLst/>
          </a:prstGeom>
          <a:noFill/>
          <a:ln>
            <a:noFill/>
          </a:ln>
        </p:spPr>
        <p:txBody>
          <a:bodyPr anchorCtr="0" anchor="t" bIns="91425" lIns="91425" rIns="91425" wrap="square" tIns="91425"/>
          <a:lstStyle>
            <a:lvl1pPr indent="0" lvl="0" marL="0" marR="0" rtl="0" algn="ctr">
              <a:lnSpc>
                <a:spcPct val="90000"/>
              </a:lnSpc>
              <a:spcBef>
                <a:spcPts val="1000"/>
              </a:spcBef>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8" name="Shape 18"/>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9" name="Shape 19"/>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72" name="Shape 72"/>
        <p:cNvGrpSpPr/>
        <p:nvPr/>
      </p:nvGrpSpPr>
      <p:grpSpPr>
        <a:xfrm>
          <a:off x="0" y="0"/>
          <a:ext cx="0" cy="0"/>
          <a:chOff x="0" y="0"/>
          <a:chExt cx="0" cy="0"/>
        </a:xfrm>
      </p:grpSpPr>
      <p:sp>
        <p:nvSpPr>
          <p:cNvPr id="73" name="Shape 73"/>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74" name="Shape 74"/>
          <p:cNvSpPr txBox="1"/>
          <p:nvPr>
            <p:ph idx="1" type="body"/>
          </p:nvPr>
        </p:nvSpPr>
        <p:spPr>
          <a:xfrm rot="5400000">
            <a:off x="3920331" y="-1256506"/>
            <a:ext cx="4351338" cy="10515600"/>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78" name="Shape 78"/>
        <p:cNvGrpSpPr/>
        <p:nvPr/>
      </p:nvGrpSpPr>
      <p:grpSpPr>
        <a:xfrm>
          <a:off x="0" y="0"/>
          <a:ext cx="0" cy="0"/>
          <a:chOff x="0" y="0"/>
          <a:chExt cx="0" cy="0"/>
        </a:xfrm>
      </p:grpSpPr>
      <p:sp>
        <p:nvSpPr>
          <p:cNvPr id="79" name="Shape 79"/>
          <p:cNvSpPr txBox="1"/>
          <p:nvPr>
            <p:ph type="title"/>
          </p:nvPr>
        </p:nvSpPr>
        <p:spPr>
          <a:xfrm rot="5400000">
            <a:off x="7133431" y="1956594"/>
            <a:ext cx="5811838" cy="2628900"/>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80" name="Shape 80"/>
          <p:cNvSpPr txBox="1"/>
          <p:nvPr>
            <p:ph idx="1" type="body"/>
          </p:nvPr>
        </p:nvSpPr>
        <p:spPr>
          <a:xfrm rot="5400000">
            <a:off x="1799431" y="-596106"/>
            <a:ext cx="5811838" cy="7734300"/>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23" name="Shape 23"/>
          <p:cNvSpPr txBox="1"/>
          <p:nvPr>
            <p:ph idx="1" type="body"/>
          </p:nvPr>
        </p:nvSpPr>
        <p:spPr>
          <a:xfrm>
            <a:off x="838200" y="1825625"/>
            <a:ext cx="10515600"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7" name="Shape 27"/>
        <p:cNvGrpSpPr/>
        <p:nvPr/>
      </p:nvGrpSpPr>
      <p:grpSpPr>
        <a:xfrm>
          <a:off x="0" y="0"/>
          <a:ext cx="0" cy="0"/>
          <a:chOff x="0" y="0"/>
          <a:chExt cx="0" cy="0"/>
        </a:xfrm>
      </p:grpSpPr>
      <p:sp>
        <p:nvSpPr>
          <p:cNvPr id="28" name="Shape 28"/>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29" name="Shape 29"/>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30" name="Shape 30"/>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31" name="Shape 31"/>
        <p:cNvGrpSpPr/>
        <p:nvPr/>
      </p:nvGrpSpPr>
      <p:grpSpPr>
        <a:xfrm>
          <a:off x="0" y="0"/>
          <a:ext cx="0" cy="0"/>
          <a:chOff x="0" y="0"/>
          <a:chExt cx="0" cy="0"/>
        </a:xfrm>
      </p:grpSpPr>
      <p:sp>
        <p:nvSpPr>
          <p:cNvPr id="32" name="Shape 32"/>
          <p:cNvSpPr txBox="1"/>
          <p:nvPr>
            <p:ph type="title"/>
          </p:nvPr>
        </p:nvSpPr>
        <p:spPr>
          <a:xfrm>
            <a:off x="831850" y="1709738"/>
            <a:ext cx="10515600" cy="2852737"/>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33" name="Shape 33"/>
          <p:cNvSpPr txBox="1"/>
          <p:nvPr>
            <p:ph idx="1" type="body"/>
          </p:nvPr>
        </p:nvSpPr>
        <p:spPr>
          <a:xfrm>
            <a:off x="831850" y="4589463"/>
            <a:ext cx="10515600" cy="1500187"/>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0" lvl="1" marL="457200" marR="0" rtl="0" algn="l">
              <a:lnSpc>
                <a:spcPct val="90000"/>
              </a:lnSpc>
              <a:spcBef>
                <a:spcPts val="500"/>
              </a:spcBef>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4" name="Shape 34"/>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7" name="Shape 37"/>
        <p:cNvGrpSpPr/>
        <p:nvPr/>
      </p:nvGrpSpPr>
      <p:grpSpPr>
        <a:xfrm>
          <a:off x="0" y="0"/>
          <a:ext cx="0" cy="0"/>
          <a:chOff x="0" y="0"/>
          <a:chExt cx="0" cy="0"/>
        </a:xfrm>
      </p:grpSpPr>
      <p:sp>
        <p:nvSpPr>
          <p:cNvPr id="38" name="Shape 38"/>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39" name="Shape 39"/>
          <p:cNvSpPr txBox="1"/>
          <p:nvPr>
            <p:ph idx="1" type="body"/>
          </p:nvPr>
        </p:nvSpPr>
        <p:spPr>
          <a:xfrm>
            <a:off x="838200" y="1825625"/>
            <a:ext cx="5181600"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2" type="body"/>
          </p:nvPr>
        </p:nvSpPr>
        <p:spPr>
          <a:xfrm>
            <a:off x="6172200" y="1825625"/>
            <a:ext cx="5181600"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Shape 41"/>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4" name="Shape 44"/>
        <p:cNvGrpSpPr/>
        <p:nvPr/>
      </p:nvGrpSpPr>
      <p:grpSpPr>
        <a:xfrm>
          <a:off x="0" y="0"/>
          <a:ext cx="0" cy="0"/>
          <a:chOff x="0" y="0"/>
          <a:chExt cx="0" cy="0"/>
        </a:xfrm>
      </p:grpSpPr>
      <p:sp>
        <p:nvSpPr>
          <p:cNvPr id="45" name="Shape 45"/>
          <p:cNvSpPr txBox="1"/>
          <p:nvPr>
            <p:ph type="title"/>
          </p:nvPr>
        </p:nvSpPr>
        <p:spPr>
          <a:xfrm>
            <a:off x="839788"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46" name="Shape 46"/>
          <p:cNvSpPr txBox="1"/>
          <p:nvPr>
            <p:ph idx="1" type="body"/>
          </p:nvPr>
        </p:nvSpPr>
        <p:spPr>
          <a:xfrm>
            <a:off x="839788" y="1681163"/>
            <a:ext cx="5157787" cy="823912"/>
          </a:xfrm>
          <a:prstGeom prst="rect">
            <a:avLst/>
          </a:prstGeom>
          <a:noFill/>
          <a:ln>
            <a:noFill/>
          </a:ln>
        </p:spPr>
        <p:txBody>
          <a:bodyPr anchorCtr="0" anchor="b" bIns="91425" lIns="91425" rIns="91425" wrap="square" tIns="91425"/>
          <a:lstStyle>
            <a:lvl1pPr indent="0" lvl="0" marL="0" marR="0" rtl="0" algn="l">
              <a:lnSpc>
                <a:spcPct val="90000"/>
              </a:lnSpc>
              <a:spcBef>
                <a:spcPts val="1000"/>
              </a:spcBef>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7" name="Shape 47"/>
          <p:cNvSpPr txBox="1"/>
          <p:nvPr>
            <p:ph idx="2" type="body"/>
          </p:nvPr>
        </p:nvSpPr>
        <p:spPr>
          <a:xfrm>
            <a:off x="839788" y="2505075"/>
            <a:ext cx="5157787" cy="368458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3" type="body"/>
          </p:nvPr>
        </p:nvSpPr>
        <p:spPr>
          <a:xfrm>
            <a:off x="6172200" y="1681163"/>
            <a:ext cx="5183188" cy="823912"/>
          </a:xfrm>
          <a:prstGeom prst="rect">
            <a:avLst/>
          </a:prstGeom>
          <a:noFill/>
          <a:ln>
            <a:noFill/>
          </a:ln>
        </p:spPr>
        <p:txBody>
          <a:bodyPr anchorCtr="0" anchor="b" bIns="91425" lIns="91425" rIns="91425" wrap="square" tIns="91425"/>
          <a:lstStyle>
            <a:lvl1pPr indent="0" lvl="0" marL="0" marR="0" rtl="0" algn="l">
              <a:lnSpc>
                <a:spcPct val="90000"/>
              </a:lnSpc>
              <a:spcBef>
                <a:spcPts val="1000"/>
              </a:spcBef>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9" name="Shape 49"/>
          <p:cNvSpPr txBox="1"/>
          <p:nvPr>
            <p:ph idx="4" type="body"/>
          </p:nvPr>
        </p:nvSpPr>
        <p:spPr>
          <a:xfrm>
            <a:off x="6172200" y="2505075"/>
            <a:ext cx="5183188" cy="368458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0" name="Shape 50"/>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1" name="Shape 51"/>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3" name="Shape 53"/>
        <p:cNvGrpSpPr/>
        <p:nvPr/>
      </p:nvGrpSpPr>
      <p:grpSpPr>
        <a:xfrm>
          <a:off x="0" y="0"/>
          <a:ext cx="0" cy="0"/>
          <a:chOff x="0" y="0"/>
          <a:chExt cx="0" cy="0"/>
        </a:xfrm>
      </p:grpSpPr>
      <p:sp>
        <p:nvSpPr>
          <p:cNvPr id="54" name="Shape 54"/>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55" name="Shape 55"/>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58" name="Shape 58"/>
        <p:cNvGrpSpPr/>
        <p:nvPr/>
      </p:nvGrpSpPr>
      <p:grpSpPr>
        <a:xfrm>
          <a:off x="0" y="0"/>
          <a:ext cx="0" cy="0"/>
          <a:chOff x="0" y="0"/>
          <a:chExt cx="0" cy="0"/>
        </a:xfrm>
      </p:grpSpPr>
      <p:sp>
        <p:nvSpPr>
          <p:cNvPr id="59" name="Shape 59"/>
          <p:cNvSpPr txBox="1"/>
          <p:nvPr>
            <p:ph type="title"/>
          </p:nvPr>
        </p:nvSpPr>
        <p:spPr>
          <a:xfrm>
            <a:off x="839788" y="457200"/>
            <a:ext cx="3932237" cy="1600200"/>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60" name="Shape 60"/>
          <p:cNvSpPr txBox="1"/>
          <p:nvPr>
            <p:ph idx="1" type="body"/>
          </p:nvPr>
        </p:nvSpPr>
        <p:spPr>
          <a:xfrm>
            <a:off x="5183188" y="987425"/>
            <a:ext cx="6172200" cy="4873625"/>
          </a:xfrm>
          <a:prstGeom prst="rect">
            <a:avLst/>
          </a:prstGeom>
          <a:noFill/>
          <a:ln>
            <a:noFill/>
          </a:ln>
        </p:spPr>
        <p:txBody>
          <a:bodyPr anchorCtr="0" anchor="t" bIns="91425" lIns="91425" rIns="91425" wrap="square" tIns="91425"/>
          <a:lstStyle>
            <a:lvl1pPr indent="-25400" lvl="0" marL="228600" marR="0" rtl="0" algn="l">
              <a:lnSpc>
                <a:spcPct val="90000"/>
              </a:lnSpc>
              <a:spcBef>
                <a:spcPts val="1000"/>
              </a:spcBef>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90000"/>
              </a:lnSpc>
              <a:spcBef>
                <a:spcPts val="50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839788" y="2057400"/>
            <a:ext cx="3932237" cy="3811588"/>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65" name="Shape 65"/>
        <p:cNvGrpSpPr/>
        <p:nvPr/>
      </p:nvGrpSpPr>
      <p:grpSpPr>
        <a:xfrm>
          <a:off x="0" y="0"/>
          <a:ext cx="0" cy="0"/>
          <a:chOff x="0" y="0"/>
          <a:chExt cx="0" cy="0"/>
        </a:xfrm>
      </p:grpSpPr>
      <p:sp>
        <p:nvSpPr>
          <p:cNvPr id="66" name="Shape 66"/>
          <p:cNvSpPr txBox="1"/>
          <p:nvPr>
            <p:ph type="title"/>
          </p:nvPr>
        </p:nvSpPr>
        <p:spPr>
          <a:xfrm>
            <a:off x="839788" y="457200"/>
            <a:ext cx="3932237" cy="1600200"/>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67" name="Shape 67"/>
          <p:cNvSpPr/>
          <p:nvPr>
            <p:ph idx="2" type="pic"/>
          </p:nvPr>
        </p:nvSpPr>
        <p:spPr>
          <a:xfrm>
            <a:off x="5183188" y="987425"/>
            <a:ext cx="6172200" cy="4873625"/>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839788" y="2057400"/>
            <a:ext cx="3932237" cy="3811588"/>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1" name="Shape 11"/>
          <p:cNvSpPr txBox="1"/>
          <p:nvPr>
            <p:ph idx="1" type="body"/>
          </p:nvPr>
        </p:nvSpPr>
        <p:spPr>
          <a:xfrm>
            <a:off x="838200" y="1825625"/>
            <a:ext cx="10515600"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2.png"/><Relationship Id="rId5" Type="http://schemas.openxmlformats.org/officeDocument/2006/relationships/image" Target="../media/image8.png"/><Relationship Id="rId6" Type="http://schemas.openxmlformats.org/officeDocument/2006/relationships/image" Target="../media/image4.png"/><Relationship Id="rId7" Type="http://schemas.openxmlformats.org/officeDocument/2006/relationships/image" Target="../media/image11.png"/><Relationship Id="rId8"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10.png"/><Relationship Id="rId7"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id="89" name="Shape 89"/>
          <p:cNvPicPr preferRelativeResize="0"/>
          <p:nvPr/>
        </p:nvPicPr>
        <p:blipFill>
          <a:blip r:embed="rId3">
            <a:alphaModFix/>
          </a:blip>
          <a:stretch>
            <a:fillRect/>
          </a:stretch>
        </p:blipFill>
        <p:spPr>
          <a:xfrm>
            <a:off x="8106325" y="1710125"/>
            <a:ext cx="2852600" cy="2852600"/>
          </a:xfrm>
          <a:prstGeom prst="rect">
            <a:avLst/>
          </a:prstGeom>
          <a:noFill/>
          <a:ln>
            <a:noFill/>
          </a:ln>
        </p:spPr>
      </p:pic>
      <p:pic>
        <p:nvPicPr>
          <p:cNvPr id="90" name="Shape 90"/>
          <p:cNvPicPr preferRelativeResize="0"/>
          <p:nvPr/>
        </p:nvPicPr>
        <p:blipFill rotWithShape="1">
          <a:blip r:embed="rId4">
            <a:alphaModFix/>
          </a:blip>
          <a:srcRect b="0" l="0" r="0" t="0"/>
          <a:stretch/>
        </p:blipFill>
        <p:spPr>
          <a:xfrm>
            <a:off x="0" y="0"/>
            <a:ext cx="12190027" cy="6858000"/>
          </a:xfrm>
          <a:prstGeom prst="rect">
            <a:avLst/>
          </a:prstGeom>
          <a:noFill/>
          <a:ln>
            <a:noFill/>
          </a:ln>
        </p:spPr>
      </p:pic>
      <p:pic>
        <p:nvPicPr>
          <p:cNvPr id="91" name="Shape 91"/>
          <p:cNvPicPr preferRelativeResize="0"/>
          <p:nvPr/>
        </p:nvPicPr>
        <p:blipFill rotWithShape="1">
          <a:blip r:embed="rId5">
            <a:alphaModFix/>
          </a:blip>
          <a:srcRect b="0" l="0" r="0" t="0"/>
          <a:stretch/>
        </p:blipFill>
        <p:spPr>
          <a:xfrm>
            <a:off x="120798" y="6127687"/>
            <a:ext cx="1655154" cy="579565"/>
          </a:xfrm>
          <a:prstGeom prst="rect">
            <a:avLst/>
          </a:prstGeom>
          <a:noFill/>
          <a:ln>
            <a:noFill/>
          </a:ln>
        </p:spPr>
      </p:pic>
      <p:sp>
        <p:nvSpPr>
          <p:cNvPr id="92" name="Shape 92"/>
          <p:cNvSpPr txBox="1"/>
          <p:nvPr>
            <p:ph type="ctrTitle"/>
          </p:nvPr>
        </p:nvSpPr>
        <p:spPr>
          <a:xfrm>
            <a:off x="1523013" y="1960572"/>
            <a:ext cx="9144000" cy="1887000"/>
          </a:xfrm>
          <a:prstGeom prst="rect">
            <a:avLst/>
          </a:prstGeom>
        </p:spPr>
        <p:txBody>
          <a:bodyPr anchorCtr="0" anchor="b" bIns="91425" lIns="91425" rIns="91425" wrap="square" tIns="91425">
            <a:noAutofit/>
          </a:bodyPr>
          <a:lstStyle/>
          <a:p>
            <a:pPr indent="0" lvl="0" marL="0">
              <a:spcBef>
                <a:spcPts val="0"/>
              </a:spcBef>
              <a:buNone/>
            </a:pPr>
            <a:r>
              <a:rPr lang="en-US" sz="4800">
                <a:solidFill>
                  <a:srgbClr val="FFFFFF"/>
                </a:solidFill>
                <a:latin typeface="Franklin Gothic"/>
                <a:ea typeface="Franklin Gothic"/>
                <a:cs typeface="Franklin Gothic"/>
                <a:sym typeface="Franklin Gothic"/>
              </a:rPr>
              <a:t>Encouraging Open Science</a:t>
            </a:r>
          </a:p>
          <a:p>
            <a:pPr indent="0" lvl="0" marL="0">
              <a:spcBef>
                <a:spcPts val="0"/>
              </a:spcBef>
              <a:buNone/>
            </a:pPr>
            <a:r>
              <a:t/>
            </a:r>
            <a:endParaRPr sz="4800">
              <a:solidFill>
                <a:srgbClr val="FFFFFF"/>
              </a:solidFill>
              <a:latin typeface="Franklin Gothic"/>
              <a:ea typeface="Franklin Gothic"/>
              <a:cs typeface="Franklin Gothic"/>
              <a:sym typeface="Franklin Gothic"/>
            </a:endParaRPr>
          </a:p>
        </p:txBody>
      </p:sp>
      <p:sp>
        <p:nvSpPr>
          <p:cNvPr id="93" name="Shape 93"/>
          <p:cNvSpPr txBox="1"/>
          <p:nvPr>
            <p:ph idx="1" type="subTitle"/>
          </p:nvPr>
        </p:nvSpPr>
        <p:spPr>
          <a:xfrm>
            <a:off x="1524000" y="3477805"/>
            <a:ext cx="9144000" cy="2248500"/>
          </a:xfrm>
          <a:prstGeom prst="rect">
            <a:avLst/>
          </a:prstGeom>
        </p:spPr>
        <p:txBody>
          <a:bodyPr anchorCtr="0" anchor="t" bIns="91425" lIns="91425" rIns="91425" wrap="square" tIns="91425">
            <a:noAutofit/>
          </a:bodyPr>
          <a:lstStyle/>
          <a:p>
            <a:pPr indent="0" lvl="0" marL="0" rtl="0">
              <a:lnSpc>
                <a:spcPct val="100000"/>
              </a:lnSpc>
              <a:spcBef>
                <a:spcPts val="0"/>
              </a:spcBef>
              <a:buClr>
                <a:schemeClr val="dk1"/>
              </a:buClr>
              <a:buFont typeface="Arial"/>
              <a:buNone/>
            </a:pPr>
            <a:r>
              <a:rPr lang="en-US" sz="2000">
                <a:solidFill>
                  <a:schemeClr val="lt1"/>
                </a:solidFill>
                <a:latin typeface="Franklin Gothic"/>
                <a:ea typeface="Franklin Gothic"/>
                <a:cs typeface="Franklin Gothic"/>
                <a:sym typeface="Franklin Gothic"/>
              </a:rPr>
              <a:t>Jack Prominski &amp; Pragati Shah</a:t>
            </a:r>
          </a:p>
          <a:p>
            <a:pPr indent="0" lvl="0" marL="0" rtl="0">
              <a:lnSpc>
                <a:spcPct val="100000"/>
              </a:lnSpc>
              <a:spcBef>
                <a:spcPts val="0"/>
              </a:spcBef>
              <a:buClr>
                <a:schemeClr val="dk1"/>
              </a:buClr>
              <a:buFont typeface="Arial"/>
              <a:buNone/>
            </a:pPr>
            <a:r>
              <a:rPr lang="en-US" sz="2000">
                <a:solidFill>
                  <a:schemeClr val="lt1"/>
                </a:solidFill>
                <a:latin typeface="Franklin Gothic"/>
                <a:ea typeface="Franklin Gothic"/>
                <a:cs typeface="Franklin Gothic"/>
                <a:sym typeface="Franklin Gothic"/>
              </a:rPr>
              <a:t>Public Library of Science, Sponsor</a:t>
            </a:r>
          </a:p>
          <a:p>
            <a:pPr indent="0" lvl="0" marL="0" rtl="0">
              <a:lnSpc>
                <a:spcPct val="100000"/>
              </a:lnSpc>
              <a:spcBef>
                <a:spcPts val="0"/>
              </a:spcBef>
              <a:buClr>
                <a:schemeClr val="dk1"/>
              </a:buClr>
              <a:buFont typeface="Arial"/>
              <a:buNone/>
            </a:pPr>
            <a:r>
              <a:rPr lang="en-US" sz="2000">
                <a:solidFill>
                  <a:schemeClr val="lt1"/>
                </a:solidFill>
                <a:latin typeface="Franklin Gothic"/>
                <a:ea typeface="Franklin Gothic"/>
                <a:cs typeface="Franklin Gothic"/>
                <a:sym typeface="Franklin Gothic"/>
              </a:rPr>
              <a:t>The Bourne Laboratory, Sponsor</a:t>
            </a:r>
          </a:p>
          <a:p>
            <a:pPr indent="0" lvl="0" marL="0" rtl="0">
              <a:lnSpc>
                <a:spcPct val="100000"/>
              </a:lnSpc>
              <a:spcBef>
                <a:spcPts val="0"/>
              </a:spcBef>
              <a:buClr>
                <a:schemeClr val="dk1"/>
              </a:buClr>
              <a:buFont typeface="Arial"/>
              <a:buNone/>
            </a:pPr>
            <a:r>
              <a:rPr lang="en-US" sz="2000">
                <a:solidFill>
                  <a:schemeClr val="lt1"/>
                </a:solidFill>
                <a:latin typeface="Franklin Gothic"/>
                <a:ea typeface="Franklin Gothic"/>
                <a:cs typeface="Franklin Gothic"/>
                <a:sym typeface="Franklin Gothic"/>
              </a:rPr>
              <a:t> Dr. Phil Bourne, Advisor</a:t>
            </a:r>
          </a:p>
          <a:p>
            <a:pPr indent="0" lvl="0" marL="0" rtl="0">
              <a:lnSpc>
                <a:spcPct val="100000"/>
              </a:lnSpc>
              <a:spcBef>
                <a:spcPts val="0"/>
              </a:spcBef>
              <a:buClr>
                <a:schemeClr val="dk1"/>
              </a:buClr>
              <a:buFont typeface="Arial"/>
              <a:buNone/>
            </a:pPr>
            <a:r>
              <a:rPr lang="en-US" sz="2000">
                <a:solidFill>
                  <a:schemeClr val="lt1"/>
                </a:solidFill>
                <a:latin typeface="Franklin Gothic"/>
                <a:ea typeface="Franklin Gothic"/>
                <a:cs typeface="Franklin Gothic"/>
                <a:sym typeface="Franklin Gothic"/>
              </a:rPr>
              <a:t>Dr. Peter Alonzi, Technical Advisor </a:t>
            </a:r>
          </a:p>
          <a:p>
            <a:pPr indent="0" lvl="0" marL="0" rtl="0">
              <a:lnSpc>
                <a:spcPct val="100000"/>
              </a:lnSpc>
              <a:spcBef>
                <a:spcPts val="0"/>
              </a:spcBef>
              <a:buClr>
                <a:schemeClr val="dk1"/>
              </a:buClr>
              <a:buFont typeface="Arial"/>
              <a:buNone/>
            </a:pPr>
            <a:r>
              <a:rPr lang="en-US" sz="2000">
                <a:solidFill>
                  <a:schemeClr val="lt1"/>
                </a:solidFill>
                <a:latin typeface="Franklin Gothic"/>
                <a:ea typeface="Franklin Gothic"/>
                <a:cs typeface="Franklin Gothic"/>
                <a:sym typeface="Franklin Gothic"/>
              </a:rPr>
              <a:t>Dr. Daniel Mietchen, Technical Advisor</a:t>
            </a:r>
          </a:p>
          <a:p>
            <a:pPr indent="0" lvl="0" marL="0" rtl="0">
              <a:lnSpc>
                <a:spcPct val="100000"/>
              </a:lnSpc>
              <a:spcBef>
                <a:spcPts val="0"/>
              </a:spcBef>
              <a:buClr>
                <a:schemeClr val="dk1"/>
              </a:buClr>
              <a:buFont typeface="Arial"/>
              <a:buNone/>
            </a:pPr>
            <a:r>
              <a:t/>
            </a:r>
            <a:endParaRPr sz="2000">
              <a:solidFill>
                <a:schemeClr val="lt1"/>
              </a:solidFill>
              <a:latin typeface="Franklin Gothic"/>
              <a:ea typeface="Franklin Gothic"/>
              <a:cs typeface="Franklin Gothic"/>
              <a:sym typeface="Franklin Gothic"/>
            </a:endParaRPr>
          </a:p>
          <a:p>
            <a:pPr indent="0" lvl="0" marL="0">
              <a:spcBef>
                <a:spcPts val="0"/>
              </a:spcBef>
              <a:buNone/>
            </a:pPr>
            <a:r>
              <a:t/>
            </a:r>
            <a:endParaRPr sz="2000"/>
          </a:p>
        </p:txBody>
      </p:sp>
      <p:pic>
        <p:nvPicPr>
          <p:cNvPr id="94" name="Shape 94"/>
          <p:cNvPicPr preferRelativeResize="0"/>
          <p:nvPr/>
        </p:nvPicPr>
        <p:blipFill>
          <a:blip r:embed="rId6">
            <a:alphaModFix/>
          </a:blip>
          <a:stretch>
            <a:fillRect/>
          </a:stretch>
        </p:blipFill>
        <p:spPr>
          <a:xfrm>
            <a:off x="4668722" y="1343691"/>
            <a:ext cx="2852599" cy="89133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pic>
        <p:nvPicPr>
          <p:cNvPr id="203" name="Shape 203"/>
          <p:cNvPicPr preferRelativeResize="0"/>
          <p:nvPr/>
        </p:nvPicPr>
        <p:blipFill rotWithShape="1">
          <a:blip r:embed="rId3">
            <a:alphaModFix/>
          </a:blip>
          <a:srcRect b="0" l="0" r="0" t="0"/>
          <a:stretch/>
        </p:blipFill>
        <p:spPr>
          <a:xfrm>
            <a:off x="988" y="0"/>
            <a:ext cx="12190027" cy="6858000"/>
          </a:xfrm>
          <a:prstGeom prst="rect">
            <a:avLst/>
          </a:prstGeom>
          <a:noFill/>
          <a:ln>
            <a:noFill/>
          </a:ln>
        </p:spPr>
      </p:pic>
      <p:pic>
        <p:nvPicPr>
          <p:cNvPr id="204" name="Shape 204"/>
          <p:cNvPicPr preferRelativeResize="0"/>
          <p:nvPr/>
        </p:nvPicPr>
        <p:blipFill rotWithShape="1">
          <a:blip r:embed="rId4">
            <a:alphaModFix/>
          </a:blip>
          <a:srcRect b="0" l="0" r="0" t="0"/>
          <a:stretch/>
        </p:blipFill>
        <p:spPr>
          <a:xfrm>
            <a:off x="120798" y="6127687"/>
            <a:ext cx="1655154" cy="579565"/>
          </a:xfrm>
          <a:prstGeom prst="rect">
            <a:avLst/>
          </a:prstGeom>
          <a:noFill/>
          <a:ln>
            <a:noFill/>
          </a:ln>
        </p:spPr>
      </p:pic>
      <p:sp>
        <p:nvSpPr>
          <p:cNvPr id="205" name="Shape 205"/>
          <p:cNvSpPr txBox="1"/>
          <p:nvPr>
            <p:ph idx="12" type="sldNum"/>
          </p:nvPr>
        </p:nvSpPr>
        <p:spPr>
          <a:xfrm>
            <a:off x="8610600" y="6356350"/>
            <a:ext cx="2743200" cy="365100"/>
          </a:xfrm>
          <a:prstGeom prst="rect">
            <a:avLst/>
          </a:prstGeom>
          <a:noFill/>
          <a:ln>
            <a:noFill/>
          </a:ln>
        </p:spPr>
        <p:txBody>
          <a:bodyPr anchorCtr="0" anchor="ctr" bIns="45700" lIns="91425" rIns="91425" wrap="square" tIns="45700">
            <a:noAutofit/>
          </a:bodyPr>
          <a:lstStyle/>
          <a:p>
            <a:pPr indent="0" lvl="0" marL="0" rtl="0">
              <a:spcBef>
                <a:spcPts val="0"/>
              </a:spcBef>
              <a:buClr>
                <a:srgbClr val="000000"/>
              </a:buClr>
              <a:buFont typeface="Arial"/>
              <a:buNone/>
            </a:pPr>
            <a:fld id="{00000000-1234-1234-1234-123412341234}" type="slidenum">
              <a:rPr lang="en-US"/>
              <a:t>‹#›</a:t>
            </a:fld>
          </a:p>
        </p:txBody>
      </p:sp>
      <p:sp>
        <p:nvSpPr>
          <p:cNvPr id="206" name="Shape 206"/>
          <p:cNvSpPr txBox="1"/>
          <p:nvPr>
            <p:ph type="title"/>
          </p:nvPr>
        </p:nvSpPr>
        <p:spPr>
          <a:xfrm>
            <a:off x="838200" y="2766150"/>
            <a:ext cx="10515600" cy="1325700"/>
          </a:xfrm>
          <a:prstGeom prst="rect">
            <a:avLst/>
          </a:prstGeom>
        </p:spPr>
        <p:txBody>
          <a:bodyPr anchorCtr="0" anchor="ctr" bIns="91425" lIns="91425" rIns="91425" wrap="square" tIns="91425">
            <a:noAutofit/>
          </a:bodyPr>
          <a:lstStyle/>
          <a:p>
            <a:pPr indent="0" lvl="0" marL="0" rtl="0" algn="ctr">
              <a:spcBef>
                <a:spcPts val="0"/>
              </a:spcBef>
              <a:buNone/>
            </a:pPr>
            <a:r>
              <a:rPr b="1" lang="en-US">
                <a:solidFill>
                  <a:srgbClr val="FFFFFF"/>
                </a:solidFill>
                <a:latin typeface="Franklin Gothic"/>
                <a:ea typeface="Franklin Gothic"/>
                <a:cs typeface="Franklin Gothic"/>
                <a:sym typeface="Franklin Gothic"/>
              </a:rPr>
              <a:t>Questions?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pic>
        <p:nvPicPr>
          <p:cNvPr id="212" name="Shape 212"/>
          <p:cNvPicPr preferRelativeResize="0"/>
          <p:nvPr/>
        </p:nvPicPr>
        <p:blipFill rotWithShape="1">
          <a:blip r:embed="rId3">
            <a:alphaModFix/>
          </a:blip>
          <a:srcRect b="0" l="0" r="0" t="0"/>
          <a:stretch/>
        </p:blipFill>
        <p:spPr>
          <a:xfrm>
            <a:off x="0" y="0"/>
            <a:ext cx="12190027" cy="6858000"/>
          </a:xfrm>
          <a:prstGeom prst="rect">
            <a:avLst/>
          </a:prstGeom>
          <a:noFill/>
          <a:ln>
            <a:noFill/>
          </a:ln>
        </p:spPr>
      </p:pic>
      <p:pic>
        <p:nvPicPr>
          <p:cNvPr id="213" name="Shape 213"/>
          <p:cNvPicPr preferRelativeResize="0"/>
          <p:nvPr/>
        </p:nvPicPr>
        <p:blipFill rotWithShape="1">
          <a:blip r:embed="rId4">
            <a:alphaModFix/>
          </a:blip>
          <a:srcRect b="0" l="0" r="0" t="0"/>
          <a:stretch/>
        </p:blipFill>
        <p:spPr>
          <a:xfrm>
            <a:off x="120798" y="6127687"/>
            <a:ext cx="1655154" cy="579565"/>
          </a:xfrm>
          <a:prstGeom prst="rect">
            <a:avLst/>
          </a:prstGeom>
          <a:noFill/>
          <a:ln>
            <a:noFill/>
          </a:ln>
        </p:spPr>
      </p:pic>
      <p:sp>
        <p:nvSpPr>
          <p:cNvPr id="214" name="Shape 214"/>
          <p:cNvSpPr txBox="1"/>
          <p:nvPr>
            <p:ph idx="12" type="sldNum"/>
          </p:nvPr>
        </p:nvSpPr>
        <p:spPr>
          <a:xfrm>
            <a:off x="8610600" y="6356350"/>
            <a:ext cx="2743200" cy="365100"/>
          </a:xfrm>
          <a:prstGeom prst="rect">
            <a:avLst/>
          </a:prstGeom>
          <a:noFill/>
          <a:ln>
            <a:noFill/>
          </a:ln>
        </p:spPr>
        <p:txBody>
          <a:bodyPr anchorCtr="0" anchor="ctr" bIns="45700" lIns="91425" rIns="91425" wrap="square" tIns="45700">
            <a:noAutofit/>
          </a:bodyPr>
          <a:lstStyle/>
          <a:p>
            <a:pPr indent="0" lvl="0" marL="0" rtl="0">
              <a:spcBef>
                <a:spcPts val="0"/>
              </a:spcBef>
              <a:buClr>
                <a:srgbClr val="000000"/>
              </a:buClr>
              <a:buFont typeface="Arial"/>
              <a:buNone/>
            </a:pPr>
            <a:fld id="{00000000-1234-1234-1234-123412341234}" type="slidenum">
              <a:rPr lang="en-US"/>
              <a:t>‹#›</a:t>
            </a:fld>
          </a:p>
        </p:txBody>
      </p:sp>
      <p:sp>
        <p:nvSpPr>
          <p:cNvPr id="215" name="Shape 215"/>
          <p:cNvSpPr txBox="1"/>
          <p:nvPr>
            <p:ph type="title"/>
          </p:nvPr>
        </p:nvSpPr>
        <p:spPr>
          <a:xfrm>
            <a:off x="838200" y="365125"/>
            <a:ext cx="10515600" cy="1325700"/>
          </a:xfrm>
          <a:prstGeom prst="rect">
            <a:avLst/>
          </a:prstGeom>
        </p:spPr>
        <p:txBody>
          <a:bodyPr anchorCtr="0" anchor="ctr" bIns="91425" lIns="91425" rIns="91425" wrap="square" tIns="91425">
            <a:noAutofit/>
          </a:bodyPr>
          <a:lstStyle/>
          <a:p>
            <a:pPr indent="0" lvl="0" marL="0" rtl="0">
              <a:spcBef>
                <a:spcPts val="0"/>
              </a:spcBef>
              <a:buNone/>
            </a:pPr>
            <a:r>
              <a:rPr lang="en-US">
                <a:solidFill>
                  <a:srgbClr val="FFFFFF"/>
                </a:solidFill>
              </a:rPr>
              <a:t>References</a:t>
            </a:r>
          </a:p>
        </p:txBody>
      </p:sp>
      <p:sp>
        <p:nvSpPr>
          <p:cNvPr id="216" name="Shape 216"/>
          <p:cNvSpPr txBox="1"/>
          <p:nvPr/>
        </p:nvSpPr>
        <p:spPr>
          <a:xfrm>
            <a:off x="1577600" y="1822675"/>
            <a:ext cx="8393400" cy="39210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buNone/>
            </a:pPr>
            <a:r>
              <a:rPr lang="en-US">
                <a:solidFill>
                  <a:srgbClr val="FFFFFF"/>
                </a:solidFill>
                <a:latin typeface="Franklin Gothic"/>
                <a:ea typeface="Franklin Gothic"/>
                <a:cs typeface="Franklin Gothic"/>
                <a:sym typeface="Franklin Gothic"/>
              </a:rPr>
              <a:t>[1] "WhyOpenAccess? | PLOS.” https://www.plos.org/open-access/. Accessed 29 Sep. 2017.</a:t>
            </a:r>
          </a:p>
          <a:p>
            <a:pPr indent="0" lvl="0" marL="0" rtl="0">
              <a:lnSpc>
                <a:spcPct val="115000"/>
              </a:lnSpc>
              <a:spcBef>
                <a:spcPts val="0"/>
              </a:spcBef>
              <a:buNone/>
            </a:pPr>
            <a:r>
              <a:t/>
            </a:r>
            <a:endParaRPr>
              <a:solidFill>
                <a:srgbClr val="FFFFFF"/>
              </a:solidFill>
              <a:latin typeface="Franklin Gothic"/>
              <a:ea typeface="Franklin Gothic"/>
              <a:cs typeface="Franklin Gothic"/>
              <a:sym typeface="Franklin Gothic"/>
            </a:endParaRPr>
          </a:p>
          <a:p>
            <a:pPr indent="-69850" lvl="0" marL="0" rtl="0">
              <a:lnSpc>
                <a:spcPct val="115000"/>
              </a:lnSpc>
              <a:spcBef>
                <a:spcPts val="0"/>
              </a:spcBef>
              <a:buClr>
                <a:schemeClr val="dk1"/>
              </a:buClr>
              <a:buSzPts val="1100"/>
              <a:buFont typeface="Arial"/>
              <a:buNone/>
            </a:pPr>
            <a:r>
              <a:rPr lang="en-US">
                <a:solidFill>
                  <a:srgbClr val="FFFFFF"/>
                </a:solidFill>
                <a:latin typeface="Franklin Gothic"/>
                <a:ea typeface="Franklin Gothic"/>
                <a:cs typeface="Franklin Gothic"/>
                <a:sym typeface="Franklin Gothic"/>
              </a:rPr>
              <a:t>[2] Interview with PLOS Executives. 5 Sep. 2017.</a:t>
            </a:r>
          </a:p>
          <a:p>
            <a:pPr indent="0" lvl="0" mar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pic>
        <p:nvPicPr>
          <p:cNvPr id="100" name="Shape 100"/>
          <p:cNvPicPr preferRelativeResize="0"/>
          <p:nvPr/>
        </p:nvPicPr>
        <p:blipFill rotWithShape="1">
          <a:blip r:embed="rId3">
            <a:alphaModFix/>
          </a:blip>
          <a:srcRect b="0" l="0" r="0" t="0"/>
          <a:stretch/>
        </p:blipFill>
        <p:spPr>
          <a:xfrm>
            <a:off x="0" y="0"/>
            <a:ext cx="12190027" cy="6858000"/>
          </a:xfrm>
          <a:prstGeom prst="rect">
            <a:avLst/>
          </a:prstGeom>
          <a:noFill/>
          <a:ln>
            <a:noFill/>
          </a:ln>
        </p:spPr>
      </p:pic>
      <p:sp>
        <p:nvSpPr>
          <p:cNvPr id="101" name="Shape 101"/>
          <p:cNvSpPr txBox="1"/>
          <p:nvPr>
            <p:ph idx="12" type="sldNum"/>
          </p:nvPr>
        </p:nvSpPr>
        <p:spPr>
          <a:xfrm>
            <a:off x="8610600" y="6356350"/>
            <a:ext cx="2743200" cy="365100"/>
          </a:xfrm>
          <a:prstGeom prst="rect">
            <a:avLst/>
          </a:prstGeom>
          <a:noFill/>
          <a:ln>
            <a:noFill/>
          </a:ln>
        </p:spPr>
        <p:txBody>
          <a:bodyPr anchorCtr="0" anchor="ctr" bIns="45700" lIns="91425" rIns="91425" wrap="square" tIns="45700">
            <a:noAutofit/>
          </a:bodyPr>
          <a:lstStyle/>
          <a:p>
            <a:pPr indent="0" lvl="0" marL="0" rtl="0">
              <a:spcBef>
                <a:spcPts val="0"/>
              </a:spcBef>
              <a:buClr>
                <a:srgbClr val="000000"/>
              </a:buClr>
              <a:buFont typeface="Arial"/>
              <a:buNone/>
            </a:pPr>
            <a:fld id="{00000000-1234-1234-1234-123412341234}" type="slidenum">
              <a:rPr lang="en-US"/>
              <a:t>‹#›</a:t>
            </a:fld>
          </a:p>
        </p:txBody>
      </p:sp>
      <p:pic>
        <p:nvPicPr>
          <p:cNvPr id="102" name="Shape 102"/>
          <p:cNvPicPr preferRelativeResize="0"/>
          <p:nvPr/>
        </p:nvPicPr>
        <p:blipFill rotWithShape="1">
          <a:blip r:embed="rId4">
            <a:alphaModFix/>
          </a:blip>
          <a:srcRect b="0" l="0" r="0" t="0"/>
          <a:stretch/>
        </p:blipFill>
        <p:spPr>
          <a:xfrm>
            <a:off x="120798" y="6127687"/>
            <a:ext cx="1655154" cy="579565"/>
          </a:xfrm>
          <a:prstGeom prst="rect">
            <a:avLst/>
          </a:prstGeom>
          <a:noFill/>
          <a:ln>
            <a:noFill/>
          </a:ln>
        </p:spPr>
      </p:pic>
      <p:sp>
        <p:nvSpPr>
          <p:cNvPr id="103" name="Shape 103"/>
          <p:cNvSpPr txBox="1"/>
          <p:nvPr/>
        </p:nvSpPr>
        <p:spPr>
          <a:xfrm>
            <a:off x="437150" y="386650"/>
            <a:ext cx="8435100" cy="1695300"/>
          </a:xfrm>
          <a:prstGeom prst="rect">
            <a:avLst/>
          </a:prstGeom>
          <a:noFill/>
          <a:ln>
            <a:noFill/>
          </a:ln>
        </p:spPr>
        <p:txBody>
          <a:bodyPr anchorCtr="0" anchor="ctr" bIns="91425" lIns="91425" rIns="91425" wrap="square" tIns="91425">
            <a:noAutofit/>
          </a:bodyPr>
          <a:lstStyle/>
          <a:p>
            <a:pPr indent="-69850" lvl="0" marL="0" rtl="0" algn="ctr">
              <a:lnSpc>
                <a:spcPct val="115000"/>
              </a:lnSpc>
              <a:spcBef>
                <a:spcPts val="0"/>
              </a:spcBef>
              <a:buClr>
                <a:schemeClr val="dk1"/>
              </a:buClr>
              <a:buSzPts val="1100"/>
              <a:buFont typeface="Arial"/>
              <a:buNone/>
            </a:pPr>
            <a:r>
              <a:rPr b="1" lang="en-US" sz="4400">
                <a:solidFill>
                  <a:schemeClr val="lt1"/>
                </a:solidFill>
                <a:latin typeface="Franklin Gothic"/>
                <a:ea typeface="Franklin Gothic"/>
                <a:cs typeface="Franklin Gothic"/>
                <a:sym typeface="Franklin Gothic"/>
              </a:rPr>
              <a:t>Why Open Science is Important</a:t>
            </a:r>
          </a:p>
          <a:p>
            <a:pPr indent="0" lvl="0" marL="0" rtl="0">
              <a:spcBef>
                <a:spcPts val="0"/>
              </a:spcBef>
              <a:buNone/>
            </a:pPr>
            <a:r>
              <a:t/>
            </a:r>
            <a:endParaRPr/>
          </a:p>
        </p:txBody>
      </p:sp>
      <p:sp>
        <p:nvSpPr>
          <p:cNvPr id="104" name="Shape 104"/>
          <p:cNvSpPr txBox="1"/>
          <p:nvPr/>
        </p:nvSpPr>
        <p:spPr>
          <a:xfrm>
            <a:off x="1138575" y="1801925"/>
            <a:ext cx="9616500" cy="2933100"/>
          </a:xfrm>
          <a:prstGeom prst="rect">
            <a:avLst/>
          </a:prstGeom>
          <a:noFill/>
          <a:ln>
            <a:noFill/>
          </a:ln>
        </p:spPr>
        <p:txBody>
          <a:bodyPr anchorCtr="0" anchor="ctr" bIns="91425" lIns="91425" rIns="91425" wrap="square" tIns="91425">
            <a:noAutofit/>
          </a:bodyPr>
          <a:lstStyle/>
          <a:p>
            <a:pPr indent="0" lvl="0" marL="0" rtl="0">
              <a:lnSpc>
                <a:spcPct val="115000"/>
              </a:lnSpc>
              <a:spcBef>
                <a:spcPts val="0"/>
              </a:spcBef>
              <a:buNone/>
            </a:pPr>
            <a:r>
              <a:rPr lang="en-US" sz="2400">
                <a:solidFill>
                  <a:srgbClr val="FFFFFF"/>
                </a:solidFill>
                <a:latin typeface="Franklin Gothic"/>
                <a:ea typeface="Franklin Gothic"/>
                <a:cs typeface="Franklin Gothic"/>
                <a:sym typeface="Franklin Gothic"/>
              </a:rPr>
              <a:t>•Improved Reproducibility of Research</a:t>
            </a:r>
          </a:p>
          <a:p>
            <a:pPr indent="0" lvl="0" marL="0" rtl="0">
              <a:lnSpc>
                <a:spcPct val="115000"/>
              </a:lnSpc>
              <a:spcBef>
                <a:spcPts val="0"/>
              </a:spcBef>
              <a:buNone/>
            </a:pPr>
            <a:r>
              <a:rPr lang="en-US" sz="2400">
                <a:solidFill>
                  <a:srgbClr val="FFFFFF"/>
                </a:solidFill>
                <a:latin typeface="Franklin Gothic"/>
                <a:ea typeface="Franklin Gothic"/>
                <a:cs typeface="Franklin Gothic"/>
                <a:sym typeface="Franklin Gothic"/>
              </a:rPr>
              <a:t>•Accelerated Scientific Discovery</a:t>
            </a:r>
          </a:p>
          <a:p>
            <a:pPr indent="0" lvl="0" marL="0" rtl="0">
              <a:lnSpc>
                <a:spcPct val="115000"/>
              </a:lnSpc>
              <a:spcBef>
                <a:spcPts val="0"/>
              </a:spcBef>
              <a:buNone/>
            </a:pPr>
            <a:r>
              <a:rPr lang="en-US" sz="2400">
                <a:solidFill>
                  <a:srgbClr val="FFFFFF"/>
                </a:solidFill>
                <a:latin typeface="Franklin Gothic"/>
                <a:ea typeface="Franklin Gothic"/>
                <a:cs typeface="Franklin Gothic"/>
                <a:sym typeface="Franklin Gothic"/>
              </a:rPr>
              <a:t>•Public Enrichment</a:t>
            </a:r>
          </a:p>
          <a:p>
            <a:pPr indent="0" lvl="0" marL="0" rtl="0">
              <a:lnSpc>
                <a:spcPct val="115000"/>
              </a:lnSpc>
              <a:spcBef>
                <a:spcPts val="0"/>
              </a:spcBef>
              <a:buNone/>
            </a:pPr>
            <a:r>
              <a:rPr lang="en-US" sz="2400">
                <a:solidFill>
                  <a:srgbClr val="FFFFFF"/>
                </a:solidFill>
                <a:latin typeface="Franklin Gothic"/>
                <a:ea typeface="Franklin Gothic"/>
                <a:cs typeface="Franklin Gothic"/>
                <a:sym typeface="Franklin Gothic"/>
              </a:rPr>
              <a:t>•Improved Education</a:t>
            </a:r>
          </a:p>
        </p:txBody>
      </p:sp>
      <p:pic>
        <p:nvPicPr>
          <p:cNvPr id="105" name="Shape 105"/>
          <p:cNvPicPr preferRelativeResize="0"/>
          <p:nvPr/>
        </p:nvPicPr>
        <p:blipFill>
          <a:blip r:embed="rId5">
            <a:alphaModFix/>
          </a:blip>
          <a:stretch>
            <a:fillRect/>
          </a:stretch>
        </p:blipFill>
        <p:spPr>
          <a:xfrm>
            <a:off x="8120075" y="2717875"/>
            <a:ext cx="2852600" cy="285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Shape 111"/>
          <p:cNvPicPr preferRelativeResize="0"/>
          <p:nvPr/>
        </p:nvPicPr>
        <p:blipFill rotWithShape="1">
          <a:blip r:embed="rId3">
            <a:alphaModFix/>
          </a:blip>
          <a:srcRect b="0" l="0" r="0" t="0"/>
          <a:stretch/>
        </p:blipFill>
        <p:spPr>
          <a:xfrm>
            <a:off x="0" y="0"/>
            <a:ext cx="12190027" cy="6858000"/>
          </a:xfrm>
          <a:prstGeom prst="rect">
            <a:avLst/>
          </a:prstGeom>
          <a:noFill/>
          <a:ln>
            <a:noFill/>
          </a:ln>
        </p:spPr>
      </p:pic>
      <p:sp>
        <p:nvSpPr>
          <p:cNvPr id="112" name="Shape 112"/>
          <p:cNvSpPr txBox="1"/>
          <p:nvPr>
            <p:ph idx="12" type="sldNum"/>
          </p:nvPr>
        </p:nvSpPr>
        <p:spPr>
          <a:xfrm>
            <a:off x="8610600" y="6356350"/>
            <a:ext cx="2743200" cy="365100"/>
          </a:xfrm>
          <a:prstGeom prst="rect">
            <a:avLst/>
          </a:prstGeom>
          <a:noFill/>
          <a:ln>
            <a:noFill/>
          </a:ln>
        </p:spPr>
        <p:txBody>
          <a:bodyPr anchorCtr="0" anchor="ctr" bIns="45700" lIns="91425" rIns="91425" wrap="square" tIns="45700">
            <a:noAutofit/>
          </a:bodyPr>
          <a:lstStyle/>
          <a:p>
            <a:pPr indent="0" lvl="0" marL="0" rtl="0">
              <a:spcBef>
                <a:spcPts val="0"/>
              </a:spcBef>
              <a:buClr>
                <a:srgbClr val="000000"/>
              </a:buClr>
              <a:buFont typeface="Arial"/>
              <a:buNone/>
            </a:pPr>
            <a:fld id="{00000000-1234-1234-1234-123412341234}" type="slidenum">
              <a:rPr lang="en-US"/>
              <a:t>‹#›</a:t>
            </a:fld>
          </a:p>
        </p:txBody>
      </p:sp>
      <p:pic>
        <p:nvPicPr>
          <p:cNvPr id="113" name="Shape 113"/>
          <p:cNvPicPr preferRelativeResize="0"/>
          <p:nvPr/>
        </p:nvPicPr>
        <p:blipFill rotWithShape="1">
          <a:blip r:embed="rId4">
            <a:alphaModFix/>
          </a:blip>
          <a:srcRect b="0" l="0" r="0" t="0"/>
          <a:stretch/>
        </p:blipFill>
        <p:spPr>
          <a:xfrm>
            <a:off x="120798" y="6127687"/>
            <a:ext cx="1655154" cy="579565"/>
          </a:xfrm>
          <a:prstGeom prst="rect">
            <a:avLst/>
          </a:prstGeom>
          <a:noFill/>
          <a:ln>
            <a:noFill/>
          </a:ln>
        </p:spPr>
      </p:pic>
      <p:sp>
        <p:nvSpPr>
          <p:cNvPr id="114" name="Shape 114"/>
          <p:cNvSpPr txBox="1"/>
          <p:nvPr/>
        </p:nvSpPr>
        <p:spPr>
          <a:xfrm>
            <a:off x="536500" y="-383300"/>
            <a:ext cx="5164200" cy="3000000"/>
          </a:xfrm>
          <a:prstGeom prst="rect">
            <a:avLst/>
          </a:prstGeom>
          <a:noFill/>
          <a:ln>
            <a:noFill/>
          </a:ln>
        </p:spPr>
        <p:txBody>
          <a:bodyPr anchorCtr="0" anchor="ctr" bIns="91425" lIns="91425" rIns="91425" wrap="square" tIns="91425">
            <a:noAutofit/>
          </a:bodyPr>
          <a:lstStyle/>
          <a:p>
            <a:pPr indent="-69850" lvl="0" marL="0" rtl="0" algn="ctr">
              <a:lnSpc>
                <a:spcPct val="115000"/>
              </a:lnSpc>
              <a:spcBef>
                <a:spcPts val="0"/>
              </a:spcBef>
              <a:buClr>
                <a:schemeClr val="dk1"/>
              </a:buClr>
              <a:buSzPts val="1100"/>
              <a:buFont typeface="Arial"/>
              <a:buNone/>
            </a:pPr>
            <a:r>
              <a:rPr b="1" lang="en-US" sz="4400">
                <a:solidFill>
                  <a:schemeClr val="lt1"/>
                </a:solidFill>
                <a:latin typeface="Franklin Gothic"/>
                <a:ea typeface="Franklin Gothic"/>
                <a:cs typeface="Franklin Gothic"/>
                <a:sym typeface="Franklin Gothic"/>
              </a:rPr>
              <a:t>Problem Statement</a:t>
            </a:r>
          </a:p>
        </p:txBody>
      </p:sp>
      <p:sp>
        <p:nvSpPr>
          <p:cNvPr id="115" name="Shape 115"/>
          <p:cNvSpPr txBox="1"/>
          <p:nvPr/>
        </p:nvSpPr>
        <p:spPr>
          <a:xfrm>
            <a:off x="1658075" y="2142400"/>
            <a:ext cx="8627700" cy="1074900"/>
          </a:xfrm>
          <a:prstGeom prst="rect">
            <a:avLst/>
          </a:prstGeom>
          <a:noFill/>
          <a:ln>
            <a:noFill/>
          </a:ln>
        </p:spPr>
        <p:txBody>
          <a:bodyPr anchorCtr="0" anchor="t" bIns="91425" lIns="91425" rIns="91425" wrap="square" tIns="91425">
            <a:noAutofit/>
          </a:bodyPr>
          <a:lstStyle/>
          <a:p>
            <a:pPr indent="-69850" lvl="0" marL="0" rtl="0">
              <a:lnSpc>
                <a:spcPct val="115000"/>
              </a:lnSpc>
              <a:spcBef>
                <a:spcPts val="0"/>
              </a:spcBef>
              <a:buClr>
                <a:schemeClr val="dk1"/>
              </a:buClr>
              <a:buSzPts val="1100"/>
              <a:buFont typeface="Arial"/>
              <a:buNone/>
            </a:pPr>
            <a:r>
              <a:rPr i="1" lang="en-US" sz="2400">
                <a:solidFill>
                  <a:srgbClr val="FFFFFF"/>
                </a:solidFill>
                <a:latin typeface="Franklin Gothic"/>
                <a:ea typeface="Franklin Gothic"/>
                <a:cs typeface="Franklin Gothic"/>
                <a:sym typeface="Franklin Gothic"/>
              </a:rPr>
              <a:t>PLOS receives 25,000 article submissions per year and publishes 50% of them. Readers struggle sifting through the overwhelming amount of scholarly work, and PLOS’ manuscript review process is slowed by the tedious manual checks they must perform on each submission.</a:t>
            </a:r>
          </a:p>
          <a:p>
            <a:pPr indent="0" lvl="0" marL="0" rtl="0">
              <a:spcBef>
                <a:spcPts val="0"/>
              </a:spcBef>
              <a:buNone/>
            </a:pPr>
            <a:r>
              <a:t/>
            </a:r>
            <a:endParaRPr>
              <a:solidFill>
                <a:srgbClr val="FFFFFF"/>
              </a:solidFill>
              <a:latin typeface="Franklin Gothic"/>
              <a:ea typeface="Franklin Gothic"/>
              <a:cs typeface="Franklin Gothic"/>
              <a:sym typeface="Franklin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pic>
        <p:nvPicPr>
          <p:cNvPr id="121" name="Shape 121"/>
          <p:cNvPicPr preferRelativeResize="0"/>
          <p:nvPr/>
        </p:nvPicPr>
        <p:blipFill rotWithShape="1">
          <a:blip r:embed="rId3">
            <a:alphaModFix/>
          </a:blip>
          <a:srcRect b="0" l="0" r="0" t="0"/>
          <a:stretch/>
        </p:blipFill>
        <p:spPr>
          <a:xfrm>
            <a:off x="0" y="0"/>
            <a:ext cx="12190027" cy="6858000"/>
          </a:xfrm>
          <a:prstGeom prst="rect">
            <a:avLst/>
          </a:prstGeom>
          <a:noFill/>
          <a:ln>
            <a:noFill/>
          </a:ln>
        </p:spPr>
      </p:pic>
      <p:sp>
        <p:nvSpPr>
          <p:cNvPr id="122" name="Shape 122"/>
          <p:cNvSpPr txBox="1"/>
          <p:nvPr>
            <p:ph idx="12" type="sldNum"/>
          </p:nvPr>
        </p:nvSpPr>
        <p:spPr>
          <a:xfrm>
            <a:off x="8610600" y="6356350"/>
            <a:ext cx="2743200" cy="365100"/>
          </a:xfrm>
          <a:prstGeom prst="rect">
            <a:avLst/>
          </a:prstGeom>
          <a:noFill/>
          <a:ln>
            <a:noFill/>
          </a:ln>
        </p:spPr>
        <p:txBody>
          <a:bodyPr anchorCtr="0" anchor="ctr" bIns="45700" lIns="91425" rIns="91425" wrap="square" tIns="45700">
            <a:noAutofit/>
          </a:bodyPr>
          <a:lstStyle/>
          <a:p>
            <a:pPr indent="0" lvl="0" marL="0" rtl="0">
              <a:spcBef>
                <a:spcPts val="0"/>
              </a:spcBef>
              <a:buClr>
                <a:srgbClr val="000000"/>
              </a:buClr>
              <a:buFont typeface="Arial"/>
              <a:buNone/>
            </a:pPr>
            <a:fld id="{00000000-1234-1234-1234-123412341234}" type="slidenum">
              <a:rPr lang="en-US"/>
              <a:t>‹#›</a:t>
            </a:fld>
          </a:p>
        </p:txBody>
      </p:sp>
      <p:pic>
        <p:nvPicPr>
          <p:cNvPr id="123" name="Shape 123"/>
          <p:cNvPicPr preferRelativeResize="0"/>
          <p:nvPr/>
        </p:nvPicPr>
        <p:blipFill rotWithShape="1">
          <a:blip r:embed="rId4">
            <a:alphaModFix/>
          </a:blip>
          <a:srcRect b="0" l="0" r="0" t="0"/>
          <a:stretch/>
        </p:blipFill>
        <p:spPr>
          <a:xfrm>
            <a:off x="120798" y="6127687"/>
            <a:ext cx="1655154" cy="579565"/>
          </a:xfrm>
          <a:prstGeom prst="rect">
            <a:avLst/>
          </a:prstGeom>
          <a:noFill/>
          <a:ln>
            <a:noFill/>
          </a:ln>
        </p:spPr>
      </p:pic>
      <p:sp>
        <p:nvSpPr>
          <p:cNvPr id="124" name="Shape 124"/>
          <p:cNvSpPr txBox="1"/>
          <p:nvPr/>
        </p:nvSpPr>
        <p:spPr>
          <a:xfrm>
            <a:off x="-977775" y="-381000"/>
            <a:ext cx="5164200" cy="3000000"/>
          </a:xfrm>
          <a:prstGeom prst="rect">
            <a:avLst/>
          </a:prstGeom>
          <a:noFill/>
          <a:ln>
            <a:noFill/>
          </a:ln>
        </p:spPr>
        <p:txBody>
          <a:bodyPr anchorCtr="0" anchor="ctr" bIns="91425" lIns="91425" rIns="91425" wrap="square" tIns="91425">
            <a:noAutofit/>
          </a:bodyPr>
          <a:lstStyle/>
          <a:p>
            <a:pPr indent="0" lvl="0" marL="0" rtl="0" algn="ctr">
              <a:lnSpc>
                <a:spcPct val="115000"/>
              </a:lnSpc>
              <a:spcBef>
                <a:spcPts val="0"/>
              </a:spcBef>
              <a:buNone/>
            </a:pPr>
            <a:r>
              <a:rPr b="1" lang="en-US" sz="4400">
                <a:solidFill>
                  <a:schemeClr val="lt1"/>
                </a:solidFill>
                <a:latin typeface="Franklin Gothic"/>
                <a:ea typeface="Franklin Gothic"/>
                <a:cs typeface="Franklin Gothic"/>
                <a:sym typeface="Franklin Gothic"/>
              </a:rPr>
              <a:t>Goals</a:t>
            </a:r>
          </a:p>
        </p:txBody>
      </p:sp>
      <p:sp>
        <p:nvSpPr>
          <p:cNvPr id="125" name="Shape 125"/>
          <p:cNvSpPr txBox="1"/>
          <p:nvPr/>
        </p:nvSpPr>
        <p:spPr>
          <a:xfrm>
            <a:off x="1658075" y="2294800"/>
            <a:ext cx="8627700" cy="3000000"/>
          </a:xfrm>
          <a:prstGeom prst="rect">
            <a:avLst/>
          </a:prstGeom>
          <a:noFill/>
          <a:ln>
            <a:noFill/>
          </a:ln>
        </p:spPr>
        <p:txBody>
          <a:bodyPr anchorCtr="0" anchor="t" bIns="91425" lIns="91425" rIns="91425" wrap="square" tIns="91425">
            <a:noAutofit/>
          </a:bodyPr>
          <a:lstStyle/>
          <a:p>
            <a:pPr indent="-381000" lvl="0" marL="457200" rtl="0">
              <a:lnSpc>
                <a:spcPct val="115000"/>
              </a:lnSpc>
              <a:spcBef>
                <a:spcPts val="0"/>
              </a:spcBef>
              <a:buClr>
                <a:srgbClr val="FFFFFF"/>
              </a:buClr>
              <a:buSzPts val="2400"/>
              <a:buFont typeface="Franklin Gothic"/>
              <a:buChar char="●"/>
            </a:pPr>
            <a:r>
              <a:rPr i="1" lang="en-US" sz="2400">
                <a:solidFill>
                  <a:srgbClr val="FFFFFF"/>
                </a:solidFill>
                <a:latin typeface="Franklin Gothic"/>
                <a:ea typeface="Franklin Gothic"/>
                <a:cs typeface="Franklin Gothic"/>
                <a:sym typeface="Franklin Gothic"/>
              </a:rPr>
              <a:t>Deliver an analysis of the corpus to PLOS leadership</a:t>
            </a:r>
          </a:p>
          <a:p>
            <a:pPr indent="0" lvl="0" marL="0" rtl="0">
              <a:lnSpc>
                <a:spcPct val="115000"/>
              </a:lnSpc>
              <a:spcBef>
                <a:spcPts val="0"/>
              </a:spcBef>
              <a:buNone/>
            </a:pPr>
            <a:r>
              <a:t/>
            </a:r>
            <a:endParaRPr i="1">
              <a:solidFill>
                <a:srgbClr val="FFFFFF"/>
              </a:solidFill>
              <a:latin typeface="Franklin Gothic"/>
              <a:ea typeface="Franklin Gothic"/>
              <a:cs typeface="Franklin Gothic"/>
              <a:sym typeface="Franklin Gothic"/>
            </a:endParaRPr>
          </a:p>
          <a:p>
            <a:pPr indent="-381000" lvl="0" marL="457200" rtl="0">
              <a:lnSpc>
                <a:spcPct val="115000"/>
              </a:lnSpc>
              <a:spcBef>
                <a:spcPts val="0"/>
              </a:spcBef>
              <a:buClr>
                <a:srgbClr val="FFFFFF"/>
              </a:buClr>
              <a:buSzPts val="2400"/>
              <a:buFont typeface="Franklin Gothic"/>
              <a:buChar char="●"/>
            </a:pPr>
            <a:r>
              <a:rPr i="1" lang="en-US" sz="2400">
                <a:solidFill>
                  <a:srgbClr val="FFFFFF"/>
                </a:solidFill>
                <a:latin typeface="Franklin Gothic"/>
                <a:ea typeface="Franklin Gothic"/>
                <a:cs typeface="Franklin Gothic"/>
                <a:sym typeface="Franklin Gothic"/>
              </a:rPr>
              <a:t>Recommend more relevant content to PLOS readers</a:t>
            </a:r>
          </a:p>
          <a:p>
            <a:pPr indent="0" lvl="0" marL="0" rtl="0">
              <a:lnSpc>
                <a:spcPct val="115000"/>
              </a:lnSpc>
              <a:spcBef>
                <a:spcPts val="0"/>
              </a:spcBef>
              <a:buNone/>
            </a:pPr>
            <a:r>
              <a:t/>
            </a:r>
            <a:endParaRPr i="1">
              <a:solidFill>
                <a:srgbClr val="FFFFFF"/>
              </a:solidFill>
              <a:latin typeface="Franklin Gothic"/>
              <a:ea typeface="Franklin Gothic"/>
              <a:cs typeface="Franklin Gothic"/>
              <a:sym typeface="Franklin Gothic"/>
            </a:endParaRPr>
          </a:p>
          <a:p>
            <a:pPr indent="-381000" lvl="0" marL="457200" rtl="0">
              <a:lnSpc>
                <a:spcPct val="115000"/>
              </a:lnSpc>
              <a:spcBef>
                <a:spcPts val="0"/>
              </a:spcBef>
              <a:buClr>
                <a:srgbClr val="FFFFFF"/>
              </a:buClr>
              <a:buSzPts val="2400"/>
              <a:buFont typeface="Franklin Gothic"/>
              <a:buChar char="●"/>
            </a:pPr>
            <a:r>
              <a:rPr i="1" lang="en-US" sz="2400">
                <a:solidFill>
                  <a:srgbClr val="FFFFFF"/>
                </a:solidFill>
              </a:rPr>
              <a:t>Improve the efficiency of PLOS manuscript review process</a:t>
            </a:r>
          </a:p>
          <a:p>
            <a:pPr indent="-69850" lvl="0" marL="0" rtl="0">
              <a:lnSpc>
                <a:spcPct val="115000"/>
              </a:lnSpc>
              <a:spcBef>
                <a:spcPts val="0"/>
              </a:spcBef>
              <a:buClr>
                <a:schemeClr val="dk1"/>
              </a:buClr>
              <a:buSzPts val="1100"/>
              <a:buFont typeface="Arial"/>
              <a:buNone/>
            </a:pPr>
            <a:r>
              <a:t/>
            </a:r>
            <a:endParaRPr i="1" sz="2400">
              <a:solidFill>
                <a:srgbClr val="FFFFFF"/>
              </a:solidFill>
              <a:latin typeface="Franklin Gothic"/>
              <a:ea typeface="Franklin Gothic"/>
              <a:cs typeface="Franklin Gothic"/>
              <a:sym typeface="Franklin Gothic"/>
            </a:endParaRPr>
          </a:p>
          <a:p>
            <a:pPr indent="-69850" lvl="0" marL="0" rtl="0">
              <a:lnSpc>
                <a:spcPct val="115000"/>
              </a:lnSpc>
              <a:spcBef>
                <a:spcPts val="0"/>
              </a:spcBef>
              <a:buClr>
                <a:schemeClr val="dk1"/>
              </a:buClr>
              <a:buSzPts val="1100"/>
              <a:buFont typeface="Arial"/>
              <a:buNone/>
            </a:pPr>
            <a:r>
              <a:t/>
            </a:r>
            <a:endParaRPr i="1" sz="2400">
              <a:solidFill>
                <a:srgbClr val="FFFFFF"/>
              </a:solidFill>
              <a:latin typeface="Franklin Gothic"/>
              <a:ea typeface="Franklin Gothic"/>
              <a:cs typeface="Franklin Gothic"/>
              <a:sym typeface="Franklin Gothic"/>
            </a:endParaRPr>
          </a:p>
          <a:p>
            <a:pPr indent="0" lvl="0" marL="0" rtl="0">
              <a:spcBef>
                <a:spcPts val="0"/>
              </a:spcBef>
              <a:buNone/>
            </a:pPr>
            <a:r>
              <a:t/>
            </a:r>
            <a:endParaRPr>
              <a:solidFill>
                <a:srgbClr val="FFFFFF"/>
              </a:solidFill>
              <a:latin typeface="Franklin Gothic"/>
              <a:ea typeface="Franklin Gothic"/>
              <a:cs typeface="Franklin Gothic"/>
              <a:sym typeface="Franklin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pic>
        <p:nvPicPr>
          <p:cNvPr id="131" name="Shape 131"/>
          <p:cNvPicPr preferRelativeResize="0"/>
          <p:nvPr/>
        </p:nvPicPr>
        <p:blipFill rotWithShape="1">
          <a:blip r:embed="rId3">
            <a:alphaModFix/>
          </a:blip>
          <a:srcRect b="0" l="0" r="0" t="0"/>
          <a:stretch/>
        </p:blipFill>
        <p:spPr>
          <a:xfrm>
            <a:off x="0" y="0"/>
            <a:ext cx="12190027" cy="6858000"/>
          </a:xfrm>
          <a:prstGeom prst="rect">
            <a:avLst/>
          </a:prstGeom>
          <a:noFill/>
          <a:ln>
            <a:noFill/>
          </a:ln>
        </p:spPr>
      </p:pic>
      <p:sp>
        <p:nvSpPr>
          <p:cNvPr id="132" name="Shape 132"/>
          <p:cNvSpPr txBox="1"/>
          <p:nvPr>
            <p:ph idx="12" type="sldNum"/>
          </p:nvPr>
        </p:nvSpPr>
        <p:spPr>
          <a:xfrm>
            <a:off x="8610600" y="6356350"/>
            <a:ext cx="2743200" cy="365100"/>
          </a:xfrm>
          <a:prstGeom prst="rect">
            <a:avLst/>
          </a:prstGeom>
          <a:noFill/>
          <a:ln>
            <a:noFill/>
          </a:ln>
        </p:spPr>
        <p:txBody>
          <a:bodyPr anchorCtr="0" anchor="ctr" bIns="45700" lIns="91425" rIns="91425" wrap="square" tIns="45700">
            <a:noAutofit/>
          </a:bodyPr>
          <a:lstStyle/>
          <a:p>
            <a:pPr indent="0" lvl="0" marL="0" rtl="0">
              <a:spcBef>
                <a:spcPts val="0"/>
              </a:spcBef>
              <a:buClr>
                <a:srgbClr val="000000"/>
              </a:buClr>
              <a:buFont typeface="Arial"/>
              <a:buNone/>
            </a:pPr>
            <a:fld id="{00000000-1234-1234-1234-123412341234}" type="slidenum">
              <a:rPr lang="en-US"/>
              <a:t>‹#›</a:t>
            </a:fld>
          </a:p>
        </p:txBody>
      </p:sp>
      <p:pic>
        <p:nvPicPr>
          <p:cNvPr id="133" name="Shape 133"/>
          <p:cNvPicPr preferRelativeResize="0"/>
          <p:nvPr/>
        </p:nvPicPr>
        <p:blipFill rotWithShape="1">
          <a:blip r:embed="rId4">
            <a:alphaModFix/>
          </a:blip>
          <a:srcRect b="0" l="0" r="0" t="0"/>
          <a:stretch/>
        </p:blipFill>
        <p:spPr>
          <a:xfrm>
            <a:off x="120798" y="6127687"/>
            <a:ext cx="1655154" cy="579565"/>
          </a:xfrm>
          <a:prstGeom prst="rect">
            <a:avLst/>
          </a:prstGeom>
          <a:noFill/>
          <a:ln>
            <a:noFill/>
          </a:ln>
        </p:spPr>
      </p:pic>
      <p:sp>
        <p:nvSpPr>
          <p:cNvPr id="134" name="Shape 134"/>
          <p:cNvSpPr txBox="1"/>
          <p:nvPr>
            <p:ph type="title"/>
          </p:nvPr>
        </p:nvSpPr>
        <p:spPr>
          <a:xfrm>
            <a:off x="838200" y="365125"/>
            <a:ext cx="8915400" cy="1325700"/>
          </a:xfrm>
          <a:prstGeom prst="rect">
            <a:avLst/>
          </a:prstGeom>
        </p:spPr>
        <p:txBody>
          <a:bodyPr anchorCtr="0" anchor="ctr" bIns="91425" lIns="91425" rIns="91425" wrap="square" tIns="91425">
            <a:noAutofit/>
          </a:bodyPr>
          <a:lstStyle/>
          <a:p>
            <a:pPr indent="0" lvl="0" marL="0">
              <a:spcBef>
                <a:spcPts val="0"/>
              </a:spcBef>
              <a:buNone/>
            </a:pPr>
            <a:r>
              <a:rPr b="1" lang="en-US">
                <a:solidFill>
                  <a:srgbClr val="F3F3F3"/>
                </a:solidFill>
                <a:latin typeface="Franklin Gothic"/>
                <a:ea typeface="Franklin Gothic"/>
                <a:cs typeface="Franklin Gothic"/>
                <a:sym typeface="Franklin Gothic"/>
              </a:rPr>
              <a:t>Our Data</a:t>
            </a:r>
          </a:p>
        </p:txBody>
      </p:sp>
      <p:sp>
        <p:nvSpPr>
          <p:cNvPr id="135" name="Shape 135"/>
          <p:cNvSpPr txBox="1"/>
          <p:nvPr>
            <p:ph idx="1" type="body"/>
          </p:nvPr>
        </p:nvSpPr>
        <p:spPr>
          <a:xfrm>
            <a:off x="3446913" y="1918350"/>
            <a:ext cx="4869600" cy="947400"/>
          </a:xfrm>
          <a:prstGeom prst="rect">
            <a:avLst/>
          </a:prstGeom>
        </p:spPr>
        <p:txBody>
          <a:bodyPr anchorCtr="0" anchor="t" bIns="91425" lIns="91425" rIns="91425" wrap="square" tIns="91425">
            <a:noAutofit/>
          </a:bodyPr>
          <a:lstStyle/>
          <a:p>
            <a:pPr indent="0" lvl="0" marL="177800" rtl="0" algn="ctr">
              <a:spcBef>
                <a:spcPts val="0"/>
              </a:spcBef>
              <a:buNone/>
            </a:pPr>
            <a:r>
              <a:rPr lang="en-US">
                <a:solidFill>
                  <a:srgbClr val="FFFFFF"/>
                </a:solidFill>
                <a:latin typeface="Franklin Gothic"/>
                <a:ea typeface="Franklin Gothic"/>
                <a:cs typeface="Franklin Gothic"/>
                <a:sym typeface="Franklin Gothic"/>
              </a:rPr>
              <a:t>300,000+ JATS XML files</a:t>
            </a:r>
          </a:p>
          <a:p>
            <a:pPr indent="0" lvl="0" marL="177800" rtl="0">
              <a:spcBef>
                <a:spcPts val="0"/>
              </a:spcBef>
              <a:buNone/>
            </a:pPr>
            <a:r>
              <a:t/>
            </a:r>
            <a:endParaRPr>
              <a:solidFill>
                <a:srgbClr val="FFFFFF"/>
              </a:solidFill>
            </a:endParaRPr>
          </a:p>
          <a:p>
            <a:pPr indent="0" lvl="0" marL="0" rtl="0">
              <a:spcBef>
                <a:spcPts val="0"/>
              </a:spcBef>
              <a:buNone/>
            </a:pPr>
            <a:r>
              <a:t/>
            </a:r>
            <a:endParaRPr>
              <a:solidFill>
                <a:srgbClr val="FFFFFF"/>
              </a:solidFill>
            </a:endParaRPr>
          </a:p>
          <a:p>
            <a:pPr indent="0" lvl="0" marL="0">
              <a:spcBef>
                <a:spcPts val="0"/>
              </a:spcBef>
              <a:buNone/>
            </a:pPr>
            <a:r>
              <a:t/>
            </a:r>
            <a:endParaRPr>
              <a:solidFill>
                <a:srgbClr val="FFFFFF"/>
              </a:solidFill>
            </a:endParaRPr>
          </a:p>
        </p:txBody>
      </p:sp>
      <p:sp>
        <p:nvSpPr>
          <p:cNvPr id="136" name="Shape 136"/>
          <p:cNvSpPr/>
          <p:nvPr/>
        </p:nvSpPr>
        <p:spPr>
          <a:xfrm>
            <a:off x="1791750" y="3093275"/>
            <a:ext cx="3249000" cy="1623300"/>
          </a:xfrm>
          <a:prstGeom prst="rightArrowCallout">
            <a:avLst>
              <a:gd fmla="val 25000" name="adj1"/>
              <a:gd fmla="val 25000" name="adj2"/>
              <a:gd fmla="val 29055" name="adj3"/>
              <a:gd fmla="val 74326" name="adj4"/>
            </a:avLst>
          </a:prstGeom>
          <a:noFill/>
          <a:ln cap="flat" cmpd="sng" w="38100">
            <a:solidFill>
              <a:srgbClr val="FFFFFF"/>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pic>
        <p:nvPicPr>
          <p:cNvPr id="137" name="Shape 137"/>
          <p:cNvPicPr preferRelativeResize="0"/>
          <p:nvPr/>
        </p:nvPicPr>
        <p:blipFill rotWithShape="1">
          <a:blip r:embed="rId5">
            <a:alphaModFix/>
          </a:blip>
          <a:srcRect b="-25612" l="0" r="-25612" t="0"/>
          <a:stretch/>
        </p:blipFill>
        <p:spPr>
          <a:xfrm>
            <a:off x="2087674" y="3247838"/>
            <a:ext cx="2190750" cy="779575"/>
          </a:xfrm>
          <a:prstGeom prst="rect">
            <a:avLst/>
          </a:prstGeom>
          <a:noFill/>
          <a:ln>
            <a:noFill/>
          </a:ln>
        </p:spPr>
      </p:pic>
      <p:pic>
        <p:nvPicPr>
          <p:cNvPr id="138" name="Shape 138"/>
          <p:cNvPicPr preferRelativeResize="0"/>
          <p:nvPr/>
        </p:nvPicPr>
        <p:blipFill>
          <a:blip r:embed="rId6">
            <a:alphaModFix/>
          </a:blip>
          <a:stretch>
            <a:fillRect/>
          </a:stretch>
        </p:blipFill>
        <p:spPr>
          <a:xfrm>
            <a:off x="2163875" y="4065588"/>
            <a:ext cx="1655148" cy="517170"/>
          </a:xfrm>
          <a:prstGeom prst="rect">
            <a:avLst/>
          </a:prstGeom>
          <a:noFill/>
          <a:ln>
            <a:noFill/>
          </a:ln>
        </p:spPr>
      </p:pic>
      <p:sp>
        <p:nvSpPr>
          <p:cNvPr id="139" name="Shape 139"/>
          <p:cNvSpPr/>
          <p:nvPr/>
        </p:nvSpPr>
        <p:spPr>
          <a:xfrm>
            <a:off x="5153276" y="3093275"/>
            <a:ext cx="2035200" cy="1623300"/>
          </a:xfrm>
          <a:prstGeom prst="rightArrowCallout">
            <a:avLst>
              <a:gd fmla="val 25000" name="adj1"/>
              <a:gd fmla="val 25000" name="adj2"/>
              <a:gd fmla="val 29055" name="adj3"/>
              <a:gd fmla="val 65428" name="adj4"/>
            </a:avLst>
          </a:prstGeom>
          <a:noFill/>
          <a:ln cap="flat" cmpd="sng" w="38100">
            <a:solidFill>
              <a:srgbClr val="FFFFFF"/>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pic>
        <p:nvPicPr>
          <p:cNvPr id="140" name="Shape 140"/>
          <p:cNvPicPr preferRelativeResize="0"/>
          <p:nvPr/>
        </p:nvPicPr>
        <p:blipFill>
          <a:blip r:embed="rId7">
            <a:alphaModFix/>
          </a:blip>
          <a:stretch>
            <a:fillRect/>
          </a:stretch>
        </p:blipFill>
        <p:spPr>
          <a:xfrm>
            <a:off x="5298296" y="3394013"/>
            <a:ext cx="1062001" cy="1062001"/>
          </a:xfrm>
          <a:prstGeom prst="rect">
            <a:avLst/>
          </a:prstGeom>
          <a:noFill/>
          <a:ln>
            <a:noFill/>
          </a:ln>
        </p:spPr>
      </p:pic>
      <p:sp>
        <p:nvSpPr>
          <p:cNvPr id="141" name="Shape 141"/>
          <p:cNvSpPr/>
          <p:nvPr/>
        </p:nvSpPr>
        <p:spPr>
          <a:xfrm>
            <a:off x="7301000" y="3093275"/>
            <a:ext cx="2938800" cy="1623300"/>
          </a:xfrm>
          <a:prstGeom prst="rect">
            <a:avLst/>
          </a:prstGeom>
          <a:noFill/>
          <a:ln cap="flat" cmpd="sng" w="38100">
            <a:solidFill>
              <a:srgbClr val="FFFFFF"/>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pic>
        <p:nvPicPr>
          <p:cNvPr id="142" name="Shape 142"/>
          <p:cNvPicPr preferRelativeResize="0"/>
          <p:nvPr/>
        </p:nvPicPr>
        <p:blipFill>
          <a:blip r:embed="rId8">
            <a:alphaModFix/>
          </a:blip>
          <a:stretch>
            <a:fillRect/>
          </a:stretch>
        </p:blipFill>
        <p:spPr>
          <a:xfrm>
            <a:off x="7842450" y="3337075"/>
            <a:ext cx="2035200" cy="601120"/>
          </a:xfrm>
          <a:prstGeom prst="rect">
            <a:avLst/>
          </a:prstGeom>
          <a:noFill/>
          <a:ln>
            <a:noFill/>
          </a:ln>
        </p:spPr>
      </p:pic>
      <p:pic>
        <p:nvPicPr>
          <p:cNvPr id="143" name="Shape 143"/>
          <p:cNvPicPr preferRelativeResize="0"/>
          <p:nvPr/>
        </p:nvPicPr>
        <p:blipFill>
          <a:blip r:embed="rId9">
            <a:alphaModFix/>
          </a:blip>
          <a:stretch>
            <a:fillRect/>
          </a:stretch>
        </p:blipFill>
        <p:spPr>
          <a:xfrm>
            <a:off x="7839576" y="3938212"/>
            <a:ext cx="2137862" cy="579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id="149" name="Shape 149"/>
          <p:cNvPicPr preferRelativeResize="0"/>
          <p:nvPr/>
        </p:nvPicPr>
        <p:blipFill rotWithShape="1">
          <a:blip r:embed="rId3">
            <a:alphaModFix/>
          </a:blip>
          <a:srcRect b="0" l="0" r="0" t="0"/>
          <a:stretch/>
        </p:blipFill>
        <p:spPr>
          <a:xfrm>
            <a:off x="0" y="0"/>
            <a:ext cx="12190027" cy="6858000"/>
          </a:xfrm>
          <a:prstGeom prst="rect">
            <a:avLst/>
          </a:prstGeom>
          <a:noFill/>
          <a:ln>
            <a:noFill/>
          </a:ln>
        </p:spPr>
      </p:pic>
      <p:sp>
        <p:nvSpPr>
          <p:cNvPr id="150" name="Shape 150"/>
          <p:cNvSpPr txBox="1"/>
          <p:nvPr>
            <p:ph idx="12" type="sldNum"/>
          </p:nvPr>
        </p:nvSpPr>
        <p:spPr>
          <a:xfrm>
            <a:off x="8610600" y="6356350"/>
            <a:ext cx="2743200" cy="365100"/>
          </a:xfrm>
          <a:prstGeom prst="rect">
            <a:avLst/>
          </a:prstGeom>
          <a:noFill/>
          <a:ln>
            <a:noFill/>
          </a:ln>
        </p:spPr>
        <p:txBody>
          <a:bodyPr anchorCtr="0" anchor="ctr" bIns="45700" lIns="91425" rIns="91425" wrap="square" tIns="45700">
            <a:noAutofit/>
          </a:bodyPr>
          <a:lstStyle/>
          <a:p>
            <a:pPr indent="0" lvl="0" marL="0" rtl="0">
              <a:spcBef>
                <a:spcPts val="0"/>
              </a:spcBef>
              <a:buClr>
                <a:srgbClr val="000000"/>
              </a:buClr>
              <a:buFont typeface="Arial"/>
              <a:buNone/>
            </a:pPr>
            <a:fld id="{00000000-1234-1234-1234-123412341234}" type="slidenum">
              <a:rPr lang="en-US"/>
              <a:t>‹#›</a:t>
            </a:fld>
          </a:p>
        </p:txBody>
      </p:sp>
      <p:pic>
        <p:nvPicPr>
          <p:cNvPr id="151" name="Shape 151"/>
          <p:cNvPicPr preferRelativeResize="0"/>
          <p:nvPr/>
        </p:nvPicPr>
        <p:blipFill rotWithShape="1">
          <a:blip r:embed="rId4">
            <a:alphaModFix/>
          </a:blip>
          <a:srcRect b="0" l="0" r="0" t="0"/>
          <a:stretch/>
        </p:blipFill>
        <p:spPr>
          <a:xfrm>
            <a:off x="120798" y="6127687"/>
            <a:ext cx="1655154" cy="579565"/>
          </a:xfrm>
          <a:prstGeom prst="rect">
            <a:avLst/>
          </a:prstGeom>
          <a:noFill/>
          <a:ln>
            <a:noFill/>
          </a:ln>
        </p:spPr>
      </p:pic>
      <p:sp>
        <p:nvSpPr>
          <p:cNvPr id="152" name="Shape 152"/>
          <p:cNvSpPr txBox="1"/>
          <p:nvPr>
            <p:ph type="title"/>
          </p:nvPr>
        </p:nvSpPr>
        <p:spPr>
          <a:xfrm>
            <a:off x="838200" y="365125"/>
            <a:ext cx="10515600" cy="1325700"/>
          </a:xfrm>
          <a:prstGeom prst="rect">
            <a:avLst/>
          </a:prstGeom>
        </p:spPr>
        <p:txBody>
          <a:bodyPr anchorCtr="0" anchor="ctr" bIns="91425" lIns="91425" rIns="91425" wrap="square" tIns="91425">
            <a:noAutofit/>
          </a:bodyPr>
          <a:lstStyle/>
          <a:p>
            <a:pPr indent="0" lvl="0" marL="0" rtl="0">
              <a:spcBef>
                <a:spcPts val="0"/>
              </a:spcBef>
              <a:buNone/>
            </a:pPr>
            <a:r>
              <a:rPr b="1" lang="en-US">
                <a:solidFill>
                  <a:srgbClr val="FFFFFF"/>
                </a:solidFill>
                <a:latin typeface="Franklin Gothic"/>
                <a:ea typeface="Franklin Gothic"/>
                <a:cs typeface="Franklin Gothic"/>
                <a:sym typeface="Franklin Gothic"/>
              </a:rPr>
              <a:t>Pre-processing</a:t>
            </a:r>
          </a:p>
        </p:txBody>
      </p:sp>
      <p:pic>
        <p:nvPicPr>
          <p:cNvPr id="153" name="Shape 153"/>
          <p:cNvPicPr preferRelativeResize="0"/>
          <p:nvPr/>
        </p:nvPicPr>
        <p:blipFill>
          <a:blip r:embed="rId5">
            <a:alphaModFix/>
          </a:blip>
          <a:stretch>
            <a:fillRect/>
          </a:stretch>
        </p:blipFill>
        <p:spPr>
          <a:xfrm>
            <a:off x="4443828" y="2016684"/>
            <a:ext cx="753700" cy="753676"/>
          </a:xfrm>
          <a:prstGeom prst="rect">
            <a:avLst/>
          </a:prstGeom>
          <a:noFill/>
          <a:ln>
            <a:noFill/>
          </a:ln>
        </p:spPr>
      </p:pic>
      <p:grpSp>
        <p:nvGrpSpPr>
          <p:cNvPr id="154" name="Shape 154"/>
          <p:cNvGrpSpPr/>
          <p:nvPr/>
        </p:nvGrpSpPr>
        <p:grpSpPr>
          <a:xfrm>
            <a:off x="6081825" y="2016688"/>
            <a:ext cx="2738500" cy="753700"/>
            <a:chOff x="3467850" y="1927825"/>
            <a:chExt cx="2738500" cy="753700"/>
          </a:xfrm>
        </p:grpSpPr>
        <p:pic>
          <p:nvPicPr>
            <p:cNvPr id="155" name="Shape 155"/>
            <p:cNvPicPr preferRelativeResize="0"/>
            <p:nvPr/>
          </p:nvPicPr>
          <p:blipFill>
            <a:blip r:embed="rId6">
              <a:alphaModFix/>
            </a:blip>
            <a:stretch>
              <a:fillRect/>
            </a:stretch>
          </p:blipFill>
          <p:spPr>
            <a:xfrm>
              <a:off x="3467850" y="1927825"/>
              <a:ext cx="753700" cy="753700"/>
            </a:xfrm>
            <a:prstGeom prst="rect">
              <a:avLst/>
            </a:prstGeom>
            <a:noFill/>
            <a:ln>
              <a:noFill/>
            </a:ln>
          </p:spPr>
        </p:pic>
        <p:sp>
          <p:nvSpPr>
            <p:cNvPr id="156" name="Shape 156"/>
            <p:cNvSpPr txBox="1"/>
            <p:nvPr/>
          </p:nvSpPr>
          <p:spPr>
            <a:xfrm>
              <a:off x="4221550" y="2045925"/>
              <a:ext cx="1984800" cy="457800"/>
            </a:xfrm>
            <a:prstGeom prst="rect">
              <a:avLst/>
            </a:prstGeom>
            <a:noFill/>
            <a:ln>
              <a:noFill/>
            </a:ln>
          </p:spPr>
          <p:txBody>
            <a:bodyPr anchorCtr="0" anchor="t" bIns="91425" lIns="91425" rIns="91425" wrap="square" tIns="91425">
              <a:noAutofit/>
            </a:bodyPr>
            <a:lstStyle/>
            <a:p>
              <a:pPr indent="0" lvl="0" marL="0">
                <a:spcBef>
                  <a:spcPts val="0"/>
                </a:spcBef>
                <a:buNone/>
              </a:pPr>
              <a:r>
                <a:rPr lang="en-US" sz="2400">
                  <a:solidFill>
                    <a:srgbClr val="FFFFFF"/>
                  </a:solidFill>
                  <a:latin typeface="Franklin Gothic"/>
                  <a:ea typeface="Franklin Gothic"/>
                  <a:cs typeface="Franklin Gothic"/>
                  <a:sym typeface="Franklin Gothic"/>
                </a:rPr>
                <a:t>Dictionary </a:t>
              </a:r>
            </a:p>
          </p:txBody>
        </p:sp>
      </p:grpSp>
      <p:sp>
        <p:nvSpPr>
          <p:cNvPr id="157" name="Shape 157"/>
          <p:cNvSpPr/>
          <p:nvPr/>
        </p:nvSpPr>
        <p:spPr>
          <a:xfrm>
            <a:off x="5398125" y="3787663"/>
            <a:ext cx="647400" cy="3651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58" name="Shape 158"/>
          <p:cNvSpPr/>
          <p:nvPr/>
        </p:nvSpPr>
        <p:spPr>
          <a:xfrm>
            <a:off x="5398125" y="2210963"/>
            <a:ext cx="647400" cy="3651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59" name="Shape 159"/>
          <p:cNvSpPr txBox="1"/>
          <p:nvPr/>
        </p:nvSpPr>
        <p:spPr>
          <a:xfrm>
            <a:off x="7347775" y="2918500"/>
            <a:ext cx="3794700" cy="1818600"/>
          </a:xfrm>
          <a:prstGeom prst="rect">
            <a:avLst/>
          </a:prstGeom>
          <a:noFill/>
          <a:ln>
            <a:noFill/>
          </a:ln>
        </p:spPr>
        <p:txBody>
          <a:bodyPr anchorCtr="0" anchor="t" bIns="91425" lIns="91425" rIns="91425" wrap="square" tIns="91425">
            <a:noAutofit/>
          </a:bodyPr>
          <a:lstStyle/>
          <a:p>
            <a:pPr indent="0" lvl="0" marL="0">
              <a:spcBef>
                <a:spcPts val="0"/>
              </a:spcBef>
              <a:buNone/>
            </a:pPr>
            <a:r>
              <a:rPr lang="en-US">
                <a:solidFill>
                  <a:srgbClr val="FFFFFF"/>
                </a:solidFill>
                <a:latin typeface="Franklin Gothic"/>
                <a:ea typeface="Franklin Gothic"/>
                <a:cs typeface="Franklin Gothic"/>
                <a:sym typeface="Franklin Gothic"/>
              </a:rPr>
              <a:t>17183633</a:t>
            </a:r>
          </a:p>
          <a:p>
            <a:pPr indent="0" lvl="0" marL="0">
              <a:spcBef>
                <a:spcPts val="0"/>
              </a:spcBef>
              <a:buNone/>
            </a:pPr>
            <a:r>
              <a:t/>
            </a:r>
            <a:endParaRPr sz="600">
              <a:solidFill>
                <a:srgbClr val="FFFFFF"/>
              </a:solidFill>
              <a:latin typeface="Franklin Gothic"/>
              <a:ea typeface="Franklin Gothic"/>
              <a:cs typeface="Franklin Gothic"/>
              <a:sym typeface="Franklin Gothic"/>
            </a:endParaRPr>
          </a:p>
          <a:p>
            <a:pPr indent="0" lvl="0" marL="0">
              <a:spcBef>
                <a:spcPts val="0"/>
              </a:spcBef>
              <a:buNone/>
            </a:pPr>
            <a:r>
              <a:rPr lang="en-US">
                <a:solidFill>
                  <a:srgbClr val="FFFFFF"/>
                </a:solidFill>
                <a:latin typeface="Franklin Gothic"/>
                <a:ea typeface="Franklin Gothic"/>
                <a:cs typeface="Franklin Gothic"/>
                <a:sym typeface="Franklin Gothic"/>
              </a:rPr>
              <a:t>Justin Harris </a:t>
            </a:r>
          </a:p>
          <a:p>
            <a:pPr indent="0" lvl="0" marL="0">
              <a:spcBef>
                <a:spcPts val="0"/>
              </a:spcBef>
              <a:buNone/>
            </a:pPr>
            <a:r>
              <a:rPr lang="en-US">
                <a:solidFill>
                  <a:srgbClr val="FFFFFF"/>
                </a:solidFill>
                <a:latin typeface="Franklin Gothic"/>
                <a:ea typeface="Franklin Gothic"/>
                <a:cs typeface="Franklin Gothic"/>
                <a:sym typeface="Franklin Gothic"/>
              </a:rPr>
              <a:t>Ehsan Arabzadeh </a:t>
            </a:r>
          </a:p>
          <a:p>
            <a:pPr indent="0" lvl="0" marL="0">
              <a:spcBef>
                <a:spcPts val="0"/>
              </a:spcBef>
              <a:buNone/>
            </a:pPr>
            <a:r>
              <a:rPr lang="en-US">
                <a:solidFill>
                  <a:srgbClr val="FFFFFF"/>
                </a:solidFill>
                <a:latin typeface="Franklin Gothic"/>
                <a:ea typeface="Franklin Gothic"/>
                <a:cs typeface="Franklin Gothic"/>
                <a:sym typeface="Franklin Gothic"/>
              </a:rPr>
              <a:t>Adrienne Fairhall</a:t>
            </a:r>
          </a:p>
          <a:p>
            <a:pPr indent="0" lvl="0" marL="0">
              <a:spcBef>
                <a:spcPts val="0"/>
              </a:spcBef>
              <a:buNone/>
            </a:pPr>
            <a:r>
              <a:rPr lang="en-US">
                <a:solidFill>
                  <a:srgbClr val="FFFFFF"/>
                </a:solidFill>
                <a:latin typeface="Franklin Gothic"/>
                <a:ea typeface="Franklin Gothic"/>
                <a:cs typeface="Franklin Gothic"/>
                <a:sym typeface="Franklin Gothic"/>
              </a:rPr>
              <a:t>Claire Benito</a:t>
            </a:r>
          </a:p>
          <a:p>
            <a:pPr indent="0" lvl="0" marL="0">
              <a:spcBef>
                <a:spcPts val="0"/>
              </a:spcBef>
              <a:buNone/>
            </a:pPr>
            <a:r>
              <a:t/>
            </a:r>
            <a:endParaRPr sz="600">
              <a:solidFill>
                <a:srgbClr val="FFFFFF"/>
              </a:solidFill>
              <a:latin typeface="Franklin Gothic"/>
              <a:ea typeface="Franklin Gothic"/>
              <a:cs typeface="Franklin Gothic"/>
              <a:sym typeface="Franklin Gothic"/>
            </a:endParaRPr>
          </a:p>
          <a:p>
            <a:pPr indent="0" lvl="0" marL="0">
              <a:spcBef>
                <a:spcPts val="0"/>
              </a:spcBef>
              <a:buNone/>
            </a:pPr>
            <a:r>
              <a:rPr lang="en-US">
                <a:solidFill>
                  <a:srgbClr val="FFFFFF"/>
                </a:solidFill>
                <a:latin typeface="Franklin Gothic"/>
                <a:ea typeface="Franklin Gothic"/>
                <a:cs typeface="Franklin Gothic"/>
                <a:sym typeface="Franklin Gothic"/>
              </a:rPr>
              <a:t>Neuroscience/Sensory Systems</a:t>
            </a:r>
          </a:p>
          <a:p>
            <a:pPr indent="0" lvl="0" marL="0">
              <a:spcBef>
                <a:spcPts val="0"/>
              </a:spcBef>
              <a:buNone/>
            </a:pPr>
            <a:r>
              <a:t/>
            </a:r>
            <a:endParaRPr sz="600">
              <a:solidFill>
                <a:srgbClr val="FFFFFF"/>
              </a:solidFill>
              <a:latin typeface="Franklin Gothic"/>
              <a:ea typeface="Franklin Gothic"/>
              <a:cs typeface="Franklin Gothic"/>
              <a:sym typeface="Franklin Gothic"/>
            </a:endParaRPr>
          </a:p>
          <a:p>
            <a:pPr indent="-69850" lvl="0" marL="0">
              <a:spcBef>
                <a:spcPts val="0"/>
              </a:spcBef>
              <a:buClr>
                <a:schemeClr val="dk1"/>
              </a:buClr>
              <a:buSzPts val="1100"/>
              <a:buFont typeface="Arial"/>
              <a:buNone/>
            </a:pPr>
            <a:r>
              <a:rPr lang="en-US">
                <a:solidFill>
                  <a:srgbClr val="FFFFFF"/>
                </a:solidFill>
                <a:latin typeface="Franklin Gothic"/>
                <a:ea typeface="Franklin Gothic"/>
                <a:cs typeface="Franklin Gothic"/>
                <a:sym typeface="Franklin Gothic"/>
              </a:rPr>
              <a:t>Factors Affecting Frequency Discrimination of Vibrotactile Stimuli: Implications for Cortical Encoding</a:t>
            </a:r>
          </a:p>
          <a:p>
            <a:pPr indent="-69850" lvl="0" marL="0">
              <a:spcBef>
                <a:spcPts val="0"/>
              </a:spcBef>
              <a:buClr>
                <a:schemeClr val="dk1"/>
              </a:buClr>
              <a:buSzPts val="1100"/>
              <a:buFont typeface="Arial"/>
              <a:buNone/>
            </a:pPr>
            <a:r>
              <a:t/>
            </a:r>
            <a:endParaRPr>
              <a:solidFill>
                <a:srgbClr val="FFFFFF"/>
              </a:solidFill>
              <a:latin typeface="Franklin Gothic"/>
              <a:ea typeface="Franklin Gothic"/>
              <a:cs typeface="Franklin Gothic"/>
              <a:sym typeface="Franklin Gothic"/>
            </a:endParaRPr>
          </a:p>
          <a:p>
            <a:pPr indent="-69850" lvl="0" marL="0" rtl="0">
              <a:spcBef>
                <a:spcPts val="0"/>
              </a:spcBef>
              <a:buClr>
                <a:schemeClr val="dk1"/>
              </a:buClr>
              <a:buSzPts val="1100"/>
              <a:buFont typeface="Arial"/>
              <a:buNone/>
            </a:pPr>
            <a:r>
              <a:t/>
            </a:r>
            <a:endParaRPr>
              <a:solidFill>
                <a:srgbClr val="FFFFFF"/>
              </a:solidFill>
              <a:latin typeface="Franklin Gothic"/>
              <a:ea typeface="Franklin Gothic"/>
              <a:cs typeface="Franklin Gothic"/>
              <a:sym typeface="Franklin Gothic"/>
            </a:endParaRPr>
          </a:p>
          <a:p>
            <a:pPr indent="0" lvl="0" marL="0">
              <a:spcBef>
                <a:spcPts val="0"/>
              </a:spcBef>
              <a:buNone/>
            </a:pPr>
            <a:r>
              <a:t/>
            </a:r>
            <a:endParaRPr>
              <a:solidFill>
                <a:srgbClr val="FFFFFF"/>
              </a:solidFill>
              <a:latin typeface="Franklin Gothic"/>
              <a:ea typeface="Franklin Gothic"/>
              <a:cs typeface="Franklin Gothic"/>
              <a:sym typeface="Franklin Gothic"/>
            </a:endParaRPr>
          </a:p>
        </p:txBody>
      </p:sp>
      <p:sp>
        <p:nvSpPr>
          <p:cNvPr id="160" name="Shape 160"/>
          <p:cNvSpPr txBox="1"/>
          <p:nvPr/>
        </p:nvSpPr>
        <p:spPr>
          <a:xfrm>
            <a:off x="6496325" y="2913100"/>
            <a:ext cx="995100" cy="1747800"/>
          </a:xfrm>
          <a:prstGeom prst="rect">
            <a:avLst/>
          </a:prstGeom>
          <a:noFill/>
          <a:ln>
            <a:noFill/>
          </a:ln>
        </p:spPr>
        <p:txBody>
          <a:bodyPr anchorCtr="0" anchor="t" bIns="91425" lIns="91425" rIns="91425" wrap="square" tIns="91425">
            <a:noAutofit/>
          </a:bodyPr>
          <a:lstStyle/>
          <a:p>
            <a:pPr indent="0" lvl="0" marL="0">
              <a:spcBef>
                <a:spcPts val="0"/>
              </a:spcBef>
              <a:buNone/>
            </a:pPr>
            <a:r>
              <a:rPr lang="en-US">
                <a:solidFill>
                  <a:srgbClr val="FFFFFF"/>
                </a:solidFill>
                <a:latin typeface="Franklin Gothic"/>
                <a:ea typeface="Franklin Gothic"/>
                <a:cs typeface="Franklin Gothic"/>
                <a:sym typeface="Franklin Gothic"/>
              </a:rPr>
              <a:t>PMID:</a:t>
            </a:r>
          </a:p>
          <a:p>
            <a:pPr indent="0" lvl="0" marL="0">
              <a:spcBef>
                <a:spcPts val="0"/>
              </a:spcBef>
              <a:buNone/>
            </a:pPr>
            <a:r>
              <a:t/>
            </a:r>
            <a:endParaRPr sz="600">
              <a:solidFill>
                <a:srgbClr val="FFFFFF"/>
              </a:solidFill>
              <a:latin typeface="Franklin Gothic"/>
              <a:ea typeface="Franklin Gothic"/>
              <a:cs typeface="Franklin Gothic"/>
              <a:sym typeface="Franklin Gothic"/>
            </a:endParaRPr>
          </a:p>
          <a:p>
            <a:pPr indent="0" lvl="0" marL="0">
              <a:spcBef>
                <a:spcPts val="0"/>
              </a:spcBef>
              <a:buNone/>
            </a:pPr>
            <a:r>
              <a:rPr lang="en-US">
                <a:solidFill>
                  <a:srgbClr val="FFFFFF"/>
                </a:solidFill>
                <a:latin typeface="Franklin Gothic"/>
                <a:ea typeface="Franklin Gothic"/>
                <a:cs typeface="Franklin Gothic"/>
                <a:sym typeface="Franklin Gothic"/>
              </a:rPr>
              <a:t>Authors:</a:t>
            </a:r>
          </a:p>
          <a:p>
            <a:pPr indent="0" lvl="0" marL="0">
              <a:spcBef>
                <a:spcPts val="0"/>
              </a:spcBef>
              <a:buNone/>
            </a:pPr>
            <a:r>
              <a:t/>
            </a:r>
            <a:endParaRPr>
              <a:solidFill>
                <a:srgbClr val="FFFFFF"/>
              </a:solidFill>
              <a:latin typeface="Franklin Gothic"/>
              <a:ea typeface="Franklin Gothic"/>
              <a:cs typeface="Franklin Gothic"/>
              <a:sym typeface="Franklin Gothic"/>
            </a:endParaRPr>
          </a:p>
          <a:p>
            <a:pPr indent="0" lvl="0" marL="0">
              <a:spcBef>
                <a:spcPts val="0"/>
              </a:spcBef>
              <a:buNone/>
            </a:pPr>
            <a:r>
              <a:t/>
            </a:r>
            <a:endParaRPr>
              <a:solidFill>
                <a:srgbClr val="FFFFFF"/>
              </a:solidFill>
              <a:latin typeface="Franklin Gothic"/>
              <a:ea typeface="Franklin Gothic"/>
              <a:cs typeface="Franklin Gothic"/>
              <a:sym typeface="Franklin Gothic"/>
            </a:endParaRPr>
          </a:p>
          <a:p>
            <a:pPr indent="0" lvl="0" marL="0">
              <a:spcBef>
                <a:spcPts val="0"/>
              </a:spcBef>
              <a:buNone/>
            </a:pPr>
            <a:r>
              <a:t/>
            </a:r>
            <a:endParaRPr>
              <a:solidFill>
                <a:srgbClr val="FFFFFF"/>
              </a:solidFill>
              <a:latin typeface="Franklin Gothic"/>
              <a:ea typeface="Franklin Gothic"/>
              <a:cs typeface="Franklin Gothic"/>
              <a:sym typeface="Franklin Gothic"/>
            </a:endParaRPr>
          </a:p>
          <a:p>
            <a:pPr indent="0" lvl="0" marL="0">
              <a:spcBef>
                <a:spcPts val="0"/>
              </a:spcBef>
              <a:buNone/>
            </a:pPr>
            <a:r>
              <a:t/>
            </a:r>
            <a:endParaRPr sz="600">
              <a:solidFill>
                <a:srgbClr val="FFFFFF"/>
              </a:solidFill>
              <a:latin typeface="Franklin Gothic"/>
              <a:ea typeface="Franklin Gothic"/>
              <a:cs typeface="Franklin Gothic"/>
              <a:sym typeface="Franklin Gothic"/>
            </a:endParaRPr>
          </a:p>
          <a:p>
            <a:pPr indent="0" lvl="0" marL="0">
              <a:spcBef>
                <a:spcPts val="0"/>
              </a:spcBef>
              <a:buNone/>
            </a:pPr>
            <a:r>
              <a:rPr lang="en-US">
                <a:solidFill>
                  <a:srgbClr val="FFFFFF"/>
                </a:solidFill>
                <a:latin typeface="Franklin Gothic"/>
                <a:ea typeface="Franklin Gothic"/>
                <a:cs typeface="Franklin Gothic"/>
                <a:sym typeface="Franklin Gothic"/>
              </a:rPr>
              <a:t>Subject:</a:t>
            </a:r>
          </a:p>
          <a:p>
            <a:pPr indent="0" lvl="0" marL="0">
              <a:spcBef>
                <a:spcPts val="0"/>
              </a:spcBef>
              <a:buNone/>
            </a:pPr>
            <a:r>
              <a:t/>
            </a:r>
            <a:endParaRPr sz="600">
              <a:solidFill>
                <a:srgbClr val="FFFFFF"/>
              </a:solidFill>
              <a:latin typeface="Franklin Gothic"/>
              <a:ea typeface="Franklin Gothic"/>
              <a:cs typeface="Franklin Gothic"/>
              <a:sym typeface="Franklin Gothic"/>
            </a:endParaRPr>
          </a:p>
          <a:p>
            <a:pPr indent="-69850" lvl="0" marL="0">
              <a:spcBef>
                <a:spcPts val="0"/>
              </a:spcBef>
              <a:buClr>
                <a:schemeClr val="dk1"/>
              </a:buClr>
              <a:buSzPts val="1100"/>
              <a:buFont typeface="Arial"/>
              <a:buNone/>
            </a:pPr>
            <a:r>
              <a:rPr lang="en-US">
                <a:solidFill>
                  <a:srgbClr val="FFFFFF"/>
                </a:solidFill>
                <a:latin typeface="Franklin Gothic"/>
                <a:ea typeface="Franklin Gothic"/>
                <a:cs typeface="Franklin Gothic"/>
                <a:sym typeface="Franklin Gothic"/>
              </a:rPr>
              <a:t>Title:</a:t>
            </a:r>
          </a:p>
        </p:txBody>
      </p:sp>
      <p:pic>
        <p:nvPicPr>
          <p:cNvPr id="161" name="Shape 161"/>
          <p:cNvPicPr preferRelativeResize="0"/>
          <p:nvPr/>
        </p:nvPicPr>
        <p:blipFill>
          <a:blip r:embed="rId7">
            <a:alphaModFix/>
          </a:blip>
          <a:stretch>
            <a:fillRect/>
          </a:stretch>
        </p:blipFill>
        <p:spPr>
          <a:xfrm>
            <a:off x="554875" y="2989300"/>
            <a:ext cx="4590577" cy="2122051"/>
          </a:xfrm>
          <a:prstGeom prst="rect">
            <a:avLst/>
          </a:prstGeom>
          <a:noFill/>
          <a:ln>
            <a:noFill/>
          </a:ln>
        </p:spPr>
      </p:pic>
      <p:sp>
        <p:nvSpPr>
          <p:cNvPr id="162" name="Shape 162"/>
          <p:cNvSpPr txBox="1"/>
          <p:nvPr/>
        </p:nvSpPr>
        <p:spPr>
          <a:xfrm rot="5400000">
            <a:off x="7281675" y="5974500"/>
            <a:ext cx="1884000" cy="428700"/>
          </a:xfrm>
          <a:prstGeom prst="rect">
            <a:avLst/>
          </a:prstGeom>
          <a:noFill/>
          <a:ln>
            <a:noFill/>
          </a:ln>
        </p:spPr>
        <p:txBody>
          <a:bodyPr anchorCtr="0" anchor="t" bIns="91425" lIns="91425" rIns="91425" wrap="square" tIns="91425">
            <a:noAutofit/>
          </a:bodyPr>
          <a:lstStyle/>
          <a:p>
            <a:pPr indent="0" lvl="0" marL="0">
              <a:spcBef>
                <a:spcPts val="0"/>
              </a:spcBef>
              <a:buNone/>
            </a:pPr>
            <a:r>
              <a:rPr lang="en-US">
                <a:solidFill>
                  <a:srgbClr val="FFFFFF"/>
                </a:solidFill>
                <a:latin typeface="Franklin Gothic"/>
                <a:ea typeface="Franklin Gothic"/>
                <a:cs typeface="Franklin Gothic"/>
                <a:sym typeface="Franklin Gothic"/>
              </a:rPr>
              <a: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pic>
        <p:nvPicPr>
          <p:cNvPr id="168" name="Shape 168"/>
          <p:cNvPicPr preferRelativeResize="0"/>
          <p:nvPr/>
        </p:nvPicPr>
        <p:blipFill rotWithShape="1">
          <a:blip r:embed="rId3">
            <a:alphaModFix/>
          </a:blip>
          <a:srcRect b="0" l="0" r="0" t="0"/>
          <a:stretch/>
        </p:blipFill>
        <p:spPr>
          <a:xfrm>
            <a:off x="0" y="0"/>
            <a:ext cx="12190027" cy="6858000"/>
          </a:xfrm>
          <a:prstGeom prst="rect">
            <a:avLst/>
          </a:prstGeom>
          <a:noFill/>
          <a:ln>
            <a:noFill/>
          </a:ln>
        </p:spPr>
      </p:pic>
      <p:sp>
        <p:nvSpPr>
          <p:cNvPr id="169" name="Shape 169"/>
          <p:cNvSpPr txBox="1"/>
          <p:nvPr>
            <p:ph idx="12" type="sldNum"/>
          </p:nvPr>
        </p:nvSpPr>
        <p:spPr>
          <a:xfrm>
            <a:off x="8610600" y="6356350"/>
            <a:ext cx="2743200" cy="365100"/>
          </a:xfrm>
          <a:prstGeom prst="rect">
            <a:avLst/>
          </a:prstGeom>
          <a:noFill/>
          <a:ln>
            <a:noFill/>
          </a:ln>
        </p:spPr>
        <p:txBody>
          <a:bodyPr anchorCtr="0" anchor="ctr" bIns="45700" lIns="91425" rIns="91425" wrap="square" tIns="45700">
            <a:noAutofit/>
          </a:bodyPr>
          <a:lstStyle/>
          <a:p>
            <a:pPr indent="0" lvl="0" marL="0" rtl="0">
              <a:spcBef>
                <a:spcPts val="0"/>
              </a:spcBef>
              <a:buNone/>
            </a:pPr>
            <a:fld id="{00000000-1234-1234-1234-123412341234}" type="slidenum">
              <a:rPr lang="en-US"/>
              <a:t>‹#›</a:t>
            </a:fld>
          </a:p>
        </p:txBody>
      </p:sp>
      <p:pic>
        <p:nvPicPr>
          <p:cNvPr id="170" name="Shape 170"/>
          <p:cNvPicPr preferRelativeResize="0"/>
          <p:nvPr/>
        </p:nvPicPr>
        <p:blipFill rotWithShape="1">
          <a:blip r:embed="rId4">
            <a:alphaModFix/>
          </a:blip>
          <a:srcRect b="0" l="0" r="0" t="0"/>
          <a:stretch/>
        </p:blipFill>
        <p:spPr>
          <a:xfrm>
            <a:off x="120798" y="6127687"/>
            <a:ext cx="1655154" cy="579565"/>
          </a:xfrm>
          <a:prstGeom prst="rect">
            <a:avLst/>
          </a:prstGeom>
          <a:noFill/>
          <a:ln>
            <a:noFill/>
          </a:ln>
        </p:spPr>
      </p:pic>
      <p:sp>
        <p:nvSpPr>
          <p:cNvPr id="171" name="Shape 171"/>
          <p:cNvSpPr txBox="1"/>
          <p:nvPr>
            <p:ph type="title"/>
          </p:nvPr>
        </p:nvSpPr>
        <p:spPr>
          <a:xfrm>
            <a:off x="838200" y="365125"/>
            <a:ext cx="10515600" cy="1325700"/>
          </a:xfrm>
          <a:prstGeom prst="rect">
            <a:avLst/>
          </a:prstGeom>
        </p:spPr>
        <p:txBody>
          <a:bodyPr anchorCtr="0" anchor="ctr" bIns="91425" lIns="91425" rIns="91425" wrap="square" tIns="91425">
            <a:noAutofit/>
          </a:bodyPr>
          <a:lstStyle/>
          <a:p>
            <a:pPr indent="0" lvl="0" marL="0" rtl="0">
              <a:spcBef>
                <a:spcPts val="0"/>
              </a:spcBef>
              <a:buNone/>
            </a:pPr>
            <a:r>
              <a:rPr b="1" lang="en-US">
                <a:solidFill>
                  <a:srgbClr val="FFFFFF"/>
                </a:solidFill>
                <a:latin typeface="Franklin Gothic"/>
                <a:ea typeface="Franklin Gothic"/>
                <a:cs typeface="Franklin Gothic"/>
                <a:sym typeface="Franklin Gothic"/>
              </a:rPr>
              <a:t>Feature Engineering</a:t>
            </a:r>
          </a:p>
        </p:txBody>
      </p:sp>
      <p:sp>
        <p:nvSpPr>
          <p:cNvPr id="172" name="Shape 172"/>
          <p:cNvSpPr txBox="1"/>
          <p:nvPr/>
        </p:nvSpPr>
        <p:spPr>
          <a:xfrm>
            <a:off x="2057400" y="2831700"/>
            <a:ext cx="1332600" cy="16722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br>
              <a:rPr lang="en-US" sz="1000" u="sng">
                <a:solidFill>
                  <a:srgbClr val="FFFFFF"/>
                </a:solidFill>
                <a:latin typeface="Franklin Gothic"/>
                <a:ea typeface="Franklin Gothic"/>
                <a:cs typeface="Franklin Gothic"/>
                <a:sym typeface="Franklin Gothic"/>
              </a:rPr>
            </a:br>
            <a:r>
              <a:rPr lang="en-US" sz="1800" u="sng">
                <a:solidFill>
                  <a:srgbClr val="FFFFFF"/>
                </a:solidFill>
                <a:latin typeface="Franklin Gothic"/>
                <a:ea typeface="Franklin Gothic"/>
                <a:cs typeface="Franklin Gothic"/>
                <a:sym typeface="Franklin Gothic"/>
              </a:rPr>
              <a:t>Topic</a:t>
            </a:r>
          </a:p>
          <a:p>
            <a:pPr indent="0" lvl="0" marL="0" rtl="0" algn="ctr">
              <a:spcBef>
                <a:spcPts val="0"/>
              </a:spcBef>
              <a:buNone/>
            </a:pPr>
            <a:r>
              <a:t/>
            </a:r>
            <a:endParaRPr sz="600" u="sng">
              <a:solidFill>
                <a:srgbClr val="FFFFFF"/>
              </a:solidFill>
              <a:latin typeface="Franklin Gothic"/>
              <a:ea typeface="Franklin Gothic"/>
              <a:cs typeface="Franklin Gothic"/>
              <a:sym typeface="Franklin Gothic"/>
            </a:endParaRPr>
          </a:p>
          <a:p>
            <a:pPr indent="0" lvl="0" marL="0" rtl="0" algn="ctr">
              <a:spcBef>
                <a:spcPts val="0"/>
              </a:spcBef>
              <a:buNone/>
            </a:pPr>
            <a:r>
              <a:rPr lang="en-US" sz="1600">
                <a:solidFill>
                  <a:srgbClr val="FFFFFF"/>
                </a:solidFill>
                <a:latin typeface="Franklin Gothic"/>
                <a:ea typeface="Franklin Gothic"/>
                <a:cs typeface="Franklin Gothic"/>
                <a:sym typeface="Franklin Gothic"/>
              </a:rPr>
              <a:t>“protein”</a:t>
            </a:r>
          </a:p>
          <a:p>
            <a:pPr indent="0" lvl="0" marL="0" rtl="0" algn="ctr">
              <a:spcBef>
                <a:spcPts val="0"/>
              </a:spcBef>
              <a:buNone/>
            </a:pPr>
            <a:r>
              <a:rPr lang="en-US" sz="1600">
                <a:solidFill>
                  <a:srgbClr val="FFFFFF"/>
                </a:solidFill>
                <a:latin typeface="Franklin Gothic"/>
                <a:ea typeface="Franklin Gothic"/>
                <a:cs typeface="Franklin Gothic"/>
                <a:sym typeface="Franklin Gothic"/>
              </a:rPr>
              <a:t>“activ”</a:t>
            </a:r>
          </a:p>
          <a:p>
            <a:pPr indent="0" lvl="0" marL="0" rtl="0" algn="ctr">
              <a:spcBef>
                <a:spcPts val="0"/>
              </a:spcBef>
              <a:buNone/>
            </a:pPr>
            <a:r>
              <a:rPr lang="en-US" sz="1600">
                <a:solidFill>
                  <a:srgbClr val="FFFFFF"/>
                </a:solidFill>
                <a:latin typeface="Franklin Gothic"/>
                <a:ea typeface="Franklin Gothic"/>
                <a:cs typeface="Franklin Gothic"/>
                <a:sym typeface="Franklin Gothic"/>
              </a:rPr>
              <a:t>“bind”</a:t>
            </a:r>
          </a:p>
          <a:p>
            <a:pPr indent="0" lvl="0" marL="0" rtl="0" algn="ctr">
              <a:spcBef>
                <a:spcPts val="0"/>
              </a:spcBef>
              <a:buNone/>
            </a:pPr>
            <a:r>
              <a:rPr lang="en-US" sz="1600">
                <a:solidFill>
                  <a:srgbClr val="FFFFFF"/>
                </a:solidFill>
                <a:latin typeface="Franklin Gothic"/>
                <a:ea typeface="Franklin Gothic"/>
                <a:cs typeface="Franklin Gothic"/>
                <a:sym typeface="Franklin Gothic"/>
              </a:rPr>
              <a:t>“structur”</a:t>
            </a:r>
          </a:p>
          <a:p>
            <a:pPr indent="0" lvl="0" marL="0" rtl="0" algn="ctr">
              <a:spcBef>
                <a:spcPts val="0"/>
              </a:spcBef>
              <a:buNone/>
            </a:pPr>
            <a:r>
              <a:rPr lang="en-US" sz="1600">
                <a:solidFill>
                  <a:srgbClr val="FFFFFF"/>
                </a:solidFill>
                <a:latin typeface="Franklin Gothic"/>
                <a:ea typeface="Franklin Gothic"/>
                <a:cs typeface="Franklin Gothic"/>
                <a:sym typeface="Franklin Gothic"/>
              </a:rPr>
              <a:t>“function"</a:t>
            </a:r>
          </a:p>
          <a:p>
            <a:pPr indent="0" lvl="0" marL="0" rtl="0">
              <a:spcBef>
                <a:spcPts val="0"/>
              </a:spcBef>
              <a:buNone/>
            </a:pPr>
            <a:r>
              <a:rPr lang="en-US">
                <a:solidFill>
                  <a:srgbClr val="FFFFFF"/>
                </a:solidFill>
                <a:latin typeface="Franklin Gothic"/>
                <a:ea typeface="Franklin Gothic"/>
                <a:cs typeface="Franklin Gothic"/>
                <a:sym typeface="Franklin Gothic"/>
              </a:rPr>
              <a:t> </a:t>
            </a:r>
          </a:p>
        </p:txBody>
      </p:sp>
      <p:sp>
        <p:nvSpPr>
          <p:cNvPr id="173" name="Shape 173"/>
          <p:cNvSpPr txBox="1"/>
          <p:nvPr/>
        </p:nvSpPr>
        <p:spPr>
          <a:xfrm>
            <a:off x="3819250" y="2831700"/>
            <a:ext cx="1332600" cy="16722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br>
              <a:rPr lang="en-US" sz="1000" u="sng">
                <a:solidFill>
                  <a:srgbClr val="FFFFFF"/>
                </a:solidFill>
                <a:latin typeface="Franklin Gothic"/>
                <a:ea typeface="Franklin Gothic"/>
                <a:cs typeface="Franklin Gothic"/>
                <a:sym typeface="Franklin Gothic"/>
              </a:rPr>
            </a:br>
            <a:r>
              <a:rPr lang="en-US" sz="1800" u="sng">
                <a:solidFill>
                  <a:srgbClr val="FFFFFF"/>
                </a:solidFill>
                <a:latin typeface="Franklin Gothic"/>
                <a:ea typeface="Franklin Gothic"/>
                <a:cs typeface="Franklin Gothic"/>
                <a:sym typeface="Franklin Gothic"/>
              </a:rPr>
              <a:t>Topic</a:t>
            </a:r>
          </a:p>
          <a:p>
            <a:pPr indent="0" lvl="0" marL="0" rtl="0" algn="ctr">
              <a:spcBef>
                <a:spcPts val="0"/>
              </a:spcBef>
              <a:buNone/>
            </a:pPr>
            <a:r>
              <a:t/>
            </a:r>
            <a:endParaRPr sz="600" u="sng">
              <a:solidFill>
                <a:srgbClr val="FFFFFF"/>
              </a:solidFill>
              <a:latin typeface="Franklin Gothic"/>
              <a:ea typeface="Franklin Gothic"/>
              <a:cs typeface="Franklin Gothic"/>
              <a:sym typeface="Franklin Gothic"/>
            </a:endParaRPr>
          </a:p>
          <a:p>
            <a:pPr indent="0" lvl="0" marL="0" rtl="0" algn="ctr">
              <a:spcBef>
                <a:spcPts val="0"/>
              </a:spcBef>
              <a:buNone/>
            </a:pPr>
            <a:r>
              <a:rPr lang="en-US" sz="1600">
                <a:solidFill>
                  <a:srgbClr val="FFFFFF"/>
                </a:solidFill>
                <a:latin typeface="Franklin Gothic"/>
                <a:ea typeface="Franklin Gothic"/>
                <a:cs typeface="Franklin Gothic"/>
                <a:sym typeface="Franklin Gothic"/>
              </a:rPr>
              <a:t>“cancer”</a:t>
            </a:r>
          </a:p>
          <a:p>
            <a:pPr indent="0" lvl="0" marL="0" rtl="0" algn="ctr">
              <a:spcBef>
                <a:spcPts val="0"/>
              </a:spcBef>
              <a:buNone/>
            </a:pPr>
            <a:r>
              <a:rPr lang="en-US" sz="1600">
                <a:solidFill>
                  <a:srgbClr val="FFFFFF"/>
                </a:solidFill>
                <a:latin typeface="Franklin Gothic"/>
                <a:ea typeface="Franklin Gothic"/>
                <a:cs typeface="Franklin Gothic"/>
                <a:sym typeface="Franklin Gothic"/>
              </a:rPr>
              <a:t>“tumor”</a:t>
            </a:r>
          </a:p>
          <a:p>
            <a:pPr indent="0" lvl="0" marL="0" rtl="0" algn="ctr">
              <a:spcBef>
                <a:spcPts val="0"/>
              </a:spcBef>
              <a:buNone/>
            </a:pPr>
            <a:r>
              <a:rPr lang="en-US" sz="1600">
                <a:solidFill>
                  <a:srgbClr val="FFFFFF"/>
                </a:solidFill>
                <a:latin typeface="Franklin Gothic"/>
                <a:ea typeface="Franklin Gothic"/>
                <a:cs typeface="Franklin Gothic"/>
                <a:sym typeface="Franklin Gothic"/>
              </a:rPr>
              <a:t>“cell”</a:t>
            </a:r>
          </a:p>
          <a:p>
            <a:pPr indent="0" lvl="0" marL="0" rtl="0" algn="ctr">
              <a:spcBef>
                <a:spcPts val="0"/>
              </a:spcBef>
              <a:buNone/>
            </a:pPr>
            <a:r>
              <a:rPr lang="en-US" sz="1600">
                <a:solidFill>
                  <a:srgbClr val="FFFFFF"/>
                </a:solidFill>
                <a:latin typeface="Franklin Gothic"/>
                <a:ea typeface="Franklin Gothic"/>
                <a:cs typeface="Franklin Gothic"/>
                <a:sym typeface="Franklin Gothic"/>
              </a:rPr>
              <a:t>“patient”</a:t>
            </a:r>
          </a:p>
          <a:p>
            <a:pPr indent="0" lvl="0" marL="0" rtl="0" algn="ctr">
              <a:spcBef>
                <a:spcPts val="0"/>
              </a:spcBef>
              <a:buNone/>
            </a:pPr>
            <a:r>
              <a:rPr lang="en-US" sz="1600">
                <a:solidFill>
                  <a:srgbClr val="FFFFFF"/>
                </a:solidFill>
                <a:latin typeface="Franklin Gothic"/>
                <a:ea typeface="Franklin Gothic"/>
                <a:cs typeface="Franklin Gothic"/>
                <a:sym typeface="Franklin Gothic"/>
              </a:rPr>
              <a:t>“studi"</a:t>
            </a:r>
          </a:p>
          <a:p>
            <a:pPr indent="0" lvl="0" marL="0" rtl="0">
              <a:spcBef>
                <a:spcPts val="0"/>
              </a:spcBef>
              <a:buNone/>
            </a:pPr>
            <a:r>
              <a:rPr lang="en-US" sz="1600">
                <a:solidFill>
                  <a:srgbClr val="FFFFFF"/>
                </a:solidFill>
                <a:latin typeface="Franklin Gothic"/>
                <a:ea typeface="Franklin Gothic"/>
                <a:cs typeface="Franklin Gothic"/>
                <a:sym typeface="Franklin Gothic"/>
              </a:rPr>
              <a:t> </a:t>
            </a:r>
          </a:p>
        </p:txBody>
      </p:sp>
      <p:sp>
        <p:nvSpPr>
          <p:cNvPr id="174" name="Shape 174"/>
          <p:cNvSpPr txBox="1"/>
          <p:nvPr/>
        </p:nvSpPr>
        <p:spPr>
          <a:xfrm>
            <a:off x="5578725" y="2831700"/>
            <a:ext cx="1332600" cy="16722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br>
              <a:rPr lang="en-US" sz="1000" u="sng">
                <a:solidFill>
                  <a:srgbClr val="FFFFFF"/>
                </a:solidFill>
                <a:latin typeface="Franklin Gothic"/>
                <a:ea typeface="Franklin Gothic"/>
                <a:cs typeface="Franklin Gothic"/>
                <a:sym typeface="Franklin Gothic"/>
              </a:rPr>
            </a:br>
            <a:r>
              <a:rPr lang="en-US" sz="1800" u="sng">
                <a:solidFill>
                  <a:srgbClr val="FFFFFF"/>
                </a:solidFill>
                <a:latin typeface="Franklin Gothic"/>
                <a:ea typeface="Franklin Gothic"/>
                <a:cs typeface="Franklin Gothic"/>
                <a:sym typeface="Franklin Gothic"/>
              </a:rPr>
              <a:t>Topic</a:t>
            </a:r>
          </a:p>
          <a:p>
            <a:pPr indent="0" lvl="0" marL="0" rtl="0" algn="ctr">
              <a:spcBef>
                <a:spcPts val="0"/>
              </a:spcBef>
              <a:buNone/>
            </a:pPr>
            <a:r>
              <a:t/>
            </a:r>
            <a:endParaRPr sz="600" u="sng">
              <a:solidFill>
                <a:srgbClr val="FFFFFF"/>
              </a:solidFill>
              <a:latin typeface="Franklin Gothic"/>
              <a:ea typeface="Franklin Gothic"/>
              <a:cs typeface="Franklin Gothic"/>
              <a:sym typeface="Franklin Gothic"/>
            </a:endParaRPr>
          </a:p>
          <a:p>
            <a:pPr indent="0" lvl="0" marL="0" rtl="0" algn="ctr">
              <a:spcBef>
                <a:spcPts val="0"/>
              </a:spcBef>
              <a:buNone/>
            </a:pPr>
            <a:r>
              <a:rPr lang="en-US" sz="1600">
                <a:solidFill>
                  <a:srgbClr val="FFFFFF"/>
                </a:solidFill>
                <a:latin typeface="Franklin Gothic"/>
                <a:ea typeface="Franklin Gothic"/>
                <a:cs typeface="Franklin Gothic"/>
                <a:sym typeface="Franklin Gothic"/>
              </a:rPr>
              <a:t>“gene”</a:t>
            </a:r>
          </a:p>
          <a:p>
            <a:pPr indent="0" lvl="0" marL="0" rtl="0" algn="ctr">
              <a:spcBef>
                <a:spcPts val="0"/>
              </a:spcBef>
              <a:buNone/>
            </a:pPr>
            <a:r>
              <a:rPr lang="en-US" sz="1600">
                <a:solidFill>
                  <a:srgbClr val="FFFFFF"/>
                </a:solidFill>
                <a:latin typeface="Franklin Gothic"/>
                <a:ea typeface="Franklin Gothic"/>
                <a:cs typeface="Franklin Gothic"/>
                <a:sym typeface="Franklin Gothic"/>
              </a:rPr>
              <a:t>“sequenc”</a:t>
            </a:r>
          </a:p>
          <a:p>
            <a:pPr indent="0" lvl="0" marL="0" rtl="0" algn="ctr">
              <a:spcBef>
                <a:spcPts val="0"/>
              </a:spcBef>
              <a:buNone/>
            </a:pPr>
            <a:r>
              <a:rPr lang="en-US" sz="1600">
                <a:solidFill>
                  <a:srgbClr val="FFFFFF"/>
                </a:solidFill>
                <a:latin typeface="Franklin Gothic"/>
                <a:ea typeface="Franklin Gothic"/>
                <a:cs typeface="Franklin Gothic"/>
                <a:sym typeface="Franklin Gothic"/>
              </a:rPr>
              <a:t>“genom”</a:t>
            </a:r>
          </a:p>
          <a:p>
            <a:pPr indent="0" lvl="0" marL="0" rtl="0" algn="ctr">
              <a:spcBef>
                <a:spcPts val="0"/>
              </a:spcBef>
              <a:buNone/>
            </a:pPr>
            <a:r>
              <a:rPr lang="en-US" sz="1600">
                <a:solidFill>
                  <a:srgbClr val="FFFFFF"/>
                </a:solidFill>
                <a:latin typeface="Franklin Gothic"/>
                <a:ea typeface="Franklin Gothic"/>
                <a:cs typeface="Franklin Gothic"/>
                <a:sym typeface="Franklin Gothic"/>
              </a:rPr>
              <a:t>“genet”</a:t>
            </a:r>
          </a:p>
          <a:p>
            <a:pPr indent="0" lvl="0" marL="0" rtl="0" algn="ctr">
              <a:spcBef>
                <a:spcPts val="0"/>
              </a:spcBef>
              <a:buNone/>
            </a:pPr>
            <a:r>
              <a:rPr lang="en-US" sz="1600">
                <a:solidFill>
                  <a:srgbClr val="FFFFFF"/>
                </a:solidFill>
                <a:latin typeface="Franklin Gothic"/>
                <a:ea typeface="Franklin Gothic"/>
                <a:cs typeface="Franklin Gothic"/>
                <a:sym typeface="Franklin Gothic"/>
              </a:rPr>
              <a:t>“express"</a:t>
            </a:r>
          </a:p>
          <a:p>
            <a:pPr indent="0" lvl="0" marL="0" rtl="0">
              <a:spcBef>
                <a:spcPts val="0"/>
              </a:spcBef>
              <a:buNone/>
            </a:pPr>
            <a:r>
              <a:rPr lang="en-US" sz="1600">
                <a:solidFill>
                  <a:srgbClr val="FFFFFF"/>
                </a:solidFill>
                <a:latin typeface="Franklin Gothic"/>
                <a:ea typeface="Franklin Gothic"/>
                <a:cs typeface="Franklin Gothic"/>
                <a:sym typeface="Franklin Gothic"/>
              </a:rPr>
              <a:t> </a:t>
            </a:r>
          </a:p>
        </p:txBody>
      </p:sp>
      <p:sp>
        <p:nvSpPr>
          <p:cNvPr id="175" name="Shape 175"/>
          <p:cNvSpPr txBox="1"/>
          <p:nvPr/>
        </p:nvSpPr>
        <p:spPr>
          <a:xfrm>
            <a:off x="7278900" y="2831700"/>
            <a:ext cx="1332600" cy="16722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br>
              <a:rPr lang="en-US" sz="1000" u="sng">
                <a:solidFill>
                  <a:srgbClr val="FFFFFF"/>
                </a:solidFill>
                <a:latin typeface="Franklin Gothic"/>
                <a:ea typeface="Franklin Gothic"/>
                <a:cs typeface="Franklin Gothic"/>
                <a:sym typeface="Franklin Gothic"/>
              </a:rPr>
            </a:br>
            <a:r>
              <a:rPr lang="en-US" sz="1800" u="sng">
                <a:solidFill>
                  <a:srgbClr val="FFFFFF"/>
                </a:solidFill>
                <a:latin typeface="Franklin Gothic"/>
                <a:ea typeface="Franklin Gothic"/>
                <a:cs typeface="Franklin Gothic"/>
                <a:sym typeface="Franklin Gothic"/>
              </a:rPr>
              <a:t>Topic</a:t>
            </a:r>
          </a:p>
          <a:p>
            <a:pPr indent="0" lvl="0" marL="0" rtl="0" algn="ctr">
              <a:spcBef>
                <a:spcPts val="0"/>
              </a:spcBef>
              <a:buNone/>
            </a:pPr>
            <a:r>
              <a:t/>
            </a:r>
            <a:endParaRPr sz="600" u="sng">
              <a:solidFill>
                <a:srgbClr val="FFFFFF"/>
              </a:solidFill>
              <a:latin typeface="Franklin Gothic"/>
              <a:ea typeface="Franklin Gothic"/>
              <a:cs typeface="Franklin Gothic"/>
              <a:sym typeface="Franklin Gothic"/>
            </a:endParaRPr>
          </a:p>
          <a:p>
            <a:pPr indent="0" lvl="0" marL="0" rtl="0" algn="ctr">
              <a:spcBef>
                <a:spcPts val="0"/>
              </a:spcBef>
              <a:buNone/>
            </a:pPr>
            <a:r>
              <a:rPr lang="en-US" sz="1600">
                <a:solidFill>
                  <a:srgbClr val="FFFFFF"/>
                </a:solidFill>
                <a:latin typeface="Franklin Gothic"/>
                <a:ea typeface="Franklin Gothic"/>
                <a:cs typeface="Franklin Gothic"/>
                <a:sym typeface="Franklin Gothic"/>
              </a:rPr>
              <a:t>“infec”</a:t>
            </a:r>
          </a:p>
          <a:p>
            <a:pPr indent="0" lvl="0" marL="0" rtl="0" algn="ctr">
              <a:spcBef>
                <a:spcPts val="0"/>
              </a:spcBef>
              <a:buNone/>
            </a:pPr>
            <a:r>
              <a:rPr lang="en-US" sz="1600">
                <a:solidFill>
                  <a:srgbClr val="FFFFFF"/>
                </a:solidFill>
                <a:latin typeface="Franklin Gothic"/>
                <a:ea typeface="Franklin Gothic"/>
                <a:cs typeface="Franklin Gothic"/>
                <a:sym typeface="Franklin Gothic"/>
              </a:rPr>
              <a:t>“virus”</a:t>
            </a:r>
          </a:p>
          <a:p>
            <a:pPr indent="0" lvl="0" marL="0" rtl="0" algn="ctr">
              <a:spcBef>
                <a:spcPts val="0"/>
              </a:spcBef>
              <a:buNone/>
            </a:pPr>
            <a:r>
              <a:rPr lang="en-US" sz="1600">
                <a:solidFill>
                  <a:srgbClr val="FFFFFF"/>
                </a:solidFill>
                <a:latin typeface="Franklin Gothic"/>
                <a:ea typeface="Franklin Gothic"/>
                <a:cs typeface="Franklin Gothic"/>
                <a:sym typeface="Franklin Gothic"/>
              </a:rPr>
              <a:t>“hiv”</a:t>
            </a:r>
          </a:p>
          <a:p>
            <a:pPr indent="0" lvl="0" marL="0" rtl="0" algn="ctr">
              <a:spcBef>
                <a:spcPts val="0"/>
              </a:spcBef>
              <a:buNone/>
            </a:pPr>
            <a:r>
              <a:rPr lang="en-US" sz="1600">
                <a:solidFill>
                  <a:srgbClr val="FFFFFF"/>
                </a:solidFill>
                <a:latin typeface="Franklin Gothic"/>
                <a:ea typeface="Franklin Gothic"/>
                <a:cs typeface="Franklin Gothic"/>
                <a:sym typeface="Franklin Gothic"/>
              </a:rPr>
              <a:t>“diseas”</a:t>
            </a:r>
          </a:p>
          <a:p>
            <a:pPr indent="0" lvl="0" marL="0" rtl="0" algn="ctr">
              <a:spcBef>
                <a:spcPts val="0"/>
              </a:spcBef>
              <a:buNone/>
            </a:pPr>
            <a:r>
              <a:rPr lang="en-US" sz="1600">
                <a:solidFill>
                  <a:srgbClr val="FFFFFF"/>
                </a:solidFill>
                <a:latin typeface="Franklin Gothic"/>
                <a:ea typeface="Franklin Gothic"/>
                <a:cs typeface="Franklin Gothic"/>
                <a:sym typeface="Franklin Gothic"/>
              </a:rPr>
              <a:t>“vaccin"</a:t>
            </a:r>
          </a:p>
          <a:p>
            <a:pPr indent="0" lvl="0" marL="0" rtl="0">
              <a:spcBef>
                <a:spcPts val="0"/>
              </a:spcBef>
              <a:buNone/>
            </a:pPr>
            <a:r>
              <a:rPr lang="en-US">
                <a:solidFill>
                  <a:srgbClr val="FFFFFF"/>
                </a:solidFill>
                <a:latin typeface="Franklin Gothic"/>
                <a:ea typeface="Franklin Gothic"/>
                <a:cs typeface="Franklin Gothic"/>
                <a:sym typeface="Franklin Gothic"/>
              </a:rPr>
              <a:t> </a:t>
            </a:r>
          </a:p>
        </p:txBody>
      </p:sp>
      <p:sp>
        <p:nvSpPr>
          <p:cNvPr id="176" name="Shape 176"/>
          <p:cNvSpPr txBox="1"/>
          <p:nvPr/>
        </p:nvSpPr>
        <p:spPr>
          <a:xfrm>
            <a:off x="8979075" y="2831700"/>
            <a:ext cx="1332600" cy="16722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br>
              <a:rPr lang="en-US" sz="1000" u="sng">
                <a:solidFill>
                  <a:srgbClr val="FFFFFF"/>
                </a:solidFill>
                <a:latin typeface="Franklin Gothic"/>
                <a:ea typeface="Franklin Gothic"/>
                <a:cs typeface="Franklin Gothic"/>
                <a:sym typeface="Franklin Gothic"/>
              </a:rPr>
            </a:br>
            <a:r>
              <a:rPr lang="en-US" sz="1800" u="sng">
                <a:solidFill>
                  <a:srgbClr val="FFFFFF"/>
                </a:solidFill>
                <a:latin typeface="Franklin Gothic"/>
                <a:ea typeface="Franklin Gothic"/>
                <a:cs typeface="Franklin Gothic"/>
                <a:sym typeface="Franklin Gothic"/>
              </a:rPr>
              <a:t>Topic</a:t>
            </a:r>
          </a:p>
          <a:p>
            <a:pPr indent="0" lvl="0" marL="0" rtl="0" algn="ctr">
              <a:spcBef>
                <a:spcPts val="0"/>
              </a:spcBef>
              <a:buNone/>
            </a:pPr>
            <a:r>
              <a:t/>
            </a:r>
            <a:endParaRPr sz="600" u="sng">
              <a:solidFill>
                <a:srgbClr val="FFFFFF"/>
              </a:solidFill>
              <a:latin typeface="Franklin Gothic"/>
              <a:ea typeface="Franklin Gothic"/>
              <a:cs typeface="Franklin Gothic"/>
              <a:sym typeface="Franklin Gothic"/>
            </a:endParaRPr>
          </a:p>
          <a:p>
            <a:pPr indent="0" lvl="0" marL="0" rtl="0" algn="ctr">
              <a:spcBef>
                <a:spcPts val="0"/>
              </a:spcBef>
              <a:buNone/>
            </a:pPr>
            <a:r>
              <a:rPr lang="en-US" sz="1600">
                <a:solidFill>
                  <a:srgbClr val="FFFFFF"/>
                </a:solidFill>
                <a:latin typeface="Franklin Gothic"/>
                <a:ea typeface="Franklin Gothic"/>
                <a:cs typeface="Franklin Gothic"/>
                <a:sym typeface="Franklin Gothic"/>
              </a:rPr>
              <a:t>“drug”</a:t>
            </a:r>
          </a:p>
          <a:p>
            <a:pPr indent="0" lvl="0" marL="0" rtl="0" algn="ctr">
              <a:spcBef>
                <a:spcPts val="0"/>
              </a:spcBef>
              <a:buNone/>
            </a:pPr>
            <a:r>
              <a:rPr lang="en-US" sz="1600">
                <a:solidFill>
                  <a:srgbClr val="FFFFFF"/>
                </a:solidFill>
                <a:latin typeface="Franklin Gothic"/>
                <a:ea typeface="Franklin Gothic"/>
                <a:cs typeface="Franklin Gothic"/>
                <a:sym typeface="Franklin Gothic"/>
              </a:rPr>
              <a:t>“effect”</a:t>
            </a:r>
          </a:p>
          <a:p>
            <a:pPr indent="0" lvl="0" marL="0" rtl="0" algn="ctr">
              <a:spcBef>
                <a:spcPts val="0"/>
              </a:spcBef>
              <a:buNone/>
            </a:pPr>
            <a:r>
              <a:rPr lang="en-US" sz="1600">
                <a:solidFill>
                  <a:srgbClr val="FFFFFF"/>
                </a:solidFill>
                <a:latin typeface="Franklin Gothic"/>
                <a:ea typeface="Franklin Gothic"/>
                <a:cs typeface="Franklin Gothic"/>
                <a:sym typeface="Franklin Gothic"/>
              </a:rPr>
              <a:t>“use”</a:t>
            </a:r>
          </a:p>
          <a:p>
            <a:pPr indent="0" lvl="0" marL="0" rtl="0" algn="ctr">
              <a:spcBef>
                <a:spcPts val="0"/>
              </a:spcBef>
              <a:buNone/>
            </a:pPr>
            <a:r>
              <a:rPr lang="en-US" sz="1600">
                <a:solidFill>
                  <a:srgbClr val="FFFFFF"/>
                </a:solidFill>
                <a:latin typeface="Franklin Gothic"/>
                <a:ea typeface="Franklin Gothic"/>
                <a:cs typeface="Franklin Gothic"/>
                <a:sym typeface="Franklin Gothic"/>
              </a:rPr>
              <a:t>“activ”</a:t>
            </a:r>
          </a:p>
          <a:p>
            <a:pPr indent="0" lvl="0" marL="0" rtl="0" algn="ctr">
              <a:spcBef>
                <a:spcPts val="0"/>
              </a:spcBef>
              <a:buNone/>
            </a:pPr>
            <a:r>
              <a:rPr lang="en-US" sz="1600">
                <a:solidFill>
                  <a:srgbClr val="FFFFFF"/>
                </a:solidFill>
                <a:latin typeface="Franklin Gothic"/>
                <a:ea typeface="Franklin Gothic"/>
                <a:cs typeface="Franklin Gothic"/>
                <a:sym typeface="Franklin Gothic"/>
              </a:rPr>
              <a:t>“treatment"</a:t>
            </a:r>
          </a:p>
          <a:p>
            <a:pPr indent="0" lvl="0" marL="0" rtl="0">
              <a:spcBef>
                <a:spcPts val="0"/>
              </a:spcBef>
              <a:buNone/>
            </a:pPr>
            <a:r>
              <a:rPr lang="en-US">
                <a:solidFill>
                  <a:srgbClr val="FFFFFF"/>
                </a:solidFill>
                <a:latin typeface="Franklin Gothic"/>
                <a:ea typeface="Franklin Gothic"/>
                <a:cs typeface="Franklin Gothic"/>
                <a:sym typeface="Franklin Gothic"/>
              </a:rPr>
              <a:t> </a:t>
            </a:r>
          </a:p>
        </p:txBody>
      </p:sp>
      <p:sp>
        <p:nvSpPr>
          <p:cNvPr id="177" name="Shape 177"/>
          <p:cNvSpPr txBox="1"/>
          <p:nvPr/>
        </p:nvSpPr>
        <p:spPr>
          <a:xfrm>
            <a:off x="4535650" y="1971475"/>
            <a:ext cx="3401400" cy="860100"/>
          </a:xfrm>
          <a:prstGeom prst="rect">
            <a:avLst/>
          </a:prstGeom>
          <a:noFill/>
          <a:ln>
            <a:noFill/>
          </a:ln>
        </p:spPr>
        <p:txBody>
          <a:bodyPr anchorCtr="0" anchor="t" bIns="91425" lIns="91425" rIns="91425" wrap="square" tIns="91425">
            <a:noAutofit/>
          </a:bodyPr>
          <a:lstStyle/>
          <a:p>
            <a:pPr indent="0" lvl="0" marL="0" algn="ctr">
              <a:spcBef>
                <a:spcPts val="0"/>
              </a:spcBef>
              <a:buNone/>
            </a:pPr>
            <a:r>
              <a:rPr lang="en-US" sz="3000">
                <a:solidFill>
                  <a:srgbClr val="FFFFFF"/>
                </a:solidFill>
                <a:latin typeface="Franklin Gothic"/>
                <a:ea typeface="Franklin Gothic"/>
                <a:cs typeface="Franklin Gothic"/>
                <a:sym typeface="Franklin Gothic"/>
              </a:rPr>
              <a:t>Topic Modeling</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pic>
        <p:nvPicPr>
          <p:cNvPr id="183" name="Shape 183"/>
          <p:cNvPicPr preferRelativeResize="0"/>
          <p:nvPr/>
        </p:nvPicPr>
        <p:blipFill rotWithShape="1">
          <a:blip r:embed="rId3">
            <a:alphaModFix/>
          </a:blip>
          <a:srcRect b="0" l="0" r="0" t="0"/>
          <a:stretch/>
        </p:blipFill>
        <p:spPr>
          <a:xfrm>
            <a:off x="988" y="0"/>
            <a:ext cx="12190027" cy="6858000"/>
          </a:xfrm>
          <a:prstGeom prst="rect">
            <a:avLst/>
          </a:prstGeom>
          <a:noFill/>
          <a:ln>
            <a:noFill/>
          </a:ln>
        </p:spPr>
      </p:pic>
      <p:pic>
        <p:nvPicPr>
          <p:cNvPr id="184" name="Shape 184"/>
          <p:cNvPicPr preferRelativeResize="0"/>
          <p:nvPr/>
        </p:nvPicPr>
        <p:blipFill rotWithShape="1">
          <a:blip r:embed="rId4">
            <a:alphaModFix/>
          </a:blip>
          <a:srcRect b="0" l="0" r="0" t="0"/>
          <a:stretch/>
        </p:blipFill>
        <p:spPr>
          <a:xfrm>
            <a:off x="120798" y="6127687"/>
            <a:ext cx="1655154" cy="579565"/>
          </a:xfrm>
          <a:prstGeom prst="rect">
            <a:avLst/>
          </a:prstGeom>
          <a:noFill/>
          <a:ln>
            <a:noFill/>
          </a:ln>
        </p:spPr>
      </p:pic>
      <p:sp>
        <p:nvSpPr>
          <p:cNvPr id="185" name="Shape 185"/>
          <p:cNvSpPr txBox="1"/>
          <p:nvPr>
            <p:ph idx="12" type="sldNum"/>
          </p:nvPr>
        </p:nvSpPr>
        <p:spPr>
          <a:xfrm>
            <a:off x="8610600" y="6356350"/>
            <a:ext cx="2743200" cy="365100"/>
          </a:xfrm>
          <a:prstGeom prst="rect">
            <a:avLst/>
          </a:prstGeom>
          <a:noFill/>
          <a:ln>
            <a:noFill/>
          </a:ln>
        </p:spPr>
        <p:txBody>
          <a:bodyPr anchorCtr="0" anchor="ctr" bIns="45700" lIns="91425" rIns="91425" wrap="square" tIns="45700">
            <a:noAutofit/>
          </a:bodyPr>
          <a:lstStyle/>
          <a:p>
            <a:pPr indent="0" lvl="0" marL="0" rtl="0">
              <a:spcBef>
                <a:spcPts val="0"/>
              </a:spcBef>
              <a:buClr>
                <a:srgbClr val="000000"/>
              </a:buClr>
              <a:buFont typeface="Arial"/>
              <a:buNone/>
            </a:pPr>
            <a:fld id="{00000000-1234-1234-1234-123412341234}" type="slidenum">
              <a:rPr lang="en-US"/>
              <a:t>‹#›</a:t>
            </a:fld>
          </a:p>
        </p:txBody>
      </p:sp>
      <p:pic>
        <p:nvPicPr>
          <p:cNvPr id="186" name="Shape 186"/>
          <p:cNvPicPr preferRelativeResize="0"/>
          <p:nvPr/>
        </p:nvPicPr>
        <p:blipFill>
          <a:blip r:embed="rId5">
            <a:alphaModFix/>
          </a:blip>
          <a:stretch>
            <a:fillRect/>
          </a:stretch>
        </p:blipFill>
        <p:spPr>
          <a:xfrm>
            <a:off x="2257413" y="1753138"/>
            <a:ext cx="9096375" cy="4295775"/>
          </a:xfrm>
          <a:prstGeom prst="rect">
            <a:avLst/>
          </a:prstGeom>
          <a:noFill/>
          <a:ln>
            <a:noFill/>
          </a:ln>
        </p:spPr>
      </p:pic>
      <p:sp>
        <p:nvSpPr>
          <p:cNvPr id="187" name="Shape 187"/>
          <p:cNvSpPr txBox="1"/>
          <p:nvPr>
            <p:ph type="title"/>
          </p:nvPr>
        </p:nvSpPr>
        <p:spPr>
          <a:xfrm>
            <a:off x="838200" y="365125"/>
            <a:ext cx="10515600" cy="1325700"/>
          </a:xfrm>
          <a:prstGeom prst="rect">
            <a:avLst/>
          </a:prstGeom>
        </p:spPr>
        <p:txBody>
          <a:bodyPr anchorCtr="0" anchor="ctr" bIns="91425" lIns="91425" rIns="91425" wrap="square" tIns="91425">
            <a:noAutofit/>
          </a:bodyPr>
          <a:lstStyle/>
          <a:p>
            <a:pPr indent="0" lvl="0" marL="0" rtl="0">
              <a:spcBef>
                <a:spcPts val="0"/>
              </a:spcBef>
              <a:buNone/>
            </a:pPr>
            <a:r>
              <a:rPr b="1" lang="en-US">
                <a:solidFill>
                  <a:srgbClr val="FFFFFF"/>
                </a:solidFill>
                <a:latin typeface="Franklin Gothic"/>
                <a:ea typeface="Franklin Gothic"/>
                <a:cs typeface="Franklin Gothic"/>
                <a:sym typeface="Franklin Gothic"/>
              </a:rPr>
              <a:t>References Network Graph</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pic>
        <p:nvPicPr>
          <p:cNvPr id="193" name="Shape 193"/>
          <p:cNvPicPr preferRelativeResize="0"/>
          <p:nvPr/>
        </p:nvPicPr>
        <p:blipFill rotWithShape="1">
          <a:blip r:embed="rId3">
            <a:alphaModFix/>
          </a:blip>
          <a:srcRect b="0" l="0" r="0" t="0"/>
          <a:stretch/>
        </p:blipFill>
        <p:spPr>
          <a:xfrm>
            <a:off x="988" y="0"/>
            <a:ext cx="12190027" cy="6858000"/>
          </a:xfrm>
          <a:prstGeom prst="rect">
            <a:avLst/>
          </a:prstGeom>
          <a:noFill/>
          <a:ln>
            <a:noFill/>
          </a:ln>
        </p:spPr>
      </p:pic>
      <p:pic>
        <p:nvPicPr>
          <p:cNvPr id="194" name="Shape 194"/>
          <p:cNvPicPr preferRelativeResize="0"/>
          <p:nvPr/>
        </p:nvPicPr>
        <p:blipFill rotWithShape="1">
          <a:blip r:embed="rId4">
            <a:alphaModFix/>
          </a:blip>
          <a:srcRect b="0" l="0" r="0" t="0"/>
          <a:stretch/>
        </p:blipFill>
        <p:spPr>
          <a:xfrm>
            <a:off x="120798" y="6127687"/>
            <a:ext cx="1655154" cy="579565"/>
          </a:xfrm>
          <a:prstGeom prst="rect">
            <a:avLst/>
          </a:prstGeom>
          <a:noFill/>
          <a:ln>
            <a:noFill/>
          </a:ln>
        </p:spPr>
      </p:pic>
      <p:sp>
        <p:nvSpPr>
          <p:cNvPr id="195" name="Shape 195"/>
          <p:cNvSpPr txBox="1"/>
          <p:nvPr>
            <p:ph idx="12" type="sldNum"/>
          </p:nvPr>
        </p:nvSpPr>
        <p:spPr>
          <a:xfrm>
            <a:off x="8610600" y="6356350"/>
            <a:ext cx="2743200" cy="365100"/>
          </a:xfrm>
          <a:prstGeom prst="rect">
            <a:avLst/>
          </a:prstGeom>
          <a:noFill/>
          <a:ln>
            <a:noFill/>
          </a:ln>
        </p:spPr>
        <p:txBody>
          <a:bodyPr anchorCtr="0" anchor="ctr" bIns="45700" lIns="91425" rIns="91425" wrap="square" tIns="45700">
            <a:noAutofit/>
          </a:bodyPr>
          <a:lstStyle/>
          <a:p>
            <a:pPr indent="0" lvl="0" marL="0" rtl="0">
              <a:spcBef>
                <a:spcPts val="0"/>
              </a:spcBef>
              <a:buClr>
                <a:srgbClr val="000000"/>
              </a:buClr>
              <a:buFont typeface="Arial"/>
              <a:buNone/>
            </a:pPr>
            <a:fld id="{00000000-1234-1234-1234-123412341234}" type="slidenum">
              <a:rPr lang="en-US"/>
              <a:t>‹#›</a:t>
            </a:fld>
          </a:p>
        </p:txBody>
      </p:sp>
      <p:sp>
        <p:nvSpPr>
          <p:cNvPr id="196" name="Shape 196"/>
          <p:cNvSpPr txBox="1"/>
          <p:nvPr>
            <p:ph type="title"/>
          </p:nvPr>
        </p:nvSpPr>
        <p:spPr>
          <a:xfrm>
            <a:off x="838200" y="365125"/>
            <a:ext cx="10515600" cy="1325700"/>
          </a:xfrm>
          <a:prstGeom prst="rect">
            <a:avLst/>
          </a:prstGeom>
        </p:spPr>
        <p:txBody>
          <a:bodyPr anchorCtr="0" anchor="ctr" bIns="91425" lIns="91425" rIns="91425" wrap="square" tIns="91425">
            <a:noAutofit/>
          </a:bodyPr>
          <a:lstStyle/>
          <a:p>
            <a:pPr indent="0" lvl="0" marL="0" rtl="0">
              <a:spcBef>
                <a:spcPts val="0"/>
              </a:spcBef>
              <a:buNone/>
            </a:pPr>
            <a:r>
              <a:rPr b="1" lang="en-US">
                <a:solidFill>
                  <a:srgbClr val="FFFFFF"/>
                </a:solidFill>
                <a:latin typeface="Franklin Gothic"/>
                <a:ea typeface="Franklin Gothic"/>
                <a:cs typeface="Franklin Gothic"/>
                <a:sym typeface="Franklin Gothic"/>
              </a:rPr>
              <a:t>References Network Graph</a:t>
            </a:r>
          </a:p>
        </p:txBody>
      </p:sp>
      <p:pic>
        <p:nvPicPr>
          <p:cNvPr id="197" name="Shape 197"/>
          <p:cNvPicPr preferRelativeResize="0"/>
          <p:nvPr/>
        </p:nvPicPr>
        <p:blipFill>
          <a:blip r:embed="rId5">
            <a:alphaModFix/>
          </a:blip>
          <a:stretch>
            <a:fillRect/>
          </a:stretch>
        </p:blipFill>
        <p:spPr>
          <a:xfrm>
            <a:off x="2212625" y="1583613"/>
            <a:ext cx="7439526" cy="46713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