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 id="2147483709" r:id="rId6"/>
    <p:sldMasterId id="2147483760" r:id="rId7"/>
    <p:sldMasterId id="2147483757" r:id="rId8"/>
    <p:sldMasterId id="2147483729" r:id="rId9"/>
    <p:sldMasterId id="2147483784" r:id="rId10"/>
  </p:sldMasterIdLst>
  <p:notesMasterIdLst>
    <p:notesMasterId r:id="rId25"/>
  </p:notesMasterIdLst>
  <p:handoutMasterIdLst>
    <p:handoutMasterId r:id="rId26"/>
  </p:handoutMasterIdLst>
  <p:sldIdLst>
    <p:sldId id="258" r:id="rId11"/>
    <p:sldId id="345" r:id="rId12"/>
    <p:sldId id="346" r:id="rId13"/>
    <p:sldId id="347" r:id="rId14"/>
    <p:sldId id="355" r:id="rId15"/>
    <p:sldId id="356" r:id="rId16"/>
    <p:sldId id="359" r:id="rId17"/>
    <p:sldId id="362" r:id="rId18"/>
    <p:sldId id="361" r:id="rId19"/>
    <p:sldId id="351" r:id="rId20"/>
    <p:sldId id="352" r:id="rId21"/>
    <p:sldId id="360" r:id="rId22"/>
    <p:sldId id="353" r:id="rId23"/>
    <p:sldId id="354"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8">
          <p15:clr>
            <a:srgbClr val="A4A3A4"/>
          </p15:clr>
        </p15:guide>
        <p15:guide id="2" orient="horz" pos="3267">
          <p15:clr>
            <a:srgbClr val="A4A3A4"/>
          </p15:clr>
        </p15:guide>
        <p15:guide id="3" orient="horz" pos="3112">
          <p15:clr>
            <a:srgbClr val="A4A3A4"/>
          </p15:clr>
        </p15:guide>
        <p15:guide id="4" pos="2880">
          <p15:clr>
            <a:srgbClr val="A4A3A4"/>
          </p15:clr>
        </p15:guide>
        <p15:guide id="5" pos="2332">
          <p15:clr>
            <a:srgbClr val="A4A3A4"/>
          </p15:clr>
        </p15:guide>
        <p15:guide id="6" pos="5432">
          <p15:clr>
            <a:srgbClr val="A4A3A4"/>
          </p15:clr>
        </p15:guide>
        <p15:guide id="7" pos="343">
          <p15:clr>
            <a:srgbClr val="A4A3A4"/>
          </p15:clr>
        </p15:guide>
        <p15:guide id="8" pos="733">
          <p15:clr>
            <a:srgbClr val="A4A3A4"/>
          </p15:clr>
        </p15:guide>
        <p15:guide id="9" orient="horz" pos="606">
          <p15:clr>
            <a:srgbClr val="A4A3A4"/>
          </p15:clr>
        </p15:guide>
        <p15:guide id="10" orient="horz" pos="2450">
          <p15:clr>
            <a:srgbClr val="A4A3A4"/>
          </p15:clr>
        </p15:guide>
        <p15:guide id="11" orient="horz" pos="23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13D"/>
    <a:srgbClr val="20343A"/>
    <a:srgbClr val="22465E"/>
    <a:srgbClr val="22475C"/>
    <a:srgbClr val="3B2259"/>
    <a:srgbClr val="6D0404"/>
    <a:srgbClr val="53BBD4"/>
    <a:srgbClr val="19272C"/>
    <a:srgbClr val="58676D"/>
    <a:srgbClr val="2E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1599" autoAdjust="0"/>
  </p:normalViewPr>
  <p:slideViewPr>
    <p:cSldViewPr snapToGrid="0">
      <p:cViewPr varScale="1">
        <p:scale>
          <a:sx n="150" d="100"/>
          <a:sy n="150" d="100"/>
        </p:scale>
        <p:origin x="342" y="90"/>
      </p:cViewPr>
      <p:guideLst>
        <p:guide orient="horz" pos="808"/>
        <p:guide orient="horz" pos="3267"/>
        <p:guide orient="horz" pos="3112"/>
        <p:guide pos="2880"/>
        <p:guide pos="2332"/>
        <p:guide pos="5432"/>
        <p:guide pos="343"/>
        <p:guide pos="733"/>
        <p:guide orient="horz" pos="606"/>
        <p:guide orient="horz" pos="2450"/>
        <p:guide orient="horz" pos="2334"/>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6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6.xml"/><Relationship Id="rId19" Type="http://schemas.openxmlformats.org/officeDocument/2006/relationships/slide" Target="slides/slide9.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E565C2-D25B-4665-A3AB-AE0884BADE42}"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468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2EA56DD-1E07-4EB1-A98C-E5D216452964}" type="slidenum">
              <a:rPr lang="en-US" smtClean="0"/>
              <a:pPr/>
              <a:t>3</a:t>
            </a:fld>
            <a:endParaRPr lang="en-US"/>
          </a:p>
        </p:txBody>
      </p:sp>
      <p:sp>
        <p:nvSpPr>
          <p:cNvPr id="91139" name="Rectangle 2"/>
          <p:cNvSpPr>
            <a:spLocks noGrp="1" noRot="1" noChangeAspect="1" noChangeArrowheads="1" noTextEdit="1"/>
          </p:cNvSpPr>
          <p:nvPr>
            <p:ph type="sldImg"/>
          </p:nvPr>
        </p:nvSpPr>
        <p:spPr>
          <a:xfrm>
            <a:off x="361950" y="219075"/>
            <a:ext cx="6132513" cy="3451225"/>
          </a:xfrm>
          <a:ln/>
        </p:spPr>
      </p:sp>
      <p:sp>
        <p:nvSpPr>
          <p:cNvPr id="91140" name="Rectangle 3"/>
          <p:cNvSpPr>
            <a:spLocks noGrp="1" noChangeArrowheads="1"/>
          </p:cNvSpPr>
          <p:nvPr>
            <p:ph type="body" idx="1"/>
          </p:nvPr>
        </p:nvSpPr>
        <p:spPr>
          <a:xfrm>
            <a:off x="227013" y="3846513"/>
            <a:ext cx="6399212" cy="4776787"/>
          </a:xfrm>
          <a:noFill/>
          <a:ln/>
        </p:spPr>
        <p:txBody>
          <a:bodyPr lIns="91118" tIns="45559" rIns="91118" bIns="45559"/>
          <a:lstStyle/>
          <a:p>
            <a:pPr eaLnBrk="1" hangingPunct="1">
              <a:buFont typeface="Wingdings" pitchFamily="2" charset="2"/>
              <a:buNone/>
            </a:pPr>
            <a:endParaRPr lang="en-US" dirty="0">
              <a:latin typeface="Arial" pitchFamily="34" charset="0"/>
            </a:endParaRPr>
          </a:p>
        </p:txBody>
      </p:sp>
    </p:spTree>
    <p:extLst>
      <p:ext uri="{BB962C8B-B14F-4D97-AF65-F5344CB8AC3E}">
        <p14:creationId xmlns:p14="http://schemas.microsoft.com/office/powerpoint/2010/main" val="388738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92F1BBB-4266-4A86-B273-91E3A09047ED}" type="slidenum">
              <a:rPr lang="en-US" smtClean="0"/>
              <a:pPr/>
              <a:t>4</a:t>
            </a:fld>
            <a:endParaRPr lang="en-US"/>
          </a:p>
        </p:txBody>
      </p:sp>
      <p:sp>
        <p:nvSpPr>
          <p:cNvPr id="92163" name="Rectangle 2"/>
          <p:cNvSpPr>
            <a:spLocks noGrp="1" noRot="1" noChangeAspect="1" noChangeArrowheads="1" noTextEdit="1"/>
          </p:cNvSpPr>
          <p:nvPr>
            <p:ph type="sldImg"/>
          </p:nvPr>
        </p:nvSpPr>
        <p:spPr>
          <a:xfrm>
            <a:off x="361950" y="219075"/>
            <a:ext cx="6132513" cy="3451225"/>
          </a:xfrm>
          <a:ln/>
        </p:spPr>
      </p:sp>
      <p:sp>
        <p:nvSpPr>
          <p:cNvPr id="92164" name="Rectangle 3"/>
          <p:cNvSpPr>
            <a:spLocks noGrp="1" noChangeArrowheads="1"/>
          </p:cNvSpPr>
          <p:nvPr>
            <p:ph type="body" idx="1"/>
          </p:nvPr>
        </p:nvSpPr>
        <p:spPr>
          <a:xfrm>
            <a:off x="227013" y="3846513"/>
            <a:ext cx="6399212" cy="4776787"/>
          </a:xfrm>
          <a:noFill/>
          <a:ln/>
        </p:spPr>
        <p:txBody>
          <a:bodyPr lIns="91118" tIns="45559" rIns="91118" bIns="45559"/>
          <a:lstStyle/>
          <a:p>
            <a:pPr eaLnBrk="1" hangingPunct="1">
              <a:buFont typeface="Wingdings" pitchFamily="2" charset="2"/>
              <a:buNone/>
            </a:pPr>
            <a:endParaRPr lang="en-US">
              <a:latin typeface="Arial" pitchFamily="34" charset="0"/>
            </a:endParaRPr>
          </a:p>
        </p:txBody>
      </p:sp>
    </p:spTree>
    <p:extLst>
      <p:ext uri="{BB962C8B-B14F-4D97-AF65-F5344CB8AC3E}">
        <p14:creationId xmlns:p14="http://schemas.microsoft.com/office/powerpoint/2010/main" val="391291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92F1BBB-4266-4A86-B273-91E3A09047ED}" type="slidenum">
              <a:rPr lang="en-US" smtClean="0"/>
              <a:pPr/>
              <a:t>5</a:t>
            </a:fld>
            <a:endParaRPr lang="en-US"/>
          </a:p>
        </p:txBody>
      </p:sp>
      <p:sp>
        <p:nvSpPr>
          <p:cNvPr id="92163" name="Rectangle 2"/>
          <p:cNvSpPr>
            <a:spLocks noGrp="1" noRot="1" noChangeAspect="1" noChangeArrowheads="1" noTextEdit="1"/>
          </p:cNvSpPr>
          <p:nvPr>
            <p:ph type="sldImg"/>
          </p:nvPr>
        </p:nvSpPr>
        <p:spPr>
          <a:xfrm>
            <a:off x="361950" y="219075"/>
            <a:ext cx="6132513" cy="3451225"/>
          </a:xfrm>
          <a:ln/>
        </p:spPr>
      </p:sp>
      <p:sp>
        <p:nvSpPr>
          <p:cNvPr id="92164" name="Rectangle 3"/>
          <p:cNvSpPr>
            <a:spLocks noGrp="1" noChangeArrowheads="1"/>
          </p:cNvSpPr>
          <p:nvPr>
            <p:ph type="body" idx="1"/>
          </p:nvPr>
        </p:nvSpPr>
        <p:spPr>
          <a:xfrm>
            <a:off x="227013" y="3846513"/>
            <a:ext cx="6399212" cy="4776787"/>
          </a:xfrm>
          <a:noFill/>
          <a:ln/>
        </p:spPr>
        <p:txBody>
          <a:bodyPr lIns="91118" tIns="45559" rIns="91118" bIns="45559"/>
          <a:lstStyle/>
          <a:p>
            <a:pPr eaLnBrk="1" hangingPunct="1">
              <a:buFont typeface="Wingdings" pitchFamily="2" charset="2"/>
              <a:buNone/>
            </a:pPr>
            <a:endParaRPr lang="en-US">
              <a:latin typeface="Arial" pitchFamily="34" charset="0"/>
            </a:endParaRPr>
          </a:p>
        </p:txBody>
      </p:sp>
    </p:spTree>
    <p:extLst>
      <p:ext uri="{BB962C8B-B14F-4D97-AF65-F5344CB8AC3E}">
        <p14:creationId xmlns:p14="http://schemas.microsoft.com/office/powerpoint/2010/main" val="407571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9689B-7D3E-4E10-A855-B394B10AFBC3}" type="slidenum">
              <a:rPr lang="en-US">
                <a:solidFill>
                  <a:prstClr val="black"/>
                </a:solidFill>
              </a:rPr>
              <a:pPr/>
              <a:t>6</a:t>
            </a:fld>
            <a:endParaRPr lang="en-US">
              <a:solidFill>
                <a:prstClr val="black"/>
              </a:solidFill>
            </a:endParaRPr>
          </a:p>
        </p:txBody>
      </p:sp>
      <p:sp>
        <p:nvSpPr>
          <p:cNvPr id="292866" name="Rectangle 2"/>
          <p:cNvSpPr>
            <a:spLocks noGrp="1" noRot="1" noChangeAspect="1" noChangeArrowheads="1" noTextEdit="1"/>
          </p:cNvSpPr>
          <p:nvPr>
            <p:ph type="sldImg"/>
          </p:nvPr>
        </p:nvSpPr>
        <p:spPr>
          <a:xfrm>
            <a:off x="361950" y="219075"/>
            <a:ext cx="6132513" cy="3451225"/>
          </a:xfrm>
          <a:ln/>
        </p:spPr>
      </p:sp>
      <p:sp>
        <p:nvSpPr>
          <p:cNvPr id="292867" name="Rectangle 3"/>
          <p:cNvSpPr>
            <a:spLocks noGrp="1" noChangeArrowheads="1"/>
          </p:cNvSpPr>
          <p:nvPr>
            <p:ph type="body" idx="1"/>
          </p:nvPr>
        </p:nvSpPr>
        <p:spPr>
          <a:xfrm>
            <a:off x="227013" y="3846513"/>
            <a:ext cx="6399212" cy="4776787"/>
          </a:xfrm>
        </p:spPr>
        <p:txBody>
          <a:bodyPr/>
          <a:lstStyle/>
          <a:p>
            <a:endParaRPr lang="en-US"/>
          </a:p>
        </p:txBody>
      </p:sp>
    </p:spTree>
    <p:extLst>
      <p:ext uri="{BB962C8B-B14F-4D97-AF65-F5344CB8AC3E}">
        <p14:creationId xmlns:p14="http://schemas.microsoft.com/office/powerpoint/2010/main" val="109395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1000" y="685800"/>
            <a:ext cx="6096000" cy="3429000"/>
          </a:xfrm>
          <a:ln/>
        </p:spPr>
      </p:sp>
      <p:sp>
        <p:nvSpPr>
          <p:cNvPr id="93187" name="Notes Placeholder 2"/>
          <p:cNvSpPr>
            <a:spLocks noGrp="1"/>
          </p:cNvSpPr>
          <p:nvPr>
            <p:ph type="body" idx="1"/>
          </p:nvPr>
        </p:nvSpPr>
        <p:spPr>
          <a:noFill/>
          <a:ln/>
        </p:spPr>
        <p:txBody>
          <a:bodyPr/>
          <a:lstStyle/>
          <a:p>
            <a:endParaRPr lang="en-US">
              <a:latin typeface="Arial" pitchFamily="34" charset="0"/>
            </a:endParaRPr>
          </a:p>
        </p:txBody>
      </p:sp>
      <p:sp>
        <p:nvSpPr>
          <p:cNvPr id="93188" name="Slide Number Placeholder 3"/>
          <p:cNvSpPr>
            <a:spLocks noGrp="1"/>
          </p:cNvSpPr>
          <p:nvPr>
            <p:ph type="sldNum" sz="quarter" idx="5"/>
          </p:nvPr>
        </p:nvSpPr>
        <p:spPr>
          <a:noFill/>
        </p:spPr>
        <p:txBody>
          <a:bodyPr/>
          <a:lstStyle/>
          <a:p>
            <a:fld id="{9BB98162-3465-46CB-B67C-D248DF731242}" type="slidenum">
              <a:rPr lang="en-US" smtClean="0"/>
              <a:pPr/>
              <a:t>10</a:t>
            </a:fld>
            <a:endParaRPr lang="en-US"/>
          </a:p>
        </p:txBody>
      </p:sp>
    </p:spTree>
    <p:extLst>
      <p:ext uri="{BB962C8B-B14F-4D97-AF65-F5344CB8AC3E}">
        <p14:creationId xmlns:p14="http://schemas.microsoft.com/office/powerpoint/2010/main" val="2622851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xfrm>
            <a:off x="3884614" y="8685213"/>
            <a:ext cx="2971800" cy="457200"/>
          </a:xfrm>
          <a:prstGeom prst="rect">
            <a:avLst/>
          </a:prstGeom>
          <a:noFill/>
        </p:spPr>
        <p:txBody>
          <a:bodyPr lIns="91427" tIns="45713" rIns="91427" bIns="45713"/>
          <a:lstStyle/>
          <a:p>
            <a:fld id="{B2808F5D-FA0F-47CF-BC64-323C56D09111}" type="slidenum">
              <a:rPr lang="en-US" smtClean="0"/>
              <a:pPr/>
              <a:t>11</a:t>
            </a:fld>
            <a:endParaRPr lang="en-US"/>
          </a:p>
        </p:txBody>
      </p:sp>
      <p:sp>
        <p:nvSpPr>
          <p:cNvPr id="136195" name="Rectangle 2"/>
          <p:cNvSpPr>
            <a:spLocks noGrp="1" noRot="1" noChangeAspect="1" noChangeArrowheads="1" noTextEdit="1"/>
          </p:cNvSpPr>
          <p:nvPr>
            <p:ph type="sldImg"/>
          </p:nvPr>
        </p:nvSpPr>
        <p:spPr>
          <a:xfrm>
            <a:off x="-647700" y="322263"/>
            <a:ext cx="8110538" cy="4562475"/>
          </a:xfrm>
          <a:ln/>
        </p:spPr>
      </p:sp>
      <p:sp>
        <p:nvSpPr>
          <p:cNvPr id="136196" name="Rectangle 3"/>
          <p:cNvSpPr>
            <a:spLocks noGrp="1" noChangeArrowheads="1"/>
          </p:cNvSpPr>
          <p:nvPr>
            <p:ph type="body" idx="1"/>
          </p:nvPr>
        </p:nvSpPr>
        <p:spPr>
          <a:xfrm>
            <a:off x="393702" y="4960938"/>
            <a:ext cx="6105524" cy="3194050"/>
          </a:xfrm>
          <a:noFill/>
          <a:ln/>
        </p:spPr>
        <p:txBody>
          <a:bodyPr/>
          <a:lstStyle/>
          <a:p>
            <a:pPr eaLnBrk="1" hangingPunct="1"/>
            <a:r>
              <a:rPr lang="en-US">
                <a:latin typeface="Arial" pitchFamily="34" charset="0"/>
              </a:rPr>
              <a:t>3 year time frame</a:t>
            </a:r>
          </a:p>
          <a:p>
            <a:pPr eaLnBrk="1" hangingPunct="1"/>
            <a:r>
              <a:rPr lang="en-US">
                <a:latin typeface="Arial" pitchFamily="34" charset="0"/>
              </a:rPr>
              <a:t>Average cash inflows from savings - $82,400 per 100 users</a:t>
            </a:r>
          </a:p>
          <a:p>
            <a:pPr eaLnBrk="1" hangingPunct="1"/>
            <a:r>
              <a:rPr lang="en-US">
                <a:latin typeface="Arial" pitchFamily="34" charset="0"/>
              </a:rPr>
              <a:t>We use a 12% discount rate because it is high and will create a conservative NPV</a:t>
            </a:r>
          </a:p>
          <a:p>
            <a:pPr eaLnBrk="1" hangingPunct="1"/>
            <a:r>
              <a:rPr lang="en-US">
                <a:latin typeface="Arial" pitchFamily="34" charset="0"/>
              </a:rPr>
              <a:t>We put all the investment up front rather than discount it because it is a conservative approach and allows companies to earmark the total value of the investment</a:t>
            </a:r>
          </a:p>
          <a:p>
            <a:pPr eaLnBrk="1" hangingPunct="1"/>
            <a:r>
              <a:rPr lang="en-US">
                <a:latin typeface="Arial" pitchFamily="34" charset="0"/>
              </a:rPr>
              <a:t>Payback indicates that the average cash flows will equal the total investment in about 62 days</a:t>
            </a:r>
          </a:p>
        </p:txBody>
      </p:sp>
    </p:spTree>
    <p:extLst>
      <p:ext uri="{BB962C8B-B14F-4D97-AF65-F5344CB8AC3E}">
        <p14:creationId xmlns:p14="http://schemas.microsoft.com/office/powerpoint/2010/main" val="248464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03" tIns="45701" rIns="91403" bIns="45701" anchor="b"/>
          <a:lstStyle/>
          <a:p>
            <a:pPr algn="r" defTabSz="912732"/>
            <a:fld id="{23DD9B6D-1A62-4BA9-887F-1CA3BDF7AFF6}" type="slidenum">
              <a:rPr lang="en-US" sz="1200"/>
              <a:pPr algn="r" defTabSz="912732"/>
              <a:t>14</a:t>
            </a:fld>
            <a:endParaRPr lang="en-US" sz="1200" dirty="0"/>
          </a:p>
        </p:txBody>
      </p:sp>
      <p:sp>
        <p:nvSpPr>
          <p:cNvPr id="160771" name="Rectangle 2"/>
          <p:cNvSpPr>
            <a:spLocks noGrp="1" noRot="1" noChangeAspect="1" noChangeArrowheads="1" noTextEdit="1"/>
          </p:cNvSpPr>
          <p:nvPr>
            <p:ph type="sldImg"/>
          </p:nvPr>
        </p:nvSpPr>
        <p:spPr>
          <a:xfrm>
            <a:off x="381000" y="685800"/>
            <a:ext cx="6096000" cy="3429000"/>
          </a:xfrm>
          <a:ln/>
        </p:spPr>
      </p:sp>
      <p:sp>
        <p:nvSpPr>
          <p:cNvPr id="160772" name="Rectangle 3"/>
          <p:cNvSpPr>
            <a:spLocks noGrp="1" noChangeArrowheads="1"/>
          </p:cNvSpPr>
          <p:nvPr>
            <p:ph type="body" idx="1"/>
          </p:nvPr>
        </p:nvSpPr>
        <p:spPr>
          <a:xfrm>
            <a:off x="915989" y="4343400"/>
            <a:ext cx="5026025" cy="4114800"/>
          </a:xfrm>
          <a:noFill/>
          <a:ln/>
        </p:spPr>
        <p:txBody>
          <a:bodyPr lIns="91403" tIns="45701" rIns="91403" bIns="45701"/>
          <a:lstStyle/>
          <a:p>
            <a:pPr eaLnBrk="1" hangingPunct="1">
              <a:lnSpc>
                <a:spcPct val="90000"/>
              </a:lnSpc>
            </a:pPr>
            <a:endParaRPr lang="en-US">
              <a:latin typeface="Arial" pitchFamily="34" charset="0"/>
            </a:endParaRPr>
          </a:p>
        </p:txBody>
      </p:sp>
    </p:spTree>
    <p:extLst>
      <p:ext uri="{BB962C8B-B14F-4D97-AF65-F5344CB8AC3E}">
        <p14:creationId xmlns:p14="http://schemas.microsoft.com/office/powerpoint/2010/main" val="117175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8.emf"/><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4"/>
            <a:ext cx="8229600" cy="818515"/>
          </a:xfrm>
        </p:spPr>
        <p:txBody>
          <a:bodyPr/>
          <a:lstStyle>
            <a:lvl1pPr>
              <a:defRPr/>
            </a:lvl1pPr>
          </a:lstStyle>
          <a:p>
            <a:r>
              <a:rPr lang="en-US" dirty="0"/>
              <a:t>Title - Title Case, Calibri 28 pt bold</a:t>
            </a:r>
            <a:br>
              <a:rPr lang="en-US" dirty="0"/>
            </a:br>
            <a:r>
              <a:rPr lang="en-US" dirty="0"/>
              <a:t>2 Line Max</a:t>
            </a:r>
          </a:p>
        </p:txBody>
      </p:sp>
      <p:sp>
        <p:nvSpPr>
          <p:cNvPr id="5" name="Text Placeholder 4"/>
          <p:cNvSpPr>
            <a:spLocks noGrp="1"/>
          </p:cNvSpPr>
          <p:nvPr>
            <p:ph type="body" sz="quarter" idx="10"/>
          </p:nvPr>
        </p:nvSpPr>
        <p:spPr>
          <a:xfrm>
            <a:off x="453176" y="1001678"/>
            <a:ext cx="8170124" cy="3275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188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656333"/>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459509" y="991984"/>
            <a:ext cx="8224982" cy="3385337"/>
          </a:xfrm>
          <a:prstGeom prst="rect">
            <a:avLst/>
          </a:prstGeom>
        </p:spPr>
        <p:txBody>
          <a:bodyPr/>
          <a:lstStyle>
            <a:lvl1pPr>
              <a:lnSpc>
                <a:spcPts val="2160"/>
              </a:lnSpc>
              <a:defRPr sz="1800" b="0">
                <a:solidFill>
                  <a:schemeClr val="tx1"/>
                </a:solidFill>
              </a:defRPr>
            </a:lvl1pPr>
            <a:lvl2pPr>
              <a:defRPr sz="1500" b="0">
                <a:solidFill>
                  <a:schemeClr val="tx1"/>
                </a:solidFill>
              </a:defRPr>
            </a:lvl2pPr>
            <a:lvl3pPr>
              <a:defRPr sz="1350" b="0">
                <a:solidFill>
                  <a:schemeClr val="tx1"/>
                </a:solidFill>
              </a:defRPr>
            </a:lvl3pPr>
            <a:lvl4pPr>
              <a:defRPr sz="1200" b="0">
                <a:solidFill>
                  <a:schemeClr val="tx1"/>
                </a:solidFill>
              </a:defRPr>
            </a:lvl4pPr>
            <a:lvl5pPr>
              <a:defRPr sz="1050" b="0">
                <a:solidFill>
                  <a:schemeClr val="tx1"/>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0" hasCustomPrompt="1"/>
          </p:nvPr>
        </p:nvSpPr>
        <p:spPr>
          <a:xfrm>
            <a:off x="459615" y="4389236"/>
            <a:ext cx="8224770" cy="207749"/>
          </a:xfrm>
        </p:spPr>
        <p:txBody>
          <a:bodyPr tIns="45720" bIns="45720">
            <a:spAutoFit/>
          </a:bodyPr>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a:t>Click to add a Source or Note</a:t>
            </a:r>
          </a:p>
        </p:txBody>
      </p:sp>
    </p:spTree>
    <p:extLst>
      <p:ext uri="{BB962C8B-B14F-4D97-AF65-F5344CB8AC3E}">
        <p14:creationId xmlns:p14="http://schemas.microsoft.com/office/powerpoint/2010/main" val="1171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4"/>
            <a:ext cx="8229600" cy="818515"/>
          </a:xfrm>
        </p:spPr>
        <p:txBody>
          <a:bodyPr/>
          <a:lstStyle>
            <a:lvl1pPr>
              <a:defRPr/>
            </a:lvl1pPr>
          </a:lstStyle>
          <a:p>
            <a:r>
              <a:rPr lang="en-US" dirty="0"/>
              <a:t>Title - Title Case, Calibri 28 pt bold</a:t>
            </a:r>
            <a:br>
              <a:rPr lang="en-US" dirty="0"/>
            </a:br>
            <a:r>
              <a:rPr lang="en-US" dirty="0"/>
              <a:t>2 Line Max</a:t>
            </a:r>
          </a:p>
        </p:txBody>
      </p:sp>
      <p:sp>
        <p:nvSpPr>
          <p:cNvPr id="6" name="Text Placeholder 4"/>
          <p:cNvSpPr>
            <a:spLocks noGrp="1"/>
          </p:cNvSpPr>
          <p:nvPr>
            <p:ph type="body" sz="quarter" idx="10"/>
          </p:nvPr>
        </p:nvSpPr>
        <p:spPr>
          <a:xfrm>
            <a:off x="459670" y="980168"/>
            <a:ext cx="8229600" cy="3352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1886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4"/>
            <a:ext cx="8229600" cy="410195"/>
          </a:xfrm>
        </p:spPr>
        <p:txBody>
          <a:bodyPr/>
          <a:lstStyle>
            <a:lvl1pPr>
              <a:defRPr/>
            </a:lvl1pPr>
          </a:lstStyle>
          <a:p>
            <a:r>
              <a:rPr lang="en-US" dirty="0"/>
              <a:t>Title - Title Case, Calibri 28 pt bold</a:t>
            </a:r>
          </a:p>
        </p:txBody>
      </p:sp>
      <p:sp>
        <p:nvSpPr>
          <p:cNvPr id="5" name="Text Placeholder 4"/>
          <p:cNvSpPr>
            <a:spLocks noGrp="1"/>
          </p:cNvSpPr>
          <p:nvPr>
            <p:ph type="body" sz="quarter" idx="10"/>
          </p:nvPr>
        </p:nvSpPr>
        <p:spPr>
          <a:xfrm>
            <a:off x="453176" y="980468"/>
            <a:ext cx="8170124" cy="3275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1"/>
          </p:nvPr>
        </p:nvSpPr>
        <p:spPr>
          <a:xfrm>
            <a:off x="444498" y="514348"/>
            <a:ext cx="8178803" cy="289322"/>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Click to edit Master text styles</a:t>
            </a:r>
          </a:p>
        </p:txBody>
      </p:sp>
    </p:spTree>
    <p:extLst>
      <p:ext uri="{BB962C8B-B14F-4D97-AF65-F5344CB8AC3E}">
        <p14:creationId xmlns:p14="http://schemas.microsoft.com/office/powerpoint/2010/main" val="1441886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76256"/>
            <a:ext cx="4038600" cy="3275467"/>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76256"/>
            <a:ext cx="4038600" cy="3275467"/>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5460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8"/>
            <a:ext cx="8229600" cy="818515"/>
          </a:xfrm>
        </p:spPr>
        <p:txBody>
          <a:bodyPr/>
          <a:lstStyle>
            <a:lvl1pPr>
              <a:defRPr/>
            </a:lvl1pPr>
          </a:lstStyle>
          <a:p>
            <a:r>
              <a:rPr lang="en-US" dirty="0"/>
              <a:t>Title - Title Case, Calibri 28 pt bold</a:t>
            </a:r>
            <a:br>
              <a:rPr lang="en-US" dirty="0"/>
            </a:br>
            <a:r>
              <a:rPr lang="en-US" dirty="0"/>
              <a:t>2 Line Max</a:t>
            </a:r>
          </a:p>
        </p:txBody>
      </p:sp>
    </p:spTree>
    <p:extLst>
      <p:ext uri="{BB962C8B-B14F-4D97-AF65-F5344CB8AC3E}">
        <p14:creationId xmlns:p14="http://schemas.microsoft.com/office/powerpoint/2010/main" val="144188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p:spPr>
        <p:txBody>
          <a:bodyPr vert="horz" lIns="91440" tIns="45720" rIns="91440" bIns="146304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a:t>INSERT PHOTO HERE</a:t>
            </a:r>
          </a:p>
        </p:txBody>
      </p:sp>
      <p:sp>
        <p:nvSpPr>
          <p:cNvPr id="6" name="Title 1"/>
          <p:cNvSpPr>
            <a:spLocks noGrp="1"/>
          </p:cNvSpPr>
          <p:nvPr>
            <p:ph type="title" hasCustomPrompt="1"/>
          </p:nvPr>
        </p:nvSpPr>
        <p:spPr bwMode="blackGray">
          <a:xfrm>
            <a:off x="6288832" y="0"/>
            <a:ext cx="2167128" cy="2756916"/>
          </a:xfrm>
          <a:prstGeom prst="rect">
            <a:avLst/>
          </a:prstGeom>
          <a:solidFill>
            <a:srgbClr val="22475C">
              <a:alpha val="95000"/>
            </a:srgbClr>
          </a:solidFill>
        </p:spPr>
        <p:txBody>
          <a:bodyPr lIns="182880" tIns="182880" bIns="182880" anchor="b" anchorCtr="0"/>
          <a:lstStyle>
            <a:lvl1pPr>
              <a:defRPr>
                <a:solidFill>
                  <a:schemeClr val="bg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rPr>
              <a:t>Title - Title Case, Calibri 28 pt bold</a:t>
            </a:r>
            <a:br>
              <a:rPr kumimoji="0" lang="en-US" sz="1800" b="0" i="0" u="none" strike="noStrike" kern="0" cap="none" spc="0" normalizeH="0" baseline="0" noProof="0" dirty="0">
                <a:ln>
                  <a:noFill/>
                </a:ln>
                <a:solidFill>
                  <a:srgbClr val="FFFFFF"/>
                </a:solidFill>
                <a:effectLst/>
                <a:uLnTx/>
                <a:uFillTx/>
              </a:rPr>
            </a:br>
            <a:r>
              <a:rPr kumimoji="0" lang="en-US" sz="1800" b="0" i="0" u="none" strike="noStrike" kern="0" cap="none" spc="0" normalizeH="0" baseline="0" noProof="0" dirty="0">
                <a:ln>
                  <a:noFill/>
                </a:ln>
                <a:solidFill>
                  <a:srgbClr val="FFFFFF"/>
                </a:solidFill>
                <a:effectLst/>
                <a:uLnTx/>
                <a:uFillTx/>
              </a:rPr>
              <a:t>2 Line Max</a:t>
            </a:r>
          </a:p>
        </p:txBody>
      </p:sp>
    </p:spTree>
    <p:extLst>
      <p:ext uri="{BB962C8B-B14F-4D97-AF65-F5344CB8AC3E}">
        <p14:creationId xmlns:p14="http://schemas.microsoft.com/office/powerpoint/2010/main" val="2406056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4652"/>
            <a:ext cx="6456114" cy="1102519"/>
          </a:xfrm>
          <a:prstGeom prst="rect">
            <a:avLst/>
          </a:prstGeom>
        </p:spPr>
        <p:txBody>
          <a:bodyPr>
            <a:noAutofit/>
          </a:bodyPr>
          <a:lstStyle>
            <a:lvl1pPr marL="0" algn="l" defTabSz="457200" rtl="0" eaLnBrk="1" latinLnBrk="0" hangingPunct="1">
              <a:lnSpc>
                <a:spcPct val="90000"/>
              </a:lnSpc>
              <a:spcBef>
                <a:spcPct val="0"/>
              </a:spcBef>
              <a:buNone/>
              <a:defRPr lang="en-US" sz="3600" b="0" kern="1200" dirty="0">
                <a:solidFill>
                  <a:schemeClr val="bg1"/>
                </a:solidFill>
                <a:latin typeface="+mj-lt"/>
                <a:ea typeface="+mj-ea"/>
                <a:cs typeface="+mj-cs"/>
              </a:defRPr>
            </a:lvl1pPr>
          </a:lstStyle>
          <a:p>
            <a:r>
              <a:rPr lang="en-US" dirty="0"/>
              <a:t>Always In Title Case; </a:t>
            </a:r>
            <a:br>
              <a:rPr lang="en-US" dirty="0"/>
            </a:br>
            <a:r>
              <a:rPr lang="en-US" dirty="0"/>
              <a:t>2 Lines Preferred</a:t>
            </a:r>
          </a:p>
        </p:txBody>
      </p:sp>
      <p:sp>
        <p:nvSpPr>
          <p:cNvPr id="3" name="Subtitle 2"/>
          <p:cNvSpPr>
            <a:spLocks noGrp="1"/>
          </p:cNvSpPr>
          <p:nvPr>
            <p:ph type="subTitle" idx="1" hasCustomPrompt="1"/>
          </p:nvPr>
        </p:nvSpPr>
        <p:spPr bwMode="black">
          <a:xfrm>
            <a:off x="533627" y="2154172"/>
            <a:ext cx="6456116" cy="571499"/>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or presenter name [sentence or title case as needed </a:t>
            </a:r>
            <a:br>
              <a:rPr lang="en-US" dirty="0"/>
            </a:br>
            <a:r>
              <a:rPr lang="en-US" dirty="0"/>
              <a:t>Calibri 18 pt]</a:t>
            </a:r>
          </a:p>
        </p:txBody>
      </p:sp>
      <p:sp>
        <p:nvSpPr>
          <p:cNvPr id="11" name="Text Placeholder 12"/>
          <p:cNvSpPr>
            <a:spLocks noGrp="1"/>
          </p:cNvSpPr>
          <p:nvPr>
            <p:ph type="body" sz="quarter" idx="11" hasCustomPrompt="1"/>
          </p:nvPr>
        </p:nvSpPr>
        <p:spPr bwMode="black">
          <a:xfrm>
            <a:off x="533628" y="3307597"/>
            <a:ext cx="6456116" cy="488255"/>
          </a:xfrm>
          <a:prstGeom prst="rect">
            <a:avLst/>
          </a:prstGeom>
        </p:spPr>
        <p:txBody>
          <a:bodyPr>
            <a:noAutofit/>
          </a:bodyPr>
          <a:lstStyle>
            <a:lvl1pPr marL="0" indent="0">
              <a:buNone/>
              <a:defRPr sz="1200" b="1">
                <a:solidFill>
                  <a:schemeClr val="bg1"/>
                </a:solidFill>
              </a:defRPr>
            </a:lvl1pPr>
          </a:lstStyle>
          <a:p>
            <a:pPr lvl="0"/>
            <a:r>
              <a:rPr lang="en-US" dirty="0"/>
              <a:t>Insert Date Here</a:t>
            </a:r>
            <a:endParaRPr lang="lt-LT" dirty="0"/>
          </a:p>
        </p:txBody>
      </p:sp>
    </p:spTree>
    <p:extLst>
      <p:ext uri="{BB962C8B-B14F-4D97-AF65-F5344CB8AC3E}">
        <p14:creationId xmlns:p14="http://schemas.microsoft.com/office/powerpoint/2010/main" val="4248797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4652"/>
            <a:ext cx="6456114" cy="1102519"/>
          </a:xfrm>
          <a:prstGeom prst="rect">
            <a:avLst/>
          </a:prstGeom>
        </p:spPr>
        <p:txBody>
          <a:bodyPr>
            <a:noAutofit/>
          </a:bodyPr>
          <a:lstStyle>
            <a:lvl1pPr marL="0" algn="l" defTabSz="457200" rtl="0" eaLnBrk="1" latinLnBrk="0" hangingPunct="1">
              <a:lnSpc>
                <a:spcPct val="90000"/>
              </a:lnSpc>
              <a:spcBef>
                <a:spcPct val="0"/>
              </a:spcBef>
              <a:buNone/>
              <a:defRPr lang="en-US" sz="3600" b="0" kern="1200" dirty="0">
                <a:solidFill>
                  <a:schemeClr val="tx1"/>
                </a:solidFill>
                <a:latin typeface="+mj-lt"/>
                <a:ea typeface="+mj-ea"/>
                <a:cs typeface="+mj-cs"/>
              </a:defRPr>
            </a:lvl1pPr>
          </a:lstStyle>
          <a:p>
            <a:r>
              <a:rPr lang="en-US" dirty="0"/>
              <a:t>Always In Title Case; </a:t>
            </a:r>
            <a:br>
              <a:rPr lang="en-US" dirty="0"/>
            </a:br>
            <a:r>
              <a:rPr lang="en-US" dirty="0"/>
              <a:t>2 Lines Preferred</a:t>
            </a:r>
          </a:p>
        </p:txBody>
      </p:sp>
      <p:sp>
        <p:nvSpPr>
          <p:cNvPr id="3" name="Subtitle 2"/>
          <p:cNvSpPr>
            <a:spLocks noGrp="1"/>
          </p:cNvSpPr>
          <p:nvPr>
            <p:ph type="subTitle" idx="1" hasCustomPrompt="1"/>
          </p:nvPr>
        </p:nvSpPr>
        <p:spPr bwMode="black">
          <a:xfrm>
            <a:off x="533627" y="2154172"/>
            <a:ext cx="6456116" cy="571499"/>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tx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or presenter name [sentence or title case as needed </a:t>
            </a:r>
            <a:br>
              <a:rPr lang="en-US" dirty="0"/>
            </a:br>
            <a:r>
              <a:rPr lang="en-US" dirty="0"/>
              <a:t>Calibri 18 pt]</a:t>
            </a:r>
          </a:p>
        </p:txBody>
      </p:sp>
      <p:sp>
        <p:nvSpPr>
          <p:cNvPr id="11" name="Text Placeholder 12"/>
          <p:cNvSpPr>
            <a:spLocks noGrp="1"/>
          </p:cNvSpPr>
          <p:nvPr>
            <p:ph type="body" sz="quarter" idx="11" hasCustomPrompt="1"/>
          </p:nvPr>
        </p:nvSpPr>
        <p:spPr bwMode="black">
          <a:xfrm>
            <a:off x="533628" y="3307598"/>
            <a:ext cx="6456116" cy="255151"/>
          </a:xfrm>
          <a:prstGeom prst="rect">
            <a:avLst/>
          </a:prstGeom>
        </p:spPr>
        <p:txBody>
          <a:bodyPr>
            <a:noAutofit/>
          </a:bodyPr>
          <a:lstStyle>
            <a:lvl1pPr marL="0" indent="0">
              <a:buNone/>
              <a:defRPr sz="1200" b="1">
                <a:solidFill>
                  <a:schemeClr val="tx1"/>
                </a:solidFill>
              </a:defRPr>
            </a:lvl1pPr>
          </a:lstStyle>
          <a:p>
            <a:pPr lvl="0"/>
            <a:r>
              <a:rPr lang="en-US" dirty="0"/>
              <a:t>Insert Date Here</a:t>
            </a:r>
            <a:endParaRPr lang="lt-LT" dirty="0"/>
          </a:p>
        </p:txBody>
      </p:sp>
    </p:spTree>
    <p:extLst>
      <p:ext uri="{BB962C8B-B14F-4D97-AF65-F5344CB8AC3E}">
        <p14:creationId xmlns:p14="http://schemas.microsoft.com/office/powerpoint/2010/main" val="4248797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2343A"/>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4595986" y="1948581"/>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Title Goes Here</a:t>
            </a:r>
          </a:p>
        </p:txBody>
      </p:sp>
      <p:sp>
        <p:nvSpPr>
          <p:cNvPr id="7" name="Text Placeholder 22"/>
          <p:cNvSpPr>
            <a:spLocks noGrp="1"/>
          </p:cNvSpPr>
          <p:nvPr>
            <p:ph type="body" sz="quarter" idx="17" hasCustomPrompt="1"/>
          </p:nvPr>
        </p:nvSpPr>
        <p:spPr bwMode="black">
          <a:xfrm>
            <a:off x="4595986" y="2137361"/>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First.Last@ca.com</a:t>
            </a:r>
          </a:p>
        </p:txBody>
      </p:sp>
      <p:sp>
        <p:nvSpPr>
          <p:cNvPr id="8" name="Text Placeholder 22"/>
          <p:cNvSpPr>
            <a:spLocks noGrp="1"/>
          </p:cNvSpPr>
          <p:nvPr>
            <p:ph type="body" sz="quarter" idx="18" hasCustomPrompt="1"/>
          </p:nvPr>
        </p:nvSpPr>
        <p:spPr bwMode="black">
          <a:xfrm>
            <a:off x="4855934" y="2417624"/>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a:t>
            </a:r>
            <a:r>
              <a:rPr lang="en-US" dirty="0" err="1"/>
              <a:t>cainc</a:t>
            </a:r>
            <a:endParaRPr lang="en-US" dirty="0"/>
          </a:p>
        </p:txBody>
      </p:sp>
      <p:sp>
        <p:nvSpPr>
          <p:cNvPr id="9" name="Text Placeholder 22"/>
          <p:cNvSpPr>
            <a:spLocks noGrp="1"/>
          </p:cNvSpPr>
          <p:nvPr>
            <p:ph type="body" sz="quarter" idx="19" hasCustomPrompt="1"/>
          </p:nvPr>
        </p:nvSpPr>
        <p:spPr bwMode="black">
          <a:xfrm>
            <a:off x="4855934" y="2668487"/>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slideshare.net/</a:t>
            </a:r>
            <a:r>
              <a:rPr lang="en-US" dirty="0" err="1"/>
              <a:t>CAinc</a:t>
            </a:r>
            <a:endParaRPr lang="en-US" dirty="0"/>
          </a:p>
        </p:txBody>
      </p:sp>
      <p:sp>
        <p:nvSpPr>
          <p:cNvPr id="10" name="Text Placeholder 22"/>
          <p:cNvSpPr>
            <a:spLocks noGrp="1"/>
          </p:cNvSpPr>
          <p:nvPr>
            <p:ph type="body" sz="quarter" idx="20" hasCustomPrompt="1"/>
          </p:nvPr>
        </p:nvSpPr>
        <p:spPr bwMode="black">
          <a:xfrm>
            <a:off x="4855934" y="2911187"/>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linkedin.com/company/ca-technologies</a:t>
            </a:r>
          </a:p>
        </p:txBody>
      </p:sp>
      <p:sp>
        <p:nvSpPr>
          <p:cNvPr id="11" name="Text Placeholder 29"/>
          <p:cNvSpPr>
            <a:spLocks noGrp="1"/>
          </p:cNvSpPr>
          <p:nvPr>
            <p:ph type="body" sz="quarter" idx="21" hasCustomPrompt="1"/>
          </p:nvPr>
        </p:nvSpPr>
        <p:spPr bwMode="black">
          <a:xfrm>
            <a:off x="4584973" y="3450372"/>
            <a:ext cx="1224057" cy="206578"/>
          </a:xfrm>
          <a:prstGeom prst="rect">
            <a:avLst/>
          </a:prstGeom>
        </p:spPr>
        <p:txBody>
          <a:bodyPr lIns="0" tIns="0" rIns="0" bIns="0"/>
          <a:lstStyle>
            <a:lvl1pPr>
              <a:buNone/>
              <a:defRPr sz="1400" b="1">
                <a:solidFill>
                  <a:srgbClr val="FFFFFF"/>
                </a:solidFill>
              </a:defRPr>
            </a:lvl1pPr>
          </a:lstStyle>
          <a:p>
            <a:pPr lvl="0"/>
            <a:r>
              <a:rPr lang="en-US" dirty="0"/>
              <a:t>ca.com</a:t>
            </a:r>
          </a:p>
        </p:txBody>
      </p:sp>
      <p:sp>
        <p:nvSpPr>
          <p:cNvPr id="14" name="Text Placeholder 16"/>
          <p:cNvSpPr>
            <a:spLocks noGrp="1"/>
          </p:cNvSpPr>
          <p:nvPr>
            <p:ph type="body" sz="quarter" idx="22" hasCustomPrompt="1"/>
          </p:nvPr>
        </p:nvSpPr>
        <p:spPr bwMode="black">
          <a:xfrm>
            <a:off x="4595558" y="1741659"/>
            <a:ext cx="3200400" cy="228600"/>
          </a:xfrm>
          <a:prstGeom prst="rect">
            <a:avLst/>
          </a:prstGeom>
        </p:spPr>
        <p:txBody>
          <a:bodyPr lIns="0" tIns="0" rIns="0" bIns="0"/>
          <a:lstStyle>
            <a:lvl1pPr>
              <a:buNone/>
              <a:defRPr sz="1600" b="1">
                <a:solidFill>
                  <a:srgbClr val="FFFFFF"/>
                </a:solidFill>
              </a:defRPr>
            </a:lvl1pPr>
            <a:lvl2pPr>
              <a:buNone/>
              <a:defRPr sz="1800" b="1"/>
            </a:lvl2pPr>
            <a:lvl3pPr>
              <a:buNone/>
              <a:defRPr sz="1600" b="1"/>
            </a:lvl3pPr>
            <a:lvl4pPr>
              <a:buNone/>
              <a:defRPr sz="1400" b="1"/>
            </a:lvl4pPr>
            <a:lvl5pPr>
              <a:buNone/>
              <a:defRPr sz="1400" b="1"/>
            </a:lvl5pPr>
          </a:lstStyle>
          <a:p>
            <a:r>
              <a:rPr lang="en-US" dirty="0" err="1"/>
              <a:t>Firstname</a:t>
            </a:r>
            <a:r>
              <a:rPr lang="en-US" dirty="0"/>
              <a:t> </a:t>
            </a:r>
            <a:r>
              <a:rPr lang="en-US" dirty="0" err="1"/>
              <a:t>Lastname</a:t>
            </a:r>
            <a:endParaRPr lang="en-US" dirty="0"/>
          </a:p>
        </p:txBody>
      </p:sp>
      <p:pic>
        <p:nvPicPr>
          <p:cNvPr id="15" name="Picture Placeholder 2"/>
          <p:cNvPicPr>
            <a:picLocks/>
          </p:cNvPicPr>
          <p:nvPr userDrawn="1"/>
        </p:nvPicPr>
        <p:blipFill>
          <a:blip r:embed="rId2"/>
          <a:stretch>
            <a:fillRect/>
          </a:stretch>
        </p:blipFill>
        <p:spPr bwMode="black">
          <a:xfrm>
            <a:off x="4581495" y="2425304"/>
            <a:ext cx="232950" cy="184792"/>
          </a:xfrm>
          <a:prstGeom prst="rect">
            <a:avLst/>
          </a:prstGeom>
          <a:noFill/>
          <a:ln>
            <a:noFill/>
          </a:ln>
        </p:spPr>
      </p:pic>
      <p:pic>
        <p:nvPicPr>
          <p:cNvPr id="16" name="Picture Placeholder 6"/>
          <p:cNvPicPr>
            <a:picLocks/>
          </p:cNvPicPr>
          <p:nvPr userDrawn="1"/>
        </p:nvPicPr>
        <p:blipFill>
          <a:blip r:embed="rId3"/>
          <a:stretch>
            <a:fillRect/>
          </a:stretch>
        </p:blipFill>
        <p:spPr bwMode="black">
          <a:xfrm>
            <a:off x="4586260" y="2685154"/>
            <a:ext cx="248781" cy="197351"/>
          </a:xfrm>
          <a:prstGeom prst="rect">
            <a:avLst/>
          </a:prstGeom>
          <a:noFill/>
          <a:ln>
            <a:noFill/>
          </a:ln>
        </p:spPr>
      </p:pic>
      <p:pic>
        <p:nvPicPr>
          <p:cNvPr id="17" name="Picture Placeholder 11"/>
          <p:cNvPicPr>
            <a:picLocks/>
          </p:cNvPicPr>
          <p:nvPr userDrawn="1"/>
        </p:nvPicPr>
        <p:blipFill>
          <a:blip r:embed="rId4"/>
          <a:stretch>
            <a:fillRect/>
          </a:stretch>
        </p:blipFill>
        <p:spPr bwMode="black">
          <a:xfrm>
            <a:off x="4581496" y="2914327"/>
            <a:ext cx="270571" cy="214636"/>
          </a:xfrm>
          <a:prstGeom prst="rect">
            <a:avLst/>
          </a:prstGeom>
          <a:noFill/>
          <a:ln>
            <a:noFill/>
          </a:ln>
        </p:spPr>
      </p:pic>
      <p:cxnSp>
        <p:nvCxnSpPr>
          <p:cNvPr id="18" name="Straight Connector 17"/>
          <p:cNvCxnSpPr/>
          <p:nvPr userDrawn="1"/>
        </p:nvCxnSpPr>
        <p:spPr bwMode="gray">
          <a:xfrm flipV="1">
            <a:off x="3961773" y="1414308"/>
            <a:ext cx="37963" cy="2427645"/>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pic>
        <p:nvPicPr>
          <p:cNvPr id="19" name="Picture 18" descr="ca_r_1cr.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black">
          <a:xfrm>
            <a:off x="1779506" y="1706736"/>
            <a:ext cx="1922544" cy="1285337"/>
          </a:xfrm>
          <a:prstGeom prst="rect">
            <a:avLst/>
          </a:prstGeom>
        </p:spPr>
      </p:pic>
    </p:spTree>
    <p:extLst>
      <p:ext uri="{BB962C8B-B14F-4D97-AF65-F5344CB8AC3E}">
        <p14:creationId xmlns:p14="http://schemas.microsoft.com/office/powerpoint/2010/main" val="169944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4"/>
            <a:ext cx="8229600" cy="410195"/>
          </a:xfrm>
        </p:spPr>
        <p:txBody>
          <a:bodyPr/>
          <a:lstStyle>
            <a:lvl1pPr>
              <a:defRPr/>
            </a:lvl1pPr>
          </a:lstStyle>
          <a:p>
            <a:r>
              <a:rPr lang="en-US" dirty="0"/>
              <a:t>Title - Title Case, Calibri 28 pt bold</a:t>
            </a:r>
          </a:p>
        </p:txBody>
      </p:sp>
      <p:sp>
        <p:nvSpPr>
          <p:cNvPr id="5" name="Text Placeholder 4"/>
          <p:cNvSpPr>
            <a:spLocks noGrp="1"/>
          </p:cNvSpPr>
          <p:nvPr>
            <p:ph type="body" sz="quarter" idx="10"/>
          </p:nvPr>
        </p:nvSpPr>
        <p:spPr>
          <a:xfrm>
            <a:off x="453176" y="1001678"/>
            <a:ext cx="8170124" cy="3275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1"/>
          </p:nvPr>
        </p:nvSpPr>
        <p:spPr>
          <a:xfrm>
            <a:off x="444498" y="514348"/>
            <a:ext cx="8178803" cy="289322"/>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a:t>Click to edit Master text styles</a:t>
            </a:r>
          </a:p>
        </p:txBody>
      </p:sp>
    </p:spTree>
    <p:extLst>
      <p:ext uri="{BB962C8B-B14F-4D97-AF65-F5344CB8AC3E}">
        <p14:creationId xmlns:p14="http://schemas.microsoft.com/office/powerpoint/2010/main" val="1441886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7" name="Content Placeholder 2"/>
          <p:cNvSpPr>
            <a:spLocks noGrp="1"/>
          </p:cNvSpPr>
          <p:nvPr>
            <p:ph sz="half" idx="1"/>
          </p:nvPr>
        </p:nvSpPr>
        <p:spPr>
          <a:xfrm>
            <a:off x="459509" y="1046253"/>
            <a:ext cx="8224982"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5"/>
          <p:cNvSpPr>
            <a:spLocks noGrp="1"/>
          </p:cNvSpPr>
          <p:nvPr>
            <p:ph sz="quarter" idx="11" hasCustomPrompt="1"/>
          </p:nvPr>
        </p:nvSpPr>
        <p:spPr>
          <a:xfrm>
            <a:off x="459743"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6"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402931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171450"/>
            <a:ext cx="6629400" cy="480131"/>
          </a:xfrm>
        </p:spPr>
        <p:txBody>
          <a:bodyPr/>
          <a:lstStyle/>
          <a:p>
            <a:r>
              <a:rPr lang="en-US"/>
              <a:t>Click to edit Master title style</a:t>
            </a:r>
          </a:p>
        </p:txBody>
      </p:sp>
      <p:sp>
        <p:nvSpPr>
          <p:cNvPr id="3" name="Text Placeholder 2"/>
          <p:cNvSpPr>
            <a:spLocks noGrp="1"/>
          </p:cNvSpPr>
          <p:nvPr>
            <p:ph type="body" sz="half" idx="1"/>
          </p:nvPr>
        </p:nvSpPr>
        <p:spPr>
          <a:xfrm>
            <a:off x="533400" y="1314450"/>
            <a:ext cx="4000500" cy="3143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14450"/>
            <a:ext cx="4000500" cy="3143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251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7735"/>
            <a:ext cx="8229600" cy="480131"/>
          </a:xfrm>
        </p:spPr>
        <p:txBody>
          <a:bodyPr/>
          <a:lstStyle/>
          <a:p>
            <a:r>
              <a:rPr lang="en-US"/>
              <a:t>Click to edit Master title style</a:t>
            </a:r>
          </a:p>
        </p:txBody>
      </p:sp>
    </p:spTree>
    <p:extLst>
      <p:ext uri="{BB962C8B-B14F-4D97-AF65-F5344CB8AC3E}">
        <p14:creationId xmlns:p14="http://schemas.microsoft.com/office/powerpoint/2010/main" val="1174492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7735"/>
            <a:ext cx="8229600" cy="480131"/>
          </a:xfr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43335EB6-4495-474E-A81B-9A5A356474C9}" type="datetimeFigureOut">
              <a:rPr lang="en-US" smtClean="0">
                <a:solidFill>
                  <a:srgbClr val="20343A"/>
                </a:solidFill>
              </a:rPr>
              <a:pPr/>
              <a:t>11/14/2017</a:t>
            </a:fld>
            <a:endParaRPr lang="en-US">
              <a:solidFill>
                <a:srgbClr val="20343A"/>
              </a:solidFill>
            </a:endParaRPr>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solidFill>
                <a:srgbClr val="20343A"/>
              </a:solidFill>
            </a:endParaRP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A812342D-F67C-4D4A-A968-EF758A141FBF}" type="slidenum">
              <a:rPr lang="en-US" smtClean="0">
                <a:solidFill>
                  <a:srgbClr val="20343A"/>
                </a:solidFill>
              </a:rPr>
              <a:pPr/>
              <a:t>‹#›</a:t>
            </a:fld>
            <a:endParaRPr lang="en-US">
              <a:solidFill>
                <a:srgbClr val="20343A"/>
              </a:solidFill>
            </a:endParaRPr>
          </a:p>
        </p:txBody>
      </p:sp>
    </p:spTree>
    <p:extLst>
      <p:ext uri="{BB962C8B-B14F-4D97-AF65-F5344CB8AC3E}">
        <p14:creationId xmlns:p14="http://schemas.microsoft.com/office/powerpoint/2010/main" val="16633443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3"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9671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1461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ub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5" name="Content Placeholder 5"/>
          <p:cNvSpPr>
            <a:spLocks noGrp="1"/>
          </p:cNvSpPr>
          <p:nvPr>
            <p:ph sz="quarter" idx="11" hasCustomPrompt="1"/>
          </p:nvPr>
        </p:nvSpPr>
        <p:spPr>
          <a:xfrm>
            <a:off x="459743"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6"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49261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459509" y="1046253"/>
            <a:ext cx="8224982"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61567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459509" y="1046253"/>
            <a:ext cx="8224982"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328249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976256"/>
            <a:ext cx="4038600" cy="327546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76256"/>
            <a:ext cx="4038600" cy="3275467"/>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546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605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p:spPr>
        <p:txBody>
          <a:bodyPr bIns="1463040" anchor="ctr" anchorCtr="0"/>
          <a:lstStyle>
            <a:lvl1pPr algn="ctr">
              <a:buNone/>
              <a:defRPr/>
            </a:lvl1pPr>
          </a:lstStyle>
          <a:p>
            <a:r>
              <a:rPr lang="en-US" dirty="0"/>
              <a:t>INSERT PHOTO HERE</a:t>
            </a:r>
          </a:p>
        </p:txBody>
      </p:sp>
      <p:sp>
        <p:nvSpPr>
          <p:cNvPr id="2" name="Title 1"/>
          <p:cNvSpPr>
            <a:spLocks noGrp="1"/>
          </p:cNvSpPr>
          <p:nvPr>
            <p:ph type="title" hasCustomPrompt="1"/>
          </p:nvPr>
        </p:nvSpPr>
        <p:spPr>
          <a:xfrm>
            <a:off x="6288832" y="0"/>
            <a:ext cx="2167128" cy="2756916"/>
          </a:xfrm>
          <a:solidFill>
            <a:schemeClr val="accent3">
              <a:alpha val="95000"/>
            </a:schemeClr>
          </a:solidFill>
        </p:spPr>
        <p:txBody>
          <a:bodyPr lIns="182880" tIns="182880" bIns="182880" anchor="b" anchorCtr="0"/>
          <a:lstStyle>
            <a:lvl1pPr>
              <a:defRPr>
                <a:solidFill>
                  <a:schemeClr val="bg1"/>
                </a:solidFill>
              </a:defRPr>
            </a:lvl1pPr>
          </a:lstStyle>
          <a:p>
            <a:r>
              <a:rPr lang="en-US" dirty="0"/>
              <a:t>Title - Title Case, Calibri 28 pt bold</a:t>
            </a:r>
            <a:br>
              <a:rPr lang="en-US" dirty="0"/>
            </a:br>
            <a:r>
              <a:rPr lang="en-US" dirty="0"/>
              <a:t>2 Line Max</a:t>
            </a:r>
          </a:p>
        </p:txBody>
      </p:sp>
      <p:sp>
        <p:nvSpPr>
          <p:cNvPr id="5" name="Title 2"/>
          <p:cNvSpPr txBox="1">
            <a:spLocks/>
          </p:cNvSpPr>
          <p:nvPr userDrawn="1"/>
        </p:nvSpPr>
        <p:spPr bwMode="gray">
          <a:xfrm>
            <a:off x="9360764" y="0"/>
            <a:ext cx="2167128" cy="2756916"/>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mj-lt"/>
                <a:ea typeface="+mj-ea"/>
                <a:cs typeface="+mj-cs"/>
              </a:rPr>
              <a:t>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40605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41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xfrm>
            <a:off x="470151" y="4854528"/>
            <a:ext cx="381895" cy="273844"/>
          </a:xfrm>
          <a:prstGeom prst="rect">
            <a:avLst/>
          </a:prstGeom>
          <a:ln/>
        </p:spPr>
        <p:txBody>
          <a:bodyPr/>
          <a:lstStyle>
            <a:lvl1pPr>
              <a:defRPr/>
            </a:lvl1pPr>
          </a:lstStyle>
          <a:p>
            <a:pPr>
              <a:defRPr/>
            </a:pPr>
            <a:fld id="{28615ACC-8DE9-493B-B500-629E5C0438DE}" type="slidenum">
              <a:rPr lang="en-US"/>
              <a:pPr>
                <a:defRPr/>
              </a:pPr>
              <a:t>‹#›</a:t>
            </a:fld>
            <a:endParaRPr lang="en-US"/>
          </a:p>
        </p:txBody>
      </p:sp>
    </p:spTree>
    <p:extLst>
      <p:ext uri="{BB962C8B-B14F-4D97-AF65-F5344CB8AC3E}">
        <p14:creationId xmlns:p14="http://schemas.microsoft.com/office/powerpoint/2010/main" val="259983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6916"/>
            <a:ext cx="8229600" cy="648890"/>
          </a:xfrm>
        </p:spPr>
        <p:txBody>
          <a:bodyPr/>
          <a:lstStyle/>
          <a:p>
            <a:r>
              <a:rPr lang="en-US"/>
              <a:t>Click to edit Master title style</a:t>
            </a:r>
          </a:p>
        </p:txBody>
      </p:sp>
      <p:sp>
        <p:nvSpPr>
          <p:cNvPr id="3" name="Text Placeholder 2"/>
          <p:cNvSpPr>
            <a:spLocks noGrp="1"/>
          </p:cNvSpPr>
          <p:nvPr>
            <p:ph type="body" sz="half" idx="1"/>
          </p:nvPr>
        </p:nvSpPr>
        <p:spPr>
          <a:xfrm>
            <a:off x="457200" y="951310"/>
            <a:ext cx="8229600" cy="1725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2790825"/>
            <a:ext cx="8229600" cy="1725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44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656333"/>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459509" y="991984"/>
            <a:ext cx="8224982" cy="3385337"/>
          </a:xfrm>
          <a:prstGeom prst="rect">
            <a:avLst/>
          </a:prstGeom>
        </p:spPr>
        <p:txBody>
          <a:bodyPr/>
          <a:lstStyle>
            <a:lvl1pPr>
              <a:lnSpc>
                <a:spcPts val="2160"/>
              </a:lnSpc>
              <a:defRPr sz="1800" b="0">
                <a:solidFill>
                  <a:schemeClr val="tx1"/>
                </a:solidFill>
              </a:defRPr>
            </a:lvl1pPr>
            <a:lvl2pPr>
              <a:defRPr sz="1500" b="0">
                <a:solidFill>
                  <a:schemeClr val="tx1"/>
                </a:solidFill>
              </a:defRPr>
            </a:lvl2pPr>
            <a:lvl3pPr>
              <a:defRPr sz="1350" b="0">
                <a:solidFill>
                  <a:schemeClr val="tx1"/>
                </a:solidFill>
              </a:defRPr>
            </a:lvl3pPr>
            <a:lvl4pPr>
              <a:defRPr sz="1200" b="0">
                <a:solidFill>
                  <a:schemeClr val="tx1"/>
                </a:solidFill>
              </a:defRPr>
            </a:lvl4pPr>
            <a:lvl5pPr>
              <a:defRPr sz="1050" b="0">
                <a:solidFill>
                  <a:schemeClr val="tx1"/>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0" hasCustomPrompt="1"/>
          </p:nvPr>
        </p:nvSpPr>
        <p:spPr>
          <a:xfrm>
            <a:off x="459615" y="4389236"/>
            <a:ext cx="8224770" cy="207749"/>
          </a:xfrm>
        </p:spPr>
        <p:txBody>
          <a:bodyPr tIns="45720" bIns="45720">
            <a:spAutoFit/>
          </a:bodyPr>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a:t>Click to add a Source or Note</a:t>
            </a:r>
          </a:p>
        </p:txBody>
      </p:sp>
    </p:spTree>
    <p:extLst>
      <p:ext uri="{BB962C8B-B14F-4D97-AF65-F5344CB8AC3E}">
        <p14:creationId xmlns:p14="http://schemas.microsoft.com/office/powerpoint/2010/main" val="420502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5.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0.png"/><Relationship Id="rId5" Type="http://schemas.openxmlformats.org/officeDocument/2006/relationships/slideLayout" Target="../slideLayouts/slideLayout25.xml"/><Relationship Id="rId10" Type="http://schemas.openxmlformats.org/officeDocument/2006/relationships/theme" Target="../theme/theme6.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734"/>
            <a:ext cx="8229600" cy="818515"/>
          </a:xfrm>
          <a:prstGeom prst="rect">
            <a:avLst/>
          </a:prstGeom>
        </p:spPr>
        <p:txBody>
          <a:bodyPr vert="horz" lIns="91440" tIns="45720" rIns="91440" bIns="45720" rtlCol="0" anchor="t">
            <a:noAutofit/>
          </a:bodyPr>
          <a:lstStyle/>
          <a:p>
            <a:r>
              <a:rPr lang="en-US" dirty="0"/>
              <a:t>Title - Title Case, Calibri 28 pt bold</a:t>
            </a:r>
            <a:br>
              <a:rPr lang="en-US" dirty="0"/>
            </a:br>
            <a:r>
              <a:rPr lang="en-US" dirty="0"/>
              <a:t>2 Line Max</a:t>
            </a:r>
          </a:p>
        </p:txBody>
      </p:sp>
      <p:sp>
        <p:nvSpPr>
          <p:cNvPr id="10" name="TextBox 9"/>
          <p:cNvSpPr txBox="1"/>
          <p:nvPr/>
        </p:nvSpPr>
        <p:spPr bwMode="black">
          <a:xfrm>
            <a:off x="393809" y="4930670"/>
            <a:ext cx="527125" cy="250796"/>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9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1" name="TextBox 10"/>
          <p:cNvSpPr txBox="1"/>
          <p:nvPr/>
        </p:nvSpPr>
        <p:spPr bwMode="black">
          <a:xfrm>
            <a:off x="1251787" y="4930670"/>
            <a:ext cx="6649154" cy="250796"/>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a:ln>
                  <a:noFill/>
                </a:ln>
                <a:solidFill>
                  <a:schemeClr val="tx2"/>
                </a:solidFill>
                <a:effectLst/>
                <a:uLnTx/>
                <a:uFillTx/>
                <a:latin typeface="+mn-lt"/>
                <a:ea typeface="Arial Unicode MS" pitchFamily="34" charset="-128"/>
                <a:cs typeface="Arial Unicode MS" pitchFamily="34" charset="-128"/>
              </a:rPr>
              <a:t>© 2014 CA. All rights reserved.</a:t>
            </a:r>
          </a:p>
        </p:txBody>
      </p:sp>
      <p:sp>
        <p:nvSpPr>
          <p:cNvPr id="8" name="Text Placeholder 7"/>
          <p:cNvSpPr>
            <a:spLocks noGrp="1"/>
          </p:cNvSpPr>
          <p:nvPr>
            <p:ph type="body" idx="1"/>
          </p:nvPr>
        </p:nvSpPr>
        <p:spPr>
          <a:xfrm>
            <a:off x="457200" y="1002346"/>
            <a:ext cx="8229600" cy="339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ca_r_1cr_grey.eps"/>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186633" y="4759357"/>
            <a:ext cx="509655" cy="317018"/>
          </a:xfrm>
          <a:prstGeom prst="rect">
            <a:avLst/>
          </a:prstGeom>
        </p:spPr>
      </p:pic>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8" r:id="rId2"/>
    <p:sldLayoutId id="2147483652" r:id="rId3"/>
    <p:sldLayoutId id="2147483777" r:id="rId4"/>
    <p:sldLayoutId id="2147483779" r:id="rId5"/>
    <p:sldLayoutId id="2147483778" r:id="rId6"/>
    <p:sldLayoutId id="2147483782" r:id="rId7"/>
    <p:sldLayoutId id="2147483783" r:id="rId8"/>
    <p:sldLayoutId id="2147483795" r:id="rId9"/>
    <p:sldLayoutId id="2147483796" r:id="rId10"/>
  </p:sldLayoutIdLst>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bwMode="blackGray">
          <a:xfrm>
            <a:off x="457200" y="984006"/>
            <a:ext cx="8229600" cy="33941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bwMode="blackGray">
          <a:xfrm>
            <a:off x="457200" y="157734"/>
            <a:ext cx="8229600" cy="818515"/>
          </a:xfrm>
          <a:prstGeom prst="rect">
            <a:avLst/>
          </a:prstGeom>
        </p:spPr>
        <p:txBody>
          <a:bodyPr vert="horz" lIns="91440" tIns="45720" rIns="91440" bIns="45720" rtlCol="0" anchor="t">
            <a:noAutofit/>
          </a:bodyPr>
          <a:lstStyle/>
          <a:p>
            <a:r>
              <a:rPr lang="en-US" dirty="0"/>
              <a:t>Title - Title Case, Calibri 28 pt bold</a:t>
            </a:r>
            <a:br>
              <a:rPr lang="en-US" dirty="0"/>
            </a:br>
            <a:r>
              <a:rPr lang="en-US" dirty="0"/>
              <a:t>2 Line Max</a:t>
            </a:r>
          </a:p>
        </p:txBody>
      </p:sp>
      <p:sp>
        <p:nvSpPr>
          <p:cNvPr id="14" name="TextBox 13"/>
          <p:cNvSpPr txBox="1"/>
          <p:nvPr/>
        </p:nvSpPr>
        <p:spPr bwMode="black">
          <a:xfrm>
            <a:off x="393809" y="4922602"/>
            <a:ext cx="527125" cy="250796"/>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900" b="0" i="0" u="none" strike="noStrike" kern="1200" cap="none" spc="0" normalizeH="0" baseline="0" noProof="0" smtClean="0">
                <a:ln>
                  <a:noFill/>
                </a:ln>
                <a:solidFill>
                  <a:schemeClr val="accent6"/>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accent6"/>
              </a:solidFill>
              <a:effectLst/>
              <a:uLnTx/>
              <a:uFillTx/>
              <a:latin typeface="Calibri"/>
              <a:ea typeface="Arial Unicode MS" pitchFamily="34" charset="-128"/>
              <a:cs typeface="Arial Unicode MS" pitchFamily="34" charset="-128"/>
            </a:endParaRPr>
          </a:p>
        </p:txBody>
      </p:sp>
      <p:sp>
        <p:nvSpPr>
          <p:cNvPr id="15" name="TextBox 14"/>
          <p:cNvSpPr txBox="1"/>
          <p:nvPr/>
        </p:nvSpPr>
        <p:spPr bwMode="black">
          <a:xfrm>
            <a:off x="1251787" y="4922602"/>
            <a:ext cx="6649154" cy="250796"/>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a:ln>
                  <a:noFill/>
                </a:ln>
                <a:solidFill>
                  <a:schemeClr val="accent6"/>
                </a:solidFill>
                <a:effectLst/>
                <a:uLnTx/>
                <a:uFillTx/>
                <a:latin typeface="Calibri"/>
                <a:ea typeface="Arial Unicode MS" pitchFamily="34" charset="-128"/>
                <a:cs typeface="Arial Unicode MS" pitchFamily="34" charset="-128"/>
              </a:rPr>
              <a:t>© 2014 CA. All rights reserved.</a:t>
            </a:r>
          </a:p>
        </p:txBody>
      </p:sp>
      <p:grpSp>
        <p:nvGrpSpPr>
          <p:cNvPr id="1028" name="Group 4"/>
          <p:cNvGrpSpPr>
            <a:grpSpLocks noChangeAspect="1"/>
          </p:cNvGrpSpPr>
          <p:nvPr/>
        </p:nvGrpSpPr>
        <p:grpSpPr bwMode="black">
          <a:xfrm>
            <a:off x="8186739" y="4751386"/>
            <a:ext cx="509587" cy="317897"/>
            <a:chOff x="5157" y="3850"/>
            <a:chExt cx="321" cy="267"/>
          </a:xfrm>
          <a:solidFill>
            <a:schemeClr val="bg1"/>
          </a:solidFill>
        </p:grpSpPr>
        <p:sp>
          <p:nvSpPr>
            <p:cNvPr id="1029" name="Freeform 5"/>
            <p:cNvSpPr>
              <a:spLocks noEditPoints="1"/>
            </p:cNvSpPr>
            <p:nvPr userDrawn="1"/>
          </p:nvSpPr>
          <p:spPr bwMode="black">
            <a:xfrm>
              <a:off x="5450" y="4012"/>
              <a:ext cx="19" cy="19"/>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black">
            <a:xfrm>
              <a:off x="5157" y="4064"/>
              <a:ext cx="18" cy="42"/>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black">
            <a:xfrm>
              <a:off x="5178" y="4074"/>
              <a:ext cx="26" cy="32"/>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black">
            <a:xfrm>
              <a:off x="5209" y="4074"/>
              <a:ext cx="25" cy="32"/>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black">
            <a:xfrm>
              <a:off x="5240" y="4062"/>
              <a:ext cx="25" cy="44"/>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black">
            <a:xfrm>
              <a:off x="5273" y="4074"/>
              <a:ext cx="25" cy="32"/>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black">
            <a:xfrm>
              <a:off x="5303" y="4074"/>
              <a:ext cx="27" cy="32"/>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black">
            <a:xfrm>
              <a:off x="5336" y="4062"/>
              <a:ext cx="8" cy="44"/>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black">
            <a:xfrm>
              <a:off x="5350" y="4074"/>
              <a:ext cx="26" cy="32"/>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black">
            <a:xfrm>
              <a:off x="5379" y="4074"/>
              <a:ext cx="28" cy="4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black">
            <a:xfrm>
              <a:off x="5412" y="4062"/>
              <a:ext cx="7" cy="44"/>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black">
            <a:xfrm>
              <a:off x="5425" y="4074"/>
              <a:ext cx="26" cy="32"/>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black">
            <a:xfrm>
              <a:off x="5455" y="4074"/>
              <a:ext cx="23" cy="32"/>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black">
            <a:xfrm>
              <a:off x="5279" y="3850"/>
              <a:ext cx="162" cy="185"/>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black">
            <a:xfrm>
              <a:off x="5165" y="3850"/>
              <a:ext cx="166" cy="185"/>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9" r:id="rId2"/>
    <p:sldLayoutId id="2147483712" r:id="rId3"/>
    <p:sldLayoutId id="2147483713" r:id="rId4"/>
    <p:sldLayoutId id="2147483780" r:id="rId5"/>
    <p:sldLayoutId id="2147483714" r:id="rId6"/>
  </p:sldLayoutIdLst>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23" name="Picture 22"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547393"/>
            <a:ext cx="677334" cy="421317"/>
          </a:xfrm>
          <a:prstGeom prst="rect">
            <a:avLst/>
          </a:prstGeom>
        </p:spPr>
      </p:pic>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1" r:id="rId1"/>
    <p:sldLayoutId id="2147483767" r:id="rId2"/>
  </p:sldLayoutIdLst>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002"/>
            <a:ext cx="8229600" cy="818515"/>
          </a:xfrm>
          <a:prstGeom prst="rect">
            <a:avLst/>
          </a:prstGeom>
        </p:spPr>
        <p:txBody>
          <a:bodyPr vert="horz" lIns="91440" tIns="45720" rIns="91440" bIns="45720" rtlCol="0" anchor="t">
            <a:noAutofit/>
          </a:bodyPr>
          <a:lstStyle/>
          <a:p>
            <a:r>
              <a:rPr lang="en-US" dirty="0"/>
              <a:t>Title - Title Case, Calibri 36 pt bold</a:t>
            </a:r>
            <a:br>
              <a:rPr lang="en-US" dirty="0"/>
            </a:br>
            <a:r>
              <a:rPr lang="en-US" dirty="0"/>
              <a:t>2 Line Max</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735"/>
            <a:ext cx="8229600" cy="875111"/>
          </a:xfrm>
          <a:prstGeom prst="rect">
            <a:avLst/>
          </a:prstGeom>
        </p:spPr>
        <p:txBody>
          <a:bodyPr vert="horz" lIns="91440" tIns="45720" rIns="91440" bIns="45720" rtlCol="0" anchor="t">
            <a:spAutoFit/>
          </a:bodyPr>
          <a:lstStyle/>
          <a:p>
            <a:r>
              <a:rPr lang="en-US" dirty="0"/>
              <a:t>Title - Title Case, Calibri 28 </a:t>
            </a:r>
            <a:r>
              <a:rPr lang="en-US" dirty="0" err="1"/>
              <a:t>Pt</a:t>
            </a:r>
            <a:br>
              <a:rPr lang="en-US" dirty="0"/>
            </a:br>
            <a:r>
              <a:rPr lang="en-US" dirty="0"/>
              <a:t>2 Line Max</a:t>
            </a:r>
          </a:p>
        </p:txBody>
      </p:sp>
      <p:sp>
        <p:nvSpPr>
          <p:cNvPr id="8" name="Text Placeholder 7"/>
          <p:cNvSpPr>
            <a:spLocks noGrp="1"/>
          </p:cNvSpPr>
          <p:nvPr>
            <p:ph type="body" idx="1"/>
          </p:nvPr>
        </p:nvSpPr>
        <p:spPr>
          <a:xfrm>
            <a:off x="457200" y="1045390"/>
            <a:ext cx="8229600" cy="3394107"/>
          </a:xfrm>
          <a:prstGeom prst="rect">
            <a:avLst/>
          </a:prstGeom>
        </p:spPr>
        <p:txBody>
          <a:bodyPr vert="horz" lIns="91440" tIns="45720" rIns="91440" bIns="45720" rtlCol="0">
            <a:noAutofit/>
          </a:bodyPr>
          <a:lstStyle/>
          <a:p>
            <a:pPr lvl="0"/>
            <a:r>
              <a:rPr lang="en-US" dirty="0"/>
              <a:t>Bullet 1, Calibri regular 24 </a:t>
            </a:r>
            <a:r>
              <a:rPr lang="en-US" dirty="0" err="1"/>
              <a:t>pt</a:t>
            </a:r>
            <a:endParaRPr lang="en-US" dirty="0"/>
          </a:p>
          <a:p>
            <a:pPr lvl="1"/>
            <a:r>
              <a:rPr lang="en-US" dirty="0"/>
              <a:t>Sub-bullet, Calibri regular 20 </a:t>
            </a:r>
            <a:r>
              <a:rPr lang="en-US" dirty="0" err="1"/>
              <a:t>pt</a:t>
            </a:r>
            <a:endParaRPr lang="en-US" dirty="0"/>
          </a:p>
          <a:p>
            <a:pPr lvl="2"/>
            <a:r>
              <a:rPr lang="en-US" dirty="0"/>
              <a:t>Sub-sub-bullet, Calibri regular 18 </a:t>
            </a:r>
            <a:r>
              <a:rPr lang="en-US" dirty="0" err="1"/>
              <a:t>pt</a:t>
            </a:r>
            <a:endParaRPr lang="en-US" dirty="0"/>
          </a:p>
          <a:p>
            <a:pPr lvl="3"/>
            <a:r>
              <a:rPr lang="en-US" dirty="0"/>
              <a:t>Sub-sub-sub bullet, Calibri regular 16 </a:t>
            </a:r>
            <a:r>
              <a:rPr lang="en-US" dirty="0" err="1"/>
              <a:t>pt</a:t>
            </a:r>
            <a:endParaRPr lang="en-US" dirty="0"/>
          </a:p>
          <a:p>
            <a:pPr lvl="4"/>
            <a:r>
              <a:rPr lang="en-US" dirty="0"/>
              <a:t>Sub-sub-sub-sub bullet, Calibri regular 14 </a:t>
            </a:r>
            <a:r>
              <a:rPr lang="en-US" dirty="0" err="1"/>
              <a:t>pt</a:t>
            </a:r>
            <a:endParaRPr lang="en-US" dirty="0"/>
          </a:p>
        </p:txBody>
      </p:sp>
      <p:sp>
        <p:nvSpPr>
          <p:cNvPr id="9" name="TextBox 8"/>
          <p:cNvSpPr txBox="1"/>
          <p:nvPr/>
        </p:nvSpPr>
        <p:spPr bwMode="black">
          <a:xfrm>
            <a:off x="393809" y="4851950"/>
            <a:ext cx="527125" cy="250796"/>
          </a:xfrm>
          <a:prstGeom prst="rect">
            <a:avLst/>
          </a:prstGeom>
          <a:noFill/>
        </p:spPr>
        <p:txBody>
          <a:bodyPr wrap="square" rtlCol="0" anchor="b" anchorCtr="0">
            <a:noAutofit/>
          </a:bodyPr>
          <a:lstStyle/>
          <a:p>
            <a:pPr fontAlgn="base">
              <a:spcBef>
                <a:spcPct val="0"/>
              </a:spcBef>
              <a:spcAft>
                <a:spcPct val="0"/>
              </a:spcAft>
              <a:defRPr/>
            </a:pPr>
            <a:fld id="{5F022D67-B6E1-4BFD-B491-C53D2455AE9B}" type="slidenum">
              <a:rPr lang="en-US" sz="900" smtClean="0">
                <a:solidFill>
                  <a:srgbClr val="58676D"/>
                </a:solidFill>
                <a:ea typeface="Arial Unicode MS" pitchFamily="34" charset="-128"/>
                <a:cs typeface="Arial Unicode MS" pitchFamily="34" charset="-128"/>
              </a:rPr>
              <a:pPr fontAlgn="base">
                <a:spcBef>
                  <a:spcPct val="0"/>
                </a:spcBef>
                <a:spcAft>
                  <a:spcPct val="0"/>
                </a:spcAft>
                <a:defRPr/>
              </a:pPr>
              <a:t>‹#›</a:t>
            </a:fld>
            <a:endParaRPr lang="en-US" sz="900" dirty="0">
              <a:solidFill>
                <a:srgbClr val="58676D"/>
              </a:solidFill>
              <a:ea typeface="Arial Unicode MS" pitchFamily="34" charset="-128"/>
              <a:cs typeface="Arial Unicode MS" pitchFamily="34" charset="-128"/>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88933" y="4798258"/>
            <a:ext cx="997867" cy="304488"/>
          </a:xfrm>
          <a:prstGeom prst="rect">
            <a:avLst/>
          </a:prstGeom>
        </p:spPr>
      </p:pic>
    </p:spTree>
    <p:extLst>
      <p:ext uri="{BB962C8B-B14F-4D97-AF65-F5344CB8AC3E}">
        <p14:creationId xmlns:p14="http://schemas.microsoft.com/office/powerpoint/2010/main" val="3250095175"/>
      </p:ext>
    </p:extLst>
  </p:cSld>
  <p:clrMap bg1="lt1" tx1="dk1" bg2="lt2" tx2="dk2" accent1="accent1" accent2="accent2" accent3="accent3" accent4="accent4" accent5="accent5" accent6="accent6" hlink="hlink" folHlink="folHlink"/>
  <p:sldLayoutIdLst>
    <p:sldLayoutId id="2147483785"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file:///C:\Roon\Marketing\2009%20IDC%20Study%20on%20CA%20ESP%20Workload%20Automation.pdf"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ops.ca.com/ca-wla-de/12-0/e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youtube.com/results?search_query=ca+wla"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oleObject" Target="../embeddings/oleObject1.bin"/><Relationship Id="rId3" Type="http://schemas.openxmlformats.org/officeDocument/2006/relationships/notesSlide" Target="../notesSlides/notesSlide4.xml"/><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slideLayout" Target="../slideLayouts/slideLayout4.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12.emf"/><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36.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oleObject" Target="../embeddings/oleObject2.bin"/><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35.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11.wmf"/><Relationship Id="rId30"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t>Enterprise Workload Automation DE</a:t>
            </a:r>
          </a:p>
        </p:txBody>
      </p:sp>
      <p:sp>
        <p:nvSpPr>
          <p:cNvPr id="8" name="Text Placeholder 7"/>
          <p:cNvSpPr>
            <a:spLocks noGrp="1"/>
          </p:cNvSpPr>
          <p:nvPr>
            <p:ph type="body" sz="quarter" idx="11"/>
          </p:nvPr>
        </p:nvSpPr>
        <p:spPr/>
        <p:txBody>
          <a:bodyPr/>
          <a:lstStyle/>
          <a:p>
            <a:pPr lvl="0"/>
            <a:r>
              <a:rPr lang="en-US" sz="2000" dirty="0"/>
              <a:t>John Rooney – Sr. Principal Consultant</a:t>
            </a:r>
          </a:p>
        </p:txBody>
      </p:sp>
      <p:sp>
        <p:nvSpPr>
          <p:cNvPr id="5" name="TextBox 4"/>
          <p:cNvSpPr txBox="1"/>
          <p:nvPr/>
        </p:nvSpPr>
        <p:spPr>
          <a:xfrm>
            <a:off x="9267517" y="-1"/>
            <a:ext cx="2318126" cy="962026"/>
          </a:xfrm>
          <a:prstGeom prst="rect">
            <a:avLst/>
          </a:prstGeom>
          <a:solidFill>
            <a:srgbClr val="6D0404"/>
          </a:solidFill>
        </p:spPr>
        <p:txBody>
          <a:bodyPr wrap="square" tIns="91440" bIns="91440" rtlCol="0" anchor="ctr" anchorCtr="0">
            <a:noAutofit/>
          </a:bodyPr>
          <a:lstStyle/>
          <a:p>
            <a:r>
              <a:rPr lang="en-US" sz="1600" dirty="0">
                <a:solidFill>
                  <a:schemeClr val="bg1"/>
                </a:solidFill>
              </a:rPr>
              <a:t>Please print only when necessary to avoid needless waste of paper and toner.</a:t>
            </a:r>
          </a:p>
        </p:txBody>
      </p:sp>
    </p:spTree>
    <p:extLst>
      <p:ext uri="{BB962C8B-B14F-4D97-AF65-F5344CB8AC3E}">
        <p14:creationId xmlns:p14="http://schemas.microsoft.com/office/powerpoint/2010/main" val="130548723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a:t>
            </a:r>
          </a:p>
        </p:txBody>
      </p:sp>
      <p:sp>
        <p:nvSpPr>
          <p:cNvPr id="5" name="Content Placeholder 4"/>
          <p:cNvSpPr>
            <a:spLocks noGrp="1"/>
          </p:cNvSpPr>
          <p:nvPr>
            <p:ph idx="4294967295"/>
          </p:nvPr>
        </p:nvSpPr>
        <p:spPr>
          <a:xfrm>
            <a:off x="576072" y="1131570"/>
            <a:ext cx="8116888" cy="4011930"/>
          </a:xfrm>
          <a:prstGeom prst="rect">
            <a:avLst/>
          </a:prstGeom>
        </p:spPr>
        <p:txBody>
          <a:bodyPr>
            <a:normAutofit fontScale="47500" lnSpcReduction="20000"/>
          </a:bodyPr>
          <a:lstStyle/>
          <a:p>
            <a:pPr>
              <a:lnSpc>
                <a:spcPct val="150000"/>
              </a:lnSpc>
              <a:spcBef>
                <a:spcPct val="50000"/>
              </a:spcBef>
            </a:pPr>
            <a:r>
              <a:rPr lang="en-US" dirty="0"/>
              <a:t>Ability to schedule by business process</a:t>
            </a:r>
          </a:p>
          <a:p>
            <a:pPr>
              <a:lnSpc>
                <a:spcPct val="150000"/>
              </a:lnSpc>
              <a:spcBef>
                <a:spcPct val="50000"/>
              </a:spcBef>
            </a:pPr>
            <a:r>
              <a:rPr lang="en-US" dirty="0"/>
              <a:t>Allows application development to move new workflow from Design, to Dev, to QA, to Test, to Prod in one piece</a:t>
            </a:r>
          </a:p>
          <a:p>
            <a:pPr>
              <a:lnSpc>
                <a:spcPct val="150000"/>
              </a:lnSpc>
              <a:spcBef>
                <a:spcPct val="50000"/>
              </a:spcBef>
            </a:pPr>
            <a:r>
              <a:rPr lang="en-US" dirty="0"/>
              <a:t>Ability to predict possible SLA breaches before they occur</a:t>
            </a:r>
          </a:p>
          <a:p>
            <a:pPr>
              <a:lnSpc>
                <a:spcPct val="150000"/>
              </a:lnSpc>
              <a:spcBef>
                <a:spcPct val="50000"/>
              </a:spcBef>
            </a:pPr>
            <a:r>
              <a:rPr lang="en-US" dirty="0"/>
              <a:t>Significant reduction in schedules required to run the business</a:t>
            </a:r>
          </a:p>
          <a:p>
            <a:pPr>
              <a:lnSpc>
                <a:spcPct val="150000"/>
              </a:lnSpc>
              <a:spcBef>
                <a:spcPct val="50000"/>
              </a:spcBef>
            </a:pPr>
            <a:r>
              <a:rPr lang="en-US" dirty="0"/>
              <a:t>Simplified cross-platform environment  and fewer errors</a:t>
            </a:r>
          </a:p>
          <a:p>
            <a:pPr>
              <a:lnSpc>
                <a:spcPct val="150000"/>
              </a:lnSpc>
              <a:spcBef>
                <a:spcPct val="50000"/>
              </a:spcBef>
            </a:pPr>
            <a:r>
              <a:rPr lang="en-US" dirty="0"/>
              <a:t>Faster response to problems with lower latency</a:t>
            </a:r>
          </a:p>
          <a:p>
            <a:pPr>
              <a:lnSpc>
                <a:spcPct val="150000"/>
              </a:lnSpc>
              <a:spcBef>
                <a:spcPct val="50000"/>
              </a:spcBef>
            </a:pPr>
            <a:r>
              <a:rPr lang="en-US" dirty="0"/>
              <a:t>Major improvements in reporting </a:t>
            </a:r>
          </a:p>
          <a:p>
            <a:pPr>
              <a:lnSpc>
                <a:spcPct val="150000"/>
              </a:lnSpc>
              <a:spcBef>
                <a:spcPct val="50000"/>
              </a:spcBef>
            </a:pPr>
            <a:r>
              <a:rPr lang="en-US" dirty="0"/>
              <a:t>Major improvements in Disaster Recovery process</a:t>
            </a:r>
          </a:p>
          <a:p>
            <a:pPr>
              <a:lnSpc>
                <a:spcPct val="150000"/>
              </a:lnSpc>
              <a:spcBef>
                <a:spcPct val="50000"/>
              </a:spcBef>
            </a:pPr>
            <a:r>
              <a:rPr lang="en-US" dirty="0"/>
              <a:t>Eliminating substantial coding &amp; scripting required today to glue all workload together.  (app dev, file transfers, DBAs, JCL, etc.)</a:t>
            </a:r>
          </a:p>
          <a:p>
            <a:pPr>
              <a:lnSpc>
                <a:spcPct val="150000"/>
              </a:lnSpc>
              <a:spcBef>
                <a:spcPct val="50000"/>
              </a:spcBef>
            </a:pPr>
            <a:r>
              <a:rPr lang="en-US" dirty="0"/>
              <a:t>Reduced batch cycles, more on-line time  </a:t>
            </a:r>
          </a:p>
          <a:p>
            <a:pPr marL="225425" indent="-225425">
              <a:spcBef>
                <a:spcPct val="50000"/>
              </a:spcBef>
              <a:buFont typeface="Wingdings" pitchFamily="2" charset="2"/>
              <a:buChar char="§"/>
            </a:pPr>
            <a:endParaRPr lang="en-US" sz="3600" b="1" dirty="0"/>
          </a:p>
          <a:p>
            <a:endParaRPr lang="en-US" dirty="0"/>
          </a:p>
        </p:txBody>
      </p:sp>
    </p:spTree>
    <p:extLst>
      <p:ext uri="{BB962C8B-B14F-4D97-AF65-F5344CB8AC3E}">
        <p14:creationId xmlns:p14="http://schemas.microsoft.com/office/powerpoint/2010/main" val="26839956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90564" y="129779"/>
            <a:ext cx="7754937" cy="685800"/>
          </a:xfrm>
        </p:spPr>
        <p:txBody>
          <a:bodyPr lIns="90841" tIns="45421" rIns="90841" bIns="45421"/>
          <a:lstStyle/>
          <a:p>
            <a:pPr eaLnBrk="1" hangingPunct="1"/>
            <a:r>
              <a:rPr lang="en-US"/>
              <a:t>IDC’s ROI Study Results </a:t>
            </a:r>
            <a:br>
              <a:rPr lang="en-US"/>
            </a:br>
            <a:r>
              <a:rPr lang="en-US" sz="2000" i="1">
                <a:solidFill>
                  <a:schemeClr val="tx1"/>
                </a:solidFill>
              </a:rPr>
              <a:t>Reported Key Benefits</a:t>
            </a:r>
          </a:p>
        </p:txBody>
      </p:sp>
      <p:sp>
        <p:nvSpPr>
          <p:cNvPr id="58371" name="Rectangle 3"/>
          <p:cNvSpPr>
            <a:spLocks noGrp="1" noChangeArrowheads="1"/>
          </p:cNvSpPr>
          <p:nvPr>
            <p:ph type="body" sz="half" idx="1"/>
          </p:nvPr>
        </p:nvSpPr>
        <p:spPr>
          <a:xfrm>
            <a:off x="571500" y="1593057"/>
            <a:ext cx="8572500" cy="2332435"/>
          </a:xfrm>
        </p:spPr>
        <p:txBody>
          <a:bodyPr lIns="90841" tIns="45421" rIns="90841" bIns="45421">
            <a:normAutofit fontScale="85000" lnSpcReduction="20000"/>
          </a:bodyPr>
          <a:lstStyle/>
          <a:p>
            <a:pPr lvl="1" eaLnBrk="1" hangingPunct="1">
              <a:lnSpc>
                <a:spcPct val="130000"/>
              </a:lnSpc>
              <a:buClr>
                <a:srgbClr val="FF0000"/>
              </a:buClr>
              <a:buSzPct val="110000"/>
              <a:buFont typeface="Wingdings" pitchFamily="2" charset="2"/>
              <a:buChar char="ü"/>
            </a:pPr>
            <a:r>
              <a:rPr lang="en-US" sz="2100" dirty="0"/>
              <a:t>410%  ROI in less than 5 months</a:t>
            </a:r>
          </a:p>
          <a:p>
            <a:pPr lvl="1" eaLnBrk="1" hangingPunct="1">
              <a:lnSpc>
                <a:spcPct val="130000"/>
              </a:lnSpc>
              <a:buClr>
                <a:srgbClr val="FF0000"/>
              </a:buClr>
              <a:buSzPct val="110000"/>
              <a:buFont typeface="Wingdings" pitchFamily="2" charset="2"/>
              <a:buChar char="ü"/>
            </a:pPr>
            <a:r>
              <a:rPr lang="en-US" sz="2100" dirty="0"/>
              <a:t>57%  reduction in time to define job schedules</a:t>
            </a:r>
          </a:p>
          <a:p>
            <a:pPr lvl="1" eaLnBrk="1" hangingPunct="1">
              <a:lnSpc>
                <a:spcPct val="130000"/>
              </a:lnSpc>
              <a:buClr>
                <a:srgbClr val="FF0000"/>
              </a:buClr>
              <a:buSzPct val="110000"/>
              <a:buFont typeface="Wingdings" pitchFamily="2" charset="2"/>
              <a:buChar char="ü"/>
            </a:pPr>
            <a:r>
              <a:rPr lang="en-US" sz="2100" dirty="0"/>
              <a:t>53%  less time spent monitoring batch operations </a:t>
            </a:r>
          </a:p>
          <a:p>
            <a:pPr lvl="1" eaLnBrk="1" hangingPunct="1">
              <a:lnSpc>
                <a:spcPct val="130000"/>
              </a:lnSpc>
              <a:buClr>
                <a:srgbClr val="FF0000"/>
              </a:buClr>
              <a:buSzPct val="110000"/>
              <a:buFont typeface="Wingdings" pitchFamily="2" charset="2"/>
              <a:buChar char="ü"/>
            </a:pPr>
            <a:r>
              <a:rPr lang="en-US" sz="2100" dirty="0"/>
              <a:t>14%  time savings in supporting clients</a:t>
            </a:r>
          </a:p>
          <a:p>
            <a:pPr lvl="1" eaLnBrk="1" hangingPunct="1">
              <a:lnSpc>
                <a:spcPct val="130000"/>
              </a:lnSpc>
              <a:buClr>
                <a:srgbClr val="FF0000"/>
              </a:buClr>
              <a:buSzPct val="110000"/>
              <a:buFont typeface="Wingdings" pitchFamily="2" charset="2"/>
              <a:buChar char="ü"/>
            </a:pPr>
            <a:r>
              <a:rPr lang="en-US" sz="2100" dirty="0"/>
              <a:t>18%  reduction in the length of batch window </a:t>
            </a:r>
          </a:p>
          <a:p>
            <a:pPr lvl="1" eaLnBrk="1" hangingPunct="1">
              <a:lnSpc>
                <a:spcPct val="130000"/>
              </a:lnSpc>
              <a:buClr>
                <a:srgbClr val="FF0000"/>
              </a:buClr>
              <a:buSzPct val="110000"/>
              <a:buFont typeface="Wingdings" pitchFamily="2" charset="2"/>
              <a:buChar char="ü"/>
            </a:pPr>
            <a:r>
              <a:rPr lang="en-US" sz="2100" dirty="0"/>
              <a:t>55%  fewer errors requiring diagnosis and recovery</a:t>
            </a:r>
          </a:p>
        </p:txBody>
      </p:sp>
      <p:sp>
        <p:nvSpPr>
          <p:cNvPr id="58372" name="Rectangle 4"/>
          <p:cNvSpPr>
            <a:spLocks noChangeArrowheads="1"/>
          </p:cNvSpPr>
          <p:nvPr/>
        </p:nvSpPr>
        <p:spPr bwMode="auto">
          <a:xfrm>
            <a:off x="531814" y="994172"/>
            <a:ext cx="8091487" cy="387798"/>
          </a:xfrm>
          <a:prstGeom prst="rect">
            <a:avLst/>
          </a:prstGeom>
          <a:noFill/>
          <a:ln w="9525">
            <a:noFill/>
            <a:miter lim="800000"/>
            <a:headEnd/>
            <a:tailEnd/>
          </a:ln>
        </p:spPr>
        <p:txBody>
          <a:bodyPr>
            <a:spAutoFit/>
          </a:bodyPr>
          <a:lstStyle/>
          <a:p>
            <a:pPr>
              <a:lnSpc>
                <a:spcPct val="80000"/>
              </a:lnSpc>
              <a:spcBef>
                <a:spcPct val="45000"/>
              </a:spcBef>
              <a:buClr>
                <a:schemeClr val="accent1"/>
              </a:buClr>
              <a:buFont typeface="Wingdings" pitchFamily="2" charset="2"/>
              <a:buNone/>
            </a:pPr>
            <a:r>
              <a:rPr lang="en-US" sz="2400" dirty="0"/>
              <a:t>Average values for CA’s Workload Automation study population:</a:t>
            </a:r>
          </a:p>
        </p:txBody>
      </p:sp>
      <p:sp>
        <p:nvSpPr>
          <p:cNvPr id="58373" name="Text Box 5"/>
          <p:cNvSpPr txBox="1">
            <a:spLocks noChangeArrowheads="1"/>
          </p:cNvSpPr>
          <p:nvPr/>
        </p:nvSpPr>
        <p:spPr bwMode="auto">
          <a:xfrm>
            <a:off x="417513" y="4320779"/>
            <a:ext cx="6200736" cy="584775"/>
          </a:xfrm>
          <a:prstGeom prst="rect">
            <a:avLst/>
          </a:prstGeom>
          <a:noFill/>
          <a:ln w="9525">
            <a:noFill/>
            <a:miter lim="800000"/>
            <a:headEnd/>
            <a:tailEnd/>
          </a:ln>
        </p:spPr>
        <p:txBody>
          <a:bodyPr wrap="none">
            <a:spAutoFit/>
          </a:bodyPr>
          <a:lstStyle/>
          <a:p>
            <a:r>
              <a:rPr lang="en-US" sz="1000" dirty="0">
                <a:hlinkClick r:id="rId3" action="ppaction://hlinkfile"/>
              </a:rPr>
              <a:t>For </a:t>
            </a:r>
            <a:r>
              <a:rPr lang="en-US" sz="1000" dirty="0">
                <a:solidFill>
                  <a:schemeClr val="tx1"/>
                </a:solidFill>
                <a:hlinkClick r:id="rId3" action="ppaction://hlinkfile"/>
              </a:rPr>
              <a:t>more detail on the study findings, please refer to:</a:t>
            </a:r>
          </a:p>
          <a:p>
            <a:r>
              <a:rPr lang="en-US" sz="1000" dirty="0">
                <a:solidFill>
                  <a:schemeClr val="tx1"/>
                </a:solidFill>
                <a:hlinkClick r:id="rId3" action="ppaction://hlinkfile"/>
              </a:rPr>
              <a:t> " CA ESP Workload Automation Software:  Measuring Business Impact and ROI, published by IDC, September 2009"</a:t>
            </a:r>
            <a:endParaRPr lang="en-US" sz="10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394659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p:txBody>
          <a:bodyPr>
            <a:normAutofit fontScale="62500" lnSpcReduction="20000"/>
          </a:bodyPr>
          <a:lstStyle/>
          <a:p>
            <a:r>
              <a:rPr lang="en-US" dirty="0"/>
              <a:t>"Our experience with CA Workload Automation has enabled us to scale our business. The upgrades are fast and easy. Each release comes with features that are valuable to our business. In the latest release to GA we are excited about the potential of the modern UI to allow our team members to create, monitor and manage workloads anytime and from anywhere,” said Doug Schneider, Manulife Financial and John Hancock, SVP and Global CTO. "The portability will be a huge factor in helping us save time and allow for engagement swiftly. </a:t>
            </a:r>
            <a:r>
              <a:rPr lang="en-US"/>
              <a:t>We’re also looking forward to taking advantage of the new customizable dashboards which gives App Dev, LOB and IT Ops visibility into their workloads.”</a:t>
            </a:r>
          </a:p>
        </p:txBody>
      </p:sp>
    </p:spTree>
    <p:extLst>
      <p:ext uri="{BB962C8B-B14F-4D97-AF65-F5344CB8AC3E}">
        <p14:creationId xmlns:p14="http://schemas.microsoft.com/office/powerpoint/2010/main" val="331251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a:t>CA Workload Automation summary</a:t>
            </a:r>
          </a:p>
        </p:txBody>
      </p:sp>
      <p:sp>
        <p:nvSpPr>
          <p:cNvPr id="72707" name="Rectangle 3"/>
          <p:cNvSpPr>
            <a:spLocks noGrp="1" noChangeArrowheads="1"/>
          </p:cNvSpPr>
          <p:nvPr>
            <p:ph type="body" idx="4294967295"/>
          </p:nvPr>
        </p:nvSpPr>
        <p:spPr>
          <a:xfrm>
            <a:off x="576072" y="1131570"/>
            <a:ext cx="8116888" cy="3348378"/>
          </a:xfrm>
          <a:prstGeom prst="rect">
            <a:avLst/>
          </a:prstGeom>
        </p:spPr>
        <p:txBody>
          <a:bodyPr>
            <a:noAutofit/>
          </a:bodyPr>
          <a:lstStyle/>
          <a:p>
            <a:pPr eaLnBrk="1" hangingPunct="1">
              <a:lnSpc>
                <a:spcPct val="100000"/>
              </a:lnSpc>
              <a:spcBef>
                <a:spcPts val="600"/>
              </a:spcBef>
              <a:spcAft>
                <a:spcPts val="0"/>
              </a:spcAft>
            </a:pPr>
            <a:r>
              <a:rPr lang="en-US" sz="1800" dirty="0"/>
              <a:t>Improve service levels</a:t>
            </a:r>
          </a:p>
          <a:p>
            <a:pPr lvl="1" eaLnBrk="1" hangingPunct="1">
              <a:lnSpc>
                <a:spcPct val="100000"/>
              </a:lnSpc>
              <a:spcBef>
                <a:spcPts val="600"/>
              </a:spcBef>
              <a:spcAft>
                <a:spcPts val="0"/>
              </a:spcAft>
            </a:pPr>
            <a:r>
              <a:rPr lang="en-US" sz="1800" dirty="0"/>
              <a:t>Monitor and manage</a:t>
            </a:r>
          </a:p>
          <a:p>
            <a:pPr eaLnBrk="1" hangingPunct="1">
              <a:lnSpc>
                <a:spcPct val="100000"/>
              </a:lnSpc>
              <a:spcBef>
                <a:spcPts val="600"/>
              </a:spcBef>
              <a:spcAft>
                <a:spcPts val="0"/>
              </a:spcAft>
            </a:pPr>
            <a:r>
              <a:rPr lang="en-US" sz="1800" dirty="0"/>
              <a:t>Improve mission critical application availability</a:t>
            </a:r>
          </a:p>
          <a:p>
            <a:pPr lvl="1" eaLnBrk="1" hangingPunct="1">
              <a:lnSpc>
                <a:spcPct val="100000"/>
              </a:lnSpc>
              <a:spcBef>
                <a:spcPts val="600"/>
              </a:spcBef>
              <a:spcAft>
                <a:spcPts val="0"/>
              </a:spcAft>
            </a:pPr>
            <a:r>
              <a:rPr lang="en-US" sz="1800" dirty="0"/>
              <a:t>Improve reliability of Job Scheduling service</a:t>
            </a:r>
          </a:p>
          <a:p>
            <a:pPr lvl="1" eaLnBrk="1" hangingPunct="1">
              <a:lnSpc>
                <a:spcPct val="100000"/>
              </a:lnSpc>
              <a:spcBef>
                <a:spcPts val="600"/>
              </a:spcBef>
              <a:spcAft>
                <a:spcPts val="0"/>
              </a:spcAft>
            </a:pPr>
            <a:r>
              <a:rPr lang="en-US" sz="1800" dirty="0"/>
              <a:t>Reduce cycle time</a:t>
            </a:r>
          </a:p>
          <a:p>
            <a:pPr eaLnBrk="1" hangingPunct="1">
              <a:lnSpc>
                <a:spcPct val="100000"/>
              </a:lnSpc>
              <a:spcBef>
                <a:spcPts val="600"/>
              </a:spcBef>
              <a:spcAft>
                <a:spcPts val="0"/>
              </a:spcAft>
            </a:pPr>
            <a:r>
              <a:rPr lang="en-US" sz="1800" dirty="0"/>
              <a:t>Lower expenses </a:t>
            </a:r>
          </a:p>
          <a:p>
            <a:pPr lvl="1" eaLnBrk="1" hangingPunct="1">
              <a:lnSpc>
                <a:spcPct val="100000"/>
              </a:lnSpc>
              <a:spcBef>
                <a:spcPts val="600"/>
              </a:spcBef>
              <a:spcAft>
                <a:spcPts val="0"/>
              </a:spcAft>
            </a:pPr>
            <a:r>
              <a:rPr lang="en-US" sz="1800" dirty="0"/>
              <a:t>Standardize job scheduling process across applications and platforms</a:t>
            </a:r>
          </a:p>
          <a:p>
            <a:pPr lvl="1" eaLnBrk="1" hangingPunct="1">
              <a:lnSpc>
                <a:spcPct val="100000"/>
              </a:lnSpc>
              <a:spcBef>
                <a:spcPts val="600"/>
              </a:spcBef>
              <a:spcAft>
                <a:spcPts val="0"/>
              </a:spcAft>
            </a:pPr>
            <a:r>
              <a:rPr lang="en-US" sz="1800" dirty="0"/>
              <a:t>Standardize job scheduling function across geographically dispersed personnel</a:t>
            </a:r>
          </a:p>
          <a:p>
            <a:pPr eaLnBrk="1" hangingPunct="1">
              <a:lnSpc>
                <a:spcPct val="100000"/>
              </a:lnSpc>
              <a:spcBef>
                <a:spcPts val="600"/>
              </a:spcBef>
              <a:spcAft>
                <a:spcPts val="0"/>
              </a:spcAft>
            </a:pPr>
            <a:r>
              <a:rPr lang="en-US" sz="1800" dirty="0"/>
              <a:t>Increase workforce skills to foster innovation</a:t>
            </a:r>
          </a:p>
        </p:txBody>
      </p:sp>
    </p:spTree>
    <p:extLst>
      <p:ext uri="{BB962C8B-B14F-4D97-AF65-F5344CB8AC3E}">
        <p14:creationId xmlns:p14="http://schemas.microsoft.com/office/powerpoint/2010/main" val="225878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4" descr="C:\Documents and Settings\sidke01\Local Settings\Temporary Internet Files\Content.IE5\6L89OBCV\MPj03988310000[1].jpg"/>
          <p:cNvPicPr>
            <a:picLocks noChangeAspect="1" noChangeArrowheads="1"/>
          </p:cNvPicPr>
          <p:nvPr/>
        </p:nvPicPr>
        <p:blipFill>
          <a:blip r:embed="rId3"/>
          <a:srcRect/>
          <a:stretch>
            <a:fillRect/>
          </a:stretch>
        </p:blipFill>
        <p:spPr bwMode="auto">
          <a:xfrm>
            <a:off x="2697164" y="1506141"/>
            <a:ext cx="3698875" cy="1981200"/>
          </a:xfrm>
          <a:prstGeom prst="rect">
            <a:avLst/>
          </a:prstGeom>
          <a:noFill/>
          <a:ln w="9525">
            <a:noFill/>
            <a:miter lim="800000"/>
            <a:headEnd/>
            <a:tailEnd/>
          </a:ln>
        </p:spPr>
      </p:pic>
      <p:sp>
        <p:nvSpPr>
          <p:cNvPr id="82947" name="Rectangle 5"/>
          <p:cNvSpPr>
            <a:spLocks noGrp="1" noChangeArrowheads="1"/>
          </p:cNvSpPr>
          <p:nvPr>
            <p:ph type="title"/>
          </p:nvPr>
        </p:nvSpPr>
        <p:spPr/>
        <p:txBody>
          <a:bodyPr/>
          <a:lstStyle/>
          <a:p>
            <a:pPr eaLnBrk="1" hangingPunct="1"/>
            <a:r>
              <a:rPr lang="en-US" b="1"/>
              <a:t>Questions</a:t>
            </a:r>
          </a:p>
        </p:txBody>
      </p:sp>
    </p:spTree>
    <p:extLst>
      <p:ext uri="{BB962C8B-B14F-4D97-AF65-F5344CB8AC3E}">
        <p14:creationId xmlns:p14="http://schemas.microsoft.com/office/powerpoint/2010/main" val="23813370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technical agenda</a:t>
            </a:r>
          </a:p>
        </p:txBody>
      </p:sp>
      <p:sp>
        <p:nvSpPr>
          <p:cNvPr id="20483" name="Rectangle 3"/>
          <p:cNvSpPr>
            <a:spLocks noGrp="1" noChangeArrowheads="1"/>
          </p:cNvSpPr>
          <p:nvPr>
            <p:ph type="body" idx="4294967295"/>
          </p:nvPr>
        </p:nvSpPr>
        <p:spPr>
          <a:xfrm>
            <a:off x="576072" y="1131570"/>
            <a:ext cx="8116888" cy="3348378"/>
          </a:xfrm>
          <a:prstGeom prst="rect">
            <a:avLst/>
          </a:prstGeom>
        </p:spPr>
        <p:txBody>
          <a:bodyPr/>
          <a:lstStyle/>
          <a:p>
            <a:pPr eaLnBrk="1" hangingPunct="1"/>
            <a:r>
              <a:rPr lang="en-US" dirty="0"/>
              <a:t>Product Overview</a:t>
            </a:r>
          </a:p>
          <a:p>
            <a:pPr eaLnBrk="1" hangingPunct="1"/>
            <a:r>
              <a:rPr lang="en-US" dirty="0"/>
              <a:t>Feature Overview</a:t>
            </a:r>
          </a:p>
          <a:p>
            <a:pPr eaLnBrk="1" hangingPunct="1"/>
            <a:r>
              <a:rPr lang="en-US" dirty="0"/>
              <a:t>Demonstration</a:t>
            </a:r>
          </a:p>
          <a:p>
            <a:pPr eaLnBrk="1" hangingPunct="1"/>
            <a:r>
              <a:rPr lang="en-US"/>
              <a:t>Summary</a:t>
            </a:r>
            <a:endParaRPr lang="en-US" dirty="0"/>
          </a:p>
          <a:p>
            <a:pPr lvl="1" eaLnBrk="1" hangingPunct="1"/>
            <a:endParaRPr lang="en-US" dirty="0"/>
          </a:p>
        </p:txBody>
      </p:sp>
    </p:spTree>
    <p:extLst>
      <p:ext uri="{BB962C8B-B14F-4D97-AF65-F5344CB8AC3E}">
        <p14:creationId xmlns:p14="http://schemas.microsoft.com/office/powerpoint/2010/main" val="118896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0" tIns="0" rIns="0" bIns="0" anchor="t">
            <a:spAutoFit/>
          </a:bodyPr>
          <a:lstStyle/>
          <a:p>
            <a:pPr eaLnBrk="1" hangingPunct="1"/>
            <a:r>
              <a:rPr lang="en-US" dirty="0"/>
              <a:t>key functionality of CA Workload Automation</a:t>
            </a:r>
          </a:p>
        </p:txBody>
      </p:sp>
      <p:sp>
        <p:nvSpPr>
          <p:cNvPr id="4" name="Content Placeholder 3"/>
          <p:cNvSpPr>
            <a:spLocks noGrp="1"/>
          </p:cNvSpPr>
          <p:nvPr>
            <p:ph type="body" sz="quarter" idx="10"/>
          </p:nvPr>
        </p:nvSpPr>
        <p:spPr>
          <a:prstGeom prst="rect">
            <a:avLst/>
          </a:prstGeom>
        </p:spPr>
        <p:txBody>
          <a:bodyPr>
            <a:normAutofit fontScale="25000" lnSpcReduction="20000"/>
          </a:bodyPr>
          <a:lstStyle/>
          <a:p>
            <a:pPr>
              <a:lnSpc>
                <a:spcPct val="120000"/>
              </a:lnSpc>
              <a:spcBef>
                <a:spcPts val="0"/>
              </a:spcBef>
              <a:buClr>
                <a:srgbClr val="939598"/>
              </a:buClr>
            </a:pPr>
            <a:r>
              <a:rPr lang="en-US" sz="6400" dirty="0"/>
              <a:t>Server is hosted on Windows, Unix, Linux and z/Linux</a:t>
            </a:r>
          </a:p>
          <a:p>
            <a:pPr marL="742950" lvl="1">
              <a:lnSpc>
                <a:spcPct val="120000"/>
              </a:lnSpc>
              <a:buClr>
                <a:srgbClr val="939598"/>
              </a:buClr>
              <a:buFont typeface="CA Sans" pitchFamily="50" charset="0"/>
              <a:buChar char="—"/>
            </a:pPr>
            <a:r>
              <a:rPr lang="en-US" sz="6400" dirty="0"/>
              <a:t>Highly Scalable and fault tolerant</a:t>
            </a:r>
          </a:p>
          <a:p>
            <a:pPr marL="742950" lvl="1" indent="-285750">
              <a:lnSpc>
                <a:spcPct val="120000"/>
              </a:lnSpc>
              <a:buClr>
                <a:srgbClr val="939598"/>
              </a:buClr>
              <a:buFont typeface="CA Sans" pitchFamily="50" charset="0"/>
              <a:buChar char="—"/>
            </a:pPr>
            <a:r>
              <a:rPr lang="en-US" sz="6400" dirty="0"/>
              <a:t>Workload balancing amongst servers(choose the most available CPU)</a:t>
            </a:r>
          </a:p>
          <a:p>
            <a:pPr marL="742950" lvl="1" indent="-285750">
              <a:lnSpc>
                <a:spcPct val="120000"/>
              </a:lnSpc>
              <a:buClr>
                <a:srgbClr val="939598"/>
              </a:buClr>
              <a:buFont typeface="CA Sans" pitchFamily="50" charset="0"/>
              <a:buChar char="—"/>
            </a:pPr>
            <a:r>
              <a:rPr lang="en-US" sz="6400" dirty="0"/>
              <a:t>Repository uses Oracle 10g/11g/12c, SQL Server 2008/2012/2014/2016, DB2(AIX only), Oracle Express, PostgreSQL (embedded support)</a:t>
            </a:r>
          </a:p>
          <a:p>
            <a:pPr marL="742950" lvl="1" indent="-285750">
              <a:lnSpc>
                <a:spcPct val="120000"/>
              </a:lnSpc>
              <a:buClr>
                <a:srgbClr val="939598"/>
              </a:buClr>
              <a:buFont typeface="CA Sans" pitchFamily="50" charset="0"/>
              <a:buChar char="—"/>
            </a:pPr>
            <a:r>
              <a:rPr lang="en-US" sz="6400" dirty="0"/>
              <a:t>Single point of definition and control for the enterprise</a:t>
            </a:r>
          </a:p>
          <a:p>
            <a:pPr marL="742950" lvl="1" indent="-285750">
              <a:lnSpc>
                <a:spcPct val="120000"/>
              </a:lnSpc>
              <a:buClr>
                <a:srgbClr val="939598"/>
              </a:buClr>
              <a:buFont typeface="CA Sans" pitchFamily="50" charset="0"/>
              <a:buChar char="—"/>
            </a:pPr>
            <a:r>
              <a:rPr lang="en-US" sz="6400" dirty="0"/>
              <a:t>MSAD &amp; LDS, Novel </a:t>
            </a:r>
            <a:r>
              <a:rPr lang="en-US" sz="6400" dirty="0" err="1"/>
              <a:t>eDirectory</a:t>
            </a:r>
            <a:r>
              <a:rPr lang="en-US" sz="6400" dirty="0"/>
              <a:t>, Sun One Directory</a:t>
            </a:r>
          </a:p>
          <a:p>
            <a:pPr marL="742950" lvl="1" indent="-285750">
              <a:lnSpc>
                <a:spcPct val="120000"/>
              </a:lnSpc>
              <a:buClr>
                <a:srgbClr val="939598"/>
              </a:buClr>
              <a:buFont typeface="CA Sans" pitchFamily="50" charset="0"/>
              <a:buChar char="—"/>
            </a:pPr>
            <a:endParaRPr lang="en-US" sz="6400" dirty="0"/>
          </a:p>
          <a:p>
            <a:pPr>
              <a:lnSpc>
                <a:spcPct val="120000"/>
              </a:lnSpc>
              <a:spcBef>
                <a:spcPts val="0"/>
              </a:spcBef>
              <a:buClr>
                <a:srgbClr val="969696"/>
              </a:buClr>
            </a:pPr>
            <a:r>
              <a:rPr lang="en-US" sz="6400" dirty="0"/>
              <a:t>Agents have small footprint</a:t>
            </a:r>
          </a:p>
          <a:p>
            <a:pPr marL="742950" lvl="1" indent="-285750">
              <a:lnSpc>
                <a:spcPct val="120000"/>
              </a:lnSpc>
              <a:buClr>
                <a:srgbClr val="969696"/>
              </a:buClr>
              <a:buFont typeface="CA Sans" pitchFamily="50" charset="0"/>
              <a:buChar char="—"/>
            </a:pPr>
            <a:r>
              <a:rPr lang="en-US" sz="6400" dirty="0"/>
              <a:t>Encrypted, Non-persistent connections, short data packets</a:t>
            </a:r>
          </a:p>
          <a:p>
            <a:pPr marL="742950" lvl="1" indent="-285750">
              <a:lnSpc>
                <a:spcPct val="120000"/>
              </a:lnSpc>
              <a:buClr>
                <a:srgbClr val="969696"/>
              </a:buClr>
              <a:buFont typeface="CA Sans" pitchFamily="50" charset="0"/>
              <a:buChar char="—"/>
            </a:pPr>
            <a:r>
              <a:rPr lang="en-US" sz="6400" dirty="0"/>
              <a:t>Agents for ERPs, database activity and emerging technologies</a:t>
            </a:r>
          </a:p>
          <a:p>
            <a:pPr marL="742950" lvl="1" indent="-285750">
              <a:lnSpc>
                <a:spcPct val="120000"/>
              </a:lnSpc>
              <a:buClr>
                <a:srgbClr val="969696"/>
              </a:buClr>
              <a:buFont typeface="CA Sans" pitchFamily="50" charset="0"/>
              <a:buChar char="—"/>
            </a:pPr>
            <a:r>
              <a:rPr lang="en-US" sz="6400" dirty="0"/>
              <a:t>Unique sensors (agents) will eliminate significant scripting.  </a:t>
            </a:r>
          </a:p>
          <a:p>
            <a:pPr marL="742950" lvl="1" indent="-285750">
              <a:spcBef>
                <a:spcPct val="20000"/>
              </a:spcBef>
              <a:buClr>
                <a:srgbClr val="969696"/>
              </a:buClr>
              <a:buFont typeface="Arial" pitchFamily="34" charset="0"/>
              <a:buChar char="•"/>
            </a:pPr>
            <a:endParaRPr lang="en-US" dirty="0">
              <a:solidFill>
                <a:srgbClr val="333333"/>
              </a:solidFill>
            </a:endParaRPr>
          </a:p>
          <a:p>
            <a:pPr marL="742950" lvl="1" indent="-285750">
              <a:spcBef>
                <a:spcPct val="20000"/>
              </a:spcBef>
              <a:buClr>
                <a:srgbClr val="969696"/>
              </a:buClr>
            </a:pPr>
            <a:endParaRPr lang="en-US" sz="1600" dirty="0">
              <a:solidFill>
                <a:srgbClr val="333333"/>
              </a:solidFill>
            </a:endParaRPr>
          </a:p>
          <a:p>
            <a:endParaRPr lang="en-US" dirty="0"/>
          </a:p>
        </p:txBody>
      </p:sp>
    </p:spTree>
    <p:extLst>
      <p:ext uri="{BB962C8B-B14F-4D97-AF65-F5344CB8AC3E}">
        <p14:creationId xmlns:p14="http://schemas.microsoft.com/office/powerpoint/2010/main" val="90076268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76072" y="137161"/>
            <a:ext cx="8119872" cy="387798"/>
          </a:xfrm>
        </p:spPr>
        <p:txBody>
          <a:bodyPr lIns="0" tIns="0" rIns="0" bIns="0" anchor="t">
            <a:spAutoFit/>
          </a:bodyPr>
          <a:lstStyle/>
          <a:p>
            <a:pPr eaLnBrk="1" hangingPunct="1"/>
            <a:r>
              <a:rPr lang="en-US" dirty="0"/>
              <a:t>key functionality of CA Workload Automation</a:t>
            </a:r>
          </a:p>
        </p:txBody>
      </p:sp>
      <p:sp>
        <p:nvSpPr>
          <p:cNvPr id="4" name="Content Placeholder 3"/>
          <p:cNvSpPr>
            <a:spLocks noGrp="1"/>
          </p:cNvSpPr>
          <p:nvPr>
            <p:ph idx="4294967295"/>
          </p:nvPr>
        </p:nvSpPr>
        <p:spPr>
          <a:xfrm>
            <a:off x="576072" y="795867"/>
            <a:ext cx="8116888" cy="4859866"/>
          </a:xfrm>
          <a:prstGeom prst="rect">
            <a:avLst/>
          </a:prstGeom>
        </p:spPr>
        <p:txBody>
          <a:bodyPr>
            <a:noAutofit/>
          </a:bodyPr>
          <a:lstStyle/>
          <a:p>
            <a:pPr>
              <a:lnSpc>
                <a:spcPct val="120000"/>
              </a:lnSpc>
              <a:spcBef>
                <a:spcPts val="0"/>
              </a:spcBef>
              <a:buClr>
                <a:srgbClr val="939598"/>
              </a:buClr>
            </a:pPr>
            <a:r>
              <a:rPr lang="en-US" sz="1600" dirty="0"/>
              <a:t>Passive Event Sensors</a:t>
            </a:r>
          </a:p>
          <a:p>
            <a:pPr marL="742950" lvl="1">
              <a:lnSpc>
                <a:spcPct val="120000"/>
              </a:lnSpc>
              <a:buClr>
                <a:srgbClr val="939598"/>
              </a:buClr>
              <a:buFont typeface="CA Sans" pitchFamily="50" charset="0"/>
              <a:buChar char="—"/>
            </a:pPr>
            <a:r>
              <a:rPr lang="en-US" sz="1600" dirty="0"/>
              <a:t>Whenever/if ever this happens… then do this (Event correlation Engine)</a:t>
            </a:r>
          </a:p>
          <a:p>
            <a:pPr marL="742950" lvl="1">
              <a:lnSpc>
                <a:spcPct val="120000"/>
              </a:lnSpc>
              <a:buClr>
                <a:srgbClr val="939598"/>
              </a:buClr>
              <a:buFont typeface="CA Sans" pitchFamily="50" charset="0"/>
              <a:buChar char="—"/>
            </a:pPr>
            <a:r>
              <a:rPr lang="en-US" sz="1600" dirty="0"/>
              <a:t>Date, Time, File or z/OS Dataset arrival, Database activity, Message Queues activity, SNMP activity, SOAP calls</a:t>
            </a:r>
          </a:p>
          <a:p>
            <a:pPr marL="742950" lvl="1">
              <a:lnSpc>
                <a:spcPct val="120000"/>
              </a:lnSpc>
              <a:buClr>
                <a:srgbClr val="939598"/>
              </a:buClr>
              <a:buFont typeface="CA Sans" pitchFamily="50" charset="0"/>
              <a:buChar char="—"/>
            </a:pPr>
            <a:r>
              <a:rPr lang="en-US" sz="1600" i="1" dirty="0"/>
              <a:t>NO Mass Schedule loads!</a:t>
            </a:r>
          </a:p>
          <a:p>
            <a:pPr marL="742950" lvl="1">
              <a:lnSpc>
                <a:spcPct val="120000"/>
              </a:lnSpc>
              <a:buClr>
                <a:srgbClr val="939598"/>
              </a:buClr>
              <a:buFont typeface="CA Sans" pitchFamily="50" charset="0"/>
              <a:buChar char="—"/>
            </a:pPr>
            <a:endParaRPr lang="en-US" sz="1600" i="1" dirty="0"/>
          </a:p>
          <a:p>
            <a:pPr>
              <a:lnSpc>
                <a:spcPct val="100000"/>
              </a:lnSpc>
              <a:spcBef>
                <a:spcPts val="0"/>
              </a:spcBef>
              <a:buClr>
                <a:srgbClr val="969696"/>
              </a:buClr>
            </a:pPr>
            <a:r>
              <a:rPr lang="en-US" sz="1600" dirty="0"/>
              <a:t>Flexible, English like scheduling criteria and perpetual calendar</a:t>
            </a:r>
          </a:p>
          <a:p>
            <a:pPr marL="742950" lvl="1" indent="-285750">
              <a:lnSpc>
                <a:spcPct val="100000"/>
              </a:lnSpc>
              <a:buClr>
                <a:srgbClr val="969696"/>
              </a:buClr>
              <a:buFont typeface="CA Sans" pitchFamily="50" charset="0"/>
              <a:buChar char="—"/>
            </a:pPr>
            <a:r>
              <a:rPr lang="en-US" sz="1600" dirty="0"/>
              <a:t>Daily, Workday, Weekday, Friday, First and Third Tuesdays, Holiday plus 1 day, 15</a:t>
            </a:r>
            <a:r>
              <a:rPr lang="en-US" sz="1600" baseline="30000" dirty="0"/>
              <a:t>th</a:t>
            </a:r>
            <a:r>
              <a:rPr lang="en-US" sz="1600" dirty="0"/>
              <a:t> day of Month less 1 workday, Last workday of Month, First Tuesday of month plus 1 day</a:t>
            </a:r>
          </a:p>
          <a:p>
            <a:pPr marL="742950" lvl="1" indent="-285750">
              <a:lnSpc>
                <a:spcPct val="100000"/>
              </a:lnSpc>
              <a:buClr>
                <a:srgbClr val="969696"/>
              </a:buClr>
              <a:buFont typeface="CA Sans" pitchFamily="50" charset="0"/>
              <a:buChar char="—"/>
            </a:pPr>
            <a:r>
              <a:rPr lang="en-US" sz="1600" dirty="0"/>
              <a:t>Schedule job using your own terms: </a:t>
            </a:r>
            <a:r>
              <a:rPr lang="en-US" sz="1600" dirty="0" err="1"/>
              <a:t>Qtrend</a:t>
            </a:r>
            <a:r>
              <a:rPr lang="en-US" sz="1600" dirty="0"/>
              <a:t>, Payday, </a:t>
            </a:r>
            <a:r>
              <a:rPr lang="en-US" sz="1600" dirty="0" err="1"/>
              <a:t>InventoryDay</a:t>
            </a:r>
            <a:r>
              <a:rPr lang="en-US" sz="1600" dirty="0"/>
              <a:t> plus 3 days</a:t>
            </a:r>
          </a:p>
          <a:p>
            <a:pPr marL="742950" lvl="1" indent="-285750">
              <a:lnSpc>
                <a:spcPct val="100000"/>
              </a:lnSpc>
              <a:buClr>
                <a:srgbClr val="969696"/>
              </a:buClr>
              <a:buFont typeface="CA Sans" pitchFamily="50" charset="0"/>
              <a:buChar char="—"/>
            </a:pPr>
            <a:r>
              <a:rPr lang="en-US" sz="1600" dirty="0"/>
              <a:t>A single calendar day can have many different references to it</a:t>
            </a:r>
          </a:p>
          <a:p>
            <a:pPr marL="742950" lvl="1" indent="-285750">
              <a:lnSpc>
                <a:spcPct val="100000"/>
              </a:lnSpc>
              <a:buClr>
                <a:srgbClr val="969696"/>
              </a:buClr>
              <a:buFont typeface="CA Sans" pitchFamily="50" charset="0"/>
              <a:buChar char="—"/>
            </a:pPr>
            <a:r>
              <a:rPr lang="en-US" sz="1600" dirty="0" err="1"/>
              <a:t>Javascript</a:t>
            </a:r>
            <a:endParaRPr lang="en-US" sz="1600" dirty="0"/>
          </a:p>
          <a:p>
            <a:pPr marL="742950" lvl="1" indent="-285750">
              <a:lnSpc>
                <a:spcPct val="100000"/>
              </a:lnSpc>
              <a:buClr>
                <a:srgbClr val="969696"/>
              </a:buClr>
              <a:buFont typeface="CA Sans" pitchFamily="50" charset="0"/>
              <a:buChar char="—"/>
            </a:pPr>
            <a:endParaRPr lang="en-US" sz="1400" dirty="0"/>
          </a:p>
        </p:txBody>
      </p:sp>
    </p:spTree>
    <p:extLst>
      <p:ext uri="{BB962C8B-B14F-4D97-AF65-F5344CB8AC3E}">
        <p14:creationId xmlns:p14="http://schemas.microsoft.com/office/powerpoint/2010/main" val="6523892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76072" y="137161"/>
            <a:ext cx="8119872" cy="387798"/>
          </a:xfrm>
        </p:spPr>
        <p:txBody>
          <a:bodyPr lIns="0" tIns="0" rIns="0" bIns="0" anchor="t">
            <a:spAutoFit/>
          </a:bodyPr>
          <a:lstStyle/>
          <a:p>
            <a:pPr eaLnBrk="1" hangingPunct="1"/>
            <a:r>
              <a:rPr lang="en-US" dirty="0"/>
              <a:t>key functionality of CA Workload Automation</a:t>
            </a:r>
          </a:p>
        </p:txBody>
      </p:sp>
      <p:sp>
        <p:nvSpPr>
          <p:cNvPr id="4" name="Content Placeholder 3"/>
          <p:cNvSpPr>
            <a:spLocks noGrp="1"/>
          </p:cNvSpPr>
          <p:nvPr>
            <p:ph idx="4294967295"/>
          </p:nvPr>
        </p:nvSpPr>
        <p:spPr>
          <a:xfrm>
            <a:off x="576072" y="795867"/>
            <a:ext cx="8116888" cy="4109286"/>
          </a:xfrm>
          <a:prstGeom prst="rect">
            <a:avLst/>
          </a:prstGeom>
        </p:spPr>
        <p:txBody>
          <a:bodyPr>
            <a:noAutofit/>
          </a:bodyPr>
          <a:lstStyle/>
          <a:p>
            <a:pPr>
              <a:lnSpc>
                <a:spcPct val="100000"/>
              </a:lnSpc>
              <a:spcBef>
                <a:spcPts val="0"/>
              </a:spcBef>
              <a:buClr>
                <a:srgbClr val="969696"/>
              </a:buClr>
            </a:pPr>
            <a:r>
              <a:rPr lang="en-US" sz="1600" dirty="0"/>
              <a:t>Dynamic Critical Path Monitoring for SLA Management</a:t>
            </a:r>
          </a:p>
          <a:p>
            <a:pPr marL="514350" lvl="1" indent="-285750">
              <a:lnSpc>
                <a:spcPct val="100000"/>
              </a:lnSpc>
              <a:buClr>
                <a:srgbClr val="969696"/>
              </a:buClr>
              <a:buFont typeface="CA Sans" pitchFamily="50" charset="0"/>
              <a:buChar char="—"/>
            </a:pPr>
            <a:r>
              <a:rPr lang="en-US" sz="1600" dirty="0"/>
              <a:t>Job run time profiles based on a time period(daily, weekly, monthly, etc..)</a:t>
            </a:r>
          </a:p>
          <a:p>
            <a:pPr marL="514350" lvl="1" indent="-285750">
              <a:lnSpc>
                <a:spcPct val="100000"/>
              </a:lnSpc>
              <a:buClr>
                <a:srgbClr val="969696"/>
              </a:buClr>
              <a:buFont typeface="CA Sans" pitchFamily="50" charset="0"/>
              <a:buChar char="—"/>
            </a:pPr>
            <a:r>
              <a:rPr lang="en-US" sz="1600" dirty="0"/>
              <a:t>Anticipated End Time</a:t>
            </a:r>
          </a:p>
          <a:p>
            <a:pPr marL="514350" lvl="1" indent="-285750">
              <a:lnSpc>
                <a:spcPct val="100000"/>
              </a:lnSpc>
              <a:buClr>
                <a:srgbClr val="969696"/>
              </a:buClr>
              <a:buFont typeface="CA Sans" pitchFamily="50" charset="0"/>
              <a:buChar char="—"/>
            </a:pPr>
            <a:r>
              <a:rPr lang="en-US" sz="1600" dirty="0"/>
              <a:t>Display Critical Path in flowchart format</a:t>
            </a:r>
          </a:p>
          <a:p>
            <a:pPr marL="514350" lvl="1" indent="-285750">
              <a:lnSpc>
                <a:spcPct val="100000"/>
              </a:lnSpc>
              <a:buClr>
                <a:srgbClr val="969696"/>
              </a:buClr>
              <a:buFont typeface="CA Sans" pitchFamily="50" charset="0"/>
              <a:buChar char="—"/>
            </a:pPr>
            <a:endParaRPr lang="en-US" sz="1600" dirty="0"/>
          </a:p>
          <a:p>
            <a:pPr>
              <a:lnSpc>
                <a:spcPct val="100000"/>
              </a:lnSpc>
              <a:spcBef>
                <a:spcPts val="0"/>
              </a:spcBef>
              <a:buClr>
                <a:srgbClr val="969696"/>
              </a:buClr>
            </a:pPr>
            <a:r>
              <a:rPr lang="en-US" sz="1600" dirty="0"/>
              <a:t>Inherited Predecessors for </a:t>
            </a:r>
            <a:r>
              <a:rPr lang="en-US" sz="1600" i="1" dirty="0"/>
              <a:t>ONE</a:t>
            </a:r>
            <a:r>
              <a:rPr lang="en-US" sz="1600" dirty="0"/>
              <a:t> job definition in </a:t>
            </a:r>
            <a:r>
              <a:rPr lang="en-US" sz="1600" i="1" dirty="0"/>
              <a:t>ONE </a:t>
            </a:r>
            <a:r>
              <a:rPr lang="en-US" sz="1600" dirty="0"/>
              <a:t>place for all scheduling scenarios</a:t>
            </a:r>
          </a:p>
          <a:p>
            <a:pPr>
              <a:lnSpc>
                <a:spcPct val="100000"/>
              </a:lnSpc>
              <a:spcBef>
                <a:spcPts val="0"/>
              </a:spcBef>
              <a:buClr>
                <a:srgbClr val="969696"/>
              </a:buClr>
            </a:pPr>
            <a:endParaRPr lang="en-US" sz="1600" dirty="0"/>
          </a:p>
          <a:p>
            <a:pPr>
              <a:lnSpc>
                <a:spcPct val="100000"/>
              </a:lnSpc>
              <a:spcBef>
                <a:spcPts val="0"/>
              </a:spcBef>
              <a:buClr>
                <a:srgbClr val="969696"/>
              </a:buClr>
            </a:pPr>
            <a:r>
              <a:rPr lang="en-US" sz="1600" dirty="0"/>
              <a:t>Good naming standards can help with security, growth and lifecycle management of applications </a:t>
            </a:r>
          </a:p>
          <a:p>
            <a:pPr>
              <a:lnSpc>
                <a:spcPct val="100000"/>
              </a:lnSpc>
              <a:spcBef>
                <a:spcPts val="0"/>
              </a:spcBef>
              <a:buClr>
                <a:srgbClr val="969696"/>
              </a:buClr>
            </a:pPr>
            <a:endParaRPr lang="en-US" sz="1600" dirty="0"/>
          </a:p>
          <a:p>
            <a:pPr marL="342900" lvl="1" indent="-342900">
              <a:lnSpc>
                <a:spcPct val="100000"/>
              </a:lnSpc>
              <a:spcAft>
                <a:spcPts val="200"/>
              </a:spcAft>
              <a:buClr>
                <a:srgbClr val="969696"/>
              </a:buClr>
              <a:buFont typeface="Wingdings" charset="2"/>
              <a:buChar char="§"/>
            </a:pPr>
            <a:r>
              <a:rPr lang="en-US" sz="1600" dirty="0">
                <a:hlinkClick r:id="rId3"/>
              </a:rPr>
              <a:t>https://docops.ca.com/ca-wla-de/12-0/en</a:t>
            </a:r>
            <a:endParaRPr lang="en-US" sz="1600" dirty="0"/>
          </a:p>
          <a:p>
            <a:pPr marL="342900" lvl="1" indent="-342900">
              <a:lnSpc>
                <a:spcPct val="100000"/>
              </a:lnSpc>
              <a:spcAft>
                <a:spcPts val="200"/>
              </a:spcAft>
              <a:buClr>
                <a:srgbClr val="969696"/>
              </a:buClr>
              <a:buFont typeface="Wingdings" charset="2"/>
              <a:buChar char="§"/>
            </a:pPr>
            <a:endParaRPr lang="en-US" sz="1600" dirty="0"/>
          </a:p>
          <a:p>
            <a:pPr>
              <a:lnSpc>
                <a:spcPct val="100000"/>
              </a:lnSpc>
              <a:spcBef>
                <a:spcPts val="0"/>
              </a:spcBef>
              <a:buClr>
                <a:srgbClr val="969696"/>
              </a:buClr>
            </a:pPr>
            <a:r>
              <a:rPr lang="en-US" sz="1600" u="sng" dirty="0">
                <a:hlinkClick r:id="rId4"/>
              </a:rPr>
              <a:t>https://www.youtube.com/results?search_query=ca+wla</a:t>
            </a:r>
            <a:endParaRPr lang="en-US" sz="1600" dirty="0">
              <a:solidFill>
                <a:srgbClr val="333333"/>
              </a:solidFill>
            </a:endParaRPr>
          </a:p>
        </p:txBody>
      </p:sp>
    </p:spTree>
    <p:extLst>
      <p:ext uri="{BB962C8B-B14F-4D97-AF65-F5344CB8AC3E}">
        <p14:creationId xmlns:p14="http://schemas.microsoft.com/office/powerpoint/2010/main" val="3978496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Roon\ESP\Workstation Icons\JobBitMaps (1)\mvs.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077" y="3782050"/>
            <a:ext cx="435864" cy="435864"/>
          </a:xfrm>
          <a:prstGeom prst="rect">
            <a:avLst/>
          </a:prstGeom>
          <a:noFill/>
          <a:extLst>
            <a:ext uri="{909E8E84-426E-40DD-AFC4-6F175D3DCCD1}">
              <a14:hiddenFill xmlns:a14="http://schemas.microsoft.com/office/drawing/2010/main">
                <a:solidFill>
                  <a:srgbClr val="FFFFFF"/>
                </a:solidFill>
              </a14:hiddenFill>
            </a:ext>
          </a:extLst>
        </p:spPr>
      </p:pic>
      <p:sp>
        <p:nvSpPr>
          <p:cNvPr id="291843" name="Line 3"/>
          <p:cNvSpPr>
            <a:spLocks noChangeShapeType="1"/>
          </p:cNvSpPr>
          <p:nvPr/>
        </p:nvSpPr>
        <p:spPr bwMode="auto">
          <a:xfrm flipV="1">
            <a:off x="197712" y="3602118"/>
            <a:ext cx="8748583" cy="5357"/>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48" name="Line 8"/>
          <p:cNvSpPr>
            <a:spLocks noChangeShapeType="1"/>
          </p:cNvSpPr>
          <p:nvPr/>
        </p:nvSpPr>
        <p:spPr bwMode="auto">
          <a:xfrm>
            <a:off x="2361599"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51" name="Line 11"/>
          <p:cNvSpPr>
            <a:spLocks noChangeShapeType="1"/>
          </p:cNvSpPr>
          <p:nvPr/>
        </p:nvSpPr>
        <p:spPr bwMode="auto">
          <a:xfrm>
            <a:off x="1904712"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52" name="Line 12"/>
          <p:cNvSpPr>
            <a:spLocks noChangeShapeType="1"/>
          </p:cNvSpPr>
          <p:nvPr/>
        </p:nvSpPr>
        <p:spPr bwMode="auto">
          <a:xfrm>
            <a:off x="1531336"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53" name="Line 13"/>
          <p:cNvSpPr>
            <a:spLocks noChangeShapeType="1"/>
          </p:cNvSpPr>
          <p:nvPr/>
        </p:nvSpPr>
        <p:spPr bwMode="auto">
          <a:xfrm>
            <a:off x="1094126"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57" name="Line 17"/>
          <p:cNvSpPr>
            <a:spLocks noChangeShapeType="1"/>
          </p:cNvSpPr>
          <p:nvPr/>
        </p:nvSpPr>
        <p:spPr bwMode="auto">
          <a:xfrm>
            <a:off x="701074"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86" name="Text Box 46"/>
          <p:cNvSpPr txBox="1">
            <a:spLocks noChangeArrowheads="1"/>
          </p:cNvSpPr>
          <p:nvPr/>
        </p:nvSpPr>
        <p:spPr bwMode="auto">
          <a:xfrm>
            <a:off x="1749127" y="4238921"/>
            <a:ext cx="292068" cy="261610"/>
          </a:xfrm>
          <a:prstGeom prst="rect">
            <a:avLst/>
          </a:prstGeom>
          <a:noFill/>
          <a:ln w="38100">
            <a:noFill/>
            <a:miter lim="800000"/>
            <a:headEnd/>
            <a:tailEnd/>
          </a:ln>
          <a:effectLst/>
        </p:spPr>
        <p:txBody>
          <a:bodyPr wrap="none">
            <a:spAutoFit/>
          </a:bodyPr>
          <a:lstStyle/>
          <a:p>
            <a:pPr algn="ctr" defTabSz="914400"/>
            <a:r>
              <a:rPr lang="en-US" sz="1100" b="1" dirty="0"/>
              <a:t>I5</a:t>
            </a:r>
          </a:p>
        </p:txBody>
      </p:sp>
      <p:sp>
        <p:nvSpPr>
          <p:cNvPr id="291889" name="Text Box 49"/>
          <p:cNvSpPr txBox="1">
            <a:spLocks noChangeArrowheads="1"/>
          </p:cNvSpPr>
          <p:nvPr/>
        </p:nvSpPr>
        <p:spPr bwMode="auto">
          <a:xfrm>
            <a:off x="2067290" y="2720570"/>
            <a:ext cx="588624" cy="261610"/>
          </a:xfrm>
          <a:prstGeom prst="rect">
            <a:avLst/>
          </a:prstGeom>
          <a:noFill/>
          <a:ln w="38100">
            <a:noFill/>
            <a:miter lim="800000"/>
            <a:headEnd/>
            <a:tailEnd/>
          </a:ln>
          <a:effectLst/>
        </p:spPr>
        <p:txBody>
          <a:bodyPr wrap="none">
            <a:spAutoFit/>
          </a:bodyPr>
          <a:lstStyle/>
          <a:p>
            <a:pPr algn="ctr" defTabSz="914400"/>
            <a:r>
              <a:rPr lang="en-US" sz="1100" b="1" dirty="0"/>
              <a:t>AIX/64</a:t>
            </a:r>
          </a:p>
        </p:txBody>
      </p:sp>
      <p:sp>
        <p:nvSpPr>
          <p:cNvPr id="291890" name="Text Box 50"/>
          <p:cNvSpPr txBox="1">
            <a:spLocks noChangeArrowheads="1"/>
          </p:cNvSpPr>
          <p:nvPr/>
        </p:nvSpPr>
        <p:spPr bwMode="auto">
          <a:xfrm>
            <a:off x="1206571" y="2593614"/>
            <a:ext cx="649538" cy="430887"/>
          </a:xfrm>
          <a:prstGeom prst="rect">
            <a:avLst/>
          </a:prstGeom>
          <a:noFill/>
          <a:ln w="38100">
            <a:noFill/>
            <a:miter lim="800000"/>
            <a:headEnd/>
            <a:tailEnd/>
          </a:ln>
          <a:effectLst/>
        </p:spPr>
        <p:txBody>
          <a:bodyPr wrap="none">
            <a:spAutoFit/>
          </a:bodyPr>
          <a:lstStyle/>
          <a:p>
            <a:pPr algn="ctr" defTabSz="914400"/>
            <a:r>
              <a:rPr lang="en-US" sz="1100" b="1" dirty="0"/>
              <a:t>HP_UX/</a:t>
            </a:r>
          </a:p>
          <a:p>
            <a:pPr algn="ctr" defTabSz="914400"/>
            <a:r>
              <a:rPr lang="en-US" sz="1100" b="1" dirty="0"/>
              <a:t>Itanium</a:t>
            </a:r>
          </a:p>
        </p:txBody>
      </p:sp>
      <p:sp>
        <p:nvSpPr>
          <p:cNvPr id="291901" name="Rectangle 61"/>
          <p:cNvSpPr>
            <a:spLocks noGrp="1" noChangeArrowheads="1"/>
          </p:cNvSpPr>
          <p:nvPr>
            <p:ph type="title"/>
          </p:nvPr>
        </p:nvSpPr>
        <p:spPr>
          <a:xfrm>
            <a:off x="301624" y="170260"/>
            <a:ext cx="8842375" cy="867930"/>
          </a:xfrm>
          <a:noFill/>
          <a:ln/>
        </p:spPr>
        <p:txBody>
          <a:bodyPr>
            <a:noAutofit/>
          </a:bodyPr>
          <a:lstStyle/>
          <a:p>
            <a:pPr algn="l"/>
            <a:r>
              <a:rPr lang="en-US" sz="2800" dirty="0">
                <a:latin typeface="+mn-lt"/>
              </a:rPr>
              <a:t>Architecture Overview &amp; Application Integrations</a:t>
            </a:r>
          </a:p>
        </p:txBody>
      </p:sp>
      <p:sp>
        <p:nvSpPr>
          <p:cNvPr id="59" name="Text Box 65"/>
          <p:cNvSpPr txBox="1">
            <a:spLocks noChangeArrowheads="1"/>
          </p:cNvSpPr>
          <p:nvPr/>
        </p:nvSpPr>
        <p:spPr bwMode="gray">
          <a:xfrm>
            <a:off x="2356150" y="4231230"/>
            <a:ext cx="668773" cy="276999"/>
          </a:xfrm>
          <a:prstGeom prst="rect">
            <a:avLst/>
          </a:prstGeom>
          <a:noFill/>
          <a:ln w="9525" algn="ctr">
            <a:noFill/>
            <a:miter lim="800000"/>
            <a:headEnd/>
            <a:tailEnd/>
          </a:ln>
          <a:effectLst/>
        </p:spPr>
        <p:txBody>
          <a:bodyPr wrap="none">
            <a:spAutoFit/>
          </a:bodyPr>
          <a:lstStyle/>
          <a:p>
            <a:pPr defTabSz="914400"/>
            <a:r>
              <a:rPr lang="en-US" sz="1200" b="1" dirty="0"/>
              <a:t>Win/64</a:t>
            </a:r>
          </a:p>
        </p:txBody>
      </p:sp>
      <p:sp>
        <p:nvSpPr>
          <p:cNvPr id="75" name="Text Box 55"/>
          <p:cNvSpPr txBox="1">
            <a:spLocks noChangeArrowheads="1"/>
          </p:cNvSpPr>
          <p:nvPr/>
        </p:nvSpPr>
        <p:spPr bwMode="auto">
          <a:xfrm>
            <a:off x="288363" y="2720570"/>
            <a:ext cx="841898" cy="261610"/>
          </a:xfrm>
          <a:prstGeom prst="rect">
            <a:avLst/>
          </a:prstGeom>
          <a:noFill/>
          <a:ln w="38100">
            <a:noFill/>
            <a:miter lim="800000"/>
            <a:headEnd/>
            <a:tailEnd/>
          </a:ln>
          <a:effectLst/>
        </p:spPr>
        <p:txBody>
          <a:bodyPr wrap="none">
            <a:spAutoFit/>
          </a:bodyPr>
          <a:lstStyle/>
          <a:p>
            <a:pPr algn="ctr" defTabSz="914400"/>
            <a:r>
              <a:rPr lang="en-US" sz="1100" b="1" dirty="0"/>
              <a:t>Solaris/x86</a:t>
            </a:r>
          </a:p>
        </p:txBody>
      </p:sp>
      <p:sp>
        <p:nvSpPr>
          <p:cNvPr id="68" name="Text Box 48"/>
          <p:cNvSpPr txBox="1">
            <a:spLocks noChangeArrowheads="1"/>
          </p:cNvSpPr>
          <p:nvPr/>
        </p:nvSpPr>
        <p:spPr bwMode="auto">
          <a:xfrm>
            <a:off x="725793" y="4265599"/>
            <a:ext cx="747320" cy="430887"/>
          </a:xfrm>
          <a:prstGeom prst="rect">
            <a:avLst/>
          </a:prstGeom>
          <a:noFill/>
          <a:ln w="38100">
            <a:noFill/>
            <a:miter lim="800000"/>
            <a:headEnd/>
            <a:tailEnd/>
          </a:ln>
          <a:effectLst/>
        </p:spPr>
        <p:txBody>
          <a:bodyPr wrap="none">
            <a:spAutoFit/>
          </a:bodyPr>
          <a:lstStyle/>
          <a:p>
            <a:pPr algn="ctr" defTabSz="914400"/>
            <a:r>
              <a:rPr lang="en-US" sz="1100" b="1" dirty="0"/>
              <a:t>LINUX/64</a:t>
            </a:r>
          </a:p>
          <a:p>
            <a:pPr algn="ctr" defTabSz="914400"/>
            <a:r>
              <a:rPr lang="en-US" sz="1100" b="1" dirty="0"/>
              <a:t>z/LINUX</a:t>
            </a:r>
          </a:p>
        </p:txBody>
      </p:sp>
      <p:sp>
        <p:nvSpPr>
          <p:cNvPr id="95" name="Line 13"/>
          <p:cNvSpPr>
            <a:spLocks noChangeShapeType="1"/>
          </p:cNvSpPr>
          <p:nvPr/>
        </p:nvSpPr>
        <p:spPr bwMode="auto">
          <a:xfrm>
            <a:off x="6139790"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97" name="Text Box 48"/>
          <p:cNvSpPr txBox="1">
            <a:spLocks noChangeArrowheads="1"/>
          </p:cNvSpPr>
          <p:nvPr/>
        </p:nvSpPr>
        <p:spPr bwMode="auto">
          <a:xfrm>
            <a:off x="4267944" y="4231230"/>
            <a:ext cx="787395" cy="261610"/>
          </a:xfrm>
          <a:prstGeom prst="rect">
            <a:avLst/>
          </a:prstGeom>
          <a:noFill/>
          <a:ln w="38100">
            <a:noFill/>
            <a:miter lim="800000"/>
            <a:headEnd/>
            <a:tailEnd/>
          </a:ln>
          <a:effectLst/>
        </p:spPr>
        <p:txBody>
          <a:bodyPr wrap="none">
            <a:spAutoFit/>
          </a:bodyPr>
          <a:lstStyle/>
          <a:p>
            <a:pPr algn="ctr" defTabSz="914400"/>
            <a:r>
              <a:rPr lang="en-US" sz="1100" b="1" dirty="0"/>
              <a:t>Databases</a:t>
            </a:r>
          </a:p>
        </p:txBody>
      </p:sp>
      <p:sp>
        <p:nvSpPr>
          <p:cNvPr id="99" name="Line 9"/>
          <p:cNvSpPr>
            <a:spLocks noChangeShapeType="1"/>
          </p:cNvSpPr>
          <p:nvPr/>
        </p:nvSpPr>
        <p:spPr bwMode="auto">
          <a:xfrm>
            <a:off x="7075634"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105" name="Text Box 65"/>
          <p:cNvSpPr txBox="1">
            <a:spLocks noChangeArrowheads="1"/>
          </p:cNvSpPr>
          <p:nvPr/>
        </p:nvSpPr>
        <p:spPr bwMode="gray">
          <a:xfrm>
            <a:off x="5063030" y="4231230"/>
            <a:ext cx="604653"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Web</a:t>
            </a:r>
          </a:p>
          <a:p>
            <a:pPr algn="ctr" defTabSz="914400" eaLnBrk="0" hangingPunct="0">
              <a:lnSpc>
                <a:spcPct val="90000"/>
              </a:lnSpc>
            </a:pPr>
            <a:r>
              <a:rPr lang="en-US" sz="1100" b="1" dirty="0"/>
              <a:t>Service</a:t>
            </a:r>
          </a:p>
        </p:txBody>
      </p:sp>
      <p:sp>
        <p:nvSpPr>
          <p:cNvPr id="60" name="Text Box 65"/>
          <p:cNvSpPr txBox="1">
            <a:spLocks noChangeArrowheads="1"/>
          </p:cNvSpPr>
          <p:nvPr/>
        </p:nvSpPr>
        <p:spPr bwMode="gray">
          <a:xfrm>
            <a:off x="5720023" y="4231230"/>
            <a:ext cx="854721"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Application</a:t>
            </a:r>
          </a:p>
          <a:p>
            <a:pPr algn="ctr" defTabSz="914400" eaLnBrk="0" hangingPunct="0">
              <a:lnSpc>
                <a:spcPct val="90000"/>
              </a:lnSpc>
            </a:pPr>
            <a:r>
              <a:rPr lang="en-US" sz="1100" b="1" dirty="0"/>
              <a:t>Services</a:t>
            </a:r>
          </a:p>
        </p:txBody>
      </p:sp>
      <p:sp>
        <p:nvSpPr>
          <p:cNvPr id="61" name="Text Box 65"/>
          <p:cNvSpPr txBox="1">
            <a:spLocks noChangeArrowheads="1"/>
          </p:cNvSpPr>
          <p:nvPr/>
        </p:nvSpPr>
        <p:spPr bwMode="gray">
          <a:xfrm>
            <a:off x="7886167" y="2738497"/>
            <a:ext cx="864339" cy="24468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err="1"/>
              <a:t>Informatica</a:t>
            </a:r>
            <a:endParaRPr lang="en-US" sz="1100" b="1" dirty="0"/>
          </a:p>
        </p:txBody>
      </p:sp>
      <p:sp>
        <p:nvSpPr>
          <p:cNvPr id="62" name="Text Box 65"/>
          <p:cNvSpPr txBox="1">
            <a:spLocks noChangeArrowheads="1"/>
          </p:cNvSpPr>
          <p:nvPr/>
        </p:nvSpPr>
        <p:spPr bwMode="gray">
          <a:xfrm>
            <a:off x="7223920" y="2624237"/>
            <a:ext cx="559769"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SQL</a:t>
            </a:r>
          </a:p>
          <a:p>
            <a:pPr algn="ctr" defTabSz="914400" eaLnBrk="0" hangingPunct="0">
              <a:lnSpc>
                <a:spcPct val="90000"/>
              </a:lnSpc>
            </a:pPr>
            <a:r>
              <a:rPr lang="en-US" sz="1100" b="1" dirty="0"/>
              <a:t>Server</a:t>
            </a:r>
          </a:p>
        </p:txBody>
      </p:sp>
      <p:sp>
        <p:nvSpPr>
          <p:cNvPr id="63" name="Text Box 65"/>
          <p:cNvSpPr txBox="1">
            <a:spLocks noChangeArrowheads="1"/>
          </p:cNvSpPr>
          <p:nvPr/>
        </p:nvSpPr>
        <p:spPr bwMode="gray">
          <a:xfrm>
            <a:off x="5289940" y="2568821"/>
            <a:ext cx="1018227"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Oracle E </a:t>
            </a:r>
          </a:p>
          <a:p>
            <a:pPr algn="ctr" defTabSz="914400" eaLnBrk="0" hangingPunct="0">
              <a:lnSpc>
                <a:spcPct val="90000"/>
              </a:lnSpc>
            </a:pPr>
            <a:r>
              <a:rPr lang="en-US" sz="1100" b="1" dirty="0"/>
              <a:t>Business Suite</a:t>
            </a:r>
          </a:p>
        </p:txBody>
      </p:sp>
      <p:sp>
        <p:nvSpPr>
          <p:cNvPr id="64" name="Text Box 65"/>
          <p:cNvSpPr txBox="1">
            <a:spLocks noChangeArrowheads="1"/>
          </p:cNvSpPr>
          <p:nvPr/>
        </p:nvSpPr>
        <p:spPr bwMode="gray">
          <a:xfrm>
            <a:off x="6711596" y="4231230"/>
            <a:ext cx="758541"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Remote</a:t>
            </a:r>
          </a:p>
          <a:p>
            <a:pPr algn="ctr" defTabSz="914400" eaLnBrk="0" hangingPunct="0">
              <a:lnSpc>
                <a:spcPct val="90000"/>
              </a:lnSpc>
            </a:pPr>
            <a:r>
              <a:rPr lang="en-US" sz="1100" b="1" dirty="0"/>
              <a:t>Execution</a:t>
            </a:r>
          </a:p>
        </p:txBody>
      </p:sp>
      <p:sp>
        <p:nvSpPr>
          <p:cNvPr id="66" name="Text Box 65"/>
          <p:cNvSpPr txBox="1">
            <a:spLocks noChangeArrowheads="1"/>
          </p:cNvSpPr>
          <p:nvPr/>
        </p:nvSpPr>
        <p:spPr bwMode="gray">
          <a:xfrm>
            <a:off x="7516874" y="4231228"/>
            <a:ext cx="857927" cy="24468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err="1"/>
              <a:t>MicroFocus</a:t>
            </a:r>
            <a:endParaRPr lang="en-US" sz="1100" b="1" dirty="0"/>
          </a:p>
        </p:txBody>
      </p:sp>
      <p:sp>
        <p:nvSpPr>
          <p:cNvPr id="67" name="Text Box 65"/>
          <p:cNvSpPr txBox="1">
            <a:spLocks noChangeArrowheads="1"/>
          </p:cNvSpPr>
          <p:nvPr/>
        </p:nvSpPr>
        <p:spPr bwMode="gray">
          <a:xfrm>
            <a:off x="6184577" y="2710789"/>
            <a:ext cx="824265" cy="24468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PeopleSoft</a:t>
            </a:r>
          </a:p>
        </p:txBody>
      </p:sp>
      <p:sp>
        <p:nvSpPr>
          <p:cNvPr id="69" name="Text Box 65"/>
          <p:cNvSpPr txBox="1">
            <a:spLocks noChangeArrowheads="1"/>
          </p:cNvSpPr>
          <p:nvPr/>
        </p:nvSpPr>
        <p:spPr bwMode="gray">
          <a:xfrm>
            <a:off x="4866367" y="2738497"/>
            <a:ext cx="412292" cy="24468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SAP</a:t>
            </a:r>
          </a:p>
        </p:txBody>
      </p:sp>
      <p:sp>
        <p:nvSpPr>
          <p:cNvPr id="70" name="Text Box 17"/>
          <p:cNvSpPr txBox="1">
            <a:spLocks noChangeArrowheads="1"/>
          </p:cNvSpPr>
          <p:nvPr/>
        </p:nvSpPr>
        <p:spPr bwMode="gray">
          <a:xfrm>
            <a:off x="530888" y="2003830"/>
            <a:ext cx="1391294" cy="480131"/>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400" b="1" dirty="0"/>
              <a:t>CA WA System Agents</a:t>
            </a:r>
            <a:endParaRPr lang="en-US" sz="1050" b="1" dirty="0"/>
          </a:p>
        </p:txBody>
      </p:sp>
      <p:sp>
        <p:nvSpPr>
          <p:cNvPr id="73" name="Text Box 17"/>
          <p:cNvSpPr txBox="1">
            <a:spLocks noChangeArrowheads="1"/>
          </p:cNvSpPr>
          <p:nvPr/>
        </p:nvSpPr>
        <p:spPr bwMode="gray">
          <a:xfrm>
            <a:off x="5576563" y="2025980"/>
            <a:ext cx="2759403" cy="480131"/>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400" b="1" dirty="0"/>
              <a:t>CA  WA Application Integration and Advanced Integration Agents</a:t>
            </a:r>
            <a:endParaRPr lang="en-US" sz="1050" b="1" dirty="0"/>
          </a:p>
        </p:txBody>
      </p:sp>
      <p:sp>
        <p:nvSpPr>
          <p:cNvPr id="93" name="Line 10"/>
          <p:cNvSpPr>
            <a:spLocks noChangeShapeType="1"/>
          </p:cNvSpPr>
          <p:nvPr/>
        </p:nvSpPr>
        <p:spPr bwMode="auto">
          <a:xfrm>
            <a:off x="5083905"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107" name="Line 10"/>
          <p:cNvSpPr>
            <a:spLocks noChangeShapeType="1"/>
          </p:cNvSpPr>
          <p:nvPr/>
        </p:nvSpPr>
        <p:spPr bwMode="auto">
          <a:xfrm>
            <a:off x="4661638"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109" name="Line 10"/>
          <p:cNvSpPr>
            <a:spLocks noChangeShapeType="1"/>
          </p:cNvSpPr>
          <p:nvPr/>
        </p:nvSpPr>
        <p:spPr bwMode="auto">
          <a:xfrm>
            <a:off x="7938746"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291849" name="Line 9"/>
          <p:cNvSpPr>
            <a:spLocks noChangeShapeType="1"/>
          </p:cNvSpPr>
          <p:nvPr/>
        </p:nvSpPr>
        <p:spPr bwMode="auto">
          <a:xfrm>
            <a:off x="2678271" y="3609889"/>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65" name="Line 10"/>
          <p:cNvSpPr>
            <a:spLocks noChangeShapeType="1"/>
          </p:cNvSpPr>
          <p:nvPr/>
        </p:nvSpPr>
        <p:spPr bwMode="auto">
          <a:xfrm>
            <a:off x="5799053"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72" name="Line 10"/>
          <p:cNvSpPr>
            <a:spLocks noChangeShapeType="1"/>
          </p:cNvSpPr>
          <p:nvPr/>
        </p:nvSpPr>
        <p:spPr bwMode="auto">
          <a:xfrm>
            <a:off x="6604468"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77" name="Line 10"/>
          <p:cNvSpPr>
            <a:spLocks noChangeShapeType="1"/>
          </p:cNvSpPr>
          <p:nvPr/>
        </p:nvSpPr>
        <p:spPr bwMode="auto">
          <a:xfrm>
            <a:off x="7520757"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78" name="Line 10"/>
          <p:cNvSpPr>
            <a:spLocks noChangeShapeType="1"/>
          </p:cNvSpPr>
          <p:nvPr/>
        </p:nvSpPr>
        <p:spPr bwMode="auto">
          <a:xfrm>
            <a:off x="8335967"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79" name="Line 8"/>
          <p:cNvSpPr>
            <a:spLocks noChangeShapeType="1"/>
          </p:cNvSpPr>
          <p:nvPr/>
        </p:nvSpPr>
        <p:spPr bwMode="auto">
          <a:xfrm>
            <a:off x="3802367" y="3458659"/>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80" name="Line 10"/>
          <p:cNvSpPr>
            <a:spLocks noChangeShapeType="1"/>
          </p:cNvSpPr>
          <p:nvPr/>
        </p:nvSpPr>
        <p:spPr bwMode="auto">
          <a:xfrm>
            <a:off x="5365357"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pic>
        <p:nvPicPr>
          <p:cNvPr id="1026" name="Picture 2" descr="C:\Roon\ESP\Workstation Icons\HTTP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28" y="3790460"/>
            <a:ext cx="423672" cy="4236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Roon\ESP\Workstation Icons\dbjob_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8004" y="3785910"/>
            <a:ext cx="426720" cy="426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oon\ESP\Workstation Icons\Web_Services_Inv_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4604" y="3782050"/>
            <a:ext cx="432816" cy="432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Roon\ESP\Workstation Icons\JobBitMaps (1)\nt.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4136" y="3783183"/>
            <a:ext cx="435864" cy="43586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Roon\ESP\Workstation Icons\JobBitMaps (1)\AS400.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6748" y="3783183"/>
            <a:ext cx="435864" cy="4358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oon\ESP\Workstation Icons\JobBitMaps (1)\AIX.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3802" y="2984777"/>
            <a:ext cx="445008" cy="44500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Roon\ESP\Workstation Icons\JobBitMaps (1)\linux.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9989" y="3782796"/>
            <a:ext cx="435864" cy="4358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Roon\ESP\Workstation Icons\JobBitMaps (1)\hpux.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7944" y="2984776"/>
            <a:ext cx="426720" cy="426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Roon\ESP\Workstation Icons\sun_3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089" y="2984777"/>
            <a:ext cx="445008" cy="445008"/>
          </a:xfrm>
          <a:prstGeom prst="rect">
            <a:avLst/>
          </a:prstGeom>
          <a:noFill/>
          <a:extLst>
            <a:ext uri="{909E8E84-426E-40DD-AFC4-6F175D3DCCD1}">
              <a14:hiddenFill xmlns:a14="http://schemas.microsoft.com/office/drawing/2010/main">
                <a:solidFill>
                  <a:srgbClr val="FFFFFF"/>
                </a:solidFill>
              </a14:hiddenFill>
            </a:ext>
          </a:extLst>
        </p:spPr>
      </p:pic>
      <p:sp>
        <p:nvSpPr>
          <p:cNvPr id="106" name="Line 9"/>
          <p:cNvSpPr>
            <a:spLocks noChangeShapeType="1"/>
          </p:cNvSpPr>
          <p:nvPr/>
        </p:nvSpPr>
        <p:spPr bwMode="auto">
          <a:xfrm>
            <a:off x="3276600" y="3609889"/>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108" name="Text Box 65"/>
          <p:cNvSpPr txBox="1">
            <a:spLocks noChangeArrowheads="1"/>
          </p:cNvSpPr>
          <p:nvPr/>
        </p:nvSpPr>
        <p:spPr bwMode="gray">
          <a:xfrm>
            <a:off x="3037592" y="4231230"/>
            <a:ext cx="487634" cy="276999"/>
          </a:xfrm>
          <a:prstGeom prst="rect">
            <a:avLst/>
          </a:prstGeom>
          <a:noFill/>
          <a:ln w="9525" algn="ctr">
            <a:noFill/>
            <a:miter lim="800000"/>
            <a:headEnd/>
            <a:tailEnd/>
          </a:ln>
          <a:effectLst/>
        </p:spPr>
        <p:txBody>
          <a:bodyPr wrap="none">
            <a:spAutoFit/>
          </a:bodyPr>
          <a:lstStyle/>
          <a:p>
            <a:pPr defTabSz="914400"/>
            <a:r>
              <a:rPr lang="en-US" sz="1200" b="1" dirty="0"/>
              <a:t>z/OS</a:t>
            </a:r>
          </a:p>
        </p:txBody>
      </p:sp>
      <p:pic>
        <p:nvPicPr>
          <p:cNvPr id="1036" name="Picture 12" descr="C:\Roon\ESP\Workstation Icons\JobBitMaps (1)\proxyjob.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0478" y="3782050"/>
            <a:ext cx="422243" cy="43586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47659" y="3782049"/>
            <a:ext cx="402428" cy="40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30800" y="3047983"/>
            <a:ext cx="382984" cy="38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30713" y="3027201"/>
            <a:ext cx="396191" cy="39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descr="C:\Roon\ESP\Workstation Icons\JobBitMaps (1)\pplsoft.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86618" y="2992567"/>
            <a:ext cx="429768" cy="42976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Roon\ESP\Workstation Icons\JobBitMaps (1)\oas.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81357" y="2996189"/>
            <a:ext cx="429768" cy="42976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Roon\ESP\Workstation Icons\JobBitMaps (1)\sap.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81590" y="3008942"/>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6"/>
          <p:cNvSpPr txBox="1">
            <a:spLocks noChangeArrowheads="1"/>
          </p:cNvSpPr>
          <p:nvPr/>
        </p:nvSpPr>
        <p:spPr bwMode="auto">
          <a:xfrm>
            <a:off x="2887320" y="767030"/>
            <a:ext cx="645498" cy="184666"/>
          </a:xfrm>
          <a:prstGeom prst="rect">
            <a:avLst/>
          </a:prstGeom>
          <a:noFill/>
          <a:ln w="9525" algn="ctr">
            <a:noFill/>
            <a:miter lim="800000"/>
            <a:headEnd/>
            <a:tailEnd/>
          </a:ln>
          <a:effectLst/>
        </p:spPr>
        <p:txBody>
          <a:bodyPr wrap="none" tIns="0" bIns="0">
            <a:spAutoFit/>
          </a:bodyPr>
          <a:lstStyle/>
          <a:p>
            <a:pPr>
              <a:spcBef>
                <a:spcPct val="20000"/>
              </a:spcBef>
              <a:buClr>
                <a:srgbClr val="C9C3B3"/>
              </a:buClr>
            </a:pPr>
            <a:r>
              <a:rPr lang="en-US" sz="1200" dirty="0">
                <a:solidFill>
                  <a:srgbClr val="000000"/>
                </a:solidFill>
              </a:rPr>
              <a:t>Web UI</a:t>
            </a:r>
          </a:p>
        </p:txBody>
      </p:sp>
      <p:sp>
        <p:nvSpPr>
          <p:cNvPr id="82" name="Text Box 7"/>
          <p:cNvSpPr txBox="1">
            <a:spLocks noChangeArrowheads="1"/>
          </p:cNvSpPr>
          <p:nvPr/>
        </p:nvSpPr>
        <p:spPr bwMode="auto">
          <a:xfrm>
            <a:off x="3789867" y="767030"/>
            <a:ext cx="969496" cy="184666"/>
          </a:xfrm>
          <a:prstGeom prst="rect">
            <a:avLst/>
          </a:prstGeom>
          <a:noFill/>
          <a:ln w="9525" algn="ctr">
            <a:noFill/>
            <a:miter lim="800000"/>
            <a:headEnd/>
            <a:tailEnd/>
          </a:ln>
          <a:effectLst/>
        </p:spPr>
        <p:txBody>
          <a:bodyPr wrap="none" tIns="0" bIns="0">
            <a:spAutoFit/>
          </a:bodyPr>
          <a:lstStyle/>
          <a:p>
            <a:pPr algn="ctr">
              <a:spcBef>
                <a:spcPct val="20000"/>
              </a:spcBef>
              <a:buClr>
                <a:srgbClr val="C9C3B3"/>
              </a:buClr>
            </a:pPr>
            <a:r>
              <a:rPr lang="en-US" sz="1200" dirty="0">
                <a:solidFill>
                  <a:srgbClr val="000000"/>
                </a:solidFill>
              </a:rPr>
              <a:t>Desktop GUI</a:t>
            </a:r>
          </a:p>
        </p:txBody>
      </p:sp>
      <p:sp>
        <p:nvSpPr>
          <p:cNvPr id="83" name="Text Box 8"/>
          <p:cNvSpPr txBox="1">
            <a:spLocks noChangeArrowheads="1"/>
          </p:cNvSpPr>
          <p:nvPr/>
        </p:nvSpPr>
        <p:spPr bwMode="auto">
          <a:xfrm>
            <a:off x="4770077" y="674697"/>
            <a:ext cx="829073" cy="369332"/>
          </a:xfrm>
          <a:prstGeom prst="rect">
            <a:avLst/>
          </a:prstGeom>
          <a:noFill/>
          <a:ln w="9525" algn="ctr">
            <a:noFill/>
            <a:miter lim="800000"/>
            <a:headEnd/>
            <a:tailEnd/>
          </a:ln>
          <a:effectLst/>
        </p:spPr>
        <p:txBody>
          <a:bodyPr wrap="none" tIns="0" bIns="0">
            <a:spAutoFit/>
          </a:bodyPr>
          <a:lstStyle/>
          <a:p>
            <a:pPr algn="ctr">
              <a:buClr>
                <a:srgbClr val="C9C3B3"/>
              </a:buClr>
            </a:pPr>
            <a:r>
              <a:rPr lang="en-US" sz="1200" dirty="0">
                <a:solidFill>
                  <a:srgbClr val="000000"/>
                </a:solidFill>
              </a:rPr>
              <a:t>Command</a:t>
            </a:r>
          </a:p>
          <a:p>
            <a:pPr algn="ctr">
              <a:buClr>
                <a:srgbClr val="C9C3B3"/>
              </a:buClr>
            </a:pPr>
            <a:r>
              <a:rPr lang="en-US" sz="1200" dirty="0">
                <a:solidFill>
                  <a:srgbClr val="000000"/>
                </a:solidFill>
              </a:rPr>
              <a:t>Line</a:t>
            </a:r>
          </a:p>
        </p:txBody>
      </p:sp>
      <p:grpSp>
        <p:nvGrpSpPr>
          <p:cNvPr id="84" name="Group 9"/>
          <p:cNvGrpSpPr>
            <a:grpSpLocks/>
          </p:cNvGrpSpPr>
          <p:nvPr/>
        </p:nvGrpSpPr>
        <p:grpSpPr bwMode="auto">
          <a:xfrm>
            <a:off x="2012133" y="1257375"/>
            <a:ext cx="3436606" cy="515540"/>
            <a:chOff x="1639" y="1283"/>
            <a:chExt cx="2402" cy="433"/>
          </a:xfrm>
        </p:grpSpPr>
        <p:sp>
          <p:nvSpPr>
            <p:cNvPr id="85" name="Line 10"/>
            <p:cNvSpPr>
              <a:spLocks noChangeShapeType="1"/>
            </p:cNvSpPr>
            <p:nvPr/>
          </p:nvSpPr>
          <p:spPr bwMode="gray">
            <a:xfrm>
              <a:off x="1644" y="1283"/>
              <a:ext cx="0" cy="257"/>
            </a:xfrm>
            <a:prstGeom prst="line">
              <a:avLst/>
            </a:prstGeom>
            <a:noFill/>
            <a:ln w="19050">
              <a:solidFill>
                <a:srgbClr val="00286E"/>
              </a:solidFill>
              <a:round/>
              <a:headEnd/>
              <a:tailEnd/>
            </a:ln>
            <a:effectLst/>
          </p:spPr>
          <p:txBody>
            <a:bodyPr wrap="none" anchor="ctr"/>
            <a:lstStyle/>
            <a:p>
              <a:endParaRPr lang="en-US"/>
            </a:p>
          </p:txBody>
        </p:sp>
        <p:sp>
          <p:nvSpPr>
            <p:cNvPr id="86" name="Line 11"/>
            <p:cNvSpPr>
              <a:spLocks noChangeShapeType="1"/>
            </p:cNvSpPr>
            <p:nvPr/>
          </p:nvSpPr>
          <p:spPr bwMode="gray">
            <a:xfrm flipV="1">
              <a:off x="1639" y="1538"/>
              <a:ext cx="2402" cy="2"/>
            </a:xfrm>
            <a:prstGeom prst="line">
              <a:avLst/>
            </a:prstGeom>
            <a:noFill/>
            <a:ln w="19050">
              <a:solidFill>
                <a:srgbClr val="00286E"/>
              </a:solidFill>
              <a:round/>
              <a:headEnd/>
              <a:tailEnd/>
            </a:ln>
            <a:effectLst/>
          </p:spPr>
          <p:txBody>
            <a:bodyPr wrap="none" anchor="ctr"/>
            <a:lstStyle/>
            <a:p>
              <a:endParaRPr lang="en-US"/>
            </a:p>
          </p:txBody>
        </p:sp>
        <p:sp>
          <p:nvSpPr>
            <p:cNvPr id="87" name="Line 12"/>
            <p:cNvSpPr>
              <a:spLocks noChangeShapeType="1"/>
            </p:cNvSpPr>
            <p:nvPr/>
          </p:nvSpPr>
          <p:spPr bwMode="gray">
            <a:xfrm flipV="1">
              <a:off x="4036" y="1283"/>
              <a:ext cx="0" cy="257"/>
            </a:xfrm>
            <a:prstGeom prst="line">
              <a:avLst/>
            </a:prstGeom>
            <a:noFill/>
            <a:ln w="19050">
              <a:solidFill>
                <a:srgbClr val="00286E"/>
              </a:solidFill>
              <a:round/>
              <a:headEnd/>
              <a:tailEnd/>
            </a:ln>
            <a:effectLst/>
          </p:spPr>
          <p:txBody>
            <a:bodyPr wrap="none" anchor="ctr"/>
            <a:lstStyle/>
            <a:p>
              <a:endParaRPr lang="en-US"/>
            </a:p>
          </p:txBody>
        </p:sp>
        <p:sp>
          <p:nvSpPr>
            <p:cNvPr id="88" name="Line 13"/>
            <p:cNvSpPr>
              <a:spLocks noChangeShapeType="1"/>
            </p:cNvSpPr>
            <p:nvPr/>
          </p:nvSpPr>
          <p:spPr bwMode="gray">
            <a:xfrm>
              <a:off x="2864" y="1540"/>
              <a:ext cx="0" cy="176"/>
            </a:xfrm>
            <a:prstGeom prst="line">
              <a:avLst/>
            </a:prstGeom>
            <a:noFill/>
            <a:ln w="19050">
              <a:solidFill>
                <a:srgbClr val="00286E"/>
              </a:solidFill>
              <a:round/>
              <a:headEnd/>
              <a:tailEnd/>
            </a:ln>
            <a:effectLst/>
          </p:spPr>
          <p:txBody>
            <a:bodyPr wrap="none" anchor="ctr"/>
            <a:lstStyle/>
            <a:p>
              <a:endParaRPr lang="en-US"/>
            </a:p>
          </p:txBody>
        </p:sp>
      </p:grpSp>
      <p:sp>
        <p:nvSpPr>
          <p:cNvPr id="92" name="Text Box 17"/>
          <p:cNvSpPr txBox="1">
            <a:spLocks noChangeArrowheads="1"/>
          </p:cNvSpPr>
          <p:nvPr/>
        </p:nvSpPr>
        <p:spPr bwMode="auto">
          <a:xfrm>
            <a:off x="1984425" y="767030"/>
            <a:ext cx="770146" cy="184666"/>
          </a:xfrm>
          <a:prstGeom prst="rect">
            <a:avLst/>
          </a:prstGeom>
          <a:noFill/>
          <a:ln w="9525" algn="ctr">
            <a:noFill/>
            <a:miter lim="800000"/>
            <a:headEnd/>
            <a:tailEnd/>
          </a:ln>
          <a:effectLst/>
        </p:spPr>
        <p:txBody>
          <a:bodyPr wrap="none" tIns="0" bIns="0">
            <a:spAutoFit/>
          </a:bodyPr>
          <a:lstStyle/>
          <a:p>
            <a:pPr algn="ctr">
              <a:spcBef>
                <a:spcPct val="20000"/>
              </a:spcBef>
              <a:buClr>
                <a:srgbClr val="C9C3B3"/>
              </a:buClr>
            </a:pPr>
            <a:r>
              <a:rPr lang="en-US" sz="1200" dirty="0">
                <a:solidFill>
                  <a:srgbClr val="000000"/>
                </a:solidFill>
              </a:rPr>
              <a:t>Web </a:t>
            </a:r>
            <a:r>
              <a:rPr lang="en-US" sz="1200" dirty="0" err="1">
                <a:solidFill>
                  <a:srgbClr val="000000"/>
                </a:solidFill>
              </a:rPr>
              <a:t>Svcs</a:t>
            </a:r>
            <a:endParaRPr lang="en-US" sz="1200" dirty="0">
              <a:solidFill>
                <a:srgbClr val="000000"/>
              </a:solidFill>
            </a:endParaRPr>
          </a:p>
        </p:txBody>
      </p:sp>
      <p:pic>
        <p:nvPicPr>
          <p:cNvPr id="94" name="Picture 17" descr="user at desk_green"/>
          <p:cNvPicPr>
            <a:picLocks noChangeAspect="1" noChangeArrowheads="1"/>
          </p:cNvPicPr>
          <p:nvPr/>
        </p:nvPicPr>
        <p:blipFill>
          <a:blip r:embed="rId21"/>
          <a:srcRect b="19331"/>
          <a:stretch>
            <a:fillRect/>
          </a:stretch>
        </p:blipFill>
        <p:spPr bwMode="auto">
          <a:xfrm>
            <a:off x="4007145" y="1000788"/>
            <a:ext cx="504664" cy="456089"/>
          </a:xfrm>
          <a:prstGeom prst="rect">
            <a:avLst/>
          </a:prstGeom>
          <a:noFill/>
          <a:ln w="9525">
            <a:noFill/>
            <a:miter lim="800000"/>
            <a:headEnd/>
            <a:tailEnd/>
          </a:ln>
        </p:spPr>
      </p:pic>
      <p:pic>
        <p:nvPicPr>
          <p:cNvPr id="96" name="Picture 6" descr="desktop"/>
          <p:cNvPicPr>
            <a:picLocks noChangeAspect="1" noChangeArrowheads="1"/>
          </p:cNvPicPr>
          <p:nvPr/>
        </p:nvPicPr>
        <p:blipFill>
          <a:blip r:embed="rId22"/>
          <a:srcRect/>
          <a:stretch>
            <a:fillRect/>
          </a:stretch>
        </p:blipFill>
        <p:spPr bwMode="auto">
          <a:xfrm>
            <a:off x="4930543" y="1045243"/>
            <a:ext cx="465533" cy="380520"/>
          </a:xfrm>
          <a:prstGeom prst="rect">
            <a:avLst/>
          </a:prstGeom>
          <a:noFill/>
          <a:ln w="9525">
            <a:noFill/>
            <a:miter lim="800000"/>
            <a:headEnd/>
            <a:tailEnd/>
          </a:ln>
        </p:spPr>
      </p:pic>
      <p:pic>
        <p:nvPicPr>
          <p:cNvPr id="98" name="Picture 7" descr="good_web_green"/>
          <p:cNvPicPr>
            <a:picLocks noChangeAspect="1" noChangeArrowheads="1"/>
          </p:cNvPicPr>
          <p:nvPr/>
        </p:nvPicPr>
        <p:blipFill>
          <a:blip r:embed="rId23"/>
          <a:srcRect/>
          <a:stretch>
            <a:fillRect/>
          </a:stretch>
        </p:blipFill>
        <p:spPr bwMode="auto">
          <a:xfrm>
            <a:off x="2976330" y="1054763"/>
            <a:ext cx="512763" cy="364331"/>
          </a:xfrm>
          <a:prstGeom prst="rect">
            <a:avLst/>
          </a:prstGeom>
          <a:noFill/>
          <a:ln w="9525">
            <a:noFill/>
            <a:miter lim="800000"/>
            <a:headEnd/>
            <a:tailEnd/>
          </a:ln>
        </p:spPr>
      </p:pic>
      <p:grpSp>
        <p:nvGrpSpPr>
          <p:cNvPr id="100" name="Group 14"/>
          <p:cNvGrpSpPr>
            <a:grpSpLocks/>
          </p:cNvGrpSpPr>
          <p:nvPr/>
        </p:nvGrpSpPr>
        <p:grpSpPr bwMode="auto">
          <a:xfrm>
            <a:off x="2086268" y="1034131"/>
            <a:ext cx="614362" cy="400763"/>
            <a:chOff x="1204" y="989"/>
            <a:chExt cx="528" cy="408"/>
          </a:xfrm>
        </p:grpSpPr>
        <p:pic>
          <p:nvPicPr>
            <p:cNvPr id="101" name="Picture 15" descr="Desktop_blue"/>
            <p:cNvPicPr>
              <a:picLocks noChangeAspect="1" noChangeArrowheads="1"/>
            </p:cNvPicPr>
            <p:nvPr/>
          </p:nvPicPr>
          <p:blipFill>
            <a:blip r:embed="rId24"/>
            <a:srcRect/>
            <a:stretch>
              <a:fillRect/>
            </a:stretch>
          </p:blipFill>
          <p:spPr bwMode="auto">
            <a:xfrm>
              <a:off x="1233" y="989"/>
              <a:ext cx="499" cy="408"/>
            </a:xfrm>
            <a:prstGeom prst="rect">
              <a:avLst/>
            </a:prstGeom>
            <a:noFill/>
            <a:ln w="9525">
              <a:noFill/>
              <a:miter lim="800000"/>
              <a:headEnd/>
              <a:tailEnd/>
            </a:ln>
          </p:spPr>
        </p:pic>
        <p:pic>
          <p:nvPicPr>
            <p:cNvPr id="102" name="Picture 6" descr="reports_green"/>
            <p:cNvPicPr>
              <a:picLocks noChangeAspect="1" noChangeArrowheads="1"/>
            </p:cNvPicPr>
            <p:nvPr/>
          </p:nvPicPr>
          <p:blipFill>
            <a:blip r:embed="rId25"/>
            <a:srcRect/>
            <a:stretch>
              <a:fillRect/>
            </a:stretch>
          </p:blipFill>
          <p:spPr bwMode="auto">
            <a:xfrm>
              <a:off x="1204" y="1047"/>
              <a:ext cx="506" cy="333"/>
            </a:xfrm>
            <a:prstGeom prst="rect">
              <a:avLst/>
            </a:prstGeom>
            <a:noFill/>
            <a:ln w="9525">
              <a:noFill/>
              <a:miter lim="800000"/>
              <a:headEnd/>
              <a:tailEnd/>
            </a:ln>
          </p:spPr>
        </p:pic>
      </p:grpSp>
      <p:sp>
        <p:nvSpPr>
          <p:cNvPr id="2" name="Flowchart: Alternate Process 1"/>
          <p:cNvSpPr/>
          <p:nvPr/>
        </p:nvSpPr>
        <p:spPr>
          <a:xfrm>
            <a:off x="2792978" y="1845733"/>
            <a:ext cx="1972967" cy="1595992"/>
          </a:xfrm>
          <a:prstGeom prst="flowChartAlternateProcess">
            <a:avLst/>
          </a:prstGeom>
          <a:solidFill>
            <a:schemeClr val="bg1"/>
          </a:solidFill>
          <a:ln w="25400" cap="flat" cmpd="sng" algn="ctr">
            <a:solidFill>
              <a:schemeClr val="tx1"/>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noProof="0" dirty="0">
              <a:ln>
                <a:noFill/>
              </a:ln>
              <a:solidFill>
                <a:schemeClr val="accent3"/>
              </a:solidFill>
              <a:effectLst/>
              <a:uLnTx/>
              <a:uFillTx/>
              <a:latin typeface="Calibri"/>
              <a:ea typeface="+mn-ea"/>
              <a:cs typeface="Arial Unicode MS" pitchFamily="34" charset="-128"/>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11971559"/>
              </p:ext>
            </p:extLst>
          </p:nvPr>
        </p:nvGraphicFramePr>
        <p:xfrm>
          <a:off x="3047688" y="1921345"/>
          <a:ext cx="512748" cy="672269"/>
        </p:xfrm>
        <a:graphic>
          <a:graphicData uri="http://schemas.openxmlformats.org/presentationml/2006/ole">
            <mc:AlternateContent xmlns:mc="http://schemas.openxmlformats.org/markup-compatibility/2006">
              <mc:Choice xmlns:v="urn:schemas-microsoft-com:vml" Requires="v">
                <p:oleObj spid="_x0000_s2164" r:id="rId26" imgW="1025495" imgH="1344538" progId="">
                  <p:embed/>
                </p:oleObj>
              </mc:Choice>
              <mc:Fallback>
                <p:oleObj r:id="rId26" imgW="1025495" imgH="1344538" progId="">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47688" y="1921345"/>
                        <a:ext cx="512748" cy="672269"/>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70720163"/>
              </p:ext>
            </p:extLst>
          </p:nvPr>
        </p:nvGraphicFramePr>
        <p:xfrm>
          <a:off x="3647501" y="2955471"/>
          <a:ext cx="309731" cy="406372"/>
        </p:xfrm>
        <a:graphic>
          <a:graphicData uri="http://schemas.openxmlformats.org/presentationml/2006/ole">
            <mc:AlternateContent xmlns:mc="http://schemas.openxmlformats.org/markup-compatibility/2006">
              <mc:Choice xmlns:v="urn:schemas-microsoft-com:vml" Requires="v">
                <p:oleObj spid="_x0000_s2165" name="Visio" r:id="rId28" imgW="1032437" imgH="1354573" progId="Visio.Drawing.11">
                  <p:embed/>
                </p:oleObj>
              </mc:Choice>
              <mc:Fallback>
                <p:oleObj name="Visio" r:id="rId28" imgW="1032437" imgH="1354573" progId="Visio.Drawing.11">
                  <p:embed/>
                  <p:pic>
                    <p:nvPicPr>
                      <p:cNvPr id="0" name="Object 3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47501" y="2955471"/>
                        <a:ext cx="309731" cy="406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73679378"/>
              </p:ext>
            </p:extLst>
          </p:nvPr>
        </p:nvGraphicFramePr>
        <p:xfrm>
          <a:off x="4085970" y="1921723"/>
          <a:ext cx="512762" cy="671513"/>
        </p:xfrm>
        <a:graphic>
          <a:graphicData uri="http://schemas.openxmlformats.org/presentationml/2006/ole">
            <mc:AlternateContent xmlns:mc="http://schemas.openxmlformats.org/markup-compatibility/2006">
              <mc:Choice xmlns:v="urn:schemas-microsoft-com:vml" Requires="v">
                <p:oleObj spid="_x0000_s2166" r:id="rId30" imgW="1025495" imgH="1344538" progId="">
                  <p:embed/>
                </p:oleObj>
              </mc:Choice>
              <mc:Fallback>
                <p:oleObj r:id="rId30" imgW="1025495" imgH="1344538" progId="">
                  <p:embed/>
                  <p:pic>
                    <p:nvPicPr>
                      <p:cNvPr id="0" name="Object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85970" y="1921723"/>
                        <a:ext cx="512762"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 name="Text Box 17"/>
          <p:cNvSpPr txBox="1">
            <a:spLocks noChangeArrowheads="1"/>
          </p:cNvSpPr>
          <p:nvPr/>
        </p:nvSpPr>
        <p:spPr bwMode="gray">
          <a:xfrm>
            <a:off x="2732462" y="2638087"/>
            <a:ext cx="955214" cy="369332"/>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000" b="1" dirty="0"/>
              <a:t>Primary Server</a:t>
            </a:r>
            <a:endParaRPr lang="en-US" sz="700" b="1" dirty="0"/>
          </a:p>
        </p:txBody>
      </p:sp>
      <p:sp>
        <p:nvSpPr>
          <p:cNvPr id="104" name="Text Box 17"/>
          <p:cNvSpPr txBox="1">
            <a:spLocks noChangeArrowheads="1"/>
          </p:cNvSpPr>
          <p:nvPr/>
        </p:nvSpPr>
        <p:spPr bwMode="gray">
          <a:xfrm>
            <a:off x="3924012" y="2626857"/>
            <a:ext cx="955214" cy="369332"/>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000" b="1" dirty="0"/>
              <a:t>Standby Server</a:t>
            </a:r>
            <a:endParaRPr lang="en-US" sz="700" b="1" dirty="0"/>
          </a:p>
        </p:txBody>
      </p:sp>
      <p:sp>
        <p:nvSpPr>
          <p:cNvPr id="111" name="Text Box 17"/>
          <p:cNvSpPr txBox="1">
            <a:spLocks noChangeArrowheads="1"/>
          </p:cNvSpPr>
          <p:nvPr/>
        </p:nvSpPr>
        <p:spPr bwMode="gray">
          <a:xfrm>
            <a:off x="3873210" y="3066843"/>
            <a:ext cx="584793" cy="369332"/>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000" b="1" dirty="0"/>
              <a:t>RDBMS Server</a:t>
            </a:r>
            <a:endParaRPr lang="en-US" sz="700" b="1" dirty="0"/>
          </a:p>
        </p:txBody>
      </p:sp>
      <p:cxnSp>
        <p:nvCxnSpPr>
          <p:cNvPr id="18" name="Straight Arrow Connector 17"/>
          <p:cNvCxnSpPr>
            <a:endCxn id="7" idx="1"/>
          </p:cNvCxnSpPr>
          <p:nvPr/>
        </p:nvCxnSpPr>
        <p:spPr>
          <a:xfrm flipV="1">
            <a:off x="3532818" y="2257479"/>
            <a:ext cx="553152" cy="8566"/>
          </a:xfrm>
          <a:prstGeom prst="straightConnector1">
            <a:avLst/>
          </a:prstGeom>
          <a:ln>
            <a:solidFill>
              <a:srgbClr val="15313D"/>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429000" y="2568821"/>
            <a:ext cx="258676" cy="438598"/>
          </a:xfrm>
          <a:prstGeom prst="straightConnector1">
            <a:avLst/>
          </a:prstGeom>
          <a:ln>
            <a:solidFill>
              <a:srgbClr val="15313D"/>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3873210" y="2593614"/>
            <a:ext cx="292397" cy="372239"/>
          </a:xfrm>
          <a:prstGeom prst="straightConnector1">
            <a:avLst/>
          </a:prstGeom>
          <a:ln>
            <a:solidFill>
              <a:srgbClr val="15313D"/>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520439" y="3820065"/>
            <a:ext cx="406349" cy="406349"/>
          </a:xfrm>
          <a:prstGeom prst="rect">
            <a:avLst/>
          </a:prstGeom>
        </p:spPr>
      </p:pic>
      <p:sp>
        <p:nvSpPr>
          <p:cNvPr id="90" name="Line 10"/>
          <p:cNvSpPr>
            <a:spLocks noChangeShapeType="1"/>
          </p:cNvSpPr>
          <p:nvPr/>
        </p:nvSpPr>
        <p:spPr bwMode="auto">
          <a:xfrm>
            <a:off x="8701074" y="3617393"/>
            <a:ext cx="0" cy="140494"/>
          </a:xfrm>
          <a:prstGeom prst="line">
            <a:avLst/>
          </a:prstGeom>
          <a:noFill/>
          <a:ln w="19050">
            <a:solidFill>
              <a:srgbClr val="00286E"/>
            </a:solidFill>
            <a:round/>
            <a:headEnd type="none" w="sm" len="sm"/>
            <a:tailEnd type="none" w="sm" len="sm"/>
          </a:ln>
          <a:effectLst/>
        </p:spPr>
        <p:txBody>
          <a:bodyPr/>
          <a:lstStyle/>
          <a:p>
            <a:endParaRPr lang="en-US" b="1"/>
          </a:p>
        </p:txBody>
      </p:sp>
      <p:sp>
        <p:nvSpPr>
          <p:cNvPr id="91" name="Text Box 48"/>
          <p:cNvSpPr txBox="1">
            <a:spLocks noChangeArrowheads="1"/>
          </p:cNvSpPr>
          <p:nvPr/>
        </p:nvSpPr>
        <p:spPr bwMode="auto">
          <a:xfrm>
            <a:off x="8396239" y="4225836"/>
            <a:ext cx="644728" cy="261610"/>
          </a:xfrm>
          <a:prstGeom prst="rect">
            <a:avLst/>
          </a:prstGeom>
          <a:noFill/>
          <a:ln w="38100">
            <a:noFill/>
            <a:miter lim="800000"/>
            <a:headEnd/>
            <a:tailEnd/>
          </a:ln>
          <a:effectLst/>
        </p:spPr>
        <p:txBody>
          <a:bodyPr wrap="none">
            <a:spAutoFit/>
          </a:bodyPr>
          <a:lstStyle/>
          <a:p>
            <a:pPr algn="ctr"/>
            <a:r>
              <a:rPr lang="en-US" sz="1100" b="1" dirty="0"/>
              <a:t>Hadoop</a:t>
            </a:r>
          </a:p>
        </p:txBody>
      </p:sp>
      <p:pic>
        <p:nvPicPr>
          <p:cNvPr id="4" name="Picture 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48191" y="3787424"/>
            <a:ext cx="436330" cy="436330"/>
          </a:xfrm>
          <a:prstGeom prst="rect">
            <a:avLst/>
          </a:prstGeom>
        </p:spPr>
      </p:pic>
      <p:sp>
        <p:nvSpPr>
          <p:cNvPr id="112" name="Text Box 65"/>
          <p:cNvSpPr txBox="1">
            <a:spLocks noChangeArrowheads="1"/>
          </p:cNvSpPr>
          <p:nvPr/>
        </p:nvSpPr>
        <p:spPr bwMode="gray">
          <a:xfrm>
            <a:off x="46740" y="4254122"/>
            <a:ext cx="657552" cy="276999"/>
          </a:xfrm>
          <a:prstGeom prst="rect">
            <a:avLst/>
          </a:prstGeom>
          <a:noFill/>
          <a:ln w="9525" algn="ctr">
            <a:noFill/>
            <a:miter lim="800000"/>
            <a:headEnd/>
            <a:tailEnd/>
          </a:ln>
          <a:effectLst/>
        </p:spPr>
        <p:txBody>
          <a:bodyPr wrap="none">
            <a:spAutoFit/>
          </a:bodyPr>
          <a:lstStyle/>
          <a:p>
            <a:pPr defTabSz="914400"/>
            <a:r>
              <a:rPr lang="en-US" sz="1200" b="1" dirty="0"/>
              <a:t>HP NSK</a:t>
            </a:r>
          </a:p>
        </p:txBody>
      </p:sp>
      <p:sp>
        <p:nvSpPr>
          <p:cNvPr id="115" name="Line 13"/>
          <p:cNvSpPr>
            <a:spLocks noChangeShapeType="1"/>
          </p:cNvSpPr>
          <p:nvPr/>
        </p:nvSpPr>
        <p:spPr bwMode="auto">
          <a:xfrm>
            <a:off x="366356" y="3607475"/>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Tree>
    <p:extLst>
      <p:ext uri="{BB962C8B-B14F-4D97-AF65-F5344CB8AC3E}">
        <p14:creationId xmlns:p14="http://schemas.microsoft.com/office/powerpoint/2010/main" val="267650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Out-of-the-box Agent Job Types</a:t>
            </a:r>
          </a:p>
        </p:txBody>
      </p:sp>
      <p:pic>
        <p:nvPicPr>
          <p:cNvPr id="3" name="Picture 2"/>
          <p:cNvPicPr>
            <a:picLocks noChangeAspect="1"/>
          </p:cNvPicPr>
          <p:nvPr/>
        </p:nvPicPr>
        <p:blipFill>
          <a:blip r:embed="rId2"/>
          <a:stretch>
            <a:fillRect/>
          </a:stretch>
        </p:blipFill>
        <p:spPr>
          <a:xfrm>
            <a:off x="342442" y="1045639"/>
            <a:ext cx="8459116" cy="3637280"/>
          </a:xfrm>
          <a:prstGeom prst="rect">
            <a:avLst/>
          </a:prstGeom>
        </p:spPr>
      </p:pic>
    </p:spTree>
    <p:extLst>
      <p:ext uri="{BB962C8B-B14F-4D97-AF65-F5344CB8AC3E}">
        <p14:creationId xmlns:p14="http://schemas.microsoft.com/office/powerpoint/2010/main" val="380723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Hadoop Advanced Integration Architecture</a:t>
            </a:r>
          </a:p>
        </p:txBody>
      </p:sp>
      <p:pic>
        <p:nvPicPr>
          <p:cNvPr id="11" name="Content Placeholder 10"/>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607133" y="3655109"/>
            <a:ext cx="1006475" cy="10096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015" y="669959"/>
            <a:ext cx="1015946" cy="101594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094" y="3625545"/>
            <a:ext cx="1039214" cy="1039214"/>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8015" y="2005838"/>
            <a:ext cx="1015946" cy="1015946"/>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6172" y="3572056"/>
            <a:ext cx="1127480" cy="112748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9851" y="3572056"/>
            <a:ext cx="1127480" cy="1127480"/>
          </a:xfrm>
          <a:prstGeom prst="rect">
            <a:avLst/>
          </a:prstGeom>
        </p:spPr>
      </p:pic>
      <p:sp>
        <p:nvSpPr>
          <p:cNvPr id="18" name="TextBox 17"/>
          <p:cNvSpPr txBox="1"/>
          <p:nvPr/>
        </p:nvSpPr>
        <p:spPr>
          <a:xfrm>
            <a:off x="5003960" y="837767"/>
            <a:ext cx="685800" cy="685800"/>
          </a:xfrm>
          <a:prstGeom prst="rect">
            <a:avLst/>
          </a:prstGeom>
          <a:solidFill>
            <a:schemeClr val="bg1"/>
          </a:solidFill>
        </p:spPr>
        <p:txBody>
          <a:bodyPr wrap="none" tIns="68580" bIns="68580" rtlCol="0" anchor="ctr" anchorCtr="0">
            <a:noAutofit/>
          </a:bodyPr>
          <a:lstStyle/>
          <a:p>
            <a:pPr algn="ctr"/>
            <a:r>
              <a:rPr lang="en-US" sz="1350"/>
              <a:t>ESP </a:t>
            </a:r>
            <a:r>
              <a:rPr lang="en-US" sz="1350" dirty="0"/>
              <a:t>Server</a:t>
            </a:r>
          </a:p>
        </p:txBody>
      </p:sp>
      <p:sp>
        <p:nvSpPr>
          <p:cNvPr id="19" name="TextBox 18"/>
          <p:cNvSpPr txBox="1"/>
          <p:nvPr/>
        </p:nvSpPr>
        <p:spPr>
          <a:xfrm>
            <a:off x="5096711" y="2119112"/>
            <a:ext cx="685800" cy="685800"/>
          </a:xfrm>
          <a:prstGeom prst="rect">
            <a:avLst/>
          </a:prstGeom>
          <a:solidFill>
            <a:schemeClr val="bg1"/>
          </a:solidFill>
        </p:spPr>
        <p:txBody>
          <a:bodyPr wrap="none" tIns="68580" bIns="68580" rtlCol="0" anchor="ctr" anchorCtr="0">
            <a:noAutofit/>
          </a:bodyPr>
          <a:lstStyle/>
          <a:p>
            <a:pPr algn="ctr"/>
            <a:r>
              <a:rPr lang="en-US" sz="1350" dirty="0"/>
              <a:t>AI for Hadoop</a:t>
            </a:r>
          </a:p>
        </p:txBody>
      </p:sp>
      <p:sp>
        <p:nvSpPr>
          <p:cNvPr id="20" name="TextBox 19"/>
          <p:cNvSpPr txBox="1"/>
          <p:nvPr/>
        </p:nvSpPr>
        <p:spPr>
          <a:xfrm>
            <a:off x="1974670" y="4640794"/>
            <a:ext cx="754473" cy="208031"/>
          </a:xfrm>
          <a:prstGeom prst="rect">
            <a:avLst/>
          </a:prstGeom>
          <a:solidFill>
            <a:schemeClr val="bg1"/>
          </a:solidFill>
        </p:spPr>
        <p:txBody>
          <a:bodyPr wrap="none" tIns="68580" bIns="68580" rtlCol="0" anchor="ctr" anchorCtr="0">
            <a:noAutofit/>
          </a:bodyPr>
          <a:lstStyle/>
          <a:p>
            <a:pPr algn="ctr"/>
            <a:r>
              <a:rPr lang="en-US" sz="1350" dirty="0"/>
              <a:t>Oozie</a:t>
            </a:r>
          </a:p>
        </p:txBody>
      </p:sp>
      <p:sp>
        <p:nvSpPr>
          <p:cNvPr id="21" name="TextBox 20"/>
          <p:cNvSpPr txBox="1"/>
          <p:nvPr/>
        </p:nvSpPr>
        <p:spPr>
          <a:xfrm>
            <a:off x="3366354" y="4636111"/>
            <a:ext cx="754473" cy="208031"/>
          </a:xfrm>
          <a:prstGeom prst="rect">
            <a:avLst/>
          </a:prstGeom>
          <a:solidFill>
            <a:schemeClr val="bg1"/>
          </a:solidFill>
        </p:spPr>
        <p:txBody>
          <a:bodyPr wrap="none" tIns="68580" bIns="68580" rtlCol="0" anchor="ctr" anchorCtr="0">
            <a:noAutofit/>
          </a:bodyPr>
          <a:lstStyle/>
          <a:p>
            <a:pPr algn="ctr"/>
            <a:r>
              <a:rPr lang="en-US" sz="1350" dirty="0" err="1"/>
              <a:t>HiveDB</a:t>
            </a:r>
            <a:endParaRPr lang="en-US" sz="1350" dirty="0"/>
          </a:p>
        </p:txBody>
      </p:sp>
      <p:sp>
        <p:nvSpPr>
          <p:cNvPr id="22" name="TextBox 21"/>
          <p:cNvSpPr txBox="1"/>
          <p:nvPr/>
        </p:nvSpPr>
        <p:spPr>
          <a:xfrm>
            <a:off x="6312674" y="4664759"/>
            <a:ext cx="754473" cy="208031"/>
          </a:xfrm>
          <a:prstGeom prst="rect">
            <a:avLst/>
          </a:prstGeom>
          <a:solidFill>
            <a:schemeClr val="bg1"/>
          </a:solidFill>
        </p:spPr>
        <p:txBody>
          <a:bodyPr wrap="none" tIns="68580" bIns="68580" rtlCol="0" anchor="ctr" anchorCtr="0">
            <a:noAutofit/>
          </a:bodyPr>
          <a:lstStyle/>
          <a:p>
            <a:pPr algn="ctr"/>
            <a:r>
              <a:rPr lang="en-US" sz="1350" dirty="0"/>
              <a:t>Sqoop DB</a:t>
            </a:r>
          </a:p>
        </p:txBody>
      </p:sp>
      <p:sp>
        <p:nvSpPr>
          <p:cNvPr id="23" name="TextBox 22"/>
          <p:cNvSpPr txBox="1"/>
          <p:nvPr/>
        </p:nvSpPr>
        <p:spPr>
          <a:xfrm>
            <a:off x="4758040" y="4636110"/>
            <a:ext cx="754473" cy="208031"/>
          </a:xfrm>
          <a:prstGeom prst="rect">
            <a:avLst/>
          </a:prstGeom>
          <a:solidFill>
            <a:schemeClr val="bg1"/>
          </a:solidFill>
        </p:spPr>
        <p:txBody>
          <a:bodyPr wrap="none" tIns="68580" bIns="68580" rtlCol="0" anchor="ctr" anchorCtr="0">
            <a:noAutofit/>
          </a:bodyPr>
          <a:lstStyle/>
          <a:p>
            <a:pPr algn="ctr"/>
            <a:r>
              <a:rPr lang="en-US" sz="1350" dirty="0"/>
              <a:t>Hadoop Edgenode</a:t>
            </a:r>
          </a:p>
        </p:txBody>
      </p:sp>
      <p:cxnSp>
        <p:nvCxnSpPr>
          <p:cNvPr id="25" name="Straight Connector 24"/>
          <p:cNvCxnSpPr/>
          <p:nvPr/>
        </p:nvCxnSpPr>
        <p:spPr>
          <a:xfrm>
            <a:off x="4497185" y="1523567"/>
            <a:ext cx="0" cy="695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364972" y="2849671"/>
            <a:ext cx="1755855" cy="9284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3861262" y="2849671"/>
            <a:ext cx="553109" cy="9284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729630" y="2849671"/>
            <a:ext cx="367081" cy="9284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935706" y="2849671"/>
            <a:ext cx="1618880" cy="928464"/>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729143" y="3299016"/>
            <a:ext cx="754473" cy="208031"/>
          </a:xfrm>
          <a:prstGeom prst="rect">
            <a:avLst/>
          </a:prstGeom>
          <a:solidFill>
            <a:schemeClr val="bg1"/>
          </a:solidFill>
        </p:spPr>
        <p:txBody>
          <a:bodyPr wrap="none" tIns="68580" bIns="68580" rtlCol="0" anchor="ctr" anchorCtr="0">
            <a:noAutofit/>
          </a:bodyPr>
          <a:lstStyle/>
          <a:p>
            <a:pPr algn="ctr"/>
            <a:r>
              <a:rPr lang="en-US" sz="1350" dirty="0"/>
              <a:t>HTTP</a:t>
            </a:r>
          </a:p>
        </p:txBody>
      </p:sp>
      <p:sp>
        <p:nvSpPr>
          <p:cNvPr id="42" name="TextBox 41"/>
          <p:cNvSpPr txBox="1"/>
          <p:nvPr/>
        </p:nvSpPr>
        <p:spPr>
          <a:xfrm>
            <a:off x="3681614" y="3304197"/>
            <a:ext cx="754473" cy="208031"/>
          </a:xfrm>
          <a:prstGeom prst="rect">
            <a:avLst/>
          </a:prstGeom>
          <a:solidFill>
            <a:schemeClr val="bg1"/>
          </a:solidFill>
        </p:spPr>
        <p:txBody>
          <a:bodyPr wrap="none" tIns="68580" bIns="68580" rtlCol="0" anchor="ctr" anchorCtr="0">
            <a:noAutofit/>
          </a:bodyPr>
          <a:lstStyle/>
          <a:p>
            <a:pPr algn="ctr"/>
            <a:r>
              <a:rPr lang="en-US" sz="1350" dirty="0"/>
              <a:t>JDBC</a:t>
            </a:r>
          </a:p>
        </p:txBody>
      </p:sp>
      <p:sp>
        <p:nvSpPr>
          <p:cNvPr id="43" name="TextBox 42"/>
          <p:cNvSpPr txBox="1"/>
          <p:nvPr/>
        </p:nvSpPr>
        <p:spPr>
          <a:xfrm>
            <a:off x="4600874" y="3222365"/>
            <a:ext cx="743274" cy="371694"/>
          </a:xfrm>
          <a:prstGeom prst="rect">
            <a:avLst/>
          </a:prstGeom>
          <a:solidFill>
            <a:schemeClr val="bg1"/>
          </a:solidFill>
        </p:spPr>
        <p:txBody>
          <a:bodyPr wrap="none" tIns="68580" bIns="68580" rtlCol="0" anchor="ctr" anchorCtr="0">
            <a:noAutofit/>
          </a:bodyPr>
          <a:lstStyle/>
          <a:p>
            <a:pPr algn="ctr"/>
            <a:r>
              <a:rPr lang="en-US" sz="1350" dirty="0"/>
              <a:t>SSH</a:t>
            </a:r>
          </a:p>
          <a:p>
            <a:pPr algn="ctr"/>
            <a:r>
              <a:rPr lang="en-US" sz="1350" dirty="0"/>
              <a:t>Port 22</a:t>
            </a:r>
          </a:p>
        </p:txBody>
      </p:sp>
      <p:sp>
        <p:nvSpPr>
          <p:cNvPr id="44" name="TextBox 43"/>
          <p:cNvSpPr txBox="1"/>
          <p:nvPr/>
        </p:nvSpPr>
        <p:spPr>
          <a:xfrm>
            <a:off x="5509353" y="3304196"/>
            <a:ext cx="754473" cy="208031"/>
          </a:xfrm>
          <a:prstGeom prst="rect">
            <a:avLst/>
          </a:prstGeom>
          <a:solidFill>
            <a:schemeClr val="bg1"/>
          </a:solidFill>
        </p:spPr>
        <p:txBody>
          <a:bodyPr wrap="none" tIns="68580" bIns="68580" rtlCol="0" anchor="ctr" anchorCtr="0">
            <a:noAutofit/>
          </a:bodyPr>
          <a:lstStyle/>
          <a:p>
            <a:pPr algn="ctr"/>
            <a:r>
              <a:rPr lang="en-US" sz="1350" dirty="0"/>
              <a:t>JDBC</a:t>
            </a:r>
          </a:p>
        </p:txBody>
      </p:sp>
    </p:spTree>
    <p:extLst>
      <p:ext uri="{BB962C8B-B14F-4D97-AF65-F5344CB8AC3E}">
        <p14:creationId xmlns:p14="http://schemas.microsoft.com/office/powerpoint/2010/main" val="100635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Hadoop Terms</a:t>
            </a:r>
            <a:br>
              <a:rPr lang="en-GB" dirty="0"/>
            </a:br>
            <a:endParaRPr lang="en-GB" dirty="0"/>
          </a:p>
        </p:txBody>
      </p:sp>
      <p:sp>
        <p:nvSpPr>
          <p:cNvPr id="4" name="Content Placeholder 3"/>
          <p:cNvSpPr>
            <a:spLocks noGrp="1"/>
          </p:cNvSpPr>
          <p:nvPr>
            <p:ph type="body" sz="quarter" idx="10"/>
          </p:nvPr>
        </p:nvSpPr>
        <p:spPr/>
        <p:txBody>
          <a:bodyPr>
            <a:normAutofit/>
          </a:bodyPr>
          <a:lstStyle/>
          <a:p>
            <a:pPr>
              <a:lnSpc>
                <a:spcPct val="120000"/>
              </a:lnSpc>
              <a:spcBef>
                <a:spcPts val="0"/>
              </a:spcBef>
              <a:spcAft>
                <a:spcPts val="0"/>
              </a:spcAft>
            </a:pPr>
            <a:r>
              <a:rPr lang="en-US" sz="1800" dirty="0"/>
              <a:t>Edge Node: Interface between Hadoop cluster and the outside network</a:t>
            </a:r>
          </a:p>
          <a:p>
            <a:pPr>
              <a:lnSpc>
                <a:spcPct val="120000"/>
              </a:lnSpc>
              <a:spcBef>
                <a:spcPts val="0"/>
              </a:spcBef>
              <a:spcAft>
                <a:spcPts val="0"/>
              </a:spcAft>
            </a:pPr>
            <a:r>
              <a:rPr lang="en-US" sz="1800" dirty="0"/>
              <a:t>HDFS: Hadoop Distributed File System</a:t>
            </a:r>
          </a:p>
          <a:p>
            <a:pPr>
              <a:lnSpc>
                <a:spcPct val="120000"/>
              </a:lnSpc>
              <a:spcBef>
                <a:spcPts val="0"/>
              </a:spcBef>
              <a:spcAft>
                <a:spcPts val="0"/>
              </a:spcAft>
            </a:pPr>
            <a:r>
              <a:rPr lang="en-US" sz="1800" dirty="0"/>
              <a:t>Hive: Data warehouse for Hadoop</a:t>
            </a:r>
          </a:p>
          <a:p>
            <a:pPr lvl="1">
              <a:lnSpc>
                <a:spcPct val="120000"/>
              </a:lnSpc>
              <a:spcAft>
                <a:spcPts val="0"/>
              </a:spcAft>
            </a:pPr>
            <a:r>
              <a:rPr lang="en-US" sz="1400" dirty="0"/>
              <a:t>Beeline: Hive query mechanism</a:t>
            </a:r>
          </a:p>
          <a:p>
            <a:pPr>
              <a:lnSpc>
                <a:spcPct val="120000"/>
              </a:lnSpc>
              <a:spcBef>
                <a:spcPts val="0"/>
              </a:spcBef>
              <a:spcAft>
                <a:spcPts val="0"/>
              </a:spcAft>
            </a:pPr>
            <a:r>
              <a:rPr lang="en-US" sz="1800" dirty="0"/>
              <a:t>Oozie: Internal workflow scheduler to manage Hadoop jobs</a:t>
            </a:r>
          </a:p>
          <a:p>
            <a:pPr lvl="1">
              <a:lnSpc>
                <a:spcPct val="120000"/>
              </a:lnSpc>
              <a:spcAft>
                <a:spcPts val="0"/>
              </a:spcAft>
            </a:pPr>
            <a:r>
              <a:rPr lang="en-US" sz="1400" dirty="0"/>
              <a:t>High level scripting language to create map reduce programs</a:t>
            </a:r>
          </a:p>
          <a:p>
            <a:pPr lvl="1">
              <a:lnSpc>
                <a:spcPct val="120000"/>
              </a:lnSpc>
              <a:spcAft>
                <a:spcPts val="0"/>
              </a:spcAft>
            </a:pPr>
            <a:r>
              <a:rPr lang="en-US" sz="1400" dirty="0"/>
              <a:t>Directed Acyclic Graph (DAG): Oozie workflow dependency graph</a:t>
            </a:r>
          </a:p>
          <a:p>
            <a:pPr>
              <a:lnSpc>
                <a:spcPct val="120000"/>
              </a:lnSpc>
              <a:spcBef>
                <a:spcPts val="0"/>
              </a:spcBef>
              <a:spcAft>
                <a:spcPts val="0"/>
              </a:spcAft>
            </a:pPr>
            <a:r>
              <a:rPr lang="en-US" sz="1800" dirty="0"/>
              <a:t>Pig: Scripting language used to create MapReduce programs</a:t>
            </a:r>
          </a:p>
          <a:p>
            <a:r>
              <a:rPr lang="en-US" sz="1800" dirty="0"/>
              <a:t>Sqoop: CLI for transferring data between RDBMS’ and Hadoop</a:t>
            </a:r>
          </a:p>
        </p:txBody>
      </p:sp>
    </p:spTree>
    <p:extLst>
      <p:ext uri="{BB962C8B-B14F-4D97-AF65-F5344CB8AC3E}">
        <p14:creationId xmlns:p14="http://schemas.microsoft.com/office/powerpoint/2010/main" val="1163995111"/>
      </p:ext>
    </p:extLst>
  </p:cSld>
  <p:clrMapOvr>
    <a:masterClrMapping/>
  </p:clrMapOvr>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spAutoFit/>
      </a:bodyPr>
      <a:lstStyle>
        <a:defPPr algn="ctr">
          <a:defRPr sz="1200" dirty="0"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effectLst/>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effectLst/>
      </a:spPr>
      <a:bodyPr wrap="none" tIns="91440" bIns="91440" rtlCol="0" anchor="ctr" anchorCtr="0">
        <a:spAutoFit/>
      </a:bodyPr>
      <a:lstStyle>
        <a:defPPr algn="ctr">
          <a:defRPr sz="1200" dirty="0" smtClean="0"/>
        </a:defPPr>
      </a:lstStyle>
    </a:txDef>
  </a:objectDefaults>
  <a:extraClrSchemeLst/>
</a:theme>
</file>

<file path=ppt/theme/theme3.xml><?xml version="1.0" encoding="utf-8"?>
<a:theme xmlns:a="http://schemas.openxmlformats.org/drawingml/2006/main" name="Corp and Event Titl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1_CAWorld2014_Employee_Template_Sept_2014">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https://one.ca.com/solutions/_cts/Document/Recon template.xsn</xsnLocation>
  <cached>True</cached>
  <openByDefault>False</openByDefault>
  <xsnScope>https://one.ca.com/solutions</xsnScope>
</customXsn>
</file>

<file path=customXml/item2.xml><?xml version="1.0" encoding="utf-8"?>
<ct:contentTypeSchema xmlns:ct="http://schemas.microsoft.com/office/2006/metadata/contentType" xmlns:ma="http://schemas.microsoft.com/office/2006/metadata/properties/metaAttributes" ct:_="" ma:_="" ma:contentTypeName="Customer Presentation" ma:contentTypeID="0x01010001881C193DFE4F4C988FD3DAC6939E0F00662F3FBD8F9CA540AA4453CFFAFC03A2" ma:contentTypeVersion="12" ma:contentTypeDescription="" ma:contentTypeScope="" ma:versionID="772477438e5005ccd9db25d930574806">
  <xsd:schema xmlns:xsd="http://www.w3.org/2001/XMLSchema" xmlns:p="http://schemas.microsoft.com/office/2006/metadata/properties" xmlns:ns2="51e6d1dc-185b-4b89-80c6-d55cae8e8551" xmlns:ns3="18b45a35-9a85-4f26-9092-b92f6a39e685" targetNamespace="http://schemas.microsoft.com/office/2006/metadata/properties" ma:root="true" ma:fieldsID="c6cb34f99c5a2cf2f4aa956b1040bcc6" ns2:_="" ns3:_="">
    <xsd:import namespace="51e6d1dc-185b-4b89-80c6-d55cae8e8551"/>
    <xsd:import namespace="18b45a35-9a85-4f26-9092-b92f6a39e685"/>
    <xsd:element name="properties">
      <xsd:complexType>
        <xsd:sequence>
          <xsd:element name="documentManagement">
            <xsd:complexType>
              <xsd:all>
                <xsd:element ref="ns2:Description" minOccurs="0"/>
                <xsd:element ref="ns2:Content_x0020_Owner"/>
                <xsd:element ref="ns3:Language"/>
                <xsd:element ref="ns2:Publication_x0020_Date"/>
                <xsd:element ref="ns2:Expiration_x0020_Date"/>
                <xsd:element ref="ns2:Primary_x0020_Target_x0020_Audience"/>
                <xsd:element ref="ns2:Dist"/>
                <xsd:element ref="ns2:Asset_x0020_Granularity" minOccurs="0"/>
                <xsd:element ref="ns2:Primary_x0020_Sales_x0020_Stage" minOccurs="0"/>
                <xsd:element ref="ns2:Sales_x0020_Play" minOccurs="0"/>
                <xsd:element ref="ns2:Launch" minOccurs="0"/>
                <xsd:element ref="ns2:FRED" minOccurs="0"/>
                <xsd:element ref="ns2:Technology_x0020_Area" minOccurs="0"/>
                <xsd:element ref="ns2:Product_x0020_Name" minOccurs="0"/>
                <xsd:element ref="ns2:Product_x0020_Environment" minOccurs="0"/>
                <xsd:element ref="ns2:Industry_x0020_Solution" minOccurs="0"/>
                <xsd:element ref="ns2:Technology_x0020_Alliance" minOccurs="0"/>
                <xsd:element ref="ns2:Corporate_x0020_Program" minOccurs="0"/>
                <xsd:element ref="ns2:Service_x0020_Category" minOccurs="0"/>
                <xsd:element ref="ns2:Search_x0020_Words" minOccurs="0"/>
                <xsd:element ref="ns2:Record_x0020_Type"/>
              </xsd:all>
            </xsd:complexType>
          </xsd:element>
        </xsd:sequence>
      </xsd:complexType>
    </xsd:element>
  </xsd:schema>
  <xsd:schema xmlns:xsd="http://www.w3.org/2001/XMLSchema" xmlns:dms="http://schemas.microsoft.com/office/2006/documentManagement/types" targetNamespace="51e6d1dc-185b-4b89-80c6-d55cae8e8551" elementFormDefault="qualified">
    <xsd:import namespace="http://schemas.microsoft.com/office/2006/documentManagement/types"/>
    <xsd:element name="Description" ma:index="2" nillable="true" ma:displayName="Description" ma:description="While not shown on the SWB, text from this section will display when users search the SWB." ma:internalName="Description">
      <xsd:simpleType>
        <xsd:restriction base="dms:Note"/>
      </xsd:simpleType>
    </xsd:element>
    <xsd:element name="Content_x0020_Owner" ma:index="3" ma:displayName="Content Owner" ma:list="UserInfo" ma:internalName="Conten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ublication_x0020_Date" ma:index="5" ma:displayName="Publication Date" ma:default="[today]" ma:format="DateOnly" ma:internalName="Publication_x0020_Date">
      <xsd:simpleType>
        <xsd:restriction base="dms:DateTime"/>
      </xsd:simpleType>
    </xsd:element>
    <xsd:element name="Expiration_x0020_Date" ma:index="6" ma:displayName="Expiration Date" ma:description="The document will not be removed or modified on this date, it is for internal reference.  1 year is default." ma:format="DateOnly" ma:internalName="Expiration_x0020_Date">
      <xsd:simpleType>
        <xsd:restriction base="dms:DateTime"/>
      </xsd:simpleType>
    </xsd:element>
    <xsd:element name="Primary_x0020_Target_x0020_Audience" ma:index="7" ma:displayName="Primary Target Audience" ma:format="RadioButtons" ma:internalName="Primary_x0020_Target_x0020_Audience">
      <xsd:simpleType>
        <xsd:restriction base="dms:Choice">
          <xsd:enumeration value="Business Customer"/>
          <xsd:enumeration value="Partners"/>
          <xsd:enumeration value="Sales"/>
          <xsd:enumeration value="Technical Customer"/>
        </xsd:restriction>
      </xsd:simpleType>
    </xsd:element>
    <xsd:element name="Dist" ma:index="8" ma:displayName="Distribute" ma:format="RadioButtons" ma:internalName="Dist">
      <xsd:simpleType>
        <xsd:restriction base="dms:Choice">
          <xsd:enumeration value="External"/>
          <xsd:enumeration value="Internal Only"/>
          <xsd:enumeration value="Partner Approved"/>
        </xsd:restriction>
      </xsd:simpleType>
    </xsd:element>
    <xsd:element name="Asset_x0020_Granularity" ma:index="9" nillable="true" ma:displayName="Asset Granularity" ma:format="RadioButtons" ma:internalName="Asset_x0020_Granularity" ma:readOnly="false">
      <xsd:simpleType>
        <xsd:restriction base="dms:Choice">
          <xsd:enumeration value="Business"/>
          <xsd:enumeration value="Corporate"/>
          <xsd:enumeration value="Functional"/>
          <xsd:enumeration value="Product"/>
          <xsd:enumeration value="Technical"/>
        </xsd:restriction>
      </xsd:simpleType>
    </xsd:element>
    <xsd:element name="Primary_x0020_Sales_x0020_Stage" ma:index="10" nillable="true" ma:displayName="Primary Sales Stage" ma:description="This field is for Approved Playbook Content only." ma:format="RadioButtons" ma:internalName="Primary_x0020_Sales_x0020_Stage">
      <xsd:simpleType>
        <xsd:restriction base="dms:Choice">
          <xsd:enumeration value="Research"/>
          <xsd:enumeration value="Verify"/>
          <xsd:enumeration value="Prove"/>
          <xsd:enumeration value="Win"/>
        </xsd:restriction>
      </xsd:simpleType>
    </xsd:element>
    <xsd:element name="Sales_x0020_Play" ma:index="11" nillable="true" ma:displayName="Sales Play" ma:description="Approved Playbook content only.  If the document is not an approved playbook asset in a playbook folder, and approved for use in the playbook application in Salesforce, please leave this field blank." ma:list="{d9f922e3-359e-446c-8e54-7ec2c858339e}" ma:internalName="Sales_x0020_Play" ma:showField="Title" ma:web="51e6d1dc-185b-4b89-80c6-d55cae8e8551">
      <xsd:simpleType>
        <xsd:restriction base="dms:Lookup"/>
      </xsd:simpleType>
    </xsd:element>
    <xsd:element name="Launch" ma:index="12" nillable="true" ma:displayName="Launch" ma:default="0" ma:description="Check box if this document is part of the current/active Launches for the Solution(s)" ma:internalName="Launch">
      <xsd:simpleType>
        <xsd:restriction base="dms:Boolean"/>
      </xsd:simpleType>
    </xsd:element>
    <xsd:element name="FRED" ma:index="13" nillable="true" ma:displayName="Solution" ma:internalName="FRED" ma:readOnly="false" ma:requiredMultiChoice="true">
      <xsd:complexType>
        <xsd:complexContent>
          <xsd:extension base="dms:MultiChoice">
            <xsd:sequence>
              <xsd:element name="Value" maxOccurs="unbounded" minOccurs="0" nillable="true">
                <xsd:simpleType>
                  <xsd:restriction base="dms:Choice">
                    <xsd:enumeration value="None"/>
                    <xsd:enumeration value="Application Delivery"/>
                    <xsd:enumeration value="Application Performance Management"/>
                    <xsd:enumeration value="Automation &amp; Cloud Platform"/>
                    <xsd:enumeration value="Infrastructure Management"/>
                    <xsd:enumeration value="IT Security"/>
                    <xsd:enumeration value="Mainframe"/>
                    <xsd:enumeration value="New Business Innovation"/>
                    <xsd:enumeration value="Project &amp; Portfolio Management"/>
                    <xsd:enumeration value="Service Management"/>
                  </xsd:restriction>
                </xsd:simpleType>
              </xsd:element>
            </xsd:sequence>
          </xsd:extension>
        </xsd:complexContent>
      </xsd:complexType>
    </xsd:element>
    <xsd:element name="Technology_x0020_Area" ma:index="14" nillable="true" ma:displayName="Product Families" ma:list="{675a2f44-0826-49d4-899a-618b8c80a0fb}" ma:internalName="Technology_x0020_Area"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Product_x0020_Name" ma:index="15" nillable="true" ma:displayName="Product Name" ma:description="For IM and Service Mgmt, this field will drive the filters on their respective SWB pages.  For all other Solutions, this field is optional and can be used to improve the document’s results when a user searches for the product name." ma:list="{7ce3bb41-e431-4046-aded-89c1649a1076}" ma:internalName="Product_x0020_Name"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Product_x0020_Environment" ma:index="16" nillable="true" ma:displayName="Environment" ma:internalName="Product_x0020_Environment">
      <xsd:complexType>
        <xsd:complexContent>
          <xsd:extension base="dms:MultiChoice">
            <xsd:sequence>
              <xsd:element name="Value" maxOccurs="unbounded" minOccurs="0" nillable="true">
                <xsd:simpleType>
                  <xsd:restriction base="dms:Choice">
                    <xsd:enumeration value="Cloud"/>
                    <xsd:enumeration value="IT Management-as-a-Service"/>
                    <xsd:enumeration value="Mobility"/>
                    <xsd:enumeration value="Distributed"/>
                    <xsd:enumeration value="Virtual"/>
                    <xsd:enumeration value="Mainframe"/>
                  </xsd:restriction>
                </xsd:simpleType>
              </xsd:element>
            </xsd:sequence>
          </xsd:extension>
        </xsd:complexContent>
      </xsd:complexType>
    </xsd:element>
    <xsd:element name="Industry_x0020_Solution" ma:index="17" nillable="true" ma:displayName="Industry Solution" ma:list="{2884a5e3-07ef-41d3-8e0c-094594c88a8b}" ma:internalName="Industry_x0020_Solution" ma:showField="Title" ma:web="51e6d1dc-185b-4b89-80c6-d55cae8e8551">
      <xsd:simpleType>
        <xsd:restriction base="dms:Lookup"/>
      </xsd:simpleType>
    </xsd:element>
    <xsd:element name="Technology_x0020_Alliance" ma:index="18" nillable="true" ma:displayName="Technology Alliance" ma:list="{3385d6ea-c59f-44cc-a9f1-59df71b9d9a7}" ma:internalName="Technology_x0020_Alliance"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Corporate_x0020_Program" ma:index="19" nillable="true" ma:displayName="Corporate Program" ma:list="{a307ac8f-6584-403e-b189-0cb492087c9a}" ma:internalName="Corporate_x0020_Program"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Service_x0020_Category" ma:index="20" nillable="true" ma:displayName="Services Category" ma:list="{a7dab123-841c-476d-b5e3-435b28f55210}" ma:internalName="Service_x0020_Category"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Search_x0020_Words" ma:index="21" nillable="true" ma:displayName="Search Words" ma:description="Enter additional keywords to enhance findability of this file" ma:internalName="Search_x0020_Words">
      <xsd:simpleType>
        <xsd:restriction base="dms:Note"/>
      </xsd:simpleType>
    </xsd:element>
    <xsd:element name="Record_x0020_Type" ma:index="22" ma:displayName="Record Type" ma:default="Secondary" ma:description="Please select the record type of the content. If you have any questions on the meanings, reference the following: http://qms.ca.com/document.asp?ID=5761" ma:internalName="Record_x0020_Type">
      <xsd:simpleType>
        <xsd:restriction base="dms:Choice">
          <xsd:enumeration value="Primary"/>
          <xsd:enumeration value="Secondary"/>
        </xsd:restriction>
      </xsd:simpleType>
    </xsd:element>
  </xsd:schema>
  <xsd:schema xmlns:xsd="http://www.w3.org/2001/XMLSchema" xmlns:dms="http://schemas.microsoft.com/office/2006/documentManagement/types" targetNamespace="18b45a35-9a85-4f26-9092-b92f6a39e685" elementFormDefault="qualified">
    <xsd:import namespace="http://schemas.microsoft.com/office/2006/documentManagement/types"/>
    <xsd:element name="Language" ma:index="4" ma:displayName="Language" ma:default="English" ma:description="Please select the language of the content" ma:format="Dropdown" ma:internalName="Language">
      <xsd:simpleType>
        <xsd:restriction base="dms:Choice">
          <xsd:enumeration value="Brazilian Portuguese"/>
          <xsd:enumeration value="Czech"/>
          <xsd:enumeration value="English"/>
          <xsd:enumeration value="French"/>
          <xsd:enumeration value="German"/>
          <xsd:enumeration value="Italian"/>
          <xsd:enumeration value="Japanese"/>
          <xsd:enumeration value="Korean"/>
          <xsd:enumeration value="Latin Spanish"/>
          <xsd:enumeration value="Polish"/>
          <xsd:enumeration value="Portuguese"/>
          <xsd:enumeration value="Russian"/>
          <xsd:enumeration value="Spanish"/>
          <xsd:enumeration value="Simplified Chinese"/>
          <xsd:enumeration value="Traditional Chine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Original File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51e6d1dc-185b-4b89-80c6-d55cae8e8551">
      <UserInfo>
        <DisplayName>TANT-A01\kelan05</DisplayName>
        <AccountId>1078</AccountId>
        <AccountType/>
      </UserInfo>
    </Content_x0020_Owner>
    <Industry_x0020_Solution xmlns="51e6d1dc-185b-4b89-80c6-d55cae8e8551" xsi:nil="true"/>
    <Primary_x0020_Sales_x0020_Stage xmlns="51e6d1dc-185b-4b89-80c6-d55cae8e8551" xsi:nil="true"/>
    <Technology_x0020_Alliance xmlns="51e6d1dc-185b-4b89-80c6-d55cae8e8551"/>
    <Corporate_x0020_Program xmlns="51e6d1dc-185b-4b89-80c6-d55cae8e8551">
      <Value>22</Value>
    </Corporate_x0020_Program>
    <Record_x0020_Type xmlns="51e6d1dc-185b-4b89-80c6-d55cae8e8551">Secondary</Record_x0020_Type>
    <Product_x0020_Environment xmlns="51e6d1dc-185b-4b89-80c6-d55cae8e8551"/>
    <Publication_x0020_Date xmlns="51e6d1dc-185b-4b89-80c6-d55cae8e8551">2014-05-06T04:00:00+00:00</Publication_x0020_Date>
    <Primary_x0020_Target_x0020_Audience xmlns="51e6d1dc-185b-4b89-80c6-d55cae8e8551">Business Customer</Primary_x0020_Target_x0020_Audience>
    <Description xmlns="51e6d1dc-185b-4b89-80c6-d55cae8e8551" xsi:nil="true"/>
    <Language xmlns="18b45a35-9a85-4f26-9092-b92f6a39e685">English</Language>
    <Expiration_x0020_Date xmlns="51e6d1dc-185b-4b89-80c6-d55cae8e8551"/>
    <Sales_x0020_Play xmlns="51e6d1dc-185b-4b89-80c6-d55cae8e8551" xsi:nil="true"/>
    <Search_x0020_Words xmlns="51e6d1dc-185b-4b89-80c6-d55cae8e8551" xsi:nil="true"/>
    <Technology_x0020_Area xmlns="51e6d1dc-185b-4b89-80c6-d55cae8e8551"/>
    <Dist xmlns="51e6d1dc-185b-4b89-80c6-d55cae8e8551">External</Dist>
    <FRED xmlns="51e6d1dc-185b-4b89-80c6-d55cae8e8551">
      <Value>None</Value>
    </FRED>
    <Service_x0020_Category xmlns="51e6d1dc-185b-4b89-80c6-d55cae8e8551"/>
    <Launch xmlns="51e6d1dc-185b-4b89-80c6-d55cae8e8551">false</Launch>
    <Product_x0020_Name xmlns="51e6d1dc-185b-4b89-80c6-d55cae8e8551"/>
    <Asset_x0020_Granularity xmlns="51e6d1dc-185b-4b89-80c6-d55cae8e8551" xsi:nil="true"/>
  </documentManagement>
</p:properties>
</file>

<file path=customXml/itemProps1.xml><?xml version="1.0" encoding="utf-8"?>
<ds:datastoreItem xmlns:ds="http://schemas.openxmlformats.org/officeDocument/2006/customXml" ds:itemID="{5C0BBE38-E202-4D66-8265-688545255A60}">
  <ds:schemaRefs>
    <ds:schemaRef ds:uri="http://schemas.microsoft.com/office/2006/metadata/customXsn"/>
  </ds:schemaRefs>
</ds:datastoreItem>
</file>

<file path=customXml/itemProps2.xml><?xml version="1.0" encoding="utf-8"?>
<ds:datastoreItem xmlns:ds="http://schemas.openxmlformats.org/officeDocument/2006/customXml" ds:itemID="{FE1C8BE9-EDC3-4244-BECB-0B23205CF0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e6d1dc-185b-4b89-80c6-d55cae8e8551"/>
    <ds:schemaRef ds:uri="18b45a35-9a85-4f26-9092-b92f6a39e68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E35C7F4-DFF3-43ED-8B58-25FB0EA3D030}">
  <ds:schemaRefs>
    <ds:schemaRef ds:uri="http://schemas.microsoft.com/sharepoint/v3/contenttype/forms"/>
  </ds:schemaRefs>
</ds:datastoreItem>
</file>

<file path=customXml/itemProps4.xml><?xml version="1.0" encoding="utf-8"?>
<ds:datastoreItem xmlns:ds="http://schemas.openxmlformats.org/officeDocument/2006/customXml" ds:itemID="{0515B3FE-8DBE-4550-B800-7FAAED2F8DB5}">
  <ds:schemaRefs>
    <ds:schemaRef ds:uri="18b45a35-9a85-4f26-9092-b92f6a39e685"/>
    <ds:schemaRef ds:uri="http://purl.org/dc/terms/"/>
    <ds:schemaRef ds:uri="http://purl.org/dc/elements/1.1/"/>
    <ds:schemaRef ds:uri="http://purl.org/dc/dcmitype/"/>
    <ds:schemaRef ds:uri="http://schemas.microsoft.com/office/2006/documentManagement/types"/>
    <ds:schemaRef ds:uri="http://schemas.microsoft.com/office/2006/metadata/properties"/>
    <ds:schemaRef ds:uri="http://schemas.openxmlformats.org/package/2006/metadata/core-properties"/>
    <ds:schemaRef ds:uri="51e6d1dc-185b-4b89-80c6-d55cae8e855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CA_Corp_and_Event_Template_4x3_April_14_V3.potx</Template>
  <TotalTime>3</TotalTime>
  <Words>1005</Words>
  <Application>Microsoft Office PowerPoint</Application>
  <PresentationFormat>On-screen Show (16:9)</PresentationFormat>
  <Paragraphs>150</Paragraphs>
  <Slides>14</Slides>
  <Notes>7</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14</vt:i4>
      </vt:variant>
    </vt:vector>
  </HeadingPairs>
  <TitlesOfParts>
    <vt:vector size="26" baseType="lpstr">
      <vt:lpstr>Arial</vt:lpstr>
      <vt:lpstr>Arial Unicode MS</vt:lpstr>
      <vt:lpstr>CA Sans</vt:lpstr>
      <vt:lpstr>Calibri</vt:lpstr>
      <vt:lpstr>Wingdings</vt:lpstr>
      <vt:lpstr>CA Corp Template</vt:lpstr>
      <vt:lpstr>CA Event Template</vt:lpstr>
      <vt:lpstr>Corp and Event Title</vt:lpstr>
      <vt:lpstr>Corp and Event Closing</vt:lpstr>
      <vt:lpstr>Corp and Event Divider</vt:lpstr>
      <vt:lpstr>1_CAWorld2014_Employee_Template_Sept_2014</vt:lpstr>
      <vt:lpstr>Visio</vt:lpstr>
      <vt:lpstr>Enterprise Workload Automation DE</vt:lpstr>
      <vt:lpstr>technical agenda</vt:lpstr>
      <vt:lpstr>key functionality of CA Workload Automation</vt:lpstr>
      <vt:lpstr>key functionality of CA Workload Automation</vt:lpstr>
      <vt:lpstr>key functionality of CA Workload Automation</vt:lpstr>
      <vt:lpstr>Architecture Overview &amp; Application Integrations</vt:lpstr>
      <vt:lpstr>Out-of-the-box Agent Job Types</vt:lpstr>
      <vt:lpstr>Hadoop Advanced Integration Architecture</vt:lpstr>
      <vt:lpstr>Hadoop Terms </vt:lpstr>
      <vt:lpstr>Benefits</vt:lpstr>
      <vt:lpstr>IDC’s ROI Study Results  Reported Key Benefits</vt:lpstr>
      <vt:lpstr>PowerPoint Presentation</vt:lpstr>
      <vt:lpstr>CA Workload Automation summary</vt:lpstr>
      <vt:lpstr>Questions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rewritten by software™</dc:title>
  <dc:creator>Mark Quattrocchi</dc:creator>
  <cp:lastModifiedBy>John Rooney</cp:lastModifiedBy>
  <cp:revision>320</cp:revision>
  <dcterms:created xsi:type="dcterms:W3CDTF">2013-08-28T21:16:52Z</dcterms:created>
  <dcterms:modified xsi:type="dcterms:W3CDTF">2017-11-14T13:31:03Z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0x01010001881C193DFE4F4C988FD3DAC6939E0F00662F3FBD8F9CA540AA4453CFFAFC03A2</vt:lpwstr>
  </property>
  <property fmtid="{D5CDD505-2E9C-101B-9397-08002B2CF9AE}" pid="3" name="SBN_SaveSucceededField">
    <vt:lpwstr/>
  </property>
  <property fmtid="{D5CDD505-2E9C-101B-9397-08002B2CF9AE}" pid="4" name="SBN_SaveSucceededRequestDigest">
    <vt:lpwstr>0x67E46786BC97DF239C38C66C6658D84F32AEAA62D91819759B779F2929AF348EBDA7866391151DDEF40FB7D14CFA3517EB664CD83D2E5C7DB51C098B19710954,06 May 2014 21:22:04 -0000</vt:lpwstr>
  </property>
</Properties>
</file>