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2"/>
    <p:sldMasterId id="2147483709" r:id="rId3"/>
  </p:sldMasterIdLst>
  <p:notesMasterIdLst>
    <p:notesMasterId r:id="rId47"/>
  </p:notesMasterIdLst>
  <p:handoutMasterIdLst>
    <p:handoutMasterId r:id="rId48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86" r:id="rId17"/>
    <p:sldId id="287" r:id="rId18"/>
    <p:sldId id="289" r:id="rId19"/>
    <p:sldId id="290" r:id="rId20"/>
    <p:sldId id="292" r:id="rId21"/>
    <p:sldId id="291" r:id="rId22"/>
    <p:sldId id="293" r:id="rId23"/>
    <p:sldId id="294" r:id="rId24"/>
    <p:sldId id="272" r:id="rId25"/>
    <p:sldId id="269" r:id="rId26"/>
    <p:sldId id="270" r:id="rId27"/>
    <p:sldId id="271" r:id="rId28"/>
    <p:sldId id="278" r:id="rId29"/>
    <p:sldId id="295" r:id="rId30"/>
    <p:sldId id="296" r:id="rId31"/>
    <p:sldId id="297" r:id="rId32"/>
    <p:sldId id="299" r:id="rId33"/>
    <p:sldId id="300" r:id="rId34"/>
    <p:sldId id="301" r:id="rId35"/>
    <p:sldId id="302" r:id="rId36"/>
    <p:sldId id="275" r:id="rId37"/>
    <p:sldId id="276" r:id="rId38"/>
    <p:sldId id="279" r:id="rId39"/>
    <p:sldId id="281" r:id="rId40"/>
    <p:sldId id="273" r:id="rId41"/>
    <p:sldId id="274" r:id="rId42"/>
    <p:sldId id="282" r:id="rId43"/>
    <p:sldId id="283" r:id="rId44"/>
    <p:sldId id="284" r:id="rId45"/>
    <p:sldId id="285" r:id="rId46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94660"/>
  </p:normalViewPr>
  <p:slideViewPr>
    <p:cSldViewPr>
      <p:cViewPr varScale="1">
        <p:scale>
          <a:sx n="79" d="100"/>
          <a:sy n="79" d="100"/>
        </p:scale>
        <p:origin x="879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B94437-5E7C-8A48-B157-638ABE78F499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086943-93B9-5D4A-808D-82A90A4D0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949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12/1/2015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9520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 userDrawn="1"/>
        </p:nvSpPr>
        <p:spPr>
          <a:xfrm>
            <a:off x="609600" y="152400"/>
            <a:ext cx="79248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>
                <a:latin typeface="Times New Roman"/>
                <a:cs typeface="Times New Roman"/>
              </a:rPr>
              <a:t>CS612</a:t>
            </a:r>
            <a:r>
              <a:rPr lang="en-US" sz="3600" baseline="0" dirty="0" smtClean="0">
                <a:latin typeface="Times New Roman"/>
                <a:cs typeface="Times New Roman"/>
              </a:rPr>
              <a:t> </a:t>
            </a:r>
            <a:endParaRPr lang="en-US" sz="2800" baseline="0" dirty="0" smtClean="0">
              <a:latin typeface="Times New Roman"/>
              <a:cs typeface="Times New Roman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aseline="0" dirty="0" smtClean="0">
                <a:latin typeface="Times New Roman"/>
                <a:cs typeface="Times New Roman"/>
              </a:rPr>
              <a:t>Algorithms for Electronic Design Automation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algn="ctr"/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0"/>
          </p:nvPr>
        </p:nvSpPr>
        <p:spPr>
          <a:xfrm>
            <a:off x="1752600" y="3124200"/>
            <a:ext cx="5791200" cy="990600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latin typeface="Times New Roman"/>
                <a:cs typeface="Times New Roman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Footer Placeholder 13"/>
          <p:cNvSpPr>
            <a:spLocks noGrp="1"/>
          </p:cNvSpPr>
          <p:nvPr>
            <p:ph type="ftr" sz="quarter" idx="17"/>
          </p:nvPr>
        </p:nvSpPr>
        <p:spPr>
          <a:xfrm>
            <a:off x="1524000" y="6324600"/>
            <a:ext cx="6259283" cy="533400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n-US" dirty="0" smtClean="0"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dirty="0" smtClean="0">
                <a:latin typeface="Times New Roman"/>
                <a:cs typeface="Times New Roman"/>
              </a:rPr>
              <a:t>Computer Engineering Department, Bilkent University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09600" y="6400800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CS</a:t>
            </a:r>
            <a:r>
              <a:rPr lang="en-US" sz="1400" baseline="0" dirty="0" smtClean="0">
                <a:latin typeface="Times New Roman"/>
                <a:cs typeface="Times New Roman"/>
              </a:rPr>
              <a:t> 612 – Lecture 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3366"/>
                </a:solidFill>
              </a:rPr>
              <a:t>- </a:t>
            </a:r>
            <a:fld id="{27584C48-8C88-D34B-B682-1ACE125B5F61}" type="slidenum">
              <a:rPr lang="en-US">
                <a:solidFill>
                  <a:srgbClr val="003366"/>
                </a:solidFill>
              </a:rPr>
              <a:pPr/>
              <a:t>‹#›</a:t>
            </a:fld>
            <a:r>
              <a:rPr lang="en-US">
                <a:solidFill>
                  <a:srgbClr val="003366"/>
                </a:solidFill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67770508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3366"/>
                </a:solidFill>
              </a:rPr>
              <a:t>- </a:t>
            </a:r>
            <a:fld id="{D91790F2-E288-7944-A7DC-CC6745E6D44E}" type="slidenum">
              <a:rPr lang="en-US">
                <a:solidFill>
                  <a:srgbClr val="003366"/>
                </a:solidFill>
              </a:rPr>
              <a:pPr/>
              <a:t>‹#›</a:t>
            </a:fld>
            <a:r>
              <a:rPr lang="en-US">
                <a:solidFill>
                  <a:srgbClr val="003366"/>
                </a:solidFill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40414240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3366"/>
                </a:solidFill>
              </a:rPr>
              <a:t>- </a:t>
            </a:r>
            <a:fld id="{E772A34E-A934-194E-8816-0C9F28B8C5C6}" type="slidenum">
              <a:rPr lang="en-US">
                <a:solidFill>
                  <a:srgbClr val="003366"/>
                </a:solidFill>
              </a:rPr>
              <a:pPr/>
              <a:t>‹#›</a:t>
            </a:fld>
            <a:r>
              <a:rPr lang="en-US">
                <a:solidFill>
                  <a:srgbClr val="003366"/>
                </a:solidFill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72676008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0675" y="152400"/>
            <a:ext cx="2155825" cy="6292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438" y="152400"/>
            <a:ext cx="6319837" cy="6292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3366"/>
                </a:solidFill>
              </a:rPr>
              <a:t>- </a:t>
            </a:r>
            <a:fld id="{1ABF6EDC-5CFB-C046-AB24-B996209E4FFB}" type="slidenum">
              <a:rPr lang="en-US">
                <a:solidFill>
                  <a:srgbClr val="003366"/>
                </a:solidFill>
              </a:rPr>
              <a:pPr/>
              <a:t>‹#›</a:t>
            </a:fld>
            <a:r>
              <a:rPr lang="en-US">
                <a:solidFill>
                  <a:srgbClr val="003366"/>
                </a:solidFill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95951168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13"/>
          <p:cNvSpPr>
            <a:spLocks noGrp="1"/>
          </p:cNvSpPr>
          <p:nvPr>
            <p:ph type="ftr" sz="quarter" idx="17"/>
          </p:nvPr>
        </p:nvSpPr>
        <p:spPr>
          <a:xfrm>
            <a:off x="1524000" y="6324600"/>
            <a:ext cx="6259283" cy="533400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n-US" dirty="0" smtClean="0"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dirty="0" smtClean="0">
                <a:latin typeface="Times New Roman"/>
                <a:cs typeface="Times New Roman"/>
              </a:rPr>
              <a:t>Computer Engineering Department, Bilkent University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09600" y="6400800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CS</a:t>
            </a:r>
            <a:r>
              <a:rPr lang="en-US" sz="1400" baseline="0" dirty="0" smtClean="0">
                <a:latin typeface="Times New Roman"/>
                <a:cs typeface="Times New Roman"/>
              </a:rPr>
              <a:t> 612 – Lecture 8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09600" y="1524000"/>
            <a:ext cx="8153400" cy="4724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513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82613" y="3273425"/>
            <a:ext cx="7864475" cy="2908300"/>
          </a:xfrm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/>
          <a:lstStyle>
            <a:lvl1pPr marL="0" indent="0" algn="ctr">
              <a:buFont typeface="Wingdings" charset="0"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365125"/>
            <a:ext cx="8001000" cy="2468563"/>
          </a:xfrm>
          <a:effectLst>
            <a:outerShdw blurRad="63500" dist="29783" dir="1514402" algn="ctr" rotWithShape="0">
              <a:schemeClr val="bg2">
                <a:alpha val="74998"/>
              </a:schemeClr>
            </a:outerShdw>
          </a:effectLst>
        </p:spPr>
        <p:txBody>
          <a:bodyPr lIns="92075" tIns="46038" rIns="92075" bIns="46038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458693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3366"/>
                </a:solidFill>
              </a:rPr>
              <a:t>- </a:t>
            </a:r>
            <a:fld id="{2E18EF7F-C898-4D41-B29F-D0BA63BD2709}" type="slidenum">
              <a:rPr lang="en-US">
                <a:solidFill>
                  <a:srgbClr val="003366"/>
                </a:solidFill>
              </a:rPr>
              <a:pPr/>
              <a:t>‹#›</a:t>
            </a:fld>
            <a:r>
              <a:rPr lang="en-US">
                <a:solidFill>
                  <a:srgbClr val="003366"/>
                </a:solidFill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71107408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3366"/>
                </a:solidFill>
              </a:rPr>
              <a:t>- </a:t>
            </a:r>
            <a:fld id="{47A4BAC0-7BAC-F643-998A-8EE3AB3E4DEE}" type="slidenum">
              <a:rPr lang="en-US">
                <a:solidFill>
                  <a:srgbClr val="003366"/>
                </a:solidFill>
              </a:rPr>
              <a:pPr/>
              <a:t>‹#›</a:t>
            </a:fld>
            <a:r>
              <a:rPr lang="en-US">
                <a:solidFill>
                  <a:srgbClr val="003366"/>
                </a:solidFill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32284112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438" y="1371600"/>
            <a:ext cx="4189412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0250" y="1371600"/>
            <a:ext cx="4189413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3366"/>
                </a:solidFill>
              </a:rPr>
              <a:t>- </a:t>
            </a:r>
            <a:fld id="{6D52A17F-0599-134B-B9C2-ABE1FA8F272E}" type="slidenum">
              <a:rPr lang="en-US">
                <a:solidFill>
                  <a:srgbClr val="003366"/>
                </a:solidFill>
              </a:rPr>
              <a:pPr/>
              <a:t>‹#›</a:t>
            </a:fld>
            <a:r>
              <a:rPr lang="en-US">
                <a:solidFill>
                  <a:srgbClr val="003366"/>
                </a:solidFill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97665928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3366"/>
                </a:solidFill>
              </a:rPr>
              <a:t>- </a:t>
            </a:r>
            <a:fld id="{B041857F-F7C5-164A-A4D6-43910225A723}" type="slidenum">
              <a:rPr lang="en-US">
                <a:solidFill>
                  <a:srgbClr val="003366"/>
                </a:solidFill>
              </a:rPr>
              <a:pPr/>
              <a:t>‹#›</a:t>
            </a:fld>
            <a:r>
              <a:rPr lang="en-US">
                <a:solidFill>
                  <a:srgbClr val="003366"/>
                </a:solidFill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72214089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3366"/>
                </a:solidFill>
              </a:rPr>
              <a:t>- </a:t>
            </a:r>
            <a:fld id="{C97B1131-3A61-264A-ACE2-017B162C1506}" type="slidenum">
              <a:rPr lang="en-US">
                <a:solidFill>
                  <a:srgbClr val="003366"/>
                </a:solidFill>
              </a:rPr>
              <a:pPr/>
              <a:t>‹#›</a:t>
            </a:fld>
            <a:r>
              <a:rPr lang="en-US">
                <a:solidFill>
                  <a:srgbClr val="003366"/>
                </a:solidFill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45337478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3366"/>
                </a:solidFill>
              </a:rPr>
              <a:t>- </a:t>
            </a:r>
            <a:fld id="{DB12535D-A258-944D-9A8C-0C91F0410149}" type="slidenum">
              <a:rPr lang="en-US">
                <a:solidFill>
                  <a:srgbClr val="003366"/>
                </a:solidFill>
              </a:rPr>
              <a:pPr/>
              <a:t>‹#›</a:t>
            </a:fld>
            <a:r>
              <a:rPr lang="en-US">
                <a:solidFill>
                  <a:srgbClr val="003366"/>
                </a:solidFill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83128689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image" Target="../media/image5.jpeg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4" name="Date Placeholder 9"/>
          <p:cNvSpPr txBox="1">
            <a:spLocks/>
          </p:cNvSpPr>
          <p:nvPr userDrawn="1"/>
        </p:nvSpPr>
        <p:spPr>
          <a:xfrm>
            <a:off x="8077200" y="6324600"/>
            <a:ext cx="685800" cy="457200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  <a:lvl1pPr marL="0" algn="l" defTabSz="914400" rtl="0" latinLnBrk="0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65F9A5-39C2-B54C-B9FC-4F267023A2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762000" y="6248400"/>
            <a:ext cx="8001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</p:sldLayoutIdLst>
  <p:hf hdr="0" dt="0"/>
  <p:txStyles>
    <p:titleStyle>
      <a:lvl1pPr algn="l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Times New Roman"/>
          <a:ea typeface="+mj-ea"/>
          <a:cs typeface="Times New Roman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8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52400" y="1219200"/>
            <a:ext cx="8839200" cy="54864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3366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30188" y="152400"/>
            <a:ext cx="8596312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53882" dir="2700000" algn="ctr" rotWithShape="0">
                    <a:srgbClr val="777777">
                      <a:alpha val="96001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8438" y="1371600"/>
            <a:ext cx="8531225" cy="507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62875" y="6605588"/>
            <a:ext cx="1381125" cy="277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latin typeface="Arial Narrow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3366"/>
                </a:solidFill>
                <a:ea typeface="ＭＳ Ｐゴシック" charset="0"/>
                <a:cs typeface="Arial" charset="0"/>
              </a:rPr>
              <a:t>- </a:t>
            </a:r>
            <a:fld id="{7E8B8A0B-D581-0B45-A722-A490529FF89B}" type="slidenum">
              <a:rPr lang="en-US" smtClean="0">
                <a:solidFill>
                  <a:srgbClr val="003366"/>
                </a:solidFill>
                <a:ea typeface="ＭＳ Ｐゴシック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mtClean="0">
                <a:solidFill>
                  <a:srgbClr val="003366"/>
                </a:solidFill>
                <a:ea typeface="ＭＳ Ｐゴシック" charset="0"/>
                <a:cs typeface="Arial" charset="0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898244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57188" indent="-357188" algn="l" rtl="0" fontAlgn="base">
        <a:lnSpc>
          <a:spcPct val="94000"/>
        </a:lnSpc>
        <a:spcBef>
          <a:spcPct val="50000"/>
        </a:spcBef>
        <a:spcAft>
          <a:spcPct val="0"/>
        </a:spcAft>
        <a:buClr>
          <a:srgbClr val="C395DF"/>
        </a:buClr>
        <a:buFont typeface="Wingdings" charset="0"/>
        <a:buBlip>
          <a:blip r:embed="rId13"/>
        </a:buBlip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900113" indent="-363538" algn="l" rtl="0" fontAlgn="base">
        <a:lnSpc>
          <a:spcPct val="89000"/>
        </a:lnSpc>
        <a:spcBef>
          <a:spcPct val="25000"/>
        </a:spcBef>
        <a:spcAft>
          <a:spcPct val="0"/>
        </a:spcAft>
        <a:buClr>
          <a:schemeClr val="accent2"/>
        </a:buClr>
        <a:buSzPct val="60000"/>
        <a:buFont typeface="Wingdings" charset="0"/>
        <a:buBlip>
          <a:blip r:embed="rId14"/>
        </a:buBlip>
        <a:defRPr sz="2200">
          <a:solidFill>
            <a:schemeClr val="bg2"/>
          </a:solidFill>
          <a:latin typeface="+mn-lt"/>
          <a:ea typeface="Arial" charset="0"/>
          <a:cs typeface="+mn-cs"/>
        </a:defRPr>
      </a:lvl2pPr>
      <a:lvl3pPr marL="1343025" indent="-263525" algn="l" rtl="0" fontAlgn="base">
        <a:lnSpc>
          <a:spcPct val="85000"/>
        </a:lnSpc>
        <a:spcBef>
          <a:spcPct val="10000"/>
        </a:spcBef>
        <a:spcAft>
          <a:spcPct val="0"/>
        </a:spcAft>
        <a:buClr>
          <a:schemeClr val="tx2"/>
        </a:buClr>
        <a:buSzPct val="35000"/>
        <a:buFont typeface="Wingdings" charset="0"/>
        <a:buBlip>
          <a:blip r:embed="rId15"/>
        </a:buBlip>
        <a:defRPr sz="2000">
          <a:solidFill>
            <a:schemeClr val="bg2"/>
          </a:solidFill>
          <a:latin typeface="+mn-lt"/>
          <a:ea typeface="Arial" charset="0"/>
          <a:cs typeface="+mn-cs"/>
        </a:defRPr>
      </a:lvl3pPr>
      <a:lvl4pPr marL="20320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charset="0"/>
          <a:ea typeface="Arial" charset="0"/>
          <a:cs typeface="+mn-cs"/>
        </a:defRPr>
      </a:lvl4pPr>
      <a:lvl5pPr marL="24511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Arial" charset="0"/>
          <a:cs typeface="+mn-cs"/>
        </a:defRPr>
      </a:lvl5pPr>
      <a:lvl6pPr marL="29083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Arial" charset="0"/>
          <a:cs typeface="+mn-cs"/>
        </a:defRPr>
      </a:lvl6pPr>
      <a:lvl7pPr marL="33655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Arial" charset="0"/>
          <a:cs typeface="+mn-cs"/>
        </a:defRPr>
      </a:lvl7pPr>
      <a:lvl8pPr marL="38227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Arial" charset="0"/>
          <a:cs typeface="+mn-cs"/>
        </a:defRPr>
      </a:lvl8pPr>
      <a:lvl9pPr marL="42799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Lecture 8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Network Flow Based Modeling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dirty="0" smtClean="0">
                <a:latin typeface="Times New Roman"/>
                <a:cs typeface="Times New Roman"/>
              </a:rPr>
              <a:t>Computer Engineering Department, Bilkent University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81400" y="4724400"/>
            <a:ext cx="2005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Mustafa Ozdal</a:t>
            </a:r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0680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 smtClean="0"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smtClean="0">
                <a:latin typeface="Times New Roman"/>
                <a:cs typeface="Times New Roman"/>
              </a:rPr>
              <a:t>Computer Engineering Department, Bilkent University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Optimality Proof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85800" y="1524000"/>
            <a:ext cx="7772400" cy="472440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SzPct val="90000"/>
              <a:buAutoNum type="arabicPeriod"/>
            </a:pPr>
            <a:r>
              <a:rPr lang="en-US" sz="2400" dirty="0"/>
              <a:t>A</a:t>
            </a:r>
            <a:r>
              <a:rPr lang="en-US" sz="2400" dirty="0" smtClean="0"/>
              <a:t>ny student assignment with size </a:t>
            </a:r>
            <a:r>
              <a:rPr lang="en-US" sz="2400" dirty="0" smtClean="0">
                <a:solidFill>
                  <a:srgbClr val="0000FF"/>
                </a:solidFill>
              </a:rPr>
              <a:t>|A| </a:t>
            </a:r>
            <a:r>
              <a:rPr lang="en-US" sz="2400" dirty="0" smtClean="0"/>
              <a:t>can be mapped to a flow solution with size </a:t>
            </a:r>
            <a:r>
              <a:rPr lang="en-US" sz="2400" dirty="0" smtClean="0">
                <a:solidFill>
                  <a:srgbClr val="0000FF"/>
                </a:solidFill>
              </a:rPr>
              <a:t>|A|</a:t>
            </a:r>
            <a:r>
              <a:rPr lang="en-US" sz="2400" dirty="0" smtClean="0"/>
              <a:t>.</a:t>
            </a:r>
          </a:p>
          <a:p>
            <a:pPr marL="457200" indent="-457200">
              <a:buSzPct val="90000"/>
              <a:buAutoNum type="arabicPeriod"/>
            </a:pPr>
            <a:r>
              <a:rPr lang="en-US" sz="2400" dirty="0"/>
              <a:t>A</a:t>
            </a:r>
            <a:r>
              <a:rPr lang="en-US" sz="2400" dirty="0" smtClean="0"/>
              <a:t>ny flow solution with size </a:t>
            </a:r>
            <a:r>
              <a:rPr lang="en-US" sz="2400" dirty="0" smtClean="0">
                <a:solidFill>
                  <a:srgbClr val="0000FF"/>
                </a:solidFill>
              </a:rPr>
              <a:t>|F|</a:t>
            </a:r>
            <a:r>
              <a:rPr lang="en-US" sz="2400" dirty="0" smtClean="0"/>
              <a:t> can be mapped to a student assignment with size </a:t>
            </a:r>
            <a:r>
              <a:rPr lang="en-US" sz="2400" dirty="0" smtClean="0">
                <a:solidFill>
                  <a:srgbClr val="0000FF"/>
                </a:solidFill>
              </a:rPr>
              <a:t>|F|.</a:t>
            </a:r>
          </a:p>
          <a:p>
            <a:pPr marL="457200" indent="-457200">
              <a:buSzPct val="90000"/>
              <a:buAutoNum type="arabicPeriod"/>
            </a:pPr>
            <a:r>
              <a:rPr lang="en-US" sz="2400" dirty="0" smtClean="0"/>
              <a:t>The max-flow algorithm returns the solution with max total flow </a:t>
            </a:r>
            <a:r>
              <a:rPr lang="en-US" sz="2400" dirty="0" smtClean="0">
                <a:solidFill>
                  <a:srgbClr val="0000FF"/>
                </a:solidFill>
              </a:rPr>
              <a:t>|F</a:t>
            </a:r>
            <a:r>
              <a:rPr lang="en-US" sz="2400" baseline="-25000" dirty="0" smtClean="0">
                <a:solidFill>
                  <a:srgbClr val="0000FF"/>
                </a:solidFill>
              </a:rPr>
              <a:t>max</a:t>
            </a:r>
            <a:r>
              <a:rPr lang="en-US" sz="2400" dirty="0" smtClean="0">
                <a:solidFill>
                  <a:srgbClr val="0000FF"/>
                </a:solidFill>
              </a:rPr>
              <a:t>|</a:t>
            </a:r>
            <a:r>
              <a:rPr lang="en-US" sz="2400" dirty="0" smtClean="0"/>
              <a:t>. This solution can be mapped to a student assignment with the same size due to (2).</a:t>
            </a:r>
          </a:p>
          <a:p>
            <a:pPr marL="457200" indent="-457200">
              <a:buSzPct val="90000"/>
              <a:buAutoNum type="arabicPeriod"/>
            </a:pPr>
            <a:r>
              <a:rPr lang="en-US" sz="2400" dirty="0" smtClean="0"/>
              <a:t>If there was a better student assignment with size </a:t>
            </a:r>
            <a:r>
              <a:rPr lang="en-US" sz="2400" dirty="0" smtClean="0">
                <a:solidFill>
                  <a:srgbClr val="0000FF"/>
                </a:solidFill>
              </a:rPr>
              <a:t>|A</a:t>
            </a:r>
            <a:r>
              <a:rPr lang="en-US" sz="2400" baseline="-25000" dirty="0" smtClean="0">
                <a:solidFill>
                  <a:srgbClr val="0000FF"/>
                </a:solidFill>
              </a:rPr>
              <a:t>max</a:t>
            </a:r>
            <a:r>
              <a:rPr lang="en-US" sz="2400" dirty="0" smtClean="0">
                <a:solidFill>
                  <a:srgbClr val="0000FF"/>
                </a:solidFill>
              </a:rPr>
              <a:t>|</a:t>
            </a:r>
            <a:r>
              <a:rPr lang="en-US" sz="2400" dirty="0" smtClean="0"/>
              <a:t>, where </a:t>
            </a:r>
            <a:r>
              <a:rPr lang="en-US" sz="2400" dirty="0" smtClean="0">
                <a:solidFill>
                  <a:srgbClr val="0000FF"/>
                </a:solidFill>
              </a:rPr>
              <a:t>|A</a:t>
            </a:r>
            <a:r>
              <a:rPr lang="en-US" sz="2400" baseline="-25000" dirty="0" smtClean="0">
                <a:solidFill>
                  <a:srgbClr val="0000FF"/>
                </a:solidFill>
              </a:rPr>
              <a:t>max</a:t>
            </a:r>
            <a:r>
              <a:rPr lang="en-US" sz="2400" dirty="0" smtClean="0">
                <a:solidFill>
                  <a:srgbClr val="0000FF"/>
                </a:solidFill>
              </a:rPr>
              <a:t>| &gt; |F</a:t>
            </a:r>
            <a:r>
              <a:rPr lang="en-US" sz="2400" baseline="-25000" dirty="0" smtClean="0">
                <a:solidFill>
                  <a:srgbClr val="0000FF"/>
                </a:solidFill>
              </a:rPr>
              <a:t>max</a:t>
            </a:r>
            <a:r>
              <a:rPr lang="en-US" sz="2400" dirty="0" smtClean="0">
                <a:solidFill>
                  <a:srgbClr val="0000FF"/>
                </a:solidFill>
              </a:rPr>
              <a:t>|</a:t>
            </a:r>
            <a:r>
              <a:rPr lang="en-US" sz="2400" dirty="0" smtClean="0"/>
              <a:t>, we would be able to map it to a flow solution with size </a:t>
            </a:r>
            <a:r>
              <a:rPr lang="en-US" sz="2400" dirty="0" smtClean="0">
                <a:solidFill>
                  <a:srgbClr val="0000FF"/>
                </a:solidFill>
              </a:rPr>
              <a:t>|A</a:t>
            </a:r>
            <a:r>
              <a:rPr lang="en-US" sz="2400" baseline="-25000" dirty="0" smtClean="0">
                <a:solidFill>
                  <a:srgbClr val="0000FF"/>
                </a:solidFill>
              </a:rPr>
              <a:t>max</a:t>
            </a:r>
            <a:r>
              <a:rPr lang="en-US" sz="2400" dirty="0" smtClean="0">
                <a:solidFill>
                  <a:srgbClr val="0000FF"/>
                </a:solidFill>
              </a:rPr>
              <a:t>| </a:t>
            </a:r>
            <a:r>
              <a:rPr lang="en-US" sz="2400" dirty="0" smtClean="0"/>
              <a:t>due to (1). But, this would be a contradiction because </a:t>
            </a:r>
            <a:r>
              <a:rPr lang="en-US" sz="2400" dirty="0" smtClean="0">
                <a:solidFill>
                  <a:srgbClr val="0000FF"/>
                </a:solidFill>
              </a:rPr>
              <a:t>|F</a:t>
            </a:r>
            <a:r>
              <a:rPr lang="en-US" sz="2400" baseline="-25000" dirty="0" smtClean="0">
                <a:solidFill>
                  <a:srgbClr val="0000FF"/>
                </a:solidFill>
              </a:rPr>
              <a:t>max</a:t>
            </a:r>
            <a:r>
              <a:rPr lang="en-US" sz="2400" dirty="0" smtClean="0">
                <a:solidFill>
                  <a:srgbClr val="0000FF"/>
                </a:solidFill>
              </a:rPr>
              <a:t>| </a:t>
            </a:r>
            <a:r>
              <a:rPr lang="en-US" sz="2400" dirty="0" smtClean="0"/>
              <a:t>is the maximum flow achievable.</a:t>
            </a:r>
          </a:p>
          <a:p>
            <a:pPr marL="0" indent="0">
              <a:buSzPct val="90000"/>
              <a:buNone/>
            </a:pPr>
            <a:r>
              <a:rPr lang="en-US" sz="2400" dirty="0" smtClean="0"/>
              <a:t>Hence, the assignment obtained by mapping the max-flow solution must be optimal.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225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 smtClean="0"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smtClean="0">
                <a:latin typeface="Times New Roman"/>
                <a:cs typeface="Times New Roman"/>
              </a:rPr>
              <a:t>Computer Engineering Department, Bilkent University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533400" y="1524000"/>
            <a:ext cx="8382000" cy="47244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There are </a:t>
            </a:r>
            <a:r>
              <a:rPr lang="en-US" sz="2400" dirty="0" smtClean="0">
                <a:solidFill>
                  <a:srgbClr val="0000FF"/>
                </a:solidFill>
              </a:rPr>
              <a:t>n</a:t>
            </a:r>
            <a:r>
              <a:rPr lang="en-US" sz="2400" dirty="0" smtClean="0"/>
              <a:t> students and </a:t>
            </a:r>
            <a:r>
              <a:rPr lang="en-US" sz="2400" dirty="0" smtClean="0">
                <a:solidFill>
                  <a:srgbClr val="0000FF"/>
                </a:solidFill>
              </a:rPr>
              <a:t>m</a:t>
            </a:r>
            <a:r>
              <a:rPr lang="en-US" sz="2400" dirty="0" smtClean="0"/>
              <a:t> courses. Each student indicates preference for </a:t>
            </a:r>
            <a:r>
              <a:rPr lang="en-US" sz="2400" dirty="0" smtClean="0">
                <a:solidFill>
                  <a:srgbClr val="0000FF"/>
                </a:solidFill>
              </a:rPr>
              <a:t>8</a:t>
            </a:r>
            <a:r>
              <a:rPr lang="en-US" sz="2400" dirty="0" smtClean="0"/>
              <a:t> courses. You are supposed to assign courses to all students such that:</a:t>
            </a:r>
          </a:p>
          <a:p>
            <a:pPr lvl="1"/>
            <a:r>
              <a:rPr lang="en-US" dirty="0" smtClean="0"/>
              <a:t> A student is not assigned more than </a:t>
            </a:r>
            <a:r>
              <a:rPr lang="en-US" dirty="0" smtClean="0">
                <a:solidFill>
                  <a:srgbClr val="0000FF"/>
                </a:solidFill>
              </a:rPr>
              <a:t>5</a:t>
            </a:r>
            <a:r>
              <a:rPr lang="en-US" dirty="0" smtClean="0"/>
              <a:t> courses.</a:t>
            </a:r>
          </a:p>
          <a:p>
            <a:pPr lvl="1"/>
            <a:r>
              <a:rPr lang="en-US" dirty="0" smtClean="0"/>
              <a:t>A course does not contain more than </a:t>
            </a:r>
            <a:r>
              <a:rPr lang="en-US" dirty="0" smtClean="0">
                <a:solidFill>
                  <a:srgbClr val="0000FF"/>
                </a:solidFill>
              </a:rPr>
              <a:t>20</a:t>
            </a:r>
            <a:r>
              <a:rPr lang="en-US" dirty="0" smtClean="0"/>
              <a:t> students.</a:t>
            </a:r>
          </a:p>
          <a:p>
            <a:pPr lvl="1"/>
            <a:r>
              <a:rPr lang="en-US" dirty="0" smtClean="0"/>
              <a:t>A student is not assigned a course that (s)he doesn’t prefer.</a:t>
            </a:r>
          </a:p>
          <a:p>
            <a:pPr lvl="1"/>
            <a:r>
              <a:rPr lang="en-US" dirty="0" smtClean="0"/>
              <a:t>The number of courses assigned to all students is maximized.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Use network flow to model your algorithm.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9797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 smtClean="0"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smtClean="0">
                <a:latin typeface="Times New Roman"/>
                <a:cs typeface="Times New Roman"/>
              </a:rPr>
              <a:t>Computer Engineering Department, Bilkent University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5867400" y="2057400"/>
            <a:ext cx="3124200" cy="3962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An edge from source </a:t>
            </a:r>
            <a:r>
              <a:rPr lang="en-US" sz="2000" dirty="0" smtClean="0">
                <a:solidFill>
                  <a:srgbClr val="0000FF"/>
                </a:solidFill>
              </a:rPr>
              <a:t>s</a:t>
            </a:r>
            <a:r>
              <a:rPr lang="en-US" sz="2000" dirty="0" smtClean="0"/>
              <a:t> to each student vertex </a:t>
            </a:r>
            <a:r>
              <a:rPr lang="en-US" sz="2000" dirty="0" smtClean="0">
                <a:solidFill>
                  <a:srgbClr val="0000FF"/>
                </a:solidFill>
              </a:rPr>
              <a:t>u</a:t>
            </a:r>
            <a:r>
              <a:rPr lang="en-US" sz="2000" dirty="0"/>
              <a:t> </a:t>
            </a:r>
            <a:r>
              <a:rPr lang="en-US" sz="2000" dirty="0" smtClean="0"/>
              <a:t>with </a:t>
            </a:r>
            <a:r>
              <a:rPr lang="en-US" sz="2000" dirty="0" smtClean="0">
                <a:solidFill>
                  <a:srgbClr val="0000FF"/>
                </a:solidFill>
              </a:rPr>
              <a:t>capacity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5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An edge from course vertex </a:t>
            </a:r>
            <a:r>
              <a:rPr lang="en-US" sz="2000" dirty="0" smtClean="0">
                <a:solidFill>
                  <a:srgbClr val="0000FF"/>
                </a:solidFill>
              </a:rPr>
              <a:t>v</a:t>
            </a:r>
            <a:r>
              <a:rPr lang="en-US" sz="2000" dirty="0" smtClean="0"/>
              <a:t> to sink </a:t>
            </a:r>
            <a:r>
              <a:rPr lang="en-US" sz="2000" dirty="0" smtClean="0">
                <a:solidFill>
                  <a:srgbClr val="0000FF"/>
                </a:solidFill>
              </a:rPr>
              <a:t>t</a:t>
            </a:r>
            <a:r>
              <a:rPr lang="en-US" sz="2000" dirty="0"/>
              <a:t> </a:t>
            </a:r>
            <a:r>
              <a:rPr lang="en-US" sz="2000" dirty="0" smtClean="0"/>
              <a:t>with </a:t>
            </a:r>
            <a:r>
              <a:rPr lang="en-US" sz="2000" dirty="0" smtClean="0">
                <a:solidFill>
                  <a:srgbClr val="0000FF"/>
                </a:solidFill>
              </a:rPr>
              <a:t>capacity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20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Create edge </a:t>
            </a:r>
            <a:r>
              <a:rPr lang="en-US" sz="2000" dirty="0" smtClean="0">
                <a:solidFill>
                  <a:srgbClr val="0000FF"/>
                </a:solidFill>
              </a:rPr>
              <a:t>(u, v) with capacity 1 </a:t>
            </a:r>
            <a:r>
              <a:rPr lang="en-US" sz="2000" dirty="0" err="1" smtClean="0"/>
              <a:t>iff</a:t>
            </a:r>
            <a:r>
              <a:rPr lang="en-US" sz="2000" dirty="0" smtClean="0"/>
              <a:t> student </a:t>
            </a:r>
            <a:r>
              <a:rPr lang="en-US" sz="2000" dirty="0" smtClean="0">
                <a:solidFill>
                  <a:srgbClr val="0000FF"/>
                </a:solidFill>
              </a:rPr>
              <a:t>u</a:t>
            </a:r>
            <a:r>
              <a:rPr lang="en-US" sz="2000" dirty="0" smtClean="0"/>
              <a:t> prefers course </a:t>
            </a:r>
            <a:r>
              <a:rPr lang="en-US" sz="2000" dirty="0" smtClean="0">
                <a:solidFill>
                  <a:srgbClr val="0000FF"/>
                </a:solidFill>
              </a:rPr>
              <a:t>v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228600" y="2895600"/>
            <a:ext cx="5562600" cy="3200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066800" y="4267200"/>
            <a:ext cx="228600" cy="228600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828800" y="3352800"/>
            <a:ext cx="228600" cy="2286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28800" y="4648200"/>
            <a:ext cx="228600" cy="2286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828800" y="3962400"/>
            <a:ext cx="228600" cy="2286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953000" y="4343400"/>
            <a:ext cx="228600" cy="228600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62000" y="4114800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endParaRPr lang="en-US" sz="24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81600" y="4191000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endParaRPr lang="en-US" sz="24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1828800" y="5334000"/>
            <a:ext cx="228600" cy="2286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352800" y="3733800"/>
            <a:ext cx="228600" cy="2286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352800" y="5029200"/>
            <a:ext cx="228600" cy="2286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352800" y="4343400"/>
            <a:ext cx="228600" cy="2286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352800" y="5715000"/>
            <a:ext cx="228600" cy="2286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352800" y="2971800"/>
            <a:ext cx="228600" cy="2286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>
            <a:stCxn id="7" idx="6"/>
            <a:endCxn id="49" idx="2"/>
          </p:cNvCxnSpPr>
          <p:nvPr/>
        </p:nvCxnSpPr>
        <p:spPr>
          <a:xfrm flipV="1">
            <a:off x="2057400" y="3086100"/>
            <a:ext cx="12954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7" idx="6"/>
            <a:endCxn id="47" idx="1"/>
          </p:cNvCxnSpPr>
          <p:nvPr/>
        </p:nvCxnSpPr>
        <p:spPr>
          <a:xfrm>
            <a:off x="2057400" y="3467100"/>
            <a:ext cx="1328878" cy="9097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7" idx="6"/>
            <a:endCxn id="46" idx="2"/>
          </p:cNvCxnSpPr>
          <p:nvPr/>
        </p:nvCxnSpPr>
        <p:spPr>
          <a:xfrm>
            <a:off x="2057400" y="3467100"/>
            <a:ext cx="1295400" cy="1676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9" idx="6"/>
            <a:endCxn id="45" idx="2"/>
          </p:cNvCxnSpPr>
          <p:nvPr/>
        </p:nvCxnSpPr>
        <p:spPr>
          <a:xfrm flipV="1">
            <a:off x="2057400" y="3848100"/>
            <a:ext cx="12954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9" idx="6"/>
            <a:endCxn id="48" idx="2"/>
          </p:cNvCxnSpPr>
          <p:nvPr/>
        </p:nvCxnSpPr>
        <p:spPr>
          <a:xfrm>
            <a:off x="2057400" y="4076700"/>
            <a:ext cx="1295400" cy="1752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9" idx="6"/>
          </p:cNvCxnSpPr>
          <p:nvPr/>
        </p:nvCxnSpPr>
        <p:spPr>
          <a:xfrm flipV="1">
            <a:off x="2057400" y="3200400"/>
            <a:ext cx="1295400" cy="876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8" idx="6"/>
            <a:endCxn id="47" idx="3"/>
          </p:cNvCxnSpPr>
          <p:nvPr/>
        </p:nvCxnSpPr>
        <p:spPr>
          <a:xfrm flipV="1">
            <a:off x="2057400" y="4538522"/>
            <a:ext cx="1328878" cy="2239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8" idx="6"/>
            <a:endCxn id="45" idx="3"/>
          </p:cNvCxnSpPr>
          <p:nvPr/>
        </p:nvCxnSpPr>
        <p:spPr>
          <a:xfrm flipV="1">
            <a:off x="2057400" y="3928922"/>
            <a:ext cx="1328878" cy="833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8" idx="6"/>
          </p:cNvCxnSpPr>
          <p:nvPr/>
        </p:nvCxnSpPr>
        <p:spPr>
          <a:xfrm>
            <a:off x="2057400" y="4762500"/>
            <a:ext cx="1295400" cy="419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44" idx="6"/>
            <a:endCxn id="47" idx="3"/>
          </p:cNvCxnSpPr>
          <p:nvPr/>
        </p:nvCxnSpPr>
        <p:spPr>
          <a:xfrm flipV="1">
            <a:off x="2057400" y="4538522"/>
            <a:ext cx="1328878" cy="9097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46" idx="3"/>
          </p:cNvCxnSpPr>
          <p:nvPr/>
        </p:nvCxnSpPr>
        <p:spPr>
          <a:xfrm flipV="1">
            <a:off x="2057400" y="5224322"/>
            <a:ext cx="1328878" cy="2620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44" idx="6"/>
            <a:endCxn id="48" idx="3"/>
          </p:cNvCxnSpPr>
          <p:nvPr/>
        </p:nvCxnSpPr>
        <p:spPr>
          <a:xfrm>
            <a:off x="2057400" y="5448300"/>
            <a:ext cx="1328878" cy="461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" idx="7"/>
            <a:endCxn id="7" idx="3"/>
          </p:cNvCxnSpPr>
          <p:nvPr/>
        </p:nvCxnSpPr>
        <p:spPr>
          <a:xfrm flipV="1">
            <a:off x="1261922" y="3547922"/>
            <a:ext cx="600356" cy="7527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" idx="6"/>
            <a:endCxn id="9" idx="2"/>
          </p:cNvCxnSpPr>
          <p:nvPr/>
        </p:nvCxnSpPr>
        <p:spPr>
          <a:xfrm flipV="1">
            <a:off x="1295400" y="40767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endCxn id="8" idx="2"/>
          </p:cNvCxnSpPr>
          <p:nvPr/>
        </p:nvCxnSpPr>
        <p:spPr>
          <a:xfrm>
            <a:off x="1295400" y="4419600"/>
            <a:ext cx="533400" cy="342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6" idx="6"/>
            <a:endCxn id="44" idx="1"/>
          </p:cNvCxnSpPr>
          <p:nvPr/>
        </p:nvCxnSpPr>
        <p:spPr>
          <a:xfrm>
            <a:off x="1295400" y="4381500"/>
            <a:ext cx="566878" cy="9859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49" idx="6"/>
          </p:cNvCxnSpPr>
          <p:nvPr/>
        </p:nvCxnSpPr>
        <p:spPr>
          <a:xfrm>
            <a:off x="3581400" y="3086100"/>
            <a:ext cx="1371600" cy="1257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45" idx="6"/>
            <a:endCxn id="13" idx="1"/>
          </p:cNvCxnSpPr>
          <p:nvPr/>
        </p:nvCxnSpPr>
        <p:spPr>
          <a:xfrm>
            <a:off x="3581400" y="3848100"/>
            <a:ext cx="1405078" cy="5287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47" idx="6"/>
            <a:endCxn id="13" idx="2"/>
          </p:cNvCxnSpPr>
          <p:nvPr/>
        </p:nvCxnSpPr>
        <p:spPr>
          <a:xfrm>
            <a:off x="3581400" y="44577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46" idx="6"/>
            <a:endCxn id="13" idx="3"/>
          </p:cNvCxnSpPr>
          <p:nvPr/>
        </p:nvCxnSpPr>
        <p:spPr>
          <a:xfrm flipV="1">
            <a:off x="3581400" y="4538522"/>
            <a:ext cx="1405078" cy="6049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48" idx="6"/>
          </p:cNvCxnSpPr>
          <p:nvPr/>
        </p:nvCxnSpPr>
        <p:spPr>
          <a:xfrm flipV="1">
            <a:off x="3581400" y="4572000"/>
            <a:ext cx="1371600" cy="1257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V="1">
            <a:off x="1981200" y="2362200"/>
            <a:ext cx="0" cy="83820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087885" y="1676400"/>
            <a:ext cx="15696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a vertex</a:t>
            </a:r>
            <a:r>
              <a:rPr lang="en-US" sz="20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u for</a:t>
            </a:r>
          </a:p>
          <a:p>
            <a:pPr algn="ctr"/>
            <a:r>
              <a:rPr lang="en-US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each student</a:t>
            </a:r>
          </a:p>
        </p:txBody>
      </p:sp>
      <p:cxnSp>
        <p:nvCxnSpPr>
          <p:cNvPr id="97" name="Straight Arrow Connector 96"/>
          <p:cNvCxnSpPr/>
          <p:nvPr/>
        </p:nvCxnSpPr>
        <p:spPr>
          <a:xfrm flipV="1">
            <a:off x="3505200" y="2362200"/>
            <a:ext cx="0" cy="53340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864284" y="1676400"/>
            <a:ext cx="15696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a vertex</a:t>
            </a:r>
            <a:r>
              <a:rPr lang="en-US" sz="20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v for</a:t>
            </a:r>
          </a:p>
          <a:p>
            <a:pPr algn="ctr"/>
            <a:r>
              <a:rPr lang="en-US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each course</a:t>
            </a:r>
          </a:p>
        </p:txBody>
      </p:sp>
    </p:spTree>
    <p:extLst>
      <p:ext uri="{BB962C8B-B14F-4D97-AF65-F5344CB8AC3E}">
        <p14:creationId xmlns:p14="http://schemas.microsoft.com/office/powerpoint/2010/main" val="316372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 smtClean="0"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smtClean="0">
                <a:latin typeface="Times New Roman"/>
                <a:cs typeface="Times New Roman"/>
              </a:rPr>
              <a:t>Computer Engineering Department, Bilkent University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5867400" y="2057400"/>
            <a:ext cx="3276600" cy="3962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Compute the max flow from source s to sink t.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Total flow = # of assignments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If edge (u,v) has non-zero flow, assign student u to course v.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228600" y="2895600"/>
            <a:ext cx="5562600" cy="3200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066800" y="4267200"/>
            <a:ext cx="228600" cy="228600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828800" y="3352800"/>
            <a:ext cx="228600" cy="2286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28800" y="4648200"/>
            <a:ext cx="228600" cy="2286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828800" y="3962400"/>
            <a:ext cx="228600" cy="2286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953000" y="4343400"/>
            <a:ext cx="228600" cy="228600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62000" y="4114800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endParaRPr lang="en-US" sz="24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81600" y="4191000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endParaRPr lang="en-US" sz="24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1828800" y="5334000"/>
            <a:ext cx="228600" cy="2286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352800" y="3733800"/>
            <a:ext cx="228600" cy="2286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352800" y="5029200"/>
            <a:ext cx="228600" cy="2286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352800" y="4343400"/>
            <a:ext cx="228600" cy="2286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352800" y="5715000"/>
            <a:ext cx="228600" cy="2286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352800" y="2971800"/>
            <a:ext cx="228600" cy="2286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>
            <a:stCxn id="7" idx="6"/>
            <a:endCxn id="49" idx="2"/>
          </p:cNvCxnSpPr>
          <p:nvPr/>
        </p:nvCxnSpPr>
        <p:spPr>
          <a:xfrm flipV="1">
            <a:off x="2057400" y="3086100"/>
            <a:ext cx="12954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7" idx="6"/>
            <a:endCxn id="47" idx="1"/>
          </p:cNvCxnSpPr>
          <p:nvPr/>
        </p:nvCxnSpPr>
        <p:spPr>
          <a:xfrm>
            <a:off x="2057400" y="3467100"/>
            <a:ext cx="1328878" cy="9097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7" idx="6"/>
            <a:endCxn id="46" idx="2"/>
          </p:cNvCxnSpPr>
          <p:nvPr/>
        </p:nvCxnSpPr>
        <p:spPr>
          <a:xfrm>
            <a:off x="2057400" y="3467100"/>
            <a:ext cx="1295400" cy="1676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9" idx="6"/>
            <a:endCxn id="45" idx="2"/>
          </p:cNvCxnSpPr>
          <p:nvPr/>
        </p:nvCxnSpPr>
        <p:spPr>
          <a:xfrm flipV="1">
            <a:off x="2057400" y="3848100"/>
            <a:ext cx="12954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9" idx="6"/>
            <a:endCxn id="48" idx="2"/>
          </p:cNvCxnSpPr>
          <p:nvPr/>
        </p:nvCxnSpPr>
        <p:spPr>
          <a:xfrm>
            <a:off x="2057400" y="4076700"/>
            <a:ext cx="1295400" cy="1752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9" idx="6"/>
          </p:cNvCxnSpPr>
          <p:nvPr/>
        </p:nvCxnSpPr>
        <p:spPr>
          <a:xfrm flipV="1">
            <a:off x="2057400" y="3200400"/>
            <a:ext cx="1295400" cy="876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8" idx="6"/>
            <a:endCxn id="47" idx="3"/>
          </p:cNvCxnSpPr>
          <p:nvPr/>
        </p:nvCxnSpPr>
        <p:spPr>
          <a:xfrm flipV="1">
            <a:off x="2057400" y="4538522"/>
            <a:ext cx="1328878" cy="2239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8" idx="6"/>
            <a:endCxn id="45" idx="3"/>
          </p:cNvCxnSpPr>
          <p:nvPr/>
        </p:nvCxnSpPr>
        <p:spPr>
          <a:xfrm flipV="1">
            <a:off x="2057400" y="3928922"/>
            <a:ext cx="1328878" cy="833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8" idx="6"/>
          </p:cNvCxnSpPr>
          <p:nvPr/>
        </p:nvCxnSpPr>
        <p:spPr>
          <a:xfrm>
            <a:off x="2057400" y="4762500"/>
            <a:ext cx="1295400" cy="419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44" idx="6"/>
            <a:endCxn id="47" idx="3"/>
          </p:cNvCxnSpPr>
          <p:nvPr/>
        </p:nvCxnSpPr>
        <p:spPr>
          <a:xfrm flipV="1">
            <a:off x="2057400" y="4538522"/>
            <a:ext cx="1328878" cy="9097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46" idx="3"/>
          </p:cNvCxnSpPr>
          <p:nvPr/>
        </p:nvCxnSpPr>
        <p:spPr>
          <a:xfrm flipV="1">
            <a:off x="2057400" y="5224322"/>
            <a:ext cx="1328878" cy="2620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44" idx="6"/>
            <a:endCxn id="48" idx="3"/>
          </p:cNvCxnSpPr>
          <p:nvPr/>
        </p:nvCxnSpPr>
        <p:spPr>
          <a:xfrm>
            <a:off x="2057400" y="5448300"/>
            <a:ext cx="1328878" cy="461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" idx="7"/>
            <a:endCxn id="7" idx="3"/>
          </p:cNvCxnSpPr>
          <p:nvPr/>
        </p:nvCxnSpPr>
        <p:spPr>
          <a:xfrm flipV="1">
            <a:off x="1261922" y="3547922"/>
            <a:ext cx="600356" cy="7527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" idx="6"/>
            <a:endCxn id="9" idx="2"/>
          </p:cNvCxnSpPr>
          <p:nvPr/>
        </p:nvCxnSpPr>
        <p:spPr>
          <a:xfrm flipV="1">
            <a:off x="1295400" y="40767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endCxn id="8" idx="2"/>
          </p:cNvCxnSpPr>
          <p:nvPr/>
        </p:nvCxnSpPr>
        <p:spPr>
          <a:xfrm>
            <a:off x="1295400" y="4419600"/>
            <a:ext cx="533400" cy="342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6" idx="6"/>
            <a:endCxn id="44" idx="1"/>
          </p:cNvCxnSpPr>
          <p:nvPr/>
        </p:nvCxnSpPr>
        <p:spPr>
          <a:xfrm>
            <a:off x="1295400" y="4381500"/>
            <a:ext cx="566878" cy="9859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49" idx="6"/>
          </p:cNvCxnSpPr>
          <p:nvPr/>
        </p:nvCxnSpPr>
        <p:spPr>
          <a:xfrm>
            <a:off x="3581400" y="3086100"/>
            <a:ext cx="1371600" cy="1257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45" idx="6"/>
            <a:endCxn id="13" idx="1"/>
          </p:cNvCxnSpPr>
          <p:nvPr/>
        </p:nvCxnSpPr>
        <p:spPr>
          <a:xfrm>
            <a:off x="3581400" y="3848100"/>
            <a:ext cx="1405078" cy="5287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47" idx="6"/>
            <a:endCxn id="13" idx="2"/>
          </p:cNvCxnSpPr>
          <p:nvPr/>
        </p:nvCxnSpPr>
        <p:spPr>
          <a:xfrm>
            <a:off x="3581400" y="44577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46" idx="6"/>
            <a:endCxn id="13" idx="3"/>
          </p:cNvCxnSpPr>
          <p:nvPr/>
        </p:nvCxnSpPr>
        <p:spPr>
          <a:xfrm flipV="1">
            <a:off x="3581400" y="4538522"/>
            <a:ext cx="1405078" cy="6049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48" idx="6"/>
          </p:cNvCxnSpPr>
          <p:nvPr/>
        </p:nvCxnSpPr>
        <p:spPr>
          <a:xfrm flipV="1">
            <a:off x="3581400" y="4572000"/>
            <a:ext cx="1371600" cy="1257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V="1">
            <a:off x="1981200" y="2362200"/>
            <a:ext cx="0" cy="83820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087885" y="1676400"/>
            <a:ext cx="15696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a vertex</a:t>
            </a:r>
            <a:r>
              <a:rPr lang="en-US" sz="20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u for</a:t>
            </a:r>
          </a:p>
          <a:p>
            <a:pPr algn="ctr"/>
            <a:r>
              <a:rPr lang="en-US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each student</a:t>
            </a:r>
          </a:p>
        </p:txBody>
      </p:sp>
      <p:cxnSp>
        <p:nvCxnSpPr>
          <p:cNvPr id="97" name="Straight Arrow Connector 96"/>
          <p:cNvCxnSpPr/>
          <p:nvPr/>
        </p:nvCxnSpPr>
        <p:spPr>
          <a:xfrm flipV="1">
            <a:off x="3505200" y="2362200"/>
            <a:ext cx="0" cy="53340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864284" y="1676400"/>
            <a:ext cx="15696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a vertex</a:t>
            </a:r>
            <a:r>
              <a:rPr lang="en-US" sz="20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v for</a:t>
            </a:r>
          </a:p>
          <a:p>
            <a:pPr algn="ctr"/>
            <a:r>
              <a:rPr lang="en-US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each course</a:t>
            </a:r>
          </a:p>
        </p:txBody>
      </p:sp>
    </p:spTree>
    <p:extLst>
      <p:ext uri="{BB962C8B-B14F-4D97-AF65-F5344CB8AC3E}">
        <p14:creationId xmlns:p14="http://schemas.microsoft.com/office/powerpoint/2010/main" val="115180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 smtClean="0"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smtClean="0">
                <a:latin typeface="Times New Roman"/>
                <a:cs typeface="Times New Roman"/>
              </a:rPr>
              <a:t>Computer Engineering Department, Bilkent University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Proof: (1) Assignment → Flow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01744" y="1604665"/>
            <a:ext cx="8389856" cy="6096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(1) </a:t>
            </a:r>
            <a:r>
              <a:rPr lang="en-US" sz="2000" b="1" u="sng" dirty="0" smtClean="0">
                <a:solidFill>
                  <a:srgbClr val="FF0000"/>
                </a:solidFill>
              </a:rPr>
              <a:t>Show that any assignment can be mapped to a valid flow with the same size</a:t>
            </a:r>
          </a:p>
        </p:txBody>
      </p:sp>
      <p:sp>
        <p:nvSpPr>
          <p:cNvPr id="5" name="Rectangle 4"/>
          <p:cNvSpPr/>
          <p:nvPr/>
        </p:nvSpPr>
        <p:spPr>
          <a:xfrm>
            <a:off x="1600200" y="2669232"/>
            <a:ext cx="5562600" cy="3200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200400" y="3126432"/>
            <a:ext cx="228600" cy="2286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00400" y="4421832"/>
            <a:ext cx="228600" cy="2286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200400" y="3736032"/>
            <a:ext cx="228600" cy="2286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200400" y="5107632"/>
            <a:ext cx="228600" cy="2286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724400" y="3507432"/>
            <a:ext cx="228600" cy="2286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724400" y="4802832"/>
            <a:ext cx="228600" cy="2286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724400" y="4117032"/>
            <a:ext cx="228600" cy="2286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724400" y="5488632"/>
            <a:ext cx="228600" cy="2286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724400" y="2745432"/>
            <a:ext cx="228600" cy="2286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7" idx="6"/>
            <a:endCxn id="18" idx="2"/>
          </p:cNvCxnSpPr>
          <p:nvPr/>
        </p:nvCxnSpPr>
        <p:spPr>
          <a:xfrm flipV="1">
            <a:off x="3429000" y="2859732"/>
            <a:ext cx="12954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6"/>
            <a:endCxn id="15" idx="2"/>
          </p:cNvCxnSpPr>
          <p:nvPr/>
        </p:nvCxnSpPr>
        <p:spPr>
          <a:xfrm>
            <a:off x="3429000" y="3240732"/>
            <a:ext cx="1295400" cy="1676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6"/>
            <a:endCxn id="14" idx="2"/>
          </p:cNvCxnSpPr>
          <p:nvPr/>
        </p:nvCxnSpPr>
        <p:spPr>
          <a:xfrm flipV="1">
            <a:off x="3429000" y="3621732"/>
            <a:ext cx="12954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6"/>
            <a:endCxn id="17" idx="2"/>
          </p:cNvCxnSpPr>
          <p:nvPr/>
        </p:nvCxnSpPr>
        <p:spPr>
          <a:xfrm>
            <a:off x="3429000" y="3850332"/>
            <a:ext cx="1295400" cy="1752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6"/>
          </p:cNvCxnSpPr>
          <p:nvPr/>
        </p:nvCxnSpPr>
        <p:spPr>
          <a:xfrm flipV="1">
            <a:off x="3429000" y="2974032"/>
            <a:ext cx="1295400" cy="876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6"/>
            <a:endCxn id="14" idx="3"/>
          </p:cNvCxnSpPr>
          <p:nvPr/>
        </p:nvCxnSpPr>
        <p:spPr>
          <a:xfrm flipV="1">
            <a:off x="3429000" y="3702554"/>
            <a:ext cx="1328878" cy="833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6"/>
          </p:cNvCxnSpPr>
          <p:nvPr/>
        </p:nvCxnSpPr>
        <p:spPr>
          <a:xfrm>
            <a:off x="3429000" y="4536132"/>
            <a:ext cx="1295400" cy="419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" idx="6"/>
            <a:endCxn id="16" idx="3"/>
          </p:cNvCxnSpPr>
          <p:nvPr/>
        </p:nvCxnSpPr>
        <p:spPr>
          <a:xfrm flipV="1">
            <a:off x="3429000" y="4312154"/>
            <a:ext cx="1328878" cy="9097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6"/>
            <a:endCxn id="17" idx="3"/>
          </p:cNvCxnSpPr>
          <p:nvPr/>
        </p:nvCxnSpPr>
        <p:spPr>
          <a:xfrm>
            <a:off x="3429000" y="5221932"/>
            <a:ext cx="1328878" cy="461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21383" y="2241525"/>
            <a:ext cx="3451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Given an assignment of size |S|:</a:t>
            </a:r>
          </a:p>
        </p:txBody>
      </p:sp>
    </p:spTree>
    <p:extLst>
      <p:ext uri="{BB962C8B-B14F-4D97-AF65-F5344CB8AC3E}">
        <p14:creationId xmlns:p14="http://schemas.microsoft.com/office/powerpoint/2010/main" val="93414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 smtClean="0"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smtClean="0">
                <a:latin typeface="Times New Roman"/>
                <a:cs typeface="Times New Roman"/>
              </a:rPr>
              <a:t>Computer Engineering Department, Bilkent University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Proof: (1) Assignment → Flow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01744" y="1604664"/>
            <a:ext cx="8153400" cy="8694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Create a network as suggested in the solution. For flow to be valid, we need to satisfy 2 conditions: 1) flow conservation, 2) capacity constraints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1600200" y="2669232"/>
            <a:ext cx="5562600" cy="3200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438400" y="4040832"/>
            <a:ext cx="228600" cy="228600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200400" y="3126432"/>
            <a:ext cx="228600" cy="2286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00400" y="4421832"/>
            <a:ext cx="228600" cy="2286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200400" y="3736032"/>
            <a:ext cx="228600" cy="2286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324600" y="4117032"/>
            <a:ext cx="228600" cy="228600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133600" y="3888432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endParaRPr lang="en-US" sz="24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53200" y="3964632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endParaRPr lang="en-US" sz="24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200400" y="5107632"/>
            <a:ext cx="228600" cy="2286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724400" y="3507432"/>
            <a:ext cx="228600" cy="2286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724400" y="4802832"/>
            <a:ext cx="228600" cy="2286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724400" y="4117032"/>
            <a:ext cx="228600" cy="2286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724400" y="5488632"/>
            <a:ext cx="228600" cy="2286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724400" y="2745432"/>
            <a:ext cx="228600" cy="2286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7" idx="6"/>
            <a:endCxn id="18" idx="2"/>
          </p:cNvCxnSpPr>
          <p:nvPr/>
        </p:nvCxnSpPr>
        <p:spPr>
          <a:xfrm flipV="1">
            <a:off x="3429000" y="2859732"/>
            <a:ext cx="12954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6"/>
            <a:endCxn id="15" idx="2"/>
          </p:cNvCxnSpPr>
          <p:nvPr/>
        </p:nvCxnSpPr>
        <p:spPr>
          <a:xfrm>
            <a:off x="3429000" y="3240732"/>
            <a:ext cx="1295400" cy="1676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6"/>
            <a:endCxn id="14" idx="2"/>
          </p:cNvCxnSpPr>
          <p:nvPr/>
        </p:nvCxnSpPr>
        <p:spPr>
          <a:xfrm flipV="1">
            <a:off x="3429000" y="3621732"/>
            <a:ext cx="12954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6"/>
            <a:endCxn id="17" idx="2"/>
          </p:cNvCxnSpPr>
          <p:nvPr/>
        </p:nvCxnSpPr>
        <p:spPr>
          <a:xfrm>
            <a:off x="3429000" y="3850332"/>
            <a:ext cx="1295400" cy="1752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6"/>
          </p:cNvCxnSpPr>
          <p:nvPr/>
        </p:nvCxnSpPr>
        <p:spPr>
          <a:xfrm flipV="1">
            <a:off x="3429000" y="2974032"/>
            <a:ext cx="1295400" cy="876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6"/>
            <a:endCxn id="14" idx="3"/>
          </p:cNvCxnSpPr>
          <p:nvPr/>
        </p:nvCxnSpPr>
        <p:spPr>
          <a:xfrm flipV="1">
            <a:off x="3429000" y="3702554"/>
            <a:ext cx="1328878" cy="833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6"/>
          </p:cNvCxnSpPr>
          <p:nvPr/>
        </p:nvCxnSpPr>
        <p:spPr>
          <a:xfrm>
            <a:off x="3429000" y="4536132"/>
            <a:ext cx="1295400" cy="419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" idx="6"/>
            <a:endCxn id="16" idx="3"/>
          </p:cNvCxnSpPr>
          <p:nvPr/>
        </p:nvCxnSpPr>
        <p:spPr>
          <a:xfrm flipV="1">
            <a:off x="3429000" y="4312154"/>
            <a:ext cx="1328878" cy="9097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6"/>
            <a:endCxn id="17" idx="3"/>
          </p:cNvCxnSpPr>
          <p:nvPr/>
        </p:nvCxnSpPr>
        <p:spPr>
          <a:xfrm>
            <a:off x="3429000" y="5221932"/>
            <a:ext cx="1328878" cy="461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" idx="7"/>
            <a:endCxn id="7" idx="3"/>
          </p:cNvCxnSpPr>
          <p:nvPr/>
        </p:nvCxnSpPr>
        <p:spPr>
          <a:xfrm flipV="1">
            <a:off x="2633522" y="3321554"/>
            <a:ext cx="600356" cy="7527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6"/>
            <a:endCxn id="9" idx="2"/>
          </p:cNvCxnSpPr>
          <p:nvPr/>
        </p:nvCxnSpPr>
        <p:spPr>
          <a:xfrm flipV="1">
            <a:off x="2667000" y="3850332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8" idx="2"/>
          </p:cNvCxnSpPr>
          <p:nvPr/>
        </p:nvCxnSpPr>
        <p:spPr>
          <a:xfrm>
            <a:off x="2667000" y="4193232"/>
            <a:ext cx="533400" cy="342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6"/>
            <a:endCxn id="13" idx="1"/>
          </p:cNvCxnSpPr>
          <p:nvPr/>
        </p:nvCxnSpPr>
        <p:spPr>
          <a:xfrm>
            <a:off x="2667000" y="4155132"/>
            <a:ext cx="566878" cy="9859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8" idx="6"/>
          </p:cNvCxnSpPr>
          <p:nvPr/>
        </p:nvCxnSpPr>
        <p:spPr>
          <a:xfrm>
            <a:off x="4953000" y="2859732"/>
            <a:ext cx="1371600" cy="1257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4" idx="6"/>
            <a:endCxn id="10" idx="1"/>
          </p:cNvCxnSpPr>
          <p:nvPr/>
        </p:nvCxnSpPr>
        <p:spPr>
          <a:xfrm>
            <a:off x="4953000" y="3621732"/>
            <a:ext cx="1405078" cy="5287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6" idx="6"/>
            <a:endCxn id="10" idx="2"/>
          </p:cNvCxnSpPr>
          <p:nvPr/>
        </p:nvCxnSpPr>
        <p:spPr>
          <a:xfrm>
            <a:off x="4953000" y="4231332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5" idx="6"/>
            <a:endCxn id="10" idx="3"/>
          </p:cNvCxnSpPr>
          <p:nvPr/>
        </p:nvCxnSpPr>
        <p:spPr>
          <a:xfrm flipV="1">
            <a:off x="4953000" y="4312154"/>
            <a:ext cx="1405078" cy="6049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6"/>
          </p:cNvCxnSpPr>
          <p:nvPr/>
        </p:nvCxnSpPr>
        <p:spPr>
          <a:xfrm flipV="1">
            <a:off x="4953000" y="4345632"/>
            <a:ext cx="1371600" cy="1257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76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 smtClean="0"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smtClean="0">
                <a:latin typeface="Times New Roman"/>
                <a:cs typeface="Times New Roman"/>
              </a:rPr>
              <a:t>Computer Engineering Department, Bilkent University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Proof: (1) Assignment → Flow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312656" y="1519774"/>
            <a:ext cx="8450344" cy="14855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i="1" u="sng" dirty="0" smtClean="0">
                <a:solidFill>
                  <a:srgbClr val="FF0000"/>
                </a:solidFill>
              </a:rPr>
              <a:t>Flow conservation</a:t>
            </a:r>
            <a:r>
              <a:rPr lang="en-US" sz="2000" dirty="0" smtClean="0"/>
              <a:t>: </a:t>
            </a:r>
          </a:p>
          <a:p>
            <a:pPr marL="342900" indent="-342900">
              <a:buAutoNum type="arabicParenR"/>
            </a:pPr>
            <a:r>
              <a:rPr lang="en-US" sz="1800" dirty="0" smtClean="0"/>
              <a:t>Set the flow value from any student node </a:t>
            </a:r>
            <a:r>
              <a:rPr lang="en-US" sz="1800" b="1" dirty="0" err="1" smtClean="0">
                <a:solidFill>
                  <a:srgbClr val="7030A0"/>
                </a:solidFill>
              </a:rPr>
              <a:t>i</a:t>
            </a:r>
            <a:r>
              <a:rPr lang="en-US" sz="1800" dirty="0" smtClean="0"/>
              <a:t> to the course node </a:t>
            </a:r>
            <a:r>
              <a:rPr lang="en-US" sz="1800" b="1" dirty="0" smtClean="0">
                <a:solidFill>
                  <a:srgbClr val="7030A0"/>
                </a:solidFill>
              </a:rPr>
              <a:t>j </a:t>
            </a:r>
            <a:r>
              <a:rPr lang="en-US" sz="1800" dirty="0" smtClean="0"/>
              <a:t>to be 1.</a:t>
            </a:r>
          </a:p>
          <a:p>
            <a:pPr marL="342900" indent="-342900">
              <a:buAutoNum type="arabicParenR"/>
            </a:pPr>
            <a:r>
              <a:rPr lang="en-US" sz="1800" dirty="0" smtClean="0"/>
              <a:t>Set the flow value from </a:t>
            </a:r>
            <a:r>
              <a:rPr lang="en-US" sz="1800" b="1" dirty="0" smtClean="0">
                <a:solidFill>
                  <a:srgbClr val="7030A0"/>
                </a:solidFill>
              </a:rPr>
              <a:t>s</a:t>
            </a:r>
            <a:r>
              <a:rPr lang="en-US" sz="1800" dirty="0" smtClean="0"/>
              <a:t> to any student node </a:t>
            </a:r>
            <a:r>
              <a:rPr lang="en-US" sz="1800" b="1" dirty="0" err="1" smtClean="0">
                <a:solidFill>
                  <a:srgbClr val="7030A0"/>
                </a:solidFill>
              </a:rPr>
              <a:t>i</a:t>
            </a:r>
            <a:r>
              <a:rPr lang="en-US" sz="1800" dirty="0" smtClean="0"/>
              <a:t> to be the # of courses </a:t>
            </a:r>
            <a:r>
              <a:rPr lang="en-US" sz="1800" b="1" dirty="0" err="1" smtClean="0">
                <a:solidFill>
                  <a:srgbClr val="7030A0"/>
                </a:solidFill>
              </a:rPr>
              <a:t>i</a:t>
            </a:r>
            <a:r>
              <a:rPr lang="en-US" sz="1800" dirty="0" smtClean="0"/>
              <a:t> is assigned to. </a:t>
            </a:r>
          </a:p>
          <a:p>
            <a:pPr marL="342900" indent="-342900">
              <a:buAutoNum type="arabicParenR"/>
            </a:pPr>
            <a:r>
              <a:rPr lang="en-US" sz="1800" dirty="0" smtClean="0"/>
              <a:t>Set the flow value from any course node </a:t>
            </a:r>
            <a:r>
              <a:rPr lang="en-US" sz="1800" b="1" dirty="0" smtClean="0">
                <a:solidFill>
                  <a:srgbClr val="7030A0"/>
                </a:solidFill>
              </a:rPr>
              <a:t>j</a:t>
            </a:r>
            <a:r>
              <a:rPr lang="en-US" sz="1800" dirty="0" smtClean="0"/>
              <a:t> to </a:t>
            </a:r>
            <a:r>
              <a:rPr lang="en-US" sz="1800" b="1" dirty="0" smtClean="0">
                <a:solidFill>
                  <a:srgbClr val="7030A0"/>
                </a:solidFill>
              </a:rPr>
              <a:t>t</a:t>
            </a:r>
            <a:r>
              <a:rPr lang="en-US" sz="1800" dirty="0" smtClean="0"/>
              <a:t> to be the  # of students </a:t>
            </a:r>
            <a:r>
              <a:rPr lang="en-US" sz="1800" b="1" dirty="0" smtClean="0">
                <a:solidFill>
                  <a:srgbClr val="7030A0"/>
                </a:solidFill>
              </a:rPr>
              <a:t>j</a:t>
            </a:r>
            <a:r>
              <a:rPr lang="en-US" sz="1800" dirty="0" smtClean="0"/>
              <a:t> is assigned to.</a:t>
            </a:r>
          </a:p>
        </p:txBody>
      </p:sp>
      <p:sp>
        <p:nvSpPr>
          <p:cNvPr id="5" name="Rectangle 4"/>
          <p:cNvSpPr/>
          <p:nvPr/>
        </p:nvSpPr>
        <p:spPr>
          <a:xfrm>
            <a:off x="1600200" y="3048000"/>
            <a:ext cx="5562600" cy="3200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438400" y="4419600"/>
            <a:ext cx="228600" cy="228600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200400" y="3505200"/>
            <a:ext cx="228600" cy="2286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00400" y="4800600"/>
            <a:ext cx="228600" cy="2286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200400" y="4114800"/>
            <a:ext cx="228600" cy="2286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324600" y="4495800"/>
            <a:ext cx="228600" cy="228600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133600" y="4267200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endParaRPr lang="en-US" sz="24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53200" y="4343400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endParaRPr lang="en-US" sz="24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200400" y="5486400"/>
            <a:ext cx="228600" cy="2286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724400" y="3886200"/>
            <a:ext cx="228600" cy="2286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724400" y="5181600"/>
            <a:ext cx="228600" cy="2286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724400" y="4495800"/>
            <a:ext cx="228600" cy="2286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724400" y="5867400"/>
            <a:ext cx="228600" cy="2286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724400" y="3124200"/>
            <a:ext cx="228600" cy="2286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7" idx="6"/>
            <a:endCxn id="18" idx="2"/>
          </p:cNvCxnSpPr>
          <p:nvPr/>
        </p:nvCxnSpPr>
        <p:spPr>
          <a:xfrm flipV="1">
            <a:off x="3429000" y="3238500"/>
            <a:ext cx="12954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6"/>
            <a:endCxn id="15" idx="2"/>
          </p:cNvCxnSpPr>
          <p:nvPr/>
        </p:nvCxnSpPr>
        <p:spPr>
          <a:xfrm>
            <a:off x="3429000" y="3619500"/>
            <a:ext cx="1295400" cy="1676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6"/>
            <a:endCxn id="14" idx="2"/>
          </p:cNvCxnSpPr>
          <p:nvPr/>
        </p:nvCxnSpPr>
        <p:spPr>
          <a:xfrm flipV="1">
            <a:off x="3429000" y="4000500"/>
            <a:ext cx="12954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6"/>
            <a:endCxn id="17" idx="2"/>
          </p:cNvCxnSpPr>
          <p:nvPr/>
        </p:nvCxnSpPr>
        <p:spPr>
          <a:xfrm>
            <a:off x="3429000" y="4229100"/>
            <a:ext cx="1295400" cy="1752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6"/>
          </p:cNvCxnSpPr>
          <p:nvPr/>
        </p:nvCxnSpPr>
        <p:spPr>
          <a:xfrm flipV="1">
            <a:off x="3429000" y="3352800"/>
            <a:ext cx="1295400" cy="876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6"/>
            <a:endCxn id="14" idx="3"/>
          </p:cNvCxnSpPr>
          <p:nvPr/>
        </p:nvCxnSpPr>
        <p:spPr>
          <a:xfrm flipV="1">
            <a:off x="3429000" y="4081322"/>
            <a:ext cx="1328878" cy="833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6"/>
          </p:cNvCxnSpPr>
          <p:nvPr/>
        </p:nvCxnSpPr>
        <p:spPr>
          <a:xfrm>
            <a:off x="3429000" y="4914900"/>
            <a:ext cx="1295400" cy="419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" idx="6"/>
            <a:endCxn id="16" idx="3"/>
          </p:cNvCxnSpPr>
          <p:nvPr/>
        </p:nvCxnSpPr>
        <p:spPr>
          <a:xfrm flipV="1">
            <a:off x="3429000" y="4690922"/>
            <a:ext cx="1328878" cy="9097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6"/>
            <a:endCxn id="17" idx="3"/>
          </p:cNvCxnSpPr>
          <p:nvPr/>
        </p:nvCxnSpPr>
        <p:spPr>
          <a:xfrm>
            <a:off x="3429000" y="5600700"/>
            <a:ext cx="1328878" cy="461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" idx="7"/>
            <a:endCxn id="7" idx="3"/>
          </p:cNvCxnSpPr>
          <p:nvPr/>
        </p:nvCxnSpPr>
        <p:spPr>
          <a:xfrm flipV="1">
            <a:off x="2633522" y="3700322"/>
            <a:ext cx="600356" cy="7527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6"/>
            <a:endCxn id="9" idx="2"/>
          </p:cNvCxnSpPr>
          <p:nvPr/>
        </p:nvCxnSpPr>
        <p:spPr>
          <a:xfrm flipV="1">
            <a:off x="2667000" y="42291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8" idx="2"/>
          </p:cNvCxnSpPr>
          <p:nvPr/>
        </p:nvCxnSpPr>
        <p:spPr>
          <a:xfrm>
            <a:off x="2667000" y="4572000"/>
            <a:ext cx="533400" cy="342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6"/>
            <a:endCxn id="13" idx="1"/>
          </p:cNvCxnSpPr>
          <p:nvPr/>
        </p:nvCxnSpPr>
        <p:spPr>
          <a:xfrm>
            <a:off x="2667000" y="4533900"/>
            <a:ext cx="566878" cy="9859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8" idx="6"/>
          </p:cNvCxnSpPr>
          <p:nvPr/>
        </p:nvCxnSpPr>
        <p:spPr>
          <a:xfrm>
            <a:off x="4953000" y="3238500"/>
            <a:ext cx="1371600" cy="1257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4" idx="6"/>
            <a:endCxn id="10" idx="1"/>
          </p:cNvCxnSpPr>
          <p:nvPr/>
        </p:nvCxnSpPr>
        <p:spPr>
          <a:xfrm>
            <a:off x="4953000" y="4000500"/>
            <a:ext cx="1405078" cy="5287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6" idx="6"/>
            <a:endCxn id="10" idx="2"/>
          </p:cNvCxnSpPr>
          <p:nvPr/>
        </p:nvCxnSpPr>
        <p:spPr>
          <a:xfrm>
            <a:off x="4953000" y="46101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5" idx="6"/>
            <a:endCxn id="10" idx="3"/>
          </p:cNvCxnSpPr>
          <p:nvPr/>
        </p:nvCxnSpPr>
        <p:spPr>
          <a:xfrm flipV="1">
            <a:off x="4953000" y="4690922"/>
            <a:ext cx="1405078" cy="6049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6"/>
          </p:cNvCxnSpPr>
          <p:nvPr/>
        </p:nvCxnSpPr>
        <p:spPr>
          <a:xfrm flipV="1">
            <a:off x="4953000" y="4724400"/>
            <a:ext cx="1371600" cy="1257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855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 smtClean="0"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smtClean="0">
                <a:latin typeface="Times New Roman"/>
                <a:cs typeface="Times New Roman"/>
              </a:rPr>
              <a:t>Computer Engineering Department, Bilkent University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Proof: (1) Assignment → Flow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312656" y="1519774"/>
            <a:ext cx="8450344" cy="14855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i="1" u="sng" dirty="0" smtClean="0">
                <a:solidFill>
                  <a:srgbClr val="FF0000"/>
                </a:solidFill>
              </a:rPr>
              <a:t>Capacity constraints</a:t>
            </a:r>
            <a:r>
              <a:rPr lang="en-US" sz="2000" dirty="0" smtClean="0"/>
              <a:t>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Flow through and capacity of any (student → course) edge is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Student </a:t>
            </a:r>
            <a:r>
              <a:rPr lang="en-US" sz="1800" dirty="0" err="1" smtClean="0"/>
              <a:t>i</a:t>
            </a:r>
            <a:r>
              <a:rPr lang="en-US" sz="1800" dirty="0" smtClean="0"/>
              <a:t> can be assigned to at most 5 courses, and capacity(s</a:t>
            </a:r>
            <a:r>
              <a:rPr lang="en-US" sz="1800" dirty="0"/>
              <a:t> </a:t>
            </a:r>
            <a:r>
              <a:rPr lang="en-US" sz="1800" dirty="0" smtClean="0"/>
              <a:t>→ </a:t>
            </a:r>
            <a:r>
              <a:rPr lang="en-US" sz="1800" dirty="0" err="1" smtClean="0"/>
              <a:t>i</a:t>
            </a:r>
            <a:r>
              <a:rPr lang="en-US" sz="1800" dirty="0" smtClean="0"/>
              <a:t>) = 5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Course j can be assigned to at most 20 students, and capacity(j → t) = 20</a:t>
            </a:r>
          </a:p>
        </p:txBody>
      </p:sp>
      <p:sp>
        <p:nvSpPr>
          <p:cNvPr id="5" name="Rectangle 4"/>
          <p:cNvSpPr/>
          <p:nvPr/>
        </p:nvSpPr>
        <p:spPr>
          <a:xfrm>
            <a:off x="1600200" y="3048000"/>
            <a:ext cx="5562600" cy="3200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438400" y="4419600"/>
            <a:ext cx="228600" cy="228600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200400" y="3505200"/>
            <a:ext cx="228600" cy="2286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00400" y="4800600"/>
            <a:ext cx="228600" cy="2286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200400" y="4114800"/>
            <a:ext cx="228600" cy="2286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324600" y="4495800"/>
            <a:ext cx="228600" cy="228600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133600" y="4267200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endParaRPr lang="en-US" sz="24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53200" y="4343400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endParaRPr lang="en-US" sz="24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200400" y="5486400"/>
            <a:ext cx="228600" cy="2286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724400" y="3886200"/>
            <a:ext cx="228600" cy="2286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724400" y="5181600"/>
            <a:ext cx="228600" cy="2286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724400" y="4495800"/>
            <a:ext cx="228600" cy="2286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724400" y="5867400"/>
            <a:ext cx="228600" cy="2286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724400" y="3124200"/>
            <a:ext cx="228600" cy="2286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7" idx="6"/>
            <a:endCxn id="18" idx="2"/>
          </p:cNvCxnSpPr>
          <p:nvPr/>
        </p:nvCxnSpPr>
        <p:spPr>
          <a:xfrm flipV="1">
            <a:off x="3429000" y="3238500"/>
            <a:ext cx="12954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6"/>
            <a:endCxn id="15" idx="2"/>
          </p:cNvCxnSpPr>
          <p:nvPr/>
        </p:nvCxnSpPr>
        <p:spPr>
          <a:xfrm>
            <a:off x="3429000" y="3619500"/>
            <a:ext cx="1295400" cy="1676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6"/>
            <a:endCxn id="14" idx="2"/>
          </p:cNvCxnSpPr>
          <p:nvPr/>
        </p:nvCxnSpPr>
        <p:spPr>
          <a:xfrm flipV="1">
            <a:off x="3429000" y="4000500"/>
            <a:ext cx="12954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6"/>
            <a:endCxn id="17" idx="2"/>
          </p:cNvCxnSpPr>
          <p:nvPr/>
        </p:nvCxnSpPr>
        <p:spPr>
          <a:xfrm>
            <a:off x="3429000" y="4229100"/>
            <a:ext cx="1295400" cy="1752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6"/>
          </p:cNvCxnSpPr>
          <p:nvPr/>
        </p:nvCxnSpPr>
        <p:spPr>
          <a:xfrm flipV="1">
            <a:off x="3429000" y="3352800"/>
            <a:ext cx="1295400" cy="876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6"/>
            <a:endCxn id="14" idx="3"/>
          </p:cNvCxnSpPr>
          <p:nvPr/>
        </p:nvCxnSpPr>
        <p:spPr>
          <a:xfrm flipV="1">
            <a:off x="3429000" y="4081322"/>
            <a:ext cx="1328878" cy="833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6"/>
          </p:cNvCxnSpPr>
          <p:nvPr/>
        </p:nvCxnSpPr>
        <p:spPr>
          <a:xfrm>
            <a:off x="3429000" y="4914900"/>
            <a:ext cx="1295400" cy="419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" idx="6"/>
            <a:endCxn id="16" idx="3"/>
          </p:cNvCxnSpPr>
          <p:nvPr/>
        </p:nvCxnSpPr>
        <p:spPr>
          <a:xfrm flipV="1">
            <a:off x="3429000" y="4690922"/>
            <a:ext cx="1328878" cy="9097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6"/>
            <a:endCxn id="17" idx="3"/>
          </p:cNvCxnSpPr>
          <p:nvPr/>
        </p:nvCxnSpPr>
        <p:spPr>
          <a:xfrm>
            <a:off x="3429000" y="5600700"/>
            <a:ext cx="1328878" cy="461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" idx="7"/>
            <a:endCxn id="7" idx="3"/>
          </p:cNvCxnSpPr>
          <p:nvPr/>
        </p:nvCxnSpPr>
        <p:spPr>
          <a:xfrm flipV="1">
            <a:off x="2633522" y="3700322"/>
            <a:ext cx="600356" cy="7527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6"/>
            <a:endCxn id="9" idx="2"/>
          </p:cNvCxnSpPr>
          <p:nvPr/>
        </p:nvCxnSpPr>
        <p:spPr>
          <a:xfrm flipV="1">
            <a:off x="2667000" y="42291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8" idx="2"/>
          </p:cNvCxnSpPr>
          <p:nvPr/>
        </p:nvCxnSpPr>
        <p:spPr>
          <a:xfrm>
            <a:off x="2667000" y="4572000"/>
            <a:ext cx="533400" cy="342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6"/>
            <a:endCxn id="13" idx="1"/>
          </p:cNvCxnSpPr>
          <p:nvPr/>
        </p:nvCxnSpPr>
        <p:spPr>
          <a:xfrm>
            <a:off x="2667000" y="4533900"/>
            <a:ext cx="566878" cy="9859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8" idx="6"/>
          </p:cNvCxnSpPr>
          <p:nvPr/>
        </p:nvCxnSpPr>
        <p:spPr>
          <a:xfrm>
            <a:off x="4953000" y="3238500"/>
            <a:ext cx="1371600" cy="1257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4" idx="6"/>
            <a:endCxn id="10" idx="1"/>
          </p:cNvCxnSpPr>
          <p:nvPr/>
        </p:nvCxnSpPr>
        <p:spPr>
          <a:xfrm>
            <a:off x="4953000" y="4000500"/>
            <a:ext cx="1405078" cy="5287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6" idx="6"/>
            <a:endCxn id="10" idx="2"/>
          </p:cNvCxnSpPr>
          <p:nvPr/>
        </p:nvCxnSpPr>
        <p:spPr>
          <a:xfrm>
            <a:off x="4953000" y="46101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5" idx="6"/>
            <a:endCxn id="10" idx="3"/>
          </p:cNvCxnSpPr>
          <p:nvPr/>
        </p:nvCxnSpPr>
        <p:spPr>
          <a:xfrm flipV="1">
            <a:off x="4953000" y="4690922"/>
            <a:ext cx="1405078" cy="6049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6"/>
          </p:cNvCxnSpPr>
          <p:nvPr/>
        </p:nvCxnSpPr>
        <p:spPr>
          <a:xfrm flipV="1">
            <a:off x="4953000" y="4724400"/>
            <a:ext cx="1371600" cy="1257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05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 smtClean="0"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smtClean="0">
                <a:latin typeface="Times New Roman"/>
                <a:cs typeface="Times New Roman"/>
              </a:rPr>
              <a:t>Computer Engineering Department, Bilkent University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Proof: (1) Assignment → Flow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312656" y="1519774"/>
            <a:ext cx="8450344" cy="14855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i="1" u="sng" dirty="0" smtClean="0">
                <a:solidFill>
                  <a:srgbClr val="FF0000"/>
                </a:solidFill>
              </a:rPr>
              <a:t>Solution size</a:t>
            </a:r>
            <a:r>
              <a:rPr lang="en-US" sz="1800" dirty="0" smtClean="0"/>
              <a:t>: The size of the flow going out of source s is the sum of flow values (s → </a:t>
            </a:r>
            <a:r>
              <a:rPr lang="en-US" sz="1800" dirty="0" err="1" smtClean="0"/>
              <a:t>i</a:t>
            </a:r>
            <a:r>
              <a:rPr lang="en-US" sz="1800" dirty="0" smtClean="0"/>
              <a:t>), which is equal to the # of student-to-course assignments.</a:t>
            </a:r>
          </a:p>
        </p:txBody>
      </p:sp>
      <p:sp>
        <p:nvSpPr>
          <p:cNvPr id="5" name="Rectangle 4"/>
          <p:cNvSpPr/>
          <p:nvPr/>
        </p:nvSpPr>
        <p:spPr>
          <a:xfrm>
            <a:off x="1600200" y="3048000"/>
            <a:ext cx="5562600" cy="3200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438400" y="4419600"/>
            <a:ext cx="228600" cy="228600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200400" y="3505200"/>
            <a:ext cx="228600" cy="2286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00400" y="4800600"/>
            <a:ext cx="228600" cy="2286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200400" y="4114800"/>
            <a:ext cx="228600" cy="2286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324600" y="4495800"/>
            <a:ext cx="228600" cy="228600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133600" y="4267200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endParaRPr lang="en-US" sz="24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53200" y="4343400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endParaRPr lang="en-US" sz="24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200400" y="5486400"/>
            <a:ext cx="228600" cy="2286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724400" y="3886200"/>
            <a:ext cx="228600" cy="2286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724400" y="5181600"/>
            <a:ext cx="228600" cy="2286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724400" y="4495800"/>
            <a:ext cx="228600" cy="2286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724400" y="5867400"/>
            <a:ext cx="228600" cy="2286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724400" y="3124200"/>
            <a:ext cx="228600" cy="2286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7" idx="6"/>
            <a:endCxn id="18" idx="2"/>
          </p:cNvCxnSpPr>
          <p:nvPr/>
        </p:nvCxnSpPr>
        <p:spPr>
          <a:xfrm flipV="1">
            <a:off x="3429000" y="3238500"/>
            <a:ext cx="12954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6"/>
            <a:endCxn id="15" idx="2"/>
          </p:cNvCxnSpPr>
          <p:nvPr/>
        </p:nvCxnSpPr>
        <p:spPr>
          <a:xfrm>
            <a:off x="3429000" y="3619500"/>
            <a:ext cx="1295400" cy="1676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6"/>
            <a:endCxn id="14" idx="2"/>
          </p:cNvCxnSpPr>
          <p:nvPr/>
        </p:nvCxnSpPr>
        <p:spPr>
          <a:xfrm flipV="1">
            <a:off x="3429000" y="4000500"/>
            <a:ext cx="12954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6"/>
            <a:endCxn id="17" idx="2"/>
          </p:cNvCxnSpPr>
          <p:nvPr/>
        </p:nvCxnSpPr>
        <p:spPr>
          <a:xfrm>
            <a:off x="3429000" y="4229100"/>
            <a:ext cx="1295400" cy="1752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6"/>
          </p:cNvCxnSpPr>
          <p:nvPr/>
        </p:nvCxnSpPr>
        <p:spPr>
          <a:xfrm flipV="1">
            <a:off x="3429000" y="3352800"/>
            <a:ext cx="1295400" cy="876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6"/>
            <a:endCxn id="14" idx="3"/>
          </p:cNvCxnSpPr>
          <p:nvPr/>
        </p:nvCxnSpPr>
        <p:spPr>
          <a:xfrm flipV="1">
            <a:off x="3429000" y="4081322"/>
            <a:ext cx="1328878" cy="833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6"/>
          </p:cNvCxnSpPr>
          <p:nvPr/>
        </p:nvCxnSpPr>
        <p:spPr>
          <a:xfrm>
            <a:off x="3429000" y="4914900"/>
            <a:ext cx="1295400" cy="419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" idx="6"/>
            <a:endCxn id="16" idx="3"/>
          </p:cNvCxnSpPr>
          <p:nvPr/>
        </p:nvCxnSpPr>
        <p:spPr>
          <a:xfrm flipV="1">
            <a:off x="3429000" y="4690922"/>
            <a:ext cx="1328878" cy="9097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6"/>
            <a:endCxn id="17" idx="3"/>
          </p:cNvCxnSpPr>
          <p:nvPr/>
        </p:nvCxnSpPr>
        <p:spPr>
          <a:xfrm>
            <a:off x="3429000" y="5600700"/>
            <a:ext cx="1328878" cy="461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" idx="7"/>
            <a:endCxn id="7" idx="3"/>
          </p:cNvCxnSpPr>
          <p:nvPr/>
        </p:nvCxnSpPr>
        <p:spPr>
          <a:xfrm flipV="1">
            <a:off x="2633522" y="3700322"/>
            <a:ext cx="600356" cy="7527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6"/>
            <a:endCxn id="9" idx="2"/>
          </p:cNvCxnSpPr>
          <p:nvPr/>
        </p:nvCxnSpPr>
        <p:spPr>
          <a:xfrm flipV="1">
            <a:off x="2667000" y="42291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8" idx="2"/>
          </p:cNvCxnSpPr>
          <p:nvPr/>
        </p:nvCxnSpPr>
        <p:spPr>
          <a:xfrm>
            <a:off x="2667000" y="4572000"/>
            <a:ext cx="533400" cy="342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6"/>
            <a:endCxn id="13" idx="1"/>
          </p:cNvCxnSpPr>
          <p:nvPr/>
        </p:nvCxnSpPr>
        <p:spPr>
          <a:xfrm>
            <a:off x="2667000" y="4533900"/>
            <a:ext cx="566878" cy="9859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8" idx="6"/>
          </p:cNvCxnSpPr>
          <p:nvPr/>
        </p:nvCxnSpPr>
        <p:spPr>
          <a:xfrm>
            <a:off x="4953000" y="3238500"/>
            <a:ext cx="1371600" cy="1257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4" idx="6"/>
            <a:endCxn id="10" idx="1"/>
          </p:cNvCxnSpPr>
          <p:nvPr/>
        </p:nvCxnSpPr>
        <p:spPr>
          <a:xfrm>
            <a:off x="4953000" y="4000500"/>
            <a:ext cx="1405078" cy="5287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6" idx="6"/>
            <a:endCxn id="10" idx="2"/>
          </p:cNvCxnSpPr>
          <p:nvPr/>
        </p:nvCxnSpPr>
        <p:spPr>
          <a:xfrm>
            <a:off x="4953000" y="46101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5" idx="6"/>
            <a:endCxn id="10" idx="3"/>
          </p:cNvCxnSpPr>
          <p:nvPr/>
        </p:nvCxnSpPr>
        <p:spPr>
          <a:xfrm flipV="1">
            <a:off x="4953000" y="4690922"/>
            <a:ext cx="1405078" cy="6049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6"/>
          </p:cNvCxnSpPr>
          <p:nvPr/>
        </p:nvCxnSpPr>
        <p:spPr>
          <a:xfrm flipV="1">
            <a:off x="4953000" y="4724400"/>
            <a:ext cx="1371600" cy="1257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94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 smtClean="0"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smtClean="0">
                <a:latin typeface="Times New Roman"/>
                <a:cs typeface="Times New Roman"/>
              </a:rPr>
              <a:t>Computer Engineering Department, Bilkent University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Proof: (2) Flow → Assignment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01744" y="1604665"/>
            <a:ext cx="8153400" cy="6096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(1) </a:t>
            </a:r>
            <a:r>
              <a:rPr lang="en-US" sz="2000" b="1" u="sng" dirty="0" smtClean="0">
                <a:solidFill>
                  <a:srgbClr val="FF0000"/>
                </a:solidFill>
              </a:rPr>
              <a:t>Show that any flow solution can be mapped to a valid assignment with the same size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88390" y="2466945"/>
            <a:ext cx="3530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Given a flow solution of size |F|: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600200" y="3048000"/>
            <a:ext cx="5562600" cy="3200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438400" y="4419600"/>
            <a:ext cx="228600" cy="228600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200400" y="3505200"/>
            <a:ext cx="228600" cy="2286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200400" y="4800600"/>
            <a:ext cx="228600" cy="2286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00400" y="4114800"/>
            <a:ext cx="228600" cy="2286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324600" y="4495800"/>
            <a:ext cx="228600" cy="228600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133600" y="4267200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endParaRPr lang="en-US" sz="24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553200" y="4343400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endParaRPr lang="en-US" sz="24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3200400" y="5486400"/>
            <a:ext cx="228600" cy="2286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724400" y="3886200"/>
            <a:ext cx="228600" cy="2286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724400" y="5181600"/>
            <a:ext cx="228600" cy="2286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724400" y="4495800"/>
            <a:ext cx="228600" cy="2286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724400" y="5867400"/>
            <a:ext cx="228600" cy="2286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724400" y="3124200"/>
            <a:ext cx="228600" cy="2286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>
            <a:stCxn id="32" idx="6"/>
            <a:endCxn id="44" idx="2"/>
          </p:cNvCxnSpPr>
          <p:nvPr/>
        </p:nvCxnSpPr>
        <p:spPr>
          <a:xfrm flipV="1">
            <a:off x="3429000" y="3238500"/>
            <a:ext cx="1295400" cy="38100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2" idx="6"/>
            <a:endCxn id="41" idx="2"/>
          </p:cNvCxnSpPr>
          <p:nvPr/>
        </p:nvCxnSpPr>
        <p:spPr>
          <a:xfrm>
            <a:off x="3429000" y="3619500"/>
            <a:ext cx="1295400" cy="1676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4" idx="6"/>
            <a:endCxn id="39" idx="2"/>
          </p:cNvCxnSpPr>
          <p:nvPr/>
        </p:nvCxnSpPr>
        <p:spPr>
          <a:xfrm flipV="1">
            <a:off x="3429000" y="4000500"/>
            <a:ext cx="12954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4" idx="6"/>
            <a:endCxn id="43" idx="2"/>
          </p:cNvCxnSpPr>
          <p:nvPr/>
        </p:nvCxnSpPr>
        <p:spPr>
          <a:xfrm>
            <a:off x="3429000" y="4229100"/>
            <a:ext cx="1295400" cy="1752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4" idx="6"/>
          </p:cNvCxnSpPr>
          <p:nvPr/>
        </p:nvCxnSpPr>
        <p:spPr>
          <a:xfrm flipV="1">
            <a:off x="3429000" y="3352800"/>
            <a:ext cx="1295400" cy="87630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3" idx="6"/>
            <a:endCxn id="39" idx="3"/>
          </p:cNvCxnSpPr>
          <p:nvPr/>
        </p:nvCxnSpPr>
        <p:spPr>
          <a:xfrm flipV="1">
            <a:off x="3429000" y="4081322"/>
            <a:ext cx="1328878" cy="833578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3" idx="6"/>
          </p:cNvCxnSpPr>
          <p:nvPr/>
        </p:nvCxnSpPr>
        <p:spPr>
          <a:xfrm>
            <a:off x="3429000" y="4914900"/>
            <a:ext cx="1295400" cy="41910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8" idx="6"/>
            <a:endCxn id="42" idx="3"/>
          </p:cNvCxnSpPr>
          <p:nvPr/>
        </p:nvCxnSpPr>
        <p:spPr>
          <a:xfrm flipV="1">
            <a:off x="3429000" y="4690922"/>
            <a:ext cx="1328878" cy="909778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8" idx="6"/>
            <a:endCxn id="43" idx="3"/>
          </p:cNvCxnSpPr>
          <p:nvPr/>
        </p:nvCxnSpPr>
        <p:spPr>
          <a:xfrm>
            <a:off x="3429000" y="5600700"/>
            <a:ext cx="1328878" cy="461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1" idx="7"/>
            <a:endCxn id="32" idx="3"/>
          </p:cNvCxnSpPr>
          <p:nvPr/>
        </p:nvCxnSpPr>
        <p:spPr>
          <a:xfrm flipV="1">
            <a:off x="2633522" y="3700322"/>
            <a:ext cx="600356" cy="752756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1" idx="6"/>
            <a:endCxn id="34" idx="2"/>
          </p:cNvCxnSpPr>
          <p:nvPr/>
        </p:nvCxnSpPr>
        <p:spPr>
          <a:xfrm flipV="1">
            <a:off x="2667000" y="4229100"/>
            <a:ext cx="533400" cy="30480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33" idx="2"/>
          </p:cNvCxnSpPr>
          <p:nvPr/>
        </p:nvCxnSpPr>
        <p:spPr>
          <a:xfrm>
            <a:off x="2667000" y="4572000"/>
            <a:ext cx="533400" cy="34290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1" idx="6"/>
            <a:endCxn id="38" idx="1"/>
          </p:cNvCxnSpPr>
          <p:nvPr/>
        </p:nvCxnSpPr>
        <p:spPr>
          <a:xfrm>
            <a:off x="2667000" y="4533900"/>
            <a:ext cx="566878" cy="985978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4" idx="6"/>
          </p:cNvCxnSpPr>
          <p:nvPr/>
        </p:nvCxnSpPr>
        <p:spPr>
          <a:xfrm>
            <a:off x="4953000" y="3238500"/>
            <a:ext cx="1371600" cy="125730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9" idx="6"/>
            <a:endCxn id="35" idx="1"/>
          </p:cNvCxnSpPr>
          <p:nvPr/>
        </p:nvCxnSpPr>
        <p:spPr>
          <a:xfrm>
            <a:off x="4953000" y="4000500"/>
            <a:ext cx="1405078" cy="528778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2" idx="6"/>
            <a:endCxn id="35" idx="2"/>
          </p:cNvCxnSpPr>
          <p:nvPr/>
        </p:nvCxnSpPr>
        <p:spPr>
          <a:xfrm>
            <a:off x="4953000" y="4610100"/>
            <a:ext cx="1371600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1" idx="6"/>
            <a:endCxn id="35" idx="3"/>
          </p:cNvCxnSpPr>
          <p:nvPr/>
        </p:nvCxnSpPr>
        <p:spPr>
          <a:xfrm flipV="1">
            <a:off x="4953000" y="4690922"/>
            <a:ext cx="1405078" cy="604978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3" idx="6"/>
          </p:cNvCxnSpPr>
          <p:nvPr/>
        </p:nvCxnSpPr>
        <p:spPr>
          <a:xfrm flipV="1">
            <a:off x="4953000" y="4724400"/>
            <a:ext cx="1371600" cy="1257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41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>
          <a:xfrm>
            <a:off x="228600" y="3962400"/>
            <a:ext cx="6400800" cy="2133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 smtClean="0"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smtClean="0">
                <a:latin typeface="Times New Roman"/>
                <a:cs typeface="Times New Roman"/>
              </a:rPr>
              <a:t>Computer Engineering Department, Bilkent University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Network Definition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09600" y="1524000"/>
            <a:ext cx="8153400" cy="2286000"/>
          </a:xfrm>
        </p:spPr>
        <p:txBody>
          <a:bodyPr/>
          <a:lstStyle/>
          <a:p>
            <a:r>
              <a:rPr lang="en-US" dirty="0" smtClean="0"/>
              <a:t>Given a directed graph </a:t>
            </a:r>
            <a:r>
              <a:rPr lang="en-US" dirty="0" smtClean="0">
                <a:solidFill>
                  <a:srgbClr val="0000FF"/>
                </a:solidFill>
              </a:rPr>
              <a:t>G = (V, E)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Each edge </a:t>
            </a:r>
            <a:r>
              <a:rPr lang="en-US" dirty="0" smtClean="0">
                <a:solidFill>
                  <a:srgbClr val="0000FF"/>
                </a:solidFill>
              </a:rPr>
              <a:t>(u, v) </a:t>
            </a:r>
            <a:r>
              <a:rPr lang="en-US" dirty="0" smtClean="0"/>
              <a:t>has capacity </a:t>
            </a:r>
            <a:r>
              <a:rPr lang="en-US" dirty="0" smtClean="0">
                <a:solidFill>
                  <a:srgbClr val="0000FF"/>
                </a:solidFill>
              </a:rPr>
              <a:t>c(</a:t>
            </a:r>
            <a:r>
              <a:rPr lang="en-US" dirty="0" err="1" smtClean="0">
                <a:solidFill>
                  <a:srgbClr val="0000FF"/>
                </a:solidFill>
              </a:rPr>
              <a:t>u,v</a:t>
            </a:r>
            <a:r>
              <a:rPr lang="en-US" dirty="0" smtClean="0">
                <a:solidFill>
                  <a:srgbClr val="0000FF"/>
                </a:solidFill>
              </a:rPr>
              <a:t>) ≥ 0</a:t>
            </a:r>
          </a:p>
          <a:p>
            <a:pPr lvl="1"/>
            <a:r>
              <a:rPr lang="en-US" dirty="0" smtClean="0"/>
              <a:t>Each edge </a:t>
            </a:r>
            <a:r>
              <a:rPr lang="en-US" dirty="0" smtClean="0">
                <a:solidFill>
                  <a:srgbClr val="0000FF"/>
                </a:solidFill>
              </a:rPr>
              <a:t>(u, v) </a:t>
            </a:r>
            <a:r>
              <a:rPr lang="en-US" dirty="0" smtClean="0"/>
              <a:t>has flow </a:t>
            </a:r>
            <a:r>
              <a:rPr lang="en-US" dirty="0" smtClean="0">
                <a:solidFill>
                  <a:srgbClr val="0000FF"/>
                </a:solidFill>
              </a:rPr>
              <a:t>f(u, v) ≥ 0</a:t>
            </a:r>
          </a:p>
          <a:p>
            <a:pPr lvl="1"/>
            <a:r>
              <a:rPr lang="en-US" dirty="0" smtClean="0"/>
              <a:t>A special source vertex </a:t>
            </a:r>
            <a:r>
              <a:rPr lang="en-US" dirty="0" smtClean="0">
                <a:solidFill>
                  <a:srgbClr val="0000FF"/>
                </a:solidFill>
              </a:rPr>
              <a:t>s</a:t>
            </a:r>
          </a:p>
          <a:p>
            <a:pPr lvl="1"/>
            <a:r>
              <a:rPr lang="en-US" dirty="0" smtClean="0"/>
              <a:t>A special sink vertex </a:t>
            </a:r>
            <a:r>
              <a:rPr lang="en-US" dirty="0" smtClean="0">
                <a:solidFill>
                  <a:srgbClr val="0000FF"/>
                </a:solidFill>
              </a:rPr>
              <a:t>t</a:t>
            </a:r>
          </a:p>
        </p:txBody>
      </p:sp>
      <p:sp>
        <p:nvSpPr>
          <p:cNvPr id="5" name="Oval 4"/>
          <p:cNvSpPr/>
          <p:nvPr/>
        </p:nvSpPr>
        <p:spPr>
          <a:xfrm>
            <a:off x="1066800" y="4876800"/>
            <a:ext cx="228600" cy="228600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200400" y="4876800"/>
            <a:ext cx="228600" cy="2286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828800" y="5486400"/>
            <a:ext cx="228600" cy="2286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28800" y="4267200"/>
            <a:ext cx="228600" cy="2286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886200" y="4038600"/>
            <a:ext cx="228600" cy="2286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886200" y="5715000"/>
            <a:ext cx="228600" cy="2286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343400" y="4876800"/>
            <a:ext cx="228600" cy="2286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791200" y="4876800"/>
            <a:ext cx="228600" cy="228600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5" idx="7"/>
            <a:endCxn id="8" idx="3"/>
          </p:cNvCxnSpPr>
          <p:nvPr/>
        </p:nvCxnSpPr>
        <p:spPr>
          <a:xfrm flipV="1">
            <a:off x="1261922" y="4462322"/>
            <a:ext cx="600356" cy="4479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7" idx="2"/>
          </p:cNvCxnSpPr>
          <p:nvPr/>
        </p:nvCxnSpPr>
        <p:spPr>
          <a:xfrm>
            <a:off x="1261922" y="5071922"/>
            <a:ext cx="566878" cy="5287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5"/>
            <a:endCxn id="6" idx="1"/>
          </p:cNvCxnSpPr>
          <p:nvPr/>
        </p:nvCxnSpPr>
        <p:spPr>
          <a:xfrm>
            <a:off x="2023922" y="4462322"/>
            <a:ext cx="1209956" cy="4479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6"/>
            <a:endCxn id="6" idx="3"/>
          </p:cNvCxnSpPr>
          <p:nvPr/>
        </p:nvCxnSpPr>
        <p:spPr>
          <a:xfrm flipV="1">
            <a:off x="2057400" y="5071922"/>
            <a:ext cx="1176478" cy="5287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6"/>
            <a:endCxn id="10" idx="2"/>
          </p:cNvCxnSpPr>
          <p:nvPr/>
        </p:nvCxnSpPr>
        <p:spPr>
          <a:xfrm>
            <a:off x="2057400" y="5600700"/>
            <a:ext cx="18288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6"/>
            <a:endCxn id="9" idx="2"/>
          </p:cNvCxnSpPr>
          <p:nvPr/>
        </p:nvCxnSpPr>
        <p:spPr>
          <a:xfrm flipV="1">
            <a:off x="2057400" y="4152900"/>
            <a:ext cx="18288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1" idx="3"/>
          </p:cNvCxnSpPr>
          <p:nvPr/>
        </p:nvCxnSpPr>
        <p:spPr>
          <a:xfrm flipV="1">
            <a:off x="4038600" y="5071922"/>
            <a:ext cx="338278" cy="671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6" idx="6"/>
            <a:endCxn id="11" idx="2"/>
          </p:cNvCxnSpPr>
          <p:nvPr/>
        </p:nvCxnSpPr>
        <p:spPr>
          <a:xfrm>
            <a:off x="3429000" y="49911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9" idx="6"/>
            <a:endCxn id="12" idx="1"/>
          </p:cNvCxnSpPr>
          <p:nvPr/>
        </p:nvCxnSpPr>
        <p:spPr>
          <a:xfrm>
            <a:off x="4114800" y="4152900"/>
            <a:ext cx="1709878" cy="7573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1" idx="6"/>
            <a:endCxn id="12" idx="2"/>
          </p:cNvCxnSpPr>
          <p:nvPr/>
        </p:nvCxnSpPr>
        <p:spPr>
          <a:xfrm>
            <a:off x="4572000" y="49911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0" idx="6"/>
            <a:endCxn id="12" idx="3"/>
          </p:cNvCxnSpPr>
          <p:nvPr/>
        </p:nvCxnSpPr>
        <p:spPr>
          <a:xfrm flipV="1">
            <a:off x="4114800" y="5071922"/>
            <a:ext cx="1709878" cy="7573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62000" y="4724400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endParaRPr lang="en-US" sz="24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019800" y="4724400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endParaRPr lang="en-US" sz="24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143000" y="4343400"/>
            <a:ext cx="5124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6/9</a:t>
            </a:r>
            <a:endParaRPr lang="en-US" sz="200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066800" y="5181600"/>
            <a:ext cx="518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/</a:t>
            </a:r>
            <a:r>
              <a:rPr lang="en-US" sz="2000" dirty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209800" y="4572000"/>
            <a:ext cx="5124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/</a:t>
            </a:r>
            <a:r>
              <a:rPr lang="en-US" sz="2000" dirty="0">
                <a:solidFill>
                  <a:srgbClr val="0000FF"/>
                </a:solidFill>
                <a:latin typeface="Times New Roman"/>
                <a:cs typeface="Times New Roman"/>
              </a:rPr>
              <a:t>5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438400" y="3962400"/>
            <a:ext cx="5124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2/5</a:t>
            </a:r>
            <a:endParaRPr lang="en-US" sz="200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209800" y="5029200"/>
            <a:ext cx="5124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1/2</a:t>
            </a:r>
            <a:endParaRPr lang="en-US" sz="200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895600" y="5410200"/>
            <a:ext cx="5124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3/5</a:t>
            </a:r>
            <a:endParaRPr lang="en-US" sz="200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581400" y="4648200"/>
            <a:ext cx="5124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5/5</a:t>
            </a:r>
            <a:endParaRPr lang="en-US" sz="200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733800" y="5181600"/>
            <a:ext cx="5124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2/4</a:t>
            </a:r>
            <a:endParaRPr lang="en-US" sz="200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800600" y="5410200"/>
            <a:ext cx="5124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1/5</a:t>
            </a:r>
            <a:endParaRPr lang="en-US" sz="200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800600" y="4648200"/>
            <a:ext cx="5124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7/9</a:t>
            </a:r>
            <a:endParaRPr lang="en-US" sz="200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800600" y="4114800"/>
            <a:ext cx="5124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2/6</a:t>
            </a:r>
            <a:endParaRPr lang="en-US" sz="200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738749" y="4343400"/>
            <a:ext cx="24929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/>
                <a:cs typeface="Times New Roman"/>
              </a:rPr>
              <a:t>Flow</a:t>
            </a:r>
            <a:r>
              <a:rPr lang="en-US" sz="2000" i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 f </a:t>
            </a:r>
            <a:r>
              <a:rPr lang="en-US" sz="2000" i="1" dirty="0" smtClean="0">
                <a:latin typeface="Times New Roman"/>
                <a:cs typeface="Times New Roman"/>
              </a:rPr>
              <a:t>and capacity </a:t>
            </a:r>
            <a:r>
              <a:rPr lang="en-US" sz="2000" i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</a:p>
          <a:p>
            <a:r>
              <a:rPr lang="en-US" sz="2000" i="1" dirty="0" smtClean="0">
                <a:latin typeface="Times New Roman"/>
                <a:cs typeface="Times New Roman"/>
              </a:rPr>
              <a:t>values for each edge</a:t>
            </a:r>
          </a:p>
          <a:p>
            <a:r>
              <a:rPr lang="en-US" sz="2000" i="1" dirty="0" smtClean="0">
                <a:latin typeface="Times New Roman"/>
                <a:cs typeface="Times New Roman"/>
              </a:rPr>
              <a:t>shown as </a:t>
            </a:r>
            <a:r>
              <a:rPr lang="en-US" sz="2000" i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f/c</a:t>
            </a:r>
          </a:p>
        </p:txBody>
      </p:sp>
    </p:spTree>
    <p:extLst>
      <p:ext uri="{BB962C8B-B14F-4D97-AF65-F5344CB8AC3E}">
        <p14:creationId xmlns:p14="http://schemas.microsoft.com/office/powerpoint/2010/main" val="1731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 smtClean="0"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smtClean="0">
                <a:latin typeface="Times New Roman"/>
                <a:cs typeface="Times New Roman"/>
              </a:rPr>
              <a:t>Computer Engineering Department, Bilkent University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Proof: (2) Flow → Assignment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533400" y="1551070"/>
            <a:ext cx="8001000" cy="15193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Create an assignment solution as described in the solution.</a:t>
            </a:r>
            <a:r>
              <a:rPr lang="en-US" sz="1800" dirty="0"/>
              <a:t> </a:t>
            </a:r>
            <a:r>
              <a:rPr lang="en-US" sz="1800" dirty="0" smtClean="0"/>
              <a:t>For a solution to be valid: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A student is not assigned to a non-preferred course (trivial to prove)</a:t>
            </a: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A student is not assigned to more than 5 courses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A course is not assigned to more than 20 students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600200" y="3048000"/>
            <a:ext cx="5562600" cy="3200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438400" y="4419600"/>
            <a:ext cx="228600" cy="228600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200400" y="3505200"/>
            <a:ext cx="228600" cy="2286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200400" y="4800600"/>
            <a:ext cx="228600" cy="2286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00400" y="4114800"/>
            <a:ext cx="228600" cy="2286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324600" y="4495800"/>
            <a:ext cx="228600" cy="228600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133600" y="4267200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endParaRPr lang="en-US" sz="24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553200" y="4343400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endParaRPr lang="en-US" sz="24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3200400" y="5486400"/>
            <a:ext cx="228600" cy="2286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724400" y="3886200"/>
            <a:ext cx="228600" cy="2286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724400" y="5181600"/>
            <a:ext cx="228600" cy="2286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724400" y="4495800"/>
            <a:ext cx="228600" cy="2286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724400" y="5867400"/>
            <a:ext cx="228600" cy="2286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724400" y="3124200"/>
            <a:ext cx="228600" cy="2286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>
            <a:stCxn id="32" idx="6"/>
            <a:endCxn id="44" idx="2"/>
          </p:cNvCxnSpPr>
          <p:nvPr/>
        </p:nvCxnSpPr>
        <p:spPr>
          <a:xfrm flipV="1">
            <a:off x="3429000" y="3238500"/>
            <a:ext cx="1295400" cy="38100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2" idx="6"/>
            <a:endCxn id="41" idx="2"/>
          </p:cNvCxnSpPr>
          <p:nvPr/>
        </p:nvCxnSpPr>
        <p:spPr>
          <a:xfrm>
            <a:off x="3429000" y="3619500"/>
            <a:ext cx="1295400" cy="1676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4" idx="6"/>
            <a:endCxn id="39" idx="2"/>
          </p:cNvCxnSpPr>
          <p:nvPr/>
        </p:nvCxnSpPr>
        <p:spPr>
          <a:xfrm flipV="1">
            <a:off x="3429000" y="4000500"/>
            <a:ext cx="12954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4" idx="6"/>
            <a:endCxn id="43" idx="2"/>
          </p:cNvCxnSpPr>
          <p:nvPr/>
        </p:nvCxnSpPr>
        <p:spPr>
          <a:xfrm>
            <a:off x="3429000" y="4229100"/>
            <a:ext cx="1295400" cy="1752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4" idx="6"/>
          </p:cNvCxnSpPr>
          <p:nvPr/>
        </p:nvCxnSpPr>
        <p:spPr>
          <a:xfrm flipV="1">
            <a:off x="3429000" y="3352800"/>
            <a:ext cx="1295400" cy="87630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3" idx="6"/>
            <a:endCxn id="39" idx="3"/>
          </p:cNvCxnSpPr>
          <p:nvPr/>
        </p:nvCxnSpPr>
        <p:spPr>
          <a:xfrm flipV="1">
            <a:off x="3429000" y="4081322"/>
            <a:ext cx="1328878" cy="833578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3" idx="6"/>
          </p:cNvCxnSpPr>
          <p:nvPr/>
        </p:nvCxnSpPr>
        <p:spPr>
          <a:xfrm>
            <a:off x="3429000" y="4914900"/>
            <a:ext cx="1295400" cy="41910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8" idx="6"/>
            <a:endCxn id="42" idx="3"/>
          </p:cNvCxnSpPr>
          <p:nvPr/>
        </p:nvCxnSpPr>
        <p:spPr>
          <a:xfrm flipV="1">
            <a:off x="3429000" y="4690922"/>
            <a:ext cx="1328878" cy="909778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8" idx="6"/>
            <a:endCxn id="43" idx="3"/>
          </p:cNvCxnSpPr>
          <p:nvPr/>
        </p:nvCxnSpPr>
        <p:spPr>
          <a:xfrm>
            <a:off x="3429000" y="5600700"/>
            <a:ext cx="1328878" cy="461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1" idx="7"/>
            <a:endCxn id="32" idx="3"/>
          </p:cNvCxnSpPr>
          <p:nvPr/>
        </p:nvCxnSpPr>
        <p:spPr>
          <a:xfrm flipV="1">
            <a:off x="2633522" y="3700322"/>
            <a:ext cx="600356" cy="752756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1" idx="6"/>
            <a:endCxn id="34" idx="2"/>
          </p:cNvCxnSpPr>
          <p:nvPr/>
        </p:nvCxnSpPr>
        <p:spPr>
          <a:xfrm flipV="1">
            <a:off x="2667000" y="4229100"/>
            <a:ext cx="533400" cy="30480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33" idx="2"/>
          </p:cNvCxnSpPr>
          <p:nvPr/>
        </p:nvCxnSpPr>
        <p:spPr>
          <a:xfrm>
            <a:off x="2667000" y="4572000"/>
            <a:ext cx="533400" cy="34290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1" idx="6"/>
            <a:endCxn id="38" idx="1"/>
          </p:cNvCxnSpPr>
          <p:nvPr/>
        </p:nvCxnSpPr>
        <p:spPr>
          <a:xfrm>
            <a:off x="2667000" y="4533900"/>
            <a:ext cx="566878" cy="985978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4" idx="6"/>
          </p:cNvCxnSpPr>
          <p:nvPr/>
        </p:nvCxnSpPr>
        <p:spPr>
          <a:xfrm>
            <a:off x="4953000" y="3238500"/>
            <a:ext cx="1371600" cy="125730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9" idx="6"/>
            <a:endCxn id="35" idx="1"/>
          </p:cNvCxnSpPr>
          <p:nvPr/>
        </p:nvCxnSpPr>
        <p:spPr>
          <a:xfrm>
            <a:off x="4953000" y="4000500"/>
            <a:ext cx="1405078" cy="528778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2" idx="6"/>
            <a:endCxn id="35" idx="2"/>
          </p:cNvCxnSpPr>
          <p:nvPr/>
        </p:nvCxnSpPr>
        <p:spPr>
          <a:xfrm>
            <a:off x="4953000" y="4610100"/>
            <a:ext cx="1371600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1" idx="6"/>
            <a:endCxn id="35" idx="3"/>
          </p:cNvCxnSpPr>
          <p:nvPr/>
        </p:nvCxnSpPr>
        <p:spPr>
          <a:xfrm flipV="1">
            <a:off x="4953000" y="4690922"/>
            <a:ext cx="1405078" cy="604978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3" idx="6"/>
          </p:cNvCxnSpPr>
          <p:nvPr/>
        </p:nvCxnSpPr>
        <p:spPr>
          <a:xfrm flipV="1">
            <a:off x="4953000" y="4724400"/>
            <a:ext cx="1371600" cy="1257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62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 smtClean="0"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smtClean="0">
                <a:latin typeface="Times New Roman"/>
                <a:cs typeface="Times New Roman"/>
              </a:rPr>
              <a:t>Computer Engineering Department, Bilkent University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Proof: (2) Flow → Assignment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533400" y="1551070"/>
            <a:ext cx="8001000" cy="14634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S</a:t>
            </a:r>
            <a:r>
              <a:rPr lang="en-US" sz="1800" dirty="0" smtClean="0"/>
              <a:t>tudent</a:t>
            </a:r>
            <a:r>
              <a:rPr lang="en-US" sz="1800" b="1" dirty="0" smtClean="0">
                <a:solidFill>
                  <a:srgbClr val="7030A0"/>
                </a:solidFill>
              </a:rPr>
              <a:t> </a:t>
            </a:r>
            <a:r>
              <a:rPr lang="en-US" sz="1800" b="1" dirty="0" err="1" smtClean="0">
                <a:solidFill>
                  <a:srgbClr val="7030A0"/>
                </a:solidFill>
              </a:rPr>
              <a:t>i</a:t>
            </a:r>
            <a:r>
              <a:rPr lang="en-US" sz="1800" b="1" dirty="0" smtClean="0">
                <a:solidFill>
                  <a:srgbClr val="7030A0"/>
                </a:solidFill>
              </a:rPr>
              <a:t> </a:t>
            </a:r>
            <a:r>
              <a:rPr lang="en-US" sz="1800" dirty="0" smtClean="0"/>
              <a:t>is not assigned to more than 5 courses: 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Incoming flow cannot be more than 5 (capacity constraint)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Outgoing flow cannot be more than 5 (flow conservation)</a:t>
            </a:r>
          </a:p>
          <a:p>
            <a:pPr marL="0" indent="0">
              <a:buNone/>
            </a:pPr>
            <a:r>
              <a:rPr lang="en-US" sz="1800" dirty="0" smtClean="0"/>
              <a:t>Course </a:t>
            </a:r>
            <a:r>
              <a:rPr lang="en-US" sz="1800" b="1" dirty="0" smtClean="0">
                <a:solidFill>
                  <a:srgbClr val="7030A0"/>
                </a:solidFill>
              </a:rPr>
              <a:t>j </a:t>
            </a:r>
            <a:r>
              <a:rPr lang="en-US" sz="1800" dirty="0" smtClean="0"/>
              <a:t>is not assigned to more than 20 students (similar to above)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600200" y="3048000"/>
            <a:ext cx="5562600" cy="3200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438400" y="4419600"/>
            <a:ext cx="228600" cy="228600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200400" y="3505200"/>
            <a:ext cx="228600" cy="2286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200400" y="4800600"/>
            <a:ext cx="228600" cy="2286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00400" y="4114800"/>
            <a:ext cx="228600" cy="2286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324600" y="4495800"/>
            <a:ext cx="228600" cy="228600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133600" y="4267200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endParaRPr lang="en-US" sz="24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553200" y="4343400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endParaRPr lang="en-US" sz="24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3200400" y="5486400"/>
            <a:ext cx="228600" cy="2286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724400" y="3886200"/>
            <a:ext cx="228600" cy="2286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724400" y="5181600"/>
            <a:ext cx="228600" cy="2286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724400" y="4495800"/>
            <a:ext cx="228600" cy="2286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724400" y="5867400"/>
            <a:ext cx="228600" cy="2286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724400" y="3124200"/>
            <a:ext cx="228600" cy="2286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>
            <a:stCxn id="32" idx="6"/>
            <a:endCxn id="44" idx="2"/>
          </p:cNvCxnSpPr>
          <p:nvPr/>
        </p:nvCxnSpPr>
        <p:spPr>
          <a:xfrm flipV="1">
            <a:off x="3429000" y="3238500"/>
            <a:ext cx="1295400" cy="38100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2" idx="6"/>
            <a:endCxn id="41" idx="2"/>
          </p:cNvCxnSpPr>
          <p:nvPr/>
        </p:nvCxnSpPr>
        <p:spPr>
          <a:xfrm>
            <a:off x="3429000" y="3619500"/>
            <a:ext cx="1295400" cy="1676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4" idx="6"/>
            <a:endCxn id="39" idx="2"/>
          </p:cNvCxnSpPr>
          <p:nvPr/>
        </p:nvCxnSpPr>
        <p:spPr>
          <a:xfrm flipV="1">
            <a:off x="3429000" y="4000500"/>
            <a:ext cx="12954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4" idx="6"/>
            <a:endCxn id="43" idx="2"/>
          </p:cNvCxnSpPr>
          <p:nvPr/>
        </p:nvCxnSpPr>
        <p:spPr>
          <a:xfrm>
            <a:off x="3429000" y="4229100"/>
            <a:ext cx="1295400" cy="1752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4" idx="6"/>
          </p:cNvCxnSpPr>
          <p:nvPr/>
        </p:nvCxnSpPr>
        <p:spPr>
          <a:xfrm flipV="1">
            <a:off x="3429000" y="3352800"/>
            <a:ext cx="1295400" cy="87630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3" idx="6"/>
            <a:endCxn id="39" idx="3"/>
          </p:cNvCxnSpPr>
          <p:nvPr/>
        </p:nvCxnSpPr>
        <p:spPr>
          <a:xfrm flipV="1">
            <a:off x="3429000" y="4081322"/>
            <a:ext cx="1328878" cy="833578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3" idx="6"/>
          </p:cNvCxnSpPr>
          <p:nvPr/>
        </p:nvCxnSpPr>
        <p:spPr>
          <a:xfrm>
            <a:off x="3429000" y="4914900"/>
            <a:ext cx="1295400" cy="41910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8" idx="6"/>
            <a:endCxn id="42" idx="3"/>
          </p:cNvCxnSpPr>
          <p:nvPr/>
        </p:nvCxnSpPr>
        <p:spPr>
          <a:xfrm flipV="1">
            <a:off x="3429000" y="4690922"/>
            <a:ext cx="1328878" cy="909778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8" idx="6"/>
            <a:endCxn id="43" idx="3"/>
          </p:cNvCxnSpPr>
          <p:nvPr/>
        </p:nvCxnSpPr>
        <p:spPr>
          <a:xfrm>
            <a:off x="3429000" y="5600700"/>
            <a:ext cx="1328878" cy="461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1" idx="7"/>
            <a:endCxn id="32" idx="3"/>
          </p:cNvCxnSpPr>
          <p:nvPr/>
        </p:nvCxnSpPr>
        <p:spPr>
          <a:xfrm flipV="1">
            <a:off x="2633522" y="3700322"/>
            <a:ext cx="600356" cy="752756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1" idx="6"/>
            <a:endCxn id="34" idx="2"/>
          </p:cNvCxnSpPr>
          <p:nvPr/>
        </p:nvCxnSpPr>
        <p:spPr>
          <a:xfrm flipV="1">
            <a:off x="2667000" y="4229100"/>
            <a:ext cx="533400" cy="30480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33" idx="2"/>
          </p:cNvCxnSpPr>
          <p:nvPr/>
        </p:nvCxnSpPr>
        <p:spPr>
          <a:xfrm>
            <a:off x="2667000" y="4572000"/>
            <a:ext cx="533400" cy="34290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1" idx="6"/>
            <a:endCxn id="38" idx="1"/>
          </p:cNvCxnSpPr>
          <p:nvPr/>
        </p:nvCxnSpPr>
        <p:spPr>
          <a:xfrm>
            <a:off x="2667000" y="4533900"/>
            <a:ext cx="566878" cy="985978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4" idx="6"/>
          </p:cNvCxnSpPr>
          <p:nvPr/>
        </p:nvCxnSpPr>
        <p:spPr>
          <a:xfrm>
            <a:off x="4953000" y="3238500"/>
            <a:ext cx="1371600" cy="125730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9" idx="6"/>
            <a:endCxn id="35" idx="1"/>
          </p:cNvCxnSpPr>
          <p:nvPr/>
        </p:nvCxnSpPr>
        <p:spPr>
          <a:xfrm>
            <a:off x="4953000" y="4000500"/>
            <a:ext cx="1405078" cy="528778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2" idx="6"/>
            <a:endCxn id="35" idx="2"/>
          </p:cNvCxnSpPr>
          <p:nvPr/>
        </p:nvCxnSpPr>
        <p:spPr>
          <a:xfrm>
            <a:off x="4953000" y="4610100"/>
            <a:ext cx="1371600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1" idx="6"/>
            <a:endCxn id="35" idx="3"/>
          </p:cNvCxnSpPr>
          <p:nvPr/>
        </p:nvCxnSpPr>
        <p:spPr>
          <a:xfrm flipV="1">
            <a:off x="4953000" y="4690922"/>
            <a:ext cx="1405078" cy="604978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3" idx="6"/>
          </p:cNvCxnSpPr>
          <p:nvPr/>
        </p:nvCxnSpPr>
        <p:spPr>
          <a:xfrm flipV="1">
            <a:off x="4953000" y="4724400"/>
            <a:ext cx="1371600" cy="1257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38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 smtClean="0"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smtClean="0">
                <a:latin typeface="Times New Roman"/>
                <a:cs typeface="Times New Roman"/>
              </a:rPr>
              <a:t>Computer Engineering Department, Bilkent University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for Vertex Capacities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09600" y="1524000"/>
            <a:ext cx="8153400" cy="83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The original flow network model can be extended to define vertex capacities.</a:t>
            </a:r>
            <a:endParaRPr lang="en-US" sz="2400" dirty="0"/>
          </a:p>
        </p:txBody>
      </p:sp>
      <p:sp>
        <p:nvSpPr>
          <p:cNvPr id="5" name="Oval 4"/>
          <p:cNvSpPr/>
          <p:nvPr/>
        </p:nvSpPr>
        <p:spPr>
          <a:xfrm>
            <a:off x="1828800" y="3276600"/>
            <a:ext cx="381000" cy="3810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454212" y="4114800"/>
            <a:ext cx="10393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Original </a:t>
            </a:r>
          </a:p>
          <a:p>
            <a:pPr algn="ctr"/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vertex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828800" y="32004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</a:p>
        </p:txBody>
      </p:sp>
      <p:sp>
        <p:nvSpPr>
          <p:cNvPr id="49" name="Oval 48"/>
          <p:cNvSpPr/>
          <p:nvPr/>
        </p:nvSpPr>
        <p:spPr>
          <a:xfrm>
            <a:off x="5638800" y="3276600"/>
            <a:ext cx="381000" cy="3810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>
            <a:endCxn id="5" idx="1"/>
          </p:cNvCxnSpPr>
          <p:nvPr/>
        </p:nvCxnSpPr>
        <p:spPr>
          <a:xfrm>
            <a:off x="1447800" y="2971800"/>
            <a:ext cx="436796" cy="3605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1295400" y="35052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5" idx="3"/>
          </p:cNvCxnSpPr>
          <p:nvPr/>
        </p:nvCxnSpPr>
        <p:spPr>
          <a:xfrm flipV="1">
            <a:off x="1371600" y="3601804"/>
            <a:ext cx="512996" cy="3605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2209800" y="35052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2209800" y="3124200"/>
            <a:ext cx="512996" cy="2843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" idx="5"/>
          </p:cNvCxnSpPr>
          <p:nvPr/>
        </p:nvCxnSpPr>
        <p:spPr>
          <a:xfrm>
            <a:off x="2154004" y="3601804"/>
            <a:ext cx="589196" cy="3605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5257800" y="2971800"/>
            <a:ext cx="436796" cy="3605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105400" y="35052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5181600" y="3601804"/>
            <a:ext cx="512996" cy="3605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6934200" y="3276600"/>
            <a:ext cx="381000" cy="3810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7315200" y="35052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7315200" y="3124200"/>
            <a:ext cx="512996" cy="2843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7259404" y="3601804"/>
            <a:ext cx="589196" cy="3605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6019800" y="35052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638800" y="320040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lang="en-US" sz="2000" baseline="-25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934200" y="3200400"/>
            <a:ext cx="4112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lang="en-US" sz="2000" baseline="-25000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lang="en-US" sz="2000" baseline="-25000" dirty="0" smtClean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029200" y="4191000"/>
            <a:ext cx="3218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Replace v with v</a:t>
            </a:r>
            <a:r>
              <a:rPr lang="en-US" sz="2400" baseline="-25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and v</a:t>
            </a:r>
            <a:r>
              <a:rPr lang="en-US" sz="2400" baseline="-25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096000" y="2971800"/>
            <a:ext cx="623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lang="en-US" sz="2400" baseline="-25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cap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33400" y="5105400"/>
            <a:ext cx="84490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Vertex capacity </a:t>
            </a:r>
            <a:r>
              <a:rPr 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lang="en-US" sz="2400" baseline="-25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cap</a:t>
            </a:r>
            <a:r>
              <a:rPr lang="en-US" sz="2400" dirty="0" smtClean="0">
                <a:latin typeface="Times New Roman"/>
                <a:cs typeface="Times New Roman"/>
              </a:rPr>
              <a:t> for vertex </a:t>
            </a:r>
            <a:r>
              <a:rPr 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lang="en-US" sz="2400" dirty="0" smtClean="0">
                <a:latin typeface="Times New Roman"/>
                <a:cs typeface="Times New Roman"/>
              </a:rPr>
              <a:t> can be handled by splitting </a:t>
            </a:r>
            <a:r>
              <a:rPr 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v </a:t>
            </a:r>
          </a:p>
          <a:p>
            <a:r>
              <a:rPr lang="en-US" sz="2400" dirty="0" smtClean="0">
                <a:latin typeface="Times New Roman"/>
                <a:cs typeface="Times New Roman"/>
              </a:rPr>
              <a:t>into </a:t>
            </a:r>
            <a:r>
              <a:rPr 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lang="en-US" sz="2400" baseline="-25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lang="en-US" sz="2400" dirty="0" smtClean="0">
                <a:latin typeface="Times New Roman"/>
                <a:cs typeface="Times New Roman"/>
              </a:rPr>
              <a:t> and </a:t>
            </a:r>
            <a:r>
              <a:rPr 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lang="en-US" sz="2400" baseline="-25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lang="en-US" sz="2400" dirty="0" smtClean="0">
                <a:latin typeface="Times New Roman"/>
                <a:cs typeface="Times New Roman"/>
              </a:rPr>
              <a:t>, and setting the edge capacity between them as </a:t>
            </a:r>
            <a:r>
              <a:rPr 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lang="en-US" sz="2400" baseline="-25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cap</a:t>
            </a:r>
            <a:r>
              <a:rPr lang="en-US" sz="2400" dirty="0" smtClean="0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87" name="Right Arrow 86"/>
          <p:cNvSpPr/>
          <p:nvPr/>
        </p:nvSpPr>
        <p:spPr>
          <a:xfrm>
            <a:off x="3657600" y="3124200"/>
            <a:ext cx="990600" cy="838200"/>
          </a:xfrm>
          <a:prstGeom prst="rightArrow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16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1" grpId="0"/>
      <p:bldP spid="29" grpId="0"/>
      <p:bldP spid="49" grpId="0" animBg="1"/>
      <p:bldP spid="74" grpId="0" animBg="1"/>
      <p:bldP spid="82" grpId="0"/>
      <p:bldP spid="83" grpId="0"/>
      <p:bldP spid="84" grpId="0"/>
      <p:bldP spid="85" grpId="0"/>
      <p:bldP spid="86" grpId="0"/>
      <p:bldP spid="8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 smtClean="0"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smtClean="0">
                <a:latin typeface="Times New Roman"/>
                <a:cs typeface="Times New Roman"/>
              </a:rPr>
              <a:t>Computer Engineering Department, Bilkent University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Min-Cost Max-Flow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09600" y="1524000"/>
            <a:ext cx="8153400" cy="2362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Define a real-valued weight </a:t>
            </a:r>
            <a:r>
              <a:rPr lang="en-US" sz="2400" dirty="0" smtClean="0">
                <a:solidFill>
                  <a:srgbClr val="0000FF"/>
                </a:solidFill>
              </a:rPr>
              <a:t>w</a:t>
            </a:r>
            <a:r>
              <a:rPr lang="en-US" sz="2400" dirty="0" smtClean="0"/>
              <a:t> for each edge </a:t>
            </a:r>
            <a:r>
              <a:rPr lang="en-US" sz="2400" dirty="0" smtClean="0">
                <a:solidFill>
                  <a:srgbClr val="0000FF"/>
                </a:solidFill>
              </a:rPr>
              <a:t>e</a:t>
            </a:r>
            <a:r>
              <a:rPr lang="en-US" sz="2400" dirty="0"/>
              <a:t> </a:t>
            </a:r>
            <a:r>
              <a:rPr lang="en-US" sz="2400" dirty="0" smtClean="0"/>
              <a:t>in the flow network.</a:t>
            </a:r>
          </a:p>
          <a:p>
            <a:endParaRPr lang="en-US" sz="2400" dirty="0"/>
          </a:p>
          <a:p>
            <a:r>
              <a:rPr lang="en-US" sz="2400" i="1" u="sng" dirty="0" smtClean="0">
                <a:solidFill>
                  <a:srgbClr val="FF0000"/>
                </a:solidFill>
              </a:rPr>
              <a:t>Objective</a:t>
            </a:r>
            <a:r>
              <a:rPr lang="en-US" sz="2400" dirty="0" smtClean="0"/>
              <a:t>: Compute the maximum flow in the network that minimizes the total weight </a:t>
            </a:r>
            <a:r>
              <a:rPr lang="en-US" sz="2400" dirty="0" smtClean="0">
                <a:solidFill>
                  <a:srgbClr val="0000FF"/>
                </a:solidFill>
              </a:rPr>
              <a:t>W</a:t>
            </a:r>
            <a:r>
              <a:rPr lang="en-US" sz="2400" dirty="0" smtClean="0"/>
              <a:t>, where:</a:t>
            </a:r>
            <a:endParaRPr lang="en-US" sz="24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5362407"/>
              </p:ext>
            </p:extLst>
          </p:nvPr>
        </p:nvGraphicFramePr>
        <p:xfrm>
          <a:off x="2895600" y="3886200"/>
          <a:ext cx="268605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6" name="Equation" r:id="rId3" imgW="1371600" imgH="457200" progId="Equation.3">
                  <p:embed/>
                </p:oleObj>
              </mc:Choice>
              <mc:Fallback>
                <p:oleObj name="Equation" r:id="rId3" imgW="13716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95600" y="3886200"/>
                        <a:ext cx="2686050" cy="895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62000" y="5029200"/>
            <a:ext cx="79282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Most max-flow algorithms can be extended easily to handle the</a:t>
            </a:r>
          </a:p>
          <a:p>
            <a:r>
              <a:rPr lang="en-US" sz="2400" dirty="0" smtClean="0">
                <a:latin typeface="Times New Roman"/>
                <a:cs typeface="Times New Roman"/>
              </a:rPr>
              <a:t>weight minimization objective.</a:t>
            </a:r>
          </a:p>
        </p:txBody>
      </p:sp>
    </p:spTree>
    <p:extLst>
      <p:ext uri="{BB962C8B-B14F-4D97-AF65-F5344CB8AC3E}">
        <p14:creationId xmlns:p14="http://schemas.microsoft.com/office/powerpoint/2010/main" val="13299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 smtClean="0"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smtClean="0">
                <a:latin typeface="Times New Roman"/>
                <a:cs typeface="Times New Roman"/>
              </a:rPr>
              <a:t>Computer Engineering Department, Bilkent University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Escape Routing Problem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1981200"/>
            <a:ext cx="4267200" cy="3733800"/>
          </a:xfrm>
          <a:prstGeom prst="rect">
            <a:avLst/>
          </a:prstGeom>
          <a:solidFill>
            <a:schemeClr val="bg1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5" idx="0"/>
            <a:endCxn id="5" idx="2"/>
          </p:cNvCxnSpPr>
          <p:nvPr/>
        </p:nvCxnSpPr>
        <p:spPr>
          <a:xfrm>
            <a:off x="2819400" y="1981200"/>
            <a:ext cx="0" cy="373380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752600" y="1981200"/>
            <a:ext cx="0" cy="373380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886200" y="1981200"/>
            <a:ext cx="0" cy="373380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219200" y="1981200"/>
            <a:ext cx="0" cy="373380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286000" y="1981200"/>
            <a:ext cx="0" cy="373380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352800" y="1981200"/>
            <a:ext cx="0" cy="373380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419600" y="1981200"/>
            <a:ext cx="0" cy="373380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85800" y="3886200"/>
            <a:ext cx="4267200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85800" y="3352800"/>
            <a:ext cx="4267200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85800" y="2895600"/>
            <a:ext cx="4267200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85800" y="2438400"/>
            <a:ext cx="4267200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85800" y="4343400"/>
            <a:ext cx="4267200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85800" y="4800600"/>
            <a:ext cx="4267200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85800" y="5257800"/>
            <a:ext cx="4267200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2209800" y="42672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676400" y="28194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143000" y="28194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676400" y="23622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676400" y="32766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743200" y="23622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743200" y="28194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743200" y="32766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276600" y="38100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276600" y="42672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343400" y="32766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343400" y="47244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343400" y="23622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209800" y="38100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143000" y="38100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743200" y="47244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5257800" y="1676400"/>
            <a:ext cx="3733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lang="en-US" sz="2400" dirty="0" smtClean="0">
                <a:latin typeface="Times New Roman"/>
                <a:cs typeface="Times New Roman"/>
              </a:rPr>
              <a:t> pins inside a chip.</a:t>
            </a:r>
          </a:p>
          <a:p>
            <a:endParaRPr lang="en-US" sz="2400" dirty="0" smtClean="0">
              <a:latin typeface="Times New Roman"/>
              <a:cs typeface="Times New Roman"/>
            </a:endParaRPr>
          </a:p>
          <a:p>
            <a:r>
              <a:rPr lang="en-US" sz="2400" dirty="0" smtClean="0">
                <a:latin typeface="Times New Roman"/>
                <a:cs typeface="Times New Roman"/>
              </a:rPr>
              <a:t>Each pin needs to be routed </a:t>
            </a:r>
          </a:p>
          <a:p>
            <a:r>
              <a:rPr lang="en-US" sz="2400" dirty="0" smtClean="0">
                <a:latin typeface="Times New Roman"/>
                <a:cs typeface="Times New Roman"/>
              </a:rPr>
              <a:t>to a boundary point.</a:t>
            </a:r>
          </a:p>
          <a:p>
            <a:endParaRPr lang="en-US" sz="2400" dirty="0">
              <a:latin typeface="Times New Roman"/>
              <a:cs typeface="Times New Roman"/>
            </a:endParaRPr>
          </a:p>
          <a:p>
            <a:r>
              <a:rPr lang="en-US" sz="2400" dirty="0" smtClean="0">
                <a:latin typeface="Times New Roman"/>
                <a:cs typeface="Times New Roman"/>
              </a:rPr>
              <a:t>A routing grid is defined.</a:t>
            </a:r>
          </a:p>
          <a:p>
            <a:endParaRPr lang="en-US" sz="2400" dirty="0">
              <a:latin typeface="Times New Roman"/>
              <a:cs typeface="Times New Roman"/>
            </a:endParaRPr>
          </a:p>
          <a:p>
            <a:r>
              <a:rPr lang="en-US" sz="2400" dirty="0" smtClean="0">
                <a:latin typeface="Times New Roman"/>
                <a:cs typeface="Times New Roman"/>
              </a:rPr>
              <a:t>Each grid edge has a </a:t>
            </a:r>
          </a:p>
          <a:p>
            <a:r>
              <a:rPr lang="en-US" sz="2400" dirty="0" smtClean="0">
                <a:latin typeface="Times New Roman"/>
                <a:cs typeface="Times New Roman"/>
              </a:rPr>
              <a:t>predefined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routing cost.</a:t>
            </a:r>
          </a:p>
          <a:p>
            <a:endParaRPr lang="en-US" sz="2400" dirty="0">
              <a:latin typeface="Times New Roman"/>
              <a:cs typeface="Times New Roman"/>
            </a:endParaRPr>
          </a:p>
          <a:p>
            <a:r>
              <a:rPr lang="en-US" sz="2400" dirty="0" smtClean="0">
                <a:latin typeface="Times New Roman"/>
                <a:cs typeface="Times New Roman"/>
              </a:rPr>
              <a:t>Pins need to be routed to</a:t>
            </a:r>
          </a:p>
          <a:p>
            <a:r>
              <a:rPr lang="en-US" sz="2400" dirty="0" smtClean="0">
                <a:latin typeface="Times New Roman"/>
                <a:cs typeface="Times New Roman"/>
              </a:rPr>
              <a:t>the boundary of the chip.</a:t>
            </a:r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0791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 smtClean="0"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smtClean="0">
                <a:latin typeface="Times New Roman"/>
                <a:cs typeface="Times New Roman"/>
              </a:rPr>
              <a:t>Computer Engineering Department, Bilkent University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Escape Routing Problem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1981200"/>
            <a:ext cx="4267200" cy="3733800"/>
          </a:xfrm>
          <a:prstGeom prst="rect">
            <a:avLst/>
          </a:prstGeom>
          <a:solidFill>
            <a:schemeClr val="bg1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5" idx="0"/>
            <a:endCxn id="5" idx="2"/>
          </p:cNvCxnSpPr>
          <p:nvPr/>
        </p:nvCxnSpPr>
        <p:spPr>
          <a:xfrm>
            <a:off x="2819400" y="1981200"/>
            <a:ext cx="0" cy="373380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752600" y="1981200"/>
            <a:ext cx="0" cy="373380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886200" y="1981200"/>
            <a:ext cx="0" cy="373380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219200" y="1981200"/>
            <a:ext cx="0" cy="373380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286000" y="1981200"/>
            <a:ext cx="0" cy="373380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352800" y="1981200"/>
            <a:ext cx="0" cy="373380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419600" y="1981200"/>
            <a:ext cx="0" cy="373380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85800" y="3886200"/>
            <a:ext cx="4267200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85800" y="3352800"/>
            <a:ext cx="4267200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85800" y="2895600"/>
            <a:ext cx="4267200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85800" y="2438400"/>
            <a:ext cx="4267200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85800" y="4343400"/>
            <a:ext cx="4267200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85800" y="4800600"/>
            <a:ext cx="4267200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85800" y="5257800"/>
            <a:ext cx="4267200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2895600" y="3352800"/>
            <a:ext cx="990600" cy="0"/>
          </a:xfrm>
          <a:prstGeom prst="line">
            <a:avLst/>
          </a:prstGeom>
          <a:ln w="76200" cmpd="sng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4495800" y="4800600"/>
            <a:ext cx="457200" cy="0"/>
          </a:xfrm>
          <a:prstGeom prst="line">
            <a:avLst/>
          </a:prstGeom>
          <a:ln w="76200" cmpd="sng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5" idx="2"/>
          </p:cNvCxnSpPr>
          <p:nvPr/>
        </p:nvCxnSpPr>
        <p:spPr>
          <a:xfrm flipV="1">
            <a:off x="2819400" y="4876800"/>
            <a:ext cx="0" cy="838200"/>
          </a:xfrm>
          <a:prstGeom prst="line">
            <a:avLst/>
          </a:prstGeom>
          <a:ln w="76200" cmpd="sng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2286000" y="1981200"/>
            <a:ext cx="0" cy="914400"/>
          </a:xfrm>
          <a:prstGeom prst="line">
            <a:avLst/>
          </a:prstGeom>
          <a:ln w="76200" cmpd="sng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1828800" y="2895600"/>
            <a:ext cx="457200" cy="0"/>
          </a:xfrm>
          <a:prstGeom prst="line">
            <a:avLst/>
          </a:prstGeom>
          <a:ln w="76200" cmpd="sng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1752600" y="1981200"/>
            <a:ext cx="0" cy="457200"/>
          </a:xfrm>
          <a:prstGeom prst="line">
            <a:avLst/>
          </a:prstGeom>
          <a:ln w="76200" cmpd="sng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2209800" y="42672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676400" y="28194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143000" y="28194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676400" y="23622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676400" y="32766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743200" y="23622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743200" y="28194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743200" y="32766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276600" y="38100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276600" y="42672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2743200" y="47244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343400" y="47244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343400" y="23622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209800" y="38100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/>
          <p:cNvCxnSpPr/>
          <p:nvPr/>
        </p:nvCxnSpPr>
        <p:spPr>
          <a:xfrm flipH="1">
            <a:off x="685800" y="2895600"/>
            <a:ext cx="457200" cy="0"/>
          </a:xfrm>
          <a:prstGeom prst="line">
            <a:avLst/>
          </a:prstGeom>
          <a:ln w="76200" cmpd="sng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685800" y="3352800"/>
            <a:ext cx="990600" cy="0"/>
          </a:xfrm>
          <a:prstGeom prst="line">
            <a:avLst/>
          </a:prstGeom>
          <a:ln w="76200" cmpd="sng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3" idx="0"/>
          </p:cNvCxnSpPr>
          <p:nvPr/>
        </p:nvCxnSpPr>
        <p:spPr>
          <a:xfrm flipV="1">
            <a:off x="2819400" y="1981200"/>
            <a:ext cx="0" cy="381000"/>
          </a:xfrm>
          <a:prstGeom prst="line">
            <a:avLst/>
          </a:prstGeom>
          <a:ln w="76200" cmpd="sng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2895600" y="2895600"/>
            <a:ext cx="457200" cy="0"/>
          </a:xfrm>
          <a:prstGeom prst="line">
            <a:avLst/>
          </a:prstGeom>
          <a:ln w="76200" cmpd="sng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3352800" y="1981200"/>
            <a:ext cx="0" cy="914400"/>
          </a:xfrm>
          <a:prstGeom prst="line">
            <a:avLst/>
          </a:prstGeom>
          <a:ln w="76200" cmpd="sng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3886200" y="2895600"/>
            <a:ext cx="0" cy="457200"/>
          </a:xfrm>
          <a:prstGeom prst="line">
            <a:avLst/>
          </a:prstGeom>
          <a:ln w="76200" cmpd="sng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1143000" y="38100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/>
          <p:cNvCxnSpPr/>
          <p:nvPr/>
        </p:nvCxnSpPr>
        <p:spPr>
          <a:xfrm flipH="1">
            <a:off x="685800" y="3886200"/>
            <a:ext cx="457200" cy="0"/>
          </a:xfrm>
          <a:prstGeom prst="line">
            <a:avLst/>
          </a:prstGeom>
          <a:ln w="76200" cmpd="sng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1752600" y="3886200"/>
            <a:ext cx="457200" cy="0"/>
          </a:xfrm>
          <a:prstGeom prst="line">
            <a:avLst/>
          </a:prstGeom>
          <a:ln w="76200" cmpd="sng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1752600" y="3886200"/>
            <a:ext cx="0" cy="457200"/>
          </a:xfrm>
          <a:prstGeom prst="line">
            <a:avLst/>
          </a:prstGeom>
          <a:ln w="76200" cmpd="sng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685800" y="4343400"/>
            <a:ext cx="1066800" cy="0"/>
          </a:xfrm>
          <a:prstGeom prst="line">
            <a:avLst/>
          </a:prstGeom>
          <a:ln w="76200" cmpd="sng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endCxn id="38" idx="4"/>
          </p:cNvCxnSpPr>
          <p:nvPr/>
        </p:nvCxnSpPr>
        <p:spPr>
          <a:xfrm flipV="1">
            <a:off x="2286000" y="4419600"/>
            <a:ext cx="0" cy="1295400"/>
          </a:xfrm>
          <a:prstGeom prst="line">
            <a:avLst/>
          </a:prstGeom>
          <a:ln w="76200" cmpd="sng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3429000" y="3886200"/>
            <a:ext cx="1524000" cy="0"/>
          </a:xfrm>
          <a:prstGeom prst="line">
            <a:avLst/>
          </a:prstGeom>
          <a:ln w="76200" cmpd="sng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endCxn id="49" idx="4"/>
          </p:cNvCxnSpPr>
          <p:nvPr/>
        </p:nvCxnSpPr>
        <p:spPr>
          <a:xfrm flipV="1">
            <a:off x="3352800" y="4419600"/>
            <a:ext cx="0" cy="1295400"/>
          </a:xfrm>
          <a:prstGeom prst="line">
            <a:avLst/>
          </a:prstGeom>
          <a:ln w="76200" cmpd="sng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endCxn id="79" idx="6"/>
          </p:cNvCxnSpPr>
          <p:nvPr/>
        </p:nvCxnSpPr>
        <p:spPr>
          <a:xfrm flipH="1">
            <a:off x="4495800" y="3352800"/>
            <a:ext cx="457200" cy="0"/>
          </a:xfrm>
          <a:prstGeom prst="line">
            <a:avLst/>
          </a:prstGeom>
          <a:ln w="76200" cmpd="sng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4419600" y="1981200"/>
            <a:ext cx="0" cy="381000"/>
          </a:xfrm>
          <a:prstGeom prst="line">
            <a:avLst/>
          </a:prstGeom>
          <a:ln w="76200" cmpd="sng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4343400" y="32766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/>
          <p:cNvCxnSpPr/>
          <p:nvPr/>
        </p:nvCxnSpPr>
        <p:spPr>
          <a:xfrm flipH="1">
            <a:off x="3886200" y="2895600"/>
            <a:ext cx="1066800" cy="0"/>
          </a:xfrm>
          <a:prstGeom prst="line">
            <a:avLst/>
          </a:prstGeom>
          <a:ln w="76200" cmpd="sng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5257800" y="1676400"/>
            <a:ext cx="3733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 smtClean="0">
                <a:solidFill>
                  <a:srgbClr val="FF0000"/>
                </a:solidFill>
                <a:latin typeface="Times New Roman"/>
                <a:cs typeface="Times New Roman"/>
              </a:rPr>
              <a:t>Primary objective</a:t>
            </a:r>
            <a:r>
              <a:rPr lang="en-US" sz="2400" dirty="0" smtClean="0">
                <a:latin typeface="Times New Roman"/>
                <a:cs typeface="Times New Roman"/>
              </a:rPr>
              <a:t>: Route as many pins as possible to the boundary.</a:t>
            </a:r>
          </a:p>
          <a:p>
            <a:endParaRPr lang="en-US" sz="2400" dirty="0">
              <a:latin typeface="Times New Roman"/>
              <a:cs typeface="Times New Roman"/>
            </a:endParaRPr>
          </a:p>
          <a:p>
            <a:r>
              <a:rPr lang="en-US" sz="2400" i="1" u="sng" dirty="0" smtClean="0">
                <a:solidFill>
                  <a:srgbClr val="FF0000"/>
                </a:solidFill>
                <a:latin typeface="Times New Roman"/>
                <a:cs typeface="Times New Roman"/>
              </a:rPr>
              <a:t>Secondary objective</a:t>
            </a:r>
            <a:r>
              <a:rPr lang="en-US" sz="2400" dirty="0" smtClean="0">
                <a:latin typeface="Times New Roman"/>
                <a:cs typeface="Times New Roman"/>
              </a:rPr>
              <a:t>: Minimize the total edge cost.</a:t>
            </a:r>
          </a:p>
          <a:p>
            <a:endParaRPr lang="en-US" sz="2400" dirty="0">
              <a:latin typeface="Times New Roman"/>
              <a:cs typeface="Times New Roman"/>
            </a:endParaRPr>
          </a:p>
          <a:p>
            <a:r>
              <a:rPr lang="en-US" sz="2400" dirty="0" smtClean="0">
                <a:latin typeface="Times New Roman"/>
                <a:cs typeface="Times New Roman"/>
              </a:rPr>
              <a:t>Describe a network flow model to solve this problem.</a:t>
            </a:r>
          </a:p>
        </p:txBody>
      </p:sp>
    </p:spTree>
    <p:extLst>
      <p:ext uri="{BB962C8B-B14F-4D97-AF65-F5344CB8AC3E}">
        <p14:creationId xmlns:p14="http://schemas.microsoft.com/office/powerpoint/2010/main" val="179808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 smtClean="0"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smtClean="0">
                <a:latin typeface="Times New Roman"/>
                <a:cs typeface="Times New Roman"/>
              </a:rPr>
              <a:t>Computer Engineering Department, Bilkent University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Solution: Network Flow Model for Escape Routing</a:t>
            </a:r>
            <a:endParaRPr lang="en-US" sz="2800" dirty="0"/>
          </a:p>
        </p:txBody>
      </p:sp>
      <p:sp>
        <p:nvSpPr>
          <p:cNvPr id="5" name="Oval 4"/>
          <p:cNvSpPr/>
          <p:nvPr/>
        </p:nvSpPr>
        <p:spPr>
          <a:xfrm>
            <a:off x="1371600" y="2743200"/>
            <a:ext cx="152400" cy="152400"/>
          </a:xfrm>
          <a:prstGeom prst="ellipse">
            <a:avLst/>
          </a:prstGeom>
          <a:noFill/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33600" y="2743200"/>
            <a:ext cx="152400" cy="152400"/>
          </a:xfrm>
          <a:prstGeom prst="ellipse">
            <a:avLst/>
          </a:prstGeom>
          <a:noFill/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95600" y="2743200"/>
            <a:ext cx="152400" cy="152400"/>
          </a:xfrm>
          <a:prstGeom prst="ellipse">
            <a:avLst/>
          </a:prstGeom>
          <a:noFill/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419600" y="2743200"/>
            <a:ext cx="152400" cy="152400"/>
          </a:xfrm>
          <a:prstGeom prst="ellipse">
            <a:avLst/>
          </a:prstGeom>
          <a:noFill/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657600" y="2743200"/>
            <a:ext cx="152400" cy="152400"/>
          </a:xfrm>
          <a:prstGeom prst="ellipse">
            <a:avLst/>
          </a:prstGeom>
          <a:noFill/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371600" y="3429000"/>
            <a:ext cx="152400" cy="152400"/>
          </a:xfrm>
          <a:prstGeom prst="ellipse">
            <a:avLst/>
          </a:prstGeom>
          <a:noFill/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133600" y="3429000"/>
            <a:ext cx="152400" cy="152400"/>
          </a:xfrm>
          <a:prstGeom prst="ellipse">
            <a:avLst/>
          </a:prstGeom>
          <a:solidFill>
            <a:srgbClr val="3366FF"/>
          </a:soli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895600" y="3429000"/>
            <a:ext cx="152400" cy="152400"/>
          </a:xfrm>
          <a:prstGeom prst="ellipse">
            <a:avLst/>
          </a:prstGeom>
          <a:solidFill>
            <a:srgbClr val="3366FF"/>
          </a:soli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19600" y="3429000"/>
            <a:ext cx="152400" cy="152400"/>
          </a:xfrm>
          <a:prstGeom prst="ellipse">
            <a:avLst/>
          </a:prstGeom>
          <a:noFill/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657600" y="3429000"/>
            <a:ext cx="152400" cy="152400"/>
          </a:xfrm>
          <a:prstGeom prst="ellipse">
            <a:avLst/>
          </a:prstGeom>
          <a:noFill/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371600" y="4114800"/>
            <a:ext cx="152400" cy="152400"/>
          </a:xfrm>
          <a:prstGeom prst="ellipse">
            <a:avLst/>
          </a:prstGeom>
          <a:noFill/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133600" y="4114800"/>
            <a:ext cx="152400" cy="152400"/>
          </a:xfrm>
          <a:prstGeom prst="ellipse">
            <a:avLst/>
          </a:prstGeom>
          <a:solidFill>
            <a:srgbClr val="3366FF"/>
          </a:soli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895600" y="4114800"/>
            <a:ext cx="152400" cy="152400"/>
          </a:xfrm>
          <a:prstGeom prst="ellipse">
            <a:avLst/>
          </a:prstGeom>
          <a:noFill/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419600" y="4114800"/>
            <a:ext cx="152400" cy="152400"/>
          </a:xfrm>
          <a:prstGeom prst="ellipse">
            <a:avLst/>
          </a:prstGeom>
          <a:noFill/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657600" y="4114800"/>
            <a:ext cx="152400" cy="152400"/>
          </a:xfrm>
          <a:prstGeom prst="ellipse">
            <a:avLst/>
          </a:prstGeom>
          <a:noFill/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371600" y="4800600"/>
            <a:ext cx="152400" cy="152400"/>
          </a:xfrm>
          <a:prstGeom prst="ellipse">
            <a:avLst/>
          </a:prstGeom>
          <a:noFill/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133600" y="4800600"/>
            <a:ext cx="152400" cy="152400"/>
          </a:xfrm>
          <a:prstGeom prst="ellipse">
            <a:avLst/>
          </a:prstGeom>
          <a:noFill/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895600" y="4800600"/>
            <a:ext cx="152400" cy="152400"/>
          </a:xfrm>
          <a:prstGeom prst="ellipse">
            <a:avLst/>
          </a:prstGeom>
          <a:noFill/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419600" y="4800600"/>
            <a:ext cx="152400" cy="152400"/>
          </a:xfrm>
          <a:prstGeom prst="ellipse">
            <a:avLst/>
          </a:prstGeom>
          <a:noFill/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657600" y="4800600"/>
            <a:ext cx="152400" cy="152400"/>
          </a:xfrm>
          <a:prstGeom prst="ellipse">
            <a:avLst/>
          </a:prstGeom>
          <a:noFill/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447800" y="2971800"/>
            <a:ext cx="0" cy="38100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209800" y="2971800"/>
            <a:ext cx="0" cy="38100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971800" y="2971800"/>
            <a:ext cx="0" cy="38100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733800" y="2971800"/>
            <a:ext cx="0" cy="38100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495800" y="2971800"/>
            <a:ext cx="0" cy="38100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1447800" y="3657600"/>
            <a:ext cx="0" cy="38100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2209800" y="3657600"/>
            <a:ext cx="0" cy="38100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971800" y="3657600"/>
            <a:ext cx="0" cy="38100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733800" y="3657600"/>
            <a:ext cx="0" cy="38100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495800" y="3657600"/>
            <a:ext cx="0" cy="38100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447800" y="4343400"/>
            <a:ext cx="0" cy="38100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2209800" y="4343400"/>
            <a:ext cx="0" cy="38100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2971800" y="4343400"/>
            <a:ext cx="0" cy="38100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3733800" y="4343400"/>
            <a:ext cx="0" cy="38100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4495800" y="4343400"/>
            <a:ext cx="0" cy="38100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3886200" y="2819400"/>
            <a:ext cx="457200" cy="0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3886200" y="3505200"/>
            <a:ext cx="457200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886200" y="4191000"/>
            <a:ext cx="457200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3886200" y="4876800"/>
            <a:ext cx="457200" cy="0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124200" y="2819400"/>
            <a:ext cx="457200" cy="0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3124200" y="3505200"/>
            <a:ext cx="457200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3124200" y="4191000"/>
            <a:ext cx="457200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3124200" y="4876800"/>
            <a:ext cx="457200" cy="0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362200" y="2819400"/>
            <a:ext cx="457200" cy="0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2362200" y="3505200"/>
            <a:ext cx="457200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2362200" y="4191000"/>
            <a:ext cx="457200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2362200" y="4876800"/>
            <a:ext cx="457200" cy="0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1600200" y="2819400"/>
            <a:ext cx="457200" cy="0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1600200" y="3505200"/>
            <a:ext cx="457200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1600200" y="4191000"/>
            <a:ext cx="457200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1600200" y="4876800"/>
            <a:ext cx="457200" cy="0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381000" y="36576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516766" y="3805535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Freeform 77"/>
          <p:cNvSpPr/>
          <p:nvPr/>
        </p:nvSpPr>
        <p:spPr>
          <a:xfrm>
            <a:off x="469900" y="3124200"/>
            <a:ext cx="1663700" cy="469900"/>
          </a:xfrm>
          <a:custGeom>
            <a:avLst/>
            <a:gdLst>
              <a:gd name="connsiteX0" fmla="*/ 0 w 1663700"/>
              <a:gd name="connsiteY0" fmla="*/ 469900 h 469900"/>
              <a:gd name="connsiteX1" fmla="*/ 63500 w 1663700"/>
              <a:gd name="connsiteY1" fmla="*/ 419100 h 469900"/>
              <a:gd name="connsiteX2" fmla="*/ 114300 w 1663700"/>
              <a:gd name="connsiteY2" fmla="*/ 342900 h 469900"/>
              <a:gd name="connsiteX3" fmla="*/ 139700 w 1663700"/>
              <a:gd name="connsiteY3" fmla="*/ 304800 h 469900"/>
              <a:gd name="connsiteX4" fmla="*/ 177800 w 1663700"/>
              <a:gd name="connsiteY4" fmla="*/ 266700 h 469900"/>
              <a:gd name="connsiteX5" fmla="*/ 241300 w 1663700"/>
              <a:gd name="connsiteY5" fmla="*/ 215900 h 469900"/>
              <a:gd name="connsiteX6" fmla="*/ 355600 w 1663700"/>
              <a:gd name="connsiteY6" fmla="*/ 127000 h 469900"/>
              <a:gd name="connsiteX7" fmla="*/ 393700 w 1663700"/>
              <a:gd name="connsiteY7" fmla="*/ 101600 h 469900"/>
              <a:gd name="connsiteX8" fmla="*/ 533400 w 1663700"/>
              <a:gd name="connsiteY8" fmla="*/ 50800 h 469900"/>
              <a:gd name="connsiteX9" fmla="*/ 622300 w 1663700"/>
              <a:gd name="connsiteY9" fmla="*/ 25400 h 469900"/>
              <a:gd name="connsiteX10" fmla="*/ 698500 w 1663700"/>
              <a:gd name="connsiteY10" fmla="*/ 0 h 469900"/>
              <a:gd name="connsiteX11" fmla="*/ 1282700 w 1663700"/>
              <a:gd name="connsiteY11" fmla="*/ 12700 h 469900"/>
              <a:gd name="connsiteX12" fmla="*/ 1358900 w 1663700"/>
              <a:gd name="connsiteY12" fmla="*/ 50800 h 469900"/>
              <a:gd name="connsiteX13" fmla="*/ 1397000 w 1663700"/>
              <a:gd name="connsiteY13" fmla="*/ 63500 h 469900"/>
              <a:gd name="connsiteX14" fmla="*/ 1435100 w 1663700"/>
              <a:gd name="connsiteY14" fmla="*/ 88900 h 469900"/>
              <a:gd name="connsiteX15" fmla="*/ 1524000 w 1663700"/>
              <a:gd name="connsiteY15" fmla="*/ 127000 h 469900"/>
              <a:gd name="connsiteX16" fmla="*/ 1549400 w 1663700"/>
              <a:gd name="connsiteY16" fmla="*/ 165100 h 469900"/>
              <a:gd name="connsiteX17" fmla="*/ 1625600 w 1663700"/>
              <a:gd name="connsiteY17" fmla="*/ 241300 h 469900"/>
              <a:gd name="connsiteX18" fmla="*/ 1663700 w 1663700"/>
              <a:gd name="connsiteY18" fmla="*/ 304800 h 46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663700" h="469900">
                <a:moveTo>
                  <a:pt x="0" y="469900"/>
                </a:moveTo>
                <a:cubicBezTo>
                  <a:pt x="21167" y="452967"/>
                  <a:pt x="45367" y="439248"/>
                  <a:pt x="63500" y="419100"/>
                </a:cubicBezTo>
                <a:cubicBezTo>
                  <a:pt x="83921" y="396409"/>
                  <a:pt x="97367" y="368300"/>
                  <a:pt x="114300" y="342900"/>
                </a:cubicBezTo>
                <a:cubicBezTo>
                  <a:pt x="122767" y="330200"/>
                  <a:pt x="128907" y="315593"/>
                  <a:pt x="139700" y="304800"/>
                </a:cubicBezTo>
                <a:cubicBezTo>
                  <a:pt x="152400" y="292100"/>
                  <a:pt x="166302" y="280498"/>
                  <a:pt x="177800" y="266700"/>
                </a:cubicBezTo>
                <a:cubicBezTo>
                  <a:pt x="221989" y="213674"/>
                  <a:pt x="178754" y="236749"/>
                  <a:pt x="241300" y="215900"/>
                </a:cubicBezTo>
                <a:cubicBezTo>
                  <a:pt x="300986" y="156214"/>
                  <a:pt x="264456" y="187763"/>
                  <a:pt x="355600" y="127000"/>
                </a:cubicBezTo>
                <a:cubicBezTo>
                  <a:pt x="368300" y="118533"/>
                  <a:pt x="379220" y="106427"/>
                  <a:pt x="393700" y="101600"/>
                </a:cubicBezTo>
                <a:cubicBezTo>
                  <a:pt x="553791" y="48236"/>
                  <a:pt x="392026" y="103815"/>
                  <a:pt x="533400" y="50800"/>
                </a:cubicBezTo>
                <a:cubicBezTo>
                  <a:pt x="590308" y="29460"/>
                  <a:pt x="555580" y="45416"/>
                  <a:pt x="622300" y="25400"/>
                </a:cubicBezTo>
                <a:cubicBezTo>
                  <a:pt x="647945" y="17707"/>
                  <a:pt x="698500" y="0"/>
                  <a:pt x="698500" y="0"/>
                </a:cubicBezTo>
                <a:lnTo>
                  <a:pt x="1282700" y="12700"/>
                </a:lnTo>
                <a:cubicBezTo>
                  <a:pt x="1317459" y="14119"/>
                  <a:pt x="1329980" y="36340"/>
                  <a:pt x="1358900" y="50800"/>
                </a:cubicBezTo>
                <a:cubicBezTo>
                  <a:pt x="1370874" y="56787"/>
                  <a:pt x="1385026" y="57513"/>
                  <a:pt x="1397000" y="63500"/>
                </a:cubicBezTo>
                <a:cubicBezTo>
                  <a:pt x="1410652" y="70326"/>
                  <a:pt x="1421848" y="81327"/>
                  <a:pt x="1435100" y="88900"/>
                </a:cubicBezTo>
                <a:cubicBezTo>
                  <a:pt x="1479042" y="114009"/>
                  <a:pt x="1481256" y="112752"/>
                  <a:pt x="1524000" y="127000"/>
                </a:cubicBezTo>
                <a:cubicBezTo>
                  <a:pt x="1532467" y="139700"/>
                  <a:pt x="1539259" y="153692"/>
                  <a:pt x="1549400" y="165100"/>
                </a:cubicBezTo>
                <a:cubicBezTo>
                  <a:pt x="1573265" y="191948"/>
                  <a:pt x="1625600" y="241300"/>
                  <a:pt x="1625600" y="241300"/>
                </a:cubicBezTo>
                <a:cubicBezTo>
                  <a:pt x="1642086" y="290759"/>
                  <a:pt x="1628834" y="269934"/>
                  <a:pt x="1663700" y="304800"/>
                </a:cubicBezTo>
              </a:path>
            </a:pathLst>
          </a:custGeom>
          <a:ln>
            <a:solidFill>
              <a:srgbClr val="0000FF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 78"/>
          <p:cNvSpPr/>
          <p:nvPr/>
        </p:nvSpPr>
        <p:spPr>
          <a:xfrm>
            <a:off x="520700" y="3835400"/>
            <a:ext cx="1638300" cy="787400"/>
          </a:xfrm>
          <a:custGeom>
            <a:avLst/>
            <a:gdLst>
              <a:gd name="connsiteX0" fmla="*/ 0 w 1638300"/>
              <a:gd name="connsiteY0" fmla="*/ 0 h 787400"/>
              <a:gd name="connsiteX1" fmla="*/ 101600 w 1638300"/>
              <a:gd name="connsiteY1" fmla="*/ 139700 h 787400"/>
              <a:gd name="connsiteX2" fmla="*/ 127000 w 1638300"/>
              <a:gd name="connsiteY2" fmla="*/ 190500 h 787400"/>
              <a:gd name="connsiteX3" fmla="*/ 139700 w 1638300"/>
              <a:gd name="connsiteY3" fmla="*/ 228600 h 787400"/>
              <a:gd name="connsiteX4" fmla="*/ 254000 w 1638300"/>
              <a:gd name="connsiteY4" fmla="*/ 368300 h 787400"/>
              <a:gd name="connsiteX5" fmla="*/ 330200 w 1638300"/>
              <a:gd name="connsiteY5" fmla="*/ 482600 h 787400"/>
              <a:gd name="connsiteX6" fmla="*/ 419100 w 1638300"/>
              <a:gd name="connsiteY6" fmla="*/ 558800 h 787400"/>
              <a:gd name="connsiteX7" fmla="*/ 533400 w 1638300"/>
              <a:gd name="connsiteY7" fmla="*/ 647700 h 787400"/>
              <a:gd name="connsiteX8" fmla="*/ 584200 w 1638300"/>
              <a:gd name="connsiteY8" fmla="*/ 673100 h 787400"/>
              <a:gd name="connsiteX9" fmla="*/ 622300 w 1638300"/>
              <a:gd name="connsiteY9" fmla="*/ 685800 h 787400"/>
              <a:gd name="connsiteX10" fmla="*/ 749300 w 1638300"/>
              <a:gd name="connsiteY10" fmla="*/ 736600 h 787400"/>
              <a:gd name="connsiteX11" fmla="*/ 927100 w 1638300"/>
              <a:gd name="connsiteY11" fmla="*/ 787400 h 787400"/>
              <a:gd name="connsiteX12" fmla="*/ 1231900 w 1638300"/>
              <a:gd name="connsiteY12" fmla="*/ 762000 h 787400"/>
              <a:gd name="connsiteX13" fmla="*/ 1346200 w 1638300"/>
              <a:gd name="connsiteY13" fmla="*/ 711200 h 787400"/>
              <a:gd name="connsiteX14" fmla="*/ 1422400 w 1638300"/>
              <a:gd name="connsiteY14" fmla="*/ 685800 h 787400"/>
              <a:gd name="connsiteX15" fmla="*/ 1485900 w 1638300"/>
              <a:gd name="connsiteY15" fmla="*/ 635000 h 787400"/>
              <a:gd name="connsiteX16" fmla="*/ 1536700 w 1638300"/>
              <a:gd name="connsiteY16" fmla="*/ 596900 h 787400"/>
              <a:gd name="connsiteX17" fmla="*/ 1574800 w 1638300"/>
              <a:gd name="connsiteY17" fmla="*/ 571500 h 787400"/>
              <a:gd name="connsiteX18" fmla="*/ 1638300 w 1638300"/>
              <a:gd name="connsiteY18" fmla="*/ 482600 h 78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638300" h="787400">
                <a:moveTo>
                  <a:pt x="0" y="0"/>
                </a:moveTo>
                <a:cubicBezTo>
                  <a:pt x="4013" y="5351"/>
                  <a:pt x="82047" y="105482"/>
                  <a:pt x="101600" y="139700"/>
                </a:cubicBezTo>
                <a:cubicBezTo>
                  <a:pt x="110993" y="156138"/>
                  <a:pt x="119542" y="173099"/>
                  <a:pt x="127000" y="190500"/>
                </a:cubicBezTo>
                <a:cubicBezTo>
                  <a:pt x="132273" y="202805"/>
                  <a:pt x="132513" y="217306"/>
                  <a:pt x="139700" y="228600"/>
                </a:cubicBezTo>
                <a:cubicBezTo>
                  <a:pt x="241544" y="388640"/>
                  <a:pt x="179658" y="281568"/>
                  <a:pt x="254000" y="368300"/>
                </a:cubicBezTo>
                <a:cubicBezTo>
                  <a:pt x="367264" y="500441"/>
                  <a:pt x="210827" y="329120"/>
                  <a:pt x="330200" y="482600"/>
                </a:cubicBezTo>
                <a:cubicBezTo>
                  <a:pt x="386432" y="554899"/>
                  <a:pt x="364491" y="513293"/>
                  <a:pt x="419100" y="558800"/>
                </a:cubicBezTo>
                <a:cubicBezTo>
                  <a:pt x="481817" y="611064"/>
                  <a:pt x="437105" y="599552"/>
                  <a:pt x="533400" y="647700"/>
                </a:cubicBezTo>
                <a:cubicBezTo>
                  <a:pt x="550333" y="656167"/>
                  <a:pt x="566799" y="665642"/>
                  <a:pt x="584200" y="673100"/>
                </a:cubicBezTo>
                <a:cubicBezTo>
                  <a:pt x="596505" y="678373"/>
                  <a:pt x="609805" y="680994"/>
                  <a:pt x="622300" y="685800"/>
                </a:cubicBezTo>
                <a:cubicBezTo>
                  <a:pt x="664855" y="702167"/>
                  <a:pt x="707140" y="719240"/>
                  <a:pt x="749300" y="736600"/>
                </a:cubicBezTo>
                <a:cubicBezTo>
                  <a:pt x="872990" y="787531"/>
                  <a:pt x="799528" y="769175"/>
                  <a:pt x="927100" y="787400"/>
                </a:cubicBezTo>
                <a:lnTo>
                  <a:pt x="1231900" y="762000"/>
                </a:lnTo>
                <a:cubicBezTo>
                  <a:pt x="1357326" y="739866"/>
                  <a:pt x="1266015" y="746838"/>
                  <a:pt x="1346200" y="711200"/>
                </a:cubicBezTo>
                <a:cubicBezTo>
                  <a:pt x="1370666" y="700326"/>
                  <a:pt x="1422400" y="685800"/>
                  <a:pt x="1422400" y="685800"/>
                </a:cubicBezTo>
                <a:cubicBezTo>
                  <a:pt x="1470598" y="613503"/>
                  <a:pt x="1419838" y="672750"/>
                  <a:pt x="1485900" y="635000"/>
                </a:cubicBezTo>
                <a:cubicBezTo>
                  <a:pt x="1504278" y="624498"/>
                  <a:pt x="1519476" y="609203"/>
                  <a:pt x="1536700" y="596900"/>
                </a:cubicBezTo>
                <a:cubicBezTo>
                  <a:pt x="1549120" y="588028"/>
                  <a:pt x="1562100" y="579967"/>
                  <a:pt x="1574800" y="571500"/>
                </a:cubicBezTo>
                <a:cubicBezTo>
                  <a:pt x="1628921" y="490319"/>
                  <a:pt x="1604014" y="516886"/>
                  <a:pt x="1638300" y="482600"/>
                </a:cubicBezTo>
              </a:path>
            </a:pathLst>
          </a:custGeom>
          <a:ln>
            <a:solidFill>
              <a:srgbClr val="0000FF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0"/>
          <p:cNvSpPr/>
          <p:nvPr/>
        </p:nvSpPr>
        <p:spPr>
          <a:xfrm>
            <a:off x="571500" y="3632200"/>
            <a:ext cx="2362200" cy="228600"/>
          </a:xfrm>
          <a:custGeom>
            <a:avLst/>
            <a:gdLst>
              <a:gd name="connsiteX0" fmla="*/ 0 w 2362200"/>
              <a:gd name="connsiteY0" fmla="*/ 101600 h 228600"/>
              <a:gd name="connsiteX1" fmla="*/ 76200 w 2362200"/>
              <a:gd name="connsiteY1" fmla="*/ 139700 h 228600"/>
              <a:gd name="connsiteX2" fmla="*/ 127000 w 2362200"/>
              <a:gd name="connsiteY2" fmla="*/ 152400 h 228600"/>
              <a:gd name="connsiteX3" fmla="*/ 431800 w 2362200"/>
              <a:gd name="connsiteY3" fmla="*/ 165100 h 228600"/>
              <a:gd name="connsiteX4" fmla="*/ 685800 w 2362200"/>
              <a:gd name="connsiteY4" fmla="*/ 190500 h 228600"/>
              <a:gd name="connsiteX5" fmla="*/ 838200 w 2362200"/>
              <a:gd name="connsiteY5" fmla="*/ 203200 h 228600"/>
              <a:gd name="connsiteX6" fmla="*/ 1320800 w 2362200"/>
              <a:gd name="connsiteY6" fmla="*/ 228600 h 228600"/>
              <a:gd name="connsiteX7" fmla="*/ 1892300 w 2362200"/>
              <a:gd name="connsiteY7" fmla="*/ 215900 h 228600"/>
              <a:gd name="connsiteX8" fmla="*/ 2019300 w 2362200"/>
              <a:gd name="connsiteY8" fmla="*/ 177800 h 228600"/>
              <a:gd name="connsiteX9" fmla="*/ 2057400 w 2362200"/>
              <a:gd name="connsiteY9" fmla="*/ 152400 h 228600"/>
              <a:gd name="connsiteX10" fmla="*/ 2146300 w 2362200"/>
              <a:gd name="connsiteY10" fmla="*/ 127000 h 228600"/>
              <a:gd name="connsiteX11" fmla="*/ 2184400 w 2362200"/>
              <a:gd name="connsiteY11" fmla="*/ 114300 h 228600"/>
              <a:gd name="connsiteX12" fmla="*/ 2260600 w 2362200"/>
              <a:gd name="connsiteY12" fmla="*/ 63500 h 228600"/>
              <a:gd name="connsiteX13" fmla="*/ 2298700 w 2362200"/>
              <a:gd name="connsiteY13" fmla="*/ 38100 h 228600"/>
              <a:gd name="connsiteX14" fmla="*/ 2336800 w 2362200"/>
              <a:gd name="connsiteY14" fmla="*/ 12700 h 228600"/>
              <a:gd name="connsiteX15" fmla="*/ 2362200 w 2362200"/>
              <a:gd name="connsiteY15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362200" h="228600">
                <a:moveTo>
                  <a:pt x="0" y="101600"/>
                </a:moveTo>
                <a:cubicBezTo>
                  <a:pt x="25400" y="114300"/>
                  <a:pt x="49833" y="129153"/>
                  <a:pt x="76200" y="139700"/>
                </a:cubicBezTo>
                <a:cubicBezTo>
                  <a:pt x="92406" y="146182"/>
                  <a:pt x="109590" y="151156"/>
                  <a:pt x="127000" y="152400"/>
                </a:cubicBezTo>
                <a:cubicBezTo>
                  <a:pt x="228430" y="159645"/>
                  <a:pt x="330200" y="160867"/>
                  <a:pt x="431800" y="165100"/>
                </a:cubicBezTo>
                <a:cubicBezTo>
                  <a:pt x="561936" y="191127"/>
                  <a:pt x="461289" y="173870"/>
                  <a:pt x="685800" y="190500"/>
                </a:cubicBezTo>
                <a:cubicBezTo>
                  <a:pt x="736637" y="194266"/>
                  <a:pt x="787315" y="200147"/>
                  <a:pt x="838200" y="203200"/>
                </a:cubicBezTo>
                <a:lnTo>
                  <a:pt x="1320800" y="228600"/>
                </a:lnTo>
                <a:lnTo>
                  <a:pt x="1892300" y="215900"/>
                </a:lnTo>
                <a:cubicBezTo>
                  <a:pt x="1911206" y="215128"/>
                  <a:pt x="2015308" y="180462"/>
                  <a:pt x="2019300" y="177800"/>
                </a:cubicBezTo>
                <a:cubicBezTo>
                  <a:pt x="2032000" y="169333"/>
                  <a:pt x="2043748" y="159226"/>
                  <a:pt x="2057400" y="152400"/>
                </a:cubicBezTo>
                <a:cubicBezTo>
                  <a:pt x="2077700" y="142250"/>
                  <a:pt x="2127311" y="132425"/>
                  <a:pt x="2146300" y="127000"/>
                </a:cubicBezTo>
                <a:cubicBezTo>
                  <a:pt x="2159172" y="123322"/>
                  <a:pt x="2172698" y="120801"/>
                  <a:pt x="2184400" y="114300"/>
                </a:cubicBezTo>
                <a:cubicBezTo>
                  <a:pt x="2211085" y="99475"/>
                  <a:pt x="2235200" y="80433"/>
                  <a:pt x="2260600" y="63500"/>
                </a:cubicBezTo>
                <a:lnTo>
                  <a:pt x="2298700" y="38100"/>
                </a:lnTo>
                <a:cubicBezTo>
                  <a:pt x="2311400" y="29633"/>
                  <a:pt x="2323148" y="19526"/>
                  <a:pt x="2336800" y="12700"/>
                </a:cubicBezTo>
                <a:lnTo>
                  <a:pt x="2362200" y="0"/>
                </a:lnTo>
              </a:path>
            </a:pathLst>
          </a:custGeom>
          <a:ln>
            <a:solidFill>
              <a:srgbClr val="0000FF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76200" y="3505200"/>
            <a:ext cx="304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745366" y="3653135"/>
            <a:ext cx="274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</a:p>
        </p:txBody>
      </p:sp>
      <p:cxnSp>
        <p:nvCxnSpPr>
          <p:cNvPr id="85" name="Straight Arrow Connector 84"/>
          <p:cNvCxnSpPr/>
          <p:nvPr/>
        </p:nvCxnSpPr>
        <p:spPr>
          <a:xfrm flipV="1">
            <a:off x="1524000" y="2362200"/>
            <a:ext cx="457200" cy="304800"/>
          </a:xfrm>
          <a:prstGeom prst="straightConnector1">
            <a:avLst/>
          </a:prstGeom>
          <a:ln>
            <a:solidFill>
              <a:srgbClr val="008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2286000" y="2362200"/>
            <a:ext cx="457200" cy="304800"/>
          </a:xfrm>
          <a:prstGeom prst="straightConnector1">
            <a:avLst/>
          </a:prstGeom>
          <a:ln>
            <a:solidFill>
              <a:srgbClr val="008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3048000" y="2362200"/>
            <a:ext cx="457200" cy="304800"/>
          </a:xfrm>
          <a:prstGeom prst="straightConnector1">
            <a:avLst/>
          </a:prstGeom>
          <a:ln>
            <a:solidFill>
              <a:srgbClr val="008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V="1">
            <a:off x="3733800" y="2362200"/>
            <a:ext cx="457200" cy="304800"/>
          </a:xfrm>
          <a:prstGeom prst="straightConnector1">
            <a:avLst/>
          </a:prstGeom>
          <a:ln>
            <a:solidFill>
              <a:srgbClr val="008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4495800" y="2362200"/>
            <a:ext cx="457200" cy="304800"/>
          </a:xfrm>
          <a:prstGeom prst="straightConnector1">
            <a:avLst/>
          </a:prstGeom>
          <a:ln>
            <a:solidFill>
              <a:srgbClr val="008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1524000" y="5029200"/>
            <a:ext cx="228600" cy="381000"/>
          </a:xfrm>
          <a:prstGeom prst="straightConnector1">
            <a:avLst/>
          </a:prstGeom>
          <a:ln>
            <a:solidFill>
              <a:srgbClr val="008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2286000" y="5029200"/>
            <a:ext cx="228600" cy="381000"/>
          </a:xfrm>
          <a:prstGeom prst="straightConnector1">
            <a:avLst/>
          </a:prstGeom>
          <a:ln>
            <a:solidFill>
              <a:srgbClr val="008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3048000" y="5029200"/>
            <a:ext cx="228600" cy="381000"/>
          </a:xfrm>
          <a:prstGeom prst="straightConnector1">
            <a:avLst/>
          </a:prstGeom>
          <a:ln>
            <a:solidFill>
              <a:srgbClr val="008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3810000" y="5029200"/>
            <a:ext cx="228600" cy="381000"/>
          </a:xfrm>
          <a:prstGeom prst="straightConnector1">
            <a:avLst/>
          </a:prstGeom>
          <a:ln>
            <a:solidFill>
              <a:srgbClr val="008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4572000" y="5029200"/>
            <a:ext cx="304800" cy="381000"/>
          </a:xfrm>
          <a:prstGeom prst="straightConnector1">
            <a:avLst/>
          </a:prstGeom>
          <a:ln>
            <a:solidFill>
              <a:srgbClr val="008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4648200" y="3505200"/>
            <a:ext cx="762000" cy="304800"/>
          </a:xfrm>
          <a:prstGeom prst="straightConnector1">
            <a:avLst/>
          </a:prstGeom>
          <a:ln>
            <a:solidFill>
              <a:srgbClr val="008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V="1">
            <a:off x="4648200" y="3886200"/>
            <a:ext cx="762000" cy="304800"/>
          </a:xfrm>
          <a:prstGeom prst="straightConnector1">
            <a:avLst/>
          </a:prstGeom>
          <a:ln>
            <a:solidFill>
              <a:srgbClr val="008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H="1" flipV="1">
            <a:off x="914400" y="2819400"/>
            <a:ext cx="381000" cy="609600"/>
          </a:xfrm>
          <a:prstGeom prst="straightConnector1">
            <a:avLst/>
          </a:prstGeom>
          <a:ln>
            <a:solidFill>
              <a:srgbClr val="008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>
            <a:off x="685800" y="4267200"/>
            <a:ext cx="631918" cy="609600"/>
          </a:xfrm>
          <a:prstGeom prst="straightConnector1">
            <a:avLst/>
          </a:prstGeom>
          <a:ln>
            <a:solidFill>
              <a:srgbClr val="008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endCxn id="75" idx="0"/>
          </p:cNvCxnSpPr>
          <p:nvPr/>
        </p:nvCxnSpPr>
        <p:spPr>
          <a:xfrm>
            <a:off x="5257800" y="3276600"/>
            <a:ext cx="335166" cy="528935"/>
          </a:xfrm>
          <a:prstGeom prst="straightConnector1">
            <a:avLst/>
          </a:prstGeom>
          <a:ln>
            <a:solidFill>
              <a:srgbClr val="008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endCxn id="75" idx="3"/>
          </p:cNvCxnSpPr>
          <p:nvPr/>
        </p:nvCxnSpPr>
        <p:spPr>
          <a:xfrm flipV="1">
            <a:off x="5181600" y="3935617"/>
            <a:ext cx="357484" cy="483983"/>
          </a:xfrm>
          <a:prstGeom prst="straightConnector1">
            <a:avLst/>
          </a:prstGeom>
          <a:ln>
            <a:solidFill>
              <a:srgbClr val="008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Freeform 123"/>
          <p:cNvSpPr/>
          <p:nvPr/>
        </p:nvSpPr>
        <p:spPr>
          <a:xfrm>
            <a:off x="914400" y="2336800"/>
            <a:ext cx="4343400" cy="939800"/>
          </a:xfrm>
          <a:custGeom>
            <a:avLst/>
            <a:gdLst>
              <a:gd name="connsiteX0" fmla="*/ 0 w 4343400"/>
              <a:gd name="connsiteY0" fmla="*/ 495300 h 939800"/>
              <a:gd name="connsiteX1" fmla="*/ 63500 w 4343400"/>
              <a:gd name="connsiteY1" fmla="*/ 444500 h 939800"/>
              <a:gd name="connsiteX2" fmla="*/ 101600 w 4343400"/>
              <a:gd name="connsiteY2" fmla="*/ 406400 h 939800"/>
              <a:gd name="connsiteX3" fmla="*/ 139700 w 4343400"/>
              <a:gd name="connsiteY3" fmla="*/ 393700 h 939800"/>
              <a:gd name="connsiteX4" fmla="*/ 177800 w 4343400"/>
              <a:gd name="connsiteY4" fmla="*/ 355600 h 939800"/>
              <a:gd name="connsiteX5" fmla="*/ 228600 w 4343400"/>
              <a:gd name="connsiteY5" fmla="*/ 330200 h 939800"/>
              <a:gd name="connsiteX6" fmla="*/ 266700 w 4343400"/>
              <a:gd name="connsiteY6" fmla="*/ 304800 h 939800"/>
              <a:gd name="connsiteX7" fmla="*/ 368300 w 4343400"/>
              <a:gd name="connsiteY7" fmla="*/ 254000 h 939800"/>
              <a:gd name="connsiteX8" fmla="*/ 431800 w 4343400"/>
              <a:gd name="connsiteY8" fmla="*/ 215900 h 939800"/>
              <a:gd name="connsiteX9" fmla="*/ 558800 w 4343400"/>
              <a:gd name="connsiteY9" fmla="*/ 177800 h 939800"/>
              <a:gd name="connsiteX10" fmla="*/ 596900 w 4343400"/>
              <a:gd name="connsiteY10" fmla="*/ 152400 h 939800"/>
              <a:gd name="connsiteX11" fmla="*/ 660400 w 4343400"/>
              <a:gd name="connsiteY11" fmla="*/ 139700 h 939800"/>
              <a:gd name="connsiteX12" fmla="*/ 698500 w 4343400"/>
              <a:gd name="connsiteY12" fmla="*/ 127000 h 939800"/>
              <a:gd name="connsiteX13" fmla="*/ 762000 w 4343400"/>
              <a:gd name="connsiteY13" fmla="*/ 114300 h 939800"/>
              <a:gd name="connsiteX14" fmla="*/ 939800 w 4343400"/>
              <a:gd name="connsiteY14" fmla="*/ 63500 h 939800"/>
              <a:gd name="connsiteX15" fmla="*/ 977900 w 4343400"/>
              <a:gd name="connsiteY15" fmla="*/ 50800 h 939800"/>
              <a:gd name="connsiteX16" fmla="*/ 1041400 w 4343400"/>
              <a:gd name="connsiteY16" fmla="*/ 25400 h 939800"/>
              <a:gd name="connsiteX17" fmla="*/ 1079500 w 4343400"/>
              <a:gd name="connsiteY17" fmla="*/ 12700 h 939800"/>
              <a:gd name="connsiteX18" fmla="*/ 2082800 w 4343400"/>
              <a:gd name="connsiteY18" fmla="*/ 0 h 939800"/>
              <a:gd name="connsiteX19" fmla="*/ 3009900 w 4343400"/>
              <a:gd name="connsiteY19" fmla="*/ 12700 h 939800"/>
              <a:gd name="connsiteX20" fmla="*/ 4051300 w 4343400"/>
              <a:gd name="connsiteY20" fmla="*/ 50800 h 939800"/>
              <a:gd name="connsiteX21" fmla="*/ 4102100 w 4343400"/>
              <a:gd name="connsiteY21" fmla="*/ 127000 h 939800"/>
              <a:gd name="connsiteX22" fmla="*/ 4152900 w 4343400"/>
              <a:gd name="connsiteY22" fmla="*/ 279400 h 939800"/>
              <a:gd name="connsiteX23" fmla="*/ 4178300 w 4343400"/>
              <a:gd name="connsiteY23" fmla="*/ 355600 h 939800"/>
              <a:gd name="connsiteX24" fmla="*/ 4191000 w 4343400"/>
              <a:gd name="connsiteY24" fmla="*/ 393700 h 939800"/>
              <a:gd name="connsiteX25" fmla="*/ 4229100 w 4343400"/>
              <a:gd name="connsiteY25" fmla="*/ 609600 h 939800"/>
              <a:gd name="connsiteX26" fmla="*/ 4241800 w 4343400"/>
              <a:gd name="connsiteY26" fmla="*/ 660400 h 939800"/>
              <a:gd name="connsiteX27" fmla="*/ 4267200 w 4343400"/>
              <a:gd name="connsiteY27" fmla="*/ 698500 h 939800"/>
              <a:gd name="connsiteX28" fmla="*/ 4279900 w 4343400"/>
              <a:gd name="connsiteY28" fmla="*/ 736600 h 939800"/>
              <a:gd name="connsiteX29" fmla="*/ 4318000 w 4343400"/>
              <a:gd name="connsiteY29" fmla="*/ 914400 h 939800"/>
              <a:gd name="connsiteX30" fmla="*/ 4343400 w 4343400"/>
              <a:gd name="connsiteY30" fmla="*/ 939800 h 93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343400" h="939800">
                <a:moveTo>
                  <a:pt x="0" y="495300"/>
                </a:moveTo>
                <a:cubicBezTo>
                  <a:pt x="21167" y="478367"/>
                  <a:pt x="43100" y="462350"/>
                  <a:pt x="63500" y="444500"/>
                </a:cubicBezTo>
                <a:cubicBezTo>
                  <a:pt x="77017" y="432673"/>
                  <a:pt x="86656" y="416363"/>
                  <a:pt x="101600" y="406400"/>
                </a:cubicBezTo>
                <a:cubicBezTo>
                  <a:pt x="112739" y="398974"/>
                  <a:pt x="127000" y="397933"/>
                  <a:pt x="139700" y="393700"/>
                </a:cubicBezTo>
                <a:cubicBezTo>
                  <a:pt x="152400" y="381000"/>
                  <a:pt x="163185" y="366039"/>
                  <a:pt x="177800" y="355600"/>
                </a:cubicBezTo>
                <a:cubicBezTo>
                  <a:pt x="193206" y="344596"/>
                  <a:pt x="212162" y="339593"/>
                  <a:pt x="228600" y="330200"/>
                </a:cubicBezTo>
                <a:cubicBezTo>
                  <a:pt x="241852" y="322627"/>
                  <a:pt x="253300" y="312109"/>
                  <a:pt x="266700" y="304800"/>
                </a:cubicBezTo>
                <a:cubicBezTo>
                  <a:pt x="299941" y="286669"/>
                  <a:pt x="335832" y="273481"/>
                  <a:pt x="368300" y="254000"/>
                </a:cubicBezTo>
                <a:cubicBezTo>
                  <a:pt x="389467" y="241300"/>
                  <a:pt x="409328" y="226114"/>
                  <a:pt x="431800" y="215900"/>
                </a:cubicBezTo>
                <a:cubicBezTo>
                  <a:pt x="469591" y="198722"/>
                  <a:pt x="517860" y="188035"/>
                  <a:pt x="558800" y="177800"/>
                </a:cubicBezTo>
                <a:cubicBezTo>
                  <a:pt x="571500" y="169333"/>
                  <a:pt x="582608" y="157759"/>
                  <a:pt x="596900" y="152400"/>
                </a:cubicBezTo>
                <a:cubicBezTo>
                  <a:pt x="617111" y="144821"/>
                  <a:pt x="639459" y="144935"/>
                  <a:pt x="660400" y="139700"/>
                </a:cubicBezTo>
                <a:cubicBezTo>
                  <a:pt x="673387" y="136453"/>
                  <a:pt x="685513" y="130247"/>
                  <a:pt x="698500" y="127000"/>
                </a:cubicBezTo>
                <a:cubicBezTo>
                  <a:pt x="719441" y="121765"/>
                  <a:pt x="740967" y="119154"/>
                  <a:pt x="762000" y="114300"/>
                </a:cubicBezTo>
                <a:cubicBezTo>
                  <a:pt x="865654" y="90380"/>
                  <a:pt x="848828" y="93824"/>
                  <a:pt x="939800" y="63500"/>
                </a:cubicBezTo>
                <a:cubicBezTo>
                  <a:pt x="952500" y="59267"/>
                  <a:pt x="965471" y="55772"/>
                  <a:pt x="977900" y="50800"/>
                </a:cubicBezTo>
                <a:cubicBezTo>
                  <a:pt x="999067" y="42333"/>
                  <a:pt x="1020054" y="33405"/>
                  <a:pt x="1041400" y="25400"/>
                </a:cubicBezTo>
                <a:cubicBezTo>
                  <a:pt x="1053935" y="20700"/>
                  <a:pt x="1066117" y="13026"/>
                  <a:pt x="1079500" y="12700"/>
                </a:cubicBezTo>
                <a:cubicBezTo>
                  <a:pt x="1413861" y="4545"/>
                  <a:pt x="1748367" y="4233"/>
                  <a:pt x="2082800" y="0"/>
                </a:cubicBezTo>
                <a:lnTo>
                  <a:pt x="3009900" y="12700"/>
                </a:lnTo>
                <a:cubicBezTo>
                  <a:pt x="3976207" y="32026"/>
                  <a:pt x="3670252" y="-25410"/>
                  <a:pt x="4051300" y="50800"/>
                </a:cubicBezTo>
                <a:cubicBezTo>
                  <a:pt x="4068233" y="76200"/>
                  <a:pt x="4092447" y="98040"/>
                  <a:pt x="4102100" y="127000"/>
                </a:cubicBezTo>
                <a:lnTo>
                  <a:pt x="4152900" y="279400"/>
                </a:lnTo>
                <a:lnTo>
                  <a:pt x="4178300" y="355600"/>
                </a:lnTo>
                <a:cubicBezTo>
                  <a:pt x="4182533" y="368300"/>
                  <a:pt x="4188799" y="380495"/>
                  <a:pt x="4191000" y="393700"/>
                </a:cubicBezTo>
                <a:cubicBezTo>
                  <a:pt x="4201816" y="458597"/>
                  <a:pt x="4213900" y="541200"/>
                  <a:pt x="4229100" y="609600"/>
                </a:cubicBezTo>
                <a:cubicBezTo>
                  <a:pt x="4232886" y="626639"/>
                  <a:pt x="4234924" y="644357"/>
                  <a:pt x="4241800" y="660400"/>
                </a:cubicBezTo>
                <a:cubicBezTo>
                  <a:pt x="4247813" y="674429"/>
                  <a:pt x="4260374" y="684848"/>
                  <a:pt x="4267200" y="698500"/>
                </a:cubicBezTo>
                <a:cubicBezTo>
                  <a:pt x="4273187" y="710474"/>
                  <a:pt x="4275667" y="723900"/>
                  <a:pt x="4279900" y="736600"/>
                </a:cubicBezTo>
                <a:cubicBezTo>
                  <a:pt x="4288364" y="795850"/>
                  <a:pt x="4293225" y="858656"/>
                  <a:pt x="4318000" y="914400"/>
                </a:cubicBezTo>
                <a:cubicBezTo>
                  <a:pt x="4322863" y="925342"/>
                  <a:pt x="4334933" y="931333"/>
                  <a:pt x="4343400" y="939800"/>
                </a:cubicBezTo>
              </a:path>
            </a:pathLst>
          </a:custGeom>
          <a:ln>
            <a:solidFill>
              <a:srgbClr val="008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Freeform 124"/>
          <p:cNvSpPr/>
          <p:nvPr/>
        </p:nvSpPr>
        <p:spPr>
          <a:xfrm>
            <a:off x="698500" y="4406900"/>
            <a:ext cx="4495851" cy="1041400"/>
          </a:xfrm>
          <a:custGeom>
            <a:avLst/>
            <a:gdLst>
              <a:gd name="connsiteX0" fmla="*/ 0 w 4495851"/>
              <a:gd name="connsiteY0" fmla="*/ 469900 h 1041400"/>
              <a:gd name="connsiteX1" fmla="*/ 127000 w 4495851"/>
              <a:gd name="connsiteY1" fmla="*/ 571500 h 1041400"/>
              <a:gd name="connsiteX2" fmla="*/ 190500 w 4495851"/>
              <a:gd name="connsiteY2" fmla="*/ 635000 h 1041400"/>
              <a:gd name="connsiteX3" fmla="*/ 304800 w 4495851"/>
              <a:gd name="connsiteY3" fmla="*/ 749300 h 1041400"/>
              <a:gd name="connsiteX4" fmla="*/ 317500 w 4495851"/>
              <a:gd name="connsiteY4" fmla="*/ 787400 h 1041400"/>
              <a:gd name="connsiteX5" fmla="*/ 406400 w 4495851"/>
              <a:gd name="connsiteY5" fmla="*/ 850900 h 1041400"/>
              <a:gd name="connsiteX6" fmla="*/ 533400 w 4495851"/>
              <a:gd name="connsiteY6" fmla="*/ 914400 h 1041400"/>
              <a:gd name="connsiteX7" fmla="*/ 635000 w 4495851"/>
              <a:gd name="connsiteY7" fmla="*/ 952500 h 1041400"/>
              <a:gd name="connsiteX8" fmla="*/ 723900 w 4495851"/>
              <a:gd name="connsiteY8" fmla="*/ 977900 h 1041400"/>
              <a:gd name="connsiteX9" fmla="*/ 838200 w 4495851"/>
              <a:gd name="connsiteY9" fmla="*/ 990600 h 1041400"/>
              <a:gd name="connsiteX10" fmla="*/ 914400 w 4495851"/>
              <a:gd name="connsiteY10" fmla="*/ 1003300 h 1041400"/>
              <a:gd name="connsiteX11" fmla="*/ 1130300 w 4495851"/>
              <a:gd name="connsiteY11" fmla="*/ 1016000 h 1041400"/>
              <a:gd name="connsiteX12" fmla="*/ 1587500 w 4495851"/>
              <a:gd name="connsiteY12" fmla="*/ 1028700 h 1041400"/>
              <a:gd name="connsiteX13" fmla="*/ 2387600 w 4495851"/>
              <a:gd name="connsiteY13" fmla="*/ 1041400 h 1041400"/>
              <a:gd name="connsiteX14" fmla="*/ 4089400 w 4495851"/>
              <a:gd name="connsiteY14" fmla="*/ 1028700 h 1041400"/>
              <a:gd name="connsiteX15" fmla="*/ 4127500 w 4495851"/>
              <a:gd name="connsiteY15" fmla="*/ 1016000 h 1041400"/>
              <a:gd name="connsiteX16" fmla="*/ 4203700 w 4495851"/>
              <a:gd name="connsiteY16" fmla="*/ 952500 h 1041400"/>
              <a:gd name="connsiteX17" fmla="*/ 4229100 w 4495851"/>
              <a:gd name="connsiteY17" fmla="*/ 914400 h 1041400"/>
              <a:gd name="connsiteX18" fmla="*/ 4241800 w 4495851"/>
              <a:gd name="connsiteY18" fmla="*/ 876300 h 1041400"/>
              <a:gd name="connsiteX19" fmla="*/ 4267200 w 4495851"/>
              <a:gd name="connsiteY19" fmla="*/ 838200 h 1041400"/>
              <a:gd name="connsiteX20" fmla="*/ 4292600 w 4495851"/>
              <a:gd name="connsiteY20" fmla="*/ 762000 h 1041400"/>
              <a:gd name="connsiteX21" fmla="*/ 4318000 w 4495851"/>
              <a:gd name="connsiteY21" fmla="*/ 673100 h 1041400"/>
              <a:gd name="connsiteX22" fmla="*/ 4330700 w 4495851"/>
              <a:gd name="connsiteY22" fmla="*/ 635000 h 1041400"/>
              <a:gd name="connsiteX23" fmla="*/ 4343400 w 4495851"/>
              <a:gd name="connsiteY23" fmla="*/ 584200 h 1041400"/>
              <a:gd name="connsiteX24" fmla="*/ 4368800 w 4495851"/>
              <a:gd name="connsiteY24" fmla="*/ 508000 h 1041400"/>
              <a:gd name="connsiteX25" fmla="*/ 4381500 w 4495851"/>
              <a:gd name="connsiteY25" fmla="*/ 469900 h 1041400"/>
              <a:gd name="connsiteX26" fmla="*/ 4406900 w 4495851"/>
              <a:gd name="connsiteY26" fmla="*/ 406400 h 1041400"/>
              <a:gd name="connsiteX27" fmla="*/ 4419600 w 4495851"/>
              <a:gd name="connsiteY27" fmla="*/ 355600 h 1041400"/>
              <a:gd name="connsiteX28" fmla="*/ 4432300 w 4495851"/>
              <a:gd name="connsiteY28" fmla="*/ 317500 h 1041400"/>
              <a:gd name="connsiteX29" fmla="*/ 4457700 w 4495851"/>
              <a:gd name="connsiteY29" fmla="*/ 215900 h 1041400"/>
              <a:gd name="connsiteX30" fmla="*/ 4483100 w 4495851"/>
              <a:gd name="connsiteY30" fmla="*/ 139700 h 1041400"/>
              <a:gd name="connsiteX31" fmla="*/ 4495800 w 4495851"/>
              <a:gd name="connsiteY31" fmla="*/ 0 h 104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4495851" h="1041400">
                <a:moveTo>
                  <a:pt x="0" y="469900"/>
                </a:moveTo>
                <a:cubicBezTo>
                  <a:pt x="42333" y="503767"/>
                  <a:pt x="96928" y="526392"/>
                  <a:pt x="127000" y="571500"/>
                </a:cubicBezTo>
                <a:cubicBezTo>
                  <a:pt x="160867" y="622300"/>
                  <a:pt x="139700" y="601133"/>
                  <a:pt x="190500" y="635000"/>
                </a:cubicBezTo>
                <a:cubicBezTo>
                  <a:pt x="254992" y="731739"/>
                  <a:pt x="215123" y="695494"/>
                  <a:pt x="304800" y="749300"/>
                </a:cubicBezTo>
                <a:cubicBezTo>
                  <a:pt x="309033" y="762000"/>
                  <a:pt x="308930" y="777116"/>
                  <a:pt x="317500" y="787400"/>
                </a:cubicBezTo>
                <a:cubicBezTo>
                  <a:pt x="329707" y="802049"/>
                  <a:pt x="387323" y="837274"/>
                  <a:pt x="406400" y="850900"/>
                </a:cubicBezTo>
                <a:cubicBezTo>
                  <a:pt x="549857" y="953370"/>
                  <a:pt x="347010" y="821205"/>
                  <a:pt x="533400" y="914400"/>
                </a:cubicBezTo>
                <a:cubicBezTo>
                  <a:pt x="612315" y="953858"/>
                  <a:pt x="554305" y="929444"/>
                  <a:pt x="635000" y="952500"/>
                </a:cubicBezTo>
                <a:cubicBezTo>
                  <a:pt x="673724" y="963564"/>
                  <a:pt x="680889" y="971283"/>
                  <a:pt x="723900" y="977900"/>
                </a:cubicBezTo>
                <a:cubicBezTo>
                  <a:pt x="761789" y="983729"/>
                  <a:pt x="800202" y="985534"/>
                  <a:pt x="838200" y="990600"/>
                </a:cubicBezTo>
                <a:cubicBezTo>
                  <a:pt x="863724" y="994003"/>
                  <a:pt x="888746" y="1001069"/>
                  <a:pt x="914400" y="1003300"/>
                </a:cubicBezTo>
                <a:cubicBezTo>
                  <a:pt x="986220" y="1009545"/>
                  <a:pt x="1058260" y="1013282"/>
                  <a:pt x="1130300" y="1016000"/>
                </a:cubicBezTo>
                <a:lnTo>
                  <a:pt x="1587500" y="1028700"/>
                </a:lnTo>
                <a:lnTo>
                  <a:pt x="2387600" y="1041400"/>
                </a:lnTo>
                <a:lnTo>
                  <a:pt x="4089400" y="1028700"/>
                </a:lnTo>
                <a:cubicBezTo>
                  <a:pt x="4102786" y="1028505"/>
                  <a:pt x="4115526" y="1021987"/>
                  <a:pt x="4127500" y="1016000"/>
                </a:cubicBezTo>
                <a:cubicBezTo>
                  <a:pt x="4156043" y="1001729"/>
                  <a:pt x="4183638" y="976575"/>
                  <a:pt x="4203700" y="952500"/>
                </a:cubicBezTo>
                <a:cubicBezTo>
                  <a:pt x="4213471" y="940774"/>
                  <a:pt x="4222274" y="928052"/>
                  <a:pt x="4229100" y="914400"/>
                </a:cubicBezTo>
                <a:cubicBezTo>
                  <a:pt x="4235087" y="902426"/>
                  <a:pt x="4235813" y="888274"/>
                  <a:pt x="4241800" y="876300"/>
                </a:cubicBezTo>
                <a:cubicBezTo>
                  <a:pt x="4248626" y="862648"/>
                  <a:pt x="4261001" y="852148"/>
                  <a:pt x="4267200" y="838200"/>
                </a:cubicBezTo>
                <a:cubicBezTo>
                  <a:pt x="4278074" y="813734"/>
                  <a:pt x="4284133" y="787400"/>
                  <a:pt x="4292600" y="762000"/>
                </a:cubicBezTo>
                <a:cubicBezTo>
                  <a:pt x="4323050" y="670649"/>
                  <a:pt x="4286106" y="784728"/>
                  <a:pt x="4318000" y="673100"/>
                </a:cubicBezTo>
                <a:cubicBezTo>
                  <a:pt x="4321678" y="660228"/>
                  <a:pt x="4327022" y="647872"/>
                  <a:pt x="4330700" y="635000"/>
                </a:cubicBezTo>
                <a:cubicBezTo>
                  <a:pt x="4335495" y="618217"/>
                  <a:pt x="4338384" y="600918"/>
                  <a:pt x="4343400" y="584200"/>
                </a:cubicBezTo>
                <a:cubicBezTo>
                  <a:pt x="4351093" y="558555"/>
                  <a:pt x="4360333" y="533400"/>
                  <a:pt x="4368800" y="508000"/>
                </a:cubicBezTo>
                <a:cubicBezTo>
                  <a:pt x="4373033" y="495300"/>
                  <a:pt x="4376528" y="482329"/>
                  <a:pt x="4381500" y="469900"/>
                </a:cubicBezTo>
                <a:cubicBezTo>
                  <a:pt x="4389967" y="448733"/>
                  <a:pt x="4399691" y="428027"/>
                  <a:pt x="4406900" y="406400"/>
                </a:cubicBezTo>
                <a:cubicBezTo>
                  <a:pt x="4412420" y="389841"/>
                  <a:pt x="4414805" y="372383"/>
                  <a:pt x="4419600" y="355600"/>
                </a:cubicBezTo>
                <a:cubicBezTo>
                  <a:pt x="4423278" y="342728"/>
                  <a:pt x="4428778" y="330415"/>
                  <a:pt x="4432300" y="317500"/>
                </a:cubicBezTo>
                <a:cubicBezTo>
                  <a:pt x="4441485" y="283821"/>
                  <a:pt x="4446661" y="249018"/>
                  <a:pt x="4457700" y="215900"/>
                </a:cubicBezTo>
                <a:lnTo>
                  <a:pt x="4483100" y="139700"/>
                </a:lnTo>
                <a:cubicBezTo>
                  <a:pt x="4497375" y="25498"/>
                  <a:pt x="4495800" y="72230"/>
                  <a:pt x="4495800" y="0"/>
                </a:cubicBezTo>
              </a:path>
            </a:pathLst>
          </a:custGeom>
          <a:ln>
            <a:solidFill>
              <a:srgbClr val="008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5983663" y="1610141"/>
            <a:ext cx="314577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Create a vertex for each grid point with capacity 1.</a:t>
            </a:r>
          </a:p>
          <a:p>
            <a:endParaRPr lang="en-US" dirty="0">
              <a:latin typeface="Times New Roman"/>
              <a:cs typeface="Times New Roman"/>
            </a:endParaRPr>
          </a:p>
          <a:p>
            <a:r>
              <a:rPr lang="en-US" dirty="0" smtClean="0">
                <a:latin typeface="Times New Roman"/>
                <a:cs typeface="Times New Roman"/>
              </a:rPr>
              <a:t>Create an edge between  each neighbor grid point with the corresponding cost.</a:t>
            </a:r>
          </a:p>
          <a:p>
            <a:endParaRPr lang="en-US" dirty="0">
              <a:latin typeface="Times New Roman"/>
              <a:cs typeface="Times New Roman"/>
            </a:endParaRPr>
          </a:p>
          <a:p>
            <a:r>
              <a:rPr lang="en-US" dirty="0" smtClean="0">
                <a:latin typeface="Times New Roman"/>
                <a:cs typeface="Times New Roman"/>
              </a:rPr>
              <a:t>Create an edge from source s to each internal pin with zero cost.</a:t>
            </a:r>
          </a:p>
          <a:p>
            <a:endParaRPr lang="en-US" dirty="0">
              <a:latin typeface="Times New Roman"/>
              <a:cs typeface="Times New Roman"/>
            </a:endParaRPr>
          </a:p>
          <a:p>
            <a:r>
              <a:rPr lang="en-US" dirty="0" smtClean="0">
                <a:latin typeface="Times New Roman"/>
                <a:cs typeface="Times New Roman"/>
              </a:rPr>
              <a:t>Create an edge from each boundary pin to sink t with zero cost.</a:t>
            </a:r>
          </a:p>
          <a:p>
            <a:endParaRPr lang="en-US" dirty="0">
              <a:latin typeface="Times New Roman"/>
              <a:cs typeface="Times New Roman"/>
            </a:endParaRPr>
          </a:p>
          <a:p>
            <a:r>
              <a:rPr lang="en-US" dirty="0" smtClean="0">
                <a:latin typeface="Times New Roman"/>
                <a:cs typeface="Times New Roman"/>
              </a:rPr>
              <a:t>Solve min-cost max-flow.</a:t>
            </a:r>
            <a:endParaRPr lang="en-US" sz="1600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66059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4" grpId="0" animBg="1"/>
      <p:bldP spid="25" grpId="0" animBg="1"/>
      <p:bldP spid="27" grpId="0" animBg="1"/>
      <p:bldP spid="28" grpId="0" animBg="1"/>
      <p:bldP spid="29" grpId="0" animBg="1"/>
      <p:bldP spid="31" grpId="0" animBg="1"/>
      <p:bldP spid="32" grpId="0" animBg="1"/>
      <p:bldP spid="78" grpId="0" animBg="1"/>
      <p:bldP spid="79" grpId="0" animBg="1"/>
      <p:bldP spid="81" grpId="0" animBg="1"/>
      <p:bldP spid="124" grpId="0" animBg="1"/>
      <p:bldP spid="12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 smtClean="0"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smtClean="0">
                <a:latin typeface="Times New Roman"/>
                <a:cs typeface="Times New Roman"/>
              </a:rPr>
              <a:t>Computer Engineering Department, Bilkent University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Solution: Network Flow Model for Escape Routing</a:t>
            </a:r>
            <a:endParaRPr lang="en-US" sz="2800" dirty="0"/>
          </a:p>
        </p:txBody>
      </p:sp>
      <p:sp>
        <p:nvSpPr>
          <p:cNvPr id="5" name="Oval 4"/>
          <p:cNvSpPr/>
          <p:nvPr/>
        </p:nvSpPr>
        <p:spPr>
          <a:xfrm>
            <a:off x="1371600" y="2743200"/>
            <a:ext cx="152400" cy="152400"/>
          </a:xfrm>
          <a:prstGeom prst="ellipse">
            <a:avLst/>
          </a:prstGeom>
          <a:noFill/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33600" y="2743200"/>
            <a:ext cx="152400" cy="152400"/>
          </a:xfrm>
          <a:prstGeom prst="ellipse">
            <a:avLst/>
          </a:prstGeom>
          <a:noFill/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95600" y="2743200"/>
            <a:ext cx="152400" cy="152400"/>
          </a:xfrm>
          <a:prstGeom prst="ellipse">
            <a:avLst/>
          </a:prstGeom>
          <a:noFill/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419600" y="2743200"/>
            <a:ext cx="152400" cy="152400"/>
          </a:xfrm>
          <a:prstGeom prst="ellipse">
            <a:avLst/>
          </a:prstGeom>
          <a:noFill/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657600" y="2743200"/>
            <a:ext cx="152400" cy="152400"/>
          </a:xfrm>
          <a:prstGeom prst="ellipse">
            <a:avLst/>
          </a:prstGeom>
          <a:noFill/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371600" y="3429000"/>
            <a:ext cx="152400" cy="152400"/>
          </a:xfrm>
          <a:prstGeom prst="ellipse">
            <a:avLst/>
          </a:prstGeom>
          <a:noFill/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133600" y="3429000"/>
            <a:ext cx="152400" cy="152400"/>
          </a:xfrm>
          <a:prstGeom prst="ellipse">
            <a:avLst/>
          </a:prstGeom>
          <a:solidFill>
            <a:srgbClr val="3366FF"/>
          </a:soli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895600" y="3429000"/>
            <a:ext cx="152400" cy="152400"/>
          </a:xfrm>
          <a:prstGeom prst="ellipse">
            <a:avLst/>
          </a:prstGeom>
          <a:solidFill>
            <a:srgbClr val="3366FF"/>
          </a:soli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19600" y="3429000"/>
            <a:ext cx="152400" cy="152400"/>
          </a:xfrm>
          <a:prstGeom prst="ellipse">
            <a:avLst/>
          </a:prstGeom>
          <a:noFill/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657600" y="3429000"/>
            <a:ext cx="152400" cy="152400"/>
          </a:xfrm>
          <a:prstGeom prst="ellipse">
            <a:avLst/>
          </a:prstGeom>
          <a:noFill/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371600" y="4114800"/>
            <a:ext cx="152400" cy="152400"/>
          </a:xfrm>
          <a:prstGeom prst="ellipse">
            <a:avLst/>
          </a:prstGeom>
          <a:noFill/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133600" y="4114800"/>
            <a:ext cx="152400" cy="152400"/>
          </a:xfrm>
          <a:prstGeom prst="ellipse">
            <a:avLst/>
          </a:prstGeom>
          <a:solidFill>
            <a:srgbClr val="3366FF"/>
          </a:soli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895600" y="4114800"/>
            <a:ext cx="152400" cy="152400"/>
          </a:xfrm>
          <a:prstGeom prst="ellipse">
            <a:avLst/>
          </a:prstGeom>
          <a:noFill/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419600" y="4114800"/>
            <a:ext cx="152400" cy="152400"/>
          </a:xfrm>
          <a:prstGeom prst="ellipse">
            <a:avLst/>
          </a:prstGeom>
          <a:noFill/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657600" y="4114800"/>
            <a:ext cx="152400" cy="152400"/>
          </a:xfrm>
          <a:prstGeom prst="ellipse">
            <a:avLst/>
          </a:prstGeom>
          <a:noFill/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371600" y="4800600"/>
            <a:ext cx="152400" cy="152400"/>
          </a:xfrm>
          <a:prstGeom prst="ellipse">
            <a:avLst/>
          </a:prstGeom>
          <a:noFill/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133600" y="4800600"/>
            <a:ext cx="152400" cy="152400"/>
          </a:xfrm>
          <a:prstGeom prst="ellipse">
            <a:avLst/>
          </a:prstGeom>
          <a:noFill/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895600" y="4800600"/>
            <a:ext cx="152400" cy="152400"/>
          </a:xfrm>
          <a:prstGeom prst="ellipse">
            <a:avLst/>
          </a:prstGeom>
          <a:noFill/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419600" y="4800600"/>
            <a:ext cx="152400" cy="152400"/>
          </a:xfrm>
          <a:prstGeom prst="ellipse">
            <a:avLst/>
          </a:prstGeom>
          <a:noFill/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657600" y="4800600"/>
            <a:ext cx="152400" cy="152400"/>
          </a:xfrm>
          <a:prstGeom prst="ellipse">
            <a:avLst/>
          </a:prstGeom>
          <a:noFill/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447800" y="2971800"/>
            <a:ext cx="0" cy="38100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209800" y="2971800"/>
            <a:ext cx="0" cy="38100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headEnd type="arrow" w="sm" len="sm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971800" y="2971800"/>
            <a:ext cx="0" cy="38100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headEnd type="arrow" w="sm" len="sm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733800" y="2971800"/>
            <a:ext cx="0" cy="38100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495800" y="2971800"/>
            <a:ext cx="0" cy="38100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1447800" y="3657600"/>
            <a:ext cx="0" cy="38100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2209800" y="3657600"/>
            <a:ext cx="0" cy="38100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971800" y="3657600"/>
            <a:ext cx="0" cy="38100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733800" y="3657600"/>
            <a:ext cx="0" cy="38100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495800" y="3657600"/>
            <a:ext cx="0" cy="38100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447800" y="4343400"/>
            <a:ext cx="0" cy="38100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2209800" y="4343400"/>
            <a:ext cx="0" cy="38100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headEnd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2971800" y="4343400"/>
            <a:ext cx="0" cy="38100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3733800" y="4343400"/>
            <a:ext cx="0" cy="38100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4495800" y="4343400"/>
            <a:ext cx="0" cy="38100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3886200" y="2819400"/>
            <a:ext cx="457200" cy="0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3886200" y="3505200"/>
            <a:ext cx="457200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886200" y="4191000"/>
            <a:ext cx="457200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3886200" y="4876800"/>
            <a:ext cx="457200" cy="0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124200" y="2819400"/>
            <a:ext cx="457200" cy="0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3124200" y="3505200"/>
            <a:ext cx="457200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3124200" y="4191000"/>
            <a:ext cx="457200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3124200" y="4876800"/>
            <a:ext cx="457200" cy="0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362200" y="2819400"/>
            <a:ext cx="457200" cy="0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2362200" y="3505200"/>
            <a:ext cx="457200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2362200" y="4191000"/>
            <a:ext cx="457200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2362200" y="4876800"/>
            <a:ext cx="457200" cy="0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1600200" y="2819400"/>
            <a:ext cx="457200" cy="0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1600200" y="3505200"/>
            <a:ext cx="457200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1600200" y="4191000"/>
            <a:ext cx="457200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1600200" y="4876800"/>
            <a:ext cx="457200" cy="0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381000" y="36576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516766" y="3805535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Freeform 77"/>
          <p:cNvSpPr/>
          <p:nvPr/>
        </p:nvSpPr>
        <p:spPr>
          <a:xfrm>
            <a:off x="469900" y="3124200"/>
            <a:ext cx="1663700" cy="469900"/>
          </a:xfrm>
          <a:custGeom>
            <a:avLst/>
            <a:gdLst>
              <a:gd name="connsiteX0" fmla="*/ 0 w 1663700"/>
              <a:gd name="connsiteY0" fmla="*/ 469900 h 469900"/>
              <a:gd name="connsiteX1" fmla="*/ 63500 w 1663700"/>
              <a:gd name="connsiteY1" fmla="*/ 419100 h 469900"/>
              <a:gd name="connsiteX2" fmla="*/ 114300 w 1663700"/>
              <a:gd name="connsiteY2" fmla="*/ 342900 h 469900"/>
              <a:gd name="connsiteX3" fmla="*/ 139700 w 1663700"/>
              <a:gd name="connsiteY3" fmla="*/ 304800 h 469900"/>
              <a:gd name="connsiteX4" fmla="*/ 177800 w 1663700"/>
              <a:gd name="connsiteY4" fmla="*/ 266700 h 469900"/>
              <a:gd name="connsiteX5" fmla="*/ 241300 w 1663700"/>
              <a:gd name="connsiteY5" fmla="*/ 215900 h 469900"/>
              <a:gd name="connsiteX6" fmla="*/ 355600 w 1663700"/>
              <a:gd name="connsiteY6" fmla="*/ 127000 h 469900"/>
              <a:gd name="connsiteX7" fmla="*/ 393700 w 1663700"/>
              <a:gd name="connsiteY7" fmla="*/ 101600 h 469900"/>
              <a:gd name="connsiteX8" fmla="*/ 533400 w 1663700"/>
              <a:gd name="connsiteY8" fmla="*/ 50800 h 469900"/>
              <a:gd name="connsiteX9" fmla="*/ 622300 w 1663700"/>
              <a:gd name="connsiteY9" fmla="*/ 25400 h 469900"/>
              <a:gd name="connsiteX10" fmla="*/ 698500 w 1663700"/>
              <a:gd name="connsiteY10" fmla="*/ 0 h 469900"/>
              <a:gd name="connsiteX11" fmla="*/ 1282700 w 1663700"/>
              <a:gd name="connsiteY11" fmla="*/ 12700 h 469900"/>
              <a:gd name="connsiteX12" fmla="*/ 1358900 w 1663700"/>
              <a:gd name="connsiteY12" fmla="*/ 50800 h 469900"/>
              <a:gd name="connsiteX13" fmla="*/ 1397000 w 1663700"/>
              <a:gd name="connsiteY13" fmla="*/ 63500 h 469900"/>
              <a:gd name="connsiteX14" fmla="*/ 1435100 w 1663700"/>
              <a:gd name="connsiteY14" fmla="*/ 88900 h 469900"/>
              <a:gd name="connsiteX15" fmla="*/ 1524000 w 1663700"/>
              <a:gd name="connsiteY15" fmla="*/ 127000 h 469900"/>
              <a:gd name="connsiteX16" fmla="*/ 1549400 w 1663700"/>
              <a:gd name="connsiteY16" fmla="*/ 165100 h 469900"/>
              <a:gd name="connsiteX17" fmla="*/ 1625600 w 1663700"/>
              <a:gd name="connsiteY17" fmla="*/ 241300 h 469900"/>
              <a:gd name="connsiteX18" fmla="*/ 1663700 w 1663700"/>
              <a:gd name="connsiteY18" fmla="*/ 304800 h 46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663700" h="469900">
                <a:moveTo>
                  <a:pt x="0" y="469900"/>
                </a:moveTo>
                <a:cubicBezTo>
                  <a:pt x="21167" y="452967"/>
                  <a:pt x="45367" y="439248"/>
                  <a:pt x="63500" y="419100"/>
                </a:cubicBezTo>
                <a:cubicBezTo>
                  <a:pt x="83921" y="396409"/>
                  <a:pt x="97367" y="368300"/>
                  <a:pt x="114300" y="342900"/>
                </a:cubicBezTo>
                <a:cubicBezTo>
                  <a:pt x="122767" y="330200"/>
                  <a:pt x="128907" y="315593"/>
                  <a:pt x="139700" y="304800"/>
                </a:cubicBezTo>
                <a:cubicBezTo>
                  <a:pt x="152400" y="292100"/>
                  <a:pt x="166302" y="280498"/>
                  <a:pt x="177800" y="266700"/>
                </a:cubicBezTo>
                <a:cubicBezTo>
                  <a:pt x="221989" y="213674"/>
                  <a:pt x="178754" y="236749"/>
                  <a:pt x="241300" y="215900"/>
                </a:cubicBezTo>
                <a:cubicBezTo>
                  <a:pt x="300986" y="156214"/>
                  <a:pt x="264456" y="187763"/>
                  <a:pt x="355600" y="127000"/>
                </a:cubicBezTo>
                <a:cubicBezTo>
                  <a:pt x="368300" y="118533"/>
                  <a:pt x="379220" y="106427"/>
                  <a:pt x="393700" y="101600"/>
                </a:cubicBezTo>
                <a:cubicBezTo>
                  <a:pt x="553791" y="48236"/>
                  <a:pt x="392026" y="103815"/>
                  <a:pt x="533400" y="50800"/>
                </a:cubicBezTo>
                <a:cubicBezTo>
                  <a:pt x="590308" y="29460"/>
                  <a:pt x="555580" y="45416"/>
                  <a:pt x="622300" y="25400"/>
                </a:cubicBezTo>
                <a:cubicBezTo>
                  <a:pt x="647945" y="17707"/>
                  <a:pt x="698500" y="0"/>
                  <a:pt x="698500" y="0"/>
                </a:cubicBezTo>
                <a:lnTo>
                  <a:pt x="1282700" y="12700"/>
                </a:lnTo>
                <a:cubicBezTo>
                  <a:pt x="1317459" y="14119"/>
                  <a:pt x="1329980" y="36340"/>
                  <a:pt x="1358900" y="50800"/>
                </a:cubicBezTo>
                <a:cubicBezTo>
                  <a:pt x="1370874" y="56787"/>
                  <a:pt x="1385026" y="57513"/>
                  <a:pt x="1397000" y="63500"/>
                </a:cubicBezTo>
                <a:cubicBezTo>
                  <a:pt x="1410652" y="70326"/>
                  <a:pt x="1421848" y="81327"/>
                  <a:pt x="1435100" y="88900"/>
                </a:cubicBezTo>
                <a:cubicBezTo>
                  <a:pt x="1479042" y="114009"/>
                  <a:pt x="1481256" y="112752"/>
                  <a:pt x="1524000" y="127000"/>
                </a:cubicBezTo>
                <a:cubicBezTo>
                  <a:pt x="1532467" y="139700"/>
                  <a:pt x="1539259" y="153692"/>
                  <a:pt x="1549400" y="165100"/>
                </a:cubicBezTo>
                <a:cubicBezTo>
                  <a:pt x="1573265" y="191948"/>
                  <a:pt x="1625600" y="241300"/>
                  <a:pt x="1625600" y="241300"/>
                </a:cubicBezTo>
                <a:cubicBezTo>
                  <a:pt x="1642086" y="290759"/>
                  <a:pt x="1628834" y="269934"/>
                  <a:pt x="1663700" y="304800"/>
                </a:cubicBezTo>
              </a:path>
            </a:pathLst>
          </a:custGeom>
          <a:ln w="57150">
            <a:solidFill>
              <a:schemeClr val="tx1"/>
            </a:solidFill>
            <a:prstDash val="solid"/>
            <a:headEnd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 78"/>
          <p:cNvSpPr/>
          <p:nvPr/>
        </p:nvSpPr>
        <p:spPr>
          <a:xfrm>
            <a:off x="520700" y="3835400"/>
            <a:ext cx="1638300" cy="787400"/>
          </a:xfrm>
          <a:custGeom>
            <a:avLst/>
            <a:gdLst>
              <a:gd name="connsiteX0" fmla="*/ 0 w 1638300"/>
              <a:gd name="connsiteY0" fmla="*/ 0 h 787400"/>
              <a:gd name="connsiteX1" fmla="*/ 101600 w 1638300"/>
              <a:gd name="connsiteY1" fmla="*/ 139700 h 787400"/>
              <a:gd name="connsiteX2" fmla="*/ 127000 w 1638300"/>
              <a:gd name="connsiteY2" fmla="*/ 190500 h 787400"/>
              <a:gd name="connsiteX3" fmla="*/ 139700 w 1638300"/>
              <a:gd name="connsiteY3" fmla="*/ 228600 h 787400"/>
              <a:gd name="connsiteX4" fmla="*/ 254000 w 1638300"/>
              <a:gd name="connsiteY4" fmla="*/ 368300 h 787400"/>
              <a:gd name="connsiteX5" fmla="*/ 330200 w 1638300"/>
              <a:gd name="connsiteY5" fmla="*/ 482600 h 787400"/>
              <a:gd name="connsiteX6" fmla="*/ 419100 w 1638300"/>
              <a:gd name="connsiteY6" fmla="*/ 558800 h 787400"/>
              <a:gd name="connsiteX7" fmla="*/ 533400 w 1638300"/>
              <a:gd name="connsiteY7" fmla="*/ 647700 h 787400"/>
              <a:gd name="connsiteX8" fmla="*/ 584200 w 1638300"/>
              <a:gd name="connsiteY8" fmla="*/ 673100 h 787400"/>
              <a:gd name="connsiteX9" fmla="*/ 622300 w 1638300"/>
              <a:gd name="connsiteY9" fmla="*/ 685800 h 787400"/>
              <a:gd name="connsiteX10" fmla="*/ 749300 w 1638300"/>
              <a:gd name="connsiteY10" fmla="*/ 736600 h 787400"/>
              <a:gd name="connsiteX11" fmla="*/ 927100 w 1638300"/>
              <a:gd name="connsiteY11" fmla="*/ 787400 h 787400"/>
              <a:gd name="connsiteX12" fmla="*/ 1231900 w 1638300"/>
              <a:gd name="connsiteY12" fmla="*/ 762000 h 787400"/>
              <a:gd name="connsiteX13" fmla="*/ 1346200 w 1638300"/>
              <a:gd name="connsiteY13" fmla="*/ 711200 h 787400"/>
              <a:gd name="connsiteX14" fmla="*/ 1422400 w 1638300"/>
              <a:gd name="connsiteY14" fmla="*/ 685800 h 787400"/>
              <a:gd name="connsiteX15" fmla="*/ 1485900 w 1638300"/>
              <a:gd name="connsiteY15" fmla="*/ 635000 h 787400"/>
              <a:gd name="connsiteX16" fmla="*/ 1536700 w 1638300"/>
              <a:gd name="connsiteY16" fmla="*/ 596900 h 787400"/>
              <a:gd name="connsiteX17" fmla="*/ 1574800 w 1638300"/>
              <a:gd name="connsiteY17" fmla="*/ 571500 h 787400"/>
              <a:gd name="connsiteX18" fmla="*/ 1638300 w 1638300"/>
              <a:gd name="connsiteY18" fmla="*/ 482600 h 78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638300" h="787400">
                <a:moveTo>
                  <a:pt x="0" y="0"/>
                </a:moveTo>
                <a:cubicBezTo>
                  <a:pt x="4013" y="5351"/>
                  <a:pt x="82047" y="105482"/>
                  <a:pt x="101600" y="139700"/>
                </a:cubicBezTo>
                <a:cubicBezTo>
                  <a:pt x="110993" y="156138"/>
                  <a:pt x="119542" y="173099"/>
                  <a:pt x="127000" y="190500"/>
                </a:cubicBezTo>
                <a:cubicBezTo>
                  <a:pt x="132273" y="202805"/>
                  <a:pt x="132513" y="217306"/>
                  <a:pt x="139700" y="228600"/>
                </a:cubicBezTo>
                <a:cubicBezTo>
                  <a:pt x="241544" y="388640"/>
                  <a:pt x="179658" y="281568"/>
                  <a:pt x="254000" y="368300"/>
                </a:cubicBezTo>
                <a:cubicBezTo>
                  <a:pt x="367264" y="500441"/>
                  <a:pt x="210827" y="329120"/>
                  <a:pt x="330200" y="482600"/>
                </a:cubicBezTo>
                <a:cubicBezTo>
                  <a:pt x="386432" y="554899"/>
                  <a:pt x="364491" y="513293"/>
                  <a:pt x="419100" y="558800"/>
                </a:cubicBezTo>
                <a:cubicBezTo>
                  <a:pt x="481817" y="611064"/>
                  <a:pt x="437105" y="599552"/>
                  <a:pt x="533400" y="647700"/>
                </a:cubicBezTo>
                <a:cubicBezTo>
                  <a:pt x="550333" y="656167"/>
                  <a:pt x="566799" y="665642"/>
                  <a:pt x="584200" y="673100"/>
                </a:cubicBezTo>
                <a:cubicBezTo>
                  <a:pt x="596505" y="678373"/>
                  <a:pt x="609805" y="680994"/>
                  <a:pt x="622300" y="685800"/>
                </a:cubicBezTo>
                <a:cubicBezTo>
                  <a:pt x="664855" y="702167"/>
                  <a:pt x="707140" y="719240"/>
                  <a:pt x="749300" y="736600"/>
                </a:cubicBezTo>
                <a:cubicBezTo>
                  <a:pt x="872990" y="787531"/>
                  <a:pt x="799528" y="769175"/>
                  <a:pt x="927100" y="787400"/>
                </a:cubicBezTo>
                <a:lnTo>
                  <a:pt x="1231900" y="762000"/>
                </a:lnTo>
                <a:cubicBezTo>
                  <a:pt x="1357326" y="739866"/>
                  <a:pt x="1266015" y="746838"/>
                  <a:pt x="1346200" y="711200"/>
                </a:cubicBezTo>
                <a:cubicBezTo>
                  <a:pt x="1370666" y="700326"/>
                  <a:pt x="1422400" y="685800"/>
                  <a:pt x="1422400" y="685800"/>
                </a:cubicBezTo>
                <a:cubicBezTo>
                  <a:pt x="1470598" y="613503"/>
                  <a:pt x="1419838" y="672750"/>
                  <a:pt x="1485900" y="635000"/>
                </a:cubicBezTo>
                <a:cubicBezTo>
                  <a:pt x="1504278" y="624498"/>
                  <a:pt x="1519476" y="609203"/>
                  <a:pt x="1536700" y="596900"/>
                </a:cubicBezTo>
                <a:cubicBezTo>
                  <a:pt x="1549120" y="588028"/>
                  <a:pt x="1562100" y="579967"/>
                  <a:pt x="1574800" y="571500"/>
                </a:cubicBezTo>
                <a:cubicBezTo>
                  <a:pt x="1628921" y="490319"/>
                  <a:pt x="1604014" y="516886"/>
                  <a:pt x="1638300" y="482600"/>
                </a:cubicBezTo>
              </a:path>
            </a:pathLst>
          </a:custGeom>
          <a:ln w="57150">
            <a:solidFill>
              <a:schemeClr val="tx1"/>
            </a:solidFill>
            <a:prstDash val="solid"/>
            <a:headEnd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0"/>
          <p:cNvSpPr/>
          <p:nvPr/>
        </p:nvSpPr>
        <p:spPr>
          <a:xfrm>
            <a:off x="571500" y="3632200"/>
            <a:ext cx="2362200" cy="228600"/>
          </a:xfrm>
          <a:custGeom>
            <a:avLst/>
            <a:gdLst>
              <a:gd name="connsiteX0" fmla="*/ 0 w 2362200"/>
              <a:gd name="connsiteY0" fmla="*/ 101600 h 228600"/>
              <a:gd name="connsiteX1" fmla="*/ 76200 w 2362200"/>
              <a:gd name="connsiteY1" fmla="*/ 139700 h 228600"/>
              <a:gd name="connsiteX2" fmla="*/ 127000 w 2362200"/>
              <a:gd name="connsiteY2" fmla="*/ 152400 h 228600"/>
              <a:gd name="connsiteX3" fmla="*/ 431800 w 2362200"/>
              <a:gd name="connsiteY3" fmla="*/ 165100 h 228600"/>
              <a:gd name="connsiteX4" fmla="*/ 685800 w 2362200"/>
              <a:gd name="connsiteY4" fmla="*/ 190500 h 228600"/>
              <a:gd name="connsiteX5" fmla="*/ 838200 w 2362200"/>
              <a:gd name="connsiteY5" fmla="*/ 203200 h 228600"/>
              <a:gd name="connsiteX6" fmla="*/ 1320800 w 2362200"/>
              <a:gd name="connsiteY6" fmla="*/ 228600 h 228600"/>
              <a:gd name="connsiteX7" fmla="*/ 1892300 w 2362200"/>
              <a:gd name="connsiteY7" fmla="*/ 215900 h 228600"/>
              <a:gd name="connsiteX8" fmla="*/ 2019300 w 2362200"/>
              <a:gd name="connsiteY8" fmla="*/ 177800 h 228600"/>
              <a:gd name="connsiteX9" fmla="*/ 2057400 w 2362200"/>
              <a:gd name="connsiteY9" fmla="*/ 152400 h 228600"/>
              <a:gd name="connsiteX10" fmla="*/ 2146300 w 2362200"/>
              <a:gd name="connsiteY10" fmla="*/ 127000 h 228600"/>
              <a:gd name="connsiteX11" fmla="*/ 2184400 w 2362200"/>
              <a:gd name="connsiteY11" fmla="*/ 114300 h 228600"/>
              <a:gd name="connsiteX12" fmla="*/ 2260600 w 2362200"/>
              <a:gd name="connsiteY12" fmla="*/ 63500 h 228600"/>
              <a:gd name="connsiteX13" fmla="*/ 2298700 w 2362200"/>
              <a:gd name="connsiteY13" fmla="*/ 38100 h 228600"/>
              <a:gd name="connsiteX14" fmla="*/ 2336800 w 2362200"/>
              <a:gd name="connsiteY14" fmla="*/ 12700 h 228600"/>
              <a:gd name="connsiteX15" fmla="*/ 2362200 w 2362200"/>
              <a:gd name="connsiteY15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362200" h="228600">
                <a:moveTo>
                  <a:pt x="0" y="101600"/>
                </a:moveTo>
                <a:cubicBezTo>
                  <a:pt x="25400" y="114300"/>
                  <a:pt x="49833" y="129153"/>
                  <a:pt x="76200" y="139700"/>
                </a:cubicBezTo>
                <a:cubicBezTo>
                  <a:pt x="92406" y="146182"/>
                  <a:pt x="109590" y="151156"/>
                  <a:pt x="127000" y="152400"/>
                </a:cubicBezTo>
                <a:cubicBezTo>
                  <a:pt x="228430" y="159645"/>
                  <a:pt x="330200" y="160867"/>
                  <a:pt x="431800" y="165100"/>
                </a:cubicBezTo>
                <a:cubicBezTo>
                  <a:pt x="561936" y="191127"/>
                  <a:pt x="461289" y="173870"/>
                  <a:pt x="685800" y="190500"/>
                </a:cubicBezTo>
                <a:cubicBezTo>
                  <a:pt x="736637" y="194266"/>
                  <a:pt x="787315" y="200147"/>
                  <a:pt x="838200" y="203200"/>
                </a:cubicBezTo>
                <a:lnTo>
                  <a:pt x="1320800" y="228600"/>
                </a:lnTo>
                <a:lnTo>
                  <a:pt x="1892300" y="215900"/>
                </a:lnTo>
                <a:cubicBezTo>
                  <a:pt x="1911206" y="215128"/>
                  <a:pt x="2015308" y="180462"/>
                  <a:pt x="2019300" y="177800"/>
                </a:cubicBezTo>
                <a:cubicBezTo>
                  <a:pt x="2032000" y="169333"/>
                  <a:pt x="2043748" y="159226"/>
                  <a:pt x="2057400" y="152400"/>
                </a:cubicBezTo>
                <a:cubicBezTo>
                  <a:pt x="2077700" y="142250"/>
                  <a:pt x="2127311" y="132425"/>
                  <a:pt x="2146300" y="127000"/>
                </a:cubicBezTo>
                <a:cubicBezTo>
                  <a:pt x="2159172" y="123322"/>
                  <a:pt x="2172698" y="120801"/>
                  <a:pt x="2184400" y="114300"/>
                </a:cubicBezTo>
                <a:cubicBezTo>
                  <a:pt x="2211085" y="99475"/>
                  <a:pt x="2235200" y="80433"/>
                  <a:pt x="2260600" y="63500"/>
                </a:cubicBezTo>
                <a:lnTo>
                  <a:pt x="2298700" y="38100"/>
                </a:lnTo>
                <a:cubicBezTo>
                  <a:pt x="2311400" y="29633"/>
                  <a:pt x="2323148" y="19526"/>
                  <a:pt x="2336800" y="12700"/>
                </a:cubicBezTo>
                <a:lnTo>
                  <a:pt x="2362200" y="0"/>
                </a:lnTo>
              </a:path>
            </a:pathLst>
          </a:custGeom>
          <a:ln w="57150">
            <a:solidFill>
              <a:schemeClr val="tx1"/>
            </a:solidFill>
            <a:prstDash val="solid"/>
            <a:headEnd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76200" y="3505200"/>
            <a:ext cx="304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745366" y="3653135"/>
            <a:ext cx="274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</a:p>
        </p:txBody>
      </p:sp>
      <p:cxnSp>
        <p:nvCxnSpPr>
          <p:cNvPr id="85" name="Straight Arrow Connector 84"/>
          <p:cNvCxnSpPr/>
          <p:nvPr/>
        </p:nvCxnSpPr>
        <p:spPr>
          <a:xfrm flipV="1">
            <a:off x="1524000" y="2362200"/>
            <a:ext cx="457200" cy="304800"/>
          </a:xfrm>
          <a:prstGeom prst="straightConnector1">
            <a:avLst/>
          </a:prstGeom>
          <a:ln>
            <a:solidFill>
              <a:srgbClr val="008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2286000" y="2362200"/>
            <a:ext cx="457200" cy="30480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headEnd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3048000" y="2362200"/>
            <a:ext cx="457200" cy="30480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headEnd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V="1">
            <a:off x="3733800" y="2362200"/>
            <a:ext cx="457200" cy="304800"/>
          </a:xfrm>
          <a:prstGeom prst="straightConnector1">
            <a:avLst/>
          </a:prstGeom>
          <a:ln>
            <a:solidFill>
              <a:srgbClr val="008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4495800" y="2362200"/>
            <a:ext cx="457200" cy="304800"/>
          </a:xfrm>
          <a:prstGeom prst="straightConnector1">
            <a:avLst/>
          </a:prstGeom>
          <a:ln>
            <a:solidFill>
              <a:srgbClr val="008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1524000" y="5029200"/>
            <a:ext cx="228600" cy="381000"/>
          </a:xfrm>
          <a:prstGeom prst="straightConnector1">
            <a:avLst/>
          </a:prstGeom>
          <a:ln>
            <a:solidFill>
              <a:srgbClr val="008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2286000" y="5029200"/>
            <a:ext cx="228600" cy="38100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headEnd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3048000" y="5029200"/>
            <a:ext cx="228600" cy="381000"/>
          </a:xfrm>
          <a:prstGeom prst="straightConnector1">
            <a:avLst/>
          </a:prstGeom>
          <a:ln>
            <a:solidFill>
              <a:srgbClr val="008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3810000" y="5029200"/>
            <a:ext cx="228600" cy="381000"/>
          </a:xfrm>
          <a:prstGeom prst="straightConnector1">
            <a:avLst/>
          </a:prstGeom>
          <a:ln>
            <a:solidFill>
              <a:srgbClr val="008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4572000" y="5029200"/>
            <a:ext cx="304800" cy="381000"/>
          </a:xfrm>
          <a:prstGeom prst="straightConnector1">
            <a:avLst/>
          </a:prstGeom>
          <a:ln>
            <a:solidFill>
              <a:srgbClr val="008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4648200" y="3505200"/>
            <a:ext cx="762000" cy="304800"/>
          </a:xfrm>
          <a:prstGeom prst="straightConnector1">
            <a:avLst/>
          </a:prstGeom>
          <a:ln>
            <a:solidFill>
              <a:srgbClr val="008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V="1">
            <a:off x="4648200" y="3886200"/>
            <a:ext cx="762000" cy="304800"/>
          </a:xfrm>
          <a:prstGeom prst="straightConnector1">
            <a:avLst/>
          </a:prstGeom>
          <a:ln>
            <a:solidFill>
              <a:srgbClr val="008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H="1" flipV="1">
            <a:off x="914400" y="2819400"/>
            <a:ext cx="381000" cy="609600"/>
          </a:xfrm>
          <a:prstGeom prst="straightConnector1">
            <a:avLst/>
          </a:prstGeom>
          <a:ln>
            <a:solidFill>
              <a:srgbClr val="008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>
            <a:off x="685800" y="4267200"/>
            <a:ext cx="631918" cy="609600"/>
          </a:xfrm>
          <a:prstGeom prst="straightConnector1">
            <a:avLst/>
          </a:prstGeom>
          <a:ln>
            <a:solidFill>
              <a:srgbClr val="008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endCxn id="75" idx="0"/>
          </p:cNvCxnSpPr>
          <p:nvPr/>
        </p:nvCxnSpPr>
        <p:spPr>
          <a:xfrm>
            <a:off x="5257800" y="3276600"/>
            <a:ext cx="335166" cy="528935"/>
          </a:xfrm>
          <a:prstGeom prst="straightConnector1">
            <a:avLst/>
          </a:prstGeom>
          <a:ln>
            <a:solidFill>
              <a:srgbClr val="008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endCxn id="75" idx="3"/>
          </p:cNvCxnSpPr>
          <p:nvPr/>
        </p:nvCxnSpPr>
        <p:spPr>
          <a:xfrm flipV="1">
            <a:off x="5181600" y="3935617"/>
            <a:ext cx="357484" cy="483983"/>
          </a:xfrm>
          <a:prstGeom prst="straightConnector1">
            <a:avLst/>
          </a:prstGeom>
          <a:ln>
            <a:solidFill>
              <a:srgbClr val="008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Freeform 123"/>
          <p:cNvSpPr/>
          <p:nvPr/>
        </p:nvSpPr>
        <p:spPr>
          <a:xfrm>
            <a:off x="914400" y="2336800"/>
            <a:ext cx="4343400" cy="939800"/>
          </a:xfrm>
          <a:custGeom>
            <a:avLst/>
            <a:gdLst>
              <a:gd name="connsiteX0" fmla="*/ 0 w 4343400"/>
              <a:gd name="connsiteY0" fmla="*/ 495300 h 939800"/>
              <a:gd name="connsiteX1" fmla="*/ 63500 w 4343400"/>
              <a:gd name="connsiteY1" fmla="*/ 444500 h 939800"/>
              <a:gd name="connsiteX2" fmla="*/ 101600 w 4343400"/>
              <a:gd name="connsiteY2" fmla="*/ 406400 h 939800"/>
              <a:gd name="connsiteX3" fmla="*/ 139700 w 4343400"/>
              <a:gd name="connsiteY3" fmla="*/ 393700 h 939800"/>
              <a:gd name="connsiteX4" fmla="*/ 177800 w 4343400"/>
              <a:gd name="connsiteY4" fmla="*/ 355600 h 939800"/>
              <a:gd name="connsiteX5" fmla="*/ 228600 w 4343400"/>
              <a:gd name="connsiteY5" fmla="*/ 330200 h 939800"/>
              <a:gd name="connsiteX6" fmla="*/ 266700 w 4343400"/>
              <a:gd name="connsiteY6" fmla="*/ 304800 h 939800"/>
              <a:gd name="connsiteX7" fmla="*/ 368300 w 4343400"/>
              <a:gd name="connsiteY7" fmla="*/ 254000 h 939800"/>
              <a:gd name="connsiteX8" fmla="*/ 431800 w 4343400"/>
              <a:gd name="connsiteY8" fmla="*/ 215900 h 939800"/>
              <a:gd name="connsiteX9" fmla="*/ 558800 w 4343400"/>
              <a:gd name="connsiteY9" fmla="*/ 177800 h 939800"/>
              <a:gd name="connsiteX10" fmla="*/ 596900 w 4343400"/>
              <a:gd name="connsiteY10" fmla="*/ 152400 h 939800"/>
              <a:gd name="connsiteX11" fmla="*/ 660400 w 4343400"/>
              <a:gd name="connsiteY11" fmla="*/ 139700 h 939800"/>
              <a:gd name="connsiteX12" fmla="*/ 698500 w 4343400"/>
              <a:gd name="connsiteY12" fmla="*/ 127000 h 939800"/>
              <a:gd name="connsiteX13" fmla="*/ 762000 w 4343400"/>
              <a:gd name="connsiteY13" fmla="*/ 114300 h 939800"/>
              <a:gd name="connsiteX14" fmla="*/ 939800 w 4343400"/>
              <a:gd name="connsiteY14" fmla="*/ 63500 h 939800"/>
              <a:gd name="connsiteX15" fmla="*/ 977900 w 4343400"/>
              <a:gd name="connsiteY15" fmla="*/ 50800 h 939800"/>
              <a:gd name="connsiteX16" fmla="*/ 1041400 w 4343400"/>
              <a:gd name="connsiteY16" fmla="*/ 25400 h 939800"/>
              <a:gd name="connsiteX17" fmla="*/ 1079500 w 4343400"/>
              <a:gd name="connsiteY17" fmla="*/ 12700 h 939800"/>
              <a:gd name="connsiteX18" fmla="*/ 2082800 w 4343400"/>
              <a:gd name="connsiteY18" fmla="*/ 0 h 939800"/>
              <a:gd name="connsiteX19" fmla="*/ 3009900 w 4343400"/>
              <a:gd name="connsiteY19" fmla="*/ 12700 h 939800"/>
              <a:gd name="connsiteX20" fmla="*/ 4051300 w 4343400"/>
              <a:gd name="connsiteY20" fmla="*/ 50800 h 939800"/>
              <a:gd name="connsiteX21" fmla="*/ 4102100 w 4343400"/>
              <a:gd name="connsiteY21" fmla="*/ 127000 h 939800"/>
              <a:gd name="connsiteX22" fmla="*/ 4152900 w 4343400"/>
              <a:gd name="connsiteY22" fmla="*/ 279400 h 939800"/>
              <a:gd name="connsiteX23" fmla="*/ 4178300 w 4343400"/>
              <a:gd name="connsiteY23" fmla="*/ 355600 h 939800"/>
              <a:gd name="connsiteX24" fmla="*/ 4191000 w 4343400"/>
              <a:gd name="connsiteY24" fmla="*/ 393700 h 939800"/>
              <a:gd name="connsiteX25" fmla="*/ 4229100 w 4343400"/>
              <a:gd name="connsiteY25" fmla="*/ 609600 h 939800"/>
              <a:gd name="connsiteX26" fmla="*/ 4241800 w 4343400"/>
              <a:gd name="connsiteY26" fmla="*/ 660400 h 939800"/>
              <a:gd name="connsiteX27" fmla="*/ 4267200 w 4343400"/>
              <a:gd name="connsiteY27" fmla="*/ 698500 h 939800"/>
              <a:gd name="connsiteX28" fmla="*/ 4279900 w 4343400"/>
              <a:gd name="connsiteY28" fmla="*/ 736600 h 939800"/>
              <a:gd name="connsiteX29" fmla="*/ 4318000 w 4343400"/>
              <a:gd name="connsiteY29" fmla="*/ 914400 h 939800"/>
              <a:gd name="connsiteX30" fmla="*/ 4343400 w 4343400"/>
              <a:gd name="connsiteY30" fmla="*/ 939800 h 93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343400" h="939800">
                <a:moveTo>
                  <a:pt x="0" y="495300"/>
                </a:moveTo>
                <a:cubicBezTo>
                  <a:pt x="21167" y="478367"/>
                  <a:pt x="43100" y="462350"/>
                  <a:pt x="63500" y="444500"/>
                </a:cubicBezTo>
                <a:cubicBezTo>
                  <a:pt x="77017" y="432673"/>
                  <a:pt x="86656" y="416363"/>
                  <a:pt x="101600" y="406400"/>
                </a:cubicBezTo>
                <a:cubicBezTo>
                  <a:pt x="112739" y="398974"/>
                  <a:pt x="127000" y="397933"/>
                  <a:pt x="139700" y="393700"/>
                </a:cubicBezTo>
                <a:cubicBezTo>
                  <a:pt x="152400" y="381000"/>
                  <a:pt x="163185" y="366039"/>
                  <a:pt x="177800" y="355600"/>
                </a:cubicBezTo>
                <a:cubicBezTo>
                  <a:pt x="193206" y="344596"/>
                  <a:pt x="212162" y="339593"/>
                  <a:pt x="228600" y="330200"/>
                </a:cubicBezTo>
                <a:cubicBezTo>
                  <a:pt x="241852" y="322627"/>
                  <a:pt x="253300" y="312109"/>
                  <a:pt x="266700" y="304800"/>
                </a:cubicBezTo>
                <a:cubicBezTo>
                  <a:pt x="299941" y="286669"/>
                  <a:pt x="335832" y="273481"/>
                  <a:pt x="368300" y="254000"/>
                </a:cubicBezTo>
                <a:cubicBezTo>
                  <a:pt x="389467" y="241300"/>
                  <a:pt x="409328" y="226114"/>
                  <a:pt x="431800" y="215900"/>
                </a:cubicBezTo>
                <a:cubicBezTo>
                  <a:pt x="469591" y="198722"/>
                  <a:pt x="517860" y="188035"/>
                  <a:pt x="558800" y="177800"/>
                </a:cubicBezTo>
                <a:cubicBezTo>
                  <a:pt x="571500" y="169333"/>
                  <a:pt x="582608" y="157759"/>
                  <a:pt x="596900" y="152400"/>
                </a:cubicBezTo>
                <a:cubicBezTo>
                  <a:pt x="617111" y="144821"/>
                  <a:pt x="639459" y="144935"/>
                  <a:pt x="660400" y="139700"/>
                </a:cubicBezTo>
                <a:cubicBezTo>
                  <a:pt x="673387" y="136453"/>
                  <a:pt x="685513" y="130247"/>
                  <a:pt x="698500" y="127000"/>
                </a:cubicBezTo>
                <a:cubicBezTo>
                  <a:pt x="719441" y="121765"/>
                  <a:pt x="740967" y="119154"/>
                  <a:pt x="762000" y="114300"/>
                </a:cubicBezTo>
                <a:cubicBezTo>
                  <a:pt x="865654" y="90380"/>
                  <a:pt x="848828" y="93824"/>
                  <a:pt x="939800" y="63500"/>
                </a:cubicBezTo>
                <a:cubicBezTo>
                  <a:pt x="952500" y="59267"/>
                  <a:pt x="965471" y="55772"/>
                  <a:pt x="977900" y="50800"/>
                </a:cubicBezTo>
                <a:cubicBezTo>
                  <a:pt x="999067" y="42333"/>
                  <a:pt x="1020054" y="33405"/>
                  <a:pt x="1041400" y="25400"/>
                </a:cubicBezTo>
                <a:cubicBezTo>
                  <a:pt x="1053935" y="20700"/>
                  <a:pt x="1066117" y="13026"/>
                  <a:pt x="1079500" y="12700"/>
                </a:cubicBezTo>
                <a:cubicBezTo>
                  <a:pt x="1413861" y="4545"/>
                  <a:pt x="1748367" y="4233"/>
                  <a:pt x="2082800" y="0"/>
                </a:cubicBezTo>
                <a:lnTo>
                  <a:pt x="3009900" y="12700"/>
                </a:lnTo>
                <a:cubicBezTo>
                  <a:pt x="3976207" y="32026"/>
                  <a:pt x="3670252" y="-25410"/>
                  <a:pt x="4051300" y="50800"/>
                </a:cubicBezTo>
                <a:cubicBezTo>
                  <a:pt x="4068233" y="76200"/>
                  <a:pt x="4092447" y="98040"/>
                  <a:pt x="4102100" y="127000"/>
                </a:cubicBezTo>
                <a:lnTo>
                  <a:pt x="4152900" y="279400"/>
                </a:lnTo>
                <a:lnTo>
                  <a:pt x="4178300" y="355600"/>
                </a:lnTo>
                <a:cubicBezTo>
                  <a:pt x="4182533" y="368300"/>
                  <a:pt x="4188799" y="380495"/>
                  <a:pt x="4191000" y="393700"/>
                </a:cubicBezTo>
                <a:cubicBezTo>
                  <a:pt x="4201816" y="458597"/>
                  <a:pt x="4213900" y="541200"/>
                  <a:pt x="4229100" y="609600"/>
                </a:cubicBezTo>
                <a:cubicBezTo>
                  <a:pt x="4232886" y="626639"/>
                  <a:pt x="4234924" y="644357"/>
                  <a:pt x="4241800" y="660400"/>
                </a:cubicBezTo>
                <a:cubicBezTo>
                  <a:pt x="4247813" y="674429"/>
                  <a:pt x="4260374" y="684848"/>
                  <a:pt x="4267200" y="698500"/>
                </a:cubicBezTo>
                <a:cubicBezTo>
                  <a:pt x="4273187" y="710474"/>
                  <a:pt x="4275667" y="723900"/>
                  <a:pt x="4279900" y="736600"/>
                </a:cubicBezTo>
                <a:cubicBezTo>
                  <a:pt x="4288364" y="795850"/>
                  <a:pt x="4293225" y="858656"/>
                  <a:pt x="4318000" y="914400"/>
                </a:cubicBezTo>
                <a:cubicBezTo>
                  <a:pt x="4322863" y="925342"/>
                  <a:pt x="4334933" y="931333"/>
                  <a:pt x="4343400" y="939800"/>
                </a:cubicBezTo>
              </a:path>
            </a:pathLst>
          </a:custGeom>
          <a:ln>
            <a:solidFill>
              <a:srgbClr val="008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Freeform 124"/>
          <p:cNvSpPr/>
          <p:nvPr/>
        </p:nvSpPr>
        <p:spPr>
          <a:xfrm>
            <a:off x="698500" y="4406900"/>
            <a:ext cx="4495851" cy="1041400"/>
          </a:xfrm>
          <a:custGeom>
            <a:avLst/>
            <a:gdLst>
              <a:gd name="connsiteX0" fmla="*/ 0 w 4495851"/>
              <a:gd name="connsiteY0" fmla="*/ 469900 h 1041400"/>
              <a:gd name="connsiteX1" fmla="*/ 127000 w 4495851"/>
              <a:gd name="connsiteY1" fmla="*/ 571500 h 1041400"/>
              <a:gd name="connsiteX2" fmla="*/ 190500 w 4495851"/>
              <a:gd name="connsiteY2" fmla="*/ 635000 h 1041400"/>
              <a:gd name="connsiteX3" fmla="*/ 304800 w 4495851"/>
              <a:gd name="connsiteY3" fmla="*/ 749300 h 1041400"/>
              <a:gd name="connsiteX4" fmla="*/ 317500 w 4495851"/>
              <a:gd name="connsiteY4" fmla="*/ 787400 h 1041400"/>
              <a:gd name="connsiteX5" fmla="*/ 406400 w 4495851"/>
              <a:gd name="connsiteY5" fmla="*/ 850900 h 1041400"/>
              <a:gd name="connsiteX6" fmla="*/ 533400 w 4495851"/>
              <a:gd name="connsiteY6" fmla="*/ 914400 h 1041400"/>
              <a:gd name="connsiteX7" fmla="*/ 635000 w 4495851"/>
              <a:gd name="connsiteY7" fmla="*/ 952500 h 1041400"/>
              <a:gd name="connsiteX8" fmla="*/ 723900 w 4495851"/>
              <a:gd name="connsiteY8" fmla="*/ 977900 h 1041400"/>
              <a:gd name="connsiteX9" fmla="*/ 838200 w 4495851"/>
              <a:gd name="connsiteY9" fmla="*/ 990600 h 1041400"/>
              <a:gd name="connsiteX10" fmla="*/ 914400 w 4495851"/>
              <a:gd name="connsiteY10" fmla="*/ 1003300 h 1041400"/>
              <a:gd name="connsiteX11" fmla="*/ 1130300 w 4495851"/>
              <a:gd name="connsiteY11" fmla="*/ 1016000 h 1041400"/>
              <a:gd name="connsiteX12" fmla="*/ 1587500 w 4495851"/>
              <a:gd name="connsiteY12" fmla="*/ 1028700 h 1041400"/>
              <a:gd name="connsiteX13" fmla="*/ 2387600 w 4495851"/>
              <a:gd name="connsiteY13" fmla="*/ 1041400 h 1041400"/>
              <a:gd name="connsiteX14" fmla="*/ 4089400 w 4495851"/>
              <a:gd name="connsiteY14" fmla="*/ 1028700 h 1041400"/>
              <a:gd name="connsiteX15" fmla="*/ 4127500 w 4495851"/>
              <a:gd name="connsiteY15" fmla="*/ 1016000 h 1041400"/>
              <a:gd name="connsiteX16" fmla="*/ 4203700 w 4495851"/>
              <a:gd name="connsiteY16" fmla="*/ 952500 h 1041400"/>
              <a:gd name="connsiteX17" fmla="*/ 4229100 w 4495851"/>
              <a:gd name="connsiteY17" fmla="*/ 914400 h 1041400"/>
              <a:gd name="connsiteX18" fmla="*/ 4241800 w 4495851"/>
              <a:gd name="connsiteY18" fmla="*/ 876300 h 1041400"/>
              <a:gd name="connsiteX19" fmla="*/ 4267200 w 4495851"/>
              <a:gd name="connsiteY19" fmla="*/ 838200 h 1041400"/>
              <a:gd name="connsiteX20" fmla="*/ 4292600 w 4495851"/>
              <a:gd name="connsiteY20" fmla="*/ 762000 h 1041400"/>
              <a:gd name="connsiteX21" fmla="*/ 4318000 w 4495851"/>
              <a:gd name="connsiteY21" fmla="*/ 673100 h 1041400"/>
              <a:gd name="connsiteX22" fmla="*/ 4330700 w 4495851"/>
              <a:gd name="connsiteY22" fmla="*/ 635000 h 1041400"/>
              <a:gd name="connsiteX23" fmla="*/ 4343400 w 4495851"/>
              <a:gd name="connsiteY23" fmla="*/ 584200 h 1041400"/>
              <a:gd name="connsiteX24" fmla="*/ 4368800 w 4495851"/>
              <a:gd name="connsiteY24" fmla="*/ 508000 h 1041400"/>
              <a:gd name="connsiteX25" fmla="*/ 4381500 w 4495851"/>
              <a:gd name="connsiteY25" fmla="*/ 469900 h 1041400"/>
              <a:gd name="connsiteX26" fmla="*/ 4406900 w 4495851"/>
              <a:gd name="connsiteY26" fmla="*/ 406400 h 1041400"/>
              <a:gd name="connsiteX27" fmla="*/ 4419600 w 4495851"/>
              <a:gd name="connsiteY27" fmla="*/ 355600 h 1041400"/>
              <a:gd name="connsiteX28" fmla="*/ 4432300 w 4495851"/>
              <a:gd name="connsiteY28" fmla="*/ 317500 h 1041400"/>
              <a:gd name="connsiteX29" fmla="*/ 4457700 w 4495851"/>
              <a:gd name="connsiteY29" fmla="*/ 215900 h 1041400"/>
              <a:gd name="connsiteX30" fmla="*/ 4483100 w 4495851"/>
              <a:gd name="connsiteY30" fmla="*/ 139700 h 1041400"/>
              <a:gd name="connsiteX31" fmla="*/ 4495800 w 4495851"/>
              <a:gd name="connsiteY31" fmla="*/ 0 h 104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4495851" h="1041400">
                <a:moveTo>
                  <a:pt x="0" y="469900"/>
                </a:moveTo>
                <a:cubicBezTo>
                  <a:pt x="42333" y="503767"/>
                  <a:pt x="96928" y="526392"/>
                  <a:pt x="127000" y="571500"/>
                </a:cubicBezTo>
                <a:cubicBezTo>
                  <a:pt x="160867" y="622300"/>
                  <a:pt x="139700" y="601133"/>
                  <a:pt x="190500" y="635000"/>
                </a:cubicBezTo>
                <a:cubicBezTo>
                  <a:pt x="254992" y="731739"/>
                  <a:pt x="215123" y="695494"/>
                  <a:pt x="304800" y="749300"/>
                </a:cubicBezTo>
                <a:cubicBezTo>
                  <a:pt x="309033" y="762000"/>
                  <a:pt x="308930" y="777116"/>
                  <a:pt x="317500" y="787400"/>
                </a:cubicBezTo>
                <a:cubicBezTo>
                  <a:pt x="329707" y="802049"/>
                  <a:pt x="387323" y="837274"/>
                  <a:pt x="406400" y="850900"/>
                </a:cubicBezTo>
                <a:cubicBezTo>
                  <a:pt x="549857" y="953370"/>
                  <a:pt x="347010" y="821205"/>
                  <a:pt x="533400" y="914400"/>
                </a:cubicBezTo>
                <a:cubicBezTo>
                  <a:pt x="612315" y="953858"/>
                  <a:pt x="554305" y="929444"/>
                  <a:pt x="635000" y="952500"/>
                </a:cubicBezTo>
                <a:cubicBezTo>
                  <a:pt x="673724" y="963564"/>
                  <a:pt x="680889" y="971283"/>
                  <a:pt x="723900" y="977900"/>
                </a:cubicBezTo>
                <a:cubicBezTo>
                  <a:pt x="761789" y="983729"/>
                  <a:pt x="800202" y="985534"/>
                  <a:pt x="838200" y="990600"/>
                </a:cubicBezTo>
                <a:cubicBezTo>
                  <a:pt x="863724" y="994003"/>
                  <a:pt x="888746" y="1001069"/>
                  <a:pt x="914400" y="1003300"/>
                </a:cubicBezTo>
                <a:cubicBezTo>
                  <a:pt x="986220" y="1009545"/>
                  <a:pt x="1058260" y="1013282"/>
                  <a:pt x="1130300" y="1016000"/>
                </a:cubicBezTo>
                <a:lnTo>
                  <a:pt x="1587500" y="1028700"/>
                </a:lnTo>
                <a:lnTo>
                  <a:pt x="2387600" y="1041400"/>
                </a:lnTo>
                <a:lnTo>
                  <a:pt x="4089400" y="1028700"/>
                </a:lnTo>
                <a:cubicBezTo>
                  <a:pt x="4102786" y="1028505"/>
                  <a:pt x="4115526" y="1021987"/>
                  <a:pt x="4127500" y="1016000"/>
                </a:cubicBezTo>
                <a:cubicBezTo>
                  <a:pt x="4156043" y="1001729"/>
                  <a:pt x="4183638" y="976575"/>
                  <a:pt x="4203700" y="952500"/>
                </a:cubicBezTo>
                <a:cubicBezTo>
                  <a:pt x="4213471" y="940774"/>
                  <a:pt x="4222274" y="928052"/>
                  <a:pt x="4229100" y="914400"/>
                </a:cubicBezTo>
                <a:cubicBezTo>
                  <a:pt x="4235087" y="902426"/>
                  <a:pt x="4235813" y="888274"/>
                  <a:pt x="4241800" y="876300"/>
                </a:cubicBezTo>
                <a:cubicBezTo>
                  <a:pt x="4248626" y="862648"/>
                  <a:pt x="4261001" y="852148"/>
                  <a:pt x="4267200" y="838200"/>
                </a:cubicBezTo>
                <a:cubicBezTo>
                  <a:pt x="4278074" y="813734"/>
                  <a:pt x="4284133" y="787400"/>
                  <a:pt x="4292600" y="762000"/>
                </a:cubicBezTo>
                <a:cubicBezTo>
                  <a:pt x="4323050" y="670649"/>
                  <a:pt x="4286106" y="784728"/>
                  <a:pt x="4318000" y="673100"/>
                </a:cubicBezTo>
                <a:cubicBezTo>
                  <a:pt x="4321678" y="660228"/>
                  <a:pt x="4327022" y="647872"/>
                  <a:pt x="4330700" y="635000"/>
                </a:cubicBezTo>
                <a:cubicBezTo>
                  <a:pt x="4335495" y="618217"/>
                  <a:pt x="4338384" y="600918"/>
                  <a:pt x="4343400" y="584200"/>
                </a:cubicBezTo>
                <a:cubicBezTo>
                  <a:pt x="4351093" y="558555"/>
                  <a:pt x="4360333" y="533400"/>
                  <a:pt x="4368800" y="508000"/>
                </a:cubicBezTo>
                <a:cubicBezTo>
                  <a:pt x="4373033" y="495300"/>
                  <a:pt x="4376528" y="482329"/>
                  <a:pt x="4381500" y="469900"/>
                </a:cubicBezTo>
                <a:cubicBezTo>
                  <a:pt x="4389967" y="448733"/>
                  <a:pt x="4399691" y="428027"/>
                  <a:pt x="4406900" y="406400"/>
                </a:cubicBezTo>
                <a:cubicBezTo>
                  <a:pt x="4412420" y="389841"/>
                  <a:pt x="4414805" y="372383"/>
                  <a:pt x="4419600" y="355600"/>
                </a:cubicBezTo>
                <a:cubicBezTo>
                  <a:pt x="4423278" y="342728"/>
                  <a:pt x="4428778" y="330415"/>
                  <a:pt x="4432300" y="317500"/>
                </a:cubicBezTo>
                <a:cubicBezTo>
                  <a:pt x="4441485" y="283821"/>
                  <a:pt x="4446661" y="249018"/>
                  <a:pt x="4457700" y="215900"/>
                </a:cubicBezTo>
                <a:lnTo>
                  <a:pt x="4483100" y="139700"/>
                </a:lnTo>
                <a:cubicBezTo>
                  <a:pt x="4497375" y="25498"/>
                  <a:pt x="4495800" y="72230"/>
                  <a:pt x="4495800" y="0"/>
                </a:cubicBezTo>
              </a:path>
            </a:pathLst>
          </a:custGeom>
          <a:ln>
            <a:solidFill>
              <a:srgbClr val="008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6032551" y="2667000"/>
            <a:ext cx="31457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For any grid-edge with non-zero flow: create a routing edge.</a:t>
            </a:r>
          </a:p>
          <a:p>
            <a:endParaRPr lang="en-US" dirty="0">
              <a:latin typeface="Times New Roman"/>
              <a:cs typeface="Times New Roman"/>
            </a:endParaRPr>
          </a:p>
          <a:p>
            <a:r>
              <a:rPr lang="en-US" dirty="0" smtClean="0">
                <a:latin typeface="Times New Roman"/>
                <a:cs typeface="Times New Roman"/>
              </a:rPr>
              <a:t>All pins p with non-zero flow entering from s are routed to the boundary.</a:t>
            </a:r>
          </a:p>
        </p:txBody>
      </p:sp>
    </p:spTree>
    <p:extLst>
      <p:ext uri="{BB962C8B-B14F-4D97-AF65-F5344CB8AC3E}">
        <p14:creationId xmlns:p14="http://schemas.microsoft.com/office/powerpoint/2010/main" val="328203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 smtClean="0"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smtClean="0">
                <a:latin typeface="Times New Roman"/>
                <a:cs typeface="Times New Roman"/>
              </a:rPr>
              <a:t>Computer Engineering Department, Bilkent University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Proof: (1) Routing → Flow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228600" y="2214265"/>
            <a:ext cx="8534400" cy="4034135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Calibri" panose="020F0502020204030204" pitchFamily="34" charset="0"/>
              </a:rPr>
              <a:t>Given a routing solution, create a flow network as described in the solution.</a:t>
            </a:r>
          </a:p>
          <a:p>
            <a:r>
              <a:rPr lang="en-US" sz="2000" dirty="0" smtClean="0">
                <a:latin typeface="Calibri" panose="020F0502020204030204" pitchFamily="34" charset="0"/>
              </a:rPr>
              <a:t>Set the flow values as follows:</a:t>
            </a:r>
          </a:p>
          <a:p>
            <a:pPr lvl="1"/>
            <a:r>
              <a:rPr lang="en-US" sz="2000" dirty="0" smtClean="0">
                <a:latin typeface="Calibri" panose="020F0502020204030204" pitchFamily="34" charset="0"/>
              </a:rPr>
              <a:t>Set the flow of each routed grid edge to be 1 </a:t>
            </a:r>
          </a:p>
          <a:p>
            <a:pPr lvl="1"/>
            <a:r>
              <a:rPr lang="en-US" sz="2000" dirty="0" smtClean="0">
                <a:latin typeface="Calibri" panose="020F0502020204030204" pitchFamily="34" charset="0"/>
              </a:rPr>
              <a:t>Set the flow of each (s, p) edge to 1 if a route starts from pin p</a:t>
            </a:r>
          </a:p>
          <a:p>
            <a:pPr lvl="1"/>
            <a:r>
              <a:rPr lang="en-US" sz="2000" dirty="0" smtClean="0">
                <a:latin typeface="Calibri" panose="020F0502020204030204" pitchFamily="34" charset="0"/>
              </a:rPr>
              <a:t>Set the flow of each (b, t) edge to 1 if a route ends at boundary point b</a:t>
            </a:r>
          </a:p>
          <a:p>
            <a:r>
              <a:rPr lang="en-US" sz="2000" dirty="0" smtClean="0">
                <a:latin typeface="Calibri" panose="020F0502020204030204" pitchFamily="34" charset="0"/>
              </a:rPr>
              <a:t>Need to show that: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</a:rPr>
              <a:t>C</a:t>
            </a:r>
            <a:r>
              <a:rPr lang="en-US" sz="2000" dirty="0" smtClean="0">
                <a:latin typeface="Calibri" panose="020F0502020204030204" pitchFamily="34" charset="0"/>
              </a:rPr>
              <a:t>apacity constraints are satisfied</a:t>
            </a:r>
          </a:p>
          <a:p>
            <a:pPr lvl="1"/>
            <a:r>
              <a:rPr lang="en-US" sz="2000" dirty="0" smtClean="0">
                <a:latin typeface="Calibri" panose="020F0502020204030204" pitchFamily="34" charset="0"/>
              </a:rPr>
              <a:t>Flow conservation constraints are satisfied</a:t>
            </a:r>
          </a:p>
          <a:p>
            <a:pPr lvl="1"/>
            <a:r>
              <a:rPr lang="en-US" sz="2000" dirty="0" smtClean="0">
                <a:latin typeface="Calibri" panose="020F0502020204030204" pitchFamily="34" charset="0"/>
              </a:rPr>
              <a:t>Size of flow is equal to the number of routed nets</a:t>
            </a:r>
          </a:p>
          <a:p>
            <a:pPr lvl="1"/>
            <a:r>
              <a:rPr lang="en-US" sz="2000" dirty="0" smtClean="0">
                <a:latin typeface="Calibri" panose="020F0502020204030204" pitchFamily="34" charset="0"/>
              </a:rPr>
              <a:t>Total cost of flow is equal to the total routing cost</a:t>
            </a:r>
            <a:endParaRPr lang="en-US" sz="2000" dirty="0">
              <a:latin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</a:endParaRP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228600" y="1604665"/>
            <a:ext cx="8763000" cy="6096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(1) </a:t>
            </a:r>
            <a:r>
              <a:rPr lang="en-US" sz="2000" b="1" u="sng" dirty="0" smtClean="0">
                <a:solidFill>
                  <a:srgbClr val="FF0000"/>
                </a:solidFill>
              </a:rPr>
              <a:t>Show that any routing solution can be mapped to a valid flow with the same size and same cost</a:t>
            </a:r>
          </a:p>
        </p:txBody>
      </p:sp>
    </p:spTree>
    <p:extLst>
      <p:ext uri="{BB962C8B-B14F-4D97-AF65-F5344CB8AC3E}">
        <p14:creationId xmlns:p14="http://schemas.microsoft.com/office/powerpoint/2010/main" val="1645588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 smtClean="0"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smtClean="0">
                <a:latin typeface="Times New Roman"/>
                <a:cs typeface="Times New Roman"/>
              </a:rPr>
              <a:t>Computer Engineering Department, Bilkent University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Proof: (1) Routing → Flow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n-US" sz="2000" u="sng" dirty="0" smtClean="0">
                <a:solidFill>
                  <a:srgbClr val="FF0000"/>
                </a:solidFill>
                <a:latin typeface="Calibri" panose="020F0502020204030204" pitchFamily="34" charset="0"/>
              </a:rPr>
              <a:t>Capacity constraints are satisfied:</a:t>
            </a:r>
          </a:p>
          <a:p>
            <a:pPr lvl="1"/>
            <a:r>
              <a:rPr lang="en-US" sz="2000" dirty="0" smtClean="0">
                <a:latin typeface="Calibri" panose="020F0502020204030204" pitchFamily="34" charset="0"/>
              </a:rPr>
              <a:t>No edge has more than 1 unit flow by definition</a:t>
            </a:r>
          </a:p>
          <a:p>
            <a:pPr lvl="1"/>
            <a:r>
              <a:rPr lang="en-US" sz="2000" dirty="0" smtClean="0">
                <a:latin typeface="Calibri" panose="020F0502020204030204" pitchFamily="34" charset="0"/>
              </a:rPr>
              <a:t>All edges have capacity of 1</a:t>
            </a:r>
          </a:p>
          <a:p>
            <a:r>
              <a:rPr lang="en-US" sz="2000" u="sng" dirty="0" smtClean="0">
                <a:solidFill>
                  <a:srgbClr val="FF0000"/>
                </a:solidFill>
                <a:latin typeface="Calibri" panose="020F0502020204030204" pitchFamily="34" charset="0"/>
              </a:rPr>
              <a:t>Flow conservation constraints are satisfied:</a:t>
            </a:r>
          </a:p>
          <a:p>
            <a:pPr lvl="1"/>
            <a:r>
              <a:rPr lang="en-US" sz="2000" dirty="0" smtClean="0">
                <a:latin typeface="Calibri" panose="020F0502020204030204" pitchFamily="34" charset="0"/>
              </a:rPr>
              <a:t>For any vertex corresponding to a routed pin p:</a:t>
            </a:r>
          </a:p>
          <a:p>
            <a:pPr lvl="2"/>
            <a:r>
              <a:rPr lang="en-US" sz="2000" dirty="0" smtClean="0">
                <a:latin typeface="Calibri" panose="020F0502020204030204" pitchFamily="34" charset="0"/>
              </a:rPr>
              <a:t>One unit flow enters p from s and exits through a routing edge</a:t>
            </a:r>
          </a:p>
          <a:p>
            <a:pPr lvl="1"/>
            <a:r>
              <a:rPr lang="en-US" sz="2000" dirty="0" smtClean="0">
                <a:latin typeface="Calibri" panose="020F0502020204030204" pitchFamily="34" charset="0"/>
              </a:rPr>
              <a:t>For any vertex corresponding to a routed boundary point b:</a:t>
            </a:r>
          </a:p>
          <a:p>
            <a:pPr lvl="2"/>
            <a:r>
              <a:rPr lang="en-US" sz="2000" dirty="0" smtClean="0">
                <a:latin typeface="Calibri" panose="020F0502020204030204" pitchFamily="34" charset="0"/>
              </a:rPr>
              <a:t>One unit flow enters b through a routing edge and exits to t</a:t>
            </a:r>
          </a:p>
          <a:p>
            <a:pPr lvl="1"/>
            <a:r>
              <a:rPr lang="en-US" sz="2000" dirty="0" smtClean="0">
                <a:latin typeface="Calibri" panose="020F0502020204030204" pitchFamily="34" charset="0"/>
              </a:rPr>
              <a:t>For any other vertex v that has a route passing through it:</a:t>
            </a:r>
          </a:p>
          <a:p>
            <a:pPr lvl="2"/>
            <a:r>
              <a:rPr lang="en-US" sz="2000" dirty="0" smtClean="0">
                <a:latin typeface="Calibri" panose="020F0502020204030204" pitchFamily="34" charset="0"/>
              </a:rPr>
              <a:t>One unit flow enters v through a routing edge and exits it through another routing edge. </a:t>
            </a:r>
          </a:p>
          <a:p>
            <a:endParaRPr lang="en-US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87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 smtClean="0"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smtClean="0">
                <a:latin typeface="Times New Roman"/>
                <a:cs typeface="Times New Roman"/>
              </a:rPr>
              <a:t>Computer Engineering Department, Bilkent University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Constraints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09600" y="1524000"/>
            <a:ext cx="8153400" cy="2286000"/>
          </a:xfrm>
        </p:spPr>
        <p:txBody>
          <a:bodyPr>
            <a:normAutofit/>
          </a:bodyPr>
          <a:lstStyle/>
          <a:p>
            <a:r>
              <a:rPr lang="en-US" sz="2400" u="sng" dirty="0" smtClean="0">
                <a:solidFill>
                  <a:srgbClr val="FF0000"/>
                </a:solidFill>
              </a:rPr>
              <a:t>Capacity </a:t>
            </a:r>
            <a:r>
              <a:rPr lang="en-US" sz="2400" u="sng" dirty="0">
                <a:solidFill>
                  <a:srgbClr val="FF0000"/>
                </a:solidFill>
              </a:rPr>
              <a:t>constraints</a:t>
            </a:r>
            <a:r>
              <a:rPr lang="en-US" sz="2400" dirty="0"/>
              <a:t>: </a:t>
            </a:r>
            <a:r>
              <a:rPr lang="en-US" sz="2400" dirty="0">
                <a:solidFill>
                  <a:srgbClr val="0000FF"/>
                </a:solidFill>
              </a:rPr>
              <a:t>0 ≤ f(u, v) ≤ c(u, v) </a:t>
            </a:r>
            <a:r>
              <a:rPr lang="en-US" sz="2400" dirty="0"/>
              <a:t>for each </a:t>
            </a:r>
            <a:r>
              <a:rPr lang="en-US" sz="2400" dirty="0" smtClean="0"/>
              <a:t>edge </a:t>
            </a:r>
            <a:r>
              <a:rPr lang="en-US" sz="2400" dirty="0" smtClean="0">
                <a:solidFill>
                  <a:srgbClr val="0000FF"/>
                </a:solidFill>
              </a:rPr>
              <a:t>(u, v)</a:t>
            </a:r>
          </a:p>
          <a:p>
            <a:r>
              <a:rPr lang="en-US" sz="2400" u="sng" dirty="0" smtClean="0">
                <a:solidFill>
                  <a:srgbClr val="FF0000"/>
                </a:solidFill>
              </a:rPr>
              <a:t>Flow conservation</a:t>
            </a:r>
            <a:r>
              <a:rPr lang="en-US" sz="2400" dirty="0" smtClean="0"/>
              <a:t>: For all </a:t>
            </a:r>
            <a:r>
              <a:rPr lang="en-US" sz="2400" dirty="0" smtClean="0">
                <a:solidFill>
                  <a:srgbClr val="0000FF"/>
                </a:solidFill>
              </a:rPr>
              <a:t>u ∈V − {s, t}</a:t>
            </a:r>
            <a:r>
              <a:rPr lang="en-US" sz="2400" dirty="0" smtClean="0"/>
              <a:t>, we must have:</a:t>
            </a:r>
          </a:p>
          <a:p>
            <a:pPr marL="0" indent="0">
              <a:buNone/>
            </a:pPr>
            <a:r>
              <a:rPr lang="en-US" sz="2400" dirty="0" smtClean="0"/>
              <a:t>	 </a:t>
            </a:r>
            <a:endParaRPr lang="en-US" sz="2400" dirty="0"/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    </a:t>
            </a:r>
            <a:r>
              <a:rPr lang="en-US" sz="2400" i="1" dirty="0" smtClean="0">
                <a:solidFill>
                  <a:srgbClr val="FF0000"/>
                </a:solidFill>
              </a:rPr>
              <a:t>Total incoming flow to </a:t>
            </a:r>
            <a:r>
              <a:rPr lang="en-US" sz="2400" i="1" dirty="0" smtClean="0">
                <a:solidFill>
                  <a:srgbClr val="0000FF"/>
                </a:solidFill>
              </a:rPr>
              <a:t>u</a:t>
            </a:r>
            <a:r>
              <a:rPr lang="en-US" sz="2400" i="1" dirty="0" smtClean="0">
                <a:solidFill>
                  <a:srgbClr val="FF0000"/>
                </a:solidFill>
              </a:rPr>
              <a:t> = Total outgoing flow from </a:t>
            </a:r>
            <a:r>
              <a:rPr lang="en-US" sz="2400" i="1" dirty="0" smtClean="0">
                <a:solidFill>
                  <a:srgbClr val="0000FF"/>
                </a:solidFill>
              </a:rPr>
              <a:t>u</a:t>
            </a:r>
            <a:endParaRPr lang="en-US" sz="2400" i="1" dirty="0">
              <a:solidFill>
                <a:srgbClr val="0000FF"/>
              </a:solidFill>
            </a:endParaRPr>
          </a:p>
          <a:p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228600" y="3962400"/>
            <a:ext cx="6400800" cy="2133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066800" y="4876800"/>
            <a:ext cx="228600" cy="228600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200400" y="4876800"/>
            <a:ext cx="228600" cy="2286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28800" y="5486400"/>
            <a:ext cx="228600" cy="2286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828800" y="4267200"/>
            <a:ext cx="228600" cy="2286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886200" y="4038600"/>
            <a:ext cx="228600" cy="2286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886200" y="5715000"/>
            <a:ext cx="228600" cy="2286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343400" y="4876800"/>
            <a:ext cx="228600" cy="2286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791200" y="4876800"/>
            <a:ext cx="228600" cy="228600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6" idx="7"/>
            <a:endCxn id="9" idx="3"/>
          </p:cNvCxnSpPr>
          <p:nvPr/>
        </p:nvCxnSpPr>
        <p:spPr>
          <a:xfrm flipV="1">
            <a:off x="1261922" y="4462322"/>
            <a:ext cx="600356" cy="4479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5"/>
            <a:endCxn id="8" idx="2"/>
          </p:cNvCxnSpPr>
          <p:nvPr/>
        </p:nvCxnSpPr>
        <p:spPr>
          <a:xfrm>
            <a:off x="1261922" y="5071922"/>
            <a:ext cx="566878" cy="5287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5"/>
            <a:endCxn id="7" idx="1"/>
          </p:cNvCxnSpPr>
          <p:nvPr/>
        </p:nvCxnSpPr>
        <p:spPr>
          <a:xfrm>
            <a:off x="2023922" y="4462322"/>
            <a:ext cx="1209956" cy="4479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6"/>
            <a:endCxn id="7" idx="3"/>
          </p:cNvCxnSpPr>
          <p:nvPr/>
        </p:nvCxnSpPr>
        <p:spPr>
          <a:xfrm flipV="1">
            <a:off x="2057400" y="5071922"/>
            <a:ext cx="1176478" cy="5287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6"/>
            <a:endCxn id="11" idx="2"/>
          </p:cNvCxnSpPr>
          <p:nvPr/>
        </p:nvCxnSpPr>
        <p:spPr>
          <a:xfrm>
            <a:off x="2057400" y="5600700"/>
            <a:ext cx="18288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6"/>
            <a:endCxn id="10" idx="2"/>
          </p:cNvCxnSpPr>
          <p:nvPr/>
        </p:nvCxnSpPr>
        <p:spPr>
          <a:xfrm flipV="1">
            <a:off x="2057400" y="4152900"/>
            <a:ext cx="18288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2" idx="3"/>
          </p:cNvCxnSpPr>
          <p:nvPr/>
        </p:nvCxnSpPr>
        <p:spPr>
          <a:xfrm flipV="1">
            <a:off x="4038600" y="5071922"/>
            <a:ext cx="338278" cy="671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6"/>
            <a:endCxn id="12" idx="2"/>
          </p:cNvCxnSpPr>
          <p:nvPr/>
        </p:nvCxnSpPr>
        <p:spPr>
          <a:xfrm>
            <a:off x="3429000" y="49911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6"/>
            <a:endCxn id="13" idx="1"/>
          </p:cNvCxnSpPr>
          <p:nvPr/>
        </p:nvCxnSpPr>
        <p:spPr>
          <a:xfrm>
            <a:off x="4114800" y="4152900"/>
            <a:ext cx="1709878" cy="7573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6"/>
            <a:endCxn id="13" idx="2"/>
          </p:cNvCxnSpPr>
          <p:nvPr/>
        </p:nvCxnSpPr>
        <p:spPr>
          <a:xfrm>
            <a:off x="4572000" y="49911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6"/>
            <a:endCxn id="13" idx="3"/>
          </p:cNvCxnSpPr>
          <p:nvPr/>
        </p:nvCxnSpPr>
        <p:spPr>
          <a:xfrm flipV="1">
            <a:off x="4114800" y="5071922"/>
            <a:ext cx="1709878" cy="7573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62000" y="4724400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endParaRPr lang="en-US" sz="24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19800" y="4724400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endParaRPr lang="en-US" sz="24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43000" y="4343400"/>
            <a:ext cx="5124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6/9</a:t>
            </a:r>
            <a:endParaRPr lang="en-US" sz="200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66800" y="5181600"/>
            <a:ext cx="518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/</a:t>
            </a:r>
            <a:r>
              <a:rPr lang="en-US" sz="2000" dirty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209800" y="4572000"/>
            <a:ext cx="5124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/</a:t>
            </a:r>
            <a:r>
              <a:rPr lang="en-US" sz="2000" dirty="0">
                <a:solidFill>
                  <a:srgbClr val="0000FF"/>
                </a:solidFill>
                <a:latin typeface="Times New Roman"/>
                <a:cs typeface="Times New Roman"/>
              </a:rPr>
              <a:t>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438400" y="3962400"/>
            <a:ext cx="5124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2/5</a:t>
            </a:r>
            <a:endParaRPr lang="en-US" sz="200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09800" y="5029200"/>
            <a:ext cx="5124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1/2</a:t>
            </a:r>
            <a:endParaRPr lang="en-US" sz="200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95600" y="5410200"/>
            <a:ext cx="5124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3/5</a:t>
            </a:r>
            <a:endParaRPr lang="en-US" sz="200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581400" y="4648200"/>
            <a:ext cx="5124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5/5</a:t>
            </a:r>
            <a:endParaRPr lang="en-US" sz="200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733800" y="5181600"/>
            <a:ext cx="5124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2/4</a:t>
            </a:r>
            <a:endParaRPr lang="en-US" sz="200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00600" y="5410200"/>
            <a:ext cx="5124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1/5</a:t>
            </a:r>
            <a:endParaRPr lang="en-US" sz="200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800600" y="4648200"/>
            <a:ext cx="5124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7/9</a:t>
            </a:r>
            <a:endParaRPr lang="en-US" sz="200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800600" y="4114800"/>
            <a:ext cx="5124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2/6</a:t>
            </a:r>
            <a:endParaRPr lang="en-US" sz="200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738749" y="4343400"/>
            <a:ext cx="24929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/>
                <a:cs typeface="Times New Roman"/>
              </a:rPr>
              <a:t>Flow</a:t>
            </a:r>
            <a:r>
              <a:rPr lang="en-US" sz="2000" i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 f </a:t>
            </a:r>
            <a:r>
              <a:rPr lang="en-US" sz="2000" i="1" dirty="0" smtClean="0">
                <a:latin typeface="Times New Roman"/>
                <a:cs typeface="Times New Roman"/>
              </a:rPr>
              <a:t>and capacity </a:t>
            </a:r>
            <a:r>
              <a:rPr lang="en-US" sz="2000" i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</a:p>
          <a:p>
            <a:r>
              <a:rPr lang="en-US" sz="2000" i="1" dirty="0" smtClean="0">
                <a:latin typeface="Times New Roman"/>
                <a:cs typeface="Times New Roman"/>
              </a:rPr>
              <a:t>values for each edge</a:t>
            </a:r>
          </a:p>
          <a:p>
            <a:r>
              <a:rPr lang="en-US" sz="2000" i="1" dirty="0" smtClean="0">
                <a:latin typeface="Times New Roman"/>
                <a:cs typeface="Times New Roman"/>
              </a:rPr>
              <a:t>shown as </a:t>
            </a:r>
            <a:r>
              <a:rPr lang="en-US" sz="2000" i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f/c</a:t>
            </a:r>
          </a:p>
        </p:txBody>
      </p:sp>
      <p:graphicFrame>
        <p:nvGraphicFramePr>
          <p:cNvPr id="3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6645032"/>
              </p:ext>
            </p:extLst>
          </p:nvPr>
        </p:nvGraphicFramePr>
        <p:xfrm>
          <a:off x="2819400" y="2514600"/>
          <a:ext cx="309668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" name="Equation" r:id="rId3" imgW="1689100" imgH="457200" progId="Equation.3">
                  <p:embed/>
                </p:oleObj>
              </mc:Choice>
              <mc:Fallback>
                <p:oleObj name="Equation" r:id="rId3" imgW="16891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19400" y="2514600"/>
                        <a:ext cx="3096683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078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 smtClean="0"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smtClean="0">
                <a:latin typeface="Times New Roman"/>
                <a:cs typeface="Times New Roman"/>
              </a:rPr>
              <a:t>Computer Engineering Department, Bilkent University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Proof: (1) Routing → Flow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n-US" sz="2000" u="sng" dirty="0" smtClean="0">
                <a:solidFill>
                  <a:srgbClr val="FF0000"/>
                </a:solidFill>
                <a:latin typeface="Calibri" panose="020F0502020204030204" pitchFamily="34" charset="0"/>
              </a:rPr>
              <a:t>Size of flow = # of routed nets:</a:t>
            </a:r>
          </a:p>
          <a:p>
            <a:pPr lvl="1"/>
            <a:r>
              <a:rPr lang="en-US" sz="2000" dirty="0" smtClean="0">
                <a:latin typeface="Calibri" panose="020F0502020204030204" pitchFamily="34" charset="0"/>
              </a:rPr>
              <a:t>By definition, an edge (s, p) has unit flow </a:t>
            </a:r>
            <a:r>
              <a:rPr lang="en-US" sz="2000" dirty="0" err="1" smtClean="0">
                <a:latin typeface="Calibri" panose="020F0502020204030204" pitchFamily="34" charset="0"/>
              </a:rPr>
              <a:t>iff</a:t>
            </a:r>
            <a:r>
              <a:rPr lang="en-US" sz="2000" dirty="0" smtClean="0">
                <a:latin typeface="Calibri" panose="020F0502020204030204" pitchFamily="34" charset="0"/>
              </a:rPr>
              <a:t> a route begins at p</a:t>
            </a:r>
          </a:p>
          <a:p>
            <a:pPr lvl="1"/>
            <a:r>
              <a:rPr lang="en-US" sz="2000" dirty="0" smtClean="0">
                <a:latin typeface="Calibri" panose="020F0502020204030204" pitchFamily="34" charset="0"/>
              </a:rPr>
              <a:t>Hence the flow size is equal to # of routed nets</a:t>
            </a:r>
          </a:p>
          <a:p>
            <a:endParaRPr lang="en-US" sz="2000" u="sng" dirty="0" smtClean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r>
              <a:rPr lang="en-US" sz="2000" u="sng" dirty="0" smtClean="0">
                <a:solidFill>
                  <a:srgbClr val="FF0000"/>
                </a:solidFill>
                <a:latin typeface="Calibri" panose="020F0502020204030204" pitchFamily="34" charset="0"/>
              </a:rPr>
              <a:t>Total flow cost= total routing cost:</a:t>
            </a:r>
            <a:endParaRPr lang="en-US" sz="2000" u="sng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lvl="1"/>
            <a:r>
              <a:rPr lang="en-US" sz="2000" dirty="0" smtClean="0">
                <a:latin typeface="Calibri" panose="020F0502020204030204" pitchFamily="34" charset="0"/>
              </a:rPr>
              <a:t>The cost of any edge (s, p) or (b, t) is zero</a:t>
            </a:r>
          </a:p>
          <a:p>
            <a:pPr lvl="1"/>
            <a:r>
              <a:rPr lang="en-US" sz="2000" dirty="0" smtClean="0">
                <a:latin typeface="Calibri" panose="020F0502020204030204" pitchFamily="34" charset="0"/>
              </a:rPr>
              <a:t>Total flow cost is the sum of edge-weight * flow</a:t>
            </a:r>
          </a:p>
          <a:p>
            <a:pPr lvl="1"/>
            <a:r>
              <a:rPr lang="en-US" sz="2000" dirty="0" smtClean="0">
                <a:latin typeface="Calibri" panose="020F0502020204030204" pitchFamily="34" charset="0"/>
              </a:rPr>
              <a:t>By definition, a unit flow passes through a grid edge </a:t>
            </a:r>
            <a:r>
              <a:rPr lang="en-US" sz="2000" dirty="0" err="1" smtClean="0">
                <a:latin typeface="Calibri" panose="020F0502020204030204" pitchFamily="34" charset="0"/>
              </a:rPr>
              <a:t>iff</a:t>
            </a:r>
            <a:r>
              <a:rPr lang="en-US" sz="2000" dirty="0" smtClean="0">
                <a:latin typeface="Calibri" panose="020F0502020204030204" pitchFamily="34" charset="0"/>
              </a:rPr>
              <a:t> there is a route passing through that edge.</a:t>
            </a:r>
          </a:p>
          <a:p>
            <a:pPr lvl="1"/>
            <a:r>
              <a:rPr lang="en-US" sz="2000" dirty="0" smtClean="0">
                <a:latin typeface="Calibri" panose="020F0502020204030204" pitchFamily="34" charset="0"/>
              </a:rPr>
              <a:t>Hence, total flow cost = total routing cost</a:t>
            </a: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376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 smtClean="0"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smtClean="0">
                <a:latin typeface="Times New Roman"/>
                <a:cs typeface="Times New Roman"/>
              </a:rPr>
              <a:t>Computer Engineering Department, Bilkent University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Proof: </a:t>
            </a:r>
            <a:r>
              <a:rPr lang="en-US" dirty="0" smtClean="0"/>
              <a:t>(2) Flow </a:t>
            </a:r>
            <a:r>
              <a:rPr lang="en-US" dirty="0"/>
              <a:t>→ </a:t>
            </a:r>
            <a:r>
              <a:rPr lang="en-US" dirty="0" smtClean="0"/>
              <a:t>Routing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09600" y="1524000"/>
            <a:ext cx="8305800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 smtClean="0">
                <a:solidFill>
                  <a:srgbClr val="FF0000"/>
                </a:solidFill>
                <a:latin typeface="Calibri" panose="020F0502020204030204" pitchFamily="34" charset="0"/>
              </a:rPr>
              <a:t>(2) </a:t>
            </a:r>
            <a:r>
              <a:rPr lang="en-US" sz="2000" u="sng" dirty="0">
                <a:solidFill>
                  <a:srgbClr val="FF0000"/>
                </a:solidFill>
                <a:latin typeface="Calibri" panose="020F0502020204030204" pitchFamily="34" charset="0"/>
              </a:rPr>
              <a:t>Show that any flow solution can be mapped to a valid </a:t>
            </a:r>
            <a:r>
              <a:rPr lang="en-US" sz="2000" u="sng" dirty="0" smtClean="0">
                <a:solidFill>
                  <a:srgbClr val="FF0000"/>
                </a:solidFill>
                <a:latin typeface="Calibri" panose="020F0502020204030204" pitchFamily="34" charset="0"/>
              </a:rPr>
              <a:t>routing solution </a:t>
            </a:r>
            <a:r>
              <a:rPr lang="en-US" sz="2000" u="sng" dirty="0">
                <a:solidFill>
                  <a:srgbClr val="FF0000"/>
                </a:solidFill>
                <a:latin typeface="Calibri" panose="020F0502020204030204" pitchFamily="34" charset="0"/>
              </a:rPr>
              <a:t>with the same </a:t>
            </a:r>
            <a:r>
              <a:rPr lang="en-US" sz="2000" u="sng" dirty="0" smtClean="0">
                <a:solidFill>
                  <a:srgbClr val="FF0000"/>
                </a:solidFill>
                <a:latin typeface="Calibri" panose="020F0502020204030204" pitchFamily="34" charset="0"/>
              </a:rPr>
              <a:t>size and the same cost</a:t>
            </a:r>
            <a:endParaRPr lang="en-US" sz="2000" u="sng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endParaRPr lang="en-US" sz="2000" dirty="0" smtClean="0">
              <a:latin typeface="Calibri" panose="020F0502020204030204" pitchFamily="34" charset="0"/>
            </a:endParaRPr>
          </a:p>
          <a:p>
            <a:r>
              <a:rPr lang="en-US" sz="2000" dirty="0" smtClean="0">
                <a:latin typeface="Calibri" panose="020F0502020204030204" pitchFamily="34" charset="0"/>
              </a:rPr>
              <a:t>Given a flow solution, construct routes as described in the solution.</a:t>
            </a:r>
          </a:p>
          <a:p>
            <a:r>
              <a:rPr lang="en-US" sz="2000" dirty="0" smtClean="0">
                <a:latin typeface="Calibri" panose="020F0502020204030204" pitchFamily="34" charset="0"/>
              </a:rPr>
              <a:t>Need to show that:</a:t>
            </a:r>
          </a:p>
          <a:p>
            <a:pPr lvl="1"/>
            <a:r>
              <a:rPr lang="en-US" sz="2000" dirty="0" smtClean="0">
                <a:latin typeface="Calibri" panose="020F0502020204030204" pitchFamily="34" charset="0"/>
              </a:rPr>
              <a:t>A route must start at a pin p and end at a boundary point b without splitting or merging</a:t>
            </a:r>
          </a:p>
          <a:p>
            <a:pPr lvl="1"/>
            <a:r>
              <a:rPr lang="en-US" sz="2000" dirty="0" smtClean="0">
                <a:latin typeface="Calibri" panose="020F0502020204030204" pitchFamily="34" charset="0"/>
              </a:rPr>
              <a:t>No two routes can share a vertex or edge</a:t>
            </a:r>
          </a:p>
          <a:p>
            <a:pPr lvl="1"/>
            <a:r>
              <a:rPr lang="en-US" sz="2000" dirty="0" smtClean="0">
                <a:latin typeface="Calibri" panose="020F0502020204030204" pitchFamily="34" charset="0"/>
              </a:rPr>
              <a:t>The flow size is equal to the # of routed nets</a:t>
            </a:r>
          </a:p>
          <a:p>
            <a:pPr lvl="1"/>
            <a:r>
              <a:rPr lang="en-US" sz="2000" dirty="0" smtClean="0">
                <a:latin typeface="Calibri" panose="020F0502020204030204" pitchFamily="34" charset="0"/>
              </a:rPr>
              <a:t>The total routing cost is equal to the total flow cost</a:t>
            </a:r>
            <a:endParaRPr lang="en-US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9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 smtClean="0"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smtClean="0">
                <a:latin typeface="Times New Roman"/>
                <a:cs typeface="Times New Roman"/>
              </a:rPr>
              <a:t>Computer Engineering Department, Bilkent University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Proof: (2) Flow → Routing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381000" y="1524000"/>
            <a:ext cx="8534400" cy="4724400"/>
          </a:xfrm>
        </p:spPr>
        <p:txBody>
          <a:bodyPr>
            <a:normAutofit/>
          </a:bodyPr>
          <a:lstStyle/>
          <a:p>
            <a:r>
              <a:rPr lang="en-US" sz="2000" u="sng" dirty="0">
                <a:solidFill>
                  <a:srgbClr val="FF0000"/>
                </a:solidFill>
                <a:latin typeface="Calibri" panose="020F0502020204030204" pitchFamily="34" charset="0"/>
              </a:rPr>
              <a:t>A route must start at a pin p and end at a boundary point b without splitting </a:t>
            </a:r>
            <a:endParaRPr lang="en-US" sz="2000" u="sng" dirty="0" smtClean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lvl="1"/>
            <a:r>
              <a:rPr lang="en-US" sz="2000" dirty="0" smtClean="0">
                <a:latin typeface="Calibri" panose="020F0502020204030204" pitchFamily="34" charset="0"/>
              </a:rPr>
              <a:t>From capacity constraints, an edge/</a:t>
            </a:r>
            <a:r>
              <a:rPr lang="en-US" sz="2000" dirty="0" err="1" smtClean="0">
                <a:latin typeface="Calibri" panose="020F0502020204030204" pitchFamily="34" charset="0"/>
              </a:rPr>
              <a:t>vtx</a:t>
            </a:r>
            <a:r>
              <a:rPr lang="en-US" sz="2000" dirty="0" smtClean="0">
                <a:latin typeface="Calibri" panose="020F0502020204030204" pitchFamily="34" charset="0"/>
              </a:rPr>
              <a:t> can have at most one unit of flow</a:t>
            </a:r>
          </a:p>
          <a:p>
            <a:pPr lvl="1"/>
            <a:r>
              <a:rPr lang="en-US" sz="2000" dirty="0" smtClean="0">
                <a:latin typeface="Calibri" panose="020F0502020204030204" pitchFamily="34" charset="0"/>
              </a:rPr>
              <a:t>Since all capacities are integers, all flow values must be integer. </a:t>
            </a:r>
          </a:p>
          <a:p>
            <a:pPr lvl="1"/>
            <a:r>
              <a:rPr lang="en-US" sz="2000" dirty="0" smtClean="0">
                <a:latin typeface="Calibri" panose="020F0502020204030204" pitchFamily="34" charset="0"/>
              </a:rPr>
              <a:t>So, flow through each edge/</a:t>
            </a:r>
            <a:r>
              <a:rPr lang="en-US" sz="2000" dirty="0" err="1" smtClean="0">
                <a:latin typeface="Calibri" panose="020F0502020204030204" pitchFamily="34" charset="0"/>
              </a:rPr>
              <a:t>vtx</a:t>
            </a:r>
            <a:r>
              <a:rPr lang="en-US" sz="2000" dirty="0" smtClean="0">
                <a:latin typeface="Calibri" panose="020F0502020204030204" pitchFamily="34" charset="0"/>
              </a:rPr>
              <a:t> is either 0 or 1.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</a:rPr>
              <a:t>Source s is connected to vertices corresponding to </a:t>
            </a:r>
            <a:r>
              <a:rPr lang="en-US" sz="2000" dirty="0" smtClean="0">
                <a:latin typeface="Calibri" panose="020F0502020204030204" pitchFamily="34" charset="0"/>
              </a:rPr>
              <a:t>pins</a:t>
            </a:r>
            <a:endParaRPr lang="en-US" sz="2000" dirty="0">
              <a:latin typeface="Calibri" panose="020F0502020204030204" pitchFamily="34" charset="0"/>
            </a:endParaRPr>
          </a:p>
          <a:p>
            <a:pPr lvl="1"/>
            <a:r>
              <a:rPr lang="en-US" sz="2000" dirty="0" smtClean="0">
                <a:latin typeface="Calibri" panose="020F0502020204030204" pitchFamily="34" charset="0"/>
              </a:rPr>
              <a:t>Sink t is connected to vertices corresponding to boundary points.</a:t>
            </a:r>
          </a:p>
          <a:p>
            <a:pPr lvl="1"/>
            <a:r>
              <a:rPr lang="en-US" sz="2000" dirty="0" smtClean="0">
                <a:latin typeface="Calibri" panose="020F0502020204030204" pitchFamily="34" charset="0"/>
              </a:rPr>
              <a:t>From flow conservation, if a unit flow enters a vertex, it must exit the vertex through another edge (except for s and t).</a:t>
            </a:r>
          </a:p>
          <a:p>
            <a:pPr lvl="1"/>
            <a:r>
              <a:rPr lang="en-US" sz="2000" dirty="0" smtClean="0">
                <a:latin typeface="Calibri" panose="020F0502020204030204" pitchFamily="34" charset="0"/>
              </a:rPr>
              <a:t>Hence, each route must start from p and end at t without splitting.</a:t>
            </a: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651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 smtClean="0"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smtClean="0">
                <a:latin typeface="Times New Roman"/>
                <a:cs typeface="Times New Roman"/>
              </a:rPr>
              <a:t>Computer Engineering Department, Bilkent University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Proof: (2) Flow → Routing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381000" y="1524000"/>
            <a:ext cx="8534400" cy="4724400"/>
          </a:xfrm>
        </p:spPr>
        <p:txBody>
          <a:bodyPr>
            <a:normAutofit lnSpcReduction="10000"/>
          </a:bodyPr>
          <a:lstStyle/>
          <a:p>
            <a:r>
              <a:rPr lang="en-US" sz="2000" u="sng" dirty="0">
                <a:solidFill>
                  <a:srgbClr val="FF0000"/>
                </a:solidFill>
                <a:latin typeface="Calibri" panose="020F0502020204030204" pitchFamily="34" charset="0"/>
              </a:rPr>
              <a:t>No two routes can share a </a:t>
            </a:r>
            <a:r>
              <a:rPr lang="en-US" sz="2000" u="sng" dirty="0" smtClean="0">
                <a:solidFill>
                  <a:srgbClr val="FF0000"/>
                </a:solidFill>
                <a:latin typeface="Calibri" panose="020F0502020204030204" pitchFamily="34" charset="0"/>
              </a:rPr>
              <a:t>vertex or edge</a:t>
            </a:r>
            <a:endParaRPr lang="en-US" sz="2000" u="sng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lvl="1"/>
            <a:r>
              <a:rPr lang="en-US" sz="2000" dirty="0" smtClean="0">
                <a:latin typeface="Calibri" panose="020F0502020204030204" pitchFamily="34" charset="0"/>
              </a:rPr>
              <a:t>From capacity constraints, an edge/</a:t>
            </a:r>
            <a:r>
              <a:rPr lang="en-US" sz="2000" dirty="0" err="1" smtClean="0">
                <a:latin typeface="Calibri" panose="020F0502020204030204" pitchFamily="34" charset="0"/>
              </a:rPr>
              <a:t>vtx</a:t>
            </a:r>
            <a:r>
              <a:rPr lang="en-US" sz="2000" dirty="0" smtClean="0">
                <a:latin typeface="Calibri" panose="020F0502020204030204" pitchFamily="34" charset="0"/>
              </a:rPr>
              <a:t> can have at most one unit of flow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sz="2000" u="sng" dirty="0">
                <a:solidFill>
                  <a:srgbClr val="FF0000"/>
                </a:solidFill>
                <a:latin typeface="Calibri" panose="020F0502020204030204" pitchFamily="34" charset="0"/>
              </a:rPr>
              <a:t>F</a:t>
            </a:r>
            <a:r>
              <a:rPr lang="en-US" sz="2000" u="sng" dirty="0" smtClean="0">
                <a:solidFill>
                  <a:srgbClr val="FF0000"/>
                </a:solidFill>
                <a:latin typeface="Calibri" panose="020F0502020204030204" pitchFamily="34" charset="0"/>
              </a:rPr>
              <a:t>low </a:t>
            </a:r>
            <a:r>
              <a:rPr lang="en-US" sz="2000" u="sng" dirty="0">
                <a:solidFill>
                  <a:srgbClr val="FF0000"/>
                </a:solidFill>
                <a:latin typeface="Calibri" panose="020F0502020204030204" pitchFamily="34" charset="0"/>
              </a:rPr>
              <a:t>size = # of routed nets</a:t>
            </a:r>
          </a:p>
          <a:p>
            <a:pPr lvl="1"/>
            <a:r>
              <a:rPr lang="en-US" sz="2000" dirty="0" smtClean="0">
                <a:latin typeface="Calibri" panose="020F0502020204030204" pitchFamily="34" charset="0"/>
              </a:rPr>
              <a:t>Already showed that a unit flow starting at source s corresponds to routing of one net from pin p to boundary b.</a:t>
            </a:r>
          </a:p>
          <a:p>
            <a:pPr lvl="1"/>
            <a:r>
              <a:rPr lang="en-US" sz="2000" dirty="0" smtClean="0">
                <a:latin typeface="Calibri" panose="020F0502020204030204" pitchFamily="34" charset="0"/>
              </a:rPr>
              <a:t>So, flow size is equal to the number of routed nets.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sz="2000" u="sng" dirty="0">
                <a:solidFill>
                  <a:srgbClr val="FF0000"/>
                </a:solidFill>
                <a:latin typeface="Calibri" panose="020F0502020204030204" pitchFamily="34" charset="0"/>
              </a:rPr>
              <a:t>The total routing cost is equal to the total flow cost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</a:rPr>
              <a:t>The cost of any edge (s, p) or (b, t) is zero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</a:rPr>
              <a:t>Total flow cost is the sum of edge-weight * flow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</a:rPr>
              <a:t>By definition, a unit flow passes through a grid edge </a:t>
            </a:r>
            <a:r>
              <a:rPr lang="en-US" sz="2000" dirty="0" err="1">
                <a:latin typeface="Calibri" panose="020F0502020204030204" pitchFamily="34" charset="0"/>
              </a:rPr>
              <a:t>iff</a:t>
            </a:r>
            <a:r>
              <a:rPr lang="en-US" sz="2000" dirty="0">
                <a:latin typeface="Calibri" panose="020F0502020204030204" pitchFamily="34" charset="0"/>
              </a:rPr>
              <a:t> there is a route passing through that edge.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</a:rPr>
              <a:t>Hence, total flow cost = total routing cost</a:t>
            </a:r>
          </a:p>
          <a:p>
            <a:r>
              <a:rPr lang="en-US" sz="2000" i="1" u="sng" dirty="0" smtClean="0">
                <a:solidFill>
                  <a:srgbClr val="FF0000"/>
                </a:solidFill>
                <a:latin typeface="Calibri" panose="020F0502020204030204" pitchFamily="34" charset="0"/>
              </a:rPr>
              <a:t>Proof is complete.</a:t>
            </a:r>
            <a:endParaRPr lang="en-US" sz="2000" i="1" u="sng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86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 smtClean="0"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smtClean="0">
                <a:latin typeface="Times New Roman"/>
                <a:cs typeface="Times New Roman"/>
              </a:rPr>
              <a:t>Computer Engineering Department, Bilkent University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Multi-Commodity Flow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09600" y="1524000"/>
            <a:ext cx="8153400" cy="99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Define different types of flows, and enforce the conservation constraints for each flow separately.</a:t>
            </a:r>
            <a:endParaRPr lang="en-US" sz="2400" dirty="0"/>
          </a:p>
        </p:txBody>
      </p:sp>
      <p:pic>
        <p:nvPicPr>
          <p:cNvPr id="5" name="Picture 4" descr="Screen Shot 2012-12-12 at 12.35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2200"/>
            <a:ext cx="9144000" cy="32092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5800" y="5562600"/>
            <a:ext cx="13150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Source: Wikipedia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4609362"/>
            <a:ext cx="1194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latin typeface="Times New Roman"/>
                <a:cs typeface="Times New Roman"/>
              </a:rPr>
              <a:t>Optional:</a:t>
            </a:r>
          </a:p>
        </p:txBody>
      </p:sp>
    </p:spTree>
    <p:extLst>
      <p:ext uri="{BB962C8B-B14F-4D97-AF65-F5344CB8AC3E}">
        <p14:creationId xmlns:p14="http://schemas.microsoft.com/office/powerpoint/2010/main" val="18428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 smtClean="0"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smtClean="0">
                <a:latin typeface="Times New Roman"/>
                <a:cs typeface="Times New Roman"/>
              </a:rPr>
              <a:t>Computer Engineering Department, Bilkent University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Multi-Commodity Flow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09600" y="1524000"/>
            <a:ext cx="8153400" cy="2590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Max multi-commodity flow problem: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Min-cost multi-commodity flow problem</a:t>
            </a:r>
            <a:endParaRPr lang="en-US" dirty="0"/>
          </a:p>
        </p:txBody>
      </p:sp>
      <p:pic>
        <p:nvPicPr>
          <p:cNvPr id="5" name="Picture 4" descr="Screen Shot 2012-12-12 at 12.40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4267200"/>
            <a:ext cx="4762831" cy="12954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0600" y="4724400"/>
            <a:ext cx="1347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minimize</a:t>
            </a:r>
          </a:p>
        </p:txBody>
      </p:sp>
      <p:pic>
        <p:nvPicPr>
          <p:cNvPr id="7" name="Picture 6" descr="Screen Shot 2012-12-12 at 12.41.0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133600"/>
            <a:ext cx="3162519" cy="11303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90600" y="2438400"/>
            <a:ext cx="1398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maximize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5638800"/>
            <a:ext cx="6359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Both problems are NP-complete for integer flows.</a:t>
            </a:r>
          </a:p>
        </p:txBody>
      </p:sp>
    </p:spTree>
    <p:extLst>
      <p:ext uri="{BB962C8B-B14F-4D97-AF65-F5344CB8AC3E}">
        <p14:creationId xmlns:p14="http://schemas.microsoft.com/office/powerpoint/2010/main" val="265014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 smtClean="0"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smtClean="0">
                <a:latin typeface="Times New Roman"/>
                <a:cs typeface="Times New Roman"/>
              </a:rPr>
              <a:t>Computer Engineering Department, Bilkent University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Single Layer Routing</a:t>
            </a:r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685800" y="1981200"/>
            <a:ext cx="4267200" cy="3733800"/>
            <a:chOff x="685800" y="1981200"/>
            <a:chExt cx="4267200" cy="3733800"/>
          </a:xfrm>
        </p:grpSpPr>
        <p:sp>
          <p:nvSpPr>
            <p:cNvPr id="5" name="Rectangle 4"/>
            <p:cNvSpPr/>
            <p:nvPr/>
          </p:nvSpPr>
          <p:spPr>
            <a:xfrm>
              <a:off x="685800" y="1981200"/>
              <a:ext cx="4267200" cy="37338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>
              <a:stCxn id="5" idx="0"/>
              <a:endCxn id="5" idx="2"/>
            </p:cNvCxnSpPr>
            <p:nvPr/>
          </p:nvCxnSpPr>
          <p:spPr>
            <a:xfrm>
              <a:off x="2819400" y="1981200"/>
              <a:ext cx="0" cy="3733800"/>
            </a:xfrm>
            <a:prstGeom prst="line">
              <a:avLst/>
            </a:prstGeom>
            <a:ln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752600" y="1981200"/>
              <a:ext cx="0" cy="3733800"/>
            </a:xfrm>
            <a:prstGeom prst="line">
              <a:avLst/>
            </a:prstGeom>
            <a:ln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886200" y="1981200"/>
              <a:ext cx="0" cy="3733800"/>
            </a:xfrm>
            <a:prstGeom prst="line">
              <a:avLst/>
            </a:prstGeom>
            <a:ln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219200" y="1981200"/>
              <a:ext cx="0" cy="3733800"/>
            </a:xfrm>
            <a:prstGeom prst="line">
              <a:avLst/>
            </a:prstGeom>
            <a:ln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286000" y="1981200"/>
              <a:ext cx="0" cy="3733800"/>
            </a:xfrm>
            <a:prstGeom prst="line">
              <a:avLst/>
            </a:prstGeom>
            <a:ln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352800" y="1981200"/>
              <a:ext cx="0" cy="3733800"/>
            </a:xfrm>
            <a:prstGeom prst="line">
              <a:avLst/>
            </a:prstGeom>
            <a:ln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419600" y="1981200"/>
              <a:ext cx="0" cy="3733800"/>
            </a:xfrm>
            <a:prstGeom prst="line">
              <a:avLst/>
            </a:prstGeom>
            <a:ln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85800" y="3886200"/>
              <a:ext cx="4267200" cy="0"/>
            </a:xfrm>
            <a:prstGeom prst="line">
              <a:avLst/>
            </a:prstGeom>
            <a:ln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85800" y="3352800"/>
              <a:ext cx="4267200" cy="0"/>
            </a:xfrm>
            <a:prstGeom prst="line">
              <a:avLst/>
            </a:prstGeom>
            <a:ln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85800" y="2895600"/>
              <a:ext cx="4267200" cy="0"/>
            </a:xfrm>
            <a:prstGeom prst="line">
              <a:avLst/>
            </a:prstGeom>
            <a:ln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85800" y="2438400"/>
              <a:ext cx="4267200" cy="0"/>
            </a:xfrm>
            <a:prstGeom prst="line">
              <a:avLst/>
            </a:prstGeom>
            <a:ln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85800" y="4343400"/>
              <a:ext cx="4267200" cy="0"/>
            </a:xfrm>
            <a:prstGeom prst="line">
              <a:avLst/>
            </a:prstGeom>
            <a:ln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5800" y="4800600"/>
              <a:ext cx="4267200" cy="0"/>
            </a:xfrm>
            <a:prstGeom prst="line">
              <a:avLst/>
            </a:prstGeom>
            <a:ln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85800" y="5257800"/>
              <a:ext cx="4267200" cy="0"/>
            </a:xfrm>
            <a:prstGeom prst="line">
              <a:avLst/>
            </a:prstGeom>
            <a:ln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1676400" y="4724400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276600" y="3810000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2209800" y="2819400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2743200" y="3276600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143000" y="3810000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3276600" y="4724400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1752600" y="5257800"/>
              <a:ext cx="2133600" cy="0"/>
            </a:xfrm>
            <a:prstGeom prst="line">
              <a:avLst/>
            </a:prstGeom>
            <a:ln w="76200" cmpd="sng">
              <a:solidFill>
                <a:srgbClr val="00009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295400" y="3886200"/>
              <a:ext cx="457200" cy="0"/>
            </a:xfrm>
            <a:prstGeom prst="line">
              <a:avLst/>
            </a:prstGeom>
            <a:ln w="76200" cmpd="sng">
              <a:solidFill>
                <a:srgbClr val="00009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352800" y="4343400"/>
              <a:ext cx="0" cy="381000"/>
            </a:xfrm>
            <a:prstGeom prst="line">
              <a:avLst/>
            </a:prstGeom>
            <a:ln w="76200" cmpd="sng">
              <a:solidFill>
                <a:srgbClr val="00009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752600" y="2438400"/>
              <a:ext cx="0" cy="1447800"/>
            </a:xfrm>
            <a:prstGeom prst="line">
              <a:avLst/>
            </a:prstGeom>
            <a:ln w="76200" cmpd="sng">
              <a:solidFill>
                <a:srgbClr val="00009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286000" y="4343400"/>
              <a:ext cx="1066800" cy="0"/>
            </a:xfrm>
            <a:prstGeom prst="line">
              <a:avLst/>
            </a:prstGeom>
            <a:ln w="76200" cmpd="sng">
              <a:solidFill>
                <a:srgbClr val="00009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31" idx="4"/>
            </p:cNvCxnSpPr>
            <p:nvPr/>
          </p:nvCxnSpPr>
          <p:spPr>
            <a:xfrm>
              <a:off x="2286000" y="2971800"/>
              <a:ext cx="0" cy="1371600"/>
            </a:xfrm>
            <a:prstGeom prst="line">
              <a:avLst/>
            </a:prstGeom>
            <a:ln w="76200" cmpd="sng">
              <a:solidFill>
                <a:srgbClr val="00009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752600" y="4876800"/>
              <a:ext cx="0" cy="381000"/>
            </a:xfrm>
            <a:prstGeom prst="line">
              <a:avLst/>
            </a:prstGeom>
            <a:ln w="76200" cmpd="sng">
              <a:solidFill>
                <a:srgbClr val="00009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886200" y="3886200"/>
              <a:ext cx="0" cy="1371600"/>
            </a:xfrm>
            <a:prstGeom prst="line">
              <a:avLst/>
            </a:prstGeom>
            <a:ln w="76200" cmpd="sng">
              <a:solidFill>
                <a:srgbClr val="00009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429000" y="3886200"/>
              <a:ext cx="457200" cy="0"/>
            </a:xfrm>
            <a:prstGeom prst="line">
              <a:avLst/>
            </a:prstGeom>
            <a:ln w="76200" cmpd="sng">
              <a:solidFill>
                <a:srgbClr val="00009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752600" y="2438400"/>
              <a:ext cx="1066800" cy="0"/>
            </a:xfrm>
            <a:prstGeom prst="line">
              <a:avLst/>
            </a:prstGeom>
            <a:ln w="76200" cmpd="sng">
              <a:solidFill>
                <a:srgbClr val="00009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2819400" y="2438400"/>
              <a:ext cx="0" cy="838200"/>
            </a:xfrm>
            <a:prstGeom prst="line">
              <a:avLst/>
            </a:prstGeom>
            <a:ln w="76200" cmpd="sng">
              <a:solidFill>
                <a:srgbClr val="00009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371600" y="457200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3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38200" y="365760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895600" y="312420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362200" y="266700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2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429000" y="457200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2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971800" y="365760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3</a:t>
              </a: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5339579" y="1828800"/>
            <a:ext cx="389406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There are </a:t>
            </a:r>
            <a:r>
              <a:rPr 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lang="en-US" sz="2400" dirty="0" smtClean="0">
                <a:latin typeface="Times New Roman"/>
                <a:cs typeface="Times New Roman"/>
              </a:rPr>
              <a:t> 2-pin nets that</a:t>
            </a:r>
          </a:p>
          <a:p>
            <a:r>
              <a:rPr lang="en-US" sz="2400" dirty="0" smtClean="0">
                <a:latin typeface="Times New Roman"/>
                <a:cs typeface="Times New Roman"/>
              </a:rPr>
              <a:t>need to be routed on a grid.</a:t>
            </a:r>
          </a:p>
          <a:p>
            <a:endParaRPr lang="en-US" sz="2400" dirty="0" smtClean="0">
              <a:latin typeface="Times New Roman"/>
              <a:cs typeface="Times New Roman"/>
            </a:endParaRPr>
          </a:p>
          <a:p>
            <a:r>
              <a:rPr lang="en-US" sz="2400" u="sng" dirty="0" smtClean="0">
                <a:solidFill>
                  <a:srgbClr val="FF0000"/>
                </a:solidFill>
                <a:latin typeface="Times New Roman"/>
                <a:cs typeface="Times New Roman"/>
              </a:rPr>
              <a:t>Objective</a:t>
            </a:r>
            <a:r>
              <a:rPr lang="en-US" sz="2400" dirty="0" smtClean="0">
                <a:latin typeface="Times New Roman"/>
                <a:cs typeface="Times New Roman"/>
              </a:rPr>
              <a:t>: Route as many </a:t>
            </a:r>
          </a:p>
          <a:p>
            <a:r>
              <a:rPr lang="en-US" sz="2400" dirty="0" smtClean="0">
                <a:latin typeface="Times New Roman"/>
                <a:cs typeface="Times New Roman"/>
              </a:rPr>
              <a:t>nets as possible and </a:t>
            </a:r>
          </a:p>
          <a:p>
            <a:r>
              <a:rPr lang="en-US" sz="2400" dirty="0" smtClean="0">
                <a:latin typeface="Times New Roman"/>
                <a:cs typeface="Times New Roman"/>
              </a:rPr>
              <a:t>minimize the total </a:t>
            </a:r>
            <a:r>
              <a:rPr lang="en-US" sz="2400" dirty="0" err="1" smtClean="0">
                <a:latin typeface="Times New Roman"/>
                <a:cs typeface="Times New Roman"/>
              </a:rPr>
              <a:t>wirelength</a:t>
            </a:r>
            <a:r>
              <a:rPr lang="en-US" sz="2400" dirty="0" smtClean="0">
                <a:latin typeface="Times New Roman"/>
                <a:cs typeface="Times New Roman"/>
              </a:rPr>
              <a:t>.</a:t>
            </a:r>
          </a:p>
          <a:p>
            <a:endParaRPr lang="en-US" sz="2400" dirty="0">
              <a:latin typeface="Times New Roman"/>
              <a:cs typeface="Times New Roman"/>
            </a:endParaRPr>
          </a:p>
          <a:p>
            <a:r>
              <a:rPr lang="en-US" sz="2400" dirty="0" smtClean="0">
                <a:latin typeface="Times New Roman"/>
                <a:cs typeface="Times New Roman"/>
              </a:rPr>
              <a:t>Use multi-commodity</a:t>
            </a:r>
          </a:p>
          <a:p>
            <a:r>
              <a:rPr lang="en-US" sz="2400" dirty="0" smtClean="0">
                <a:latin typeface="Times New Roman"/>
                <a:cs typeface="Times New Roman"/>
              </a:rPr>
              <a:t>network flow to model this</a:t>
            </a:r>
          </a:p>
          <a:p>
            <a:r>
              <a:rPr lang="en-US" sz="2400" dirty="0" smtClean="0">
                <a:latin typeface="Times New Roman"/>
                <a:cs typeface="Times New Roman"/>
              </a:rPr>
              <a:t>problem. </a:t>
            </a:r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0961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 smtClean="0"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smtClean="0">
                <a:latin typeface="Times New Roman"/>
                <a:cs typeface="Times New Roman"/>
              </a:rPr>
              <a:t>Computer Engineering Department, Bilkent University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Single Layer Routing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19200" y="1981200"/>
            <a:ext cx="4267200" cy="3733800"/>
          </a:xfrm>
          <a:prstGeom prst="rect">
            <a:avLst/>
          </a:prstGeom>
          <a:solidFill>
            <a:schemeClr val="bg1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5" idx="0"/>
            <a:endCxn id="5" idx="2"/>
          </p:cNvCxnSpPr>
          <p:nvPr/>
        </p:nvCxnSpPr>
        <p:spPr>
          <a:xfrm>
            <a:off x="3352800" y="1981200"/>
            <a:ext cx="0" cy="373380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286000" y="1981200"/>
            <a:ext cx="0" cy="373380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419600" y="1981200"/>
            <a:ext cx="0" cy="373380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752600" y="1981200"/>
            <a:ext cx="0" cy="373380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819400" y="1981200"/>
            <a:ext cx="0" cy="373380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886200" y="1981200"/>
            <a:ext cx="0" cy="373380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953000" y="1981200"/>
            <a:ext cx="0" cy="373380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9200" y="3886200"/>
            <a:ext cx="4267200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219200" y="3352800"/>
            <a:ext cx="4267200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9200" y="2895600"/>
            <a:ext cx="4267200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219200" y="2438400"/>
            <a:ext cx="4267200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219200" y="4343400"/>
            <a:ext cx="4267200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219200" y="4800600"/>
            <a:ext cx="4267200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219200" y="5257800"/>
            <a:ext cx="4267200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209800" y="47244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810000" y="38100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743200" y="28194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276600" y="32766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676400" y="38100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810000" y="47244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1905000" y="45720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752600" y="3657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971800" y="3124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895600" y="26670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505200" y="45720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505200" y="3657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43" name="Oval 42"/>
          <p:cNvSpPr/>
          <p:nvPr/>
        </p:nvSpPr>
        <p:spPr>
          <a:xfrm>
            <a:off x="304800" y="38100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0" y="3657600"/>
            <a:ext cx="304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</a:p>
        </p:txBody>
      </p:sp>
      <p:cxnSp>
        <p:nvCxnSpPr>
          <p:cNvPr id="23" name="Straight Arrow Connector 22"/>
          <p:cNvCxnSpPr>
            <a:stCxn id="43" idx="7"/>
          </p:cNvCxnSpPr>
          <p:nvPr/>
        </p:nvCxnSpPr>
        <p:spPr>
          <a:xfrm flipV="1">
            <a:off x="434882" y="2895600"/>
            <a:ext cx="2308318" cy="9367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3" idx="6"/>
          </p:cNvCxnSpPr>
          <p:nvPr/>
        </p:nvCxnSpPr>
        <p:spPr>
          <a:xfrm>
            <a:off x="457200" y="3886200"/>
            <a:ext cx="11430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3" idx="5"/>
            <a:endCxn id="20" idx="1"/>
          </p:cNvCxnSpPr>
          <p:nvPr/>
        </p:nvCxnSpPr>
        <p:spPr>
          <a:xfrm>
            <a:off x="434882" y="3940082"/>
            <a:ext cx="1797236" cy="8066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791200" y="38100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5943600" y="3581400"/>
            <a:ext cx="274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</a:p>
        </p:txBody>
      </p:sp>
      <p:cxnSp>
        <p:nvCxnSpPr>
          <p:cNvPr id="50" name="Straight Arrow Connector 49"/>
          <p:cNvCxnSpPr>
            <a:stCxn id="57" idx="1"/>
          </p:cNvCxnSpPr>
          <p:nvPr/>
        </p:nvCxnSpPr>
        <p:spPr>
          <a:xfrm flipH="1" flipV="1">
            <a:off x="3429000" y="3429000"/>
            <a:ext cx="2384518" cy="403318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7" idx="2"/>
          </p:cNvCxnSpPr>
          <p:nvPr/>
        </p:nvCxnSpPr>
        <p:spPr>
          <a:xfrm flipH="1">
            <a:off x="3962400" y="3886200"/>
            <a:ext cx="1828800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7" idx="3"/>
          </p:cNvCxnSpPr>
          <p:nvPr/>
        </p:nvCxnSpPr>
        <p:spPr>
          <a:xfrm flipH="1">
            <a:off x="3962400" y="3940082"/>
            <a:ext cx="1851118" cy="784318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838200" y="3505200"/>
            <a:ext cx="389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lang="en-US" sz="2400" baseline="-25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572000" y="3276600"/>
            <a:ext cx="389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lang="en-US" sz="2400" baseline="-25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14400" y="3048000"/>
            <a:ext cx="389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lang="en-US" sz="2400" baseline="-25000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lang="en-US" sz="2400" baseline="-25000" dirty="0" smtClean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648200" y="4267200"/>
            <a:ext cx="389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lang="en-US" sz="2400" baseline="-25000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lang="en-US" sz="2400" baseline="-25000" dirty="0" smtClean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838200" y="4114800"/>
            <a:ext cx="389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lang="en-US" sz="2400" baseline="-25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572000" y="3810000"/>
            <a:ext cx="389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lang="en-US" sz="2400" baseline="-25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248400" y="1600200"/>
            <a:ext cx="2667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Grid network similar</a:t>
            </a:r>
          </a:p>
          <a:p>
            <a:r>
              <a:rPr lang="en-US" sz="2000" dirty="0" smtClean="0">
                <a:latin typeface="Times New Roman"/>
                <a:cs typeface="Times New Roman"/>
              </a:rPr>
              <a:t>to escape routing.</a:t>
            </a:r>
          </a:p>
          <a:p>
            <a:endParaRPr lang="en-US" sz="2000" dirty="0" smtClean="0">
              <a:latin typeface="Times New Roman"/>
              <a:cs typeface="Times New Roman"/>
            </a:endParaRPr>
          </a:p>
          <a:p>
            <a:r>
              <a:rPr lang="en-US" sz="2000" dirty="0" smtClean="0">
                <a:latin typeface="Times New Roman"/>
                <a:cs typeface="Times New Roman"/>
              </a:rPr>
              <a:t>Create an edge from source s to each pin </a:t>
            </a:r>
            <a:r>
              <a:rPr lang="en-US" sz="2000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that allows only flow commodity </a:t>
            </a:r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lang="en-US" sz="2000" baseline="-25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.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endParaRPr lang="en-US" sz="2000" baseline="-25000" dirty="0" smtClean="0">
              <a:latin typeface="Times New Roman"/>
              <a:cs typeface="Times New Roman"/>
            </a:endParaRPr>
          </a:p>
          <a:p>
            <a:endParaRPr lang="en-US" sz="2000" dirty="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cs typeface="Times New Roman"/>
              </a:rPr>
              <a:t>Create an edge from </a:t>
            </a:r>
            <a:r>
              <a:rPr lang="en-US" sz="2000" dirty="0" smtClean="0">
                <a:latin typeface="Times New Roman"/>
                <a:cs typeface="Times New Roman"/>
              </a:rPr>
              <a:t>each </a:t>
            </a:r>
            <a:r>
              <a:rPr lang="en-US" sz="2000" dirty="0">
                <a:latin typeface="Times New Roman"/>
                <a:cs typeface="Times New Roman"/>
              </a:rPr>
              <a:t>pin </a:t>
            </a:r>
            <a:r>
              <a:rPr lang="en-US" sz="2000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to sink </a:t>
            </a:r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lang="en-US" sz="2000" dirty="0" smtClean="0">
                <a:latin typeface="Times New Roman"/>
                <a:cs typeface="Times New Roman"/>
              </a:rPr>
              <a:t> that </a:t>
            </a:r>
            <a:r>
              <a:rPr lang="en-US" sz="2000" dirty="0">
                <a:latin typeface="Times New Roman"/>
                <a:cs typeface="Times New Roman"/>
              </a:rPr>
              <a:t>allows only flow commodity </a:t>
            </a:r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lang="en-US" sz="2000" baseline="-25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000" dirty="0" smtClean="0">
                <a:latin typeface="Times New Roman"/>
                <a:cs typeface="Times New Roman"/>
              </a:rPr>
              <a:t>.</a:t>
            </a:r>
            <a:endParaRPr lang="en-US" sz="2000" baseline="-25000" dirty="0">
              <a:latin typeface="Times New Roman"/>
              <a:cs typeface="Times New Roman"/>
            </a:endParaRPr>
          </a:p>
          <a:p>
            <a:endParaRPr lang="en-US" sz="2000" dirty="0" smtClean="0">
              <a:latin typeface="Times New Roman"/>
              <a:cs typeface="Times New Roman"/>
            </a:endParaRPr>
          </a:p>
          <a:p>
            <a:r>
              <a:rPr lang="en-US" sz="2000" dirty="0" smtClean="0">
                <a:latin typeface="Times New Roman"/>
                <a:cs typeface="Times New Roman"/>
              </a:rPr>
              <a:t>Solve the min-cost multi-commodity flow.</a:t>
            </a:r>
            <a:endParaRPr lang="en-US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25107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2" grpId="0"/>
      <p:bldP spid="73" grpId="0"/>
      <p:bldP spid="74" grpId="0"/>
      <p:bldP spid="75" grpId="0"/>
      <p:bldP spid="76" grpId="0"/>
      <p:bldP spid="7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 smtClean="0"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smtClean="0">
                <a:latin typeface="Times New Roman"/>
                <a:cs typeface="Times New Roman"/>
              </a:rPr>
              <a:t>Computer Engineering Department, Bilkent University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Simultaneous Pin Assignment and Routing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smtClean="0">
                <a:solidFill>
                  <a:srgbClr val="FF0000"/>
                </a:solidFill>
              </a:rPr>
              <a:t>Pin assignment problem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Consider a macro block </a:t>
            </a:r>
            <a:r>
              <a:rPr lang="en-US" dirty="0" smtClean="0">
                <a:solidFill>
                  <a:srgbClr val="0000FF"/>
                </a:solidFill>
              </a:rPr>
              <a:t>B</a:t>
            </a:r>
            <a:r>
              <a:rPr lang="en-US" dirty="0" smtClean="0"/>
              <a:t> with a fixed outline</a:t>
            </a:r>
          </a:p>
          <a:p>
            <a:pPr lvl="1"/>
            <a:r>
              <a:rPr lang="en-US" dirty="0" smtClean="0"/>
              <a:t>We have the netlist available for </a:t>
            </a:r>
            <a:r>
              <a:rPr lang="en-US" dirty="0" smtClean="0">
                <a:solidFill>
                  <a:srgbClr val="0000FF"/>
                </a:solidFill>
              </a:rPr>
              <a:t>B</a:t>
            </a:r>
          </a:p>
          <a:p>
            <a:pPr lvl="1"/>
            <a:r>
              <a:rPr lang="en-US" dirty="0" smtClean="0"/>
              <a:t>We need to assign the pin locations at the block boundaries before placement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 smtClean="0">
                <a:solidFill>
                  <a:srgbClr val="FF0000"/>
                </a:solidFill>
              </a:rPr>
              <a:t>Routing between two macro blocks B</a:t>
            </a:r>
            <a:r>
              <a:rPr lang="en-US" u="sng" baseline="-25000" dirty="0" smtClean="0">
                <a:solidFill>
                  <a:srgbClr val="FF0000"/>
                </a:solidFill>
              </a:rPr>
              <a:t>1</a:t>
            </a:r>
            <a:r>
              <a:rPr lang="en-US" u="sng" dirty="0" smtClean="0">
                <a:solidFill>
                  <a:srgbClr val="FF0000"/>
                </a:solidFill>
              </a:rPr>
              <a:t> and B</a:t>
            </a:r>
            <a:r>
              <a:rPr lang="en-US" u="sng" baseline="-25000" dirty="0" smtClean="0">
                <a:solidFill>
                  <a:srgbClr val="FF0000"/>
                </a:solidFill>
              </a:rPr>
              <a:t>2</a:t>
            </a:r>
          </a:p>
          <a:p>
            <a:pPr lvl="1"/>
            <a:r>
              <a:rPr lang="en-US" dirty="0" smtClean="0"/>
              <a:t>Each pin </a:t>
            </a:r>
            <a:r>
              <a:rPr lang="en-US" dirty="0" smtClean="0">
                <a:solidFill>
                  <a:srgbClr val="0000FF"/>
                </a:solidFill>
              </a:rPr>
              <a:t>{a</a:t>
            </a:r>
            <a:r>
              <a:rPr lang="en-US" baseline="-25000" dirty="0" smtClean="0">
                <a:solidFill>
                  <a:srgbClr val="0000FF"/>
                </a:solidFill>
              </a:rPr>
              <a:t>1</a:t>
            </a:r>
            <a:r>
              <a:rPr lang="en-US" dirty="0" smtClean="0">
                <a:solidFill>
                  <a:srgbClr val="0000FF"/>
                </a:solidFill>
              </a:rPr>
              <a:t>, b</a:t>
            </a:r>
            <a:r>
              <a:rPr lang="en-US" baseline="-25000" dirty="0" smtClean="0">
                <a:solidFill>
                  <a:srgbClr val="0000FF"/>
                </a:solidFill>
              </a:rPr>
              <a:t>1</a:t>
            </a:r>
            <a:r>
              <a:rPr lang="en-US" dirty="0" smtClean="0">
                <a:solidFill>
                  <a:srgbClr val="0000FF"/>
                </a:solidFill>
              </a:rPr>
              <a:t>, c</a:t>
            </a:r>
            <a:r>
              <a:rPr lang="en-US" baseline="-25000" dirty="0" smtClean="0">
                <a:solidFill>
                  <a:srgbClr val="0000FF"/>
                </a:solidFill>
              </a:rPr>
              <a:t>1</a:t>
            </a:r>
            <a:r>
              <a:rPr lang="en-US" dirty="0" smtClean="0">
                <a:solidFill>
                  <a:srgbClr val="0000FF"/>
                </a:solidFill>
              </a:rPr>
              <a:t>, …} </a:t>
            </a:r>
            <a:r>
              <a:rPr lang="en-US" dirty="0" smtClean="0"/>
              <a:t>of </a:t>
            </a:r>
            <a:r>
              <a:rPr lang="en-US" dirty="0" smtClean="0">
                <a:solidFill>
                  <a:srgbClr val="0000FF"/>
                </a:solidFill>
              </a:rPr>
              <a:t>B</a:t>
            </a:r>
            <a:r>
              <a:rPr lang="en-US" baseline="-25000" dirty="0" smtClean="0">
                <a:solidFill>
                  <a:srgbClr val="0000FF"/>
                </a:solidFill>
              </a:rPr>
              <a:t>1</a:t>
            </a:r>
            <a:r>
              <a:rPr lang="en-US" dirty="0" smtClean="0"/>
              <a:t> needs to be connected to the corresponding pins </a:t>
            </a:r>
            <a:r>
              <a:rPr lang="en-US" dirty="0" smtClean="0">
                <a:solidFill>
                  <a:srgbClr val="0000FF"/>
                </a:solidFill>
              </a:rPr>
              <a:t>{a</a:t>
            </a:r>
            <a:r>
              <a:rPr lang="en-US" baseline="-25000" dirty="0" smtClean="0">
                <a:solidFill>
                  <a:srgbClr val="0000FF"/>
                </a:solidFill>
              </a:rPr>
              <a:t>2</a:t>
            </a:r>
            <a:r>
              <a:rPr lang="en-US" dirty="0" smtClean="0">
                <a:solidFill>
                  <a:srgbClr val="0000FF"/>
                </a:solidFill>
              </a:rPr>
              <a:t>, b</a:t>
            </a:r>
            <a:r>
              <a:rPr lang="en-US" baseline="-25000" dirty="0" smtClean="0">
                <a:solidFill>
                  <a:srgbClr val="0000FF"/>
                </a:solidFill>
              </a:rPr>
              <a:t>2</a:t>
            </a:r>
            <a:r>
              <a:rPr lang="en-US" dirty="0" smtClean="0">
                <a:solidFill>
                  <a:srgbClr val="0000FF"/>
                </a:solidFill>
              </a:rPr>
              <a:t>, c</a:t>
            </a:r>
            <a:r>
              <a:rPr lang="en-US" baseline="-25000" dirty="0" smtClean="0">
                <a:solidFill>
                  <a:srgbClr val="0000FF"/>
                </a:solidFill>
              </a:rPr>
              <a:t>2</a:t>
            </a:r>
            <a:r>
              <a:rPr lang="en-US" dirty="0" smtClean="0">
                <a:solidFill>
                  <a:srgbClr val="0000FF"/>
                </a:solidFill>
              </a:rPr>
              <a:t>, …} </a:t>
            </a:r>
            <a:r>
              <a:rPr lang="en-US" dirty="0" smtClean="0"/>
              <a:t>of </a:t>
            </a:r>
            <a:r>
              <a:rPr lang="en-US" dirty="0" smtClean="0">
                <a:solidFill>
                  <a:srgbClr val="0000FF"/>
                </a:solidFill>
              </a:rPr>
              <a:t>B</a:t>
            </a:r>
            <a:r>
              <a:rPr lang="en-US" baseline="-25000" dirty="0" smtClean="0">
                <a:solidFill>
                  <a:srgbClr val="0000FF"/>
                </a:solidFill>
              </a:rPr>
              <a:t>2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644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 smtClean="0"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smtClean="0">
                <a:latin typeface="Times New Roman"/>
                <a:cs typeface="Times New Roman"/>
              </a:rPr>
              <a:t>Computer Engineering Department, Bilkent University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 Assignment Followed By Routing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152400" y="5715000"/>
            <a:ext cx="6324600" cy="457200"/>
          </a:xfrm>
        </p:spPr>
        <p:txBody>
          <a:bodyPr>
            <a:noAutofit/>
          </a:bodyPr>
          <a:lstStyle/>
          <a:p>
            <a:pPr marL="0" indent="0">
              <a:lnSpc>
                <a:spcPts val="940"/>
              </a:lnSpc>
              <a:buNone/>
            </a:pPr>
            <a:r>
              <a:rPr lang="en-US" sz="1200" i="1" dirty="0" smtClean="0">
                <a:solidFill>
                  <a:srgbClr val="000090"/>
                </a:solidFill>
              </a:rPr>
              <a:t>Xiang, H. et. al., “Min-Cost Flow-Based Algorithm for Simultaneous Pin Assignment and Routing”, </a:t>
            </a:r>
          </a:p>
          <a:p>
            <a:pPr marL="0" indent="0">
              <a:lnSpc>
                <a:spcPts val="940"/>
              </a:lnSpc>
              <a:buNone/>
            </a:pPr>
            <a:r>
              <a:rPr lang="en-US" sz="1200" i="1" dirty="0" smtClean="0">
                <a:solidFill>
                  <a:srgbClr val="000090"/>
                </a:solidFill>
              </a:rPr>
              <a:t>IEEE Transactions on Computer-Aided Design, Vol. 22, No. 7, July 2003</a:t>
            </a:r>
            <a:endParaRPr lang="en-US" sz="1200" i="1" dirty="0">
              <a:solidFill>
                <a:srgbClr val="000090"/>
              </a:solidFill>
            </a:endParaRPr>
          </a:p>
        </p:txBody>
      </p:sp>
      <p:pic>
        <p:nvPicPr>
          <p:cNvPr id="5" name="Picture 4" descr="Screen Shot 2012-12-12 at 11.53.5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00"/>
            <a:ext cx="4402913" cy="41609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00600" y="1752600"/>
            <a:ext cx="43543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solidFill>
                  <a:srgbClr val="FF0000"/>
                </a:solidFill>
                <a:latin typeface="Times New Roman"/>
                <a:cs typeface="Times New Roman"/>
              </a:rPr>
              <a:t>Step 1</a:t>
            </a:r>
            <a:r>
              <a:rPr lang="en-US" sz="2400" dirty="0" smtClean="0">
                <a:latin typeface="Times New Roman"/>
                <a:cs typeface="Times New Roman"/>
              </a:rPr>
              <a:t>: Perform pin assignment</a:t>
            </a:r>
          </a:p>
          <a:p>
            <a:r>
              <a:rPr lang="en-US" sz="2400" dirty="0" smtClean="0">
                <a:latin typeface="Times New Roman"/>
                <a:cs typeface="Times New Roman"/>
              </a:rPr>
              <a:t>in such a way that the pins to</a:t>
            </a:r>
          </a:p>
          <a:p>
            <a:r>
              <a:rPr lang="en-US" sz="2400" dirty="0" smtClean="0">
                <a:latin typeface="Times New Roman"/>
                <a:cs typeface="Times New Roman"/>
              </a:rPr>
              <a:t>be connected are as close as</a:t>
            </a:r>
          </a:p>
          <a:p>
            <a:r>
              <a:rPr lang="en-US" sz="2400" dirty="0" smtClean="0">
                <a:latin typeface="Times New Roman"/>
                <a:cs typeface="Times New Roman"/>
              </a:rPr>
              <a:t>possible.</a:t>
            </a:r>
          </a:p>
          <a:p>
            <a:endParaRPr lang="en-US" sz="2400" dirty="0">
              <a:latin typeface="Times New Roman"/>
              <a:cs typeface="Times New Roman"/>
            </a:endParaRPr>
          </a:p>
          <a:p>
            <a:r>
              <a:rPr lang="en-US" sz="2400" u="sng" dirty="0" smtClean="0">
                <a:solidFill>
                  <a:srgbClr val="FF0000"/>
                </a:solidFill>
                <a:latin typeface="Times New Roman"/>
                <a:cs typeface="Times New Roman"/>
              </a:rPr>
              <a:t>Step 2</a:t>
            </a:r>
            <a:r>
              <a:rPr lang="en-US" sz="2400" dirty="0" smtClean="0">
                <a:latin typeface="Times New Roman"/>
                <a:cs typeface="Times New Roman"/>
              </a:rPr>
              <a:t>: Perform routing between</a:t>
            </a:r>
          </a:p>
          <a:p>
            <a:r>
              <a:rPr lang="en-US" sz="2400" dirty="0" smtClean="0">
                <a:latin typeface="Times New Roman"/>
                <a:cs typeface="Times New Roman"/>
              </a:rPr>
              <a:t>the pins.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00600" y="4749800"/>
            <a:ext cx="4346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Problem: Net </a:t>
            </a:r>
            <a:r>
              <a:rPr 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d</a:t>
            </a:r>
            <a:r>
              <a:rPr lang="en-US" sz="2400" dirty="0" smtClean="0">
                <a:latin typeface="Times New Roman"/>
                <a:cs typeface="Times New Roman"/>
              </a:rPr>
              <a:t> cannot be routed.</a:t>
            </a:r>
          </a:p>
        </p:txBody>
      </p:sp>
    </p:spTree>
    <p:extLst>
      <p:ext uri="{BB962C8B-B14F-4D97-AF65-F5344CB8AC3E}">
        <p14:creationId xmlns:p14="http://schemas.microsoft.com/office/powerpoint/2010/main" val="400530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 smtClean="0"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smtClean="0">
                <a:latin typeface="Times New Roman"/>
                <a:cs typeface="Times New Roman"/>
              </a:rPr>
              <a:t>Computer Engineering Department, Bilkent University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Flow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09600" y="1524000"/>
            <a:ext cx="8153400" cy="1981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total flow through the network is defined as:</a:t>
            </a:r>
          </a:p>
          <a:p>
            <a:pPr marL="365760" lvl="1" indent="0">
              <a:buNone/>
            </a:pPr>
            <a:r>
              <a:rPr lang="en-US" sz="2000" dirty="0"/>
              <a:t>	</a:t>
            </a:r>
            <a:r>
              <a:rPr lang="en-US" dirty="0" smtClean="0"/>
              <a:t> the net flow out of source vertex s</a:t>
            </a:r>
          </a:p>
          <a:p>
            <a:pPr marL="365760" lvl="1" indent="0">
              <a:buNone/>
            </a:pPr>
            <a:r>
              <a:rPr lang="en-US" dirty="0"/>
              <a:t>	</a:t>
            </a:r>
            <a:r>
              <a:rPr lang="en-US" dirty="0" smtClean="0"/>
              <a:t>	or equivalently:</a:t>
            </a:r>
          </a:p>
          <a:p>
            <a:pPr marL="365760" lvl="1" indent="0">
              <a:buNone/>
            </a:pPr>
            <a:r>
              <a:rPr lang="en-US" dirty="0"/>
              <a:t>	</a:t>
            </a:r>
            <a:r>
              <a:rPr lang="en-US" dirty="0" smtClean="0"/>
              <a:t>the net flow to the sink vertex 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3962400"/>
            <a:ext cx="6400800" cy="2133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066800" y="4876800"/>
            <a:ext cx="228600" cy="228600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200400" y="4876800"/>
            <a:ext cx="228600" cy="2286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28800" y="5486400"/>
            <a:ext cx="228600" cy="2286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828800" y="4267200"/>
            <a:ext cx="228600" cy="2286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886200" y="4038600"/>
            <a:ext cx="228600" cy="2286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886200" y="5715000"/>
            <a:ext cx="228600" cy="2286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343400" y="4876800"/>
            <a:ext cx="228600" cy="2286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791200" y="4876800"/>
            <a:ext cx="228600" cy="228600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6" idx="7"/>
            <a:endCxn id="9" idx="3"/>
          </p:cNvCxnSpPr>
          <p:nvPr/>
        </p:nvCxnSpPr>
        <p:spPr>
          <a:xfrm flipV="1">
            <a:off x="1261922" y="4462322"/>
            <a:ext cx="600356" cy="4479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5"/>
            <a:endCxn id="8" idx="2"/>
          </p:cNvCxnSpPr>
          <p:nvPr/>
        </p:nvCxnSpPr>
        <p:spPr>
          <a:xfrm>
            <a:off x="1261922" y="5071922"/>
            <a:ext cx="566878" cy="5287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5"/>
            <a:endCxn id="7" idx="1"/>
          </p:cNvCxnSpPr>
          <p:nvPr/>
        </p:nvCxnSpPr>
        <p:spPr>
          <a:xfrm>
            <a:off x="2023922" y="4462322"/>
            <a:ext cx="1209956" cy="4479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6"/>
            <a:endCxn id="7" idx="3"/>
          </p:cNvCxnSpPr>
          <p:nvPr/>
        </p:nvCxnSpPr>
        <p:spPr>
          <a:xfrm flipV="1">
            <a:off x="2057400" y="5071922"/>
            <a:ext cx="1176478" cy="5287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6"/>
            <a:endCxn id="11" idx="2"/>
          </p:cNvCxnSpPr>
          <p:nvPr/>
        </p:nvCxnSpPr>
        <p:spPr>
          <a:xfrm>
            <a:off x="2057400" y="5600700"/>
            <a:ext cx="18288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6"/>
            <a:endCxn id="10" idx="2"/>
          </p:cNvCxnSpPr>
          <p:nvPr/>
        </p:nvCxnSpPr>
        <p:spPr>
          <a:xfrm flipV="1">
            <a:off x="2057400" y="4152900"/>
            <a:ext cx="18288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2" idx="3"/>
          </p:cNvCxnSpPr>
          <p:nvPr/>
        </p:nvCxnSpPr>
        <p:spPr>
          <a:xfrm flipV="1">
            <a:off x="4038600" y="5071922"/>
            <a:ext cx="338278" cy="671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6"/>
            <a:endCxn id="12" idx="2"/>
          </p:cNvCxnSpPr>
          <p:nvPr/>
        </p:nvCxnSpPr>
        <p:spPr>
          <a:xfrm>
            <a:off x="3429000" y="49911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6"/>
            <a:endCxn id="13" idx="1"/>
          </p:cNvCxnSpPr>
          <p:nvPr/>
        </p:nvCxnSpPr>
        <p:spPr>
          <a:xfrm>
            <a:off x="4114800" y="4152900"/>
            <a:ext cx="1709878" cy="7573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6"/>
            <a:endCxn id="13" idx="2"/>
          </p:cNvCxnSpPr>
          <p:nvPr/>
        </p:nvCxnSpPr>
        <p:spPr>
          <a:xfrm>
            <a:off x="4572000" y="49911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6"/>
            <a:endCxn id="13" idx="3"/>
          </p:cNvCxnSpPr>
          <p:nvPr/>
        </p:nvCxnSpPr>
        <p:spPr>
          <a:xfrm flipV="1">
            <a:off x="4114800" y="5071922"/>
            <a:ext cx="1709878" cy="7573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62000" y="4724400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endParaRPr lang="en-US" sz="24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19800" y="4724400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endParaRPr lang="en-US" sz="24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43000" y="4343400"/>
            <a:ext cx="5124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6/9</a:t>
            </a:r>
            <a:endParaRPr lang="en-US" sz="200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66800" y="5181600"/>
            <a:ext cx="518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/</a:t>
            </a:r>
            <a:r>
              <a:rPr lang="en-US" sz="2000" dirty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209800" y="4572000"/>
            <a:ext cx="5124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/</a:t>
            </a:r>
            <a:r>
              <a:rPr lang="en-US" sz="2000" dirty="0">
                <a:solidFill>
                  <a:srgbClr val="0000FF"/>
                </a:solidFill>
                <a:latin typeface="Times New Roman"/>
                <a:cs typeface="Times New Roman"/>
              </a:rPr>
              <a:t>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438400" y="3962400"/>
            <a:ext cx="5124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2/5</a:t>
            </a:r>
            <a:endParaRPr lang="en-US" sz="200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09800" y="5029200"/>
            <a:ext cx="5124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1/2</a:t>
            </a:r>
            <a:endParaRPr lang="en-US" sz="200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95600" y="5410200"/>
            <a:ext cx="5124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3/5</a:t>
            </a:r>
            <a:endParaRPr lang="en-US" sz="200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581400" y="4648200"/>
            <a:ext cx="5124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5/5</a:t>
            </a:r>
            <a:endParaRPr lang="en-US" sz="200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733800" y="5181600"/>
            <a:ext cx="5124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2/4</a:t>
            </a:r>
            <a:endParaRPr lang="en-US" sz="200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00600" y="5410200"/>
            <a:ext cx="5124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1/5</a:t>
            </a:r>
            <a:endParaRPr lang="en-US" sz="200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800600" y="4648200"/>
            <a:ext cx="5124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7/9</a:t>
            </a:r>
            <a:endParaRPr lang="en-US" sz="200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800600" y="4114800"/>
            <a:ext cx="5124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2/6</a:t>
            </a:r>
            <a:endParaRPr lang="en-US" sz="200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1371600" y="4191000"/>
            <a:ext cx="444603" cy="1587500"/>
          </a:xfrm>
          <a:custGeom>
            <a:avLst/>
            <a:gdLst>
              <a:gd name="connsiteX0" fmla="*/ 76303 w 444603"/>
              <a:gd name="connsiteY0" fmla="*/ 0 h 1587500"/>
              <a:gd name="connsiteX1" fmla="*/ 190603 w 444603"/>
              <a:gd name="connsiteY1" fmla="*/ 152400 h 1587500"/>
              <a:gd name="connsiteX2" fmla="*/ 241403 w 444603"/>
              <a:gd name="connsiteY2" fmla="*/ 241300 h 1587500"/>
              <a:gd name="connsiteX3" fmla="*/ 254103 w 444603"/>
              <a:gd name="connsiteY3" fmla="*/ 279400 h 1587500"/>
              <a:gd name="connsiteX4" fmla="*/ 317603 w 444603"/>
              <a:gd name="connsiteY4" fmla="*/ 355600 h 1587500"/>
              <a:gd name="connsiteX5" fmla="*/ 343003 w 444603"/>
              <a:gd name="connsiteY5" fmla="*/ 431800 h 1587500"/>
              <a:gd name="connsiteX6" fmla="*/ 393803 w 444603"/>
              <a:gd name="connsiteY6" fmla="*/ 546100 h 1587500"/>
              <a:gd name="connsiteX7" fmla="*/ 431903 w 444603"/>
              <a:gd name="connsiteY7" fmla="*/ 660400 h 1587500"/>
              <a:gd name="connsiteX8" fmla="*/ 444603 w 444603"/>
              <a:gd name="connsiteY8" fmla="*/ 698500 h 1587500"/>
              <a:gd name="connsiteX9" fmla="*/ 431903 w 444603"/>
              <a:gd name="connsiteY9" fmla="*/ 1028700 h 1587500"/>
              <a:gd name="connsiteX10" fmla="*/ 406503 w 444603"/>
              <a:gd name="connsiteY10" fmla="*/ 1104900 h 1587500"/>
              <a:gd name="connsiteX11" fmla="*/ 343003 w 444603"/>
              <a:gd name="connsiteY11" fmla="*/ 1219200 h 1587500"/>
              <a:gd name="connsiteX12" fmla="*/ 317603 w 444603"/>
              <a:gd name="connsiteY12" fmla="*/ 1257300 h 1587500"/>
              <a:gd name="connsiteX13" fmla="*/ 304903 w 444603"/>
              <a:gd name="connsiteY13" fmla="*/ 1295400 h 1587500"/>
              <a:gd name="connsiteX14" fmla="*/ 254103 w 444603"/>
              <a:gd name="connsiteY14" fmla="*/ 1384300 h 1587500"/>
              <a:gd name="connsiteX15" fmla="*/ 216003 w 444603"/>
              <a:gd name="connsiteY15" fmla="*/ 1422400 h 1587500"/>
              <a:gd name="connsiteX16" fmla="*/ 152503 w 444603"/>
              <a:gd name="connsiteY16" fmla="*/ 1473200 h 1587500"/>
              <a:gd name="connsiteX17" fmla="*/ 127103 w 444603"/>
              <a:gd name="connsiteY17" fmla="*/ 1511300 h 1587500"/>
              <a:gd name="connsiteX18" fmla="*/ 38203 w 444603"/>
              <a:gd name="connsiteY18" fmla="*/ 1562100 h 1587500"/>
              <a:gd name="connsiteX19" fmla="*/ 103 w 444603"/>
              <a:gd name="connsiteY19" fmla="*/ 1587500 h 158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44603" h="1587500">
                <a:moveTo>
                  <a:pt x="76303" y="0"/>
                </a:moveTo>
                <a:cubicBezTo>
                  <a:pt x="96942" y="24767"/>
                  <a:pt x="179080" y="117830"/>
                  <a:pt x="190603" y="152400"/>
                </a:cubicBezTo>
                <a:cubicBezTo>
                  <a:pt x="209996" y="210580"/>
                  <a:pt x="195271" y="179790"/>
                  <a:pt x="241403" y="241300"/>
                </a:cubicBezTo>
                <a:cubicBezTo>
                  <a:pt x="245636" y="254000"/>
                  <a:pt x="246677" y="268261"/>
                  <a:pt x="254103" y="279400"/>
                </a:cubicBezTo>
                <a:cubicBezTo>
                  <a:pt x="293980" y="339216"/>
                  <a:pt x="289902" y="293274"/>
                  <a:pt x="317603" y="355600"/>
                </a:cubicBezTo>
                <a:cubicBezTo>
                  <a:pt x="328477" y="380066"/>
                  <a:pt x="328151" y="409523"/>
                  <a:pt x="343003" y="431800"/>
                </a:cubicBezTo>
                <a:cubicBezTo>
                  <a:pt x="383255" y="492177"/>
                  <a:pt x="363576" y="455420"/>
                  <a:pt x="393803" y="546100"/>
                </a:cubicBezTo>
                <a:lnTo>
                  <a:pt x="431903" y="660400"/>
                </a:lnTo>
                <a:lnTo>
                  <a:pt x="444603" y="698500"/>
                </a:lnTo>
                <a:cubicBezTo>
                  <a:pt x="440370" y="808567"/>
                  <a:pt x="442184" y="919033"/>
                  <a:pt x="431903" y="1028700"/>
                </a:cubicBezTo>
                <a:cubicBezTo>
                  <a:pt x="429404" y="1055357"/>
                  <a:pt x="414970" y="1079500"/>
                  <a:pt x="406503" y="1104900"/>
                </a:cubicBezTo>
                <a:cubicBezTo>
                  <a:pt x="384150" y="1171960"/>
                  <a:pt x="401229" y="1131861"/>
                  <a:pt x="343003" y="1219200"/>
                </a:cubicBezTo>
                <a:cubicBezTo>
                  <a:pt x="334536" y="1231900"/>
                  <a:pt x="322430" y="1242820"/>
                  <a:pt x="317603" y="1257300"/>
                </a:cubicBezTo>
                <a:cubicBezTo>
                  <a:pt x="313370" y="1270000"/>
                  <a:pt x="310176" y="1283095"/>
                  <a:pt x="304903" y="1295400"/>
                </a:cubicBezTo>
                <a:cubicBezTo>
                  <a:pt x="293943" y="1320974"/>
                  <a:pt x="272860" y="1361792"/>
                  <a:pt x="254103" y="1384300"/>
                </a:cubicBezTo>
                <a:cubicBezTo>
                  <a:pt x="242605" y="1398098"/>
                  <a:pt x="227501" y="1408602"/>
                  <a:pt x="216003" y="1422400"/>
                </a:cubicBezTo>
                <a:cubicBezTo>
                  <a:pt x="171814" y="1475426"/>
                  <a:pt x="215049" y="1452351"/>
                  <a:pt x="152503" y="1473200"/>
                </a:cubicBezTo>
                <a:cubicBezTo>
                  <a:pt x="144036" y="1485900"/>
                  <a:pt x="137896" y="1500507"/>
                  <a:pt x="127103" y="1511300"/>
                </a:cubicBezTo>
                <a:cubicBezTo>
                  <a:pt x="111160" y="1527243"/>
                  <a:pt x="55634" y="1554629"/>
                  <a:pt x="38203" y="1562100"/>
                </a:cubicBezTo>
                <a:cubicBezTo>
                  <a:pt x="-3913" y="1580150"/>
                  <a:pt x="103" y="1560145"/>
                  <a:pt x="103" y="1587500"/>
                </a:cubicBezTo>
              </a:path>
            </a:pathLst>
          </a:cu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5359400" y="4191000"/>
            <a:ext cx="469900" cy="1485900"/>
          </a:xfrm>
          <a:custGeom>
            <a:avLst/>
            <a:gdLst>
              <a:gd name="connsiteX0" fmla="*/ 330200 w 469900"/>
              <a:gd name="connsiteY0" fmla="*/ 0 h 1485900"/>
              <a:gd name="connsiteX1" fmla="*/ 254000 w 469900"/>
              <a:gd name="connsiteY1" fmla="*/ 12700 h 1485900"/>
              <a:gd name="connsiteX2" fmla="*/ 165100 w 469900"/>
              <a:gd name="connsiteY2" fmla="*/ 63500 h 1485900"/>
              <a:gd name="connsiteX3" fmla="*/ 101600 w 469900"/>
              <a:gd name="connsiteY3" fmla="*/ 152400 h 1485900"/>
              <a:gd name="connsiteX4" fmla="*/ 76200 w 469900"/>
              <a:gd name="connsiteY4" fmla="*/ 190500 h 1485900"/>
              <a:gd name="connsiteX5" fmla="*/ 50800 w 469900"/>
              <a:gd name="connsiteY5" fmla="*/ 254000 h 1485900"/>
              <a:gd name="connsiteX6" fmla="*/ 25400 w 469900"/>
              <a:gd name="connsiteY6" fmla="*/ 330200 h 1485900"/>
              <a:gd name="connsiteX7" fmla="*/ 0 w 469900"/>
              <a:gd name="connsiteY7" fmla="*/ 444500 h 1485900"/>
              <a:gd name="connsiteX8" fmla="*/ 12700 w 469900"/>
              <a:gd name="connsiteY8" fmla="*/ 927100 h 1485900"/>
              <a:gd name="connsiteX9" fmla="*/ 38100 w 469900"/>
              <a:gd name="connsiteY9" fmla="*/ 1003300 h 1485900"/>
              <a:gd name="connsiteX10" fmla="*/ 114300 w 469900"/>
              <a:gd name="connsiteY10" fmla="*/ 1130300 h 1485900"/>
              <a:gd name="connsiteX11" fmla="*/ 152400 w 469900"/>
              <a:gd name="connsiteY11" fmla="*/ 1168400 h 1485900"/>
              <a:gd name="connsiteX12" fmla="*/ 165100 w 469900"/>
              <a:gd name="connsiteY12" fmla="*/ 1206500 h 1485900"/>
              <a:gd name="connsiteX13" fmla="*/ 241300 w 469900"/>
              <a:gd name="connsiteY13" fmla="*/ 1270000 h 1485900"/>
              <a:gd name="connsiteX14" fmla="*/ 330200 w 469900"/>
              <a:gd name="connsiteY14" fmla="*/ 1384300 h 1485900"/>
              <a:gd name="connsiteX15" fmla="*/ 368300 w 469900"/>
              <a:gd name="connsiteY15" fmla="*/ 1409700 h 1485900"/>
              <a:gd name="connsiteX16" fmla="*/ 406400 w 469900"/>
              <a:gd name="connsiteY16" fmla="*/ 1447800 h 1485900"/>
              <a:gd name="connsiteX17" fmla="*/ 469900 w 469900"/>
              <a:gd name="connsiteY17" fmla="*/ 148590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69900" h="1485900">
                <a:moveTo>
                  <a:pt x="330200" y="0"/>
                </a:moveTo>
                <a:cubicBezTo>
                  <a:pt x="304800" y="4233"/>
                  <a:pt x="278664" y="5301"/>
                  <a:pt x="254000" y="12700"/>
                </a:cubicBezTo>
                <a:cubicBezTo>
                  <a:pt x="234591" y="18523"/>
                  <a:pt x="182637" y="48885"/>
                  <a:pt x="165100" y="63500"/>
                </a:cubicBezTo>
                <a:cubicBezTo>
                  <a:pt x="114324" y="105813"/>
                  <a:pt x="134282" y="95206"/>
                  <a:pt x="101600" y="152400"/>
                </a:cubicBezTo>
                <a:cubicBezTo>
                  <a:pt x="94027" y="165652"/>
                  <a:pt x="83026" y="176848"/>
                  <a:pt x="76200" y="190500"/>
                </a:cubicBezTo>
                <a:cubicBezTo>
                  <a:pt x="66005" y="210890"/>
                  <a:pt x="58591" y="232575"/>
                  <a:pt x="50800" y="254000"/>
                </a:cubicBezTo>
                <a:cubicBezTo>
                  <a:pt x="41650" y="279162"/>
                  <a:pt x="31894" y="304225"/>
                  <a:pt x="25400" y="330200"/>
                </a:cubicBezTo>
                <a:cubicBezTo>
                  <a:pt x="7465" y="401941"/>
                  <a:pt x="16123" y="363884"/>
                  <a:pt x="0" y="444500"/>
                </a:cubicBezTo>
                <a:cubicBezTo>
                  <a:pt x="4233" y="605367"/>
                  <a:pt x="1753" y="766550"/>
                  <a:pt x="12700" y="927100"/>
                </a:cubicBezTo>
                <a:cubicBezTo>
                  <a:pt x="14521" y="953812"/>
                  <a:pt x="26126" y="979353"/>
                  <a:pt x="38100" y="1003300"/>
                </a:cubicBezTo>
                <a:cubicBezTo>
                  <a:pt x="58143" y="1043387"/>
                  <a:pt x="83649" y="1099649"/>
                  <a:pt x="114300" y="1130300"/>
                </a:cubicBezTo>
                <a:lnTo>
                  <a:pt x="152400" y="1168400"/>
                </a:lnTo>
                <a:cubicBezTo>
                  <a:pt x="156633" y="1181100"/>
                  <a:pt x="157674" y="1195361"/>
                  <a:pt x="165100" y="1206500"/>
                </a:cubicBezTo>
                <a:cubicBezTo>
                  <a:pt x="184657" y="1235836"/>
                  <a:pt x="213187" y="1251258"/>
                  <a:pt x="241300" y="1270000"/>
                </a:cubicBezTo>
                <a:cubicBezTo>
                  <a:pt x="276701" y="1323102"/>
                  <a:pt x="285436" y="1346996"/>
                  <a:pt x="330200" y="1384300"/>
                </a:cubicBezTo>
                <a:cubicBezTo>
                  <a:pt x="341926" y="1394071"/>
                  <a:pt x="356574" y="1399929"/>
                  <a:pt x="368300" y="1409700"/>
                </a:cubicBezTo>
                <a:cubicBezTo>
                  <a:pt x="382098" y="1421198"/>
                  <a:pt x="392602" y="1436302"/>
                  <a:pt x="406400" y="1447800"/>
                </a:cubicBezTo>
                <a:cubicBezTo>
                  <a:pt x="429388" y="1466957"/>
                  <a:pt x="445105" y="1473502"/>
                  <a:pt x="469900" y="1485900"/>
                </a:cubicBezTo>
              </a:path>
            </a:pathLst>
          </a:cu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6781800" y="4648200"/>
            <a:ext cx="2089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Total flow = 10</a:t>
            </a:r>
          </a:p>
        </p:txBody>
      </p:sp>
    </p:spTree>
    <p:extLst>
      <p:ext uri="{BB962C8B-B14F-4D97-AF65-F5344CB8AC3E}">
        <p14:creationId xmlns:p14="http://schemas.microsoft.com/office/powerpoint/2010/main" val="388922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1" grpId="0" animBg="1"/>
      <p:bldP spid="4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 smtClean="0"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smtClean="0">
                <a:latin typeface="Times New Roman"/>
                <a:cs typeface="Times New Roman"/>
              </a:rPr>
              <a:t>Computer Engineering Department, Bilkent University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28600"/>
            <a:ext cx="81534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Simultaneous Pin Assignment and Routing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152400" y="5715000"/>
            <a:ext cx="6324600" cy="457200"/>
          </a:xfrm>
        </p:spPr>
        <p:txBody>
          <a:bodyPr>
            <a:noAutofit/>
          </a:bodyPr>
          <a:lstStyle/>
          <a:p>
            <a:pPr marL="0" indent="0">
              <a:lnSpc>
                <a:spcPts val="940"/>
              </a:lnSpc>
              <a:buNone/>
            </a:pPr>
            <a:r>
              <a:rPr lang="en-US" sz="1200" i="1" dirty="0" smtClean="0">
                <a:solidFill>
                  <a:srgbClr val="000090"/>
                </a:solidFill>
              </a:rPr>
              <a:t>Xiang, H. et. al., “Min-Cost Flow-Based Algorithm for Simultaneous Pin Assignment and Routing”, </a:t>
            </a:r>
          </a:p>
          <a:p>
            <a:pPr marL="0" indent="0">
              <a:lnSpc>
                <a:spcPts val="940"/>
              </a:lnSpc>
              <a:buNone/>
            </a:pPr>
            <a:r>
              <a:rPr lang="en-US" sz="1200" i="1" dirty="0" smtClean="0">
                <a:solidFill>
                  <a:srgbClr val="000090"/>
                </a:solidFill>
              </a:rPr>
              <a:t>IEEE Transactions on Computer-Aided Design, Vol. 22, No. 7, July 2003</a:t>
            </a:r>
            <a:endParaRPr lang="en-US" sz="1200" i="1" dirty="0">
              <a:solidFill>
                <a:srgbClr val="00009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64208" y="1752600"/>
            <a:ext cx="4354392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Simultaneous pin assignment and</a:t>
            </a:r>
          </a:p>
          <a:p>
            <a:r>
              <a:rPr lang="en-US" sz="2400" dirty="0" smtClean="0">
                <a:latin typeface="Times New Roman"/>
                <a:cs typeface="Times New Roman"/>
              </a:rPr>
              <a:t>routing assigns all pins and routes</a:t>
            </a:r>
          </a:p>
          <a:p>
            <a:r>
              <a:rPr lang="en-US" sz="2400" dirty="0" smtClean="0">
                <a:latin typeface="Times New Roman"/>
                <a:cs typeface="Times New Roman"/>
              </a:rPr>
              <a:t>all connections.</a:t>
            </a:r>
          </a:p>
        </p:txBody>
      </p:sp>
      <p:pic>
        <p:nvPicPr>
          <p:cNvPr id="8" name="Picture 7" descr="Screen Shot 2012-12-12 at 1.41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600200"/>
            <a:ext cx="4434541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93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 smtClean="0"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smtClean="0">
                <a:latin typeface="Times New Roman"/>
                <a:cs typeface="Times New Roman"/>
              </a:rPr>
              <a:t>Computer Engineering Department, Bilkent University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28600"/>
            <a:ext cx="8153400" cy="990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Simultaneous Pin Assignment and Routing: Greedy </a:t>
            </a:r>
            <a:endParaRPr lang="en-US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152400" y="5715000"/>
            <a:ext cx="6324600" cy="457200"/>
          </a:xfrm>
        </p:spPr>
        <p:txBody>
          <a:bodyPr>
            <a:noAutofit/>
          </a:bodyPr>
          <a:lstStyle/>
          <a:p>
            <a:pPr marL="0" indent="0">
              <a:lnSpc>
                <a:spcPts val="940"/>
              </a:lnSpc>
              <a:buNone/>
            </a:pPr>
            <a:r>
              <a:rPr lang="en-US" sz="1200" i="1" dirty="0" smtClean="0">
                <a:solidFill>
                  <a:srgbClr val="000090"/>
                </a:solidFill>
              </a:rPr>
              <a:t>Xiang, H. et. al., “Min-Cost Flow-Based Algorithm for Simultaneous Pin Assignment and Routing”, </a:t>
            </a:r>
          </a:p>
          <a:p>
            <a:pPr marL="0" indent="0">
              <a:lnSpc>
                <a:spcPts val="940"/>
              </a:lnSpc>
              <a:buNone/>
            </a:pPr>
            <a:r>
              <a:rPr lang="en-US" sz="1200" i="1" dirty="0" smtClean="0">
                <a:solidFill>
                  <a:srgbClr val="000090"/>
                </a:solidFill>
              </a:rPr>
              <a:t>IEEE Transactions on Computer-Aided Design, Vol. 22, No. 7, July 2003</a:t>
            </a:r>
            <a:endParaRPr lang="en-US" sz="1200" i="1" dirty="0">
              <a:solidFill>
                <a:srgbClr val="00009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64208" y="1828800"/>
            <a:ext cx="4354392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Perform pin assignment and routing one net at a time in a greedy way.</a:t>
            </a:r>
          </a:p>
        </p:txBody>
      </p:sp>
      <p:pic>
        <p:nvPicPr>
          <p:cNvPr id="5" name="Picture 4" descr="Screen Shot 2012-12-12 at 1.45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676400"/>
            <a:ext cx="3962400" cy="399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4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 smtClean="0"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smtClean="0">
                <a:latin typeface="Times New Roman"/>
                <a:cs typeface="Times New Roman"/>
              </a:rPr>
              <a:t>Computer Engineering Department, Bilkent University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28600"/>
            <a:ext cx="8153400" cy="990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Simultaneous Pin Assignment and Routing: Optimal</a:t>
            </a:r>
            <a:endParaRPr lang="en-US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152400" y="5715000"/>
            <a:ext cx="6324600" cy="457200"/>
          </a:xfrm>
        </p:spPr>
        <p:txBody>
          <a:bodyPr>
            <a:noAutofit/>
          </a:bodyPr>
          <a:lstStyle/>
          <a:p>
            <a:pPr marL="0" indent="0">
              <a:lnSpc>
                <a:spcPts val="940"/>
              </a:lnSpc>
              <a:buNone/>
            </a:pPr>
            <a:r>
              <a:rPr lang="en-US" sz="1200" i="1" dirty="0" smtClean="0">
                <a:solidFill>
                  <a:srgbClr val="000090"/>
                </a:solidFill>
              </a:rPr>
              <a:t>Xiang, H. et. al., “Min-Cost Flow-Based Algorithm for Simultaneous Pin Assignment and Routing”, </a:t>
            </a:r>
          </a:p>
          <a:p>
            <a:pPr marL="0" indent="0">
              <a:lnSpc>
                <a:spcPts val="940"/>
              </a:lnSpc>
              <a:buNone/>
            </a:pPr>
            <a:r>
              <a:rPr lang="en-US" sz="1200" i="1" dirty="0" smtClean="0">
                <a:solidFill>
                  <a:srgbClr val="000090"/>
                </a:solidFill>
              </a:rPr>
              <a:t>IEEE Transactions on Computer-Aided Design, Vol. 22, No. 7, July 2003</a:t>
            </a:r>
            <a:endParaRPr lang="en-US" sz="1200" i="1" dirty="0">
              <a:solidFill>
                <a:srgbClr val="00009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64208" y="1828800"/>
            <a:ext cx="43543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Optimal solution routes all connections with min cost.</a:t>
            </a:r>
          </a:p>
          <a:p>
            <a:endParaRPr lang="en-US" sz="2400" dirty="0">
              <a:latin typeface="Times New Roman"/>
              <a:cs typeface="Times New Roman"/>
            </a:endParaRPr>
          </a:p>
          <a:p>
            <a:r>
              <a:rPr lang="en-US" sz="2400" dirty="0" smtClean="0">
                <a:latin typeface="Times New Roman"/>
                <a:cs typeface="Times New Roman"/>
              </a:rPr>
              <a:t>Is there a polynomial time optimal algorithm for this problem?</a:t>
            </a:r>
          </a:p>
        </p:txBody>
      </p:sp>
      <p:pic>
        <p:nvPicPr>
          <p:cNvPr id="7" name="Picture 6" descr="Screen Shot 2012-12-12 at 1.47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600200"/>
            <a:ext cx="40386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37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 smtClean="0"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smtClean="0">
                <a:latin typeface="Times New Roman"/>
                <a:cs typeface="Times New Roman"/>
              </a:rPr>
              <a:t>Computer Engineering Department, Bilkent University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Solution: Simultaneous Pin Assignment and Routing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914400" y="1981200"/>
            <a:ext cx="4267200" cy="3733800"/>
          </a:xfrm>
          <a:prstGeom prst="rect">
            <a:avLst/>
          </a:prstGeom>
          <a:solidFill>
            <a:schemeClr val="bg1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5" idx="0"/>
            <a:endCxn id="5" idx="2"/>
          </p:cNvCxnSpPr>
          <p:nvPr/>
        </p:nvCxnSpPr>
        <p:spPr>
          <a:xfrm>
            <a:off x="3048000" y="1981200"/>
            <a:ext cx="0" cy="373380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981200" y="1981200"/>
            <a:ext cx="0" cy="373380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114800" y="1981200"/>
            <a:ext cx="0" cy="373380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447800" y="1981200"/>
            <a:ext cx="0" cy="373380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514600" y="1981200"/>
            <a:ext cx="0" cy="373380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581400" y="1981200"/>
            <a:ext cx="0" cy="373380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648200" y="1981200"/>
            <a:ext cx="0" cy="373380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14400" y="3886200"/>
            <a:ext cx="4267200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14400" y="3352800"/>
            <a:ext cx="4267200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14400" y="2895600"/>
            <a:ext cx="4267200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914400" y="2438400"/>
            <a:ext cx="4267200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14400" y="4343400"/>
            <a:ext cx="4267200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914400" y="4800600"/>
            <a:ext cx="4267200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914400" y="5257800"/>
            <a:ext cx="4267200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457200" y="44958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52400" y="4267200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'</a:t>
            </a:r>
            <a:endParaRPr lang="en-US" sz="2400" dirty="0" smtClean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5410200" y="30480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5334000" y="2590800"/>
            <a:ext cx="274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684634" y="1637198"/>
            <a:ext cx="3383166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Grid network similar to escape routing. Remove edges overlapping blockages.</a:t>
            </a:r>
          </a:p>
          <a:p>
            <a:endParaRPr lang="en-US" sz="900" dirty="0" smtClean="0">
              <a:latin typeface="Times New Roman"/>
              <a:cs typeface="Times New Roman"/>
            </a:endParaRPr>
          </a:p>
          <a:p>
            <a:r>
              <a:rPr lang="en-US" dirty="0" smtClean="0">
                <a:latin typeface="Times New Roman"/>
                <a:cs typeface="Times New Roman"/>
              </a:rPr>
              <a:t>Create an edge from source </a:t>
            </a:r>
            <a:r>
              <a:rPr lang="en-US" dirty="0" smtClean="0">
                <a:latin typeface="Times New Roman"/>
                <a:cs typeface="Times New Roman"/>
              </a:rPr>
              <a:t>s to vertex s’ with capacity equal to the number of pins.  </a:t>
            </a:r>
          </a:p>
          <a:p>
            <a:endParaRPr lang="en-US" sz="800" dirty="0">
              <a:latin typeface="Times New Roman"/>
              <a:cs typeface="Times New Roman"/>
            </a:endParaRPr>
          </a:p>
          <a:p>
            <a:r>
              <a:rPr lang="en-US" dirty="0" smtClean="0">
                <a:latin typeface="Times New Roman"/>
                <a:cs typeface="Times New Roman"/>
              </a:rPr>
              <a:t>Create an edge from s’ to </a:t>
            </a:r>
            <a:r>
              <a:rPr lang="en-US" dirty="0" smtClean="0">
                <a:latin typeface="Times New Roman"/>
                <a:cs typeface="Times New Roman"/>
              </a:rPr>
              <a:t>each boundary point in the first block, with capacity equal </a:t>
            </a:r>
            <a:r>
              <a:rPr lang="en-US" dirty="0" smtClean="0">
                <a:latin typeface="Times New Roman"/>
                <a:cs typeface="Times New Roman"/>
              </a:rPr>
              <a:t>to 1.</a:t>
            </a:r>
            <a:endParaRPr lang="en-US" baseline="-25000" dirty="0" smtClean="0">
              <a:latin typeface="Times New Roman"/>
              <a:cs typeface="Times New Roman"/>
            </a:endParaRPr>
          </a:p>
          <a:p>
            <a:endParaRPr lang="en-US" sz="800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Create an edge from </a:t>
            </a:r>
            <a:r>
              <a:rPr lang="en-US" dirty="0" smtClean="0">
                <a:latin typeface="Times New Roman"/>
                <a:cs typeface="Times New Roman"/>
              </a:rPr>
              <a:t>each boundary point in the second block to sink </a:t>
            </a:r>
            <a:r>
              <a:rPr lang="en-US" dirty="0" smtClean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lang="en-US" dirty="0" smtClean="0">
                <a:latin typeface="Times New Roman"/>
                <a:cs typeface="Times New Roman"/>
              </a:rPr>
              <a:t>, with capacity equal </a:t>
            </a:r>
            <a:r>
              <a:rPr lang="en-US" dirty="0" smtClean="0">
                <a:latin typeface="Times New Roman"/>
                <a:cs typeface="Times New Roman"/>
              </a:rPr>
              <a:t>to1.</a:t>
            </a:r>
          </a:p>
          <a:p>
            <a:endParaRPr lang="en-US" sz="800" dirty="0" smtClean="0">
              <a:latin typeface="Times New Roman"/>
              <a:cs typeface="Times New Roman"/>
            </a:endParaRPr>
          </a:p>
          <a:p>
            <a:r>
              <a:rPr lang="en-US" dirty="0" smtClean="0">
                <a:latin typeface="Times New Roman"/>
                <a:cs typeface="Times New Roman"/>
              </a:rPr>
              <a:t>Solve the min-cost max flow.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47800" y="3886200"/>
            <a:ext cx="1066800" cy="1371600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371600" y="38100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371600" y="42672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371600" y="47244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1371600" y="51816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1905000" y="51816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2438400" y="51816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1905000" y="38100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2438400" y="38100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2438400" y="42672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438400" y="47244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4114800" y="2438400"/>
            <a:ext cx="533400" cy="1447800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038600" y="23622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038600" y="28194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572000" y="23622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4572000" y="28194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038600" y="32766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4572000" y="32766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762000" y="4419600"/>
            <a:ext cx="1371600" cy="304800"/>
          </a:xfrm>
          <a:prstGeom prst="rightArrow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ight Arrow 79"/>
          <p:cNvSpPr/>
          <p:nvPr/>
        </p:nvSpPr>
        <p:spPr>
          <a:xfrm>
            <a:off x="4343400" y="2971800"/>
            <a:ext cx="990600" cy="304800"/>
          </a:xfrm>
          <a:prstGeom prst="rightArrow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4572000" y="38100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4038600" y="38100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57200" y="3807767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152400" y="3579167"/>
            <a:ext cx="304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</a:p>
        </p:txBody>
      </p:sp>
      <p:cxnSp>
        <p:nvCxnSpPr>
          <p:cNvPr id="22" name="Straight Arrow Connector 21"/>
          <p:cNvCxnSpPr>
            <a:stCxn id="46" idx="4"/>
            <a:endCxn id="43" idx="0"/>
          </p:cNvCxnSpPr>
          <p:nvPr/>
        </p:nvCxnSpPr>
        <p:spPr>
          <a:xfrm>
            <a:off x="533400" y="3960167"/>
            <a:ext cx="0" cy="5356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577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49" grpId="0" animBg="1"/>
      <p:bldP spid="56" grpId="0" animBg="1"/>
      <p:bldP spid="59" grpId="0" animBg="1"/>
      <p:bldP spid="61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31" grpId="0" animBg="1"/>
      <p:bldP spid="32" grpId="0" animBg="1"/>
      <p:bldP spid="69" grpId="0" animBg="1"/>
      <p:bldP spid="70" grpId="0" animBg="1"/>
      <p:bldP spid="71" grpId="0" animBg="1"/>
      <p:bldP spid="79" grpId="0" animBg="1"/>
      <p:bldP spid="21" grpId="0" animBg="1"/>
      <p:bldP spid="80" grpId="0" animBg="1"/>
      <p:bldP spid="81" grpId="0" animBg="1"/>
      <p:bldP spid="8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 smtClean="0"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smtClean="0">
                <a:latin typeface="Times New Roman"/>
                <a:cs typeface="Times New Roman"/>
              </a:rPr>
              <a:t>Computer Engineering Department, Bilkent University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 Flow Problem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Given a flow network, determine the flow values through each edge such that:</a:t>
            </a:r>
          </a:p>
          <a:p>
            <a:pPr lvl="1"/>
            <a:r>
              <a:rPr lang="en-US" dirty="0" smtClean="0"/>
              <a:t>The capacity constraints are satisfied</a:t>
            </a:r>
          </a:p>
          <a:p>
            <a:pPr lvl="1"/>
            <a:r>
              <a:rPr lang="en-US" dirty="0" smtClean="0"/>
              <a:t>The flow conservation constraints are satisfied</a:t>
            </a:r>
          </a:p>
          <a:p>
            <a:pPr lvl="1"/>
            <a:r>
              <a:rPr lang="en-US" dirty="0" smtClean="0"/>
              <a:t>The total flow value is maximized</a:t>
            </a:r>
          </a:p>
          <a:p>
            <a:endParaRPr lang="en-US" dirty="0" smtClean="0"/>
          </a:p>
          <a:p>
            <a:r>
              <a:rPr lang="en-US" i="1" u="sng" dirty="0" smtClean="0">
                <a:solidFill>
                  <a:srgbClr val="FF0000"/>
                </a:solidFill>
              </a:rPr>
              <a:t>Integrality theorem</a:t>
            </a:r>
            <a:r>
              <a:rPr lang="en-US" dirty="0" smtClean="0"/>
              <a:t>: If all edge capacities are integers, then it is guaranteed that there exists an optimal solution with integer flow values.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06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 smtClean="0"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smtClean="0">
                <a:latin typeface="Times New Roman"/>
                <a:cs typeface="Times New Roman"/>
              </a:rPr>
              <a:t>Computer Engineering Department, Bilkent University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 Flow Problem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09600" y="1524000"/>
            <a:ext cx="8229600" cy="4724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Max flow problem is polynomial-time solvable.</a:t>
            </a:r>
          </a:p>
          <a:p>
            <a:endParaRPr lang="en-US" sz="2400" dirty="0" smtClean="0"/>
          </a:p>
          <a:p>
            <a:r>
              <a:rPr lang="en-US" sz="2400" dirty="0" smtClean="0"/>
              <a:t>In practice, we can model it as a linear programming (LP) problem, and make use of efficient linear solvers.</a:t>
            </a:r>
          </a:p>
          <a:p>
            <a:endParaRPr lang="en-US" sz="2400" dirty="0"/>
          </a:p>
          <a:p>
            <a:r>
              <a:rPr lang="en-US" sz="2400" dirty="0" smtClean="0"/>
              <a:t>If all edge capacities are integers, it is guaranteed that the corresponding LP model is </a:t>
            </a:r>
            <a:r>
              <a:rPr lang="en-US" sz="2400" dirty="0" err="1" smtClean="0"/>
              <a:t>unimodular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⟹ Linear solver will return a solution with integer values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In practice, can handle reasonably large problems.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203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 smtClean="0"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smtClean="0">
                <a:latin typeface="Times New Roman"/>
                <a:cs typeface="Times New Roman"/>
              </a:rPr>
              <a:t>Computer Engineering Department, Bilkent University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Bipartite Matching Problem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600" dirty="0" smtClean="0"/>
              <a:t>Many practical problems can be modeled as max flow problems.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u="sng" dirty="0" smtClean="0">
                <a:solidFill>
                  <a:srgbClr val="FF0000"/>
                </a:solidFill>
              </a:rPr>
              <a:t>Exercise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r>
              <a:rPr lang="en-US" i="1" u="sng" dirty="0" smtClean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400" i="1" dirty="0" smtClean="0">
                <a:solidFill>
                  <a:srgbClr val="000090"/>
                </a:solidFill>
              </a:rPr>
              <a:t>There are </a:t>
            </a:r>
            <a:r>
              <a:rPr lang="en-US" sz="2400" i="1" dirty="0" smtClean="0">
                <a:solidFill>
                  <a:srgbClr val="0000FF"/>
                </a:solidFill>
              </a:rPr>
              <a:t>n</a:t>
            </a:r>
            <a:r>
              <a:rPr lang="en-US" sz="2400" i="1" dirty="0" smtClean="0">
                <a:solidFill>
                  <a:srgbClr val="000090"/>
                </a:solidFill>
              </a:rPr>
              <a:t> students who want to do internship, and there are </a:t>
            </a:r>
            <a:r>
              <a:rPr lang="en-US" sz="2400" i="1" dirty="0" smtClean="0">
                <a:solidFill>
                  <a:srgbClr val="0000FF"/>
                </a:solidFill>
              </a:rPr>
              <a:t>m</a:t>
            </a:r>
            <a:r>
              <a:rPr lang="en-US" sz="2400" i="1" dirty="0" smtClean="0">
                <a:solidFill>
                  <a:srgbClr val="000090"/>
                </a:solidFill>
              </a:rPr>
              <a:t> companies. Each student marks 3 companies as his/her preference.  Your task is to assign the students to companies such that:</a:t>
            </a:r>
          </a:p>
          <a:p>
            <a:pPr marL="0" indent="0">
              <a:buNone/>
            </a:pPr>
            <a:r>
              <a:rPr lang="en-US" sz="2400" i="1" dirty="0">
                <a:solidFill>
                  <a:srgbClr val="000090"/>
                </a:solidFill>
              </a:rPr>
              <a:t>	</a:t>
            </a:r>
            <a:r>
              <a:rPr lang="en-US" sz="2400" i="1" dirty="0" smtClean="0">
                <a:solidFill>
                  <a:srgbClr val="000090"/>
                </a:solidFill>
              </a:rPr>
              <a:t>Each student is assigned to 1 company, and vice versa.</a:t>
            </a:r>
          </a:p>
          <a:p>
            <a:pPr marL="0" indent="0">
              <a:buNone/>
            </a:pPr>
            <a:r>
              <a:rPr lang="en-US" sz="2400" i="1" dirty="0">
                <a:solidFill>
                  <a:srgbClr val="000090"/>
                </a:solidFill>
              </a:rPr>
              <a:t>	</a:t>
            </a:r>
            <a:r>
              <a:rPr lang="en-US" sz="2400" i="1" dirty="0" smtClean="0">
                <a:solidFill>
                  <a:srgbClr val="000090"/>
                </a:solidFill>
              </a:rPr>
              <a:t>A student is not assigned to a company (s)he doesn’t prefer.</a:t>
            </a:r>
          </a:p>
          <a:p>
            <a:pPr marL="0" indent="0">
              <a:buNone/>
            </a:pPr>
            <a:r>
              <a:rPr lang="en-US" sz="2400" i="1" dirty="0">
                <a:solidFill>
                  <a:srgbClr val="000090"/>
                </a:solidFill>
              </a:rPr>
              <a:t>	</a:t>
            </a:r>
            <a:r>
              <a:rPr lang="en-US" sz="2400" i="1" dirty="0" smtClean="0">
                <a:solidFill>
                  <a:srgbClr val="000090"/>
                </a:solidFill>
              </a:rPr>
              <a:t>The number of students assigned is maximized.</a:t>
            </a:r>
          </a:p>
          <a:p>
            <a:pPr marL="0" indent="0">
              <a:buNone/>
            </a:pPr>
            <a:r>
              <a:rPr lang="en-US" sz="2400" i="1" dirty="0" smtClean="0">
                <a:solidFill>
                  <a:srgbClr val="000090"/>
                </a:solidFill>
              </a:rPr>
              <a:t>Use network flow to model your algorithm.</a:t>
            </a:r>
          </a:p>
        </p:txBody>
      </p:sp>
    </p:spTree>
    <p:extLst>
      <p:ext uri="{BB962C8B-B14F-4D97-AF65-F5344CB8AC3E}">
        <p14:creationId xmlns:p14="http://schemas.microsoft.com/office/powerpoint/2010/main" val="357184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 smtClean="0"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smtClean="0">
                <a:latin typeface="Times New Roman"/>
                <a:cs typeface="Times New Roman"/>
              </a:rPr>
              <a:t>Computer Engineering Department, Bilkent University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5867400" y="2057400"/>
            <a:ext cx="3124200" cy="3962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An edge from source </a:t>
            </a:r>
            <a:r>
              <a:rPr lang="en-US" sz="2000" dirty="0" smtClean="0">
                <a:solidFill>
                  <a:srgbClr val="0000FF"/>
                </a:solidFill>
              </a:rPr>
              <a:t>s</a:t>
            </a:r>
            <a:r>
              <a:rPr lang="en-US" sz="2000" dirty="0" smtClean="0"/>
              <a:t> to each student vertex </a:t>
            </a:r>
            <a:r>
              <a:rPr lang="en-US" sz="2000" dirty="0" smtClean="0">
                <a:solidFill>
                  <a:srgbClr val="0000FF"/>
                </a:solidFill>
              </a:rPr>
              <a:t>u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An edge from company vertex </a:t>
            </a:r>
            <a:r>
              <a:rPr lang="en-US" sz="2000" dirty="0" smtClean="0">
                <a:solidFill>
                  <a:srgbClr val="0000FF"/>
                </a:solidFill>
              </a:rPr>
              <a:t>v</a:t>
            </a:r>
            <a:r>
              <a:rPr lang="en-US" sz="2000" dirty="0" smtClean="0"/>
              <a:t> to sink </a:t>
            </a:r>
            <a:r>
              <a:rPr lang="en-US" sz="2000" dirty="0" smtClean="0">
                <a:solidFill>
                  <a:srgbClr val="0000FF"/>
                </a:solidFill>
              </a:rPr>
              <a:t>t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Create edge </a:t>
            </a:r>
            <a:r>
              <a:rPr lang="en-US" sz="2000" dirty="0" smtClean="0">
                <a:solidFill>
                  <a:srgbClr val="0000FF"/>
                </a:solidFill>
              </a:rPr>
              <a:t>(u, v) </a:t>
            </a:r>
            <a:r>
              <a:rPr lang="en-US" sz="2000" dirty="0" err="1" smtClean="0"/>
              <a:t>iff</a:t>
            </a:r>
            <a:r>
              <a:rPr lang="en-US" sz="2000" dirty="0" smtClean="0"/>
              <a:t> student u prefers company </a:t>
            </a:r>
            <a:r>
              <a:rPr lang="en-US" sz="2000" dirty="0" smtClean="0">
                <a:solidFill>
                  <a:srgbClr val="0000FF"/>
                </a:solidFill>
              </a:rPr>
              <a:t>v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All edge capacities are </a:t>
            </a:r>
            <a:r>
              <a:rPr lang="en-US" sz="2000" dirty="0" smtClean="0">
                <a:solidFill>
                  <a:srgbClr val="0000FF"/>
                </a:solidFill>
              </a:rPr>
              <a:t>1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228600" y="2895600"/>
            <a:ext cx="5562600" cy="3200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066800" y="4267200"/>
            <a:ext cx="228600" cy="228600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828800" y="3352800"/>
            <a:ext cx="228600" cy="2286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28800" y="4648200"/>
            <a:ext cx="228600" cy="2286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828800" y="3962400"/>
            <a:ext cx="228600" cy="2286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953000" y="4343400"/>
            <a:ext cx="228600" cy="228600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62000" y="4114800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endParaRPr lang="en-US" sz="24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81600" y="4191000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endParaRPr lang="en-US" sz="24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1828800" y="5334000"/>
            <a:ext cx="228600" cy="2286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352800" y="3733800"/>
            <a:ext cx="228600" cy="2286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352800" y="5029200"/>
            <a:ext cx="228600" cy="2286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352800" y="4343400"/>
            <a:ext cx="228600" cy="2286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352800" y="5715000"/>
            <a:ext cx="228600" cy="2286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352800" y="2971800"/>
            <a:ext cx="228600" cy="2286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>
            <a:stCxn id="7" idx="6"/>
            <a:endCxn id="49" idx="2"/>
          </p:cNvCxnSpPr>
          <p:nvPr/>
        </p:nvCxnSpPr>
        <p:spPr>
          <a:xfrm flipV="1">
            <a:off x="2057400" y="3086100"/>
            <a:ext cx="12954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7" idx="6"/>
            <a:endCxn id="47" idx="1"/>
          </p:cNvCxnSpPr>
          <p:nvPr/>
        </p:nvCxnSpPr>
        <p:spPr>
          <a:xfrm>
            <a:off x="2057400" y="3467100"/>
            <a:ext cx="1328878" cy="9097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7" idx="6"/>
            <a:endCxn id="46" idx="2"/>
          </p:cNvCxnSpPr>
          <p:nvPr/>
        </p:nvCxnSpPr>
        <p:spPr>
          <a:xfrm>
            <a:off x="2057400" y="3467100"/>
            <a:ext cx="1295400" cy="1676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9" idx="6"/>
            <a:endCxn id="45" idx="2"/>
          </p:cNvCxnSpPr>
          <p:nvPr/>
        </p:nvCxnSpPr>
        <p:spPr>
          <a:xfrm flipV="1">
            <a:off x="2057400" y="3848100"/>
            <a:ext cx="12954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9" idx="6"/>
            <a:endCxn id="48" idx="2"/>
          </p:cNvCxnSpPr>
          <p:nvPr/>
        </p:nvCxnSpPr>
        <p:spPr>
          <a:xfrm>
            <a:off x="2057400" y="4076700"/>
            <a:ext cx="1295400" cy="1752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9" idx="6"/>
          </p:cNvCxnSpPr>
          <p:nvPr/>
        </p:nvCxnSpPr>
        <p:spPr>
          <a:xfrm flipV="1">
            <a:off x="2057400" y="3200400"/>
            <a:ext cx="1295400" cy="876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8" idx="6"/>
            <a:endCxn id="47" idx="3"/>
          </p:cNvCxnSpPr>
          <p:nvPr/>
        </p:nvCxnSpPr>
        <p:spPr>
          <a:xfrm flipV="1">
            <a:off x="2057400" y="4538522"/>
            <a:ext cx="1328878" cy="2239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8" idx="6"/>
            <a:endCxn id="45" idx="3"/>
          </p:cNvCxnSpPr>
          <p:nvPr/>
        </p:nvCxnSpPr>
        <p:spPr>
          <a:xfrm flipV="1">
            <a:off x="2057400" y="3928922"/>
            <a:ext cx="1328878" cy="833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8" idx="6"/>
          </p:cNvCxnSpPr>
          <p:nvPr/>
        </p:nvCxnSpPr>
        <p:spPr>
          <a:xfrm>
            <a:off x="2057400" y="4762500"/>
            <a:ext cx="1295400" cy="419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44" idx="6"/>
            <a:endCxn id="47" idx="3"/>
          </p:cNvCxnSpPr>
          <p:nvPr/>
        </p:nvCxnSpPr>
        <p:spPr>
          <a:xfrm flipV="1">
            <a:off x="2057400" y="4538522"/>
            <a:ext cx="1328878" cy="9097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46" idx="3"/>
          </p:cNvCxnSpPr>
          <p:nvPr/>
        </p:nvCxnSpPr>
        <p:spPr>
          <a:xfrm flipV="1">
            <a:off x="2057400" y="5224322"/>
            <a:ext cx="1328878" cy="2620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44" idx="6"/>
            <a:endCxn id="48" idx="3"/>
          </p:cNvCxnSpPr>
          <p:nvPr/>
        </p:nvCxnSpPr>
        <p:spPr>
          <a:xfrm>
            <a:off x="2057400" y="5448300"/>
            <a:ext cx="1328878" cy="461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" idx="7"/>
            <a:endCxn id="7" idx="3"/>
          </p:cNvCxnSpPr>
          <p:nvPr/>
        </p:nvCxnSpPr>
        <p:spPr>
          <a:xfrm flipV="1">
            <a:off x="1261922" y="3547922"/>
            <a:ext cx="600356" cy="7527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" idx="6"/>
            <a:endCxn id="9" idx="2"/>
          </p:cNvCxnSpPr>
          <p:nvPr/>
        </p:nvCxnSpPr>
        <p:spPr>
          <a:xfrm flipV="1">
            <a:off x="1295400" y="40767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endCxn id="8" idx="2"/>
          </p:cNvCxnSpPr>
          <p:nvPr/>
        </p:nvCxnSpPr>
        <p:spPr>
          <a:xfrm>
            <a:off x="1295400" y="4419600"/>
            <a:ext cx="533400" cy="342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6" idx="6"/>
            <a:endCxn id="44" idx="1"/>
          </p:cNvCxnSpPr>
          <p:nvPr/>
        </p:nvCxnSpPr>
        <p:spPr>
          <a:xfrm>
            <a:off x="1295400" y="4381500"/>
            <a:ext cx="566878" cy="9859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49" idx="6"/>
          </p:cNvCxnSpPr>
          <p:nvPr/>
        </p:nvCxnSpPr>
        <p:spPr>
          <a:xfrm>
            <a:off x="3581400" y="3086100"/>
            <a:ext cx="1371600" cy="1257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45" idx="6"/>
            <a:endCxn id="13" idx="1"/>
          </p:cNvCxnSpPr>
          <p:nvPr/>
        </p:nvCxnSpPr>
        <p:spPr>
          <a:xfrm>
            <a:off x="3581400" y="3848100"/>
            <a:ext cx="1405078" cy="5287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47" idx="6"/>
            <a:endCxn id="13" idx="2"/>
          </p:cNvCxnSpPr>
          <p:nvPr/>
        </p:nvCxnSpPr>
        <p:spPr>
          <a:xfrm>
            <a:off x="3581400" y="44577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46" idx="6"/>
            <a:endCxn id="13" idx="3"/>
          </p:cNvCxnSpPr>
          <p:nvPr/>
        </p:nvCxnSpPr>
        <p:spPr>
          <a:xfrm flipV="1">
            <a:off x="3581400" y="4538522"/>
            <a:ext cx="1405078" cy="6049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48" idx="6"/>
          </p:cNvCxnSpPr>
          <p:nvPr/>
        </p:nvCxnSpPr>
        <p:spPr>
          <a:xfrm flipV="1">
            <a:off x="3581400" y="4572000"/>
            <a:ext cx="1371600" cy="1257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V="1">
            <a:off x="1981200" y="2362200"/>
            <a:ext cx="0" cy="83820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087885" y="1676400"/>
            <a:ext cx="15696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a vertex</a:t>
            </a:r>
            <a:r>
              <a:rPr lang="en-US" sz="20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u for</a:t>
            </a:r>
          </a:p>
          <a:p>
            <a:pPr algn="ctr"/>
            <a:r>
              <a:rPr lang="en-US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each student</a:t>
            </a:r>
          </a:p>
        </p:txBody>
      </p:sp>
      <p:cxnSp>
        <p:nvCxnSpPr>
          <p:cNvPr id="97" name="Straight Arrow Connector 96"/>
          <p:cNvCxnSpPr/>
          <p:nvPr/>
        </p:nvCxnSpPr>
        <p:spPr>
          <a:xfrm flipV="1">
            <a:off x="3505200" y="2362200"/>
            <a:ext cx="0" cy="53340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819400" y="1676400"/>
            <a:ext cx="16594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a vertex</a:t>
            </a:r>
            <a:r>
              <a:rPr lang="en-US" sz="20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v for</a:t>
            </a:r>
          </a:p>
          <a:p>
            <a:pPr algn="ctr"/>
            <a:r>
              <a:rPr lang="en-US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each company</a:t>
            </a:r>
          </a:p>
        </p:txBody>
      </p:sp>
    </p:spTree>
    <p:extLst>
      <p:ext uri="{BB962C8B-B14F-4D97-AF65-F5344CB8AC3E}">
        <p14:creationId xmlns:p14="http://schemas.microsoft.com/office/powerpoint/2010/main" val="209010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 smtClean="0"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smtClean="0">
                <a:latin typeface="Times New Roman"/>
                <a:cs typeface="Times New Roman"/>
              </a:rPr>
              <a:t>Computer Engineering Department, Bilkent University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5867400" y="2057400"/>
            <a:ext cx="3276600" cy="3962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Compute the max flow from source s to sink t.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Total flow = # of assignments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If edge (u,v) has non-zero flow, assign student u to company v.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228600" y="2895600"/>
            <a:ext cx="5562600" cy="3200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066800" y="4267200"/>
            <a:ext cx="228600" cy="228600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828800" y="3352800"/>
            <a:ext cx="228600" cy="2286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28800" y="4648200"/>
            <a:ext cx="228600" cy="2286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828800" y="3962400"/>
            <a:ext cx="228600" cy="2286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953000" y="4343400"/>
            <a:ext cx="228600" cy="228600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62000" y="4114800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endParaRPr lang="en-US" sz="24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81600" y="4191000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endParaRPr lang="en-US" sz="24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1828800" y="5334000"/>
            <a:ext cx="228600" cy="2286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352800" y="3733800"/>
            <a:ext cx="228600" cy="2286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352800" y="5029200"/>
            <a:ext cx="228600" cy="2286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352800" y="4343400"/>
            <a:ext cx="228600" cy="2286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352800" y="5715000"/>
            <a:ext cx="228600" cy="2286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352800" y="2971800"/>
            <a:ext cx="228600" cy="2286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>
            <a:stCxn id="7" idx="6"/>
            <a:endCxn id="49" idx="2"/>
          </p:cNvCxnSpPr>
          <p:nvPr/>
        </p:nvCxnSpPr>
        <p:spPr>
          <a:xfrm flipV="1">
            <a:off x="2057400" y="3086100"/>
            <a:ext cx="12954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7" idx="6"/>
            <a:endCxn id="47" idx="1"/>
          </p:cNvCxnSpPr>
          <p:nvPr/>
        </p:nvCxnSpPr>
        <p:spPr>
          <a:xfrm>
            <a:off x="2057400" y="3467100"/>
            <a:ext cx="1328878" cy="9097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7" idx="6"/>
            <a:endCxn id="46" idx="2"/>
          </p:cNvCxnSpPr>
          <p:nvPr/>
        </p:nvCxnSpPr>
        <p:spPr>
          <a:xfrm>
            <a:off x="2057400" y="3467100"/>
            <a:ext cx="1295400" cy="1676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9" idx="6"/>
            <a:endCxn id="45" idx="2"/>
          </p:cNvCxnSpPr>
          <p:nvPr/>
        </p:nvCxnSpPr>
        <p:spPr>
          <a:xfrm flipV="1">
            <a:off x="2057400" y="3848100"/>
            <a:ext cx="12954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9" idx="6"/>
            <a:endCxn id="48" idx="2"/>
          </p:cNvCxnSpPr>
          <p:nvPr/>
        </p:nvCxnSpPr>
        <p:spPr>
          <a:xfrm>
            <a:off x="2057400" y="4076700"/>
            <a:ext cx="1295400" cy="1752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9" idx="6"/>
          </p:cNvCxnSpPr>
          <p:nvPr/>
        </p:nvCxnSpPr>
        <p:spPr>
          <a:xfrm flipV="1">
            <a:off x="2057400" y="3200400"/>
            <a:ext cx="1295400" cy="876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8" idx="6"/>
            <a:endCxn id="47" idx="3"/>
          </p:cNvCxnSpPr>
          <p:nvPr/>
        </p:nvCxnSpPr>
        <p:spPr>
          <a:xfrm flipV="1">
            <a:off x="2057400" y="4538522"/>
            <a:ext cx="1328878" cy="2239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8" idx="6"/>
            <a:endCxn id="45" idx="3"/>
          </p:cNvCxnSpPr>
          <p:nvPr/>
        </p:nvCxnSpPr>
        <p:spPr>
          <a:xfrm flipV="1">
            <a:off x="2057400" y="3928922"/>
            <a:ext cx="1328878" cy="833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8" idx="6"/>
          </p:cNvCxnSpPr>
          <p:nvPr/>
        </p:nvCxnSpPr>
        <p:spPr>
          <a:xfrm>
            <a:off x="2057400" y="4762500"/>
            <a:ext cx="1295400" cy="419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44" idx="6"/>
            <a:endCxn id="47" idx="3"/>
          </p:cNvCxnSpPr>
          <p:nvPr/>
        </p:nvCxnSpPr>
        <p:spPr>
          <a:xfrm flipV="1">
            <a:off x="2057400" y="4538522"/>
            <a:ext cx="1328878" cy="9097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46" idx="3"/>
          </p:cNvCxnSpPr>
          <p:nvPr/>
        </p:nvCxnSpPr>
        <p:spPr>
          <a:xfrm flipV="1">
            <a:off x="2057400" y="5224322"/>
            <a:ext cx="1328878" cy="2620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44" idx="6"/>
            <a:endCxn id="48" idx="3"/>
          </p:cNvCxnSpPr>
          <p:nvPr/>
        </p:nvCxnSpPr>
        <p:spPr>
          <a:xfrm>
            <a:off x="2057400" y="5448300"/>
            <a:ext cx="1328878" cy="461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" idx="7"/>
            <a:endCxn id="7" idx="3"/>
          </p:cNvCxnSpPr>
          <p:nvPr/>
        </p:nvCxnSpPr>
        <p:spPr>
          <a:xfrm flipV="1">
            <a:off x="1261922" y="3547922"/>
            <a:ext cx="600356" cy="7527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" idx="6"/>
            <a:endCxn id="9" idx="2"/>
          </p:cNvCxnSpPr>
          <p:nvPr/>
        </p:nvCxnSpPr>
        <p:spPr>
          <a:xfrm flipV="1">
            <a:off x="1295400" y="40767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endCxn id="8" idx="2"/>
          </p:cNvCxnSpPr>
          <p:nvPr/>
        </p:nvCxnSpPr>
        <p:spPr>
          <a:xfrm>
            <a:off x="1295400" y="4419600"/>
            <a:ext cx="533400" cy="342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6" idx="6"/>
            <a:endCxn id="44" idx="1"/>
          </p:cNvCxnSpPr>
          <p:nvPr/>
        </p:nvCxnSpPr>
        <p:spPr>
          <a:xfrm>
            <a:off x="1295400" y="4381500"/>
            <a:ext cx="566878" cy="9859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49" idx="6"/>
          </p:cNvCxnSpPr>
          <p:nvPr/>
        </p:nvCxnSpPr>
        <p:spPr>
          <a:xfrm>
            <a:off x="3581400" y="3086100"/>
            <a:ext cx="1371600" cy="1257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45" idx="6"/>
            <a:endCxn id="13" idx="1"/>
          </p:cNvCxnSpPr>
          <p:nvPr/>
        </p:nvCxnSpPr>
        <p:spPr>
          <a:xfrm>
            <a:off x="3581400" y="3848100"/>
            <a:ext cx="1405078" cy="5287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47" idx="6"/>
            <a:endCxn id="13" idx="2"/>
          </p:cNvCxnSpPr>
          <p:nvPr/>
        </p:nvCxnSpPr>
        <p:spPr>
          <a:xfrm>
            <a:off x="3581400" y="44577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46" idx="6"/>
            <a:endCxn id="13" idx="3"/>
          </p:cNvCxnSpPr>
          <p:nvPr/>
        </p:nvCxnSpPr>
        <p:spPr>
          <a:xfrm flipV="1">
            <a:off x="3581400" y="4538522"/>
            <a:ext cx="1405078" cy="6049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48" idx="6"/>
          </p:cNvCxnSpPr>
          <p:nvPr/>
        </p:nvCxnSpPr>
        <p:spPr>
          <a:xfrm flipV="1">
            <a:off x="3581400" y="4572000"/>
            <a:ext cx="1371600" cy="1257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V="1">
            <a:off x="1981200" y="2362200"/>
            <a:ext cx="0" cy="83820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087885" y="1676400"/>
            <a:ext cx="15696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a vertex</a:t>
            </a:r>
            <a:r>
              <a:rPr lang="en-US" sz="20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u for</a:t>
            </a:r>
          </a:p>
          <a:p>
            <a:pPr algn="ctr"/>
            <a:r>
              <a:rPr lang="en-US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each student</a:t>
            </a:r>
          </a:p>
        </p:txBody>
      </p:sp>
      <p:cxnSp>
        <p:nvCxnSpPr>
          <p:cNvPr id="97" name="Straight Arrow Connector 96"/>
          <p:cNvCxnSpPr/>
          <p:nvPr/>
        </p:nvCxnSpPr>
        <p:spPr>
          <a:xfrm flipV="1">
            <a:off x="3505200" y="2362200"/>
            <a:ext cx="0" cy="53340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819400" y="1676400"/>
            <a:ext cx="16594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a vertex</a:t>
            </a:r>
            <a:r>
              <a:rPr lang="en-US" sz="20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v for</a:t>
            </a:r>
          </a:p>
          <a:p>
            <a:pPr algn="ctr"/>
            <a:r>
              <a:rPr lang="en-US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each company</a:t>
            </a:r>
          </a:p>
        </p:txBody>
      </p:sp>
    </p:spTree>
    <p:extLst>
      <p:ext uri="{BB962C8B-B14F-4D97-AF65-F5344CB8AC3E}">
        <p14:creationId xmlns:p14="http://schemas.microsoft.com/office/powerpoint/2010/main" val="387018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C103524819990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400" dirty="0" smtClean="0">
            <a:latin typeface="Times New Roman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purple05-97-00">
  <a:themeElements>
    <a:clrScheme name="purple05-97-00 1">
      <a:dk1>
        <a:srgbClr val="003366"/>
      </a:dk1>
      <a:lt1>
        <a:srgbClr val="CCECFF"/>
      </a:lt1>
      <a:dk2>
        <a:srgbClr val="7D1F7F"/>
      </a:dk2>
      <a:lt2>
        <a:srgbClr val="000000"/>
      </a:lt2>
      <a:accent1>
        <a:srgbClr val="CC0A00"/>
      </a:accent1>
      <a:accent2>
        <a:srgbClr val="39B018"/>
      </a:accent2>
      <a:accent3>
        <a:srgbClr val="E2F4FF"/>
      </a:accent3>
      <a:accent4>
        <a:srgbClr val="002A56"/>
      </a:accent4>
      <a:accent5>
        <a:srgbClr val="E2AAAA"/>
      </a:accent5>
      <a:accent6>
        <a:srgbClr val="339F15"/>
      </a:accent6>
      <a:hlink>
        <a:srgbClr val="CC6600"/>
      </a:hlink>
      <a:folHlink>
        <a:srgbClr val="0B5AB1"/>
      </a:folHlink>
    </a:clrScheme>
    <a:fontScheme name="purple05-97-00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purple05-97-00 1">
        <a:dk1>
          <a:srgbClr val="003366"/>
        </a:dk1>
        <a:lt1>
          <a:srgbClr val="CCECFF"/>
        </a:lt1>
        <a:dk2>
          <a:srgbClr val="7D1F7F"/>
        </a:dk2>
        <a:lt2>
          <a:srgbClr val="000000"/>
        </a:lt2>
        <a:accent1>
          <a:srgbClr val="CC0A00"/>
        </a:accent1>
        <a:accent2>
          <a:srgbClr val="39B018"/>
        </a:accent2>
        <a:accent3>
          <a:srgbClr val="E2F4FF"/>
        </a:accent3>
        <a:accent4>
          <a:srgbClr val="002A56"/>
        </a:accent4>
        <a:accent5>
          <a:srgbClr val="E2AAAA"/>
        </a:accent5>
        <a:accent6>
          <a:srgbClr val="339F15"/>
        </a:accent6>
        <a:hlink>
          <a:srgbClr val="CC6600"/>
        </a:hlink>
        <a:folHlink>
          <a:srgbClr val="0B5AB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DDB1280-0676-4822-8A4D-E954834AE20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TC103524819990</Template>
  <TotalTime>0</TotalTime>
  <Words>3110</Words>
  <Application>Microsoft Office PowerPoint</Application>
  <PresentationFormat>On-screen Show (4:3)</PresentationFormat>
  <Paragraphs>504</Paragraphs>
  <Slides>43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4" baseType="lpstr">
      <vt:lpstr>Arial</vt:lpstr>
      <vt:lpstr>Arial Narrow</vt:lpstr>
      <vt:lpstr>Calibri</vt:lpstr>
      <vt:lpstr>ＭＳ Ｐゴシック</vt:lpstr>
      <vt:lpstr>Times New Roman</vt:lpstr>
      <vt:lpstr>Tw Cen MT</vt:lpstr>
      <vt:lpstr>Wingdings</vt:lpstr>
      <vt:lpstr>Wingdings 2</vt:lpstr>
      <vt:lpstr>TC103524819990</vt:lpstr>
      <vt:lpstr>purple05-97-00</vt:lpstr>
      <vt:lpstr>Equation</vt:lpstr>
      <vt:lpstr>PowerPoint Presentation</vt:lpstr>
      <vt:lpstr>Flow Network Definition</vt:lpstr>
      <vt:lpstr>Flow Constraints</vt:lpstr>
      <vt:lpstr>Network Flow</vt:lpstr>
      <vt:lpstr>Max Flow Problem</vt:lpstr>
      <vt:lpstr>Max Flow Problem</vt:lpstr>
      <vt:lpstr>Bipartite Matching Problem</vt:lpstr>
      <vt:lpstr>Solution</vt:lpstr>
      <vt:lpstr>Solution</vt:lpstr>
      <vt:lpstr>Optimality Proof</vt:lpstr>
      <vt:lpstr>Exercise</vt:lpstr>
      <vt:lpstr>Solution</vt:lpstr>
      <vt:lpstr>Solution</vt:lpstr>
      <vt:lpstr>Proof: (1) Assignment → Flow</vt:lpstr>
      <vt:lpstr>Proof: (1) Assignment → Flow</vt:lpstr>
      <vt:lpstr>Proof: (1) Assignment → Flow</vt:lpstr>
      <vt:lpstr>Proof: (1) Assignment → Flow</vt:lpstr>
      <vt:lpstr>Proof: (1) Assignment → Flow</vt:lpstr>
      <vt:lpstr>Proof: (2) Flow → Assignment</vt:lpstr>
      <vt:lpstr>Proof: (2) Flow → Assignment</vt:lpstr>
      <vt:lpstr>Proof: (2) Flow → Assignment</vt:lpstr>
      <vt:lpstr>Extension for Vertex Capacities</vt:lpstr>
      <vt:lpstr>Min-Cost Max-Flow</vt:lpstr>
      <vt:lpstr>Exercise: Escape Routing Problem</vt:lpstr>
      <vt:lpstr>Exercise: Escape Routing Problem</vt:lpstr>
      <vt:lpstr>Solution: Network Flow Model for Escape Routing</vt:lpstr>
      <vt:lpstr>Solution: Network Flow Model for Escape Routing</vt:lpstr>
      <vt:lpstr>Proof: (1) Routing → Flow </vt:lpstr>
      <vt:lpstr>Proof: (1) Routing → Flow </vt:lpstr>
      <vt:lpstr>Proof: (1) Routing → Flow </vt:lpstr>
      <vt:lpstr>Proof: (2) Flow → Routing </vt:lpstr>
      <vt:lpstr>Proof: (2) Flow → Routing </vt:lpstr>
      <vt:lpstr>Proof: (2) Flow → Routing </vt:lpstr>
      <vt:lpstr>Multi-Commodity Flow</vt:lpstr>
      <vt:lpstr>Multi-Commodity Flow</vt:lpstr>
      <vt:lpstr>Exercise: Single Layer Routing</vt:lpstr>
      <vt:lpstr>Solution: Single Layer Routing</vt:lpstr>
      <vt:lpstr>Simultaneous Pin Assignment and Routing</vt:lpstr>
      <vt:lpstr>Pin Assignment Followed By Routing</vt:lpstr>
      <vt:lpstr>Simultaneous Pin Assignment and Routing</vt:lpstr>
      <vt:lpstr>Simultaneous Pin Assignment and Routing: Greedy </vt:lpstr>
      <vt:lpstr>Simultaneous Pin Assignment and Routing: Optimal</vt:lpstr>
      <vt:lpstr>Solution: Simultaneous Pin Assignment and Routing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Academic presentation for college course (globe design)</dc:title>
  <dc:creator/>
  <cp:keywords/>
  <cp:lastModifiedBy/>
  <cp:revision>1</cp:revision>
  <dcterms:modified xsi:type="dcterms:W3CDTF">2015-12-01T09:47:22Z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TC101671251033</vt:lpwstr>
  </property>
</Properties>
</file>