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607" r:id="rId2"/>
    <p:sldId id="613" r:id="rId3"/>
    <p:sldId id="614" r:id="rId4"/>
    <p:sldId id="615" r:id="rId5"/>
    <p:sldId id="616" r:id="rId6"/>
    <p:sldId id="617" r:id="rId7"/>
    <p:sldId id="618" r:id="rId8"/>
    <p:sldId id="621" r:id="rId9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BEEF4"/>
    <a:srgbClr val="DCE6F2"/>
    <a:srgbClr val="FF9933"/>
    <a:srgbClr val="99FFCC"/>
    <a:srgbClr val="66FF66"/>
    <a:srgbClr val="FFFF00"/>
    <a:srgbClr val="00FF00"/>
    <a:srgbClr val="FF9900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22" autoAdjust="0"/>
    <p:restoredTop sz="94676" autoAdjust="0"/>
  </p:normalViewPr>
  <p:slideViewPr>
    <p:cSldViewPr>
      <p:cViewPr varScale="1">
        <p:scale>
          <a:sx n="128" d="100"/>
          <a:sy n="128" d="100"/>
        </p:scale>
        <p:origin x="4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427" y="0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7A9C85-7208-4140-9A1B-482E74B6EC70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427" y="9120172"/>
            <a:ext cx="3170138" cy="4795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650C07-3E7E-4F0E-9FCA-027EE472E1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1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9EAA3D3F-CA47-4B9D-B6BA-678D85410C0A}" type="datetimeFigureOut">
              <a:rPr lang="en-US" smtClean="0"/>
              <a:t>10/23/2020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4"/>
            <a:ext cx="3169920" cy="480060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ADACB01-8BF2-4713-B06A-211A8CE39FE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741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s-ES" smtClean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</a:ln>
        </p:spPr>
        <p:txBody>
          <a:bodyPr wrap="square" numCol="1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D5C9D8F-313B-4C0E-A642-9DB8A7C73743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038600" cy="5211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447800"/>
            <a:ext cx="4040188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7800"/>
            <a:ext cx="4041775" cy="46783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Insert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85800"/>
            <a:ext cx="9144000" cy="0"/>
          </a:xfrm>
          <a:prstGeom prst="line">
            <a:avLst/>
          </a:prstGeom>
          <a:ln w="50800" cmpd="thickThin">
            <a:gradFill>
              <a:gsLst>
                <a:gs pos="0">
                  <a:schemeClr val="accent2">
                    <a:lumMod val="5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/>
          <p:cNvSpPr>
            <a:spLocks noGrp="1"/>
          </p:cNvSpPr>
          <p:nvPr>
            <p:ph idx="13" hasCustomPrompt="1"/>
          </p:nvPr>
        </p:nvSpPr>
        <p:spPr>
          <a:xfrm>
            <a:off x="457200" y="3276600"/>
            <a:ext cx="8229600" cy="3124200"/>
          </a:xfrm>
        </p:spPr>
        <p:txBody>
          <a:bodyPr>
            <a:normAutofit/>
          </a:bodyPr>
          <a:lstStyle>
            <a:lvl1pPr marL="0" indent="0" defTabSz="914400">
              <a:buNone/>
              <a:tabLst>
                <a:tab pos="0" algn="l"/>
              </a:tabLst>
              <a:defRPr sz="2400" b="1" baseline="0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Insert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838200"/>
            <a:ext cx="8229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JC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566" y="1066800"/>
            <a:ext cx="8382000" cy="2514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GB" i="1" dirty="0" smtClean="0">
                <a:solidFill>
                  <a:srgbClr val="0000FF"/>
                </a:solidFill>
              </a:rPr>
              <a:t>Set Covering: example</a:t>
            </a:r>
            <a:endParaRPr lang="en-US" i="1" dirty="0">
              <a:solidFill>
                <a:srgbClr val="0000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00600"/>
            <a:ext cx="6400800" cy="14478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sz="2000" dirty="0" smtClean="0">
                <a:solidFill>
                  <a:schemeClr val="tx1"/>
                </a:solidFill>
              </a:rPr>
              <a:t>Jordi Cortadella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82711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16" name="Group 15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82" name="Group 81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73" name="TextBox 72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79" name="TextBox 78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10827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0203200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8" name="Group 7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49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532076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8" name="Group 7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01444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756745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8" name="Group 7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9064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2905644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8" name="Group 7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8737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276342"/>
              </p:ext>
            </p:extLst>
          </p:nvPr>
        </p:nvGraphicFramePr>
        <p:xfrm>
          <a:off x="2286000" y="1371600"/>
          <a:ext cx="4572000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162277019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6537025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0605526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835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58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7590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1027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1975335" y="1048488"/>
            <a:ext cx="4730265" cy="4376702"/>
            <a:chOff x="1975335" y="1048488"/>
            <a:chExt cx="4730265" cy="4376702"/>
          </a:xfrm>
        </p:grpSpPr>
        <p:grpSp>
          <p:nvGrpSpPr>
            <p:cNvPr id="8" name="Group 7"/>
            <p:cNvGrpSpPr/>
            <p:nvPr/>
          </p:nvGrpSpPr>
          <p:grpSpPr>
            <a:xfrm>
              <a:off x="2426524" y="1048488"/>
              <a:ext cx="4279076" cy="369332"/>
              <a:chOff x="2426524" y="1048488"/>
              <a:chExt cx="4279076" cy="369332"/>
            </a:xfrm>
          </p:grpSpPr>
          <p:sp>
            <p:nvSpPr>
              <p:cNvPr id="19" name="TextBox 18"/>
              <p:cNvSpPr txBox="1"/>
              <p:nvPr/>
            </p:nvSpPr>
            <p:spPr>
              <a:xfrm>
                <a:off x="242652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007571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3573628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4139685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705742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5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5271799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5837856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03914" y="10484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1975335" y="1421993"/>
              <a:ext cx="301686" cy="4003197"/>
              <a:chOff x="1975335" y="1421993"/>
              <a:chExt cx="301686" cy="4003197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1975335" y="14219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975335" y="1876226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1975335" y="2330459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1975335" y="2784692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4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975335" y="3238925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5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975335" y="36931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6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975335" y="414739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7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975335" y="4601624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8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1975335" y="505585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9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5444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79"/>
          <p:cNvSpPr/>
          <p:nvPr/>
        </p:nvSpPr>
        <p:spPr>
          <a:xfrm>
            <a:off x="4428344" y="4129791"/>
            <a:ext cx="1514006" cy="1514008"/>
          </a:xfrm>
          <a:custGeom>
            <a:avLst/>
            <a:gdLst>
              <a:gd name="connsiteX0" fmla="*/ 1236688 w 1491521"/>
              <a:gd name="connsiteY0" fmla="*/ 0 h 1514007"/>
              <a:gd name="connsiteX1" fmla="*/ 0 w 1491521"/>
              <a:gd name="connsiteY1" fmla="*/ 1056807 h 1514007"/>
              <a:gd name="connsiteX2" fmla="*/ 7495 w 1491521"/>
              <a:gd name="connsiteY2" fmla="*/ 1514007 h 1514007"/>
              <a:gd name="connsiteX3" fmla="*/ 1469036 w 1491521"/>
              <a:gd name="connsiteY3" fmla="*/ 1499017 h 1514007"/>
              <a:gd name="connsiteX4" fmla="*/ 1491521 w 1491521"/>
              <a:gd name="connsiteY4" fmla="*/ 142407 h 1514007"/>
              <a:gd name="connsiteX5" fmla="*/ 1236688 w 1491521"/>
              <a:gd name="connsiteY5" fmla="*/ 0 h 1514007"/>
              <a:gd name="connsiteX0" fmla="*/ 1236688 w 1514006"/>
              <a:gd name="connsiteY0" fmla="*/ 0 h 1514008"/>
              <a:gd name="connsiteX1" fmla="*/ 0 w 1514006"/>
              <a:gd name="connsiteY1" fmla="*/ 1056807 h 1514008"/>
              <a:gd name="connsiteX2" fmla="*/ 7495 w 1514006"/>
              <a:gd name="connsiteY2" fmla="*/ 1514007 h 1514008"/>
              <a:gd name="connsiteX3" fmla="*/ 1514006 w 1514006"/>
              <a:gd name="connsiteY3" fmla="*/ 1514008 h 1514008"/>
              <a:gd name="connsiteX4" fmla="*/ 1491521 w 1514006"/>
              <a:gd name="connsiteY4" fmla="*/ 142407 h 1514008"/>
              <a:gd name="connsiteX5" fmla="*/ 1236688 w 1514006"/>
              <a:gd name="connsiteY5" fmla="*/ 0 h 1514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14006" h="1514008">
                <a:moveTo>
                  <a:pt x="1236688" y="0"/>
                </a:moveTo>
                <a:lnTo>
                  <a:pt x="0" y="1056807"/>
                </a:lnTo>
                <a:lnTo>
                  <a:pt x="7495" y="1514007"/>
                </a:lnTo>
                <a:lnTo>
                  <a:pt x="1514006" y="1514008"/>
                </a:lnTo>
                <a:lnTo>
                  <a:pt x="1491521" y="142407"/>
                </a:lnTo>
                <a:lnTo>
                  <a:pt x="123668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Set Covering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656638"/>
              </p:ext>
            </p:extLst>
          </p:nvPr>
        </p:nvGraphicFramePr>
        <p:xfrm>
          <a:off x="3130065" y="475512"/>
          <a:ext cx="28575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83893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3270589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51636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17693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983750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6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49807" y="152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19400" y="5259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1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19400" y="9801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3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19400" y="14343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19400" y="1888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8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819400" y="23428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9</a:t>
            </a:r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788287"/>
              </p:ext>
            </p:extLst>
          </p:nvPr>
        </p:nvGraphicFramePr>
        <p:xfrm>
          <a:off x="876300" y="4191000"/>
          <a:ext cx="2286000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</a:tbl>
          </a:graphicData>
        </a:graphic>
      </p:graphicFrame>
      <p:grpSp>
        <p:nvGrpSpPr>
          <p:cNvPr id="63" name="Group 62"/>
          <p:cNvGrpSpPr/>
          <p:nvPr/>
        </p:nvGrpSpPr>
        <p:grpSpPr>
          <a:xfrm>
            <a:off x="573989" y="2895600"/>
            <a:ext cx="3159811" cy="2156085"/>
            <a:chOff x="573989" y="2895600"/>
            <a:chExt cx="3159811" cy="2156085"/>
          </a:xfrm>
        </p:grpSpPr>
        <p:grpSp>
          <p:nvGrpSpPr>
            <p:cNvPr id="62" name="Group 61"/>
            <p:cNvGrpSpPr/>
            <p:nvPr/>
          </p:nvGrpSpPr>
          <p:grpSpPr>
            <a:xfrm>
              <a:off x="573989" y="3860393"/>
              <a:ext cx="2474011" cy="1191292"/>
              <a:chOff x="573989" y="3860393"/>
              <a:chExt cx="2474011" cy="1191292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33153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1614200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2</a:t>
                </a: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2180257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3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2746314" y="386039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6</a:t>
                </a:r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573989" y="4228120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FF"/>
                    </a:solidFill>
                  </a:rPr>
                  <a:t>1</a:t>
                </a:r>
                <a:endParaRPr lang="en-US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73989" y="4682353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4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2301120" y="2895600"/>
              <a:ext cx="1432680" cy="914400"/>
              <a:chOff x="2301120" y="2895600"/>
              <a:chExt cx="1432680" cy="914400"/>
            </a:xfrm>
          </p:grpSpPr>
          <p:cxnSp>
            <p:nvCxnSpPr>
              <p:cNvPr id="33" name="Straight Arrow Connector 32"/>
              <p:cNvCxnSpPr/>
              <p:nvPr/>
            </p:nvCxnSpPr>
            <p:spPr>
              <a:xfrm flipH="1">
                <a:off x="2590800" y="2895600"/>
                <a:ext cx="1143000" cy="91440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/>
              <p:cNvSpPr txBox="1"/>
              <p:nvPr/>
            </p:nvSpPr>
            <p:spPr>
              <a:xfrm>
                <a:off x="2301120" y="3080904"/>
                <a:ext cx="771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Take 8</a:t>
                </a:r>
                <a:endParaRPr lang="en-US" dirty="0"/>
              </a:p>
            </p:txBody>
          </p:sp>
        </p:grpSp>
      </p:grpSp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047703"/>
              </p:ext>
            </p:extLst>
          </p:nvPr>
        </p:nvGraphicFramePr>
        <p:xfrm>
          <a:off x="6400800" y="3352800"/>
          <a:ext cx="2286000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15851689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26966316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158064241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990566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2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50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5999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145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34612"/>
                  </a:ext>
                </a:extLst>
              </a:tr>
            </a:tbl>
          </a:graphicData>
        </a:graphic>
      </p:graphicFrame>
      <p:grpSp>
        <p:nvGrpSpPr>
          <p:cNvPr id="65" name="Group 64"/>
          <p:cNvGrpSpPr/>
          <p:nvPr/>
        </p:nvGrpSpPr>
        <p:grpSpPr>
          <a:xfrm>
            <a:off x="5153397" y="2814697"/>
            <a:ext cx="3381003" cy="2747903"/>
            <a:chOff x="4501244" y="2814697"/>
            <a:chExt cx="3381003" cy="2747903"/>
          </a:xfrm>
        </p:grpSpPr>
        <p:sp>
          <p:nvSpPr>
            <p:cNvPr id="48" name="TextBox 47"/>
            <p:cNvSpPr txBox="1"/>
            <p:nvPr/>
          </p:nvSpPr>
          <p:spPr>
            <a:xfrm>
              <a:off x="5867400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48447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014504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7580561" y="302843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413314" y="33763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1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413314" y="383056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0000FF"/>
                  </a:solidFill>
                </a:rPr>
                <a:t>3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413314" y="428480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413314" y="473903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13314" y="51932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</a:rPr>
                <a:t>9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>
              <a:off x="4501244" y="2895600"/>
              <a:ext cx="822448" cy="6825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726703" y="2814697"/>
              <a:ext cx="14423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Do not take 8</a:t>
              </a:r>
              <a:endParaRPr lang="en-US" dirty="0"/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1096298" y="5265542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{5, 8, 1, 3}</a:t>
            </a:r>
            <a:endParaRPr lang="en-US" sz="2800" b="1" dirty="0">
              <a:solidFill>
                <a:srgbClr val="C00000"/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6664494" y="134007"/>
            <a:ext cx="1987211" cy="2468035"/>
            <a:chOff x="6664494" y="134007"/>
            <a:chExt cx="1987211" cy="2468035"/>
          </a:xfrm>
        </p:grpSpPr>
        <p:sp>
          <p:nvSpPr>
            <p:cNvPr id="5" name="Oval 4"/>
            <p:cNvSpPr/>
            <p:nvPr/>
          </p:nvSpPr>
          <p:spPr>
            <a:xfrm>
              <a:off x="7467600" y="609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6858000" y="13334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858000" y="2217475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9" name="Oval 28"/>
            <p:cNvSpPr/>
            <p:nvPr/>
          </p:nvSpPr>
          <p:spPr>
            <a:xfrm>
              <a:off x="8077200" y="1327566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8077200" y="2221042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32" name="Straight Connector 31"/>
            <p:cNvCxnSpPr>
              <a:stCxn id="5" idx="5"/>
              <a:endCxn id="29" idx="1"/>
            </p:cNvCxnSpPr>
            <p:nvPr/>
          </p:nvCxnSpPr>
          <p:spPr>
            <a:xfrm>
              <a:off x="7792804" y="934804"/>
              <a:ext cx="340192" cy="44855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>
              <a:stCxn id="28" idx="0"/>
              <a:endCxn id="27" idx="4"/>
            </p:cNvCxnSpPr>
            <p:nvPr/>
          </p:nvCxnSpPr>
          <p:spPr>
            <a:xfrm flipV="1">
              <a:off x="7048500" y="1714400"/>
              <a:ext cx="0" cy="503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7" idx="7"/>
              <a:endCxn id="5" idx="3"/>
            </p:cNvCxnSpPr>
            <p:nvPr/>
          </p:nvCxnSpPr>
          <p:spPr>
            <a:xfrm flipV="1">
              <a:off x="7183204" y="934804"/>
              <a:ext cx="340192" cy="45439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6664494" y="134007"/>
              <a:ext cx="1987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Row independence</a:t>
              </a:r>
              <a:endParaRPr lang="en-US" dirty="0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351471" y="1274171"/>
            <a:ext cx="22124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5 in the final solution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4495800" y="3561002"/>
            <a:ext cx="1371600" cy="1992442"/>
            <a:chOff x="7620000" y="3570158"/>
            <a:chExt cx="1371600" cy="1992442"/>
          </a:xfrm>
        </p:grpSpPr>
        <p:sp>
          <p:nvSpPr>
            <p:cNvPr id="59" name="Oval 58"/>
            <p:cNvSpPr/>
            <p:nvPr/>
          </p:nvSpPr>
          <p:spPr>
            <a:xfrm>
              <a:off x="8077200" y="3570158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Oval 65"/>
            <p:cNvSpPr/>
            <p:nvPr/>
          </p:nvSpPr>
          <p:spPr>
            <a:xfrm>
              <a:off x="7620000" y="4293958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0" name="Oval 69"/>
            <p:cNvSpPr/>
            <p:nvPr/>
          </p:nvSpPr>
          <p:spPr>
            <a:xfrm>
              <a:off x="7620000" y="5178033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Oval 70"/>
            <p:cNvSpPr/>
            <p:nvPr/>
          </p:nvSpPr>
          <p:spPr>
            <a:xfrm>
              <a:off x="8610600" y="4288124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Oval 71"/>
            <p:cNvSpPr/>
            <p:nvPr/>
          </p:nvSpPr>
          <p:spPr>
            <a:xfrm>
              <a:off x="8610600" y="5181600"/>
              <a:ext cx="381000" cy="381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73" name="Straight Connector 72"/>
            <p:cNvCxnSpPr>
              <a:stCxn id="59" idx="5"/>
              <a:endCxn id="71" idx="0"/>
            </p:cNvCxnSpPr>
            <p:nvPr/>
          </p:nvCxnSpPr>
          <p:spPr>
            <a:xfrm>
              <a:off x="8402404" y="3895362"/>
              <a:ext cx="398696" cy="39276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>
              <a:stCxn id="70" idx="0"/>
              <a:endCxn id="66" idx="4"/>
            </p:cNvCxnSpPr>
            <p:nvPr/>
          </p:nvCxnSpPr>
          <p:spPr>
            <a:xfrm flipV="1">
              <a:off x="7810500" y="4674958"/>
              <a:ext cx="0" cy="5030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66" idx="0"/>
              <a:endCxn id="59" idx="3"/>
            </p:cNvCxnSpPr>
            <p:nvPr/>
          </p:nvCxnSpPr>
          <p:spPr>
            <a:xfrm flipV="1">
              <a:off x="7810500" y="3895362"/>
              <a:ext cx="322496" cy="3985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70" idx="6"/>
              <a:endCxn id="72" idx="2"/>
            </p:cNvCxnSpPr>
            <p:nvPr/>
          </p:nvCxnSpPr>
          <p:spPr>
            <a:xfrm>
              <a:off x="8001000" y="5368533"/>
              <a:ext cx="609600" cy="356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2" idx="0"/>
              <a:endCxn id="71" idx="4"/>
            </p:cNvCxnSpPr>
            <p:nvPr/>
          </p:nvCxnSpPr>
          <p:spPr>
            <a:xfrm flipV="1">
              <a:off x="8801100" y="4669124"/>
              <a:ext cx="0" cy="51247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>
              <a:stCxn id="71" idx="3"/>
              <a:endCxn id="70" idx="7"/>
            </p:cNvCxnSpPr>
            <p:nvPr/>
          </p:nvCxnSpPr>
          <p:spPr>
            <a:xfrm flipH="1">
              <a:off x="7945204" y="4613328"/>
              <a:ext cx="721192" cy="62050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/>
              <p:cNvSpPr txBox="1"/>
              <p:nvPr/>
            </p:nvSpPr>
            <p:spPr>
              <a:xfrm>
                <a:off x="7142981" y="5696505"/>
                <a:ext cx="9900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>
                    <a:solidFill>
                      <a:srgbClr val="C00000"/>
                    </a:solidFill>
                  </a:rPr>
                  <a:t>Cost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b="1" dirty="0" smtClean="0">
                    <a:solidFill>
                      <a:srgbClr val="C00000"/>
                    </a:solidFill>
                  </a:rPr>
                  <a:t> 4</a:t>
                </a:r>
                <a:endParaRPr 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981" y="5696505"/>
                <a:ext cx="990015" cy="369332"/>
              </a:xfrm>
              <a:prstGeom prst="rect">
                <a:avLst/>
              </a:prstGeom>
              <a:blipFill>
                <a:blip r:embed="rId2"/>
                <a:stretch>
                  <a:fillRect l="-5556" t="-8197" r="-493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Multiply 80"/>
          <p:cNvSpPr/>
          <p:nvPr/>
        </p:nvSpPr>
        <p:spPr>
          <a:xfrm>
            <a:off x="5958590" y="2930819"/>
            <a:ext cx="3182704" cy="3163460"/>
          </a:xfrm>
          <a:prstGeom prst="mathMultiply">
            <a:avLst>
              <a:gd name="adj1" fmla="val 6307"/>
            </a:avLst>
          </a:prstGeom>
          <a:solidFill>
            <a:srgbClr val="FF00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64" grpId="0"/>
      <p:bldP spid="79" grpId="0"/>
      <p:bldP spid="8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3642</TotalTime>
  <Words>352</Words>
  <Application>Microsoft Office PowerPoint</Application>
  <PresentationFormat>On-screen Show (4:3)</PresentationFormat>
  <Paragraphs>322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Courier New</vt:lpstr>
      <vt:lpstr>Office Theme</vt:lpstr>
      <vt:lpstr>Set Covering: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Jordi</dc:creator>
  <cp:lastModifiedBy>Jordi</cp:lastModifiedBy>
  <cp:revision>1575</cp:revision>
  <dcterms:created xsi:type="dcterms:W3CDTF">2018-02-06T17:20:32Z</dcterms:created>
  <dcterms:modified xsi:type="dcterms:W3CDTF">2020-10-23T14:20:56Z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1033-10.1.0.5672</vt:lpwstr>
  </property>
</Properties>
</file>