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  <p:sldMasterId id="2147483709" r:id="rId3"/>
    <p:sldMasterId id="2147483721" r:id="rId4"/>
    <p:sldMasterId id="2147483733" r:id="rId5"/>
    <p:sldMasterId id="2147483745" r:id="rId6"/>
    <p:sldMasterId id="2147483757" r:id="rId7"/>
    <p:sldMasterId id="2147483769" r:id="rId8"/>
    <p:sldMasterId id="2147483781" r:id="rId9"/>
    <p:sldMasterId id="2147483793" r:id="rId10"/>
  </p:sldMasterIdLst>
  <p:notesMasterIdLst>
    <p:notesMasterId r:id="rId117"/>
  </p:notesMasterIdLst>
  <p:handoutMasterIdLst>
    <p:handoutMasterId r:id="rId118"/>
  </p:handoutMasterIdLst>
  <p:sldIdLst>
    <p:sldId id="256" r:id="rId11"/>
    <p:sldId id="258" r:id="rId12"/>
    <p:sldId id="259" r:id="rId13"/>
    <p:sldId id="260" r:id="rId14"/>
    <p:sldId id="257" r:id="rId15"/>
    <p:sldId id="261" r:id="rId16"/>
    <p:sldId id="262" r:id="rId17"/>
    <p:sldId id="263" r:id="rId18"/>
    <p:sldId id="264" r:id="rId19"/>
    <p:sldId id="265" r:id="rId20"/>
    <p:sldId id="294" r:id="rId21"/>
    <p:sldId id="266" r:id="rId22"/>
    <p:sldId id="267" r:id="rId23"/>
    <p:sldId id="268" r:id="rId24"/>
    <p:sldId id="310" r:id="rId25"/>
    <p:sldId id="269" r:id="rId26"/>
    <p:sldId id="270" r:id="rId27"/>
    <p:sldId id="272" r:id="rId28"/>
    <p:sldId id="273" r:id="rId29"/>
    <p:sldId id="275" r:id="rId30"/>
    <p:sldId id="276" r:id="rId31"/>
    <p:sldId id="271" r:id="rId32"/>
    <p:sldId id="277" r:id="rId33"/>
    <p:sldId id="278" r:id="rId34"/>
    <p:sldId id="280" r:id="rId35"/>
    <p:sldId id="281" r:id="rId36"/>
    <p:sldId id="282" r:id="rId37"/>
    <p:sldId id="283" r:id="rId38"/>
    <p:sldId id="284" r:id="rId39"/>
    <p:sldId id="285" r:id="rId40"/>
    <p:sldId id="287" r:id="rId41"/>
    <p:sldId id="288" r:id="rId42"/>
    <p:sldId id="289" r:id="rId43"/>
    <p:sldId id="290" r:id="rId44"/>
    <p:sldId id="291" r:id="rId45"/>
    <p:sldId id="292" r:id="rId46"/>
    <p:sldId id="298" r:id="rId47"/>
    <p:sldId id="293" r:id="rId48"/>
    <p:sldId id="295" r:id="rId49"/>
    <p:sldId id="300" r:id="rId50"/>
    <p:sldId id="301" r:id="rId51"/>
    <p:sldId id="302" r:id="rId52"/>
    <p:sldId id="296" r:id="rId53"/>
    <p:sldId id="297" r:id="rId54"/>
    <p:sldId id="299" r:id="rId55"/>
    <p:sldId id="303" r:id="rId56"/>
    <p:sldId id="304" r:id="rId57"/>
    <p:sldId id="305" r:id="rId58"/>
    <p:sldId id="306" r:id="rId59"/>
    <p:sldId id="307" r:id="rId60"/>
    <p:sldId id="308" r:id="rId61"/>
    <p:sldId id="311" r:id="rId62"/>
    <p:sldId id="313" r:id="rId63"/>
    <p:sldId id="314" r:id="rId64"/>
    <p:sldId id="316" r:id="rId65"/>
    <p:sldId id="317" r:id="rId66"/>
    <p:sldId id="315" r:id="rId67"/>
    <p:sldId id="318" r:id="rId68"/>
    <p:sldId id="312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5" d="100"/>
          <a:sy n="65" d="100"/>
        </p:scale>
        <p:origin x="126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13" Type="http://schemas.openxmlformats.org/officeDocument/2006/relationships/slide" Target="slides/slide103.xml"/><Relationship Id="rId118" Type="http://schemas.openxmlformats.org/officeDocument/2006/relationships/handoutMaster" Target="handoutMasters/handoutMaster1.xml"/><Relationship Id="rId8" Type="http://schemas.openxmlformats.org/officeDocument/2006/relationships/slideMaster" Target="slideMasters/slideMaster7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16" Type="http://schemas.openxmlformats.org/officeDocument/2006/relationships/slide" Target="slides/slide10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11" Type="http://schemas.openxmlformats.org/officeDocument/2006/relationships/slide" Target="slides/slide10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14" Type="http://schemas.openxmlformats.org/officeDocument/2006/relationships/slide" Target="slides/slide104.xml"/><Relationship Id="rId119" Type="http://schemas.openxmlformats.org/officeDocument/2006/relationships/presProps" Target="presProps.xml"/><Relationship Id="rId10" Type="http://schemas.openxmlformats.org/officeDocument/2006/relationships/slideMaster" Target="slideMasters/slideMaster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viewProps" Target="viewProps.xml"/><Relationship Id="rId7" Type="http://schemas.openxmlformats.org/officeDocument/2006/relationships/slideMaster" Target="slideMasters/slideMaster6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4437-5E7C-8A48-B157-638ABE78F499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6943-93B9-5D4A-808D-82A90A4D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2616DC39-24AC-4440-8FDC-A0EA0A1E671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E02C140-7351-3E43-8581-5294B1DD6B20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7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6BA446C5-3C5A-5749-BA54-C211F756F307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76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4EB9450-DB56-A74D-93AA-F9B57594B13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3CC6634-EB15-A24B-B836-89D583AA319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2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3CC6634-EB15-A24B-B836-89D583AA319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8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3CC6634-EB15-A24B-B836-89D583AA319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C7264FD3-7828-F842-935C-A4318CE77DA4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F24C73C8-CB16-F34B-9665-0329CC973C89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50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0DD10E1C-A514-3B43-9B0E-86E3B2184FB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76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B1AA2142-5A02-024A-B77A-30AD469DF4CA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69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4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C29E750-6245-BE40-BC2B-D2FDE8E6F3BF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6FA586FD-88B8-4349-A003-46FB8FE986FE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53A86D36-948D-8546-9410-DFC504D9DC3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81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E0AFE80B-4BE0-F04C-9432-F5EDCFA6EDD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3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F8758C01-D49A-E143-94CA-03EE1F52943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72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0A9BE4C5-FCDC-6342-A62A-4FD0C584893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71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995AA015-60B0-8843-8EBE-E7C6A6887BB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90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36B821CD-1939-4A44-B53B-959D3D3A4F4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42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70D53F8A-512B-584F-8748-C936396135DA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A6931CDF-4795-C347-80C2-121204D8248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03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CCA52D9A-7BDD-E543-A0B9-9FAD50657BC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1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C0274D2-4D56-524D-B2D7-7CA4EFD2474D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88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EDC47A96-95B1-1E4E-8E2F-8132ED1A246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03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4D130955-8B0D-A04A-AF06-764B37FF079B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49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77CD2D59-B629-5C42-8DE2-E3AD1DB9E984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33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6C9CA30F-C288-CC42-882B-7B87C1C13369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67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16EB7B41-09B0-4A43-964D-4D1910870AA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07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2A681A72-8811-0F49-AFC0-2C4E11911D45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97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EB1171B3-D254-C341-AF75-936EA10EFD32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4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452E4699-C2A5-CA48-971F-3D2FAB472E06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0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B92C149F-74C3-9B4D-B7C0-072DEACE2A88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1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AA913E60-B068-C64C-9E01-C5EB14A14E9A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6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0E23E17-C906-C142-97B9-A250381D8027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2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5C6DE51D-73D1-2C47-B24A-B11DADC590D9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93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E5EBDACB-CB13-8447-86AC-561D069AE723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80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E6CAE9B2-9857-F84E-9CF3-29506D1E5FF9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95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5990FD4F-8E38-5A4A-8B06-B19504996749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503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1CD960A8-999C-CD47-A14A-7AC43E69729C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70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233D2EA6-301C-4443-BA03-00CBD96F6821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7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A0DA2982-BE9D-0C4E-A002-B31AC8F633E7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99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45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956C9E44-D24F-7B4F-9F5E-F563E5803F4F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102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03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 lIns="86493" tIns="43247" rIns="86493" bIns="43247"/>
          <a:lstStyle/>
          <a:p>
            <a:pPr>
              <a:defRPr/>
            </a:pPr>
            <a:fld id="{959C98E7-E678-EF48-AA08-B5B285F64D24}" type="slidenum">
              <a:rPr lang="en-US" altLang="zh-CN">
                <a:solidFill>
                  <a:prstClr val="black"/>
                </a:solidFill>
              </a:rPr>
              <a:pPr>
                <a:defRPr/>
              </a:pPr>
              <a:t>103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pPr eaLnBrk="1" hangingPunct="1">
              <a:defRPr/>
            </a:pPr>
            <a:endParaRPr lang="en-US" altLang="zh-CN" smtClean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F31B4B9-CC8E-054D-85A7-EE1BEBC90587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1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6F7E4AB5-22B6-B145-9A55-DCF3136FF855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9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ED7F683-B09F-EF42-AC99-32AFF185879F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9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90C853A-7FB0-2A46-BDAE-4E997AA1C935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2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E80F65B-8558-3A41-8589-E507C77E23F5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09600" y="152400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/>
                <a:cs typeface="Times New Roman"/>
              </a:rPr>
              <a:t>CS612</a:t>
            </a:r>
            <a:r>
              <a:rPr lang="en-US" sz="3600" baseline="0" dirty="0" smtClean="0">
                <a:latin typeface="Times New Roman"/>
                <a:cs typeface="Times New Roman"/>
              </a:rPr>
              <a:t> </a:t>
            </a:r>
            <a:endParaRPr lang="en-US" sz="2800" baseline="0" dirty="0" smtClean="0">
              <a:latin typeface="Times New Roman"/>
              <a:cs typeface="Times New Roman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/>
                <a:cs typeface="Times New Roman"/>
              </a:rPr>
              <a:t>Algorithms for Electronic Design Automation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7584C48-8C88-D34B-B682-1ACE125B5F61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77705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91790F2-E288-7944-A7DC-CC6745E6D44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04142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E772A34E-A934-194E-8816-0C9F28B8C5C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67600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152400"/>
            <a:ext cx="2155825" cy="629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52400"/>
            <a:ext cx="6319837" cy="629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1ABF6EDC-5CFB-C046-AB24-B996209E4FFB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95116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418A8-1429-594A-9581-74517A22B1E8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8220083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21745C-48EA-8145-BDC3-2DCC9F26913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67153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C936E-EB41-CF43-93E8-96C73D6167B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952703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202F5-EFE1-C34B-9669-AB9F1CDBEC69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1970519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62F4B-0417-4C4E-A15A-5FD4F37BA6A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409694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636AD-6983-1F43-B1BD-137715F1A81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46196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F536-F42D-AB44-92EF-DDF474B2B81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175498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94577-0B97-D14E-9CD2-D113869D1043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668192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1651-F946-7346-B529-B2EB1D44045E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2505784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45277-4A92-7D40-B41D-9D6EDC3C8A6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196121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C896F-90EE-7540-BA61-735CFE37B7B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277386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3E00A-A14D-904C-A26A-DE6B5D00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76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6BA3D-9C17-7E4E-80ED-B84FCA1AE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85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6E78F-9F83-E743-BE5C-334C9436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11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836D3-3434-C94E-BBC9-E744E9C86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685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C255-78A1-0C42-AA16-7AEA78E9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43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blurRad="63500" dist="29783" dir="1514402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86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57670-20D3-3246-AE61-EFBA7457A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716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8C3D2-7217-854A-A440-CE1B707E1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437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DFC5C-1DD6-CC43-82C7-2546F05D9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81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434C04-5713-1144-A8F8-BBA0168E9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916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0BAD9-2770-0C4C-9C39-0479EA8F8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326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9BE1C-3D6A-DF48-994E-7AE8A5D87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329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3E00A-A14D-904C-A26A-DE6B5D00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414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6BA3D-9C17-7E4E-80ED-B84FCA1AE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57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6E78F-9F83-E743-BE5C-334C9436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169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836D3-3434-C94E-BBC9-E744E9C86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71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E18EF7F-C898-4D41-B29F-D0BA63BD270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107408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C255-78A1-0C42-AA16-7AEA78E9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218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57670-20D3-3246-AE61-EFBA7457A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812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8C3D2-7217-854A-A440-CE1B707E1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812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DFC5C-1DD6-CC43-82C7-2546F05D9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933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434C04-5713-1144-A8F8-BBA0168E9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6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0BAD9-2770-0C4C-9C39-0479EA8F8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175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9BE1C-3D6A-DF48-994E-7AE8A5D87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46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3E00A-A14D-904C-A26A-DE6B5D00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668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6BA3D-9C17-7E4E-80ED-B84FCA1AE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595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6E78F-9F83-E743-BE5C-334C9436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4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47A4BAC0-7BAC-F643-998A-8EE3AB3E4DE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28411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836D3-3434-C94E-BBC9-E744E9C86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552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C255-78A1-0C42-AA16-7AEA78E9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9221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57670-20D3-3246-AE61-EFBA7457A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918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8C3D2-7217-854A-A440-CE1B707E1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887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DFC5C-1DD6-CC43-82C7-2546F05D9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22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434C04-5713-1144-A8F8-BBA0168E9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018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0BAD9-2770-0C4C-9C39-0479EA8F8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773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9BE1C-3D6A-DF48-994E-7AE8A5D87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677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3E00A-A14D-904C-A26A-DE6B5D00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0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6BA3D-9C17-7E4E-80ED-B84FCA1AE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730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371600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6D52A17F-0599-134B-B9C2-ABE1FA8F272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7665928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6E78F-9F83-E743-BE5C-334C9436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277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836D3-3434-C94E-BBC9-E744E9C86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0897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C255-78A1-0C42-AA16-7AEA78E9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46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57670-20D3-3246-AE61-EFBA7457A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443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8C3D2-7217-854A-A440-CE1B707E1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320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DFC5C-1DD6-CC43-82C7-2546F05D9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080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434C04-5713-1144-A8F8-BBA0168E9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849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0BAD9-2770-0C4C-9C39-0479EA8F8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174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9BE1C-3D6A-DF48-994E-7AE8A5D87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742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3E00A-A14D-904C-A26A-DE6B5D008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67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B041857F-F7C5-164A-A4D6-43910225A723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214089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56BA3D-9C17-7E4E-80ED-B84FCA1AE7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3163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06E78F-9F83-E743-BE5C-334C9436A0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612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3836D3-3434-C94E-BBC9-E744E9C861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065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4C255-78A1-0C42-AA16-7AEA78E9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933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757670-20D3-3246-AE61-EFBA7457A6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188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98C3D2-7217-854A-A440-CE1B707E1D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568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8DFC5C-1DD6-CC43-82C7-2546F05D9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185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434C04-5713-1144-A8F8-BBA0168E9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4675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0BAD9-2770-0C4C-9C39-0479EA8F8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334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99BE1C-3D6A-DF48-994E-7AE8A5D87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04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C97B1131-3A61-264A-ACE2-017B162C150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337478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2CC91-A36D-4947-8B66-B71FE8604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148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F34AC-39EB-6640-B604-D7D3EDCC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228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1F767-5E01-6D4E-BA6A-214F61E04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446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A90A-3899-ED40-8CBD-065AC9F81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14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D623C-D621-AA44-8C8F-265833A9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104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A4DD6-414D-AB4E-A290-336209A0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95845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05142-DB86-E440-A8A8-C472C1D79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353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84708-5772-3243-9CFD-4392673F2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474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Symbo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66DDE-3C50-CA42-92F7-4873D6F91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9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019E-35B6-614D-AE47-FE05D7801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76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B12535D-A258-944D-9A8C-0C91F041014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5910-C00F-5C4A-AC56-FAB4712C0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40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oleObject" Target="../embeddings/oleObject2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3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vmlDrawing" Target="../drawings/vmlDrawing4.v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oleObject" Target="../embeddings/oleObject4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vmlDrawing" Target="../drawings/vmlDrawing6.v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oleObject" Target="../embeddings/oleObject6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vmlDrawing" Target="../drawings/vmlDrawing7.v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oleObject" Target="../embeddings/oleObject7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52400"/>
            <a:ext cx="85963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53882" dir="2700000" algn="ctr" rotWithShape="0">
                    <a:srgbClr val="777777">
                      <a:alpha val="96001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371600"/>
            <a:ext cx="85312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2875" y="6605588"/>
            <a:ext cx="138112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 Narrow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- </a:t>
            </a:r>
            <a:fld id="{7E8B8A0B-D581-0B45-A722-A490529FF89B}" type="slidenum"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8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57188" indent="-357188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Font typeface="Wingdings" charset="0"/>
        <a:buBlip>
          <a:blip r:embed="rId14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00113" indent="-363538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5"/>
        </a:buBlip>
        <a:defRPr sz="2200">
          <a:solidFill>
            <a:schemeClr val="bg2"/>
          </a:solidFill>
          <a:latin typeface="+mn-lt"/>
          <a:ea typeface="Arial" charset="0"/>
          <a:cs typeface="+mn-cs"/>
        </a:defRPr>
      </a:lvl2pPr>
      <a:lvl3pPr marL="1343025" indent="-263525" algn="l" rtl="0" fontAlgn="base">
        <a:lnSpc>
          <a:spcPct val="85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charset="0"/>
        <a:buBlip>
          <a:blip r:embed="rId16"/>
        </a:buBlip>
        <a:defRPr sz="2000">
          <a:solidFill>
            <a:schemeClr val="bg2"/>
          </a:solidFill>
          <a:latin typeface="+mn-lt"/>
          <a:ea typeface="Arial" charset="0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5597134-18B5-A74D-A807-CC2002CA1EF4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: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sz="1000" smtClean="0">
              <a:solidFill>
                <a:srgbClr val="C0C0C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7B2F5-F17D-D940-B766-AEE7BD314646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: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sz="1000" smtClean="0">
              <a:solidFill>
                <a:srgbClr val="C0C0C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7B2F5-F17D-D940-B766-AEE7BD314646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: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sz="1000" smtClean="0">
              <a:solidFill>
                <a:srgbClr val="C0C0C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7B2F5-F17D-D940-B766-AEE7BD314646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7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: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sz="1000" smtClean="0">
              <a:solidFill>
                <a:srgbClr val="C0C0C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7B2F5-F17D-D940-B766-AEE7BD314646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1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7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: </a:t>
            </a:r>
            <a:r>
              <a:rPr lang="de-DE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Chip Planning</a:t>
            </a:r>
            <a:endParaRPr lang="en-US" sz="1000" smtClean="0">
              <a:solidFill>
                <a:srgbClr val="C0C0C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7B2F5-F17D-D940-B766-AEE7BD314646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0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latin typeface="Times" charset="0"/>
              <a:cs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C0C0C0"/>
                </a:solidFill>
                <a:cs typeface="ＭＳ Ｐゴシック" charset="0"/>
              </a:rPr>
              <a:t>VLSI Physical Design: From Graph Partitioning to Timing Closure         		Chapter </a:t>
            </a:r>
            <a:r>
              <a:rPr lang="de-DE" sz="1000">
                <a:solidFill>
                  <a:srgbClr val="C0C0C0"/>
                </a:solidFill>
                <a:cs typeface="ＭＳ Ｐゴシック" charset="0"/>
              </a:rPr>
              <a:t>3</a:t>
            </a:r>
            <a:r>
              <a:rPr lang="en-US" sz="1000">
                <a:solidFill>
                  <a:srgbClr val="C0C0C0"/>
                </a:solidFill>
                <a:cs typeface="ＭＳ Ｐゴシック" charset="0"/>
              </a:rPr>
              <a:t>: </a:t>
            </a:r>
            <a:r>
              <a:rPr lang="de-DE" sz="1000">
                <a:solidFill>
                  <a:srgbClr val="C0C0C0"/>
                </a:solidFill>
                <a:cs typeface="ＭＳ Ｐゴシック" charset="0"/>
              </a:rPr>
              <a:t>Chip Planning</a:t>
            </a:r>
            <a:endParaRPr lang="en-US" sz="100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defRPr sz="1000" smtClean="0">
                <a:solidFill>
                  <a:srgbClr val="C0C0C0"/>
                </a:solidFill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D92605-D5A7-404E-9995-150AC641CFA9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graphicFrame>
        <p:nvGraphicFramePr>
          <p:cNvPr id="1031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400" smtClean="0">
                <a:solidFill>
                  <a:srgbClr val="EDEDED"/>
                </a:solidFill>
                <a:cs typeface="ＭＳ Ｐゴシック" charset="0"/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874919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400" smtClean="0">
                <a:solidFill>
                  <a:srgbClr val="EDEDED"/>
                </a:solidFill>
                <a:cs typeface="ＭＳ Ｐゴシック" charset="0"/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ＭＳ Ｐゴシック" charset="0"/>
          <a:sym typeface="Symbol" charset="0"/>
        </a:defRPr>
      </a:lvl1pPr>
      <a:lvl2pPr marL="301625" indent="15557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indent="69532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indent="928688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Microsoft_Word_97_-_2004_Document1111111.doc"/><Relationship Id="rId4" Type="http://schemas.openxmlformats.org/officeDocument/2006/relationships/oleObject" Target="../embeddings/oleObject8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Floorplanning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200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Mustafa Ozdal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2667000"/>
            <a:ext cx="51816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Combination of 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i="1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and total </a:t>
            </a:r>
            <a:r>
              <a:rPr lang="en-US" altLang="zh-CN" dirty="0" err="1">
                <a:ea typeface="宋体" charset="0"/>
                <a:cs typeface="宋体" charset="0"/>
              </a:rPr>
              <a:t>wirelength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) </a:t>
            </a:r>
            <a:r>
              <a:rPr lang="en-US" altLang="zh-CN" dirty="0">
                <a:ea typeface="宋体" charset="0"/>
                <a:cs typeface="宋体" charset="0"/>
              </a:rPr>
              <a:t>of floorplan </a:t>
            </a:r>
            <a:r>
              <a:rPr lang="en-US" altLang="zh-CN" i="1" dirty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</a:p>
          <a:p>
            <a:pPr marL="284163" lvl="1" indent="0" defTabSz="849313">
              <a:buNone/>
              <a:tabLst>
                <a:tab pos="284163" algn="l"/>
                <a:tab pos="512763" algn="l"/>
              </a:tabLst>
            </a:pPr>
            <a:endParaRPr lang="en-US" altLang="zh-CN" dirty="0" smtClean="0">
              <a:ea typeface="宋体" charset="0"/>
              <a:cs typeface="宋体" charset="0"/>
            </a:endParaRPr>
          </a:p>
          <a:p>
            <a:pPr marL="284163" lvl="1" indent="0" defTabSz="849313">
              <a:buNone/>
              <a:tabLst>
                <a:tab pos="284163" algn="l"/>
                <a:tab pos="512763" algn="l"/>
              </a:tabLst>
            </a:pPr>
            <a:r>
              <a:rPr lang="en-US" altLang="zh-CN" dirty="0" smtClean="0">
                <a:ea typeface="宋体" charset="0"/>
                <a:cs typeface="宋体" charset="0"/>
              </a:rPr>
              <a:t>		Minimize  </a:t>
            </a:r>
            <a:r>
              <a:rPr lang="el-GR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α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 ∙ 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(1 – </a:t>
            </a:r>
            <a:r>
              <a:rPr lang="el-GR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α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) ∙ 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)  </a:t>
            </a:r>
            <a:r>
              <a:rPr lang="en-US" altLang="zh-CN" dirty="0" smtClean="0">
                <a:ea typeface="宋体" charset="0"/>
                <a:cs typeface="宋体" charset="0"/>
              </a:rPr>
              <a:t/>
            </a:r>
            <a:br>
              <a:rPr lang="en-US" altLang="zh-CN" dirty="0" smtClean="0">
                <a:ea typeface="宋体" charset="0"/>
                <a:cs typeface="宋体" charset="0"/>
              </a:rPr>
            </a:br>
            <a:endParaRPr lang="en-US" altLang="zh-CN" dirty="0" smtClean="0">
              <a:ea typeface="宋体" charset="0"/>
              <a:cs typeface="宋体" charset="0"/>
            </a:endParaRPr>
          </a:p>
          <a:p>
            <a:pPr marL="284163" lvl="1" indent="0" defTabSz="849313">
              <a:buNone/>
              <a:tabLst>
                <a:tab pos="284163" algn="l"/>
                <a:tab pos="512763" algn="l"/>
              </a:tabLst>
            </a:pPr>
            <a:r>
              <a:rPr lang="en-US" altLang="zh-CN" dirty="0" smtClean="0">
                <a:ea typeface="宋体" charset="0"/>
                <a:cs typeface="宋体" charset="0"/>
              </a:rPr>
              <a:t>where the parameter 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0 ≤ </a:t>
            </a:r>
            <a:r>
              <a:rPr lang="el-GR" altLang="zh-CN" dirty="0">
                <a:solidFill>
                  <a:srgbClr val="0000FF"/>
                </a:solidFill>
                <a:ea typeface="宋体" charset="0"/>
                <a:cs typeface="宋体" charset="0"/>
              </a:rPr>
              <a:t>α 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≤ 1 </a:t>
            </a:r>
            <a:r>
              <a:rPr lang="en-US" altLang="zh-CN" dirty="0" smtClean="0">
                <a:ea typeface="宋体" charset="0"/>
                <a:cs typeface="宋体" charset="0"/>
              </a:rPr>
              <a:t>gives the relative importance between 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area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)</a:t>
            </a:r>
            <a:r>
              <a:rPr lang="en-US" altLang="zh-CN" dirty="0" smtClean="0">
                <a:ea typeface="宋体" charset="0"/>
                <a:cs typeface="宋体" charset="0"/>
              </a:rPr>
              <a:t> and 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dirty="0" smtClean="0">
                <a:solidFill>
                  <a:srgbClr val="0000FF"/>
                </a:solidFill>
                <a:ea typeface="宋体" charset="0"/>
                <a:cs typeface="宋体" charset="0"/>
              </a:rPr>
              <a:t>)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B7519-E5CC-7046-B32A-982426013CDF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8581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</a:t>
            </a:r>
          </a:p>
        </p:txBody>
      </p:sp>
      <p:sp>
        <p:nvSpPr>
          <p:cNvPr id="858115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B774F4-B875-3947-9BF2-491CEC226ECA}" type="slidenum">
              <a:rPr lang="en-US" sz="1000" smtClean="0">
                <a:solidFill>
                  <a:srgbClr val="C0C0C0"/>
                </a:solidFill>
                <a:cs typeface="ＭＳ Ｐゴシック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sz="1000" smtClean="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08013" y="1293813"/>
            <a:ext cx="8193087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Definition (from material science): controlled cooling process of high-temperature materials to modify their properties.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Cooling changes material structure from being highly randomized (chaotic) to being structured (stable).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way that atoms settle in low-temperature state is probabilistic in nature.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Slower cooling has a higher probability of achieving </a:t>
            </a:r>
            <a:b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perfect lattice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with minimum-energy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Cooling process occurs in steps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Atoms need enough time to try different structures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Sometimes, atoms may move across larger distances and </a:t>
            </a:r>
            <a:b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create (intermediate) higher-energy states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Probability of the accepting higher-energy states decreases with temperature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68363" y="1304925"/>
            <a:ext cx="2479675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>
                <a:solidFill>
                  <a:srgbClr val="000000"/>
                </a:solidFill>
                <a:cs typeface="ＭＳ Ｐゴシック" charset="0"/>
              </a:rPr>
              <a:t>What is annealing?</a:t>
            </a:r>
          </a:p>
        </p:txBody>
      </p:sp>
    </p:spTree>
    <p:extLst>
      <p:ext uri="{BB962C8B-B14F-4D97-AF65-F5344CB8AC3E}">
        <p14:creationId xmlns:p14="http://schemas.microsoft.com/office/powerpoint/2010/main" val="239975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031A2-3E51-674B-9DCC-C470F46600EE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8591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</a:t>
            </a:r>
          </a:p>
        </p:txBody>
      </p:sp>
      <p:sp>
        <p:nvSpPr>
          <p:cNvPr id="859139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F3AC881-5A30-814C-A980-C97F8DA85C3B}" type="slidenum">
              <a:rPr lang="en-US" sz="1000" smtClean="0">
                <a:solidFill>
                  <a:srgbClr val="C0C0C0"/>
                </a:solidFill>
                <a:cs typeface="ＭＳ Ｐゴシック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sz="1000" smtClean="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08013" y="1293813"/>
            <a:ext cx="8193087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Generate an initial solution </a:t>
            </a:r>
            <a:r>
              <a:rPr lang="en-US" altLang="zh-CN" sz="1700" i="1">
                <a:solidFill>
                  <a:srgbClr val="1860AB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700" i="1" baseline="-25000">
                <a:solidFill>
                  <a:srgbClr val="1860AB"/>
                </a:solidFill>
                <a:ea typeface="宋体" charset="0"/>
                <a:cs typeface="宋体" charset="0"/>
                <a:sym typeface="Symbol" charset="0"/>
              </a:rPr>
              <a:t>init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 and evaluate its cost.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Generate a new solution </a:t>
            </a:r>
            <a:r>
              <a:rPr lang="en-US" altLang="zh-CN" sz="1700" i="1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700" i="1" baseline="-250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new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by performing a random walk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 i="1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700" i="1" baseline="-250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new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accepted or rejected based on the temperature </a:t>
            </a:r>
            <a: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Higher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means a higher probability to accept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new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if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600" i="1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600" i="1" baseline="-250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new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&gt;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1600" i="1">
                <a:solidFill>
                  <a:srgbClr val="1860AB"/>
                </a:solidFill>
                <a:ea typeface="宋体" charset="0"/>
                <a:cs typeface="宋体" charset="0"/>
                <a:sym typeface="Symbol" charset="0"/>
              </a:rPr>
              <a:t>S</a:t>
            </a:r>
            <a:r>
              <a:rPr lang="en-US" altLang="zh-CN" sz="1600" i="1" baseline="-25000">
                <a:solidFill>
                  <a:srgbClr val="1860AB"/>
                </a:solidFill>
                <a:ea typeface="宋体" charset="0"/>
                <a:cs typeface="宋体" charset="0"/>
                <a:sym typeface="Symbol" charset="0"/>
              </a:rPr>
              <a:t>init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slowly decreases to form the final solution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i="1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Boltzmann acceptance criterion, where </a:t>
            </a:r>
            <a: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a random number [0,1)</a:t>
            </a:r>
          </a:p>
          <a:p>
            <a:pPr marL="742950" lvl="1" indent="-28575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-"/>
              <a:tabLst>
                <a:tab pos="301625" algn="l"/>
                <a:tab pos="542925" algn="l"/>
              </a:tabLst>
              <a:defRPr/>
            </a:pPr>
            <a:endParaRPr lang="en-US" altLang="zh-CN" sz="16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68363" y="1304925"/>
            <a:ext cx="2479675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>
                <a:solidFill>
                  <a:srgbClr val="000000"/>
                </a:solidFill>
                <a:cs typeface="ＭＳ Ｐゴシック" charset="0"/>
              </a:rPr>
              <a:t>Simulated Annealing</a:t>
            </a:r>
          </a:p>
        </p:txBody>
      </p:sp>
      <p:graphicFrame>
        <p:nvGraphicFramePr>
          <p:cNvPr id="859142" name="Object 6"/>
          <p:cNvGraphicFramePr>
            <a:graphicFrameLocks noChangeAspect="1"/>
          </p:cNvGraphicFramePr>
          <p:nvPr>
            <p:extLst/>
          </p:nvPr>
        </p:nvGraphicFramePr>
        <p:xfrm>
          <a:off x="2362200" y="4678363"/>
          <a:ext cx="4419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3" imgW="1892300" imgH="406400" progId="Equation.3">
                  <p:embed/>
                </p:oleObj>
              </mc:Choice>
              <mc:Fallback>
                <p:oleObj name="Equation" r:id="rId3" imgW="1892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78363"/>
                        <a:ext cx="4419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931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3CCED7-74F4-564B-835A-990E8AD6B94A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 – Algorithm</a:t>
            </a:r>
          </a:p>
        </p:txBody>
      </p:sp>
      <p:pic>
        <p:nvPicPr>
          <p:cNvPr id="117763" name="Picture 14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11350"/>
            <a:ext cx="5329238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6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3B9E1-FF87-C54B-A2D7-D4BB301C72D1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722004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 – Algorithm</a:t>
            </a: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611188" y="938213"/>
            <a:ext cx="8281987" cy="54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Input: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    initial solution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init_sol</a:t>
            </a:r>
            <a:endParaRPr lang="en-US" altLang="zh-CN" sz="160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Output: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 optimized new solution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curr_sol</a:t>
            </a:r>
            <a:b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60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600" baseline="-25000">
                <a:solidFill>
                  <a:srgbClr val="000000"/>
                </a:solidFill>
                <a:ea typeface="宋体" charset="0"/>
                <a:cs typeface="宋体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					// initialization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0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curr_sol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init_sol</a:t>
            </a:r>
            <a:endParaRPr lang="en-US" altLang="zh-CN" sz="160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curr_cost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COST(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curr_sol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&gt;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</a:rPr>
              <a:t>min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   while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(stopping criterion is not met)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   	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+ 1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   	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 = SELECT_PAIR(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curr_sol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		// select two objects to perturb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   	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trial_sol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TRY_MOVE(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		// try small local change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</a:rPr>
              <a:t>   	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trial_cost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= COST(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trial_sol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)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    	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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trial_cost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–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curr_cost</a:t>
            </a:r>
            <a:endParaRPr lang="en-US" altLang="zh-CN" sz="16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	</a:t>
            </a: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if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(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cost 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&lt; 0)				// if there is improvement,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	   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curr_cost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trial_cost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		//  update the cost and 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  	   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curr_sol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MOVE(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		//  execute the move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	</a:t>
            </a: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else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							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	   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RANDOM(0,1)		// random number [0,1]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 	    </a:t>
            </a:r>
            <a:r>
              <a:rPr lang="en-US" altLang="zh-CN" sz="1600" b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if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&lt;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e </a:t>
            </a:r>
            <a:r>
              <a:rPr lang="en-US" altLang="zh-CN" sz="1600" baseline="30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–Δ</a:t>
            </a:r>
            <a:r>
              <a:rPr lang="en-US" altLang="zh-CN" sz="1600" i="1" baseline="30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cost</a:t>
            </a:r>
            <a:r>
              <a:rPr lang="en-US" altLang="zh-CN" sz="1600" baseline="30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/</a:t>
            </a:r>
            <a:r>
              <a:rPr lang="en-US" altLang="zh-CN" sz="1600" i="1" baseline="30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			// if it meets threshold,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  	         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curr_cost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trial_cost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		//   update the cost and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    	         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curr_sol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MOVE(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i="1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		//   execute the move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    </a:t>
            </a:r>
            <a:r>
              <a:rPr lang="fr-FR" sz="1600" i="1">
                <a:solidFill>
                  <a:srgbClr val="000000"/>
                </a:solidFill>
                <a:cs typeface="ＭＳ Ｐゴシック" charset="0"/>
                <a:sym typeface="Symbol" charset="0"/>
              </a:rPr>
              <a:t>T</a:t>
            </a:r>
            <a:r>
              <a:rPr lang="fr-FR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 = 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α</a:t>
            </a:r>
            <a:r>
              <a:rPr lang="fr-FR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 ∙ </a:t>
            </a:r>
            <a:r>
              <a:rPr lang="fr-FR" sz="1600" i="1">
                <a:solidFill>
                  <a:srgbClr val="000000"/>
                </a:solidFill>
                <a:cs typeface="ＭＳ Ｐゴシック" charset="0"/>
                <a:sym typeface="Symbol" charset="0"/>
              </a:rPr>
              <a:t>T</a:t>
            </a:r>
            <a:r>
              <a:rPr lang="fr-FR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				// 0 &lt; 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α</a:t>
            </a:r>
            <a:r>
              <a:rPr lang="fr-FR" sz="1600" i="1">
                <a:solidFill>
                  <a:srgbClr val="000000"/>
                </a:solidFill>
                <a:cs typeface="ＭＳ Ｐゴシック" charset="0"/>
                <a:sym typeface="Symbol" charset="0"/>
              </a:rPr>
              <a:t> </a:t>
            </a:r>
            <a:r>
              <a:rPr lang="fr-FR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&lt; 1, </a:t>
            </a:r>
            <a:r>
              <a:rPr lang="fr-FR" sz="1600" i="1">
                <a:solidFill>
                  <a:srgbClr val="000000"/>
                </a:solidFill>
                <a:cs typeface="ＭＳ Ｐゴシック" charset="0"/>
                <a:sym typeface="Symbol" charset="0"/>
              </a:rPr>
              <a:t>T</a:t>
            </a:r>
            <a:r>
              <a:rPr lang="fr-FR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reduction </a:t>
            </a:r>
          </a:p>
        </p:txBody>
      </p:sp>
      <p:sp>
        <p:nvSpPr>
          <p:cNvPr id="722006" name="Text Box 86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smtClean="0">
                <a:solidFill>
                  <a:srgbClr val="C0C0C0"/>
                </a:solidFill>
                <a:cs typeface="ＭＳ Ｐゴシック" charset="0"/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1262227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 – Animation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5715000"/>
            <a:ext cx="8458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www.biostat.jhsph.edu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/~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iruczins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/teaching/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misc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/annealing/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animation.html</a:t>
            </a:r>
          </a:p>
        </p:txBody>
      </p:sp>
      <p:pic>
        <p:nvPicPr>
          <p:cNvPr id="5" name="Picture 4" descr="annea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78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 - 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tuning needed for good results: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How to choose the T values and how to update it?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Should we spend more iterations with high T or low T?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High T: More non-greedy moves accepted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Low T: Accepts mostly greedy moves, but can get stuck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Quality of initial solution should also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9201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- Notes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floorplanning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Definition of move depends on </a:t>
            </a:r>
            <a:r>
              <a:rPr lang="en-US" dirty="0" smtClean="0"/>
              <a:t>the representation used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e.g. Polish expression, sequence pair, etc.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Cost evaluation of a move may involve: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packing (e.g. based on horizontal/vertical constraints)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block sizing</a:t>
            </a:r>
          </a:p>
          <a:p>
            <a:pPr lvl="2">
              <a:buFont typeface="Wingdings" charset="2"/>
              <a:buChar char="Ø"/>
            </a:pPr>
            <a:r>
              <a:rPr lang="en-US" dirty="0" err="1" smtClean="0"/>
              <a:t>wirelength</a:t>
            </a:r>
            <a:r>
              <a:rPr lang="en-US" dirty="0" smtClean="0"/>
              <a:t> estimation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Floorplan Representations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floorplan can be represented based on the locations of the blocks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sz="2300" dirty="0" smtClean="0">
                <a:sym typeface="Wingdings"/>
              </a:rPr>
              <a:t> Complicates generation of new overlap-free </a:t>
            </a:r>
            <a:r>
              <a:rPr lang="en-US" sz="2300" dirty="0" err="1" smtClean="0">
                <a:sym typeface="Wingdings"/>
              </a:rPr>
              <a:t>floorplans</a:t>
            </a:r>
            <a:endParaRPr lang="en-US" sz="2300" dirty="0" smtClean="0">
              <a:sym typeface="Wingdings"/>
            </a:endParaRPr>
          </a:p>
          <a:p>
            <a:endParaRPr lang="en-US" sz="2700" dirty="0">
              <a:sym typeface="Wingdings"/>
            </a:endParaRPr>
          </a:p>
          <a:p>
            <a:r>
              <a:rPr lang="en-US" sz="2600" dirty="0" smtClean="0">
                <a:sym typeface="Wingdings"/>
              </a:rPr>
              <a:t>Typical </a:t>
            </a:r>
            <a:r>
              <a:rPr lang="en-US" sz="2600" dirty="0" err="1" smtClean="0">
                <a:sym typeface="Wingdings"/>
              </a:rPr>
              <a:t>floorplanning</a:t>
            </a:r>
            <a:r>
              <a:rPr lang="en-US" sz="2600" dirty="0" smtClean="0">
                <a:sym typeface="Wingdings"/>
              </a:rPr>
              <a:t> algorithms are iterative in nature</a:t>
            </a:r>
          </a:p>
          <a:p>
            <a:pPr lvl="1"/>
            <a:r>
              <a:rPr lang="en-US" sz="2300" dirty="0" smtClean="0">
                <a:sym typeface="Wingdings"/>
              </a:rPr>
              <a:t>Local search and iterative improvement heavily used</a:t>
            </a:r>
          </a:p>
          <a:p>
            <a:endParaRPr lang="en-US" sz="27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Topological representations based on relative block positions</a:t>
            </a:r>
          </a:p>
          <a:p>
            <a:pPr lvl="1"/>
            <a:r>
              <a:rPr lang="en-US" sz="2000" dirty="0" smtClean="0">
                <a:sym typeface="Wingdings"/>
              </a:rPr>
              <a:t>The represented floorplan </a:t>
            </a:r>
            <a:r>
              <a:rPr lang="en-US" sz="2000" dirty="0">
                <a:sym typeface="Wingdings"/>
              </a:rPr>
              <a:t>g</a:t>
            </a:r>
            <a:r>
              <a:rPr lang="en-US" sz="2000" dirty="0" smtClean="0">
                <a:sym typeface="Wingdings"/>
              </a:rPr>
              <a:t>uaranteed to be overlap free</a:t>
            </a:r>
          </a:p>
          <a:p>
            <a:pPr lvl="1"/>
            <a:r>
              <a:rPr lang="en-US" sz="2000" dirty="0" smtClean="0">
                <a:sym typeface="Wingdings"/>
              </a:rPr>
              <a:t>Easy to evaluate and make incremental changes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575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2658-DD94-DB48-886C-984765B79F48}" type="slidenum">
              <a:rPr lang="en-US"/>
              <a:pPr/>
              <a:t>12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rectangular dissection</a:t>
            </a:r>
            <a:r>
              <a:rPr lang="en-US" altLang="zh-CN" dirty="0">
                <a:ea typeface="宋体" charset="0"/>
                <a:cs typeface="宋体" charset="0"/>
              </a:rPr>
              <a:t> is a division of the chip area into a set of </a:t>
            </a:r>
            <a:r>
              <a:rPr lang="en-US" altLang="zh-CN" i="1" dirty="0">
                <a:ea typeface="宋体" charset="0"/>
                <a:cs typeface="宋体" charset="0"/>
              </a:rPr>
              <a:t>blocks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or non-overlapping rectangles.</a:t>
            </a:r>
            <a:br>
              <a:rPr lang="en-US" altLang="zh-CN" dirty="0">
                <a:ea typeface="宋体" charset="0"/>
                <a:cs typeface="宋体" charset="0"/>
              </a:rPr>
            </a:b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slicing floorplan</a:t>
            </a:r>
            <a:r>
              <a:rPr lang="en-US" altLang="zh-CN" dirty="0">
                <a:ea typeface="宋体" charset="0"/>
                <a:cs typeface="宋体" charset="0"/>
              </a:rPr>
              <a:t> is a rectangular dissection 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Obtained by repeatedly dividing each rectangle, starting with the entire chip area, into two smaller rectangles 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Horizontal or vertical cut line.</a:t>
            </a:r>
            <a:br>
              <a:rPr lang="en-US" altLang="zh-CN" dirty="0">
                <a:ea typeface="宋体" charset="0"/>
                <a:cs typeface="宋体" charset="0"/>
              </a:rPr>
            </a:b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slicing tree</a:t>
            </a:r>
            <a:r>
              <a:rPr lang="en-US" altLang="zh-CN" dirty="0">
                <a:ea typeface="宋体" charset="0"/>
                <a:cs typeface="宋体" charset="0"/>
              </a:rPr>
              <a:t> or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slicing floorplan tree</a:t>
            </a:r>
            <a:r>
              <a:rPr lang="en-US" altLang="zh-CN" dirty="0">
                <a:ea typeface="宋体" charset="0"/>
                <a:cs typeface="宋体" charset="0"/>
              </a:rPr>
              <a:t> is a binary tree with </a:t>
            </a:r>
            <a:r>
              <a:rPr lang="en-US" altLang="zh-CN" i="1" dirty="0">
                <a:ea typeface="宋体" charset="0"/>
                <a:cs typeface="宋体" charset="0"/>
              </a:rPr>
              <a:t>k</a:t>
            </a:r>
            <a:r>
              <a:rPr lang="en-US" altLang="zh-CN" dirty="0">
                <a:ea typeface="宋体" charset="0"/>
                <a:cs typeface="宋体" charset="0"/>
              </a:rPr>
              <a:t> leaves and </a:t>
            </a:r>
            <a:r>
              <a:rPr lang="en-US" altLang="zh-CN" i="1" dirty="0">
                <a:ea typeface="宋体" charset="0"/>
                <a:cs typeface="宋体" charset="0"/>
              </a:rPr>
              <a:t>k</a:t>
            </a:r>
            <a:r>
              <a:rPr lang="en-US" altLang="zh-CN" dirty="0">
                <a:ea typeface="宋体" charset="0"/>
                <a:cs typeface="宋体" charset="0"/>
              </a:rPr>
              <a:t> – 1 internal nodes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Each leaf represents a block </a:t>
            </a:r>
          </a:p>
          <a:p>
            <a:pPr marL="588963" lvl="1" indent="-30480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Each internal node represents a horizontal or vertical cut line.</a:t>
            </a:r>
          </a:p>
        </p:txBody>
      </p:sp>
    </p:spTree>
    <p:extLst>
      <p:ext uri="{BB962C8B-B14F-4D97-AF65-F5344CB8AC3E}">
        <p14:creationId xmlns:p14="http://schemas.microsoft.com/office/powerpoint/2010/main" val="2460626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F4491-91F9-7241-AC3A-20471CF43E3F}" type="slidenum">
              <a:rPr lang="en-US"/>
              <a:pPr/>
              <a:t>13</a:t>
            </a:fld>
            <a:endParaRPr lang="en-US"/>
          </a:p>
        </p:txBody>
      </p:sp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827088" y="1293813"/>
            <a:ext cx="6049962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Slicing floorplan and two possible corresponding slicing trees</a:t>
            </a:r>
          </a:p>
        </p:txBody>
      </p:sp>
      <p:sp>
        <p:nvSpPr>
          <p:cNvPr id="665605" name="Line 5"/>
          <p:cNvSpPr>
            <a:spLocks noChangeShapeType="1"/>
          </p:cNvSpPr>
          <p:nvPr/>
        </p:nvSpPr>
        <p:spPr bwMode="auto">
          <a:xfrm flipH="1" flipV="1">
            <a:off x="5337175" y="3960813"/>
            <a:ext cx="307975" cy="531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798513" y="3000375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1533525" y="3000375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08" name="Line 8"/>
          <p:cNvSpPr>
            <a:spLocks noChangeShapeType="1"/>
          </p:cNvSpPr>
          <p:nvPr/>
        </p:nvSpPr>
        <p:spPr bwMode="auto">
          <a:xfrm>
            <a:off x="2144713" y="3551238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09" name="Line 9"/>
          <p:cNvSpPr>
            <a:spLocks noChangeShapeType="1"/>
          </p:cNvSpPr>
          <p:nvPr/>
        </p:nvSpPr>
        <p:spPr bwMode="auto">
          <a:xfrm>
            <a:off x="1549400" y="3551238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0" name="Rectangle 10"/>
          <p:cNvSpPr>
            <a:spLocks noChangeArrowheads="1"/>
          </p:cNvSpPr>
          <p:nvPr/>
        </p:nvSpPr>
        <p:spPr bwMode="auto">
          <a:xfrm>
            <a:off x="798513" y="3000375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1" name="Line 11"/>
          <p:cNvSpPr>
            <a:spLocks noChangeShapeType="1"/>
          </p:cNvSpPr>
          <p:nvPr/>
        </p:nvSpPr>
        <p:spPr bwMode="auto">
          <a:xfrm>
            <a:off x="798513" y="3917950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2" name="Line 12"/>
          <p:cNvSpPr>
            <a:spLocks noChangeShapeType="1"/>
          </p:cNvSpPr>
          <p:nvPr/>
        </p:nvSpPr>
        <p:spPr bwMode="auto">
          <a:xfrm>
            <a:off x="1533525" y="4346575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3" name="Rectangle 13"/>
          <p:cNvSpPr>
            <a:spLocks noChangeArrowheads="1"/>
          </p:cNvSpPr>
          <p:nvPr/>
        </p:nvSpPr>
        <p:spPr bwMode="auto">
          <a:xfrm>
            <a:off x="1962150" y="3122613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4" name="Line 14"/>
          <p:cNvSpPr>
            <a:spLocks noChangeShapeType="1"/>
          </p:cNvSpPr>
          <p:nvPr/>
        </p:nvSpPr>
        <p:spPr bwMode="auto">
          <a:xfrm flipH="1">
            <a:off x="3825875" y="2728913"/>
            <a:ext cx="385763" cy="385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5" name="Line 15"/>
          <p:cNvSpPr>
            <a:spLocks noChangeShapeType="1"/>
          </p:cNvSpPr>
          <p:nvPr/>
        </p:nvSpPr>
        <p:spPr bwMode="auto">
          <a:xfrm flipH="1" flipV="1">
            <a:off x="4391025" y="2720975"/>
            <a:ext cx="38735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6" name="Line 16"/>
          <p:cNvSpPr>
            <a:spLocks noChangeShapeType="1"/>
          </p:cNvSpPr>
          <p:nvPr/>
        </p:nvSpPr>
        <p:spPr bwMode="auto">
          <a:xfrm flipH="1">
            <a:off x="3359150" y="3316288"/>
            <a:ext cx="274638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7" name="Line 17"/>
          <p:cNvSpPr>
            <a:spLocks noChangeShapeType="1"/>
          </p:cNvSpPr>
          <p:nvPr/>
        </p:nvSpPr>
        <p:spPr bwMode="auto">
          <a:xfrm flipH="1" flipV="1">
            <a:off x="3713163" y="3305175"/>
            <a:ext cx="274637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8" name="Line 18"/>
          <p:cNvSpPr>
            <a:spLocks noChangeShapeType="1"/>
          </p:cNvSpPr>
          <p:nvPr/>
        </p:nvSpPr>
        <p:spPr bwMode="auto">
          <a:xfrm flipH="1" flipV="1">
            <a:off x="4978400" y="3317875"/>
            <a:ext cx="274638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19" name="Line 19"/>
          <p:cNvSpPr>
            <a:spLocks noChangeShapeType="1"/>
          </p:cNvSpPr>
          <p:nvPr/>
        </p:nvSpPr>
        <p:spPr bwMode="auto">
          <a:xfrm flipH="1">
            <a:off x="4562475" y="3327400"/>
            <a:ext cx="274638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0" name="Line 20"/>
          <p:cNvSpPr>
            <a:spLocks noChangeShapeType="1"/>
          </p:cNvSpPr>
          <p:nvPr/>
        </p:nvSpPr>
        <p:spPr bwMode="auto">
          <a:xfrm flipH="1">
            <a:off x="4922838" y="4029075"/>
            <a:ext cx="27305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1" name="Line 21"/>
          <p:cNvSpPr>
            <a:spLocks noChangeShapeType="1"/>
          </p:cNvSpPr>
          <p:nvPr/>
        </p:nvSpPr>
        <p:spPr bwMode="auto">
          <a:xfrm flipH="1" flipV="1">
            <a:off x="5675313" y="4567238"/>
            <a:ext cx="333375" cy="573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2" name="Line 22"/>
          <p:cNvSpPr>
            <a:spLocks noChangeShapeType="1"/>
          </p:cNvSpPr>
          <p:nvPr/>
        </p:nvSpPr>
        <p:spPr bwMode="auto">
          <a:xfrm flipH="1">
            <a:off x="5337175" y="4579938"/>
            <a:ext cx="331788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3" name="Oval 23"/>
          <p:cNvSpPr>
            <a:spLocks noChangeArrowheads="1"/>
          </p:cNvSpPr>
          <p:nvPr/>
        </p:nvSpPr>
        <p:spPr bwMode="auto">
          <a:xfrm>
            <a:off x="4714875" y="3046413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4" name="Freeform 24"/>
          <p:cNvSpPr>
            <a:spLocks/>
          </p:cNvSpPr>
          <p:nvPr/>
        </p:nvSpPr>
        <p:spPr bwMode="auto">
          <a:xfrm>
            <a:off x="2697163" y="4102100"/>
            <a:ext cx="2311400" cy="444500"/>
          </a:xfrm>
          <a:custGeom>
            <a:avLst/>
            <a:gdLst>
              <a:gd name="T0" fmla="*/ 0 w 1542"/>
              <a:gd name="T1" fmla="*/ 181 h 302"/>
              <a:gd name="T2" fmla="*/ 408 w 1542"/>
              <a:gd name="T3" fmla="*/ 272 h 302"/>
              <a:gd name="T4" fmla="*/ 1542 w 1542"/>
              <a:gd name="T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302">
                <a:moveTo>
                  <a:pt x="0" y="181"/>
                </a:moveTo>
                <a:cubicBezTo>
                  <a:pt x="75" y="241"/>
                  <a:pt x="151" y="302"/>
                  <a:pt x="408" y="272"/>
                </a:cubicBezTo>
                <a:cubicBezTo>
                  <a:pt x="665" y="242"/>
                  <a:pt x="1103" y="121"/>
                  <a:pt x="1542" y="0"/>
                </a:cubicBezTo>
              </a:path>
            </a:pathLst>
          </a:custGeom>
          <a:noFill/>
          <a:ln w="28575" cap="flat" cmpd="sng">
            <a:solidFill>
              <a:srgbClr val="808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5" name="Freeform 25"/>
          <p:cNvSpPr>
            <a:spLocks/>
          </p:cNvSpPr>
          <p:nvPr/>
        </p:nvSpPr>
        <p:spPr bwMode="auto">
          <a:xfrm>
            <a:off x="1289050" y="3182938"/>
            <a:ext cx="2146300" cy="735012"/>
          </a:xfrm>
          <a:custGeom>
            <a:avLst/>
            <a:gdLst>
              <a:gd name="T0" fmla="*/ 0 w 1814"/>
              <a:gd name="T1" fmla="*/ 317 h 317"/>
              <a:gd name="T2" fmla="*/ 726 w 1814"/>
              <a:gd name="T3" fmla="*/ 45 h 317"/>
              <a:gd name="T4" fmla="*/ 1814 w 1814"/>
              <a:gd name="T5" fmla="*/ 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317">
                <a:moveTo>
                  <a:pt x="0" y="317"/>
                </a:moveTo>
                <a:cubicBezTo>
                  <a:pt x="212" y="203"/>
                  <a:pt x="424" y="90"/>
                  <a:pt x="726" y="45"/>
                </a:cubicBezTo>
                <a:cubicBezTo>
                  <a:pt x="1028" y="0"/>
                  <a:pt x="1633" y="45"/>
                  <a:pt x="1814" y="45"/>
                </a:cubicBezTo>
              </a:path>
            </a:pathLst>
          </a:custGeom>
          <a:noFill/>
          <a:ln w="28575" cap="flat" cmpd="sng">
            <a:solidFill>
              <a:srgbClr val="808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6" name="Freeform 26"/>
          <p:cNvSpPr>
            <a:spLocks/>
          </p:cNvSpPr>
          <p:nvPr/>
        </p:nvSpPr>
        <p:spPr bwMode="auto">
          <a:xfrm>
            <a:off x="1533525" y="2509838"/>
            <a:ext cx="2538413" cy="673100"/>
          </a:xfrm>
          <a:custGeom>
            <a:avLst/>
            <a:gdLst>
              <a:gd name="T0" fmla="*/ 0 w 1814"/>
              <a:gd name="T1" fmla="*/ 317 h 317"/>
              <a:gd name="T2" fmla="*/ 726 w 1814"/>
              <a:gd name="T3" fmla="*/ 45 h 317"/>
              <a:gd name="T4" fmla="*/ 1814 w 1814"/>
              <a:gd name="T5" fmla="*/ 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4" h="317">
                <a:moveTo>
                  <a:pt x="0" y="317"/>
                </a:moveTo>
                <a:cubicBezTo>
                  <a:pt x="212" y="203"/>
                  <a:pt x="424" y="90"/>
                  <a:pt x="726" y="45"/>
                </a:cubicBezTo>
                <a:cubicBezTo>
                  <a:pt x="1028" y="0"/>
                  <a:pt x="1633" y="45"/>
                  <a:pt x="1814" y="45"/>
                </a:cubicBezTo>
              </a:path>
            </a:pathLst>
          </a:custGeom>
          <a:noFill/>
          <a:ln w="28575" cap="flat" cmpd="sng">
            <a:solidFill>
              <a:srgbClr val="808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7" name="Freeform 27"/>
          <p:cNvSpPr>
            <a:spLocks/>
          </p:cNvSpPr>
          <p:nvPr/>
        </p:nvSpPr>
        <p:spPr bwMode="auto">
          <a:xfrm>
            <a:off x="2152650" y="4103688"/>
            <a:ext cx="3236913" cy="947737"/>
          </a:xfrm>
          <a:custGeom>
            <a:avLst/>
            <a:gdLst>
              <a:gd name="T0" fmla="*/ 0 w 2177"/>
              <a:gd name="T1" fmla="*/ 0 h 559"/>
              <a:gd name="T2" fmla="*/ 816 w 2177"/>
              <a:gd name="T3" fmla="*/ 499 h 559"/>
              <a:gd name="T4" fmla="*/ 2177 w 2177"/>
              <a:gd name="T5" fmla="*/ 36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7" h="559">
                <a:moveTo>
                  <a:pt x="0" y="0"/>
                </a:moveTo>
                <a:cubicBezTo>
                  <a:pt x="226" y="219"/>
                  <a:pt x="453" y="439"/>
                  <a:pt x="816" y="499"/>
                </a:cubicBezTo>
                <a:cubicBezTo>
                  <a:pt x="1179" y="559"/>
                  <a:pt x="1678" y="461"/>
                  <a:pt x="2177" y="363"/>
                </a:cubicBezTo>
              </a:path>
            </a:pathLst>
          </a:custGeom>
          <a:noFill/>
          <a:ln w="28575" cap="flat" cmpd="sng">
            <a:solidFill>
              <a:srgbClr val="808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8" name="Freeform 28"/>
          <p:cNvSpPr>
            <a:spLocks/>
          </p:cNvSpPr>
          <p:nvPr/>
        </p:nvSpPr>
        <p:spPr bwMode="auto">
          <a:xfrm>
            <a:off x="2573338" y="3306763"/>
            <a:ext cx="2082800" cy="407987"/>
          </a:xfrm>
          <a:custGeom>
            <a:avLst/>
            <a:gdLst>
              <a:gd name="T0" fmla="*/ 0 w 1542"/>
              <a:gd name="T1" fmla="*/ 181 h 302"/>
              <a:gd name="T2" fmla="*/ 408 w 1542"/>
              <a:gd name="T3" fmla="*/ 272 h 302"/>
              <a:gd name="T4" fmla="*/ 1542 w 1542"/>
              <a:gd name="T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302">
                <a:moveTo>
                  <a:pt x="0" y="181"/>
                </a:moveTo>
                <a:cubicBezTo>
                  <a:pt x="75" y="241"/>
                  <a:pt x="151" y="302"/>
                  <a:pt x="408" y="272"/>
                </a:cubicBezTo>
                <a:cubicBezTo>
                  <a:pt x="665" y="242"/>
                  <a:pt x="1103" y="121"/>
                  <a:pt x="1542" y="0"/>
                </a:cubicBezTo>
              </a:path>
            </a:pathLst>
          </a:custGeom>
          <a:noFill/>
          <a:ln w="28575" cap="flat" cmpd="sng">
            <a:solidFill>
              <a:srgbClr val="808080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1012825" y="3292475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1993900" y="440848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1003300" y="41640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2" name="Text Box 32"/>
          <p:cNvSpPr txBox="1">
            <a:spLocks noChangeArrowheads="1"/>
          </p:cNvSpPr>
          <p:nvPr/>
        </p:nvSpPr>
        <p:spPr bwMode="auto">
          <a:xfrm>
            <a:off x="1681163" y="373538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3" name="Text Box 33"/>
          <p:cNvSpPr txBox="1">
            <a:spLocks noChangeArrowheads="1"/>
          </p:cNvSpPr>
          <p:nvPr/>
        </p:nvSpPr>
        <p:spPr bwMode="auto">
          <a:xfrm>
            <a:off x="2000250" y="3084513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4" name="Text Box 34"/>
          <p:cNvSpPr txBox="1">
            <a:spLocks noChangeArrowheads="1"/>
          </p:cNvSpPr>
          <p:nvPr/>
        </p:nvSpPr>
        <p:spPr bwMode="auto">
          <a:xfrm>
            <a:off x="2293938" y="3727450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35" name="Oval 35"/>
          <p:cNvSpPr>
            <a:spLocks noChangeArrowheads="1"/>
          </p:cNvSpPr>
          <p:nvPr/>
        </p:nvSpPr>
        <p:spPr bwMode="auto">
          <a:xfrm>
            <a:off x="3121025" y="369728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36" name="Text Box 36"/>
          <p:cNvSpPr txBox="1">
            <a:spLocks noChangeArrowheads="1"/>
          </p:cNvSpPr>
          <p:nvPr/>
        </p:nvSpPr>
        <p:spPr bwMode="auto">
          <a:xfrm>
            <a:off x="3103563" y="372903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5637" name="Oval 37"/>
          <p:cNvSpPr>
            <a:spLocks noChangeArrowheads="1"/>
          </p:cNvSpPr>
          <p:nvPr/>
        </p:nvSpPr>
        <p:spPr bwMode="auto">
          <a:xfrm>
            <a:off x="4076700" y="2403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38" name="Oval 38"/>
          <p:cNvSpPr>
            <a:spLocks noChangeArrowheads="1"/>
          </p:cNvSpPr>
          <p:nvPr/>
        </p:nvSpPr>
        <p:spPr bwMode="auto">
          <a:xfrm>
            <a:off x="3443288" y="304165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39" name="Oval 39"/>
          <p:cNvSpPr>
            <a:spLocks noChangeArrowheads="1"/>
          </p:cNvSpPr>
          <p:nvPr/>
        </p:nvSpPr>
        <p:spPr bwMode="auto">
          <a:xfrm>
            <a:off x="4349750" y="370205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0" name="Text Box 40"/>
          <p:cNvSpPr txBox="1">
            <a:spLocks noChangeArrowheads="1"/>
          </p:cNvSpPr>
          <p:nvPr/>
        </p:nvSpPr>
        <p:spPr bwMode="auto">
          <a:xfrm>
            <a:off x="4322763" y="3738563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5641" name="Oval 41"/>
          <p:cNvSpPr>
            <a:spLocks noChangeArrowheads="1"/>
          </p:cNvSpPr>
          <p:nvPr/>
        </p:nvSpPr>
        <p:spPr bwMode="auto">
          <a:xfrm>
            <a:off x="4687888" y="434022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2" name="Oval 42"/>
          <p:cNvSpPr>
            <a:spLocks noChangeArrowheads="1"/>
          </p:cNvSpPr>
          <p:nvPr/>
        </p:nvSpPr>
        <p:spPr bwMode="auto">
          <a:xfrm>
            <a:off x="5040313" y="505460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3" name="Oval 43"/>
          <p:cNvSpPr>
            <a:spLocks noChangeArrowheads="1"/>
          </p:cNvSpPr>
          <p:nvPr/>
        </p:nvSpPr>
        <p:spPr bwMode="auto">
          <a:xfrm>
            <a:off x="5811838" y="5059363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4" name="Oval 44"/>
          <p:cNvSpPr>
            <a:spLocks noChangeArrowheads="1"/>
          </p:cNvSpPr>
          <p:nvPr/>
        </p:nvSpPr>
        <p:spPr bwMode="auto">
          <a:xfrm>
            <a:off x="5081588" y="36988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5" name="Oval 45"/>
          <p:cNvSpPr>
            <a:spLocks noChangeArrowheads="1"/>
          </p:cNvSpPr>
          <p:nvPr/>
        </p:nvSpPr>
        <p:spPr bwMode="auto">
          <a:xfrm>
            <a:off x="5443538" y="4341813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6" name="Oval 46"/>
          <p:cNvSpPr>
            <a:spLocks noChangeArrowheads="1"/>
          </p:cNvSpPr>
          <p:nvPr/>
        </p:nvSpPr>
        <p:spPr bwMode="auto">
          <a:xfrm>
            <a:off x="3802063" y="369728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5647" name="Text Box 47"/>
          <p:cNvSpPr txBox="1">
            <a:spLocks noChangeArrowheads="1"/>
          </p:cNvSpPr>
          <p:nvPr/>
        </p:nvSpPr>
        <p:spPr bwMode="auto">
          <a:xfrm>
            <a:off x="3789363" y="3738563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5669" name="Text Box 69"/>
          <p:cNvSpPr txBox="1">
            <a:spLocks noChangeArrowheads="1"/>
          </p:cNvSpPr>
          <p:nvPr/>
        </p:nvSpPr>
        <p:spPr bwMode="auto">
          <a:xfrm>
            <a:off x="4665663" y="4381500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5670" name="Text Box 70"/>
          <p:cNvSpPr txBox="1">
            <a:spLocks noChangeArrowheads="1"/>
          </p:cNvSpPr>
          <p:nvPr/>
        </p:nvSpPr>
        <p:spPr bwMode="auto">
          <a:xfrm>
            <a:off x="5018088" y="508158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5671" name="Text Box 71"/>
          <p:cNvSpPr txBox="1">
            <a:spLocks noChangeArrowheads="1"/>
          </p:cNvSpPr>
          <p:nvPr/>
        </p:nvSpPr>
        <p:spPr bwMode="auto">
          <a:xfrm>
            <a:off x="5794375" y="5105400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5672" name="Text Box 72"/>
          <p:cNvSpPr txBox="1">
            <a:spLocks noChangeArrowheads="1"/>
          </p:cNvSpPr>
          <p:nvPr/>
        </p:nvSpPr>
        <p:spPr bwMode="auto">
          <a:xfrm>
            <a:off x="4778375" y="311467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73" name="Text Box 73"/>
          <p:cNvSpPr txBox="1">
            <a:spLocks noChangeArrowheads="1"/>
          </p:cNvSpPr>
          <p:nvPr/>
        </p:nvSpPr>
        <p:spPr bwMode="auto">
          <a:xfrm>
            <a:off x="4144963" y="2471738"/>
            <a:ext cx="3286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74" name="Text Box 74"/>
          <p:cNvSpPr txBox="1">
            <a:spLocks noChangeArrowheads="1"/>
          </p:cNvSpPr>
          <p:nvPr/>
        </p:nvSpPr>
        <p:spPr bwMode="auto">
          <a:xfrm>
            <a:off x="3506788" y="3109913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75" name="Text Box 75"/>
          <p:cNvSpPr txBox="1">
            <a:spLocks noChangeArrowheads="1"/>
          </p:cNvSpPr>
          <p:nvPr/>
        </p:nvSpPr>
        <p:spPr bwMode="auto">
          <a:xfrm>
            <a:off x="5145088" y="3767138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5676" name="Text Box 76"/>
          <p:cNvSpPr txBox="1">
            <a:spLocks noChangeArrowheads="1"/>
          </p:cNvSpPr>
          <p:nvPr/>
        </p:nvSpPr>
        <p:spPr bwMode="auto">
          <a:xfrm>
            <a:off x="5511800" y="4410075"/>
            <a:ext cx="3286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5689" name="Group 89"/>
          <p:cNvGrpSpPr>
            <a:grpSpLocks/>
          </p:cNvGrpSpPr>
          <p:nvPr/>
        </p:nvGrpSpPr>
        <p:grpSpPr bwMode="auto">
          <a:xfrm>
            <a:off x="5741988" y="2403475"/>
            <a:ext cx="3222625" cy="3113088"/>
            <a:chOff x="3617" y="1514"/>
            <a:chExt cx="2030" cy="1961"/>
          </a:xfrm>
        </p:grpSpPr>
        <p:sp>
          <p:nvSpPr>
            <p:cNvPr id="665648" name="Line 48"/>
            <p:cNvSpPr>
              <a:spLocks noChangeShapeType="1"/>
            </p:cNvSpPr>
            <p:nvPr/>
          </p:nvSpPr>
          <p:spPr bwMode="auto">
            <a:xfrm flipH="1" flipV="1">
              <a:off x="5075" y="2531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49" name="Line 49"/>
            <p:cNvSpPr>
              <a:spLocks noChangeShapeType="1"/>
            </p:cNvSpPr>
            <p:nvPr/>
          </p:nvSpPr>
          <p:spPr bwMode="auto">
            <a:xfrm flipH="1">
              <a:off x="4102" y="1719"/>
              <a:ext cx="24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0" name="Line 50"/>
            <p:cNvSpPr>
              <a:spLocks noChangeShapeType="1"/>
            </p:cNvSpPr>
            <p:nvPr/>
          </p:nvSpPr>
          <p:spPr bwMode="auto">
            <a:xfrm flipH="1" flipV="1">
              <a:off x="4458" y="1714"/>
              <a:ext cx="244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1" name="Line 51"/>
            <p:cNvSpPr>
              <a:spLocks noChangeShapeType="1"/>
            </p:cNvSpPr>
            <p:nvPr/>
          </p:nvSpPr>
          <p:spPr bwMode="auto">
            <a:xfrm flipH="1">
              <a:off x="3808" y="2089"/>
              <a:ext cx="173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2" name="Line 52"/>
            <p:cNvSpPr>
              <a:spLocks noChangeShapeType="1"/>
            </p:cNvSpPr>
            <p:nvPr/>
          </p:nvSpPr>
          <p:spPr bwMode="auto">
            <a:xfrm flipH="1" flipV="1">
              <a:off x="4031" y="2082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3" name="Line 53"/>
            <p:cNvSpPr>
              <a:spLocks noChangeShapeType="1"/>
            </p:cNvSpPr>
            <p:nvPr/>
          </p:nvSpPr>
          <p:spPr bwMode="auto">
            <a:xfrm flipH="1" flipV="1">
              <a:off x="4828" y="2090"/>
              <a:ext cx="173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4" name="Line 54"/>
            <p:cNvSpPr>
              <a:spLocks noChangeShapeType="1"/>
            </p:cNvSpPr>
            <p:nvPr/>
          </p:nvSpPr>
          <p:spPr bwMode="auto">
            <a:xfrm flipH="1">
              <a:off x="4566" y="2096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5" name="Line 55"/>
            <p:cNvSpPr>
              <a:spLocks noChangeShapeType="1"/>
            </p:cNvSpPr>
            <p:nvPr/>
          </p:nvSpPr>
          <p:spPr bwMode="auto">
            <a:xfrm flipH="1">
              <a:off x="4793" y="2538"/>
              <a:ext cx="172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6" name="Line 56"/>
            <p:cNvSpPr>
              <a:spLocks noChangeShapeType="1"/>
            </p:cNvSpPr>
            <p:nvPr/>
          </p:nvSpPr>
          <p:spPr bwMode="auto">
            <a:xfrm flipH="1" flipV="1">
              <a:off x="5268" y="2899"/>
              <a:ext cx="248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7" name="Line 57"/>
            <p:cNvSpPr>
              <a:spLocks noChangeShapeType="1"/>
            </p:cNvSpPr>
            <p:nvPr/>
          </p:nvSpPr>
          <p:spPr bwMode="auto">
            <a:xfrm flipH="1">
              <a:off x="5003" y="2875"/>
              <a:ext cx="275" cy="4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8" name="Oval 58"/>
            <p:cNvSpPr>
              <a:spLocks noChangeArrowheads="1"/>
            </p:cNvSpPr>
            <p:nvPr/>
          </p:nvSpPr>
          <p:spPr bwMode="auto">
            <a:xfrm>
              <a:off x="4662" y="1919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59" name="Oval 59"/>
            <p:cNvSpPr>
              <a:spLocks noChangeArrowheads="1"/>
            </p:cNvSpPr>
            <p:nvPr/>
          </p:nvSpPr>
          <p:spPr bwMode="auto">
            <a:xfrm>
              <a:off x="4260" y="151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0" name="Oval 60"/>
            <p:cNvSpPr>
              <a:spLocks noChangeArrowheads="1"/>
            </p:cNvSpPr>
            <p:nvPr/>
          </p:nvSpPr>
          <p:spPr bwMode="auto">
            <a:xfrm>
              <a:off x="3861" y="1916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1" name="Oval 61"/>
            <p:cNvSpPr>
              <a:spLocks noChangeArrowheads="1"/>
            </p:cNvSpPr>
            <p:nvPr/>
          </p:nvSpPr>
          <p:spPr bwMode="auto">
            <a:xfrm>
              <a:off x="4429" y="2332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2" name="Oval 62"/>
            <p:cNvSpPr>
              <a:spLocks noChangeArrowheads="1"/>
            </p:cNvSpPr>
            <p:nvPr/>
          </p:nvSpPr>
          <p:spPr bwMode="auto">
            <a:xfrm>
              <a:off x="4645" y="273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3" name="Oval 63"/>
            <p:cNvSpPr>
              <a:spLocks noChangeArrowheads="1"/>
            </p:cNvSpPr>
            <p:nvPr/>
          </p:nvSpPr>
          <p:spPr bwMode="auto">
            <a:xfrm>
              <a:off x="4876" y="318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4" name="Oval 64"/>
            <p:cNvSpPr>
              <a:spLocks noChangeArrowheads="1"/>
            </p:cNvSpPr>
            <p:nvPr/>
          </p:nvSpPr>
          <p:spPr bwMode="auto">
            <a:xfrm>
              <a:off x="5341" y="3187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5" name="Oval 65"/>
            <p:cNvSpPr>
              <a:spLocks noChangeArrowheads="1"/>
            </p:cNvSpPr>
            <p:nvPr/>
          </p:nvSpPr>
          <p:spPr bwMode="auto">
            <a:xfrm>
              <a:off x="4893" y="233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6" name="Oval 66"/>
            <p:cNvSpPr>
              <a:spLocks noChangeArrowheads="1"/>
            </p:cNvSpPr>
            <p:nvPr/>
          </p:nvSpPr>
          <p:spPr bwMode="auto">
            <a:xfrm>
              <a:off x="5130" y="2735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7" name="Oval 67"/>
            <p:cNvSpPr>
              <a:spLocks noChangeArrowheads="1"/>
            </p:cNvSpPr>
            <p:nvPr/>
          </p:nvSpPr>
          <p:spPr bwMode="auto">
            <a:xfrm>
              <a:off x="4084" y="2329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68" name="Oval 68"/>
            <p:cNvSpPr>
              <a:spLocks noChangeArrowheads="1"/>
            </p:cNvSpPr>
            <p:nvPr/>
          </p:nvSpPr>
          <p:spPr bwMode="auto">
            <a:xfrm>
              <a:off x="3628" y="2332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5677" name="Text Box 77"/>
            <p:cNvSpPr txBox="1">
              <a:spLocks noChangeArrowheads="1"/>
            </p:cNvSpPr>
            <p:nvPr/>
          </p:nvSpPr>
          <p:spPr bwMode="auto">
            <a:xfrm>
              <a:off x="4702" y="1962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5678" name="Text Box 78"/>
            <p:cNvSpPr txBox="1">
              <a:spLocks noChangeArrowheads="1"/>
            </p:cNvSpPr>
            <p:nvPr/>
          </p:nvSpPr>
          <p:spPr bwMode="auto">
            <a:xfrm>
              <a:off x="4303" y="1557"/>
              <a:ext cx="2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5679" name="Text Box 79"/>
            <p:cNvSpPr txBox="1">
              <a:spLocks noChangeArrowheads="1"/>
            </p:cNvSpPr>
            <p:nvPr/>
          </p:nvSpPr>
          <p:spPr bwMode="auto">
            <a:xfrm>
              <a:off x="3901" y="1959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5680" name="Text Box 80"/>
            <p:cNvSpPr txBox="1">
              <a:spLocks noChangeArrowheads="1"/>
            </p:cNvSpPr>
            <p:nvPr/>
          </p:nvSpPr>
          <p:spPr bwMode="auto">
            <a:xfrm>
              <a:off x="4415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665681" name="Text Box 81"/>
            <p:cNvSpPr txBox="1">
              <a:spLocks noChangeArrowheads="1"/>
            </p:cNvSpPr>
            <p:nvPr/>
          </p:nvSpPr>
          <p:spPr bwMode="auto">
            <a:xfrm>
              <a:off x="4631" y="2754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665682" name="Text Box 82"/>
            <p:cNvSpPr txBox="1">
              <a:spLocks noChangeArrowheads="1"/>
            </p:cNvSpPr>
            <p:nvPr/>
          </p:nvSpPr>
          <p:spPr bwMode="auto">
            <a:xfrm>
              <a:off x="4868" y="3198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665683" name="Text Box 83"/>
            <p:cNvSpPr txBox="1">
              <a:spLocks noChangeArrowheads="1"/>
            </p:cNvSpPr>
            <p:nvPr/>
          </p:nvSpPr>
          <p:spPr bwMode="auto">
            <a:xfrm>
              <a:off x="5333" y="3219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665684" name="Text Box 84"/>
            <p:cNvSpPr txBox="1">
              <a:spLocks noChangeArrowheads="1"/>
            </p:cNvSpPr>
            <p:nvPr/>
          </p:nvSpPr>
          <p:spPr bwMode="auto">
            <a:xfrm>
              <a:off x="4933" y="2373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5685" name="Text Box 85"/>
            <p:cNvSpPr txBox="1">
              <a:spLocks noChangeArrowheads="1"/>
            </p:cNvSpPr>
            <p:nvPr/>
          </p:nvSpPr>
          <p:spPr bwMode="auto">
            <a:xfrm>
              <a:off x="5176" y="2778"/>
              <a:ext cx="2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5686" name="Text Box 86"/>
            <p:cNvSpPr txBox="1">
              <a:spLocks noChangeArrowheads="1"/>
            </p:cNvSpPr>
            <p:nvPr/>
          </p:nvSpPr>
          <p:spPr bwMode="auto">
            <a:xfrm>
              <a:off x="4076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665687" name="Text Box 87"/>
            <p:cNvSpPr txBox="1">
              <a:spLocks noChangeArrowheads="1"/>
            </p:cNvSpPr>
            <p:nvPr/>
          </p:nvSpPr>
          <p:spPr bwMode="auto">
            <a:xfrm>
              <a:off x="3617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sp>
        <p:nvSpPr>
          <p:cNvPr id="665688" name="Text Box 88"/>
          <p:cNvSpPr txBox="1">
            <a:spLocks noChangeArrowheads="1"/>
          </p:cNvSpPr>
          <p:nvPr/>
        </p:nvSpPr>
        <p:spPr bwMode="auto">
          <a:xfrm rot="16200000">
            <a:off x="8243094" y="4234657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412675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2813D-0ED7-5E49-B697-420466D22140}" type="slidenum">
              <a:rPr lang="en-US"/>
              <a:pPr/>
              <a:t>14</a:t>
            </a:fld>
            <a:endParaRPr lang="en-US"/>
          </a:p>
        </p:txBody>
      </p:sp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827088" y="1293813"/>
            <a:ext cx="2276475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754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Polish expression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754693" name="Line 5"/>
          <p:cNvSpPr>
            <a:spLocks noChangeShapeType="1"/>
          </p:cNvSpPr>
          <p:nvPr/>
        </p:nvSpPr>
        <p:spPr bwMode="auto">
          <a:xfrm flipH="1" flipV="1">
            <a:off x="5337175" y="3960813"/>
            <a:ext cx="307975" cy="531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4" name="Rectangle 6"/>
          <p:cNvSpPr>
            <a:spLocks noChangeArrowheads="1"/>
          </p:cNvSpPr>
          <p:nvPr/>
        </p:nvSpPr>
        <p:spPr bwMode="auto">
          <a:xfrm>
            <a:off x="798513" y="3000375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695" name="Rectangle 7"/>
          <p:cNvSpPr>
            <a:spLocks noChangeArrowheads="1"/>
          </p:cNvSpPr>
          <p:nvPr/>
        </p:nvSpPr>
        <p:spPr bwMode="auto">
          <a:xfrm>
            <a:off x="1533525" y="3000375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6" name="Line 8"/>
          <p:cNvSpPr>
            <a:spLocks noChangeShapeType="1"/>
          </p:cNvSpPr>
          <p:nvPr/>
        </p:nvSpPr>
        <p:spPr bwMode="auto">
          <a:xfrm>
            <a:off x="2144713" y="3551238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>
            <a:off x="1549400" y="3551238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8" name="Rectangle 10"/>
          <p:cNvSpPr>
            <a:spLocks noChangeArrowheads="1"/>
          </p:cNvSpPr>
          <p:nvPr/>
        </p:nvSpPr>
        <p:spPr bwMode="auto">
          <a:xfrm>
            <a:off x="798513" y="3000375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>
            <a:off x="798513" y="3917950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0" name="Line 12"/>
          <p:cNvSpPr>
            <a:spLocks noChangeShapeType="1"/>
          </p:cNvSpPr>
          <p:nvPr/>
        </p:nvSpPr>
        <p:spPr bwMode="auto">
          <a:xfrm>
            <a:off x="1533525" y="4346575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1" name="Rectangle 13"/>
          <p:cNvSpPr>
            <a:spLocks noChangeArrowheads="1"/>
          </p:cNvSpPr>
          <p:nvPr/>
        </p:nvSpPr>
        <p:spPr bwMode="auto">
          <a:xfrm>
            <a:off x="1962150" y="3122613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2" name="Line 14"/>
          <p:cNvSpPr>
            <a:spLocks noChangeShapeType="1"/>
          </p:cNvSpPr>
          <p:nvPr/>
        </p:nvSpPr>
        <p:spPr bwMode="auto">
          <a:xfrm flipH="1">
            <a:off x="3825875" y="2728913"/>
            <a:ext cx="385763" cy="385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3" name="Line 15"/>
          <p:cNvSpPr>
            <a:spLocks noChangeShapeType="1"/>
          </p:cNvSpPr>
          <p:nvPr/>
        </p:nvSpPr>
        <p:spPr bwMode="auto">
          <a:xfrm flipH="1" flipV="1">
            <a:off x="4391025" y="2720975"/>
            <a:ext cx="38735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4" name="Line 16"/>
          <p:cNvSpPr>
            <a:spLocks noChangeShapeType="1"/>
          </p:cNvSpPr>
          <p:nvPr/>
        </p:nvSpPr>
        <p:spPr bwMode="auto">
          <a:xfrm flipH="1">
            <a:off x="3359150" y="3316288"/>
            <a:ext cx="274638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5" name="Line 17"/>
          <p:cNvSpPr>
            <a:spLocks noChangeShapeType="1"/>
          </p:cNvSpPr>
          <p:nvPr/>
        </p:nvSpPr>
        <p:spPr bwMode="auto">
          <a:xfrm flipH="1" flipV="1">
            <a:off x="3713163" y="3305175"/>
            <a:ext cx="274637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6" name="Line 18"/>
          <p:cNvSpPr>
            <a:spLocks noChangeShapeType="1"/>
          </p:cNvSpPr>
          <p:nvPr/>
        </p:nvSpPr>
        <p:spPr bwMode="auto">
          <a:xfrm flipH="1" flipV="1">
            <a:off x="4978400" y="3317875"/>
            <a:ext cx="274638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7" name="Line 19"/>
          <p:cNvSpPr>
            <a:spLocks noChangeShapeType="1"/>
          </p:cNvSpPr>
          <p:nvPr/>
        </p:nvSpPr>
        <p:spPr bwMode="auto">
          <a:xfrm flipH="1">
            <a:off x="4562475" y="3327400"/>
            <a:ext cx="274638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8" name="Line 20"/>
          <p:cNvSpPr>
            <a:spLocks noChangeShapeType="1"/>
          </p:cNvSpPr>
          <p:nvPr/>
        </p:nvSpPr>
        <p:spPr bwMode="auto">
          <a:xfrm flipH="1">
            <a:off x="4922838" y="4029075"/>
            <a:ext cx="27305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09" name="Line 21"/>
          <p:cNvSpPr>
            <a:spLocks noChangeShapeType="1"/>
          </p:cNvSpPr>
          <p:nvPr/>
        </p:nvSpPr>
        <p:spPr bwMode="auto">
          <a:xfrm flipH="1" flipV="1">
            <a:off x="5675313" y="4567238"/>
            <a:ext cx="333375" cy="573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10" name="Line 22"/>
          <p:cNvSpPr>
            <a:spLocks noChangeShapeType="1"/>
          </p:cNvSpPr>
          <p:nvPr/>
        </p:nvSpPr>
        <p:spPr bwMode="auto">
          <a:xfrm flipH="1">
            <a:off x="5337175" y="4579938"/>
            <a:ext cx="331788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11" name="Oval 23"/>
          <p:cNvSpPr>
            <a:spLocks noChangeArrowheads="1"/>
          </p:cNvSpPr>
          <p:nvPr/>
        </p:nvSpPr>
        <p:spPr bwMode="auto">
          <a:xfrm>
            <a:off x="4714875" y="3046413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17" name="Text Box 29"/>
          <p:cNvSpPr txBox="1">
            <a:spLocks noChangeArrowheads="1"/>
          </p:cNvSpPr>
          <p:nvPr/>
        </p:nvSpPr>
        <p:spPr bwMode="auto">
          <a:xfrm>
            <a:off x="1012825" y="3292475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1993900" y="440848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19" name="Text Box 31"/>
          <p:cNvSpPr txBox="1">
            <a:spLocks noChangeArrowheads="1"/>
          </p:cNvSpPr>
          <p:nvPr/>
        </p:nvSpPr>
        <p:spPr bwMode="auto">
          <a:xfrm>
            <a:off x="1003300" y="41640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20" name="Text Box 32"/>
          <p:cNvSpPr txBox="1">
            <a:spLocks noChangeArrowheads="1"/>
          </p:cNvSpPr>
          <p:nvPr/>
        </p:nvSpPr>
        <p:spPr bwMode="auto">
          <a:xfrm>
            <a:off x="1681163" y="373538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21" name="Text Box 33"/>
          <p:cNvSpPr txBox="1">
            <a:spLocks noChangeArrowheads="1"/>
          </p:cNvSpPr>
          <p:nvPr/>
        </p:nvSpPr>
        <p:spPr bwMode="auto">
          <a:xfrm>
            <a:off x="2000250" y="3084513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22" name="Text Box 34"/>
          <p:cNvSpPr txBox="1">
            <a:spLocks noChangeArrowheads="1"/>
          </p:cNvSpPr>
          <p:nvPr/>
        </p:nvSpPr>
        <p:spPr bwMode="auto">
          <a:xfrm>
            <a:off x="2293938" y="3727450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23" name="Oval 35"/>
          <p:cNvSpPr>
            <a:spLocks noChangeArrowheads="1"/>
          </p:cNvSpPr>
          <p:nvPr/>
        </p:nvSpPr>
        <p:spPr bwMode="auto">
          <a:xfrm>
            <a:off x="3121025" y="369728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24" name="Text Box 36"/>
          <p:cNvSpPr txBox="1">
            <a:spLocks noChangeArrowheads="1"/>
          </p:cNvSpPr>
          <p:nvPr/>
        </p:nvSpPr>
        <p:spPr bwMode="auto">
          <a:xfrm>
            <a:off x="3103563" y="372903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754725" name="Oval 37"/>
          <p:cNvSpPr>
            <a:spLocks noChangeArrowheads="1"/>
          </p:cNvSpPr>
          <p:nvPr/>
        </p:nvSpPr>
        <p:spPr bwMode="auto">
          <a:xfrm>
            <a:off x="4076700" y="2403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26" name="Oval 38"/>
          <p:cNvSpPr>
            <a:spLocks noChangeArrowheads="1"/>
          </p:cNvSpPr>
          <p:nvPr/>
        </p:nvSpPr>
        <p:spPr bwMode="auto">
          <a:xfrm>
            <a:off x="3443288" y="304165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27" name="Oval 39"/>
          <p:cNvSpPr>
            <a:spLocks noChangeArrowheads="1"/>
          </p:cNvSpPr>
          <p:nvPr/>
        </p:nvSpPr>
        <p:spPr bwMode="auto">
          <a:xfrm>
            <a:off x="4349750" y="370205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28" name="Text Box 40"/>
          <p:cNvSpPr txBox="1">
            <a:spLocks noChangeArrowheads="1"/>
          </p:cNvSpPr>
          <p:nvPr/>
        </p:nvSpPr>
        <p:spPr bwMode="auto">
          <a:xfrm>
            <a:off x="4322763" y="3738563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754729" name="Oval 41"/>
          <p:cNvSpPr>
            <a:spLocks noChangeArrowheads="1"/>
          </p:cNvSpPr>
          <p:nvPr/>
        </p:nvSpPr>
        <p:spPr bwMode="auto">
          <a:xfrm>
            <a:off x="4687888" y="434022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0" name="Oval 42"/>
          <p:cNvSpPr>
            <a:spLocks noChangeArrowheads="1"/>
          </p:cNvSpPr>
          <p:nvPr/>
        </p:nvSpPr>
        <p:spPr bwMode="auto">
          <a:xfrm>
            <a:off x="5040313" y="505460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1" name="Oval 43"/>
          <p:cNvSpPr>
            <a:spLocks noChangeArrowheads="1"/>
          </p:cNvSpPr>
          <p:nvPr/>
        </p:nvSpPr>
        <p:spPr bwMode="auto">
          <a:xfrm>
            <a:off x="5811838" y="5059363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2" name="Oval 44"/>
          <p:cNvSpPr>
            <a:spLocks noChangeArrowheads="1"/>
          </p:cNvSpPr>
          <p:nvPr/>
        </p:nvSpPr>
        <p:spPr bwMode="auto">
          <a:xfrm>
            <a:off x="5081588" y="36988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3" name="Oval 45"/>
          <p:cNvSpPr>
            <a:spLocks noChangeArrowheads="1"/>
          </p:cNvSpPr>
          <p:nvPr/>
        </p:nvSpPr>
        <p:spPr bwMode="auto">
          <a:xfrm>
            <a:off x="5443538" y="4341813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4" name="Oval 46"/>
          <p:cNvSpPr>
            <a:spLocks noChangeArrowheads="1"/>
          </p:cNvSpPr>
          <p:nvPr/>
        </p:nvSpPr>
        <p:spPr bwMode="auto">
          <a:xfrm>
            <a:off x="3802063" y="369728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35" name="Text Box 47"/>
          <p:cNvSpPr txBox="1">
            <a:spLocks noChangeArrowheads="1"/>
          </p:cNvSpPr>
          <p:nvPr/>
        </p:nvSpPr>
        <p:spPr bwMode="auto">
          <a:xfrm>
            <a:off x="3789363" y="3738563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754757" name="Text Box 69"/>
          <p:cNvSpPr txBox="1">
            <a:spLocks noChangeArrowheads="1"/>
          </p:cNvSpPr>
          <p:nvPr/>
        </p:nvSpPr>
        <p:spPr bwMode="auto">
          <a:xfrm>
            <a:off x="4665663" y="4381500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754758" name="Text Box 70"/>
          <p:cNvSpPr txBox="1">
            <a:spLocks noChangeArrowheads="1"/>
          </p:cNvSpPr>
          <p:nvPr/>
        </p:nvSpPr>
        <p:spPr bwMode="auto">
          <a:xfrm>
            <a:off x="5018088" y="508158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754759" name="Text Box 71"/>
          <p:cNvSpPr txBox="1">
            <a:spLocks noChangeArrowheads="1"/>
          </p:cNvSpPr>
          <p:nvPr/>
        </p:nvSpPr>
        <p:spPr bwMode="auto">
          <a:xfrm>
            <a:off x="5794375" y="5105400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754760" name="Text Box 72"/>
          <p:cNvSpPr txBox="1">
            <a:spLocks noChangeArrowheads="1"/>
          </p:cNvSpPr>
          <p:nvPr/>
        </p:nvSpPr>
        <p:spPr bwMode="auto">
          <a:xfrm>
            <a:off x="4778375" y="311467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61" name="Text Box 73"/>
          <p:cNvSpPr txBox="1">
            <a:spLocks noChangeArrowheads="1"/>
          </p:cNvSpPr>
          <p:nvPr/>
        </p:nvSpPr>
        <p:spPr bwMode="auto">
          <a:xfrm>
            <a:off x="4144963" y="2471738"/>
            <a:ext cx="3286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62" name="Text Box 74"/>
          <p:cNvSpPr txBox="1">
            <a:spLocks noChangeArrowheads="1"/>
          </p:cNvSpPr>
          <p:nvPr/>
        </p:nvSpPr>
        <p:spPr bwMode="auto">
          <a:xfrm>
            <a:off x="3506788" y="3109913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63" name="Text Box 75"/>
          <p:cNvSpPr txBox="1">
            <a:spLocks noChangeArrowheads="1"/>
          </p:cNvSpPr>
          <p:nvPr/>
        </p:nvSpPr>
        <p:spPr bwMode="auto">
          <a:xfrm>
            <a:off x="5145088" y="3767138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64" name="Text Box 76"/>
          <p:cNvSpPr txBox="1">
            <a:spLocks noChangeArrowheads="1"/>
          </p:cNvSpPr>
          <p:nvPr/>
        </p:nvSpPr>
        <p:spPr bwMode="auto">
          <a:xfrm>
            <a:off x="5511800" y="4410075"/>
            <a:ext cx="3286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54777" name="Freeform 89"/>
          <p:cNvSpPr>
            <a:spLocks/>
          </p:cNvSpPr>
          <p:nvPr/>
        </p:nvSpPr>
        <p:spPr bwMode="auto">
          <a:xfrm>
            <a:off x="3563938" y="3562350"/>
            <a:ext cx="215900" cy="239713"/>
          </a:xfrm>
          <a:custGeom>
            <a:avLst/>
            <a:gdLst>
              <a:gd name="T0" fmla="*/ 0 w 136"/>
              <a:gd name="T1" fmla="*/ 190 h 190"/>
              <a:gd name="T2" fmla="*/ 91 w 136"/>
              <a:gd name="T3" fmla="*/ 8 h 190"/>
              <a:gd name="T4" fmla="*/ 136 w 136"/>
              <a:gd name="T5" fmla="*/ 14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90">
                <a:moveTo>
                  <a:pt x="0" y="190"/>
                </a:moveTo>
                <a:cubicBezTo>
                  <a:pt x="34" y="103"/>
                  <a:pt x="68" y="16"/>
                  <a:pt x="91" y="8"/>
                </a:cubicBezTo>
                <a:cubicBezTo>
                  <a:pt x="114" y="0"/>
                  <a:pt x="125" y="72"/>
                  <a:pt x="136" y="144"/>
                </a:cubicBezTo>
              </a:path>
            </a:pathLst>
          </a:custGeom>
          <a:noFill/>
          <a:ln w="38100" cap="flat" cmpd="sng">
            <a:solidFill>
              <a:srgbClr val="96969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78" name="Line 90"/>
          <p:cNvSpPr>
            <a:spLocks noChangeShapeType="1"/>
          </p:cNvSpPr>
          <p:nvPr/>
        </p:nvSpPr>
        <p:spPr bwMode="auto">
          <a:xfrm flipH="1" flipV="1">
            <a:off x="3924300" y="3357563"/>
            <a:ext cx="152400" cy="352425"/>
          </a:xfrm>
          <a:prstGeom prst="line">
            <a:avLst/>
          </a:prstGeom>
          <a:noFill/>
          <a:ln w="3810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79" name="Freeform 91"/>
          <p:cNvSpPr>
            <a:spLocks/>
          </p:cNvSpPr>
          <p:nvPr/>
        </p:nvSpPr>
        <p:spPr bwMode="auto">
          <a:xfrm>
            <a:off x="3922713" y="2900363"/>
            <a:ext cx="765175" cy="603250"/>
          </a:xfrm>
          <a:custGeom>
            <a:avLst/>
            <a:gdLst>
              <a:gd name="T0" fmla="*/ 0 w 537"/>
              <a:gd name="T1" fmla="*/ 234 h 597"/>
              <a:gd name="T2" fmla="*/ 227 w 537"/>
              <a:gd name="T3" fmla="*/ 7 h 597"/>
              <a:gd name="T4" fmla="*/ 499 w 537"/>
              <a:gd name="T5" fmla="*/ 189 h 597"/>
              <a:gd name="T6" fmla="*/ 454 w 537"/>
              <a:gd name="T7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7" h="597">
                <a:moveTo>
                  <a:pt x="0" y="234"/>
                </a:moveTo>
                <a:cubicBezTo>
                  <a:pt x="72" y="124"/>
                  <a:pt x="144" y="14"/>
                  <a:pt x="227" y="7"/>
                </a:cubicBezTo>
                <a:cubicBezTo>
                  <a:pt x="310" y="0"/>
                  <a:pt x="461" y="91"/>
                  <a:pt x="499" y="189"/>
                </a:cubicBezTo>
                <a:cubicBezTo>
                  <a:pt x="537" y="287"/>
                  <a:pt x="495" y="442"/>
                  <a:pt x="454" y="597"/>
                </a:cubicBezTo>
              </a:path>
            </a:pathLst>
          </a:custGeom>
          <a:noFill/>
          <a:ln w="38100" cap="flat" cmpd="sng">
            <a:solidFill>
              <a:srgbClr val="96969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0" name="Freeform 92"/>
          <p:cNvSpPr>
            <a:spLocks/>
          </p:cNvSpPr>
          <p:nvPr/>
        </p:nvSpPr>
        <p:spPr bwMode="auto">
          <a:xfrm>
            <a:off x="5135563" y="4221163"/>
            <a:ext cx="228600" cy="803275"/>
          </a:xfrm>
          <a:custGeom>
            <a:avLst/>
            <a:gdLst>
              <a:gd name="T0" fmla="*/ 0 w 144"/>
              <a:gd name="T1" fmla="*/ 143 h 506"/>
              <a:gd name="T2" fmla="*/ 91 w 144"/>
              <a:gd name="T3" fmla="*/ 7 h 506"/>
              <a:gd name="T4" fmla="*/ 136 w 144"/>
              <a:gd name="T5" fmla="*/ 188 h 506"/>
              <a:gd name="T6" fmla="*/ 45 w 144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506">
                <a:moveTo>
                  <a:pt x="0" y="143"/>
                </a:moveTo>
                <a:cubicBezTo>
                  <a:pt x="34" y="71"/>
                  <a:pt x="68" y="0"/>
                  <a:pt x="91" y="7"/>
                </a:cubicBezTo>
                <a:cubicBezTo>
                  <a:pt x="114" y="14"/>
                  <a:pt x="144" y="105"/>
                  <a:pt x="136" y="188"/>
                </a:cubicBezTo>
                <a:cubicBezTo>
                  <a:pt x="128" y="271"/>
                  <a:pt x="86" y="388"/>
                  <a:pt x="45" y="506"/>
                </a:cubicBezTo>
              </a:path>
            </a:pathLst>
          </a:custGeom>
          <a:noFill/>
          <a:ln w="38100" cap="flat" cmpd="sng">
            <a:solidFill>
              <a:srgbClr val="96969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1" name="Freeform 93"/>
          <p:cNvSpPr>
            <a:spLocks/>
          </p:cNvSpPr>
          <p:nvPr/>
        </p:nvSpPr>
        <p:spPr bwMode="auto">
          <a:xfrm>
            <a:off x="4716463" y="3562350"/>
            <a:ext cx="228600" cy="803275"/>
          </a:xfrm>
          <a:custGeom>
            <a:avLst/>
            <a:gdLst>
              <a:gd name="T0" fmla="*/ 0 w 144"/>
              <a:gd name="T1" fmla="*/ 143 h 506"/>
              <a:gd name="T2" fmla="*/ 91 w 144"/>
              <a:gd name="T3" fmla="*/ 7 h 506"/>
              <a:gd name="T4" fmla="*/ 136 w 144"/>
              <a:gd name="T5" fmla="*/ 188 h 506"/>
              <a:gd name="T6" fmla="*/ 45 w 144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506">
                <a:moveTo>
                  <a:pt x="0" y="143"/>
                </a:moveTo>
                <a:cubicBezTo>
                  <a:pt x="34" y="71"/>
                  <a:pt x="68" y="0"/>
                  <a:pt x="91" y="7"/>
                </a:cubicBezTo>
                <a:cubicBezTo>
                  <a:pt x="114" y="14"/>
                  <a:pt x="144" y="105"/>
                  <a:pt x="136" y="188"/>
                </a:cubicBezTo>
                <a:cubicBezTo>
                  <a:pt x="128" y="271"/>
                  <a:pt x="86" y="388"/>
                  <a:pt x="45" y="506"/>
                </a:cubicBezTo>
              </a:path>
            </a:pathLst>
          </a:custGeom>
          <a:noFill/>
          <a:ln w="38100" cap="flat" cmpd="sng">
            <a:solidFill>
              <a:srgbClr val="96969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2" name="Freeform 94"/>
          <p:cNvSpPr>
            <a:spLocks/>
          </p:cNvSpPr>
          <p:nvPr/>
        </p:nvSpPr>
        <p:spPr bwMode="auto">
          <a:xfrm>
            <a:off x="5508625" y="4868863"/>
            <a:ext cx="215900" cy="301625"/>
          </a:xfrm>
          <a:custGeom>
            <a:avLst/>
            <a:gdLst>
              <a:gd name="T0" fmla="*/ 0 w 136"/>
              <a:gd name="T1" fmla="*/ 190 h 190"/>
              <a:gd name="T2" fmla="*/ 91 w 136"/>
              <a:gd name="T3" fmla="*/ 8 h 190"/>
              <a:gd name="T4" fmla="*/ 136 w 136"/>
              <a:gd name="T5" fmla="*/ 14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90">
                <a:moveTo>
                  <a:pt x="0" y="190"/>
                </a:moveTo>
                <a:cubicBezTo>
                  <a:pt x="34" y="103"/>
                  <a:pt x="68" y="16"/>
                  <a:pt x="91" y="8"/>
                </a:cubicBezTo>
                <a:cubicBezTo>
                  <a:pt x="114" y="0"/>
                  <a:pt x="125" y="72"/>
                  <a:pt x="136" y="144"/>
                </a:cubicBezTo>
              </a:path>
            </a:pathLst>
          </a:custGeom>
          <a:noFill/>
          <a:ln w="38100" cap="flat" cmpd="sng">
            <a:solidFill>
              <a:srgbClr val="96969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3" name="Line 95"/>
          <p:cNvSpPr>
            <a:spLocks noChangeShapeType="1"/>
          </p:cNvSpPr>
          <p:nvPr/>
        </p:nvSpPr>
        <p:spPr bwMode="auto">
          <a:xfrm flipH="1" flipV="1">
            <a:off x="6011863" y="4581525"/>
            <a:ext cx="206375" cy="433388"/>
          </a:xfrm>
          <a:prstGeom prst="line">
            <a:avLst/>
          </a:prstGeom>
          <a:noFill/>
          <a:ln w="3810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4" name="Line 96"/>
          <p:cNvSpPr>
            <a:spLocks noChangeShapeType="1"/>
          </p:cNvSpPr>
          <p:nvPr/>
        </p:nvSpPr>
        <p:spPr bwMode="auto">
          <a:xfrm flipH="1" flipV="1">
            <a:off x="5589588" y="3860800"/>
            <a:ext cx="206375" cy="433388"/>
          </a:xfrm>
          <a:prstGeom prst="line">
            <a:avLst/>
          </a:prstGeom>
          <a:noFill/>
          <a:ln w="3810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5" name="Line 97"/>
          <p:cNvSpPr>
            <a:spLocks noChangeShapeType="1"/>
          </p:cNvSpPr>
          <p:nvPr/>
        </p:nvSpPr>
        <p:spPr bwMode="auto">
          <a:xfrm flipH="1" flipV="1">
            <a:off x="5229225" y="3211513"/>
            <a:ext cx="206375" cy="433387"/>
          </a:xfrm>
          <a:prstGeom prst="line">
            <a:avLst/>
          </a:prstGeom>
          <a:noFill/>
          <a:ln w="3810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6" name="Line 98"/>
          <p:cNvSpPr>
            <a:spLocks noChangeShapeType="1"/>
          </p:cNvSpPr>
          <p:nvPr/>
        </p:nvSpPr>
        <p:spPr bwMode="auto">
          <a:xfrm flipH="1" flipV="1">
            <a:off x="4572000" y="2565400"/>
            <a:ext cx="541338" cy="476250"/>
          </a:xfrm>
          <a:prstGeom prst="line">
            <a:avLst/>
          </a:prstGeom>
          <a:noFill/>
          <a:ln w="38100">
            <a:solidFill>
              <a:srgbClr val="96969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7" name="AutoShape 99"/>
          <p:cNvSpPr>
            <a:spLocks noChangeArrowheads="1"/>
          </p:cNvSpPr>
          <p:nvPr/>
        </p:nvSpPr>
        <p:spPr bwMode="auto">
          <a:xfrm>
            <a:off x="6156325" y="364490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54788" name="Text Box 100"/>
          <p:cNvSpPr txBox="1">
            <a:spLocks noChangeArrowheads="1"/>
          </p:cNvSpPr>
          <p:nvPr/>
        </p:nvSpPr>
        <p:spPr bwMode="auto">
          <a:xfrm>
            <a:off x="6786563" y="3733800"/>
            <a:ext cx="37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000000"/>
                </a:solidFill>
              </a:rPr>
              <a:t>B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89" name="Text Box 101"/>
          <p:cNvSpPr txBox="1">
            <a:spLocks noChangeArrowheads="1"/>
          </p:cNvSpPr>
          <p:nvPr/>
        </p:nvSpPr>
        <p:spPr bwMode="auto">
          <a:xfrm>
            <a:off x="6967538" y="3733800"/>
            <a:ext cx="341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1860AB"/>
                </a:solidFill>
              </a:rPr>
              <a:t>+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0" name="Text Box 102"/>
          <p:cNvSpPr txBox="1">
            <a:spLocks noChangeArrowheads="1"/>
          </p:cNvSpPr>
          <p:nvPr/>
        </p:nvSpPr>
        <p:spPr bwMode="auto">
          <a:xfrm>
            <a:off x="7146925" y="3733800"/>
            <a:ext cx="37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000000"/>
                </a:solidFill>
              </a:rPr>
              <a:t>C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1" name="Text Box 103"/>
          <p:cNvSpPr txBox="1">
            <a:spLocks noChangeArrowheads="1"/>
          </p:cNvSpPr>
          <p:nvPr/>
        </p:nvSpPr>
        <p:spPr bwMode="auto">
          <a:xfrm>
            <a:off x="8428038" y="3727450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smtClean="0">
                <a:solidFill>
                  <a:srgbClr val="CC0000"/>
                </a:solidFill>
                <a:sym typeface="Symbol" charset="0"/>
              </a:rPr>
              <a:t>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2" name="Text Box 104"/>
          <p:cNvSpPr txBox="1">
            <a:spLocks noChangeArrowheads="1"/>
          </p:cNvSpPr>
          <p:nvPr/>
        </p:nvSpPr>
        <p:spPr bwMode="auto">
          <a:xfrm>
            <a:off x="6588125" y="3733800"/>
            <a:ext cx="37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000000"/>
                </a:solidFill>
              </a:rPr>
              <a:t>A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3" name="Text Box 105"/>
          <p:cNvSpPr txBox="1">
            <a:spLocks noChangeArrowheads="1"/>
          </p:cNvSpPr>
          <p:nvPr/>
        </p:nvSpPr>
        <p:spPr bwMode="auto">
          <a:xfrm>
            <a:off x="7362825" y="3733800"/>
            <a:ext cx="377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000000"/>
                </a:solidFill>
              </a:rPr>
              <a:t>D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4" name="Text Box 106"/>
          <p:cNvSpPr txBox="1">
            <a:spLocks noChangeArrowheads="1"/>
          </p:cNvSpPr>
          <p:nvPr/>
        </p:nvSpPr>
        <p:spPr bwMode="auto">
          <a:xfrm>
            <a:off x="7593013" y="3733800"/>
            <a:ext cx="363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dirty="0" smtClean="0">
                <a:solidFill>
                  <a:srgbClr val="000000"/>
                </a:solidFill>
              </a:rPr>
              <a:t>E</a:t>
            </a:r>
            <a:endParaRPr lang="en-US" altLang="zh-CN" sz="2000" b="1" dirty="0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5" name="Text Box 107"/>
          <p:cNvSpPr txBox="1">
            <a:spLocks noChangeArrowheads="1"/>
          </p:cNvSpPr>
          <p:nvPr/>
        </p:nvSpPr>
        <p:spPr bwMode="auto">
          <a:xfrm>
            <a:off x="7781925" y="3733800"/>
            <a:ext cx="349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i="1" smtClean="0">
                <a:solidFill>
                  <a:srgbClr val="000000"/>
                </a:solidFill>
              </a:rPr>
              <a:t>F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6" name="Text Box 108"/>
          <p:cNvSpPr txBox="1">
            <a:spLocks noChangeArrowheads="1"/>
          </p:cNvSpPr>
          <p:nvPr/>
        </p:nvSpPr>
        <p:spPr bwMode="auto">
          <a:xfrm>
            <a:off x="7956550" y="3733800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smtClean="0">
                <a:solidFill>
                  <a:srgbClr val="CC0000"/>
                </a:solidFill>
                <a:sym typeface="Symbol" charset="0"/>
              </a:rPr>
              <a:t>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8120063" y="3733800"/>
            <a:ext cx="341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smtClean="0">
                <a:solidFill>
                  <a:srgbClr val="1860AB"/>
                </a:solidFill>
                <a:sym typeface="Symbol" charset="0"/>
              </a:rPr>
              <a:t>+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8" name="Text Box 110"/>
          <p:cNvSpPr txBox="1">
            <a:spLocks noChangeArrowheads="1"/>
          </p:cNvSpPr>
          <p:nvPr/>
        </p:nvSpPr>
        <p:spPr bwMode="auto">
          <a:xfrm>
            <a:off x="8262938" y="3733800"/>
            <a:ext cx="3413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b="1" smtClean="0">
                <a:solidFill>
                  <a:srgbClr val="1860AB"/>
                </a:solidFill>
                <a:sym typeface="Symbol" charset="0"/>
              </a:rPr>
              <a:t>+</a:t>
            </a:r>
            <a:endParaRPr lang="en-US" altLang="zh-CN" sz="2000" b="1" smtClean="0">
              <a:solidFill>
                <a:srgbClr val="CC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754799" name="Rectangle 111"/>
          <p:cNvSpPr>
            <a:spLocks noChangeArrowheads="1"/>
          </p:cNvSpPr>
          <p:nvPr/>
        </p:nvSpPr>
        <p:spPr bwMode="auto">
          <a:xfrm>
            <a:off x="608013" y="5516563"/>
            <a:ext cx="6538912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defTabSz="7620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Bottom up:</a:t>
            </a:r>
            <a:r>
              <a:rPr lang="de-DE" sz="1700" b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V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  </a:t>
            </a:r>
            <a:r>
              <a:rPr lang="de-DE" sz="1700" b="1" smtClean="0">
                <a:solidFill>
                  <a:srgbClr val="CC0000"/>
                </a:solidFill>
                <a:latin typeface="Arial" charset="0"/>
                <a:ea typeface="ＭＳ Ｐゴシック" charset="0"/>
                <a:sym typeface="Symbol" charset="0"/>
              </a:rPr>
              <a:t>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 and  </a:t>
            </a:r>
            <a:r>
              <a:rPr lang="de-DE" sz="1700" b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H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  </a:t>
            </a:r>
            <a:r>
              <a:rPr lang="de-DE" sz="1700" b="1" smtClean="0">
                <a:solidFill>
                  <a:srgbClr val="1860AB"/>
                </a:solidFill>
                <a:latin typeface="Arial" charset="0"/>
                <a:ea typeface="ＭＳ Ｐゴシック" charset="0"/>
                <a:sym typeface="Symbol" charset="0"/>
              </a:rPr>
              <a:t>+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</a:t>
            </a:r>
          </a:p>
          <a:p>
            <a:pPr marL="342900" indent="-342900" defTabSz="7620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Length 2</a:t>
            </a:r>
            <a:r>
              <a:rPr lang="de-DE" sz="17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n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-1 (</a:t>
            </a:r>
            <a:r>
              <a:rPr lang="de-DE" sz="1700" i="1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n</a:t>
            </a: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  <a:sym typeface="Symbol" charset="0"/>
              </a:rPr>
              <a:t> = Number of leaves of the slicing tree)</a:t>
            </a:r>
          </a:p>
        </p:txBody>
      </p:sp>
    </p:spTree>
    <p:extLst>
      <p:ext uri="{BB962C8B-B14F-4D97-AF65-F5344CB8AC3E}">
        <p14:creationId xmlns:p14="http://schemas.microsoft.com/office/powerpoint/2010/main" val="3096655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5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5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5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5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5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5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5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5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5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5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54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77" grpId="0" animBg="1"/>
      <p:bldP spid="754778" grpId="0" animBg="1"/>
      <p:bldP spid="754779" grpId="0" animBg="1"/>
      <p:bldP spid="754780" grpId="0" animBg="1"/>
      <p:bldP spid="754781" grpId="0" animBg="1"/>
      <p:bldP spid="754782" grpId="0" animBg="1"/>
      <p:bldP spid="754783" grpId="0" animBg="1"/>
      <p:bldP spid="754784" grpId="0" animBg="1"/>
      <p:bldP spid="754785" grpId="0" animBg="1"/>
      <p:bldP spid="754786" grpId="0" animBg="1"/>
      <p:bldP spid="754787" grpId="0" animBg="1"/>
      <p:bldP spid="754788" grpId="0"/>
      <p:bldP spid="754789" grpId="0"/>
      <p:bldP spid="754790" grpId="0"/>
      <p:bldP spid="754791" grpId="0"/>
      <p:bldP spid="754792" grpId="0"/>
      <p:bldP spid="754793" grpId="0"/>
      <p:bldP spid="754794" grpId="0"/>
      <p:bldP spid="754795" grpId="0"/>
      <p:bldP spid="754796" grpId="0"/>
      <p:bldP spid="754797" grpId="0"/>
      <p:bldP spid="7547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8100" y="-152400"/>
            <a:ext cx="9258300" cy="701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Shot 2012-10-02 at 10.21.56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00"/>
            <a:ext cx="4795723" cy="6095999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524000" y="6096000"/>
            <a:ext cx="6553200" cy="457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smtClean="0"/>
              <a:t>slide from </a:t>
            </a:r>
            <a:r>
              <a:rPr lang="en-US" sz="1800" i="1" smtClean="0"/>
              <a:t>M. D. F. Wong, “On Simulated Annealing in EDA”, ISPD 2012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7228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29560-AF89-AE40-82EA-E083EEA4F614}" type="slidenum">
              <a:rPr lang="en-US"/>
              <a:pPr/>
              <a:t>16</a:t>
            </a:fld>
            <a:endParaRPr lang="en-US"/>
          </a:p>
        </p:txBody>
      </p:sp>
      <p:sp>
        <p:nvSpPr>
          <p:cNvPr id="666626" name="Rectangle 2"/>
          <p:cNvSpPr>
            <a:spLocks noChangeArrowheads="1"/>
          </p:cNvSpPr>
          <p:nvPr/>
        </p:nvSpPr>
        <p:spPr bwMode="auto">
          <a:xfrm>
            <a:off x="827088" y="1293813"/>
            <a:ext cx="331470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Non-slicing floorplans (wheels)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6712" name="Rectangle 88"/>
          <p:cNvSpPr>
            <a:spLocks noChangeArrowheads="1"/>
          </p:cNvSpPr>
          <p:nvPr/>
        </p:nvSpPr>
        <p:spPr bwMode="auto">
          <a:xfrm>
            <a:off x="3136900" y="2859088"/>
            <a:ext cx="1651000" cy="1649412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i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3" name="Rectangle 89"/>
          <p:cNvSpPr>
            <a:spLocks noChangeArrowheads="1"/>
          </p:cNvSpPr>
          <p:nvPr/>
        </p:nvSpPr>
        <p:spPr bwMode="auto">
          <a:xfrm>
            <a:off x="827088" y="2860675"/>
            <a:ext cx="1651000" cy="1649413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i="1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4" name="Rectangle 90"/>
          <p:cNvSpPr>
            <a:spLocks noChangeArrowheads="1"/>
          </p:cNvSpPr>
          <p:nvPr/>
        </p:nvSpPr>
        <p:spPr bwMode="auto">
          <a:xfrm>
            <a:off x="3143250" y="2865438"/>
            <a:ext cx="1636713" cy="163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5" name="Line 91"/>
          <p:cNvSpPr>
            <a:spLocks noChangeShapeType="1"/>
          </p:cNvSpPr>
          <p:nvPr/>
        </p:nvSpPr>
        <p:spPr bwMode="auto">
          <a:xfrm>
            <a:off x="3136900" y="3963988"/>
            <a:ext cx="109855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6" name="Line 92"/>
          <p:cNvSpPr>
            <a:spLocks noChangeShapeType="1"/>
          </p:cNvSpPr>
          <p:nvPr/>
        </p:nvSpPr>
        <p:spPr bwMode="auto">
          <a:xfrm flipV="1">
            <a:off x="4235450" y="3414713"/>
            <a:ext cx="0" cy="1082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7" name="Line 93"/>
          <p:cNvSpPr>
            <a:spLocks noChangeShapeType="1"/>
          </p:cNvSpPr>
          <p:nvPr/>
        </p:nvSpPr>
        <p:spPr bwMode="auto">
          <a:xfrm>
            <a:off x="3687763" y="3414713"/>
            <a:ext cx="10969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8" name="Line 94"/>
          <p:cNvSpPr>
            <a:spLocks noChangeShapeType="1"/>
          </p:cNvSpPr>
          <p:nvPr/>
        </p:nvSpPr>
        <p:spPr bwMode="auto">
          <a:xfrm>
            <a:off x="3684588" y="2865438"/>
            <a:ext cx="1587" cy="1098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19" name="Rectangle 95"/>
          <p:cNvSpPr>
            <a:spLocks noChangeArrowheads="1"/>
          </p:cNvSpPr>
          <p:nvPr/>
        </p:nvSpPr>
        <p:spPr bwMode="auto">
          <a:xfrm>
            <a:off x="827088" y="2863850"/>
            <a:ext cx="1638300" cy="163988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20" name="Line 96"/>
          <p:cNvSpPr>
            <a:spLocks noChangeShapeType="1"/>
          </p:cNvSpPr>
          <p:nvPr/>
        </p:nvSpPr>
        <p:spPr bwMode="auto">
          <a:xfrm>
            <a:off x="1363663" y="3378200"/>
            <a:ext cx="1587" cy="1100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21" name="Line 97"/>
          <p:cNvSpPr>
            <a:spLocks noChangeShapeType="1"/>
          </p:cNvSpPr>
          <p:nvPr/>
        </p:nvSpPr>
        <p:spPr bwMode="auto">
          <a:xfrm>
            <a:off x="1939925" y="2863850"/>
            <a:ext cx="1588" cy="10763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22" name="Line 98"/>
          <p:cNvSpPr>
            <a:spLocks noChangeShapeType="1"/>
          </p:cNvSpPr>
          <p:nvPr/>
        </p:nvSpPr>
        <p:spPr bwMode="auto">
          <a:xfrm>
            <a:off x="1368425" y="3933825"/>
            <a:ext cx="10953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23" name="Line 99"/>
          <p:cNvSpPr>
            <a:spLocks noChangeShapeType="1"/>
          </p:cNvSpPr>
          <p:nvPr/>
        </p:nvSpPr>
        <p:spPr bwMode="auto">
          <a:xfrm>
            <a:off x="841375" y="3378200"/>
            <a:ext cx="10953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6724" name="Text Box 100"/>
          <p:cNvSpPr txBox="1">
            <a:spLocks noChangeArrowheads="1"/>
          </p:cNvSpPr>
          <p:nvPr/>
        </p:nvSpPr>
        <p:spPr bwMode="auto">
          <a:xfrm>
            <a:off x="4037013" y="2928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25" name="Text Box 101"/>
          <p:cNvSpPr txBox="1">
            <a:spLocks noChangeArrowheads="1"/>
          </p:cNvSpPr>
          <p:nvPr/>
        </p:nvSpPr>
        <p:spPr bwMode="auto">
          <a:xfrm>
            <a:off x="3535363" y="4043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26" name="Text Box 102"/>
          <p:cNvSpPr txBox="1">
            <a:spLocks noChangeArrowheads="1"/>
          </p:cNvSpPr>
          <p:nvPr/>
        </p:nvSpPr>
        <p:spPr bwMode="auto">
          <a:xfrm>
            <a:off x="3262313" y="3201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27" name="Text Box 103"/>
          <p:cNvSpPr txBox="1">
            <a:spLocks noChangeArrowheads="1"/>
          </p:cNvSpPr>
          <p:nvPr/>
        </p:nvSpPr>
        <p:spPr bwMode="auto">
          <a:xfrm>
            <a:off x="3808413" y="3482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28" name="Text Box 104"/>
          <p:cNvSpPr txBox="1">
            <a:spLocks noChangeArrowheads="1"/>
          </p:cNvSpPr>
          <p:nvPr/>
        </p:nvSpPr>
        <p:spPr bwMode="auto">
          <a:xfrm>
            <a:off x="4352925" y="3725863"/>
            <a:ext cx="298450" cy="3667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29" name="Text Box 105"/>
          <p:cNvSpPr txBox="1">
            <a:spLocks noChangeArrowheads="1"/>
          </p:cNvSpPr>
          <p:nvPr/>
        </p:nvSpPr>
        <p:spPr bwMode="auto">
          <a:xfrm>
            <a:off x="923925" y="369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30" name="Text Box 106"/>
          <p:cNvSpPr txBox="1">
            <a:spLocks noChangeArrowheads="1"/>
          </p:cNvSpPr>
          <p:nvPr/>
        </p:nvSpPr>
        <p:spPr bwMode="auto">
          <a:xfrm>
            <a:off x="1244600" y="2925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31" name="Text Box 107"/>
          <p:cNvSpPr txBox="1">
            <a:spLocks noChangeArrowheads="1"/>
          </p:cNvSpPr>
          <p:nvPr/>
        </p:nvSpPr>
        <p:spPr bwMode="auto">
          <a:xfrm>
            <a:off x="2046288" y="3184525"/>
            <a:ext cx="2984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32" name="Text Box 108"/>
          <p:cNvSpPr txBox="1">
            <a:spLocks noChangeArrowheads="1"/>
          </p:cNvSpPr>
          <p:nvPr/>
        </p:nvSpPr>
        <p:spPr bwMode="auto">
          <a:xfrm>
            <a:off x="1751013" y="40433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33" name="Text Box 109"/>
          <p:cNvSpPr txBox="1">
            <a:spLocks noChangeArrowheads="1"/>
          </p:cNvSpPr>
          <p:nvPr/>
        </p:nvSpPr>
        <p:spPr bwMode="auto">
          <a:xfrm>
            <a:off x="1495425" y="3440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6734" name="Text Box 110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419184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B4B0-D671-8F47-81C9-DB4E58798ADB}" type="slidenum">
              <a:rPr lang="en-US"/>
              <a:pPr/>
              <a:t>17</a:t>
            </a:fld>
            <a:endParaRPr lang="en-US"/>
          </a:p>
        </p:txBody>
      </p:sp>
      <p:sp>
        <p:nvSpPr>
          <p:cNvPr id="667650" name="Rectangle 2"/>
          <p:cNvSpPr>
            <a:spLocks noChangeArrowheads="1"/>
          </p:cNvSpPr>
          <p:nvPr/>
        </p:nvSpPr>
        <p:spPr bwMode="auto">
          <a:xfrm>
            <a:off x="827088" y="1293813"/>
            <a:ext cx="590550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Floorplan tree: Tree that represents a hierarchical floorplan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7675" name="Line 27"/>
          <p:cNvSpPr>
            <a:spLocks noChangeShapeType="1"/>
          </p:cNvSpPr>
          <p:nvPr/>
        </p:nvSpPr>
        <p:spPr bwMode="auto">
          <a:xfrm>
            <a:off x="6843713" y="3597275"/>
            <a:ext cx="0" cy="819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76" name="Line 28"/>
          <p:cNvSpPr>
            <a:spLocks noChangeShapeType="1"/>
          </p:cNvSpPr>
          <p:nvPr/>
        </p:nvSpPr>
        <p:spPr bwMode="auto">
          <a:xfrm flipH="1">
            <a:off x="6272213" y="3602038"/>
            <a:ext cx="5667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77" name="Line 29"/>
          <p:cNvSpPr>
            <a:spLocks noChangeShapeType="1"/>
          </p:cNvSpPr>
          <p:nvPr/>
        </p:nvSpPr>
        <p:spPr bwMode="auto">
          <a:xfrm flipH="1">
            <a:off x="5700713" y="3597275"/>
            <a:ext cx="1147762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78" name="Line 30"/>
          <p:cNvSpPr>
            <a:spLocks noChangeShapeType="1"/>
          </p:cNvSpPr>
          <p:nvPr/>
        </p:nvSpPr>
        <p:spPr bwMode="auto">
          <a:xfrm>
            <a:off x="6853238" y="3616325"/>
            <a:ext cx="5667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79" name="Line 31"/>
          <p:cNvSpPr>
            <a:spLocks noChangeShapeType="1"/>
          </p:cNvSpPr>
          <p:nvPr/>
        </p:nvSpPr>
        <p:spPr bwMode="auto">
          <a:xfrm>
            <a:off x="6858000" y="3611563"/>
            <a:ext cx="1147763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0" name="Line 32"/>
          <p:cNvSpPr>
            <a:spLocks noChangeShapeType="1"/>
          </p:cNvSpPr>
          <p:nvPr/>
        </p:nvSpPr>
        <p:spPr bwMode="auto">
          <a:xfrm flipH="1">
            <a:off x="4057650" y="3611563"/>
            <a:ext cx="442913" cy="768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4500563" y="3611563"/>
            <a:ext cx="43815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2" name="Line 34"/>
          <p:cNvSpPr>
            <a:spLocks noChangeShapeType="1"/>
          </p:cNvSpPr>
          <p:nvPr/>
        </p:nvSpPr>
        <p:spPr bwMode="auto">
          <a:xfrm flipH="1">
            <a:off x="4500563" y="2959100"/>
            <a:ext cx="1181100" cy="682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3" name="Line 35"/>
          <p:cNvSpPr>
            <a:spLocks noChangeShapeType="1"/>
          </p:cNvSpPr>
          <p:nvPr/>
        </p:nvSpPr>
        <p:spPr bwMode="auto">
          <a:xfrm>
            <a:off x="5672138" y="2959100"/>
            <a:ext cx="1155700" cy="66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4" name="Line 36"/>
          <p:cNvSpPr>
            <a:spLocks noChangeShapeType="1"/>
          </p:cNvSpPr>
          <p:nvPr/>
        </p:nvSpPr>
        <p:spPr bwMode="auto">
          <a:xfrm flipH="1">
            <a:off x="7516813" y="2954338"/>
            <a:ext cx="379412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7900988" y="2959100"/>
            <a:ext cx="382587" cy="661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6800850" y="2325688"/>
            <a:ext cx="1096963" cy="63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 flipH="1">
            <a:off x="5726113" y="2325688"/>
            <a:ext cx="1079500" cy="623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88" name="Rectangle 40"/>
          <p:cNvSpPr>
            <a:spLocks noChangeArrowheads="1"/>
          </p:cNvSpPr>
          <p:nvPr/>
        </p:nvSpPr>
        <p:spPr bwMode="auto">
          <a:xfrm>
            <a:off x="850900" y="2171700"/>
            <a:ext cx="2349500" cy="2347913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689" name="Rectangle 41"/>
          <p:cNvSpPr>
            <a:spLocks noChangeArrowheads="1"/>
          </p:cNvSpPr>
          <p:nvPr/>
        </p:nvSpPr>
        <p:spPr bwMode="auto">
          <a:xfrm>
            <a:off x="1520825" y="2171700"/>
            <a:ext cx="1677988" cy="167798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0" name="Line 42"/>
          <p:cNvSpPr>
            <a:spLocks noChangeShapeType="1"/>
          </p:cNvSpPr>
          <p:nvPr/>
        </p:nvSpPr>
        <p:spPr bwMode="auto">
          <a:xfrm>
            <a:off x="2079625" y="2674938"/>
            <a:ext cx="0" cy="11747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2652713" y="2171700"/>
            <a:ext cx="1587" cy="10953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2071688" y="3260725"/>
            <a:ext cx="111283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>
            <a:off x="1517650" y="2674938"/>
            <a:ext cx="11318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4" name="Rectangle 46"/>
          <p:cNvSpPr>
            <a:spLocks noChangeArrowheads="1"/>
          </p:cNvSpPr>
          <p:nvPr/>
        </p:nvSpPr>
        <p:spPr bwMode="auto">
          <a:xfrm>
            <a:off x="850900" y="2171700"/>
            <a:ext cx="669925" cy="1677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5" name="Line 47"/>
          <p:cNvSpPr>
            <a:spLocks noChangeShapeType="1"/>
          </p:cNvSpPr>
          <p:nvPr/>
        </p:nvSpPr>
        <p:spPr bwMode="auto">
          <a:xfrm>
            <a:off x="850900" y="3009900"/>
            <a:ext cx="669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6" name="Rectangle 48"/>
          <p:cNvSpPr>
            <a:spLocks noChangeArrowheads="1"/>
          </p:cNvSpPr>
          <p:nvPr/>
        </p:nvSpPr>
        <p:spPr bwMode="auto">
          <a:xfrm>
            <a:off x="850900" y="3849688"/>
            <a:ext cx="2347913" cy="669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7" name="Line 49"/>
          <p:cNvSpPr>
            <a:spLocks noChangeShapeType="1"/>
          </p:cNvSpPr>
          <p:nvPr/>
        </p:nvSpPr>
        <p:spPr bwMode="auto">
          <a:xfrm>
            <a:off x="850900" y="4184650"/>
            <a:ext cx="2347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698" name="Text Box 50"/>
          <p:cNvSpPr txBox="1">
            <a:spLocks noChangeArrowheads="1"/>
          </p:cNvSpPr>
          <p:nvPr/>
        </p:nvSpPr>
        <p:spPr bwMode="auto">
          <a:xfrm>
            <a:off x="1031875" y="323215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699" name="Text Box 51"/>
          <p:cNvSpPr txBox="1">
            <a:spLocks noChangeArrowheads="1"/>
          </p:cNvSpPr>
          <p:nvPr/>
        </p:nvSpPr>
        <p:spPr bwMode="auto">
          <a:xfrm>
            <a:off x="1038225" y="238918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0" name="Text Box 52"/>
          <p:cNvSpPr txBox="1">
            <a:spLocks noChangeArrowheads="1"/>
          </p:cNvSpPr>
          <p:nvPr/>
        </p:nvSpPr>
        <p:spPr bwMode="auto">
          <a:xfrm>
            <a:off x="1646238" y="3036888"/>
            <a:ext cx="2921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1" name="Text Box 53"/>
          <p:cNvSpPr txBox="1">
            <a:spLocks noChangeArrowheads="1"/>
          </p:cNvSpPr>
          <p:nvPr/>
        </p:nvSpPr>
        <p:spPr bwMode="auto">
          <a:xfrm>
            <a:off x="1935163" y="22304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2" name="Text Box 54"/>
          <p:cNvSpPr txBox="1">
            <a:spLocks noChangeArrowheads="1"/>
          </p:cNvSpPr>
          <p:nvPr/>
        </p:nvSpPr>
        <p:spPr bwMode="auto">
          <a:xfrm>
            <a:off x="2776538" y="2492375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3" name="Text Box 55"/>
          <p:cNvSpPr txBox="1">
            <a:spLocks noChangeArrowheads="1"/>
          </p:cNvSpPr>
          <p:nvPr/>
        </p:nvSpPr>
        <p:spPr bwMode="auto">
          <a:xfrm>
            <a:off x="2503488" y="3378200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4" name="Text Box 56"/>
          <p:cNvSpPr txBox="1">
            <a:spLocks noChangeArrowheads="1"/>
          </p:cNvSpPr>
          <p:nvPr/>
        </p:nvSpPr>
        <p:spPr bwMode="auto">
          <a:xfrm>
            <a:off x="2214563" y="27670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5" name="Text Box 57"/>
          <p:cNvSpPr txBox="1">
            <a:spLocks noChangeArrowheads="1"/>
          </p:cNvSpPr>
          <p:nvPr/>
        </p:nvSpPr>
        <p:spPr bwMode="auto">
          <a:xfrm>
            <a:off x="1846263" y="38338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6" name="Text Box 58"/>
          <p:cNvSpPr txBox="1">
            <a:spLocks noChangeArrowheads="1"/>
          </p:cNvSpPr>
          <p:nvPr/>
        </p:nvSpPr>
        <p:spPr bwMode="auto">
          <a:xfrm>
            <a:off x="1874838" y="4183063"/>
            <a:ext cx="2317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7" name="Oval 59"/>
          <p:cNvSpPr>
            <a:spLocks noChangeArrowheads="1"/>
          </p:cNvSpPr>
          <p:nvPr/>
        </p:nvSpPr>
        <p:spPr bwMode="auto">
          <a:xfrm>
            <a:off x="7666038" y="2733675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08" name="Text Box 60"/>
          <p:cNvSpPr txBox="1">
            <a:spLocks noChangeArrowheads="1"/>
          </p:cNvSpPr>
          <p:nvPr/>
        </p:nvSpPr>
        <p:spPr bwMode="auto">
          <a:xfrm>
            <a:off x="7737475" y="2795588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09" name="Oval 61"/>
          <p:cNvSpPr>
            <a:spLocks noChangeArrowheads="1"/>
          </p:cNvSpPr>
          <p:nvPr/>
        </p:nvSpPr>
        <p:spPr bwMode="auto">
          <a:xfrm>
            <a:off x="6577013" y="2103438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10" name="Text Box 62"/>
          <p:cNvSpPr txBox="1">
            <a:spLocks noChangeArrowheads="1"/>
          </p:cNvSpPr>
          <p:nvPr/>
        </p:nvSpPr>
        <p:spPr bwMode="auto">
          <a:xfrm>
            <a:off x="6635750" y="2160588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11" name="Text Box 63"/>
          <p:cNvSpPr txBox="1">
            <a:spLocks noChangeArrowheads="1"/>
          </p:cNvSpPr>
          <p:nvPr/>
        </p:nvSpPr>
        <p:spPr bwMode="auto">
          <a:xfrm>
            <a:off x="4332288" y="345122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12" name="Oval 64"/>
          <p:cNvSpPr>
            <a:spLocks noChangeArrowheads="1"/>
          </p:cNvSpPr>
          <p:nvPr/>
        </p:nvSpPr>
        <p:spPr bwMode="auto">
          <a:xfrm>
            <a:off x="4278313" y="3387725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13" name="Text Box 65"/>
          <p:cNvSpPr txBox="1">
            <a:spLocks noChangeArrowheads="1"/>
          </p:cNvSpPr>
          <p:nvPr/>
        </p:nvSpPr>
        <p:spPr bwMode="auto">
          <a:xfrm>
            <a:off x="4335463" y="344487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14" name="Oval 66"/>
          <p:cNvSpPr>
            <a:spLocks noChangeArrowheads="1"/>
          </p:cNvSpPr>
          <p:nvPr/>
        </p:nvSpPr>
        <p:spPr bwMode="auto">
          <a:xfrm>
            <a:off x="5461000" y="2733675"/>
            <a:ext cx="455613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15" name="Text Box 67"/>
          <p:cNvSpPr txBox="1">
            <a:spLocks noChangeArrowheads="1"/>
          </p:cNvSpPr>
          <p:nvPr/>
        </p:nvSpPr>
        <p:spPr bwMode="auto">
          <a:xfrm>
            <a:off x="5524500" y="2790825"/>
            <a:ext cx="3286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16" name="Oval 68"/>
          <p:cNvSpPr>
            <a:spLocks noChangeArrowheads="1"/>
          </p:cNvSpPr>
          <p:nvPr/>
        </p:nvSpPr>
        <p:spPr bwMode="auto">
          <a:xfrm>
            <a:off x="6615113" y="3386138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17" name="Text Box 69"/>
          <p:cNvSpPr txBox="1">
            <a:spLocks noChangeArrowheads="1"/>
          </p:cNvSpPr>
          <p:nvPr/>
        </p:nvSpPr>
        <p:spPr bwMode="auto">
          <a:xfrm>
            <a:off x="6651625" y="3448050"/>
            <a:ext cx="3873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W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18" name="Oval 70"/>
          <p:cNvSpPr>
            <a:spLocks noChangeArrowheads="1"/>
          </p:cNvSpPr>
          <p:nvPr/>
        </p:nvSpPr>
        <p:spPr bwMode="auto">
          <a:xfrm>
            <a:off x="7302500" y="3389313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19" name="Text Box 71"/>
          <p:cNvSpPr txBox="1">
            <a:spLocks noChangeArrowheads="1"/>
          </p:cNvSpPr>
          <p:nvPr/>
        </p:nvSpPr>
        <p:spPr bwMode="auto">
          <a:xfrm>
            <a:off x="7285038" y="3419475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667720" name="Oval 72"/>
          <p:cNvSpPr>
            <a:spLocks noChangeArrowheads="1"/>
          </p:cNvSpPr>
          <p:nvPr/>
        </p:nvSpPr>
        <p:spPr bwMode="auto">
          <a:xfrm>
            <a:off x="8047038" y="3390900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21" name="Text Box 73"/>
          <p:cNvSpPr txBox="1">
            <a:spLocks noChangeArrowheads="1"/>
          </p:cNvSpPr>
          <p:nvPr/>
        </p:nvSpPr>
        <p:spPr bwMode="auto">
          <a:xfrm>
            <a:off x="8034338" y="343058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667722" name="Oval 74"/>
          <p:cNvSpPr>
            <a:spLocks noChangeArrowheads="1"/>
          </p:cNvSpPr>
          <p:nvPr/>
        </p:nvSpPr>
        <p:spPr bwMode="auto">
          <a:xfrm>
            <a:off x="5481638" y="414813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23" name="Text Box 75"/>
          <p:cNvSpPr txBox="1">
            <a:spLocks noChangeArrowheads="1"/>
          </p:cNvSpPr>
          <p:nvPr/>
        </p:nvSpPr>
        <p:spPr bwMode="auto">
          <a:xfrm>
            <a:off x="5459413" y="417353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7724" name="Oval 76"/>
          <p:cNvSpPr>
            <a:spLocks noChangeArrowheads="1"/>
          </p:cNvSpPr>
          <p:nvPr/>
        </p:nvSpPr>
        <p:spPr bwMode="auto">
          <a:xfrm>
            <a:off x="6048375" y="414972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25" name="Text Box 77"/>
          <p:cNvSpPr txBox="1">
            <a:spLocks noChangeArrowheads="1"/>
          </p:cNvSpPr>
          <p:nvPr/>
        </p:nvSpPr>
        <p:spPr bwMode="auto">
          <a:xfrm>
            <a:off x="6026150" y="4175125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7726" name="Oval 78"/>
          <p:cNvSpPr>
            <a:spLocks noChangeArrowheads="1"/>
          </p:cNvSpPr>
          <p:nvPr/>
        </p:nvSpPr>
        <p:spPr bwMode="auto">
          <a:xfrm>
            <a:off x="6610350" y="41433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27" name="Text Box 79"/>
          <p:cNvSpPr txBox="1">
            <a:spLocks noChangeArrowheads="1"/>
          </p:cNvSpPr>
          <p:nvPr/>
        </p:nvSpPr>
        <p:spPr bwMode="auto">
          <a:xfrm>
            <a:off x="6588125" y="4173538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7728" name="Oval 80"/>
          <p:cNvSpPr>
            <a:spLocks noChangeArrowheads="1"/>
          </p:cNvSpPr>
          <p:nvPr/>
        </p:nvSpPr>
        <p:spPr bwMode="auto">
          <a:xfrm>
            <a:off x="7189788" y="4144963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29" name="Text Box 81"/>
          <p:cNvSpPr txBox="1">
            <a:spLocks noChangeArrowheads="1"/>
          </p:cNvSpPr>
          <p:nvPr/>
        </p:nvSpPr>
        <p:spPr bwMode="auto">
          <a:xfrm>
            <a:off x="7162800" y="4194175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7730" name="Oval 82"/>
          <p:cNvSpPr>
            <a:spLocks noChangeArrowheads="1"/>
          </p:cNvSpPr>
          <p:nvPr/>
        </p:nvSpPr>
        <p:spPr bwMode="auto">
          <a:xfrm>
            <a:off x="7739063" y="41433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31" name="Text Box 83"/>
          <p:cNvSpPr txBox="1">
            <a:spLocks noChangeArrowheads="1"/>
          </p:cNvSpPr>
          <p:nvPr/>
        </p:nvSpPr>
        <p:spPr bwMode="auto">
          <a:xfrm>
            <a:off x="7726363" y="4168775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667732" name="Oval 84"/>
          <p:cNvSpPr>
            <a:spLocks noChangeArrowheads="1"/>
          </p:cNvSpPr>
          <p:nvPr/>
        </p:nvSpPr>
        <p:spPr bwMode="auto">
          <a:xfrm>
            <a:off x="3832225" y="4141788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33" name="Text Box 85"/>
          <p:cNvSpPr txBox="1">
            <a:spLocks noChangeArrowheads="1"/>
          </p:cNvSpPr>
          <p:nvPr/>
        </p:nvSpPr>
        <p:spPr bwMode="auto">
          <a:xfrm>
            <a:off x="3810000" y="4171950"/>
            <a:ext cx="4984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7734" name="Oval 86"/>
          <p:cNvSpPr>
            <a:spLocks noChangeArrowheads="1"/>
          </p:cNvSpPr>
          <p:nvPr/>
        </p:nvSpPr>
        <p:spPr bwMode="auto">
          <a:xfrm>
            <a:off x="4700588" y="4143375"/>
            <a:ext cx="454025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35" name="Text Box 87"/>
          <p:cNvSpPr txBox="1">
            <a:spLocks noChangeArrowheads="1"/>
          </p:cNvSpPr>
          <p:nvPr/>
        </p:nvSpPr>
        <p:spPr bwMode="auto">
          <a:xfrm>
            <a:off x="4683125" y="4183063"/>
            <a:ext cx="4984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7736" name="Text Box 88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  <p:sp>
        <p:nvSpPr>
          <p:cNvPr id="667737" name="Text Box 89"/>
          <p:cNvSpPr txBox="1">
            <a:spLocks noChangeArrowheads="1"/>
          </p:cNvSpPr>
          <p:nvPr/>
        </p:nvSpPr>
        <p:spPr bwMode="auto">
          <a:xfrm>
            <a:off x="1066800" y="511492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38" name="Oval 90"/>
          <p:cNvSpPr>
            <a:spLocks noChangeArrowheads="1"/>
          </p:cNvSpPr>
          <p:nvPr/>
        </p:nvSpPr>
        <p:spPr bwMode="auto">
          <a:xfrm>
            <a:off x="1012825" y="5051425"/>
            <a:ext cx="455613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39" name="Text Box 91"/>
          <p:cNvSpPr txBox="1">
            <a:spLocks noChangeArrowheads="1"/>
          </p:cNvSpPr>
          <p:nvPr/>
        </p:nvSpPr>
        <p:spPr bwMode="auto">
          <a:xfrm>
            <a:off x="1069975" y="5108575"/>
            <a:ext cx="3397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40" name="Text Box 92"/>
          <p:cNvSpPr txBox="1">
            <a:spLocks noChangeArrowheads="1"/>
          </p:cNvSpPr>
          <p:nvPr/>
        </p:nvSpPr>
        <p:spPr bwMode="auto">
          <a:xfrm>
            <a:off x="1555750" y="5008563"/>
            <a:ext cx="3216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Horizontal division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(objects to the top and bottom)</a:t>
            </a:r>
          </a:p>
        </p:txBody>
      </p:sp>
      <p:sp>
        <p:nvSpPr>
          <p:cNvPr id="667741" name="Text Box 93"/>
          <p:cNvSpPr txBox="1">
            <a:spLocks noChangeArrowheads="1"/>
          </p:cNvSpPr>
          <p:nvPr/>
        </p:nvSpPr>
        <p:spPr bwMode="auto">
          <a:xfrm>
            <a:off x="1071563" y="5688013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42" name="Oval 94"/>
          <p:cNvSpPr>
            <a:spLocks noChangeArrowheads="1"/>
          </p:cNvSpPr>
          <p:nvPr/>
        </p:nvSpPr>
        <p:spPr bwMode="auto">
          <a:xfrm>
            <a:off x="1017588" y="5624513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43" name="Text Box 95"/>
          <p:cNvSpPr txBox="1">
            <a:spLocks noChangeArrowheads="1"/>
          </p:cNvSpPr>
          <p:nvPr/>
        </p:nvSpPr>
        <p:spPr bwMode="auto">
          <a:xfrm>
            <a:off x="1081088" y="5681663"/>
            <a:ext cx="3286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V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44" name="Text Box 96"/>
          <p:cNvSpPr txBox="1">
            <a:spLocks noChangeArrowheads="1"/>
          </p:cNvSpPr>
          <p:nvPr/>
        </p:nvSpPr>
        <p:spPr bwMode="auto">
          <a:xfrm>
            <a:off x="1560513" y="5584825"/>
            <a:ext cx="30876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Vertical division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(objects to the left and right)</a:t>
            </a:r>
          </a:p>
        </p:txBody>
      </p:sp>
      <p:sp>
        <p:nvSpPr>
          <p:cNvPr id="667745" name="Text Box 97"/>
          <p:cNvSpPr txBox="1">
            <a:spLocks noChangeArrowheads="1"/>
          </p:cNvSpPr>
          <p:nvPr/>
        </p:nvSpPr>
        <p:spPr bwMode="auto">
          <a:xfrm>
            <a:off x="5338763" y="5481638"/>
            <a:ext cx="3397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46" name="Oval 98"/>
          <p:cNvSpPr>
            <a:spLocks noChangeArrowheads="1"/>
          </p:cNvSpPr>
          <p:nvPr/>
        </p:nvSpPr>
        <p:spPr bwMode="auto">
          <a:xfrm>
            <a:off x="5284788" y="5418138"/>
            <a:ext cx="455612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7747" name="Text Box 99"/>
          <p:cNvSpPr txBox="1">
            <a:spLocks noChangeArrowheads="1"/>
          </p:cNvSpPr>
          <p:nvPr/>
        </p:nvSpPr>
        <p:spPr bwMode="auto">
          <a:xfrm>
            <a:off x="5318125" y="5475288"/>
            <a:ext cx="3873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W</a:t>
            </a:r>
            <a:endParaRPr lang="en-US" altLang="zh-CN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7748" name="Text Box 100"/>
          <p:cNvSpPr txBox="1">
            <a:spLocks noChangeArrowheads="1"/>
          </p:cNvSpPr>
          <p:nvPr/>
        </p:nvSpPr>
        <p:spPr bwMode="auto">
          <a:xfrm>
            <a:off x="5827713" y="5380038"/>
            <a:ext cx="24733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Wheel (4 objects cycled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around a center object)</a:t>
            </a:r>
          </a:p>
        </p:txBody>
      </p:sp>
    </p:spTree>
    <p:extLst>
      <p:ext uri="{BB962C8B-B14F-4D97-AF65-F5344CB8AC3E}">
        <p14:creationId xmlns:p14="http://schemas.microsoft.com/office/powerpoint/2010/main" val="87321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75" grpId="0" animBg="1"/>
      <p:bldP spid="667676" grpId="0" animBg="1"/>
      <p:bldP spid="667677" grpId="0" animBg="1"/>
      <p:bldP spid="667678" grpId="0" animBg="1"/>
      <p:bldP spid="667679" grpId="0" animBg="1"/>
      <p:bldP spid="667680" grpId="0" animBg="1"/>
      <p:bldP spid="667681" grpId="0" animBg="1"/>
      <p:bldP spid="667682" grpId="0" animBg="1"/>
      <p:bldP spid="667683" grpId="0" animBg="1"/>
      <p:bldP spid="667684" grpId="0" animBg="1"/>
      <p:bldP spid="667685" grpId="0" animBg="1"/>
      <p:bldP spid="667686" grpId="0" animBg="1"/>
      <p:bldP spid="667687" grpId="0" animBg="1"/>
      <p:bldP spid="667707" grpId="0" animBg="1"/>
      <p:bldP spid="667708" grpId="0"/>
      <p:bldP spid="667709" grpId="0" animBg="1"/>
      <p:bldP spid="667710" grpId="0"/>
      <p:bldP spid="667711" grpId="0"/>
      <p:bldP spid="667712" grpId="0" animBg="1"/>
      <p:bldP spid="667713" grpId="0"/>
      <p:bldP spid="667714" grpId="0" animBg="1"/>
      <p:bldP spid="667715" grpId="0"/>
      <p:bldP spid="667716" grpId="0" animBg="1"/>
      <p:bldP spid="667717" grpId="0"/>
      <p:bldP spid="667718" grpId="0" animBg="1"/>
      <p:bldP spid="667719" grpId="0"/>
      <p:bldP spid="667720" grpId="0" animBg="1"/>
      <p:bldP spid="667721" grpId="0"/>
      <p:bldP spid="667722" grpId="0" animBg="1"/>
      <p:bldP spid="667723" grpId="0"/>
      <p:bldP spid="667724" grpId="0" animBg="1"/>
      <p:bldP spid="667725" grpId="0"/>
      <p:bldP spid="667726" grpId="0" animBg="1"/>
      <p:bldP spid="667727" grpId="0"/>
      <p:bldP spid="667728" grpId="0" animBg="1"/>
      <p:bldP spid="667729" grpId="0"/>
      <p:bldP spid="667730" grpId="0" animBg="1"/>
      <p:bldP spid="667731" grpId="0"/>
      <p:bldP spid="667732" grpId="0" animBg="1"/>
      <p:bldP spid="667733" grpId="0"/>
      <p:bldP spid="667734" grpId="0" animBg="1"/>
      <p:bldP spid="667735" grpId="0"/>
      <p:bldP spid="667737" grpId="0"/>
      <p:bldP spid="667738" grpId="0" animBg="1"/>
      <p:bldP spid="667739" grpId="0"/>
      <p:bldP spid="667740" grpId="0"/>
      <p:bldP spid="667741" grpId="0"/>
      <p:bldP spid="667742" grpId="0" animBg="1"/>
      <p:bldP spid="667743" grpId="0"/>
      <p:bldP spid="667744" grpId="0"/>
      <p:bldP spid="667745" grpId="0"/>
      <p:bldP spid="667746" grpId="0" animBg="1"/>
      <p:bldP spid="667747" grpId="0"/>
      <p:bldP spid="6677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Vertical Constraint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1219200"/>
          </a:xfrm>
        </p:spPr>
        <p:txBody>
          <a:bodyPr>
            <a:normAutofit/>
          </a:bodyPr>
          <a:lstStyle/>
          <a:p>
            <a:pPr marL="323850" lvl="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In a 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vertical constraint graph (VCG)</a:t>
            </a:r>
            <a:r>
              <a:rPr lang="en-US" altLang="zh-CN" sz="1700" kern="0" dirty="0">
                <a:solidFill>
                  <a:srgbClr val="CC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node weights 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represent the 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heights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</a:t>
            </a:r>
            <a:b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of the corresponding blocks. 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Two nodes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 with corresponding blocks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 are connected </a:t>
            </a:r>
            <a:b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with a directed edge from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to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if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is below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.</a:t>
            </a:r>
            <a:endParaRPr lang="en-US" altLang="zh-CN" sz="1600" kern="0" dirty="0">
              <a:solidFill>
                <a:srgbClr val="000000"/>
              </a:solidFill>
              <a:latin typeface="Arial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08188" y="3657600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43200" y="3657600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54388" y="4208463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59075" y="4208463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08188" y="3657600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08188" y="4575175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743200" y="5003800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71825" y="3779838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222500" y="39497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203575" y="50657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2212975" y="48212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890838" y="43926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09925" y="3741738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503613" y="4384675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57800" y="5029200"/>
            <a:ext cx="498475" cy="457200"/>
            <a:chOff x="5410200" y="4008438"/>
            <a:chExt cx="498475" cy="457200"/>
          </a:xfrm>
        </p:grpSpPr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57800" y="4038600"/>
            <a:ext cx="498475" cy="457200"/>
            <a:chOff x="5410200" y="4008438"/>
            <a:chExt cx="498475" cy="457200"/>
          </a:xfrm>
        </p:grpSpPr>
        <p:sp>
          <p:nvSpPr>
            <p:cNvPr id="2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34200" y="5029200"/>
            <a:ext cx="498475" cy="457200"/>
            <a:chOff x="5410200" y="4008438"/>
            <a:chExt cx="498475" cy="457200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3200400"/>
            <a:ext cx="498475" cy="457200"/>
            <a:chOff x="5410200" y="4008438"/>
            <a:chExt cx="498475" cy="457200"/>
          </a:xfrm>
        </p:grpSpPr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48400" y="4191000"/>
            <a:ext cx="498475" cy="457200"/>
            <a:chOff x="5410200" y="4008438"/>
            <a:chExt cx="498475" cy="457200"/>
          </a:xfrm>
        </p:grpSpPr>
        <p:sp>
          <p:nvSpPr>
            <p:cNvPr id="3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96200" y="4191000"/>
            <a:ext cx="498475" cy="457200"/>
            <a:chOff x="5410200" y="4008438"/>
            <a:chExt cx="498475" cy="45720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44" name="Straight Arrow Connector 43"/>
          <p:cNvCxnSpPr>
            <a:stCxn id="19" idx="0"/>
            <a:endCxn id="26" idx="4"/>
          </p:cNvCxnSpPr>
          <p:nvPr/>
        </p:nvCxnSpPr>
        <p:spPr>
          <a:xfrm flipV="1">
            <a:off x="5507038" y="4495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629400" y="4572000"/>
            <a:ext cx="399680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3"/>
          </p:cNvCxnSpPr>
          <p:nvPr/>
        </p:nvCxnSpPr>
        <p:spPr>
          <a:xfrm flipV="1">
            <a:off x="7315200" y="4581245"/>
            <a:ext cx="469715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95680" y="3581400"/>
            <a:ext cx="51472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391400" y="3581400"/>
            <a:ext cx="53340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129"/>
          <p:cNvSpPr>
            <a:spLocks noChangeAspect="1" noChangeArrowheads="1"/>
          </p:cNvSpPr>
          <p:nvPr/>
        </p:nvSpPr>
        <p:spPr bwMode="auto">
          <a:xfrm>
            <a:off x="6215062" y="5724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30"/>
          <p:cNvSpPr txBox="1">
            <a:spLocks noChangeAspect="1" noChangeArrowheads="1"/>
          </p:cNvSpPr>
          <p:nvPr/>
        </p:nvSpPr>
        <p:spPr bwMode="auto">
          <a:xfrm>
            <a:off x="6248400" y="5638800"/>
            <a:ext cx="37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60" name="Oval 129"/>
          <p:cNvSpPr>
            <a:spLocks noChangeAspect="1" noChangeArrowheads="1"/>
          </p:cNvSpPr>
          <p:nvPr/>
        </p:nvSpPr>
        <p:spPr bwMode="auto">
          <a:xfrm>
            <a:off x="6019800" y="266700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Box 130"/>
          <p:cNvSpPr txBox="1">
            <a:spLocks noChangeAspect="1" noChangeArrowheads="1"/>
          </p:cNvSpPr>
          <p:nvPr/>
        </p:nvSpPr>
        <p:spPr bwMode="auto">
          <a:xfrm>
            <a:off x="6053138" y="2581275"/>
            <a:ext cx="341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400800" y="2895600"/>
            <a:ext cx="609600" cy="36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9" idx="3"/>
          </p:cNvCxnSpPr>
          <p:nvPr/>
        </p:nvCxnSpPr>
        <p:spPr>
          <a:xfrm flipV="1">
            <a:off x="6553200" y="5419445"/>
            <a:ext cx="46971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9" idx="5"/>
          </p:cNvCxnSpPr>
          <p:nvPr/>
        </p:nvCxnSpPr>
        <p:spPr>
          <a:xfrm flipH="1" flipV="1">
            <a:off x="5667560" y="5419445"/>
            <a:ext cx="5046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0" idx="3"/>
          </p:cNvCxnSpPr>
          <p:nvPr/>
        </p:nvCxnSpPr>
        <p:spPr>
          <a:xfrm flipV="1">
            <a:off x="5486400" y="2978654"/>
            <a:ext cx="586871" cy="10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002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00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38600" y="3733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38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8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200" y="5029200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9200" y="4038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91400" y="3200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29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5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91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222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Horizontal Constraint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1219200"/>
          </a:xfrm>
        </p:spPr>
        <p:txBody>
          <a:bodyPr>
            <a:normAutofit/>
          </a:bodyPr>
          <a:lstStyle/>
          <a:p>
            <a:pPr marL="323850" lvl="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In a </a:t>
            </a:r>
            <a:r>
              <a:rPr lang="en-US" altLang="zh-CN" sz="1700" kern="0" dirty="0" smtClean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horizontal constraint 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graph </a:t>
            </a:r>
            <a:r>
              <a:rPr lang="en-US" altLang="zh-CN" sz="1700" kern="0" dirty="0" smtClean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(HCG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700" kern="0" dirty="0">
                <a:solidFill>
                  <a:srgbClr val="CC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700" kern="0" dirty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node weights 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represent the </a:t>
            </a:r>
            <a:r>
              <a:rPr lang="en-US" altLang="zh-CN" sz="1700" kern="0" dirty="0" smtClean="0">
                <a:solidFill>
                  <a:srgbClr val="0000FF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widths</a:t>
            </a: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of the corresponding blocks. </a:t>
            </a:r>
          </a:p>
          <a:p>
            <a:pPr marL="588963" lvl="1" indent="-304800" defTabSz="849313" eaLnBrk="0" fontAlgn="base" hangingPunct="0">
              <a:lnSpc>
                <a:spcPct val="102000"/>
              </a:lnSpc>
              <a:spcBef>
                <a:spcPct val="3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-"/>
              <a:tabLst>
                <a:tab pos="284163" algn="l"/>
                <a:tab pos="512763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Two nodes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 with corresponding blocks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, are connected </a:t>
            </a:r>
            <a:b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with a directed edge from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to </a:t>
            </a:r>
            <a:r>
              <a:rPr lang="en-US" altLang="zh-CN" sz="1600" i="1" kern="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v</a:t>
            </a:r>
            <a:r>
              <a:rPr lang="en-US" altLang="zh-CN" sz="1600" i="1" kern="0" baseline="-25000" dirty="0" err="1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if </a:t>
            </a:r>
            <a:r>
              <a:rPr lang="en-US" altLang="zh-CN" sz="1600" i="1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to the left of </a:t>
            </a:r>
            <a:r>
              <a:rPr lang="en-US" altLang="zh-CN" sz="1600" i="1" kern="0" dirty="0" err="1" smtClean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600" i="1" kern="0" baseline="-25000" dirty="0" err="1" smtClean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j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.</a:t>
            </a:r>
            <a:endParaRPr lang="en-US" altLang="zh-CN" sz="1600" kern="0" dirty="0">
              <a:solidFill>
                <a:srgbClr val="000000"/>
              </a:solidFill>
              <a:latin typeface="Arial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98588" y="3429000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3429000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44788" y="3979863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149475" y="3979863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98588" y="3429000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398588" y="4346575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33600" y="4775200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562225" y="3551238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612900" y="37211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593975" y="48371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1603375" y="45926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281238" y="41640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2600325" y="3513138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894013" y="4156075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05400" y="4876800"/>
            <a:ext cx="498475" cy="457200"/>
            <a:chOff x="5410200" y="4008438"/>
            <a:chExt cx="498475" cy="457200"/>
          </a:xfrm>
        </p:grpSpPr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3429000"/>
            <a:ext cx="498475" cy="457200"/>
            <a:chOff x="5410200" y="4008438"/>
            <a:chExt cx="498475" cy="457200"/>
          </a:xfrm>
        </p:grpSpPr>
        <p:sp>
          <p:nvSpPr>
            <p:cNvPr id="2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81800" y="4876800"/>
            <a:ext cx="498475" cy="457200"/>
            <a:chOff x="5410200" y="4008438"/>
            <a:chExt cx="498475" cy="457200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81800" y="3429000"/>
            <a:ext cx="498475" cy="457200"/>
            <a:chOff x="5410200" y="4008438"/>
            <a:chExt cx="498475" cy="457200"/>
          </a:xfrm>
        </p:grpSpPr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6000" y="4114800"/>
            <a:ext cx="498475" cy="457200"/>
            <a:chOff x="5410200" y="4008438"/>
            <a:chExt cx="498475" cy="457200"/>
          </a:xfrm>
        </p:grpSpPr>
        <p:sp>
          <p:nvSpPr>
            <p:cNvPr id="3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43800" y="4114800"/>
            <a:ext cx="498475" cy="457200"/>
            <a:chOff x="5410200" y="4008438"/>
            <a:chExt cx="498475" cy="45720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4114800"/>
            <a:ext cx="403844" cy="450850"/>
            <a:chOff x="6215062" y="5638800"/>
            <a:chExt cx="403844" cy="450850"/>
          </a:xfrm>
        </p:grpSpPr>
        <p:sp>
          <p:nvSpPr>
            <p:cNvPr id="58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58200" y="4038600"/>
            <a:ext cx="375290" cy="450850"/>
            <a:chOff x="6019800" y="2581275"/>
            <a:chExt cx="375290" cy="450850"/>
          </a:xfrm>
        </p:grpSpPr>
        <p:sp>
          <p:nvSpPr>
            <p:cNvPr id="60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>
            <a:stCxn id="59" idx="3"/>
            <a:endCxn id="26" idx="3"/>
          </p:cNvCxnSpPr>
          <p:nvPr/>
        </p:nvCxnSpPr>
        <p:spPr>
          <a:xfrm flipV="1">
            <a:off x="4518644" y="3819245"/>
            <a:ext cx="675471" cy="495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1"/>
          </p:cNvCxnSpPr>
          <p:nvPr/>
        </p:nvCxnSpPr>
        <p:spPr>
          <a:xfrm>
            <a:off x="4495800" y="4495800"/>
            <a:ext cx="609600" cy="58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62600" y="3810000"/>
            <a:ext cx="5808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3"/>
          </p:cNvCxnSpPr>
          <p:nvPr/>
        </p:nvCxnSpPr>
        <p:spPr>
          <a:xfrm flipV="1">
            <a:off x="5562600" y="4505045"/>
            <a:ext cx="62211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3"/>
            <a:endCxn id="60" idx="2"/>
          </p:cNvCxnSpPr>
          <p:nvPr/>
        </p:nvCxnSpPr>
        <p:spPr>
          <a:xfrm flipV="1">
            <a:off x="8042275" y="4306888"/>
            <a:ext cx="415925" cy="13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6"/>
            <a:endCxn id="36" idx="1"/>
          </p:cNvCxnSpPr>
          <p:nvPr/>
        </p:nvCxnSpPr>
        <p:spPr>
          <a:xfrm flipV="1">
            <a:off x="5581650" y="3634581"/>
            <a:ext cx="1200150" cy="23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" idx="6"/>
            <a:endCxn id="29" idx="2"/>
          </p:cNvCxnSpPr>
          <p:nvPr/>
        </p:nvCxnSpPr>
        <p:spPr>
          <a:xfrm>
            <a:off x="5581650" y="5105400"/>
            <a:ext cx="1222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29400" y="4343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6"/>
          </p:cNvCxnSpPr>
          <p:nvPr/>
        </p:nvCxnSpPr>
        <p:spPr>
          <a:xfrm>
            <a:off x="7258050" y="3657600"/>
            <a:ext cx="12001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0" idx="3"/>
          </p:cNvCxnSpPr>
          <p:nvPr/>
        </p:nvCxnSpPr>
        <p:spPr>
          <a:xfrm flipV="1">
            <a:off x="7280275" y="4495800"/>
            <a:ext cx="1254125" cy="58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00200" y="2971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90800" y="2971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860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5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81600" y="3048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58000" y="3048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81600" y="5257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5257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770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914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85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8169E-1CD3-044F-92C0-ED9F57542DA7}" type="slidenum">
              <a:rPr lang="en-US">
                <a:latin typeface="Arial"/>
                <a:ea typeface="ＭＳ Ｐゴシック"/>
              </a:rPr>
              <a:pPr/>
              <a:t>2</a:t>
            </a:fld>
            <a:endParaRPr lang="en-US">
              <a:latin typeface="Arial"/>
              <a:ea typeface="ＭＳ Ｐゴシック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2305050" y="4678363"/>
            <a:ext cx="6132513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Original Authors:</a:t>
            </a:r>
          </a:p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Andrew B. Kahng, Jens Lienig, Igor L. Markov, Jin Hu</a:t>
            </a:r>
          </a:p>
        </p:txBody>
      </p:sp>
      <p:pic>
        <p:nvPicPr>
          <p:cNvPr id="662534" name="Picture 6" descr="P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811588"/>
            <a:ext cx="169386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727075" y="1330325"/>
            <a:ext cx="76533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algn="ctr" defTabSz="871538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VLSI Physical Design: From Graph Partitioning to Timing Closure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990600"/>
            <a:ext cx="494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SOME SLIDES ARE FROM THE BOOK: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730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MODIFICATIONS WERE MADE ON THE ORIGINAL SLIDES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43622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 in a VCG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533400"/>
          </a:xfrm>
        </p:spPr>
        <p:txBody>
          <a:bodyPr>
            <a:normAutofit/>
          </a:bodyPr>
          <a:lstStyle/>
          <a:p>
            <a:pPr marL="323850" lvl="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What does the longest path in the VCG correspond to?</a:t>
            </a:r>
            <a:endParaRPr lang="en-US" altLang="zh-CN" sz="2000" kern="0" dirty="0">
              <a:solidFill>
                <a:srgbClr val="FF0000"/>
              </a:solidFill>
              <a:latin typeface="Arial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08188" y="3657600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43200" y="3657600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354388" y="4208463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59075" y="4208463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008188" y="3657600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008188" y="4575175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743200" y="5003800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71825" y="3779838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222500" y="39497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203575" y="50657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2212975" y="48212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890838" y="43926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09925" y="3741738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503613" y="4384675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57800" y="5029200"/>
            <a:ext cx="498475" cy="457200"/>
            <a:chOff x="5410200" y="4008438"/>
            <a:chExt cx="498475" cy="457200"/>
          </a:xfrm>
        </p:grpSpPr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57800" y="4038600"/>
            <a:ext cx="498475" cy="457200"/>
            <a:chOff x="5410200" y="4008438"/>
            <a:chExt cx="498475" cy="457200"/>
          </a:xfrm>
        </p:grpSpPr>
        <p:sp>
          <p:nvSpPr>
            <p:cNvPr id="2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34200" y="5029200"/>
            <a:ext cx="498475" cy="457200"/>
            <a:chOff x="5410200" y="4008438"/>
            <a:chExt cx="498475" cy="457200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34200" y="3200400"/>
            <a:ext cx="498475" cy="457200"/>
            <a:chOff x="5410200" y="4008438"/>
            <a:chExt cx="498475" cy="457200"/>
          </a:xfrm>
        </p:grpSpPr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48400" y="4191000"/>
            <a:ext cx="498475" cy="457200"/>
            <a:chOff x="5410200" y="4008438"/>
            <a:chExt cx="498475" cy="457200"/>
          </a:xfrm>
        </p:grpSpPr>
        <p:sp>
          <p:nvSpPr>
            <p:cNvPr id="3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96200" y="4191000"/>
            <a:ext cx="498475" cy="457200"/>
            <a:chOff x="5410200" y="4008438"/>
            <a:chExt cx="498475" cy="45720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44" name="Straight Arrow Connector 43"/>
          <p:cNvCxnSpPr>
            <a:stCxn id="19" idx="0"/>
            <a:endCxn id="26" idx="4"/>
          </p:cNvCxnSpPr>
          <p:nvPr/>
        </p:nvCxnSpPr>
        <p:spPr>
          <a:xfrm flipV="1">
            <a:off x="5507038" y="4495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629400" y="4572000"/>
            <a:ext cx="399680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3"/>
          </p:cNvCxnSpPr>
          <p:nvPr/>
        </p:nvCxnSpPr>
        <p:spPr>
          <a:xfrm flipV="1">
            <a:off x="7315200" y="4581245"/>
            <a:ext cx="469715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95680" y="3581400"/>
            <a:ext cx="51472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391400" y="3581400"/>
            <a:ext cx="53340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129"/>
          <p:cNvSpPr>
            <a:spLocks noChangeAspect="1" noChangeArrowheads="1"/>
          </p:cNvSpPr>
          <p:nvPr/>
        </p:nvSpPr>
        <p:spPr bwMode="auto">
          <a:xfrm>
            <a:off x="6215062" y="5724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30"/>
          <p:cNvSpPr txBox="1">
            <a:spLocks noChangeAspect="1" noChangeArrowheads="1"/>
          </p:cNvSpPr>
          <p:nvPr/>
        </p:nvSpPr>
        <p:spPr bwMode="auto">
          <a:xfrm>
            <a:off x="6248400" y="5638800"/>
            <a:ext cx="37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60" name="Oval 129"/>
          <p:cNvSpPr>
            <a:spLocks noChangeAspect="1" noChangeArrowheads="1"/>
          </p:cNvSpPr>
          <p:nvPr/>
        </p:nvSpPr>
        <p:spPr bwMode="auto">
          <a:xfrm>
            <a:off x="6019800" y="266700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 Box 130"/>
          <p:cNvSpPr txBox="1">
            <a:spLocks noChangeAspect="1" noChangeArrowheads="1"/>
          </p:cNvSpPr>
          <p:nvPr/>
        </p:nvSpPr>
        <p:spPr bwMode="auto">
          <a:xfrm>
            <a:off x="6053138" y="2581275"/>
            <a:ext cx="341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400800" y="2895600"/>
            <a:ext cx="609600" cy="36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9" idx="3"/>
          </p:cNvCxnSpPr>
          <p:nvPr/>
        </p:nvCxnSpPr>
        <p:spPr>
          <a:xfrm flipV="1">
            <a:off x="6553200" y="5419445"/>
            <a:ext cx="46971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9" idx="5"/>
          </p:cNvCxnSpPr>
          <p:nvPr/>
        </p:nvCxnSpPr>
        <p:spPr>
          <a:xfrm flipH="1" flipV="1">
            <a:off x="5667560" y="5419445"/>
            <a:ext cx="5046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0" idx="3"/>
          </p:cNvCxnSpPr>
          <p:nvPr/>
        </p:nvCxnSpPr>
        <p:spPr>
          <a:xfrm flipV="1">
            <a:off x="5486400" y="2978654"/>
            <a:ext cx="586871" cy="10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00200" y="4724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002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38600" y="3733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38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386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29200" y="5029200"/>
            <a:ext cx="3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29200" y="4038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91400" y="3200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29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05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391400" y="50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1981200"/>
            <a:ext cx="4597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minimum required floorplan height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553200" y="5410200"/>
            <a:ext cx="469715" cy="3717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1" idx="3"/>
          </p:cNvCxnSpPr>
          <p:nvPr/>
        </p:nvCxnSpPr>
        <p:spPr>
          <a:xfrm flipV="1">
            <a:off x="7315200" y="4581245"/>
            <a:ext cx="469715" cy="51491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391400" y="3581400"/>
            <a:ext cx="533400" cy="59111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0" idx="6"/>
          </p:cNvCxnSpPr>
          <p:nvPr/>
        </p:nvCxnSpPr>
        <p:spPr>
          <a:xfrm flipH="1" flipV="1">
            <a:off x="6384925" y="2849563"/>
            <a:ext cx="625475" cy="408549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263900" y="3441700"/>
            <a:ext cx="529861" cy="2247900"/>
          </a:xfrm>
          <a:custGeom>
            <a:avLst/>
            <a:gdLst>
              <a:gd name="connsiteX0" fmla="*/ 0 w 529861"/>
              <a:gd name="connsiteY0" fmla="*/ 2247900 h 2247900"/>
              <a:gd name="connsiteX1" fmla="*/ 419100 w 529861"/>
              <a:gd name="connsiteY1" fmla="*/ 1790700 h 2247900"/>
              <a:gd name="connsiteX2" fmla="*/ 520700 w 529861"/>
              <a:gd name="connsiteY2" fmla="*/ 927100 h 2247900"/>
              <a:gd name="connsiteX3" fmla="*/ 241300 w 529861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61" h="2247900">
                <a:moveTo>
                  <a:pt x="0" y="2247900"/>
                </a:moveTo>
                <a:cubicBezTo>
                  <a:pt x="166158" y="2129366"/>
                  <a:pt x="332317" y="2010833"/>
                  <a:pt x="419100" y="1790700"/>
                </a:cubicBezTo>
                <a:cubicBezTo>
                  <a:pt x="505883" y="1570567"/>
                  <a:pt x="550333" y="1225550"/>
                  <a:pt x="520700" y="927100"/>
                </a:cubicBezTo>
                <a:cubicBezTo>
                  <a:pt x="491067" y="628650"/>
                  <a:pt x="241300" y="0"/>
                  <a:pt x="241300" y="0"/>
                </a:cubicBezTo>
              </a:path>
            </a:pathLst>
          </a:custGeom>
          <a:ln>
            <a:solidFill>
              <a:srgbClr val="0000FF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Path in HCG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98588" y="3429000"/>
            <a:ext cx="1958975" cy="18383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3429000"/>
            <a:ext cx="1223963" cy="18383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44788" y="3979863"/>
            <a:ext cx="1587" cy="7969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149475" y="3979863"/>
            <a:ext cx="1219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98588" y="3429000"/>
            <a:ext cx="735012" cy="1838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398588" y="4346575"/>
            <a:ext cx="735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33600" y="4775200"/>
            <a:ext cx="1219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562225" y="3551238"/>
            <a:ext cx="368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612900" y="37211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593975" y="48371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1603375" y="45926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281238" y="41640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2600325" y="3513138"/>
            <a:ext cx="292100" cy="3508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894013" y="4156075"/>
            <a:ext cx="2952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05400" y="4876800"/>
            <a:ext cx="498475" cy="457200"/>
            <a:chOff x="5410200" y="4008438"/>
            <a:chExt cx="498475" cy="457200"/>
          </a:xfrm>
        </p:grpSpPr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05400" y="3429000"/>
            <a:ext cx="498475" cy="457200"/>
            <a:chOff x="5410200" y="4008438"/>
            <a:chExt cx="498475" cy="457200"/>
          </a:xfrm>
        </p:grpSpPr>
        <p:sp>
          <p:nvSpPr>
            <p:cNvPr id="2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81800" y="4876800"/>
            <a:ext cx="498475" cy="457200"/>
            <a:chOff x="5410200" y="4008438"/>
            <a:chExt cx="498475" cy="457200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81800" y="3429000"/>
            <a:ext cx="498475" cy="457200"/>
            <a:chOff x="5410200" y="4008438"/>
            <a:chExt cx="498475" cy="457200"/>
          </a:xfrm>
        </p:grpSpPr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6000" y="4114800"/>
            <a:ext cx="498475" cy="457200"/>
            <a:chOff x="5410200" y="4008438"/>
            <a:chExt cx="498475" cy="457200"/>
          </a:xfrm>
        </p:grpSpPr>
        <p:sp>
          <p:nvSpPr>
            <p:cNvPr id="3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43800" y="4114800"/>
            <a:ext cx="498475" cy="457200"/>
            <a:chOff x="5410200" y="4008438"/>
            <a:chExt cx="498475" cy="457200"/>
          </a:xfrm>
        </p:grpSpPr>
        <p:sp>
          <p:nvSpPr>
            <p:cNvPr id="4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4114800"/>
            <a:ext cx="403844" cy="450850"/>
            <a:chOff x="6215062" y="5638800"/>
            <a:chExt cx="403844" cy="450850"/>
          </a:xfrm>
        </p:grpSpPr>
        <p:sp>
          <p:nvSpPr>
            <p:cNvPr id="58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58200" y="4038600"/>
            <a:ext cx="375290" cy="450850"/>
            <a:chOff x="6019800" y="2581275"/>
            <a:chExt cx="375290" cy="450850"/>
          </a:xfrm>
        </p:grpSpPr>
        <p:sp>
          <p:nvSpPr>
            <p:cNvPr id="60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>
            <a:stCxn id="59" idx="3"/>
            <a:endCxn id="26" idx="3"/>
          </p:cNvCxnSpPr>
          <p:nvPr/>
        </p:nvCxnSpPr>
        <p:spPr>
          <a:xfrm flipV="1">
            <a:off x="4518644" y="3819245"/>
            <a:ext cx="675471" cy="495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0" idx="1"/>
          </p:cNvCxnSpPr>
          <p:nvPr/>
        </p:nvCxnSpPr>
        <p:spPr>
          <a:xfrm>
            <a:off x="4495800" y="4495800"/>
            <a:ext cx="609600" cy="58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62600" y="3810000"/>
            <a:ext cx="5808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3"/>
          </p:cNvCxnSpPr>
          <p:nvPr/>
        </p:nvCxnSpPr>
        <p:spPr>
          <a:xfrm flipV="1">
            <a:off x="5562600" y="4505045"/>
            <a:ext cx="62211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3"/>
            <a:endCxn id="60" idx="2"/>
          </p:cNvCxnSpPr>
          <p:nvPr/>
        </p:nvCxnSpPr>
        <p:spPr>
          <a:xfrm flipV="1">
            <a:off x="8042275" y="4306888"/>
            <a:ext cx="415925" cy="13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6" idx="6"/>
            <a:endCxn id="36" idx="1"/>
          </p:cNvCxnSpPr>
          <p:nvPr/>
        </p:nvCxnSpPr>
        <p:spPr>
          <a:xfrm flipV="1">
            <a:off x="5581650" y="3634581"/>
            <a:ext cx="1200150" cy="23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" idx="6"/>
            <a:endCxn id="29" idx="2"/>
          </p:cNvCxnSpPr>
          <p:nvPr/>
        </p:nvCxnSpPr>
        <p:spPr>
          <a:xfrm>
            <a:off x="5581650" y="5105400"/>
            <a:ext cx="1222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29400" y="4343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6"/>
          </p:cNvCxnSpPr>
          <p:nvPr/>
        </p:nvCxnSpPr>
        <p:spPr>
          <a:xfrm>
            <a:off x="7258050" y="3657600"/>
            <a:ext cx="12001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0" idx="3"/>
          </p:cNvCxnSpPr>
          <p:nvPr/>
        </p:nvCxnSpPr>
        <p:spPr>
          <a:xfrm flipV="1">
            <a:off x="7280275" y="4495800"/>
            <a:ext cx="1254125" cy="586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00200" y="2971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90800" y="2971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86000" y="44196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95600" y="4419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81600" y="3048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58000" y="3048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81600" y="5257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58000" y="5257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770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91400" y="3886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533400"/>
          </a:xfrm>
        </p:spPr>
        <p:txBody>
          <a:bodyPr>
            <a:normAutofit/>
          </a:bodyPr>
          <a:lstStyle/>
          <a:p>
            <a:pPr marL="323850" lvl="0" indent="-323850" defTabSz="849313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SzTx/>
              <a:buFont typeface="Symbol" charset="0"/>
              <a:buChar char="·"/>
              <a:tabLst>
                <a:tab pos="284163" algn="l"/>
                <a:tab pos="512763" algn="l"/>
              </a:tabLst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/>
                <a:ea typeface="宋体" charset="0"/>
                <a:cs typeface="宋体" charset="0"/>
                <a:sym typeface="Symbol" charset="0"/>
              </a:rPr>
              <a:t>What does the longest path in the HCG correspond to?</a:t>
            </a:r>
            <a:endParaRPr lang="en-US" altLang="zh-CN" sz="2000" kern="0" dirty="0">
              <a:solidFill>
                <a:srgbClr val="FF0000"/>
              </a:solidFill>
              <a:latin typeface="Arial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1981200"/>
            <a:ext cx="4541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minimum required floorplan width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cxnSp>
        <p:nvCxnSpPr>
          <p:cNvPr id="68" name="Straight Arrow Connector 67"/>
          <p:cNvCxnSpPr>
            <a:endCxn id="20" idx="1"/>
          </p:cNvCxnSpPr>
          <p:nvPr/>
        </p:nvCxnSpPr>
        <p:spPr>
          <a:xfrm>
            <a:off x="4495800" y="4534210"/>
            <a:ext cx="609600" cy="54817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29" idx="2"/>
          </p:cNvCxnSpPr>
          <p:nvPr/>
        </p:nvCxnSpPr>
        <p:spPr>
          <a:xfrm>
            <a:off x="5581650" y="5105400"/>
            <a:ext cx="1222375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0" idx="4"/>
          </p:cNvCxnSpPr>
          <p:nvPr/>
        </p:nvCxnSpPr>
        <p:spPr>
          <a:xfrm flipV="1">
            <a:off x="7239000" y="4489450"/>
            <a:ext cx="1401763" cy="61595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1193800" y="4889500"/>
            <a:ext cx="2387600" cy="250597"/>
          </a:xfrm>
          <a:custGeom>
            <a:avLst/>
            <a:gdLst>
              <a:gd name="connsiteX0" fmla="*/ 0 w 2387600"/>
              <a:gd name="connsiteY0" fmla="*/ 0 h 250597"/>
              <a:gd name="connsiteX1" fmla="*/ 673100 w 2387600"/>
              <a:gd name="connsiteY1" fmla="*/ 228600 h 250597"/>
              <a:gd name="connsiteX2" fmla="*/ 2387600 w 238760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600" h="250597">
                <a:moveTo>
                  <a:pt x="0" y="0"/>
                </a:moveTo>
                <a:cubicBezTo>
                  <a:pt x="137583" y="95250"/>
                  <a:pt x="275167" y="190500"/>
                  <a:pt x="673100" y="228600"/>
                </a:cubicBezTo>
                <a:cubicBezTo>
                  <a:pt x="1071033" y="266700"/>
                  <a:pt x="1729316" y="247650"/>
                  <a:pt x="2387600" y="228600"/>
                </a:cubicBezTo>
              </a:path>
            </a:pathLst>
          </a:custGeom>
          <a:ln>
            <a:solidFill>
              <a:srgbClr val="0000FF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BF0C-CCDE-D847-B9B9-91D274582E5A}" type="slidenum">
              <a:rPr lang="en-US"/>
              <a:pPr/>
              <a:t>22</a:t>
            </a:fld>
            <a:endParaRPr lang="en-US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50149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In 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vertical constraint graph (VCG),</a:t>
            </a:r>
            <a:r>
              <a:rPr lang="en-US" altLang="zh-CN" dirty="0">
                <a:ea typeface="宋体" charset="0"/>
                <a:cs typeface="宋体" charset="0"/>
              </a:rPr>
              <a:t> node weights represent the heights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of the corresponding blocks. </a:t>
            </a:r>
          </a:p>
          <a:p>
            <a:pPr marL="588963" lvl="1" indent="-304800" defTabSz="849313">
              <a:spcBef>
                <a:spcPct val="3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Two nodes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r>
              <a:rPr lang="en-US" altLang="zh-CN" i="1" dirty="0" err="1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, with corresponding blocks </a:t>
            </a:r>
            <a:r>
              <a:rPr lang="en-US" altLang="zh-CN" i="1" dirty="0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r>
              <a:rPr lang="en-US" altLang="zh-CN" i="1" dirty="0" err="1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, are connected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with a directed edge from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to </a:t>
            </a:r>
            <a:r>
              <a:rPr lang="en-US" altLang="zh-CN" i="1" dirty="0" err="1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 if </a:t>
            </a:r>
            <a:r>
              <a:rPr lang="en-US" altLang="zh-CN" i="1" dirty="0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is below </a:t>
            </a:r>
            <a:r>
              <a:rPr lang="en-US" altLang="zh-CN" i="1" dirty="0" err="1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  <a:br>
              <a:rPr lang="en-US" altLang="zh-CN" dirty="0">
                <a:ea typeface="宋体" charset="0"/>
                <a:cs typeface="宋体" charset="0"/>
              </a:rPr>
            </a:b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In 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horizontal constraint graph (HCG),</a:t>
            </a:r>
            <a:r>
              <a:rPr lang="en-US" altLang="zh-CN" dirty="0">
                <a:ea typeface="宋体" charset="0"/>
                <a:cs typeface="宋体" charset="0"/>
              </a:rPr>
              <a:t> node weights represent the widths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of the corresponding blocks. </a:t>
            </a:r>
          </a:p>
          <a:p>
            <a:pPr marL="588963" lvl="1" indent="-304800" defTabSz="849313">
              <a:spcBef>
                <a:spcPct val="30000"/>
              </a:spcBef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Two nodes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r>
              <a:rPr lang="en-US" altLang="zh-CN" i="1" dirty="0" err="1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, with corresponding blocks </a:t>
            </a:r>
            <a:r>
              <a:rPr lang="en-US" altLang="zh-CN" i="1" dirty="0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r>
              <a:rPr lang="en-US" altLang="zh-CN" i="1" dirty="0" err="1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, are connected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with a directed edge from </a:t>
            </a:r>
            <a:r>
              <a:rPr lang="en-US" altLang="zh-CN" i="1" dirty="0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dirty="0">
                <a:ea typeface="宋体" charset="0"/>
                <a:cs typeface="宋体" charset="0"/>
              </a:rPr>
              <a:t> to </a:t>
            </a:r>
            <a:r>
              <a:rPr lang="en-US" altLang="zh-CN" i="1" dirty="0" err="1">
                <a:ea typeface="宋体" charset="0"/>
                <a:cs typeface="宋体" charset="0"/>
              </a:rPr>
              <a:t>v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 if </a:t>
            </a:r>
            <a:r>
              <a:rPr lang="en-US" altLang="zh-CN" i="1" dirty="0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>
                <a:ea typeface="宋体" charset="0"/>
                <a:cs typeface="宋体" charset="0"/>
              </a:rPr>
              <a:t>i</a:t>
            </a:r>
            <a:r>
              <a:rPr lang="en-US" altLang="zh-CN" baseline="-25000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is to the left of </a:t>
            </a:r>
            <a:r>
              <a:rPr lang="en-US" altLang="zh-CN" i="1" dirty="0" err="1">
                <a:ea typeface="宋体" charset="0"/>
                <a:cs typeface="宋体" charset="0"/>
              </a:rPr>
              <a:t>m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j</a:t>
            </a:r>
            <a:r>
              <a:rPr lang="en-US" altLang="zh-CN" dirty="0">
                <a:ea typeface="宋体" charset="0"/>
                <a:cs typeface="宋体" charset="0"/>
              </a:rPr>
              <a:t>.</a:t>
            </a:r>
            <a:br>
              <a:rPr lang="en-US" altLang="zh-CN" dirty="0">
                <a:ea typeface="宋体" charset="0"/>
                <a:cs typeface="宋体" charset="0"/>
              </a:rPr>
            </a:b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The longest path(s) in the VCG / HCG correspond(s) to the minimum vertical / horizontal floorplan span required to pack the blocks (floorplan height / width).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A </a:t>
            </a: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constraint-graph pair</a:t>
            </a:r>
            <a:r>
              <a:rPr lang="en-US" altLang="zh-CN" b="1" dirty="0">
                <a:ea typeface="宋体" charset="0"/>
                <a:cs typeface="宋体" charset="0"/>
              </a:rPr>
              <a:t> </a:t>
            </a:r>
            <a:r>
              <a:rPr lang="en-US" altLang="zh-CN" dirty="0">
                <a:ea typeface="宋体" charset="0"/>
                <a:cs typeface="宋体" charset="0"/>
              </a:rPr>
              <a:t>is a floorplan representation that consists of two directed graphs – </a:t>
            </a:r>
            <a:r>
              <a:rPr lang="en-US" altLang="zh-CN" i="1" dirty="0">
                <a:ea typeface="宋体" charset="0"/>
                <a:cs typeface="宋体" charset="0"/>
              </a:rPr>
              <a:t>vertical constraint graph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r>
              <a:rPr lang="en-US" altLang="zh-CN" i="1" dirty="0">
                <a:ea typeface="宋体" charset="0"/>
                <a:cs typeface="宋体" charset="0"/>
              </a:rPr>
              <a:t>horizontal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  <a:r>
              <a:rPr lang="en-US" altLang="zh-CN" i="1" dirty="0">
                <a:ea typeface="宋体" charset="0"/>
                <a:cs typeface="宋体" charset="0"/>
              </a:rPr>
              <a:t>constraint graph</a:t>
            </a:r>
            <a:r>
              <a:rPr lang="en-US" altLang="zh-CN" dirty="0">
                <a:ea typeface="宋体" charset="0"/>
                <a:cs typeface="宋体" charset="0"/>
              </a:rPr>
              <a:t> – which capture the relations between block positions. </a:t>
            </a:r>
          </a:p>
        </p:txBody>
      </p:sp>
    </p:spTree>
    <p:extLst>
      <p:ext uri="{BB962C8B-B14F-4D97-AF65-F5344CB8AC3E}">
        <p14:creationId xmlns:p14="http://schemas.microsoft.com/office/powerpoint/2010/main" val="266666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68A8B-948F-6240-B1EF-5C4AACA61B4B}" type="slidenum">
              <a:rPr lang="en-US"/>
              <a:pPr/>
              <a:t>23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Constraint graphs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9762" name="Line 66"/>
          <p:cNvSpPr>
            <a:spLocks noChangeAspect="1" noChangeShapeType="1"/>
          </p:cNvSpPr>
          <p:nvPr/>
        </p:nvSpPr>
        <p:spPr bwMode="auto">
          <a:xfrm flipV="1">
            <a:off x="4006850" y="4132263"/>
            <a:ext cx="347663" cy="233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3" name="Line 67"/>
          <p:cNvSpPr>
            <a:spLocks noChangeAspect="1" noChangeShapeType="1"/>
          </p:cNvSpPr>
          <p:nvPr/>
        </p:nvSpPr>
        <p:spPr bwMode="auto">
          <a:xfrm flipV="1">
            <a:off x="4514850" y="3813175"/>
            <a:ext cx="307975" cy="2095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4" name="Line 68"/>
          <p:cNvSpPr>
            <a:spLocks noChangeAspect="1" noChangeShapeType="1"/>
          </p:cNvSpPr>
          <p:nvPr/>
        </p:nvSpPr>
        <p:spPr bwMode="auto">
          <a:xfrm>
            <a:off x="4972050" y="3724275"/>
            <a:ext cx="498475" cy="500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5" name="Line 69"/>
          <p:cNvSpPr>
            <a:spLocks noChangeAspect="1" noChangeShapeType="1"/>
          </p:cNvSpPr>
          <p:nvPr/>
        </p:nvSpPr>
        <p:spPr bwMode="auto">
          <a:xfrm>
            <a:off x="3097213" y="3705225"/>
            <a:ext cx="765175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6" name="Line 70"/>
          <p:cNvSpPr>
            <a:spLocks noChangeAspect="1" noChangeShapeType="1"/>
          </p:cNvSpPr>
          <p:nvPr/>
        </p:nvSpPr>
        <p:spPr bwMode="auto">
          <a:xfrm flipV="1">
            <a:off x="2390775" y="3794125"/>
            <a:ext cx="54610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7" name="Line 71"/>
          <p:cNvSpPr>
            <a:spLocks noChangeAspect="1" noChangeShapeType="1"/>
          </p:cNvSpPr>
          <p:nvPr/>
        </p:nvSpPr>
        <p:spPr bwMode="auto">
          <a:xfrm>
            <a:off x="6907213" y="3616325"/>
            <a:ext cx="0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8" name="Line 72"/>
          <p:cNvSpPr>
            <a:spLocks noChangeAspect="1" noChangeShapeType="1"/>
          </p:cNvSpPr>
          <p:nvPr/>
        </p:nvSpPr>
        <p:spPr bwMode="auto">
          <a:xfrm flipH="1" flipV="1">
            <a:off x="6103938" y="2968625"/>
            <a:ext cx="788987" cy="455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69" name="Line 73"/>
          <p:cNvSpPr>
            <a:spLocks noChangeAspect="1" noChangeShapeType="1"/>
          </p:cNvSpPr>
          <p:nvPr/>
        </p:nvSpPr>
        <p:spPr bwMode="auto">
          <a:xfrm flipV="1">
            <a:off x="6907213" y="2979738"/>
            <a:ext cx="769937" cy="4445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0" name="Line 74"/>
          <p:cNvSpPr>
            <a:spLocks noChangeAspect="1" noChangeShapeType="1"/>
          </p:cNvSpPr>
          <p:nvPr/>
        </p:nvSpPr>
        <p:spPr bwMode="auto">
          <a:xfrm flipH="1" flipV="1">
            <a:off x="7478713" y="2555875"/>
            <a:ext cx="287337" cy="2857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1" name="Line 75"/>
          <p:cNvSpPr>
            <a:spLocks noChangeAspect="1" noChangeShapeType="1"/>
          </p:cNvSpPr>
          <p:nvPr/>
        </p:nvSpPr>
        <p:spPr bwMode="auto">
          <a:xfrm flipH="1" flipV="1">
            <a:off x="7053263" y="2132013"/>
            <a:ext cx="311150" cy="3127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2" name="Line 76"/>
          <p:cNvSpPr>
            <a:spLocks noChangeAspect="1" noChangeShapeType="1"/>
          </p:cNvSpPr>
          <p:nvPr/>
        </p:nvSpPr>
        <p:spPr bwMode="auto">
          <a:xfrm flipV="1">
            <a:off x="5984875" y="1568450"/>
            <a:ext cx="782638" cy="450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3" name="Line 77"/>
          <p:cNvSpPr>
            <a:spLocks noChangeAspect="1" noChangeShapeType="1"/>
          </p:cNvSpPr>
          <p:nvPr/>
        </p:nvSpPr>
        <p:spPr bwMode="auto">
          <a:xfrm flipH="1" flipV="1">
            <a:off x="7034213" y="1566863"/>
            <a:ext cx="727075" cy="4206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4" name="Line 78"/>
          <p:cNvSpPr>
            <a:spLocks noChangeAspect="1" noChangeShapeType="1"/>
          </p:cNvSpPr>
          <p:nvPr/>
        </p:nvSpPr>
        <p:spPr bwMode="auto">
          <a:xfrm>
            <a:off x="2352675" y="4365625"/>
            <a:ext cx="1476375" cy="9667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5" name="Line 79"/>
          <p:cNvSpPr>
            <a:spLocks noChangeAspect="1" noChangeShapeType="1"/>
          </p:cNvSpPr>
          <p:nvPr/>
        </p:nvSpPr>
        <p:spPr bwMode="auto">
          <a:xfrm>
            <a:off x="4119563" y="3705225"/>
            <a:ext cx="666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6" name="Line 80"/>
          <p:cNvSpPr>
            <a:spLocks noChangeAspect="1" noChangeShapeType="1"/>
          </p:cNvSpPr>
          <p:nvPr/>
        </p:nvSpPr>
        <p:spPr bwMode="auto">
          <a:xfrm>
            <a:off x="3044825" y="4365625"/>
            <a:ext cx="768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7" name="Line 81"/>
          <p:cNvSpPr>
            <a:spLocks noChangeAspect="1" noChangeShapeType="1"/>
          </p:cNvSpPr>
          <p:nvPr/>
        </p:nvSpPr>
        <p:spPr bwMode="auto">
          <a:xfrm>
            <a:off x="4005263" y="4370388"/>
            <a:ext cx="757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8" name="Line 82"/>
          <p:cNvSpPr>
            <a:spLocks noChangeAspect="1" noChangeShapeType="1"/>
          </p:cNvSpPr>
          <p:nvPr/>
        </p:nvSpPr>
        <p:spPr bwMode="auto">
          <a:xfrm>
            <a:off x="3219450" y="37020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79" name="Line 83"/>
          <p:cNvSpPr>
            <a:spLocks noChangeAspect="1" noChangeShapeType="1"/>
          </p:cNvSpPr>
          <p:nvPr/>
        </p:nvSpPr>
        <p:spPr bwMode="auto">
          <a:xfrm flipV="1">
            <a:off x="4021138" y="4508500"/>
            <a:ext cx="1466850" cy="874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0" name="Line 84"/>
          <p:cNvSpPr>
            <a:spLocks noChangeAspect="1" noChangeShapeType="1"/>
          </p:cNvSpPr>
          <p:nvPr/>
        </p:nvSpPr>
        <p:spPr bwMode="auto">
          <a:xfrm flipV="1">
            <a:off x="4016375" y="4445000"/>
            <a:ext cx="141605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1" name="Line 85"/>
          <p:cNvSpPr>
            <a:spLocks noChangeAspect="1" noChangeShapeType="1"/>
          </p:cNvSpPr>
          <p:nvPr/>
        </p:nvSpPr>
        <p:spPr bwMode="auto">
          <a:xfrm>
            <a:off x="2362200" y="4365625"/>
            <a:ext cx="1462088" cy="560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2" name="Line 86"/>
          <p:cNvSpPr>
            <a:spLocks noChangeAspect="1" noChangeShapeType="1"/>
          </p:cNvSpPr>
          <p:nvPr/>
        </p:nvSpPr>
        <p:spPr bwMode="auto">
          <a:xfrm flipV="1">
            <a:off x="2419350" y="4362450"/>
            <a:ext cx="50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3" name="Line 87"/>
          <p:cNvSpPr>
            <a:spLocks noChangeAspect="1" noChangeShapeType="1"/>
          </p:cNvSpPr>
          <p:nvPr/>
        </p:nvSpPr>
        <p:spPr bwMode="auto">
          <a:xfrm>
            <a:off x="4960938" y="4370388"/>
            <a:ext cx="460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4" name="Text Box 88"/>
          <p:cNvSpPr txBox="1">
            <a:spLocks noChangeAspect="1" noChangeArrowheads="1"/>
          </p:cNvSpPr>
          <p:nvPr/>
        </p:nvSpPr>
        <p:spPr bwMode="auto">
          <a:xfrm>
            <a:off x="2454275" y="5734050"/>
            <a:ext cx="3046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>
                <a:ea typeface="宋体" charset="0"/>
                <a:cs typeface="宋体" charset="0"/>
              </a:rPr>
              <a:t>Horizontal Constraint Graph</a:t>
            </a:r>
          </a:p>
        </p:txBody>
      </p:sp>
      <p:sp>
        <p:nvSpPr>
          <p:cNvPr id="669785" name="Text Box 89"/>
          <p:cNvSpPr txBox="1">
            <a:spLocks noChangeAspect="1" noChangeArrowheads="1"/>
          </p:cNvSpPr>
          <p:nvPr/>
        </p:nvSpPr>
        <p:spPr bwMode="auto">
          <a:xfrm>
            <a:off x="7364413" y="3436938"/>
            <a:ext cx="14287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 dirty="0">
                <a:ea typeface="宋体" charset="0"/>
                <a:cs typeface="宋体" charset="0"/>
              </a:rPr>
              <a:t>Vertical </a:t>
            </a:r>
            <a:br>
              <a:rPr lang="en-US" altLang="zh-CN" sz="1600" dirty="0">
                <a:ea typeface="宋体" charset="0"/>
                <a:cs typeface="宋体" charset="0"/>
              </a:rPr>
            </a:br>
            <a:r>
              <a:rPr lang="en-US" altLang="zh-CN" sz="1600" dirty="0">
                <a:ea typeface="宋体" charset="0"/>
                <a:cs typeface="宋体" charset="0"/>
              </a:rPr>
              <a:t>Constraint Graph</a:t>
            </a:r>
          </a:p>
        </p:txBody>
      </p:sp>
      <p:sp>
        <p:nvSpPr>
          <p:cNvPr id="669786" name="Rectangle 90"/>
          <p:cNvSpPr>
            <a:spLocks noChangeAspect="1" noChangeArrowheads="1"/>
          </p:cNvSpPr>
          <p:nvPr/>
        </p:nvSpPr>
        <p:spPr bwMode="auto">
          <a:xfrm>
            <a:off x="3027363" y="1309688"/>
            <a:ext cx="1971675" cy="197008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 sz="1600" i="1">
              <a:ea typeface="宋体" charset="0"/>
              <a:cs typeface="宋体" charset="0"/>
            </a:endParaRPr>
          </a:p>
        </p:txBody>
      </p:sp>
      <p:sp>
        <p:nvSpPr>
          <p:cNvPr id="669787" name="Rectangle 91"/>
          <p:cNvSpPr>
            <a:spLocks noChangeAspect="1" noChangeArrowheads="1"/>
          </p:cNvSpPr>
          <p:nvPr/>
        </p:nvSpPr>
        <p:spPr bwMode="auto">
          <a:xfrm>
            <a:off x="3592513" y="1309688"/>
            <a:ext cx="1408112" cy="14081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8" name="Line 92"/>
          <p:cNvSpPr>
            <a:spLocks noChangeAspect="1" noChangeShapeType="1"/>
          </p:cNvSpPr>
          <p:nvPr/>
        </p:nvSpPr>
        <p:spPr bwMode="auto">
          <a:xfrm>
            <a:off x="4062413" y="1731963"/>
            <a:ext cx="0" cy="985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89" name="Line 93"/>
          <p:cNvSpPr>
            <a:spLocks noChangeAspect="1" noChangeShapeType="1"/>
          </p:cNvSpPr>
          <p:nvPr/>
        </p:nvSpPr>
        <p:spPr bwMode="auto">
          <a:xfrm>
            <a:off x="4541838" y="1309688"/>
            <a:ext cx="1587" cy="936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90" name="Line 94"/>
          <p:cNvSpPr>
            <a:spLocks noChangeAspect="1" noChangeShapeType="1"/>
          </p:cNvSpPr>
          <p:nvPr/>
        </p:nvSpPr>
        <p:spPr bwMode="auto">
          <a:xfrm>
            <a:off x="4062413" y="2247900"/>
            <a:ext cx="93345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91" name="Line 95"/>
          <p:cNvSpPr>
            <a:spLocks noChangeAspect="1" noChangeShapeType="1"/>
          </p:cNvSpPr>
          <p:nvPr/>
        </p:nvSpPr>
        <p:spPr bwMode="auto">
          <a:xfrm>
            <a:off x="3590925" y="1731963"/>
            <a:ext cx="949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92" name="Rectangle 96"/>
          <p:cNvSpPr>
            <a:spLocks noChangeAspect="1" noChangeArrowheads="1"/>
          </p:cNvSpPr>
          <p:nvPr/>
        </p:nvSpPr>
        <p:spPr bwMode="auto">
          <a:xfrm>
            <a:off x="3030538" y="1309688"/>
            <a:ext cx="561975" cy="1408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93" name="Line 97"/>
          <p:cNvSpPr>
            <a:spLocks noChangeAspect="1" noChangeShapeType="1"/>
          </p:cNvSpPr>
          <p:nvPr/>
        </p:nvSpPr>
        <p:spPr bwMode="auto">
          <a:xfrm>
            <a:off x="3030538" y="2014538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94" name="Rectangle 98"/>
          <p:cNvSpPr>
            <a:spLocks noChangeAspect="1" noChangeArrowheads="1"/>
          </p:cNvSpPr>
          <p:nvPr/>
        </p:nvSpPr>
        <p:spPr bwMode="auto">
          <a:xfrm>
            <a:off x="3030538" y="2717800"/>
            <a:ext cx="1970087" cy="561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795" name="Line 99"/>
          <p:cNvSpPr>
            <a:spLocks noChangeAspect="1" noChangeShapeType="1"/>
          </p:cNvSpPr>
          <p:nvPr/>
        </p:nvSpPr>
        <p:spPr bwMode="auto">
          <a:xfrm>
            <a:off x="3030538" y="3000375"/>
            <a:ext cx="1970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796" name="Text Box 100"/>
          <p:cNvSpPr txBox="1">
            <a:spLocks noChangeAspect="1" noChangeArrowheads="1"/>
          </p:cNvSpPr>
          <p:nvPr/>
        </p:nvSpPr>
        <p:spPr bwMode="auto">
          <a:xfrm>
            <a:off x="3160713" y="22082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9797" name="Text Box 101"/>
          <p:cNvSpPr txBox="1">
            <a:spLocks noChangeAspect="1" noChangeArrowheads="1"/>
          </p:cNvSpPr>
          <p:nvPr/>
        </p:nvSpPr>
        <p:spPr bwMode="auto">
          <a:xfrm>
            <a:off x="3163888" y="15113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9798" name="Text Box 102"/>
          <p:cNvSpPr txBox="1">
            <a:spLocks noChangeAspect="1" noChangeArrowheads="1"/>
          </p:cNvSpPr>
          <p:nvPr/>
        </p:nvSpPr>
        <p:spPr bwMode="auto">
          <a:xfrm>
            <a:off x="3676650" y="20812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9799" name="Text Box 103"/>
          <p:cNvSpPr txBox="1">
            <a:spLocks noChangeAspect="1" noChangeArrowheads="1"/>
          </p:cNvSpPr>
          <p:nvPr/>
        </p:nvSpPr>
        <p:spPr bwMode="auto">
          <a:xfrm>
            <a:off x="3924300" y="13985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9800" name="Text Box 104"/>
          <p:cNvSpPr txBox="1">
            <a:spLocks noChangeAspect="1" noChangeArrowheads="1"/>
          </p:cNvSpPr>
          <p:nvPr/>
        </p:nvSpPr>
        <p:spPr bwMode="auto">
          <a:xfrm>
            <a:off x="4618038" y="16129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9801" name="Text Box 105"/>
          <p:cNvSpPr txBox="1">
            <a:spLocks noChangeAspect="1" noChangeArrowheads="1"/>
          </p:cNvSpPr>
          <p:nvPr/>
        </p:nvSpPr>
        <p:spPr bwMode="auto">
          <a:xfrm>
            <a:off x="4419600" y="233203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9802" name="Text Box 106"/>
          <p:cNvSpPr txBox="1">
            <a:spLocks noChangeAspect="1" noChangeArrowheads="1"/>
          </p:cNvSpPr>
          <p:nvPr/>
        </p:nvSpPr>
        <p:spPr bwMode="auto">
          <a:xfrm>
            <a:off x="4154488" y="18430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669803" name="Text Box 107"/>
          <p:cNvSpPr txBox="1">
            <a:spLocks noChangeAspect="1" noChangeArrowheads="1"/>
          </p:cNvSpPr>
          <p:nvPr/>
        </p:nvSpPr>
        <p:spPr bwMode="auto">
          <a:xfrm>
            <a:off x="3865563" y="27384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669804" name="Text Box 108"/>
          <p:cNvSpPr txBox="1">
            <a:spLocks noChangeAspect="1" noChangeArrowheads="1"/>
          </p:cNvSpPr>
          <p:nvPr/>
        </p:nvSpPr>
        <p:spPr bwMode="auto">
          <a:xfrm>
            <a:off x="3897313" y="30226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i="1"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669806" name="Oval 110"/>
          <p:cNvSpPr>
            <a:spLocks noChangeAspect="1" noChangeArrowheads="1"/>
          </p:cNvSpPr>
          <p:nvPr/>
        </p:nvSpPr>
        <p:spPr bwMode="auto">
          <a:xfrm>
            <a:off x="4776788" y="3521075"/>
            <a:ext cx="366712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07" name="Oval 111"/>
          <p:cNvSpPr>
            <a:spLocks noChangeAspect="1" noChangeArrowheads="1"/>
          </p:cNvSpPr>
          <p:nvPr/>
        </p:nvSpPr>
        <p:spPr bwMode="auto">
          <a:xfrm>
            <a:off x="5419725" y="4184650"/>
            <a:ext cx="366713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08" name="Oval 112"/>
          <p:cNvSpPr>
            <a:spLocks noChangeAspect="1" noChangeArrowheads="1"/>
          </p:cNvSpPr>
          <p:nvPr/>
        </p:nvSpPr>
        <p:spPr bwMode="auto">
          <a:xfrm>
            <a:off x="3822700" y="4746625"/>
            <a:ext cx="366713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09" name="Oval 113"/>
          <p:cNvSpPr>
            <a:spLocks noChangeAspect="1" noChangeArrowheads="1"/>
          </p:cNvSpPr>
          <p:nvPr/>
        </p:nvSpPr>
        <p:spPr bwMode="auto">
          <a:xfrm>
            <a:off x="3822700" y="5183188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0" name="Oval 114"/>
          <p:cNvSpPr>
            <a:spLocks noChangeAspect="1" noChangeArrowheads="1"/>
          </p:cNvSpPr>
          <p:nvPr/>
        </p:nvSpPr>
        <p:spPr bwMode="auto">
          <a:xfrm>
            <a:off x="3827463" y="351790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1" name="Oval 115"/>
          <p:cNvSpPr>
            <a:spLocks noChangeAspect="1" noChangeArrowheads="1"/>
          </p:cNvSpPr>
          <p:nvPr/>
        </p:nvSpPr>
        <p:spPr bwMode="auto">
          <a:xfrm>
            <a:off x="4310063" y="3836988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2" name="Oval 116"/>
          <p:cNvSpPr>
            <a:spLocks noChangeAspect="1" noChangeArrowheads="1"/>
          </p:cNvSpPr>
          <p:nvPr/>
        </p:nvSpPr>
        <p:spPr bwMode="auto">
          <a:xfrm>
            <a:off x="2916238" y="3514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3" name="Oval 117"/>
          <p:cNvSpPr>
            <a:spLocks noChangeAspect="1" noChangeArrowheads="1"/>
          </p:cNvSpPr>
          <p:nvPr/>
        </p:nvSpPr>
        <p:spPr bwMode="auto">
          <a:xfrm>
            <a:off x="3821113" y="418465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4" name="Oval 118"/>
          <p:cNvSpPr>
            <a:spLocks noChangeAspect="1" noChangeArrowheads="1"/>
          </p:cNvSpPr>
          <p:nvPr/>
        </p:nvSpPr>
        <p:spPr bwMode="auto">
          <a:xfrm>
            <a:off x="4776788" y="4187825"/>
            <a:ext cx="366712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15" name="Text Box 119"/>
          <p:cNvSpPr txBox="1">
            <a:spLocks noChangeAspect="1" noChangeArrowheads="1"/>
          </p:cNvSpPr>
          <p:nvPr/>
        </p:nvSpPr>
        <p:spPr bwMode="auto">
          <a:xfrm>
            <a:off x="4767263" y="3522663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9816" name="Text Box 120"/>
          <p:cNvSpPr txBox="1">
            <a:spLocks noChangeAspect="1" noChangeArrowheads="1"/>
          </p:cNvSpPr>
          <p:nvPr/>
        </p:nvSpPr>
        <p:spPr bwMode="auto">
          <a:xfrm>
            <a:off x="3810000" y="4764088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669817" name="Text Box 121"/>
          <p:cNvSpPr txBox="1">
            <a:spLocks noChangeAspect="1" noChangeArrowheads="1"/>
          </p:cNvSpPr>
          <p:nvPr/>
        </p:nvSpPr>
        <p:spPr bwMode="auto">
          <a:xfrm>
            <a:off x="3808413" y="5210175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669818" name="Text Box 122"/>
          <p:cNvSpPr txBox="1">
            <a:spLocks noChangeAspect="1" noChangeArrowheads="1"/>
          </p:cNvSpPr>
          <p:nvPr/>
        </p:nvSpPr>
        <p:spPr bwMode="auto">
          <a:xfrm>
            <a:off x="3816350" y="3530600"/>
            <a:ext cx="365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9819" name="Text Box 123"/>
          <p:cNvSpPr txBox="1">
            <a:spLocks noChangeAspect="1" noChangeArrowheads="1"/>
          </p:cNvSpPr>
          <p:nvPr/>
        </p:nvSpPr>
        <p:spPr bwMode="auto">
          <a:xfrm>
            <a:off x="4295775" y="3849688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669820" name="Text Box 124"/>
          <p:cNvSpPr txBox="1">
            <a:spLocks noChangeAspect="1" noChangeArrowheads="1"/>
          </p:cNvSpPr>
          <p:nvPr/>
        </p:nvSpPr>
        <p:spPr bwMode="auto">
          <a:xfrm>
            <a:off x="2906713" y="3522663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9821" name="Text Box 125"/>
          <p:cNvSpPr txBox="1">
            <a:spLocks noChangeAspect="1" noChangeArrowheads="1"/>
          </p:cNvSpPr>
          <p:nvPr/>
        </p:nvSpPr>
        <p:spPr bwMode="auto">
          <a:xfrm>
            <a:off x="3803650" y="4195763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9822" name="Text Box 126"/>
          <p:cNvSpPr txBox="1">
            <a:spLocks noChangeAspect="1" noChangeArrowheads="1"/>
          </p:cNvSpPr>
          <p:nvPr/>
        </p:nvSpPr>
        <p:spPr bwMode="auto">
          <a:xfrm>
            <a:off x="4756150" y="4203700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9823" name="Oval 127"/>
          <p:cNvSpPr>
            <a:spLocks noChangeAspect="1" noChangeArrowheads="1"/>
          </p:cNvSpPr>
          <p:nvPr/>
        </p:nvSpPr>
        <p:spPr bwMode="auto">
          <a:xfrm>
            <a:off x="2925763" y="4181475"/>
            <a:ext cx="366712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4" name="Text Box 128"/>
          <p:cNvSpPr txBox="1">
            <a:spLocks noChangeAspect="1" noChangeArrowheads="1"/>
          </p:cNvSpPr>
          <p:nvPr/>
        </p:nvSpPr>
        <p:spPr bwMode="auto">
          <a:xfrm>
            <a:off x="2954338" y="4187825"/>
            <a:ext cx="276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9825" name="Oval 129"/>
          <p:cNvSpPr>
            <a:spLocks noChangeAspect="1" noChangeArrowheads="1"/>
          </p:cNvSpPr>
          <p:nvPr/>
        </p:nvSpPr>
        <p:spPr bwMode="auto">
          <a:xfrm>
            <a:off x="2197100" y="415860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6" name="Text Box 130"/>
          <p:cNvSpPr txBox="1">
            <a:spLocks noChangeAspect="1" noChangeArrowheads="1"/>
          </p:cNvSpPr>
          <p:nvPr/>
        </p:nvSpPr>
        <p:spPr bwMode="auto">
          <a:xfrm>
            <a:off x="2230438" y="414908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 i="1"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669827" name="Line 131"/>
          <p:cNvSpPr>
            <a:spLocks noChangeAspect="1" noChangeShapeType="1"/>
          </p:cNvSpPr>
          <p:nvPr/>
        </p:nvSpPr>
        <p:spPr bwMode="auto">
          <a:xfrm>
            <a:off x="6907213" y="3013075"/>
            <a:ext cx="0" cy="481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28" name="Line 132"/>
          <p:cNvSpPr>
            <a:spLocks noChangeAspect="1" noChangeShapeType="1"/>
          </p:cNvSpPr>
          <p:nvPr/>
        </p:nvSpPr>
        <p:spPr bwMode="auto">
          <a:xfrm>
            <a:off x="6899275" y="1639888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29" name="Line 133"/>
          <p:cNvSpPr>
            <a:spLocks noChangeAspect="1" noChangeShapeType="1"/>
          </p:cNvSpPr>
          <p:nvPr/>
        </p:nvSpPr>
        <p:spPr bwMode="auto">
          <a:xfrm>
            <a:off x="6904038" y="4233863"/>
            <a:ext cx="0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30" name="Line 134"/>
          <p:cNvSpPr>
            <a:spLocks noChangeAspect="1" noChangeShapeType="1"/>
          </p:cNvSpPr>
          <p:nvPr/>
        </p:nvSpPr>
        <p:spPr bwMode="auto">
          <a:xfrm flipV="1">
            <a:off x="7777163" y="2189163"/>
            <a:ext cx="0" cy="665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31" name="Line 135"/>
          <p:cNvSpPr>
            <a:spLocks noChangeAspect="1" noChangeShapeType="1"/>
          </p:cNvSpPr>
          <p:nvPr/>
        </p:nvSpPr>
        <p:spPr bwMode="auto">
          <a:xfrm flipV="1">
            <a:off x="5995988" y="2187575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32" name="Oval 136"/>
          <p:cNvSpPr>
            <a:spLocks noChangeAspect="1" noChangeArrowheads="1"/>
          </p:cNvSpPr>
          <p:nvPr/>
        </p:nvSpPr>
        <p:spPr bwMode="auto">
          <a:xfrm>
            <a:off x="6721475" y="12684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3" name="Oval 137"/>
          <p:cNvSpPr>
            <a:spLocks noChangeAspect="1" noChangeArrowheads="1"/>
          </p:cNvSpPr>
          <p:nvPr/>
        </p:nvSpPr>
        <p:spPr bwMode="auto">
          <a:xfrm>
            <a:off x="5810250" y="2644775"/>
            <a:ext cx="365125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4" name="Oval 138"/>
          <p:cNvSpPr>
            <a:spLocks noChangeAspect="1" noChangeArrowheads="1"/>
          </p:cNvSpPr>
          <p:nvPr/>
        </p:nvSpPr>
        <p:spPr bwMode="auto">
          <a:xfrm>
            <a:off x="5811838" y="1825625"/>
            <a:ext cx="365125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5" name="Oval 139"/>
          <p:cNvSpPr>
            <a:spLocks noChangeAspect="1" noChangeArrowheads="1"/>
          </p:cNvSpPr>
          <p:nvPr/>
        </p:nvSpPr>
        <p:spPr bwMode="auto">
          <a:xfrm>
            <a:off x="6726238" y="32480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6" name="Oval 140"/>
          <p:cNvSpPr>
            <a:spLocks noChangeAspect="1" noChangeArrowheads="1"/>
          </p:cNvSpPr>
          <p:nvPr/>
        </p:nvSpPr>
        <p:spPr bwMode="auto">
          <a:xfrm>
            <a:off x="6721475" y="3863975"/>
            <a:ext cx="365125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7" name="Oval 141"/>
          <p:cNvSpPr>
            <a:spLocks noChangeAspect="1" noChangeArrowheads="1"/>
          </p:cNvSpPr>
          <p:nvPr/>
        </p:nvSpPr>
        <p:spPr bwMode="auto">
          <a:xfrm>
            <a:off x="6719888" y="4457700"/>
            <a:ext cx="365125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38" name="Line 142"/>
          <p:cNvSpPr>
            <a:spLocks noChangeAspect="1" noChangeShapeType="1"/>
          </p:cNvSpPr>
          <p:nvPr/>
        </p:nvSpPr>
        <p:spPr bwMode="auto">
          <a:xfrm>
            <a:off x="6905625" y="21986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839" name="Oval 143"/>
          <p:cNvSpPr>
            <a:spLocks noChangeAspect="1" noChangeArrowheads="1"/>
          </p:cNvSpPr>
          <p:nvPr/>
        </p:nvSpPr>
        <p:spPr bwMode="auto">
          <a:xfrm>
            <a:off x="7177088" y="224790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0" name="Oval 144"/>
          <p:cNvSpPr>
            <a:spLocks noChangeAspect="1" noChangeArrowheads="1"/>
          </p:cNvSpPr>
          <p:nvPr/>
        </p:nvSpPr>
        <p:spPr bwMode="auto">
          <a:xfrm>
            <a:off x="7586663" y="2651125"/>
            <a:ext cx="366712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1" name="Oval 145"/>
          <p:cNvSpPr>
            <a:spLocks noChangeAspect="1" noChangeArrowheads="1"/>
          </p:cNvSpPr>
          <p:nvPr/>
        </p:nvSpPr>
        <p:spPr bwMode="auto">
          <a:xfrm>
            <a:off x="6721475" y="2644775"/>
            <a:ext cx="365125" cy="3667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Oval 146"/>
          <p:cNvSpPr>
            <a:spLocks noChangeAspect="1" noChangeArrowheads="1"/>
          </p:cNvSpPr>
          <p:nvPr/>
        </p:nvSpPr>
        <p:spPr bwMode="auto">
          <a:xfrm>
            <a:off x="6719888" y="182245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Oval 147"/>
          <p:cNvSpPr>
            <a:spLocks noChangeAspect="1" noChangeArrowheads="1"/>
          </p:cNvSpPr>
          <p:nvPr/>
        </p:nvSpPr>
        <p:spPr bwMode="auto">
          <a:xfrm>
            <a:off x="7593013" y="1827213"/>
            <a:ext cx="366712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4" name="Text Box 148"/>
          <p:cNvSpPr txBox="1">
            <a:spLocks noChangeAspect="1" noChangeArrowheads="1"/>
          </p:cNvSpPr>
          <p:nvPr/>
        </p:nvSpPr>
        <p:spPr bwMode="auto">
          <a:xfrm>
            <a:off x="6781800" y="1300163"/>
            <a:ext cx="24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i="1">
                <a:ea typeface="宋体" charset="0"/>
                <a:cs typeface="宋体" charset="0"/>
              </a:rPr>
              <a:t>t</a:t>
            </a:r>
          </a:p>
        </p:txBody>
      </p:sp>
      <p:sp>
        <p:nvSpPr>
          <p:cNvPr id="669845" name="Text Box 149"/>
          <p:cNvSpPr txBox="1">
            <a:spLocks noChangeAspect="1" noChangeArrowheads="1"/>
          </p:cNvSpPr>
          <p:nvPr/>
        </p:nvSpPr>
        <p:spPr bwMode="auto">
          <a:xfrm>
            <a:off x="5792788" y="2670175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9846" name="Text Box 150"/>
          <p:cNvSpPr txBox="1">
            <a:spLocks noChangeAspect="1" noChangeArrowheads="1"/>
          </p:cNvSpPr>
          <p:nvPr/>
        </p:nvSpPr>
        <p:spPr bwMode="auto">
          <a:xfrm>
            <a:off x="5797550" y="1857375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9847" name="Text Box 151"/>
          <p:cNvSpPr txBox="1">
            <a:spLocks noChangeAspect="1" noChangeArrowheads="1"/>
          </p:cNvSpPr>
          <p:nvPr/>
        </p:nvSpPr>
        <p:spPr bwMode="auto">
          <a:xfrm>
            <a:off x="6711950" y="3271838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669848" name="Text Box 152"/>
          <p:cNvSpPr txBox="1">
            <a:spLocks noChangeAspect="1" noChangeArrowheads="1"/>
          </p:cNvSpPr>
          <p:nvPr/>
        </p:nvSpPr>
        <p:spPr bwMode="auto">
          <a:xfrm>
            <a:off x="6699250" y="3900488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669849" name="Text Box 153"/>
          <p:cNvSpPr txBox="1">
            <a:spLocks noChangeAspect="1" noChangeArrowheads="1"/>
          </p:cNvSpPr>
          <p:nvPr/>
        </p:nvSpPr>
        <p:spPr bwMode="auto">
          <a:xfrm>
            <a:off x="6756400" y="4503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 b="1" i="1"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669850" name="Text Box 154"/>
          <p:cNvSpPr txBox="1">
            <a:spLocks noChangeAspect="1" noChangeArrowheads="1"/>
          </p:cNvSpPr>
          <p:nvPr/>
        </p:nvSpPr>
        <p:spPr bwMode="auto">
          <a:xfrm>
            <a:off x="7167563" y="2257425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669851" name="Text Box 155"/>
          <p:cNvSpPr txBox="1">
            <a:spLocks noChangeAspect="1" noChangeArrowheads="1"/>
          </p:cNvSpPr>
          <p:nvPr/>
        </p:nvSpPr>
        <p:spPr bwMode="auto">
          <a:xfrm>
            <a:off x="7573963" y="2678113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9852" name="Text Box 156"/>
          <p:cNvSpPr txBox="1">
            <a:spLocks noChangeAspect="1" noChangeArrowheads="1"/>
          </p:cNvSpPr>
          <p:nvPr/>
        </p:nvSpPr>
        <p:spPr bwMode="auto">
          <a:xfrm>
            <a:off x="6699250" y="2670175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9853" name="Text Box 157"/>
          <p:cNvSpPr txBox="1">
            <a:spLocks noChangeAspect="1" noChangeArrowheads="1"/>
          </p:cNvSpPr>
          <p:nvPr/>
        </p:nvSpPr>
        <p:spPr bwMode="auto">
          <a:xfrm>
            <a:off x="6705600" y="1846263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9854" name="Text Box 158"/>
          <p:cNvSpPr txBox="1">
            <a:spLocks noChangeAspect="1" noChangeArrowheads="1"/>
          </p:cNvSpPr>
          <p:nvPr/>
        </p:nvSpPr>
        <p:spPr bwMode="auto">
          <a:xfrm>
            <a:off x="7580313" y="1839913"/>
            <a:ext cx="398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9855" name="Text Box 159"/>
          <p:cNvSpPr txBox="1">
            <a:spLocks noChangeAspect="1" noChangeArrowheads="1"/>
          </p:cNvSpPr>
          <p:nvPr/>
        </p:nvSpPr>
        <p:spPr bwMode="auto">
          <a:xfrm>
            <a:off x="5472113" y="4194175"/>
            <a:ext cx="250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 i="1">
                <a:ea typeface="宋体" charset="0"/>
                <a:cs typeface="宋体" charset="0"/>
              </a:rPr>
              <a:t>t</a:t>
            </a:r>
          </a:p>
        </p:txBody>
      </p:sp>
      <p:sp>
        <p:nvSpPr>
          <p:cNvPr id="669857" name="Text Box 161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80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2711536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62" grpId="0" animBg="1"/>
      <p:bldP spid="669763" grpId="0" animBg="1"/>
      <p:bldP spid="669764" grpId="0" animBg="1"/>
      <p:bldP spid="669765" grpId="0" animBg="1"/>
      <p:bldP spid="669766" grpId="0" animBg="1"/>
      <p:bldP spid="669767" grpId="0" animBg="1"/>
      <p:bldP spid="669768" grpId="0" animBg="1"/>
      <p:bldP spid="669769" grpId="0" animBg="1"/>
      <p:bldP spid="669770" grpId="0" animBg="1"/>
      <p:bldP spid="669771" grpId="0" animBg="1"/>
      <p:bldP spid="669772" grpId="0" animBg="1"/>
      <p:bldP spid="669773" grpId="0" animBg="1"/>
      <p:bldP spid="669774" grpId="0" animBg="1"/>
      <p:bldP spid="669775" grpId="0" animBg="1"/>
      <p:bldP spid="669776" grpId="0" animBg="1"/>
      <p:bldP spid="669777" grpId="0" animBg="1"/>
      <p:bldP spid="669778" grpId="0" animBg="1"/>
      <p:bldP spid="669779" grpId="0" animBg="1"/>
      <p:bldP spid="669780" grpId="0" animBg="1"/>
      <p:bldP spid="669781" grpId="0" animBg="1"/>
      <p:bldP spid="669782" grpId="0" animBg="1"/>
      <p:bldP spid="669783" grpId="0" animBg="1"/>
      <p:bldP spid="669784" grpId="0"/>
      <p:bldP spid="669785" grpId="0"/>
      <p:bldP spid="669806" grpId="0" animBg="1"/>
      <p:bldP spid="669807" grpId="0" animBg="1"/>
      <p:bldP spid="669808" grpId="0" animBg="1"/>
      <p:bldP spid="669809" grpId="0" animBg="1"/>
      <p:bldP spid="669810" grpId="0" animBg="1"/>
      <p:bldP spid="669811" grpId="0" animBg="1"/>
      <p:bldP spid="669812" grpId="0" animBg="1"/>
      <p:bldP spid="669813" grpId="0" animBg="1"/>
      <p:bldP spid="669814" grpId="0" animBg="1"/>
      <p:bldP spid="669815" grpId="0"/>
      <p:bldP spid="669816" grpId="0"/>
      <p:bldP spid="669817" grpId="0"/>
      <p:bldP spid="669818" grpId="0"/>
      <p:bldP spid="669819" grpId="0"/>
      <p:bldP spid="669820" grpId="0"/>
      <p:bldP spid="669821" grpId="0"/>
      <p:bldP spid="669822" grpId="0"/>
      <p:bldP spid="669823" grpId="0" animBg="1"/>
      <p:bldP spid="669824" grpId="0"/>
      <p:bldP spid="669825" grpId="0" animBg="1"/>
      <p:bldP spid="669826" grpId="0"/>
      <p:bldP spid="669827" grpId="0" animBg="1"/>
      <p:bldP spid="669828" grpId="0" animBg="1"/>
      <p:bldP spid="669829" grpId="0" animBg="1"/>
      <p:bldP spid="669830" grpId="0" animBg="1"/>
      <p:bldP spid="669831" grpId="0" animBg="1"/>
      <p:bldP spid="669832" grpId="0" animBg="1"/>
      <p:bldP spid="669833" grpId="0" animBg="1"/>
      <p:bldP spid="669834" grpId="0" animBg="1"/>
      <p:bldP spid="669835" grpId="0" animBg="1"/>
      <p:bldP spid="669836" grpId="0" animBg="1"/>
      <p:bldP spid="669837" grpId="0" animBg="1"/>
      <p:bldP spid="669838" grpId="0" animBg="1"/>
      <p:bldP spid="669839" grpId="0" animBg="1"/>
      <p:bldP spid="669840" grpId="0" animBg="1"/>
      <p:bldP spid="669841" grpId="0" animBg="1"/>
      <p:bldP spid="669842" grpId="0" animBg="1"/>
      <p:bldP spid="669843" grpId="0" animBg="1"/>
      <p:bldP spid="669844" grpId="0"/>
      <p:bldP spid="669845" grpId="0"/>
      <p:bldP spid="669846" grpId="0"/>
      <p:bldP spid="669847" grpId="0"/>
      <p:bldP spid="669848" grpId="0"/>
      <p:bldP spid="669849" grpId="0"/>
      <p:bldP spid="669850" grpId="0"/>
      <p:bldP spid="669851" grpId="0"/>
      <p:bldP spid="669852" grpId="0"/>
      <p:bldP spid="669853" grpId="0"/>
      <p:bldP spid="669854" grpId="0"/>
      <p:bldP spid="6698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66800" y="5334000"/>
            <a:ext cx="4800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821" name="Rectangle 101"/>
          <p:cNvSpPr>
            <a:spLocks noChangeArrowheads="1"/>
          </p:cNvSpPr>
          <p:nvPr/>
        </p:nvSpPr>
        <p:spPr bwMode="auto">
          <a:xfrm>
            <a:off x="687388" y="1928813"/>
            <a:ext cx="8061325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Two permutations represent geometric relations between every pair of blocks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 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Example: (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ABDCE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,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CBAED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Horizontal and vertical relations between blocks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: 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</a:t>
            </a: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below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above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right of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04265-F53D-9B40-BC77-A71C9CF5BFB0}" type="slidenum">
              <a:rPr lang="en-US"/>
              <a:pPr/>
              <a:t>24</a:t>
            </a:fld>
            <a:endParaRPr lang="en-US"/>
          </a:p>
        </p:txBody>
      </p:sp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Sequence pair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70822" name="Text Box 102"/>
          <p:cNvSpPr txBox="1">
            <a:spLocks noChangeArrowheads="1"/>
          </p:cNvSpPr>
          <p:nvPr/>
        </p:nvSpPr>
        <p:spPr bwMode="auto">
          <a:xfrm>
            <a:off x="4878388" y="3625850"/>
            <a:ext cx="4365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de-DE" i="1"/>
              <a:t>C</a:t>
            </a:r>
            <a:endParaRPr lang="en-US" altLang="zh-CN" i="1">
              <a:ea typeface="宋体" charset="0"/>
              <a:cs typeface="宋体" charset="0"/>
            </a:endParaRPr>
          </a:p>
        </p:txBody>
      </p:sp>
      <p:grpSp>
        <p:nvGrpSpPr>
          <p:cNvPr id="670823" name="Group 103"/>
          <p:cNvGrpSpPr>
            <a:grpSpLocks/>
          </p:cNvGrpSpPr>
          <p:nvPr/>
        </p:nvGrpSpPr>
        <p:grpSpPr bwMode="auto">
          <a:xfrm>
            <a:off x="4784725" y="2657475"/>
            <a:ext cx="1516063" cy="1296988"/>
            <a:chOff x="3014" y="1576"/>
            <a:chExt cx="955" cy="817"/>
          </a:xfrm>
        </p:grpSpPr>
        <p:sp>
          <p:nvSpPr>
            <p:cNvPr id="670824" name="Rectangle 104"/>
            <p:cNvSpPr>
              <a:spLocks noChangeArrowheads="1"/>
            </p:cNvSpPr>
            <p:nvPr/>
          </p:nvSpPr>
          <p:spPr bwMode="auto">
            <a:xfrm>
              <a:off x="3016" y="1576"/>
              <a:ext cx="953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5" name="Rectangle 105"/>
            <p:cNvSpPr>
              <a:spLocks noChangeArrowheads="1"/>
            </p:cNvSpPr>
            <p:nvPr/>
          </p:nvSpPr>
          <p:spPr bwMode="auto">
            <a:xfrm>
              <a:off x="3016" y="1576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6" name="Rectangle 106"/>
            <p:cNvSpPr>
              <a:spLocks noChangeArrowheads="1"/>
            </p:cNvSpPr>
            <p:nvPr/>
          </p:nvSpPr>
          <p:spPr bwMode="auto">
            <a:xfrm>
              <a:off x="3379" y="1576"/>
              <a:ext cx="5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7" name="Rectangle 107"/>
            <p:cNvSpPr>
              <a:spLocks noChangeArrowheads="1"/>
            </p:cNvSpPr>
            <p:nvPr/>
          </p:nvSpPr>
          <p:spPr bwMode="auto">
            <a:xfrm>
              <a:off x="3016" y="1939"/>
              <a:ext cx="363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8" name="Rectangle 108"/>
            <p:cNvSpPr>
              <a:spLocks noChangeArrowheads="1"/>
            </p:cNvSpPr>
            <p:nvPr/>
          </p:nvSpPr>
          <p:spPr bwMode="auto">
            <a:xfrm>
              <a:off x="3560" y="2030"/>
              <a:ext cx="409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9" name="Rectangle 109"/>
            <p:cNvSpPr>
              <a:spLocks noChangeArrowheads="1"/>
            </p:cNvSpPr>
            <p:nvPr/>
          </p:nvSpPr>
          <p:spPr bwMode="auto">
            <a:xfrm>
              <a:off x="3016" y="221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30" name="Text Box 110"/>
            <p:cNvSpPr txBox="1">
              <a:spLocks noChangeArrowheads="1"/>
            </p:cNvSpPr>
            <p:nvPr/>
          </p:nvSpPr>
          <p:spPr bwMode="auto">
            <a:xfrm>
              <a:off x="3014" y="1643"/>
              <a:ext cx="2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A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sp>
          <p:nvSpPr>
            <p:cNvPr id="670831" name="Text Box 111"/>
            <p:cNvSpPr txBox="1">
              <a:spLocks noChangeArrowheads="1"/>
            </p:cNvSpPr>
            <p:nvPr/>
          </p:nvSpPr>
          <p:spPr bwMode="auto">
            <a:xfrm>
              <a:off x="3022" y="1958"/>
              <a:ext cx="2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B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sp>
          <p:nvSpPr>
            <p:cNvPr id="670832" name="Text Box 112"/>
            <p:cNvSpPr txBox="1">
              <a:spLocks noChangeArrowheads="1"/>
            </p:cNvSpPr>
            <p:nvPr/>
          </p:nvSpPr>
          <p:spPr bwMode="auto">
            <a:xfrm>
              <a:off x="3512" y="1705"/>
              <a:ext cx="2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D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sp>
          <p:nvSpPr>
            <p:cNvPr id="670833" name="Text Box 113"/>
            <p:cNvSpPr txBox="1">
              <a:spLocks noChangeArrowheads="1"/>
            </p:cNvSpPr>
            <p:nvPr/>
          </p:nvSpPr>
          <p:spPr bwMode="auto">
            <a:xfrm>
              <a:off x="3598" y="2114"/>
              <a:ext cx="2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E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773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7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0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0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7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0821" grpId="0" build="p"/>
      <p:bldP spid="6708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66800" y="5867400"/>
            <a:ext cx="4572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821" name="Rectangle 101"/>
          <p:cNvSpPr>
            <a:spLocks noChangeArrowheads="1"/>
          </p:cNvSpPr>
          <p:nvPr/>
        </p:nvSpPr>
        <p:spPr bwMode="auto">
          <a:xfrm>
            <a:off x="685800" y="1828800"/>
            <a:ext cx="8061325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Two permutations represent geometric relations between every pair of blocks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 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Example: (</a:t>
            </a:r>
            <a:r>
              <a:rPr lang="en-US" altLang="zh-CN" sz="2400" i="1" dirty="0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AB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DCE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,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2400" i="1" dirty="0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BA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ED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Horizontal and vertical relations between blocks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: 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</a:t>
            </a: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below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1600" dirty="0" smtClean="0">
                <a:ea typeface="宋体" charset="0"/>
                <a:cs typeface="宋体" charset="0"/>
                <a:sym typeface="Symbol" charset="0"/>
              </a:rPr>
              <a:t>above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right of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04265-F53D-9B40-BC77-A71C9CF5BFB0}" type="slidenum">
              <a:rPr lang="en-US"/>
              <a:pPr/>
              <a:t>25</a:t>
            </a:fld>
            <a:endParaRPr lang="en-US"/>
          </a:p>
        </p:txBody>
      </p:sp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Sequence pair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70822" name="Text Box 102"/>
          <p:cNvSpPr txBox="1">
            <a:spLocks noChangeArrowheads="1"/>
          </p:cNvSpPr>
          <p:nvPr/>
        </p:nvSpPr>
        <p:spPr bwMode="auto">
          <a:xfrm>
            <a:off x="4878388" y="3625850"/>
            <a:ext cx="4365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de-DE" i="1"/>
              <a:t>C</a:t>
            </a:r>
            <a:endParaRPr lang="en-US" altLang="zh-CN" i="1">
              <a:ea typeface="宋体" charset="0"/>
              <a:cs typeface="宋体" charset="0"/>
            </a:endParaRPr>
          </a:p>
        </p:txBody>
      </p:sp>
      <p:grpSp>
        <p:nvGrpSpPr>
          <p:cNvPr id="670823" name="Group 103"/>
          <p:cNvGrpSpPr>
            <a:grpSpLocks/>
          </p:cNvGrpSpPr>
          <p:nvPr/>
        </p:nvGrpSpPr>
        <p:grpSpPr bwMode="auto">
          <a:xfrm>
            <a:off x="4706939" y="2657475"/>
            <a:ext cx="1593851" cy="1296988"/>
            <a:chOff x="2965" y="1576"/>
            <a:chExt cx="1004" cy="817"/>
          </a:xfrm>
        </p:grpSpPr>
        <p:sp>
          <p:nvSpPr>
            <p:cNvPr id="670824" name="Rectangle 104"/>
            <p:cNvSpPr>
              <a:spLocks noChangeArrowheads="1"/>
            </p:cNvSpPr>
            <p:nvPr/>
          </p:nvSpPr>
          <p:spPr bwMode="auto">
            <a:xfrm>
              <a:off x="3016" y="1576"/>
              <a:ext cx="953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5" name="Rectangle 105"/>
            <p:cNvSpPr>
              <a:spLocks noChangeArrowheads="1"/>
            </p:cNvSpPr>
            <p:nvPr/>
          </p:nvSpPr>
          <p:spPr bwMode="auto">
            <a:xfrm>
              <a:off x="3016" y="1576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6" name="Rectangle 106"/>
            <p:cNvSpPr>
              <a:spLocks noChangeArrowheads="1"/>
            </p:cNvSpPr>
            <p:nvPr/>
          </p:nvSpPr>
          <p:spPr bwMode="auto">
            <a:xfrm>
              <a:off x="3379" y="1576"/>
              <a:ext cx="5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7" name="Rectangle 107"/>
            <p:cNvSpPr>
              <a:spLocks noChangeArrowheads="1"/>
            </p:cNvSpPr>
            <p:nvPr/>
          </p:nvSpPr>
          <p:spPr bwMode="auto">
            <a:xfrm>
              <a:off x="3016" y="1939"/>
              <a:ext cx="363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8" name="Rectangle 108"/>
            <p:cNvSpPr>
              <a:spLocks noChangeArrowheads="1"/>
            </p:cNvSpPr>
            <p:nvPr/>
          </p:nvSpPr>
          <p:spPr bwMode="auto">
            <a:xfrm>
              <a:off x="3560" y="2030"/>
              <a:ext cx="409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9" name="Rectangle 109"/>
            <p:cNvSpPr>
              <a:spLocks noChangeArrowheads="1"/>
            </p:cNvSpPr>
            <p:nvPr/>
          </p:nvSpPr>
          <p:spPr bwMode="auto">
            <a:xfrm>
              <a:off x="3016" y="221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30" name="Text Box 110"/>
            <p:cNvSpPr txBox="1">
              <a:spLocks noChangeArrowheads="1"/>
            </p:cNvSpPr>
            <p:nvPr/>
          </p:nvSpPr>
          <p:spPr bwMode="auto">
            <a:xfrm>
              <a:off x="2965" y="1643"/>
              <a:ext cx="36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sz="2400" b="1" i="1" dirty="0">
                  <a:solidFill>
                    <a:srgbClr val="0000FF"/>
                  </a:solidFill>
                </a:rPr>
                <a:t>A</a:t>
              </a:r>
              <a:endParaRPr lang="en-US" altLang="zh-CN" b="1" i="1" dirty="0">
                <a:solidFill>
                  <a:srgbClr val="0000FF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70831" name="Text Box 111"/>
            <p:cNvSpPr txBox="1">
              <a:spLocks noChangeArrowheads="1"/>
            </p:cNvSpPr>
            <p:nvPr/>
          </p:nvSpPr>
          <p:spPr bwMode="auto">
            <a:xfrm>
              <a:off x="2973" y="1958"/>
              <a:ext cx="36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sz="2400" b="1" i="1" dirty="0">
                  <a:solidFill>
                    <a:srgbClr val="0000FF"/>
                  </a:solidFill>
                </a:rPr>
                <a:t>B</a:t>
              </a:r>
              <a:endParaRPr lang="en-US" altLang="zh-CN" b="1" i="1" dirty="0">
                <a:solidFill>
                  <a:srgbClr val="0000FF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70832" name="Text Box 112"/>
            <p:cNvSpPr txBox="1">
              <a:spLocks noChangeArrowheads="1"/>
            </p:cNvSpPr>
            <p:nvPr/>
          </p:nvSpPr>
          <p:spPr bwMode="auto">
            <a:xfrm>
              <a:off x="3512" y="1705"/>
              <a:ext cx="27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D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sp>
          <p:nvSpPr>
            <p:cNvPr id="670833" name="Text Box 113"/>
            <p:cNvSpPr txBox="1">
              <a:spLocks noChangeArrowheads="1"/>
            </p:cNvSpPr>
            <p:nvPr/>
          </p:nvSpPr>
          <p:spPr bwMode="auto">
            <a:xfrm>
              <a:off x="3598" y="2114"/>
              <a:ext cx="2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E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38400" y="3505200"/>
            <a:ext cx="176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</a:rPr>
              <a:t>A is above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8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66800" y="5334000"/>
            <a:ext cx="48006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821" name="Rectangle 101"/>
          <p:cNvSpPr>
            <a:spLocks noChangeArrowheads="1"/>
          </p:cNvSpPr>
          <p:nvPr/>
        </p:nvSpPr>
        <p:spPr bwMode="auto">
          <a:xfrm>
            <a:off x="685800" y="1828800"/>
            <a:ext cx="8061325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Two permutations represent geometric relations between every pair of blocks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 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Example: (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400" i="1" dirty="0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BD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CE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,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C</a:t>
            </a:r>
            <a:r>
              <a:rPr lang="en-US" altLang="zh-CN" sz="2400" i="1" dirty="0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i="1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E</a:t>
            </a:r>
            <a:r>
              <a:rPr lang="en-US" altLang="zh-CN" sz="2400" i="1" dirty="0">
                <a:solidFill>
                  <a:srgbClr val="0000FF"/>
                </a:solidFill>
                <a:ea typeface="宋体" charset="0"/>
                <a:cs typeface="宋体" charset="0"/>
                <a:sym typeface="Symbol" charset="0"/>
              </a:rPr>
              <a:t>D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spcBef>
                <a:spcPct val="50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endParaRPr lang="en-US" altLang="zh-CN" dirty="0">
              <a:ea typeface="宋体" charset="0"/>
              <a:cs typeface="宋体" charset="0"/>
              <a:sym typeface="Symbol" charset="0"/>
            </a:endParaRPr>
          </a:p>
          <a:p>
            <a:pPr marL="342900" indent="-342900" algn="l" defTabSz="762000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Symbol" charset="0"/>
              <a:buChar char="·"/>
            </a:pP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Horizontal and vertical relations between blocks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and </a:t>
            </a:r>
            <a:r>
              <a:rPr lang="en-US" altLang="zh-CN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: </a:t>
            </a:r>
            <a:br>
              <a:rPr lang="en-US" altLang="zh-CN" dirty="0">
                <a:ea typeface="宋体" charset="0"/>
                <a:cs typeface="宋体" charset="0"/>
                <a:sym typeface="Symbol" charset="0"/>
              </a:rPr>
            </a:br>
            <a:r>
              <a:rPr lang="en-US" altLang="zh-CN" dirty="0">
                <a:ea typeface="宋体" charset="0"/>
                <a:cs typeface="宋体" charset="0"/>
                <a:sym typeface="Symbol" charset="0"/>
              </a:rPr>
              <a:t> </a:t>
            </a: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above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below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algn="l" defTabSz="762000">
              <a:spcBef>
                <a:spcPct val="15000"/>
              </a:spcBef>
              <a:buClr>
                <a:srgbClr val="CC0000"/>
              </a:buClr>
              <a:buFont typeface="Symbol" charset="0"/>
              <a:buNone/>
            </a:pP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16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 dirty="0">
                <a:ea typeface="宋体" charset="0"/>
                <a:cs typeface="宋体" charset="0"/>
                <a:sym typeface="Symbol" charset="0"/>
              </a:rPr>
              <a:t> is right of </a:t>
            </a:r>
            <a:r>
              <a:rPr lang="en-US" altLang="zh-CN" sz="16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16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04265-F53D-9B40-BC77-A71C9CF5BFB0}" type="slidenum">
              <a:rPr lang="en-US"/>
              <a:pPr/>
              <a:t>26</a:t>
            </a:fld>
            <a:endParaRPr lang="en-US"/>
          </a:p>
        </p:txBody>
      </p:sp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3.3	Terminology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  <a:noFill/>
          <a:ln/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de-DE"/>
              <a:t>Sequence pair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70822" name="Text Box 102"/>
          <p:cNvSpPr txBox="1">
            <a:spLocks noChangeArrowheads="1"/>
          </p:cNvSpPr>
          <p:nvPr/>
        </p:nvSpPr>
        <p:spPr bwMode="auto">
          <a:xfrm>
            <a:off x="4878388" y="3625850"/>
            <a:ext cx="4365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de-DE" i="1"/>
              <a:t>C</a:t>
            </a:r>
            <a:endParaRPr lang="en-US" altLang="zh-CN" i="1">
              <a:ea typeface="宋体" charset="0"/>
              <a:cs typeface="宋体" charset="0"/>
            </a:endParaRPr>
          </a:p>
        </p:txBody>
      </p:sp>
      <p:grpSp>
        <p:nvGrpSpPr>
          <p:cNvPr id="670823" name="Group 103"/>
          <p:cNvGrpSpPr>
            <a:grpSpLocks/>
          </p:cNvGrpSpPr>
          <p:nvPr/>
        </p:nvGrpSpPr>
        <p:grpSpPr bwMode="auto">
          <a:xfrm>
            <a:off x="4721228" y="2657475"/>
            <a:ext cx="1579564" cy="1296988"/>
            <a:chOff x="2974" y="1576"/>
            <a:chExt cx="995" cy="817"/>
          </a:xfrm>
        </p:grpSpPr>
        <p:sp>
          <p:nvSpPr>
            <p:cNvPr id="670824" name="Rectangle 104"/>
            <p:cNvSpPr>
              <a:spLocks noChangeArrowheads="1"/>
            </p:cNvSpPr>
            <p:nvPr/>
          </p:nvSpPr>
          <p:spPr bwMode="auto">
            <a:xfrm>
              <a:off x="3016" y="1576"/>
              <a:ext cx="953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5" name="Rectangle 105"/>
            <p:cNvSpPr>
              <a:spLocks noChangeArrowheads="1"/>
            </p:cNvSpPr>
            <p:nvPr/>
          </p:nvSpPr>
          <p:spPr bwMode="auto">
            <a:xfrm>
              <a:off x="3016" y="1576"/>
              <a:ext cx="363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6" name="Rectangle 106"/>
            <p:cNvSpPr>
              <a:spLocks noChangeArrowheads="1"/>
            </p:cNvSpPr>
            <p:nvPr/>
          </p:nvSpPr>
          <p:spPr bwMode="auto">
            <a:xfrm>
              <a:off x="3379" y="1576"/>
              <a:ext cx="5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7" name="Rectangle 107"/>
            <p:cNvSpPr>
              <a:spLocks noChangeArrowheads="1"/>
            </p:cNvSpPr>
            <p:nvPr/>
          </p:nvSpPr>
          <p:spPr bwMode="auto">
            <a:xfrm>
              <a:off x="3016" y="1939"/>
              <a:ext cx="363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8" name="Rectangle 108"/>
            <p:cNvSpPr>
              <a:spLocks noChangeArrowheads="1"/>
            </p:cNvSpPr>
            <p:nvPr/>
          </p:nvSpPr>
          <p:spPr bwMode="auto">
            <a:xfrm>
              <a:off x="3560" y="2030"/>
              <a:ext cx="409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29" name="Rectangle 109"/>
            <p:cNvSpPr>
              <a:spLocks noChangeArrowheads="1"/>
            </p:cNvSpPr>
            <p:nvPr/>
          </p:nvSpPr>
          <p:spPr bwMode="auto">
            <a:xfrm>
              <a:off x="3016" y="2211"/>
              <a:ext cx="544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 anchor="ctr">
              <a:spAutoFit/>
            </a:bodyPr>
            <a:lstStyle/>
            <a:p>
              <a:endParaRPr lang="en-US"/>
            </a:p>
          </p:txBody>
        </p:sp>
        <p:sp>
          <p:nvSpPr>
            <p:cNvPr id="670830" name="Text Box 110"/>
            <p:cNvSpPr txBox="1">
              <a:spLocks noChangeArrowheads="1"/>
            </p:cNvSpPr>
            <p:nvPr/>
          </p:nvSpPr>
          <p:spPr bwMode="auto">
            <a:xfrm>
              <a:off x="2992" y="1643"/>
              <a:ext cx="31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 dirty="0">
                  <a:solidFill>
                    <a:srgbClr val="000000"/>
                  </a:solidFill>
                </a:rPr>
                <a:t>A</a:t>
              </a:r>
              <a:endParaRPr lang="en-US" altLang="zh-CN" i="1" dirty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70831" name="Text Box 111"/>
            <p:cNvSpPr txBox="1">
              <a:spLocks noChangeArrowheads="1"/>
            </p:cNvSpPr>
            <p:nvPr/>
          </p:nvSpPr>
          <p:spPr bwMode="auto">
            <a:xfrm>
              <a:off x="2974" y="1958"/>
              <a:ext cx="36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sz="2400" b="1" i="1" dirty="0">
                  <a:solidFill>
                    <a:srgbClr val="0000FF"/>
                  </a:solidFill>
                </a:rPr>
                <a:t>B</a:t>
              </a:r>
              <a:endParaRPr lang="en-US" altLang="zh-CN" b="1" i="1" dirty="0">
                <a:solidFill>
                  <a:srgbClr val="0000FF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70832" name="Text Box 112"/>
            <p:cNvSpPr txBox="1">
              <a:spLocks noChangeArrowheads="1"/>
            </p:cNvSpPr>
            <p:nvPr/>
          </p:nvSpPr>
          <p:spPr bwMode="auto">
            <a:xfrm>
              <a:off x="3467" y="1705"/>
              <a:ext cx="36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sz="2400" b="1" i="1" dirty="0">
                  <a:solidFill>
                    <a:srgbClr val="0000FF"/>
                  </a:solidFill>
                </a:rPr>
                <a:t>D</a:t>
              </a:r>
              <a:endParaRPr lang="en-US" altLang="zh-CN" b="1" i="1" dirty="0">
                <a:solidFill>
                  <a:srgbClr val="0000FF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70833" name="Text Box 113"/>
            <p:cNvSpPr txBox="1">
              <a:spLocks noChangeArrowheads="1"/>
            </p:cNvSpPr>
            <p:nvPr/>
          </p:nvSpPr>
          <p:spPr bwMode="auto">
            <a:xfrm>
              <a:off x="3598" y="2114"/>
              <a:ext cx="26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 dirty="0"/>
                <a:t>E</a:t>
              </a:r>
              <a:endParaRPr lang="en-US" altLang="zh-CN" i="1" dirty="0">
                <a:ea typeface="宋体" charset="0"/>
                <a:cs typeface="宋体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38400" y="3505200"/>
            <a:ext cx="173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is left of 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10300" y="4038600"/>
            <a:ext cx="2895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72200" y="3352800"/>
            <a:ext cx="2895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Pair: Intuition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352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Sequence 1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ABDCE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700" y="3962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Sequence 2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CBAED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58000" y="1752600"/>
            <a:ext cx="1550989" cy="1339850"/>
            <a:chOff x="1400175" y="1752600"/>
            <a:chExt cx="1550989" cy="1339850"/>
          </a:xfrm>
        </p:grpSpPr>
        <p:sp>
          <p:nvSpPr>
            <p:cNvPr id="7" name="Text Box 102"/>
            <p:cNvSpPr txBox="1">
              <a:spLocks noChangeArrowheads="1"/>
            </p:cNvSpPr>
            <p:nvPr/>
          </p:nvSpPr>
          <p:spPr bwMode="auto">
            <a:xfrm>
              <a:off x="1528760" y="2720975"/>
              <a:ext cx="436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C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1400175" y="1752600"/>
              <a:ext cx="1550989" cy="1296988"/>
              <a:chOff x="2992" y="1576"/>
              <a:chExt cx="977" cy="817"/>
            </a:xfrm>
          </p:grpSpPr>
          <p:sp>
            <p:nvSpPr>
              <p:cNvPr id="9" name="Rectangle 104"/>
              <p:cNvSpPr>
                <a:spLocks noChangeArrowheads="1"/>
              </p:cNvSpPr>
              <p:nvPr/>
            </p:nvSpPr>
            <p:spPr bwMode="auto">
              <a:xfrm>
                <a:off x="3016" y="1576"/>
                <a:ext cx="953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Rectangle 105"/>
              <p:cNvSpPr>
                <a:spLocks noChangeArrowheads="1"/>
              </p:cNvSpPr>
              <p:nvPr/>
            </p:nvSpPr>
            <p:spPr bwMode="auto">
              <a:xfrm>
                <a:off x="3016" y="1576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Rectangle 106"/>
              <p:cNvSpPr>
                <a:spLocks noChangeArrowheads="1"/>
              </p:cNvSpPr>
              <p:nvPr/>
            </p:nvSpPr>
            <p:spPr bwMode="auto">
              <a:xfrm>
                <a:off x="3379" y="1576"/>
                <a:ext cx="590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Rectangle 107"/>
              <p:cNvSpPr>
                <a:spLocks noChangeArrowheads="1"/>
              </p:cNvSpPr>
              <p:nvPr/>
            </p:nvSpPr>
            <p:spPr bwMode="auto">
              <a:xfrm>
                <a:off x="3016" y="1939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Rectangle 108"/>
              <p:cNvSpPr>
                <a:spLocks noChangeArrowheads="1"/>
              </p:cNvSpPr>
              <p:nvPr/>
            </p:nvSpPr>
            <p:spPr bwMode="auto">
              <a:xfrm>
                <a:off x="3560" y="2030"/>
                <a:ext cx="40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Rectangle 109"/>
              <p:cNvSpPr>
                <a:spLocks noChangeArrowheads="1"/>
              </p:cNvSpPr>
              <p:nvPr/>
            </p:nvSpPr>
            <p:spPr bwMode="auto">
              <a:xfrm>
                <a:off x="3016" y="2211"/>
                <a:ext cx="54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Text Box 110"/>
              <p:cNvSpPr txBox="1">
                <a:spLocks noChangeArrowheads="1"/>
              </p:cNvSpPr>
              <p:nvPr/>
            </p:nvSpPr>
            <p:spPr bwMode="auto">
              <a:xfrm>
                <a:off x="2992" y="1643"/>
                <a:ext cx="314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A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2999" y="1958"/>
                <a:ext cx="318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B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7" name="Text Box 112"/>
              <p:cNvSpPr txBox="1">
                <a:spLocks noChangeArrowheads="1"/>
              </p:cNvSpPr>
              <p:nvPr/>
            </p:nvSpPr>
            <p:spPr bwMode="auto">
              <a:xfrm>
                <a:off x="3492" y="1705"/>
                <a:ext cx="318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D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8" name="Text Box 113"/>
              <p:cNvSpPr txBox="1">
                <a:spLocks noChangeArrowheads="1"/>
              </p:cNvSpPr>
              <p:nvPr/>
            </p:nvSpPr>
            <p:spPr bwMode="auto">
              <a:xfrm>
                <a:off x="3598" y="2114"/>
                <a:ext cx="26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/>
                  <a:t>E</a:t>
                </a:r>
                <a:endParaRPr lang="en-US" altLang="zh-CN" i="1">
                  <a:ea typeface="宋体" charset="0"/>
                  <a:cs typeface="宋体" charset="0"/>
                </a:endParaRPr>
              </a:p>
            </p:txBody>
          </p:sp>
        </p:grpSp>
      </p:grpSp>
      <p:cxnSp>
        <p:nvCxnSpPr>
          <p:cNvPr id="21" name="Straight Connector 20"/>
          <p:cNvCxnSpPr/>
          <p:nvPr/>
        </p:nvCxnSpPr>
        <p:spPr>
          <a:xfrm flipV="1">
            <a:off x="1371600" y="20574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52600" y="23622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33600" y="26670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90800" y="29718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2766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295400" y="32766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676400" y="29718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057400" y="26670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38400" y="23622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819400" y="20574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0600" y="36576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71600" y="40386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2600" y="43434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46482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67000" y="495300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0" y="43434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0" y="4953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200" y="46482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53000" y="411480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3733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55" name="Oval 54"/>
          <p:cNvSpPr/>
          <p:nvPr/>
        </p:nvSpPr>
        <p:spPr>
          <a:xfrm>
            <a:off x="23622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38400" y="3429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343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62400" y="2819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86000" y="2514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2200" y="3505200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43200" y="3962400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86200" y="2438400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429000"/>
            <a:ext cx="341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834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42" grpId="0"/>
      <p:bldP spid="43" grpId="0"/>
      <p:bldP spid="44" grpId="0"/>
      <p:bldP spid="45" grpId="0"/>
      <p:bldP spid="46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10300" y="4038600"/>
            <a:ext cx="2895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72200" y="3352800"/>
            <a:ext cx="28956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Pair: Intuition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352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Sequence 1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ABDCE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5700" y="3962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Sequence 2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CBAED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58000" y="1752600"/>
            <a:ext cx="1550989" cy="1339850"/>
            <a:chOff x="1400175" y="1752600"/>
            <a:chExt cx="1550989" cy="1339850"/>
          </a:xfrm>
        </p:grpSpPr>
        <p:sp>
          <p:nvSpPr>
            <p:cNvPr id="7" name="Text Box 102"/>
            <p:cNvSpPr txBox="1">
              <a:spLocks noChangeArrowheads="1"/>
            </p:cNvSpPr>
            <p:nvPr/>
          </p:nvSpPr>
          <p:spPr bwMode="auto">
            <a:xfrm>
              <a:off x="1528760" y="2720975"/>
              <a:ext cx="436562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>
              <a:lvl1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de-DE" i="1"/>
                <a:t>C</a:t>
              </a:r>
              <a:endParaRPr lang="en-US" altLang="zh-CN" i="1">
                <a:ea typeface="宋体" charset="0"/>
                <a:cs typeface="宋体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1400175" y="1752600"/>
              <a:ext cx="1550989" cy="1296988"/>
              <a:chOff x="2992" y="1576"/>
              <a:chExt cx="977" cy="817"/>
            </a:xfrm>
          </p:grpSpPr>
          <p:sp>
            <p:nvSpPr>
              <p:cNvPr id="9" name="Rectangle 104"/>
              <p:cNvSpPr>
                <a:spLocks noChangeArrowheads="1"/>
              </p:cNvSpPr>
              <p:nvPr/>
            </p:nvSpPr>
            <p:spPr bwMode="auto">
              <a:xfrm>
                <a:off x="3016" y="1576"/>
                <a:ext cx="953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Rectangle 105"/>
              <p:cNvSpPr>
                <a:spLocks noChangeArrowheads="1"/>
              </p:cNvSpPr>
              <p:nvPr/>
            </p:nvSpPr>
            <p:spPr bwMode="auto">
              <a:xfrm>
                <a:off x="3016" y="1576"/>
                <a:ext cx="363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Rectangle 106"/>
              <p:cNvSpPr>
                <a:spLocks noChangeArrowheads="1"/>
              </p:cNvSpPr>
              <p:nvPr/>
            </p:nvSpPr>
            <p:spPr bwMode="auto">
              <a:xfrm>
                <a:off x="3379" y="1576"/>
                <a:ext cx="590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Rectangle 107"/>
              <p:cNvSpPr>
                <a:spLocks noChangeArrowheads="1"/>
              </p:cNvSpPr>
              <p:nvPr/>
            </p:nvSpPr>
            <p:spPr bwMode="auto">
              <a:xfrm>
                <a:off x="3016" y="1939"/>
                <a:ext cx="36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Rectangle 108"/>
              <p:cNvSpPr>
                <a:spLocks noChangeArrowheads="1"/>
              </p:cNvSpPr>
              <p:nvPr/>
            </p:nvSpPr>
            <p:spPr bwMode="auto">
              <a:xfrm>
                <a:off x="3560" y="2030"/>
                <a:ext cx="409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Rectangle 109"/>
              <p:cNvSpPr>
                <a:spLocks noChangeArrowheads="1"/>
              </p:cNvSpPr>
              <p:nvPr/>
            </p:nvSpPr>
            <p:spPr bwMode="auto">
              <a:xfrm>
                <a:off x="3016" y="2211"/>
                <a:ext cx="544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Text Box 110"/>
              <p:cNvSpPr txBox="1">
                <a:spLocks noChangeArrowheads="1"/>
              </p:cNvSpPr>
              <p:nvPr/>
            </p:nvSpPr>
            <p:spPr bwMode="auto">
              <a:xfrm>
                <a:off x="2992" y="1643"/>
                <a:ext cx="314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A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2999" y="1958"/>
                <a:ext cx="318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B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7" name="Text Box 112"/>
              <p:cNvSpPr txBox="1">
                <a:spLocks noChangeArrowheads="1"/>
              </p:cNvSpPr>
              <p:nvPr/>
            </p:nvSpPr>
            <p:spPr bwMode="auto">
              <a:xfrm>
                <a:off x="3492" y="1705"/>
                <a:ext cx="318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 dirty="0">
                    <a:solidFill>
                      <a:srgbClr val="000000"/>
                    </a:solidFill>
                  </a:rPr>
                  <a:t>D</a:t>
                </a:r>
                <a:endParaRPr lang="en-US" altLang="zh-CN" i="1" dirty="0">
                  <a:solidFill>
                    <a:srgbClr val="000000"/>
                  </a:solidFill>
                  <a:ea typeface="宋体" charset="0"/>
                  <a:cs typeface="宋体" charset="0"/>
                </a:endParaRPr>
              </a:p>
            </p:txBody>
          </p:sp>
          <p:sp>
            <p:nvSpPr>
              <p:cNvPr id="18" name="Text Box 113"/>
              <p:cNvSpPr txBox="1">
                <a:spLocks noChangeArrowheads="1"/>
              </p:cNvSpPr>
              <p:nvPr/>
            </p:nvSpPr>
            <p:spPr bwMode="auto">
              <a:xfrm>
                <a:off x="3598" y="2114"/>
                <a:ext cx="26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191084" tIns="44939" rIns="89877" bIns="67941">
                <a:spAutoFit/>
              </a:bodyPr>
              <a:lstStyle>
                <a:lvl1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algn="l" defTabSz="89852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defTabSz="8985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de-DE" i="1"/>
                  <a:t>E</a:t>
                </a:r>
                <a:endParaRPr lang="en-US" altLang="zh-CN" i="1">
                  <a:ea typeface="宋体" charset="0"/>
                  <a:cs typeface="宋体" charset="0"/>
                </a:endParaRPr>
              </a:p>
            </p:txBody>
          </p:sp>
        </p:grpSp>
      </p:grpSp>
      <p:cxnSp>
        <p:nvCxnSpPr>
          <p:cNvPr id="21" name="Straight Connector 20"/>
          <p:cNvCxnSpPr/>
          <p:nvPr/>
        </p:nvCxnSpPr>
        <p:spPr>
          <a:xfrm flipV="1">
            <a:off x="1371600" y="20574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52600" y="2362200"/>
            <a:ext cx="2209800" cy="17526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33600" y="26670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590800" y="29718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276600"/>
            <a:ext cx="2209800" cy="175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295400" y="32766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676400" y="2971800"/>
            <a:ext cx="2590800" cy="18288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057400" y="26670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38400" y="23622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819400" y="2057400"/>
            <a:ext cx="25908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0600" y="36576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71600" y="40386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2600" y="43434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46482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67000" y="495300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0" y="43434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0" y="4953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200" y="46482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53000" y="411480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3733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55" name="Oval 54"/>
          <p:cNvSpPr/>
          <p:nvPr/>
        </p:nvSpPr>
        <p:spPr>
          <a:xfrm>
            <a:off x="2362200" y="2895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38400" y="3429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895600" y="4343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62400" y="2819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286000" y="2514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2200" y="3505200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43200" y="3962400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en-US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86200" y="2438400"/>
            <a:ext cx="36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429000"/>
            <a:ext cx="341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14600" y="2133600"/>
            <a:ext cx="0" cy="131325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0" y="1600200"/>
            <a:ext cx="208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blocks above B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914400" y="3505200"/>
            <a:ext cx="1524000" cy="1785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433586" y="3176786"/>
            <a:ext cx="209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blocks left of B</a:t>
            </a:r>
          </a:p>
        </p:txBody>
      </p:sp>
      <p:cxnSp>
        <p:nvCxnSpPr>
          <p:cNvPr id="72" name="Straight Arrow Connector 71"/>
          <p:cNvCxnSpPr>
            <a:stCxn id="62" idx="0"/>
          </p:cNvCxnSpPr>
          <p:nvPr/>
        </p:nvCxnSpPr>
        <p:spPr>
          <a:xfrm flipH="1">
            <a:off x="2514600" y="3505200"/>
            <a:ext cx="25468" cy="2057400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47800" y="5562600"/>
            <a:ext cx="209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blocks below B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590800" y="3505200"/>
            <a:ext cx="2895600" cy="17854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6200000">
            <a:off x="4586229" y="2500371"/>
            <a:ext cx="2262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blocks right of B</a:t>
            </a:r>
          </a:p>
        </p:txBody>
      </p:sp>
    </p:spTree>
    <p:extLst>
      <p:ext uri="{BB962C8B-B14F-4D97-AF65-F5344CB8AC3E}">
        <p14:creationId xmlns:p14="http://schemas.microsoft.com/office/powerpoint/2010/main" val="33266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1" grpId="0"/>
      <p:bldP spid="77" grpId="0"/>
      <p:bldP spid="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58C2-6EF9-F845-B1C7-D77B72EF82C2}" type="slidenum">
              <a:rPr lang="en-US"/>
              <a:pPr/>
              <a:t>29</a:t>
            </a:fld>
            <a:endParaRPr lang="en-US"/>
          </a:p>
        </p:txBody>
      </p:sp>
      <p:sp>
        <p:nvSpPr>
          <p:cNvPr id="830466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D57D43C-0CE9-8148-ADAE-BE2CADCC406A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830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3.4	Floorplan Representations</a:t>
            </a:r>
          </a:p>
        </p:txBody>
      </p:sp>
      <p:sp>
        <p:nvSpPr>
          <p:cNvPr id="830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052513"/>
            <a:ext cx="8193087" cy="4968875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3.1 	Introduction to Floorplanning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3.2 	Optimization Goals in Floorplanning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3.3 	Terminology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3.4	Floorplan Representations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	3.4.1  Floorplan to a Constraint-Graph Pair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	3.4.2  Floorplan to a Sequence Pair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	3.4.3  Sequence Pair to a Floorplan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BFBFBF"/>
                </a:solidFill>
                <a:ea typeface="宋体" charset="0"/>
                <a:cs typeface="宋体" charset="0"/>
              </a:rPr>
              <a:t>3.5 	Floorplanning Algorithms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BFBFBF"/>
                </a:solidFill>
                <a:ea typeface="宋体" charset="0"/>
                <a:cs typeface="宋体" charset="0"/>
              </a:rPr>
              <a:t>	3.5.1  Floorplan Sizing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BFBFBF"/>
                </a:solidFill>
                <a:ea typeface="宋体" charset="0"/>
                <a:cs typeface="宋体" charset="0"/>
              </a:rPr>
              <a:t>	3.5.2  Cluster Growth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BFBFBF"/>
                </a:solidFill>
                <a:ea typeface="宋体" charset="0"/>
                <a:cs typeface="宋体" charset="0"/>
              </a:rPr>
              <a:t>	3.5.3  Simulated Annealing	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BFBFBF"/>
                </a:solidFill>
                <a:ea typeface="宋体" charset="0"/>
                <a:cs typeface="宋体" charset="0"/>
              </a:rPr>
              <a:t>	3.5.4  Integrated Floorplanning Algorithms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3.6 	Pin Assignment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3.7 	Power and Ground Routing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	3.7.1  Design of a Power-Ground Distribution Network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	3.7.2  Planar Routing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 dirty="0">
                <a:solidFill>
                  <a:srgbClr val="C0C0C0"/>
                </a:solidFill>
                <a:ea typeface="宋体" charset="0"/>
                <a:cs typeface="宋体" charset="0"/>
              </a:rPr>
              <a:t>	3.7.3  Mesh Routing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endParaRPr lang="en-US" altLang="zh-CN" dirty="0">
              <a:solidFill>
                <a:srgbClr val="C0C0C0"/>
              </a:solidFill>
              <a:ea typeface="宋体" charset="0"/>
              <a:cs typeface="宋体" charset="0"/>
            </a:endParaRPr>
          </a:p>
        </p:txBody>
      </p:sp>
      <p:sp>
        <p:nvSpPr>
          <p:cNvPr id="830469" name="Line 4"/>
          <p:cNvSpPr>
            <a:spLocks noChangeShapeType="1"/>
          </p:cNvSpPr>
          <p:nvPr/>
        </p:nvSpPr>
        <p:spPr bwMode="auto">
          <a:xfrm>
            <a:off x="249238" y="2398713"/>
            <a:ext cx="4111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96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90A24-7A88-544B-B79C-C909A6D3EE4D}" type="slidenum">
              <a:rPr lang="en-US"/>
              <a:pPr/>
              <a:t>3</a:t>
            </a:fld>
            <a:endParaRPr lang="en-US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grpSp>
        <p:nvGrpSpPr>
          <p:cNvPr id="550216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219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0222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charset="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charset="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0262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ENTITY test is</a:t>
            </a:r>
            <a:b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port a: in bit;</a:t>
            </a:r>
            <a:b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end ENTITY test;</a:t>
            </a:r>
            <a:endParaRPr lang="en-US" altLang="zh-CN" sz="900">
              <a:ea typeface="宋体" charset="0"/>
              <a:cs typeface="宋体" charset="0"/>
            </a:endParaRPr>
          </a:p>
        </p:txBody>
      </p:sp>
      <p:grpSp>
        <p:nvGrpSpPr>
          <p:cNvPr id="550283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>
                <a:gd name="T0" fmla="*/ 0 w 452"/>
                <a:gd name="T1" fmla="*/ 145 h 186"/>
                <a:gd name="T2" fmla="*/ 283 w 452"/>
                <a:gd name="T3" fmla="*/ 0 h 186"/>
                <a:gd name="T4" fmla="*/ 452 w 452"/>
                <a:gd name="T5" fmla="*/ 40 h 186"/>
                <a:gd name="T6" fmla="*/ 170 w 452"/>
                <a:gd name="T7" fmla="*/ 186 h 186"/>
                <a:gd name="T8" fmla="*/ 0 w 452"/>
                <a:gd name="T9" fmla="*/ 1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>
                <a:gd name="T0" fmla="*/ 0 w 452"/>
                <a:gd name="T1" fmla="*/ 105 h 202"/>
                <a:gd name="T2" fmla="*/ 0 w 452"/>
                <a:gd name="T3" fmla="*/ 162 h 202"/>
                <a:gd name="T4" fmla="*/ 170 w 452"/>
                <a:gd name="T5" fmla="*/ 202 h 202"/>
                <a:gd name="T6" fmla="*/ 452 w 452"/>
                <a:gd name="T7" fmla="*/ 57 h 202"/>
                <a:gd name="T8" fmla="*/ 452 w 452"/>
                <a:gd name="T9" fmla="*/ 0 h 202"/>
                <a:gd name="T10" fmla="*/ 170 w 452"/>
                <a:gd name="T11" fmla="*/ 146 h 202"/>
                <a:gd name="T12" fmla="*/ 0 w 452"/>
                <a:gd name="T13" fmla="*/ 10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4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8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2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>
                <a:gd name="T0" fmla="*/ 0 w 25"/>
                <a:gd name="T1" fmla="*/ 16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>
                <a:gd name="T0" fmla="*/ 0 w 24"/>
                <a:gd name="T1" fmla="*/ 16 h 72"/>
                <a:gd name="T2" fmla="*/ 24 w 24"/>
                <a:gd name="T3" fmla="*/ 0 h 72"/>
                <a:gd name="T4" fmla="*/ 24 w 24"/>
                <a:gd name="T5" fmla="*/ 24 h 72"/>
                <a:gd name="T6" fmla="*/ 18 w 24"/>
                <a:gd name="T7" fmla="*/ 32 h 72"/>
                <a:gd name="T8" fmla="*/ 18 w 24"/>
                <a:gd name="T9" fmla="*/ 65 h 72"/>
                <a:gd name="T10" fmla="*/ 12 w 24"/>
                <a:gd name="T11" fmla="*/ 72 h 72"/>
                <a:gd name="T12" fmla="*/ 12 w 24"/>
                <a:gd name="T13" fmla="*/ 41 h 72"/>
                <a:gd name="T14" fmla="*/ 0 w 24"/>
                <a:gd name="T15" fmla="*/ 48 h 72"/>
                <a:gd name="T16" fmla="*/ 0 w 24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>
                <a:gd name="T0" fmla="*/ 0 w 25"/>
                <a:gd name="T1" fmla="*/ 16 h 72"/>
                <a:gd name="T2" fmla="*/ 25 w 25"/>
                <a:gd name="T3" fmla="*/ 0 h 72"/>
                <a:gd name="T4" fmla="*/ 25 w 25"/>
                <a:gd name="T5" fmla="*/ 24 h 72"/>
                <a:gd name="T6" fmla="*/ 19 w 25"/>
                <a:gd name="T7" fmla="*/ 31 h 72"/>
                <a:gd name="T8" fmla="*/ 19 w 25"/>
                <a:gd name="T9" fmla="*/ 64 h 72"/>
                <a:gd name="T10" fmla="*/ 13 w 25"/>
                <a:gd name="T11" fmla="*/ 72 h 72"/>
                <a:gd name="T12" fmla="*/ 13 w 25"/>
                <a:gd name="T13" fmla="*/ 40 h 72"/>
                <a:gd name="T14" fmla="*/ 0 w 25"/>
                <a:gd name="T15" fmla="*/ 48 h 72"/>
                <a:gd name="T16" fmla="*/ 0 w 25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3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0324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0333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550334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0352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0357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>
                <a:gd name="T0" fmla="*/ 0 w 132"/>
                <a:gd name="T1" fmla="*/ 135 h 135"/>
                <a:gd name="T2" fmla="*/ 0 w 132"/>
                <a:gd name="T3" fmla="*/ 105 h 135"/>
                <a:gd name="T4" fmla="*/ 132 w 132"/>
                <a:gd name="T5" fmla="*/ 105 h 135"/>
                <a:gd name="T6" fmla="*/ 132 w 132"/>
                <a:gd name="T7" fmla="*/ 0 h 135"/>
                <a:gd name="T8" fmla="*/ 84 w 13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>
                <a:gd name="T0" fmla="*/ 0 w 36"/>
                <a:gd name="T1" fmla="*/ 63 h 63"/>
                <a:gd name="T2" fmla="*/ 0 w 36"/>
                <a:gd name="T3" fmla="*/ 0 h 63"/>
                <a:gd name="T4" fmla="*/ 36 w 3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362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385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391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414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0423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446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DRC</a:t>
            </a:r>
            <a:b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LVS</a:t>
            </a:r>
          </a:p>
          <a:p>
            <a:pPr eaLnBrk="1" hangingPunct="1"/>
            <a:r>
              <a:rPr lang="en-US" altLang="zh-CN" sz="900">
                <a:solidFill>
                  <a:srgbClr val="000000"/>
                </a:solidFill>
                <a:ea typeface="宋体" charset="0"/>
                <a:cs typeface="宋体" charset="0"/>
              </a:rPr>
              <a:t>ERC</a:t>
            </a:r>
            <a:endParaRPr lang="en-US" altLang="zh-CN" sz="900">
              <a:ea typeface="宋体" charset="0"/>
              <a:cs typeface="宋体" charset="0"/>
            </a:endParaRP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Circuit Design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Functional Design</a:t>
            </a:r>
            <a:b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and Logic Design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0"/>
                <a:cs typeface="宋体" charset="0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ea typeface="宋体" charset="0"/>
                <a:cs typeface="宋体" charset="0"/>
              </a:rPr>
              <a:t>Physical Verification</a:t>
            </a:r>
            <a:br>
              <a:rPr lang="de-DE" altLang="zh-CN" sz="1100" b="1">
                <a:ea typeface="宋体" charset="0"/>
                <a:cs typeface="宋体" charset="0"/>
              </a:rPr>
            </a:br>
            <a:r>
              <a:rPr lang="de-DE" altLang="zh-CN" sz="1100" b="1">
                <a:ea typeface="宋体" charset="0"/>
                <a:cs typeface="宋体" charset="0"/>
              </a:rPr>
              <a:t>and Signoff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rgbClr val="000000"/>
                </a:solidFill>
              </a:rPr>
              <a:t>Fabrication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System Specification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Architectural Design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ea typeface="宋体" charset="0"/>
                <a:cs typeface="宋体" charset="0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rgbClr val="000000"/>
                </a:solidFill>
                <a:ea typeface="宋体" charset="0"/>
                <a:cs typeface="宋体" charset="0"/>
              </a:rPr>
              <a:t>Packaging and Testing</a:t>
            </a:r>
            <a:endParaRPr lang="en-US" altLang="zh-CN" sz="1100" b="1">
              <a:ea typeface="宋体" charset="0"/>
              <a:cs typeface="宋体" charset="0"/>
            </a:endParaRP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chemeClr val="bg1"/>
                </a:solidFill>
              </a:rPr>
              <a:t>Chip Planning</a:t>
            </a:r>
            <a:endParaRPr lang="en-US" altLang="zh-CN" sz="1100" b="1">
              <a:solidFill>
                <a:schemeClr val="bg1"/>
              </a:solidFill>
              <a:ea typeface="宋体" charset="0"/>
              <a:cs typeface="宋体" charset="0"/>
            </a:endParaRP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sz="1100" b="1">
                <a:solidFill>
                  <a:schemeClr val="bg1"/>
                </a:solidFill>
              </a:rPr>
              <a:t>Signal Routing</a:t>
            </a:r>
            <a:endParaRPr lang="en-US" altLang="zh-CN" sz="1100" b="1">
              <a:solidFill>
                <a:schemeClr val="bg1"/>
              </a:solidFill>
              <a:ea typeface="宋体" charset="0"/>
              <a:cs typeface="宋体" charset="0"/>
            </a:endParaRP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1100" b="1">
                <a:solidFill>
                  <a:schemeClr val="bg1"/>
                </a:solidFill>
                <a:ea typeface="宋体" charset="0"/>
                <a:cs typeface="宋体" charset="0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solidFill>
                  <a:schemeClr val="bg1"/>
                </a:solidFill>
                <a:ea typeface="宋体" charset="0"/>
                <a:cs typeface="宋体" charset="0"/>
              </a:rPr>
              <a:t>Timing Closure</a:t>
            </a:r>
            <a:endParaRPr lang="en-US" altLang="zh-CN" sz="1100" b="1">
              <a:solidFill>
                <a:schemeClr val="bg1"/>
              </a:solidFill>
              <a:ea typeface="宋体" charset="0"/>
              <a:cs typeface="宋体" charset="0"/>
            </a:endParaRP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de-DE" altLang="zh-CN" sz="1100" b="1">
                <a:solidFill>
                  <a:schemeClr val="bg1"/>
                </a:solidFill>
                <a:ea typeface="宋体" charset="0"/>
                <a:cs typeface="宋体" charset="0"/>
              </a:rPr>
              <a:t>Clock Tree Synthesis</a:t>
            </a:r>
            <a:endParaRPr lang="en-US" altLang="zh-CN" sz="1100" b="1">
              <a:solidFill>
                <a:schemeClr val="bg1"/>
              </a:solidFill>
              <a:ea typeface="宋体" charset="0"/>
              <a:cs typeface="宋体" charset="0"/>
            </a:endParaRPr>
          </a:p>
        </p:txBody>
      </p:sp>
      <p:grpSp>
        <p:nvGrpSpPr>
          <p:cNvPr id="550478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481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048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charset="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eaLnBrk="1" hangingPunct="1"/>
              <a:endParaRPr lang="en-US" altLang="zh-TW" sz="1100">
                <a:ea typeface="新細明體" charset="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502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0507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2060575"/>
            <a:ext cx="2024063" cy="6715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971800" y="3429000"/>
            <a:ext cx="3505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66800" y="3429000"/>
            <a:ext cx="1447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and Vertical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828800"/>
            <a:ext cx="9906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0574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743200"/>
            <a:ext cx="98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1371600" y="2667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2600" y="14478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205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2057400"/>
            <a:ext cx="15240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21336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2743200"/>
            <a:ext cx="968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(x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y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4" name="Oval 13"/>
          <p:cNvSpPr/>
          <p:nvPr/>
        </p:nvSpPr>
        <p:spPr>
          <a:xfrm>
            <a:off x="4495800" y="2667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1676400"/>
            <a:ext cx="496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lang="en-US" sz="2000" baseline="-25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209800"/>
            <a:ext cx="42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lang="en-US" sz="20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lang="en-US" sz="2000" baseline="-25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429000"/>
            <a:ext cx="574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+ w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! (y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+h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or  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+ h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 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886200"/>
            <a:ext cx="190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A is left of B</a:t>
            </a:r>
            <a:endParaRPr lang="en-US" sz="2000" b="1" i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400" y="4495800"/>
            <a:ext cx="685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45720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2800" y="4267200"/>
            <a:ext cx="838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1" idx="1"/>
          </p:cNvCxnSpPr>
          <p:nvPr/>
        </p:nvCxnSpPr>
        <p:spPr>
          <a:xfrm>
            <a:off x="2362200" y="4495800"/>
            <a:ext cx="990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62200" y="4724400"/>
            <a:ext cx="990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1400" y="42672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800" y="5257800"/>
            <a:ext cx="35052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6800" y="5257800"/>
            <a:ext cx="14478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2000" y="5257800"/>
            <a:ext cx="58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+ h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y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! (</a:t>
            </a:r>
            <a:r>
              <a:rPr lang="en-US" sz="2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+w</a:t>
            </a:r>
            <a:r>
              <a:rPr lang="en-US" sz="2000" baseline="-25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or  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+ w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≤  x</a:t>
            </a:r>
            <a:r>
              <a:rPr lang="en-US" sz="2000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8200" y="5715000"/>
            <a:ext cx="190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A is below B</a:t>
            </a:r>
            <a:endParaRPr lang="en-US" sz="2000" b="1" i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15200" y="5486400"/>
            <a:ext cx="6858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67600" y="55626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4572000"/>
            <a:ext cx="8382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24800" y="4572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7696200" y="5029200"/>
            <a:ext cx="0" cy="457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001000" y="5029200"/>
            <a:ext cx="0" cy="457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17" grpId="0"/>
      <p:bldP spid="18" grpId="0"/>
      <p:bldP spid="19" grpId="0" animBg="1"/>
      <p:bldP spid="20" grpId="0"/>
      <p:bldP spid="21" grpId="0" animBg="1"/>
      <p:bldP spid="25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8" grpId="0" animBg="1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B7255-E36E-8C44-B4AA-2D94684F424E}" type="slidenum">
              <a:rPr lang="en-US"/>
              <a:pPr/>
              <a:t>31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052513"/>
            <a:ext cx="8193087" cy="1800225"/>
          </a:xfrm>
        </p:spPr>
        <p:txBody>
          <a:bodyPr/>
          <a:lstStyle/>
          <a:p>
            <a:pPr marL="342900" indent="-342900"/>
            <a:r>
              <a:rPr lang="en-US" altLang="zh-CN">
                <a:ea typeface="宋体" charset="0"/>
                <a:cs typeface="宋体" charset="0"/>
              </a:rPr>
              <a:t>Create nodes for every block. In addition, create a source node and a sink one.</a:t>
            </a:r>
          </a:p>
        </p:txBody>
      </p:sp>
      <p:sp>
        <p:nvSpPr>
          <p:cNvPr id="831490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C9796429-C53D-E546-86B4-C742220DE352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831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3.4.1	Floorplan to a Constraint-Graph Pair</a:t>
            </a:r>
          </a:p>
        </p:txBody>
      </p:sp>
      <p:sp>
        <p:nvSpPr>
          <p:cNvPr id="831519" name="Rectangle 31"/>
          <p:cNvSpPr>
            <a:spLocks noChangeArrowheads="1"/>
          </p:cNvSpPr>
          <p:nvPr/>
        </p:nvSpPr>
        <p:spPr bwMode="auto">
          <a:xfrm>
            <a:off x="1495425" y="3860800"/>
            <a:ext cx="1757363" cy="13684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1520" name="Rectangle 32"/>
          <p:cNvSpPr>
            <a:spLocks noChangeArrowheads="1"/>
          </p:cNvSpPr>
          <p:nvPr/>
        </p:nvSpPr>
        <p:spPr bwMode="auto">
          <a:xfrm>
            <a:off x="1501775" y="3863975"/>
            <a:ext cx="1751013" cy="1365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1521" name="Rectangle 33"/>
          <p:cNvSpPr>
            <a:spLocks noChangeArrowheads="1"/>
          </p:cNvSpPr>
          <p:nvPr/>
        </p:nvSpPr>
        <p:spPr bwMode="auto">
          <a:xfrm>
            <a:off x="1501775" y="3863975"/>
            <a:ext cx="1138238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1522" name="Rectangle 34"/>
          <p:cNvSpPr>
            <a:spLocks noChangeArrowheads="1"/>
          </p:cNvSpPr>
          <p:nvPr/>
        </p:nvSpPr>
        <p:spPr bwMode="auto">
          <a:xfrm>
            <a:off x="1501775" y="4464050"/>
            <a:ext cx="579438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1523" name="Rectangle 35"/>
          <p:cNvSpPr>
            <a:spLocks noChangeArrowheads="1"/>
          </p:cNvSpPr>
          <p:nvPr/>
        </p:nvSpPr>
        <p:spPr bwMode="auto">
          <a:xfrm>
            <a:off x="2081213" y="4464050"/>
            <a:ext cx="558800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1524" name="Rectangle 36"/>
          <p:cNvSpPr>
            <a:spLocks noChangeArrowheads="1"/>
          </p:cNvSpPr>
          <p:nvPr/>
        </p:nvSpPr>
        <p:spPr bwMode="auto">
          <a:xfrm>
            <a:off x="2640013" y="4311650"/>
            <a:ext cx="612775" cy="917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31583" name="Group 95"/>
          <p:cNvGrpSpPr>
            <a:grpSpLocks/>
          </p:cNvGrpSpPr>
          <p:nvPr/>
        </p:nvGrpSpPr>
        <p:grpSpPr bwMode="auto">
          <a:xfrm>
            <a:off x="4432300" y="3860800"/>
            <a:ext cx="3017838" cy="1368425"/>
            <a:chOff x="2792" y="2432"/>
            <a:chExt cx="1901" cy="862"/>
          </a:xfrm>
        </p:grpSpPr>
        <p:sp>
          <p:nvSpPr>
            <p:cNvPr id="831551" name="Rectangle 63"/>
            <p:cNvSpPr>
              <a:spLocks noChangeArrowheads="1"/>
            </p:cNvSpPr>
            <p:nvPr/>
          </p:nvSpPr>
          <p:spPr bwMode="auto">
            <a:xfrm>
              <a:off x="3200" y="2432"/>
              <a:ext cx="1107" cy="86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31552" name="Rectangle 64"/>
            <p:cNvSpPr>
              <a:spLocks noChangeArrowheads="1"/>
            </p:cNvSpPr>
            <p:nvPr/>
          </p:nvSpPr>
          <p:spPr bwMode="auto">
            <a:xfrm>
              <a:off x="3204" y="2434"/>
              <a:ext cx="1103" cy="8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3" name="Rectangle 65"/>
            <p:cNvSpPr>
              <a:spLocks noChangeArrowheads="1"/>
            </p:cNvSpPr>
            <p:nvPr/>
          </p:nvSpPr>
          <p:spPr bwMode="auto">
            <a:xfrm>
              <a:off x="3204" y="2434"/>
              <a:ext cx="717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4" name="Rectangle 66"/>
            <p:cNvSpPr>
              <a:spLocks noChangeArrowheads="1"/>
            </p:cNvSpPr>
            <p:nvPr/>
          </p:nvSpPr>
          <p:spPr bwMode="auto">
            <a:xfrm>
              <a:off x="3204" y="2812"/>
              <a:ext cx="365" cy="4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5" name="Rectangle 67"/>
            <p:cNvSpPr>
              <a:spLocks noChangeArrowheads="1"/>
            </p:cNvSpPr>
            <p:nvPr/>
          </p:nvSpPr>
          <p:spPr bwMode="auto">
            <a:xfrm>
              <a:off x="3569" y="2812"/>
              <a:ext cx="352" cy="4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6" name="Oval 68"/>
            <p:cNvSpPr>
              <a:spLocks noChangeArrowheads="1"/>
            </p:cNvSpPr>
            <p:nvPr/>
          </p:nvSpPr>
          <p:spPr bwMode="auto">
            <a:xfrm>
              <a:off x="3455" y="2486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7" name="Rectangle 69"/>
            <p:cNvSpPr>
              <a:spLocks noChangeArrowheads="1"/>
            </p:cNvSpPr>
            <p:nvPr/>
          </p:nvSpPr>
          <p:spPr bwMode="auto">
            <a:xfrm>
              <a:off x="3921" y="2716"/>
              <a:ext cx="386" cy="5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58" name="Text Box 70"/>
            <p:cNvSpPr txBox="1">
              <a:spLocks noChangeArrowheads="1"/>
            </p:cNvSpPr>
            <p:nvPr/>
          </p:nvSpPr>
          <p:spPr bwMode="auto">
            <a:xfrm>
              <a:off x="3464" y="247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831559" name="Oval 71"/>
            <p:cNvSpPr>
              <a:spLocks noChangeArrowheads="1"/>
            </p:cNvSpPr>
            <p:nvPr/>
          </p:nvSpPr>
          <p:spPr bwMode="auto">
            <a:xfrm>
              <a:off x="4011" y="2465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60" name="Oval 72"/>
            <p:cNvSpPr>
              <a:spLocks noChangeArrowheads="1"/>
            </p:cNvSpPr>
            <p:nvPr/>
          </p:nvSpPr>
          <p:spPr bwMode="auto">
            <a:xfrm>
              <a:off x="4011" y="2895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61" name="Oval 73"/>
            <p:cNvSpPr>
              <a:spLocks noChangeArrowheads="1"/>
            </p:cNvSpPr>
            <p:nvPr/>
          </p:nvSpPr>
          <p:spPr bwMode="auto">
            <a:xfrm>
              <a:off x="3602" y="2927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62" name="Oval 74"/>
            <p:cNvSpPr>
              <a:spLocks noChangeArrowheads="1"/>
            </p:cNvSpPr>
            <p:nvPr/>
          </p:nvSpPr>
          <p:spPr bwMode="auto">
            <a:xfrm>
              <a:off x="3267" y="2927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63" name="Text Box 75"/>
            <p:cNvSpPr txBox="1">
              <a:spLocks noChangeArrowheads="1"/>
            </p:cNvSpPr>
            <p:nvPr/>
          </p:nvSpPr>
          <p:spPr bwMode="auto">
            <a:xfrm>
              <a:off x="3272" y="2929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831564" name="Text Box 76"/>
            <p:cNvSpPr txBox="1">
              <a:spLocks noChangeArrowheads="1"/>
            </p:cNvSpPr>
            <p:nvPr/>
          </p:nvSpPr>
          <p:spPr bwMode="auto">
            <a:xfrm>
              <a:off x="3616" y="293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831565" name="Text Box 77"/>
            <p:cNvSpPr txBox="1">
              <a:spLocks noChangeArrowheads="1"/>
            </p:cNvSpPr>
            <p:nvPr/>
          </p:nvSpPr>
          <p:spPr bwMode="auto">
            <a:xfrm>
              <a:off x="4075" y="2915"/>
              <a:ext cx="9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831567" name="Oval 79"/>
            <p:cNvSpPr>
              <a:spLocks noChangeArrowheads="1"/>
            </p:cNvSpPr>
            <p:nvPr/>
          </p:nvSpPr>
          <p:spPr bwMode="auto">
            <a:xfrm>
              <a:off x="2792" y="2694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68" name="Text Box 80"/>
            <p:cNvSpPr txBox="1">
              <a:spLocks noChangeArrowheads="1"/>
            </p:cNvSpPr>
            <p:nvPr/>
          </p:nvSpPr>
          <p:spPr bwMode="auto">
            <a:xfrm>
              <a:off x="2817" y="26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b="1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s</a:t>
              </a:r>
              <a:endParaRPr lang="en-US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31569" name="Oval 81"/>
            <p:cNvSpPr>
              <a:spLocks noChangeArrowheads="1"/>
            </p:cNvSpPr>
            <p:nvPr/>
          </p:nvSpPr>
          <p:spPr bwMode="auto">
            <a:xfrm>
              <a:off x="4463" y="2694"/>
              <a:ext cx="230" cy="2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1570" name="Text Box 82"/>
            <p:cNvSpPr txBox="1">
              <a:spLocks noChangeArrowheads="1"/>
            </p:cNvSpPr>
            <p:nvPr/>
          </p:nvSpPr>
          <p:spPr bwMode="auto">
            <a:xfrm>
              <a:off x="4504" y="2704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600" b="1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t</a:t>
              </a:r>
              <a:endParaRPr lang="en-US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31572" name="Text Box 84"/>
            <p:cNvSpPr txBox="1">
              <a:spLocks noChangeArrowheads="1"/>
            </p:cNvSpPr>
            <p:nvPr/>
          </p:nvSpPr>
          <p:spPr bwMode="auto">
            <a:xfrm>
              <a:off x="4019" y="2474"/>
              <a:ext cx="2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sp>
        <p:nvSpPr>
          <p:cNvPr id="831578" name="Text Box 90"/>
          <p:cNvSpPr txBox="1">
            <a:spLocks noChangeArrowheads="1"/>
          </p:cNvSpPr>
          <p:nvPr/>
        </p:nvSpPr>
        <p:spPr bwMode="auto">
          <a:xfrm>
            <a:off x="1903413" y="3940175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831579" name="Text Box 91"/>
          <p:cNvSpPr txBox="1">
            <a:spLocks noChangeArrowheads="1"/>
          </p:cNvSpPr>
          <p:nvPr/>
        </p:nvSpPr>
        <p:spPr bwMode="auto">
          <a:xfrm>
            <a:off x="1598613" y="4656138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831580" name="Text Box 92"/>
          <p:cNvSpPr txBox="1">
            <a:spLocks noChangeArrowheads="1"/>
          </p:cNvSpPr>
          <p:nvPr/>
        </p:nvSpPr>
        <p:spPr bwMode="auto">
          <a:xfrm>
            <a:off x="2144713" y="4660900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831581" name="Text Box 93"/>
          <p:cNvSpPr txBox="1">
            <a:spLocks noChangeArrowheads="1"/>
          </p:cNvSpPr>
          <p:nvPr/>
        </p:nvSpPr>
        <p:spPr bwMode="auto">
          <a:xfrm>
            <a:off x="2873375" y="4633913"/>
            <a:ext cx="155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831582" name="Text Box 94"/>
          <p:cNvSpPr txBox="1">
            <a:spLocks noChangeArrowheads="1"/>
          </p:cNvSpPr>
          <p:nvPr/>
        </p:nvSpPr>
        <p:spPr bwMode="auto">
          <a:xfrm>
            <a:off x="2784475" y="3933825"/>
            <a:ext cx="35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129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AC0F5-EDCC-864E-AD2F-0B7E062BF201}" type="slidenum">
              <a:rPr lang="en-US"/>
              <a:pPr/>
              <a:t>32</a:t>
            </a:fld>
            <a:endParaRPr lang="en-US"/>
          </a:p>
        </p:txBody>
      </p:sp>
      <p:sp>
        <p:nvSpPr>
          <p:cNvPr id="838667" name="Rectangle 11"/>
          <p:cNvSpPr>
            <a:spLocks noChangeArrowheads="1"/>
          </p:cNvSpPr>
          <p:nvPr/>
        </p:nvSpPr>
        <p:spPr bwMode="auto">
          <a:xfrm>
            <a:off x="5080000" y="3860800"/>
            <a:ext cx="1757363" cy="13684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8668" name="Rectangle 12"/>
          <p:cNvSpPr>
            <a:spLocks noChangeArrowheads="1"/>
          </p:cNvSpPr>
          <p:nvPr/>
        </p:nvSpPr>
        <p:spPr bwMode="auto">
          <a:xfrm>
            <a:off x="5086350" y="3863975"/>
            <a:ext cx="1751013" cy="1365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69" name="Rectangle 13"/>
          <p:cNvSpPr>
            <a:spLocks noChangeArrowheads="1"/>
          </p:cNvSpPr>
          <p:nvPr/>
        </p:nvSpPr>
        <p:spPr bwMode="auto">
          <a:xfrm>
            <a:off x="5086350" y="3863975"/>
            <a:ext cx="1138238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38726" name="Group 70"/>
          <p:cNvGrpSpPr>
            <a:grpSpLocks/>
          </p:cNvGrpSpPr>
          <p:nvPr/>
        </p:nvGrpSpPr>
        <p:grpSpPr bwMode="auto">
          <a:xfrm>
            <a:off x="4595813" y="3711575"/>
            <a:ext cx="2640012" cy="1604963"/>
            <a:chOff x="2895" y="2338"/>
            <a:chExt cx="1663" cy="1011"/>
          </a:xfrm>
        </p:grpSpPr>
        <p:sp>
          <p:nvSpPr>
            <p:cNvPr id="838709" name="Line 53"/>
            <p:cNvSpPr>
              <a:spLocks noChangeShapeType="1"/>
            </p:cNvSpPr>
            <p:nvPr/>
          </p:nvSpPr>
          <p:spPr bwMode="auto">
            <a:xfrm>
              <a:off x="2898" y="2809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0" name="Line 54"/>
            <p:cNvSpPr>
              <a:spLocks noChangeShapeType="1"/>
            </p:cNvSpPr>
            <p:nvPr/>
          </p:nvSpPr>
          <p:spPr bwMode="auto">
            <a:xfrm flipV="1">
              <a:off x="2895" y="2620"/>
              <a:ext cx="56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1" name="Line 55"/>
            <p:cNvSpPr>
              <a:spLocks noChangeShapeType="1"/>
            </p:cNvSpPr>
            <p:nvPr/>
          </p:nvSpPr>
          <p:spPr bwMode="auto">
            <a:xfrm>
              <a:off x="2901" y="2812"/>
              <a:ext cx="366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2" name="Line 56"/>
            <p:cNvSpPr>
              <a:spLocks noChangeShapeType="1"/>
            </p:cNvSpPr>
            <p:nvPr/>
          </p:nvSpPr>
          <p:spPr bwMode="auto">
            <a:xfrm>
              <a:off x="2901" y="2815"/>
              <a:ext cx="717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3" name="Line 57"/>
            <p:cNvSpPr>
              <a:spLocks noChangeShapeType="1"/>
            </p:cNvSpPr>
            <p:nvPr/>
          </p:nvSpPr>
          <p:spPr bwMode="auto">
            <a:xfrm>
              <a:off x="2922" y="2815"/>
              <a:ext cx="1099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4" name="Freeform 58"/>
            <p:cNvSpPr>
              <a:spLocks/>
            </p:cNvSpPr>
            <p:nvPr/>
          </p:nvSpPr>
          <p:spPr bwMode="auto">
            <a:xfrm rot="584358">
              <a:off x="2933" y="2338"/>
              <a:ext cx="1088" cy="471"/>
            </a:xfrm>
            <a:custGeom>
              <a:avLst/>
              <a:gdLst>
                <a:gd name="T0" fmla="*/ 0 w 1041"/>
                <a:gd name="T1" fmla="*/ 351 h 351"/>
                <a:gd name="T2" fmla="*/ 333 w 1041"/>
                <a:gd name="T3" fmla="*/ 51 h 351"/>
                <a:gd name="T4" fmla="*/ 1041 w 1041"/>
                <a:gd name="T5" fmla="*/ 4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1" h="351">
                  <a:moveTo>
                    <a:pt x="0" y="351"/>
                  </a:moveTo>
                  <a:cubicBezTo>
                    <a:pt x="80" y="226"/>
                    <a:pt x="160" y="102"/>
                    <a:pt x="333" y="51"/>
                  </a:cubicBezTo>
                  <a:cubicBezTo>
                    <a:pt x="506" y="0"/>
                    <a:pt x="924" y="46"/>
                    <a:pt x="1041" y="4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5" name="Freeform 59"/>
            <p:cNvSpPr>
              <a:spLocks/>
            </p:cNvSpPr>
            <p:nvPr/>
          </p:nvSpPr>
          <p:spPr bwMode="auto">
            <a:xfrm>
              <a:off x="3351" y="3037"/>
              <a:ext cx="670" cy="198"/>
            </a:xfrm>
            <a:custGeom>
              <a:avLst/>
              <a:gdLst>
                <a:gd name="T0" fmla="*/ 0 w 654"/>
                <a:gd name="T1" fmla="*/ 0 h 198"/>
                <a:gd name="T2" fmla="*/ 354 w 654"/>
                <a:gd name="T3" fmla="*/ 189 h 198"/>
                <a:gd name="T4" fmla="*/ 654 w 654"/>
                <a:gd name="T5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198">
                  <a:moveTo>
                    <a:pt x="0" y="0"/>
                  </a:moveTo>
                  <a:cubicBezTo>
                    <a:pt x="122" y="90"/>
                    <a:pt x="245" y="180"/>
                    <a:pt x="354" y="189"/>
                  </a:cubicBezTo>
                  <a:cubicBezTo>
                    <a:pt x="463" y="198"/>
                    <a:pt x="558" y="126"/>
                    <a:pt x="654" y="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6" name="Freeform 60"/>
            <p:cNvSpPr>
              <a:spLocks/>
            </p:cNvSpPr>
            <p:nvPr/>
          </p:nvSpPr>
          <p:spPr bwMode="auto">
            <a:xfrm>
              <a:off x="3360" y="2914"/>
              <a:ext cx="1144" cy="416"/>
            </a:xfrm>
            <a:custGeom>
              <a:avLst/>
              <a:gdLst>
                <a:gd name="T0" fmla="*/ 0 w 1110"/>
                <a:gd name="T1" fmla="*/ 123 h 467"/>
                <a:gd name="T2" fmla="*/ 354 w 1110"/>
                <a:gd name="T3" fmla="*/ 447 h 467"/>
                <a:gd name="T4" fmla="*/ 1110 w 1110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0" h="467">
                  <a:moveTo>
                    <a:pt x="0" y="123"/>
                  </a:moveTo>
                  <a:cubicBezTo>
                    <a:pt x="84" y="295"/>
                    <a:pt x="169" y="467"/>
                    <a:pt x="354" y="447"/>
                  </a:cubicBezTo>
                  <a:cubicBezTo>
                    <a:pt x="539" y="427"/>
                    <a:pt x="824" y="213"/>
                    <a:pt x="111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7" name="Freeform 61"/>
            <p:cNvSpPr>
              <a:spLocks/>
            </p:cNvSpPr>
            <p:nvPr/>
          </p:nvSpPr>
          <p:spPr bwMode="auto">
            <a:xfrm>
              <a:off x="3708" y="2950"/>
              <a:ext cx="850" cy="399"/>
            </a:xfrm>
            <a:custGeom>
              <a:avLst/>
              <a:gdLst>
                <a:gd name="T0" fmla="*/ 0 w 819"/>
                <a:gd name="T1" fmla="*/ 93 h 399"/>
                <a:gd name="T2" fmla="*/ 228 w 819"/>
                <a:gd name="T3" fmla="*/ 384 h 399"/>
                <a:gd name="T4" fmla="*/ 819 w 819"/>
                <a:gd name="T5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9" h="399">
                  <a:moveTo>
                    <a:pt x="0" y="93"/>
                  </a:moveTo>
                  <a:cubicBezTo>
                    <a:pt x="46" y="246"/>
                    <a:pt x="92" y="399"/>
                    <a:pt x="228" y="384"/>
                  </a:cubicBezTo>
                  <a:cubicBezTo>
                    <a:pt x="364" y="369"/>
                    <a:pt x="591" y="184"/>
                    <a:pt x="8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8" name="Line 62"/>
            <p:cNvSpPr>
              <a:spLocks noChangeShapeType="1"/>
            </p:cNvSpPr>
            <p:nvPr/>
          </p:nvSpPr>
          <p:spPr bwMode="auto">
            <a:xfrm flipV="1">
              <a:off x="4105" y="2860"/>
              <a:ext cx="365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19" name="Line 63"/>
            <p:cNvSpPr>
              <a:spLocks noChangeShapeType="1"/>
            </p:cNvSpPr>
            <p:nvPr/>
          </p:nvSpPr>
          <p:spPr bwMode="auto">
            <a:xfrm>
              <a:off x="4086" y="2548"/>
              <a:ext cx="418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20" name="Line 64"/>
            <p:cNvSpPr>
              <a:spLocks noChangeShapeType="1"/>
            </p:cNvSpPr>
            <p:nvPr/>
          </p:nvSpPr>
          <p:spPr bwMode="auto">
            <a:xfrm>
              <a:off x="3567" y="2605"/>
              <a:ext cx="896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21" name="Line 65"/>
            <p:cNvSpPr>
              <a:spLocks noChangeShapeType="1"/>
            </p:cNvSpPr>
            <p:nvPr/>
          </p:nvSpPr>
          <p:spPr bwMode="auto">
            <a:xfrm>
              <a:off x="3558" y="2605"/>
              <a:ext cx="528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22" name="Line 66"/>
            <p:cNvSpPr>
              <a:spLocks noChangeShapeType="1"/>
            </p:cNvSpPr>
            <p:nvPr/>
          </p:nvSpPr>
          <p:spPr bwMode="auto">
            <a:xfrm>
              <a:off x="3354" y="3040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23" name="Line 67"/>
            <p:cNvSpPr>
              <a:spLocks noChangeShapeType="1"/>
            </p:cNvSpPr>
            <p:nvPr/>
          </p:nvSpPr>
          <p:spPr bwMode="auto">
            <a:xfrm flipV="1">
              <a:off x="3705" y="3019"/>
              <a:ext cx="30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724" name="Line 68"/>
            <p:cNvSpPr>
              <a:spLocks noChangeShapeType="1"/>
            </p:cNvSpPr>
            <p:nvPr/>
          </p:nvSpPr>
          <p:spPr bwMode="auto">
            <a:xfrm flipV="1">
              <a:off x="3564" y="2562"/>
              <a:ext cx="447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052513"/>
            <a:ext cx="8193087" cy="1800225"/>
          </a:xfrm>
        </p:spPr>
        <p:txBody>
          <a:bodyPr/>
          <a:lstStyle/>
          <a:p>
            <a:pPr marL="342900" indent="-342900"/>
            <a:r>
              <a:rPr lang="en-US" altLang="zh-CN" dirty="0">
                <a:ea typeface="宋体" charset="0"/>
                <a:cs typeface="宋体" charset="0"/>
              </a:rPr>
              <a:t>Create nodes for every block. In addition, create a source node and a sink one.</a:t>
            </a:r>
          </a:p>
          <a:p>
            <a:pPr marL="342900" indent="-342900"/>
            <a:r>
              <a:rPr lang="en-US" altLang="zh-CN" dirty="0">
                <a:ea typeface="宋体" charset="0"/>
                <a:cs typeface="宋体" charset="0"/>
              </a:rPr>
              <a:t>Add a directed edge (</a:t>
            </a:r>
            <a:r>
              <a:rPr lang="en-US" altLang="zh-CN" i="1" dirty="0"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,</a:t>
            </a:r>
            <a:r>
              <a:rPr lang="en-US" altLang="zh-CN" i="1" dirty="0">
                <a:ea typeface="宋体" charset="0"/>
                <a:cs typeface="宋体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</a:rPr>
              <a:t>) if Block </a:t>
            </a:r>
            <a:r>
              <a:rPr lang="en-US" altLang="zh-CN" i="1" dirty="0"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 is </a:t>
            </a:r>
            <a:r>
              <a:rPr lang="en-US" altLang="zh-CN" dirty="0" smtClean="0">
                <a:ea typeface="宋体" charset="0"/>
                <a:cs typeface="宋体" charset="0"/>
              </a:rPr>
              <a:t>to the left of </a:t>
            </a:r>
            <a:r>
              <a:rPr lang="en-US" altLang="zh-CN" dirty="0">
                <a:ea typeface="宋体" charset="0"/>
                <a:cs typeface="宋体" charset="0"/>
              </a:rPr>
              <a:t>Block </a:t>
            </a:r>
            <a:r>
              <a:rPr lang="en-US" altLang="zh-CN" i="1" dirty="0">
                <a:ea typeface="宋体" charset="0"/>
                <a:cs typeface="宋体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</a:rPr>
              <a:t>. (HCG)</a:t>
            </a:r>
            <a:endParaRPr lang="en-US" altLang="zh-CN" dirty="0">
              <a:solidFill>
                <a:srgbClr val="C0C0C0"/>
              </a:solidFill>
              <a:ea typeface="宋体" charset="0"/>
              <a:cs typeface="宋体" charset="0"/>
            </a:endParaRPr>
          </a:p>
        </p:txBody>
      </p:sp>
      <p:sp>
        <p:nvSpPr>
          <p:cNvPr id="838659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41E1097-E138-D943-9B93-9A84CB0487C6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8386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3.4.1	Floorplan to a Constraint-Graph Pair</a:t>
            </a:r>
          </a:p>
        </p:txBody>
      </p:sp>
      <p:sp>
        <p:nvSpPr>
          <p:cNvPr id="838661" name="Rectangle 5"/>
          <p:cNvSpPr>
            <a:spLocks noChangeArrowheads="1"/>
          </p:cNvSpPr>
          <p:nvPr/>
        </p:nvSpPr>
        <p:spPr bwMode="auto">
          <a:xfrm>
            <a:off x="1495425" y="3860800"/>
            <a:ext cx="1757363" cy="13684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8662" name="Rectangle 6"/>
          <p:cNvSpPr>
            <a:spLocks noChangeArrowheads="1"/>
          </p:cNvSpPr>
          <p:nvPr/>
        </p:nvSpPr>
        <p:spPr bwMode="auto">
          <a:xfrm>
            <a:off x="1501775" y="3863975"/>
            <a:ext cx="1751013" cy="1365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63" name="Rectangle 7"/>
          <p:cNvSpPr>
            <a:spLocks noChangeArrowheads="1"/>
          </p:cNvSpPr>
          <p:nvPr/>
        </p:nvSpPr>
        <p:spPr bwMode="auto">
          <a:xfrm>
            <a:off x="1501775" y="3863975"/>
            <a:ext cx="1138238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64" name="Rectangle 8"/>
          <p:cNvSpPr>
            <a:spLocks noChangeArrowheads="1"/>
          </p:cNvSpPr>
          <p:nvPr/>
        </p:nvSpPr>
        <p:spPr bwMode="auto">
          <a:xfrm>
            <a:off x="1501775" y="4464050"/>
            <a:ext cx="579438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65" name="Rectangle 9"/>
          <p:cNvSpPr>
            <a:spLocks noChangeArrowheads="1"/>
          </p:cNvSpPr>
          <p:nvPr/>
        </p:nvSpPr>
        <p:spPr bwMode="auto">
          <a:xfrm>
            <a:off x="2081213" y="4464050"/>
            <a:ext cx="558800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66" name="Rectangle 10"/>
          <p:cNvSpPr>
            <a:spLocks noChangeArrowheads="1"/>
          </p:cNvSpPr>
          <p:nvPr/>
        </p:nvSpPr>
        <p:spPr bwMode="auto">
          <a:xfrm>
            <a:off x="2640013" y="4311650"/>
            <a:ext cx="612775" cy="917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0" name="Rectangle 14"/>
          <p:cNvSpPr>
            <a:spLocks noChangeArrowheads="1"/>
          </p:cNvSpPr>
          <p:nvPr/>
        </p:nvSpPr>
        <p:spPr bwMode="auto">
          <a:xfrm>
            <a:off x="5086350" y="4464050"/>
            <a:ext cx="579438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1" name="Rectangle 15"/>
          <p:cNvSpPr>
            <a:spLocks noChangeArrowheads="1"/>
          </p:cNvSpPr>
          <p:nvPr/>
        </p:nvSpPr>
        <p:spPr bwMode="auto">
          <a:xfrm>
            <a:off x="5665788" y="4464050"/>
            <a:ext cx="558800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2" name="Oval 16"/>
          <p:cNvSpPr>
            <a:spLocks noChangeArrowheads="1"/>
          </p:cNvSpPr>
          <p:nvPr/>
        </p:nvSpPr>
        <p:spPr bwMode="auto">
          <a:xfrm>
            <a:off x="5484813" y="3946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3" name="Rectangle 17"/>
          <p:cNvSpPr>
            <a:spLocks noChangeArrowheads="1"/>
          </p:cNvSpPr>
          <p:nvPr/>
        </p:nvSpPr>
        <p:spPr bwMode="auto">
          <a:xfrm>
            <a:off x="6224588" y="4311650"/>
            <a:ext cx="612775" cy="917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4" name="Text Box 18"/>
          <p:cNvSpPr txBox="1">
            <a:spLocks noChangeArrowheads="1"/>
          </p:cNvSpPr>
          <p:nvPr/>
        </p:nvSpPr>
        <p:spPr bwMode="auto">
          <a:xfrm>
            <a:off x="5499100" y="3933825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838675" name="Oval 19"/>
          <p:cNvSpPr>
            <a:spLocks noChangeArrowheads="1"/>
          </p:cNvSpPr>
          <p:nvPr/>
        </p:nvSpPr>
        <p:spPr bwMode="auto">
          <a:xfrm>
            <a:off x="6367463" y="3913188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6" name="Oval 20"/>
          <p:cNvSpPr>
            <a:spLocks noChangeArrowheads="1"/>
          </p:cNvSpPr>
          <p:nvPr/>
        </p:nvSpPr>
        <p:spPr bwMode="auto">
          <a:xfrm>
            <a:off x="6367463" y="45958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7" name="Oval 21"/>
          <p:cNvSpPr>
            <a:spLocks noChangeArrowheads="1"/>
          </p:cNvSpPr>
          <p:nvPr/>
        </p:nvSpPr>
        <p:spPr bwMode="auto">
          <a:xfrm>
            <a:off x="5718175" y="46466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8" name="Oval 22"/>
          <p:cNvSpPr>
            <a:spLocks noChangeArrowheads="1"/>
          </p:cNvSpPr>
          <p:nvPr/>
        </p:nvSpPr>
        <p:spPr bwMode="auto">
          <a:xfrm>
            <a:off x="5186363" y="46466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79" name="Text Box 23"/>
          <p:cNvSpPr txBox="1">
            <a:spLocks noChangeArrowheads="1"/>
          </p:cNvSpPr>
          <p:nvPr/>
        </p:nvSpPr>
        <p:spPr bwMode="auto">
          <a:xfrm>
            <a:off x="5194300" y="4649788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838680" name="Text Box 24"/>
          <p:cNvSpPr txBox="1">
            <a:spLocks noChangeArrowheads="1"/>
          </p:cNvSpPr>
          <p:nvPr/>
        </p:nvSpPr>
        <p:spPr bwMode="auto">
          <a:xfrm>
            <a:off x="5740400" y="465455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838681" name="Text Box 25"/>
          <p:cNvSpPr txBox="1">
            <a:spLocks noChangeArrowheads="1"/>
          </p:cNvSpPr>
          <p:nvPr/>
        </p:nvSpPr>
        <p:spPr bwMode="auto">
          <a:xfrm>
            <a:off x="6469063" y="4627563"/>
            <a:ext cx="155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838682" name="Oval 26"/>
          <p:cNvSpPr>
            <a:spLocks noChangeArrowheads="1"/>
          </p:cNvSpPr>
          <p:nvPr/>
        </p:nvSpPr>
        <p:spPr bwMode="auto">
          <a:xfrm>
            <a:off x="4432300" y="4276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83" name="Text Box 27"/>
          <p:cNvSpPr txBox="1">
            <a:spLocks noChangeArrowheads="1"/>
          </p:cNvSpPr>
          <p:nvPr/>
        </p:nvSpPr>
        <p:spPr bwMode="auto">
          <a:xfrm>
            <a:off x="4471988" y="4283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</a:t>
            </a:r>
            <a:endParaRPr lang="en-US" altLang="zh-CN" sz="1600" b="1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8684" name="Oval 28"/>
          <p:cNvSpPr>
            <a:spLocks noChangeArrowheads="1"/>
          </p:cNvSpPr>
          <p:nvPr/>
        </p:nvSpPr>
        <p:spPr bwMode="auto">
          <a:xfrm>
            <a:off x="7085013" y="4276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8685" name="Text Box 29"/>
          <p:cNvSpPr txBox="1">
            <a:spLocks noChangeArrowheads="1"/>
          </p:cNvSpPr>
          <p:nvPr/>
        </p:nvSpPr>
        <p:spPr bwMode="auto">
          <a:xfrm>
            <a:off x="7150100" y="42926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t</a:t>
            </a:r>
            <a:endParaRPr lang="en-US" altLang="zh-CN" sz="1600" b="1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8686" name="Text Box 30"/>
          <p:cNvSpPr txBox="1">
            <a:spLocks noChangeArrowheads="1"/>
          </p:cNvSpPr>
          <p:nvPr/>
        </p:nvSpPr>
        <p:spPr bwMode="auto">
          <a:xfrm>
            <a:off x="6380163" y="3927475"/>
            <a:ext cx="35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838687" name="Text Box 31"/>
          <p:cNvSpPr txBox="1">
            <a:spLocks noChangeArrowheads="1"/>
          </p:cNvSpPr>
          <p:nvPr/>
        </p:nvSpPr>
        <p:spPr bwMode="auto">
          <a:xfrm>
            <a:off x="1903413" y="3940175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838688" name="Text Box 32"/>
          <p:cNvSpPr txBox="1">
            <a:spLocks noChangeArrowheads="1"/>
          </p:cNvSpPr>
          <p:nvPr/>
        </p:nvSpPr>
        <p:spPr bwMode="auto">
          <a:xfrm>
            <a:off x="1598613" y="4656138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838689" name="Text Box 33"/>
          <p:cNvSpPr txBox="1">
            <a:spLocks noChangeArrowheads="1"/>
          </p:cNvSpPr>
          <p:nvPr/>
        </p:nvSpPr>
        <p:spPr bwMode="auto">
          <a:xfrm>
            <a:off x="2144713" y="4660900"/>
            <a:ext cx="354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838690" name="Text Box 34"/>
          <p:cNvSpPr txBox="1">
            <a:spLocks noChangeArrowheads="1"/>
          </p:cNvSpPr>
          <p:nvPr/>
        </p:nvSpPr>
        <p:spPr bwMode="auto">
          <a:xfrm>
            <a:off x="2873375" y="4633913"/>
            <a:ext cx="155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838691" name="Text Box 35"/>
          <p:cNvSpPr txBox="1">
            <a:spLocks noChangeArrowheads="1"/>
          </p:cNvSpPr>
          <p:nvPr/>
        </p:nvSpPr>
        <p:spPr bwMode="auto">
          <a:xfrm>
            <a:off x="2784475" y="3933825"/>
            <a:ext cx="35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7861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BC00D-247C-534F-ABD3-88A1749B25DA}" type="slidenum">
              <a:rPr lang="en-US"/>
              <a:pPr/>
              <a:t>33</a:t>
            </a:fld>
            <a:endParaRPr lang="en-US"/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5080000" y="3860800"/>
            <a:ext cx="1757363" cy="13684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6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839760" name="Group 80"/>
          <p:cNvGrpSpPr>
            <a:grpSpLocks/>
          </p:cNvGrpSpPr>
          <p:nvPr/>
        </p:nvGrpSpPr>
        <p:grpSpPr bwMode="auto">
          <a:xfrm>
            <a:off x="4595813" y="3711575"/>
            <a:ext cx="2640012" cy="1604963"/>
            <a:chOff x="2895" y="2338"/>
            <a:chExt cx="1663" cy="1011"/>
          </a:xfrm>
        </p:grpSpPr>
        <p:sp>
          <p:nvSpPr>
            <p:cNvPr id="839761" name="Line 81"/>
            <p:cNvSpPr>
              <a:spLocks noChangeShapeType="1"/>
            </p:cNvSpPr>
            <p:nvPr/>
          </p:nvSpPr>
          <p:spPr bwMode="auto">
            <a:xfrm>
              <a:off x="2898" y="2809"/>
              <a:ext cx="15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2" name="Line 82"/>
            <p:cNvSpPr>
              <a:spLocks noChangeShapeType="1"/>
            </p:cNvSpPr>
            <p:nvPr/>
          </p:nvSpPr>
          <p:spPr bwMode="auto">
            <a:xfrm flipV="1">
              <a:off x="2895" y="2620"/>
              <a:ext cx="56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3" name="Line 83"/>
            <p:cNvSpPr>
              <a:spLocks noChangeShapeType="1"/>
            </p:cNvSpPr>
            <p:nvPr/>
          </p:nvSpPr>
          <p:spPr bwMode="auto">
            <a:xfrm>
              <a:off x="2901" y="2812"/>
              <a:ext cx="366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4" name="Line 84"/>
            <p:cNvSpPr>
              <a:spLocks noChangeShapeType="1"/>
            </p:cNvSpPr>
            <p:nvPr/>
          </p:nvSpPr>
          <p:spPr bwMode="auto">
            <a:xfrm>
              <a:off x="2901" y="2815"/>
              <a:ext cx="717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5" name="Line 85"/>
            <p:cNvSpPr>
              <a:spLocks noChangeShapeType="1"/>
            </p:cNvSpPr>
            <p:nvPr/>
          </p:nvSpPr>
          <p:spPr bwMode="auto">
            <a:xfrm>
              <a:off x="2922" y="2815"/>
              <a:ext cx="1099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6" name="Freeform 86"/>
            <p:cNvSpPr>
              <a:spLocks/>
            </p:cNvSpPr>
            <p:nvPr/>
          </p:nvSpPr>
          <p:spPr bwMode="auto">
            <a:xfrm rot="584358">
              <a:off x="2933" y="2338"/>
              <a:ext cx="1088" cy="471"/>
            </a:xfrm>
            <a:custGeom>
              <a:avLst/>
              <a:gdLst>
                <a:gd name="T0" fmla="*/ 0 w 1041"/>
                <a:gd name="T1" fmla="*/ 351 h 351"/>
                <a:gd name="T2" fmla="*/ 333 w 1041"/>
                <a:gd name="T3" fmla="*/ 51 h 351"/>
                <a:gd name="T4" fmla="*/ 1041 w 1041"/>
                <a:gd name="T5" fmla="*/ 4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1" h="351">
                  <a:moveTo>
                    <a:pt x="0" y="351"/>
                  </a:moveTo>
                  <a:cubicBezTo>
                    <a:pt x="80" y="226"/>
                    <a:pt x="160" y="102"/>
                    <a:pt x="333" y="51"/>
                  </a:cubicBezTo>
                  <a:cubicBezTo>
                    <a:pt x="506" y="0"/>
                    <a:pt x="924" y="46"/>
                    <a:pt x="1041" y="4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7" name="Freeform 87"/>
            <p:cNvSpPr>
              <a:spLocks/>
            </p:cNvSpPr>
            <p:nvPr/>
          </p:nvSpPr>
          <p:spPr bwMode="auto">
            <a:xfrm>
              <a:off x="3351" y="3037"/>
              <a:ext cx="670" cy="198"/>
            </a:xfrm>
            <a:custGeom>
              <a:avLst/>
              <a:gdLst>
                <a:gd name="T0" fmla="*/ 0 w 654"/>
                <a:gd name="T1" fmla="*/ 0 h 198"/>
                <a:gd name="T2" fmla="*/ 354 w 654"/>
                <a:gd name="T3" fmla="*/ 189 h 198"/>
                <a:gd name="T4" fmla="*/ 654 w 654"/>
                <a:gd name="T5" fmla="*/ 5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4" h="198">
                  <a:moveTo>
                    <a:pt x="0" y="0"/>
                  </a:moveTo>
                  <a:cubicBezTo>
                    <a:pt x="122" y="90"/>
                    <a:pt x="245" y="180"/>
                    <a:pt x="354" y="189"/>
                  </a:cubicBezTo>
                  <a:cubicBezTo>
                    <a:pt x="463" y="198"/>
                    <a:pt x="558" y="126"/>
                    <a:pt x="654" y="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8" name="Freeform 88"/>
            <p:cNvSpPr>
              <a:spLocks/>
            </p:cNvSpPr>
            <p:nvPr/>
          </p:nvSpPr>
          <p:spPr bwMode="auto">
            <a:xfrm>
              <a:off x="3360" y="2914"/>
              <a:ext cx="1144" cy="416"/>
            </a:xfrm>
            <a:custGeom>
              <a:avLst/>
              <a:gdLst>
                <a:gd name="T0" fmla="*/ 0 w 1110"/>
                <a:gd name="T1" fmla="*/ 123 h 467"/>
                <a:gd name="T2" fmla="*/ 354 w 1110"/>
                <a:gd name="T3" fmla="*/ 447 h 467"/>
                <a:gd name="T4" fmla="*/ 1110 w 1110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0" h="467">
                  <a:moveTo>
                    <a:pt x="0" y="123"/>
                  </a:moveTo>
                  <a:cubicBezTo>
                    <a:pt x="84" y="295"/>
                    <a:pt x="169" y="467"/>
                    <a:pt x="354" y="447"/>
                  </a:cubicBezTo>
                  <a:cubicBezTo>
                    <a:pt x="539" y="427"/>
                    <a:pt x="824" y="213"/>
                    <a:pt x="111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69" name="Freeform 89"/>
            <p:cNvSpPr>
              <a:spLocks/>
            </p:cNvSpPr>
            <p:nvPr/>
          </p:nvSpPr>
          <p:spPr bwMode="auto">
            <a:xfrm>
              <a:off x="3708" y="2950"/>
              <a:ext cx="850" cy="399"/>
            </a:xfrm>
            <a:custGeom>
              <a:avLst/>
              <a:gdLst>
                <a:gd name="T0" fmla="*/ 0 w 819"/>
                <a:gd name="T1" fmla="*/ 93 h 399"/>
                <a:gd name="T2" fmla="*/ 228 w 819"/>
                <a:gd name="T3" fmla="*/ 384 h 399"/>
                <a:gd name="T4" fmla="*/ 819 w 819"/>
                <a:gd name="T5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9" h="399">
                  <a:moveTo>
                    <a:pt x="0" y="93"/>
                  </a:moveTo>
                  <a:cubicBezTo>
                    <a:pt x="46" y="246"/>
                    <a:pt x="92" y="399"/>
                    <a:pt x="228" y="384"/>
                  </a:cubicBezTo>
                  <a:cubicBezTo>
                    <a:pt x="364" y="369"/>
                    <a:pt x="591" y="184"/>
                    <a:pt x="8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0" name="Line 90"/>
            <p:cNvSpPr>
              <a:spLocks noChangeShapeType="1"/>
            </p:cNvSpPr>
            <p:nvPr/>
          </p:nvSpPr>
          <p:spPr bwMode="auto">
            <a:xfrm flipV="1">
              <a:off x="4105" y="2860"/>
              <a:ext cx="365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1" name="Line 91"/>
            <p:cNvSpPr>
              <a:spLocks noChangeShapeType="1"/>
            </p:cNvSpPr>
            <p:nvPr/>
          </p:nvSpPr>
          <p:spPr bwMode="auto">
            <a:xfrm>
              <a:off x="4086" y="2548"/>
              <a:ext cx="418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2" name="Line 92"/>
            <p:cNvSpPr>
              <a:spLocks noChangeShapeType="1"/>
            </p:cNvSpPr>
            <p:nvPr/>
          </p:nvSpPr>
          <p:spPr bwMode="auto">
            <a:xfrm>
              <a:off x="3567" y="2605"/>
              <a:ext cx="896" cy="1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3" name="Line 93"/>
            <p:cNvSpPr>
              <a:spLocks noChangeShapeType="1"/>
            </p:cNvSpPr>
            <p:nvPr/>
          </p:nvSpPr>
          <p:spPr bwMode="auto">
            <a:xfrm>
              <a:off x="3558" y="2605"/>
              <a:ext cx="528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4" name="Line 94"/>
            <p:cNvSpPr>
              <a:spLocks noChangeShapeType="1"/>
            </p:cNvSpPr>
            <p:nvPr/>
          </p:nvSpPr>
          <p:spPr bwMode="auto">
            <a:xfrm>
              <a:off x="3354" y="3040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5" name="Line 95"/>
            <p:cNvSpPr>
              <a:spLocks noChangeShapeType="1"/>
            </p:cNvSpPr>
            <p:nvPr/>
          </p:nvSpPr>
          <p:spPr bwMode="auto">
            <a:xfrm flipV="1">
              <a:off x="3705" y="3019"/>
              <a:ext cx="30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76" name="Line 96"/>
            <p:cNvSpPr>
              <a:spLocks noChangeShapeType="1"/>
            </p:cNvSpPr>
            <p:nvPr/>
          </p:nvSpPr>
          <p:spPr bwMode="auto">
            <a:xfrm flipV="1">
              <a:off x="3564" y="2562"/>
              <a:ext cx="447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39742" name="Group 62"/>
          <p:cNvGrpSpPr>
            <a:grpSpLocks/>
          </p:cNvGrpSpPr>
          <p:nvPr/>
        </p:nvGrpSpPr>
        <p:grpSpPr bwMode="auto">
          <a:xfrm>
            <a:off x="4595813" y="4044950"/>
            <a:ext cx="2554287" cy="785813"/>
            <a:chOff x="2895" y="2548"/>
            <a:chExt cx="1609" cy="495"/>
          </a:xfrm>
        </p:grpSpPr>
        <p:sp>
          <p:nvSpPr>
            <p:cNvPr id="839716" name="Line 36"/>
            <p:cNvSpPr>
              <a:spLocks noChangeShapeType="1"/>
            </p:cNvSpPr>
            <p:nvPr/>
          </p:nvSpPr>
          <p:spPr bwMode="auto">
            <a:xfrm flipV="1">
              <a:off x="2895" y="2620"/>
              <a:ext cx="56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17" name="Line 37"/>
            <p:cNvSpPr>
              <a:spLocks noChangeShapeType="1"/>
            </p:cNvSpPr>
            <p:nvPr/>
          </p:nvSpPr>
          <p:spPr bwMode="auto">
            <a:xfrm>
              <a:off x="2901" y="2812"/>
              <a:ext cx="366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18" name="Line 38"/>
            <p:cNvSpPr>
              <a:spLocks noChangeShapeType="1"/>
            </p:cNvSpPr>
            <p:nvPr/>
          </p:nvSpPr>
          <p:spPr bwMode="auto">
            <a:xfrm flipV="1">
              <a:off x="4105" y="2860"/>
              <a:ext cx="365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19" name="Line 39"/>
            <p:cNvSpPr>
              <a:spLocks noChangeShapeType="1"/>
            </p:cNvSpPr>
            <p:nvPr/>
          </p:nvSpPr>
          <p:spPr bwMode="auto">
            <a:xfrm>
              <a:off x="4086" y="2548"/>
              <a:ext cx="418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20" name="Line 40"/>
            <p:cNvSpPr>
              <a:spLocks noChangeShapeType="1"/>
            </p:cNvSpPr>
            <p:nvPr/>
          </p:nvSpPr>
          <p:spPr bwMode="auto">
            <a:xfrm>
              <a:off x="3558" y="2605"/>
              <a:ext cx="528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21" name="Line 41"/>
            <p:cNvSpPr>
              <a:spLocks noChangeShapeType="1"/>
            </p:cNvSpPr>
            <p:nvPr/>
          </p:nvSpPr>
          <p:spPr bwMode="auto">
            <a:xfrm>
              <a:off x="3354" y="3040"/>
              <a:ext cx="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22" name="Line 42"/>
            <p:cNvSpPr>
              <a:spLocks noChangeShapeType="1"/>
            </p:cNvSpPr>
            <p:nvPr/>
          </p:nvSpPr>
          <p:spPr bwMode="auto">
            <a:xfrm flipV="1">
              <a:off x="3705" y="3019"/>
              <a:ext cx="30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23" name="Line 43"/>
            <p:cNvSpPr>
              <a:spLocks noChangeShapeType="1"/>
            </p:cNvSpPr>
            <p:nvPr/>
          </p:nvSpPr>
          <p:spPr bwMode="auto">
            <a:xfrm flipV="1">
              <a:off x="3564" y="2562"/>
              <a:ext cx="447" cy="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052513"/>
            <a:ext cx="8193087" cy="1800225"/>
          </a:xfrm>
        </p:spPr>
        <p:txBody>
          <a:bodyPr/>
          <a:lstStyle/>
          <a:p>
            <a:pPr marL="342900" indent="-342900"/>
            <a:r>
              <a:rPr lang="en-US" altLang="zh-CN" dirty="0">
                <a:ea typeface="宋体" charset="0"/>
                <a:cs typeface="宋体" charset="0"/>
              </a:rPr>
              <a:t>Create nodes for every block. In addition, create a source node and a sink one.</a:t>
            </a:r>
          </a:p>
          <a:p>
            <a:pPr marL="342900" indent="-342900"/>
            <a:r>
              <a:rPr lang="en-US" altLang="zh-CN" dirty="0">
                <a:ea typeface="宋体" charset="0"/>
                <a:cs typeface="宋体" charset="0"/>
              </a:rPr>
              <a:t>Add a directed edge (</a:t>
            </a:r>
            <a:r>
              <a:rPr lang="en-US" altLang="zh-CN" i="1" dirty="0"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,</a:t>
            </a:r>
            <a:r>
              <a:rPr lang="en-US" altLang="zh-CN" i="1" dirty="0">
                <a:ea typeface="宋体" charset="0"/>
                <a:cs typeface="宋体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</a:rPr>
              <a:t>) if Block </a:t>
            </a:r>
            <a:r>
              <a:rPr lang="en-US" altLang="zh-CN" i="1" dirty="0">
                <a:ea typeface="宋体" charset="0"/>
                <a:cs typeface="宋体" charset="0"/>
              </a:rPr>
              <a:t>A</a:t>
            </a:r>
            <a:r>
              <a:rPr lang="en-US" altLang="zh-CN" dirty="0">
                <a:ea typeface="宋体" charset="0"/>
                <a:cs typeface="宋体" charset="0"/>
              </a:rPr>
              <a:t> is </a:t>
            </a:r>
            <a:r>
              <a:rPr lang="en-US" altLang="zh-CN" dirty="0" smtClean="0">
                <a:ea typeface="宋体" charset="0"/>
                <a:cs typeface="宋体" charset="0"/>
              </a:rPr>
              <a:t>to the left of </a:t>
            </a:r>
            <a:r>
              <a:rPr lang="en-US" altLang="zh-CN" dirty="0">
                <a:ea typeface="宋体" charset="0"/>
                <a:cs typeface="宋体" charset="0"/>
              </a:rPr>
              <a:t>Block </a:t>
            </a:r>
            <a:r>
              <a:rPr lang="en-US" altLang="zh-CN" i="1" dirty="0">
                <a:ea typeface="宋体" charset="0"/>
                <a:cs typeface="宋体" charset="0"/>
              </a:rPr>
              <a:t>B</a:t>
            </a:r>
            <a:r>
              <a:rPr lang="en-US" altLang="zh-CN" dirty="0">
                <a:ea typeface="宋体" charset="0"/>
                <a:cs typeface="宋体" charset="0"/>
              </a:rPr>
              <a:t>. (HCG)</a:t>
            </a:r>
          </a:p>
          <a:p>
            <a:pPr marL="342900" indent="-342900"/>
            <a:r>
              <a:rPr lang="en-US" altLang="zh-CN" dirty="0">
                <a:ea typeface="宋体" charset="0"/>
                <a:cs typeface="宋体" charset="0"/>
              </a:rPr>
              <a:t>Remove the redundant edges that cannot be derived from other edges by transitivity.</a:t>
            </a:r>
            <a:endParaRPr lang="en-US" altLang="zh-CN" dirty="0">
              <a:solidFill>
                <a:srgbClr val="C0C0C0"/>
              </a:solidFill>
              <a:ea typeface="宋体" charset="0"/>
              <a:cs typeface="宋体" charset="0"/>
            </a:endParaRPr>
          </a:p>
        </p:txBody>
      </p:sp>
      <p:sp>
        <p:nvSpPr>
          <p:cNvPr id="839683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6E3A99EB-5879-9D46-B6D0-20AD5F0A6D89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8396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  <a:cs typeface="宋体" charset="0"/>
              </a:rPr>
              <a:t>3.4.1	Floorplan to a Constraint-Graph Pair</a:t>
            </a:r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5086350" y="3863975"/>
            <a:ext cx="1751013" cy="1365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3" name="Rectangle 13"/>
          <p:cNvSpPr>
            <a:spLocks noChangeArrowheads="1"/>
          </p:cNvSpPr>
          <p:nvPr/>
        </p:nvSpPr>
        <p:spPr bwMode="auto">
          <a:xfrm>
            <a:off x="5086350" y="3863975"/>
            <a:ext cx="1138238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4" name="Rectangle 14"/>
          <p:cNvSpPr>
            <a:spLocks noChangeArrowheads="1"/>
          </p:cNvSpPr>
          <p:nvPr/>
        </p:nvSpPr>
        <p:spPr bwMode="auto">
          <a:xfrm>
            <a:off x="5086350" y="4464050"/>
            <a:ext cx="579438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5" name="Rectangle 15"/>
          <p:cNvSpPr>
            <a:spLocks noChangeArrowheads="1"/>
          </p:cNvSpPr>
          <p:nvPr/>
        </p:nvSpPr>
        <p:spPr bwMode="auto">
          <a:xfrm>
            <a:off x="5665788" y="4464050"/>
            <a:ext cx="558800" cy="765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6" name="Oval 16"/>
          <p:cNvSpPr>
            <a:spLocks noChangeArrowheads="1"/>
          </p:cNvSpPr>
          <p:nvPr/>
        </p:nvSpPr>
        <p:spPr bwMode="auto">
          <a:xfrm>
            <a:off x="5484813" y="3946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7" name="Rectangle 17"/>
          <p:cNvSpPr>
            <a:spLocks noChangeArrowheads="1"/>
          </p:cNvSpPr>
          <p:nvPr/>
        </p:nvSpPr>
        <p:spPr bwMode="auto">
          <a:xfrm>
            <a:off x="6224588" y="4311650"/>
            <a:ext cx="612775" cy="917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698" name="Text Box 18"/>
          <p:cNvSpPr txBox="1">
            <a:spLocks noChangeArrowheads="1"/>
          </p:cNvSpPr>
          <p:nvPr/>
        </p:nvSpPr>
        <p:spPr bwMode="auto">
          <a:xfrm>
            <a:off x="5499100" y="3933825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839699" name="Oval 19"/>
          <p:cNvSpPr>
            <a:spLocks noChangeArrowheads="1"/>
          </p:cNvSpPr>
          <p:nvPr/>
        </p:nvSpPr>
        <p:spPr bwMode="auto">
          <a:xfrm>
            <a:off x="6367463" y="3913188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0" name="Oval 20"/>
          <p:cNvSpPr>
            <a:spLocks noChangeArrowheads="1"/>
          </p:cNvSpPr>
          <p:nvPr/>
        </p:nvSpPr>
        <p:spPr bwMode="auto">
          <a:xfrm>
            <a:off x="6367463" y="45958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1" name="Oval 21"/>
          <p:cNvSpPr>
            <a:spLocks noChangeArrowheads="1"/>
          </p:cNvSpPr>
          <p:nvPr/>
        </p:nvSpPr>
        <p:spPr bwMode="auto">
          <a:xfrm>
            <a:off x="5718175" y="46466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2" name="Oval 22"/>
          <p:cNvSpPr>
            <a:spLocks noChangeArrowheads="1"/>
          </p:cNvSpPr>
          <p:nvPr/>
        </p:nvSpPr>
        <p:spPr bwMode="auto">
          <a:xfrm>
            <a:off x="5186363" y="4646613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3" name="Text Box 23"/>
          <p:cNvSpPr txBox="1">
            <a:spLocks noChangeArrowheads="1"/>
          </p:cNvSpPr>
          <p:nvPr/>
        </p:nvSpPr>
        <p:spPr bwMode="auto">
          <a:xfrm>
            <a:off x="5194300" y="4649788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839704" name="Text Box 24"/>
          <p:cNvSpPr txBox="1">
            <a:spLocks noChangeArrowheads="1"/>
          </p:cNvSpPr>
          <p:nvPr/>
        </p:nvSpPr>
        <p:spPr bwMode="auto">
          <a:xfrm>
            <a:off x="5740400" y="465455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839705" name="Text Box 25"/>
          <p:cNvSpPr txBox="1">
            <a:spLocks noChangeArrowheads="1"/>
          </p:cNvSpPr>
          <p:nvPr/>
        </p:nvSpPr>
        <p:spPr bwMode="auto">
          <a:xfrm>
            <a:off x="6469063" y="4627563"/>
            <a:ext cx="155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839706" name="Oval 26"/>
          <p:cNvSpPr>
            <a:spLocks noChangeArrowheads="1"/>
          </p:cNvSpPr>
          <p:nvPr/>
        </p:nvSpPr>
        <p:spPr bwMode="auto">
          <a:xfrm>
            <a:off x="4432300" y="4276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7" name="Text Box 27"/>
          <p:cNvSpPr txBox="1">
            <a:spLocks noChangeArrowheads="1"/>
          </p:cNvSpPr>
          <p:nvPr/>
        </p:nvSpPr>
        <p:spPr bwMode="auto">
          <a:xfrm>
            <a:off x="4471988" y="4283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</a:t>
            </a:r>
            <a:endParaRPr lang="en-US" altLang="zh-CN" sz="1600" b="1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9708" name="Oval 28"/>
          <p:cNvSpPr>
            <a:spLocks noChangeArrowheads="1"/>
          </p:cNvSpPr>
          <p:nvPr/>
        </p:nvSpPr>
        <p:spPr bwMode="auto">
          <a:xfrm>
            <a:off x="7085013" y="4276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39709" name="Text Box 29"/>
          <p:cNvSpPr txBox="1">
            <a:spLocks noChangeArrowheads="1"/>
          </p:cNvSpPr>
          <p:nvPr/>
        </p:nvSpPr>
        <p:spPr bwMode="auto">
          <a:xfrm>
            <a:off x="7150100" y="4292600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600" b="1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t</a:t>
            </a:r>
            <a:endParaRPr lang="en-US" altLang="zh-CN" sz="1600" b="1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39710" name="Text Box 30"/>
          <p:cNvSpPr txBox="1">
            <a:spLocks noChangeArrowheads="1"/>
          </p:cNvSpPr>
          <p:nvPr/>
        </p:nvSpPr>
        <p:spPr bwMode="auto">
          <a:xfrm>
            <a:off x="6380163" y="3927475"/>
            <a:ext cx="352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grpSp>
        <p:nvGrpSpPr>
          <p:cNvPr id="839777" name="Group 97"/>
          <p:cNvGrpSpPr>
            <a:grpSpLocks/>
          </p:cNvGrpSpPr>
          <p:nvPr/>
        </p:nvGrpSpPr>
        <p:grpSpPr bwMode="auto">
          <a:xfrm>
            <a:off x="1495425" y="3860800"/>
            <a:ext cx="1757363" cy="1368425"/>
            <a:chOff x="942" y="2432"/>
            <a:chExt cx="1107" cy="862"/>
          </a:xfrm>
        </p:grpSpPr>
        <p:sp>
          <p:nvSpPr>
            <p:cNvPr id="839685" name="Rectangle 5"/>
            <p:cNvSpPr>
              <a:spLocks noChangeArrowheads="1"/>
            </p:cNvSpPr>
            <p:nvPr/>
          </p:nvSpPr>
          <p:spPr bwMode="auto">
            <a:xfrm>
              <a:off x="942" y="2432"/>
              <a:ext cx="1107" cy="86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39686" name="Rectangle 6"/>
            <p:cNvSpPr>
              <a:spLocks noChangeArrowheads="1"/>
            </p:cNvSpPr>
            <p:nvPr/>
          </p:nvSpPr>
          <p:spPr bwMode="auto">
            <a:xfrm>
              <a:off x="946" y="2434"/>
              <a:ext cx="1103" cy="8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687" name="Rectangle 7"/>
            <p:cNvSpPr>
              <a:spLocks noChangeArrowheads="1"/>
            </p:cNvSpPr>
            <p:nvPr/>
          </p:nvSpPr>
          <p:spPr bwMode="auto">
            <a:xfrm>
              <a:off x="946" y="2434"/>
              <a:ext cx="717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688" name="Rectangle 8"/>
            <p:cNvSpPr>
              <a:spLocks noChangeArrowheads="1"/>
            </p:cNvSpPr>
            <p:nvPr/>
          </p:nvSpPr>
          <p:spPr bwMode="auto">
            <a:xfrm>
              <a:off x="946" y="2812"/>
              <a:ext cx="365" cy="4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689" name="Rectangle 9"/>
            <p:cNvSpPr>
              <a:spLocks noChangeArrowheads="1"/>
            </p:cNvSpPr>
            <p:nvPr/>
          </p:nvSpPr>
          <p:spPr bwMode="auto">
            <a:xfrm>
              <a:off x="1311" y="2812"/>
              <a:ext cx="352" cy="4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690" name="Rectangle 10"/>
            <p:cNvSpPr>
              <a:spLocks noChangeArrowheads="1"/>
            </p:cNvSpPr>
            <p:nvPr/>
          </p:nvSpPr>
          <p:spPr bwMode="auto">
            <a:xfrm>
              <a:off x="1663" y="2716"/>
              <a:ext cx="386" cy="5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11" name="Text Box 31"/>
            <p:cNvSpPr txBox="1">
              <a:spLocks noChangeArrowheads="1"/>
            </p:cNvSpPr>
            <p:nvPr/>
          </p:nvSpPr>
          <p:spPr bwMode="auto">
            <a:xfrm>
              <a:off x="1199" y="248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839712" name="Text Box 32"/>
            <p:cNvSpPr txBox="1">
              <a:spLocks noChangeArrowheads="1"/>
            </p:cNvSpPr>
            <p:nvPr/>
          </p:nvSpPr>
          <p:spPr bwMode="auto">
            <a:xfrm>
              <a:off x="1007" y="2933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839713" name="Text Box 33"/>
            <p:cNvSpPr txBox="1">
              <a:spLocks noChangeArrowheads="1"/>
            </p:cNvSpPr>
            <p:nvPr/>
          </p:nvSpPr>
          <p:spPr bwMode="auto">
            <a:xfrm>
              <a:off x="1351" y="293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839714" name="Text Box 34"/>
            <p:cNvSpPr txBox="1">
              <a:spLocks noChangeArrowheads="1"/>
            </p:cNvSpPr>
            <p:nvPr/>
          </p:nvSpPr>
          <p:spPr bwMode="auto">
            <a:xfrm>
              <a:off x="1810" y="2919"/>
              <a:ext cx="9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839715" name="Text Box 35"/>
            <p:cNvSpPr txBox="1">
              <a:spLocks noChangeArrowheads="1"/>
            </p:cNvSpPr>
            <p:nvPr/>
          </p:nvSpPr>
          <p:spPr bwMode="auto">
            <a:xfrm>
              <a:off x="1754" y="2478"/>
              <a:ext cx="2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902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657600" y="1600200"/>
            <a:ext cx="50292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Floorplan to a Sequence Pair</a:t>
            </a:r>
            <a:br>
              <a:rPr lang="en-US" dirty="0" smtClean="0"/>
            </a:br>
            <a:r>
              <a:rPr lang="en-US" sz="2700" i="1" dirty="0" smtClean="0"/>
              <a:t>Step 1: Consider the constraints related to HCG</a:t>
            </a:r>
            <a:endParaRPr lang="en-US" i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2133600"/>
            <a:ext cx="1686506" cy="1617725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89981" y="2133600"/>
            <a:ext cx="1053725" cy="16177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616160" y="2618359"/>
            <a:ext cx="1366" cy="70129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103648" y="2618359"/>
            <a:ext cx="1049625" cy="139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7200" y="2133600"/>
            <a:ext cx="632781" cy="1617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57200" y="2941066"/>
            <a:ext cx="632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089981" y="3318255"/>
            <a:ext cx="1049625" cy="139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58990" y="2241169"/>
            <a:ext cx="317074" cy="26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641704" y="2390648"/>
            <a:ext cx="262406" cy="3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1486324" y="3372739"/>
            <a:ext cx="262406" cy="30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33504" y="3157601"/>
            <a:ext cx="262406" cy="30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1217084" y="2780411"/>
            <a:ext cx="262406" cy="30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491790" y="2207641"/>
            <a:ext cx="251473" cy="3087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744630" y="2773426"/>
            <a:ext cx="254206" cy="3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48441" y="3407663"/>
            <a:ext cx="429143" cy="402336"/>
            <a:chOff x="5410200" y="4008438"/>
            <a:chExt cx="498475" cy="457200"/>
          </a:xfrm>
        </p:grpSpPr>
        <p:sp>
          <p:nvSpPr>
            <p:cNvPr id="20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48441" y="2133600"/>
            <a:ext cx="429143" cy="402336"/>
            <a:chOff x="5410200" y="4008438"/>
            <a:chExt cx="498475" cy="457200"/>
          </a:xfrm>
        </p:grpSpPr>
        <p:sp>
          <p:nvSpPr>
            <p:cNvPr id="23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91674" y="3407663"/>
            <a:ext cx="429143" cy="402336"/>
            <a:chOff x="5410200" y="4008438"/>
            <a:chExt cx="498475" cy="457200"/>
          </a:xfrm>
        </p:grpSpPr>
        <p:sp>
          <p:nvSpPr>
            <p:cNvPr id="2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91674" y="2133600"/>
            <a:ext cx="429143" cy="402336"/>
            <a:chOff x="5410200" y="4008438"/>
            <a:chExt cx="498475" cy="457200"/>
          </a:xfrm>
        </p:grpSpPr>
        <p:sp>
          <p:nvSpPr>
            <p:cNvPr id="2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01261" y="2737104"/>
            <a:ext cx="429143" cy="402336"/>
            <a:chOff x="5410200" y="4008438"/>
            <a:chExt cx="498475" cy="457200"/>
          </a:xfrm>
        </p:grpSpPr>
        <p:sp>
          <p:nvSpPr>
            <p:cNvPr id="3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47690" y="2737104"/>
            <a:ext cx="429143" cy="402336"/>
            <a:chOff x="5410200" y="4008438"/>
            <a:chExt cx="498475" cy="457200"/>
          </a:xfrm>
        </p:grpSpPr>
        <p:sp>
          <p:nvSpPr>
            <p:cNvPr id="3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95621" y="2737104"/>
            <a:ext cx="347674" cy="396748"/>
            <a:chOff x="6215062" y="5638800"/>
            <a:chExt cx="403844" cy="450850"/>
          </a:xfrm>
        </p:grpSpPr>
        <p:sp>
          <p:nvSpPr>
            <p:cNvPr id="38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34908" y="2670048"/>
            <a:ext cx="323092" cy="396748"/>
            <a:chOff x="6019800" y="2581275"/>
            <a:chExt cx="375290" cy="450850"/>
          </a:xfrm>
        </p:grpSpPr>
        <p:sp>
          <p:nvSpPr>
            <p:cNvPr id="41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>
            <a:stCxn id="39" idx="3"/>
            <a:endCxn id="23" idx="3"/>
          </p:cNvCxnSpPr>
          <p:nvPr/>
        </p:nvCxnSpPr>
        <p:spPr>
          <a:xfrm flipV="1">
            <a:off x="3143295" y="2477015"/>
            <a:ext cx="581521" cy="436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1" idx="1"/>
          </p:cNvCxnSpPr>
          <p:nvPr/>
        </p:nvCxnSpPr>
        <p:spPr>
          <a:xfrm>
            <a:off x="3123628" y="3072383"/>
            <a:ext cx="524812" cy="516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42050" y="2468880"/>
            <a:ext cx="500052" cy="32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2" idx="3"/>
          </p:cNvCxnSpPr>
          <p:nvPr/>
        </p:nvCxnSpPr>
        <p:spPr>
          <a:xfrm flipV="1">
            <a:off x="4042050" y="3080519"/>
            <a:ext cx="535587" cy="39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41" idx="2"/>
          </p:cNvCxnSpPr>
          <p:nvPr/>
        </p:nvCxnSpPr>
        <p:spPr>
          <a:xfrm flipV="1">
            <a:off x="6176833" y="2906141"/>
            <a:ext cx="358075" cy="11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6"/>
            <a:endCxn id="30" idx="1"/>
          </p:cNvCxnSpPr>
          <p:nvPr/>
        </p:nvCxnSpPr>
        <p:spPr>
          <a:xfrm flipV="1">
            <a:off x="4058450" y="2314511"/>
            <a:ext cx="1033224" cy="20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6"/>
            <a:endCxn id="26" idx="2"/>
          </p:cNvCxnSpPr>
          <p:nvPr/>
        </p:nvCxnSpPr>
        <p:spPr>
          <a:xfrm>
            <a:off x="4058450" y="3608831"/>
            <a:ext cx="10523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60471" y="2938272"/>
            <a:ext cx="7216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6"/>
          </p:cNvCxnSpPr>
          <p:nvPr/>
        </p:nvCxnSpPr>
        <p:spPr>
          <a:xfrm>
            <a:off x="5501684" y="2334768"/>
            <a:ext cx="1033224" cy="402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3"/>
          </p:cNvCxnSpPr>
          <p:nvPr/>
        </p:nvCxnSpPr>
        <p:spPr>
          <a:xfrm flipV="1">
            <a:off x="5520818" y="3072383"/>
            <a:ext cx="1079692" cy="516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86000" y="2362200"/>
            <a:ext cx="83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HCG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5400" y="5486400"/>
            <a:ext cx="429143" cy="402336"/>
            <a:chOff x="5410200" y="4008438"/>
            <a:chExt cx="498475" cy="457200"/>
          </a:xfrm>
        </p:grpSpPr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4572000"/>
            <a:ext cx="429143" cy="402336"/>
            <a:chOff x="5410200" y="4008438"/>
            <a:chExt cx="498475" cy="457200"/>
          </a:xfrm>
        </p:grpSpPr>
        <p:sp>
          <p:nvSpPr>
            <p:cNvPr id="7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057400" y="5029200"/>
            <a:ext cx="429143" cy="402336"/>
            <a:chOff x="5410200" y="4008438"/>
            <a:chExt cx="498475" cy="457200"/>
          </a:xfrm>
        </p:grpSpPr>
        <p:sp>
          <p:nvSpPr>
            <p:cNvPr id="74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400" y="4572000"/>
            <a:ext cx="429143" cy="402336"/>
            <a:chOff x="5410200" y="4008438"/>
            <a:chExt cx="498475" cy="457200"/>
          </a:xfrm>
        </p:grpSpPr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819400" y="5486400"/>
            <a:ext cx="429143" cy="402336"/>
            <a:chOff x="5410200" y="4008438"/>
            <a:chExt cx="498475" cy="457200"/>
          </a:xfrm>
        </p:grpSpPr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05200" y="5029200"/>
            <a:ext cx="429143" cy="402336"/>
            <a:chOff x="5410200" y="4008438"/>
            <a:chExt cx="498475" cy="457200"/>
          </a:xfrm>
        </p:grpSpPr>
        <p:sp>
          <p:nvSpPr>
            <p:cNvPr id="84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219200" y="4114800"/>
            <a:ext cx="224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 for SP 1</a:t>
            </a:r>
          </a:p>
        </p:txBody>
      </p:sp>
      <p:cxnSp>
        <p:nvCxnSpPr>
          <p:cNvPr id="88" name="Straight Arrow Connector 87"/>
          <p:cNvCxnSpPr>
            <a:stCxn id="71" idx="6"/>
            <a:endCxn id="77" idx="2"/>
          </p:cNvCxnSpPr>
          <p:nvPr/>
        </p:nvCxnSpPr>
        <p:spPr>
          <a:xfrm>
            <a:off x="1705409" y="4773168"/>
            <a:ext cx="1133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3"/>
            <a:endCxn id="74" idx="3"/>
          </p:cNvCxnSpPr>
          <p:nvPr/>
        </p:nvCxnSpPr>
        <p:spPr>
          <a:xfrm flipV="1">
            <a:off x="1724543" y="5372615"/>
            <a:ext cx="409233" cy="29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1" idx="5"/>
            <a:endCxn id="74" idx="1"/>
          </p:cNvCxnSpPr>
          <p:nvPr/>
        </p:nvCxnSpPr>
        <p:spPr>
          <a:xfrm>
            <a:off x="1648167" y="4915415"/>
            <a:ext cx="485609" cy="172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752600" y="5715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6"/>
            <a:endCxn id="85" idx="1"/>
          </p:cNvCxnSpPr>
          <p:nvPr/>
        </p:nvCxnSpPr>
        <p:spPr>
          <a:xfrm flipV="1">
            <a:off x="2467409" y="5210112"/>
            <a:ext cx="1037791" cy="20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105400" y="5562600"/>
            <a:ext cx="429143" cy="402336"/>
            <a:chOff x="5410200" y="4008438"/>
            <a:chExt cx="498475" cy="457200"/>
          </a:xfrm>
        </p:grpSpPr>
        <p:sp>
          <p:nvSpPr>
            <p:cNvPr id="104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105400" y="4648200"/>
            <a:ext cx="429143" cy="402336"/>
            <a:chOff x="5410200" y="4008438"/>
            <a:chExt cx="498475" cy="457200"/>
          </a:xfrm>
        </p:grpSpPr>
        <p:sp>
          <p:nvSpPr>
            <p:cNvPr id="107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67400" y="5105400"/>
            <a:ext cx="429143" cy="402336"/>
            <a:chOff x="5410200" y="4008438"/>
            <a:chExt cx="498475" cy="457200"/>
          </a:xfrm>
        </p:grpSpPr>
        <p:sp>
          <p:nvSpPr>
            <p:cNvPr id="110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629400" y="4648200"/>
            <a:ext cx="429143" cy="402336"/>
            <a:chOff x="5410200" y="4008438"/>
            <a:chExt cx="498475" cy="457200"/>
          </a:xfrm>
        </p:grpSpPr>
        <p:sp>
          <p:nvSpPr>
            <p:cNvPr id="113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9400" y="5562600"/>
            <a:ext cx="429143" cy="402336"/>
            <a:chOff x="5410200" y="4008438"/>
            <a:chExt cx="498475" cy="457200"/>
          </a:xfrm>
        </p:grpSpPr>
        <p:sp>
          <p:nvSpPr>
            <p:cNvPr id="11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315200" y="5105400"/>
            <a:ext cx="429143" cy="402336"/>
            <a:chOff x="5410200" y="4008438"/>
            <a:chExt cx="498475" cy="457200"/>
          </a:xfrm>
        </p:grpSpPr>
        <p:sp>
          <p:nvSpPr>
            <p:cNvPr id="1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5029200" y="4191000"/>
            <a:ext cx="224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 for SP 2</a:t>
            </a:r>
          </a:p>
        </p:txBody>
      </p:sp>
      <p:cxnSp>
        <p:nvCxnSpPr>
          <p:cNvPr id="122" name="Straight Arrow Connector 121"/>
          <p:cNvCxnSpPr>
            <a:stCxn id="107" idx="6"/>
            <a:endCxn id="113" idx="2"/>
          </p:cNvCxnSpPr>
          <p:nvPr/>
        </p:nvCxnSpPr>
        <p:spPr>
          <a:xfrm>
            <a:off x="5515409" y="4849368"/>
            <a:ext cx="1133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5" idx="3"/>
            <a:endCxn id="110" idx="3"/>
          </p:cNvCxnSpPr>
          <p:nvPr/>
        </p:nvCxnSpPr>
        <p:spPr>
          <a:xfrm flipV="1">
            <a:off x="5534543" y="5448815"/>
            <a:ext cx="409233" cy="29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7" idx="5"/>
            <a:endCxn id="110" idx="1"/>
          </p:cNvCxnSpPr>
          <p:nvPr/>
        </p:nvCxnSpPr>
        <p:spPr>
          <a:xfrm>
            <a:off x="5458167" y="4991615"/>
            <a:ext cx="485609" cy="172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562600" y="579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0" idx="6"/>
            <a:endCxn id="120" idx="1"/>
          </p:cNvCxnSpPr>
          <p:nvPr/>
        </p:nvCxnSpPr>
        <p:spPr>
          <a:xfrm flipV="1">
            <a:off x="6277409" y="5286312"/>
            <a:ext cx="1037791" cy="20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352800" y="152400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5791200" y="1600200"/>
            <a:ext cx="3276600" cy="762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Floorplan to a Sequence Pair</a:t>
            </a:r>
            <a:br>
              <a:rPr lang="en-US" dirty="0"/>
            </a:br>
            <a:r>
              <a:rPr lang="en-US" sz="2700" i="1" dirty="0"/>
              <a:t>Step </a:t>
            </a:r>
            <a:r>
              <a:rPr lang="en-US" sz="2700" i="1" dirty="0" smtClean="0"/>
              <a:t>2: </a:t>
            </a:r>
            <a:r>
              <a:rPr lang="en-US" sz="2700" i="1" dirty="0"/>
              <a:t>Consider the constraints related to </a:t>
            </a:r>
            <a:r>
              <a:rPr lang="en-US" sz="2700" i="1" dirty="0" smtClean="0"/>
              <a:t>VCG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95400" y="5486400"/>
            <a:ext cx="429143" cy="402336"/>
            <a:chOff x="5410200" y="4008438"/>
            <a:chExt cx="498475" cy="457200"/>
          </a:xfrm>
        </p:grpSpPr>
        <p:sp>
          <p:nvSpPr>
            <p:cNvPr id="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5400" y="4572000"/>
            <a:ext cx="429143" cy="402336"/>
            <a:chOff x="5410200" y="4008438"/>
            <a:chExt cx="498475" cy="457200"/>
          </a:xfrm>
        </p:grpSpPr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57400" y="5029200"/>
            <a:ext cx="429143" cy="402336"/>
            <a:chOff x="5410200" y="4008438"/>
            <a:chExt cx="498475" cy="457200"/>
          </a:xfrm>
        </p:grpSpPr>
        <p:sp>
          <p:nvSpPr>
            <p:cNvPr id="1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19400" y="4572000"/>
            <a:ext cx="429143" cy="402336"/>
            <a:chOff x="5410200" y="4008438"/>
            <a:chExt cx="498475" cy="457200"/>
          </a:xfrm>
        </p:grpSpPr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19400" y="5486400"/>
            <a:ext cx="429143" cy="402336"/>
            <a:chOff x="5410200" y="4008438"/>
            <a:chExt cx="498475" cy="457200"/>
          </a:xfrm>
        </p:grpSpPr>
        <p:sp>
          <p:nvSpPr>
            <p:cNvPr id="1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05200" y="5029200"/>
            <a:ext cx="429143" cy="402336"/>
            <a:chOff x="5410200" y="4008438"/>
            <a:chExt cx="498475" cy="457200"/>
          </a:xfrm>
        </p:grpSpPr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95400" y="4114800"/>
            <a:ext cx="224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 for SP 1</a:t>
            </a:r>
          </a:p>
        </p:txBody>
      </p:sp>
      <p:cxnSp>
        <p:nvCxnSpPr>
          <p:cNvPr id="25" name="Straight Arrow Connector 24"/>
          <p:cNvCxnSpPr>
            <a:stCxn id="7" idx="3"/>
            <a:endCxn id="12" idx="3"/>
          </p:cNvCxnSpPr>
          <p:nvPr/>
        </p:nvCxnSpPr>
        <p:spPr>
          <a:xfrm flipV="1">
            <a:off x="1724543" y="5372615"/>
            <a:ext cx="409233" cy="29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2" idx="1"/>
          </p:cNvCxnSpPr>
          <p:nvPr/>
        </p:nvCxnSpPr>
        <p:spPr>
          <a:xfrm>
            <a:off x="1648167" y="4915415"/>
            <a:ext cx="485609" cy="172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752600" y="5715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22" idx="1"/>
          </p:cNvCxnSpPr>
          <p:nvPr/>
        </p:nvCxnSpPr>
        <p:spPr>
          <a:xfrm flipV="1">
            <a:off x="2467409" y="5210112"/>
            <a:ext cx="1037791" cy="20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05400" y="5562600"/>
            <a:ext cx="429143" cy="402336"/>
            <a:chOff x="5410200" y="4008438"/>
            <a:chExt cx="498475" cy="457200"/>
          </a:xfrm>
        </p:grpSpPr>
        <p:sp>
          <p:nvSpPr>
            <p:cNvPr id="30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5400" y="4648200"/>
            <a:ext cx="429143" cy="402336"/>
            <a:chOff x="5410200" y="4008438"/>
            <a:chExt cx="498475" cy="457200"/>
          </a:xfrm>
        </p:grpSpPr>
        <p:sp>
          <p:nvSpPr>
            <p:cNvPr id="33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67400" y="5105400"/>
            <a:ext cx="429143" cy="402336"/>
            <a:chOff x="5410200" y="4008438"/>
            <a:chExt cx="498475" cy="457200"/>
          </a:xfrm>
        </p:grpSpPr>
        <p:sp>
          <p:nvSpPr>
            <p:cNvPr id="3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29400" y="4648200"/>
            <a:ext cx="429143" cy="402336"/>
            <a:chOff x="5410200" y="4008438"/>
            <a:chExt cx="498475" cy="457200"/>
          </a:xfrm>
        </p:grpSpPr>
        <p:sp>
          <p:nvSpPr>
            <p:cNvPr id="3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29400" y="5562600"/>
            <a:ext cx="429143" cy="402336"/>
            <a:chOff x="5410200" y="4008438"/>
            <a:chExt cx="498475" cy="457200"/>
          </a:xfrm>
        </p:grpSpPr>
        <p:sp>
          <p:nvSpPr>
            <p:cNvPr id="4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315200" y="5105400"/>
            <a:ext cx="429143" cy="402336"/>
            <a:chOff x="5410200" y="4008438"/>
            <a:chExt cx="498475" cy="457200"/>
          </a:xfrm>
        </p:grpSpPr>
        <p:sp>
          <p:nvSpPr>
            <p:cNvPr id="4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29200" y="4191000"/>
            <a:ext cx="224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 for SP 2</a:t>
            </a:r>
          </a:p>
        </p:txBody>
      </p:sp>
      <p:cxnSp>
        <p:nvCxnSpPr>
          <p:cNvPr id="48" name="Straight Arrow Connector 47"/>
          <p:cNvCxnSpPr>
            <a:stCxn id="33" idx="6"/>
            <a:endCxn id="39" idx="2"/>
          </p:cNvCxnSpPr>
          <p:nvPr/>
        </p:nvCxnSpPr>
        <p:spPr>
          <a:xfrm>
            <a:off x="5515409" y="4849368"/>
            <a:ext cx="1133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36" idx="3"/>
          </p:cNvCxnSpPr>
          <p:nvPr/>
        </p:nvCxnSpPr>
        <p:spPr>
          <a:xfrm flipV="1">
            <a:off x="5534543" y="5448815"/>
            <a:ext cx="409233" cy="29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5"/>
            <a:endCxn id="36" idx="1"/>
          </p:cNvCxnSpPr>
          <p:nvPr/>
        </p:nvCxnSpPr>
        <p:spPr>
          <a:xfrm>
            <a:off x="5458167" y="4991615"/>
            <a:ext cx="485609" cy="172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62600" y="579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6"/>
            <a:endCxn id="46" idx="1"/>
          </p:cNvCxnSpPr>
          <p:nvPr/>
        </p:nvCxnSpPr>
        <p:spPr>
          <a:xfrm flipV="1">
            <a:off x="6277409" y="5286312"/>
            <a:ext cx="1037791" cy="20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5" idx="2"/>
          </p:cNvCxnSpPr>
          <p:nvPr/>
        </p:nvCxnSpPr>
        <p:spPr>
          <a:xfrm>
            <a:off x="1705409" y="4773168"/>
            <a:ext cx="1133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990600" y="2350042"/>
            <a:ext cx="1616644" cy="1391534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1597169" y="2350042"/>
            <a:ext cx="1010076" cy="13915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2101552" y="2767022"/>
            <a:ext cx="1310" cy="6032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1610269" y="2767022"/>
            <a:ext cx="1006145" cy="1201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990600" y="2350042"/>
            <a:ext cx="606568" cy="139153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990600" y="3044607"/>
            <a:ext cx="6065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1597169" y="3369058"/>
            <a:ext cx="1006145" cy="120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950892" y="2442570"/>
            <a:ext cx="303940" cy="2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1167461" y="2571149"/>
            <a:ext cx="251537" cy="26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977093" y="3415924"/>
            <a:ext cx="251537" cy="2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159601" y="3230866"/>
            <a:ext cx="251537" cy="2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1719008" y="2906415"/>
            <a:ext cx="251537" cy="2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1982334" y="2413730"/>
            <a:ext cx="241056" cy="2655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224700" y="2900406"/>
            <a:ext cx="243675" cy="26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672343" y="3388285"/>
            <a:ext cx="411367" cy="346080"/>
            <a:chOff x="5410200" y="4008438"/>
            <a:chExt cx="498475" cy="457200"/>
          </a:xfrm>
        </p:grpSpPr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72343" y="2638442"/>
            <a:ext cx="411367" cy="346080"/>
            <a:chOff x="5410200" y="4008438"/>
            <a:chExt cx="498475" cy="457200"/>
          </a:xfrm>
        </p:grpSpPr>
        <p:sp>
          <p:nvSpPr>
            <p:cNvPr id="7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55792" y="3388285"/>
            <a:ext cx="411367" cy="346080"/>
            <a:chOff x="5410200" y="4008438"/>
            <a:chExt cx="498475" cy="457200"/>
          </a:xfrm>
        </p:grpSpPr>
        <p:sp>
          <p:nvSpPr>
            <p:cNvPr id="74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055792" y="2003961"/>
            <a:ext cx="411367" cy="346080"/>
            <a:chOff x="5410200" y="4008438"/>
            <a:chExt cx="498475" cy="457200"/>
          </a:xfrm>
        </p:grpSpPr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89836" y="2753803"/>
            <a:ext cx="411367" cy="346080"/>
            <a:chOff x="5410200" y="4008438"/>
            <a:chExt cx="498475" cy="457200"/>
          </a:xfrm>
        </p:grpSpPr>
        <p:sp>
          <p:nvSpPr>
            <p:cNvPr id="80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684633" y="2753803"/>
            <a:ext cx="411367" cy="346080"/>
            <a:chOff x="5410200" y="4008438"/>
            <a:chExt cx="498475" cy="457200"/>
          </a:xfrm>
        </p:grpSpPr>
        <p:sp>
          <p:nvSpPr>
            <p:cNvPr id="83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85" name="Straight Arrow Connector 84"/>
          <p:cNvCxnSpPr>
            <a:stCxn id="68" idx="0"/>
            <a:endCxn id="71" idx="4"/>
          </p:cNvCxnSpPr>
          <p:nvPr/>
        </p:nvCxnSpPr>
        <p:spPr>
          <a:xfrm flipV="1">
            <a:off x="3878027" y="2984524"/>
            <a:ext cx="0" cy="403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804256" y="3042203"/>
            <a:ext cx="329836" cy="389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3" idx="3"/>
          </p:cNvCxnSpPr>
          <p:nvPr/>
        </p:nvCxnSpPr>
        <p:spPr>
          <a:xfrm flipV="1">
            <a:off x="5370213" y="3049202"/>
            <a:ext cx="387632" cy="389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93904" y="2292362"/>
            <a:ext cx="424773" cy="44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433097" y="2292362"/>
            <a:ext cx="440188" cy="44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129"/>
          <p:cNvSpPr>
            <a:spLocks noChangeAspect="1" noChangeArrowheads="1"/>
          </p:cNvSpPr>
          <p:nvPr/>
        </p:nvSpPr>
        <p:spPr bwMode="auto">
          <a:xfrm>
            <a:off x="4462324" y="3914616"/>
            <a:ext cx="301319" cy="276384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 Box 130"/>
          <p:cNvSpPr txBox="1">
            <a:spLocks noChangeAspect="1" noChangeArrowheads="1"/>
          </p:cNvSpPr>
          <p:nvPr/>
        </p:nvSpPr>
        <p:spPr bwMode="auto">
          <a:xfrm>
            <a:off x="4489836" y="3849726"/>
            <a:ext cx="305760" cy="30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92" name="Oval 129"/>
          <p:cNvSpPr>
            <a:spLocks noChangeAspect="1" noChangeArrowheads="1"/>
          </p:cNvSpPr>
          <p:nvPr/>
        </p:nvSpPr>
        <p:spPr bwMode="auto">
          <a:xfrm>
            <a:off x="4301184" y="1600200"/>
            <a:ext cx="301319" cy="276384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15604" y="1773241"/>
            <a:ext cx="503072" cy="274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4" idx="3"/>
          </p:cNvCxnSpPr>
          <p:nvPr/>
        </p:nvCxnSpPr>
        <p:spPr>
          <a:xfrm flipV="1">
            <a:off x="4741372" y="3683684"/>
            <a:ext cx="387632" cy="281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8" idx="5"/>
          </p:cNvCxnSpPr>
          <p:nvPr/>
        </p:nvCxnSpPr>
        <p:spPr>
          <a:xfrm flipH="1" flipV="1">
            <a:off x="4010498" y="3683684"/>
            <a:ext cx="416454" cy="281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2" idx="3"/>
          </p:cNvCxnSpPr>
          <p:nvPr/>
        </p:nvCxnSpPr>
        <p:spPr>
          <a:xfrm flipV="1">
            <a:off x="3860995" y="1836109"/>
            <a:ext cx="484315" cy="788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 Box 130"/>
          <p:cNvSpPr txBox="1">
            <a:spLocks noChangeAspect="1" noChangeArrowheads="1"/>
          </p:cNvSpPr>
          <p:nvPr/>
        </p:nvSpPr>
        <p:spPr bwMode="auto">
          <a:xfrm>
            <a:off x="4343400" y="1524000"/>
            <a:ext cx="329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410200" y="1600200"/>
            <a:ext cx="3657600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…) </a:t>
            </a:r>
            <a:endParaRPr lang="en-US" altLang="zh-CN" sz="2000" dirty="0" smtClean="0">
              <a:ea typeface="宋体" charset="0"/>
              <a:cs typeface="宋体" charset="0"/>
              <a:sym typeface="Symbol" charset="0"/>
            </a:endParaRPr>
          </a:p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			→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is 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below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  <p:cxnSp>
        <p:nvCxnSpPr>
          <p:cNvPr id="115" name="Straight Arrow Connector 114"/>
          <p:cNvCxnSpPr>
            <a:stCxn id="6" idx="0"/>
            <a:endCxn id="9" idx="4"/>
          </p:cNvCxnSpPr>
          <p:nvPr/>
        </p:nvCxnSpPr>
        <p:spPr>
          <a:xfrm flipV="1">
            <a:off x="1509972" y="4974336"/>
            <a:ext cx="0" cy="51206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2438400" y="5334000"/>
            <a:ext cx="457200" cy="22860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1" idx="3"/>
          </p:cNvCxnSpPr>
          <p:nvPr/>
        </p:nvCxnSpPr>
        <p:spPr>
          <a:xfrm flipV="1">
            <a:off x="3200400" y="5372615"/>
            <a:ext cx="381176" cy="189985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5" idx="3"/>
          </p:cNvCxnSpPr>
          <p:nvPr/>
        </p:nvCxnSpPr>
        <p:spPr>
          <a:xfrm flipV="1">
            <a:off x="2438400" y="4915415"/>
            <a:ext cx="457376" cy="189985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1" idx="1"/>
          </p:cNvCxnSpPr>
          <p:nvPr/>
        </p:nvCxnSpPr>
        <p:spPr>
          <a:xfrm flipH="1" flipV="1">
            <a:off x="3200400" y="4876800"/>
            <a:ext cx="381176" cy="211321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334000" y="5029200"/>
            <a:ext cx="0" cy="51206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48400" y="4953001"/>
            <a:ext cx="457376" cy="22859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7010400" y="4953000"/>
            <a:ext cx="381176" cy="211321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248400" y="5410200"/>
            <a:ext cx="457200" cy="22860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7010400" y="5410200"/>
            <a:ext cx="381000" cy="26618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505200" y="1828800"/>
            <a:ext cx="495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Floorplan to a Sequence Pair</a:t>
            </a:r>
            <a:br>
              <a:rPr lang="en-US" dirty="0"/>
            </a:br>
            <a:r>
              <a:rPr lang="en-US" sz="2700" i="1" dirty="0"/>
              <a:t>Step </a:t>
            </a:r>
            <a:r>
              <a:rPr lang="en-US" sz="2700" i="1" dirty="0" smtClean="0"/>
              <a:t>3: Create the sequence </a:t>
            </a:r>
            <a:r>
              <a:rPr lang="en-US" sz="2700" i="1" dirty="0"/>
              <a:t>p</a:t>
            </a:r>
            <a:r>
              <a:rPr lang="en-US" sz="2700" i="1" dirty="0" smtClean="0"/>
              <a:t>airs based on the constraints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295400" y="5410200"/>
            <a:ext cx="27432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Sequence 1: </a:t>
            </a:r>
            <a:r>
              <a:rPr lang="en-US" sz="2400" dirty="0" err="1" smtClean="0">
                <a:solidFill>
                  <a:srgbClr val="0000FF"/>
                </a:solidFill>
              </a:rPr>
              <a:t>bacefd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5181600" y="5410200"/>
            <a:ext cx="27432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Sequence 2:  </a:t>
            </a:r>
            <a:r>
              <a:rPr lang="en-US" sz="2400" dirty="0" err="1">
                <a:solidFill>
                  <a:srgbClr val="0000FF"/>
                </a:solidFill>
              </a:rPr>
              <a:t>abdefc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524000" y="1752600"/>
            <a:ext cx="1625814" cy="1391534"/>
            <a:chOff x="990600" y="2350042"/>
            <a:chExt cx="1625814" cy="1391534"/>
          </a:xfrm>
        </p:grpSpPr>
        <p:sp>
          <p:nvSpPr>
            <p:cNvPr id="64" name="Rectangle 6"/>
            <p:cNvSpPr>
              <a:spLocks noChangeArrowheads="1"/>
            </p:cNvSpPr>
            <p:nvPr/>
          </p:nvSpPr>
          <p:spPr bwMode="auto">
            <a:xfrm>
              <a:off x="990600" y="2350042"/>
              <a:ext cx="1616644" cy="139153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7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597169" y="2350042"/>
              <a:ext cx="1010076" cy="139153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2101552" y="2767022"/>
              <a:ext cx="1310" cy="603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1610269" y="2767022"/>
              <a:ext cx="1006145" cy="120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990600" y="2350042"/>
              <a:ext cx="606568" cy="13915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990600" y="3044607"/>
              <a:ext cx="6065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1597169" y="3369058"/>
              <a:ext cx="1006145" cy="1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1950892" y="2442570"/>
              <a:ext cx="303940" cy="230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1167461" y="2571149"/>
              <a:ext cx="251537" cy="265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1977093" y="3415924"/>
              <a:ext cx="251537" cy="265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1159601" y="3230866"/>
              <a:ext cx="251537" cy="265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1719008" y="2906415"/>
              <a:ext cx="251537" cy="265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6" name="Text Box 33"/>
            <p:cNvSpPr txBox="1">
              <a:spLocks noChangeArrowheads="1"/>
            </p:cNvSpPr>
            <p:nvPr/>
          </p:nvSpPr>
          <p:spPr bwMode="auto">
            <a:xfrm>
              <a:off x="1982334" y="2413730"/>
              <a:ext cx="241056" cy="26556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77" name="Text Box 34"/>
            <p:cNvSpPr txBox="1">
              <a:spLocks noChangeArrowheads="1"/>
            </p:cNvSpPr>
            <p:nvPr/>
          </p:nvSpPr>
          <p:spPr bwMode="auto">
            <a:xfrm>
              <a:off x="2224700" y="2900406"/>
              <a:ext cx="243675" cy="265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200400" y="182880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5200" y="2438400"/>
            <a:ext cx="495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24200" y="2438400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is below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71600" y="3429000"/>
            <a:ext cx="6448943" cy="1850136"/>
            <a:chOff x="1295400" y="4114800"/>
            <a:chExt cx="6448943" cy="1850136"/>
          </a:xfrm>
        </p:grpSpPr>
        <p:grpSp>
          <p:nvGrpSpPr>
            <p:cNvPr id="83" name="Group 82"/>
            <p:cNvGrpSpPr/>
            <p:nvPr/>
          </p:nvGrpSpPr>
          <p:grpSpPr>
            <a:xfrm>
              <a:off x="1295400" y="5486400"/>
              <a:ext cx="429143" cy="402336"/>
              <a:chOff x="5410200" y="4008438"/>
              <a:chExt cx="498475" cy="457200"/>
            </a:xfrm>
          </p:grpSpPr>
          <p:sp>
            <p:nvSpPr>
              <p:cNvPr id="84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295400" y="4572000"/>
              <a:ext cx="429143" cy="402336"/>
              <a:chOff x="5410200" y="4008438"/>
              <a:chExt cx="498475" cy="457200"/>
            </a:xfrm>
          </p:grpSpPr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0" y="5029200"/>
              <a:ext cx="429143" cy="402336"/>
              <a:chOff x="5410200" y="4008438"/>
              <a:chExt cx="498475" cy="457200"/>
            </a:xfrm>
          </p:grpSpPr>
          <p:sp>
            <p:nvSpPr>
              <p:cNvPr id="90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819400" y="4572000"/>
              <a:ext cx="429143" cy="402336"/>
              <a:chOff x="5410200" y="4008438"/>
              <a:chExt cx="498475" cy="457200"/>
            </a:xfrm>
          </p:grpSpPr>
          <p:sp>
            <p:nvSpPr>
              <p:cNvPr id="93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819400" y="5486400"/>
              <a:ext cx="429143" cy="402336"/>
              <a:chOff x="5410200" y="4008438"/>
              <a:chExt cx="498475" cy="457200"/>
            </a:xfrm>
          </p:grpSpPr>
          <p:sp>
            <p:nvSpPr>
              <p:cNvPr id="96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505200" y="5029200"/>
              <a:ext cx="429143" cy="402336"/>
              <a:chOff x="5410200" y="4008438"/>
              <a:chExt cx="498475" cy="457200"/>
            </a:xfrm>
          </p:grpSpPr>
          <p:sp>
            <p:nvSpPr>
              <p:cNvPr id="99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295400" y="4114800"/>
              <a:ext cx="2248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Constraints for SP 1</a:t>
              </a:r>
            </a:p>
          </p:txBody>
        </p:sp>
        <p:cxnSp>
          <p:nvCxnSpPr>
            <p:cNvPr id="102" name="Straight Arrow Connector 101"/>
            <p:cNvCxnSpPr>
              <a:stCxn id="85" idx="3"/>
              <a:endCxn id="90" idx="3"/>
            </p:cNvCxnSpPr>
            <p:nvPr/>
          </p:nvCxnSpPr>
          <p:spPr>
            <a:xfrm flipV="1">
              <a:off x="1724543" y="5372615"/>
              <a:ext cx="409233" cy="294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7" idx="5"/>
              <a:endCxn id="90" idx="1"/>
            </p:cNvCxnSpPr>
            <p:nvPr/>
          </p:nvCxnSpPr>
          <p:spPr>
            <a:xfrm>
              <a:off x="1648167" y="4915415"/>
              <a:ext cx="485609" cy="172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752600" y="57150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0" idx="6"/>
              <a:endCxn id="100" idx="1"/>
            </p:cNvCxnSpPr>
            <p:nvPr/>
          </p:nvCxnSpPr>
          <p:spPr>
            <a:xfrm flipV="1">
              <a:off x="2467409" y="5210112"/>
              <a:ext cx="1037791" cy="20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5105400" y="5562600"/>
              <a:ext cx="429143" cy="402336"/>
              <a:chOff x="5410200" y="4008438"/>
              <a:chExt cx="498475" cy="457200"/>
            </a:xfrm>
          </p:grpSpPr>
          <p:sp>
            <p:nvSpPr>
              <p:cNvPr id="107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8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105400" y="4648200"/>
              <a:ext cx="429143" cy="402336"/>
              <a:chOff x="5410200" y="4008438"/>
              <a:chExt cx="498475" cy="457200"/>
            </a:xfrm>
          </p:grpSpPr>
          <p:sp>
            <p:nvSpPr>
              <p:cNvPr id="110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867400" y="5105400"/>
              <a:ext cx="429143" cy="402336"/>
              <a:chOff x="5410200" y="4008438"/>
              <a:chExt cx="498475" cy="457200"/>
            </a:xfrm>
          </p:grpSpPr>
          <p:sp>
            <p:nvSpPr>
              <p:cNvPr id="113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629400" y="4648200"/>
              <a:ext cx="429143" cy="402336"/>
              <a:chOff x="5410200" y="4008438"/>
              <a:chExt cx="498475" cy="457200"/>
            </a:xfrm>
          </p:grpSpPr>
          <p:sp>
            <p:nvSpPr>
              <p:cNvPr id="116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6629400" y="5562600"/>
              <a:ext cx="429143" cy="402336"/>
              <a:chOff x="5410200" y="4008438"/>
              <a:chExt cx="498475" cy="457200"/>
            </a:xfrm>
          </p:grpSpPr>
          <p:sp>
            <p:nvSpPr>
              <p:cNvPr id="119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315200" y="5105400"/>
              <a:ext cx="429143" cy="402336"/>
              <a:chOff x="5410200" y="4008438"/>
              <a:chExt cx="498475" cy="457200"/>
            </a:xfrm>
          </p:grpSpPr>
          <p:sp>
            <p:nvSpPr>
              <p:cNvPr id="122" name="Oval 84"/>
              <p:cNvSpPr>
                <a:spLocks noChangeArrowheads="1"/>
              </p:cNvSpPr>
              <p:nvPr/>
            </p:nvSpPr>
            <p:spPr bwMode="auto">
              <a:xfrm>
                <a:off x="5432425" y="4008438"/>
                <a:ext cx="454025" cy="45720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Text Box 85"/>
              <p:cNvSpPr txBox="1">
                <a:spLocks noChangeArrowheads="1"/>
              </p:cNvSpPr>
              <p:nvPr/>
            </p:nvSpPr>
            <p:spPr bwMode="auto">
              <a:xfrm>
                <a:off x="5410200" y="4038600"/>
                <a:ext cx="498475" cy="350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de-DE" sz="17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5029200" y="4191000"/>
              <a:ext cx="2248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Constraints for SP 2</a:t>
              </a:r>
            </a:p>
          </p:txBody>
        </p:sp>
        <p:cxnSp>
          <p:nvCxnSpPr>
            <p:cNvPr id="125" name="Straight Arrow Connector 124"/>
            <p:cNvCxnSpPr>
              <a:stCxn id="110" idx="6"/>
              <a:endCxn id="116" idx="2"/>
            </p:cNvCxnSpPr>
            <p:nvPr/>
          </p:nvCxnSpPr>
          <p:spPr>
            <a:xfrm>
              <a:off x="5515409" y="4849368"/>
              <a:ext cx="1133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08" idx="3"/>
              <a:endCxn id="113" idx="3"/>
            </p:cNvCxnSpPr>
            <p:nvPr/>
          </p:nvCxnSpPr>
          <p:spPr>
            <a:xfrm flipV="1">
              <a:off x="5534543" y="5448815"/>
              <a:ext cx="409233" cy="2946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0" idx="5"/>
              <a:endCxn id="113" idx="1"/>
            </p:cNvCxnSpPr>
            <p:nvPr/>
          </p:nvCxnSpPr>
          <p:spPr>
            <a:xfrm>
              <a:off x="5458167" y="4991615"/>
              <a:ext cx="485609" cy="1727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5562600" y="57912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3" idx="6"/>
              <a:endCxn id="123" idx="1"/>
            </p:cNvCxnSpPr>
            <p:nvPr/>
          </p:nvCxnSpPr>
          <p:spPr>
            <a:xfrm flipV="1">
              <a:off x="6277409" y="5286312"/>
              <a:ext cx="1037791" cy="20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87" idx="6"/>
              <a:endCxn id="93" idx="2"/>
            </p:cNvCxnSpPr>
            <p:nvPr/>
          </p:nvCxnSpPr>
          <p:spPr>
            <a:xfrm>
              <a:off x="1705409" y="4773168"/>
              <a:ext cx="1133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84" idx="0"/>
              <a:endCxn id="87" idx="4"/>
            </p:cNvCxnSpPr>
            <p:nvPr/>
          </p:nvCxnSpPr>
          <p:spPr>
            <a:xfrm flipV="1">
              <a:off x="1509972" y="4974336"/>
              <a:ext cx="0" cy="512064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2438400" y="5334000"/>
              <a:ext cx="457200" cy="2286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99" idx="3"/>
            </p:cNvCxnSpPr>
            <p:nvPr/>
          </p:nvCxnSpPr>
          <p:spPr>
            <a:xfrm flipV="1">
              <a:off x="3200400" y="5372615"/>
              <a:ext cx="381176" cy="18998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93" idx="3"/>
            </p:cNvCxnSpPr>
            <p:nvPr/>
          </p:nvCxnSpPr>
          <p:spPr>
            <a:xfrm flipV="1">
              <a:off x="2438400" y="4915415"/>
              <a:ext cx="457376" cy="18998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99" idx="1"/>
            </p:cNvCxnSpPr>
            <p:nvPr/>
          </p:nvCxnSpPr>
          <p:spPr>
            <a:xfrm flipH="1" flipV="1">
              <a:off x="3200400" y="4876800"/>
              <a:ext cx="381176" cy="21132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334000" y="5029200"/>
              <a:ext cx="0" cy="512064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6248400" y="4953001"/>
              <a:ext cx="457376" cy="22859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7010400" y="4953000"/>
              <a:ext cx="381176" cy="21132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6248400" y="5410200"/>
              <a:ext cx="457200" cy="2286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7010400" y="5410200"/>
              <a:ext cx="381000" cy="26618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64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 to a 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 1 </a:t>
            </a:r>
            <a:r>
              <a:rPr lang="en-US" dirty="0" smtClean="0"/>
              <a:t>(simpler):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1. Create constraint graphs: HCG and VCG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2. Pack the blocks based on HCG and VCG (next slides)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Complexity: O(n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Method 2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Pack the blocks based on the sequence pair directly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Complexity: O(</a:t>
            </a:r>
            <a:r>
              <a:rPr lang="en-US" dirty="0" err="1" smtClean="0">
                <a:solidFill>
                  <a:srgbClr val="0000FF"/>
                </a:solidFill>
              </a:rPr>
              <a:t>nlgn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 Pair to a 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an </a:t>
            </a:r>
            <a:r>
              <a:rPr lang="en-US" dirty="0" smtClean="0">
                <a:solidFill>
                  <a:srgbClr val="0000FF"/>
                </a:solidFill>
              </a:rPr>
              <a:t>HCG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00FF"/>
                </a:solidFill>
              </a:rPr>
              <a:t>VCG</a:t>
            </a:r>
            <a:r>
              <a:rPr lang="en-US" dirty="0" smtClean="0"/>
              <a:t>, we can compute a </a:t>
            </a:r>
            <a:r>
              <a:rPr lang="en-US" dirty="0" smtClean="0">
                <a:solidFill>
                  <a:srgbClr val="0000FF"/>
                </a:solidFill>
              </a:rPr>
              <a:t>packing</a:t>
            </a:r>
            <a:r>
              <a:rPr lang="en-US" dirty="0" smtClean="0"/>
              <a:t> solution that satisfies all the constraints.</a:t>
            </a:r>
          </a:p>
          <a:p>
            <a:endParaRPr lang="en-US" dirty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sz="2000" dirty="0" smtClean="0"/>
              <a:t>Compute the </a:t>
            </a:r>
            <a:r>
              <a:rPr lang="en-US" sz="2000" dirty="0" smtClean="0">
                <a:solidFill>
                  <a:srgbClr val="0000FF"/>
                </a:solidFill>
              </a:rPr>
              <a:t>longest path on HCG</a:t>
            </a:r>
          </a:p>
          <a:p>
            <a:pPr lvl="1"/>
            <a:r>
              <a:rPr lang="en-US" sz="2000" dirty="0" smtClean="0"/>
              <a:t>The coordinate computed for each vertex will be the </a:t>
            </a:r>
            <a:r>
              <a:rPr lang="en-US" sz="2000" dirty="0" smtClean="0">
                <a:solidFill>
                  <a:srgbClr val="0000FF"/>
                </a:solidFill>
              </a:rPr>
              <a:t>x-coordinate </a:t>
            </a:r>
            <a:r>
              <a:rPr lang="en-US" sz="2000" dirty="0" smtClean="0"/>
              <a:t>of the corresponding block in the packed floorplan.</a:t>
            </a:r>
          </a:p>
          <a:p>
            <a:pPr lvl="1"/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longest path on </a:t>
            </a:r>
            <a:r>
              <a:rPr lang="en-US" sz="2000" dirty="0" smtClean="0">
                <a:solidFill>
                  <a:srgbClr val="0000FF"/>
                </a:solidFill>
              </a:rPr>
              <a:t>VCG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en-US" sz="2000" dirty="0"/>
              <a:t>The coordinate computed for each vertex will be the </a:t>
            </a:r>
            <a:r>
              <a:rPr lang="en-US" sz="2000" dirty="0" smtClean="0">
                <a:solidFill>
                  <a:srgbClr val="0000FF"/>
                </a:solidFill>
              </a:rPr>
              <a:t>y-</a:t>
            </a:r>
            <a:r>
              <a:rPr lang="en-US" sz="2000" dirty="0">
                <a:solidFill>
                  <a:srgbClr val="0000FF"/>
                </a:solidFill>
              </a:rPr>
              <a:t>coordinate </a:t>
            </a:r>
            <a:r>
              <a:rPr lang="en-US" sz="2000" dirty="0"/>
              <a:t>of the corresponding block in the packed floorplan.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286000"/>
            <a:ext cx="8382000" cy="2895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Longest Path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2209800"/>
            <a:ext cx="83820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>
                <a:solidFill>
                  <a:srgbClr val="0000FF"/>
                </a:solidFill>
              </a:rPr>
              <a:t>LONGEST-PATH (G)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for each </a:t>
            </a:r>
            <a:r>
              <a:rPr lang="en-US" sz="2400" dirty="0" smtClean="0"/>
              <a:t>vertex </a:t>
            </a:r>
            <a:r>
              <a:rPr lang="en-US" sz="2400" dirty="0" smtClean="0">
                <a:solidFill>
                  <a:srgbClr val="0000FF"/>
                </a:solidFill>
              </a:rPr>
              <a:t>u</a:t>
            </a:r>
            <a:r>
              <a:rPr lang="en-US" sz="2400" dirty="0" smtClean="0"/>
              <a:t> in </a:t>
            </a:r>
            <a:r>
              <a:rPr lang="en-US" sz="2400" dirty="0" smtClean="0">
                <a:solidFill>
                  <a:srgbClr val="0000FF"/>
                </a:solidFill>
              </a:rPr>
              <a:t>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coord</a:t>
            </a:r>
            <a:r>
              <a:rPr lang="en-US" sz="2400" dirty="0" smtClean="0">
                <a:solidFill>
                  <a:srgbClr val="0000FF"/>
                </a:solidFill>
              </a:rPr>
              <a:t>[u]</a:t>
            </a:r>
            <a:r>
              <a:rPr lang="en-US" sz="2400" dirty="0" smtClean="0"/>
              <a:t> </a:t>
            </a:r>
            <a:r>
              <a:rPr lang="en-US" dirty="0" smtClean="0">
                <a:ea typeface="Wingdings"/>
                <a:sym typeface="Wingdings"/>
              </a:rPr>
              <a:t>= 0</a:t>
            </a:r>
          </a:p>
          <a:p>
            <a:pPr marL="0" indent="0">
              <a:buNone/>
            </a:pPr>
            <a:r>
              <a:rPr lang="en-US" sz="2400" dirty="0">
                <a:ea typeface="Wingdings"/>
                <a:sym typeface="Wingdings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ea typeface="Wingdings"/>
                <a:sym typeface="Wingdings"/>
              </a:rPr>
              <a:t>for each </a:t>
            </a:r>
            <a:r>
              <a:rPr lang="en-US" sz="2400" dirty="0" smtClean="0">
                <a:ea typeface="Wingdings"/>
                <a:sym typeface="Wingdings"/>
              </a:rPr>
              <a:t>vertex 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u</a:t>
            </a:r>
            <a:r>
              <a:rPr lang="en-US" sz="2400" dirty="0" smtClean="0">
                <a:ea typeface="Wingdings"/>
                <a:sym typeface="Wingdings"/>
              </a:rPr>
              <a:t> in 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G</a:t>
            </a:r>
            <a:r>
              <a:rPr lang="en-US" sz="2400" dirty="0" smtClean="0">
                <a:ea typeface="Wingdings"/>
                <a:sym typeface="Wingdings"/>
              </a:rPr>
              <a:t> in </a:t>
            </a:r>
            <a:r>
              <a:rPr lang="en-US" sz="2400" i="1" dirty="0" smtClean="0">
                <a:solidFill>
                  <a:srgbClr val="FF0000"/>
                </a:solidFill>
                <a:ea typeface="Wingdings"/>
                <a:sym typeface="Wingdings"/>
              </a:rPr>
              <a:t>topological order </a:t>
            </a:r>
            <a:endParaRPr lang="en-US" sz="2400" dirty="0" smtClean="0">
              <a:ea typeface="Wingdings"/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ea typeface="Wingdings"/>
                <a:sym typeface="Wingdings"/>
              </a:rPr>
              <a:t>	</a:t>
            </a:r>
            <a:r>
              <a:rPr lang="en-US" sz="2400" dirty="0" smtClean="0">
                <a:ea typeface="Wingdings"/>
                <a:sym typeface="Wingdings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ea typeface="Wingdings"/>
                <a:sym typeface="Wingdings"/>
              </a:rPr>
              <a:t>for each </a:t>
            </a:r>
            <a:r>
              <a:rPr lang="en-US" sz="2400" dirty="0" smtClean="0">
                <a:ea typeface="Wingdings"/>
                <a:sym typeface="Wingdings"/>
              </a:rPr>
              <a:t>edge (</a:t>
            </a:r>
            <a:r>
              <a:rPr lang="en-US" sz="2400" dirty="0" err="1" smtClean="0">
                <a:solidFill>
                  <a:srgbClr val="0000FF"/>
                </a:solidFill>
                <a:ea typeface="Wingdings"/>
                <a:sym typeface="Wingdings"/>
              </a:rPr>
              <a:t>uv</a:t>
            </a:r>
            <a:r>
              <a:rPr lang="en-US" sz="2400" dirty="0" smtClean="0">
                <a:ea typeface="Wingdings"/>
                <a:sym typeface="Wingdings"/>
              </a:rPr>
              <a:t>) in 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G</a:t>
            </a:r>
            <a:r>
              <a:rPr lang="en-US" sz="2400" dirty="0" smtClean="0">
                <a:ea typeface="Wingdings"/>
                <a:sym typeface="Wingdings"/>
              </a:rPr>
              <a:t> do</a:t>
            </a:r>
          </a:p>
          <a:p>
            <a:pPr marL="0" indent="0">
              <a:buNone/>
            </a:pPr>
            <a:r>
              <a:rPr lang="en-US" sz="2400" dirty="0">
                <a:ea typeface="Wingdings"/>
                <a:sym typeface="Wingdings"/>
              </a:rPr>
              <a:t>	</a:t>
            </a:r>
            <a:r>
              <a:rPr lang="en-US" sz="2400" dirty="0" smtClean="0">
                <a:ea typeface="Wingdings"/>
                <a:sym typeface="Wingdings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ea typeface="Wingdings"/>
                <a:sym typeface="Wingdings"/>
              </a:rPr>
              <a:t>coord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[v]</a:t>
            </a:r>
            <a:r>
              <a:rPr lang="en-US" sz="2400" dirty="0" smtClean="0">
                <a:ea typeface="Wingdings"/>
                <a:sym typeface="Wingdings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ea typeface="Wingdings"/>
                <a:sym typeface="Wingdings"/>
              </a:rPr>
              <a:t>max</a:t>
            </a:r>
            <a:r>
              <a:rPr lang="en-US" sz="2400" dirty="0" smtClean="0">
                <a:ea typeface="Wingdings"/>
                <a:sym typeface="Wingdings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ea typeface="Wingdings"/>
                <a:sym typeface="Wingdings"/>
              </a:rPr>
              <a:t>coord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[v], </a:t>
            </a:r>
            <a:r>
              <a:rPr lang="en-US" sz="2400" dirty="0" err="1" smtClean="0">
                <a:solidFill>
                  <a:srgbClr val="0000FF"/>
                </a:solidFill>
                <a:ea typeface="Wingdings"/>
                <a:sym typeface="Wingdings"/>
              </a:rPr>
              <a:t>coord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[u]+</a:t>
            </a:r>
            <a:r>
              <a:rPr lang="en-US" sz="2400" dirty="0" err="1" smtClean="0">
                <a:solidFill>
                  <a:srgbClr val="0000FF"/>
                </a:solidFill>
                <a:ea typeface="Wingdings"/>
                <a:sym typeface="Wingdings"/>
              </a:rPr>
              <a:t>wt</a:t>
            </a:r>
            <a:r>
              <a:rPr lang="en-US" sz="2400" dirty="0" smtClean="0">
                <a:solidFill>
                  <a:srgbClr val="0000FF"/>
                </a:solidFill>
                <a:ea typeface="Wingdings"/>
                <a:sym typeface="Wingdings"/>
              </a:rPr>
              <a:t>(u))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34135-3F06-3541-87E2-61ECC65A5994}" type="slidenum">
              <a:rPr lang="en-US"/>
              <a:pPr/>
              <a:t>4</a:t>
            </a:fld>
            <a:endParaRPr lang="en-US"/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1820" name="AutoShape 316"/>
          <p:cNvSpPr>
            <a:spLocks noChangeArrowheads="1"/>
          </p:cNvSpPr>
          <p:nvPr/>
        </p:nvSpPr>
        <p:spPr bwMode="auto">
          <a:xfrm rot="-21600000">
            <a:off x="1724025" y="3068638"/>
            <a:ext cx="1911350" cy="1344612"/>
          </a:xfrm>
          <a:prstGeom prst="rightArrow">
            <a:avLst>
              <a:gd name="adj1" fmla="val 50102"/>
              <a:gd name="adj2" fmla="val 38150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1" name="Rectangle 317"/>
          <p:cNvSpPr>
            <a:spLocks noChangeArrowheads="1"/>
          </p:cNvSpPr>
          <p:nvPr/>
        </p:nvSpPr>
        <p:spPr bwMode="auto">
          <a:xfrm>
            <a:off x="3678238" y="2111375"/>
            <a:ext cx="4933950" cy="31813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2" name="Rectangle 318"/>
          <p:cNvSpPr>
            <a:spLocks noChangeArrowheads="1"/>
          </p:cNvSpPr>
          <p:nvPr/>
        </p:nvSpPr>
        <p:spPr bwMode="auto">
          <a:xfrm>
            <a:off x="4343400" y="2497138"/>
            <a:ext cx="1265238" cy="8429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3" name="Rectangle 319"/>
          <p:cNvSpPr>
            <a:spLocks noChangeArrowheads="1"/>
          </p:cNvSpPr>
          <p:nvPr/>
        </p:nvSpPr>
        <p:spPr bwMode="auto">
          <a:xfrm>
            <a:off x="7232650" y="2617788"/>
            <a:ext cx="785813" cy="496887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4" name="Rectangle 320"/>
          <p:cNvSpPr>
            <a:spLocks noChangeArrowheads="1"/>
          </p:cNvSpPr>
          <p:nvPr/>
        </p:nvSpPr>
        <p:spPr bwMode="auto">
          <a:xfrm>
            <a:off x="6872288" y="3340100"/>
            <a:ext cx="1143000" cy="55562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5" name="Rectangle 321"/>
          <p:cNvSpPr>
            <a:spLocks noChangeArrowheads="1"/>
          </p:cNvSpPr>
          <p:nvPr/>
        </p:nvSpPr>
        <p:spPr bwMode="auto">
          <a:xfrm>
            <a:off x="4343400" y="3641725"/>
            <a:ext cx="541338" cy="108267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6" name="Rectangle 322"/>
          <p:cNvSpPr>
            <a:spLocks noChangeArrowheads="1"/>
          </p:cNvSpPr>
          <p:nvPr/>
        </p:nvSpPr>
        <p:spPr bwMode="auto">
          <a:xfrm>
            <a:off x="6022975" y="4122738"/>
            <a:ext cx="1995488" cy="6016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7" name="Rectangle 323"/>
          <p:cNvSpPr>
            <a:spLocks noChangeArrowheads="1"/>
          </p:cNvSpPr>
          <p:nvPr/>
        </p:nvSpPr>
        <p:spPr bwMode="auto">
          <a:xfrm>
            <a:off x="3800475" y="3611563"/>
            <a:ext cx="180975" cy="1793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8" name="Rectangle 324"/>
          <p:cNvSpPr>
            <a:spLocks noChangeArrowheads="1"/>
          </p:cNvSpPr>
          <p:nvPr/>
        </p:nvSpPr>
        <p:spPr bwMode="auto">
          <a:xfrm>
            <a:off x="8318500" y="2678113"/>
            <a:ext cx="180975" cy="17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29" name="Rectangle 325"/>
          <p:cNvSpPr>
            <a:spLocks noChangeArrowheads="1"/>
          </p:cNvSpPr>
          <p:nvPr/>
        </p:nvSpPr>
        <p:spPr bwMode="auto">
          <a:xfrm>
            <a:off x="8318500" y="3611563"/>
            <a:ext cx="180975" cy="17938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30" name="Rectangle 326"/>
          <p:cNvSpPr>
            <a:spLocks noChangeArrowheads="1"/>
          </p:cNvSpPr>
          <p:nvPr/>
        </p:nvSpPr>
        <p:spPr bwMode="auto">
          <a:xfrm>
            <a:off x="8318500" y="4543425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1831" name="Group 327"/>
          <p:cNvGrpSpPr>
            <a:grpSpLocks/>
          </p:cNvGrpSpPr>
          <p:nvPr/>
        </p:nvGrpSpPr>
        <p:grpSpPr bwMode="auto">
          <a:xfrm rot="16200000">
            <a:off x="6239669" y="1262857"/>
            <a:ext cx="180975" cy="2046287"/>
            <a:chOff x="340" y="1570"/>
            <a:chExt cx="136" cy="1542"/>
          </a:xfrm>
        </p:grpSpPr>
        <p:sp>
          <p:nvSpPr>
            <p:cNvPr id="661832" name="Rectangle 328"/>
            <p:cNvSpPr>
              <a:spLocks noChangeArrowheads="1"/>
            </p:cNvSpPr>
            <p:nvPr/>
          </p:nvSpPr>
          <p:spPr bwMode="auto">
            <a:xfrm>
              <a:off x="340" y="1570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833" name="Rectangle 329"/>
            <p:cNvSpPr>
              <a:spLocks noChangeArrowheads="1"/>
            </p:cNvSpPr>
            <p:nvPr/>
          </p:nvSpPr>
          <p:spPr bwMode="auto">
            <a:xfrm>
              <a:off x="340" y="2273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834" name="Rectangle 330"/>
            <p:cNvSpPr>
              <a:spLocks noChangeArrowheads="1"/>
            </p:cNvSpPr>
            <p:nvPr/>
          </p:nvSpPr>
          <p:spPr bwMode="auto">
            <a:xfrm>
              <a:off x="340" y="2976"/>
              <a:ext cx="136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1835" name="Text Box 331"/>
          <p:cNvSpPr txBox="1">
            <a:spLocks noChangeArrowheads="1"/>
          </p:cNvSpPr>
          <p:nvPr/>
        </p:nvSpPr>
        <p:spPr bwMode="auto">
          <a:xfrm>
            <a:off x="3619500" y="331946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GND</a:t>
            </a:r>
          </a:p>
        </p:txBody>
      </p:sp>
      <p:sp>
        <p:nvSpPr>
          <p:cNvPr id="661836" name="Text Box 332"/>
          <p:cNvSpPr txBox="1">
            <a:spLocks noChangeArrowheads="1"/>
          </p:cNvSpPr>
          <p:nvPr/>
        </p:nvSpPr>
        <p:spPr bwMode="auto">
          <a:xfrm>
            <a:off x="8064500" y="33099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VDD</a:t>
            </a:r>
          </a:p>
        </p:txBody>
      </p:sp>
      <p:sp>
        <p:nvSpPr>
          <p:cNvPr id="661837" name="Line 333"/>
          <p:cNvSpPr>
            <a:spLocks noChangeShapeType="1"/>
          </p:cNvSpPr>
          <p:nvPr/>
        </p:nvSpPr>
        <p:spPr bwMode="auto">
          <a:xfrm>
            <a:off x="4222750" y="3521075"/>
            <a:ext cx="2649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38" name="Line 334"/>
          <p:cNvSpPr>
            <a:spLocks noChangeShapeType="1"/>
          </p:cNvSpPr>
          <p:nvPr/>
        </p:nvSpPr>
        <p:spPr bwMode="auto">
          <a:xfrm>
            <a:off x="6208713" y="3521075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39" name="Line 335"/>
          <p:cNvSpPr>
            <a:spLocks noChangeShapeType="1"/>
          </p:cNvSpPr>
          <p:nvPr/>
        </p:nvSpPr>
        <p:spPr bwMode="auto">
          <a:xfrm>
            <a:off x="8042275" y="2867025"/>
            <a:ext cx="120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1840" name="Group 336"/>
          <p:cNvGrpSpPr>
            <a:grpSpLocks/>
          </p:cNvGrpSpPr>
          <p:nvPr/>
        </p:nvGrpSpPr>
        <p:grpSpPr bwMode="auto">
          <a:xfrm>
            <a:off x="1050925" y="4652963"/>
            <a:ext cx="1503363" cy="1355725"/>
            <a:chOff x="441" y="2560"/>
            <a:chExt cx="933" cy="841"/>
          </a:xfrm>
        </p:grpSpPr>
        <p:grpSp>
          <p:nvGrpSpPr>
            <p:cNvPr id="661841" name="Group 337"/>
            <p:cNvGrpSpPr>
              <a:grpSpLocks/>
            </p:cNvGrpSpPr>
            <p:nvPr/>
          </p:nvGrpSpPr>
          <p:grpSpPr bwMode="auto">
            <a:xfrm>
              <a:off x="441" y="2560"/>
              <a:ext cx="933" cy="841"/>
              <a:chOff x="441" y="2560"/>
              <a:chExt cx="933" cy="841"/>
            </a:xfrm>
          </p:grpSpPr>
          <p:sp>
            <p:nvSpPr>
              <p:cNvPr id="661842" name="AutoShape 338"/>
              <p:cNvSpPr>
                <a:spLocks noChangeArrowheads="1"/>
              </p:cNvSpPr>
              <p:nvPr/>
            </p:nvSpPr>
            <p:spPr bwMode="auto">
              <a:xfrm>
                <a:off x="464" y="2560"/>
                <a:ext cx="910" cy="628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61843" name="Rectangle 339"/>
              <p:cNvSpPr>
                <a:spLocks noChangeArrowheads="1"/>
              </p:cNvSpPr>
              <p:nvPr/>
            </p:nvSpPr>
            <p:spPr bwMode="auto">
              <a:xfrm>
                <a:off x="441" y="3155"/>
                <a:ext cx="286" cy="24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844" name="Oval 340"/>
              <p:cNvSpPr>
                <a:spLocks noChangeArrowheads="1"/>
              </p:cNvSpPr>
              <p:nvPr/>
            </p:nvSpPr>
            <p:spPr bwMode="auto">
              <a:xfrm>
                <a:off x="530" y="3128"/>
                <a:ext cx="135" cy="56"/>
              </a:xfrm>
              <a:prstGeom prst="ellipse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61845" name="Text Box 341"/>
            <p:cNvSpPr txBox="1">
              <a:spLocks noChangeArrowheads="1"/>
            </p:cNvSpPr>
            <p:nvPr/>
          </p:nvSpPr>
          <p:spPr bwMode="auto">
            <a:xfrm>
              <a:off x="483" y="2722"/>
              <a:ext cx="84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Module 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sp>
        <p:nvSpPr>
          <p:cNvPr id="661846" name="Rectangle 342"/>
          <p:cNvSpPr>
            <a:spLocks noChangeArrowheads="1"/>
          </p:cNvSpPr>
          <p:nvPr/>
        </p:nvSpPr>
        <p:spPr bwMode="auto">
          <a:xfrm>
            <a:off x="4835525" y="3743325"/>
            <a:ext cx="107950" cy="106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47" name="Rectangle 343"/>
          <p:cNvSpPr>
            <a:spLocks noChangeArrowheads="1"/>
          </p:cNvSpPr>
          <p:nvPr/>
        </p:nvSpPr>
        <p:spPr bwMode="auto">
          <a:xfrm>
            <a:off x="4937125" y="3275013"/>
            <a:ext cx="107950" cy="10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48" name="Rectangle 344"/>
          <p:cNvSpPr>
            <a:spLocks noChangeArrowheads="1"/>
          </p:cNvSpPr>
          <p:nvPr/>
        </p:nvSpPr>
        <p:spPr bwMode="auto">
          <a:xfrm>
            <a:off x="5567363" y="3132138"/>
            <a:ext cx="107950" cy="106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49" name="Rectangle 345"/>
          <p:cNvSpPr>
            <a:spLocks noChangeArrowheads="1"/>
          </p:cNvSpPr>
          <p:nvPr/>
        </p:nvSpPr>
        <p:spPr bwMode="auto">
          <a:xfrm>
            <a:off x="6827838" y="3663950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0" name="Rectangle 346"/>
          <p:cNvSpPr>
            <a:spLocks noChangeArrowheads="1"/>
          </p:cNvSpPr>
          <p:nvPr/>
        </p:nvSpPr>
        <p:spPr bwMode="auto">
          <a:xfrm>
            <a:off x="7567613" y="3057525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1" name="Rectangle 347"/>
          <p:cNvSpPr>
            <a:spLocks noChangeArrowheads="1"/>
          </p:cNvSpPr>
          <p:nvPr/>
        </p:nvSpPr>
        <p:spPr bwMode="auto">
          <a:xfrm>
            <a:off x="6881813" y="4064000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2" name="Rectangle 348"/>
          <p:cNvSpPr>
            <a:spLocks noChangeArrowheads="1"/>
          </p:cNvSpPr>
          <p:nvPr/>
        </p:nvSpPr>
        <p:spPr bwMode="auto">
          <a:xfrm>
            <a:off x="5973763" y="4411663"/>
            <a:ext cx="107950" cy="107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3" name="Line 349"/>
          <p:cNvSpPr>
            <a:spLocks noChangeShapeType="1"/>
          </p:cNvSpPr>
          <p:nvPr/>
        </p:nvSpPr>
        <p:spPr bwMode="auto">
          <a:xfrm flipH="1">
            <a:off x="5399088" y="1847850"/>
            <a:ext cx="936625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4" name="Line 350"/>
          <p:cNvSpPr>
            <a:spLocks noChangeShapeType="1"/>
          </p:cNvSpPr>
          <p:nvPr/>
        </p:nvSpPr>
        <p:spPr bwMode="auto">
          <a:xfrm>
            <a:off x="6332538" y="184150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5" name="Line 351"/>
          <p:cNvSpPr>
            <a:spLocks noChangeShapeType="1"/>
          </p:cNvSpPr>
          <p:nvPr/>
        </p:nvSpPr>
        <p:spPr bwMode="auto">
          <a:xfrm>
            <a:off x="6342063" y="1847850"/>
            <a:ext cx="912812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6" name="Text Box 352"/>
          <p:cNvSpPr txBox="1">
            <a:spLocks noChangeArrowheads="1"/>
          </p:cNvSpPr>
          <p:nvPr/>
        </p:nvSpPr>
        <p:spPr bwMode="auto">
          <a:xfrm>
            <a:off x="5692775" y="1557338"/>
            <a:ext cx="1370013" cy="3365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I/O Pads</a:t>
            </a:r>
          </a:p>
        </p:txBody>
      </p:sp>
      <p:sp>
        <p:nvSpPr>
          <p:cNvPr id="661857" name="Text Box 353"/>
          <p:cNvSpPr txBox="1">
            <a:spLocks noChangeArrowheads="1"/>
          </p:cNvSpPr>
          <p:nvPr/>
        </p:nvSpPr>
        <p:spPr bwMode="auto">
          <a:xfrm>
            <a:off x="4943475" y="3600450"/>
            <a:ext cx="1306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 Pins</a:t>
            </a:r>
          </a:p>
        </p:txBody>
      </p:sp>
      <p:sp>
        <p:nvSpPr>
          <p:cNvPr id="661858" name="Line 354"/>
          <p:cNvSpPr>
            <a:spLocks noChangeShapeType="1"/>
          </p:cNvSpPr>
          <p:nvPr/>
        </p:nvSpPr>
        <p:spPr bwMode="auto">
          <a:xfrm flipV="1">
            <a:off x="4446588" y="4875213"/>
            <a:ext cx="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59" name="Line 355"/>
          <p:cNvSpPr>
            <a:spLocks noChangeShapeType="1"/>
          </p:cNvSpPr>
          <p:nvPr/>
        </p:nvSpPr>
        <p:spPr bwMode="auto">
          <a:xfrm flipV="1">
            <a:off x="4456113" y="4294188"/>
            <a:ext cx="754062" cy="127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61" name="Text Box 357"/>
          <p:cNvSpPr txBox="1">
            <a:spLocks noChangeArrowheads="1"/>
          </p:cNvSpPr>
          <p:nvPr/>
        </p:nvSpPr>
        <p:spPr bwMode="auto">
          <a:xfrm>
            <a:off x="4410075" y="2719388"/>
            <a:ext cx="1063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1862" name="Text Box 358"/>
          <p:cNvSpPr txBox="1">
            <a:spLocks noChangeArrowheads="1"/>
          </p:cNvSpPr>
          <p:nvPr/>
        </p:nvSpPr>
        <p:spPr bwMode="auto">
          <a:xfrm>
            <a:off x="4232275" y="3908425"/>
            <a:ext cx="766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</a:t>
            </a:r>
            <a:b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1863" name="Text Box 359"/>
          <p:cNvSpPr txBox="1">
            <a:spLocks noChangeArrowheads="1"/>
          </p:cNvSpPr>
          <p:nvPr/>
        </p:nvSpPr>
        <p:spPr bwMode="auto">
          <a:xfrm>
            <a:off x="6913563" y="3435350"/>
            <a:ext cx="106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661864" name="Text Box 360"/>
          <p:cNvSpPr txBox="1">
            <a:spLocks noChangeArrowheads="1"/>
          </p:cNvSpPr>
          <p:nvPr/>
        </p:nvSpPr>
        <p:spPr bwMode="auto">
          <a:xfrm>
            <a:off x="6499225" y="4243388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661865" name="Line 361"/>
          <p:cNvSpPr>
            <a:spLocks noChangeShapeType="1"/>
          </p:cNvSpPr>
          <p:nvPr/>
        </p:nvSpPr>
        <p:spPr bwMode="auto">
          <a:xfrm>
            <a:off x="7720013" y="1812925"/>
            <a:ext cx="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66" name="Text Box 362"/>
          <p:cNvSpPr txBox="1">
            <a:spLocks noChangeArrowheads="1"/>
          </p:cNvSpPr>
          <p:nvPr/>
        </p:nvSpPr>
        <p:spPr bwMode="auto">
          <a:xfrm>
            <a:off x="7124700" y="1557338"/>
            <a:ext cx="1285875" cy="3365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Floorplan</a:t>
            </a:r>
          </a:p>
        </p:txBody>
      </p:sp>
      <p:grpSp>
        <p:nvGrpSpPr>
          <p:cNvPr id="661867" name="Group 363"/>
          <p:cNvGrpSpPr>
            <a:grpSpLocks/>
          </p:cNvGrpSpPr>
          <p:nvPr/>
        </p:nvGrpSpPr>
        <p:grpSpPr bwMode="auto">
          <a:xfrm>
            <a:off x="504825" y="3940175"/>
            <a:ext cx="1227138" cy="1116013"/>
            <a:chOff x="258" y="2057"/>
            <a:chExt cx="665" cy="603"/>
          </a:xfrm>
        </p:grpSpPr>
        <p:sp>
          <p:nvSpPr>
            <p:cNvPr id="661868" name="AutoShape 364"/>
            <p:cNvSpPr>
              <a:spLocks noChangeArrowheads="1"/>
            </p:cNvSpPr>
            <p:nvPr/>
          </p:nvSpPr>
          <p:spPr bwMode="auto">
            <a:xfrm>
              <a:off x="274" y="2057"/>
              <a:ext cx="649" cy="447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1869" name="Rectangle 365"/>
            <p:cNvSpPr>
              <a:spLocks noChangeArrowheads="1"/>
            </p:cNvSpPr>
            <p:nvPr/>
          </p:nvSpPr>
          <p:spPr bwMode="auto">
            <a:xfrm>
              <a:off x="258" y="2484"/>
              <a:ext cx="204" cy="17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870" name="Oval 366"/>
            <p:cNvSpPr>
              <a:spLocks noChangeArrowheads="1"/>
            </p:cNvSpPr>
            <p:nvPr/>
          </p:nvSpPr>
          <p:spPr bwMode="auto">
            <a:xfrm>
              <a:off x="315" y="2460"/>
              <a:ext cx="96" cy="3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1871" name="Text Box 367"/>
          <p:cNvSpPr txBox="1">
            <a:spLocks noChangeArrowheads="1"/>
          </p:cNvSpPr>
          <p:nvPr/>
        </p:nvSpPr>
        <p:spPr bwMode="auto">
          <a:xfrm>
            <a:off x="539750" y="4095750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Module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grpSp>
        <p:nvGrpSpPr>
          <p:cNvPr id="661872" name="Group 368"/>
          <p:cNvGrpSpPr>
            <a:grpSpLocks/>
          </p:cNvGrpSpPr>
          <p:nvPr/>
        </p:nvGrpSpPr>
        <p:grpSpPr bwMode="auto">
          <a:xfrm>
            <a:off x="468313" y="2852738"/>
            <a:ext cx="1270000" cy="1062037"/>
            <a:chOff x="80" y="1448"/>
            <a:chExt cx="788" cy="659"/>
          </a:xfrm>
        </p:grpSpPr>
        <p:grpSp>
          <p:nvGrpSpPr>
            <p:cNvPr id="661873" name="Group 369"/>
            <p:cNvGrpSpPr>
              <a:grpSpLocks/>
            </p:cNvGrpSpPr>
            <p:nvPr/>
          </p:nvGrpSpPr>
          <p:grpSpPr bwMode="auto">
            <a:xfrm>
              <a:off x="83" y="1448"/>
              <a:ext cx="734" cy="659"/>
              <a:chOff x="83" y="1448"/>
              <a:chExt cx="734" cy="659"/>
            </a:xfrm>
          </p:grpSpPr>
          <p:sp>
            <p:nvSpPr>
              <p:cNvPr id="661874" name="AutoShape 370"/>
              <p:cNvSpPr>
                <a:spLocks noChangeArrowheads="1"/>
              </p:cNvSpPr>
              <p:nvPr/>
            </p:nvSpPr>
            <p:spPr bwMode="auto">
              <a:xfrm>
                <a:off x="104" y="1448"/>
                <a:ext cx="713" cy="491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61875" name="Rectangle 371"/>
              <p:cNvSpPr>
                <a:spLocks noChangeArrowheads="1"/>
              </p:cNvSpPr>
              <p:nvPr/>
            </p:nvSpPr>
            <p:spPr bwMode="auto">
              <a:xfrm>
                <a:off x="83" y="1914"/>
                <a:ext cx="224" cy="193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876" name="Oval 372"/>
              <p:cNvSpPr>
                <a:spLocks noChangeArrowheads="1"/>
              </p:cNvSpPr>
              <p:nvPr/>
            </p:nvSpPr>
            <p:spPr bwMode="auto">
              <a:xfrm>
                <a:off x="143" y="1886"/>
                <a:ext cx="96" cy="39"/>
              </a:xfrm>
              <a:prstGeom prst="ellipse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61877" name="Text Box 373"/>
            <p:cNvSpPr txBox="1">
              <a:spLocks noChangeArrowheads="1"/>
            </p:cNvSpPr>
            <p:nvPr/>
          </p:nvSpPr>
          <p:spPr bwMode="auto">
            <a:xfrm>
              <a:off x="80" y="1546"/>
              <a:ext cx="78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Module 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661878" name="Group 374"/>
          <p:cNvGrpSpPr>
            <a:grpSpLocks/>
          </p:cNvGrpSpPr>
          <p:nvPr/>
        </p:nvGrpSpPr>
        <p:grpSpPr bwMode="auto">
          <a:xfrm>
            <a:off x="1757363" y="2266950"/>
            <a:ext cx="1220787" cy="1065213"/>
            <a:chOff x="880" y="967"/>
            <a:chExt cx="757" cy="661"/>
          </a:xfrm>
        </p:grpSpPr>
        <p:grpSp>
          <p:nvGrpSpPr>
            <p:cNvPr id="661879" name="Group 375"/>
            <p:cNvGrpSpPr>
              <a:grpSpLocks/>
            </p:cNvGrpSpPr>
            <p:nvPr/>
          </p:nvGrpSpPr>
          <p:grpSpPr bwMode="auto">
            <a:xfrm>
              <a:off x="880" y="967"/>
              <a:ext cx="730" cy="661"/>
              <a:chOff x="880" y="967"/>
              <a:chExt cx="730" cy="661"/>
            </a:xfrm>
          </p:grpSpPr>
          <p:sp>
            <p:nvSpPr>
              <p:cNvPr id="661880" name="AutoShape 376"/>
              <p:cNvSpPr>
                <a:spLocks noChangeArrowheads="1"/>
              </p:cNvSpPr>
              <p:nvPr/>
            </p:nvSpPr>
            <p:spPr bwMode="auto">
              <a:xfrm>
                <a:off x="898" y="967"/>
                <a:ext cx="712" cy="491"/>
              </a:xfrm>
              <a:prstGeom prst="cloudCallout">
                <a:avLst>
                  <a:gd name="adj1" fmla="val -43750"/>
                  <a:gd name="adj2" fmla="val 70000"/>
                </a:avLst>
              </a:prstGeom>
              <a:solidFill>
                <a:srgbClr val="DDDDDD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61881" name="Rectangle 377"/>
              <p:cNvSpPr>
                <a:spLocks noChangeArrowheads="1"/>
              </p:cNvSpPr>
              <p:nvPr/>
            </p:nvSpPr>
            <p:spPr bwMode="auto">
              <a:xfrm>
                <a:off x="880" y="1435"/>
                <a:ext cx="224" cy="193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882" name="Oval 378"/>
              <p:cNvSpPr>
                <a:spLocks noChangeArrowheads="1"/>
              </p:cNvSpPr>
              <p:nvPr/>
            </p:nvSpPr>
            <p:spPr bwMode="auto">
              <a:xfrm>
                <a:off x="949" y="1412"/>
                <a:ext cx="105" cy="43"/>
              </a:xfrm>
              <a:prstGeom prst="ellipse">
                <a:avLst/>
              </a:pr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61883" name="Text Box 379"/>
            <p:cNvSpPr txBox="1">
              <a:spLocks noChangeArrowheads="1"/>
            </p:cNvSpPr>
            <p:nvPr/>
          </p:nvSpPr>
          <p:spPr bwMode="auto">
            <a:xfrm>
              <a:off x="905" y="1058"/>
              <a:ext cx="7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Module 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661909" name="Group 405"/>
          <p:cNvGrpSpPr>
            <a:grpSpLocks/>
          </p:cNvGrpSpPr>
          <p:nvPr/>
        </p:nvGrpSpPr>
        <p:grpSpPr bwMode="auto">
          <a:xfrm>
            <a:off x="712788" y="1662113"/>
            <a:ext cx="1149350" cy="793750"/>
            <a:chOff x="449" y="1047"/>
            <a:chExt cx="724" cy="500"/>
          </a:xfrm>
        </p:grpSpPr>
        <p:sp>
          <p:nvSpPr>
            <p:cNvPr id="661885" name="AutoShape 381"/>
            <p:cNvSpPr>
              <a:spLocks noChangeArrowheads="1"/>
            </p:cNvSpPr>
            <p:nvPr/>
          </p:nvSpPr>
          <p:spPr bwMode="auto">
            <a:xfrm>
              <a:off x="449" y="1047"/>
              <a:ext cx="724" cy="50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61887" name="Oval 383"/>
            <p:cNvSpPr>
              <a:spLocks noChangeArrowheads="1"/>
            </p:cNvSpPr>
            <p:nvPr/>
          </p:nvSpPr>
          <p:spPr bwMode="auto">
            <a:xfrm>
              <a:off x="489" y="1496"/>
              <a:ext cx="107" cy="44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1888" name="Text Box 384"/>
          <p:cNvSpPr txBox="1">
            <a:spLocks noChangeArrowheads="1"/>
          </p:cNvSpPr>
          <p:nvPr/>
        </p:nvSpPr>
        <p:spPr bwMode="auto">
          <a:xfrm>
            <a:off x="717550" y="1822450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Module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661889" name="Line 385"/>
          <p:cNvSpPr>
            <a:spLocks noChangeShapeType="1"/>
          </p:cNvSpPr>
          <p:nvPr/>
        </p:nvSpPr>
        <p:spPr bwMode="auto">
          <a:xfrm flipH="1" flipV="1">
            <a:off x="5068888" y="3379788"/>
            <a:ext cx="276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0" name="Line 386"/>
          <p:cNvSpPr>
            <a:spLocks noChangeShapeType="1"/>
          </p:cNvSpPr>
          <p:nvPr/>
        </p:nvSpPr>
        <p:spPr bwMode="auto">
          <a:xfrm>
            <a:off x="5583238" y="3937000"/>
            <a:ext cx="38258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1" name="Rectangle 387"/>
          <p:cNvSpPr>
            <a:spLocks noChangeArrowheads="1"/>
          </p:cNvSpPr>
          <p:nvPr/>
        </p:nvSpPr>
        <p:spPr bwMode="auto">
          <a:xfrm>
            <a:off x="7165975" y="4965700"/>
            <a:ext cx="179388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2" name="Rectangle 388"/>
          <p:cNvSpPr>
            <a:spLocks noChangeArrowheads="1"/>
          </p:cNvSpPr>
          <p:nvPr/>
        </p:nvSpPr>
        <p:spPr bwMode="auto">
          <a:xfrm>
            <a:off x="6243638" y="4967288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3" name="Rectangle 389"/>
          <p:cNvSpPr>
            <a:spLocks noChangeArrowheads="1"/>
          </p:cNvSpPr>
          <p:nvPr/>
        </p:nvSpPr>
        <p:spPr bwMode="auto">
          <a:xfrm>
            <a:off x="5302250" y="4960938"/>
            <a:ext cx="180975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4" name="Rectangle 390"/>
          <p:cNvSpPr>
            <a:spLocks noChangeArrowheads="1"/>
          </p:cNvSpPr>
          <p:nvPr/>
        </p:nvSpPr>
        <p:spPr bwMode="auto">
          <a:xfrm>
            <a:off x="3800475" y="4552950"/>
            <a:ext cx="179388" cy="17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5" name="Rectangle 391"/>
          <p:cNvSpPr>
            <a:spLocks noChangeArrowheads="1"/>
          </p:cNvSpPr>
          <p:nvPr/>
        </p:nvSpPr>
        <p:spPr bwMode="auto">
          <a:xfrm>
            <a:off x="3811588" y="2679700"/>
            <a:ext cx="179387" cy="17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6" name="Text Box 392"/>
          <p:cNvSpPr txBox="1">
            <a:spLocks noChangeArrowheads="1"/>
          </p:cNvSpPr>
          <p:nvPr/>
        </p:nvSpPr>
        <p:spPr bwMode="auto">
          <a:xfrm>
            <a:off x="2054225" y="3416300"/>
            <a:ext cx="1430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Chip </a:t>
            </a:r>
            <a:br>
              <a:rPr lang="en-US" altLang="zh-CN" sz="16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6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Planning</a:t>
            </a:r>
          </a:p>
        </p:txBody>
      </p:sp>
      <p:sp>
        <p:nvSpPr>
          <p:cNvPr id="661897" name="Freeform 393"/>
          <p:cNvSpPr>
            <a:spLocks/>
          </p:cNvSpPr>
          <p:nvPr/>
        </p:nvSpPr>
        <p:spPr bwMode="auto">
          <a:xfrm>
            <a:off x="3981450" y="2616200"/>
            <a:ext cx="361950" cy="1076325"/>
          </a:xfrm>
          <a:custGeom>
            <a:avLst/>
            <a:gdLst>
              <a:gd name="T0" fmla="*/ 0 w 228"/>
              <a:gd name="T1" fmla="*/ 678 h 678"/>
              <a:gd name="T2" fmla="*/ 150 w 228"/>
              <a:gd name="T3" fmla="*/ 678 h 678"/>
              <a:gd name="T4" fmla="*/ 150 w 228"/>
              <a:gd name="T5" fmla="*/ 0 h 678"/>
              <a:gd name="T6" fmla="*/ 228 w 228"/>
              <a:gd name="T7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678">
                <a:moveTo>
                  <a:pt x="0" y="678"/>
                </a:moveTo>
                <a:lnTo>
                  <a:pt x="150" y="678"/>
                </a:lnTo>
                <a:lnTo>
                  <a:pt x="150" y="0"/>
                </a:lnTo>
                <a:lnTo>
                  <a:pt x="22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8" name="Freeform 394"/>
          <p:cNvSpPr>
            <a:spLocks/>
          </p:cNvSpPr>
          <p:nvPr/>
        </p:nvSpPr>
        <p:spPr bwMode="auto">
          <a:xfrm>
            <a:off x="6748463" y="2797175"/>
            <a:ext cx="485775" cy="719138"/>
          </a:xfrm>
          <a:custGeom>
            <a:avLst/>
            <a:gdLst>
              <a:gd name="T0" fmla="*/ 0 w 309"/>
              <a:gd name="T1" fmla="*/ 453 h 453"/>
              <a:gd name="T2" fmla="*/ 0 w 309"/>
              <a:gd name="T3" fmla="*/ 0 h 453"/>
              <a:gd name="T4" fmla="*/ 309 w 309"/>
              <a:gd name="T5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" h="453">
                <a:moveTo>
                  <a:pt x="0" y="453"/>
                </a:moveTo>
                <a:lnTo>
                  <a:pt x="0" y="0"/>
                </a:lnTo>
                <a:lnTo>
                  <a:pt x="30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899" name="Freeform 395"/>
          <p:cNvSpPr>
            <a:spLocks/>
          </p:cNvSpPr>
          <p:nvPr/>
        </p:nvSpPr>
        <p:spPr bwMode="auto">
          <a:xfrm>
            <a:off x="7529513" y="3697288"/>
            <a:ext cx="781050" cy="300037"/>
          </a:xfrm>
          <a:custGeom>
            <a:avLst/>
            <a:gdLst>
              <a:gd name="T0" fmla="*/ 492 w 492"/>
              <a:gd name="T1" fmla="*/ 0 h 189"/>
              <a:gd name="T2" fmla="*/ 384 w 492"/>
              <a:gd name="T3" fmla="*/ 0 h 189"/>
              <a:gd name="T4" fmla="*/ 384 w 492"/>
              <a:gd name="T5" fmla="*/ 189 h 189"/>
              <a:gd name="T6" fmla="*/ 0 w 492"/>
              <a:gd name="T7" fmla="*/ 189 h 189"/>
              <a:gd name="T8" fmla="*/ 0 w 492"/>
              <a:gd name="T9" fmla="*/ 12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2" h="189">
                <a:moveTo>
                  <a:pt x="492" y="0"/>
                </a:moveTo>
                <a:lnTo>
                  <a:pt x="384" y="0"/>
                </a:lnTo>
                <a:lnTo>
                  <a:pt x="384" y="189"/>
                </a:lnTo>
                <a:lnTo>
                  <a:pt x="0" y="189"/>
                </a:lnTo>
                <a:lnTo>
                  <a:pt x="0" y="129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0" name="Text Box 396"/>
          <p:cNvSpPr txBox="1">
            <a:spLocks noChangeArrowheads="1"/>
          </p:cNvSpPr>
          <p:nvPr/>
        </p:nvSpPr>
        <p:spPr bwMode="auto">
          <a:xfrm>
            <a:off x="7096125" y="2671763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Block 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661901" name="Freeform 397"/>
          <p:cNvSpPr>
            <a:spLocks/>
          </p:cNvSpPr>
          <p:nvPr/>
        </p:nvSpPr>
        <p:spPr bwMode="auto">
          <a:xfrm>
            <a:off x="8024813" y="3987800"/>
            <a:ext cx="114300" cy="495300"/>
          </a:xfrm>
          <a:custGeom>
            <a:avLst/>
            <a:gdLst>
              <a:gd name="T0" fmla="*/ 72 w 72"/>
              <a:gd name="T1" fmla="*/ 0 h 312"/>
              <a:gd name="T2" fmla="*/ 72 w 72"/>
              <a:gd name="T3" fmla="*/ 312 h 312"/>
              <a:gd name="T4" fmla="*/ 0 w 72"/>
              <a:gd name="T5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312">
                <a:moveTo>
                  <a:pt x="72" y="0"/>
                </a:moveTo>
                <a:lnTo>
                  <a:pt x="72" y="312"/>
                </a:lnTo>
                <a:lnTo>
                  <a:pt x="0" y="312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2" name="Freeform 398"/>
          <p:cNvSpPr>
            <a:spLocks/>
          </p:cNvSpPr>
          <p:nvPr/>
        </p:nvSpPr>
        <p:spPr bwMode="auto">
          <a:xfrm>
            <a:off x="4886325" y="4221163"/>
            <a:ext cx="3252788" cy="595312"/>
          </a:xfrm>
          <a:custGeom>
            <a:avLst/>
            <a:gdLst>
              <a:gd name="T0" fmla="*/ 2049 w 2049"/>
              <a:gd name="T1" fmla="*/ 141 h 375"/>
              <a:gd name="T2" fmla="*/ 2049 w 2049"/>
              <a:gd name="T3" fmla="*/ 375 h 375"/>
              <a:gd name="T4" fmla="*/ 378 w 2049"/>
              <a:gd name="T5" fmla="*/ 375 h 375"/>
              <a:gd name="T6" fmla="*/ 378 w 2049"/>
              <a:gd name="T7" fmla="*/ 0 h 375"/>
              <a:gd name="T8" fmla="*/ 0 w 2049"/>
              <a:gd name="T9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9" h="375">
                <a:moveTo>
                  <a:pt x="2049" y="141"/>
                </a:moveTo>
                <a:lnTo>
                  <a:pt x="2049" y="375"/>
                </a:lnTo>
                <a:lnTo>
                  <a:pt x="378" y="375"/>
                </a:lnTo>
                <a:lnTo>
                  <a:pt x="378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3" name="Freeform 399"/>
          <p:cNvSpPr>
            <a:spLocks/>
          </p:cNvSpPr>
          <p:nvPr/>
        </p:nvSpPr>
        <p:spPr bwMode="auto">
          <a:xfrm>
            <a:off x="4219575" y="3687763"/>
            <a:ext cx="371475" cy="1162050"/>
          </a:xfrm>
          <a:custGeom>
            <a:avLst/>
            <a:gdLst>
              <a:gd name="T0" fmla="*/ 0 w 234"/>
              <a:gd name="T1" fmla="*/ 0 h 729"/>
              <a:gd name="T2" fmla="*/ 0 w 234"/>
              <a:gd name="T3" fmla="*/ 729 h 729"/>
              <a:gd name="T4" fmla="*/ 234 w 234"/>
              <a:gd name="T5" fmla="*/ 729 h 729"/>
              <a:gd name="T6" fmla="*/ 234 w 234"/>
              <a:gd name="T7" fmla="*/ 654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" h="729">
                <a:moveTo>
                  <a:pt x="0" y="0"/>
                </a:moveTo>
                <a:lnTo>
                  <a:pt x="0" y="729"/>
                </a:lnTo>
                <a:lnTo>
                  <a:pt x="234" y="729"/>
                </a:lnTo>
                <a:lnTo>
                  <a:pt x="234" y="65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4" name="Text Box 400"/>
          <p:cNvSpPr txBox="1">
            <a:spLocks noChangeArrowheads="1"/>
          </p:cNvSpPr>
          <p:nvPr/>
        </p:nvSpPr>
        <p:spPr bwMode="auto">
          <a:xfrm>
            <a:off x="3598863" y="5478463"/>
            <a:ext cx="2125662" cy="3365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Supply Network</a:t>
            </a:r>
          </a:p>
        </p:txBody>
      </p:sp>
      <p:sp>
        <p:nvSpPr>
          <p:cNvPr id="661905" name="Line 401"/>
          <p:cNvSpPr>
            <a:spLocks noChangeShapeType="1"/>
          </p:cNvSpPr>
          <p:nvPr/>
        </p:nvSpPr>
        <p:spPr bwMode="auto">
          <a:xfrm>
            <a:off x="5186363" y="3502025"/>
            <a:ext cx="38100" cy="42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6" name="Freeform 402"/>
          <p:cNvSpPr>
            <a:spLocks/>
          </p:cNvSpPr>
          <p:nvPr/>
        </p:nvSpPr>
        <p:spPr bwMode="auto">
          <a:xfrm>
            <a:off x="5614988" y="2492375"/>
            <a:ext cx="2705100" cy="1204913"/>
          </a:xfrm>
          <a:custGeom>
            <a:avLst/>
            <a:gdLst>
              <a:gd name="T0" fmla="*/ 1704 w 1704"/>
              <a:gd name="T1" fmla="*/ 759 h 759"/>
              <a:gd name="T2" fmla="*/ 1590 w 1704"/>
              <a:gd name="T3" fmla="*/ 759 h 759"/>
              <a:gd name="T4" fmla="*/ 1590 w 1704"/>
              <a:gd name="T5" fmla="*/ 0 h 759"/>
              <a:gd name="T6" fmla="*/ 219 w 1704"/>
              <a:gd name="T7" fmla="*/ 0 h 759"/>
              <a:gd name="T8" fmla="*/ 219 w 1704"/>
              <a:gd name="T9" fmla="*/ 345 h 759"/>
              <a:gd name="T10" fmla="*/ 0 w 1704"/>
              <a:gd name="T11" fmla="*/ 345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4" h="759">
                <a:moveTo>
                  <a:pt x="1704" y="759"/>
                </a:moveTo>
                <a:lnTo>
                  <a:pt x="1590" y="759"/>
                </a:lnTo>
                <a:lnTo>
                  <a:pt x="1590" y="0"/>
                </a:lnTo>
                <a:lnTo>
                  <a:pt x="219" y="0"/>
                </a:lnTo>
                <a:lnTo>
                  <a:pt x="219" y="345"/>
                </a:lnTo>
                <a:lnTo>
                  <a:pt x="0" y="345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07" name="Text Box 403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  <p:sp>
        <p:nvSpPr>
          <p:cNvPr id="661908" name="Rectangle 404"/>
          <p:cNvSpPr>
            <a:spLocks noChangeArrowheads="1"/>
          </p:cNvSpPr>
          <p:nvPr/>
        </p:nvSpPr>
        <p:spPr bwMode="auto">
          <a:xfrm>
            <a:off x="684213" y="2420938"/>
            <a:ext cx="360362" cy="3111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7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00400" y="1752600"/>
            <a:ext cx="12192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1752600"/>
            <a:ext cx="7620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Pair to a 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3962400"/>
            <a:ext cx="6781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Compute </a:t>
            </a:r>
            <a:r>
              <a:rPr lang="en-US" sz="2400" dirty="0" smtClean="0">
                <a:solidFill>
                  <a:srgbClr val="FF0000"/>
                </a:solidFill>
              </a:rPr>
              <a:t>HCG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VCG</a:t>
            </a:r>
            <a:r>
              <a:rPr lang="en-US" sz="2400" dirty="0" smtClean="0"/>
              <a:t> for the sequence pair: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S1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	S2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953000"/>
            <a:ext cx="495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5029200"/>
            <a:ext cx="579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(…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2000" i="1" dirty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is left of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5562600"/>
            <a:ext cx="495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762000">
              <a:spcBef>
                <a:spcPct val="15000"/>
              </a:spcBef>
              <a:buClr>
                <a:srgbClr val="CC0000"/>
              </a:buClr>
            </a:pP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(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b="1" dirty="0">
                <a:ea typeface="宋体" charset="0"/>
                <a:cs typeface="宋体" charset="0"/>
                <a:sym typeface="Symbol" charset="0"/>
              </a:rPr>
              <a:t>,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 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zh-CN" sz="2000" dirty="0">
                <a:ea typeface="宋体" charset="0"/>
                <a:cs typeface="宋体" charset="0"/>
                <a:sym typeface="Symbol" charset="0"/>
              </a:rPr>
              <a:t>…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…) →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2000" dirty="0" smtClean="0">
                <a:ea typeface="宋体" charset="0"/>
                <a:cs typeface="宋体" charset="0"/>
                <a:sym typeface="Symbol" charset="0"/>
              </a:rPr>
              <a:t> is below </a:t>
            </a:r>
            <a:r>
              <a:rPr lang="en-US" altLang="zh-CN" sz="2000" i="1" dirty="0" smtClean="0">
                <a:ea typeface="宋体" charset="0"/>
                <a:cs typeface="宋体" charset="0"/>
                <a:sym typeface="Symbol" charset="0"/>
              </a:rPr>
              <a:t>B</a:t>
            </a:r>
            <a:endParaRPr lang="en-US" altLang="zh-CN" sz="2000" dirty="0"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871864" y="1981200"/>
            <a:ext cx="389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85800" y="1752600"/>
            <a:ext cx="735012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4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1200" y="1752600"/>
            <a:ext cx="7620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167264" y="1981200"/>
            <a:ext cx="389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64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981200" y="1752600"/>
            <a:ext cx="735012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200400" y="1752600"/>
            <a:ext cx="1223963" cy="5334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581400" y="1828800"/>
            <a:ext cx="389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576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956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76800" y="1752600"/>
            <a:ext cx="12192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4876800" y="1752600"/>
            <a:ext cx="1223963" cy="5334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257800" y="1828800"/>
            <a:ext cx="389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40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5600" y="1752600"/>
            <a:ext cx="4572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739264" y="1981200"/>
            <a:ext cx="389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08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705600" y="1752600"/>
            <a:ext cx="4572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81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752600"/>
            <a:ext cx="4572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7994156" y="1981200"/>
            <a:ext cx="318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20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20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7924800" y="1752600"/>
            <a:ext cx="4572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5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HCG for sequence pair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5105400"/>
            <a:ext cx="498475" cy="457200"/>
            <a:chOff x="5410200" y="4008438"/>
            <a:chExt cx="498475" cy="457200"/>
          </a:xfrm>
        </p:grpSpPr>
        <p:sp>
          <p:nvSpPr>
            <p:cNvPr id="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95600" y="2743200"/>
            <a:ext cx="498475" cy="457200"/>
            <a:chOff x="5410200" y="4008438"/>
            <a:chExt cx="498475" cy="457200"/>
          </a:xfrm>
        </p:grpSpPr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5800" y="2743200"/>
            <a:ext cx="498475" cy="457200"/>
            <a:chOff x="5410200" y="4008438"/>
            <a:chExt cx="498475" cy="457200"/>
          </a:xfrm>
        </p:grpSpPr>
        <p:sp>
          <p:nvSpPr>
            <p:cNvPr id="1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5800" y="5105400"/>
            <a:ext cx="498475" cy="457200"/>
            <a:chOff x="5410200" y="4008438"/>
            <a:chExt cx="498475" cy="457200"/>
          </a:xfrm>
        </p:grpSpPr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3886200"/>
            <a:ext cx="498475" cy="457200"/>
            <a:chOff x="5410200" y="4008438"/>
            <a:chExt cx="498475" cy="457200"/>
          </a:xfrm>
        </p:grpSpPr>
        <p:sp>
          <p:nvSpPr>
            <p:cNvPr id="1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15000" y="3886200"/>
            <a:ext cx="498475" cy="457200"/>
            <a:chOff x="5410200" y="4008438"/>
            <a:chExt cx="498475" cy="457200"/>
          </a:xfrm>
        </p:grpSpPr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05000" y="3886200"/>
            <a:ext cx="403844" cy="450850"/>
            <a:chOff x="6215062" y="5638800"/>
            <a:chExt cx="403844" cy="450850"/>
          </a:xfrm>
        </p:grpSpPr>
        <p:sp>
          <p:nvSpPr>
            <p:cNvPr id="24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10400" y="3810000"/>
            <a:ext cx="375290" cy="450850"/>
            <a:chOff x="6019800" y="2581275"/>
            <a:chExt cx="375290" cy="450850"/>
          </a:xfrm>
        </p:grpSpPr>
        <p:sp>
          <p:nvSpPr>
            <p:cNvPr id="27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29" name="Straight Arrow Connector 28"/>
          <p:cNvCxnSpPr>
            <a:endCxn id="9" idx="3"/>
          </p:cNvCxnSpPr>
          <p:nvPr/>
        </p:nvCxnSpPr>
        <p:spPr>
          <a:xfrm flipV="1">
            <a:off x="2286000" y="3133445"/>
            <a:ext cx="698315" cy="828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6000" y="4343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27" idx="2"/>
          </p:cNvCxnSpPr>
          <p:nvPr/>
        </p:nvCxnSpPr>
        <p:spPr>
          <a:xfrm flipV="1">
            <a:off x="6213475" y="4078288"/>
            <a:ext cx="796925" cy="13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1676400"/>
            <a:ext cx="5091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400" dirty="0"/>
              <a:t>S1 = </a:t>
            </a:r>
            <a:r>
              <a:rPr lang="en-US" sz="2400" dirty="0">
                <a:solidFill>
                  <a:srgbClr val="0000FF"/>
                </a:solidFill>
              </a:rPr>
              <a:t>bdcefa</a:t>
            </a:r>
            <a:r>
              <a:rPr lang="en-US" sz="2400" dirty="0"/>
              <a:t>		S2 = </a:t>
            </a:r>
            <a:r>
              <a:rPr lang="en-US" sz="2400" dirty="0">
                <a:solidFill>
                  <a:srgbClr val="0000FF"/>
                </a:solidFill>
              </a:rPr>
              <a:t>dbaefc</a:t>
            </a:r>
          </a:p>
        </p:txBody>
      </p:sp>
      <p:cxnSp>
        <p:nvCxnSpPr>
          <p:cNvPr id="56" name="Straight Arrow Connector 55"/>
          <p:cNvCxnSpPr>
            <a:endCxn id="21" idx="2"/>
          </p:cNvCxnSpPr>
          <p:nvPr/>
        </p:nvCxnSpPr>
        <p:spPr>
          <a:xfrm>
            <a:off x="4953000" y="4114800"/>
            <a:ext cx="784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2" idx="2"/>
          </p:cNvCxnSpPr>
          <p:nvPr/>
        </p:nvCxnSpPr>
        <p:spPr>
          <a:xfrm>
            <a:off x="3352800" y="29718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5" idx="2"/>
          </p:cNvCxnSpPr>
          <p:nvPr/>
        </p:nvCxnSpPr>
        <p:spPr>
          <a:xfrm>
            <a:off x="3352800" y="53340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31242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5" idx="1"/>
          </p:cNvCxnSpPr>
          <p:nvPr/>
        </p:nvCxnSpPr>
        <p:spPr>
          <a:xfrm>
            <a:off x="3276600" y="3200400"/>
            <a:ext cx="1307915" cy="197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7"/>
            <a:endCxn id="18" idx="2"/>
          </p:cNvCxnSpPr>
          <p:nvPr/>
        </p:nvCxnSpPr>
        <p:spPr>
          <a:xfrm flipV="1">
            <a:off x="3305360" y="4114800"/>
            <a:ext cx="1212665" cy="10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2" idx="3"/>
          </p:cNvCxnSpPr>
          <p:nvPr/>
        </p:nvCxnSpPr>
        <p:spPr>
          <a:xfrm flipV="1">
            <a:off x="3200400" y="3133445"/>
            <a:ext cx="1384115" cy="196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7" idx="1"/>
          </p:cNvCxnSpPr>
          <p:nvPr/>
        </p:nvCxnSpPr>
        <p:spPr>
          <a:xfrm>
            <a:off x="4953000" y="2971800"/>
            <a:ext cx="2110871" cy="97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7" idx="3"/>
          </p:cNvCxnSpPr>
          <p:nvPr/>
        </p:nvCxnSpPr>
        <p:spPr>
          <a:xfrm flipV="1">
            <a:off x="4953000" y="4207379"/>
            <a:ext cx="2110871" cy="111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5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VCG for Sequence Pair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5091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US" sz="2400" dirty="0"/>
              <a:t>S1 = </a:t>
            </a:r>
            <a:r>
              <a:rPr lang="en-US" sz="2400" dirty="0">
                <a:solidFill>
                  <a:srgbClr val="0000FF"/>
                </a:solidFill>
              </a:rPr>
              <a:t>bdcefa</a:t>
            </a:r>
            <a:r>
              <a:rPr lang="en-US" sz="2400" dirty="0"/>
              <a:t>		S2 = </a:t>
            </a:r>
            <a:r>
              <a:rPr lang="en-US" sz="2400" dirty="0">
                <a:solidFill>
                  <a:srgbClr val="0000FF"/>
                </a:solidFill>
              </a:rPr>
              <a:t>dbaefc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52600" y="4724400"/>
            <a:ext cx="498475" cy="457200"/>
            <a:chOff x="5410200" y="4008438"/>
            <a:chExt cx="498475" cy="457200"/>
          </a:xfrm>
        </p:grpSpPr>
        <p:sp>
          <p:nvSpPr>
            <p:cNvPr id="7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3733800"/>
            <a:ext cx="498475" cy="457200"/>
            <a:chOff x="5410200" y="4008438"/>
            <a:chExt cx="498475" cy="457200"/>
          </a:xfrm>
        </p:grpSpPr>
        <p:sp>
          <p:nvSpPr>
            <p:cNvPr id="10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29000" y="4724400"/>
            <a:ext cx="498475" cy="457200"/>
            <a:chOff x="5410200" y="4008438"/>
            <a:chExt cx="498475" cy="457200"/>
          </a:xfrm>
        </p:grpSpPr>
        <p:sp>
          <p:nvSpPr>
            <p:cNvPr id="13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9000" y="2895600"/>
            <a:ext cx="498475" cy="457200"/>
            <a:chOff x="5410200" y="4008438"/>
            <a:chExt cx="498475" cy="457200"/>
          </a:xfrm>
        </p:grpSpPr>
        <p:sp>
          <p:nvSpPr>
            <p:cNvPr id="1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43200" y="3886200"/>
            <a:ext cx="498475" cy="457200"/>
            <a:chOff x="5410200" y="4008438"/>
            <a:chExt cx="498475" cy="457200"/>
          </a:xfrm>
        </p:grpSpPr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1000" y="3886200"/>
            <a:ext cx="498475" cy="457200"/>
            <a:chOff x="5410200" y="4008438"/>
            <a:chExt cx="498475" cy="457200"/>
          </a:xfrm>
        </p:grpSpPr>
        <p:sp>
          <p:nvSpPr>
            <p:cNvPr id="2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24" name="Straight Arrow Connector 23"/>
          <p:cNvCxnSpPr>
            <a:stCxn id="7" idx="0"/>
            <a:endCxn id="10" idx="4"/>
          </p:cNvCxnSpPr>
          <p:nvPr/>
        </p:nvCxnSpPr>
        <p:spPr>
          <a:xfrm flipV="1">
            <a:off x="2001838" y="4191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124200" y="4267200"/>
            <a:ext cx="399680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3"/>
          </p:cNvCxnSpPr>
          <p:nvPr/>
        </p:nvCxnSpPr>
        <p:spPr>
          <a:xfrm flipV="1">
            <a:off x="3810000" y="4276445"/>
            <a:ext cx="469715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90480" y="3276600"/>
            <a:ext cx="51472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86200" y="3276600"/>
            <a:ext cx="53340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129"/>
          <p:cNvSpPr>
            <a:spLocks noChangeAspect="1" noChangeArrowheads="1"/>
          </p:cNvSpPr>
          <p:nvPr/>
        </p:nvSpPr>
        <p:spPr bwMode="auto">
          <a:xfrm>
            <a:off x="2709862" y="54197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 Box 130"/>
          <p:cNvSpPr txBox="1">
            <a:spLocks noChangeAspect="1" noChangeArrowheads="1"/>
          </p:cNvSpPr>
          <p:nvPr/>
        </p:nvSpPr>
        <p:spPr bwMode="auto">
          <a:xfrm>
            <a:off x="2743200" y="5334000"/>
            <a:ext cx="37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31" name="Oval 129"/>
          <p:cNvSpPr>
            <a:spLocks noChangeAspect="1" noChangeArrowheads="1"/>
          </p:cNvSpPr>
          <p:nvPr/>
        </p:nvSpPr>
        <p:spPr bwMode="auto">
          <a:xfrm>
            <a:off x="2514600" y="236220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ext Box 130"/>
          <p:cNvSpPr txBox="1">
            <a:spLocks noChangeAspect="1" noChangeArrowheads="1"/>
          </p:cNvSpPr>
          <p:nvPr/>
        </p:nvSpPr>
        <p:spPr bwMode="auto">
          <a:xfrm>
            <a:off x="2547938" y="2276475"/>
            <a:ext cx="341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895600" y="2590800"/>
            <a:ext cx="609600" cy="36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3"/>
          </p:cNvCxnSpPr>
          <p:nvPr/>
        </p:nvCxnSpPr>
        <p:spPr>
          <a:xfrm flipV="1">
            <a:off x="3048000" y="5114645"/>
            <a:ext cx="46971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7" idx="5"/>
          </p:cNvCxnSpPr>
          <p:nvPr/>
        </p:nvCxnSpPr>
        <p:spPr>
          <a:xfrm flipH="1" flipV="1">
            <a:off x="2162360" y="5114645"/>
            <a:ext cx="5046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3"/>
          </p:cNvCxnSpPr>
          <p:nvPr/>
        </p:nvCxnSpPr>
        <p:spPr>
          <a:xfrm flipV="1">
            <a:off x="1981200" y="2673854"/>
            <a:ext cx="586871" cy="10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Longest Path in HCG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10400" y="2133600"/>
            <a:ext cx="11787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x(s)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x(b)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x(d)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x(e) = 4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x(c) = 4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x(a) = 4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x(f) = 6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x(t) = 8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828800" y="4724400"/>
            <a:ext cx="498475" cy="457200"/>
            <a:chOff x="5410200" y="4008438"/>
            <a:chExt cx="498475" cy="457200"/>
          </a:xfrm>
        </p:grpSpPr>
        <p:sp>
          <p:nvSpPr>
            <p:cNvPr id="4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2362200"/>
            <a:ext cx="498475" cy="457200"/>
            <a:chOff x="5410200" y="4008438"/>
            <a:chExt cx="498475" cy="457200"/>
          </a:xfrm>
        </p:grpSpPr>
        <p:sp>
          <p:nvSpPr>
            <p:cNvPr id="4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29000" y="2362200"/>
            <a:ext cx="498475" cy="457200"/>
            <a:chOff x="5410200" y="4008438"/>
            <a:chExt cx="498475" cy="457200"/>
          </a:xfrm>
        </p:grpSpPr>
        <p:sp>
          <p:nvSpPr>
            <p:cNvPr id="5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724400"/>
            <a:ext cx="498475" cy="457200"/>
            <a:chOff x="5410200" y="4008438"/>
            <a:chExt cx="498475" cy="457200"/>
          </a:xfrm>
        </p:grpSpPr>
        <p:sp>
          <p:nvSpPr>
            <p:cNvPr id="5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429000" y="3505200"/>
            <a:ext cx="498475" cy="457200"/>
            <a:chOff x="5410200" y="4008438"/>
            <a:chExt cx="498475" cy="457200"/>
          </a:xfrm>
        </p:grpSpPr>
        <p:sp>
          <p:nvSpPr>
            <p:cNvPr id="5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48200" y="3505200"/>
            <a:ext cx="498475" cy="457200"/>
            <a:chOff x="5410200" y="4008438"/>
            <a:chExt cx="498475" cy="457200"/>
          </a:xfrm>
        </p:grpSpPr>
        <p:sp>
          <p:nvSpPr>
            <p:cNvPr id="6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8200" y="3505200"/>
            <a:ext cx="403844" cy="450850"/>
            <a:chOff x="6215062" y="5638800"/>
            <a:chExt cx="403844" cy="450850"/>
          </a:xfrm>
        </p:grpSpPr>
        <p:sp>
          <p:nvSpPr>
            <p:cNvPr id="65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43600" y="3429000"/>
            <a:ext cx="375290" cy="450850"/>
            <a:chOff x="6019800" y="2581275"/>
            <a:chExt cx="375290" cy="450850"/>
          </a:xfrm>
        </p:grpSpPr>
        <p:sp>
          <p:nvSpPr>
            <p:cNvPr id="68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70" name="Straight Arrow Connector 69"/>
          <p:cNvCxnSpPr>
            <a:endCxn id="49" idx="3"/>
          </p:cNvCxnSpPr>
          <p:nvPr/>
        </p:nvCxnSpPr>
        <p:spPr>
          <a:xfrm flipV="1">
            <a:off x="1219200" y="2752445"/>
            <a:ext cx="698315" cy="828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19200" y="3962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8" idx="2"/>
          </p:cNvCxnSpPr>
          <p:nvPr/>
        </p:nvCxnSpPr>
        <p:spPr>
          <a:xfrm flipV="1">
            <a:off x="5146675" y="3697288"/>
            <a:ext cx="796925" cy="13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2"/>
          </p:cNvCxnSpPr>
          <p:nvPr/>
        </p:nvCxnSpPr>
        <p:spPr>
          <a:xfrm>
            <a:off x="3886200" y="3733800"/>
            <a:ext cx="784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2" idx="2"/>
          </p:cNvCxnSpPr>
          <p:nvPr/>
        </p:nvCxnSpPr>
        <p:spPr>
          <a:xfrm>
            <a:off x="2286000" y="25908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6" idx="2"/>
          </p:cNvCxnSpPr>
          <p:nvPr/>
        </p:nvCxnSpPr>
        <p:spPr>
          <a:xfrm>
            <a:off x="2286000" y="49530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000" y="27432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1"/>
          </p:cNvCxnSpPr>
          <p:nvPr/>
        </p:nvCxnSpPr>
        <p:spPr>
          <a:xfrm>
            <a:off x="2209800" y="2819400"/>
            <a:ext cx="1307915" cy="197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6" idx="7"/>
            <a:endCxn id="59" idx="2"/>
          </p:cNvCxnSpPr>
          <p:nvPr/>
        </p:nvCxnSpPr>
        <p:spPr>
          <a:xfrm flipV="1">
            <a:off x="2238560" y="3733800"/>
            <a:ext cx="1212665" cy="10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2" idx="3"/>
          </p:cNvCxnSpPr>
          <p:nvPr/>
        </p:nvCxnSpPr>
        <p:spPr>
          <a:xfrm flipV="1">
            <a:off x="2133600" y="2752445"/>
            <a:ext cx="1384115" cy="196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981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52600" y="51816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52800" y="1981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51816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52800" y="3886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8200" y="3886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86200" y="2590800"/>
            <a:ext cx="2110871" cy="97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886200" y="3826379"/>
            <a:ext cx="2110871" cy="111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Longest Path in </a:t>
            </a:r>
            <a:r>
              <a:rPr lang="en-US" dirty="0" smtClean="0"/>
              <a:t>VCG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4276725"/>
            <a:ext cx="498475" cy="457200"/>
            <a:chOff x="5410200" y="4008438"/>
            <a:chExt cx="498475" cy="457200"/>
          </a:xfrm>
        </p:grpSpPr>
        <p:sp>
          <p:nvSpPr>
            <p:cNvPr id="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0" y="3286125"/>
            <a:ext cx="498475" cy="457200"/>
            <a:chOff x="5410200" y="4008438"/>
            <a:chExt cx="498475" cy="457200"/>
          </a:xfrm>
        </p:grpSpPr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4276725"/>
            <a:ext cx="498475" cy="457200"/>
            <a:chOff x="5410200" y="4008438"/>
            <a:chExt cx="498475" cy="457200"/>
          </a:xfrm>
        </p:grpSpPr>
        <p:sp>
          <p:nvSpPr>
            <p:cNvPr id="1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2447925"/>
            <a:ext cx="498475" cy="457200"/>
            <a:chOff x="5410200" y="4008438"/>
            <a:chExt cx="498475" cy="457200"/>
          </a:xfrm>
        </p:grpSpPr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2200" y="3438525"/>
            <a:ext cx="498475" cy="457200"/>
            <a:chOff x="5410200" y="4008438"/>
            <a:chExt cx="498475" cy="457200"/>
          </a:xfrm>
        </p:grpSpPr>
        <p:sp>
          <p:nvSpPr>
            <p:cNvPr id="1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3438525"/>
            <a:ext cx="498475" cy="457200"/>
            <a:chOff x="5410200" y="4008438"/>
            <a:chExt cx="498475" cy="457200"/>
          </a:xfrm>
        </p:grpSpPr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23" name="Straight Arrow Connector 22"/>
          <p:cNvCxnSpPr>
            <a:stCxn id="6" idx="0"/>
            <a:endCxn id="9" idx="4"/>
          </p:cNvCxnSpPr>
          <p:nvPr/>
        </p:nvCxnSpPr>
        <p:spPr>
          <a:xfrm flipV="1">
            <a:off x="1620838" y="37433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743200" y="3819525"/>
            <a:ext cx="399680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3"/>
          </p:cNvCxnSpPr>
          <p:nvPr/>
        </p:nvCxnSpPr>
        <p:spPr>
          <a:xfrm flipV="1">
            <a:off x="3429000" y="3828770"/>
            <a:ext cx="469715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9480" y="2828925"/>
            <a:ext cx="51472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05200" y="2828925"/>
            <a:ext cx="53340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129"/>
          <p:cNvSpPr>
            <a:spLocks noChangeAspect="1" noChangeArrowheads="1"/>
          </p:cNvSpPr>
          <p:nvPr/>
        </p:nvSpPr>
        <p:spPr bwMode="auto">
          <a:xfrm>
            <a:off x="2328862" y="497205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30"/>
          <p:cNvSpPr txBox="1">
            <a:spLocks noChangeAspect="1" noChangeArrowheads="1"/>
          </p:cNvSpPr>
          <p:nvPr/>
        </p:nvSpPr>
        <p:spPr bwMode="auto">
          <a:xfrm>
            <a:off x="2362200" y="4886325"/>
            <a:ext cx="37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30" name="Oval 129"/>
          <p:cNvSpPr>
            <a:spLocks noChangeAspect="1" noChangeArrowheads="1"/>
          </p:cNvSpPr>
          <p:nvPr/>
        </p:nvSpPr>
        <p:spPr bwMode="auto">
          <a:xfrm>
            <a:off x="2133600" y="1914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30"/>
          <p:cNvSpPr txBox="1">
            <a:spLocks noChangeAspect="1" noChangeArrowheads="1"/>
          </p:cNvSpPr>
          <p:nvPr/>
        </p:nvSpPr>
        <p:spPr bwMode="auto">
          <a:xfrm>
            <a:off x="2166938" y="1828800"/>
            <a:ext cx="341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14600" y="2143125"/>
            <a:ext cx="609600" cy="36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3"/>
          </p:cNvCxnSpPr>
          <p:nvPr/>
        </p:nvCxnSpPr>
        <p:spPr>
          <a:xfrm flipV="1">
            <a:off x="2667000" y="4666970"/>
            <a:ext cx="46971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5"/>
          </p:cNvCxnSpPr>
          <p:nvPr/>
        </p:nvCxnSpPr>
        <p:spPr>
          <a:xfrm flipH="1" flipV="1">
            <a:off x="1781360" y="4666970"/>
            <a:ext cx="5046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3"/>
          </p:cNvCxnSpPr>
          <p:nvPr/>
        </p:nvCxnSpPr>
        <p:spPr>
          <a:xfrm flipV="1">
            <a:off x="1600200" y="2226179"/>
            <a:ext cx="586871" cy="10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3276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4267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8800" y="1981200"/>
            <a:ext cx="13282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y(s)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y(a)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y(d)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y(b) = 3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y(e) = 6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y(f) = 6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y(c) = 12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y(t) = 15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5200" y="4267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43200" y="3429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67200" y="3429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5200" y="24384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7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Packing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85800" y="1752600"/>
            <a:ext cx="762000" cy="914400"/>
            <a:chOff x="685800" y="1752600"/>
            <a:chExt cx="762000" cy="914400"/>
          </a:xfrm>
        </p:grpSpPr>
        <p:sp>
          <p:nvSpPr>
            <p:cNvPr id="41" name="Rectangle 40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44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981200" y="1752600"/>
            <a:ext cx="762000" cy="914400"/>
            <a:chOff x="1981200" y="1752600"/>
            <a:chExt cx="762000" cy="914400"/>
          </a:xfrm>
        </p:grpSpPr>
        <p:sp>
          <p:nvSpPr>
            <p:cNvPr id="46" name="Rectangle 45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209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00401" y="1752600"/>
            <a:ext cx="1143000" cy="533400"/>
            <a:chOff x="3200400" y="1752600"/>
            <a:chExt cx="1223963" cy="533400"/>
          </a:xfrm>
        </p:grpSpPr>
        <p:sp>
          <p:nvSpPr>
            <p:cNvPr id="40" name="Rectangle 39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576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876801" y="1752600"/>
            <a:ext cx="1143000" cy="533400"/>
            <a:chOff x="4876800" y="1752600"/>
            <a:chExt cx="1223963" cy="533400"/>
          </a:xfrm>
        </p:grpSpPr>
        <p:sp>
          <p:nvSpPr>
            <p:cNvPr id="55" name="Rectangle 54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340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08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705600" y="1752600"/>
            <a:ext cx="457200" cy="914400"/>
            <a:chOff x="6705600" y="1752600"/>
            <a:chExt cx="457200" cy="914400"/>
          </a:xfrm>
        </p:grpSpPr>
        <p:sp>
          <p:nvSpPr>
            <p:cNvPr id="59" name="Rectangle 58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781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924800" y="1752600"/>
            <a:ext cx="457200" cy="914400"/>
            <a:chOff x="7924800" y="1752600"/>
            <a:chExt cx="457200" cy="914400"/>
          </a:xfrm>
        </p:grpSpPr>
        <p:sp>
          <p:nvSpPr>
            <p:cNvPr id="65" name="Rectangle 64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0010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(4,0)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812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(0,3)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05200" y="2667000"/>
            <a:ext cx="8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(4,12)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1600" y="26670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(0,0)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294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486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(6,6)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200400" y="5562600"/>
            <a:ext cx="1223963" cy="533400"/>
            <a:chOff x="4876800" y="1752600"/>
            <a:chExt cx="1223963" cy="533400"/>
          </a:xfrm>
        </p:grpSpPr>
        <p:sp>
          <p:nvSpPr>
            <p:cNvPr id="80" name="Rectangle 79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419600" y="5181600"/>
            <a:ext cx="762000" cy="914400"/>
            <a:chOff x="685800" y="1752600"/>
            <a:chExt cx="762000" cy="914400"/>
          </a:xfrm>
        </p:grpSpPr>
        <p:sp>
          <p:nvSpPr>
            <p:cNvPr id="86" name="Rectangle 8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00400" y="4648200"/>
            <a:ext cx="762000" cy="914400"/>
            <a:chOff x="1981200" y="1752600"/>
            <a:chExt cx="762000" cy="914400"/>
          </a:xfrm>
        </p:grpSpPr>
        <p:sp>
          <p:nvSpPr>
            <p:cNvPr id="91" name="Rectangle 90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3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19600" y="4267200"/>
            <a:ext cx="533400" cy="914400"/>
            <a:chOff x="6705600" y="1752600"/>
            <a:chExt cx="457200" cy="914400"/>
          </a:xfrm>
        </p:grpSpPr>
        <p:sp>
          <p:nvSpPr>
            <p:cNvPr id="96" name="Rectangle 95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953000" y="4267200"/>
            <a:ext cx="533400" cy="914400"/>
            <a:chOff x="7924800" y="1752600"/>
            <a:chExt cx="457200" cy="914400"/>
          </a:xfrm>
        </p:grpSpPr>
        <p:sp>
          <p:nvSpPr>
            <p:cNvPr id="106" name="Rectangle 105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19601" y="3733800"/>
            <a:ext cx="1066800" cy="533400"/>
            <a:chOff x="3200400" y="1752600"/>
            <a:chExt cx="1223963" cy="533400"/>
          </a:xfrm>
        </p:grpSpPr>
        <p:sp>
          <p:nvSpPr>
            <p:cNvPr id="112" name="Rectangle 111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200400" y="3733800"/>
            <a:ext cx="2286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191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43200" y="4572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1764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Summary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9600" y="3048000"/>
            <a:ext cx="6781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The sequence pair:</a:t>
            </a:r>
          </a:p>
          <a:p>
            <a:pPr marL="365760" lvl="1" indent="0">
              <a:buFont typeface="Wingdings 2"/>
              <a:buNone/>
            </a:pPr>
            <a:r>
              <a:rPr lang="en-US" dirty="0" smtClean="0"/>
              <a:t>	S1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S2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1000" y="1676400"/>
            <a:ext cx="8001000" cy="1314510"/>
            <a:chOff x="381000" y="1752600"/>
            <a:chExt cx="8001000" cy="1314510"/>
          </a:xfrm>
        </p:grpSpPr>
        <p:sp>
          <p:nvSpPr>
            <p:cNvPr id="5" name="Rectangle 4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010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85800" y="4191000"/>
            <a:ext cx="468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corresponds to the packed floorplan: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5562600" y="3352800"/>
            <a:ext cx="2743201" cy="2743200"/>
            <a:chOff x="5562600" y="3352800"/>
            <a:chExt cx="2743201" cy="2743200"/>
          </a:xfrm>
        </p:grpSpPr>
        <p:grpSp>
          <p:nvGrpSpPr>
            <p:cNvPr id="38" name="Group 37"/>
            <p:cNvGrpSpPr/>
            <p:nvPr/>
          </p:nvGrpSpPr>
          <p:grpSpPr>
            <a:xfrm>
              <a:off x="6019800" y="5562600"/>
              <a:ext cx="1223963" cy="533400"/>
              <a:chOff x="4876800" y="1752600"/>
              <a:chExt cx="1223963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39000" y="5181600"/>
              <a:ext cx="762000" cy="914400"/>
              <a:chOff x="685800" y="1752600"/>
              <a:chExt cx="762000" cy="914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858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 Box 31"/>
              <p:cNvSpPr txBox="1">
                <a:spLocks noChangeArrowheads="1"/>
              </p:cNvSpPr>
              <p:nvPr/>
            </p:nvSpPr>
            <p:spPr bwMode="auto">
              <a:xfrm>
                <a:off x="8718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6858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019800" y="4648200"/>
              <a:ext cx="762000" cy="914400"/>
              <a:chOff x="1981200" y="1752600"/>
              <a:chExt cx="762000" cy="914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9812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2167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9812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239000" y="4267200"/>
              <a:ext cx="533400" cy="914400"/>
              <a:chOff x="6705600" y="1752600"/>
              <a:chExt cx="457200" cy="914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772400" y="4267200"/>
              <a:ext cx="533400" cy="914400"/>
              <a:chOff x="7924800" y="1752600"/>
              <a:chExt cx="457200" cy="914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239001" y="3733800"/>
              <a:ext cx="1066800" cy="533400"/>
              <a:chOff x="3200400" y="1752600"/>
              <a:chExt cx="1223963" cy="533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6019800" y="3733800"/>
              <a:ext cx="2286000" cy="2362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62600" y="45720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0" y="3352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3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Perturbation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676400"/>
            <a:ext cx="6781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The original sequence pair:</a:t>
            </a:r>
          </a:p>
          <a:p>
            <a:pPr marL="365760" lvl="1" indent="0">
              <a:buFont typeface="Wingdings 2"/>
              <a:buNone/>
            </a:pPr>
            <a:r>
              <a:rPr lang="en-US" dirty="0" smtClean="0"/>
              <a:t>	S1 =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cef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	S2 = 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efc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6000" y="1524000"/>
            <a:ext cx="2743201" cy="2743200"/>
            <a:chOff x="5562600" y="3352800"/>
            <a:chExt cx="2743201" cy="2743200"/>
          </a:xfrm>
        </p:grpSpPr>
        <p:grpSp>
          <p:nvGrpSpPr>
            <p:cNvPr id="8" name="Group 7"/>
            <p:cNvGrpSpPr/>
            <p:nvPr/>
          </p:nvGrpSpPr>
          <p:grpSpPr>
            <a:xfrm>
              <a:off x="6019800" y="5562600"/>
              <a:ext cx="1223963" cy="533400"/>
              <a:chOff x="4876800" y="1752600"/>
              <a:chExt cx="1223963" cy="533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9000" y="5181600"/>
              <a:ext cx="762000" cy="914400"/>
              <a:chOff x="685800" y="1752600"/>
              <a:chExt cx="762000" cy="914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858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8718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858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19800" y="4648200"/>
              <a:ext cx="762000" cy="914400"/>
              <a:chOff x="1981200" y="1752600"/>
              <a:chExt cx="7620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 Box 31"/>
              <p:cNvSpPr txBox="1">
                <a:spLocks noChangeArrowheads="1"/>
              </p:cNvSpPr>
              <p:nvPr/>
            </p:nvSpPr>
            <p:spPr bwMode="auto">
              <a:xfrm>
                <a:off x="2167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9812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39000" y="4267200"/>
              <a:ext cx="533400" cy="914400"/>
              <a:chOff x="6705600" y="1752600"/>
              <a:chExt cx="457200" cy="914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72400" y="4267200"/>
              <a:ext cx="533400" cy="914400"/>
              <a:chOff x="7924800" y="1752600"/>
              <a:chExt cx="457200" cy="914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239001" y="3733800"/>
              <a:ext cx="1066800" cy="533400"/>
              <a:chOff x="3200400" y="1752600"/>
              <a:chExt cx="1223963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019800" y="3733800"/>
              <a:ext cx="2286000" cy="2362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45720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0" y="3352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5800" y="3733800"/>
            <a:ext cx="4988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happens if we swap the positions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 in both sequences?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1600" y="4724400"/>
            <a:ext cx="420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i.e. S1 =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cef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 S2 =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efc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9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Example: Longest Path in HCG after Perturbation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7010400" y="2133600"/>
            <a:ext cx="11787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x(s)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x(b)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x(a)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x(e) = 3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x(c) =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x(d) = 3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x(f) = 5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x(t) = 7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828800" y="4724400"/>
            <a:ext cx="498475" cy="457200"/>
            <a:chOff x="5410200" y="4008438"/>
            <a:chExt cx="498475" cy="457200"/>
          </a:xfrm>
        </p:grpSpPr>
        <p:sp>
          <p:nvSpPr>
            <p:cNvPr id="4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2362200"/>
            <a:ext cx="498475" cy="457200"/>
            <a:chOff x="5410200" y="4008438"/>
            <a:chExt cx="498475" cy="457200"/>
          </a:xfrm>
        </p:grpSpPr>
        <p:sp>
          <p:nvSpPr>
            <p:cNvPr id="4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29000" y="2362200"/>
            <a:ext cx="498475" cy="457200"/>
            <a:chOff x="5410200" y="4008438"/>
            <a:chExt cx="498475" cy="457200"/>
          </a:xfrm>
        </p:grpSpPr>
        <p:sp>
          <p:nvSpPr>
            <p:cNvPr id="5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429000" y="4724400"/>
            <a:ext cx="498475" cy="457200"/>
            <a:chOff x="5410200" y="4008438"/>
            <a:chExt cx="498475" cy="457200"/>
          </a:xfrm>
        </p:grpSpPr>
        <p:sp>
          <p:nvSpPr>
            <p:cNvPr id="5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429000" y="3505200"/>
            <a:ext cx="498475" cy="457200"/>
            <a:chOff x="5410200" y="4008438"/>
            <a:chExt cx="498475" cy="457200"/>
          </a:xfrm>
        </p:grpSpPr>
        <p:sp>
          <p:nvSpPr>
            <p:cNvPr id="5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48200" y="3505200"/>
            <a:ext cx="498475" cy="457200"/>
            <a:chOff x="5410200" y="4008438"/>
            <a:chExt cx="498475" cy="457200"/>
          </a:xfrm>
        </p:grpSpPr>
        <p:sp>
          <p:nvSpPr>
            <p:cNvPr id="6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38200" y="3505200"/>
            <a:ext cx="403844" cy="450850"/>
            <a:chOff x="6215062" y="5638800"/>
            <a:chExt cx="403844" cy="450850"/>
          </a:xfrm>
        </p:grpSpPr>
        <p:sp>
          <p:nvSpPr>
            <p:cNvPr id="65" name="Oval 129"/>
            <p:cNvSpPr>
              <a:spLocks noChangeAspect="1" noChangeArrowheads="1"/>
            </p:cNvSpPr>
            <p:nvPr/>
          </p:nvSpPr>
          <p:spPr bwMode="auto">
            <a:xfrm>
              <a:off x="6215062" y="5724525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130"/>
            <p:cNvSpPr txBox="1">
              <a:spLocks noChangeAspect="1" noChangeArrowheads="1"/>
            </p:cNvSpPr>
            <p:nvPr/>
          </p:nvSpPr>
          <p:spPr bwMode="auto">
            <a:xfrm>
              <a:off x="6248400" y="5638800"/>
              <a:ext cx="3705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s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43600" y="3429000"/>
            <a:ext cx="375290" cy="450850"/>
            <a:chOff x="6019800" y="2581275"/>
            <a:chExt cx="375290" cy="450850"/>
          </a:xfrm>
        </p:grpSpPr>
        <p:sp>
          <p:nvSpPr>
            <p:cNvPr id="68" name="Oval 129"/>
            <p:cNvSpPr>
              <a:spLocks noChangeAspect="1" noChangeArrowheads="1"/>
            </p:cNvSpPr>
            <p:nvPr/>
          </p:nvSpPr>
          <p:spPr bwMode="auto">
            <a:xfrm>
              <a:off x="6019800" y="2667000"/>
              <a:ext cx="365125" cy="3651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130"/>
            <p:cNvSpPr txBox="1">
              <a:spLocks noChangeAspect="1" noChangeArrowheads="1"/>
            </p:cNvSpPr>
            <p:nvPr/>
          </p:nvSpPr>
          <p:spPr bwMode="auto">
            <a:xfrm>
              <a:off x="6053138" y="2581275"/>
              <a:ext cx="341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b="1" i="1" dirty="0" smtClean="0">
                  <a:latin typeface="Times New Roman"/>
                  <a:ea typeface="宋体" charset="0"/>
                  <a:cs typeface="Times New Roman"/>
                </a:rPr>
                <a:t>t</a:t>
              </a:r>
              <a:endParaRPr lang="en-US" altLang="zh-CN" sz="2000" b="1" i="1" dirty="0">
                <a:latin typeface="Times New Roman"/>
                <a:ea typeface="宋体" charset="0"/>
                <a:cs typeface="Times New Roman"/>
              </a:endParaRPr>
            </a:p>
          </p:txBody>
        </p:sp>
      </p:grpSp>
      <p:cxnSp>
        <p:nvCxnSpPr>
          <p:cNvPr id="70" name="Straight Arrow Connector 69"/>
          <p:cNvCxnSpPr>
            <a:endCxn id="49" idx="3"/>
          </p:cNvCxnSpPr>
          <p:nvPr/>
        </p:nvCxnSpPr>
        <p:spPr>
          <a:xfrm flipV="1">
            <a:off x="1219200" y="2752445"/>
            <a:ext cx="698315" cy="828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19200" y="3962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8" idx="2"/>
          </p:cNvCxnSpPr>
          <p:nvPr/>
        </p:nvCxnSpPr>
        <p:spPr>
          <a:xfrm flipV="1">
            <a:off x="5146675" y="3697288"/>
            <a:ext cx="796925" cy="13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2" idx="2"/>
          </p:cNvCxnSpPr>
          <p:nvPr/>
        </p:nvCxnSpPr>
        <p:spPr>
          <a:xfrm>
            <a:off x="3886200" y="3733800"/>
            <a:ext cx="784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2" idx="2"/>
          </p:cNvCxnSpPr>
          <p:nvPr/>
        </p:nvCxnSpPr>
        <p:spPr>
          <a:xfrm>
            <a:off x="2286000" y="25908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6" idx="2"/>
          </p:cNvCxnSpPr>
          <p:nvPr/>
        </p:nvCxnSpPr>
        <p:spPr>
          <a:xfrm>
            <a:off x="2286000" y="4953000"/>
            <a:ext cx="1165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286000" y="27432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6" idx="1"/>
          </p:cNvCxnSpPr>
          <p:nvPr/>
        </p:nvCxnSpPr>
        <p:spPr>
          <a:xfrm>
            <a:off x="2209800" y="2819400"/>
            <a:ext cx="1307915" cy="197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6" idx="7"/>
            <a:endCxn id="59" idx="2"/>
          </p:cNvCxnSpPr>
          <p:nvPr/>
        </p:nvCxnSpPr>
        <p:spPr>
          <a:xfrm flipV="1">
            <a:off x="2238560" y="3733800"/>
            <a:ext cx="1212665" cy="10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2" idx="3"/>
          </p:cNvCxnSpPr>
          <p:nvPr/>
        </p:nvCxnSpPr>
        <p:spPr>
          <a:xfrm flipV="1">
            <a:off x="2133600" y="2752445"/>
            <a:ext cx="1384115" cy="196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981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52600" y="51816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52800" y="1981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51816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52800" y="3886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8200" y="3886200"/>
            <a:ext cx="65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w=2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86200" y="2590800"/>
            <a:ext cx="2110871" cy="97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886200" y="3826379"/>
            <a:ext cx="2110871" cy="1117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Longest Path in </a:t>
            </a:r>
            <a:r>
              <a:rPr lang="en-US" dirty="0" smtClean="0"/>
              <a:t>VCG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4276725"/>
            <a:ext cx="498475" cy="457200"/>
            <a:chOff x="5410200" y="4008438"/>
            <a:chExt cx="498475" cy="457200"/>
          </a:xfrm>
        </p:grpSpPr>
        <p:sp>
          <p:nvSpPr>
            <p:cNvPr id="6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600" y="3286125"/>
            <a:ext cx="498475" cy="457200"/>
            <a:chOff x="5410200" y="4008438"/>
            <a:chExt cx="498475" cy="457200"/>
          </a:xfrm>
        </p:grpSpPr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4276725"/>
            <a:ext cx="498475" cy="457200"/>
            <a:chOff x="5410200" y="4008438"/>
            <a:chExt cx="498475" cy="457200"/>
          </a:xfrm>
        </p:grpSpPr>
        <p:sp>
          <p:nvSpPr>
            <p:cNvPr id="12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2447925"/>
            <a:ext cx="498475" cy="457200"/>
            <a:chOff x="5410200" y="4008438"/>
            <a:chExt cx="498475" cy="457200"/>
          </a:xfrm>
        </p:grpSpPr>
        <p:sp>
          <p:nvSpPr>
            <p:cNvPr id="15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2200" y="3438525"/>
            <a:ext cx="498475" cy="457200"/>
            <a:chOff x="5410200" y="4008438"/>
            <a:chExt cx="498475" cy="457200"/>
          </a:xfrm>
        </p:grpSpPr>
        <p:sp>
          <p:nvSpPr>
            <p:cNvPr id="18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3438525"/>
            <a:ext cx="498475" cy="457200"/>
            <a:chOff x="5410200" y="4008438"/>
            <a:chExt cx="498475" cy="457200"/>
          </a:xfrm>
        </p:grpSpPr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5432425" y="4008438"/>
              <a:ext cx="454025" cy="4572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Text Box 85"/>
            <p:cNvSpPr txBox="1">
              <a:spLocks noChangeArrowheads="1"/>
            </p:cNvSpPr>
            <p:nvPr/>
          </p:nvSpPr>
          <p:spPr bwMode="auto">
            <a:xfrm>
              <a:off x="5410200" y="4038600"/>
              <a:ext cx="498475" cy="3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</p:grpSp>
      <p:cxnSp>
        <p:nvCxnSpPr>
          <p:cNvPr id="23" name="Straight Arrow Connector 22"/>
          <p:cNvCxnSpPr>
            <a:stCxn id="6" idx="0"/>
            <a:endCxn id="9" idx="4"/>
          </p:cNvCxnSpPr>
          <p:nvPr/>
        </p:nvCxnSpPr>
        <p:spPr>
          <a:xfrm flipV="1">
            <a:off x="1620838" y="374332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743200" y="3819525"/>
            <a:ext cx="399680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3"/>
          </p:cNvCxnSpPr>
          <p:nvPr/>
        </p:nvCxnSpPr>
        <p:spPr>
          <a:xfrm flipV="1">
            <a:off x="3429000" y="3828770"/>
            <a:ext cx="469715" cy="51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9480" y="2828925"/>
            <a:ext cx="51472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505200" y="2828925"/>
            <a:ext cx="533400" cy="59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129"/>
          <p:cNvSpPr>
            <a:spLocks noChangeAspect="1" noChangeArrowheads="1"/>
          </p:cNvSpPr>
          <p:nvPr/>
        </p:nvSpPr>
        <p:spPr bwMode="auto">
          <a:xfrm>
            <a:off x="2328862" y="4972050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30"/>
          <p:cNvSpPr txBox="1">
            <a:spLocks noChangeAspect="1" noChangeArrowheads="1"/>
          </p:cNvSpPr>
          <p:nvPr/>
        </p:nvSpPr>
        <p:spPr bwMode="auto">
          <a:xfrm>
            <a:off x="2362200" y="4886325"/>
            <a:ext cx="3705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s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30" name="Oval 129"/>
          <p:cNvSpPr>
            <a:spLocks noChangeAspect="1" noChangeArrowheads="1"/>
          </p:cNvSpPr>
          <p:nvPr/>
        </p:nvSpPr>
        <p:spPr bwMode="auto">
          <a:xfrm>
            <a:off x="2133600" y="1914525"/>
            <a:ext cx="365125" cy="3651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77777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30"/>
          <p:cNvSpPr txBox="1">
            <a:spLocks noChangeAspect="1" noChangeArrowheads="1"/>
          </p:cNvSpPr>
          <p:nvPr/>
        </p:nvSpPr>
        <p:spPr bwMode="auto">
          <a:xfrm>
            <a:off x="2166938" y="1828800"/>
            <a:ext cx="341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i="1" dirty="0" smtClean="0">
                <a:latin typeface="Times New Roman"/>
                <a:ea typeface="宋体" charset="0"/>
                <a:cs typeface="Times New Roman"/>
              </a:rPr>
              <a:t>t</a:t>
            </a:r>
            <a:endParaRPr lang="en-US" altLang="zh-CN" sz="2000" b="1" i="1" dirty="0">
              <a:latin typeface="Times New Roman"/>
              <a:ea typeface="宋体" charset="0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514600" y="2143125"/>
            <a:ext cx="609600" cy="36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3"/>
          </p:cNvCxnSpPr>
          <p:nvPr/>
        </p:nvCxnSpPr>
        <p:spPr>
          <a:xfrm flipV="1">
            <a:off x="2667000" y="4666970"/>
            <a:ext cx="46971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5"/>
          </p:cNvCxnSpPr>
          <p:nvPr/>
        </p:nvCxnSpPr>
        <p:spPr>
          <a:xfrm flipH="1" flipV="1">
            <a:off x="1781360" y="4666970"/>
            <a:ext cx="504640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3"/>
          </p:cNvCxnSpPr>
          <p:nvPr/>
        </p:nvCxnSpPr>
        <p:spPr>
          <a:xfrm flipV="1">
            <a:off x="1600200" y="2226179"/>
            <a:ext cx="586871" cy="1041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32766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4267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38800" y="1981200"/>
            <a:ext cx="12771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y(s)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y(a)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y(d) = 0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y(b) =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y(e) =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y(f) =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y(c) =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y(t) = 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5200" y="4267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</a:t>
            </a:r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429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67200" y="3429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h=6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5200" y="24384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h=3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8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Floorplanning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Circuit modules obtained through partitioning</a:t>
            </a:r>
          </a:p>
          <a:p>
            <a:pPr lvl="1"/>
            <a:r>
              <a:rPr lang="en-US" dirty="0" smtClean="0"/>
              <a:t>either automatic or manual partitioning</a:t>
            </a:r>
          </a:p>
          <a:p>
            <a:endParaRPr lang="en-US" dirty="0"/>
          </a:p>
          <a:p>
            <a:r>
              <a:rPr lang="en-US" dirty="0" smtClean="0"/>
              <a:t>Floorplanning: Assign shapes and locations for all circuit modules.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Packing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85800" y="1752600"/>
            <a:ext cx="762000" cy="914400"/>
            <a:chOff x="685800" y="1752600"/>
            <a:chExt cx="762000" cy="914400"/>
          </a:xfrm>
        </p:grpSpPr>
        <p:sp>
          <p:nvSpPr>
            <p:cNvPr id="41" name="Rectangle 40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44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981200" y="1752600"/>
            <a:ext cx="762000" cy="914400"/>
            <a:chOff x="1981200" y="1752600"/>
            <a:chExt cx="762000" cy="914400"/>
          </a:xfrm>
        </p:grpSpPr>
        <p:sp>
          <p:nvSpPr>
            <p:cNvPr id="46" name="Rectangle 45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209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00401" y="1752600"/>
            <a:ext cx="1143000" cy="533400"/>
            <a:chOff x="3200400" y="1752600"/>
            <a:chExt cx="1223963" cy="533400"/>
          </a:xfrm>
        </p:grpSpPr>
        <p:sp>
          <p:nvSpPr>
            <p:cNvPr id="40" name="Rectangle 39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576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876801" y="1752600"/>
            <a:ext cx="1143000" cy="533400"/>
            <a:chOff x="4876800" y="1752600"/>
            <a:chExt cx="1223963" cy="533400"/>
          </a:xfrm>
        </p:grpSpPr>
        <p:sp>
          <p:nvSpPr>
            <p:cNvPr id="55" name="Rectangle 54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340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08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705600" y="1752600"/>
            <a:ext cx="457200" cy="914400"/>
            <a:chOff x="6705600" y="1752600"/>
            <a:chExt cx="457200" cy="914400"/>
          </a:xfrm>
        </p:grpSpPr>
        <p:sp>
          <p:nvSpPr>
            <p:cNvPr id="59" name="Rectangle 58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781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924800" y="1752600"/>
            <a:ext cx="457200" cy="914400"/>
            <a:chOff x="7924800" y="1752600"/>
            <a:chExt cx="457200" cy="914400"/>
          </a:xfrm>
        </p:grpSpPr>
        <p:sp>
          <p:nvSpPr>
            <p:cNvPr id="65" name="Rectangle 64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0010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(0,0)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812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(0,6)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05200" y="26670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(3,9)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1600" y="26670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(3,0)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294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(3,3)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486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(5,3)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962400" y="5562600"/>
            <a:ext cx="1066800" cy="533400"/>
            <a:chOff x="4876800" y="1752600"/>
            <a:chExt cx="1223963" cy="533400"/>
          </a:xfrm>
        </p:grpSpPr>
        <p:sp>
          <p:nvSpPr>
            <p:cNvPr id="80" name="Rectangle 79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0" y="5105400"/>
            <a:ext cx="762000" cy="990600"/>
            <a:chOff x="3200400" y="5105400"/>
            <a:chExt cx="762000" cy="990600"/>
          </a:xfrm>
        </p:grpSpPr>
        <p:sp>
          <p:nvSpPr>
            <p:cNvPr id="86" name="Rectangle 85"/>
            <p:cNvSpPr/>
            <p:nvPr/>
          </p:nvSpPr>
          <p:spPr>
            <a:xfrm>
              <a:off x="3200400" y="5105400"/>
              <a:ext cx="762000" cy="9906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3386464" y="5410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3200400" y="5105400"/>
              <a:ext cx="735012" cy="990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00400" y="4114800"/>
            <a:ext cx="762000" cy="990600"/>
            <a:chOff x="3200400" y="4114800"/>
            <a:chExt cx="762000" cy="990600"/>
          </a:xfrm>
        </p:grpSpPr>
        <p:sp>
          <p:nvSpPr>
            <p:cNvPr id="91" name="Rectangle 90"/>
            <p:cNvSpPr/>
            <p:nvPr/>
          </p:nvSpPr>
          <p:spPr>
            <a:xfrm>
              <a:off x="3200400" y="4114800"/>
              <a:ext cx="762000" cy="9906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3386464" y="43434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3" name="Rectangle 10"/>
            <p:cNvSpPr>
              <a:spLocks noChangeArrowheads="1"/>
            </p:cNvSpPr>
            <p:nvPr/>
          </p:nvSpPr>
          <p:spPr bwMode="auto">
            <a:xfrm>
              <a:off x="3200400" y="4114800"/>
              <a:ext cx="735012" cy="990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962400" y="4648200"/>
            <a:ext cx="533400" cy="914400"/>
            <a:chOff x="6705600" y="1752600"/>
            <a:chExt cx="457200" cy="914400"/>
          </a:xfrm>
        </p:grpSpPr>
        <p:sp>
          <p:nvSpPr>
            <p:cNvPr id="96" name="Rectangle 95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95800" y="4648200"/>
            <a:ext cx="533400" cy="914400"/>
            <a:chOff x="7924800" y="1752600"/>
            <a:chExt cx="457200" cy="914400"/>
          </a:xfrm>
        </p:grpSpPr>
        <p:sp>
          <p:nvSpPr>
            <p:cNvPr id="106" name="Rectangle 105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62400" y="4114800"/>
            <a:ext cx="1066800" cy="533400"/>
            <a:chOff x="3200400" y="1752600"/>
            <a:chExt cx="1223963" cy="533400"/>
          </a:xfrm>
        </p:grpSpPr>
        <p:sp>
          <p:nvSpPr>
            <p:cNvPr id="112" name="Rectangle 111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200400" y="4114800"/>
            <a:ext cx="1828800" cy="198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038600" y="3657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43200" y="4648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76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Summary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2133600"/>
            <a:ext cx="45720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 smtClean="0"/>
              <a:t>The original sequence pair:</a:t>
            </a:r>
          </a:p>
          <a:p>
            <a:pPr marL="365760" lvl="1" indent="0">
              <a:buFont typeface="Wingdings 2"/>
              <a:buNone/>
            </a:pPr>
            <a:r>
              <a:rPr lang="en-US" dirty="0" smtClean="0"/>
              <a:t>	S1 =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cef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	S2 = </a:t>
            </a:r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efc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57800" y="1447800"/>
            <a:ext cx="2590801" cy="2590800"/>
            <a:chOff x="5562600" y="3352800"/>
            <a:chExt cx="2743201" cy="2743200"/>
          </a:xfrm>
        </p:grpSpPr>
        <p:grpSp>
          <p:nvGrpSpPr>
            <p:cNvPr id="8" name="Group 7"/>
            <p:cNvGrpSpPr/>
            <p:nvPr/>
          </p:nvGrpSpPr>
          <p:grpSpPr>
            <a:xfrm>
              <a:off x="6019800" y="5562600"/>
              <a:ext cx="1223963" cy="533400"/>
              <a:chOff x="4876800" y="1752600"/>
              <a:chExt cx="1223963" cy="533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9000" y="5181600"/>
              <a:ext cx="762000" cy="914400"/>
              <a:chOff x="685800" y="1752600"/>
              <a:chExt cx="762000" cy="9144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858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8718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858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19800" y="4648200"/>
              <a:ext cx="762000" cy="914400"/>
              <a:chOff x="1981200" y="1752600"/>
              <a:chExt cx="762000" cy="9144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 Box 31"/>
              <p:cNvSpPr txBox="1">
                <a:spLocks noChangeArrowheads="1"/>
              </p:cNvSpPr>
              <p:nvPr/>
            </p:nvSpPr>
            <p:spPr bwMode="auto">
              <a:xfrm>
                <a:off x="2167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9812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239000" y="4267200"/>
              <a:ext cx="533400" cy="914400"/>
              <a:chOff x="6705600" y="1752600"/>
              <a:chExt cx="457200" cy="914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72400" y="4267200"/>
              <a:ext cx="533400" cy="914400"/>
              <a:chOff x="7924800" y="1752600"/>
              <a:chExt cx="457200" cy="914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239001" y="3733800"/>
              <a:ext cx="1066800" cy="533400"/>
              <a:chOff x="3200400" y="1752600"/>
              <a:chExt cx="1223963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019800" y="3733800"/>
              <a:ext cx="2286000" cy="2362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45720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0" y="3352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66800" y="4191000"/>
            <a:ext cx="570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Swap positions of a and d in both sequences: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57400" y="4648200"/>
            <a:ext cx="420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S1 =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cef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 S2 =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efc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53200" y="4038600"/>
            <a:ext cx="2057401" cy="2209801"/>
            <a:chOff x="6553200" y="4038600"/>
            <a:chExt cx="2057401" cy="2209801"/>
          </a:xfrm>
        </p:grpSpPr>
        <p:sp>
          <p:nvSpPr>
            <p:cNvPr id="38" name="Rectangle 37"/>
            <p:cNvSpPr/>
            <p:nvPr/>
          </p:nvSpPr>
          <p:spPr>
            <a:xfrm>
              <a:off x="6964680" y="5319713"/>
              <a:ext cx="685800" cy="9286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650481" y="5748338"/>
              <a:ext cx="960120" cy="500063"/>
              <a:chOff x="4876800" y="1752600"/>
              <a:chExt cx="1223963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7132138" y="5605463"/>
              <a:ext cx="350887" cy="375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6964680" y="5319713"/>
              <a:ext cx="661511" cy="928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64680" y="4391025"/>
              <a:ext cx="685800" cy="9286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7132138" y="4605338"/>
              <a:ext cx="350887" cy="375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964680" y="4391025"/>
              <a:ext cx="661511" cy="928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7650480" y="4891088"/>
              <a:ext cx="480060" cy="857250"/>
              <a:chOff x="6705600" y="1752600"/>
              <a:chExt cx="457200" cy="914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30540" y="4891088"/>
              <a:ext cx="480060" cy="857250"/>
              <a:chOff x="7924800" y="1752600"/>
              <a:chExt cx="457200" cy="9144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650480" y="4391025"/>
              <a:ext cx="960120" cy="500063"/>
              <a:chOff x="3200400" y="1752600"/>
              <a:chExt cx="1223963" cy="533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964680" y="4391025"/>
              <a:ext cx="1645920" cy="18573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96200" y="4038600"/>
              <a:ext cx="281615" cy="37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53200" y="4891088"/>
              <a:ext cx="397031" cy="37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6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 to a 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 1 (simpler):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Create constraint graphs: HCG and VCG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Pack the blocks based on HCG and VCG (next slides)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Complexity: O(n</a:t>
            </a:r>
            <a:r>
              <a:rPr lang="en-US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Method 2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Pack the blocks based on the sequence pair directly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Complexity: O(</a:t>
            </a:r>
            <a:r>
              <a:rPr lang="en-US" dirty="0" err="1" smtClean="0">
                <a:solidFill>
                  <a:srgbClr val="0000FF"/>
                </a:solidFill>
              </a:rPr>
              <a:t>nlgn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Reminder: A Common Subsequence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two sequences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:</a:t>
            </a:r>
          </a:p>
          <a:p>
            <a:pPr marL="365760" lvl="1" indent="0">
              <a:buNone/>
            </a:pPr>
            <a:r>
              <a:rPr lang="en-US" sz="2000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 is a </a:t>
            </a:r>
            <a:r>
              <a:rPr lang="en-US" b="1" i="1" u="sng" dirty="0" smtClean="0">
                <a:solidFill>
                  <a:srgbClr val="FF0000"/>
                </a:solidFill>
              </a:rPr>
              <a:t>common subsequence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 smtClean="0"/>
              <a:t> is a subsequence of both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Y</a:t>
            </a:r>
            <a:r>
              <a:rPr lang="en-US" dirty="0" smtClean="0"/>
              <a:t>.</a:t>
            </a:r>
          </a:p>
          <a:p>
            <a:pPr marL="502920" indent="-457200"/>
            <a:endParaRPr lang="en-US" sz="2400" dirty="0" smtClean="0"/>
          </a:p>
          <a:p>
            <a:pPr marL="502920" indent="-457200"/>
            <a:r>
              <a:rPr lang="en-US" sz="2400" dirty="0" smtClean="0"/>
              <a:t>Example: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X = </a:t>
            </a:r>
            <a:r>
              <a:rPr lang="en-US" sz="2800" dirty="0" err="1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Y = </a:t>
            </a:r>
            <a:r>
              <a:rPr lang="en-US" sz="2800" dirty="0" err="1" smtClean="0">
                <a:solidFill>
                  <a:srgbClr val="0000FF"/>
                </a:solidFill>
              </a:rPr>
              <a:t>dbaefc</a:t>
            </a:r>
            <a:r>
              <a:rPr lang="en-US" dirty="0" smtClean="0"/>
              <a:t>	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	Z = </a:t>
            </a:r>
            <a:r>
              <a:rPr lang="en-US" sz="2800" b="1" dirty="0" err="1" smtClean="0">
                <a:solidFill>
                  <a:srgbClr val="FF0000"/>
                </a:solidFill>
              </a:rPr>
              <a:t>bef</a:t>
            </a:r>
            <a:r>
              <a:rPr lang="en-US" dirty="0" smtClean="0"/>
              <a:t>	  </a:t>
            </a:r>
            <a:r>
              <a:rPr lang="en-US" dirty="0"/>
              <a:t>(</a:t>
            </a:r>
            <a:r>
              <a:rPr lang="en-US" dirty="0" smtClean="0"/>
              <a:t>a common subsequence of X and Y)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		because  X = </a:t>
            </a:r>
            <a:r>
              <a:rPr lang="en-US" sz="2800" b="1" dirty="0" err="1" smtClean="0">
                <a:solidFill>
                  <a:srgbClr val="FF0000"/>
                </a:solidFill>
              </a:rPr>
              <a:t>b</a:t>
            </a:r>
            <a:r>
              <a:rPr lang="en-US" sz="2800" dirty="0" err="1" smtClean="0">
                <a:solidFill>
                  <a:srgbClr val="0000FF"/>
                </a:solidFill>
              </a:rPr>
              <a:t>dc</a:t>
            </a:r>
            <a:r>
              <a:rPr lang="en-US" sz="2800" b="1" dirty="0" err="1" smtClean="0">
                <a:solidFill>
                  <a:srgbClr val="FF0000"/>
                </a:solidFill>
              </a:rPr>
              <a:t>ef</a:t>
            </a:r>
            <a:r>
              <a:rPr lang="en-US" sz="28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Y = </a:t>
            </a:r>
            <a:r>
              <a:rPr lang="en-US" sz="2800" dirty="0" err="1">
                <a:solidFill>
                  <a:srgbClr val="0000FF"/>
                </a:solidFill>
              </a:rPr>
              <a:t>d</a:t>
            </a:r>
            <a:r>
              <a:rPr lang="en-US" sz="2800" b="1" dirty="0" err="1">
                <a:solidFill>
                  <a:srgbClr val="FF0000"/>
                </a:solidFill>
              </a:rPr>
              <a:t>b</a:t>
            </a:r>
            <a:r>
              <a:rPr lang="en-US" sz="2800" dirty="0" err="1">
                <a:solidFill>
                  <a:srgbClr val="0000FF"/>
                </a:solidFill>
              </a:rPr>
              <a:t>a</a:t>
            </a:r>
            <a:r>
              <a:rPr lang="en-US" sz="2800" b="1" dirty="0" err="1">
                <a:solidFill>
                  <a:srgbClr val="FF0000"/>
                </a:solidFill>
              </a:rPr>
              <a:t>ef</a:t>
            </a:r>
            <a:r>
              <a:rPr lang="en-US" sz="2800" dirty="0" err="1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9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Reminder: Longest Common Subsequence (LCS)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element in the sequence can have a weight defined</a:t>
            </a:r>
          </a:p>
          <a:p>
            <a:r>
              <a:rPr lang="en-US" sz="2400" dirty="0" smtClean="0"/>
              <a:t>Example:</a:t>
            </a:r>
          </a:p>
          <a:p>
            <a:pPr marL="365760" lvl="1" indent="0">
              <a:buNone/>
            </a:pPr>
            <a:r>
              <a:rPr lang="en-US" sz="2800" dirty="0"/>
              <a:t>	</a:t>
            </a:r>
            <a:r>
              <a:rPr lang="en-US" dirty="0" smtClean="0"/>
              <a:t>Elements:  </a:t>
            </a:r>
            <a:r>
              <a:rPr lang="en-US" sz="2800" dirty="0" smtClean="0">
                <a:solidFill>
                  <a:srgbClr val="0000FF"/>
                </a:solidFill>
              </a:rPr>
              <a:t>a    b    c   d   e   f</a:t>
            </a:r>
          </a:p>
          <a:p>
            <a:pPr marL="36576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Weights: </a:t>
            </a:r>
            <a:r>
              <a:rPr lang="en-US" sz="2800" dirty="0" smtClean="0">
                <a:solidFill>
                  <a:srgbClr val="3366FF"/>
                </a:solidFill>
              </a:rPr>
              <a:t>3    3    4   4   2   2</a:t>
            </a:r>
          </a:p>
          <a:p>
            <a:pPr marL="388620" indent="-342900"/>
            <a:r>
              <a:rPr lang="en-US" sz="2400" b="1" i="1" dirty="0" smtClean="0">
                <a:solidFill>
                  <a:srgbClr val="FF0000"/>
                </a:solidFill>
              </a:rPr>
              <a:t>Longest common subsequence (LCS) </a:t>
            </a:r>
            <a:r>
              <a:rPr lang="en-US" sz="2400" dirty="0" smtClean="0">
                <a:solidFill>
                  <a:srgbClr val="800000"/>
                </a:solidFill>
              </a:rPr>
              <a:t>of two sequences is the common sequence with the maximum weight</a:t>
            </a:r>
          </a:p>
          <a:p>
            <a:pPr marL="45720" indent="0">
              <a:buNone/>
            </a:pPr>
            <a:endParaRPr lang="en-US" sz="2400" dirty="0">
              <a:solidFill>
                <a:srgbClr val="800000"/>
              </a:solidFill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	</a:t>
            </a:r>
            <a:r>
              <a:rPr lang="en-US" sz="2400" dirty="0" smtClean="0"/>
              <a:t>X </a:t>
            </a:r>
            <a:r>
              <a:rPr lang="en-US" sz="2400" dirty="0"/>
              <a:t>= </a:t>
            </a:r>
            <a:r>
              <a:rPr lang="en-US" dirty="0" err="1">
                <a:solidFill>
                  <a:srgbClr val="0000FF"/>
                </a:solidFill>
              </a:rPr>
              <a:t>bdcefa</a:t>
            </a:r>
            <a:r>
              <a:rPr lang="en-US" sz="2400" dirty="0"/>
              <a:t>	Y = </a:t>
            </a:r>
            <a:r>
              <a:rPr lang="en-US" dirty="0" err="1" smtClean="0">
                <a:solidFill>
                  <a:srgbClr val="0000FF"/>
                </a:solidFill>
              </a:rPr>
              <a:t>dbaefc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LCS (X, Y) = </a:t>
            </a:r>
            <a:r>
              <a:rPr lang="en-US" dirty="0" err="1" smtClean="0">
                <a:solidFill>
                  <a:srgbClr val="0000FF"/>
                </a:solidFill>
              </a:rPr>
              <a:t>def</a:t>
            </a:r>
            <a:r>
              <a:rPr lang="en-US" dirty="0"/>
              <a:t>	</a:t>
            </a:r>
            <a:r>
              <a:rPr lang="en-US" sz="2400" i="1" dirty="0" smtClean="0">
                <a:solidFill>
                  <a:srgbClr val="000090"/>
                </a:solidFill>
              </a:rPr>
              <a:t>with weight = 4 + 2 + 2 = 8</a:t>
            </a:r>
          </a:p>
          <a:p>
            <a:pPr marL="45720" indent="0">
              <a:buNone/>
            </a:pP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of a Sequence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5052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S</a:t>
            </a:r>
            <a:r>
              <a:rPr lang="en-US" sz="2400" dirty="0" smtClean="0"/>
              <a:t>equence pair: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1000" y="1676400"/>
            <a:ext cx="8001000" cy="1314510"/>
            <a:chOff x="381000" y="1752600"/>
            <a:chExt cx="8001000" cy="1314510"/>
          </a:xfrm>
        </p:grpSpPr>
        <p:sp>
          <p:nvSpPr>
            <p:cNvPr id="5" name="Rectangle 4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010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3400" y="4648200"/>
            <a:ext cx="527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does the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LCS(X, Y) </a:t>
            </a:r>
            <a:r>
              <a:rPr lang="en-US" sz="2400" dirty="0" smtClean="0">
                <a:latin typeface="Times New Roman"/>
                <a:cs typeface="Times New Roman"/>
              </a:rPr>
              <a:t>correspond to?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248400" y="3429000"/>
            <a:ext cx="2743201" cy="2743200"/>
            <a:chOff x="5562600" y="3352800"/>
            <a:chExt cx="2743201" cy="2743200"/>
          </a:xfrm>
        </p:grpSpPr>
        <p:grpSp>
          <p:nvGrpSpPr>
            <p:cNvPr id="38" name="Group 37"/>
            <p:cNvGrpSpPr/>
            <p:nvPr/>
          </p:nvGrpSpPr>
          <p:grpSpPr>
            <a:xfrm>
              <a:off x="6019800" y="5562600"/>
              <a:ext cx="1223963" cy="533400"/>
              <a:chOff x="4876800" y="1752600"/>
              <a:chExt cx="1223963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39000" y="5181600"/>
              <a:ext cx="762000" cy="914400"/>
              <a:chOff x="685800" y="1752600"/>
              <a:chExt cx="762000" cy="914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858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 Box 31"/>
              <p:cNvSpPr txBox="1">
                <a:spLocks noChangeArrowheads="1"/>
              </p:cNvSpPr>
              <p:nvPr/>
            </p:nvSpPr>
            <p:spPr bwMode="auto">
              <a:xfrm>
                <a:off x="8718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6858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019800" y="4648200"/>
              <a:ext cx="762000" cy="914400"/>
              <a:chOff x="1981200" y="1752600"/>
              <a:chExt cx="762000" cy="914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9812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2167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9812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239000" y="4267200"/>
              <a:ext cx="533400" cy="914400"/>
              <a:chOff x="6705600" y="1752600"/>
              <a:chExt cx="457200" cy="914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772400" y="4267200"/>
              <a:ext cx="533400" cy="914400"/>
              <a:chOff x="7924800" y="1752600"/>
              <a:chExt cx="457200" cy="914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239001" y="3733800"/>
              <a:ext cx="1066800" cy="533400"/>
              <a:chOff x="3200400" y="1752600"/>
              <a:chExt cx="1223963" cy="533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6019800" y="3733800"/>
              <a:ext cx="2286000" cy="2362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62600" y="45720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0" y="3352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" y="4038600"/>
            <a:ext cx="561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Let the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weights</a:t>
            </a:r>
            <a:r>
              <a:rPr lang="en-US" sz="2400" dirty="0" smtClean="0">
                <a:latin typeface="Times New Roman"/>
                <a:cs typeface="Times New Roman"/>
              </a:rPr>
              <a:t> defined as the block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widths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" y="5181600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LCS(X, Y)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def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048000"/>
            <a:ext cx="5791200" cy="476310"/>
            <a:chOff x="609600" y="4953000"/>
            <a:chExt cx="5791200" cy="476310"/>
          </a:xfrm>
        </p:grpSpPr>
        <p:sp>
          <p:nvSpPr>
            <p:cNvPr id="68" name="Rectangle 67"/>
            <p:cNvSpPr/>
            <p:nvPr/>
          </p:nvSpPr>
          <p:spPr>
            <a:xfrm>
              <a:off x="990600" y="4953000"/>
              <a:ext cx="4953000" cy="4572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" y="5029200"/>
              <a:ext cx="5791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 defTabSz="762000">
                <a:spcBef>
                  <a:spcPct val="15000"/>
                </a:spcBef>
                <a:buClr>
                  <a:srgbClr val="CC0000"/>
                </a:buClr>
              </a:pP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(…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b="1" dirty="0">
                  <a:ea typeface="宋体" charset="0"/>
                  <a:cs typeface="宋体" charset="0"/>
                  <a:sym typeface="Symbol" charset="0"/>
                </a:rPr>
                <a:t>,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…) →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is left of </a:t>
              </a:r>
              <a:r>
                <a:rPr lang="en-US" altLang="zh-CN" sz="2000" i="1" dirty="0" smtClean="0">
                  <a:ea typeface="宋体" charset="0"/>
                  <a:cs typeface="宋体" charset="0"/>
                  <a:sym typeface="Symbol" charset="0"/>
                </a:rPr>
                <a:t>B</a:t>
              </a:r>
              <a:endParaRPr lang="en-US" altLang="zh-CN" sz="2000" dirty="0">
                <a:ea typeface="宋体" charset="0"/>
                <a:cs typeface="宋体" charset="0"/>
                <a:sym typeface="Symbol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9600" y="5715000"/>
            <a:ext cx="6027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maximum horizontal span of the 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floorplan</a:t>
            </a:r>
            <a:endParaRPr lang="en-US" sz="2200" b="1" i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0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6" grpId="0"/>
      <p:bldP spid="7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of a Sequence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35052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S</a:t>
            </a:r>
            <a:r>
              <a:rPr lang="en-US" sz="2400" dirty="0" smtClean="0"/>
              <a:t>equence pair: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81000" y="1676400"/>
            <a:ext cx="8001000" cy="1314510"/>
            <a:chOff x="381000" y="1752600"/>
            <a:chExt cx="8001000" cy="1314510"/>
          </a:xfrm>
        </p:grpSpPr>
        <p:sp>
          <p:nvSpPr>
            <p:cNvPr id="5" name="Rectangle 4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010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33400" y="4648200"/>
            <a:ext cx="553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What does the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LCS(X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Y) </a:t>
            </a:r>
            <a:r>
              <a:rPr lang="en-US" sz="2400" dirty="0" smtClean="0">
                <a:latin typeface="Times New Roman"/>
                <a:cs typeface="Times New Roman"/>
              </a:rPr>
              <a:t>correspond to?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248400" y="3429000"/>
            <a:ext cx="2743201" cy="2743200"/>
            <a:chOff x="5562600" y="3352800"/>
            <a:chExt cx="2743201" cy="2743200"/>
          </a:xfrm>
        </p:grpSpPr>
        <p:grpSp>
          <p:nvGrpSpPr>
            <p:cNvPr id="38" name="Group 37"/>
            <p:cNvGrpSpPr/>
            <p:nvPr/>
          </p:nvGrpSpPr>
          <p:grpSpPr>
            <a:xfrm>
              <a:off x="6019800" y="5562600"/>
              <a:ext cx="1223963" cy="533400"/>
              <a:chOff x="4876800" y="1752600"/>
              <a:chExt cx="1223963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8768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52578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d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239000" y="5181600"/>
              <a:ext cx="762000" cy="914400"/>
              <a:chOff x="685800" y="1752600"/>
              <a:chExt cx="762000" cy="914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858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 Box 31"/>
              <p:cNvSpPr txBox="1">
                <a:spLocks noChangeArrowheads="1"/>
              </p:cNvSpPr>
              <p:nvPr/>
            </p:nvSpPr>
            <p:spPr bwMode="auto">
              <a:xfrm>
                <a:off x="8718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a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6858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019800" y="4648200"/>
              <a:ext cx="762000" cy="914400"/>
              <a:chOff x="1981200" y="1752600"/>
              <a:chExt cx="762000" cy="914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981200" y="1752600"/>
                <a:ext cx="7620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2167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b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981200" y="1752600"/>
                <a:ext cx="735012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239000" y="4267200"/>
              <a:ext cx="533400" cy="914400"/>
              <a:chOff x="6705600" y="1752600"/>
              <a:chExt cx="457200" cy="914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7056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auto">
              <a:xfrm>
                <a:off x="6739264" y="19812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e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67056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772400" y="4267200"/>
              <a:ext cx="533400" cy="914400"/>
              <a:chOff x="7924800" y="1752600"/>
              <a:chExt cx="457200" cy="914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924800" y="1752600"/>
                <a:ext cx="457200" cy="914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 Box 31"/>
              <p:cNvSpPr txBox="1">
                <a:spLocks noChangeArrowheads="1"/>
              </p:cNvSpPr>
              <p:nvPr/>
            </p:nvSpPr>
            <p:spPr bwMode="auto">
              <a:xfrm>
                <a:off x="7994156" y="1981200"/>
                <a:ext cx="31849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f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7924800" y="1752600"/>
                <a:ext cx="457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239001" y="3733800"/>
              <a:ext cx="1066800" cy="533400"/>
              <a:chOff x="3200400" y="1752600"/>
              <a:chExt cx="1223963" cy="533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00400" y="1752600"/>
                <a:ext cx="1219200" cy="533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3200400" y="1752600"/>
                <a:ext cx="1223963" cy="5334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Text Box 31"/>
              <p:cNvSpPr txBox="1">
                <a:spLocks noChangeArrowheads="1"/>
              </p:cNvSpPr>
              <p:nvPr/>
            </p:nvSpPr>
            <p:spPr bwMode="auto">
              <a:xfrm>
                <a:off x="3581400" y="1828800"/>
                <a:ext cx="38987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altLang="zh-CN" sz="2000" i="1" dirty="0" smtClean="0">
                    <a:solidFill>
                      <a:srgbClr val="000000"/>
                    </a:solidFill>
                    <a:latin typeface="Arial" charset="0"/>
                    <a:ea typeface="宋体" charset="0"/>
                    <a:cs typeface="宋体" charset="0"/>
                  </a:rPr>
                  <a:t>c</a:t>
                </a:r>
                <a:endParaRPr lang="en-US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6019800" y="3733800"/>
              <a:ext cx="2286000" cy="2362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62600" y="45720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12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0" y="3352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8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" y="4038600"/>
            <a:ext cx="56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Let the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weights</a:t>
            </a:r>
            <a:r>
              <a:rPr lang="en-US" sz="2400" dirty="0" smtClean="0">
                <a:latin typeface="Times New Roman"/>
                <a:cs typeface="Times New Roman"/>
              </a:rPr>
              <a:t> defined as the block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heights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" y="5181600"/>
            <a:ext cx="250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LCS(X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, Y)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aec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200" y="3048000"/>
            <a:ext cx="5791200" cy="476310"/>
            <a:chOff x="609600" y="4953000"/>
            <a:chExt cx="5791200" cy="476310"/>
          </a:xfrm>
        </p:grpSpPr>
        <p:sp>
          <p:nvSpPr>
            <p:cNvPr id="68" name="Rectangle 67"/>
            <p:cNvSpPr/>
            <p:nvPr/>
          </p:nvSpPr>
          <p:spPr>
            <a:xfrm>
              <a:off x="990600" y="4953000"/>
              <a:ext cx="4953000" cy="4572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" y="5029200"/>
              <a:ext cx="5791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 defTabSz="762000">
                <a:spcBef>
                  <a:spcPct val="15000"/>
                </a:spcBef>
                <a:buClr>
                  <a:srgbClr val="CC0000"/>
                </a:buClr>
              </a:pP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(…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 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 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… </a:t>
              </a:r>
              <a:r>
                <a:rPr lang="en-US" altLang="zh-CN" sz="2000" b="1" dirty="0">
                  <a:ea typeface="宋体" charset="0"/>
                  <a:cs typeface="宋体" charset="0"/>
                  <a:sym typeface="Symbol" charset="0"/>
                </a:rPr>
                <a:t>,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…) →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is 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below </a:t>
              </a:r>
              <a:r>
                <a:rPr lang="en-US" altLang="zh-CN" sz="2000" i="1" dirty="0" smtClean="0">
                  <a:ea typeface="宋体" charset="0"/>
                  <a:cs typeface="宋体" charset="0"/>
                  <a:sym typeface="Symbol" charset="0"/>
                </a:rPr>
                <a:t>B</a:t>
              </a:r>
              <a:endParaRPr lang="en-US" altLang="zh-CN" sz="2000" dirty="0">
                <a:ea typeface="宋体" charset="0"/>
                <a:cs typeface="宋体" charset="0"/>
                <a:sym typeface="Symbol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9600" y="5715000"/>
            <a:ext cx="5697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maximum vertical span of the </a:t>
            </a:r>
            <a:r>
              <a:rPr lang="en-US" sz="2200" b="1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floorplan</a:t>
            </a:r>
            <a:endParaRPr lang="en-US" sz="2200" b="1" i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82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6" grpId="0"/>
      <p:bldP spid="7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 to a </a:t>
            </a:r>
            <a:r>
              <a:rPr lang="en-US" dirty="0" err="1" smtClean="0"/>
              <a:t>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How to find the x-coordinate of block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Consider the location of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in the sequence pair </a:t>
            </a:r>
            <a:r>
              <a:rPr lang="en-US" dirty="0" smtClean="0">
                <a:solidFill>
                  <a:srgbClr val="0000FF"/>
                </a:solidFill>
              </a:rPr>
              <a:t>(X,Y)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X = X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b 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		Y = Y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b 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baseline="-25000" dirty="0"/>
          </a:p>
          <a:p>
            <a:pPr lvl="1"/>
            <a:r>
              <a:rPr lang="en-US" dirty="0" smtClean="0"/>
              <a:t>What does </a:t>
            </a:r>
            <a:r>
              <a:rPr lang="en-US" dirty="0" smtClean="0">
                <a:solidFill>
                  <a:srgbClr val="0000FF"/>
                </a:solidFill>
              </a:rPr>
              <a:t>LCS (X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correspond to?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the max horizontal span of the blocks </a:t>
            </a:r>
            <a:r>
              <a:rPr lang="en-US" sz="2800" b="1" dirty="0" smtClean="0">
                <a:solidFill>
                  <a:srgbClr val="FF0000"/>
                </a:solidFill>
              </a:rPr>
              <a:t>left</a:t>
            </a:r>
            <a:r>
              <a:rPr lang="en-US" sz="2800" dirty="0" smtClean="0"/>
              <a:t>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x-</a:t>
            </a:r>
            <a:r>
              <a:rPr lang="en-US" b="1" dirty="0" err="1" smtClean="0">
                <a:solidFill>
                  <a:srgbClr val="0000FF"/>
                </a:solidFill>
              </a:rPr>
              <a:t>coord</a:t>
            </a:r>
            <a:r>
              <a:rPr lang="en-US" b="1" dirty="0" smtClean="0">
                <a:solidFill>
                  <a:srgbClr val="0000FF"/>
                </a:solidFill>
              </a:rPr>
              <a:t> (b) = LCS(X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, Y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81400" y="5638800"/>
            <a:ext cx="5791200" cy="476310"/>
            <a:chOff x="609600" y="4953000"/>
            <a:chExt cx="5791200" cy="476310"/>
          </a:xfrm>
        </p:grpSpPr>
        <p:sp>
          <p:nvSpPr>
            <p:cNvPr id="6" name="Rectangle 5"/>
            <p:cNvSpPr/>
            <p:nvPr/>
          </p:nvSpPr>
          <p:spPr>
            <a:xfrm>
              <a:off x="990600" y="4953000"/>
              <a:ext cx="4953000" cy="4572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029200"/>
              <a:ext cx="5791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 defTabSz="762000">
                <a:spcBef>
                  <a:spcPct val="15000"/>
                </a:spcBef>
                <a:buClr>
                  <a:srgbClr val="CC0000"/>
                </a:buClr>
              </a:pP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(…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b="1" dirty="0">
                  <a:ea typeface="宋体" charset="0"/>
                  <a:cs typeface="宋体" charset="0"/>
                  <a:sym typeface="Symbol" charset="0"/>
                </a:rPr>
                <a:t>,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…) →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is left of </a:t>
              </a:r>
              <a:r>
                <a:rPr lang="en-US" altLang="zh-CN" sz="2000" i="1" dirty="0" smtClean="0">
                  <a:ea typeface="宋体" charset="0"/>
                  <a:cs typeface="宋体" charset="0"/>
                  <a:sym typeface="Symbol" charset="0"/>
                </a:rPr>
                <a:t>B</a:t>
              </a:r>
              <a:endParaRPr lang="en-US" altLang="zh-CN" sz="2000" dirty="0">
                <a:ea typeface="宋体" charset="0"/>
                <a:cs typeface="宋体" charset="0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3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Pair to a </a:t>
            </a:r>
            <a:r>
              <a:rPr lang="en-US" dirty="0" err="1" smtClean="0"/>
              <a:t>Floorplan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How to find the y-coordinate of block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Consider the location of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in the sequence pair </a:t>
            </a:r>
            <a:r>
              <a:rPr lang="en-US" dirty="0" smtClean="0">
                <a:solidFill>
                  <a:srgbClr val="0000FF"/>
                </a:solidFill>
              </a:rPr>
              <a:t>(X,Y)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rgbClr val="0000FF"/>
                </a:solidFill>
              </a:rPr>
              <a:t>X  = X</a:t>
            </a:r>
            <a:r>
              <a:rPr lang="en-US" baseline="-25000" dirty="0" smtClean="0">
                <a:solidFill>
                  <a:srgbClr val="0000FF"/>
                </a:solidFill>
              </a:rPr>
              <a:t>1  </a:t>
            </a:r>
            <a:r>
              <a:rPr lang="en-US" dirty="0" smtClean="0">
                <a:solidFill>
                  <a:srgbClr val="0000FF"/>
                </a:solidFill>
              </a:rPr>
              <a:t>b 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	Y = Y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>
                <a:solidFill>
                  <a:srgbClr val="0000FF"/>
                </a:solidFill>
              </a:rPr>
              <a:t>b 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</a:p>
          <a:p>
            <a:pPr marL="0" indent="0">
              <a:buNone/>
            </a:pPr>
            <a:r>
              <a:rPr lang="en-US" baseline="-25000" dirty="0">
                <a:solidFill>
                  <a:srgbClr val="0000FF"/>
                </a:solidFill>
              </a:rPr>
              <a:t>	</a:t>
            </a:r>
            <a:r>
              <a:rPr lang="en-US" baseline="-25000" dirty="0" smtClean="0">
                <a:solidFill>
                  <a:srgbClr val="0000FF"/>
                </a:solidFill>
              </a:rPr>
              <a:t>		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30000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= 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b 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30000" dirty="0" smtClean="0">
                <a:solidFill>
                  <a:srgbClr val="0000FF"/>
                </a:solidFill>
              </a:rPr>
              <a:t>R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endParaRPr lang="en-US" baseline="-25000" dirty="0"/>
          </a:p>
          <a:p>
            <a:pPr lvl="1"/>
            <a:r>
              <a:rPr lang="en-US" dirty="0" smtClean="0"/>
              <a:t>What does </a:t>
            </a:r>
            <a:r>
              <a:rPr lang="en-US" dirty="0" smtClean="0">
                <a:solidFill>
                  <a:srgbClr val="0000FF"/>
                </a:solidFill>
              </a:rPr>
              <a:t>LCS (X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, 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correspond to?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the max vertical span of the blocks </a:t>
            </a:r>
            <a:r>
              <a:rPr lang="en-US" sz="2800" b="1" dirty="0" smtClean="0">
                <a:solidFill>
                  <a:srgbClr val="FF0000"/>
                </a:solidFill>
              </a:rPr>
              <a:t>below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y</a:t>
            </a:r>
            <a:r>
              <a:rPr lang="en-US" b="1" dirty="0" smtClean="0">
                <a:solidFill>
                  <a:srgbClr val="0000FF"/>
                </a:solidFill>
              </a:rPr>
              <a:t>-</a:t>
            </a:r>
            <a:r>
              <a:rPr lang="en-US" b="1" dirty="0" err="1" smtClean="0">
                <a:solidFill>
                  <a:srgbClr val="0000FF"/>
                </a:solidFill>
              </a:rPr>
              <a:t>coord</a:t>
            </a:r>
            <a:r>
              <a:rPr lang="en-US" b="1" dirty="0" smtClean="0">
                <a:solidFill>
                  <a:srgbClr val="0000FF"/>
                </a:solidFill>
              </a:rPr>
              <a:t> (b) = LCS(X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baseline="30000" dirty="0" smtClean="0">
                <a:solidFill>
                  <a:srgbClr val="0000FF"/>
                </a:solidFill>
              </a:rPr>
              <a:t>R</a:t>
            </a:r>
            <a:r>
              <a:rPr lang="en-US" b="1" dirty="0" smtClean="0">
                <a:solidFill>
                  <a:srgbClr val="0000FF"/>
                </a:solidFill>
              </a:rPr>
              <a:t>, Y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81400" y="5715000"/>
            <a:ext cx="5791200" cy="476310"/>
            <a:chOff x="609600" y="4953000"/>
            <a:chExt cx="5791200" cy="476310"/>
          </a:xfrm>
        </p:grpSpPr>
        <p:sp>
          <p:nvSpPr>
            <p:cNvPr id="6" name="Rectangle 5"/>
            <p:cNvSpPr/>
            <p:nvPr/>
          </p:nvSpPr>
          <p:spPr>
            <a:xfrm>
              <a:off x="990600" y="4953000"/>
              <a:ext cx="4953000" cy="4572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029200"/>
              <a:ext cx="5791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 defTabSz="762000">
                <a:spcBef>
                  <a:spcPct val="15000"/>
                </a:spcBef>
                <a:buClr>
                  <a:srgbClr val="CC0000"/>
                </a:buClr>
              </a:pP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(…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 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 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… </a:t>
              </a:r>
              <a:r>
                <a:rPr lang="en-US" altLang="zh-CN" sz="2000" b="1" dirty="0">
                  <a:ea typeface="宋体" charset="0"/>
                  <a:cs typeface="宋体" charset="0"/>
                  <a:sym typeface="Symbol" charset="0"/>
                </a:rPr>
                <a:t>,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B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…) → </a:t>
              </a:r>
              <a:r>
                <a:rPr lang="en-US" altLang="zh-CN" sz="2000" i="1" dirty="0">
                  <a:ea typeface="宋体" charset="0"/>
                  <a:cs typeface="宋体" charset="0"/>
                  <a:sym typeface="Symbol" charset="0"/>
                </a:rPr>
                <a:t>A</a:t>
              </a:r>
              <a:r>
                <a:rPr lang="en-US" altLang="zh-CN" sz="2000" dirty="0">
                  <a:ea typeface="宋体" charset="0"/>
                  <a:cs typeface="宋体" charset="0"/>
                  <a:sym typeface="Symbol" charset="0"/>
                </a:rPr>
                <a:t> is </a:t>
              </a:r>
              <a:r>
                <a:rPr lang="en-US" altLang="zh-CN" sz="2000" dirty="0" smtClean="0">
                  <a:ea typeface="宋体" charset="0"/>
                  <a:cs typeface="宋体" charset="0"/>
                  <a:sym typeface="Symbol" charset="0"/>
                </a:rPr>
                <a:t>below </a:t>
              </a:r>
              <a:r>
                <a:rPr lang="en-US" altLang="zh-CN" sz="2000" i="1" dirty="0" smtClean="0">
                  <a:ea typeface="宋体" charset="0"/>
                  <a:cs typeface="宋体" charset="0"/>
                  <a:sym typeface="Symbol" charset="0"/>
                </a:rPr>
                <a:t>B</a:t>
              </a:r>
              <a:endParaRPr lang="en-US" altLang="zh-CN" sz="2000" dirty="0">
                <a:ea typeface="宋体" charset="0"/>
                <a:cs typeface="宋体" charset="0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4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Sequence Pair to a </a:t>
            </a:r>
            <a:r>
              <a:rPr lang="en-US" sz="2900" dirty="0" err="1" smtClean="0"/>
              <a:t>Floorplan</a:t>
            </a:r>
            <a:r>
              <a:rPr lang="en-US" sz="2900" dirty="0" smtClean="0"/>
              <a:t> using an LCS Algorithm</a:t>
            </a:r>
            <a:endParaRPr lang="en-US" sz="2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1752600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Find-LCS</a:t>
            </a:r>
            <a:r>
              <a:rPr lang="en-US" sz="2400" dirty="0" smtClean="0"/>
              <a:t>: Given two sequences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/>
              <a:t> consisting of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 blocks, return the </a:t>
            </a:r>
            <a:r>
              <a:rPr lang="en-US" sz="2400" dirty="0" smtClean="0">
                <a:solidFill>
                  <a:srgbClr val="0000FF"/>
                </a:solidFill>
              </a:rPr>
              <a:t>length of the LCS </a:t>
            </a:r>
            <a:r>
              <a:rPr lang="en-US" sz="2400" dirty="0" smtClean="0"/>
              <a:t>before each block </a:t>
            </a:r>
            <a:r>
              <a:rPr lang="en-US" sz="2400" dirty="0" smtClean="0">
                <a:solidFill>
                  <a:srgbClr val="0000FF"/>
                </a:solidFill>
              </a:rPr>
              <a:t>b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i.e. Return length of </a:t>
            </a:r>
            <a:r>
              <a:rPr lang="en-US" dirty="0" smtClean="0">
                <a:solidFill>
                  <a:srgbClr val="0000FF"/>
                </a:solidFill>
              </a:rPr>
              <a:t>LCS(X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 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for each block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for which </a:t>
            </a:r>
            <a:r>
              <a:rPr lang="en-US" dirty="0" smtClean="0">
                <a:solidFill>
                  <a:srgbClr val="0000FF"/>
                </a:solidFill>
              </a:rPr>
              <a:t>X= 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b 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Y = Y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b Y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dirty="0" smtClean="0">
              <a:solidFill>
                <a:srgbClr val="0000FF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429000"/>
            <a:ext cx="103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Inputs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100" y="3822700"/>
            <a:ext cx="361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lang="en-US" sz="2400" dirty="0" smtClean="0">
                <a:latin typeface="Times New Roman"/>
                <a:cs typeface="Times New Roman"/>
              </a:rPr>
              <a:t>	   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  b   c   d   e   f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Weight</a:t>
            </a:r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3   3   4   4   2   2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733800"/>
            <a:ext cx="2425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 =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bdcefa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 =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dbaefc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7244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105400"/>
            <a:ext cx="1477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LCS length</a:t>
            </a:r>
          </a:p>
          <a:p>
            <a:pPr algn="ctr"/>
            <a:r>
              <a:rPr lang="en-US" sz="2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525780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4   0   4   0   4   6</a:t>
            </a:r>
          </a:p>
        </p:txBody>
      </p:sp>
    </p:spTree>
    <p:extLst>
      <p:ext uri="{BB962C8B-B14F-4D97-AF65-F5344CB8AC3E}">
        <p14:creationId xmlns:p14="http://schemas.microsoft.com/office/powerpoint/2010/main" val="22444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76D3A-D810-7F4D-AEFD-2281D548366D}" type="slidenum">
              <a:rPr lang="en-US"/>
              <a:pPr/>
              <a:t>6</a:t>
            </a:fld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2617" name="Rectangle 89"/>
          <p:cNvSpPr>
            <a:spLocks noChangeArrowheads="1"/>
          </p:cNvSpPr>
          <p:nvPr/>
        </p:nvSpPr>
        <p:spPr bwMode="auto">
          <a:xfrm rot="5400000">
            <a:off x="3319463" y="4321175"/>
            <a:ext cx="344488" cy="719137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618" name="Rectangle 90"/>
          <p:cNvSpPr>
            <a:spLocks noChangeArrowheads="1"/>
          </p:cNvSpPr>
          <p:nvPr/>
        </p:nvSpPr>
        <p:spPr bwMode="auto">
          <a:xfrm>
            <a:off x="3132138" y="3429000"/>
            <a:ext cx="344487" cy="720725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619" name="Group 91"/>
          <p:cNvGrpSpPr>
            <a:grpSpLocks/>
          </p:cNvGrpSpPr>
          <p:nvPr/>
        </p:nvGrpSpPr>
        <p:grpSpPr bwMode="auto">
          <a:xfrm>
            <a:off x="971550" y="3067050"/>
            <a:ext cx="344488" cy="1441450"/>
            <a:chOff x="612" y="1706"/>
            <a:chExt cx="217" cy="908"/>
          </a:xfrm>
        </p:grpSpPr>
        <p:sp>
          <p:nvSpPr>
            <p:cNvPr id="662620" name="Rectangle 92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621" name="Rectangle 93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2622" name="Group 94"/>
          <p:cNvGrpSpPr>
            <a:grpSpLocks/>
          </p:cNvGrpSpPr>
          <p:nvPr/>
        </p:nvGrpSpPr>
        <p:grpSpPr bwMode="auto">
          <a:xfrm rot="5400000">
            <a:off x="1518444" y="4317207"/>
            <a:ext cx="344487" cy="1441450"/>
            <a:chOff x="612" y="1706"/>
            <a:chExt cx="217" cy="908"/>
          </a:xfrm>
        </p:grpSpPr>
        <p:sp>
          <p:nvSpPr>
            <p:cNvPr id="662623" name="Rectangle 95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624" name="Rectangle 96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2625" name="Rectangle 97"/>
          <p:cNvSpPr>
            <a:spLocks noChangeArrowheads="1"/>
          </p:cNvSpPr>
          <p:nvPr/>
        </p:nvSpPr>
        <p:spPr bwMode="auto">
          <a:xfrm>
            <a:off x="971550" y="5588000"/>
            <a:ext cx="344488" cy="72072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626" name="Rectangle 98"/>
          <p:cNvSpPr>
            <a:spLocks noChangeArrowheads="1"/>
          </p:cNvSpPr>
          <p:nvPr/>
        </p:nvSpPr>
        <p:spPr bwMode="auto">
          <a:xfrm>
            <a:off x="1316038" y="5588000"/>
            <a:ext cx="344487" cy="72072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627" name="Group 99"/>
          <p:cNvGrpSpPr>
            <a:grpSpLocks/>
          </p:cNvGrpSpPr>
          <p:nvPr/>
        </p:nvGrpSpPr>
        <p:grpSpPr bwMode="auto">
          <a:xfrm rot="5400000">
            <a:off x="5122069" y="4099719"/>
            <a:ext cx="344488" cy="1441450"/>
            <a:chOff x="612" y="1706"/>
            <a:chExt cx="217" cy="908"/>
          </a:xfrm>
        </p:grpSpPr>
        <p:sp>
          <p:nvSpPr>
            <p:cNvPr id="662628" name="Rectangle 100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629" name="Rectangle 101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2632" name="Group 104"/>
          <p:cNvGrpSpPr>
            <a:grpSpLocks/>
          </p:cNvGrpSpPr>
          <p:nvPr/>
        </p:nvGrpSpPr>
        <p:grpSpPr bwMode="auto">
          <a:xfrm>
            <a:off x="4573588" y="3068638"/>
            <a:ext cx="344487" cy="1081087"/>
            <a:chOff x="612" y="1706"/>
            <a:chExt cx="217" cy="908"/>
          </a:xfrm>
        </p:grpSpPr>
        <p:sp>
          <p:nvSpPr>
            <p:cNvPr id="662633" name="Rectangle 105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634" name="Rectangle 106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2635" name="Rectangle 107"/>
          <p:cNvSpPr>
            <a:spLocks noChangeArrowheads="1"/>
          </p:cNvSpPr>
          <p:nvPr/>
        </p:nvSpPr>
        <p:spPr bwMode="auto">
          <a:xfrm>
            <a:off x="522288" y="2079625"/>
            <a:ext cx="7289800" cy="6746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636" name="Text Box 108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Given: Three blocks with the following potential widths and heights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4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4,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3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3,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4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Task: Floorplan with minimum total area enclosed </a:t>
            </a:r>
          </a:p>
        </p:txBody>
      </p:sp>
      <p:sp>
        <p:nvSpPr>
          <p:cNvPr id="662638" name="Text Box 110"/>
          <p:cNvSpPr txBox="1">
            <a:spLocks noChangeArrowheads="1"/>
          </p:cNvSpPr>
          <p:nvPr/>
        </p:nvSpPr>
        <p:spPr bwMode="auto">
          <a:xfrm>
            <a:off x="900113" y="3594100"/>
            <a:ext cx="400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A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39" name="Text Box 111"/>
          <p:cNvSpPr txBox="1">
            <a:spLocks noChangeArrowheads="1"/>
          </p:cNvSpPr>
          <p:nvPr/>
        </p:nvSpPr>
        <p:spPr bwMode="auto">
          <a:xfrm>
            <a:off x="1292225" y="4818063"/>
            <a:ext cx="4000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A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40" name="Text Box 112"/>
          <p:cNvSpPr txBox="1">
            <a:spLocks noChangeArrowheads="1"/>
          </p:cNvSpPr>
          <p:nvPr/>
        </p:nvSpPr>
        <p:spPr bwMode="auto">
          <a:xfrm>
            <a:off x="1076325" y="5734050"/>
            <a:ext cx="400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A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41" name="Text Box 113"/>
          <p:cNvSpPr txBox="1">
            <a:spLocks noChangeArrowheads="1"/>
          </p:cNvSpPr>
          <p:nvPr/>
        </p:nvSpPr>
        <p:spPr bwMode="auto">
          <a:xfrm>
            <a:off x="3203575" y="4457700"/>
            <a:ext cx="400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B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42" name="Text Box 114"/>
          <p:cNvSpPr txBox="1">
            <a:spLocks noChangeArrowheads="1"/>
          </p:cNvSpPr>
          <p:nvPr/>
        </p:nvSpPr>
        <p:spPr bwMode="auto">
          <a:xfrm>
            <a:off x="3059113" y="3581400"/>
            <a:ext cx="400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B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44" name="Text Box 116"/>
          <p:cNvSpPr txBox="1">
            <a:spLocks noChangeArrowheads="1"/>
          </p:cNvSpPr>
          <p:nvPr/>
        </p:nvSpPr>
        <p:spPr bwMode="auto">
          <a:xfrm>
            <a:off x="4500563" y="3378200"/>
            <a:ext cx="4095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C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662646" name="Text Box 118"/>
          <p:cNvSpPr txBox="1">
            <a:spLocks noChangeArrowheads="1"/>
          </p:cNvSpPr>
          <p:nvPr/>
        </p:nvSpPr>
        <p:spPr bwMode="auto">
          <a:xfrm>
            <a:off x="5003800" y="4581525"/>
            <a:ext cx="4095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FFFFFF"/>
                </a:solidFill>
              </a:rPr>
              <a:t>C</a:t>
            </a:r>
            <a:endParaRPr lang="en-US" altLang="zh-CN" sz="1400" i="1" smtClean="0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89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2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2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6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2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7" grpId="0" animBg="1"/>
      <p:bldP spid="662618" grpId="0" animBg="1"/>
      <p:bldP spid="662625" grpId="0" animBg="1"/>
      <p:bldP spid="662626" grpId="0" animBg="1"/>
      <p:bldP spid="662638" grpId="0"/>
      <p:bldP spid="662639" grpId="0"/>
      <p:bldP spid="662640" grpId="0"/>
      <p:bldP spid="662641" grpId="0"/>
      <p:bldP spid="662642" grpId="0"/>
      <p:bldP spid="662644" grpId="0"/>
      <p:bldP spid="66264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424456"/>
                </a:solidFill>
              </a:rPr>
              <a:t>Sequence Pair to a </a:t>
            </a:r>
            <a:r>
              <a:rPr lang="en-US" sz="2900" dirty="0" err="1">
                <a:solidFill>
                  <a:srgbClr val="424456"/>
                </a:solidFill>
              </a:rPr>
              <a:t>Floorplan</a:t>
            </a:r>
            <a:r>
              <a:rPr lang="en-US" sz="2900" dirty="0">
                <a:solidFill>
                  <a:srgbClr val="424456"/>
                </a:solidFill>
              </a:rPr>
              <a:t> using an LCS Algorithm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FIND-LCS is solvable in O(</a:t>
            </a:r>
            <a:r>
              <a:rPr lang="en-US" sz="2400" dirty="0" err="1" smtClean="0">
                <a:solidFill>
                  <a:srgbClr val="000090"/>
                </a:solidFill>
              </a:rPr>
              <a:t>nlgn</a:t>
            </a:r>
            <a:r>
              <a:rPr lang="en-US" sz="2400" dirty="0" smtClean="0">
                <a:solidFill>
                  <a:srgbClr val="000090"/>
                </a:solidFill>
              </a:rPr>
              <a:t>) time</a:t>
            </a: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Tang, X. </a:t>
            </a:r>
            <a:r>
              <a:rPr lang="en-US" sz="19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Tian</a:t>
            </a:r>
            <a:r>
              <a:rPr lang="en-US" sz="19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R. and Wong, D.F., “Fast Evaluations of Sequence Pair in Block Placement by Longest Common Subsequence Computations”, DATE 2000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2400" dirty="0" smtClean="0"/>
              <a:t>Sequence pair </a:t>
            </a:r>
            <a:r>
              <a:rPr lang="en-US" sz="2400" dirty="0" smtClean="0">
                <a:solidFill>
                  <a:srgbClr val="0000FF"/>
                </a:solidFill>
              </a:rPr>
              <a:t>(X,Y)</a:t>
            </a:r>
            <a:r>
              <a:rPr lang="en-US" sz="2400" dirty="0" smtClean="0"/>
              <a:t> to a packed </a:t>
            </a:r>
            <a:r>
              <a:rPr lang="en-US" sz="2400" dirty="0" err="1" smtClean="0"/>
              <a:t>floorplan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x-</a:t>
            </a:r>
            <a:r>
              <a:rPr lang="en-US" sz="2400" dirty="0" err="1" smtClean="0">
                <a:solidFill>
                  <a:srgbClr val="0000FF"/>
                </a:solidFill>
              </a:rPr>
              <a:t>coords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FIND-LCS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X,  Y, widths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y-</a:t>
            </a:r>
            <a:r>
              <a:rPr lang="en-US" sz="2400" dirty="0" err="1" smtClean="0">
                <a:solidFill>
                  <a:srgbClr val="0000FF"/>
                </a:solidFill>
              </a:rPr>
              <a:t>coords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FIND-LCS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300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, Y, heights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baseline="30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83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4456"/>
                </a:solidFill>
              </a:rPr>
              <a:t>Example: Sequence </a:t>
            </a:r>
            <a:r>
              <a:rPr lang="en-US" dirty="0">
                <a:solidFill>
                  <a:srgbClr val="424456"/>
                </a:solidFill>
              </a:rPr>
              <a:t>Pair to a </a:t>
            </a:r>
            <a:r>
              <a:rPr lang="en-US" dirty="0" err="1" smtClean="0">
                <a:solidFill>
                  <a:srgbClr val="424456"/>
                </a:solidFill>
              </a:rPr>
              <a:t>Floorplan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1000" y="1676400"/>
            <a:ext cx="8001000" cy="1314510"/>
            <a:chOff x="381000" y="1752600"/>
            <a:chExt cx="8001000" cy="1314510"/>
          </a:xfrm>
        </p:grpSpPr>
        <p:sp>
          <p:nvSpPr>
            <p:cNvPr id="5" name="Rectangle 4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010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7200" y="4038600"/>
            <a:ext cx="622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x-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</a:t>
            </a:r>
            <a:r>
              <a:rPr lang="en-US" sz="2400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FIND-LCS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bdcefa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dbaefc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widths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81200" y="502920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4   0   4   0   4   6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502920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x-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533400" y="28956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S</a:t>
            </a:r>
            <a:r>
              <a:rPr lang="en-US" sz="2400" dirty="0" smtClean="0"/>
              <a:t>equence pair: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</p:spTree>
    <p:extLst>
      <p:ext uri="{BB962C8B-B14F-4D97-AF65-F5344CB8AC3E}">
        <p14:creationId xmlns:p14="http://schemas.microsoft.com/office/powerpoint/2010/main" val="41035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4456"/>
                </a:solidFill>
              </a:rPr>
              <a:t>Example: Sequence </a:t>
            </a:r>
            <a:r>
              <a:rPr lang="en-US" dirty="0">
                <a:solidFill>
                  <a:srgbClr val="424456"/>
                </a:solidFill>
              </a:rPr>
              <a:t>Pair to a </a:t>
            </a:r>
            <a:r>
              <a:rPr lang="en-US" dirty="0" err="1" smtClean="0">
                <a:solidFill>
                  <a:srgbClr val="424456"/>
                </a:solidFill>
              </a:rPr>
              <a:t>Floorplan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1000" y="1676400"/>
            <a:ext cx="8001000" cy="1314510"/>
            <a:chOff x="381000" y="1752600"/>
            <a:chExt cx="8001000" cy="1314510"/>
          </a:xfrm>
        </p:grpSpPr>
        <p:sp>
          <p:nvSpPr>
            <p:cNvPr id="5" name="Rectangle 4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286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4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18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0" y="1828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3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000" y="1981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6</a:t>
              </a:r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01000" y="26670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2</a:t>
              </a:r>
              <a:endParaRPr lang="en-US" sz="20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57200" y="4038600"/>
            <a:ext cx="630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</a:t>
            </a:r>
            <a:r>
              <a:rPr lang="en-US" sz="2400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FIND-LCS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afecdb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dbaefc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heights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81200" y="50292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  12   0   6   6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50292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coords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533400" y="2895600"/>
            <a:ext cx="5562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/>
              <a:t>S</a:t>
            </a:r>
            <a:r>
              <a:rPr lang="en-US" sz="2400" dirty="0" smtClean="0"/>
              <a:t>equence pair: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bdcefa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</p:spTree>
    <p:extLst>
      <p:ext uri="{BB962C8B-B14F-4D97-AF65-F5344CB8AC3E}">
        <p14:creationId xmlns:p14="http://schemas.microsoft.com/office/powerpoint/2010/main" val="9741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4456"/>
                </a:solidFill>
              </a:rPr>
              <a:t>Example: Sequence Pair to a </a:t>
            </a:r>
            <a:r>
              <a:rPr lang="en-US" dirty="0" err="1">
                <a:solidFill>
                  <a:srgbClr val="424456"/>
                </a:solidFill>
              </a:rPr>
              <a:t>Floorplan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85800" y="1752600"/>
            <a:ext cx="762000" cy="914400"/>
            <a:chOff x="685800" y="1752600"/>
            <a:chExt cx="762000" cy="914400"/>
          </a:xfrm>
        </p:grpSpPr>
        <p:sp>
          <p:nvSpPr>
            <p:cNvPr id="41" name="Rectangle 40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44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981200" y="1752600"/>
            <a:ext cx="762000" cy="914400"/>
            <a:chOff x="1981200" y="1752600"/>
            <a:chExt cx="762000" cy="914400"/>
          </a:xfrm>
        </p:grpSpPr>
        <p:sp>
          <p:nvSpPr>
            <p:cNvPr id="46" name="Rectangle 45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209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200401" y="1752600"/>
            <a:ext cx="1143000" cy="533400"/>
            <a:chOff x="3200400" y="1752600"/>
            <a:chExt cx="1223963" cy="533400"/>
          </a:xfrm>
        </p:grpSpPr>
        <p:sp>
          <p:nvSpPr>
            <p:cNvPr id="40" name="Rectangle 39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576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56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876801" y="1752600"/>
            <a:ext cx="1143000" cy="533400"/>
            <a:chOff x="4876800" y="1752600"/>
            <a:chExt cx="1223963" cy="533400"/>
          </a:xfrm>
        </p:grpSpPr>
        <p:sp>
          <p:nvSpPr>
            <p:cNvPr id="55" name="Rectangle 54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34000" y="2286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08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705600" y="1752600"/>
            <a:ext cx="457200" cy="914400"/>
            <a:chOff x="6705600" y="1752600"/>
            <a:chExt cx="457200" cy="914400"/>
          </a:xfrm>
        </p:grpSpPr>
        <p:sp>
          <p:nvSpPr>
            <p:cNvPr id="59" name="Rectangle 58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7818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1828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0" y="1981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924800" y="1752600"/>
            <a:ext cx="457200" cy="914400"/>
            <a:chOff x="7924800" y="1752600"/>
            <a:chExt cx="457200" cy="914400"/>
          </a:xfrm>
        </p:grpSpPr>
        <p:sp>
          <p:nvSpPr>
            <p:cNvPr id="65" name="Rectangle 64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001000" y="2667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lang="en-US"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(4,0)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812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(0,3)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05200" y="2667000"/>
            <a:ext cx="8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(4,12)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1600" y="26670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(0,0)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294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(4,6)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48600" y="2971800"/>
            <a:ext cx="67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(6,6)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200400" y="5562600"/>
            <a:ext cx="1223963" cy="533400"/>
            <a:chOff x="4876800" y="1752600"/>
            <a:chExt cx="1223963" cy="533400"/>
          </a:xfrm>
        </p:grpSpPr>
        <p:sp>
          <p:nvSpPr>
            <p:cNvPr id="80" name="Rectangle 79"/>
            <p:cNvSpPr/>
            <p:nvPr/>
          </p:nvSpPr>
          <p:spPr>
            <a:xfrm>
              <a:off x="48768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8768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52578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419600" y="5181600"/>
            <a:ext cx="762000" cy="914400"/>
            <a:chOff x="685800" y="1752600"/>
            <a:chExt cx="762000" cy="914400"/>
          </a:xfrm>
        </p:grpSpPr>
        <p:sp>
          <p:nvSpPr>
            <p:cNvPr id="86" name="Rectangle 85"/>
            <p:cNvSpPr/>
            <p:nvPr/>
          </p:nvSpPr>
          <p:spPr>
            <a:xfrm>
              <a:off x="6858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718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10"/>
            <p:cNvSpPr>
              <a:spLocks noChangeArrowheads="1"/>
            </p:cNvSpPr>
            <p:nvPr/>
          </p:nvSpPr>
          <p:spPr bwMode="auto">
            <a:xfrm>
              <a:off x="6858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00400" y="4648200"/>
            <a:ext cx="762000" cy="914400"/>
            <a:chOff x="1981200" y="1752600"/>
            <a:chExt cx="762000" cy="914400"/>
          </a:xfrm>
        </p:grpSpPr>
        <p:sp>
          <p:nvSpPr>
            <p:cNvPr id="91" name="Rectangle 90"/>
            <p:cNvSpPr/>
            <p:nvPr/>
          </p:nvSpPr>
          <p:spPr>
            <a:xfrm>
              <a:off x="1981200" y="1752600"/>
              <a:ext cx="7620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31"/>
            <p:cNvSpPr txBox="1">
              <a:spLocks noChangeArrowheads="1"/>
            </p:cNvSpPr>
            <p:nvPr/>
          </p:nvSpPr>
          <p:spPr bwMode="auto">
            <a:xfrm>
              <a:off x="2167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3" name="Rectangle 10"/>
            <p:cNvSpPr>
              <a:spLocks noChangeArrowheads="1"/>
            </p:cNvSpPr>
            <p:nvPr/>
          </p:nvSpPr>
          <p:spPr bwMode="auto">
            <a:xfrm>
              <a:off x="1981200" y="1752600"/>
              <a:ext cx="735012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19600" y="4267200"/>
            <a:ext cx="533400" cy="914400"/>
            <a:chOff x="6705600" y="1752600"/>
            <a:chExt cx="457200" cy="914400"/>
          </a:xfrm>
        </p:grpSpPr>
        <p:sp>
          <p:nvSpPr>
            <p:cNvPr id="96" name="Rectangle 95"/>
            <p:cNvSpPr/>
            <p:nvPr/>
          </p:nvSpPr>
          <p:spPr>
            <a:xfrm>
              <a:off x="67056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6739264" y="19812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67056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953000" y="4267200"/>
            <a:ext cx="533400" cy="914400"/>
            <a:chOff x="7924800" y="1752600"/>
            <a:chExt cx="457200" cy="914400"/>
          </a:xfrm>
        </p:grpSpPr>
        <p:sp>
          <p:nvSpPr>
            <p:cNvPr id="106" name="Rectangle 105"/>
            <p:cNvSpPr/>
            <p:nvPr/>
          </p:nvSpPr>
          <p:spPr>
            <a:xfrm>
              <a:off x="7924800" y="1752600"/>
              <a:ext cx="457200" cy="914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 Box 31"/>
            <p:cNvSpPr txBox="1">
              <a:spLocks noChangeArrowheads="1"/>
            </p:cNvSpPr>
            <p:nvPr/>
          </p:nvSpPr>
          <p:spPr bwMode="auto">
            <a:xfrm>
              <a:off x="7994156" y="1981200"/>
              <a:ext cx="3184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7924800" y="1752600"/>
              <a:ext cx="457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19601" y="3733800"/>
            <a:ext cx="1066800" cy="533400"/>
            <a:chOff x="3200400" y="1752600"/>
            <a:chExt cx="1223963" cy="533400"/>
          </a:xfrm>
        </p:grpSpPr>
        <p:sp>
          <p:nvSpPr>
            <p:cNvPr id="112" name="Rectangle 111"/>
            <p:cNvSpPr/>
            <p:nvPr/>
          </p:nvSpPr>
          <p:spPr>
            <a:xfrm>
              <a:off x="3200400" y="1752600"/>
              <a:ext cx="1219200" cy="5334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7"/>
            <p:cNvSpPr>
              <a:spLocks noChangeArrowheads="1"/>
            </p:cNvSpPr>
            <p:nvPr/>
          </p:nvSpPr>
          <p:spPr bwMode="auto">
            <a:xfrm>
              <a:off x="3200400" y="1752600"/>
              <a:ext cx="1223963" cy="5334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3581400" y="1828800"/>
              <a:ext cx="3898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20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  <a:endParaRPr lang="en-US" altLang="zh-CN" sz="17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200400" y="3733800"/>
            <a:ext cx="2286000" cy="2362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4191000" y="3352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743200" y="4572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75" name="Text Placeholder 3"/>
          <p:cNvSpPr txBox="1">
            <a:spLocks/>
          </p:cNvSpPr>
          <p:nvPr/>
        </p:nvSpPr>
        <p:spPr>
          <a:xfrm>
            <a:off x="457200" y="3733800"/>
            <a:ext cx="1676400" cy="13716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200" dirty="0"/>
              <a:t>S</a:t>
            </a:r>
            <a:r>
              <a:rPr lang="en-US" sz="2200" dirty="0" smtClean="0"/>
              <a:t>equence pair: 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bdcefa</a:t>
            </a:r>
            <a:endParaRPr lang="en-US" dirty="0"/>
          </a:p>
          <a:p>
            <a:pPr marL="0" indent="0">
              <a:buFont typeface="Wingdings"/>
              <a:buNone/>
            </a:pP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dbaefc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4076700"/>
            <a:ext cx="260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How will the </a:t>
            </a:r>
            <a:r>
              <a:rPr lang="en-US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floorplan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change if we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swap a and d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in sequence </a:t>
            </a:r>
            <a:r>
              <a:rPr lang="en-US" sz="2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49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3E9E2-1170-F94A-B0D2-22A59AA846BB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	Floorplanning Algorithms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52513"/>
            <a:ext cx="8193087" cy="4968875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3.1 	Introduction to </a:t>
            </a:r>
            <a:r>
              <a:rPr lang="en-US" altLang="zh-CN" dirty="0" err="1" smtClean="0">
                <a:solidFill>
                  <a:srgbClr val="C0C0C0"/>
                </a:solidFill>
                <a:ea typeface="宋体" charset="0"/>
                <a:cs typeface="宋体" charset="0"/>
              </a:rPr>
              <a:t>Floorplanning</a:t>
            </a:r>
            <a:endParaRPr lang="en-US" altLang="zh-CN" dirty="0" smtClean="0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3.2 	Optimization Goals in </a:t>
            </a:r>
            <a:r>
              <a:rPr lang="en-US" altLang="zh-CN" dirty="0" err="1" smtClean="0">
                <a:solidFill>
                  <a:srgbClr val="C0C0C0"/>
                </a:solidFill>
                <a:ea typeface="宋体" charset="0"/>
                <a:cs typeface="宋体" charset="0"/>
              </a:rPr>
              <a:t>Floorplanning</a:t>
            </a:r>
            <a:endParaRPr lang="en-US" altLang="zh-CN" dirty="0" smtClean="0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3.3 	Terminology</a:t>
            </a: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3.4	Floorplan Representations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3.4.1  Floorplan to a Constraint-Graph Pair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3.4.2  Floorplan to a Sequence Pair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3.4.3  Sequence Pair to a Floorplan</a:t>
            </a: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 	</a:t>
            </a:r>
            <a:r>
              <a:rPr lang="en-US" altLang="zh-CN" dirty="0" err="1" smtClean="0">
                <a:ea typeface="宋体" charset="0"/>
                <a:cs typeface="宋体" charset="0"/>
              </a:rPr>
              <a:t>Floorplanning</a:t>
            </a:r>
            <a:r>
              <a:rPr lang="en-US" altLang="zh-CN" dirty="0" smtClean="0">
                <a:ea typeface="宋体" charset="0"/>
                <a:cs typeface="宋体" charset="0"/>
              </a:rPr>
              <a:t> Algorithms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	3.5.1  Floorplan Sizing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	3.5.2  Cluster Growth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	3.5.3  Simulated Annealing	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	3.5.4  Integrated </a:t>
            </a:r>
            <a:r>
              <a:rPr lang="en-US" altLang="zh-CN" dirty="0" err="1" smtClean="0">
                <a:ea typeface="宋体" charset="0"/>
                <a:cs typeface="宋体" charset="0"/>
              </a:rPr>
              <a:t>Floorplanning</a:t>
            </a:r>
            <a:r>
              <a:rPr lang="en-US" altLang="zh-CN" dirty="0" smtClean="0">
                <a:ea typeface="宋体" charset="0"/>
                <a:cs typeface="宋体" charset="0"/>
              </a:rPr>
              <a:t> Algorithms</a:t>
            </a: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3.6 	Pin Assignment</a:t>
            </a: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3.7 	Power and Ground Routing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3.7.1  Design of a Power-Ground Distribution Network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3.7.2  Planar Routing</a:t>
            </a:r>
          </a:p>
          <a:p>
            <a:pPr lvl="1" indent="0">
              <a:lnSpc>
                <a:spcPct val="100000"/>
              </a:lnSpc>
              <a:spcBef>
                <a:spcPct val="10000"/>
              </a:spcBef>
              <a:buFont typeface="Symbol" charset="0"/>
              <a:buNone/>
              <a:defRPr/>
            </a:pPr>
            <a:r>
              <a:rPr lang="en-US" altLang="zh-CN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	3.7.3  Mesh Routing</a:t>
            </a:r>
          </a:p>
          <a:p>
            <a:pPr marL="0" indent="0">
              <a:lnSpc>
                <a:spcPct val="100000"/>
              </a:lnSpc>
              <a:buFont typeface="Symbol" charset="0"/>
              <a:buNone/>
              <a:defRPr/>
            </a:pPr>
            <a:endParaRPr lang="en-US" altLang="zh-CN" dirty="0" smtClean="0">
              <a:solidFill>
                <a:srgbClr val="C0C0C0"/>
              </a:solidFill>
              <a:ea typeface="宋体" charset="0"/>
              <a:cs typeface="宋体" charset="0"/>
            </a:endParaRPr>
          </a:p>
        </p:txBody>
      </p:sp>
      <p:sp>
        <p:nvSpPr>
          <p:cNvPr id="671748" name="Line 4"/>
          <p:cNvSpPr>
            <a:spLocks noChangeShapeType="1"/>
          </p:cNvSpPr>
          <p:nvPr/>
        </p:nvSpPr>
        <p:spPr bwMode="auto">
          <a:xfrm>
            <a:off x="249238" y="3573463"/>
            <a:ext cx="411162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34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0A0D0-D418-2040-91F8-C2474E230254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A0908DF-A1B6-2D4E-A120-29D97F000049}" type="slidenum">
              <a:rPr lang="en-US" altLang="zh-CN" sz="1000" smtClean="0">
                <a:solidFill>
                  <a:srgbClr val="C0C0C0"/>
                </a:solidFill>
                <a:cs typeface="ＭＳ Ｐゴシック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zh-CN" sz="1000" smtClean="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849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	Floorplanning Algorithms</a:t>
            </a:r>
          </a:p>
        </p:txBody>
      </p:sp>
      <p:sp>
        <p:nvSpPr>
          <p:cNvPr id="18436" name="Text Box 24"/>
          <p:cNvSpPr txBox="1">
            <a:spLocks noChangeArrowheads="1"/>
          </p:cNvSpPr>
          <p:nvPr/>
        </p:nvSpPr>
        <p:spPr bwMode="auto">
          <a:xfrm rot="-5400000">
            <a:off x="6756400" y="3449638"/>
            <a:ext cx="421163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71538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71538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71538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71538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err="1" smtClean="0">
                <a:solidFill>
                  <a:srgbClr val="C0C0C0"/>
                </a:solidFill>
                <a:cs typeface="ＭＳ Ｐゴシック" charset="0"/>
              </a:rPr>
              <a:t>Otten</a:t>
            </a:r>
            <a:r>
              <a:rPr lang="en-US" sz="800" dirty="0" smtClean="0">
                <a:solidFill>
                  <a:srgbClr val="C0C0C0"/>
                </a:solidFill>
                <a:cs typeface="ＭＳ Ｐゴシック" charset="0"/>
              </a:rPr>
              <a:t>, R.: Efficient Floorplan Optimization. Int. Conf. on Computer Design, 499-502, 1983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18438" name="Rectangle 4"/>
          <p:cNvSpPr txBox="1">
            <a:spLocks noChangeArrowheads="1"/>
          </p:cNvSpPr>
          <p:nvPr/>
        </p:nvSpPr>
        <p:spPr bwMode="auto">
          <a:xfrm>
            <a:off x="700088" y="1293813"/>
            <a:ext cx="81930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>
            <a:lvl1pPr marL="323850" indent="-32385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pitchFamily="18" charset="2"/>
              <a:buNone/>
              <a:defRPr/>
            </a:pPr>
            <a:r>
              <a:rPr lang="de-DE" dirty="0" smtClean="0">
                <a:solidFill>
                  <a:srgbClr val="000000"/>
                </a:solidFill>
                <a:cs typeface="ＭＳ Ｐゴシック" charset="0"/>
                <a:sym typeface="Symbol" pitchFamily="18" charset="2"/>
              </a:rPr>
              <a:t>Common Goals</a:t>
            </a:r>
            <a:endParaRPr lang="en-US" dirty="0" smtClean="0">
              <a:solidFill>
                <a:srgbClr val="000000"/>
              </a:solidFill>
              <a:cs typeface="ＭＳ Ｐゴシック" charset="0"/>
              <a:sym typeface="Symbol" pitchFamily="18" charset="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687388" y="1928813"/>
            <a:ext cx="8061325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defTabSz="7620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To minimize the total length of interconnect, subject to an upper bound on </a:t>
            </a:r>
            <a:b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floorplan area</a:t>
            </a:r>
            <a:b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</a:t>
            </a:r>
          </a:p>
          <a:p>
            <a:pPr marL="342900" indent="-342900" defTabSz="7620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	 or</a:t>
            </a:r>
          </a:p>
          <a:p>
            <a:pPr marL="342900" indent="-342900" defTabSz="7620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To simultaneously optimize both wire length and area</a:t>
            </a:r>
            <a:endParaRPr lang="en-US" altLang="zh-CN" sz="16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84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Floorplan Sizing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r>
              <a:rPr lang="en-US" dirty="0" smtClean="0"/>
              <a:t>Each block has the following constraints: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Area constraint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block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. h</a:t>
            </a:r>
            <a:r>
              <a:rPr lang="en-US" baseline="-25000" dirty="0" smtClean="0">
                <a:solidFill>
                  <a:srgbClr val="0000FF"/>
                </a:solidFill>
              </a:rPr>
              <a:t>block</a:t>
            </a:r>
            <a:r>
              <a:rPr lang="en-US" dirty="0" smtClean="0">
                <a:solidFill>
                  <a:srgbClr val="0000FF"/>
                </a:solidFill>
              </a:rPr>
              <a:t> ≥ area</a:t>
            </a:r>
            <a:r>
              <a:rPr lang="en-US" baseline="-25000" dirty="0" smtClean="0">
                <a:solidFill>
                  <a:srgbClr val="0000FF"/>
                </a:solidFill>
              </a:rPr>
              <a:t>block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Lower bound constraints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block</a:t>
            </a:r>
            <a:r>
              <a:rPr lang="en-US" dirty="0" smtClean="0">
                <a:solidFill>
                  <a:srgbClr val="0000FF"/>
                </a:solidFill>
              </a:rPr>
              <a:t> ≥ w</a:t>
            </a:r>
            <a:r>
              <a:rPr lang="en-US" baseline="-25000" dirty="0" smtClean="0">
                <a:solidFill>
                  <a:srgbClr val="0000FF"/>
                </a:solidFill>
              </a:rPr>
              <a:t>LB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block</a:t>
            </a:r>
            <a:r>
              <a:rPr lang="en-US" dirty="0" smtClean="0">
                <a:solidFill>
                  <a:srgbClr val="0000FF"/>
                </a:solidFill>
              </a:rPr>
              <a:t> ≥ h</a:t>
            </a:r>
            <a:r>
              <a:rPr lang="en-US" baseline="-25000" dirty="0" smtClean="0">
                <a:solidFill>
                  <a:srgbClr val="0000FF"/>
                </a:solidFill>
              </a:rPr>
              <a:t>LB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block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block</a:t>
            </a:r>
            <a:r>
              <a:rPr lang="en-US" dirty="0"/>
              <a:t> </a:t>
            </a:r>
            <a:r>
              <a:rPr lang="en-US" dirty="0" smtClean="0"/>
              <a:t>options</a:t>
            </a:r>
          </a:p>
          <a:p>
            <a:endParaRPr lang="en-US" dirty="0"/>
          </a:p>
          <a:p>
            <a:r>
              <a:rPr lang="en-US" i="1" u="sng" dirty="0" smtClean="0">
                <a:solidFill>
                  <a:srgbClr val="FF0000"/>
                </a:solidFill>
              </a:rPr>
              <a:t>Min-area floorplan</a:t>
            </a:r>
            <a:r>
              <a:rPr lang="en-US" dirty="0" smtClean="0"/>
              <a:t>: </a:t>
            </a:r>
            <a:r>
              <a:rPr lang="en-US" sz="2400" dirty="0" smtClean="0"/>
              <a:t>For a given slicing floorplan, compute the locations and shapes to obtain the min floorplan area.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	Is this problem NP-hard?</a:t>
            </a:r>
          </a:p>
          <a:p>
            <a:pPr marL="685800" lvl="2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90"/>
                </a:solidFill>
              </a:rPr>
              <a:t>No, it’s polynomial time solvable!</a:t>
            </a:r>
          </a:p>
        </p:txBody>
      </p:sp>
    </p:spTree>
    <p:extLst>
      <p:ext uri="{BB962C8B-B14F-4D97-AF65-F5344CB8AC3E}">
        <p14:creationId xmlns:p14="http://schemas.microsoft.com/office/powerpoint/2010/main" val="31151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1DE0D8-3B84-2340-9899-32EA5D13FB5E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de-DE" smtClean="0">
                <a:cs typeface="+mn-cs"/>
              </a:rPr>
              <a:t>Shape functions</a:t>
            </a:r>
            <a:endParaRPr lang="en-US" altLang="zh-CN" smtClean="0">
              <a:ea typeface="宋体" charset="0"/>
              <a:cs typeface="宋体" charset="0"/>
            </a:endParaRPr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>
            <a:off x="1563688" y="2106613"/>
            <a:ext cx="0" cy="27447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9158" name="Line 9"/>
          <p:cNvSpPr>
            <a:spLocks noChangeShapeType="1"/>
          </p:cNvSpPr>
          <p:nvPr/>
        </p:nvSpPr>
        <p:spPr bwMode="auto">
          <a:xfrm>
            <a:off x="1409700" y="4697413"/>
            <a:ext cx="2667000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9159" name="Freeform 10"/>
          <p:cNvSpPr>
            <a:spLocks/>
          </p:cNvSpPr>
          <p:nvPr/>
        </p:nvSpPr>
        <p:spPr bwMode="auto">
          <a:xfrm>
            <a:off x="1671638" y="2149475"/>
            <a:ext cx="2408237" cy="2419350"/>
          </a:xfrm>
          <a:custGeom>
            <a:avLst/>
            <a:gdLst>
              <a:gd name="T0" fmla="*/ 2374626 w 1433"/>
              <a:gd name="T1" fmla="*/ 2419350 h 1439"/>
              <a:gd name="T2" fmla="*/ 2374626 w 1433"/>
              <a:gd name="T3" fmla="*/ 0 h 1439"/>
              <a:gd name="T4" fmla="*/ 0 w 1433"/>
              <a:gd name="T5" fmla="*/ 0 h 1439"/>
              <a:gd name="T6" fmla="*/ 0 w 1433"/>
              <a:gd name="T7" fmla="*/ 28582 h 1439"/>
              <a:gd name="T8" fmla="*/ 0 w 1433"/>
              <a:gd name="T9" fmla="*/ 248828 h 1439"/>
              <a:gd name="T10" fmla="*/ 25208 w 1433"/>
              <a:gd name="T11" fmla="*/ 462350 h 1439"/>
              <a:gd name="T12" fmla="*/ 73944 w 1433"/>
              <a:gd name="T13" fmla="*/ 672509 h 1439"/>
              <a:gd name="T14" fmla="*/ 139486 w 1433"/>
              <a:gd name="T15" fmla="*/ 874261 h 1439"/>
              <a:gd name="T16" fmla="*/ 226875 w 1433"/>
              <a:gd name="T17" fmla="*/ 1069289 h 1439"/>
              <a:gd name="T18" fmla="*/ 334431 w 1433"/>
              <a:gd name="T19" fmla="*/ 1257591 h 1439"/>
              <a:gd name="T20" fmla="*/ 455431 w 1433"/>
              <a:gd name="T21" fmla="*/ 1430762 h 1439"/>
              <a:gd name="T22" fmla="*/ 591556 w 1433"/>
              <a:gd name="T23" fmla="*/ 1595527 h 1439"/>
              <a:gd name="T24" fmla="*/ 746167 w 1433"/>
              <a:gd name="T25" fmla="*/ 1750204 h 1439"/>
              <a:gd name="T26" fmla="*/ 915903 w 1433"/>
              <a:gd name="T27" fmla="*/ 1889749 h 1439"/>
              <a:gd name="T28" fmla="*/ 1095723 w 1433"/>
              <a:gd name="T29" fmla="*/ 2014164 h 1439"/>
              <a:gd name="T30" fmla="*/ 1290667 w 1433"/>
              <a:gd name="T31" fmla="*/ 2125127 h 1439"/>
              <a:gd name="T32" fmla="*/ 1495695 w 1433"/>
              <a:gd name="T33" fmla="*/ 2220960 h 1439"/>
              <a:gd name="T34" fmla="*/ 1709126 w 1433"/>
              <a:gd name="T35" fmla="*/ 2298298 h 1439"/>
              <a:gd name="T36" fmla="*/ 1932640 w 1433"/>
              <a:gd name="T37" fmla="*/ 2357143 h 1439"/>
              <a:gd name="T38" fmla="*/ 2164556 w 1433"/>
              <a:gd name="T39" fmla="*/ 2397493 h 1439"/>
              <a:gd name="T40" fmla="*/ 2408237 w 1433"/>
              <a:gd name="T41" fmla="*/ 2419350 h 1439"/>
              <a:gd name="T42" fmla="*/ 2403195 w 1433"/>
              <a:gd name="T43" fmla="*/ 2419350 h 1439"/>
              <a:gd name="T44" fmla="*/ 2396473 w 1433"/>
              <a:gd name="T45" fmla="*/ 2419350 h 1439"/>
              <a:gd name="T46" fmla="*/ 2389751 w 1433"/>
              <a:gd name="T47" fmla="*/ 2419350 h 1439"/>
              <a:gd name="T48" fmla="*/ 2374626 w 1433"/>
              <a:gd name="T49" fmla="*/ 2415987 h 1439"/>
              <a:gd name="T50" fmla="*/ 2374626 w 1433"/>
              <a:gd name="T51" fmla="*/ 2419350 h 143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433" h="1439">
                <a:moveTo>
                  <a:pt x="1413" y="1439"/>
                </a:moveTo>
                <a:lnTo>
                  <a:pt x="1413" y="0"/>
                </a:lnTo>
                <a:lnTo>
                  <a:pt x="0" y="0"/>
                </a:lnTo>
                <a:lnTo>
                  <a:pt x="0" y="17"/>
                </a:lnTo>
                <a:lnTo>
                  <a:pt x="0" y="148"/>
                </a:lnTo>
                <a:lnTo>
                  <a:pt x="15" y="275"/>
                </a:lnTo>
                <a:lnTo>
                  <a:pt x="44" y="400"/>
                </a:lnTo>
                <a:lnTo>
                  <a:pt x="83" y="520"/>
                </a:lnTo>
                <a:lnTo>
                  <a:pt x="135" y="636"/>
                </a:lnTo>
                <a:lnTo>
                  <a:pt x="199" y="748"/>
                </a:lnTo>
                <a:lnTo>
                  <a:pt x="271" y="851"/>
                </a:lnTo>
                <a:lnTo>
                  <a:pt x="352" y="949"/>
                </a:lnTo>
                <a:lnTo>
                  <a:pt x="444" y="1041"/>
                </a:lnTo>
                <a:lnTo>
                  <a:pt x="545" y="1124"/>
                </a:lnTo>
                <a:lnTo>
                  <a:pt x="652" y="1198"/>
                </a:lnTo>
                <a:lnTo>
                  <a:pt x="768" y="1264"/>
                </a:lnTo>
                <a:lnTo>
                  <a:pt x="890" y="1321"/>
                </a:lnTo>
                <a:lnTo>
                  <a:pt x="1017" y="1367"/>
                </a:lnTo>
                <a:lnTo>
                  <a:pt x="1150" y="1402"/>
                </a:lnTo>
                <a:lnTo>
                  <a:pt x="1288" y="1426"/>
                </a:lnTo>
                <a:lnTo>
                  <a:pt x="1433" y="1439"/>
                </a:lnTo>
                <a:lnTo>
                  <a:pt x="1430" y="1439"/>
                </a:lnTo>
                <a:lnTo>
                  <a:pt x="1426" y="1439"/>
                </a:lnTo>
                <a:lnTo>
                  <a:pt x="1422" y="1439"/>
                </a:lnTo>
                <a:lnTo>
                  <a:pt x="1413" y="1437"/>
                </a:lnTo>
                <a:lnTo>
                  <a:pt x="1413" y="1439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EFEFE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9160" name="Freeform 11"/>
          <p:cNvSpPr>
            <a:spLocks/>
          </p:cNvSpPr>
          <p:nvPr/>
        </p:nvSpPr>
        <p:spPr bwMode="auto">
          <a:xfrm>
            <a:off x="1671638" y="2178050"/>
            <a:ext cx="2408237" cy="2390775"/>
          </a:xfrm>
          <a:custGeom>
            <a:avLst/>
            <a:gdLst>
              <a:gd name="T0" fmla="*/ 0 w 1433"/>
              <a:gd name="T1" fmla="*/ 0 h 1422"/>
              <a:gd name="T2" fmla="*/ 0 w 1433"/>
              <a:gd name="T3" fmla="*/ 220247 h 1422"/>
              <a:gd name="T4" fmla="*/ 25208 w 1433"/>
              <a:gd name="T5" fmla="*/ 433769 h 1422"/>
              <a:gd name="T6" fmla="*/ 73944 w 1433"/>
              <a:gd name="T7" fmla="*/ 643929 h 1422"/>
              <a:gd name="T8" fmla="*/ 139486 w 1433"/>
              <a:gd name="T9" fmla="*/ 845682 h 1422"/>
              <a:gd name="T10" fmla="*/ 226875 w 1433"/>
              <a:gd name="T11" fmla="*/ 1040710 h 1422"/>
              <a:gd name="T12" fmla="*/ 334431 w 1433"/>
              <a:gd name="T13" fmla="*/ 1229013 h 1422"/>
              <a:gd name="T14" fmla="*/ 455431 w 1433"/>
              <a:gd name="T15" fmla="*/ 1402184 h 1422"/>
              <a:gd name="T16" fmla="*/ 591556 w 1433"/>
              <a:gd name="T17" fmla="*/ 1566950 h 1422"/>
              <a:gd name="T18" fmla="*/ 746167 w 1433"/>
              <a:gd name="T19" fmla="*/ 1721627 h 1422"/>
              <a:gd name="T20" fmla="*/ 915903 w 1433"/>
              <a:gd name="T21" fmla="*/ 1861173 h 1422"/>
              <a:gd name="T22" fmla="*/ 1095723 w 1433"/>
              <a:gd name="T23" fmla="*/ 1985587 h 1422"/>
              <a:gd name="T24" fmla="*/ 1290667 w 1433"/>
              <a:gd name="T25" fmla="*/ 2096552 h 1422"/>
              <a:gd name="T26" fmla="*/ 1495695 w 1433"/>
              <a:gd name="T27" fmla="*/ 2192384 h 1422"/>
              <a:gd name="T28" fmla="*/ 1709126 w 1433"/>
              <a:gd name="T29" fmla="*/ 2269723 h 1422"/>
              <a:gd name="T30" fmla="*/ 1932640 w 1433"/>
              <a:gd name="T31" fmla="*/ 2328568 h 1422"/>
              <a:gd name="T32" fmla="*/ 2164556 w 1433"/>
              <a:gd name="T33" fmla="*/ 2368918 h 1422"/>
              <a:gd name="T34" fmla="*/ 2408237 w 1433"/>
              <a:gd name="T35" fmla="*/ 2390775 h 1422"/>
              <a:gd name="T36" fmla="*/ 2403195 w 1433"/>
              <a:gd name="T37" fmla="*/ 2390775 h 1422"/>
              <a:gd name="T38" fmla="*/ 2396473 w 1433"/>
              <a:gd name="T39" fmla="*/ 2390775 h 1422"/>
              <a:gd name="T40" fmla="*/ 2389751 w 1433"/>
              <a:gd name="T41" fmla="*/ 2390775 h 1422"/>
              <a:gd name="T42" fmla="*/ 2374626 w 1433"/>
              <a:gd name="T43" fmla="*/ 2387412 h 142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33" h="1422">
                <a:moveTo>
                  <a:pt x="0" y="0"/>
                </a:moveTo>
                <a:lnTo>
                  <a:pt x="0" y="131"/>
                </a:lnTo>
                <a:lnTo>
                  <a:pt x="15" y="258"/>
                </a:lnTo>
                <a:lnTo>
                  <a:pt x="44" y="383"/>
                </a:lnTo>
                <a:lnTo>
                  <a:pt x="83" y="503"/>
                </a:lnTo>
                <a:lnTo>
                  <a:pt x="135" y="619"/>
                </a:lnTo>
                <a:lnTo>
                  <a:pt x="199" y="731"/>
                </a:lnTo>
                <a:lnTo>
                  <a:pt x="271" y="834"/>
                </a:lnTo>
                <a:lnTo>
                  <a:pt x="352" y="932"/>
                </a:lnTo>
                <a:lnTo>
                  <a:pt x="444" y="1024"/>
                </a:lnTo>
                <a:lnTo>
                  <a:pt x="545" y="1107"/>
                </a:lnTo>
                <a:lnTo>
                  <a:pt x="652" y="1181"/>
                </a:lnTo>
                <a:lnTo>
                  <a:pt x="768" y="1247"/>
                </a:lnTo>
                <a:lnTo>
                  <a:pt x="890" y="1304"/>
                </a:lnTo>
                <a:lnTo>
                  <a:pt x="1017" y="1350"/>
                </a:lnTo>
                <a:lnTo>
                  <a:pt x="1150" y="1385"/>
                </a:lnTo>
                <a:lnTo>
                  <a:pt x="1288" y="1409"/>
                </a:lnTo>
                <a:lnTo>
                  <a:pt x="1433" y="1422"/>
                </a:lnTo>
                <a:lnTo>
                  <a:pt x="1430" y="1422"/>
                </a:lnTo>
                <a:lnTo>
                  <a:pt x="1426" y="1422"/>
                </a:lnTo>
                <a:lnTo>
                  <a:pt x="1422" y="1422"/>
                </a:lnTo>
                <a:lnTo>
                  <a:pt x="1413" y="142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80" name="Line 12"/>
          <p:cNvSpPr>
            <a:spLocks noChangeShapeType="1"/>
          </p:cNvSpPr>
          <p:nvPr/>
        </p:nvSpPr>
        <p:spPr bwMode="auto">
          <a:xfrm flipH="1">
            <a:off x="5068888" y="2106613"/>
            <a:ext cx="0" cy="27447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81" name="Line 13"/>
          <p:cNvSpPr>
            <a:spLocks noChangeShapeType="1"/>
          </p:cNvSpPr>
          <p:nvPr/>
        </p:nvSpPr>
        <p:spPr bwMode="auto">
          <a:xfrm>
            <a:off x="4914900" y="4697413"/>
            <a:ext cx="2670175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82" name="Freeform 14"/>
          <p:cNvSpPr>
            <a:spLocks/>
          </p:cNvSpPr>
          <p:nvPr/>
        </p:nvSpPr>
        <p:spPr bwMode="auto">
          <a:xfrm>
            <a:off x="5500688" y="2149475"/>
            <a:ext cx="2084387" cy="2084388"/>
          </a:xfrm>
          <a:custGeom>
            <a:avLst/>
            <a:gdLst>
              <a:gd name="T0" fmla="*/ 2084387 w 1240"/>
              <a:gd name="T1" fmla="*/ 2084388 h 1240"/>
              <a:gd name="T2" fmla="*/ 2084387 w 1240"/>
              <a:gd name="T3" fmla="*/ 0 h 1240"/>
              <a:gd name="T4" fmla="*/ 0 w 1240"/>
              <a:gd name="T5" fmla="*/ 0 h 1240"/>
              <a:gd name="T6" fmla="*/ 0 w 1240"/>
              <a:gd name="T7" fmla="*/ 1040513 h 1240"/>
              <a:gd name="T8" fmla="*/ 13448 w 1240"/>
              <a:gd name="T9" fmla="*/ 1065727 h 1240"/>
              <a:gd name="T10" fmla="*/ 124391 w 1240"/>
              <a:gd name="T11" fmla="*/ 1242228 h 1240"/>
              <a:gd name="T12" fmla="*/ 245420 w 1240"/>
              <a:gd name="T13" fmla="*/ 1412005 h 1240"/>
              <a:gd name="T14" fmla="*/ 384939 w 1240"/>
              <a:gd name="T15" fmla="*/ 1570015 h 1240"/>
              <a:gd name="T16" fmla="*/ 532863 w 1240"/>
              <a:gd name="T17" fmla="*/ 1716258 h 1240"/>
              <a:gd name="T18" fmla="*/ 690873 w 1240"/>
              <a:gd name="T19" fmla="*/ 1852416 h 1240"/>
              <a:gd name="T20" fmla="*/ 864012 w 1240"/>
              <a:gd name="T21" fmla="*/ 1973445 h 1240"/>
              <a:gd name="T22" fmla="*/ 1043874 w 1240"/>
              <a:gd name="T23" fmla="*/ 2084388 h 1240"/>
              <a:gd name="T24" fmla="*/ 1043874 w 1240"/>
              <a:gd name="T25" fmla="*/ 2084388 h 1240"/>
              <a:gd name="T26" fmla="*/ 2084387 w 1240"/>
              <a:gd name="T27" fmla="*/ 2084388 h 12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40" h="1240">
                <a:moveTo>
                  <a:pt x="1240" y="1240"/>
                </a:moveTo>
                <a:lnTo>
                  <a:pt x="1240" y="0"/>
                </a:lnTo>
                <a:lnTo>
                  <a:pt x="0" y="0"/>
                </a:lnTo>
                <a:lnTo>
                  <a:pt x="0" y="619"/>
                </a:lnTo>
                <a:lnTo>
                  <a:pt x="8" y="634"/>
                </a:lnTo>
                <a:lnTo>
                  <a:pt x="74" y="739"/>
                </a:lnTo>
                <a:lnTo>
                  <a:pt x="146" y="840"/>
                </a:lnTo>
                <a:lnTo>
                  <a:pt x="229" y="934"/>
                </a:lnTo>
                <a:lnTo>
                  <a:pt x="317" y="1021"/>
                </a:lnTo>
                <a:lnTo>
                  <a:pt x="411" y="1102"/>
                </a:lnTo>
                <a:lnTo>
                  <a:pt x="514" y="1174"/>
                </a:lnTo>
                <a:lnTo>
                  <a:pt x="621" y="1240"/>
                </a:lnTo>
                <a:lnTo>
                  <a:pt x="1240" y="124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EFEFE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83" name="Freeform 15"/>
          <p:cNvSpPr>
            <a:spLocks/>
          </p:cNvSpPr>
          <p:nvPr/>
        </p:nvSpPr>
        <p:spPr bwMode="auto">
          <a:xfrm>
            <a:off x="5500688" y="2149475"/>
            <a:ext cx="2084387" cy="2084388"/>
          </a:xfrm>
          <a:custGeom>
            <a:avLst/>
            <a:gdLst>
              <a:gd name="T0" fmla="*/ 0 w 1240"/>
              <a:gd name="T1" fmla="*/ 0 h 1240"/>
              <a:gd name="T2" fmla="*/ 0 w 1240"/>
              <a:gd name="T3" fmla="*/ 1040513 h 1240"/>
              <a:gd name="T4" fmla="*/ 13448 w 1240"/>
              <a:gd name="T5" fmla="*/ 1065727 h 1240"/>
              <a:gd name="T6" fmla="*/ 124391 w 1240"/>
              <a:gd name="T7" fmla="*/ 1242228 h 1240"/>
              <a:gd name="T8" fmla="*/ 245420 w 1240"/>
              <a:gd name="T9" fmla="*/ 1412005 h 1240"/>
              <a:gd name="T10" fmla="*/ 384939 w 1240"/>
              <a:gd name="T11" fmla="*/ 1570015 h 1240"/>
              <a:gd name="T12" fmla="*/ 532863 w 1240"/>
              <a:gd name="T13" fmla="*/ 1716258 h 1240"/>
              <a:gd name="T14" fmla="*/ 690873 w 1240"/>
              <a:gd name="T15" fmla="*/ 1852416 h 1240"/>
              <a:gd name="T16" fmla="*/ 864012 w 1240"/>
              <a:gd name="T17" fmla="*/ 1973445 h 1240"/>
              <a:gd name="T18" fmla="*/ 1043874 w 1240"/>
              <a:gd name="T19" fmla="*/ 2084388 h 1240"/>
              <a:gd name="T20" fmla="*/ 1043874 w 1240"/>
              <a:gd name="T21" fmla="*/ 2084388 h 1240"/>
              <a:gd name="T22" fmla="*/ 2084387 w 1240"/>
              <a:gd name="T23" fmla="*/ 2084388 h 1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0" h="1240">
                <a:moveTo>
                  <a:pt x="0" y="0"/>
                </a:moveTo>
                <a:lnTo>
                  <a:pt x="0" y="619"/>
                </a:lnTo>
                <a:lnTo>
                  <a:pt x="8" y="634"/>
                </a:lnTo>
                <a:lnTo>
                  <a:pt x="74" y="739"/>
                </a:lnTo>
                <a:lnTo>
                  <a:pt x="146" y="840"/>
                </a:lnTo>
                <a:lnTo>
                  <a:pt x="229" y="934"/>
                </a:lnTo>
                <a:lnTo>
                  <a:pt x="317" y="1021"/>
                </a:lnTo>
                <a:lnTo>
                  <a:pt x="411" y="1102"/>
                </a:lnTo>
                <a:lnTo>
                  <a:pt x="514" y="1174"/>
                </a:lnTo>
                <a:lnTo>
                  <a:pt x="621" y="1240"/>
                </a:lnTo>
                <a:lnTo>
                  <a:pt x="1240" y="124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2268538" y="2349500"/>
            <a:ext cx="14827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Legal shapes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5851525" y="2360613"/>
            <a:ext cx="14827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Legal shapes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86" name="Text Box 18"/>
          <p:cNvSpPr txBox="1">
            <a:spLocks noChangeArrowheads="1"/>
          </p:cNvSpPr>
          <p:nvPr/>
        </p:nvSpPr>
        <p:spPr bwMode="auto">
          <a:xfrm>
            <a:off x="3771900" y="4773613"/>
            <a:ext cx="533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87" name="Text Box 19"/>
          <p:cNvSpPr txBox="1">
            <a:spLocks noChangeArrowheads="1"/>
          </p:cNvSpPr>
          <p:nvPr/>
        </p:nvSpPr>
        <p:spPr bwMode="auto">
          <a:xfrm>
            <a:off x="1143000" y="2206625"/>
            <a:ext cx="32543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7277100" y="4773613"/>
            <a:ext cx="460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89" name="Text Box 21"/>
          <p:cNvSpPr txBox="1">
            <a:spLocks noChangeArrowheads="1"/>
          </p:cNvSpPr>
          <p:nvPr/>
        </p:nvSpPr>
        <p:spPr bwMode="auto">
          <a:xfrm>
            <a:off x="4611688" y="2206625"/>
            <a:ext cx="325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90" name="Text Box 22"/>
          <p:cNvSpPr txBox="1">
            <a:spLocks noChangeArrowheads="1"/>
          </p:cNvSpPr>
          <p:nvPr/>
        </p:nvSpPr>
        <p:spPr bwMode="auto">
          <a:xfrm>
            <a:off x="4859338" y="5300663"/>
            <a:ext cx="323691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with minimum width and </a:t>
            </a:r>
            <a:br>
              <a:rPr lang="de-DE" sz="1700" smtClean="0">
                <a:solidFill>
                  <a:srgbClr val="000000"/>
                </a:solidFill>
                <a:cs typeface="ＭＳ Ｐゴシック" charset="0"/>
              </a:rPr>
            </a:b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height restrictions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1403350" y="5289550"/>
            <a:ext cx="1244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h</a:t>
            </a:r>
            <a:r>
              <a:rPr lang="de-DE" sz="1000" i="1" baseline="-25000" smtClean="0">
                <a:solidFill>
                  <a:srgbClr val="EDEDED"/>
                </a:solidFill>
                <a:cs typeface="ＭＳ Ｐゴシック" charset="0"/>
                <a:sym typeface="Symbol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*</a:t>
            </a:r>
            <a:r>
              <a:rPr lang="de-DE" sz="1000" baseline="-25000" smtClean="0">
                <a:solidFill>
                  <a:srgbClr val="EDEDED"/>
                </a:solidFill>
                <a:cs typeface="ＭＳ Ｐゴシック" charset="0"/>
                <a:sym typeface="Symbol" charset="0"/>
              </a:rPr>
              <a:t>a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 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 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672792" name="Text Box 24"/>
          <p:cNvSpPr txBox="1">
            <a:spLocks noChangeArrowheads="1"/>
          </p:cNvSpPr>
          <p:nvPr/>
        </p:nvSpPr>
        <p:spPr bwMode="auto">
          <a:xfrm rot="16200000">
            <a:off x="6756400" y="3449638"/>
            <a:ext cx="421163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err="1" smtClean="0">
                <a:solidFill>
                  <a:srgbClr val="C0C0C0"/>
                </a:solidFill>
                <a:ea typeface="宋体" charset="0"/>
                <a:cs typeface="宋体" charset="0"/>
              </a:rPr>
              <a:t>Otten</a:t>
            </a:r>
            <a:r>
              <a:rPr lang="en-US" altLang="zh-CN" sz="800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, R.: Efficient Floorplan Optimization. Int. Conf. on Computer Design, 499-502, 1983</a:t>
            </a:r>
          </a:p>
        </p:txBody>
      </p:sp>
    </p:spTree>
    <p:extLst>
      <p:ext uri="{BB962C8B-B14F-4D97-AF65-F5344CB8AC3E}">
        <p14:creationId xmlns:p14="http://schemas.microsoft.com/office/powerpoint/2010/main" val="621450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1" grpId="0" animBg="1"/>
      <p:bldP spid="672782" grpId="0" animBg="1"/>
      <p:bldP spid="672783" grpId="0" animBg="1"/>
      <p:bldP spid="672785" grpId="0"/>
      <p:bldP spid="672788" grpId="0"/>
      <p:bldP spid="672789" grpId="0"/>
      <p:bldP spid="67279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45BA5-DEBA-034B-B266-18FDDBD996C5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de-DE" smtClean="0">
                <a:cs typeface="+mn-cs"/>
              </a:rPr>
              <a:t>Shape functions</a:t>
            </a:r>
            <a:endParaRPr lang="en-US" altLang="zh-CN" smtClean="0">
              <a:ea typeface="宋体" charset="0"/>
              <a:cs typeface="宋体" charset="0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63688" y="2106613"/>
            <a:ext cx="0" cy="27447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409700" y="4697413"/>
            <a:ext cx="2667000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799" name="Line 7"/>
          <p:cNvSpPr>
            <a:spLocks noChangeShapeType="1"/>
          </p:cNvSpPr>
          <p:nvPr/>
        </p:nvSpPr>
        <p:spPr bwMode="auto">
          <a:xfrm flipH="1">
            <a:off x="5108575" y="2106613"/>
            <a:ext cx="0" cy="27447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00" name="Line 8"/>
          <p:cNvSpPr>
            <a:spLocks noChangeShapeType="1"/>
          </p:cNvSpPr>
          <p:nvPr/>
        </p:nvSpPr>
        <p:spPr bwMode="auto">
          <a:xfrm>
            <a:off x="4956175" y="4697413"/>
            <a:ext cx="2668588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01" name="Text Box 9"/>
          <p:cNvSpPr txBox="1">
            <a:spLocks noChangeArrowheads="1"/>
          </p:cNvSpPr>
          <p:nvPr/>
        </p:nvSpPr>
        <p:spPr bwMode="auto">
          <a:xfrm>
            <a:off x="7243763" y="4773613"/>
            <a:ext cx="4572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3802" name="Text Box 10"/>
          <p:cNvSpPr txBox="1">
            <a:spLocks noChangeArrowheads="1"/>
          </p:cNvSpPr>
          <p:nvPr/>
        </p:nvSpPr>
        <p:spPr bwMode="auto">
          <a:xfrm>
            <a:off x="4691063" y="2181225"/>
            <a:ext cx="4079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3804" name="Freeform 12"/>
          <p:cNvSpPr>
            <a:spLocks/>
          </p:cNvSpPr>
          <p:nvPr/>
        </p:nvSpPr>
        <p:spPr bwMode="auto">
          <a:xfrm>
            <a:off x="5794375" y="1800225"/>
            <a:ext cx="2058988" cy="2282825"/>
          </a:xfrm>
          <a:custGeom>
            <a:avLst/>
            <a:gdLst>
              <a:gd name="T0" fmla="*/ 0 w 949"/>
              <a:gd name="T1" fmla="*/ 0 h 949"/>
              <a:gd name="T2" fmla="*/ 0 w 949"/>
              <a:gd name="T3" fmla="*/ 1171481 h 949"/>
              <a:gd name="T4" fmla="*/ 1028409 w 949"/>
              <a:gd name="T5" fmla="*/ 1171481 h 949"/>
              <a:gd name="T6" fmla="*/ 1028409 w 949"/>
              <a:gd name="T7" fmla="*/ 2282825 h 949"/>
              <a:gd name="T8" fmla="*/ 2058988 w 949"/>
              <a:gd name="T9" fmla="*/ 2282825 h 9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9" h="949">
                <a:moveTo>
                  <a:pt x="0" y="0"/>
                </a:moveTo>
                <a:lnTo>
                  <a:pt x="0" y="487"/>
                </a:lnTo>
                <a:lnTo>
                  <a:pt x="474" y="487"/>
                </a:lnTo>
                <a:lnTo>
                  <a:pt x="474" y="949"/>
                </a:lnTo>
                <a:lnTo>
                  <a:pt x="949" y="949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1212" name="Freeform 13"/>
          <p:cNvSpPr>
            <a:spLocks/>
          </p:cNvSpPr>
          <p:nvPr/>
        </p:nvSpPr>
        <p:spPr bwMode="auto">
          <a:xfrm>
            <a:off x="2247900" y="2106613"/>
            <a:ext cx="1828800" cy="1952625"/>
          </a:xfrm>
          <a:custGeom>
            <a:avLst/>
            <a:gdLst>
              <a:gd name="T0" fmla="*/ 1828800 w 1068"/>
              <a:gd name="T1" fmla="*/ 1952625 h 1162"/>
              <a:gd name="T2" fmla="*/ 1017142 w 1068"/>
              <a:gd name="T3" fmla="*/ 1952625 h 1162"/>
              <a:gd name="T4" fmla="*/ 1017142 w 1068"/>
              <a:gd name="T5" fmla="*/ 1475391 h 1162"/>
              <a:gd name="T6" fmla="*/ 613025 w 1068"/>
              <a:gd name="T7" fmla="*/ 1475391 h 1162"/>
              <a:gd name="T8" fmla="*/ 613025 w 1068"/>
              <a:gd name="T9" fmla="*/ 1194765 h 1162"/>
              <a:gd name="T10" fmla="*/ 366445 w 1068"/>
              <a:gd name="T11" fmla="*/ 1194765 h 1162"/>
              <a:gd name="T12" fmla="*/ 366445 w 1068"/>
              <a:gd name="T13" fmla="*/ 878849 h 1162"/>
              <a:gd name="T14" fmla="*/ 0 w 1068"/>
              <a:gd name="T15" fmla="*/ 878849 h 1162"/>
              <a:gd name="T16" fmla="*/ 0 w 1068"/>
              <a:gd name="T17" fmla="*/ 0 h 1162"/>
              <a:gd name="T18" fmla="*/ 1828800 w 1068"/>
              <a:gd name="T19" fmla="*/ 0 h 1162"/>
              <a:gd name="T20" fmla="*/ 1828800 w 1068"/>
              <a:gd name="T21" fmla="*/ 1952625 h 11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68" h="1162">
                <a:moveTo>
                  <a:pt x="1068" y="1162"/>
                </a:moveTo>
                <a:lnTo>
                  <a:pt x="594" y="1162"/>
                </a:lnTo>
                <a:lnTo>
                  <a:pt x="594" y="878"/>
                </a:lnTo>
                <a:lnTo>
                  <a:pt x="358" y="878"/>
                </a:lnTo>
                <a:lnTo>
                  <a:pt x="358" y="711"/>
                </a:lnTo>
                <a:lnTo>
                  <a:pt x="214" y="711"/>
                </a:lnTo>
                <a:lnTo>
                  <a:pt x="214" y="523"/>
                </a:lnTo>
                <a:lnTo>
                  <a:pt x="0" y="523"/>
                </a:lnTo>
                <a:lnTo>
                  <a:pt x="0" y="0"/>
                </a:lnTo>
                <a:lnTo>
                  <a:pt x="1068" y="0"/>
                </a:lnTo>
                <a:lnTo>
                  <a:pt x="1068" y="1162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EFEFE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1213" name="Freeform 14"/>
          <p:cNvSpPr>
            <a:spLocks/>
          </p:cNvSpPr>
          <p:nvPr/>
        </p:nvSpPr>
        <p:spPr bwMode="auto">
          <a:xfrm>
            <a:off x="2247900" y="2106613"/>
            <a:ext cx="1828800" cy="1952625"/>
          </a:xfrm>
          <a:custGeom>
            <a:avLst/>
            <a:gdLst>
              <a:gd name="T0" fmla="*/ 1828800 w 1068"/>
              <a:gd name="T1" fmla="*/ 1952625 h 1162"/>
              <a:gd name="T2" fmla="*/ 1017142 w 1068"/>
              <a:gd name="T3" fmla="*/ 1952625 h 1162"/>
              <a:gd name="T4" fmla="*/ 1017142 w 1068"/>
              <a:gd name="T5" fmla="*/ 1475391 h 1162"/>
              <a:gd name="T6" fmla="*/ 613025 w 1068"/>
              <a:gd name="T7" fmla="*/ 1475391 h 1162"/>
              <a:gd name="T8" fmla="*/ 613025 w 1068"/>
              <a:gd name="T9" fmla="*/ 1194765 h 1162"/>
              <a:gd name="T10" fmla="*/ 366445 w 1068"/>
              <a:gd name="T11" fmla="*/ 1194765 h 1162"/>
              <a:gd name="T12" fmla="*/ 366445 w 1068"/>
              <a:gd name="T13" fmla="*/ 878849 h 1162"/>
              <a:gd name="T14" fmla="*/ 0 w 1068"/>
              <a:gd name="T15" fmla="*/ 878849 h 1162"/>
              <a:gd name="T16" fmla="*/ 0 w 1068"/>
              <a:gd name="T17" fmla="*/ 0 h 11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68" h="1162">
                <a:moveTo>
                  <a:pt x="1068" y="1162"/>
                </a:moveTo>
                <a:lnTo>
                  <a:pt x="594" y="1162"/>
                </a:lnTo>
                <a:lnTo>
                  <a:pt x="594" y="878"/>
                </a:lnTo>
                <a:lnTo>
                  <a:pt x="358" y="878"/>
                </a:lnTo>
                <a:lnTo>
                  <a:pt x="358" y="711"/>
                </a:lnTo>
                <a:lnTo>
                  <a:pt x="214" y="711"/>
                </a:lnTo>
                <a:lnTo>
                  <a:pt x="214" y="523"/>
                </a:lnTo>
                <a:lnTo>
                  <a:pt x="0" y="523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73807" name="Group 15"/>
          <p:cNvGrpSpPr>
            <a:grpSpLocks/>
          </p:cNvGrpSpPr>
          <p:nvPr/>
        </p:nvGrpSpPr>
        <p:grpSpPr bwMode="auto">
          <a:xfrm>
            <a:off x="5337175" y="4622800"/>
            <a:ext cx="1906588" cy="152400"/>
            <a:chOff x="1202" y="3158"/>
            <a:chExt cx="1134" cy="91"/>
          </a:xfrm>
        </p:grpSpPr>
        <p:sp>
          <p:nvSpPr>
            <p:cNvPr id="673808" name="Line 16"/>
            <p:cNvSpPr>
              <a:spLocks noChangeShapeType="1"/>
            </p:cNvSpPr>
            <p:nvPr/>
          </p:nvSpPr>
          <p:spPr bwMode="auto">
            <a:xfrm>
              <a:off x="1202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09" name="Line 17"/>
            <p:cNvSpPr>
              <a:spLocks noChangeShapeType="1"/>
            </p:cNvSpPr>
            <p:nvPr/>
          </p:nvSpPr>
          <p:spPr bwMode="auto">
            <a:xfrm>
              <a:off x="1428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>
              <a:off x="1655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1" name="Line 19"/>
            <p:cNvSpPr>
              <a:spLocks noChangeShapeType="1"/>
            </p:cNvSpPr>
            <p:nvPr/>
          </p:nvSpPr>
          <p:spPr bwMode="auto">
            <a:xfrm>
              <a:off x="1882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2" name="Line 20"/>
            <p:cNvSpPr>
              <a:spLocks noChangeShapeType="1"/>
            </p:cNvSpPr>
            <p:nvPr/>
          </p:nvSpPr>
          <p:spPr bwMode="auto">
            <a:xfrm>
              <a:off x="2109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3" name="Line 21"/>
            <p:cNvSpPr>
              <a:spLocks noChangeShapeType="1"/>
            </p:cNvSpPr>
            <p:nvPr/>
          </p:nvSpPr>
          <p:spPr bwMode="auto">
            <a:xfrm>
              <a:off x="2336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grpSp>
        <p:nvGrpSpPr>
          <p:cNvPr id="51215" name="Group 22"/>
          <p:cNvGrpSpPr>
            <a:grpSpLocks/>
          </p:cNvGrpSpPr>
          <p:nvPr/>
        </p:nvGrpSpPr>
        <p:grpSpPr bwMode="auto">
          <a:xfrm>
            <a:off x="1790700" y="4621213"/>
            <a:ext cx="1906588" cy="152400"/>
            <a:chOff x="1202" y="3158"/>
            <a:chExt cx="1134" cy="91"/>
          </a:xfrm>
        </p:grpSpPr>
        <p:sp>
          <p:nvSpPr>
            <p:cNvPr id="673815" name="Line 23"/>
            <p:cNvSpPr>
              <a:spLocks noChangeShapeType="1"/>
            </p:cNvSpPr>
            <p:nvPr/>
          </p:nvSpPr>
          <p:spPr bwMode="auto">
            <a:xfrm>
              <a:off x="1202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6" name="Line 24"/>
            <p:cNvSpPr>
              <a:spLocks noChangeShapeType="1"/>
            </p:cNvSpPr>
            <p:nvPr/>
          </p:nvSpPr>
          <p:spPr bwMode="auto">
            <a:xfrm>
              <a:off x="1428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7" name="Line 25"/>
            <p:cNvSpPr>
              <a:spLocks noChangeShapeType="1"/>
            </p:cNvSpPr>
            <p:nvPr/>
          </p:nvSpPr>
          <p:spPr bwMode="auto">
            <a:xfrm>
              <a:off x="1655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8" name="Line 26"/>
            <p:cNvSpPr>
              <a:spLocks noChangeShapeType="1"/>
            </p:cNvSpPr>
            <p:nvPr/>
          </p:nvSpPr>
          <p:spPr bwMode="auto">
            <a:xfrm>
              <a:off x="1882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19" name="Line 27"/>
            <p:cNvSpPr>
              <a:spLocks noChangeShapeType="1"/>
            </p:cNvSpPr>
            <p:nvPr/>
          </p:nvSpPr>
          <p:spPr bwMode="auto">
            <a:xfrm>
              <a:off x="2109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0" name="Line 28"/>
            <p:cNvSpPr>
              <a:spLocks noChangeShapeType="1"/>
            </p:cNvSpPr>
            <p:nvPr/>
          </p:nvSpPr>
          <p:spPr bwMode="auto">
            <a:xfrm>
              <a:off x="2336" y="31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grpSp>
        <p:nvGrpSpPr>
          <p:cNvPr id="51216" name="Group 29"/>
          <p:cNvGrpSpPr>
            <a:grpSpLocks/>
          </p:cNvGrpSpPr>
          <p:nvPr/>
        </p:nvGrpSpPr>
        <p:grpSpPr bwMode="auto">
          <a:xfrm rot="5400000">
            <a:off x="609600" y="3440113"/>
            <a:ext cx="1905000" cy="152400"/>
            <a:chOff x="1202" y="3158"/>
            <a:chExt cx="1134" cy="91"/>
          </a:xfrm>
        </p:grpSpPr>
        <p:sp>
          <p:nvSpPr>
            <p:cNvPr id="673822" name="Line 30"/>
            <p:cNvSpPr>
              <a:spLocks noChangeShapeType="1"/>
            </p:cNvSpPr>
            <p:nvPr/>
          </p:nvSpPr>
          <p:spPr bwMode="auto">
            <a:xfrm>
              <a:off x="1201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3" name="Line 31"/>
            <p:cNvSpPr>
              <a:spLocks noChangeShapeType="1"/>
            </p:cNvSpPr>
            <p:nvPr/>
          </p:nvSpPr>
          <p:spPr bwMode="auto">
            <a:xfrm>
              <a:off x="1427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4" name="Line 32"/>
            <p:cNvSpPr>
              <a:spLocks noChangeShapeType="1"/>
            </p:cNvSpPr>
            <p:nvPr/>
          </p:nvSpPr>
          <p:spPr bwMode="auto">
            <a:xfrm>
              <a:off x="1654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5" name="Line 33"/>
            <p:cNvSpPr>
              <a:spLocks noChangeShapeType="1"/>
            </p:cNvSpPr>
            <p:nvPr/>
          </p:nvSpPr>
          <p:spPr bwMode="auto">
            <a:xfrm>
              <a:off x="1881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6" name="Line 34"/>
            <p:cNvSpPr>
              <a:spLocks noChangeShapeType="1"/>
            </p:cNvSpPr>
            <p:nvPr/>
          </p:nvSpPr>
          <p:spPr bwMode="auto">
            <a:xfrm>
              <a:off x="2108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27" name="Line 35"/>
            <p:cNvSpPr>
              <a:spLocks noChangeShapeType="1"/>
            </p:cNvSpPr>
            <p:nvPr/>
          </p:nvSpPr>
          <p:spPr bwMode="auto">
            <a:xfrm>
              <a:off x="2335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grpSp>
        <p:nvGrpSpPr>
          <p:cNvPr id="673828" name="Group 36"/>
          <p:cNvGrpSpPr>
            <a:grpSpLocks/>
          </p:cNvGrpSpPr>
          <p:nvPr/>
        </p:nvGrpSpPr>
        <p:grpSpPr bwMode="auto">
          <a:xfrm rot="5400000">
            <a:off x="4157663" y="3440113"/>
            <a:ext cx="1905000" cy="152400"/>
            <a:chOff x="1202" y="3158"/>
            <a:chExt cx="1134" cy="91"/>
          </a:xfrm>
        </p:grpSpPr>
        <p:sp>
          <p:nvSpPr>
            <p:cNvPr id="673829" name="Line 37"/>
            <p:cNvSpPr>
              <a:spLocks noChangeShapeType="1"/>
            </p:cNvSpPr>
            <p:nvPr/>
          </p:nvSpPr>
          <p:spPr bwMode="auto">
            <a:xfrm>
              <a:off x="1201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30" name="Line 38"/>
            <p:cNvSpPr>
              <a:spLocks noChangeShapeType="1"/>
            </p:cNvSpPr>
            <p:nvPr/>
          </p:nvSpPr>
          <p:spPr bwMode="auto">
            <a:xfrm>
              <a:off x="1427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31" name="Line 39"/>
            <p:cNvSpPr>
              <a:spLocks noChangeShapeType="1"/>
            </p:cNvSpPr>
            <p:nvPr/>
          </p:nvSpPr>
          <p:spPr bwMode="auto">
            <a:xfrm>
              <a:off x="1654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32" name="Line 40"/>
            <p:cNvSpPr>
              <a:spLocks noChangeShapeType="1"/>
            </p:cNvSpPr>
            <p:nvPr/>
          </p:nvSpPr>
          <p:spPr bwMode="auto">
            <a:xfrm>
              <a:off x="1881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33" name="Line 41"/>
            <p:cNvSpPr>
              <a:spLocks noChangeShapeType="1"/>
            </p:cNvSpPr>
            <p:nvPr/>
          </p:nvSpPr>
          <p:spPr bwMode="auto">
            <a:xfrm>
              <a:off x="2108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73834" name="Line 42"/>
            <p:cNvSpPr>
              <a:spLocks noChangeShapeType="1"/>
            </p:cNvSpPr>
            <p:nvPr/>
          </p:nvSpPr>
          <p:spPr bwMode="auto">
            <a:xfrm>
              <a:off x="2335" y="31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73835" name="Rectangle 43"/>
          <p:cNvSpPr>
            <a:spLocks noChangeArrowheads="1"/>
          </p:cNvSpPr>
          <p:nvPr/>
        </p:nvSpPr>
        <p:spPr bwMode="auto">
          <a:xfrm>
            <a:off x="6834188" y="2133600"/>
            <a:ext cx="781050" cy="19367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36" name="Rectangle 44"/>
          <p:cNvSpPr>
            <a:spLocks noChangeArrowheads="1"/>
          </p:cNvSpPr>
          <p:nvPr/>
        </p:nvSpPr>
        <p:spPr bwMode="auto">
          <a:xfrm>
            <a:off x="5643563" y="1649413"/>
            <a:ext cx="685800" cy="457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37" name="Rectangle 45"/>
          <p:cNvSpPr>
            <a:spLocks noChangeArrowheads="1"/>
          </p:cNvSpPr>
          <p:nvPr/>
        </p:nvSpPr>
        <p:spPr bwMode="auto">
          <a:xfrm>
            <a:off x="5810250" y="2133600"/>
            <a:ext cx="1798638" cy="844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38" name="Rectangle 46"/>
          <p:cNvSpPr>
            <a:spLocks noChangeArrowheads="1"/>
          </p:cNvSpPr>
          <p:nvPr/>
        </p:nvSpPr>
        <p:spPr bwMode="auto">
          <a:xfrm>
            <a:off x="7624763" y="3859213"/>
            <a:ext cx="685800" cy="457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4978400" y="5300663"/>
            <a:ext cx="37703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Hard library block</a:t>
            </a: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 rot="16200000">
            <a:off x="6756400" y="3449638"/>
            <a:ext cx="421163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 err="1" smtClean="0">
                <a:solidFill>
                  <a:srgbClr val="C0C0C0"/>
                </a:solidFill>
                <a:ea typeface="宋体" charset="0"/>
                <a:cs typeface="宋体" charset="0"/>
              </a:rPr>
              <a:t>Otten</a:t>
            </a:r>
            <a:r>
              <a:rPr lang="en-US" altLang="zh-CN" sz="800" dirty="0" smtClean="0">
                <a:solidFill>
                  <a:srgbClr val="C0C0C0"/>
                </a:solidFill>
                <a:ea typeface="宋体" charset="0"/>
                <a:cs typeface="宋体" charset="0"/>
              </a:rPr>
              <a:t>, R.: Efficient Floorplan Optimization. Int. Conf. on Computer Design, 499-502, 1983</a:t>
            </a: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3771900" y="4773613"/>
            <a:ext cx="533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1143000" y="2206625"/>
            <a:ext cx="32543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700" b="1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1331913" y="5300663"/>
            <a:ext cx="22987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Discrete 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h,w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values</a:t>
            </a:r>
          </a:p>
        </p:txBody>
      </p:sp>
    </p:spTree>
    <p:extLst>
      <p:ext uri="{BB962C8B-B14F-4D97-AF65-F5344CB8AC3E}">
        <p14:creationId xmlns:p14="http://schemas.microsoft.com/office/powerpoint/2010/main" val="373767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9" grpId="0" animBg="1"/>
      <p:bldP spid="673800" grpId="0" animBg="1"/>
      <p:bldP spid="673801" grpId="0"/>
      <p:bldP spid="673802" grpId="0"/>
      <p:bldP spid="673804" grpId="0" animBg="1"/>
      <p:bldP spid="673835" grpId="0" animBg="1"/>
      <p:bldP spid="673837" grpId="0" animBg="1"/>
      <p:bldP spid="67383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114FD-905F-4949-B52D-4D58069A2EDA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622300"/>
          </a:xfrm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de-DE" smtClean="0">
                <a:cs typeface="+mn-cs"/>
              </a:rPr>
              <a:t>Corner points</a:t>
            </a:r>
            <a:endParaRPr lang="en-US" altLang="zh-CN" smtClean="0">
              <a:ea typeface="宋体" charset="0"/>
              <a:cs typeface="宋体" charset="0"/>
            </a:endParaRPr>
          </a:p>
        </p:txBody>
      </p:sp>
      <p:sp>
        <p:nvSpPr>
          <p:cNvPr id="674821" name="Freeform 5"/>
          <p:cNvSpPr>
            <a:spLocks/>
          </p:cNvSpPr>
          <p:nvPr/>
        </p:nvSpPr>
        <p:spPr bwMode="auto">
          <a:xfrm>
            <a:off x="4408488" y="2924175"/>
            <a:ext cx="1157287" cy="1162050"/>
          </a:xfrm>
          <a:custGeom>
            <a:avLst/>
            <a:gdLst>
              <a:gd name="T0" fmla="*/ 0 w 729"/>
              <a:gd name="T1" fmla="*/ 0 h 732"/>
              <a:gd name="T2" fmla="*/ 0 w 729"/>
              <a:gd name="T3" fmla="*/ 297 h 732"/>
              <a:gd name="T4" fmla="*/ 432 w 729"/>
              <a:gd name="T5" fmla="*/ 297 h 732"/>
              <a:gd name="T6" fmla="*/ 432 w 729"/>
              <a:gd name="T7" fmla="*/ 732 h 732"/>
              <a:gd name="T8" fmla="*/ 729 w 729"/>
              <a:gd name="T9" fmla="*/ 732 h 732"/>
              <a:gd name="T10" fmla="*/ 729 w 729"/>
              <a:gd name="T11" fmla="*/ 0 h 732"/>
              <a:gd name="T12" fmla="*/ 0 w 729"/>
              <a:gd name="T13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9" h="732">
                <a:moveTo>
                  <a:pt x="0" y="0"/>
                </a:moveTo>
                <a:lnTo>
                  <a:pt x="0" y="297"/>
                </a:lnTo>
                <a:lnTo>
                  <a:pt x="432" y="297"/>
                </a:lnTo>
                <a:lnTo>
                  <a:pt x="432" y="732"/>
                </a:lnTo>
                <a:lnTo>
                  <a:pt x="729" y="732"/>
                </a:lnTo>
                <a:lnTo>
                  <a:pt x="729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22" name="Text Box 6"/>
          <p:cNvSpPr txBox="1">
            <a:spLocks noChangeArrowheads="1"/>
          </p:cNvSpPr>
          <p:nvPr/>
        </p:nvSpPr>
        <p:spPr bwMode="auto">
          <a:xfrm>
            <a:off x="2503488" y="44719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23" name="Text Box 7"/>
          <p:cNvSpPr txBox="1">
            <a:spLocks noChangeArrowheads="1"/>
          </p:cNvSpPr>
          <p:nvPr/>
        </p:nvSpPr>
        <p:spPr bwMode="auto">
          <a:xfrm>
            <a:off x="1968500" y="41449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 rot="5400000">
            <a:off x="2235994" y="3137694"/>
            <a:ext cx="828675" cy="3571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25" name="Text Box 9"/>
          <p:cNvSpPr txBox="1">
            <a:spLocks noChangeArrowheads="1"/>
          </p:cNvSpPr>
          <p:nvPr/>
        </p:nvSpPr>
        <p:spPr bwMode="auto">
          <a:xfrm>
            <a:off x="2492375" y="3679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2211388" y="3122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27" name="Rectangle 11"/>
          <p:cNvSpPr>
            <a:spLocks noChangeArrowheads="1"/>
          </p:cNvSpPr>
          <p:nvPr/>
        </p:nvSpPr>
        <p:spPr bwMode="auto">
          <a:xfrm>
            <a:off x="2244725" y="4152900"/>
            <a:ext cx="827088" cy="3571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28" name="Freeform 12"/>
          <p:cNvSpPr>
            <a:spLocks/>
          </p:cNvSpPr>
          <p:nvPr/>
        </p:nvSpPr>
        <p:spPr bwMode="auto">
          <a:xfrm rot="-459772">
            <a:off x="3097213" y="4119563"/>
            <a:ext cx="1927225" cy="117475"/>
          </a:xfrm>
          <a:custGeom>
            <a:avLst/>
            <a:gdLst>
              <a:gd name="T0" fmla="*/ 0 w 1542"/>
              <a:gd name="T1" fmla="*/ 188 h 188"/>
              <a:gd name="T2" fmla="*/ 771 w 1542"/>
              <a:gd name="T3" fmla="*/ 7 h 188"/>
              <a:gd name="T4" fmla="*/ 1542 w 1542"/>
              <a:gd name="T5" fmla="*/ 14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188">
                <a:moveTo>
                  <a:pt x="0" y="188"/>
                </a:moveTo>
                <a:cubicBezTo>
                  <a:pt x="257" y="101"/>
                  <a:pt x="514" y="14"/>
                  <a:pt x="771" y="7"/>
                </a:cubicBezTo>
                <a:cubicBezTo>
                  <a:pt x="1028" y="0"/>
                  <a:pt x="1285" y="71"/>
                  <a:pt x="1542" y="143"/>
                </a:cubicBezTo>
              </a:path>
            </a:pathLst>
          </a:custGeom>
          <a:noFill/>
          <a:ln w="50800" cmpd="sng">
            <a:solidFill>
              <a:srgbClr val="B2B2B2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FEFE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29" name="Freeform 13"/>
          <p:cNvSpPr>
            <a:spLocks/>
          </p:cNvSpPr>
          <p:nvPr/>
        </p:nvSpPr>
        <p:spPr bwMode="auto">
          <a:xfrm>
            <a:off x="2874963" y="3300413"/>
            <a:ext cx="1466850" cy="115887"/>
          </a:xfrm>
          <a:custGeom>
            <a:avLst/>
            <a:gdLst>
              <a:gd name="T0" fmla="*/ 0 w 1542"/>
              <a:gd name="T1" fmla="*/ 188 h 188"/>
              <a:gd name="T2" fmla="*/ 771 w 1542"/>
              <a:gd name="T3" fmla="*/ 7 h 188"/>
              <a:gd name="T4" fmla="*/ 1542 w 1542"/>
              <a:gd name="T5" fmla="*/ 14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188">
                <a:moveTo>
                  <a:pt x="0" y="188"/>
                </a:moveTo>
                <a:cubicBezTo>
                  <a:pt x="257" y="101"/>
                  <a:pt x="514" y="14"/>
                  <a:pt x="771" y="7"/>
                </a:cubicBezTo>
                <a:cubicBezTo>
                  <a:pt x="1028" y="0"/>
                  <a:pt x="1285" y="71"/>
                  <a:pt x="1542" y="143"/>
                </a:cubicBezTo>
              </a:path>
            </a:pathLst>
          </a:custGeom>
          <a:noFill/>
          <a:ln w="50800" cmpd="sng">
            <a:solidFill>
              <a:srgbClr val="B2B2B2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FEFE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4254500" y="4560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4937125" y="4560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3609975" y="3898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33" name="Text Box 17"/>
          <p:cNvSpPr txBox="1">
            <a:spLocks noChangeArrowheads="1"/>
          </p:cNvSpPr>
          <p:nvPr/>
        </p:nvSpPr>
        <p:spPr bwMode="auto">
          <a:xfrm>
            <a:off x="3614738" y="3213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34" name="Text Box 18"/>
          <p:cNvSpPr txBox="1">
            <a:spLocks noChangeArrowheads="1"/>
          </p:cNvSpPr>
          <p:nvPr/>
        </p:nvSpPr>
        <p:spPr bwMode="auto">
          <a:xfrm>
            <a:off x="5481638" y="4348163"/>
            <a:ext cx="385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i="1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b="1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4835" name="Text Box 19"/>
          <p:cNvSpPr txBox="1">
            <a:spLocks noChangeArrowheads="1"/>
          </p:cNvSpPr>
          <p:nvPr/>
        </p:nvSpPr>
        <p:spPr bwMode="auto">
          <a:xfrm>
            <a:off x="3779838" y="2616200"/>
            <a:ext cx="344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i="1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b="1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53268" name="Group 20"/>
          <p:cNvGrpSpPr>
            <a:grpSpLocks/>
          </p:cNvGrpSpPr>
          <p:nvPr/>
        </p:nvGrpSpPr>
        <p:grpSpPr bwMode="auto">
          <a:xfrm>
            <a:off x="3833813" y="2921000"/>
            <a:ext cx="1736725" cy="1736725"/>
            <a:chOff x="2769" y="2589"/>
            <a:chExt cx="1094" cy="1094"/>
          </a:xfrm>
        </p:grpSpPr>
        <p:grpSp>
          <p:nvGrpSpPr>
            <p:cNvPr id="53272" name="Group 21"/>
            <p:cNvGrpSpPr>
              <a:grpSpLocks/>
            </p:cNvGrpSpPr>
            <p:nvPr/>
          </p:nvGrpSpPr>
          <p:grpSpPr bwMode="auto">
            <a:xfrm>
              <a:off x="2769" y="3571"/>
              <a:ext cx="1094" cy="88"/>
              <a:chOff x="2769" y="3571"/>
              <a:chExt cx="1094" cy="88"/>
            </a:xfrm>
          </p:grpSpPr>
          <p:sp>
            <p:nvSpPr>
              <p:cNvPr id="674838" name="Line 22"/>
              <p:cNvSpPr>
                <a:spLocks noChangeShapeType="1"/>
              </p:cNvSpPr>
              <p:nvPr/>
            </p:nvSpPr>
            <p:spPr bwMode="auto">
              <a:xfrm>
                <a:off x="2769" y="3612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39" name="Line 23"/>
              <p:cNvSpPr>
                <a:spLocks noChangeShapeType="1"/>
              </p:cNvSpPr>
              <p:nvPr/>
            </p:nvSpPr>
            <p:spPr bwMode="auto">
              <a:xfrm>
                <a:off x="2986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0" name="Line 24"/>
              <p:cNvSpPr>
                <a:spLocks noChangeShapeType="1"/>
              </p:cNvSpPr>
              <p:nvPr/>
            </p:nvSpPr>
            <p:spPr bwMode="auto">
              <a:xfrm>
                <a:off x="3130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1" name="Line 25"/>
              <p:cNvSpPr>
                <a:spLocks noChangeShapeType="1"/>
              </p:cNvSpPr>
              <p:nvPr/>
            </p:nvSpPr>
            <p:spPr bwMode="auto">
              <a:xfrm>
                <a:off x="3275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2" name="Line 26"/>
              <p:cNvSpPr>
                <a:spLocks noChangeShapeType="1"/>
              </p:cNvSpPr>
              <p:nvPr/>
            </p:nvSpPr>
            <p:spPr bwMode="auto">
              <a:xfrm>
                <a:off x="3419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3" name="Line 27"/>
              <p:cNvSpPr>
                <a:spLocks noChangeShapeType="1"/>
              </p:cNvSpPr>
              <p:nvPr/>
            </p:nvSpPr>
            <p:spPr bwMode="auto">
              <a:xfrm>
                <a:off x="3563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4" name="Line 28"/>
              <p:cNvSpPr>
                <a:spLocks noChangeShapeType="1"/>
              </p:cNvSpPr>
              <p:nvPr/>
            </p:nvSpPr>
            <p:spPr bwMode="auto">
              <a:xfrm>
                <a:off x="3708" y="357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  <p:grpSp>
          <p:nvGrpSpPr>
            <p:cNvPr id="53273" name="Group 29"/>
            <p:cNvGrpSpPr>
              <a:grpSpLocks/>
            </p:cNvGrpSpPr>
            <p:nvPr/>
          </p:nvGrpSpPr>
          <p:grpSpPr bwMode="auto">
            <a:xfrm>
              <a:off x="2799" y="2589"/>
              <a:ext cx="88" cy="1094"/>
              <a:chOff x="2799" y="2589"/>
              <a:chExt cx="88" cy="1094"/>
            </a:xfrm>
          </p:grpSpPr>
          <p:sp>
            <p:nvSpPr>
              <p:cNvPr id="674846" name="Line 30"/>
              <p:cNvSpPr>
                <a:spLocks noChangeShapeType="1"/>
              </p:cNvSpPr>
              <p:nvPr/>
            </p:nvSpPr>
            <p:spPr bwMode="auto">
              <a:xfrm rot="-5400000">
                <a:off x="2293" y="3136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7" name="Line 31"/>
              <p:cNvSpPr>
                <a:spLocks noChangeShapeType="1"/>
              </p:cNvSpPr>
              <p:nvPr/>
            </p:nvSpPr>
            <p:spPr bwMode="auto">
              <a:xfrm rot="-5400000">
                <a:off x="2842" y="342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8" name="Line 32"/>
              <p:cNvSpPr>
                <a:spLocks noChangeShapeType="1"/>
              </p:cNvSpPr>
              <p:nvPr/>
            </p:nvSpPr>
            <p:spPr bwMode="auto">
              <a:xfrm rot="-5400000">
                <a:off x="2842" y="3279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49" name="Line 33"/>
              <p:cNvSpPr>
                <a:spLocks noChangeShapeType="1"/>
              </p:cNvSpPr>
              <p:nvPr/>
            </p:nvSpPr>
            <p:spPr bwMode="auto">
              <a:xfrm rot="-5400000">
                <a:off x="2843" y="3134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50" name="Line 34"/>
              <p:cNvSpPr>
                <a:spLocks noChangeShapeType="1"/>
              </p:cNvSpPr>
              <p:nvPr/>
            </p:nvSpPr>
            <p:spPr bwMode="auto">
              <a:xfrm rot="-5400000">
                <a:off x="2843" y="2990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51" name="Line 35"/>
              <p:cNvSpPr>
                <a:spLocks noChangeShapeType="1"/>
              </p:cNvSpPr>
              <p:nvPr/>
            </p:nvSpPr>
            <p:spPr bwMode="auto">
              <a:xfrm rot="-5400000">
                <a:off x="2843" y="2846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74852" name="Line 36"/>
              <p:cNvSpPr>
                <a:spLocks noChangeShapeType="1"/>
              </p:cNvSpPr>
              <p:nvPr/>
            </p:nvSpPr>
            <p:spPr bwMode="auto">
              <a:xfrm rot="-5400000">
                <a:off x="2844" y="270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</p:grpSp>
      <p:sp>
        <p:nvSpPr>
          <p:cNvPr id="674853" name="Freeform 37"/>
          <p:cNvSpPr>
            <a:spLocks/>
          </p:cNvSpPr>
          <p:nvPr/>
        </p:nvSpPr>
        <p:spPr bwMode="auto">
          <a:xfrm>
            <a:off x="4408488" y="2924175"/>
            <a:ext cx="1162050" cy="1157288"/>
          </a:xfrm>
          <a:custGeom>
            <a:avLst/>
            <a:gdLst>
              <a:gd name="T0" fmla="*/ 0 w 732"/>
              <a:gd name="T1" fmla="*/ 0 h 729"/>
              <a:gd name="T2" fmla="*/ 0 w 732"/>
              <a:gd name="T3" fmla="*/ 297 h 729"/>
              <a:gd name="T4" fmla="*/ 429 w 732"/>
              <a:gd name="T5" fmla="*/ 297 h 729"/>
              <a:gd name="T6" fmla="*/ 429 w 732"/>
              <a:gd name="T7" fmla="*/ 729 h 729"/>
              <a:gd name="T8" fmla="*/ 732 w 732"/>
              <a:gd name="T9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2" h="729">
                <a:moveTo>
                  <a:pt x="0" y="0"/>
                </a:moveTo>
                <a:lnTo>
                  <a:pt x="0" y="297"/>
                </a:lnTo>
                <a:lnTo>
                  <a:pt x="429" y="297"/>
                </a:lnTo>
                <a:lnTo>
                  <a:pt x="429" y="729"/>
                </a:lnTo>
                <a:lnTo>
                  <a:pt x="732" y="729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54" name="Oval 38"/>
          <p:cNvSpPr>
            <a:spLocks noChangeArrowheads="1"/>
          </p:cNvSpPr>
          <p:nvPr/>
        </p:nvSpPr>
        <p:spPr bwMode="auto">
          <a:xfrm>
            <a:off x="4365625" y="3348038"/>
            <a:ext cx="88900" cy="889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4855" name="Oval 39"/>
          <p:cNvSpPr>
            <a:spLocks noChangeArrowheads="1"/>
          </p:cNvSpPr>
          <p:nvPr/>
        </p:nvSpPr>
        <p:spPr bwMode="auto">
          <a:xfrm>
            <a:off x="5048250" y="4035425"/>
            <a:ext cx="88900" cy="88900"/>
          </a:xfrm>
          <a:prstGeom prst="ellipse">
            <a:avLst/>
          </a:prstGeom>
          <a:solidFill>
            <a:srgbClr val="CC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50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76369-C3F3-5E4E-BC74-91371200D8F6}" type="slidenum">
              <a:rPr lang="en-US"/>
              <a:pPr/>
              <a:t>7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3.1	Introduction</a:t>
            </a:r>
          </a:p>
        </p:txBody>
      </p:sp>
      <p:sp>
        <p:nvSpPr>
          <p:cNvPr id="663575" name="Rectangle 23"/>
          <p:cNvSpPr>
            <a:spLocks noChangeArrowheads="1"/>
          </p:cNvSpPr>
          <p:nvPr/>
        </p:nvSpPr>
        <p:spPr bwMode="auto">
          <a:xfrm rot="5400000">
            <a:off x="3311525" y="4329113"/>
            <a:ext cx="360363" cy="719137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3576" name="Group 24"/>
          <p:cNvGrpSpPr>
            <a:grpSpLocks/>
          </p:cNvGrpSpPr>
          <p:nvPr/>
        </p:nvGrpSpPr>
        <p:grpSpPr bwMode="auto">
          <a:xfrm>
            <a:off x="971550" y="5588000"/>
            <a:ext cx="720725" cy="720725"/>
            <a:chOff x="612" y="3520"/>
            <a:chExt cx="454" cy="454"/>
          </a:xfrm>
        </p:grpSpPr>
        <p:sp>
          <p:nvSpPr>
            <p:cNvPr id="663577" name="Rectangle 25"/>
            <p:cNvSpPr>
              <a:spLocks noChangeArrowheads="1"/>
            </p:cNvSpPr>
            <p:nvPr/>
          </p:nvSpPr>
          <p:spPr bwMode="auto">
            <a:xfrm>
              <a:off x="612" y="3520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3578" name="Rectangle 26"/>
            <p:cNvSpPr>
              <a:spLocks noChangeArrowheads="1"/>
            </p:cNvSpPr>
            <p:nvPr/>
          </p:nvSpPr>
          <p:spPr bwMode="auto">
            <a:xfrm>
              <a:off x="829" y="3520"/>
              <a:ext cx="23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3579" name="Group 27"/>
          <p:cNvGrpSpPr>
            <a:grpSpLocks/>
          </p:cNvGrpSpPr>
          <p:nvPr/>
        </p:nvGrpSpPr>
        <p:grpSpPr bwMode="auto">
          <a:xfrm>
            <a:off x="4573588" y="3068638"/>
            <a:ext cx="344487" cy="1081087"/>
            <a:chOff x="612" y="1706"/>
            <a:chExt cx="217" cy="908"/>
          </a:xfrm>
        </p:grpSpPr>
        <p:sp>
          <p:nvSpPr>
            <p:cNvPr id="663580" name="Rectangle 28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3581" name="Rectangle 29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3582" name="Rectangle 30"/>
          <p:cNvSpPr>
            <a:spLocks noChangeArrowheads="1"/>
          </p:cNvSpPr>
          <p:nvPr/>
        </p:nvSpPr>
        <p:spPr bwMode="auto">
          <a:xfrm>
            <a:off x="522288" y="2079625"/>
            <a:ext cx="7289800" cy="6746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3584" name="Group 32"/>
          <p:cNvGrpSpPr>
            <a:grpSpLocks/>
          </p:cNvGrpSpPr>
          <p:nvPr/>
        </p:nvGrpSpPr>
        <p:grpSpPr bwMode="auto">
          <a:xfrm>
            <a:off x="971550" y="3429000"/>
            <a:ext cx="720725" cy="720725"/>
            <a:chOff x="612" y="2160"/>
            <a:chExt cx="454" cy="454"/>
          </a:xfrm>
        </p:grpSpPr>
        <p:sp>
          <p:nvSpPr>
            <p:cNvPr id="663585" name="Rectangle 33"/>
            <p:cNvSpPr>
              <a:spLocks noChangeArrowheads="1"/>
            </p:cNvSpPr>
            <p:nvPr/>
          </p:nvSpPr>
          <p:spPr bwMode="auto">
            <a:xfrm>
              <a:off x="612" y="2160"/>
              <a:ext cx="23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3586" name="Rectangle 34"/>
            <p:cNvSpPr>
              <a:spLocks noChangeArrowheads="1"/>
            </p:cNvSpPr>
            <p:nvPr/>
          </p:nvSpPr>
          <p:spPr bwMode="auto">
            <a:xfrm>
              <a:off x="849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3587" name="Rectangle 35"/>
          <p:cNvSpPr>
            <a:spLocks noChangeArrowheads="1"/>
          </p:cNvSpPr>
          <p:nvPr/>
        </p:nvSpPr>
        <p:spPr bwMode="auto">
          <a:xfrm rot="5400000">
            <a:off x="1150938" y="2889250"/>
            <a:ext cx="360362" cy="71913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3588" name="Group 36"/>
          <p:cNvGrpSpPr>
            <a:grpSpLocks/>
          </p:cNvGrpSpPr>
          <p:nvPr/>
        </p:nvGrpSpPr>
        <p:grpSpPr bwMode="auto">
          <a:xfrm>
            <a:off x="1692275" y="3068638"/>
            <a:ext cx="344488" cy="1081087"/>
            <a:chOff x="612" y="1706"/>
            <a:chExt cx="217" cy="908"/>
          </a:xfrm>
        </p:grpSpPr>
        <p:sp>
          <p:nvSpPr>
            <p:cNvPr id="663589" name="Rectangle 37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3590" name="Rectangle 38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3591" name="Line 39"/>
          <p:cNvSpPr>
            <a:spLocks noChangeShapeType="1"/>
          </p:cNvSpPr>
          <p:nvPr/>
        </p:nvSpPr>
        <p:spPr bwMode="auto">
          <a:xfrm flipV="1">
            <a:off x="1347788" y="4365625"/>
            <a:ext cx="0" cy="10795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3592" name="Freeform 40"/>
          <p:cNvSpPr>
            <a:spLocks/>
          </p:cNvSpPr>
          <p:nvPr/>
        </p:nvSpPr>
        <p:spPr bwMode="auto">
          <a:xfrm>
            <a:off x="1619250" y="2852738"/>
            <a:ext cx="1584325" cy="1524000"/>
          </a:xfrm>
          <a:custGeom>
            <a:avLst/>
            <a:gdLst>
              <a:gd name="T0" fmla="*/ 1316 w 1316"/>
              <a:gd name="T1" fmla="*/ 960 h 960"/>
              <a:gd name="T2" fmla="*/ 681 w 1316"/>
              <a:gd name="T3" fmla="*/ 144 h 960"/>
              <a:gd name="T4" fmla="*/ 0 w 1316"/>
              <a:gd name="T5" fmla="*/ 9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960">
                <a:moveTo>
                  <a:pt x="1316" y="960"/>
                </a:moveTo>
                <a:cubicBezTo>
                  <a:pt x="1108" y="624"/>
                  <a:pt x="900" y="288"/>
                  <a:pt x="681" y="144"/>
                </a:cubicBezTo>
                <a:cubicBezTo>
                  <a:pt x="462" y="0"/>
                  <a:pt x="231" y="49"/>
                  <a:pt x="0" y="98"/>
                </a:cubicBezTo>
              </a:path>
            </a:pathLst>
          </a:custGeom>
          <a:noFill/>
          <a:ln w="38100" cap="flat" cmpd="sng">
            <a:solidFill>
              <a:srgbClr val="3333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3593" name="Line 41"/>
          <p:cNvSpPr>
            <a:spLocks noChangeShapeType="1"/>
          </p:cNvSpPr>
          <p:nvPr/>
        </p:nvSpPr>
        <p:spPr bwMode="auto">
          <a:xfrm flipH="1">
            <a:off x="2195513" y="3609975"/>
            <a:ext cx="2232025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3595" name="Text Box 43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Given: Three blocks with the following potential widths and heights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4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4,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3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3,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4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Task: Floorplan with minimum total area enclosed </a:t>
            </a:r>
          </a:p>
        </p:txBody>
      </p:sp>
    </p:spTree>
    <p:extLst>
      <p:ext uri="{BB962C8B-B14F-4D97-AF65-F5344CB8AC3E}">
        <p14:creationId xmlns:p14="http://schemas.microsoft.com/office/powerpoint/2010/main" val="3396906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63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63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63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63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63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63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5" grpId="0" animBg="1"/>
      <p:bldP spid="663587" grpId="0" animBg="1"/>
      <p:bldP spid="663591" grpId="0" animBg="1"/>
      <p:bldP spid="663591" grpId="1" animBg="1"/>
      <p:bldP spid="663592" grpId="0" animBg="1"/>
      <p:bldP spid="663592" grpId="1" animBg="1"/>
      <p:bldP spid="663593" grpId="0" animBg="1"/>
      <p:bldP spid="663593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4C5D96-2C54-F540-BC5F-DBDD82484304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827088" y="1293813"/>
            <a:ext cx="2089150" cy="4127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4943475"/>
          </a:xfrm>
        </p:spPr>
        <p:txBody>
          <a:bodyPr/>
          <a:lstStyle/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de-DE" dirty="0" smtClean="0">
                <a:cs typeface="+mn-cs"/>
              </a:rPr>
              <a:t>      </a:t>
            </a:r>
            <a:r>
              <a:rPr lang="de-DE" dirty="0" err="1" smtClean="0">
                <a:cs typeface="+mn-cs"/>
              </a:rPr>
              <a:t>Algorithm</a:t>
            </a:r>
            <a:endParaRPr lang="en-US" altLang="zh-CN" dirty="0" smtClean="0">
              <a:ea typeface="宋体" charset="0"/>
              <a:cs typeface="宋体" charset="0"/>
            </a:endParaRPr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endParaRPr lang="en-US" altLang="zh-CN" b="1" dirty="0" smtClean="0">
              <a:ea typeface="宋体" charset="0"/>
              <a:cs typeface="宋体" charset="0"/>
            </a:endParaRPr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This algorithm finds the </a:t>
            </a:r>
            <a:r>
              <a:rPr lang="en-US" altLang="zh-CN" b="1" dirty="0" smtClean="0">
                <a:ea typeface="宋体" charset="0"/>
                <a:cs typeface="宋体" charset="0"/>
              </a:rPr>
              <a:t>minimum floorplan area </a:t>
            </a:r>
            <a:r>
              <a:rPr lang="en-US" altLang="zh-CN" dirty="0" smtClean="0">
                <a:ea typeface="宋体" charset="0"/>
                <a:cs typeface="宋体" charset="0"/>
              </a:rPr>
              <a:t>for a given slicing floorplan in</a:t>
            </a:r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 polynomial time. For non-slicing </a:t>
            </a:r>
            <a:r>
              <a:rPr lang="en-US" altLang="zh-CN" dirty="0" err="1" smtClean="0">
                <a:ea typeface="宋体" charset="0"/>
                <a:cs typeface="宋体" charset="0"/>
              </a:rPr>
              <a:t>floorplans</a:t>
            </a:r>
            <a:r>
              <a:rPr lang="en-US" altLang="zh-CN" dirty="0" smtClean="0">
                <a:ea typeface="宋体" charset="0"/>
                <a:cs typeface="宋体" charset="0"/>
              </a:rPr>
              <a:t>, the problem is NP-hard.</a:t>
            </a:r>
          </a:p>
          <a:p>
            <a:pPr marL="323850" indent="-323850" defTabSz="849313">
              <a:buFont typeface="Symbol" charset="0"/>
              <a:buNone/>
              <a:tabLst>
                <a:tab pos="284163" algn="l"/>
                <a:tab pos="512763" algn="l"/>
              </a:tabLst>
              <a:defRPr/>
            </a:pPr>
            <a:endParaRPr lang="en-US" altLang="zh-CN" dirty="0" smtClean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Construct the shape functions of all individual blocks</a:t>
            </a:r>
            <a:br>
              <a:rPr lang="en-US" altLang="zh-CN" dirty="0" smtClean="0">
                <a:ea typeface="宋体" charset="0"/>
                <a:cs typeface="宋体" charset="0"/>
              </a:rPr>
            </a:br>
            <a:endParaRPr lang="en-US" altLang="zh-CN" dirty="0" smtClean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Bottom up: Determine the shape function of the top-level floorplan </a:t>
            </a:r>
            <a:br>
              <a:rPr lang="en-US" altLang="zh-CN" dirty="0" smtClean="0">
                <a:ea typeface="宋体" charset="0"/>
                <a:cs typeface="宋体" charset="0"/>
              </a:rPr>
            </a:br>
            <a:r>
              <a:rPr lang="en-US" altLang="zh-CN" dirty="0" smtClean="0">
                <a:ea typeface="宋体" charset="0"/>
                <a:cs typeface="宋体" charset="0"/>
              </a:rPr>
              <a:t>from the shape functions of the individual blocks</a:t>
            </a:r>
            <a:br>
              <a:rPr lang="en-US" altLang="zh-CN" dirty="0" smtClean="0">
                <a:ea typeface="宋体" charset="0"/>
                <a:cs typeface="宋体" charset="0"/>
              </a:rPr>
            </a:br>
            <a:endParaRPr lang="en-US" altLang="zh-CN" dirty="0" smtClean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Top down: From the corner point that corresponds to the minimum top-level floorplan area, trace back to each block’s shape function to find that block’s dimensions and location.</a:t>
            </a:r>
          </a:p>
        </p:txBody>
      </p:sp>
    </p:spTree>
    <p:extLst>
      <p:ext uri="{BB962C8B-B14F-4D97-AF65-F5344CB8AC3E}">
        <p14:creationId xmlns:p14="http://schemas.microsoft.com/office/powerpoint/2010/main" val="646710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7EEDA6-5D37-BA47-8EFB-64A42A025956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3722688" y="5154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3098800" y="47561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1989138" y="51546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608138" y="44688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5" name="Text Box 7"/>
          <p:cNvSpPr txBox="1">
            <a:spLocks noChangeArrowheads="1"/>
          </p:cNvSpPr>
          <p:nvPr/>
        </p:nvSpPr>
        <p:spPr bwMode="auto">
          <a:xfrm>
            <a:off x="693738" y="4087813"/>
            <a:ext cx="9874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693738" y="2511425"/>
            <a:ext cx="10477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7" name="Text Box 9"/>
          <p:cNvSpPr txBox="1">
            <a:spLocks noChangeArrowheads="1"/>
          </p:cNvSpPr>
          <p:nvPr/>
        </p:nvSpPr>
        <p:spPr bwMode="auto">
          <a:xfrm>
            <a:off x="1608138" y="30956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3589338" y="2792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899" name="Text Box 11"/>
          <p:cNvSpPr txBox="1">
            <a:spLocks noChangeArrowheads="1"/>
          </p:cNvSpPr>
          <p:nvPr/>
        </p:nvSpPr>
        <p:spPr bwMode="auto">
          <a:xfrm>
            <a:off x="2141538" y="22590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7900" name="Text Box 12"/>
          <p:cNvSpPr txBox="1">
            <a:spLocks noChangeArrowheads="1"/>
          </p:cNvSpPr>
          <p:nvPr/>
        </p:nvSpPr>
        <p:spPr bwMode="auto">
          <a:xfrm>
            <a:off x="2827338" y="3308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7356" name="Rectangle 13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7357" name="Rectangle 14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57358" name="Group 15"/>
          <p:cNvGrpSpPr>
            <a:grpSpLocks/>
          </p:cNvGrpSpPr>
          <p:nvPr/>
        </p:nvGrpSpPr>
        <p:grpSpPr bwMode="auto">
          <a:xfrm>
            <a:off x="3405188" y="4645025"/>
            <a:ext cx="1022350" cy="509588"/>
            <a:chOff x="4512" y="2010"/>
            <a:chExt cx="609" cy="304"/>
          </a:xfrm>
        </p:grpSpPr>
        <p:sp>
          <p:nvSpPr>
            <p:cNvPr id="57366" name="Rectangle 16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BFBFB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57367" name="Rectangle 17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57359" name="Rectangle 18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solidFill>
            <a:srgbClr val="C0C0C0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7360" name="Rectangle 19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57361" name="Group 20"/>
          <p:cNvGrpSpPr>
            <a:grpSpLocks/>
          </p:cNvGrpSpPr>
          <p:nvPr/>
        </p:nvGrpSpPr>
        <p:grpSpPr bwMode="auto">
          <a:xfrm rot="5400000">
            <a:off x="3387725" y="2836863"/>
            <a:ext cx="766763" cy="1277937"/>
            <a:chOff x="4512" y="1250"/>
            <a:chExt cx="456" cy="760"/>
          </a:xfrm>
        </p:grpSpPr>
        <p:sp>
          <p:nvSpPr>
            <p:cNvPr id="57364" name="Rectangle 21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57365" name="Rectangle 22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77911" name="Text Box 23"/>
          <p:cNvSpPr txBox="1">
            <a:spLocks noChangeArrowheads="1"/>
          </p:cNvSpPr>
          <p:nvPr/>
        </p:nvSpPr>
        <p:spPr bwMode="auto">
          <a:xfrm>
            <a:off x="755650" y="1284288"/>
            <a:ext cx="57610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1: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Construct the shape functions of the blocks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67791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</p:spTree>
    <p:extLst>
      <p:ext uri="{BB962C8B-B14F-4D97-AF65-F5344CB8AC3E}">
        <p14:creationId xmlns:p14="http://schemas.microsoft.com/office/powerpoint/2010/main" val="3997281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533517-0581-1549-9B1A-A9219B1684E4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3722688" y="5154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3098800" y="47561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1989138" y="51546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608138" y="44688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19" name="Text Box 7"/>
          <p:cNvSpPr txBox="1">
            <a:spLocks noChangeArrowheads="1"/>
          </p:cNvSpPr>
          <p:nvPr/>
        </p:nvSpPr>
        <p:spPr bwMode="auto">
          <a:xfrm>
            <a:off x="693738" y="4087813"/>
            <a:ext cx="9874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693738" y="2511425"/>
            <a:ext cx="10477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21" name="Text Box 9"/>
          <p:cNvSpPr txBox="1">
            <a:spLocks noChangeArrowheads="1"/>
          </p:cNvSpPr>
          <p:nvPr/>
        </p:nvSpPr>
        <p:spPr bwMode="auto">
          <a:xfrm>
            <a:off x="1608138" y="30956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3589338" y="2792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23" name="Text Box 11"/>
          <p:cNvSpPr txBox="1">
            <a:spLocks noChangeArrowheads="1"/>
          </p:cNvSpPr>
          <p:nvPr/>
        </p:nvSpPr>
        <p:spPr bwMode="auto">
          <a:xfrm>
            <a:off x="2141538" y="22590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2827338" y="3308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59404" name="Rectangle 42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9405" name="Rectangle 43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59406" name="Group 44"/>
          <p:cNvGrpSpPr>
            <a:grpSpLocks/>
          </p:cNvGrpSpPr>
          <p:nvPr/>
        </p:nvGrpSpPr>
        <p:grpSpPr bwMode="auto">
          <a:xfrm>
            <a:off x="3405188" y="4645025"/>
            <a:ext cx="1022350" cy="509588"/>
            <a:chOff x="4512" y="2010"/>
            <a:chExt cx="609" cy="304"/>
          </a:xfrm>
        </p:grpSpPr>
        <p:sp>
          <p:nvSpPr>
            <p:cNvPr id="59448" name="Rectangle 45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BFBFB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59449" name="Rectangle 46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59407" name="Rectangle 47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solidFill>
            <a:srgbClr val="C0C0C0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9408" name="Rectangle 48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59409" name="Group 49"/>
          <p:cNvGrpSpPr>
            <a:grpSpLocks/>
          </p:cNvGrpSpPr>
          <p:nvPr/>
        </p:nvGrpSpPr>
        <p:grpSpPr bwMode="auto">
          <a:xfrm rot="5400000">
            <a:off x="3387725" y="2836863"/>
            <a:ext cx="766763" cy="1277937"/>
            <a:chOff x="4512" y="1250"/>
            <a:chExt cx="456" cy="760"/>
          </a:xfrm>
        </p:grpSpPr>
        <p:sp>
          <p:nvSpPr>
            <p:cNvPr id="59446" name="Rectangle 50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59447" name="Rectangle 51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78965" name="Line 53"/>
          <p:cNvSpPr>
            <a:spLocks noChangeShapeType="1"/>
          </p:cNvSpPr>
          <p:nvPr/>
        </p:nvSpPr>
        <p:spPr bwMode="auto">
          <a:xfrm flipV="1">
            <a:off x="5305425" y="3935413"/>
            <a:ext cx="722313" cy="3175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66" name="Line 54"/>
          <p:cNvSpPr>
            <a:spLocks noChangeShapeType="1"/>
          </p:cNvSpPr>
          <p:nvPr/>
        </p:nvSpPr>
        <p:spPr bwMode="auto">
          <a:xfrm>
            <a:off x="6027738" y="3935413"/>
            <a:ext cx="0" cy="121920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67" name="Oval 55"/>
          <p:cNvSpPr>
            <a:spLocks noChangeArrowheads="1"/>
          </p:cNvSpPr>
          <p:nvPr/>
        </p:nvSpPr>
        <p:spPr bwMode="auto">
          <a:xfrm>
            <a:off x="5988050" y="38877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71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78973" name="Text Box 61"/>
          <p:cNvSpPr txBox="1">
            <a:spLocks noChangeArrowheads="1"/>
          </p:cNvSpPr>
          <p:nvPr/>
        </p:nvSpPr>
        <p:spPr bwMode="auto">
          <a:xfrm>
            <a:off x="755650" y="1284288"/>
            <a:ext cx="57610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1: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Construct the shape functions of the blocks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678974" name="Line 62"/>
          <p:cNvSpPr>
            <a:spLocks noChangeShapeType="1"/>
          </p:cNvSpPr>
          <p:nvPr/>
        </p:nvSpPr>
        <p:spPr bwMode="auto">
          <a:xfrm rot="16200000">
            <a:off x="5192713" y="48482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9416" name="Line 63"/>
          <p:cNvSpPr>
            <a:spLocks noChangeShapeType="1"/>
          </p:cNvSpPr>
          <p:nvPr/>
        </p:nvSpPr>
        <p:spPr bwMode="auto">
          <a:xfrm flipH="1">
            <a:off x="5181600" y="2181225"/>
            <a:ext cx="0" cy="3121025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76" name="Line 64"/>
          <p:cNvSpPr>
            <a:spLocks noChangeShapeType="1"/>
          </p:cNvSpPr>
          <p:nvPr/>
        </p:nvSpPr>
        <p:spPr bwMode="auto">
          <a:xfrm rot="16200000">
            <a:off x="5192713" y="460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77" name="Line 65"/>
          <p:cNvSpPr>
            <a:spLocks noChangeShapeType="1"/>
          </p:cNvSpPr>
          <p:nvPr/>
        </p:nvSpPr>
        <p:spPr bwMode="auto">
          <a:xfrm rot="16200000">
            <a:off x="5182394" y="4352131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78" name="Line 66"/>
          <p:cNvSpPr>
            <a:spLocks noChangeShapeType="1"/>
          </p:cNvSpPr>
          <p:nvPr/>
        </p:nvSpPr>
        <p:spPr bwMode="auto">
          <a:xfrm rot="16200000">
            <a:off x="5192713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79" name="Line 67"/>
          <p:cNvSpPr>
            <a:spLocks noChangeShapeType="1"/>
          </p:cNvSpPr>
          <p:nvPr/>
        </p:nvSpPr>
        <p:spPr bwMode="auto">
          <a:xfrm rot="16200000">
            <a:off x="5192713" y="38592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80" name="Line 68"/>
          <p:cNvSpPr>
            <a:spLocks noChangeShapeType="1"/>
          </p:cNvSpPr>
          <p:nvPr/>
        </p:nvSpPr>
        <p:spPr bwMode="auto">
          <a:xfrm rot="16200000">
            <a:off x="5192713" y="3609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81" name="Line 69"/>
          <p:cNvSpPr>
            <a:spLocks noChangeShapeType="1"/>
          </p:cNvSpPr>
          <p:nvPr/>
        </p:nvSpPr>
        <p:spPr bwMode="auto">
          <a:xfrm rot="16200000">
            <a:off x="5192713" y="3362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82" name="Line 70"/>
          <p:cNvSpPr>
            <a:spLocks noChangeShapeType="1"/>
          </p:cNvSpPr>
          <p:nvPr/>
        </p:nvSpPr>
        <p:spPr bwMode="auto">
          <a:xfrm rot="16200000">
            <a:off x="5192713" y="3116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83" name="Text Box 71"/>
          <p:cNvSpPr txBox="1">
            <a:spLocks noChangeArrowheads="1"/>
          </p:cNvSpPr>
          <p:nvPr/>
        </p:nvSpPr>
        <p:spPr bwMode="auto">
          <a:xfrm>
            <a:off x="4806950" y="452120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84" name="Text Box 72"/>
          <p:cNvSpPr txBox="1">
            <a:spLocks noChangeArrowheads="1"/>
          </p:cNvSpPr>
          <p:nvPr/>
        </p:nvSpPr>
        <p:spPr bwMode="auto">
          <a:xfrm>
            <a:off x="4800600" y="4011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85" name="Text Box 73"/>
          <p:cNvSpPr txBox="1">
            <a:spLocks noChangeArrowheads="1"/>
          </p:cNvSpPr>
          <p:nvPr/>
        </p:nvSpPr>
        <p:spPr bwMode="auto">
          <a:xfrm>
            <a:off x="4800600" y="2174875"/>
            <a:ext cx="328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86" name="Line 74"/>
          <p:cNvSpPr>
            <a:spLocks noChangeShapeType="1"/>
          </p:cNvSpPr>
          <p:nvPr/>
        </p:nvSpPr>
        <p:spPr bwMode="auto">
          <a:xfrm rot="16200000">
            <a:off x="5182394" y="2867819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87" name="Text Box 75"/>
          <p:cNvSpPr txBox="1">
            <a:spLocks noChangeArrowheads="1"/>
          </p:cNvSpPr>
          <p:nvPr/>
        </p:nvSpPr>
        <p:spPr bwMode="auto">
          <a:xfrm>
            <a:off x="4800600" y="35369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88" name="Line 76"/>
          <p:cNvSpPr>
            <a:spLocks noChangeShapeType="1"/>
          </p:cNvSpPr>
          <p:nvPr/>
        </p:nvSpPr>
        <p:spPr bwMode="auto">
          <a:xfrm>
            <a:off x="5484813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9430" name="Line 77"/>
          <p:cNvSpPr>
            <a:spLocks noChangeShapeType="1"/>
          </p:cNvSpPr>
          <p:nvPr/>
        </p:nvSpPr>
        <p:spPr bwMode="auto">
          <a:xfrm>
            <a:off x="5029200" y="5148263"/>
            <a:ext cx="2971800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0" name="Text Box 78"/>
          <p:cNvSpPr txBox="1">
            <a:spLocks noChangeArrowheads="1"/>
          </p:cNvSpPr>
          <p:nvPr/>
        </p:nvSpPr>
        <p:spPr bwMode="auto">
          <a:xfrm>
            <a:off x="7696200" y="5224463"/>
            <a:ext cx="368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91" name="Text Box 79"/>
          <p:cNvSpPr txBox="1">
            <a:spLocks noChangeArrowheads="1"/>
          </p:cNvSpPr>
          <p:nvPr/>
        </p:nvSpPr>
        <p:spPr bwMode="auto">
          <a:xfrm>
            <a:off x="5567363" y="522446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92" name="Text Box 80"/>
          <p:cNvSpPr txBox="1">
            <a:spLocks noChangeArrowheads="1"/>
          </p:cNvSpPr>
          <p:nvPr/>
        </p:nvSpPr>
        <p:spPr bwMode="auto">
          <a:xfrm>
            <a:off x="6635750" y="52244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8993" name="Line 81"/>
          <p:cNvSpPr>
            <a:spLocks noChangeShapeType="1"/>
          </p:cNvSpPr>
          <p:nvPr/>
        </p:nvSpPr>
        <p:spPr bwMode="auto">
          <a:xfrm>
            <a:off x="5715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4" name="Line 82"/>
          <p:cNvSpPr>
            <a:spLocks noChangeShapeType="1"/>
          </p:cNvSpPr>
          <p:nvPr/>
        </p:nvSpPr>
        <p:spPr bwMode="auto">
          <a:xfrm>
            <a:off x="6011863" y="50625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5" name="Line 83"/>
          <p:cNvSpPr>
            <a:spLocks noChangeShapeType="1"/>
          </p:cNvSpPr>
          <p:nvPr/>
        </p:nvSpPr>
        <p:spPr bwMode="auto">
          <a:xfrm>
            <a:off x="62484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6" name="Line 84"/>
          <p:cNvSpPr>
            <a:spLocks noChangeShapeType="1"/>
          </p:cNvSpPr>
          <p:nvPr/>
        </p:nvSpPr>
        <p:spPr bwMode="auto">
          <a:xfrm>
            <a:off x="6477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7" name="Line 85"/>
          <p:cNvSpPr>
            <a:spLocks noChangeShapeType="1"/>
          </p:cNvSpPr>
          <p:nvPr/>
        </p:nvSpPr>
        <p:spPr bwMode="auto">
          <a:xfrm>
            <a:off x="67833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8" name="Line 86"/>
          <p:cNvSpPr>
            <a:spLocks noChangeShapeType="1"/>
          </p:cNvSpPr>
          <p:nvPr/>
        </p:nvSpPr>
        <p:spPr bwMode="auto">
          <a:xfrm>
            <a:off x="70119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8999" name="Line 87"/>
          <p:cNvSpPr>
            <a:spLocks noChangeShapeType="1"/>
          </p:cNvSpPr>
          <p:nvPr/>
        </p:nvSpPr>
        <p:spPr bwMode="auto">
          <a:xfrm>
            <a:off x="72405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000" name="Text Box 88"/>
          <p:cNvSpPr txBox="1">
            <a:spLocks noChangeArrowheads="1"/>
          </p:cNvSpPr>
          <p:nvPr/>
        </p:nvSpPr>
        <p:spPr bwMode="auto">
          <a:xfrm>
            <a:off x="6102350" y="52324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001" name="Line 89"/>
          <p:cNvSpPr>
            <a:spLocks noChangeShapeType="1"/>
          </p:cNvSpPr>
          <p:nvPr/>
        </p:nvSpPr>
        <p:spPr bwMode="auto">
          <a:xfrm>
            <a:off x="7469188" y="508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002" name="Freeform 90"/>
          <p:cNvSpPr>
            <a:spLocks/>
          </p:cNvSpPr>
          <p:nvPr/>
        </p:nvSpPr>
        <p:spPr bwMode="auto">
          <a:xfrm>
            <a:off x="2743200" y="2409825"/>
            <a:ext cx="3155950" cy="1473200"/>
          </a:xfrm>
          <a:custGeom>
            <a:avLst/>
            <a:gdLst>
              <a:gd name="T0" fmla="*/ 0 w 1702"/>
              <a:gd name="T1" fmla="*/ 95 h 353"/>
              <a:gd name="T2" fmla="*/ 634 w 1702"/>
              <a:gd name="T3" fmla="*/ 43 h 353"/>
              <a:gd name="T4" fmla="*/ 1702 w 1702"/>
              <a:gd name="T5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2" h="353">
                <a:moveTo>
                  <a:pt x="0" y="95"/>
                </a:moveTo>
                <a:cubicBezTo>
                  <a:pt x="175" y="47"/>
                  <a:pt x="350" y="0"/>
                  <a:pt x="634" y="43"/>
                </a:cubicBezTo>
                <a:cubicBezTo>
                  <a:pt x="918" y="86"/>
                  <a:pt x="1310" y="219"/>
                  <a:pt x="1702" y="353"/>
                </a:cubicBezTo>
              </a:path>
            </a:pathLst>
          </a:custGeom>
          <a:noFill/>
          <a:ln w="57150" cap="flat" cmpd="sng">
            <a:solidFill>
              <a:srgbClr val="5F5F5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003" name="Text Box 91"/>
          <p:cNvSpPr txBox="1">
            <a:spLocks noChangeArrowheads="1"/>
          </p:cNvSpPr>
          <p:nvPr/>
        </p:nvSpPr>
        <p:spPr bwMode="auto">
          <a:xfrm>
            <a:off x="4787900" y="378936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79004" name="Text Box 92"/>
          <p:cNvSpPr txBox="1">
            <a:spLocks noChangeArrowheads="1"/>
          </p:cNvSpPr>
          <p:nvPr/>
        </p:nvSpPr>
        <p:spPr bwMode="auto">
          <a:xfrm>
            <a:off x="5856288" y="5229225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A7980-6126-D848-89F8-14374A7F2DDA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3722688" y="5154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3098800" y="47561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1989138" y="51546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1608138" y="44688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693738" y="4087813"/>
            <a:ext cx="9874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693738" y="2511425"/>
            <a:ext cx="10477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1608138" y="30956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3589338" y="2792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2141538" y="22590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79948" name="Text Box 12"/>
          <p:cNvSpPr txBox="1">
            <a:spLocks noChangeArrowheads="1"/>
          </p:cNvSpPr>
          <p:nvPr/>
        </p:nvSpPr>
        <p:spPr bwMode="auto">
          <a:xfrm>
            <a:off x="2827338" y="3308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1452" name="Rectangle 44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1453" name="Rectangle 45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1454" name="Group 46"/>
          <p:cNvGrpSpPr>
            <a:grpSpLocks/>
          </p:cNvGrpSpPr>
          <p:nvPr/>
        </p:nvGrpSpPr>
        <p:grpSpPr bwMode="auto">
          <a:xfrm>
            <a:off x="3405188" y="4645025"/>
            <a:ext cx="1022350" cy="509588"/>
            <a:chOff x="4512" y="2010"/>
            <a:chExt cx="609" cy="304"/>
          </a:xfrm>
        </p:grpSpPr>
        <p:sp>
          <p:nvSpPr>
            <p:cNvPr id="61498" name="Rectangle 47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BFBFB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1499" name="Rectangle 48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1455" name="Rectangle 49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solidFill>
            <a:srgbClr val="C0C0C0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1456" name="Rectangle 50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1457" name="Group 51"/>
          <p:cNvGrpSpPr>
            <a:grpSpLocks/>
          </p:cNvGrpSpPr>
          <p:nvPr/>
        </p:nvGrpSpPr>
        <p:grpSpPr bwMode="auto">
          <a:xfrm rot="5400000">
            <a:off x="3387725" y="2836863"/>
            <a:ext cx="766763" cy="1277937"/>
            <a:chOff x="4512" y="1250"/>
            <a:chExt cx="456" cy="760"/>
          </a:xfrm>
        </p:grpSpPr>
        <p:sp>
          <p:nvSpPr>
            <p:cNvPr id="61496" name="Rectangle 52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1497" name="Rectangle 53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79951" name="Oval 15"/>
          <p:cNvSpPr>
            <a:spLocks noChangeArrowheads="1"/>
          </p:cNvSpPr>
          <p:nvPr/>
        </p:nvSpPr>
        <p:spPr bwMode="auto">
          <a:xfrm>
            <a:off x="5988050" y="38623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991" name="Line 55"/>
          <p:cNvSpPr>
            <a:spLocks noChangeShapeType="1"/>
          </p:cNvSpPr>
          <p:nvPr/>
        </p:nvSpPr>
        <p:spPr bwMode="auto">
          <a:xfrm flipV="1">
            <a:off x="5218113" y="4421188"/>
            <a:ext cx="1316037" cy="15875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992" name="Line 56"/>
          <p:cNvSpPr>
            <a:spLocks noChangeShapeType="1"/>
          </p:cNvSpPr>
          <p:nvPr/>
        </p:nvSpPr>
        <p:spPr bwMode="auto">
          <a:xfrm>
            <a:off x="6507163" y="4437063"/>
            <a:ext cx="0" cy="71120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993" name="Oval 57"/>
          <p:cNvSpPr>
            <a:spLocks noChangeArrowheads="1"/>
          </p:cNvSpPr>
          <p:nvPr/>
        </p:nvSpPr>
        <p:spPr bwMode="auto">
          <a:xfrm>
            <a:off x="6481763" y="43767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79997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79998" name="Text Box 62"/>
          <p:cNvSpPr txBox="1">
            <a:spLocks noChangeArrowheads="1"/>
          </p:cNvSpPr>
          <p:nvPr/>
        </p:nvSpPr>
        <p:spPr bwMode="auto">
          <a:xfrm>
            <a:off x="755650" y="1284288"/>
            <a:ext cx="57610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1: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Construct the shape functions of the blocks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680000" name="Line 64"/>
          <p:cNvSpPr>
            <a:spLocks noChangeShapeType="1"/>
          </p:cNvSpPr>
          <p:nvPr/>
        </p:nvSpPr>
        <p:spPr bwMode="auto">
          <a:xfrm rot="16200000">
            <a:off x="5192713" y="48482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1465" name="Line 65"/>
          <p:cNvSpPr>
            <a:spLocks noChangeShapeType="1"/>
          </p:cNvSpPr>
          <p:nvPr/>
        </p:nvSpPr>
        <p:spPr bwMode="auto">
          <a:xfrm flipH="1">
            <a:off x="5181600" y="2181225"/>
            <a:ext cx="0" cy="3121025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2" name="Line 66"/>
          <p:cNvSpPr>
            <a:spLocks noChangeShapeType="1"/>
          </p:cNvSpPr>
          <p:nvPr/>
        </p:nvSpPr>
        <p:spPr bwMode="auto">
          <a:xfrm rot="16200000">
            <a:off x="5192713" y="460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3" name="Line 67"/>
          <p:cNvSpPr>
            <a:spLocks noChangeShapeType="1"/>
          </p:cNvSpPr>
          <p:nvPr/>
        </p:nvSpPr>
        <p:spPr bwMode="auto">
          <a:xfrm rot="16200000">
            <a:off x="5182394" y="4352131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4" name="Line 68"/>
          <p:cNvSpPr>
            <a:spLocks noChangeShapeType="1"/>
          </p:cNvSpPr>
          <p:nvPr/>
        </p:nvSpPr>
        <p:spPr bwMode="auto">
          <a:xfrm rot="16200000">
            <a:off x="5192713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5" name="Line 69"/>
          <p:cNvSpPr>
            <a:spLocks noChangeShapeType="1"/>
          </p:cNvSpPr>
          <p:nvPr/>
        </p:nvSpPr>
        <p:spPr bwMode="auto">
          <a:xfrm rot="16200000">
            <a:off x="5192713" y="38592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6" name="Line 70"/>
          <p:cNvSpPr>
            <a:spLocks noChangeShapeType="1"/>
          </p:cNvSpPr>
          <p:nvPr/>
        </p:nvSpPr>
        <p:spPr bwMode="auto">
          <a:xfrm rot="16200000">
            <a:off x="5192713" y="3609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7" name="Line 71"/>
          <p:cNvSpPr>
            <a:spLocks noChangeShapeType="1"/>
          </p:cNvSpPr>
          <p:nvPr/>
        </p:nvSpPr>
        <p:spPr bwMode="auto">
          <a:xfrm rot="16200000">
            <a:off x="5192713" y="3362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8" name="Line 72"/>
          <p:cNvSpPr>
            <a:spLocks noChangeShapeType="1"/>
          </p:cNvSpPr>
          <p:nvPr/>
        </p:nvSpPr>
        <p:spPr bwMode="auto">
          <a:xfrm rot="16200000">
            <a:off x="5192713" y="3116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09" name="Text Box 73"/>
          <p:cNvSpPr txBox="1">
            <a:spLocks noChangeArrowheads="1"/>
          </p:cNvSpPr>
          <p:nvPr/>
        </p:nvSpPr>
        <p:spPr bwMode="auto">
          <a:xfrm>
            <a:off x="4806950" y="452120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0" name="Text Box 74"/>
          <p:cNvSpPr txBox="1">
            <a:spLocks noChangeArrowheads="1"/>
          </p:cNvSpPr>
          <p:nvPr/>
        </p:nvSpPr>
        <p:spPr bwMode="auto">
          <a:xfrm>
            <a:off x="4800600" y="4011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1" name="Text Box 75"/>
          <p:cNvSpPr txBox="1">
            <a:spLocks noChangeArrowheads="1"/>
          </p:cNvSpPr>
          <p:nvPr/>
        </p:nvSpPr>
        <p:spPr bwMode="auto">
          <a:xfrm>
            <a:off x="4800600" y="2174875"/>
            <a:ext cx="328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2" name="Line 76"/>
          <p:cNvSpPr>
            <a:spLocks noChangeShapeType="1"/>
          </p:cNvSpPr>
          <p:nvPr/>
        </p:nvSpPr>
        <p:spPr bwMode="auto">
          <a:xfrm rot="16200000">
            <a:off x="5182394" y="2867819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14" name="Line 78"/>
          <p:cNvSpPr>
            <a:spLocks noChangeShapeType="1"/>
          </p:cNvSpPr>
          <p:nvPr/>
        </p:nvSpPr>
        <p:spPr bwMode="auto">
          <a:xfrm>
            <a:off x="5484813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1478" name="Line 79"/>
          <p:cNvSpPr>
            <a:spLocks noChangeShapeType="1"/>
          </p:cNvSpPr>
          <p:nvPr/>
        </p:nvSpPr>
        <p:spPr bwMode="auto">
          <a:xfrm>
            <a:off x="5029200" y="5148263"/>
            <a:ext cx="2971800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16" name="Text Box 80"/>
          <p:cNvSpPr txBox="1">
            <a:spLocks noChangeArrowheads="1"/>
          </p:cNvSpPr>
          <p:nvPr/>
        </p:nvSpPr>
        <p:spPr bwMode="auto">
          <a:xfrm>
            <a:off x="7696200" y="5224463"/>
            <a:ext cx="368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7" name="Text Box 81"/>
          <p:cNvSpPr txBox="1">
            <a:spLocks noChangeArrowheads="1"/>
          </p:cNvSpPr>
          <p:nvPr/>
        </p:nvSpPr>
        <p:spPr bwMode="auto">
          <a:xfrm>
            <a:off x="5567363" y="522446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8" name="Text Box 82"/>
          <p:cNvSpPr txBox="1">
            <a:spLocks noChangeArrowheads="1"/>
          </p:cNvSpPr>
          <p:nvPr/>
        </p:nvSpPr>
        <p:spPr bwMode="auto">
          <a:xfrm>
            <a:off x="6635750" y="52244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19" name="Line 83"/>
          <p:cNvSpPr>
            <a:spLocks noChangeShapeType="1"/>
          </p:cNvSpPr>
          <p:nvPr/>
        </p:nvSpPr>
        <p:spPr bwMode="auto">
          <a:xfrm>
            <a:off x="5715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0" name="Line 84"/>
          <p:cNvSpPr>
            <a:spLocks noChangeShapeType="1"/>
          </p:cNvSpPr>
          <p:nvPr/>
        </p:nvSpPr>
        <p:spPr bwMode="auto">
          <a:xfrm>
            <a:off x="5991225" y="50625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1" name="Line 85"/>
          <p:cNvSpPr>
            <a:spLocks noChangeShapeType="1"/>
          </p:cNvSpPr>
          <p:nvPr/>
        </p:nvSpPr>
        <p:spPr bwMode="auto">
          <a:xfrm>
            <a:off x="62484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2" name="Line 86"/>
          <p:cNvSpPr>
            <a:spLocks noChangeShapeType="1"/>
          </p:cNvSpPr>
          <p:nvPr/>
        </p:nvSpPr>
        <p:spPr bwMode="auto">
          <a:xfrm>
            <a:off x="65166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3" name="Line 87"/>
          <p:cNvSpPr>
            <a:spLocks noChangeShapeType="1"/>
          </p:cNvSpPr>
          <p:nvPr/>
        </p:nvSpPr>
        <p:spPr bwMode="auto">
          <a:xfrm>
            <a:off x="67833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4" name="Line 88"/>
          <p:cNvSpPr>
            <a:spLocks noChangeShapeType="1"/>
          </p:cNvSpPr>
          <p:nvPr/>
        </p:nvSpPr>
        <p:spPr bwMode="auto">
          <a:xfrm>
            <a:off x="70119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5" name="Line 89"/>
          <p:cNvSpPr>
            <a:spLocks noChangeShapeType="1"/>
          </p:cNvSpPr>
          <p:nvPr/>
        </p:nvSpPr>
        <p:spPr bwMode="auto">
          <a:xfrm>
            <a:off x="72405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6" name="Text Box 90"/>
          <p:cNvSpPr txBox="1">
            <a:spLocks noChangeArrowheads="1"/>
          </p:cNvSpPr>
          <p:nvPr/>
        </p:nvSpPr>
        <p:spPr bwMode="auto">
          <a:xfrm>
            <a:off x="6102350" y="52324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27" name="Line 91"/>
          <p:cNvSpPr>
            <a:spLocks noChangeShapeType="1"/>
          </p:cNvSpPr>
          <p:nvPr/>
        </p:nvSpPr>
        <p:spPr bwMode="auto">
          <a:xfrm>
            <a:off x="7469188" y="508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8" name="Freeform 92"/>
          <p:cNvSpPr>
            <a:spLocks/>
          </p:cNvSpPr>
          <p:nvPr/>
        </p:nvSpPr>
        <p:spPr bwMode="auto">
          <a:xfrm>
            <a:off x="2743200" y="2409825"/>
            <a:ext cx="3155950" cy="1473200"/>
          </a:xfrm>
          <a:custGeom>
            <a:avLst/>
            <a:gdLst>
              <a:gd name="T0" fmla="*/ 0 w 1702"/>
              <a:gd name="T1" fmla="*/ 95 h 353"/>
              <a:gd name="T2" fmla="*/ 634 w 1702"/>
              <a:gd name="T3" fmla="*/ 43 h 353"/>
              <a:gd name="T4" fmla="*/ 1702 w 1702"/>
              <a:gd name="T5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2" h="353">
                <a:moveTo>
                  <a:pt x="0" y="95"/>
                </a:moveTo>
                <a:cubicBezTo>
                  <a:pt x="175" y="47"/>
                  <a:pt x="350" y="0"/>
                  <a:pt x="634" y="43"/>
                </a:cubicBezTo>
                <a:cubicBezTo>
                  <a:pt x="918" y="86"/>
                  <a:pt x="1310" y="219"/>
                  <a:pt x="1702" y="353"/>
                </a:cubicBezTo>
              </a:path>
            </a:pathLst>
          </a:custGeom>
          <a:noFill/>
          <a:ln w="57150" cap="flat" cmpd="sng">
            <a:solidFill>
              <a:srgbClr val="5F5F5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29" name="Line 93"/>
          <p:cNvSpPr>
            <a:spLocks noChangeShapeType="1"/>
          </p:cNvSpPr>
          <p:nvPr/>
        </p:nvSpPr>
        <p:spPr bwMode="auto">
          <a:xfrm>
            <a:off x="4495800" y="3478213"/>
            <a:ext cx="1905000" cy="83820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013" name="Text Box 77"/>
          <p:cNvSpPr txBox="1">
            <a:spLocks noChangeArrowheads="1"/>
          </p:cNvSpPr>
          <p:nvPr/>
        </p:nvSpPr>
        <p:spPr bwMode="auto">
          <a:xfrm>
            <a:off x="4800600" y="35369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030" name="Text Box 94"/>
          <p:cNvSpPr txBox="1">
            <a:spLocks noChangeArrowheads="1"/>
          </p:cNvSpPr>
          <p:nvPr/>
        </p:nvSpPr>
        <p:spPr bwMode="auto">
          <a:xfrm>
            <a:off x="4806950" y="4267200"/>
            <a:ext cx="30003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  <p:sp>
        <p:nvSpPr>
          <p:cNvPr id="680031" name="Text Box 95"/>
          <p:cNvSpPr txBox="1">
            <a:spLocks noChangeArrowheads="1"/>
          </p:cNvSpPr>
          <p:nvPr/>
        </p:nvSpPr>
        <p:spPr bwMode="auto">
          <a:xfrm>
            <a:off x="6372225" y="5229225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CC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CC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8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F5BC-F4F3-D143-90CE-16D028AD0BB5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63490" name="Freeform 3"/>
          <p:cNvSpPr>
            <a:spLocks/>
          </p:cNvSpPr>
          <p:nvPr/>
        </p:nvSpPr>
        <p:spPr bwMode="auto">
          <a:xfrm>
            <a:off x="5992813" y="2627313"/>
            <a:ext cx="1277937" cy="1790700"/>
          </a:xfrm>
          <a:custGeom>
            <a:avLst/>
            <a:gdLst>
              <a:gd name="T0" fmla="*/ 1277937 w 760"/>
              <a:gd name="T1" fmla="*/ 1790700 h 1065"/>
              <a:gd name="T2" fmla="*/ 1277937 w 760"/>
              <a:gd name="T3" fmla="*/ 0 h 1065"/>
              <a:gd name="T4" fmla="*/ 0 w 760"/>
              <a:gd name="T5" fmla="*/ 0 h 1065"/>
              <a:gd name="T6" fmla="*/ 0 w 760"/>
              <a:gd name="T7" fmla="*/ 1279552 h 1065"/>
              <a:gd name="T8" fmla="*/ 511175 w 760"/>
              <a:gd name="T9" fmla="*/ 1279552 h 1065"/>
              <a:gd name="T10" fmla="*/ 511175 w 760"/>
              <a:gd name="T11" fmla="*/ 1790700 h 1065"/>
              <a:gd name="T12" fmla="*/ 1277937 w 760"/>
              <a:gd name="T13" fmla="*/ 17907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3491" name="Freeform 4"/>
          <p:cNvSpPr>
            <a:spLocks/>
          </p:cNvSpPr>
          <p:nvPr/>
        </p:nvSpPr>
        <p:spPr bwMode="auto">
          <a:xfrm>
            <a:off x="5992813" y="2627313"/>
            <a:ext cx="1277937" cy="17907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279552 h 1065"/>
              <a:gd name="T4" fmla="*/ 511175 w 760"/>
              <a:gd name="T5" fmla="*/ 1279552 h 1065"/>
              <a:gd name="T6" fmla="*/ 511175 w 760"/>
              <a:gd name="T7" fmla="*/ 1790700 h 1065"/>
              <a:gd name="T8" fmla="*/ 1277937 w 760"/>
              <a:gd name="T9" fmla="*/ 17907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5997575" y="2181225"/>
            <a:ext cx="1276350" cy="4556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 flipV="1">
            <a:off x="5992813" y="2182813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3722688" y="5154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3098800" y="47561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1989138" y="51546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0" name="Text Box 10"/>
          <p:cNvSpPr txBox="1">
            <a:spLocks noChangeArrowheads="1"/>
          </p:cNvSpPr>
          <p:nvPr/>
        </p:nvSpPr>
        <p:spPr bwMode="auto">
          <a:xfrm>
            <a:off x="1608138" y="44688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693738" y="4087813"/>
            <a:ext cx="9874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2" name="Text Box 12"/>
          <p:cNvSpPr txBox="1">
            <a:spLocks noChangeArrowheads="1"/>
          </p:cNvSpPr>
          <p:nvPr/>
        </p:nvSpPr>
        <p:spPr bwMode="auto">
          <a:xfrm>
            <a:off x="693738" y="2511425"/>
            <a:ext cx="10477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3" name="Text Box 13"/>
          <p:cNvSpPr txBox="1">
            <a:spLocks noChangeArrowheads="1"/>
          </p:cNvSpPr>
          <p:nvPr/>
        </p:nvSpPr>
        <p:spPr bwMode="auto">
          <a:xfrm>
            <a:off x="1608138" y="30956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3589338" y="2792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2141538" y="22590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6" name="Text Box 16"/>
          <p:cNvSpPr txBox="1">
            <a:spLocks noChangeArrowheads="1"/>
          </p:cNvSpPr>
          <p:nvPr/>
        </p:nvSpPr>
        <p:spPr bwMode="auto">
          <a:xfrm>
            <a:off x="2827338" y="3308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77" name="Freeform 17"/>
          <p:cNvSpPr>
            <a:spLocks/>
          </p:cNvSpPr>
          <p:nvPr/>
        </p:nvSpPr>
        <p:spPr bwMode="auto">
          <a:xfrm>
            <a:off x="2743200" y="2409825"/>
            <a:ext cx="3155950" cy="1473200"/>
          </a:xfrm>
          <a:custGeom>
            <a:avLst/>
            <a:gdLst>
              <a:gd name="T0" fmla="*/ 0 w 1702"/>
              <a:gd name="T1" fmla="*/ 95 h 353"/>
              <a:gd name="T2" fmla="*/ 634 w 1702"/>
              <a:gd name="T3" fmla="*/ 43 h 353"/>
              <a:gd name="T4" fmla="*/ 1702 w 1702"/>
              <a:gd name="T5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2" h="353">
                <a:moveTo>
                  <a:pt x="0" y="95"/>
                </a:moveTo>
                <a:cubicBezTo>
                  <a:pt x="175" y="47"/>
                  <a:pt x="350" y="0"/>
                  <a:pt x="634" y="43"/>
                </a:cubicBezTo>
                <a:cubicBezTo>
                  <a:pt x="918" y="86"/>
                  <a:pt x="1310" y="219"/>
                  <a:pt x="1702" y="353"/>
                </a:cubicBezTo>
              </a:path>
            </a:pathLst>
          </a:custGeom>
          <a:noFill/>
          <a:ln w="57150" cap="flat" cmpd="sng">
            <a:solidFill>
              <a:srgbClr val="5F5F5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78" name="Line 18"/>
          <p:cNvSpPr>
            <a:spLocks noChangeShapeType="1"/>
          </p:cNvSpPr>
          <p:nvPr/>
        </p:nvSpPr>
        <p:spPr bwMode="auto">
          <a:xfrm>
            <a:off x="4495800" y="3478213"/>
            <a:ext cx="1905000" cy="83820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79" name="Oval 19"/>
          <p:cNvSpPr>
            <a:spLocks noChangeArrowheads="1"/>
          </p:cNvSpPr>
          <p:nvPr/>
        </p:nvSpPr>
        <p:spPr bwMode="auto">
          <a:xfrm>
            <a:off x="5951538" y="38623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80" name="Oval 20"/>
          <p:cNvSpPr>
            <a:spLocks noChangeArrowheads="1"/>
          </p:cNvSpPr>
          <p:nvPr/>
        </p:nvSpPr>
        <p:spPr bwMode="auto">
          <a:xfrm>
            <a:off x="6481763" y="43767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81" name="Line 21"/>
          <p:cNvSpPr>
            <a:spLocks noChangeShapeType="1"/>
          </p:cNvSpPr>
          <p:nvPr/>
        </p:nvSpPr>
        <p:spPr bwMode="auto">
          <a:xfrm rot="16200000">
            <a:off x="5192713" y="48482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>
            <a:off x="5484813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3510" name="Line 23"/>
          <p:cNvSpPr>
            <a:spLocks noChangeShapeType="1"/>
          </p:cNvSpPr>
          <p:nvPr/>
        </p:nvSpPr>
        <p:spPr bwMode="auto">
          <a:xfrm flipH="1">
            <a:off x="5181600" y="2181225"/>
            <a:ext cx="0" cy="3121025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3511" name="Line 24"/>
          <p:cNvSpPr>
            <a:spLocks noChangeShapeType="1"/>
          </p:cNvSpPr>
          <p:nvPr/>
        </p:nvSpPr>
        <p:spPr bwMode="auto">
          <a:xfrm>
            <a:off x="5029200" y="5148263"/>
            <a:ext cx="2971800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85" name="Text Box 25"/>
          <p:cNvSpPr txBox="1">
            <a:spLocks noChangeArrowheads="1"/>
          </p:cNvSpPr>
          <p:nvPr/>
        </p:nvSpPr>
        <p:spPr bwMode="auto">
          <a:xfrm>
            <a:off x="7696200" y="5224463"/>
            <a:ext cx="368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86" name="Text Box 26"/>
          <p:cNvSpPr txBox="1">
            <a:spLocks noChangeArrowheads="1"/>
          </p:cNvSpPr>
          <p:nvPr/>
        </p:nvSpPr>
        <p:spPr bwMode="auto">
          <a:xfrm>
            <a:off x="5567363" y="522446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87" name="Text Box 27"/>
          <p:cNvSpPr txBox="1">
            <a:spLocks noChangeArrowheads="1"/>
          </p:cNvSpPr>
          <p:nvPr/>
        </p:nvSpPr>
        <p:spPr bwMode="auto">
          <a:xfrm>
            <a:off x="6635750" y="52244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0988" name="Line 28"/>
          <p:cNvSpPr>
            <a:spLocks noChangeShapeType="1"/>
          </p:cNvSpPr>
          <p:nvPr/>
        </p:nvSpPr>
        <p:spPr bwMode="auto">
          <a:xfrm>
            <a:off x="5715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89" name="Line 29"/>
          <p:cNvSpPr>
            <a:spLocks noChangeShapeType="1"/>
          </p:cNvSpPr>
          <p:nvPr/>
        </p:nvSpPr>
        <p:spPr bwMode="auto">
          <a:xfrm>
            <a:off x="5991225" y="50625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0" name="Line 30"/>
          <p:cNvSpPr>
            <a:spLocks noChangeShapeType="1"/>
          </p:cNvSpPr>
          <p:nvPr/>
        </p:nvSpPr>
        <p:spPr bwMode="auto">
          <a:xfrm>
            <a:off x="62484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1" name="Line 31"/>
          <p:cNvSpPr>
            <a:spLocks noChangeShapeType="1"/>
          </p:cNvSpPr>
          <p:nvPr/>
        </p:nvSpPr>
        <p:spPr bwMode="auto">
          <a:xfrm>
            <a:off x="6477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2" name="Line 32"/>
          <p:cNvSpPr>
            <a:spLocks noChangeShapeType="1"/>
          </p:cNvSpPr>
          <p:nvPr/>
        </p:nvSpPr>
        <p:spPr bwMode="auto">
          <a:xfrm>
            <a:off x="67833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3" name="Line 33"/>
          <p:cNvSpPr>
            <a:spLocks noChangeShapeType="1"/>
          </p:cNvSpPr>
          <p:nvPr/>
        </p:nvSpPr>
        <p:spPr bwMode="auto">
          <a:xfrm>
            <a:off x="70119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4" name="Line 34"/>
          <p:cNvSpPr>
            <a:spLocks noChangeShapeType="1"/>
          </p:cNvSpPr>
          <p:nvPr/>
        </p:nvSpPr>
        <p:spPr bwMode="auto">
          <a:xfrm>
            <a:off x="72405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5" name="Line 35"/>
          <p:cNvSpPr>
            <a:spLocks noChangeShapeType="1"/>
          </p:cNvSpPr>
          <p:nvPr/>
        </p:nvSpPr>
        <p:spPr bwMode="auto">
          <a:xfrm rot="16200000">
            <a:off x="5192713" y="460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6" name="Line 36"/>
          <p:cNvSpPr>
            <a:spLocks noChangeShapeType="1"/>
          </p:cNvSpPr>
          <p:nvPr/>
        </p:nvSpPr>
        <p:spPr bwMode="auto">
          <a:xfrm rot="16200000">
            <a:off x="5182394" y="4352131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7" name="Line 37"/>
          <p:cNvSpPr>
            <a:spLocks noChangeShapeType="1"/>
          </p:cNvSpPr>
          <p:nvPr/>
        </p:nvSpPr>
        <p:spPr bwMode="auto">
          <a:xfrm rot="16200000">
            <a:off x="5192713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8" name="Line 38"/>
          <p:cNvSpPr>
            <a:spLocks noChangeShapeType="1"/>
          </p:cNvSpPr>
          <p:nvPr/>
        </p:nvSpPr>
        <p:spPr bwMode="auto">
          <a:xfrm rot="16200000">
            <a:off x="5192713" y="38592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0999" name="Line 39"/>
          <p:cNvSpPr>
            <a:spLocks noChangeShapeType="1"/>
          </p:cNvSpPr>
          <p:nvPr/>
        </p:nvSpPr>
        <p:spPr bwMode="auto">
          <a:xfrm rot="16200000">
            <a:off x="5192713" y="3609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000" name="Line 40"/>
          <p:cNvSpPr>
            <a:spLocks noChangeShapeType="1"/>
          </p:cNvSpPr>
          <p:nvPr/>
        </p:nvSpPr>
        <p:spPr bwMode="auto">
          <a:xfrm rot="16200000">
            <a:off x="5192713" y="3362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001" name="Line 41"/>
          <p:cNvSpPr>
            <a:spLocks noChangeShapeType="1"/>
          </p:cNvSpPr>
          <p:nvPr/>
        </p:nvSpPr>
        <p:spPr bwMode="auto">
          <a:xfrm rot="16200000">
            <a:off x="5192713" y="3116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002" name="Text Box 42"/>
          <p:cNvSpPr txBox="1">
            <a:spLocks noChangeArrowheads="1"/>
          </p:cNvSpPr>
          <p:nvPr/>
        </p:nvSpPr>
        <p:spPr bwMode="auto">
          <a:xfrm>
            <a:off x="4806950" y="452120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003" name="Text Box 43"/>
          <p:cNvSpPr txBox="1">
            <a:spLocks noChangeArrowheads="1"/>
          </p:cNvSpPr>
          <p:nvPr/>
        </p:nvSpPr>
        <p:spPr bwMode="auto">
          <a:xfrm>
            <a:off x="4800600" y="4011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004" name="Text Box 44"/>
          <p:cNvSpPr txBox="1">
            <a:spLocks noChangeArrowheads="1"/>
          </p:cNvSpPr>
          <p:nvPr/>
        </p:nvSpPr>
        <p:spPr bwMode="auto">
          <a:xfrm>
            <a:off x="4800600" y="2174875"/>
            <a:ext cx="328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005" name="Line 45"/>
          <p:cNvSpPr>
            <a:spLocks noChangeShapeType="1"/>
          </p:cNvSpPr>
          <p:nvPr/>
        </p:nvSpPr>
        <p:spPr bwMode="auto">
          <a:xfrm rot="16200000">
            <a:off x="5182394" y="2867819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006" name="Text Box 46"/>
          <p:cNvSpPr txBox="1">
            <a:spLocks noChangeArrowheads="1"/>
          </p:cNvSpPr>
          <p:nvPr/>
        </p:nvSpPr>
        <p:spPr bwMode="auto">
          <a:xfrm>
            <a:off x="6102350" y="52324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007" name="Text Box 47"/>
          <p:cNvSpPr txBox="1">
            <a:spLocks noChangeArrowheads="1"/>
          </p:cNvSpPr>
          <p:nvPr/>
        </p:nvSpPr>
        <p:spPr bwMode="auto">
          <a:xfrm>
            <a:off x="4800600" y="35369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008" name="Line 48"/>
          <p:cNvSpPr>
            <a:spLocks noChangeShapeType="1"/>
          </p:cNvSpPr>
          <p:nvPr/>
        </p:nvSpPr>
        <p:spPr bwMode="auto">
          <a:xfrm>
            <a:off x="7469188" y="508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009" name="Text Box 49"/>
          <p:cNvSpPr txBox="1">
            <a:spLocks noChangeArrowheads="1"/>
          </p:cNvSpPr>
          <p:nvPr/>
        </p:nvSpPr>
        <p:spPr bwMode="auto">
          <a:xfrm>
            <a:off x="7391400" y="4087813"/>
            <a:ext cx="7159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9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9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3537" name="Rectangle 50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3538" name="Rectangle 51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3539" name="Group 52"/>
          <p:cNvGrpSpPr>
            <a:grpSpLocks/>
          </p:cNvGrpSpPr>
          <p:nvPr/>
        </p:nvGrpSpPr>
        <p:grpSpPr bwMode="auto">
          <a:xfrm>
            <a:off x="3405188" y="4645025"/>
            <a:ext cx="1022350" cy="509588"/>
            <a:chOff x="4512" y="2010"/>
            <a:chExt cx="609" cy="304"/>
          </a:xfrm>
        </p:grpSpPr>
        <p:sp>
          <p:nvSpPr>
            <p:cNvPr id="63547" name="Rectangle 53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BFBFB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3548" name="Rectangle 54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3540" name="Rectangle 55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solidFill>
            <a:srgbClr val="C0C0C0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3541" name="Rectangle 56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3542" name="Group 57"/>
          <p:cNvGrpSpPr>
            <a:grpSpLocks/>
          </p:cNvGrpSpPr>
          <p:nvPr/>
        </p:nvGrpSpPr>
        <p:grpSpPr bwMode="auto">
          <a:xfrm rot="5400000">
            <a:off x="3387725" y="2836863"/>
            <a:ext cx="766763" cy="1277937"/>
            <a:chOff x="4512" y="1250"/>
            <a:chExt cx="456" cy="760"/>
          </a:xfrm>
        </p:grpSpPr>
        <p:sp>
          <p:nvSpPr>
            <p:cNvPr id="63545" name="Rectangle 58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3546" name="Rectangle 59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81022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1023" name="Text Box 63"/>
          <p:cNvSpPr txBox="1">
            <a:spLocks noChangeArrowheads="1"/>
          </p:cNvSpPr>
          <p:nvPr/>
        </p:nvSpPr>
        <p:spPr bwMode="auto">
          <a:xfrm>
            <a:off x="755650" y="1284288"/>
            <a:ext cx="57610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1: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Construct the shape functions of the blocks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17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A1475-CA61-1F43-9007-7B5EB25E1854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65538" name="Freeform 3"/>
          <p:cNvSpPr>
            <a:spLocks/>
          </p:cNvSpPr>
          <p:nvPr/>
        </p:nvSpPr>
        <p:spPr bwMode="auto">
          <a:xfrm>
            <a:off x="5729288" y="2190750"/>
            <a:ext cx="1533525" cy="2479675"/>
          </a:xfrm>
          <a:custGeom>
            <a:avLst/>
            <a:gdLst>
              <a:gd name="T0" fmla="*/ 1533525 w 913"/>
              <a:gd name="T1" fmla="*/ 1458237 h 1476"/>
              <a:gd name="T2" fmla="*/ 1533525 w 913"/>
              <a:gd name="T3" fmla="*/ 2479675 h 1476"/>
              <a:gd name="T4" fmla="*/ 510615 w 913"/>
              <a:gd name="T5" fmla="*/ 2479675 h 1476"/>
              <a:gd name="T6" fmla="*/ 510615 w 913"/>
              <a:gd name="T7" fmla="*/ 1984076 h 1476"/>
              <a:gd name="T8" fmla="*/ 0 w 913"/>
              <a:gd name="T9" fmla="*/ 1984076 h 1476"/>
              <a:gd name="T10" fmla="*/ 0 w 913"/>
              <a:gd name="T11" fmla="*/ 0 h 1476"/>
              <a:gd name="T12" fmla="*/ 1533525 w 913"/>
              <a:gd name="T13" fmla="*/ 0 h 1476"/>
              <a:gd name="T14" fmla="*/ 1533525 w 913"/>
              <a:gd name="T15" fmla="*/ 1458237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39" name="Freeform 4"/>
          <p:cNvSpPr>
            <a:spLocks/>
          </p:cNvSpPr>
          <p:nvPr/>
        </p:nvSpPr>
        <p:spPr bwMode="auto">
          <a:xfrm>
            <a:off x="5735638" y="2192338"/>
            <a:ext cx="1535112" cy="2481262"/>
          </a:xfrm>
          <a:custGeom>
            <a:avLst/>
            <a:gdLst>
              <a:gd name="T0" fmla="*/ 1535112 w 913"/>
              <a:gd name="T1" fmla="*/ 2481262 h 1476"/>
              <a:gd name="T2" fmla="*/ 511144 w 913"/>
              <a:gd name="T3" fmla="*/ 2481262 h 1476"/>
              <a:gd name="T4" fmla="*/ 511144 w 913"/>
              <a:gd name="T5" fmla="*/ 1985346 h 1476"/>
              <a:gd name="T6" fmla="*/ 0 w 913"/>
              <a:gd name="T7" fmla="*/ 1985346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40" name="Freeform 5"/>
          <p:cNvSpPr>
            <a:spLocks/>
          </p:cNvSpPr>
          <p:nvPr/>
        </p:nvSpPr>
        <p:spPr bwMode="auto">
          <a:xfrm>
            <a:off x="5992813" y="2627313"/>
            <a:ext cx="1277937" cy="1790700"/>
          </a:xfrm>
          <a:custGeom>
            <a:avLst/>
            <a:gdLst>
              <a:gd name="T0" fmla="*/ 1277937 w 760"/>
              <a:gd name="T1" fmla="*/ 1790700 h 1065"/>
              <a:gd name="T2" fmla="*/ 1277937 w 760"/>
              <a:gd name="T3" fmla="*/ 0 h 1065"/>
              <a:gd name="T4" fmla="*/ 0 w 760"/>
              <a:gd name="T5" fmla="*/ 0 h 1065"/>
              <a:gd name="T6" fmla="*/ 0 w 760"/>
              <a:gd name="T7" fmla="*/ 1279552 h 1065"/>
              <a:gd name="T8" fmla="*/ 511175 w 760"/>
              <a:gd name="T9" fmla="*/ 1279552 h 1065"/>
              <a:gd name="T10" fmla="*/ 511175 w 760"/>
              <a:gd name="T11" fmla="*/ 1790700 h 1065"/>
              <a:gd name="T12" fmla="*/ 1277937 w 760"/>
              <a:gd name="T13" fmla="*/ 17907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41" name="Freeform 6"/>
          <p:cNvSpPr>
            <a:spLocks/>
          </p:cNvSpPr>
          <p:nvPr/>
        </p:nvSpPr>
        <p:spPr bwMode="auto">
          <a:xfrm>
            <a:off x="5992813" y="2627313"/>
            <a:ext cx="1277937" cy="17907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279552 h 1065"/>
              <a:gd name="T4" fmla="*/ 511175 w 760"/>
              <a:gd name="T5" fmla="*/ 1279552 h 1065"/>
              <a:gd name="T6" fmla="*/ 511175 w 760"/>
              <a:gd name="T7" fmla="*/ 1790700 h 1065"/>
              <a:gd name="T8" fmla="*/ 1277937 w 760"/>
              <a:gd name="T9" fmla="*/ 17907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5997575" y="2181225"/>
            <a:ext cx="1276350" cy="4556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992" name="Line 8"/>
          <p:cNvSpPr>
            <a:spLocks noChangeShapeType="1"/>
          </p:cNvSpPr>
          <p:nvPr/>
        </p:nvSpPr>
        <p:spPr bwMode="auto">
          <a:xfrm flipV="1">
            <a:off x="5992813" y="2182813"/>
            <a:ext cx="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22688" y="5154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098800" y="47561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1989138" y="51546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1608138" y="44688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7" name="Text Box 13"/>
          <p:cNvSpPr txBox="1">
            <a:spLocks noChangeArrowheads="1"/>
          </p:cNvSpPr>
          <p:nvPr/>
        </p:nvSpPr>
        <p:spPr bwMode="auto">
          <a:xfrm>
            <a:off x="693738" y="4087813"/>
            <a:ext cx="9874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693738" y="2511425"/>
            <a:ext cx="10477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Block 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: 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608138" y="30956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3589338" y="2792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01" name="Text Box 17"/>
          <p:cNvSpPr txBox="1">
            <a:spLocks noChangeArrowheads="1"/>
          </p:cNvSpPr>
          <p:nvPr/>
        </p:nvSpPr>
        <p:spPr bwMode="auto">
          <a:xfrm>
            <a:off x="2141538" y="22590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02" name="Text Box 18"/>
          <p:cNvSpPr txBox="1">
            <a:spLocks noChangeArrowheads="1"/>
          </p:cNvSpPr>
          <p:nvPr/>
        </p:nvSpPr>
        <p:spPr bwMode="auto">
          <a:xfrm>
            <a:off x="2827338" y="3308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03" name="Line 19"/>
          <p:cNvSpPr>
            <a:spLocks noChangeShapeType="1"/>
          </p:cNvSpPr>
          <p:nvPr/>
        </p:nvSpPr>
        <p:spPr bwMode="auto">
          <a:xfrm flipV="1">
            <a:off x="4572000" y="4687888"/>
            <a:ext cx="1566863" cy="238125"/>
          </a:xfrm>
          <a:prstGeom prst="line">
            <a:avLst/>
          </a:prstGeom>
          <a:noFill/>
          <a:ln w="57150">
            <a:solidFill>
              <a:srgbClr val="BFBF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4" name="Line 20"/>
          <p:cNvSpPr>
            <a:spLocks noChangeShapeType="1"/>
          </p:cNvSpPr>
          <p:nvPr/>
        </p:nvSpPr>
        <p:spPr bwMode="auto">
          <a:xfrm flipV="1">
            <a:off x="2894013" y="4189413"/>
            <a:ext cx="2808287" cy="127000"/>
          </a:xfrm>
          <a:prstGeom prst="line">
            <a:avLst/>
          </a:prstGeom>
          <a:noFill/>
          <a:ln w="57150">
            <a:solidFill>
              <a:srgbClr val="BFBFB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5" name="Freeform 21"/>
          <p:cNvSpPr>
            <a:spLocks/>
          </p:cNvSpPr>
          <p:nvPr/>
        </p:nvSpPr>
        <p:spPr bwMode="auto">
          <a:xfrm>
            <a:off x="2743200" y="2409825"/>
            <a:ext cx="3155950" cy="1473200"/>
          </a:xfrm>
          <a:custGeom>
            <a:avLst/>
            <a:gdLst>
              <a:gd name="T0" fmla="*/ 0 w 1702"/>
              <a:gd name="T1" fmla="*/ 95 h 353"/>
              <a:gd name="T2" fmla="*/ 634 w 1702"/>
              <a:gd name="T3" fmla="*/ 43 h 353"/>
              <a:gd name="T4" fmla="*/ 1702 w 1702"/>
              <a:gd name="T5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2" h="353">
                <a:moveTo>
                  <a:pt x="0" y="95"/>
                </a:moveTo>
                <a:cubicBezTo>
                  <a:pt x="175" y="47"/>
                  <a:pt x="350" y="0"/>
                  <a:pt x="634" y="43"/>
                </a:cubicBezTo>
                <a:cubicBezTo>
                  <a:pt x="918" y="86"/>
                  <a:pt x="1310" y="219"/>
                  <a:pt x="1702" y="353"/>
                </a:cubicBezTo>
              </a:path>
            </a:pathLst>
          </a:custGeom>
          <a:noFill/>
          <a:ln w="57150" cap="flat" cmpd="sng">
            <a:solidFill>
              <a:srgbClr val="5F5F5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6" name="Line 22"/>
          <p:cNvSpPr>
            <a:spLocks noChangeShapeType="1"/>
          </p:cNvSpPr>
          <p:nvPr/>
        </p:nvSpPr>
        <p:spPr bwMode="auto">
          <a:xfrm>
            <a:off x="4495800" y="3478213"/>
            <a:ext cx="1905000" cy="83820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7" name="Oval 23"/>
          <p:cNvSpPr>
            <a:spLocks noChangeArrowheads="1"/>
          </p:cNvSpPr>
          <p:nvPr/>
        </p:nvSpPr>
        <p:spPr bwMode="auto">
          <a:xfrm>
            <a:off x="5703888" y="4127500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8" name="Oval 24"/>
          <p:cNvSpPr>
            <a:spLocks noChangeArrowheads="1"/>
          </p:cNvSpPr>
          <p:nvPr/>
        </p:nvSpPr>
        <p:spPr bwMode="auto">
          <a:xfrm>
            <a:off x="5951538" y="38623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09" name="Oval 25"/>
          <p:cNvSpPr>
            <a:spLocks noChangeArrowheads="1"/>
          </p:cNvSpPr>
          <p:nvPr/>
        </p:nvSpPr>
        <p:spPr bwMode="auto">
          <a:xfrm>
            <a:off x="6197600" y="4613275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10" name="Oval 26"/>
          <p:cNvSpPr>
            <a:spLocks noChangeArrowheads="1"/>
          </p:cNvSpPr>
          <p:nvPr/>
        </p:nvSpPr>
        <p:spPr bwMode="auto">
          <a:xfrm>
            <a:off x="6481763" y="43767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 rot="16200000">
            <a:off x="5192713" y="48482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12" name="Text Box 28"/>
          <p:cNvSpPr txBox="1">
            <a:spLocks noChangeArrowheads="1"/>
          </p:cNvSpPr>
          <p:nvPr/>
        </p:nvSpPr>
        <p:spPr bwMode="auto">
          <a:xfrm>
            <a:off x="7399338" y="4487863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13" name="Line 29"/>
          <p:cNvSpPr>
            <a:spLocks noChangeShapeType="1"/>
          </p:cNvSpPr>
          <p:nvPr/>
        </p:nvSpPr>
        <p:spPr bwMode="auto">
          <a:xfrm>
            <a:off x="5484813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65" name="Line 30"/>
          <p:cNvSpPr>
            <a:spLocks noChangeShapeType="1"/>
          </p:cNvSpPr>
          <p:nvPr/>
        </p:nvSpPr>
        <p:spPr bwMode="auto">
          <a:xfrm flipH="1">
            <a:off x="5181600" y="2181225"/>
            <a:ext cx="0" cy="3121025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66" name="Line 31"/>
          <p:cNvSpPr>
            <a:spLocks noChangeShapeType="1"/>
          </p:cNvSpPr>
          <p:nvPr/>
        </p:nvSpPr>
        <p:spPr bwMode="auto">
          <a:xfrm>
            <a:off x="5029200" y="5148263"/>
            <a:ext cx="2971800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16" name="Text Box 32"/>
          <p:cNvSpPr txBox="1">
            <a:spLocks noChangeArrowheads="1"/>
          </p:cNvSpPr>
          <p:nvPr/>
        </p:nvSpPr>
        <p:spPr bwMode="auto">
          <a:xfrm>
            <a:off x="7696200" y="5224463"/>
            <a:ext cx="368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17" name="Text Box 33"/>
          <p:cNvSpPr txBox="1">
            <a:spLocks noChangeArrowheads="1"/>
          </p:cNvSpPr>
          <p:nvPr/>
        </p:nvSpPr>
        <p:spPr bwMode="auto">
          <a:xfrm>
            <a:off x="5567363" y="522446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18" name="Text Box 34"/>
          <p:cNvSpPr txBox="1">
            <a:spLocks noChangeArrowheads="1"/>
          </p:cNvSpPr>
          <p:nvPr/>
        </p:nvSpPr>
        <p:spPr bwMode="auto">
          <a:xfrm>
            <a:off x="6635750" y="52244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19" name="Line 35"/>
          <p:cNvSpPr>
            <a:spLocks noChangeShapeType="1"/>
          </p:cNvSpPr>
          <p:nvPr/>
        </p:nvSpPr>
        <p:spPr bwMode="auto">
          <a:xfrm>
            <a:off x="5715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0" name="Line 36"/>
          <p:cNvSpPr>
            <a:spLocks noChangeShapeType="1"/>
          </p:cNvSpPr>
          <p:nvPr/>
        </p:nvSpPr>
        <p:spPr bwMode="auto">
          <a:xfrm>
            <a:off x="5991225" y="50625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1" name="Line 37"/>
          <p:cNvSpPr>
            <a:spLocks noChangeShapeType="1"/>
          </p:cNvSpPr>
          <p:nvPr/>
        </p:nvSpPr>
        <p:spPr bwMode="auto">
          <a:xfrm>
            <a:off x="62484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2" name="Line 38"/>
          <p:cNvSpPr>
            <a:spLocks noChangeShapeType="1"/>
          </p:cNvSpPr>
          <p:nvPr/>
        </p:nvSpPr>
        <p:spPr bwMode="auto">
          <a:xfrm>
            <a:off x="6477000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3" name="Line 39"/>
          <p:cNvSpPr>
            <a:spLocks noChangeShapeType="1"/>
          </p:cNvSpPr>
          <p:nvPr/>
        </p:nvSpPr>
        <p:spPr bwMode="auto">
          <a:xfrm>
            <a:off x="67833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4" name="Line 40"/>
          <p:cNvSpPr>
            <a:spLocks noChangeShapeType="1"/>
          </p:cNvSpPr>
          <p:nvPr/>
        </p:nvSpPr>
        <p:spPr bwMode="auto">
          <a:xfrm>
            <a:off x="70119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5" name="Line 41"/>
          <p:cNvSpPr>
            <a:spLocks noChangeShapeType="1"/>
          </p:cNvSpPr>
          <p:nvPr/>
        </p:nvSpPr>
        <p:spPr bwMode="auto">
          <a:xfrm>
            <a:off x="7240588" y="5073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6" name="Line 42"/>
          <p:cNvSpPr>
            <a:spLocks noChangeShapeType="1"/>
          </p:cNvSpPr>
          <p:nvPr/>
        </p:nvSpPr>
        <p:spPr bwMode="auto">
          <a:xfrm rot="16200000">
            <a:off x="5192713" y="4600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7" name="Line 43"/>
          <p:cNvSpPr>
            <a:spLocks noChangeShapeType="1"/>
          </p:cNvSpPr>
          <p:nvPr/>
        </p:nvSpPr>
        <p:spPr bwMode="auto">
          <a:xfrm rot="16200000">
            <a:off x="5182394" y="4352131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8" name="Line 44"/>
          <p:cNvSpPr>
            <a:spLocks noChangeShapeType="1"/>
          </p:cNvSpPr>
          <p:nvPr/>
        </p:nvSpPr>
        <p:spPr bwMode="auto">
          <a:xfrm rot="16200000">
            <a:off x="5192713" y="4105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29" name="Line 45"/>
          <p:cNvSpPr>
            <a:spLocks noChangeShapeType="1"/>
          </p:cNvSpPr>
          <p:nvPr/>
        </p:nvSpPr>
        <p:spPr bwMode="auto">
          <a:xfrm rot="16200000">
            <a:off x="5192713" y="38592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30" name="Line 46"/>
          <p:cNvSpPr>
            <a:spLocks noChangeShapeType="1"/>
          </p:cNvSpPr>
          <p:nvPr/>
        </p:nvSpPr>
        <p:spPr bwMode="auto">
          <a:xfrm rot="16200000">
            <a:off x="5192713" y="3609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31" name="Line 47"/>
          <p:cNvSpPr>
            <a:spLocks noChangeShapeType="1"/>
          </p:cNvSpPr>
          <p:nvPr/>
        </p:nvSpPr>
        <p:spPr bwMode="auto">
          <a:xfrm rot="16200000">
            <a:off x="5192713" y="3362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32" name="Line 48"/>
          <p:cNvSpPr>
            <a:spLocks noChangeShapeType="1"/>
          </p:cNvSpPr>
          <p:nvPr/>
        </p:nvSpPr>
        <p:spPr bwMode="auto">
          <a:xfrm rot="16200000">
            <a:off x="5192713" y="3116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33" name="Text Box 49"/>
          <p:cNvSpPr txBox="1">
            <a:spLocks noChangeArrowheads="1"/>
          </p:cNvSpPr>
          <p:nvPr/>
        </p:nvSpPr>
        <p:spPr bwMode="auto">
          <a:xfrm>
            <a:off x="4806950" y="452120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34" name="Text Box 50"/>
          <p:cNvSpPr txBox="1">
            <a:spLocks noChangeArrowheads="1"/>
          </p:cNvSpPr>
          <p:nvPr/>
        </p:nvSpPr>
        <p:spPr bwMode="auto">
          <a:xfrm>
            <a:off x="4800600" y="40116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35" name="Text Box 51"/>
          <p:cNvSpPr txBox="1">
            <a:spLocks noChangeArrowheads="1"/>
          </p:cNvSpPr>
          <p:nvPr/>
        </p:nvSpPr>
        <p:spPr bwMode="auto">
          <a:xfrm>
            <a:off x="4800600" y="2174875"/>
            <a:ext cx="3286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36" name="Line 52"/>
          <p:cNvSpPr>
            <a:spLocks noChangeShapeType="1"/>
          </p:cNvSpPr>
          <p:nvPr/>
        </p:nvSpPr>
        <p:spPr bwMode="auto">
          <a:xfrm rot="16200000">
            <a:off x="5182394" y="2867819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37" name="Text Box 53"/>
          <p:cNvSpPr txBox="1">
            <a:spLocks noChangeArrowheads="1"/>
          </p:cNvSpPr>
          <p:nvPr/>
        </p:nvSpPr>
        <p:spPr bwMode="auto">
          <a:xfrm>
            <a:off x="6102350" y="52324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38" name="Text Box 54"/>
          <p:cNvSpPr txBox="1">
            <a:spLocks noChangeArrowheads="1"/>
          </p:cNvSpPr>
          <p:nvPr/>
        </p:nvSpPr>
        <p:spPr bwMode="auto">
          <a:xfrm>
            <a:off x="4800600" y="35369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>
            <a:off x="7469188" y="508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2040" name="Text Box 56"/>
          <p:cNvSpPr txBox="1">
            <a:spLocks noChangeArrowheads="1"/>
          </p:cNvSpPr>
          <p:nvPr/>
        </p:nvSpPr>
        <p:spPr bwMode="auto">
          <a:xfrm>
            <a:off x="7391400" y="4113213"/>
            <a:ext cx="70643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5592" name="Rectangle 57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93" name="Rectangle 58"/>
          <p:cNvSpPr>
            <a:spLocks noChangeArrowheads="1"/>
          </p:cNvSpPr>
          <p:nvPr/>
        </p:nvSpPr>
        <p:spPr bwMode="auto">
          <a:xfrm>
            <a:off x="1908175" y="2551113"/>
            <a:ext cx="766763" cy="12779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5594" name="Group 59"/>
          <p:cNvGrpSpPr>
            <a:grpSpLocks/>
          </p:cNvGrpSpPr>
          <p:nvPr/>
        </p:nvGrpSpPr>
        <p:grpSpPr bwMode="auto">
          <a:xfrm>
            <a:off x="3405188" y="4645025"/>
            <a:ext cx="1022350" cy="509588"/>
            <a:chOff x="4512" y="2010"/>
            <a:chExt cx="609" cy="304"/>
          </a:xfrm>
        </p:grpSpPr>
        <p:sp>
          <p:nvSpPr>
            <p:cNvPr id="65602" name="Rectangle 60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BFBFB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5603" name="Rectangle 61"/>
            <p:cNvSpPr>
              <a:spLocks noChangeArrowheads="1"/>
            </p:cNvSpPr>
            <p:nvPr/>
          </p:nvSpPr>
          <p:spPr bwMode="auto">
            <a:xfrm>
              <a:off x="4512" y="2010"/>
              <a:ext cx="609" cy="30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5595" name="Rectangle 62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solidFill>
            <a:srgbClr val="C0C0C0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5596" name="Rectangle 63"/>
          <p:cNvSpPr>
            <a:spLocks noChangeArrowheads="1"/>
          </p:cNvSpPr>
          <p:nvPr/>
        </p:nvSpPr>
        <p:spPr bwMode="auto">
          <a:xfrm rot="5400000">
            <a:off x="1658144" y="4388644"/>
            <a:ext cx="1022350" cy="5095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65597" name="Group 64"/>
          <p:cNvGrpSpPr>
            <a:grpSpLocks/>
          </p:cNvGrpSpPr>
          <p:nvPr/>
        </p:nvGrpSpPr>
        <p:grpSpPr bwMode="auto">
          <a:xfrm rot="5400000">
            <a:off x="3387725" y="2836863"/>
            <a:ext cx="766763" cy="1277937"/>
            <a:chOff x="4512" y="1250"/>
            <a:chExt cx="456" cy="760"/>
          </a:xfrm>
        </p:grpSpPr>
        <p:sp>
          <p:nvSpPr>
            <p:cNvPr id="65600" name="Rectangle 65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5601" name="Rectangle 66"/>
            <p:cNvSpPr>
              <a:spLocks noChangeArrowheads="1"/>
            </p:cNvSpPr>
            <p:nvPr/>
          </p:nvSpPr>
          <p:spPr bwMode="auto">
            <a:xfrm>
              <a:off x="4512" y="1250"/>
              <a:ext cx="456" cy="76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8205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2054" name="Text Box 70"/>
          <p:cNvSpPr txBox="1">
            <a:spLocks noChangeArrowheads="1"/>
          </p:cNvSpPr>
          <p:nvPr/>
        </p:nvSpPr>
        <p:spPr bwMode="auto">
          <a:xfrm>
            <a:off x="755650" y="1284288"/>
            <a:ext cx="576103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1: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Construct the shape functions of the blocks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26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15B83-6854-3C41-A643-14291A53B12E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683012" name="Freeform 4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3" name="Freeform 5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4" name="Freeform 6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5" name="Freeform 7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7" name="Line 9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8" name="Oval 10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19" name="Oval 11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0" name="Oval 12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1" name="Oval 13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2" name="AutoShape 14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3" name="Line 15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4" name="Line 16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28" name="Line 20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29" name="Line 21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0" name="Line 22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1" name="Line 23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2" name="Line 24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3" name="Line 25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4" name="Line 26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5" name="Line 27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6" name="Line 28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7" name="Line 29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8" name="Line 30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39" name="Line 31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40" name="Line 32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41" name="Line 33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43" name="Text Box 35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44" name="Text Box 36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45" name="Line 37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46" name="Text Box 38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47" name="Text Box 39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48" name="Line 40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49" name="Line 41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50" name="Line 42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3051" name="Text Box 43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52" name="Text Box 44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53" name="Text Box 45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3056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3057" name="Text Box 49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03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8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8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8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8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8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8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8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animBg="1"/>
      <p:bldP spid="683013" grpId="0" animBg="1"/>
      <p:bldP spid="683014" grpId="0" animBg="1"/>
      <p:bldP spid="683015" grpId="0" animBg="1"/>
      <p:bldP spid="683016" grpId="0" animBg="1"/>
      <p:bldP spid="683018" grpId="0" animBg="1"/>
      <p:bldP spid="683019" grpId="0" animBg="1"/>
      <p:bldP spid="683020" grpId="0" animBg="1"/>
      <p:bldP spid="683021" grpId="0" animBg="1"/>
      <p:bldP spid="683022" grpId="0" animBg="1"/>
      <p:bldP spid="683023" grpId="0" animBg="1"/>
      <p:bldP spid="683024" grpId="0" animBg="1"/>
      <p:bldP spid="683025" grpId="0"/>
      <p:bldP spid="683026" grpId="0"/>
      <p:bldP spid="683027" grpId="0"/>
      <p:bldP spid="683042" grpId="0"/>
      <p:bldP spid="683043" grpId="0"/>
      <p:bldP spid="683044" grpId="0"/>
      <p:bldP spid="683046" grpId="0"/>
      <p:bldP spid="683047" grpId="0"/>
      <p:bldP spid="683051" grpId="0"/>
      <p:bldP spid="683052" grpId="0"/>
      <p:bldP spid="68305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6D7BF-8E12-F343-9C95-78CBA735189E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525463" y="1225550"/>
            <a:ext cx="8234362" cy="4941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35" name="Freeform 4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36" name="Freeform 5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37" name="Freeform 6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38" name="Freeform 7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1" name="Line 9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2" name="Oval 10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3" name="Oval 11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4" name="Oval 12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5" name="Oval 13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6" name="Line 14"/>
          <p:cNvSpPr>
            <a:spLocks noChangeShapeType="1"/>
          </p:cNvSpPr>
          <p:nvPr/>
        </p:nvSpPr>
        <p:spPr bwMode="auto">
          <a:xfrm>
            <a:off x="1714500" y="3975100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7" name="Oval 15"/>
          <p:cNvSpPr>
            <a:spLocks noChangeArrowheads="1"/>
          </p:cNvSpPr>
          <p:nvPr/>
        </p:nvSpPr>
        <p:spPr bwMode="auto">
          <a:xfrm>
            <a:off x="1685925" y="3092450"/>
            <a:ext cx="60325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8" name="Freeform 16"/>
          <p:cNvSpPr>
            <a:spLocks/>
          </p:cNvSpPr>
          <p:nvPr/>
        </p:nvSpPr>
        <p:spPr bwMode="auto">
          <a:xfrm>
            <a:off x="1730375" y="3192463"/>
            <a:ext cx="131763" cy="1016000"/>
          </a:xfrm>
          <a:custGeom>
            <a:avLst/>
            <a:gdLst>
              <a:gd name="T0" fmla="*/ 0 w 143"/>
              <a:gd name="T1" fmla="*/ 726 h 756"/>
              <a:gd name="T2" fmla="*/ 136 w 143"/>
              <a:gd name="T3" fmla="*/ 635 h 756"/>
              <a:gd name="T4" fmla="*/ 45 w 143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56">
                <a:moveTo>
                  <a:pt x="0" y="726"/>
                </a:moveTo>
                <a:cubicBezTo>
                  <a:pt x="64" y="741"/>
                  <a:pt x="129" y="756"/>
                  <a:pt x="136" y="635"/>
                </a:cubicBezTo>
                <a:cubicBezTo>
                  <a:pt x="143" y="514"/>
                  <a:pt x="94" y="257"/>
                  <a:pt x="4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49" name="Oval 17"/>
          <p:cNvSpPr>
            <a:spLocks noChangeArrowheads="1"/>
          </p:cNvSpPr>
          <p:nvPr/>
        </p:nvSpPr>
        <p:spPr bwMode="auto">
          <a:xfrm>
            <a:off x="1866900" y="3487738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0" name="Oval 18"/>
          <p:cNvSpPr>
            <a:spLocks noChangeArrowheads="1"/>
          </p:cNvSpPr>
          <p:nvPr/>
        </p:nvSpPr>
        <p:spPr bwMode="auto">
          <a:xfrm>
            <a:off x="2076450" y="3910013"/>
            <a:ext cx="63500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1" name="Freeform 19"/>
          <p:cNvSpPr>
            <a:spLocks/>
          </p:cNvSpPr>
          <p:nvPr/>
        </p:nvSpPr>
        <p:spPr bwMode="auto">
          <a:xfrm>
            <a:off x="1928813" y="3975100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2" name="Freeform 20"/>
          <p:cNvSpPr>
            <a:spLocks/>
          </p:cNvSpPr>
          <p:nvPr/>
        </p:nvSpPr>
        <p:spPr bwMode="auto">
          <a:xfrm>
            <a:off x="1916113" y="3565525"/>
            <a:ext cx="61912" cy="366713"/>
          </a:xfrm>
          <a:custGeom>
            <a:avLst/>
            <a:gdLst>
              <a:gd name="T0" fmla="*/ 0 w 46"/>
              <a:gd name="T1" fmla="*/ 272 h 272"/>
              <a:gd name="T2" fmla="*/ 46 w 46"/>
              <a:gd name="T3" fmla="*/ 136 h 272"/>
              <a:gd name="T4" fmla="*/ 0 w 4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72">
                <a:moveTo>
                  <a:pt x="0" y="272"/>
                </a:moveTo>
                <a:cubicBezTo>
                  <a:pt x="23" y="226"/>
                  <a:pt x="46" y="181"/>
                  <a:pt x="46" y="136"/>
                </a:cubicBezTo>
                <a:cubicBezTo>
                  <a:pt x="46" y="91"/>
                  <a:pt x="23" y="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3" name="Line 21"/>
          <p:cNvSpPr>
            <a:spLocks noChangeShapeType="1"/>
          </p:cNvSpPr>
          <p:nvPr/>
        </p:nvSpPr>
        <p:spPr bwMode="auto">
          <a:xfrm>
            <a:off x="2120900" y="43878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4" name="Freeform 22"/>
          <p:cNvSpPr>
            <a:spLocks/>
          </p:cNvSpPr>
          <p:nvPr/>
        </p:nvSpPr>
        <p:spPr bwMode="auto">
          <a:xfrm>
            <a:off x="2144713" y="3998913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5" name="AutoShape 23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55" name="Line 24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656" name="Line 25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58" name="Text Box 26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59" name="Text Box 27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60" name="Text Box 28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61" name="Line 29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2" name="Line 30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3" name="Line 31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4" name="Line 32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5" name="Line 33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6" name="Line 34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7" name="Line 35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8" name="Line 36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69" name="Line 37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0" name="Line 38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1" name="Line 39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2" name="Line 40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3" name="Line 41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4" name="Line 42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5" name="Text Box 43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76" name="Text Box 44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77" name="Text Box 45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78" name="Line 46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81" name="Line 49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4084" name="Text Box 52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85" name="Text Box 53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86" name="Text Box 54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4089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4090" name="Text Box 58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6" grpId="0" animBg="1"/>
      <p:bldP spid="684047" grpId="0" animBg="1"/>
      <p:bldP spid="684048" grpId="0" animBg="1"/>
      <p:bldP spid="684049" grpId="0" animBg="1"/>
      <p:bldP spid="684050" grpId="0" animBg="1"/>
      <p:bldP spid="684051" grpId="0" animBg="1"/>
      <p:bldP spid="684052" grpId="0" animBg="1"/>
      <p:bldP spid="684053" grpId="0" animBg="1"/>
      <p:bldP spid="68405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D447CF-1603-EE48-8859-BA968BFEFB4E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1682" name="Freeform 3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83" name="Freeform 4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985962 h 1476"/>
              <a:gd name="T2" fmla="*/ 408598 w 913"/>
              <a:gd name="T3" fmla="*/ 1985962 h 1476"/>
              <a:gd name="T4" fmla="*/ 408598 w 913"/>
              <a:gd name="T5" fmla="*/ 1589039 h 1476"/>
              <a:gd name="T6" fmla="*/ 0 w 913"/>
              <a:gd name="T7" fmla="*/ 1589039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84" name="Freeform 5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85" name="Freeform 6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635375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Freeform 8"/>
          <p:cNvSpPr>
            <a:spLocks/>
          </p:cNvSpPr>
          <p:nvPr/>
        </p:nvSpPr>
        <p:spPr bwMode="auto">
          <a:xfrm>
            <a:off x="4992688" y="2573338"/>
            <a:ext cx="1022350" cy="1371600"/>
          </a:xfrm>
          <a:custGeom>
            <a:avLst/>
            <a:gdLst>
              <a:gd name="T0" fmla="*/ 1022350 w 760"/>
              <a:gd name="T1" fmla="*/ 1371600 h 1020"/>
              <a:gd name="T2" fmla="*/ 408940 w 760"/>
              <a:gd name="T3" fmla="*/ 1371600 h 1020"/>
              <a:gd name="T4" fmla="*/ 408940 w 760"/>
              <a:gd name="T5" fmla="*/ 961465 h 1020"/>
              <a:gd name="T6" fmla="*/ 203125 w 760"/>
              <a:gd name="T7" fmla="*/ 961465 h 1020"/>
              <a:gd name="T8" fmla="*/ 203125 w 760"/>
              <a:gd name="T9" fmla="*/ 552674 h 1020"/>
              <a:gd name="T10" fmla="*/ 0 w 760"/>
              <a:gd name="T11" fmla="*/ 552674 h 1020"/>
              <a:gd name="T12" fmla="*/ 0 w 760"/>
              <a:gd name="T13" fmla="*/ 0 h 1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20">
                <a:moveTo>
                  <a:pt x="760" y="1020"/>
                </a:moveTo>
                <a:lnTo>
                  <a:pt x="304" y="1020"/>
                </a:lnTo>
                <a:lnTo>
                  <a:pt x="304" y="715"/>
                </a:lnTo>
                <a:lnTo>
                  <a:pt x="151" y="715"/>
                </a:lnTo>
                <a:lnTo>
                  <a:pt x="151" y="411"/>
                </a:lnTo>
                <a:lnTo>
                  <a:pt x="0" y="411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88" name="Freeform 9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89" name="Freeform 10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90" name="Freeform 11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691" name="Freeform 12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69" name="Rectangle 13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0" name="Line 14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1" name="Oval 15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2" name="Oval 16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3" name="Oval 17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4" name="Oval 18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1714500" y="3975100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6" name="Oval 20"/>
          <p:cNvSpPr>
            <a:spLocks noChangeArrowheads="1"/>
          </p:cNvSpPr>
          <p:nvPr/>
        </p:nvSpPr>
        <p:spPr bwMode="auto">
          <a:xfrm>
            <a:off x="1685925" y="3092450"/>
            <a:ext cx="60325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7" name="Freeform 21"/>
          <p:cNvSpPr>
            <a:spLocks/>
          </p:cNvSpPr>
          <p:nvPr/>
        </p:nvSpPr>
        <p:spPr bwMode="auto">
          <a:xfrm>
            <a:off x="1730375" y="3192463"/>
            <a:ext cx="131763" cy="1016000"/>
          </a:xfrm>
          <a:custGeom>
            <a:avLst/>
            <a:gdLst>
              <a:gd name="T0" fmla="*/ 0 w 143"/>
              <a:gd name="T1" fmla="*/ 726 h 756"/>
              <a:gd name="T2" fmla="*/ 136 w 143"/>
              <a:gd name="T3" fmla="*/ 635 h 756"/>
              <a:gd name="T4" fmla="*/ 45 w 143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56">
                <a:moveTo>
                  <a:pt x="0" y="726"/>
                </a:moveTo>
                <a:cubicBezTo>
                  <a:pt x="64" y="741"/>
                  <a:pt x="129" y="756"/>
                  <a:pt x="136" y="635"/>
                </a:cubicBezTo>
                <a:cubicBezTo>
                  <a:pt x="143" y="514"/>
                  <a:pt x="94" y="257"/>
                  <a:pt x="4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8" name="Oval 22"/>
          <p:cNvSpPr>
            <a:spLocks noChangeArrowheads="1"/>
          </p:cNvSpPr>
          <p:nvPr/>
        </p:nvSpPr>
        <p:spPr bwMode="auto">
          <a:xfrm>
            <a:off x="1866900" y="3487738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79" name="Oval 23"/>
          <p:cNvSpPr>
            <a:spLocks noChangeArrowheads="1"/>
          </p:cNvSpPr>
          <p:nvPr/>
        </p:nvSpPr>
        <p:spPr bwMode="auto">
          <a:xfrm>
            <a:off x="2076450" y="3910013"/>
            <a:ext cx="63500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0" name="Freeform 24"/>
          <p:cNvSpPr>
            <a:spLocks/>
          </p:cNvSpPr>
          <p:nvPr/>
        </p:nvSpPr>
        <p:spPr bwMode="auto">
          <a:xfrm>
            <a:off x="1928813" y="3975100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1" name="Freeform 25"/>
          <p:cNvSpPr>
            <a:spLocks/>
          </p:cNvSpPr>
          <p:nvPr/>
        </p:nvSpPr>
        <p:spPr bwMode="auto">
          <a:xfrm>
            <a:off x="1916113" y="3565525"/>
            <a:ext cx="61912" cy="366713"/>
          </a:xfrm>
          <a:custGeom>
            <a:avLst/>
            <a:gdLst>
              <a:gd name="T0" fmla="*/ 0 w 46"/>
              <a:gd name="T1" fmla="*/ 272 h 272"/>
              <a:gd name="T2" fmla="*/ 46 w 46"/>
              <a:gd name="T3" fmla="*/ 136 h 272"/>
              <a:gd name="T4" fmla="*/ 0 w 4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72">
                <a:moveTo>
                  <a:pt x="0" y="272"/>
                </a:moveTo>
                <a:cubicBezTo>
                  <a:pt x="23" y="226"/>
                  <a:pt x="46" y="181"/>
                  <a:pt x="46" y="136"/>
                </a:cubicBezTo>
                <a:cubicBezTo>
                  <a:pt x="46" y="91"/>
                  <a:pt x="23" y="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2" name="Line 26"/>
          <p:cNvSpPr>
            <a:spLocks noChangeShapeType="1"/>
          </p:cNvSpPr>
          <p:nvPr/>
        </p:nvSpPr>
        <p:spPr bwMode="auto">
          <a:xfrm>
            <a:off x="2120900" y="43878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3" name="Freeform 27"/>
          <p:cNvSpPr>
            <a:spLocks/>
          </p:cNvSpPr>
          <p:nvPr/>
        </p:nvSpPr>
        <p:spPr bwMode="auto">
          <a:xfrm>
            <a:off x="2144713" y="3998913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4" name="AutoShape 28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08" name="Line 29"/>
          <p:cNvSpPr>
            <a:spLocks noChangeShapeType="1"/>
          </p:cNvSpPr>
          <p:nvPr/>
        </p:nvSpPr>
        <p:spPr bwMode="auto">
          <a:xfrm flipH="1">
            <a:off x="4368800" y="2571750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09" name="Line 30"/>
          <p:cNvSpPr>
            <a:spLocks noChangeShapeType="1"/>
          </p:cNvSpPr>
          <p:nvPr/>
        </p:nvSpPr>
        <p:spPr bwMode="auto">
          <a:xfrm>
            <a:off x="4246563" y="4945063"/>
            <a:ext cx="2378075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87" name="Text Box 31"/>
          <p:cNvSpPr txBox="1">
            <a:spLocks noChangeArrowheads="1"/>
          </p:cNvSpPr>
          <p:nvPr/>
        </p:nvSpPr>
        <p:spPr bwMode="auto">
          <a:xfrm>
            <a:off x="6381750" y="5005388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088" name="Text Box 32"/>
          <p:cNvSpPr txBox="1">
            <a:spLocks noChangeArrowheads="1"/>
          </p:cNvSpPr>
          <p:nvPr/>
        </p:nvSpPr>
        <p:spPr bwMode="auto">
          <a:xfrm>
            <a:off x="4678363" y="50053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089" name="Text Box 33"/>
          <p:cNvSpPr txBox="1">
            <a:spLocks noChangeArrowheads="1"/>
          </p:cNvSpPr>
          <p:nvPr/>
        </p:nvSpPr>
        <p:spPr bwMode="auto">
          <a:xfrm>
            <a:off x="5532438" y="50053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090" name="Line 34"/>
          <p:cNvSpPr>
            <a:spLocks noChangeShapeType="1"/>
          </p:cNvSpPr>
          <p:nvPr/>
        </p:nvSpPr>
        <p:spPr bwMode="auto">
          <a:xfrm>
            <a:off x="4795838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1" name="Line 35"/>
          <p:cNvSpPr>
            <a:spLocks noChangeShapeType="1"/>
          </p:cNvSpPr>
          <p:nvPr/>
        </p:nvSpPr>
        <p:spPr bwMode="auto">
          <a:xfrm>
            <a:off x="5016500" y="48783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2" name="Line 36"/>
          <p:cNvSpPr>
            <a:spLocks noChangeShapeType="1"/>
          </p:cNvSpPr>
          <p:nvPr/>
        </p:nvSpPr>
        <p:spPr bwMode="auto">
          <a:xfrm>
            <a:off x="522287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3" name="Line 37"/>
          <p:cNvSpPr>
            <a:spLocks noChangeShapeType="1"/>
          </p:cNvSpPr>
          <p:nvPr/>
        </p:nvSpPr>
        <p:spPr bwMode="auto">
          <a:xfrm>
            <a:off x="54070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4" name="Line 38"/>
          <p:cNvSpPr>
            <a:spLocks noChangeShapeType="1"/>
          </p:cNvSpPr>
          <p:nvPr/>
        </p:nvSpPr>
        <p:spPr bwMode="auto">
          <a:xfrm>
            <a:off x="56499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5" name="Line 39"/>
          <p:cNvSpPr>
            <a:spLocks noChangeShapeType="1"/>
          </p:cNvSpPr>
          <p:nvPr/>
        </p:nvSpPr>
        <p:spPr bwMode="auto">
          <a:xfrm>
            <a:off x="583406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6" name="Line 40"/>
          <p:cNvSpPr>
            <a:spLocks noChangeShapeType="1"/>
          </p:cNvSpPr>
          <p:nvPr/>
        </p:nvSpPr>
        <p:spPr bwMode="auto">
          <a:xfrm>
            <a:off x="60166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7" name="Line 41"/>
          <p:cNvSpPr>
            <a:spLocks noChangeShapeType="1"/>
          </p:cNvSpPr>
          <p:nvPr/>
        </p:nvSpPr>
        <p:spPr bwMode="auto">
          <a:xfrm rot="16200000">
            <a:off x="4377532" y="450453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8" name="Line 42"/>
          <p:cNvSpPr>
            <a:spLocks noChangeShapeType="1"/>
          </p:cNvSpPr>
          <p:nvPr/>
        </p:nvSpPr>
        <p:spPr bwMode="auto">
          <a:xfrm rot="16200000">
            <a:off x="4369594" y="43060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099" name="Line 43"/>
          <p:cNvSpPr>
            <a:spLocks noChangeShapeType="1"/>
          </p:cNvSpPr>
          <p:nvPr/>
        </p:nvSpPr>
        <p:spPr bwMode="auto">
          <a:xfrm rot="16200000">
            <a:off x="4377532" y="4109244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00" name="Line 44"/>
          <p:cNvSpPr>
            <a:spLocks noChangeShapeType="1"/>
          </p:cNvSpPr>
          <p:nvPr/>
        </p:nvSpPr>
        <p:spPr bwMode="auto">
          <a:xfrm rot="16200000">
            <a:off x="4377532" y="3910806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01" name="Line 45"/>
          <p:cNvSpPr>
            <a:spLocks noChangeShapeType="1"/>
          </p:cNvSpPr>
          <p:nvPr/>
        </p:nvSpPr>
        <p:spPr bwMode="auto">
          <a:xfrm rot="16200000">
            <a:off x="4377532" y="371236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 rot="16200000">
            <a:off x="4377532" y="331708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03" name="Text Box 47"/>
          <p:cNvSpPr txBox="1">
            <a:spLocks noChangeArrowheads="1"/>
          </p:cNvSpPr>
          <p:nvPr/>
        </p:nvSpPr>
        <p:spPr bwMode="auto">
          <a:xfrm>
            <a:off x="4068763" y="4445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4064000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05" name="Text Box 49"/>
          <p:cNvSpPr txBox="1">
            <a:spLocks noChangeArrowheads="1"/>
          </p:cNvSpPr>
          <p:nvPr/>
        </p:nvSpPr>
        <p:spPr bwMode="auto">
          <a:xfrm>
            <a:off x="4064000" y="2566988"/>
            <a:ext cx="328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06" name="Line 50"/>
          <p:cNvSpPr>
            <a:spLocks noChangeShapeType="1"/>
          </p:cNvSpPr>
          <p:nvPr/>
        </p:nvSpPr>
        <p:spPr bwMode="auto">
          <a:xfrm rot="16200000">
            <a:off x="4369594" y="31202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07" name="Text Box 51"/>
          <p:cNvSpPr txBox="1">
            <a:spLocks noChangeArrowheads="1"/>
          </p:cNvSpPr>
          <p:nvPr/>
        </p:nvSpPr>
        <p:spPr bwMode="auto">
          <a:xfrm>
            <a:off x="5105400" y="50117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08" name="Text Box 52"/>
          <p:cNvSpPr txBox="1">
            <a:spLocks noChangeArrowheads="1"/>
          </p:cNvSpPr>
          <p:nvPr/>
        </p:nvSpPr>
        <p:spPr bwMode="auto">
          <a:xfrm>
            <a:off x="4064000" y="36512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09" name="Line 53"/>
          <p:cNvSpPr>
            <a:spLocks noChangeShapeType="1"/>
          </p:cNvSpPr>
          <p:nvPr/>
        </p:nvSpPr>
        <p:spPr bwMode="auto">
          <a:xfrm>
            <a:off x="6199188" y="48910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10" name="Line 54"/>
          <p:cNvSpPr>
            <a:spLocks noChangeShapeType="1"/>
          </p:cNvSpPr>
          <p:nvPr/>
        </p:nvSpPr>
        <p:spPr bwMode="auto">
          <a:xfrm>
            <a:off x="45831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11" name="Line 55"/>
          <p:cNvSpPr>
            <a:spLocks noChangeShapeType="1"/>
          </p:cNvSpPr>
          <p:nvPr/>
        </p:nvSpPr>
        <p:spPr bwMode="auto">
          <a:xfrm rot="16200000">
            <a:off x="4368801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35" name="Line 56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36" name="Line 57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14" name="Text Box 58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15" name="Text Box 59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19" name="Line 63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0" name="Line 64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1" name="Line 65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2" name="Line 66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3" name="Line 67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4" name="Line 68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5" name="Line 69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6" name="Line 70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7" name="Line 71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8" name="Line 72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29" name="Line 73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30" name="Line 74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31" name="Text Box 75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32" name="Text Box 76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33" name="Text Box 77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34" name="Line 78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35" name="Text Box 79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36" name="Text Box 80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37" name="Line 81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38" name="Line 82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39" name="Line 83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40" name="Text Box 84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41" name="Text Box 85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6021388" y="450373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43" name="Text Box 87"/>
          <p:cNvSpPr txBox="1">
            <a:spLocks noChangeArrowheads="1"/>
          </p:cNvSpPr>
          <p:nvPr/>
        </p:nvSpPr>
        <p:spPr bwMode="auto">
          <a:xfrm>
            <a:off x="6015038" y="4202113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44" name="Text Box 88"/>
          <p:cNvSpPr txBox="1">
            <a:spLocks noChangeArrowheads="1"/>
          </p:cNvSpPr>
          <p:nvPr/>
        </p:nvSpPr>
        <p:spPr bwMode="auto">
          <a:xfrm>
            <a:off x="6015038" y="3776663"/>
            <a:ext cx="714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C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45" name="Rectangle 89" descr="Diagonal weit nach oben"/>
          <p:cNvSpPr>
            <a:spLocks noChangeArrowheads="1"/>
          </p:cNvSpPr>
          <p:nvPr/>
        </p:nvSpPr>
        <p:spPr bwMode="auto">
          <a:xfrm>
            <a:off x="5003800" y="2570163"/>
            <a:ext cx="1012825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46" name="Rectangle 90" descr="Diagonal weit nach oben"/>
          <p:cNvSpPr>
            <a:spLocks noChangeArrowheads="1"/>
          </p:cNvSpPr>
          <p:nvPr/>
        </p:nvSpPr>
        <p:spPr bwMode="auto">
          <a:xfrm>
            <a:off x="5210175" y="2976563"/>
            <a:ext cx="804863" cy="5476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47" name="Rectangle 91" descr="Diagonal weit nach oben"/>
          <p:cNvSpPr>
            <a:spLocks noChangeArrowheads="1"/>
          </p:cNvSpPr>
          <p:nvPr/>
        </p:nvSpPr>
        <p:spPr bwMode="auto">
          <a:xfrm>
            <a:off x="5408613" y="3381375"/>
            <a:ext cx="609600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48" name="Oval 92"/>
          <p:cNvSpPr>
            <a:spLocks noChangeArrowheads="1"/>
          </p:cNvSpPr>
          <p:nvPr/>
        </p:nvSpPr>
        <p:spPr bwMode="auto">
          <a:xfrm>
            <a:off x="4964113" y="3095625"/>
            <a:ext cx="61912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49" name="Oval 93"/>
          <p:cNvSpPr>
            <a:spLocks noChangeArrowheads="1"/>
          </p:cNvSpPr>
          <p:nvPr/>
        </p:nvSpPr>
        <p:spPr bwMode="auto">
          <a:xfrm>
            <a:off x="5365750" y="3911600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50" name="Line 94"/>
          <p:cNvSpPr>
            <a:spLocks noChangeShapeType="1"/>
          </p:cNvSpPr>
          <p:nvPr/>
        </p:nvSpPr>
        <p:spPr bwMode="auto">
          <a:xfrm rot="16200000">
            <a:off x="4377532" y="351551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51" name="Oval 95"/>
          <p:cNvSpPr>
            <a:spLocks noChangeArrowheads="1"/>
          </p:cNvSpPr>
          <p:nvPr/>
        </p:nvSpPr>
        <p:spPr bwMode="auto">
          <a:xfrm>
            <a:off x="5175250" y="3508375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52" name="Text Box 96"/>
          <p:cNvSpPr txBox="1">
            <a:spLocks noChangeArrowheads="1"/>
          </p:cNvSpPr>
          <p:nvPr/>
        </p:nvSpPr>
        <p:spPr bwMode="auto">
          <a:xfrm>
            <a:off x="4067175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53" name="Text Box 97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5155" name="AutoShape 99"/>
          <p:cNvSpPr>
            <a:spLocks noChangeArrowheads="1"/>
          </p:cNvSpPr>
          <p:nvPr/>
        </p:nvSpPr>
        <p:spPr bwMode="auto">
          <a:xfrm>
            <a:off x="3562350" y="352425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5157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5158" name="Text Box 102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3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F2D99-EAEA-C048-805B-6DE3F969C592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3730" name="Freeform 3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31" name="Freeform 4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985962 h 1476"/>
              <a:gd name="T2" fmla="*/ 408598 w 913"/>
              <a:gd name="T3" fmla="*/ 1985962 h 1476"/>
              <a:gd name="T4" fmla="*/ 408598 w 913"/>
              <a:gd name="T5" fmla="*/ 1589039 h 1476"/>
              <a:gd name="T6" fmla="*/ 0 w 913"/>
              <a:gd name="T7" fmla="*/ 1589039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32" name="Freeform 5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33" name="Freeform 6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373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635375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8"/>
          <p:cNvSpPr>
            <a:spLocks/>
          </p:cNvSpPr>
          <p:nvPr/>
        </p:nvSpPr>
        <p:spPr bwMode="auto">
          <a:xfrm>
            <a:off x="4992688" y="2573338"/>
            <a:ext cx="1022350" cy="1371600"/>
          </a:xfrm>
          <a:custGeom>
            <a:avLst/>
            <a:gdLst>
              <a:gd name="T0" fmla="*/ 1022350 w 760"/>
              <a:gd name="T1" fmla="*/ 1371600 h 1020"/>
              <a:gd name="T2" fmla="*/ 408940 w 760"/>
              <a:gd name="T3" fmla="*/ 1371600 h 1020"/>
              <a:gd name="T4" fmla="*/ 408940 w 760"/>
              <a:gd name="T5" fmla="*/ 961465 h 1020"/>
              <a:gd name="T6" fmla="*/ 203125 w 760"/>
              <a:gd name="T7" fmla="*/ 961465 h 1020"/>
              <a:gd name="T8" fmla="*/ 203125 w 760"/>
              <a:gd name="T9" fmla="*/ 552674 h 1020"/>
              <a:gd name="T10" fmla="*/ 0 w 760"/>
              <a:gd name="T11" fmla="*/ 552674 h 1020"/>
              <a:gd name="T12" fmla="*/ 0 w 760"/>
              <a:gd name="T13" fmla="*/ 0 h 1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20">
                <a:moveTo>
                  <a:pt x="760" y="1020"/>
                </a:moveTo>
                <a:lnTo>
                  <a:pt x="304" y="1020"/>
                </a:lnTo>
                <a:lnTo>
                  <a:pt x="304" y="715"/>
                </a:lnTo>
                <a:lnTo>
                  <a:pt x="151" y="715"/>
                </a:lnTo>
                <a:lnTo>
                  <a:pt x="151" y="411"/>
                </a:lnTo>
                <a:lnTo>
                  <a:pt x="0" y="411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2" name="Rectangle 12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3" name="Line 13"/>
          <p:cNvSpPr>
            <a:spLocks noChangeShapeType="1"/>
          </p:cNvSpPr>
          <p:nvPr/>
        </p:nvSpPr>
        <p:spPr bwMode="auto">
          <a:xfrm flipH="1" flipV="1">
            <a:off x="5441950" y="3968750"/>
            <a:ext cx="1790700" cy="45085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41" name="Freeform 14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42" name="Freeform 15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43" name="Freeform 16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44" name="Freeform 17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8" name="Rectangle 18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0" name="Oval 20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1" name="Oval 21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2" name="Oval 22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3" name="Oval 23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4" name="Line 24"/>
          <p:cNvSpPr>
            <a:spLocks noChangeShapeType="1"/>
          </p:cNvSpPr>
          <p:nvPr/>
        </p:nvSpPr>
        <p:spPr bwMode="auto">
          <a:xfrm>
            <a:off x="1714500" y="3975100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5" name="Oval 25"/>
          <p:cNvSpPr>
            <a:spLocks noChangeArrowheads="1"/>
          </p:cNvSpPr>
          <p:nvPr/>
        </p:nvSpPr>
        <p:spPr bwMode="auto">
          <a:xfrm>
            <a:off x="1685925" y="3092450"/>
            <a:ext cx="60325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6" name="Freeform 26"/>
          <p:cNvSpPr>
            <a:spLocks/>
          </p:cNvSpPr>
          <p:nvPr/>
        </p:nvSpPr>
        <p:spPr bwMode="auto">
          <a:xfrm>
            <a:off x="1730375" y="3192463"/>
            <a:ext cx="131763" cy="1016000"/>
          </a:xfrm>
          <a:custGeom>
            <a:avLst/>
            <a:gdLst>
              <a:gd name="T0" fmla="*/ 0 w 143"/>
              <a:gd name="T1" fmla="*/ 726 h 756"/>
              <a:gd name="T2" fmla="*/ 136 w 143"/>
              <a:gd name="T3" fmla="*/ 635 h 756"/>
              <a:gd name="T4" fmla="*/ 45 w 143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56">
                <a:moveTo>
                  <a:pt x="0" y="726"/>
                </a:moveTo>
                <a:cubicBezTo>
                  <a:pt x="64" y="741"/>
                  <a:pt x="129" y="756"/>
                  <a:pt x="136" y="635"/>
                </a:cubicBezTo>
                <a:cubicBezTo>
                  <a:pt x="143" y="514"/>
                  <a:pt x="94" y="257"/>
                  <a:pt x="4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7" name="Oval 27"/>
          <p:cNvSpPr>
            <a:spLocks noChangeArrowheads="1"/>
          </p:cNvSpPr>
          <p:nvPr/>
        </p:nvSpPr>
        <p:spPr bwMode="auto">
          <a:xfrm>
            <a:off x="1866900" y="3487738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8" name="Oval 28"/>
          <p:cNvSpPr>
            <a:spLocks noChangeArrowheads="1"/>
          </p:cNvSpPr>
          <p:nvPr/>
        </p:nvSpPr>
        <p:spPr bwMode="auto">
          <a:xfrm>
            <a:off x="2076450" y="3910013"/>
            <a:ext cx="63500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09" name="Freeform 29"/>
          <p:cNvSpPr>
            <a:spLocks/>
          </p:cNvSpPr>
          <p:nvPr/>
        </p:nvSpPr>
        <p:spPr bwMode="auto">
          <a:xfrm>
            <a:off x="1928813" y="3975100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10" name="Freeform 30"/>
          <p:cNvSpPr>
            <a:spLocks/>
          </p:cNvSpPr>
          <p:nvPr/>
        </p:nvSpPr>
        <p:spPr bwMode="auto">
          <a:xfrm>
            <a:off x="1916113" y="3565525"/>
            <a:ext cx="61912" cy="366713"/>
          </a:xfrm>
          <a:custGeom>
            <a:avLst/>
            <a:gdLst>
              <a:gd name="T0" fmla="*/ 0 w 46"/>
              <a:gd name="T1" fmla="*/ 272 h 272"/>
              <a:gd name="T2" fmla="*/ 46 w 46"/>
              <a:gd name="T3" fmla="*/ 136 h 272"/>
              <a:gd name="T4" fmla="*/ 0 w 4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72">
                <a:moveTo>
                  <a:pt x="0" y="272"/>
                </a:moveTo>
                <a:cubicBezTo>
                  <a:pt x="23" y="226"/>
                  <a:pt x="46" y="181"/>
                  <a:pt x="46" y="136"/>
                </a:cubicBezTo>
                <a:cubicBezTo>
                  <a:pt x="46" y="91"/>
                  <a:pt x="23" y="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11" name="Line 31"/>
          <p:cNvSpPr>
            <a:spLocks noChangeShapeType="1"/>
          </p:cNvSpPr>
          <p:nvPr/>
        </p:nvSpPr>
        <p:spPr bwMode="auto">
          <a:xfrm>
            <a:off x="2120900" y="43878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12" name="Freeform 32"/>
          <p:cNvSpPr>
            <a:spLocks/>
          </p:cNvSpPr>
          <p:nvPr/>
        </p:nvSpPr>
        <p:spPr bwMode="auto">
          <a:xfrm>
            <a:off x="2144713" y="3998913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13" name="AutoShape 33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61" name="Line 34"/>
          <p:cNvSpPr>
            <a:spLocks noChangeShapeType="1"/>
          </p:cNvSpPr>
          <p:nvPr/>
        </p:nvSpPr>
        <p:spPr bwMode="auto">
          <a:xfrm flipH="1">
            <a:off x="4368800" y="2571750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62" name="Line 35"/>
          <p:cNvSpPr>
            <a:spLocks noChangeShapeType="1"/>
          </p:cNvSpPr>
          <p:nvPr/>
        </p:nvSpPr>
        <p:spPr bwMode="auto">
          <a:xfrm>
            <a:off x="4246563" y="4945063"/>
            <a:ext cx="2378075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16" name="Text Box 36"/>
          <p:cNvSpPr txBox="1">
            <a:spLocks noChangeArrowheads="1"/>
          </p:cNvSpPr>
          <p:nvPr/>
        </p:nvSpPr>
        <p:spPr bwMode="auto">
          <a:xfrm>
            <a:off x="6381750" y="5005388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17" name="Text Box 37"/>
          <p:cNvSpPr txBox="1">
            <a:spLocks noChangeArrowheads="1"/>
          </p:cNvSpPr>
          <p:nvPr/>
        </p:nvSpPr>
        <p:spPr bwMode="auto">
          <a:xfrm>
            <a:off x="4678363" y="50053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5532438" y="50053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19" name="Line 39"/>
          <p:cNvSpPr>
            <a:spLocks noChangeShapeType="1"/>
          </p:cNvSpPr>
          <p:nvPr/>
        </p:nvSpPr>
        <p:spPr bwMode="auto">
          <a:xfrm>
            <a:off x="4795838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0" name="Line 40"/>
          <p:cNvSpPr>
            <a:spLocks noChangeShapeType="1"/>
          </p:cNvSpPr>
          <p:nvPr/>
        </p:nvSpPr>
        <p:spPr bwMode="auto">
          <a:xfrm>
            <a:off x="5016500" y="48783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1" name="Line 41"/>
          <p:cNvSpPr>
            <a:spLocks noChangeShapeType="1"/>
          </p:cNvSpPr>
          <p:nvPr/>
        </p:nvSpPr>
        <p:spPr bwMode="auto">
          <a:xfrm>
            <a:off x="522287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2" name="Line 42"/>
          <p:cNvSpPr>
            <a:spLocks noChangeShapeType="1"/>
          </p:cNvSpPr>
          <p:nvPr/>
        </p:nvSpPr>
        <p:spPr bwMode="auto">
          <a:xfrm>
            <a:off x="54070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3" name="Line 43"/>
          <p:cNvSpPr>
            <a:spLocks noChangeShapeType="1"/>
          </p:cNvSpPr>
          <p:nvPr/>
        </p:nvSpPr>
        <p:spPr bwMode="auto">
          <a:xfrm>
            <a:off x="56499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4" name="Line 44"/>
          <p:cNvSpPr>
            <a:spLocks noChangeShapeType="1"/>
          </p:cNvSpPr>
          <p:nvPr/>
        </p:nvSpPr>
        <p:spPr bwMode="auto">
          <a:xfrm>
            <a:off x="583406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5" name="Line 45"/>
          <p:cNvSpPr>
            <a:spLocks noChangeShapeType="1"/>
          </p:cNvSpPr>
          <p:nvPr/>
        </p:nvSpPr>
        <p:spPr bwMode="auto">
          <a:xfrm>
            <a:off x="60166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6" name="Line 46"/>
          <p:cNvSpPr>
            <a:spLocks noChangeShapeType="1"/>
          </p:cNvSpPr>
          <p:nvPr/>
        </p:nvSpPr>
        <p:spPr bwMode="auto">
          <a:xfrm rot="16200000">
            <a:off x="4377532" y="450453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7" name="Line 47"/>
          <p:cNvSpPr>
            <a:spLocks noChangeShapeType="1"/>
          </p:cNvSpPr>
          <p:nvPr/>
        </p:nvSpPr>
        <p:spPr bwMode="auto">
          <a:xfrm rot="16200000">
            <a:off x="4369594" y="43060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8" name="Line 48"/>
          <p:cNvSpPr>
            <a:spLocks noChangeShapeType="1"/>
          </p:cNvSpPr>
          <p:nvPr/>
        </p:nvSpPr>
        <p:spPr bwMode="auto">
          <a:xfrm rot="16200000">
            <a:off x="4377532" y="4109244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29" name="Line 49"/>
          <p:cNvSpPr>
            <a:spLocks noChangeShapeType="1"/>
          </p:cNvSpPr>
          <p:nvPr/>
        </p:nvSpPr>
        <p:spPr bwMode="auto">
          <a:xfrm rot="16200000">
            <a:off x="4377532" y="3910806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30" name="Line 50"/>
          <p:cNvSpPr>
            <a:spLocks noChangeShapeType="1"/>
          </p:cNvSpPr>
          <p:nvPr/>
        </p:nvSpPr>
        <p:spPr bwMode="auto">
          <a:xfrm rot="16200000">
            <a:off x="4377532" y="371236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31" name="Line 51"/>
          <p:cNvSpPr>
            <a:spLocks noChangeShapeType="1"/>
          </p:cNvSpPr>
          <p:nvPr/>
        </p:nvSpPr>
        <p:spPr bwMode="auto">
          <a:xfrm rot="16200000">
            <a:off x="4377532" y="331708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32" name="Text Box 52"/>
          <p:cNvSpPr txBox="1">
            <a:spLocks noChangeArrowheads="1"/>
          </p:cNvSpPr>
          <p:nvPr/>
        </p:nvSpPr>
        <p:spPr bwMode="auto">
          <a:xfrm>
            <a:off x="4068763" y="4445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33" name="Text Box 53"/>
          <p:cNvSpPr txBox="1">
            <a:spLocks noChangeArrowheads="1"/>
          </p:cNvSpPr>
          <p:nvPr/>
        </p:nvSpPr>
        <p:spPr bwMode="auto">
          <a:xfrm>
            <a:off x="4064000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34" name="Text Box 54"/>
          <p:cNvSpPr txBox="1">
            <a:spLocks noChangeArrowheads="1"/>
          </p:cNvSpPr>
          <p:nvPr/>
        </p:nvSpPr>
        <p:spPr bwMode="auto">
          <a:xfrm>
            <a:off x="4064000" y="2566988"/>
            <a:ext cx="328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35" name="Line 55"/>
          <p:cNvSpPr>
            <a:spLocks noChangeShapeType="1"/>
          </p:cNvSpPr>
          <p:nvPr/>
        </p:nvSpPr>
        <p:spPr bwMode="auto">
          <a:xfrm rot="16200000">
            <a:off x="4369594" y="31202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36" name="Text Box 56"/>
          <p:cNvSpPr txBox="1">
            <a:spLocks noChangeArrowheads="1"/>
          </p:cNvSpPr>
          <p:nvPr/>
        </p:nvSpPr>
        <p:spPr bwMode="auto">
          <a:xfrm>
            <a:off x="5105400" y="50117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37" name="Text Box 57"/>
          <p:cNvSpPr txBox="1">
            <a:spLocks noChangeArrowheads="1"/>
          </p:cNvSpPr>
          <p:nvPr/>
        </p:nvSpPr>
        <p:spPr bwMode="auto">
          <a:xfrm>
            <a:off x="4064000" y="36512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38" name="Line 58"/>
          <p:cNvSpPr>
            <a:spLocks noChangeShapeType="1"/>
          </p:cNvSpPr>
          <p:nvPr/>
        </p:nvSpPr>
        <p:spPr bwMode="auto">
          <a:xfrm>
            <a:off x="6199188" y="48910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39" name="Line 59"/>
          <p:cNvSpPr>
            <a:spLocks noChangeShapeType="1"/>
          </p:cNvSpPr>
          <p:nvPr/>
        </p:nvSpPr>
        <p:spPr bwMode="auto">
          <a:xfrm>
            <a:off x="45831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40" name="Line 60"/>
          <p:cNvSpPr>
            <a:spLocks noChangeShapeType="1"/>
          </p:cNvSpPr>
          <p:nvPr/>
        </p:nvSpPr>
        <p:spPr bwMode="auto">
          <a:xfrm rot="16200000">
            <a:off x="4368801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88" name="Line 61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3789" name="Line 62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43" name="Text Box 63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44" name="Text Box 64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45" name="Text Box 65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46" name="Line 66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47" name="Line 67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48" name="Line 68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49" name="Line 69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0" name="Line 70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1" name="Line 71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2" name="Line 72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3" name="Line 73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4" name="Line 74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5" name="Line 75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6" name="Line 76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7" name="Line 77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8" name="Line 78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59" name="Line 79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60" name="Text Box 80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61" name="Text Box 81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62" name="Text Box 82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63" name="Line 83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64" name="Text Box 84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65" name="Text Box 85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66" name="Line 86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67" name="Line 87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68" name="Line 88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69" name="Text Box 89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70" name="Text Box 90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71" name="Text Box 91"/>
          <p:cNvSpPr txBox="1">
            <a:spLocks noChangeArrowheads="1"/>
          </p:cNvSpPr>
          <p:nvPr/>
        </p:nvSpPr>
        <p:spPr bwMode="auto">
          <a:xfrm>
            <a:off x="6021388" y="450373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72" name="Text Box 92"/>
          <p:cNvSpPr txBox="1">
            <a:spLocks noChangeArrowheads="1"/>
          </p:cNvSpPr>
          <p:nvPr/>
        </p:nvSpPr>
        <p:spPr bwMode="auto">
          <a:xfrm>
            <a:off x="6015038" y="4202113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73" name="Text Box 93"/>
          <p:cNvSpPr txBox="1">
            <a:spLocks noChangeArrowheads="1"/>
          </p:cNvSpPr>
          <p:nvPr/>
        </p:nvSpPr>
        <p:spPr bwMode="auto">
          <a:xfrm>
            <a:off x="6015038" y="3776663"/>
            <a:ext cx="714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C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74" name="Rectangle 94" descr="Diagonal weit nach oben"/>
          <p:cNvSpPr>
            <a:spLocks noChangeArrowheads="1"/>
          </p:cNvSpPr>
          <p:nvPr/>
        </p:nvSpPr>
        <p:spPr bwMode="auto">
          <a:xfrm>
            <a:off x="5003800" y="2570163"/>
            <a:ext cx="1012825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75" name="Rectangle 95" descr="Diagonal weit nach oben"/>
          <p:cNvSpPr>
            <a:spLocks noChangeArrowheads="1"/>
          </p:cNvSpPr>
          <p:nvPr/>
        </p:nvSpPr>
        <p:spPr bwMode="auto">
          <a:xfrm>
            <a:off x="5210175" y="2976563"/>
            <a:ext cx="804863" cy="5476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76" name="Rectangle 96" descr="Diagonal weit nach oben"/>
          <p:cNvSpPr>
            <a:spLocks noChangeArrowheads="1"/>
          </p:cNvSpPr>
          <p:nvPr/>
        </p:nvSpPr>
        <p:spPr bwMode="auto">
          <a:xfrm>
            <a:off x="5408613" y="3381375"/>
            <a:ext cx="609600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77" name="Oval 97"/>
          <p:cNvSpPr>
            <a:spLocks noChangeArrowheads="1"/>
          </p:cNvSpPr>
          <p:nvPr/>
        </p:nvSpPr>
        <p:spPr bwMode="auto">
          <a:xfrm>
            <a:off x="4964113" y="3095625"/>
            <a:ext cx="61912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78" name="Oval 98"/>
          <p:cNvSpPr>
            <a:spLocks noChangeArrowheads="1"/>
          </p:cNvSpPr>
          <p:nvPr/>
        </p:nvSpPr>
        <p:spPr bwMode="auto">
          <a:xfrm>
            <a:off x="5365750" y="3911600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79" name="Line 99"/>
          <p:cNvSpPr>
            <a:spLocks noChangeShapeType="1"/>
          </p:cNvSpPr>
          <p:nvPr/>
        </p:nvSpPr>
        <p:spPr bwMode="auto">
          <a:xfrm rot="16200000">
            <a:off x="4377532" y="351551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80" name="Oval 100"/>
          <p:cNvSpPr>
            <a:spLocks noChangeArrowheads="1"/>
          </p:cNvSpPr>
          <p:nvPr/>
        </p:nvSpPr>
        <p:spPr bwMode="auto">
          <a:xfrm>
            <a:off x="5175250" y="3508375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81" name="Rectangle 101"/>
          <p:cNvSpPr>
            <a:spLocks noChangeArrowheads="1"/>
          </p:cNvSpPr>
          <p:nvPr/>
        </p:nvSpPr>
        <p:spPr bwMode="auto">
          <a:xfrm>
            <a:off x="7497763" y="4476750"/>
            <a:ext cx="1016000" cy="1031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82" name="Text Box 102"/>
          <p:cNvSpPr txBox="1">
            <a:spLocks noChangeArrowheads="1"/>
          </p:cNvSpPr>
          <p:nvPr/>
        </p:nvSpPr>
        <p:spPr bwMode="auto">
          <a:xfrm>
            <a:off x="7173913" y="4360863"/>
            <a:ext cx="531812" cy="258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 x 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83" name="Text Box 103"/>
          <p:cNvSpPr txBox="1">
            <a:spLocks noChangeArrowheads="1"/>
          </p:cNvSpPr>
          <p:nvPr/>
        </p:nvSpPr>
        <p:spPr bwMode="auto">
          <a:xfrm>
            <a:off x="4067175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84" name="Text Box 104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6186" name="AutoShape 106"/>
          <p:cNvSpPr>
            <a:spLocks noChangeArrowheads="1"/>
          </p:cNvSpPr>
          <p:nvPr/>
        </p:nvSpPr>
        <p:spPr bwMode="auto">
          <a:xfrm>
            <a:off x="3562350" y="352425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6188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6189" name="Text Box 109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17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9" grpId="0" animBg="1"/>
      <p:bldP spid="686090" grpId="0" animBg="1"/>
      <p:bldP spid="686091" grpId="0" animBg="1"/>
      <p:bldP spid="686092" grpId="0" animBg="1"/>
      <p:bldP spid="6861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16590-ED5D-5A4A-ADD8-852211387C43}" type="slidenum">
              <a:rPr lang="en-US"/>
              <a:pPr/>
              <a:t>8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3.1	Introduction</a:t>
            </a:r>
          </a:p>
        </p:txBody>
      </p:sp>
      <p:sp>
        <p:nvSpPr>
          <p:cNvPr id="755722" name="Rectangle 10"/>
          <p:cNvSpPr>
            <a:spLocks noChangeArrowheads="1"/>
          </p:cNvSpPr>
          <p:nvPr/>
        </p:nvSpPr>
        <p:spPr bwMode="auto">
          <a:xfrm>
            <a:off x="522288" y="2079625"/>
            <a:ext cx="7289800" cy="6746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5723" name="Group 11"/>
          <p:cNvGrpSpPr>
            <a:grpSpLocks/>
          </p:cNvGrpSpPr>
          <p:nvPr/>
        </p:nvGrpSpPr>
        <p:grpSpPr bwMode="auto">
          <a:xfrm>
            <a:off x="971550" y="3429000"/>
            <a:ext cx="720725" cy="720725"/>
            <a:chOff x="612" y="2160"/>
            <a:chExt cx="454" cy="454"/>
          </a:xfrm>
        </p:grpSpPr>
        <p:sp>
          <p:nvSpPr>
            <p:cNvPr id="755724" name="Rectangle 12"/>
            <p:cNvSpPr>
              <a:spLocks noChangeArrowheads="1"/>
            </p:cNvSpPr>
            <p:nvPr/>
          </p:nvSpPr>
          <p:spPr bwMode="auto">
            <a:xfrm>
              <a:off x="612" y="2160"/>
              <a:ext cx="23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5725" name="Rectangle 13"/>
            <p:cNvSpPr>
              <a:spLocks noChangeArrowheads="1"/>
            </p:cNvSpPr>
            <p:nvPr/>
          </p:nvSpPr>
          <p:spPr bwMode="auto">
            <a:xfrm>
              <a:off x="849" y="2160"/>
              <a:ext cx="217" cy="45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55726" name="Rectangle 14"/>
          <p:cNvSpPr>
            <a:spLocks noChangeArrowheads="1"/>
          </p:cNvSpPr>
          <p:nvPr/>
        </p:nvSpPr>
        <p:spPr bwMode="auto">
          <a:xfrm rot="5400000">
            <a:off x="1150938" y="2889250"/>
            <a:ext cx="360362" cy="71913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5727" name="Group 15"/>
          <p:cNvGrpSpPr>
            <a:grpSpLocks/>
          </p:cNvGrpSpPr>
          <p:nvPr/>
        </p:nvGrpSpPr>
        <p:grpSpPr bwMode="auto">
          <a:xfrm>
            <a:off x="1692275" y="3068638"/>
            <a:ext cx="344488" cy="1081087"/>
            <a:chOff x="612" y="1706"/>
            <a:chExt cx="217" cy="908"/>
          </a:xfrm>
        </p:grpSpPr>
        <p:sp>
          <p:nvSpPr>
            <p:cNvPr id="755728" name="Rectangle 16"/>
            <p:cNvSpPr>
              <a:spLocks noChangeArrowheads="1"/>
            </p:cNvSpPr>
            <p:nvPr/>
          </p:nvSpPr>
          <p:spPr bwMode="auto">
            <a:xfrm>
              <a:off x="612" y="2160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55729" name="Rectangle 17"/>
            <p:cNvSpPr>
              <a:spLocks noChangeArrowheads="1"/>
            </p:cNvSpPr>
            <p:nvPr/>
          </p:nvSpPr>
          <p:spPr bwMode="auto">
            <a:xfrm>
              <a:off x="612" y="1706"/>
              <a:ext cx="217" cy="45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55733" name="Text Box 21"/>
          <p:cNvSpPr txBox="1">
            <a:spLocks noChangeArrowheads="1"/>
          </p:cNvSpPr>
          <p:nvPr/>
        </p:nvSpPr>
        <p:spPr bwMode="auto">
          <a:xfrm>
            <a:off x="647700" y="4557713"/>
            <a:ext cx="7027863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000000"/>
                </a:solidFill>
              </a:rPr>
              <a:t>Solution: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 smtClean="0">
                <a:solidFill>
                  <a:srgbClr val="000000"/>
                </a:solidFill>
              </a:rPr>
              <a:t>Aspect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</a:rPr>
              <a:t>ratios</a:t>
            </a:r>
            <a:r>
              <a:rPr lang="de-DE" sz="1400" dirty="0" smtClean="0">
                <a:solidFill>
                  <a:srgbClr val="000000"/>
                </a:solidFill>
              </a:rPr>
              <a:t/>
            </a:r>
            <a:br>
              <a:rPr lang="de-DE" sz="1400" dirty="0" smtClean="0">
                <a:solidFill>
                  <a:srgbClr val="000000"/>
                </a:solidFill>
              </a:rPr>
            </a:br>
            <a:r>
              <a:rPr lang="de-DE" sz="1400" dirty="0" smtClean="0">
                <a:solidFill>
                  <a:srgbClr val="CC0000"/>
                </a:solidFill>
              </a:rPr>
              <a:t>Block </a:t>
            </a:r>
            <a:r>
              <a:rPr lang="de-DE" sz="1400" i="1" dirty="0" smtClean="0">
                <a:solidFill>
                  <a:srgbClr val="CC0000"/>
                </a:solidFill>
              </a:rPr>
              <a:t>A</a:t>
            </a:r>
            <a:r>
              <a:rPr lang="de-DE" sz="1400" dirty="0" smtClean="0">
                <a:solidFill>
                  <a:srgbClr val="CC0000"/>
                </a:solidFill>
              </a:rPr>
              <a:t> </a:t>
            </a:r>
            <a:r>
              <a:rPr lang="de-DE" sz="1400" dirty="0" err="1" smtClean="0">
                <a:solidFill>
                  <a:srgbClr val="CC0000"/>
                </a:solidFill>
              </a:rPr>
              <a:t>with</a:t>
            </a:r>
            <a:r>
              <a:rPr lang="de-DE" sz="1400" dirty="0" smtClean="0">
                <a:solidFill>
                  <a:srgbClr val="CC0000"/>
                </a:solidFill>
              </a:rPr>
              <a:t> </a:t>
            </a:r>
            <a:r>
              <a:rPr lang="de-DE" sz="1400" i="1" dirty="0" err="1" smtClean="0">
                <a:solidFill>
                  <a:srgbClr val="CC0000"/>
                </a:solidFill>
              </a:rPr>
              <a:t>w</a:t>
            </a:r>
            <a:r>
              <a:rPr lang="de-DE" sz="1400" i="1" dirty="0" smtClean="0">
                <a:solidFill>
                  <a:srgbClr val="CC0000"/>
                </a:solidFill>
              </a:rPr>
              <a:t> =</a:t>
            </a:r>
            <a:r>
              <a:rPr lang="de-DE" sz="1400" dirty="0" smtClean="0">
                <a:solidFill>
                  <a:srgbClr val="CC0000"/>
                </a:solidFill>
              </a:rPr>
              <a:t> 2, </a:t>
            </a:r>
            <a:r>
              <a:rPr lang="de-DE" sz="1400" i="1" dirty="0" smtClean="0">
                <a:solidFill>
                  <a:srgbClr val="CC0000"/>
                </a:solidFill>
              </a:rPr>
              <a:t>h </a:t>
            </a:r>
            <a:r>
              <a:rPr lang="de-DE" sz="1400" dirty="0" smtClean="0">
                <a:solidFill>
                  <a:srgbClr val="CC0000"/>
                </a:solidFill>
              </a:rPr>
              <a:t>= 2</a:t>
            </a:r>
            <a:r>
              <a:rPr lang="de-DE" sz="1400" dirty="0" smtClean="0">
                <a:solidFill>
                  <a:srgbClr val="000000"/>
                </a:solidFill>
              </a:rPr>
              <a:t>;  </a:t>
            </a:r>
            <a:r>
              <a:rPr lang="de-DE" sz="1400" dirty="0" smtClean="0">
                <a:solidFill>
                  <a:srgbClr val="333399"/>
                </a:solidFill>
              </a:rPr>
              <a:t>Block </a:t>
            </a:r>
            <a:r>
              <a:rPr lang="de-DE" sz="1400" i="1" dirty="0" smtClean="0">
                <a:solidFill>
                  <a:srgbClr val="333399"/>
                </a:solidFill>
              </a:rPr>
              <a:t>B</a:t>
            </a:r>
            <a:r>
              <a:rPr lang="de-DE" sz="1400" dirty="0" smtClean="0">
                <a:solidFill>
                  <a:srgbClr val="333399"/>
                </a:solidFill>
              </a:rPr>
              <a:t> </a:t>
            </a:r>
            <a:r>
              <a:rPr lang="de-DE" sz="1400" dirty="0" err="1" smtClean="0">
                <a:solidFill>
                  <a:srgbClr val="333399"/>
                </a:solidFill>
              </a:rPr>
              <a:t>with</a:t>
            </a:r>
            <a:r>
              <a:rPr lang="de-DE" sz="1400" dirty="0" smtClean="0">
                <a:solidFill>
                  <a:srgbClr val="333399"/>
                </a:solidFill>
              </a:rPr>
              <a:t> </a:t>
            </a:r>
            <a:r>
              <a:rPr lang="de-DE" sz="1400" i="1" dirty="0" err="1" smtClean="0">
                <a:solidFill>
                  <a:srgbClr val="333399"/>
                </a:solidFill>
              </a:rPr>
              <a:t>w</a:t>
            </a:r>
            <a:r>
              <a:rPr lang="de-DE" sz="1400" dirty="0" smtClean="0">
                <a:solidFill>
                  <a:srgbClr val="333399"/>
                </a:solidFill>
              </a:rPr>
              <a:t> = 2, </a:t>
            </a:r>
            <a:r>
              <a:rPr lang="de-DE" sz="1400" i="1" dirty="0" smtClean="0">
                <a:solidFill>
                  <a:srgbClr val="333399"/>
                </a:solidFill>
              </a:rPr>
              <a:t>h </a:t>
            </a:r>
            <a:r>
              <a:rPr lang="de-DE" sz="1400" dirty="0" smtClean="0">
                <a:solidFill>
                  <a:srgbClr val="333399"/>
                </a:solidFill>
              </a:rPr>
              <a:t>= 1</a:t>
            </a:r>
            <a:r>
              <a:rPr lang="de-DE" sz="1400" dirty="0" smtClean="0">
                <a:solidFill>
                  <a:srgbClr val="000000"/>
                </a:solidFill>
              </a:rPr>
              <a:t>;  </a:t>
            </a:r>
            <a:r>
              <a:rPr lang="de-DE" sz="1400" dirty="0" smtClean="0">
                <a:solidFill>
                  <a:srgbClr val="006600"/>
                </a:solidFill>
              </a:rPr>
              <a:t>Block </a:t>
            </a:r>
            <a:r>
              <a:rPr lang="de-DE" sz="1400" i="1" dirty="0" smtClean="0">
                <a:solidFill>
                  <a:srgbClr val="006600"/>
                </a:solidFill>
              </a:rPr>
              <a:t>C</a:t>
            </a:r>
            <a:r>
              <a:rPr lang="de-DE" sz="1400" dirty="0" smtClean="0">
                <a:solidFill>
                  <a:srgbClr val="006600"/>
                </a:solidFill>
              </a:rPr>
              <a:t> </a:t>
            </a:r>
            <a:r>
              <a:rPr lang="de-DE" sz="1400" dirty="0" err="1" smtClean="0">
                <a:solidFill>
                  <a:srgbClr val="006600"/>
                </a:solidFill>
              </a:rPr>
              <a:t>with</a:t>
            </a:r>
            <a:r>
              <a:rPr lang="de-DE" sz="1400" dirty="0" smtClean="0">
                <a:solidFill>
                  <a:srgbClr val="006600"/>
                </a:solidFill>
              </a:rPr>
              <a:t> </a:t>
            </a:r>
            <a:r>
              <a:rPr lang="de-DE" sz="1400" i="1" dirty="0" err="1" smtClean="0">
                <a:solidFill>
                  <a:srgbClr val="006600"/>
                </a:solidFill>
              </a:rPr>
              <a:t>w</a:t>
            </a:r>
            <a:r>
              <a:rPr lang="de-DE" sz="1400" i="1" dirty="0" smtClean="0">
                <a:solidFill>
                  <a:srgbClr val="006600"/>
                </a:solidFill>
              </a:rPr>
              <a:t> =</a:t>
            </a:r>
            <a:r>
              <a:rPr lang="de-DE" sz="1400" dirty="0" smtClean="0">
                <a:solidFill>
                  <a:srgbClr val="006600"/>
                </a:solidFill>
              </a:rPr>
              <a:t> 1, </a:t>
            </a:r>
            <a:r>
              <a:rPr lang="de-DE" sz="1400" i="1" dirty="0" smtClean="0">
                <a:solidFill>
                  <a:srgbClr val="006600"/>
                </a:solidFill>
              </a:rPr>
              <a:t>h </a:t>
            </a:r>
            <a:r>
              <a:rPr lang="de-DE" sz="1400" dirty="0" smtClean="0">
                <a:solidFill>
                  <a:srgbClr val="006600"/>
                </a:solidFill>
              </a:rPr>
              <a:t>=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This floorplan has a global bounding box with minimum possible area (9 square units).</a:t>
            </a:r>
          </a:p>
        </p:txBody>
      </p:sp>
      <p:sp>
        <p:nvSpPr>
          <p:cNvPr id="755734" name="Text Box 22"/>
          <p:cNvSpPr txBox="1">
            <a:spLocks noChangeArrowheads="1"/>
          </p:cNvSpPr>
          <p:nvPr/>
        </p:nvSpPr>
        <p:spPr bwMode="auto">
          <a:xfrm>
            <a:off x="657225" y="1268413"/>
            <a:ext cx="5543550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Given: Three blocks with the following potential widths and heights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4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4,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333399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2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2,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Block </a:t>
            </a:r>
            <a:r>
              <a:rPr lang="en-US" altLang="zh-CN" sz="1400" i="1" dirty="0" smtClean="0">
                <a:solidFill>
                  <a:srgbClr val="0066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: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= 1,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3  or 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 =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3, </a:t>
            </a:r>
            <a:r>
              <a:rPr lang="en-US" altLang="zh-CN" sz="1400" i="1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h </a:t>
            </a: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= 1</a:t>
            </a:r>
            <a:b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4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Task: Floorplan with minimum total area enclosed </a:t>
            </a:r>
          </a:p>
        </p:txBody>
      </p:sp>
    </p:spTree>
    <p:extLst>
      <p:ext uri="{BB962C8B-B14F-4D97-AF65-F5344CB8AC3E}">
        <p14:creationId xmlns:p14="http://schemas.microsoft.com/office/powerpoint/2010/main" val="1895638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3E70F-EC74-3345-96B6-4A1D3EAD1D49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525463" y="1225550"/>
            <a:ext cx="8234362" cy="4941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79" name="Freeform 4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0" name="Freeform 5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985962 h 1476"/>
              <a:gd name="T2" fmla="*/ 408598 w 913"/>
              <a:gd name="T3" fmla="*/ 1985962 h 1476"/>
              <a:gd name="T4" fmla="*/ 408598 w 913"/>
              <a:gd name="T5" fmla="*/ 1589039 h 1476"/>
              <a:gd name="T6" fmla="*/ 0 w 913"/>
              <a:gd name="T7" fmla="*/ 1589039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1" name="Freeform 6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2" name="Freeform 7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578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635375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Freeform 9"/>
          <p:cNvSpPr>
            <a:spLocks/>
          </p:cNvSpPr>
          <p:nvPr/>
        </p:nvSpPr>
        <p:spPr bwMode="auto">
          <a:xfrm>
            <a:off x="4992688" y="2573338"/>
            <a:ext cx="1022350" cy="1371600"/>
          </a:xfrm>
          <a:custGeom>
            <a:avLst/>
            <a:gdLst>
              <a:gd name="T0" fmla="*/ 1022350 w 760"/>
              <a:gd name="T1" fmla="*/ 1371600 h 1020"/>
              <a:gd name="T2" fmla="*/ 408940 w 760"/>
              <a:gd name="T3" fmla="*/ 1371600 h 1020"/>
              <a:gd name="T4" fmla="*/ 408940 w 760"/>
              <a:gd name="T5" fmla="*/ 961465 h 1020"/>
              <a:gd name="T6" fmla="*/ 203125 w 760"/>
              <a:gd name="T7" fmla="*/ 961465 h 1020"/>
              <a:gd name="T8" fmla="*/ 203125 w 760"/>
              <a:gd name="T9" fmla="*/ 552674 h 1020"/>
              <a:gd name="T10" fmla="*/ 0 w 760"/>
              <a:gd name="T11" fmla="*/ 552674 h 1020"/>
              <a:gd name="T12" fmla="*/ 0 w 760"/>
              <a:gd name="T13" fmla="*/ 0 h 1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20">
                <a:moveTo>
                  <a:pt x="760" y="1020"/>
                </a:moveTo>
                <a:lnTo>
                  <a:pt x="304" y="1020"/>
                </a:lnTo>
                <a:lnTo>
                  <a:pt x="304" y="715"/>
                </a:lnTo>
                <a:lnTo>
                  <a:pt x="151" y="715"/>
                </a:lnTo>
                <a:lnTo>
                  <a:pt x="151" y="411"/>
                </a:lnTo>
                <a:lnTo>
                  <a:pt x="0" y="411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6" name="Rectangle 11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7" name="Rectangle 12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8" name="Rectangle 13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89" name="Rectangle 14"/>
          <p:cNvSpPr>
            <a:spLocks noChangeArrowheads="1"/>
          </p:cNvSpPr>
          <p:nvPr/>
        </p:nvSpPr>
        <p:spPr bwMode="auto">
          <a:xfrm>
            <a:off x="7478713" y="2589213"/>
            <a:ext cx="611187" cy="1020762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90" name="Rectangle 15"/>
          <p:cNvSpPr>
            <a:spLocks noChangeArrowheads="1"/>
          </p:cNvSpPr>
          <p:nvPr/>
        </p:nvSpPr>
        <p:spPr bwMode="auto">
          <a:xfrm>
            <a:off x="7478713" y="2589213"/>
            <a:ext cx="611187" cy="1020762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91" name="Rectangle 16"/>
          <p:cNvSpPr>
            <a:spLocks noChangeArrowheads="1"/>
          </p:cNvSpPr>
          <p:nvPr/>
        </p:nvSpPr>
        <p:spPr bwMode="auto">
          <a:xfrm>
            <a:off x="7478713" y="3609975"/>
            <a:ext cx="817562" cy="409575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92" name="Rectangle 17"/>
          <p:cNvSpPr>
            <a:spLocks noChangeArrowheads="1"/>
          </p:cNvSpPr>
          <p:nvPr/>
        </p:nvSpPr>
        <p:spPr bwMode="auto">
          <a:xfrm>
            <a:off x="7478713" y="3609975"/>
            <a:ext cx="817562" cy="4095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22" name="Rectangle 18"/>
          <p:cNvSpPr>
            <a:spLocks noChangeArrowheads="1"/>
          </p:cNvSpPr>
          <p:nvPr/>
        </p:nvSpPr>
        <p:spPr bwMode="auto">
          <a:xfrm>
            <a:off x="6559550" y="1655763"/>
            <a:ext cx="612775" cy="102235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23" name="Rectangle 19"/>
          <p:cNvSpPr>
            <a:spLocks noChangeArrowheads="1"/>
          </p:cNvSpPr>
          <p:nvPr/>
        </p:nvSpPr>
        <p:spPr bwMode="auto">
          <a:xfrm>
            <a:off x="6559550" y="1654175"/>
            <a:ext cx="612775" cy="102393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24" name="Rectangle 20"/>
          <p:cNvSpPr>
            <a:spLocks noChangeArrowheads="1"/>
          </p:cNvSpPr>
          <p:nvPr/>
        </p:nvSpPr>
        <p:spPr bwMode="auto">
          <a:xfrm>
            <a:off x="6559550" y="2681288"/>
            <a:ext cx="407988" cy="819150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25" name="Rectangle 21"/>
          <p:cNvSpPr>
            <a:spLocks noChangeArrowheads="1"/>
          </p:cNvSpPr>
          <p:nvPr/>
        </p:nvSpPr>
        <p:spPr bwMode="auto">
          <a:xfrm>
            <a:off x="6559550" y="2681288"/>
            <a:ext cx="407988" cy="8191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26" name="Line 22"/>
          <p:cNvSpPr>
            <a:spLocks noChangeShapeType="1"/>
          </p:cNvSpPr>
          <p:nvPr/>
        </p:nvSpPr>
        <p:spPr bwMode="auto">
          <a:xfrm flipH="1" flipV="1">
            <a:off x="5441950" y="3968750"/>
            <a:ext cx="1790700" cy="45085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98" name="Freeform 23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799" name="Freeform 24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00" name="Freeform 25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01" name="Freeform 26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1" name="Rectangle 27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2" name="Line 28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3" name="Oval 29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4" name="Oval 30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5" name="Oval 31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6" name="Oval 32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7" name="Line 33"/>
          <p:cNvSpPr>
            <a:spLocks noChangeShapeType="1"/>
          </p:cNvSpPr>
          <p:nvPr/>
        </p:nvSpPr>
        <p:spPr bwMode="auto">
          <a:xfrm>
            <a:off x="1714500" y="3975100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8" name="Oval 34"/>
          <p:cNvSpPr>
            <a:spLocks noChangeArrowheads="1"/>
          </p:cNvSpPr>
          <p:nvPr/>
        </p:nvSpPr>
        <p:spPr bwMode="auto">
          <a:xfrm>
            <a:off x="1685925" y="3092450"/>
            <a:ext cx="60325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39" name="Freeform 35"/>
          <p:cNvSpPr>
            <a:spLocks/>
          </p:cNvSpPr>
          <p:nvPr/>
        </p:nvSpPr>
        <p:spPr bwMode="auto">
          <a:xfrm>
            <a:off x="1730375" y="3192463"/>
            <a:ext cx="131763" cy="1016000"/>
          </a:xfrm>
          <a:custGeom>
            <a:avLst/>
            <a:gdLst>
              <a:gd name="T0" fmla="*/ 0 w 143"/>
              <a:gd name="T1" fmla="*/ 726 h 756"/>
              <a:gd name="T2" fmla="*/ 136 w 143"/>
              <a:gd name="T3" fmla="*/ 635 h 756"/>
              <a:gd name="T4" fmla="*/ 45 w 143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56">
                <a:moveTo>
                  <a:pt x="0" y="726"/>
                </a:moveTo>
                <a:cubicBezTo>
                  <a:pt x="64" y="741"/>
                  <a:pt x="129" y="756"/>
                  <a:pt x="136" y="635"/>
                </a:cubicBezTo>
                <a:cubicBezTo>
                  <a:pt x="143" y="514"/>
                  <a:pt x="94" y="257"/>
                  <a:pt x="4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0" name="Oval 36"/>
          <p:cNvSpPr>
            <a:spLocks noChangeArrowheads="1"/>
          </p:cNvSpPr>
          <p:nvPr/>
        </p:nvSpPr>
        <p:spPr bwMode="auto">
          <a:xfrm>
            <a:off x="1866900" y="3487738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1" name="Oval 37"/>
          <p:cNvSpPr>
            <a:spLocks noChangeArrowheads="1"/>
          </p:cNvSpPr>
          <p:nvPr/>
        </p:nvSpPr>
        <p:spPr bwMode="auto">
          <a:xfrm>
            <a:off x="2076450" y="3910013"/>
            <a:ext cx="63500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2" name="Freeform 38"/>
          <p:cNvSpPr>
            <a:spLocks/>
          </p:cNvSpPr>
          <p:nvPr/>
        </p:nvSpPr>
        <p:spPr bwMode="auto">
          <a:xfrm>
            <a:off x="1928813" y="3975100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3" name="Freeform 39"/>
          <p:cNvSpPr>
            <a:spLocks/>
          </p:cNvSpPr>
          <p:nvPr/>
        </p:nvSpPr>
        <p:spPr bwMode="auto">
          <a:xfrm>
            <a:off x="1916113" y="3565525"/>
            <a:ext cx="61912" cy="366713"/>
          </a:xfrm>
          <a:custGeom>
            <a:avLst/>
            <a:gdLst>
              <a:gd name="T0" fmla="*/ 0 w 46"/>
              <a:gd name="T1" fmla="*/ 272 h 272"/>
              <a:gd name="T2" fmla="*/ 46 w 46"/>
              <a:gd name="T3" fmla="*/ 136 h 272"/>
              <a:gd name="T4" fmla="*/ 0 w 4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72">
                <a:moveTo>
                  <a:pt x="0" y="272"/>
                </a:moveTo>
                <a:cubicBezTo>
                  <a:pt x="23" y="226"/>
                  <a:pt x="46" y="181"/>
                  <a:pt x="46" y="136"/>
                </a:cubicBezTo>
                <a:cubicBezTo>
                  <a:pt x="46" y="91"/>
                  <a:pt x="23" y="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4" name="Line 40"/>
          <p:cNvSpPr>
            <a:spLocks noChangeShapeType="1"/>
          </p:cNvSpPr>
          <p:nvPr/>
        </p:nvSpPr>
        <p:spPr bwMode="auto">
          <a:xfrm>
            <a:off x="2120900" y="43878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5" name="Freeform 41"/>
          <p:cNvSpPr>
            <a:spLocks/>
          </p:cNvSpPr>
          <p:nvPr/>
        </p:nvSpPr>
        <p:spPr bwMode="auto">
          <a:xfrm>
            <a:off x="2144713" y="3998913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6" name="AutoShape 42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18" name="Line 43"/>
          <p:cNvSpPr>
            <a:spLocks noChangeShapeType="1"/>
          </p:cNvSpPr>
          <p:nvPr/>
        </p:nvSpPr>
        <p:spPr bwMode="auto">
          <a:xfrm flipH="1">
            <a:off x="4368800" y="2571750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19" name="Line 44"/>
          <p:cNvSpPr>
            <a:spLocks noChangeShapeType="1"/>
          </p:cNvSpPr>
          <p:nvPr/>
        </p:nvSpPr>
        <p:spPr bwMode="auto">
          <a:xfrm>
            <a:off x="4246563" y="4945063"/>
            <a:ext cx="2378075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49" name="Text Box 45"/>
          <p:cNvSpPr txBox="1">
            <a:spLocks noChangeArrowheads="1"/>
          </p:cNvSpPr>
          <p:nvPr/>
        </p:nvSpPr>
        <p:spPr bwMode="auto">
          <a:xfrm>
            <a:off x="6381750" y="5005388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50" name="Text Box 46"/>
          <p:cNvSpPr txBox="1">
            <a:spLocks noChangeArrowheads="1"/>
          </p:cNvSpPr>
          <p:nvPr/>
        </p:nvSpPr>
        <p:spPr bwMode="auto">
          <a:xfrm>
            <a:off x="4678363" y="50053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51" name="Text Box 47"/>
          <p:cNvSpPr txBox="1">
            <a:spLocks noChangeArrowheads="1"/>
          </p:cNvSpPr>
          <p:nvPr/>
        </p:nvSpPr>
        <p:spPr bwMode="auto">
          <a:xfrm>
            <a:off x="5532438" y="50053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52" name="Line 48"/>
          <p:cNvSpPr>
            <a:spLocks noChangeShapeType="1"/>
          </p:cNvSpPr>
          <p:nvPr/>
        </p:nvSpPr>
        <p:spPr bwMode="auto">
          <a:xfrm>
            <a:off x="4795838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3" name="Line 49"/>
          <p:cNvSpPr>
            <a:spLocks noChangeShapeType="1"/>
          </p:cNvSpPr>
          <p:nvPr/>
        </p:nvSpPr>
        <p:spPr bwMode="auto">
          <a:xfrm>
            <a:off x="5016500" y="48783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4" name="Line 50"/>
          <p:cNvSpPr>
            <a:spLocks noChangeShapeType="1"/>
          </p:cNvSpPr>
          <p:nvPr/>
        </p:nvSpPr>
        <p:spPr bwMode="auto">
          <a:xfrm>
            <a:off x="522287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5" name="Line 51"/>
          <p:cNvSpPr>
            <a:spLocks noChangeShapeType="1"/>
          </p:cNvSpPr>
          <p:nvPr/>
        </p:nvSpPr>
        <p:spPr bwMode="auto">
          <a:xfrm>
            <a:off x="54070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6" name="Line 52"/>
          <p:cNvSpPr>
            <a:spLocks noChangeShapeType="1"/>
          </p:cNvSpPr>
          <p:nvPr/>
        </p:nvSpPr>
        <p:spPr bwMode="auto">
          <a:xfrm>
            <a:off x="56499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7" name="Line 53"/>
          <p:cNvSpPr>
            <a:spLocks noChangeShapeType="1"/>
          </p:cNvSpPr>
          <p:nvPr/>
        </p:nvSpPr>
        <p:spPr bwMode="auto">
          <a:xfrm>
            <a:off x="583406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8" name="Line 54"/>
          <p:cNvSpPr>
            <a:spLocks noChangeShapeType="1"/>
          </p:cNvSpPr>
          <p:nvPr/>
        </p:nvSpPr>
        <p:spPr bwMode="auto">
          <a:xfrm>
            <a:off x="60166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59" name="Line 55"/>
          <p:cNvSpPr>
            <a:spLocks noChangeShapeType="1"/>
          </p:cNvSpPr>
          <p:nvPr/>
        </p:nvSpPr>
        <p:spPr bwMode="auto">
          <a:xfrm rot="16200000">
            <a:off x="4377532" y="450453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0" name="Line 56"/>
          <p:cNvSpPr>
            <a:spLocks noChangeShapeType="1"/>
          </p:cNvSpPr>
          <p:nvPr/>
        </p:nvSpPr>
        <p:spPr bwMode="auto">
          <a:xfrm rot="16200000">
            <a:off x="4369594" y="43060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1" name="Line 57"/>
          <p:cNvSpPr>
            <a:spLocks noChangeShapeType="1"/>
          </p:cNvSpPr>
          <p:nvPr/>
        </p:nvSpPr>
        <p:spPr bwMode="auto">
          <a:xfrm rot="16200000">
            <a:off x="4377532" y="4109244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2" name="Line 58"/>
          <p:cNvSpPr>
            <a:spLocks noChangeShapeType="1"/>
          </p:cNvSpPr>
          <p:nvPr/>
        </p:nvSpPr>
        <p:spPr bwMode="auto">
          <a:xfrm rot="16200000">
            <a:off x="4377532" y="3910806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3" name="Line 59"/>
          <p:cNvSpPr>
            <a:spLocks noChangeShapeType="1"/>
          </p:cNvSpPr>
          <p:nvPr/>
        </p:nvSpPr>
        <p:spPr bwMode="auto">
          <a:xfrm rot="16200000">
            <a:off x="4377532" y="371236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4" name="Line 60"/>
          <p:cNvSpPr>
            <a:spLocks noChangeShapeType="1"/>
          </p:cNvSpPr>
          <p:nvPr/>
        </p:nvSpPr>
        <p:spPr bwMode="auto">
          <a:xfrm rot="16200000">
            <a:off x="4377532" y="331708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5" name="Text Box 61"/>
          <p:cNvSpPr txBox="1">
            <a:spLocks noChangeArrowheads="1"/>
          </p:cNvSpPr>
          <p:nvPr/>
        </p:nvSpPr>
        <p:spPr bwMode="auto">
          <a:xfrm>
            <a:off x="4068763" y="4445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66" name="Text Box 62"/>
          <p:cNvSpPr txBox="1">
            <a:spLocks noChangeArrowheads="1"/>
          </p:cNvSpPr>
          <p:nvPr/>
        </p:nvSpPr>
        <p:spPr bwMode="auto">
          <a:xfrm>
            <a:off x="4064000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4064000" y="2566988"/>
            <a:ext cx="328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68" name="Line 64"/>
          <p:cNvSpPr>
            <a:spLocks noChangeShapeType="1"/>
          </p:cNvSpPr>
          <p:nvPr/>
        </p:nvSpPr>
        <p:spPr bwMode="auto">
          <a:xfrm rot="16200000">
            <a:off x="4369594" y="31202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69" name="Text Box 65"/>
          <p:cNvSpPr txBox="1">
            <a:spLocks noChangeArrowheads="1"/>
          </p:cNvSpPr>
          <p:nvPr/>
        </p:nvSpPr>
        <p:spPr bwMode="auto">
          <a:xfrm>
            <a:off x="5105400" y="50117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70" name="Text Box 66"/>
          <p:cNvSpPr txBox="1">
            <a:spLocks noChangeArrowheads="1"/>
          </p:cNvSpPr>
          <p:nvPr/>
        </p:nvSpPr>
        <p:spPr bwMode="auto">
          <a:xfrm>
            <a:off x="4064000" y="36512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71" name="Line 67"/>
          <p:cNvSpPr>
            <a:spLocks noChangeShapeType="1"/>
          </p:cNvSpPr>
          <p:nvPr/>
        </p:nvSpPr>
        <p:spPr bwMode="auto">
          <a:xfrm>
            <a:off x="6199188" y="48910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72" name="Line 68"/>
          <p:cNvSpPr>
            <a:spLocks noChangeShapeType="1"/>
          </p:cNvSpPr>
          <p:nvPr/>
        </p:nvSpPr>
        <p:spPr bwMode="auto">
          <a:xfrm>
            <a:off x="45831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73" name="Line 69"/>
          <p:cNvSpPr>
            <a:spLocks noChangeShapeType="1"/>
          </p:cNvSpPr>
          <p:nvPr/>
        </p:nvSpPr>
        <p:spPr bwMode="auto">
          <a:xfrm rot="16200000">
            <a:off x="4368801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45" name="Line 70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5846" name="Line 71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76" name="Text Box 72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77" name="Text Box 73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78" name="Text Box 74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79" name="Line 75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0" name="Line 76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1" name="Line 77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2" name="Line 78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3" name="Line 79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4" name="Line 80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5" name="Line 81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6" name="Line 82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7" name="Line 83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8" name="Line 84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89" name="Line 85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90" name="Line 86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91" name="Line 87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92" name="Line 88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93" name="Text Box 89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94" name="Text Box 90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95" name="Text Box 91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96" name="Line 92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197" name="Text Box 93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98" name="Text Box 94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199" name="Line 95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00" name="Line 96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01" name="Line 97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02" name="Text Box 98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03" name="Text Box 99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04" name="Text Box 100"/>
          <p:cNvSpPr txBox="1">
            <a:spLocks noChangeArrowheads="1"/>
          </p:cNvSpPr>
          <p:nvPr/>
        </p:nvSpPr>
        <p:spPr bwMode="auto">
          <a:xfrm>
            <a:off x="6021388" y="450373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05" name="Text Box 101"/>
          <p:cNvSpPr txBox="1">
            <a:spLocks noChangeArrowheads="1"/>
          </p:cNvSpPr>
          <p:nvPr/>
        </p:nvSpPr>
        <p:spPr bwMode="auto">
          <a:xfrm>
            <a:off x="6015038" y="4202113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06" name="Text Box 102"/>
          <p:cNvSpPr txBox="1">
            <a:spLocks noChangeArrowheads="1"/>
          </p:cNvSpPr>
          <p:nvPr/>
        </p:nvSpPr>
        <p:spPr bwMode="auto">
          <a:xfrm>
            <a:off x="6015038" y="3776663"/>
            <a:ext cx="714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C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07" name="Rectangle 103" descr="Diagonal weit nach oben"/>
          <p:cNvSpPr>
            <a:spLocks noChangeArrowheads="1"/>
          </p:cNvSpPr>
          <p:nvPr/>
        </p:nvSpPr>
        <p:spPr bwMode="auto">
          <a:xfrm>
            <a:off x="5003800" y="2570163"/>
            <a:ext cx="1012825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08" name="Rectangle 104" descr="Diagonal weit nach oben"/>
          <p:cNvSpPr>
            <a:spLocks noChangeArrowheads="1"/>
          </p:cNvSpPr>
          <p:nvPr/>
        </p:nvSpPr>
        <p:spPr bwMode="auto">
          <a:xfrm>
            <a:off x="5210175" y="2976563"/>
            <a:ext cx="804863" cy="5476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09" name="Rectangle 105" descr="Diagonal weit nach oben"/>
          <p:cNvSpPr>
            <a:spLocks noChangeArrowheads="1"/>
          </p:cNvSpPr>
          <p:nvPr/>
        </p:nvSpPr>
        <p:spPr bwMode="auto">
          <a:xfrm>
            <a:off x="5408613" y="3381375"/>
            <a:ext cx="609600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0" name="Oval 106"/>
          <p:cNvSpPr>
            <a:spLocks noChangeArrowheads="1"/>
          </p:cNvSpPr>
          <p:nvPr/>
        </p:nvSpPr>
        <p:spPr bwMode="auto">
          <a:xfrm>
            <a:off x="4964113" y="3095625"/>
            <a:ext cx="61912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1" name="Oval 107"/>
          <p:cNvSpPr>
            <a:spLocks noChangeArrowheads="1"/>
          </p:cNvSpPr>
          <p:nvPr/>
        </p:nvSpPr>
        <p:spPr bwMode="auto">
          <a:xfrm>
            <a:off x="5365750" y="3911600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2" name="Line 108"/>
          <p:cNvSpPr>
            <a:spLocks noChangeShapeType="1"/>
          </p:cNvSpPr>
          <p:nvPr/>
        </p:nvSpPr>
        <p:spPr bwMode="auto">
          <a:xfrm flipH="1" flipV="1">
            <a:off x="5453063" y="3392488"/>
            <a:ext cx="1779587" cy="233362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3" name="Line 109"/>
          <p:cNvSpPr>
            <a:spLocks noChangeShapeType="1"/>
          </p:cNvSpPr>
          <p:nvPr/>
        </p:nvSpPr>
        <p:spPr bwMode="auto">
          <a:xfrm flipH="1">
            <a:off x="5222875" y="3382963"/>
            <a:ext cx="244475" cy="123825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4" name="Line 110"/>
          <p:cNvSpPr>
            <a:spLocks noChangeShapeType="1"/>
          </p:cNvSpPr>
          <p:nvPr/>
        </p:nvSpPr>
        <p:spPr bwMode="auto">
          <a:xfrm rot="16200000">
            <a:off x="4377532" y="351551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5" name="Oval 111"/>
          <p:cNvSpPr>
            <a:spLocks noChangeArrowheads="1"/>
          </p:cNvSpPr>
          <p:nvPr/>
        </p:nvSpPr>
        <p:spPr bwMode="auto">
          <a:xfrm>
            <a:off x="5175250" y="3508375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6" name="Line 112"/>
          <p:cNvSpPr>
            <a:spLocks noChangeShapeType="1"/>
          </p:cNvSpPr>
          <p:nvPr/>
        </p:nvSpPr>
        <p:spPr bwMode="auto">
          <a:xfrm flipH="1">
            <a:off x="5040313" y="2468563"/>
            <a:ext cx="1401762" cy="612775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7" name="Rectangle 113"/>
          <p:cNvSpPr>
            <a:spLocks noChangeArrowheads="1"/>
          </p:cNvSpPr>
          <p:nvPr/>
        </p:nvSpPr>
        <p:spPr bwMode="auto">
          <a:xfrm>
            <a:off x="6559550" y="1663700"/>
            <a:ext cx="619125" cy="1831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18" name="Text Box 114"/>
          <p:cNvSpPr txBox="1">
            <a:spLocks noChangeArrowheads="1"/>
          </p:cNvSpPr>
          <p:nvPr/>
        </p:nvSpPr>
        <p:spPr bwMode="auto">
          <a:xfrm>
            <a:off x="6381750" y="2349500"/>
            <a:ext cx="536575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 x 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19" name="Rectangle 115"/>
          <p:cNvSpPr>
            <a:spLocks noChangeArrowheads="1"/>
          </p:cNvSpPr>
          <p:nvPr/>
        </p:nvSpPr>
        <p:spPr bwMode="auto">
          <a:xfrm>
            <a:off x="7478713" y="2592388"/>
            <a:ext cx="820737" cy="1430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20" name="Text Box 116"/>
          <p:cNvSpPr txBox="1">
            <a:spLocks noChangeArrowheads="1"/>
          </p:cNvSpPr>
          <p:nvPr/>
        </p:nvSpPr>
        <p:spPr bwMode="auto">
          <a:xfrm>
            <a:off x="7234238" y="3568700"/>
            <a:ext cx="531812" cy="258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 x 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21" name="Rectangle 117"/>
          <p:cNvSpPr>
            <a:spLocks noChangeArrowheads="1"/>
          </p:cNvSpPr>
          <p:nvPr/>
        </p:nvSpPr>
        <p:spPr bwMode="auto">
          <a:xfrm>
            <a:off x="7497763" y="4476750"/>
            <a:ext cx="1016000" cy="1031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22" name="Text Box 118"/>
          <p:cNvSpPr txBox="1">
            <a:spLocks noChangeArrowheads="1"/>
          </p:cNvSpPr>
          <p:nvPr/>
        </p:nvSpPr>
        <p:spPr bwMode="auto">
          <a:xfrm>
            <a:off x="7173913" y="4360863"/>
            <a:ext cx="531812" cy="258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 x 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23" name="Text Box 119"/>
          <p:cNvSpPr txBox="1">
            <a:spLocks noChangeArrowheads="1"/>
          </p:cNvSpPr>
          <p:nvPr/>
        </p:nvSpPr>
        <p:spPr bwMode="auto">
          <a:xfrm>
            <a:off x="4067175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24" name="Text Box 120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7226" name="AutoShape 122"/>
          <p:cNvSpPr>
            <a:spLocks noChangeArrowheads="1"/>
          </p:cNvSpPr>
          <p:nvPr/>
        </p:nvSpPr>
        <p:spPr bwMode="auto">
          <a:xfrm>
            <a:off x="3562350" y="352425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7228" name="Rectangle 1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7229" name="Text Box 125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9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2" grpId="0" animBg="1"/>
      <p:bldP spid="687123" grpId="0" animBg="1"/>
      <p:bldP spid="687124" grpId="0" animBg="1"/>
      <p:bldP spid="687125" grpId="0" animBg="1"/>
      <p:bldP spid="687217" grpId="0" animBg="1"/>
      <p:bldP spid="68721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5869F3-BE65-C248-9E78-DD65A2D818AF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7826" name="Freeform 3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27" name="Freeform 4"/>
          <p:cNvSpPr>
            <a:spLocks/>
          </p:cNvSpPr>
          <p:nvPr/>
        </p:nvSpPr>
        <p:spPr bwMode="auto">
          <a:xfrm>
            <a:off x="4787900" y="2573338"/>
            <a:ext cx="1227138" cy="1985962"/>
          </a:xfrm>
          <a:custGeom>
            <a:avLst/>
            <a:gdLst>
              <a:gd name="T0" fmla="*/ 1227138 w 913"/>
              <a:gd name="T1" fmla="*/ 1985962 h 1476"/>
              <a:gd name="T2" fmla="*/ 408598 w 913"/>
              <a:gd name="T3" fmla="*/ 1985962 h 1476"/>
              <a:gd name="T4" fmla="*/ 408598 w 913"/>
              <a:gd name="T5" fmla="*/ 1589039 h 1476"/>
              <a:gd name="T6" fmla="*/ 0 w 913"/>
              <a:gd name="T7" fmla="*/ 1589039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28" name="Freeform 5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29" name="Freeform 6"/>
          <p:cNvSpPr>
            <a:spLocks/>
          </p:cNvSpPr>
          <p:nvPr/>
        </p:nvSpPr>
        <p:spPr bwMode="auto">
          <a:xfrm>
            <a:off x="4992688" y="2921000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783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3635375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Freeform 8"/>
          <p:cNvSpPr>
            <a:spLocks/>
          </p:cNvSpPr>
          <p:nvPr/>
        </p:nvSpPr>
        <p:spPr bwMode="auto">
          <a:xfrm>
            <a:off x="4992688" y="2573338"/>
            <a:ext cx="1022350" cy="1371600"/>
          </a:xfrm>
          <a:custGeom>
            <a:avLst/>
            <a:gdLst>
              <a:gd name="T0" fmla="*/ 1022350 w 760"/>
              <a:gd name="T1" fmla="*/ 1371600 h 1020"/>
              <a:gd name="T2" fmla="*/ 408940 w 760"/>
              <a:gd name="T3" fmla="*/ 1371600 h 1020"/>
              <a:gd name="T4" fmla="*/ 408940 w 760"/>
              <a:gd name="T5" fmla="*/ 961465 h 1020"/>
              <a:gd name="T6" fmla="*/ 203125 w 760"/>
              <a:gd name="T7" fmla="*/ 961465 h 1020"/>
              <a:gd name="T8" fmla="*/ 203125 w 760"/>
              <a:gd name="T9" fmla="*/ 552674 h 1020"/>
              <a:gd name="T10" fmla="*/ 0 w 760"/>
              <a:gd name="T11" fmla="*/ 552674 h 1020"/>
              <a:gd name="T12" fmla="*/ 0 w 760"/>
              <a:gd name="T13" fmla="*/ 0 h 1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20">
                <a:moveTo>
                  <a:pt x="760" y="1020"/>
                </a:moveTo>
                <a:lnTo>
                  <a:pt x="304" y="1020"/>
                </a:lnTo>
                <a:lnTo>
                  <a:pt x="304" y="715"/>
                </a:lnTo>
                <a:lnTo>
                  <a:pt x="151" y="715"/>
                </a:lnTo>
                <a:lnTo>
                  <a:pt x="151" y="411"/>
                </a:lnTo>
                <a:lnTo>
                  <a:pt x="0" y="411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7491413" y="5092700"/>
            <a:ext cx="820737" cy="411163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5" name="Rectangle 12"/>
          <p:cNvSpPr>
            <a:spLocks noChangeArrowheads="1"/>
          </p:cNvSpPr>
          <p:nvPr/>
        </p:nvSpPr>
        <p:spPr bwMode="auto">
          <a:xfrm>
            <a:off x="7491413" y="4479925"/>
            <a:ext cx="1022350" cy="6127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6" name="Rectangle 13"/>
          <p:cNvSpPr>
            <a:spLocks noChangeArrowheads="1"/>
          </p:cNvSpPr>
          <p:nvPr/>
        </p:nvSpPr>
        <p:spPr bwMode="auto">
          <a:xfrm>
            <a:off x="7478713" y="2589213"/>
            <a:ext cx="611187" cy="1020762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7" name="Rectangle 14"/>
          <p:cNvSpPr>
            <a:spLocks noChangeArrowheads="1"/>
          </p:cNvSpPr>
          <p:nvPr/>
        </p:nvSpPr>
        <p:spPr bwMode="auto">
          <a:xfrm>
            <a:off x="7478713" y="2589213"/>
            <a:ext cx="611187" cy="1020762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8" name="Rectangle 15"/>
          <p:cNvSpPr>
            <a:spLocks noChangeArrowheads="1"/>
          </p:cNvSpPr>
          <p:nvPr/>
        </p:nvSpPr>
        <p:spPr bwMode="auto">
          <a:xfrm>
            <a:off x="7478713" y="3609975"/>
            <a:ext cx="817562" cy="409575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39" name="Rectangle 16"/>
          <p:cNvSpPr>
            <a:spLocks noChangeArrowheads="1"/>
          </p:cNvSpPr>
          <p:nvPr/>
        </p:nvSpPr>
        <p:spPr bwMode="auto">
          <a:xfrm>
            <a:off x="7478713" y="3609975"/>
            <a:ext cx="817562" cy="40957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0" name="Rectangle 17"/>
          <p:cNvSpPr>
            <a:spLocks noChangeArrowheads="1"/>
          </p:cNvSpPr>
          <p:nvPr/>
        </p:nvSpPr>
        <p:spPr bwMode="auto">
          <a:xfrm>
            <a:off x="6559550" y="1655763"/>
            <a:ext cx="612775" cy="102235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1" name="Rectangle 18"/>
          <p:cNvSpPr>
            <a:spLocks noChangeArrowheads="1"/>
          </p:cNvSpPr>
          <p:nvPr/>
        </p:nvSpPr>
        <p:spPr bwMode="auto">
          <a:xfrm>
            <a:off x="6559550" y="1654175"/>
            <a:ext cx="612775" cy="102393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2" name="Rectangle 19"/>
          <p:cNvSpPr>
            <a:spLocks noChangeArrowheads="1"/>
          </p:cNvSpPr>
          <p:nvPr/>
        </p:nvSpPr>
        <p:spPr bwMode="auto">
          <a:xfrm>
            <a:off x="6559550" y="2681288"/>
            <a:ext cx="407988" cy="819150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3" name="Rectangle 20"/>
          <p:cNvSpPr>
            <a:spLocks noChangeArrowheads="1"/>
          </p:cNvSpPr>
          <p:nvPr/>
        </p:nvSpPr>
        <p:spPr bwMode="auto">
          <a:xfrm>
            <a:off x="6559550" y="2681288"/>
            <a:ext cx="407988" cy="8191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49" name="Line 21"/>
          <p:cNvSpPr>
            <a:spLocks noChangeShapeType="1"/>
          </p:cNvSpPr>
          <p:nvPr/>
        </p:nvSpPr>
        <p:spPr bwMode="auto">
          <a:xfrm flipH="1" flipV="1">
            <a:off x="5441950" y="3968750"/>
            <a:ext cx="1790700" cy="45085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5" name="Freeform 22"/>
          <p:cNvSpPr>
            <a:spLocks/>
          </p:cNvSpPr>
          <p:nvPr/>
        </p:nvSpPr>
        <p:spPr bwMode="auto">
          <a:xfrm>
            <a:off x="1501775" y="2573338"/>
            <a:ext cx="1227138" cy="1985962"/>
          </a:xfrm>
          <a:custGeom>
            <a:avLst/>
            <a:gdLst>
              <a:gd name="T0" fmla="*/ 1227138 w 913"/>
              <a:gd name="T1" fmla="*/ 1167896 h 1476"/>
              <a:gd name="T2" fmla="*/ 1227138 w 913"/>
              <a:gd name="T3" fmla="*/ 1985962 h 1476"/>
              <a:gd name="T4" fmla="*/ 408598 w 913"/>
              <a:gd name="T5" fmla="*/ 1985962 h 1476"/>
              <a:gd name="T6" fmla="*/ 408598 w 913"/>
              <a:gd name="T7" fmla="*/ 1589039 h 1476"/>
              <a:gd name="T8" fmla="*/ 0 w 913"/>
              <a:gd name="T9" fmla="*/ 1589039 h 1476"/>
              <a:gd name="T10" fmla="*/ 0 w 913"/>
              <a:gd name="T11" fmla="*/ 0 h 1476"/>
              <a:gd name="T12" fmla="*/ 1227138 w 913"/>
              <a:gd name="T13" fmla="*/ 0 h 1476"/>
              <a:gd name="T14" fmla="*/ 1227138 w 913"/>
              <a:gd name="T15" fmla="*/ 1167896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6" name="Freeform 23"/>
          <p:cNvSpPr>
            <a:spLocks/>
          </p:cNvSpPr>
          <p:nvPr/>
        </p:nvSpPr>
        <p:spPr bwMode="auto">
          <a:xfrm>
            <a:off x="1508125" y="2574925"/>
            <a:ext cx="1227138" cy="1985963"/>
          </a:xfrm>
          <a:custGeom>
            <a:avLst/>
            <a:gdLst>
              <a:gd name="T0" fmla="*/ 1227138 w 913"/>
              <a:gd name="T1" fmla="*/ 1985963 h 1476"/>
              <a:gd name="T2" fmla="*/ 408598 w 913"/>
              <a:gd name="T3" fmla="*/ 1985963 h 1476"/>
              <a:gd name="T4" fmla="*/ 408598 w 913"/>
              <a:gd name="T5" fmla="*/ 1589040 h 1476"/>
              <a:gd name="T6" fmla="*/ 0 w 913"/>
              <a:gd name="T7" fmla="*/ 1589040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7" name="Freeform 24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1022350 w 760"/>
              <a:gd name="T1" fmla="*/ 1431925 h 1065"/>
              <a:gd name="T2" fmla="*/ 1022350 w 760"/>
              <a:gd name="T3" fmla="*/ 0 h 1065"/>
              <a:gd name="T4" fmla="*/ 0 w 760"/>
              <a:gd name="T5" fmla="*/ 0 h 1065"/>
              <a:gd name="T6" fmla="*/ 0 w 760"/>
              <a:gd name="T7" fmla="*/ 1023188 h 1065"/>
              <a:gd name="T8" fmla="*/ 408940 w 760"/>
              <a:gd name="T9" fmla="*/ 1023188 h 1065"/>
              <a:gd name="T10" fmla="*/ 408940 w 760"/>
              <a:gd name="T11" fmla="*/ 1431925 h 1065"/>
              <a:gd name="T12" fmla="*/ 1022350 w 760"/>
              <a:gd name="T13" fmla="*/ 1431925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48" name="Freeform 25"/>
          <p:cNvSpPr>
            <a:spLocks/>
          </p:cNvSpPr>
          <p:nvPr/>
        </p:nvSpPr>
        <p:spPr bwMode="auto">
          <a:xfrm>
            <a:off x="1712913" y="2922588"/>
            <a:ext cx="1022350" cy="1431925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023188 h 1065"/>
              <a:gd name="T4" fmla="*/ 408940 w 760"/>
              <a:gd name="T5" fmla="*/ 1023188 h 1065"/>
              <a:gd name="T6" fmla="*/ 408940 w 760"/>
              <a:gd name="T7" fmla="*/ 1431925 h 1065"/>
              <a:gd name="T8" fmla="*/ 1022350 w 760"/>
              <a:gd name="T9" fmla="*/ 1431925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4" name="Rectangle 26"/>
          <p:cNvSpPr>
            <a:spLocks noChangeArrowheads="1"/>
          </p:cNvSpPr>
          <p:nvPr/>
        </p:nvSpPr>
        <p:spPr bwMode="auto">
          <a:xfrm>
            <a:off x="1717675" y="2566988"/>
            <a:ext cx="1020763" cy="3651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 flipV="1">
            <a:off x="1712913" y="256857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6" name="Oval 28"/>
          <p:cNvSpPr>
            <a:spLocks noChangeArrowheads="1"/>
          </p:cNvSpPr>
          <p:nvPr/>
        </p:nvSpPr>
        <p:spPr bwMode="auto">
          <a:xfrm>
            <a:off x="1685925" y="3914775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7" name="Oval 29"/>
          <p:cNvSpPr>
            <a:spLocks noChangeArrowheads="1"/>
          </p:cNvSpPr>
          <p:nvPr/>
        </p:nvSpPr>
        <p:spPr bwMode="auto">
          <a:xfrm>
            <a:off x="2097088" y="43195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8" name="Oval 30"/>
          <p:cNvSpPr>
            <a:spLocks noChangeArrowheads="1"/>
          </p:cNvSpPr>
          <p:nvPr/>
        </p:nvSpPr>
        <p:spPr bwMode="auto">
          <a:xfrm>
            <a:off x="1874838" y="4521200"/>
            <a:ext cx="63500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59" name="Oval 31"/>
          <p:cNvSpPr>
            <a:spLocks noChangeArrowheads="1"/>
          </p:cNvSpPr>
          <p:nvPr/>
        </p:nvSpPr>
        <p:spPr bwMode="auto">
          <a:xfrm>
            <a:off x="1477963" y="4116388"/>
            <a:ext cx="60325" cy="60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0" name="Line 32"/>
          <p:cNvSpPr>
            <a:spLocks noChangeShapeType="1"/>
          </p:cNvSpPr>
          <p:nvPr/>
        </p:nvSpPr>
        <p:spPr bwMode="auto">
          <a:xfrm>
            <a:off x="1714500" y="3975100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1" name="Oval 33"/>
          <p:cNvSpPr>
            <a:spLocks noChangeArrowheads="1"/>
          </p:cNvSpPr>
          <p:nvPr/>
        </p:nvSpPr>
        <p:spPr bwMode="auto">
          <a:xfrm>
            <a:off x="1685925" y="3092450"/>
            <a:ext cx="60325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2" name="Freeform 34"/>
          <p:cNvSpPr>
            <a:spLocks/>
          </p:cNvSpPr>
          <p:nvPr/>
        </p:nvSpPr>
        <p:spPr bwMode="auto">
          <a:xfrm>
            <a:off x="1730375" y="3192463"/>
            <a:ext cx="131763" cy="1016000"/>
          </a:xfrm>
          <a:custGeom>
            <a:avLst/>
            <a:gdLst>
              <a:gd name="T0" fmla="*/ 0 w 143"/>
              <a:gd name="T1" fmla="*/ 726 h 756"/>
              <a:gd name="T2" fmla="*/ 136 w 143"/>
              <a:gd name="T3" fmla="*/ 635 h 756"/>
              <a:gd name="T4" fmla="*/ 45 w 143"/>
              <a:gd name="T5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" h="756">
                <a:moveTo>
                  <a:pt x="0" y="726"/>
                </a:moveTo>
                <a:cubicBezTo>
                  <a:pt x="64" y="741"/>
                  <a:pt x="129" y="756"/>
                  <a:pt x="136" y="635"/>
                </a:cubicBezTo>
                <a:cubicBezTo>
                  <a:pt x="143" y="514"/>
                  <a:pt x="94" y="257"/>
                  <a:pt x="4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3" name="Oval 35"/>
          <p:cNvSpPr>
            <a:spLocks noChangeArrowheads="1"/>
          </p:cNvSpPr>
          <p:nvPr/>
        </p:nvSpPr>
        <p:spPr bwMode="auto">
          <a:xfrm>
            <a:off x="1866900" y="3487738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4" name="Oval 36"/>
          <p:cNvSpPr>
            <a:spLocks noChangeArrowheads="1"/>
          </p:cNvSpPr>
          <p:nvPr/>
        </p:nvSpPr>
        <p:spPr bwMode="auto">
          <a:xfrm>
            <a:off x="2076450" y="3910013"/>
            <a:ext cx="63500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5" name="Freeform 37"/>
          <p:cNvSpPr>
            <a:spLocks/>
          </p:cNvSpPr>
          <p:nvPr/>
        </p:nvSpPr>
        <p:spPr bwMode="auto">
          <a:xfrm>
            <a:off x="1928813" y="3975100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6" name="Freeform 38"/>
          <p:cNvSpPr>
            <a:spLocks/>
          </p:cNvSpPr>
          <p:nvPr/>
        </p:nvSpPr>
        <p:spPr bwMode="auto">
          <a:xfrm>
            <a:off x="1916113" y="3565525"/>
            <a:ext cx="61912" cy="366713"/>
          </a:xfrm>
          <a:custGeom>
            <a:avLst/>
            <a:gdLst>
              <a:gd name="T0" fmla="*/ 0 w 46"/>
              <a:gd name="T1" fmla="*/ 272 h 272"/>
              <a:gd name="T2" fmla="*/ 46 w 46"/>
              <a:gd name="T3" fmla="*/ 136 h 272"/>
              <a:gd name="T4" fmla="*/ 0 w 4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72">
                <a:moveTo>
                  <a:pt x="0" y="272"/>
                </a:moveTo>
                <a:cubicBezTo>
                  <a:pt x="23" y="226"/>
                  <a:pt x="46" y="181"/>
                  <a:pt x="46" y="136"/>
                </a:cubicBezTo>
                <a:cubicBezTo>
                  <a:pt x="46" y="91"/>
                  <a:pt x="23" y="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7" name="Line 39"/>
          <p:cNvSpPr>
            <a:spLocks noChangeShapeType="1"/>
          </p:cNvSpPr>
          <p:nvPr/>
        </p:nvSpPr>
        <p:spPr bwMode="auto">
          <a:xfrm>
            <a:off x="2120900" y="4387850"/>
            <a:ext cx="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8" name="Freeform 40"/>
          <p:cNvSpPr>
            <a:spLocks/>
          </p:cNvSpPr>
          <p:nvPr/>
        </p:nvSpPr>
        <p:spPr bwMode="auto">
          <a:xfrm>
            <a:off x="2144713" y="3998913"/>
            <a:ext cx="60325" cy="549275"/>
          </a:xfrm>
          <a:custGeom>
            <a:avLst/>
            <a:gdLst>
              <a:gd name="T0" fmla="*/ 0 w 46"/>
              <a:gd name="T1" fmla="*/ 408 h 408"/>
              <a:gd name="T2" fmla="*/ 46 w 46"/>
              <a:gd name="T3" fmla="*/ 272 h 408"/>
              <a:gd name="T4" fmla="*/ 0 w 46"/>
              <a:gd name="T5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8">
                <a:moveTo>
                  <a:pt x="0" y="408"/>
                </a:moveTo>
                <a:cubicBezTo>
                  <a:pt x="23" y="374"/>
                  <a:pt x="46" y="340"/>
                  <a:pt x="46" y="272"/>
                </a:cubicBezTo>
                <a:cubicBezTo>
                  <a:pt x="46" y="204"/>
                  <a:pt x="23" y="102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69" name="AutoShape 41"/>
          <p:cNvSpPr>
            <a:spLocks noChangeArrowheads="1"/>
          </p:cNvSpPr>
          <p:nvPr/>
        </p:nvSpPr>
        <p:spPr bwMode="auto">
          <a:xfrm>
            <a:off x="3392488" y="3421063"/>
            <a:ext cx="487362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65" name="Line 42"/>
          <p:cNvSpPr>
            <a:spLocks noChangeShapeType="1"/>
          </p:cNvSpPr>
          <p:nvPr/>
        </p:nvSpPr>
        <p:spPr bwMode="auto">
          <a:xfrm flipH="1">
            <a:off x="4368800" y="2571750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66" name="Line 43"/>
          <p:cNvSpPr>
            <a:spLocks noChangeShapeType="1"/>
          </p:cNvSpPr>
          <p:nvPr/>
        </p:nvSpPr>
        <p:spPr bwMode="auto">
          <a:xfrm>
            <a:off x="4246563" y="4945063"/>
            <a:ext cx="2378075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72" name="Text Box 44"/>
          <p:cNvSpPr txBox="1">
            <a:spLocks noChangeArrowheads="1"/>
          </p:cNvSpPr>
          <p:nvPr/>
        </p:nvSpPr>
        <p:spPr bwMode="auto">
          <a:xfrm>
            <a:off x="6381750" y="5005388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73" name="Text Box 45"/>
          <p:cNvSpPr txBox="1">
            <a:spLocks noChangeArrowheads="1"/>
          </p:cNvSpPr>
          <p:nvPr/>
        </p:nvSpPr>
        <p:spPr bwMode="auto">
          <a:xfrm>
            <a:off x="4678363" y="5005388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74" name="Text Box 46"/>
          <p:cNvSpPr txBox="1">
            <a:spLocks noChangeArrowheads="1"/>
          </p:cNvSpPr>
          <p:nvPr/>
        </p:nvSpPr>
        <p:spPr bwMode="auto">
          <a:xfrm>
            <a:off x="5532438" y="50053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75" name="Line 47"/>
          <p:cNvSpPr>
            <a:spLocks noChangeShapeType="1"/>
          </p:cNvSpPr>
          <p:nvPr/>
        </p:nvSpPr>
        <p:spPr bwMode="auto">
          <a:xfrm>
            <a:off x="4795838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76" name="Line 48"/>
          <p:cNvSpPr>
            <a:spLocks noChangeShapeType="1"/>
          </p:cNvSpPr>
          <p:nvPr/>
        </p:nvSpPr>
        <p:spPr bwMode="auto">
          <a:xfrm>
            <a:off x="5016500" y="48783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77" name="Line 49"/>
          <p:cNvSpPr>
            <a:spLocks noChangeShapeType="1"/>
          </p:cNvSpPr>
          <p:nvPr/>
        </p:nvSpPr>
        <p:spPr bwMode="auto">
          <a:xfrm>
            <a:off x="522287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78" name="Line 50"/>
          <p:cNvSpPr>
            <a:spLocks noChangeShapeType="1"/>
          </p:cNvSpPr>
          <p:nvPr/>
        </p:nvSpPr>
        <p:spPr bwMode="auto">
          <a:xfrm>
            <a:off x="54070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79" name="Line 51"/>
          <p:cNvSpPr>
            <a:spLocks noChangeShapeType="1"/>
          </p:cNvSpPr>
          <p:nvPr/>
        </p:nvSpPr>
        <p:spPr bwMode="auto">
          <a:xfrm>
            <a:off x="56499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0" name="Line 52"/>
          <p:cNvSpPr>
            <a:spLocks noChangeShapeType="1"/>
          </p:cNvSpPr>
          <p:nvPr/>
        </p:nvSpPr>
        <p:spPr bwMode="auto">
          <a:xfrm>
            <a:off x="583406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1" name="Line 53"/>
          <p:cNvSpPr>
            <a:spLocks noChangeShapeType="1"/>
          </p:cNvSpPr>
          <p:nvPr/>
        </p:nvSpPr>
        <p:spPr bwMode="auto">
          <a:xfrm>
            <a:off x="6016625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2" name="Line 54"/>
          <p:cNvSpPr>
            <a:spLocks noChangeShapeType="1"/>
          </p:cNvSpPr>
          <p:nvPr/>
        </p:nvSpPr>
        <p:spPr bwMode="auto">
          <a:xfrm rot="16200000">
            <a:off x="4377532" y="450453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3" name="Line 55"/>
          <p:cNvSpPr>
            <a:spLocks noChangeShapeType="1"/>
          </p:cNvSpPr>
          <p:nvPr/>
        </p:nvSpPr>
        <p:spPr bwMode="auto">
          <a:xfrm rot="16200000">
            <a:off x="4369594" y="43060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4" name="Line 56"/>
          <p:cNvSpPr>
            <a:spLocks noChangeShapeType="1"/>
          </p:cNvSpPr>
          <p:nvPr/>
        </p:nvSpPr>
        <p:spPr bwMode="auto">
          <a:xfrm rot="16200000">
            <a:off x="4377532" y="4109244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5" name="Line 57"/>
          <p:cNvSpPr>
            <a:spLocks noChangeShapeType="1"/>
          </p:cNvSpPr>
          <p:nvPr/>
        </p:nvSpPr>
        <p:spPr bwMode="auto">
          <a:xfrm rot="16200000">
            <a:off x="4377532" y="3910806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6" name="Line 58"/>
          <p:cNvSpPr>
            <a:spLocks noChangeShapeType="1"/>
          </p:cNvSpPr>
          <p:nvPr/>
        </p:nvSpPr>
        <p:spPr bwMode="auto">
          <a:xfrm rot="16200000">
            <a:off x="4377532" y="371236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7" name="Line 59"/>
          <p:cNvSpPr>
            <a:spLocks noChangeShapeType="1"/>
          </p:cNvSpPr>
          <p:nvPr/>
        </p:nvSpPr>
        <p:spPr bwMode="auto">
          <a:xfrm rot="16200000">
            <a:off x="4377532" y="3317081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88" name="Text Box 60"/>
          <p:cNvSpPr txBox="1">
            <a:spLocks noChangeArrowheads="1"/>
          </p:cNvSpPr>
          <p:nvPr/>
        </p:nvSpPr>
        <p:spPr bwMode="auto">
          <a:xfrm>
            <a:off x="4068763" y="4445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89" name="Text Box 61"/>
          <p:cNvSpPr txBox="1">
            <a:spLocks noChangeArrowheads="1"/>
          </p:cNvSpPr>
          <p:nvPr/>
        </p:nvSpPr>
        <p:spPr bwMode="auto">
          <a:xfrm>
            <a:off x="4064000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90" name="Text Box 62"/>
          <p:cNvSpPr txBox="1">
            <a:spLocks noChangeArrowheads="1"/>
          </p:cNvSpPr>
          <p:nvPr/>
        </p:nvSpPr>
        <p:spPr bwMode="auto">
          <a:xfrm>
            <a:off x="4064000" y="2566988"/>
            <a:ext cx="32861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91" name="Line 63"/>
          <p:cNvSpPr>
            <a:spLocks noChangeShapeType="1"/>
          </p:cNvSpPr>
          <p:nvPr/>
        </p:nvSpPr>
        <p:spPr bwMode="auto">
          <a:xfrm rot="16200000">
            <a:off x="4369594" y="31202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92" name="Text Box 64"/>
          <p:cNvSpPr txBox="1">
            <a:spLocks noChangeArrowheads="1"/>
          </p:cNvSpPr>
          <p:nvPr/>
        </p:nvSpPr>
        <p:spPr bwMode="auto">
          <a:xfrm>
            <a:off x="5105400" y="5011738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93" name="Text Box 65"/>
          <p:cNvSpPr txBox="1">
            <a:spLocks noChangeArrowheads="1"/>
          </p:cNvSpPr>
          <p:nvPr/>
        </p:nvSpPr>
        <p:spPr bwMode="auto">
          <a:xfrm>
            <a:off x="4064000" y="3651250"/>
            <a:ext cx="298450" cy="3222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194" name="Line 66"/>
          <p:cNvSpPr>
            <a:spLocks noChangeShapeType="1"/>
          </p:cNvSpPr>
          <p:nvPr/>
        </p:nvSpPr>
        <p:spPr bwMode="auto">
          <a:xfrm>
            <a:off x="6199188" y="4891088"/>
            <a:ext cx="0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95" name="Line 67"/>
          <p:cNvSpPr>
            <a:spLocks noChangeShapeType="1"/>
          </p:cNvSpPr>
          <p:nvPr/>
        </p:nvSpPr>
        <p:spPr bwMode="auto">
          <a:xfrm>
            <a:off x="4583113" y="4884738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96" name="Line 68"/>
          <p:cNvSpPr>
            <a:spLocks noChangeShapeType="1"/>
          </p:cNvSpPr>
          <p:nvPr/>
        </p:nvSpPr>
        <p:spPr bwMode="auto">
          <a:xfrm rot="16200000">
            <a:off x="4368801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92" name="Line 69"/>
          <p:cNvSpPr>
            <a:spLocks noChangeShapeType="1"/>
          </p:cNvSpPr>
          <p:nvPr/>
        </p:nvSpPr>
        <p:spPr bwMode="auto">
          <a:xfrm flipH="1">
            <a:off x="1073150" y="2568575"/>
            <a:ext cx="0" cy="2495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7893" name="Line 70"/>
          <p:cNvSpPr>
            <a:spLocks noChangeShapeType="1"/>
          </p:cNvSpPr>
          <p:nvPr/>
        </p:nvSpPr>
        <p:spPr bwMode="auto">
          <a:xfrm>
            <a:off x="952500" y="4941888"/>
            <a:ext cx="2378075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199" name="Text Box 71"/>
          <p:cNvSpPr txBox="1">
            <a:spLocks noChangeArrowheads="1"/>
          </p:cNvSpPr>
          <p:nvPr/>
        </p:nvSpPr>
        <p:spPr bwMode="auto">
          <a:xfrm>
            <a:off x="3086100" y="5002213"/>
            <a:ext cx="36988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00" name="Text Box 72"/>
          <p:cNvSpPr txBox="1">
            <a:spLocks noChangeArrowheads="1"/>
          </p:cNvSpPr>
          <p:nvPr/>
        </p:nvSpPr>
        <p:spPr bwMode="auto">
          <a:xfrm>
            <a:off x="1382713" y="50022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01" name="Text Box 73"/>
          <p:cNvSpPr txBox="1">
            <a:spLocks noChangeArrowheads="1"/>
          </p:cNvSpPr>
          <p:nvPr/>
        </p:nvSpPr>
        <p:spPr bwMode="auto">
          <a:xfrm>
            <a:off x="2238375" y="5002213"/>
            <a:ext cx="300038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02" name="Line 74"/>
          <p:cNvSpPr>
            <a:spLocks noChangeShapeType="1"/>
          </p:cNvSpPr>
          <p:nvPr/>
        </p:nvSpPr>
        <p:spPr bwMode="auto">
          <a:xfrm>
            <a:off x="15017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3" name="Line 75"/>
          <p:cNvSpPr>
            <a:spLocks noChangeShapeType="1"/>
          </p:cNvSpPr>
          <p:nvPr/>
        </p:nvSpPr>
        <p:spPr bwMode="auto">
          <a:xfrm>
            <a:off x="1722438" y="48736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4" name="Line 76"/>
          <p:cNvSpPr>
            <a:spLocks noChangeShapeType="1"/>
          </p:cNvSpPr>
          <p:nvPr/>
        </p:nvSpPr>
        <p:spPr bwMode="auto">
          <a:xfrm>
            <a:off x="192881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5" name="Line 77"/>
          <p:cNvSpPr>
            <a:spLocks noChangeShapeType="1"/>
          </p:cNvSpPr>
          <p:nvPr/>
        </p:nvSpPr>
        <p:spPr bwMode="auto">
          <a:xfrm>
            <a:off x="2111375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6" name="Line 78"/>
          <p:cNvSpPr>
            <a:spLocks noChangeShapeType="1"/>
          </p:cNvSpPr>
          <p:nvPr/>
        </p:nvSpPr>
        <p:spPr bwMode="auto">
          <a:xfrm>
            <a:off x="23558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7" name="Line 79"/>
          <p:cNvSpPr>
            <a:spLocks noChangeShapeType="1"/>
          </p:cNvSpPr>
          <p:nvPr/>
        </p:nvSpPr>
        <p:spPr bwMode="auto">
          <a:xfrm>
            <a:off x="254000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8" name="Line 80"/>
          <p:cNvSpPr>
            <a:spLocks noChangeShapeType="1"/>
          </p:cNvSpPr>
          <p:nvPr/>
        </p:nvSpPr>
        <p:spPr bwMode="auto">
          <a:xfrm>
            <a:off x="2722563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09" name="Line 81"/>
          <p:cNvSpPr>
            <a:spLocks noChangeShapeType="1"/>
          </p:cNvSpPr>
          <p:nvPr/>
        </p:nvSpPr>
        <p:spPr bwMode="auto">
          <a:xfrm rot="16200000">
            <a:off x="1083469" y="45013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0" name="Line 82"/>
          <p:cNvSpPr>
            <a:spLocks noChangeShapeType="1"/>
          </p:cNvSpPr>
          <p:nvPr/>
        </p:nvSpPr>
        <p:spPr bwMode="auto">
          <a:xfrm rot="16200000">
            <a:off x="1074738" y="430212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1" name="Line 83"/>
          <p:cNvSpPr>
            <a:spLocks noChangeShapeType="1"/>
          </p:cNvSpPr>
          <p:nvPr/>
        </p:nvSpPr>
        <p:spPr bwMode="auto">
          <a:xfrm rot="16200000">
            <a:off x="1083469" y="410448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2" name="Line 84"/>
          <p:cNvSpPr>
            <a:spLocks noChangeShapeType="1"/>
          </p:cNvSpPr>
          <p:nvPr/>
        </p:nvSpPr>
        <p:spPr bwMode="auto">
          <a:xfrm rot="16200000">
            <a:off x="1083469" y="3907631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3" name="Line 85"/>
          <p:cNvSpPr>
            <a:spLocks noChangeShapeType="1"/>
          </p:cNvSpPr>
          <p:nvPr/>
        </p:nvSpPr>
        <p:spPr bwMode="auto">
          <a:xfrm rot="16200000">
            <a:off x="1083469" y="3709194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4" name="Line 86"/>
          <p:cNvSpPr>
            <a:spLocks noChangeShapeType="1"/>
          </p:cNvSpPr>
          <p:nvPr/>
        </p:nvSpPr>
        <p:spPr bwMode="auto">
          <a:xfrm rot="16200000">
            <a:off x="1083469" y="351075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5" name="Line 87"/>
          <p:cNvSpPr>
            <a:spLocks noChangeShapeType="1"/>
          </p:cNvSpPr>
          <p:nvPr/>
        </p:nvSpPr>
        <p:spPr bwMode="auto">
          <a:xfrm rot="16200000">
            <a:off x="1083469" y="33139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16" name="Text Box 88"/>
          <p:cNvSpPr txBox="1">
            <a:spLocks noChangeArrowheads="1"/>
          </p:cNvSpPr>
          <p:nvPr/>
        </p:nvSpPr>
        <p:spPr bwMode="auto">
          <a:xfrm>
            <a:off x="774700" y="44402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17" name="Text Box 89"/>
          <p:cNvSpPr txBox="1">
            <a:spLocks noChangeArrowheads="1"/>
          </p:cNvSpPr>
          <p:nvPr/>
        </p:nvSpPr>
        <p:spPr bwMode="auto">
          <a:xfrm>
            <a:off x="769938" y="403066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18" name="Text Box 90"/>
          <p:cNvSpPr txBox="1">
            <a:spLocks noChangeArrowheads="1"/>
          </p:cNvSpPr>
          <p:nvPr/>
        </p:nvSpPr>
        <p:spPr bwMode="auto">
          <a:xfrm>
            <a:off x="769938" y="2562225"/>
            <a:ext cx="3286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9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sz="19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19" name="Line 91"/>
          <p:cNvSpPr>
            <a:spLocks noChangeShapeType="1"/>
          </p:cNvSpPr>
          <p:nvPr/>
        </p:nvSpPr>
        <p:spPr bwMode="auto">
          <a:xfrm rot="16200000">
            <a:off x="1074738" y="3116262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20" name="Text Box 92"/>
          <p:cNvSpPr txBox="1">
            <a:spLocks noChangeArrowheads="1"/>
          </p:cNvSpPr>
          <p:nvPr/>
        </p:nvSpPr>
        <p:spPr bwMode="auto">
          <a:xfrm>
            <a:off x="1811338" y="500856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1" name="Text Box 93"/>
          <p:cNvSpPr txBox="1">
            <a:spLocks noChangeArrowheads="1"/>
          </p:cNvSpPr>
          <p:nvPr/>
        </p:nvSpPr>
        <p:spPr bwMode="auto">
          <a:xfrm>
            <a:off x="769938" y="36512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2" name="Line 94"/>
          <p:cNvSpPr>
            <a:spLocks noChangeShapeType="1"/>
          </p:cNvSpPr>
          <p:nvPr/>
        </p:nvSpPr>
        <p:spPr bwMode="auto">
          <a:xfrm>
            <a:off x="2903538" y="4886325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23" name="Line 95"/>
          <p:cNvSpPr>
            <a:spLocks noChangeShapeType="1"/>
          </p:cNvSpPr>
          <p:nvPr/>
        </p:nvSpPr>
        <p:spPr bwMode="auto">
          <a:xfrm>
            <a:off x="1289050" y="4881563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24" name="Line 96"/>
          <p:cNvSpPr>
            <a:spLocks noChangeShapeType="1"/>
          </p:cNvSpPr>
          <p:nvPr/>
        </p:nvSpPr>
        <p:spPr bwMode="auto">
          <a:xfrm rot="16200000">
            <a:off x="1073944" y="4698206"/>
            <a:ext cx="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25" name="Text Box 97"/>
          <p:cNvSpPr txBox="1">
            <a:spLocks noChangeArrowheads="1"/>
          </p:cNvSpPr>
          <p:nvPr/>
        </p:nvSpPr>
        <p:spPr bwMode="auto">
          <a:xfrm>
            <a:off x="2789238" y="448468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6" name="Text Box 98"/>
          <p:cNvSpPr txBox="1">
            <a:spLocks noChangeArrowheads="1"/>
          </p:cNvSpPr>
          <p:nvPr/>
        </p:nvSpPr>
        <p:spPr bwMode="auto">
          <a:xfrm>
            <a:off x="2782888" y="4184650"/>
            <a:ext cx="70643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7" name="Text Box 99"/>
          <p:cNvSpPr txBox="1">
            <a:spLocks noChangeArrowheads="1"/>
          </p:cNvSpPr>
          <p:nvPr/>
        </p:nvSpPr>
        <p:spPr bwMode="auto">
          <a:xfrm>
            <a:off x="6021388" y="4503738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8" name="Text Box 100"/>
          <p:cNvSpPr txBox="1">
            <a:spLocks noChangeArrowheads="1"/>
          </p:cNvSpPr>
          <p:nvPr/>
        </p:nvSpPr>
        <p:spPr bwMode="auto">
          <a:xfrm>
            <a:off x="6015038" y="4202113"/>
            <a:ext cx="7064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29" name="Text Box 101"/>
          <p:cNvSpPr txBox="1">
            <a:spLocks noChangeArrowheads="1"/>
          </p:cNvSpPr>
          <p:nvPr/>
        </p:nvSpPr>
        <p:spPr bwMode="auto">
          <a:xfrm>
            <a:off x="6015038" y="3776663"/>
            <a:ext cx="714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C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30" name="Rectangle 102" descr="Diagonal weit nach oben"/>
          <p:cNvSpPr>
            <a:spLocks noChangeArrowheads="1"/>
          </p:cNvSpPr>
          <p:nvPr/>
        </p:nvSpPr>
        <p:spPr bwMode="auto">
          <a:xfrm>
            <a:off x="5003800" y="2570163"/>
            <a:ext cx="1012825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1" name="Rectangle 103" descr="Diagonal weit nach oben"/>
          <p:cNvSpPr>
            <a:spLocks noChangeArrowheads="1"/>
          </p:cNvSpPr>
          <p:nvPr/>
        </p:nvSpPr>
        <p:spPr bwMode="auto">
          <a:xfrm>
            <a:off x="5210175" y="2976563"/>
            <a:ext cx="804863" cy="54768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2" name="Rectangle 104" descr="Diagonal weit nach oben"/>
          <p:cNvSpPr>
            <a:spLocks noChangeArrowheads="1"/>
          </p:cNvSpPr>
          <p:nvPr/>
        </p:nvSpPr>
        <p:spPr bwMode="auto">
          <a:xfrm>
            <a:off x="5408613" y="3381375"/>
            <a:ext cx="609600" cy="5492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3" name="Oval 105"/>
          <p:cNvSpPr>
            <a:spLocks noChangeArrowheads="1"/>
          </p:cNvSpPr>
          <p:nvPr/>
        </p:nvSpPr>
        <p:spPr bwMode="auto">
          <a:xfrm>
            <a:off x="4964113" y="3095625"/>
            <a:ext cx="61912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4" name="Oval 106"/>
          <p:cNvSpPr>
            <a:spLocks noChangeArrowheads="1"/>
          </p:cNvSpPr>
          <p:nvPr/>
        </p:nvSpPr>
        <p:spPr bwMode="auto">
          <a:xfrm>
            <a:off x="5365750" y="3911600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5" name="Line 107"/>
          <p:cNvSpPr>
            <a:spLocks noChangeShapeType="1"/>
          </p:cNvSpPr>
          <p:nvPr/>
        </p:nvSpPr>
        <p:spPr bwMode="auto">
          <a:xfrm flipH="1" flipV="1">
            <a:off x="5453063" y="3392488"/>
            <a:ext cx="1779587" cy="233362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6" name="Line 108"/>
          <p:cNvSpPr>
            <a:spLocks noChangeShapeType="1"/>
          </p:cNvSpPr>
          <p:nvPr/>
        </p:nvSpPr>
        <p:spPr bwMode="auto">
          <a:xfrm flipH="1">
            <a:off x="5222875" y="3382963"/>
            <a:ext cx="244475" cy="123825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7" name="Line 109"/>
          <p:cNvSpPr>
            <a:spLocks noChangeShapeType="1"/>
          </p:cNvSpPr>
          <p:nvPr/>
        </p:nvSpPr>
        <p:spPr bwMode="auto">
          <a:xfrm rot="16200000">
            <a:off x="4377532" y="3515519"/>
            <a:ext cx="0" cy="122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8" name="Oval 110"/>
          <p:cNvSpPr>
            <a:spLocks noChangeArrowheads="1"/>
          </p:cNvSpPr>
          <p:nvPr/>
        </p:nvSpPr>
        <p:spPr bwMode="auto">
          <a:xfrm>
            <a:off x="5175250" y="3508375"/>
            <a:ext cx="61913" cy="6032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39" name="Line 111"/>
          <p:cNvSpPr>
            <a:spLocks noChangeShapeType="1"/>
          </p:cNvSpPr>
          <p:nvPr/>
        </p:nvSpPr>
        <p:spPr bwMode="auto">
          <a:xfrm flipH="1">
            <a:off x="5040313" y="2468563"/>
            <a:ext cx="1401762" cy="612775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40" name="Rectangle 112"/>
          <p:cNvSpPr>
            <a:spLocks noChangeArrowheads="1"/>
          </p:cNvSpPr>
          <p:nvPr/>
        </p:nvSpPr>
        <p:spPr bwMode="auto">
          <a:xfrm>
            <a:off x="6559550" y="1663700"/>
            <a:ext cx="619125" cy="1831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41" name="Text Box 113"/>
          <p:cNvSpPr txBox="1">
            <a:spLocks noChangeArrowheads="1"/>
          </p:cNvSpPr>
          <p:nvPr/>
        </p:nvSpPr>
        <p:spPr bwMode="auto">
          <a:xfrm>
            <a:off x="6381750" y="2349500"/>
            <a:ext cx="536575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3 x 9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42" name="Rectangle 114"/>
          <p:cNvSpPr>
            <a:spLocks noChangeArrowheads="1"/>
          </p:cNvSpPr>
          <p:nvPr/>
        </p:nvSpPr>
        <p:spPr bwMode="auto">
          <a:xfrm>
            <a:off x="7478713" y="2592388"/>
            <a:ext cx="820737" cy="14303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43" name="Text Box 115"/>
          <p:cNvSpPr txBox="1">
            <a:spLocks noChangeArrowheads="1"/>
          </p:cNvSpPr>
          <p:nvPr/>
        </p:nvSpPr>
        <p:spPr bwMode="auto">
          <a:xfrm>
            <a:off x="7234238" y="3568700"/>
            <a:ext cx="531812" cy="258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 x 7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44" name="Rectangle 116"/>
          <p:cNvSpPr>
            <a:spLocks noChangeArrowheads="1"/>
          </p:cNvSpPr>
          <p:nvPr/>
        </p:nvSpPr>
        <p:spPr bwMode="auto">
          <a:xfrm>
            <a:off x="7497763" y="4476750"/>
            <a:ext cx="1016000" cy="1031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45" name="Text Box 117"/>
          <p:cNvSpPr txBox="1">
            <a:spLocks noChangeArrowheads="1"/>
          </p:cNvSpPr>
          <p:nvPr/>
        </p:nvSpPr>
        <p:spPr bwMode="auto">
          <a:xfrm>
            <a:off x="7173913" y="4360863"/>
            <a:ext cx="531812" cy="258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 x 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46" name="Text Box 118"/>
          <p:cNvSpPr txBox="1">
            <a:spLocks noChangeArrowheads="1"/>
          </p:cNvSpPr>
          <p:nvPr/>
        </p:nvSpPr>
        <p:spPr bwMode="auto">
          <a:xfrm>
            <a:off x="4067175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47" name="Text Box 119"/>
          <p:cNvSpPr txBox="1">
            <a:spLocks noChangeArrowheads="1"/>
          </p:cNvSpPr>
          <p:nvPr/>
        </p:nvSpPr>
        <p:spPr bwMode="auto">
          <a:xfrm>
            <a:off x="769938" y="3224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88249" name="AutoShape 121"/>
          <p:cNvSpPr>
            <a:spLocks noChangeArrowheads="1"/>
          </p:cNvSpPr>
          <p:nvPr/>
        </p:nvSpPr>
        <p:spPr bwMode="auto">
          <a:xfrm>
            <a:off x="3562350" y="352425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50" name="Oval 122"/>
          <p:cNvSpPr>
            <a:spLocks noChangeArrowheads="1"/>
          </p:cNvSpPr>
          <p:nvPr/>
        </p:nvSpPr>
        <p:spPr bwMode="auto">
          <a:xfrm>
            <a:off x="6721475" y="4176713"/>
            <a:ext cx="2243138" cy="1773237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88251" name="Text Box 123"/>
          <p:cNvSpPr txBox="1">
            <a:spLocks noChangeArrowheads="1"/>
          </p:cNvSpPr>
          <p:nvPr/>
        </p:nvSpPr>
        <p:spPr bwMode="auto">
          <a:xfrm>
            <a:off x="4614863" y="5764213"/>
            <a:ext cx="3151187" cy="6302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Minimimum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top-level floorplan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with vertical composition</a:t>
            </a:r>
          </a:p>
        </p:txBody>
      </p:sp>
      <p:sp>
        <p:nvSpPr>
          <p:cNvPr id="688253" name="Rectangle 1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88254" name="Text Box 126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(vertical)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3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30F55-A237-B047-A105-0DFC8B6AA87C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694275" name="Freeform 3"/>
          <p:cNvSpPr>
            <a:spLocks/>
          </p:cNvSpPr>
          <p:nvPr/>
        </p:nvSpPr>
        <p:spPr bwMode="auto">
          <a:xfrm>
            <a:off x="4359275" y="2546350"/>
            <a:ext cx="1166813" cy="1884363"/>
          </a:xfrm>
          <a:custGeom>
            <a:avLst/>
            <a:gdLst>
              <a:gd name="T0" fmla="*/ 1166813 w 913"/>
              <a:gd name="T1" fmla="*/ 1108148 h 1476"/>
              <a:gd name="T2" fmla="*/ 1166813 w 913"/>
              <a:gd name="T3" fmla="*/ 1884363 h 1476"/>
              <a:gd name="T4" fmla="*/ 388512 w 913"/>
              <a:gd name="T5" fmla="*/ 1884363 h 1476"/>
              <a:gd name="T6" fmla="*/ 388512 w 913"/>
              <a:gd name="T7" fmla="*/ 1507746 h 1476"/>
              <a:gd name="T8" fmla="*/ 0 w 913"/>
              <a:gd name="T9" fmla="*/ 1507746 h 1476"/>
              <a:gd name="T10" fmla="*/ 0 w 913"/>
              <a:gd name="T11" fmla="*/ 0 h 1476"/>
              <a:gd name="T12" fmla="*/ 1166813 w 913"/>
              <a:gd name="T13" fmla="*/ 0 h 1476"/>
              <a:gd name="T14" fmla="*/ 1166813 w 913"/>
              <a:gd name="T15" fmla="*/ 1108148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76" name="Freeform 4"/>
          <p:cNvSpPr>
            <a:spLocks/>
          </p:cNvSpPr>
          <p:nvPr/>
        </p:nvSpPr>
        <p:spPr bwMode="auto">
          <a:xfrm>
            <a:off x="4359275" y="2546350"/>
            <a:ext cx="1166813" cy="1884363"/>
          </a:xfrm>
          <a:custGeom>
            <a:avLst/>
            <a:gdLst>
              <a:gd name="T0" fmla="*/ 1166813 w 913"/>
              <a:gd name="T1" fmla="*/ 1884363 h 1476"/>
              <a:gd name="T2" fmla="*/ 388512 w 913"/>
              <a:gd name="T3" fmla="*/ 1884363 h 1476"/>
              <a:gd name="T4" fmla="*/ 388512 w 913"/>
              <a:gd name="T5" fmla="*/ 1507746 h 1476"/>
              <a:gd name="T6" fmla="*/ 0 w 913"/>
              <a:gd name="T7" fmla="*/ 1507746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77" name="Freeform 5"/>
          <p:cNvSpPr>
            <a:spLocks/>
          </p:cNvSpPr>
          <p:nvPr/>
        </p:nvSpPr>
        <p:spPr bwMode="auto">
          <a:xfrm>
            <a:off x="4554538" y="2878138"/>
            <a:ext cx="971550" cy="1358900"/>
          </a:xfrm>
          <a:custGeom>
            <a:avLst/>
            <a:gdLst>
              <a:gd name="T0" fmla="*/ 971550 w 760"/>
              <a:gd name="T1" fmla="*/ 1358900 h 1065"/>
              <a:gd name="T2" fmla="*/ 971550 w 760"/>
              <a:gd name="T3" fmla="*/ 0 h 1065"/>
              <a:gd name="T4" fmla="*/ 0 w 760"/>
              <a:gd name="T5" fmla="*/ 0 h 1065"/>
              <a:gd name="T6" fmla="*/ 0 w 760"/>
              <a:gd name="T7" fmla="*/ 971007 h 1065"/>
              <a:gd name="T8" fmla="*/ 388620 w 760"/>
              <a:gd name="T9" fmla="*/ 971007 h 1065"/>
              <a:gd name="T10" fmla="*/ 388620 w 760"/>
              <a:gd name="T11" fmla="*/ 1358900 h 1065"/>
              <a:gd name="T12" fmla="*/ 971550 w 760"/>
              <a:gd name="T13" fmla="*/ 13589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78" name="Freeform 6"/>
          <p:cNvSpPr>
            <a:spLocks/>
          </p:cNvSpPr>
          <p:nvPr/>
        </p:nvSpPr>
        <p:spPr bwMode="auto">
          <a:xfrm>
            <a:off x="4554538" y="2878138"/>
            <a:ext cx="971550" cy="13589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971007 h 1065"/>
              <a:gd name="T4" fmla="*/ 388620 w 760"/>
              <a:gd name="T5" fmla="*/ 971007 h 1065"/>
              <a:gd name="T6" fmla="*/ 388620 w 760"/>
              <a:gd name="T7" fmla="*/ 1358900 h 1065"/>
              <a:gd name="T8" fmla="*/ 971550 w 760"/>
              <a:gd name="T9" fmla="*/ 13589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79" name="Rectangle 7"/>
          <p:cNvSpPr>
            <a:spLocks noChangeArrowheads="1"/>
          </p:cNvSpPr>
          <p:nvPr/>
        </p:nvSpPr>
        <p:spPr bwMode="auto">
          <a:xfrm>
            <a:off x="6626225" y="4981575"/>
            <a:ext cx="777875" cy="388938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0" name="Rectangle 8"/>
          <p:cNvSpPr>
            <a:spLocks noChangeArrowheads="1"/>
          </p:cNvSpPr>
          <p:nvPr/>
        </p:nvSpPr>
        <p:spPr bwMode="auto">
          <a:xfrm>
            <a:off x="6626225" y="4981575"/>
            <a:ext cx="777875" cy="38893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7394575" y="4792663"/>
            <a:ext cx="971550" cy="581025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2" name="Rectangle 10"/>
          <p:cNvSpPr>
            <a:spLocks noChangeArrowheads="1"/>
          </p:cNvSpPr>
          <p:nvPr/>
        </p:nvSpPr>
        <p:spPr bwMode="auto">
          <a:xfrm>
            <a:off x="7394575" y="4792663"/>
            <a:ext cx="971550" cy="581025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3" name="Rectangle 11"/>
          <p:cNvSpPr>
            <a:spLocks noChangeArrowheads="1"/>
          </p:cNvSpPr>
          <p:nvPr/>
        </p:nvSpPr>
        <p:spPr bwMode="auto">
          <a:xfrm>
            <a:off x="7550150" y="2198688"/>
            <a:ext cx="584200" cy="971550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4" name="Rectangle 12"/>
          <p:cNvSpPr>
            <a:spLocks noChangeArrowheads="1"/>
          </p:cNvSpPr>
          <p:nvPr/>
        </p:nvSpPr>
        <p:spPr bwMode="auto">
          <a:xfrm>
            <a:off x="7550150" y="2197100"/>
            <a:ext cx="584200" cy="9715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5" name="Rectangle 13"/>
          <p:cNvSpPr>
            <a:spLocks noChangeArrowheads="1"/>
          </p:cNvSpPr>
          <p:nvPr/>
        </p:nvSpPr>
        <p:spPr bwMode="auto">
          <a:xfrm>
            <a:off x="7165975" y="2393950"/>
            <a:ext cx="388938" cy="776288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6" name="Rectangle 14"/>
          <p:cNvSpPr>
            <a:spLocks noChangeArrowheads="1"/>
          </p:cNvSpPr>
          <p:nvPr/>
        </p:nvSpPr>
        <p:spPr bwMode="auto">
          <a:xfrm>
            <a:off x="7165975" y="2393950"/>
            <a:ext cx="388938" cy="7762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7" name="Oval 15"/>
          <p:cNvSpPr>
            <a:spLocks noChangeArrowheads="1"/>
          </p:cNvSpPr>
          <p:nvPr/>
        </p:nvSpPr>
        <p:spPr bwMode="auto">
          <a:xfrm>
            <a:off x="2628900" y="2795588"/>
            <a:ext cx="58738" cy="587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8" name="AutoShape 16"/>
          <p:cNvSpPr>
            <a:spLocks noChangeArrowheads="1"/>
          </p:cNvSpPr>
          <p:nvPr/>
        </p:nvSpPr>
        <p:spPr bwMode="auto">
          <a:xfrm>
            <a:off x="3208338" y="3332163"/>
            <a:ext cx="463550" cy="5794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89" name="Line 17"/>
          <p:cNvSpPr>
            <a:spLocks noChangeShapeType="1"/>
          </p:cNvSpPr>
          <p:nvPr/>
        </p:nvSpPr>
        <p:spPr bwMode="auto">
          <a:xfrm flipH="1">
            <a:off x="3962400" y="2525713"/>
            <a:ext cx="0" cy="237013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3844925" y="4779963"/>
            <a:ext cx="2260600" cy="4762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5873750" y="4851400"/>
            <a:ext cx="3587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292" name="Text Box 20"/>
          <p:cNvSpPr txBox="1">
            <a:spLocks noChangeArrowheads="1"/>
          </p:cNvSpPr>
          <p:nvPr/>
        </p:nvSpPr>
        <p:spPr bwMode="auto">
          <a:xfrm>
            <a:off x="4254500" y="4837113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293" name="Text Box 21"/>
          <p:cNvSpPr txBox="1">
            <a:spLocks noChangeArrowheads="1"/>
          </p:cNvSpPr>
          <p:nvPr/>
        </p:nvSpPr>
        <p:spPr bwMode="auto">
          <a:xfrm>
            <a:off x="5067300" y="48371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294" name="Line 22"/>
          <p:cNvSpPr>
            <a:spLocks noChangeShapeType="1"/>
          </p:cNvSpPr>
          <p:nvPr/>
        </p:nvSpPr>
        <p:spPr bwMode="auto">
          <a:xfrm>
            <a:off x="4367213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5" name="Line 23"/>
          <p:cNvSpPr>
            <a:spLocks noChangeShapeType="1"/>
          </p:cNvSpPr>
          <p:nvPr/>
        </p:nvSpPr>
        <p:spPr bwMode="auto">
          <a:xfrm>
            <a:off x="4578350" y="4714875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6" name="Line 24"/>
          <p:cNvSpPr>
            <a:spLocks noChangeShapeType="1"/>
          </p:cNvSpPr>
          <p:nvPr/>
        </p:nvSpPr>
        <p:spPr bwMode="auto">
          <a:xfrm>
            <a:off x="4773613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7" name="Line 25"/>
          <p:cNvSpPr>
            <a:spLocks noChangeShapeType="1"/>
          </p:cNvSpPr>
          <p:nvPr/>
        </p:nvSpPr>
        <p:spPr bwMode="auto">
          <a:xfrm>
            <a:off x="4948238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8" name="Line 26"/>
          <p:cNvSpPr>
            <a:spLocks noChangeShapeType="1"/>
          </p:cNvSpPr>
          <p:nvPr/>
        </p:nvSpPr>
        <p:spPr bwMode="auto">
          <a:xfrm>
            <a:off x="5180013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299" name="Line 27"/>
          <p:cNvSpPr>
            <a:spLocks noChangeShapeType="1"/>
          </p:cNvSpPr>
          <p:nvPr/>
        </p:nvSpPr>
        <p:spPr bwMode="auto">
          <a:xfrm>
            <a:off x="5353050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0" name="Line 28"/>
          <p:cNvSpPr>
            <a:spLocks noChangeShapeType="1"/>
          </p:cNvSpPr>
          <p:nvPr/>
        </p:nvSpPr>
        <p:spPr bwMode="auto">
          <a:xfrm>
            <a:off x="5527675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1" name="Line 29"/>
          <p:cNvSpPr>
            <a:spLocks noChangeShapeType="1"/>
          </p:cNvSpPr>
          <p:nvPr/>
        </p:nvSpPr>
        <p:spPr bwMode="auto">
          <a:xfrm rot="16200000">
            <a:off x="3970338" y="4360862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2" name="Line 30"/>
          <p:cNvSpPr>
            <a:spLocks noChangeShapeType="1"/>
          </p:cNvSpPr>
          <p:nvPr/>
        </p:nvSpPr>
        <p:spPr bwMode="auto">
          <a:xfrm rot="16200000">
            <a:off x="3962401" y="4171950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3" name="Line 31"/>
          <p:cNvSpPr>
            <a:spLocks noChangeShapeType="1"/>
          </p:cNvSpPr>
          <p:nvPr/>
        </p:nvSpPr>
        <p:spPr bwMode="auto">
          <a:xfrm rot="16200000">
            <a:off x="3970338" y="3983037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4" name="Line 32"/>
          <p:cNvSpPr>
            <a:spLocks noChangeShapeType="1"/>
          </p:cNvSpPr>
          <p:nvPr/>
        </p:nvSpPr>
        <p:spPr bwMode="auto">
          <a:xfrm rot="16200000">
            <a:off x="3970338" y="3797300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5" name="Line 33"/>
          <p:cNvSpPr>
            <a:spLocks noChangeShapeType="1"/>
          </p:cNvSpPr>
          <p:nvPr/>
        </p:nvSpPr>
        <p:spPr bwMode="auto">
          <a:xfrm rot="16200000">
            <a:off x="3970338" y="3608387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6" name="Line 34"/>
          <p:cNvSpPr>
            <a:spLocks noChangeShapeType="1"/>
          </p:cNvSpPr>
          <p:nvPr/>
        </p:nvSpPr>
        <p:spPr bwMode="auto">
          <a:xfrm rot="16200000">
            <a:off x="3970338" y="3233737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07" name="Text Box 35"/>
          <p:cNvSpPr txBox="1">
            <a:spLocks noChangeArrowheads="1"/>
          </p:cNvSpPr>
          <p:nvPr/>
        </p:nvSpPr>
        <p:spPr bwMode="auto">
          <a:xfrm>
            <a:off x="3678238" y="4303713"/>
            <a:ext cx="30003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08" name="Text Box 36"/>
          <p:cNvSpPr txBox="1">
            <a:spLocks noChangeArrowheads="1"/>
          </p:cNvSpPr>
          <p:nvPr/>
        </p:nvSpPr>
        <p:spPr bwMode="auto">
          <a:xfrm>
            <a:off x="3671888" y="391160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09" name="Text Box 37"/>
          <p:cNvSpPr txBox="1">
            <a:spLocks noChangeArrowheads="1"/>
          </p:cNvSpPr>
          <p:nvPr/>
        </p:nvSpPr>
        <p:spPr bwMode="auto">
          <a:xfrm>
            <a:off x="3543300" y="2451100"/>
            <a:ext cx="320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10" name="Line 38"/>
          <p:cNvSpPr>
            <a:spLocks noChangeShapeType="1"/>
          </p:cNvSpPr>
          <p:nvPr/>
        </p:nvSpPr>
        <p:spPr bwMode="auto">
          <a:xfrm rot="16200000">
            <a:off x="3962401" y="3048000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11" name="Text Box 39"/>
          <p:cNvSpPr txBox="1">
            <a:spLocks noChangeArrowheads="1"/>
          </p:cNvSpPr>
          <p:nvPr/>
        </p:nvSpPr>
        <p:spPr bwMode="auto">
          <a:xfrm>
            <a:off x="4662488" y="48371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12" name="Text Box 40"/>
          <p:cNvSpPr txBox="1">
            <a:spLocks noChangeArrowheads="1"/>
          </p:cNvSpPr>
          <p:nvPr/>
        </p:nvSpPr>
        <p:spPr bwMode="auto">
          <a:xfrm>
            <a:off x="3671888" y="3549650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13" name="Line 41"/>
          <p:cNvSpPr>
            <a:spLocks noChangeShapeType="1"/>
          </p:cNvSpPr>
          <p:nvPr/>
        </p:nvSpPr>
        <p:spPr bwMode="auto">
          <a:xfrm>
            <a:off x="5700713" y="47259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14" name="Line 42"/>
          <p:cNvSpPr>
            <a:spLocks noChangeShapeType="1"/>
          </p:cNvSpPr>
          <p:nvPr/>
        </p:nvSpPr>
        <p:spPr bwMode="auto">
          <a:xfrm>
            <a:off x="4164013" y="4721225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15" name="Line 43"/>
          <p:cNvSpPr>
            <a:spLocks noChangeShapeType="1"/>
          </p:cNvSpPr>
          <p:nvPr/>
        </p:nvSpPr>
        <p:spPr bwMode="auto">
          <a:xfrm rot="16200000">
            <a:off x="3961607" y="4547394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15" name="Line 44"/>
          <p:cNvSpPr>
            <a:spLocks noChangeShapeType="1"/>
          </p:cNvSpPr>
          <p:nvPr/>
        </p:nvSpPr>
        <p:spPr bwMode="auto">
          <a:xfrm flipH="1">
            <a:off x="831850" y="2522538"/>
            <a:ext cx="0" cy="23685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16" name="Line 45"/>
          <p:cNvSpPr>
            <a:spLocks noChangeShapeType="1"/>
          </p:cNvSpPr>
          <p:nvPr/>
        </p:nvSpPr>
        <p:spPr bwMode="auto">
          <a:xfrm>
            <a:off x="715963" y="4775200"/>
            <a:ext cx="2260600" cy="4763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18" name="Text Box 46"/>
          <p:cNvSpPr txBox="1">
            <a:spLocks noChangeArrowheads="1"/>
          </p:cNvSpPr>
          <p:nvPr/>
        </p:nvSpPr>
        <p:spPr bwMode="auto">
          <a:xfrm>
            <a:off x="2743200" y="4846638"/>
            <a:ext cx="3587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19" name="Text Box 47"/>
          <p:cNvSpPr txBox="1">
            <a:spLocks noChangeArrowheads="1"/>
          </p:cNvSpPr>
          <p:nvPr/>
        </p:nvSpPr>
        <p:spPr bwMode="auto">
          <a:xfrm>
            <a:off x="1125538" y="4832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20" name="Text Box 48"/>
          <p:cNvSpPr txBox="1">
            <a:spLocks noChangeArrowheads="1"/>
          </p:cNvSpPr>
          <p:nvPr/>
        </p:nvSpPr>
        <p:spPr bwMode="auto">
          <a:xfrm>
            <a:off x="1938338" y="48323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21" name="Line 49"/>
          <p:cNvSpPr>
            <a:spLocks noChangeShapeType="1"/>
          </p:cNvSpPr>
          <p:nvPr/>
        </p:nvSpPr>
        <p:spPr bwMode="auto">
          <a:xfrm>
            <a:off x="1238250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2" name="Line 50"/>
          <p:cNvSpPr>
            <a:spLocks noChangeShapeType="1"/>
          </p:cNvSpPr>
          <p:nvPr/>
        </p:nvSpPr>
        <p:spPr bwMode="auto">
          <a:xfrm>
            <a:off x="1449388" y="471170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3" name="Line 51"/>
          <p:cNvSpPr>
            <a:spLocks noChangeShapeType="1"/>
          </p:cNvSpPr>
          <p:nvPr/>
        </p:nvSpPr>
        <p:spPr bwMode="auto">
          <a:xfrm>
            <a:off x="1643063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4" name="Line 52"/>
          <p:cNvSpPr>
            <a:spLocks noChangeShapeType="1"/>
          </p:cNvSpPr>
          <p:nvPr/>
        </p:nvSpPr>
        <p:spPr bwMode="auto">
          <a:xfrm>
            <a:off x="1816100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5" name="Line 53"/>
          <p:cNvSpPr>
            <a:spLocks noChangeShapeType="1"/>
          </p:cNvSpPr>
          <p:nvPr/>
        </p:nvSpPr>
        <p:spPr bwMode="auto">
          <a:xfrm>
            <a:off x="2051050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6" name="Line 54"/>
          <p:cNvSpPr>
            <a:spLocks noChangeShapeType="1"/>
          </p:cNvSpPr>
          <p:nvPr/>
        </p:nvSpPr>
        <p:spPr bwMode="auto">
          <a:xfrm>
            <a:off x="2224088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7" name="Line 55"/>
          <p:cNvSpPr>
            <a:spLocks noChangeShapeType="1"/>
          </p:cNvSpPr>
          <p:nvPr/>
        </p:nvSpPr>
        <p:spPr bwMode="auto">
          <a:xfrm>
            <a:off x="2397125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8" name="Line 56"/>
          <p:cNvSpPr>
            <a:spLocks noChangeShapeType="1"/>
          </p:cNvSpPr>
          <p:nvPr/>
        </p:nvSpPr>
        <p:spPr bwMode="auto">
          <a:xfrm rot="16200000">
            <a:off x="840582" y="4355306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29" name="Line 57"/>
          <p:cNvSpPr>
            <a:spLocks noChangeShapeType="1"/>
          </p:cNvSpPr>
          <p:nvPr/>
        </p:nvSpPr>
        <p:spPr bwMode="auto">
          <a:xfrm rot="16200000">
            <a:off x="832644" y="4169569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0" name="Line 58"/>
          <p:cNvSpPr>
            <a:spLocks noChangeShapeType="1"/>
          </p:cNvSpPr>
          <p:nvPr/>
        </p:nvSpPr>
        <p:spPr bwMode="auto">
          <a:xfrm rot="16200000">
            <a:off x="840582" y="3980656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1" name="Line 59"/>
          <p:cNvSpPr>
            <a:spLocks noChangeShapeType="1"/>
          </p:cNvSpPr>
          <p:nvPr/>
        </p:nvSpPr>
        <p:spPr bwMode="auto">
          <a:xfrm rot="16200000">
            <a:off x="840582" y="3793331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2" name="Line 60"/>
          <p:cNvSpPr>
            <a:spLocks noChangeShapeType="1"/>
          </p:cNvSpPr>
          <p:nvPr/>
        </p:nvSpPr>
        <p:spPr bwMode="auto">
          <a:xfrm rot="16200000">
            <a:off x="840582" y="3606006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3" name="Line 61"/>
          <p:cNvSpPr>
            <a:spLocks noChangeShapeType="1"/>
          </p:cNvSpPr>
          <p:nvPr/>
        </p:nvSpPr>
        <p:spPr bwMode="auto">
          <a:xfrm rot="16200000">
            <a:off x="840582" y="3418681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4" name="Line 62"/>
          <p:cNvSpPr>
            <a:spLocks noChangeShapeType="1"/>
          </p:cNvSpPr>
          <p:nvPr/>
        </p:nvSpPr>
        <p:spPr bwMode="auto">
          <a:xfrm rot="16200000">
            <a:off x="840582" y="3231356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5" name="Text Box 63"/>
          <p:cNvSpPr txBox="1">
            <a:spLocks noChangeArrowheads="1"/>
          </p:cNvSpPr>
          <p:nvPr/>
        </p:nvSpPr>
        <p:spPr bwMode="auto">
          <a:xfrm>
            <a:off x="549275" y="4298950"/>
            <a:ext cx="3000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36" name="Text Box 64"/>
          <p:cNvSpPr txBox="1">
            <a:spLocks noChangeArrowheads="1"/>
          </p:cNvSpPr>
          <p:nvPr/>
        </p:nvSpPr>
        <p:spPr bwMode="auto">
          <a:xfrm>
            <a:off x="542925" y="39116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37" name="Text Box 65"/>
          <p:cNvSpPr txBox="1">
            <a:spLocks noChangeArrowheads="1"/>
          </p:cNvSpPr>
          <p:nvPr/>
        </p:nvSpPr>
        <p:spPr bwMode="auto">
          <a:xfrm>
            <a:off x="455613" y="2451100"/>
            <a:ext cx="3222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38" name="Line 66"/>
          <p:cNvSpPr>
            <a:spLocks noChangeShapeType="1"/>
          </p:cNvSpPr>
          <p:nvPr/>
        </p:nvSpPr>
        <p:spPr bwMode="auto">
          <a:xfrm rot="16200000">
            <a:off x="832644" y="3045619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39" name="Text Box 67"/>
          <p:cNvSpPr txBox="1">
            <a:spLocks noChangeArrowheads="1"/>
          </p:cNvSpPr>
          <p:nvPr/>
        </p:nvSpPr>
        <p:spPr bwMode="auto">
          <a:xfrm>
            <a:off x="1531938" y="4832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40" name="Text Box 68"/>
          <p:cNvSpPr txBox="1">
            <a:spLocks noChangeArrowheads="1"/>
          </p:cNvSpPr>
          <p:nvPr/>
        </p:nvSpPr>
        <p:spPr bwMode="auto">
          <a:xfrm>
            <a:off x="542925" y="3549650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41" name="Line 69"/>
          <p:cNvSpPr>
            <a:spLocks noChangeShapeType="1"/>
          </p:cNvSpPr>
          <p:nvPr/>
        </p:nvSpPr>
        <p:spPr bwMode="auto">
          <a:xfrm>
            <a:off x="2571750" y="4722813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42" name="Line 70"/>
          <p:cNvSpPr>
            <a:spLocks noChangeShapeType="1"/>
          </p:cNvSpPr>
          <p:nvPr/>
        </p:nvSpPr>
        <p:spPr bwMode="auto">
          <a:xfrm>
            <a:off x="1035050" y="4718050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43" name="Line 71"/>
          <p:cNvSpPr>
            <a:spLocks noChangeShapeType="1"/>
          </p:cNvSpPr>
          <p:nvPr/>
        </p:nvSpPr>
        <p:spPr bwMode="auto">
          <a:xfrm rot="16200000">
            <a:off x="831057" y="4544219"/>
            <a:ext cx="0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44" name="Text Box 72"/>
          <p:cNvSpPr txBox="1">
            <a:spLocks noChangeArrowheads="1"/>
          </p:cNvSpPr>
          <p:nvPr/>
        </p:nvSpPr>
        <p:spPr bwMode="auto">
          <a:xfrm>
            <a:off x="4424363" y="2097088"/>
            <a:ext cx="6413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5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45" name="Text Box 73"/>
          <p:cNvSpPr txBox="1">
            <a:spLocks noChangeArrowheads="1"/>
          </p:cNvSpPr>
          <p:nvPr/>
        </p:nvSpPr>
        <p:spPr bwMode="auto">
          <a:xfrm>
            <a:off x="3903663" y="2090738"/>
            <a:ext cx="6413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5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46" name="Text Box 74"/>
          <p:cNvSpPr txBox="1">
            <a:spLocks noChangeArrowheads="1"/>
          </p:cNvSpPr>
          <p:nvPr/>
        </p:nvSpPr>
        <p:spPr bwMode="auto">
          <a:xfrm>
            <a:off x="5005388" y="2090738"/>
            <a:ext cx="64611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500" baseline="-25000" smtClean="0">
                <a:solidFill>
                  <a:srgbClr val="000000"/>
                </a:solidFill>
                <a:cs typeface="ＭＳ Ｐゴシック" charset="0"/>
              </a:rPr>
              <a:t>C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47" name="Line 75"/>
          <p:cNvSpPr>
            <a:spLocks noChangeShapeType="1"/>
          </p:cNvSpPr>
          <p:nvPr/>
        </p:nvSpPr>
        <p:spPr bwMode="auto">
          <a:xfrm rot="16200000">
            <a:off x="3970338" y="3421062"/>
            <a:ext cx="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48" name="Rectangle 76"/>
          <p:cNvSpPr>
            <a:spLocks noChangeArrowheads="1"/>
          </p:cNvSpPr>
          <p:nvPr/>
        </p:nvSpPr>
        <p:spPr bwMode="auto">
          <a:xfrm>
            <a:off x="7554913" y="3630613"/>
            <a:ext cx="969962" cy="582612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49" name="Rectangle 77"/>
          <p:cNvSpPr>
            <a:spLocks noChangeArrowheads="1"/>
          </p:cNvSpPr>
          <p:nvPr/>
        </p:nvSpPr>
        <p:spPr bwMode="auto">
          <a:xfrm>
            <a:off x="7165975" y="3436938"/>
            <a:ext cx="388938" cy="776287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0" name="Rectangle 78"/>
          <p:cNvSpPr>
            <a:spLocks noChangeArrowheads="1"/>
          </p:cNvSpPr>
          <p:nvPr/>
        </p:nvSpPr>
        <p:spPr bwMode="auto">
          <a:xfrm>
            <a:off x="7165975" y="3436938"/>
            <a:ext cx="388938" cy="77628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1" name="Line 79"/>
          <p:cNvSpPr>
            <a:spLocks noChangeShapeType="1"/>
          </p:cNvSpPr>
          <p:nvPr/>
        </p:nvSpPr>
        <p:spPr bwMode="auto">
          <a:xfrm>
            <a:off x="5521325" y="4432300"/>
            <a:ext cx="57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2" name="Rectangle 80"/>
          <p:cNvSpPr>
            <a:spLocks noChangeArrowheads="1"/>
          </p:cNvSpPr>
          <p:nvPr/>
        </p:nvSpPr>
        <p:spPr bwMode="auto">
          <a:xfrm>
            <a:off x="4557713" y="2546350"/>
            <a:ext cx="1552575" cy="3429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3" name="Rectangle 81"/>
          <p:cNvSpPr>
            <a:spLocks noChangeArrowheads="1"/>
          </p:cNvSpPr>
          <p:nvPr/>
        </p:nvSpPr>
        <p:spPr bwMode="auto">
          <a:xfrm>
            <a:off x="5476875" y="2881313"/>
            <a:ext cx="628650" cy="13525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4" name="Rectangle 82"/>
          <p:cNvSpPr>
            <a:spLocks noChangeArrowheads="1"/>
          </p:cNvSpPr>
          <p:nvPr/>
        </p:nvSpPr>
        <p:spPr bwMode="auto">
          <a:xfrm>
            <a:off x="5526088" y="4244975"/>
            <a:ext cx="579437" cy="1825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54" name="Freeform 83"/>
          <p:cNvSpPr>
            <a:spLocks/>
          </p:cNvSpPr>
          <p:nvPr/>
        </p:nvSpPr>
        <p:spPr bwMode="auto">
          <a:xfrm>
            <a:off x="1238250" y="2546350"/>
            <a:ext cx="1166813" cy="1884363"/>
          </a:xfrm>
          <a:custGeom>
            <a:avLst/>
            <a:gdLst>
              <a:gd name="T0" fmla="*/ 1166813 w 913"/>
              <a:gd name="T1" fmla="*/ 1108148 h 1476"/>
              <a:gd name="T2" fmla="*/ 1166813 w 913"/>
              <a:gd name="T3" fmla="*/ 1884363 h 1476"/>
              <a:gd name="T4" fmla="*/ 388512 w 913"/>
              <a:gd name="T5" fmla="*/ 1884363 h 1476"/>
              <a:gd name="T6" fmla="*/ 388512 w 913"/>
              <a:gd name="T7" fmla="*/ 1507746 h 1476"/>
              <a:gd name="T8" fmla="*/ 0 w 913"/>
              <a:gd name="T9" fmla="*/ 1507746 h 1476"/>
              <a:gd name="T10" fmla="*/ 0 w 913"/>
              <a:gd name="T11" fmla="*/ 0 h 1476"/>
              <a:gd name="T12" fmla="*/ 1166813 w 913"/>
              <a:gd name="T13" fmla="*/ 0 h 1476"/>
              <a:gd name="T14" fmla="*/ 1166813 w 913"/>
              <a:gd name="T15" fmla="*/ 1108148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55" name="Freeform 84"/>
          <p:cNvSpPr>
            <a:spLocks/>
          </p:cNvSpPr>
          <p:nvPr/>
        </p:nvSpPr>
        <p:spPr bwMode="auto">
          <a:xfrm>
            <a:off x="1238250" y="2546350"/>
            <a:ext cx="1166813" cy="1884363"/>
          </a:xfrm>
          <a:custGeom>
            <a:avLst/>
            <a:gdLst>
              <a:gd name="T0" fmla="*/ 1166813 w 913"/>
              <a:gd name="T1" fmla="*/ 1884363 h 1476"/>
              <a:gd name="T2" fmla="*/ 388512 w 913"/>
              <a:gd name="T3" fmla="*/ 1884363 h 1476"/>
              <a:gd name="T4" fmla="*/ 388512 w 913"/>
              <a:gd name="T5" fmla="*/ 1507746 h 1476"/>
              <a:gd name="T6" fmla="*/ 0 w 913"/>
              <a:gd name="T7" fmla="*/ 1507746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56" name="Freeform 85"/>
          <p:cNvSpPr>
            <a:spLocks/>
          </p:cNvSpPr>
          <p:nvPr/>
        </p:nvSpPr>
        <p:spPr bwMode="auto">
          <a:xfrm>
            <a:off x="1433513" y="2878138"/>
            <a:ext cx="971550" cy="1358900"/>
          </a:xfrm>
          <a:custGeom>
            <a:avLst/>
            <a:gdLst>
              <a:gd name="T0" fmla="*/ 971550 w 760"/>
              <a:gd name="T1" fmla="*/ 1358900 h 1065"/>
              <a:gd name="T2" fmla="*/ 971550 w 760"/>
              <a:gd name="T3" fmla="*/ 0 h 1065"/>
              <a:gd name="T4" fmla="*/ 0 w 760"/>
              <a:gd name="T5" fmla="*/ 0 h 1065"/>
              <a:gd name="T6" fmla="*/ 0 w 760"/>
              <a:gd name="T7" fmla="*/ 971007 h 1065"/>
              <a:gd name="T8" fmla="*/ 388620 w 760"/>
              <a:gd name="T9" fmla="*/ 971007 h 1065"/>
              <a:gd name="T10" fmla="*/ 388620 w 760"/>
              <a:gd name="T11" fmla="*/ 1358900 h 1065"/>
              <a:gd name="T12" fmla="*/ 971550 w 760"/>
              <a:gd name="T13" fmla="*/ 13589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9957" name="Freeform 86"/>
          <p:cNvSpPr>
            <a:spLocks/>
          </p:cNvSpPr>
          <p:nvPr/>
        </p:nvSpPr>
        <p:spPr bwMode="auto">
          <a:xfrm>
            <a:off x="1433513" y="2878138"/>
            <a:ext cx="971550" cy="13589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971007 h 1065"/>
              <a:gd name="T4" fmla="*/ 388620 w 760"/>
              <a:gd name="T5" fmla="*/ 971007 h 1065"/>
              <a:gd name="T6" fmla="*/ 388620 w 760"/>
              <a:gd name="T7" fmla="*/ 1358900 h 1065"/>
              <a:gd name="T8" fmla="*/ 971550 w 760"/>
              <a:gd name="T9" fmla="*/ 13589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59" name="Line 87"/>
          <p:cNvSpPr>
            <a:spLocks noChangeShapeType="1"/>
          </p:cNvSpPr>
          <p:nvPr/>
        </p:nvSpPr>
        <p:spPr bwMode="auto">
          <a:xfrm>
            <a:off x="2400300" y="4432300"/>
            <a:ext cx="57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0" name="Line 88"/>
          <p:cNvSpPr>
            <a:spLocks noChangeShapeType="1"/>
          </p:cNvSpPr>
          <p:nvPr/>
        </p:nvSpPr>
        <p:spPr bwMode="auto">
          <a:xfrm>
            <a:off x="2405063" y="4238625"/>
            <a:ext cx="579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1" name="Line 89"/>
          <p:cNvSpPr>
            <a:spLocks noChangeShapeType="1"/>
          </p:cNvSpPr>
          <p:nvPr/>
        </p:nvSpPr>
        <p:spPr bwMode="auto">
          <a:xfrm flipV="1">
            <a:off x="1435100" y="2544763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2" name="Rectangle 90"/>
          <p:cNvSpPr>
            <a:spLocks noChangeArrowheads="1"/>
          </p:cNvSpPr>
          <p:nvPr/>
        </p:nvSpPr>
        <p:spPr bwMode="auto">
          <a:xfrm>
            <a:off x="1441450" y="2543175"/>
            <a:ext cx="1538288" cy="3429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3" name="Rectangle 91"/>
          <p:cNvSpPr>
            <a:spLocks noChangeArrowheads="1"/>
          </p:cNvSpPr>
          <p:nvPr/>
        </p:nvSpPr>
        <p:spPr bwMode="auto">
          <a:xfrm>
            <a:off x="2355850" y="2546350"/>
            <a:ext cx="628650" cy="167957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4" name="Rectangle 92"/>
          <p:cNvSpPr>
            <a:spLocks noChangeArrowheads="1"/>
          </p:cNvSpPr>
          <p:nvPr/>
        </p:nvSpPr>
        <p:spPr bwMode="auto">
          <a:xfrm>
            <a:off x="2405063" y="4244975"/>
            <a:ext cx="579437" cy="1825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5" name="Oval 93"/>
          <p:cNvSpPr>
            <a:spLocks noChangeArrowheads="1"/>
          </p:cNvSpPr>
          <p:nvPr/>
        </p:nvSpPr>
        <p:spPr bwMode="auto">
          <a:xfrm>
            <a:off x="1406525" y="3803650"/>
            <a:ext cx="58738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6" name="Oval 94"/>
          <p:cNvSpPr>
            <a:spLocks noChangeAspect="1" noChangeArrowheads="1"/>
          </p:cNvSpPr>
          <p:nvPr/>
        </p:nvSpPr>
        <p:spPr bwMode="auto">
          <a:xfrm>
            <a:off x="1779588" y="3829050"/>
            <a:ext cx="73025" cy="6985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7" name="Oval 95"/>
          <p:cNvSpPr>
            <a:spLocks noChangeAspect="1" noChangeArrowheads="1"/>
          </p:cNvSpPr>
          <p:nvPr/>
        </p:nvSpPr>
        <p:spPr bwMode="auto">
          <a:xfrm>
            <a:off x="2182813" y="4030663"/>
            <a:ext cx="73025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8" name="Oval 96"/>
          <p:cNvSpPr>
            <a:spLocks noChangeAspect="1" noChangeArrowheads="1"/>
          </p:cNvSpPr>
          <p:nvPr/>
        </p:nvSpPr>
        <p:spPr bwMode="auto">
          <a:xfrm>
            <a:off x="2546350" y="4211638"/>
            <a:ext cx="71438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69" name="Line 97"/>
          <p:cNvSpPr>
            <a:spLocks noChangeShapeType="1"/>
          </p:cNvSpPr>
          <p:nvPr/>
        </p:nvSpPr>
        <p:spPr bwMode="auto">
          <a:xfrm flipH="1">
            <a:off x="1238250" y="383857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0" name="Freeform 98"/>
          <p:cNvSpPr>
            <a:spLocks/>
          </p:cNvSpPr>
          <p:nvPr/>
        </p:nvSpPr>
        <p:spPr bwMode="auto">
          <a:xfrm>
            <a:off x="1238250" y="4068763"/>
            <a:ext cx="577850" cy="58737"/>
          </a:xfrm>
          <a:custGeom>
            <a:avLst/>
            <a:gdLst>
              <a:gd name="T0" fmla="*/ 0 w 363"/>
              <a:gd name="T1" fmla="*/ 0 h 97"/>
              <a:gd name="T2" fmla="*/ 91 w 363"/>
              <a:gd name="T3" fmla="*/ 90 h 97"/>
              <a:gd name="T4" fmla="*/ 363 w 363"/>
              <a:gd name="T5" fmla="*/ 4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7">
                <a:moveTo>
                  <a:pt x="0" y="0"/>
                </a:moveTo>
                <a:cubicBezTo>
                  <a:pt x="15" y="41"/>
                  <a:pt x="30" y="83"/>
                  <a:pt x="91" y="90"/>
                </a:cubicBezTo>
                <a:cubicBezTo>
                  <a:pt x="152" y="97"/>
                  <a:pt x="257" y="71"/>
                  <a:pt x="363" y="45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1" name="Freeform 99"/>
          <p:cNvSpPr>
            <a:spLocks/>
          </p:cNvSpPr>
          <p:nvPr/>
        </p:nvSpPr>
        <p:spPr bwMode="auto">
          <a:xfrm>
            <a:off x="1238250" y="3838575"/>
            <a:ext cx="520700" cy="77788"/>
          </a:xfrm>
          <a:custGeom>
            <a:avLst/>
            <a:gdLst>
              <a:gd name="T0" fmla="*/ 0 w 363"/>
              <a:gd name="T1" fmla="*/ 0 h 97"/>
              <a:gd name="T2" fmla="*/ 91 w 363"/>
              <a:gd name="T3" fmla="*/ 90 h 97"/>
              <a:gd name="T4" fmla="*/ 363 w 363"/>
              <a:gd name="T5" fmla="*/ 4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7">
                <a:moveTo>
                  <a:pt x="0" y="0"/>
                </a:moveTo>
                <a:cubicBezTo>
                  <a:pt x="15" y="41"/>
                  <a:pt x="30" y="83"/>
                  <a:pt x="91" y="90"/>
                </a:cubicBezTo>
                <a:cubicBezTo>
                  <a:pt x="152" y="97"/>
                  <a:pt x="257" y="71"/>
                  <a:pt x="363" y="45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2" name="Oval 100"/>
          <p:cNvSpPr>
            <a:spLocks noChangeArrowheads="1"/>
          </p:cNvSpPr>
          <p:nvPr/>
        </p:nvSpPr>
        <p:spPr bwMode="auto">
          <a:xfrm>
            <a:off x="1220788" y="4016375"/>
            <a:ext cx="58737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3" name="Freeform 101"/>
          <p:cNvSpPr>
            <a:spLocks/>
          </p:cNvSpPr>
          <p:nvPr/>
        </p:nvSpPr>
        <p:spPr bwMode="auto">
          <a:xfrm>
            <a:off x="1817688" y="4068763"/>
            <a:ext cx="349250" cy="68262"/>
          </a:xfrm>
          <a:custGeom>
            <a:avLst/>
            <a:gdLst>
              <a:gd name="T0" fmla="*/ 0 w 363"/>
              <a:gd name="T1" fmla="*/ 0 h 97"/>
              <a:gd name="T2" fmla="*/ 91 w 363"/>
              <a:gd name="T3" fmla="*/ 90 h 97"/>
              <a:gd name="T4" fmla="*/ 363 w 363"/>
              <a:gd name="T5" fmla="*/ 4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7">
                <a:moveTo>
                  <a:pt x="0" y="0"/>
                </a:moveTo>
                <a:cubicBezTo>
                  <a:pt x="15" y="41"/>
                  <a:pt x="30" y="83"/>
                  <a:pt x="91" y="90"/>
                </a:cubicBezTo>
                <a:cubicBezTo>
                  <a:pt x="152" y="97"/>
                  <a:pt x="257" y="71"/>
                  <a:pt x="363" y="45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4" name="Line 102"/>
          <p:cNvSpPr>
            <a:spLocks noChangeShapeType="1"/>
          </p:cNvSpPr>
          <p:nvPr/>
        </p:nvSpPr>
        <p:spPr bwMode="auto">
          <a:xfrm flipH="1">
            <a:off x="1644650" y="422275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5" name="Oval 103"/>
          <p:cNvSpPr>
            <a:spLocks noChangeArrowheads="1"/>
          </p:cNvSpPr>
          <p:nvPr/>
        </p:nvSpPr>
        <p:spPr bwMode="auto">
          <a:xfrm>
            <a:off x="1790700" y="4194175"/>
            <a:ext cx="60325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6" name="Freeform 104"/>
          <p:cNvSpPr>
            <a:spLocks/>
          </p:cNvSpPr>
          <p:nvPr/>
        </p:nvSpPr>
        <p:spPr bwMode="auto">
          <a:xfrm>
            <a:off x="1643063" y="4244975"/>
            <a:ext cx="871537" cy="115888"/>
          </a:xfrm>
          <a:custGeom>
            <a:avLst/>
            <a:gdLst>
              <a:gd name="T0" fmla="*/ 0 w 363"/>
              <a:gd name="T1" fmla="*/ 0 h 97"/>
              <a:gd name="T2" fmla="*/ 91 w 363"/>
              <a:gd name="T3" fmla="*/ 90 h 97"/>
              <a:gd name="T4" fmla="*/ 363 w 363"/>
              <a:gd name="T5" fmla="*/ 4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97">
                <a:moveTo>
                  <a:pt x="0" y="0"/>
                </a:moveTo>
                <a:cubicBezTo>
                  <a:pt x="15" y="41"/>
                  <a:pt x="30" y="83"/>
                  <a:pt x="91" y="90"/>
                </a:cubicBezTo>
                <a:cubicBezTo>
                  <a:pt x="152" y="97"/>
                  <a:pt x="257" y="71"/>
                  <a:pt x="363" y="45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7" name="Line 105"/>
          <p:cNvSpPr>
            <a:spLocks noChangeShapeType="1"/>
          </p:cNvSpPr>
          <p:nvPr/>
        </p:nvSpPr>
        <p:spPr bwMode="auto">
          <a:xfrm>
            <a:off x="4948238" y="2565400"/>
            <a:ext cx="0" cy="127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8" name="Line 106"/>
          <p:cNvSpPr>
            <a:spLocks noChangeShapeType="1"/>
          </p:cNvSpPr>
          <p:nvPr/>
        </p:nvSpPr>
        <p:spPr bwMode="auto">
          <a:xfrm flipV="1">
            <a:off x="4948238" y="3835400"/>
            <a:ext cx="4302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79" name="Line 107"/>
          <p:cNvSpPr>
            <a:spLocks noChangeShapeType="1"/>
          </p:cNvSpPr>
          <p:nvPr/>
        </p:nvSpPr>
        <p:spPr bwMode="auto">
          <a:xfrm>
            <a:off x="5711825" y="4048125"/>
            <a:ext cx="0" cy="174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0" name="Rectangle 108" descr="Diagonal weit nach oben"/>
          <p:cNvSpPr>
            <a:spLocks noChangeArrowheads="1"/>
          </p:cNvSpPr>
          <p:nvPr/>
        </p:nvSpPr>
        <p:spPr bwMode="auto">
          <a:xfrm>
            <a:off x="4962525" y="2549525"/>
            <a:ext cx="1146175" cy="12763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1" name="Rectangle 109" descr="Diagonal weit nach oben"/>
          <p:cNvSpPr>
            <a:spLocks noChangeArrowheads="1"/>
          </p:cNvSpPr>
          <p:nvPr/>
        </p:nvSpPr>
        <p:spPr bwMode="auto">
          <a:xfrm>
            <a:off x="5722938" y="4019550"/>
            <a:ext cx="381000" cy="21431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2" name="Rectangle 110" descr="Diagonal weit nach oben"/>
          <p:cNvSpPr>
            <a:spLocks noChangeArrowheads="1"/>
          </p:cNvSpPr>
          <p:nvPr/>
        </p:nvSpPr>
        <p:spPr bwMode="auto">
          <a:xfrm>
            <a:off x="5394325" y="3813175"/>
            <a:ext cx="715963" cy="2159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3" name="Line 111"/>
          <p:cNvSpPr>
            <a:spLocks noChangeShapeType="1"/>
          </p:cNvSpPr>
          <p:nvPr/>
        </p:nvSpPr>
        <p:spPr bwMode="auto">
          <a:xfrm flipH="1">
            <a:off x="5480050" y="3830638"/>
            <a:ext cx="230188" cy="115887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4" name="Line 112"/>
          <p:cNvSpPr>
            <a:spLocks noChangeShapeType="1"/>
          </p:cNvSpPr>
          <p:nvPr/>
        </p:nvSpPr>
        <p:spPr bwMode="auto">
          <a:xfrm>
            <a:off x="5380038" y="3844925"/>
            <a:ext cx="0" cy="173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5" name="Line 113"/>
          <p:cNvSpPr>
            <a:spLocks noChangeShapeType="1"/>
          </p:cNvSpPr>
          <p:nvPr/>
        </p:nvSpPr>
        <p:spPr bwMode="auto">
          <a:xfrm flipV="1">
            <a:off x="5391150" y="4041775"/>
            <a:ext cx="30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6" name="Line 114"/>
          <p:cNvSpPr>
            <a:spLocks noChangeShapeType="1"/>
          </p:cNvSpPr>
          <p:nvPr/>
        </p:nvSpPr>
        <p:spPr bwMode="auto">
          <a:xfrm flipH="1" flipV="1">
            <a:off x="5699125" y="3854450"/>
            <a:ext cx="1158875" cy="163513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7" name="Line 115"/>
          <p:cNvSpPr>
            <a:spLocks noChangeShapeType="1"/>
          </p:cNvSpPr>
          <p:nvPr/>
        </p:nvSpPr>
        <p:spPr bwMode="auto">
          <a:xfrm flipH="1">
            <a:off x="5064125" y="3081338"/>
            <a:ext cx="1736725" cy="715962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8" name="Oval 116"/>
          <p:cNvSpPr>
            <a:spLocks noChangeAspect="1" noChangeArrowheads="1"/>
          </p:cNvSpPr>
          <p:nvPr/>
        </p:nvSpPr>
        <p:spPr bwMode="auto">
          <a:xfrm>
            <a:off x="5353050" y="4011613"/>
            <a:ext cx="71438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89" name="Oval 117"/>
          <p:cNvSpPr>
            <a:spLocks noChangeAspect="1" noChangeArrowheads="1"/>
          </p:cNvSpPr>
          <p:nvPr/>
        </p:nvSpPr>
        <p:spPr bwMode="auto">
          <a:xfrm>
            <a:off x="4910138" y="3817938"/>
            <a:ext cx="73025" cy="6985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0" name="Line 118"/>
          <p:cNvSpPr>
            <a:spLocks noChangeShapeType="1"/>
          </p:cNvSpPr>
          <p:nvPr/>
        </p:nvSpPr>
        <p:spPr bwMode="auto">
          <a:xfrm flipH="1">
            <a:off x="5003800" y="2392363"/>
            <a:ext cx="117475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1" name="Line 119"/>
          <p:cNvSpPr>
            <a:spLocks noChangeShapeType="1"/>
          </p:cNvSpPr>
          <p:nvPr/>
        </p:nvSpPr>
        <p:spPr bwMode="auto">
          <a:xfrm>
            <a:off x="4249738" y="2392363"/>
            <a:ext cx="115887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2" name="Line 120"/>
          <p:cNvSpPr>
            <a:spLocks noChangeShapeType="1"/>
          </p:cNvSpPr>
          <p:nvPr/>
        </p:nvSpPr>
        <p:spPr bwMode="auto">
          <a:xfrm>
            <a:off x="4540250" y="2392363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3" name="Text Box 121"/>
          <p:cNvSpPr txBox="1">
            <a:spLocks noChangeArrowheads="1"/>
          </p:cNvSpPr>
          <p:nvPr/>
        </p:nvSpPr>
        <p:spPr bwMode="auto">
          <a:xfrm>
            <a:off x="1296988" y="2105025"/>
            <a:ext cx="6413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500" baseline="-25000" smtClean="0">
                <a:solidFill>
                  <a:srgbClr val="000000"/>
                </a:solidFill>
                <a:cs typeface="ＭＳ Ｐゴシック" charset="0"/>
              </a:rPr>
              <a:t>A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94" name="Text Box 122"/>
          <p:cNvSpPr txBox="1">
            <a:spLocks noChangeArrowheads="1"/>
          </p:cNvSpPr>
          <p:nvPr/>
        </p:nvSpPr>
        <p:spPr bwMode="auto">
          <a:xfrm>
            <a:off x="774700" y="2097088"/>
            <a:ext cx="6397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r>
              <a:rPr lang="de-DE" sz="15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(</a:t>
            </a:r>
            <a:r>
              <a:rPr lang="de-DE" sz="1500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)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395" name="Line 123"/>
          <p:cNvSpPr>
            <a:spLocks noChangeShapeType="1"/>
          </p:cNvSpPr>
          <p:nvPr/>
        </p:nvSpPr>
        <p:spPr bwMode="auto">
          <a:xfrm>
            <a:off x="1122363" y="2397125"/>
            <a:ext cx="115887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6" name="Line 124"/>
          <p:cNvSpPr>
            <a:spLocks noChangeShapeType="1"/>
          </p:cNvSpPr>
          <p:nvPr/>
        </p:nvSpPr>
        <p:spPr bwMode="auto">
          <a:xfrm>
            <a:off x="1411288" y="2397125"/>
            <a:ext cx="0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7" name="Line 125"/>
          <p:cNvSpPr>
            <a:spLocks noChangeShapeType="1"/>
          </p:cNvSpPr>
          <p:nvPr/>
        </p:nvSpPr>
        <p:spPr bwMode="auto">
          <a:xfrm>
            <a:off x="5526088" y="4238625"/>
            <a:ext cx="579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8" name="Oval 126"/>
          <p:cNvSpPr>
            <a:spLocks noChangeAspect="1" noChangeArrowheads="1"/>
          </p:cNvSpPr>
          <p:nvPr/>
        </p:nvSpPr>
        <p:spPr bwMode="auto">
          <a:xfrm>
            <a:off x="5686425" y="4211638"/>
            <a:ext cx="73025" cy="71437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399" name="Line 127"/>
          <p:cNvSpPr>
            <a:spLocks noChangeShapeType="1"/>
          </p:cNvSpPr>
          <p:nvPr/>
        </p:nvSpPr>
        <p:spPr bwMode="auto">
          <a:xfrm flipH="1" flipV="1">
            <a:off x="5757863" y="4259263"/>
            <a:ext cx="776287" cy="515937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00" name="Rectangle 128"/>
          <p:cNvSpPr>
            <a:spLocks noChangeArrowheads="1"/>
          </p:cNvSpPr>
          <p:nvPr/>
        </p:nvSpPr>
        <p:spPr bwMode="auto">
          <a:xfrm>
            <a:off x="6627813" y="4791075"/>
            <a:ext cx="1738312" cy="581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01" name="Text Box 129"/>
          <p:cNvSpPr txBox="1">
            <a:spLocks noChangeArrowheads="1"/>
          </p:cNvSpPr>
          <p:nvPr/>
        </p:nvSpPr>
        <p:spPr bwMode="auto">
          <a:xfrm>
            <a:off x="6511925" y="4733925"/>
            <a:ext cx="536575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9 x 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402" name="Rectangle 130"/>
          <p:cNvSpPr>
            <a:spLocks noChangeArrowheads="1"/>
          </p:cNvSpPr>
          <p:nvPr/>
        </p:nvSpPr>
        <p:spPr bwMode="auto">
          <a:xfrm>
            <a:off x="7164388" y="3430588"/>
            <a:ext cx="1373187" cy="784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03" name="Text Box 131"/>
          <p:cNvSpPr txBox="1">
            <a:spLocks noChangeArrowheads="1"/>
          </p:cNvSpPr>
          <p:nvPr/>
        </p:nvSpPr>
        <p:spPr bwMode="auto">
          <a:xfrm>
            <a:off x="6858000" y="3922713"/>
            <a:ext cx="536575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7 x 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404" name="Rectangle 132"/>
          <p:cNvSpPr>
            <a:spLocks noChangeArrowheads="1"/>
          </p:cNvSpPr>
          <p:nvPr/>
        </p:nvSpPr>
        <p:spPr bwMode="auto">
          <a:xfrm>
            <a:off x="7162800" y="2197100"/>
            <a:ext cx="973138" cy="97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05" name="Text Box 133"/>
          <p:cNvSpPr txBox="1">
            <a:spLocks noChangeArrowheads="1"/>
          </p:cNvSpPr>
          <p:nvPr/>
        </p:nvSpPr>
        <p:spPr bwMode="auto">
          <a:xfrm>
            <a:off x="6800850" y="2820988"/>
            <a:ext cx="536575" cy="26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5 x 5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406" name="Text Box 134"/>
          <p:cNvSpPr txBox="1">
            <a:spLocks noChangeArrowheads="1"/>
          </p:cNvSpPr>
          <p:nvPr/>
        </p:nvSpPr>
        <p:spPr bwMode="auto">
          <a:xfrm>
            <a:off x="5413375" y="48371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407" name="Text Box 135"/>
          <p:cNvSpPr txBox="1">
            <a:spLocks noChangeArrowheads="1"/>
          </p:cNvSpPr>
          <p:nvPr/>
        </p:nvSpPr>
        <p:spPr bwMode="auto">
          <a:xfrm>
            <a:off x="2286000" y="48323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4409" name="Line 137"/>
          <p:cNvSpPr>
            <a:spLocks noChangeShapeType="1"/>
          </p:cNvSpPr>
          <p:nvPr/>
        </p:nvSpPr>
        <p:spPr bwMode="auto">
          <a:xfrm flipV="1">
            <a:off x="4554538" y="2544763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10" name="AutoShape 138"/>
          <p:cNvSpPr>
            <a:spLocks noChangeArrowheads="1"/>
          </p:cNvSpPr>
          <p:nvPr/>
        </p:nvSpPr>
        <p:spPr bwMode="auto">
          <a:xfrm>
            <a:off x="3200400" y="3524250"/>
            <a:ext cx="317500" cy="59213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11" name="Oval 139"/>
          <p:cNvSpPr>
            <a:spLocks noChangeArrowheads="1"/>
          </p:cNvSpPr>
          <p:nvPr/>
        </p:nvSpPr>
        <p:spPr bwMode="auto">
          <a:xfrm>
            <a:off x="6534150" y="1743075"/>
            <a:ext cx="2143125" cy="1622425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4414" name="Rectangle 1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94415" name="Text Box 143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dirty="0" err="1" smtClean="0">
                <a:solidFill>
                  <a:srgbClr val="000000"/>
                </a:solidFill>
                <a:cs typeface="ＭＳ Ｐゴシック" charset="0"/>
              </a:rPr>
              <a:t>Step</a:t>
            </a:r>
            <a:r>
              <a:rPr lang="de-DE" sz="1700" dirty="0" smtClean="0">
                <a:solidFill>
                  <a:srgbClr val="000000"/>
                </a:solidFill>
                <a:cs typeface="ＭＳ Ｐゴシック" charset="0"/>
              </a:rPr>
              <a:t> 2:   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Determine the shape function of the top-level floorplan (horizontal)</a:t>
            </a:r>
            <a:endParaRPr lang="de-DE" sz="1700" dirty="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694416" name="Text Box 144"/>
          <p:cNvSpPr txBox="1">
            <a:spLocks noChangeArrowheads="1"/>
          </p:cNvSpPr>
          <p:nvPr/>
        </p:nvSpPr>
        <p:spPr bwMode="auto">
          <a:xfrm>
            <a:off x="4614863" y="5764213"/>
            <a:ext cx="3151187" cy="6302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err="1" smtClean="0">
                <a:solidFill>
                  <a:srgbClr val="000000"/>
                </a:solidFill>
                <a:ea typeface="宋体" charset="0"/>
                <a:cs typeface="宋体" charset="0"/>
              </a:rPr>
              <a:t>Minimimum</a:t>
            </a: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 top-level floorplan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with horizontal composition</a:t>
            </a:r>
          </a:p>
        </p:txBody>
      </p:sp>
    </p:spTree>
    <p:extLst>
      <p:ext uri="{BB962C8B-B14F-4D97-AF65-F5344CB8AC3E}">
        <p14:creationId xmlns:p14="http://schemas.microsoft.com/office/powerpoint/2010/main" val="2673931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9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9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9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9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9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9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9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9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9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9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9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9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9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9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9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9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9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9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9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9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9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69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69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9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69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69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69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9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9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69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69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69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69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69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69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9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69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nimBg="1"/>
      <p:bldP spid="694276" grpId="0" animBg="1"/>
      <p:bldP spid="694277" grpId="0" animBg="1"/>
      <p:bldP spid="694278" grpId="0" animBg="1"/>
      <p:bldP spid="694279" grpId="0" animBg="1"/>
      <p:bldP spid="694280" grpId="0" animBg="1"/>
      <p:bldP spid="694281" grpId="0" animBg="1"/>
      <p:bldP spid="694282" grpId="0" animBg="1"/>
      <p:bldP spid="694283" grpId="0" animBg="1"/>
      <p:bldP spid="694284" grpId="0" animBg="1"/>
      <p:bldP spid="694285" grpId="0" animBg="1"/>
      <p:bldP spid="694286" grpId="0" animBg="1"/>
      <p:bldP spid="694288" grpId="0" animBg="1"/>
      <p:bldP spid="694289" grpId="0" animBg="1"/>
      <p:bldP spid="694290" grpId="0" animBg="1"/>
      <p:bldP spid="694291" grpId="0"/>
      <p:bldP spid="694292" grpId="0"/>
      <p:bldP spid="694293" grpId="0"/>
      <p:bldP spid="694307" grpId="0"/>
      <p:bldP spid="694308" grpId="0"/>
      <p:bldP spid="694309" grpId="0"/>
      <p:bldP spid="694311" grpId="0"/>
      <p:bldP spid="694312" grpId="0"/>
      <p:bldP spid="694344" grpId="0"/>
      <p:bldP spid="694345" grpId="0"/>
      <p:bldP spid="694346" grpId="0"/>
      <p:bldP spid="694348" grpId="0" animBg="1"/>
      <p:bldP spid="694349" grpId="0" animBg="1"/>
      <p:bldP spid="694350" grpId="0" animBg="1"/>
      <p:bldP spid="694352" grpId="0" animBg="1"/>
      <p:bldP spid="694353" grpId="0" animBg="1"/>
      <p:bldP spid="694354" grpId="0" animBg="1"/>
      <p:bldP spid="694380" grpId="0" animBg="1"/>
      <p:bldP spid="694381" grpId="0" animBg="1"/>
      <p:bldP spid="694382" grpId="0" animBg="1"/>
      <p:bldP spid="694388" grpId="0" animBg="1"/>
      <p:bldP spid="694389" grpId="0" animBg="1"/>
      <p:bldP spid="694398" grpId="0" animBg="1"/>
      <p:bldP spid="694400" grpId="0" animBg="1"/>
      <p:bldP spid="694401" grpId="0" animBg="1"/>
      <p:bldP spid="694402" grpId="0" animBg="1"/>
      <p:bldP spid="694403" grpId="0" animBg="1"/>
      <p:bldP spid="694404" grpId="0" animBg="1"/>
      <p:bldP spid="694405" grpId="0" animBg="1"/>
      <p:bldP spid="694406" grpId="0"/>
      <p:bldP spid="694410" grpId="0" animBg="1"/>
      <p:bldP spid="694411" grpId="0" animBg="1"/>
      <p:bldP spid="6944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0EE450-0743-8A48-BC37-65E062281FD6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695345" name="Rectangle 49"/>
          <p:cNvSpPr>
            <a:spLocks noChangeArrowheads="1"/>
          </p:cNvSpPr>
          <p:nvPr/>
        </p:nvSpPr>
        <p:spPr bwMode="auto">
          <a:xfrm>
            <a:off x="6821488" y="4429125"/>
            <a:ext cx="152400" cy="3048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5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95353" name="Text Box 57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3: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Find the individual blocks’ dimensions and locations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sp>
        <p:nvSpPr>
          <p:cNvPr id="695354" name="Rectangle 58"/>
          <p:cNvSpPr>
            <a:spLocks noChangeArrowheads="1"/>
          </p:cNvSpPr>
          <p:nvPr/>
        </p:nvSpPr>
        <p:spPr bwMode="auto">
          <a:xfrm>
            <a:off x="3078163" y="2520950"/>
            <a:ext cx="827087" cy="17827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26" name="Freeform 59"/>
          <p:cNvSpPr>
            <a:spLocks/>
          </p:cNvSpPr>
          <p:nvPr/>
        </p:nvSpPr>
        <p:spPr bwMode="auto">
          <a:xfrm>
            <a:off x="1608138" y="2082800"/>
            <a:ext cx="1533525" cy="2481263"/>
          </a:xfrm>
          <a:custGeom>
            <a:avLst/>
            <a:gdLst>
              <a:gd name="T0" fmla="*/ 1533525 w 913"/>
              <a:gd name="T1" fmla="*/ 1459171 h 1476"/>
              <a:gd name="T2" fmla="*/ 1533525 w 913"/>
              <a:gd name="T3" fmla="*/ 2481263 h 1476"/>
              <a:gd name="T4" fmla="*/ 510615 w 913"/>
              <a:gd name="T5" fmla="*/ 2481263 h 1476"/>
              <a:gd name="T6" fmla="*/ 510615 w 913"/>
              <a:gd name="T7" fmla="*/ 1985347 h 1476"/>
              <a:gd name="T8" fmla="*/ 0 w 913"/>
              <a:gd name="T9" fmla="*/ 1985347 h 1476"/>
              <a:gd name="T10" fmla="*/ 0 w 913"/>
              <a:gd name="T11" fmla="*/ 0 h 1476"/>
              <a:gd name="T12" fmla="*/ 1533525 w 913"/>
              <a:gd name="T13" fmla="*/ 0 h 1476"/>
              <a:gd name="T14" fmla="*/ 1533525 w 913"/>
              <a:gd name="T15" fmla="*/ 1459171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27" name="Freeform 60"/>
          <p:cNvSpPr>
            <a:spLocks/>
          </p:cNvSpPr>
          <p:nvPr/>
        </p:nvSpPr>
        <p:spPr bwMode="auto">
          <a:xfrm>
            <a:off x="1608138" y="2082800"/>
            <a:ext cx="1533525" cy="2481263"/>
          </a:xfrm>
          <a:custGeom>
            <a:avLst/>
            <a:gdLst>
              <a:gd name="T0" fmla="*/ 1533525 w 913"/>
              <a:gd name="T1" fmla="*/ 2481263 h 1476"/>
              <a:gd name="T2" fmla="*/ 510615 w 913"/>
              <a:gd name="T3" fmla="*/ 2481263 h 1476"/>
              <a:gd name="T4" fmla="*/ 510615 w 913"/>
              <a:gd name="T5" fmla="*/ 1985347 h 1476"/>
              <a:gd name="T6" fmla="*/ 0 w 913"/>
              <a:gd name="T7" fmla="*/ 1985347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28" name="Freeform 61"/>
          <p:cNvSpPr>
            <a:spLocks/>
          </p:cNvSpPr>
          <p:nvPr/>
        </p:nvSpPr>
        <p:spPr bwMode="auto">
          <a:xfrm>
            <a:off x="1863725" y="2517775"/>
            <a:ext cx="1277938" cy="1790700"/>
          </a:xfrm>
          <a:custGeom>
            <a:avLst/>
            <a:gdLst>
              <a:gd name="T0" fmla="*/ 1277938 w 760"/>
              <a:gd name="T1" fmla="*/ 1790700 h 1065"/>
              <a:gd name="T2" fmla="*/ 1277938 w 760"/>
              <a:gd name="T3" fmla="*/ 0 h 1065"/>
              <a:gd name="T4" fmla="*/ 0 w 760"/>
              <a:gd name="T5" fmla="*/ 0 h 1065"/>
              <a:gd name="T6" fmla="*/ 0 w 760"/>
              <a:gd name="T7" fmla="*/ 1279552 h 1065"/>
              <a:gd name="T8" fmla="*/ 511175 w 760"/>
              <a:gd name="T9" fmla="*/ 1279552 h 1065"/>
              <a:gd name="T10" fmla="*/ 511175 w 760"/>
              <a:gd name="T11" fmla="*/ 1790700 h 1065"/>
              <a:gd name="T12" fmla="*/ 1277938 w 760"/>
              <a:gd name="T13" fmla="*/ 17907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29" name="Freeform 62"/>
          <p:cNvSpPr>
            <a:spLocks/>
          </p:cNvSpPr>
          <p:nvPr/>
        </p:nvSpPr>
        <p:spPr bwMode="auto">
          <a:xfrm>
            <a:off x="1863725" y="2517775"/>
            <a:ext cx="1277938" cy="17907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279552 h 1065"/>
              <a:gd name="T4" fmla="*/ 511175 w 760"/>
              <a:gd name="T5" fmla="*/ 1279552 h 1065"/>
              <a:gd name="T6" fmla="*/ 511175 w 760"/>
              <a:gd name="T7" fmla="*/ 1790700 h 1065"/>
              <a:gd name="T8" fmla="*/ 1277938 w 760"/>
              <a:gd name="T9" fmla="*/ 17907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30" name="Line 63"/>
          <p:cNvSpPr>
            <a:spLocks noChangeShapeType="1"/>
          </p:cNvSpPr>
          <p:nvPr/>
        </p:nvSpPr>
        <p:spPr bwMode="auto">
          <a:xfrm flipH="1">
            <a:off x="1084263" y="2035175"/>
            <a:ext cx="0" cy="311943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1931" name="Line 64"/>
          <p:cNvSpPr>
            <a:spLocks noChangeShapeType="1"/>
          </p:cNvSpPr>
          <p:nvPr/>
        </p:nvSpPr>
        <p:spPr bwMode="auto">
          <a:xfrm>
            <a:off x="931863" y="5002213"/>
            <a:ext cx="2973387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1" name="Text Box 65"/>
          <p:cNvSpPr txBox="1">
            <a:spLocks noChangeArrowheads="1"/>
          </p:cNvSpPr>
          <p:nvPr/>
        </p:nvSpPr>
        <p:spPr bwMode="auto">
          <a:xfrm>
            <a:off x="3598863" y="5091113"/>
            <a:ext cx="3603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62" name="Text Box 66"/>
          <p:cNvSpPr txBox="1">
            <a:spLocks noChangeArrowheads="1"/>
          </p:cNvSpPr>
          <p:nvPr/>
        </p:nvSpPr>
        <p:spPr bwMode="auto">
          <a:xfrm>
            <a:off x="1471613" y="5078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63" name="Text Box 67"/>
          <p:cNvSpPr txBox="1">
            <a:spLocks noChangeArrowheads="1"/>
          </p:cNvSpPr>
          <p:nvPr/>
        </p:nvSpPr>
        <p:spPr bwMode="auto">
          <a:xfrm>
            <a:off x="2538413" y="5078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64" name="Line 68"/>
          <p:cNvSpPr>
            <a:spLocks noChangeShapeType="1"/>
          </p:cNvSpPr>
          <p:nvPr/>
        </p:nvSpPr>
        <p:spPr bwMode="auto">
          <a:xfrm>
            <a:off x="16192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5" name="Line 69"/>
          <p:cNvSpPr>
            <a:spLocks noChangeShapeType="1"/>
          </p:cNvSpPr>
          <p:nvPr/>
        </p:nvSpPr>
        <p:spPr bwMode="auto">
          <a:xfrm>
            <a:off x="1895475" y="49164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6" name="Line 70"/>
          <p:cNvSpPr>
            <a:spLocks noChangeShapeType="1"/>
          </p:cNvSpPr>
          <p:nvPr/>
        </p:nvSpPr>
        <p:spPr bwMode="auto">
          <a:xfrm>
            <a:off x="2151063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7" name="Line 71"/>
          <p:cNvSpPr>
            <a:spLocks noChangeShapeType="1"/>
          </p:cNvSpPr>
          <p:nvPr/>
        </p:nvSpPr>
        <p:spPr bwMode="auto">
          <a:xfrm>
            <a:off x="2379663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8" name="Line 72"/>
          <p:cNvSpPr>
            <a:spLocks noChangeShapeType="1"/>
          </p:cNvSpPr>
          <p:nvPr/>
        </p:nvSpPr>
        <p:spPr bwMode="auto">
          <a:xfrm>
            <a:off x="26860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69" name="Line 73"/>
          <p:cNvSpPr>
            <a:spLocks noChangeShapeType="1"/>
          </p:cNvSpPr>
          <p:nvPr/>
        </p:nvSpPr>
        <p:spPr bwMode="auto">
          <a:xfrm>
            <a:off x="29146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0" name="Line 74"/>
          <p:cNvSpPr>
            <a:spLocks noChangeShapeType="1"/>
          </p:cNvSpPr>
          <p:nvPr/>
        </p:nvSpPr>
        <p:spPr bwMode="auto">
          <a:xfrm>
            <a:off x="31432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1" name="Line 75"/>
          <p:cNvSpPr>
            <a:spLocks noChangeShapeType="1"/>
          </p:cNvSpPr>
          <p:nvPr/>
        </p:nvSpPr>
        <p:spPr bwMode="auto">
          <a:xfrm rot="16200000">
            <a:off x="1095375" y="44497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2" name="Line 76"/>
          <p:cNvSpPr>
            <a:spLocks noChangeShapeType="1"/>
          </p:cNvSpPr>
          <p:nvPr/>
        </p:nvSpPr>
        <p:spPr bwMode="auto">
          <a:xfrm rot="16200000">
            <a:off x="1085850" y="42037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3" name="Line 77"/>
          <p:cNvSpPr>
            <a:spLocks noChangeShapeType="1"/>
          </p:cNvSpPr>
          <p:nvPr/>
        </p:nvSpPr>
        <p:spPr bwMode="auto">
          <a:xfrm rot="16200000">
            <a:off x="1095375" y="39560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4" name="Line 78"/>
          <p:cNvSpPr>
            <a:spLocks noChangeShapeType="1"/>
          </p:cNvSpPr>
          <p:nvPr/>
        </p:nvSpPr>
        <p:spPr bwMode="auto">
          <a:xfrm rot="16200000">
            <a:off x="1095375" y="370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5" name="Line 79"/>
          <p:cNvSpPr>
            <a:spLocks noChangeShapeType="1"/>
          </p:cNvSpPr>
          <p:nvPr/>
        </p:nvSpPr>
        <p:spPr bwMode="auto">
          <a:xfrm rot="16200000">
            <a:off x="1095375" y="3462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6" name="Line 80"/>
          <p:cNvSpPr>
            <a:spLocks noChangeShapeType="1"/>
          </p:cNvSpPr>
          <p:nvPr/>
        </p:nvSpPr>
        <p:spPr bwMode="auto">
          <a:xfrm rot="16200000">
            <a:off x="1095375" y="2968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77" name="Text Box 81"/>
          <p:cNvSpPr txBox="1">
            <a:spLocks noChangeArrowheads="1"/>
          </p:cNvSpPr>
          <p:nvPr/>
        </p:nvSpPr>
        <p:spPr bwMode="auto">
          <a:xfrm>
            <a:off x="709613" y="43751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78" name="Text Box 82"/>
          <p:cNvSpPr txBox="1">
            <a:spLocks noChangeArrowheads="1"/>
          </p:cNvSpPr>
          <p:nvPr/>
        </p:nvSpPr>
        <p:spPr bwMode="auto">
          <a:xfrm>
            <a:off x="703263" y="3859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79" name="Text Box 83"/>
          <p:cNvSpPr txBox="1">
            <a:spLocks noChangeArrowheads="1"/>
          </p:cNvSpPr>
          <p:nvPr/>
        </p:nvSpPr>
        <p:spPr bwMode="auto">
          <a:xfrm>
            <a:off x="703263" y="2041525"/>
            <a:ext cx="3222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h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80" name="Line 84"/>
          <p:cNvSpPr>
            <a:spLocks noChangeShapeType="1"/>
          </p:cNvSpPr>
          <p:nvPr/>
        </p:nvSpPr>
        <p:spPr bwMode="auto">
          <a:xfrm rot="16200000">
            <a:off x="1085850" y="272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1" name="Text Box 85"/>
          <p:cNvSpPr txBox="1">
            <a:spLocks noChangeArrowheads="1"/>
          </p:cNvSpPr>
          <p:nvPr/>
        </p:nvSpPr>
        <p:spPr bwMode="auto">
          <a:xfrm>
            <a:off x="2005013" y="5086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82" name="Text Box 86"/>
          <p:cNvSpPr txBox="1">
            <a:spLocks noChangeArrowheads="1"/>
          </p:cNvSpPr>
          <p:nvPr/>
        </p:nvSpPr>
        <p:spPr bwMode="auto">
          <a:xfrm>
            <a:off x="703263" y="3382963"/>
            <a:ext cx="298450" cy="3238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383" name="Line 87"/>
          <p:cNvSpPr>
            <a:spLocks noChangeShapeType="1"/>
          </p:cNvSpPr>
          <p:nvPr/>
        </p:nvSpPr>
        <p:spPr bwMode="auto">
          <a:xfrm>
            <a:off x="3371850" y="4933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4" name="Line 88"/>
          <p:cNvSpPr>
            <a:spLocks noChangeShapeType="1"/>
          </p:cNvSpPr>
          <p:nvPr/>
        </p:nvSpPr>
        <p:spPr bwMode="auto">
          <a:xfrm>
            <a:off x="13525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5" name="Line 89"/>
          <p:cNvSpPr>
            <a:spLocks noChangeShapeType="1"/>
          </p:cNvSpPr>
          <p:nvPr/>
        </p:nvSpPr>
        <p:spPr bwMode="auto">
          <a:xfrm rot="16200000">
            <a:off x="1084263" y="46974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6" name="Line 90"/>
          <p:cNvSpPr>
            <a:spLocks noChangeShapeType="1"/>
          </p:cNvSpPr>
          <p:nvPr/>
        </p:nvSpPr>
        <p:spPr bwMode="auto">
          <a:xfrm rot="16200000">
            <a:off x="1095375" y="32146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7" name="Line 91"/>
          <p:cNvSpPr>
            <a:spLocks noChangeShapeType="1"/>
          </p:cNvSpPr>
          <p:nvPr/>
        </p:nvSpPr>
        <p:spPr bwMode="auto">
          <a:xfrm>
            <a:off x="3135313" y="45656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8" name="Line 92"/>
          <p:cNvSpPr>
            <a:spLocks noChangeShapeType="1"/>
          </p:cNvSpPr>
          <p:nvPr/>
        </p:nvSpPr>
        <p:spPr bwMode="auto">
          <a:xfrm flipV="1">
            <a:off x="1866900" y="2079625"/>
            <a:ext cx="0" cy="484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89" name="Rectangle 93"/>
          <p:cNvSpPr>
            <a:spLocks noChangeArrowheads="1"/>
          </p:cNvSpPr>
          <p:nvPr/>
        </p:nvSpPr>
        <p:spPr bwMode="auto">
          <a:xfrm>
            <a:off x="1874838" y="2078038"/>
            <a:ext cx="2030412" cy="4492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0" name="Rectangle 94"/>
          <p:cNvSpPr>
            <a:spLocks noChangeArrowheads="1"/>
          </p:cNvSpPr>
          <p:nvPr/>
        </p:nvSpPr>
        <p:spPr bwMode="auto">
          <a:xfrm>
            <a:off x="3141663" y="4316413"/>
            <a:ext cx="763587" cy="2428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1" name="Line 95"/>
          <p:cNvSpPr>
            <a:spLocks noChangeShapeType="1"/>
          </p:cNvSpPr>
          <p:nvPr/>
        </p:nvSpPr>
        <p:spPr bwMode="auto">
          <a:xfrm>
            <a:off x="2379663" y="2106613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2" name="Line 96"/>
          <p:cNvSpPr>
            <a:spLocks noChangeShapeType="1"/>
          </p:cNvSpPr>
          <p:nvPr/>
        </p:nvSpPr>
        <p:spPr bwMode="auto">
          <a:xfrm flipV="1">
            <a:off x="2379663" y="3778250"/>
            <a:ext cx="5667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3" name="Line 97"/>
          <p:cNvSpPr>
            <a:spLocks noChangeShapeType="1"/>
          </p:cNvSpPr>
          <p:nvPr/>
        </p:nvSpPr>
        <p:spPr bwMode="auto">
          <a:xfrm>
            <a:off x="3387725" y="40592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4" name="Rectangle 98" descr="Diagonal weit nach oben"/>
          <p:cNvSpPr>
            <a:spLocks noChangeArrowheads="1"/>
          </p:cNvSpPr>
          <p:nvPr/>
        </p:nvSpPr>
        <p:spPr bwMode="auto">
          <a:xfrm>
            <a:off x="2400300" y="2085975"/>
            <a:ext cx="1508125" cy="1679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5" name="Rectangle 99" descr="Diagonal weit nach oben"/>
          <p:cNvSpPr>
            <a:spLocks noChangeArrowheads="1"/>
          </p:cNvSpPr>
          <p:nvPr/>
        </p:nvSpPr>
        <p:spPr bwMode="auto">
          <a:xfrm>
            <a:off x="3400425" y="4021138"/>
            <a:ext cx="501650" cy="282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6" name="Rectangle 100" descr="Diagonal weit nach oben"/>
          <p:cNvSpPr>
            <a:spLocks noChangeArrowheads="1"/>
          </p:cNvSpPr>
          <p:nvPr/>
        </p:nvSpPr>
        <p:spPr bwMode="auto">
          <a:xfrm>
            <a:off x="2970213" y="3751263"/>
            <a:ext cx="941387" cy="282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7" name="Line 101"/>
          <p:cNvSpPr>
            <a:spLocks noChangeShapeType="1"/>
          </p:cNvSpPr>
          <p:nvPr/>
        </p:nvSpPr>
        <p:spPr bwMode="auto">
          <a:xfrm>
            <a:off x="2949575" y="37909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8" name="Line 102"/>
          <p:cNvSpPr>
            <a:spLocks noChangeShapeType="1"/>
          </p:cNvSpPr>
          <p:nvPr/>
        </p:nvSpPr>
        <p:spPr bwMode="auto">
          <a:xfrm flipV="1">
            <a:off x="2965450" y="4051300"/>
            <a:ext cx="4032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399" name="Line 103"/>
          <p:cNvSpPr>
            <a:spLocks noChangeShapeType="1"/>
          </p:cNvSpPr>
          <p:nvPr/>
        </p:nvSpPr>
        <p:spPr bwMode="auto">
          <a:xfrm flipH="1">
            <a:off x="2533650" y="3173413"/>
            <a:ext cx="838200" cy="534987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401" name="Oval 105"/>
          <p:cNvSpPr>
            <a:spLocks noChangeAspect="1" noChangeArrowheads="1"/>
          </p:cNvSpPr>
          <p:nvPr/>
        </p:nvSpPr>
        <p:spPr bwMode="auto">
          <a:xfrm>
            <a:off x="2332038" y="3754438"/>
            <a:ext cx="95250" cy="9525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402" name="Text Box 106"/>
          <p:cNvSpPr txBox="1">
            <a:spLocks noChangeArrowheads="1"/>
          </p:cNvSpPr>
          <p:nvPr/>
        </p:nvSpPr>
        <p:spPr bwMode="auto">
          <a:xfrm>
            <a:off x="2995613" y="5080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5403" name="Line 107"/>
          <p:cNvSpPr>
            <a:spLocks noChangeShapeType="1"/>
          </p:cNvSpPr>
          <p:nvPr/>
        </p:nvSpPr>
        <p:spPr bwMode="auto">
          <a:xfrm>
            <a:off x="3141663" y="4310063"/>
            <a:ext cx="763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404" name="Oval 108"/>
          <p:cNvSpPr>
            <a:spLocks noChangeAspect="1" noChangeArrowheads="1"/>
          </p:cNvSpPr>
          <p:nvPr/>
        </p:nvSpPr>
        <p:spPr bwMode="auto">
          <a:xfrm>
            <a:off x="3332163" y="4249738"/>
            <a:ext cx="95250" cy="93662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405" name="Oval 109"/>
          <p:cNvSpPr>
            <a:spLocks noChangeAspect="1" noChangeArrowheads="1"/>
          </p:cNvSpPr>
          <p:nvPr/>
        </p:nvSpPr>
        <p:spPr bwMode="auto">
          <a:xfrm>
            <a:off x="2932113" y="3983038"/>
            <a:ext cx="95250" cy="9525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5406" name="Text Box 110"/>
          <p:cNvSpPr txBox="1">
            <a:spLocks noChangeArrowheads="1"/>
          </p:cNvSpPr>
          <p:nvPr/>
        </p:nvSpPr>
        <p:spPr bwMode="auto">
          <a:xfrm>
            <a:off x="3240088" y="2992438"/>
            <a:ext cx="3297237" cy="290512"/>
          </a:xfrm>
          <a:prstGeom prst="rect">
            <a:avLst/>
          </a:prstGeom>
          <a:solidFill>
            <a:srgbClr val="EDED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(1) Minimum area floorplan: 5 x 5</a:t>
            </a:r>
          </a:p>
        </p:txBody>
      </p:sp>
      <p:sp>
        <p:nvSpPr>
          <p:cNvPr id="695407" name="Text Box 111"/>
          <p:cNvSpPr txBox="1">
            <a:spLocks noChangeArrowheads="1"/>
          </p:cNvSpPr>
          <p:nvPr/>
        </p:nvSpPr>
        <p:spPr bwMode="auto">
          <a:xfrm>
            <a:off x="827088" y="5538788"/>
            <a:ext cx="24685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Horizontal composition</a:t>
            </a:r>
          </a:p>
        </p:txBody>
      </p:sp>
    </p:spTree>
    <p:extLst>
      <p:ext uri="{BB962C8B-B14F-4D97-AF65-F5344CB8AC3E}">
        <p14:creationId xmlns:p14="http://schemas.microsoft.com/office/powerpoint/2010/main" val="2363938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73795-68A4-404C-9129-5D12A598999F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697346" name="Rectangle 2"/>
          <p:cNvSpPr>
            <a:spLocks noChangeArrowheads="1"/>
          </p:cNvSpPr>
          <p:nvPr/>
        </p:nvSpPr>
        <p:spPr bwMode="auto">
          <a:xfrm>
            <a:off x="3078163" y="2520950"/>
            <a:ext cx="827087" cy="178276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1" name="Freeform 4"/>
          <p:cNvSpPr>
            <a:spLocks/>
          </p:cNvSpPr>
          <p:nvPr/>
        </p:nvSpPr>
        <p:spPr bwMode="auto">
          <a:xfrm>
            <a:off x="1608138" y="2082800"/>
            <a:ext cx="1533525" cy="2481263"/>
          </a:xfrm>
          <a:custGeom>
            <a:avLst/>
            <a:gdLst>
              <a:gd name="T0" fmla="*/ 1533525 w 913"/>
              <a:gd name="T1" fmla="*/ 1459171 h 1476"/>
              <a:gd name="T2" fmla="*/ 1533525 w 913"/>
              <a:gd name="T3" fmla="*/ 2481263 h 1476"/>
              <a:gd name="T4" fmla="*/ 510615 w 913"/>
              <a:gd name="T5" fmla="*/ 2481263 h 1476"/>
              <a:gd name="T6" fmla="*/ 510615 w 913"/>
              <a:gd name="T7" fmla="*/ 1985347 h 1476"/>
              <a:gd name="T8" fmla="*/ 0 w 913"/>
              <a:gd name="T9" fmla="*/ 1985347 h 1476"/>
              <a:gd name="T10" fmla="*/ 0 w 913"/>
              <a:gd name="T11" fmla="*/ 0 h 1476"/>
              <a:gd name="T12" fmla="*/ 1533525 w 913"/>
              <a:gd name="T13" fmla="*/ 0 h 1476"/>
              <a:gd name="T14" fmla="*/ 1533525 w 913"/>
              <a:gd name="T15" fmla="*/ 1459171 h 14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1476">
                <a:moveTo>
                  <a:pt x="913" y="868"/>
                </a:moveTo>
                <a:lnTo>
                  <a:pt x="913" y="1476"/>
                </a:ln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  <a:lnTo>
                  <a:pt x="913" y="0"/>
                </a:lnTo>
                <a:lnTo>
                  <a:pt x="913" y="868"/>
                </a:lnTo>
                <a:close/>
              </a:path>
            </a:pathLst>
          </a:custGeom>
          <a:solidFill>
            <a:srgbClr val="BFBFBF"/>
          </a:solidFill>
          <a:ln w="0">
            <a:solidFill>
              <a:srgbClr val="BFBFB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2" name="Freeform 5"/>
          <p:cNvSpPr>
            <a:spLocks/>
          </p:cNvSpPr>
          <p:nvPr/>
        </p:nvSpPr>
        <p:spPr bwMode="auto">
          <a:xfrm>
            <a:off x="1608138" y="2082800"/>
            <a:ext cx="1533525" cy="2481263"/>
          </a:xfrm>
          <a:custGeom>
            <a:avLst/>
            <a:gdLst>
              <a:gd name="T0" fmla="*/ 1533525 w 913"/>
              <a:gd name="T1" fmla="*/ 2481263 h 1476"/>
              <a:gd name="T2" fmla="*/ 510615 w 913"/>
              <a:gd name="T3" fmla="*/ 2481263 h 1476"/>
              <a:gd name="T4" fmla="*/ 510615 w 913"/>
              <a:gd name="T5" fmla="*/ 1985347 h 1476"/>
              <a:gd name="T6" fmla="*/ 0 w 913"/>
              <a:gd name="T7" fmla="*/ 1985347 h 1476"/>
              <a:gd name="T8" fmla="*/ 0 w 913"/>
              <a:gd name="T9" fmla="*/ 0 h 14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3" h="1476">
                <a:moveTo>
                  <a:pt x="913" y="1476"/>
                </a:moveTo>
                <a:lnTo>
                  <a:pt x="304" y="1476"/>
                </a:lnTo>
                <a:lnTo>
                  <a:pt x="304" y="1181"/>
                </a:lnTo>
                <a:lnTo>
                  <a:pt x="0" y="1181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3" name="Freeform 6"/>
          <p:cNvSpPr>
            <a:spLocks/>
          </p:cNvSpPr>
          <p:nvPr/>
        </p:nvSpPr>
        <p:spPr bwMode="auto">
          <a:xfrm>
            <a:off x="1863725" y="2517775"/>
            <a:ext cx="1277938" cy="1790700"/>
          </a:xfrm>
          <a:custGeom>
            <a:avLst/>
            <a:gdLst>
              <a:gd name="T0" fmla="*/ 1277938 w 760"/>
              <a:gd name="T1" fmla="*/ 1790700 h 1065"/>
              <a:gd name="T2" fmla="*/ 1277938 w 760"/>
              <a:gd name="T3" fmla="*/ 0 h 1065"/>
              <a:gd name="T4" fmla="*/ 0 w 760"/>
              <a:gd name="T5" fmla="*/ 0 h 1065"/>
              <a:gd name="T6" fmla="*/ 0 w 760"/>
              <a:gd name="T7" fmla="*/ 1279552 h 1065"/>
              <a:gd name="T8" fmla="*/ 511175 w 760"/>
              <a:gd name="T9" fmla="*/ 1279552 h 1065"/>
              <a:gd name="T10" fmla="*/ 511175 w 760"/>
              <a:gd name="T11" fmla="*/ 1790700 h 1065"/>
              <a:gd name="T12" fmla="*/ 1277938 w 760"/>
              <a:gd name="T13" fmla="*/ 1790700 h 10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1065">
                <a:moveTo>
                  <a:pt x="760" y="1065"/>
                </a:moveTo>
                <a:lnTo>
                  <a:pt x="760" y="0"/>
                </a:lnTo>
                <a:lnTo>
                  <a:pt x="0" y="0"/>
                </a:ln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4" name="Freeform 7"/>
          <p:cNvSpPr>
            <a:spLocks/>
          </p:cNvSpPr>
          <p:nvPr/>
        </p:nvSpPr>
        <p:spPr bwMode="auto">
          <a:xfrm>
            <a:off x="1863725" y="2517775"/>
            <a:ext cx="1277938" cy="1790700"/>
          </a:xfrm>
          <a:custGeom>
            <a:avLst/>
            <a:gdLst>
              <a:gd name="T0" fmla="*/ 0 w 760"/>
              <a:gd name="T1" fmla="*/ 0 h 1065"/>
              <a:gd name="T2" fmla="*/ 0 w 760"/>
              <a:gd name="T3" fmla="*/ 1279552 h 1065"/>
              <a:gd name="T4" fmla="*/ 511175 w 760"/>
              <a:gd name="T5" fmla="*/ 1279552 h 1065"/>
              <a:gd name="T6" fmla="*/ 511175 w 760"/>
              <a:gd name="T7" fmla="*/ 1790700 h 1065"/>
              <a:gd name="T8" fmla="*/ 1277938 w 760"/>
              <a:gd name="T9" fmla="*/ 1790700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065">
                <a:moveTo>
                  <a:pt x="0" y="0"/>
                </a:moveTo>
                <a:lnTo>
                  <a:pt x="0" y="761"/>
                </a:lnTo>
                <a:lnTo>
                  <a:pt x="304" y="761"/>
                </a:lnTo>
                <a:lnTo>
                  <a:pt x="304" y="1065"/>
                </a:lnTo>
                <a:lnTo>
                  <a:pt x="760" y="1065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5" name="Line 8"/>
          <p:cNvSpPr>
            <a:spLocks noChangeShapeType="1"/>
          </p:cNvSpPr>
          <p:nvPr/>
        </p:nvSpPr>
        <p:spPr bwMode="auto">
          <a:xfrm flipH="1">
            <a:off x="1084263" y="2035175"/>
            <a:ext cx="0" cy="311943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3976" name="Line 9"/>
          <p:cNvSpPr>
            <a:spLocks noChangeShapeType="1"/>
          </p:cNvSpPr>
          <p:nvPr/>
        </p:nvSpPr>
        <p:spPr bwMode="auto">
          <a:xfrm>
            <a:off x="931863" y="5002213"/>
            <a:ext cx="2973387" cy="635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3598863" y="5091113"/>
            <a:ext cx="3603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i="1" smtClean="0">
                <a:solidFill>
                  <a:srgbClr val="000000"/>
                </a:solidFill>
                <a:cs typeface="ＭＳ Ｐゴシック" charset="0"/>
              </a:rPr>
              <a:t>w</a:t>
            </a:r>
            <a:endParaRPr lang="en-US" altLang="zh-CN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7355" name="Text Box 11"/>
          <p:cNvSpPr txBox="1">
            <a:spLocks noChangeArrowheads="1"/>
          </p:cNvSpPr>
          <p:nvPr/>
        </p:nvSpPr>
        <p:spPr bwMode="auto">
          <a:xfrm>
            <a:off x="1471613" y="5078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7356" name="Text Box 12"/>
          <p:cNvSpPr txBox="1">
            <a:spLocks noChangeArrowheads="1"/>
          </p:cNvSpPr>
          <p:nvPr/>
        </p:nvSpPr>
        <p:spPr bwMode="auto">
          <a:xfrm>
            <a:off x="2538413" y="50784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6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7357" name="Line 13"/>
          <p:cNvSpPr>
            <a:spLocks noChangeShapeType="1"/>
          </p:cNvSpPr>
          <p:nvPr/>
        </p:nvSpPr>
        <p:spPr bwMode="auto">
          <a:xfrm>
            <a:off x="1619250" y="4926013"/>
            <a:ext cx="0" cy="1539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58" name="Line 14"/>
          <p:cNvSpPr>
            <a:spLocks noChangeShapeType="1"/>
          </p:cNvSpPr>
          <p:nvPr/>
        </p:nvSpPr>
        <p:spPr bwMode="auto">
          <a:xfrm>
            <a:off x="1895475" y="4916488"/>
            <a:ext cx="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59" name="Line 15"/>
          <p:cNvSpPr>
            <a:spLocks noChangeShapeType="1"/>
          </p:cNvSpPr>
          <p:nvPr/>
        </p:nvSpPr>
        <p:spPr bwMode="auto">
          <a:xfrm>
            <a:off x="2151063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0" name="Line 16"/>
          <p:cNvSpPr>
            <a:spLocks noChangeShapeType="1"/>
          </p:cNvSpPr>
          <p:nvPr/>
        </p:nvSpPr>
        <p:spPr bwMode="auto">
          <a:xfrm>
            <a:off x="2379663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1" name="Line 17"/>
          <p:cNvSpPr>
            <a:spLocks noChangeShapeType="1"/>
          </p:cNvSpPr>
          <p:nvPr/>
        </p:nvSpPr>
        <p:spPr bwMode="auto">
          <a:xfrm>
            <a:off x="26860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2" name="Line 18"/>
          <p:cNvSpPr>
            <a:spLocks noChangeShapeType="1"/>
          </p:cNvSpPr>
          <p:nvPr/>
        </p:nvSpPr>
        <p:spPr bwMode="auto">
          <a:xfrm>
            <a:off x="29146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3" name="Line 19"/>
          <p:cNvSpPr>
            <a:spLocks noChangeShapeType="1"/>
          </p:cNvSpPr>
          <p:nvPr/>
        </p:nvSpPr>
        <p:spPr bwMode="auto">
          <a:xfrm>
            <a:off x="31432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4" name="Line 20"/>
          <p:cNvSpPr>
            <a:spLocks noChangeShapeType="1"/>
          </p:cNvSpPr>
          <p:nvPr/>
        </p:nvSpPr>
        <p:spPr bwMode="auto">
          <a:xfrm rot="16200000">
            <a:off x="1095375" y="44497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5" name="Line 21"/>
          <p:cNvSpPr>
            <a:spLocks noChangeShapeType="1"/>
          </p:cNvSpPr>
          <p:nvPr/>
        </p:nvSpPr>
        <p:spPr bwMode="auto">
          <a:xfrm rot="16200000">
            <a:off x="1085850" y="42037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6" name="Line 22"/>
          <p:cNvSpPr>
            <a:spLocks noChangeShapeType="1"/>
          </p:cNvSpPr>
          <p:nvPr/>
        </p:nvSpPr>
        <p:spPr bwMode="auto">
          <a:xfrm rot="16200000">
            <a:off x="1095375" y="3956050"/>
            <a:ext cx="0" cy="152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7" name="Line 23"/>
          <p:cNvSpPr>
            <a:spLocks noChangeShapeType="1"/>
          </p:cNvSpPr>
          <p:nvPr/>
        </p:nvSpPr>
        <p:spPr bwMode="auto">
          <a:xfrm rot="16200000">
            <a:off x="1095375" y="3708400"/>
            <a:ext cx="0" cy="15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8" name="Line 24"/>
          <p:cNvSpPr>
            <a:spLocks noChangeShapeType="1"/>
          </p:cNvSpPr>
          <p:nvPr/>
        </p:nvSpPr>
        <p:spPr bwMode="auto">
          <a:xfrm rot="16200000">
            <a:off x="1095375" y="3462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69" name="Line 25"/>
          <p:cNvSpPr>
            <a:spLocks noChangeShapeType="1"/>
          </p:cNvSpPr>
          <p:nvPr/>
        </p:nvSpPr>
        <p:spPr bwMode="auto">
          <a:xfrm rot="16200000">
            <a:off x="1095375" y="2968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70" name="Text Box 26"/>
          <p:cNvSpPr txBox="1">
            <a:spLocks noChangeArrowheads="1"/>
          </p:cNvSpPr>
          <p:nvPr/>
        </p:nvSpPr>
        <p:spPr bwMode="auto">
          <a:xfrm>
            <a:off x="709613" y="43751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697371" name="Text Box 27"/>
          <p:cNvSpPr txBox="1">
            <a:spLocks noChangeArrowheads="1"/>
          </p:cNvSpPr>
          <p:nvPr/>
        </p:nvSpPr>
        <p:spPr bwMode="auto">
          <a:xfrm>
            <a:off x="703263" y="3859213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697372" name="Text Box 28"/>
          <p:cNvSpPr txBox="1">
            <a:spLocks noChangeArrowheads="1"/>
          </p:cNvSpPr>
          <p:nvPr/>
        </p:nvSpPr>
        <p:spPr bwMode="auto">
          <a:xfrm>
            <a:off x="703263" y="2041525"/>
            <a:ext cx="3222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697373" name="Line 29"/>
          <p:cNvSpPr>
            <a:spLocks noChangeShapeType="1"/>
          </p:cNvSpPr>
          <p:nvPr/>
        </p:nvSpPr>
        <p:spPr bwMode="auto">
          <a:xfrm rot="16200000">
            <a:off x="1085850" y="27225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74" name="Text Box 30"/>
          <p:cNvSpPr txBox="1">
            <a:spLocks noChangeArrowheads="1"/>
          </p:cNvSpPr>
          <p:nvPr/>
        </p:nvSpPr>
        <p:spPr bwMode="auto">
          <a:xfrm>
            <a:off x="2005013" y="50863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7375" name="Text Box 31"/>
          <p:cNvSpPr txBox="1">
            <a:spLocks noChangeArrowheads="1"/>
          </p:cNvSpPr>
          <p:nvPr/>
        </p:nvSpPr>
        <p:spPr bwMode="auto">
          <a:xfrm>
            <a:off x="703263" y="3382963"/>
            <a:ext cx="298450" cy="32385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697376" name="Line 32"/>
          <p:cNvSpPr>
            <a:spLocks noChangeShapeType="1"/>
          </p:cNvSpPr>
          <p:nvPr/>
        </p:nvSpPr>
        <p:spPr bwMode="auto">
          <a:xfrm>
            <a:off x="3371850" y="4933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77" name="Line 33"/>
          <p:cNvSpPr>
            <a:spLocks noChangeShapeType="1"/>
          </p:cNvSpPr>
          <p:nvPr/>
        </p:nvSpPr>
        <p:spPr bwMode="auto">
          <a:xfrm>
            <a:off x="1352550" y="492601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78" name="Line 34"/>
          <p:cNvSpPr>
            <a:spLocks noChangeShapeType="1"/>
          </p:cNvSpPr>
          <p:nvPr/>
        </p:nvSpPr>
        <p:spPr bwMode="auto">
          <a:xfrm rot="16200000">
            <a:off x="1084263" y="469741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79" name="Line 35"/>
          <p:cNvSpPr>
            <a:spLocks noChangeShapeType="1"/>
          </p:cNvSpPr>
          <p:nvPr/>
        </p:nvSpPr>
        <p:spPr bwMode="auto">
          <a:xfrm rot="16200000">
            <a:off x="1095375" y="32146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0" name="Line 36"/>
          <p:cNvSpPr>
            <a:spLocks noChangeShapeType="1"/>
          </p:cNvSpPr>
          <p:nvPr/>
        </p:nvSpPr>
        <p:spPr bwMode="auto">
          <a:xfrm>
            <a:off x="3135313" y="45656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1" name="Line 37"/>
          <p:cNvSpPr>
            <a:spLocks noChangeShapeType="1"/>
          </p:cNvSpPr>
          <p:nvPr/>
        </p:nvSpPr>
        <p:spPr bwMode="auto">
          <a:xfrm flipV="1">
            <a:off x="1866900" y="2079625"/>
            <a:ext cx="0" cy="484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2" name="Rectangle 38"/>
          <p:cNvSpPr>
            <a:spLocks noChangeArrowheads="1"/>
          </p:cNvSpPr>
          <p:nvPr/>
        </p:nvSpPr>
        <p:spPr bwMode="auto">
          <a:xfrm>
            <a:off x="1874838" y="2078038"/>
            <a:ext cx="2030412" cy="4492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3" name="Rectangle 39"/>
          <p:cNvSpPr>
            <a:spLocks noChangeArrowheads="1"/>
          </p:cNvSpPr>
          <p:nvPr/>
        </p:nvSpPr>
        <p:spPr bwMode="auto">
          <a:xfrm>
            <a:off x="3141663" y="4316413"/>
            <a:ext cx="763587" cy="2428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4" name="Line 40"/>
          <p:cNvSpPr>
            <a:spLocks noChangeShapeType="1"/>
          </p:cNvSpPr>
          <p:nvPr/>
        </p:nvSpPr>
        <p:spPr bwMode="auto">
          <a:xfrm>
            <a:off x="2379663" y="2106613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5" name="Line 41"/>
          <p:cNvSpPr>
            <a:spLocks noChangeShapeType="1"/>
          </p:cNvSpPr>
          <p:nvPr/>
        </p:nvSpPr>
        <p:spPr bwMode="auto">
          <a:xfrm flipV="1">
            <a:off x="2379663" y="3778250"/>
            <a:ext cx="5667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6" name="Line 42"/>
          <p:cNvSpPr>
            <a:spLocks noChangeShapeType="1"/>
          </p:cNvSpPr>
          <p:nvPr/>
        </p:nvSpPr>
        <p:spPr bwMode="auto">
          <a:xfrm>
            <a:off x="3387725" y="40592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7" name="Rectangle 43" descr="Diagonal weit nach oben"/>
          <p:cNvSpPr>
            <a:spLocks noChangeArrowheads="1"/>
          </p:cNvSpPr>
          <p:nvPr/>
        </p:nvSpPr>
        <p:spPr bwMode="auto">
          <a:xfrm>
            <a:off x="2400300" y="2085975"/>
            <a:ext cx="1508125" cy="1679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8" name="Rectangle 44" descr="Diagonal weit nach oben"/>
          <p:cNvSpPr>
            <a:spLocks noChangeArrowheads="1"/>
          </p:cNvSpPr>
          <p:nvPr/>
        </p:nvSpPr>
        <p:spPr bwMode="auto">
          <a:xfrm>
            <a:off x="3400425" y="4021138"/>
            <a:ext cx="501650" cy="282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89" name="Rectangle 45" descr="Diagonal weit nach oben"/>
          <p:cNvSpPr>
            <a:spLocks noChangeArrowheads="1"/>
          </p:cNvSpPr>
          <p:nvPr/>
        </p:nvSpPr>
        <p:spPr bwMode="auto">
          <a:xfrm>
            <a:off x="2970213" y="3751263"/>
            <a:ext cx="941387" cy="28257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0" name="Line 46"/>
          <p:cNvSpPr>
            <a:spLocks noChangeShapeType="1"/>
          </p:cNvSpPr>
          <p:nvPr/>
        </p:nvSpPr>
        <p:spPr bwMode="auto">
          <a:xfrm>
            <a:off x="2949575" y="37909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1" name="Line 47"/>
          <p:cNvSpPr>
            <a:spLocks noChangeShapeType="1"/>
          </p:cNvSpPr>
          <p:nvPr/>
        </p:nvSpPr>
        <p:spPr bwMode="auto">
          <a:xfrm flipV="1">
            <a:off x="2965450" y="4051300"/>
            <a:ext cx="4032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2" name="Line 48"/>
          <p:cNvSpPr>
            <a:spLocks noChangeShapeType="1"/>
          </p:cNvSpPr>
          <p:nvPr/>
        </p:nvSpPr>
        <p:spPr bwMode="auto">
          <a:xfrm flipH="1">
            <a:off x="2533650" y="3173413"/>
            <a:ext cx="838200" cy="534987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3" name="Text Box 49"/>
          <p:cNvSpPr txBox="1">
            <a:spLocks noChangeArrowheads="1"/>
          </p:cNvSpPr>
          <p:nvPr/>
        </p:nvSpPr>
        <p:spPr bwMode="auto">
          <a:xfrm>
            <a:off x="3240088" y="2992438"/>
            <a:ext cx="3297237" cy="290512"/>
          </a:xfrm>
          <a:prstGeom prst="rect">
            <a:avLst/>
          </a:prstGeom>
          <a:solidFill>
            <a:srgbClr val="EDED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 smtClean="0">
                <a:solidFill>
                  <a:srgbClr val="000000"/>
                </a:solidFill>
                <a:ea typeface="宋体" charset="0"/>
                <a:cs typeface="宋体" charset="0"/>
              </a:rPr>
              <a:t>(1) Minimum area floorplan: 5 x 5</a:t>
            </a:r>
          </a:p>
        </p:txBody>
      </p:sp>
      <p:sp>
        <p:nvSpPr>
          <p:cNvPr id="697394" name="Oval 50"/>
          <p:cNvSpPr>
            <a:spLocks noChangeArrowheads="1"/>
          </p:cNvSpPr>
          <p:nvPr/>
        </p:nvSpPr>
        <p:spPr bwMode="auto">
          <a:xfrm>
            <a:off x="1770063" y="3706813"/>
            <a:ext cx="153987" cy="1508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5" name="Oval 51"/>
          <p:cNvSpPr>
            <a:spLocks noChangeArrowheads="1"/>
          </p:cNvSpPr>
          <p:nvPr/>
        </p:nvSpPr>
        <p:spPr bwMode="auto">
          <a:xfrm>
            <a:off x="1530350" y="3705225"/>
            <a:ext cx="152400" cy="1508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6" name="Freeform 52"/>
          <p:cNvSpPr>
            <a:spLocks/>
          </p:cNvSpPr>
          <p:nvPr/>
        </p:nvSpPr>
        <p:spPr bwMode="auto">
          <a:xfrm>
            <a:off x="1847850" y="3541713"/>
            <a:ext cx="531813" cy="241300"/>
          </a:xfrm>
          <a:custGeom>
            <a:avLst/>
            <a:gdLst>
              <a:gd name="T0" fmla="*/ 317 w 317"/>
              <a:gd name="T1" fmla="*/ 144 h 144"/>
              <a:gd name="T2" fmla="*/ 181 w 317"/>
              <a:gd name="T3" fmla="*/ 8 h 144"/>
              <a:gd name="T4" fmla="*/ 0 w 317"/>
              <a:gd name="T5" fmla="*/ 9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7" h="144">
                <a:moveTo>
                  <a:pt x="317" y="144"/>
                </a:moveTo>
                <a:cubicBezTo>
                  <a:pt x="275" y="80"/>
                  <a:pt x="234" y="16"/>
                  <a:pt x="181" y="8"/>
                </a:cubicBezTo>
                <a:cubicBezTo>
                  <a:pt x="128" y="0"/>
                  <a:pt x="64" y="49"/>
                  <a:pt x="0" y="9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7" name="Freeform 53"/>
          <p:cNvSpPr>
            <a:spLocks/>
          </p:cNvSpPr>
          <p:nvPr/>
        </p:nvSpPr>
        <p:spPr bwMode="auto">
          <a:xfrm>
            <a:off x="1619250" y="3478213"/>
            <a:ext cx="760413" cy="304800"/>
          </a:xfrm>
          <a:custGeom>
            <a:avLst/>
            <a:gdLst>
              <a:gd name="T0" fmla="*/ 317 w 317"/>
              <a:gd name="T1" fmla="*/ 144 h 144"/>
              <a:gd name="T2" fmla="*/ 181 w 317"/>
              <a:gd name="T3" fmla="*/ 8 h 144"/>
              <a:gd name="T4" fmla="*/ 0 w 317"/>
              <a:gd name="T5" fmla="*/ 9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7" h="144">
                <a:moveTo>
                  <a:pt x="317" y="144"/>
                </a:moveTo>
                <a:cubicBezTo>
                  <a:pt x="275" y="80"/>
                  <a:pt x="234" y="16"/>
                  <a:pt x="181" y="8"/>
                </a:cubicBezTo>
                <a:cubicBezTo>
                  <a:pt x="128" y="0"/>
                  <a:pt x="64" y="49"/>
                  <a:pt x="0" y="9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8" name="Oval 54"/>
          <p:cNvSpPr>
            <a:spLocks noChangeAspect="1" noChangeArrowheads="1"/>
          </p:cNvSpPr>
          <p:nvPr/>
        </p:nvSpPr>
        <p:spPr bwMode="auto">
          <a:xfrm>
            <a:off x="2332038" y="3754438"/>
            <a:ext cx="95250" cy="9525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399" name="Line 55"/>
          <p:cNvSpPr>
            <a:spLocks noChangeShapeType="1"/>
          </p:cNvSpPr>
          <p:nvPr/>
        </p:nvSpPr>
        <p:spPr bwMode="auto">
          <a:xfrm flipH="1" flipV="1">
            <a:off x="1619250" y="3859213"/>
            <a:ext cx="989013" cy="68580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400" name="Line 56"/>
          <p:cNvSpPr>
            <a:spLocks noChangeShapeType="1"/>
          </p:cNvSpPr>
          <p:nvPr/>
        </p:nvSpPr>
        <p:spPr bwMode="auto">
          <a:xfrm flipH="1" flipV="1">
            <a:off x="1847850" y="3859213"/>
            <a:ext cx="760413" cy="685800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401" name="Text Box 57"/>
          <p:cNvSpPr txBox="1">
            <a:spLocks noChangeArrowheads="1"/>
          </p:cNvSpPr>
          <p:nvPr/>
        </p:nvSpPr>
        <p:spPr bwMode="auto">
          <a:xfrm>
            <a:off x="1604963" y="4416425"/>
            <a:ext cx="4775200" cy="290513"/>
          </a:xfrm>
          <a:prstGeom prst="rect">
            <a:avLst/>
          </a:prstGeom>
          <a:solidFill>
            <a:srgbClr val="EDED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7170" tIns="11434" rIns="57170" bIns="1143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(2) Derived block dimensions : </a:t>
            </a:r>
            <a:r>
              <a:rPr lang="en-US" altLang="zh-CN" sz="1700" smtClean="0">
                <a:solidFill>
                  <a:srgbClr val="333399"/>
                </a:solidFill>
                <a:ea typeface="宋体" charset="0"/>
                <a:cs typeface="宋体" charset="0"/>
              </a:rPr>
              <a:t>2 x 4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700" smtClean="0">
                <a:solidFill>
                  <a:srgbClr val="008000"/>
                </a:solidFill>
                <a:ea typeface="宋体" charset="0"/>
                <a:cs typeface="宋体" charset="0"/>
              </a:rPr>
              <a:t>3 x 5</a:t>
            </a:r>
          </a:p>
        </p:txBody>
      </p:sp>
      <p:sp>
        <p:nvSpPr>
          <p:cNvPr id="697402" name="Text Box 58"/>
          <p:cNvSpPr txBox="1">
            <a:spLocks noChangeArrowheads="1"/>
          </p:cNvSpPr>
          <p:nvPr/>
        </p:nvSpPr>
        <p:spPr bwMode="auto">
          <a:xfrm>
            <a:off x="2995613" y="508000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500" smtClean="0">
                <a:solidFill>
                  <a:srgbClr val="000000"/>
                </a:solidFill>
                <a:cs typeface="ＭＳ Ｐゴシック" charset="0"/>
              </a:rPr>
              <a:t>8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697403" name="Line 59"/>
          <p:cNvSpPr>
            <a:spLocks noChangeShapeType="1"/>
          </p:cNvSpPr>
          <p:nvPr/>
        </p:nvSpPr>
        <p:spPr bwMode="auto">
          <a:xfrm>
            <a:off x="3141663" y="4310063"/>
            <a:ext cx="763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7406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97407" name="Text Box 63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Step 3: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Find the individual blocks’ dimensions and locations</a:t>
            </a:r>
          </a:p>
        </p:txBody>
      </p:sp>
      <p:sp>
        <p:nvSpPr>
          <p:cNvPr id="697408" name="Text Box 64"/>
          <p:cNvSpPr txBox="1">
            <a:spLocks noChangeArrowheads="1"/>
          </p:cNvSpPr>
          <p:nvPr/>
        </p:nvSpPr>
        <p:spPr bwMode="auto">
          <a:xfrm>
            <a:off x="827088" y="5538788"/>
            <a:ext cx="24685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Horizontal composition</a:t>
            </a:r>
          </a:p>
        </p:txBody>
      </p:sp>
    </p:spTree>
    <p:extLst>
      <p:ext uri="{BB962C8B-B14F-4D97-AF65-F5344CB8AC3E}">
        <p14:creationId xmlns:p14="http://schemas.microsoft.com/office/powerpoint/2010/main" val="2555654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40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86E34-5563-0143-8768-4337EC8D0293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86018" name="Rectangle 54"/>
          <p:cNvSpPr>
            <a:spLocks noChangeArrowheads="1"/>
          </p:cNvSpPr>
          <p:nvPr/>
        </p:nvSpPr>
        <p:spPr bwMode="auto">
          <a:xfrm>
            <a:off x="8188325" y="3875088"/>
            <a:ext cx="765175" cy="1277937"/>
          </a:xfrm>
          <a:prstGeom prst="rect">
            <a:avLst/>
          </a:prstGeom>
          <a:solidFill>
            <a:srgbClr val="808080"/>
          </a:solidFill>
          <a:ln w="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6019" name="Rectangle 55"/>
          <p:cNvSpPr>
            <a:spLocks noChangeArrowheads="1"/>
          </p:cNvSpPr>
          <p:nvPr/>
        </p:nvSpPr>
        <p:spPr bwMode="auto">
          <a:xfrm>
            <a:off x="8188325" y="3873500"/>
            <a:ext cx="765175" cy="127793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6020" name="Rectangle 56"/>
          <p:cNvSpPr>
            <a:spLocks noChangeArrowheads="1"/>
          </p:cNvSpPr>
          <p:nvPr/>
        </p:nvSpPr>
        <p:spPr bwMode="auto">
          <a:xfrm>
            <a:off x="7680325" y="4132263"/>
            <a:ext cx="511175" cy="1020762"/>
          </a:xfrm>
          <a:prstGeom prst="rect">
            <a:avLst/>
          </a:prstGeom>
          <a:solidFill>
            <a:srgbClr val="BFBFBF"/>
          </a:solidFill>
          <a:ln w="0">
            <a:solidFill>
              <a:srgbClr val="BFBFBF"/>
            </a:solidFill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86021" name="Rectangle 57"/>
          <p:cNvSpPr>
            <a:spLocks noChangeArrowheads="1"/>
          </p:cNvSpPr>
          <p:nvPr/>
        </p:nvSpPr>
        <p:spPr bwMode="auto">
          <a:xfrm>
            <a:off x="7680325" y="4132263"/>
            <a:ext cx="511175" cy="1020762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8426" name="Rectangle 58"/>
          <p:cNvSpPr>
            <a:spLocks noChangeArrowheads="1"/>
          </p:cNvSpPr>
          <p:nvPr/>
        </p:nvSpPr>
        <p:spPr bwMode="auto">
          <a:xfrm>
            <a:off x="7675563" y="3870325"/>
            <a:ext cx="1279525" cy="1284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7397750" y="5257800"/>
            <a:ext cx="663575" cy="3540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333399"/>
                </a:solidFill>
                <a:cs typeface="ＭＳ Ｐゴシック" charset="0"/>
              </a:rPr>
              <a:t>2 x 4</a:t>
            </a:r>
          </a:p>
        </p:txBody>
      </p:sp>
      <p:sp>
        <p:nvSpPr>
          <p:cNvPr id="698429" name="Text Box 61"/>
          <p:cNvSpPr txBox="1">
            <a:spLocks noChangeArrowheads="1"/>
          </p:cNvSpPr>
          <p:nvPr/>
        </p:nvSpPr>
        <p:spPr bwMode="auto">
          <a:xfrm>
            <a:off x="8270875" y="5257800"/>
            <a:ext cx="663575" cy="3540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6600"/>
                </a:solidFill>
                <a:cs typeface="ＭＳ Ｐゴシック" charset="0"/>
              </a:rPr>
              <a:t>3 x 5</a:t>
            </a:r>
          </a:p>
        </p:txBody>
      </p:sp>
      <p:sp>
        <p:nvSpPr>
          <p:cNvPr id="698430" name="Text Box 62"/>
          <p:cNvSpPr txBox="1">
            <a:spLocks noChangeArrowheads="1"/>
          </p:cNvSpPr>
          <p:nvPr/>
        </p:nvSpPr>
        <p:spPr bwMode="auto">
          <a:xfrm>
            <a:off x="8194675" y="3275013"/>
            <a:ext cx="663575" cy="35401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5 x 5</a:t>
            </a:r>
          </a:p>
        </p:txBody>
      </p:sp>
      <p:sp>
        <p:nvSpPr>
          <p:cNvPr id="698431" name="Line 63"/>
          <p:cNvSpPr>
            <a:spLocks noChangeShapeType="1"/>
          </p:cNvSpPr>
          <p:nvPr/>
        </p:nvSpPr>
        <p:spPr bwMode="auto">
          <a:xfrm>
            <a:off x="8497888" y="36306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69844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0"/>
                <a:cs typeface="宋体" charset="0"/>
              </a:rPr>
              <a:t>3.5.1	Floorplan Sizing – Example</a:t>
            </a:r>
          </a:p>
        </p:txBody>
      </p:sp>
      <p:sp>
        <p:nvSpPr>
          <p:cNvPr id="698447" name="Text Box 79"/>
          <p:cNvSpPr txBox="1">
            <a:spLocks noChangeArrowheads="1"/>
          </p:cNvSpPr>
          <p:nvPr/>
        </p:nvSpPr>
        <p:spPr bwMode="auto">
          <a:xfrm>
            <a:off x="755650" y="1284288"/>
            <a:ext cx="777716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Step 3:  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Find the individual blocks’ dimensions and locations</a:t>
            </a:r>
            <a:endParaRPr lang="de-DE" sz="1700" smtClean="0">
              <a:solidFill>
                <a:srgbClr val="000000"/>
              </a:solidFill>
              <a:cs typeface="ＭＳ Ｐゴシック" charset="0"/>
              <a:sym typeface="Symbol" charset="0"/>
            </a:endParaRPr>
          </a:p>
        </p:txBody>
      </p:sp>
      <p:grpSp>
        <p:nvGrpSpPr>
          <p:cNvPr id="86029" name="Group 138"/>
          <p:cNvGrpSpPr>
            <a:grpSpLocks/>
          </p:cNvGrpSpPr>
          <p:nvPr/>
        </p:nvGrpSpPr>
        <p:grpSpPr bwMode="auto">
          <a:xfrm>
            <a:off x="703263" y="2035175"/>
            <a:ext cx="6478587" cy="3427413"/>
            <a:chOff x="443" y="1282"/>
            <a:chExt cx="4081" cy="2159"/>
          </a:xfrm>
        </p:grpSpPr>
        <p:sp>
          <p:nvSpPr>
            <p:cNvPr id="698427" name="Line 59"/>
            <p:cNvSpPr>
              <a:spLocks noChangeShapeType="1"/>
            </p:cNvSpPr>
            <p:nvPr/>
          </p:nvSpPr>
          <p:spPr bwMode="auto">
            <a:xfrm>
              <a:off x="4200" y="2785"/>
              <a:ext cx="0" cy="1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32" name="Rectangle 64"/>
            <p:cNvSpPr>
              <a:spLocks noChangeArrowheads="1"/>
            </p:cNvSpPr>
            <p:nvPr/>
          </p:nvSpPr>
          <p:spPr bwMode="auto">
            <a:xfrm>
              <a:off x="4143" y="2744"/>
              <a:ext cx="94" cy="23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39" name="Rectangle 71"/>
            <p:cNvSpPr>
              <a:spLocks noChangeArrowheads="1"/>
            </p:cNvSpPr>
            <p:nvPr/>
          </p:nvSpPr>
          <p:spPr bwMode="auto">
            <a:xfrm>
              <a:off x="4105" y="2792"/>
              <a:ext cx="82" cy="16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48" name="Rectangle 80"/>
            <p:cNvSpPr>
              <a:spLocks noChangeArrowheads="1"/>
            </p:cNvSpPr>
            <p:nvPr/>
          </p:nvSpPr>
          <p:spPr bwMode="auto">
            <a:xfrm>
              <a:off x="1939" y="1588"/>
              <a:ext cx="521" cy="112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35" name="Freeform 81"/>
            <p:cNvSpPr>
              <a:spLocks/>
            </p:cNvSpPr>
            <p:nvPr/>
          </p:nvSpPr>
          <p:spPr bwMode="auto">
            <a:xfrm>
              <a:off x="1013" y="1312"/>
              <a:ext cx="966" cy="1563"/>
            </a:xfrm>
            <a:custGeom>
              <a:avLst/>
              <a:gdLst>
                <a:gd name="T0" fmla="*/ 966 w 913"/>
                <a:gd name="T1" fmla="*/ 919 h 1476"/>
                <a:gd name="T2" fmla="*/ 966 w 913"/>
                <a:gd name="T3" fmla="*/ 1563 h 1476"/>
                <a:gd name="T4" fmla="*/ 322 w 913"/>
                <a:gd name="T5" fmla="*/ 1563 h 1476"/>
                <a:gd name="T6" fmla="*/ 322 w 913"/>
                <a:gd name="T7" fmla="*/ 1251 h 1476"/>
                <a:gd name="T8" fmla="*/ 0 w 913"/>
                <a:gd name="T9" fmla="*/ 1251 h 1476"/>
                <a:gd name="T10" fmla="*/ 0 w 913"/>
                <a:gd name="T11" fmla="*/ 0 h 1476"/>
                <a:gd name="T12" fmla="*/ 966 w 913"/>
                <a:gd name="T13" fmla="*/ 0 h 1476"/>
                <a:gd name="T14" fmla="*/ 966 w 913"/>
                <a:gd name="T15" fmla="*/ 919 h 14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3" h="1476">
                  <a:moveTo>
                    <a:pt x="913" y="868"/>
                  </a:moveTo>
                  <a:lnTo>
                    <a:pt x="913" y="1476"/>
                  </a:lnTo>
                  <a:lnTo>
                    <a:pt x="304" y="1476"/>
                  </a:lnTo>
                  <a:lnTo>
                    <a:pt x="304" y="1181"/>
                  </a:lnTo>
                  <a:lnTo>
                    <a:pt x="0" y="1181"/>
                  </a:lnTo>
                  <a:lnTo>
                    <a:pt x="0" y="0"/>
                  </a:lnTo>
                  <a:lnTo>
                    <a:pt x="913" y="0"/>
                  </a:lnTo>
                  <a:lnTo>
                    <a:pt x="913" y="868"/>
                  </a:lnTo>
                  <a:close/>
                </a:path>
              </a:pathLst>
            </a:custGeom>
            <a:solidFill>
              <a:srgbClr val="BFBFBF"/>
            </a:solidFill>
            <a:ln w="0">
              <a:solidFill>
                <a:srgbClr val="BFBFB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36" name="Freeform 82"/>
            <p:cNvSpPr>
              <a:spLocks/>
            </p:cNvSpPr>
            <p:nvPr/>
          </p:nvSpPr>
          <p:spPr bwMode="auto">
            <a:xfrm>
              <a:off x="1013" y="1312"/>
              <a:ext cx="966" cy="1563"/>
            </a:xfrm>
            <a:custGeom>
              <a:avLst/>
              <a:gdLst>
                <a:gd name="T0" fmla="*/ 966 w 913"/>
                <a:gd name="T1" fmla="*/ 1563 h 1476"/>
                <a:gd name="T2" fmla="*/ 322 w 913"/>
                <a:gd name="T3" fmla="*/ 1563 h 1476"/>
                <a:gd name="T4" fmla="*/ 322 w 913"/>
                <a:gd name="T5" fmla="*/ 1251 h 1476"/>
                <a:gd name="T6" fmla="*/ 0 w 913"/>
                <a:gd name="T7" fmla="*/ 1251 h 1476"/>
                <a:gd name="T8" fmla="*/ 0 w 913"/>
                <a:gd name="T9" fmla="*/ 0 h 14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3" h="1476">
                  <a:moveTo>
                    <a:pt x="913" y="1476"/>
                  </a:moveTo>
                  <a:lnTo>
                    <a:pt x="304" y="1476"/>
                  </a:lnTo>
                  <a:lnTo>
                    <a:pt x="304" y="1181"/>
                  </a:lnTo>
                  <a:lnTo>
                    <a:pt x="0" y="118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37" name="Freeform 83"/>
            <p:cNvSpPr>
              <a:spLocks/>
            </p:cNvSpPr>
            <p:nvPr/>
          </p:nvSpPr>
          <p:spPr bwMode="auto">
            <a:xfrm>
              <a:off x="1174" y="1586"/>
              <a:ext cx="805" cy="1128"/>
            </a:xfrm>
            <a:custGeom>
              <a:avLst/>
              <a:gdLst>
                <a:gd name="T0" fmla="*/ 805 w 760"/>
                <a:gd name="T1" fmla="*/ 1128 h 1065"/>
                <a:gd name="T2" fmla="*/ 805 w 760"/>
                <a:gd name="T3" fmla="*/ 0 h 1065"/>
                <a:gd name="T4" fmla="*/ 0 w 760"/>
                <a:gd name="T5" fmla="*/ 0 h 1065"/>
                <a:gd name="T6" fmla="*/ 0 w 760"/>
                <a:gd name="T7" fmla="*/ 806 h 1065"/>
                <a:gd name="T8" fmla="*/ 322 w 760"/>
                <a:gd name="T9" fmla="*/ 806 h 1065"/>
                <a:gd name="T10" fmla="*/ 322 w 760"/>
                <a:gd name="T11" fmla="*/ 1128 h 1065"/>
                <a:gd name="T12" fmla="*/ 805 w 760"/>
                <a:gd name="T13" fmla="*/ 1128 h 10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0" h="1065">
                  <a:moveTo>
                    <a:pt x="760" y="1065"/>
                  </a:moveTo>
                  <a:lnTo>
                    <a:pt x="760" y="0"/>
                  </a:lnTo>
                  <a:lnTo>
                    <a:pt x="0" y="0"/>
                  </a:lnTo>
                  <a:lnTo>
                    <a:pt x="0" y="761"/>
                  </a:lnTo>
                  <a:lnTo>
                    <a:pt x="304" y="761"/>
                  </a:lnTo>
                  <a:lnTo>
                    <a:pt x="304" y="1065"/>
                  </a:lnTo>
                  <a:lnTo>
                    <a:pt x="760" y="1065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38" name="Freeform 84"/>
            <p:cNvSpPr>
              <a:spLocks/>
            </p:cNvSpPr>
            <p:nvPr/>
          </p:nvSpPr>
          <p:spPr bwMode="auto">
            <a:xfrm>
              <a:off x="1174" y="1586"/>
              <a:ext cx="805" cy="1128"/>
            </a:xfrm>
            <a:custGeom>
              <a:avLst/>
              <a:gdLst>
                <a:gd name="T0" fmla="*/ 0 w 760"/>
                <a:gd name="T1" fmla="*/ 0 h 1065"/>
                <a:gd name="T2" fmla="*/ 0 w 760"/>
                <a:gd name="T3" fmla="*/ 806 h 1065"/>
                <a:gd name="T4" fmla="*/ 322 w 760"/>
                <a:gd name="T5" fmla="*/ 806 h 1065"/>
                <a:gd name="T6" fmla="*/ 322 w 760"/>
                <a:gd name="T7" fmla="*/ 1128 h 1065"/>
                <a:gd name="T8" fmla="*/ 805 w 760"/>
                <a:gd name="T9" fmla="*/ 1128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0" h="1065">
                  <a:moveTo>
                    <a:pt x="0" y="0"/>
                  </a:moveTo>
                  <a:lnTo>
                    <a:pt x="0" y="761"/>
                  </a:lnTo>
                  <a:lnTo>
                    <a:pt x="304" y="761"/>
                  </a:lnTo>
                  <a:lnTo>
                    <a:pt x="304" y="1065"/>
                  </a:lnTo>
                  <a:lnTo>
                    <a:pt x="760" y="106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39" name="Line 85"/>
            <p:cNvSpPr>
              <a:spLocks noChangeShapeType="1"/>
            </p:cNvSpPr>
            <p:nvPr/>
          </p:nvSpPr>
          <p:spPr bwMode="auto">
            <a:xfrm flipH="1">
              <a:off x="683" y="1282"/>
              <a:ext cx="0" cy="1965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86040" name="Line 86"/>
            <p:cNvSpPr>
              <a:spLocks noChangeShapeType="1"/>
            </p:cNvSpPr>
            <p:nvPr/>
          </p:nvSpPr>
          <p:spPr bwMode="auto">
            <a:xfrm>
              <a:off x="587" y="3151"/>
              <a:ext cx="1873" cy="4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2267" y="3207"/>
              <a:ext cx="2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i="1" smtClean="0">
                  <a:solidFill>
                    <a:srgbClr val="000000"/>
                  </a:solidFill>
                  <a:cs typeface="ＭＳ Ｐゴシック" charset="0"/>
                </a:rPr>
                <a:t>w</a:t>
              </a:r>
              <a:endParaRPr lang="en-US" altLang="zh-CN" i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98456" name="Text Box 88"/>
            <p:cNvSpPr txBox="1">
              <a:spLocks noChangeArrowheads="1"/>
            </p:cNvSpPr>
            <p:nvPr/>
          </p:nvSpPr>
          <p:spPr bwMode="auto">
            <a:xfrm>
              <a:off x="927" y="3199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500" smtClean="0">
                  <a:solidFill>
                    <a:srgbClr val="000000"/>
                  </a:solidFill>
                  <a:cs typeface="ＭＳ Ｐゴシック" charset="0"/>
                </a:rPr>
                <a:t>2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98457" name="Text Box 89"/>
            <p:cNvSpPr txBox="1">
              <a:spLocks noChangeArrowheads="1"/>
            </p:cNvSpPr>
            <p:nvPr/>
          </p:nvSpPr>
          <p:spPr bwMode="auto">
            <a:xfrm>
              <a:off x="1599" y="3199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500" smtClean="0">
                  <a:solidFill>
                    <a:srgbClr val="000000"/>
                  </a:solidFill>
                  <a:cs typeface="ＭＳ Ｐゴシック" charset="0"/>
                </a:rPr>
                <a:t>6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98458" name="Line 90"/>
            <p:cNvSpPr>
              <a:spLocks noChangeShapeType="1"/>
            </p:cNvSpPr>
            <p:nvPr/>
          </p:nvSpPr>
          <p:spPr bwMode="auto">
            <a:xfrm>
              <a:off x="1020" y="3103"/>
              <a:ext cx="0" cy="9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59" name="Line 91"/>
            <p:cNvSpPr>
              <a:spLocks noChangeShapeType="1"/>
            </p:cNvSpPr>
            <p:nvPr/>
          </p:nvSpPr>
          <p:spPr bwMode="auto">
            <a:xfrm>
              <a:off x="1194" y="3097"/>
              <a:ext cx="0" cy="9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0" name="Line 92"/>
            <p:cNvSpPr>
              <a:spLocks noChangeShapeType="1"/>
            </p:cNvSpPr>
            <p:nvPr/>
          </p:nvSpPr>
          <p:spPr bwMode="auto">
            <a:xfrm>
              <a:off x="1355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1" name="Line 93"/>
            <p:cNvSpPr>
              <a:spLocks noChangeShapeType="1"/>
            </p:cNvSpPr>
            <p:nvPr/>
          </p:nvSpPr>
          <p:spPr bwMode="auto">
            <a:xfrm>
              <a:off x="1499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2" name="Line 94"/>
            <p:cNvSpPr>
              <a:spLocks noChangeShapeType="1"/>
            </p:cNvSpPr>
            <p:nvPr/>
          </p:nvSpPr>
          <p:spPr bwMode="auto">
            <a:xfrm>
              <a:off x="1692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3" name="Line 95"/>
            <p:cNvSpPr>
              <a:spLocks noChangeShapeType="1"/>
            </p:cNvSpPr>
            <p:nvPr/>
          </p:nvSpPr>
          <p:spPr bwMode="auto">
            <a:xfrm>
              <a:off x="1836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4" name="Line 96"/>
            <p:cNvSpPr>
              <a:spLocks noChangeShapeType="1"/>
            </p:cNvSpPr>
            <p:nvPr/>
          </p:nvSpPr>
          <p:spPr bwMode="auto">
            <a:xfrm>
              <a:off x="1980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5" name="Line 97"/>
            <p:cNvSpPr>
              <a:spLocks noChangeShapeType="1"/>
            </p:cNvSpPr>
            <p:nvPr/>
          </p:nvSpPr>
          <p:spPr bwMode="auto">
            <a:xfrm rot="16200000">
              <a:off x="690" y="280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6" name="Line 98"/>
            <p:cNvSpPr>
              <a:spLocks noChangeShapeType="1"/>
            </p:cNvSpPr>
            <p:nvPr/>
          </p:nvSpPr>
          <p:spPr bwMode="auto">
            <a:xfrm rot="16200000">
              <a:off x="684" y="26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7" name="Line 99"/>
            <p:cNvSpPr>
              <a:spLocks noChangeShapeType="1"/>
            </p:cNvSpPr>
            <p:nvPr/>
          </p:nvSpPr>
          <p:spPr bwMode="auto">
            <a:xfrm rot="16200000">
              <a:off x="690" y="2492"/>
              <a:ext cx="0" cy="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8" name="Line 100"/>
            <p:cNvSpPr>
              <a:spLocks noChangeShapeType="1"/>
            </p:cNvSpPr>
            <p:nvPr/>
          </p:nvSpPr>
          <p:spPr bwMode="auto">
            <a:xfrm rot="16200000">
              <a:off x="690" y="2336"/>
              <a:ext cx="0" cy="9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69" name="Line 101"/>
            <p:cNvSpPr>
              <a:spLocks noChangeShapeType="1"/>
            </p:cNvSpPr>
            <p:nvPr/>
          </p:nvSpPr>
          <p:spPr bwMode="auto">
            <a:xfrm rot="16200000">
              <a:off x="690" y="218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70" name="Line 102"/>
            <p:cNvSpPr>
              <a:spLocks noChangeShapeType="1"/>
            </p:cNvSpPr>
            <p:nvPr/>
          </p:nvSpPr>
          <p:spPr bwMode="auto">
            <a:xfrm rot="16200000">
              <a:off x="690" y="187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71" name="Text Box 103"/>
            <p:cNvSpPr txBox="1">
              <a:spLocks noChangeArrowheads="1"/>
            </p:cNvSpPr>
            <p:nvPr/>
          </p:nvSpPr>
          <p:spPr bwMode="auto">
            <a:xfrm>
              <a:off x="447" y="2756"/>
              <a:ext cx="18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98472" name="Text Box 104"/>
            <p:cNvSpPr txBox="1">
              <a:spLocks noChangeArrowheads="1"/>
            </p:cNvSpPr>
            <p:nvPr/>
          </p:nvSpPr>
          <p:spPr bwMode="auto">
            <a:xfrm>
              <a:off x="443" y="2431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698473" name="Text Box 105"/>
            <p:cNvSpPr txBox="1">
              <a:spLocks noChangeArrowheads="1"/>
            </p:cNvSpPr>
            <p:nvPr/>
          </p:nvSpPr>
          <p:spPr bwMode="auto">
            <a:xfrm>
              <a:off x="443" y="1286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i="1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h</a:t>
              </a:r>
            </a:p>
          </p:txBody>
        </p:sp>
        <p:sp>
          <p:nvSpPr>
            <p:cNvPr id="698474" name="Line 106"/>
            <p:cNvSpPr>
              <a:spLocks noChangeShapeType="1"/>
            </p:cNvSpPr>
            <p:nvPr/>
          </p:nvSpPr>
          <p:spPr bwMode="auto">
            <a:xfrm rot="16200000">
              <a:off x="684" y="171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75" name="Text Box 107"/>
            <p:cNvSpPr txBox="1">
              <a:spLocks noChangeArrowheads="1"/>
            </p:cNvSpPr>
            <p:nvPr/>
          </p:nvSpPr>
          <p:spPr bwMode="auto">
            <a:xfrm>
              <a:off x="1263" y="3204"/>
              <a:ext cx="189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500" smtClean="0">
                  <a:solidFill>
                    <a:srgbClr val="000000"/>
                  </a:solidFill>
                  <a:cs typeface="ＭＳ Ｐゴシック" charset="0"/>
                </a:rPr>
                <a:t>4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98476" name="Text Box 108"/>
            <p:cNvSpPr txBox="1">
              <a:spLocks noChangeArrowheads="1"/>
            </p:cNvSpPr>
            <p:nvPr/>
          </p:nvSpPr>
          <p:spPr bwMode="auto">
            <a:xfrm>
              <a:off x="443" y="2131"/>
              <a:ext cx="188" cy="20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698477" name="Line 109"/>
            <p:cNvSpPr>
              <a:spLocks noChangeShapeType="1"/>
            </p:cNvSpPr>
            <p:nvPr/>
          </p:nvSpPr>
          <p:spPr bwMode="auto">
            <a:xfrm>
              <a:off x="2124" y="31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78" name="Line 110"/>
            <p:cNvSpPr>
              <a:spLocks noChangeShapeType="1"/>
            </p:cNvSpPr>
            <p:nvPr/>
          </p:nvSpPr>
          <p:spPr bwMode="auto">
            <a:xfrm>
              <a:off x="852" y="3103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79" name="Line 111"/>
            <p:cNvSpPr>
              <a:spLocks noChangeShapeType="1"/>
            </p:cNvSpPr>
            <p:nvPr/>
          </p:nvSpPr>
          <p:spPr bwMode="auto">
            <a:xfrm rot="16200000">
              <a:off x="683" y="295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0" name="Line 112"/>
            <p:cNvSpPr>
              <a:spLocks noChangeShapeType="1"/>
            </p:cNvSpPr>
            <p:nvPr/>
          </p:nvSpPr>
          <p:spPr bwMode="auto">
            <a:xfrm rot="16200000">
              <a:off x="690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1" name="Line 113"/>
            <p:cNvSpPr>
              <a:spLocks noChangeShapeType="1"/>
            </p:cNvSpPr>
            <p:nvPr/>
          </p:nvSpPr>
          <p:spPr bwMode="auto">
            <a:xfrm>
              <a:off x="1975" y="287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2" name="Line 114"/>
            <p:cNvSpPr>
              <a:spLocks noChangeShapeType="1"/>
            </p:cNvSpPr>
            <p:nvPr/>
          </p:nvSpPr>
          <p:spPr bwMode="auto">
            <a:xfrm flipV="1">
              <a:off x="1176" y="1310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3" name="Rectangle 115"/>
            <p:cNvSpPr>
              <a:spLocks noChangeArrowheads="1"/>
            </p:cNvSpPr>
            <p:nvPr/>
          </p:nvSpPr>
          <p:spPr bwMode="auto">
            <a:xfrm>
              <a:off x="1181" y="1309"/>
              <a:ext cx="1279" cy="28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4" name="Rectangle 116"/>
            <p:cNvSpPr>
              <a:spLocks noChangeArrowheads="1"/>
            </p:cNvSpPr>
            <p:nvPr/>
          </p:nvSpPr>
          <p:spPr bwMode="auto">
            <a:xfrm>
              <a:off x="1979" y="2719"/>
              <a:ext cx="481" cy="15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5" name="Line 117"/>
            <p:cNvSpPr>
              <a:spLocks noChangeShapeType="1"/>
            </p:cNvSpPr>
            <p:nvPr/>
          </p:nvSpPr>
          <p:spPr bwMode="auto">
            <a:xfrm>
              <a:off x="1499" y="132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6" name="Line 118"/>
            <p:cNvSpPr>
              <a:spLocks noChangeShapeType="1"/>
            </p:cNvSpPr>
            <p:nvPr/>
          </p:nvSpPr>
          <p:spPr bwMode="auto">
            <a:xfrm flipV="1">
              <a:off x="1499" y="2380"/>
              <a:ext cx="35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7" name="Line 119"/>
            <p:cNvSpPr>
              <a:spLocks noChangeShapeType="1"/>
            </p:cNvSpPr>
            <p:nvPr/>
          </p:nvSpPr>
          <p:spPr bwMode="auto">
            <a:xfrm>
              <a:off x="2134" y="2557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8" name="Rectangle 120" descr="Diagonal weit nach oben"/>
            <p:cNvSpPr>
              <a:spLocks noChangeArrowheads="1"/>
            </p:cNvSpPr>
            <p:nvPr/>
          </p:nvSpPr>
          <p:spPr bwMode="auto">
            <a:xfrm>
              <a:off x="1512" y="1314"/>
              <a:ext cx="950" cy="1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89" name="Rectangle 121" descr="Diagonal weit nach oben"/>
            <p:cNvSpPr>
              <a:spLocks noChangeArrowheads="1"/>
            </p:cNvSpPr>
            <p:nvPr/>
          </p:nvSpPr>
          <p:spPr bwMode="auto">
            <a:xfrm>
              <a:off x="2142" y="2533"/>
              <a:ext cx="316" cy="1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0" name="Rectangle 122" descr="Diagonal weit nach oben"/>
            <p:cNvSpPr>
              <a:spLocks noChangeArrowheads="1"/>
            </p:cNvSpPr>
            <p:nvPr/>
          </p:nvSpPr>
          <p:spPr bwMode="auto">
            <a:xfrm>
              <a:off x="1871" y="2363"/>
              <a:ext cx="593" cy="1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1" name="Line 123"/>
            <p:cNvSpPr>
              <a:spLocks noChangeShapeType="1"/>
            </p:cNvSpPr>
            <p:nvPr/>
          </p:nvSpPr>
          <p:spPr bwMode="auto">
            <a:xfrm>
              <a:off x="1858" y="23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2" name="Line 124"/>
            <p:cNvSpPr>
              <a:spLocks noChangeShapeType="1"/>
            </p:cNvSpPr>
            <p:nvPr/>
          </p:nvSpPr>
          <p:spPr bwMode="auto">
            <a:xfrm flipV="1">
              <a:off x="1868" y="2552"/>
              <a:ext cx="25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3" name="Line 125"/>
            <p:cNvSpPr>
              <a:spLocks noChangeShapeType="1"/>
            </p:cNvSpPr>
            <p:nvPr/>
          </p:nvSpPr>
          <p:spPr bwMode="auto">
            <a:xfrm flipH="1">
              <a:off x="1596" y="1999"/>
              <a:ext cx="528" cy="337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4" name="Text Box 126"/>
            <p:cNvSpPr txBox="1">
              <a:spLocks noChangeArrowheads="1"/>
            </p:cNvSpPr>
            <p:nvPr/>
          </p:nvSpPr>
          <p:spPr bwMode="auto">
            <a:xfrm>
              <a:off x="2041" y="1885"/>
              <a:ext cx="2077" cy="183"/>
            </a:xfrm>
            <a:prstGeom prst="rect">
              <a:avLst/>
            </a:prstGeom>
            <a:solidFill>
              <a:srgbClr val="EDED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7170" tIns="11434" rIns="57170" bIns="1143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700" dirty="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(1) Minimum area floorplan: 5 x 5</a:t>
              </a:r>
            </a:p>
          </p:txBody>
        </p:sp>
        <p:sp>
          <p:nvSpPr>
            <p:cNvPr id="698495" name="Oval 127"/>
            <p:cNvSpPr>
              <a:spLocks noChangeArrowheads="1"/>
            </p:cNvSpPr>
            <p:nvPr/>
          </p:nvSpPr>
          <p:spPr bwMode="auto">
            <a:xfrm>
              <a:off x="1115" y="2335"/>
              <a:ext cx="97" cy="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6" name="Oval 128"/>
            <p:cNvSpPr>
              <a:spLocks noChangeArrowheads="1"/>
            </p:cNvSpPr>
            <p:nvPr/>
          </p:nvSpPr>
          <p:spPr bwMode="auto">
            <a:xfrm>
              <a:off x="964" y="2334"/>
              <a:ext cx="96" cy="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7" name="Freeform 129"/>
            <p:cNvSpPr>
              <a:spLocks/>
            </p:cNvSpPr>
            <p:nvPr/>
          </p:nvSpPr>
          <p:spPr bwMode="auto">
            <a:xfrm>
              <a:off x="1164" y="2231"/>
              <a:ext cx="335" cy="152"/>
            </a:xfrm>
            <a:custGeom>
              <a:avLst/>
              <a:gdLst>
                <a:gd name="T0" fmla="*/ 317 w 317"/>
                <a:gd name="T1" fmla="*/ 144 h 144"/>
                <a:gd name="T2" fmla="*/ 181 w 317"/>
                <a:gd name="T3" fmla="*/ 8 h 144"/>
                <a:gd name="T4" fmla="*/ 0 w 317"/>
                <a:gd name="T5" fmla="*/ 9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" h="144">
                  <a:moveTo>
                    <a:pt x="317" y="144"/>
                  </a:moveTo>
                  <a:cubicBezTo>
                    <a:pt x="275" y="80"/>
                    <a:pt x="234" y="16"/>
                    <a:pt x="181" y="8"/>
                  </a:cubicBezTo>
                  <a:cubicBezTo>
                    <a:pt x="128" y="0"/>
                    <a:pt x="64" y="49"/>
                    <a:pt x="0" y="9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8" name="Freeform 130"/>
            <p:cNvSpPr>
              <a:spLocks/>
            </p:cNvSpPr>
            <p:nvPr/>
          </p:nvSpPr>
          <p:spPr bwMode="auto">
            <a:xfrm>
              <a:off x="1020" y="2191"/>
              <a:ext cx="479" cy="192"/>
            </a:xfrm>
            <a:custGeom>
              <a:avLst/>
              <a:gdLst>
                <a:gd name="T0" fmla="*/ 317 w 317"/>
                <a:gd name="T1" fmla="*/ 144 h 144"/>
                <a:gd name="T2" fmla="*/ 181 w 317"/>
                <a:gd name="T3" fmla="*/ 8 h 144"/>
                <a:gd name="T4" fmla="*/ 0 w 317"/>
                <a:gd name="T5" fmla="*/ 9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7" h="144">
                  <a:moveTo>
                    <a:pt x="317" y="144"/>
                  </a:moveTo>
                  <a:cubicBezTo>
                    <a:pt x="275" y="80"/>
                    <a:pt x="234" y="16"/>
                    <a:pt x="181" y="8"/>
                  </a:cubicBezTo>
                  <a:cubicBezTo>
                    <a:pt x="128" y="0"/>
                    <a:pt x="64" y="49"/>
                    <a:pt x="0" y="9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499" name="Oval 131"/>
            <p:cNvSpPr>
              <a:spLocks noChangeAspect="1" noChangeArrowheads="1"/>
            </p:cNvSpPr>
            <p:nvPr/>
          </p:nvSpPr>
          <p:spPr bwMode="auto">
            <a:xfrm>
              <a:off x="1469" y="2365"/>
              <a:ext cx="60" cy="6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500" name="Line 132"/>
            <p:cNvSpPr>
              <a:spLocks noChangeShapeType="1"/>
            </p:cNvSpPr>
            <p:nvPr/>
          </p:nvSpPr>
          <p:spPr bwMode="auto">
            <a:xfrm flipH="1" flipV="1">
              <a:off x="1020" y="2431"/>
              <a:ext cx="623" cy="432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501" name="Line 133"/>
            <p:cNvSpPr>
              <a:spLocks noChangeShapeType="1"/>
            </p:cNvSpPr>
            <p:nvPr/>
          </p:nvSpPr>
          <p:spPr bwMode="auto">
            <a:xfrm flipH="1" flipV="1">
              <a:off x="1164" y="2431"/>
              <a:ext cx="479" cy="432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698502" name="Text Box 134"/>
            <p:cNvSpPr txBox="1">
              <a:spLocks noChangeArrowheads="1"/>
            </p:cNvSpPr>
            <p:nvPr/>
          </p:nvSpPr>
          <p:spPr bwMode="auto">
            <a:xfrm>
              <a:off x="1011" y="2782"/>
              <a:ext cx="3129" cy="183"/>
            </a:xfrm>
            <a:prstGeom prst="rect">
              <a:avLst/>
            </a:prstGeom>
            <a:solidFill>
              <a:srgbClr val="EDED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57170" tIns="11434" rIns="57170" bIns="1143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(2) Derived block dimensions : </a:t>
              </a:r>
              <a:r>
                <a:rPr lang="en-US" altLang="zh-CN" sz="1700" smtClean="0">
                  <a:solidFill>
                    <a:srgbClr val="333399"/>
                  </a:solidFill>
                  <a:ea typeface="宋体" charset="0"/>
                  <a:cs typeface="宋体" charset="0"/>
                </a:rPr>
                <a:t>2 x 4</a:t>
              </a: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 and </a:t>
              </a:r>
              <a:r>
                <a:rPr lang="en-US" altLang="zh-CN" sz="1700" smtClean="0">
                  <a:solidFill>
                    <a:srgbClr val="008000"/>
                  </a:solidFill>
                  <a:ea typeface="宋体" charset="0"/>
                  <a:cs typeface="宋体" charset="0"/>
                </a:rPr>
                <a:t>3 x 5</a:t>
              </a:r>
            </a:p>
          </p:txBody>
        </p:sp>
        <p:sp>
          <p:nvSpPr>
            <p:cNvPr id="698503" name="Text Box 135"/>
            <p:cNvSpPr txBox="1">
              <a:spLocks noChangeArrowheads="1"/>
            </p:cNvSpPr>
            <p:nvPr/>
          </p:nvSpPr>
          <p:spPr bwMode="auto">
            <a:xfrm>
              <a:off x="1887" y="3200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algn="l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500" smtClean="0">
                  <a:solidFill>
                    <a:srgbClr val="000000"/>
                  </a:solidFill>
                  <a:cs typeface="ＭＳ Ｐゴシック" charset="0"/>
                </a:rPr>
                <a:t>8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698504" name="Line 136"/>
            <p:cNvSpPr>
              <a:spLocks noChangeShapeType="1"/>
            </p:cNvSpPr>
            <p:nvPr/>
          </p:nvSpPr>
          <p:spPr bwMode="auto">
            <a:xfrm>
              <a:off x="1979" y="2715"/>
              <a:ext cx="4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grpSp>
          <p:nvGrpSpPr>
            <p:cNvPr id="86091" name="Group 67"/>
            <p:cNvGrpSpPr>
              <a:grpSpLocks/>
            </p:cNvGrpSpPr>
            <p:nvPr/>
          </p:nvGrpSpPr>
          <p:grpSpPr bwMode="auto">
            <a:xfrm>
              <a:off x="4140" y="2622"/>
              <a:ext cx="384" cy="481"/>
              <a:chOff x="4059" y="2478"/>
              <a:chExt cx="363" cy="453"/>
            </a:xfrm>
          </p:grpSpPr>
          <p:sp>
            <p:nvSpPr>
              <p:cNvPr id="698436" name="Line 68"/>
              <p:cNvSpPr>
                <a:spLocks noChangeShapeType="1"/>
              </p:cNvSpPr>
              <p:nvPr/>
            </p:nvSpPr>
            <p:spPr bwMode="auto">
              <a:xfrm>
                <a:off x="4059" y="2478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98437" name="Line 69"/>
              <p:cNvSpPr>
                <a:spLocks noChangeShapeType="1"/>
              </p:cNvSpPr>
              <p:nvPr/>
            </p:nvSpPr>
            <p:spPr bwMode="auto">
              <a:xfrm flipH="1">
                <a:off x="4059" y="2704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698438" name="Line 70"/>
              <p:cNvSpPr>
                <a:spLocks noChangeShapeType="1"/>
              </p:cNvSpPr>
              <p:nvPr/>
            </p:nvSpPr>
            <p:spPr bwMode="auto">
              <a:xfrm>
                <a:off x="4059" y="2478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  <p:sp>
          <p:nvSpPr>
            <p:cNvPr id="698505" name="Rectangle 137"/>
            <p:cNvSpPr>
              <a:spLocks noChangeArrowheads="1"/>
            </p:cNvSpPr>
            <p:nvPr/>
          </p:nvSpPr>
          <p:spPr bwMode="auto">
            <a:xfrm>
              <a:off x="4118" y="2792"/>
              <a:ext cx="69" cy="167"/>
            </a:xfrm>
            <a:prstGeom prst="rect">
              <a:avLst/>
            </a:prstGeom>
            <a:solidFill>
              <a:srgbClr val="EDEDED"/>
            </a:solidFill>
            <a:ln w="9525">
              <a:solidFill>
                <a:srgbClr val="EDEDE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698507" name="Text Box 139"/>
          <p:cNvSpPr txBox="1">
            <a:spLocks noChangeArrowheads="1"/>
          </p:cNvSpPr>
          <p:nvPr/>
        </p:nvSpPr>
        <p:spPr bwMode="auto">
          <a:xfrm>
            <a:off x="827088" y="5538788"/>
            <a:ext cx="24685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Horizontal composition</a:t>
            </a:r>
          </a:p>
        </p:txBody>
      </p:sp>
    </p:spTree>
    <p:extLst>
      <p:ext uri="{BB962C8B-B14F-4D97-AF65-F5344CB8AC3E}">
        <p14:creationId xmlns:p14="http://schemas.microsoft.com/office/powerpoint/2010/main" val="319738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Floorplan Sizing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029200" y="1752600"/>
            <a:ext cx="37338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Iteratively compose nodes in the tree bottom-up.</a:t>
            </a:r>
          </a:p>
          <a:p>
            <a:endParaRPr lang="en-US" sz="2400" dirty="0" smtClean="0"/>
          </a:p>
          <a:p>
            <a:r>
              <a:rPr lang="en-US" sz="2400" dirty="0" smtClean="0"/>
              <a:t>At the root, choose the best solution.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Backtrace</a:t>
            </a:r>
            <a:r>
              <a:rPr lang="en-US" sz="2400" dirty="0" smtClean="0"/>
              <a:t> the compositions</a:t>
            </a:r>
            <a:endParaRPr lang="en-US" sz="2400" dirty="0"/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1219200" y="1981200"/>
            <a:ext cx="3222625" cy="3113088"/>
            <a:chOff x="3617" y="1514"/>
            <a:chExt cx="2030" cy="1961"/>
          </a:xfrm>
        </p:grpSpPr>
        <p:sp>
          <p:nvSpPr>
            <p:cNvPr id="9" name="Line 48"/>
            <p:cNvSpPr>
              <a:spLocks noChangeShapeType="1"/>
            </p:cNvSpPr>
            <p:nvPr/>
          </p:nvSpPr>
          <p:spPr bwMode="auto">
            <a:xfrm flipH="1" flipV="1">
              <a:off x="5075" y="2531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4102" y="1719"/>
              <a:ext cx="24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 flipH="1" flipV="1">
              <a:off x="4458" y="1714"/>
              <a:ext cx="244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 flipH="1">
              <a:off x="3808" y="2089"/>
              <a:ext cx="173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 flipV="1">
              <a:off x="4031" y="2082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H="1" flipV="1">
              <a:off x="4828" y="2090"/>
              <a:ext cx="173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54"/>
            <p:cNvSpPr>
              <a:spLocks noChangeShapeType="1"/>
            </p:cNvSpPr>
            <p:nvPr/>
          </p:nvSpPr>
          <p:spPr bwMode="auto">
            <a:xfrm flipH="1">
              <a:off x="4566" y="2096"/>
              <a:ext cx="173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/>
          </p:nvSpPr>
          <p:spPr bwMode="auto">
            <a:xfrm flipH="1">
              <a:off x="4793" y="2538"/>
              <a:ext cx="172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auto">
            <a:xfrm flipH="1" flipV="1">
              <a:off x="5268" y="2899"/>
              <a:ext cx="248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auto">
            <a:xfrm flipH="1">
              <a:off x="5003" y="2875"/>
              <a:ext cx="275" cy="4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4662" y="1919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59"/>
            <p:cNvSpPr>
              <a:spLocks noChangeArrowheads="1"/>
            </p:cNvSpPr>
            <p:nvPr/>
          </p:nvSpPr>
          <p:spPr bwMode="auto">
            <a:xfrm>
              <a:off x="4260" y="151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Oval 60"/>
            <p:cNvSpPr>
              <a:spLocks noChangeArrowheads="1"/>
            </p:cNvSpPr>
            <p:nvPr/>
          </p:nvSpPr>
          <p:spPr bwMode="auto">
            <a:xfrm>
              <a:off x="3861" y="1916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Oval 61"/>
            <p:cNvSpPr>
              <a:spLocks noChangeArrowheads="1"/>
            </p:cNvSpPr>
            <p:nvPr/>
          </p:nvSpPr>
          <p:spPr bwMode="auto">
            <a:xfrm>
              <a:off x="4429" y="2332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Oval 62"/>
            <p:cNvSpPr>
              <a:spLocks noChangeArrowheads="1"/>
            </p:cNvSpPr>
            <p:nvPr/>
          </p:nvSpPr>
          <p:spPr bwMode="auto">
            <a:xfrm>
              <a:off x="4645" y="273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63"/>
            <p:cNvSpPr>
              <a:spLocks noChangeArrowheads="1"/>
            </p:cNvSpPr>
            <p:nvPr/>
          </p:nvSpPr>
          <p:spPr bwMode="auto">
            <a:xfrm>
              <a:off x="4876" y="3184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64"/>
            <p:cNvSpPr>
              <a:spLocks noChangeArrowheads="1"/>
            </p:cNvSpPr>
            <p:nvPr/>
          </p:nvSpPr>
          <p:spPr bwMode="auto">
            <a:xfrm>
              <a:off x="5341" y="3187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65"/>
            <p:cNvSpPr>
              <a:spLocks noChangeArrowheads="1"/>
            </p:cNvSpPr>
            <p:nvPr/>
          </p:nvSpPr>
          <p:spPr bwMode="auto">
            <a:xfrm>
              <a:off x="4893" y="233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66"/>
            <p:cNvSpPr>
              <a:spLocks noChangeArrowheads="1"/>
            </p:cNvSpPr>
            <p:nvPr/>
          </p:nvSpPr>
          <p:spPr bwMode="auto">
            <a:xfrm>
              <a:off x="5130" y="2735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4084" y="2329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68"/>
            <p:cNvSpPr>
              <a:spLocks noChangeArrowheads="1"/>
            </p:cNvSpPr>
            <p:nvPr/>
          </p:nvSpPr>
          <p:spPr bwMode="auto">
            <a:xfrm>
              <a:off x="3628" y="2332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Text Box 77"/>
            <p:cNvSpPr txBox="1">
              <a:spLocks noChangeArrowheads="1"/>
            </p:cNvSpPr>
            <p:nvPr/>
          </p:nvSpPr>
          <p:spPr bwMode="auto">
            <a:xfrm>
              <a:off x="4702" y="1962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4303" y="1557"/>
              <a:ext cx="2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3901" y="1959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4415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4631" y="2754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4868" y="3198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dirty="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36" name="Text Box 83"/>
            <p:cNvSpPr txBox="1">
              <a:spLocks noChangeArrowheads="1"/>
            </p:cNvSpPr>
            <p:nvPr/>
          </p:nvSpPr>
          <p:spPr bwMode="auto">
            <a:xfrm>
              <a:off x="5333" y="3219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4933" y="2373"/>
              <a:ext cx="2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5176" y="2778"/>
              <a:ext cx="2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sz="1700" b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V</a:t>
              </a:r>
              <a:endParaRPr lang="en-US" altLang="zh-CN" sz="17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39" name="Text Box 86"/>
            <p:cNvSpPr txBox="1">
              <a:spLocks noChangeArrowheads="1"/>
            </p:cNvSpPr>
            <p:nvPr/>
          </p:nvSpPr>
          <p:spPr bwMode="auto">
            <a:xfrm>
              <a:off x="4076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3617" y="2352"/>
              <a:ext cx="31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de-DE" altLang="zh-CN" sz="17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8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20B8E-BD73-B249-925F-A71331A02B39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0044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</a:t>
            </a:r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3522663" y="459740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0447" name="Text Box 31"/>
          <p:cNvSpPr txBox="1">
            <a:spLocks noChangeArrowheads="1"/>
          </p:cNvSpPr>
          <p:nvPr/>
        </p:nvSpPr>
        <p:spPr bwMode="auto">
          <a:xfrm>
            <a:off x="1820863" y="2865438"/>
            <a:ext cx="344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90117" name="Group 32"/>
          <p:cNvGrpSpPr>
            <a:grpSpLocks/>
          </p:cNvGrpSpPr>
          <p:nvPr/>
        </p:nvGrpSpPr>
        <p:grpSpPr bwMode="auto">
          <a:xfrm>
            <a:off x="1874838" y="3170238"/>
            <a:ext cx="1736725" cy="1736725"/>
            <a:chOff x="2769" y="2589"/>
            <a:chExt cx="1094" cy="1094"/>
          </a:xfrm>
        </p:grpSpPr>
        <p:grpSp>
          <p:nvGrpSpPr>
            <p:cNvPr id="90191" name="Group 33"/>
            <p:cNvGrpSpPr>
              <a:grpSpLocks/>
            </p:cNvGrpSpPr>
            <p:nvPr/>
          </p:nvGrpSpPr>
          <p:grpSpPr bwMode="auto">
            <a:xfrm>
              <a:off x="2769" y="3571"/>
              <a:ext cx="1094" cy="88"/>
              <a:chOff x="2769" y="3571"/>
              <a:chExt cx="1094" cy="88"/>
            </a:xfrm>
          </p:grpSpPr>
          <p:sp>
            <p:nvSpPr>
              <p:cNvPr id="700450" name="Line 34"/>
              <p:cNvSpPr>
                <a:spLocks noChangeShapeType="1"/>
              </p:cNvSpPr>
              <p:nvPr/>
            </p:nvSpPr>
            <p:spPr bwMode="auto">
              <a:xfrm>
                <a:off x="2769" y="3612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1" name="Line 35"/>
              <p:cNvSpPr>
                <a:spLocks noChangeShapeType="1"/>
              </p:cNvSpPr>
              <p:nvPr/>
            </p:nvSpPr>
            <p:spPr bwMode="auto">
              <a:xfrm>
                <a:off x="2986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2" name="Line 36"/>
              <p:cNvSpPr>
                <a:spLocks noChangeShapeType="1"/>
              </p:cNvSpPr>
              <p:nvPr/>
            </p:nvSpPr>
            <p:spPr bwMode="auto">
              <a:xfrm>
                <a:off x="3130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3" name="Line 37"/>
              <p:cNvSpPr>
                <a:spLocks noChangeShapeType="1"/>
              </p:cNvSpPr>
              <p:nvPr/>
            </p:nvSpPr>
            <p:spPr bwMode="auto">
              <a:xfrm>
                <a:off x="3275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4" name="Line 38"/>
              <p:cNvSpPr>
                <a:spLocks noChangeShapeType="1"/>
              </p:cNvSpPr>
              <p:nvPr/>
            </p:nvSpPr>
            <p:spPr bwMode="auto">
              <a:xfrm>
                <a:off x="3419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5" name="Line 39"/>
              <p:cNvSpPr>
                <a:spLocks noChangeShapeType="1"/>
              </p:cNvSpPr>
              <p:nvPr/>
            </p:nvSpPr>
            <p:spPr bwMode="auto">
              <a:xfrm>
                <a:off x="3563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6" name="Line 40"/>
              <p:cNvSpPr>
                <a:spLocks noChangeShapeType="1"/>
              </p:cNvSpPr>
              <p:nvPr/>
            </p:nvSpPr>
            <p:spPr bwMode="auto">
              <a:xfrm>
                <a:off x="3708" y="357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  <p:grpSp>
          <p:nvGrpSpPr>
            <p:cNvPr id="90192" name="Group 41"/>
            <p:cNvGrpSpPr>
              <a:grpSpLocks/>
            </p:cNvGrpSpPr>
            <p:nvPr/>
          </p:nvGrpSpPr>
          <p:grpSpPr bwMode="auto">
            <a:xfrm>
              <a:off x="2799" y="2589"/>
              <a:ext cx="88" cy="1094"/>
              <a:chOff x="2799" y="2589"/>
              <a:chExt cx="88" cy="1094"/>
            </a:xfrm>
          </p:grpSpPr>
          <p:sp>
            <p:nvSpPr>
              <p:cNvPr id="700458" name="Line 42"/>
              <p:cNvSpPr>
                <a:spLocks noChangeShapeType="1"/>
              </p:cNvSpPr>
              <p:nvPr/>
            </p:nvSpPr>
            <p:spPr bwMode="auto">
              <a:xfrm rot="-5400000">
                <a:off x="2293" y="3136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59" name="Line 43"/>
              <p:cNvSpPr>
                <a:spLocks noChangeShapeType="1"/>
              </p:cNvSpPr>
              <p:nvPr/>
            </p:nvSpPr>
            <p:spPr bwMode="auto">
              <a:xfrm rot="-5400000">
                <a:off x="2842" y="342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60" name="Line 44"/>
              <p:cNvSpPr>
                <a:spLocks noChangeShapeType="1"/>
              </p:cNvSpPr>
              <p:nvPr/>
            </p:nvSpPr>
            <p:spPr bwMode="auto">
              <a:xfrm rot="-5400000">
                <a:off x="2842" y="3279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61" name="Line 45"/>
              <p:cNvSpPr>
                <a:spLocks noChangeShapeType="1"/>
              </p:cNvSpPr>
              <p:nvPr/>
            </p:nvSpPr>
            <p:spPr bwMode="auto">
              <a:xfrm rot="-5400000">
                <a:off x="2843" y="3134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62" name="Line 46"/>
              <p:cNvSpPr>
                <a:spLocks noChangeShapeType="1"/>
              </p:cNvSpPr>
              <p:nvPr/>
            </p:nvSpPr>
            <p:spPr bwMode="auto">
              <a:xfrm rot="-5400000">
                <a:off x="2843" y="2990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63" name="Line 47"/>
              <p:cNvSpPr>
                <a:spLocks noChangeShapeType="1"/>
              </p:cNvSpPr>
              <p:nvPr/>
            </p:nvSpPr>
            <p:spPr bwMode="auto">
              <a:xfrm rot="-5400000">
                <a:off x="2843" y="2846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64" name="Line 48"/>
              <p:cNvSpPr>
                <a:spLocks noChangeShapeType="1"/>
              </p:cNvSpPr>
              <p:nvPr/>
            </p:nvSpPr>
            <p:spPr bwMode="auto">
              <a:xfrm rot="-5400000">
                <a:off x="2844" y="270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</p:grpSp>
      <p:sp>
        <p:nvSpPr>
          <p:cNvPr id="700465" name="Rectangle 49"/>
          <p:cNvSpPr>
            <a:spLocks noChangeArrowheads="1"/>
          </p:cNvSpPr>
          <p:nvPr/>
        </p:nvSpPr>
        <p:spPr bwMode="auto">
          <a:xfrm>
            <a:off x="1992313" y="4335463"/>
            <a:ext cx="914400" cy="4572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466" name="Text Box 50"/>
          <p:cNvSpPr txBox="1">
            <a:spLocks noChangeArrowheads="1"/>
          </p:cNvSpPr>
          <p:nvPr/>
        </p:nvSpPr>
        <p:spPr bwMode="auto">
          <a:xfrm>
            <a:off x="5951538" y="459740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0467" name="Text Box 51"/>
          <p:cNvSpPr txBox="1">
            <a:spLocks noChangeArrowheads="1"/>
          </p:cNvSpPr>
          <p:nvPr/>
        </p:nvSpPr>
        <p:spPr bwMode="auto">
          <a:xfrm>
            <a:off x="4249738" y="2865438"/>
            <a:ext cx="344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90121" name="Group 52"/>
          <p:cNvGrpSpPr>
            <a:grpSpLocks/>
          </p:cNvGrpSpPr>
          <p:nvPr/>
        </p:nvGrpSpPr>
        <p:grpSpPr bwMode="auto">
          <a:xfrm>
            <a:off x="4303713" y="3170238"/>
            <a:ext cx="1736725" cy="1736725"/>
            <a:chOff x="2769" y="2589"/>
            <a:chExt cx="1094" cy="1094"/>
          </a:xfrm>
        </p:grpSpPr>
        <p:grpSp>
          <p:nvGrpSpPr>
            <p:cNvPr id="90175" name="Group 53"/>
            <p:cNvGrpSpPr>
              <a:grpSpLocks/>
            </p:cNvGrpSpPr>
            <p:nvPr/>
          </p:nvGrpSpPr>
          <p:grpSpPr bwMode="auto">
            <a:xfrm>
              <a:off x="2769" y="3571"/>
              <a:ext cx="1094" cy="88"/>
              <a:chOff x="2769" y="3571"/>
              <a:chExt cx="1094" cy="88"/>
            </a:xfrm>
          </p:grpSpPr>
          <p:sp>
            <p:nvSpPr>
              <p:cNvPr id="700470" name="Line 54"/>
              <p:cNvSpPr>
                <a:spLocks noChangeShapeType="1"/>
              </p:cNvSpPr>
              <p:nvPr/>
            </p:nvSpPr>
            <p:spPr bwMode="auto">
              <a:xfrm>
                <a:off x="2769" y="3612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1" name="Line 55"/>
              <p:cNvSpPr>
                <a:spLocks noChangeShapeType="1"/>
              </p:cNvSpPr>
              <p:nvPr/>
            </p:nvSpPr>
            <p:spPr bwMode="auto">
              <a:xfrm>
                <a:off x="2986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2" name="Line 56"/>
              <p:cNvSpPr>
                <a:spLocks noChangeShapeType="1"/>
              </p:cNvSpPr>
              <p:nvPr/>
            </p:nvSpPr>
            <p:spPr bwMode="auto">
              <a:xfrm>
                <a:off x="3130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3" name="Line 57"/>
              <p:cNvSpPr>
                <a:spLocks noChangeShapeType="1"/>
              </p:cNvSpPr>
              <p:nvPr/>
            </p:nvSpPr>
            <p:spPr bwMode="auto">
              <a:xfrm>
                <a:off x="3275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4" name="Line 58"/>
              <p:cNvSpPr>
                <a:spLocks noChangeShapeType="1"/>
              </p:cNvSpPr>
              <p:nvPr/>
            </p:nvSpPr>
            <p:spPr bwMode="auto">
              <a:xfrm>
                <a:off x="3419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5" name="Line 59"/>
              <p:cNvSpPr>
                <a:spLocks noChangeShapeType="1"/>
              </p:cNvSpPr>
              <p:nvPr/>
            </p:nvSpPr>
            <p:spPr bwMode="auto">
              <a:xfrm>
                <a:off x="3563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6" name="Line 60"/>
              <p:cNvSpPr>
                <a:spLocks noChangeShapeType="1"/>
              </p:cNvSpPr>
              <p:nvPr/>
            </p:nvSpPr>
            <p:spPr bwMode="auto">
              <a:xfrm>
                <a:off x="3708" y="357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  <p:grpSp>
          <p:nvGrpSpPr>
            <p:cNvPr id="90176" name="Group 61"/>
            <p:cNvGrpSpPr>
              <a:grpSpLocks/>
            </p:cNvGrpSpPr>
            <p:nvPr/>
          </p:nvGrpSpPr>
          <p:grpSpPr bwMode="auto">
            <a:xfrm>
              <a:off x="2799" y="2589"/>
              <a:ext cx="88" cy="1094"/>
              <a:chOff x="2799" y="2589"/>
              <a:chExt cx="88" cy="1094"/>
            </a:xfrm>
          </p:grpSpPr>
          <p:sp>
            <p:nvSpPr>
              <p:cNvPr id="700478" name="Line 62"/>
              <p:cNvSpPr>
                <a:spLocks noChangeShapeType="1"/>
              </p:cNvSpPr>
              <p:nvPr/>
            </p:nvSpPr>
            <p:spPr bwMode="auto">
              <a:xfrm rot="-5400000">
                <a:off x="2293" y="3136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79" name="Line 63"/>
              <p:cNvSpPr>
                <a:spLocks noChangeShapeType="1"/>
              </p:cNvSpPr>
              <p:nvPr/>
            </p:nvSpPr>
            <p:spPr bwMode="auto">
              <a:xfrm rot="-5400000">
                <a:off x="2842" y="342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80" name="Line 64"/>
              <p:cNvSpPr>
                <a:spLocks noChangeShapeType="1"/>
              </p:cNvSpPr>
              <p:nvPr/>
            </p:nvSpPr>
            <p:spPr bwMode="auto">
              <a:xfrm rot="-5400000">
                <a:off x="2842" y="3279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81" name="Line 65"/>
              <p:cNvSpPr>
                <a:spLocks noChangeShapeType="1"/>
              </p:cNvSpPr>
              <p:nvPr/>
            </p:nvSpPr>
            <p:spPr bwMode="auto">
              <a:xfrm rot="-5400000">
                <a:off x="2843" y="3134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82" name="Line 66"/>
              <p:cNvSpPr>
                <a:spLocks noChangeShapeType="1"/>
              </p:cNvSpPr>
              <p:nvPr/>
            </p:nvSpPr>
            <p:spPr bwMode="auto">
              <a:xfrm rot="-5400000">
                <a:off x="2843" y="2990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83" name="Line 67"/>
              <p:cNvSpPr>
                <a:spLocks noChangeShapeType="1"/>
              </p:cNvSpPr>
              <p:nvPr/>
            </p:nvSpPr>
            <p:spPr bwMode="auto">
              <a:xfrm rot="-5400000">
                <a:off x="2843" y="2846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84" name="Line 68"/>
              <p:cNvSpPr>
                <a:spLocks noChangeShapeType="1"/>
              </p:cNvSpPr>
              <p:nvPr/>
            </p:nvSpPr>
            <p:spPr bwMode="auto">
              <a:xfrm rot="-5400000">
                <a:off x="2844" y="270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</p:grpSp>
      <p:sp>
        <p:nvSpPr>
          <p:cNvPr id="700485" name="Rectangle 69"/>
          <p:cNvSpPr>
            <a:spLocks noChangeArrowheads="1"/>
          </p:cNvSpPr>
          <p:nvPr/>
        </p:nvSpPr>
        <p:spPr bwMode="auto">
          <a:xfrm>
            <a:off x="4421188" y="4335463"/>
            <a:ext cx="914400" cy="4572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486" name="Rectangle 70"/>
          <p:cNvSpPr>
            <a:spLocks noChangeArrowheads="1"/>
          </p:cNvSpPr>
          <p:nvPr/>
        </p:nvSpPr>
        <p:spPr bwMode="auto">
          <a:xfrm>
            <a:off x="4421188" y="3421063"/>
            <a:ext cx="547687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487" name="Text Box 71"/>
          <p:cNvSpPr txBox="1">
            <a:spLocks noChangeArrowheads="1"/>
          </p:cNvSpPr>
          <p:nvPr/>
        </p:nvSpPr>
        <p:spPr bwMode="auto">
          <a:xfrm>
            <a:off x="8437563" y="459740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w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0488" name="Text Box 72"/>
          <p:cNvSpPr txBox="1">
            <a:spLocks noChangeArrowheads="1"/>
          </p:cNvSpPr>
          <p:nvPr/>
        </p:nvSpPr>
        <p:spPr bwMode="auto">
          <a:xfrm>
            <a:off x="6735763" y="2865438"/>
            <a:ext cx="344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endParaRPr lang="en-US" altLang="zh-CN" sz="1600" i="1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90126" name="Group 73"/>
          <p:cNvGrpSpPr>
            <a:grpSpLocks/>
          </p:cNvGrpSpPr>
          <p:nvPr/>
        </p:nvGrpSpPr>
        <p:grpSpPr bwMode="auto">
          <a:xfrm>
            <a:off x="6789738" y="3170238"/>
            <a:ext cx="1736725" cy="1736725"/>
            <a:chOff x="2769" y="2589"/>
            <a:chExt cx="1094" cy="1094"/>
          </a:xfrm>
        </p:grpSpPr>
        <p:grpSp>
          <p:nvGrpSpPr>
            <p:cNvPr id="90159" name="Group 74"/>
            <p:cNvGrpSpPr>
              <a:grpSpLocks/>
            </p:cNvGrpSpPr>
            <p:nvPr/>
          </p:nvGrpSpPr>
          <p:grpSpPr bwMode="auto">
            <a:xfrm>
              <a:off x="2769" y="3571"/>
              <a:ext cx="1094" cy="88"/>
              <a:chOff x="2769" y="3571"/>
              <a:chExt cx="1094" cy="88"/>
            </a:xfrm>
          </p:grpSpPr>
          <p:sp>
            <p:nvSpPr>
              <p:cNvPr id="700491" name="Line 75"/>
              <p:cNvSpPr>
                <a:spLocks noChangeShapeType="1"/>
              </p:cNvSpPr>
              <p:nvPr/>
            </p:nvSpPr>
            <p:spPr bwMode="auto">
              <a:xfrm>
                <a:off x="2769" y="3612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2" name="Line 76"/>
              <p:cNvSpPr>
                <a:spLocks noChangeShapeType="1"/>
              </p:cNvSpPr>
              <p:nvPr/>
            </p:nvSpPr>
            <p:spPr bwMode="auto">
              <a:xfrm>
                <a:off x="2986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3" name="Line 77"/>
              <p:cNvSpPr>
                <a:spLocks noChangeShapeType="1"/>
              </p:cNvSpPr>
              <p:nvPr/>
            </p:nvSpPr>
            <p:spPr bwMode="auto">
              <a:xfrm>
                <a:off x="3130" y="357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4" name="Line 78"/>
              <p:cNvSpPr>
                <a:spLocks noChangeShapeType="1"/>
              </p:cNvSpPr>
              <p:nvPr/>
            </p:nvSpPr>
            <p:spPr bwMode="auto">
              <a:xfrm>
                <a:off x="3275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5" name="Line 79"/>
              <p:cNvSpPr>
                <a:spLocks noChangeShapeType="1"/>
              </p:cNvSpPr>
              <p:nvPr/>
            </p:nvSpPr>
            <p:spPr bwMode="auto">
              <a:xfrm>
                <a:off x="3419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6" name="Line 80"/>
              <p:cNvSpPr>
                <a:spLocks noChangeShapeType="1"/>
              </p:cNvSpPr>
              <p:nvPr/>
            </p:nvSpPr>
            <p:spPr bwMode="auto">
              <a:xfrm>
                <a:off x="3563" y="3572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497" name="Line 81"/>
              <p:cNvSpPr>
                <a:spLocks noChangeShapeType="1"/>
              </p:cNvSpPr>
              <p:nvPr/>
            </p:nvSpPr>
            <p:spPr bwMode="auto">
              <a:xfrm>
                <a:off x="3708" y="357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  <p:grpSp>
          <p:nvGrpSpPr>
            <p:cNvPr id="90160" name="Group 82"/>
            <p:cNvGrpSpPr>
              <a:grpSpLocks/>
            </p:cNvGrpSpPr>
            <p:nvPr/>
          </p:nvGrpSpPr>
          <p:grpSpPr bwMode="auto">
            <a:xfrm>
              <a:off x="2799" y="2589"/>
              <a:ext cx="88" cy="1094"/>
              <a:chOff x="2799" y="2589"/>
              <a:chExt cx="88" cy="1094"/>
            </a:xfrm>
          </p:grpSpPr>
          <p:sp>
            <p:nvSpPr>
              <p:cNvPr id="700499" name="Line 83"/>
              <p:cNvSpPr>
                <a:spLocks noChangeShapeType="1"/>
              </p:cNvSpPr>
              <p:nvPr/>
            </p:nvSpPr>
            <p:spPr bwMode="auto">
              <a:xfrm rot="-5400000">
                <a:off x="2293" y="3136"/>
                <a:ext cx="109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0" name="Line 84"/>
              <p:cNvSpPr>
                <a:spLocks noChangeShapeType="1"/>
              </p:cNvSpPr>
              <p:nvPr/>
            </p:nvSpPr>
            <p:spPr bwMode="auto">
              <a:xfrm rot="-5400000">
                <a:off x="2842" y="3423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1" name="Line 85"/>
              <p:cNvSpPr>
                <a:spLocks noChangeShapeType="1"/>
              </p:cNvSpPr>
              <p:nvPr/>
            </p:nvSpPr>
            <p:spPr bwMode="auto">
              <a:xfrm rot="-5400000">
                <a:off x="2842" y="3279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2" name="Line 86"/>
              <p:cNvSpPr>
                <a:spLocks noChangeShapeType="1"/>
              </p:cNvSpPr>
              <p:nvPr/>
            </p:nvSpPr>
            <p:spPr bwMode="auto">
              <a:xfrm rot="-5400000">
                <a:off x="2843" y="3134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3" name="Line 87"/>
              <p:cNvSpPr>
                <a:spLocks noChangeShapeType="1"/>
              </p:cNvSpPr>
              <p:nvPr/>
            </p:nvSpPr>
            <p:spPr bwMode="auto">
              <a:xfrm rot="-5400000">
                <a:off x="2843" y="2990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4" name="Line 88"/>
              <p:cNvSpPr>
                <a:spLocks noChangeShapeType="1"/>
              </p:cNvSpPr>
              <p:nvPr/>
            </p:nvSpPr>
            <p:spPr bwMode="auto">
              <a:xfrm rot="-5400000">
                <a:off x="2843" y="2846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  <p:sp>
            <p:nvSpPr>
              <p:cNvPr id="700505" name="Line 89"/>
              <p:cNvSpPr>
                <a:spLocks noChangeShapeType="1"/>
              </p:cNvSpPr>
              <p:nvPr/>
            </p:nvSpPr>
            <p:spPr bwMode="auto">
              <a:xfrm rot="-5400000">
                <a:off x="2844" y="2701"/>
                <a:ext cx="0" cy="8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00">
                  <a:solidFill>
                    <a:srgbClr val="000000"/>
                  </a:solidFill>
                  <a:cs typeface="ＭＳ Ｐゴシック" charset="0"/>
                </a:endParaRPr>
              </a:p>
            </p:txBody>
          </p:sp>
        </p:grpSp>
      </p:grpSp>
      <p:sp>
        <p:nvSpPr>
          <p:cNvPr id="700506" name="Rectangle 90"/>
          <p:cNvSpPr>
            <a:spLocks noChangeArrowheads="1"/>
          </p:cNvSpPr>
          <p:nvPr/>
        </p:nvSpPr>
        <p:spPr bwMode="auto">
          <a:xfrm>
            <a:off x="6907213" y="4335463"/>
            <a:ext cx="914400" cy="4572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07" name="Rectangle 91"/>
          <p:cNvSpPr>
            <a:spLocks noChangeArrowheads="1"/>
          </p:cNvSpPr>
          <p:nvPr/>
        </p:nvSpPr>
        <p:spPr bwMode="auto">
          <a:xfrm>
            <a:off x="6907213" y="3421063"/>
            <a:ext cx="547687" cy="914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08" name="Rectangle 92"/>
          <p:cNvSpPr>
            <a:spLocks noChangeArrowheads="1"/>
          </p:cNvSpPr>
          <p:nvPr/>
        </p:nvSpPr>
        <p:spPr bwMode="auto">
          <a:xfrm>
            <a:off x="7454900" y="3787775"/>
            <a:ext cx="274638" cy="547688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09" name="Text Box 93"/>
          <p:cNvSpPr txBox="1">
            <a:spLocks noChangeArrowheads="1"/>
          </p:cNvSpPr>
          <p:nvPr/>
        </p:nvSpPr>
        <p:spPr bwMode="auto">
          <a:xfrm>
            <a:off x="2282825" y="43783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700510" name="Text Box 94"/>
          <p:cNvSpPr txBox="1">
            <a:spLocks noChangeArrowheads="1"/>
          </p:cNvSpPr>
          <p:nvPr/>
        </p:nvSpPr>
        <p:spPr bwMode="auto">
          <a:xfrm>
            <a:off x="4721225" y="43783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700511" name="Text Box 95"/>
          <p:cNvSpPr txBox="1">
            <a:spLocks noChangeArrowheads="1"/>
          </p:cNvSpPr>
          <p:nvPr/>
        </p:nvSpPr>
        <p:spPr bwMode="auto">
          <a:xfrm>
            <a:off x="7207250" y="43783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700512" name="Text Box 96"/>
          <p:cNvSpPr txBox="1">
            <a:spLocks noChangeArrowheads="1"/>
          </p:cNvSpPr>
          <p:nvPr/>
        </p:nvSpPr>
        <p:spPr bwMode="auto">
          <a:xfrm>
            <a:off x="4535488" y="368776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FFFFFF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700513" name="Text Box 97"/>
          <p:cNvSpPr txBox="1">
            <a:spLocks noChangeArrowheads="1"/>
          </p:cNvSpPr>
          <p:nvPr/>
        </p:nvSpPr>
        <p:spPr bwMode="auto">
          <a:xfrm>
            <a:off x="7016750" y="368300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FFFFFF"/>
                </a:solidFill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700514" name="Text Box 98"/>
          <p:cNvSpPr txBox="1">
            <a:spLocks noChangeArrowheads="1"/>
          </p:cNvSpPr>
          <p:nvPr/>
        </p:nvSpPr>
        <p:spPr bwMode="auto">
          <a:xfrm>
            <a:off x="7431088" y="385921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i="1">
                <a:solidFill>
                  <a:srgbClr val="FFFFFF"/>
                </a:solidFill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700515" name="Line 99"/>
          <p:cNvSpPr>
            <a:spLocks noChangeShapeType="1"/>
          </p:cNvSpPr>
          <p:nvPr/>
        </p:nvSpPr>
        <p:spPr bwMode="auto">
          <a:xfrm flipV="1">
            <a:off x="623888" y="3868738"/>
            <a:ext cx="676275" cy="676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16" name="Text Box 100"/>
          <p:cNvSpPr txBox="1">
            <a:spLocks noChangeArrowheads="1"/>
          </p:cNvSpPr>
          <p:nvPr/>
        </p:nvSpPr>
        <p:spPr bwMode="auto">
          <a:xfrm>
            <a:off x="347663" y="3187700"/>
            <a:ext cx="11668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Growth direction</a:t>
            </a:r>
          </a:p>
        </p:txBody>
      </p:sp>
      <p:sp>
        <p:nvSpPr>
          <p:cNvPr id="700517" name="Line 101"/>
          <p:cNvSpPr>
            <a:spLocks noChangeShapeType="1"/>
          </p:cNvSpPr>
          <p:nvPr/>
        </p:nvSpPr>
        <p:spPr bwMode="auto">
          <a:xfrm flipV="1">
            <a:off x="623888" y="3835400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18" name="Line 102"/>
          <p:cNvSpPr>
            <a:spLocks noChangeShapeType="1"/>
          </p:cNvSpPr>
          <p:nvPr/>
        </p:nvSpPr>
        <p:spPr bwMode="auto">
          <a:xfrm>
            <a:off x="566738" y="4540250"/>
            <a:ext cx="804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19" name="AutoShape 103"/>
          <p:cNvSpPr>
            <a:spLocks/>
          </p:cNvSpPr>
          <p:nvPr/>
        </p:nvSpPr>
        <p:spPr bwMode="auto">
          <a:xfrm flipH="1">
            <a:off x="1763713" y="4325938"/>
            <a:ext cx="79375" cy="47625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20" name="Text Box 104"/>
          <p:cNvSpPr txBox="1">
            <a:spLocks noChangeArrowheads="1"/>
          </p:cNvSpPr>
          <p:nvPr/>
        </p:nvSpPr>
        <p:spPr bwMode="auto">
          <a:xfrm>
            <a:off x="1516063" y="4378325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700521" name="AutoShape 105"/>
          <p:cNvSpPr>
            <a:spLocks/>
          </p:cNvSpPr>
          <p:nvPr/>
        </p:nvSpPr>
        <p:spPr bwMode="auto">
          <a:xfrm rot="5400000">
            <a:off x="2369344" y="4560094"/>
            <a:ext cx="153987" cy="92392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22" name="Text Box 106"/>
          <p:cNvSpPr txBox="1">
            <a:spLocks noChangeArrowheads="1"/>
          </p:cNvSpPr>
          <p:nvPr/>
        </p:nvSpPr>
        <p:spPr bwMode="auto">
          <a:xfrm>
            <a:off x="2278063" y="5037138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90144" name="AutoShape 107"/>
          <p:cNvSpPr>
            <a:spLocks noChangeAspect="1" noChangeArrowheads="1"/>
          </p:cNvSpPr>
          <p:nvPr/>
        </p:nvSpPr>
        <p:spPr bwMode="auto">
          <a:xfrm rot="-5400000">
            <a:off x="3304381" y="3664744"/>
            <a:ext cx="376238" cy="615950"/>
          </a:xfrm>
          <a:prstGeom prst="downArrow">
            <a:avLst>
              <a:gd name="adj1" fmla="val 50000"/>
              <a:gd name="adj2" fmla="val 40928"/>
            </a:avLst>
          </a:prstGeom>
          <a:gradFill rotWithShape="1">
            <a:gsLst>
              <a:gs pos="0">
                <a:srgbClr val="DDDDDD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90145" name="AutoShape 108"/>
          <p:cNvSpPr>
            <a:spLocks noChangeAspect="1" noChangeArrowheads="1"/>
          </p:cNvSpPr>
          <p:nvPr/>
        </p:nvSpPr>
        <p:spPr bwMode="auto">
          <a:xfrm rot="-5400000">
            <a:off x="5757069" y="3669507"/>
            <a:ext cx="376237" cy="615950"/>
          </a:xfrm>
          <a:prstGeom prst="downArrow">
            <a:avLst>
              <a:gd name="adj1" fmla="val 50000"/>
              <a:gd name="adj2" fmla="val 40928"/>
            </a:avLst>
          </a:prstGeom>
          <a:gradFill rotWithShape="1">
            <a:gsLst>
              <a:gs pos="0">
                <a:srgbClr val="DDDDDD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25" name="AutoShape 109"/>
          <p:cNvSpPr>
            <a:spLocks/>
          </p:cNvSpPr>
          <p:nvPr/>
        </p:nvSpPr>
        <p:spPr bwMode="auto">
          <a:xfrm flipH="1">
            <a:off x="4059238" y="3430588"/>
            <a:ext cx="227012" cy="1357312"/>
          </a:xfrm>
          <a:prstGeom prst="rightBrace">
            <a:avLst>
              <a:gd name="adj1" fmla="val 498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26" name="AutoShape 110"/>
          <p:cNvSpPr>
            <a:spLocks/>
          </p:cNvSpPr>
          <p:nvPr/>
        </p:nvSpPr>
        <p:spPr bwMode="auto">
          <a:xfrm rot="5400000">
            <a:off x="4807744" y="4564856"/>
            <a:ext cx="153988" cy="92392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27" name="Text Box 111"/>
          <p:cNvSpPr txBox="1">
            <a:spLocks noChangeArrowheads="1"/>
          </p:cNvSpPr>
          <p:nvPr/>
        </p:nvSpPr>
        <p:spPr bwMode="auto">
          <a:xfrm>
            <a:off x="3816350" y="3921125"/>
            <a:ext cx="32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700528" name="Text Box 112"/>
          <p:cNvSpPr txBox="1">
            <a:spLocks noChangeArrowheads="1"/>
          </p:cNvSpPr>
          <p:nvPr/>
        </p:nvSpPr>
        <p:spPr bwMode="auto">
          <a:xfrm>
            <a:off x="4721225" y="5037138"/>
            <a:ext cx="328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700529" name="AutoShape 113"/>
          <p:cNvSpPr>
            <a:spLocks/>
          </p:cNvSpPr>
          <p:nvPr/>
        </p:nvSpPr>
        <p:spPr bwMode="auto">
          <a:xfrm flipH="1">
            <a:off x="6540500" y="3430588"/>
            <a:ext cx="227013" cy="1357312"/>
          </a:xfrm>
          <a:prstGeom prst="rightBrace">
            <a:avLst>
              <a:gd name="adj1" fmla="val 498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30" name="AutoShape 114"/>
          <p:cNvSpPr>
            <a:spLocks/>
          </p:cNvSpPr>
          <p:nvPr/>
        </p:nvSpPr>
        <p:spPr bwMode="auto">
          <a:xfrm rot="5400000">
            <a:off x="7289007" y="4564856"/>
            <a:ext cx="153988" cy="92392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31" name="Text Box 115"/>
          <p:cNvSpPr txBox="1">
            <a:spLocks noChangeArrowheads="1"/>
          </p:cNvSpPr>
          <p:nvPr/>
        </p:nvSpPr>
        <p:spPr bwMode="auto">
          <a:xfrm>
            <a:off x="6297613" y="3921125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700532" name="Text Box 116"/>
          <p:cNvSpPr txBox="1">
            <a:spLocks noChangeArrowheads="1"/>
          </p:cNvSpPr>
          <p:nvPr/>
        </p:nvSpPr>
        <p:spPr bwMode="auto">
          <a:xfrm>
            <a:off x="7202488" y="5037138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700533" name="Rectangle 117"/>
          <p:cNvSpPr>
            <a:spLocks noChangeArrowheads="1"/>
          </p:cNvSpPr>
          <p:nvPr/>
        </p:nvSpPr>
        <p:spPr bwMode="auto">
          <a:xfrm>
            <a:off x="1985963" y="4335463"/>
            <a:ext cx="923925" cy="461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34" name="Rectangle 118"/>
          <p:cNvSpPr>
            <a:spLocks noChangeArrowheads="1"/>
          </p:cNvSpPr>
          <p:nvPr/>
        </p:nvSpPr>
        <p:spPr bwMode="auto">
          <a:xfrm>
            <a:off x="4414838" y="3421063"/>
            <a:ext cx="919162" cy="1376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35" name="Rectangle 119"/>
          <p:cNvSpPr>
            <a:spLocks noChangeArrowheads="1"/>
          </p:cNvSpPr>
          <p:nvPr/>
        </p:nvSpPr>
        <p:spPr bwMode="auto">
          <a:xfrm>
            <a:off x="6905625" y="3416300"/>
            <a:ext cx="919163" cy="1376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0536" name="Text Box 120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smtClean="0">
                <a:solidFill>
                  <a:srgbClr val="C0C0C0"/>
                </a:solidFill>
                <a:cs typeface="ＭＳ Ｐゴシック" charset="0"/>
              </a:rPr>
              <a:t>© 2011 Springer Verlag</a:t>
            </a:r>
          </a:p>
        </p:txBody>
      </p:sp>
      <p:sp>
        <p:nvSpPr>
          <p:cNvPr id="39983" name="Rectangle 3"/>
          <p:cNvSpPr txBox="1">
            <a:spLocks noChangeArrowheads="1"/>
          </p:cNvSpPr>
          <p:nvPr/>
        </p:nvSpPr>
        <p:spPr bwMode="auto">
          <a:xfrm>
            <a:off x="700088" y="1293813"/>
            <a:ext cx="8193087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>
            <a:lvl1pPr marL="323850" indent="-32385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49313"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49313" eaLnBrk="0" fontAlgn="base" hangingPunct="0">
              <a:spcBef>
                <a:spcPct val="0"/>
              </a:spcBef>
              <a:spcAft>
                <a:spcPct val="0"/>
              </a:spcAft>
              <a:tabLst>
                <a:tab pos="284163" algn="l"/>
                <a:tab pos="512763" algn="l"/>
              </a:tabLst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dirty="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Iteratively add blocks to the cluster until all blocks are assigned</a:t>
            </a: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dirty="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Only the different orientations of the blocks instead of the shape / aspect ratio are taken into account</a:t>
            </a:r>
          </a:p>
          <a:p>
            <a:pPr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dirty="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Linear ordering to minimize total </a:t>
            </a:r>
            <a:r>
              <a:rPr lang="en-US" dirty="0" err="1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wirelength</a:t>
            </a:r>
            <a:r>
              <a:rPr lang="en-US" dirty="0" smtClean="0">
                <a:solidFill>
                  <a:srgbClr val="000000"/>
                </a:solidFill>
                <a:cs typeface="ＭＳ Ｐゴシック" charset="0"/>
                <a:sym typeface="Symbol" charset="0"/>
              </a:rPr>
              <a:t> of connections between blocks</a:t>
            </a:r>
          </a:p>
        </p:txBody>
      </p:sp>
    </p:spTree>
    <p:extLst>
      <p:ext uri="{BB962C8B-B14F-4D97-AF65-F5344CB8AC3E}">
        <p14:creationId xmlns:p14="http://schemas.microsoft.com/office/powerpoint/2010/main" val="1343952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9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6F021A-B2E2-C041-BC8A-BA3A3F4D800A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 – Linear Ordering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293813"/>
            <a:ext cx="8193087" cy="1774825"/>
          </a:xfrm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New nets</a:t>
            </a:r>
            <a:r>
              <a:rPr lang="en-US" altLang="zh-CN" dirty="0" smtClean="0">
                <a:ea typeface="宋体" charset="0"/>
                <a:cs typeface="宋体" charset="0"/>
              </a:rPr>
              <a:t> have no pins on any block from the partially-constructed ordering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Terminating nets</a:t>
            </a:r>
            <a:r>
              <a:rPr lang="en-US" altLang="zh-CN" dirty="0" smtClean="0">
                <a:ea typeface="宋体" charset="0"/>
                <a:cs typeface="宋体" charset="0"/>
              </a:rPr>
              <a:t> have no other incident blocks that are unplaced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  <a:defRPr/>
            </a:pPr>
            <a:r>
              <a:rPr lang="en-US" altLang="zh-CN" dirty="0" smtClean="0">
                <a:solidFill>
                  <a:srgbClr val="CC0000"/>
                </a:solidFill>
                <a:ea typeface="宋体" charset="0"/>
                <a:cs typeface="宋体" charset="0"/>
              </a:rPr>
              <a:t>Continuing nets</a:t>
            </a:r>
            <a:r>
              <a:rPr lang="en-US" altLang="zh-CN" dirty="0" smtClean="0">
                <a:ea typeface="宋体" charset="0"/>
                <a:cs typeface="宋体" charset="0"/>
              </a:rPr>
              <a:t> have at least one pin on a block from the partially-constructed ordering and at least one pin on an unordered block</a:t>
            </a:r>
          </a:p>
          <a:p>
            <a:pPr marL="323850" indent="-323850" defTabSz="849313">
              <a:lnSpc>
                <a:spcPct val="100000"/>
              </a:lnSpc>
              <a:buClrTx/>
              <a:buFontTx/>
              <a:buNone/>
              <a:tabLst>
                <a:tab pos="284163" algn="l"/>
                <a:tab pos="512763" algn="l"/>
              </a:tabLst>
              <a:defRPr/>
            </a:pPr>
            <a:endParaRPr lang="en-US" altLang="zh-CN" dirty="0" smtClean="0">
              <a:ea typeface="宋体" charset="0"/>
              <a:cs typeface="宋体" charset="0"/>
            </a:endParaRPr>
          </a:p>
        </p:txBody>
      </p:sp>
      <p:sp>
        <p:nvSpPr>
          <p:cNvPr id="703519" name="Rectangle 31"/>
          <p:cNvSpPr>
            <a:spLocks noChangeArrowheads="1"/>
          </p:cNvSpPr>
          <p:nvPr/>
        </p:nvSpPr>
        <p:spPr bwMode="auto">
          <a:xfrm>
            <a:off x="3081338" y="4732338"/>
            <a:ext cx="1066800" cy="4572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0" name="Rectangle 32"/>
          <p:cNvSpPr>
            <a:spLocks noChangeArrowheads="1"/>
          </p:cNvSpPr>
          <p:nvPr/>
        </p:nvSpPr>
        <p:spPr bwMode="auto">
          <a:xfrm rot="16200000">
            <a:off x="1097756" y="4426744"/>
            <a:ext cx="10683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1" name="Rectangle 33"/>
          <p:cNvSpPr>
            <a:spLocks noChangeArrowheads="1"/>
          </p:cNvSpPr>
          <p:nvPr/>
        </p:nvSpPr>
        <p:spPr bwMode="auto">
          <a:xfrm rot="16200000">
            <a:off x="2203450" y="4694238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2" name="Line 34"/>
          <p:cNvSpPr>
            <a:spLocks noChangeShapeType="1"/>
          </p:cNvSpPr>
          <p:nvPr/>
        </p:nvSpPr>
        <p:spPr bwMode="auto">
          <a:xfrm>
            <a:off x="2470150" y="5191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3" name="Line 35"/>
          <p:cNvSpPr>
            <a:spLocks noChangeShapeType="1"/>
          </p:cNvSpPr>
          <p:nvPr/>
        </p:nvSpPr>
        <p:spPr bwMode="auto">
          <a:xfrm>
            <a:off x="2470150" y="5419725"/>
            <a:ext cx="213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4" name="Line 36"/>
          <p:cNvSpPr>
            <a:spLocks noChangeShapeType="1"/>
          </p:cNvSpPr>
          <p:nvPr/>
        </p:nvSpPr>
        <p:spPr bwMode="auto">
          <a:xfrm>
            <a:off x="3613150" y="51911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5" name="Text Box 37"/>
          <p:cNvSpPr txBox="1">
            <a:spLocks noChangeArrowheads="1"/>
          </p:cNvSpPr>
          <p:nvPr/>
        </p:nvSpPr>
        <p:spPr bwMode="auto">
          <a:xfrm>
            <a:off x="4452938" y="4749800"/>
            <a:ext cx="4095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b="1" smtClean="0">
                <a:solidFill>
                  <a:srgbClr val="000000"/>
                </a:solidFill>
                <a:cs typeface="ＭＳ Ｐゴシック" charset="0"/>
              </a:rPr>
              <a:t>…</a:t>
            </a:r>
            <a:endParaRPr lang="en-US" altLang="zh-CN" sz="1700" b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3526" name="Line 38"/>
          <p:cNvSpPr>
            <a:spLocks noChangeShapeType="1"/>
          </p:cNvSpPr>
          <p:nvPr/>
        </p:nvSpPr>
        <p:spPr bwMode="auto">
          <a:xfrm flipV="1">
            <a:off x="1631950" y="3892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7" name="Line 39"/>
          <p:cNvSpPr>
            <a:spLocks noChangeShapeType="1"/>
          </p:cNvSpPr>
          <p:nvPr/>
        </p:nvSpPr>
        <p:spPr bwMode="auto">
          <a:xfrm>
            <a:off x="1631950" y="3892550"/>
            <a:ext cx="1906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8" name="Line 40"/>
          <p:cNvSpPr>
            <a:spLocks noChangeShapeType="1"/>
          </p:cNvSpPr>
          <p:nvPr/>
        </p:nvSpPr>
        <p:spPr bwMode="auto">
          <a:xfrm>
            <a:off x="3538538" y="3892550"/>
            <a:ext cx="0" cy="83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29" name="Line 41"/>
          <p:cNvSpPr>
            <a:spLocks noChangeShapeType="1"/>
          </p:cNvSpPr>
          <p:nvPr/>
        </p:nvSpPr>
        <p:spPr bwMode="auto">
          <a:xfrm flipV="1">
            <a:off x="2470150" y="4046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0" name="Line 42"/>
          <p:cNvSpPr>
            <a:spLocks noChangeShapeType="1"/>
          </p:cNvSpPr>
          <p:nvPr/>
        </p:nvSpPr>
        <p:spPr bwMode="auto">
          <a:xfrm>
            <a:off x="2470150" y="40465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1" name="Line 43"/>
          <p:cNvSpPr>
            <a:spLocks noChangeShapeType="1"/>
          </p:cNvSpPr>
          <p:nvPr/>
        </p:nvSpPr>
        <p:spPr bwMode="auto">
          <a:xfrm>
            <a:off x="3384550" y="40465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2" name="Line 44"/>
          <p:cNvSpPr>
            <a:spLocks noChangeShapeType="1"/>
          </p:cNvSpPr>
          <p:nvPr/>
        </p:nvSpPr>
        <p:spPr bwMode="auto">
          <a:xfrm>
            <a:off x="3690938" y="3892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3" name="Line 45"/>
          <p:cNvSpPr>
            <a:spLocks noChangeShapeType="1"/>
          </p:cNvSpPr>
          <p:nvPr/>
        </p:nvSpPr>
        <p:spPr bwMode="auto">
          <a:xfrm>
            <a:off x="3690938" y="3892550"/>
            <a:ext cx="0" cy="83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4" name="Line 46"/>
          <p:cNvSpPr>
            <a:spLocks noChangeShapeType="1"/>
          </p:cNvSpPr>
          <p:nvPr/>
        </p:nvSpPr>
        <p:spPr bwMode="auto">
          <a:xfrm>
            <a:off x="3841750" y="4046538"/>
            <a:ext cx="763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5" name="Line 47"/>
          <p:cNvSpPr>
            <a:spLocks noChangeShapeType="1"/>
          </p:cNvSpPr>
          <p:nvPr/>
        </p:nvSpPr>
        <p:spPr bwMode="auto">
          <a:xfrm>
            <a:off x="3841750" y="40465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36" name="Text Box 48"/>
          <p:cNvSpPr txBox="1">
            <a:spLocks noChangeArrowheads="1"/>
          </p:cNvSpPr>
          <p:nvPr/>
        </p:nvSpPr>
        <p:spPr bwMode="auto">
          <a:xfrm>
            <a:off x="2012950" y="3157538"/>
            <a:ext cx="18049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Terminating nets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3537" name="Text Box 49"/>
          <p:cNvSpPr txBox="1">
            <a:spLocks noChangeArrowheads="1"/>
          </p:cNvSpPr>
          <p:nvPr/>
        </p:nvSpPr>
        <p:spPr bwMode="auto">
          <a:xfrm>
            <a:off x="4114800" y="3157538"/>
            <a:ext cx="10953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New nets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3538" name="Text Box 50"/>
          <p:cNvSpPr txBox="1">
            <a:spLocks noChangeArrowheads="1"/>
          </p:cNvSpPr>
          <p:nvPr/>
        </p:nvSpPr>
        <p:spPr bwMode="auto">
          <a:xfrm>
            <a:off x="3881438" y="5883275"/>
            <a:ext cx="1698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Continuing nets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3539" name="Oval 51"/>
          <p:cNvSpPr>
            <a:spLocks noChangeArrowheads="1"/>
          </p:cNvSpPr>
          <p:nvPr/>
        </p:nvSpPr>
        <p:spPr bwMode="auto">
          <a:xfrm>
            <a:off x="2774950" y="3589338"/>
            <a:ext cx="228600" cy="685800"/>
          </a:xfrm>
          <a:prstGeom prst="ellips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40" name="Oval 52"/>
          <p:cNvSpPr>
            <a:spLocks noChangeArrowheads="1"/>
          </p:cNvSpPr>
          <p:nvPr/>
        </p:nvSpPr>
        <p:spPr bwMode="auto">
          <a:xfrm>
            <a:off x="4452938" y="3589338"/>
            <a:ext cx="227012" cy="685800"/>
          </a:xfrm>
          <a:prstGeom prst="ellips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3541" name="Oval 53"/>
          <p:cNvSpPr>
            <a:spLocks noChangeArrowheads="1"/>
          </p:cNvSpPr>
          <p:nvPr/>
        </p:nvSpPr>
        <p:spPr bwMode="auto">
          <a:xfrm>
            <a:off x="4452938" y="5113338"/>
            <a:ext cx="227012" cy="685800"/>
          </a:xfrm>
          <a:prstGeom prst="ellips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6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6" grpId="0"/>
      <p:bldP spid="703537" grpId="0"/>
      <p:bldP spid="703538" grpId="0"/>
      <p:bldP spid="703539" grpId="0" animBg="1"/>
      <p:bldP spid="703540" grpId="0" animBg="1"/>
      <p:bldP spid="70354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88B31-76C2-F24E-94FA-0FA678C66A8D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 – Linear Ordering</a:t>
            </a:r>
          </a:p>
        </p:txBody>
      </p:sp>
      <p:sp>
        <p:nvSpPr>
          <p:cNvPr id="704540" name="Rectangle 28"/>
          <p:cNvSpPr>
            <a:spLocks noChangeArrowheads="1"/>
          </p:cNvSpPr>
          <p:nvPr/>
        </p:nvSpPr>
        <p:spPr bwMode="auto">
          <a:xfrm>
            <a:off x="687388" y="1557338"/>
            <a:ext cx="8205787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44941"/>
          <a:lstStyle/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Gain of each block </a:t>
            </a:r>
            <a: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is calculated:</a:t>
            </a:r>
            <a:b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/>
            </a:r>
            <a:b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Gain</a:t>
            </a:r>
            <a:r>
              <a:rPr lang="en-US" altLang="zh-CN" sz="1700" baseline="-250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=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(Number of terminating nets of </a:t>
            </a:r>
            <a:r>
              <a:rPr lang="en-US" altLang="zh-CN" sz="1700" i="1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– </a:t>
            </a:r>
            <a:r>
              <a:rPr lang="en-US" altLang="zh-CN" sz="1700">
                <a:solidFill>
                  <a:srgbClr val="333399"/>
                </a:solidFill>
                <a:ea typeface="宋体" charset="0"/>
                <a:cs typeface="宋体" charset="0"/>
                <a:sym typeface="Symbol" charset="0"/>
              </a:rPr>
              <a:t>(New nets of </a:t>
            </a:r>
            <a:r>
              <a:rPr lang="en-US" altLang="zh-CN" sz="1700" i="1">
                <a:solidFill>
                  <a:srgbClr val="333399"/>
                </a:solidFill>
                <a:ea typeface="宋体" charset="0"/>
                <a:cs typeface="宋体" charset="0"/>
                <a:sym typeface="Symbol" charset="0"/>
              </a:rPr>
              <a:t>m</a:t>
            </a:r>
            <a:r>
              <a:rPr lang="en-US" altLang="zh-CN" sz="1700">
                <a:solidFill>
                  <a:srgbClr val="333399"/>
                </a:solidFill>
                <a:ea typeface="宋体" charset="0"/>
                <a:cs typeface="宋体" charset="0"/>
                <a:sym typeface="Symbol" charset="0"/>
              </a:rPr>
              <a:t>)</a:t>
            </a: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762000" eaLnBrk="0" fontAlgn="base" hangingPunct="0">
              <a:lnSpc>
                <a:spcPct val="9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block with the maximum gain is selected to be placed next</a:t>
            </a:r>
          </a:p>
        </p:txBody>
      </p:sp>
      <p:grpSp>
        <p:nvGrpSpPr>
          <p:cNvPr id="94212" name="Group 29"/>
          <p:cNvGrpSpPr>
            <a:grpSpLocks/>
          </p:cNvGrpSpPr>
          <p:nvPr/>
        </p:nvGrpSpPr>
        <p:grpSpPr bwMode="auto">
          <a:xfrm>
            <a:off x="1474788" y="2852738"/>
            <a:ext cx="2592387" cy="1800225"/>
            <a:chOff x="929" y="1979"/>
            <a:chExt cx="1633" cy="1134"/>
          </a:xfrm>
        </p:grpSpPr>
        <p:sp>
          <p:nvSpPr>
            <p:cNvPr id="704542" name="Rectangle 30"/>
            <p:cNvSpPr>
              <a:spLocks noChangeArrowheads="1"/>
            </p:cNvSpPr>
            <p:nvPr/>
          </p:nvSpPr>
          <p:spPr bwMode="auto">
            <a:xfrm rot="16200000">
              <a:off x="1722" y="2319"/>
              <a:ext cx="273" cy="31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7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04543" name="Rectangle 31"/>
            <p:cNvSpPr>
              <a:spLocks noChangeArrowheads="1"/>
            </p:cNvSpPr>
            <p:nvPr/>
          </p:nvSpPr>
          <p:spPr bwMode="auto">
            <a:xfrm rot="16200000">
              <a:off x="951" y="2319"/>
              <a:ext cx="273" cy="31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7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04544" name="Text Box 32"/>
            <p:cNvSpPr txBox="1">
              <a:spLocks noChangeArrowheads="1"/>
            </p:cNvSpPr>
            <p:nvPr/>
          </p:nvSpPr>
          <p:spPr bwMode="auto">
            <a:xfrm>
              <a:off x="929" y="2341"/>
              <a:ext cx="315" cy="277"/>
            </a:xfrm>
            <a:prstGeom prst="rect">
              <a:avLst/>
            </a:prstGeom>
            <a:solidFill>
              <a:srgbClr val="B2B2B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700" i="1">
                  <a:solidFill>
                    <a:srgbClr val="000000"/>
                  </a:solidFill>
                  <a:cs typeface="Arial" charset="0"/>
                </a:rPr>
                <a:t> A</a:t>
              </a:r>
            </a:p>
          </p:txBody>
        </p:sp>
        <p:sp>
          <p:nvSpPr>
            <p:cNvPr id="704545" name="Text Box 33"/>
            <p:cNvSpPr txBox="1">
              <a:spLocks noChangeArrowheads="1"/>
            </p:cNvSpPr>
            <p:nvPr/>
          </p:nvSpPr>
          <p:spPr bwMode="auto">
            <a:xfrm>
              <a:off x="1700" y="2341"/>
              <a:ext cx="315" cy="277"/>
            </a:xfrm>
            <a:prstGeom prst="rect">
              <a:avLst/>
            </a:prstGeom>
            <a:solidFill>
              <a:srgbClr val="B2B2B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700" i="1">
                  <a:solidFill>
                    <a:srgbClr val="000000"/>
                  </a:solidFill>
                  <a:cs typeface="Arial" charset="0"/>
                </a:rPr>
                <a:t> B</a:t>
              </a:r>
            </a:p>
          </p:txBody>
        </p:sp>
        <p:sp>
          <p:nvSpPr>
            <p:cNvPr id="704546" name="Line 34"/>
            <p:cNvSpPr>
              <a:spLocks noChangeShapeType="1"/>
            </p:cNvSpPr>
            <p:nvPr/>
          </p:nvSpPr>
          <p:spPr bwMode="auto">
            <a:xfrm flipV="1">
              <a:off x="1156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04547" name="Line 35"/>
            <p:cNvSpPr>
              <a:spLocks noChangeShapeType="1"/>
            </p:cNvSpPr>
            <p:nvPr/>
          </p:nvSpPr>
          <p:spPr bwMode="auto">
            <a:xfrm flipV="1">
              <a:off x="1791" y="220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cxnSp>
          <p:nvCxnSpPr>
            <p:cNvPr id="704548" name="AutoShape 36"/>
            <p:cNvCxnSpPr>
              <a:cxnSpLocks noChangeShapeType="1"/>
              <a:stCxn id="704546" idx="1"/>
              <a:endCxn id="704547" idx="1"/>
            </p:cNvCxnSpPr>
            <p:nvPr/>
          </p:nvCxnSpPr>
          <p:spPr bwMode="auto">
            <a:xfrm>
              <a:off x="1156" y="2205"/>
              <a:ext cx="63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4549" name="Line 37"/>
            <p:cNvSpPr>
              <a:spLocks noChangeShapeType="1"/>
            </p:cNvSpPr>
            <p:nvPr/>
          </p:nvSpPr>
          <p:spPr bwMode="auto">
            <a:xfrm flipV="1">
              <a:off x="1020" y="202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cxnSp>
          <p:nvCxnSpPr>
            <p:cNvPr id="704550" name="AutoShape 38"/>
            <p:cNvCxnSpPr>
              <a:cxnSpLocks noChangeShapeType="1"/>
              <a:stCxn id="704549" idx="1"/>
            </p:cNvCxnSpPr>
            <p:nvPr/>
          </p:nvCxnSpPr>
          <p:spPr bwMode="auto">
            <a:xfrm>
              <a:off x="1020" y="2025"/>
              <a:ext cx="154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4551" name="Line 39"/>
            <p:cNvSpPr>
              <a:spLocks noChangeShapeType="1"/>
            </p:cNvSpPr>
            <p:nvPr/>
          </p:nvSpPr>
          <p:spPr bwMode="auto">
            <a:xfrm>
              <a:off x="1065" y="261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04552" name="Line 40"/>
            <p:cNvSpPr>
              <a:spLocks noChangeShapeType="1"/>
            </p:cNvSpPr>
            <p:nvPr/>
          </p:nvSpPr>
          <p:spPr bwMode="auto">
            <a:xfrm>
              <a:off x="1836" y="261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04553" name="Text Box 41"/>
            <p:cNvSpPr txBox="1">
              <a:spLocks noChangeArrowheads="1"/>
            </p:cNvSpPr>
            <p:nvPr/>
          </p:nvSpPr>
          <p:spPr bwMode="auto">
            <a:xfrm>
              <a:off x="1383" y="1979"/>
              <a:ext cx="40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700" i="1">
                  <a:solidFill>
                    <a:srgbClr val="CC0000"/>
                  </a:solidFill>
                  <a:cs typeface="Arial" charset="0"/>
                </a:rPr>
                <a:t>N</a:t>
              </a:r>
              <a:r>
                <a:rPr lang="de-DE" sz="1700" baseline="-25000">
                  <a:solidFill>
                    <a:srgbClr val="CC0000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704554" name="Line 42"/>
            <p:cNvSpPr>
              <a:spLocks noChangeShapeType="1"/>
            </p:cNvSpPr>
            <p:nvPr/>
          </p:nvSpPr>
          <p:spPr bwMode="auto">
            <a:xfrm>
              <a:off x="1065" y="2744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04555" name="Line 43"/>
            <p:cNvSpPr>
              <a:spLocks noChangeShapeType="1"/>
            </p:cNvSpPr>
            <p:nvPr/>
          </p:nvSpPr>
          <p:spPr bwMode="auto">
            <a:xfrm>
              <a:off x="1836" y="288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04556" name="Text Box 44"/>
            <p:cNvSpPr txBox="1">
              <a:spLocks noChangeArrowheads="1"/>
            </p:cNvSpPr>
            <p:nvPr/>
          </p:nvSpPr>
          <p:spPr bwMode="auto">
            <a:xfrm>
              <a:off x="1973" y="2892"/>
              <a:ext cx="31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de-DE" sz="1700" i="1">
                  <a:solidFill>
                    <a:srgbClr val="333399"/>
                  </a:solidFill>
                  <a:cs typeface="Arial" charset="0"/>
                </a:rPr>
                <a:t>N</a:t>
              </a:r>
              <a:r>
                <a:rPr lang="de-DE" sz="1700" baseline="-25000">
                  <a:solidFill>
                    <a:srgbClr val="333399"/>
                  </a:solidFill>
                  <a:cs typeface="Arial" charset="0"/>
                </a:rPr>
                <a:t>4</a:t>
              </a:r>
            </a:p>
          </p:txBody>
        </p:sp>
      </p:grpSp>
      <p:sp>
        <p:nvSpPr>
          <p:cNvPr id="704557" name="Text Box 45"/>
          <p:cNvSpPr txBox="1">
            <a:spLocks noChangeArrowheads="1"/>
          </p:cNvSpPr>
          <p:nvPr/>
        </p:nvSpPr>
        <p:spPr bwMode="auto">
          <a:xfrm>
            <a:off x="4356100" y="2852738"/>
            <a:ext cx="1927225" cy="371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 i="1" smtClean="0">
                <a:solidFill>
                  <a:srgbClr val="000000"/>
                </a:solidFill>
                <a:cs typeface="ＭＳ Ｐゴシック" charset="0"/>
              </a:rPr>
              <a:t>Gain</a:t>
            </a:r>
            <a:r>
              <a:rPr lang="de-DE" sz="1700" baseline="-25000" smtClean="0">
                <a:solidFill>
                  <a:srgbClr val="000000"/>
                </a:solidFill>
                <a:cs typeface="ＭＳ Ｐゴシック" charset="0"/>
              </a:rPr>
              <a:t>B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 = </a:t>
            </a:r>
            <a:r>
              <a:rPr lang="de-DE" sz="1700" smtClean="0">
                <a:solidFill>
                  <a:srgbClr val="CC0000"/>
                </a:solidFill>
                <a:cs typeface="ＭＳ Ｐゴシック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 – </a:t>
            </a:r>
            <a:r>
              <a:rPr lang="de-DE" sz="1700" smtClean="0">
                <a:solidFill>
                  <a:srgbClr val="333399"/>
                </a:solidFill>
                <a:cs typeface="ＭＳ Ｐゴシック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cs typeface="ＭＳ Ｐゴシック" charset="0"/>
              </a:rPr>
              <a:t> = 0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04558" name="Line 46"/>
          <p:cNvSpPr>
            <a:spLocks noChangeShapeType="1"/>
          </p:cNvSpPr>
          <p:nvPr/>
        </p:nvSpPr>
        <p:spPr bwMode="auto">
          <a:xfrm flipH="1">
            <a:off x="3348038" y="3203575"/>
            <a:ext cx="1008062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59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4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Minimize the area of the global bounding box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Aspect ratio constraints </a:t>
            </a:r>
            <a:r>
              <a:rPr lang="en-US" dirty="0" smtClean="0"/>
              <a:t>due to packaging and manufacturing limitations (e.g. a square chip)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Minimize the total </a:t>
            </a:r>
            <a:r>
              <a:rPr lang="en-US" dirty="0" err="1" smtClean="0">
                <a:solidFill>
                  <a:srgbClr val="000090"/>
                </a:solidFill>
              </a:rPr>
              <a:t>wirelength</a:t>
            </a:r>
            <a:r>
              <a:rPr lang="en-US" dirty="0" smtClean="0">
                <a:solidFill>
                  <a:srgbClr val="000090"/>
                </a:solidFill>
              </a:rPr>
              <a:t> between blocks</a:t>
            </a:r>
          </a:p>
          <a:p>
            <a:pPr lvl="1"/>
            <a:r>
              <a:rPr lang="en-US" sz="2200" dirty="0" smtClean="0"/>
              <a:t>Long connections increase signal delays (lower performance)</a:t>
            </a:r>
          </a:p>
          <a:p>
            <a:pPr lvl="1"/>
            <a:r>
              <a:rPr lang="en-US" sz="2200" dirty="0" smtClean="0"/>
              <a:t>More </a:t>
            </a:r>
            <a:r>
              <a:rPr lang="en-US" sz="2200" dirty="0" err="1" smtClean="0"/>
              <a:t>wirelength</a:t>
            </a:r>
            <a:r>
              <a:rPr lang="en-US" sz="2200" dirty="0" smtClean="0"/>
              <a:t> can degrade </a:t>
            </a:r>
            <a:r>
              <a:rPr lang="en-US" sz="2200" dirty="0" err="1" smtClean="0"/>
              <a:t>routability</a:t>
            </a:r>
            <a:endParaRPr lang="en-US" sz="2200" dirty="0" smtClean="0"/>
          </a:p>
          <a:p>
            <a:pPr lvl="1"/>
            <a:r>
              <a:rPr lang="en-US" sz="2200" dirty="0" smtClean="0"/>
              <a:t>More </a:t>
            </a:r>
            <a:r>
              <a:rPr lang="en-US" sz="2200" dirty="0" err="1" smtClean="0"/>
              <a:t>wirelength</a:t>
            </a:r>
            <a:r>
              <a:rPr lang="en-US" sz="2200" dirty="0" smtClean="0"/>
              <a:t> increases power (due to wire capacitances)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249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C4DE4F-CB34-C44B-9C1E-5DEA09C49595}" type="slidenum">
              <a:rPr lang="en-US"/>
              <a:pPr>
                <a:defRPr/>
              </a:pPr>
              <a:t>90</a:t>
            </a:fld>
            <a:endParaRPr lang="en-US"/>
          </a:p>
        </p:txBody>
      </p:sp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836613" y="1141413"/>
          <a:ext cx="8161337" cy="48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Document" r:id="rId5" imgW="5072743" imgH="8199455" progId="Word.Document.8">
                  <p:embed/>
                </p:oleObj>
              </mc:Choice>
              <mc:Fallback>
                <p:oleObj name="Document" r:id="rId5" imgW="5072743" imgH="81994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871" r="-12202" b="60001"/>
                      <a:stretch>
                        <a:fillRect/>
                      </a:stretch>
                    </p:blipFill>
                    <p:spPr bwMode="auto">
                      <a:xfrm>
                        <a:off x="836613" y="1141413"/>
                        <a:ext cx="8161337" cy="480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64" name="Rectangle 4"/>
          <p:cNvSpPr>
            <a:spLocks noChangeArrowheads="1"/>
          </p:cNvSpPr>
          <p:nvPr/>
        </p:nvSpPr>
        <p:spPr bwMode="auto">
          <a:xfrm rot="16200000">
            <a:off x="5830888" y="4338638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 rot="16200000">
            <a:off x="4606925" y="4338638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 rot="16200000">
            <a:off x="3525838" y="4338638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 rot="16200000">
            <a:off x="2301875" y="4338638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 rot="16200000">
            <a:off x="1077913" y="4338638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1042988" y="4373563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2266950" y="4373563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06571" name="Text Box 11"/>
          <p:cNvSpPr txBox="1">
            <a:spLocks noChangeArrowheads="1"/>
          </p:cNvSpPr>
          <p:nvPr/>
        </p:nvSpPr>
        <p:spPr bwMode="auto">
          <a:xfrm>
            <a:off x="3490913" y="4373563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4572000" y="4367213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5795963" y="4373563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06574" name="Line 14"/>
          <p:cNvSpPr>
            <a:spLocks noChangeShapeType="1"/>
          </p:cNvSpPr>
          <p:nvPr/>
        </p:nvSpPr>
        <p:spPr bwMode="auto">
          <a:xfrm flipV="1">
            <a:off x="1403350" y="4157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75" name="Line 15"/>
          <p:cNvSpPr>
            <a:spLocks noChangeShapeType="1"/>
          </p:cNvSpPr>
          <p:nvPr/>
        </p:nvSpPr>
        <p:spPr bwMode="auto">
          <a:xfrm flipV="1">
            <a:off x="2411413" y="4157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76" name="AutoShape 16"/>
          <p:cNvCxnSpPr>
            <a:cxnSpLocks noChangeShapeType="1"/>
            <a:stCxn id="706574" idx="1"/>
            <a:endCxn id="706575" idx="1"/>
          </p:cNvCxnSpPr>
          <p:nvPr/>
        </p:nvCxnSpPr>
        <p:spPr bwMode="auto">
          <a:xfrm>
            <a:off x="1403350" y="4157663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77" name="Line 17"/>
          <p:cNvSpPr>
            <a:spLocks noChangeShapeType="1"/>
          </p:cNvSpPr>
          <p:nvPr/>
        </p:nvSpPr>
        <p:spPr bwMode="auto">
          <a:xfrm flipV="1">
            <a:off x="1187450" y="3870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78" name="Line 18"/>
          <p:cNvSpPr>
            <a:spLocks noChangeShapeType="1"/>
          </p:cNvSpPr>
          <p:nvPr/>
        </p:nvSpPr>
        <p:spPr bwMode="auto">
          <a:xfrm flipV="1">
            <a:off x="3635375" y="3870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79" name="AutoShape 19"/>
          <p:cNvCxnSpPr>
            <a:cxnSpLocks noChangeShapeType="1"/>
            <a:stCxn id="706577" idx="1"/>
            <a:endCxn id="706578" idx="1"/>
          </p:cNvCxnSpPr>
          <p:nvPr/>
        </p:nvCxnSpPr>
        <p:spPr bwMode="auto">
          <a:xfrm>
            <a:off x="1187450" y="3871913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80" name="Line 20"/>
          <p:cNvSpPr>
            <a:spLocks noChangeShapeType="1"/>
          </p:cNvSpPr>
          <p:nvPr/>
        </p:nvSpPr>
        <p:spPr bwMode="auto">
          <a:xfrm flipV="1">
            <a:off x="6156325" y="3870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81" name="AutoShape 21"/>
          <p:cNvCxnSpPr>
            <a:cxnSpLocks noChangeShapeType="1"/>
            <a:stCxn id="706578" idx="1"/>
            <a:endCxn id="706580" idx="1"/>
          </p:cNvCxnSpPr>
          <p:nvPr/>
        </p:nvCxnSpPr>
        <p:spPr bwMode="auto">
          <a:xfrm>
            <a:off x="3635375" y="3871913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82" name="Line 22"/>
          <p:cNvSpPr>
            <a:spLocks noChangeShapeType="1"/>
          </p:cNvSpPr>
          <p:nvPr/>
        </p:nvSpPr>
        <p:spPr bwMode="auto">
          <a:xfrm flipV="1">
            <a:off x="3851275" y="4157663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83" name="Line 23"/>
          <p:cNvSpPr>
            <a:spLocks noChangeShapeType="1"/>
          </p:cNvSpPr>
          <p:nvPr/>
        </p:nvSpPr>
        <p:spPr bwMode="auto">
          <a:xfrm flipV="1">
            <a:off x="4859338" y="4157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 flipV="1">
            <a:off x="5938838" y="4157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85" name="AutoShape 25"/>
          <p:cNvCxnSpPr>
            <a:cxnSpLocks noChangeShapeType="1"/>
            <a:endCxn id="706583" idx="1"/>
          </p:cNvCxnSpPr>
          <p:nvPr/>
        </p:nvCxnSpPr>
        <p:spPr bwMode="auto">
          <a:xfrm>
            <a:off x="3851275" y="4157663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586" name="AutoShape 26"/>
          <p:cNvCxnSpPr>
            <a:cxnSpLocks noChangeShapeType="1"/>
            <a:stCxn id="706583" idx="1"/>
            <a:endCxn id="706584" idx="1"/>
          </p:cNvCxnSpPr>
          <p:nvPr/>
        </p:nvCxnSpPr>
        <p:spPr bwMode="auto">
          <a:xfrm>
            <a:off x="4859338" y="415766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87" name="Line 27"/>
          <p:cNvSpPr>
            <a:spLocks noChangeShapeType="1"/>
          </p:cNvSpPr>
          <p:nvPr/>
        </p:nvSpPr>
        <p:spPr bwMode="auto">
          <a:xfrm>
            <a:off x="1258888" y="4806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88" name="Line 28"/>
          <p:cNvSpPr>
            <a:spLocks noChangeShapeType="1"/>
          </p:cNvSpPr>
          <p:nvPr/>
        </p:nvSpPr>
        <p:spPr bwMode="auto">
          <a:xfrm>
            <a:off x="4714875" y="4806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89" name="AutoShape 29"/>
          <p:cNvCxnSpPr>
            <a:cxnSpLocks noChangeShapeType="1"/>
            <a:stCxn id="706587" idx="1"/>
          </p:cNvCxnSpPr>
          <p:nvPr/>
        </p:nvCxnSpPr>
        <p:spPr bwMode="auto">
          <a:xfrm>
            <a:off x="1258888" y="5022850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590" name="AutoShape 30"/>
          <p:cNvCxnSpPr>
            <a:cxnSpLocks noChangeShapeType="1"/>
            <a:stCxn id="706588" idx="1"/>
          </p:cNvCxnSpPr>
          <p:nvPr/>
        </p:nvCxnSpPr>
        <p:spPr bwMode="auto">
          <a:xfrm flipH="1">
            <a:off x="3779838" y="5022850"/>
            <a:ext cx="935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4859338" y="48069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482850" y="480695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93" name="AutoShape 33"/>
          <p:cNvCxnSpPr>
            <a:cxnSpLocks noChangeShapeType="1"/>
            <a:stCxn id="706592" idx="1"/>
            <a:endCxn id="706591" idx="1"/>
          </p:cNvCxnSpPr>
          <p:nvPr/>
        </p:nvCxnSpPr>
        <p:spPr bwMode="auto">
          <a:xfrm>
            <a:off x="2482850" y="5238750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94" name="Line 34"/>
          <p:cNvSpPr>
            <a:spLocks noChangeShapeType="1"/>
          </p:cNvSpPr>
          <p:nvPr/>
        </p:nvSpPr>
        <p:spPr bwMode="auto">
          <a:xfrm>
            <a:off x="5003800" y="4806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6083300" y="4806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06596" name="AutoShape 36"/>
          <p:cNvCxnSpPr>
            <a:cxnSpLocks noChangeShapeType="1"/>
            <a:stCxn id="706594" idx="1"/>
            <a:endCxn id="706595" idx="1"/>
          </p:cNvCxnSpPr>
          <p:nvPr/>
        </p:nvCxnSpPr>
        <p:spPr bwMode="auto">
          <a:xfrm>
            <a:off x="5003800" y="5022850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6597" name="Text Box 37"/>
          <p:cNvSpPr txBox="1">
            <a:spLocks noChangeArrowheads="1"/>
          </p:cNvSpPr>
          <p:nvPr/>
        </p:nvSpPr>
        <p:spPr bwMode="auto">
          <a:xfrm>
            <a:off x="1763713" y="379888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06598" name="Text Box 38"/>
          <p:cNvSpPr txBox="1">
            <a:spLocks noChangeArrowheads="1"/>
          </p:cNvSpPr>
          <p:nvPr/>
        </p:nvSpPr>
        <p:spPr bwMode="auto">
          <a:xfrm>
            <a:off x="1763713" y="466248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06599" name="Text Box 39"/>
          <p:cNvSpPr txBox="1">
            <a:spLocks noChangeArrowheads="1"/>
          </p:cNvSpPr>
          <p:nvPr/>
        </p:nvSpPr>
        <p:spPr bwMode="auto">
          <a:xfrm>
            <a:off x="1763713" y="35099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06600" name="Text Box 40"/>
          <p:cNvSpPr txBox="1">
            <a:spLocks noChangeArrowheads="1"/>
          </p:cNvSpPr>
          <p:nvPr/>
        </p:nvSpPr>
        <p:spPr bwMode="auto">
          <a:xfrm>
            <a:off x="3563938" y="523875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06601" name="Text Box 41"/>
          <p:cNvSpPr txBox="1">
            <a:spLocks noChangeArrowheads="1"/>
          </p:cNvSpPr>
          <p:nvPr/>
        </p:nvSpPr>
        <p:spPr bwMode="auto">
          <a:xfrm>
            <a:off x="4716463" y="379888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06602" name="Text Box 42"/>
          <p:cNvSpPr txBox="1">
            <a:spLocks noChangeArrowheads="1"/>
          </p:cNvSpPr>
          <p:nvPr/>
        </p:nvSpPr>
        <p:spPr bwMode="auto">
          <a:xfrm>
            <a:off x="5364163" y="466248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06603" name="Oval 43"/>
          <p:cNvSpPr>
            <a:spLocks noChangeArrowheads="1"/>
          </p:cNvSpPr>
          <p:nvPr/>
        </p:nvSpPr>
        <p:spPr bwMode="auto">
          <a:xfrm>
            <a:off x="3600450" y="383540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604" name="Oval 44"/>
          <p:cNvSpPr>
            <a:spLocks noChangeArrowheads="1"/>
          </p:cNvSpPr>
          <p:nvPr/>
        </p:nvSpPr>
        <p:spPr bwMode="auto">
          <a:xfrm>
            <a:off x="4830763" y="41179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066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 – Linear Ordering (Example)</a:t>
            </a:r>
          </a:p>
        </p:txBody>
      </p:sp>
    </p:spTree>
    <p:extLst>
      <p:ext uri="{BB962C8B-B14F-4D97-AF65-F5344CB8AC3E}">
        <p14:creationId xmlns:p14="http://schemas.microsoft.com/office/powerpoint/2010/main" val="812426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43A88-734C-C043-9A99-EAD0899ACD8E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 rot="16200000">
            <a:off x="593883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 rot="16200000">
            <a:off x="471487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829" name="Rectangle 5"/>
          <p:cNvSpPr>
            <a:spLocks noChangeArrowheads="1"/>
          </p:cNvSpPr>
          <p:nvPr/>
        </p:nvSpPr>
        <p:spPr bwMode="auto">
          <a:xfrm rot="16200000">
            <a:off x="363378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 rot="16200000">
            <a:off x="240982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 rot="16200000">
            <a:off x="1185863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1150938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2374900" y="90805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7834" name="Text Box 10"/>
          <p:cNvSpPr txBox="1">
            <a:spLocks noChangeArrowheads="1"/>
          </p:cNvSpPr>
          <p:nvPr/>
        </p:nvSpPr>
        <p:spPr bwMode="auto">
          <a:xfrm>
            <a:off x="359886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7835" name="Text Box 11"/>
          <p:cNvSpPr txBox="1">
            <a:spLocks noChangeArrowheads="1"/>
          </p:cNvSpPr>
          <p:nvPr/>
        </p:nvSpPr>
        <p:spPr bwMode="auto">
          <a:xfrm>
            <a:off x="4679950" y="90170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590391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 flipV="1">
            <a:off x="1511300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 flipV="1">
            <a:off x="251936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39" name="AutoShape 15"/>
          <p:cNvCxnSpPr>
            <a:cxnSpLocks noChangeShapeType="1"/>
            <a:stCxn id="717837" idx="1"/>
            <a:endCxn id="717838" idx="1"/>
          </p:cNvCxnSpPr>
          <p:nvPr/>
        </p:nvCxnSpPr>
        <p:spPr bwMode="auto">
          <a:xfrm>
            <a:off x="1511300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1295400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41" name="Line 17"/>
          <p:cNvSpPr>
            <a:spLocks noChangeShapeType="1"/>
          </p:cNvSpPr>
          <p:nvPr/>
        </p:nvSpPr>
        <p:spPr bwMode="auto">
          <a:xfrm flipV="1">
            <a:off x="374332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42" name="AutoShape 18"/>
          <p:cNvCxnSpPr>
            <a:cxnSpLocks noChangeShapeType="1"/>
            <a:stCxn id="717840" idx="1"/>
            <a:endCxn id="717841" idx="1"/>
          </p:cNvCxnSpPr>
          <p:nvPr/>
        </p:nvCxnSpPr>
        <p:spPr bwMode="auto">
          <a:xfrm>
            <a:off x="1295400" y="406400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43" name="Line 19"/>
          <p:cNvSpPr>
            <a:spLocks noChangeShapeType="1"/>
          </p:cNvSpPr>
          <p:nvPr/>
        </p:nvSpPr>
        <p:spPr bwMode="auto">
          <a:xfrm flipV="1">
            <a:off x="626427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44" name="AutoShape 20"/>
          <p:cNvCxnSpPr>
            <a:cxnSpLocks noChangeShapeType="1"/>
            <a:stCxn id="717841" idx="1"/>
            <a:endCxn id="717843" idx="1"/>
          </p:cNvCxnSpPr>
          <p:nvPr/>
        </p:nvCxnSpPr>
        <p:spPr bwMode="auto">
          <a:xfrm>
            <a:off x="3743325" y="406400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45" name="Line 21"/>
          <p:cNvSpPr>
            <a:spLocks noChangeShapeType="1"/>
          </p:cNvSpPr>
          <p:nvPr/>
        </p:nvSpPr>
        <p:spPr bwMode="auto">
          <a:xfrm flipV="1">
            <a:off x="3959225" y="69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46" name="Line 22"/>
          <p:cNvSpPr>
            <a:spLocks noChangeShapeType="1"/>
          </p:cNvSpPr>
          <p:nvPr/>
        </p:nvSpPr>
        <p:spPr bwMode="auto">
          <a:xfrm flipV="1">
            <a:off x="49672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47" name="Line 23"/>
          <p:cNvSpPr>
            <a:spLocks noChangeShapeType="1"/>
          </p:cNvSpPr>
          <p:nvPr/>
        </p:nvSpPr>
        <p:spPr bwMode="auto">
          <a:xfrm flipV="1">
            <a:off x="60467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48" name="AutoShape 24"/>
          <p:cNvCxnSpPr>
            <a:cxnSpLocks noChangeShapeType="1"/>
            <a:endCxn id="717846" idx="1"/>
          </p:cNvCxnSpPr>
          <p:nvPr/>
        </p:nvCxnSpPr>
        <p:spPr bwMode="auto">
          <a:xfrm>
            <a:off x="3959225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7849" name="AutoShape 25"/>
          <p:cNvCxnSpPr>
            <a:cxnSpLocks noChangeShapeType="1"/>
            <a:stCxn id="717846" idx="1"/>
            <a:endCxn id="717847" idx="1"/>
          </p:cNvCxnSpPr>
          <p:nvPr/>
        </p:nvCxnSpPr>
        <p:spPr bwMode="auto">
          <a:xfrm>
            <a:off x="4967288" y="692150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50" name="Line 26"/>
          <p:cNvSpPr>
            <a:spLocks noChangeShapeType="1"/>
          </p:cNvSpPr>
          <p:nvPr/>
        </p:nvSpPr>
        <p:spPr bwMode="auto">
          <a:xfrm>
            <a:off x="1366838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51" name="Line 27"/>
          <p:cNvSpPr>
            <a:spLocks noChangeShapeType="1"/>
          </p:cNvSpPr>
          <p:nvPr/>
        </p:nvSpPr>
        <p:spPr bwMode="auto">
          <a:xfrm>
            <a:off x="4822825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52" name="AutoShape 28"/>
          <p:cNvCxnSpPr>
            <a:cxnSpLocks noChangeShapeType="1"/>
            <a:stCxn id="717850" idx="1"/>
          </p:cNvCxnSpPr>
          <p:nvPr/>
        </p:nvCxnSpPr>
        <p:spPr bwMode="auto">
          <a:xfrm>
            <a:off x="1366838" y="1557338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7853" name="AutoShape 29"/>
          <p:cNvCxnSpPr>
            <a:cxnSpLocks noChangeShapeType="1"/>
            <a:stCxn id="717851" idx="1"/>
          </p:cNvCxnSpPr>
          <p:nvPr/>
        </p:nvCxnSpPr>
        <p:spPr bwMode="auto">
          <a:xfrm flipH="1">
            <a:off x="3887788" y="1557338"/>
            <a:ext cx="935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54" name="Line 30"/>
          <p:cNvSpPr>
            <a:spLocks noChangeShapeType="1"/>
          </p:cNvSpPr>
          <p:nvPr/>
        </p:nvSpPr>
        <p:spPr bwMode="auto">
          <a:xfrm>
            <a:off x="4967288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55" name="Line 31"/>
          <p:cNvSpPr>
            <a:spLocks noChangeShapeType="1"/>
          </p:cNvSpPr>
          <p:nvPr/>
        </p:nvSpPr>
        <p:spPr bwMode="auto">
          <a:xfrm>
            <a:off x="2590800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56" name="AutoShape 32"/>
          <p:cNvCxnSpPr>
            <a:cxnSpLocks noChangeShapeType="1"/>
            <a:stCxn id="717855" idx="1"/>
            <a:endCxn id="717854" idx="1"/>
          </p:cNvCxnSpPr>
          <p:nvPr/>
        </p:nvCxnSpPr>
        <p:spPr bwMode="auto">
          <a:xfrm>
            <a:off x="2590800" y="17732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57" name="Line 33"/>
          <p:cNvSpPr>
            <a:spLocks noChangeShapeType="1"/>
          </p:cNvSpPr>
          <p:nvPr/>
        </p:nvSpPr>
        <p:spPr bwMode="auto">
          <a:xfrm>
            <a:off x="51117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58" name="Line 34"/>
          <p:cNvSpPr>
            <a:spLocks noChangeShapeType="1"/>
          </p:cNvSpPr>
          <p:nvPr/>
        </p:nvSpPr>
        <p:spPr bwMode="auto">
          <a:xfrm>
            <a:off x="61912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859" name="AutoShape 35"/>
          <p:cNvCxnSpPr>
            <a:cxnSpLocks noChangeShapeType="1"/>
            <a:stCxn id="717857" idx="1"/>
            <a:endCxn id="717858" idx="1"/>
          </p:cNvCxnSpPr>
          <p:nvPr/>
        </p:nvCxnSpPr>
        <p:spPr bwMode="auto">
          <a:xfrm>
            <a:off x="5111750" y="15573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860" name="Text Box 36"/>
          <p:cNvSpPr txBox="1">
            <a:spLocks noChangeArrowheads="1"/>
          </p:cNvSpPr>
          <p:nvPr/>
        </p:nvSpPr>
        <p:spPr bwMode="auto">
          <a:xfrm>
            <a:off x="187166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7861" name="Text Box 37"/>
          <p:cNvSpPr txBox="1">
            <a:spLocks noChangeArrowheads="1"/>
          </p:cNvSpPr>
          <p:nvPr/>
        </p:nvSpPr>
        <p:spPr bwMode="auto">
          <a:xfrm>
            <a:off x="187166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7862" name="Text Box 38"/>
          <p:cNvSpPr txBox="1">
            <a:spLocks noChangeArrowheads="1"/>
          </p:cNvSpPr>
          <p:nvPr/>
        </p:nvSpPr>
        <p:spPr bwMode="auto">
          <a:xfrm>
            <a:off x="1871663" y="4445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7863" name="Text Box 39"/>
          <p:cNvSpPr txBox="1">
            <a:spLocks noChangeArrowheads="1"/>
          </p:cNvSpPr>
          <p:nvPr/>
        </p:nvSpPr>
        <p:spPr bwMode="auto">
          <a:xfrm>
            <a:off x="3743325" y="1573213"/>
            <a:ext cx="355600" cy="280987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7864" name="Text Box 40"/>
          <p:cNvSpPr txBox="1">
            <a:spLocks noChangeArrowheads="1"/>
          </p:cNvSpPr>
          <p:nvPr/>
        </p:nvSpPr>
        <p:spPr bwMode="auto">
          <a:xfrm>
            <a:off x="482441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7865" name="Text Box 41"/>
          <p:cNvSpPr txBox="1">
            <a:spLocks noChangeArrowheads="1"/>
          </p:cNvSpPr>
          <p:nvPr/>
        </p:nvSpPr>
        <p:spPr bwMode="auto">
          <a:xfrm>
            <a:off x="547211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7866" name="Oval 42"/>
          <p:cNvSpPr>
            <a:spLocks noChangeArrowheads="1"/>
          </p:cNvSpPr>
          <p:nvPr/>
        </p:nvSpPr>
        <p:spPr bwMode="auto">
          <a:xfrm>
            <a:off x="3708400" y="369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67" name="Oval 43"/>
          <p:cNvSpPr>
            <a:spLocks noChangeArrowheads="1"/>
          </p:cNvSpPr>
          <p:nvPr/>
        </p:nvSpPr>
        <p:spPr bwMode="auto">
          <a:xfrm>
            <a:off x="4938713" y="6524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868" name="Rectangle 44"/>
          <p:cNvSpPr>
            <a:spLocks noChangeArrowheads="1"/>
          </p:cNvSpPr>
          <p:nvPr/>
        </p:nvSpPr>
        <p:spPr bwMode="auto">
          <a:xfrm>
            <a:off x="169863" y="6559550"/>
            <a:ext cx="7777162" cy="2333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98349" name="Group 45"/>
          <p:cNvGrpSpPr>
            <a:grpSpLocks/>
          </p:cNvGrpSpPr>
          <p:nvPr/>
        </p:nvGrpSpPr>
        <p:grpSpPr bwMode="auto">
          <a:xfrm>
            <a:off x="828675" y="1989138"/>
            <a:ext cx="7129463" cy="3671887"/>
            <a:chOff x="522" y="1162"/>
            <a:chExt cx="4491" cy="2429"/>
          </a:xfrm>
        </p:grpSpPr>
        <p:sp>
          <p:nvSpPr>
            <p:cNvPr id="717870" name="Rectangle 46"/>
            <p:cNvSpPr>
              <a:spLocks noChangeArrowheads="1"/>
            </p:cNvSpPr>
            <p:nvPr/>
          </p:nvSpPr>
          <p:spPr bwMode="auto">
            <a:xfrm>
              <a:off x="4057" y="3365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71" name="Rectangle 47"/>
            <p:cNvSpPr>
              <a:spLocks noChangeArrowheads="1"/>
            </p:cNvSpPr>
            <p:nvPr/>
          </p:nvSpPr>
          <p:spPr bwMode="auto">
            <a:xfrm>
              <a:off x="3578" y="3365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7872" name="Rectangle 48"/>
            <p:cNvSpPr>
              <a:spLocks noChangeArrowheads="1"/>
            </p:cNvSpPr>
            <p:nvPr/>
          </p:nvSpPr>
          <p:spPr bwMode="auto">
            <a:xfrm>
              <a:off x="2512" y="3365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73" name="Rectangle 49"/>
            <p:cNvSpPr>
              <a:spLocks noChangeArrowheads="1"/>
            </p:cNvSpPr>
            <p:nvPr/>
          </p:nvSpPr>
          <p:spPr bwMode="auto">
            <a:xfrm>
              <a:off x="1712" y="3365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74" name="Rectangle 50"/>
            <p:cNvSpPr>
              <a:spLocks noChangeArrowheads="1"/>
            </p:cNvSpPr>
            <p:nvPr/>
          </p:nvSpPr>
          <p:spPr bwMode="auto">
            <a:xfrm>
              <a:off x="1191" y="3365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75" name="Rectangle 51"/>
            <p:cNvSpPr>
              <a:spLocks noChangeArrowheads="1"/>
            </p:cNvSpPr>
            <p:nvPr/>
          </p:nvSpPr>
          <p:spPr bwMode="auto">
            <a:xfrm>
              <a:off x="522" y="3365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</a:p>
          </p:txBody>
        </p:sp>
        <p:sp>
          <p:nvSpPr>
            <p:cNvPr id="717876" name="Rectangle 52"/>
            <p:cNvSpPr>
              <a:spLocks noChangeArrowheads="1"/>
            </p:cNvSpPr>
            <p:nvPr/>
          </p:nvSpPr>
          <p:spPr bwMode="auto">
            <a:xfrm>
              <a:off x="4057" y="2986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77" name="Rectangle 53"/>
            <p:cNvSpPr>
              <a:spLocks noChangeArrowheads="1"/>
            </p:cNvSpPr>
            <p:nvPr/>
          </p:nvSpPr>
          <p:spPr bwMode="auto">
            <a:xfrm>
              <a:off x="3578" y="2986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7878" name="Rectangle 54"/>
            <p:cNvSpPr>
              <a:spLocks noChangeArrowheads="1"/>
            </p:cNvSpPr>
            <p:nvPr/>
          </p:nvSpPr>
          <p:spPr bwMode="auto">
            <a:xfrm>
              <a:off x="2512" y="2986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79" name="Rectangle 55"/>
            <p:cNvSpPr>
              <a:spLocks noChangeArrowheads="1"/>
            </p:cNvSpPr>
            <p:nvPr/>
          </p:nvSpPr>
          <p:spPr bwMode="auto">
            <a:xfrm>
              <a:off x="1712" y="2986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80" name="Rectangle 56"/>
            <p:cNvSpPr>
              <a:spLocks noChangeArrowheads="1"/>
            </p:cNvSpPr>
            <p:nvPr/>
          </p:nvSpPr>
          <p:spPr bwMode="auto">
            <a:xfrm>
              <a:off x="1191" y="2986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81" name="Rectangle 57"/>
            <p:cNvSpPr>
              <a:spLocks noChangeArrowheads="1"/>
            </p:cNvSpPr>
            <p:nvPr/>
          </p:nvSpPr>
          <p:spPr bwMode="auto">
            <a:xfrm>
              <a:off x="522" y="2986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</a:p>
          </p:txBody>
        </p:sp>
        <p:sp>
          <p:nvSpPr>
            <p:cNvPr id="717882" name="Rectangle 58"/>
            <p:cNvSpPr>
              <a:spLocks noChangeArrowheads="1"/>
            </p:cNvSpPr>
            <p:nvPr/>
          </p:nvSpPr>
          <p:spPr bwMode="auto">
            <a:xfrm>
              <a:off x="4057" y="2453"/>
              <a:ext cx="95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83" name="Rectangle 59"/>
            <p:cNvSpPr>
              <a:spLocks noChangeArrowheads="1"/>
            </p:cNvSpPr>
            <p:nvPr/>
          </p:nvSpPr>
          <p:spPr bwMode="auto">
            <a:xfrm>
              <a:off x="3578" y="2453"/>
              <a:ext cx="479" cy="53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7884" name="Rectangle 60"/>
            <p:cNvSpPr>
              <a:spLocks noChangeArrowheads="1"/>
            </p:cNvSpPr>
            <p:nvPr/>
          </p:nvSpPr>
          <p:spPr bwMode="auto">
            <a:xfrm>
              <a:off x="2512" y="2453"/>
              <a:ext cx="106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85" name="Rectangle 61"/>
            <p:cNvSpPr>
              <a:spLocks noChangeArrowheads="1"/>
            </p:cNvSpPr>
            <p:nvPr/>
          </p:nvSpPr>
          <p:spPr bwMode="auto">
            <a:xfrm>
              <a:off x="1712" y="2453"/>
              <a:ext cx="80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86" name="Rectangle 62"/>
            <p:cNvSpPr>
              <a:spLocks noChangeArrowheads="1"/>
            </p:cNvSpPr>
            <p:nvPr/>
          </p:nvSpPr>
          <p:spPr bwMode="auto">
            <a:xfrm>
              <a:off x="1191" y="2453"/>
              <a:ext cx="52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87" name="Rectangle 63"/>
            <p:cNvSpPr>
              <a:spLocks noChangeArrowheads="1"/>
            </p:cNvSpPr>
            <p:nvPr/>
          </p:nvSpPr>
          <p:spPr bwMode="auto">
            <a:xfrm>
              <a:off x="522" y="2453"/>
              <a:ext cx="66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7888" name="Rectangle 64"/>
            <p:cNvSpPr>
              <a:spLocks noChangeArrowheads="1"/>
            </p:cNvSpPr>
            <p:nvPr/>
          </p:nvSpPr>
          <p:spPr bwMode="auto">
            <a:xfrm>
              <a:off x="4057" y="1766"/>
              <a:ext cx="955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89" name="Rectangle 65"/>
            <p:cNvSpPr>
              <a:spLocks noChangeArrowheads="1"/>
            </p:cNvSpPr>
            <p:nvPr/>
          </p:nvSpPr>
          <p:spPr bwMode="auto">
            <a:xfrm>
              <a:off x="3578" y="1766"/>
              <a:ext cx="479" cy="68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7890" name="Rectangle 66"/>
            <p:cNvSpPr>
              <a:spLocks noChangeArrowheads="1"/>
            </p:cNvSpPr>
            <p:nvPr/>
          </p:nvSpPr>
          <p:spPr bwMode="auto">
            <a:xfrm>
              <a:off x="2512" y="1766"/>
              <a:ext cx="1066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91" name="Rectangle 67"/>
            <p:cNvSpPr>
              <a:spLocks noChangeArrowheads="1"/>
            </p:cNvSpPr>
            <p:nvPr/>
          </p:nvSpPr>
          <p:spPr bwMode="auto">
            <a:xfrm>
              <a:off x="1712" y="1766"/>
              <a:ext cx="800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92" name="Rectangle 68"/>
            <p:cNvSpPr>
              <a:spLocks noChangeArrowheads="1"/>
            </p:cNvSpPr>
            <p:nvPr/>
          </p:nvSpPr>
          <p:spPr bwMode="auto">
            <a:xfrm>
              <a:off x="1191" y="1766"/>
              <a:ext cx="521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B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93" name="Rectangle 69"/>
            <p:cNvSpPr>
              <a:spLocks noChangeArrowheads="1"/>
            </p:cNvSpPr>
            <p:nvPr/>
          </p:nvSpPr>
          <p:spPr bwMode="auto">
            <a:xfrm>
              <a:off x="522" y="1766"/>
              <a:ext cx="669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7894" name="Rectangle 70"/>
            <p:cNvSpPr>
              <a:spLocks noChangeArrowheads="1"/>
            </p:cNvSpPr>
            <p:nvPr/>
          </p:nvSpPr>
          <p:spPr bwMode="auto">
            <a:xfrm>
              <a:off x="4057" y="1541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95" name="Rectangle 71"/>
            <p:cNvSpPr>
              <a:spLocks noChangeArrowheads="1"/>
            </p:cNvSpPr>
            <p:nvPr/>
          </p:nvSpPr>
          <p:spPr bwMode="auto">
            <a:xfrm>
              <a:off x="3578" y="1541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-3</a:t>
              </a:r>
            </a:p>
          </p:txBody>
        </p:sp>
        <p:sp>
          <p:nvSpPr>
            <p:cNvPr id="717896" name="Rectangle 72"/>
            <p:cNvSpPr>
              <a:spLocks noChangeArrowheads="1"/>
            </p:cNvSpPr>
            <p:nvPr/>
          </p:nvSpPr>
          <p:spPr bwMode="auto">
            <a:xfrm>
              <a:off x="2512" y="1541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7897" name="Rectangle 73"/>
            <p:cNvSpPr>
              <a:spLocks noChangeArrowheads="1"/>
            </p:cNvSpPr>
            <p:nvPr/>
          </p:nvSpPr>
          <p:spPr bwMode="auto">
            <a:xfrm>
              <a:off x="1712" y="1541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98" name="Rectangle 74"/>
            <p:cNvSpPr>
              <a:spLocks noChangeArrowheads="1"/>
            </p:cNvSpPr>
            <p:nvPr/>
          </p:nvSpPr>
          <p:spPr bwMode="auto">
            <a:xfrm>
              <a:off x="1191" y="1541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A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899" name="Rectangle 75"/>
            <p:cNvSpPr>
              <a:spLocks noChangeArrowheads="1"/>
            </p:cNvSpPr>
            <p:nvPr/>
          </p:nvSpPr>
          <p:spPr bwMode="auto">
            <a:xfrm>
              <a:off x="522" y="1541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</p:txBody>
        </p:sp>
        <p:sp>
          <p:nvSpPr>
            <p:cNvPr id="717900" name="Rectangle 76"/>
            <p:cNvSpPr>
              <a:spLocks noChangeArrowheads="1"/>
            </p:cNvSpPr>
            <p:nvPr/>
          </p:nvSpPr>
          <p:spPr bwMode="auto">
            <a:xfrm>
              <a:off x="4057" y="1162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Continuing Nets</a:t>
              </a:r>
            </a:p>
          </p:txBody>
        </p:sp>
        <p:sp>
          <p:nvSpPr>
            <p:cNvPr id="717901" name="Rectangle 77"/>
            <p:cNvSpPr>
              <a:spLocks noChangeArrowheads="1"/>
            </p:cNvSpPr>
            <p:nvPr/>
          </p:nvSpPr>
          <p:spPr bwMode="auto">
            <a:xfrm>
              <a:off x="3578" y="1162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Gain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7902" name="Rectangle 78"/>
            <p:cNvSpPr>
              <a:spLocks noChangeArrowheads="1"/>
            </p:cNvSpPr>
            <p:nvPr/>
          </p:nvSpPr>
          <p:spPr bwMode="auto">
            <a:xfrm>
              <a:off x="2512" y="1162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Terminating Nets</a:t>
              </a:r>
            </a:p>
          </p:txBody>
        </p:sp>
        <p:sp>
          <p:nvSpPr>
            <p:cNvPr id="717903" name="Rectangle 79"/>
            <p:cNvSpPr>
              <a:spLocks noChangeArrowheads="1"/>
            </p:cNvSpPr>
            <p:nvPr/>
          </p:nvSpPr>
          <p:spPr bwMode="auto">
            <a:xfrm>
              <a:off x="1712" y="1162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New Nets</a:t>
              </a:r>
            </a:p>
          </p:txBody>
        </p:sp>
        <p:sp>
          <p:nvSpPr>
            <p:cNvPr id="717904" name="Rectangle 80"/>
            <p:cNvSpPr>
              <a:spLocks noChangeArrowheads="1"/>
            </p:cNvSpPr>
            <p:nvPr/>
          </p:nvSpPr>
          <p:spPr bwMode="auto">
            <a:xfrm>
              <a:off x="1191" y="1162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Block</a:t>
              </a:r>
            </a:p>
          </p:txBody>
        </p:sp>
        <p:sp>
          <p:nvSpPr>
            <p:cNvPr id="717905" name="Rectangle 81"/>
            <p:cNvSpPr>
              <a:spLocks noChangeArrowheads="1"/>
            </p:cNvSpPr>
            <p:nvPr/>
          </p:nvSpPr>
          <p:spPr bwMode="auto">
            <a:xfrm>
              <a:off x="522" y="1162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Iteration #</a:t>
              </a:r>
            </a:p>
          </p:txBody>
        </p:sp>
        <p:sp>
          <p:nvSpPr>
            <p:cNvPr id="717906" name="Line 82"/>
            <p:cNvSpPr>
              <a:spLocks noChangeShapeType="1"/>
            </p:cNvSpPr>
            <p:nvPr/>
          </p:nvSpPr>
          <p:spPr bwMode="auto">
            <a:xfrm>
              <a:off x="522" y="1162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07" name="Line 83"/>
            <p:cNvSpPr>
              <a:spLocks noChangeShapeType="1"/>
            </p:cNvSpPr>
            <p:nvPr/>
          </p:nvSpPr>
          <p:spPr bwMode="auto">
            <a:xfrm>
              <a:off x="522" y="3590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08" name="Line 84"/>
            <p:cNvSpPr>
              <a:spLocks noChangeShapeType="1"/>
            </p:cNvSpPr>
            <p:nvPr/>
          </p:nvSpPr>
          <p:spPr bwMode="auto">
            <a:xfrm>
              <a:off x="52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09" name="Line 85"/>
            <p:cNvSpPr>
              <a:spLocks noChangeShapeType="1"/>
            </p:cNvSpPr>
            <p:nvPr/>
          </p:nvSpPr>
          <p:spPr bwMode="auto">
            <a:xfrm>
              <a:off x="50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0" name="Line 86"/>
            <p:cNvSpPr>
              <a:spLocks noChangeShapeType="1"/>
            </p:cNvSpPr>
            <p:nvPr/>
          </p:nvSpPr>
          <p:spPr bwMode="auto">
            <a:xfrm>
              <a:off x="522" y="1541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1" name="Line 87"/>
            <p:cNvSpPr>
              <a:spLocks noChangeShapeType="1"/>
            </p:cNvSpPr>
            <p:nvPr/>
          </p:nvSpPr>
          <p:spPr bwMode="auto">
            <a:xfrm>
              <a:off x="1191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2" name="Line 88"/>
            <p:cNvSpPr>
              <a:spLocks noChangeShapeType="1"/>
            </p:cNvSpPr>
            <p:nvPr/>
          </p:nvSpPr>
          <p:spPr bwMode="auto">
            <a:xfrm>
              <a:off x="17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3" name="Line 89"/>
            <p:cNvSpPr>
              <a:spLocks noChangeShapeType="1"/>
            </p:cNvSpPr>
            <p:nvPr/>
          </p:nvSpPr>
          <p:spPr bwMode="auto">
            <a:xfrm>
              <a:off x="25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4" name="Line 90"/>
            <p:cNvSpPr>
              <a:spLocks noChangeShapeType="1"/>
            </p:cNvSpPr>
            <p:nvPr/>
          </p:nvSpPr>
          <p:spPr bwMode="auto">
            <a:xfrm>
              <a:off x="3578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5" name="Line 91"/>
            <p:cNvSpPr>
              <a:spLocks noChangeShapeType="1"/>
            </p:cNvSpPr>
            <p:nvPr/>
          </p:nvSpPr>
          <p:spPr bwMode="auto">
            <a:xfrm>
              <a:off x="4057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6" name="Line 92"/>
            <p:cNvSpPr>
              <a:spLocks noChangeShapeType="1"/>
            </p:cNvSpPr>
            <p:nvPr/>
          </p:nvSpPr>
          <p:spPr bwMode="auto">
            <a:xfrm>
              <a:off x="522" y="176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7" name="Line 93"/>
            <p:cNvSpPr>
              <a:spLocks noChangeShapeType="1"/>
            </p:cNvSpPr>
            <p:nvPr/>
          </p:nvSpPr>
          <p:spPr bwMode="auto">
            <a:xfrm>
              <a:off x="522" y="2453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8" name="Line 94"/>
            <p:cNvSpPr>
              <a:spLocks noChangeShapeType="1"/>
            </p:cNvSpPr>
            <p:nvPr/>
          </p:nvSpPr>
          <p:spPr bwMode="auto">
            <a:xfrm>
              <a:off x="522" y="298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7919" name="Line 95"/>
            <p:cNvSpPr>
              <a:spLocks noChangeShapeType="1"/>
            </p:cNvSpPr>
            <p:nvPr/>
          </p:nvSpPr>
          <p:spPr bwMode="auto">
            <a:xfrm>
              <a:off x="522" y="3365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717920" name="Rectangle 96"/>
          <p:cNvSpPr>
            <a:spLocks noChangeArrowheads="1"/>
          </p:cNvSpPr>
          <p:nvPr/>
        </p:nvSpPr>
        <p:spPr bwMode="auto">
          <a:xfrm>
            <a:off x="385763" y="2914650"/>
            <a:ext cx="8172450" cy="2962275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17931" name="Rectangle 107"/>
          <p:cNvSpPr>
            <a:spLocks noChangeArrowheads="1"/>
          </p:cNvSpPr>
          <p:nvPr/>
        </p:nvSpPr>
        <p:spPr bwMode="auto">
          <a:xfrm rot="16200000">
            <a:off x="590391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932" name="Rectangle 108"/>
          <p:cNvSpPr>
            <a:spLocks noChangeArrowheads="1"/>
          </p:cNvSpPr>
          <p:nvPr/>
        </p:nvSpPr>
        <p:spPr bwMode="auto">
          <a:xfrm rot="16200000">
            <a:off x="467995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933" name="Rectangle 109"/>
          <p:cNvSpPr>
            <a:spLocks noChangeArrowheads="1"/>
          </p:cNvSpPr>
          <p:nvPr/>
        </p:nvSpPr>
        <p:spPr bwMode="auto">
          <a:xfrm rot="16200000">
            <a:off x="359886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934" name="Rectangle 110"/>
          <p:cNvSpPr>
            <a:spLocks noChangeArrowheads="1"/>
          </p:cNvSpPr>
          <p:nvPr/>
        </p:nvSpPr>
        <p:spPr bwMode="auto">
          <a:xfrm rot="16200000">
            <a:off x="237490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935" name="Rectangle 111"/>
          <p:cNvSpPr>
            <a:spLocks noChangeArrowheads="1"/>
          </p:cNvSpPr>
          <p:nvPr/>
        </p:nvSpPr>
        <p:spPr bwMode="auto">
          <a:xfrm rot="16200000">
            <a:off x="1150938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7936" name="Text Box 112"/>
          <p:cNvSpPr txBox="1">
            <a:spLocks noChangeArrowheads="1"/>
          </p:cNvSpPr>
          <p:nvPr/>
        </p:nvSpPr>
        <p:spPr bwMode="auto">
          <a:xfrm>
            <a:off x="1116013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7937" name="Text Box 113"/>
          <p:cNvSpPr txBox="1">
            <a:spLocks noChangeArrowheads="1"/>
          </p:cNvSpPr>
          <p:nvPr/>
        </p:nvSpPr>
        <p:spPr bwMode="auto">
          <a:xfrm>
            <a:off x="2339975" y="58753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7938" name="Text Box 114"/>
          <p:cNvSpPr txBox="1">
            <a:spLocks noChangeArrowheads="1"/>
          </p:cNvSpPr>
          <p:nvPr/>
        </p:nvSpPr>
        <p:spPr bwMode="auto">
          <a:xfrm>
            <a:off x="356393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4648200" y="586898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7940" name="Text Box 116"/>
          <p:cNvSpPr txBox="1">
            <a:spLocks noChangeArrowheads="1"/>
          </p:cNvSpPr>
          <p:nvPr/>
        </p:nvSpPr>
        <p:spPr bwMode="auto">
          <a:xfrm>
            <a:off x="586898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7941" name="Line 117"/>
          <p:cNvSpPr>
            <a:spLocks noChangeShapeType="1"/>
          </p:cNvSpPr>
          <p:nvPr/>
        </p:nvSpPr>
        <p:spPr bwMode="auto">
          <a:xfrm flipV="1">
            <a:off x="1476375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42" name="Line 118"/>
          <p:cNvSpPr>
            <a:spLocks noChangeShapeType="1"/>
          </p:cNvSpPr>
          <p:nvPr/>
        </p:nvSpPr>
        <p:spPr bwMode="auto">
          <a:xfrm flipV="1">
            <a:off x="24844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43" name="AutoShape 119"/>
          <p:cNvCxnSpPr>
            <a:cxnSpLocks noChangeShapeType="1"/>
            <a:stCxn id="717941" idx="1"/>
            <a:endCxn id="717942" idx="1"/>
          </p:cNvCxnSpPr>
          <p:nvPr/>
        </p:nvCxnSpPr>
        <p:spPr bwMode="auto">
          <a:xfrm>
            <a:off x="1476375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44" name="Line 120"/>
          <p:cNvSpPr>
            <a:spLocks noChangeShapeType="1"/>
          </p:cNvSpPr>
          <p:nvPr/>
        </p:nvSpPr>
        <p:spPr bwMode="auto">
          <a:xfrm flipV="1">
            <a:off x="1260475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45" name="Line 121"/>
          <p:cNvSpPr>
            <a:spLocks noChangeShapeType="1"/>
          </p:cNvSpPr>
          <p:nvPr/>
        </p:nvSpPr>
        <p:spPr bwMode="auto">
          <a:xfrm flipV="1">
            <a:off x="478790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46" name="AutoShape 122"/>
          <p:cNvCxnSpPr>
            <a:cxnSpLocks noChangeShapeType="1"/>
            <a:stCxn id="717944" idx="1"/>
            <a:endCxn id="717945" idx="1"/>
          </p:cNvCxnSpPr>
          <p:nvPr/>
        </p:nvCxnSpPr>
        <p:spPr bwMode="auto">
          <a:xfrm>
            <a:off x="1260475" y="5373688"/>
            <a:ext cx="3527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47" name="Line 123"/>
          <p:cNvSpPr>
            <a:spLocks noChangeShapeType="1"/>
          </p:cNvSpPr>
          <p:nvPr/>
        </p:nvSpPr>
        <p:spPr bwMode="auto">
          <a:xfrm flipV="1">
            <a:off x="622935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48" name="AutoShape 124"/>
          <p:cNvCxnSpPr>
            <a:cxnSpLocks noChangeShapeType="1"/>
            <a:stCxn id="717945" idx="1"/>
            <a:endCxn id="717947" idx="1"/>
          </p:cNvCxnSpPr>
          <p:nvPr/>
        </p:nvCxnSpPr>
        <p:spPr bwMode="auto">
          <a:xfrm>
            <a:off x="4787900" y="5373688"/>
            <a:ext cx="144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49" name="Line 125"/>
          <p:cNvSpPr>
            <a:spLocks noChangeShapeType="1"/>
          </p:cNvSpPr>
          <p:nvPr/>
        </p:nvSpPr>
        <p:spPr bwMode="auto">
          <a:xfrm flipV="1">
            <a:off x="3924300" y="565943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49323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0118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52" name="AutoShape 128"/>
          <p:cNvCxnSpPr>
            <a:cxnSpLocks noChangeShapeType="1"/>
            <a:endCxn id="717950" idx="1"/>
          </p:cNvCxnSpPr>
          <p:nvPr/>
        </p:nvCxnSpPr>
        <p:spPr bwMode="auto">
          <a:xfrm>
            <a:off x="3924300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7953" name="AutoShape 129"/>
          <p:cNvCxnSpPr>
            <a:cxnSpLocks noChangeShapeType="1"/>
            <a:stCxn id="717950" idx="1"/>
            <a:endCxn id="717951" idx="1"/>
          </p:cNvCxnSpPr>
          <p:nvPr/>
        </p:nvCxnSpPr>
        <p:spPr bwMode="auto">
          <a:xfrm>
            <a:off x="4932363" y="56594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54" name="Line 130"/>
          <p:cNvSpPr>
            <a:spLocks noChangeShapeType="1"/>
          </p:cNvSpPr>
          <p:nvPr/>
        </p:nvSpPr>
        <p:spPr bwMode="auto">
          <a:xfrm>
            <a:off x="133191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55" name="Line 131"/>
          <p:cNvSpPr>
            <a:spLocks noChangeShapeType="1"/>
          </p:cNvSpPr>
          <p:nvPr/>
        </p:nvSpPr>
        <p:spPr bwMode="auto">
          <a:xfrm>
            <a:off x="38528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56" name="AutoShape 132"/>
          <p:cNvCxnSpPr>
            <a:cxnSpLocks noChangeShapeType="1"/>
            <a:stCxn id="717954" idx="1"/>
            <a:endCxn id="717955" idx="1"/>
          </p:cNvCxnSpPr>
          <p:nvPr/>
        </p:nvCxnSpPr>
        <p:spPr bwMode="auto">
          <a:xfrm>
            <a:off x="1331913" y="6524625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57" name="Line 133"/>
          <p:cNvSpPr>
            <a:spLocks noChangeShapeType="1"/>
          </p:cNvSpPr>
          <p:nvPr/>
        </p:nvSpPr>
        <p:spPr bwMode="auto">
          <a:xfrm>
            <a:off x="3708400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58" name="Line 134"/>
          <p:cNvSpPr>
            <a:spLocks noChangeShapeType="1"/>
          </p:cNvSpPr>
          <p:nvPr/>
        </p:nvSpPr>
        <p:spPr bwMode="auto">
          <a:xfrm>
            <a:off x="27003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7959" name="AutoShape 135"/>
          <p:cNvCxnSpPr>
            <a:cxnSpLocks noChangeShapeType="1"/>
          </p:cNvCxnSpPr>
          <p:nvPr/>
        </p:nvCxnSpPr>
        <p:spPr bwMode="auto">
          <a:xfrm>
            <a:off x="2700338" y="5659438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7960" name="Line 136"/>
          <p:cNvSpPr>
            <a:spLocks noChangeShapeType="1"/>
          </p:cNvSpPr>
          <p:nvPr/>
        </p:nvSpPr>
        <p:spPr bwMode="auto">
          <a:xfrm>
            <a:off x="3995738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61" name="Line 137"/>
          <p:cNvSpPr>
            <a:spLocks noChangeShapeType="1"/>
          </p:cNvSpPr>
          <p:nvPr/>
        </p:nvSpPr>
        <p:spPr bwMode="auto">
          <a:xfrm>
            <a:off x="49323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62" name="Text Box 138"/>
          <p:cNvSpPr txBox="1">
            <a:spLocks noChangeArrowheads="1"/>
          </p:cNvSpPr>
          <p:nvPr/>
        </p:nvSpPr>
        <p:spPr bwMode="auto">
          <a:xfrm>
            <a:off x="18367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7963" name="Text Box 139"/>
          <p:cNvSpPr txBox="1">
            <a:spLocks noChangeArrowheads="1"/>
          </p:cNvSpPr>
          <p:nvPr/>
        </p:nvSpPr>
        <p:spPr bwMode="auto">
          <a:xfrm>
            <a:off x="1836738" y="61642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7964" name="Text Box 140"/>
          <p:cNvSpPr txBox="1">
            <a:spLocks noChangeArrowheads="1"/>
          </p:cNvSpPr>
          <p:nvPr/>
        </p:nvSpPr>
        <p:spPr bwMode="auto">
          <a:xfrm>
            <a:off x="2989263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7965" name="Text Box 141"/>
          <p:cNvSpPr txBox="1">
            <a:spLocks noChangeArrowheads="1"/>
          </p:cNvSpPr>
          <p:nvPr/>
        </p:nvSpPr>
        <p:spPr bwMode="auto">
          <a:xfrm>
            <a:off x="42116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7966" name="Text Box 142"/>
          <p:cNvSpPr txBox="1">
            <a:spLocks noChangeArrowheads="1"/>
          </p:cNvSpPr>
          <p:nvPr/>
        </p:nvSpPr>
        <p:spPr bwMode="auto">
          <a:xfrm>
            <a:off x="4211638" y="615791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7967" name="Oval 143"/>
          <p:cNvSpPr>
            <a:spLocks noChangeArrowheads="1"/>
          </p:cNvSpPr>
          <p:nvPr/>
        </p:nvSpPr>
        <p:spPr bwMode="auto">
          <a:xfrm>
            <a:off x="4756150" y="53435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68" name="Oval 144"/>
          <p:cNvSpPr>
            <a:spLocks noChangeArrowheads="1"/>
          </p:cNvSpPr>
          <p:nvPr/>
        </p:nvSpPr>
        <p:spPr bwMode="auto">
          <a:xfrm>
            <a:off x="4903788" y="561975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69" name="Line 145"/>
          <p:cNvSpPr>
            <a:spLocks noChangeShapeType="1"/>
          </p:cNvSpPr>
          <p:nvPr/>
        </p:nvSpPr>
        <p:spPr bwMode="auto">
          <a:xfrm>
            <a:off x="3995738" y="65246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70" name="Rectangle 146"/>
          <p:cNvSpPr>
            <a:spLocks noChangeArrowheads="1"/>
          </p:cNvSpPr>
          <p:nvPr/>
        </p:nvSpPr>
        <p:spPr bwMode="auto">
          <a:xfrm>
            <a:off x="2268538" y="5319713"/>
            <a:ext cx="4186237" cy="1473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17971" name="Text Box 147"/>
          <p:cNvSpPr txBox="1">
            <a:spLocks noChangeArrowheads="1"/>
          </p:cNvSpPr>
          <p:nvPr/>
        </p:nvSpPr>
        <p:spPr bwMode="auto">
          <a:xfrm>
            <a:off x="1836738" y="501173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7972" name="Rectangle 148"/>
          <p:cNvSpPr>
            <a:spLocks noChangeArrowheads="1"/>
          </p:cNvSpPr>
          <p:nvPr/>
        </p:nvSpPr>
        <p:spPr bwMode="auto">
          <a:xfrm>
            <a:off x="3014663" y="3429000"/>
            <a:ext cx="5949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defTabSz="8985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i="1">
                <a:solidFill>
                  <a:srgbClr val="000000"/>
                </a:solidFill>
                <a:cs typeface="ＭＳ Ｐゴシック" charset="0"/>
                <a:sym typeface="Symbol" charset="0"/>
              </a:rPr>
              <a:t>Gain</a:t>
            </a:r>
            <a:r>
              <a:rPr lang="de-DE" sz="1600" baseline="-25000">
                <a:solidFill>
                  <a:srgbClr val="000000"/>
                </a:solidFill>
                <a:cs typeface="ＭＳ Ｐゴシック" charset="0"/>
                <a:sym typeface="Symbol" charset="0"/>
              </a:rPr>
              <a:t>A</a:t>
            </a:r>
            <a:r>
              <a:rPr lang="de-DE" sz="1600">
                <a:solidFill>
                  <a:srgbClr val="000000"/>
                </a:solidFill>
                <a:cs typeface="ＭＳ Ｐゴシック" charset="0"/>
                <a:sym typeface="Symbol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= (Number of terminating nets of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 – (New nets of </a:t>
            </a:r>
            <a:r>
              <a:rPr lang="en-US" altLang="zh-CN" sz="1600" i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A</a:t>
            </a: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)</a:t>
            </a:r>
          </a:p>
        </p:txBody>
      </p:sp>
      <p:sp>
        <p:nvSpPr>
          <p:cNvPr id="717973" name="Line 149"/>
          <p:cNvSpPr>
            <a:spLocks noChangeShapeType="1"/>
          </p:cNvSpPr>
          <p:nvPr/>
        </p:nvSpPr>
        <p:spPr bwMode="auto">
          <a:xfrm flipV="1">
            <a:off x="6148388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7974" name="Rectangle 150"/>
          <p:cNvSpPr>
            <a:spLocks noChangeArrowheads="1"/>
          </p:cNvSpPr>
          <p:nvPr/>
        </p:nvSpPr>
        <p:spPr bwMode="auto">
          <a:xfrm>
            <a:off x="1476375" y="3429000"/>
            <a:ext cx="15700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defTabSz="8985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Initial block</a:t>
            </a:r>
          </a:p>
        </p:txBody>
      </p:sp>
      <p:sp>
        <p:nvSpPr>
          <p:cNvPr id="717975" name="Line 151"/>
          <p:cNvSpPr>
            <a:spLocks noChangeShapeType="1"/>
          </p:cNvSpPr>
          <p:nvPr/>
        </p:nvSpPr>
        <p:spPr bwMode="auto">
          <a:xfrm flipV="1">
            <a:off x="2339975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2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7FC3A-BB05-7C4C-A0C8-4508C13A4383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51" name="Rectangle 3"/>
          <p:cNvSpPr>
            <a:spLocks noChangeArrowheads="1"/>
          </p:cNvSpPr>
          <p:nvPr/>
        </p:nvSpPr>
        <p:spPr bwMode="auto">
          <a:xfrm rot="16200000">
            <a:off x="593883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 rot="16200000">
            <a:off x="471487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 rot="16200000">
            <a:off x="363378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 rot="16200000">
            <a:off x="240982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855" name="Rectangle 7"/>
          <p:cNvSpPr>
            <a:spLocks noChangeArrowheads="1"/>
          </p:cNvSpPr>
          <p:nvPr/>
        </p:nvSpPr>
        <p:spPr bwMode="auto">
          <a:xfrm rot="16200000">
            <a:off x="1185863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1150938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2374900" y="90805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359886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8859" name="Text Box 11"/>
          <p:cNvSpPr txBox="1">
            <a:spLocks noChangeArrowheads="1"/>
          </p:cNvSpPr>
          <p:nvPr/>
        </p:nvSpPr>
        <p:spPr bwMode="auto">
          <a:xfrm>
            <a:off x="4679950" y="90170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590391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 flipV="1">
            <a:off x="1511300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 flipV="1">
            <a:off x="251936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63" name="AutoShape 15"/>
          <p:cNvCxnSpPr>
            <a:cxnSpLocks noChangeShapeType="1"/>
            <a:stCxn id="718861" idx="1"/>
            <a:endCxn id="718862" idx="1"/>
          </p:cNvCxnSpPr>
          <p:nvPr/>
        </p:nvCxnSpPr>
        <p:spPr bwMode="auto">
          <a:xfrm>
            <a:off x="1511300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64" name="Line 16"/>
          <p:cNvSpPr>
            <a:spLocks noChangeShapeType="1"/>
          </p:cNvSpPr>
          <p:nvPr/>
        </p:nvSpPr>
        <p:spPr bwMode="auto">
          <a:xfrm flipV="1">
            <a:off x="1295400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 flipV="1">
            <a:off x="374332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66" name="AutoShape 18"/>
          <p:cNvCxnSpPr>
            <a:cxnSpLocks noChangeShapeType="1"/>
            <a:stCxn id="718864" idx="1"/>
            <a:endCxn id="718865" idx="1"/>
          </p:cNvCxnSpPr>
          <p:nvPr/>
        </p:nvCxnSpPr>
        <p:spPr bwMode="auto">
          <a:xfrm>
            <a:off x="1295400" y="406400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67" name="Line 19"/>
          <p:cNvSpPr>
            <a:spLocks noChangeShapeType="1"/>
          </p:cNvSpPr>
          <p:nvPr/>
        </p:nvSpPr>
        <p:spPr bwMode="auto">
          <a:xfrm flipV="1">
            <a:off x="626427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68" name="AutoShape 20"/>
          <p:cNvCxnSpPr>
            <a:cxnSpLocks noChangeShapeType="1"/>
            <a:stCxn id="718865" idx="1"/>
            <a:endCxn id="718867" idx="1"/>
          </p:cNvCxnSpPr>
          <p:nvPr/>
        </p:nvCxnSpPr>
        <p:spPr bwMode="auto">
          <a:xfrm>
            <a:off x="3743325" y="406400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69" name="Line 21"/>
          <p:cNvSpPr>
            <a:spLocks noChangeShapeType="1"/>
          </p:cNvSpPr>
          <p:nvPr/>
        </p:nvSpPr>
        <p:spPr bwMode="auto">
          <a:xfrm flipV="1">
            <a:off x="3959225" y="69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 flipV="1">
            <a:off x="49672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71" name="Line 23"/>
          <p:cNvSpPr>
            <a:spLocks noChangeShapeType="1"/>
          </p:cNvSpPr>
          <p:nvPr/>
        </p:nvSpPr>
        <p:spPr bwMode="auto">
          <a:xfrm flipV="1">
            <a:off x="60467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72" name="AutoShape 24"/>
          <p:cNvCxnSpPr>
            <a:cxnSpLocks noChangeShapeType="1"/>
            <a:endCxn id="718870" idx="1"/>
          </p:cNvCxnSpPr>
          <p:nvPr/>
        </p:nvCxnSpPr>
        <p:spPr bwMode="auto">
          <a:xfrm>
            <a:off x="3959225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873" name="AutoShape 25"/>
          <p:cNvCxnSpPr>
            <a:cxnSpLocks noChangeShapeType="1"/>
            <a:stCxn id="718870" idx="1"/>
            <a:endCxn id="718871" idx="1"/>
          </p:cNvCxnSpPr>
          <p:nvPr/>
        </p:nvCxnSpPr>
        <p:spPr bwMode="auto">
          <a:xfrm>
            <a:off x="4967288" y="692150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74" name="Line 26"/>
          <p:cNvSpPr>
            <a:spLocks noChangeShapeType="1"/>
          </p:cNvSpPr>
          <p:nvPr/>
        </p:nvSpPr>
        <p:spPr bwMode="auto">
          <a:xfrm>
            <a:off x="1366838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75" name="Line 27"/>
          <p:cNvSpPr>
            <a:spLocks noChangeShapeType="1"/>
          </p:cNvSpPr>
          <p:nvPr/>
        </p:nvSpPr>
        <p:spPr bwMode="auto">
          <a:xfrm>
            <a:off x="4822825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76" name="AutoShape 28"/>
          <p:cNvCxnSpPr>
            <a:cxnSpLocks noChangeShapeType="1"/>
            <a:stCxn id="718874" idx="1"/>
          </p:cNvCxnSpPr>
          <p:nvPr/>
        </p:nvCxnSpPr>
        <p:spPr bwMode="auto">
          <a:xfrm>
            <a:off x="1366838" y="1557338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877" name="AutoShape 29"/>
          <p:cNvCxnSpPr>
            <a:cxnSpLocks noChangeShapeType="1"/>
            <a:stCxn id="718875" idx="1"/>
          </p:cNvCxnSpPr>
          <p:nvPr/>
        </p:nvCxnSpPr>
        <p:spPr bwMode="auto">
          <a:xfrm flipH="1">
            <a:off x="3887788" y="1557338"/>
            <a:ext cx="935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78" name="Line 30"/>
          <p:cNvSpPr>
            <a:spLocks noChangeShapeType="1"/>
          </p:cNvSpPr>
          <p:nvPr/>
        </p:nvSpPr>
        <p:spPr bwMode="auto">
          <a:xfrm>
            <a:off x="4967288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79" name="Line 31"/>
          <p:cNvSpPr>
            <a:spLocks noChangeShapeType="1"/>
          </p:cNvSpPr>
          <p:nvPr/>
        </p:nvSpPr>
        <p:spPr bwMode="auto">
          <a:xfrm>
            <a:off x="2590800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80" name="AutoShape 32"/>
          <p:cNvCxnSpPr>
            <a:cxnSpLocks noChangeShapeType="1"/>
            <a:stCxn id="718879" idx="1"/>
            <a:endCxn id="718878" idx="1"/>
          </p:cNvCxnSpPr>
          <p:nvPr/>
        </p:nvCxnSpPr>
        <p:spPr bwMode="auto">
          <a:xfrm>
            <a:off x="2590800" y="17732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81" name="Line 33"/>
          <p:cNvSpPr>
            <a:spLocks noChangeShapeType="1"/>
          </p:cNvSpPr>
          <p:nvPr/>
        </p:nvSpPr>
        <p:spPr bwMode="auto">
          <a:xfrm>
            <a:off x="51117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82" name="Line 34"/>
          <p:cNvSpPr>
            <a:spLocks noChangeShapeType="1"/>
          </p:cNvSpPr>
          <p:nvPr/>
        </p:nvSpPr>
        <p:spPr bwMode="auto">
          <a:xfrm>
            <a:off x="61912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883" name="AutoShape 35"/>
          <p:cNvCxnSpPr>
            <a:cxnSpLocks noChangeShapeType="1"/>
            <a:stCxn id="718881" idx="1"/>
            <a:endCxn id="718882" idx="1"/>
          </p:cNvCxnSpPr>
          <p:nvPr/>
        </p:nvCxnSpPr>
        <p:spPr bwMode="auto">
          <a:xfrm>
            <a:off x="5111750" y="15573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884" name="Text Box 36"/>
          <p:cNvSpPr txBox="1">
            <a:spLocks noChangeArrowheads="1"/>
          </p:cNvSpPr>
          <p:nvPr/>
        </p:nvSpPr>
        <p:spPr bwMode="auto">
          <a:xfrm>
            <a:off x="187166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8885" name="Text Box 37"/>
          <p:cNvSpPr txBox="1">
            <a:spLocks noChangeArrowheads="1"/>
          </p:cNvSpPr>
          <p:nvPr/>
        </p:nvSpPr>
        <p:spPr bwMode="auto">
          <a:xfrm>
            <a:off x="187166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8886" name="Text Box 38"/>
          <p:cNvSpPr txBox="1">
            <a:spLocks noChangeArrowheads="1"/>
          </p:cNvSpPr>
          <p:nvPr/>
        </p:nvSpPr>
        <p:spPr bwMode="auto">
          <a:xfrm>
            <a:off x="1871663" y="4445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8887" name="Text Box 39"/>
          <p:cNvSpPr txBox="1">
            <a:spLocks noChangeArrowheads="1"/>
          </p:cNvSpPr>
          <p:nvPr/>
        </p:nvSpPr>
        <p:spPr bwMode="auto">
          <a:xfrm>
            <a:off x="3743325" y="1573213"/>
            <a:ext cx="355600" cy="280987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8888" name="Text Box 40"/>
          <p:cNvSpPr txBox="1">
            <a:spLocks noChangeArrowheads="1"/>
          </p:cNvSpPr>
          <p:nvPr/>
        </p:nvSpPr>
        <p:spPr bwMode="auto">
          <a:xfrm>
            <a:off x="482441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8889" name="Text Box 41"/>
          <p:cNvSpPr txBox="1">
            <a:spLocks noChangeArrowheads="1"/>
          </p:cNvSpPr>
          <p:nvPr/>
        </p:nvSpPr>
        <p:spPr bwMode="auto">
          <a:xfrm>
            <a:off x="547211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8890" name="Oval 42"/>
          <p:cNvSpPr>
            <a:spLocks noChangeArrowheads="1"/>
          </p:cNvSpPr>
          <p:nvPr/>
        </p:nvSpPr>
        <p:spPr bwMode="auto">
          <a:xfrm>
            <a:off x="3708400" y="369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91" name="Oval 43"/>
          <p:cNvSpPr>
            <a:spLocks noChangeArrowheads="1"/>
          </p:cNvSpPr>
          <p:nvPr/>
        </p:nvSpPr>
        <p:spPr bwMode="auto">
          <a:xfrm>
            <a:off x="4938713" y="6524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892" name="Rectangle 44"/>
          <p:cNvSpPr>
            <a:spLocks noChangeArrowheads="1"/>
          </p:cNvSpPr>
          <p:nvPr/>
        </p:nvSpPr>
        <p:spPr bwMode="auto">
          <a:xfrm>
            <a:off x="169863" y="6559550"/>
            <a:ext cx="7777162" cy="2333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100397" name="Group 45"/>
          <p:cNvGrpSpPr>
            <a:grpSpLocks/>
          </p:cNvGrpSpPr>
          <p:nvPr/>
        </p:nvGrpSpPr>
        <p:grpSpPr bwMode="auto">
          <a:xfrm>
            <a:off x="828675" y="1989138"/>
            <a:ext cx="7129463" cy="3671887"/>
            <a:chOff x="522" y="1162"/>
            <a:chExt cx="4491" cy="2429"/>
          </a:xfrm>
        </p:grpSpPr>
        <p:sp>
          <p:nvSpPr>
            <p:cNvPr id="718894" name="Rectangle 46"/>
            <p:cNvSpPr>
              <a:spLocks noChangeArrowheads="1"/>
            </p:cNvSpPr>
            <p:nvPr/>
          </p:nvSpPr>
          <p:spPr bwMode="auto">
            <a:xfrm>
              <a:off x="4057" y="3365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3578" y="3365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8896" name="Rectangle 48"/>
            <p:cNvSpPr>
              <a:spLocks noChangeArrowheads="1"/>
            </p:cNvSpPr>
            <p:nvPr/>
          </p:nvSpPr>
          <p:spPr bwMode="auto">
            <a:xfrm>
              <a:off x="2512" y="3365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897" name="Rectangle 49"/>
            <p:cNvSpPr>
              <a:spLocks noChangeArrowheads="1"/>
            </p:cNvSpPr>
            <p:nvPr/>
          </p:nvSpPr>
          <p:spPr bwMode="auto">
            <a:xfrm>
              <a:off x="1712" y="3365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898" name="Rectangle 50"/>
            <p:cNvSpPr>
              <a:spLocks noChangeArrowheads="1"/>
            </p:cNvSpPr>
            <p:nvPr/>
          </p:nvSpPr>
          <p:spPr bwMode="auto">
            <a:xfrm>
              <a:off x="1191" y="3365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899" name="Rectangle 51"/>
            <p:cNvSpPr>
              <a:spLocks noChangeArrowheads="1"/>
            </p:cNvSpPr>
            <p:nvPr/>
          </p:nvSpPr>
          <p:spPr bwMode="auto">
            <a:xfrm>
              <a:off x="522" y="3365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</a:p>
          </p:txBody>
        </p:sp>
        <p:sp>
          <p:nvSpPr>
            <p:cNvPr id="718900" name="Rectangle 52"/>
            <p:cNvSpPr>
              <a:spLocks noChangeArrowheads="1"/>
            </p:cNvSpPr>
            <p:nvPr/>
          </p:nvSpPr>
          <p:spPr bwMode="auto">
            <a:xfrm>
              <a:off x="4057" y="2986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01" name="Rectangle 53"/>
            <p:cNvSpPr>
              <a:spLocks noChangeArrowheads="1"/>
            </p:cNvSpPr>
            <p:nvPr/>
          </p:nvSpPr>
          <p:spPr bwMode="auto">
            <a:xfrm>
              <a:off x="3578" y="2986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8902" name="Rectangle 54"/>
            <p:cNvSpPr>
              <a:spLocks noChangeArrowheads="1"/>
            </p:cNvSpPr>
            <p:nvPr/>
          </p:nvSpPr>
          <p:spPr bwMode="auto">
            <a:xfrm>
              <a:off x="2512" y="2986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03" name="Rectangle 55"/>
            <p:cNvSpPr>
              <a:spLocks noChangeArrowheads="1"/>
            </p:cNvSpPr>
            <p:nvPr/>
          </p:nvSpPr>
          <p:spPr bwMode="auto">
            <a:xfrm>
              <a:off x="1712" y="2986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904" name="Rectangle 56"/>
            <p:cNvSpPr>
              <a:spLocks noChangeArrowheads="1"/>
            </p:cNvSpPr>
            <p:nvPr/>
          </p:nvSpPr>
          <p:spPr bwMode="auto">
            <a:xfrm>
              <a:off x="1191" y="2986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05" name="Rectangle 57"/>
            <p:cNvSpPr>
              <a:spLocks noChangeArrowheads="1"/>
            </p:cNvSpPr>
            <p:nvPr/>
          </p:nvSpPr>
          <p:spPr bwMode="auto">
            <a:xfrm>
              <a:off x="522" y="2986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</a:p>
          </p:txBody>
        </p:sp>
        <p:sp>
          <p:nvSpPr>
            <p:cNvPr id="718906" name="Rectangle 58"/>
            <p:cNvSpPr>
              <a:spLocks noChangeArrowheads="1"/>
            </p:cNvSpPr>
            <p:nvPr/>
          </p:nvSpPr>
          <p:spPr bwMode="auto">
            <a:xfrm>
              <a:off x="4057" y="2453"/>
              <a:ext cx="95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07" name="Rectangle 59"/>
            <p:cNvSpPr>
              <a:spLocks noChangeArrowheads="1"/>
            </p:cNvSpPr>
            <p:nvPr/>
          </p:nvSpPr>
          <p:spPr bwMode="auto">
            <a:xfrm>
              <a:off x="3578" y="2453"/>
              <a:ext cx="479" cy="53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8908" name="Rectangle 60"/>
            <p:cNvSpPr>
              <a:spLocks noChangeArrowheads="1"/>
            </p:cNvSpPr>
            <p:nvPr/>
          </p:nvSpPr>
          <p:spPr bwMode="auto">
            <a:xfrm>
              <a:off x="2512" y="2453"/>
              <a:ext cx="106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909" name="Rectangle 61"/>
            <p:cNvSpPr>
              <a:spLocks noChangeArrowheads="1"/>
            </p:cNvSpPr>
            <p:nvPr/>
          </p:nvSpPr>
          <p:spPr bwMode="auto">
            <a:xfrm>
              <a:off x="1712" y="2453"/>
              <a:ext cx="80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10" name="Rectangle 62"/>
            <p:cNvSpPr>
              <a:spLocks noChangeArrowheads="1"/>
            </p:cNvSpPr>
            <p:nvPr/>
          </p:nvSpPr>
          <p:spPr bwMode="auto">
            <a:xfrm>
              <a:off x="1191" y="2453"/>
              <a:ext cx="52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11" name="Rectangle 63"/>
            <p:cNvSpPr>
              <a:spLocks noChangeArrowheads="1"/>
            </p:cNvSpPr>
            <p:nvPr/>
          </p:nvSpPr>
          <p:spPr bwMode="auto">
            <a:xfrm>
              <a:off x="522" y="2453"/>
              <a:ext cx="66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8912" name="Rectangle 64"/>
            <p:cNvSpPr>
              <a:spLocks noChangeArrowheads="1"/>
            </p:cNvSpPr>
            <p:nvPr/>
          </p:nvSpPr>
          <p:spPr bwMode="auto">
            <a:xfrm>
              <a:off x="4057" y="1766"/>
              <a:ext cx="955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13" name="Rectangle 65"/>
            <p:cNvSpPr>
              <a:spLocks noChangeArrowheads="1"/>
            </p:cNvSpPr>
            <p:nvPr/>
          </p:nvSpPr>
          <p:spPr bwMode="auto">
            <a:xfrm>
              <a:off x="3578" y="1766"/>
              <a:ext cx="479" cy="68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8914" name="Rectangle 66"/>
            <p:cNvSpPr>
              <a:spLocks noChangeArrowheads="1"/>
            </p:cNvSpPr>
            <p:nvPr/>
          </p:nvSpPr>
          <p:spPr bwMode="auto">
            <a:xfrm>
              <a:off x="2512" y="1766"/>
              <a:ext cx="1066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915" name="Rectangle 67"/>
            <p:cNvSpPr>
              <a:spLocks noChangeArrowheads="1"/>
            </p:cNvSpPr>
            <p:nvPr/>
          </p:nvSpPr>
          <p:spPr bwMode="auto">
            <a:xfrm>
              <a:off x="1712" y="1766"/>
              <a:ext cx="800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16" name="Rectangle 68"/>
            <p:cNvSpPr>
              <a:spLocks noChangeArrowheads="1"/>
            </p:cNvSpPr>
            <p:nvPr/>
          </p:nvSpPr>
          <p:spPr bwMode="auto">
            <a:xfrm>
              <a:off x="1191" y="1766"/>
              <a:ext cx="521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B</a:t>
              </a:r>
              <a:endParaRPr lang="en-US" altLang="zh-CN" sz="1600" i="1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 dirty="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17" name="Rectangle 69"/>
            <p:cNvSpPr>
              <a:spLocks noChangeArrowheads="1"/>
            </p:cNvSpPr>
            <p:nvPr/>
          </p:nvSpPr>
          <p:spPr bwMode="auto">
            <a:xfrm>
              <a:off x="522" y="1766"/>
              <a:ext cx="669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8918" name="Rectangle 70"/>
            <p:cNvSpPr>
              <a:spLocks noChangeArrowheads="1"/>
            </p:cNvSpPr>
            <p:nvPr/>
          </p:nvSpPr>
          <p:spPr bwMode="auto">
            <a:xfrm>
              <a:off x="4057" y="1541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919" name="Rectangle 71"/>
            <p:cNvSpPr>
              <a:spLocks noChangeArrowheads="1"/>
            </p:cNvSpPr>
            <p:nvPr/>
          </p:nvSpPr>
          <p:spPr bwMode="auto">
            <a:xfrm>
              <a:off x="3578" y="1541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-3</a:t>
              </a:r>
            </a:p>
          </p:txBody>
        </p:sp>
        <p:sp>
          <p:nvSpPr>
            <p:cNvPr id="718920" name="Rectangle 72"/>
            <p:cNvSpPr>
              <a:spLocks noChangeArrowheads="1"/>
            </p:cNvSpPr>
            <p:nvPr/>
          </p:nvSpPr>
          <p:spPr bwMode="auto">
            <a:xfrm>
              <a:off x="2512" y="1541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8921" name="Rectangle 73"/>
            <p:cNvSpPr>
              <a:spLocks noChangeArrowheads="1"/>
            </p:cNvSpPr>
            <p:nvPr/>
          </p:nvSpPr>
          <p:spPr bwMode="auto">
            <a:xfrm>
              <a:off x="1712" y="1541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22" name="Rectangle 74"/>
            <p:cNvSpPr>
              <a:spLocks noChangeArrowheads="1"/>
            </p:cNvSpPr>
            <p:nvPr/>
          </p:nvSpPr>
          <p:spPr bwMode="auto">
            <a:xfrm>
              <a:off x="1191" y="1541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A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23" name="Rectangle 75"/>
            <p:cNvSpPr>
              <a:spLocks noChangeArrowheads="1"/>
            </p:cNvSpPr>
            <p:nvPr/>
          </p:nvSpPr>
          <p:spPr bwMode="auto">
            <a:xfrm>
              <a:off x="522" y="1541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</p:txBody>
        </p:sp>
        <p:sp>
          <p:nvSpPr>
            <p:cNvPr id="718924" name="Rectangle 76"/>
            <p:cNvSpPr>
              <a:spLocks noChangeArrowheads="1"/>
            </p:cNvSpPr>
            <p:nvPr/>
          </p:nvSpPr>
          <p:spPr bwMode="auto">
            <a:xfrm>
              <a:off x="4057" y="1162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Continuing Nets</a:t>
              </a:r>
            </a:p>
          </p:txBody>
        </p:sp>
        <p:sp>
          <p:nvSpPr>
            <p:cNvPr id="718925" name="Rectangle 77"/>
            <p:cNvSpPr>
              <a:spLocks noChangeArrowheads="1"/>
            </p:cNvSpPr>
            <p:nvPr/>
          </p:nvSpPr>
          <p:spPr bwMode="auto">
            <a:xfrm>
              <a:off x="3578" y="1162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Gain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8926" name="Rectangle 78"/>
            <p:cNvSpPr>
              <a:spLocks noChangeArrowheads="1"/>
            </p:cNvSpPr>
            <p:nvPr/>
          </p:nvSpPr>
          <p:spPr bwMode="auto">
            <a:xfrm>
              <a:off x="2512" y="1162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Terminating Nets</a:t>
              </a:r>
            </a:p>
          </p:txBody>
        </p:sp>
        <p:sp>
          <p:nvSpPr>
            <p:cNvPr id="718927" name="Rectangle 79"/>
            <p:cNvSpPr>
              <a:spLocks noChangeArrowheads="1"/>
            </p:cNvSpPr>
            <p:nvPr/>
          </p:nvSpPr>
          <p:spPr bwMode="auto">
            <a:xfrm>
              <a:off x="1712" y="1162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New Nets</a:t>
              </a:r>
            </a:p>
          </p:txBody>
        </p:sp>
        <p:sp>
          <p:nvSpPr>
            <p:cNvPr id="718928" name="Rectangle 80"/>
            <p:cNvSpPr>
              <a:spLocks noChangeArrowheads="1"/>
            </p:cNvSpPr>
            <p:nvPr/>
          </p:nvSpPr>
          <p:spPr bwMode="auto">
            <a:xfrm>
              <a:off x="1191" y="1162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Block</a:t>
              </a:r>
            </a:p>
          </p:txBody>
        </p:sp>
        <p:sp>
          <p:nvSpPr>
            <p:cNvPr id="718929" name="Rectangle 81"/>
            <p:cNvSpPr>
              <a:spLocks noChangeArrowheads="1"/>
            </p:cNvSpPr>
            <p:nvPr/>
          </p:nvSpPr>
          <p:spPr bwMode="auto">
            <a:xfrm>
              <a:off x="522" y="1162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Iteration #</a:t>
              </a:r>
            </a:p>
          </p:txBody>
        </p:sp>
        <p:sp>
          <p:nvSpPr>
            <p:cNvPr id="718930" name="Line 82"/>
            <p:cNvSpPr>
              <a:spLocks noChangeShapeType="1"/>
            </p:cNvSpPr>
            <p:nvPr/>
          </p:nvSpPr>
          <p:spPr bwMode="auto">
            <a:xfrm>
              <a:off x="522" y="1162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1" name="Line 83"/>
            <p:cNvSpPr>
              <a:spLocks noChangeShapeType="1"/>
            </p:cNvSpPr>
            <p:nvPr/>
          </p:nvSpPr>
          <p:spPr bwMode="auto">
            <a:xfrm>
              <a:off x="522" y="3590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2" name="Line 84"/>
            <p:cNvSpPr>
              <a:spLocks noChangeShapeType="1"/>
            </p:cNvSpPr>
            <p:nvPr/>
          </p:nvSpPr>
          <p:spPr bwMode="auto">
            <a:xfrm>
              <a:off x="52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3" name="Line 85"/>
            <p:cNvSpPr>
              <a:spLocks noChangeShapeType="1"/>
            </p:cNvSpPr>
            <p:nvPr/>
          </p:nvSpPr>
          <p:spPr bwMode="auto">
            <a:xfrm>
              <a:off x="50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4" name="Line 86"/>
            <p:cNvSpPr>
              <a:spLocks noChangeShapeType="1"/>
            </p:cNvSpPr>
            <p:nvPr/>
          </p:nvSpPr>
          <p:spPr bwMode="auto">
            <a:xfrm>
              <a:off x="522" y="1541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>
              <a:off x="1191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>
              <a:off x="17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>
              <a:off x="25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3578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39" name="Line 91"/>
            <p:cNvSpPr>
              <a:spLocks noChangeShapeType="1"/>
            </p:cNvSpPr>
            <p:nvPr/>
          </p:nvSpPr>
          <p:spPr bwMode="auto">
            <a:xfrm>
              <a:off x="4057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40" name="Line 92"/>
            <p:cNvSpPr>
              <a:spLocks noChangeShapeType="1"/>
            </p:cNvSpPr>
            <p:nvPr/>
          </p:nvSpPr>
          <p:spPr bwMode="auto">
            <a:xfrm>
              <a:off x="522" y="176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41" name="Line 93"/>
            <p:cNvSpPr>
              <a:spLocks noChangeShapeType="1"/>
            </p:cNvSpPr>
            <p:nvPr/>
          </p:nvSpPr>
          <p:spPr bwMode="auto">
            <a:xfrm>
              <a:off x="522" y="2453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42" name="Line 94"/>
            <p:cNvSpPr>
              <a:spLocks noChangeShapeType="1"/>
            </p:cNvSpPr>
            <p:nvPr/>
          </p:nvSpPr>
          <p:spPr bwMode="auto">
            <a:xfrm>
              <a:off x="522" y="298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522" y="3365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718944" name="Rectangle 96"/>
          <p:cNvSpPr>
            <a:spLocks noChangeArrowheads="1"/>
          </p:cNvSpPr>
          <p:nvPr/>
        </p:nvSpPr>
        <p:spPr bwMode="auto">
          <a:xfrm>
            <a:off x="385763" y="3956050"/>
            <a:ext cx="8172450" cy="1920875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18945" name="Rectangle 97"/>
          <p:cNvSpPr>
            <a:spLocks noChangeArrowheads="1"/>
          </p:cNvSpPr>
          <p:nvPr/>
        </p:nvSpPr>
        <p:spPr bwMode="auto">
          <a:xfrm rot="16200000">
            <a:off x="590391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946" name="Rectangle 98"/>
          <p:cNvSpPr>
            <a:spLocks noChangeArrowheads="1"/>
          </p:cNvSpPr>
          <p:nvPr/>
        </p:nvSpPr>
        <p:spPr bwMode="auto">
          <a:xfrm rot="16200000">
            <a:off x="467995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947" name="Rectangle 99"/>
          <p:cNvSpPr>
            <a:spLocks noChangeArrowheads="1"/>
          </p:cNvSpPr>
          <p:nvPr/>
        </p:nvSpPr>
        <p:spPr bwMode="auto">
          <a:xfrm rot="16200000">
            <a:off x="359886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948" name="Rectangle 100"/>
          <p:cNvSpPr>
            <a:spLocks noChangeArrowheads="1"/>
          </p:cNvSpPr>
          <p:nvPr/>
        </p:nvSpPr>
        <p:spPr bwMode="auto">
          <a:xfrm rot="16200000">
            <a:off x="237490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949" name="Rectangle 101"/>
          <p:cNvSpPr>
            <a:spLocks noChangeArrowheads="1"/>
          </p:cNvSpPr>
          <p:nvPr/>
        </p:nvSpPr>
        <p:spPr bwMode="auto">
          <a:xfrm rot="16200000">
            <a:off x="1150938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8950" name="Text Box 102"/>
          <p:cNvSpPr txBox="1">
            <a:spLocks noChangeArrowheads="1"/>
          </p:cNvSpPr>
          <p:nvPr/>
        </p:nvSpPr>
        <p:spPr bwMode="auto">
          <a:xfrm>
            <a:off x="1116013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8951" name="Text Box 103"/>
          <p:cNvSpPr txBox="1">
            <a:spLocks noChangeArrowheads="1"/>
          </p:cNvSpPr>
          <p:nvPr/>
        </p:nvSpPr>
        <p:spPr bwMode="auto">
          <a:xfrm>
            <a:off x="2339975" y="58753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8952" name="Text Box 104"/>
          <p:cNvSpPr txBox="1">
            <a:spLocks noChangeArrowheads="1"/>
          </p:cNvSpPr>
          <p:nvPr/>
        </p:nvSpPr>
        <p:spPr bwMode="auto">
          <a:xfrm>
            <a:off x="356393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8953" name="Text Box 105"/>
          <p:cNvSpPr txBox="1">
            <a:spLocks noChangeArrowheads="1"/>
          </p:cNvSpPr>
          <p:nvPr/>
        </p:nvSpPr>
        <p:spPr bwMode="auto">
          <a:xfrm>
            <a:off x="4648200" y="586898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8954" name="Text Box 106"/>
          <p:cNvSpPr txBox="1">
            <a:spLocks noChangeArrowheads="1"/>
          </p:cNvSpPr>
          <p:nvPr/>
        </p:nvSpPr>
        <p:spPr bwMode="auto">
          <a:xfrm>
            <a:off x="586898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8955" name="Line 107"/>
          <p:cNvSpPr>
            <a:spLocks noChangeShapeType="1"/>
          </p:cNvSpPr>
          <p:nvPr/>
        </p:nvSpPr>
        <p:spPr bwMode="auto">
          <a:xfrm flipV="1">
            <a:off x="1476375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56" name="Line 108"/>
          <p:cNvSpPr>
            <a:spLocks noChangeShapeType="1"/>
          </p:cNvSpPr>
          <p:nvPr/>
        </p:nvSpPr>
        <p:spPr bwMode="auto">
          <a:xfrm flipV="1">
            <a:off x="24844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57" name="AutoShape 109"/>
          <p:cNvCxnSpPr>
            <a:cxnSpLocks noChangeShapeType="1"/>
            <a:stCxn id="718955" idx="1"/>
            <a:endCxn id="718956" idx="1"/>
          </p:cNvCxnSpPr>
          <p:nvPr/>
        </p:nvCxnSpPr>
        <p:spPr bwMode="auto">
          <a:xfrm>
            <a:off x="1476375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58" name="Line 110"/>
          <p:cNvSpPr>
            <a:spLocks noChangeShapeType="1"/>
          </p:cNvSpPr>
          <p:nvPr/>
        </p:nvSpPr>
        <p:spPr bwMode="auto">
          <a:xfrm flipV="1">
            <a:off x="1260475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59" name="Line 111"/>
          <p:cNvSpPr>
            <a:spLocks noChangeShapeType="1"/>
          </p:cNvSpPr>
          <p:nvPr/>
        </p:nvSpPr>
        <p:spPr bwMode="auto">
          <a:xfrm flipV="1">
            <a:off x="478790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60" name="AutoShape 112"/>
          <p:cNvCxnSpPr>
            <a:cxnSpLocks noChangeShapeType="1"/>
            <a:stCxn id="718958" idx="1"/>
            <a:endCxn id="718959" idx="1"/>
          </p:cNvCxnSpPr>
          <p:nvPr/>
        </p:nvCxnSpPr>
        <p:spPr bwMode="auto">
          <a:xfrm>
            <a:off x="1260475" y="5373688"/>
            <a:ext cx="3527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61" name="Line 113"/>
          <p:cNvSpPr>
            <a:spLocks noChangeShapeType="1"/>
          </p:cNvSpPr>
          <p:nvPr/>
        </p:nvSpPr>
        <p:spPr bwMode="auto">
          <a:xfrm flipV="1">
            <a:off x="622935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62" name="AutoShape 114"/>
          <p:cNvCxnSpPr>
            <a:cxnSpLocks noChangeShapeType="1"/>
            <a:stCxn id="718959" idx="1"/>
            <a:endCxn id="718961" idx="1"/>
          </p:cNvCxnSpPr>
          <p:nvPr/>
        </p:nvCxnSpPr>
        <p:spPr bwMode="auto">
          <a:xfrm>
            <a:off x="4787900" y="5373688"/>
            <a:ext cx="144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63" name="Line 115"/>
          <p:cNvSpPr>
            <a:spLocks noChangeShapeType="1"/>
          </p:cNvSpPr>
          <p:nvPr/>
        </p:nvSpPr>
        <p:spPr bwMode="auto">
          <a:xfrm flipV="1">
            <a:off x="3924300" y="565943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64" name="Line 116"/>
          <p:cNvSpPr>
            <a:spLocks noChangeShapeType="1"/>
          </p:cNvSpPr>
          <p:nvPr/>
        </p:nvSpPr>
        <p:spPr bwMode="auto">
          <a:xfrm flipV="1">
            <a:off x="49323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65" name="Line 117"/>
          <p:cNvSpPr>
            <a:spLocks noChangeShapeType="1"/>
          </p:cNvSpPr>
          <p:nvPr/>
        </p:nvSpPr>
        <p:spPr bwMode="auto">
          <a:xfrm flipV="1">
            <a:off x="60118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66" name="AutoShape 118"/>
          <p:cNvCxnSpPr>
            <a:cxnSpLocks noChangeShapeType="1"/>
            <a:endCxn id="718964" idx="1"/>
          </p:cNvCxnSpPr>
          <p:nvPr/>
        </p:nvCxnSpPr>
        <p:spPr bwMode="auto">
          <a:xfrm>
            <a:off x="3924300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8967" name="AutoShape 119"/>
          <p:cNvCxnSpPr>
            <a:cxnSpLocks noChangeShapeType="1"/>
            <a:stCxn id="718964" idx="1"/>
            <a:endCxn id="718965" idx="1"/>
          </p:cNvCxnSpPr>
          <p:nvPr/>
        </p:nvCxnSpPr>
        <p:spPr bwMode="auto">
          <a:xfrm>
            <a:off x="4932363" y="56594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68" name="Line 120"/>
          <p:cNvSpPr>
            <a:spLocks noChangeShapeType="1"/>
          </p:cNvSpPr>
          <p:nvPr/>
        </p:nvSpPr>
        <p:spPr bwMode="auto">
          <a:xfrm>
            <a:off x="133191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69" name="Line 121"/>
          <p:cNvSpPr>
            <a:spLocks noChangeShapeType="1"/>
          </p:cNvSpPr>
          <p:nvPr/>
        </p:nvSpPr>
        <p:spPr bwMode="auto">
          <a:xfrm>
            <a:off x="38528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70" name="AutoShape 122"/>
          <p:cNvCxnSpPr>
            <a:cxnSpLocks noChangeShapeType="1"/>
            <a:stCxn id="718968" idx="1"/>
            <a:endCxn id="718969" idx="1"/>
          </p:cNvCxnSpPr>
          <p:nvPr/>
        </p:nvCxnSpPr>
        <p:spPr bwMode="auto">
          <a:xfrm>
            <a:off x="1331913" y="6524625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71" name="Line 123"/>
          <p:cNvSpPr>
            <a:spLocks noChangeShapeType="1"/>
          </p:cNvSpPr>
          <p:nvPr/>
        </p:nvSpPr>
        <p:spPr bwMode="auto">
          <a:xfrm>
            <a:off x="3708400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72" name="Line 124"/>
          <p:cNvSpPr>
            <a:spLocks noChangeShapeType="1"/>
          </p:cNvSpPr>
          <p:nvPr/>
        </p:nvSpPr>
        <p:spPr bwMode="auto">
          <a:xfrm>
            <a:off x="27003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8973" name="AutoShape 125"/>
          <p:cNvCxnSpPr>
            <a:cxnSpLocks noChangeShapeType="1"/>
          </p:cNvCxnSpPr>
          <p:nvPr/>
        </p:nvCxnSpPr>
        <p:spPr bwMode="auto">
          <a:xfrm>
            <a:off x="2700338" y="5659438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8974" name="Line 126"/>
          <p:cNvSpPr>
            <a:spLocks noChangeShapeType="1"/>
          </p:cNvSpPr>
          <p:nvPr/>
        </p:nvSpPr>
        <p:spPr bwMode="auto">
          <a:xfrm>
            <a:off x="3995738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75" name="Line 127"/>
          <p:cNvSpPr>
            <a:spLocks noChangeShapeType="1"/>
          </p:cNvSpPr>
          <p:nvPr/>
        </p:nvSpPr>
        <p:spPr bwMode="auto">
          <a:xfrm>
            <a:off x="49323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76" name="Text Box 128"/>
          <p:cNvSpPr txBox="1">
            <a:spLocks noChangeArrowheads="1"/>
          </p:cNvSpPr>
          <p:nvPr/>
        </p:nvSpPr>
        <p:spPr bwMode="auto">
          <a:xfrm>
            <a:off x="18367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8977" name="Text Box 129"/>
          <p:cNvSpPr txBox="1">
            <a:spLocks noChangeArrowheads="1"/>
          </p:cNvSpPr>
          <p:nvPr/>
        </p:nvSpPr>
        <p:spPr bwMode="auto">
          <a:xfrm>
            <a:off x="1836738" y="61642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8978" name="Text Box 130"/>
          <p:cNvSpPr txBox="1">
            <a:spLocks noChangeArrowheads="1"/>
          </p:cNvSpPr>
          <p:nvPr/>
        </p:nvSpPr>
        <p:spPr bwMode="auto">
          <a:xfrm>
            <a:off x="2989263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8979" name="Text Box 131"/>
          <p:cNvSpPr txBox="1">
            <a:spLocks noChangeArrowheads="1"/>
          </p:cNvSpPr>
          <p:nvPr/>
        </p:nvSpPr>
        <p:spPr bwMode="auto">
          <a:xfrm>
            <a:off x="42116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8980" name="Text Box 132"/>
          <p:cNvSpPr txBox="1">
            <a:spLocks noChangeArrowheads="1"/>
          </p:cNvSpPr>
          <p:nvPr/>
        </p:nvSpPr>
        <p:spPr bwMode="auto">
          <a:xfrm>
            <a:off x="4211638" y="615791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8981" name="Oval 133"/>
          <p:cNvSpPr>
            <a:spLocks noChangeArrowheads="1"/>
          </p:cNvSpPr>
          <p:nvPr/>
        </p:nvSpPr>
        <p:spPr bwMode="auto">
          <a:xfrm>
            <a:off x="4756150" y="53435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82" name="Oval 134"/>
          <p:cNvSpPr>
            <a:spLocks noChangeArrowheads="1"/>
          </p:cNvSpPr>
          <p:nvPr/>
        </p:nvSpPr>
        <p:spPr bwMode="auto">
          <a:xfrm>
            <a:off x="4903788" y="561975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83" name="Line 135"/>
          <p:cNvSpPr>
            <a:spLocks noChangeShapeType="1"/>
          </p:cNvSpPr>
          <p:nvPr/>
        </p:nvSpPr>
        <p:spPr bwMode="auto">
          <a:xfrm>
            <a:off x="3995738" y="65246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8984" name="Rectangle 136"/>
          <p:cNvSpPr>
            <a:spLocks noChangeArrowheads="1"/>
          </p:cNvSpPr>
          <p:nvPr/>
        </p:nvSpPr>
        <p:spPr bwMode="auto">
          <a:xfrm>
            <a:off x="3419475" y="5319713"/>
            <a:ext cx="3035300" cy="1473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18985" name="Text Box 137"/>
          <p:cNvSpPr txBox="1">
            <a:spLocks noChangeArrowheads="1"/>
          </p:cNvSpPr>
          <p:nvPr/>
        </p:nvSpPr>
        <p:spPr bwMode="auto">
          <a:xfrm>
            <a:off x="1836738" y="501173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8988" name="Oval 140"/>
          <p:cNvSpPr>
            <a:spLocks noChangeArrowheads="1"/>
          </p:cNvSpPr>
          <p:nvPr/>
        </p:nvSpPr>
        <p:spPr bwMode="auto">
          <a:xfrm>
            <a:off x="5905500" y="2898775"/>
            <a:ext cx="395288" cy="385763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20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48" grpId="0" animBg="1"/>
      <p:bldP spid="718951" grpId="0" animBg="1"/>
      <p:bldP spid="718956" grpId="0" animBg="1"/>
      <p:bldP spid="718963" grpId="0" animBg="1"/>
      <p:bldP spid="718969" grpId="0" animBg="1"/>
      <p:bldP spid="718971" grpId="0" animBg="1"/>
      <p:bldP spid="718972" grpId="0" animBg="1"/>
      <p:bldP spid="718978" grpId="0"/>
      <p:bldP spid="71898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DD4E0-2FB0-B243-A543-CF4B2FD7723C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719874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75" name="Rectangle 3"/>
          <p:cNvSpPr>
            <a:spLocks noChangeArrowheads="1"/>
          </p:cNvSpPr>
          <p:nvPr/>
        </p:nvSpPr>
        <p:spPr bwMode="auto">
          <a:xfrm rot="16200000">
            <a:off x="593883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 rot="16200000">
            <a:off x="471487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877" name="Rectangle 5"/>
          <p:cNvSpPr>
            <a:spLocks noChangeArrowheads="1"/>
          </p:cNvSpPr>
          <p:nvPr/>
        </p:nvSpPr>
        <p:spPr bwMode="auto">
          <a:xfrm rot="16200000">
            <a:off x="363378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 rot="16200000">
            <a:off x="240982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 rot="16200000">
            <a:off x="1185863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880" name="Text Box 8"/>
          <p:cNvSpPr txBox="1">
            <a:spLocks noChangeArrowheads="1"/>
          </p:cNvSpPr>
          <p:nvPr/>
        </p:nvSpPr>
        <p:spPr bwMode="auto">
          <a:xfrm>
            <a:off x="1150938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2374900" y="90805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9882" name="Text Box 10"/>
          <p:cNvSpPr txBox="1">
            <a:spLocks noChangeArrowheads="1"/>
          </p:cNvSpPr>
          <p:nvPr/>
        </p:nvSpPr>
        <p:spPr bwMode="auto">
          <a:xfrm>
            <a:off x="359886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9883" name="Text Box 11"/>
          <p:cNvSpPr txBox="1">
            <a:spLocks noChangeArrowheads="1"/>
          </p:cNvSpPr>
          <p:nvPr/>
        </p:nvSpPr>
        <p:spPr bwMode="auto">
          <a:xfrm>
            <a:off x="4679950" y="90170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9884" name="Text Box 12"/>
          <p:cNvSpPr txBox="1">
            <a:spLocks noChangeArrowheads="1"/>
          </p:cNvSpPr>
          <p:nvPr/>
        </p:nvSpPr>
        <p:spPr bwMode="auto">
          <a:xfrm>
            <a:off x="590391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9885" name="Line 13"/>
          <p:cNvSpPr>
            <a:spLocks noChangeShapeType="1"/>
          </p:cNvSpPr>
          <p:nvPr/>
        </p:nvSpPr>
        <p:spPr bwMode="auto">
          <a:xfrm flipV="1">
            <a:off x="1511300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251936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887" name="AutoShape 15"/>
          <p:cNvCxnSpPr>
            <a:cxnSpLocks noChangeShapeType="1"/>
            <a:stCxn id="719885" idx="1"/>
            <a:endCxn id="719886" idx="1"/>
          </p:cNvCxnSpPr>
          <p:nvPr/>
        </p:nvCxnSpPr>
        <p:spPr bwMode="auto">
          <a:xfrm>
            <a:off x="1511300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888" name="Line 16"/>
          <p:cNvSpPr>
            <a:spLocks noChangeShapeType="1"/>
          </p:cNvSpPr>
          <p:nvPr/>
        </p:nvSpPr>
        <p:spPr bwMode="auto">
          <a:xfrm flipV="1">
            <a:off x="1295400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89" name="Line 17"/>
          <p:cNvSpPr>
            <a:spLocks noChangeShapeType="1"/>
          </p:cNvSpPr>
          <p:nvPr/>
        </p:nvSpPr>
        <p:spPr bwMode="auto">
          <a:xfrm flipV="1">
            <a:off x="374332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890" name="AutoShape 18"/>
          <p:cNvCxnSpPr>
            <a:cxnSpLocks noChangeShapeType="1"/>
            <a:stCxn id="719888" idx="1"/>
            <a:endCxn id="719889" idx="1"/>
          </p:cNvCxnSpPr>
          <p:nvPr/>
        </p:nvCxnSpPr>
        <p:spPr bwMode="auto">
          <a:xfrm>
            <a:off x="1295400" y="406400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891" name="Line 19"/>
          <p:cNvSpPr>
            <a:spLocks noChangeShapeType="1"/>
          </p:cNvSpPr>
          <p:nvPr/>
        </p:nvSpPr>
        <p:spPr bwMode="auto">
          <a:xfrm flipV="1">
            <a:off x="626427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892" name="AutoShape 20"/>
          <p:cNvCxnSpPr>
            <a:cxnSpLocks noChangeShapeType="1"/>
            <a:stCxn id="719889" idx="1"/>
            <a:endCxn id="719891" idx="1"/>
          </p:cNvCxnSpPr>
          <p:nvPr/>
        </p:nvCxnSpPr>
        <p:spPr bwMode="auto">
          <a:xfrm>
            <a:off x="3743325" y="406400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893" name="Line 21"/>
          <p:cNvSpPr>
            <a:spLocks noChangeShapeType="1"/>
          </p:cNvSpPr>
          <p:nvPr/>
        </p:nvSpPr>
        <p:spPr bwMode="auto">
          <a:xfrm flipV="1">
            <a:off x="3959225" y="69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94" name="Line 22"/>
          <p:cNvSpPr>
            <a:spLocks noChangeShapeType="1"/>
          </p:cNvSpPr>
          <p:nvPr/>
        </p:nvSpPr>
        <p:spPr bwMode="auto">
          <a:xfrm flipV="1">
            <a:off x="49672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95" name="Line 23"/>
          <p:cNvSpPr>
            <a:spLocks noChangeShapeType="1"/>
          </p:cNvSpPr>
          <p:nvPr/>
        </p:nvSpPr>
        <p:spPr bwMode="auto">
          <a:xfrm flipV="1">
            <a:off x="60467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896" name="AutoShape 24"/>
          <p:cNvCxnSpPr>
            <a:cxnSpLocks noChangeShapeType="1"/>
            <a:endCxn id="719894" idx="1"/>
          </p:cNvCxnSpPr>
          <p:nvPr/>
        </p:nvCxnSpPr>
        <p:spPr bwMode="auto">
          <a:xfrm>
            <a:off x="3959225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9897" name="AutoShape 25"/>
          <p:cNvCxnSpPr>
            <a:cxnSpLocks noChangeShapeType="1"/>
            <a:stCxn id="719894" idx="1"/>
            <a:endCxn id="719895" idx="1"/>
          </p:cNvCxnSpPr>
          <p:nvPr/>
        </p:nvCxnSpPr>
        <p:spPr bwMode="auto">
          <a:xfrm>
            <a:off x="4967288" y="692150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898" name="Line 26"/>
          <p:cNvSpPr>
            <a:spLocks noChangeShapeType="1"/>
          </p:cNvSpPr>
          <p:nvPr/>
        </p:nvSpPr>
        <p:spPr bwMode="auto">
          <a:xfrm>
            <a:off x="1366838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899" name="Line 27"/>
          <p:cNvSpPr>
            <a:spLocks noChangeShapeType="1"/>
          </p:cNvSpPr>
          <p:nvPr/>
        </p:nvSpPr>
        <p:spPr bwMode="auto">
          <a:xfrm>
            <a:off x="4822825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00" name="AutoShape 28"/>
          <p:cNvCxnSpPr>
            <a:cxnSpLocks noChangeShapeType="1"/>
            <a:stCxn id="719898" idx="1"/>
          </p:cNvCxnSpPr>
          <p:nvPr/>
        </p:nvCxnSpPr>
        <p:spPr bwMode="auto">
          <a:xfrm>
            <a:off x="1366838" y="1557338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9901" name="AutoShape 29"/>
          <p:cNvCxnSpPr>
            <a:cxnSpLocks noChangeShapeType="1"/>
            <a:stCxn id="719899" idx="1"/>
          </p:cNvCxnSpPr>
          <p:nvPr/>
        </p:nvCxnSpPr>
        <p:spPr bwMode="auto">
          <a:xfrm flipH="1">
            <a:off x="3887788" y="1557338"/>
            <a:ext cx="935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02" name="Line 30"/>
          <p:cNvSpPr>
            <a:spLocks noChangeShapeType="1"/>
          </p:cNvSpPr>
          <p:nvPr/>
        </p:nvSpPr>
        <p:spPr bwMode="auto">
          <a:xfrm>
            <a:off x="4967288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03" name="Line 31"/>
          <p:cNvSpPr>
            <a:spLocks noChangeShapeType="1"/>
          </p:cNvSpPr>
          <p:nvPr/>
        </p:nvSpPr>
        <p:spPr bwMode="auto">
          <a:xfrm>
            <a:off x="2590800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04" name="AutoShape 32"/>
          <p:cNvCxnSpPr>
            <a:cxnSpLocks noChangeShapeType="1"/>
            <a:stCxn id="719903" idx="1"/>
            <a:endCxn id="719902" idx="1"/>
          </p:cNvCxnSpPr>
          <p:nvPr/>
        </p:nvCxnSpPr>
        <p:spPr bwMode="auto">
          <a:xfrm>
            <a:off x="2590800" y="17732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05" name="Line 33"/>
          <p:cNvSpPr>
            <a:spLocks noChangeShapeType="1"/>
          </p:cNvSpPr>
          <p:nvPr/>
        </p:nvSpPr>
        <p:spPr bwMode="auto">
          <a:xfrm>
            <a:off x="51117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06" name="Line 34"/>
          <p:cNvSpPr>
            <a:spLocks noChangeShapeType="1"/>
          </p:cNvSpPr>
          <p:nvPr/>
        </p:nvSpPr>
        <p:spPr bwMode="auto">
          <a:xfrm>
            <a:off x="61912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07" name="AutoShape 35"/>
          <p:cNvCxnSpPr>
            <a:cxnSpLocks noChangeShapeType="1"/>
            <a:stCxn id="719905" idx="1"/>
            <a:endCxn id="719906" idx="1"/>
          </p:cNvCxnSpPr>
          <p:nvPr/>
        </p:nvCxnSpPr>
        <p:spPr bwMode="auto">
          <a:xfrm>
            <a:off x="5111750" y="15573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187166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9909" name="Text Box 37"/>
          <p:cNvSpPr txBox="1">
            <a:spLocks noChangeArrowheads="1"/>
          </p:cNvSpPr>
          <p:nvPr/>
        </p:nvSpPr>
        <p:spPr bwMode="auto">
          <a:xfrm>
            <a:off x="187166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9910" name="Text Box 38"/>
          <p:cNvSpPr txBox="1">
            <a:spLocks noChangeArrowheads="1"/>
          </p:cNvSpPr>
          <p:nvPr/>
        </p:nvSpPr>
        <p:spPr bwMode="auto">
          <a:xfrm>
            <a:off x="1871663" y="4445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9911" name="Text Box 39"/>
          <p:cNvSpPr txBox="1">
            <a:spLocks noChangeArrowheads="1"/>
          </p:cNvSpPr>
          <p:nvPr/>
        </p:nvSpPr>
        <p:spPr bwMode="auto">
          <a:xfrm>
            <a:off x="3743325" y="1573213"/>
            <a:ext cx="355600" cy="280987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9912" name="Text Box 40"/>
          <p:cNvSpPr txBox="1">
            <a:spLocks noChangeArrowheads="1"/>
          </p:cNvSpPr>
          <p:nvPr/>
        </p:nvSpPr>
        <p:spPr bwMode="auto">
          <a:xfrm>
            <a:off x="482441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9913" name="Text Box 41"/>
          <p:cNvSpPr txBox="1">
            <a:spLocks noChangeArrowheads="1"/>
          </p:cNvSpPr>
          <p:nvPr/>
        </p:nvSpPr>
        <p:spPr bwMode="auto">
          <a:xfrm>
            <a:off x="547211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9914" name="Oval 42"/>
          <p:cNvSpPr>
            <a:spLocks noChangeArrowheads="1"/>
          </p:cNvSpPr>
          <p:nvPr/>
        </p:nvSpPr>
        <p:spPr bwMode="auto">
          <a:xfrm>
            <a:off x="3708400" y="369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15" name="Oval 43"/>
          <p:cNvSpPr>
            <a:spLocks noChangeArrowheads="1"/>
          </p:cNvSpPr>
          <p:nvPr/>
        </p:nvSpPr>
        <p:spPr bwMode="auto">
          <a:xfrm>
            <a:off x="4938713" y="6524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16" name="Rectangle 44"/>
          <p:cNvSpPr>
            <a:spLocks noChangeArrowheads="1"/>
          </p:cNvSpPr>
          <p:nvPr/>
        </p:nvSpPr>
        <p:spPr bwMode="auto">
          <a:xfrm>
            <a:off x="169863" y="6559550"/>
            <a:ext cx="7777162" cy="2333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102445" name="Group 45"/>
          <p:cNvGrpSpPr>
            <a:grpSpLocks/>
          </p:cNvGrpSpPr>
          <p:nvPr/>
        </p:nvGrpSpPr>
        <p:grpSpPr bwMode="auto">
          <a:xfrm>
            <a:off x="828675" y="1989138"/>
            <a:ext cx="7129463" cy="3671887"/>
            <a:chOff x="522" y="1162"/>
            <a:chExt cx="4491" cy="2429"/>
          </a:xfrm>
        </p:grpSpPr>
        <p:sp>
          <p:nvSpPr>
            <p:cNvPr id="719918" name="Rectangle 46"/>
            <p:cNvSpPr>
              <a:spLocks noChangeArrowheads="1"/>
            </p:cNvSpPr>
            <p:nvPr/>
          </p:nvSpPr>
          <p:spPr bwMode="auto">
            <a:xfrm>
              <a:off x="4057" y="3365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19" name="Rectangle 47"/>
            <p:cNvSpPr>
              <a:spLocks noChangeArrowheads="1"/>
            </p:cNvSpPr>
            <p:nvPr/>
          </p:nvSpPr>
          <p:spPr bwMode="auto">
            <a:xfrm>
              <a:off x="3578" y="3365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9920" name="Rectangle 48"/>
            <p:cNvSpPr>
              <a:spLocks noChangeArrowheads="1"/>
            </p:cNvSpPr>
            <p:nvPr/>
          </p:nvSpPr>
          <p:spPr bwMode="auto">
            <a:xfrm>
              <a:off x="2512" y="3365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21" name="Rectangle 49"/>
            <p:cNvSpPr>
              <a:spLocks noChangeArrowheads="1"/>
            </p:cNvSpPr>
            <p:nvPr/>
          </p:nvSpPr>
          <p:spPr bwMode="auto">
            <a:xfrm>
              <a:off x="1712" y="3365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22" name="Rectangle 50"/>
            <p:cNvSpPr>
              <a:spLocks noChangeArrowheads="1"/>
            </p:cNvSpPr>
            <p:nvPr/>
          </p:nvSpPr>
          <p:spPr bwMode="auto">
            <a:xfrm>
              <a:off x="1191" y="3365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23" name="Rectangle 51"/>
            <p:cNvSpPr>
              <a:spLocks noChangeArrowheads="1"/>
            </p:cNvSpPr>
            <p:nvPr/>
          </p:nvSpPr>
          <p:spPr bwMode="auto">
            <a:xfrm>
              <a:off x="522" y="3365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</a:p>
          </p:txBody>
        </p:sp>
        <p:sp>
          <p:nvSpPr>
            <p:cNvPr id="719924" name="Rectangle 52"/>
            <p:cNvSpPr>
              <a:spLocks noChangeArrowheads="1"/>
            </p:cNvSpPr>
            <p:nvPr/>
          </p:nvSpPr>
          <p:spPr bwMode="auto">
            <a:xfrm>
              <a:off x="4057" y="2986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25" name="Rectangle 53"/>
            <p:cNvSpPr>
              <a:spLocks noChangeArrowheads="1"/>
            </p:cNvSpPr>
            <p:nvPr/>
          </p:nvSpPr>
          <p:spPr bwMode="auto">
            <a:xfrm>
              <a:off x="3578" y="2986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9926" name="Rectangle 54"/>
            <p:cNvSpPr>
              <a:spLocks noChangeArrowheads="1"/>
            </p:cNvSpPr>
            <p:nvPr/>
          </p:nvSpPr>
          <p:spPr bwMode="auto">
            <a:xfrm>
              <a:off x="2512" y="2986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27" name="Rectangle 55"/>
            <p:cNvSpPr>
              <a:spLocks noChangeArrowheads="1"/>
            </p:cNvSpPr>
            <p:nvPr/>
          </p:nvSpPr>
          <p:spPr bwMode="auto">
            <a:xfrm>
              <a:off x="1712" y="2986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28" name="Rectangle 56"/>
            <p:cNvSpPr>
              <a:spLocks noChangeArrowheads="1"/>
            </p:cNvSpPr>
            <p:nvPr/>
          </p:nvSpPr>
          <p:spPr bwMode="auto">
            <a:xfrm>
              <a:off x="1191" y="2986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29" name="Rectangle 57"/>
            <p:cNvSpPr>
              <a:spLocks noChangeArrowheads="1"/>
            </p:cNvSpPr>
            <p:nvPr/>
          </p:nvSpPr>
          <p:spPr bwMode="auto">
            <a:xfrm>
              <a:off x="522" y="2986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</a:p>
          </p:txBody>
        </p:sp>
        <p:sp>
          <p:nvSpPr>
            <p:cNvPr id="719930" name="Rectangle 58"/>
            <p:cNvSpPr>
              <a:spLocks noChangeArrowheads="1"/>
            </p:cNvSpPr>
            <p:nvPr/>
          </p:nvSpPr>
          <p:spPr bwMode="auto">
            <a:xfrm>
              <a:off x="4057" y="2453"/>
              <a:ext cx="95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31" name="Rectangle 59"/>
            <p:cNvSpPr>
              <a:spLocks noChangeArrowheads="1"/>
            </p:cNvSpPr>
            <p:nvPr/>
          </p:nvSpPr>
          <p:spPr bwMode="auto">
            <a:xfrm>
              <a:off x="3578" y="2453"/>
              <a:ext cx="479" cy="53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9932" name="Rectangle 60"/>
            <p:cNvSpPr>
              <a:spLocks noChangeArrowheads="1"/>
            </p:cNvSpPr>
            <p:nvPr/>
          </p:nvSpPr>
          <p:spPr bwMode="auto">
            <a:xfrm>
              <a:off x="2512" y="2453"/>
              <a:ext cx="106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33" name="Rectangle 61"/>
            <p:cNvSpPr>
              <a:spLocks noChangeArrowheads="1"/>
            </p:cNvSpPr>
            <p:nvPr/>
          </p:nvSpPr>
          <p:spPr bwMode="auto">
            <a:xfrm>
              <a:off x="1712" y="2453"/>
              <a:ext cx="80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34" name="Rectangle 62"/>
            <p:cNvSpPr>
              <a:spLocks noChangeArrowheads="1"/>
            </p:cNvSpPr>
            <p:nvPr/>
          </p:nvSpPr>
          <p:spPr bwMode="auto">
            <a:xfrm>
              <a:off x="1191" y="2453"/>
              <a:ext cx="52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35" name="Rectangle 63"/>
            <p:cNvSpPr>
              <a:spLocks noChangeArrowheads="1"/>
            </p:cNvSpPr>
            <p:nvPr/>
          </p:nvSpPr>
          <p:spPr bwMode="auto">
            <a:xfrm>
              <a:off x="522" y="2453"/>
              <a:ext cx="66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19936" name="Rectangle 64"/>
            <p:cNvSpPr>
              <a:spLocks noChangeArrowheads="1"/>
            </p:cNvSpPr>
            <p:nvPr/>
          </p:nvSpPr>
          <p:spPr bwMode="auto">
            <a:xfrm>
              <a:off x="4057" y="1766"/>
              <a:ext cx="955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37" name="Rectangle 65"/>
            <p:cNvSpPr>
              <a:spLocks noChangeArrowheads="1"/>
            </p:cNvSpPr>
            <p:nvPr/>
          </p:nvSpPr>
          <p:spPr bwMode="auto">
            <a:xfrm>
              <a:off x="3578" y="1766"/>
              <a:ext cx="479" cy="68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19938" name="Rectangle 66"/>
            <p:cNvSpPr>
              <a:spLocks noChangeArrowheads="1"/>
            </p:cNvSpPr>
            <p:nvPr/>
          </p:nvSpPr>
          <p:spPr bwMode="auto">
            <a:xfrm>
              <a:off x="2512" y="1766"/>
              <a:ext cx="1066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39" name="Rectangle 67"/>
            <p:cNvSpPr>
              <a:spLocks noChangeArrowheads="1"/>
            </p:cNvSpPr>
            <p:nvPr/>
          </p:nvSpPr>
          <p:spPr bwMode="auto">
            <a:xfrm>
              <a:off x="1712" y="1766"/>
              <a:ext cx="800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40" name="Rectangle 68"/>
            <p:cNvSpPr>
              <a:spLocks noChangeArrowheads="1"/>
            </p:cNvSpPr>
            <p:nvPr/>
          </p:nvSpPr>
          <p:spPr bwMode="auto">
            <a:xfrm>
              <a:off x="1191" y="1766"/>
              <a:ext cx="521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B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41" name="Rectangle 69"/>
            <p:cNvSpPr>
              <a:spLocks noChangeArrowheads="1"/>
            </p:cNvSpPr>
            <p:nvPr/>
          </p:nvSpPr>
          <p:spPr bwMode="auto">
            <a:xfrm>
              <a:off x="522" y="1766"/>
              <a:ext cx="669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19942" name="Rectangle 70"/>
            <p:cNvSpPr>
              <a:spLocks noChangeArrowheads="1"/>
            </p:cNvSpPr>
            <p:nvPr/>
          </p:nvSpPr>
          <p:spPr bwMode="auto">
            <a:xfrm>
              <a:off x="4057" y="1541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43" name="Rectangle 71"/>
            <p:cNvSpPr>
              <a:spLocks noChangeArrowheads="1"/>
            </p:cNvSpPr>
            <p:nvPr/>
          </p:nvSpPr>
          <p:spPr bwMode="auto">
            <a:xfrm>
              <a:off x="3578" y="1541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-3</a:t>
              </a:r>
            </a:p>
          </p:txBody>
        </p:sp>
        <p:sp>
          <p:nvSpPr>
            <p:cNvPr id="719944" name="Rectangle 72"/>
            <p:cNvSpPr>
              <a:spLocks noChangeArrowheads="1"/>
            </p:cNvSpPr>
            <p:nvPr/>
          </p:nvSpPr>
          <p:spPr bwMode="auto">
            <a:xfrm>
              <a:off x="2512" y="1541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19945" name="Rectangle 73"/>
            <p:cNvSpPr>
              <a:spLocks noChangeArrowheads="1"/>
            </p:cNvSpPr>
            <p:nvPr/>
          </p:nvSpPr>
          <p:spPr bwMode="auto">
            <a:xfrm>
              <a:off x="1712" y="1541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46" name="Rectangle 74"/>
            <p:cNvSpPr>
              <a:spLocks noChangeArrowheads="1"/>
            </p:cNvSpPr>
            <p:nvPr/>
          </p:nvSpPr>
          <p:spPr bwMode="auto">
            <a:xfrm>
              <a:off x="1191" y="1541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A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47" name="Rectangle 75"/>
            <p:cNvSpPr>
              <a:spLocks noChangeArrowheads="1"/>
            </p:cNvSpPr>
            <p:nvPr/>
          </p:nvSpPr>
          <p:spPr bwMode="auto">
            <a:xfrm>
              <a:off x="522" y="1541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</p:txBody>
        </p:sp>
        <p:sp>
          <p:nvSpPr>
            <p:cNvPr id="719948" name="Rectangle 76"/>
            <p:cNvSpPr>
              <a:spLocks noChangeArrowheads="1"/>
            </p:cNvSpPr>
            <p:nvPr/>
          </p:nvSpPr>
          <p:spPr bwMode="auto">
            <a:xfrm>
              <a:off x="4057" y="1162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Continuing Nets</a:t>
              </a:r>
            </a:p>
          </p:txBody>
        </p:sp>
        <p:sp>
          <p:nvSpPr>
            <p:cNvPr id="719949" name="Rectangle 77"/>
            <p:cNvSpPr>
              <a:spLocks noChangeArrowheads="1"/>
            </p:cNvSpPr>
            <p:nvPr/>
          </p:nvSpPr>
          <p:spPr bwMode="auto">
            <a:xfrm>
              <a:off x="3578" y="1162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Gain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19950" name="Rectangle 78"/>
            <p:cNvSpPr>
              <a:spLocks noChangeArrowheads="1"/>
            </p:cNvSpPr>
            <p:nvPr/>
          </p:nvSpPr>
          <p:spPr bwMode="auto">
            <a:xfrm>
              <a:off x="2512" y="1162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Terminating Nets</a:t>
              </a:r>
            </a:p>
          </p:txBody>
        </p:sp>
        <p:sp>
          <p:nvSpPr>
            <p:cNvPr id="719951" name="Rectangle 79"/>
            <p:cNvSpPr>
              <a:spLocks noChangeArrowheads="1"/>
            </p:cNvSpPr>
            <p:nvPr/>
          </p:nvSpPr>
          <p:spPr bwMode="auto">
            <a:xfrm>
              <a:off x="1712" y="1162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New Nets</a:t>
              </a:r>
            </a:p>
          </p:txBody>
        </p:sp>
        <p:sp>
          <p:nvSpPr>
            <p:cNvPr id="719952" name="Rectangle 80"/>
            <p:cNvSpPr>
              <a:spLocks noChangeArrowheads="1"/>
            </p:cNvSpPr>
            <p:nvPr/>
          </p:nvSpPr>
          <p:spPr bwMode="auto">
            <a:xfrm>
              <a:off x="1191" y="1162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Block</a:t>
              </a:r>
            </a:p>
          </p:txBody>
        </p:sp>
        <p:sp>
          <p:nvSpPr>
            <p:cNvPr id="719953" name="Rectangle 81"/>
            <p:cNvSpPr>
              <a:spLocks noChangeArrowheads="1"/>
            </p:cNvSpPr>
            <p:nvPr/>
          </p:nvSpPr>
          <p:spPr bwMode="auto">
            <a:xfrm>
              <a:off x="522" y="1162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Iteration #</a:t>
              </a:r>
            </a:p>
          </p:txBody>
        </p:sp>
        <p:sp>
          <p:nvSpPr>
            <p:cNvPr id="719954" name="Line 82"/>
            <p:cNvSpPr>
              <a:spLocks noChangeShapeType="1"/>
            </p:cNvSpPr>
            <p:nvPr/>
          </p:nvSpPr>
          <p:spPr bwMode="auto">
            <a:xfrm>
              <a:off x="522" y="1162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55" name="Line 83"/>
            <p:cNvSpPr>
              <a:spLocks noChangeShapeType="1"/>
            </p:cNvSpPr>
            <p:nvPr/>
          </p:nvSpPr>
          <p:spPr bwMode="auto">
            <a:xfrm>
              <a:off x="522" y="3590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56" name="Line 84"/>
            <p:cNvSpPr>
              <a:spLocks noChangeShapeType="1"/>
            </p:cNvSpPr>
            <p:nvPr/>
          </p:nvSpPr>
          <p:spPr bwMode="auto">
            <a:xfrm>
              <a:off x="52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57" name="Line 85"/>
            <p:cNvSpPr>
              <a:spLocks noChangeShapeType="1"/>
            </p:cNvSpPr>
            <p:nvPr/>
          </p:nvSpPr>
          <p:spPr bwMode="auto">
            <a:xfrm>
              <a:off x="50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58" name="Line 86"/>
            <p:cNvSpPr>
              <a:spLocks noChangeShapeType="1"/>
            </p:cNvSpPr>
            <p:nvPr/>
          </p:nvSpPr>
          <p:spPr bwMode="auto">
            <a:xfrm>
              <a:off x="522" y="1541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59" name="Line 87"/>
            <p:cNvSpPr>
              <a:spLocks noChangeShapeType="1"/>
            </p:cNvSpPr>
            <p:nvPr/>
          </p:nvSpPr>
          <p:spPr bwMode="auto">
            <a:xfrm>
              <a:off x="1191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0" name="Line 88"/>
            <p:cNvSpPr>
              <a:spLocks noChangeShapeType="1"/>
            </p:cNvSpPr>
            <p:nvPr/>
          </p:nvSpPr>
          <p:spPr bwMode="auto">
            <a:xfrm>
              <a:off x="17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1" name="Line 89"/>
            <p:cNvSpPr>
              <a:spLocks noChangeShapeType="1"/>
            </p:cNvSpPr>
            <p:nvPr/>
          </p:nvSpPr>
          <p:spPr bwMode="auto">
            <a:xfrm>
              <a:off x="25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2" name="Line 90"/>
            <p:cNvSpPr>
              <a:spLocks noChangeShapeType="1"/>
            </p:cNvSpPr>
            <p:nvPr/>
          </p:nvSpPr>
          <p:spPr bwMode="auto">
            <a:xfrm>
              <a:off x="3578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3" name="Line 91"/>
            <p:cNvSpPr>
              <a:spLocks noChangeShapeType="1"/>
            </p:cNvSpPr>
            <p:nvPr/>
          </p:nvSpPr>
          <p:spPr bwMode="auto">
            <a:xfrm>
              <a:off x="4057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4" name="Line 92"/>
            <p:cNvSpPr>
              <a:spLocks noChangeShapeType="1"/>
            </p:cNvSpPr>
            <p:nvPr/>
          </p:nvSpPr>
          <p:spPr bwMode="auto">
            <a:xfrm>
              <a:off x="522" y="176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5" name="Line 93"/>
            <p:cNvSpPr>
              <a:spLocks noChangeShapeType="1"/>
            </p:cNvSpPr>
            <p:nvPr/>
          </p:nvSpPr>
          <p:spPr bwMode="auto">
            <a:xfrm>
              <a:off x="522" y="2453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6" name="Line 94"/>
            <p:cNvSpPr>
              <a:spLocks noChangeShapeType="1"/>
            </p:cNvSpPr>
            <p:nvPr/>
          </p:nvSpPr>
          <p:spPr bwMode="auto">
            <a:xfrm>
              <a:off x="522" y="298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19967" name="Line 95"/>
            <p:cNvSpPr>
              <a:spLocks noChangeShapeType="1"/>
            </p:cNvSpPr>
            <p:nvPr/>
          </p:nvSpPr>
          <p:spPr bwMode="auto">
            <a:xfrm>
              <a:off x="522" y="3365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719968" name="Rectangle 96"/>
          <p:cNvSpPr>
            <a:spLocks noChangeArrowheads="1"/>
          </p:cNvSpPr>
          <p:nvPr/>
        </p:nvSpPr>
        <p:spPr bwMode="auto">
          <a:xfrm>
            <a:off x="385763" y="4762500"/>
            <a:ext cx="8172450" cy="1114425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19969" name="Rectangle 97"/>
          <p:cNvSpPr>
            <a:spLocks noChangeArrowheads="1"/>
          </p:cNvSpPr>
          <p:nvPr/>
        </p:nvSpPr>
        <p:spPr bwMode="auto">
          <a:xfrm rot="16200000">
            <a:off x="590391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970" name="Rectangle 98"/>
          <p:cNvSpPr>
            <a:spLocks noChangeArrowheads="1"/>
          </p:cNvSpPr>
          <p:nvPr/>
        </p:nvSpPr>
        <p:spPr bwMode="auto">
          <a:xfrm rot="16200000">
            <a:off x="467995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971" name="Rectangle 99"/>
          <p:cNvSpPr>
            <a:spLocks noChangeArrowheads="1"/>
          </p:cNvSpPr>
          <p:nvPr/>
        </p:nvSpPr>
        <p:spPr bwMode="auto">
          <a:xfrm rot="16200000">
            <a:off x="3598863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972" name="Rectangle 100"/>
          <p:cNvSpPr>
            <a:spLocks noChangeArrowheads="1"/>
          </p:cNvSpPr>
          <p:nvPr/>
        </p:nvSpPr>
        <p:spPr bwMode="auto">
          <a:xfrm rot="16200000">
            <a:off x="2374900" y="58404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973" name="Rectangle 101"/>
          <p:cNvSpPr>
            <a:spLocks noChangeArrowheads="1"/>
          </p:cNvSpPr>
          <p:nvPr/>
        </p:nvSpPr>
        <p:spPr bwMode="auto">
          <a:xfrm rot="16200000">
            <a:off x="1150938" y="58404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9974" name="Text Box 102"/>
          <p:cNvSpPr txBox="1">
            <a:spLocks noChangeArrowheads="1"/>
          </p:cNvSpPr>
          <p:nvPr/>
        </p:nvSpPr>
        <p:spPr bwMode="auto">
          <a:xfrm>
            <a:off x="1116013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9975" name="Text Box 103"/>
          <p:cNvSpPr txBox="1">
            <a:spLocks noChangeArrowheads="1"/>
          </p:cNvSpPr>
          <p:nvPr/>
        </p:nvSpPr>
        <p:spPr bwMode="auto">
          <a:xfrm>
            <a:off x="2339975" y="58753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9976" name="Text Box 104"/>
          <p:cNvSpPr txBox="1">
            <a:spLocks noChangeArrowheads="1"/>
          </p:cNvSpPr>
          <p:nvPr/>
        </p:nvSpPr>
        <p:spPr bwMode="auto">
          <a:xfrm>
            <a:off x="356393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9977" name="Text Box 105"/>
          <p:cNvSpPr txBox="1">
            <a:spLocks noChangeArrowheads="1"/>
          </p:cNvSpPr>
          <p:nvPr/>
        </p:nvSpPr>
        <p:spPr bwMode="auto">
          <a:xfrm>
            <a:off x="4648200" y="586898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9978" name="Text Box 106"/>
          <p:cNvSpPr txBox="1">
            <a:spLocks noChangeArrowheads="1"/>
          </p:cNvSpPr>
          <p:nvPr/>
        </p:nvSpPr>
        <p:spPr bwMode="auto">
          <a:xfrm>
            <a:off x="5868988" y="58753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9979" name="Line 107"/>
          <p:cNvSpPr>
            <a:spLocks noChangeShapeType="1"/>
          </p:cNvSpPr>
          <p:nvPr/>
        </p:nvSpPr>
        <p:spPr bwMode="auto">
          <a:xfrm flipV="1">
            <a:off x="1476375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80" name="Line 108"/>
          <p:cNvSpPr>
            <a:spLocks noChangeShapeType="1"/>
          </p:cNvSpPr>
          <p:nvPr/>
        </p:nvSpPr>
        <p:spPr bwMode="auto">
          <a:xfrm flipV="1">
            <a:off x="24844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81" name="AutoShape 109"/>
          <p:cNvCxnSpPr>
            <a:cxnSpLocks noChangeShapeType="1"/>
            <a:stCxn id="719979" idx="1"/>
            <a:endCxn id="719980" idx="1"/>
          </p:cNvCxnSpPr>
          <p:nvPr/>
        </p:nvCxnSpPr>
        <p:spPr bwMode="auto">
          <a:xfrm>
            <a:off x="1476375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82" name="Line 110"/>
          <p:cNvSpPr>
            <a:spLocks noChangeShapeType="1"/>
          </p:cNvSpPr>
          <p:nvPr/>
        </p:nvSpPr>
        <p:spPr bwMode="auto">
          <a:xfrm flipV="1">
            <a:off x="1260475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83" name="Line 111"/>
          <p:cNvSpPr>
            <a:spLocks noChangeShapeType="1"/>
          </p:cNvSpPr>
          <p:nvPr/>
        </p:nvSpPr>
        <p:spPr bwMode="auto">
          <a:xfrm flipV="1">
            <a:off x="478790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84" name="AutoShape 112"/>
          <p:cNvCxnSpPr>
            <a:cxnSpLocks noChangeShapeType="1"/>
            <a:stCxn id="719982" idx="1"/>
            <a:endCxn id="719983" idx="1"/>
          </p:cNvCxnSpPr>
          <p:nvPr/>
        </p:nvCxnSpPr>
        <p:spPr bwMode="auto">
          <a:xfrm>
            <a:off x="1260475" y="5373688"/>
            <a:ext cx="3527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85" name="Line 113"/>
          <p:cNvSpPr>
            <a:spLocks noChangeShapeType="1"/>
          </p:cNvSpPr>
          <p:nvPr/>
        </p:nvSpPr>
        <p:spPr bwMode="auto">
          <a:xfrm flipV="1">
            <a:off x="6229350" y="537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86" name="AutoShape 114"/>
          <p:cNvCxnSpPr>
            <a:cxnSpLocks noChangeShapeType="1"/>
            <a:stCxn id="719983" idx="1"/>
            <a:endCxn id="719985" idx="1"/>
          </p:cNvCxnSpPr>
          <p:nvPr/>
        </p:nvCxnSpPr>
        <p:spPr bwMode="auto">
          <a:xfrm>
            <a:off x="4787900" y="5373688"/>
            <a:ext cx="144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87" name="Line 115"/>
          <p:cNvSpPr>
            <a:spLocks noChangeShapeType="1"/>
          </p:cNvSpPr>
          <p:nvPr/>
        </p:nvSpPr>
        <p:spPr bwMode="auto">
          <a:xfrm flipV="1">
            <a:off x="3924300" y="565943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88" name="Line 116"/>
          <p:cNvSpPr>
            <a:spLocks noChangeShapeType="1"/>
          </p:cNvSpPr>
          <p:nvPr/>
        </p:nvSpPr>
        <p:spPr bwMode="auto">
          <a:xfrm flipV="1">
            <a:off x="49323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89" name="Line 117"/>
          <p:cNvSpPr>
            <a:spLocks noChangeShapeType="1"/>
          </p:cNvSpPr>
          <p:nvPr/>
        </p:nvSpPr>
        <p:spPr bwMode="auto">
          <a:xfrm flipV="1">
            <a:off x="6011863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90" name="AutoShape 118"/>
          <p:cNvCxnSpPr>
            <a:cxnSpLocks noChangeShapeType="1"/>
            <a:endCxn id="719988" idx="1"/>
          </p:cNvCxnSpPr>
          <p:nvPr/>
        </p:nvCxnSpPr>
        <p:spPr bwMode="auto">
          <a:xfrm>
            <a:off x="3924300" y="5659438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9991" name="AutoShape 119"/>
          <p:cNvCxnSpPr>
            <a:cxnSpLocks noChangeShapeType="1"/>
            <a:stCxn id="719988" idx="1"/>
            <a:endCxn id="719989" idx="1"/>
          </p:cNvCxnSpPr>
          <p:nvPr/>
        </p:nvCxnSpPr>
        <p:spPr bwMode="auto">
          <a:xfrm>
            <a:off x="4932363" y="56594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92" name="Line 120"/>
          <p:cNvSpPr>
            <a:spLocks noChangeShapeType="1"/>
          </p:cNvSpPr>
          <p:nvPr/>
        </p:nvSpPr>
        <p:spPr bwMode="auto">
          <a:xfrm>
            <a:off x="133191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93" name="Line 121"/>
          <p:cNvSpPr>
            <a:spLocks noChangeShapeType="1"/>
          </p:cNvSpPr>
          <p:nvPr/>
        </p:nvSpPr>
        <p:spPr bwMode="auto">
          <a:xfrm>
            <a:off x="38528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94" name="AutoShape 122"/>
          <p:cNvCxnSpPr>
            <a:cxnSpLocks noChangeShapeType="1"/>
            <a:stCxn id="719992" idx="1"/>
            <a:endCxn id="719993" idx="1"/>
          </p:cNvCxnSpPr>
          <p:nvPr/>
        </p:nvCxnSpPr>
        <p:spPr bwMode="auto">
          <a:xfrm>
            <a:off x="1331913" y="6524625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95" name="Line 123"/>
          <p:cNvSpPr>
            <a:spLocks noChangeShapeType="1"/>
          </p:cNvSpPr>
          <p:nvPr/>
        </p:nvSpPr>
        <p:spPr bwMode="auto">
          <a:xfrm>
            <a:off x="3708400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96" name="Line 124"/>
          <p:cNvSpPr>
            <a:spLocks noChangeShapeType="1"/>
          </p:cNvSpPr>
          <p:nvPr/>
        </p:nvSpPr>
        <p:spPr bwMode="auto">
          <a:xfrm>
            <a:off x="2700338" y="5659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9997" name="AutoShape 125"/>
          <p:cNvCxnSpPr>
            <a:cxnSpLocks noChangeShapeType="1"/>
          </p:cNvCxnSpPr>
          <p:nvPr/>
        </p:nvCxnSpPr>
        <p:spPr bwMode="auto">
          <a:xfrm>
            <a:off x="2700338" y="5659438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9998" name="Line 126"/>
          <p:cNvSpPr>
            <a:spLocks noChangeShapeType="1"/>
          </p:cNvSpPr>
          <p:nvPr/>
        </p:nvSpPr>
        <p:spPr bwMode="auto">
          <a:xfrm>
            <a:off x="3995738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9999" name="Line 127"/>
          <p:cNvSpPr>
            <a:spLocks noChangeShapeType="1"/>
          </p:cNvSpPr>
          <p:nvPr/>
        </p:nvSpPr>
        <p:spPr bwMode="auto">
          <a:xfrm>
            <a:off x="4932363" y="6308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000" name="Text Box 128"/>
          <p:cNvSpPr txBox="1">
            <a:spLocks noChangeArrowheads="1"/>
          </p:cNvSpPr>
          <p:nvPr/>
        </p:nvSpPr>
        <p:spPr bwMode="auto">
          <a:xfrm>
            <a:off x="18367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20001" name="Text Box 129"/>
          <p:cNvSpPr txBox="1">
            <a:spLocks noChangeArrowheads="1"/>
          </p:cNvSpPr>
          <p:nvPr/>
        </p:nvSpPr>
        <p:spPr bwMode="auto">
          <a:xfrm>
            <a:off x="1836738" y="61642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20002" name="Text Box 130"/>
          <p:cNvSpPr txBox="1">
            <a:spLocks noChangeArrowheads="1"/>
          </p:cNvSpPr>
          <p:nvPr/>
        </p:nvSpPr>
        <p:spPr bwMode="auto">
          <a:xfrm>
            <a:off x="2989263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20003" name="Text Box 131"/>
          <p:cNvSpPr txBox="1">
            <a:spLocks noChangeArrowheads="1"/>
          </p:cNvSpPr>
          <p:nvPr/>
        </p:nvSpPr>
        <p:spPr bwMode="auto">
          <a:xfrm>
            <a:off x="4211638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20004" name="Text Box 132"/>
          <p:cNvSpPr txBox="1">
            <a:spLocks noChangeArrowheads="1"/>
          </p:cNvSpPr>
          <p:nvPr/>
        </p:nvSpPr>
        <p:spPr bwMode="auto">
          <a:xfrm>
            <a:off x="4211638" y="615791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20005" name="Oval 133"/>
          <p:cNvSpPr>
            <a:spLocks noChangeArrowheads="1"/>
          </p:cNvSpPr>
          <p:nvPr/>
        </p:nvSpPr>
        <p:spPr bwMode="auto">
          <a:xfrm>
            <a:off x="4756150" y="53435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006" name="Oval 134"/>
          <p:cNvSpPr>
            <a:spLocks noChangeArrowheads="1"/>
          </p:cNvSpPr>
          <p:nvPr/>
        </p:nvSpPr>
        <p:spPr bwMode="auto">
          <a:xfrm>
            <a:off x="4903788" y="5619750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007" name="Line 135"/>
          <p:cNvSpPr>
            <a:spLocks noChangeShapeType="1"/>
          </p:cNvSpPr>
          <p:nvPr/>
        </p:nvSpPr>
        <p:spPr bwMode="auto">
          <a:xfrm>
            <a:off x="3995738" y="65246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008" name="Rectangle 136"/>
          <p:cNvSpPr>
            <a:spLocks noChangeArrowheads="1"/>
          </p:cNvSpPr>
          <p:nvPr/>
        </p:nvSpPr>
        <p:spPr bwMode="auto">
          <a:xfrm>
            <a:off x="4611688" y="5319713"/>
            <a:ext cx="1843087" cy="14732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defTabSz="898525"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700">
                <a:solidFill>
                  <a:srgbClr val="000000"/>
                </a:solidFill>
                <a:cs typeface="ＭＳ Ｐゴシック" charset="0"/>
              </a:rPr>
              <a:t> </a:t>
            </a: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20009" name="Text Box 137"/>
          <p:cNvSpPr txBox="1">
            <a:spLocks noChangeArrowheads="1"/>
          </p:cNvSpPr>
          <p:nvPr/>
        </p:nvSpPr>
        <p:spPr bwMode="auto">
          <a:xfrm>
            <a:off x="1836738" y="501173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20010" name="Oval 138"/>
          <p:cNvSpPr>
            <a:spLocks noChangeArrowheads="1"/>
          </p:cNvSpPr>
          <p:nvPr/>
        </p:nvSpPr>
        <p:spPr bwMode="auto">
          <a:xfrm>
            <a:off x="5905500" y="4149725"/>
            <a:ext cx="395288" cy="385763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79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70" grpId="0" animBg="1"/>
      <p:bldP spid="719971" grpId="0" animBg="1"/>
      <p:bldP spid="719976" grpId="0" animBg="1"/>
      <p:bldP spid="719977" grpId="0" animBg="1"/>
      <p:bldP spid="719983" grpId="0" animBg="1"/>
      <p:bldP spid="719987" grpId="0" animBg="1"/>
      <p:bldP spid="719988" grpId="0" animBg="1"/>
      <p:bldP spid="719993" grpId="0" animBg="1"/>
      <p:bldP spid="719995" grpId="0" animBg="1"/>
      <p:bldP spid="719998" grpId="0" animBg="1"/>
      <p:bldP spid="719999" grpId="0" animBg="1"/>
      <p:bldP spid="720003" grpId="0"/>
      <p:bldP spid="720004" grpId="0"/>
      <p:bldP spid="720005" grpId="0" animBg="1"/>
      <p:bldP spid="720006" grpId="0" animBg="1"/>
      <p:bldP spid="720007" grpId="0" animBg="1"/>
      <p:bldP spid="7200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CB4243-2228-F14F-BD1F-20D6FF56A28F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 rot="16200000">
            <a:off x="593883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 rot="16200000">
            <a:off x="471487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 rot="16200000">
            <a:off x="3633788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 rot="16200000">
            <a:off x="2409825" y="873125"/>
            <a:ext cx="433388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 rot="16200000">
            <a:off x="1185863" y="873125"/>
            <a:ext cx="433388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1150938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20905" name="Text Box 9"/>
          <p:cNvSpPr txBox="1">
            <a:spLocks noChangeArrowheads="1"/>
          </p:cNvSpPr>
          <p:nvPr/>
        </p:nvSpPr>
        <p:spPr bwMode="auto">
          <a:xfrm>
            <a:off x="2374900" y="90805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359886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20907" name="Text Box 11"/>
          <p:cNvSpPr txBox="1">
            <a:spLocks noChangeArrowheads="1"/>
          </p:cNvSpPr>
          <p:nvPr/>
        </p:nvSpPr>
        <p:spPr bwMode="auto">
          <a:xfrm>
            <a:off x="4679950" y="901700"/>
            <a:ext cx="500063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20908" name="Text Box 12"/>
          <p:cNvSpPr txBox="1">
            <a:spLocks noChangeArrowheads="1"/>
          </p:cNvSpPr>
          <p:nvPr/>
        </p:nvSpPr>
        <p:spPr bwMode="auto">
          <a:xfrm>
            <a:off x="5903913" y="908050"/>
            <a:ext cx="500062" cy="439738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20909" name="Line 13"/>
          <p:cNvSpPr>
            <a:spLocks noChangeShapeType="1"/>
          </p:cNvSpPr>
          <p:nvPr/>
        </p:nvSpPr>
        <p:spPr bwMode="auto">
          <a:xfrm flipV="1">
            <a:off x="1511300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10" name="Line 14"/>
          <p:cNvSpPr>
            <a:spLocks noChangeShapeType="1"/>
          </p:cNvSpPr>
          <p:nvPr/>
        </p:nvSpPr>
        <p:spPr bwMode="auto">
          <a:xfrm flipV="1">
            <a:off x="251936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11" name="AutoShape 15"/>
          <p:cNvCxnSpPr>
            <a:cxnSpLocks noChangeShapeType="1"/>
            <a:stCxn id="720909" idx="1"/>
            <a:endCxn id="720910" idx="1"/>
          </p:cNvCxnSpPr>
          <p:nvPr/>
        </p:nvCxnSpPr>
        <p:spPr bwMode="auto">
          <a:xfrm>
            <a:off x="1511300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12" name="Line 16"/>
          <p:cNvSpPr>
            <a:spLocks noChangeShapeType="1"/>
          </p:cNvSpPr>
          <p:nvPr/>
        </p:nvSpPr>
        <p:spPr bwMode="auto">
          <a:xfrm flipV="1">
            <a:off x="1295400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13" name="Line 17"/>
          <p:cNvSpPr>
            <a:spLocks noChangeShapeType="1"/>
          </p:cNvSpPr>
          <p:nvPr/>
        </p:nvSpPr>
        <p:spPr bwMode="auto">
          <a:xfrm flipV="1">
            <a:off x="374332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14" name="AutoShape 18"/>
          <p:cNvCxnSpPr>
            <a:cxnSpLocks noChangeShapeType="1"/>
            <a:stCxn id="720912" idx="1"/>
            <a:endCxn id="720913" idx="1"/>
          </p:cNvCxnSpPr>
          <p:nvPr/>
        </p:nvCxnSpPr>
        <p:spPr bwMode="auto">
          <a:xfrm>
            <a:off x="1295400" y="406400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15" name="Line 19"/>
          <p:cNvSpPr>
            <a:spLocks noChangeShapeType="1"/>
          </p:cNvSpPr>
          <p:nvPr/>
        </p:nvSpPr>
        <p:spPr bwMode="auto">
          <a:xfrm flipV="1">
            <a:off x="6264275" y="404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16" name="AutoShape 20"/>
          <p:cNvCxnSpPr>
            <a:cxnSpLocks noChangeShapeType="1"/>
            <a:stCxn id="720913" idx="1"/>
            <a:endCxn id="720915" idx="1"/>
          </p:cNvCxnSpPr>
          <p:nvPr/>
        </p:nvCxnSpPr>
        <p:spPr bwMode="auto">
          <a:xfrm>
            <a:off x="3743325" y="406400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17" name="Line 21"/>
          <p:cNvSpPr>
            <a:spLocks noChangeShapeType="1"/>
          </p:cNvSpPr>
          <p:nvPr/>
        </p:nvSpPr>
        <p:spPr bwMode="auto">
          <a:xfrm flipV="1">
            <a:off x="3959225" y="69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18" name="Line 22"/>
          <p:cNvSpPr>
            <a:spLocks noChangeShapeType="1"/>
          </p:cNvSpPr>
          <p:nvPr/>
        </p:nvSpPr>
        <p:spPr bwMode="auto">
          <a:xfrm flipV="1">
            <a:off x="49672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19" name="Line 23"/>
          <p:cNvSpPr>
            <a:spLocks noChangeShapeType="1"/>
          </p:cNvSpPr>
          <p:nvPr/>
        </p:nvSpPr>
        <p:spPr bwMode="auto">
          <a:xfrm flipV="1">
            <a:off x="60467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20" name="AutoShape 24"/>
          <p:cNvCxnSpPr>
            <a:cxnSpLocks noChangeShapeType="1"/>
            <a:endCxn id="720918" idx="1"/>
          </p:cNvCxnSpPr>
          <p:nvPr/>
        </p:nvCxnSpPr>
        <p:spPr bwMode="auto">
          <a:xfrm>
            <a:off x="3959225" y="692150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0921" name="AutoShape 25"/>
          <p:cNvCxnSpPr>
            <a:cxnSpLocks noChangeShapeType="1"/>
            <a:stCxn id="720918" idx="1"/>
            <a:endCxn id="720919" idx="1"/>
          </p:cNvCxnSpPr>
          <p:nvPr/>
        </p:nvCxnSpPr>
        <p:spPr bwMode="auto">
          <a:xfrm>
            <a:off x="4967288" y="692150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22" name="Line 26"/>
          <p:cNvSpPr>
            <a:spLocks noChangeShapeType="1"/>
          </p:cNvSpPr>
          <p:nvPr/>
        </p:nvSpPr>
        <p:spPr bwMode="auto">
          <a:xfrm>
            <a:off x="1366838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23" name="Line 27"/>
          <p:cNvSpPr>
            <a:spLocks noChangeShapeType="1"/>
          </p:cNvSpPr>
          <p:nvPr/>
        </p:nvSpPr>
        <p:spPr bwMode="auto">
          <a:xfrm>
            <a:off x="4822825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24" name="AutoShape 28"/>
          <p:cNvCxnSpPr>
            <a:cxnSpLocks noChangeShapeType="1"/>
            <a:stCxn id="720922" idx="1"/>
          </p:cNvCxnSpPr>
          <p:nvPr/>
        </p:nvCxnSpPr>
        <p:spPr bwMode="auto">
          <a:xfrm>
            <a:off x="1366838" y="1557338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0925" name="AutoShape 29"/>
          <p:cNvCxnSpPr>
            <a:cxnSpLocks noChangeShapeType="1"/>
            <a:stCxn id="720923" idx="1"/>
          </p:cNvCxnSpPr>
          <p:nvPr/>
        </p:nvCxnSpPr>
        <p:spPr bwMode="auto">
          <a:xfrm flipH="1">
            <a:off x="3887788" y="1557338"/>
            <a:ext cx="9350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26" name="Line 30"/>
          <p:cNvSpPr>
            <a:spLocks noChangeShapeType="1"/>
          </p:cNvSpPr>
          <p:nvPr/>
        </p:nvSpPr>
        <p:spPr bwMode="auto">
          <a:xfrm>
            <a:off x="4967288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27" name="Line 31"/>
          <p:cNvSpPr>
            <a:spLocks noChangeShapeType="1"/>
          </p:cNvSpPr>
          <p:nvPr/>
        </p:nvSpPr>
        <p:spPr bwMode="auto">
          <a:xfrm>
            <a:off x="2590800" y="1341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28" name="AutoShape 32"/>
          <p:cNvCxnSpPr>
            <a:cxnSpLocks noChangeShapeType="1"/>
            <a:stCxn id="720927" idx="1"/>
            <a:endCxn id="720926" idx="1"/>
          </p:cNvCxnSpPr>
          <p:nvPr/>
        </p:nvCxnSpPr>
        <p:spPr bwMode="auto">
          <a:xfrm>
            <a:off x="2590800" y="17732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29" name="Line 33"/>
          <p:cNvSpPr>
            <a:spLocks noChangeShapeType="1"/>
          </p:cNvSpPr>
          <p:nvPr/>
        </p:nvSpPr>
        <p:spPr bwMode="auto">
          <a:xfrm>
            <a:off x="51117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30" name="Line 34"/>
          <p:cNvSpPr>
            <a:spLocks noChangeShapeType="1"/>
          </p:cNvSpPr>
          <p:nvPr/>
        </p:nvSpPr>
        <p:spPr bwMode="auto">
          <a:xfrm>
            <a:off x="61912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20931" name="AutoShape 35"/>
          <p:cNvCxnSpPr>
            <a:cxnSpLocks noChangeShapeType="1"/>
            <a:stCxn id="720929" idx="1"/>
            <a:endCxn id="720930" idx="1"/>
          </p:cNvCxnSpPr>
          <p:nvPr/>
        </p:nvCxnSpPr>
        <p:spPr bwMode="auto">
          <a:xfrm>
            <a:off x="5111750" y="15573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187166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20933" name="Text Box 37"/>
          <p:cNvSpPr txBox="1">
            <a:spLocks noChangeArrowheads="1"/>
          </p:cNvSpPr>
          <p:nvPr/>
        </p:nvSpPr>
        <p:spPr bwMode="auto">
          <a:xfrm>
            <a:off x="187166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20934" name="Text Box 38"/>
          <p:cNvSpPr txBox="1">
            <a:spLocks noChangeArrowheads="1"/>
          </p:cNvSpPr>
          <p:nvPr/>
        </p:nvSpPr>
        <p:spPr bwMode="auto">
          <a:xfrm>
            <a:off x="1871663" y="4445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20935" name="Text Box 39"/>
          <p:cNvSpPr txBox="1">
            <a:spLocks noChangeArrowheads="1"/>
          </p:cNvSpPr>
          <p:nvPr/>
        </p:nvSpPr>
        <p:spPr bwMode="auto">
          <a:xfrm>
            <a:off x="3743325" y="1573213"/>
            <a:ext cx="355600" cy="280987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20936" name="Text Box 40"/>
          <p:cNvSpPr txBox="1">
            <a:spLocks noChangeArrowheads="1"/>
          </p:cNvSpPr>
          <p:nvPr/>
        </p:nvSpPr>
        <p:spPr bwMode="auto">
          <a:xfrm>
            <a:off x="4824413" y="3333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20937" name="Text Box 41"/>
          <p:cNvSpPr txBox="1">
            <a:spLocks noChangeArrowheads="1"/>
          </p:cNvSpPr>
          <p:nvPr/>
        </p:nvSpPr>
        <p:spPr bwMode="auto">
          <a:xfrm>
            <a:off x="5472113" y="1196975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20938" name="Oval 42"/>
          <p:cNvSpPr>
            <a:spLocks noChangeArrowheads="1"/>
          </p:cNvSpPr>
          <p:nvPr/>
        </p:nvSpPr>
        <p:spPr bwMode="auto">
          <a:xfrm>
            <a:off x="3708400" y="36988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39" name="Oval 43"/>
          <p:cNvSpPr>
            <a:spLocks noChangeArrowheads="1"/>
          </p:cNvSpPr>
          <p:nvPr/>
        </p:nvSpPr>
        <p:spPr bwMode="auto">
          <a:xfrm>
            <a:off x="4938713" y="6524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20940" name="Rectangle 44"/>
          <p:cNvSpPr>
            <a:spLocks noChangeArrowheads="1"/>
          </p:cNvSpPr>
          <p:nvPr/>
        </p:nvSpPr>
        <p:spPr bwMode="auto">
          <a:xfrm>
            <a:off x="169863" y="6559550"/>
            <a:ext cx="7777162" cy="2333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grpSp>
        <p:nvGrpSpPr>
          <p:cNvPr id="104493" name="Group 45"/>
          <p:cNvGrpSpPr>
            <a:grpSpLocks/>
          </p:cNvGrpSpPr>
          <p:nvPr/>
        </p:nvGrpSpPr>
        <p:grpSpPr bwMode="auto">
          <a:xfrm>
            <a:off x="828675" y="1989138"/>
            <a:ext cx="7129463" cy="3671887"/>
            <a:chOff x="522" y="1162"/>
            <a:chExt cx="4491" cy="2429"/>
          </a:xfrm>
        </p:grpSpPr>
        <p:sp>
          <p:nvSpPr>
            <p:cNvPr id="720942" name="Rectangle 46"/>
            <p:cNvSpPr>
              <a:spLocks noChangeArrowheads="1"/>
            </p:cNvSpPr>
            <p:nvPr/>
          </p:nvSpPr>
          <p:spPr bwMode="auto">
            <a:xfrm>
              <a:off x="4057" y="3365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43" name="Rectangle 47"/>
            <p:cNvSpPr>
              <a:spLocks noChangeArrowheads="1"/>
            </p:cNvSpPr>
            <p:nvPr/>
          </p:nvSpPr>
          <p:spPr bwMode="auto">
            <a:xfrm>
              <a:off x="3578" y="3365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20944" name="Rectangle 48"/>
            <p:cNvSpPr>
              <a:spLocks noChangeArrowheads="1"/>
            </p:cNvSpPr>
            <p:nvPr/>
          </p:nvSpPr>
          <p:spPr bwMode="auto">
            <a:xfrm>
              <a:off x="2512" y="3365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45" name="Rectangle 49"/>
            <p:cNvSpPr>
              <a:spLocks noChangeArrowheads="1"/>
            </p:cNvSpPr>
            <p:nvPr/>
          </p:nvSpPr>
          <p:spPr bwMode="auto">
            <a:xfrm>
              <a:off x="1712" y="3365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46" name="Rectangle 50"/>
            <p:cNvSpPr>
              <a:spLocks noChangeArrowheads="1"/>
            </p:cNvSpPr>
            <p:nvPr/>
          </p:nvSpPr>
          <p:spPr bwMode="auto">
            <a:xfrm>
              <a:off x="1191" y="3365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47" name="Rectangle 51"/>
            <p:cNvSpPr>
              <a:spLocks noChangeArrowheads="1"/>
            </p:cNvSpPr>
            <p:nvPr/>
          </p:nvSpPr>
          <p:spPr bwMode="auto">
            <a:xfrm>
              <a:off x="522" y="3365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</a:p>
          </p:txBody>
        </p:sp>
        <p:sp>
          <p:nvSpPr>
            <p:cNvPr id="720948" name="Rectangle 52"/>
            <p:cNvSpPr>
              <a:spLocks noChangeArrowheads="1"/>
            </p:cNvSpPr>
            <p:nvPr/>
          </p:nvSpPr>
          <p:spPr bwMode="auto">
            <a:xfrm>
              <a:off x="4057" y="2986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49" name="Rectangle 53"/>
            <p:cNvSpPr>
              <a:spLocks noChangeArrowheads="1"/>
            </p:cNvSpPr>
            <p:nvPr/>
          </p:nvSpPr>
          <p:spPr bwMode="auto">
            <a:xfrm>
              <a:off x="3578" y="2986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20950" name="Rectangle 54"/>
            <p:cNvSpPr>
              <a:spLocks noChangeArrowheads="1"/>
            </p:cNvSpPr>
            <p:nvPr/>
          </p:nvSpPr>
          <p:spPr bwMode="auto">
            <a:xfrm>
              <a:off x="2512" y="2986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51" name="Rectangle 55"/>
            <p:cNvSpPr>
              <a:spLocks noChangeArrowheads="1"/>
            </p:cNvSpPr>
            <p:nvPr/>
          </p:nvSpPr>
          <p:spPr bwMode="auto">
            <a:xfrm>
              <a:off x="1712" y="2986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52" name="Rectangle 56"/>
            <p:cNvSpPr>
              <a:spLocks noChangeArrowheads="1"/>
            </p:cNvSpPr>
            <p:nvPr/>
          </p:nvSpPr>
          <p:spPr bwMode="auto">
            <a:xfrm>
              <a:off x="1191" y="2986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53" name="Rectangle 57"/>
            <p:cNvSpPr>
              <a:spLocks noChangeArrowheads="1"/>
            </p:cNvSpPr>
            <p:nvPr/>
          </p:nvSpPr>
          <p:spPr bwMode="auto">
            <a:xfrm>
              <a:off x="522" y="2986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</a:p>
          </p:txBody>
        </p:sp>
        <p:sp>
          <p:nvSpPr>
            <p:cNvPr id="720954" name="Rectangle 58"/>
            <p:cNvSpPr>
              <a:spLocks noChangeArrowheads="1"/>
            </p:cNvSpPr>
            <p:nvPr/>
          </p:nvSpPr>
          <p:spPr bwMode="auto">
            <a:xfrm>
              <a:off x="4057" y="2453"/>
              <a:ext cx="95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55" name="Rectangle 59"/>
            <p:cNvSpPr>
              <a:spLocks noChangeArrowheads="1"/>
            </p:cNvSpPr>
            <p:nvPr/>
          </p:nvSpPr>
          <p:spPr bwMode="auto">
            <a:xfrm>
              <a:off x="3578" y="2453"/>
              <a:ext cx="479" cy="53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20956" name="Rectangle 60"/>
            <p:cNvSpPr>
              <a:spLocks noChangeArrowheads="1"/>
            </p:cNvSpPr>
            <p:nvPr/>
          </p:nvSpPr>
          <p:spPr bwMode="auto">
            <a:xfrm>
              <a:off x="2512" y="2453"/>
              <a:ext cx="106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57" name="Rectangle 61"/>
            <p:cNvSpPr>
              <a:spLocks noChangeArrowheads="1"/>
            </p:cNvSpPr>
            <p:nvPr/>
          </p:nvSpPr>
          <p:spPr bwMode="auto">
            <a:xfrm>
              <a:off x="1712" y="2453"/>
              <a:ext cx="80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58" name="Rectangle 62"/>
            <p:cNvSpPr>
              <a:spLocks noChangeArrowheads="1"/>
            </p:cNvSpPr>
            <p:nvPr/>
          </p:nvSpPr>
          <p:spPr bwMode="auto">
            <a:xfrm>
              <a:off x="1191" y="2453"/>
              <a:ext cx="521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59" name="Rectangle 63"/>
            <p:cNvSpPr>
              <a:spLocks noChangeArrowheads="1"/>
            </p:cNvSpPr>
            <p:nvPr/>
          </p:nvSpPr>
          <p:spPr bwMode="auto">
            <a:xfrm>
              <a:off x="522" y="2453"/>
              <a:ext cx="669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</a:p>
          </p:txBody>
        </p:sp>
        <p:sp>
          <p:nvSpPr>
            <p:cNvPr id="720960" name="Rectangle 64"/>
            <p:cNvSpPr>
              <a:spLocks noChangeArrowheads="1"/>
            </p:cNvSpPr>
            <p:nvPr/>
          </p:nvSpPr>
          <p:spPr bwMode="auto">
            <a:xfrm>
              <a:off x="4057" y="1766"/>
              <a:ext cx="955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61" name="Rectangle 65"/>
            <p:cNvSpPr>
              <a:spLocks noChangeArrowheads="1"/>
            </p:cNvSpPr>
            <p:nvPr/>
          </p:nvSpPr>
          <p:spPr bwMode="auto">
            <a:xfrm>
              <a:off x="3578" y="1766"/>
              <a:ext cx="479" cy="68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-1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-2</a:t>
              </a:r>
            </a:p>
          </p:txBody>
        </p:sp>
        <p:sp>
          <p:nvSpPr>
            <p:cNvPr id="720962" name="Rectangle 66"/>
            <p:cNvSpPr>
              <a:spLocks noChangeArrowheads="1"/>
            </p:cNvSpPr>
            <p:nvPr/>
          </p:nvSpPr>
          <p:spPr bwMode="auto">
            <a:xfrm>
              <a:off x="2512" y="1766"/>
              <a:ext cx="1066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63" name="Rectangle 67"/>
            <p:cNvSpPr>
              <a:spLocks noChangeArrowheads="1"/>
            </p:cNvSpPr>
            <p:nvPr/>
          </p:nvSpPr>
          <p:spPr bwMode="auto">
            <a:xfrm>
              <a:off x="1712" y="1766"/>
              <a:ext cx="800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4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5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6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64" name="Rectangle 68"/>
            <p:cNvSpPr>
              <a:spLocks noChangeArrowheads="1"/>
            </p:cNvSpPr>
            <p:nvPr/>
          </p:nvSpPr>
          <p:spPr bwMode="auto">
            <a:xfrm>
              <a:off x="1191" y="1766"/>
              <a:ext cx="521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B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D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65" name="Rectangle 69"/>
            <p:cNvSpPr>
              <a:spLocks noChangeArrowheads="1"/>
            </p:cNvSpPr>
            <p:nvPr/>
          </p:nvSpPr>
          <p:spPr bwMode="auto">
            <a:xfrm>
              <a:off x="522" y="1766"/>
              <a:ext cx="669" cy="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</a:p>
          </p:txBody>
        </p:sp>
        <p:sp>
          <p:nvSpPr>
            <p:cNvPr id="720966" name="Rectangle 70"/>
            <p:cNvSpPr>
              <a:spLocks noChangeArrowheads="1"/>
            </p:cNvSpPr>
            <p:nvPr/>
          </p:nvSpPr>
          <p:spPr bwMode="auto">
            <a:xfrm>
              <a:off x="4057" y="1541"/>
              <a:ext cx="95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67" name="Rectangle 71"/>
            <p:cNvSpPr>
              <a:spLocks noChangeArrowheads="1"/>
            </p:cNvSpPr>
            <p:nvPr/>
          </p:nvSpPr>
          <p:spPr bwMode="auto">
            <a:xfrm>
              <a:off x="3578" y="1541"/>
              <a:ext cx="479" cy="22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-3</a:t>
              </a:r>
            </a:p>
          </p:txBody>
        </p:sp>
        <p:sp>
          <p:nvSpPr>
            <p:cNvPr id="720968" name="Rectangle 72"/>
            <p:cNvSpPr>
              <a:spLocks noChangeArrowheads="1"/>
            </p:cNvSpPr>
            <p:nvPr/>
          </p:nvSpPr>
          <p:spPr bwMode="auto">
            <a:xfrm>
              <a:off x="2512" y="1541"/>
              <a:ext cx="106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--</a:t>
              </a:r>
            </a:p>
          </p:txBody>
        </p:sp>
        <p:sp>
          <p:nvSpPr>
            <p:cNvPr id="720969" name="Rectangle 73"/>
            <p:cNvSpPr>
              <a:spLocks noChangeArrowheads="1"/>
            </p:cNvSpPr>
            <p:nvPr/>
          </p:nvSpPr>
          <p:spPr bwMode="auto">
            <a:xfrm>
              <a:off x="1712" y="1541"/>
              <a:ext cx="800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1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2</a:t>
              </a: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,</a:t>
              </a:r>
              <a:r>
                <a:rPr lang="en-US" altLang="zh-CN" sz="1600" i="1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</a:t>
              </a:r>
              <a:r>
                <a:rPr lang="en-US" altLang="zh-CN" sz="1600" baseline="-300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3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70" name="Rectangle 74"/>
            <p:cNvSpPr>
              <a:spLocks noChangeArrowheads="1"/>
            </p:cNvSpPr>
            <p:nvPr/>
          </p:nvSpPr>
          <p:spPr bwMode="auto">
            <a:xfrm>
              <a:off x="1191" y="1541"/>
              <a:ext cx="52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 b="1" i="1">
                  <a:solidFill>
                    <a:srgbClr val="CC0000"/>
                  </a:solidFill>
                  <a:ea typeface="宋体" charset="0"/>
                  <a:cs typeface="Times New Roman" charset="0"/>
                </a:rPr>
                <a:t>A</a:t>
              </a:r>
              <a:endParaRPr lang="en-US" altLang="zh-CN" sz="1600">
                <a:solidFill>
                  <a:srgbClr val="CC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71" name="Rectangle 75"/>
            <p:cNvSpPr>
              <a:spLocks noChangeArrowheads="1"/>
            </p:cNvSpPr>
            <p:nvPr/>
          </p:nvSpPr>
          <p:spPr bwMode="auto">
            <a:xfrm>
              <a:off x="522" y="1541"/>
              <a:ext cx="66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0</a:t>
              </a:r>
            </a:p>
          </p:txBody>
        </p:sp>
        <p:sp>
          <p:nvSpPr>
            <p:cNvPr id="720972" name="Rectangle 76"/>
            <p:cNvSpPr>
              <a:spLocks noChangeArrowheads="1"/>
            </p:cNvSpPr>
            <p:nvPr/>
          </p:nvSpPr>
          <p:spPr bwMode="auto">
            <a:xfrm>
              <a:off x="4057" y="1162"/>
              <a:ext cx="95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Continuing Nets</a:t>
              </a:r>
            </a:p>
          </p:txBody>
        </p:sp>
        <p:sp>
          <p:nvSpPr>
            <p:cNvPr id="720973" name="Rectangle 77"/>
            <p:cNvSpPr>
              <a:spLocks noChangeArrowheads="1"/>
            </p:cNvSpPr>
            <p:nvPr/>
          </p:nvSpPr>
          <p:spPr bwMode="auto">
            <a:xfrm>
              <a:off x="3578" y="1162"/>
              <a:ext cx="479" cy="37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Gain</a:t>
              </a:r>
              <a:endParaRPr lang="en-US" altLang="zh-CN" sz="1600">
                <a:solidFill>
                  <a:srgbClr val="000000"/>
                </a:solidFill>
                <a:ea typeface="宋体" charset="0"/>
                <a:cs typeface="Times New Roman" charset="0"/>
              </a:endParaRPr>
            </a:p>
          </p:txBody>
        </p:sp>
        <p:sp>
          <p:nvSpPr>
            <p:cNvPr id="720974" name="Rectangle 78"/>
            <p:cNvSpPr>
              <a:spLocks noChangeArrowheads="1"/>
            </p:cNvSpPr>
            <p:nvPr/>
          </p:nvSpPr>
          <p:spPr bwMode="auto">
            <a:xfrm>
              <a:off x="2512" y="1162"/>
              <a:ext cx="106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Terminating Nets</a:t>
              </a:r>
            </a:p>
          </p:txBody>
        </p:sp>
        <p:sp>
          <p:nvSpPr>
            <p:cNvPr id="720975" name="Rectangle 79"/>
            <p:cNvSpPr>
              <a:spLocks noChangeArrowheads="1"/>
            </p:cNvSpPr>
            <p:nvPr/>
          </p:nvSpPr>
          <p:spPr bwMode="auto">
            <a:xfrm>
              <a:off x="1712" y="1162"/>
              <a:ext cx="80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New Nets</a:t>
              </a:r>
            </a:p>
          </p:txBody>
        </p:sp>
        <p:sp>
          <p:nvSpPr>
            <p:cNvPr id="720976" name="Rectangle 80"/>
            <p:cNvSpPr>
              <a:spLocks noChangeArrowheads="1"/>
            </p:cNvSpPr>
            <p:nvPr/>
          </p:nvSpPr>
          <p:spPr bwMode="auto">
            <a:xfrm>
              <a:off x="1191" y="1162"/>
              <a:ext cx="521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Block</a:t>
              </a:r>
            </a:p>
          </p:txBody>
        </p:sp>
        <p:sp>
          <p:nvSpPr>
            <p:cNvPr id="720977" name="Rectangle 81"/>
            <p:cNvSpPr>
              <a:spLocks noChangeArrowheads="1"/>
            </p:cNvSpPr>
            <p:nvPr/>
          </p:nvSpPr>
          <p:spPr bwMode="auto">
            <a:xfrm>
              <a:off x="522" y="1162"/>
              <a:ext cx="6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84" tIns="44939" rIns="89877" bIns="6794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>
                  <a:solidFill>
                    <a:srgbClr val="000000"/>
                  </a:solidFill>
                  <a:ea typeface="宋体" charset="0"/>
                  <a:cs typeface="Times New Roman" charset="0"/>
                </a:rPr>
                <a:t>Iteration #</a:t>
              </a:r>
            </a:p>
          </p:txBody>
        </p:sp>
        <p:sp>
          <p:nvSpPr>
            <p:cNvPr id="720978" name="Line 82"/>
            <p:cNvSpPr>
              <a:spLocks noChangeShapeType="1"/>
            </p:cNvSpPr>
            <p:nvPr/>
          </p:nvSpPr>
          <p:spPr bwMode="auto">
            <a:xfrm>
              <a:off x="522" y="1162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79" name="Line 83"/>
            <p:cNvSpPr>
              <a:spLocks noChangeShapeType="1"/>
            </p:cNvSpPr>
            <p:nvPr/>
          </p:nvSpPr>
          <p:spPr bwMode="auto">
            <a:xfrm>
              <a:off x="522" y="3590"/>
              <a:ext cx="4490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0" name="Line 84"/>
            <p:cNvSpPr>
              <a:spLocks noChangeShapeType="1"/>
            </p:cNvSpPr>
            <p:nvPr/>
          </p:nvSpPr>
          <p:spPr bwMode="auto">
            <a:xfrm>
              <a:off x="52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1" name="Line 85"/>
            <p:cNvSpPr>
              <a:spLocks noChangeShapeType="1"/>
            </p:cNvSpPr>
            <p:nvPr/>
          </p:nvSpPr>
          <p:spPr bwMode="auto">
            <a:xfrm>
              <a:off x="50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2" name="Line 86"/>
            <p:cNvSpPr>
              <a:spLocks noChangeShapeType="1"/>
            </p:cNvSpPr>
            <p:nvPr/>
          </p:nvSpPr>
          <p:spPr bwMode="auto">
            <a:xfrm>
              <a:off x="522" y="1541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3" name="Line 87"/>
            <p:cNvSpPr>
              <a:spLocks noChangeShapeType="1"/>
            </p:cNvSpPr>
            <p:nvPr/>
          </p:nvSpPr>
          <p:spPr bwMode="auto">
            <a:xfrm>
              <a:off x="1191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4" name="Line 88"/>
            <p:cNvSpPr>
              <a:spLocks noChangeShapeType="1"/>
            </p:cNvSpPr>
            <p:nvPr/>
          </p:nvSpPr>
          <p:spPr bwMode="auto">
            <a:xfrm>
              <a:off x="17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512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3578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7" name="Line 91"/>
            <p:cNvSpPr>
              <a:spLocks noChangeShapeType="1"/>
            </p:cNvSpPr>
            <p:nvPr/>
          </p:nvSpPr>
          <p:spPr bwMode="auto">
            <a:xfrm>
              <a:off x="4057" y="1162"/>
              <a:ext cx="1" cy="24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8" name="Line 92"/>
            <p:cNvSpPr>
              <a:spLocks noChangeShapeType="1"/>
            </p:cNvSpPr>
            <p:nvPr/>
          </p:nvSpPr>
          <p:spPr bwMode="auto">
            <a:xfrm>
              <a:off x="522" y="176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89" name="Line 93"/>
            <p:cNvSpPr>
              <a:spLocks noChangeShapeType="1"/>
            </p:cNvSpPr>
            <p:nvPr/>
          </p:nvSpPr>
          <p:spPr bwMode="auto">
            <a:xfrm>
              <a:off x="522" y="2453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90" name="Line 94"/>
            <p:cNvSpPr>
              <a:spLocks noChangeShapeType="1"/>
            </p:cNvSpPr>
            <p:nvPr/>
          </p:nvSpPr>
          <p:spPr bwMode="auto">
            <a:xfrm>
              <a:off x="522" y="2986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522" y="3365"/>
              <a:ext cx="4490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84" tIns="44939" rIns="89877" bIns="67941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0">
                <a:solidFill>
                  <a:srgbClr val="000000"/>
                </a:solidFill>
                <a:cs typeface="ＭＳ Ｐゴシック" charset="0"/>
              </a:endParaRPr>
            </a:p>
          </p:txBody>
        </p:sp>
      </p:grpSp>
      <p:sp>
        <p:nvSpPr>
          <p:cNvPr id="721035" name="Text Box 139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algn="l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smtClean="0">
                <a:solidFill>
                  <a:srgbClr val="C0C0C0"/>
                </a:solidFill>
                <a:cs typeface="ＭＳ Ｐゴシック" charset="0"/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450970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70B8E-EBFC-484F-A37B-86D52453B4E3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715779" name="AutoShape 3"/>
          <p:cNvSpPr>
            <a:spLocks noChangeArrowheads="1"/>
          </p:cNvSpPr>
          <p:nvPr/>
        </p:nvSpPr>
        <p:spPr bwMode="auto">
          <a:xfrm>
            <a:off x="3430588" y="3581400"/>
            <a:ext cx="1139825" cy="449263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500" tIns="42449" rIns="84899" bIns="64178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 rot="16200000">
            <a:off x="6010275" y="49768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 rot="16200000">
            <a:off x="4786313" y="49768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782" name="Rectangle 6"/>
          <p:cNvSpPr>
            <a:spLocks noChangeArrowheads="1"/>
          </p:cNvSpPr>
          <p:nvPr/>
        </p:nvSpPr>
        <p:spPr bwMode="auto">
          <a:xfrm rot="16200000">
            <a:off x="3705225" y="49768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783" name="Rectangle 7"/>
          <p:cNvSpPr>
            <a:spLocks noChangeArrowheads="1"/>
          </p:cNvSpPr>
          <p:nvPr/>
        </p:nvSpPr>
        <p:spPr bwMode="auto">
          <a:xfrm rot="16200000">
            <a:off x="2481263" y="49768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 rot="16200000">
            <a:off x="1257300" y="49768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785" name="Text Box 9"/>
          <p:cNvSpPr txBox="1">
            <a:spLocks noChangeArrowheads="1"/>
          </p:cNvSpPr>
          <p:nvPr/>
        </p:nvSpPr>
        <p:spPr bwMode="auto">
          <a:xfrm>
            <a:off x="1222375" y="50117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5786" name="Text Box 10"/>
          <p:cNvSpPr txBox="1">
            <a:spLocks noChangeArrowheads="1"/>
          </p:cNvSpPr>
          <p:nvPr/>
        </p:nvSpPr>
        <p:spPr bwMode="auto">
          <a:xfrm>
            <a:off x="2446338" y="50117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5787" name="Text Box 11"/>
          <p:cNvSpPr txBox="1">
            <a:spLocks noChangeArrowheads="1"/>
          </p:cNvSpPr>
          <p:nvPr/>
        </p:nvSpPr>
        <p:spPr bwMode="auto">
          <a:xfrm>
            <a:off x="3670300" y="50117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5788" name="Text Box 12"/>
          <p:cNvSpPr txBox="1">
            <a:spLocks noChangeArrowheads="1"/>
          </p:cNvSpPr>
          <p:nvPr/>
        </p:nvSpPr>
        <p:spPr bwMode="auto">
          <a:xfrm>
            <a:off x="4754563" y="500538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5789" name="Text Box 13"/>
          <p:cNvSpPr txBox="1">
            <a:spLocks noChangeArrowheads="1"/>
          </p:cNvSpPr>
          <p:nvPr/>
        </p:nvSpPr>
        <p:spPr bwMode="auto">
          <a:xfrm>
            <a:off x="5975350" y="50117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 flipV="1">
            <a:off x="1582738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791" name="Line 15"/>
          <p:cNvSpPr>
            <a:spLocks noChangeShapeType="1"/>
          </p:cNvSpPr>
          <p:nvPr/>
        </p:nvSpPr>
        <p:spPr bwMode="auto">
          <a:xfrm flipV="1">
            <a:off x="2590800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792" name="AutoShape 16"/>
          <p:cNvCxnSpPr>
            <a:cxnSpLocks noChangeShapeType="1"/>
            <a:stCxn id="715790" idx="1"/>
            <a:endCxn id="715791" idx="1"/>
          </p:cNvCxnSpPr>
          <p:nvPr/>
        </p:nvCxnSpPr>
        <p:spPr bwMode="auto">
          <a:xfrm>
            <a:off x="1582738" y="479583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793" name="Line 17"/>
          <p:cNvSpPr>
            <a:spLocks noChangeShapeType="1"/>
          </p:cNvSpPr>
          <p:nvPr/>
        </p:nvSpPr>
        <p:spPr bwMode="auto">
          <a:xfrm flipV="1">
            <a:off x="1366838" y="4508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794" name="Line 18"/>
          <p:cNvSpPr>
            <a:spLocks noChangeShapeType="1"/>
          </p:cNvSpPr>
          <p:nvPr/>
        </p:nvSpPr>
        <p:spPr bwMode="auto">
          <a:xfrm flipV="1">
            <a:off x="4894263" y="4508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795" name="AutoShape 19"/>
          <p:cNvCxnSpPr>
            <a:cxnSpLocks noChangeShapeType="1"/>
            <a:stCxn id="715793" idx="1"/>
            <a:endCxn id="715794" idx="1"/>
          </p:cNvCxnSpPr>
          <p:nvPr/>
        </p:nvCxnSpPr>
        <p:spPr bwMode="auto">
          <a:xfrm>
            <a:off x="1366838" y="4510088"/>
            <a:ext cx="3527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796" name="Line 20"/>
          <p:cNvSpPr>
            <a:spLocks noChangeShapeType="1"/>
          </p:cNvSpPr>
          <p:nvPr/>
        </p:nvSpPr>
        <p:spPr bwMode="auto">
          <a:xfrm flipV="1">
            <a:off x="6335713" y="4508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797" name="AutoShape 21"/>
          <p:cNvCxnSpPr>
            <a:cxnSpLocks noChangeShapeType="1"/>
            <a:stCxn id="715794" idx="1"/>
            <a:endCxn id="715796" idx="1"/>
          </p:cNvCxnSpPr>
          <p:nvPr/>
        </p:nvCxnSpPr>
        <p:spPr bwMode="auto">
          <a:xfrm>
            <a:off x="4894263" y="4510088"/>
            <a:ext cx="1441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798" name="Line 22"/>
          <p:cNvSpPr>
            <a:spLocks noChangeShapeType="1"/>
          </p:cNvSpPr>
          <p:nvPr/>
        </p:nvSpPr>
        <p:spPr bwMode="auto">
          <a:xfrm flipV="1">
            <a:off x="4030663" y="479583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799" name="Line 23"/>
          <p:cNvSpPr>
            <a:spLocks noChangeShapeType="1"/>
          </p:cNvSpPr>
          <p:nvPr/>
        </p:nvSpPr>
        <p:spPr bwMode="auto">
          <a:xfrm flipV="1">
            <a:off x="5038725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00" name="Line 24"/>
          <p:cNvSpPr>
            <a:spLocks noChangeShapeType="1"/>
          </p:cNvSpPr>
          <p:nvPr/>
        </p:nvSpPr>
        <p:spPr bwMode="auto">
          <a:xfrm flipV="1">
            <a:off x="6118225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01" name="AutoShape 25"/>
          <p:cNvCxnSpPr>
            <a:cxnSpLocks noChangeShapeType="1"/>
            <a:endCxn id="715799" idx="1"/>
          </p:cNvCxnSpPr>
          <p:nvPr/>
        </p:nvCxnSpPr>
        <p:spPr bwMode="auto">
          <a:xfrm>
            <a:off x="4030663" y="479583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5802" name="AutoShape 26"/>
          <p:cNvCxnSpPr>
            <a:cxnSpLocks noChangeShapeType="1"/>
            <a:stCxn id="715799" idx="1"/>
            <a:endCxn id="715800" idx="1"/>
          </p:cNvCxnSpPr>
          <p:nvPr/>
        </p:nvCxnSpPr>
        <p:spPr bwMode="auto">
          <a:xfrm>
            <a:off x="5038725" y="47958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03" name="Line 27"/>
          <p:cNvSpPr>
            <a:spLocks noChangeShapeType="1"/>
          </p:cNvSpPr>
          <p:nvPr/>
        </p:nvSpPr>
        <p:spPr bwMode="auto">
          <a:xfrm>
            <a:off x="1438275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04" name="Line 28"/>
          <p:cNvSpPr>
            <a:spLocks noChangeShapeType="1"/>
          </p:cNvSpPr>
          <p:nvPr/>
        </p:nvSpPr>
        <p:spPr bwMode="auto">
          <a:xfrm>
            <a:off x="3959225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05" name="AutoShape 29"/>
          <p:cNvCxnSpPr>
            <a:cxnSpLocks noChangeShapeType="1"/>
            <a:stCxn id="715803" idx="1"/>
            <a:endCxn id="715804" idx="1"/>
          </p:cNvCxnSpPr>
          <p:nvPr/>
        </p:nvCxnSpPr>
        <p:spPr bwMode="auto">
          <a:xfrm>
            <a:off x="1438275" y="5661025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06" name="Line 30"/>
          <p:cNvSpPr>
            <a:spLocks noChangeShapeType="1"/>
          </p:cNvSpPr>
          <p:nvPr/>
        </p:nvSpPr>
        <p:spPr bwMode="auto">
          <a:xfrm>
            <a:off x="3814763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07" name="Line 31"/>
          <p:cNvSpPr>
            <a:spLocks noChangeShapeType="1"/>
          </p:cNvSpPr>
          <p:nvPr/>
        </p:nvSpPr>
        <p:spPr bwMode="auto">
          <a:xfrm>
            <a:off x="2806700" y="4795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08" name="AutoShape 32"/>
          <p:cNvCxnSpPr>
            <a:cxnSpLocks noChangeShapeType="1"/>
          </p:cNvCxnSpPr>
          <p:nvPr/>
        </p:nvCxnSpPr>
        <p:spPr bwMode="auto">
          <a:xfrm>
            <a:off x="2806700" y="4795838"/>
            <a:ext cx="10080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09" name="Line 33"/>
          <p:cNvSpPr>
            <a:spLocks noChangeShapeType="1"/>
          </p:cNvSpPr>
          <p:nvPr/>
        </p:nvSpPr>
        <p:spPr bwMode="auto">
          <a:xfrm>
            <a:off x="4102100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10" name="Line 34"/>
          <p:cNvSpPr>
            <a:spLocks noChangeShapeType="1"/>
          </p:cNvSpPr>
          <p:nvPr/>
        </p:nvSpPr>
        <p:spPr bwMode="auto">
          <a:xfrm>
            <a:off x="5038725" y="5445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11" name="Text Box 35"/>
          <p:cNvSpPr txBox="1">
            <a:spLocks noChangeArrowheads="1"/>
          </p:cNvSpPr>
          <p:nvPr/>
        </p:nvSpPr>
        <p:spPr bwMode="auto">
          <a:xfrm>
            <a:off x="1943100" y="44370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5812" name="Text Box 36"/>
          <p:cNvSpPr txBox="1">
            <a:spLocks noChangeArrowheads="1"/>
          </p:cNvSpPr>
          <p:nvPr/>
        </p:nvSpPr>
        <p:spPr bwMode="auto">
          <a:xfrm>
            <a:off x="1943100" y="53006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5813" name="Text Box 37"/>
          <p:cNvSpPr txBox="1">
            <a:spLocks noChangeArrowheads="1"/>
          </p:cNvSpPr>
          <p:nvPr/>
        </p:nvSpPr>
        <p:spPr bwMode="auto">
          <a:xfrm>
            <a:off x="1943100" y="414813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5814" name="Text Box 38"/>
          <p:cNvSpPr txBox="1">
            <a:spLocks noChangeArrowheads="1"/>
          </p:cNvSpPr>
          <p:nvPr/>
        </p:nvSpPr>
        <p:spPr bwMode="auto">
          <a:xfrm>
            <a:off x="3095625" y="44370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5815" name="Text Box 39"/>
          <p:cNvSpPr txBox="1">
            <a:spLocks noChangeArrowheads="1"/>
          </p:cNvSpPr>
          <p:nvPr/>
        </p:nvSpPr>
        <p:spPr bwMode="auto">
          <a:xfrm>
            <a:off x="5254625" y="44370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5816" name="Text Box 40"/>
          <p:cNvSpPr txBox="1">
            <a:spLocks noChangeArrowheads="1"/>
          </p:cNvSpPr>
          <p:nvPr/>
        </p:nvSpPr>
        <p:spPr bwMode="auto">
          <a:xfrm>
            <a:off x="4318000" y="529431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5817" name="Oval 41"/>
          <p:cNvSpPr>
            <a:spLocks noChangeArrowheads="1"/>
          </p:cNvSpPr>
          <p:nvPr/>
        </p:nvSpPr>
        <p:spPr bwMode="auto">
          <a:xfrm>
            <a:off x="4862513" y="447992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18" name="Oval 42"/>
          <p:cNvSpPr>
            <a:spLocks noChangeArrowheads="1"/>
          </p:cNvSpPr>
          <p:nvPr/>
        </p:nvSpPr>
        <p:spPr bwMode="auto">
          <a:xfrm>
            <a:off x="5010150" y="47561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19" name="Line 43"/>
          <p:cNvSpPr>
            <a:spLocks noChangeShapeType="1"/>
          </p:cNvSpPr>
          <p:nvPr/>
        </p:nvSpPr>
        <p:spPr bwMode="auto">
          <a:xfrm>
            <a:off x="4102100" y="56610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20" name="Rectangle 44"/>
          <p:cNvSpPr>
            <a:spLocks noChangeArrowheads="1"/>
          </p:cNvSpPr>
          <p:nvPr/>
        </p:nvSpPr>
        <p:spPr bwMode="auto">
          <a:xfrm rot="16200000">
            <a:off x="6010275" y="19796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821" name="Rectangle 45"/>
          <p:cNvSpPr>
            <a:spLocks noChangeArrowheads="1"/>
          </p:cNvSpPr>
          <p:nvPr/>
        </p:nvSpPr>
        <p:spPr bwMode="auto">
          <a:xfrm rot="16200000">
            <a:off x="4786313" y="19796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822" name="Rectangle 46"/>
          <p:cNvSpPr>
            <a:spLocks noChangeArrowheads="1"/>
          </p:cNvSpPr>
          <p:nvPr/>
        </p:nvSpPr>
        <p:spPr bwMode="auto">
          <a:xfrm rot="16200000">
            <a:off x="3705225" y="19796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823" name="Rectangle 47"/>
          <p:cNvSpPr>
            <a:spLocks noChangeArrowheads="1"/>
          </p:cNvSpPr>
          <p:nvPr/>
        </p:nvSpPr>
        <p:spPr bwMode="auto">
          <a:xfrm rot="16200000">
            <a:off x="2481263" y="1979613"/>
            <a:ext cx="433387" cy="503237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824" name="Rectangle 48"/>
          <p:cNvSpPr>
            <a:spLocks noChangeArrowheads="1"/>
          </p:cNvSpPr>
          <p:nvPr/>
        </p:nvSpPr>
        <p:spPr bwMode="auto">
          <a:xfrm rot="16200000">
            <a:off x="1257300" y="1979613"/>
            <a:ext cx="433387" cy="503238"/>
          </a:xfrm>
          <a:prstGeom prst="rect">
            <a:avLst/>
          </a:prstGeom>
          <a:solidFill>
            <a:srgbClr val="EAEAEA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7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15825" name="Text Box 49"/>
          <p:cNvSpPr txBox="1">
            <a:spLocks noChangeArrowheads="1"/>
          </p:cNvSpPr>
          <p:nvPr/>
        </p:nvSpPr>
        <p:spPr bwMode="auto">
          <a:xfrm>
            <a:off x="1222375" y="20145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A</a:t>
            </a:r>
          </a:p>
        </p:txBody>
      </p:sp>
      <p:sp>
        <p:nvSpPr>
          <p:cNvPr id="715826" name="Text Box 50"/>
          <p:cNvSpPr txBox="1">
            <a:spLocks noChangeArrowheads="1"/>
          </p:cNvSpPr>
          <p:nvPr/>
        </p:nvSpPr>
        <p:spPr bwMode="auto">
          <a:xfrm>
            <a:off x="2446338" y="201453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B</a:t>
            </a:r>
          </a:p>
        </p:txBody>
      </p:sp>
      <p:sp>
        <p:nvSpPr>
          <p:cNvPr id="715827" name="Text Box 51"/>
          <p:cNvSpPr txBox="1">
            <a:spLocks noChangeArrowheads="1"/>
          </p:cNvSpPr>
          <p:nvPr/>
        </p:nvSpPr>
        <p:spPr bwMode="auto">
          <a:xfrm>
            <a:off x="3670300" y="20145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C</a:t>
            </a:r>
          </a:p>
        </p:txBody>
      </p:sp>
      <p:sp>
        <p:nvSpPr>
          <p:cNvPr id="715828" name="Text Box 52"/>
          <p:cNvSpPr txBox="1">
            <a:spLocks noChangeArrowheads="1"/>
          </p:cNvSpPr>
          <p:nvPr/>
        </p:nvSpPr>
        <p:spPr bwMode="auto">
          <a:xfrm>
            <a:off x="4751388" y="2008188"/>
            <a:ext cx="500062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D</a:t>
            </a:r>
          </a:p>
        </p:txBody>
      </p:sp>
      <p:sp>
        <p:nvSpPr>
          <p:cNvPr id="715829" name="Text Box 53"/>
          <p:cNvSpPr txBox="1">
            <a:spLocks noChangeArrowheads="1"/>
          </p:cNvSpPr>
          <p:nvPr/>
        </p:nvSpPr>
        <p:spPr bwMode="auto">
          <a:xfrm>
            <a:off x="5975350" y="2014538"/>
            <a:ext cx="500063" cy="439737"/>
          </a:xfrm>
          <a:prstGeom prst="rect">
            <a:avLst/>
          </a:prstGeom>
          <a:solidFill>
            <a:srgbClr val="B2B2B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 E</a:t>
            </a:r>
          </a:p>
        </p:txBody>
      </p:sp>
      <p:sp>
        <p:nvSpPr>
          <p:cNvPr id="715830" name="Line 54"/>
          <p:cNvSpPr>
            <a:spLocks noChangeShapeType="1"/>
          </p:cNvSpPr>
          <p:nvPr/>
        </p:nvSpPr>
        <p:spPr bwMode="auto">
          <a:xfrm flipV="1">
            <a:off x="1582738" y="1798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31" name="Line 55"/>
          <p:cNvSpPr>
            <a:spLocks noChangeShapeType="1"/>
          </p:cNvSpPr>
          <p:nvPr/>
        </p:nvSpPr>
        <p:spPr bwMode="auto">
          <a:xfrm flipV="1">
            <a:off x="2590800" y="1798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32" name="AutoShape 56"/>
          <p:cNvCxnSpPr>
            <a:cxnSpLocks noChangeShapeType="1"/>
            <a:stCxn id="715830" idx="1"/>
            <a:endCxn id="715831" idx="1"/>
          </p:cNvCxnSpPr>
          <p:nvPr/>
        </p:nvCxnSpPr>
        <p:spPr bwMode="auto">
          <a:xfrm>
            <a:off x="1582738" y="179863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33" name="Line 57"/>
          <p:cNvSpPr>
            <a:spLocks noChangeShapeType="1"/>
          </p:cNvSpPr>
          <p:nvPr/>
        </p:nvSpPr>
        <p:spPr bwMode="auto">
          <a:xfrm flipV="1">
            <a:off x="1366838" y="151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34" name="Line 58"/>
          <p:cNvSpPr>
            <a:spLocks noChangeShapeType="1"/>
          </p:cNvSpPr>
          <p:nvPr/>
        </p:nvSpPr>
        <p:spPr bwMode="auto">
          <a:xfrm flipV="1">
            <a:off x="3814763" y="151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35" name="AutoShape 59"/>
          <p:cNvCxnSpPr>
            <a:cxnSpLocks noChangeShapeType="1"/>
            <a:stCxn id="715833" idx="1"/>
            <a:endCxn id="715834" idx="1"/>
          </p:cNvCxnSpPr>
          <p:nvPr/>
        </p:nvCxnSpPr>
        <p:spPr bwMode="auto">
          <a:xfrm>
            <a:off x="1366838" y="1512888"/>
            <a:ext cx="2447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36" name="Line 60"/>
          <p:cNvSpPr>
            <a:spLocks noChangeShapeType="1"/>
          </p:cNvSpPr>
          <p:nvPr/>
        </p:nvSpPr>
        <p:spPr bwMode="auto">
          <a:xfrm flipV="1">
            <a:off x="6335713" y="151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37" name="AutoShape 61"/>
          <p:cNvCxnSpPr>
            <a:cxnSpLocks noChangeShapeType="1"/>
            <a:stCxn id="715834" idx="1"/>
            <a:endCxn id="715836" idx="1"/>
          </p:cNvCxnSpPr>
          <p:nvPr/>
        </p:nvCxnSpPr>
        <p:spPr bwMode="auto">
          <a:xfrm>
            <a:off x="3814763" y="1512888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38" name="Line 62"/>
          <p:cNvSpPr>
            <a:spLocks noChangeShapeType="1"/>
          </p:cNvSpPr>
          <p:nvPr/>
        </p:nvSpPr>
        <p:spPr bwMode="auto">
          <a:xfrm flipV="1">
            <a:off x="4030663" y="179863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39" name="Line 63"/>
          <p:cNvSpPr>
            <a:spLocks noChangeShapeType="1"/>
          </p:cNvSpPr>
          <p:nvPr/>
        </p:nvSpPr>
        <p:spPr bwMode="auto">
          <a:xfrm flipV="1">
            <a:off x="5038725" y="1798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40" name="Line 64"/>
          <p:cNvSpPr>
            <a:spLocks noChangeShapeType="1"/>
          </p:cNvSpPr>
          <p:nvPr/>
        </p:nvSpPr>
        <p:spPr bwMode="auto">
          <a:xfrm flipV="1">
            <a:off x="6118225" y="1798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41" name="AutoShape 65"/>
          <p:cNvCxnSpPr>
            <a:cxnSpLocks noChangeShapeType="1"/>
            <a:endCxn id="715839" idx="1"/>
          </p:cNvCxnSpPr>
          <p:nvPr/>
        </p:nvCxnSpPr>
        <p:spPr bwMode="auto">
          <a:xfrm>
            <a:off x="4030663" y="179863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5842" name="AutoShape 66"/>
          <p:cNvCxnSpPr>
            <a:cxnSpLocks noChangeShapeType="1"/>
            <a:stCxn id="715839" idx="1"/>
            <a:endCxn id="715840" idx="1"/>
          </p:cNvCxnSpPr>
          <p:nvPr/>
        </p:nvCxnSpPr>
        <p:spPr bwMode="auto">
          <a:xfrm>
            <a:off x="5038725" y="1798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43" name="Line 67"/>
          <p:cNvSpPr>
            <a:spLocks noChangeShapeType="1"/>
          </p:cNvSpPr>
          <p:nvPr/>
        </p:nvSpPr>
        <p:spPr bwMode="auto">
          <a:xfrm>
            <a:off x="1438275" y="2447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44" name="Line 68"/>
          <p:cNvSpPr>
            <a:spLocks noChangeShapeType="1"/>
          </p:cNvSpPr>
          <p:nvPr/>
        </p:nvSpPr>
        <p:spPr bwMode="auto">
          <a:xfrm>
            <a:off x="4894263" y="2447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45" name="AutoShape 69"/>
          <p:cNvCxnSpPr>
            <a:cxnSpLocks noChangeShapeType="1"/>
            <a:stCxn id="715843" idx="1"/>
          </p:cNvCxnSpPr>
          <p:nvPr/>
        </p:nvCxnSpPr>
        <p:spPr bwMode="auto">
          <a:xfrm>
            <a:off x="1438275" y="2663825"/>
            <a:ext cx="2520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5846" name="AutoShape 70"/>
          <p:cNvCxnSpPr>
            <a:cxnSpLocks noChangeShapeType="1"/>
            <a:stCxn id="715844" idx="1"/>
          </p:cNvCxnSpPr>
          <p:nvPr/>
        </p:nvCxnSpPr>
        <p:spPr bwMode="auto">
          <a:xfrm flipH="1">
            <a:off x="3959225" y="2663825"/>
            <a:ext cx="935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47" name="Line 71"/>
          <p:cNvSpPr>
            <a:spLocks noChangeShapeType="1"/>
          </p:cNvSpPr>
          <p:nvPr/>
        </p:nvSpPr>
        <p:spPr bwMode="auto">
          <a:xfrm>
            <a:off x="5038725" y="24479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48" name="Line 72"/>
          <p:cNvSpPr>
            <a:spLocks noChangeShapeType="1"/>
          </p:cNvSpPr>
          <p:nvPr/>
        </p:nvSpPr>
        <p:spPr bwMode="auto">
          <a:xfrm>
            <a:off x="2662238" y="24479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49" name="AutoShape 73"/>
          <p:cNvCxnSpPr>
            <a:cxnSpLocks noChangeShapeType="1"/>
            <a:stCxn id="715848" idx="1"/>
            <a:endCxn id="715847" idx="1"/>
          </p:cNvCxnSpPr>
          <p:nvPr/>
        </p:nvCxnSpPr>
        <p:spPr bwMode="auto">
          <a:xfrm>
            <a:off x="2662238" y="2879725"/>
            <a:ext cx="2376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50" name="Line 74"/>
          <p:cNvSpPr>
            <a:spLocks noChangeShapeType="1"/>
          </p:cNvSpPr>
          <p:nvPr/>
        </p:nvSpPr>
        <p:spPr bwMode="auto">
          <a:xfrm>
            <a:off x="5183188" y="2447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51" name="Line 75"/>
          <p:cNvSpPr>
            <a:spLocks noChangeShapeType="1"/>
          </p:cNvSpPr>
          <p:nvPr/>
        </p:nvSpPr>
        <p:spPr bwMode="auto">
          <a:xfrm>
            <a:off x="6262688" y="24479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cxnSp>
        <p:nvCxnSpPr>
          <p:cNvPr id="715852" name="AutoShape 76"/>
          <p:cNvCxnSpPr>
            <a:cxnSpLocks noChangeShapeType="1"/>
            <a:stCxn id="715850" idx="1"/>
            <a:endCxn id="715851" idx="1"/>
          </p:cNvCxnSpPr>
          <p:nvPr/>
        </p:nvCxnSpPr>
        <p:spPr bwMode="auto">
          <a:xfrm>
            <a:off x="5183188" y="266382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5853" name="Text Box 77"/>
          <p:cNvSpPr txBox="1">
            <a:spLocks noChangeArrowheads="1"/>
          </p:cNvSpPr>
          <p:nvPr/>
        </p:nvSpPr>
        <p:spPr bwMode="auto">
          <a:xfrm>
            <a:off x="1943100" y="14398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715854" name="Text Box 78"/>
          <p:cNvSpPr txBox="1">
            <a:spLocks noChangeArrowheads="1"/>
          </p:cNvSpPr>
          <p:nvPr/>
        </p:nvSpPr>
        <p:spPr bwMode="auto">
          <a:xfrm>
            <a:off x="1943100" y="23034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715855" name="Text Box 79"/>
          <p:cNvSpPr txBox="1">
            <a:spLocks noChangeArrowheads="1"/>
          </p:cNvSpPr>
          <p:nvPr/>
        </p:nvSpPr>
        <p:spPr bwMode="auto">
          <a:xfrm>
            <a:off x="1943100" y="1150938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715856" name="Text Box 80"/>
          <p:cNvSpPr txBox="1">
            <a:spLocks noChangeArrowheads="1"/>
          </p:cNvSpPr>
          <p:nvPr/>
        </p:nvSpPr>
        <p:spPr bwMode="auto">
          <a:xfrm>
            <a:off x="3743325" y="2806700"/>
            <a:ext cx="6477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715857" name="Text Box 81"/>
          <p:cNvSpPr txBox="1">
            <a:spLocks noChangeArrowheads="1"/>
          </p:cNvSpPr>
          <p:nvPr/>
        </p:nvSpPr>
        <p:spPr bwMode="auto">
          <a:xfrm>
            <a:off x="4895850" y="14398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715858" name="Text Box 82"/>
          <p:cNvSpPr txBox="1">
            <a:spLocks noChangeArrowheads="1"/>
          </p:cNvSpPr>
          <p:nvPr/>
        </p:nvSpPr>
        <p:spPr bwMode="auto">
          <a:xfrm>
            <a:off x="5543550" y="2303463"/>
            <a:ext cx="6477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1700" i="1">
                <a:solidFill>
                  <a:srgbClr val="000000"/>
                </a:solidFill>
                <a:cs typeface="Arial" charset="0"/>
              </a:rPr>
              <a:t>N</a:t>
            </a:r>
            <a:r>
              <a:rPr lang="de-DE" sz="1700" baseline="-250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715859" name="Oval 83"/>
          <p:cNvSpPr>
            <a:spLocks noChangeArrowheads="1"/>
          </p:cNvSpPr>
          <p:nvPr/>
        </p:nvSpPr>
        <p:spPr bwMode="auto">
          <a:xfrm>
            <a:off x="3779838" y="14763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60" name="Oval 84"/>
          <p:cNvSpPr>
            <a:spLocks noChangeArrowheads="1"/>
          </p:cNvSpPr>
          <p:nvPr/>
        </p:nvSpPr>
        <p:spPr bwMode="auto">
          <a:xfrm>
            <a:off x="5010150" y="17589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15861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 – Linear Ordering (Example)</a:t>
            </a:r>
          </a:p>
        </p:txBody>
      </p:sp>
    </p:spTree>
    <p:extLst>
      <p:ext uri="{BB962C8B-B14F-4D97-AF65-F5344CB8AC3E}">
        <p14:creationId xmlns:p14="http://schemas.microsoft.com/office/powerpoint/2010/main" val="318150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CD6A3-05C9-7548-8547-492069C048FD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723028" name="Rectangle 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 – Algorithm</a:t>
            </a:r>
          </a:p>
        </p:txBody>
      </p:sp>
      <p:sp>
        <p:nvSpPr>
          <p:cNvPr id="723031" name="Rectangle 87"/>
          <p:cNvSpPr>
            <a:spLocks noChangeArrowheads="1"/>
          </p:cNvSpPr>
          <p:nvPr/>
        </p:nvSpPr>
        <p:spPr bwMode="auto">
          <a:xfrm>
            <a:off x="611188" y="1673225"/>
            <a:ext cx="8137525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endParaRPr lang="en-US" altLang="zh-CN" sz="1600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 dirty="0">
                <a:solidFill>
                  <a:srgbClr val="000000"/>
                </a:solidFill>
                <a:ea typeface="宋体" charset="0"/>
                <a:cs typeface="宋体" charset="0"/>
              </a:rPr>
              <a:t>Input: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   set of all blocks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, cost function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endParaRPr lang="en-US" altLang="zh-CN" sz="1600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 dirty="0">
                <a:solidFill>
                  <a:srgbClr val="000000"/>
                </a:solidFill>
                <a:ea typeface="宋体" charset="0"/>
                <a:cs typeface="宋体" charset="0"/>
              </a:rPr>
              <a:t>Output: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optimized floorplan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based on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b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</a:br>
            <a:endParaRPr lang="en-US" altLang="zh-CN" sz="1600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a typeface="宋体" charset="0"/>
                <a:cs typeface="宋体" charset="0"/>
              </a:rPr>
              <a:t>Ø</a:t>
            </a:r>
            <a:endParaRPr lang="en-US" altLang="zh-CN" sz="1600" dirty="0">
              <a:solidFill>
                <a:srgbClr val="000000"/>
              </a:solidFill>
              <a:ea typeface="宋体" charset="0"/>
              <a:cs typeface="宋体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order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= LINEAR_ORDERING(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M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)		// generate linear ordering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 dirty="0">
                <a:solidFill>
                  <a:srgbClr val="000000"/>
                </a:solidFill>
                <a:ea typeface="宋体" charset="0"/>
                <a:cs typeface="宋体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(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= 1 </a:t>
            </a:r>
            <a:r>
              <a:rPr lang="en-US" altLang="zh-CN" sz="1600" b="1" dirty="0">
                <a:solidFill>
                  <a:srgbClr val="000000"/>
                </a:solidFill>
                <a:ea typeface="宋体" charset="0"/>
                <a:cs typeface="宋体" charset="0"/>
              </a:rPr>
              <a:t>to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|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order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|)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b="1" dirty="0">
                <a:solidFill>
                  <a:srgbClr val="000000"/>
                </a:solidFill>
                <a:ea typeface="宋体" charset="0"/>
                <a:cs typeface="宋体" charset="0"/>
              </a:rPr>
              <a:t>      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0"/>
                <a:cs typeface="宋体" charset="0"/>
              </a:rPr>
              <a:t>curr_block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=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order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[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]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     ADD_TO_FLOORPLAN(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0"/>
                <a:cs typeface="宋体" charset="0"/>
              </a:rPr>
              <a:t>F</a:t>
            </a:r>
            <a:r>
              <a:rPr lang="en-US" altLang="zh-CN" sz="1600" dirty="0" err="1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0"/>
                <a:cs typeface="宋体" charset="0"/>
              </a:rPr>
              <a:t>curr_block</a:t>
            </a:r>
            <a:r>
              <a:rPr lang="en-US" altLang="zh-CN" sz="1600" dirty="0" err="1">
                <a:solidFill>
                  <a:srgbClr val="000000"/>
                </a:solidFill>
                <a:ea typeface="宋体" charset="0"/>
                <a:cs typeface="宋体" charset="0"/>
              </a:rPr>
              <a:t>,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)	// find location and orientation							// of </a:t>
            </a:r>
            <a:r>
              <a:rPr lang="en-US" altLang="zh-CN" sz="1600" i="1" dirty="0" err="1">
                <a:solidFill>
                  <a:srgbClr val="000000"/>
                </a:solidFill>
                <a:ea typeface="宋体" charset="0"/>
                <a:cs typeface="宋体" charset="0"/>
              </a:rPr>
              <a:t>curr_block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that causes							// smallest increase based on 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						// </a:t>
            </a:r>
            <a:r>
              <a:rPr lang="en-US" altLang="zh-CN" sz="1600" i="1" dirty="0">
                <a:solidFill>
                  <a:srgbClr val="000000"/>
                </a:solidFill>
                <a:ea typeface="宋体" charset="0"/>
                <a:cs typeface="宋体" charset="0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ea typeface="宋体" charset="0"/>
                <a:cs typeface="宋体" charset="0"/>
              </a:rPr>
              <a:t> while obeying constraints</a:t>
            </a: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66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EDE3DB-9F4A-1C46-91C1-3473D84643D2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8560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3.5.2	Cluster Growth</a:t>
            </a:r>
          </a:p>
        </p:txBody>
      </p:sp>
      <p:sp>
        <p:nvSpPr>
          <p:cNvPr id="856067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46E520B-7245-CC42-8538-7A4026A520F7}" type="slidenum">
              <a:rPr lang="en-US" sz="1000" smtClean="0">
                <a:solidFill>
                  <a:srgbClr val="C0C0C0"/>
                </a:solidFill>
                <a:cs typeface="ＭＳ Ｐゴシック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sz="1000" smtClean="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08013" y="1293813"/>
            <a:ext cx="8193087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objective is to minimize the total </a:t>
            </a:r>
            <a:r>
              <a:rPr lang="en-US" altLang="zh-CN" sz="1700" dirty="0" err="1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wirelength</a:t>
            </a: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of connections blocks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Though this produces mediocre solutions, the algorithm </a:t>
            </a:r>
            <a:b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is easy to implement and fast.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Can be used to find the initial floorplan solutions for iterative algorithms such as </a:t>
            </a:r>
            <a:r>
              <a:rPr lang="en-US" altLang="zh-CN" sz="1700" i="1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simulated annealing</a:t>
            </a:r>
            <a:r>
              <a:rPr lang="en-US" altLang="zh-CN" sz="1700" dirty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 dirty="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68363" y="1303338"/>
            <a:ext cx="1327150" cy="3683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>
                <a:solidFill>
                  <a:srgbClr val="000000"/>
                </a:solidFill>
                <a:cs typeface="ＭＳ Ｐゴシック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5792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183E4-B621-4A47-BE2B-DF5F606573FF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8570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</a:t>
            </a:r>
          </a:p>
        </p:txBody>
      </p:sp>
      <p:sp>
        <p:nvSpPr>
          <p:cNvPr id="857091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l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952401-6724-1F47-8181-FE39F7FDB9F4}" type="slidenum">
              <a:rPr lang="en-US" sz="1000" smtClean="0">
                <a:solidFill>
                  <a:srgbClr val="C0C0C0"/>
                </a:solidFill>
                <a:cs typeface="ＭＳ Ｐゴシック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sz="1000" smtClean="0">
              <a:solidFill>
                <a:srgbClr val="C0C0C0"/>
              </a:solidFill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608013" y="1293813"/>
            <a:ext cx="8193087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Simulated Annealing (SA) algorithms are iterative in nature.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Begins with an initial (arbitrary) solution and seeks to incrementally improve </a:t>
            </a:r>
            <a:b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objective function.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During each iteration, a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local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neighborhood of the current solution is considered. A new candidate solution is formed by a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small perturbation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of </a:t>
            </a:r>
            <a:b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the current solution.</a:t>
            </a: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endParaRPr lang="en-US" altLang="zh-CN" sz="1700">
              <a:solidFill>
                <a:srgbClr val="000000"/>
              </a:solidFill>
              <a:ea typeface="宋体" charset="0"/>
              <a:cs typeface="宋体" charset="0"/>
              <a:sym typeface="Symbol" charset="0"/>
            </a:endParaRPr>
          </a:p>
          <a:p>
            <a:pPr marL="342900" indent="-342900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  <a:tabLst>
                <a:tab pos="301625" algn="l"/>
                <a:tab pos="542925" algn="l"/>
              </a:tabLst>
              <a:defRPr/>
            </a:pP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Unlike greedy algorithms, SA algorithms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can accept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 candidate solutions with </a:t>
            </a:r>
            <a:r>
              <a:rPr lang="en-US" altLang="zh-CN" sz="1700">
                <a:solidFill>
                  <a:srgbClr val="CC0000"/>
                </a:solidFill>
                <a:ea typeface="宋体" charset="0"/>
                <a:cs typeface="宋体" charset="0"/>
                <a:sym typeface="Symbol" charset="0"/>
              </a:rPr>
              <a:t>higher cost</a:t>
            </a:r>
            <a:r>
              <a:rPr lang="en-US" altLang="zh-CN" sz="170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68363" y="1304925"/>
            <a:ext cx="1758950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>
                <a:solidFill>
                  <a:srgbClr val="000000"/>
                </a:solidFill>
                <a:cs typeface="ＭＳ Ｐゴシック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4564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2F01D-F4E1-FA46-BAA2-A4CCAF378516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0"/>
                <a:cs typeface="宋体" charset="0"/>
              </a:rPr>
              <a:t>3.5.3	Simulated Annealing</a:t>
            </a:r>
          </a:p>
        </p:txBody>
      </p:sp>
      <p:sp>
        <p:nvSpPr>
          <p:cNvPr id="745476" name="Line 4"/>
          <p:cNvSpPr>
            <a:spLocks noChangeShapeType="1"/>
          </p:cNvSpPr>
          <p:nvPr/>
        </p:nvSpPr>
        <p:spPr bwMode="auto">
          <a:xfrm flipV="1">
            <a:off x="2208213" y="2238375"/>
            <a:ext cx="0" cy="312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77" name="Line 5"/>
          <p:cNvSpPr>
            <a:spLocks noChangeShapeType="1"/>
          </p:cNvSpPr>
          <p:nvPr/>
        </p:nvSpPr>
        <p:spPr bwMode="auto">
          <a:xfrm>
            <a:off x="2057400" y="5211763"/>
            <a:ext cx="4573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5118100" y="5307013"/>
            <a:ext cx="16144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Solution states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1485900" y="2262188"/>
            <a:ext cx="6381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Cost</a:t>
            </a:r>
          </a:p>
        </p:txBody>
      </p:sp>
      <p:sp>
        <p:nvSpPr>
          <p:cNvPr id="745480" name="Freeform 8"/>
          <p:cNvSpPr>
            <a:spLocks/>
          </p:cNvSpPr>
          <p:nvPr/>
        </p:nvSpPr>
        <p:spPr bwMode="auto">
          <a:xfrm>
            <a:off x="2208213" y="2392363"/>
            <a:ext cx="4040187" cy="2120900"/>
          </a:xfrm>
          <a:custGeom>
            <a:avLst/>
            <a:gdLst>
              <a:gd name="T0" fmla="*/ 0 w 2404"/>
              <a:gd name="T1" fmla="*/ 1043 h 1262"/>
              <a:gd name="T2" fmla="*/ 91 w 2404"/>
              <a:gd name="T3" fmla="*/ 907 h 1262"/>
              <a:gd name="T4" fmla="*/ 182 w 2404"/>
              <a:gd name="T5" fmla="*/ 726 h 1262"/>
              <a:gd name="T6" fmla="*/ 363 w 2404"/>
              <a:gd name="T7" fmla="*/ 272 h 1262"/>
              <a:gd name="T8" fmla="*/ 499 w 2404"/>
              <a:gd name="T9" fmla="*/ 227 h 1262"/>
              <a:gd name="T10" fmla="*/ 545 w 2404"/>
              <a:gd name="T11" fmla="*/ 363 h 1262"/>
              <a:gd name="T12" fmla="*/ 635 w 2404"/>
              <a:gd name="T13" fmla="*/ 590 h 1262"/>
              <a:gd name="T14" fmla="*/ 862 w 2404"/>
              <a:gd name="T15" fmla="*/ 453 h 1262"/>
              <a:gd name="T16" fmla="*/ 1044 w 2404"/>
              <a:gd name="T17" fmla="*/ 136 h 1262"/>
              <a:gd name="T18" fmla="*/ 1225 w 2404"/>
              <a:gd name="T19" fmla="*/ 0 h 1262"/>
              <a:gd name="T20" fmla="*/ 1316 w 2404"/>
              <a:gd name="T21" fmla="*/ 136 h 1262"/>
              <a:gd name="T22" fmla="*/ 1407 w 2404"/>
              <a:gd name="T23" fmla="*/ 726 h 1262"/>
              <a:gd name="T24" fmla="*/ 1452 w 2404"/>
              <a:gd name="T25" fmla="*/ 952 h 1262"/>
              <a:gd name="T26" fmla="*/ 1543 w 2404"/>
              <a:gd name="T27" fmla="*/ 862 h 1262"/>
              <a:gd name="T28" fmla="*/ 1679 w 2404"/>
              <a:gd name="T29" fmla="*/ 590 h 1262"/>
              <a:gd name="T30" fmla="*/ 1815 w 2404"/>
              <a:gd name="T31" fmla="*/ 590 h 1262"/>
              <a:gd name="T32" fmla="*/ 1951 w 2404"/>
              <a:gd name="T33" fmla="*/ 1179 h 1262"/>
              <a:gd name="T34" fmla="*/ 2132 w 2404"/>
              <a:gd name="T35" fmla="*/ 1089 h 1262"/>
              <a:gd name="T36" fmla="*/ 2314 w 2404"/>
              <a:gd name="T37" fmla="*/ 680 h 1262"/>
              <a:gd name="T38" fmla="*/ 2404 w 2404"/>
              <a:gd name="T39" fmla="*/ 68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4" h="1262">
                <a:moveTo>
                  <a:pt x="0" y="1043"/>
                </a:moveTo>
                <a:cubicBezTo>
                  <a:pt x="30" y="1001"/>
                  <a:pt x="61" y="960"/>
                  <a:pt x="91" y="907"/>
                </a:cubicBezTo>
                <a:cubicBezTo>
                  <a:pt x="121" y="854"/>
                  <a:pt x="137" y="832"/>
                  <a:pt x="182" y="726"/>
                </a:cubicBezTo>
                <a:cubicBezTo>
                  <a:pt x="227" y="620"/>
                  <a:pt x="310" y="355"/>
                  <a:pt x="363" y="272"/>
                </a:cubicBezTo>
                <a:cubicBezTo>
                  <a:pt x="416" y="189"/>
                  <a:pt x="469" y="212"/>
                  <a:pt x="499" y="227"/>
                </a:cubicBezTo>
                <a:cubicBezTo>
                  <a:pt x="529" y="242"/>
                  <a:pt x="522" y="303"/>
                  <a:pt x="545" y="363"/>
                </a:cubicBezTo>
                <a:cubicBezTo>
                  <a:pt x="568" y="423"/>
                  <a:pt x="582" y="575"/>
                  <a:pt x="635" y="590"/>
                </a:cubicBezTo>
                <a:cubicBezTo>
                  <a:pt x="688" y="605"/>
                  <a:pt x="794" y="529"/>
                  <a:pt x="862" y="453"/>
                </a:cubicBezTo>
                <a:cubicBezTo>
                  <a:pt x="930" y="377"/>
                  <a:pt x="984" y="211"/>
                  <a:pt x="1044" y="136"/>
                </a:cubicBezTo>
                <a:cubicBezTo>
                  <a:pt x="1104" y="61"/>
                  <a:pt x="1180" y="0"/>
                  <a:pt x="1225" y="0"/>
                </a:cubicBezTo>
                <a:cubicBezTo>
                  <a:pt x="1270" y="0"/>
                  <a:pt x="1286" y="15"/>
                  <a:pt x="1316" y="136"/>
                </a:cubicBezTo>
                <a:cubicBezTo>
                  <a:pt x="1346" y="257"/>
                  <a:pt x="1384" y="590"/>
                  <a:pt x="1407" y="726"/>
                </a:cubicBezTo>
                <a:cubicBezTo>
                  <a:pt x="1430" y="862"/>
                  <a:pt x="1429" y="929"/>
                  <a:pt x="1452" y="952"/>
                </a:cubicBezTo>
                <a:cubicBezTo>
                  <a:pt x="1475" y="975"/>
                  <a:pt x="1505" y="922"/>
                  <a:pt x="1543" y="862"/>
                </a:cubicBezTo>
                <a:cubicBezTo>
                  <a:pt x="1581" y="802"/>
                  <a:pt x="1634" y="635"/>
                  <a:pt x="1679" y="590"/>
                </a:cubicBezTo>
                <a:cubicBezTo>
                  <a:pt x="1724" y="545"/>
                  <a:pt x="1770" y="492"/>
                  <a:pt x="1815" y="590"/>
                </a:cubicBezTo>
                <a:cubicBezTo>
                  <a:pt x="1860" y="688"/>
                  <a:pt x="1898" y="1096"/>
                  <a:pt x="1951" y="1179"/>
                </a:cubicBezTo>
                <a:cubicBezTo>
                  <a:pt x="2004" y="1262"/>
                  <a:pt x="2072" y="1172"/>
                  <a:pt x="2132" y="1089"/>
                </a:cubicBezTo>
                <a:cubicBezTo>
                  <a:pt x="2192" y="1006"/>
                  <a:pt x="2269" y="748"/>
                  <a:pt x="2314" y="680"/>
                </a:cubicBezTo>
                <a:cubicBezTo>
                  <a:pt x="2359" y="612"/>
                  <a:pt x="2381" y="646"/>
                  <a:pt x="2404" y="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81" name="Oval 9"/>
          <p:cNvSpPr>
            <a:spLocks noChangeArrowheads="1"/>
          </p:cNvSpPr>
          <p:nvPr/>
        </p:nvSpPr>
        <p:spPr bwMode="auto">
          <a:xfrm>
            <a:off x="4341813" y="2620963"/>
            <a:ext cx="153987" cy="1508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82" name="Oval 10"/>
          <p:cNvSpPr>
            <a:spLocks noChangeArrowheads="1"/>
          </p:cNvSpPr>
          <p:nvPr/>
        </p:nvSpPr>
        <p:spPr bwMode="auto">
          <a:xfrm>
            <a:off x="4573588" y="3916363"/>
            <a:ext cx="152400" cy="15081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83" name="Oval 11"/>
          <p:cNvSpPr>
            <a:spLocks noChangeArrowheads="1"/>
          </p:cNvSpPr>
          <p:nvPr/>
        </p:nvSpPr>
        <p:spPr bwMode="auto">
          <a:xfrm>
            <a:off x="5486400" y="4373563"/>
            <a:ext cx="153988" cy="150812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70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45484" name="Text Box 12"/>
          <p:cNvSpPr txBox="1">
            <a:spLocks noChangeArrowheads="1"/>
          </p:cNvSpPr>
          <p:nvPr/>
        </p:nvSpPr>
        <p:spPr bwMode="auto">
          <a:xfrm>
            <a:off x="4495800" y="2493963"/>
            <a:ext cx="150495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Initial solution</a:t>
            </a:r>
            <a:endParaRPr lang="en-US" altLang="zh-CN" sz="1700" baseline="-250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45485" name="Text Box 13"/>
          <p:cNvSpPr txBox="1">
            <a:spLocks noChangeArrowheads="1"/>
          </p:cNvSpPr>
          <p:nvPr/>
        </p:nvSpPr>
        <p:spPr bwMode="auto">
          <a:xfrm>
            <a:off x="3886200" y="4197350"/>
            <a:ext cx="1022350" cy="6127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Local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optimum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5791200" y="4386263"/>
            <a:ext cx="1022350" cy="612775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algn="l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Global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optimum</a:t>
            </a:r>
          </a:p>
        </p:txBody>
      </p:sp>
    </p:spTree>
    <p:extLst>
      <p:ext uri="{BB962C8B-B14F-4D97-AF65-F5344CB8AC3E}">
        <p14:creationId xmlns:p14="http://schemas.microsoft.com/office/powerpoint/2010/main" val="210707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2" grpId="0" animBg="1"/>
      <p:bldP spid="745483" grpId="0" animBg="1"/>
      <p:bldP spid="745485" grpId="0" animBg="1"/>
      <p:bldP spid="74548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urple05-97-00">
  <a:themeElements>
    <a:clrScheme name="purple05-97-00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urple05-97-0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urple05-97-00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CCECFF"/>
              </a:solidFill>
            </a14:hiddenFill>
          </a:ext>
          <a:ext uri="{91240B29-F687-4f45-9708-019B960494DF}">
            <a14:hiddenLine xmlns:a14="http://schemas.microsoft.com/office/drawing/2010/main" xmlns="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CCECFF"/>
              </a:solidFill>
            </a14:hiddenFill>
          </a:ext>
          <a:ext uri="{91240B29-F687-4f45-9708-019B960494DF}">
            <a14:hiddenLine xmlns=""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CCECFF"/>
              </a:solidFill>
            </a14:hiddenFill>
          </a:ext>
          <a:ext uri="{91240B29-F687-4f45-9708-019B960494DF}">
            <a14:hiddenLine xmlns=""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87281" tIns="43641" rIns="87281" bIns="436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TC103524819990</Template>
  <TotalTime>0</TotalTime>
  <Words>4981</Words>
  <Application>Microsoft Office PowerPoint</Application>
  <PresentationFormat>On-screen Show (4:3)</PresentationFormat>
  <Paragraphs>2305</Paragraphs>
  <Slides>106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30" baseType="lpstr">
      <vt:lpstr>ＭＳ Ｐゴシック</vt:lpstr>
      <vt:lpstr>新細明體</vt:lpstr>
      <vt:lpstr>宋体</vt:lpstr>
      <vt:lpstr>Arial</vt:lpstr>
      <vt:lpstr>Arial Narrow</vt:lpstr>
      <vt:lpstr>Calibri</vt:lpstr>
      <vt:lpstr>Symbol</vt:lpstr>
      <vt:lpstr>Times</vt:lpstr>
      <vt:lpstr>Times New Roman</vt:lpstr>
      <vt:lpstr>Tw Cen MT</vt:lpstr>
      <vt:lpstr>Wingdings</vt:lpstr>
      <vt:lpstr>Wingdings 2</vt:lpstr>
      <vt:lpstr>TC103524819990</vt:lpstr>
      <vt:lpstr>purple05-97-00</vt:lpstr>
      <vt:lpstr>Präsentation Springer</vt:lpstr>
      <vt:lpstr>1_Präsentation Springer</vt:lpstr>
      <vt:lpstr>2_Präsentation Springer</vt:lpstr>
      <vt:lpstr>3_Präsentation Springer</vt:lpstr>
      <vt:lpstr>4_Präsentation Springer</vt:lpstr>
      <vt:lpstr>5_Präsentation Springer</vt:lpstr>
      <vt:lpstr>6_Präsentation Springer</vt:lpstr>
      <vt:lpstr>Photo Editor-Foto</vt:lpstr>
      <vt:lpstr>Document</vt:lpstr>
      <vt:lpstr>Equation</vt:lpstr>
      <vt:lpstr>PowerPoint Presentation</vt:lpstr>
      <vt:lpstr>Chapter 2 – Netlist and System Partitioning</vt:lpstr>
      <vt:lpstr>3.1 Introduction</vt:lpstr>
      <vt:lpstr>3.1 Introduction</vt:lpstr>
      <vt:lpstr>Floorplanning</vt:lpstr>
      <vt:lpstr>3.1 Introduction</vt:lpstr>
      <vt:lpstr>3.1 Introduction</vt:lpstr>
      <vt:lpstr>3.1 Introduction</vt:lpstr>
      <vt:lpstr>Optimization Objectives</vt:lpstr>
      <vt:lpstr>Objective Function: Example</vt:lpstr>
      <vt:lpstr>Floorplan Representations</vt:lpstr>
      <vt:lpstr>3.3 Terminology</vt:lpstr>
      <vt:lpstr>3.3 Terminology</vt:lpstr>
      <vt:lpstr>3.3 Terminology</vt:lpstr>
      <vt:lpstr>PowerPoint Presentation</vt:lpstr>
      <vt:lpstr>3.3 Terminology</vt:lpstr>
      <vt:lpstr>3.3 Terminology</vt:lpstr>
      <vt:lpstr>Terminology: Vertical Constraint Graph</vt:lpstr>
      <vt:lpstr>Terminology: Horizontal Constraint Graph</vt:lpstr>
      <vt:lpstr>Longest Path in a VCG</vt:lpstr>
      <vt:lpstr>Longest Path in HCG</vt:lpstr>
      <vt:lpstr>3.3 Terminology</vt:lpstr>
      <vt:lpstr>3.3 Terminology</vt:lpstr>
      <vt:lpstr>3.3 Terminology</vt:lpstr>
      <vt:lpstr>3.3 Terminology</vt:lpstr>
      <vt:lpstr>3.3 Terminology</vt:lpstr>
      <vt:lpstr>Sequence Pair: Intuition</vt:lpstr>
      <vt:lpstr>Sequence Pair: Intuition</vt:lpstr>
      <vt:lpstr>3.4 Floorplan Representations</vt:lpstr>
      <vt:lpstr>Horizontal and Vertical Constraints</vt:lpstr>
      <vt:lpstr>3.4.1 Floorplan to a Constraint-Graph Pair</vt:lpstr>
      <vt:lpstr>3.4.1 Floorplan to a Constraint-Graph Pair</vt:lpstr>
      <vt:lpstr>3.4.1 Floorplan to a Constraint-Graph Pair</vt:lpstr>
      <vt:lpstr>Floorplan to a Sequence Pair Step 1: Consider the constraints related to HCG</vt:lpstr>
      <vt:lpstr>Floorplan to a Sequence Pair Step 2: Consider the constraints related to VCG</vt:lpstr>
      <vt:lpstr>Floorplan to a Sequence Pair Step 3: Create the sequence pairs based on the constraints</vt:lpstr>
      <vt:lpstr>Sequence Pair to a Floorplan</vt:lpstr>
      <vt:lpstr>Constraint Graph Pair to a Floorplan</vt:lpstr>
      <vt:lpstr>Reminder: Longest Path Algorithm</vt:lpstr>
      <vt:lpstr>Example: Sequence Pair to a Floorplan</vt:lpstr>
      <vt:lpstr>Example: HCG for sequence pair</vt:lpstr>
      <vt:lpstr>Example: VCG for Sequence Pair</vt:lpstr>
      <vt:lpstr>Example: Longest Path in HCG</vt:lpstr>
      <vt:lpstr>Example: Longest Path in VCG</vt:lpstr>
      <vt:lpstr>Example: Packing</vt:lpstr>
      <vt:lpstr>Example: Summary</vt:lpstr>
      <vt:lpstr>Example: Perturbation</vt:lpstr>
      <vt:lpstr>Example: Longest Path in HCG after Perturbation</vt:lpstr>
      <vt:lpstr>Example: Longest Path in VCG</vt:lpstr>
      <vt:lpstr>Example: Packing</vt:lpstr>
      <vt:lpstr>Example: Summary</vt:lpstr>
      <vt:lpstr>Sequence Pair to a Floorplan</vt:lpstr>
      <vt:lpstr>Reminder: A Common Subsequence</vt:lpstr>
      <vt:lpstr>Reminder: Longest Common Subsequence (LCS)</vt:lpstr>
      <vt:lpstr>LCS of a Sequence Pair</vt:lpstr>
      <vt:lpstr>LCS of a Sequence Pair</vt:lpstr>
      <vt:lpstr>Sequence Pair to a Floorplan</vt:lpstr>
      <vt:lpstr>Sequence Pair to a Floorplan</vt:lpstr>
      <vt:lpstr>Sequence Pair to a Floorplan using an LCS Algorithm</vt:lpstr>
      <vt:lpstr>Sequence Pair to a Floorplan using an LCS Algorithm</vt:lpstr>
      <vt:lpstr>Example: Sequence Pair to a Floorplan</vt:lpstr>
      <vt:lpstr>Example: Sequence Pair to a Floorplan</vt:lpstr>
      <vt:lpstr>Example: Sequence Pair to a Floorplan</vt:lpstr>
      <vt:lpstr>3.5 Floorplanning Algorithms</vt:lpstr>
      <vt:lpstr>3.5 Floorplanning Algorithms</vt:lpstr>
      <vt:lpstr>Floorplan Sizing</vt:lpstr>
      <vt:lpstr>3.5.1 Floorplan Sizing</vt:lpstr>
      <vt:lpstr>3.5.1 Floorplan Sizing</vt:lpstr>
      <vt:lpstr>3.5.1 Floorplan Sizing</vt:lpstr>
      <vt:lpstr>3.5.1 Floorplan Sizing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3.5.1 Floorplan Sizing – Example</vt:lpstr>
      <vt:lpstr>Floorplan Sizing</vt:lpstr>
      <vt:lpstr>3.5.2 Cluster Growth</vt:lpstr>
      <vt:lpstr>3.5.2 Cluster Growth – Linear Ordering</vt:lpstr>
      <vt:lpstr>3.5.2 Cluster Growth – Linear Ordering</vt:lpstr>
      <vt:lpstr>3.5.2 Cluster Growth – Linear Ordering (Example)</vt:lpstr>
      <vt:lpstr>PowerPoint Presentation</vt:lpstr>
      <vt:lpstr>PowerPoint Presentation</vt:lpstr>
      <vt:lpstr>PowerPoint Presentation</vt:lpstr>
      <vt:lpstr>PowerPoint Presentation</vt:lpstr>
      <vt:lpstr>3.5.2 Cluster Growth – Linear Ordering (Example)</vt:lpstr>
      <vt:lpstr>3.5.2 Cluster Growth – Algorithm</vt:lpstr>
      <vt:lpstr>3.5.2 Cluster Growth</vt:lpstr>
      <vt:lpstr>3.5.3 Simulated Annealing</vt:lpstr>
      <vt:lpstr>3.5.3 Simulated Annealing</vt:lpstr>
      <vt:lpstr>3.5.3 Simulated Annealing</vt:lpstr>
      <vt:lpstr>3.5.3 Simulated Annealing</vt:lpstr>
      <vt:lpstr>3.5.3 Simulated Annealing – Algorithm</vt:lpstr>
      <vt:lpstr>3.5.3 Simulated Annealing – Algorithm</vt:lpstr>
      <vt:lpstr>Simulated Annealing – Animation</vt:lpstr>
      <vt:lpstr>Simulated Annealing - Notes</vt:lpstr>
      <vt:lpstr>Simulated Annealing -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/>
  <cp:keywords/>
  <cp:lastModifiedBy/>
  <cp:revision>1</cp:revision>
  <dcterms:modified xsi:type="dcterms:W3CDTF">2015-10-05T18:09:53Z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