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  <p:sldMasterId id="2147483709" r:id="rId2"/>
    <p:sldMasterId id="2147483721" r:id="rId3"/>
    <p:sldMasterId id="2147483733" r:id="rId4"/>
    <p:sldMasterId id="2147483745" r:id="rId5"/>
  </p:sldMasterIdLst>
  <p:notesMasterIdLst>
    <p:notesMasterId r:id="rId69"/>
  </p:notesMasterIdLst>
  <p:handoutMasterIdLst>
    <p:handoutMasterId r:id="rId70"/>
  </p:handoutMasterIdLst>
  <p:sldIdLst>
    <p:sldId id="256" r:id="rId6"/>
    <p:sldId id="258" r:id="rId7"/>
    <p:sldId id="313" r:id="rId8"/>
    <p:sldId id="260" r:id="rId9"/>
    <p:sldId id="312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4" r:id="rId34"/>
    <p:sldId id="318" r:id="rId35"/>
    <p:sldId id="286" r:id="rId36"/>
    <p:sldId id="287" r:id="rId37"/>
    <p:sldId id="319" r:id="rId38"/>
    <p:sldId id="320" r:id="rId39"/>
    <p:sldId id="321" r:id="rId40"/>
    <p:sldId id="288" r:id="rId41"/>
    <p:sldId id="289" r:id="rId42"/>
    <p:sldId id="290" r:id="rId43"/>
    <p:sldId id="291" r:id="rId44"/>
    <p:sldId id="292" r:id="rId45"/>
    <p:sldId id="293" r:id="rId46"/>
    <p:sldId id="315" r:id="rId47"/>
    <p:sldId id="316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23" r:id="rId64"/>
    <p:sldId id="322" r:id="rId65"/>
    <p:sldId id="309" r:id="rId66"/>
    <p:sldId id="324" r:id="rId67"/>
    <p:sldId id="310" r:id="rId6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4660"/>
  </p:normalViewPr>
  <p:slideViewPr>
    <p:cSldViewPr>
      <p:cViewPr varScale="1">
        <p:scale>
          <a:sx n="67" d="100"/>
          <a:sy n="67" d="100"/>
        </p:scale>
        <p:origin x="9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" Type="http://schemas.openxmlformats.org/officeDocument/2006/relationships/slide" Target="slides/slide2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4437-5E7C-8A48-B157-638ABE78F49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6943-93B9-5D4A-808D-82A90A4D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6DF71E0-CFF7-F347-88F8-4002335EEFF0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33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23122402-9708-7A4D-A238-F919FD8946ED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1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62D2D361-4D30-3244-BDB0-CBEAA4D7D792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7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BC31F45-12CF-434C-9BA3-7B9151F4383D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175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EB53CC6-7321-8243-9746-1AC68CB39229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7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A5CAC26-DF52-9B40-B8AE-48CF9CA54B52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9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86EB0DE-0EFE-5B49-9B65-D7CA73CE4AD1}" type="slidenum">
              <a:rPr lang="en-US" altLang="zh-CN">
                <a:solidFill>
                  <a:prstClr val="black"/>
                </a:solidFill>
              </a:rPr>
              <a:pPr/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4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ECFF495-F542-E74B-A0E4-EFFAD37E12D7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067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D7F694F-4536-0C44-89C2-3DC13CA44C55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B6FEBA83-A6F0-3D44-A5F3-661AA301E9AF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31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C02B373-AE03-FF49-8CDD-30BAC9664607}" type="slidenum">
              <a:rPr lang="en-US" altLang="zh-CN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6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B97950B5-7727-6A42-990C-34A94AD5DAAD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705A261-CC10-8446-AAC8-F92A1946F453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064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594816B7-DF06-E447-BBEE-D7EDF04D23D4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444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DFF72F1-4EA4-EA44-A718-216D279D414B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168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0098181-8A53-2941-A5C8-95B73B69B0BF}" type="slidenum">
              <a:rPr lang="en-US" altLang="zh-CN">
                <a:solidFill>
                  <a:prstClr val="black"/>
                </a:solidFill>
              </a:rPr>
              <a:pPr/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070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578D23AA-6738-B144-B145-B3EDE7B4C51F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81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6E7B1CF-330A-4142-8050-6057306F2AF9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91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E0694F2-4B8C-AC46-87A2-C272DAF48B82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1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CEAE924-52AA-034F-AC5A-F8B58CCD3713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75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6B778EB-F87A-4F4B-8F9C-3F8FB8EA6DFA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08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B8F2C1F-7B31-2442-A243-92329D9B681B}" type="slidenum">
              <a:rPr lang="en-US" altLang="zh-CN">
                <a:solidFill>
                  <a:prstClr val="black"/>
                </a:solidFill>
              </a:rPr>
              <a:pPr/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3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C02F6E6-900F-984D-A9EB-A96297EBA994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185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3A42EFD-2B4C-7444-95AD-247F9B2C97F5}" type="slidenum">
              <a:rPr lang="en-US" altLang="zh-CN">
                <a:solidFill>
                  <a:prstClr val="black"/>
                </a:solidFill>
              </a:rPr>
              <a:pPr/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3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E2A44BF-02C1-4648-8D77-1478B1780B9F}" type="slidenum">
              <a:rPr lang="en-US" altLang="zh-CN">
                <a:solidFill>
                  <a:prstClr val="black"/>
                </a:solidFill>
              </a:rPr>
              <a:pPr/>
              <a:t>46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01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7D60B1B-37D8-CB42-9576-8D245ED87225}" type="slidenum">
              <a:rPr lang="en-US" altLang="zh-CN">
                <a:solidFill>
                  <a:prstClr val="black"/>
                </a:solidFill>
              </a:rPr>
              <a:pPr/>
              <a:t>47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2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54023007-F116-164E-B10F-EFBC6A823B05}" type="slidenum">
              <a:rPr lang="en-US" altLang="zh-CN">
                <a:solidFill>
                  <a:prstClr val="black"/>
                </a:solidFill>
              </a:rPr>
              <a:pPr/>
              <a:t>48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78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A32CAC2-9E8F-9441-829D-106B57F0A0ED}" type="slidenum">
              <a:rPr lang="en-US" altLang="zh-CN">
                <a:solidFill>
                  <a:prstClr val="black"/>
                </a:solidFill>
              </a:rPr>
              <a:pPr/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583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250B3AD3-A858-6E4B-B690-13D4B278F6A0}" type="slidenum">
              <a:rPr lang="en-US" altLang="zh-CN">
                <a:solidFill>
                  <a:prstClr val="black"/>
                </a:solidFill>
              </a:rPr>
              <a:pPr/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145D142-C109-1042-A32E-67D8F5A24C10}" type="slidenum">
              <a:rPr lang="en-US" altLang="zh-CN">
                <a:solidFill>
                  <a:prstClr val="black"/>
                </a:solidFill>
              </a:rPr>
              <a:pPr/>
              <a:t>51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17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C0AC59F-9E4B-9B48-88EE-08C0CBBE8879}" type="slidenum">
              <a:rPr lang="en-US" altLang="zh-CN">
                <a:solidFill>
                  <a:prstClr val="black"/>
                </a:solidFill>
              </a:rPr>
              <a:pPr/>
              <a:t>52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04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25D6CAB-7494-0F47-B9D0-09E1619F4BCB}" type="slidenum">
              <a:rPr lang="en-US" altLang="zh-CN">
                <a:solidFill>
                  <a:prstClr val="black"/>
                </a:solidFill>
              </a:rPr>
              <a:pPr/>
              <a:t>53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13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D08EAE9-5B31-2947-891C-209EB6036D7A}" type="slidenum">
              <a:rPr lang="en-US" altLang="zh-CN">
                <a:solidFill>
                  <a:prstClr val="black"/>
                </a:solidFill>
              </a:rPr>
              <a:pPr/>
              <a:t>57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60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5028704-56E1-4A4F-BB72-2DA89E30FA55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144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1F6A8179-7749-7A4B-B367-9919CD80C7AF}" type="slidenum">
              <a:rPr lang="en-US" altLang="zh-CN">
                <a:solidFill>
                  <a:prstClr val="black"/>
                </a:solidFill>
              </a:rPr>
              <a:pPr/>
              <a:t>58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06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A4DF862-87C1-2749-B960-24BF530D52DF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44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E98AF32A-63BB-814B-9822-3F5989FE5382}" type="slidenum">
              <a:rPr lang="en-US" altLang="zh-CN">
                <a:solidFill>
                  <a:prstClr val="black"/>
                </a:solidFill>
              </a:rPr>
              <a:pPr/>
              <a:t>63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95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D65ECD0-0DAF-3846-881C-5AF97A50D54E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7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93593BF-0684-3549-9EBD-E6A81D6A85FC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0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2A8433F-DD8B-B843-A2D5-9815BB3EB83A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6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705A261-CC10-8446-AAC8-F92A1946F453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6B7FC801-92C7-5E41-BB01-49E60026E051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09600" y="152400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/>
                <a:cs typeface="Times New Roman"/>
              </a:rPr>
              <a:t>CS612</a:t>
            </a:r>
            <a:r>
              <a:rPr lang="en-US" sz="3600" baseline="0" dirty="0" smtClean="0">
                <a:latin typeface="Times New Roman"/>
                <a:cs typeface="Times New Roman"/>
              </a:rPr>
              <a:t> </a:t>
            </a:r>
            <a:endParaRPr lang="en-US" sz="2800" baseline="0" dirty="0" smtClean="0">
              <a:latin typeface="Times New Roman"/>
              <a:cs typeface="Times New Roman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/>
                <a:cs typeface="Times New Roman"/>
              </a:rPr>
              <a:t>Algorithms for Electronic Design Automation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</a:t>
            </a:r>
            <a:r>
              <a:rPr lang="en-US" sz="1400" baseline="0" smtClean="0">
                <a:latin typeface="Times New Roman"/>
                <a:cs typeface="Times New Roman"/>
              </a:rPr>
              <a:t>Lecture 3</a:t>
            </a:r>
            <a:endParaRPr lang="en-US" sz="1400" baseline="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7584C48-8C88-D34B-B682-1ACE125B5F61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77705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91790F2-E288-7944-A7DC-CC6745E6D44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04142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E772A34E-A934-194E-8816-0C9F28B8C5C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67600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152400"/>
            <a:ext cx="2155825" cy="629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52400"/>
            <a:ext cx="6319837" cy="629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1ABF6EDC-5CFB-C046-AB24-B996209E4FFB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95116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418A8-1429-594A-9581-74517A22B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1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21745C-48EA-8145-BDC3-2DCC9F269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5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C936E-EB41-CF43-93E8-96C73D616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68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202F5-EFE1-C34B-9669-AB9F1CDBE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77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62F4B-0417-4C4E-A15A-5FD4F37BA6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93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636AD-6983-1F43-B1BD-137715F1A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4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F536-F42D-AB44-92EF-DDF474B2B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93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94577-0B97-D14E-9CD2-D113869D1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506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1651-F946-7346-B529-B2EB1D440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85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45277-4A92-7D40-B41D-9D6EDC3C8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59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C896F-90EE-7540-BA61-735CFE37B7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84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418A8-1429-594A-9581-74517A22B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3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21745C-48EA-8145-BDC3-2DCC9F269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45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C936E-EB41-CF43-93E8-96C73D616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12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202F5-EFE1-C34B-9669-AB9F1CDBE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211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62F4B-0417-4C4E-A15A-5FD4F37BA6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44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blurRad="63500" dist="29783" dir="1514402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86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636AD-6983-1F43-B1BD-137715F1A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36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F536-F42D-AB44-92EF-DDF474B2B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382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94577-0B97-D14E-9CD2-D113869D1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1651-F946-7346-B529-B2EB1D440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58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45277-4A92-7D40-B41D-9D6EDC3C8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29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C896F-90EE-7540-BA61-735CFE37B7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955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0DD7-90B2-FE46-A48F-C87866801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83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FBB0F-CB0C-674A-91BD-6F09C69E8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771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D6AD0-DDD5-084E-AC91-B11D09308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429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C32F6-2B36-1C44-807D-65AFE6FED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65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E18EF7F-C898-4D41-B29F-D0BA63BD270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107408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3BF9F-77B9-404D-8BF0-BB953A84A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565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46D4-CE48-B343-A60B-852589B16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485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6E69F-6953-A549-9F6B-B8A5FA1F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10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72803-F0FD-9147-970A-B271217BC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18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Symbo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9BF21-40D3-2749-849B-AA8EBC85E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325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A604-03BD-FA4C-B0E9-00B953FE2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77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03C-FC7D-F841-BA03-7FFDACFDF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39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47A4BAC0-7BAC-F643-998A-8EE3AB3E4DE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2841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371600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6D52A17F-0599-134B-B9C2-ABE1FA8F272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766592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B041857F-F7C5-164A-A4D6-43910225A723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2140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C97B1131-3A61-264A-ACE2-017B162C150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3374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B12535D-A258-944D-9A8C-0C91F041014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oleObject" Target="../embeddings/oleObject2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52400"/>
            <a:ext cx="85963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2700000" algn="ctr" rotWithShape="0">
                    <a:srgbClr val="777777">
                      <a:alpha val="96001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371600"/>
            <a:ext cx="85312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2875" y="6605588"/>
            <a:ext cx="13811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 Narrow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- </a:t>
            </a:r>
            <a:fld id="{7E8B8A0B-D581-0B45-A722-A490529FF89B}" type="slidenum"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8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57188" indent="-357188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Font typeface="Wingdings" charset="0"/>
        <a:buBlip>
          <a:blip r:embed="rId14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00113" indent="-363538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5"/>
        </a:buBlip>
        <a:defRPr sz="2200">
          <a:solidFill>
            <a:schemeClr val="bg2"/>
          </a:solidFill>
          <a:latin typeface="+mn-lt"/>
          <a:ea typeface="Arial" charset="0"/>
          <a:cs typeface="+mn-cs"/>
        </a:defRPr>
      </a:lvl2pPr>
      <a:lvl3pPr marL="1343025" indent="-263525" algn="l" rtl="0" fontAlgn="base">
        <a:lnSpc>
          <a:spcPct val="85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charset="0"/>
        <a:buBlip>
          <a:blip r:embed="rId16"/>
        </a:buBlip>
        <a:defRPr sz="2000">
          <a:solidFill>
            <a:schemeClr val="bg2"/>
          </a:solidFill>
          <a:latin typeface="+mn-lt"/>
          <a:ea typeface="Arial" charset="0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5597134-18B5-A74D-A807-CC2002CA1EF4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2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5597134-18B5-A74D-A807-CC2002CA1EF4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1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1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C0C0C0"/>
                </a:solidFill>
                <a:latin typeface="Arial" charset="0"/>
                <a:ea typeface="ＭＳ Ｐゴシック" charset="0"/>
                <a:cs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 smtClean="0">
                <a:solidFill>
                  <a:srgbClr val="C0C0C0"/>
                </a:solidFill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4B319B3-3087-B24D-929A-A55D93AE20E2}" type="slidenum">
              <a:rPr lang="en-US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31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8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400" smtClean="0">
                <a:solidFill>
                  <a:srgbClr val="EDEDED"/>
                </a:solidFill>
                <a:cs typeface="ＭＳ Ｐゴシック" charset="0"/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400" smtClean="0">
                <a:solidFill>
                  <a:srgbClr val="EDEDED"/>
                </a:solidFill>
                <a:cs typeface="ＭＳ Ｐゴシック" charset="0"/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4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ＭＳ Ｐゴシック" charset="0"/>
          <a:sym typeface="Symbol" charset="0"/>
        </a:defRPr>
      </a:lvl1pPr>
      <a:lvl2pPr marL="301625" indent="15557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indent="69532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indent="928688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4_Document1111.doc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4_Document2222.doc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4_Document3333.doc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200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Mustafa Ozdal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D55A-3C87-1848-9335-79D57F618E45}" type="slidenum">
              <a:rPr lang="en-US"/>
              <a:pPr/>
              <a:t>10</a:t>
            </a:fld>
            <a:endParaRPr lang="en-US"/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8080375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Given: A graph with 2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nodes where each node has the same weight.</a:t>
            </a: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Goal: A partition (division) of the graph into two disjoint subsets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with minimum cut cost and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|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| = |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| =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.</a:t>
            </a:r>
          </a:p>
        </p:txBody>
      </p:sp>
      <p:sp>
        <p:nvSpPr>
          <p:cNvPr id="555012" name="Line 4"/>
          <p:cNvSpPr>
            <a:spLocks noChangeAspect="1" noChangeShapeType="1"/>
          </p:cNvSpPr>
          <p:nvPr/>
        </p:nvSpPr>
        <p:spPr bwMode="auto">
          <a:xfrm>
            <a:off x="3716338" y="46958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3" name="Line 5"/>
          <p:cNvSpPr>
            <a:spLocks noChangeAspect="1" noChangeShapeType="1"/>
          </p:cNvSpPr>
          <p:nvPr/>
        </p:nvSpPr>
        <p:spPr bwMode="auto">
          <a:xfrm>
            <a:off x="3721100" y="36322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4" name="Line 6"/>
          <p:cNvSpPr>
            <a:spLocks noChangeAspect="1" noChangeShapeType="1"/>
          </p:cNvSpPr>
          <p:nvPr/>
        </p:nvSpPr>
        <p:spPr bwMode="auto">
          <a:xfrm>
            <a:off x="3086100" y="47021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5" name="Line 7"/>
          <p:cNvSpPr>
            <a:spLocks noChangeAspect="1" noChangeShapeType="1"/>
          </p:cNvSpPr>
          <p:nvPr/>
        </p:nvSpPr>
        <p:spPr bwMode="auto">
          <a:xfrm>
            <a:off x="3086100" y="36496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6" name="Line 8"/>
          <p:cNvSpPr>
            <a:spLocks noChangeAspect="1" noChangeShapeType="1"/>
          </p:cNvSpPr>
          <p:nvPr/>
        </p:nvSpPr>
        <p:spPr bwMode="auto">
          <a:xfrm flipH="1">
            <a:off x="3132138" y="420211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7" name="Line 9"/>
          <p:cNvSpPr>
            <a:spLocks noChangeAspect="1" noChangeShapeType="1"/>
          </p:cNvSpPr>
          <p:nvPr/>
        </p:nvSpPr>
        <p:spPr bwMode="auto">
          <a:xfrm flipH="1">
            <a:off x="3117850" y="4767263"/>
            <a:ext cx="5762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8" name="Line 10"/>
          <p:cNvSpPr>
            <a:spLocks noChangeAspect="1" noChangeShapeType="1"/>
          </p:cNvSpPr>
          <p:nvPr/>
        </p:nvSpPr>
        <p:spPr bwMode="auto">
          <a:xfrm flipH="1">
            <a:off x="3108325" y="368935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19" name="Line 11"/>
          <p:cNvSpPr>
            <a:spLocks noChangeAspect="1" noChangeShapeType="1"/>
          </p:cNvSpPr>
          <p:nvPr/>
        </p:nvSpPr>
        <p:spPr bwMode="auto">
          <a:xfrm>
            <a:off x="3022600" y="4703763"/>
            <a:ext cx="627063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0" name="Line 12"/>
          <p:cNvSpPr>
            <a:spLocks noChangeAspect="1" noChangeShapeType="1"/>
          </p:cNvSpPr>
          <p:nvPr/>
        </p:nvSpPr>
        <p:spPr bwMode="auto">
          <a:xfrm>
            <a:off x="3089275" y="3652838"/>
            <a:ext cx="627063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1" name="Line 13"/>
          <p:cNvSpPr>
            <a:spLocks noChangeAspect="1" noChangeShapeType="1"/>
          </p:cNvSpPr>
          <p:nvPr/>
        </p:nvSpPr>
        <p:spPr bwMode="auto">
          <a:xfrm>
            <a:off x="3149600" y="4194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2" name="Line 14"/>
          <p:cNvSpPr>
            <a:spLocks noChangeAspect="1" noChangeShapeType="1"/>
          </p:cNvSpPr>
          <p:nvPr/>
        </p:nvSpPr>
        <p:spPr bwMode="auto">
          <a:xfrm>
            <a:off x="3117850" y="4738688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3" name="Line 15"/>
          <p:cNvSpPr>
            <a:spLocks noChangeAspect="1" noChangeShapeType="1"/>
          </p:cNvSpPr>
          <p:nvPr/>
        </p:nvSpPr>
        <p:spPr bwMode="auto">
          <a:xfrm>
            <a:off x="3124200" y="52974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4" name="Line 16"/>
          <p:cNvSpPr>
            <a:spLocks noChangeAspect="1" noChangeShapeType="1"/>
          </p:cNvSpPr>
          <p:nvPr/>
        </p:nvSpPr>
        <p:spPr bwMode="auto">
          <a:xfrm>
            <a:off x="3132138" y="3662363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5" name="Oval 17"/>
          <p:cNvSpPr>
            <a:spLocks noChangeAspect="1" noChangeArrowheads="1"/>
          </p:cNvSpPr>
          <p:nvPr/>
        </p:nvSpPr>
        <p:spPr bwMode="auto">
          <a:xfrm>
            <a:off x="2914650" y="404495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6" name="Rectangle 18"/>
          <p:cNvSpPr>
            <a:spLocks noChangeAspect="1" noChangeArrowheads="1"/>
          </p:cNvSpPr>
          <p:nvPr/>
        </p:nvSpPr>
        <p:spPr bwMode="auto">
          <a:xfrm>
            <a:off x="2944813" y="4070350"/>
            <a:ext cx="261937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27" name="Oval 19"/>
          <p:cNvSpPr>
            <a:spLocks noChangeAspect="1" noChangeArrowheads="1"/>
          </p:cNvSpPr>
          <p:nvPr/>
        </p:nvSpPr>
        <p:spPr bwMode="auto">
          <a:xfrm>
            <a:off x="3552825" y="350043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28" name="Rectangle 20"/>
          <p:cNvSpPr>
            <a:spLocks noChangeAspect="1" noChangeArrowheads="1"/>
          </p:cNvSpPr>
          <p:nvPr/>
        </p:nvSpPr>
        <p:spPr bwMode="auto">
          <a:xfrm>
            <a:off x="3584575" y="353218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29" name="Oval 21"/>
          <p:cNvSpPr>
            <a:spLocks noChangeAspect="1" noChangeArrowheads="1"/>
          </p:cNvSpPr>
          <p:nvPr/>
        </p:nvSpPr>
        <p:spPr bwMode="auto">
          <a:xfrm>
            <a:off x="3567113" y="4044950"/>
            <a:ext cx="325437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30" name="Rectangle 22"/>
          <p:cNvSpPr>
            <a:spLocks noChangeAspect="1" noChangeArrowheads="1"/>
          </p:cNvSpPr>
          <p:nvPr/>
        </p:nvSpPr>
        <p:spPr bwMode="auto">
          <a:xfrm>
            <a:off x="3584575" y="40687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31" name="Oval 23"/>
          <p:cNvSpPr>
            <a:spLocks noChangeAspect="1" noChangeArrowheads="1"/>
          </p:cNvSpPr>
          <p:nvPr/>
        </p:nvSpPr>
        <p:spPr bwMode="auto">
          <a:xfrm>
            <a:off x="2914650" y="458787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32" name="Rectangle 24"/>
          <p:cNvSpPr>
            <a:spLocks noChangeAspect="1" noChangeArrowheads="1"/>
          </p:cNvSpPr>
          <p:nvPr/>
        </p:nvSpPr>
        <p:spPr bwMode="auto">
          <a:xfrm>
            <a:off x="2952750" y="46196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33" name="Oval 25"/>
          <p:cNvSpPr>
            <a:spLocks noChangeAspect="1" noChangeArrowheads="1"/>
          </p:cNvSpPr>
          <p:nvPr/>
        </p:nvSpPr>
        <p:spPr bwMode="auto">
          <a:xfrm>
            <a:off x="2930525" y="350043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34" name="Rectangle 26"/>
          <p:cNvSpPr>
            <a:spLocks noChangeAspect="1" noChangeArrowheads="1"/>
          </p:cNvSpPr>
          <p:nvPr/>
        </p:nvSpPr>
        <p:spPr bwMode="auto">
          <a:xfrm>
            <a:off x="2959100" y="3536950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35" name="Oval 27"/>
          <p:cNvSpPr>
            <a:spLocks noChangeAspect="1" noChangeArrowheads="1"/>
          </p:cNvSpPr>
          <p:nvPr/>
        </p:nvSpPr>
        <p:spPr bwMode="auto">
          <a:xfrm>
            <a:off x="2914650" y="513080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36" name="Rectangle 28"/>
          <p:cNvSpPr>
            <a:spLocks noChangeAspect="1" noChangeArrowheads="1"/>
          </p:cNvSpPr>
          <p:nvPr/>
        </p:nvSpPr>
        <p:spPr bwMode="auto">
          <a:xfrm>
            <a:off x="2946400" y="5162550"/>
            <a:ext cx="2619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37" name="Oval 29"/>
          <p:cNvSpPr>
            <a:spLocks noChangeAspect="1" noChangeArrowheads="1"/>
          </p:cNvSpPr>
          <p:nvPr/>
        </p:nvSpPr>
        <p:spPr bwMode="auto">
          <a:xfrm>
            <a:off x="3552825" y="4587875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38" name="Rectangle 30"/>
          <p:cNvSpPr>
            <a:spLocks noChangeAspect="1" noChangeArrowheads="1"/>
          </p:cNvSpPr>
          <p:nvPr/>
        </p:nvSpPr>
        <p:spPr bwMode="auto">
          <a:xfrm>
            <a:off x="3584575" y="46196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39" name="Oval 31"/>
          <p:cNvSpPr>
            <a:spLocks noChangeAspect="1" noChangeArrowheads="1"/>
          </p:cNvSpPr>
          <p:nvPr/>
        </p:nvSpPr>
        <p:spPr bwMode="auto">
          <a:xfrm>
            <a:off x="3567113" y="5130800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40" name="Rectangle 32"/>
          <p:cNvSpPr>
            <a:spLocks noChangeAspect="1" noChangeArrowheads="1"/>
          </p:cNvSpPr>
          <p:nvPr/>
        </p:nvSpPr>
        <p:spPr bwMode="auto">
          <a:xfrm>
            <a:off x="3600450" y="51736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5041" name="Line 33"/>
          <p:cNvSpPr>
            <a:spLocks noChangeAspect="1" noChangeShapeType="1"/>
          </p:cNvSpPr>
          <p:nvPr/>
        </p:nvSpPr>
        <p:spPr bwMode="auto">
          <a:xfrm>
            <a:off x="3414713" y="3392488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9600" y="3455988"/>
            <a:ext cx="17303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Example: </a:t>
            </a:r>
            <a:r>
              <a:rPr lang="de-DE" sz="1700" i="1" smtClean="0">
                <a:solidFill>
                  <a:srgbClr val="000000"/>
                </a:solidFill>
              </a:rPr>
              <a:t>n</a:t>
            </a:r>
            <a:r>
              <a:rPr lang="de-DE" sz="1700" smtClean="0">
                <a:solidFill>
                  <a:srgbClr val="000000"/>
                </a:solidFill>
              </a:rPr>
              <a:t> = 4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1727200" y="4208463"/>
            <a:ext cx="101441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CC0000"/>
                </a:solidFill>
              </a:rPr>
              <a:t>Block</a:t>
            </a:r>
            <a:r>
              <a:rPr lang="de-DE" sz="1700" smtClean="0">
                <a:solidFill>
                  <a:srgbClr val="000000"/>
                </a:solidFill>
              </a:rPr>
              <a:t> </a:t>
            </a:r>
            <a:r>
              <a:rPr lang="de-DE" sz="17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555046" name="Oval 38"/>
          <p:cNvSpPr>
            <a:spLocks noChangeArrowheads="1"/>
          </p:cNvSpPr>
          <p:nvPr/>
        </p:nvSpPr>
        <p:spPr bwMode="auto">
          <a:xfrm>
            <a:off x="2741613" y="3213100"/>
            <a:ext cx="673100" cy="2519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47" name="Oval 39"/>
          <p:cNvSpPr>
            <a:spLocks noChangeArrowheads="1"/>
          </p:cNvSpPr>
          <p:nvPr/>
        </p:nvSpPr>
        <p:spPr bwMode="auto">
          <a:xfrm>
            <a:off x="3389313" y="3213100"/>
            <a:ext cx="673100" cy="2519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3959225" y="4221163"/>
            <a:ext cx="101441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1860AB"/>
                </a:solidFill>
              </a:rPr>
              <a:t>Block </a:t>
            </a:r>
            <a:r>
              <a:rPr lang="de-DE" sz="17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55504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</a:t>
            </a:r>
          </a:p>
        </p:txBody>
      </p:sp>
    </p:spTree>
    <p:extLst>
      <p:ext uri="{BB962C8B-B14F-4D97-AF65-F5344CB8AC3E}">
        <p14:creationId xmlns:p14="http://schemas.microsoft.com/office/powerpoint/2010/main" val="39874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5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 animBg="1"/>
      <p:bldP spid="555013" grpId="0" animBg="1"/>
      <p:bldP spid="555014" grpId="0" animBg="1"/>
      <p:bldP spid="555015" grpId="0" animBg="1"/>
      <p:bldP spid="555016" grpId="0" animBg="1"/>
      <p:bldP spid="555017" grpId="0" animBg="1"/>
      <p:bldP spid="555018" grpId="0" animBg="1"/>
      <p:bldP spid="555019" grpId="0" animBg="1"/>
      <p:bldP spid="555020" grpId="0" animBg="1"/>
      <p:bldP spid="555021" grpId="0" animBg="1"/>
      <p:bldP spid="555022" grpId="0" animBg="1"/>
      <p:bldP spid="555023" grpId="0" animBg="1"/>
      <p:bldP spid="555024" grpId="0" animBg="1"/>
      <p:bldP spid="555025" grpId="0" animBg="1"/>
      <p:bldP spid="555026" grpId="0"/>
      <p:bldP spid="555027" grpId="0" animBg="1"/>
      <p:bldP spid="555028" grpId="0"/>
      <p:bldP spid="555029" grpId="0" animBg="1"/>
      <p:bldP spid="555030" grpId="0"/>
      <p:bldP spid="555031" grpId="0" animBg="1"/>
      <p:bldP spid="555032" grpId="0"/>
      <p:bldP spid="555033" grpId="0" animBg="1"/>
      <p:bldP spid="555034" grpId="0"/>
      <p:bldP spid="555035" grpId="0" animBg="1"/>
      <p:bldP spid="555036" grpId="0"/>
      <p:bldP spid="555037" grpId="0" animBg="1"/>
      <p:bldP spid="555038" grpId="0"/>
      <p:bldP spid="555039" grpId="0" animBg="1"/>
      <p:bldP spid="555040" grpId="0"/>
      <p:bldP spid="555041" grpId="0" animBg="1"/>
      <p:bldP spid="555044" grpId="0"/>
      <p:bldP spid="555045" grpId="0"/>
      <p:bldP spid="555046" grpId="0" animBg="1"/>
      <p:bldP spid="555047" grpId="0" animBg="1"/>
      <p:bldP spid="5550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4133-8BBD-1447-B03C-F98E613DE18B}" type="slidenum">
              <a:rPr lang="en-US"/>
              <a:pPr/>
              <a:t>11</a:t>
            </a:fld>
            <a:endParaRPr lang="en-US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4684712" cy="403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>
                <a:solidFill>
                  <a:srgbClr val="CC0000"/>
                </a:solidFill>
              </a:rPr>
              <a:t>G</a:t>
            </a:r>
            <a:r>
              <a:rPr lang="de-DE" sz="1700" dirty="0" smtClean="0">
                <a:solidFill>
                  <a:srgbClr val="CC0000"/>
                </a:solidFill>
              </a:rPr>
              <a:t>ain </a:t>
            </a:r>
            <a:r>
              <a:rPr lang="de-DE" sz="1700" i="1" dirty="0" smtClean="0">
                <a:solidFill>
                  <a:srgbClr val="CC0000"/>
                </a:solidFill>
              </a:rPr>
              <a:t>D</a:t>
            </a:r>
            <a:r>
              <a:rPr lang="de-DE" sz="1700" dirty="0" smtClean="0">
                <a:solidFill>
                  <a:srgbClr val="CC0000"/>
                </a:solidFill>
              </a:rPr>
              <a:t>(</a:t>
            </a:r>
            <a:r>
              <a:rPr lang="de-DE" sz="1700" i="1" dirty="0" smtClean="0">
                <a:solidFill>
                  <a:srgbClr val="CC0000"/>
                </a:solidFill>
              </a:rPr>
              <a:t>v</a:t>
            </a:r>
            <a:r>
              <a:rPr lang="de-DE" sz="1700" dirty="0" smtClean="0">
                <a:solidFill>
                  <a:srgbClr val="CC0000"/>
                </a:solidFill>
              </a:rPr>
              <a:t>) of a node </a:t>
            </a:r>
            <a:r>
              <a:rPr lang="de-DE" sz="1700" i="1" dirty="0" smtClean="0">
                <a:solidFill>
                  <a:srgbClr val="CC0000"/>
                </a:solidFill>
              </a:rPr>
              <a:t>v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i="1" dirty="0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i="1" dirty="0" smtClean="0">
                <a:solidFill>
                  <a:srgbClr val="000000"/>
                </a:solidFill>
              </a:rPr>
              <a:t>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v</a:t>
            </a:r>
            <a:r>
              <a:rPr lang="de-DE" sz="1700" dirty="0" smtClean="0">
                <a:solidFill>
                  <a:srgbClr val="000000"/>
                </a:solidFill>
              </a:rPr>
              <a:t>) =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|</a:t>
            </a:r>
            <a:r>
              <a:rPr lang="en-US" altLang="zh-CN" sz="1700" i="1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1700" baseline="-25000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)| – |</a:t>
            </a:r>
            <a:r>
              <a:rPr lang="en-US" altLang="zh-CN" sz="1700" i="1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1700" baseline="-25000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nc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)| </a:t>
            </a:r>
            <a:r>
              <a:rPr lang="de-DE" sz="1700" dirty="0" smtClean="0">
                <a:solidFill>
                  <a:srgbClr val="000000"/>
                </a:solidFill>
              </a:rPr>
              <a:t>,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where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  <a:r>
              <a:rPr lang="en-US" altLang="zh-CN" sz="1400" baseline="-250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set of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’s incident edges that are cut by the cut line, and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  <a:r>
              <a:rPr lang="en-US" altLang="zh-CN" sz="1400" baseline="-250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nc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set of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’s incident edges that are not cut by the cut line. </a:t>
            </a:r>
            <a:endParaRPr lang="de-DE" sz="14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High gains 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&gt; 0) indicate that the node should move, while low gains 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&lt; 0) indicate that the node should stay within the same partition. </a:t>
            </a:r>
            <a:endParaRPr lang="de-DE" sz="1700" dirty="0" smtClean="0">
              <a:solidFill>
                <a:srgbClr val="000000"/>
              </a:solidFill>
            </a:endParaRPr>
          </a:p>
        </p:txBody>
      </p:sp>
      <p:sp>
        <p:nvSpPr>
          <p:cNvPr id="565252" name="Line 4"/>
          <p:cNvSpPr>
            <a:spLocks noChangeAspect="1" noChangeShapeType="1"/>
          </p:cNvSpPr>
          <p:nvPr/>
        </p:nvSpPr>
        <p:spPr bwMode="auto">
          <a:xfrm>
            <a:off x="8067675" y="27400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3" name="Line 5"/>
          <p:cNvSpPr>
            <a:spLocks noChangeAspect="1" noChangeShapeType="1"/>
          </p:cNvSpPr>
          <p:nvPr/>
        </p:nvSpPr>
        <p:spPr bwMode="auto">
          <a:xfrm>
            <a:off x="8072438" y="16764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4" name="Line 6"/>
          <p:cNvSpPr>
            <a:spLocks noChangeAspect="1" noChangeShapeType="1"/>
          </p:cNvSpPr>
          <p:nvPr/>
        </p:nvSpPr>
        <p:spPr bwMode="auto">
          <a:xfrm>
            <a:off x="7437438" y="27463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5" name="Line 7"/>
          <p:cNvSpPr>
            <a:spLocks noChangeAspect="1" noChangeShapeType="1"/>
          </p:cNvSpPr>
          <p:nvPr/>
        </p:nvSpPr>
        <p:spPr bwMode="auto">
          <a:xfrm>
            <a:off x="7437438" y="16938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6" name="Line 8"/>
          <p:cNvSpPr>
            <a:spLocks noChangeAspect="1" noChangeShapeType="1"/>
          </p:cNvSpPr>
          <p:nvPr/>
        </p:nvSpPr>
        <p:spPr bwMode="auto">
          <a:xfrm flipH="1">
            <a:off x="7483475" y="224631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7" name="Line 9"/>
          <p:cNvSpPr>
            <a:spLocks noChangeAspect="1" noChangeShapeType="1"/>
          </p:cNvSpPr>
          <p:nvPr/>
        </p:nvSpPr>
        <p:spPr bwMode="auto">
          <a:xfrm flipH="1">
            <a:off x="7469188" y="2811463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8" name="Line 10"/>
          <p:cNvSpPr>
            <a:spLocks noChangeAspect="1" noChangeShapeType="1"/>
          </p:cNvSpPr>
          <p:nvPr/>
        </p:nvSpPr>
        <p:spPr bwMode="auto">
          <a:xfrm flipH="1">
            <a:off x="7459663" y="173355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59" name="Line 11"/>
          <p:cNvSpPr>
            <a:spLocks noChangeAspect="1" noChangeShapeType="1"/>
          </p:cNvSpPr>
          <p:nvPr/>
        </p:nvSpPr>
        <p:spPr bwMode="auto">
          <a:xfrm>
            <a:off x="7373938" y="2747963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0" name="Line 12"/>
          <p:cNvSpPr>
            <a:spLocks noChangeAspect="1" noChangeShapeType="1"/>
          </p:cNvSpPr>
          <p:nvPr/>
        </p:nvSpPr>
        <p:spPr bwMode="auto">
          <a:xfrm>
            <a:off x="7440613" y="169703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1" name="Line 13"/>
          <p:cNvSpPr>
            <a:spLocks noChangeAspect="1" noChangeShapeType="1"/>
          </p:cNvSpPr>
          <p:nvPr/>
        </p:nvSpPr>
        <p:spPr bwMode="auto">
          <a:xfrm>
            <a:off x="7500938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2" name="Line 14"/>
          <p:cNvSpPr>
            <a:spLocks noChangeAspect="1" noChangeShapeType="1"/>
          </p:cNvSpPr>
          <p:nvPr/>
        </p:nvSpPr>
        <p:spPr bwMode="auto">
          <a:xfrm>
            <a:off x="7469188" y="278288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3" name="Line 15"/>
          <p:cNvSpPr>
            <a:spLocks noChangeAspect="1" noChangeShapeType="1"/>
          </p:cNvSpPr>
          <p:nvPr/>
        </p:nvSpPr>
        <p:spPr bwMode="auto">
          <a:xfrm>
            <a:off x="7475538" y="33416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4" name="Line 16"/>
          <p:cNvSpPr>
            <a:spLocks noChangeAspect="1" noChangeShapeType="1"/>
          </p:cNvSpPr>
          <p:nvPr/>
        </p:nvSpPr>
        <p:spPr bwMode="auto">
          <a:xfrm>
            <a:off x="7483475" y="17065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5" name="Oval 17"/>
          <p:cNvSpPr>
            <a:spLocks noChangeAspect="1" noChangeArrowheads="1"/>
          </p:cNvSpPr>
          <p:nvPr/>
        </p:nvSpPr>
        <p:spPr bwMode="auto">
          <a:xfrm>
            <a:off x="7265988" y="208915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6" name="Rectangle 18"/>
          <p:cNvSpPr>
            <a:spLocks noChangeAspect="1" noChangeArrowheads="1"/>
          </p:cNvSpPr>
          <p:nvPr/>
        </p:nvSpPr>
        <p:spPr bwMode="auto">
          <a:xfrm>
            <a:off x="7296150" y="21145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67" name="Oval 19"/>
          <p:cNvSpPr>
            <a:spLocks noChangeAspect="1" noChangeArrowheads="1"/>
          </p:cNvSpPr>
          <p:nvPr/>
        </p:nvSpPr>
        <p:spPr bwMode="auto">
          <a:xfrm>
            <a:off x="7904163" y="154463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68" name="Rectangle 20"/>
          <p:cNvSpPr>
            <a:spLocks noChangeAspect="1" noChangeArrowheads="1"/>
          </p:cNvSpPr>
          <p:nvPr/>
        </p:nvSpPr>
        <p:spPr bwMode="auto">
          <a:xfrm>
            <a:off x="7935913" y="157638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69" name="Oval 21"/>
          <p:cNvSpPr>
            <a:spLocks noChangeAspect="1" noChangeArrowheads="1"/>
          </p:cNvSpPr>
          <p:nvPr/>
        </p:nvSpPr>
        <p:spPr bwMode="auto">
          <a:xfrm>
            <a:off x="7918450" y="2089150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70" name="Rectangle 22"/>
          <p:cNvSpPr>
            <a:spLocks noChangeAspect="1" noChangeArrowheads="1"/>
          </p:cNvSpPr>
          <p:nvPr/>
        </p:nvSpPr>
        <p:spPr bwMode="auto">
          <a:xfrm>
            <a:off x="7935913" y="21129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71" name="Oval 23"/>
          <p:cNvSpPr>
            <a:spLocks noChangeAspect="1" noChangeArrowheads="1"/>
          </p:cNvSpPr>
          <p:nvPr/>
        </p:nvSpPr>
        <p:spPr bwMode="auto">
          <a:xfrm>
            <a:off x="7265988" y="263207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72" name="Rectangle 24"/>
          <p:cNvSpPr>
            <a:spLocks noChangeAspect="1" noChangeArrowheads="1"/>
          </p:cNvSpPr>
          <p:nvPr/>
        </p:nvSpPr>
        <p:spPr bwMode="auto">
          <a:xfrm>
            <a:off x="7304088" y="26638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73" name="Oval 25"/>
          <p:cNvSpPr>
            <a:spLocks noChangeAspect="1" noChangeArrowheads="1"/>
          </p:cNvSpPr>
          <p:nvPr/>
        </p:nvSpPr>
        <p:spPr bwMode="auto">
          <a:xfrm>
            <a:off x="7281863" y="154463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74" name="Rectangle 26"/>
          <p:cNvSpPr>
            <a:spLocks noChangeAspect="1" noChangeArrowheads="1"/>
          </p:cNvSpPr>
          <p:nvPr/>
        </p:nvSpPr>
        <p:spPr bwMode="auto">
          <a:xfrm>
            <a:off x="7310438" y="1581150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75" name="Oval 27"/>
          <p:cNvSpPr>
            <a:spLocks noChangeAspect="1" noChangeArrowheads="1"/>
          </p:cNvSpPr>
          <p:nvPr/>
        </p:nvSpPr>
        <p:spPr bwMode="auto">
          <a:xfrm>
            <a:off x="7265988" y="317500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76" name="Rectangle 28"/>
          <p:cNvSpPr>
            <a:spLocks noChangeAspect="1" noChangeArrowheads="1"/>
          </p:cNvSpPr>
          <p:nvPr/>
        </p:nvSpPr>
        <p:spPr bwMode="auto">
          <a:xfrm>
            <a:off x="7297738" y="3206750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77" name="Oval 29"/>
          <p:cNvSpPr>
            <a:spLocks noChangeAspect="1" noChangeArrowheads="1"/>
          </p:cNvSpPr>
          <p:nvPr/>
        </p:nvSpPr>
        <p:spPr bwMode="auto">
          <a:xfrm>
            <a:off x="7904163" y="263207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78" name="Rectangle 30"/>
          <p:cNvSpPr>
            <a:spLocks noChangeAspect="1" noChangeArrowheads="1"/>
          </p:cNvSpPr>
          <p:nvPr/>
        </p:nvSpPr>
        <p:spPr bwMode="auto">
          <a:xfrm>
            <a:off x="7935913" y="26638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79" name="Oval 31"/>
          <p:cNvSpPr>
            <a:spLocks noChangeAspect="1" noChangeArrowheads="1"/>
          </p:cNvSpPr>
          <p:nvPr/>
        </p:nvSpPr>
        <p:spPr bwMode="auto">
          <a:xfrm>
            <a:off x="7918450" y="317500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80" name="Rectangle 32"/>
          <p:cNvSpPr>
            <a:spLocks noChangeAspect="1" noChangeArrowheads="1"/>
          </p:cNvSpPr>
          <p:nvPr/>
        </p:nvSpPr>
        <p:spPr bwMode="auto">
          <a:xfrm>
            <a:off x="7951788" y="32178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5281" name="Line 33"/>
          <p:cNvSpPr>
            <a:spLocks noChangeAspect="1" noChangeShapeType="1"/>
          </p:cNvSpPr>
          <p:nvPr/>
        </p:nvSpPr>
        <p:spPr bwMode="auto">
          <a:xfrm>
            <a:off x="7766050" y="1436688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82" name="Text Box 34"/>
          <p:cNvSpPr txBox="1">
            <a:spLocks noChangeArrowheads="1"/>
          </p:cNvSpPr>
          <p:nvPr/>
        </p:nvSpPr>
        <p:spPr bwMode="auto">
          <a:xfrm>
            <a:off x="5583238" y="2924175"/>
            <a:ext cx="1435100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3: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(3) = 3-1=2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5284" name="Text Box 36"/>
          <p:cNvSpPr txBox="1">
            <a:spLocks noChangeArrowheads="1"/>
          </p:cNvSpPr>
          <p:nvPr/>
        </p:nvSpPr>
        <p:spPr bwMode="auto">
          <a:xfrm>
            <a:off x="6442075" y="4138613"/>
            <a:ext cx="1435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7: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(7) = 2-1=1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5285" name="Line 37"/>
          <p:cNvSpPr>
            <a:spLocks noChangeShapeType="1"/>
          </p:cNvSpPr>
          <p:nvPr/>
        </p:nvSpPr>
        <p:spPr bwMode="auto">
          <a:xfrm flipV="1">
            <a:off x="7018338" y="2925763"/>
            <a:ext cx="2476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86" name="Freeform 38"/>
          <p:cNvSpPr>
            <a:spLocks/>
          </p:cNvSpPr>
          <p:nvPr/>
        </p:nvSpPr>
        <p:spPr bwMode="auto">
          <a:xfrm>
            <a:off x="7885113" y="2924175"/>
            <a:ext cx="563562" cy="1441450"/>
          </a:xfrm>
          <a:custGeom>
            <a:avLst/>
            <a:gdLst>
              <a:gd name="T0" fmla="*/ 0 w 355"/>
              <a:gd name="T1" fmla="*/ 908 h 908"/>
              <a:gd name="T2" fmla="*/ 317 w 355"/>
              <a:gd name="T3" fmla="*/ 227 h 908"/>
              <a:gd name="T4" fmla="*/ 226 w 355"/>
              <a:gd name="T5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" h="908">
                <a:moveTo>
                  <a:pt x="0" y="908"/>
                </a:moveTo>
                <a:cubicBezTo>
                  <a:pt x="139" y="643"/>
                  <a:pt x="279" y="378"/>
                  <a:pt x="317" y="227"/>
                </a:cubicBezTo>
                <a:cubicBezTo>
                  <a:pt x="355" y="76"/>
                  <a:pt x="290" y="38"/>
                  <a:pt x="22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5289" name="Rectangle 4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5768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6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nimBg="1"/>
      <p:bldP spid="565253" grpId="0" animBg="1"/>
      <p:bldP spid="565254" grpId="0" animBg="1"/>
      <p:bldP spid="565255" grpId="0" animBg="1"/>
      <p:bldP spid="565256" grpId="0" animBg="1"/>
      <p:bldP spid="565257" grpId="0" animBg="1"/>
      <p:bldP spid="565258" grpId="0" animBg="1"/>
      <p:bldP spid="565259" grpId="0" animBg="1"/>
      <p:bldP spid="565260" grpId="0" animBg="1"/>
      <p:bldP spid="565261" grpId="0" animBg="1"/>
      <p:bldP spid="565262" grpId="0" animBg="1"/>
      <p:bldP spid="565263" grpId="0" animBg="1"/>
      <p:bldP spid="565264" grpId="0" animBg="1"/>
      <p:bldP spid="565265" grpId="0" animBg="1"/>
      <p:bldP spid="565266" grpId="0"/>
      <p:bldP spid="565267" grpId="0" animBg="1"/>
      <p:bldP spid="565268" grpId="0"/>
      <p:bldP spid="565269" grpId="0" animBg="1"/>
      <p:bldP spid="565270" grpId="0"/>
      <p:bldP spid="565271" grpId="0" animBg="1"/>
      <p:bldP spid="565272" grpId="0"/>
      <p:bldP spid="565273" grpId="0" animBg="1"/>
      <p:bldP spid="565274" grpId="0"/>
      <p:bldP spid="565275" grpId="0" animBg="1"/>
      <p:bldP spid="565276" grpId="0"/>
      <p:bldP spid="565277" grpId="0" animBg="1"/>
      <p:bldP spid="565278" grpId="0"/>
      <p:bldP spid="565279" grpId="0" animBg="1"/>
      <p:bldP spid="565280" grpId="0"/>
      <p:bldP spid="565281" grpId="0" animBg="1"/>
      <p:bldP spid="565282" grpId="0" animBg="1"/>
      <p:bldP spid="565284" grpId="0" animBg="1"/>
      <p:bldP spid="565285" grpId="0" animBg="1"/>
      <p:bldP spid="5652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6AE51-4435-DC44-B157-E3C73DE6A5CF}" type="slidenum">
              <a:rPr lang="en-US"/>
              <a:pPr/>
              <a:t>12</a:t>
            </a:fld>
            <a:endParaRPr lang="en-US"/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5835650" cy="45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Gain of swapping a pair of nodes </a:t>
            </a:r>
            <a:r>
              <a:rPr lang="de-DE" sz="1700" i="1" dirty="0" smtClean="0">
                <a:solidFill>
                  <a:srgbClr val="CC0000"/>
                </a:solidFill>
              </a:rPr>
              <a:t>a</a:t>
            </a:r>
            <a:r>
              <a:rPr lang="de-DE" sz="1700" dirty="0" smtClean="0">
                <a:solidFill>
                  <a:srgbClr val="CC0000"/>
                </a:solidFill>
              </a:rPr>
              <a:t> and </a:t>
            </a:r>
            <a:r>
              <a:rPr lang="de-DE" sz="1700" i="1" dirty="0" smtClean="0">
                <a:solidFill>
                  <a:srgbClr val="CC0000"/>
                </a:solidFill>
              </a:rPr>
              <a:t>b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700" i="1" dirty="0" smtClean="0">
                <a:solidFill>
                  <a:srgbClr val="000000"/>
                </a:solidFill>
              </a:rPr>
              <a:t>g =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+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- 2</a:t>
            </a:r>
            <a:r>
              <a:rPr lang="de-DE" sz="1000" i="1" dirty="0" smtClean="0">
                <a:solidFill>
                  <a:srgbClr val="000000"/>
                </a:solidFill>
              </a:rPr>
              <a:t>*</a:t>
            </a:r>
            <a:r>
              <a:rPr lang="de-DE" sz="1700" i="1" dirty="0" smtClean="0">
                <a:solidFill>
                  <a:srgbClr val="000000"/>
                </a:solidFill>
              </a:rPr>
              <a:t> c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a,b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,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where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de-DE" sz="1400" i="1" dirty="0" smtClean="0">
                <a:solidFill>
                  <a:srgbClr val="000000"/>
                </a:solidFill>
              </a:rPr>
              <a:t> 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)</a:t>
            </a:r>
            <a:r>
              <a:rPr lang="de-DE" sz="1400" i="1" dirty="0" smtClean="0">
                <a:solidFill>
                  <a:srgbClr val="000000"/>
                </a:solidFill>
              </a:rPr>
              <a:t>,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i="1" dirty="0" smtClean="0">
                <a:solidFill>
                  <a:srgbClr val="000000"/>
                </a:solidFill>
              </a:rPr>
              <a:t>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b</a:t>
            </a:r>
            <a:r>
              <a:rPr lang="de-DE" sz="1400" dirty="0" smtClean="0">
                <a:solidFill>
                  <a:srgbClr val="000000"/>
                </a:solidFill>
              </a:rPr>
              <a:t>) are the respective gains of nodes 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, </a:t>
            </a:r>
            <a:r>
              <a:rPr lang="de-DE" sz="1400" i="1" dirty="0" smtClean="0">
                <a:solidFill>
                  <a:srgbClr val="000000"/>
                </a:solidFill>
              </a:rPr>
              <a:t>b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connection weight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</a:p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If an edge exists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, 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then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edge weight (here 1), </a:t>
            </a:r>
          </a:p>
          <a:p>
            <a:pPr eaLnBrk="0" fontAlgn="base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otherwise,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0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de-DE" sz="14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The gain 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indicates how useful the swap between two nodes will be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The larger </a:t>
            </a: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, the more the total cut cost will be reduced </a:t>
            </a:r>
            <a:endParaRPr lang="de-DE" sz="1700" dirty="0" smtClean="0">
              <a:solidFill>
                <a:srgbClr val="000000"/>
              </a:solidFill>
            </a:endParaRPr>
          </a:p>
        </p:txBody>
      </p:sp>
      <p:sp>
        <p:nvSpPr>
          <p:cNvPr id="567300" name="Line 4"/>
          <p:cNvSpPr>
            <a:spLocks noChangeAspect="1" noChangeShapeType="1"/>
          </p:cNvSpPr>
          <p:nvPr/>
        </p:nvSpPr>
        <p:spPr bwMode="auto">
          <a:xfrm>
            <a:off x="8067675" y="27400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1" name="Line 5"/>
          <p:cNvSpPr>
            <a:spLocks noChangeAspect="1" noChangeShapeType="1"/>
          </p:cNvSpPr>
          <p:nvPr/>
        </p:nvSpPr>
        <p:spPr bwMode="auto">
          <a:xfrm>
            <a:off x="8072438" y="16764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2" name="Line 6"/>
          <p:cNvSpPr>
            <a:spLocks noChangeAspect="1" noChangeShapeType="1"/>
          </p:cNvSpPr>
          <p:nvPr/>
        </p:nvSpPr>
        <p:spPr bwMode="auto">
          <a:xfrm>
            <a:off x="7437438" y="27463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3" name="Line 7"/>
          <p:cNvSpPr>
            <a:spLocks noChangeAspect="1" noChangeShapeType="1"/>
          </p:cNvSpPr>
          <p:nvPr/>
        </p:nvSpPr>
        <p:spPr bwMode="auto">
          <a:xfrm>
            <a:off x="7437438" y="16938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4" name="Line 8"/>
          <p:cNvSpPr>
            <a:spLocks noChangeAspect="1" noChangeShapeType="1"/>
          </p:cNvSpPr>
          <p:nvPr/>
        </p:nvSpPr>
        <p:spPr bwMode="auto">
          <a:xfrm flipH="1">
            <a:off x="7483475" y="224631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5" name="Line 9"/>
          <p:cNvSpPr>
            <a:spLocks noChangeAspect="1" noChangeShapeType="1"/>
          </p:cNvSpPr>
          <p:nvPr/>
        </p:nvSpPr>
        <p:spPr bwMode="auto">
          <a:xfrm flipH="1">
            <a:off x="7469188" y="2811463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6" name="Line 10"/>
          <p:cNvSpPr>
            <a:spLocks noChangeAspect="1" noChangeShapeType="1"/>
          </p:cNvSpPr>
          <p:nvPr/>
        </p:nvSpPr>
        <p:spPr bwMode="auto">
          <a:xfrm flipH="1">
            <a:off x="7459663" y="173355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7" name="Line 11"/>
          <p:cNvSpPr>
            <a:spLocks noChangeAspect="1" noChangeShapeType="1"/>
          </p:cNvSpPr>
          <p:nvPr/>
        </p:nvSpPr>
        <p:spPr bwMode="auto">
          <a:xfrm>
            <a:off x="7373938" y="2747963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8" name="Line 12"/>
          <p:cNvSpPr>
            <a:spLocks noChangeAspect="1" noChangeShapeType="1"/>
          </p:cNvSpPr>
          <p:nvPr/>
        </p:nvSpPr>
        <p:spPr bwMode="auto">
          <a:xfrm>
            <a:off x="7440613" y="169703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09" name="Line 13"/>
          <p:cNvSpPr>
            <a:spLocks noChangeAspect="1" noChangeShapeType="1"/>
          </p:cNvSpPr>
          <p:nvPr/>
        </p:nvSpPr>
        <p:spPr bwMode="auto">
          <a:xfrm>
            <a:off x="7500938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0" name="Line 14"/>
          <p:cNvSpPr>
            <a:spLocks noChangeAspect="1" noChangeShapeType="1"/>
          </p:cNvSpPr>
          <p:nvPr/>
        </p:nvSpPr>
        <p:spPr bwMode="auto">
          <a:xfrm>
            <a:off x="7469188" y="278288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1" name="Line 15"/>
          <p:cNvSpPr>
            <a:spLocks noChangeAspect="1" noChangeShapeType="1"/>
          </p:cNvSpPr>
          <p:nvPr/>
        </p:nvSpPr>
        <p:spPr bwMode="auto">
          <a:xfrm>
            <a:off x="7475538" y="33416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2" name="Line 16"/>
          <p:cNvSpPr>
            <a:spLocks noChangeAspect="1" noChangeShapeType="1"/>
          </p:cNvSpPr>
          <p:nvPr/>
        </p:nvSpPr>
        <p:spPr bwMode="auto">
          <a:xfrm>
            <a:off x="7483475" y="17065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3" name="Oval 17"/>
          <p:cNvSpPr>
            <a:spLocks noChangeAspect="1" noChangeArrowheads="1"/>
          </p:cNvSpPr>
          <p:nvPr/>
        </p:nvSpPr>
        <p:spPr bwMode="auto">
          <a:xfrm>
            <a:off x="7265988" y="208915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4" name="Rectangle 18"/>
          <p:cNvSpPr>
            <a:spLocks noChangeAspect="1" noChangeArrowheads="1"/>
          </p:cNvSpPr>
          <p:nvPr/>
        </p:nvSpPr>
        <p:spPr bwMode="auto">
          <a:xfrm>
            <a:off x="7296150" y="21145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15" name="Oval 19"/>
          <p:cNvSpPr>
            <a:spLocks noChangeAspect="1" noChangeArrowheads="1"/>
          </p:cNvSpPr>
          <p:nvPr/>
        </p:nvSpPr>
        <p:spPr bwMode="auto">
          <a:xfrm>
            <a:off x="7904163" y="154463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6" name="Rectangle 20"/>
          <p:cNvSpPr>
            <a:spLocks noChangeAspect="1" noChangeArrowheads="1"/>
          </p:cNvSpPr>
          <p:nvPr/>
        </p:nvSpPr>
        <p:spPr bwMode="auto">
          <a:xfrm>
            <a:off x="7935913" y="157638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17" name="Oval 21"/>
          <p:cNvSpPr>
            <a:spLocks noChangeAspect="1" noChangeArrowheads="1"/>
          </p:cNvSpPr>
          <p:nvPr/>
        </p:nvSpPr>
        <p:spPr bwMode="auto">
          <a:xfrm>
            <a:off x="7918450" y="2089150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18" name="Rectangle 22"/>
          <p:cNvSpPr>
            <a:spLocks noChangeAspect="1" noChangeArrowheads="1"/>
          </p:cNvSpPr>
          <p:nvPr/>
        </p:nvSpPr>
        <p:spPr bwMode="auto">
          <a:xfrm>
            <a:off x="7935913" y="21129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19" name="Oval 23"/>
          <p:cNvSpPr>
            <a:spLocks noChangeAspect="1" noChangeArrowheads="1"/>
          </p:cNvSpPr>
          <p:nvPr/>
        </p:nvSpPr>
        <p:spPr bwMode="auto">
          <a:xfrm>
            <a:off x="7265988" y="263207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20" name="Rectangle 24"/>
          <p:cNvSpPr>
            <a:spLocks noChangeAspect="1" noChangeArrowheads="1"/>
          </p:cNvSpPr>
          <p:nvPr/>
        </p:nvSpPr>
        <p:spPr bwMode="auto">
          <a:xfrm>
            <a:off x="7304088" y="26638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21" name="Oval 25"/>
          <p:cNvSpPr>
            <a:spLocks noChangeAspect="1" noChangeArrowheads="1"/>
          </p:cNvSpPr>
          <p:nvPr/>
        </p:nvSpPr>
        <p:spPr bwMode="auto">
          <a:xfrm>
            <a:off x="7281863" y="154463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22" name="Rectangle 26"/>
          <p:cNvSpPr>
            <a:spLocks noChangeAspect="1" noChangeArrowheads="1"/>
          </p:cNvSpPr>
          <p:nvPr/>
        </p:nvSpPr>
        <p:spPr bwMode="auto">
          <a:xfrm>
            <a:off x="7310438" y="1581150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23" name="Oval 27"/>
          <p:cNvSpPr>
            <a:spLocks noChangeAspect="1" noChangeArrowheads="1"/>
          </p:cNvSpPr>
          <p:nvPr/>
        </p:nvSpPr>
        <p:spPr bwMode="auto">
          <a:xfrm>
            <a:off x="7265988" y="317500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24" name="Rectangle 28"/>
          <p:cNvSpPr>
            <a:spLocks noChangeAspect="1" noChangeArrowheads="1"/>
          </p:cNvSpPr>
          <p:nvPr/>
        </p:nvSpPr>
        <p:spPr bwMode="auto">
          <a:xfrm>
            <a:off x="7297738" y="3206750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25" name="Oval 29"/>
          <p:cNvSpPr>
            <a:spLocks noChangeAspect="1" noChangeArrowheads="1"/>
          </p:cNvSpPr>
          <p:nvPr/>
        </p:nvSpPr>
        <p:spPr bwMode="auto">
          <a:xfrm>
            <a:off x="7904163" y="263207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26" name="Rectangle 30"/>
          <p:cNvSpPr>
            <a:spLocks noChangeAspect="1" noChangeArrowheads="1"/>
          </p:cNvSpPr>
          <p:nvPr/>
        </p:nvSpPr>
        <p:spPr bwMode="auto">
          <a:xfrm>
            <a:off x="7935913" y="26638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27" name="Oval 31"/>
          <p:cNvSpPr>
            <a:spLocks noChangeAspect="1" noChangeArrowheads="1"/>
          </p:cNvSpPr>
          <p:nvPr/>
        </p:nvSpPr>
        <p:spPr bwMode="auto">
          <a:xfrm>
            <a:off x="7918450" y="317500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28" name="Rectangle 32"/>
          <p:cNvSpPr>
            <a:spLocks noChangeAspect="1" noChangeArrowheads="1"/>
          </p:cNvSpPr>
          <p:nvPr/>
        </p:nvSpPr>
        <p:spPr bwMode="auto">
          <a:xfrm>
            <a:off x="7951788" y="32178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7329" name="Line 33"/>
          <p:cNvSpPr>
            <a:spLocks noChangeAspect="1" noChangeShapeType="1"/>
          </p:cNvSpPr>
          <p:nvPr/>
        </p:nvSpPr>
        <p:spPr bwMode="auto">
          <a:xfrm>
            <a:off x="7766050" y="1436688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7331" name="Rectangle 3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11325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208BF-0E00-A94D-A1FB-0C0F72C0697D}" type="slidenum">
              <a:rPr lang="en-US"/>
              <a:pPr/>
              <a:t>13</a:t>
            </a:fld>
            <a:endParaRPr lang="en-US"/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5692775" cy="316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Gain of swapping a pair of nodes </a:t>
            </a:r>
            <a:r>
              <a:rPr lang="de-DE" sz="1700" i="1" dirty="0" smtClean="0">
                <a:solidFill>
                  <a:srgbClr val="CC0000"/>
                </a:solidFill>
              </a:rPr>
              <a:t>a</a:t>
            </a:r>
            <a:r>
              <a:rPr lang="de-DE" sz="1700" dirty="0" smtClean="0">
                <a:solidFill>
                  <a:srgbClr val="CC0000"/>
                </a:solidFill>
              </a:rPr>
              <a:t> und </a:t>
            </a:r>
            <a:r>
              <a:rPr lang="de-DE" sz="1700" i="1" dirty="0" smtClean="0">
                <a:solidFill>
                  <a:srgbClr val="CC0000"/>
                </a:solidFill>
              </a:rPr>
              <a:t>b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700" i="1" dirty="0" smtClean="0">
                <a:solidFill>
                  <a:srgbClr val="000000"/>
                </a:solidFill>
              </a:rPr>
              <a:t>g =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+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- 2</a:t>
            </a:r>
            <a:r>
              <a:rPr lang="de-DE" sz="1000" i="1" dirty="0" smtClean="0">
                <a:solidFill>
                  <a:srgbClr val="000000"/>
                </a:solidFill>
              </a:rPr>
              <a:t>*</a:t>
            </a:r>
            <a:r>
              <a:rPr lang="de-DE" sz="1700" i="1" dirty="0" smtClean="0">
                <a:solidFill>
                  <a:srgbClr val="000000"/>
                </a:solidFill>
              </a:rPr>
              <a:t> c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a,b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,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where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de-DE" sz="1400" i="1" dirty="0" smtClean="0">
                <a:solidFill>
                  <a:srgbClr val="000000"/>
                </a:solidFill>
              </a:rPr>
              <a:t> 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)</a:t>
            </a:r>
            <a:r>
              <a:rPr lang="de-DE" sz="1400" i="1" dirty="0" smtClean="0">
                <a:solidFill>
                  <a:srgbClr val="000000"/>
                </a:solidFill>
              </a:rPr>
              <a:t>,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i="1" dirty="0" smtClean="0">
                <a:solidFill>
                  <a:srgbClr val="000000"/>
                </a:solidFill>
              </a:rPr>
              <a:t>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b</a:t>
            </a:r>
            <a:r>
              <a:rPr lang="de-DE" sz="1400" dirty="0" smtClean="0">
                <a:solidFill>
                  <a:srgbClr val="000000"/>
                </a:solidFill>
              </a:rPr>
              <a:t>) are the respective gains of nodes 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, </a:t>
            </a:r>
            <a:r>
              <a:rPr lang="de-DE" sz="1400" i="1" dirty="0" smtClean="0">
                <a:solidFill>
                  <a:srgbClr val="000000"/>
                </a:solidFill>
              </a:rPr>
              <a:t>b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connection weight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</a:p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If an edge exists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, 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then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edge weight (here 1), </a:t>
            </a:r>
          </a:p>
          <a:p>
            <a:pPr eaLnBrk="0" fontAlgn="base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otherwise,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0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de-DE" sz="1700" dirty="0" smtClean="0">
              <a:solidFill>
                <a:srgbClr val="000000"/>
              </a:solidFill>
            </a:endParaRPr>
          </a:p>
        </p:txBody>
      </p:sp>
      <p:sp>
        <p:nvSpPr>
          <p:cNvPr id="569348" name="Line 4"/>
          <p:cNvSpPr>
            <a:spLocks noChangeAspect="1" noChangeShapeType="1"/>
          </p:cNvSpPr>
          <p:nvPr/>
        </p:nvSpPr>
        <p:spPr bwMode="auto">
          <a:xfrm>
            <a:off x="8067675" y="27400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49" name="Line 5"/>
          <p:cNvSpPr>
            <a:spLocks noChangeAspect="1" noChangeShapeType="1"/>
          </p:cNvSpPr>
          <p:nvPr/>
        </p:nvSpPr>
        <p:spPr bwMode="auto">
          <a:xfrm>
            <a:off x="8072438" y="16764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0" name="Line 6"/>
          <p:cNvSpPr>
            <a:spLocks noChangeAspect="1" noChangeShapeType="1"/>
          </p:cNvSpPr>
          <p:nvPr/>
        </p:nvSpPr>
        <p:spPr bwMode="auto">
          <a:xfrm>
            <a:off x="7437438" y="27463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1" name="Line 7"/>
          <p:cNvSpPr>
            <a:spLocks noChangeAspect="1" noChangeShapeType="1"/>
          </p:cNvSpPr>
          <p:nvPr/>
        </p:nvSpPr>
        <p:spPr bwMode="auto">
          <a:xfrm>
            <a:off x="7437438" y="16938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2" name="Line 8"/>
          <p:cNvSpPr>
            <a:spLocks noChangeAspect="1" noChangeShapeType="1"/>
          </p:cNvSpPr>
          <p:nvPr/>
        </p:nvSpPr>
        <p:spPr bwMode="auto">
          <a:xfrm flipH="1">
            <a:off x="7483475" y="224631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3" name="Line 9"/>
          <p:cNvSpPr>
            <a:spLocks noChangeAspect="1" noChangeShapeType="1"/>
          </p:cNvSpPr>
          <p:nvPr/>
        </p:nvSpPr>
        <p:spPr bwMode="auto">
          <a:xfrm flipH="1">
            <a:off x="7469188" y="2811463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4" name="Line 10"/>
          <p:cNvSpPr>
            <a:spLocks noChangeAspect="1" noChangeShapeType="1"/>
          </p:cNvSpPr>
          <p:nvPr/>
        </p:nvSpPr>
        <p:spPr bwMode="auto">
          <a:xfrm flipH="1">
            <a:off x="7459663" y="173355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5" name="Line 11"/>
          <p:cNvSpPr>
            <a:spLocks noChangeAspect="1" noChangeShapeType="1"/>
          </p:cNvSpPr>
          <p:nvPr/>
        </p:nvSpPr>
        <p:spPr bwMode="auto">
          <a:xfrm>
            <a:off x="7373938" y="2747963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6" name="Line 12"/>
          <p:cNvSpPr>
            <a:spLocks noChangeAspect="1" noChangeShapeType="1"/>
          </p:cNvSpPr>
          <p:nvPr/>
        </p:nvSpPr>
        <p:spPr bwMode="auto">
          <a:xfrm>
            <a:off x="7440613" y="169703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7" name="Line 13"/>
          <p:cNvSpPr>
            <a:spLocks noChangeAspect="1" noChangeShapeType="1"/>
          </p:cNvSpPr>
          <p:nvPr/>
        </p:nvSpPr>
        <p:spPr bwMode="auto">
          <a:xfrm>
            <a:off x="7500938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8" name="Line 14"/>
          <p:cNvSpPr>
            <a:spLocks noChangeAspect="1" noChangeShapeType="1"/>
          </p:cNvSpPr>
          <p:nvPr/>
        </p:nvSpPr>
        <p:spPr bwMode="auto">
          <a:xfrm>
            <a:off x="7469188" y="278288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59" name="Line 15"/>
          <p:cNvSpPr>
            <a:spLocks noChangeAspect="1" noChangeShapeType="1"/>
          </p:cNvSpPr>
          <p:nvPr/>
        </p:nvSpPr>
        <p:spPr bwMode="auto">
          <a:xfrm>
            <a:off x="7475538" y="33416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0" name="Line 16"/>
          <p:cNvSpPr>
            <a:spLocks noChangeAspect="1" noChangeShapeType="1"/>
          </p:cNvSpPr>
          <p:nvPr/>
        </p:nvSpPr>
        <p:spPr bwMode="auto">
          <a:xfrm>
            <a:off x="7483475" y="17065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1" name="Oval 17"/>
          <p:cNvSpPr>
            <a:spLocks noChangeAspect="1" noChangeArrowheads="1"/>
          </p:cNvSpPr>
          <p:nvPr/>
        </p:nvSpPr>
        <p:spPr bwMode="auto">
          <a:xfrm>
            <a:off x="7265988" y="208915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2" name="Rectangle 18"/>
          <p:cNvSpPr>
            <a:spLocks noChangeAspect="1" noChangeArrowheads="1"/>
          </p:cNvSpPr>
          <p:nvPr/>
        </p:nvSpPr>
        <p:spPr bwMode="auto">
          <a:xfrm>
            <a:off x="7296150" y="21145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63" name="Oval 19"/>
          <p:cNvSpPr>
            <a:spLocks noChangeAspect="1" noChangeArrowheads="1"/>
          </p:cNvSpPr>
          <p:nvPr/>
        </p:nvSpPr>
        <p:spPr bwMode="auto">
          <a:xfrm>
            <a:off x="7904163" y="154463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4" name="Rectangle 20"/>
          <p:cNvSpPr>
            <a:spLocks noChangeAspect="1" noChangeArrowheads="1"/>
          </p:cNvSpPr>
          <p:nvPr/>
        </p:nvSpPr>
        <p:spPr bwMode="auto">
          <a:xfrm>
            <a:off x="7935913" y="157638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65" name="Oval 21"/>
          <p:cNvSpPr>
            <a:spLocks noChangeAspect="1" noChangeArrowheads="1"/>
          </p:cNvSpPr>
          <p:nvPr/>
        </p:nvSpPr>
        <p:spPr bwMode="auto">
          <a:xfrm>
            <a:off x="7918450" y="2089150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6" name="Rectangle 22"/>
          <p:cNvSpPr>
            <a:spLocks noChangeAspect="1" noChangeArrowheads="1"/>
          </p:cNvSpPr>
          <p:nvPr/>
        </p:nvSpPr>
        <p:spPr bwMode="auto">
          <a:xfrm>
            <a:off x="7935913" y="21129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67" name="Oval 23"/>
          <p:cNvSpPr>
            <a:spLocks noChangeAspect="1" noChangeArrowheads="1"/>
          </p:cNvSpPr>
          <p:nvPr/>
        </p:nvSpPr>
        <p:spPr bwMode="auto">
          <a:xfrm>
            <a:off x="7265988" y="263207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68" name="Rectangle 24"/>
          <p:cNvSpPr>
            <a:spLocks noChangeAspect="1" noChangeArrowheads="1"/>
          </p:cNvSpPr>
          <p:nvPr/>
        </p:nvSpPr>
        <p:spPr bwMode="auto">
          <a:xfrm>
            <a:off x="7304088" y="26638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69" name="Oval 25"/>
          <p:cNvSpPr>
            <a:spLocks noChangeAspect="1" noChangeArrowheads="1"/>
          </p:cNvSpPr>
          <p:nvPr/>
        </p:nvSpPr>
        <p:spPr bwMode="auto">
          <a:xfrm>
            <a:off x="7281863" y="154463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70" name="Rectangle 26"/>
          <p:cNvSpPr>
            <a:spLocks noChangeAspect="1" noChangeArrowheads="1"/>
          </p:cNvSpPr>
          <p:nvPr/>
        </p:nvSpPr>
        <p:spPr bwMode="auto">
          <a:xfrm>
            <a:off x="7310438" y="1581150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71" name="Oval 27"/>
          <p:cNvSpPr>
            <a:spLocks noChangeAspect="1" noChangeArrowheads="1"/>
          </p:cNvSpPr>
          <p:nvPr/>
        </p:nvSpPr>
        <p:spPr bwMode="auto">
          <a:xfrm>
            <a:off x="7265988" y="317500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72" name="Rectangle 28"/>
          <p:cNvSpPr>
            <a:spLocks noChangeAspect="1" noChangeArrowheads="1"/>
          </p:cNvSpPr>
          <p:nvPr/>
        </p:nvSpPr>
        <p:spPr bwMode="auto">
          <a:xfrm>
            <a:off x="7297738" y="3206750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73" name="Oval 29"/>
          <p:cNvSpPr>
            <a:spLocks noChangeAspect="1" noChangeArrowheads="1"/>
          </p:cNvSpPr>
          <p:nvPr/>
        </p:nvSpPr>
        <p:spPr bwMode="auto">
          <a:xfrm>
            <a:off x="7904163" y="263207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74" name="Rectangle 30"/>
          <p:cNvSpPr>
            <a:spLocks noChangeAspect="1" noChangeArrowheads="1"/>
          </p:cNvSpPr>
          <p:nvPr/>
        </p:nvSpPr>
        <p:spPr bwMode="auto">
          <a:xfrm>
            <a:off x="7935913" y="26638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75" name="Oval 31"/>
          <p:cNvSpPr>
            <a:spLocks noChangeAspect="1" noChangeArrowheads="1"/>
          </p:cNvSpPr>
          <p:nvPr/>
        </p:nvSpPr>
        <p:spPr bwMode="auto">
          <a:xfrm>
            <a:off x="7918450" y="317500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76" name="Rectangle 32"/>
          <p:cNvSpPr>
            <a:spLocks noChangeAspect="1" noChangeArrowheads="1"/>
          </p:cNvSpPr>
          <p:nvPr/>
        </p:nvSpPr>
        <p:spPr bwMode="auto">
          <a:xfrm>
            <a:off x="7951788" y="32178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377" name="Line 33"/>
          <p:cNvSpPr>
            <a:spLocks noChangeAspect="1" noChangeShapeType="1"/>
          </p:cNvSpPr>
          <p:nvPr/>
        </p:nvSpPr>
        <p:spPr bwMode="auto">
          <a:xfrm>
            <a:off x="7766050" y="1436688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78" name="Text Box 34"/>
          <p:cNvSpPr txBox="1">
            <a:spLocks noChangeArrowheads="1"/>
          </p:cNvSpPr>
          <p:nvPr/>
        </p:nvSpPr>
        <p:spPr bwMode="auto">
          <a:xfrm>
            <a:off x="5583238" y="2924175"/>
            <a:ext cx="1435100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3: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(3) = 3-1=2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9379" name="Text Box 35"/>
          <p:cNvSpPr txBox="1">
            <a:spLocks noChangeArrowheads="1"/>
          </p:cNvSpPr>
          <p:nvPr/>
        </p:nvSpPr>
        <p:spPr bwMode="auto">
          <a:xfrm>
            <a:off x="5580063" y="1125538"/>
            <a:ext cx="1435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7: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(7) = 2-1=1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9380" name="Line 36"/>
          <p:cNvSpPr>
            <a:spLocks noChangeShapeType="1"/>
          </p:cNvSpPr>
          <p:nvPr/>
        </p:nvSpPr>
        <p:spPr bwMode="auto">
          <a:xfrm flipV="1">
            <a:off x="7018338" y="2925763"/>
            <a:ext cx="2476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83" name="Text Box 39"/>
          <p:cNvSpPr txBox="1">
            <a:spLocks noChangeArrowheads="1"/>
          </p:cNvSpPr>
          <p:nvPr/>
        </p:nvSpPr>
        <p:spPr bwMode="auto">
          <a:xfrm>
            <a:off x="827088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600" i="1" smtClean="0">
                <a:solidFill>
                  <a:srgbClr val="000000"/>
                </a:solidFill>
              </a:rPr>
              <a:t>g </a:t>
            </a:r>
            <a:r>
              <a:rPr lang="de-DE" sz="1600" smtClean="0">
                <a:solidFill>
                  <a:srgbClr val="000000"/>
                </a:solidFill>
              </a:rPr>
              <a:t>(3,7) = </a:t>
            </a: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(3) + </a:t>
            </a: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(7) - 2</a:t>
            </a:r>
            <a:r>
              <a:rPr lang="de-DE" sz="1000" i="1" smtClean="0">
                <a:solidFill>
                  <a:srgbClr val="000000"/>
                </a:solidFill>
              </a:rPr>
              <a:t>*</a:t>
            </a:r>
            <a:r>
              <a:rPr lang="de-DE" sz="1600" i="1" smtClean="0">
                <a:solidFill>
                  <a:srgbClr val="000000"/>
                </a:solidFill>
              </a:rPr>
              <a:t> c</a:t>
            </a:r>
            <a:r>
              <a:rPr lang="de-DE" sz="1600" smtClean="0">
                <a:solidFill>
                  <a:srgbClr val="000000"/>
                </a:solidFill>
              </a:rPr>
              <a:t>(</a:t>
            </a:r>
            <a:r>
              <a:rPr lang="de-DE" sz="1600" i="1" smtClean="0">
                <a:solidFill>
                  <a:srgbClr val="000000"/>
                </a:solidFill>
              </a:rPr>
              <a:t>a,b</a:t>
            </a:r>
            <a:r>
              <a:rPr lang="de-DE" sz="1600" smtClean="0">
                <a:solidFill>
                  <a:srgbClr val="000000"/>
                </a:solidFill>
              </a:rPr>
              <a:t>)</a:t>
            </a:r>
            <a:r>
              <a:rPr lang="de-DE" sz="1600" i="1" smtClean="0">
                <a:solidFill>
                  <a:srgbClr val="000000"/>
                </a:solidFill>
              </a:rPr>
              <a:t> = </a:t>
            </a:r>
            <a:r>
              <a:rPr lang="de-DE" sz="1600" smtClean="0">
                <a:solidFill>
                  <a:srgbClr val="000000"/>
                </a:solidFill>
              </a:rPr>
              <a:t>2 + 1 – 2 = 1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9384" name="Text Box 40"/>
          <p:cNvSpPr txBox="1">
            <a:spLocks noChangeArrowheads="1"/>
          </p:cNvSpPr>
          <p:nvPr/>
        </p:nvSpPr>
        <p:spPr bwMode="auto">
          <a:xfrm>
            <a:off x="611188" y="5237163"/>
            <a:ext cx="492125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Symbol" charset="0"/>
              <a:buNone/>
            </a:pPr>
            <a:r>
              <a:rPr lang="de-DE" sz="1400" smtClean="0">
                <a:solidFill>
                  <a:srgbClr val="000000"/>
                </a:solidFill>
              </a:rPr>
              <a:t>=&gt; Swapping nodes 3 and 7 would reduce the cut size by 1</a:t>
            </a: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69385" name="Freeform 41"/>
          <p:cNvSpPr>
            <a:spLocks/>
          </p:cNvSpPr>
          <p:nvPr/>
        </p:nvSpPr>
        <p:spPr bwMode="auto">
          <a:xfrm>
            <a:off x="7019925" y="1268413"/>
            <a:ext cx="1549400" cy="1368425"/>
          </a:xfrm>
          <a:custGeom>
            <a:avLst/>
            <a:gdLst>
              <a:gd name="T0" fmla="*/ 0 w 976"/>
              <a:gd name="T1" fmla="*/ 91 h 862"/>
              <a:gd name="T2" fmla="*/ 590 w 976"/>
              <a:gd name="T3" fmla="*/ 0 h 862"/>
              <a:gd name="T4" fmla="*/ 907 w 976"/>
              <a:gd name="T5" fmla="*/ 91 h 862"/>
              <a:gd name="T6" fmla="*/ 953 w 976"/>
              <a:gd name="T7" fmla="*/ 454 h 862"/>
              <a:gd name="T8" fmla="*/ 771 w 976"/>
              <a:gd name="T9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862">
                <a:moveTo>
                  <a:pt x="0" y="91"/>
                </a:moveTo>
                <a:cubicBezTo>
                  <a:pt x="219" y="45"/>
                  <a:pt x="439" y="0"/>
                  <a:pt x="590" y="0"/>
                </a:cubicBezTo>
                <a:cubicBezTo>
                  <a:pt x="741" y="0"/>
                  <a:pt x="847" y="15"/>
                  <a:pt x="907" y="91"/>
                </a:cubicBezTo>
                <a:cubicBezTo>
                  <a:pt x="967" y="167"/>
                  <a:pt x="976" y="326"/>
                  <a:pt x="953" y="454"/>
                </a:cubicBezTo>
                <a:cubicBezTo>
                  <a:pt x="930" y="582"/>
                  <a:pt x="850" y="722"/>
                  <a:pt x="771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86" name="Line 42"/>
          <p:cNvSpPr>
            <a:spLocks noChangeAspect="1" noChangeShapeType="1"/>
          </p:cNvSpPr>
          <p:nvPr/>
        </p:nvSpPr>
        <p:spPr bwMode="auto">
          <a:xfrm>
            <a:off x="8067675" y="54768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87" name="Line 43"/>
          <p:cNvSpPr>
            <a:spLocks noChangeAspect="1" noChangeShapeType="1"/>
          </p:cNvSpPr>
          <p:nvPr/>
        </p:nvSpPr>
        <p:spPr bwMode="auto">
          <a:xfrm>
            <a:off x="8072438" y="441325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88" name="Line 44"/>
          <p:cNvSpPr>
            <a:spLocks noChangeAspect="1" noChangeShapeType="1"/>
          </p:cNvSpPr>
          <p:nvPr/>
        </p:nvSpPr>
        <p:spPr bwMode="auto">
          <a:xfrm>
            <a:off x="7437438" y="54832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89" name="Line 45"/>
          <p:cNvSpPr>
            <a:spLocks noChangeAspect="1" noChangeShapeType="1"/>
          </p:cNvSpPr>
          <p:nvPr/>
        </p:nvSpPr>
        <p:spPr bwMode="auto">
          <a:xfrm>
            <a:off x="7437438" y="443071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0" name="Line 46"/>
          <p:cNvSpPr>
            <a:spLocks noChangeAspect="1" noChangeShapeType="1"/>
          </p:cNvSpPr>
          <p:nvPr/>
        </p:nvSpPr>
        <p:spPr bwMode="auto">
          <a:xfrm flipH="1">
            <a:off x="7483475" y="498316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1" name="Line 47"/>
          <p:cNvSpPr>
            <a:spLocks noChangeAspect="1" noChangeShapeType="1"/>
          </p:cNvSpPr>
          <p:nvPr/>
        </p:nvSpPr>
        <p:spPr bwMode="auto">
          <a:xfrm flipH="1">
            <a:off x="7469188" y="5548313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2" name="Line 48"/>
          <p:cNvSpPr>
            <a:spLocks noChangeAspect="1" noChangeShapeType="1"/>
          </p:cNvSpPr>
          <p:nvPr/>
        </p:nvSpPr>
        <p:spPr bwMode="auto">
          <a:xfrm flipH="1">
            <a:off x="7459663" y="44704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3" name="Line 49"/>
          <p:cNvSpPr>
            <a:spLocks noChangeAspect="1" noChangeShapeType="1"/>
          </p:cNvSpPr>
          <p:nvPr/>
        </p:nvSpPr>
        <p:spPr bwMode="auto">
          <a:xfrm>
            <a:off x="7373938" y="5484813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4" name="Line 50"/>
          <p:cNvSpPr>
            <a:spLocks noChangeAspect="1" noChangeShapeType="1"/>
          </p:cNvSpPr>
          <p:nvPr/>
        </p:nvSpPr>
        <p:spPr bwMode="auto">
          <a:xfrm>
            <a:off x="7440613" y="443388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5" name="Line 51"/>
          <p:cNvSpPr>
            <a:spLocks noChangeAspect="1" noChangeShapeType="1"/>
          </p:cNvSpPr>
          <p:nvPr/>
        </p:nvSpPr>
        <p:spPr bwMode="auto">
          <a:xfrm>
            <a:off x="7500938" y="497522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6" name="Line 52"/>
          <p:cNvSpPr>
            <a:spLocks noChangeAspect="1" noChangeShapeType="1"/>
          </p:cNvSpPr>
          <p:nvPr/>
        </p:nvSpPr>
        <p:spPr bwMode="auto">
          <a:xfrm>
            <a:off x="7469188" y="551973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7" name="Line 53"/>
          <p:cNvSpPr>
            <a:spLocks noChangeAspect="1" noChangeShapeType="1"/>
          </p:cNvSpPr>
          <p:nvPr/>
        </p:nvSpPr>
        <p:spPr bwMode="auto">
          <a:xfrm>
            <a:off x="7475538" y="607853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8" name="Line 54"/>
          <p:cNvSpPr>
            <a:spLocks noChangeAspect="1" noChangeShapeType="1"/>
          </p:cNvSpPr>
          <p:nvPr/>
        </p:nvSpPr>
        <p:spPr bwMode="auto">
          <a:xfrm>
            <a:off x="7483475" y="444341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399" name="Oval 55"/>
          <p:cNvSpPr>
            <a:spLocks noChangeAspect="1" noChangeArrowheads="1"/>
          </p:cNvSpPr>
          <p:nvPr/>
        </p:nvSpPr>
        <p:spPr bwMode="auto">
          <a:xfrm>
            <a:off x="7265988" y="482600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00" name="Rectangle 56"/>
          <p:cNvSpPr>
            <a:spLocks noChangeAspect="1" noChangeArrowheads="1"/>
          </p:cNvSpPr>
          <p:nvPr/>
        </p:nvSpPr>
        <p:spPr bwMode="auto">
          <a:xfrm>
            <a:off x="7296150" y="485140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01" name="Oval 57"/>
          <p:cNvSpPr>
            <a:spLocks noChangeAspect="1" noChangeArrowheads="1"/>
          </p:cNvSpPr>
          <p:nvPr/>
        </p:nvSpPr>
        <p:spPr bwMode="auto">
          <a:xfrm>
            <a:off x="7904163" y="428148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02" name="Rectangle 58"/>
          <p:cNvSpPr>
            <a:spLocks noChangeAspect="1" noChangeArrowheads="1"/>
          </p:cNvSpPr>
          <p:nvPr/>
        </p:nvSpPr>
        <p:spPr bwMode="auto">
          <a:xfrm>
            <a:off x="7935913" y="431323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03" name="Oval 59"/>
          <p:cNvSpPr>
            <a:spLocks noChangeAspect="1" noChangeArrowheads="1"/>
          </p:cNvSpPr>
          <p:nvPr/>
        </p:nvSpPr>
        <p:spPr bwMode="auto">
          <a:xfrm>
            <a:off x="7918450" y="4826000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04" name="Rectangle 60"/>
          <p:cNvSpPr>
            <a:spLocks noChangeAspect="1" noChangeArrowheads="1"/>
          </p:cNvSpPr>
          <p:nvPr/>
        </p:nvSpPr>
        <p:spPr bwMode="auto">
          <a:xfrm>
            <a:off x="7935913" y="48498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05" name="Oval 61"/>
          <p:cNvSpPr>
            <a:spLocks noChangeAspect="1" noChangeArrowheads="1"/>
          </p:cNvSpPr>
          <p:nvPr/>
        </p:nvSpPr>
        <p:spPr bwMode="auto">
          <a:xfrm>
            <a:off x="7265988" y="5368925"/>
            <a:ext cx="327025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06" name="Rectangle 62"/>
          <p:cNvSpPr>
            <a:spLocks noChangeAspect="1" noChangeArrowheads="1"/>
          </p:cNvSpPr>
          <p:nvPr/>
        </p:nvSpPr>
        <p:spPr bwMode="auto">
          <a:xfrm>
            <a:off x="7304088" y="540067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07" name="Oval 63"/>
          <p:cNvSpPr>
            <a:spLocks noChangeAspect="1" noChangeArrowheads="1"/>
          </p:cNvSpPr>
          <p:nvPr/>
        </p:nvSpPr>
        <p:spPr bwMode="auto">
          <a:xfrm>
            <a:off x="7281863" y="428148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08" name="Rectangle 64"/>
          <p:cNvSpPr>
            <a:spLocks noChangeAspect="1" noChangeArrowheads="1"/>
          </p:cNvSpPr>
          <p:nvPr/>
        </p:nvSpPr>
        <p:spPr bwMode="auto">
          <a:xfrm>
            <a:off x="7310438" y="4318000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09" name="Oval 65"/>
          <p:cNvSpPr>
            <a:spLocks noChangeAspect="1" noChangeArrowheads="1"/>
          </p:cNvSpPr>
          <p:nvPr/>
        </p:nvSpPr>
        <p:spPr bwMode="auto">
          <a:xfrm>
            <a:off x="7265988" y="591185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0" name="Rectangle 66"/>
          <p:cNvSpPr>
            <a:spLocks noChangeAspect="1" noChangeArrowheads="1"/>
          </p:cNvSpPr>
          <p:nvPr/>
        </p:nvSpPr>
        <p:spPr bwMode="auto">
          <a:xfrm>
            <a:off x="7297738" y="5943600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11" name="Oval 67"/>
          <p:cNvSpPr>
            <a:spLocks noChangeAspect="1" noChangeArrowheads="1"/>
          </p:cNvSpPr>
          <p:nvPr/>
        </p:nvSpPr>
        <p:spPr bwMode="auto">
          <a:xfrm>
            <a:off x="7904163" y="53689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2" name="Rectangle 68"/>
          <p:cNvSpPr>
            <a:spLocks noChangeAspect="1" noChangeArrowheads="1"/>
          </p:cNvSpPr>
          <p:nvPr/>
        </p:nvSpPr>
        <p:spPr bwMode="auto">
          <a:xfrm>
            <a:off x="7935913" y="54006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13" name="Oval 69"/>
          <p:cNvSpPr>
            <a:spLocks noChangeAspect="1" noChangeArrowheads="1"/>
          </p:cNvSpPr>
          <p:nvPr/>
        </p:nvSpPr>
        <p:spPr bwMode="auto">
          <a:xfrm>
            <a:off x="7918450" y="591185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4" name="Rectangle 70"/>
          <p:cNvSpPr>
            <a:spLocks noChangeAspect="1" noChangeArrowheads="1"/>
          </p:cNvSpPr>
          <p:nvPr/>
        </p:nvSpPr>
        <p:spPr bwMode="auto">
          <a:xfrm>
            <a:off x="7951788" y="59547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9415" name="Line 71"/>
          <p:cNvSpPr>
            <a:spLocks noChangeAspect="1" noChangeShapeType="1"/>
          </p:cNvSpPr>
          <p:nvPr/>
        </p:nvSpPr>
        <p:spPr bwMode="auto">
          <a:xfrm>
            <a:off x="7766050" y="4173538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7" name="Line 73"/>
          <p:cNvSpPr>
            <a:spLocks noChangeAspect="1" noChangeShapeType="1"/>
          </p:cNvSpPr>
          <p:nvPr/>
        </p:nvSpPr>
        <p:spPr bwMode="auto">
          <a:xfrm>
            <a:off x="7750175" y="5324475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8" name="Line 74"/>
          <p:cNvSpPr>
            <a:spLocks noChangeAspect="1" noChangeShapeType="1"/>
          </p:cNvSpPr>
          <p:nvPr/>
        </p:nvSpPr>
        <p:spPr bwMode="auto">
          <a:xfrm>
            <a:off x="7767638" y="5908675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19" name="Line 75"/>
          <p:cNvSpPr>
            <a:spLocks noChangeAspect="1" noChangeShapeType="1"/>
          </p:cNvSpPr>
          <p:nvPr/>
        </p:nvSpPr>
        <p:spPr bwMode="auto">
          <a:xfrm flipV="1">
            <a:off x="7199313" y="58039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20" name="Line 76"/>
          <p:cNvSpPr>
            <a:spLocks noChangeAspect="1" noChangeShapeType="1"/>
          </p:cNvSpPr>
          <p:nvPr/>
        </p:nvSpPr>
        <p:spPr bwMode="auto">
          <a:xfrm flipV="1">
            <a:off x="7885113" y="58054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21" name="AutoShape 77"/>
          <p:cNvSpPr>
            <a:spLocks noChangeArrowheads="1"/>
          </p:cNvSpPr>
          <p:nvPr/>
        </p:nvSpPr>
        <p:spPr bwMode="auto">
          <a:xfrm rot="16200000">
            <a:off x="7634287" y="3533776"/>
            <a:ext cx="288925" cy="654050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9423" name="Rectangle 7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20109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6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6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6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6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6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6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6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3" grpId="0" animBg="1"/>
      <p:bldP spid="569384" grpId="0"/>
      <p:bldP spid="569386" grpId="0" animBg="1"/>
      <p:bldP spid="569387" grpId="0" animBg="1"/>
      <p:bldP spid="569388" grpId="0" animBg="1"/>
      <p:bldP spid="569389" grpId="0" animBg="1"/>
      <p:bldP spid="569390" grpId="0" animBg="1"/>
      <p:bldP spid="569391" grpId="0" animBg="1"/>
      <p:bldP spid="569392" grpId="0" animBg="1"/>
      <p:bldP spid="569393" grpId="0" animBg="1"/>
      <p:bldP spid="569394" grpId="0" animBg="1"/>
      <p:bldP spid="569395" grpId="0" animBg="1"/>
      <p:bldP spid="569396" grpId="0" animBg="1"/>
      <p:bldP spid="569397" grpId="0" animBg="1"/>
      <p:bldP spid="569398" grpId="0" animBg="1"/>
      <p:bldP spid="569399" grpId="0" animBg="1"/>
      <p:bldP spid="569400" grpId="0"/>
      <p:bldP spid="569401" grpId="0" animBg="1"/>
      <p:bldP spid="569402" grpId="0"/>
      <p:bldP spid="569403" grpId="0" animBg="1"/>
      <p:bldP spid="569404" grpId="0"/>
      <p:bldP spid="569405" grpId="0" animBg="1"/>
      <p:bldP spid="569406" grpId="0"/>
      <p:bldP spid="569407" grpId="0" animBg="1"/>
      <p:bldP spid="569408" grpId="0"/>
      <p:bldP spid="569409" grpId="0" animBg="1"/>
      <p:bldP spid="569410" grpId="0"/>
      <p:bldP spid="569411" grpId="0" animBg="1"/>
      <p:bldP spid="569412" grpId="0"/>
      <p:bldP spid="569413" grpId="0" animBg="1"/>
      <p:bldP spid="569414" grpId="0"/>
      <p:bldP spid="569415" grpId="0" animBg="1"/>
      <p:bldP spid="569417" grpId="0" animBg="1"/>
      <p:bldP spid="569418" grpId="0" animBg="1"/>
      <p:bldP spid="569419" grpId="0" animBg="1"/>
      <p:bldP spid="569420" grpId="0" animBg="1"/>
      <p:bldP spid="5694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87859-2467-B14A-986E-2647785F82CC}" type="slidenum">
              <a:rPr lang="en-US"/>
              <a:pPr/>
              <a:t>14</a:t>
            </a:fld>
            <a:endParaRPr lang="en-US"/>
          </a:p>
        </p:txBody>
      </p:sp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5692775" cy="29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Gain of swapping a pair of nodes </a:t>
            </a:r>
            <a:r>
              <a:rPr lang="de-DE" sz="1700" i="1" dirty="0" smtClean="0">
                <a:solidFill>
                  <a:srgbClr val="CC0000"/>
                </a:solidFill>
              </a:rPr>
              <a:t>a</a:t>
            </a:r>
            <a:r>
              <a:rPr lang="de-DE" sz="1700" dirty="0" smtClean="0">
                <a:solidFill>
                  <a:srgbClr val="CC0000"/>
                </a:solidFill>
              </a:rPr>
              <a:t> und </a:t>
            </a:r>
            <a:r>
              <a:rPr lang="de-DE" sz="1700" i="1" dirty="0" smtClean="0">
                <a:solidFill>
                  <a:srgbClr val="CC0000"/>
                </a:solidFill>
              </a:rPr>
              <a:t>b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700" i="1" dirty="0" smtClean="0">
                <a:solidFill>
                  <a:srgbClr val="000000"/>
                </a:solidFill>
              </a:rPr>
              <a:t>g =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+ D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 - 2</a:t>
            </a:r>
            <a:r>
              <a:rPr lang="de-DE" sz="1000" i="1" dirty="0" smtClean="0">
                <a:solidFill>
                  <a:srgbClr val="000000"/>
                </a:solidFill>
              </a:rPr>
              <a:t>*</a:t>
            </a:r>
            <a:r>
              <a:rPr lang="de-DE" sz="1700" i="1" dirty="0" smtClean="0">
                <a:solidFill>
                  <a:srgbClr val="000000"/>
                </a:solidFill>
              </a:rPr>
              <a:t> c</a:t>
            </a: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i="1" dirty="0" smtClean="0">
                <a:solidFill>
                  <a:srgbClr val="000000"/>
                </a:solidFill>
              </a:rPr>
              <a:t>a,b</a:t>
            </a:r>
            <a:r>
              <a:rPr lang="de-DE" sz="1700" dirty="0" smtClean="0">
                <a:solidFill>
                  <a:srgbClr val="000000"/>
                </a:solidFill>
              </a:rPr>
              <a:t>)</a:t>
            </a:r>
            <a:r>
              <a:rPr lang="de-DE" sz="1700" i="1" dirty="0" smtClean="0">
                <a:solidFill>
                  <a:srgbClr val="000000"/>
                </a:solidFill>
              </a:rPr>
              <a:t>,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where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de-DE" sz="1400" i="1" dirty="0" smtClean="0">
                <a:solidFill>
                  <a:srgbClr val="000000"/>
                </a:solidFill>
              </a:rPr>
              <a:t> 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)</a:t>
            </a:r>
            <a:r>
              <a:rPr lang="de-DE" sz="1400" i="1" dirty="0" smtClean="0">
                <a:solidFill>
                  <a:srgbClr val="000000"/>
                </a:solidFill>
              </a:rPr>
              <a:t>,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i="1" dirty="0" smtClean="0">
                <a:solidFill>
                  <a:srgbClr val="000000"/>
                </a:solidFill>
              </a:rPr>
              <a:t>D</a:t>
            </a: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i="1" dirty="0" smtClean="0">
                <a:solidFill>
                  <a:srgbClr val="000000"/>
                </a:solidFill>
              </a:rPr>
              <a:t>b</a:t>
            </a:r>
            <a:r>
              <a:rPr lang="de-DE" sz="1400" dirty="0" smtClean="0">
                <a:solidFill>
                  <a:srgbClr val="000000"/>
                </a:solidFill>
              </a:rPr>
              <a:t>) are the respective gains of nodes </a:t>
            </a:r>
            <a:r>
              <a:rPr lang="de-DE" sz="1400" i="1" dirty="0" smtClean="0">
                <a:solidFill>
                  <a:srgbClr val="000000"/>
                </a:solidFill>
              </a:rPr>
              <a:t>a</a:t>
            </a:r>
            <a:r>
              <a:rPr lang="de-DE" sz="1400" dirty="0" smtClean="0">
                <a:solidFill>
                  <a:srgbClr val="000000"/>
                </a:solidFill>
              </a:rPr>
              <a:t>, </a:t>
            </a:r>
            <a:r>
              <a:rPr lang="de-DE" sz="1400" i="1" dirty="0" smtClean="0">
                <a:solidFill>
                  <a:srgbClr val="000000"/>
                </a:solidFill>
              </a:rPr>
              <a:t>b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connection weight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</a:p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If an edge exists between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, 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then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edge weight (here 1), </a:t>
            </a:r>
          </a:p>
          <a:p>
            <a:pPr eaLnBrk="0" fontAlgn="base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 otherwise,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a,b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0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de-DE" sz="1700" dirty="0" smtClean="0">
              <a:solidFill>
                <a:srgbClr val="000000"/>
              </a:solidFill>
            </a:endParaRPr>
          </a:p>
        </p:txBody>
      </p:sp>
      <p:sp>
        <p:nvSpPr>
          <p:cNvPr id="571396" name="Line 4"/>
          <p:cNvSpPr>
            <a:spLocks noChangeAspect="1" noChangeShapeType="1"/>
          </p:cNvSpPr>
          <p:nvPr/>
        </p:nvSpPr>
        <p:spPr bwMode="auto">
          <a:xfrm>
            <a:off x="8067675" y="27400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397" name="Line 5"/>
          <p:cNvSpPr>
            <a:spLocks noChangeAspect="1" noChangeShapeType="1"/>
          </p:cNvSpPr>
          <p:nvPr/>
        </p:nvSpPr>
        <p:spPr bwMode="auto">
          <a:xfrm>
            <a:off x="8072438" y="16764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398" name="Line 6"/>
          <p:cNvSpPr>
            <a:spLocks noChangeAspect="1" noChangeShapeType="1"/>
          </p:cNvSpPr>
          <p:nvPr/>
        </p:nvSpPr>
        <p:spPr bwMode="auto">
          <a:xfrm>
            <a:off x="7437438" y="27463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399" name="Line 7"/>
          <p:cNvSpPr>
            <a:spLocks noChangeAspect="1" noChangeShapeType="1"/>
          </p:cNvSpPr>
          <p:nvPr/>
        </p:nvSpPr>
        <p:spPr bwMode="auto">
          <a:xfrm>
            <a:off x="7437438" y="16938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0" name="Line 8"/>
          <p:cNvSpPr>
            <a:spLocks noChangeAspect="1" noChangeShapeType="1"/>
          </p:cNvSpPr>
          <p:nvPr/>
        </p:nvSpPr>
        <p:spPr bwMode="auto">
          <a:xfrm flipH="1">
            <a:off x="7483475" y="2246313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1" name="Line 9"/>
          <p:cNvSpPr>
            <a:spLocks noChangeAspect="1" noChangeShapeType="1"/>
          </p:cNvSpPr>
          <p:nvPr/>
        </p:nvSpPr>
        <p:spPr bwMode="auto">
          <a:xfrm flipH="1">
            <a:off x="7469188" y="2811463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2" name="Line 10"/>
          <p:cNvSpPr>
            <a:spLocks noChangeAspect="1" noChangeShapeType="1"/>
          </p:cNvSpPr>
          <p:nvPr/>
        </p:nvSpPr>
        <p:spPr bwMode="auto">
          <a:xfrm flipH="1">
            <a:off x="7459663" y="173355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3" name="Line 11"/>
          <p:cNvSpPr>
            <a:spLocks noChangeAspect="1" noChangeShapeType="1"/>
          </p:cNvSpPr>
          <p:nvPr/>
        </p:nvSpPr>
        <p:spPr bwMode="auto">
          <a:xfrm>
            <a:off x="7373938" y="2747963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4" name="Line 12"/>
          <p:cNvSpPr>
            <a:spLocks noChangeAspect="1" noChangeShapeType="1"/>
          </p:cNvSpPr>
          <p:nvPr/>
        </p:nvSpPr>
        <p:spPr bwMode="auto">
          <a:xfrm>
            <a:off x="7440613" y="169703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5" name="Line 13"/>
          <p:cNvSpPr>
            <a:spLocks noChangeAspect="1" noChangeShapeType="1"/>
          </p:cNvSpPr>
          <p:nvPr/>
        </p:nvSpPr>
        <p:spPr bwMode="auto">
          <a:xfrm>
            <a:off x="7500938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6" name="Line 14"/>
          <p:cNvSpPr>
            <a:spLocks noChangeAspect="1" noChangeShapeType="1"/>
          </p:cNvSpPr>
          <p:nvPr/>
        </p:nvSpPr>
        <p:spPr bwMode="auto">
          <a:xfrm>
            <a:off x="7469188" y="278288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7" name="Line 15"/>
          <p:cNvSpPr>
            <a:spLocks noChangeAspect="1" noChangeShapeType="1"/>
          </p:cNvSpPr>
          <p:nvPr/>
        </p:nvSpPr>
        <p:spPr bwMode="auto">
          <a:xfrm>
            <a:off x="7475538" y="33416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8" name="Line 16"/>
          <p:cNvSpPr>
            <a:spLocks noChangeAspect="1" noChangeShapeType="1"/>
          </p:cNvSpPr>
          <p:nvPr/>
        </p:nvSpPr>
        <p:spPr bwMode="auto">
          <a:xfrm>
            <a:off x="7483475" y="17065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09" name="Oval 17"/>
          <p:cNvSpPr>
            <a:spLocks noChangeAspect="1" noChangeArrowheads="1"/>
          </p:cNvSpPr>
          <p:nvPr/>
        </p:nvSpPr>
        <p:spPr bwMode="auto">
          <a:xfrm>
            <a:off x="7265988" y="2089150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10" name="Rectangle 18"/>
          <p:cNvSpPr>
            <a:spLocks noChangeAspect="1" noChangeArrowheads="1"/>
          </p:cNvSpPr>
          <p:nvPr/>
        </p:nvSpPr>
        <p:spPr bwMode="auto">
          <a:xfrm>
            <a:off x="7296150" y="21145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11" name="Oval 19"/>
          <p:cNvSpPr>
            <a:spLocks noChangeAspect="1" noChangeArrowheads="1"/>
          </p:cNvSpPr>
          <p:nvPr/>
        </p:nvSpPr>
        <p:spPr bwMode="auto">
          <a:xfrm>
            <a:off x="7904163" y="154463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12" name="Rectangle 20"/>
          <p:cNvSpPr>
            <a:spLocks noChangeAspect="1" noChangeArrowheads="1"/>
          </p:cNvSpPr>
          <p:nvPr/>
        </p:nvSpPr>
        <p:spPr bwMode="auto">
          <a:xfrm>
            <a:off x="7935913" y="1576388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13" name="Oval 21"/>
          <p:cNvSpPr>
            <a:spLocks noChangeAspect="1" noChangeArrowheads="1"/>
          </p:cNvSpPr>
          <p:nvPr/>
        </p:nvSpPr>
        <p:spPr bwMode="auto">
          <a:xfrm>
            <a:off x="7918450" y="2089150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14" name="Rectangle 22"/>
          <p:cNvSpPr>
            <a:spLocks noChangeAspect="1" noChangeArrowheads="1"/>
          </p:cNvSpPr>
          <p:nvPr/>
        </p:nvSpPr>
        <p:spPr bwMode="auto">
          <a:xfrm>
            <a:off x="7935913" y="21129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15" name="Oval 23"/>
          <p:cNvSpPr>
            <a:spLocks noChangeAspect="1" noChangeArrowheads="1"/>
          </p:cNvSpPr>
          <p:nvPr/>
        </p:nvSpPr>
        <p:spPr bwMode="auto">
          <a:xfrm>
            <a:off x="7265988" y="263207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16" name="Rectangle 24"/>
          <p:cNvSpPr>
            <a:spLocks noChangeAspect="1" noChangeArrowheads="1"/>
          </p:cNvSpPr>
          <p:nvPr/>
        </p:nvSpPr>
        <p:spPr bwMode="auto">
          <a:xfrm>
            <a:off x="7304088" y="26638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17" name="Oval 25"/>
          <p:cNvSpPr>
            <a:spLocks noChangeAspect="1" noChangeArrowheads="1"/>
          </p:cNvSpPr>
          <p:nvPr/>
        </p:nvSpPr>
        <p:spPr bwMode="auto">
          <a:xfrm>
            <a:off x="7281863" y="1544638"/>
            <a:ext cx="323850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18" name="Rectangle 26"/>
          <p:cNvSpPr>
            <a:spLocks noChangeAspect="1" noChangeArrowheads="1"/>
          </p:cNvSpPr>
          <p:nvPr/>
        </p:nvSpPr>
        <p:spPr bwMode="auto">
          <a:xfrm>
            <a:off x="7310438" y="1581150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19" name="Oval 27"/>
          <p:cNvSpPr>
            <a:spLocks noChangeAspect="1" noChangeArrowheads="1"/>
          </p:cNvSpPr>
          <p:nvPr/>
        </p:nvSpPr>
        <p:spPr bwMode="auto">
          <a:xfrm>
            <a:off x="7265988" y="3175000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20" name="Rectangle 28"/>
          <p:cNvSpPr>
            <a:spLocks noChangeAspect="1" noChangeArrowheads="1"/>
          </p:cNvSpPr>
          <p:nvPr/>
        </p:nvSpPr>
        <p:spPr bwMode="auto">
          <a:xfrm>
            <a:off x="7297738" y="3206750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21" name="Oval 29"/>
          <p:cNvSpPr>
            <a:spLocks noChangeAspect="1" noChangeArrowheads="1"/>
          </p:cNvSpPr>
          <p:nvPr/>
        </p:nvSpPr>
        <p:spPr bwMode="auto">
          <a:xfrm>
            <a:off x="7904163" y="263207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22" name="Rectangle 30"/>
          <p:cNvSpPr>
            <a:spLocks noChangeAspect="1" noChangeArrowheads="1"/>
          </p:cNvSpPr>
          <p:nvPr/>
        </p:nvSpPr>
        <p:spPr bwMode="auto">
          <a:xfrm>
            <a:off x="7935913" y="26638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23" name="Oval 31"/>
          <p:cNvSpPr>
            <a:spLocks noChangeAspect="1" noChangeArrowheads="1"/>
          </p:cNvSpPr>
          <p:nvPr/>
        </p:nvSpPr>
        <p:spPr bwMode="auto">
          <a:xfrm>
            <a:off x="7918450" y="317500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24" name="Rectangle 32"/>
          <p:cNvSpPr>
            <a:spLocks noChangeAspect="1" noChangeArrowheads="1"/>
          </p:cNvSpPr>
          <p:nvPr/>
        </p:nvSpPr>
        <p:spPr bwMode="auto">
          <a:xfrm>
            <a:off x="7951788" y="32178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25" name="Line 33"/>
          <p:cNvSpPr>
            <a:spLocks noChangeAspect="1" noChangeShapeType="1"/>
          </p:cNvSpPr>
          <p:nvPr/>
        </p:nvSpPr>
        <p:spPr bwMode="auto">
          <a:xfrm>
            <a:off x="7766050" y="1436688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26" name="Text Box 34"/>
          <p:cNvSpPr txBox="1">
            <a:spLocks noChangeArrowheads="1"/>
          </p:cNvSpPr>
          <p:nvPr/>
        </p:nvSpPr>
        <p:spPr bwMode="auto">
          <a:xfrm>
            <a:off x="5583238" y="2924175"/>
            <a:ext cx="1435100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3: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(3) = 3-1=2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71427" name="Text Box 35"/>
          <p:cNvSpPr txBox="1">
            <a:spLocks noChangeArrowheads="1"/>
          </p:cNvSpPr>
          <p:nvPr/>
        </p:nvSpPr>
        <p:spPr bwMode="auto">
          <a:xfrm>
            <a:off x="5580063" y="1125538"/>
            <a:ext cx="1435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Node 5: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(5) = 2-1=1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71428" name="Line 36"/>
          <p:cNvSpPr>
            <a:spLocks noChangeShapeType="1"/>
          </p:cNvSpPr>
          <p:nvPr/>
        </p:nvSpPr>
        <p:spPr bwMode="auto">
          <a:xfrm flipV="1">
            <a:off x="7018338" y="2925763"/>
            <a:ext cx="2476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29" name="Text Box 37"/>
          <p:cNvSpPr txBox="1">
            <a:spLocks noChangeArrowheads="1"/>
          </p:cNvSpPr>
          <p:nvPr/>
        </p:nvSpPr>
        <p:spPr bwMode="auto">
          <a:xfrm>
            <a:off x="827088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600" i="1" smtClean="0">
                <a:solidFill>
                  <a:srgbClr val="000000"/>
                </a:solidFill>
              </a:rPr>
              <a:t>g </a:t>
            </a:r>
            <a:r>
              <a:rPr lang="de-DE" sz="1600" smtClean="0">
                <a:solidFill>
                  <a:srgbClr val="000000"/>
                </a:solidFill>
              </a:rPr>
              <a:t>(3,5) = </a:t>
            </a: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(3) + </a:t>
            </a:r>
            <a:r>
              <a:rPr lang="de-DE" sz="1600" i="1" smtClean="0">
                <a:solidFill>
                  <a:srgbClr val="000000"/>
                </a:solidFill>
              </a:rPr>
              <a:t>D</a:t>
            </a:r>
            <a:r>
              <a:rPr lang="de-DE" sz="1600" smtClean="0">
                <a:solidFill>
                  <a:srgbClr val="000000"/>
                </a:solidFill>
              </a:rPr>
              <a:t>(5) - 2</a:t>
            </a:r>
            <a:r>
              <a:rPr lang="de-DE" sz="1000" i="1" smtClean="0">
                <a:solidFill>
                  <a:srgbClr val="000000"/>
                </a:solidFill>
              </a:rPr>
              <a:t>*</a:t>
            </a:r>
            <a:r>
              <a:rPr lang="de-DE" sz="1600" i="1" smtClean="0">
                <a:solidFill>
                  <a:srgbClr val="000000"/>
                </a:solidFill>
              </a:rPr>
              <a:t> c</a:t>
            </a:r>
            <a:r>
              <a:rPr lang="de-DE" sz="1600" smtClean="0">
                <a:solidFill>
                  <a:srgbClr val="000000"/>
                </a:solidFill>
              </a:rPr>
              <a:t>(</a:t>
            </a:r>
            <a:r>
              <a:rPr lang="de-DE" sz="1600" i="1" smtClean="0">
                <a:solidFill>
                  <a:srgbClr val="000000"/>
                </a:solidFill>
              </a:rPr>
              <a:t>a,b</a:t>
            </a:r>
            <a:r>
              <a:rPr lang="de-DE" sz="1600" smtClean="0">
                <a:solidFill>
                  <a:srgbClr val="000000"/>
                </a:solidFill>
              </a:rPr>
              <a:t>)</a:t>
            </a:r>
            <a:r>
              <a:rPr lang="de-DE" sz="1600" i="1" smtClean="0">
                <a:solidFill>
                  <a:srgbClr val="000000"/>
                </a:solidFill>
              </a:rPr>
              <a:t> = </a:t>
            </a:r>
            <a:r>
              <a:rPr lang="de-DE" sz="1600" smtClean="0">
                <a:solidFill>
                  <a:srgbClr val="000000"/>
                </a:solidFill>
              </a:rPr>
              <a:t>2 + 1 – 0 = 3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71430" name="Text Box 38"/>
          <p:cNvSpPr txBox="1">
            <a:spLocks noChangeArrowheads="1"/>
          </p:cNvSpPr>
          <p:nvPr/>
        </p:nvSpPr>
        <p:spPr bwMode="auto">
          <a:xfrm>
            <a:off x="611188" y="5237163"/>
            <a:ext cx="492125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Symbol" charset="0"/>
              <a:buNone/>
            </a:pPr>
            <a:r>
              <a:rPr lang="de-DE" sz="1400" smtClean="0">
                <a:solidFill>
                  <a:srgbClr val="000000"/>
                </a:solidFill>
              </a:rPr>
              <a:t>=&gt; Swapping nodes 3 and 5 would reduce the cut size by 3</a:t>
            </a: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Symbol" charset="0"/>
              <a:buNone/>
            </a:pP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71431" name="Freeform 39"/>
          <p:cNvSpPr>
            <a:spLocks/>
          </p:cNvSpPr>
          <p:nvPr/>
        </p:nvSpPr>
        <p:spPr bwMode="auto">
          <a:xfrm>
            <a:off x="7019925" y="1268413"/>
            <a:ext cx="1549400" cy="288925"/>
          </a:xfrm>
          <a:custGeom>
            <a:avLst/>
            <a:gdLst>
              <a:gd name="T0" fmla="*/ 0 w 976"/>
              <a:gd name="T1" fmla="*/ 91 h 862"/>
              <a:gd name="T2" fmla="*/ 590 w 976"/>
              <a:gd name="T3" fmla="*/ 0 h 862"/>
              <a:gd name="T4" fmla="*/ 907 w 976"/>
              <a:gd name="T5" fmla="*/ 91 h 862"/>
              <a:gd name="T6" fmla="*/ 953 w 976"/>
              <a:gd name="T7" fmla="*/ 454 h 862"/>
              <a:gd name="T8" fmla="*/ 771 w 976"/>
              <a:gd name="T9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862">
                <a:moveTo>
                  <a:pt x="0" y="91"/>
                </a:moveTo>
                <a:cubicBezTo>
                  <a:pt x="219" y="45"/>
                  <a:pt x="439" y="0"/>
                  <a:pt x="590" y="0"/>
                </a:cubicBezTo>
                <a:cubicBezTo>
                  <a:pt x="741" y="0"/>
                  <a:pt x="847" y="15"/>
                  <a:pt x="907" y="91"/>
                </a:cubicBezTo>
                <a:cubicBezTo>
                  <a:pt x="967" y="167"/>
                  <a:pt x="976" y="326"/>
                  <a:pt x="953" y="454"/>
                </a:cubicBezTo>
                <a:cubicBezTo>
                  <a:pt x="930" y="582"/>
                  <a:pt x="850" y="722"/>
                  <a:pt x="771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66" name="Line 74"/>
          <p:cNvSpPr>
            <a:spLocks noChangeAspect="1" noChangeShapeType="1"/>
          </p:cNvSpPr>
          <p:nvPr/>
        </p:nvSpPr>
        <p:spPr bwMode="auto">
          <a:xfrm>
            <a:off x="8083550" y="54768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67" name="Line 75"/>
          <p:cNvSpPr>
            <a:spLocks noChangeAspect="1" noChangeShapeType="1"/>
          </p:cNvSpPr>
          <p:nvPr/>
        </p:nvSpPr>
        <p:spPr bwMode="auto">
          <a:xfrm>
            <a:off x="8088313" y="441325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68" name="Line 76"/>
          <p:cNvSpPr>
            <a:spLocks noChangeAspect="1" noChangeShapeType="1"/>
          </p:cNvSpPr>
          <p:nvPr/>
        </p:nvSpPr>
        <p:spPr bwMode="auto">
          <a:xfrm>
            <a:off x="7453313" y="54832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69" name="Line 77"/>
          <p:cNvSpPr>
            <a:spLocks noChangeAspect="1" noChangeShapeType="1"/>
          </p:cNvSpPr>
          <p:nvPr/>
        </p:nvSpPr>
        <p:spPr bwMode="auto">
          <a:xfrm>
            <a:off x="7453313" y="443071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0" name="Line 78"/>
          <p:cNvSpPr>
            <a:spLocks noChangeAspect="1" noChangeShapeType="1"/>
          </p:cNvSpPr>
          <p:nvPr/>
        </p:nvSpPr>
        <p:spPr bwMode="auto">
          <a:xfrm flipH="1">
            <a:off x="7497763" y="4983163"/>
            <a:ext cx="576262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1" name="Line 79"/>
          <p:cNvSpPr>
            <a:spLocks noChangeAspect="1" noChangeShapeType="1"/>
          </p:cNvSpPr>
          <p:nvPr/>
        </p:nvSpPr>
        <p:spPr bwMode="auto">
          <a:xfrm flipH="1">
            <a:off x="7485063" y="5548313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2" name="Line 80"/>
          <p:cNvSpPr>
            <a:spLocks noChangeAspect="1" noChangeShapeType="1"/>
          </p:cNvSpPr>
          <p:nvPr/>
        </p:nvSpPr>
        <p:spPr bwMode="auto">
          <a:xfrm flipH="1">
            <a:off x="7473950" y="44704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3" name="Line 81"/>
          <p:cNvSpPr>
            <a:spLocks noChangeAspect="1" noChangeShapeType="1"/>
          </p:cNvSpPr>
          <p:nvPr/>
        </p:nvSpPr>
        <p:spPr bwMode="auto">
          <a:xfrm>
            <a:off x="7388225" y="5484813"/>
            <a:ext cx="627063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4" name="Line 82"/>
          <p:cNvSpPr>
            <a:spLocks noChangeAspect="1" noChangeShapeType="1"/>
          </p:cNvSpPr>
          <p:nvPr/>
        </p:nvSpPr>
        <p:spPr bwMode="auto">
          <a:xfrm>
            <a:off x="7456488" y="4433888"/>
            <a:ext cx="627062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5" name="Line 83"/>
          <p:cNvSpPr>
            <a:spLocks noChangeAspect="1" noChangeShapeType="1"/>
          </p:cNvSpPr>
          <p:nvPr/>
        </p:nvSpPr>
        <p:spPr bwMode="auto">
          <a:xfrm>
            <a:off x="7515225" y="497522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6" name="Line 84"/>
          <p:cNvSpPr>
            <a:spLocks noChangeAspect="1" noChangeShapeType="1"/>
          </p:cNvSpPr>
          <p:nvPr/>
        </p:nvSpPr>
        <p:spPr bwMode="auto">
          <a:xfrm>
            <a:off x="7485063" y="551973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7" name="Line 85"/>
          <p:cNvSpPr>
            <a:spLocks noChangeAspect="1" noChangeShapeType="1"/>
          </p:cNvSpPr>
          <p:nvPr/>
        </p:nvSpPr>
        <p:spPr bwMode="auto">
          <a:xfrm>
            <a:off x="7489825" y="6078538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8" name="Line 86"/>
          <p:cNvSpPr>
            <a:spLocks noChangeAspect="1" noChangeShapeType="1"/>
          </p:cNvSpPr>
          <p:nvPr/>
        </p:nvSpPr>
        <p:spPr bwMode="auto">
          <a:xfrm>
            <a:off x="7497763" y="4443413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79" name="Oval 87"/>
          <p:cNvSpPr>
            <a:spLocks noChangeAspect="1" noChangeArrowheads="1"/>
          </p:cNvSpPr>
          <p:nvPr/>
        </p:nvSpPr>
        <p:spPr bwMode="auto">
          <a:xfrm>
            <a:off x="7281863" y="4826000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80" name="Rectangle 88"/>
          <p:cNvSpPr>
            <a:spLocks noChangeAspect="1" noChangeArrowheads="1"/>
          </p:cNvSpPr>
          <p:nvPr/>
        </p:nvSpPr>
        <p:spPr bwMode="auto">
          <a:xfrm>
            <a:off x="7312025" y="4851400"/>
            <a:ext cx="2603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81" name="Oval 89"/>
          <p:cNvSpPr>
            <a:spLocks noChangeAspect="1" noChangeArrowheads="1"/>
          </p:cNvSpPr>
          <p:nvPr/>
        </p:nvSpPr>
        <p:spPr bwMode="auto">
          <a:xfrm>
            <a:off x="7918450" y="4281488"/>
            <a:ext cx="325438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82" name="Rectangle 90"/>
          <p:cNvSpPr>
            <a:spLocks noChangeAspect="1" noChangeArrowheads="1"/>
          </p:cNvSpPr>
          <p:nvPr/>
        </p:nvSpPr>
        <p:spPr bwMode="auto">
          <a:xfrm>
            <a:off x="7950200" y="43148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83" name="Oval 91"/>
          <p:cNvSpPr>
            <a:spLocks noChangeAspect="1" noChangeArrowheads="1"/>
          </p:cNvSpPr>
          <p:nvPr/>
        </p:nvSpPr>
        <p:spPr bwMode="auto">
          <a:xfrm>
            <a:off x="7932738" y="4826000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84" name="Rectangle 92"/>
          <p:cNvSpPr>
            <a:spLocks noChangeAspect="1" noChangeArrowheads="1"/>
          </p:cNvSpPr>
          <p:nvPr/>
        </p:nvSpPr>
        <p:spPr bwMode="auto">
          <a:xfrm>
            <a:off x="7950200" y="48498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85" name="Oval 93"/>
          <p:cNvSpPr>
            <a:spLocks noChangeAspect="1" noChangeArrowheads="1"/>
          </p:cNvSpPr>
          <p:nvPr/>
        </p:nvSpPr>
        <p:spPr bwMode="auto">
          <a:xfrm>
            <a:off x="7281863" y="53689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86" name="Rectangle 94"/>
          <p:cNvSpPr>
            <a:spLocks noChangeAspect="1" noChangeArrowheads="1"/>
          </p:cNvSpPr>
          <p:nvPr/>
        </p:nvSpPr>
        <p:spPr bwMode="auto">
          <a:xfrm>
            <a:off x="7318375" y="540067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87" name="Oval 95"/>
          <p:cNvSpPr>
            <a:spLocks noChangeAspect="1" noChangeArrowheads="1"/>
          </p:cNvSpPr>
          <p:nvPr/>
        </p:nvSpPr>
        <p:spPr bwMode="auto">
          <a:xfrm>
            <a:off x="7296150" y="4281488"/>
            <a:ext cx="325438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88" name="Rectangle 96"/>
          <p:cNvSpPr>
            <a:spLocks noChangeAspect="1" noChangeArrowheads="1"/>
          </p:cNvSpPr>
          <p:nvPr/>
        </p:nvSpPr>
        <p:spPr bwMode="auto">
          <a:xfrm>
            <a:off x="7324725" y="4318000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89" name="Oval 97"/>
          <p:cNvSpPr>
            <a:spLocks noChangeAspect="1" noChangeArrowheads="1"/>
          </p:cNvSpPr>
          <p:nvPr/>
        </p:nvSpPr>
        <p:spPr bwMode="auto">
          <a:xfrm>
            <a:off x="7281863" y="5911850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90" name="Rectangle 98"/>
          <p:cNvSpPr>
            <a:spLocks noChangeAspect="1" noChangeArrowheads="1"/>
          </p:cNvSpPr>
          <p:nvPr/>
        </p:nvSpPr>
        <p:spPr bwMode="auto">
          <a:xfrm>
            <a:off x="7313613" y="594360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91" name="Oval 99"/>
          <p:cNvSpPr>
            <a:spLocks noChangeAspect="1" noChangeArrowheads="1"/>
          </p:cNvSpPr>
          <p:nvPr/>
        </p:nvSpPr>
        <p:spPr bwMode="auto">
          <a:xfrm>
            <a:off x="7918450" y="5368925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92" name="Rectangle 100"/>
          <p:cNvSpPr>
            <a:spLocks noChangeAspect="1" noChangeArrowheads="1"/>
          </p:cNvSpPr>
          <p:nvPr/>
        </p:nvSpPr>
        <p:spPr bwMode="auto">
          <a:xfrm>
            <a:off x="7950200" y="54006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93" name="Oval 101"/>
          <p:cNvSpPr>
            <a:spLocks noChangeAspect="1" noChangeArrowheads="1"/>
          </p:cNvSpPr>
          <p:nvPr/>
        </p:nvSpPr>
        <p:spPr bwMode="auto">
          <a:xfrm>
            <a:off x="7932738" y="5911850"/>
            <a:ext cx="327025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94" name="Rectangle 102"/>
          <p:cNvSpPr>
            <a:spLocks noChangeAspect="1" noChangeArrowheads="1"/>
          </p:cNvSpPr>
          <p:nvPr/>
        </p:nvSpPr>
        <p:spPr bwMode="auto">
          <a:xfrm>
            <a:off x="7967663" y="59547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1495" name="Freeform 103"/>
          <p:cNvSpPr>
            <a:spLocks noChangeAspect="1"/>
          </p:cNvSpPr>
          <p:nvPr/>
        </p:nvSpPr>
        <p:spPr bwMode="auto">
          <a:xfrm>
            <a:off x="7019925" y="4662488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96" name="AutoShape 104"/>
          <p:cNvSpPr>
            <a:spLocks noChangeArrowheads="1"/>
          </p:cNvSpPr>
          <p:nvPr/>
        </p:nvSpPr>
        <p:spPr bwMode="auto">
          <a:xfrm rot="16200000">
            <a:off x="7634287" y="3533776"/>
            <a:ext cx="288925" cy="654050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1498" name="Rectangle 10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7064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7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7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7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7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7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7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7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7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7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9" grpId="0" animBg="1"/>
      <p:bldP spid="571430" grpId="0"/>
      <p:bldP spid="571466" grpId="0" animBg="1"/>
      <p:bldP spid="571467" grpId="0" animBg="1"/>
      <p:bldP spid="571468" grpId="0" animBg="1"/>
      <p:bldP spid="571469" grpId="0" animBg="1"/>
      <p:bldP spid="571470" grpId="0" animBg="1"/>
      <p:bldP spid="571471" grpId="0" animBg="1"/>
      <p:bldP spid="571472" grpId="0" animBg="1"/>
      <p:bldP spid="571473" grpId="0" animBg="1"/>
      <p:bldP spid="571474" grpId="0" animBg="1"/>
      <p:bldP spid="571475" grpId="0" animBg="1"/>
      <p:bldP spid="571476" grpId="0" animBg="1"/>
      <p:bldP spid="571477" grpId="0" animBg="1"/>
      <p:bldP spid="571478" grpId="0" animBg="1"/>
      <p:bldP spid="571479" grpId="0" animBg="1"/>
      <p:bldP spid="571480" grpId="0"/>
      <p:bldP spid="571481" grpId="0" animBg="1"/>
      <p:bldP spid="571482" grpId="0"/>
      <p:bldP spid="571483" grpId="0" animBg="1"/>
      <p:bldP spid="571484" grpId="0"/>
      <p:bldP spid="571485" grpId="0" animBg="1"/>
      <p:bldP spid="571486" grpId="0"/>
      <p:bldP spid="571487" grpId="0" animBg="1"/>
      <p:bldP spid="571488" grpId="0"/>
      <p:bldP spid="571489" grpId="0" animBg="1"/>
      <p:bldP spid="571490" grpId="0"/>
      <p:bldP spid="571491" grpId="0" animBg="1"/>
      <p:bldP spid="571492" grpId="0"/>
      <p:bldP spid="571493" grpId="0" animBg="1"/>
      <p:bldP spid="571494" grpId="0"/>
      <p:bldP spid="571495" grpId="0" animBg="1"/>
      <p:bldP spid="5714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AF533-ED87-334F-A464-5FF64B90527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7348537" cy="129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Gain of swapping a pair of nodes </a:t>
            </a:r>
            <a:r>
              <a:rPr lang="de-DE" sz="1700" i="1" dirty="0" smtClean="0">
                <a:solidFill>
                  <a:srgbClr val="CC0000"/>
                </a:solidFill>
              </a:rPr>
              <a:t>a</a:t>
            </a:r>
            <a:r>
              <a:rPr lang="de-DE" sz="1700" dirty="0" smtClean="0">
                <a:solidFill>
                  <a:srgbClr val="CC0000"/>
                </a:solidFill>
              </a:rPr>
              <a:t> and </a:t>
            </a:r>
            <a:r>
              <a:rPr lang="de-DE" sz="1700" i="1" dirty="0" smtClean="0">
                <a:solidFill>
                  <a:srgbClr val="CC0000"/>
                </a:solidFill>
              </a:rPr>
              <a:t>b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goal is to find a pair of nodes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to exchange such that </a:t>
            </a:r>
            <a:r>
              <a:rPr lang="de-DE" sz="1700" dirty="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maximized and swap them.</a:t>
            </a:r>
            <a:endParaRPr lang="de-DE" sz="1700" dirty="0" smtClean="0">
              <a:solidFill>
                <a:srgbClr val="000000"/>
              </a:solidFill>
              <a:sym typeface="Symbol" charset="0"/>
            </a:endParaRPr>
          </a:p>
        </p:txBody>
      </p:sp>
      <p:sp>
        <p:nvSpPr>
          <p:cNvPr id="573511" name="Rectangle 7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191095" tIns="44941" rIns="89883" bIns="67945"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4153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A7CC-B5EA-734C-A403-2D1213FEA3D6}" type="slidenum">
              <a:rPr lang="en-US"/>
              <a:pPr/>
              <a:t>16</a:t>
            </a:fld>
            <a:endParaRPr lang="en-US"/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7348537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Maximum positive gain </a:t>
            </a:r>
            <a:r>
              <a:rPr lang="de-DE" sz="1700" i="1" dirty="0" smtClean="0">
                <a:solidFill>
                  <a:srgbClr val="CC0000"/>
                </a:solidFill>
                <a:sym typeface="Symbol" charset="0"/>
              </a:rPr>
              <a:t>G</a:t>
            </a:r>
            <a:r>
              <a:rPr lang="de-DE" sz="1700" i="1" baseline="-25000" dirty="0" smtClean="0">
                <a:solidFill>
                  <a:srgbClr val="CC0000"/>
                </a:solidFill>
                <a:sym typeface="Symbol" charset="0"/>
              </a:rPr>
              <a:t>m</a:t>
            </a:r>
            <a:r>
              <a:rPr lang="de-DE" sz="1700" i="1" dirty="0" smtClean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de-DE" sz="1700" dirty="0" smtClean="0">
                <a:solidFill>
                  <a:srgbClr val="CC0000"/>
                </a:solidFill>
              </a:rPr>
              <a:t>of a pass </a:t>
            </a:r>
            <a:endParaRPr lang="de-DE" sz="1700" i="1" dirty="0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maximum positive gain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lang="en-US" altLang="zh-CN" sz="1700" i="1" baseline="-30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corresponds to the best prefix of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swaps within the swap sequence of a given pass.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dirty="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These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swaps lead to the partition with the minimum cut cost encountered during the pass.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i="1" baseline="-250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computed as the sum of </a:t>
            </a:r>
            <a:r>
              <a:rPr lang="en-US" altLang="zh-CN" sz="1700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Δ</a:t>
            </a:r>
            <a:r>
              <a:rPr lang="en-US" altLang="zh-CN" sz="1700" i="1" dirty="0" err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values over the first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swaps of the pass, with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chosen such that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i="1" baseline="-250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maximized.</a:t>
            </a:r>
            <a:endParaRPr lang="de-DE" sz="1700" dirty="0" smtClean="0">
              <a:solidFill>
                <a:srgbClr val="000000"/>
              </a:solidFill>
              <a:sym typeface="Symbol" charset="0"/>
            </a:endParaRPr>
          </a:p>
        </p:txBody>
      </p:sp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2916238" y="4735513"/>
          <a:ext cx="1584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3" name="Equation" r:id="rId4" imgW="749160" imgH="431640" progId="Equation.3">
                  <p:embed/>
                </p:oleObj>
              </mc:Choice>
              <mc:Fallback>
                <p:oleObj name="Equation" r:id="rId4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35513"/>
                        <a:ext cx="1584325" cy="9144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191095" tIns="44941" rIns="89883" bIns="67945"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Terminology </a:t>
            </a:r>
          </a:p>
        </p:txBody>
      </p:sp>
    </p:spTree>
    <p:extLst>
      <p:ext uri="{BB962C8B-B14F-4D97-AF65-F5344CB8AC3E}">
        <p14:creationId xmlns:p14="http://schemas.microsoft.com/office/powerpoint/2010/main" val="12092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7EAD8-AA2B-0343-907D-E11B3112350C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557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83199"/>
              </p:ext>
            </p:extLst>
          </p:nvPr>
        </p:nvGraphicFramePr>
        <p:xfrm>
          <a:off x="814388" y="1223963"/>
          <a:ext cx="7877175" cy="51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2" name="Document" r:id="rId5" imgW="5765800" imgH="3657600" progId="Word.Document.8">
                  <p:embed/>
                </p:oleObj>
              </mc:Choice>
              <mc:Fallback>
                <p:oleObj name="Document" r:id="rId5" imgW="5765800" imgH="3657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4930" r="-2249" b="-10051"/>
                      <a:stretch>
                        <a:fillRect/>
                      </a:stretch>
                    </p:blipFill>
                    <p:spPr bwMode="auto">
                      <a:xfrm>
                        <a:off x="814388" y="1223963"/>
                        <a:ext cx="7877175" cy="513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</a:t>
            </a:r>
          </a:p>
        </p:txBody>
      </p:sp>
    </p:spTree>
    <p:extLst>
      <p:ext uri="{BB962C8B-B14F-4D97-AF65-F5344CB8AC3E}">
        <p14:creationId xmlns:p14="http://schemas.microsoft.com/office/powerpoint/2010/main" val="20676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C7E92-A7C0-AC43-BB9C-ADE2D48AB661}" type="slidenum">
              <a:rPr lang="en-US"/>
              <a:pPr/>
              <a:t>18</a:t>
            </a:fld>
            <a:endParaRPr lang="en-US"/>
          </a:p>
        </p:txBody>
      </p:sp>
      <p:sp>
        <p:nvSpPr>
          <p:cNvPr id="482307" name="Line 3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08" name="Line 4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09" name="Line 5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0" name="Line 6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1" name="Line 7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2" name="Line 8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3" name="Line 9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4" name="Line 10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5" name="Line 11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6" name="Line 12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7" name="Line 13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8" name="Line 14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19" name="Line 15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0" name="Oval 16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1" name="Rectangle 17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22" name="Oval 18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3" name="Rectangle 19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24" name="Oval 20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5" name="Rectangle 21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26" name="Oval 22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7" name="Rectangle 23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28" name="Oval 24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29" name="Rectangle 25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30" name="Oval 26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31" name="Rectangle 27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32" name="Oval 28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33" name="Rectangle 29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34" name="Oval 30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35" name="Rectangle 31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36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2337" name="Line 33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2339" name="Rectangle 3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</p:spTree>
    <p:extLst>
      <p:ext uri="{BB962C8B-B14F-4D97-AF65-F5344CB8AC3E}">
        <p14:creationId xmlns:p14="http://schemas.microsoft.com/office/powerpoint/2010/main" val="4140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31D7-9664-794A-9C4D-BBC6F8FAEFCD}" type="slidenum">
              <a:rPr lang="en-US"/>
              <a:pPr/>
              <a:t>19</a:t>
            </a:fld>
            <a:endParaRPr lang="en-US"/>
          </a:p>
        </p:txBody>
      </p:sp>
      <p:sp>
        <p:nvSpPr>
          <p:cNvPr id="484355" name="Line 3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56" name="Line 4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57" name="Line 5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58" name="Line 6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59" name="Line 7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0" name="Line 8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1" name="Line 9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2" name="Line 10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3" name="Line 11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4" name="Line 12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5" name="Line 13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6" name="Line 14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7" name="Line 15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8" name="Oval 16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69" name="Rectangle 17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70" name="Oval 18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71" name="Rectangle 19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72" name="Oval 20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73" name="Rectangle 21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74" name="Oval 22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75" name="Rectangle 23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76" name="Oval 24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77" name="Rectangle 25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78" name="Oval 26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79" name="Rectangle 27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80" name="Oval 28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81" name="Rectangle 29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82" name="Oval 30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83" name="Rectangle 31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84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4385" name="Line 33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86" name="Text Box 34"/>
          <p:cNvSpPr txBox="1">
            <a:spLocks noChangeArrowheads="1"/>
          </p:cNvSpPr>
          <p:nvPr/>
        </p:nvSpPr>
        <p:spPr bwMode="auto">
          <a:xfrm>
            <a:off x="684213" y="4667250"/>
            <a:ext cx="1684337" cy="9715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(3) = 2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4387" name="Text Box 35"/>
          <p:cNvSpPr txBox="1">
            <a:spLocks noChangeArrowheads="1"/>
          </p:cNvSpPr>
          <p:nvPr/>
        </p:nvSpPr>
        <p:spPr bwMode="auto">
          <a:xfrm>
            <a:off x="455613" y="4267200"/>
            <a:ext cx="2205037" cy="366713"/>
          </a:xfrm>
          <a:prstGeom prst="rect">
            <a:avLst/>
          </a:prstGeom>
          <a:solidFill>
            <a:srgbClr val="CCCCFF"/>
          </a:solidFill>
          <a:ln w="9525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gains </a:t>
            </a:r>
            <a:r>
              <a:rPr lang="de-DE" sz="1300" i="1" dirty="0" smtClean="0">
                <a:solidFill>
                  <a:srgbClr val="000000"/>
                </a:solidFill>
              </a:rPr>
              <a:t>D</a:t>
            </a:r>
            <a:r>
              <a:rPr lang="de-DE" sz="1300" dirty="0" smtClean="0">
                <a:solidFill>
                  <a:srgbClr val="000000"/>
                </a:solidFill>
              </a:rPr>
              <a:t>(</a:t>
            </a:r>
            <a:r>
              <a:rPr lang="de-DE" sz="1300" i="1" dirty="0" smtClean="0">
                <a:solidFill>
                  <a:srgbClr val="000000"/>
                </a:solidFill>
              </a:rPr>
              <a:t>v</a:t>
            </a:r>
            <a:r>
              <a:rPr lang="de-DE" sz="1300" dirty="0" smtClean="0">
                <a:solidFill>
                  <a:srgbClr val="000000"/>
                </a:solidFill>
              </a:rPr>
              <a:t>) of each node: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4391" name="Line 39"/>
          <p:cNvSpPr>
            <a:spLocks noChangeShapeType="1"/>
          </p:cNvSpPr>
          <p:nvPr/>
        </p:nvSpPr>
        <p:spPr bwMode="auto">
          <a:xfrm flipH="1" flipV="1">
            <a:off x="1416050" y="51673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92" name="Line 40"/>
          <p:cNvSpPr>
            <a:spLocks noChangeShapeType="1"/>
          </p:cNvSpPr>
          <p:nvPr/>
        </p:nvSpPr>
        <p:spPr bwMode="auto">
          <a:xfrm flipH="1" flipV="1">
            <a:off x="2317750" y="4840288"/>
            <a:ext cx="3095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4393" name="Text Box 41"/>
          <p:cNvSpPr txBox="1">
            <a:spLocks noChangeArrowheads="1"/>
          </p:cNvSpPr>
          <p:nvPr/>
        </p:nvSpPr>
        <p:spPr bwMode="auto">
          <a:xfrm>
            <a:off x="2727325" y="4878388"/>
            <a:ext cx="21320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Nodes that lead to maximum gain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4394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</p:spTree>
    <p:extLst>
      <p:ext uri="{BB962C8B-B14F-4D97-AF65-F5344CB8AC3E}">
        <p14:creationId xmlns:p14="http://schemas.microsoft.com/office/powerpoint/2010/main" val="521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91" grpId="0" animBg="1"/>
      <p:bldP spid="484392" grpId="0" animBg="1"/>
      <p:bldP spid="4843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8169E-1CD3-044F-92C0-ED9F57542DA7}" type="slidenum">
              <a:rPr lang="en-US"/>
              <a:pPr/>
              <a:t>2</a:t>
            </a:fld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2305050" y="4678363"/>
            <a:ext cx="6132513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Original Authors:</a:t>
            </a:r>
          </a:p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Andrew B. Kahng, Jens Lienig, Igor L. Markov, Jin Hu</a:t>
            </a:r>
          </a:p>
        </p:txBody>
      </p:sp>
      <p:pic>
        <p:nvPicPr>
          <p:cNvPr id="662534" name="Picture 6" descr="P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811588"/>
            <a:ext cx="169386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727075" y="1330325"/>
            <a:ext cx="76533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algn="ctr" defTabSz="871538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VLSI Physical Design: From Graph Partitioning to Timing Closure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990600"/>
            <a:ext cx="492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MOST SLIDES ARE FROM THE BOOK: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730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MODIFICATIONS WERE MADE ON THE ORIGINAL SLIDES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94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E5B61-D509-1746-B11B-C1E0537F9B69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3" name="Line 3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4" name="Line 4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5" name="Line 5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6" name="Line 6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7" name="Line 7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8" name="Line 8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09" name="Line 9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0" name="Line 10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1" name="Line 11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2" name="Line 12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3" name="Line 13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4" name="Line 14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5" name="Line 15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6" name="Oval 16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7" name="Rectangle 17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18" name="Oval 18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19" name="Rectangle 19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20" name="Oval 20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21" name="Rectangle 21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22" name="Oval 22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23" name="Rectangle 23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24" name="Oval 24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25" name="Rectangle 25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26" name="Oval 26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27" name="Rectangle 27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28" name="Oval 28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29" name="Rectangle 29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30" name="Oval 30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31" name="Rectangle 31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6432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33" name="Line 33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34" name="Text Box 34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35" name="Line 35"/>
          <p:cNvSpPr>
            <a:spLocks noChangeShapeType="1"/>
          </p:cNvSpPr>
          <p:nvPr/>
        </p:nvSpPr>
        <p:spPr bwMode="auto">
          <a:xfrm flipH="1" flipV="1">
            <a:off x="1416050" y="51673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36" name="Line 36"/>
          <p:cNvSpPr>
            <a:spLocks noChangeShapeType="1"/>
          </p:cNvSpPr>
          <p:nvPr/>
        </p:nvSpPr>
        <p:spPr bwMode="auto">
          <a:xfrm flipH="1" flipV="1">
            <a:off x="2317750" y="4840288"/>
            <a:ext cx="3095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2727325" y="4878388"/>
            <a:ext cx="2205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Nodes that lead to maximum gain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39" name="Text Box 39"/>
          <p:cNvSpPr txBox="1">
            <a:spLocks noChangeArrowheads="1"/>
          </p:cNvSpPr>
          <p:nvPr/>
        </p:nvSpPr>
        <p:spPr bwMode="auto">
          <a:xfrm>
            <a:off x="2627313" y="5992813"/>
            <a:ext cx="2736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in the current pass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40" name="Line 40"/>
          <p:cNvSpPr>
            <a:spLocks noChangeShapeType="1"/>
          </p:cNvSpPr>
          <p:nvPr/>
        </p:nvSpPr>
        <p:spPr bwMode="auto">
          <a:xfrm flipH="1">
            <a:off x="2006600" y="575310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41" name="Line 41"/>
          <p:cNvSpPr>
            <a:spLocks noChangeShapeType="1"/>
          </p:cNvSpPr>
          <p:nvPr/>
        </p:nvSpPr>
        <p:spPr bwMode="auto">
          <a:xfrm flipH="1">
            <a:off x="1793875" y="6135688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6442" name="Text Box 42"/>
          <p:cNvSpPr txBox="1">
            <a:spLocks noChangeArrowheads="1"/>
          </p:cNvSpPr>
          <p:nvPr/>
        </p:nvSpPr>
        <p:spPr bwMode="auto">
          <a:xfrm>
            <a:off x="455613" y="4267200"/>
            <a:ext cx="2205037" cy="366713"/>
          </a:xfrm>
          <a:prstGeom prst="rect">
            <a:avLst/>
          </a:prstGeom>
          <a:solidFill>
            <a:srgbClr val="CCCCFF"/>
          </a:solidFill>
          <a:ln w="9525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gains </a:t>
            </a:r>
            <a:r>
              <a:rPr lang="de-DE" sz="1300" i="1" dirty="0" smtClean="0">
                <a:solidFill>
                  <a:srgbClr val="000000"/>
                </a:solidFill>
              </a:rPr>
              <a:t>D</a:t>
            </a:r>
            <a:r>
              <a:rPr lang="de-DE" sz="1300" dirty="0" smtClean="0">
                <a:solidFill>
                  <a:srgbClr val="000000"/>
                </a:solidFill>
              </a:rPr>
              <a:t>(</a:t>
            </a:r>
            <a:r>
              <a:rPr lang="de-DE" sz="1300" i="1" dirty="0" smtClean="0">
                <a:solidFill>
                  <a:srgbClr val="000000"/>
                </a:solidFill>
              </a:rPr>
              <a:t>v</a:t>
            </a:r>
            <a:r>
              <a:rPr lang="de-DE" sz="1300" dirty="0" smtClean="0">
                <a:solidFill>
                  <a:srgbClr val="000000"/>
                </a:solidFill>
              </a:rPr>
              <a:t>) of each node: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38" name="Text Box 38"/>
          <p:cNvSpPr txBox="1">
            <a:spLocks noChangeArrowheads="1"/>
          </p:cNvSpPr>
          <p:nvPr/>
        </p:nvSpPr>
        <p:spPr bwMode="auto">
          <a:xfrm>
            <a:off x="2619375" y="5616575"/>
            <a:ext cx="274478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after node swapping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644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</p:spTree>
    <p:extLst>
      <p:ext uri="{BB962C8B-B14F-4D97-AF65-F5344CB8AC3E}">
        <p14:creationId xmlns:p14="http://schemas.microsoft.com/office/powerpoint/2010/main" val="7332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D058-BCAF-F441-BEBB-D2D6F24320DB}" type="slidenum">
              <a:rPr lang="en-US"/>
              <a:pPr/>
              <a:t>21</a:t>
            </a:fld>
            <a:endParaRPr lang="en-US"/>
          </a:p>
        </p:txBody>
      </p:sp>
      <p:sp>
        <p:nvSpPr>
          <p:cNvPr id="488480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8481" name="Line 33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2" name="Line 34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3" name="Line 35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4" name="Line 36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5" name="Line 37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6" name="Line 38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7" name="Line 39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8" name="Line 40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89" name="Line 41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0" name="Line 42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1" name="Line 43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2" name="Line 44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3" name="Line 45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4" name="Oval 46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5" name="Rectangle 47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496" name="Oval 48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7" name="Rectangle 49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498" name="Oval 50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499" name="Rectangle 51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00" name="Oval 52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01" name="Rectangle 53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02" name="Oval 54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03" name="Rectangle 55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04" name="Oval 56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05" name="Rectangle 57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06" name="Oval 58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07" name="Rectangle 59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08" name="Oval 60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09" name="Rectangle 61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11" name="Freeform 63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12" name="AutoShape 64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13" name="Text Box 65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8523" name="Line 75"/>
          <p:cNvSpPr>
            <a:spLocks noChangeShapeType="1"/>
          </p:cNvSpPr>
          <p:nvPr/>
        </p:nvSpPr>
        <p:spPr bwMode="auto">
          <a:xfrm flipH="1" flipV="1">
            <a:off x="1416050" y="51673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24" name="Line 76"/>
          <p:cNvSpPr>
            <a:spLocks noChangeShapeType="1"/>
          </p:cNvSpPr>
          <p:nvPr/>
        </p:nvSpPr>
        <p:spPr bwMode="auto">
          <a:xfrm flipH="1" flipV="1">
            <a:off x="2317750" y="4840288"/>
            <a:ext cx="3095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25" name="Text Box 77"/>
          <p:cNvSpPr txBox="1">
            <a:spLocks noChangeArrowheads="1"/>
          </p:cNvSpPr>
          <p:nvPr/>
        </p:nvSpPr>
        <p:spPr bwMode="auto">
          <a:xfrm>
            <a:off x="2727325" y="4878388"/>
            <a:ext cx="2205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Nodes that lead to maximum gain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8526" name="Text Box 78"/>
          <p:cNvSpPr txBox="1">
            <a:spLocks noChangeArrowheads="1"/>
          </p:cNvSpPr>
          <p:nvPr/>
        </p:nvSpPr>
        <p:spPr bwMode="auto">
          <a:xfrm>
            <a:off x="2627313" y="5992813"/>
            <a:ext cx="2736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in the current pass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8527" name="Line 79"/>
          <p:cNvSpPr>
            <a:spLocks noChangeShapeType="1"/>
          </p:cNvSpPr>
          <p:nvPr/>
        </p:nvSpPr>
        <p:spPr bwMode="auto">
          <a:xfrm flipH="1">
            <a:off x="2006600" y="575310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28" name="Line 80"/>
          <p:cNvSpPr>
            <a:spLocks noChangeShapeType="1"/>
          </p:cNvSpPr>
          <p:nvPr/>
        </p:nvSpPr>
        <p:spPr bwMode="auto">
          <a:xfrm flipH="1">
            <a:off x="1793875" y="6135688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29" name="Text Box 81"/>
          <p:cNvSpPr txBox="1">
            <a:spLocks noChangeArrowheads="1"/>
          </p:cNvSpPr>
          <p:nvPr/>
        </p:nvSpPr>
        <p:spPr bwMode="auto">
          <a:xfrm>
            <a:off x="2619375" y="5616575"/>
            <a:ext cx="274478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after node swapping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8853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488531" name="Line 83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2" name="Line 84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3" name="Line 85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4" name="Line 86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5" name="Line 87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6" name="Line 88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7" name="Line 89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8" name="Line 90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39" name="Line 91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0" name="Line 92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1" name="Line 93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2" name="Line 94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3" name="Line 95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4" name="Oval 96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5" name="Rectangle 97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46" name="Oval 98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7" name="Rectangle 99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48" name="Oval 100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49" name="Rectangle 101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50" name="Oval 102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51" name="Rectangle 103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52" name="Oval 104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53" name="Rectangle 105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54" name="Oval 106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55" name="Rectangle 107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56" name="Oval 108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57" name="Rectangle 109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58" name="Oval 110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88559" name="Rectangle 111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8560" name="Line 112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3257-4DE4-2940-9CCC-5F22BFE66A26}" type="slidenum">
              <a:rPr lang="en-US"/>
              <a:pPr/>
              <a:t>22</a:t>
            </a:fld>
            <a:endParaRPr lang="en-US"/>
          </a:p>
        </p:txBody>
      </p:sp>
      <p:sp>
        <p:nvSpPr>
          <p:cNvPr id="490528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0558" name="Text Box 62"/>
          <p:cNvSpPr txBox="1">
            <a:spLocks noChangeAspect="1" noChangeArrowheads="1"/>
          </p:cNvSpPr>
          <p:nvPr/>
        </p:nvSpPr>
        <p:spPr bwMode="auto">
          <a:xfrm>
            <a:off x="21828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1,2,4,6,7,8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0561" name="AutoShape 65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2" name="Text Box 66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0563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490564" name="Line 68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5" name="Line 69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6" name="Line 70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7" name="Line 71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8" name="Line 72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69" name="Line 73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0" name="Line 74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1" name="Line 75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2" name="Line 76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3" name="Line 77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4" name="Line 78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5" name="Line 79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6" name="Line 80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7" name="Oval 81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78" name="Rectangle 82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79" name="Oval 83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80" name="Rectangle 84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81" name="Oval 85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82" name="Rectangle 86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83" name="Oval 87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84" name="Rectangle 88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85" name="Oval 89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86" name="Rectangle 90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87" name="Oval 91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88" name="Rectangle 92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89" name="Oval 93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0" name="Rectangle 94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91" name="Oval 95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2" name="Rectangle 96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593" name="Line 97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4" name="Line 98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5" name="Line 99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6" name="Line 100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7" name="Line 101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8" name="Line 102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599" name="Line 103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0" name="Line 104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1" name="Line 105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2" name="Line 106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3" name="Line 107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4" name="Line 108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5" name="Line 109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6" name="Line 110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7" name="Oval 111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08" name="Rectangle 112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09" name="Oval 113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10" name="Rectangle 114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11" name="Oval 115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12" name="Rectangle 116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13" name="Oval 117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14" name="Rectangle 118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15" name="Oval 119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16" name="Rectangle 120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17" name="Oval 121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18" name="Rectangle 122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19" name="Oval 123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20" name="Rectangle 124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21" name="Oval 125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0622" name="Rectangle 126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0623" name="Freeform 127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02C2-4847-B940-9F13-E12401E5C642}" type="slidenum">
              <a:rPr lang="en-US"/>
              <a:pPr/>
              <a:t>23</a:t>
            </a:fld>
            <a:endParaRPr lang="en-US"/>
          </a:p>
        </p:txBody>
      </p:sp>
      <p:sp>
        <p:nvSpPr>
          <p:cNvPr id="492576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2606" name="Text Box 62"/>
          <p:cNvSpPr txBox="1">
            <a:spLocks noChangeAspect="1" noChangeArrowheads="1"/>
          </p:cNvSpPr>
          <p:nvPr/>
        </p:nvSpPr>
        <p:spPr bwMode="auto">
          <a:xfrm>
            <a:off x="21828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1,2,4,6,7,8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2639" name="AutoShape 95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41" name="Text Box 97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2642" name="Text Box 98"/>
          <p:cNvSpPr txBox="1">
            <a:spLocks noChangeArrowheads="1"/>
          </p:cNvSpPr>
          <p:nvPr/>
        </p:nvSpPr>
        <p:spPr bwMode="auto">
          <a:xfrm>
            <a:off x="2589213" y="4667250"/>
            <a:ext cx="1700212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2664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492665" name="Line 121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66" name="Line 122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67" name="Line 123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68" name="Line 124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69" name="Line 125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0" name="Line 126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1" name="Line 127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2" name="Line 128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3" name="Line 129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4" name="Line 130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5" name="Line 131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6" name="Line 132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7" name="Line 133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8" name="Oval 134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79" name="Rectangle 135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80" name="Oval 136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81" name="Rectangle 137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82" name="Oval 138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83" name="Rectangle 139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84" name="Oval 140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85" name="Rectangle 141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86" name="Oval 142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87" name="Rectangle 143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88" name="Oval 144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89" name="Rectangle 145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90" name="Oval 146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1" name="Rectangle 147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92" name="Oval 148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3" name="Rectangle 149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694" name="Line 150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5" name="Line 151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6" name="Line 152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7" name="Line 153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8" name="Line 154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699" name="Line 155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0" name="Line 156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1" name="Line 157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2" name="Line 158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3" name="Line 159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4" name="Line 160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5" name="Line 161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6" name="Line 162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7" name="Line 163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8" name="Oval 164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09" name="Rectangle 165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10" name="Oval 166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11" name="Rectangle 167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12" name="Oval 168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13" name="Rectangle 169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14" name="Oval 170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15" name="Rectangle 171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16" name="Oval 172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17" name="Rectangle 173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18" name="Oval 174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19" name="Rectangle 175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20" name="Oval 176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21" name="Rectangle 177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22" name="Oval 178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2723" name="Rectangle 179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2724" name="Freeform 180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BD1FB-7FE9-304C-91D2-75609DEC1B17}" type="slidenum">
              <a:rPr lang="en-US"/>
              <a:pPr/>
              <a:t>24</a:t>
            </a:fld>
            <a:endParaRPr lang="en-US"/>
          </a:p>
        </p:txBody>
      </p:sp>
      <p:sp>
        <p:nvSpPr>
          <p:cNvPr id="630816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46" name="Text Box 62"/>
          <p:cNvSpPr txBox="1">
            <a:spLocks noChangeAspect="1" noChangeArrowheads="1"/>
          </p:cNvSpPr>
          <p:nvPr/>
        </p:nvSpPr>
        <p:spPr bwMode="auto">
          <a:xfrm>
            <a:off x="21828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1,2,4,6,7,8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47" name="Line 63"/>
          <p:cNvSpPr>
            <a:spLocks noChangeAspect="1" noChangeShapeType="1"/>
          </p:cNvSpPr>
          <p:nvPr/>
        </p:nvSpPr>
        <p:spPr bwMode="auto">
          <a:xfrm>
            <a:off x="47371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48" name="Line 64"/>
          <p:cNvSpPr>
            <a:spLocks noChangeAspect="1" noChangeShapeType="1"/>
          </p:cNvSpPr>
          <p:nvPr/>
        </p:nvSpPr>
        <p:spPr bwMode="auto">
          <a:xfrm>
            <a:off x="47418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49" name="Line 65"/>
          <p:cNvSpPr>
            <a:spLocks noChangeAspect="1" noChangeShapeType="1"/>
          </p:cNvSpPr>
          <p:nvPr/>
        </p:nvSpPr>
        <p:spPr bwMode="auto">
          <a:xfrm>
            <a:off x="41068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0" name="Line 66"/>
          <p:cNvSpPr>
            <a:spLocks noChangeAspect="1" noChangeShapeType="1"/>
          </p:cNvSpPr>
          <p:nvPr/>
        </p:nvSpPr>
        <p:spPr bwMode="auto">
          <a:xfrm>
            <a:off x="41068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1" name="Line 67"/>
          <p:cNvSpPr>
            <a:spLocks noChangeAspect="1" noChangeShapeType="1"/>
          </p:cNvSpPr>
          <p:nvPr/>
        </p:nvSpPr>
        <p:spPr bwMode="auto">
          <a:xfrm flipH="1">
            <a:off x="4154488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2" name="Line 68"/>
          <p:cNvSpPr>
            <a:spLocks noChangeAspect="1" noChangeShapeType="1"/>
          </p:cNvSpPr>
          <p:nvPr/>
        </p:nvSpPr>
        <p:spPr bwMode="auto">
          <a:xfrm flipH="1">
            <a:off x="4138613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3" name="Line 69"/>
          <p:cNvSpPr>
            <a:spLocks noChangeAspect="1" noChangeShapeType="1"/>
          </p:cNvSpPr>
          <p:nvPr/>
        </p:nvSpPr>
        <p:spPr bwMode="auto">
          <a:xfrm flipH="1">
            <a:off x="41290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4" name="Line 70"/>
          <p:cNvSpPr>
            <a:spLocks noChangeAspect="1" noChangeShapeType="1"/>
          </p:cNvSpPr>
          <p:nvPr/>
        </p:nvSpPr>
        <p:spPr bwMode="auto">
          <a:xfrm>
            <a:off x="4044950" y="2203450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5" name="Line 71"/>
          <p:cNvSpPr>
            <a:spLocks noChangeAspect="1" noChangeShapeType="1"/>
          </p:cNvSpPr>
          <p:nvPr/>
        </p:nvSpPr>
        <p:spPr bwMode="auto">
          <a:xfrm>
            <a:off x="4111625" y="1152525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6" name="Line 72"/>
          <p:cNvSpPr>
            <a:spLocks noChangeAspect="1" noChangeShapeType="1"/>
          </p:cNvSpPr>
          <p:nvPr/>
        </p:nvSpPr>
        <p:spPr bwMode="auto">
          <a:xfrm>
            <a:off x="4168775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7" name="Line 73"/>
          <p:cNvSpPr>
            <a:spLocks noChangeAspect="1" noChangeShapeType="1"/>
          </p:cNvSpPr>
          <p:nvPr/>
        </p:nvSpPr>
        <p:spPr bwMode="auto">
          <a:xfrm>
            <a:off x="4140200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8" name="Line 74"/>
          <p:cNvSpPr>
            <a:spLocks noChangeAspect="1" noChangeShapeType="1"/>
          </p:cNvSpPr>
          <p:nvPr/>
        </p:nvSpPr>
        <p:spPr bwMode="auto">
          <a:xfrm>
            <a:off x="41449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59" name="Line 75"/>
          <p:cNvSpPr>
            <a:spLocks noChangeAspect="1" noChangeShapeType="1"/>
          </p:cNvSpPr>
          <p:nvPr/>
        </p:nvSpPr>
        <p:spPr bwMode="auto">
          <a:xfrm>
            <a:off x="4154488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0" name="Oval 76"/>
          <p:cNvSpPr>
            <a:spLocks noChangeAspect="1" noChangeArrowheads="1"/>
          </p:cNvSpPr>
          <p:nvPr/>
        </p:nvSpPr>
        <p:spPr bwMode="auto">
          <a:xfrm>
            <a:off x="39354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1" name="Rectangle 77"/>
          <p:cNvSpPr>
            <a:spLocks noChangeAspect="1" noChangeArrowheads="1"/>
          </p:cNvSpPr>
          <p:nvPr/>
        </p:nvSpPr>
        <p:spPr bwMode="auto">
          <a:xfrm>
            <a:off x="3965575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62" name="Oval 78"/>
          <p:cNvSpPr>
            <a:spLocks noChangeAspect="1" noChangeArrowheads="1"/>
          </p:cNvSpPr>
          <p:nvPr/>
        </p:nvSpPr>
        <p:spPr bwMode="auto">
          <a:xfrm>
            <a:off x="45735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3" name="Rectangle 79"/>
          <p:cNvSpPr>
            <a:spLocks noChangeAspect="1" noChangeArrowheads="1"/>
          </p:cNvSpPr>
          <p:nvPr/>
        </p:nvSpPr>
        <p:spPr bwMode="auto">
          <a:xfrm>
            <a:off x="4605338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64" name="Oval 80"/>
          <p:cNvSpPr>
            <a:spLocks noChangeAspect="1" noChangeArrowheads="1"/>
          </p:cNvSpPr>
          <p:nvPr/>
        </p:nvSpPr>
        <p:spPr bwMode="auto">
          <a:xfrm>
            <a:off x="4587875" y="1544638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5" name="Rectangle 81"/>
          <p:cNvSpPr>
            <a:spLocks noChangeAspect="1" noChangeArrowheads="1"/>
          </p:cNvSpPr>
          <p:nvPr/>
        </p:nvSpPr>
        <p:spPr bwMode="auto">
          <a:xfrm>
            <a:off x="46053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66" name="Oval 82"/>
          <p:cNvSpPr>
            <a:spLocks noChangeAspect="1" noChangeArrowheads="1"/>
          </p:cNvSpPr>
          <p:nvPr/>
        </p:nvSpPr>
        <p:spPr bwMode="auto">
          <a:xfrm>
            <a:off x="3935413" y="2087563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7" name="Rectangle 83"/>
          <p:cNvSpPr>
            <a:spLocks noChangeAspect="1" noChangeArrowheads="1"/>
          </p:cNvSpPr>
          <p:nvPr/>
        </p:nvSpPr>
        <p:spPr bwMode="auto">
          <a:xfrm>
            <a:off x="39735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68" name="Oval 84"/>
          <p:cNvSpPr>
            <a:spLocks noChangeAspect="1" noChangeArrowheads="1"/>
          </p:cNvSpPr>
          <p:nvPr/>
        </p:nvSpPr>
        <p:spPr bwMode="auto">
          <a:xfrm>
            <a:off x="39512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69" name="Rectangle 85"/>
          <p:cNvSpPr>
            <a:spLocks noChangeAspect="1" noChangeArrowheads="1"/>
          </p:cNvSpPr>
          <p:nvPr/>
        </p:nvSpPr>
        <p:spPr bwMode="auto">
          <a:xfrm>
            <a:off x="3979863" y="10366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70" name="Oval 86"/>
          <p:cNvSpPr>
            <a:spLocks noChangeAspect="1" noChangeArrowheads="1"/>
          </p:cNvSpPr>
          <p:nvPr/>
        </p:nvSpPr>
        <p:spPr bwMode="auto">
          <a:xfrm>
            <a:off x="393541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71" name="Rectangle 87"/>
          <p:cNvSpPr>
            <a:spLocks noChangeAspect="1" noChangeArrowheads="1"/>
          </p:cNvSpPr>
          <p:nvPr/>
        </p:nvSpPr>
        <p:spPr bwMode="auto">
          <a:xfrm>
            <a:off x="39671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72" name="Oval 88"/>
          <p:cNvSpPr>
            <a:spLocks noChangeAspect="1" noChangeArrowheads="1"/>
          </p:cNvSpPr>
          <p:nvPr/>
        </p:nvSpPr>
        <p:spPr bwMode="auto">
          <a:xfrm>
            <a:off x="45735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73" name="Rectangle 89"/>
          <p:cNvSpPr>
            <a:spLocks noChangeAspect="1" noChangeArrowheads="1"/>
          </p:cNvSpPr>
          <p:nvPr/>
        </p:nvSpPr>
        <p:spPr bwMode="auto">
          <a:xfrm>
            <a:off x="46053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74" name="Oval 90"/>
          <p:cNvSpPr>
            <a:spLocks noChangeAspect="1" noChangeArrowheads="1"/>
          </p:cNvSpPr>
          <p:nvPr/>
        </p:nvSpPr>
        <p:spPr bwMode="auto">
          <a:xfrm>
            <a:off x="45878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75" name="Rectangle 91"/>
          <p:cNvSpPr>
            <a:spLocks noChangeAspect="1" noChangeArrowheads="1"/>
          </p:cNvSpPr>
          <p:nvPr/>
        </p:nvSpPr>
        <p:spPr bwMode="auto">
          <a:xfrm>
            <a:off x="46212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878" name="Line 94"/>
          <p:cNvSpPr>
            <a:spLocks noChangeAspect="1" noChangeShapeType="1"/>
          </p:cNvSpPr>
          <p:nvPr/>
        </p:nvSpPr>
        <p:spPr bwMode="auto">
          <a:xfrm>
            <a:off x="3836988" y="1978025"/>
            <a:ext cx="11953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79" name="AutoShape 95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0" name="AutoShape 96"/>
          <p:cNvSpPr>
            <a:spLocks noChangeAspect="1" noChangeArrowheads="1"/>
          </p:cNvSpPr>
          <p:nvPr/>
        </p:nvSpPr>
        <p:spPr bwMode="auto">
          <a:xfrm>
            <a:off x="2589213" y="4151313"/>
            <a:ext cx="1630362" cy="327025"/>
          </a:xfrm>
          <a:prstGeom prst="curvedUpArrow">
            <a:avLst>
              <a:gd name="adj1" fmla="val 99709"/>
              <a:gd name="adj2" fmla="val 199417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1" name="Text Box 97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82" name="Text Box 98"/>
          <p:cNvSpPr txBox="1">
            <a:spLocks noChangeArrowheads="1"/>
          </p:cNvSpPr>
          <p:nvPr/>
        </p:nvSpPr>
        <p:spPr bwMode="auto">
          <a:xfrm>
            <a:off x="2589213" y="4667250"/>
            <a:ext cx="1700212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3+2-0 = 5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(4,6)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=8</a:t>
            </a:r>
          </a:p>
        </p:txBody>
      </p:sp>
      <p:sp>
        <p:nvSpPr>
          <p:cNvPr id="630883" name="Line 99"/>
          <p:cNvSpPr>
            <a:spLocks noChangeShapeType="1"/>
          </p:cNvSpPr>
          <p:nvPr/>
        </p:nvSpPr>
        <p:spPr bwMode="auto">
          <a:xfrm flipH="1" flipV="1">
            <a:off x="3348038" y="51673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4" name="Line 100"/>
          <p:cNvSpPr>
            <a:spLocks noChangeShapeType="1"/>
          </p:cNvSpPr>
          <p:nvPr/>
        </p:nvSpPr>
        <p:spPr bwMode="auto">
          <a:xfrm flipH="1" flipV="1">
            <a:off x="4249738" y="4840288"/>
            <a:ext cx="309562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5" name="Text Box 101"/>
          <p:cNvSpPr txBox="1">
            <a:spLocks noChangeArrowheads="1"/>
          </p:cNvSpPr>
          <p:nvPr/>
        </p:nvSpPr>
        <p:spPr bwMode="auto">
          <a:xfrm>
            <a:off x="4659313" y="4878388"/>
            <a:ext cx="2205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Nodes that lead to maximum gain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86" name="Text Box 102"/>
          <p:cNvSpPr txBox="1">
            <a:spLocks noChangeArrowheads="1"/>
          </p:cNvSpPr>
          <p:nvPr/>
        </p:nvSpPr>
        <p:spPr bwMode="auto">
          <a:xfrm>
            <a:off x="4559300" y="5992813"/>
            <a:ext cx="27368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in the current pass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87" name="Line 103"/>
          <p:cNvSpPr>
            <a:spLocks noChangeShapeType="1"/>
          </p:cNvSpPr>
          <p:nvPr/>
        </p:nvSpPr>
        <p:spPr bwMode="auto">
          <a:xfrm flipH="1">
            <a:off x="3938588" y="575310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8" name="Line 104"/>
          <p:cNvSpPr>
            <a:spLocks noChangeShapeType="1"/>
          </p:cNvSpPr>
          <p:nvPr/>
        </p:nvSpPr>
        <p:spPr bwMode="auto">
          <a:xfrm flipH="1">
            <a:off x="3951288" y="6135688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89" name="Text Box 105"/>
          <p:cNvSpPr txBox="1">
            <a:spLocks noChangeArrowheads="1"/>
          </p:cNvSpPr>
          <p:nvPr/>
        </p:nvSpPr>
        <p:spPr bwMode="auto">
          <a:xfrm>
            <a:off x="4551363" y="5616575"/>
            <a:ext cx="27447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after node swapping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0890" name="Rectangle 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630891" name="Line 107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2" name="Line 108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3" name="Line 109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4" name="Line 110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5" name="Line 111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6" name="Line 112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7" name="Line 113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8" name="Line 114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899" name="Line 115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0" name="Line 116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1" name="Line 117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2" name="Line 118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3" name="Line 119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4" name="Oval 120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5" name="Rectangle 121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06" name="Oval 122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7" name="Rectangle 123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08" name="Oval 124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09" name="Rectangle 125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10" name="Oval 126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11" name="Rectangle 127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12" name="Oval 128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13" name="Rectangle 129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14" name="Oval 130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15" name="Rectangle 131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16" name="Oval 132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17" name="Rectangle 133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18" name="Oval 134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19" name="Rectangle 135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20" name="Line 136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1" name="Line 137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2" name="Line 138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3" name="Line 139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4" name="Line 140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5" name="Line 141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6" name="Line 142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7" name="Line 143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8" name="Line 144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29" name="Line 145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0" name="Line 146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1" name="Line 147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2" name="Line 148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3" name="Line 149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4" name="Oval 150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5" name="Rectangle 151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36" name="Oval 152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7" name="Rectangle 153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38" name="Oval 154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39" name="Rectangle 155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40" name="Oval 156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41" name="Rectangle 157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42" name="Oval 158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43" name="Rectangle 159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44" name="Oval 160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45" name="Rectangle 161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46" name="Oval 162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47" name="Rectangle 163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48" name="Oval 164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0949" name="Rectangle 165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0950" name="Freeform 166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47" grpId="0" animBg="1"/>
      <p:bldP spid="630848" grpId="0" animBg="1"/>
      <p:bldP spid="630849" grpId="0" animBg="1"/>
      <p:bldP spid="630850" grpId="0" animBg="1"/>
      <p:bldP spid="630851" grpId="0" animBg="1"/>
      <p:bldP spid="630852" grpId="0" animBg="1"/>
      <p:bldP spid="630853" grpId="0" animBg="1"/>
      <p:bldP spid="630854" grpId="0" animBg="1"/>
      <p:bldP spid="630855" grpId="0" animBg="1"/>
      <p:bldP spid="630856" grpId="0" animBg="1"/>
      <p:bldP spid="630857" grpId="0" animBg="1"/>
      <p:bldP spid="630858" grpId="0" animBg="1"/>
      <p:bldP spid="630859" grpId="0" animBg="1"/>
      <p:bldP spid="630860" grpId="0" animBg="1"/>
      <p:bldP spid="630861" grpId="0"/>
      <p:bldP spid="630862" grpId="0" animBg="1"/>
      <p:bldP spid="630863" grpId="0"/>
      <p:bldP spid="630864" grpId="0" animBg="1"/>
      <p:bldP spid="630865" grpId="0"/>
      <p:bldP spid="630866" grpId="0" animBg="1"/>
      <p:bldP spid="630867" grpId="0"/>
      <p:bldP spid="630868" grpId="0" animBg="1"/>
      <p:bldP spid="630869" grpId="0"/>
      <p:bldP spid="630870" grpId="0" animBg="1"/>
      <p:bldP spid="630871" grpId="0"/>
      <p:bldP spid="630872" grpId="0" animBg="1"/>
      <p:bldP spid="630873" grpId="0"/>
      <p:bldP spid="630874" grpId="0" animBg="1"/>
      <p:bldP spid="630875" grpId="0"/>
      <p:bldP spid="630878" grpId="0" animBg="1"/>
      <p:bldP spid="6308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D38DC-E94C-C843-A3AB-34FE345EF874}" type="slidenum">
              <a:rPr lang="en-US"/>
              <a:pPr/>
              <a:t>25</a:t>
            </a:fld>
            <a:endParaRPr lang="en-US"/>
          </a:p>
        </p:txBody>
      </p:sp>
      <p:sp>
        <p:nvSpPr>
          <p:cNvPr id="494624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654" name="Text Box 62"/>
          <p:cNvSpPr txBox="1">
            <a:spLocks noChangeAspect="1" noChangeArrowheads="1"/>
          </p:cNvSpPr>
          <p:nvPr/>
        </p:nvSpPr>
        <p:spPr bwMode="auto">
          <a:xfrm>
            <a:off x="21828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1,2,4,6,7,8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684" name="Text Box 92"/>
          <p:cNvSpPr txBox="1">
            <a:spLocks noChangeAspect="1" noChangeArrowheads="1"/>
          </p:cNvSpPr>
          <p:nvPr/>
        </p:nvSpPr>
        <p:spPr bwMode="auto">
          <a:xfrm>
            <a:off x="39227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685" name="Line 93"/>
          <p:cNvSpPr>
            <a:spLocks noChangeAspect="1" noChangeShapeType="1"/>
          </p:cNvSpPr>
          <p:nvPr/>
        </p:nvSpPr>
        <p:spPr bwMode="auto">
          <a:xfrm>
            <a:off x="6477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86" name="Line 94"/>
          <p:cNvSpPr>
            <a:spLocks noChangeAspect="1" noChangeShapeType="1"/>
          </p:cNvSpPr>
          <p:nvPr/>
        </p:nvSpPr>
        <p:spPr bwMode="auto">
          <a:xfrm>
            <a:off x="6481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87" name="Line 95"/>
          <p:cNvSpPr>
            <a:spLocks noChangeAspect="1" noChangeShapeType="1"/>
          </p:cNvSpPr>
          <p:nvPr/>
        </p:nvSpPr>
        <p:spPr bwMode="auto">
          <a:xfrm>
            <a:off x="5846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88" name="Line 96"/>
          <p:cNvSpPr>
            <a:spLocks noChangeAspect="1" noChangeShapeType="1"/>
          </p:cNvSpPr>
          <p:nvPr/>
        </p:nvSpPr>
        <p:spPr bwMode="auto">
          <a:xfrm>
            <a:off x="5846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89" name="Line 97"/>
          <p:cNvSpPr>
            <a:spLocks noChangeAspect="1" noChangeShapeType="1"/>
          </p:cNvSpPr>
          <p:nvPr/>
        </p:nvSpPr>
        <p:spPr bwMode="auto">
          <a:xfrm flipH="1">
            <a:off x="5892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0" name="Line 98"/>
          <p:cNvSpPr>
            <a:spLocks noChangeAspect="1" noChangeShapeType="1"/>
          </p:cNvSpPr>
          <p:nvPr/>
        </p:nvSpPr>
        <p:spPr bwMode="auto">
          <a:xfrm flipH="1">
            <a:off x="5878513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1" name="Line 99"/>
          <p:cNvSpPr>
            <a:spLocks noChangeAspect="1" noChangeShapeType="1"/>
          </p:cNvSpPr>
          <p:nvPr/>
        </p:nvSpPr>
        <p:spPr bwMode="auto">
          <a:xfrm flipH="1">
            <a:off x="5868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2" name="Line 100"/>
          <p:cNvSpPr>
            <a:spLocks noChangeAspect="1" noChangeShapeType="1"/>
          </p:cNvSpPr>
          <p:nvPr/>
        </p:nvSpPr>
        <p:spPr bwMode="auto">
          <a:xfrm>
            <a:off x="5783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3" name="Line 101"/>
          <p:cNvSpPr>
            <a:spLocks noChangeAspect="1" noChangeShapeType="1"/>
          </p:cNvSpPr>
          <p:nvPr/>
        </p:nvSpPr>
        <p:spPr bwMode="auto">
          <a:xfrm>
            <a:off x="5849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4" name="Line 102"/>
          <p:cNvSpPr>
            <a:spLocks noChangeAspect="1" noChangeShapeType="1"/>
          </p:cNvSpPr>
          <p:nvPr/>
        </p:nvSpPr>
        <p:spPr bwMode="auto">
          <a:xfrm>
            <a:off x="5908675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5" name="Line 103"/>
          <p:cNvSpPr>
            <a:spLocks noChangeAspect="1" noChangeShapeType="1"/>
          </p:cNvSpPr>
          <p:nvPr/>
        </p:nvSpPr>
        <p:spPr bwMode="auto">
          <a:xfrm>
            <a:off x="5878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6" name="Line 104"/>
          <p:cNvSpPr>
            <a:spLocks noChangeAspect="1" noChangeShapeType="1"/>
          </p:cNvSpPr>
          <p:nvPr/>
        </p:nvSpPr>
        <p:spPr bwMode="auto">
          <a:xfrm>
            <a:off x="5883275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7" name="Line 105"/>
          <p:cNvSpPr>
            <a:spLocks noChangeAspect="1" noChangeShapeType="1"/>
          </p:cNvSpPr>
          <p:nvPr/>
        </p:nvSpPr>
        <p:spPr bwMode="auto">
          <a:xfrm>
            <a:off x="5892800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8" name="Oval 106"/>
          <p:cNvSpPr>
            <a:spLocks noChangeAspect="1" noChangeArrowheads="1"/>
          </p:cNvSpPr>
          <p:nvPr/>
        </p:nvSpPr>
        <p:spPr bwMode="auto">
          <a:xfrm>
            <a:off x="5675313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699" name="Rectangle 107"/>
          <p:cNvSpPr>
            <a:spLocks noChangeAspect="1" noChangeArrowheads="1"/>
          </p:cNvSpPr>
          <p:nvPr/>
        </p:nvSpPr>
        <p:spPr bwMode="auto">
          <a:xfrm>
            <a:off x="5705475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00" name="Oval 108"/>
          <p:cNvSpPr>
            <a:spLocks noChangeAspect="1" noChangeArrowheads="1"/>
          </p:cNvSpPr>
          <p:nvPr/>
        </p:nvSpPr>
        <p:spPr bwMode="auto">
          <a:xfrm>
            <a:off x="6311900" y="100012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01" name="Rectangle 109"/>
          <p:cNvSpPr>
            <a:spLocks noChangeAspect="1" noChangeArrowheads="1"/>
          </p:cNvSpPr>
          <p:nvPr/>
        </p:nvSpPr>
        <p:spPr bwMode="auto">
          <a:xfrm>
            <a:off x="6343650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02" name="Oval 110"/>
          <p:cNvSpPr>
            <a:spLocks noChangeAspect="1" noChangeArrowheads="1"/>
          </p:cNvSpPr>
          <p:nvPr/>
        </p:nvSpPr>
        <p:spPr bwMode="auto">
          <a:xfrm>
            <a:off x="6327775" y="1544638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03" name="Rectangle 111"/>
          <p:cNvSpPr>
            <a:spLocks noChangeAspect="1" noChangeArrowheads="1"/>
          </p:cNvSpPr>
          <p:nvPr/>
        </p:nvSpPr>
        <p:spPr bwMode="auto">
          <a:xfrm>
            <a:off x="6343650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04" name="Oval 112"/>
          <p:cNvSpPr>
            <a:spLocks noChangeAspect="1" noChangeArrowheads="1"/>
          </p:cNvSpPr>
          <p:nvPr/>
        </p:nvSpPr>
        <p:spPr bwMode="auto">
          <a:xfrm>
            <a:off x="5675313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05" name="Rectangle 113"/>
          <p:cNvSpPr>
            <a:spLocks noChangeAspect="1" noChangeArrowheads="1"/>
          </p:cNvSpPr>
          <p:nvPr/>
        </p:nvSpPr>
        <p:spPr bwMode="auto">
          <a:xfrm>
            <a:off x="5711825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06" name="Oval 114"/>
          <p:cNvSpPr>
            <a:spLocks noChangeAspect="1" noChangeArrowheads="1"/>
          </p:cNvSpPr>
          <p:nvPr/>
        </p:nvSpPr>
        <p:spPr bwMode="auto">
          <a:xfrm>
            <a:off x="5688013" y="1000125"/>
            <a:ext cx="327025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07" name="Rectangle 115"/>
          <p:cNvSpPr>
            <a:spLocks noChangeAspect="1" noChangeArrowheads="1"/>
          </p:cNvSpPr>
          <p:nvPr/>
        </p:nvSpPr>
        <p:spPr bwMode="auto">
          <a:xfrm>
            <a:off x="5719763" y="10382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08" name="Oval 116"/>
          <p:cNvSpPr>
            <a:spLocks noChangeAspect="1" noChangeArrowheads="1"/>
          </p:cNvSpPr>
          <p:nvPr/>
        </p:nvSpPr>
        <p:spPr bwMode="auto">
          <a:xfrm>
            <a:off x="5675313" y="263048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09" name="Rectangle 117"/>
          <p:cNvSpPr>
            <a:spLocks noChangeAspect="1" noChangeArrowheads="1"/>
          </p:cNvSpPr>
          <p:nvPr/>
        </p:nvSpPr>
        <p:spPr bwMode="auto">
          <a:xfrm>
            <a:off x="5707063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10" name="Oval 118"/>
          <p:cNvSpPr>
            <a:spLocks noChangeAspect="1" noChangeArrowheads="1"/>
          </p:cNvSpPr>
          <p:nvPr/>
        </p:nvSpPr>
        <p:spPr bwMode="auto">
          <a:xfrm>
            <a:off x="6311900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11" name="Rectangle 119"/>
          <p:cNvSpPr>
            <a:spLocks noChangeAspect="1" noChangeArrowheads="1"/>
          </p:cNvSpPr>
          <p:nvPr/>
        </p:nvSpPr>
        <p:spPr bwMode="auto">
          <a:xfrm>
            <a:off x="634365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12" name="Oval 120"/>
          <p:cNvSpPr>
            <a:spLocks noChangeAspect="1" noChangeArrowheads="1"/>
          </p:cNvSpPr>
          <p:nvPr/>
        </p:nvSpPr>
        <p:spPr bwMode="auto">
          <a:xfrm>
            <a:off x="6327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13" name="Rectangle 121"/>
          <p:cNvSpPr>
            <a:spLocks noChangeAspect="1" noChangeArrowheads="1"/>
          </p:cNvSpPr>
          <p:nvPr/>
        </p:nvSpPr>
        <p:spPr bwMode="auto">
          <a:xfrm>
            <a:off x="6361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14" name="Text Box 122"/>
          <p:cNvSpPr txBox="1">
            <a:spLocks noChangeAspect="1" noChangeArrowheads="1"/>
          </p:cNvSpPr>
          <p:nvPr/>
        </p:nvSpPr>
        <p:spPr bwMode="auto">
          <a:xfrm>
            <a:off x="568166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2,8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718" name="Freeform 126"/>
          <p:cNvSpPr>
            <a:spLocks noChangeAspect="1"/>
          </p:cNvSpPr>
          <p:nvPr/>
        </p:nvSpPr>
        <p:spPr bwMode="auto">
          <a:xfrm>
            <a:off x="5521325" y="892175"/>
            <a:ext cx="1139825" cy="1720850"/>
          </a:xfrm>
          <a:custGeom>
            <a:avLst/>
            <a:gdLst>
              <a:gd name="T0" fmla="*/ 737 w 1191"/>
              <a:gd name="T1" fmla="*/ 0 h 1796"/>
              <a:gd name="T2" fmla="*/ 624 w 1191"/>
              <a:gd name="T3" fmla="*/ 340 h 1796"/>
              <a:gd name="T4" fmla="*/ 397 w 1191"/>
              <a:gd name="T5" fmla="*/ 567 h 1796"/>
              <a:gd name="T6" fmla="*/ 57 w 1191"/>
              <a:gd name="T7" fmla="*/ 680 h 1796"/>
              <a:gd name="T8" fmla="*/ 57 w 1191"/>
              <a:gd name="T9" fmla="*/ 1134 h 1796"/>
              <a:gd name="T10" fmla="*/ 397 w 1191"/>
              <a:gd name="T11" fmla="*/ 1134 h 1796"/>
              <a:gd name="T12" fmla="*/ 851 w 1191"/>
              <a:gd name="T13" fmla="*/ 1701 h 1796"/>
              <a:gd name="T14" fmla="*/ 1191 w 1191"/>
              <a:gd name="T15" fmla="*/ 1701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1" h="1796">
                <a:moveTo>
                  <a:pt x="737" y="0"/>
                </a:moveTo>
                <a:cubicBezTo>
                  <a:pt x="709" y="123"/>
                  <a:pt x="681" y="246"/>
                  <a:pt x="624" y="340"/>
                </a:cubicBezTo>
                <a:cubicBezTo>
                  <a:pt x="567" y="434"/>
                  <a:pt x="491" y="510"/>
                  <a:pt x="397" y="567"/>
                </a:cubicBezTo>
                <a:cubicBezTo>
                  <a:pt x="303" y="624"/>
                  <a:pt x="114" y="586"/>
                  <a:pt x="57" y="680"/>
                </a:cubicBezTo>
                <a:cubicBezTo>
                  <a:pt x="0" y="774"/>
                  <a:pt x="0" y="1059"/>
                  <a:pt x="57" y="1134"/>
                </a:cubicBezTo>
                <a:cubicBezTo>
                  <a:pt x="114" y="1209"/>
                  <a:pt x="265" y="1040"/>
                  <a:pt x="397" y="1134"/>
                </a:cubicBezTo>
                <a:cubicBezTo>
                  <a:pt x="529" y="1228"/>
                  <a:pt x="719" y="1606"/>
                  <a:pt x="851" y="1701"/>
                </a:cubicBezTo>
                <a:cubicBezTo>
                  <a:pt x="983" y="1796"/>
                  <a:pt x="1087" y="1748"/>
                  <a:pt x="1191" y="170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19" name="AutoShape 127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20" name="AutoShape 128"/>
          <p:cNvSpPr>
            <a:spLocks noChangeAspect="1" noChangeArrowheads="1"/>
          </p:cNvSpPr>
          <p:nvPr/>
        </p:nvSpPr>
        <p:spPr bwMode="auto">
          <a:xfrm>
            <a:off x="2589213" y="4151313"/>
            <a:ext cx="1630362" cy="327025"/>
          </a:xfrm>
          <a:prstGeom prst="curvedUpArrow">
            <a:avLst>
              <a:gd name="adj1" fmla="val 99709"/>
              <a:gd name="adj2" fmla="val 199417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21" name="AutoShape 129"/>
          <p:cNvSpPr>
            <a:spLocks noChangeAspect="1" noChangeArrowheads="1"/>
          </p:cNvSpPr>
          <p:nvPr/>
        </p:nvSpPr>
        <p:spPr bwMode="auto">
          <a:xfrm>
            <a:off x="449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22" name="Text Box 130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723" name="Text Box 131"/>
          <p:cNvSpPr txBox="1">
            <a:spLocks noChangeArrowheads="1"/>
          </p:cNvSpPr>
          <p:nvPr/>
        </p:nvSpPr>
        <p:spPr bwMode="auto">
          <a:xfrm>
            <a:off x="2589213" y="4667250"/>
            <a:ext cx="1700212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3+2-0 = 5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(4,6)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=8</a:t>
            </a:r>
          </a:p>
        </p:txBody>
      </p:sp>
      <p:sp>
        <p:nvSpPr>
          <p:cNvPr id="494724" name="Text Box 132"/>
          <p:cNvSpPr txBox="1">
            <a:spLocks noChangeArrowheads="1"/>
          </p:cNvSpPr>
          <p:nvPr/>
        </p:nvSpPr>
        <p:spPr bwMode="auto">
          <a:xfrm>
            <a:off x="4495800" y="4667250"/>
            <a:ext cx="1658938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(1) = 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(7)=-3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-3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(8)=-3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-3-3-0 = -6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(1,7)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</p:txBody>
      </p:sp>
      <p:sp>
        <p:nvSpPr>
          <p:cNvPr id="494728" name="Text Box 136"/>
          <p:cNvSpPr txBox="1">
            <a:spLocks noChangeArrowheads="1"/>
          </p:cNvSpPr>
          <p:nvPr/>
        </p:nvSpPr>
        <p:spPr bwMode="auto">
          <a:xfrm>
            <a:off x="6430963" y="5992813"/>
            <a:ext cx="2462212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in the current pass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494732" name="Group 140"/>
          <p:cNvGrpSpPr>
            <a:grpSpLocks/>
          </p:cNvGrpSpPr>
          <p:nvPr/>
        </p:nvGrpSpPr>
        <p:grpSpPr bwMode="auto">
          <a:xfrm>
            <a:off x="5264150" y="4840288"/>
            <a:ext cx="3471863" cy="1295400"/>
            <a:chOff x="3316" y="3049"/>
            <a:chExt cx="2187" cy="816"/>
          </a:xfrm>
        </p:grpSpPr>
        <p:sp>
          <p:nvSpPr>
            <p:cNvPr id="494725" name="Line 133"/>
            <p:cNvSpPr>
              <a:spLocks noChangeShapeType="1"/>
            </p:cNvSpPr>
            <p:nvPr/>
          </p:nvSpPr>
          <p:spPr bwMode="auto">
            <a:xfrm flipH="1" flipV="1">
              <a:off x="3316" y="3049"/>
              <a:ext cx="716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500" tIns="42449" rIns="84899" bIns="64178">
              <a:spAutoFit/>
            </a:bodyPr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4726" name="Line 134"/>
            <p:cNvSpPr>
              <a:spLocks noChangeShapeType="1"/>
            </p:cNvSpPr>
            <p:nvPr/>
          </p:nvSpPr>
          <p:spPr bwMode="auto">
            <a:xfrm flipH="1" flipV="1">
              <a:off x="3856" y="3049"/>
              <a:ext cx="19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500" tIns="42449" rIns="84899" bIns="64178">
              <a:spAutoFit/>
            </a:bodyPr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4727" name="Text Box 135"/>
            <p:cNvSpPr txBox="1">
              <a:spLocks noChangeArrowheads="1"/>
            </p:cNvSpPr>
            <p:nvPr/>
          </p:nvSpPr>
          <p:spPr bwMode="auto">
            <a:xfrm>
              <a:off x="4114" y="3073"/>
              <a:ext cx="138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6226" tIns="19057" rIns="76226" bIns="38113" anchor="ctr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300" smtClean="0">
                  <a:solidFill>
                    <a:srgbClr val="000000"/>
                  </a:solidFill>
                </a:rPr>
                <a:t>Nodes that lead to maximum gain</a:t>
              </a:r>
              <a:endPara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494729" name="Line 137"/>
            <p:cNvSpPr>
              <a:spLocks noChangeShapeType="1"/>
            </p:cNvSpPr>
            <p:nvPr/>
          </p:nvSpPr>
          <p:spPr bwMode="auto">
            <a:xfrm flipH="1">
              <a:off x="3762" y="3624"/>
              <a:ext cx="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500" tIns="42449" rIns="84899" bIns="64178">
              <a:spAutoFit/>
            </a:bodyPr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4730" name="Line 138"/>
            <p:cNvSpPr>
              <a:spLocks noChangeShapeType="1"/>
            </p:cNvSpPr>
            <p:nvPr/>
          </p:nvSpPr>
          <p:spPr bwMode="auto">
            <a:xfrm flipH="1">
              <a:off x="3758" y="3865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500" tIns="42449" rIns="84899" bIns="64178">
              <a:spAutoFit/>
            </a:bodyPr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4731" name="Text Box 139"/>
          <p:cNvSpPr txBox="1">
            <a:spLocks noChangeArrowheads="1"/>
          </p:cNvSpPr>
          <p:nvPr/>
        </p:nvSpPr>
        <p:spPr bwMode="auto">
          <a:xfrm>
            <a:off x="6423025" y="5616575"/>
            <a:ext cx="231298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6226" tIns="19057" rIns="76226" bIns="38113" anchor="ctr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Gain after node swapping</a:t>
            </a: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4733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494734" name="Line 142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35" name="Line 143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36" name="Line 144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37" name="Line 145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38" name="Line 146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39" name="Line 147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0" name="Line 148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1" name="Line 149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2" name="Line 150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3" name="Line 151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4" name="Line 152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5" name="Line 153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6" name="Line 154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7" name="Oval 155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48" name="Rectangle 156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49" name="Oval 157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50" name="Rectangle 158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51" name="Oval 159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52" name="Rectangle 160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53" name="Oval 161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54" name="Rectangle 162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55" name="Oval 163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56" name="Rectangle 164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57" name="Oval 165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58" name="Rectangle 166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59" name="Oval 167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0" name="Rectangle 168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61" name="Oval 169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2" name="Rectangle 170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63" name="Line 171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4" name="Line 172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5" name="Line 173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6" name="Line 174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7" name="Line 175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8" name="Line 176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69" name="Line 177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0" name="Line 178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1" name="Line 179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2" name="Line 180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3" name="Line 181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4" name="Line 182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5" name="Line 183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6" name="Line 184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7" name="Oval 185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78" name="Rectangle 186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79" name="Oval 187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80" name="Rectangle 188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81" name="Oval 189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82" name="Rectangle 190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83" name="Oval 191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84" name="Rectangle 192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85" name="Oval 193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86" name="Rectangle 194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87" name="Oval 195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88" name="Rectangle 196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89" name="Oval 197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0" name="Rectangle 198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91" name="Oval 199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2" name="Rectangle 200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793" name="Freeform 201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4" name="Line 202"/>
          <p:cNvSpPr>
            <a:spLocks noChangeAspect="1" noChangeShapeType="1"/>
          </p:cNvSpPr>
          <p:nvPr/>
        </p:nvSpPr>
        <p:spPr bwMode="auto">
          <a:xfrm>
            <a:off x="47371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5" name="Line 203"/>
          <p:cNvSpPr>
            <a:spLocks noChangeAspect="1" noChangeShapeType="1"/>
          </p:cNvSpPr>
          <p:nvPr/>
        </p:nvSpPr>
        <p:spPr bwMode="auto">
          <a:xfrm>
            <a:off x="47418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6" name="Line 204"/>
          <p:cNvSpPr>
            <a:spLocks noChangeAspect="1" noChangeShapeType="1"/>
          </p:cNvSpPr>
          <p:nvPr/>
        </p:nvSpPr>
        <p:spPr bwMode="auto">
          <a:xfrm>
            <a:off x="41068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7" name="Line 205"/>
          <p:cNvSpPr>
            <a:spLocks noChangeAspect="1" noChangeShapeType="1"/>
          </p:cNvSpPr>
          <p:nvPr/>
        </p:nvSpPr>
        <p:spPr bwMode="auto">
          <a:xfrm>
            <a:off x="41068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8" name="Line 206"/>
          <p:cNvSpPr>
            <a:spLocks noChangeAspect="1" noChangeShapeType="1"/>
          </p:cNvSpPr>
          <p:nvPr/>
        </p:nvSpPr>
        <p:spPr bwMode="auto">
          <a:xfrm flipH="1">
            <a:off x="4154488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799" name="Line 207"/>
          <p:cNvSpPr>
            <a:spLocks noChangeAspect="1" noChangeShapeType="1"/>
          </p:cNvSpPr>
          <p:nvPr/>
        </p:nvSpPr>
        <p:spPr bwMode="auto">
          <a:xfrm flipH="1">
            <a:off x="4138613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0" name="Line 208"/>
          <p:cNvSpPr>
            <a:spLocks noChangeAspect="1" noChangeShapeType="1"/>
          </p:cNvSpPr>
          <p:nvPr/>
        </p:nvSpPr>
        <p:spPr bwMode="auto">
          <a:xfrm flipH="1">
            <a:off x="41290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1" name="Line 209"/>
          <p:cNvSpPr>
            <a:spLocks noChangeAspect="1" noChangeShapeType="1"/>
          </p:cNvSpPr>
          <p:nvPr/>
        </p:nvSpPr>
        <p:spPr bwMode="auto">
          <a:xfrm>
            <a:off x="4044950" y="2203450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2" name="Line 210"/>
          <p:cNvSpPr>
            <a:spLocks noChangeAspect="1" noChangeShapeType="1"/>
          </p:cNvSpPr>
          <p:nvPr/>
        </p:nvSpPr>
        <p:spPr bwMode="auto">
          <a:xfrm>
            <a:off x="4111625" y="1152525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3" name="Line 211"/>
          <p:cNvSpPr>
            <a:spLocks noChangeAspect="1" noChangeShapeType="1"/>
          </p:cNvSpPr>
          <p:nvPr/>
        </p:nvSpPr>
        <p:spPr bwMode="auto">
          <a:xfrm>
            <a:off x="4168775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4" name="Line 212"/>
          <p:cNvSpPr>
            <a:spLocks noChangeAspect="1" noChangeShapeType="1"/>
          </p:cNvSpPr>
          <p:nvPr/>
        </p:nvSpPr>
        <p:spPr bwMode="auto">
          <a:xfrm>
            <a:off x="4140200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5" name="Line 213"/>
          <p:cNvSpPr>
            <a:spLocks noChangeAspect="1" noChangeShapeType="1"/>
          </p:cNvSpPr>
          <p:nvPr/>
        </p:nvSpPr>
        <p:spPr bwMode="auto">
          <a:xfrm>
            <a:off x="41449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6" name="Line 214"/>
          <p:cNvSpPr>
            <a:spLocks noChangeAspect="1" noChangeShapeType="1"/>
          </p:cNvSpPr>
          <p:nvPr/>
        </p:nvSpPr>
        <p:spPr bwMode="auto">
          <a:xfrm>
            <a:off x="4154488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7" name="Oval 215"/>
          <p:cNvSpPr>
            <a:spLocks noChangeAspect="1" noChangeArrowheads="1"/>
          </p:cNvSpPr>
          <p:nvPr/>
        </p:nvSpPr>
        <p:spPr bwMode="auto">
          <a:xfrm>
            <a:off x="39354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08" name="Rectangle 216"/>
          <p:cNvSpPr>
            <a:spLocks noChangeAspect="1" noChangeArrowheads="1"/>
          </p:cNvSpPr>
          <p:nvPr/>
        </p:nvSpPr>
        <p:spPr bwMode="auto">
          <a:xfrm>
            <a:off x="3965575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09" name="Oval 217"/>
          <p:cNvSpPr>
            <a:spLocks noChangeAspect="1" noChangeArrowheads="1"/>
          </p:cNvSpPr>
          <p:nvPr/>
        </p:nvSpPr>
        <p:spPr bwMode="auto">
          <a:xfrm>
            <a:off x="45735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10" name="Rectangle 218"/>
          <p:cNvSpPr>
            <a:spLocks noChangeAspect="1" noChangeArrowheads="1"/>
          </p:cNvSpPr>
          <p:nvPr/>
        </p:nvSpPr>
        <p:spPr bwMode="auto">
          <a:xfrm>
            <a:off x="4605338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11" name="Oval 219"/>
          <p:cNvSpPr>
            <a:spLocks noChangeAspect="1" noChangeArrowheads="1"/>
          </p:cNvSpPr>
          <p:nvPr/>
        </p:nvSpPr>
        <p:spPr bwMode="auto">
          <a:xfrm>
            <a:off x="4587875" y="1544638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12" name="Rectangle 220"/>
          <p:cNvSpPr>
            <a:spLocks noChangeAspect="1" noChangeArrowheads="1"/>
          </p:cNvSpPr>
          <p:nvPr/>
        </p:nvSpPr>
        <p:spPr bwMode="auto">
          <a:xfrm>
            <a:off x="46053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13" name="Oval 221"/>
          <p:cNvSpPr>
            <a:spLocks noChangeAspect="1" noChangeArrowheads="1"/>
          </p:cNvSpPr>
          <p:nvPr/>
        </p:nvSpPr>
        <p:spPr bwMode="auto">
          <a:xfrm>
            <a:off x="3935413" y="2087563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14" name="Rectangle 222"/>
          <p:cNvSpPr>
            <a:spLocks noChangeAspect="1" noChangeArrowheads="1"/>
          </p:cNvSpPr>
          <p:nvPr/>
        </p:nvSpPr>
        <p:spPr bwMode="auto">
          <a:xfrm>
            <a:off x="39735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15" name="Oval 223"/>
          <p:cNvSpPr>
            <a:spLocks noChangeAspect="1" noChangeArrowheads="1"/>
          </p:cNvSpPr>
          <p:nvPr/>
        </p:nvSpPr>
        <p:spPr bwMode="auto">
          <a:xfrm>
            <a:off x="39512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16" name="Rectangle 224"/>
          <p:cNvSpPr>
            <a:spLocks noChangeAspect="1" noChangeArrowheads="1"/>
          </p:cNvSpPr>
          <p:nvPr/>
        </p:nvSpPr>
        <p:spPr bwMode="auto">
          <a:xfrm>
            <a:off x="3979863" y="10366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17" name="Oval 225"/>
          <p:cNvSpPr>
            <a:spLocks noChangeAspect="1" noChangeArrowheads="1"/>
          </p:cNvSpPr>
          <p:nvPr/>
        </p:nvSpPr>
        <p:spPr bwMode="auto">
          <a:xfrm>
            <a:off x="393541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18" name="Rectangle 226"/>
          <p:cNvSpPr>
            <a:spLocks noChangeAspect="1" noChangeArrowheads="1"/>
          </p:cNvSpPr>
          <p:nvPr/>
        </p:nvSpPr>
        <p:spPr bwMode="auto">
          <a:xfrm>
            <a:off x="39671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19" name="Oval 227"/>
          <p:cNvSpPr>
            <a:spLocks noChangeAspect="1" noChangeArrowheads="1"/>
          </p:cNvSpPr>
          <p:nvPr/>
        </p:nvSpPr>
        <p:spPr bwMode="auto">
          <a:xfrm>
            <a:off x="45735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20" name="Rectangle 228"/>
          <p:cNvSpPr>
            <a:spLocks noChangeAspect="1" noChangeArrowheads="1"/>
          </p:cNvSpPr>
          <p:nvPr/>
        </p:nvSpPr>
        <p:spPr bwMode="auto">
          <a:xfrm>
            <a:off x="46053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21" name="Oval 229"/>
          <p:cNvSpPr>
            <a:spLocks noChangeAspect="1" noChangeArrowheads="1"/>
          </p:cNvSpPr>
          <p:nvPr/>
        </p:nvSpPr>
        <p:spPr bwMode="auto">
          <a:xfrm>
            <a:off x="45878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4822" name="Rectangle 230"/>
          <p:cNvSpPr>
            <a:spLocks noChangeAspect="1" noChangeArrowheads="1"/>
          </p:cNvSpPr>
          <p:nvPr/>
        </p:nvSpPr>
        <p:spPr bwMode="auto">
          <a:xfrm>
            <a:off x="46212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4823" name="Line 231"/>
          <p:cNvSpPr>
            <a:spLocks noChangeAspect="1" noChangeShapeType="1"/>
          </p:cNvSpPr>
          <p:nvPr/>
        </p:nvSpPr>
        <p:spPr bwMode="auto">
          <a:xfrm>
            <a:off x="3836988" y="1978025"/>
            <a:ext cx="11953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9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9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84" grpId="0" animBg="1"/>
      <p:bldP spid="494685" grpId="0" animBg="1"/>
      <p:bldP spid="494686" grpId="0" animBg="1"/>
      <p:bldP spid="494687" grpId="0" animBg="1"/>
      <p:bldP spid="494688" grpId="0" animBg="1"/>
      <p:bldP spid="494689" grpId="0" animBg="1"/>
      <p:bldP spid="494690" grpId="0" animBg="1"/>
      <p:bldP spid="494691" grpId="0" animBg="1"/>
      <p:bldP spid="494692" grpId="0" animBg="1"/>
      <p:bldP spid="494693" grpId="0" animBg="1"/>
      <p:bldP spid="494694" grpId="0" animBg="1"/>
      <p:bldP spid="494695" grpId="0" animBg="1"/>
      <p:bldP spid="494696" grpId="0" animBg="1"/>
      <p:bldP spid="494697" grpId="0" animBg="1"/>
      <p:bldP spid="494698" grpId="0" animBg="1"/>
      <p:bldP spid="494699" grpId="0"/>
      <p:bldP spid="494700" grpId="0" animBg="1"/>
      <p:bldP spid="494701" grpId="0"/>
      <p:bldP spid="494702" grpId="0" animBg="1"/>
      <p:bldP spid="494703" grpId="0"/>
      <p:bldP spid="494704" grpId="0" animBg="1"/>
      <p:bldP spid="494705" grpId="0"/>
      <p:bldP spid="494706" grpId="0" animBg="1"/>
      <p:bldP spid="494707" grpId="0"/>
      <p:bldP spid="494708" grpId="0" animBg="1"/>
      <p:bldP spid="494709" grpId="0"/>
      <p:bldP spid="494710" grpId="0" animBg="1"/>
      <p:bldP spid="494711" grpId="0"/>
      <p:bldP spid="494712" grpId="0" animBg="1"/>
      <p:bldP spid="494713" grpId="0"/>
      <p:bldP spid="494714" grpId="0" animBg="1"/>
      <p:bldP spid="494718" grpId="0" animBg="1"/>
      <p:bldP spid="494721" grpId="0" animBg="1"/>
      <p:bldP spid="494724" grpId="0" animBg="1"/>
      <p:bldP spid="494728" grpId="0"/>
      <p:bldP spid="4947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E6F93-971B-E74B-BDB0-0FFE992FED32}" type="slidenum">
              <a:rPr lang="en-US"/>
              <a:pPr/>
              <a:t>26</a:t>
            </a:fld>
            <a:endParaRPr lang="en-US"/>
          </a:p>
        </p:txBody>
      </p:sp>
      <p:sp>
        <p:nvSpPr>
          <p:cNvPr id="496672" name="Text Box 32"/>
          <p:cNvSpPr txBox="1">
            <a:spLocks noChangeAspect="1" noChangeArrowheads="1"/>
          </p:cNvSpPr>
          <p:nvPr/>
        </p:nvSpPr>
        <p:spPr bwMode="auto">
          <a:xfrm>
            <a:off x="455613" y="3333750"/>
            <a:ext cx="1252537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1,2,3,4,5,6,7,8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6673" name="Line 33"/>
          <p:cNvSpPr>
            <a:spLocks noChangeAspect="1" noChangeShapeType="1"/>
          </p:cNvSpPr>
          <p:nvPr/>
        </p:nvSpPr>
        <p:spPr bwMode="auto">
          <a:xfrm>
            <a:off x="8215313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4" name="Line 34"/>
          <p:cNvSpPr>
            <a:spLocks noChangeAspect="1" noChangeShapeType="1"/>
          </p:cNvSpPr>
          <p:nvPr/>
        </p:nvSpPr>
        <p:spPr bwMode="auto">
          <a:xfrm>
            <a:off x="8220075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5" name="Line 35"/>
          <p:cNvSpPr>
            <a:spLocks noChangeAspect="1" noChangeShapeType="1"/>
          </p:cNvSpPr>
          <p:nvPr/>
        </p:nvSpPr>
        <p:spPr bwMode="auto">
          <a:xfrm>
            <a:off x="7585075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6" name="Line 36"/>
          <p:cNvSpPr>
            <a:spLocks noChangeAspect="1" noChangeShapeType="1"/>
          </p:cNvSpPr>
          <p:nvPr/>
        </p:nvSpPr>
        <p:spPr bwMode="auto">
          <a:xfrm>
            <a:off x="7585075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7" name="Line 37"/>
          <p:cNvSpPr>
            <a:spLocks noChangeAspect="1" noChangeShapeType="1"/>
          </p:cNvSpPr>
          <p:nvPr/>
        </p:nvSpPr>
        <p:spPr bwMode="auto">
          <a:xfrm flipH="1">
            <a:off x="7631113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8" name="Line 38"/>
          <p:cNvSpPr>
            <a:spLocks noChangeAspect="1" noChangeShapeType="1"/>
          </p:cNvSpPr>
          <p:nvPr/>
        </p:nvSpPr>
        <p:spPr bwMode="auto">
          <a:xfrm flipH="1">
            <a:off x="7616825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79" name="Line 39"/>
          <p:cNvSpPr>
            <a:spLocks noChangeAspect="1" noChangeShapeType="1"/>
          </p:cNvSpPr>
          <p:nvPr/>
        </p:nvSpPr>
        <p:spPr bwMode="auto">
          <a:xfrm flipH="1">
            <a:off x="7605713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0" name="Line 40"/>
          <p:cNvSpPr>
            <a:spLocks noChangeAspect="1" noChangeShapeType="1"/>
          </p:cNvSpPr>
          <p:nvPr/>
        </p:nvSpPr>
        <p:spPr bwMode="auto">
          <a:xfrm>
            <a:off x="7521575" y="2203450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1" name="Line 41"/>
          <p:cNvSpPr>
            <a:spLocks noChangeAspect="1" noChangeShapeType="1"/>
          </p:cNvSpPr>
          <p:nvPr/>
        </p:nvSpPr>
        <p:spPr bwMode="auto">
          <a:xfrm>
            <a:off x="7588250" y="1152525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2" name="Line 42"/>
          <p:cNvSpPr>
            <a:spLocks noChangeAspect="1" noChangeShapeType="1"/>
          </p:cNvSpPr>
          <p:nvPr/>
        </p:nvSpPr>
        <p:spPr bwMode="auto">
          <a:xfrm>
            <a:off x="7646988" y="1693863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3" name="Line 43"/>
          <p:cNvSpPr>
            <a:spLocks noChangeAspect="1" noChangeShapeType="1"/>
          </p:cNvSpPr>
          <p:nvPr/>
        </p:nvSpPr>
        <p:spPr bwMode="auto">
          <a:xfrm>
            <a:off x="7618413" y="22383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4" name="Line 44"/>
          <p:cNvSpPr>
            <a:spLocks noChangeAspect="1" noChangeShapeType="1"/>
          </p:cNvSpPr>
          <p:nvPr/>
        </p:nvSpPr>
        <p:spPr bwMode="auto">
          <a:xfrm>
            <a:off x="7621588" y="27971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5" name="Line 45"/>
          <p:cNvSpPr>
            <a:spLocks noChangeAspect="1" noChangeShapeType="1"/>
          </p:cNvSpPr>
          <p:nvPr/>
        </p:nvSpPr>
        <p:spPr bwMode="auto">
          <a:xfrm>
            <a:off x="7631113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6" name="Oval 46"/>
          <p:cNvSpPr>
            <a:spLocks noChangeAspect="1" noChangeArrowheads="1"/>
          </p:cNvSpPr>
          <p:nvPr/>
        </p:nvSpPr>
        <p:spPr bwMode="auto">
          <a:xfrm>
            <a:off x="741362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7" name="Rectangle 47"/>
          <p:cNvSpPr>
            <a:spLocks noChangeAspect="1" noChangeArrowheads="1"/>
          </p:cNvSpPr>
          <p:nvPr/>
        </p:nvSpPr>
        <p:spPr bwMode="auto">
          <a:xfrm>
            <a:off x="744378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88" name="Oval 48"/>
          <p:cNvSpPr>
            <a:spLocks noChangeAspect="1" noChangeArrowheads="1"/>
          </p:cNvSpPr>
          <p:nvPr/>
        </p:nvSpPr>
        <p:spPr bwMode="auto">
          <a:xfrm>
            <a:off x="8050213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89" name="Rectangle 49"/>
          <p:cNvSpPr>
            <a:spLocks noChangeAspect="1" noChangeArrowheads="1"/>
          </p:cNvSpPr>
          <p:nvPr/>
        </p:nvSpPr>
        <p:spPr bwMode="auto">
          <a:xfrm>
            <a:off x="8081963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90" name="Oval 50"/>
          <p:cNvSpPr>
            <a:spLocks noChangeAspect="1" noChangeArrowheads="1"/>
          </p:cNvSpPr>
          <p:nvPr/>
        </p:nvSpPr>
        <p:spPr bwMode="auto">
          <a:xfrm>
            <a:off x="8064500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91" name="Rectangle 51"/>
          <p:cNvSpPr>
            <a:spLocks noChangeAspect="1" noChangeArrowheads="1"/>
          </p:cNvSpPr>
          <p:nvPr/>
        </p:nvSpPr>
        <p:spPr bwMode="auto">
          <a:xfrm>
            <a:off x="8081963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92" name="Oval 52"/>
          <p:cNvSpPr>
            <a:spLocks noChangeAspect="1" noChangeArrowheads="1"/>
          </p:cNvSpPr>
          <p:nvPr/>
        </p:nvSpPr>
        <p:spPr bwMode="auto">
          <a:xfrm>
            <a:off x="741362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93" name="Rectangle 53"/>
          <p:cNvSpPr>
            <a:spLocks noChangeAspect="1" noChangeArrowheads="1"/>
          </p:cNvSpPr>
          <p:nvPr/>
        </p:nvSpPr>
        <p:spPr bwMode="auto">
          <a:xfrm>
            <a:off x="7450138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94" name="Oval 54"/>
          <p:cNvSpPr>
            <a:spLocks noChangeAspect="1" noChangeArrowheads="1"/>
          </p:cNvSpPr>
          <p:nvPr/>
        </p:nvSpPr>
        <p:spPr bwMode="auto">
          <a:xfrm>
            <a:off x="7427913" y="1000125"/>
            <a:ext cx="327025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95" name="Rectangle 55"/>
          <p:cNvSpPr>
            <a:spLocks noChangeAspect="1" noChangeArrowheads="1"/>
          </p:cNvSpPr>
          <p:nvPr/>
        </p:nvSpPr>
        <p:spPr bwMode="auto">
          <a:xfrm>
            <a:off x="7456488" y="10382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96" name="Oval 56"/>
          <p:cNvSpPr>
            <a:spLocks noChangeAspect="1" noChangeArrowheads="1"/>
          </p:cNvSpPr>
          <p:nvPr/>
        </p:nvSpPr>
        <p:spPr bwMode="auto">
          <a:xfrm>
            <a:off x="741362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97" name="Rectangle 57"/>
          <p:cNvSpPr>
            <a:spLocks noChangeAspect="1" noChangeArrowheads="1"/>
          </p:cNvSpPr>
          <p:nvPr/>
        </p:nvSpPr>
        <p:spPr bwMode="auto">
          <a:xfrm>
            <a:off x="7445375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698" name="Oval 58"/>
          <p:cNvSpPr>
            <a:spLocks noChangeAspect="1" noChangeArrowheads="1"/>
          </p:cNvSpPr>
          <p:nvPr/>
        </p:nvSpPr>
        <p:spPr bwMode="auto">
          <a:xfrm>
            <a:off x="8050213" y="2087563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699" name="Rectangle 59"/>
          <p:cNvSpPr>
            <a:spLocks noChangeAspect="1" noChangeArrowheads="1"/>
          </p:cNvSpPr>
          <p:nvPr/>
        </p:nvSpPr>
        <p:spPr bwMode="auto">
          <a:xfrm>
            <a:off x="808196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700" name="Oval 60"/>
          <p:cNvSpPr>
            <a:spLocks noChangeAspect="1" noChangeArrowheads="1"/>
          </p:cNvSpPr>
          <p:nvPr/>
        </p:nvSpPr>
        <p:spPr bwMode="auto">
          <a:xfrm>
            <a:off x="8064500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701" name="Rectangle 61"/>
          <p:cNvSpPr>
            <a:spLocks noChangeAspect="1" noChangeArrowheads="1"/>
          </p:cNvSpPr>
          <p:nvPr/>
        </p:nvSpPr>
        <p:spPr bwMode="auto">
          <a:xfrm>
            <a:off x="8099425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702" name="Text Box 62"/>
          <p:cNvSpPr txBox="1">
            <a:spLocks noChangeAspect="1" noChangeArrowheads="1"/>
          </p:cNvSpPr>
          <p:nvPr/>
        </p:nvSpPr>
        <p:spPr bwMode="auto">
          <a:xfrm>
            <a:off x="73136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  <a:cs typeface="Times New Roman" charset="0"/>
              </a:rPr>
              <a:t>–</a:t>
            </a:r>
          </a:p>
        </p:txBody>
      </p:sp>
      <p:sp>
        <p:nvSpPr>
          <p:cNvPr id="496732" name="Text Box 92"/>
          <p:cNvSpPr txBox="1">
            <a:spLocks noChangeAspect="1" noChangeArrowheads="1"/>
          </p:cNvSpPr>
          <p:nvPr/>
        </p:nvSpPr>
        <p:spPr bwMode="auto">
          <a:xfrm>
            <a:off x="21828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1,2,4,6,7,8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6762" name="Text Box 122"/>
          <p:cNvSpPr txBox="1">
            <a:spLocks noChangeAspect="1" noChangeArrowheads="1"/>
          </p:cNvSpPr>
          <p:nvPr/>
        </p:nvSpPr>
        <p:spPr bwMode="auto">
          <a:xfrm>
            <a:off x="392271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1,2,7,8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6792" name="Text Box 152"/>
          <p:cNvSpPr txBox="1">
            <a:spLocks noChangeAspect="1" noChangeArrowheads="1"/>
          </p:cNvSpPr>
          <p:nvPr/>
        </p:nvSpPr>
        <p:spPr bwMode="auto">
          <a:xfrm>
            <a:off x="5681663" y="3333750"/>
            <a:ext cx="984250" cy="6905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Cut cost: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300" dirty="0" smtClean="0">
                <a:solidFill>
                  <a:srgbClr val="000000"/>
                </a:solidFill>
              </a:rPr>
              <a:t>Not fixed: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2,8</a:t>
            </a:r>
            <a:endParaRPr lang="en-US" altLang="zh-CN" sz="13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6797" name="Line 157"/>
          <p:cNvSpPr>
            <a:spLocks noChangeAspect="1" noChangeShapeType="1"/>
          </p:cNvSpPr>
          <p:nvPr/>
        </p:nvSpPr>
        <p:spPr bwMode="auto">
          <a:xfrm>
            <a:off x="7899400" y="865188"/>
            <a:ext cx="0" cy="2065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798" name="AutoShape 158"/>
          <p:cNvSpPr>
            <a:spLocks noChangeAspect="1" noChangeArrowheads="1"/>
          </p:cNvSpPr>
          <p:nvPr/>
        </p:nvSpPr>
        <p:spPr bwMode="auto">
          <a:xfrm>
            <a:off x="68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799" name="AutoShape 159"/>
          <p:cNvSpPr>
            <a:spLocks noChangeAspect="1" noChangeArrowheads="1"/>
          </p:cNvSpPr>
          <p:nvPr/>
        </p:nvSpPr>
        <p:spPr bwMode="auto">
          <a:xfrm>
            <a:off x="2589213" y="4151313"/>
            <a:ext cx="1630362" cy="327025"/>
          </a:xfrm>
          <a:prstGeom prst="curvedUpArrow">
            <a:avLst>
              <a:gd name="adj1" fmla="val 99709"/>
              <a:gd name="adj2" fmla="val 199417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00" name="AutoShape 160"/>
          <p:cNvSpPr>
            <a:spLocks noChangeAspect="1" noChangeArrowheads="1"/>
          </p:cNvSpPr>
          <p:nvPr/>
        </p:nvSpPr>
        <p:spPr bwMode="auto">
          <a:xfrm>
            <a:off x="4495800" y="4151313"/>
            <a:ext cx="1630363" cy="327025"/>
          </a:xfrm>
          <a:prstGeom prst="curvedUpArrow">
            <a:avLst>
              <a:gd name="adj1" fmla="val 99709"/>
              <a:gd name="adj2" fmla="val 199418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01" name="AutoShape 161"/>
          <p:cNvSpPr>
            <a:spLocks noChangeAspect="1" noChangeArrowheads="1"/>
          </p:cNvSpPr>
          <p:nvPr/>
        </p:nvSpPr>
        <p:spPr bwMode="auto">
          <a:xfrm>
            <a:off x="6400800" y="4151313"/>
            <a:ext cx="1628775" cy="327025"/>
          </a:xfrm>
          <a:prstGeom prst="curvedUpArrow">
            <a:avLst>
              <a:gd name="adj1" fmla="val 99612"/>
              <a:gd name="adj2" fmla="val 199223"/>
              <a:gd name="adj3" fmla="val 33333"/>
            </a:avLst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02" name="Text Box 162"/>
          <p:cNvSpPr txBox="1">
            <a:spLocks noChangeArrowheads="1"/>
          </p:cNvSpPr>
          <p:nvPr/>
        </p:nvSpPr>
        <p:spPr bwMode="auto">
          <a:xfrm>
            <a:off x="684213" y="4667250"/>
            <a:ext cx="1684337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6803" name="Text Box 163"/>
          <p:cNvSpPr txBox="1">
            <a:spLocks noChangeArrowheads="1"/>
          </p:cNvSpPr>
          <p:nvPr/>
        </p:nvSpPr>
        <p:spPr bwMode="auto">
          <a:xfrm>
            <a:off x="2589213" y="4667250"/>
            <a:ext cx="1700212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3+2-0 = 5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(4,6)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=8</a:t>
            </a:r>
          </a:p>
        </p:txBody>
      </p:sp>
      <p:sp>
        <p:nvSpPr>
          <p:cNvPr id="496804" name="Text Box 164"/>
          <p:cNvSpPr txBox="1">
            <a:spLocks noChangeArrowheads="1"/>
          </p:cNvSpPr>
          <p:nvPr/>
        </p:nvSpPr>
        <p:spPr bwMode="auto">
          <a:xfrm>
            <a:off x="4495800" y="4667250"/>
            <a:ext cx="1658938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(1) = 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(7)=-3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-3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(8)=-3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-3-3-0 = -6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(1,7)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</p:txBody>
      </p:sp>
      <p:sp>
        <p:nvSpPr>
          <p:cNvPr id="496805" name="Text Box 165"/>
          <p:cNvSpPr txBox="1">
            <a:spLocks noChangeArrowheads="1"/>
          </p:cNvSpPr>
          <p:nvPr/>
        </p:nvSpPr>
        <p:spPr bwMode="auto">
          <a:xfrm>
            <a:off x="6400800" y="4667250"/>
            <a:ext cx="1676400" cy="16589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(2) = 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-1-1-0 = -2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(2,8)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496806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496807" name="Line 167"/>
          <p:cNvSpPr>
            <a:spLocks noChangeAspect="1" noChangeShapeType="1"/>
          </p:cNvSpPr>
          <p:nvPr/>
        </p:nvSpPr>
        <p:spPr bwMode="auto">
          <a:xfrm>
            <a:off x="1270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08" name="Line 168"/>
          <p:cNvSpPr>
            <a:spLocks noChangeAspect="1" noChangeShapeType="1"/>
          </p:cNvSpPr>
          <p:nvPr/>
        </p:nvSpPr>
        <p:spPr bwMode="auto">
          <a:xfrm>
            <a:off x="1274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09" name="Line 169"/>
          <p:cNvSpPr>
            <a:spLocks noChangeAspect="1" noChangeShapeType="1"/>
          </p:cNvSpPr>
          <p:nvPr/>
        </p:nvSpPr>
        <p:spPr bwMode="auto">
          <a:xfrm>
            <a:off x="639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0" name="Line 170"/>
          <p:cNvSpPr>
            <a:spLocks noChangeAspect="1" noChangeShapeType="1"/>
          </p:cNvSpPr>
          <p:nvPr/>
        </p:nvSpPr>
        <p:spPr bwMode="auto">
          <a:xfrm>
            <a:off x="639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1" name="Line 171"/>
          <p:cNvSpPr>
            <a:spLocks noChangeAspect="1" noChangeShapeType="1"/>
          </p:cNvSpPr>
          <p:nvPr/>
        </p:nvSpPr>
        <p:spPr bwMode="auto">
          <a:xfrm flipH="1">
            <a:off x="685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2" name="Line 172"/>
          <p:cNvSpPr>
            <a:spLocks noChangeAspect="1" noChangeShapeType="1"/>
          </p:cNvSpPr>
          <p:nvPr/>
        </p:nvSpPr>
        <p:spPr bwMode="auto">
          <a:xfrm flipH="1">
            <a:off x="671513" y="2266950"/>
            <a:ext cx="5762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3" name="Line 173"/>
          <p:cNvSpPr>
            <a:spLocks noChangeAspect="1" noChangeShapeType="1"/>
          </p:cNvSpPr>
          <p:nvPr/>
        </p:nvSpPr>
        <p:spPr bwMode="auto">
          <a:xfrm flipH="1">
            <a:off x="661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4" name="Line 174"/>
          <p:cNvSpPr>
            <a:spLocks noChangeAspect="1" noChangeShapeType="1"/>
          </p:cNvSpPr>
          <p:nvPr/>
        </p:nvSpPr>
        <p:spPr bwMode="auto">
          <a:xfrm>
            <a:off x="576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5" name="Line 175"/>
          <p:cNvSpPr>
            <a:spLocks noChangeAspect="1" noChangeShapeType="1"/>
          </p:cNvSpPr>
          <p:nvPr/>
        </p:nvSpPr>
        <p:spPr bwMode="auto">
          <a:xfrm>
            <a:off x="642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6" name="Line 176"/>
          <p:cNvSpPr>
            <a:spLocks noChangeAspect="1" noChangeShapeType="1"/>
          </p:cNvSpPr>
          <p:nvPr/>
        </p:nvSpPr>
        <p:spPr bwMode="auto">
          <a:xfrm>
            <a:off x="703263" y="169386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7" name="Line 177"/>
          <p:cNvSpPr>
            <a:spLocks noChangeAspect="1" noChangeShapeType="1"/>
          </p:cNvSpPr>
          <p:nvPr/>
        </p:nvSpPr>
        <p:spPr bwMode="auto">
          <a:xfrm>
            <a:off x="671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8" name="Line 178"/>
          <p:cNvSpPr>
            <a:spLocks noChangeAspect="1" noChangeShapeType="1"/>
          </p:cNvSpPr>
          <p:nvPr/>
        </p:nvSpPr>
        <p:spPr bwMode="auto">
          <a:xfrm>
            <a:off x="6778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19" name="Line 179"/>
          <p:cNvSpPr>
            <a:spLocks noChangeAspect="1" noChangeShapeType="1"/>
          </p:cNvSpPr>
          <p:nvPr/>
        </p:nvSpPr>
        <p:spPr bwMode="auto">
          <a:xfrm>
            <a:off x="685800" y="1162050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0" name="Oval 180"/>
          <p:cNvSpPr>
            <a:spLocks noChangeAspect="1" noChangeArrowheads="1"/>
          </p:cNvSpPr>
          <p:nvPr/>
        </p:nvSpPr>
        <p:spPr bwMode="auto">
          <a:xfrm>
            <a:off x="4683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1" name="Rectangle 181"/>
          <p:cNvSpPr>
            <a:spLocks noChangeAspect="1" noChangeArrowheads="1"/>
          </p:cNvSpPr>
          <p:nvPr/>
        </p:nvSpPr>
        <p:spPr bwMode="auto">
          <a:xfrm>
            <a:off x="498475" y="15700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22" name="Oval 182"/>
          <p:cNvSpPr>
            <a:spLocks noChangeAspect="1" noChangeArrowheads="1"/>
          </p:cNvSpPr>
          <p:nvPr/>
        </p:nvSpPr>
        <p:spPr bwMode="auto">
          <a:xfrm>
            <a:off x="1106488" y="10001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3" name="Rectangle 183"/>
          <p:cNvSpPr>
            <a:spLocks noChangeAspect="1" noChangeArrowheads="1"/>
          </p:cNvSpPr>
          <p:nvPr/>
        </p:nvSpPr>
        <p:spPr bwMode="auto">
          <a:xfrm>
            <a:off x="1138238" y="10318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24" name="Oval 184"/>
          <p:cNvSpPr>
            <a:spLocks noChangeAspect="1" noChangeArrowheads="1"/>
          </p:cNvSpPr>
          <p:nvPr/>
        </p:nvSpPr>
        <p:spPr bwMode="auto">
          <a:xfrm>
            <a:off x="1120775" y="1544638"/>
            <a:ext cx="325438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5" name="Rectangle 185"/>
          <p:cNvSpPr>
            <a:spLocks noChangeAspect="1" noChangeArrowheads="1"/>
          </p:cNvSpPr>
          <p:nvPr/>
        </p:nvSpPr>
        <p:spPr bwMode="auto">
          <a:xfrm>
            <a:off x="11382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26" name="Oval 186"/>
          <p:cNvSpPr>
            <a:spLocks noChangeAspect="1" noChangeArrowheads="1"/>
          </p:cNvSpPr>
          <p:nvPr/>
        </p:nvSpPr>
        <p:spPr bwMode="auto">
          <a:xfrm>
            <a:off x="468313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7" name="Rectangle 187"/>
          <p:cNvSpPr>
            <a:spLocks noChangeAspect="1" noChangeArrowheads="1"/>
          </p:cNvSpPr>
          <p:nvPr/>
        </p:nvSpPr>
        <p:spPr bwMode="auto">
          <a:xfrm>
            <a:off x="5064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28" name="Oval 188"/>
          <p:cNvSpPr>
            <a:spLocks noChangeAspect="1" noChangeArrowheads="1"/>
          </p:cNvSpPr>
          <p:nvPr/>
        </p:nvSpPr>
        <p:spPr bwMode="auto">
          <a:xfrm>
            <a:off x="484188" y="1000125"/>
            <a:ext cx="323850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29" name="Rectangle 189"/>
          <p:cNvSpPr>
            <a:spLocks noChangeAspect="1" noChangeArrowheads="1"/>
          </p:cNvSpPr>
          <p:nvPr/>
        </p:nvSpPr>
        <p:spPr bwMode="auto">
          <a:xfrm>
            <a:off x="512763" y="1036638"/>
            <a:ext cx="258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30" name="Oval 190"/>
          <p:cNvSpPr>
            <a:spLocks noChangeAspect="1" noChangeArrowheads="1"/>
          </p:cNvSpPr>
          <p:nvPr/>
        </p:nvSpPr>
        <p:spPr bwMode="auto">
          <a:xfrm>
            <a:off x="468313" y="26304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1" name="Rectangle 191"/>
          <p:cNvSpPr>
            <a:spLocks noChangeAspect="1" noChangeArrowheads="1"/>
          </p:cNvSpPr>
          <p:nvPr/>
        </p:nvSpPr>
        <p:spPr bwMode="auto">
          <a:xfrm>
            <a:off x="5000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32" name="Oval 192"/>
          <p:cNvSpPr>
            <a:spLocks noChangeAspect="1" noChangeArrowheads="1"/>
          </p:cNvSpPr>
          <p:nvPr/>
        </p:nvSpPr>
        <p:spPr bwMode="auto">
          <a:xfrm>
            <a:off x="11064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3" name="Rectangle 193"/>
          <p:cNvSpPr>
            <a:spLocks noChangeAspect="1" noChangeArrowheads="1"/>
          </p:cNvSpPr>
          <p:nvPr/>
        </p:nvSpPr>
        <p:spPr bwMode="auto">
          <a:xfrm>
            <a:off x="11382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34" name="Oval 194"/>
          <p:cNvSpPr>
            <a:spLocks noChangeAspect="1" noChangeArrowheads="1"/>
          </p:cNvSpPr>
          <p:nvPr/>
        </p:nvSpPr>
        <p:spPr bwMode="auto">
          <a:xfrm>
            <a:off x="1120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5" name="Rectangle 195"/>
          <p:cNvSpPr>
            <a:spLocks noChangeAspect="1" noChangeArrowheads="1"/>
          </p:cNvSpPr>
          <p:nvPr/>
        </p:nvSpPr>
        <p:spPr bwMode="auto">
          <a:xfrm>
            <a:off x="1154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36" name="Line 196"/>
          <p:cNvSpPr>
            <a:spLocks noChangeAspect="1" noChangeShapeType="1"/>
          </p:cNvSpPr>
          <p:nvPr/>
        </p:nvSpPr>
        <p:spPr bwMode="auto">
          <a:xfrm>
            <a:off x="968375" y="892175"/>
            <a:ext cx="0" cy="2063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7" name="Line 197"/>
          <p:cNvSpPr>
            <a:spLocks noChangeAspect="1" noChangeShapeType="1"/>
          </p:cNvSpPr>
          <p:nvPr/>
        </p:nvSpPr>
        <p:spPr bwMode="auto">
          <a:xfrm>
            <a:off x="3000375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8" name="Line 198"/>
          <p:cNvSpPr>
            <a:spLocks noChangeAspect="1" noChangeShapeType="1"/>
          </p:cNvSpPr>
          <p:nvPr/>
        </p:nvSpPr>
        <p:spPr bwMode="auto">
          <a:xfrm>
            <a:off x="3005138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39" name="Line 199"/>
          <p:cNvSpPr>
            <a:spLocks noChangeAspect="1" noChangeShapeType="1"/>
          </p:cNvSpPr>
          <p:nvPr/>
        </p:nvSpPr>
        <p:spPr bwMode="auto">
          <a:xfrm>
            <a:off x="2370138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0" name="Line 200"/>
          <p:cNvSpPr>
            <a:spLocks noChangeAspect="1" noChangeShapeType="1"/>
          </p:cNvSpPr>
          <p:nvPr/>
        </p:nvSpPr>
        <p:spPr bwMode="auto">
          <a:xfrm>
            <a:off x="2370138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1" name="Line 201"/>
          <p:cNvSpPr>
            <a:spLocks noChangeAspect="1" noChangeShapeType="1"/>
          </p:cNvSpPr>
          <p:nvPr/>
        </p:nvSpPr>
        <p:spPr bwMode="auto">
          <a:xfrm flipH="1">
            <a:off x="2414588" y="1701800"/>
            <a:ext cx="5762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2" name="Line 202"/>
          <p:cNvSpPr>
            <a:spLocks noChangeAspect="1" noChangeShapeType="1"/>
          </p:cNvSpPr>
          <p:nvPr/>
        </p:nvSpPr>
        <p:spPr bwMode="auto">
          <a:xfrm flipH="1">
            <a:off x="2401888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3" name="Line 203"/>
          <p:cNvSpPr>
            <a:spLocks noChangeAspect="1" noChangeShapeType="1"/>
          </p:cNvSpPr>
          <p:nvPr/>
        </p:nvSpPr>
        <p:spPr bwMode="auto">
          <a:xfrm flipH="1">
            <a:off x="2390775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4" name="Line 204"/>
          <p:cNvSpPr>
            <a:spLocks noChangeAspect="1" noChangeShapeType="1"/>
          </p:cNvSpPr>
          <p:nvPr/>
        </p:nvSpPr>
        <p:spPr bwMode="auto">
          <a:xfrm>
            <a:off x="2305050" y="2203450"/>
            <a:ext cx="627063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5" name="Line 205"/>
          <p:cNvSpPr>
            <a:spLocks noChangeAspect="1" noChangeShapeType="1"/>
          </p:cNvSpPr>
          <p:nvPr/>
        </p:nvSpPr>
        <p:spPr bwMode="auto">
          <a:xfrm>
            <a:off x="2373313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6" name="Line 206"/>
          <p:cNvSpPr>
            <a:spLocks noChangeAspect="1" noChangeShapeType="1"/>
          </p:cNvSpPr>
          <p:nvPr/>
        </p:nvSpPr>
        <p:spPr bwMode="auto">
          <a:xfrm>
            <a:off x="2432050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7" name="Line 207"/>
          <p:cNvSpPr>
            <a:spLocks noChangeAspect="1" noChangeShapeType="1"/>
          </p:cNvSpPr>
          <p:nvPr/>
        </p:nvSpPr>
        <p:spPr bwMode="auto">
          <a:xfrm>
            <a:off x="2401888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8" name="Line 208"/>
          <p:cNvSpPr>
            <a:spLocks noChangeAspect="1" noChangeShapeType="1"/>
          </p:cNvSpPr>
          <p:nvPr/>
        </p:nvSpPr>
        <p:spPr bwMode="auto">
          <a:xfrm>
            <a:off x="2406650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49" name="Line 209"/>
          <p:cNvSpPr>
            <a:spLocks noChangeAspect="1" noChangeShapeType="1"/>
          </p:cNvSpPr>
          <p:nvPr/>
        </p:nvSpPr>
        <p:spPr bwMode="auto">
          <a:xfrm>
            <a:off x="2414588" y="1162050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0" name="Oval 210"/>
          <p:cNvSpPr>
            <a:spLocks noChangeAspect="1" noChangeArrowheads="1"/>
          </p:cNvSpPr>
          <p:nvPr/>
        </p:nvSpPr>
        <p:spPr bwMode="auto">
          <a:xfrm>
            <a:off x="2198688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1" name="Rectangle 211"/>
          <p:cNvSpPr>
            <a:spLocks noChangeAspect="1" noChangeArrowheads="1"/>
          </p:cNvSpPr>
          <p:nvPr/>
        </p:nvSpPr>
        <p:spPr bwMode="auto">
          <a:xfrm>
            <a:off x="2228850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52" name="Oval 212"/>
          <p:cNvSpPr>
            <a:spLocks noChangeAspect="1" noChangeArrowheads="1"/>
          </p:cNvSpPr>
          <p:nvPr/>
        </p:nvSpPr>
        <p:spPr bwMode="auto">
          <a:xfrm>
            <a:off x="28352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3" name="Rectangle 213"/>
          <p:cNvSpPr>
            <a:spLocks noChangeAspect="1" noChangeArrowheads="1"/>
          </p:cNvSpPr>
          <p:nvPr/>
        </p:nvSpPr>
        <p:spPr bwMode="auto">
          <a:xfrm>
            <a:off x="2867025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54" name="Oval 214"/>
          <p:cNvSpPr>
            <a:spLocks noChangeAspect="1" noChangeArrowheads="1"/>
          </p:cNvSpPr>
          <p:nvPr/>
        </p:nvSpPr>
        <p:spPr bwMode="auto">
          <a:xfrm>
            <a:off x="2849563" y="1544638"/>
            <a:ext cx="327025" cy="32385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5" name="Rectangle 215"/>
          <p:cNvSpPr>
            <a:spLocks noChangeAspect="1" noChangeArrowheads="1"/>
          </p:cNvSpPr>
          <p:nvPr/>
        </p:nvSpPr>
        <p:spPr bwMode="auto">
          <a:xfrm>
            <a:off x="2867025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56" name="Oval 216"/>
          <p:cNvSpPr>
            <a:spLocks noChangeAspect="1" noChangeArrowheads="1"/>
          </p:cNvSpPr>
          <p:nvPr/>
        </p:nvSpPr>
        <p:spPr bwMode="auto">
          <a:xfrm>
            <a:off x="21986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7" name="Rectangle 217"/>
          <p:cNvSpPr>
            <a:spLocks noChangeAspect="1" noChangeArrowheads="1"/>
          </p:cNvSpPr>
          <p:nvPr/>
        </p:nvSpPr>
        <p:spPr bwMode="auto">
          <a:xfrm>
            <a:off x="223520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58" name="Oval 218"/>
          <p:cNvSpPr>
            <a:spLocks noChangeAspect="1" noChangeArrowheads="1"/>
          </p:cNvSpPr>
          <p:nvPr/>
        </p:nvSpPr>
        <p:spPr bwMode="auto">
          <a:xfrm>
            <a:off x="2212975" y="1000125"/>
            <a:ext cx="325438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59" name="Rectangle 219"/>
          <p:cNvSpPr>
            <a:spLocks noChangeAspect="1" noChangeArrowheads="1"/>
          </p:cNvSpPr>
          <p:nvPr/>
        </p:nvSpPr>
        <p:spPr bwMode="auto">
          <a:xfrm>
            <a:off x="2241550" y="1036638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60" name="Oval 220"/>
          <p:cNvSpPr>
            <a:spLocks noChangeAspect="1" noChangeArrowheads="1"/>
          </p:cNvSpPr>
          <p:nvPr/>
        </p:nvSpPr>
        <p:spPr bwMode="auto">
          <a:xfrm>
            <a:off x="2198688" y="2630488"/>
            <a:ext cx="325437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1" name="Rectangle 221"/>
          <p:cNvSpPr>
            <a:spLocks noChangeAspect="1" noChangeArrowheads="1"/>
          </p:cNvSpPr>
          <p:nvPr/>
        </p:nvSpPr>
        <p:spPr bwMode="auto">
          <a:xfrm>
            <a:off x="2230438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62" name="Oval 222"/>
          <p:cNvSpPr>
            <a:spLocks noChangeAspect="1" noChangeArrowheads="1"/>
          </p:cNvSpPr>
          <p:nvPr/>
        </p:nvSpPr>
        <p:spPr bwMode="auto">
          <a:xfrm>
            <a:off x="2835275" y="2087563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3" name="Rectangle 223"/>
          <p:cNvSpPr>
            <a:spLocks noChangeAspect="1" noChangeArrowheads="1"/>
          </p:cNvSpPr>
          <p:nvPr/>
        </p:nvSpPr>
        <p:spPr bwMode="auto">
          <a:xfrm>
            <a:off x="2867025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64" name="Oval 224"/>
          <p:cNvSpPr>
            <a:spLocks noChangeAspect="1" noChangeArrowheads="1"/>
          </p:cNvSpPr>
          <p:nvPr/>
        </p:nvSpPr>
        <p:spPr bwMode="auto">
          <a:xfrm>
            <a:off x="284956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5" name="Rectangle 225"/>
          <p:cNvSpPr>
            <a:spLocks noChangeAspect="1" noChangeArrowheads="1"/>
          </p:cNvSpPr>
          <p:nvPr/>
        </p:nvSpPr>
        <p:spPr bwMode="auto">
          <a:xfrm>
            <a:off x="2884488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66" name="Freeform 226"/>
          <p:cNvSpPr>
            <a:spLocks noChangeAspect="1"/>
          </p:cNvSpPr>
          <p:nvPr/>
        </p:nvSpPr>
        <p:spPr bwMode="auto">
          <a:xfrm>
            <a:off x="1936750" y="1381125"/>
            <a:ext cx="1247775" cy="1574800"/>
          </a:xfrm>
          <a:custGeom>
            <a:avLst/>
            <a:gdLst>
              <a:gd name="T0" fmla="*/ 1304 w 1304"/>
              <a:gd name="T1" fmla="*/ 57 h 1644"/>
              <a:gd name="T2" fmla="*/ 964 w 1304"/>
              <a:gd name="T3" fmla="*/ 57 h 1644"/>
              <a:gd name="T4" fmla="*/ 737 w 1304"/>
              <a:gd name="T5" fmla="*/ 397 h 1644"/>
              <a:gd name="T6" fmla="*/ 510 w 1304"/>
              <a:gd name="T7" fmla="*/ 624 h 1644"/>
              <a:gd name="T8" fmla="*/ 170 w 1304"/>
              <a:gd name="T9" fmla="*/ 624 h 1644"/>
              <a:gd name="T10" fmla="*/ 57 w 1304"/>
              <a:gd name="T11" fmla="*/ 1077 h 1644"/>
              <a:gd name="T12" fmla="*/ 510 w 1304"/>
              <a:gd name="T13" fmla="*/ 1191 h 1644"/>
              <a:gd name="T14" fmla="*/ 850 w 1304"/>
              <a:gd name="T1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4" h="1644">
                <a:moveTo>
                  <a:pt x="1304" y="57"/>
                </a:moveTo>
                <a:cubicBezTo>
                  <a:pt x="1181" y="28"/>
                  <a:pt x="1058" y="0"/>
                  <a:pt x="964" y="57"/>
                </a:cubicBezTo>
                <a:cubicBezTo>
                  <a:pt x="870" y="114"/>
                  <a:pt x="813" y="302"/>
                  <a:pt x="737" y="397"/>
                </a:cubicBezTo>
                <a:cubicBezTo>
                  <a:pt x="661" y="492"/>
                  <a:pt x="604" y="586"/>
                  <a:pt x="510" y="624"/>
                </a:cubicBezTo>
                <a:cubicBezTo>
                  <a:pt x="416" y="662"/>
                  <a:pt x="245" y="549"/>
                  <a:pt x="170" y="624"/>
                </a:cubicBezTo>
                <a:cubicBezTo>
                  <a:pt x="95" y="699"/>
                  <a:pt x="0" y="983"/>
                  <a:pt x="57" y="1077"/>
                </a:cubicBezTo>
                <a:cubicBezTo>
                  <a:pt x="114" y="1171"/>
                  <a:pt x="378" y="1097"/>
                  <a:pt x="510" y="1191"/>
                </a:cubicBezTo>
                <a:cubicBezTo>
                  <a:pt x="642" y="1285"/>
                  <a:pt x="746" y="1464"/>
                  <a:pt x="850" y="16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7" name="Line 227"/>
          <p:cNvSpPr>
            <a:spLocks noChangeAspect="1" noChangeShapeType="1"/>
          </p:cNvSpPr>
          <p:nvPr/>
        </p:nvSpPr>
        <p:spPr bwMode="auto">
          <a:xfrm>
            <a:off x="47371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8" name="Line 228"/>
          <p:cNvSpPr>
            <a:spLocks noChangeAspect="1" noChangeShapeType="1"/>
          </p:cNvSpPr>
          <p:nvPr/>
        </p:nvSpPr>
        <p:spPr bwMode="auto">
          <a:xfrm>
            <a:off x="47418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69" name="Line 229"/>
          <p:cNvSpPr>
            <a:spLocks noChangeAspect="1" noChangeShapeType="1"/>
          </p:cNvSpPr>
          <p:nvPr/>
        </p:nvSpPr>
        <p:spPr bwMode="auto">
          <a:xfrm>
            <a:off x="41068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0" name="Line 230"/>
          <p:cNvSpPr>
            <a:spLocks noChangeAspect="1" noChangeShapeType="1"/>
          </p:cNvSpPr>
          <p:nvPr/>
        </p:nvSpPr>
        <p:spPr bwMode="auto">
          <a:xfrm>
            <a:off x="41068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1" name="Line 231"/>
          <p:cNvSpPr>
            <a:spLocks noChangeAspect="1" noChangeShapeType="1"/>
          </p:cNvSpPr>
          <p:nvPr/>
        </p:nvSpPr>
        <p:spPr bwMode="auto">
          <a:xfrm flipH="1">
            <a:off x="4154488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2" name="Line 232"/>
          <p:cNvSpPr>
            <a:spLocks noChangeAspect="1" noChangeShapeType="1"/>
          </p:cNvSpPr>
          <p:nvPr/>
        </p:nvSpPr>
        <p:spPr bwMode="auto">
          <a:xfrm flipH="1">
            <a:off x="4138613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3" name="Line 233"/>
          <p:cNvSpPr>
            <a:spLocks noChangeAspect="1" noChangeShapeType="1"/>
          </p:cNvSpPr>
          <p:nvPr/>
        </p:nvSpPr>
        <p:spPr bwMode="auto">
          <a:xfrm flipH="1">
            <a:off x="41290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4" name="Line 234"/>
          <p:cNvSpPr>
            <a:spLocks noChangeAspect="1" noChangeShapeType="1"/>
          </p:cNvSpPr>
          <p:nvPr/>
        </p:nvSpPr>
        <p:spPr bwMode="auto">
          <a:xfrm>
            <a:off x="4044950" y="2203450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5" name="Line 235"/>
          <p:cNvSpPr>
            <a:spLocks noChangeAspect="1" noChangeShapeType="1"/>
          </p:cNvSpPr>
          <p:nvPr/>
        </p:nvSpPr>
        <p:spPr bwMode="auto">
          <a:xfrm>
            <a:off x="4111625" y="1152525"/>
            <a:ext cx="62547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6" name="Line 236"/>
          <p:cNvSpPr>
            <a:spLocks noChangeAspect="1" noChangeShapeType="1"/>
          </p:cNvSpPr>
          <p:nvPr/>
        </p:nvSpPr>
        <p:spPr bwMode="auto">
          <a:xfrm>
            <a:off x="4168775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7" name="Line 237"/>
          <p:cNvSpPr>
            <a:spLocks noChangeAspect="1" noChangeShapeType="1"/>
          </p:cNvSpPr>
          <p:nvPr/>
        </p:nvSpPr>
        <p:spPr bwMode="auto">
          <a:xfrm>
            <a:off x="4140200" y="22383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8" name="Line 238"/>
          <p:cNvSpPr>
            <a:spLocks noChangeAspect="1" noChangeShapeType="1"/>
          </p:cNvSpPr>
          <p:nvPr/>
        </p:nvSpPr>
        <p:spPr bwMode="auto">
          <a:xfrm>
            <a:off x="4144963" y="2797175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79" name="Line 239"/>
          <p:cNvSpPr>
            <a:spLocks noChangeAspect="1" noChangeShapeType="1"/>
          </p:cNvSpPr>
          <p:nvPr/>
        </p:nvSpPr>
        <p:spPr bwMode="auto">
          <a:xfrm>
            <a:off x="4154488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0" name="Oval 240"/>
          <p:cNvSpPr>
            <a:spLocks noChangeAspect="1" noChangeArrowheads="1"/>
          </p:cNvSpPr>
          <p:nvPr/>
        </p:nvSpPr>
        <p:spPr bwMode="auto">
          <a:xfrm>
            <a:off x="3935413" y="1544638"/>
            <a:ext cx="327025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1" name="Rectangle 241"/>
          <p:cNvSpPr>
            <a:spLocks noChangeAspect="1" noChangeArrowheads="1"/>
          </p:cNvSpPr>
          <p:nvPr/>
        </p:nvSpPr>
        <p:spPr bwMode="auto">
          <a:xfrm>
            <a:off x="3965575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82" name="Oval 242"/>
          <p:cNvSpPr>
            <a:spLocks noChangeAspect="1" noChangeArrowheads="1"/>
          </p:cNvSpPr>
          <p:nvPr/>
        </p:nvSpPr>
        <p:spPr bwMode="auto">
          <a:xfrm>
            <a:off x="45735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3" name="Rectangle 243"/>
          <p:cNvSpPr>
            <a:spLocks noChangeAspect="1" noChangeArrowheads="1"/>
          </p:cNvSpPr>
          <p:nvPr/>
        </p:nvSpPr>
        <p:spPr bwMode="auto">
          <a:xfrm>
            <a:off x="4605338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84" name="Oval 244"/>
          <p:cNvSpPr>
            <a:spLocks noChangeAspect="1" noChangeArrowheads="1"/>
          </p:cNvSpPr>
          <p:nvPr/>
        </p:nvSpPr>
        <p:spPr bwMode="auto">
          <a:xfrm>
            <a:off x="4587875" y="1544638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5" name="Rectangle 245"/>
          <p:cNvSpPr>
            <a:spLocks noChangeAspect="1" noChangeArrowheads="1"/>
          </p:cNvSpPr>
          <p:nvPr/>
        </p:nvSpPr>
        <p:spPr bwMode="auto">
          <a:xfrm>
            <a:off x="4605338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86" name="Oval 246"/>
          <p:cNvSpPr>
            <a:spLocks noChangeAspect="1" noChangeArrowheads="1"/>
          </p:cNvSpPr>
          <p:nvPr/>
        </p:nvSpPr>
        <p:spPr bwMode="auto">
          <a:xfrm>
            <a:off x="3935413" y="2087563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7" name="Rectangle 247"/>
          <p:cNvSpPr>
            <a:spLocks noChangeAspect="1" noChangeArrowheads="1"/>
          </p:cNvSpPr>
          <p:nvPr/>
        </p:nvSpPr>
        <p:spPr bwMode="auto">
          <a:xfrm>
            <a:off x="3973513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88" name="Oval 248"/>
          <p:cNvSpPr>
            <a:spLocks noChangeAspect="1" noChangeArrowheads="1"/>
          </p:cNvSpPr>
          <p:nvPr/>
        </p:nvSpPr>
        <p:spPr bwMode="auto">
          <a:xfrm>
            <a:off x="3951288" y="1000125"/>
            <a:ext cx="325437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89" name="Rectangle 249"/>
          <p:cNvSpPr>
            <a:spLocks noChangeAspect="1" noChangeArrowheads="1"/>
          </p:cNvSpPr>
          <p:nvPr/>
        </p:nvSpPr>
        <p:spPr bwMode="auto">
          <a:xfrm>
            <a:off x="3979863" y="10366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90" name="Oval 250"/>
          <p:cNvSpPr>
            <a:spLocks noChangeAspect="1" noChangeArrowheads="1"/>
          </p:cNvSpPr>
          <p:nvPr/>
        </p:nvSpPr>
        <p:spPr bwMode="auto">
          <a:xfrm>
            <a:off x="3935413" y="2630488"/>
            <a:ext cx="327025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1" name="Rectangle 251"/>
          <p:cNvSpPr>
            <a:spLocks noChangeAspect="1" noChangeArrowheads="1"/>
          </p:cNvSpPr>
          <p:nvPr/>
        </p:nvSpPr>
        <p:spPr bwMode="auto">
          <a:xfrm>
            <a:off x="3967163" y="2662238"/>
            <a:ext cx="2619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92" name="Oval 252"/>
          <p:cNvSpPr>
            <a:spLocks noChangeAspect="1" noChangeArrowheads="1"/>
          </p:cNvSpPr>
          <p:nvPr/>
        </p:nvSpPr>
        <p:spPr bwMode="auto">
          <a:xfrm>
            <a:off x="4573588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3" name="Rectangle 253"/>
          <p:cNvSpPr>
            <a:spLocks noChangeAspect="1" noChangeArrowheads="1"/>
          </p:cNvSpPr>
          <p:nvPr/>
        </p:nvSpPr>
        <p:spPr bwMode="auto">
          <a:xfrm>
            <a:off x="4605338" y="2119313"/>
            <a:ext cx="2603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94" name="Oval 254"/>
          <p:cNvSpPr>
            <a:spLocks noChangeAspect="1" noChangeArrowheads="1"/>
          </p:cNvSpPr>
          <p:nvPr/>
        </p:nvSpPr>
        <p:spPr bwMode="auto">
          <a:xfrm>
            <a:off x="45878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5" name="Rectangle 255"/>
          <p:cNvSpPr>
            <a:spLocks noChangeAspect="1" noChangeArrowheads="1"/>
          </p:cNvSpPr>
          <p:nvPr/>
        </p:nvSpPr>
        <p:spPr bwMode="auto">
          <a:xfrm>
            <a:off x="46212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896" name="Line 256"/>
          <p:cNvSpPr>
            <a:spLocks noChangeAspect="1" noChangeShapeType="1"/>
          </p:cNvSpPr>
          <p:nvPr/>
        </p:nvSpPr>
        <p:spPr bwMode="auto">
          <a:xfrm>
            <a:off x="3836988" y="1978025"/>
            <a:ext cx="11953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7" name="Line 257"/>
          <p:cNvSpPr>
            <a:spLocks noChangeAspect="1" noChangeShapeType="1"/>
          </p:cNvSpPr>
          <p:nvPr/>
        </p:nvSpPr>
        <p:spPr bwMode="auto">
          <a:xfrm>
            <a:off x="6477000" y="219551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8" name="Line 258"/>
          <p:cNvSpPr>
            <a:spLocks noChangeAspect="1" noChangeShapeType="1"/>
          </p:cNvSpPr>
          <p:nvPr/>
        </p:nvSpPr>
        <p:spPr bwMode="auto">
          <a:xfrm>
            <a:off x="6481763" y="11318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899" name="Line 259"/>
          <p:cNvSpPr>
            <a:spLocks noChangeAspect="1" noChangeShapeType="1"/>
          </p:cNvSpPr>
          <p:nvPr/>
        </p:nvSpPr>
        <p:spPr bwMode="auto">
          <a:xfrm>
            <a:off x="5846763" y="22018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0" name="Line 260"/>
          <p:cNvSpPr>
            <a:spLocks noChangeAspect="1" noChangeShapeType="1"/>
          </p:cNvSpPr>
          <p:nvPr/>
        </p:nvSpPr>
        <p:spPr bwMode="auto">
          <a:xfrm>
            <a:off x="5846763" y="11493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1" name="Line 261"/>
          <p:cNvSpPr>
            <a:spLocks noChangeAspect="1" noChangeShapeType="1"/>
          </p:cNvSpPr>
          <p:nvPr/>
        </p:nvSpPr>
        <p:spPr bwMode="auto">
          <a:xfrm flipH="1">
            <a:off x="5892800" y="17018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2" name="Line 262"/>
          <p:cNvSpPr>
            <a:spLocks noChangeAspect="1" noChangeShapeType="1"/>
          </p:cNvSpPr>
          <p:nvPr/>
        </p:nvSpPr>
        <p:spPr bwMode="auto">
          <a:xfrm flipH="1">
            <a:off x="5878513" y="2266950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3" name="Line 263"/>
          <p:cNvSpPr>
            <a:spLocks noChangeAspect="1" noChangeShapeType="1"/>
          </p:cNvSpPr>
          <p:nvPr/>
        </p:nvSpPr>
        <p:spPr bwMode="auto">
          <a:xfrm flipH="1">
            <a:off x="5868988" y="1189038"/>
            <a:ext cx="5746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4" name="Line 264"/>
          <p:cNvSpPr>
            <a:spLocks noChangeAspect="1" noChangeShapeType="1"/>
          </p:cNvSpPr>
          <p:nvPr/>
        </p:nvSpPr>
        <p:spPr bwMode="auto">
          <a:xfrm>
            <a:off x="5783263" y="2203450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5" name="Line 265"/>
          <p:cNvSpPr>
            <a:spLocks noChangeAspect="1" noChangeShapeType="1"/>
          </p:cNvSpPr>
          <p:nvPr/>
        </p:nvSpPr>
        <p:spPr bwMode="auto">
          <a:xfrm>
            <a:off x="5849938" y="1152525"/>
            <a:ext cx="6270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6" name="Line 266"/>
          <p:cNvSpPr>
            <a:spLocks noChangeAspect="1" noChangeShapeType="1"/>
          </p:cNvSpPr>
          <p:nvPr/>
        </p:nvSpPr>
        <p:spPr bwMode="auto">
          <a:xfrm>
            <a:off x="5908675" y="16938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7" name="Line 267"/>
          <p:cNvSpPr>
            <a:spLocks noChangeAspect="1" noChangeShapeType="1"/>
          </p:cNvSpPr>
          <p:nvPr/>
        </p:nvSpPr>
        <p:spPr bwMode="auto">
          <a:xfrm>
            <a:off x="5878513" y="2238375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8" name="Line 268"/>
          <p:cNvSpPr>
            <a:spLocks noChangeAspect="1" noChangeShapeType="1"/>
          </p:cNvSpPr>
          <p:nvPr/>
        </p:nvSpPr>
        <p:spPr bwMode="auto">
          <a:xfrm>
            <a:off x="5883275" y="27971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09" name="Line 269"/>
          <p:cNvSpPr>
            <a:spLocks noChangeAspect="1" noChangeShapeType="1"/>
          </p:cNvSpPr>
          <p:nvPr/>
        </p:nvSpPr>
        <p:spPr bwMode="auto">
          <a:xfrm>
            <a:off x="5892800" y="116205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0" name="Oval 270"/>
          <p:cNvSpPr>
            <a:spLocks noChangeAspect="1" noChangeArrowheads="1"/>
          </p:cNvSpPr>
          <p:nvPr/>
        </p:nvSpPr>
        <p:spPr bwMode="auto">
          <a:xfrm>
            <a:off x="5675313" y="1544638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1" name="Rectangle 271"/>
          <p:cNvSpPr>
            <a:spLocks noChangeAspect="1" noChangeArrowheads="1"/>
          </p:cNvSpPr>
          <p:nvPr/>
        </p:nvSpPr>
        <p:spPr bwMode="auto">
          <a:xfrm>
            <a:off x="5705475" y="1570038"/>
            <a:ext cx="2603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12" name="Oval 272"/>
          <p:cNvSpPr>
            <a:spLocks noChangeAspect="1" noChangeArrowheads="1"/>
          </p:cNvSpPr>
          <p:nvPr/>
        </p:nvSpPr>
        <p:spPr bwMode="auto">
          <a:xfrm>
            <a:off x="6311900" y="1000125"/>
            <a:ext cx="327025" cy="32543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3" name="Rectangle 273"/>
          <p:cNvSpPr>
            <a:spLocks noChangeAspect="1" noChangeArrowheads="1"/>
          </p:cNvSpPr>
          <p:nvPr/>
        </p:nvSpPr>
        <p:spPr bwMode="auto">
          <a:xfrm>
            <a:off x="6343650" y="103346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14" name="Oval 274"/>
          <p:cNvSpPr>
            <a:spLocks noChangeAspect="1" noChangeArrowheads="1"/>
          </p:cNvSpPr>
          <p:nvPr/>
        </p:nvSpPr>
        <p:spPr bwMode="auto">
          <a:xfrm>
            <a:off x="6327775" y="1544638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5" name="Rectangle 275"/>
          <p:cNvSpPr>
            <a:spLocks noChangeAspect="1" noChangeArrowheads="1"/>
          </p:cNvSpPr>
          <p:nvPr/>
        </p:nvSpPr>
        <p:spPr bwMode="auto">
          <a:xfrm>
            <a:off x="6343650" y="15684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16" name="Oval 276"/>
          <p:cNvSpPr>
            <a:spLocks noChangeAspect="1" noChangeArrowheads="1"/>
          </p:cNvSpPr>
          <p:nvPr/>
        </p:nvSpPr>
        <p:spPr bwMode="auto">
          <a:xfrm>
            <a:off x="5675313" y="2087563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7" name="Rectangle 277"/>
          <p:cNvSpPr>
            <a:spLocks noChangeAspect="1" noChangeArrowheads="1"/>
          </p:cNvSpPr>
          <p:nvPr/>
        </p:nvSpPr>
        <p:spPr bwMode="auto">
          <a:xfrm>
            <a:off x="5711825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18" name="Oval 278"/>
          <p:cNvSpPr>
            <a:spLocks noChangeAspect="1" noChangeArrowheads="1"/>
          </p:cNvSpPr>
          <p:nvPr/>
        </p:nvSpPr>
        <p:spPr bwMode="auto">
          <a:xfrm>
            <a:off x="5688013" y="1000125"/>
            <a:ext cx="327025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19" name="Rectangle 279"/>
          <p:cNvSpPr>
            <a:spLocks noChangeAspect="1" noChangeArrowheads="1"/>
          </p:cNvSpPr>
          <p:nvPr/>
        </p:nvSpPr>
        <p:spPr bwMode="auto">
          <a:xfrm>
            <a:off x="5719763" y="10382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20" name="Oval 280"/>
          <p:cNvSpPr>
            <a:spLocks noChangeAspect="1" noChangeArrowheads="1"/>
          </p:cNvSpPr>
          <p:nvPr/>
        </p:nvSpPr>
        <p:spPr bwMode="auto">
          <a:xfrm>
            <a:off x="5675313" y="2630488"/>
            <a:ext cx="325437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21" name="Rectangle 281"/>
          <p:cNvSpPr>
            <a:spLocks noChangeAspect="1" noChangeArrowheads="1"/>
          </p:cNvSpPr>
          <p:nvPr/>
        </p:nvSpPr>
        <p:spPr bwMode="auto">
          <a:xfrm>
            <a:off x="5707063" y="26622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22" name="Oval 282"/>
          <p:cNvSpPr>
            <a:spLocks noChangeAspect="1" noChangeArrowheads="1"/>
          </p:cNvSpPr>
          <p:nvPr/>
        </p:nvSpPr>
        <p:spPr bwMode="auto">
          <a:xfrm>
            <a:off x="6311900" y="2087563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23" name="Rectangle 283"/>
          <p:cNvSpPr>
            <a:spLocks noChangeAspect="1" noChangeArrowheads="1"/>
          </p:cNvSpPr>
          <p:nvPr/>
        </p:nvSpPr>
        <p:spPr bwMode="auto">
          <a:xfrm>
            <a:off x="6343650" y="21193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24" name="Oval 284"/>
          <p:cNvSpPr>
            <a:spLocks noChangeAspect="1" noChangeArrowheads="1"/>
          </p:cNvSpPr>
          <p:nvPr/>
        </p:nvSpPr>
        <p:spPr bwMode="auto">
          <a:xfrm>
            <a:off x="6327775" y="2630488"/>
            <a:ext cx="325438" cy="32543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6925" name="Rectangle 285"/>
          <p:cNvSpPr>
            <a:spLocks noChangeAspect="1" noChangeArrowheads="1"/>
          </p:cNvSpPr>
          <p:nvPr/>
        </p:nvSpPr>
        <p:spPr bwMode="auto">
          <a:xfrm>
            <a:off x="6361113" y="267335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6926" name="Freeform 286"/>
          <p:cNvSpPr>
            <a:spLocks noChangeAspect="1"/>
          </p:cNvSpPr>
          <p:nvPr/>
        </p:nvSpPr>
        <p:spPr bwMode="auto">
          <a:xfrm>
            <a:off x="5521325" y="892175"/>
            <a:ext cx="1139825" cy="1720850"/>
          </a:xfrm>
          <a:custGeom>
            <a:avLst/>
            <a:gdLst>
              <a:gd name="T0" fmla="*/ 737 w 1191"/>
              <a:gd name="T1" fmla="*/ 0 h 1796"/>
              <a:gd name="T2" fmla="*/ 624 w 1191"/>
              <a:gd name="T3" fmla="*/ 340 h 1796"/>
              <a:gd name="T4" fmla="*/ 397 w 1191"/>
              <a:gd name="T5" fmla="*/ 567 h 1796"/>
              <a:gd name="T6" fmla="*/ 57 w 1191"/>
              <a:gd name="T7" fmla="*/ 680 h 1796"/>
              <a:gd name="T8" fmla="*/ 57 w 1191"/>
              <a:gd name="T9" fmla="*/ 1134 h 1796"/>
              <a:gd name="T10" fmla="*/ 397 w 1191"/>
              <a:gd name="T11" fmla="*/ 1134 h 1796"/>
              <a:gd name="T12" fmla="*/ 851 w 1191"/>
              <a:gd name="T13" fmla="*/ 1701 h 1796"/>
              <a:gd name="T14" fmla="*/ 1191 w 1191"/>
              <a:gd name="T15" fmla="*/ 1701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1" h="1796">
                <a:moveTo>
                  <a:pt x="737" y="0"/>
                </a:moveTo>
                <a:cubicBezTo>
                  <a:pt x="709" y="123"/>
                  <a:pt x="681" y="246"/>
                  <a:pt x="624" y="340"/>
                </a:cubicBezTo>
                <a:cubicBezTo>
                  <a:pt x="567" y="434"/>
                  <a:pt x="491" y="510"/>
                  <a:pt x="397" y="567"/>
                </a:cubicBezTo>
                <a:cubicBezTo>
                  <a:pt x="303" y="624"/>
                  <a:pt x="114" y="586"/>
                  <a:pt x="57" y="680"/>
                </a:cubicBezTo>
                <a:cubicBezTo>
                  <a:pt x="0" y="774"/>
                  <a:pt x="0" y="1059"/>
                  <a:pt x="57" y="1134"/>
                </a:cubicBezTo>
                <a:cubicBezTo>
                  <a:pt x="114" y="1209"/>
                  <a:pt x="265" y="1040"/>
                  <a:pt x="397" y="1134"/>
                </a:cubicBezTo>
                <a:cubicBezTo>
                  <a:pt x="529" y="1228"/>
                  <a:pt x="719" y="1606"/>
                  <a:pt x="851" y="1701"/>
                </a:cubicBezTo>
                <a:cubicBezTo>
                  <a:pt x="983" y="1796"/>
                  <a:pt x="1087" y="1748"/>
                  <a:pt x="1191" y="170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9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73" grpId="0" animBg="1"/>
      <p:bldP spid="496674" grpId="0" animBg="1"/>
      <p:bldP spid="496675" grpId="0" animBg="1"/>
      <p:bldP spid="496676" grpId="0" animBg="1"/>
      <p:bldP spid="496677" grpId="0" animBg="1"/>
      <p:bldP spid="496678" grpId="0" animBg="1"/>
      <p:bldP spid="496679" grpId="0" animBg="1"/>
      <p:bldP spid="496680" grpId="0" animBg="1"/>
      <p:bldP spid="496681" grpId="0" animBg="1"/>
      <p:bldP spid="496682" grpId="0" animBg="1"/>
      <p:bldP spid="496683" grpId="0" animBg="1"/>
      <p:bldP spid="496684" grpId="0" animBg="1"/>
      <p:bldP spid="496685" grpId="0" animBg="1"/>
      <p:bldP spid="496686" grpId="0" animBg="1"/>
      <p:bldP spid="496687" grpId="0"/>
      <p:bldP spid="496688" grpId="0" animBg="1"/>
      <p:bldP spid="496689" grpId="0"/>
      <p:bldP spid="496690" grpId="0" animBg="1"/>
      <p:bldP spid="496691" grpId="0"/>
      <p:bldP spid="496692" grpId="0" animBg="1"/>
      <p:bldP spid="496693" grpId="0"/>
      <p:bldP spid="496694" grpId="0" animBg="1"/>
      <p:bldP spid="496695" grpId="0"/>
      <p:bldP spid="496696" grpId="0" animBg="1"/>
      <p:bldP spid="496697" grpId="0"/>
      <p:bldP spid="496698" grpId="0" animBg="1"/>
      <p:bldP spid="496699" grpId="0"/>
      <p:bldP spid="496700" grpId="0" animBg="1"/>
      <p:bldP spid="496701" grpId="0"/>
      <p:bldP spid="496702" grpId="0" animBg="1"/>
      <p:bldP spid="496797" grpId="0" animBg="1"/>
      <p:bldP spid="4968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2BC81-19CA-E04D-B08B-B5EF1B7D4A2B}" type="slidenum">
              <a:rPr lang="en-US"/>
              <a:pPr/>
              <a:t>27</a:t>
            </a:fld>
            <a:endParaRPr lang="en-US"/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684213" y="3733800"/>
            <a:ext cx="7392987" cy="4587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87660" rIns="96808" bIns="87660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Maximum positive gain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5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= 8 with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m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= 2.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684213" y="1598613"/>
            <a:ext cx="1684337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2589213" y="1598613"/>
            <a:ext cx="1700212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3+2-0 = 5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(4,6)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=8</a:t>
            </a: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4495800" y="1598613"/>
            <a:ext cx="1658938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(1) = 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(7)=-3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-3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(8)=-3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-3-3-0 = -6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(1,7)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6400800" y="1598613"/>
            <a:ext cx="1676400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(2) = 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-1-1-0 = -2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(2,8)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auto">
          <a:xfrm>
            <a:off x="3046413" y="3351213"/>
            <a:ext cx="611187" cy="382587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CC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8697" name="Oval 9"/>
          <p:cNvSpPr>
            <a:spLocks noChangeArrowheads="1"/>
          </p:cNvSpPr>
          <p:nvPr/>
        </p:nvSpPr>
        <p:spPr bwMode="auto">
          <a:xfrm>
            <a:off x="2500313" y="2874963"/>
            <a:ext cx="1601787" cy="4587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86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</p:spTree>
    <p:extLst>
      <p:ext uri="{BB962C8B-B14F-4D97-AF65-F5344CB8AC3E}">
        <p14:creationId xmlns:p14="http://schemas.microsoft.com/office/powerpoint/2010/main" val="19028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nimBg="1"/>
      <p:bldP spid="498696" grpId="0" animBg="1"/>
      <p:bldP spid="4986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10F42-DE61-A54F-A383-599C87F039EF}" type="slidenum">
              <a:rPr lang="en-US"/>
              <a:pPr/>
              <a:t>28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684213" y="1598613"/>
            <a:ext cx="1684337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(5) = 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(3)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(4) = 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 = 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2+1-0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(3,5)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2589213" y="1598613"/>
            <a:ext cx="1700212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(1) = -1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(6) = 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-1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(7)=-1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(4) = 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3+2-0 = 5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(4,6)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=8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4495800" y="1598613"/>
            <a:ext cx="1658938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(1) = 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(7)=-3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(2) = -3	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(8)=-3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-3-3-0 = -6</a:t>
            </a:r>
            <a:endParaRPr lang="en-US" altLang="zh-CN" sz="13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(1,7)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</p:txBody>
      </p:sp>
      <p:sp>
        <p:nvSpPr>
          <p:cNvPr id="500743" name="Text Box 7"/>
          <p:cNvSpPr txBox="1">
            <a:spLocks noChangeArrowheads="1"/>
          </p:cNvSpPr>
          <p:nvPr/>
        </p:nvSpPr>
        <p:spPr bwMode="auto">
          <a:xfrm>
            <a:off x="6400800" y="1598613"/>
            <a:ext cx="1676400" cy="16589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7" tIns="11434" rIns="19057" bIns="1143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(2) = 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r>
              <a:rPr lang="en-US" altLang="zh-CN" sz="1300" b="1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(8)=-1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3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     </a:t>
            </a:r>
            <a:b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-1-1-0 = -2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 </a:t>
            </a:r>
            <a:r>
              <a:rPr lang="en-US" altLang="zh-CN" sz="1300" b="1" smtClean="0">
                <a:solidFill>
                  <a:srgbClr val="000000"/>
                </a:solidFill>
                <a:ea typeface="宋体" charset="0"/>
                <a:cs typeface="宋体" charset="0"/>
              </a:rPr>
              <a:t>Swap (2,8)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endParaRPr lang="en-US" altLang="zh-CN" sz="13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 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3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300" smtClean="0">
                <a:solidFill>
                  <a:srgbClr val="000000"/>
                </a:solidFill>
                <a:ea typeface="宋体" charset="0"/>
                <a:cs typeface="宋体" charset="0"/>
              </a:rPr>
              <a:t>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684213" y="4495800"/>
            <a:ext cx="4268787" cy="6731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87660" rIns="96808" bIns="87660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Since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5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&gt; 0,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the first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m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2 swaps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(3,5) and (4,6) are executed.</a:t>
            </a:r>
          </a:p>
        </p:txBody>
      </p:sp>
      <p:sp>
        <p:nvSpPr>
          <p:cNvPr id="500747" name="Line 11"/>
          <p:cNvSpPr>
            <a:spLocks noChangeAspect="1" noChangeShapeType="1"/>
          </p:cNvSpPr>
          <p:nvPr/>
        </p:nvSpPr>
        <p:spPr bwMode="auto">
          <a:xfrm>
            <a:off x="6845300" y="556577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48" name="Line 12"/>
          <p:cNvSpPr>
            <a:spLocks noChangeAspect="1" noChangeShapeType="1"/>
          </p:cNvSpPr>
          <p:nvPr/>
        </p:nvSpPr>
        <p:spPr bwMode="auto">
          <a:xfrm>
            <a:off x="6850063" y="450215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49" name="Line 13"/>
          <p:cNvSpPr>
            <a:spLocks noChangeAspect="1" noChangeShapeType="1"/>
          </p:cNvSpPr>
          <p:nvPr/>
        </p:nvSpPr>
        <p:spPr bwMode="auto">
          <a:xfrm>
            <a:off x="6215063" y="55721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0" name="Line 14"/>
          <p:cNvSpPr>
            <a:spLocks noChangeAspect="1" noChangeShapeType="1"/>
          </p:cNvSpPr>
          <p:nvPr/>
        </p:nvSpPr>
        <p:spPr bwMode="auto">
          <a:xfrm>
            <a:off x="6215063" y="451961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1" name="Line 15"/>
          <p:cNvSpPr>
            <a:spLocks noChangeAspect="1" noChangeShapeType="1"/>
          </p:cNvSpPr>
          <p:nvPr/>
        </p:nvSpPr>
        <p:spPr bwMode="auto">
          <a:xfrm flipH="1">
            <a:off x="6261100" y="5070475"/>
            <a:ext cx="5762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2" name="Line 16"/>
          <p:cNvSpPr>
            <a:spLocks noChangeAspect="1" noChangeShapeType="1"/>
          </p:cNvSpPr>
          <p:nvPr/>
        </p:nvSpPr>
        <p:spPr bwMode="auto">
          <a:xfrm flipH="1">
            <a:off x="6246813" y="5637213"/>
            <a:ext cx="574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3" name="Line 17"/>
          <p:cNvSpPr>
            <a:spLocks noChangeAspect="1" noChangeShapeType="1"/>
          </p:cNvSpPr>
          <p:nvPr/>
        </p:nvSpPr>
        <p:spPr bwMode="auto">
          <a:xfrm flipH="1">
            <a:off x="6237288" y="4559300"/>
            <a:ext cx="574675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4" name="Line 18"/>
          <p:cNvSpPr>
            <a:spLocks noChangeAspect="1" noChangeShapeType="1"/>
          </p:cNvSpPr>
          <p:nvPr/>
        </p:nvSpPr>
        <p:spPr bwMode="auto">
          <a:xfrm>
            <a:off x="6153150" y="5573713"/>
            <a:ext cx="623888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5" name="Line 19"/>
          <p:cNvSpPr>
            <a:spLocks noChangeAspect="1" noChangeShapeType="1"/>
          </p:cNvSpPr>
          <p:nvPr/>
        </p:nvSpPr>
        <p:spPr bwMode="auto">
          <a:xfrm>
            <a:off x="6219825" y="4522788"/>
            <a:ext cx="625475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6" name="Line 20"/>
          <p:cNvSpPr>
            <a:spLocks noChangeAspect="1" noChangeShapeType="1"/>
          </p:cNvSpPr>
          <p:nvPr/>
        </p:nvSpPr>
        <p:spPr bwMode="auto">
          <a:xfrm>
            <a:off x="6276975" y="506412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7" name="Line 21"/>
          <p:cNvSpPr>
            <a:spLocks noChangeAspect="1" noChangeShapeType="1"/>
          </p:cNvSpPr>
          <p:nvPr/>
        </p:nvSpPr>
        <p:spPr bwMode="auto">
          <a:xfrm>
            <a:off x="6248400" y="560863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8" name="Line 22"/>
          <p:cNvSpPr>
            <a:spLocks noChangeAspect="1" noChangeShapeType="1"/>
          </p:cNvSpPr>
          <p:nvPr/>
        </p:nvSpPr>
        <p:spPr bwMode="auto">
          <a:xfrm>
            <a:off x="6251575" y="6167438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59" name="Line 23"/>
          <p:cNvSpPr>
            <a:spLocks noChangeAspect="1" noChangeShapeType="1"/>
          </p:cNvSpPr>
          <p:nvPr/>
        </p:nvSpPr>
        <p:spPr bwMode="auto">
          <a:xfrm>
            <a:off x="6261100" y="4532313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0" name="Oval 24"/>
          <p:cNvSpPr>
            <a:spLocks noChangeAspect="1" noChangeArrowheads="1"/>
          </p:cNvSpPr>
          <p:nvPr/>
        </p:nvSpPr>
        <p:spPr bwMode="auto">
          <a:xfrm>
            <a:off x="6043613" y="4914900"/>
            <a:ext cx="325437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1" name="Rectangle 25"/>
          <p:cNvSpPr>
            <a:spLocks noChangeAspect="1" noChangeArrowheads="1"/>
          </p:cNvSpPr>
          <p:nvPr/>
        </p:nvSpPr>
        <p:spPr bwMode="auto">
          <a:xfrm>
            <a:off x="6073775" y="4940300"/>
            <a:ext cx="2603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62" name="Oval 26"/>
          <p:cNvSpPr>
            <a:spLocks noChangeAspect="1" noChangeArrowheads="1"/>
          </p:cNvSpPr>
          <p:nvPr/>
        </p:nvSpPr>
        <p:spPr bwMode="auto">
          <a:xfrm>
            <a:off x="6680200" y="4370388"/>
            <a:ext cx="325438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3" name="Rectangle 27"/>
          <p:cNvSpPr>
            <a:spLocks noChangeAspect="1" noChangeArrowheads="1"/>
          </p:cNvSpPr>
          <p:nvPr/>
        </p:nvSpPr>
        <p:spPr bwMode="auto">
          <a:xfrm>
            <a:off x="6711950" y="440372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64" name="Oval 28"/>
          <p:cNvSpPr>
            <a:spLocks noChangeAspect="1" noChangeArrowheads="1"/>
          </p:cNvSpPr>
          <p:nvPr/>
        </p:nvSpPr>
        <p:spPr bwMode="auto">
          <a:xfrm>
            <a:off x="6696075" y="4914900"/>
            <a:ext cx="325438" cy="323850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5" name="Rectangle 29"/>
          <p:cNvSpPr>
            <a:spLocks noChangeAspect="1" noChangeArrowheads="1"/>
          </p:cNvSpPr>
          <p:nvPr/>
        </p:nvSpPr>
        <p:spPr bwMode="auto">
          <a:xfrm>
            <a:off x="6711950" y="49387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66" name="Oval 30"/>
          <p:cNvSpPr>
            <a:spLocks noChangeAspect="1" noChangeArrowheads="1"/>
          </p:cNvSpPr>
          <p:nvPr/>
        </p:nvSpPr>
        <p:spPr bwMode="auto">
          <a:xfrm>
            <a:off x="6043613" y="5457825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7" name="Rectangle 31"/>
          <p:cNvSpPr>
            <a:spLocks noChangeAspect="1" noChangeArrowheads="1"/>
          </p:cNvSpPr>
          <p:nvPr/>
        </p:nvSpPr>
        <p:spPr bwMode="auto">
          <a:xfrm>
            <a:off x="6080125" y="5489575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68" name="Oval 32"/>
          <p:cNvSpPr>
            <a:spLocks noChangeAspect="1" noChangeArrowheads="1"/>
          </p:cNvSpPr>
          <p:nvPr/>
        </p:nvSpPr>
        <p:spPr bwMode="auto">
          <a:xfrm>
            <a:off x="6057900" y="4370388"/>
            <a:ext cx="327025" cy="32543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69" name="Rectangle 33"/>
          <p:cNvSpPr>
            <a:spLocks noChangeAspect="1" noChangeArrowheads="1"/>
          </p:cNvSpPr>
          <p:nvPr/>
        </p:nvSpPr>
        <p:spPr bwMode="auto">
          <a:xfrm>
            <a:off x="6086475" y="440690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70" name="Oval 34"/>
          <p:cNvSpPr>
            <a:spLocks noChangeAspect="1" noChangeArrowheads="1"/>
          </p:cNvSpPr>
          <p:nvPr/>
        </p:nvSpPr>
        <p:spPr bwMode="auto">
          <a:xfrm>
            <a:off x="6043613" y="6000750"/>
            <a:ext cx="325437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71" name="Rectangle 35"/>
          <p:cNvSpPr>
            <a:spLocks noChangeAspect="1" noChangeArrowheads="1"/>
          </p:cNvSpPr>
          <p:nvPr/>
        </p:nvSpPr>
        <p:spPr bwMode="auto">
          <a:xfrm>
            <a:off x="6075363" y="6032500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C325C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72" name="Oval 36"/>
          <p:cNvSpPr>
            <a:spLocks noChangeAspect="1" noChangeArrowheads="1"/>
          </p:cNvSpPr>
          <p:nvPr/>
        </p:nvSpPr>
        <p:spPr bwMode="auto">
          <a:xfrm>
            <a:off x="6680200" y="5457825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73" name="Rectangle 37"/>
          <p:cNvSpPr>
            <a:spLocks noChangeAspect="1" noChangeArrowheads="1"/>
          </p:cNvSpPr>
          <p:nvPr/>
        </p:nvSpPr>
        <p:spPr bwMode="auto">
          <a:xfrm>
            <a:off x="6711950" y="548957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74" name="Oval 38"/>
          <p:cNvSpPr>
            <a:spLocks noChangeAspect="1" noChangeArrowheads="1"/>
          </p:cNvSpPr>
          <p:nvPr/>
        </p:nvSpPr>
        <p:spPr bwMode="auto">
          <a:xfrm>
            <a:off x="6696075" y="6000750"/>
            <a:ext cx="325438" cy="32543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75" name="Rectangle 39"/>
          <p:cNvSpPr>
            <a:spLocks noChangeAspect="1" noChangeArrowheads="1"/>
          </p:cNvSpPr>
          <p:nvPr/>
        </p:nvSpPr>
        <p:spPr bwMode="auto">
          <a:xfrm>
            <a:off x="6729413" y="6042025"/>
            <a:ext cx="2603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76" name="Line 40"/>
          <p:cNvSpPr>
            <a:spLocks noChangeAspect="1" noChangeShapeType="1"/>
          </p:cNvSpPr>
          <p:nvPr/>
        </p:nvSpPr>
        <p:spPr bwMode="auto">
          <a:xfrm>
            <a:off x="5943600" y="5348288"/>
            <a:ext cx="1195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77" name="AutoShape 41"/>
          <p:cNvSpPr>
            <a:spLocks noChangeArrowheads="1"/>
          </p:cNvSpPr>
          <p:nvPr/>
        </p:nvSpPr>
        <p:spPr bwMode="auto">
          <a:xfrm rot="5400000">
            <a:off x="4762500" y="4673600"/>
            <a:ext cx="6096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7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2.4.1  Kernighan-Lin (KL) Algorithm – Example </a:t>
            </a:r>
          </a:p>
        </p:txBody>
      </p:sp>
      <p:sp>
        <p:nvSpPr>
          <p:cNvPr id="500779" name="Text Box 43"/>
          <p:cNvSpPr txBox="1">
            <a:spLocks noChangeArrowheads="1"/>
          </p:cNvSpPr>
          <p:nvPr/>
        </p:nvSpPr>
        <p:spPr bwMode="auto">
          <a:xfrm>
            <a:off x="684213" y="5564188"/>
            <a:ext cx="4268787" cy="6540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87660" rIns="96808" bIns="87660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Since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5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&gt; 0, more passes are needed until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5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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 0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00783" name="Text Box 47"/>
          <p:cNvSpPr txBox="1">
            <a:spLocks noChangeArrowheads="1"/>
          </p:cNvSpPr>
          <p:nvPr/>
        </p:nvSpPr>
        <p:spPr bwMode="auto">
          <a:xfrm>
            <a:off x="684213" y="3733800"/>
            <a:ext cx="7392987" cy="4587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87660" rIns="96808" bIns="87660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Maximum positive gain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5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= 8 with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m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= 2.</a:t>
            </a:r>
          </a:p>
        </p:txBody>
      </p:sp>
      <p:sp>
        <p:nvSpPr>
          <p:cNvPr id="500784" name="AutoShape 48"/>
          <p:cNvSpPr>
            <a:spLocks noChangeArrowheads="1"/>
          </p:cNvSpPr>
          <p:nvPr/>
        </p:nvSpPr>
        <p:spPr bwMode="auto">
          <a:xfrm>
            <a:off x="3046413" y="3351213"/>
            <a:ext cx="611187" cy="382587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CC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0785" name="Oval 49"/>
          <p:cNvSpPr>
            <a:spLocks noChangeArrowheads="1"/>
          </p:cNvSpPr>
          <p:nvPr/>
        </p:nvSpPr>
        <p:spPr bwMode="auto">
          <a:xfrm>
            <a:off x="2500313" y="2874963"/>
            <a:ext cx="1601787" cy="4587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4572000" y="5638800"/>
            <a:ext cx="4343400" cy="762000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91084" tIns="44939" rIns="89877" bIns="67941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98525" rtl="0" eaLnBrk="0" fontAlgn="base" latinLnBrk="0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5638800"/>
            <a:ext cx="4242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1-pass runtime: O(n</a:t>
            </a:r>
            <a:r>
              <a:rPr lang="en-US" sz="2000" baseline="30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Optimized implementation: </a:t>
            </a:r>
            <a:r>
              <a:rPr lang="en-US" sz="2000" dirty="0">
                <a:solidFill>
                  <a:srgbClr val="0000FF"/>
                </a:solidFill>
              </a:rPr>
              <a:t>O</a:t>
            </a:r>
            <a:r>
              <a:rPr lang="en-US" sz="2000" dirty="0" smtClean="0">
                <a:solidFill>
                  <a:srgbClr val="0000FF"/>
                </a:solidFill>
              </a:rPr>
              <a:t>(n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lgn)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7EAD8-AA2B-0343-907D-E11B3112350C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557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67487"/>
              </p:ext>
            </p:extLst>
          </p:nvPr>
        </p:nvGraphicFramePr>
        <p:xfrm>
          <a:off x="990600" y="1371600"/>
          <a:ext cx="7877175" cy="5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90" name="Document" r:id="rId5" imgW="5765800" imgH="3657600" progId="Word.Document.8">
                  <p:embed/>
                </p:oleObj>
              </mc:Choice>
              <mc:Fallback>
                <p:oleObj name="Document" r:id="rId5" imgW="5765800" imgH="3657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4930" r="-2249" b="-10051"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877175" cy="513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 dirty="0">
                <a:ea typeface="宋体" charset="0"/>
                <a:cs typeface="宋体" charset="0"/>
              </a:rPr>
              <a:t>2.4.1  Kernighan-Lin (KL) </a:t>
            </a:r>
            <a:r>
              <a:rPr lang="en-US" altLang="zh-CN" dirty="0" smtClean="0">
                <a:ea typeface="宋体" charset="0"/>
                <a:cs typeface="宋体" charset="0"/>
              </a:rPr>
              <a:t>Algorithm – Complexity Analysis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419600" y="1752600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162800" y="1524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O(n)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419600" y="2514600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162800" y="2286000"/>
            <a:ext cx="9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O(n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248400" y="30480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162800" y="2895600"/>
            <a:ext cx="9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O(n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4191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O(n)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477000" y="44196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6477000" y="41910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239000" y="50292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153400" y="4800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O(n)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Left Brace 20"/>
          <p:cNvSpPr/>
          <p:nvPr/>
        </p:nvSpPr>
        <p:spPr bwMode="auto">
          <a:xfrm>
            <a:off x="373940" y="2816900"/>
            <a:ext cx="304800" cy="1824335"/>
          </a:xfrm>
          <a:prstGeom prst="leftBrace">
            <a:avLst>
              <a:gd name="adj1" fmla="val 87083"/>
              <a:gd name="adj2" fmla="val 50000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1084" tIns="44939" rIns="89877" bIns="67941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98525" rtl="0" eaLnBrk="0" fontAlgn="base" latinLnBrk="0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90971" y="3357704"/>
            <a:ext cx="117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 times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000" y="914400"/>
            <a:ext cx="429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n: # of nodes in each partition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/>
      <p:bldP spid="5" grpId="0"/>
      <p:bldP spid="9" grpId="0"/>
      <p:bldP spid="14" grpId="0"/>
      <p:bldP spid="15" grpId="0"/>
      <p:bldP spid="24" grpId="0"/>
      <p:bldP spid="21" grpId="0" animBg="1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36D94-7F72-2F4C-80AE-6C0490754CA0}" type="slidenum">
              <a:rPr lang="en-US"/>
              <a:pPr/>
              <a:t>3</a:t>
            </a:fld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4313"/>
            <a:ext cx="8193087" cy="4392612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2.1	Introduction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2.2	Terminology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2.3	Optimization Goals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2.4	Partitioning Algorithms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2.4.1  Kernighan-Lin (KL)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2.4.2  Extensions of the Kernighan-Lin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2.4.3  Fiduccia-Mattheyses (FM) Algorithm</a:t>
            </a:r>
            <a:endParaRPr lang="en-US" altLang="zh-CN" sz="800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2.5	Framework for Multilevel Partitioning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2.5.1  Clustering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2.5.2  Multilevel Partitioning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2.6	System Partitioning onto Multiple FPGAs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5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05B7D-BCEC-D741-98E8-465603E583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6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2.4.2  Extensions for Kernighan-Lin (KL) Algorithm</a:t>
            </a:r>
          </a:p>
        </p:txBody>
      </p:sp>
      <p:sp>
        <p:nvSpPr>
          <p:cNvPr id="66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 Unequal partition sizes</a:t>
            </a:r>
          </a:p>
          <a:p>
            <a:pPr marL="0" indent="0">
              <a:buNone/>
              <a:defRPr/>
            </a:pPr>
            <a:endParaRPr lang="en-US" altLang="zh-CN" dirty="0" smtClean="0">
              <a:ea typeface="宋体" charset="0"/>
              <a:cs typeface="宋体" charset="0"/>
            </a:endParaRPr>
          </a:p>
          <a:p>
            <a:pPr marL="0" indent="0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 Unequal cell sizes or unequal node weights </a:t>
            </a:r>
          </a:p>
          <a:p>
            <a:pPr marL="0" indent="0">
              <a:defRPr/>
            </a:pPr>
            <a:endParaRPr lang="en-US" altLang="zh-CN" dirty="0" smtClean="0">
              <a:ea typeface="宋体" charset="0"/>
              <a:cs typeface="宋体" charset="0"/>
            </a:endParaRPr>
          </a:p>
          <a:p>
            <a:pPr marL="0" indent="0"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 </a:t>
            </a:r>
            <a:r>
              <a:rPr lang="en-US" altLang="zh-CN" i="1" dirty="0" smtClean="0">
                <a:ea typeface="宋体" charset="0"/>
                <a:cs typeface="宋体" charset="0"/>
              </a:rPr>
              <a:t>k</a:t>
            </a:r>
            <a:r>
              <a:rPr lang="en-US" altLang="zh-CN" dirty="0" smtClean="0">
                <a:ea typeface="宋体" charset="0"/>
                <a:cs typeface="宋体" charset="0"/>
              </a:rPr>
              <a:t>-way partitioning (generating </a:t>
            </a:r>
            <a:r>
              <a:rPr lang="en-US" altLang="zh-CN" i="1" dirty="0" smtClean="0">
                <a:ea typeface="宋体" charset="0"/>
                <a:cs typeface="宋体" charset="0"/>
              </a:rPr>
              <a:t>k</a:t>
            </a:r>
            <a:r>
              <a:rPr lang="en-US" altLang="zh-CN" dirty="0" smtClean="0">
                <a:ea typeface="宋体" charset="0"/>
                <a:cs typeface="宋体" charset="0"/>
              </a:rPr>
              <a:t> partitions)</a:t>
            </a: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defTabSz="1019175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019175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019175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019175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019175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101917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101917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101917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101917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9AA6A006-862F-D84F-A739-F94E1E3A8ABA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00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8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45DA-9041-944F-A89D-526464953C45}" type="slidenum">
              <a:rPr lang="en-US"/>
              <a:pPr/>
              <a:t>31</a:t>
            </a:fld>
            <a:endParaRPr lang="en-US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603250" y="1444625"/>
            <a:ext cx="77851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Single cells are moved independently instead of swapping pairs of cells. Thus, this algorithm is applicable to partitions of unequal size or the presence of initially fixed cells.</a:t>
            </a:r>
            <a:b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endParaRPr lang="en-US" altLang="zh-CN" sz="17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Cut costs are extended to include </a:t>
            </a:r>
            <a:r>
              <a:rPr lang="en-US" altLang="zh-CN" sz="1700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hypergraphs</a:t>
            </a: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, i.e., nets with two or more pins. While the KL algorithm aims to minimize cut costs based on edges, the FM algorithm minimizes cut costs based on nets.</a:t>
            </a:r>
            <a:b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endParaRPr lang="en-US" altLang="zh-CN" sz="17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The area of each individual cell is taken into account.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endParaRPr lang="de-DE" sz="1700" dirty="0" smtClean="0">
              <a:solidFill>
                <a:srgbClr val="000000"/>
              </a:solidFill>
              <a:latin typeface="Arial" charset="0"/>
              <a:ea typeface="ＭＳ Ｐゴシック" charset="0"/>
              <a:sym typeface="Symbol" charset="0"/>
            </a:endParaRP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Nodes and </a:t>
            </a:r>
            <a:r>
              <a:rPr lang="en-US" altLang="zh-CN" sz="1700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subgraphs</a:t>
            </a: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are referred to as </a:t>
            </a:r>
            <a:r>
              <a: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cells</a:t>
            </a: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blocks</a:t>
            </a:r>
            <a:r>
              <a:rPr lang="en-US" altLang="zh-CN" sz="17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, respectively. 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endParaRPr lang="en-US" altLang="zh-CN" sz="17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91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    	Fiduccia-Mattheyses (FM) Algorithm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AEBE4-96F5-AA44-AE6A-92EC5ECE369C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608013" y="1447800"/>
            <a:ext cx="8004175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Given:  a graph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 with nodes and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weighted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edges </a:t>
            </a: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17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Goal:  to assign all nodes to disjoint partitions, so as to minimize the total cost (weight) of all cut nets while satisfying partition size constraints 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    	Fiduccia-Mattheyses (FM) Algorithm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Fiduccia-Mattheyses</a:t>
            </a:r>
            <a:r>
              <a:rPr lang="de-DE" sz="2800" dirty="0"/>
              <a:t> (FM) </a:t>
            </a:r>
            <a:r>
              <a:rPr lang="de-DE" sz="2800" dirty="0" err="1"/>
              <a:t>Algorithm</a:t>
            </a:r>
            <a:r>
              <a:rPr lang="de-DE" sz="2800" dirty="0"/>
              <a:t> – </a:t>
            </a:r>
            <a:r>
              <a:rPr lang="de-DE" sz="2800" dirty="0" err="1"/>
              <a:t>Terminology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99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FS(c)</a:t>
            </a:r>
            <a:r>
              <a:rPr lang="en-US" dirty="0" smtClean="0"/>
              <a:t>: the # of cut nets connected only to cell c in c’s partition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moving force</a:t>
            </a:r>
            <a:r>
              <a:rPr lang="en-US" i="1" dirty="0" smtClean="0"/>
              <a:t>”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209800" y="3733800"/>
            <a:ext cx="460375" cy="458787"/>
            <a:chOff x="6989763" y="2947988"/>
            <a:chExt cx="460375" cy="458787"/>
          </a:xfrm>
        </p:grpSpPr>
        <p:sp>
          <p:nvSpPr>
            <p:cNvPr id="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2000" dirty="0" smtClean="0">
                  <a:solidFill>
                    <a:srgbClr val="0000FF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altLang="zh-CN" sz="2000" b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733800"/>
            <a:ext cx="460375" cy="458787"/>
            <a:chOff x="6989763" y="2947988"/>
            <a:chExt cx="460375" cy="458787"/>
          </a:xfrm>
        </p:grpSpPr>
        <p:sp>
          <p:nvSpPr>
            <p:cNvPr id="11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4800" y="3733800"/>
            <a:ext cx="460375" cy="458787"/>
            <a:chOff x="6989763" y="2947988"/>
            <a:chExt cx="460375" cy="458787"/>
          </a:xfrm>
        </p:grpSpPr>
        <p:sp>
          <p:nvSpPr>
            <p:cNvPr id="14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0" y="3733800"/>
            <a:ext cx="460375" cy="458787"/>
            <a:chOff x="6989763" y="2947988"/>
            <a:chExt cx="460375" cy="458787"/>
          </a:xfrm>
        </p:grpSpPr>
        <p:sp>
          <p:nvSpPr>
            <p:cNvPr id="1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352800" y="2590800"/>
            <a:ext cx="0" cy="2895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29" idx="3"/>
          </p:cNvCxnSpPr>
          <p:nvPr/>
        </p:nvCxnSpPr>
        <p:spPr>
          <a:xfrm flipV="1">
            <a:off x="2439988" y="3178082"/>
            <a:ext cx="477930" cy="555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7"/>
          </p:cNvCxnSpPr>
          <p:nvPr/>
        </p:nvCxnSpPr>
        <p:spPr>
          <a:xfrm flipV="1">
            <a:off x="1459755" y="3124200"/>
            <a:ext cx="1435845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4" idx="1"/>
          </p:cNvCxnSpPr>
          <p:nvPr/>
        </p:nvCxnSpPr>
        <p:spPr>
          <a:xfrm>
            <a:off x="2971800" y="3124200"/>
            <a:ext cx="12104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7" idx="1"/>
          </p:cNvCxnSpPr>
          <p:nvPr/>
        </p:nvCxnSpPr>
        <p:spPr>
          <a:xfrm>
            <a:off x="2971800" y="3124200"/>
            <a:ext cx="24296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956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1" idx="4"/>
          </p:cNvCxnSpPr>
          <p:nvPr/>
        </p:nvCxnSpPr>
        <p:spPr>
          <a:xfrm>
            <a:off x="1296988" y="4192587"/>
            <a:ext cx="379412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</p:cNvCxnSpPr>
          <p:nvPr/>
        </p:nvCxnSpPr>
        <p:spPr>
          <a:xfrm flipH="1">
            <a:off x="1676400" y="4192587"/>
            <a:ext cx="763588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00200" y="5105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7" idx="4"/>
          </p:cNvCxnSpPr>
          <p:nvPr/>
        </p:nvCxnSpPr>
        <p:spPr>
          <a:xfrm>
            <a:off x="2439988" y="4192587"/>
            <a:ext cx="531812" cy="106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8956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0"/>
            <a:endCxn id="14" idx="3"/>
          </p:cNvCxnSpPr>
          <p:nvPr/>
        </p:nvCxnSpPr>
        <p:spPr>
          <a:xfrm flipV="1">
            <a:off x="2971800" y="4125399"/>
            <a:ext cx="1210420" cy="105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7"/>
            <a:endCxn id="17" idx="3"/>
          </p:cNvCxnSpPr>
          <p:nvPr/>
        </p:nvCxnSpPr>
        <p:spPr>
          <a:xfrm flipV="1">
            <a:off x="3025682" y="4125399"/>
            <a:ext cx="2375738" cy="1078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67400" y="5334000"/>
            <a:ext cx="1349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FS(c) = 1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438400" y="4191000"/>
            <a:ext cx="531812" cy="1065213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971800" y="4114800"/>
            <a:ext cx="1210420" cy="1056201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7" idx="7"/>
          </p:cNvCxnSpPr>
          <p:nvPr/>
        </p:nvCxnSpPr>
        <p:spPr>
          <a:xfrm flipV="1">
            <a:off x="3025682" y="4114802"/>
            <a:ext cx="2398056" cy="1089116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19400" y="5105400"/>
            <a:ext cx="228600" cy="228600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Fiduccia-Mattheyses</a:t>
            </a:r>
            <a:r>
              <a:rPr lang="de-DE" sz="2800" dirty="0"/>
              <a:t> (FM) </a:t>
            </a:r>
            <a:r>
              <a:rPr lang="de-DE" sz="2800" dirty="0" err="1"/>
              <a:t>Algorithm</a:t>
            </a:r>
            <a:r>
              <a:rPr lang="de-DE" sz="2800" dirty="0"/>
              <a:t> – </a:t>
            </a:r>
            <a:r>
              <a:rPr lang="de-DE" sz="2800" dirty="0" err="1"/>
              <a:t>Terminology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TE(c)</a:t>
            </a:r>
            <a:r>
              <a:rPr lang="en-US" dirty="0" smtClean="0"/>
              <a:t>: the # of uncut nets connected to cell c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retention force</a:t>
            </a:r>
            <a:r>
              <a:rPr lang="en-US" i="1" dirty="0" smtClean="0"/>
              <a:t>”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209800" y="3733800"/>
            <a:ext cx="460375" cy="458787"/>
            <a:chOff x="6989763" y="2947988"/>
            <a:chExt cx="460375" cy="458787"/>
          </a:xfrm>
        </p:grpSpPr>
        <p:sp>
          <p:nvSpPr>
            <p:cNvPr id="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2000" dirty="0" smtClean="0">
                  <a:solidFill>
                    <a:srgbClr val="0000FF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altLang="zh-CN" sz="2000" b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733800"/>
            <a:ext cx="460375" cy="458787"/>
            <a:chOff x="6989763" y="2947988"/>
            <a:chExt cx="460375" cy="458787"/>
          </a:xfrm>
        </p:grpSpPr>
        <p:sp>
          <p:nvSpPr>
            <p:cNvPr id="11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4800" y="3733800"/>
            <a:ext cx="460375" cy="458787"/>
            <a:chOff x="6989763" y="2947988"/>
            <a:chExt cx="460375" cy="458787"/>
          </a:xfrm>
        </p:grpSpPr>
        <p:sp>
          <p:nvSpPr>
            <p:cNvPr id="14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0" y="3733800"/>
            <a:ext cx="460375" cy="458787"/>
            <a:chOff x="6989763" y="2947988"/>
            <a:chExt cx="460375" cy="458787"/>
          </a:xfrm>
        </p:grpSpPr>
        <p:sp>
          <p:nvSpPr>
            <p:cNvPr id="1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352800" y="2590800"/>
            <a:ext cx="0" cy="2895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29" idx="3"/>
          </p:cNvCxnSpPr>
          <p:nvPr/>
        </p:nvCxnSpPr>
        <p:spPr>
          <a:xfrm flipV="1">
            <a:off x="2439988" y="3178082"/>
            <a:ext cx="477930" cy="555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7"/>
          </p:cNvCxnSpPr>
          <p:nvPr/>
        </p:nvCxnSpPr>
        <p:spPr>
          <a:xfrm flipV="1">
            <a:off x="1459755" y="3124200"/>
            <a:ext cx="1435845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4" idx="1"/>
          </p:cNvCxnSpPr>
          <p:nvPr/>
        </p:nvCxnSpPr>
        <p:spPr>
          <a:xfrm>
            <a:off x="2971800" y="3124200"/>
            <a:ext cx="12104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7" idx="1"/>
          </p:cNvCxnSpPr>
          <p:nvPr/>
        </p:nvCxnSpPr>
        <p:spPr>
          <a:xfrm>
            <a:off x="2971800" y="3124200"/>
            <a:ext cx="24296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956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1" idx="4"/>
          </p:cNvCxnSpPr>
          <p:nvPr/>
        </p:nvCxnSpPr>
        <p:spPr>
          <a:xfrm>
            <a:off x="1296988" y="4192587"/>
            <a:ext cx="379412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</p:cNvCxnSpPr>
          <p:nvPr/>
        </p:nvCxnSpPr>
        <p:spPr>
          <a:xfrm flipH="1">
            <a:off x="1676400" y="4192587"/>
            <a:ext cx="763588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00200" y="5105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7" idx="4"/>
          </p:cNvCxnSpPr>
          <p:nvPr/>
        </p:nvCxnSpPr>
        <p:spPr>
          <a:xfrm>
            <a:off x="2439988" y="4192587"/>
            <a:ext cx="531812" cy="106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8956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0"/>
            <a:endCxn id="14" idx="3"/>
          </p:cNvCxnSpPr>
          <p:nvPr/>
        </p:nvCxnSpPr>
        <p:spPr>
          <a:xfrm flipV="1">
            <a:off x="2971800" y="4125399"/>
            <a:ext cx="1210420" cy="105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7"/>
            <a:endCxn id="17" idx="3"/>
          </p:cNvCxnSpPr>
          <p:nvPr/>
        </p:nvCxnSpPr>
        <p:spPr>
          <a:xfrm flipV="1">
            <a:off x="3025682" y="4125399"/>
            <a:ext cx="2375738" cy="1078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67400" y="5334000"/>
            <a:ext cx="138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TE(c) = 1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51" name="Straight Connector 50"/>
          <p:cNvCxnSpPr>
            <a:endCxn id="34" idx="1"/>
          </p:cNvCxnSpPr>
          <p:nvPr/>
        </p:nvCxnSpPr>
        <p:spPr>
          <a:xfrm>
            <a:off x="1295400" y="4191000"/>
            <a:ext cx="327118" cy="936718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4" idx="7"/>
          </p:cNvCxnSpPr>
          <p:nvPr/>
        </p:nvCxnSpPr>
        <p:spPr>
          <a:xfrm flipV="1">
            <a:off x="1730282" y="4191001"/>
            <a:ext cx="699338" cy="936717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24000" y="5029200"/>
            <a:ext cx="304800" cy="304800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Fiduccia-Mattheyses</a:t>
            </a:r>
            <a:r>
              <a:rPr lang="de-DE" sz="2800" dirty="0"/>
              <a:t> (FM) </a:t>
            </a:r>
            <a:r>
              <a:rPr lang="de-DE" sz="2800" dirty="0" err="1"/>
              <a:t>Algorithm</a:t>
            </a:r>
            <a:r>
              <a:rPr lang="de-DE" sz="2800" dirty="0"/>
              <a:t> – </a:t>
            </a:r>
            <a:r>
              <a:rPr lang="de-DE" sz="2800" dirty="0" err="1"/>
              <a:t>Terminology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Δg</a:t>
            </a:r>
            <a:r>
              <a:rPr lang="en-US" dirty="0" smtClean="0">
                <a:solidFill>
                  <a:srgbClr val="0000FF"/>
                </a:solidFill>
              </a:rPr>
              <a:t>(c) = FS(c) – TE(c)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i="1" dirty="0" smtClean="0"/>
              <a:t>“gain of moving c”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209800" y="3733800"/>
            <a:ext cx="460375" cy="458787"/>
            <a:chOff x="6989763" y="2947988"/>
            <a:chExt cx="460375" cy="458787"/>
          </a:xfrm>
        </p:grpSpPr>
        <p:sp>
          <p:nvSpPr>
            <p:cNvPr id="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2000" dirty="0" smtClean="0">
                  <a:solidFill>
                    <a:srgbClr val="0000FF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altLang="zh-CN" sz="2000" b="1" dirty="0" smtClean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733800"/>
            <a:ext cx="460375" cy="458787"/>
            <a:chOff x="6989763" y="2947988"/>
            <a:chExt cx="460375" cy="458787"/>
          </a:xfrm>
        </p:grpSpPr>
        <p:sp>
          <p:nvSpPr>
            <p:cNvPr id="11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4800" y="3733800"/>
            <a:ext cx="460375" cy="458787"/>
            <a:chOff x="6989763" y="2947988"/>
            <a:chExt cx="460375" cy="458787"/>
          </a:xfrm>
        </p:grpSpPr>
        <p:sp>
          <p:nvSpPr>
            <p:cNvPr id="14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0" y="3733800"/>
            <a:ext cx="460375" cy="458787"/>
            <a:chOff x="6989763" y="2947988"/>
            <a:chExt cx="460375" cy="458787"/>
          </a:xfrm>
        </p:grpSpPr>
        <p:sp>
          <p:nvSpPr>
            <p:cNvPr id="17" name="Oval 71"/>
            <p:cNvSpPr>
              <a:spLocks noChangeAspect="1" noChangeArrowheads="1"/>
            </p:cNvSpPr>
            <p:nvPr/>
          </p:nvSpPr>
          <p:spPr bwMode="auto">
            <a:xfrm>
              <a:off x="6989763" y="2947988"/>
              <a:ext cx="460375" cy="458787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72"/>
            <p:cNvSpPr>
              <a:spLocks noChangeAspect="1" noChangeArrowheads="1"/>
            </p:cNvSpPr>
            <p:nvPr/>
          </p:nvSpPr>
          <p:spPr bwMode="auto">
            <a:xfrm>
              <a:off x="7032625" y="2982913"/>
              <a:ext cx="36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endPara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352800" y="2590800"/>
            <a:ext cx="0" cy="2895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29" idx="3"/>
          </p:cNvCxnSpPr>
          <p:nvPr/>
        </p:nvCxnSpPr>
        <p:spPr>
          <a:xfrm flipV="1">
            <a:off x="2439988" y="3178082"/>
            <a:ext cx="477930" cy="555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7"/>
          </p:cNvCxnSpPr>
          <p:nvPr/>
        </p:nvCxnSpPr>
        <p:spPr>
          <a:xfrm flipV="1">
            <a:off x="1459755" y="3124200"/>
            <a:ext cx="1435845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4" idx="1"/>
          </p:cNvCxnSpPr>
          <p:nvPr/>
        </p:nvCxnSpPr>
        <p:spPr>
          <a:xfrm>
            <a:off x="2971800" y="3124200"/>
            <a:ext cx="12104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7" idx="1"/>
          </p:cNvCxnSpPr>
          <p:nvPr/>
        </p:nvCxnSpPr>
        <p:spPr>
          <a:xfrm>
            <a:off x="2971800" y="3124200"/>
            <a:ext cx="2429620" cy="676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956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1" idx="4"/>
          </p:cNvCxnSpPr>
          <p:nvPr/>
        </p:nvCxnSpPr>
        <p:spPr>
          <a:xfrm>
            <a:off x="1296988" y="4192587"/>
            <a:ext cx="379412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</p:cNvCxnSpPr>
          <p:nvPr/>
        </p:nvCxnSpPr>
        <p:spPr>
          <a:xfrm flipH="1">
            <a:off x="1676400" y="4192587"/>
            <a:ext cx="763588" cy="98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00200" y="5105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7" idx="4"/>
          </p:cNvCxnSpPr>
          <p:nvPr/>
        </p:nvCxnSpPr>
        <p:spPr>
          <a:xfrm>
            <a:off x="2439988" y="4192587"/>
            <a:ext cx="531812" cy="106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8956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0"/>
            <a:endCxn id="14" idx="3"/>
          </p:cNvCxnSpPr>
          <p:nvPr/>
        </p:nvCxnSpPr>
        <p:spPr>
          <a:xfrm flipV="1">
            <a:off x="2971800" y="4125399"/>
            <a:ext cx="1210420" cy="105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7"/>
            <a:endCxn id="17" idx="3"/>
          </p:cNvCxnSpPr>
          <p:nvPr/>
        </p:nvCxnSpPr>
        <p:spPr>
          <a:xfrm flipV="1">
            <a:off x="3025682" y="4125399"/>
            <a:ext cx="2375738" cy="1078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67400" y="5334000"/>
            <a:ext cx="1485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Δg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(c) = 0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51" name="Straight Connector 50"/>
          <p:cNvCxnSpPr>
            <a:endCxn id="34" idx="1"/>
          </p:cNvCxnSpPr>
          <p:nvPr/>
        </p:nvCxnSpPr>
        <p:spPr>
          <a:xfrm>
            <a:off x="1295400" y="4191000"/>
            <a:ext cx="327118" cy="936718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4" idx="7"/>
          </p:cNvCxnSpPr>
          <p:nvPr/>
        </p:nvCxnSpPr>
        <p:spPr>
          <a:xfrm flipV="1">
            <a:off x="1730282" y="4191001"/>
            <a:ext cx="699338" cy="936717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24000" y="5029200"/>
            <a:ext cx="304800" cy="304800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38400" y="4191000"/>
            <a:ext cx="531812" cy="1065213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71800" y="4114800"/>
            <a:ext cx="1210420" cy="1056201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25682" y="4114802"/>
            <a:ext cx="2398056" cy="1089116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19400" y="5105400"/>
            <a:ext cx="228600" cy="228600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87EE6-FAB5-4342-85D8-96302C7DAA8A}" type="slidenum">
              <a:rPr lang="en-US"/>
              <a:pPr/>
              <a:t>36</a:t>
            </a:fld>
            <a:endParaRPr lang="en-US"/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4900612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Gain 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) for cell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i="1" smtClean="0">
              <a:solidFill>
                <a:srgbClr val="CC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 =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FS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–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,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where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“moving force“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FS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is the number of nets connected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but not connected to any other cells within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’s partition, i.e., cut nets that connect only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, and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the “retention force“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TE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number of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uncut 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nets connected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The higher the gain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), the higher is the priority to move the cell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to the other partition. </a:t>
            </a:r>
            <a:endParaRPr lang="de-DE" sz="1700" smtClean="0">
              <a:solidFill>
                <a:srgbClr val="000000"/>
              </a:solidFill>
            </a:endParaRPr>
          </a:p>
        </p:txBody>
      </p:sp>
      <p:sp>
        <p:nvSpPr>
          <p:cNvPr id="581667" name="Text Box 35"/>
          <p:cNvSpPr txBox="1">
            <a:spLocks noChangeArrowheads="1"/>
          </p:cNvSpPr>
          <p:nvPr/>
        </p:nvSpPr>
        <p:spPr bwMode="auto">
          <a:xfrm>
            <a:off x="5219700" y="4313238"/>
            <a:ext cx="375920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2: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(2) = 0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(2)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(2) = -1</a:t>
            </a: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81694" name="Freeform 62"/>
          <p:cNvSpPr>
            <a:spLocks/>
          </p:cNvSpPr>
          <p:nvPr/>
        </p:nvSpPr>
        <p:spPr bwMode="auto">
          <a:xfrm>
            <a:off x="5940425" y="1773238"/>
            <a:ext cx="1008063" cy="2519362"/>
          </a:xfrm>
          <a:custGeom>
            <a:avLst/>
            <a:gdLst>
              <a:gd name="T0" fmla="*/ 0 w 635"/>
              <a:gd name="T1" fmla="*/ 1497 h 1497"/>
              <a:gd name="T2" fmla="*/ 181 w 635"/>
              <a:gd name="T3" fmla="*/ 499 h 1497"/>
              <a:gd name="T4" fmla="*/ 635 w 635"/>
              <a:gd name="T5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1497">
                <a:moveTo>
                  <a:pt x="0" y="1497"/>
                </a:moveTo>
                <a:cubicBezTo>
                  <a:pt x="37" y="1122"/>
                  <a:pt x="75" y="748"/>
                  <a:pt x="181" y="499"/>
                </a:cubicBezTo>
                <a:cubicBezTo>
                  <a:pt x="287" y="250"/>
                  <a:pt x="461" y="125"/>
                  <a:pt x="63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697" name="Line 65"/>
          <p:cNvSpPr>
            <a:spLocks noChangeAspect="1" noChangeShapeType="1"/>
          </p:cNvSpPr>
          <p:nvPr/>
        </p:nvSpPr>
        <p:spPr bwMode="auto">
          <a:xfrm flipV="1">
            <a:off x="7327900" y="1627188"/>
            <a:ext cx="798513" cy="735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698" name="Line 66"/>
          <p:cNvSpPr>
            <a:spLocks noChangeAspect="1" noChangeShapeType="1"/>
          </p:cNvSpPr>
          <p:nvPr/>
        </p:nvSpPr>
        <p:spPr bwMode="auto">
          <a:xfrm flipH="1">
            <a:off x="7327900" y="1751013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699" name="Line 67"/>
          <p:cNvSpPr>
            <a:spLocks noChangeAspect="1" noChangeShapeType="1"/>
          </p:cNvSpPr>
          <p:nvPr/>
        </p:nvSpPr>
        <p:spPr bwMode="auto">
          <a:xfrm>
            <a:off x="8128000" y="1598613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0" name="Line 68"/>
          <p:cNvSpPr>
            <a:spLocks noChangeAspect="1" noChangeShapeType="1"/>
          </p:cNvSpPr>
          <p:nvPr/>
        </p:nvSpPr>
        <p:spPr bwMode="auto">
          <a:xfrm flipH="1">
            <a:off x="7145338" y="16271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1" name="Line 69"/>
          <p:cNvSpPr>
            <a:spLocks noChangeAspect="1" noChangeShapeType="1"/>
          </p:cNvSpPr>
          <p:nvPr/>
        </p:nvSpPr>
        <p:spPr bwMode="auto">
          <a:xfrm flipH="1">
            <a:off x="7297738" y="2401888"/>
            <a:ext cx="809625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2" name="Line 70"/>
          <p:cNvSpPr>
            <a:spLocks noChangeAspect="1" noChangeShapeType="1"/>
          </p:cNvSpPr>
          <p:nvPr/>
        </p:nvSpPr>
        <p:spPr bwMode="auto">
          <a:xfrm>
            <a:off x="7278688" y="3160713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3" name="Oval 71"/>
          <p:cNvSpPr>
            <a:spLocks noChangeAspect="1" noChangeArrowheads="1"/>
          </p:cNvSpPr>
          <p:nvPr/>
        </p:nvSpPr>
        <p:spPr bwMode="auto">
          <a:xfrm>
            <a:off x="6989763" y="2947988"/>
            <a:ext cx="460375" cy="45878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4" name="Rectangle 72"/>
          <p:cNvSpPr>
            <a:spLocks noChangeAspect="1" noChangeArrowheads="1"/>
          </p:cNvSpPr>
          <p:nvPr/>
        </p:nvSpPr>
        <p:spPr bwMode="auto">
          <a:xfrm>
            <a:off x="7032625" y="2982913"/>
            <a:ext cx="36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1705" name="Oval 73"/>
          <p:cNvSpPr>
            <a:spLocks noChangeAspect="1" noChangeArrowheads="1"/>
          </p:cNvSpPr>
          <p:nvPr/>
        </p:nvSpPr>
        <p:spPr bwMode="auto">
          <a:xfrm>
            <a:off x="7889875" y="1412875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6" name="Rectangle 74"/>
          <p:cNvSpPr>
            <a:spLocks noChangeAspect="1" noChangeArrowheads="1"/>
          </p:cNvSpPr>
          <p:nvPr/>
        </p:nvSpPr>
        <p:spPr bwMode="auto">
          <a:xfrm>
            <a:off x="7932738" y="14589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1707" name="Oval 75"/>
          <p:cNvSpPr>
            <a:spLocks noChangeAspect="1" noChangeArrowheads="1"/>
          </p:cNvSpPr>
          <p:nvPr/>
        </p:nvSpPr>
        <p:spPr bwMode="auto">
          <a:xfrm>
            <a:off x="7910513" y="2179638"/>
            <a:ext cx="458787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08" name="Rectangle 76"/>
          <p:cNvSpPr>
            <a:spLocks noChangeAspect="1" noChangeArrowheads="1"/>
          </p:cNvSpPr>
          <p:nvPr/>
        </p:nvSpPr>
        <p:spPr bwMode="auto">
          <a:xfrm>
            <a:off x="7934325" y="2212975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1709" name="Oval 77"/>
          <p:cNvSpPr>
            <a:spLocks noChangeAspect="1" noChangeArrowheads="1"/>
          </p:cNvSpPr>
          <p:nvPr/>
        </p:nvSpPr>
        <p:spPr bwMode="auto">
          <a:xfrm>
            <a:off x="7010400" y="1412875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10" name="Rectangle 78"/>
          <p:cNvSpPr>
            <a:spLocks noChangeAspect="1" noChangeArrowheads="1"/>
          </p:cNvSpPr>
          <p:nvPr/>
        </p:nvSpPr>
        <p:spPr bwMode="auto">
          <a:xfrm>
            <a:off x="7050088" y="1465263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1711" name="Oval 79"/>
          <p:cNvSpPr>
            <a:spLocks noChangeAspect="1" noChangeArrowheads="1"/>
          </p:cNvSpPr>
          <p:nvPr/>
        </p:nvSpPr>
        <p:spPr bwMode="auto">
          <a:xfrm>
            <a:off x="7889875" y="2946400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12" name="Rectangle 80"/>
          <p:cNvSpPr>
            <a:spLocks noChangeAspect="1" noChangeArrowheads="1"/>
          </p:cNvSpPr>
          <p:nvPr/>
        </p:nvSpPr>
        <p:spPr bwMode="auto">
          <a:xfrm>
            <a:off x="7932738" y="2990850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1713" name="Line 81"/>
          <p:cNvSpPr>
            <a:spLocks noChangeAspect="1" noChangeShapeType="1"/>
          </p:cNvSpPr>
          <p:nvPr/>
        </p:nvSpPr>
        <p:spPr bwMode="auto">
          <a:xfrm>
            <a:off x="7696200" y="1465263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1714" name="Text Box 82"/>
          <p:cNvSpPr txBox="1">
            <a:spLocks noChangeAspect="1" noChangeArrowheads="1"/>
          </p:cNvSpPr>
          <p:nvPr/>
        </p:nvSpPr>
        <p:spPr bwMode="auto">
          <a:xfrm>
            <a:off x="6911975" y="2119313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81715" name="Text Box 83"/>
          <p:cNvSpPr txBox="1">
            <a:spLocks noChangeAspect="1" noChangeArrowheads="1"/>
          </p:cNvSpPr>
          <p:nvPr/>
        </p:nvSpPr>
        <p:spPr bwMode="auto">
          <a:xfrm>
            <a:off x="7292975" y="18748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81716" name="Text Box 84"/>
          <p:cNvSpPr txBox="1">
            <a:spLocks noChangeAspect="1" noChangeArrowheads="1"/>
          </p:cNvSpPr>
          <p:nvPr/>
        </p:nvSpPr>
        <p:spPr bwMode="auto">
          <a:xfrm>
            <a:off x="7332663" y="2606675"/>
            <a:ext cx="303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81717" name="Text Box 85"/>
          <p:cNvSpPr txBox="1">
            <a:spLocks noChangeAspect="1" noChangeArrowheads="1"/>
          </p:cNvSpPr>
          <p:nvPr/>
        </p:nvSpPr>
        <p:spPr bwMode="auto">
          <a:xfrm>
            <a:off x="7389813" y="2852738"/>
            <a:ext cx="3667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81718" name="Text Box 86"/>
          <p:cNvSpPr txBox="1">
            <a:spLocks noChangeAspect="1" noChangeArrowheads="1"/>
          </p:cNvSpPr>
          <p:nvPr/>
        </p:nvSpPr>
        <p:spPr bwMode="auto">
          <a:xfrm>
            <a:off x="7878763" y="1874838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81721" name="Rectangle 8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 dirty="0"/>
              <a:t>2.4.3	</a:t>
            </a:r>
            <a:r>
              <a:rPr lang="de-DE" dirty="0" err="1"/>
              <a:t>Fiduccia-Mattheyses</a:t>
            </a:r>
            <a:r>
              <a:rPr lang="de-DE" dirty="0"/>
              <a:t> (FM) </a:t>
            </a:r>
            <a:r>
              <a:rPr lang="de-DE" dirty="0" err="1"/>
              <a:t>Algorithm</a:t>
            </a:r>
            <a:r>
              <a:rPr lang="de-DE" dirty="0"/>
              <a:t> – </a:t>
            </a:r>
            <a:r>
              <a:rPr lang="de-DE" dirty="0" err="1"/>
              <a:t>Terminology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8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8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8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8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8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8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67" grpId="0" animBg="1"/>
      <p:bldP spid="581694" grpId="0" animBg="1"/>
      <p:bldP spid="581697" grpId="0" animBg="1"/>
      <p:bldP spid="581698" grpId="0" animBg="1"/>
      <p:bldP spid="581699" grpId="0" animBg="1"/>
      <p:bldP spid="581700" grpId="0" animBg="1"/>
      <p:bldP spid="581701" grpId="0" animBg="1"/>
      <p:bldP spid="581702" grpId="0" animBg="1"/>
      <p:bldP spid="581703" grpId="0" animBg="1"/>
      <p:bldP spid="581704" grpId="0"/>
      <p:bldP spid="581705" grpId="0" animBg="1"/>
      <p:bldP spid="581706" grpId="0"/>
      <p:bldP spid="581707" grpId="0" animBg="1"/>
      <p:bldP spid="581708" grpId="0"/>
      <p:bldP spid="581709" grpId="0" animBg="1"/>
      <p:bldP spid="581710" grpId="0"/>
      <p:bldP spid="581711" grpId="0" animBg="1"/>
      <p:bldP spid="581712" grpId="0"/>
      <p:bldP spid="581713" grpId="0" animBg="1"/>
      <p:bldP spid="581714" grpId="0"/>
      <p:bldP spid="581715" grpId="0"/>
      <p:bldP spid="581716" grpId="0"/>
      <p:bldP spid="581717" grpId="0"/>
      <p:bldP spid="5817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A8B1-C913-1042-A668-B9687C4CAE15}" type="slidenum">
              <a:rPr lang="en-US"/>
              <a:pPr/>
              <a:t>37</a:t>
            </a:fld>
            <a:endParaRPr lang="en-US"/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49006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Gain 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) for cell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i="1" smtClean="0">
              <a:solidFill>
                <a:srgbClr val="CC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g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 =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FS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–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,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where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“moving force“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FS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is the number of nets connected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but not connected to any other cells within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’s partition, i.e., cut nets that connect only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, and 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the “retention force“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TE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) is the number of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uncut 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nets connected to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.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400" smtClean="0">
              <a:solidFill>
                <a:srgbClr val="000000"/>
              </a:solidFill>
            </a:endParaRP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827088" y="4722813"/>
            <a:ext cx="3759200" cy="16049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1:      FS(1) = 2	TE(1)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nl-NL" sz="1400" smtClean="0">
                <a:solidFill>
                  <a:srgbClr val="000000"/>
                </a:solidFill>
              </a:rPr>
              <a:t>g(1) = 1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2: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(2) = 0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(2)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(2) = -1</a:t>
            </a:r>
            <a:endParaRPr lang="de-DE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smtClean="0">
                <a:solidFill>
                  <a:srgbClr val="000000"/>
                </a:solidFill>
              </a:rPr>
              <a:t>Cell 3: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de-DE" sz="1400" smtClean="0">
                <a:solidFill>
                  <a:srgbClr val="000000"/>
                </a:solidFill>
              </a:rPr>
              <a:t>(3) = 1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de-DE" sz="1400" smtClean="0">
                <a:solidFill>
                  <a:srgbClr val="000000"/>
                </a:solidFill>
              </a:rPr>
              <a:t>(3)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de-DE" sz="1400" smtClean="0">
                <a:solidFill>
                  <a:srgbClr val="000000"/>
                </a:solidFill>
              </a:rPr>
              <a:t>(3) = 0 </a:t>
            </a:r>
            <a:endParaRPr lang="nl-NL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4: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(4) = 1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(4)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(4) = 0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5: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(5) = 1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(5) = 0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(5) = 1 </a:t>
            </a: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83685" name="Line 5"/>
          <p:cNvSpPr>
            <a:spLocks noChangeAspect="1" noChangeShapeType="1"/>
          </p:cNvSpPr>
          <p:nvPr/>
        </p:nvSpPr>
        <p:spPr bwMode="auto">
          <a:xfrm flipV="1">
            <a:off x="7327900" y="1627188"/>
            <a:ext cx="798513" cy="735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86" name="Line 6"/>
          <p:cNvSpPr>
            <a:spLocks noChangeAspect="1" noChangeShapeType="1"/>
          </p:cNvSpPr>
          <p:nvPr/>
        </p:nvSpPr>
        <p:spPr bwMode="auto">
          <a:xfrm flipH="1">
            <a:off x="7327900" y="1751013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87" name="Line 7"/>
          <p:cNvSpPr>
            <a:spLocks noChangeAspect="1" noChangeShapeType="1"/>
          </p:cNvSpPr>
          <p:nvPr/>
        </p:nvSpPr>
        <p:spPr bwMode="auto">
          <a:xfrm>
            <a:off x="8128000" y="1598613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88" name="Line 8"/>
          <p:cNvSpPr>
            <a:spLocks noChangeAspect="1" noChangeShapeType="1"/>
          </p:cNvSpPr>
          <p:nvPr/>
        </p:nvSpPr>
        <p:spPr bwMode="auto">
          <a:xfrm flipH="1">
            <a:off x="7145338" y="16271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89" name="Line 9"/>
          <p:cNvSpPr>
            <a:spLocks noChangeAspect="1" noChangeShapeType="1"/>
          </p:cNvSpPr>
          <p:nvPr/>
        </p:nvSpPr>
        <p:spPr bwMode="auto">
          <a:xfrm flipH="1">
            <a:off x="7297738" y="2401888"/>
            <a:ext cx="809625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0" name="Line 10"/>
          <p:cNvSpPr>
            <a:spLocks noChangeAspect="1" noChangeShapeType="1"/>
          </p:cNvSpPr>
          <p:nvPr/>
        </p:nvSpPr>
        <p:spPr bwMode="auto">
          <a:xfrm>
            <a:off x="7278688" y="3160713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1" name="Oval 11"/>
          <p:cNvSpPr>
            <a:spLocks noChangeAspect="1" noChangeArrowheads="1"/>
          </p:cNvSpPr>
          <p:nvPr/>
        </p:nvSpPr>
        <p:spPr bwMode="auto">
          <a:xfrm>
            <a:off x="6989763" y="2947988"/>
            <a:ext cx="460375" cy="45878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2" name="Rectangle 12"/>
          <p:cNvSpPr>
            <a:spLocks noChangeAspect="1" noChangeArrowheads="1"/>
          </p:cNvSpPr>
          <p:nvPr/>
        </p:nvSpPr>
        <p:spPr bwMode="auto">
          <a:xfrm>
            <a:off x="7032625" y="2982913"/>
            <a:ext cx="36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693" name="Oval 13"/>
          <p:cNvSpPr>
            <a:spLocks noChangeAspect="1" noChangeArrowheads="1"/>
          </p:cNvSpPr>
          <p:nvPr/>
        </p:nvSpPr>
        <p:spPr bwMode="auto">
          <a:xfrm>
            <a:off x="7889875" y="1412875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4" name="Rectangle 14"/>
          <p:cNvSpPr>
            <a:spLocks noChangeAspect="1" noChangeArrowheads="1"/>
          </p:cNvSpPr>
          <p:nvPr/>
        </p:nvSpPr>
        <p:spPr bwMode="auto">
          <a:xfrm>
            <a:off x="7932738" y="14589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695" name="Oval 15"/>
          <p:cNvSpPr>
            <a:spLocks noChangeAspect="1" noChangeArrowheads="1"/>
          </p:cNvSpPr>
          <p:nvPr/>
        </p:nvSpPr>
        <p:spPr bwMode="auto">
          <a:xfrm>
            <a:off x="7910513" y="2179638"/>
            <a:ext cx="458787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6" name="Rectangle 16"/>
          <p:cNvSpPr>
            <a:spLocks noChangeAspect="1" noChangeArrowheads="1"/>
          </p:cNvSpPr>
          <p:nvPr/>
        </p:nvSpPr>
        <p:spPr bwMode="auto">
          <a:xfrm>
            <a:off x="7934325" y="2212975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697" name="Oval 17"/>
          <p:cNvSpPr>
            <a:spLocks noChangeAspect="1" noChangeArrowheads="1"/>
          </p:cNvSpPr>
          <p:nvPr/>
        </p:nvSpPr>
        <p:spPr bwMode="auto">
          <a:xfrm>
            <a:off x="7010400" y="1412875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698" name="Rectangle 18"/>
          <p:cNvSpPr>
            <a:spLocks noChangeAspect="1" noChangeArrowheads="1"/>
          </p:cNvSpPr>
          <p:nvPr/>
        </p:nvSpPr>
        <p:spPr bwMode="auto">
          <a:xfrm>
            <a:off x="7050088" y="1465263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699" name="Oval 19"/>
          <p:cNvSpPr>
            <a:spLocks noChangeAspect="1" noChangeArrowheads="1"/>
          </p:cNvSpPr>
          <p:nvPr/>
        </p:nvSpPr>
        <p:spPr bwMode="auto">
          <a:xfrm>
            <a:off x="7889875" y="2946400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00" name="Rectangle 20"/>
          <p:cNvSpPr>
            <a:spLocks noChangeAspect="1" noChangeArrowheads="1"/>
          </p:cNvSpPr>
          <p:nvPr/>
        </p:nvSpPr>
        <p:spPr bwMode="auto">
          <a:xfrm>
            <a:off x="7932738" y="2990850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01" name="Line 21"/>
          <p:cNvSpPr>
            <a:spLocks noChangeAspect="1" noChangeShapeType="1"/>
          </p:cNvSpPr>
          <p:nvPr/>
        </p:nvSpPr>
        <p:spPr bwMode="auto">
          <a:xfrm>
            <a:off x="7696200" y="1465263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04" name="Text Box 24"/>
          <p:cNvSpPr txBox="1">
            <a:spLocks noChangeAspect="1" noChangeArrowheads="1"/>
          </p:cNvSpPr>
          <p:nvPr/>
        </p:nvSpPr>
        <p:spPr bwMode="auto">
          <a:xfrm>
            <a:off x="6911975" y="2119313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83705" name="Text Box 25"/>
          <p:cNvSpPr txBox="1">
            <a:spLocks noChangeAspect="1" noChangeArrowheads="1"/>
          </p:cNvSpPr>
          <p:nvPr/>
        </p:nvSpPr>
        <p:spPr bwMode="auto">
          <a:xfrm>
            <a:off x="7292975" y="18748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83706" name="Text Box 26"/>
          <p:cNvSpPr txBox="1">
            <a:spLocks noChangeAspect="1" noChangeArrowheads="1"/>
          </p:cNvSpPr>
          <p:nvPr/>
        </p:nvSpPr>
        <p:spPr bwMode="auto">
          <a:xfrm>
            <a:off x="7332663" y="2606675"/>
            <a:ext cx="303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83707" name="Text Box 27"/>
          <p:cNvSpPr txBox="1">
            <a:spLocks noChangeAspect="1" noChangeArrowheads="1"/>
          </p:cNvSpPr>
          <p:nvPr/>
        </p:nvSpPr>
        <p:spPr bwMode="auto">
          <a:xfrm>
            <a:off x="7389813" y="2852738"/>
            <a:ext cx="3667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83708" name="Text Box 28"/>
          <p:cNvSpPr txBox="1">
            <a:spLocks noChangeAspect="1" noChangeArrowheads="1"/>
          </p:cNvSpPr>
          <p:nvPr/>
        </p:nvSpPr>
        <p:spPr bwMode="auto">
          <a:xfrm>
            <a:off x="7878763" y="1874838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83709" name="Line 29"/>
          <p:cNvSpPr>
            <a:spLocks noChangeAspect="1" noChangeShapeType="1"/>
          </p:cNvSpPr>
          <p:nvPr/>
        </p:nvSpPr>
        <p:spPr bwMode="auto">
          <a:xfrm flipV="1">
            <a:off x="7399338" y="4579938"/>
            <a:ext cx="798512" cy="735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0" name="Line 30"/>
          <p:cNvSpPr>
            <a:spLocks noChangeAspect="1" noChangeShapeType="1"/>
          </p:cNvSpPr>
          <p:nvPr/>
        </p:nvSpPr>
        <p:spPr bwMode="auto">
          <a:xfrm flipH="1">
            <a:off x="7399338" y="4702175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1" name="Line 31"/>
          <p:cNvSpPr>
            <a:spLocks noChangeAspect="1" noChangeShapeType="1"/>
          </p:cNvSpPr>
          <p:nvPr/>
        </p:nvSpPr>
        <p:spPr bwMode="auto">
          <a:xfrm>
            <a:off x="8199438" y="4551363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2" name="Line 32"/>
          <p:cNvSpPr>
            <a:spLocks noChangeAspect="1" noChangeShapeType="1"/>
          </p:cNvSpPr>
          <p:nvPr/>
        </p:nvSpPr>
        <p:spPr bwMode="auto">
          <a:xfrm flipH="1">
            <a:off x="7216775" y="457993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3" name="Line 33"/>
          <p:cNvSpPr>
            <a:spLocks noChangeAspect="1" noChangeShapeType="1"/>
          </p:cNvSpPr>
          <p:nvPr/>
        </p:nvSpPr>
        <p:spPr bwMode="auto">
          <a:xfrm flipH="1">
            <a:off x="7369175" y="5353050"/>
            <a:ext cx="811213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4" name="Line 34"/>
          <p:cNvSpPr>
            <a:spLocks noChangeAspect="1" noChangeShapeType="1"/>
          </p:cNvSpPr>
          <p:nvPr/>
        </p:nvSpPr>
        <p:spPr bwMode="auto">
          <a:xfrm>
            <a:off x="7351713" y="6113463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5" name="Oval 35"/>
          <p:cNvSpPr>
            <a:spLocks noChangeAspect="1" noChangeArrowheads="1"/>
          </p:cNvSpPr>
          <p:nvPr/>
        </p:nvSpPr>
        <p:spPr bwMode="auto">
          <a:xfrm>
            <a:off x="7062788" y="5899150"/>
            <a:ext cx="460375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6" name="Rectangle 36"/>
          <p:cNvSpPr>
            <a:spLocks noChangeAspect="1" noChangeArrowheads="1"/>
          </p:cNvSpPr>
          <p:nvPr/>
        </p:nvSpPr>
        <p:spPr bwMode="auto">
          <a:xfrm>
            <a:off x="7104063" y="5935663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17" name="Oval 37"/>
          <p:cNvSpPr>
            <a:spLocks noChangeAspect="1" noChangeArrowheads="1"/>
          </p:cNvSpPr>
          <p:nvPr/>
        </p:nvSpPr>
        <p:spPr bwMode="auto">
          <a:xfrm>
            <a:off x="7961313" y="4365625"/>
            <a:ext cx="458787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18" name="Rectangle 38"/>
          <p:cNvSpPr>
            <a:spLocks noChangeAspect="1" noChangeArrowheads="1"/>
          </p:cNvSpPr>
          <p:nvPr/>
        </p:nvSpPr>
        <p:spPr bwMode="auto">
          <a:xfrm>
            <a:off x="8004175" y="4410075"/>
            <a:ext cx="368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19" name="Oval 39"/>
          <p:cNvSpPr>
            <a:spLocks noChangeAspect="1" noChangeArrowheads="1"/>
          </p:cNvSpPr>
          <p:nvPr/>
        </p:nvSpPr>
        <p:spPr bwMode="auto">
          <a:xfrm>
            <a:off x="7983538" y="5130800"/>
            <a:ext cx="458787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20" name="Rectangle 40"/>
          <p:cNvSpPr>
            <a:spLocks noChangeAspect="1" noChangeArrowheads="1"/>
          </p:cNvSpPr>
          <p:nvPr/>
        </p:nvSpPr>
        <p:spPr bwMode="auto">
          <a:xfrm>
            <a:off x="8007350" y="5165725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21" name="Oval 41"/>
          <p:cNvSpPr>
            <a:spLocks noChangeAspect="1" noChangeArrowheads="1"/>
          </p:cNvSpPr>
          <p:nvPr/>
        </p:nvSpPr>
        <p:spPr bwMode="auto">
          <a:xfrm>
            <a:off x="7081838" y="4365625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22" name="Rectangle 42"/>
          <p:cNvSpPr>
            <a:spLocks noChangeAspect="1" noChangeArrowheads="1"/>
          </p:cNvSpPr>
          <p:nvPr/>
        </p:nvSpPr>
        <p:spPr bwMode="auto">
          <a:xfrm>
            <a:off x="7123113" y="4416425"/>
            <a:ext cx="368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23" name="Oval 43"/>
          <p:cNvSpPr>
            <a:spLocks noChangeAspect="1" noChangeArrowheads="1"/>
          </p:cNvSpPr>
          <p:nvPr/>
        </p:nvSpPr>
        <p:spPr bwMode="auto">
          <a:xfrm>
            <a:off x="7961313" y="5897563"/>
            <a:ext cx="458787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24" name="Rectangle 44"/>
          <p:cNvSpPr>
            <a:spLocks noChangeAspect="1" noChangeArrowheads="1"/>
          </p:cNvSpPr>
          <p:nvPr/>
        </p:nvSpPr>
        <p:spPr bwMode="auto">
          <a:xfrm>
            <a:off x="8004175" y="5943600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25" name="Line 45"/>
          <p:cNvSpPr>
            <a:spLocks noChangeAspect="1" noChangeShapeType="1"/>
          </p:cNvSpPr>
          <p:nvPr/>
        </p:nvSpPr>
        <p:spPr bwMode="auto">
          <a:xfrm>
            <a:off x="7693025" y="4416425"/>
            <a:ext cx="0" cy="4111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28" name="Text Box 48"/>
          <p:cNvSpPr txBox="1">
            <a:spLocks noChangeAspect="1" noChangeArrowheads="1"/>
          </p:cNvSpPr>
          <p:nvPr/>
        </p:nvSpPr>
        <p:spPr bwMode="auto">
          <a:xfrm>
            <a:off x="6983413" y="5070475"/>
            <a:ext cx="293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83729" name="Text Box 49"/>
          <p:cNvSpPr txBox="1">
            <a:spLocks noChangeAspect="1" noChangeArrowheads="1"/>
          </p:cNvSpPr>
          <p:nvPr/>
        </p:nvSpPr>
        <p:spPr bwMode="auto">
          <a:xfrm>
            <a:off x="7364413" y="48275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83730" name="Text Box 50"/>
          <p:cNvSpPr txBox="1">
            <a:spLocks noChangeAspect="1" noChangeArrowheads="1"/>
          </p:cNvSpPr>
          <p:nvPr/>
        </p:nvSpPr>
        <p:spPr bwMode="auto">
          <a:xfrm>
            <a:off x="7405688" y="5557838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83731" name="Text Box 51"/>
          <p:cNvSpPr txBox="1">
            <a:spLocks noChangeAspect="1" noChangeArrowheads="1"/>
          </p:cNvSpPr>
          <p:nvPr/>
        </p:nvSpPr>
        <p:spPr bwMode="auto">
          <a:xfrm>
            <a:off x="7462838" y="5805488"/>
            <a:ext cx="3651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83732" name="Text Box 52"/>
          <p:cNvSpPr txBox="1">
            <a:spLocks noChangeAspect="1" noChangeArrowheads="1"/>
          </p:cNvSpPr>
          <p:nvPr/>
        </p:nvSpPr>
        <p:spPr bwMode="auto">
          <a:xfrm>
            <a:off x="7951788" y="4827588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83733" name="Line 53"/>
          <p:cNvSpPr>
            <a:spLocks noChangeShapeType="1"/>
          </p:cNvSpPr>
          <p:nvPr/>
        </p:nvSpPr>
        <p:spPr bwMode="auto">
          <a:xfrm flipH="1">
            <a:off x="6983413" y="4827588"/>
            <a:ext cx="709612" cy="2428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34" name="AutoShape 54"/>
          <p:cNvSpPr>
            <a:spLocks noChangeArrowheads="1"/>
          </p:cNvSpPr>
          <p:nvPr/>
        </p:nvSpPr>
        <p:spPr bwMode="auto">
          <a:xfrm rot="16200000">
            <a:off x="7634287" y="3533776"/>
            <a:ext cx="288925" cy="654050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35" name="Oval 55"/>
          <p:cNvSpPr>
            <a:spLocks noChangeArrowheads="1"/>
          </p:cNvSpPr>
          <p:nvPr/>
        </p:nvSpPr>
        <p:spPr bwMode="auto">
          <a:xfrm>
            <a:off x="3608388" y="4721225"/>
            <a:ext cx="1079500" cy="4286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3738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Terminology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6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 animBg="1"/>
      <p:bldP spid="583709" grpId="0" animBg="1"/>
      <p:bldP spid="583710" grpId="0" animBg="1"/>
      <p:bldP spid="583711" grpId="0" animBg="1"/>
      <p:bldP spid="583712" grpId="0" animBg="1"/>
      <p:bldP spid="583713" grpId="0" animBg="1"/>
      <p:bldP spid="583714" grpId="0" animBg="1"/>
      <p:bldP spid="583715" grpId="0" animBg="1"/>
      <p:bldP spid="583716" grpId="0"/>
      <p:bldP spid="583717" grpId="0" animBg="1"/>
      <p:bldP spid="583718" grpId="0"/>
      <p:bldP spid="583719" grpId="0" animBg="1"/>
      <p:bldP spid="583720" grpId="0"/>
      <p:bldP spid="583721" grpId="0" animBg="1"/>
      <p:bldP spid="583722" grpId="0"/>
      <p:bldP spid="583723" grpId="0" animBg="1"/>
      <p:bldP spid="583724" grpId="0"/>
      <p:bldP spid="583725" grpId="0" animBg="1"/>
      <p:bldP spid="583728" grpId="0"/>
      <p:bldP spid="583729" grpId="0"/>
      <p:bldP spid="583730" grpId="0"/>
      <p:bldP spid="583731" grpId="0"/>
      <p:bldP spid="583732" grpId="0"/>
      <p:bldP spid="583733" grpId="0" animBg="1"/>
      <p:bldP spid="583734" grpId="0" animBg="1"/>
      <p:bldP spid="5837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9A11-722B-7D4C-9405-DE32460B5FB2}" type="slidenum">
              <a:rPr lang="en-US"/>
              <a:pPr/>
              <a:t>38</a:t>
            </a:fld>
            <a:endParaRPr lang="en-US"/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7132637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CC0000"/>
                </a:solidFill>
              </a:rPr>
              <a:t>Maximum positive gain </a:t>
            </a:r>
            <a:r>
              <a:rPr lang="de-DE" sz="1700" i="1" dirty="0" smtClean="0">
                <a:solidFill>
                  <a:srgbClr val="CC0000"/>
                </a:solidFill>
                <a:sym typeface="Symbol" charset="0"/>
              </a:rPr>
              <a:t>G</a:t>
            </a:r>
            <a:r>
              <a:rPr lang="de-DE" sz="1700" i="1" baseline="-25000" dirty="0" smtClean="0">
                <a:solidFill>
                  <a:srgbClr val="CC0000"/>
                </a:solidFill>
                <a:sym typeface="Symbol" charset="0"/>
              </a:rPr>
              <a:t>m</a:t>
            </a:r>
            <a:r>
              <a:rPr lang="de-DE" sz="1700" i="1" dirty="0" smtClean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de-DE" sz="1700" dirty="0" smtClean="0">
                <a:solidFill>
                  <a:srgbClr val="CC0000"/>
                </a:solidFill>
              </a:rPr>
              <a:t>of a pass </a:t>
            </a:r>
            <a:endParaRPr lang="de-DE" sz="1700" i="1" dirty="0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maximum positive gain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G</a:t>
            </a:r>
            <a:r>
              <a:rPr lang="en-US" altLang="zh-CN" sz="1700" i="1" baseline="-250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the cumulative cell gain of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moves that produce a minimum cut cost. </a:t>
            </a:r>
            <a:endParaRPr lang="de-DE" sz="1700" dirty="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dirty="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i="1" baseline="-250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baseline="-250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is determined by the maximum sum of cell gains 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over a prefix of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moves in a pass </a:t>
            </a:r>
            <a:endParaRPr lang="de-DE" sz="1700" dirty="0" smtClean="0">
              <a:solidFill>
                <a:srgbClr val="000000"/>
              </a:solidFill>
              <a:sym typeface="Symbol" charset="0"/>
            </a:endParaRPr>
          </a:p>
        </p:txBody>
      </p:sp>
      <p:graphicFrame>
        <p:nvGraphicFramePr>
          <p:cNvPr id="585734" name="Object 6"/>
          <p:cNvGraphicFramePr>
            <a:graphicFrameLocks noChangeAspect="1"/>
          </p:cNvGraphicFramePr>
          <p:nvPr/>
        </p:nvGraphicFramePr>
        <p:xfrm>
          <a:off x="2916238" y="3573463"/>
          <a:ext cx="1670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3" name="Equation" r:id="rId4" imgW="749160" imgH="431640" progId="Equation.3">
                  <p:embed/>
                </p:oleObj>
              </mc:Choice>
              <mc:Fallback>
                <p:oleObj name="Equation" r:id="rId4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1670050" cy="96202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Terminology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7C645-F455-DF41-8114-9EADF0FBDE68}" type="slidenum">
              <a:rPr lang="en-US"/>
              <a:pPr/>
              <a:t>39</a:t>
            </a:fld>
            <a:endParaRPr lang="en-US"/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81407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CC0000"/>
                </a:solidFill>
              </a:rPr>
              <a:t>Ratio factor</a:t>
            </a:r>
            <a:endParaRPr lang="de-DE" sz="1700" i="1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ratio factor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the relative balance between the two partitions with respect to cell area.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It is used to prevent all cells from clustering into one partition.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ratio factor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defined as</a:t>
            </a: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where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and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are the total respective areas of partitions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  <a:endParaRPr lang="de-DE" sz="170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sym typeface="Symbol" charset="0"/>
            </a:endParaRPr>
          </a:p>
        </p:txBody>
      </p:sp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3851275" y="3636963"/>
          <a:ext cx="28082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31" name="Equation" r:id="rId4" imgW="1307880" imgH="406080" progId="Equation.3">
                  <p:embed/>
                </p:oleObj>
              </mc:Choice>
              <mc:Fallback>
                <p:oleObj name="Equation" r:id="rId4" imgW="1307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36963"/>
                        <a:ext cx="280828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Terminology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3C04E-1FA3-704F-AE9D-1741F11F6BE0}" type="slidenum">
              <a:rPr lang="en-US"/>
              <a:pPr/>
              <a:t>4</a:t>
            </a:fld>
            <a:endParaRPr lang="en-US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grpSp>
        <p:nvGrpSpPr>
          <p:cNvPr id="550216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219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222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262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ENTITY test is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port a: in bit;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end ENTITY test;</a:t>
            </a:r>
          </a:p>
        </p:txBody>
      </p:sp>
      <p:grpSp>
        <p:nvGrpSpPr>
          <p:cNvPr id="550283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>
                <a:gd name="T0" fmla="*/ 0 w 452"/>
                <a:gd name="T1" fmla="*/ 145 h 186"/>
                <a:gd name="T2" fmla="*/ 283 w 452"/>
                <a:gd name="T3" fmla="*/ 0 h 186"/>
                <a:gd name="T4" fmla="*/ 452 w 452"/>
                <a:gd name="T5" fmla="*/ 40 h 186"/>
                <a:gd name="T6" fmla="*/ 170 w 452"/>
                <a:gd name="T7" fmla="*/ 186 h 186"/>
                <a:gd name="T8" fmla="*/ 0 w 452"/>
                <a:gd name="T9" fmla="*/ 1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>
                <a:gd name="T0" fmla="*/ 0 w 452"/>
                <a:gd name="T1" fmla="*/ 105 h 202"/>
                <a:gd name="T2" fmla="*/ 0 w 452"/>
                <a:gd name="T3" fmla="*/ 162 h 202"/>
                <a:gd name="T4" fmla="*/ 170 w 452"/>
                <a:gd name="T5" fmla="*/ 202 h 202"/>
                <a:gd name="T6" fmla="*/ 452 w 452"/>
                <a:gd name="T7" fmla="*/ 57 h 202"/>
                <a:gd name="T8" fmla="*/ 452 w 452"/>
                <a:gd name="T9" fmla="*/ 0 h 202"/>
                <a:gd name="T10" fmla="*/ 170 w 452"/>
                <a:gd name="T11" fmla="*/ 146 h 202"/>
                <a:gd name="T12" fmla="*/ 0 w 452"/>
                <a:gd name="T13" fmla="*/ 10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4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8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2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>
                <a:gd name="T0" fmla="*/ 0 w 25"/>
                <a:gd name="T1" fmla="*/ 16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>
                <a:gd name="T0" fmla="*/ 0 w 24"/>
                <a:gd name="T1" fmla="*/ 16 h 72"/>
                <a:gd name="T2" fmla="*/ 24 w 24"/>
                <a:gd name="T3" fmla="*/ 0 h 72"/>
                <a:gd name="T4" fmla="*/ 24 w 24"/>
                <a:gd name="T5" fmla="*/ 24 h 72"/>
                <a:gd name="T6" fmla="*/ 18 w 24"/>
                <a:gd name="T7" fmla="*/ 32 h 72"/>
                <a:gd name="T8" fmla="*/ 18 w 24"/>
                <a:gd name="T9" fmla="*/ 65 h 72"/>
                <a:gd name="T10" fmla="*/ 12 w 24"/>
                <a:gd name="T11" fmla="*/ 72 h 72"/>
                <a:gd name="T12" fmla="*/ 12 w 24"/>
                <a:gd name="T13" fmla="*/ 41 h 72"/>
                <a:gd name="T14" fmla="*/ 0 w 24"/>
                <a:gd name="T15" fmla="*/ 48 h 72"/>
                <a:gd name="T16" fmla="*/ 0 w 24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>
                <a:gd name="T0" fmla="*/ 0 w 25"/>
                <a:gd name="T1" fmla="*/ 16 h 72"/>
                <a:gd name="T2" fmla="*/ 25 w 25"/>
                <a:gd name="T3" fmla="*/ 0 h 72"/>
                <a:gd name="T4" fmla="*/ 25 w 25"/>
                <a:gd name="T5" fmla="*/ 24 h 72"/>
                <a:gd name="T6" fmla="*/ 19 w 25"/>
                <a:gd name="T7" fmla="*/ 31 h 72"/>
                <a:gd name="T8" fmla="*/ 19 w 25"/>
                <a:gd name="T9" fmla="*/ 64 h 72"/>
                <a:gd name="T10" fmla="*/ 13 w 25"/>
                <a:gd name="T11" fmla="*/ 72 h 72"/>
                <a:gd name="T12" fmla="*/ 13 w 25"/>
                <a:gd name="T13" fmla="*/ 40 h 72"/>
                <a:gd name="T14" fmla="*/ 0 w 25"/>
                <a:gd name="T15" fmla="*/ 48 h 72"/>
                <a:gd name="T16" fmla="*/ 0 w 25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3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24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33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550334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352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50357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>
                <a:gd name="T0" fmla="*/ 0 w 132"/>
                <a:gd name="T1" fmla="*/ 135 h 135"/>
                <a:gd name="T2" fmla="*/ 0 w 132"/>
                <a:gd name="T3" fmla="*/ 105 h 135"/>
                <a:gd name="T4" fmla="*/ 132 w 132"/>
                <a:gd name="T5" fmla="*/ 105 h 135"/>
                <a:gd name="T6" fmla="*/ 132 w 132"/>
                <a:gd name="T7" fmla="*/ 0 h 135"/>
                <a:gd name="T8" fmla="*/ 84 w 13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>
                <a:gd name="T0" fmla="*/ 0 w 36"/>
                <a:gd name="T1" fmla="*/ 63 h 63"/>
                <a:gd name="T2" fmla="*/ 0 w 36"/>
                <a:gd name="T3" fmla="*/ 0 h 63"/>
                <a:gd name="T4" fmla="*/ 36 w 3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62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385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91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14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423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46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DRC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LVS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ERC</a:t>
            </a: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Circuit Design</a:t>
            </a: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Functional Design</a:t>
            </a:r>
            <a:b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Logic Design</a:t>
            </a: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Physical Verification</a:t>
            </a:r>
            <a:br>
              <a:rPr lang="de-DE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de-DE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Signoff</a:t>
            </a:r>
            <a:endParaRPr lang="en-US" altLang="zh-CN" sz="11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Fabrication</a:t>
            </a:r>
            <a:endParaRPr lang="en-US" altLang="zh-CN" sz="11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System Specification</a:t>
            </a: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Architectural Design</a:t>
            </a: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Packaging and Testing</a:t>
            </a: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altLang="zh-CN" sz="11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Signal Routing</a:t>
            </a:r>
            <a:endParaRPr lang="en-US" altLang="zh-CN" sz="11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Timing Closure</a:t>
            </a:r>
            <a:endParaRPr lang="en-US" altLang="zh-CN" sz="11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Clock Tree Synthesis</a:t>
            </a:r>
            <a:endParaRPr lang="en-US" altLang="zh-CN" sz="11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550478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81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48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502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507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1343025"/>
            <a:ext cx="2024063" cy="6715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1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A2BF-F031-6C45-8A4C-86750E9261EA}" type="slidenum">
              <a:rPr lang="en-US"/>
              <a:pPr/>
              <a:t>40</a:t>
            </a:fld>
            <a:endParaRPr lang="en-US"/>
          </a:p>
        </p:txBody>
      </p:sp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608013" y="1446213"/>
            <a:ext cx="81407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CC0000"/>
                </a:solidFill>
              </a:rPr>
              <a:t>Balance criterion</a:t>
            </a:r>
            <a:endParaRPr lang="de-DE" sz="1700" i="1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balance criterion</a:t>
            </a:r>
            <a:r>
              <a: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enforces the ratio factor.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To ensure feasibility, the maximum cell area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max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must be taken into account.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 partitioning of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into two partitions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said to be balanced if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   [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∙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–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max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] ≤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≤ [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∙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+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max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]</a:t>
            </a:r>
            <a:endParaRPr lang="de-DE" sz="170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sym typeface="Symbol" charset="0"/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sym typeface="Symbol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Terminology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F5D5E-CFA2-6944-A0EE-3D201B850DE3}" type="slidenum">
              <a:rPr lang="en-US"/>
              <a:pPr/>
              <a:t>41</a:t>
            </a:fld>
            <a:endParaRPr lang="en-US"/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608013" y="1446213"/>
            <a:ext cx="7996237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CC0000"/>
                </a:solidFill>
              </a:rPr>
              <a:t>Base cell</a:t>
            </a:r>
            <a:endParaRPr lang="de-DE" sz="1700" i="1" smtClean="0">
              <a:solidFill>
                <a:srgbClr val="CC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 base cell is a cell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that has maximum cell gain 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among all free cells, and whose move does not violate the balance criterion. </a:t>
            </a:r>
            <a:endParaRPr lang="de-DE" sz="1700" smtClean="0">
              <a:solidFill>
                <a:srgbClr val="000000"/>
              </a:solidFill>
              <a:sym typeface="Symbol" charset="0"/>
            </a:endParaRP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827088" y="4722813"/>
            <a:ext cx="3759200" cy="13065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1:      FS(1) = 2	TE(1)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nl-NL" sz="1400" smtClean="0">
                <a:solidFill>
                  <a:srgbClr val="000000"/>
                </a:solidFill>
              </a:rPr>
              <a:t>g(1) = 1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2: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(2) = 0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(2)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(2) = -1</a:t>
            </a:r>
            <a:endParaRPr lang="de-DE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smtClean="0">
                <a:solidFill>
                  <a:srgbClr val="000000"/>
                </a:solidFill>
              </a:rPr>
              <a:t>Cell 3: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de-DE" sz="1400" smtClean="0">
                <a:solidFill>
                  <a:srgbClr val="000000"/>
                </a:solidFill>
              </a:rPr>
              <a:t>(3) = 1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de-DE" sz="1400" smtClean="0">
                <a:solidFill>
                  <a:srgbClr val="000000"/>
                </a:solidFill>
              </a:rPr>
              <a:t>(3)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de-DE" sz="1400" smtClean="0">
                <a:solidFill>
                  <a:srgbClr val="000000"/>
                </a:solidFill>
              </a:rPr>
              <a:t>(3) = 0 </a:t>
            </a:r>
            <a:endParaRPr lang="nl-NL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smtClean="0">
                <a:solidFill>
                  <a:srgbClr val="000000"/>
                </a:solidFill>
              </a:rPr>
              <a:t>Cell 4:      </a:t>
            </a:r>
            <a:r>
              <a:rPr lang="de-DE" sz="1400" i="1" smtClean="0">
                <a:solidFill>
                  <a:srgbClr val="000000"/>
                </a:solidFill>
              </a:rPr>
              <a:t>FS</a:t>
            </a:r>
            <a:r>
              <a:rPr lang="nl-NL" sz="1400" smtClean="0">
                <a:solidFill>
                  <a:srgbClr val="000000"/>
                </a:solidFill>
              </a:rPr>
              <a:t>(4) = 1	</a:t>
            </a:r>
            <a:r>
              <a:rPr lang="de-DE" sz="1400" i="1" smtClean="0">
                <a:solidFill>
                  <a:srgbClr val="000000"/>
                </a:solidFill>
              </a:rPr>
              <a:t>TE</a:t>
            </a:r>
            <a:r>
              <a:rPr lang="nl-NL" sz="1400" smtClean="0">
                <a:solidFill>
                  <a:srgbClr val="000000"/>
                </a:solidFill>
              </a:rPr>
              <a:t>(4) = 1	</a:t>
            </a:r>
            <a:r>
              <a:rPr lang="de-DE" sz="1400" smtClean="0">
                <a:solidFill>
                  <a:srgbClr val="000000"/>
                </a:solidFill>
                <a:sym typeface="Symbol" charset="0"/>
              </a:rPr>
              <a:t></a:t>
            </a:r>
            <a:r>
              <a:rPr lang="de-DE" sz="1400" i="1" smtClean="0">
                <a:solidFill>
                  <a:srgbClr val="000000"/>
                </a:solidFill>
              </a:rPr>
              <a:t>g</a:t>
            </a:r>
            <a:r>
              <a:rPr lang="nl-NL" sz="1400" smtClean="0">
                <a:solidFill>
                  <a:srgbClr val="000000"/>
                </a:solidFill>
              </a:rPr>
              <a:t>(4) = 0</a:t>
            </a:r>
            <a:endParaRPr lang="en-US" altLang="zh-CN" sz="14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89830" name="Oval 6"/>
          <p:cNvSpPr>
            <a:spLocks noChangeArrowheads="1"/>
          </p:cNvSpPr>
          <p:nvPr/>
        </p:nvSpPr>
        <p:spPr bwMode="auto">
          <a:xfrm>
            <a:off x="3608388" y="4721225"/>
            <a:ext cx="1079500" cy="4286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9831" name="Text Box 7"/>
          <p:cNvSpPr txBox="1">
            <a:spLocks noChangeArrowheads="1"/>
          </p:cNvSpPr>
          <p:nvPr/>
        </p:nvSpPr>
        <p:spPr bwMode="auto">
          <a:xfrm>
            <a:off x="874713" y="3787775"/>
            <a:ext cx="11588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Base cell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>
            <a:off x="1331913" y="4198938"/>
            <a:ext cx="7143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9833" name="Oval 9"/>
          <p:cNvSpPr>
            <a:spLocks noChangeArrowheads="1"/>
          </p:cNvSpPr>
          <p:nvPr/>
        </p:nvSpPr>
        <p:spPr bwMode="auto">
          <a:xfrm>
            <a:off x="827088" y="4722813"/>
            <a:ext cx="1079500" cy="4286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9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2.4.3	</a:t>
            </a:r>
            <a:r>
              <a:rPr lang="de-DE" dirty="0" err="1"/>
              <a:t>Fiduccia-Mattheyses</a:t>
            </a:r>
            <a:r>
              <a:rPr lang="de-DE" dirty="0"/>
              <a:t> (FM) </a:t>
            </a:r>
            <a:r>
              <a:rPr lang="de-DE" dirty="0" err="1"/>
              <a:t>Algorithm</a:t>
            </a:r>
            <a:r>
              <a:rPr lang="de-DE" dirty="0"/>
              <a:t> – </a:t>
            </a:r>
            <a:r>
              <a:rPr lang="de-DE" dirty="0" err="1"/>
              <a:t>Terminology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9" grpId="0" animBg="1"/>
      <p:bldP spid="589830" grpId="0" animBg="1"/>
      <p:bldP spid="589831" grpId="0"/>
      <p:bldP spid="589832" grpId="0" animBg="1"/>
      <p:bldP spid="5898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Fiduccia-Mattheyses</a:t>
            </a:r>
            <a:r>
              <a:rPr lang="de-DE" sz="2800" dirty="0"/>
              <a:t> (FM) </a:t>
            </a:r>
            <a:r>
              <a:rPr lang="de-DE" sz="2800" dirty="0" err="1"/>
              <a:t>Algorithm</a:t>
            </a:r>
            <a:r>
              <a:rPr lang="de-DE" sz="2800" dirty="0"/>
              <a:t> – </a:t>
            </a:r>
            <a:r>
              <a:rPr lang="de-DE" sz="2800" dirty="0" err="1"/>
              <a:t>Terminology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00FF"/>
                </a:solidFill>
              </a:rPr>
              <a:t>Pin distribution of a </a:t>
            </a:r>
            <a:r>
              <a:rPr lang="en-US" i="1" u="sng" dirty="0" smtClean="0">
                <a:solidFill>
                  <a:srgbClr val="0000FF"/>
                </a:solidFill>
              </a:rPr>
              <a:t>net</a:t>
            </a:r>
            <a:r>
              <a:rPr lang="en-US" dirty="0" smtClean="0"/>
              <a:t>: The pair </a:t>
            </a:r>
            <a:r>
              <a:rPr lang="en-US" dirty="0" smtClean="0">
                <a:solidFill>
                  <a:srgbClr val="0000FF"/>
                </a:solidFill>
              </a:rPr>
              <a:t>(A(net), B(net))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where  </a:t>
            </a:r>
            <a:r>
              <a:rPr lang="en-US" dirty="0" smtClean="0">
                <a:solidFill>
                  <a:srgbClr val="0000FF"/>
                </a:solidFill>
              </a:rPr>
              <a:t>A(net)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# of pins in partition A</a:t>
            </a:r>
          </a:p>
          <a:p>
            <a:pPr marL="36576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00FF"/>
                </a:solidFill>
              </a:rPr>
              <a:t>B(net)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# of pins in partition B</a:t>
            </a:r>
          </a:p>
          <a:p>
            <a:pPr>
              <a:buFont typeface="Wingdings" charset="2"/>
              <a:buChar char="q"/>
            </a:pPr>
            <a:endParaRPr lang="en-US" u="sng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u="sng" dirty="0" smtClean="0">
                <a:solidFill>
                  <a:srgbClr val="0000FF"/>
                </a:solidFill>
              </a:rPr>
              <a:t>Critical net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A </a:t>
            </a:r>
            <a:r>
              <a:rPr lang="en-US" i="1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 that contains </a:t>
            </a:r>
            <a:r>
              <a:rPr lang="en-US" dirty="0" smtClean="0">
                <a:solidFill>
                  <a:srgbClr val="FF0000"/>
                </a:solidFill>
              </a:rPr>
              <a:t>a cell c </a:t>
            </a:r>
            <a:r>
              <a:rPr lang="en-US" dirty="0" smtClean="0"/>
              <a:t>whose move </a:t>
            </a:r>
            <a:r>
              <a:rPr lang="en-US" i="1" dirty="0" smtClean="0">
                <a:solidFill>
                  <a:srgbClr val="FF0000"/>
                </a:solidFill>
              </a:rPr>
              <a:t>changes the cut state </a:t>
            </a:r>
            <a:r>
              <a:rPr lang="en-US" dirty="0" smtClean="0"/>
              <a:t>of the net</a:t>
            </a:r>
          </a:p>
          <a:p>
            <a:pPr lvl="1">
              <a:buFont typeface="Wingdings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Either</a:t>
            </a:r>
            <a:r>
              <a:rPr lang="en-US" dirty="0" smtClean="0">
                <a:solidFill>
                  <a:srgbClr val="000000"/>
                </a:solidFill>
              </a:rPr>
              <a:t>: The net has </a:t>
            </a:r>
            <a:r>
              <a:rPr lang="en-US" dirty="0" smtClean="0">
                <a:solidFill>
                  <a:srgbClr val="FF0000"/>
                </a:solidFill>
              </a:rPr>
              <a:t>1 cell </a:t>
            </a:r>
            <a:r>
              <a:rPr lang="en-US" dirty="0" smtClean="0">
                <a:solidFill>
                  <a:srgbClr val="000000"/>
                </a:solidFill>
              </a:rPr>
              <a:t>in partition A and </a:t>
            </a:r>
            <a:r>
              <a:rPr lang="en-US" dirty="0" smtClean="0">
                <a:solidFill>
                  <a:srgbClr val="FF0000"/>
                </a:solidFill>
              </a:rPr>
              <a:t>all others </a:t>
            </a:r>
            <a:r>
              <a:rPr lang="en-US" dirty="0" smtClean="0">
                <a:solidFill>
                  <a:srgbClr val="000000"/>
                </a:solidFill>
              </a:rPr>
              <a:t>in B</a:t>
            </a:r>
          </a:p>
          <a:p>
            <a:pPr lvl="1">
              <a:buFont typeface="Wingdings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: The net has </a:t>
            </a:r>
            <a:r>
              <a:rPr lang="en-US" dirty="0" smtClean="0">
                <a:solidFill>
                  <a:srgbClr val="FF0000"/>
                </a:solidFill>
              </a:rPr>
              <a:t>all cells in a single partition</a:t>
            </a:r>
          </a:p>
          <a:p>
            <a:pPr lvl="1"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For a critical cell, one of the following should hold: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A(net) = 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A(net) = 1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B(net) = 0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B(net) = 1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4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53400" cy="990600"/>
          </a:xfrm>
        </p:spPr>
        <p:txBody>
          <a:bodyPr>
            <a:normAutofit/>
          </a:bodyPr>
          <a:lstStyle/>
          <a:p>
            <a:r>
              <a:rPr lang="de-DE" sz="2800" dirty="0" err="1"/>
              <a:t>Fiduccia-Mattheyses</a:t>
            </a:r>
            <a:r>
              <a:rPr lang="de-DE" sz="2800" dirty="0"/>
              <a:t> (FM) </a:t>
            </a:r>
            <a:r>
              <a:rPr lang="de-DE" sz="2800" dirty="0" err="1"/>
              <a:t>Algorithm</a:t>
            </a:r>
            <a:r>
              <a:rPr lang="de-DE" sz="2800" dirty="0"/>
              <a:t> </a:t>
            </a:r>
            <a:r>
              <a:rPr lang="de-DE" sz="2800" dirty="0" smtClean="0"/>
              <a:t>– Critical </a:t>
            </a:r>
            <a:r>
              <a:rPr lang="de-DE" sz="2800" dirty="0" err="1" smtClean="0"/>
              <a:t>Nets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Critical nets simplify the gain calculations</a:t>
            </a:r>
          </a:p>
          <a:p>
            <a:pPr lvl="1"/>
            <a:r>
              <a:rPr lang="en-US" dirty="0" smtClean="0"/>
              <a:t>Only the cells belonging to critical nets need to be considered for gain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B4FF6-8FBA-9045-ABC3-DCA481B82000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561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97961"/>
              </p:ext>
            </p:extLst>
          </p:nvPr>
        </p:nvGraphicFramePr>
        <p:xfrm>
          <a:off x="762000" y="1219200"/>
          <a:ext cx="82073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5" name="Document" r:id="rId5" imgW="5778500" imgH="3314700" progId="Word.Document.8">
                  <p:embed/>
                </p:oleObj>
              </mc:Choice>
              <mc:Fallback>
                <p:oleObj name="Document" r:id="rId5" imgW="5778500" imgH="3314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4890" r="-3085" b="-10008"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20737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15264-4EEC-2E42-836D-972A041AC413}" type="slidenum">
              <a:rPr lang="en-US"/>
              <a:pPr/>
              <a:t>45</a:t>
            </a:fld>
            <a:endParaRPr lang="en-US"/>
          </a:p>
        </p:txBody>
      </p:sp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2195513" y="4797425"/>
            <a:ext cx="1398587" cy="3413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4" name="Line 4"/>
          <p:cNvSpPr>
            <a:spLocks noChangeAspect="1" noChangeShapeType="1"/>
          </p:cNvSpPr>
          <p:nvPr/>
        </p:nvSpPr>
        <p:spPr bwMode="auto">
          <a:xfrm flipV="1">
            <a:off x="1635125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5" name="Line 5"/>
          <p:cNvSpPr>
            <a:spLocks noChangeAspect="1" noChangeShapeType="1"/>
          </p:cNvSpPr>
          <p:nvPr/>
        </p:nvSpPr>
        <p:spPr bwMode="auto">
          <a:xfrm flipH="1">
            <a:off x="1635125" y="1679575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6" name="Line 6"/>
          <p:cNvSpPr>
            <a:spLocks noChangeAspect="1" noChangeShapeType="1"/>
          </p:cNvSpPr>
          <p:nvPr/>
        </p:nvSpPr>
        <p:spPr bwMode="auto">
          <a:xfrm>
            <a:off x="2435225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7" name="Line 7"/>
          <p:cNvSpPr>
            <a:spLocks noChangeAspect="1" noChangeShapeType="1"/>
          </p:cNvSpPr>
          <p:nvPr/>
        </p:nvSpPr>
        <p:spPr bwMode="auto">
          <a:xfrm flipH="1">
            <a:off x="1452563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8" name="Line 8"/>
          <p:cNvSpPr>
            <a:spLocks noChangeAspect="1" noChangeShapeType="1"/>
          </p:cNvSpPr>
          <p:nvPr/>
        </p:nvSpPr>
        <p:spPr bwMode="auto">
          <a:xfrm flipH="1">
            <a:off x="1604963" y="2330450"/>
            <a:ext cx="809625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89" name="Line 9"/>
          <p:cNvSpPr>
            <a:spLocks noChangeAspect="1" noChangeShapeType="1"/>
          </p:cNvSpPr>
          <p:nvPr/>
        </p:nvSpPr>
        <p:spPr bwMode="auto">
          <a:xfrm>
            <a:off x="1585913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0" name="Oval 10"/>
          <p:cNvSpPr>
            <a:spLocks noChangeAspect="1" noChangeArrowheads="1"/>
          </p:cNvSpPr>
          <p:nvPr/>
        </p:nvSpPr>
        <p:spPr bwMode="auto">
          <a:xfrm>
            <a:off x="1296988" y="2876550"/>
            <a:ext cx="460375" cy="458788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1" name="Rectangle 11"/>
          <p:cNvSpPr>
            <a:spLocks noChangeAspect="1" noChangeArrowheads="1"/>
          </p:cNvSpPr>
          <p:nvPr/>
        </p:nvSpPr>
        <p:spPr bwMode="auto">
          <a:xfrm>
            <a:off x="1339850" y="2911475"/>
            <a:ext cx="36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6892" name="Oval 12"/>
          <p:cNvSpPr>
            <a:spLocks noChangeAspect="1" noChangeArrowheads="1"/>
          </p:cNvSpPr>
          <p:nvPr/>
        </p:nvSpPr>
        <p:spPr bwMode="auto">
          <a:xfrm>
            <a:off x="2197100" y="1341438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3" name="Rectangle 13"/>
          <p:cNvSpPr>
            <a:spLocks noChangeAspect="1" noChangeArrowheads="1"/>
          </p:cNvSpPr>
          <p:nvPr/>
        </p:nvSpPr>
        <p:spPr bwMode="auto">
          <a:xfrm>
            <a:off x="2239963" y="1387475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6894" name="Oval 14"/>
          <p:cNvSpPr>
            <a:spLocks noChangeAspect="1" noChangeArrowheads="1"/>
          </p:cNvSpPr>
          <p:nvPr/>
        </p:nvSpPr>
        <p:spPr bwMode="auto">
          <a:xfrm>
            <a:off x="2217738" y="2108200"/>
            <a:ext cx="458787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5" name="Rectangle 15"/>
          <p:cNvSpPr>
            <a:spLocks noChangeAspect="1" noChangeArrowheads="1"/>
          </p:cNvSpPr>
          <p:nvPr/>
        </p:nvSpPr>
        <p:spPr bwMode="auto">
          <a:xfrm>
            <a:off x="2241550" y="2141538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6896" name="Oval 16"/>
          <p:cNvSpPr>
            <a:spLocks noChangeAspect="1" noChangeArrowheads="1"/>
          </p:cNvSpPr>
          <p:nvPr/>
        </p:nvSpPr>
        <p:spPr bwMode="auto">
          <a:xfrm>
            <a:off x="1317625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7" name="Rectangle 17"/>
          <p:cNvSpPr>
            <a:spLocks noChangeAspect="1" noChangeArrowheads="1"/>
          </p:cNvSpPr>
          <p:nvPr/>
        </p:nvSpPr>
        <p:spPr bwMode="auto">
          <a:xfrm>
            <a:off x="1357313" y="1393825"/>
            <a:ext cx="368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6898" name="Oval 18"/>
          <p:cNvSpPr>
            <a:spLocks noChangeAspect="1" noChangeArrowheads="1"/>
          </p:cNvSpPr>
          <p:nvPr/>
        </p:nvSpPr>
        <p:spPr bwMode="auto">
          <a:xfrm>
            <a:off x="2197100" y="2874963"/>
            <a:ext cx="458788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899" name="Rectangle 19"/>
          <p:cNvSpPr>
            <a:spLocks noChangeAspect="1" noChangeArrowheads="1"/>
          </p:cNvSpPr>
          <p:nvPr/>
        </p:nvSpPr>
        <p:spPr bwMode="auto">
          <a:xfrm>
            <a:off x="2239963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6900" name="Line 20"/>
          <p:cNvSpPr>
            <a:spLocks noChangeAspect="1" noChangeShapeType="1"/>
          </p:cNvSpPr>
          <p:nvPr/>
        </p:nvSpPr>
        <p:spPr bwMode="auto">
          <a:xfrm>
            <a:off x="2003425" y="1393825"/>
            <a:ext cx="0" cy="19415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6901" name="Text Box 21"/>
          <p:cNvSpPr txBox="1">
            <a:spLocks noChangeAspect="1" noChangeArrowheads="1"/>
          </p:cNvSpPr>
          <p:nvPr/>
        </p:nvSpPr>
        <p:spPr bwMode="auto">
          <a:xfrm>
            <a:off x="684213" y="1395413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06902" name="Text Box 22"/>
          <p:cNvSpPr txBox="1">
            <a:spLocks noChangeAspect="1" noChangeArrowheads="1"/>
          </p:cNvSpPr>
          <p:nvPr/>
        </p:nvSpPr>
        <p:spPr bwMode="auto">
          <a:xfrm>
            <a:off x="2551113" y="1403350"/>
            <a:ext cx="6492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06903" name="Text Box 23"/>
          <p:cNvSpPr txBox="1">
            <a:spLocks noChangeAspect="1" noChangeArrowheads="1"/>
          </p:cNvSpPr>
          <p:nvPr/>
        </p:nvSpPr>
        <p:spPr bwMode="auto">
          <a:xfrm>
            <a:off x="1219200" y="2047875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06904" name="Text Box 24"/>
          <p:cNvSpPr txBox="1">
            <a:spLocks noChangeAspect="1" noChangeArrowheads="1"/>
          </p:cNvSpPr>
          <p:nvPr/>
        </p:nvSpPr>
        <p:spPr bwMode="auto">
          <a:xfrm>
            <a:off x="1600200" y="1803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06905" name="Text Box 25"/>
          <p:cNvSpPr txBox="1">
            <a:spLocks noChangeAspect="1" noChangeArrowheads="1"/>
          </p:cNvSpPr>
          <p:nvPr/>
        </p:nvSpPr>
        <p:spPr bwMode="auto">
          <a:xfrm>
            <a:off x="1639888" y="2535238"/>
            <a:ext cx="303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06906" name="Text Box 26"/>
          <p:cNvSpPr txBox="1">
            <a:spLocks noChangeAspect="1" noChangeArrowheads="1"/>
          </p:cNvSpPr>
          <p:nvPr/>
        </p:nvSpPr>
        <p:spPr bwMode="auto">
          <a:xfrm>
            <a:off x="1697038" y="2781300"/>
            <a:ext cx="3667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06907" name="Text Box 27"/>
          <p:cNvSpPr txBox="1">
            <a:spLocks noChangeAspect="1" noChangeArrowheads="1"/>
          </p:cNvSpPr>
          <p:nvPr/>
        </p:nvSpPr>
        <p:spPr bwMode="auto">
          <a:xfrm>
            <a:off x="2185988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069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06912" name="Rectangle 32"/>
          <p:cNvSpPr>
            <a:spLocks noChangeArrowheads="1"/>
          </p:cNvSpPr>
          <p:nvPr/>
        </p:nvSpPr>
        <p:spPr bwMode="auto">
          <a:xfrm>
            <a:off x="611188" y="3746500"/>
            <a:ext cx="5640387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b="1" smtClean="0">
                <a:solidFill>
                  <a:srgbClr val="CC0000"/>
                </a:solidFill>
                <a:latin typeface="Arial" charset="0"/>
                <a:ea typeface="Times New Roman" charset="0"/>
                <a:cs typeface="Arial" charset="0"/>
              </a:rPr>
              <a:t>Step 0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Times New Roman" charset="0"/>
                <a:cs typeface="Arial" charset="0"/>
              </a:rPr>
              <a:t>: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 Compute the balance criterion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</a:b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[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r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∙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 –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area</a:t>
            </a:r>
            <a:r>
              <a:rPr lang="en-US" altLang="zh-CN" sz="1500" i="1" baseline="-300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max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 ] ≤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 ≤ [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r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∙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 +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area</a:t>
            </a:r>
            <a:r>
              <a:rPr lang="en-US" altLang="zh-CN" sz="1500" i="1" baseline="-300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max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 ]</a:t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</a:b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0,375 * 16 – 5 = 1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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area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A)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 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 11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 = 0,375 * 16 +5.</a:t>
            </a:r>
          </a:p>
        </p:txBody>
      </p:sp>
      <p:sp>
        <p:nvSpPr>
          <p:cNvPr id="506913" name="Text Box 33"/>
          <p:cNvSpPr txBox="1">
            <a:spLocks noChangeArrowheads="1"/>
          </p:cNvSpPr>
          <p:nvPr/>
        </p:nvSpPr>
        <p:spPr bwMode="auto">
          <a:xfrm>
            <a:off x="4119563" y="1674813"/>
            <a:ext cx="2357437" cy="19002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Given: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Ratio factor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0,375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(Cell_1) = 2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(Cell_2) = 4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(Cell_3) = 1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(Cell_4) = 4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(Cell_5) = 5.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9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BAF16-1A89-AA4D-9F56-98D674ABC630}" type="slidenum">
              <a:rPr lang="en-US"/>
              <a:pPr/>
              <a:t>46</a:t>
            </a:fld>
            <a:endParaRPr lang="en-US"/>
          </a:p>
        </p:txBody>
      </p:sp>
      <p:sp>
        <p:nvSpPr>
          <p:cNvPr id="508932" name="Line 4"/>
          <p:cNvSpPr>
            <a:spLocks noChangeAspect="1" noChangeShapeType="1"/>
          </p:cNvSpPr>
          <p:nvPr/>
        </p:nvSpPr>
        <p:spPr bwMode="auto">
          <a:xfrm flipV="1">
            <a:off x="1635125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3" name="Line 5"/>
          <p:cNvSpPr>
            <a:spLocks noChangeAspect="1" noChangeShapeType="1"/>
          </p:cNvSpPr>
          <p:nvPr/>
        </p:nvSpPr>
        <p:spPr bwMode="auto">
          <a:xfrm flipH="1">
            <a:off x="1635125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4" name="Line 6"/>
          <p:cNvSpPr>
            <a:spLocks noChangeAspect="1" noChangeShapeType="1"/>
          </p:cNvSpPr>
          <p:nvPr/>
        </p:nvSpPr>
        <p:spPr bwMode="auto">
          <a:xfrm>
            <a:off x="2435225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5" name="Line 7"/>
          <p:cNvSpPr>
            <a:spLocks noChangeAspect="1" noChangeShapeType="1"/>
          </p:cNvSpPr>
          <p:nvPr/>
        </p:nvSpPr>
        <p:spPr bwMode="auto">
          <a:xfrm flipH="1">
            <a:off x="1452563" y="155575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6" name="Line 8"/>
          <p:cNvSpPr>
            <a:spLocks noChangeAspect="1" noChangeShapeType="1"/>
          </p:cNvSpPr>
          <p:nvPr/>
        </p:nvSpPr>
        <p:spPr bwMode="auto">
          <a:xfrm flipH="1">
            <a:off x="1604963" y="2328863"/>
            <a:ext cx="8096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7" name="Line 9"/>
          <p:cNvSpPr>
            <a:spLocks noChangeAspect="1" noChangeShapeType="1"/>
          </p:cNvSpPr>
          <p:nvPr/>
        </p:nvSpPr>
        <p:spPr bwMode="auto">
          <a:xfrm>
            <a:off x="1585913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8" name="Oval 10"/>
          <p:cNvSpPr>
            <a:spLocks noChangeAspect="1" noChangeArrowheads="1"/>
          </p:cNvSpPr>
          <p:nvPr/>
        </p:nvSpPr>
        <p:spPr bwMode="auto">
          <a:xfrm>
            <a:off x="1296988" y="2874963"/>
            <a:ext cx="460375" cy="45878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39" name="Rectangle 11"/>
          <p:cNvSpPr>
            <a:spLocks noChangeAspect="1" noChangeArrowheads="1"/>
          </p:cNvSpPr>
          <p:nvPr/>
        </p:nvSpPr>
        <p:spPr bwMode="auto">
          <a:xfrm>
            <a:off x="1339850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8940" name="Oval 12"/>
          <p:cNvSpPr>
            <a:spLocks noChangeAspect="1" noChangeArrowheads="1"/>
          </p:cNvSpPr>
          <p:nvPr/>
        </p:nvSpPr>
        <p:spPr bwMode="auto">
          <a:xfrm>
            <a:off x="2197100" y="1341438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41" name="Rectangle 13"/>
          <p:cNvSpPr>
            <a:spLocks noChangeAspect="1" noChangeArrowheads="1"/>
          </p:cNvSpPr>
          <p:nvPr/>
        </p:nvSpPr>
        <p:spPr bwMode="auto">
          <a:xfrm>
            <a:off x="2239963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8942" name="Oval 14"/>
          <p:cNvSpPr>
            <a:spLocks noChangeAspect="1" noChangeArrowheads="1"/>
          </p:cNvSpPr>
          <p:nvPr/>
        </p:nvSpPr>
        <p:spPr bwMode="auto">
          <a:xfrm>
            <a:off x="2217738" y="2106613"/>
            <a:ext cx="458787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43" name="Rectangle 15"/>
          <p:cNvSpPr>
            <a:spLocks noChangeAspect="1" noChangeArrowheads="1"/>
          </p:cNvSpPr>
          <p:nvPr/>
        </p:nvSpPr>
        <p:spPr bwMode="auto">
          <a:xfrm>
            <a:off x="2241550" y="2141538"/>
            <a:ext cx="366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8944" name="Oval 16"/>
          <p:cNvSpPr>
            <a:spLocks noChangeAspect="1" noChangeArrowheads="1"/>
          </p:cNvSpPr>
          <p:nvPr/>
        </p:nvSpPr>
        <p:spPr bwMode="auto">
          <a:xfrm>
            <a:off x="1317625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45" name="Rectangle 17"/>
          <p:cNvSpPr>
            <a:spLocks noChangeAspect="1" noChangeArrowheads="1"/>
          </p:cNvSpPr>
          <p:nvPr/>
        </p:nvSpPr>
        <p:spPr bwMode="auto">
          <a:xfrm>
            <a:off x="1357313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8946" name="Oval 18"/>
          <p:cNvSpPr>
            <a:spLocks noChangeAspect="1" noChangeArrowheads="1"/>
          </p:cNvSpPr>
          <p:nvPr/>
        </p:nvSpPr>
        <p:spPr bwMode="auto">
          <a:xfrm>
            <a:off x="2197100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47" name="Rectangle 19"/>
          <p:cNvSpPr>
            <a:spLocks noChangeAspect="1" noChangeArrowheads="1"/>
          </p:cNvSpPr>
          <p:nvPr/>
        </p:nvSpPr>
        <p:spPr bwMode="auto">
          <a:xfrm>
            <a:off x="2239963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8948" name="Line 20"/>
          <p:cNvSpPr>
            <a:spLocks noChangeAspect="1" noChangeShapeType="1"/>
          </p:cNvSpPr>
          <p:nvPr/>
        </p:nvSpPr>
        <p:spPr bwMode="auto">
          <a:xfrm>
            <a:off x="2003425" y="1392238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8949" name="Text Box 21"/>
          <p:cNvSpPr txBox="1">
            <a:spLocks noChangeAspect="1" noChangeArrowheads="1"/>
          </p:cNvSpPr>
          <p:nvPr/>
        </p:nvSpPr>
        <p:spPr bwMode="auto">
          <a:xfrm>
            <a:off x="684213" y="1393825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08950" name="Text Box 22"/>
          <p:cNvSpPr txBox="1">
            <a:spLocks noChangeAspect="1" noChangeArrowheads="1"/>
          </p:cNvSpPr>
          <p:nvPr/>
        </p:nvSpPr>
        <p:spPr bwMode="auto">
          <a:xfrm>
            <a:off x="2551113" y="1403350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08951" name="Text Box 23"/>
          <p:cNvSpPr txBox="1">
            <a:spLocks noChangeAspect="1" noChangeArrowheads="1"/>
          </p:cNvSpPr>
          <p:nvPr/>
        </p:nvSpPr>
        <p:spPr bwMode="auto">
          <a:xfrm>
            <a:off x="1219200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08952" name="Text Box 24"/>
          <p:cNvSpPr txBox="1">
            <a:spLocks noChangeAspect="1" noChangeArrowheads="1"/>
          </p:cNvSpPr>
          <p:nvPr/>
        </p:nvSpPr>
        <p:spPr bwMode="auto">
          <a:xfrm>
            <a:off x="1600200" y="1803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08953" name="Text Box 25"/>
          <p:cNvSpPr txBox="1">
            <a:spLocks noChangeAspect="1" noChangeArrowheads="1"/>
          </p:cNvSpPr>
          <p:nvPr/>
        </p:nvSpPr>
        <p:spPr bwMode="auto">
          <a:xfrm>
            <a:off x="1639888" y="2533650"/>
            <a:ext cx="303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08954" name="Text Box 26"/>
          <p:cNvSpPr txBox="1">
            <a:spLocks noChangeAspect="1" noChangeArrowheads="1"/>
          </p:cNvSpPr>
          <p:nvPr/>
        </p:nvSpPr>
        <p:spPr bwMode="auto">
          <a:xfrm>
            <a:off x="1697038" y="2781300"/>
            <a:ext cx="3667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08955" name="Text Box 27"/>
          <p:cNvSpPr txBox="1">
            <a:spLocks noChangeAspect="1" noChangeArrowheads="1"/>
          </p:cNvSpPr>
          <p:nvPr/>
        </p:nvSpPr>
        <p:spPr bwMode="auto">
          <a:xfrm>
            <a:off x="2185988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08958" name="Rectangle 30"/>
          <p:cNvSpPr>
            <a:spLocks noChangeArrowheads="1"/>
          </p:cNvSpPr>
          <p:nvPr/>
        </p:nvSpPr>
        <p:spPr bwMode="auto">
          <a:xfrm>
            <a:off x="611188" y="3865563"/>
            <a:ext cx="6130925" cy="1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b="1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Step 1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: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Compute the gains of each cell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</a:b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Cell 1: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(Cell_1) = 2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(Cell_1) = 1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(Cell_1) = 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Cell 2: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(Cell_2) = 0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(Cell_2) = 1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(Cell_2) = -1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Cell 3: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FS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(Cell_3) = 1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TE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(Cell_3) = 1	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g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(Cell_3) = 0 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Cell 4: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(Cell_4) = 1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(Cell_4) = 1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(Cell_4) = 0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Cell 5: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(Cell_5) = 1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(Cell_5) = 0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  <a:sym typeface="Symbol" charset="0"/>
              </a:rPr>
              <a:t>(Cell_5) = 1</a:t>
            </a:r>
          </a:p>
        </p:txBody>
      </p:sp>
      <p:sp>
        <p:nvSpPr>
          <p:cNvPr id="50895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8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8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8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8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8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1772-8DB4-6B4E-BF0A-8E2F702426A1}" type="slidenum">
              <a:rPr lang="en-US"/>
              <a:pPr/>
              <a:t>47</a:t>
            </a:fld>
            <a:endParaRPr lang="en-US"/>
          </a:p>
        </p:txBody>
      </p:sp>
      <p:sp>
        <p:nvSpPr>
          <p:cNvPr id="640002" name="Line 2"/>
          <p:cNvSpPr>
            <a:spLocks noChangeAspect="1" noChangeShapeType="1"/>
          </p:cNvSpPr>
          <p:nvPr/>
        </p:nvSpPr>
        <p:spPr bwMode="auto">
          <a:xfrm flipV="1">
            <a:off x="1635125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3" name="Line 3"/>
          <p:cNvSpPr>
            <a:spLocks noChangeAspect="1" noChangeShapeType="1"/>
          </p:cNvSpPr>
          <p:nvPr/>
        </p:nvSpPr>
        <p:spPr bwMode="auto">
          <a:xfrm flipH="1">
            <a:off x="1635125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4" name="Line 4"/>
          <p:cNvSpPr>
            <a:spLocks noChangeAspect="1" noChangeShapeType="1"/>
          </p:cNvSpPr>
          <p:nvPr/>
        </p:nvSpPr>
        <p:spPr bwMode="auto">
          <a:xfrm>
            <a:off x="2435225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5" name="Line 5"/>
          <p:cNvSpPr>
            <a:spLocks noChangeAspect="1" noChangeShapeType="1"/>
          </p:cNvSpPr>
          <p:nvPr/>
        </p:nvSpPr>
        <p:spPr bwMode="auto">
          <a:xfrm flipH="1">
            <a:off x="1452563" y="155575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6" name="Line 6"/>
          <p:cNvSpPr>
            <a:spLocks noChangeAspect="1" noChangeShapeType="1"/>
          </p:cNvSpPr>
          <p:nvPr/>
        </p:nvSpPr>
        <p:spPr bwMode="auto">
          <a:xfrm flipH="1">
            <a:off x="1604963" y="2328863"/>
            <a:ext cx="8096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7" name="Line 7"/>
          <p:cNvSpPr>
            <a:spLocks noChangeAspect="1" noChangeShapeType="1"/>
          </p:cNvSpPr>
          <p:nvPr/>
        </p:nvSpPr>
        <p:spPr bwMode="auto">
          <a:xfrm>
            <a:off x="1585913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8" name="Oval 8"/>
          <p:cNvSpPr>
            <a:spLocks noChangeAspect="1" noChangeArrowheads="1"/>
          </p:cNvSpPr>
          <p:nvPr/>
        </p:nvSpPr>
        <p:spPr bwMode="auto">
          <a:xfrm>
            <a:off x="1296988" y="2874963"/>
            <a:ext cx="460375" cy="458787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09" name="Rectangle 9"/>
          <p:cNvSpPr>
            <a:spLocks noChangeAspect="1" noChangeArrowheads="1"/>
          </p:cNvSpPr>
          <p:nvPr/>
        </p:nvSpPr>
        <p:spPr bwMode="auto">
          <a:xfrm>
            <a:off x="1339850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0010" name="Oval 10"/>
          <p:cNvSpPr>
            <a:spLocks noChangeAspect="1" noChangeArrowheads="1"/>
          </p:cNvSpPr>
          <p:nvPr/>
        </p:nvSpPr>
        <p:spPr bwMode="auto">
          <a:xfrm>
            <a:off x="2197100" y="1341438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11" name="Rectangle 11"/>
          <p:cNvSpPr>
            <a:spLocks noChangeAspect="1" noChangeArrowheads="1"/>
          </p:cNvSpPr>
          <p:nvPr/>
        </p:nvSpPr>
        <p:spPr bwMode="auto">
          <a:xfrm>
            <a:off x="2239963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0012" name="Oval 12"/>
          <p:cNvSpPr>
            <a:spLocks noChangeAspect="1" noChangeArrowheads="1"/>
          </p:cNvSpPr>
          <p:nvPr/>
        </p:nvSpPr>
        <p:spPr bwMode="auto">
          <a:xfrm>
            <a:off x="2217738" y="2106613"/>
            <a:ext cx="458787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13" name="Rectangle 13"/>
          <p:cNvSpPr>
            <a:spLocks noChangeAspect="1" noChangeArrowheads="1"/>
          </p:cNvSpPr>
          <p:nvPr/>
        </p:nvSpPr>
        <p:spPr bwMode="auto">
          <a:xfrm>
            <a:off x="2241550" y="2141538"/>
            <a:ext cx="366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0014" name="Oval 14"/>
          <p:cNvSpPr>
            <a:spLocks noChangeAspect="1" noChangeArrowheads="1"/>
          </p:cNvSpPr>
          <p:nvPr/>
        </p:nvSpPr>
        <p:spPr bwMode="auto">
          <a:xfrm>
            <a:off x="1317625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15" name="Rectangle 15"/>
          <p:cNvSpPr>
            <a:spLocks noChangeAspect="1" noChangeArrowheads="1"/>
          </p:cNvSpPr>
          <p:nvPr/>
        </p:nvSpPr>
        <p:spPr bwMode="auto">
          <a:xfrm>
            <a:off x="1357313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0016" name="Oval 16"/>
          <p:cNvSpPr>
            <a:spLocks noChangeAspect="1" noChangeArrowheads="1"/>
          </p:cNvSpPr>
          <p:nvPr/>
        </p:nvSpPr>
        <p:spPr bwMode="auto">
          <a:xfrm>
            <a:off x="2197100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17" name="Rectangle 17"/>
          <p:cNvSpPr>
            <a:spLocks noChangeAspect="1" noChangeArrowheads="1"/>
          </p:cNvSpPr>
          <p:nvPr/>
        </p:nvSpPr>
        <p:spPr bwMode="auto">
          <a:xfrm>
            <a:off x="2239963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0018" name="Line 18"/>
          <p:cNvSpPr>
            <a:spLocks noChangeAspect="1" noChangeShapeType="1"/>
          </p:cNvSpPr>
          <p:nvPr/>
        </p:nvSpPr>
        <p:spPr bwMode="auto">
          <a:xfrm>
            <a:off x="2003425" y="1392238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0019" name="Text Box 19"/>
          <p:cNvSpPr txBox="1">
            <a:spLocks noChangeAspect="1" noChangeArrowheads="1"/>
          </p:cNvSpPr>
          <p:nvPr/>
        </p:nvSpPr>
        <p:spPr bwMode="auto">
          <a:xfrm>
            <a:off x="684213" y="1393825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0020" name="Text Box 20"/>
          <p:cNvSpPr txBox="1">
            <a:spLocks noChangeAspect="1" noChangeArrowheads="1"/>
          </p:cNvSpPr>
          <p:nvPr/>
        </p:nvSpPr>
        <p:spPr bwMode="auto">
          <a:xfrm>
            <a:off x="2551113" y="1403350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0021" name="Text Box 21"/>
          <p:cNvSpPr txBox="1">
            <a:spLocks noChangeAspect="1" noChangeArrowheads="1"/>
          </p:cNvSpPr>
          <p:nvPr/>
        </p:nvSpPr>
        <p:spPr bwMode="auto">
          <a:xfrm>
            <a:off x="1219200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0022" name="Text Box 22"/>
          <p:cNvSpPr txBox="1">
            <a:spLocks noChangeAspect="1" noChangeArrowheads="1"/>
          </p:cNvSpPr>
          <p:nvPr/>
        </p:nvSpPr>
        <p:spPr bwMode="auto">
          <a:xfrm>
            <a:off x="1600200" y="1803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0023" name="Text Box 23"/>
          <p:cNvSpPr txBox="1">
            <a:spLocks noChangeAspect="1" noChangeArrowheads="1"/>
          </p:cNvSpPr>
          <p:nvPr/>
        </p:nvSpPr>
        <p:spPr bwMode="auto">
          <a:xfrm>
            <a:off x="1639888" y="2533650"/>
            <a:ext cx="303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40024" name="Text Box 24"/>
          <p:cNvSpPr txBox="1">
            <a:spLocks noChangeAspect="1" noChangeArrowheads="1"/>
          </p:cNvSpPr>
          <p:nvPr/>
        </p:nvSpPr>
        <p:spPr bwMode="auto">
          <a:xfrm>
            <a:off x="1697038" y="2781300"/>
            <a:ext cx="3667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40025" name="Text Box 25"/>
          <p:cNvSpPr txBox="1">
            <a:spLocks noChangeAspect="1" noChangeArrowheads="1"/>
          </p:cNvSpPr>
          <p:nvPr/>
        </p:nvSpPr>
        <p:spPr bwMode="auto">
          <a:xfrm>
            <a:off x="2185988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40027" name="Rectangle 27"/>
          <p:cNvSpPr>
            <a:spLocks noChangeArrowheads="1"/>
          </p:cNvSpPr>
          <p:nvPr/>
        </p:nvSpPr>
        <p:spPr bwMode="auto">
          <a:xfrm>
            <a:off x="3132138" y="1630363"/>
            <a:ext cx="5426075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Cell1: 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(Cell_1) = 2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(Cell_1) = 1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(Cell_1) = 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Times New Roman" charset="0"/>
              <a:cs typeface="Arial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Cell 2: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(Cell_2) = 0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(Cell_2) = 1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(Cell_2) = -1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Times New Roman" charset="0"/>
              <a:cs typeface="Arial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Cell 3: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FS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(Cell_3) = 1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TE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(Cell_3) = 1	   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(Cell_3) = 0 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Times New Roman" charset="0"/>
              <a:cs typeface="Arial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Cell 4: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(Cell_4) = 1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(Cell_4) = 1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(Cell_4) = 0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Times New Roman" charset="0"/>
              <a:cs typeface="Arial" charset="0"/>
              <a:sym typeface="Symbol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Cell 5: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(Cell_5) = 1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(Cell_5) = 0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  <a:sym typeface="Symbol" charset="0"/>
              </a:rPr>
              <a:t>(Cell_5) = 1</a:t>
            </a:r>
          </a:p>
        </p:txBody>
      </p:sp>
      <p:sp>
        <p:nvSpPr>
          <p:cNvPr id="640028" name="Rectangle 28"/>
          <p:cNvSpPr>
            <a:spLocks noChangeArrowheads="1"/>
          </p:cNvSpPr>
          <p:nvPr/>
        </p:nvSpPr>
        <p:spPr bwMode="auto">
          <a:xfrm>
            <a:off x="611188" y="3860800"/>
            <a:ext cx="8321675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b="1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Step 2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: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Select the base cell 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Possible base cells are Cell 1 and Cell 5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Balance criterion after moving Cell 1: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(Cell_2) = 4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Balance criterion after moving Cell 5: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Cell_1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+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Cell_2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+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Cell_5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11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Both moves respect the balance criterion, but Cell 1 is selected, moved, 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fixed as a result of the tie-breaking criterion.</a:t>
            </a:r>
          </a:p>
        </p:txBody>
      </p:sp>
      <p:sp>
        <p:nvSpPr>
          <p:cNvPr id="6400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0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0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0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0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DEE2B-5530-6644-8BFA-825DDBFBA70B}" type="slidenum">
              <a:rPr lang="en-US"/>
              <a:pPr/>
              <a:t>48</a:t>
            </a:fld>
            <a:endParaRPr lang="en-US"/>
          </a:p>
        </p:txBody>
      </p:sp>
      <p:sp>
        <p:nvSpPr>
          <p:cNvPr id="515076" name="Line 4"/>
          <p:cNvSpPr>
            <a:spLocks noChangeAspect="1" noChangeShapeType="1"/>
          </p:cNvSpPr>
          <p:nvPr/>
        </p:nvSpPr>
        <p:spPr bwMode="auto">
          <a:xfrm flipV="1">
            <a:off x="1635125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77" name="Line 5"/>
          <p:cNvSpPr>
            <a:spLocks noChangeAspect="1" noChangeShapeType="1"/>
          </p:cNvSpPr>
          <p:nvPr/>
        </p:nvSpPr>
        <p:spPr bwMode="auto">
          <a:xfrm flipH="1">
            <a:off x="1635125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78" name="Line 6"/>
          <p:cNvSpPr>
            <a:spLocks noChangeAspect="1" noChangeShapeType="1"/>
          </p:cNvSpPr>
          <p:nvPr/>
        </p:nvSpPr>
        <p:spPr bwMode="auto">
          <a:xfrm>
            <a:off x="2435225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79" name="Line 7"/>
          <p:cNvSpPr>
            <a:spLocks noChangeAspect="1" noChangeShapeType="1"/>
          </p:cNvSpPr>
          <p:nvPr/>
        </p:nvSpPr>
        <p:spPr bwMode="auto">
          <a:xfrm flipH="1">
            <a:off x="1452563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0" name="Line 8"/>
          <p:cNvSpPr>
            <a:spLocks noChangeAspect="1" noChangeShapeType="1"/>
          </p:cNvSpPr>
          <p:nvPr/>
        </p:nvSpPr>
        <p:spPr bwMode="auto">
          <a:xfrm flipH="1">
            <a:off x="1604963" y="2328863"/>
            <a:ext cx="81121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1" name="Line 9"/>
          <p:cNvSpPr>
            <a:spLocks noChangeAspect="1" noChangeShapeType="1"/>
          </p:cNvSpPr>
          <p:nvPr/>
        </p:nvSpPr>
        <p:spPr bwMode="auto">
          <a:xfrm>
            <a:off x="1587500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2" name="Oval 10"/>
          <p:cNvSpPr>
            <a:spLocks noChangeAspect="1" noChangeArrowheads="1"/>
          </p:cNvSpPr>
          <p:nvPr/>
        </p:nvSpPr>
        <p:spPr bwMode="auto">
          <a:xfrm>
            <a:off x="1298575" y="2874963"/>
            <a:ext cx="460375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3" name="Rectangle 11"/>
          <p:cNvSpPr>
            <a:spLocks noChangeAspect="1" noChangeArrowheads="1"/>
          </p:cNvSpPr>
          <p:nvPr/>
        </p:nvSpPr>
        <p:spPr bwMode="auto">
          <a:xfrm>
            <a:off x="1339850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5084" name="Oval 12"/>
          <p:cNvSpPr>
            <a:spLocks noChangeAspect="1" noChangeArrowheads="1"/>
          </p:cNvSpPr>
          <p:nvPr/>
        </p:nvSpPr>
        <p:spPr bwMode="auto">
          <a:xfrm>
            <a:off x="2197100" y="1341438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5" name="Rectangle 13"/>
          <p:cNvSpPr>
            <a:spLocks noChangeAspect="1" noChangeArrowheads="1"/>
          </p:cNvSpPr>
          <p:nvPr/>
        </p:nvSpPr>
        <p:spPr bwMode="auto">
          <a:xfrm>
            <a:off x="2239963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5086" name="Oval 14"/>
          <p:cNvSpPr>
            <a:spLocks noChangeAspect="1" noChangeArrowheads="1"/>
          </p:cNvSpPr>
          <p:nvPr/>
        </p:nvSpPr>
        <p:spPr bwMode="auto">
          <a:xfrm>
            <a:off x="2219325" y="2106613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7" name="Rectangle 15"/>
          <p:cNvSpPr>
            <a:spLocks noChangeAspect="1" noChangeArrowheads="1"/>
          </p:cNvSpPr>
          <p:nvPr/>
        </p:nvSpPr>
        <p:spPr bwMode="auto">
          <a:xfrm>
            <a:off x="2243138" y="2141538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5088" name="Oval 16"/>
          <p:cNvSpPr>
            <a:spLocks noChangeAspect="1" noChangeArrowheads="1"/>
          </p:cNvSpPr>
          <p:nvPr/>
        </p:nvSpPr>
        <p:spPr bwMode="auto">
          <a:xfrm>
            <a:off x="1317625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89" name="Rectangle 17"/>
          <p:cNvSpPr>
            <a:spLocks noChangeAspect="1" noChangeArrowheads="1"/>
          </p:cNvSpPr>
          <p:nvPr/>
        </p:nvSpPr>
        <p:spPr bwMode="auto">
          <a:xfrm>
            <a:off x="1358900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5090" name="Oval 18"/>
          <p:cNvSpPr>
            <a:spLocks noChangeAspect="1" noChangeArrowheads="1"/>
          </p:cNvSpPr>
          <p:nvPr/>
        </p:nvSpPr>
        <p:spPr bwMode="auto">
          <a:xfrm>
            <a:off x="2197100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91" name="Rectangle 19"/>
          <p:cNvSpPr>
            <a:spLocks noChangeAspect="1" noChangeArrowheads="1"/>
          </p:cNvSpPr>
          <p:nvPr/>
        </p:nvSpPr>
        <p:spPr bwMode="auto">
          <a:xfrm>
            <a:off x="2239963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5092" name="Line 20"/>
          <p:cNvSpPr>
            <a:spLocks noChangeAspect="1" noChangeShapeType="1"/>
          </p:cNvSpPr>
          <p:nvPr/>
        </p:nvSpPr>
        <p:spPr bwMode="auto">
          <a:xfrm>
            <a:off x="1928813" y="1392238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093" name="Text Box 21"/>
          <p:cNvSpPr txBox="1">
            <a:spLocks noChangeAspect="1" noChangeArrowheads="1"/>
          </p:cNvSpPr>
          <p:nvPr/>
        </p:nvSpPr>
        <p:spPr bwMode="auto">
          <a:xfrm>
            <a:off x="684213" y="1395413"/>
            <a:ext cx="542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15094" name="Text Box 22"/>
          <p:cNvSpPr txBox="1">
            <a:spLocks noChangeAspect="1" noChangeArrowheads="1"/>
          </p:cNvSpPr>
          <p:nvPr/>
        </p:nvSpPr>
        <p:spPr bwMode="auto">
          <a:xfrm>
            <a:off x="2551113" y="1403350"/>
            <a:ext cx="6492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15095" name="Text Box 23"/>
          <p:cNvSpPr txBox="1">
            <a:spLocks noChangeAspect="1" noChangeArrowheads="1"/>
          </p:cNvSpPr>
          <p:nvPr/>
        </p:nvSpPr>
        <p:spPr bwMode="auto">
          <a:xfrm>
            <a:off x="1219200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515096" name="Text Box 24"/>
          <p:cNvSpPr txBox="1">
            <a:spLocks noChangeAspect="1" noChangeArrowheads="1"/>
          </p:cNvSpPr>
          <p:nvPr/>
        </p:nvSpPr>
        <p:spPr bwMode="auto">
          <a:xfrm>
            <a:off x="1600200" y="1803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515097" name="Text Box 25"/>
          <p:cNvSpPr txBox="1">
            <a:spLocks noChangeAspect="1" noChangeArrowheads="1"/>
          </p:cNvSpPr>
          <p:nvPr/>
        </p:nvSpPr>
        <p:spPr bwMode="auto">
          <a:xfrm>
            <a:off x="1641475" y="2533650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515098" name="Text Box 26"/>
          <p:cNvSpPr txBox="1">
            <a:spLocks noChangeAspect="1" noChangeArrowheads="1"/>
          </p:cNvSpPr>
          <p:nvPr/>
        </p:nvSpPr>
        <p:spPr bwMode="auto">
          <a:xfrm>
            <a:off x="1698625" y="2781300"/>
            <a:ext cx="365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15099" name="Text Box 27"/>
          <p:cNvSpPr txBox="1">
            <a:spLocks noChangeAspect="1" noChangeArrowheads="1"/>
          </p:cNvSpPr>
          <p:nvPr/>
        </p:nvSpPr>
        <p:spPr bwMode="auto">
          <a:xfrm>
            <a:off x="2187575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15100" name="Line 28"/>
          <p:cNvSpPr>
            <a:spLocks noChangeShapeType="1"/>
          </p:cNvSpPr>
          <p:nvPr/>
        </p:nvSpPr>
        <p:spPr bwMode="auto">
          <a:xfrm flipH="1">
            <a:off x="1219200" y="1803400"/>
            <a:ext cx="709613" cy="2428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5102" name="Rectangle 30"/>
          <p:cNvSpPr>
            <a:spLocks noChangeArrowheads="1"/>
          </p:cNvSpPr>
          <p:nvPr/>
        </p:nvSpPr>
        <p:spPr bwMode="auto">
          <a:xfrm>
            <a:off x="611188" y="3881438"/>
            <a:ext cx="7083425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en-US" altLang="zh-CN" sz="1500" b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Step 3: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Fix base cell, update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values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2:      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2	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0	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2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3: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0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1	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-1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4: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0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2	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-2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5: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0	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1		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-1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</a:b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After Iteration </a:t>
            </a:r>
            <a:r>
              <a:rPr lang="de-DE" sz="1500" i="1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i 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= 1:</a:t>
            </a:r>
            <a:r>
              <a:rPr lang="de-DE" sz="1500" i="1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Partition </a:t>
            </a:r>
            <a:r>
              <a:rPr lang="de-DE" sz="1500" i="1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A</a:t>
            </a:r>
            <a:r>
              <a:rPr lang="de-DE" sz="1500" baseline="-250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 = 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2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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, Partition </a:t>
            </a:r>
            <a:r>
              <a:rPr lang="de-DE" sz="1500" i="1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B</a:t>
            </a:r>
            <a:r>
              <a:rPr lang="de-DE" sz="1500" baseline="-250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 = 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1,3,4,5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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, with fixed cell 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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1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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.</a:t>
            </a:r>
          </a:p>
        </p:txBody>
      </p:sp>
      <p:sp>
        <p:nvSpPr>
          <p:cNvPr id="51510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5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5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5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5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EB2CF-6B3E-E241-A0F0-547553316084}" type="slidenum">
              <a:rPr lang="en-US"/>
              <a:pPr/>
              <a:t>49</a:t>
            </a:fld>
            <a:endParaRPr lang="en-US"/>
          </a:p>
        </p:txBody>
      </p:sp>
      <p:sp>
        <p:nvSpPr>
          <p:cNvPr id="642079" name="Rectangle 31"/>
          <p:cNvSpPr>
            <a:spLocks noChangeArrowheads="1"/>
          </p:cNvSpPr>
          <p:nvPr/>
        </p:nvSpPr>
        <p:spPr bwMode="auto">
          <a:xfrm>
            <a:off x="684213" y="3933825"/>
            <a:ext cx="7559675" cy="23034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0" name="Line 2"/>
          <p:cNvSpPr>
            <a:spLocks noChangeAspect="1" noChangeShapeType="1"/>
          </p:cNvSpPr>
          <p:nvPr/>
        </p:nvSpPr>
        <p:spPr bwMode="auto">
          <a:xfrm flipV="1">
            <a:off x="1635125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1" name="Line 3"/>
          <p:cNvSpPr>
            <a:spLocks noChangeAspect="1" noChangeShapeType="1"/>
          </p:cNvSpPr>
          <p:nvPr/>
        </p:nvSpPr>
        <p:spPr bwMode="auto">
          <a:xfrm flipH="1">
            <a:off x="1635125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2" name="Line 4"/>
          <p:cNvSpPr>
            <a:spLocks noChangeAspect="1" noChangeShapeType="1"/>
          </p:cNvSpPr>
          <p:nvPr/>
        </p:nvSpPr>
        <p:spPr bwMode="auto">
          <a:xfrm>
            <a:off x="2435225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3" name="Line 5"/>
          <p:cNvSpPr>
            <a:spLocks noChangeAspect="1" noChangeShapeType="1"/>
          </p:cNvSpPr>
          <p:nvPr/>
        </p:nvSpPr>
        <p:spPr bwMode="auto">
          <a:xfrm flipH="1">
            <a:off x="1452563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4" name="Line 6"/>
          <p:cNvSpPr>
            <a:spLocks noChangeAspect="1" noChangeShapeType="1"/>
          </p:cNvSpPr>
          <p:nvPr/>
        </p:nvSpPr>
        <p:spPr bwMode="auto">
          <a:xfrm flipH="1">
            <a:off x="1604963" y="2328863"/>
            <a:ext cx="81121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5" name="Line 7"/>
          <p:cNvSpPr>
            <a:spLocks noChangeAspect="1" noChangeShapeType="1"/>
          </p:cNvSpPr>
          <p:nvPr/>
        </p:nvSpPr>
        <p:spPr bwMode="auto">
          <a:xfrm>
            <a:off x="1587500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6" name="Oval 8"/>
          <p:cNvSpPr>
            <a:spLocks noChangeAspect="1" noChangeArrowheads="1"/>
          </p:cNvSpPr>
          <p:nvPr/>
        </p:nvSpPr>
        <p:spPr bwMode="auto">
          <a:xfrm>
            <a:off x="1298575" y="2874963"/>
            <a:ext cx="460375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7" name="Rectangle 9"/>
          <p:cNvSpPr>
            <a:spLocks noChangeAspect="1" noChangeArrowheads="1"/>
          </p:cNvSpPr>
          <p:nvPr/>
        </p:nvSpPr>
        <p:spPr bwMode="auto">
          <a:xfrm>
            <a:off x="1339850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2058" name="Oval 10"/>
          <p:cNvSpPr>
            <a:spLocks noChangeAspect="1" noChangeArrowheads="1"/>
          </p:cNvSpPr>
          <p:nvPr/>
        </p:nvSpPr>
        <p:spPr bwMode="auto">
          <a:xfrm>
            <a:off x="2197100" y="1341438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59" name="Rectangle 11"/>
          <p:cNvSpPr>
            <a:spLocks noChangeAspect="1" noChangeArrowheads="1"/>
          </p:cNvSpPr>
          <p:nvPr/>
        </p:nvSpPr>
        <p:spPr bwMode="auto">
          <a:xfrm>
            <a:off x="2239963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2060" name="Oval 12"/>
          <p:cNvSpPr>
            <a:spLocks noChangeAspect="1" noChangeArrowheads="1"/>
          </p:cNvSpPr>
          <p:nvPr/>
        </p:nvSpPr>
        <p:spPr bwMode="auto">
          <a:xfrm>
            <a:off x="2219325" y="2106613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61" name="Rectangle 13"/>
          <p:cNvSpPr>
            <a:spLocks noChangeAspect="1" noChangeArrowheads="1"/>
          </p:cNvSpPr>
          <p:nvPr/>
        </p:nvSpPr>
        <p:spPr bwMode="auto">
          <a:xfrm>
            <a:off x="2243138" y="2141538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2062" name="Oval 14"/>
          <p:cNvSpPr>
            <a:spLocks noChangeAspect="1" noChangeArrowheads="1"/>
          </p:cNvSpPr>
          <p:nvPr/>
        </p:nvSpPr>
        <p:spPr bwMode="auto">
          <a:xfrm>
            <a:off x="1317625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63" name="Rectangle 15"/>
          <p:cNvSpPr>
            <a:spLocks noChangeAspect="1" noChangeArrowheads="1"/>
          </p:cNvSpPr>
          <p:nvPr/>
        </p:nvSpPr>
        <p:spPr bwMode="auto">
          <a:xfrm>
            <a:off x="1358900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2064" name="Oval 16"/>
          <p:cNvSpPr>
            <a:spLocks noChangeAspect="1" noChangeArrowheads="1"/>
          </p:cNvSpPr>
          <p:nvPr/>
        </p:nvSpPr>
        <p:spPr bwMode="auto">
          <a:xfrm>
            <a:off x="2197100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65" name="Rectangle 17"/>
          <p:cNvSpPr>
            <a:spLocks noChangeAspect="1" noChangeArrowheads="1"/>
          </p:cNvSpPr>
          <p:nvPr/>
        </p:nvSpPr>
        <p:spPr bwMode="auto">
          <a:xfrm>
            <a:off x="2239963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2066" name="Line 18"/>
          <p:cNvSpPr>
            <a:spLocks noChangeAspect="1" noChangeShapeType="1"/>
          </p:cNvSpPr>
          <p:nvPr/>
        </p:nvSpPr>
        <p:spPr bwMode="auto">
          <a:xfrm>
            <a:off x="1928813" y="1392238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67" name="Text Box 19"/>
          <p:cNvSpPr txBox="1">
            <a:spLocks noChangeAspect="1" noChangeArrowheads="1"/>
          </p:cNvSpPr>
          <p:nvPr/>
        </p:nvSpPr>
        <p:spPr bwMode="auto">
          <a:xfrm>
            <a:off x="684213" y="1395413"/>
            <a:ext cx="542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2068" name="Text Box 20"/>
          <p:cNvSpPr txBox="1">
            <a:spLocks noChangeAspect="1" noChangeArrowheads="1"/>
          </p:cNvSpPr>
          <p:nvPr/>
        </p:nvSpPr>
        <p:spPr bwMode="auto">
          <a:xfrm>
            <a:off x="2551113" y="1403350"/>
            <a:ext cx="6492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2069" name="Text Box 21"/>
          <p:cNvSpPr txBox="1">
            <a:spLocks noChangeAspect="1" noChangeArrowheads="1"/>
          </p:cNvSpPr>
          <p:nvPr/>
        </p:nvSpPr>
        <p:spPr bwMode="auto">
          <a:xfrm>
            <a:off x="1219200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2070" name="Text Box 22"/>
          <p:cNvSpPr txBox="1">
            <a:spLocks noChangeAspect="1" noChangeArrowheads="1"/>
          </p:cNvSpPr>
          <p:nvPr/>
        </p:nvSpPr>
        <p:spPr bwMode="auto">
          <a:xfrm>
            <a:off x="1600200" y="1803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2071" name="Text Box 23"/>
          <p:cNvSpPr txBox="1">
            <a:spLocks noChangeAspect="1" noChangeArrowheads="1"/>
          </p:cNvSpPr>
          <p:nvPr/>
        </p:nvSpPr>
        <p:spPr bwMode="auto">
          <a:xfrm>
            <a:off x="1641475" y="2533650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42072" name="Text Box 24"/>
          <p:cNvSpPr txBox="1">
            <a:spLocks noChangeAspect="1" noChangeArrowheads="1"/>
          </p:cNvSpPr>
          <p:nvPr/>
        </p:nvSpPr>
        <p:spPr bwMode="auto">
          <a:xfrm>
            <a:off x="1698625" y="2781300"/>
            <a:ext cx="365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42073" name="Text Box 25"/>
          <p:cNvSpPr txBox="1">
            <a:spLocks noChangeAspect="1" noChangeArrowheads="1"/>
          </p:cNvSpPr>
          <p:nvPr/>
        </p:nvSpPr>
        <p:spPr bwMode="auto">
          <a:xfrm>
            <a:off x="2187575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42074" name="Line 26"/>
          <p:cNvSpPr>
            <a:spLocks noChangeShapeType="1"/>
          </p:cNvSpPr>
          <p:nvPr/>
        </p:nvSpPr>
        <p:spPr bwMode="auto">
          <a:xfrm flipH="1">
            <a:off x="1219200" y="1803400"/>
            <a:ext cx="709613" cy="2428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76" name="Rectangle 28"/>
          <p:cNvSpPr>
            <a:spLocks noChangeArrowheads="1"/>
          </p:cNvSpPr>
          <p:nvPr/>
        </p:nvSpPr>
        <p:spPr bwMode="auto">
          <a:xfrm>
            <a:off x="3132138" y="1546225"/>
            <a:ext cx="5362575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2:      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2    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0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2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3: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0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1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(Cell_3) = -1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4: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0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2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-2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5:  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FS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0    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TE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1	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-1</a:t>
            </a:r>
            <a:endParaRPr lang="de-DE" sz="1500" smtClean="0">
              <a:solidFill>
                <a:srgbClr val="CC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2077" name="Rectangle 29"/>
          <p:cNvSpPr>
            <a:spLocks noChangeArrowheads="1"/>
          </p:cNvSpPr>
          <p:nvPr/>
        </p:nvSpPr>
        <p:spPr bwMode="auto">
          <a:xfrm>
            <a:off x="611188" y="3933825"/>
            <a:ext cx="675005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 = 2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has maximum gain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2,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) = 0, balance criterion is violated.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has next maximum gain 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-1,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) = 5, balance criterion is met.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5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has next maximum gain 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= -1,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) = 9, balance criterion is met.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Move 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, updated partitions: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{2,3},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{1,4,5}, with fixed cells {1,3} </a:t>
            </a:r>
          </a:p>
        </p:txBody>
      </p:sp>
      <p:sp>
        <p:nvSpPr>
          <p:cNvPr id="642078" name="Text Box 30"/>
          <p:cNvSpPr txBox="1">
            <a:spLocks noChangeArrowheads="1"/>
          </p:cNvSpPr>
          <p:nvPr/>
        </p:nvSpPr>
        <p:spPr bwMode="auto">
          <a:xfrm>
            <a:off x="3132138" y="1206500"/>
            <a:ext cx="13874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 = 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20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9" grpId="0" animBg="1"/>
      <p:bldP spid="6420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and Conquer Strategy for Chip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Partition the design. Then, work on each partition separately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Advantages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/>
            <a:r>
              <a:rPr lang="en-US" sz="2000" dirty="0" smtClean="0"/>
              <a:t>Parallel implementation of each part by different designers</a:t>
            </a:r>
          </a:p>
          <a:p>
            <a:pPr lvl="1"/>
            <a:r>
              <a:rPr lang="en-US" sz="2000" dirty="0" smtClean="0"/>
              <a:t>Tool capacity issues avoided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Disadvantages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Potentially less room for </a:t>
            </a:r>
            <a:r>
              <a:rPr lang="en-US" sz="2000" dirty="0" smtClean="0"/>
              <a:t>optimization</a:t>
            </a:r>
          </a:p>
          <a:p>
            <a:pPr lvl="1"/>
            <a:r>
              <a:rPr lang="en-US" sz="2000" dirty="0" smtClean="0"/>
              <a:t>Inter-dependency between different partitions</a:t>
            </a:r>
          </a:p>
          <a:p>
            <a:pPr lvl="1"/>
            <a:r>
              <a:rPr lang="en-US" sz="2000" dirty="0" smtClean="0"/>
              <a:t>Difficulty of combining partitions at the end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5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7CC2F-17B0-B04C-9593-795208679921}" type="slidenum">
              <a:rPr lang="en-US"/>
              <a:pPr/>
              <a:t>50</a:t>
            </a:fld>
            <a:endParaRPr lang="en-US"/>
          </a:p>
        </p:txBody>
      </p:sp>
      <p:sp>
        <p:nvSpPr>
          <p:cNvPr id="644151" name="Rectangle 55"/>
          <p:cNvSpPr>
            <a:spLocks noChangeArrowheads="1"/>
          </p:cNvSpPr>
          <p:nvPr/>
        </p:nvSpPr>
        <p:spPr bwMode="auto">
          <a:xfrm>
            <a:off x="684213" y="3933825"/>
            <a:ext cx="7559675" cy="23034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24" name="Rectangle 28"/>
          <p:cNvSpPr>
            <a:spLocks noChangeArrowheads="1"/>
          </p:cNvSpPr>
          <p:nvPr/>
        </p:nvSpPr>
        <p:spPr bwMode="auto">
          <a:xfrm>
            <a:off x="3132138" y="1695450"/>
            <a:ext cx="241458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2: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nl-NL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(Cell_2) = 1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4: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0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5: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-1</a:t>
            </a:r>
            <a:endParaRPr lang="de-DE" sz="1500" smtClean="0">
              <a:solidFill>
                <a:srgbClr val="CC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25" name="Rectangle 29"/>
          <p:cNvSpPr>
            <a:spLocks noChangeArrowheads="1"/>
          </p:cNvSpPr>
          <p:nvPr/>
        </p:nvSpPr>
        <p:spPr bwMode="auto">
          <a:xfrm>
            <a:off x="611188" y="3933825"/>
            <a:ext cx="683736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 = 3</a:t>
            </a:r>
            <a:b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</a:br>
            <a:endParaRPr lang="en-US" altLang="zh-CN" sz="1500" smtClean="0">
              <a:solidFill>
                <a:srgbClr val="CC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has maximum gain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= 1,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1, balance criterion is met.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Move cell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, updated partitions: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{3},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{1,2,4,5}, with fixed cells {1,2,3} </a:t>
            </a:r>
          </a:p>
        </p:txBody>
      </p:sp>
      <p:sp>
        <p:nvSpPr>
          <p:cNvPr id="644126" name="Line 30"/>
          <p:cNvSpPr>
            <a:spLocks noChangeAspect="1" noChangeShapeType="1"/>
          </p:cNvSpPr>
          <p:nvPr/>
        </p:nvSpPr>
        <p:spPr bwMode="auto">
          <a:xfrm flipV="1">
            <a:off x="1638300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27" name="Line 31"/>
          <p:cNvSpPr>
            <a:spLocks noChangeAspect="1" noChangeShapeType="1"/>
          </p:cNvSpPr>
          <p:nvPr/>
        </p:nvSpPr>
        <p:spPr bwMode="auto">
          <a:xfrm flipH="1">
            <a:off x="1638300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28" name="Line 32"/>
          <p:cNvSpPr>
            <a:spLocks noChangeAspect="1" noChangeShapeType="1"/>
          </p:cNvSpPr>
          <p:nvPr/>
        </p:nvSpPr>
        <p:spPr bwMode="auto">
          <a:xfrm>
            <a:off x="2438400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29" name="Line 33"/>
          <p:cNvSpPr>
            <a:spLocks noChangeAspect="1" noChangeShapeType="1"/>
          </p:cNvSpPr>
          <p:nvPr/>
        </p:nvSpPr>
        <p:spPr bwMode="auto">
          <a:xfrm flipH="1">
            <a:off x="1455738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0" name="Line 34"/>
          <p:cNvSpPr>
            <a:spLocks noChangeAspect="1" noChangeShapeType="1"/>
          </p:cNvSpPr>
          <p:nvPr/>
        </p:nvSpPr>
        <p:spPr bwMode="auto">
          <a:xfrm flipH="1">
            <a:off x="1608138" y="2328863"/>
            <a:ext cx="81121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1" name="Line 35"/>
          <p:cNvSpPr>
            <a:spLocks noChangeAspect="1" noChangeShapeType="1"/>
          </p:cNvSpPr>
          <p:nvPr/>
        </p:nvSpPr>
        <p:spPr bwMode="auto">
          <a:xfrm>
            <a:off x="1590675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2" name="Oval 36"/>
          <p:cNvSpPr>
            <a:spLocks noChangeAspect="1" noChangeArrowheads="1"/>
          </p:cNvSpPr>
          <p:nvPr/>
        </p:nvSpPr>
        <p:spPr bwMode="auto">
          <a:xfrm>
            <a:off x="1301750" y="2874963"/>
            <a:ext cx="460375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3" name="Rectangle 37"/>
          <p:cNvSpPr>
            <a:spLocks noChangeAspect="1" noChangeArrowheads="1"/>
          </p:cNvSpPr>
          <p:nvPr/>
        </p:nvSpPr>
        <p:spPr bwMode="auto">
          <a:xfrm>
            <a:off x="1343025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4134" name="Oval 38"/>
          <p:cNvSpPr>
            <a:spLocks noChangeAspect="1" noChangeArrowheads="1"/>
          </p:cNvSpPr>
          <p:nvPr/>
        </p:nvSpPr>
        <p:spPr bwMode="auto">
          <a:xfrm>
            <a:off x="2200275" y="1341438"/>
            <a:ext cx="458788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5" name="Rectangle 39"/>
          <p:cNvSpPr>
            <a:spLocks noChangeAspect="1" noChangeArrowheads="1"/>
          </p:cNvSpPr>
          <p:nvPr/>
        </p:nvSpPr>
        <p:spPr bwMode="auto">
          <a:xfrm>
            <a:off x="2243138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4136" name="Oval 40"/>
          <p:cNvSpPr>
            <a:spLocks noChangeAspect="1" noChangeArrowheads="1"/>
          </p:cNvSpPr>
          <p:nvPr/>
        </p:nvSpPr>
        <p:spPr bwMode="auto">
          <a:xfrm>
            <a:off x="2222500" y="2106613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7" name="Rectangle 41"/>
          <p:cNvSpPr>
            <a:spLocks noChangeAspect="1" noChangeArrowheads="1"/>
          </p:cNvSpPr>
          <p:nvPr/>
        </p:nvSpPr>
        <p:spPr bwMode="auto">
          <a:xfrm>
            <a:off x="2246313" y="2141538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4138" name="Oval 42"/>
          <p:cNvSpPr>
            <a:spLocks noChangeAspect="1" noChangeArrowheads="1"/>
          </p:cNvSpPr>
          <p:nvPr/>
        </p:nvSpPr>
        <p:spPr bwMode="auto">
          <a:xfrm>
            <a:off x="1320800" y="1341438"/>
            <a:ext cx="460375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39" name="Rectangle 43"/>
          <p:cNvSpPr>
            <a:spLocks noChangeAspect="1" noChangeArrowheads="1"/>
          </p:cNvSpPr>
          <p:nvPr/>
        </p:nvSpPr>
        <p:spPr bwMode="auto">
          <a:xfrm>
            <a:off x="1362075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4140" name="Oval 44"/>
          <p:cNvSpPr>
            <a:spLocks noChangeAspect="1" noChangeArrowheads="1"/>
          </p:cNvSpPr>
          <p:nvPr/>
        </p:nvSpPr>
        <p:spPr bwMode="auto">
          <a:xfrm>
            <a:off x="2200275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41" name="Rectangle 45"/>
          <p:cNvSpPr>
            <a:spLocks noChangeAspect="1" noChangeArrowheads="1"/>
          </p:cNvSpPr>
          <p:nvPr/>
        </p:nvSpPr>
        <p:spPr bwMode="auto">
          <a:xfrm>
            <a:off x="2243138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4142" name="Text Box 46"/>
          <p:cNvSpPr txBox="1">
            <a:spLocks noChangeAspect="1" noChangeArrowheads="1"/>
          </p:cNvSpPr>
          <p:nvPr/>
        </p:nvSpPr>
        <p:spPr bwMode="auto">
          <a:xfrm>
            <a:off x="687388" y="1395413"/>
            <a:ext cx="542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4143" name="Text Box 47"/>
          <p:cNvSpPr txBox="1">
            <a:spLocks noChangeAspect="1" noChangeArrowheads="1"/>
          </p:cNvSpPr>
          <p:nvPr/>
        </p:nvSpPr>
        <p:spPr bwMode="auto">
          <a:xfrm>
            <a:off x="2554288" y="1970088"/>
            <a:ext cx="6492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4144" name="Text Box 48"/>
          <p:cNvSpPr txBox="1">
            <a:spLocks noChangeAspect="1" noChangeArrowheads="1"/>
          </p:cNvSpPr>
          <p:nvPr/>
        </p:nvSpPr>
        <p:spPr bwMode="auto">
          <a:xfrm>
            <a:off x="1222375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4145" name="Text Box 49"/>
          <p:cNvSpPr txBox="1">
            <a:spLocks noChangeAspect="1" noChangeArrowheads="1"/>
          </p:cNvSpPr>
          <p:nvPr/>
        </p:nvSpPr>
        <p:spPr bwMode="auto">
          <a:xfrm>
            <a:off x="1731963" y="20367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4146" name="Text Box 50"/>
          <p:cNvSpPr txBox="1">
            <a:spLocks noChangeAspect="1" noChangeArrowheads="1"/>
          </p:cNvSpPr>
          <p:nvPr/>
        </p:nvSpPr>
        <p:spPr bwMode="auto">
          <a:xfrm>
            <a:off x="1644650" y="2533650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44147" name="Text Box 51"/>
          <p:cNvSpPr txBox="1">
            <a:spLocks noChangeAspect="1" noChangeArrowheads="1"/>
          </p:cNvSpPr>
          <p:nvPr/>
        </p:nvSpPr>
        <p:spPr bwMode="auto">
          <a:xfrm>
            <a:off x="1701800" y="2781300"/>
            <a:ext cx="365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44148" name="Text Box 52"/>
          <p:cNvSpPr txBox="1">
            <a:spLocks noChangeAspect="1" noChangeArrowheads="1"/>
          </p:cNvSpPr>
          <p:nvPr/>
        </p:nvSpPr>
        <p:spPr bwMode="auto">
          <a:xfrm>
            <a:off x="2190750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44149" name="Line 53"/>
          <p:cNvSpPr>
            <a:spLocks noChangeShapeType="1"/>
          </p:cNvSpPr>
          <p:nvPr/>
        </p:nvSpPr>
        <p:spPr bwMode="auto">
          <a:xfrm flipH="1">
            <a:off x="1143000" y="1893888"/>
            <a:ext cx="18367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4150" name="Text Box 54"/>
          <p:cNvSpPr txBox="1">
            <a:spLocks noChangeArrowheads="1"/>
          </p:cNvSpPr>
          <p:nvPr/>
        </p:nvSpPr>
        <p:spPr bwMode="auto">
          <a:xfrm>
            <a:off x="3132138" y="1206500"/>
            <a:ext cx="13874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 = 2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415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1" grpId="0" animBg="1"/>
      <p:bldP spid="6441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B550F-862D-FE4E-918C-19E9741AA9EB}" type="slidenum">
              <a:rPr lang="en-US"/>
              <a:pPr/>
              <a:t>51</a:t>
            </a:fld>
            <a:endParaRPr lang="en-US"/>
          </a:p>
        </p:txBody>
      </p:sp>
      <p:sp>
        <p:nvSpPr>
          <p:cNvPr id="646176" name="Rectangle 32"/>
          <p:cNvSpPr>
            <a:spLocks noChangeArrowheads="1"/>
          </p:cNvSpPr>
          <p:nvPr/>
        </p:nvSpPr>
        <p:spPr bwMode="auto">
          <a:xfrm>
            <a:off x="684213" y="3933825"/>
            <a:ext cx="7559675" cy="23034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132138" y="1844675"/>
            <a:ext cx="2414587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4: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(Cell_4) = 0</a:t>
            </a: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5: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-1</a:t>
            </a:r>
            <a:endParaRPr lang="de-DE" sz="1500" smtClean="0">
              <a:solidFill>
                <a:srgbClr val="CC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11188" y="3933825"/>
            <a:ext cx="699611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 = 4</a:t>
            </a:r>
            <a:b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</a:br>
            <a:endParaRPr lang="en-US" altLang="zh-CN" sz="1500" smtClean="0">
              <a:solidFill>
                <a:srgbClr val="CC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 4 has maximum gain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= 0,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5, balance criterion is met.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Move cell 4, updated partitions: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4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{3,4},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{1,2,5}, with fixed cells {1,2,3,4} </a:t>
            </a:r>
          </a:p>
        </p:txBody>
      </p:sp>
      <p:sp>
        <p:nvSpPr>
          <p:cNvPr id="646149" name="Line 5"/>
          <p:cNvSpPr>
            <a:spLocks noChangeAspect="1" noChangeShapeType="1"/>
          </p:cNvSpPr>
          <p:nvPr/>
        </p:nvSpPr>
        <p:spPr bwMode="auto">
          <a:xfrm flipV="1">
            <a:off x="1638300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0" name="Line 6"/>
          <p:cNvSpPr>
            <a:spLocks noChangeAspect="1" noChangeShapeType="1"/>
          </p:cNvSpPr>
          <p:nvPr/>
        </p:nvSpPr>
        <p:spPr bwMode="auto">
          <a:xfrm flipH="1">
            <a:off x="1638300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1" name="Line 7"/>
          <p:cNvSpPr>
            <a:spLocks noChangeAspect="1" noChangeShapeType="1"/>
          </p:cNvSpPr>
          <p:nvPr/>
        </p:nvSpPr>
        <p:spPr bwMode="auto">
          <a:xfrm>
            <a:off x="2438400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2" name="Line 8"/>
          <p:cNvSpPr>
            <a:spLocks noChangeAspect="1" noChangeShapeType="1"/>
          </p:cNvSpPr>
          <p:nvPr/>
        </p:nvSpPr>
        <p:spPr bwMode="auto">
          <a:xfrm flipH="1">
            <a:off x="1455738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3" name="Line 9"/>
          <p:cNvSpPr>
            <a:spLocks noChangeAspect="1" noChangeShapeType="1"/>
          </p:cNvSpPr>
          <p:nvPr/>
        </p:nvSpPr>
        <p:spPr bwMode="auto">
          <a:xfrm flipH="1">
            <a:off x="1608138" y="2328863"/>
            <a:ext cx="81121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4" name="Line 10"/>
          <p:cNvSpPr>
            <a:spLocks noChangeAspect="1" noChangeShapeType="1"/>
          </p:cNvSpPr>
          <p:nvPr/>
        </p:nvSpPr>
        <p:spPr bwMode="auto">
          <a:xfrm>
            <a:off x="1590675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5" name="Oval 11"/>
          <p:cNvSpPr>
            <a:spLocks noChangeAspect="1" noChangeArrowheads="1"/>
          </p:cNvSpPr>
          <p:nvPr/>
        </p:nvSpPr>
        <p:spPr bwMode="auto">
          <a:xfrm>
            <a:off x="1301750" y="2874963"/>
            <a:ext cx="460375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6" name="Rectangle 12"/>
          <p:cNvSpPr>
            <a:spLocks noChangeAspect="1" noChangeArrowheads="1"/>
          </p:cNvSpPr>
          <p:nvPr/>
        </p:nvSpPr>
        <p:spPr bwMode="auto">
          <a:xfrm>
            <a:off x="1343025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6157" name="Oval 13"/>
          <p:cNvSpPr>
            <a:spLocks noChangeAspect="1" noChangeArrowheads="1"/>
          </p:cNvSpPr>
          <p:nvPr/>
        </p:nvSpPr>
        <p:spPr bwMode="auto">
          <a:xfrm>
            <a:off x="2200275" y="1341438"/>
            <a:ext cx="458788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58" name="Rectangle 14"/>
          <p:cNvSpPr>
            <a:spLocks noChangeAspect="1" noChangeArrowheads="1"/>
          </p:cNvSpPr>
          <p:nvPr/>
        </p:nvSpPr>
        <p:spPr bwMode="auto">
          <a:xfrm>
            <a:off x="2243138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6159" name="Oval 15"/>
          <p:cNvSpPr>
            <a:spLocks noChangeAspect="1" noChangeArrowheads="1"/>
          </p:cNvSpPr>
          <p:nvPr/>
        </p:nvSpPr>
        <p:spPr bwMode="auto">
          <a:xfrm>
            <a:off x="2222500" y="2106613"/>
            <a:ext cx="458788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60" name="Rectangle 16"/>
          <p:cNvSpPr>
            <a:spLocks noChangeAspect="1" noChangeArrowheads="1"/>
          </p:cNvSpPr>
          <p:nvPr/>
        </p:nvSpPr>
        <p:spPr bwMode="auto">
          <a:xfrm>
            <a:off x="2246313" y="2141538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6161" name="Oval 17"/>
          <p:cNvSpPr>
            <a:spLocks noChangeAspect="1" noChangeArrowheads="1"/>
          </p:cNvSpPr>
          <p:nvPr/>
        </p:nvSpPr>
        <p:spPr bwMode="auto">
          <a:xfrm>
            <a:off x="1320800" y="1341438"/>
            <a:ext cx="460375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62" name="Rectangle 18"/>
          <p:cNvSpPr>
            <a:spLocks noChangeAspect="1" noChangeArrowheads="1"/>
          </p:cNvSpPr>
          <p:nvPr/>
        </p:nvSpPr>
        <p:spPr bwMode="auto">
          <a:xfrm>
            <a:off x="1362075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6163" name="Oval 19"/>
          <p:cNvSpPr>
            <a:spLocks noChangeAspect="1" noChangeArrowheads="1"/>
          </p:cNvSpPr>
          <p:nvPr/>
        </p:nvSpPr>
        <p:spPr bwMode="auto">
          <a:xfrm>
            <a:off x="2200275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64" name="Rectangle 20"/>
          <p:cNvSpPr>
            <a:spLocks noChangeAspect="1" noChangeArrowheads="1"/>
          </p:cNvSpPr>
          <p:nvPr/>
        </p:nvSpPr>
        <p:spPr bwMode="auto">
          <a:xfrm>
            <a:off x="2243138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6165" name="Text Box 21"/>
          <p:cNvSpPr txBox="1">
            <a:spLocks noChangeAspect="1" noChangeArrowheads="1"/>
          </p:cNvSpPr>
          <p:nvPr/>
        </p:nvSpPr>
        <p:spPr bwMode="auto">
          <a:xfrm>
            <a:off x="687388" y="1395413"/>
            <a:ext cx="542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B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6166" name="Text Box 22"/>
          <p:cNvSpPr txBox="1">
            <a:spLocks noChangeAspect="1" noChangeArrowheads="1"/>
          </p:cNvSpPr>
          <p:nvPr/>
        </p:nvSpPr>
        <p:spPr bwMode="auto">
          <a:xfrm>
            <a:off x="2554288" y="1403350"/>
            <a:ext cx="6492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A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6167" name="Text Box 23"/>
          <p:cNvSpPr txBox="1">
            <a:spLocks noChangeAspect="1" noChangeArrowheads="1"/>
          </p:cNvSpPr>
          <p:nvPr/>
        </p:nvSpPr>
        <p:spPr bwMode="auto">
          <a:xfrm>
            <a:off x="1222375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6168" name="Text Box 24"/>
          <p:cNvSpPr txBox="1">
            <a:spLocks noChangeAspect="1" noChangeArrowheads="1"/>
          </p:cNvSpPr>
          <p:nvPr/>
        </p:nvSpPr>
        <p:spPr bwMode="auto">
          <a:xfrm>
            <a:off x="1731963" y="20367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6169" name="Text Box 25"/>
          <p:cNvSpPr txBox="1">
            <a:spLocks noChangeAspect="1" noChangeArrowheads="1"/>
          </p:cNvSpPr>
          <p:nvPr/>
        </p:nvSpPr>
        <p:spPr bwMode="auto">
          <a:xfrm>
            <a:off x="1644650" y="2533650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46170" name="Text Box 26"/>
          <p:cNvSpPr txBox="1">
            <a:spLocks noChangeAspect="1" noChangeArrowheads="1"/>
          </p:cNvSpPr>
          <p:nvPr/>
        </p:nvSpPr>
        <p:spPr bwMode="auto">
          <a:xfrm>
            <a:off x="1701800" y="2781300"/>
            <a:ext cx="365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46171" name="Text Box 27"/>
          <p:cNvSpPr txBox="1">
            <a:spLocks noChangeAspect="1" noChangeArrowheads="1"/>
          </p:cNvSpPr>
          <p:nvPr/>
        </p:nvSpPr>
        <p:spPr bwMode="auto">
          <a:xfrm>
            <a:off x="2190750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46173" name="Line 29"/>
          <p:cNvSpPr>
            <a:spLocks noChangeAspect="1" noChangeShapeType="1"/>
          </p:cNvSpPr>
          <p:nvPr/>
        </p:nvSpPr>
        <p:spPr bwMode="auto">
          <a:xfrm>
            <a:off x="1928813" y="1392238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74" name="Line 30"/>
          <p:cNvSpPr>
            <a:spLocks noChangeShapeType="1"/>
          </p:cNvSpPr>
          <p:nvPr/>
        </p:nvSpPr>
        <p:spPr bwMode="auto">
          <a:xfrm>
            <a:off x="1928813" y="1803400"/>
            <a:ext cx="850900" cy="95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6175" name="Text Box 31"/>
          <p:cNvSpPr txBox="1">
            <a:spLocks noChangeArrowheads="1"/>
          </p:cNvSpPr>
          <p:nvPr/>
        </p:nvSpPr>
        <p:spPr bwMode="auto">
          <a:xfrm>
            <a:off x="3132138" y="1206500"/>
            <a:ext cx="13874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 = 3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617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6" grpId="0" animBg="1"/>
      <p:bldP spid="6461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75A16-4494-9444-821C-B276CAA2FAE9}" type="slidenum">
              <a:rPr lang="en-US"/>
              <a:pPr/>
              <a:t>52</a:t>
            </a:fld>
            <a:endParaRPr lang="en-US"/>
          </a:p>
        </p:txBody>
      </p:sp>
      <p:sp>
        <p:nvSpPr>
          <p:cNvPr id="648223" name="Rectangle 31"/>
          <p:cNvSpPr>
            <a:spLocks noChangeArrowheads="1"/>
          </p:cNvSpPr>
          <p:nvPr/>
        </p:nvSpPr>
        <p:spPr bwMode="auto">
          <a:xfrm>
            <a:off x="684213" y="3933825"/>
            <a:ext cx="7559675" cy="23034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3170238" y="1993900"/>
            <a:ext cx="241458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</a:pP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Cell 5:     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nl-NL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(Cell_5) = -1</a:t>
            </a:r>
            <a:endParaRPr lang="de-DE" sz="1500" smtClean="0">
              <a:solidFill>
                <a:srgbClr val="CC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611188" y="3933825"/>
            <a:ext cx="705961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 = 5</a:t>
            </a:r>
            <a:b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</a:br>
            <a:endParaRPr lang="en-US" altLang="zh-CN" sz="1500" smtClean="0">
              <a:solidFill>
                <a:srgbClr val="CC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Cell 5 has maximum gain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 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= -1,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area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= 10, balance criterion is met.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Move cell 5, updated partitions: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4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{3,4,5}, </a:t>
            </a:r>
            <a:r>
              <a:rPr lang="en-US" altLang="zh-CN" sz="15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= {1,2}, </a:t>
            </a:r>
            <a:r>
              <a:rPr lang="en-US" altLang="zh-CN" sz="1500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all cells {1,2,3,4,5} fixed.</a:t>
            </a: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</a:t>
            </a:r>
          </a:p>
        </p:txBody>
      </p:sp>
      <p:sp>
        <p:nvSpPr>
          <p:cNvPr id="648197" name="Line 5"/>
          <p:cNvSpPr>
            <a:spLocks noChangeAspect="1" noChangeShapeType="1"/>
          </p:cNvSpPr>
          <p:nvPr/>
        </p:nvSpPr>
        <p:spPr bwMode="auto">
          <a:xfrm flipV="1">
            <a:off x="1638300" y="1555750"/>
            <a:ext cx="798513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198" name="Line 6"/>
          <p:cNvSpPr>
            <a:spLocks noChangeAspect="1" noChangeShapeType="1"/>
          </p:cNvSpPr>
          <p:nvPr/>
        </p:nvSpPr>
        <p:spPr bwMode="auto">
          <a:xfrm flipH="1">
            <a:off x="1638300" y="1677988"/>
            <a:ext cx="0" cy="141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199" name="Line 7"/>
          <p:cNvSpPr>
            <a:spLocks noChangeAspect="1" noChangeShapeType="1"/>
          </p:cNvSpPr>
          <p:nvPr/>
        </p:nvSpPr>
        <p:spPr bwMode="auto">
          <a:xfrm>
            <a:off x="2438400" y="15271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0" name="Line 8"/>
          <p:cNvSpPr>
            <a:spLocks noChangeAspect="1" noChangeShapeType="1"/>
          </p:cNvSpPr>
          <p:nvPr/>
        </p:nvSpPr>
        <p:spPr bwMode="auto">
          <a:xfrm flipH="1">
            <a:off x="1455738" y="1555750"/>
            <a:ext cx="0" cy="14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1" name="Line 9"/>
          <p:cNvSpPr>
            <a:spLocks noChangeAspect="1" noChangeShapeType="1"/>
          </p:cNvSpPr>
          <p:nvPr/>
        </p:nvSpPr>
        <p:spPr bwMode="auto">
          <a:xfrm flipH="1">
            <a:off x="1608138" y="2328863"/>
            <a:ext cx="81121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2" name="Line 10"/>
          <p:cNvSpPr>
            <a:spLocks noChangeAspect="1" noChangeShapeType="1"/>
          </p:cNvSpPr>
          <p:nvPr/>
        </p:nvSpPr>
        <p:spPr bwMode="auto">
          <a:xfrm>
            <a:off x="1590675" y="30892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3" name="Oval 11"/>
          <p:cNvSpPr>
            <a:spLocks noChangeAspect="1" noChangeArrowheads="1"/>
          </p:cNvSpPr>
          <p:nvPr/>
        </p:nvSpPr>
        <p:spPr bwMode="auto">
          <a:xfrm>
            <a:off x="1301750" y="2874963"/>
            <a:ext cx="460375" cy="4587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4" name="Rectangle 12"/>
          <p:cNvSpPr>
            <a:spLocks noChangeAspect="1" noChangeArrowheads="1"/>
          </p:cNvSpPr>
          <p:nvPr/>
        </p:nvSpPr>
        <p:spPr bwMode="auto">
          <a:xfrm>
            <a:off x="1343025" y="2911475"/>
            <a:ext cx="368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8205" name="Oval 13"/>
          <p:cNvSpPr>
            <a:spLocks noChangeAspect="1" noChangeArrowheads="1"/>
          </p:cNvSpPr>
          <p:nvPr/>
        </p:nvSpPr>
        <p:spPr bwMode="auto">
          <a:xfrm>
            <a:off x="2200275" y="1341438"/>
            <a:ext cx="458788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6" name="Rectangle 14"/>
          <p:cNvSpPr>
            <a:spLocks noChangeAspect="1" noChangeArrowheads="1"/>
          </p:cNvSpPr>
          <p:nvPr/>
        </p:nvSpPr>
        <p:spPr bwMode="auto">
          <a:xfrm>
            <a:off x="2243138" y="138588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8207" name="Oval 15"/>
          <p:cNvSpPr>
            <a:spLocks noChangeAspect="1" noChangeArrowheads="1"/>
          </p:cNvSpPr>
          <p:nvPr/>
        </p:nvSpPr>
        <p:spPr bwMode="auto">
          <a:xfrm>
            <a:off x="2222500" y="2106613"/>
            <a:ext cx="458788" cy="460375"/>
          </a:xfrm>
          <a:prstGeom prst="ellipse">
            <a:avLst/>
          </a:prstGeom>
          <a:solidFill>
            <a:srgbClr val="FF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08" name="Rectangle 16"/>
          <p:cNvSpPr>
            <a:spLocks noChangeAspect="1" noChangeArrowheads="1"/>
          </p:cNvSpPr>
          <p:nvPr/>
        </p:nvSpPr>
        <p:spPr bwMode="auto">
          <a:xfrm>
            <a:off x="2246313" y="2141538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8209" name="Oval 17"/>
          <p:cNvSpPr>
            <a:spLocks noChangeAspect="1" noChangeArrowheads="1"/>
          </p:cNvSpPr>
          <p:nvPr/>
        </p:nvSpPr>
        <p:spPr bwMode="auto">
          <a:xfrm>
            <a:off x="1320800" y="1341438"/>
            <a:ext cx="460375" cy="460375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10" name="Rectangle 18"/>
          <p:cNvSpPr>
            <a:spLocks noChangeAspect="1" noChangeArrowheads="1"/>
          </p:cNvSpPr>
          <p:nvPr/>
        </p:nvSpPr>
        <p:spPr bwMode="auto">
          <a:xfrm>
            <a:off x="1362075" y="1392238"/>
            <a:ext cx="368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8211" name="Oval 19"/>
          <p:cNvSpPr>
            <a:spLocks noChangeAspect="1" noChangeArrowheads="1"/>
          </p:cNvSpPr>
          <p:nvPr/>
        </p:nvSpPr>
        <p:spPr bwMode="auto">
          <a:xfrm>
            <a:off x="2200275" y="2873375"/>
            <a:ext cx="458788" cy="4587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12" name="Rectangle 20"/>
          <p:cNvSpPr>
            <a:spLocks noChangeAspect="1" noChangeArrowheads="1"/>
          </p:cNvSpPr>
          <p:nvPr/>
        </p:nvSpPr>
        <p:spPr bwMode="auto">
          <a:xfrm>
            <a:off x="2243138" y="2919413"/>
            <a:ext cx="36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7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8213" name="Text Box 21"/>
          <p:cNvSpPr txBox="1">
            <a:spLocks noChangeAspect="1" noChangeArrowheads="1"/>
          </p:cNvSpPr>
          <p:nvPr/>
        </p:nvSpPr>
        <p:spPr bwMode="auto">
          <a:xfrm>
            <a:off x="687388" y="1395413"/>
            <a:ext cx="542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B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8214" name="Text Box 22"/>
          <p:cNvSpPr txBox="1">
            <a:spLocks noChangeAspect="1" noChangeArrowheads="1"/>
          </p:cNvSpPr>
          <p:nvPr/>
        </p:nvSpPr>
        <p:spPr bwMode="auto">
          <a:xfrm>
            <a:off x="2554288" y="1403350"/>
            <a:ext cx="6492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A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8215" name="Text Box 23"/>
          <p:cNvSpPr txBox="1">
            <a:spLocks noChangeAspect="1" noChangeArrowheads="1"/>
          </p:cNvSpPr>
          <p:nvPr/>
        </p:nvSpPr>
        <p:spPr bwMode="auto">
          <a:xfrm>
            <a:off x="1222375" y="2046288"/>
            <a:ext cx="293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48216" name="Text Box 24"/>
          <p:cNvSpPr txBox="1">
            <a:spLocks noChangeAspect="1" noChangeArrowheads="1"/>
          </p:cNvSpPr>
          <p:nvPr/>
        </p:nvSpPr>
        <p:spPr bwMode="auto">
          <a:xfrm>
            <a:off x="1731963" y="20367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48217" name="Text Box 25"/>
          <p:cNvSpPr txBox="1">
            <a:spLocks noChangeAspect="1" noChangeArrowheads="1"/>
          </p:cNvSpPr>
          <p:nvPr/>
        </p:nvSpPr>
        <p:spPr bwMode="auto">
          <a:xfrm>
            <a:off x="1644650" y="2533650"/>
            <a:ext cx="30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48218" name="Text Box 26"/>
          <p:cNvSpPr txBox="1">
            <a:spLocks noChangeAspect="1" noChangeArrowheads="1"/>
          </p:cNvSpPr>
          <p:nvPr/>
        </p:nvSpPr>
        <p:spPr bwMode="auto">
          <a:xfrm>
            <a:off x="1701800" y="2781300"/>
            <a:ext cx="3651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48219" name="Text Box 27"/>
          <p:cNvSpPr txBox="1">
            <a:spLocks noChangeAspect="1" noChangeArrowheads="1"/>
          </p:cNvSpPr>
          <p:nvPr/>
        </p:nvSpPr>
        <p:spPr bwMode="auto">
          <a:xfrm>
            <a:off x="2190750" y="1803400"/>
            <a:ext cx="574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48220" name="Line 28"/>
          <p:cNvSpPr>
            <a:spLocks noChangeAspect="1" noChangeShapeType="1"/>
          </p:cNvSpPr>
          <p:nvPr/>
        </p:nvSpPr>
        <p:spPr bwMode="auto">
          <a:xfrm>
            <a:off x="1928813" y="1392238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21" name="Line 29"/>
          <p:cNvSpPr>
            <a:spLocks noChangeShapeType="1"/>
          </p:cNvSpPr>
          <p:nvPr/>
        </p:nvSpPr>
        <p:spPr bwMode="auto">
          <a:xfrm>
            <a:off x="1928813" y="1803400"/>
            <a:ext cx="317500" cy="977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48222" name="Text Box 30"/>
          <p:cNvSpPr txBox="1">
            <a:spLocks noChangeArrowheads="1"/>
          </p:cNvSpPr>
          <p:nvPr/>
        </p:nvSpPr>
        <p:spPr bwMode="auto">
          <a:xfrm>
            <a:off x="3132138" y="1206500"/>
            <a:ext cx="13874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Iteration </a:t>
            </a:r>
            <a:r>
              <a:rPr lang="en-US" altLang="zh-CN" sz="1500" i="1" smtClean="0">
                <a:solidFill>
                  <a:srgbClr val="CC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500" smtClean="0">
                <a:solidFill>
                  <a:srgbClr val="CC0000"/>
                </a:solidFill>
                <a:ea typeface="宋体" charset="0"/>
                <a:cs typeface="宋体" charset="0"/>
              </a:rPr>
              <a:t> = 4</a:t>
            </a:r>
          </a:p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482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23" grpId="0" animBg="1"/>
      <p:bldP spid="64819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A153-AFE2-6342-954D-6FEA9A6B12F8}" type="slidenum">
              <a:rPr lang="en-US"/>
              <a:pPr/>
              <a:t>53</a:t>
            </a:fld>
            <a:endParaRPr lang="en-US"/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841375" y="1341438"/>
            <a:ext cx="3856038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b="1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Step 5</a:t>
            </a:r>
            <a:r>
              <a:rPr lang="de-DE" sz="1500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: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Find best move sequence c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… c</a:t>
            </a:r>
            <a:r>
              <a:rPr lang="de-DE" sz="1500" i="1" baseline="-250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</a:t>
            </a:r>
            <a:endParaRPr lang="en-US" altLang="zh-CN" sz="1500" baseline="-250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1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</a:b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0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</a:b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1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</a:b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4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4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1</a:t>
            </a:r>
            <a:b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</a:b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5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1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4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+ </a:t>
            </a:r>
            <a:r>
              <a:rPr lang="de-DE" sz="15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</a:t>
            </a:r>
            <a:r>
              <a:rPr lang="de-DE" sz="1500" baseline="-250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5</a:t>
            </a: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0.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841375" y="3940175"/>
            <a:ext cx="3240088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Maximum positive cumulative gain </a:t>
            </a:r>
          </a:p>
        </p:txBody>
      </p:sp>
      <p:graphicFrame>
        <p:nvGraphicFramePr>
          <p:cNvPr id="523270" name="Object 6"/>
          <p:cNvGraphicFramePr>
            <a:graphicFrameLocks noChangeAspect="1"/>
          </p:cNvGraphicFramePr>
          <p:nvPr/>
        </p:nvGraphicFramePr>
        <p:xfrm>
          <a:off x="4005263" y="3748088"/>
          <a:ext cx="1574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7" name="Equation" r:id="rId4" imgW="812447" imgH="431613" progId="Equation.3">
                  <p:embed/>
                </p:oleObj>
              </mc:Choice>
              <mc:Fallback>
                <p:oleObj name="Equation" r:id="rId4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748088"/>
                        <a:ext cx="15748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866775" y="4478338"/>
            <a:ext cx="7593013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found in iterations 1, 3 and 4.</a:t>
            </a:r>
            <a:b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</a:b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The move prefix </a:t>
            </a:r>
            <a:r>
              <a:rPr lang="en-US" altLang="zh-CN" sz="15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m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 = 4 is selected due to the better balance ratio (</a:t>
            </a:r>
            <a:r>
              <a:rPr lang="en-US" altLang="zh-CN" sz="15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area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(</a:t>
            </a:r>
            <a:r>
              <a:rPr lang="en-US" altLang="zh-CN" sz="15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) = 5); </a:t>
            </a:r>
            <a:b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</a:b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the four cells 1, 2, 3</a:t>
            </a:r>
            <a:r>
              <a:rPr lang="en-US" altLang="zh-CN" sz="15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  <a:t>and 4 are then moved.</a:t>
            </a:r>
            <a:br>
              <a:rPr lang="en-US" altLang="zh-CN" sz="1500" dirty="0" smtClean="0">
                <a:solidFill>
                  <a:srgbClr val="000000"/>
                </a:solidFill>
                <a:latin typeface="Arial" charset="0"/>
                <a:ea typeface="宋体" charset="0"/>
                <a:cs typeface="Times New Roman" charset="0"/>
              </a:rPr>
            </a:br>
            <a:endParaRPr lang="en-US" altLang="zh-CN" sz="1500" dirty="0" smtClean="0">
              <a:solidFill>
                <a:srgbClr val="000000"/>
              </a:solidFill>
              <a:latin typeface="Arial" charset="0"/>
              <a:ea typeface="宋体" charset="0"/>
              <a:cs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Result of Pass 1: Current partitions: </a:t>
            </a:r>
            <a:r>
              <a:rPr lang="en-US" altLang="zh-CN" sz="1500" i="1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A </a:t>
            </a:r>
            <a:r>
              <a:rPr lang="en-US" altLang="zh-CN" sz="1500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= {3,4}, </a:t>
            </a:r>
            <a:r>
              <a:rPr lang="en-US" altLang="zh-CN" sz="1500" i="1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B </a:t>
            </a:r>
            <a:r>
              <a:rPr lang="en-US" altLang="zh-CN" sz="1500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= {</a:t>
            </a:r>
            <a:r>
              <a:rPr lang="en-US" altLang="zh-CN" sz="1500" i="1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1,2,5</a:t>
            </a:r>
            <a:r>
              <a:rPr lang="en-US" altLang="zh-CN" sz="1500" dirty="0" smtClean="0">
                <a:solidFill>
                  <a:srgbClr val="CC0000"/>
                </a:solidFill>
                <a:latin typeface="Arial" charset="0"/>
                <a:ea typeface="宋体" charset="0"/>
                <a:cs typeface="Times New Roman" charset="0"/>
              </a:rPr>
              <a:t>}, cut cost reduced from 3 to 2.</a:t>
            </a:r>
          </a:p>
        </p:txBody>
      </p:sp>
      <p:grpSp>
        <p:nvGrpSpPr>
          <p:cNvPr id="523324" name="Group 60"/>
          <p:cNvGrpSpPr>
            <a:grpSpLocks/>
          </p:cNvGrpSpPr>
          <p:nvPr/>
        </p:nvGrpSpPr>
        <p:grpSpPr bwMode="auto">
          <a:xfrm>
            <a:off x="5580063" y="1420813"/>
            <a:ext cx="2516187" cy="1992312"/>
            <a:chOff x="3515" y="895"/>
            <a:chExt cx="1585" cy="1255"/>
          </a:xfrm>
        </p:grpSpPr>
        <p:sp>
          <p:nvSpPr>
            <p:cNvPr id="523298" name="Line 34"/>
            <p:cNvSpPr>
              <a:spLocks noChangeAspect="1" noChangeShapeType="1"/>
            </p:cNvSpPr>
            <p:nvPr/>
          </p:nvSpPr>
          <p:spPr bwMode="auto">
            <a:xfrm flipV="1">
              <a:off x="4114" y="1030"/>
              <a:ext cx="503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299" name="Line 35"/>
            <p:cNvSpPr>
              <a:spLocks noChangeAspect="1" noChangeShapeType="1"/>
            </p:cNvSpPr>
            <p:nvPr/>
          </p:nvSpPr>
          <p:spPr bwMode="auto">
            <a:xfrm flipH="1">
              <a:off x="4114" y="1107"/>
              <a:ext cx="0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0" name="Line 36"/>
            <p:cNvSpPr>
              <a:spLocks noChangeAspect="1" noChangeShapeType="1"/>
            </p:cNvSpPr>
            <p:nvPr/>
          </p:nvSpPr>
          <p:spPr bwMode="auto">
            <a:xfrm>
              <a:off x="4618" y="1012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1" name="Line 37"/>
            <p:cNvSpPr>
              <a:spLocks noChangeAspect="1" noChangeShapeType="1"/>
            </p:cNvSpPr>
            <p:nvPr/>
          </p:nvSpPr>
          <p:spPr bwMode="auto">
            <a:xfrm flipH="1">
              <a:off x="3999" y="1030"/>
              <a:ext cx="0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2" name="Line 38"/>
            <p:cNvSpPr>
              <a:spLocks noChangeAspect="1" noChangeShapeType="1"/>
            </p:cNvSpPr>
            <p:nvPr/>
          </p:nvSpPr>
          <p:spPr bwMode="auto">
            <a:xfrm flipH="1">
              <a:off x="4095" y="1517"/>
              <a:ext cx="511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3" name="Line 39"/>
            <p:cNvSpPr>
              <a:spLocks noChangeAspect="1" noChangeShapeType="1"/>
            </p:cNvSpPr>
            <p:nvPr/>
          </p:nvSpPr>
          <p:spPr bwMode="auto">
            <a:xfrm>
              <a:off x="4084" y="199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4" name="Oval 40"/>
            <p:cNvSpPr>
              <a:spLocks noChangeAspect="1" noChangeArrowheads="1"/>
            </p:cNvSpPr>
            <p:nvPr/>
          </p:nvSpPr>
          <p:spPr bwMode="auto">
            <a:xfrm>
              <a:off x="3902" y="1861"/>
              <a:ext cx="290" cy="289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5" name="Rectangle 41"/>
            <p:cNvSpPr>
              <a:spLocks noChangeAspect="1" noChangeArrowheads="1"/>
            </p:cNvSpPr>
            <p:nvPr/>
          </p:nvSpPr>
          <p:spPr bwMode="auto">
            <a:xfrm>
              <a:off x="3928" y="1884"/>
              <a:ext cx="2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17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sz="17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3306" name="Oval 42"/>
            <p:cNvSpPr>
              <a:spLocks noChangeAspect="1" noChangeArrowheads="1"/>
            </p:cNvSpPr>
            <p:nvPr/>
          </p:nvSpPr>
          <p:spPr bwMode="auto">
            <a:xfrm>
              <a:off x="4468" y="895"/>
              <a:ext cx="289" cy="290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7" name="Rectangle 43"/>
            <p:cNvSpPr>
              <a:spLocks noChangeAspect="1" noChangeArrowheads="1"/>
            </p:cNvSpPr>
            <p:nvPr/>
          </p:nvSpPr>
          <p:spPr bwMode="auto">
            <a:xfrm>
              <a:off x="4495" y="923"/>
              <a:ext cx="2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3308" name="Oval 44"/>
            <p:cNvSpPr>
              <a:spLocks noChangeAspect="1" noChangeArrowheads="1"/>
            </p:cNvSpPr>
            <p:nvPr/>
          </p:nvSpPr>
          <p:spPr bwMode="auto">
            <a:xfrm>
              <a:off x="4482" y="1377"/>
              <a:ext cx="289" cy="290"/>
            </a:xfrm>
            <a:prstGeom prst="ellipse">
              <a:avLst/>
            </a:prstGeom>
            <a:solidFill>
              <a:srgbClr val="FF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09" name="Rectangle 45"/>
            <p:cNvSpPr>
              <a:spLocks noChangeAspect="1" noChangeArrowheads="1"/>
            </p:cNvSpPr>
            <p:nvPr/>
          </p:nvSpPr>
          <p:spPr bwMode="auto">
            <a:xfrm>
              <a:off x="4497" y="1399"/>
              <a:ext cx="2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3310" name="Oval 46"/>
            <p:cNvSpPr>
              <a:spLocks noChangeAspect="1" noChangeArrowheads="1"/>
            </p:cNvSpPr>
            <p:nvPr/>
          </p:nvSpPr>
          <p:spPr bwMode="auto">
            <a:xfrm>
              <a:off x="3914" y="895"/>
              <a:ext cx="290" cy="290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11" name="Rectangle 47"/>
            <p:cNvSpPr>
              <a:spLocks noChangeAspect="1" noChangeArrowheads="1"/>
            </p:cNvSpPr>
            <p:nvPr/>
          </p:nvSpPr>
          <p:spPr bwMode="auto">
            <a:xfrm>
              <a:off x="3940" y="927"/>
              <a:ext cx="2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17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sz="17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3312" name="Oval 48"/>
            <p:cNvSpPr>
              <a:spLocks noChangeAspect="1" noChangeArrowheads="1"/>
            </p:cNvSpPr>
            <p:nvPr/>
          </p:nvSpPr>
          <p:spPr bwMode="auto">
            <a:xfrm>
              <a:off x="4468" y="1860"/>
              <a:ext cx="289" cy="289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13" name="Rectangle 49"/>
            <p:cNvSpPr>
              <a:spLocks noChangeAspect="1" noChangeArrowheads="1"/>
            </p:cNvSpPr>
            <p:nvPr/>
          </p:nvSpPr>
          <p:spPr bwMode="auto">
            <a:xfrm>
              <a:off x="4495" y="1889"/>
              <a:ext cx="23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marL="363538" indent="-363538" algn="ctr" defTabSz="968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charset="0"/>
                <a:buNone/>
              </a:pPr>
              <a:r>
                <a:rPr lang="de-DE" sz="17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sz="17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23314" name="Text Box 50"/>
            <p:cNvSpPr txBox="1">
              <a:spLocks noChangeAspect="1" noChangeArrowheads="1"/>
            </p:cNvSpPr>
            <p:nvPr/>
          </p:nvSpPr>
          <p:spPr bwMode="auto">
            <a:xfrm>
              <a:off x="3515" y="929"/>
              <a:ext cx="3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i="1" smtClean="0">
                  <a:solidFill>
                    <a:srgbClr val="000000"/>
                  </a:solidFill>
                </a:rPr>
                <a:t>B</a:t>
              </a:r>
              <a:endPara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523315" name="Text Box 51"/>
            <p:cNvSpPr txBox="1">
              <a:spLocks noChangeAspect="1" noChangeArrowheads="1"/>
            </p:cNvSpPr>
            <p:nvPr/>
          </p:nvSpPr>
          <p:spPr bwMode="auto">
            <a:xfrm>
              <a:off x="4691" y="934"/>
              <a:ext cx="40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i="1" smtClean="0">
                  <a:solidFill>
                    <a:srgbClr val="000000"/>
                  </a:solidFill>
                </a:rPr>
                <a:t>A</a:t>
              </a:r>
              <a:endPara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523316" name="Text Box 52"/>
            <p:cNvSpPr txBox="1">
              <a:spLocks noChangeAspect="1" noChangeArrowheads="1"/>
            </p:cNvSpPr>
            <p:nvPr/>
          </p:nvSpPr>
          <p:spPr bwMode="auto">
            <a:xfrm>
              <a:off x="3852" y="1339"/>
              <a:ext cx="18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523317" name="Text Box 53"/>
            <p:cNvSpPr txBox="1">
              <a:spLocks noChangeAspect="1" noChangeArrowheads="1"/>
            </p:cNvSpPr>
            <p:nvPr/>
          </p:nvSpPr>
          <p:spPr bwMode="auto">
            <a:xfrm>
              <a:off x="4173" y="133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523318" name="Text Box 54"/>
            <p:cNvSpPr txBox="1">
              <a:spLocks noChangeAspect="1" noChangeArrowheads="1"/>
            </p:cNvSpPr>
            <p:nvPr/>
          </p:nvSpPr>
          <p:spPr bwMode="auto">
            <a:xfrm>
              <a:off x="4118" y="1646"/>
              <a:ext cx="19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523319" name="Text Box 55"/>
            <p:cNvSpPr txBox="1">
              <a:spLocks noChangeAspect="1" noChangeArrowheads="1"/>
            </p:cNvSpPr>
            <p:nvPr/>
          </p:nvSpPr>
          <p:spPr bwMode="auto">
            <a:xfrm>
              <a:off x="4154" y="1802"/>
              <a:ext cx="23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523320" name="Text Box 56"/>
            <p:cNvSpPr txBox="1">
              <a:spLocks noChangeAspect="1" noChangeArrowheads="1"/>
            </p:cNvSpPr>
            <p:nvPr/>
          </p:nvSpPr>
          <p:spPr bwMode="auto">
            <a:xfrm>
              <a:off x="4462" y="1186"/>
              <a:ext cx="3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808" tIns="48404" rIns="96808" bIns="48404"/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523321" name="Line 57"/>
            <p:cNvSpPr>
              <a:spLocks noChangeAspect="1" noChangeShapeType="1"/>
            </p:cNvSpPr>
            <p:nvPr/>
          </p:nvSpPr>
          <p:spPr bwMode="auto">
            <a:xfrm>
              <a:off x="4297" y="927"/>
              <a:ext cx="0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322" name="Line 58"/>
            <p:cNvSpPr>
              <a:spLocks noChangeShapeType="1"/>
            </p:cNvSpPr>
            <p:nvPr/>
          </p:nvSpPr>
          <p:spPr bwMode="auto">
            <a:xfrm>
              <a:off x="4297" y="1186"/>
              <a:ext cx="20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500" tIns="42449" rIns="84899" bIns="64178">
              <a:spAutoFit/>
            </a:bodyPr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23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2.4.3	Fiduccia-Mattheyses (FM) Algorithm – Example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1" grpId="0"/>
      <p:bldP spid="5232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2C3FC-CE1A-8D48-B7A1-F782AB4049BB}" type="slidenum">
              <a:rPr lang="en-US"/>
              <a:pPr/>
              <a:t>54</a:t>
            </a:fld>
            <a:endParaRPr lang="en-US"/>
          </a:p>
        </p:txBody>
      </p:sp>
      <p:sp>
        <p:nvSpPr>
          <p:cNvPr id="66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Supplemental: Difference between KL &amp; FM</a:t>
            </a:r>
          </a:p>
        </p:txBody>
      </p:sp>
      <p:sp>
        <p:nvSpPr>
          <p:cNvPr id="66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 Component dependency of partitioning algorithms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 KL is based on the number of edges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 FM is based on the number of nets</a:t>
            </a:r>
          </a:p>
          <a:p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 Time complexity of partitioning algorithms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 KL has cubic time complexity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 FM has linear time complexity </a:t>
            </a:r>
          </a:p>
        </p:txBody>
      </p:sp>
      <p:sp>
        <p:nvSpPr>
          <p:cNvPr id="666628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A1C812D-8F32-824C-826C-E4F427F148FA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sz="100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6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8458A-2DB0-5147-948A-76C1ED3868E4}" type="slidenum">
              <a:rPr lang="en-US"/>
              <a:pPr/>
              <a:t>55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341438"/>
            <a:ext cx="8193087" cy="5032375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2.1	Introduction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2.2	Terminology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2.3	Optimization Goals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2.4	Partitioning Algorithms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    2.4.1  Kernighan-Lin (KL)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    2.4.2  Extensions of the Kernighan-Lin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    2.4.3  </a:t>
            </a:r>
            <a:r>
              <a:rPr lang="en-US" altLang="zh-CN" dirty="0" err="1">
                <a:solidFill>
                  <a:srgbClr val="C0C0C0"/>
                </a:solidFill>
                <a:ea typeface="宋体" charset="0"/>
                <a:cs typeface="宋体" charset="0"/>
              </a:rPr>
              <a:t>Fiduccia-Mattheyses</a:t>
            </a: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 (FM) Algorithm</a:t>
            </a:r>
            <a:endParaRPr lang="en-US" altLang="zh-CN" sz="800" dirty="0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2.5	Framework for Multilevel Partitioning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    2.5.1  Clustering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    2.5.2  Multilevel Partitioning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2.6	System Partitioning onto Multiple FPGAs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de-DE" dirty="0"/>
          </a:p>
        </p:txBody>
      </p:sp>
      <p:sp>
        <p:nvSpPr>
          <p:cNvPr id="658436" name="Line 4"/>
          <p:cNvSpPr>
            <a:spLocks noChangeShapeType="1"/>
          </p:cNvSpPr>
          <p:nvPr/>
        </p:nvSpPr>
        <p:spPr bwMode="auto">
          <a:xfrm>
            <a:off x="249238" y="3933825"/>
            <a:ext cx="4111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5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E86C7-6477-7B48-B20F-0A72EB9BB23D}" type="slidenum">
              <a:rPr lang="en-US"/>
              <a:pPr/>
              <a:t>56</a:t>
            </a:fld>
            <a:endParaRPr lang="en-US"/>
          </a:p>
        </p:txBody>
      </p:sp>
      <p:sp>
        <p:nvSpPr>
          <p:cNvPr id="66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2.5.1	Clustering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8676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BC253F2-18CE-C041-B8F7-4DA1639D8F6D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668677" name="Content Placeholder 2"/>
          <p:cNvSpPr>
            <a:spLocks/>
          </p:cNvSpPr>
          <p:nvPr/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To make things easy, groups of tightly-connected nodes can be clustered,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  absorbing connections between these nodes</a:t>
            </a:r>
          </a:p>
          <a:p>
            <a:pPr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</a:pPr>
            <a:endParaRPr lang="en-US" altLang="zh-CN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Size of each cluster is often limited so as to prevent degenerate clustering, 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  i.e. a single large cluster dominates other clusters</a:t>
            </a:r>
          </a:p>
          <a:p>
            <a:pPr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</a:pPr>
            <a:endParaRPr lang="en-US" altLang="zh-CN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Refinement should satisfy balance criteria</a:t>
            </a:r>
          </a:p>
        </p:txBody>
      </p:sp>
    </p:spTree>
    <p:extLst>
      <p:ext uri="{BB962C8B-B14F-4D97-AF65-F5344CB8AC3E}">
        <p14:creationId xmlns:p14="http://schemas.microsoft.com/office/powerpoint/2010/main" val="128007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70FF-F694-574E-A919-686259F0D313}" type="slidenum">
              <a:rPr lang="en-US"/>
              <a:pPr/>
              <a:t>57</a:t>
            </a:fld>
            <a:endParaRPr lang="en-US"/>
          </a:p>
        </p:txBody>
      </p:sp>
      <p:sp>
        <p:nvSpPr>
          <p:cNvPr id="65231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2.5.1	Clustering	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52320" name="Line 32"/>
          <p:cNvSpPr>
            <a:spLocks noChangeShapeType="1"/>
          </p:cNvSpPr>
          <p:nvPr/>
        </p:nvSpPr>
        <p:spPr bwMode="auto">
          <a:xfrm>
            <a:off x="1111250" y="2616200"/>
            <a:ext cx="1236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1" name="Line 33"/>
          <p:cNvSpPr>
            <a:spLocks noChangeShapeType="1"/>
          </p:cNvSpPr>
          <p:nvPr/>
        </p:nvSpPr>
        <p:spPr bwMode="auto">
          <a:xfrm>
            <a:off x="1079500" y="2644775"/>
            <a:ext cx="0" cy="996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2" name="Line 34"/>
          <p:cNvSpPr>
            <a:spLocks noChangeShapeType="1"/>
          </p:cNvSpPr>
          <p:nvPr/>
        </p:nvSpPr>
        <p:spPr bwMode="auto">
          <a:xfrm>
            <a:off x="1076325" y="3721100"/>
            <a:ext cx="1204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3" name="Line 35"/>
          <p:cNvSpPr>
            <a:spLocks noChangeShapeType="1"/>
          </p:cNvSpPr>
          <p:nvPr/>
        </p:nvSpPr>
        <p:spPr bwMode="auto">
          <a:xfrm>
            <a:off x="2284413" y="3690938"/>
            <a:ext cx="125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4" name="Line 36"/>
          <p:cNvSpPr>
            <a:spLocks noChangeShapeType="1"/>
          </p:cNvSpPr>
          <p:nvPr/>
        </p:nvSpPr>
        <p:spPr bwMode="auto">
          <a:xfrm>
            <a:off x="2355850" y="3778250"/>
            <a:ext cx="1184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5" name="Line 37"/>
          <p:cNvSpPr>
            <a:spLocks noChangeShapeType="1"/>
          </p:cNvSpPr>
          <p:nvPr/>
        </p:nvSpPr>
        <p:spPr bwMode="auto">
          <a:xfrm>
            <a:off x="1146175" y="2625725"/>
            <a:ext cx="107950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6" name="Line 38"/>
          <p:cNvSpPr>
            <a:spLocks noChangeShapeType="1"/>
          </p:cNvSpPr>
          <p:nvPr/>
        </p:nvSpPr>
        <p:spPr bwMode="auto">
          <a:xfrm flipV="1">
            <a:off x="5580063" y="2535238"/>
            <a:ext cx="65722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7" name="Line 39"/>
          <p:cNvSpPr>
            <a:spLocks noChangeShapeType="1"/>
          </p:cNvSpPr>
          <p:nvPr/>
        </p:nvSpPr>
        <p:spPr bwMode="auto">
          <a:xfrm>
            <a:off x="5503863" y="3198813"/>
            <a:ext cx="757237" cy="757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8" name="Line 40"/>
          <p:cNvSpPr>
            <a:spLocks noChangeShapeType="1"/>
          </p:cNvSpPr>
          <p:nvPr/>
        </p:nvSpPr>
        <p:spPr bwMode="auto">
          <a:xfrm>
            <a:off x="7375525" y="2687638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29" name="Line 41"/>
          <p:cNvSpPr>
            <a:spLocks noChangeShapeType="1"/>
          </p:cNvSpPr>
          <p:nvPr/>
        </p:nvSpPr>
        <p:spPr bwMode="auto">
          <a:xfrm>
            <a:off x="7315200" y="2752725"/>
            <a:ext cx="0" cy="946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0" name="Line 42"/>
          <p:cNvSpPr>
            <a:spLocks noChangeShapeType="1"/>
          </p:cNvSpPr>
          <p:nvPr/>
        </p:nvSpPr>
        <p:spPr bwMode="auto">
          <a:xfrm>
            <a:off x="7370763" y="3786188"/>
            <a:ext cx="1009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1" name="Line 43"/>
          <p:cNvSpPr>
            <a:spLocks noChangeShapeType="1"/>
          </p:cNvSpPr>
          <p:nvPr/>
        </p:nvSpPr>
        <p:spPr bwMode="auto">
          <a:xfrm>
            <a:off x="7331075" y="2703513"/>
            <a:ext cx="1001713" cy="1001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2" name="Oval 44"/>
          <p:cNvSpPr>
            <a:spLocks noChangeArrowheads="1"/>
          </p:cNvSpPr>
          <p:nvPr/>
        </p:nvSpPr>
        <p:spPr bwMode="auto">
          <a:xfrm>
            <a:off x="841375" y="238283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3" name="Text Box 45"/>
          <p:cNvSpPr txBox="1">
            <a:spLocks noChangeArrowheads="1"/>
          </p:cNvSpPr>
          <p:nvPr/>
        </p:nvSpPr>
        <p:spPr bwMode="auto">
          <a:xfrm>
            <a:off x="825500" y="2406650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52334" name="Oval 46"/>
          <p:cNvSpPr>
            <a:spLocks noChangeArrowheads="1"/>
          </p:cNvSpPr>
          <p:nvPr/>
        </p:nvSpPr>
        <p:spPr bwMode="auto">
          <a:xfrm>
            <a:off x="850900" y="34956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5" name="Text Box 47"/>
          <p:cNvSpPr txBox="1">
            <a:spLocks noChangeArrowheads="1"/>
          </p:cNvSpPr>
          <p:nvPr/>
        </p:nvSpPr>
        <p:spPr bwMode="auto">
          <a:xfrm>
            <a:off x="839788" y="3538538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52336" name="Oval 48"/>
          <p:cNvSpPr>
            <a:spLocks noChangeArrowheads="1"/>
          </p:cNvSpPr>
          <p:nvPr/>
        </p:nvSpPr>
        <p:spPr bwMode="auto">
          <a:xfrm>
            <a:off x="2068513" y="350202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7" name="Text Box 49"/>
          <p:cNvSpPr txBox="1">
            <a:spLocks noChangeArrowheads="1"/>
          </p:cNvSpPr>
          <p:nvPr/>
        </p:nvSpPr>
        <p:spPr bwMode="auto">
          <a:xfrm>
            <a:off x="2043113" y="3530600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52338" name="Oval 50"/>
          <p:cNvSpPr>
            <a:spLocks noChangeArrowheads="1"/>
          </p:cNvSpPr>
          <p:nvPr/>
        </p:nvSpPr>
        <p:spPr bwMode="auto">
          <a:xfrm>
            <a:off x="2074863" y="23907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39" name="Text Box 51"/>
          <p:cNvSpPr txBox="1">
            <a:spLocks noChangeArrowheads="1"/>
          </p:cNvSpPr>
          <p:nvPr/>
        </p:nvSpPr>
        <p:spPr bwMode="auto">
          <a:xfrm>
            <a:off x="2054225" y="242887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52340" name="Oval 52"/>
          <p:cNvSpPr>
            <a:spLocks noChangeArrowheads="1"/>
          </p:cNvSpPr>
          <p:nvPr/>
        </p:nvSpPr>
        <p:spPr bwMode="auto">
          <a:xfrm>
            <a:off x="3295650" y="34956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41" name="Text Box 53"/>
          <p:cNvSpPr txBox="1">
            <a:spLocks noChangeArrowheads="1"/>
          </p:cNvSpPr>
          <p:nvPr/>
        </p:nvSpPr>
        <p:spPr bwMode="auto">
          <a:xfrm>
            <a:off x="3284538" y="3524250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52342" name="Oval 54"/>
          <p:cNvSpPr>
            <a:spLocks noChangeAspect="1" noChangeArrowheads="1"/>
          </p:cNvSpPr>
          <p:nvPr/>
        </p:nvSpPr>
        <p:spPr bwMode="auto">
          <a:xfrm>
            <a:off x="4884738" y="2795588"/>
            <a:ext cx="914400" cy="9413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43" name="Text Box 55"/>
          <p:cNvSpPr txBox="1">
            <a:spLocks noChangeArrowheads="1"/>
          </p:cNvSpPr>
          <p:nvPr/>
        </p:nvSpPr>
        <p:spPr bwMode="auto">
          <a:xfrm>
            <a:off x="4994275" y="30591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2344" name="Oval 56"/>
          <p:cNvSpPr>
            <a:spLocks noChangeArrowheads="1"/>
          </p:cNvSpPr>
          <p:nvPr/>
        </p:nvSpPr>
        <p:spPr bwMode="auto">
          <a:xfrm>
            <a:off x="5938838" y="24288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45" name="Text Box 57"/>
          <p:cNvSpPr txBox="1">
            <a:spLocks noChangeArrowheads="1"/>
          </p:cNvSpPr>
          <p:nvPr/>
        </p:nvSpPr>
        <p:spPr bwMode="auto">
          <a:xfrm>
            <a:off x="5918200" y="2471738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52346" name="Oval 58"/>
          <p:cNvSpPr>
            <a:spLocks noChangeArrowheads="1"/>
          </p:cNvSpPr>
          <p:nvPr/>
        </p:nvSpPr>
        <p:spPr bwMode="auto">
          <a:xfrm>
            <a:off x="5937250" y="361950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47" name="Text Box 59"/>
          <p:cNvSpPr txBox="1">
            <a:spLocks noChangeArrowheads="1"/>
          </p:cNvSpPr>
          <p:nvPr/>
        </p:nvSpPr>
        <p:spPr bwMode="auto">
          <a:xfrm>
            <a:off x="5921375" y="3652838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52348" name="Oval 60"/>
          <p:cNvSpPr>
            <a:spLocks noChangeArrowheads="1"/>
          </p:cNvSpPr>
          <p:nvPr/>
        </p:nvSpPr>
        <p:spPr bwMode="auto">
          <a:xfrm>
            <a:off x="7085013" y="245110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49" name="Text Box 61"/>
          <p:cNvSpPr txBox="1">
            <a:spLocks noChangeArrowheads="1"/>
          </p:cNvSpPr>
          <p:nvPr/>
        </p:nvSpPr>
        <p:spPr bwMode="auto">
          <a:xfrm>
            <a:off x="7069138" y="2474913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52350" name="Oval 62"/>
          <p:cNvSpPr>
            <a:spLocks noChangeArrowheads="1"/>
          </p:cNvSpPr>
          <p:nvPr/>
        </p:nvSpPr>
        <p:spPr bwMode="auto">
          <a:xfrm>
            <a:off x="7085013" y="3554413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51" name="Text Box 63"/>
          <p:cNvSpPr txBox="1">
            <a:spLocks noChangeArrowheads="1"/>
          </p:cNvSpPr>
          <p:nvPr/>
        </p:nvSpPr>
        <p:spPr bwMode="auto">
          <a:xfrm>
            <a:off x="7069138" y="3592513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52352" name="Oval 64"/>
          <p:cNvSpPr>
            <a:spLocks noChangeArrowheads="1"/>
          </p:cNvSpPr>
          <p:nvPr/>
        </p:nvSpPr>
        <p:spPr bwMode="auto">
          <a:xfrm>
            <a:off x="8105775" y="245903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53" name="Text Box 65"/>
          <p:cNvSpPr txBox="1">
            <a:spLocks noChangeArrowheads="1"/>
          </p:cNvSpPr>
          <p:nvPr/>
        </p:nvSpPr>
        <p:spPr bwMode="auto">
          <a:xfrm>
            <a:off x="8085138" y="2501900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52354" name="Oval 66"/>
          <p:cNvSpPr>
            <a:spLocks noChangeAspect="1" noChangeArrowheads="1"/>
          </p:cNvSpPr>
          <p:nvPr/>
        </p:nvSpPr>
        <p:spPr bwMode="auto">
          <a:xfrm>
            <a:off x="7989888" y="3443288"/>
            <a:ext cx="685800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55" name="Text Box 67"/>
          <p:cNvSpPr txBox="1">
            <a:spLocks noChangeArrowheads="1"/>
          </p:cNvSpPr>
          <p:nvPr/>
        </p:nvSpPr>
        <p:spPr bwMode="auto">
          <a:xfrm>
            <a:off x="8086725" y="35925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2357" name="Text Box 69"/>
          <p:cNvSpPr txBox="1">
            <a:spLocks noChangeArrowheads="1"/>
          </p:cNvSpPr>
          <p:nvPr/>
        </p:nvSpPr>
        <p:spPr bwMode="auto">
          <a:xfrm>
            <a:off x="827088" y="4818063"/>
            <a:ext cx="146050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Initital 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52358" name="Text Box 70"/>
          <p:cNvSpPr txBox="1">
            <a:spLocks noChangeArrowheads="1"/>
          </p:cNvSpPr>
          <p:nvPr/>
        </p:nvSpPr>
        <p:spPr bwMode="auto">
          <a:xfrm>
            <a:off x="4413250" y="4808538"/>
            <a:ext cx="4479925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Possible clustering hierarchies of the graph </a:t>
            </a:r>
          </a:p>
        </p:txBody>
      </p:sp>
      <p:sp>
        <p:nvSpPr>
          <p:cNvPr id="652360" name="AutoShape 72"/>
          <p:cNvSpPr>
            <a:spLocks noChangeArrowheads="1"/>
          </p:cNvSpPr>
          <p:nvPr/>
        </p:nvSpPr>
        <p:spPr bwMode="auto">
          <a:xfrm rot="31880" flipH="1">
            <a:off x="4065588" y="2851150"/>
            <a:ext cx="452437" cy="768350"/>
          </a:xfrm>
          <a:prstGeom prst="lef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2361" name="Text Box 73"/>
          <p:cNvSpPr txBox="1">
            <a:spLocks noChangeArrowheads="1"/>
          </p:cNvSpPr>
          <p:nvPr/>
        </p:nvSpPr>
        <p:spPr bwMode="auto">
          <a:xfrm rot="16200000">
            <a:off x="8392319" y="5671344"/>
            <a:ext cx="949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</a:t>
            </a:r>
          </a:p>
        </p:txBody>
      </p:sp>
    </p:spTree>
    <p:extLst>
      <p:ext uri="{BB962C8B-B14F-4D97-AF65-F5344CB8AC3E}">
        <p14:creationId xmlns:p14="http://schemas.microsoft.com/office/powerpoint/2010/main" val="22068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46772-4A54-9F4F-9F40-3BED31030CBB}" type="slidenum">
              <a:rPr lang="en-US"/>
              <a:pPr/>
              <a:t>58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2.5.2	Multilevel Partitioning	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54518" name="AutoShape 182"/>
          <p:cNvSpPr>
            <a:spLocks noChangeAspect="1" noChangeArrowheads="1"/>
          </p:cNvSpPr>
          <p:nvPr/>
        </p:nvSpPr>
        <p:spPr bwMode="auto">
          <a:xfrm>
            <a:off x="6391275" y="4835525"/>
            <a:ext cx="1428750" cy="98425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19" name="Rectangle 183"/>
          <p:cNvSpPr>
            <a:spLocks noChangeAspect="1" noChangeArrowheads="1"/>
          </p:cNvSpPr>
          <p:nvPr/>
        </p:nvSpPr>
        <p:spPr bwMode="auto">
          <a:xfrm>
            <a:off x="6354763" y="5778500"/>
            <a:ext cx="449263" cy="3873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0" name="Oval 184"/>
          <p:cNvSpPr>
            <a:spLocks noChangeAspect="1" noChangeArrowheads="1"/>
          </p:cNvSpPr>
          <p:nvPr/>
        </p:nvSpPr>
        <p:spPr bwMode="auto">
          <a:xfrm>
            <a:off x="6499225" y="5721350"/>
            <a:ext cx="211138" cy="88900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1" name="Oval 185"/>
          <p:cNvSpPr>
            <a:spLocks noChangeAspect="1" noChangeArrowheads="1"/>
          </p:cNvSpPr>
          <p:nvPr/>
        </p:nvSpPr>
        <p:spPr bwMode="auto">
          <a:xfrm>
            <a:off x="6594475" y="5407025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2" name="Oval 186"/>
          <p:cNvSpPr>
            <a:spLocks noChangeAspect="1" noChangeArrowheads="1"/>
          </p:cNvSpPr>
          <p:nvPr/>
        </p:nvSpPr>
        <p:spPr bwMode="auto">
          <a:xfrm>
            <a:off x="6677025" y="5226050"/>
            <a:ext cx="92075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3" name="Oval 187"/>
          <p:cNvSpPr>
            <a:spLocks noChangeAspect="1" noChangeArrowheads="1"/>
          </p:cNvSpPr>
          <p:nvPr/>
        </p:nvSpPr>
        <p:spPr bwMode="auto">
          <a:xfrm>
            <a:off x="6770688" y="5426075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4" name="Oval 188"/>
          <p:cNvSpPr>
            <a:spLocks noChangeAspect="1" noChangeArrowheads="1"/>
          </p:cNvSpPr>
          <p:nvPr/>
        </p:nvSpPr>
        <p:spPr bwMode="auto">
          <a:xfrm>
            <a:off x="6802438" y="5140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5" name="Oval 189"/>
          <p:cNvSpPr>
            <a:spLocks noChangeAspect="1" noChangeArrowheads="1"/>
          </p:cNvSpPr>
          <p:nvPr/>
        </p:nvSpPr>
        <p:spPr bwMode="auto">
          <a:xfrm>
            <a:off x="7016750" y="5162550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6" name="Oval 190"/>
          <p:cNvSpPr>
            <a:spLocks noChangeAspect="1" noChangeArrowheads="1"/>
          </p:cNvSpPr>
          <p:nvPr/>
        </p:nvSpPr>
        <p:spPr bwMode="auto">
          <a:xfrm>
            <a:off x="7358063" y="4957763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7" name="Oval 191"/>
          <p:cNvSpPr>
            <a:spLocks noChangeAspect="1" noChangeArrowheads="1"/>
          </p:cNvSpPr>
          <p:nvPr/>
        </p:nvSpPr>
        <p:spPr bwMode="auto">
          <a:xfrm>
            <a:off x="7521575" y="5249863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8" name="Oval 192"/>
          <p:cNvSpPr>
            <a:spLocks noChangeAspect="1" noChangeArrowheads="1"/>
          </p:cNvSpPr>
          <p:nvPr/>
        </p:nvSpPr>
        <p:spPr bwMode="auto">
          <a:xfrm>
            <a:off x="7373938" y="5313363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29" name="Oval 193"/>
          <p:cNvSpPr>
            <a:spLocks noChangeAspect="1" noChangeArrowheads="1"/>
          </p:cNvSpPr>
          <p:nvPr/>
        </p:nvSpPr>
        <p:spPr bwMode="auto">
          <a:xfrm>
            <a:off x="7181850" y="50053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0" name="Oval 194"/>
          <p:cNvSpPr>
            <a:spLocks noChangeAspect="1" noChangeArrowheads="1"/>
          </p:cNvSpPr>
          <p:nvPr/>
        </p:nvSpPr>
        <p:spPr bwMode="auto">
          <a:xfrm>
            <a:off x="6842125" y="533717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1" name="Oval 195"/>
          <p:cNvSpPr>
            <a:spLocks noChangeAspect="1" noChangeArrowheads="1"/>
          </p:cNvSpPr>
          <p:nvPr/>
        </p:nvSpPr>
        <p:spPr bwMode="auto">
          <a:xfrm>
            <a:off x="7396163" y="54959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2" name="Oval 196"/>
          <p:cNvSpPr>
            <a:spLocks noChangeAspect="1" noChangeArrowheads="1"/>
          </p:cNvSpPr>
          <p:nvPr/>
        </p:nvSpPr>
        <p:spPr bwMode="auto">
          <a:xfrm>
            <a:off x="7112000" y="5503863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3" name="Oval 197"/>
          <p:cNvSpPr>
            <a:spLocks noChangeAspect="1" noChangeArrowheads="1"/>
          </p:cNvSpPr>
          <p:nvPr/>
        </p:nvSpPr>
        <p:spPr bwMode="auto">
          <a:xfrm>
            <a:off x="7239000" y="5267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4" name="Oval 198"/>
          <p:cNvSpPr>
            <a:spLocks noChangeAspect="1" noChangeArrowheads="1"/>
          </p:cNvSpPr>
          <p:nvPr/>
        </p:nvSpPr>
        <p:spPr bwMode="auto">
          <a:xfrm>
            <a:off x="6692900" y="5013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5" name="Oval 199"/>
          <p:cNvSpPr>
            <a:spLocks noChangeAspect="1" noChangeArrowheads="1"/>
          </p:cNvSpPr>
          <p:nvPr/>
        </p:nvSpPr>
        <p:spPr bwMode="auto">
          <a:xfrm>
            <a:off x="6937375" y="54879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6" name="Oval 200"/>
          <p:cNvSpPr>
            <a:spLocks noChangeAspect="1" noChangeArrowheads="1"/>
          </p:cNvSpPr>
          <p:nvPr/>
        </p:nvSpPr>
        <p:spPr bwMode="auto">
          <a:xfrm>
            <a:off x="6645275" y="552767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7" name="Oval 201"/>
          <p:cNvSpPr>
            <a:spLocks noChangeAspect="1" noChangeArrowheads="1"/>
          </p:cNvSpPr>
          <p:nvPr/>
        </p:nvSpPr>
        <p:spPr bwMode="auto">
          <a:xfrm>
            <a:off x="6889750" y="5013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8" name="Oval 202"/>
          <p:cNvSpPr>
            <a:spLocks noChangeAspect="1" noChangeArrowheads="1"/>
          </p:cNvSpPr>
          <p:nvPr/>
        </p:nvSpPr>
        <p:spPr bwMode="auto">
          <a:xfrm>
            <a:off x="7516813" y="5068888"/>
            <a:ext cx="92075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39" name="Oval 203"/>
          <p:cNvSpPr>
            <a:spLocks noChangeAspect="1" noChangeArrowheads="1"/>
          </p:cNvSpPr>
          <p:nvPr/>
        </p:nvSpPr>
        <p:spPr bwMode="auto">
          <a:xfrm>
            <a:off x="7308850" y="5148263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0" name="Oval 204"/>
          <p:cNvSpPr>
            <a:spLocks noChangeAspect="1" noChangeArrowheads="1"/>
          </p:cNvSpPr>
          <p:nvPr/>
        </p:nvSpPr>
        <p:spPr bwMode="auto">
          <a:xfrm>
            <a:off x="6557963" y="50688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3" name="AutoShape 207"/>
          <p:cNvSpPr>
            <a:spLocks noChangeAspect="1" noChangeArrowheads="1"/>
          </p:cNvSpPr>
          <p:nvPr/>
        </p:nvSpPr>
        <p:spPr bwMode="auto">
          <a:xfrm>
            <a:off x="5668963" y="2597150"/>
            <a:ext cx="1428750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44" name="Rectangle 208"/>
          <p:cNvSpPr>
            <a:spLocks noChangeAspect="1" noChangeArrowheads="1"/>
          </p:cNvSpPr>
          <p:nvPr/>
        </p:nvSpPr>
        <p:spPr bwMode="auto">
          <a:xfrm>
            <a:off x="5632450" y="3548063"/>
            <a:ext cx="449263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5" name="Oval 209"/>
          <p:cNvSpPr>
            <a:spLocks noChangeAspect="1" noChangeArrowheads="1"/>
          </p:cNvSpPr>
          <p:nvPr/>
        </p:nvSpPr>
        <p:spPr bwMode="auto">
          <a:xfrm>
            <a:off x="5776913" y="3482975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6" name="Oval 210"/>
          <p:cNvSpPr>
            <a:spLocks noChangeAspect="1" noChangeArrowheads="1"/>
          </p:cNvSpPr>
          <p:nvPr/>
        </p:nvSpPr>
        <p:spPr bwMode="auto">
          <a:xfrm>
            <a:off x="6637338" y="2703513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7" name="Oval 211"/>
          <p:cNvSpPr>
            <a:spLocks noChangeAspect="1" noChangeArrowheads="1"/>
          </p:cNvSpPr>
          <p:nvPr/>
        </p:nvSpPr>
        <p:spPr bwMode="auto">
          <a:xfrm>
            <a:off x="6640513" y="3101975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8" name="Oval 212"/>
          <p:cNvSpPr>
            <a:spLocks noChangeAspect="1" noChangeArrowheads="1"/>
          </p:cNvSpPr>
          <p:nvPr/>
        </p:nvSpPr>
        <p:spPr bwMode="auto">
          <a:xfrm>
            <a:off x="6191250" y="2738438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49" name="Oval 213"/>
          <p:cNvSpPr>
            <a:spLocks noChangeAspect="1" noChangeArrowheads="1"/>
          </p:cNvSpPr>
          <p:nvPr/>
        </p:nvSpPr>
        <p:spPr bwMode="auto">
          <a:xfrm>
            <a:off x="5870575" y="2781300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0" name="Oval 214"/>
          <p:cNvSpPr>
            <a:spLocks noChangeAspect="1" noChangeArrowheads="1"/>
          </p:cNvSpPr>
          <p:nvPr/>
        </p:nvSpPr>
        <p:spPr bwMode="auto">
          <a:xfrm>
            <a:off x="5815013" y="3082925"/>
            <a:ext cx="236538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1" name="Oval 215"/>
          <p:cNvSpPr>
            <a:spLocks noChangeAspect="1" noChangeArrowheads="1"/>
          </p:cNvSpPr>
          <p:nvPr/>
        </p:nvSpPr>
        <p:spPr bwMode="auto">
          <a:xfrm>
            <a:off x="6227763" y="3140075"/>
            <a:ext cx="236538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4" name="AutoShape 218"/>
          <p:cNvSpPr>
            <a:spLocks noChangeAspect="1" noChangeArrowheads="1"/>
          </p:cNvSpPr>
          <p:nvPr/>
        </p:nvSpPr>
        <p:spPr bwMode="auto">
          <a:xfrm>
            <a:off x="6080125" y="3751263"/>
            <a:ext cx="1427163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55" name="Rectangle 219"/>
          <p:cNvSpPr>
            <a:spLocks noChangeAspect="1" noChangeArrowheads="1"/>
          </p:cNvSpPr>
          <p:nvPr/>
        </p:nvSpPr>
        <p:spPr bwMode="auto">
          <a:xfrm>
            <a:off x="6043613" y="4699000"/>
            <a:ext cx="447675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6" name="Oval 220"/>
          <p:cNvSpPr>
            <a:spLocks noChangeAspect="1" noChangeArrowheads="1"/>
          </p:cNvSpPr>
          <p:nvPr/>
        </p:nvSpPr>
        <p:spPr bwMode="auto">
          <a:xfrm>
            <a:off x="6188075" y="4637088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7" name="Oval 221"/>
          <p:cNvSpPr>
            <a:spLocks noChangeAspect="1" noChangeArrowheads="1"/>
          </p:cNvSpPr>
          <p:nvPr/>
        </p:nvSpPr>
        <p:spPr bwMode="auto">
          <a:xfrm>
            <a:off x="7172325" y="3852863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8" name="Oval 222"/>
          <p:cNvSpPr>
            <a:spLocks noChangeAspect="1" noChangeArrowheads="1"/>
          </p:cNvSpPr>
          <p:nvPr/>
        </p:nvSpPr>
        <p:spPr bwMode="auto">
          <a:xfrm>
            <a:off x="7050088" y="4113213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59" name="Oval 223"/>
          <p:cNvSpPr>
            <a:spLocks noChangeAspect="1" noChangeArrowheads="1"/>
          </p:cNvSpPr>
          <p:nvPr/>
        </p:nvSpPr>
        <p:spPr bwMode="auto">
          <a:xfrm>
            <a:off x="6500813" y="4005263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0" name="Oval 224"/>
          <p:cNvSpPr>
            <a:spLocks noChangeAspect="1" noChangeArrowheads="1"/>
          </p:cNvSpPr>
          <p:nvPr/>
        </p:nvSpPr>
        <p:spPr bwMode="auto">
          <a:xfrm>
            <a:off x="6853238" y="4213225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1" name="Oval 225"/>
          <p:cNvSpPr>
            <a:spLocks noChangeAspect="1" noChangeArrowheads="1"/>
          </p:cNvSpPr>
          <p:nvPr/>
        </p:nvSpPr>
        <p:spPr bwMode="auto">
          <a:xfrm>
            <a:off x="6291263" y="3937000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2" name="Oval 226"/>
          <p:cNvSpPr>
            <a:spLocks noChangeAspect="1" noChangeArrowheads="1"/>
          </p:cNvSpPr>
          <p:nvPr/>
        </p:nvSpPr>
        <p:spPr bwMode="auto">
          <a:xfrm>
            <a:off x="6276975" y="4222750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3" name="Oval 227"/>
          <p:cNvSpPr>
            <a:spLocks noChangeAspect="1" noChangeArrowheads="1"/>
          </p:cNvSpPr>
          <p:nvPr/>
        </p:nvSpPr>
        <p:spPr bwMode="auto">
          <a:xfrm>
            <a:off x="7250113" y="4035425"/>
            <a:ext cx="139700" cy="141287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4" name="Oval 228"/>
          <p:cNvSpPr>
            <a:spLocks noChangeAspect="1" noChangeArrowheads="1"/>
          </p:cNvSpPr>
          <p:nvPr/>
        </p:nvSpPr>
        <p:spPr bwMode="auto">
          <a:xfrm>
            <a:off x="6484938" y="4343400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5" name="Oval 229"/>
          <p:cNvSpPr>
            <a:spLocks noChangeAspect="1" noChangeArrowheads="1"/>
          </p:cNvSpPr>
          <p:nvPr/>
        </p:nvSpPr>
        <p:spPr bwMode="auto">
          <a:xfrm>
            <a:off x="6670675" y="4338638"/>
            <a:ext cx="141288" cy="141287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6" name="Oval 230"/>
          <p:cNvSpPr>
            <a:spLocks noChangeAspect="1" noChangeArrowheads="1"/>
          </p:cNvSpPr>
          <p:nvPr/>
        </p:nvSpPr>
        <p:spPr bwMode="auto">
          <a:xfrm>
            <a:off x="7138988" y="4348163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69" name="AutoShape 233"/>
          <p:cNvSpPr>
            <a:spLocks noChangeAspect="1" noChangeArrowheads="1"/>
          </p:cNvSpPr>
          <p:nvPr/>
        </p:nvSpPr>
        <p:spPr bwMode="auto">
          <a:xfrm>
            <a:off x="4662488" y="1462088"/>
            <a:ext cx="1427163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70" name="Rectangle 234"/>
          <p:cNvSpPr>
            <a:spLocks noChangeAspect="1" noChangeArrowheads="1"/>
          </p:cNvSpPr>
          <p:nvPr/>
        </p:nvSpPr>
        <p:spPr bwMode="auto">
          <a:xfrm>
            <a:off x="4625975" y="2395538"/>
            <a:ext cx="447675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1" name="Oval 235"/>
          <p:cNvSpPr>
            <a:spLocks noChangeAspect="1" noChangeArrowheads="1"/>
          </p:cNvSpPr>
          <p:nvPr/>
        </p:nvSpPr>
        <p:spPr bwMode="auto">
          <a:xfrm>
            <a:off x="4770438" y="2347913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2" name="Oval 236"/>
          <p:cNvSpPr>
            <a:spLocks noChangeAspect="1" noChangeArrowheads="1"/>
          </p:cNvSpPr>
          <p:nvPr/>
        </p:nvSpPr>
        <p:spPr bwMode="auto">
          <a:xfrm>
            <a:off x="5634038" y="1606550"/>
            <a:ext cx="352425" cy="35401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3" name="Oval 237"/>
          <p:cNvSpPr>
            <a:spLocks noChangeAspect="1" noChangeArrowheads="1"/>
          </p:cNvSpPr>
          <p:nvPr/>
        </p:nvSpPr>
        <p:spPr bwMode="auto">
          <a:xfrm>
            <a:off x="4794250" y="1812925"/>
            <a:ext cx="352425" cy="35242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4" name="Oval 238"/>
          <p:cNvSpPr>
            <a:spLocks noChangeAspect="1" noChangeArrowheads="1"/>
          </p:cNvSpPr>
          <p:nvPr/>
        </p:nvSpPr>
        <p:spPr bwMode="auto">
          <a:xfrm>
            <a:off x="5191125" y="1766888"/>
            <a:ext cx="354013" cy="35242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7" name="AutoShape 241"/>
          <p:cNvSpPr>
            <a:spLocks noChangeAspect="1" noChangeArrowheads="1"/>
          </p:cNvSpPr>
          <p:nvPr/>
        </p:nvSpPr>
        <p:spPr bwMode="auto">
          <a:xfrm>
            <a:off x="2911475" y="1462088"/>
            <a:ext cx="1427163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78" name="Rectangle 242"/>
          <p:cNvSpPr>
            <a:spLocks noChangeAspect="1" noChangeArrowheads="1"/>
          </p:cNvSpPr>
          <p:nvPr/>
        </p:nvSpPr>
        <p:spPr bwMode="auto">
          <a:xfrm>
            <a:off x="2874963" y="2395538"/>
            <a:ext cx="447675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79" name="Oval 243"/>
          <p:cNvSpPr>
            <a:spLocks noChangeAspect="1" noChangeArrowheads="1"/>
          </p:cNvSpPr>
          <p:nvPr/>
        </p:nvSpPr>
        <p:spPr bwMode="auto">
          <a:xfrm>
            <a:off x="3019425" y="2347913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0" name="Oval 244"/>
          <p:cNvSpPr>
            <a:spLocks noChangeAspect="1" noChangeArrowheads="1"/>
          </p:cNvSpPr>
          <p:nvPr/>
        </p:nvSpPr>
        <p:spPr bwMode="auto">
          <a:xfrm>
            <a:off x="3814763" y="1566863"/>
            <a:ext cx="352425" cy="35401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1" name="Oval 245"/>
          <p:cNvSpPr>
            <a:spLocks noChangeAspect="1" noChangeArrowheads="1"/>
          </p:cNvSpPr>
          <p:nvPr/>
        </p:nvSpPr>
        <p:spPr bwMode="auto">
          <a:xfrm>
            <a:off x="3114675" y="1677988"/>
            <a:ext cx="354013" cy="35242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2" name="Oval 246"/>
          <p:cNvSpPr>
            <a:spLocks noChangeAspect="1" noChangeArrowheads="1"/>
          </p:cNvSpPr>
          <p:nvPr/>
        </p:nvSpPr>
        <p:spPr bwMode="auto">
          <a:xfrm>
            <a:off x="3487738" y="1901825"/>
            <a:ext cx="354013" cy="35242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5" name="AutoShape 249"/>
          <p:cNvSpPr>
            <a:spLocks noChangeAspect="1" noChangeArrowheads="1"/>
          </p:cNvSpPr>
          <p:nvPr/>
        </p:nvSpPr>
        <p:spPr bwMode="auto">
          <a:xfrm>
            <a:off x="1798638" y="2597150"/>
            <a:ext cx="1427163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86" name="Rectangle 250"/>
          <p:cNvSpPr>
            <a:spLocks noChangeAspect="1" noChangeArrowheads="1"/>
          </p:cNvSpPr>
          <p:nvPr/>
        </p:nvSpPr>
        <p:spPr bwMode="auto">
          <a:xfrm>
            <a:off x="1762125" y="3548063"/>
            <a:ext cx="447675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7" name="Oval 251"/>
          <p:cNvSpPr>
            <a:spLocks noChangeAspect="1" noChangeArrowheads="1"/>
          </p:cNvSpPr>
          <p:nvPr/>
        </p:nvSpPr>
        <p:spPr bwMode="auto">
          <a:xfrm>
            <a:off x="1906588" y="3482975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8" name="Oval 252"/>
          <p:cNvSpPr>
            <a:spLocks noChangeAspect="1" noChangeArrowheads="1"/>
          </p:cNvSpPr>
          <p:nvPr/>
        </p:nvSpPr>
        <p:spPr bwMode="auto">
          <a:xfrm>
            <a:off x="2751138" y="2774950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89" name="Oval 253"/>
          <p:cNvSpPr>
            <a:spLocks noChangeAspect="1" noChangeArrowheads="1"/>
          </p:cNvSpPr>
          <p:nvPr/>
        </p:nvSpPr>
        <p:spPr bwMode="auto">
          <a:xfrm>
            <a:off x="2706688" y="3101975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0" name="Oval 254"/>
          <p:cNvSpPr>
            <a:spLocks noChangeAspect="1" noChangeArrowheads="1"/>
          </p:cNvSpPr>
          <p:nvPr/>
        </p:nvSpPr>
        <p:spPr bwMode="auto">
          <a:xfrm>
            <a:off x="2382838" y="2754313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1" name="Oval 255"/>
          <p:cNvSpPr>
            <a:spLocks noChangeAspect="1" noChangeArrowheads="1"/>
          </p:cNvSpPr>
          <p:nvPr/>
        </p:nvSpPr>
        <p:spPr bwMode="auto">
          <a:xfrm>
            <a:off x="2000250" y="2781300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2" name="Oval 256"/>
          <p:cNvSpPr>
            <a:spLocks noChangeAspect="1" noChangeArrowheads="1"/>
          </p:cNvSpPr>
          <p:nvPr/>
        </p:nvSpPr>
        <p:spPr bwMode="auto">
          <a:xfrm>
            <a:off x="2039938" y="3168650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3" name="Oval 257"/>
          <p:cNvSpPr>
            <a:spLocks noChangeAspect="1" noChangeArrowheads="1"/>
          </p:cNvSpPr>
          <p:nvPr/>
        </p:nvSpPr>
        <p:spPr bwMode="auto">
          <a:xfrm>
            <a:off x="2357438" y="3036888"/>
            <a:ext cx="234950" cy="23495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3" name="Oval 267"/>
          <p:cNvSpPr>
            <a:spLocks noChangeAspect="1" noChangeArrowheads="1"/>
          </p:cNvSpPr>
          <p:nvPr/>
        </p:nvSpPr>
        <p:spPr bwMode="auto">
          <a:xfrm>
            <a:off x="1754188" y="3937000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4" name="Oval 268"/>
          <p:cNvSpPr>
            <a:spLocks noChangeAspect="1" noChangeArrowheads="1"/>
          </p:cNvSpPr>
          <p:nvPr/>
        </p:nvSpPr>
        <p:spPr bwMode="auto">
          <a:xfrm>
            <a:off x="1739900" y="4222750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9" name="Freeform 273"/>
          <p:cNvSpPr>
            <a:spLocks noChangeAspect="1"/>
          </p:cNvSpPr>
          <p:nvPr/>
        </p:nvSpPr>
        <p:spPr bwMode="auto">
          <a:xfrm>
            <a:off x="5408613" y="1490663"/>
            <a:ext cx="153988" cy="830262"/>
          </a:xfrm>
          <a:custGeom>
            <a:avLst/>
            <a:gdLst>
              <a:gd name="T0" fmla="*/ 1 w 112"/>
              <a:gd name="T1" fmla="*/ 0 h 636"/>
              <a:gd name="T2" fmla="*/ 27 w 112"/>
              <a:gd name="T3" fmla="*/ 94 h 636"/>
              <a:gd name="T4" fmla="*/ 47 w 112"/>
              <a:gd name="T5" fmla="*/ 134 h 636"/>
              <a:gd name="T6" fmla="*/ 74 w 112"/>
              <a:gd name="T7" fmla="*/ 288 h 636"/>
              <a:gd name="T8" fmla="*/ 94 w 112"/>
              <a:gd name="T9" fmla="*/ 368 h 636"/>
              <a:gd name="T10" fmla="*/ 108 w 112"/>
              <a:gd name="T11" fmla="*/ 408 h 636"/>
              <a:gd name="T12" fmla="*/ 108 w 112"/>
              <a:gd name="T1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636">
                <a:moveTo>
                  <a:pt x="1" y="0"/>
                </a:moveTo>
                <a:cubicBezTo>
                  <a:pt x="5" y="42"/>
                  <a:pt x="0" y="65"/>
                  <a:pt x="27" y="94"/>
                </a:cubicBezTo>
                <a:cubicBezTo>
                  <a:pt x="32" y="108"/>
                  <a:pt x="45" y="119"/>
                  <a:pt x="47" y="134"/>
                </a:cubicBezTo>
                <a:cubicBezTo>
                  <a:pt x="56" y="197"/>
                  <a:pt x="34" y="245"/>
                  <a:pt x="74" y="288"/>
                </a:cubicBezTo>
                <a:cubicBezTo>
                  <a:pt x="112" y="397"/>
                  <a:pt x="67" y="260"/>
                  <a:pt x="94" y="368"/>
                </a:cubicBezTo>
                <a:cubicBezTo>
                  <a:pt x="97" y="382"/>
                  <a:pt x="108" y="408"/>
                  <a:pt x="108" y="408"/>
                </a:cubicBezTo>
                <a:cubicBezTo>
                  <a:pt x="98" y="485"/>
                  <a:pt x="108" y="558"/>
                  <a:pt x="108" y="6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0" name="Freeform 274"/>
          <p:cNvSpPr>
            <a:spLocks noChangeAspect="1"/>
          </p:cNvSpPr>
          <p:nvPr/>
        </p:nvSpPr>
        <p:spPr bwMode="auto">
          <a:xfrm>
            <a:off x="6451600" y="2617788"/>
            <a:ext cx="133350" cy="882650"/>
          </a:xfrm>
          <a:custGeom>
            <a:avLst/>
            <a:gdLst>
              <a:gd name="T0" fmla="*/ 1 w 112"/>
              <a:gd name="T1" fmla="*/ 0 h 636"/>
              <a:gd name="T2" fmla="*/ 27 w 112"/>
              <a:gd name="T3" fmla="*/ 94 h 636"/>
              <a:gd name="T4" fmla="*/ 47 w 112"/>
              <a:gd name="T5" fmla="*/ 134 h 636"/>
              <a:gd name="T6" fmla="*/ 74 w 112"/>
              <a:gd name="T7" fmla="*/ 288 h 636"/>
              <a:gd name="T8" fmla="*/ 94 w 112"/>
              <a:gd name="T9" fmla="*/ 368 h 636"/>
              <a:gd name="T10" fmla="*/ 108 w 112"/>
              <a:gd name="T11" fmla="*/ 408 h 636"/>
              <a:gd name="T12" fmla="*/ 108 w 112"/>
              <a:gd name="T1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636">
                <a:moveTo>
                  <a:pt x="1" y="0"/>
                </a:moveTo>
                <a:cubicBezTo>
                  <a:pt x="5" y="42"/>
                  <a:pt x="0" y="65"/>
                  <a:pt x="27" y="94"/>
                </a:cubicBezTo>
                <a:cubicBezTo>
                  <a:pt x="32" y="108"/>
                  <a:pt x="45" y="119"/>
                  <a:pt x="47" y="134"/>
                </a:cubicBezTo>
                <a:cubicBezTo>
                  <a:pt x="56" y="197"/>
                  <a:pt x="34" y="245"/>
                  <a:pt x="74" y="288"/>
                </a:cubicBezTo>
                <a:cubicBezTo>
                  <a:pt x="112" y="397"/>
                  <a:pt x="67" y="260"/>
                  <a:pt x="94" y="368"/>
                </a:cubicBezTo>
                <a:cubicBezTo>
                  <a:pt x="97" y="382"/>
                  <a:pt x="108" y="408"/>
                  <a:pt x="108" y="408"/>
                </a:cubicBezTo>
                <a:cubicBezTo>
                  <a:pt x="98" y="485"/>
                  <a:pt x="108" y="558"/>
                  <a:pt x="108" y="6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1" name="Freeform 275"/>
          <p:cNvSpPr>
            <a:spLocks noChangeAspect="1"/>
          </p:cNvSpPr>
          <p:nvPr/>
        </p:nvSpPr>
        <p:spPr bwMode="auto">
          <a:xfrm>
            <a:off x="6105525" y="2597150"/>
            <a:ext cx="482600" cy="877887"/>
          </a:xfrm>
          <a:custGeom>
            <a:avLst/>
            <a:gdLst>
              <a:gd name="T0" fmla="*/ 395 w 407"/>
              <a:gd name="T1" fmla="*/ 0 h 618"/>
              <a:gd name="T2" fmla="*/ 362 w 407"/>
              <a:gd name="T3" fmla="*/ 228 h 618"/>
              <a:gd name="T4" fmla="*/ 282 w 407"/>
              <a:gd name="T5" fmla="*/ 261 h 618"/>
              <a:gd name="T6" fmla="*/ 134 w 407"/>
              <a:gd name="T7" fmla="*/ 308 h 618"/>
              <a:gd name="T8" fmla="*/ 101 w 407"/>
              <a:gd name="T9" fmla="*/ 315 h 618"/>
              <a:gd name="T10" fmla="*/ 67 w 407"/>
              <a:gd name="T11" fmla="*/ 362 h 618"/>
              <a:gd name="T12" fmla="*/ 47 w 407"/>
              <a:gd name="T13" fmla="*/ 529 h 618"/>
              <a:gd name="T14" fmla="*/ 14 w 407"/>
              <a:gd name="T15" fmla="*/ 583 h 618"/>
              <a:gd name="T16" fmla="*/ 0 w 407"/>
              <a:gd name="T17" fmla="*/ 616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" h="618">
                <a:moveTo>
                  <a:pt x="395" y="0"/>
                </a:moveTo>
                <a:cubicBezTo>
                  <a:pt x="393" y="44"/>
                  <a:pt x="407" y="173"/>
                  <a:pt x="362" y="228"/>
                </a:cubicBezTo>
                <a:cubicBezTo>
                  <a:pt x="346" y="248"/>
                  <a:pt x="305" y="253"/>
                  <a:pt x="282" y="261"/>
                </a:cubicBezTo>
                <a:cubicBezTo>
                  <a:pt x="231" y="312"/>
                  <a:pt x="216" y="301"/>
                  <a:pt x="134" y="308"/>
                </a:cubicBezTo>
                <a:cubicBezTo>
                  <a:pt x="123" y="310"/>
                  <a:pt x="111" y="311"/>
                  <a:pt x="101" y="315"/>
                </a:cubicBezTo>
                <a:cubicBezTo>
                  <a:pt x="83" y="323"/>
                  <a:pt x="81" y="348"/>
                  <a:pt x="67" y="362"/>
                </a:cubicBezTo>
                <a:cubicBezTo>
                  <a:pt x="48" y="427"/>
                  <a:pt x="56" y="434"/>
                  <a:pt x="47" y="529"/>
                </a:cubicBezTo>
                <a:cubicBezTo>
                  <a:pt x="45" y="550"/>
                  <a:pt x="25" y="567"/>
                  <a:pt x="14" y="583"/>
                </a:cubicBezTo>
                <a:cubicBezTo>
                  <a:pt x="7" y="618"/>
                  <a:pt x="18" y="616"/>
                  <a:pt x="0" y="616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2" name="Freeform 276"/>
          <p:cNvSpPr>
            <a:spLocks noChangeAspect="1"/>
          </p:cNvSpPr>
          <p:nvPr/>
        </p:nvSpPr>
        <p:spPr bwMode="auto">
          <a:xfrm>
            <a:off x="6618288" y="3803650"/>
            <a:ext cx="231775" cy="896937"/>
          </a:xfrm>
          <a:custGeom>
            <a:avLst/>
            <a:gdLst>
              <a:gd name="T0" fmla="*/ 1 w 112"/>
              <a:gd name="T1" fmla="*/ 0 h 636"/>
              <a:gd name="T2" fmla="*/ 27 w 112"/>
              <a:gd name="T3" fmla="*/ 94 h 636"/>
              <a:gd name="T4" fmla="*/ 47 w 112"/>
              <a:gd name="T5" fmla="*/ 134 h 636"/>
              <a:gd name="T6" fmla="*/ 74 w 112"/>
              <a:gd name="T7" fmla="*/ 288 h 636"/>
              <a:gd name="T8" fmla="*/ 94 w 112"/>
              <a:gd name="T9" fmla="*/ 368 h 636"/>
              <a:gd name="T10" fmla="*/ 108 w 112"/>
              <a:gd name="T11" fmla="*/ 408 h 636"/>
              <a:gd name="T12" fmla="*/ 108 w 112"/>
              <a:gd name="T1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636">
                <a:moveTo>
                  <a:pt x="1" y="0"/>
                </a:moveTo>
                <a:cubicBezTo>
                  <a:pt x="5" y="42"/>
                  <a:pt x="0" y="65"/>
                  <a:pt x="27" y="94"/>
                </a:cubicBezTo>
                <a:cubicBezTo>
                  <a:pt x="32" y="108"/>
                  <a:pt x="45" y="119"/>
                  <a:pt x="47" y="134"/>
                </a:cubicBezTo>
                <a:cubicBezTo>
                  <a:pt x="56" y="197"/>
                  <a:pt x="34" y="245"/>
                  <a:pt x="74" y="288"/>
                </a:cubicBezTo>
                <a:cubicBezTo>
                  <a:pt x="112" y="397"/>
                  <a:pt x="67" y="260"/>
                  <a:pt x="94" y="368"/>
                </a:cubicBezTo>
                <a:cubicBezTo>
                  <a:pt x="97" y="382"/>
                  <a:pt x="108" y="408"/>
                  <a:pt x="108" y="408"/>
                </a:cubicBezTo>
                <a:cubicBezTo>
                  <a:pt x="98" y="485"/>
                  <a:pt x="108" y="558"/>
                  <a:pt x="108" y="6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3" name="Freeform 277"/>
          <p:cNvSpPr>
            <a:spLocks noChangeAspect="1"/>
          </p:cNvSpPr>
          <p:nvPr/>
        </p:nvSpPr>
        <p:spPr bwMode="auto">
          <a:xfrm>
            <a:off x="6616700" y="3771900"/>
            <a:ext cx="355600" cy="896937"/>
          </a:xfrm>
          <a:custGeom>
            <a:avLst/>
            <a:gdLst>
              <a:gd name="T0" fmla="*/ 194 w 222"/>
              <a:gd name="T1" fmla="*/ 0 h 610"/>
              <a:gd name="T2" fmla="*/ 134 w 222"/>
              <a:gd name="T3" fmla="*/ 208 h 610"/>
              <a:gd name="T4" fmla="*/ 80 w 222"/>
              <a:gd name="T5" fmla="*/ 234 h 610"/>
              <a:gd name="T6" fmla="*/ 53 w 222"/>
              <a:gd name="T7" fmla="*/ 261 h 610"/>
              <a:gd name="T8" fmla="*/ 0 w 222"/>
              <a:gd name="T9" fmla="*/ 355 h 610"/>
              <a:gd name="T10" fmla="*/ 27 w 222"/>
              <a:gd name="T11" fmla="*/ 469 h 610"/>
              <a:gd name="T12" fmla="*/ 20 w 222"/>
              <a:gd name="T13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610">
                <a:moveTo>
                  <a:pt x="194" y="0"/>
                </a:moveTo>
                <a:cubicBezTo>
                  <a:pt x="169" y="72"/>
                  <a:pt x="222" y="177"/>
                  <a:pt x="134" y="208"/>
                </a:cubicBezTo>
                <a:cubicBezTo>
                  <a:pt x="117" y="224"/>
                  <a:pt x="102" y="227"/>
                  <a:pt x="80" y="234"/>
                </a:cubicBezTo>
                <a:cubicBezTo>
                  <a:pt x="71" y="243"/>
                  <a:pt x="60" y="250"/>
                  <a:pt x="53" y="261"/>
                </a:cubicBezTo>
                <a:cubicBezTo>
                  <a:pt x="29" y="300"/>
                  <a:pt x="41" y="329"/>
                  <a:pt x="0" y="355"/>
                </a:cubicBezTo>
                <a:cubicBezTo>
                  <a:pt x="7" y="425"/>
                  <a:pt x="9" y="419"/>
                  <a:pt x="27" y="469"/>
                </a:cubicBezTo>
                <a:cubicBezTo>
                  <a:pt x="25" y="516"/>
                  <a:pt x="20" y="610"/>
                  <a:pt x="20" y="610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4" name="Freeform 278"/>
          <p:cNvSpPr>
            <a:spLocks noChangeAspect="1"/>
          </p:cNvSpPr>
          <p:nvPr/>
        </p:nvSpPr>
        <p:spPr bwMode="auto">
          <a:xfrm>
            <a:off x="7053263" y="4873625"/>
            <a:ext cx="100013" cy="927100"/>
          </a:xfrm>
          <a:custGeom>
            <a:avLst/>
            <a:gdLst>
              <a:gd name="T0" fmla="*/ 60 w 127"/>
              <a:gd name="T1" fmla="*/ 13 h 629"/>
              <a:gd name="T2" fmla="*/ 87 w 127"/>
              <a:gd name="T3" fmla="*/ 46 h 629"/>
              <a:gd name="T4" fmla="*/ 93 w 127"/>
              <a:gd name="T5" fmla="*/ 66 h 629"/>
              <a:gd name="T6" fmla="*/ 127 w 127"/>
              <a:gd name="T7" fmla="*/ 93 h 629"/>
              <a:gd name="T8" fmla="*/ 107 w 127"/>
              <a:gd name="T9" fmla="*/ 214 h 629"/>
              <a:gd name="T10" fmla="*/ 87 w 127"/>
              <a:gd name="T11" fmla="*/ 341 h 629"/>
              <a:gd name="T12" fmla="*/ 67 w 127"/>
              <a:gd name="T13" fmla="*/ 348 h 629"/>
              <a:gd name="T14" fmla="*/ 13 w 127"/>
              <a:gd name="T15" fmla="*/ 441 h 629"/>
              <a:gd name="T16" fmla="*/ 0 w 127"/>
              <a:gd name="T17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629">
                <a:moveTo>
                  <a:pt x="60" y="13"/>
                </a:moveTo>
                <a:cubicBezTo>
                  <a:pt x="79" y="66"/>
                  <a:pt x="51" y="0"/>
                  <a:pt x="87" y="46"/>
                </a:cubicBezTo>
                <a:cubicBezTo>
                  <a:pt x="91" y="51"/>
                  <a:pt x="89" y="60"/>
                  <a:pt x="93" y="66"/>
                </a:cubicBezTo>
                <a:cubicBezTo>
                  <a:pt x="100" y="77"/>
                  <a:pt x="117" y="87"/>
                  <a:pt x="127" y="93"/>
                </a:cubicBezTo>
                <a:cubicBezTo>
                  <a:pt x="122" y="147"/>
                  <a:pt x="123" y="170"/>
                  <a:pt x="107" y="214"/>
                </a:cubicBezTo>
                <a:cubicBezTo>
                  <a:pt x="106" y="220"/>
                  <a:pt x="103" y="320"/>
                  <a:pt x="87" y="341"/>
                </a:cubicBezTo>
                <a:cubicBezTo>
                  <a:pt x="83" y="347"/>
                  <a:pt x="74" y="346"/>
                  <a:pt x="67" y="348"/>
                </a:cubicBezTo>
                <a:cubicBezTo>
                  <a:pt x="55" y="381"/>
                  <a:pt x="39" y="417"/>
                  <a:pt x="13" y="441"/>
                </a:cubicBezTo>
                <a:cubicBezTo>
                  <a:pt x="0" y="503"/>
                  <a:pt x="0" y="629"/>
                  <a:pt x="0" y="6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15" name="Freeform 279"/>
          <p:cNvSpPr>
            <a:spLocks noChangeAspect="1"/>
          </p:cNvSpPr>
          <p:nvPr/>
        </p:nvSpPr>
        <p:spPr bwMode="auto">
          <a:xfrm>
            <a:off x="7085013" y="4895850"/>
            <a:ext cx="128588" cy="900112"/>
          </a:xfrm>
          <a:custGeom>
            <a:avLst/>
            <a:gdLst>
              <a:gd name="T0" fmla="*/ 62 w 73"/>
              <a:gd name="T1" fmla="*/ 0 h 623"/>
              <a:gd name="T2" fmla="*/ 35 w 73"/>
              <a:gd name="T3" fmla="*/ 107 h 623"/>
              <a:gd name="T4" fmla="*/ 2 w 73"/>
              <a:gd name="T5" fmla="*/ 254 h 623"/>
              <a:gd name="T6" fmla="*/ 9 w 73"/>
              <a:gd name="T7" fmla="*/ 295 h 623"/>
              <a:gd name="T8" fmla="*/ 69 w 73"/>
              <a:gd name="T9" fmla="*/ 328 h 623"/>
              <a:gd name="T10" fmla="*/ 69 w 73"/>
              <a:gd name="T11" fmla="*/ 623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23">
                <a:moveTo>
                  <a:pt x="62" y="0"/>
                </a:moveTo>
                <a:cubicBezTo>
                  <a:pt x="58" y="44"/>
                  <a:pt x="66" y="78"/>
                  <a:pt x="35" y="107"/>
                </a:cubicBezTo>
                <a:cubicBezTo>
                  <a:pt x="20" y="156"/>
                  <a:pt x="19" y="206"/>
                  <a:pt x="2" y="254"/>
                </a:cubicBezTo>
                <a:cubicBezTo>
                  <a:pt x="4" y="268"/>
                  <a:pt x="0" y="284"/>
                  <a:pt x="9" y="295"/>
                </a:cubicBezTo>
                <a:cubicBezTo>
                  <a:pt x="15" y="302"/>
                  <a:pt x="68" y="303"/>
                  <a:pt x="69" y="328"/>
                </a:cubicBezTo>
                <a:cubicBezTo>
                  <a:pt x="73" y="426"/>
                  <a:pt x="69" y="525"/>
                  <a:pt x="69" y="623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0" name="AutoShape 284"/>
          <p:cNvSpPr>
            <a:spLocks noChangeAspect="1" noChangeArrowheads="1"/>
          </p:cNvSpPr>
          <p:nvPr/>
        </p:nvSpPr>
        <p:spPr bwMode="auto">
          <a:xfrm>
            <a:off x="4338638" y="1466850"/>
            <a:ext cx="420688" cy="282575"/>
          </a:xfrm>
          <a:prstGeom prst="rightArrow">
            <a:avLst>
              <a:gd name="adj1" fmla="val 50009"/>
              <a:gd name="adj2" fmla="val 37385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6" name="AutoShape 310"/>
          <p:cNvSpPr>
            <a:spLocks noChangeAspect="1" noChangeArrowheads="1"/>
          </p:cNvSpPr>
          <p:nvPr/>
        </p:nvSpPr>
        <p:spPr bwMode="auto">
          <a:xfrm>
            <a:off x="2378075" y="1952625"/>
            <a:ext cx="433388" cy="4603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7" name="AutoShape 311"/>
          <p:cNvSpPr>
            <a:spLocks noChangeAspect="1" noChangeArrowheads="1"/>
          </p:cNvSpPr>
          <p:nvPr/>
        </p:nvSpPr>
        <p:spPr bwMode="auto">
          <a:xfrm rot="18955893">
            <a:off x="1454150" y="3284538"/>
            <a:ext cx="433388" cy="4603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8" name="AutoShape 312"/>
          <p:cNvSpPr>
            <a:spLocks noChangeAspect="1" noChangeArrowheads="1"/>
          </p:cNvSpPr>
          <p:nvPr/>
        </p:nvSpPr>
        <p:spPr bwMode="auto">
          <a:xfrm rot="18955893">
            <a:off x="1190625" y="4397375"/>
            <a:ext cx="431800" cy="45878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9" name="AutoShape 313"/>
          <p:cNvSpPr>
            <a:spLocks noChangeAspect="1" noChangeArrowheads="1"/>
          </p:cNvSpPr>
          <p:nvPr/>
        </p:nvSpPr>
        <p:spPr bwMode="auto">
          <a:xfrm rot="5400000">
            <a:off x="6211888" y="1989138"/>
            <a:ext cx="431800" cy="45878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50" name="AutoShape 314"/>
          <p:cNvSpPr>
            <a:spLocks noChangeAspect="1" noChangeArrowheads="1"/>
          </p:cNvSpPr>
          <p:nvPr/>
        </p:nvSpPr>
        <p:spPr bwMode="auto">
          <a:xfrm rot="7200000">
            <a:off x="7067550" y="3205163"/>
            <a:ext cx="431800" cy="4603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51" name="AutoShape 315"/>
          <p:cNvSpPr>
            <a:spLocks noChangeAspect="1" noChangeArrowheads="1"/>
          </p:cNvSpPr>
          <p:nvPr/>
        </p:nvSpPr>
        <p:spPr bwMode="auto">
          <a:xfrm rot="7200000">
            <a:off x="7439026" y="4321175"/>
            <a:ext cx="431800" cy="4603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6" name="AutoShape 260"/>
          <p:cNvSpPr>
            <a:spLocks noChangeAspect="1" noChangeArrowheads="1"/>
          </p:cNvSpPr>
          <p:nvPr/>
        </p:nvSpPr>
        <p:spPr bwMode="auto">
          <a:xfrm>
            <a:off x="1543050" y="3751263"/>
            <a:ext cx="1427163" cy="9826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597" name="Rectangle 261"/>
          <p:cNvSpPr>
            <a:spLocks noChangeAspect="1" noChangeArrowheads="1"/>
          </p:cNvSpPr>
          <p:nvPr/>
        </p:nvSpPr>
        <p:spPr bwMode="auto">
          <a:xfrm>
            <a:off x="1506538" y="4699000"/>
            <a:ext cx="447675" cy="38576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3" name="AutoShape 287"/>
          <p:cNvSpPr>
            <a:spLocks noChangeAspect="1" noChangeArrowheads="1"/>
          </p:cNvSpPr>
          <p:nvPr/>
        </p:nvSpPr>
        <p:spPr bwMode="auto">
          <a:xfrm>
            <a:off x="1266825" y="4835525"/>
            <a:ext cx="1428750" cy="98425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2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4624" name="Rectangle 288"/>
          <p:cNvSpPr>
            <a:spLocks noChangeAspect="1" noChangeArrowheads="1"/>
          </p:cNvSpPr>
          <p:nvPr/>
        </p:nvSpPr>
        <p:spPr bwMode="auto">
          <a:xfrm>
            <a:off x="1230313" y="5778500"/>
            <a:ext cx="449263" cy="3873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9" name="Oval 263"/>
          <p:cNvSpPr>
            <a:spLocks noChangeAspect="1" noChangeArrowheads="1"/>
          </p:cNvSpPr>
          <p:nvPr/>
        </p:nvSpPr>
        <p:spPr bwMode="auto">
          <a:xfrm>
            <a:off x="2540000" y="3932238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0" name="Oval 264"/>
          <p:cNvSpPr>
            <a:spLocks noChangeAspect="1" noChangeArrowheads="1"/>
          </p:cNvSpPr>
          <p:nvPr/>
        </p:nvSpPr>
        <p:spPr bwMode="auto">
          <a:xfrm>
            <a:off x="2513013" y="4113213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1" name="Oval 265"/>
          <p:cNvSpPr>
            <a:spLocks noChangeAspect="1" noChangeArrowheads="1"/>
          </p:cNvSpPr>
          <p:nvPr/>
        </p:nvSpPr>
        <p:spPr bwMode="auto">
          <a:xfrm>
            <a:off x="2257425" y="4067175"/>
            <a:ext cx="141288" cy="141287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2" name="Oval 266"/>
          <p:cNvSpPr>
            <a:spLocks noChangeAspect="1" noChangeArrowheads="1"/>
          </p:cNvSpPr>
          <p:nvPr/>
        </p:nvSpPr>
        <p:spPr bwMode="auto">
          <a:xfrm>
            <a:off x="2339975" y="4283075"/>
            <a:ext cx="139700" cy="141287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5" name="Oval 269"/>
          <p:cNvSpPr>
            <a:spLocks noChangeAspect="1" noChangeArrowheads="1"/>
          </p:cNvSpPr>
          <p:nvPr/>
        </p:nvSpPr>
        <p:spPr bwMode="auto">
          <a:xfrm>
            <a:off x="1993900" y="4084638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6" name="Oval 270"/>
          <p:cNvSpPr>
            <a:spLocks noChangeAspect="1" noChangeArrowheads="1"/>
          </p:cNvSpPr>
          <p:nvPr/>
        </p:nvSpPr>
        <p:spPr bwMode="auto">
          <a:xfrm>
            <a:off x="1947863" y="4343400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7" name="Oval 271"/>
          <p:cNvSpPr>
            <a:spLocks noChangeAspect="1" noChangeArrowheads="1"/>
          </p:cNvSpPr>
          <p:nvPr/>
        </p:nvSpPr>
        <p:spPr bwMode="auto">
          <a:xfrm>
            <a:off x="2173288" y="3857625"/>
            <a:ext cx="141288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08" name="Oval 272"/>
          <p:cNvSpPr>
            <a:spLocks noChangeAspect="1" noChangeArrowheads="1"/>
          </p:cNvSpPr>
          <p:nvPr/>
        </p:nvSpPr>
        <p:spPr bwMode="auto">
          <a:xfrm>
            <a:off x="2601913" y="4348163"/>
            <a:ext cx="139700" cy="1397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6" name="Oval 290"/>
          <p:cNvSpPr>
            <a:spLocks noChangeAspect="1" noChangeArrowheads="1"/>
          </p:cNvSpPr>
          <p:nvPr/>
        </p:nvSpPr>
        <p:spPr bwMode="auto">
          <a:xfrm>
            <a:off x="1470025" y="5407025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7" name="Oval 291"/>
          <p:cNvSpPr>
            <a:spLocks noChangeAspect="1" noChangeArrowheads="1"/>
          </p:cNvSpPr>
          <p:nvPr/>
        </p:nvSpPr>
        <p:spPr bwMode="auto">
          <a:xfrm>
            <a:off x="1552575" y="5226050"/>
            <a:ext cx="92075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8" name="Oval 292"/>
          <p:cNvSpPr>
            <a:spLocks noChangeAspect="1" noChangeArrowheads="1"/>
          </p:cNvSpPr>
          <p:nvPr/>
        </p:nvSpPr>
        <p:spPr bwMode="auto">
          <a:xfrm>
            <a:off x="1646238" y="5426075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9" name="Oval 293"/>
          <p:cNvSpPr>
            <a:spLocks noChangeAspect="1" noChangeArrowheads="1"/>
          </p:cNvSpPr>
          <p:nvPr/>
        </p:nvSpPr>
        <p:spPr bwMode="auto">
          <a:xfrm>
            <a:off x="1733550" y="5180013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0" name="Oval 294"/>
          <p:cNvSpPr>
            <a:spLocks noChangeAspect="1" noChangeArrowheads="1"/>
          </p:cNvSpPr>
          <p:nvPr/>
        </p:nvSpPr>
        <p:spPr bwMode="auto">
          <a:xfrm>
            <a:off x="1892300" y="5162550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1" name="Oval 295"/>
          <p:cNvSpPr>
            <a:spLocks noChangeAspect="1" noChangeArrowheads="1"/>
          </p:cNvSpPr>
          <p:nvPr/>
        </p:nvSpPr>
        <p:spPr bwMode="auto">
          <a:xfrm>
            <a:off x="2233613" y="5124450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2" name="Oval 296"/>
          <p:cNvSpPr>
            <a:spLocks noChangeAspect="1" noChangeArrowheads="1"/>
          </p:cNvSpPr>
          <p:nvPr/>
        </p:nvSpPr>
        <p:spPr bwMode="auto">
          <a:xfrm>
            <a:off x="2397125" y="5249863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3" name="Oval 297"/>
          <p:cNvSpPr>
            <a:spLocks noChangeAspect="1" noChangeArrowheads="1"/>
          </p:cNvSpPr>
          <p:nvPr/>
        </p:nvSpPr>
        <p:spPr bwMode="auto">
          <a:xfrm>
            <a:off x="2241550" y="527367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4" name="Oval 298"/>
          <p:cNvSpPr>
            <a:spLocks noChangeAspect="1" noChangeArrowheads="1"/>
          </p:cNvSpPr>
          <p:nvPr/>
        </p:nvSpPr>
        <p:spPr bwMode="auto">
          <a:xfrm>
            <a:off x="2057400" y="50053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5" name="Oval 299"/>
          <p:cNvSpPr>
            <a:spLocks noChangeAspect="1" noChangeArrowheads="1"/>
          </p:cNvSpPr>
          <p:nvPr/>
        </p:nvSpPr>
        <p:spPr bwMode="auto">
          <a:xfrm>
            <a:off x="2074863" y="5321300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6" name="Oval 300"/>
          <p:cNvSpPr>
            <a:spLocks noChangeAspect="1" noChangeArrowheads="1"/>
          </p:cNvSpPr>
          <p:nvPr/>
        </p:nvSpPr>
        <p:spPr bwMode="auto">
          <a:xfrm>
            <a:off x="2192338" y="546417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7" name="Oval 301"/>
          <p:cNvSpPr>
            <a:spLocks noChangeAspect="1" noChangeArrowheads="1"/>
          </p:cNvSpPr>
          <p:nvPr/>
        </p:nvSpPr>
        <p:spPr bwMode="auto">
          <a:xfrm>
            <a:off x="2003425" y="5440363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8" name="Oval 302"/>
          <p:cNvSpPr>
            <a:spLocks noChangeAspect="1" noChangeArrowheads="1"/>
          </p:cNvSpPr>
          <p:nvPr/>
        </p:nvSpPr>
        <p:spPr bwMode="auto">
          <a:xfrm>
            <a:off x="1830388" y="5314950"/>
            <a:ext cx="93663" cy="92075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39" name="Oval 303"/>
          <p:cNvSpPr>
            <a:spLocks noChangeAspect="1" noChangeArrowheads="1"/>
          </p:cNvSpPr>
          <p:nvPr/>
        </p:nvSpPr>
        <p:spPr bwMode="auto">
          <a:xfrm>
            <a:off x="1568450" y="5013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0" name="Oval 304"/>
          <p:cNvSpPr>
            <a:spLocks noChangeAspect="1" noChangeArrowheads="1"/>
          </p:cNvSpPr>
          <p:nvPr/>
        </p:nvSpPr>
        <p:spPr bwMode="auto">
          <a:xfrm>
            <a:off x="1812925" y="54879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1" name="Oval 305"/>
          <p:cNvSpPr>
            <a:spLocks noChangeAspect="1" noChangeArrowheads="1"/>
          </p:cNvSpPr>
          <p:nvPr/>
        </p:nvSpPr>
        <p:spPr bwMode="auto">
          <a:xfrm>
            <a:off x="1520825" y="552767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2" name="Oval 306"/>
          <p:cNvSpPr>
            <a:spLocks noChangeAspect="1" noChangeArrowheads="1"/>
          </p:cNvSpPr>
          <p:nvPr/>
        </p:nvSpPr>
        <p:spPr bwMode="auto">
          <a:xfrm>
            <a:off x="1765300" y="5013325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3" name="Oval 307"/>
          <p:cNvSpPr>
            <a:spLocks noChangeAspect="1" noChangeArrowheads="1"/>
          </p:cNvSpPr>
          <p:nvPr/>
        </p:nvSpPr>
        <p:spPr bwMode="auto">
          <a:xfrm>
            <a:off x="2392363" y="5068888"/>
            <a:ext cx="92075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4" name="Oval 308"/>
          <p:cNvSpPr>
            <a:spLocks noChangeAspect="1" noChangeArrowheads="1"/>
          </p:cNvSpPr>
          <p:nvPr/>
        </p:nvSpPr>
        <p:spPr bwMode="auto">
          <a:xfrm>
            <a:off x="2074863" y="5162550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45" name="Oval 309"/>
          <p:cNvSpPr>
            <a:spLocks noChangeAspect="1" noChangeArrowheads="1"/>
          </p:cNvSpPr>
          <p:nvPr/>
        </p:nvSpPr>
        <p:spPr bwMode="auto">
          <a:xfrm>
            <a:off x="1433513" y="5068888"/>
            <a:ext cx="93663" cy="93662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25" name="Oval 289"/>
          <p:cNvSpPr>
            <a:spLocks noChangeAspect="1" noChangeArrowheads="1"/>
          </p:cNvSpPr>
          <p:nvPr/>
        </p:nvSpPr>
        <p:spPr bwMode="auto">
          <a:xfrm>
            <a:off x="1374775" y="5721350"/>
            <a:ext cx="211138" cy="88900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598" name="Oval 262"/>
          <p:cNvSpPr>
            <a:spLocks noChangeAspect="1" noChangeArrowheads="1"/>
          </p:cNvSpPr>
          <p:nvPr/>
        </p:nvSpPr>
        <p:spPr bwMode="auto">
          <a:xfrm>
            <a:off x="1651000" y="4637088"/>
            <a:ext cx="211138" cy="87312"/>
          </a:xfrm>
          <a:prstGeom prst="ellipse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54653" name="Text Box 317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7332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518" grpId="0" animBg="1"/>
      <p:bldP spid="654520" grpId="0" animBg="1"/>
      <p:bldP spid="654521" grpId="0" animBg="1"/>
      <p:bldP spid="654522" grpId="0" animBg="1"/>
      <p:bldP spid="654523" grpId="0" animBg="1"/>
      <p:bldP spid="654524" grpId="0" animBg="1"/>
      <p:bldP spid="654525" grpId="0" animBg="1"/>
      <p:bldP spid="654526" grpId="0" animBg="1"/>
      <p:bldP spid="654527" grpId="0" animBg="1"/>
      <p:bldP spid="654528" grpId="0" animBg="1"/>
      <p:bldP spid="654529" grpId="0" animBg="1"/>
      <p:bldP spid="654530" grpId="0" animBg="1"/>
      <p:bldP spid="654531" grpId="0" animBg="1"/>
      <p:bldP spid="654532" grpId="0" animBg="1"/>
      <p:bldP spid="654533" grpId="0" animBg="1"/>
      <p:bldP spid="654534" grpId="0" animBg="1"/>
      <p:bldP spid="654535" grpId="0" animBg="1"/>
      <p:bldP spid="654536" grpId="0" animBg="1"/>
      <p:bldP spid="654537" grpId="0" animBg="1"/>
      <p:bldP spid="654538" grpId="0" animBg="1"/>
      <p:bldP spid="654539" grpId="0" animBg="1"/>
      <p:bldP spid="654540" grpId="0" animBg="1"/>
      <p:bldP spid="654543" grpId="0" animBg="1"/>
      <p:bldP spid="654545" grpId="0" animBg="1"/>
      <p:bldP spid="654546" grpId="0" animBg="1"/>
      <p:bldP spid="654547" grpId="0" animBg="1"/>
      <p:bldP spid="654548" grpId="0" animBg="1"/>
      <p:bldP spid="654549" grpId="0" animBg="1"/>
      <p:bldP spid="654550" grpId="0" animBg="1"/>
      <p:bldP spid="654551" grpId="0" animBg="1"/>
      <p:bldP spid="654554" grpId="0" animBg="1"/>
      <p:bldP spid="654556" grpId="0" animBg="1"/>
      <p:bldP spid="654557" grpId="0" animBg="1"/>
      <p:bldP spid="654558" grpId="0" animBg="1"/>
      <p:bldP spid="654559" grpId="0" animBg="1"/>
      <p:bldP spid="654560" grpId="0" animBg="1"/>
      <p:bldP spid="654561" grpId="0" animBg="1"/>
      <p:bldP spid="654562" grpId="0" animBg="1"/>
      <p:bldP spid="654563" grpId="0" animBg="1"/>
      <p:bldP spid="654564" grpId="0" animBg="1"/>
      <p:bldP spid="654565" grpId="0" animBg="1"/>
      <p:bldP spid="654566" grpId="0" animBg="1"/>
      <p:bldP spid="654569" grpId="0" animBg="1"/>
      <p:bldP spid="654571" grpId="0" animBg="1"/>
      <p:bldP spid="654572" grpId="0" animBg="1"/>
      <p:bldP spid="654573" grpId="0" animBg="1"/>
      <p:bldP spid="654574" grpId="0" animBg="1"/>
      <p:bldP spid="654577" grpId="0" animBg="1"/>
      <p:bldP spid="654578" grpId="0" animBg="1"/>
      <p:bldP spid="654579" grpId="0" animBg="1"/>
      <p:bldP spid="654580" grpId="0" animBg="1"/>
      <p:bldP spid="654581" grpId="0" animBg="1"/>
      <p:bldP spid="654582" grpId="0" animBg="1"/>
      <p:bldP spid="654585" grpId="0" animBg="1"/>
      <p:bldP spid="654587" grpId="0" animBg="1"/>
      <p:bldP spid="654588" grpId="0" animBg="1"/>
      <p:bldP spid="654589" grpId="0" animBg="1"/>
      <p:bldP spid="654590" grpId="0" animBg="1"/>
      <p:bldP spid="654591" grpId="0" animBg="1"/>
      <p:bldP spid="654592" grpId="0" animBg="1"/>
      <p:bldP spid="654593" grpId="0" animBg="1"/>
      <p:bldP spid="654603" grpId="0" animBg="1"/>
      <p:bldP spid="654604" grpId="0" animBg="1"/>
      <p:bldP spid="654609" grpId="0" animBg="1"/>
      <p:bldP spid="654610" grpId="0" animBg="1"/>
      <p:bldP spid="654611" grpId="1" animBg="1"/>
      <p:bldP spid="654612" grpId="0" animBg="1"/>
      <p:bldP spid="654613" grpId="1" animBg="1"/>
      <p:bldP spid="654614" grpId="0" animBg="1"/>
      <p:bldP spid="654615" grpId="1" animBg="1"/>
      <p:bldP spid="654620" grpId="0" animBg="1"/>
      <p:bldP spid="654646" grpId="0" animBg="1"/>
      <p:bldP spid="654647" grpId="0" animBg="1"/>
      <p:bldP spid="654648" grpId="0" animBg="1"/>
      <p:bldP spid="654649" grpId="0" animBg="1"/>
      <p:bldP spid="654650" grpId="0" animBg="1"/>
      <p:bldP spid="654651" grpId="0" animBg="1"/>
      <p:bldP spid="654596" grpId="0" animBg="1"/>
      <p:bldP spid="654597" grpId="0" animBg="1"/>
      <p:bldP spid="654623" grpId="0" animBg="1"/>
      <p:bldP spid="654624" grpId="0" animBg="1"/>
      <p:bldP spid="654599" grpId="0" animBg="1"/>
      <p:bldP spid="654600" grpId="0" animBg="1"/>
      <p:bldP spid="654601" grpId="0" animBg="1"/>
      <p:bldP spid="654602" grpId="0" animBg="1"/>
      <p:bldP spid="654605" grpId="0" animBg="1"/>
      <p:bldP spid="654606" grpId="0" animBg="1"/>
      <p:bldP spid="654607" grpId="0" animBg="1"/>
      <p:bldP spid="654608" grpId="0" animBg="1"/>
      <p:bldP spid="654626" grpId="0" animBg="1"/>
      <p:bldP spid="654627" grpId="0" animBg="1"/>
      <p:bldP spid="654628" grpId="0" animBg="1"/>
      <p:bldP spid="654629" grpId="0" animBg="1"/>
      <p:bldP spid="654630" grpId="0" animBg="1"/>
      <p:bldP spid="654631" grpId="0" animBg="1"/>
      <p:bldP spid="654632" grpId="0" animBg="1"/>
      <p:bldP spid="654633" grpId="0" animBg="1"/>
      <p:bldP spid="654634" grpId="0" animBg="1"/>
      <p:bldP spid="654635" grpId="0" animBg="1"/>
      <p:bldP spid="654636" grpId="0" animBg="1"/>
      <p:bldP spid="654637" grpId="0" animBg="1"/>
      <p:bldP spid="654638" grpId="0" animBg="1"/>
      <p:bldP spid="654639" grpId="0" animBg="1"/>
      <p:bldP spid="654640" grpId="0" animBg="1"/>
      <p:bldP spid="654641" grpId="0" animBg="1"/>
      <p:bldP spid="654642" grpId="0" animBg="1"/>
      <p:bldP spid="654643" grpId="0" animBg="1"/>
      <p:bldP spid="654644" grpId="0" animBg="1"/>
      <p:bldP spid="654645" grpId="0" animBg="1"/>
      <p:bldP spid="654625" grpId="0" animBg="1"/>
      <p:bldP spid="65459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FPGA Applications: Programmability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Instead of fabricating a chip, we can program an FPGA</a:t>
            </a:r>
          </a:p>
          <a:p>
            <a:endParaRPr lang="en-US" sz="2400" dirty="0"/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Avoid non-recurring engineering (NRE) costs of IC design</a:t>
            </a:r>
          </a:p>
          <a:p>
            <a:pPr lvl="1"/>
            <a:r>
              <a:rPr lang="en-US" sz="2000" dirty="0" smtClean="0"/>
              <a:t>Enable later changes easily (e.g. in case of a new media format)</a:t>
            </a:r>
          </a:p>
          <a:p>
            <a:endParaRPr lang="en-US" dirty="0"/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Larger area, more power, slower speed</a:t>
            </a:r>
          </a:p>
        </p:txBody>
      </p:sp>
    </p:spTree>
    <p:extLst>
      <p:ext uri="{BB962C8B-B14F-4D97-AF65-F5344CB8AC3E}">
        <p14:creationId xmlns:p14="http://schemas.microsoft.com/office/powerpoint/2010/main" val="24385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E654E-E96E-DD43-BF16-FFFC365F4B2D}" type="slidenum">
              <a:rPr lang="en-US"/>
              <a:pPr/>
              <a:t>6</a:t>
            </a:fld>
            <a:endParaRPr lang="en-US"/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5213350" y="4002088"/>
            <a:ext cx="1550988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2411413" y="1341438"/>
            <a:ext cx="8651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Circuit: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750888" y="5591175"/>
            <a:ext cx="33162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Cut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baseline="-25000" smtClean="0">
                <a:solidFill>
                  <a:srgbClr val="CC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: four external connections</a:t>
            </a:r>
          </a:p>
        </p:txBody>
      </p: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3736975" y="1447800"/>
            <a:ext cx="573088" cy="249238"/>
            <a:chOff x="6667" y="7209"/>
            <a:chExt cx="1119" cy="579"/>
          </a:xfrm>
        </p:grpSpPr>
        <p:sp>
          <p:nvSpPr>
            <p:cNvPr id="478215" name="Line 7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16" name="Line 8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17" name="Line 9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18" name="Oval 10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19" name="Freeform 11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>
                <a:gd name="T0" fmla="*/ 7 w 699"/>
                <a:gd name="T1" fmla="*/ 0 h 579"/>
                <a:gd name="T2" fmla="*/ 302 w 699"/>
                <a:gd name="T3" fmla="*/ 0 h 579"/>
                <a:gd name="T4" fmla="*/ 537 w 699"/>
                <a:gd name="T5" fmla="*/ 93 h 579"/>
                <a:gd name="T6" fmla="*/ 699 w 699"/>
                <a:gd name="T7" fmla="*/ 286 h 579"/>
                <a:gd name="T8" fmla="*/ 549 w 699"/>
                <a:gd name="T9" fmla="*/ 480 h 579"/>
                <a:gd name="T10" fmla="*/ 302 w 699"/>
                <a:gd name="T11" fmla="*/ 579 h 579"/>
                <a:gd name="T12" fmla="*/ 0 w 699"/>
                <a:gd name="T13" fmla="*/ 579 h 579"/>
                <a:gd name="T14" fmla="*/ 82 w 699"/>
                <a:gd name="T15" fmla="*/ 422 h 579"/>
                <a:gd name="T16" fmla="*/ 110 w 699"/>
                <a:gd name="T17" fmla="*/ 286 h 579"/>
                <a:gd name="T18" fmla="*/ 82 w 699"/>
                <a:gd name="T19" fmla="*/ 143 h 579"/>
                <a:gd name="T20" fmla="*/ 7 w 699"/>
                <a:gd name="T21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20" name="Group 12"/>
          <p:cNvGrpSpPr>
            <a:grpSpLocks/>
          </p:cNvGrpSpPr>
          <p:nvPr/>
        </p:nvGrpSpPr>
        <p:grpSpPr bwMode="auto">
          <a:xfrm>
            <a:off x="3733800" y="1798638"/>
            <a:ext cx="571500" cy="250825"/>
            <a:chOff x="6667" y="7209"/>
            <a:chExt cx="1119" cy="579"/>
          </a:xfrm>
        </p:grpSpPr>
        <p:sp>
          <p:nvSpPr>
            <p:cNvPr id="478221" name="Line 13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2" name="Line 14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3" name="Line 15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4" name="Oval 16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5" name="Freeform 17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>
                <a:gd name="T0" fmla="*/ 7 w 699"/>
                <a:gd name="T1" fmla="*/ 0 h 579"/>
                <a:gd name="T2" fmla="*/ 302 w 699"/>
                <a:gd name="T3" fmla="*/ 0 h 579"/>
                <a:gd name="T4" fmla="*/ 537 w 699"/>
                <a:gd name="T5" fmla="*/ 93 h 579"/>
                <a:gd name="T6" fmla="*/ 699 w 699"/>
                <a:gd name="T7" fmla="*/ 286 h 579"/>
                <a:gd name="T8" fmla="*/ 549 w 699"/>
                <a:gd name="T9" fmla="*/ 480 h 579"/>
                <a:gd name="T10" fmla="*/ 302 w 699"/>
                <a:gd name="T11" fmla="*/ 579 h 579"/>
                <a:gd name="T12" fmla="*/ 0 w 699"/>
                <a:gd name="T13" fmla="*/ 579 h 579"/>
                <a:gd name="T14" fmla="*/ 82 w 699"/>
                <a:gd name="T15" fmla="*/ 422 h 579"/>
                <a:gd name="T16" fmla="*/ 110 w 699"/>
                <a:gd name="T17" fmla="*/ 286 h 579"/>
                <a:gd name="T18" fmla="*/ 82 w 699"/>
                <a:gd name="T19" fmla="*/ 143 h 579"/>
                <a:gd name="T20" fmla="*/ 7 w 699"/>
                <a:gd name="T21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26" name="Group 18"/>
          <p:cNvGrpSpPr>
            <a:grpSpLocks/>
          </p:cNvGrpSpPr>
          <p:nvPr/>
        </p:nvGrpSpPr>
        <p:grpSpPr bwMode="auto">
          <a:xfrm>
            <a:off x="4302125" y="1624013"/>
            <a:ext cx="571500" cy="250825"/>
            <a:chOff x="6643" y="8446"/>
            <a:chExt cx="1114" cy="579"/>
          </a:xfrm>
        </p:grpSpPr>
        <p:sp>
          <p:nvSpPr>
            <p:cNvPr id="478227" name="AutoShape 19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1" name="Oval 23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32" name="Group 24"/>
          <p:cNvGrpSpPr>
            <a:grpSpLocks/>
          </p:cNvGrpSpPr>
          <p:nvPr/>
        </p:nvGrpSpPr>
        <p:grpSpPr bwMode="auto">
          <a:xfrm>
            <a:off x="3736975" y="2181225"/>
            <a:ext cx="571500" cy="250825"/>
            <a:chOff x="6643" y="8446"/>
            <a:chExt cx="1114" cy="579"/>
          </a:xfrm>
        </p:grpSpPr>
        <p:sp>
          <p:nvSpPr>
            <p:cNvPr id="478233" name="AutoShape 25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4" name="Line 26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5" name="Line 27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6" name="Line 28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37" name="Oval 29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38" name="Group 30"/>
          <p:cNvGrpSpPr>
            <a:grpSpLocks/>
          </p:cNvGrpSpPr>
          <p:nvPr/>
        </p:nvGrpSpPr>
        <p:grpSpPr bwMode="auto">
          <a:xfrm>
            <a:off x="3736975" y="2532063"/>
            <a:ext cx="571500" cy="249237"/>
            <a:chOff x="6643" y="8446"/>
            <a:chExt cx="1114" cy="579"/>
          </a:xfrm>
        </p:grpSpPr>
        <p:sp>
          <p:nvSpPr>
            <p:cNvPr id="478239" name="AutoShape 31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0" name="Line 32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1" name="Line 33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2" name="Line 34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3" name="Oval 35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44" name="Group 36"/>
          <p:cNvGrpSpPr>
            <a:grpSpLocks/>
          </p:cNvGrpSpPr>
          <p:nvPr/>
        </p:nvGrpSpPr>
        <p:grpSpPr bwMode="auto">
          <a:xfrm>
            <a:off x="4310063" y="2363788"/>
            <a:ext cx="571500" cy="249237"/>
            <a:chOff x="6667" y="7209"/>
            <a:chExt cx="1119" cy="579"/>
          </a:xfrm>
        </p:grpSpPr>
        <p:sp>
          <p:nvSpPr>
            <p:cNvPr id="478245" name="Line 37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7" name="Line 39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8" name="Oval 40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49" name="Freeform 41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>
                <a:gd name="T0" fmla="*/ 7 w 699"/>
                <a:gd name="T1" fmla="*/ 0 h 579"/>
                <a:gd name="T2" fmla="*/ 302 w 699"/>
                <a:gd name="T3" fmla="*/ 0 h 579"/>
                <a:gd name="T4" fmla="*/ 537 w 699"/>
                <a:gd name="T5" fmla="*/ 93 h 579"/>
                <a:gd name="T6" fmla="*/ 699 w 699"/>
                <a:gd name="T7" fmla="*/ 286 h 579"/>
                <a:gd name="T8" fmla="*/ 549 w 699"/>
                <a:gd name="T9" fmla="*/ 480 h 579"/>
                <a:gd name="T10" fmla="*/ 302 w 699"/>
                <a:gd name="T11" fmla="*/ 579 h 579"/>
                <a:gd name="T12" fmla="*/ 0 w 699"/>
                <a:gd name="T13" fmla="*/ 579 h 579"/>
                <a:gd name="T14" fmla="*/ 82 w 699"/>
                <a:gd name="T15" fmla="*/ 422 h 579"/>
                <a:gd name="T16" fmla="*/ 110 w 699"/>
                <a:gd name="T17" fmla="*/ 286 h 579"/>
                <a:gd name="T18" fmla="*/ 82 w 699"/>
                <a:gd name="T19" fmla="*/ 143 h 579"/>
                <a:gd name="T20" fmla="*/ 7 w 699"/>
                <a:gd name="T21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50" name="Group 42"/>
          <p:cNvGrpSpPr>
            <a:grpSpLocks/>
          </p:cNvGrpSpPr>
          <p:nvPr/>
        </p:nvGrpSpPr>
        <p:grpSpPr bwMode="auto">
          <a:xfrm>
            <a:off x="4884738" y="1998663"/>
            <a:ext cx="593725" cy="250825"/>
            <a:chOff x="6672" y="2616"/>
            <a:chExt cx="1160" cy="579"/>
          </a:xfrm>
        </p:grpSpPr>
        <p:sp>
          <p:nvSpPr>
            <p:cNvPr id="478251" name="Freeform 43"/>
            <p:cNvSpPr>
              <a:spLocks/>
            </p:cNvSpPr>
            <p:nvPr/>
          </p:nvSpPr>
          <p:spPr bwMode="auto">
            <a:xfrm>
              <a:off x="6876" y="2616"/>
              <a:ext cx="699" cy="579"/>
            </a:xfrm>
            <a:custGeom>
              <a:avLst/>
              <a:gdLst>
                <a:gd name="T0" fmla="*/ 7 w 699"/>
                <a:gd name="T1" fmla="*/ 0 h 579"/>
                <a:gd name="T2" fmla="*/ 302 w 699"/>
                <a:gd name="T3" fmla="*/ 0 h 579"/>
                <a:gd name="T4" fmla="*/ 537 w 699"/>
                <a:gd name="T5" fmla="*/ 93 h 579"/>
                <a:gd name="T6" fmla="*/ 699 w 699"/>
                <a:gd name="T7" fmla="*/ 286 h 579"/>
                <a:gd name="T8" fmla="*/ 549 w 699"/>
                <a:gd name="T9" fmla="*/ 480 h 579"/>
                <a:gd name="T10" fmla="*/ 302 w 699"/>
                <a:gd name="T11" fmla="*/ 579 h 579"/>
                <a:gd name="T12" fmla="*/ 0 w 699"/>
                <a:gd name="T13" fmla="*/ 579 h 579"/>
                <a:gd name="T14" fmla="*/ 82 w 699"/>
                <a:gd name="T15" fmla="*/ 422 h 579"/>
                <a:gd name="T16" fmla="*/ 110 w 699"/>
                <a:gd name="T17" fmla="*/ 286 h 579"/>
                <a:gd name="T18" fmla="*/ 82 w 699"/>
                <a:gd name="T19" fmla="*/ 143 h 579"/>
                <a:gd name="T20" fmla="*/ 7 w 699"/>
                <a:gd name="T21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2" name="Line 44"/>
            <p:cNvSpPr>
              <a:spLocks noChangeShapeType="1"/>
            </p:cNvSpPr>
            <p:nvPr/>
          </p:nvSpPr>
          <p:spPr bwMode="auto">
            <a:xfrm flipH="1">
              <a:off x="6682" y="2739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3" name="Line 45"/>
            <p:cNvSpPr>
              <a:spLocks noChangeShapeType="1"/>
            </p:cNvSpPr>
            <p:nvPr/>
          </p:nvSpPr>
          <p:spPr bwMode="auto">
            <a:xfrm flipH="1">
              <a:off x="6672" y="3069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4" name="Line 46"/>
            <p:cNvSpPr>
              <a:spLocks noChangeShapeType="1"/>
            </p:cNvSpPr>
            <p:nvPr/>
          </p:nvSpPr>
          <p:spPr bwMode="auto">
            <a:xfrm flipH="1">
              <a:off x="7568" y="290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8255" name="Group 47"/>
          <p:cNvGrpSpPr>
            <a:grpSpLocks/>
          </p:cNvGrpSpPr>
          <p:nvPr/>
        </p:nvGrpSpPr>
        <p:grpSpPr bwMode="auto">
          <a:xfrm>
            <a:off x="5468938" y="2003425"/>
            <a:ext cx="452437" cy="246063"/>
            <a:chOff x="6787" y="5804"/>
            <a:chExt cx="885" cy="568"/>
          </a:xfrm>
        </p:grpSpPr>
        <p:sp>
          <p:nvSpPr>
            <p:cNvPr id="478256" name="AutoShape 48"/>
            <p:cNvSpPr>
              <a:spLocks noChangeArrowheads="1"/>
            </p:cNvSpPr>
            <p:nvPr/>
          </p:nvSpPr>
          <p:spPr bwMode="auto">
            <a:xfrm rot="5400000">
              <a:off x="6948" y="5850"/>
              <a:ext cx="568" cy="47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7" name="Line 49"/>
            <p:cNvSpPr>
              <a:spLocks noChangeShapeType="1"/>
            </p:cNvSpPr>
            <p:nvPr/>
          </p:nvSpPr>
          <p:spPr bwMode="auto">
            <a:xfrm flipH="1">
              <a:off x="6787" y="608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8" name="Line 50"/>
            <p:cNvSpPr>
              <a:spLocks noChangeShapeType="1"/>
            </p:cNvSpPr>
            <p:nvPr/>
          </p:nvSpPr>
          <p:spPr bwMode="auto">
            <a:xfrm flipH="1">
              <a:off x="7548" y="6083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8259" name="Oval 51"/>
            <p:cNvSpPr>
              <a:spLocks noChangeArrowheads="1"/>
            </p:cNvSpPr>
            <p:nvPr/>
          </p:nvSpPr>
          <p:spPr bwMode="auto">
            <a:xfrm>
              <a:off x="7473" y="6043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8260" name="Line 52"/>
          <p:cNvSpPr>
            <a:spLocks noChangeShapeType="1"/>
          </p:cNvSpPr>
          <p:nvPr/>
        </p:nvSpPr>
        <p:spPr bwMode="auto">
          <a:xfrm>
            <a:off x="4305300" y="1571625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1" name="Line 53"/>
          <p:cNvSpPr>
            <a:spLocks noChangeShapeType="1"/>
          </p:cNvSpPr>
          <p:nvPr/>
        </p:nvSpPr>
        <p:spPr bwMode="auto">
          <a:xfrm>
            <a:off x="4302125" y="1822450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2" name="Line 54"/>
          <p:cNvSpPr>
            <a:spLocks noChangeShapeType="1"/>
          </p:cNvSpPr>
          <p:nvPr/>
        </p:nvSpPr>
        <p:spPr bwMode="auto">
          <a:xfrm>
            <a:off x="4314825" y="2312988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3" name="Line 55"/>
          <p:cNvSpPr>
            <a:spLocks noChangeShapeType="1"/>
          </p:cNvSpPr>
          <p:nvPr/>
        </p:nvSpPr>
        <p:spPr bwMode="auto">
          <a:xfrm>
            <a:off x="4314825" y="2560638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4" name="Line 56"/>
          <p:cNvSpPr>
            <a:spLocks noChangeShapeType="1"/>
          </p:cNvSpPr>
          <p:nvPr/>
        </p:nvSpPr>
        <p:spPr bwMode="auto">
          <a:xfrm>
            <a:off x="4883150" y="1751013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5" name="Line 57"/>
          <p:cNvSpPr>
            <a:spLocks noChangeShapeType="1"/>
          </p:cNvSpPr>
          <p:nvPr/>
        </p:nvSpPr>
        <p:spPr bwMode="auto">
          <a:xfrm flipH="1">
            <a:off x="4879975" y="2193925"/>
            <a:ext cx="31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66" name="Text Box 58"/>
          <p:cNvSpPr txBox="1">
            <a:spLocks noChangeArrowheads="1"/>
          </p:cNvSpPr>
          <p:nvPr/>
        </p:nvSpPr>
        <p:spPr bwMode="auto">
          <a:xfrm>
            <a:off x="3843338" y="14081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3838575" y="17637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478268" name="Text Box 60"/>
          <p:cNvSpPr txBox="1">
            <a:spLocks noChangeArrowheads="1"/>
          </p:cNvSpPr>
          <p:nvPr/>
        </p:nvSpPr>
        <p:spPr bwMode="auto">
          <a:xfrm>
            <a:off x="3835400" y="214153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478269" name="Text Box 61"/>
          <p:cNvSpPr txBox="1">
            <a:spLocks noChangeArrowheads="1"/>
          </p:cNvSpPr>
          <p:nvPr/>
        </p:nvSpPr>
        <p:spPr bwMode="auto">
          <a:xfrm>
            <a:off x="3838575" y="249396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4394200" y="1587500"/>
            <a:ext cx="3000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478271" name="Text Box 63"/>
          <p:cNvSpPr txBox="1">
            <a:spLocks noChangeArrowheads="1"/>
          </p:cNvSpPr>
          <p:nvPr/>
        </p:nvSpPr>
        <p:spPr bwMode="auto">
          <a:xfrm>
            <a:off x="4411663" y="232727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478272" name="Text Box 64"/>
          <p:cNvSpPr txBox="1">
            <a:spLocks noChangeArrowheads="1"/>
          </p:cNvSpPr>
          <p:nvPr/>
        </p:nvSpPr>
        <p:spPr bwMode="auto">
          <a:xfrm>
            <a:off x="4984750" y="195580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478273" name="Text Box 65"/>
          <p:cNvSpPr txBox="1">
            <a:spLocks noChangeArrowheads="1"/>
          </p:cNvSpPr>
          <p:nvPr/>
        </p:nvSpPr>
        <p:spPr bwMode="auto">
          <a:xfrm>
            <a:off x="5492750" y="19669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478274" name="Rectangle 66"/>
          <p:cNvSpPr>
            <a:spLocks noChangeArrowheads="1"/>
          </p:cNvSpPr>
          <p:nvPr/>
        </p:nvSpPr>
        <p:spPr bwMode="auto">
          <a:xfrm>
            <a:off x="7011988" y="4002088"/>
            <a:ext cx="1524000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75" name="Rectangle 67"/>
          <p:cNvSpPr>
            <a:spLocks noChangeArrowheads="1"/>
          </p:cNvSpPr>
          <p:nvPr/>
        </p:nvSpPr>
        <p:spPr bwMode="auto">
          <a:xfrm>
            <a:off x="6054725" y="4256088"/>
            <a:ext cx="522288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76" name="AutoShape 68"/>
          <p:cNvSpPr>
            <a:spLocks noChangeArrowheads="1"/>
          </p:cNvSpPr>
          <p:nvPr/>
        </p:nvSpPr>
        <p:spPr bwMode="auto">
          <a:xfrm>
            <a:off x="6156325" y="4321175"/>
            <a:ext cx="354013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77" name="Line 69"/>
          <p:cNvSpPr>
            <a:spLocks noChangeShapeType="1"/>
          </p:cNvSpPr>
          <p:nvPr/>
        </p:nvSpPr>
        <p:spPr bwMode="auto">
          <a:xfrm flipH="1">
            <a:off x="6054725" y="4375150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78" name="Line 70"/>
          <p:cNvSpPr>
            <a:spLocks noChangeShapeType="1"/>
          </p:cNvSpPr>
          <p:nvPr/>
        </p:nvSpPr>
        <p:spPr bwMode="auto">
          <a:xfrm flipH="1">
            <a:off x="6051550" y="4518025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79" name="Line 71"/>
          <p:cNvSpPr>
            <a:spLocks noChangeShapeType="1"/>
          </p:cNvSpPr>
          <p:nvPr/>
        </p:nvSpPr>
        <p:spPr bwMode="auto">
          <a:xfrm flipH="1">
            <a:off x="6548438" y="44481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0" name="Oval 72"/>
          <p:cNvSpPr>
            <a:spLocks noChangeArrowheads="1"/>
          </p:cNvSpPr>
          <p:nvPr/>
        </p:nvSpPr>
        <p:spPr bwMode="auto">
          <a:xfrm>
            <a:off x="6508750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1" name="Text Box 73"/>
          <p:cNvSpPr txBox="1">
            <a:spLocks noChangeArrowheads="1"/>
          </p:cNvSpPr>
          <p:nvPr/>
        </p:nvSpPr>
        <p:spPr bwMode="auto">
          <a:xfrm>
            <a:off x="6137275" y="4294188"/>
            <a:ext cx="228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478282" name="Rectangle 74"/>
          <p:cNvSpPr>
            <a:spLocks noChangeArrowheads="1"/>
          </p:cNvSpPr>
          <p:nvPr/>
        </p:nvSpPr>
        <p:spPr bwMode="auto">
          <a:xfrm>
            <a:off x="6057900" y="4848225"/>
            <a:ext cx="523875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3" name="Line 75"/>
          <p:cNvSpPr>
            <a:spLocks noChangeShapeType="1"/>
          </p:cNvSpPr>
          <p:nvPr/>
        </p:nvSpPr>
        <p:spPr bwMode="auto">
          <a:xfrm flipH="1">
            <a:off x="6056313" y="497363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4" name="Line 76"/>
          <p:cNvSpPr>
            <a:spLocks noChangeShapeType="1"/>
          </p:cNvSpPr>
          <p:nvPr/>
        </p:nvSpPr>
        <p:spPr bwMode="auto">
          <a:xfrm flipH="1">
            <a:off x="6051550" y="5114925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5" name="Line 77"/>
          <p:cNvSpPr>
            <a:spLocks noChangeShapeType="1"/>
          </p:cNvSpPr>
          <p:nvPr/>
        </p:nvSpPr>
        <p:spPr bwMode="auto">
          <a:xfrm flipH="1">
            <a:off x="6551613" y="50450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6" name="Oval 78"/>
          <p:cNvSpPr>
            <a:spLocks noChangeArrowheads="1"/>
          </p:cNvSpPr>
          <p:nvPr/>
        </p:nvSpPr>
        <p:spPr bwMode="auto">
          <a:xfrm>
            <a:off x="6510338" y="5026025"/>
            <a:ext cx="44450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7" name="Freeform 79"/>
          <p:cNvSpPr>
            <a:spLocks/>
          </p:cNvSpPr>
          <p:nvPr/>
        </p:nvSpPr>
        <p:spPr bwMode="auto">
          <a:xfrm>
            <a:off x="6154738" y="4919663"/>
            <a:ext cx="357187" cy="249237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88" name="Text Box 80"/>
          <p:cNvSpPr txBox="1">
            <a:spLocks noChangeArrowheads="1"/>
          </p:cNvSpPr>
          <p:nvPr/>
        </p:nvSpPr>
        <p:spPr bwMode="auto">
          <a:xfrm>
            <a:off x="6165850" y="4895850"/>
            <a:ext cx="2270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478289" name="Rectangle 81"/>
          <p:cNvSpPr>
            <a:spLocks noChangeArrowheads="1"/>
          </p:cNvSpPr>
          <p:nvPr/>
        </p:nvSpPr>
        <p:spPr bwMode="auto">
          <a:xfrm>
            <a:off x="7131050" y="4256088"/>
            <a:ext cx="522288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0" name="AutoShape 82"/>
          <p:cNvSpPr>
            <a:spLocks noChangeArrowheads="1"/>
          </p:cNvSpPr>
          <p:nvPr/>
        </p:nvSpPr>
        <p:spPr bwMode="auto">
          <a:xfrm>
            <a:off x="7231063" y="4321175"/>
            <a:ext cx="355600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1" name="Line 83"/>
          <p:cNvSpPr>
            <a:spLocks noChangeShapeType="1"/>
          </p:cNvSpPr>
          <p:nvPr/>
        </p:nvSpPr>
        <p:spPr bwMode="auto">
          <a:xfrm flipH="1">
            <a:off x="7131050" y="4375150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2" name="Line 84"/>
          <p:cNvSpPr>
            <a:spLocks noChangeShapeType="1"/>
          </p:cNvSpPr>
          <p:nvPr/>
        </p:nvSpPr>
        <p:spPr bwMode="auto">
          <a:xfrm flipH="1">
            <a:off x="7127875" y="4518025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3" name="Line 85"/>
          <p:cNvSpPr>
            <a:spLocks noChangeShapeType="1"/>
          </p:cNvSpPr>
          <p:nvPr/>
        </p:nvSpPr>
        <p:spPr bwMode="auto">
          <a:xfrm flipH="1">
            <a:off x="7624763" y="44481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4" name="Oval 86"/>
          <p:cNvSpPr>
            <a:spLocks noChangeArrowheads="1"/>
          </p:cNvSpPr>
          <p:nvPr/>
        </p:nvSpPr>
        <p:spPr bwMode="auto">
          <a:xfrm>
            <a:off x="7585075" y="4433888"/>
            <a:ext cx="42863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5" name="Text Box 87"/>
          <p:cNvSpPr txBox="1">
            <a:spLocks noChangeArrowheads="1"/>
          </p:cNvSpPr>
          <p:nvPr/>
        </p:nvSpPr>
        <p:spPr bwMode="auto">
          <a:xfrm>
            <a:off x="7223125" y="4294188"/>
            <a:ext cx="2270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478296" name="Rectangle 88"/>
          <p:cNvSpPr>
            <a:spLocks noChangeArrowheads="1"/>
          </p:cNvSpPr>
          <p:nvPr/>
        </p:nvSpPr>
        <p:spPr bwMode="auto">
          <a:xfrm>
            <a:off x="5356225" y="4256088"/>
            <a:ext cx="522288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7" name="AutoShape 89"/>
          <p:cNvSpPr>
            <a:spLocks noChangeArrowheads="1"/>
          </p:cNvSpPr>
          <p:nvPr/>
        </p:nvSpPr>
        <p:spPr bwMode="auto">
          <a:xfrm rot="5400000">
            <a:off x="5491162" y="4348163"/>
            <a:ext cx="246063" cy="24288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8" name="Line 90"/>
          <p:cNvSpPr>
            <a:spLocks noChangeShapeType="1"/>
          </p:cNvSpPr>
          <p:nvPr/>
        </p:nvSpPr>
        <p:spPr bwMode="auto">
          <a:xfrm flipH="1">
            <a:off x="5386388" y="44672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299" name="Line 91"/>
          <p:cNvSpPr>
            <a:spLocks noChangeShapeType="1"/>
          </p:cNvSpPr>
          <p:nvPr/>
        </p:nvSpPr>
        <p:spPr bwMode="auto">
          <a:xfrm flipH="1">
            <a:off x="5776913" y="4467225"/>
            <a:ext cx="6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0" name="Oval 92"/>
          <p:cNvSpPr>
            <a:spLocks noChangeArrowheads="1"/>
          </p:cNvSpPr>
          <p:nvPr/>
        </p:nvSpPr>
        <p:spPr bwMode="auto">
          <a:xfrm>
            <a:off x="5737225" y="4449763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1" name="Text Box 93"/>
          <p:cNvSpPr txBox="1">
            <a:spLocks noChangeArrowheads="1"/>
          </p:cNvSpPr>
          <p:nvPr/>
        </p:nvSpPr>
        <p:spPr bwMode="auto">
          <a:xfrm>
            <a:off x="5405438" y="4310063"/>
            <a:ext cx="22860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478302" name="Rectangle 94"/>
          <p:cNvSpPr>
            <a:spLocks noChangeArrowheads="1"/>
          </p:cNvSpPr>
          <p:nvPr/>
        </p:nvSpPr>
        <p:spPr bwMode="auto">
          <a:xfrm>
            <a:off x="5364163" y="4848225"/>
            <a:ext cx="522287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3" name="Freeform 95"/>
          <p:cNvSpPr>
            <a:spLocks/>
          </p:cNvSpPr>
          <p:nvPr/>
        </p:nvSpPr>
        <p:spPr bwMode="auto">
          <a:xfrm>
            <a:off x="5459413" y="4927600"/>
            <a:ext cx="358775" cy="250825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4" name="Line 96"/>
          <p:cNvSpPr>
            <a:spLocks noChangeShapeType="1"/>
          </p:cNvSpPr>
          <p:nvPr/>
        </p:nvSpPr>
        <p:spPr bwMode="auto">
          <a:xfrm flipH="1">
            <a:off x="5360988" y="4981575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5" name="Line 97"/>
          <p:cNvSpPr>
            <a:spLocks noChangeShapeType="1"/>
          </p:cNvSpPr>
          <p:nvPr/>
        </p:nvSpPr>
        <p:spPr bwMode="auto">
          <a:xfrm flipH="1">
            <a:off x="5356225" y="5124450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6" name="Line 98"/>
          <p:cNvSpPr>
            <a:spLocks noChangeShapeType="1"/>
          </p:cNvSpPr>
          <p:nvPr/>
        </p:nvSpPr>
        <p:spPr bwMode="auto">
          <a:xfrm flipH="1">
            <a:off x="5815013" y="5053013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7" name="Text Box 99"/>
          <p:cNvSpPr txBox="1">
            <a:spLocks noChangeArrowheads="1"/>
          </p:cNvSpPr>
          <p:nvPr/>
        </p:nvSpPr>
        <p:spPr bwMode="auto">
          <a:xfrm>
            <a:off x="5467350" y="4891088"/>
            <a:ext cx="2254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478308" name="Rectangle 100"/>
          <p:cNvSpPr>
            <a:spLocks noChangeArrowheads="1"/>
          </p:cNvSpPr>
          <p:nvPr/>
        </p:nvSpPr>
        <p:spPr bwMode="auto">
          <a:xfrm>
            <a:off x="7829550" y="4848225"/>
            <a:ext cx="522288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09" name="Line 101"/>
          <p:cNvSpPr>
            <a:spLocks noChangeShapeType="1"/>
          </p:cNvSpPr>
          <p:nvPr/>
        </p:nvSpPr>
        <p:spPr bwMode="auto">
          <a:xfrm flipH="1">
            <a:off x="7827963" y="497363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0" name="Line 102"/>
          <p:cNvSpPr>
            <a:spLocks noChangeShapeType="1"/>
          </p:cNvSpPr>
          <p:nvPr/>
        </p:nvSpPr>
        <p:spPr bwMode="auto">
          <a:xfrm flipH="1">
            <a:off x="7823200" y="5114925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1" name="Line 103"/>
          <p:cNvSpPr>
            <a:spLocks noChangeShapeType="1"/>
          </p:cNvSpPr>
          <p:nvPr/>
        </p:nvSpPr>
        <p:spPr bwMode="auto">
          <a:xfrm flipH="1">
            <a:off x="8321675" y="5045075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2" name="Oval 104"/>
          <p:cNvSpPr>
            <a:spLocks noChangeArrowheads="1"/>
          </p:cNvSpPr>
          <p:nvPr/>
        </p:nvSpPr>
        <p:spPr bwMode="auto">
          <a:xfrm>
            <a:off x="8281988" y="5026025"/>
            <a:ext cx="42862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3" name="Freeform 105"/>
          <p:cNvSpPr>
            <a:spLocks/>
          </p:cNvSpPr>
          <p:nvPr/>
        </p:nvSpPr>
        <p:spPr bwMode="auto">
          <a:xfrm>
            <a:off x="7924800" y="4919663"/>
            <a:ext cx="358775" cy="249237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4" name="Text Box 106"/>
          <p:cNvSpPr txBox="1">
            <a:spLocks noChangeArrowheads="1"/>
          </p:cNvSpPr>
          <p:nvPr/>
        </p:nvSpPr>
        <p:spPr bwMode="auto">
          <a:xfrm>
            <a:off x="7948613" y="4887913"/>
            <a:ext cx="22860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478315" name="Rectangle 107"/>
          <p:cNvSpPr>
            <a:spLocks noChangeArrowheads="1"/>
          </p:cNvSpPr>
          <p:nvPr/>
        </p:nvSpPr>
        <p:spPr bwMode="auto">
          <a:xfrm>
            <a:off x="7131050" y="4848225"/>
            <a:ext cx="522288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6" name="AutoShape 108"/>
          <p:cNvSpPr>
            <a:spLocks noChangeArrowheads="1"/>
          </p:cNvSpPr>
          <p:nvPr/>
        </p:nvSpPr>
        <p:spPr bwMode="auto">
          <a:xfrm>
            <a:off x="7231063" y="4913313"/>
            <a:ext cx="355600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7" name="Line 109"/>
          <p:cNvSpPr>
            <a:spLocks noChangeShapeType="1"/>
          </p:cNvSpPr>
          <p:nvPr/>
        </p:nvSpPr>
        <p:spPr bwMode="auto">
          <a:xfrm flipH="1">
            <a:off x="7131050" y="4967288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8" name="Line 110"/>
          <p:cNvSpPr>
            <a:spLocks noChangeShapeType="1"/>
          </p:cNvSpPr>
          <p:nvPr/>
        </p:nvSpPr>
        <p:spPr bwMode="auto">
          <a:xfrm flipH="1">
            <a:off x="7127875" y="5110163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19" name="Line 111"/>
          <p:cNvSpPr>
            <a:spLocks noChangeShapeType="1"/>
          </p:cNvSpPr>
          <p:nvPr/>
        </p:nvSpPr>
        <p:spPr bwMode="auto">
          <a:xfrm flipH="1">
            <a:off x="7624763" y="503872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0" name="Oval 112"/>
          <p:cNvSpPr>
            <a:spLocks noChangeArrowheads="1"/>
          </p:cNvSpPr>
          <p:nvPr/>
        </p:nvSpPr>
        <p:spPr bwMode="auto">
          <a:xfrm>
            <a:off x="7585075" y="5026025"/>
            <a:ext cx="42863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1" name="Text Box 113"/>
          <p:cNvSpPr txBox="1">
            <a:spLocks noChangeArrowheads="1"/>
          </p:cNvSpPr>
          <p:nvPr/>
        </p:nvSpPr>
        <p:spPr bwMode="auto">
          <a:xfrm>
            <a:off x="7229475" y="4891088"/>
            <a:ext cx="2587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478322" name="Rectangle 114"/>
          <p:cNvSpPr>
            <a:spLocks noChangeArrowheads="1"/>
          </p:cNvSpPr>
          <p:nvPr/>
        </p:nvSpPr>
        <p:spPr bwMode="auto">
          <a:xfrm>
            <a:off x="7829550" y="4256088"/>
            <a:ext cx="522288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3" name="Line 115"/>
          <p:cNvSpPr>
            <a:spLocks noChangeShapeType="1"/>
          </p:cNvSpPr>
          <p:nvPr/>
        </p:nvSpPr>
        <p:spPr bwMode="auto">
          <a:xfrm flipH="1">
            <a:off x="7827963" y="4381500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4" name="Line 116"/>
          <p:cNvSpPr>
            <a:spLocks noChangeShapeType="1"/>
          </p:cNvSpPr>
          <p:nvPr/>
        </p:nvSpPr>
        <p:spPr bwMode="auto">
          <a:xfrm flipH="1">
            <a:off x="7823200" y="4522788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5" name="Line 117"/>
          <p:cNvSpPr>
            <a:spLocks noChangeShapeType="1"/>
          </p:cNvSpPr>
          <p:nvPr/>
        </p:nvSpPr>
        <p:spPr bwMode="auto">
          <a:xfrm flipH="1">
            <a:off x="8321675" y="4452938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6" name="Oval 118"/>
          <p:cNvSpPr>
            <a:spLocks noChangeArrowheads="1"/>
          </p:cNvSpPr>
          <p:nvPr/>
        </p:nvSpPr>
        <p:spPr bwMode="auto">
          <a:xfrm>
            <a:off x="8281988" y="4433888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7" name="Freeform 119"/>
          <p:cNvSpPr>
            <a:spLocks/>
          </p:cNvSpPr>
          <p:nvPr/>
        </p:nvSpPr>
        <p:spPr bwMode="auto">
          <a:xfrm>
            <a:off x="7924800" y="4327525"/>
            <a:ext cx="358775" cy="249238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28" name="Text Box 120"/>
          <p:cNvSpPr txBox="1">
            <a:spLocks noChangeArrowheads="1"/>
          </p:cNvSpPr>
          <p:nvPr/>
        </p:nvSpPr>
        <p:spPr bwMode="auto">
          <a:xfrm>
            <a:off x="7937500" y="4294188"/>
            <a:ext cx="228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78329" name="Line 121"/>
          <p:cNvSpPr>
            <a:spLocks noChangeShapeType="1"/>
          </p:cNvSpPr>
          <p:nvPr/>
        </p:nvSpPr>
        <p:spPr bwMode="auto">
          <a:xfrm>
            <a:off x="5387975" y="44704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0" name="Line 122"/>
          <p:cNvSpPr>
            <a:spLocks noChangeShapeType="1"/>
          </p:cNvSpPr>
          <p:nvPr/>
        </p:nvSpPr>
        <p:spPr bwMode="auto">
          <a:xfrm flipV="1">
            <a:off x="5953125" y="4773613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1" name="Line 123"/>
          <p:cNvSpPr>
            <a:spLocks noChangeShapeType="1"/>
          </p:cNvSpPr>
          <p:nvPr/>
        </p:nvSpPr>
        <p:spPr bwMode="auto">
          <a:xfrm flipV="1">
            <a:off x="5387975" y="4768850"/>
            <a:ext cx="55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2" name="Line 124"/>
          <p:cNvSpPr>
            <a:spLocks noChangeShapeType="1"/>
          </p:cNvSpPr>
          <p:nvPr/>
        </p:nvSpPr>
        <p:spPr bwMode="auto">
          <a:xfrm>
            <a:off x="5356225" y="528955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3" name="Line 125"/>
          <p:cNvSpPr>
            <a:spLocks noChangeShapeType="1"/>
          </p:cNvSpPr>
          <p:nvPr/>
        </p:nvSpPr>
        <p:spPr bwMode="auto">
          <a:xfrm>
            <a:off x="6632575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4" name="Line 126"/>
          <p:cNvSpPr>
            <a:spLocks noChangeShapeType="1"/>
          </p:cNvSpPr>
          <p:nvPr/>
        </p:nvSpPr>
        <p:spPr bwMode="auto">
          <a:xfrm>
            <a:off x="5356225" y="5126038"/>
            <a:ext cx="0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5" name="Line 127"/>
          <p:cNvSpPr>
            <a:spLocks noChangeShapeType="1"/>
          </p:cNvSpPr>
          <p:nvPr/>
        </p:nvSpPr>
        <p:spPr bwMode="auto">
          <a:xfrm>
            <a:off x="7704138" y="5033963"/>
            <a:ext cx="1587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6" name="Line 128"/>
          <p:cNvSpPr>
            <a:spLocks noChangeShapeType="1"/>
          </p:cNvSpPr>
          <p:nvPr/>
        </p:nvSpPr>
        <p:spPr bwMode="auto">
          <a:xfrm flipH="1" flipV="1">
            <a:off x="5297488" y="5345113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7" name="Line 129"/>
          <p:cNvSpPr>
            <a:spLocks noChangeShapeType="1"/>
          </p:cNvSpPr>
          <p:nvPr/>
        </p:nvSpPr>
        <p:spPr bwMode="auto">
          <a:xfrm flipH="1" flipV="1">
            <a:off x="5297488" y="4979988"/>
            <a:ext cx="15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8" name="Line 130"/>
          <p:cNvSpPr>
            <a:spLocks noChangeShapeType="1"/>
          </p:cNvSpPr>
          <p:nvPr/>
        </p:nvSpPr>
        <p:spPr bwMode="auto">
          <a:xfrm>
            <a:off x="5302250" y="4979988"/>
            <a:ext cx="5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39" name="Line 131"/>
          <p:cNvSpPr>
            <a:spLocks noChangeShapeType="1"/>
          </p:cNvSpPr>
          <p:nvPr/>
        </p:nvSpPr>
        <p:spPr bwMode="auto">
          <a:xfrm>
            <a:off x="6632575" y="445293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0" name="Line 132"/>
          <p:cNvSpPr>
            <a:spLocks noChangeShapeType="1"/>
          </p:cNvSpPr>
          <p:nvPr/>
        </p:nvSpPr>
        <p:spPr bwMode="auto">
          <a:xfrm flipH="1">
            <a:off x="5994400" y="4699000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1" name="Line 133"/>
          <p:cNvSpPr>
            <a:spLocks noChangeShapeType="1"/>
          </p:cNvSpPr>
          <p:nvPr/>
        </p:nvSpPr>
        <p:spPr bwMode="auto">
          <a:xfrm>
            <a:off x="5994400" y="46990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2" name="Line 134"/>
          <p:cNvSpPr>
            <a:spLocks noChangeShapeType="1"/>
          </p:cNvSpPr>
          <p:nvPr/>
        </p:nvSpPr>
        <p:spPr bwMode="auto">
          <a:xfrm>
            <a:off x="5994400" y="4973638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3" name="Line 135"/>
          <p:cNvSpPr>
            <a:spLocks noChangeShapeType="1"/>
          </p:cNvSpPr>
          <p:nvPr/>
        </p:nvSpPr>
        <p:spPr bwMode="auto">
          <a:xfrm>
            <a:off x="7707313" y="44529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4" name="Line 136"/>
          <p:cNvSpPr>
            <a:spLocks noChangeShapeType="1"/>
          </p:cNvSpPr>
          <p:nvPr/>
        </p:nvSpPr>
        <p:spPr bwMode="auto">
          <a:xfrm flipH="1" flipV="1">
            <a:off x="6048375" y="4748213"/>
            <a:ext cx="16621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5" name="Line 137"/>
          <p:cNvSpPr>
            <a:spLocks noChangeShapeType="1"/>
          </p:cNvSpPr>
          <p:nvPr/>
        </p:nvSpPr>
        <p:spPr bwMode="auto">
          <a:xfrm flipH="1">
            <a:off x="6049963" y="4748213"/>
            <a:ext cx="158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6" name="Line 138"/>
          <p:cNvSpPr>
            <a:spLocks noChangeShapeType="1"/>
          </p:cNvSpPr>
          <p:nvPr/>
        </p:nvSpPr>
        <p:spPr bwMode="auto">
          <a:xfrm>
            <a:off x="8404225" y="445293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7" name="Line 139"/>
          <p:cNvSpPr>
            <a:spLocks noChangeShapeType="1"/>
          </p:cNvSpPr>
          <p:nvPr/>
        </p:nvSpPr>
        <p:spPr bwMode="auto">
          <a:xfrm flipH="1">
            <a:off x="7127875" y="4799013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8" name="Line 140"/>
          <p:cNvSpPr>
            <a:spLocks noChangeShapeType="1"/>
          </p:cNvSpPr>
          <p:nvPr/>
        </p:nvSpPr>
        <p:spPr bwMode="auto">
          <a:xfrm flipH="1">
            <a:off x="7126288" y="4799013"/>
            <a:ext cx="1587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49" name="Line 141"/>
          <p:cNvSpPr>
            <a:spLocks noChangeShapeType="1"/>
          </p:cNvSpPr>
          <p:nvPr/>
        </p:nvSpPr>
        <p:spPr bwMode="auto">
          <a:xfrm>
            <a:off x="8404225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0" name="Line 142"/>
          <p:cNvSpPr>
            <a:spLocks noChangeShapeType="1"/>
          </p:cNvSpPr>
          <p:nvPr/>
        </p:nvSpPr>
        <p:spPr bwMode="auto">
          <a:xfrm flipH="1">
            <a:off x="7127875" y="528955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1" name="Line 143"/>
          <p:cNvSpPr>
            <a:spLocks noChangeShapeType="1"/>
          </p:cNvSpPr>
          <p:nvPr/>
        </p:nvSpPr>
        <p:spPr bwMode="auto">
          <a:xfrm flipH="1" flipV="1">
            <a:off x="7126288" y="5108575"/>
            <a:ext cx="15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2" name="Rectangle 144"/>
          <p:cNvSpPr>
            <a:spLocks noChangeArrowheads="1"/>
          </p:cNvSpPr>
          <p:nvPr/>
        </p:nvSpPr>
        <p:spPr bwMode="auto">
          <a:xfrm>
            <a:off x="814388" y="4002088"/>
            <a:ext cx="1552575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3" name="Rectangle 145"/>
          <p:cNvSpPr>
            <a:spLocks noChangeArrowheads="1"/>
          </p:cNvSpPr>
          <p:nvPr/>
        </p:nvSpPr>
        <p:spPr bwMode="auto">
          <a:xfrm>
            <a:off x="2613025" y="4002088"/>
            <a:ext cx="1524000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4" name="Rectangle 146"/>
          <p:cNvSpPr>
            <a:spLocks noChangeArrowheads="1"/>
          </p:cNvSpPr>
          <p:nvPr/>
        </p:nvSpPr>
        <p:spPr bwMode="auto">
          <a:xfrm>
            <a:off x="2732088" y="4838700"/>
            <a:ext cx="523875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5" name="AutoShape 147"/>
          <p:cNvSpPr>
            <a:spLocks noChangeArrowheads="1"/>
          </p:cNvSpPr>
          <p:nvPr/>
        </p:nvSpPr>
        <p:spPr bwMode="auto">
          <a:xfrm>
            <a:off x="2833688" y="4905375"/>
            <a:ext cx="354012" cy="249238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6" name="Line 148"/>
          <p:cNvSpPr>
            <a:spLocks noChangeShapeType="1"/>
          </p:cNvSpPr>
          <p:nvPr/>
        </p:nvSpPr>
        <p:spPr bwMode="auto">
          <a:xfrm flipH="1">
            <a:off x="2732088" y="4959350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7" name="Line 149"/>
          <p:cNvSpPr>
            <a:spLocks noChangeShapeType="1"/>
          </p:cNvSpPr>
          <p:nvPr/>
        </p:nvSpPr>
        <p:spPr bwMode="auto">
          <a:xfrm flipH="1">
            <a:off x="2728913" y="51022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8" name="Line 150"/>
          <p:cNvSpPr>
            <a:spLocks noChangeShapeType="1"/>
          </p:cNvSpPr>
          <p:nvPr/>
        </p:nvSpPr>
        <p:spPr bwMode="auto">
          <a:xfrm flipH="1">
            <a:off x="3227388" y="5030788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59" name="Oval 151"/>
          <p:cNvSpPr>
            <a:spLocks noChangeArrowheads="1"/>
          </p:cNvSpPr>
          <p:nvPr/>
        </p:nvSpPr>
        <p:spPr bwMode="auto">
          <a:xfrm>
            <a:off x="3186113" y="50180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0" name="Text Box 152"/>
          <p:cNvSpPr txBox="1">
            <a:spLocks noChangeArrowheads="1"/>
          </p:cNvSpPr>
          <p:nvPr/>
        </p:nvSpPr>
        <p:spPr bwMode="auto">
          <a:xfrm>
            <a:off x="2820988" y="4870450"/>
            <a:ext cx="2286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478361" name="Rectangle 153"/>
          <p:cNvSpPr>
            <a:spLocks noChangeArrowheads="1"/>
          </p:cNvSpPr>
          <p:nvPr/>
        </p:nvSpPr>
        <p:spPr bwMode="auto">
          <a:xfrm>
            <a:off x="1633538" y="4848225"/>
            <a:ext cx="522287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2" name="Line 154"/>
          <p:cNvSpPr>
            <a:spLocks noChangeShapeType="1"/>
          </p:cNvSpPr>
          <p:nvPr/>
        </p:nvSpPr>
        <p:spPr bwMode="auto">
          <a:xfrm flipH="1">
            <a:off x="1631950" y="4973638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3" name="Line 155"/>
          <p:cNvSpPr>
            <a:spLocks noChangeShapeType="1"/>
          </p:cNvSpPr>
          <p:nvPr/>
        </p:nvSpPr>
        <p:spPr bwMode="auto">
          <a:xfrm flipH="1">
            <a:off x="1627188" y="51149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4" name="Line 156"/>
          <p:cNvSpPr>
            <a:spLocks noChangeShapeType="1"/>
          </p:cNvSpPr>
          <p:nvPr/>
        </p:nvSpPr>
        <p:spPr bwMode="auto">
          <a:xfrm flipH="1">
            <a:off x="2125663" y="50450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5" name="Oval 157"/>
          <p:cNvSpPr>
            <a:spLocks noChangeArrowheads="1"/>
          </p:cNvSpPr>
          <p:nvPr/>
        </p:nvSpPr>
        <p:spPr bwMode="auto">
          <a:xfrm>
            <a:off x="2085975" y="5026025"/>
            <a:ext cx="42863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6" name="Freeform 158"/>
          <p:cNvSpPr>
            <a:spLocks/>
          </p:cNvSpPr>
          <p:nvPr/>
        </p:nvSpPr>
        <p:spPr bwMode="auto">
          <a:xfrm>
            <a:off x="1728788" y="4919663"/>
            <a:ext cx="358775" cy="249237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7" name="Text Box 159"/>
          <p:cNvSpPr txBox="1">
            <a:spLocks noChangeArrowheads="1"/>
          </p:cNvSpPr>
          <p:nvPr/>
        </p:nvSpPr>
        <p:spPr bwMode="auto">
          <a:xfrm>
            <a:off x="1747838" y="4895850"/>
            <a:ext cx="2270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478368" name="Rectangle 160"/>
          <p:cNvSpPr>
            <a:spLocks noChangeArrowheads="1"/>
          </p:cNvSpPr>
          <p:nvPr/>
        </p:nvSpPr>
        <p:spPr bwMode="auto">
          <a:xfrm>
            <a:off x="2732088" y="4256088"/>
            <a:ext cx="523875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69" name="AutoShape 161"/>
          <p:cNvSpPr>
            <a:spLocks noChangeArrowheads="1"/>
          </p:cNvSpPr>
          <p:nvPr/>
        </p:nvSpPr>
        <p:spPr bwMode="auto">
          <a:xfrm>
            <a:off x="2833688" y="4321175"/>
            <a:ext cx="354012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0" name="Line 162"/>
          <p:cNvSpPr>
            <a:spLocks noChangeShapeType="1"/>
          </p:cNvSpPr>
          <p:nvPr/>
        </p:nvSpPr>
        <p:spPr bwMode="auto">
          <a:xfrm flipH="1">
            <a:off x="2732088" y="4375150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1" name="Line 163"/>
          <p:cNvSpPr>
            <a:spLocks noChangeShapeType="1"/>
          </p:cNvSpPr>
          <p:nvPr/>
        </p:nvSpPr>
        <p:spPr bwMode="auto">
          <a:xfrm flipH="1">
            <a:off x="2728913" y="45180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2" name="Line 164"/>
          <p:cNvSpPr>
            <a:spLocks noChangeShapeType="1"/>
          </p:cNvSpPr>
          <p:nvPr/>
        </p:nvSpPr>
        <p:spPr bwMode="auto">
          <a:xfrm flipH="1">
            <a:off x="3227388" y="44481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3" name="Oval 165"/>
          <p:cNvSpPr>
            <a:spLocks noChangeArrowheads="1"/>
          </p:cNvSpPr>
          <p:nvPr/>
        </p:nvSpPr>
        <p:spPr bwMode="auto">
          <a:xfrm>
            <a:off x="3186113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4" name="Text Box 166"/>
          <p:cNvSpPr txBox="1">
            <a:spLocks noChangeArrowheads="1"/>
          </p:cNvSpPr>
          <p:nvPr/>
        </p:nvSpPr>
        <p:spPr bwMode="auto">
          <a:xfrm>
            <a:off x="2805113" y="4302125"/>
            <a:ext cx="2270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930275" y="4256088"/>
            <a:ext cx="523875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6" name="AutoShape 168"/>
          <p:cNvSpPr>
            <a:spLocks noChangeArrowheads="1"/>
          </p:cNvSpPr>
          <p:nvPr/>
        </p:nvSpPr>
        <p:spPr bwMode="auto">
          <a:xfrm rot="5400000">
            <a:off x="1066800" y="4335463"/>
            <a:ext cx="244475" cy="2444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7" name="Line 169"/>
          <p:cNvSpPr>
            <a:spLocks noChangeShapeType="1"/>
          </p:cNvSpPr>
          <p:nvPr/>
        </p:nvSpPr>
        <p:spPr bwMode="auto">
          <a:xfrm flipH="1">
            <a:off x="962025" y="4467225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8" name="Line 170"/>
          <p:cNvSpPr>
            <a:spLocks noChangeShapeType="1"/>
          </p:cNvSpPr>
          <p:nvPr/>
        </p:nvSpPr>
        <p:spPr bwMode="auto">
          <a:xfrm flipH="1">
            <a:off x="1350963" y="4467225"/>
            <a:ext cx="6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79" name="Oval 171"/>
          <p:cNvSpPr>
            <a:spLocks noChangeArrowheads="1"/>
          </p:cNvSpPr>
          <p:nvPr/>
        </p:nvSpPr>
        <p:spPr bwMode="auto">
          <a:xfrm>
            <a:off x="1312863" y="4449763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0" name="Text Box 172"/>
          <p:cNvSpPr txBox="1">
            <a:spLocks noChangeArrowheads="1"/>
          </p:cNvSpPr>
          <p:nvPr/>
        </p:nvSpPr>
        <p:spPr bwMode="auto">
          <a:xfrm>
            <a:off x="982663" y="4298950"/>
            <a:ext cx="228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478381" name="Rectangle 173"/>
          <p:cNvSpPr>
            <a:spLocks noChangeArrowheads="1"/>
          </p:cNvSpPr>
          <p:nvPr/>
        </p:nvSpPr>
        <p:spPr bwMode="auto">
          <a:xfrm>
            <a:off x="939800" y="4848225"/>
            <a:ext cx="522288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2" name="Freeform 174"/>
          <p:cNvSpPr>
            <a:spLocks/>
          </p:cNvSpPr>
          <p:nvPr/>
        </p:nvSpPr>
        <p:spPr bwMode="auto">
          <a:xfrm>
            <a:off x="1035050" y="4927600"/>
            <a:ext cx="358775" cy="250825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3" name="Line 175"/>
          <p:cNvSpPr>
            <a:spLocks noChangeShapeType="1"/>
          </p:cNvSpPr>
          <p:nvPr/>
        </p:nvSpPr>
        <p:spPr bwMode="auto">
          <a:xfrm flipH="1">
            <a:off x="936625" y="49815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4" name="Line 176"/>
          <p:cNvSpPr>
            <a:spLocks noChangeShapeType="1"/>
          </p:cNvSpPr>
          <p:nvPr/>
        </p:nvSpPr>
        <p:spPr bwMode="auto">
          <a:xfrm flipH="1">
            <a:off x="930275" y="5124450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5" name="Line 177"/>
          <p:cNvSpPr>
            <a:spLocks noChangeShapeType="1"/>
          </p:cNvSpPr>
          <p:nvPr/>
        </p:nvSpPr>
        <p:spPr bwMode="auto">
          <a:xfrm flipH="1">
            <a:off x="1389063" y="5053013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6" name="Text Box 178"/>
          <p:cNvSpPr txBox="1">
            <a:spLocks noChangeArrowheads="1"/>
          </p:cNvSpPr>
          <p:nvPr/>
        </p:nvSpPr>
        <p:spPr bwMode="auto">
          <a:xfrm>
            <a:off x="1054100" y="4905375"/>
            <a:ext cx="22701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478387" name="Rectangle 179"/>
          <p:cNvSpPr>
            <a:spLocks noChangeArrowheads="1"/>
          </p:cNvSpPr>
          <p:nvPr/>
        </p:nvSpPr>
        <p:spPr bwMode="auto">
          <a:xfrm>
            <a:off x="3432175" y="4848225"/>
            <a:ext cx="522288" cy="3921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8" name="Line 180"/>
          <p:cNvSpPr>
            <a:spLocks noChangeShapeType="1"/>
          </p:cNvSpPr>
          <p:nvPr/>
        </p:nvSpPr>
        <p:spPr bwMode="auto">
          <a:xfrm flipH="1">
            <a:off x="3430588" y="49736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89" name="Line 181"/>
          <p:cNvSpPr>
            <a:spLocks noChangeShapeType="1"/>
          </p:cNvSpPr>
          <p:nvPr/>
        </p:nvSpPr>
        <p:spPr bwMode="auto">
          <a:xfrm flipH="1">
            <a:off x="3424238" y="5114925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0" name="Line 182"/>
          <p:cNvSpPr>
            <a:spLocks noChangeShapeType="1"/>
          </p:cNvSpPr>
          <p:nvPr/>
        </p:nvSpPr>
        <p:spPr bwMode="auto">
          <a:xfrm flipH="1">
            <a:off x="3924300" y="50450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1" name="Oval 183"/>
          <p:cNvSpPr>
            <a:spLocks noChangeArrowheads="1"/>
          </p:cNvSpPr>
          <p:nvPr/>
        </p:nvSpPr>
        <p:spPr bwMode="auto">
          <a:xfrm>
            <a:off x="3883025" y="5026025"/>
            <a:ext cx="44450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2" name="Freeform 184"/>
          <p:cNvSpPr>
            <a:spLocks/>
          </p:cNvSpPr>
          <p:nvPr/>
        </p:nvSpPr>
        <p:spPr bwMode="auto">
          <a:xfrm>
            <a:off x="3527425" y="4919663"/>
            <a:ext cx="358775" cy="249237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3" name="Text Box 185"/>
          <p:cNvSpPr txBox="1">
            <a:spLocks noChangeArrowheads="1"/>
          </p:cNvSpPr>
          <p:nvPr/>
        </p:nvSpPr>
        <p:spPr bwMode="auto">
          <a:xfrm>
            <a:off x="3551238" y="4894263"/>
            <a:ext cx="228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478394" name="Rectangle 186"/>
          <p:cNvSpPr>
            <a:spLocks noChangeArrowheads="1"/>
          </p:cNvSpPr>
          <p:nvPr/>
        </p:nvSpPr>
        <p:spPr bwMode="auto">
          <a:xfrm>
            <a:off x="1689100" y="4249738"/>
            <a:ext cx="520700" cy="39211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5" name="AutoShape 187"/>
          <p:cNvSpPr>
            <a:spLocks noChangeArrowheads="1"/>
          </p:cNvSpPr>
          <p:nvPr/>
        </p:nvSpPr>
        <p:spPr bwMode="auto">
          <a:xfrm>
            <a:off x="1789113" y="4314825"/>
            <a:ext cx="354012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6" name="Line 188"/>
          <p:cNvSpPr>
            <a:spLocks noChangeShapeType="1"/>
          </p:cNvSpPr>
          <p:nvPr/>
        </p:nvSpPr>
        <p:spPr bwMode="auto">
          <a:xfrm flipH="1">
            <a:off x="1689100" y="4368800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7" name="Line 189"/>
          <p:cNvSpPr>
            <a:spLocks noChangeShapeType="1"/>
          </p:cNvSpPr>
          <p:nvPr/>
        </p:nvSpPr>
        <p:spPr bwMode="auto">
          <a:xfrm flipH="1">
            <a:off x="1685925" y="4511675"/>
            <a:ext cx="103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8" name="Line 190"/>
          <p:cNvSpPr>
            <a:spLocks noChangeShapeType="1"/>
          </p:cNvSpPr>
          <p:nvPr/>
        </p:nvSpPr>
        <p:spPr bwMode="auto">
          <a:xfrm flipH="1">
            <a:off x="2181225" y="4440238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399" name="Oval 191"/>
          <p:cNvSpPr>
            <a:spLocks noChangeArrowheads="1"/>
          </p:cNvSpPr>
          <p:nvPr/>
        </p:nvSpPr>
        <p:spPr bwMode="auto">
          <a:xfrm>
            <a:off x="2141538" y="4427538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0" name="Text Box 192"/>
          <p:cNvSpPr txBox="1">
            <a:spLocks noChangeArrowheads="1"/>
          </p:cNvSpPr>
          <p:nvPr/>
        </p:nvSpPr>
        <p:spPr bwMode="auto">
          <a:xfrm>
            <a:off x="1795463" y="4298950"/>
            <a:ext cx="2270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478401" name="Rectangle 193"/>
          <p:cNvSpPr>
            <a:spLocks noChangeArrowheads="1"/>
          </p:cNvSpPr>
          <p:nvPr/>
        </p:nvSpPr>
        <p:spPr bwMode="auto">
          <a:xfrm>
            <a:off x="3432175" y="4256088"/>
            <a:ext cx="522288" cy="3937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2" name="Line 194"/>
          <p:cNvSpPr>
            <a:spLocks noChangeShapeType="1"/>
          </p:cNvSpPr>
          <p:nvPr/>
        </p:nvSpPr>
        <p:spPr bwMode="auto">
          <a:xfrm flipH="1">
            <a:off x="3430588" y="438150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3" name="Line 195"/>
          <p:cNvSpPr>
            <a:spLocks noChangeShapeType="1"/>
          </p:cNvSpPr>
          <p:nvPr/>
        </p:nvSpPr>
        <p:spPr bwMode="auto">
          <a:xfrm flipH="1">
            <a:off x="3424238" y="452278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4" name="Line 196"/>
          <p:cNvSpPr>
            <a:spLocks noChangeShapeType="1"/>
          </p:cNvSpPr>
          <p:nvPr/>
        </p:nvSpPr>
        <p:spPr bwMode="auto">
          <a:xfrm flipH="1">
            <a:off x="3924300" y="4452938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5" name="Oval 197"/>
          <p:cNvSpPr>
            <a:spLocks noChangeArrowheads="1"/>
          </p:cNvSpPr>
          <p:nvPr/>
        </p:nvSpPr>
        <p:spPr bwMode="auto">
          <a:xfrm>
            <a:off x="3883025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6" name="Freeform 198"/>
          <p:cNvSpPr>
            <a:spLocks/>
          </p:cNvSpPr>
          <p:nvPr/>
        </p:nvSpPr>
        <p:spPr bwMode="auto">
          <a:xfrm>
            <a:off x="3527425" y="4327525"/>
            <a:ext cx="358775" cy="249238"/>
          </a:xfrm>
          <a:custGeom>
            <a:avLst/>
            <a:gdLst>
              <a:gd name="T0" fmla="*/ 7 w 699"/>
              <a:gd name="T1" fmla="*/ 0 h 579"/>
              <a:gd name="T2" fmla="*/ 302 w 699"/>
              <a:gd name="T3" fmla="*/ 0 h 579"/>
              <a:gd name="T4" fmla="*/ 537 w 699"/>
              <a:gd name="T5" fmla="*/ 93 h 579"/>
              <a:gd name="T6" fmla="*/ 699 w 699"/>
              <a:gd name="T7" fmla="*/ 286 h 579"/>
              <a:gd name="T8" fmla="*/ 549 w 699"/>
              <a:gd name="T9" fmla="*/ 480 h 579"/>
              <a:gd name="T10" fmla="*/ 302 w 699"/>
              <a:gd name="T11" fmla="*/ 579 h 579"/>
              <a:gd name="T12" fmla="*/ 0 w 699"/>
              <a:gd name="T13" fmla="*/ 579 h 579"/>
              <a:gd name="T14" fmla="*/ 82 w 699"/>
              <a:gd name="T15" fmla="*/ 422 h 579"/>
              <a:gd name="T16" fmla="*/ 110 w 699"/>
              <a:gd name="T17" fmla="*/ 286 h 579"/>
              <a:gd name="T18" fmla="*/ 82 w 699"/>
              <a:gd name="T19" fmla="*/ 143 h 579"/>
              <a:gd name="T20" fmla="*/ 7 w 699"/>
              <a:gd name="T21" fmla="*/ 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7" name="Text Box 199"/>
          <p:cNvSpPr txBox="1">
            <a:spLocks noChangeArrowheads="1"/>
          </p:cNvSpPr>
          <p:nvPr/>
        </p:nvSpPr>
        <p:spPr bwMode="auto">
          <a:xfrm>
            <a:off x="3552825" y="4308475"/>
            <a:ext cx="2286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78408" name="Line 200"/>
          <p:cNvSpPr>
            <a:spLocks noChangeShapeType="1"/>
          </p:cNvSpPr>
          <p:nvPr/>
        </p:nvSpPr>
        <p:spPr bwMode="auto">
          <a:xfrm>
            <a:off x="963613" y="44704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09" name="Line 201"/>
          <p:cNvSpPr>
            <a:spLocks noChangeShapeType="1"/>
          </p:cNvSpPr>
          <p:nvPr/>
        </p:nvSpPr>
        <p:spPr bwMode="auto">
          <a:xfrm flipV="1">
            <a:off x="1527175" y="4773613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0" name="Line 202"/>
          <p:cNvSpPr>
            <a:spLocks noChangeShapeType="1"/>
          </p:cNvSpPr>
          <p:nvPr/>
        </p:nvSpPr>
        <p:spPr bwMode="auto">
          <a:xfrm flipV="1">
            <a:off x="963613" y="4768850"/>
            <a:ext cx="55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1" name="Line 203"/>
          <p:cNvSpPr>
            <a:spLocks noChangeShapeType="1"/>
          </p:cNvSpPr>
          <p:nvPr/>
        </p:nvSpPr>
        <p:spPr bwMode="auto">
          <a:xfrm>
            <a:off x="930275" y="5289550"/>
            <a:ext cx="1277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2" name="Line 204"/>
          <p:cNvSpPr>
            <a:spLocks noChangeShapeType="1"/>
          </p:cNvSpPr>
          <p:nvPr/>
        </p:nvSpPr>
        <p:spPr bwMode="auto">
          <a:xfrm>
            <a:off x="2208213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3" name="Line 205"/>
          <p:cNvSpPr>
            <a:spLocks noChangeShapeType="1"/>
          </p:cNvSpPr>
          <p:nvPr/>
        </p:nvSpPr>
        <p:spPr bwMode="auto">
          <a:xfrm>
            <a:off x="930275" y="5126038"/>
            <a:ext cx="0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4" name="Line 206"/>
          <p:cNvSpPr>
            <a:spLocks noChangeShapeType="1"/>
          </p:cNvSpPr>
          <p:nvPr/>
        </p:nvSpPr>
        <p:spPr bwMode="auto">
          <a:xfrm flipH="1">
            <a:off x="871538" y="46910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5" name="Line 207"/>
          <p:cNvSpPr>
            <a:spLocks noChangeShapeType="1"/>
          </p:cNvSpPr>
          <p:nvPr/>
        </p:nvSpPr>
        <p:spPr bwMode="auto">
          <a:xfrm>
            <a:off x="877888" y="4979988"/>
            <a:ext cx="5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6" name="Line 208"/>
          <p:cNvSpPr>
            <a:spLocks noChangeShapeType="1"/>
          </p:cNvSpPr>
          <p:nvPr/>
        </p:nvSpPr>
        <p:spPr bwMode="auto">
          <a:xfrm>
            <a:off x="3308350" y="44529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7" name="Line 209"/>
          <p:cNvSpPr>
            <a:spLocks noChangeShapeType="1"/>
          </p:cNvSpPr>
          <p:nvPr/>
        </p:nvSpPr>
        <p:spPr bwMode="auto">
          <a:xfrm flipH="1">
            <a:off x="1624013" y="4748213"/>
            <a:ext cx="168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8" name="Line 210"/>
          <p:cNvSpPr>
            <a:spLocks noChangeShapeType="1"/>
          </p:cNvSpPr>
          <p:nvPr/>
        </p:nvSpPr>
        <p:spPr bwMode="auto">
          <a:xfrm flipH="1">
            <a:off x="1627188" y="47482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19" name="Line 211"/>
          <p:cNvSpPr>
            <a:spLocks noChangeShapeType="1"/>
          </p:cNvSpPr>
          <p:nvPr/>
        </p:nvSpPr>
        <p:spPr bwMode="auto">
          <a:xfrm flipV="1">
            <a:off x="4006850" y="41497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0" name="Line 212"/>
          <p:cNvSpPr>
            <a:spLocks noChangeShapeType="1"/>
          </p:cNvSpPr>
          <p:nvPr/>
        </p:nvSpPr>
        <p:spPr bwMode="auto">
          <a:xfrm flipH="1">
            <a:off x="1689100" y="4148138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1" name="Line 213"/>
          <p:cNvSpPr>
            <a:spLocks noChangeShapeType="1"/>
          </p:cNvSpPr>
          <p:nvPr/>
        </p:nvSpPr>
        <p:spPr bwMode="auto">
          <a:xfrm>
            <a:off x="4005263" y="4802188"/>
            <a:ext cx="1587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2" name="Line 214"/>
          <p:cNvSpPr>
            <a:spLocks noChangeShapeType="1"/>
          </p:cNvSpPr>
          <p:nvPr/>
        </p:nvSpPr>
        <p:spPr bwMode="auto">
          <a:xfrm>
            <a:off x="1627188" y="51181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3" name="Line 215"/>
          <p:cNvSpPr>
            <a:spLocks noChangeShapeType="1"/>
          </p:cNvSpPr>
          <p:nvPr/>
        </p:nvSpPr>
        <p:spPr bwMode="auto">
          <a:xfrm>
            <a:off x="1627188" y="5430838"/>
            <a:ext cx="168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4" name="Line 216"/>
          <p:cNvSpPr>
            <a:spLocks noChangeShapeType="1"/>
          </p:cNvSpPr>
          <p:nvPr/>
        </p:nvSpPr>
        <p:spPr bwMode="auto">
          <a:xfrm>
            <a:off x="3308350" y="5037138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5" name="Line 217"/>
          <p:cNvSpPr>
            <a:spLocks noChangeShapeType="1"/>
          </p:cNvSpPr>
          <p:nvPr/>
        </p:nvSpPr>
        <p:spPr bwMode="auto">
          <a:xfrm>
            <a:off x="1685925" y="4149725"/>
            <a:ext cx="232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6" name="Line 218"/>
          <p:cNvSpPr>
            <a:spLocks noChangeShapeType="1"/>
          </p:cNvSpPr>
          <p:nvPr/>
        </p:nvSpPr>
        <p:spPr bwMode="auto">
          <a:xfrm>
            <a:off x="871538" y="4691063"/>
            <a:ext cx="139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7" name="Line 219"/>
          <p:cNvSpPr>
            <a:spLocks noChangeShapeType="1"/>
          </p:cNvSpPr>
          <p:nvPr/>
        </p:nvSpPr>
        <p:spPr bwMode="auto">
          <a:xfrm flipV="1">
            <a:off x="2265363" y="444658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8" name="Line 220"/>
          <p:cNvSpPr>
            <a:spLocks noChangeShapeType="1"/>
          </p:cNvSpPr>
          <p:nvPr/>
        </p:nvSpPr>
        <p:spPr bwMode="auto">
          <a:xfrm flipH="1">
            <a:off x="1677988" y="4803775"/>
            <a:ext cx="231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29" name="Line 221"/>
          <p:cNvSpPr>
            <a:spLocks noChangeShapeType="1"/>
          </p:cNvSpPr>
          <p:nvPr/>
        </p:nvSpPr>
        <p:spPr bwMode="auto">
          <a:xfrm>
            <a:off x="1684338" y="451008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30" name="Line 222"/>
          <p:cNvSpPr>
            <a:spLocks noChangeShapeType="1"/>
          </p:cNvSpPr>
          <p:nvPr/>
        </p:nvSpPr>
        <p:spPr bwMode="auto">
          <a:xfrm>
            <a:off x="4364038" y="1473200"/>
            <a:ext cx="0" cy="1328738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31" name="Freeform 223"/>
          <p:cNvSpPr>
            <a:spLocks/>
          </p:cNvSpPr>
          <p:nvPr/>
        </p:nvSpPr>
        <p:spPr bwMode="auto">
          <a:xfrm>
            <a:off x="3741738" y="1544638"/>
            <a:ext cx="1276350" cy="935037"/>
          </a:xfrm>
          <a:custGeom>
            <a:avLst/>
            <a:gdLst>
              <a:gd name="T0" fmla="*/ 0 w 998"/>
              <a:gd name="T1" fmla="*/ 907 h 907"/>
              <a:gd name="T2" fmla="*/ 408 w 998"/>
              <a:gd name="T3" fmla="*/ 907 h 907"/>
              <a:gd name="T4" fmla="*/ 998 w 998"/>
              <a:gd name="T5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8" h="907">
                <a:moveTo>
                  <a:pt x="0" y="907"/>
                </a:moveTo>
                <a:lnTo>
                  <a:pt x="408" y="9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32" name="Text Box 224"/>
          <p:cNvSpPr txBox="1">
            <a:spLocks noChangeArrowheads="1"/>
          </p:cNvSpPr>
          <p:nvPr/>
        </p:nvSpPr>
        <p:spPr bwMode="auto">
          <a:xfrm>
            <a:off x="3862388" y="2789238"/>
            <a:ext cx="7762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Cut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baseline="-25000" smtClean="0">
                <a:solidFill>
                  <a:srgbClr val="CC0000"/>
                </a:solidFill>
                <a:ea typeface="宋体" charset="0"/>
                <a:cs typeface="宋体" charset="0"/>
              </a:rPr>
              <a:t>a</a:t>
            </a:r>
            <a:endParaRPr lang="en-US" altLang="zh-CN" sz="17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478433" name="Text Box 225"/>
          <p:cNvSpPr txBox="1">
            <a:spLocks noChangeArrowheads="1"/>
          </p:cNvSpPr>
          <p:nvPr/>
        </p:nvSpPr>
        <p:spPr bwMode="auto">
          <a:xfrm>
            <a:off x="4876800" y="1341438"/>
            <a:ext cx="776288" cy="35401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1860AB"/>
                </a:solidFill>
                <a:ea typeface="宋体" charset="0"/>
                <a:cs typeface="宋体" charset="0"/>
              </a:rPr>
              <a:t>Cut </a:t>
            </a:r>
            <a:r>
              <a:rPr lang="en-US" altLang="zh-CN" sz="1700" i="1" smtClean="0">
                <a:solidFill>
                  <a:srgbClr val="1860AB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baseline="-25000" smtClean="0">
                <a:solidFill>
                  <a:srgbClr val="1860AB"/>
                </a:solidFill>
                <a:ea typeface="宋体" charset="0"/>
                <a:cs typeface="宋体" charset="0"/>
              </a:rPr>
              <a:t>b</a:t>
            </a:r>
            <a:endParaRPr lang="en-US" altLang="zh-CN" sz="1700" smtClean="0">
              <a:solidFill>
                <a:srgbClr val="1860AB"/>
              </a:solidFill>
              <a:ea typeface="宋体" charset="0"/>
              <a:cs typeface="宋体" charset="0"/>
            </a:endParaRPr>
          </a:p>
        </p:txBody>
      </p:sp>
      <p:sp>
        <p:nvSpPr>
          <p:cNvPr id="478434" name="Text Box 226"/>
          <p:cNvSpPr txBox="1">
            <a:spLocks noChangeArrowheads="1"/>
          </p:cNvSpPr>
          <p:nvPr/>
        </p:nvSpPr>
        <p:spPr bwMode="auto">
          <a:xfrm>
            <a:off x="684213" y="3636963"/>
            <a:ext cx="9271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478435" name="Text Box 227"/>
          <p:cNvSpPr txBox="1">
            <a:spLocks noChangeArrowheads="1"/>
          </p:cNvSpPr>
          <p:nvPr/>
        </p:nvSpPr>
        <p:spPr bwMode="auto">
          <a:xfrm>
            <a:off x="2490788" y="3636963"/>
            <a:ext cx="9271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478436" name="Text Box 228"/>
          <p:cNvSpPr txBox="1">
            <a:spLocks noChangeArrowheads="1"/>
          </p:cNvSpPr>
          <p:nvPr/>
        </p:nvSpPr>
        <p:spPr bwMode="auto">
          <a:xfrm>
            <a:off x="5081588" y="3644900"/>
            <a:ext cx="9271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478437" name="Text Box 229"/>
          <p:cNvSpPr txBox="1">
            <a:spLocks noChangeArrowheads="1"/>
          </p:cNvSpPr>
          <p:nvPr/>
        </p:nvSpPr>
        <p:spPr bwMode="auto">
          <a:xfrm>
            <a:off x="6888163" y="3644900"/>
            <a:ext cx="9271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478438" name="Text Box 230"/>
          <p:cNvSpPr txBox="1">
            <a:spLocks noChangeArrowheads="1"/>
          </p:cNvSpPr>
          <p:nvPr/>
        </p:nvSpPr>
        <p:spPr bwMode="auto">
          <a:xfrm>
            <a:off x="5180013" y="5594350"/>
            <a:ext cx="32797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796" tIns="48398" rIns="96796" bIns="48398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1860AB"/>
                </a:solidFill>
                <a:ea typeface="宋体" charset="0"/>
                <a:cs typeface="宋体" charset="0"/>
              </a:rPr>
              <a:t>Cut </a:t>
            </a:r>
            <a:r>
              <a:rPr lang="en-US" altLang="zh-CN" sz="1700" i="1" smtClean="0">
                <a:solidFill>
                  <a:srgbClr val="1860AB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700" baseline="-25000" smtClean="0">
                <a:solidFill>
                  <a:srgbClr val="1860AB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700" smtClean="0">
                <a:solidFill>
                  <a:srgbClr val="1860AB"/>
                </a:solidFill>
                <a:ea typeface="宋体" charset="0"/>
                <a:cs typeface="宋体" charset="0"/>
              </a:rPr>
              <a:t>: two external connections</a:t>
            </a:r>
          </a:p>
        </p:txBody>
      </p:sp>
      <p:sp>
        <p:nvSpPr>
          <p:cNvPr id="478439" name="Line 231"/>
          <p:cNvSpPr>
            <a:spLocks noChangeShapeType="1"/>
          </p:cNvSpPr>
          <p:nvPr/>
        </p:nvSpPr>
        <p:spPr bwMode="auto">
          <a:xfrm>
            <a:off x="2381250" y="5430838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0" name="Line 232"/>
          <p:cNvSpPr>
            <a:spLocks noChangeShapeType="1"/>
          </p:cNvSpPr>
          <p:nvPr/>
        </p:nvSpPr>
        <p:spPr bwMode="auto">
          <a:xfrm>
            <a:off x="2381250" y="4800600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1" name="Line 233"/>
          <p:cNvSpPr>
            <a:spLocks noChangeShapeType="1"/>
          </p:cNvSpPr>
          <p:nvPr/>
        </p:nvSpPr>
        <p:spPr bwMode="auto">
          <a:xfrm>
            <a:off x="2373313" y="4743450"/>
            <a:ext cx="2333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2" name="Line 234"/>
          <p:cNvSpPr>
            <a:spLocks noChangeShapeType="1"/>
          </p:cNvSpPr>
          <p:nvPr/>
        </p:nvSpPr>
        <p:spPr bwMode="auto">
          <a:xfrm>
            <a:off x="2381250" y="4149725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3" name="Line 235"/>
          <p:cNvSpPr>
            <a:spLocks noChangeShapeType="1"/>
          </p:cNvSpPr>
          <p:nvPr/>
        </p:nvSpPr>
        <p:spPr bwMode="auto">
          <a:xfrm>
            <a:off x="6780213" y="4746625"/>
            <a:ext cx="2317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4" name="Line 236"/>
          <p:cNvSpPr>
            <a:spLocks noChangeShapeType="1"/>
          </p:cNvSpPr>
          <p:nvPr/>
        </p:nvSpPr>
        <p:spPr bwMode="auto">
          <a:xfrm>
            <a:off x="6780213" y="5345113"/>
            <a:ext cx="2317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5" name="AutoShape 237"/>
          <p:cNvSpPr>
            <a:spLocks noChangeArrowheads="1"/>
          </p:cNvSpPr>
          <p:nvPr/>
        </p:nvSpPr>
        <p:spPr bwMode="auto">
          <a:xfrm rot="-2140116">
            <a:off x="2589213" y="2844800"/>
            <a:ext cx="595312" cy="508000"/>
          </a:xfrm>
          <a:prstGeom prst="leftArrow">
            <a:avLst>
              <a:gd name="adj1" fmla="val 50000"/>
              <a:gd name="adj2" fmla="val 29297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6" name="AutoShape 238"/>
          <p:cNvSpPr>
            <a:spLocks noChangeArrowheads="1"/>
          </p:cNvSpPr>
          <p:nvPr/>
        </p:nvSpPr>
        <p:spPr bwMode="auto">
          <a:xfrm rot="2140116" flipH="1">
            <a:off x="5730875" y="2844800"/>
            <a:ext cx="595313" cy="508000"/>
          </a:xfrm>
          <a:prstGeom prst="leftArrow">
            <a:avLst>
              <a:gd name="adj1" fmla="val 50000"/>
              <a:gd name="adj2" fmla="val 29297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8448" name="Rectangle 2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2.1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63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7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7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7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7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7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7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7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7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7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7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7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7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7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7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7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7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7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7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7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7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7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7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7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7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7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7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47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7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7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7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7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47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7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7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4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47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47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47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47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47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47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7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7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4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4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4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4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7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47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47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4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4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47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47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47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47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47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47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47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47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47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7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7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7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4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4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47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4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4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7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47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4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4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47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47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47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47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47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47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47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4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4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47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47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4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47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4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47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47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47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47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47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47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4" dur="500"/>
                                        <p:tgtEl>
                                          <p:spTgt spid="47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47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0" dur="500"/>
                                        <p:tgtEl>
                                          <p:spTgt spid="4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3" dur="500"/>
                                        <p:tgtEl>
                                          <p:spTgt spid="47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47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47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47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47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nimBg="1"/>
      <p:bldP spid="478213" grpId="0"/>
      <p:bldP spid="478274" grpId="0" animBg="1"/>
      <p:bldP spid="478275" grpId="0" animBg="1"/>
      <p:bldP spid="478276" grpId="0" animBg="1"/>
      <p:bldP spid="478277" grpId="0" animBg="1"/>
      <p:bldP spid="478278" grpId="0" animBg="1"/>
      <p:bldP spid="478279" grpId="0" animBg="1"/>
      <p:bldP spid="478280" grpId="0" animBg="1"/>
      <p:bldP spid="478281" grpId="0"/>
      <p:bldP spid="478282" grpId="0" animBg="1"/>
      <p:bldP spid="478283" grpId="0" animBg="1"/>
      <p:bldP spid="478284" grpId="0" animBg="1"/>
      <p:bldP spid="478285" grpId="0" animBg="1"/>
      <p:bldP spid="478286" grpId="0" animBg="1"/>
      <p:bldP spid="478287" grpId="0" animBg="1"/>
      <p:bldP spid="478288" grpId="0"/>
      <p:bldP spid="478289" grpId="0" animBg="1"/>
      <p:bldP spid="478290" grpId="0" animBg="1"/>
      <p:bldP spid="478291" grpId="0" animBg="1"/>
      <p:bldP spid="478292" grpId="0" animBg="1"/>
      <p:bldP spid="478293" grpId="0" animBg="1"/>
      <p:bldP spid="478294" grpId="0" animBg="1"/>
      <p:bldP spid="478295" grpId="0"/>
      <p:bldP spid="478296" grpId="0" animBg="1"/>
      <p:bldP spid="478297" grpId="0" animBg="1"/>
      <p:bldP spid="478298" grpId="0" animBg="1"/>
      <p:bldP spid="478299" grpId="0" animBg="1"/>
      <p:bldP spid="478300" grpId="0" animBg="1"/>
      <p:bldP spid="478301" grpId="0"/>
      <p:bldP spid="478302" grpId="0" animBg="1"/>
      <p:bldP spid="478303" grpId="0" animBg="1"/>
      <p:bldP spid="478304" grpId="0" animBg="1"/>
      <p:bldP spid="478305" grpId="0" animBg="1"/>
      <p:bldP spid="478306" grpId="0" animBg="1"/>
      <p:bldP spid="478307" grpId="0"/>
      <p:bldP spid="478308" grpId="0" animBg="1"/>
      <p:bldP spid="478309" grpId="0" animBg="1"/>
      <p:bldP spid="478310" grpId="0" animBg="1"/>
      <p:bldP spid="478311" grpId="0" animBg="1"/>
      <p:bldP spid="478312" grpId="0" animBg="1"/>
      <p:bldP spid="478313" grpId="0" animBg="1"/>
      <p:bldP spid="478314" grpId="0"/>
      <p:bldP spid="478315" grpId="0" animBg="1"/>
      <p:bldP spid="478316" grpId="0" animBg="1"/>
      <p:bldP spid="478317" grpId="0" animBg="1"/>
      <p:bldP spid="478318" grpId="0" animBg="1"/>
      <p:bldP spid="478319" grpId="0" animBg="1"/>
      <p:bldP spid="478320" grpId="0" animBg="1"/>
      <p:bldP spid="478321" grpId="0"/>
      <p:bldP spid="478322" grpId="0" animBg="1"/>
      <p:bldP spid="478323" grpId="0" animBg="1"/>
      <p:bldP spid="478324" grpId="0" animBg="1"/>
      <p:bldP spid="478325" grpId="0" animBg="1"/>
      <p:bldP spid="478326" grpId="0" animBg="1"/>
      <p:bldP spid="478327" grpId="0" animBg="1"/>
      <p:bldP spid="478328" grpId="0"/>
      <p:bldP spid="478329" grpId="0" animBg="1"/>
      <p:bldP spid="478330" grpId="0" animBg="1"/>
      <p:bldP spid="478331" grpId="0" animBg="1"/>
      <p:bldP spid="478332" grpId="0" animBg="1"/>
      <p:bldP spid="478333" grpId="0" animBg="1"/>
      <p:bldP spid="478334" grpId="0" animBg="1"/>
      <p:bldP spid="478335" grpId="0" animBg="1"/>
      <p:bldP spid="478336" grpId="0" animBg="1"/>
      <p:bldP spid="478337" grpId="0" animBg="1"/>
      <p:bldP spid="478338" grpId="0" animBg="1"/>
      <p:bldP spid="478339" grpId="0" animBg="1"/>
      <p:bldP spid="478340" grpId="0" animBg="1"/>
      <p:bldP spid="478341" grpId="0" animBg="1"/>
      <p:bldP spid="478342" grpId="0" animBg="1"/>
      <p:bldP spid="478343" grpId="0" animBg="1"/>
      <p:bldP spid="478344" grpId="0" animBg="1"/>
      <p:bldP spid="478345" grpId="0" animBg="1"/>
      <p:bldP spid="478346" grpId="0" animBg="1"/>
      <p:bldP spid="478347" grpId="0" animBg="1"/>
      <p:bldP spid="478348" grpId="0" animBg="1"/>
      <p:bldP spid="478349" grpId="0" animBg="1"/>
      <p:bldP spid="478350" grpId="0" animBg="1"/>
      <p:bldP spid="478351" grpId="0" animBg="1"/>
      <p:bldP spid="478352" grpId="0" animBg="1"/>
      <p:bldP spid="478353" grpId="0" animBg="1"/>
      <p:bldP spid="478354" grpId="0" animBg="1"/>
      <p:bldP spid="478355" grpId="0" animBg="1"/>
      <p:bldP spid="478356" grpId="0" animBg="1"/>
      <p:bldP spid="478357" grpId="0" animBg="1"/>
      <p:bldP spid="478358" grpId="0" animBg="1"/>
      <p:bldP spid="478359" grpId="0" animBg="1"/>
      <p:bldP spid="478360" grpId="0"/>
      <p:bldP spid="478361" grpId="0" animBg="1"/>
      <p:bldP spid="478362" grpId="0" animBg="1"/>
      <p:bldP spid="478363" grpId="0" animBg="1"/>
      <p:bldP spid="478364" grpId="0" animBg="1"/>
      <p:bldP spid="478365" grpId="0" animBg="1"/>
      <p:bldP spid="478366" grpId="0" animBg="1"/>
      <p:bldP spid="478367" grpId="0"/>
      <p:bldP spid="478368" grpId="0" animBg="1"/>
      <p:bldP spid="478369" grpId="0" animBg="1"/>
      <p:bldP spid="478370" grpId="0" animBg="1"/>
      <p:bldP spid="478371" grpId="0" animBg="1"/>
      <p:bldP spid="478372" grpId="0" animBg="1"/>
      <p:bldP spid="478373" grpId="0" animBg="1"/>
      <p:bldP spid="478374" grpId="0"/>
      <p:bldP spid="478375" grpId="0" animBg="1"/>
      <p:bldP spid="478376" grpId="0" animBg="1"/>
      <p:bldP spid="478377" grpId="0" animBg="1"/>
      <p:bldP spid="478378" grpId="0" animBg="1"/>
      <p:bldP spid="478379" grpId="0" animBg="1"/>
      <p:bldP spid="478380" grpId="0"/>
      <p:bldP spid="478381" grpId="0" animBg="1"/>
      <p:bldP spid="478382" grpId="0" animBg="1"/>
      <p:bldP spid="478383" grpId="0" animBg="1"/>
      <p:bldP spid="478384" grpId="0" animBg="1"/>
      <p:bldP spid="478385" grpId="0" animBg="1"/>
      <p:bldP spid="478386" grpId="0"/>
      <p:bldP spid="478387" grpId="0" animBg="1"/>
      <p:bldP spid="478388" grpId="0" animBg="1"/>
      <p:bldP spid="478389" grpId="0" animBg="1"/>
      <p:bldP spid="478390" grpId="0" animBg="1"/>
      <p:bldP spid="478391" grpId="0" animBg="1"/>
      <p:bldP spid="478392" grpId="0" animBg="1"/>
      <p:bldP spid="478393" grpId="0"/>
      <p:bldP spid="478394" grpId="0" animBg="1"/>
      <p:bldP spid="478395" grpId="0" animBg="1"/>
      <p:bldP spid="478396" grpId="0" animBg="1"/>
      <p:bldP spid="478397" grpId="0" animBg="1"/>
      <p:bldP spid="478398" grpId="0" animBg="1"/>
      <p:bldP spid="478399" grpId="0" animBg="1"/>
      <p:bldP spid="478400" grpId="0"/>
      <p:bldP spid="478401" grpId="0" animBg="1"/>
      <p:bldP spid="478402" grpId="0" animBg="1"/>
      <p:bldP spid="478403" grpId="0" animBg="1"/>
      <p:bldP spid="478404" grpId="0" animBg="1"/>
      <p:bldP spid="478405" grpId="0" animBg="1"/>
      <p:bldP spid="478406" grpId="0" animBg="1"/>
      <p:bldP spid="478407" grpId="0"/>
      <p:bldP spid="478408" grpId="0" animBg="1"/>
      <p:bldP spid="478409" grpId="0" animBg="1"/>
      <p:bldP spid="478410" grpId="0" animBg="1"/>
      <p:bldP spid="478411" grpId="0" animBg="1"/>
      <p:bldP spid="478412" grpId="0" animBg="1"/>
      <p:bldP spid="478413" grpId="0" animBg="1"/>
      <p:bldP spid="478414" grpId="0" animBg="1"/>
      <p:bldP spid="478415" grpId="0" animBg="1"/>
      <p:bldP spid="478416" grpId="0" animBg="1"/>
      <p:bldP spid="478417" grpId="0" animBg="1"/>
      <p:bldP spid="478418" grpId="0" animBg="1"/>
      <p:bldP spid="478419" grpId="0" animBg="1"/>
      <p:bldP spid="478420" grpId="0" animBg="1"/>
      <p:bldP spid="478421" grpId="0" animBg="1"/>
      <p:bldP spid="478422" grpId="0" animBg="1"/>
      <p:bldP spid="478423" grpId="0" animBg="1"/>
      <p:bldP spid="478424" grpId="0" animBg="1"/>
      <p:bldP spid="478425" grpId="0" animBg="1"/>
      <p:bldP spid="478426" grpId="0" animBg="1"/>
      <p:bldP spid="478427" grpId="0" animBg="1"/>
      <p:bldP spid="478428" grpId="0" animBg="1"/>
      <p:bldP spid="478429" grpId="0" animBg="1"/>
      <p:bldP spid="478430" grpId="0" animBg="1"/>
      <p:bldP spid="478431" grpId="0" animBg="1"/>
      <p:bldP spid="478432" grpId="0"/>
      <p:bldP spid="478433" grpId="0" animBg="1"/>
      <p:bldP spid="478434" grpId="0"/>
      <p:bldP spid="478435" grpId="0"/>
      <p:bldP spid="478436" grpId="0"/>
      <p:bldP spid="478437" grpId="0"/>
      <p:bldP spid="478438" grpId="0"/>
      <p:bldP spid="478439" grpId="0" animBg="1"/>
      <p:bldP spid="478440" grpId="0" animBg="1"/>
      <p:bldP spid="478441" grpId="0" animBg="1"/>
      <p:bldP spid="478442" grpId="0" animBg="1"/>
      <p:bldP spid="478443" grpId="0" animBg="1"/>
      <p:bldP spid="478444" grpId="0" animBg="1"/>
      <p:bldP spid="478445" grpId="0" animBg="1"/>
      <p:bldP spid="4784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FPGA Applications: System Prototyping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3810000"/>
            <a:ext cx="8153400" cy="685800"/>
          </a:xfrm>
        </p:spPr>
        <p:txBody>
          <a:bodyPr/>
          <a:lstStyle/>
          <a:p>
            <a:r>
              <a:rPr lang="en-US" dirty="0" smtClean="0"/>
              <a:t>Reduce time to market with system prototyping: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9600" y="1676400"/>
            <a:ext cx="81534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Typical design cycle: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743200"/>
            <a:ext cx="3962400" cy="5334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743200"/>
            <a:ext cx="3581400" cy="533400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2286000"/>
            <a:ext cx="227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Hardware design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286000"/>
            <a:ext cx="217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rgbClr val="0000FF"/>
                  </a:solidFill>
                </a:ln>
                <a:latin typeface="Times New Roman"/>
                <a:cs typeface="Times New Roman"/>
              </a:rPr>
              <a:t>Software design</a:t>
            </a:r>
            <a:endParaRPr lang="en-US" sz="2400" dirty="0">
              <a:ln>
                <a:solidFill>
                  <a:srgbClr val="0000FF"/>
                </a:solidFill>
              </a:ln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86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27432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27432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RTL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7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0" y="2743200"/>
            <a:ext cx="85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Litho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8600" y="27432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Fab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1722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200" y="281940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Firmware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600" y="2819400"/>
            <a:ext cx="95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Drivers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0" y="2819400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Apps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3429000"/>
            <a:ext cx="777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4400" y="4495800"/>
            <a:ext cx="3962400" cy="5334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09800" y="5181600"/>
            <a:ext cx="3581400" cy="533400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52600" y="45720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45720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76600" y="45720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4800" y="45720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" y="44958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28800" y="44958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RTL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67000" y="4495800"/>
            <a:ext cx="57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4495800"/>
            <a:ext cx="85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Litho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4800" y="44958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Fab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352800" y="52578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8200" y="52578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09800" y="525780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Firmware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5200" y="5257800"/>
            <a:ext cx="95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Drivers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5257800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Apps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38200" y="6019800"/>
            <a:ext cx="495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1" grpId="0" animBg="1"/>
      <p:bldP spid="32" grpId="0" animBg="1"/>
      <p:bldP spid="39" grpId="0"/>
      <p:bldP spid="40" grpId="0"/>
      <p:bldP spid="41" grpId="0"/>
      <p:bldP spid="42" grpId="0"/>
      <p:bldP spid="43" grpId="0"/>
      <p:bldP spid="46" grpId="0"/>
      <p:bldP spid="47" grpId="0"/>
      <p:bldP spid="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0478-B9EB-DD4E-95F5-CBEC16D5C84E}" type="slidenum">
              <a:rPr lang="en-US"/>
              <a:pPr/>
              <a:t>61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2.6	System Partitioning onto Multiple FPGAs	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2425" y="23288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85888" y="23288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20938" y="23288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54400" y="23288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2425" y="32559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FPIC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85888" y="32559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FPIC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20938" y="32559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FPIC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54400" y="3255963"/>
            <a:ext cx="936625" cy="463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FPIC</a:t>
            </a:r>
          </a:p>
        </p:txBody>
      </p:sp>
      <p:cxnSp>
        <p:nvCxnSpPr>
          <p:cNvPr id="19" name="Straight Connector 18"/>
          <p:cNvCxnSpPr>
            <a:cxnSpLocks noChangeShapeType="1"/>
            <a:stCxn id="4" idx="2"/>
            <a:endCxn id="17" idx="0"/>
          </p:cNvCxnSpPr>
          <p:nvPr/>
        </p:nvCxnSpPr>
        <p:spPr bwMode="auto">
          <a:xfrm>
            <a:off x="820738" y="2805113"/>
            <a:ext cx="31019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4" idx="2"/>
            <a:endCxn id="16" idx="0"/>
          </p:cNvCxnSpPr>
          <p:nvPr/>
        </p:nvCxnSpPr>
        <p:spPr bwMode="auto">
          <a:xfrm>
            <a:off x="820738" y="2805113"/>
            <a:ext cx="2068512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  <a:stCxn id="4" idx="2"/>
            <a:endCxn id="15" idx="0"/>
          </p:cNvCxnSpPr>
          <p:nvPr/>
        </p:nvCxnSpPr>
        <p:spPr bwMode="auto">
          <a:xfrm>
            <a:off x="820738" y="2805113"/>
            <a:ext cx="1033462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  <a:stCxn id="4" idx="2"/>
            <a:endCxn id="14" idx="0"/>
          </p:cNvCxnSpPr>
          <p:nvPr/>
        </p:nvCxnSpPr>
        <p:spPr bwMode="auto">
          <a:xfrm>
            <a:off x="820738" y="280511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1854200" y="280511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  <a:stCxn id="11" idx="2"/>
            <a:endCxn id="14" idx="0"/>
          </p:cNvCxnSpPr>
          <p:nvPr/>
        </p:nvCxnSpPr>
        <p:spPr bwMode="auto">
          <a:xfrm flipH="1">
            <a:off x="820738" y="2805113"/>
            <a:ext cx="1033462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11" idx="2"/>
            <a:endCxn id="16" idx="0"/>
          </p:cNvCxnSpPr>
          <p:nvPr/>
        </p:nvCxnSpPr>
        <p:spPr bwMode="auto">
          <a:xfrm>
            <a:off x="1854200" y="2805113"/>
            <a:ext cx="10350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1854200" y="2805113"/>
            <a:ext cx="2068513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  <a:stCxn id="12" idx="2"/>
            <a:endCxn id="14" idx="0"/>
          </p:cNvCxnSpPr>
          <p:nvPr/>
        </p:nvCxnSpPr>
        <p:spPr bwMode="auto">
          <a:xfrm flipH="1">
            <a:off x="820738" y="2805113"/>
            <a:ext cx="2068512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  <a:stCxn id="12" idx="2"/>
            <a:endCxn id="15" idx="0"/>
          </p:cNvCxnSpPr>
          <p:nvPr/>
        </p:nvCxnSpPr>
        <p:spPr bwMode="auto">
          <a:xfrm flipH="1">
            <a:off x="1854200" y="2805113"/>
            <a:ext cx="10350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  <a:stCxn id="12" idx="2"/>
            <a:endCxn id="16" idx="0"/>
          </p:cNvCxnSpPr>
          <p:nvPr/>
        </p:nvCxnSpPr>
        <p:spPr bwMode="auto">
          <a:xfrm>
            <a:off x="2889250" y="280511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  <a:stCxn id="12" idx="2"/>
            <a:endCxn id="17" idx="0"/>
          </p:cNvCxnSpPr>
          <p:nvPr/>
        </p:nvCxnSpPr>
        <p:spPr bwMode="auto">
          <a:xfrm>
            <a:off x="2889250" y="2805113"/>
            <a:ext cx="1033463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820738" y="2805113"/>
            <a:ext cx="31019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  <a:stCxn id="13" idx="2"/>
            <a:endCxn id="15" idx="0"/>
          </p:cNvCxnSpPr>
          <p:nvPr/>
        </p:nvCxnSpPr>
        <p:spPr bwMode="auto">
          <a:xfrm flipH="1">
            <a:off x="1854200" y="2805113"/>
            <a:ext cx="2068513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  <a:stCxn id="13" idx="2"/>
            <a:endCxn id="16" idx="0"/>
          </p:cNvCxnSpPr>
          <p:nvPr/>
        </p:nvCxnSpPr>
        <p:spPr bwMode="auto">
          <a:xfrm flipH="1">
            <a:off x="2889250" y="2805113"/>
            <a:ext cx="1033463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  <a:stCxn id="13" idx="2"/>
            <a:endCxn id="17" idx="0"/>
          </p:cNvCxnSpPr>
          <p:nvPr/>
        </p:nvCxnSpPr>
        <p:spPr bwMode="auto">
          <a:xfrm>
            <a:off x="3922713" y="280511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" name="Freeform 87"/>
          <p:cNvSpPr/>
          <p:nvPr/>
        </p:nvSpPr>
        <p:spPr>
          <a:xfrm>
            <a:off x="882650" y="3719513"/>
            <a:ext cx="693738" cy="187325"/>
          </a:xfrm>
          <a:custGeom>
            <a:avLst/>
            <a:gdLst>
              <a:gd name="connsiteX0" fmla="*/ 0 w 971550"/>
              <a:gd name="connsiteY0" fmla="*/ 9525 h 306388"/>
              <a:gd name="connsiteX1" fmla="*/ 476250 w 971550"/>
              <a:gd name="connsiteY1" fmla="*/ 304800 h 306388"/>
              <a:gd name="connsiteX2" fmla="*/ 971550 w 971550"/>
              <a:gd name="connsiteY2" fmla="*/ 0 h 30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306388">
                <a:moveTo>
                  <a:pt x="0" y="9525"/>
                </a:moveTo>
                <a:cubicBezTo>
                  <a:pt x="157162" y="157956"/>
                  <a:pt x="314325" y="306388"/>
                  <a:pt x="476250" y="304800"/>
                </a:cubicBezTo>
                <a:cubicBezTo>
                  <a:pt x="638175" y="303213"/>
                  <a:pt x="804862" y="151606"/>
                  <a:pt x="97155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28638" y="3725863"/>
            <a:ext cx="3457575" cy="736600"/>
          </a:xfrm>
          <a:custGeom>
            <a:avLst/>
            <a:gdLst>
              <a:gd name="connsiteX0" fmla="*/ 0 w 4838700"/>
              <a:gd name="connsiteY0" fmla="*/ 0 h 1552575"/>
              <a:gd name="connsiteX1" fmla="*/ 2428875 w 4838700"/>
              <a:gd name="connsiteY1" fmla="*/ 1552575 h 1552575"/>
              <a:gd name="connsiteX2" fmla="*/ 4838700 w 4838700"/>
              <a:gd name="connsiteY2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700" h="1552575">
                <a:moveTo>
                  <a:pt x="0" y="0"/>
                </a:moveTo>
                <a:cubicBezTo>
                  <a:pt x="811212" y="776287"/>
                  <a:pt x="1622425" y="1552575"/>
                  <a:pt x="2428875" y="1552575"/>
                </a:cubicBezTo>
                <a:cubicBezTo>
                  <a:pt x="3235325" y="1552575"/>
                  <a:pt x="4037012" y="776287"/>
                  <a:pt x="48387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1930400" y="3719513"/>
            <a:ext cx="693738" cy="185737"/>
          </a:xfrm>
          <a:custGeom>
            <a:avLst/>
            <a:gdLst>
              <a:gd name="connsiteX0" fmla="*/ 0 w 971550"/>
              <a:gd name="connsiteY0" fmla="*/ 9525 h 306388"/>
              <a:gd name="connsiteX1" fmla="*/ 476250 w 971550"/>
              <a:gd name="connsiteY1" fmla="*/ 304800 h 306388"/>
              <a:gd name="connsiteX2" fmla="*/ 971550 w 971550"/>
              <a:gd name="connsiteY2" fmla="*/ 0 h 30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306388">
                <a:moveTo>
                  <a:pt x="0" y="9525"/>
                </a:moveTo>
                <a:cubicBezTo>
                  <a:pt x="157162" y="157956"/>
                  <a:pt x="314325" y="306388"/>
                  <a:pt x="476250" y="304800"/>
                </a:cubicBezTo>
                <a:cubicBezTo>
                  <a:pt x="638175" y="303213"/>
                  <a:pt x="804862" y="151606"/>
                  <a:pt x="97155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2965450" y="3719513"/>
            <a:ext cx="693738" cy="187325"/>
          </a:xfrm>
          <a:custGeom>
            <a:avLst/>
            <a:gdLst>
              <a:gd name="connsiteX0" fmla="*/ 0 w 971550"/>
              <a:gd name="connsiteY0" fmla="*/ 9525 h 306388"/>
              <a:gd name="connsiteX1" fmla="*/ 476250 w 971550"/>
              <a:gd name="connsiteY1" fmla="*/ 304800 h 306388"/>
              <a:gd name="connsiteX2" fmla="*/ 971550 w 971550"/>
              <a:gd name="connsiteY2" fmla="*/ 0 h 30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306388">
                <a:moveTo>
                  <a:pt x="0" y="9525"/>
                </a:moveTo>
                <a:cubicBezTo>
                  <a:pt x="157162" y="157956"/>
                  <a:pt x="314325" y="306388"/>
                  <a:pt x="476250" y="304800"/>
                </a:cubicBezTo>
                <a:cubicBezTo>
                  <a:pt x="638175" y="303213"/>
                  <a:pt x="804862" y="151606"/>
                  <a:pt x="97155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711200" y="3719513"/>
            <a:ext cx="2068513" cy="463550"/>
          </a:xfrm>
          <a:custGeom>
            <a:avLst/>
            <a:gdLst>
              <a:gd name="connsiteX0" fmla="*/ 0 w 2895600"/>
              <a:gd name="connsiteY0" fmla="*/ 0 h 999490"/>
              <a:gd name="connsiteX1" fmla="*/ 1455420 w 2895600"/>
              <a:gd name="connsiteY1" fmla="*/ 998220 h 999490"/>
              <a:gd name="connsiteX2" fmla="*/ 2895600 w 2895600"/>
              <a:gd name="connsiteY2" fmla="*/ 7620 h 99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999490">
                <a:moveTo>
                  <a:pt x="0" y="0"/>
                </a:moveTo>
                <a:cubicBezTo>
                  <a:pt x="486410" y="498475"/>
                  <a:pt x="972820" y="996950"/>
                  <a:pt x="1455420" y="998220"/>
                </a:cubicBezTo>
                <a:cubicBezTo>
                  <a:pt x="1938020" y="999490"/>
                  <a:pt x="2416810" y="503555"/>
                  <a:pt x="2895600" y="762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739900" y="3719513"/>
            <a:ext cx="2068513" cy="463550"/>
          </a:xfrm>
          <a:custGeom>
            <a:avLst/>
            <a:gdLst>
              <a:gd name="connsiteX0" fmla="*/ 0 w 2895600"/>
              <a:gd name="connsiteY0" fmla="*/ 0 h 1029970"/>
              <a:gd name="connsiteX1" fmla="*/ 1455420 w 2895600"/>
              <a:gd name="connsiteY1" fmla="*/ 1028700 h 1029970"/>
              <a:gd name="connsiteX2" fmla="*/ 2895600 w 2895600"/>
              <a:gd name="connsiteY2" fmla="*/ 7620 h 102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1029970">
                <a:moveTo>
                  <a:pt x="0" y="0"/>
                </a:moveTo>
                <a:cubicBezTo>
                  <a:pt x="486410" y="513715"/>
                  <a:pt x="972820" y="1027430"/>
                  <a:pt x="1455420" y="1028700"/>
                </a:cubicBezTo>
                <a:cubicBezTo>
                  <a:pt x="1938020" y="1029970"/>
                  <a:pt x="2416810" y="518795"/>
                  <a:pt x="2895600" y="762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656534" name="TextBox 171"/>
          <p:cNvSpPr txBox="1">
            <a:spLocks noChangeArrowheads="1"/>
          </p:cNvSpPr>
          <p:nvPr/>
        </p:nvSpPr>
        <p:spPr bwMode="auto">
          <a:xfrm>
            <a:off x="6540500" y="198913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656535" name="TextBox 187"/>
          <p:cNvSpPr txBox="1">
            <a:spLocks noChangeArrowheads="1"/>
          </p:cNvSpPr>
          <p:nvPr/>
        </p:nvSpPr>
        <p:spPr bwMode="auto">
          <a:xfrm>
            <a:off x="7897813" y="198913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ea typeface="宋体" charset="0"/>
                <a:cs typeface="Arial" charset="0"/>
              </a:rPr>
              <a:t>FPGA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4933950" y="2290763"/>
            <a:ext cx="1171575" cy="844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551488" y="2833688"/>
            <a:ext cx="492125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995863" y="2351088"/>
            <a:ext cx="1047750" cy="30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RAM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995863" y="2833688"/>
            <a:ext cx="493712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rot="10800000" flipV="1">
            <a:off x="4995863" y="2833688"/>
            <a:ext cx="493712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995863" y="2833688"/>
            <a:ext cx="493712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542" name="Group 291"/>
          <p:cNvGrpSpPr>
            <a:grpSpLocks/>
          </p:cNvGrpSpPr>
          <p:nvPr/>
        </p:nvGrpSpPr>
        <p:grpSpPr bwMode="auto">
          <a:xfrm>
            <a:off x="5057775" y="2652713"/>
            <a:ext cx="925513" cy="177800"/>
            <a:chOff x="4724400" y="3733800"/>
            <a:chExt cx="1143000" cy="228600"/>
          </a:xfrm>
        </p:grpSpPr>
        <p:cxnSp>
          <p:nvCxnSpPr>
            <p:cNvPr id="212" name="Straight Connector 211"/>
            <p:cNvCxnSpPr/>
            <p:nvPr/>
          </p:nvCxnSpPr>
          <p:spPr>
            <a:xfrm rot="5400000">
              <a:off x="5066908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4839485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4610100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5753100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5523715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5296292" y="38481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/>
          <p:cNvCxnSpPr/>
          <p:nvPr/>
        </p:nvCxnSpPr>
        <p:spPr>
          <a:xfrm rot="10800000" flipV="1">
            <a:off x="5551488" y="2833688"/>
            <a:ext cx="492125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551488" y="2833688"/>
            <a:ext cx="492125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6291263" y="2290763"/>
            <a:ext cx="1171575" cy="844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907213" y="2833688"/>
            <a:ext cx="493712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353175" y="2833688"/>
            <a:ext cx="493713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rot="10800000" flipV="1">
            <a:off x="6353175" y="2833688"/>
            <a:ext cx="493713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6353175" y="2833688"/>
            <a:ext cx="493713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0800000" flipV="1">
            <a:off x="6907213" y="2833688"/>
            <a:ext cx="493712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907213" y="2833688"/>
            <a:ext cx="493712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6353175" y="2351088"/>
            <a:ext cx="1047750" cy="301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Logic</a:t>
            </a: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7648575" y="2290763"/>
            <a:ext cx="1171575" cy="8445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8264525" y="2833688"/>
            <a:ext cx="493713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7710488" y="2833688"/>
            <a:ext cx="492125" cy="24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 rot="10800000" flipV="1">
            <a:off x="7710488" y="2833688"/>
            <a:ext cx="492125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7710488" y="2833688"/>
            <a:ext cx="492125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564" name="Group 319"/>
          <p:cNvGrpSpPr>
            <a:grpSpLocks/>
          </p:cNvGrpSpPr>
          <p:nvPr/>
        </p:nvGrpSpPr>
        <p:grpSpPr bwMode="auto">
          <a:xfrm>
            <a:off x="6415088" y="2652713"/>
            <a:ext cx="2281237" cy="185737"/>
            <a:chOff x="6400800" y="3733800"/>
            <a:chExt cx="2819400" cy="228600"/>
          </a:xfrm>
        </p:grpSpPr>
        <p:cxnSp>
          <p:nvCxnSpPr>
            <p:cNvPr id="248" name="Straight Connector 247"/>
            <p:cNvCxnSpPr/>
            <p:nvPr/>
          </p:nvCxnSpPr>
          <p:spPr>
            <a:xfrm rot="5400000">
              <a:off x="6743646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6516053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6286499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7430347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7200794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6973201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8419198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8191605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7962051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9105899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8876345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8648753" y="384810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271"/>
          <p:cNvCxnSpPr/>
          <p:nvPr/>
        </p:nvCxnSpPr>
        <p:spPr>
          <a:xfrm rot="10800000" flipV="1">
            <a:off x="8264525" y="2833688"/>
            <a:ext cx="493713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264525" y="2833688"/>
            <a:ext cx="493713" cy="241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/>
          <p:cNvSpPr/>
          <p:nvPr/>
        </p:nvSpPr>
        <p:spPr>
          <a:xfrm>
            <a:off x="7710488" y="2351088"/>
            <a:ext cx="1047750" cy="301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Logic</a:t>
            </a:r>
          </a:p>
        </p:txBody>
      </p:sp>
      <p:sp>
        <p:nvSpPr>
          <p:cNvPr id="275" name="Rectangle 274"/>
          <p:cNvSpPr>
            <a:spLocks noChangeArrowheads="1"/>
          </p:cNvSpPr>
          <p:nvPr/>
        </p:nvSpPr>
        <p:spPr bwMode="auto">
          <a:xfrm>
            <a:off x="4995863" y="3738563"/>
            <a:ext cx="1047750" cy="7239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6353175" y="3738563"/>
            <a:ext cx="1047750" cy="7239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7710488" y="3738563"/>
            <a:ext cx="1047750" cy="7239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rot="10800000" flipV="1">
            <a:off x="4995863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995863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0800000" flipV="1">
            <a:off x="6353175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353175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10800000" flipV="1">
            <a:off x="7710488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710488" y="3738563"/>
            <a:ext cx="104775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rot="16200000" flipH="1">
            <a:off x="4775994" y="3367881"/>
            <a:ext cx="663575" cy="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5126832" y="3247231"/>
            <a:ext cx="658812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 flipV="1">
            <a:off x="5440363" y="3074988"/>
            <a:ext cx="976312" cy="668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 flipV="1">
            <a:off x="5599113" y="3078163"/>
            <a:ext cx="1381125" cy="66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10800000" flipV="1">
            <a:off x="5756275" y="3078163"/>
            <a:ext cx="2025650" cy="65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0800000" flipV="1">
            <a:off x="5897563" y="3073400"/>
            <a:ext cx="2433637" cy="661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222" idx="2"/>
          </p:cNvCxnSpPr>
          <p:nvPr/>
        </p:nvCxnSpPr>
        <p:spPr>
          <a:xfrm rot="16200000" flipH="1">
            <a:off x="5540376" y="2790825"/>
            <a:ext cx="666750" cy="1260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208" idx="2"/>
          </p:cNvCxnSpPr>
          <p:nvPr/>
        </p:nvCxnSpPr>
        <p:spPr>
          <a:xfrm rot="16200000" flipH="1">
            <a:off x="5896769" y="2988469"/>
            <a:ext cx="660400" cy="858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252" idx="2"/>
          </p:cNvCxnSpPr>
          <p:nvPr/>
        </p:nvCxnSpPr>
        <p:spPr>
          <a:xfrm rot="16200000" flipH="1">
            <a:off x="6370638" y="3317875"/>
            <a:ext cx="660400" cy="20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endCxn id="247" idx="2"/>
          </p:cNvCxnSpPr>
          <p:nvPr/>
        </p:nvCxnSpPr>
        <p:spPr>
          <a:xfrm rot="5400000" flipH="1" flipV="1">
            <a:off x="6722269" y="3321844"/>
            <a:ext cx="666750" cy="198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266" idx="2"/>
          </p:cNvCxnSpPr>
          <p:nvPr/>
        </p:nvCxnSpPr>
        <p:spPr>
          <a:xfrm flipV="1">
            <a:off x="7108825" y="3087688"/>
            <a:ext cx="847725" cy="65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endCxn id="262" idx="2"/>
          </p:cNvCxnSpPr>
          <p:nvPr/>
        </p:nvCxnSpPr>
        <p:spPr>
          <a:xfrm flipV="1">
            <a:off x="7245350" y="3087688"/>
            <a:ext cx="1266825" cy="66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 flipH="1" flipV="1">
            <a:off x="8322469" y="3363119"/>
            <a:ext cx="663575" cy="90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rot="16200000" flipV="1">
            <a:off x="7973219" y="3244056"/>
            <a:ext cx="655638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10800000">
            <a:off x="7337425" y="3074988"/>
            <a:ext cx="973138" cy="671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0800000">
            <a:off x="6781800" y="3078163"/>
            <a:ext cx="1381125" cy="66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0800000">
            <a:off x="5988050" y="3082925"/>
            <a:ext cx="2017713" cy="655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0800000">
            <a:off x="5422900" y="3078163"/>
            <a:ext cx="2438400" cy="65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607" name="TextBox 402"/>
          <p:cNvSpPr txBox="1">
            <a:spLocks noChangeArrowheads="1"/>
          </p:cNvSpPr>
          <p:nvPr/>
        </p:nvSpPr>
        <p:spPr bwMode="auto">
          <a:xfrm>
            <a:off x="331788" y="5157788"/>
            <a:ext cx="3694112" cy="6096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Reconfigurable system with multiple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FPGA and FPIC devices </a:t>
            </a:r>
          </a:p>
        </p:txBody>
      </p:sp>
      <p:sp>
        <p:nvSpPr>
          <p:cNvPr id="656608" name="TextBox 403"/>
          <p:cNvSpPr txBox="1">
            <a:spLocks noChangeArrowheads="1"/>
          </p:cNvSpPr>
          <p:nvPr/>
        </p:nvSpPr>
        <p:spPr bwMode="auto">
          <a:xfrm>
            <a:off x="4933950" y="5157788"/>
            <a:ext cx="4105275" cy="6096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Mapping of a typical system architecture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onto multiple FPGAs </a:t>
            </a:r>
          </a:p>
        </p:txBody>
      </p:sp>
      <p:sp>
        <p:nvSpPr>
          <p:cNvPr id="656609" name="Text Box 225"/>
          <p:cNvSpPr txBox="1">
            <a:spLocks noChangeArrowheads="1"/>
          </p:cNvSpPr>
          <p:nvPr/>
        </p:nvSpPr>
        <p:spPr bwMode="auto">
          <a:xfrm rot="16200000">
            <a:off x="8243094" y="4379119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9769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Partitioning onto Multiple FPGAs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Challenges:</a:t>
            </a:r>
          </a:p>
          <a:p>
            <a:pPr lvl="1"/>
            <a:r>
              <a:rPr lang="en-US" sz="2000" dirty="0" smtClean="0"/>
              <a:t>Low utilization of FPGA resources (due to hard I/O pin limits)</a:t>
            </a:r>
          </a:p>
          <a:p>
            <a:pPr lvl="1"/>
            <a:r>
              <a:rPr lang="en-US" sz="2000" dirty="0" smtClean="0"/>
              <a:t>Low performance (due to interconnect delays between FPGAs)</a:t>
            </a:r>
          </a:p>
          <a:p>
            <a:pPr lvl="1"/>
            <a:r>
              <a:rPr lang="en-US" sz="2000" dirty="0" smtClean="0"/>
              <a:t>Long runtimes of system partitioning process</a:t>
            </a:r>
          </a:p>
          <a:p>
            <a:endParaRPr lang="en-US" dirty="0"/>
          </a:p>
          <a:p>
            <a:r>
              <a:rPr lang="en-US" sz="2400" dirty="0" smtClean="0"/>
              <a:t>Partitioning formulations:</a:t>
            </a:r>
          </a:p>
          <a:p>
            <a:pPr lvl="1"/>
            <a:r>
              <a:rPr lang="en-US" sz="2000" dirty="0" smtClean="0"/>
              <a:t>Hard upper bound for total area of each partition</a:t>
            </a:r>
          </a:p>
          <a:p>
            <a:pPr lvl="1"/>
            <a:r>
              <a:rPr lang="en-US" sz="2000" dirty="0" smtClean="0"/>
              <a:t>Hard upper bound for the cut size</a:t>
            </a:r>
          </a:p>
          <a:p>
            <a:endParaRPr lang="en-US" dirty="0"/>
          </a:p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dimension for FPGA mapping: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6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56FC8-AF6D-5847-B841-61E3B1B6A9C7}" type="slidenum">
              <a:rPr lang="en-US"/>
              <a:pPr/>
              <a:t>63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 of Chapter 2 </a:t>
            </a:r>
          </a:p>
        </p:txBody>
      </p:sp>
      <p:sp>
        <p:nvSpPr>
          <p:cNvPr id="659564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608013" y="981075"/>
            <a:ext cx="8015287" cy="5616575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Circuit </a:t>
            </a:r>
            <a:r>
              <a:rPr lang="en-US" altLang="zh-CN" dirty="0" err="1">
                <a:ea typeface="宋体" charset="0"/>
                <a:cs typeface="宋体" charset="0"/>
              </a:rPr>
              <a:t>netlists</a:t>
            </a:r>
            <a:r>
              <a:rPr lang="en-US" altLang="zh-CN" dirty="0">
                <a:ea typeface="宋体" charset="0"/>
                <a:cs typeface="宋体" charset="0"/>
              </a:rPr>
              <a:t> can be represented by graphs </a:t>
            </a:r>
            <a:r>
              <a:rPr lang="en-US" altLang="zh-CN" dirty="0" smtClean="0">
                <a:ea typeface="宋体" charset="0"/>
                <a:cs typeface="宋体" charset="0"/>
              </a:rPr>
              <a:t>or </a:t>
            </a:r>
            <a:r>
              <a:rPr lang="en-US" altLang="zh-CN" dirty="0" err="1" smtClean="0">
                <a:ea typeface="宋体" charset="0"/>
                <a:cs typeface="宋体" charset="0"/>
              </a:rPr>
              <a:t>hypergraphs</a:t>
            </a:r>
            <a:endParaRPr lang="en-US" altLang="zh-CN" sz="600" dirty="0">
              <a:ea typeface="宋体" charset="0"/>
              <a:cs typeface="宋体" charset="0"/>
            </a:endParaRPr>
          </a:p>
          <a:p>
            <a:pPr marL="323850" indent="-323850" defTabSz="849313">
              <a:spcBef>
                <a:spcPct val="6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Partitioning a graph means assigning nodes to disjoint partitions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Total size of each partition (number/area of nodes) is limited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Objective: minimize the number connections between partitions </a:t>
            </a:r>
          </a:p>
          <a:p>
            <a:pPr marL="323850" indent="-323850" defTabSz="849313">
              <a:spcBef>
                <a:spcPct val="6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Basic partitioning algorithms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 smtClean="0">
                <a:ea typeface="宋体" charset="0"/>
                <a:cs typeface="宋体" charset="0"/>
              </a:rPr>
              <a:t>Incremental changes organized </a:t>
            </a:r>
            <a:r>
              <a:rPr lang="en-US" altLang="zh-CN" dirty="0">
                <a:ea typeface="宋体" charset="0"/>
                <a:cs typeface="宋体" charset="0"/>
              </a:rPr>
              <a:t>into passes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KL swaps pairs of nodes from different partitions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FM re-assigns one node at a time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FM is faster, usually more successful </a:t>
            </a:r>
          </a:p>
          <a:p>
            <a:pPr marL="323850" indent="-323850" defTabSz="849313">
              <a:spcBef>
                <a:spcPct val="6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Multilevel partitioning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Clustering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FM partitioning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Refinement (also uses FM partitioning) </a:t>
            </a:r>
          </a:p>
          <a:p>
            <a:pPr marL="323850" indent="-323850" defTabSz="849313">
              <a:spcBef>
                <a:spcPct val="6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Application: system partitioning into FPGAs </a:t>
            </a:r>
          </a:p>
          <a:p>
            <a:pPr marL="588963" lvl="1" indent="-304800" defTabSz="849313">
              <a:spcBef>
                <a:spcPct val="2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Each FPGA is represented by a partition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10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9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9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9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9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9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9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9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595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95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95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A2DF2-8BE2-4245-99F3-EE4416F02093}" type="slidenum">
              <a:rPr lang="en-US"/>
              <a:pPr/>
              <a:t>7</a:t>
            </a:fld>
            <a:endParaRPr lang="en-US"/>
          </a:p>
        </p:txBody>
      </p:sp>
      <p:sp>
        <p:nvSpPr>
          <p:cNvPr id="479304" name="Rectangle 72"/>
          <p:cNvSpPr>
            <a:spLocks noChangeArrowheads="1"/>
          </p:cNvSpPr>
          <p:nvPr/>
        </p:nvSpPr>
        <p:spPr bwMode="auto">
          <a:xfrm>
            <a:off x="6413500" y="1504950"/>
            <a:ext cx="714375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4" name="Line 2"/>
          <p:cNvSpPr>
            <a:spLocks noChangeShapeType="1"/>
          </p:cNvSpPr>
          <p:nvPr/>
        </p:nvSpPr>
        <p:spPr bwMode="auto">
          <a:xfrm flipV="1">
            <a:off x="1851025" y="3376613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1522413" y="3932238"/>
            <a:ext cx="993775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1522413" y="1503363"/>
            <a:ext cx="1838325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5148263" y="5380038"/>
            <a:ext cx="922337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5240338" y="1503363"/>
            <a:ext cx="7556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2.2	Terminology</a:t>
            </a:r>
          </a:p>
        </p:txBody>
      </p:sp>
      <p:sp>
        <p:nvSpPr>
          <p:cNvPr id="479240" name="AutoShape 8"/>
          <p:cNvSpPr>
            <a:spLocks noChangeAspect="1" noChangeArrowheads="1"/>
          </p:cNvSpPr>
          <p:nvPr/>
        </p:nvSpPr>
        <p:spPr bwMode="auto">
          <a:xfrm>
            <a:off x="854075" y="2647950"/>
            <a:ext cx="342900" cy="3429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1" name="AutoShape 9"/>
          <p:cNvSpPr>
            <a:spLocks noChangeAspect="1" noChangeArrowheads="1"/>
          </p:cNvSpPr>
          <p:nvPr/>
        </p:nvSpPr>
        <p:spPr bwMode="auto">
          <a:xfrm>
            <a:off x="854075" y="3333750"/>
            <a:ext cx="342900" cy="3429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2" name="AutoShape 10"/>
          <p:cNvSpPr>
            <a:spLocks noChangeAspect="1" noChangeArrowheads="1"/>
          </p:cNvSpPr>
          <p:nvPr/>
        </p:nvSpPr>
        <p:spPr bwMode="auto">
          <a:xfrm>
            <a:off x="1714500" y="2990850"/>
            <a:ext cx="331788" cy="3429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3" name="AutoShape 11"/>
          <p:cNvSpPr>
            <a:spLocks noChangeAspect="1" noChangeArrowheads="1"/>
          </p:cNvSpPr>
          <p:nvPr/>
        </p:nvSpPr>
        <p:spPr bwMode="auto">
          <a:xfrm flipV="1">
            <a:off x="2170113" y="2351088"/>
            <a:ext cx="342900" cy="342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4" name="AutoShape 12"/>
          <p:cNvSpPr>
            <a:spLocks noChangeAspect="1" noChangeArrowheads="1"/>
          </p:cNvSpPr>
          <p:nvPr/>
        </p:nvSpPr>
        <p:spPr bwMode="auto">
          <a:xfrm rot="5400000">
            <a:off x="3017838" y="2879725"/>
            <a:ext cx="342900" cy="342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5" name="Line 13"/>
          <p:cNvSpPr>
            <a:spLocks noChangeAspect="1" noChangeShapeType="1"/>
          </p:cNvSpPr>
          <p:nvPr/>
        </p:nvSpPr>
        <p:spPr bwMode="auto">
          <a:xfrm flipV="1">
            <a:off x="668338" y="2717800"/>
            <a:ext cx="2111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6" name="Line 14"/>
          <p:cNvSpPr>
            <a:spLocks noChangeAspect="1" noChangeShapeType="1"/>
          </p:cNvSpPr>
          <p:nvPr/>
        </p:nvSpPr>
        <p:spPr bwMode="auto">
          <a:xfrm>
            <a:off x="668338" y="2921000"/>
            <a:ext cx="18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7" name="Line 15"/>
          <p:cNvSpPr>
            <a:spLocks noChangeAspect="1" noChangeShapeType="1"/>
          </p:cNvSpPr>
          <p:nvPr/>
        </p:nvSpPr>
        <p:spPr bwMode="auto">
          <a:xfrm>
            <a:off x="668338" y="3402013"/>
            <a:ext cx="18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8" name="Oval 16"/>
          <p:cNvSpPr>
            <a:spLocks noChangeAspect="1" noChangeArrowheads="1"/>
          </p:cNvSpPr>
          <p:nvPr/>
        </p:nvSpPr>
        <p:spPr bwMode="auto">
          <a:xfrm>
            <a:off x="1196975" y="2782888"/>
            <a:ext cx="68263" cy="68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49" name="Oval 17"/>
          <p:cNvSpPr>
            <a:spLocks noChangeAspect="1" noChangeArrowheads="1"/>
          </p:cNvSpPr>
          <p:nvPr/>
        </p:nvSpPr>
        <p:spPr bwMode="auto">
          <a:xfrm>
            <a:off x="1196975" y="3470275"/>
            <a:ext cx="68263" cy="68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0" name="Line 18"/>
          <p:cNvSpPr>
            <a:spLocks noChangeAspect="1" noChangeShapeType="1"/>
          </p:cNvSpPr>
          <p:nvPr/>
        </p:nvSpPr>
        <p:spPr bwMode="auto">
          <a:xfrm>
            <a:off x="1265238" y="28241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1" name="Line 19"/>
          <p:cNvSpPr>
            <a:spLocks noChangeAspect="1" noChangeShapeType="1"/>
          </p:cNvSpPr>
          <p:nvPr/>
        </p:nvSpPr>
        <p:spPr bwMode="auto">
          <a:xfrm>
            <a:off x="1265238" y="34972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2" name="AutoShape 20"/>
          <p:cNvSpPr>
            <a:spLocks noChangeAspect="1" noChangeArrowheads="1"/>
          </p:cNvSpPr>
          <p:nvPr/>
        </p:nvSpPr>
        <p:spPr bwMode="auto">
          <a:xfrm rot="10800000">
            <a:off x="2516188" y="2876550"/>
            <a:ext cx="374650" cy="342900"/>
          </a:xfrm>
          <a:prstGeom prst="moon">
            <a:avLst>
              <a:gd name="adj" fmla="val 755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3" name="Line 21"/>
          <p:cNvSpPr>
            <a:spLocks noChangeAspect="1" noChangeShapeType="1"/>
          </p:cNvSpPr>
          <p:nvPr/>
        </p:nvSpPr>
        <p:spPr bwMode="auto">
          <a:xfrm flipH="1">
            <a:off x="1495425" y="3059113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4" name="Line 22"/>
          <p:cNvSpPr>
            <a:spLocks noChangeAspect="1" noChangeShapeType="1"/>
          </p:cNvSpPr>
          <p:nvPr/>
        </p:nvSpPr>
        <p:spPr bwMode="auto">
          <a:xfrm flipH="1">
            <a:off x="1495425" y="3263900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5" name="Line 23"/>
          <p:cNvSpPr>
            <a:spLocks noChangeAspect="1" noChangeShapeType="1"/>
          </p:cNvSpPr>
          <p:nvPr/>
        </p:nvSpPr>
        <p:spPr bwMode="auto">
          <a:xfrm flipV="1">
            <a:off x="1495425" y="3263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6" name="Line 24"/>
          <p:cNvSpPr>
            <a:spLocks noChangeAspect="1" noChangeShapeType="1"/>
          </p:cNvSpPr>
          <p:nvPr/>
        </p:nvSpPr>
        <p:spPr bwMode="auto">
          <a:xfrm>
            <a:off x="1495425" y="2828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7" name="Line 25"/>
          <p:cNvSpPr>
            <a:spLocks noChangeAspect="1" noChangeShapeType="1"/>
          </p:cNvSpPr>
          <p:nvPr/>
        </p:nvSpPr>
        <p:spPr bwMode="auto">
          <a:xfrm>
            <a:off x="2108200" y="315595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8" name="Line 26"/>
          <p:cNvSpPr>
            <a:spLocks noChangeAspect="1" noChangeShapeType="1"/>
          </p:cNvSpPr>
          <p:nvPr/>
        </p:nvSpPr>
        <p:spPr bwMode="auto">
          <a:xfrm>
            <a:off x="2894013" y="3038475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59" name="Oval 27"/>
          <p:cNvSpPr>
            <a:spLocks noChangeAspect="1" noChangeArrowheads="1"/>
          </p:cNvSpPr>
          <p:nvPr/>
        </p:nvSpPr>
        <p:spPr bwMode="auto">
          <a:xfrm>
            <a:off x="3360738" y="3017838"/>
            <a:ext cx="68262" cy="68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0" name="Line 28"/>
          <p:cNvSpPr>
            <a:spLocks noChangeAspect="1" noChangeShapeType="1"/>
          </p:cNvSpPr>
          <p:nvPr/>
        </p:nvSpPr>
        <p:spPr bwMode="auto">
          <a:xfrm>
            <a:off x="34290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1" name="Line 29"/>
          <p:cNvSpPr>
            <a:spLocks noChangeAspect="1" noChangeShapeType="1"/>
          </p:cNvSpPr>
          <p:nvPr/>
        </p:nvSpPr>
        <p:spPr bwMode="auto">
          <a:xfrm flipH="1" flipV="1">
            <a:off x="2346325" y="29606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2" name="Line 30"/>
          <p:cNvSpPr>
            <a:spLocks noChangeAspect="1" noChangeShapeType="1"/>
          </p:cNvSpPr>
          <p:nvPr/>
        </p:nvSpPr>
        <p:spPr bwMode="auto">
          <a:xfrm flipV="1">
            <a:off x="2343150" y="2133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3" name="Oval 31"/>
          <p:cNvSpPr>
            <a:spLocks noChangeAspect="1" noChangeArrowheads="1"/>
          </p:cNvSpPr>
          <p:nvPr/>
        </p:nvSpPr>
        <p:spPr bwMode="auto">
          <a:xfrm flipV="1">
            <a:off x="2306638" y="2693988"/>
            <a:ext cx="68262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4" name="Line 32"/>
          <p:cNvSpPr>
            <a:spLocks noChangeAspect="1" noChangeShapeType="1"/>
          </p:cNvSpPr>
          <p:nvPr/>
        </p:nvSpPr>
        <p:spPr bwMode="auto">
          <a:xfrm flipH="1" flipV="1">
            <a:off x="2343150" y="2762250"/>
            <a:ext cx="158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65" name="Text Box 33"/>
          <p:cNvSpPr txBox="1">
            <a:spLocks noChangeAspect="1" noChangeArrowheads="1"/>
          </p:cNvSpPr>
          <p:nvPr/>
        </p:nvSpPr>
        <p:spPr bwMode="auto">
          <a:xfrm>
            <a:off x="2617788" y="2936875"/>
            <a:ext cx="2524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79266" name="Text Box 34"/>
          <p:cNvSpPr txBox="1">
            <a:spLocks noChangeAspect="1" noChangeArrowheads="1"/>
          </p:cNvSpPr>
          <p:nvPr/>
        </p:nvSpPr>
        <p:spPr bwMode="auto">
          <a:xfrm>
            <a:off x="3022600" y="2921000"/>
            <a:ext cx="2524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79267" name="Text Box 35"/>
          <p:cNvSpPr txBox="1">
            <a:spLocks noChangeAspect="1" noChangeArrowheads="1"/>
          </p:cNvSpPr>
          <p:nvPr/>
        </p:nvSpPr>
        <p:spPr bwMode="auto">
          <a:xfrm>
            <a:off x="2241550" y="2346325"/>
            <a:ext cx="228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79268" name="Text Box 36"/>
          <p:cNvSpPr txBox="1">
            <a:spLocks noChangeAspect="1" noChangeArrowheads="1"/>
          </p:cNvSpPr>
          <p:nvPr/>
        </p:nvSpPr>
        <p:spPr bwMode="auto">
          <a:xfrm>
            <a:off x="887413" y="3395663"/>
            <a:ext cx="227012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9269" name="Text Box 37"/>
          <p:cNvSpPr txBox="1">
            <a:spLocks noChangeAspect="1" noChangeArrowheads="1"/>
          </p:cNvSpPr>
          <p:nvPr/>
        </p:nvSpPr>
        <p:spPr bwMode="auto">
          <a:xfrm>
            <a:off x="882650" y="2697163"/>
            <a:ext cx="2286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9270" name="Text Box 38"/>
          <p:cNvSpPr txBox="1">
            <a:spLocks noChangeAspect="1" noChangeArrowheads="1"/>
          </p:cNvSpPr>
          <p:nvPr/>
        </p:nvSpPr>
        <p:spPr bwMode="auto">
          <a:xfrm>
            <a:off x="1747838" y="3041650"/>
            <a:ext cx="228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19057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79271" name="Oval 39"/>
          <p:cNvSpPr>
            <a:spLocks noChangeAspect="1" noChangeArrowheads="1"/>
          </p:cNvSpPr>
          <p:nvPr/>
        </p:nvSpPr>
        <p:spPr bwMode="auto">
          <a:xfrm>
            <a:off x="2052638" y="3122613"/>
            <a:ext cx="68262" cy="68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tIns="10800" rIns="18000" bIns="10800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2" name="AutoShape 40"/>
          <p:cNvSpPr>
            <a:spLocks noChangeAspect="1" noChangeArrowheads="1"/>
          </p:cNvSpPr>
          <p:nvPr/>
        </p:nvSpPr>
        <p:spPr bwMode="auto">
          <a:xfrm>
            <a:off x="5067300" y="2205038"/>
            <a:ext cx="1946275" cy="12604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3" name="Line 41"/>
          <p:cNvSpPr>
            <a:spLocks noChangeAspect="1" noChangeShapeType="1"/>
          </p:cNvSpPr>
          <p:nvPr/>
        </p:nvSpPr>
        <p:spPr bwMode="auto">
          <a:xfrm>
            <a:off x="4776788" y="2849563"/>
            <a:ext cx="61277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4" name="Line 42"/>
          <p:cNvSpPr>
            <a:spLocks noChangeAspect="1" noChangeShapeType="1"/>
          </p:cNvSpPr>
          <p:nvPr/>
        </p:nvSpPr>
        <p:spPr bwMode="auto">
          <a:xfrm>
            <a:off x="6567488" y="2589213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5" name="Line 43"/>
          <p:cNvSpPr>
            <a:spLocks noChangeAspect="1" noChangeShapeType="1"/>
          </p:cNvSpPr>
          <p:nvPr/>
        </p:nvSpPr>
        <p:spPr bwMode="auto">
          <a:xfrm>
            <a:off x="5510213" y="3067050"/>
            <a:ext cx="91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6" name="Line 44"/>
          <p:cNvSpPr>
            <a:spLocks noChangeAspect="1" noChangeShapeType="1"/>
          </p:cNvSpPr>
          <p:nvPr/>
        </p:nvSpPr>
        <p:spPr bwMode="auto">
          <a:xfrm>
            <a:off x="6654800" y="3067050"/>
            <a:ext cx="687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7" name="Oval 45"/>
          <p:cNvSpPr>
            <a:spLocks noChangeAspect="1" noChangeArrowheads="1"/>
          </p:cNvSpPr>
          <p:nvPr/>
        </p:nvSpPr>
        <p:spPr bwMode="auto">
          <a:xfrm>
            <a:off x="6384925" y="2319338"/>
            <a:ext cx="342900" cy="344487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8" name="Oval 46"/>
          <p:cNvSpPr>
            <a:spLocks noChangeAspect="1" noChangeArrowheads="1"/>
          </p:cNvSpPr>
          <p:nvPr/>
        </p:nvSpPr>
        <p:spPr bwMode="auto">
          <a:xfrm>
            <a:off x="7313613" y="2917825"/>
            <a:ext cx="342900" cy="3429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79" name="Oval 47"/>
          <p:cNvSpPr>
            <a:spLocks noChangeAspect="1" noChangeArrowheads="1"/>
          </p:cNvSpPr>
          <p:nvPr/>
        </p:nvSpPr>
        <p:spPr bwMode="auto">
          <a:xfrm>
            <a:off x="6400800" y="2903538"/>
            <a:ext cx="342900" cy="3429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80" name="Oval 48"/>
          <p:cNvSpPr>
            <a:spLocks noChangeAspect="1" noChangeArrowheads="1"/>
          </p:cNvSpPr>
          <p:nvPr/>
        </p:nvSpPr>
        <p:spPr bwMode="auto">
          <a:xfrm>
            <a:off x="5359400" y="2903538"/>
            <a:ext cx="342900" cy="3429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81" name="Line 49"/>
          <p:cNvSpPr>
            <a:spLocks noChangeAspect="1" noChangeShapeType="1"/>
          </p:cNvSpPr>
          <p:nvPr/>
        </p:nvSpPr>
        <p:spPr bwMode="auto">
          <a:xfrm flipV="1">
            <a:off x="4768850" y="3155950"/>
            <a:ext cx="62071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82" name="Oval 50"/>
          <p:cNvSpPr>
            <a:spLocks noChangeAspect="1" noChangeArrowheads="1"/>
          </p:cNvSpPr>
          <p:nvPr/>
        </p:nvSpPr>
        <p:spPr bwMode="auto">
          <a:xfrm>
            <a:off x="4495800" y="3314700"/>
            <a:ext cx="342900" cy="3429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83" name="Rectangle 51"/>
          <p:cNvSpPr>
            <a:spLocks noChangeAspect="1" noChangeArrowheads="1"/>
          </p:cNvSpPr>
          <p:nvPr/>
        </p:nvSpPr>
        <p:spPr bwMode="auto">
          <a:xfrm>
            <a:off x="5387975" y="29273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84" name="Rectangle 52"/>
          <p:cNvSpPr>
            <a:spLocks noChangeAspect="1" noChangeArrowheads="1"/>
          </p:cNvSpPr>
          <p:nvPr/>
        </p:nvSpPr>
        <p:spPr bwMode="auto">
          <a:xfrm>
            <a:off x="4525963" y="3340100"/>
            <a:ext cx="276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85" name="Rectangle 53"/>
          <p:cNvSpPr>
            <a:spLocks noChangeAspect="1" noChangeArrowheads="1"/>
          </p:cNvSpPr>
          <p:nvPr/>
        </p:nvSpPr>
        <p:spPr bwMode="auto">
          <a:xfrm>
            <a:off x="6418263" y="2354263"/>
            <a:ext cx="273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86" name="Rectangle 54"/>
          <p:cNvSpPr>
            <a:spLocks noChangeAspect="1" noChangeArrowheads="1"/>
          </p:cNvSpPr>
          <p:nvPr/>
        </p:nvSpPr>
        <p:spPr bwMode="auto">
          <a:xfrm>
            <a:off x="6418263" y="2927350"/>
            <a:ext cx="27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sz="15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87" name="Rectangle 55"/>
          <p:cNvSpPr>
            <a:spLocks noChangeAspect="1" noChangeArrowheads="1"/>
          </p:cNvSpPr>
          <p:nvPr/>
        </p:nvSpPr>
        <p:spPr bwMode="auto">
          <a:xfrm>
            <a:off x="7334250" y="2927350"/>
            <a:ext cx="274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88" name="Oval 56"/>
          <p:cNvSpPr>
            <a:spLocks noChangeAspect="1" noChangeArrowheads="1"/>
          </p:cNvSpPr>
          <p:nvPr/>
        </p:nvSpPr>
        <p:spPr bwMode="auto">
          <a:xfrm>
            <a:off x="4510088" y="2659063"/>
            <a:ext cx="342900" cy="3429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89" name="Rectangle 57"/>
          <p:cNvSpPr>
            <a:spLocks noChangeAspect="1" noChangeArrowheads="1"/>
          </p:cNvSpPr>
          <p:nvPr/>
        </p:nvSpPr>
        <p:spPr bwMode="auto">
          <a:xfrm>
            <a:off x="4540250" y="2697163"/>
            <a:ext cx="2746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marL="363538" indent="-363538" algn="ctr" defTabSz="968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Monotype Sorts" charset="0"/>
              <a:buNone/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5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9290" name="Text Box 58"/>
          <p:cNvSpPr txBox="1">
            <a:spLocks noChangeArrowheads="1"/>
          </p:cNvSpPr>
          <p:nvPr/>
        </p:nvSpPr>
        <p:spPr bwMode="auto">
          <a:xfrm>
            <a:off x="4932363" y="4343400"/>
            <a:ext cx="2659062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Graph </a:t>
            </a:r>
            <a:r>
              <a:rPr lang="de-DE" sz="1700" i="1" smtClean="0">
                <a:solidFill>
                  <a:srgbClr val="000000"/>
                </a:solidFill>
              </a:rPr>
              <a:t>G</a:t>
            </a:r>
            <a:r>
              <a:rPr lang="de-DE" sz="1700" baseline="-25000" smtClean="0">
                <a:solidFill>
                  <a:srgbClr val="000000"/>
                </a:solidFill>
              </a:rPr>
              <a:t>2</a:t>
            </a:r>
            <a:r>
              <a:rPr lang="de-DE" sz="1700" smtClean="0">
                <a:solidFill>
                  <a:srgbClr val="000000"/>
                </a:solidFill>
              </a:rPr>
              <a:t>: Nodes 1, 2, 6.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79291" name="Line 59"/>
          <p:cNvSpPr>
            <a:spLocks noChangeShapeType="1"/>
          </p:cNvSpPr>
          <p:nvPr/>
        </p:nvSpPr>
        <p:spPr bwMode="auto">
          <a:xfrm flipH="1" flipV="1">
            <a:off x="4852988" y="3657600"/>
            <a:ext cx="5064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92" name="Line 60"/>
          <p:cNvSpPr>
            <a:spLocks noChangeShapeType="1"/>
          </p:cNvSpPr>
          <p:nvPr/>
        </p:nvSpPr>
        <p:spPr bwMode="auto">
          <a:xfrm flipH="1" flipV="1">
            <a:off x="4838700" y="3067050"/>
            <a:ext cx="709613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93" name="Line 61"/>
          <p:cNvSpPr>
            <a:spLocks noChangeShapeType="1"/>
          </p:cNvSpPr>
          <p:nvPr/>
        </p:nvSpPr>
        <p:spPr bwMode="auto">
          <a:xfrm flipV="1">
            <a:off x="5702300" y="3340100"/>
            <a:ext cx="1611313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94" name="Text Box 62"/>
          <p:cNvSpPr txBox="1">
            <a:spLocks noChangeArrowheads="1"/>
          </p:cNvSpPr>
          <p:nvPr/>
        </p:nvSpPr>
        <p:spPr bwMode="auto">
          <a:xfrm>
            <a:off x="5116513" y="1522413"/>
            <a:ext cx="28400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Graph  </a:t>
            </a:r>
            <a:r>
              <a:rPr lang="de-DE" sz="1700" i="1" smtClean="0">
                <a:solidFill>
                  <a:srgbClr val="000000"/>
                </a:solidFill>
              </a:rPr>
              <a:t>G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r>
              <a:rPr lang="de-DE" sz="1700" smtClean="0">
                <a:solidFill>
                  <a:srgbClr val="000000"/>
                </a:solidFill>
              </a:rPr>
              <a:t>:  Nodes  3, 4, 5.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79295" name="Line 63"/>
          <p:cNvSpPr>
            <a:spLocks noChangeAspect="1" noChangeShapeType="1"/>
          </p:cNvSpPr>
          <p:nvPr/>
        </p:nvSpPr>
        <p:spPr bwMode="auto">
          <a:xfrm>
            <a:off x="668338" y="3581400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0800" rIns="18000" bIns="10800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96" name="Line 64"/>
          <p:cNvSpPr>
            <a:spLocks noChangeShapeType="1"/>
          </p:cNvSpPr>
          <p:nvPr/>
        </p:nvSpPr>
        <p:spPr bwMode="auto">
          <a:xfrm flipH="1">
            <a:off x="5694363" y="19494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297" name="Text Box 65"/>
          <p:cNvSpPr txBox="1">
            <a:spLocks noChangeArrowheads="1"/>
          </p:cNvSpPr>
          <p:nvPr/>
        </p:nvSpPr>
        <p:spPr bwMode="auto">
          <a:xfrm>
            <a:off x="4922838" y="4979988"/>
            <a:ext cx="29638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6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Collection of cut edges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  Cut set:   (1,3), (2,3), (5,6),</a:t>
            </a:r>
          </a:p>
        </p:txBody>
      </p:sp>
      <p:sp>
        <p:nvSpPr>
          <p:cNvPr id="479299" name="AutoShape 67"/>
          <p:cNvSpPr>
            <a:spLocks noChangeAspect="1" noChangeArrowheads="1"/>
          </p:cNvSpPr>
          <p:nvPr/>
        </p:nvSpPr>
        <p:spPr bwMode="auto">
          <a:xfrm>
            <a:off x="1568450" y="2009775"/>
            <a:ext cx="1371600" cy="16668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300" name="Text Box 68"/>
          <p:cNvSpPr txBox="1">
            <a:spLocks noChangeArrowheads="1"/>
          </p:cNvSpPr>
          <p:nvPr/>
        </p:nvSpPr>
        <p:spPr bwMode="auto">
          <a:xfrm>
            <a:off x="1522413" y="1522413"/>
            <a:ext cx="17986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Block (Partition)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79301" name="Text Box 69"/>
          <p:cNvSpPr txBox="1">
            <a:spLocks noChangeArrowheads="1"/>
          </p:cNvSpPr>
          <p:nvPr/>
        </p:nvSpPr>
        <p:spPr bwMode="auto">
          <a:xfrm>
            <a:off x="1522413" y="3932238"/>
            <a:ext cx="76041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Cells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479302" name="Line 70"/>
          <p:cNvSpPr>
            <a:spLocks noChangeShapeType="1"/>
          </p:cNvSpPr>
          <p:nvPr/>
        </p:nvSpPr>
        <p:spPr bwMode="auto">
          <a:xfrm flipV="1">
            <a:off x="2386013" y="3314700"/>
            <a:ext cx="23177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303" name="Line 71"/>
          <p:cNvSpPr>
            <a:spLocks noChangeShapeType="1"/>
          </p:cNvSpPr>
          <p:nvPr/>
        </p:nvSpPr>
        <p:spPr bwMode="auto">
          <a:xfrm flipH="1" flipV="1">
            <a:off x="1265238" y="3676650"/>
            <a:ext cx="303212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9305" name="AutoShape 73"/>
          <p:cNvSpPr>
            <a:spLocks noChangeArrowheads="1"/>
          </p:cNvSpPr>
          <p:nvPr/>
        </p:nvSpPr>
        <p:spPr bwMode="auto">
          <a:xfrm>
            <a:off x="3851275" y="2774950"/>
            <a:ext cx="390525" cy="563563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tx1"/>
              </a:gs>
              <a:gs pos="50000">
                <a:srgbClr val="DDDDD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5943600"/>
            <a:ext cx="501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cut edge: connects nodes in different partitions</a:t>
            </a:r>
          </a:p>
        </p:txBody>
      </p:sp>
    </p:spTree>
    <p:extLst>
      <p:ext uri="{BB962C8B-B14F-4D97-AF65-F5344CB8AC3E}">
        <p14:creationId xmlns:p14="http://schemas.microsoft.com/office/powerpoint/2010/main" val="214210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7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7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7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7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7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7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7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7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7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7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7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7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7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7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47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04" grpId="0" animBg="1"/>
      <p:bldP spid="479234" grpId="0" animBg="1"/>
      <p:bldP spid="479235" grpId="0" animBg="1"/>
      <p:bldP spid="479236" grpId="0" animBg="1"/>
      <p:bldP spid="479237" grpId="0" animBg="1"/>
      <p:bldP spid="479238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6" grpId="0" animBg="1"/>
      <p:bldP spid="479247" grpId="0" animBg="1"/>
      <p:bldP spid="479248" grpId="0" animBg="1"/>
      <p:bldP spid="479249" grpId="0" animBg="1"/>
      <p:bldP spid="479250" grpId="0" animBg="1"/>
      <p:bldP spid="479251" grpId="0" animBg="1"/>
      <p:bldP spid="479252" grpId="0" animBg="1"/>
      <p:bldP spid="479253" grpId="0" animBg="1"/>
      <p:bldP spid="479254" grpId="0" animBg="1"/>
      <p:bldP spid="479255" grpId="0" animBg="1"/>
      <p:bldP spid="479256" grpId="0" animBg="1"/>
      <p:bldP spid="479257" grpId="0" animBg="1"/>
      <p:bldP spid="479258" grpId="0" animBg="1"/>
      <p:bldP spid="479259" grpId="0" animBg="1"/>
      <p:bldP spid="479260" grpId="0" animBg="1"/>
      <p:bldP spid="479261" grpId="0" animBg="1"/>
      <p:bldP spid="479262" grpId="0" animBg="1"/>
      <p:bldP spid="479263" grpId="0" animBg="1"/>
      <p:bldP spid="479264" grpId="0" animBg="1"/>
      <p:bldP spid="479265" grpId="0"/>
      <p:bldP spid="479266" grpId="0"/>
      <p:bldP spid="479267" grpId="0"/>
      <p:bldP spid="479268" grpId="0"/>
      <p:bldP spid="479269" grpId="0"/>
      <p:bldP spid="479270" grpId="0"/>
      <p:bldP spid="479271" grpId="0" animBg="1"/>
      <p:bldP spid="479272" grpId="0" animBg="1"/>
      <p:bldP spid="479273" grpId="0" animBg="1"/>
      <p:bldP spid="479274" grpId="0" animBg="1"/>
      <p:bldP spid="479275" grpId="0" animBg="1"/>
      <p:bldP spid="479276" grpId="0" animBg="1"/>
      <p:bldP spid="479277" grpId="0" animBg="1"/>
      <p:bldP spid="479278" grpId="0" animBg="1"/>
      <p:bldP spid="479279" grpId="0" animBg="1"/>
      <p:bldP spid="479280" grpId="0" animBg="1"/>
      <p:bldP spid="479281" grpId="0" animBg="1"/>
      <p:bldP spid="479282" grpId="0" animBg="1"/>
      <p:bldP spid="479283" grpId="0"/>
      <p:bldP spid="479284" grpId="0"/>
      <p:bldP spid="479285" grpId="0"/>
      <p:bldP spid="479286" grpId="0"/>
      <p:bldP spid="479287" grpId="0"/>
      <p:bldP spid="479288" grpId="0" animBg="1"/>
      <p:bldP spid="479289" grpId="0"/>
      <p:bldP spid="479290" grpId="0"/>
      <p:bldP spid="479291" grpId="0" animBg="1"/>
      <p:bldP spid="479292" grpId="0" animBg="1"/>
      <p:bldP spid="479293" grpId="0" animBg="1"/>
      <p:bldP spid="479294" grpId="0"/>
      <p:bldP spid="479295" grpId="0" animBg="1"/>
      <p:bldP spid="479296" grpId="0" animBg="1"/>
      <p:bldP spid="479297" grpId="0"/>
      <p:bldP spid="479299" grpId="0" animBg="1"/>
      <p:bldP spid="479300" grpId="0"/>
      <p:bldP spid="479301" grpId="0"/>
      <p:bldP spid="479302" grpId="0" animBg="1"/>
      <p:bldP spid="479303" grpId="0" animBg="1"/>
      <p:bldP spid="47930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8B0B-3E4C-2C4F-8DF6-54A6EDF7BC19}" type="slidenum">
              <a:rPr lang="en-US"/>
              <a:pPr/>
              <a:t>8</a:t>
            </a:fld>
            <a:endParaRPr lang="en-US"/>
          </a:p>
        </p:txBody>
      </p: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2.3	Optimization Goals</a:t>
            </a:r>
          </a:p>
        </p:txBody>
      </p:sp>
      <p:sp>
        <p:nvSpPr>
          <p:cNvPr id="634956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608013" y="1293812"/>
            <a:ext cx="8193087" cy="4878387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Given a graph </a:t>
            </a:r>
            <a:r>
              <a:rPr lang="en-US" altLang="zh-CN" i="1" dirty="0">
                <a:ea typeface="宋体" charset="0"/>
                <a:cs typeface="宋体" charset="0"/>
              </a:rPr>
              <a:t>G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V,E</a:t>
            </a:r>
            <a:r>
              <a:rPr lang="en-US" altLang="zh-CN" dirty="0">
                <a:ea typeface="宋体" charset="0"/>
                <a:cs typeface="宋体" charset="0"/>
              </a:rPr>
              <a:t>) with |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dirty="0">
                <a:ea typeface="宋体" charset="0"/>
                <a:cs typeface="宋体" charset="0"/>
              </a:rPr>
              <a:t>| nodes and |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| edges where each node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dirty="0">
                <a:ea typeface="宋体" charset="0"/>
                <a:cs typeface="宋体" charset="0"/>
              </a:rPr>
              <a:t> 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dirty="0">
                <a:ea typeface="宋体" charset="0"/>
                <a:cs typeface="宋体" charset="0"/>
              </a:rPr>
              <a:t> and each edge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 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.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Each node has area </a:t>
            </a:r>
            <a:r>
              <a:rPr lang="en-US" altLang="zh-CN" i="1" dirty="0">
                <a:ea typeface="宋体" charset="0"/>
                <a:cs typeface="宋体" charset="0"/>
              </a:rPr>
              <a:t>s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dirty="0">
                <a:ea typeface="宋体" charset="0"/>
                <a:cs typeface="宋体" charset="0"/>
              </a:rPr>
              <a:t>) and each edge has cost or weight </a:t>
            </a:r>
            <a:r>
              <a:rPr lang="en-US" altLang="zh-CN" i="1" dirty="0">
                <a:ea typeface="宋体" charset="0"/>
                <a:cs typeface="宋体" charset="0"/>
              </a:rPr>
              <a:t>w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).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The objective is to divide the graph </a:t>
            </a:r>
            <a:r>
              <a:rPr lang="en-US" altLang="zh-CN" i="1" dirty="0">
                <a:ea typeface="宋体" charset="0"/>
                <a:cs typeface="宋体" charset="0"/>
              </a:rPr>
              <a:t>G</a:t>
            </a:r>
            <a:r>
              <a:rPr lang="en-US" altLang="zh-CN" dirty="0">
                <a:ea typeface="宋体" charset="0"/>
                <a:cs typeface="宋体" charset="0"/>
              </a:rPr>
              <a:t> into </a:t>
            </a:r>
            <a:r>
              <a:rPr lang="en-US" altLang="zh-CN" i="1" dirty="0">
                <a:ea typeface="宋体" charset="0"/>
                <a:cs typeface="宋体" charset="0"/>
              </a:rPr>
              <a:t>k</a:t>
            </a:r>
            <a:r>
              <a:rPr lang="en-US" altLang="zh-CN" dirty="0">
                <a:ea typeface="宋体" charset="0"/>
                <a:cs typeface="宋体" charset="0"/>
              </a:rPr>
              <a:t> disjoint subgraphs such that all optimization goals are </a:t>
            </a:r>
            <a:r>
              <a:rPr lang="en-US" altLang="zh-CN" dirty="0" smtClean="0">
                <a:ea typeface="宋体" charset="0"/>
                <a:cs typeface="宋体" charset="0"/>
              </a:rPr>
              <a:t>achieved:</a:t>
            </a:r>
          </a:p>
          <a:p>
            <a:pPr marL="625475" lvl="1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Number (or total weight) of connections between partitions is minimized</a:t>
            </a:r>
          </a:p>
          <a:p>
            <a:pPr marL="625475" lvl="1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 smtClean="0">
                <a:ea typeface="宋体" charset="0"/>
                <a:cs typeface="宋体" charset="0"/>
              </a:rPr>
              <a:t>Partition sizes are balanced</a:t>
            </a:r>
          </a:p>
          <a:p>
            <a:pPr marL="342900" indent="-342900"/>
            <a:endParaRPr lang="en-US" altLang="zh-CN" dirty="0" smtClean="0">
              <a:ea typeface="宋体" charset="0"/>
              <a:cs typeface="宋体" charset="0"/>
            </a:endParaRPr>
          </a:p>
          <a:p>
            <a:pPr marL="342900" indent="-342900"/>
            <a:r>
              <a:rPr lang="en-US" altLang="zh-CN" dirty="0" smtClean="0">
                <a:ea typeface="宋体" charset="0"/>
                <a:cs typeface="宋体" charset="0"/>
              </a:rPr>
              <a:t>NP-hard problem</a:t>
            </a:r>
            <a:endParaRPr lang="en-US" altLang="zh-CN" dirty="0">
              <a:ea typeface="宋体" charset="0"/>
              <a:cs typeface="宋体" charset="0"/>
            </a:endParaRPr>
          </a:p>
          <a:p>
            <a:pPr indent="155575"/>
            <a:r>
              <a:rPr lang="en-US" altLang="zh-CN" dirty="0" smtClean="0">
                <a:ea typeface="宋体" charset="0"/>
                <a:cs typeface="宋体" charset="0"/>
              </a:rPr>
              <a:t>   Efficient </a:t>
            </a:r>
            <a:r>
              <a:rPr lang="en-US" altLang="zh-CN" dirty="0">
                <a:ea typeface="宋体" charset="0"/>
                <a:cs typeface="宋体" charset="0"/>
              </a:rPr>
              <a:t>heuristics are developed in the 1970s and 1980s.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   </a:t>
            </a:r>
            <a:r>
              <a:rPr lang="en-US" altLang="zh-CN" dirty="0" smtClean="0">
                <a:ea typeface="宋体" charset="0"/>
                <a:cs typeface="宋体" charset="0"/>
              </a:rPr>
              <a:t>  They </a:t>
            </a:r>
            <a:r>
              <a:rPr lang="en-US" altLang="zh-CN" dirty="0">
                <a:ea typeface="宋体" charset="0"/>
                <a:cs typeface="宋体" charset="0"/>
              </a:rPr>
              <a:t>are high quality and in low-order polynomial time.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62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FAB6-B7FB-FE42-AE39-F215D97E77B9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341438"/>
            <a:ext cx="8193087" cy="5032375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2.1	Introduction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2.2	Terminology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2.3	Optimization Goals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2.4	Partitioning Algorithms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2.4.1  Kernighan-Lin (KL)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2.4.2  Extensions of the Kernighan-Lin Algorithm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2.4.3  Fiduccia-Mattheyses (FM) Algorithm</a:t>
            </a:r>
            <a:endParaRPr lang="en-US" altLang="zh-CN" sz="800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2.5	Framework for Multilevel Partitioning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  2.5.1  Clustering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  2.5.2  Multilevel Partitioning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2.6	System Partitioning onto Multiple FPGAs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de-DE">
              <a:solidFill>
                <a:srgbClr val="C0C0C0"/>
              </a:solidFill>
            </a:endParaRPr>
          </a:p>
        </p:txBody>
      </p:sp>
      <p:sp>
        <p:nvSpPr>
          <p:cNvPr id="618500" name="Line 4"/>
          <p:cNvSpPr>
            <a:spLocks noChangeShapeType="1"/>
          </p:cNvSpPr>
          <p:nvPr/>
        </p:nvSpPr>
        <p:spPr bwMode="auto">
          <a:xfrm>
            <a:off x="249238" y="2708275"/>
            <a:ext cx="4111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urple05-97-00">
  <a:themeElements>
    <a:clrScheme name="purple05-97-00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urple05-97-0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urple05-97-00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TC103524819990</Template>
  <TotalTime>0</TotalTime>
  <Words>3185</Words>
  <Application>Microsoft Office PowerPoint</Application>
  <PresentationFormat>On-screen Show (4:3)</PresentationFormat>
  <Paragraphs>1136</Paragraphs>
  <Slides>63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84" baseType="lpstr">
      <vt:lpstr>ＭＳ Ｐゴシック</vt:lpstr>
      <vt:lpstr>新細明體</vt:lpstr>
      <vt:lpstr>宋体</vt:lpstr>
      <vt:lpstr>Arial</vt:lpstr>
      <vt:lpstr>Arial Narrow</vt:lpstr>
      <vt:lpstr>Calibri</vt:lpstr>
      <vt:lpstr>Monotype Sorts</vt:lpstr>
      <vt:lpstr>Symbol</vt:lpstr>
      <vt:lpstr>Times</vt:lpstr>
      <vt:lpstr>Times New Roman</vt:lpstr>
      <vt:lpstr>Tw Cen MT</vt:lpstr>
      <vt:lpstr>Wingdings</vt:lpstr>
      <vt:lpstr>Wingdings 2</vt:lpstr>
      <vt:lpstr>TC103524819990</vt:lpstr>
      <vt:lpstr>purple05-97-00</vt:lpstr>
      <vt:lpstr>Präsentation Springer</vt:lpstr>
      <vt:lpstr>1_Präsentation Springer</vt:lpstr>
      <vt:lpstr>2_Präsentation Springer</vt:lpstr>
      <vt:lpstr>Photo Editor-Foto</vt:lpstr>
      <vt:lpstr>Equation</vt:lpstr>
      <vt:lpstr>Document</vt:lpstr>
      <vt:lpstr>PowerPoint Presentation</vt:lpstr>
      <vt:lpstr>Chapter 2 – Netlist and System Partitioning</vt:lpstr>
      <vt:lpstr>Chapter 2 – Netlist and System Partitioning</vt:lpstr>
      <vt:lpstr>2.1 Introduction</vt:lpstr>
      <vt:lpstr>Divide and Conquer Strategy for Chip Design</vt:lpstr>
      <vt:lpstr>2.1 Introduction</vt:lpstr>
      <vt:lpstr>2.2 Terminology</vt:lpstr>
      <vt:lpstr>2.3 Optimization Goals</vt:lpstr>
      <vt:lpstr>Chapter 2 – Netlist and System Partitioning</vt:lpstr>
      <vt:lpstr>2.4.1  Kernighan-Lin (KL) Algorithm</vt:lpstr>
      <vt:lpstr>2.4.1  Kernighan-Lin (KL) Algorithm – Terminology </vt:lpstr>
      <vt:lpstr>2.4.1  Kernighan-Lin (KL) Algorithm – Terminology </vt:lpstr>
      <vt:lpstr>2.4.1  Kernighan-Lin (KL) Algorithm – Terminology </vt:lpstr>
      <vt:lpstr>2.4.1  Kernighan-Lin (KL) Algorithm – Terminology </vt:lpstr>
      <vt:lpstr>2.4.1  Kernighan-Lin (KL) Algorithm – Terminology </vt:lpstr>
      <vt:lpstr>2.4.1  Kernighan-Lin (KL) Algorithm – Terminology </vt:lpstr>
      <vt:lpstr>2.4.1  Kernighan-Lin (KL) Algorithm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Example </vt:lpstr>
      <vt:lpstr>2.4.1  Kernighan-Lin (KL) Algorithm – Complexity Analysis</vt:lpstr>
      <vt:lpstr>2.4.2  Extensions for Kernighan-Lin (KL) Algorithm</vt:lpstr>
      <vt:lpstr>2.4.3     Fiduccia-Mattheyses (FM) Algorithm</vt:lpstr>
      <vt:lpstr>2.4.3     Fiduccia-Mattheyses (FM) Algorithm</vt:lpstr>
      <vt:lpstr>Fiduccia-Mattheyses (FM) Algorithm – Terminology</vt:lpstr>
      <vt:lpstr>Fiduccia-Mattheyses (FM) Algorithm – Terminology</vt:lpstr>
      <vt:lpstr>Fiduccia-Mattheyses (FM) Algorithm – Terminology</vt:lpstr>
      <vt:lpstr>2.4.3 Fiduccia-Mattheyses (FM) Algorithm – Terminology</vt:lpstr>
      <vt:lpstr>2.4.3 Fiduccia-Mattheyses (FM) Algorithm – Terminology</vt:lpstr>
      <vt:lpstr>2.4.3 Fiduccia-Mattheyses (FM) Algorithm – Terminology</vt:lpstr>
      <vt:lpstr>2.4.3 Fiduccia-Mattheyses (FM) Algorithm – Terminology</vt:lpstr>
      <vt:lpstr>2.4.3 Fiduccia-Mattheyses (FM) Algorithm – Terminology</vt:lpstr>
      <vt:lpstr>2.4.3 Fiduccia-Mattheyses (FM) Algorithm – Terminology</vt:lpstr>
      <vt:lpstr>Fiduccia-Mattheyses (FM) Algorithm – Terminology</vt:lpstr>
      <vt:lpstr>Fiduccia-Mattheyses (FM) Algorithm – Critical Nets</vt:lpstr>
      <vt:lpstr>2.4.3 Fiduccia-Mattheyses (FM) Algorithm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2.4.3 Fiduccia-Mattheyses (FM) Algorithm – Example</vt:lpstr>
      <vt:lpstr>Chapter 2 Supplemental: Difference between KL &amp; FM</vt:lpstr>
      <vt:lpstr>Chapter 2 – Netlist and System Partitioning</vt:lpstr>
      <vt:lpstr>2.5.1 Clustering</vt:lpstr>
      <vt:lpstr>2.5.1 Clustering </vt:lpstr>
      <vt:lpstr>2.5.2 Multilevel Partitioning </vt:lpstr>
      <vt:lpstr>FPGA Applications: Programmability</vt:lpstr>
      <vt:lpstr>FPGA Applications: System Prototyping</vt:lpstr>
      <vt:lpstr>2.6 System Partitioning onto Multiple FPGAs </vt:lpstr>
      <vt:lpstr>System Partitioning onto Multiple FPGAs</vt:lpstr>
      <vt:lpstr>Summary of Chapter 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2015-09-18T13:59:54Z</dcterms:modified>
  <cp:version/>
</cp:coreProperties>
</file>