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gif" ContentType="image/gif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4" r:id="rId2"/>
    <p:sldMasterId id="2147483709" r:id="rId3"/>
    <p:sldMasterId id="2147483721" r:id="rId4"/>
    <p:sldMasterId id="2147483733" r:id="rId5"/>
  </p:sldMasterIdLst>
  <p:notesMasterIdLst>
    <p:notesMasterId r:id="rId72"/>
  </p:notesMasterIdLst>
  <p:handoutMasterIdLst>
    <p:handoutMasterId r:id="rId73"/>
  </p:handoutMasterIdLst>
  <p:sldIdLst>
    <p:sldId id="256" r:id="rId6"/>
    <p:sldId id="257" r:id="rId7"/>
    <p:sldId id="259" r:id="rId8"/>
    <p:sldId id="260" r:id="rId9"/>
    <p:sldId id="261" r:id="rId10"/>
    <p:sldId id="262" r:id="rId11"/>
    <p:sldId id="263" r:id="rId12"/>
    <p:sldId id="321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2" r:id="rId40"/>
    <p:sldId id="323" r:id="rId41"/>
    <p:sldId id="293" r:id="rId42"/>
    <p:sldId id="322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24" r:id="rId57"/>
    <p:sldId id="307" r:id="rId58"/>
    <p:sldId id="308" r:id="rId59"/>
    <p:sldId id="328" r:id="rId60"/>
    <p:sldId id="309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</p:sldIdLst>
  <p:sldSz cx="9144000" cy="6858000" type="screen4x3"/>
  <p:notesSz cx="6858000" cy="9144000"/>
  <p:defaultTextStyle>
    <a:defPPr>
      <a:defRPr lang="en-US"/>
    </a:defPPr>
    <a:lvl1pPr marL="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76" autoAdjust="0"/>
    <p:restoredTop sz="94686"/>
  </p:normalViewPr>
  <p:slideViewPr>
    <p:cSldViewPr>
      <p:cViewPr>
        <p:scale>
          <a:sx n="100" d="100"/>
          <a:sy n="100" d="100"/>
        </p:scale>
        <p:origin x="952" y="3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1" Type="http://schemas.openxmlformats.org/officeDocument/2006/relationships/customXml" Target="../customXml/item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notesMaster" Target="notesMasters/notesMaster1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73" Type="http://schemas.openxmlformats.org/officeDocument/2006/relationships/handoutMaster" Target="handoutMasters/handoutMaster1.xml"/><Relationship Id="rId74" Type="http://schemas.openxmlformats.org/officeDocument/2006/relationships/presProps" Target="presProps.xml"/><Relationship Id="rId75" Type="http://schemas.openxmlformats.org/officeDocument/2006/relationships/viewProps" Target="viewProps.xml"/><Relationship Id="rId76" Type="http://schemas.openxmlformats.org/officeDocument/2006/relationships/theme" Target="theme/theme1.xml"/><Relationship Id="rId77" Type="http://schemas.openxmlformats.org/officeDocument/2006/relationships/tableStyles" Target="tableStyles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Relationship Id="rId2" Type="http://schemas.openxmlformats.org/officeDocument/2006/relationships/image" Target="../media/image21.wmf"/><Relationship Id="rId3" Type="http://schemas.openxmlformats.org/officeDocument/2006/relationships/image" Target="../media/image2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1" Type="http://schemas.openxmlformats.org/officeDocument/2006/relationships/image" Target="../media/image17.wmf"/><Relationship Id="rId2" Type="http://schemas.openxmlformats.org/officeDocument/2006/relationships/image" Target="../media/image21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4" Type="http://schemas.openxmlformats.org/officeDocument/2006/relationships/image" Target="../media/image23.wmf"/><Relationship Id="rId5" Type="http://schemas.openxmlformats.org/officeDocument/2006/relationships/image" Target="../media/image24.wmf"/><Relationship Id="rId1" Type="http://schemas.openxmlformats.org/officeDocument/2006/relationships/image" Target="../media/image17.wmf"/><Relationship Id="rId2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8.wmf"/><Relationship Id="rId1" Type="http://schemas.openxmlformats.org/officeDocument/2006/relationships/image" Target="../media/image25.wmf"/><Relationship Id="rId2" Type="http://schemas.openxmlformats.org/officeDocument/2006/relationships/image" Target="../media/image26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4" Type="http://schemas.openxmlformats.org/officeDocument/2006/relationships/image" Target="../media/image32.wmf"/><Relationship Id="rId1" Type="http://schemas.openxmlformats.org/officeDocument/2006/relationships/image" Target="../media/image29.wmf"/><Relationship Id="rId2" Type="http://schemas.openxmlformats.org/officeDocument/2006/relationships/image" Target="../media/image30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4" Type="http://schemas.openxmlformats.org/officeDocument/2006/relationships/image" Target="../media/image36.wmf"/><Relationship Id="rId1" Type="http://schemas.openxmlformats.org/officeDocument/2006/relationships/image" Target="../media/image33.wmf"/><Relationship Id="rId2" Type="http://schemas.openxmlformats.org/officeDocument/2006/relationships/image" Target="../media/image3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4" Type="http://schemas.openxmlformats.org/officeDocument/2006/relationships/image" Target="../media/image40.wmf"/><Relationship Id="rId1" Type="http://schemas.openxmlformats.org/officeDocument/2006/relationships/image" Target="../media/image37.wmf"/><Relationship Id="rId2" Type="http://schemas.openxmlformats.org/officeDocument/2006/relationships/image" Target="../media/image38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Relationship Id="rId2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B94437-5E7C-8A48-B157-638ABE78F499}" type="datetimeFigureOut">
              <a:rPr lang="en-US" smtClean="0"/>
              <a:t>10/15/15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86943-93B9-5D4A-808D-82A90A4D01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4949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</a:lstStyle>
          <a:p>
            <a:fld id="{2447E72A-D913-4DC2-9E0A-E520CE8FCC86}" type="datetimeFigureOut">
              <a:rPr lang="en-US" smtClean="0"/>
              <a:pPr/>
              <a:t>10/15/15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</a:lstStyle>
          <a:p>
            <a:fld id="{A5D78FC6-CE17-4259-A63C-DDFC12E048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9520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8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9.xml"/></Relationships>
</file>

<file path=ppt/notesSlides/_rels/notesSlide5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0.xml"/></Relationships>
</file>

<file path=ppt/notesSlides/_rels/notesSlide5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1.xml"/></Relationships>
</file>

<file path=ppt/notesSlides/_rels/notesSlide5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5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5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4.xml"/></Relationships>
</file>

<file path=ppt/notesSlides/_rels/notesSlide5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7A70735-F6C0-7842-989E-444A344A250D}" type="slidenum">
              <a:rPr lang="en-US" altLang="zh-CN">
                <a:solidFill>
                  <a:prstClr val="black"/>
                </a:solidFill>
              </a:rPr>
              <a:pPr/>
              <a:t>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63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0479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B7211A7-A100-7A43-8F73-3DD6EB762CF0}" type="slidenum">
              <a:rPr lang="en-US" altLang="zh-CN">
                <a:solidFill>
                  <a:prstClr val="black"/>
                </a:solidFill>
              </a:rPr>
              <a:pPr/>
              <a:t>13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16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6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801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41E76655-4880-0B45-9374-B6D1431C22C7}" type="slidenum">
              <a:rPr lang="en-US" altLang="zh-CN">
                <a:solidFill>
                  <a:prstClr val="black"/>
                </a:solidFill>
              </a:rPr>
              <a:pPr/>
              <a:t>14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18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8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20180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456D463D-E3C1-5B4A-B2D6-827D15C977A3}" type="slidenum">
              <a:rPr lang="en-US" altLang="zh-CN">
                <a:solidFill>
                  <a:prstClr val="black"/>
                </a:solidFill>
              </a:rPr>
              <a:pPr/>
              <a:t>15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0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8790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9CF1574A-B61E-694C-BBB5-0DEA1D93E429}" type="slidenum">
              <a:rPr lang="en-US" altLang="zh-CN">
                <a:solidFill>
                  <a:prstClr val="black"/>
                </a:solidFill>
              </a:rPr>
              <a:pPr/>
              <a:t>16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5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9594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9C8BC21E-2AAA-0842-B202-869D65965C19}" type="slidenum">
              <a:rPr lang="en-US" altLang="zh-CN">
                <a:solidFill>
                  <a:prstClr val="black"/>
                </a:solidFill>
              </a:rPr>
              <a:pPr/>
              <a:t>17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9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9307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C7C0FC5-6A3F-EE46-9DDA-B28429E0C26E}" type="slidenum">
              <a:rPr lang="en-US" altLang="zh-CN">
                <a:solidFill>
                  <a:prstClr val="black"/>
                </a:solidFill>
              </a:rPr>
              <a:pPr/>
              <a:t>18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70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7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945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A994C49B-2D8D-D34D-B01D-80DA46AE8A94}" type="slidenum">
              <a:rPr lang="en-US" altLang="zh-CN">
                <a:solidFill>
                  <a:prstClr val="black"/>
                </a:solidFill>
              </a:rPr>
              <a:pPr/>
              <a:t>19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29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4210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C1E7B91-2290-6840-B658-D69D36711F66}" type="slidenum">
              <a:rPr lang="en-US" altLang="zh-CN">
                <a:solidFill>
                  <a:prstClr val="black"/>
                </a:solidFill>
              </a:rPr>
              <a:pPr/>
              <a:t>20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83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1452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425F96EC-F2A6-BA4B-9E30-226A2DD2BF1B}" type="slidenum">
              <a:rPr lang="en-US" altLang="zh-CN">
                <a:solidFill>
                  <a:prstClr val="black"/>
                </a:solidFill>
              </a:rPr>
              <a:pPr/>
              <a:t>21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2039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D977697-F37F-1941-8B84-55A6FC1B93B5}" type="slidenum">
              <a:rPr lang="en-US" altLang="zh-CN">
                <a:solidFill>
                  <a:prstClr val="black"/>
                </a:solidFill>
              </a:rPr>
              <a:pPr/>
              <a:t>22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85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05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80D55F1-FBC0-B746-BF82-05D9263C92EB}" type="slidenum">
              <a:rPr lang="en-US" altLang="zh-CN">
                <a:solidFill>
                  <a:prstClr val="black"/>
                </a:solidFill>
              </a:rPr>
              <a:pPr/>
              <a:t>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6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14911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0DC4EEC-1BD3-694E-BD74-FC64F2058BF0}" type="slidenum">
              <a:rPr lang="en-US" altLang="zh-CN">
                <a:solidFill>
                  <a:prstClr val="black"/>
                </a:solidFill>
              </a:rPr>
              <a:pPr/>
              <a:t>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6466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225EF7B-E464-DE48-85E5-43DE58EDB57E}" type="slidenum">
              <a:rPr lang="en-US" altLang="zh-CN">
                <a:solidFill>
                  <a:prstClr val="black"/>
                </a:solidFill>
              </a:rPr>
              <a:pPr/>
              <a:t>24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64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23DBE10-5B8E-A54E-B952-5B34A5428662}" type="slidenum">
              <a:rPr lang="en-US" altLang="zh-CN">
                <a:solidFill>
                  <a:prstClr val="black"/>
                </a:solidFill>
              </a:rPr>
              <a:pPr/>
              <a:t>25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8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8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4055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6A874A3F-4460-C246-A7C9-9A80A97F3A06}" type="slidenum">
              <a:rPr lang="en-US" altLang="zh-CN">
                <a:solidFill>
                  <a:prstClr val="black"/>
                </a:solidFill>
              </a:rPr>
              <a:pPr/>
              <a:t>26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9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680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DF71201-AA6F-1140-8B76-4362AC080B2A}" type="slidenum">
              <a:rPr lang="en-US" altLang="zh-CN">
                <a:solidFill>
                  <a:prstClr val="black"/>
                </a:solidFill>
              </a:rPr>
              <a:pPr/>
              <a:t>27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91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1250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4D945DFC-3E4E-7A46-8B5A-632DC2185681}" type="slidenum">
              <a:rPr lang="en-US" altLang="zh-CN">
                <a:solidFill>
                  <a:prstClr val="black"/>
                </a:solidFill>
              </a:rPr>
              <a:pPr/>
              <a:t>28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93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422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2C989E91-49D9-8947-95B1-000F36A86F52}" type="slidenum">
              <a:rPr lang="en-US" altLang="zh-CN">
                <a:solidFill>
                  <a:prstClr val="black"/>
                </a:solidFill>
              </a:rPr>
              <a:pPr/>
              <a:t>29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3907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BF7CB318-AA76-4449-846E-3B179969E8FC}" type="slidenum">
              <a:rPr lang="en-US" altLang="zh-CN">
                <a:solidFill>
                  <a:prstClr val="black"/>
                </a:solidFill>
              </a:rPr>
              <a:pPr/>
              <a:t>30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5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5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50480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4362595-3106-4E4F-B34C-68D1CD972027}" type="slidenum">
              <a:rPr lang="en-US" altLang="zh-CN">
                <a:solidFill>
                  <a:prstClr val="black"/>
                </a:solidFill>
              </a:rPr>
              <a:pPr/>
              <a:t>31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96706" name="Rectangle 7"/>
          <p:cNvSpPr txBox="1">
            <a:spLocks noGrp="1" noChangeArrowheads="1"/>
          </p:cNvSpPr>
          <p:nvPr/>
        </p:nvSpPr>
        <p:spPr bwMode="auto">
          <a:xfrm>
            <a:off x="3884414" y="8687405"/>
            <a:ext cx="2972098" cy="455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930" tIns="43965" rIns="87930" bIns="43965" anchor="b"/>
          <a:lstStyle>
            <a:lvl1pPr defTabSz="928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928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28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28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28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28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28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28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2868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fontAlgn="base">
              <a:spcBef>
                <a:spcPct val="0"/>
              </a:spcBef>
              <a:spcAft>
                <a:spcPct val="0"/>
              </a:spcAft>
            </a:pPr>
            <a:fld id="{45D1D206-609D-B54F-8B2B-74A767D64D93}" type="slidenum">
              <a:rPr lang="en-US" altLang="zh-CN" sz="1200">
                <a:solidFill>
                  <a:prstClr val="black"/>
                </a:solidFill>
                <a:ea typeface="宋体" charset="0"/>
                <a:cs typeface="宋体" charset="0"/>
              </a:rPr>
              <a:pPr algn="r"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altLang="zh-CN" sz="1200">
              <a:solidFill>
                <a:prstClr val="black"/>
              </a:solidFill>
              <a:ea typeface="宋体" charset="0"/>
              <a:cs typeface="宋体" charset="0"/>
            </a:endParaRPr>
          </a:p>
        </p:txBody>
      </p:sp>
      <p:sp>
        <p:nvSpPr>
          <p:cNvPr id="1096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967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7930" tIns="43965" rIns="87930" bIns="43965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9663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E7BD351B-C9C5-2C43-BC24-9227C8D45819}" type="slidenum">
              <a:rPr lang="en-US" altLang="zh-CN">
                <a:solidFill>
                  <a:prstClr val="black"/>
                </a:solidFill>
              </a:rPr>
              <a:pPr/>
              <a:t>32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9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9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4004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57CFDDDC-9364-7F46-A2AB-E4C37939972A}" type="slidenum">
              <a:rPr lang="en-US" altLang="zh-CN">
                <a:solidFill>
                  <a:prstClr val="black"/>
                </a:solidFill>
              </a:rPr>
              <a:pPr/>
              <a:t>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65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9013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9C71F3F7-4429-D549-8A8A-CDE076F14AA3}" type="slidenum">
              <a:rPr lang="en-US" altLang="zh-CN">
                <a:solidFill>
                  <a:prstClr val="black"/>
                </a:solidFill>
              </a:rPr>
              <a:pPr/>
              <a:t>33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41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1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4521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EDEAAD4A-A94F-704F-A153-D18E8AF81ABB}" type="slidenum">
              <a:rPr lang="en-US" altLang="zh-CN">
                <a:solidFill>
                  <a:prstClr val="black"/>
                </a:solidFill>
              </a:rPr>
              <a:pPr/>
              <a:t>34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43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3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30674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163E67F5-8712-974C-ADAF-8DE5CD3CD2B0}" type="slidenum">
              <a:rPr lang="en-US" altLang="zh-CN">
                <a:solidFill>
                  <a:prstClr val="black"/>
                </a:solidFill>
              </a:rPr>
              <a:pPr/>
              <a:t>35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7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7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689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467888E8-6C0B-7442-AA76-05A939CF2FA8}" type="slidenum">
              <a:rPr lang="en-US" altLang="zh-CN">
                <a:solidFill>
                  <a:prstClr val="black"/>
                </a:solidFill>
              </a:rPr>
              <a:pPr/>
              <a:t>37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0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4806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9A7B6EE7-AB1C-3C45-A7EF-6DC9B813560D}" type="slidenum">
              <a:rPr lang="en-US" altLang="zh-CN">
                <a:solidFill>
                  <a:prstClr val="black"/>
                </a:solidFill>
              </a:rPr>
              <a:pPr/>
              <a:t>38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33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33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57876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3424AC3-0E4C-9749-B510-5876765DFE9F}" type="slidenum">
              <a:rPr lang="en-US" altLang="zh-CN">
                <a:solidFill>
                  <a:prstClr val="black"/>
                </a:solidFill>
              </a:rPr>
              <a:pPr/>
              <a:t>39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4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5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8492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1109A5DC-08F5-A342-8763-EC670DE4337B}" type="slidenum">
              <a:rPr lang="en-US" altLang="zh-CN">
                <a:solidFill>
                  <a:prstClr val="black"/>
                </a:solidFill>
              </a:rPr>
              <a:pPr/>
              <a:t>40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47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7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861275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C041C2F-8DB0-B640-AB3C-B2A41028E3F2}" type="slidenum">
              <a:rPr lang="en-US" altLang="zh-CN">
                <a:solidFill>
                  <a:prstClr val="black"/>
                </a:solidFill>
              </a:rPr>
              <a:pPr/>
              <a:t>41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77378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5F69C42-D22E-0340-B98A-FC62C83908B7}" type="slidenum">
              <a:rPr lang="en-US" altLang="zh-CN">
                <a:solidFill>
                  <a:prstClr val="black"/>
                </a:solidFill>
              </a:rPr>
              <a:pPr/>
              <a:t>42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49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49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2151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FB416B2-4719-BA49-AF6A-753494B6B0E6}" type="slidenum">
              <a:rPr lang="en-US" altLang="zh-CN">
                <a:solidFill>
                  <a:prstClr val="black"/>
                </a:solidFill>
              </a:rPr>
              <a:pPr/>
              <a:t>43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7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202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79C4C4F-04C1-FD4B-B0FB-953F087C0F0C}" type="slidenum">
              <a:rPr lang="en-US" altLang="zh-CN">
                <a:solidFill>
                  <a:prstClr val="black"/>
                </a:solidFill>
              </a:rPr>
              <a:pPr/>
              <a:t>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6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92700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7E047E5-0876-9640-B40B-2201781B9707}" type="slidenum">
              <a:rPr lang="en-US" altLang="zh-CN">
                <a:solidFill>
                  <a:prstClr val="black"/>
                </a:solidFill>
              </a:rPr>
              <a:pPr/>
              <a:t>44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8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2200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F5CACAE-2A04-DB43-84F9-45C545252C60}" type="slidenum">
              <a:rPr lang="en-US" altLang="zh-CN">
                <a:solidFill>
                  <a:prstClr val="black"/>
                </a:solidFill>
              </a:rPr>
              <a:pPr/>
              <a:t>45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6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120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F7D046F-5B10-3A48-A2D4-6A9EE88D973E}" type="slidenum">
              <a:rPr lang="en-US" altLang="zh-CN">
                <a:solidFill>
                  <a:prstClr val="black"/>
                </a:solidFill>
              </a:rPr>
              <a:pPr/>
              <a:t>46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16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2965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73F9E1A1-AA36-B74F-8C30-3E7729E20151}" type="slidenum">
              <a:rPr lang="en-US" altLang="zh-CN">
                <a:solidFill>
                  <a:prstClr val="black"/>
                </a:solidFill>
              </a:rPr>
              <a:pPr/>
              <a:t>47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3073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95236DEF-E162-BA4B-B353-3932E589B167}" type="slidenum">
              <a:rPr lang="en-US" altLang="zh-CN">
                <a:solidFill>
                  <a:prstClr val="black"/>
                </a:solidFill>
              </a:rPr>
              <a:pPr/>
              <a:t>48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18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8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4165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541FC022-92CF-E440-B6C5-2262378978F7}" type="slidenum">
              <a:rPr lang="en-US" altLang="zh-CN">
                <a:solidFill>
                  <a:prstClr val="black"/>
                </a:solidFill>
              </a:rPr>
              <a:pPr/>
              <a:t>49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83023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423D1BC-E9C6-8743-9A0A-7ABADD8D5766}" type="slidenum">
              <a:rPr lang="en-US" altLang="zh-CN">
                <a:solidFill>
                  <a:prstClr val="black"/>
                </a:solidFill>
              </a:rPr>
              <a:pPr/>
              <a:t>50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51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1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2694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1CCCF67-A3A4-5A46-9F1E-56FDECE67C69}" type="slidenum">
              <a:rPr lang="en-US" altLang="zh-CN">
                <a:solidFill>
                  <a:prstClr val="black"/>
                </a:solidFill>
              </a:rPr>
              <a:pPr/>
              <a:t>51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22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85484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91A9F66-E150-3346-8434-A1BC970F0417}" type="slidenum">
              <a:rPr lang="en-US" altLang="zh-CN">
                <a:solidFill>
                  <a:prstClr val="black"/>
                </a:solidFill>
              </a:rPr>
              <a:pPr/>
              <a:t>53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5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836353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D51DC28E-64F2-FE4A-9001-AD4FEB6EBEB5}" type="slidenum">
              <a:rPr lang="en-US" altLang="zh-CN">
                <a:solidFill>
                  <a:prstClr val="black"/>
                </a:solidFill>
              </a:rPr>
              <a:pPr/>
              <a:t>54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2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43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5D4859E-C12B-114D-97B4-BD22F6572291}" type="slidenum">
              <a:rPr lang="en-US" altLang="zh-CN">
                <a:solidFill>
                  <a:prstClr val="black"/>
                </a:solidFill>
              </a:rPr>
              <a:pPr/>
              <a:t>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66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6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273171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00F54338-FEDF-9745-824B-348546338B81}" type="slidenum">
              <a:rPr lang="en-US" altLang="zh-CN">
                <a:solidFill>
                  <a:prstClr val="black"/>
                </a:solidFill>
              </a:rPr>
              <a:pPr/>
              <a:t>56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24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92043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17ADD17-8E8B-1148-A7F0-6E23A53146A6}" type="slidenum">
              <a:rPr lang="en-US" altLang="zh-CN">
                <a:solidFill>
                  <a:prstClr val="black"/>
                </a:solidFill>
              </a:rPr>
              <a:pPr/>
              <a:t>57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7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6653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0125D36-5800-F14E-B08B-A66DA95D4ABD}" type="slidenum">
              <a:rPr lang="en-US" altLang="zh-CN">
                <a:solidFill>
                  <a:prstClr val="black"/>
                </a:solidFill>
              </a:rPr>
              <a:pPr/>
              <a:t>58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7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93914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31C0778-DADA-D440-992A-AB1701917749}" type="slidenum">
              <a:rPr lang="en-US" altLang="zh-CN">
                <a:solidFill>
                  <a:prstClr val="black"/>
                </a:solidFill>
              </a:rPr>
              <a:pPr/>
              <a:t>59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7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0010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9DEE20D-C3E2-6F43-B92F-217E6D969C2F}" type="slidenum">
              <a:rPr lang="en-US" altLang="zh-CN">
                <a:solidFill>
                  <a:prstClr val="black"/>
                </a:solidFill>
              </a:rPr>
              <a:pPr/>
              <a:t>60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7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7994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8566B712-5BD5-E04B-A5AF-E27C41D59B52}" type="slidenum">
              <a:rPr lang="en-US" altLang="zh-CN">
                <a:solidFill>
                  <a:prstClr val="black"/>
                </a:solidFill>
              </a:rPr>
              <a:pPr/>
              <a:t>61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6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952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A5AD88A-3B43-4B4A-82DD-6ECCE38CE45E}" type="slidenum">
              <a:rPr lang="en-US" altLang="zh-CN">
                <a:solidFill>
                  <a:prstClr val="black"/>
                </a:solidFill>
              </a:rPr>
              <a:pPr/>
              <a:t>62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55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15720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FFDC3AB-13A7-8F42-AFD7-3A26422461F4}" type="slidenum">
              <a:rPr lang="en-US" altLang="zh-CN">
                <a:solidFill>
                  <a:prstClr val="black"/>
                </a:solidFill>
              </a:rPr>
              <a:pPr/>
              <a:t>63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57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577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0192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03A5C4FF-8BD4-F64F-9AA0-D3EAEB7DFCBE}" type="slidenum">
              <a:rPr lang="en-US" altLang="zh-CN">
                <a:solidFill>
                  <a:prstClr val="black"/>
                </a:solidFill>
              </a:rPr>
              <a:pPr/>
              <a:t>64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4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74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469075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FAF04CF6-D3BE-E84E-952A-C4D28673819E}" type="slidenum">
              <a:rPr lang="en-US" altLang="zh-CN">
                <a:solidFill>
                  <a:prstClr val="black"/>
                </a:solidFill>
              </a:rPr>
              <a:pPr/>
              <a:t>65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6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6536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1AF5C44F-61C3-834D-86CB-A2EBACD9B3AA}" type="slidenum">
              <a:rPr lang="en-US" altLang="zh-CN">
                <a:solidFill>
                  <a:prstClr val="black"/>
                </a:solidFill>
              </a:rPr>
              <a:pPr/>
              <a:t>9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14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14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469621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CA981A55-AD62-1B4D-AB99-3091815D9D57}" type="slidenum">
              <a:rPr lang="en-US" altLang="zh-CN">
                <a:solidFill>
                  <a:prstClr val="black"/>
                </a:solidFill>
              </a:rPr>
              <a:pPr/>
              <a:t>66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39825" y="677863"/>
            <a:ext cx="4581525" cy="3436937"/>
          </a:xfrm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5528" y="4348239"/>
            <a:ext cx="5086945" cy="4127500"/>
          </a:xfrm>
        </p:spPr>
        <p:txBody>
          <a:bodyPr lIns="86493" tIns="43247" rIns="86493" bIns="43247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8830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AC8D0EAC-7063-0C4A-AA67-1A6FEBEDDCA2}" type="slidenum">
              <a:rPr lang="en-US" altLang="zh-CN">
                <a:solidFill>
                  <a:prstClr val="black"/>
                </a:solidFill>
              </a:rPr>
              <a:pPr/>
              <a:t>10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7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91959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49FA0E3A-B57D-784B-A425-303823B0BF3F}" type="slidenum">
              <a:rPr lang="en-US" altLang="zh-CN">
                <a:solidFill>
                  <a:prstClr val="black"/>
                </a:solidFill>
              </a:rPr>
              <a:pPr/>
              <a:t>11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71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1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616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 lIns="86493" tIns="43247" rIns="86493" bIns="43247"/>
          <a:lstStyle/>
          <a:p>
            <a:fld id="{3FB3F6A1-9CAF-8142-899F-9C2AF14952F1}" type="slidenum">
              <a:rPr lang="en-US" altLang="zh-CN">
                <a:solidFill>
                  <a:prstClr val="black"/>
                </a:solidFill>
              </a:rPr>
              <a:pPr/>
              <a:t>12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86493" tIns="43247" rIns="86493" bIns="43247"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98201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e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 userDrawn="1"/>
        </p:nvSpPr>
        <p:spPr>
          <a:xfrm>
            <a:off x="609600" y="152400"/>
            <a:ext cx="79248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latin typeface="Times New Roman"/>
                <a:cs typeface="Times New Roman"/>
              </a:rPr>
              <a:t>CS612</a:t>
            </a:r>
            <a:r>
              <a:rPr lang="en-US" sz="3600" baseline="0" dirty="0" smtClean="0">
                <a:latin typeface="Times New Roman"/>
                <a:cs typeface="Times New Roman"/>
              </a:rPr>
              <a:t> </a:t>
            </a:r>
            <a:endParaRPr lang="en-US" sz="2800" baseline="0" dirty="0" smtClean="0">
              <a:latin typeface="Times New Roman"/>
              <a:cs typeface="Times New Roman"/>
            </a:endParaRPr>
          </a:p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baseline="0" dirty="0" smtClean="0">
                <a:latin typeface="Times New Roman"/>
                <a:cs typeface="Times New Roman"/>
              </a:rPr>
              <a:t>Algorithms for Electronic Design Automation</a:t>
            </a:r>
            <a:endParaRPr lang="en-US" sz="2800" dirty="0" smtClean="0">
              <a:latin typeface="Times New Roman"/>
              <a:cs typeface="Times New Roman"/>
            </a:endParaRPr>
          </a:p>
          <a:p>
            <a:pPr algn="ctr"/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0"/>
          </p:nvPr>
        </p:nvSpPr>
        <p:spPr>
          <a:xfrm>
            <a:off x="1752600" y="3124200"/>
            <a:ext cx="5791200" cy="990600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Times New Roman"/>
                <a:cs typeface="Times New Roman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Lecture 5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7584C48-8C88-D34B-B682-1ACE125B5F61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67770508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91790F2-E288-7944-A7DC-CC6745E6D44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40414240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E772A34E-A934-194E-8816-0C9F28B8C5C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26760082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70675" y="152400"/>
            <a:ext cx="2155825" cy="62928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438" y="152400"/>
            <a:ext cx="6319837" cy="62928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1ABF6EDC-5CFB-C046-AB24-B996209E4FFB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59511681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C4418A8-1429-594A-9581-74517A22B1E8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71181474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F21745C-48EA-8145-BDC3-2DCC9F26913D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4177031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F1C936E-EB41-CF43-93E8-96C73D6167B1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367464694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1A202F5-EFE1-C34B-9669-AB9F1CDBEC69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52763595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7762F4B-0417-4C4E-A15A-5FD4F37BA6AD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55353071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3636AD-6983-1F43-B1BD-137715F1A812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545711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1524000" y="6324600"/>
            <a:ext cx="6259283" cy="533400"/>
          </a:xfrm>
          <a:prstGeom prst="rect">
            <a:avLst/>
          </a:prstGeom>
        </p:spPr>
        <p:txBody>
          <a:bodyPr rtlCol="0"/>
          <a:lstStyle>
            <a:lvl1pPr>
              <a:defRPr sz="1400"/>
            </a:lvl1pPr>
          </a:lstStyle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64008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/>
                <a:cs typeface="Times New Roman"/>
              </a:rPr>
              <a:t>CS</a:t>
            </a:r>
            <a:r>
              <a:rPr lang="en-US" sz="1400" baseline="0" dirty="0" smtClean="0">
                <a:latin typeface="Times New Roman"/>
                <a:cs typeface="Times New Roman"/>
              </a:rPr>
              <a:t> 612 – Lecture 5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524000"/>
            <a:ext cx="8153400" cy="47244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131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4C5F536-F42D-AB44-92EF-DDF474B2B81D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676500082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2E94577-0B97-D14E-9CD2-D113869D1043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390381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C141651-F946-7346-B529-B2EB1D44045E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24207527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B45277-4A92-7D40-B41D-9D6EDC3C8A61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833078539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1C896F-90EE-7540-BA61-735CFE37B7B2}" type="slidenum">
              <a:rPr lang="en-US">
                <a:latin typeface="Arial"/>
                <a:ea typeface="ＭＳ Ｐゴシック"/>
              </a:rPr>
              <a:pPr/>
              <a:t>‹#›</a:t>
            </a:fld>
            <a:endParaRPr lang="en-US"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91513498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D8BD1A5-5961-E140-9C7F-F1C03CD01B5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979828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6D04E12-9375-5447-840E-C192154D6D8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20997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A4AABA0-FB1F-B343-853F-D79F8B79155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386189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8013" y="1293813"/>
            <a:ext cx="4019550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9963" y="1293813"/>
            <a:ext cx="4021137" cy="43815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9BA3D13-74ED-B746-BFBE-BC75EE60747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180738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CCDC3E2-96FA-8948-87E7-63D79ECE5EA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58397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82613" y="3273425"/>
            <a:ext cx="7864475" cy="2908300"/>
          </a:xfrm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/>
          <a:lstStyle>
            <a:lvl1pPr marL="0" indent="0" algn="ctr">
              <a:buFont typeface="Wingdings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457200" y="365125"/>
            <a:ext cx="8001000" cy="2468563"/>
          </a:xfrm>
          <a:effectLst>
            <a:outerShdw blurRad="63500" dist="29783" dir="1514402" algn="ctr" rotWithShape="0">
              <a:schemeClr val="bg2">
                <a:alpha val="74998"/>
              </a:schemeClr>
            </a:outerShdw>
          </a:effectLst>
        </p:spPr>
        <p:txBody>
          <a:bodyPr lIns="92075" tIns="46038" rIns="92075" bIns="46038"/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458693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A6F1470-6A66-6646-9681-018811F12E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76794"/>
      </p:ext>
    </p:extLst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544356C-AC40-F841-B436-4E57B70EA22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5118"/>
      </p:ext>
    </p:extLst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A5C8AF2-3DEE-0242-AEEF-22074EEAB44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40459"/>
      </p:ext>
    </p:extLst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5AACFC4-9812-BF4C-A612-21DEE32E843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948072"/>
      </p:ext>
    </p:extLst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D949EBF-0FC5-0A4B-BEE3-7B53859FD02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012217"/>
      </p:ext>
    </p:extLst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1988" y="0"/>
            <a:ext cx="2133600" cy="56753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013" y="0"/>
            <a:ext cx="6251575" cy="56753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91CDB60-1514-9042-95DF-7D7D372801F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87125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2E18EF7F-C898-4D41-B29F-D0BA63BD270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71107408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47A4BAC0-7BAC-F643-998A-8EE3AB3E4DE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322841125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438" y="1371600"/>
            <a:ext cx="4189412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0250" y="1371600"/>
            <a:ext cx="4189413" cy="5073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6D52A17F-0599-134B-B9C2-ABE1FA8F272E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97665928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B041857F-F7C5-164A-A4D6-43910225A723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172214089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C97B1131-3A61-264A-ACE2-017B162C1506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45337478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3366"/>
                </a:solidFill>
              </a:rPr>
              <a:t>- </a:t>
            </a:r>
            <a:fld id="{DB12535D-A258-944D-9A8C-0C91F0410149}" type="slidenum">
              <a:rPr lang="en-US">
                <a:solidFill>
                  <a:srgbClr val="003366"/>
                </a:solidFill>
              </a:rPr>
              <a:pPr/>
              <a:t>‹#›</a:t>
            </a:fld>
            <a:r>
              <a:rPr lang="en-US">
                <a:solidFill>
                  <a:srgbClr val="003366"/>
                </a:solidFill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383128689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3" Type="http://schemas.openxmlformats.org/officeDocument/2006/relationships/image" Target="../media/image3.jpeg"/><Relationship Id="rId14" Type="http://schemas.openxmlformats.org/officeDocument/2006/relationships/image" Target="../media/image4.jpeg"/><Relationship Id="rId15" Type="http://schemas.openxmlformats.org/officeDocument/2006/relationships/image" Target="../media/image5.jpeg"/><Relationship Id="rId16" Type="http://schemas.openxmlformats.org/officeDocument/2006/relationships/image" Target="../media/image6.jpeg"/><Relationship Id="rId1" Type="http://schemas.openxmlformats.org/officeDocument/2006/relationships/slideLayout" Target="../slideLayouts/slideLayout3.xml"/><Relationship Id="rId2" Type="http://schemas.openxmlformats.org/officeDocument/2006/relationships/slideLayout" Target="../slideLayouts/slideLayout4.xml"/><Relationship Id="rId3" Type="http://schemas.openxmlformats.org/officeDocument/2006/relationships/slideLayout" Target="../slideLayouts/slideLayout5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slideLayout" Target="../slideLayouts/slideLayout8.xml"/><Relationship Id="rId7" Type="http://schemas.openxmlformats.org/officeDocument/2006/relationships/slideLayout" Target="../slideLayouts/slideLayout9.xml"/><Relationship Id="rId8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3" Type="http://schemas.openxmlformats.org/officeDocument/2006/relationships/vmlDrawing" Target="../drawings/vmlDrawing1.vml"/><Relationship Id="rId14" Type="http://schemas.openxmlformats.org/officeDocument/2006/relationships/oleObject" Target="../embeddings/oleObject1.bin"/><Relationship Id="rId15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3.xml"/></Relationships>
</file>

<file path=ppt/slideMasters/_rels/slideMaster4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35.xml"/><Relationship Id="rId12" Type="http://schemas.openxmlformats.org/officeDocument/2006/relationships/theme" Target="../theme/theme4.xml"/><Relationship Id="rId13" Type="http://schemas.openxmlformats.org/officeDocument/2006/relationships/vmlDrawing" Target="../drawings/vmlDrawing2.vml"/><Relationship Id="rId14" Type="http://schemas.openxmlformats.org/officeDocument/2006/relationships/oleObject" Target="../embeddings/oleObject2.bin"/><Relationship Id="rId15" Type="http://schemas.openxmlformats.org/officeDocument/2006/relationships/image" Target="../media/image8.png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alphaModFix amt="2000"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Date Placeholder 9"/>
          <p:cNvSpPr txBox="1">
            <a:spLocks/>
          </p:cNvSpPr>
          <p:nvPr userDrawn="1"/>
        </p:nvSpPr>
        <p:spPr>
          <a:xfrm>
            <a:off x="8077200" y="6324600"/>
            <a:ext cx="685800" cy="457200"/>
          </a:xfrm>
          <a:prstGeom prst="rect">
            <a:avLst/>
          </a:prstGeom>
        </p:spPr>
        <p:txBody>
          <a:bodyPr rtlCol="0"/>
          <a:lstStyle>
            <a:defPPr>
              <a:defRPr lang="en-US"/>
            </a:defPPr>
            <a:lvl1pPr marL="0" algn="l" defTabSz="914400" rtl="0" latinLnBrk="0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8F65F9A5-39C2-B54C-B9FC-4F267023A22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762000" y="6248400"/>
            <a:ext cx="8001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</p:sldLayoutIdLst>
  <p:hf hdr="0" dt="0"/>
  <p:txStyles>
    <p:titleStyle>
      <a:lvl1pPr algn="l" rtl="0" eaLnBrk="1" latinLnBrk="0" hangingPunct="1">
        <a:spcBef>
          <a:spcPct val="0"/>
        </a:spcBef>
        <a:buNone/>
        <a:defRPr sz="3600" kern="1200">
          <a:solidFill>
            <a:schemeClr val="tx2"/>
          </a:solidFill>
          <a:latin typeface="Times New Roman"/>
          <a:ea typeface="+mj-ea"/>
          <a:cs typeface="Times New Roman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8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152400" y="1219200"/>
            <a:ext cx="8839200" cy="54864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mtClean="0">
              <a:solidFill>
                <a:srgbClr val="003366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230188" y="152400"/>
            <a:ext cx="8596312" cy="9906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53882" dir="2700000" algn="ctr" rotWithShape="0">
                    <a:srgbClr val="777777">
                      <a:alpha val="96001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198438" y="1371600"/>
            <a:ext cx="8531225" cy="507365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762875" y="6605588"/>
            <a:ext cx="1381125" cy="2778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b="1">
                <a:latin typeface="Arial Narrow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- </a:t>
            </a:r>
            <a:fld id="{7E8B8A0B-D581-0B45-A722-A490529FF89B}" type="slidenum"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r>
              <a:rPr lang="en-US" smtClean="0">
                <a:solidFill>
                  <a:srgbClr val="003366"/>
                </a:solidFill>
                <a:ea typeface="ＭＳ Ｐゴシック" charset="0"/>
                <a:cs typeface="Arial" charset="0"/>
              </a:rPr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89824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ransition/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2pPr>
      <a:lvl3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3pPr>
      <a:lvl4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4pPr>
      <a:lvl5pPr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5pPr>
      <a:lvl6pPr marL="4572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6pPr>
      <a:lvl7pPr marL="9144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7pPr>
      <a:lvl8pPr marL="13716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8pPr>
      <a:lvl9pPr marL="1828800" algn="l" rtl="0" fontAlgn="base">
        <a:lnSpc>
          <a:spcPct val="87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  <a:ea typeface="ＭＳ Ｐゴシック" charset="0"/>
          <a:cs typeface="Arial" charset="0"/>
        </a:defRPr>
      </a:lvl9pPr>
    </p:titleStyle>
    <p:bodyStyle>
      <a:lvl1pPr marL="357188" indent="-357188" algn="l" rtl="0" fontAlgn="base">
        <a:lnSpc>
          <a:spcPct val="94000"/>
        </a:lnSpc>
        <a:spcBef>
          <a:spcPct val="50000"/>
        </a:spcBef>
        <a:spcAft>
          <a:spcPct val="0"/>
        </a:spcAft>
        <a:buClr>
          <a:srgbClr val="C395DF"/>
        </a:buClr>
        <a:buFont typeface="Wingdings" charset="0"/>
        <a:buBlip>
          <a:blip r:embed="rId14"/>
        </a:buBlip>
        <a:defRPr sz="2400">
          <a:solidFill>
            <a:schemeClr val="bg2"/>
          </a:solidFill>
          <a:latin typeface="+mn-lt"/>
          <a:ea typeface="+mn-ea"/>
          <a:cs typeface="+mn-cs"/>
        </a:defRPr>
      </a:lvl1pPr>
      <a:lvl2pPr marL="900113" indent="-363538" algn="l" rtl="0" fontAlgn="base">
        <a:lnSpc>
          <a:spcPct val="89000"/>
        </a:lnSpc>
        <a:spcBef>
          <a:spcPct val="25000"/>
        </a:spcBef>
        <a:spcAft>
          <a:spcPct val="0"/>
        </a:spcAft>
        <a:buClr>
          <a:schemeClr val="accent2"/>
        </a:buClr>
        <a:buSzPct val="60000"/>
        <a:buFont typeface="Wingdings" charset="0"/>
        <a:buBlip>
          <a:blip r:embed="rId15"/>
        </a:buBlip>
        <a:defRPr sz="2200">
          <a:solidFill>
            <a:schemeClr val="bg2"/>
          </a:solidFill>
          <a:latin typeface="+mn-lt"/>
          <a:ea typeface="Arial" charset="0"/>
          <a:cs typeface="+mn-cs"/>
        </a:defRPr>
      </a:lvl2pPr>
      <a:lvl3pPr marL="1343025" indent="-263525" algn="l" rtl="0" fontAlgn="base">
        <a:lnSpc>
          <a:spcPct val="85000"/>
        </a:lnSpc>
        <a:spcBef>
          <a:spcPct val="10000"/>
        </a:spcBef>
        <a:spcAft>
          <a:spcPct val="0"/>
        </a:spcAft>
        <a:buClr>
          <a:schemeClr val="tx2"/>
        </a:buClr>
        <a:buSzPct val="35000"/>
        <a:buFont typeface="Wingdings" charset="0"/>
        <a:buBlip>
          <a:blip r:embed="rId16"/>
        </a:buBlip>
        <a:defRPr sz="2000">
          <a:solidFill>
            <a:schemeClr val="bg2"/>
          </a:solidFill>
          <a:latin typeface="+mn-lt"/>
          <a:ea typeface="Arial" charset="0"/>
          <a:cs typeface="+mn-cs"/>
        </a:defRPr>
      </a:lvl3pPr>
      <a:lvl4pPr marL="20320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4pPr>
      <a:lvl5pPr marL="24511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5pPr>
      <a:lvl6pPr marL="29083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6pPr>
      <a:lvl7pPr marL="33655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7pPr>
      <a:lvl8pPr marL="38227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8pPr>
      <a:lvl9pPr marL="42799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Times New Roman" charset="0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696913" y="6478588"/>
            <a:ext cx="8104187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2: Netlist and System Partitioning</a:t>
            </a: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lnSpc>
                <a:spcPct val="100000"/>
              </a:lnSpc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B5597134-18B5-A74D-A807-CC2002CA1EF4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6" name="Text Box 20"/>
          <p:cNvSpPr txBox="1">
            <a:spLocks noChangeArrowheads="1"/>
          </p:cNvSpPr>
          <p:nvPr userDrawn="1"/>
        </p:nvSpPr>
        <p:spPr bwMode="auto">
          <a:xfrm rot="16200000">
            <a:off x="8701088" y="939800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 userDrawn="1"/>
        </p:nvSpPr>
        <p:spPr bwMode="auto">
          <a:xfrm rot="16200000">
            <a:off x="8909844" y="659844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algn="l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Lienig 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3772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ChangeArrowheads="1"/>
          </p:cNvSpPr>
          <p:nvPr/>
        </p:nvSpPr>
        <p:spPr bwMode="auto">
          <a:xfrm>
            <a:off x="0" y="762000"/>
            <a:ext cx="9140825" cy="6096000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9877" tIns="44939" rIns="89877" bIns="44939" anchor="ctr"/>
          <a:lstStyle/>
          <a:p>
            <a:pPr algn="ctr" defTabSz="898525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sz="1700" smtClean="0">
              <a:solidFill>
                <a:srgbClr val="000000"/>
              </a:solidFill>
              <a:latin typeface="Times" charset="0"/>
              <a:ea typeface="ＭＳ Ｐゴシック" charset="0"/>
            </a:endParaRPr>
          </a:p>
        </p:txBody>
      </p:sp>
      <p:sp>
        <p:nvSpPr>
          <p:cNvPr id="2089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8013" y="1293813"/>
            <a:ext cx="8193087" cy="43815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91084" tIns="44939" rIns="89877" bIns="4493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>
                <a:sym typeface="Symbol" charset="0"/>
              </a:rPr>
              <a:t>	Mastertextformat bearbeiten</a:t>
            </a:r>
          </a:p>
          <a:p>
            <a:pPr lvl="1"/>
            <a:r>
              <a:rPr lang="en-US">
                <a:sym typeface="Symbol" charset="0"/>
              </a:rPr>
              <a:t>	Zweite Ebene</a:t>
            </a:r>
          </a:p>
          <a:p>
            <a:pPr lvl="2"/>
            <a:r>
              <a:rPr lang="en-US">
                <a:sym typeface="Symbol" charset="0"/>
              </a:rPr>
              <a:t>	Dritte Ebene</a:t>
            </a:r>
          </a:p>
          <a:p>
            <a:pPr lvl="3"/>
            <a:r>
              <a:rPr lang="en-US">
                <a:sym typeface="Symbol" charset="0"/>
              </a:rPr>
              <a:t>Vierte Ebene</a:t>
            </a:r>
          </a:p>
          <a:p>
            <a:pPr lvl="4"/>
            <a:r>
              <a:rPr lang="en-US">
                <a:sym typeface="Symbol" charset="0"/>
              </a:rPr>
              <a:t>Fünfte Ebene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841375" y="0"/>
            <a:ext cx="8304213" cy="762000"/>
          </a:xfrm>
          <a:prstGeom prst="rect">
            <a:avLst/>
          </a:prstGeom>
          <a:gradFill rotWithShape="1">
            <a:gsLst>
              <a:gs pos="0">
                <a:srgbClr val="0C325C"/>
              </a:gs>
              <a:gs pos="100000">
                <a:srgbClr val="CC0000">
                  <a:alpha val="67999"/>
                </a:srgbClr>
              </a:gs>
            </a:gsLst>
            <a:lin ang="0" scaled="1"/>
          </a:gradFill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91084" tIns="44939" rIns="89877" bIns="6794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Mastertitelformat bearbeiten</a:t>
            </a:r>
          </a:p>
        </p:txBody>
      </p:sp>
      <p:sp>
        <p:nvSpPr>
          <p:cNvPr id="208904" name="Rectangle 8"/>
          <p:cNvSpPr>
            <a:spLocks noChangeArrowheads="1"/>
          </p:cNvSpPr>
          <p:nvPr/>
        </p:nvSpPr>
        <p:spPr bwMode="auto">
          <a:xfrm>
            <a:off x="730250" y="6478588"/>
            <a:ext cx="8070850" cy="2968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7856" tIns="53928" rIns="107856" bIns="53928"/>
          <a:lstStyle/>
          <a:p>
            <a:pPr defTabSz="10795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000" smtClean="0">
                <a:solidFill>
                  <a:srgbClr val="C0C0C0"/>
                </a:solidFill>
                <a:latin typeface="Arial" charset="0"/>
                <a:ea typeface="ＭＳ Ｐゴシック" charset="0"/>
              </a:rPr>
              <a:t>VLSI Physical Design: From Graph Partitioning to Timing Closure         		Chapter 4: Global and Detailed Placement</a:t>
            </a:r>
          </a:p>
        </p:txBody>
      </p:sp>
      <p:sp>
        <p:nvSpPr>
          <p:cNvPr id="208914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101882" tIns="50941" rIns="101882" bIns="50941" numCol="1" anchor="t" anchorCtr="0" compatLnSpc="1">
            <a:prstTxWarp prst="textNoShape">
              <a:avLst/>
            </a:prstTxWarp>
          </a:bodyPr>
          <a:lstStyle>
            <a:lvl1pPr algn="r" defTabSz="1019175">
              <a:lnSpc>
                <a:spcPct val="100000"/>
              </a:lnSpc>
              <a:defRPr sz="1000">
                <a:solidFill>
                  <a:srgbClr val="C0C0C0"/>
                </a:solidFill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fld id="{030203DE-715F-5E43-973F-7D40B0F3643A}" type="slidenum">
              <a:rPr lang="en-US" smtClean="0">
                <a:latin typeface="Arial" charset="0"/>
                <a:ea typeface="ＭＳ Ｐゴシック" charset="0"/>
              </a:rPr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mtClean="0">
              <a:latin typeface="Arial" charset="0"/>
              <a:ea typeface="ＭＳ Ｐゴシック" charset="0"/>
            </a:endParaRPr>
          </a:p>
        </p:txBody>
      </p:sp>
      <p:graphicFrame>
        <p:nvGraphicFramePr>
          <p:cNvPr id="208915" name="Object 19"/>
          <p:cNvGraphicFramePr>
            <a:graphicFrameLocks noChangeAspect="1"/>
          </p:cNvGraphicFramePr>
          <p:nvPr userDrawn="1"/>
        </p:nvGraphicFramePr>
        <p:xfrm>
          <a:off x="0" y="0"/>
          <a:ext cx="841375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104" name="Photo Editor-Foto" r:id="rId14" imgW="933580" imgH="971686" progId="MSPhotoEd.3">
                  <p:embed/>
                </p:oleObj>
              </mc:Choice>
              <mc:Fallback>
                <p:oleObj name="Photo Editor-Foto" r:id="rId14" imgW="933580" imgH="971686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841375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8917" name="Text Box 21"/>
          <p:cNvSpPr txBox="1">
            <a:spLocks noChangeArrowheads="1"/>
          </p:cNvSpPr>
          <p:nvPr userDrawn="1"/>
        </p:nvSpPr>
        <p:spPr bwMode="auto">
          <a:xfrm rot="16200000">
            <a:off x="8709025" y="938213"/>
            <a:ext cx="368300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© KLMH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  <p:sp>
        <p:nvSpPr>
          <p:cNvPr id="208918" name="Text Box 22"/>
          <p:cNvSpPr txBox="1">
            <a:spLocks noChangeArrowheads="1"/>
          </p:cNvSpPr>
          <p:nvPr userDrawn="1"/>
        </p:nvSpPr>
        <p:spPr bwMode="auto">
          <a:xfrm rot="16200000">
            <a:off x="8873331" y="6553994"/>
            <a:ext cx="325438" cy="146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sz="400" smtClean="0">
                <a:solidFill>
                  <a:srgbClr val="EDEDED"/>
                </a:solidFill>
              </a:rPr>
              <a:t> Lienig</a:t>
            </a:r>
            <a:endParaRPr lang="en-US" altLang="zh-CN" sz="1700" smtClean="0">
              <a:solidFill>
                <a:srgbClr val="EDEDED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04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089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089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89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089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89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900" grpId="0" build="p">
        <p:tmplLst>
          <p:tmpl lvl="1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9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890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dissolve">
                      <p:cBhvr>
                        <p:cTn dur="500"/>
                        <p:tgtEl>
                          <p:spTgt spid="20890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+mj-lt"/>
          <a:ea typeface="+mj-ea"/>
          <a:cs typeface="+mj-cs"/>
        </a:defRPr>
      </a:lvl1pPr>
      <a:lvl2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2pPr>
      <a:lvl3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3pPr>
      <a:lvl4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4pPr>
      <a:lvl5pPr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5pPr>
      <a:lvl6pPr marL="4572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6pPr>
      <a:lvl7pPr marL="9144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7pPr>
      <a:lvl8pPr marL="13716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8pPr>
      <a:lvl9pPr marL="1828800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defRPr b="1">
          <a:solidFill>
            <a:schemeClr val="bg1"/>
          </a:solidFill>
          <a:latin typeface="Arial" charset="0"/>
          <a:ea typeface="ＭＳ Ｐゴシック" charset="0"/>
        </a:defRPr>
      </a:lvl9pPr>
    </p:titleStyle>
    <p:bodyStyle>
      <a:lvl1pPr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·"/>
        <a:tabLst>
          <a:tab pos="301625" algn="l"/>
          <a:tab pos="542925" algn="l"/>
        </a:tabLst>
        <a:defRPr sz="1700">
          <a:solidFill>
            <a:schemeClr val="tx1"/>
          </a:solidFill>
          <a:latin typeface="+mn-lt"/>
          <a:ea typeface="+mn-ea"/>
          <a:cs typeface="+mn-cs"/>
          <a:sym typeface="Symbol" charset="0"/>
        </a:defRPr>
      </a:lvl1pPr>
      <a:lvl2pPr marL="301625" algn="l" defTabSz="898525" rtl="0" eaLnBrk="0" fontAlgn="base" hangingPunct="0">
        <a:lnSpc>
          <a:spcPct val="102000"/>
        </a:lnSpc>
        <a:spcBef>
          <a:spcPct val="50000"/>
        </a:spcBef>
        <a:spcAft>
          <a:spcPct val="0"/>
        </a:spcAft>
        <a:buClr>
          <a:srgbClr val="CC0000"/>
        </a:buClr>
        <a:buFont typeface="Symbol" charset="0"/>
        <a:buChar char="-"/>
        <a:tabLst>
          <a:tab pos="301625" algn="l"/>
          <a:tab pos="542925" algn="l"/>
        </a:tabLst>
        <a:defRPr sz="1600">
          <a:solidFill>
            <a:schemeClr val="tx1"/>
          </a:solidFill>
          <a:latin typeface="+mn-lt"/>
          <a:ea typeface="+mn-ea"/>
          <a:sym typeface="Symbol" charset="0"/>
        </a:defRPr>
      </a:lvl2pPr>
      <a:lvl3pPr marL="449263" indent="31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3pPr>
      <a:lvl4pPr marL="676275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4pPr>
      <a:lvl5pPr marL="9001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5pPr>
      <a:lvl6pPr marL="13573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6pPr>
      <a:lvl7pPr marL="18145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7pPr>
      <a:lvl8pPr marL="22717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8pPr>
      <a:lvl9pPr marL="2728913" algn="l" defTabSz="898525" rtl="0" eaLnBrk="0" fontAlgn="base" hangingPunct="0">
        <a:lnSpc>
          <a:spcPts val="2350"/>
        </a:lnSpc>
        <a:spcBef>
          <a:spcPct val="0"/>
        </a:spcBef>
        <a:spcAft>
          <a:spcPct val="0"/>
        </a:spcAft>
        <a:tabLst>
          <a:tab pos="301625" algn="l"/>
          <a:tab pos="542925" algn="l"/>
        </a:tabLst>
        <a:defRPr sz="1500">
          <a:solidFill>
            <a:schemeClr val="tx1"/>
          </a:solidFill>
          <a:latin typeface="+mn-lt"/>
          <a:ea typeface="+mn-ea"/>
          <a:sym typeface="Symbol" charset="0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4" Type="http://schemas.openxmlformats.org/officeDocument/2006/relationships/oleObject" Target="../embeddings/oleObject3.bin"/><Relationship Id="rId5" Type="http://schemas.openxmlformats.org/officeDocument/2006/relationships/image" Target="../media/image10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4" Type="http://schemas.openxmlformats.org/officeDocument/2006/relationships/oleObject" Target="../embeddings/oleObject4.bin"/><Relationship Id="rId5" Type="http://schemas.openxmlformats.org/officeDocument/2006/relationships/image" Target="../media/image11.wmf"/><Relationship Id="rId6" Type="http://schemas.openxmlformats.org/officeDocument/2006/relationships/oleObject" Target="../embeddings/oleObject5.bin"/><Relationship Id="rId7" Type="http://schemas.openxmlformats.org/officeDocument/2006/relationships/image" Target="../media/image12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4" Type="http://schemas.openxmlformats.org/officeDocument/2006/relationships/oleObject" Target="../embeddings/oleObject6.bin"/><Relationship Id="rId5" Type="http://schemas.openxmlformats.org/officeDocument/2006/relationships/image" Target="../media/image13.wmf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2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4" Type="http://schemas.openxmlformats.org/officeDocument/2006/relationships/oleObject" Target="../embeddings/oleObject7.bin"/><Relationship Id="rId5" Type="http://schemas.openxmlformats.org/officeDocument/2006/relationships/image" Target="../media/image14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15.wmf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4" Type="http://schemas.openxmlformats.org/officeDocument/2006/relationships/oleObject" Target="../embeddings/oleObject9.bin"/><Relationship Id="rId5" Type="http://schemas.openxmlformats.org/officeDocument/2006/relationships/image" Target="../media/image16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9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4" Type="http://schemas.openxmlformats.org/officeDocument/2006/relationships/oleObject" Target="../embeddings/oleObject10.bin"/><Relationship Id="rId5" Type="http://schemas.openxmlformats.org/officeDocument/2006/relationships/image" Target="../media/image17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4" Type="http://schemas.openxmlformats.org/officeDocument/2006/relationships/image" Target="../media/image19.jpeg"/><Relationship Id="rId5" Type="http://schemas.openxmlformats.org/officeDocument/2006/relationships/image" Target="../media/image20.jpeg"/><Relationship Id="rId6" Type="http://schemas.openxmlformats.org/officeDocument/2006/relationships/oleObject" Target="../embeddings/oleObject11.bin"/><Relationship Id="rId7" Type="http://schemas.openxmlformats.org/officeDocument/2006/relationships/image" Target="../media/image18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4" Type="http://schemas.openxmlformats.org/officeDocument/2006/relationships/oleObject" Target="../embeddings/oleObject12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3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14.bin"/><Relationship Id="rId9" Type="http://schemas.openxmlformats.org/officeDocument/2006/relationships/image" Target="../media/image22.wmf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26.xml"/></Relationships>
</file>

<file path=ppt/slides/_rels/slide33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wmf"/><Relationship Id="rId12" Type="http://schemas.openxmlformats.org/officeDocument/2006/relationships/oleObject" Target="../embeddings/oleObject19.bin"/><Relationship Id="rId13" Type="http://schemas.openxmlformats.org/officeDocument/2006/relationships/image" Target="../media/image24.wmf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30.xml"/><Relationship Id="rId4" Type="http://schemas.openxmlformats.org/officeDocument/2006/relationships/oleObject" Target="../embeddings/oleObject15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16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17.bin"/><Relationship Id="rId9" Type="http://schemas.openxmlformats.org/officeDocument/2006/relationships/image" Target="../media/image22.wmf"/><Relationship Id="rId10" Type="http://schemas.openxmlformats.org/officeDocument/2006/relationships/oleObject" Target="../embeddings/oleObject18.bin"/></Relationships>
</file>

<file path=ppt/slides/_rels/slide34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wmf"/><Relationship Id="rId12" Type="http://schemas.openxmlformats.org/officeDocument/2006/relationships/oleObject" Target="../embeddings/oleObject24.bin"/><Relationship Id="rId13" Type="http://schemas.openxmlformats.org/officeDocument/2006/relationships/image" Target="../media/image24.wmf"/><Relationship Id="rId1" Type="http://schemas.openxmlformats.org/officeDocument/2006/relationships/vmlDrawing" Target="../drawings/vmlDrawing12.vml"/><Relationship Id="rId2" Type="http://schemas.openxmlformats.org/officeDocument/2006/relationships/slideLayout" Target="../slideLayouts/slideLayout26.xml"/><Relationship Id="rId3" Type="http://schemas.openxmlformats.org/officeDocument/2006/relationships/notesSlide" Target="../notesSlides/notesSlide31.xml"/><Relationship Id="rId4" Type="http://schemas.openxmlformats.org/officeDocument/2006/relationships/oleObject" Target="../embeddings/oleObject20.bin"/><Relationship Id="rId5" Type="http://schemas.openxmlformats.org/officeDocument/2006/relationships/image" Target="../media/image17.wmf"/><Relationship Id="rId6" Type="http://schemas.openxmlformats.org/officeDocument/2006/relationships/oleObject" Target="../embeddings/oleObject21.bin"/><Relationship Id="rId7" Type="http://schemas.openxmlformats.org/officeDocument/2006/relationships/image" Target="../media/image21.wmf"/><Relationship Id="rId8" Type="http://schemas.openxmlformats.org/officeDocument/2006/relationships/oleObject" Target="../embeddings/oleObject22.bin"/><Relationship Id="rId9" Type="http://schemas.openxmlformats.org/officeDocument/2006/relationships/image" Target="../media/image22.wmf"/><Relationship Id="rId10" Type="http://schemas.openxmlformats.org/officeDocument/2006/relationships/oleObject" Target="../embeddings/oleObject23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4" Type="http://schemas.openxmlformats.org/officeDocument/2006/relationships/oleObject" Target="../embeddings/oleObject25.bin"/><Relationship Id="rId5" Type="http://schemas.openxmlformats.org/officeDocument/2006/relationships/image" Target="../media/image25.wmf"/><Relationship Id="rId6" Type="http://schemas.openxmlformats.org/officeDocument/2006/relationships/oleObject" Target="../embeddings/oleObject26.bin"/><Relationship Id="rId7" Type="http://schemas.openxmlformats.org/officeDocument/2006/relationships/image" Target="../media/image26.wmf"/><Relationship Id="rId8" Type="http://schemas.openxmlformats.org/officeDocument/2006/relationships/oleObject" Target="../embeddings/oleObject27.bin"/><Relationship Id="rId9" Type="http://schemas.openxmlformats.org/officeDocument/2006/relationships/image" Target="../media/image27.wmf"/><Relationship Id="rId10" Type="http://schemas.openxmlformats.org/officeDocument/2006/relationships/oleObject" Target="../embeddings/oleObject28.bin"/><Relationship Id="rId11" Type="http://schemas.openxmlformats.org/officeDocument/2006/relationships/image" Target="../media/image28.wmf"/><Relationship Id="rId1" Type="http://schemas.openxmlformats.org/officeDocument/2006/relationships/vmlDrawing" Target="../drawings/vmlDrawing13.vml"/><Relationship Id="rId2" Type="http://schemas.openxmlformats.org/officeDocument/2006/relationships/slideLayout" Target="../slideLayouts/slideLayout2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4" Type="http://schemas.openxmlformats.org/officeDocument/2006/relationships/oleObject" Target="../embeddings/oleObject29.bin"/><Relationship Id="rId5" Type="http://schemas.openxmlformats.org/officeDocument/2006/relationships/image" Target="../media/image29.wmf"/><Relationship Id="rId6" Type="http://schemas.openxmlformats.org/officeDocument/2006/relationships/oleObject" Target="../embeddings/oleObject30.bin"/><Relationship Id="rId7" Type="http://schemas.openxmlformats.org/officeDocument/2006/relationships/image" Target="../media/image30.wmf"/><Relationship Id="rId8" Type="http://schemas.openxmlformats.org/officeDocument/2006/relationships/oleObject" Target="../embeddings/oleObject31.bin"/><Relationship Id="rId9" Type="http://schemas.openxmlformats.org/officeDocument/2006/relationships/image" Target="../media/image31.wmf"/><Relationship Id="rId10" Type="http://schemas.openxmlformats.org/officeDocument/2006/relationships/oleObject" Target="../embeddings/oleObject32.bin"/><Relationship Id="rId11" Type="http://schemas.openxmlformats.org/officeDocument/2006/relationships/image" Target="../media/image32.wmf"/><Relationship Id="rId1" Type="http://schemas.openxmlformats.org/officeDocument/2006/relationships/vmlDrawing" Target="../drawings/vmlDrawing14.vml"/><Relationship Id="rId2" Type="http://schemas.openxmlformats.org/officeDocument/2006/relationships/slideLayout" Target="../slideLayouts/slideLayout2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4" Type="http://schemas.openxmlformats.org/officeDocument/2006/relationships/oleObject" Target="../embeddings/oleObject33.bin"/><Relationship Id="rId5" Type="http://schemas.openxmlformats.org/officeDocument/2006/relationships/image" Target="../media/image33.wmf"/><Relationship Id="rId6" Type="http://schemas.openxmlformats.org/officeDocument/2006/relationships/oleObject" Target="../embeddings/oleObject34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35.bin"/><Relationship Id="rId9" Type="http://schemas.openxmlformats.org/officeDocument/2006/relationships/image" Target="../media/image35.wmf"/><Relationship Id="rId10" Type="http://schemas.openxmlformats.org/officeDocument/2006/relationships/oleObject" Target="../embeddings/oleObject36.bin"/><Relationship Id="rId11" Type="http://schemas.openxmlformats.org/officeDocument/2006/relationships/image" Target="../media/image36.wmf"/><Relationship Id="rId1" Type="http://schemas.openxmlformats.org/officeDocument/2006/relationships/vmlDrawing" Target="../drawings/vmlDrawing15.vml"/><Relationship Id="rId2" Type="http://schemas.openxmlformats.org/officeDocument/2006/relationships/slideLayout" Target="../slideLayouts/slideLayout2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4" Type="http://schemas.openxmlformats.org/officeDocument/2006/relationships/oleObject" Target="../embeddings/oleObject37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38.bin"/><Relationship Id="rId7" Type="http://schemas.openxmlformats.org/officeDocument/2006/relationships/image" Target="../media/image38.wmf"/><Relationship Id="rId1" Type="http://schemas.openxmlformats.org/officeDocument/2006/relationships/vmlDrawing" Target="../drawings/vmlDrawing16.vml"/><Relationship Id="rId2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4" Type="http://schemas.openxmlformats.org/officeDocument/2006/relationships/oleObject" Target="../embeddings/oleObject39.bin"/><Relationship Id="rId5" Type="http://schemas.openxmlformats.org/officeDocument/2006/relationships/image" Target="../media/image37.wmf"/><Relationship Id="rId6" Type="http://schemas.openxmlformats.org/officeDocument/2006/relationships/oleObject" Target="../embeddings/oleObject40.bin"/><Relationship Id="rId7" Type="http://schemas.openxmlformats.org/officeDocument/2006/relationships/image" Target="../media/image38.wmf"/><Relationship Id="rId8" Type="http://schemas.openxmlformats.org/officeDocument/2006/relationships/oleObject" Target="../embeddings/oleObject41.bin"/><Relationship Id="rId9" Type="http://schemas.openxmlformats.org/officeDocument/2006/relationships/image" Target="../media/image39.wmf"/><Relationship Id="rId10" Type="http://schemas.openxmlformats.org/officeDocument/2006/relationships/oleObject" Target="../embeddings/oleObject42.bin"/><Relationship Id="rId11" Type="http://schemas.openxmlformats.org/officeDocument/2006/relationships/image" Target="../media/image40.wmf"/><Relationship Id="rId1" Type="http://schemas.openxmlformats.org/officeDocument/2006/relationships/vmlDrawing" Target="../drawings/vmlDrawing17.vml"/><Relationship Id="rId2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49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gi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0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5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4" Type="http://schemas.openxmlformats.org/officeDocument/2006/relationships/oleObject" Target="../embeddings/oleObject43.bin"/><Relationship Id="rId5" Type="http://schemas.openxmlformats.org/officeDocument/2006/relationships/image" Target="../media/image42.png"/><Relationship Id="rId1" Type="http://schemas.openxmlformats.org/officeDocument/2006/relationships/vmlDrawing" Target="../drawings/vmlDrawing18.vml"/><Relationship Id="rId2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8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59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6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0090"/>
                </a:solidFill>
              </a:rPr>
              <a:t>Placement</a:t>
            </a:r>
            <a:endParaRPr lang="en-US" dirty="0">
              <a:solidFill>
                <a:srgbClr val="00009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dirty="0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dirty="0" smtClean="0">
                <a:latin typeface="Times New Roman"/>
                <a:cs typeface="Times New Roman"/>
              </a:rPr>
              <a:t>Computer Engineering Department, Bilkent University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81400" y="4724400"/>
            <a:ext cx="20050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/>
                <a:cs typeface="Times New Roman"/>
              </a:rPr>
              <a:t>Mustafa Ozdal</a:t>
            </a:r>
            <a:endParaRPr lang="en-US" sz="24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6800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E8BA2C-1AED-4C4E-A7B2-61C19956875A}" type="slidenum">
              <a:rPr lang="en-US"/>
              <a:pPr/>
              <a:t>10</a:t>
            </a:fld>
            <a:endParaRPr lang="en-US"/>
          </a:p>
        </p:txBody>
      </p:sp>
      <p:sp>
        <p:nvSpPr>
          <p:cNvPr id="770145" name="Text Box 97"/>
          <p:cNvSpPr txBox="1">
            <a:spLocks noChangeArrowheads="1"/>
          </p:cNvSpPr>
          <p:nvPr/>
        </p:nvSpPr>
        <p:spPr bwMode="auto">
          <a:xfrm>
            <a:off x="611188" y="1362075"/>
            <a:ext cx="4822825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Wirelength estimation for a given placement</a:t>
            </a:r>
          </a:p>
        </p:txBody>
      </p:sp>
      <p:sp>
        <p:nvSpPr>
          <p:cNvPr id="770147" name="Rectangle 9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Total Wirelength</a:t>
            </a:r>
          </a:p>
        </p:txBody>
      </p:sp>
      <p:grpSp>
        <p:nvGrpSpPr>
          <p:cNvPr id="770443" name="Group 395"/>
          <p:cNvGrpSpPr>
            <a:grpSpLocks/>
          </p:cNvGrpSpPr>
          <p:nvPr/>
        </p:nvGrpSpPr>
        <p:grpSpPr bwMode="auto">
          <a:xfrm>
            <a:off x="827088" y="2041525"/>
            <a:ext cx="1728787" cy="3908425"/>
            <a:chOff x="521" y="1286"/>
            <a:chExt cx="1089" cy="2462"/>
          </a:xfrm>
        </p:grpSpPr>
        <p:sp>
          <p:nvSpPr>
            <p:cNvPr id="770075" name="Text Box 27"/>
            <p:cNvSpPr txBox="1">
              <a:spLocks noChangeArrowheads="1"/>
            </p:cNvSpPr>
            <p:nvPr/>
          </p:nvSpPr>
          <p:spPr bwMode="auto">
            <a:xfrm>
              <a:off x="521" y="1286"/>
              <a:ext cx="1089" cy="59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95" tIns="44941" rIns="89883" bIns="67945" anchor="ctr">
              <a:spAutoFit/>
            </a:bodyPr>
            <a:lstStyle>
              <a:lvl1pPr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Half-perimeter</a:t>
              </a:r>
              <a:b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</a:b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wirelength (HPWL)</a:t>
              </a:r>
            </a:p>
          </p:txBody>
        </p:sp>
        <p:sp>
          <p:nvSpPr>
            <p:cNvPr id="770206" name="Rectangle 158"/>
            <p:cNvSpPr>
              <a:spLocks noChangeAspect="1" noChangeArrowheads="1"/>
            </p:cNvSpPr>
            <p:nvPr/>
          </p:nvSpPr>
          <p:spPr bwMode="auto">
            <a:xfrm rot="16200000">
              <a:off x="443" y="2429"/>
              <a:ext cx="1097" cy="94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0207" name="Group 159"/>
            <p:cNvGrpSpPr>
              <a:grpSpLocks noChangeAspect="1"/>
            </p:cNvGrpSpPr>
            <p:nvPr/>
          </p:nvGrpSpPr>
          <p:grpSpPr bwMode="auto">
            <a:xfrm>
              <a:off x="522" y="2351"/>
              <a:ext cx="947" cy="1099"/>
              <a:chOff x="1286" y="1138"/>
              <a:chExt cx="1183" cy="1373"/>
            </a:xfrm>
          </p:grpSpPr>
          <p:sp>
            <p:nvSpPr>
              <p:cNvPr id="770208" name="Line 160"/>
              <p:cNvSpPr>
                <a:spLocks noChangeAspect="1" noChangeShapeType="1"/>
              </p:cNvSpPr>
              <p:nvPr/>
            </p:nvSpPr>
            <p:spPr bwMode="auto">
              <a:xfrm rot="16200000">
                <a:off x="994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09" name="Line 161"/>
              <p:cNvSpPr>
                <a:spLocks noChangeAspect="1" noChangeShapeType="1"/>
              </p:cNvSpPr>
              <p:nvPr/>
            </p:nvSpPr>
            <p:spPr bwMode="auto">
              <a:xfrm rot="16200000">
                <a:off x="800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10" name="Line 162"/>
              <p:cNvSpPr>
                <a:spLocks noChangeAspect="1" noChangeShapeType="1"/>
              </p:cNvSpPr>
              <p:nvPr/>
            </p:nvSpPr>
            <p:spPr bwMode="auto">
              <a:xfrm rot="16200000">
                <a:off x="1874" y="1731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11" name="Line 163"/>
              <p:cNvSpPr>
                <a:spLocks noChangeAspect="1" noChangeShapeType="1"/>
              </p:cNvSpPr>
              <p:nvPr/>
            </p:nvSpPr>
            <p:spPr bwMode="auto">
              <a:xfrm rot="16200000">
                <a:off x="1876" y="153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12" name="Line 164"/>
              <p:cNvSpPr>
                <a:spLocks noChangeAspect="1" noChangeShapeType="1"/>
              </p:cNvSpPr>
              <p:nvPr/>
            </p:nvSpPr>
            <p:spPr bwMode="auto">
              <a:xfrm rot="16200000">
                <a:off x="1875" y="1346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13" name="Line 165"/>
              <p:cNvSpPr>
                <a:spLocks noChangeAspect="1" noChangeShapeType="1"/>
              </p:cNvSpPr>
              <p:nvPr/>
            </p:nvSpPr>
            <p:spPr bwMode="auto">
              <a:xfrm rot="16200000">
                <a:off x="1879" y="1152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14" name="Line 166"/>
              <p:cNvSpPr>
                <a:spLocks noChangeAspect="1" noChangeShapeType="1"/>
              </p:cNvSpPr>
              <p:nvPr/>
            </p:nvSpPr>
            <p:spPr bwMode="auto">
              <a:xfrm rot="16200000">
                <a:off x="1189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15" name="Line 167"/>
              <p:cNvSpPr>
                <a:spLocks noChangeAspect="1" noChangeShapeType="1"/>
              </p:cNvSpPr>
              <p:nvPr/>
            </p:nvSpPr>
            <p:spPr bwMode="auto">
              <a:xfrm rot="16200000">
                <a:off x="1382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16" name="Line 168"/>
              <p:cNvSpPr>
                <a:spLocks noChangeAspect="1" noChangeShapeType="1"/>
              </p:cNvSpPr>
              <p:nvPr/>
            </p:nvSpPr>
            <p:spPr bwMode="auto">
              <a:xfrm rot="16200000">
                <a:off x="1577" y="1823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17" name="Line 169"/>
              <p:cNvSpPr>
                <a:spLocks noChangeAspect="1" noChangeShapeType="1"/>
              </p:cNvSpPr>
              <p:nvPr/>
            </p:nvSpPr>
            <p:spPr bwMode="auto">
              <a:xfrm rot="16200000">
                <a:off x="1878" y="95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18" name="Line 170"/>
              <p:cNvSpPr>
                <a:spLocks noChangeAspect="1" noChangeShapeType="1"/>
              </p:cNvSpPr>
              <p:nvPr/>
            </p:nvSpPr>
            <p:spPr bwMode="auto">
              <a:xfrm rot="16200000">
                <a:off x="1882" y="765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0219" name="Text Box 171"/>
            <p:cNvSpPr txBox="1">
              <a:spLocks noChangeAspect="1" noChangeArrowheads="1"/>
            </p:cNvSpPr>
            <p:nvPr/>
          </p:nvSpPr>
          <p:spPr bwMode="auto">
            <a:xfrm>
              <a:off x="636" y="3536"/>
              <a:ext cx="70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HPWL = 9</a:t>
              </a:r>
            </a:p>
          </p:txBody>
        </p:sp>
        <p:sp>
          <p:nvSpPr>
            <p:cNvPr id="770220" name="Rectangle 172"/>
            <p:cNvSpPr>
              <a:spLocks noChangeAspect="1" noChangeArrowheads="1"/>
            </p:cNvSpPr>
            <p:nvPr/>
          </p:nvSpPr>
          <p:spPr bwMode="auto">
            <a:xfrm>
              <a:off x="559" y="3025"/>
              <a:ext cx="95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21" name="Rectangle 173"/>
            <p:cNvSpPr>
              <a:spLocks noChangeAspect="1" noChangeArrowheads="1"/>
            </p:cNvSpPr>
            <p:nvPr/>
          </p:nvSpPr>
          <p:spPr bwMode="auto">
            <a:xfrm>
              <a:off x="1333" y="2399"/>
              <a:ext cx="94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22" name="Rectangle 174"/>
            <p:cNvSpPr>
              <a:spLocks noChangeAspect="1" noChangeArrowheads="1"/>
            </p:cNvSpPr>
            <p:nvPr/>
          </p:nvSpPr>
          <p:spPr bwMode="auto">
            <a:xfrm>
              <a:off x="870" y="2710"/>
              <a:ext cx="242" cy="24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23" name="Oval 175"/>
            <p:cNvSpPr>
              <a:spLocks noChangeAspect="1" noChangeArrowheads="1"/>
            </p:cNvSpPr>
            <p:nvPr/>
          </p:nvSpPr>
          <p:spPr bwMode="auto">
            <a:xfrm>
              <a:off x="967" y="2962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24" name="Rectangle 176"/>
            <p:cNvSpPr>
              <a:spLocks noChangeArrowheads="1"/>
            </p:cNvSpPr>
            <p:nvPr/>
          </p:nvSpPr>
          <p:spPr bwMode="auto">
            <a:xfrm rot="16200000">
              <a:off x="1148" y="3201"/>
              <a:ext cx="94" cy="34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25" name="Rectangle 177"/>
            <p:cNvSpPr>
              <a:spLocks noChangeAspect="1" noChangeArrowheads="1"/>
            </p:cNvSpPr>
            <p:nvPr/>
          </p:nvSpPr>
          <p:spPr bwMode="auto">
            <a:xfrm>
              <a:off x="681" y="2524"/>
              <a:ext cx="622" cy="773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26" name="Oval 178"/>
            <p:cNvSpPr>
              <a:spLocks noChangeAspect="1" noChangeArrowheads="1"/>
            </p:cNvSpPr>
            <p:nvPr/>
          </p:nvSpPr>
          <p:spPr bwMode="auto">
            <a:xfrm>
              <a:off x="656" y="3120"/>
              <a:ext cx="48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27" name="Oval 179"/>
            <p:cNvSpPr>
              <a:spLocks noChangeAspect="1" noChangeArrowheads="1"/>
            </p:cNvSpPr>
            <p:nvPr/>
          </p:nvSpPr>
          <p:spPr bwMode="auto">
            <a:xfrm>
              <a:off x="1122" y="3272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28" name="Oval 180"/>
            <p:cNvSpPr>
              <a:spLocks noChangeAspect="1" noChangeArrowheads="1"/>
            </p:cNvSpPr>
            <p:nvPr/>
          </p:nvSpPr>
          <p:spPr bwMode="auto">
            <a:xfrm>
              <a:off x="1278" y="2499"/>
              <a:ext cx="50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29" name="Text Box 181"/>
            <p:cNvSpPr txBox="1">
              <a:spLocks noChangeAspect="1" noChangeArrowheads="1"/>
            </p:cNvSpPr>
            <p:nvPr/>
          </p:nvSpPr>
          <p:spPr bwMode="auto">
            <a:xfrm>
              <a:off x="889" y="234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770230" name="Text Box 182"/>
            <p:cNvSpPr txBox="1">
              <a:spLocks noChangeAspect="1" noChangeArrowheads="1"/>
            </p:cNvSpPr>
            <p:nvPr/>
          </p:nvSpPr>
          <p:spPr bwMode="auto">
            <a:xfrm>
              <a:off x="1259" y="283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5</a:t>
              </a:r>
            </a:p>
          </p:txBody>
        </p:sp>
      </p:grpSp>
      <p:grpSp>
        <p:nvGrpSpPr>
          <p:cNvPr id="770448" name="Group 400"/>
          <p:cNvGrpSpPr>
            <a:grpSpLocks/>
          </p:cNvGrpSpPr>
          <p:nvPr/>
        </p:nvGrpSpPr>
        <p:grpSpPr bwMode="auto">
          <a:xfrm>
            <a:off x="2484438" y="2041525"/>
            <a:ext cx="2792412" cy="4149725"/>
            <a:chOff x="1565" y="1286"/>
            <a:chExt cx="1759" cy="2614"/>
          </a:xfrm>
        </p:grpSpPr>
        <p:sp>
          <p:nvSpPr>
            <p:cNvPr id="770076" name="Text Box 28"/>
            <p:cNvSpPr txBox="1">
              <a:spLocks noChangeArrowheads="1"/>
            </p:cNvSpPr>
            <p:nvPr/>
          </p:nvSpPr>
          <p:spPr bwMode="auto">
            <a:xfrm>
              <a:off x="1964" y="1286"/>
              <a:ext cx="962" cy="59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95" tIns="44941" rIns="89883" bIns="67945" anchor="ctr">
              <a:spAutoFit/>
            </a:bodyPr>
            <a:lstStyle>
              <a:lvl1pPr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Complete graph </a:t>
              </a:r>
              <a:b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</a:b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(clique)</a:t>
              </a:r>
            </a:p>
          </p:txBody>
        </p:sp>
        <p:sp>
          <p:nvSpPr>
            <p:cNvPr id="770266" name="Rectangle 218"/>
            <p:cNvSpPr>
              <a:spLocks noChangeAspect="1" noChangeArrowheads="1"/>
            </p:cNvSpPr>
            <p:nvPr/>
          </p:nvSpPr>
          <p:spPr bwMode="auto">
            <a:xfrm rot="16200000">
              <a:off x="1878" y="2428"/>
              <a:ext cx="1096" cy="94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0267" name="Group 219"/>
            <p:cNvGrpSpPr>
              <a:grpSpLocks noChangeAspect="1"/>
            </p:cNvGrpSpPr>
            <p:nvPr/>
          </p:nvGrpSpPr>
          <p:grpSpPr bwMode="auto">
            <a:xfrm>
              <a:off x="1956" y="2351"/>
              <a:ext cx="947" cy="1099"/>
              <a:chOff x="1286" y="1138"/>
              <a:chExt cx="1183" cy="1373"/>
            </a:xfrm>
          </p:grpSpPr>
          <p:sp>
            <p:nvSpPr>
              <p:cNvPr id="770268" name="Line 220"/>
              <p:cNvSpPr>
                <a:spLocks noChangeAspect="1" noChangeShapeType="1"/>
              </p:cNvSpPr>
              <p:nvPr/>
            </p:nvSpPr>
            <p:spPr bwMode="auto">
              <a:xfrm rot="16200000">
                <a:off x="994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69" name="Line 221"/>
              <p:cNvSpPr>
                <a:spLocks noChangeAspect="1" noChangeShapeType="1"/>
              </p:cNvSpPr>
              <p:nvPr/>
            </p:nvSpPr>
            <p:spPr bwMode="auto">
              <a:xfrm rot="16200000">
                <a:off x="800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70" name="Line 222"/>
              <p:cNvSpPr>
                <a:spLocks noChangeAspect="1" noChangeShapeType="1"/>
              </p:cNvSpPr>
              <p:nvPr/>
            </p:nvSpPr>
            <p:spPr bwMode="auto">
              <a:xfrm rot="16200000">
                <a:off x="1874" y="1731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71" name="Line 223"/>
              <p:cNvSpPr>
                <a:spLocks noChangeAspect="1" noChangeShapeType="1"/>
              </p:cNvSpPr>
              <p:nvPr/>
            </p:nvSpPr>
            <p:spPr bwMode="auto">
              <a:xfrm rot="16200000">
                <a:off x="1876" y="153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72" name="Line 224"/>
              <p:cNvSpPr>
                <a:spLocks noChangeAspect="1" noChangeShapeType="1"/>
              </p:cNvSpPr>
              <p:nvPr/>
            </p:nvSpPr>
            <p:spPr bwMode="auto">
              <a:xfrm rot="16200000">
                <a:off x="1875" y="1346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73" name="Line 225"/>
              <p:cNvSpPr>
                <a:spLocks noChangeAspect="1" noChangeShapeType="1"/>
              </p:cNvSpPr>
              <p:nvPr/>
            </p:nvSpPr>
            <p:spPr bwMode="auto">
              <a:xfrm rot="16200000">
                <a:off x="1879" y="1152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74" name="Line 226"/>
              <p:cNvSpPr>
                <a:spLocks noChangeAspect="1" noChangeShapeType="1"/>
              </p:cNvSpPr>
              <p:nvPr/>
            </p:nvSpPr>
            <p:spPr bwMode="auto">
              <a:xfrm rot="16200000">
                <a:off x="1189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75" name="Line 227"/>
              <p:cNvSpPr>
                <a:spLocks noChangeAspect="1" noChangeShapeType="1"/>
              </p:cNvSpPr>
              <p:nvPr/>
            </p:nvSpPr>
            <p:spPr bwMode="auto">
              <a:xfrm rot="16200000">
                <a:off x="1382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76" name="Line 228"/>
              <p:cNvSpPr>
                <a:spLocks noChangeAspect="1" noChangeShapeType="1"/>
              </p:cNvSpPr>
              <p:nvPr/>
            </p:nvSpPr>
            <p:spPr bwMode="auto">
              <a:xfrm rot="16200000">
                <a:off x="1577" y="1823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77" name="Line 229"/>
              <p:cNvSpPr>
                <a:spLocks noChangeAspect="1" noChangeShapeType="1"/>
              </p:cNvSpPr>
              <p:nvPr/>
            </p:nvSpPr>
            <p:spPr bwMode="auto">
              <a:xfrm rot="16200000">
                <a:off x="1878" y="95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278" name="Line 230"/>
              <p:cNvSpPr>
                <a:spLocks noChangeAspect="1" noChangeShapeType="1"/>
              </p:cNvSpPr>
              <p:nvPr/>
            </p:nvSpPr>
            <p:spPr bwMode="auto">
              <a:xfrm rot="16200000">
                <a:off x="1882" y="765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0279" name="Rectangle 231"/>
            <p:cNvSpPr>
              <a:spLocks noChangeAspect="1" noChangeArrowheads="1"/>
            </p:cNvSpPr>
            <p:nvPr/>
          </p:nvSpPr>
          <p:spPr bwMode="auto">
            <a:xfrm>
              <a:off x="1994" y="3020"/>
              <a:ext cx="94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80" name="Rectangle 232"/>
            <p:cNvSpPr>
              <a:spLocks noChangeAspect="1" noChangeArrowheads="1"/>
            </p:cNvSpPr>
            <p:nvPr/>
          </p:nvSpPr>
          <p:spPr bwMode="auto">
            <a:xfrm>
              <a:off x="2767" y="2399"/>
              <a:ext cx="94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81" name="Rectangle 233"/>
            <p:cNvSpPr>
              <a:spLocks noChangeAspect="1" noChangeArrowheads="1"/>
            </p:cNvSpPr>
            <p:nvPr/>
          </p:nvSpPr>
          <p:spPr bwMode="auto">
            <a:xfrm>
              <a:off x="2304" y="2710"/>
              <a:ext cx="242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82" name="Rectangle 234"/>
            <p:cNvSpPr>
              <a:spLocks noChangeArrowheads="1"/>
            </p:cNvSpPr>
            <p:nvPr/>
          </p:nvSpPr>
          <p:spPr bwMode="auto">
            <a:xfrm rot="16200000">
              <a:off x="2580" y="3202"/>
              <a:ext cx="95" cy="34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83" name="Rectangle 235"/>
            <p:cNvSpPr>
              <a:spLocks noChangeAspect="1" noChangeArrowheads="1"/>
            </p:cNvSpPr>
            <p:nvPr/>
          </p:nvSpPr>
          <p:spPr bwMode="auto">
            <a:xfrm>
              <a:off x="2116" y="2521"/>
              <a:ext cx="622" cy="771"/>
            </a:xfrm>
            <a:prstGeom prst="rect">
              <a:avLst/>
            </a:prstGeom>
            <a:noFill/>
            <a:ln w="3175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84" name="Text Box 236"/>
            <p:cNvSpPr txBox="1">
              <a:spLocks noChangeAspect="1" noChangeArrowheads="1"/>
            </p:cNvSpPr>
            <p:nvPr/>
          </p:nvSpPr>
          <p:spPr bwMode="auto">
            <a:xfrm>
              <a:off x="1965" y="252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8</a:t>
              </a:r>
            </a:p>
          </p:txBody>
        </p:sp>
        <p:sp>
          <p:nvSpPr>
            <p:cNvPr id="770285" name="Freeform 237"/>
            <p:cNvSpPr>
              <a:spLocks noChangeAspect="1"/>
            </p:cNvSpPr>
            <p:nvPr/>
          </p:nvSpPr>
          <p:spPr bwMode="auto">
            <a:xfrm>
              <a:off x="2423" y="2526"/>
              <a:ext cx="293" cy="461"/>
            </a:xfrm>
            <a:custGeom>
              <a:avLst/>
              <a:gdLst>
                <a:gd name="T0" fmla="*/ 0 w 375"/>
                <a:gd name="T1" fmla="*/ 576 h 576"/>
                <a:gd name="T2" fmla="*/ 375 w 375"/>
                <a:gd name="T3" fmla="*/ 576 h 576"/>
                <a:gd name="T4" fmla="*/ 375 w 375"/>
                <a:gd name="T5" fmla="*/ 0 h 5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5" h="576">
                  <a:moveTo>
                    <a:pt x="0" y="576"/>
                  </a:moveTo>
                  <a:lnTo>
                    <a:pt x="375" y="576"/>
                  </a:lnTo>
                  <a:lnTo>
                    <a:pt x="375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86" name="Oval 238"/>
            <p:cNvSpPr>
              <a:spLocks noChangeAspect="1" noChangeArrowheads="1"/>
            </p:cNvSpPr>
            <p:nvPr/>
          </p:nvSpPr>
          <p:spPr bwMode="auto">
            <a:xfrm>
              <a:off x="2713" y="2499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87" name="Text Box 239"/>
            <p:cNvSpPr txBox="1">
              <a:spLocks noChangeAspect="1" noChangeArrowheads="1"/>
            </p:cNvSpPr>
            <p:nvPr/>
          </p:nvSpPr>
          <p:spPr bwMode="auto">
            <a:xfrm>
              <a:off x="2708" y="299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770288" name="Text Box 240"/>
            <p:cNvSpPr txBox="1">
              <a:spLocks noChangeAspect="1" noChangeArrowheads="1"/>
            </p:cNvSpPr>
            <p:nvPr/>
          </p:nvSpPr>
          <p:spPr bwMode="auto">
            <a:xfrm>
              <a:off x="2562" y="269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5</a:t>
              </a:r>
            </a:p>
          </p:txBody>
        </p:sp>
        <p:sp>
          <p:nvSpPr>
            <p:cNvPr id="770289" name="Text Box 241"/>
            <p:cNvSpPr txBox="1">
              <a:spLocks noChangeAspect="1" noChangeArrowheads="1"/>
            </p:cNvSpPr>
            <p:nvPr/>
          </p:nvSpPr>
          <p:spPr bwMode="auto">
            <a:xfrm>
              <a:off x="2550" y="306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770290" name="Text Box 242"/>
            <p:cNvSpPr txBox="1">
              <a:spLocks noChangeAspect="1" noChangeArrowheads="1"/>
            </p:cNvSpPr>
            <p:nvPr/>
          </p:nvSpPr>
          <p:spPr bwMode="auto">
            <a:xfrm>
              <a:off x="2186" y="297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770291" name="Text Box 243"/>
            <p:cNvSpPr txBox="1">
              <a:spLocks noChangeAspect="1" noChangeArrowheads="1"/>
            </p:cNvSpPr>
            <p:nvPr/>
          </p:nvSpPr>
          <p:spPr bwMode="auto">
            <a:xfrm>
              <a:off x="2110" y="3287"/>
              <a:ext cx="187" cy="21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770292" name="Freeform 244"/>
            <p:cNvSpPr>
              <a:spLocks noChangeAspect="1"/>
            </p:cNvSpPr>
            <p:nvPr/>
          </p:nvSpPr>
          <p:spPr bwMode="auto">
            <a:xfrm>
              <a:off x="2425" y="3009"/>
              <a:ext cx="156" cy="290"/>
            </a:xfrm>
            <a:custGeom>
              <a:avLst/>
              <a:gdLst>
                <a:gd name="T0" fmla="*/ 0 w 195"/>
                <a:gd name="T1" fmla="*/ 0 h 363"/>
                <a:gd name="T2" fmla="*/ 195 w 195"/>
                <a:gd name="T3" fmla="*/ 0 h 363"/>
                <a:gd name="T4" fmla="*/ 195 w 195"/>
                <a:gd name="T5" fmla="*/ 363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363">
                  <a:moveTo>
                    <a:pt x="0" y="0"/>
                  </a:moveTo>
                  <a:lnTo>
                    <a:pt x="195" y="0"/>
                  </a:lnTo>
                  <a:lnTo>
                    <a:pt x="195" y="363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93" name="Oval 245"/>
            <p:cNvSpPr>
              <a:spLocks noChangeAspect="1" noChangeArrowheads="1"/>
            </p:cNvSpPr>
            <p:nvPr/>
          </p:nvSpPr>
          <p:spPr bwMode="auto">
            <a:xfrm>
              <a:off x="2556" y="3272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94" name="Freeform 246"/>
            <p:cNvSpPr>
              <a:spLocks noChangeAspect="1"/>
            </p:cNvSpPr>
            <p:nvPr/>
          </p:nvSpPr>
          <p:spPr bwMode="auto">
            <a:xfrm>
              <a:off x="2113" y="2985"/>
              <a:ext cx="314" cy="158"/>
            </a:xfrm>
            <a:custGeom>
              <a:avLst/>
              <a:gdLst>
                <a:gd name="T0" fmla="*/ 0 w 393"/>
                <a:gd name="T1" fmla="*/ 198 h 198"/>
                <a:gd name="T2" fmla="*/ 393 w 393"/>
                <a:gd name="T3" fmla="*/ 198 h 198"/>
                <a:gd name="T4" fmla="*/ 393 w 393"/>
                <a:gd name="T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3" h="198">
                  <a:moveTo>
                    <a:pt x="0" y="198"/>
                  </a:moveTo>
                  <a:lnTo>
                    <a:pt x="393" y="198"/>
                  </a:lnTo>
                  <a:lnTo>
                    <a:pt x="393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95" name="Oval 247"/>
            <p:cNvSpPr>
              <a:spLocks noChangeAspect="1" noChangeArrowheads="1"/>
            </p:cNvSpPr>
            <p:nvPr/>
          </p:nvSpPr>
          <p:spPr bwMode="auto">
            <a:xfrm>
              <a:off x="2090" y="3120"/>
              <a:ext cx="48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96" name="Oval 248"/>
            <p:cNvSpPr>
              <a:spLocks noChangeAspect="1" noChangeArrowheads="1"/>
            </p:cNvSpPr>
            <p:nvPr/>
          </p:nvSpPr>
          <p:spPr bwMode="auto">
            <a:xfrm>
              <a:off x="2401" y="2961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297" name="Text Box 249"/>
            <p:cNvSpPr txBox="1">
              <a:spLocks noChangeAspect="1" noChangeArrowheads="1"/>
            </p:cNvSpPr>
            <p:nvPr/>
          </p:nvSpPr>
          <p:spPr bwMode="auto">
            <a:xfrm>
              <a:off x="1565" y="3534"/>
              <a:ext cx="1759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Clique Length =</a:t>
              </a:r>
              <a:b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</a:b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(2/</a:t>
              </a: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p)</a:t>
              </a: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Symbol" charset="0"/>
                </a:rPr>
                <a:t></a:t>
              </a:r>
              <a:r>
                <a:rPr lang="en-US" altLang="zh-CN" sz="1600" i="1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Symbol" charset="0"/>
                </a:rPr>
                <a:t>e </a:t>
              </a:r>
              <a:r>
                <a:rPr lang="en-US" altLang="zh-CN" sz="1600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Symbol" charset="0"/>
                </a:rPr>
                <a:t> clique</a:t>
              </a: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Symbol" charset="0"/>
                </a:rPr>
                <a:t>d</a:t>
              </a:r>
              <a:r>
                <a:rPr lang="en-US" altLang="zh-CN" sz="1600" i="1" baseline="-250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Symbol" charset="0"/>
                </a:rPr>
                <a:t>M</a:t>
              </a: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Symbol" charset="0"/>
                </a:rPr>
                <a:t>(</a:t>
              </a: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Symbol" charset="0"/>
                </a:rPr>
                <a:t>e</a:t>
              </a: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Symbol" charset="0"/>
                </a:rPr>
                <a:t>) </a:t>
              </a:r>
              <a:r>
                <a:rPr lang="en-US" altLang="zh-CN" sz="1600" i="1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  <a:sym typeface="Symbol" charset="0"/>
                </a:rPr>
                <a:t>= </a:t>
              </a: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14.5</a:t>
              </a:r>
            </a:p>
          </p:txBody>
        </p:sp>
      </p:grpSp>
      <p:grpSp>
        <p:nvGrpSpPr>
          <p:cNvPr id="770445" name="Group 397"/>
          <p:cNvGrpSpPr>
            <a:grpSpLocks/>
          </p:cNvGrpSpPr>
          <p:nvPr/>
        </p:nvGrpSpPr>
        <p:grpSpPr bwMode="auto">
          <a:xfrm>
            <a:off x="5076825" y="2049463"/>
            <a:ext cx="1849438" cy="3883025"/>
            <a:chOff x="3198" y="1291"/>
            <a:chExt cx="1165" cy="2446"/>
          </a:xfrm>
        </p:grpSpPr>
        <p:sp>
          <p:nvSpPr>
            <p:cNvPr id="770112" name="Text Box 64"/>
            <p:cNvSpPr txBox="1">
              <a:spLocks noChangeArrowheads="1"/>
            </p:cNvSpPr>
            <p:nvPr/>
          </p:nvSpPr>
          <p:spPr bwMode="auto">
            <a:xfrm>
              <a:off x="3234" y="1291"/>
              <a:ext cx="871" cy="423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95" tIns="44941" rIns="89883" bIns="67945" anchor="ctr">
              <a:spAutoFit/>
            </a:bodyPr>
            <a:lstStyle>
              <a:lvl1pPr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Monotone chain</a:t>
              </a:r>
            </a:p>
          </p:txBody>
        </p:sp>
        <p:sp>
          <p:nvSpPr>
            <p:cNvPr id="770359" name="Text Box 311"/>
            <p:cNvSpPr txBox="1">
              <a:spLocks noChangeAspect="1" noChangeArrowheads="1"/>
            </p:cNvSpPr>
            <p:nvPr/>
          </p:nvSpPr>
          <p:spPr bwMode="auto">
            <a:xfrm>
              <a:off x="3198" y="3525"/>
              <a:ext cx="11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Chain Length = 12</a:t>
              </a:r>
            </a:p>
          </p:txBody>
        </p:sp>
        <p:sp>
          <p:nvSpPr>
            <p:cNvPr id="770360" name="Rectangle 312"/>
            <p:cNvSpPr>
              <a:spLocks noChangeAspect="1" noChangeArrowheads="1"/>
            </p:cNvSpPr>
            <p:nvPr/>
          </p:nvSpPr>
          <p:spPr bwMode="auto">
            <a:xfrm rot="16200000">
              <a:off x="3161" y="2424"/>
              <a:ext cx="1095" cy="93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0361" name="Group 313"/>
            <p:cNvGrpSpPr>
              <a:grpSpLocks noChangeAspect="1"/>
            </p:cNvGrpSpPr>
            <p:nvPr/>
          </p:nvGrpSpPr>
          <p:grpSpPr bwMode="auto">
            <a:xfrm>
              <a:off x="3240" y="2346"/>
              <a:ext cx="945" cy="1098"/>
              <a:chOff x="1286" y="1138"/>
              <a:chExt cx="1183" cy="1373"/>
            </a:xfrm>
          </p:grpSpPr>
          <p:sp>
            <p:nvSpPr>
              <p:cNvPr id="770362" name="Line 314"/>
              <p:cNvSpPr>
                <a:spLocks noChangeAspect="1" noChangeShapeType="1"/>
              </p:cNvSpPr>
              <p:nvPr/>
            </p:nvSpPr>
            <p:spPr bwMode="auto">
              <a:xfrm rot="16200000">
                <a:off x="994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63" name="Line 315"/>
              <p:cNvSpPr>
                <a:spLocks noChangeAspect="1" noChangeShapeType="1"/>
              </p:cNvSpPr>
              <p:nvPr/>
            </p:nvSpPr>
            <p:spPr bwMode="auto">
              <a:xfrm rot="16200000">
                <a:off x="800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64" name="Line 316"/>
              <p:cNvSpPr>
                <a:spLocks noChangeAspect="1" noChangeShapeType="1"/>
              </p:cNvSpPr>
              <p:nvPr/>
            </p:nvSpPr>
            <p:spPr bwMode="auto">
              <a:xfrm rot="16200000">
                <a:off x="1874" y="1731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65" name="Line 317"/>
              <p:cNvSpPr>
                <a:spLocks noChangeAspect="1" noChangeShapeType="1"/>
              </p:cNvSpPr>
              <p:nvPr/>
            </p:nvSpPr>
            <p:spPr bwMode="auto">
              <a:xfrm rot="16200000">
                <a:off x="1876" y="153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66" name="Line 318"/>
              <p:cNvSpPr>
                <a:spLocks noChangeAspect="1" noChangeShapeType="1"/>
              </p:cNvSpPr>
              <p:nvPr/>
            </p:nvSpPr>
            <p:spPr bwMode="auto">
              <a:xfrm rot="16200000">
                <a:off x="1875" y="1346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67" name="Line 319"/>
              <p:cNvSpPr>
                <a:spLocks noChangeAspect="1" noChangeShapeType="1"/>
              </p:cNvSpPr>
              <p:nvPr/>
            </p:nvSpPr>
            <p:spPr bwMode="auto">
              <a:xfrm rot="16200000">
                <a:off x="1879" y="1152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68" name="Line 320"/>
              <p:cNvSpPr>
                <a:spLocks noChangeAspect="1" noChangeShapeType="1"/>
              </p:cNvSpPr>
              <p:nvPr/>
            </p:nvSpPr>
            <p:spPr bwMode="auto">
              <a:xfrm rot="16200000">
                <a:off x="1189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69" name="Line 321"/>
              <p:cNvSpPr>
                <a:spLocks noChangeAspect="1" noChangeShapeType="1"/>
              </p:cNvSpPr>
              <p:nvPr/>
            </p:nvSpPr>
            <p:spPr bwMode="auto">
              <a:xfrm rot="16200000">
                <a:off x="1382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70" name="Line 322"/>
              <p:cNvSpPr>
                <a:spLocks noChangeAspect="1" noChangeShapeType="1"/>
              </p:cNvSpPr>
              <p:nvPr/>
            </p:nvSpPr>
            <p:spPr bwMode="auto">
              <a:xfrm rot="16200000">
                <a:off x="1577" y="1823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71" name="Line 323"/>
              <p:cNvSpPr>
                <a:spLocks noChangeAspect="1" noChangeShapeType="1"/>
              </p:cNvSpPr>
              <p:nvPr/>
            </p:nvSpPr>
            <p:spPr bwMode="auto">
              <a:xfrm rot="16200000">
                <a:off x="1878" y="95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372" name="Line 324"/>
              <p:cNvSpPr>
                <a:spLocks noChangeAspect="1" noChangeShapeType="1"/>
              </p:cNvSpPr>
              <p:nvPr/>
            </p:nvSpPr>
            <p:spPr bwMode="auto">
              <a:xfrm rot="16200000">
                <a:off x="1882" y="765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0373" name="Rectangle 325"/>
            <p:cNvSpPr>
              <a:spLocks noChangeAspect="1" noChangeArrowheads="1"/>
            </p:cNvSpPr>
            <p:nvPr/>
          </p:nvSpPr>
          <p:spPr bwMode="auto">
            <a:xfrm>
              <a:off x="3275" y="3014"/>
              <a:ext cx="94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374" name="Rectangle 326"/>
            <p:cNvSpPr>
              <a:spLocks noChangeAspect="1" noChangeArrowheads="1"/>
            </p:cNvSpPr>
            <p:nvPr/>
          </p:nvSpPr>
          <p:spPr bwMode="auto">
            <a:xfrm>
              <a:off x="4050" y="2394"/>
              <a:ext cx="94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375" name="Rectangle 327"/>
            <p:cNvSpPr>
              <a:spLocks noChangeAspect="1" noChangeArrowheads="1"/>
            </p:cNvSpPr>
            <p:nvPr/>
          </p:nvSpPr>
          <p:spPr bwMode="auto">
            <a:xfrm>
              <a:off x="3587" y="2705"/>
              <a:ext cx="242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376" name="Rectangle 328"/>
            <p:cNvSpPr>
              <a:spLocks noChangeArrowheads="1"/>
            </p:cNvSpPr>
            <p:nvPr/>
          </p:nvSpPr>
          <p:spPr bwMode="auto">
            <a:xfrm rot="16200000">
              <a:off x="3863" y="3194"/>
              <a:ext cx="94" cy="34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377" name="Freeform 329"/>
            <p:cNvSpPr>
              <a:spLocks noChangeAspect="1"/>
            </p:cNvSpPr>
            <p:nvPr/>
          </p:nvSpPr>
          <p:spPr bwMode="auto">
            <a:xfrm>
              <a:off x="3399" y="2518"/>
              <a:ext cx="621" cy="774"/>
            </a:xfrm>
            <a:custGeom>
              <a:avLst/>
              <a:gdLst>
                <a:gd name="T0" fmla="*/ 0 w 777"/>
                <a:gd name="T1" fmla="*/ 774 h 969"/>
                <a:gd name="T2" fmla="*/ 0 w 777"/>
                <a:gd name="T3" fmla="*/ 576 h 969"/>
                <a:gd name="T4" fmla="*/ 387 w 777"/>
                <a:gd name="T5" fmla="*/ 576 h 969"/>
                <a:gd name="T6" fmla="*/ 387 w 777"/>
                <a:gd name="T7" fmla="*/ 969 h 969"/>
                <a:gd name="T8" fmla="*/ 582 w 777"/>
                <a:gd name="T9" fmla="*/ 969 h 969"/>
                <a:gd name="T10" fmla="*/ 582 w 777"/>
                <a:gd name="T11" fmla="*/ 0 h 969"/>
                <a:gd name="T12" fmla="*/ 777 w 777"/>
                <a:gd name="T13" fmla="*/ 0 h 9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7" h="969">
                  <a:moveTo>
                    <a:pt x="0" y="774"/>
                  </a:moveTo>
                  <a:lnTo>
                    <a:pt x="0" y="576"/>
                  </a:lnTo>
                  <a:lnTo>
                    <a:pt x="387" y="576"/>
                  </a:lnTo>
                  <a:lnTo>
                    <a:pt x="387" y="969"/>
                  </a:lnTo>
                  <a:lnTo>
                    <a:pt x="582" y="969"/>
                  </a:lnTo>
                  <a:lnTo>
                    <a:pt x="582" y="0"/>
                  </a:lnTo>
                  <a:lnTo>
                    <a:pt x="777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378" name="Oval 330"/>
            <p:cNvSpPr>
              <a:spLocks noChangeAspect="1" noChangeArrowheads="1"/>
            </p:cNvSpPr>
            <p:nvPr/>
          </p:nvSpPr>
          <p:spPr bwMode="auto">
            <a:xfrm>
              <a:off x="3684" y="2956"/>
              <a:ext cx="49" cy="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379" name="Oval 331"/>
            <p:cNvSpPr>
              <a:spLocks noChangeAspect="1" noChangeArrowheads="1"/>
            </p:cNvSpPr>
            <p:nvPr/>
          </p:nvSpPr>
          <p:spPr bwMode="auto">
            <a:xfrm>
              <a:off x="3373" y="3114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380" name="Oval 332"/>
            <p:cNvSpPr>
              <a:spLocks noChangeAspect="1" noChangeArrowheads="1"/>
            </p:cNvSpPr>
            <p:nvPr/>
          </p:nvSpPr>
          <p:spPr bwMode="auto">
            <a:xfrm>
              <a:off x="3839" y="3266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381" name="Oval 333"/>
            <p:cNvSpPr>
              <a:spLocks noChangeAspect="1" noChangeArrowheads="1"/>
            </p:cNvSpPr>
            <p:nvPr/>
          </p:nvSpPr>
          <p:spPr bwMode="auto">
            <a:xfrm>
              <a:off x="3995" y="2494"/>
              <a:ext cx="50" cy="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382" name="Text Box 334"/>
            <p:cNvSpPr txBox="1">
              <a:spLocks noChangeAspect="1" noChangeArrowheads="1"/>
            </p:cNvSpPr>
            <p:nvPr/>
          </p:nvSpPr>
          <p:spPr bwMode="auto">
            <a:xfrm>
              <a:off x="3825" y="283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6</a:t>
              </a:r>
            </a:p>
          </p:txBody>
        </p:sp>
        <p:sp>
          <p:nvSpPr>
            <p:cNvPr id="770383" name="Text Box 335"/>
            <p:cNvSpPr txBox="1">
              <a:spLocks noChangeAspect="1" noChangeArrowheads="1"/>
            </p:cNvSpPr>
            <p:nvPr/>
          </p:nvSpPr>
          <p:spPr bwMode="auto">
            <a:xfrm>
              <a:off x="3387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770384" name="Text Box 336"/>
            <p:cNvSpPr txBox="1">
              <a:spLocks noChangeAspect="1" noChangeArrowheads="1"/>
            </p:cNvSpPr>
            <p:nvPr/>
          </p:nvSpPr>
          <p:spPr bwMode="auto">
            <a:xfrm>
              <a:off x="3562" y="30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</p:grpSp>
      <p:grpSp>
        <p:nvGrpSpPr>
          <p:cNvPr id="770446" name="Group 398"/>
          <p:cNvGrpSpPr>
            <a:grpSpLocks/>
          </p:cNvGrpSpPr>
          <p:nvPr/>
        </p:nvGrpSpPr>
        <p:grpSpPr bwMode="auto">
          <a:xfrm>
            <a:off x="7032625" y="2060575"/>
            <a:ext cx="1693863" cy="3871913"/>
            <a:chOff x="4430" y="1298"/>
            <a:chExt cx="1067" cy="2439"/>
          </a:xfrm>
        </p:grpSpPr>
        <p:sp>
          <p:nvSpPr>
            <p:cNvPr id="770148" name="Text Box 100"/>
            <p:cNvSpPr txBox="1">
              <a:spLocks noChangeArrowheads="1"/>
            </p:cNvSpPr>
            <p:nvPr/>
          </p:nvSpPr>
          <p:spPr bwMode="auto">
            <a:xfrm>
              <a:off x="4546" y="1298"/>
              <a:ext cx="836" cy="247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191095" tIns="44941" rIns="89883" bIns="67945" anchor="ctr">
              <a:spAutoFit/>
            </a:bodyPr>
            <a:lstStyle>
              <a:lvl1pPr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Star model</a:t>
              </a:r>
            </a:p>
          </p:txBody>
        </p:sp>
        <p:sp>
          <p:nvSpPr>
            <p:cNvPr id="770414" name="Rectangle 366"/>
            <p:cNvSpPr>
              <a:spLocks noChangeAspect="1" noChangeArrowheads="1"/>
            </p:cNvSpPr>
            <p:nvPr/>
          </p:nvSpPr>
          <p:spPr bwMode="auto">
            <a:xfrm rot="16200000">
              <a:off x="4412" y="2420"/>
              <a:ext cx="1110" cy="953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0415" name="Group 367"/>
            <p:cNvGrpSpPr>
              <a:grpSpLocks noChangeAspect="1"/>
            </p:cNvGrpSpPr>
            <p:nvPr/>
          </p:nvGrpSpPr>
          <p:grpSpPr bwMode="auto">
            <a:xfrm>
              <a:off x="4491" y="2342"/>
              <a:ext cx="959" cy="1112"/>
              <a:chOff x="1286" y="1138"/>
              <a:chExt cx="1183" cy="1373"/>
            </a:xfrm>
          </p:grpSpPr>
          <p:sp>
            <p:nvSpPr>
              <p:cNvPr id="770416" name="Line 368"/>
              <p:cNvSpPr>
                <a:spLocks noChangeAspect="1" noChangeShapeType="1"/>
              </p:cNvSpPr>
              <p:nvPr/>
            </p:nvSpPr>
            <p:spPr bwMode="auto">
              <a:xfrm rot="16200000">
                <a:off x="994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17" name="Line 369"/>
              <p:cNvSpPr>
                <a:spLocks noChangeAspect="1" noChangeShapeType="1"/>
              </p:cNvSpPr>
              <p:nvPr/>
            </p:nvSpPr>
            <p:spPr bwMode="auto">
              <a:xfrm rot="16200000">
                <a:off x="800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18" name="Line 370"/>
              <p:cNvSpPr>
                <a:spLocks noChangeAspect="1" noChangeShapeType="1"/>
              </p:cNvSpPr>
              <p:nvPr/>
            </p:nvSpPr>
            <p:spPr bwMode="auto">
              <a:xfrm rot="16200000">
                <a:off x="1874" y="1731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19" name="Line 371"/>
              <p:cNvSpPr>
                <a:spLocks noChangeAspect="1" noChangeShapeType="1"/>
              </p:cNvSpPr>
              <p:nvPr/>
            </p:nvSpPr>
            <p:spPr bwMode="auto">
              <a:xfrm rot="16200000">
                <a:off x="1876" y="153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20" name="Line 372"/>
              <p:cNvSpPr>
                <a:spLocks noChangeAspect="1" noChangeShapeType="1"/>
              </p:cNvSpPr>
              <p:nvPr/>
            </p:nvSpPr>
            <p:spPr bwMode="auto">
              <a:xfrm rot="16200000">
                <a:off x="1875" y="1346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21" name="Line 373"/>
              <p:cNvSpPr>
                <a:spLocks noChangeAspect="1" noChangeShapeType="1"/>
              </p:cNvSpPr>
              <p:nvPr/>
            </p:nvSpPr>
            <p:spPr bwMode="auto">
              <a:xfrm rot="16200000">
                <a:off x="1879" y="1152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22" name="Line 374"/>
              <p:cNvSpPr>
                <a:spLocks noChangeAspect="1" noChangeShapeType="1"/>
              </p:cNvSpPr>
              <p:nvPr/>
            </p:nvSpPr>
            <p:spPr bwMode="auto">
              <a:xfrm rot="16200000">
                <a:off x="1189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23" name="Line 375"/>
              <p:cNvSpPr>
                <a:spLocks noChangeAspect="1" noChangeShapeType="1"/>
              </p:cNvSpPr>
              <p:nvPr/>
            </p:nvSpPr>
            <p:spPr bwMode="auto">
              <a:xfrm rot="16200000">
                <a:off x="1382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24" name="Line 376"/>
              <p:cNvSpPr>
                <a:spLocks noChangeAspect="1" noChangeShapeType="1"/>
              </p:cNvSpPr>
              <p:nvPr/>
            </p:nvSpPr>
            <p:spPr bwMode="auto">
              <a:xfrm rot="16200000">
                <a:off x="1577" y="1823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25" name="Line 377"/>
              <p:cNvSpPr>
                <a:spLocks noChangeAspect="1" noChangeShapeType="1"/>
              </p:cNvSpPr>
              <p:nvPr/>
            </p:nvSpPr>
            <p:spPr bwMode="auto">
              <a:xfrm rot="16200000">
                <a:off x="1878" y="95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0426" name="Line 378"/>
              <p:cNvSpPr>
                <a:spLocks noChangeAspect="1" noChangeShapeType="1"/>
              </p:cNvSpPr>
              <p:nvPr/>
            </p:nvSpPr>
            <p:spPr bwMode="auto">
              <a:xfrm rot="16200000">
                <a:off x="1882" y="765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0427" name="Text Box 379"/>
            <p:cNvSpPr txBox="1">
              <a:spLocks noChangeAspect="1" noChangeArrowheads="1"/>
            </p:cNvSpPr>
            <p:nvPr/>
          </p:nvSpPr>
          <p:spPr bwMode="auto">
            <a:xfrm>
              <a:off x="4430" y="3525"/>
              <a:ext cx="106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Star Length = 15</a:t>
              </a:r>
            </a:p>
          </p:txBody>
        </p:sp>
        <p:sp>
          <p:nvSpPr>
            <p:cNvPr id="770428" name="Rectangle 380"/>
            <p:cNvSpPr>
              <a:spLocks noChangeAspect="1" noChangeArrowheads="1"/>
            </p:cNvSpPr>
            <p:nvPr/>
          </p:nvSpPr>
          <p:spPr bwMode="auto">
            <a:xfrm>
              <a:off x="4524" y="3019"/>
              <a:ext cx="96" cy="247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29" name="Rectangle 381"/>
            <p:cNvSpPr>
              <a:spLocks noChangeAspect="1" noChangeArrowheads="1"/>
            </p:cNvSpPr>
            <p:nvPr/>
          </p:nvSpPr>
          <p:spPr bwMode="auto">
            <a:xfrm>
              <a:off x="5315" y="2391"/>
              <a:ext cx="95" cy="247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0" name="Rectangle 382"/>
            <p:cNvSpPr>
              <a:spLocks noChangeAspect="1" noChangeArrowheads="1"/>
            </p:cNvSpPr>
            <p:nvPr/>
          </p:nvSpPr>
          <p:spPr bwMode="auto">
            <a:xfrm>
              <a:off x="4844" y="2706"/>
              <a:ext cx="244" cy="247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1" name="Rectangle 383"/>
            <p:cNvSpPr>
              <a:spLocks noChangeArrowheads="1"/>
            </p:cNvSpPr>
            <p:nvPr/>
          </p:nvSpPr>
          <p:spPr bwMode="auto">
            <a:xfrm rot="16200000">
              <a:off x="5123" y="3204"/>
              <a:ext cx="95" cy="34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2" name="Oval 384"/>
            <p:cNvSpPr>
              <a:spLocks noChangeAspect="1" noChangeArrowheads="1"/>
            </p:cNvSpPr>
            <p:nvPr/>
          </p:nvSpPr>
          <p:spPr bwMode="auto">
            <a:xfrm>
              <a:off x="4626" y="3121"/>
              <a:ext cx="50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3" name="Freeform 385"/>
            <p:cNvSpPr>
              <a:spLocks noChangeAspect="1"/>
            </p:cNvSpPr>
            <p:nvPr/>
          </p:nvSpPr>
          <p:spPr bwMode="auto">
            <a:xfrm>
              <a:off x="4652" y="2983"/>
              <a:ext cx="316" cy="158"/>
            </a:xfrm>
            <a:custGeom>
              <a:avLst/>
              <a:gdLst>
                <a:gd name="T0" fmla="*/ 0 w 390"/>
                <a:gd name="T1" fmla="*/ 195 h 195"/>
                <a:gd name="T2" fmla="*/ 0 w 390"/>
                <a:gd name="T3" fmla="*/ 0 h 195"/>
                <a:gd name="T4" fmla="*/ 390 w 390"/>
                <a:gd name="T5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195">
                  <a:moveTo>
                    <a:pt x="0" y="195"/>
                  </a:moveTo>
                  <a:lnTo>
                    <a:pt x="0" y="0"/>
                  </a:lnTo>
                  <a:lnTo>
                    <a:pt x="39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4" name="Freeform 386"/>
            <p:cNvSpPr>
              <a:spLocks noChangeAspect="1"/>
            </p:cNvSpPr>
            <p:nvPr/>
          </p:nvSpPr>
          <p:spPr bwMode="auto">
            <a:xfrm>
              <a:off x="4650" y="2519"/>
              <a:ext cx="630" cy="627"/>
            </a:xfrm>
            <a:custGeom>
              <a:avLst/>
              <a:gdLst>
                <a:gd name="T0" fmla="*/ 0 w 777"/>
                <a:gd name="T1" fmla="*/ 774 h 774"/>
                <a:gd name="T2" fmla="*/ 585 w 777"/>
                <a:gd name="T3" fmla="*/ 774 h 774"/>
                <a:gd name="T4" fmla="*/ 585 w 777"/>
                <a:gd name="T5" fmla="*/ 0 h 774"/>
                <a:gd name="T6" fmla="*/ 777 w 777"/>
                <a:gd name="T7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774">
                  <a:moveTo>
                    <a:pt x="0" y="774"/>
                  </a:moveTo>
                  <a:lnTo>
                    <a:pt x="585" y="774"/>
                  </a:lnTo>
                  <a:lnTo>
                    <a:pt x="585" y="0"/>
                  </a:lnTo>
                  <a:lnTo>
                    <a:pt x="777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5" name="Freeform 387"/>
            <p:cNvSpPr>
              <a:spLocks noChangeAspect="1"/>
            </p:cNvSpPr>
            <p:nvPr/>
          </p:nvSpPr>
          <p:spPr bwMode="auto">
            <a:xfrm>
              <a:off x="4652" y="3146"/>
              <a:ext cx="472" cy="155"/>
            </a:xfrm>
            <a:custGeom>
              <a:avLst/>
              <a:gdLst>
                <a:gd name="T0" fmla="*/ 0 w 582"/>
                <a:gd name="T1" fmla="*/ 0 h 192"/>
                <a:gd name="T2" fmla="*/ 0 w 582"/>
                <a:gd name="T3" fmla="*/ 192 h 192"/>
                <a:gd name="T4" fmla="*/ 582 w 58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2" h="192">
                  <a:moveTo>
                    <a:pt x="0" y="0"/>
                  </a:moveTo>
                  <a:lnTo>
                    <a:pt x="0" y="192"/>
                  </a:lnTo>
                  <a:lnTo>
                    <a:pt x="582" y="192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6" name="Oval 388"/>
            <p:cNvSpPr>
              <a:spLocks noChangeAspect="1" noChangeArrowheads="1"/>
            </p:cNvSpPr>
            <p:nvPr/>
          </p:nvSpPr>
          <p:spPr bwMode="auto">
            <a:xfrm>
              <a:off x="4942" y="2960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7" name="Oval 389"/>
            <p:cNvSpPr>
              <a:spLocks noChangeAspect="1" noChangeArrowheads="1"/>
            </p:cNvSpPr>
            <p:nvPr/>
          </p:nvSpPr>
          <p:spPr bwMode="auto">
            <a:xfrm>
              <a:off x="5099" y="3275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8" name="Oval 390"/>
            <p:cNvSpPr>
              <a:spLocks noChangeAspect="1" noChangeArrowheads="1"/>
            </p:cNvSpPr>
            <p:nvPr/>
          </p:nvSpPr>
          <p:spPr bwMode="auto">
            <a:xfrm>
              <a:off x="5257" y="2492"/>
              <a:ext cx="50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0439" name="Text Box 391"/>
            <p:cNvSpPr txBox="1">
              <a:spLocks noChangeAspect="1" noChangeArrowheads="1"/>
            </p:cNvSpPr>
            <p:nvPr/>
          </p:nvSpPr>
          <p:spPr bwMode="auto">
            <a:xfrm>
              <a:off x="5097" y="280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8</a:t>
              </a:r>
            </a:p>
          </p:txBody>
        </p:sp>
        <p:sp>
          <p:nvSpPr>
            <p:cNvPr id="770440" name="Text Box 392"/>
            <p:cNvSpPr txBox="1">
              <a:spLocks noChangeAspect="1" noChangeArrowheads="1"/>
            </p:cNvSpPr>
            <p:nvPr/>
          </p:nvSpPr>
          <p:spPr bwMode="auto">
            <a:xfrm>
              <a:off x="4644" y="2795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770441" name="Text Box 393"/>
            <p:cNvSpPr txBox="1">
              <a:spLocks noChangeAspect="1" noChangeArrowheads="1"/>
            </p:cNvSpPr>
            <p:nvPr/>
          </p:nvSpPr>
          <p:spPr bwMode="auto">
            <a:xfrm>
              <a:off x="4644" y="329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4</a:t>
              </a:r>
            </a:p>
          </p:txBody>
        </p:sp>
      </p:grpSp>
      <p:sp>
        <p:nvSpPr>
          <p:cNvPr id="770447" name="Text Box 399"/>
          <p:cNvSpPr txBox="1">
            <a:spLocks noChangeArrowheads="1"/>
          </p:cNvSpPr>
          <p:nvPr/>
        </p:nvSpPr>
        <p:spPr bwMode="auto">
          <a:xfrm rot="16200000">
            <a:off x="7077075" y="4260851"/>
            <a:ext cx="3570287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smtClean="0">
                <a:solidFill>
                  <a:srgbClr val="C0C0C0"/>
                </a:solidFill>
                <a:ea typeface="宋体" charset="0"/>
                <a:cs typeface="宋体" charset="0"/>
              </a:rPr>
              <a:t>Sait, S. M., Youssef, H.: VLSI Physical Design Automation, World Scientific</a:t>
            </a:r>
          </a:p>
        </p:txBody>
      </p:sp>
    </p:spTree>
    <p:extLst>
      <p:ext uri="{BB962C8B-B14F-4D97-AF65-F5344CB8AC3E}">
        <p14:creationId xmlns:p14="http://schemas.microsoft.com/office/powerpoint/2010/main" val="42743610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0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0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0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0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C335EE-7AE4-AC4D-9B9F-35504275427A}" type="slidenum">
              <a:rPr lang="en-US"/>
              <a:pPr/>
              <a:t>11</a:t>
            </a:fld>
            <a:endParaRPr lang="en-US"/>
          </a:p>
        </p:txBody>
      </p:sp>
      <p:sp>
        <p:nvSpPr>
          <p:cNvPr id="771169" name="Text Box 97"/>
          <p:cNvSpPr txBox="1">
            <a:spLocks noChangeArrowheads="1"/>
          </p:cNvSpPr>
          <p:nvPr/>
        </p:nvSpPr>
        <p:spPr bwMode="auto">
          <a:xfrm rot="16200000">
            <a:off x="7077075" y="4260851"/>
            <a:ext cx="3570287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smtClean="0">
                <a:solidFill>
                  <a:srgbClr val="C0C0C0"/>
                </a:solidFill>
                <a:ea typeface="宋体" charset="0"/>
                <a:cs typeface="宋体" charset="0"/>
              </a:rPr>
              <a:t>Sait, S. M., Youssef, H.: VLSI Physical Design Automation, World Scientific</a:t>
            </a:r>
          </a:p>
        </p:txBody>
      </p:sp>
      <p:sp>
        <p:nvSpPr>
          <p:cNvPr id="771172" name="Rectangle 10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Total Wirelength</a:t>
            </a:r>
          </a:p>
        </p:txBody>
      </p:sp>
      <p:sp>
        <p:nvSpPr>
          <p:cNvPr id="771173" name="Text Box 101"/>
          <p:cNvSpPr txBox="1">
            <a:spLocks noChangeArrowheads="1"/>
          </p:cNvSpPr>
          <p:nvPr/>
        </p:nvSpPr>
        <p:spPr bwMode="auto">
          <a:xfrm>
            <a:off x="611188" y="1362075"/>
            <a:ext cx="5734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Wirelength estimation for a given placement (cont‘d.)</a:t>
            </a:r>
          </a:p>
        </p:txBody>
      </p:sp>
      <p:grpSp>
        <p:nvGrpSpPr>
          <p:cNvPr id="771553" name="Group 481"/>
          <p:cNvGrpSpPr>
            <a:grpSpLocks/>
          </p:cNvGrpSpPr>
          <p:nvPr/>
        </p:nvGrpSpPr>
        <p:grpSpPr bwMode="auto">
          <a:xfrm>
            <a:off x="731838" y="2054225"/>
            <a:ext cx="1895475" cy="3943350"/>
            <a:chOff x="461" y="1294"/>
            <a:chExt cx="1194" cy="2484"/>
          </a:xfrm>
        </p:grpSpPr>
        <p:sp>
          <p:nvSpPr>
            <p:cNvPr id="771075" name="Text Box 3"/>
            <p:cNvSpPr txBox="1">
              <a:spLocks noChangeArrowheads="1"/>
            </p:cNvSpPr>
            <p:nvPr/>
          </p:nvSpPr>
          <p:spPr bwMode="auto">
            <a:xfrm>
              <a:off x="521" y="1294"/>
              <a:ext cx="998" cy="77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95" tIns="44941" rIns="89883" bIns="67945" anchor="ctr">
              <a:spAutoFit/>
            </a:bodyPr>
            <a:lstStyle>
              <a:lvl1pPr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Rectilinear minimum</a:t>
              </a:r>
              <a:b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</a:b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spanning tree (RMST)</a:t>
              </a:r>
            </a:p>
          </p:txBody>
        </p:sp>
        <p:sp>
          <p:nvSpPr>
            <p:cNvPr id="771320" name="Text Box 248"/>
            <p:cNvSpPr txBox="1">
              <a:spLocks noChangeAspect="1" noChangeArrowheads="1"/>
            </p:cNvSpPr>
            <p:nvPr/>
          </p:nvSpPr>
          <p:spPr bwMode="auto">
            <a:xfrm>
              <a:off x="461" y="3566"/>
              <a:ext cx="1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RMST Length = 11</a:t>
              </a:r>
            </a:p>
          </p:txBody>
        </p:sp>
        <p:sp>
          <p:nvSpPr>
            <p:cNvPr id="771321" name="Rectangle 249"/>
            <p:cNvSpPr>
              <a:spLocks noChangeAspect="1" noChangeArrowheads="1"/>
            </p:cNvSpPr>
            <p:nvPr/>
          </p:nvSpPr>
          <p:spPr bwMode="auto">
            <a:xfrm rot="16200000">
              <a:off x="438" y="2422"/>
              <a:ext cx="1094" cy="93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23" name="Line 251"/>
            <p:cNvSpPr>
              <a:spLocks noChangeAspect="1" noChangeShapeType="1"/>
            </p:cNvSpPr>
            <p:nvPr/>
          </p:nvSpPr>
          <p:spPr bwMode="auto">
            <a:xfrm rot="16200000">
              <a:off x="282" y="2893"/>
              <a:ext cx="1094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24" name="Line 252"/>
            <p:cNvSpPr>
              <a:spLocks noChangeAspect="1" noChangeShapeType="1"/>
            </p:cNvSpPr>
            <p:nvPr/>
          </p:nvSpPr>
          <p:spPr bwMode="auto">
            <a:xfrm rot="16200000">
              <a:off x="126" y="2895"/>
              <a:ext cx="109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25" name="Line 253"/>
            <p:cNvSpPr>
              <a:spLocks noChangeAspect="1" noChangeShapeType="1"/>
            </p:cNvSpPr>
            <p:nvPr/>
          </p:nvSpPr>
          <p:spPr bwMode="auto">
            <a:xfrm rot="16200000">
              <a:off x="985" y="2819"/>
              <a:ext cx="0" cy="94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26" name="Line 254"/>
            <p:cNvSpPr>
              <a:spLocks noChangeAspect="1" noChangeShapeType="1"/>
            </p:cNvSpPr>
            <p:nvPr/>
          </p:nvSpPr>
          <p:spPr bwMode="auto">
            <a:xfrm rot="16200000">
              <a:off x="987" y="2665"/>
              <a:ext cx="0" cy="93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27" name="Line 255"/>
            <p:cNvSpPr>
              <a:spLocks noChangeAspect="1" noChangeShapeType="1"/>
            </p:cNvSpPr>
            <p:nvPr/>
          </p:nvSpPr>
          <p:spPr bwMode="auto">
            <a:xfrm rot="16200000">
              <a:off x="986" y="2511"/>
              <a:ext cx="0" cy="939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28" name="Line 256"/>
            <p:cNvSpPr>
              <a:spLocks noChangeAspect="1" noChangeShapeType="1"/>
            </p:cNvSpPr>
            <p:nvPr/>
          </p:nvSpPr>
          <p:spPr bwMode="auto">
            <a:xfrm rot="16200000">
              <a:off x="989" y="2356"/>
              <a:ext cx="0" cy="94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29" name="Line 257"/>
            <p:cNvSpPr>
              <a:spLocks noChangeAspect="1" noChangeShapeType="1"/>
            </p:cNvSpPr>
            <p:nvPr/>
          </p:nvSpPr>
          <p:spPr bwMode="auto">
            <a:xfrm rot="16200000">
              <a:off x="437" y="2895"/>
              <a:ext cx="109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0" name="Line 258"/>
            <p:cNvSpPr>
              <a:spLocks noChangeAspect="1" noChangeShapeType="1"/>
            </p:cNvSpPr>
            <p:nvPr/>
          </p:nvSpPr>
          <p:spPr bwMode="auto">
            <a:xfrm rot="16200000">
              <a:off x="593" y="2893"/>
              <a:ext cx="1094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1" name="Line 259"/>
            <p:cNvSpPr>
              <a:spLocks noChangeAspect="1" noChangeShapeType="1"/>
            </p:cNvSpPr>
            <p:nvPr/>
          </p:nvSpPr>
          <p:spPr bwMode="auto">
            <a:xfrm rot="16200000">
              <a:off x="747" y="2893"/>
              <a:ext cx="1095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2" name="Line 260"/>
            <p:cNvSpPr>
              <a:spLocks noChangeAspect="1" noChangeShapeType="1"/>
            </p:cNvSpPr>
            <p:nvPr/>
          </p:nvSpPr>
          <p:spPr bwMode="auto">
            <a:xfrm rot="16200000">
              <a:off x="988" y="2202"/>
              <a:ext cx="0" cy="94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3" name="Line 261"/>
            <p:cNvSpPr>
              <a:spLocks noChangeAspect="1" noChangeShapeType="1"/>
            </p:cNvSpPr>
            <p:nvPr/>
          </p:nvSpPr>
          <p:spPr bwMode="auto">
            <a:xfrm rot="16200000">
              <a:off x="991" y="2047"/>
              <a:ext cx="0" cy="94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4" name="Rectangle 262"/>
            <p:cNvSpPr>
              <a:spLocks noChangeAspect="1" noChangeArrowheads="1"/>
            </p:cNvSpPr>
            <p:nvPr/>
          </p:nvSpPr>
          <p:spPr bwMode="auto">
            <a:xfrm>
              <a:off x="548" y="3013"/>
              <a:ext cx="95" cy="24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5" name="Rectangle 263"/>
            <p:cNvSpPr>
              <a:spLocks noChangeAspect="1" noChangeArrowheads="1"/>
            </p:cNvSpPr>
            <p:nvPr/>
          </p:nvSpPr>
          <p:spPr bwMode="auto">
            <a:xfrm>
              <a:off x="1327" y="2393"/>
              <a:ext cx="95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6" name="Rectangle 264"/>
            <p:cNvSpPr>
              <a:spLocks noChangeAspect="1" noChangeArrowheads="1"/>
            </p:cNvSpPr>
            <p:nvPr/>
          </p:nvSpPr>
          <p:spPr bwMode="auto">
            <a:xfrm>
              <a:off x="863" y="2704"/>
              <a:ext cx="241" cy="24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7" name="Rectangle 265"/>
            <p:cNvSpPr>
              <a:spLocks noChangeArrowheads="1"/>
            </p:cNvSpPr>
            <p:nvPr/>
          </p:nvSpPr>
          <p:spPr bwMode="auto">
            <a:xfrm rot="16200000">
              <a:off x="1138" y="3198"/>
              <a:ext cx="94" cy="34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8" name="Freeform 266"/>
            <p:cNvSpPr>
              <a:spLocks noChangeAspect="1"/>
            </p:cNvSpPr>
            <p:nvPr/>
          </p:nvSpPr>
          <p:spPr bwMode="auto">
            <a:xfrm>
              <a:off x="675" y="2517"/>
              <a:ext cx="620" cy="618"/>
            </a:xfrm>
            <a:custGeom>
              <a:avLst/>
              <a:gdLst>
                <a:gd name="T0" fmla="*/ 0 w 777"/>
                <a:gd name="T1" fmla="*/ 774 h 774"/>
                <a:gd name="T2" fmla="*/ 0 w 777"/>
                <a:gd name="T3" fmla="*/ 576 h 774"/>
                <a:gd name="T4" fmla="*/ 777 w 777"/>
                <a:gd name="T5" fmla="*/ 576 h 774"/>
                <a:gd name="T6" fmla="*/ 777 w 777"/>
                <a:gd name="T7" fmla="*/ 0 h 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77" h="774">
                  <a:moveTo>
                    <a:pt x="0" y="774"/>
                  </a:moveTo>
                  <a:lnTo>
                    <a:pt x="0" y="576"/>
                  </a:lnTo>
                  <a:lnTo>
                    <a:pt x="777" y="576"/>
                  </a:lnTo>
                  <a:lnTo>
                    <a:pt x="777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39" name="Freeform 267"/>
            <p:cNvSpPr>
              <a:spLocks noChangeAspect="1"/>
            </p:cNvSpPr>
            <p:nvPr/>
          </p:nvSpPr>
          <p:spPr bwMode="auto">
            <a:xfrm>
              <a:off x="984" y="2974"/>
              <a:ext cx="156" cy="314"/>
            </a:xfrm>
            <a:custGeom>
              <a:avLst/>
              <a:gdLst>
                <a:gd name="T0" fmla="*/ 0 w 195"/>
                <a:gd name="T1" fmla="*/ 0 h 393"/>
                <a:gd name="T2" fmla="*/ 0 w 195"/>
                <a:gd name="T3" fmla="*/ 393 h 393"/>
                <a:gd name="T4" fmla="*/ 195 w 195"/>
                <a:gd name="T5" fmla="*/ 393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393">
                  <a:moveTo>
                    <a:pt x="0" y="0"/>
                  </a:moveTo>
                  <a:lnTo>
                    <a:pt x="0" y="393"/>
                  </a:lnTo>
                  <a:lnTo>
                    <a:pt x="195" y="393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40" name="Oval 268"/>
            <p:cNvSpPr>
              <a:spLocks noChangeAspect="1" noChangeArrowheads="1"/>
            </p:cNvSpPr>
            <p:nvPr/>
          </p:nvSpPr>
          <p:spPr bwMode="auto">
            <a:xfrm>
              <a:off x="960" y="2954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41" name="Oval 269"/>
            <p:cNvSpPr>
              <a:spLocks noChangeAspect="1" noChangeArrowheads="1"/>
            </p:cNvSpPr>
            <p:nvPr/>
          </p:nvSpPr>
          <p:spPr bwMode="auto">
            <a:xfrm>
              <a:off x="649" y="3113"/>
              <a:ext cx="49" cy="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42" name="Oval 270"/>
            <p:cNvSpPr>
              <a:spLocks noChangeAspect="1" noChangeArrowheads="1"/>
            </p:cNvSpPr>
            <p:nvPr/>
          </p:nvSpPr>
          <p:spPr bwMode="auto">
            <a:xfrm>
              <a:off x="1112" y="3264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43" name="Oval 271"/>
            <p:cNvSpPr>
              <a:spLocks noChangeAspect="1" noChangeArrowheads="1"/>
            </p:cNvSpPr>
            <p:nvPr/>
          </p:nvSpPr>
          <p:spPr bwMode="auto">
            <a:xfrm>
              <a:off x="1271" y="2493"/>
              <a:ext cx="49" cy="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344" name="Text Box 272"/>
            <p:cNvSpPr txBox="1">
              <a:spLocks noChangeAspect="1" noChangeArrowheads="1"/>
            </p:cNvSpPr>
            <p:nvPr/>
          </p:nvSpPr>
          <p:spPr bwMode="auto">
            <a:xfrm>
              <a:off x="673" y="2795"/>
              <a:ext cx="15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771345" name="Text Box 273"/>
            <p:cNvSpPr txBox="1">
              <a:spLocks noChangeAspect="1" noChangeArrowheads="1"/>
            </p:cNvSpPr>
            <p:nvPr/>
          </p:nvSpPr>
          <p:spPr bwMode="auto">
            <a:xfrm>
              <a:off x="824" y="306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771346" name="Text Box 274"/>
            <p:cNvSpPr txBox="1">
              <a:spLocks noChangeAspect="1" noChangeArrowheads="1"/>
            </p:cNvSpPr>
            <p:nvPr/>
          </p:nvSpPr>
          <p:spPr bwMode="auto">
            <a:xfrm>
              <a:off x="1144" y="2672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5</a:t>
              </a:r>
            </a:p>
          </p:txBody>
        </p:sp>
      </p:grpSp>
      <p:grpSp>
        <p:nvGrpSpPr>
          <p:cNvPr id="771554" name="Group 482"/>
          <p:cNvGrpSpPr>
            <a:grpSpLocks/>
          </p:cNvGrpSpPr>
          <p:nvPr/>
        </p:nvGrpSpPr>
        <p:grpSpPr bwMode="auto">
          <a:xfrm>
            <a:off x="2733675" y="2054225"/>
            <a:ext cx="1895475" cy="3943350"/>
            <a:chOff x="1722" y="1294"/>
            <a:chExt cx="1194" cy="2484"/>
          </a:xfrm>
        </p:grpSpPr>
        <p:sp>
          <p:nvSpPr>
            <p:cNvPr id="771076" name="Text Box 4"/>
            <p:cNvSpPr txBox="1">
              <a:spLocks noChangeArrowheads="1"/>
            </p:cNvSpPr>
            <p:nvPr/>
          </p:nvSpPr>
          <p:spPr bwMode="auto">
            <a:xfrm>
              <a:off x="1837" y="1294"/>
              <a:ext cx="998" cy="77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95" tIns="44941" rIns="89883" bIns="67945" anchor="ctr">
              <a:spAutoFit/>
            </a:bodyPr>
            <a:lstStyle>
              <a:lvl1pPr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Rectilinear Steiner</a:t>
              </a:r>
              <a:b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</a:b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minimum tree (RSMT) </a:t>
              </a:r>
            </a:p>
          </p:txBody>
        </p:sp>
        <p:sp>
          <p:nvSpPr>
            <p:cNvPr id="771405" name="Text Box 333"/>
            <p:cNvSpPr txBox="1">
              <a:spLocks noChangeAspect="1" noChangeArrowheads="1"/>
            </p:cNvSpPr>
            <p:nvPr/>
          </p:nvSpPr>
          <p:spPr bwMode="auto">
            <a:xfrm>
              <a:off x="1722" y="3566"/>
              <a:ext cx="11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RSMT Length = 10</a:t>
              </a:r>
            </a:p>
          </p:txBody>
        </p:sp>
        <p:sp>
          <p:nvSpPr>
            <p:cNvPr id="771406" name="Rectangle 334"/>
            <p:cNvSpPr>
              <a:spLocks noChangeAspect="1" noChangeArrowheads="1"/>
            </p:cNvSpPr>
            <p:nvPr/>
          </p:nvSpPr>
          <p:spPr bwMode="auto">
            <a:xfrm rot="16200000">
              <a:off x="1767" y="2424"/>
              <a:ext cx="1094" cy="93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1407" name="Group 335"/>
            <p:cNvGrpSpPr>
              <a:grpSpLocks noChangeAspect="1"/>
            </p:cNvGrpSpPr>
            <p:nvPr/>
          </p:nvGrpSpPr>
          <p:grpSpPr bwMode="auto">
            <a:xfrm>
              <a:off x="1845" y="2347"/>
              <a:ext cx="946" cy="1096"/>
              <a:chOff x="1286" y="1138"/>
              <a:chExt cx="1183" cy="1373"/>
            </a:xfrm>
          </p:grpSpPr>
          <p:sp>
            <p:nvSpPr>
              <p:cNvPr id="771408" name="Line 336"/>
              <p:cNvSpPr>
                <a:spLocks noChangeAspect="1" noChangeShapeType="1"/>
              </p:cNvSpPr>
              <p:nvPr/>
            </p:nvSpPr>
            <p:spPr bwMode="auto">
              <a:xfrm rot="16200000">
                <a:off x="994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09" name="Line 337"/>
              <p:cNvSpPr>
                <a:spLocks noChangeAspect="1" noChangeShapeType="1"/>
              </p:cNvSpPr>
              <p:nvPr/>
            </p:nvSpPr>
            <p:spPr bwMode="auto">
              <a:xfrm rot="16200000">
                <a:off x="800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10" name="Line 338"/>
              <p:cNvSpPr>
                <a:spLocks noChangeAspect="1" noChangeShapeType="1"/>
              </p:cNvSpPr>
              <p:nvPr/>
            </p:nvSpPr>
            <p:spPr bwMode="auto">
              <a:xfrm rot="16200000">
                <a:off x="1874" y="1731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11" name="Line 339"/>
              <p:cNvSpPr>
                <a:spLocks noChangeAspect="1" noChangeShapeType="1"/>
              </p:cNvSpPr>
              <p:nvPr/>
            </p:nvSpPr>
            <p:spPr bwMode="auto">
              <a:xfrm rot="16200000">
                <a:off x="1876" y="153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12" name="Line 340"/>
              <p:cNvSpPr>
                <a:spLocks noChangeAspect="1" noChangeShapeType="1"/>
              </p:cNvSpPr>
              <p:nvPr/>
            </p:nvSpPr>
            <p:spPr bwMode="auto">
              <a:xfrm rot="16200000">
                <a:off x="1875" y="1346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13" name="Line 341"/>
              <p:cNvSpPr>
                <a:spLocks noChangeAspect="1" noChangeShapeType="1"/>
              </p:cNvSpPr>
              <p:nvPr/>
            </p:nvSpPr>
            <p:spPr bwMode="auto">
              <a:xfrm rot="16200000">
                <a:off x="1879" y="1152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14" name="Line 342"/>
              <p:cNvSpPr>
                <a:spLocks noChangeAspect="1" noChangeShapeType="1"/>
              </p:cNvSpPr>
              <p:nvPr/>
            </p:nvSpPr>
            <p:spPr bwMode="auto">
              <a:xfrm rot="16200000">
                <a:off x="1189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15" name="Line 343"/>
              <p:cNvSpPr>
                <a:spLocks noChangeAspect="1" noChangeShapeType="1"/>
              </p:cNvSpPr>
              <p:nvPr/>
            </p:nvSpPr>
            <p:spPr bwMode="auto">
              <a:xfrm rot="16200000">
                <a:off x="1382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16" name="Line 344"/>
              <p:cNvSpPr>
                <a:spLocks noChangeAspect="1" noChangeShapeType="1"/>
              </p:cNvSpPr>
              <p:nvPr/>
            </p:nvSpPr>
            <p:spPr bwMode="auto">
              <a:xfrm rot="16200000">
                <a:off x="1577" y="1823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17" name="Line 345"/>
              <p:cNvSpPr>
                <a:spLocks noChangeAspect="1" noChangeShapeType="1"/>
              </p:cNvSpPr>
              <p:nvPr/>
            </p:nvSpPr>
            <p:spPr bwMode="auto">
              <a:xfrm rot="16200000">
                <a:off x="1878" y="95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18" name="Line 346"/>
              <p:cNvSpPr>
                <a:spLocks noChangeAspect="1" noChangeShapeType="1"/>
              </p:cNvSpPr>
              <p:nvPr/>
            </p:nvSpPr>
            <p:spPr bwMode="auto">
              <a:xfrm rot="16200000">
                <a:off x="1882" y="765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1419" name="Rectangle 347"/>
            <p:cNvSpPr>
              <a:spLocks noChangeAspect="1" noChangeArrowheads="1"/>
            </p:cNvSpPr>
            <p:nvPr/>
          </p:nvSpPr>
          <p:spPr bwMode="auto">
            <a:xfrm>
              <a:off x="1878" y="3015"/>
              <a:ext cx="94" cy="24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0" name="Rectangle 348"/>
            <p:cNvSpPr>
              <a:spLocks noChangeAspect="1" noChangeArrowheads="1"/>
            </p:cNvSpPr>
            <p:nvPr/>
          </p:nvSpPr>
          <p:spPr bwMode="auto">
            <a:xfrm>
              <a:off x="2655" y="2397"/>
              <a:ext cx="94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1" name="Rectangle 349"/>
            <p:cNvSpPr>
              <a:spLocks noChangeAspect="1" noChangeArrowheads="1"/>
            </p:cNvSpPr>
            <p:nvPr/>
          </p:nvSpPr>
          <p:spPr bwMode="auto">
            <a:xfrm>
              <a:off x="2193" y="2706"/>
              <a:ext cx="241" cy="24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2" name="Rectangle 350"/>
            <p:cNvSpPr>
              <a:spLocks noChangeArrowheads="1"/>
            </p:cNvSpPr>
            <p:nvPr/>
          </p:nvSpPr>
          <p:spPr bwMode="auto">
            <a:xfrm rot="16200000">
              <a:off x="2468" y="3199"/>
              <a:ext cx="94" cy="34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3" name="Freeform 351"/>
            <p:cNvSpPr>
              <a:spLocks noChangeAspect="1"/>
            </p:cNvSpPr>
            <p:nvPr/>
          </p:nvSpPr>
          <p:spPr bwMode="auto">
            <a:xfrm>
              <a:off x="2002" y="2979"/>
              <a:ext cx="311" cy="158"/>
            </a:xfrm>
            <a:custGeom>
              <a:avLst/>
              <a:gdLst>
                <a:gd name="T0" fmla="*/ 0 w 390"/>
                <a:gd name="T1" fmla="*/ 198 h 198"/>
                <a:gd name="T2" fmla="*/ 390 w 390"/>
                <a:gd name="T3" fmla="*/ 198 h 198"/>
                <a:gd name="T4" fmla="*/ 390 w 390"/>
                <a:gd name="T5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0" h="198">
                  <a:moveTo>
                    <a:pt x="0" y="198"/>
                  </a:moveTo>
                  <a:lnTo>
                    <a:pt x="390" y="198"/>
                  </a:lnTo>
                  <a:lnTo>
                    <a:pt x="39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4" name="Freeform 352"/>
            <p:cNvSpPr>
              <a:spLocks noChangeAspect="1"/>
            </p:cNvSpPr>
            <p:nvPr/>
          </p:nvSpPr>
          <p:spPr bwMode="auto">
            <a:xfrm>
              <a:off x="2472" y="2516"/>
              <a:ext cx="158" cy="772"/>
            </a:xfrm>
            <a:custGeom>
              <a:avLst/>
              <a:gdLst>
                <a:gd name="T0" fmla="*/ 0 w 198"/>
                <a:gd name="T1" fmla="*/ 966 h 966"/>
                <a:gd name="T2" fmla="*/ 0 w 198"/>
                <a:gd name="T3" fmla="*/ 0 h 966"/>
                <a:gd name="T4" fmla="*/ 198 w 198"/>
                <a:gd name="T5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8" h="966">
                  <a:moveTo>
                    <a:pt x="0" y="966"/>
                  </a:moveTo>
                  <a:lnTo>
                    <a:pt x="0" y="0"/>
                  </a:lnTo>
                  <a:lnTo>
                    <a:pt x="198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5" name="Line 353"/>
            <p:cNvSpPr>
              <a:spLocks noChangeAspect="1" noChangeShapeType="1"/>
            </p:cNvSpPr>
            <p:nvPr/>
          </p:nvSpPr>
          <p:spPr bwMode="auto">
            <a:xfrm>
              <a:off x="2306" y="2981"/>
              <a:ext cx="158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6" name="Oval 354"/>
            <p:cNvSpPr>
              <a:spLocks noChangeAspect="1" noChangeArrowheads="1"/>
            </p:cNvSpPr>
            <p:nvPr/>
          </p:nvSpPr>
          <p:spPr bwMode="auto">
            <a:xfrm>
              <a:off x="2289" y="2956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7" name="Oval 355"/>
            <p:cNvSpPr>
              <a:spLocks noChangeAspect="1" noChangeArrowheads="1"/>
            </p:cNvSpPr>
            <p:nvPr/>
          </p:nvSpPr>
          <p:spPr bwMode="auto">
            <a:xfrm>
              <a:off x="1979" y="3114"/>
              <a:ext cx="48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8" name="Oval 356"/>
            <p:cNvSpPr>
              <a:spLocks noChangeAspect="1" noChangeArrowheads="1"/>
            </p:cNvSpPr>
            <p:nvPr/>
          </p:nvSpPr>
          <p:spPr bwMode="auto">
            <a:xfrm>
              <a:off x="2444" y="3266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29" name="Oval 357"/>
            <p:cNvSpPr>
              <a:spLocks noChangeAspect="1" noChangeArrowheads="1"/>
            </p:cNvSpPr>
            <p:nvPr/>
          </p:nvSpPr>
          <p:spPr bwMode="auto">
            <a:xfrm>
              <a:off x="2600" y="2495"/>
              <a:ext cx="50" cy="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30" name="Text Box 358"/>
            <p:cNvSpPr txBox="1">
              <a:spLocks noChangeAspect="1" noChangeArrowheads="1"/>
            </p:cNvSpPr>
            <p:nvPr/>
          </p:nvSpPr>
          <p:spPr bwMode="auto">
            <a:xfrm>
              <a:off x="2059" y="3137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771431" name="Text Box 359"/>
            <p:cNvSpPr txBox="1">
              <a:spLocks noChangeAspect="1" noChangeArrowheads="1"/>
            </p:cNvSpPr>
            <p:nvPr/>
          </p:nvSpPr>
          <p:spPr bwMode="auto">
            <a:xfrm>
              <a:off x="2293" y="297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71432" name="Text Box 360"/>
            <p:cNvSpPr txBox="1">
              <a:spLocks noChangeAspect="1" noChangeArrowheads="1"/>
            </p:cNvSpPr>
            <p:nvPr/>
          </p:nvSpPr>
          <p:spPr bwMode="auto">
            <a:xfrm>
              <a:off x="2436" y="2818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6</a:t>
              </a:r>
            </a:p>
          </p:txBody>
        </p:sp>
      </p:grpSp>
      <p:grpSp>
        <p:nvGrpSpPr>
          <p:cNvPr id="771555" name="Group 483"/>
          <p:cNvGrpSpPr>
            <a:grpSpLocks/>
          </p:cNvGrpSpPr>
          <p:nvPr/>
        </p:nvGrpSpPr>
        <p:grpSpPr bwMode="auto">
          <a:xfrm>
            <a:off x="4884738" y="2060575"/>
            <a:ext cx="1847850" cy="3937000"/>
            <a:chOff x="3077" y="1298"/>
            <a:chExt cx="1164" cy="2480"/>
          </a:xfrm>
        </p:grpSpPr>
        <p:sp>
          <p:nvSpPr>
            <p:cNvPr id="771231" name="Text Box 159"/>
            <p:cNvSpPr txBox="1">
              <a:spLocks noChangeArrowheads="1"/>
            </p:cNvSpPr>
            <p:nvPr/>
          </p:nvSpPr>
          <p:spPr bwMode="auto">
            <a:xfrm>
              <a:off x="3152" y="1298"/>
              <a:ext cx="1089" cy="775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95" tIns="44941" rIns="89883" bIns="67945" anchor="ctr">
              <a:spAutoFit/>
            </a:bodyPr>
            <a:lstStyle>
              <a:lvl1pPr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Rectilinear Steiner arborescence model (RSA)</a:t>
              </a:r>
            </a:p>
          </p:txBody>
        </p:sp>
        <p:sp>
          <p:nvSpPr>
            <p:cNvPr id="771462" name="Rectangle 390"/>
            <p:cNvSpPr>
              <a:spLocks noChangeAspect="1" noChangeArrowheads="1"/>
            </p:cNvSpPr>
            <p:nvPr/>
          </p:nvSpPr>
          <p:spPr bwMode="auto">
            <a:xfrm rot="16200000">
              <a:off x="3059" y="2424"/>
              <a:ext cx="1097" cy="940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1463" name="Group 391"/>
            <p:cNvGrpSpPr>
              <a:grpSpLocks noChangeAspect="1"/>
            </p:cNvGrpSpPr>
            <p:nvPr/>
          </p:nvGrpSpPr>
          <p:grpSpPr bwMode="auto">
            <a:xfrm>
              <a:off x="3139" y="2345"/>
              <a:ext cx="946" cy="1099"/>
              <a:chOff x="1286" y="1138"/>
              <a:chExt cx="1183" cy="1373"/>
            </a:xfrm>
          </p:grpSpPr>
          <p:sp>
            <p:nvSpPr>
              <p:cNvPr id="771464" name="Line 392"/>
              <p:cNvSpPr>
                <a:spLocks noChangeAspect="1" noChangeShapeType="1"/>
              </p:cNvSpPr>
              <p:nvPr/>
            </p:nvSpPr>
            <p:spPr bwMode="auto">
              <a:xfrm rot="16200000">
                <a:off x="994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65" name="Line 393"/>
              <p:cNvSpPr>
                <a:spLocks noChangeAspect="1" noChangeShapeType="1"/>
              </p:cNvSpPr>
              <p:nvPr/>
            </p:nvSpPr>
            <p:spPr bwMode="auto">
              <a:xfrm rot="16200000">
                <a:off x="800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66" name="Line 394"/>
              <p:cNvSpPr>
                <a:spLocks noChangeAspect="1" noChangeShapeType="1"/>
              </p:cNvSpPr>
              <p:nvPr/>
            </p:nvSpPr>
            <p:spPr bwMode="auto">
              <a:xfrm rot="16200000">
                <a:off x="1874" y="1731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67" name="Line 395"/>
              <p:cNvSpPr>
                <a:spLocks noChangeAspect="1" noChangeShapeType="1"/>
              </p:cNvSpPr>
              <p:nvPr/>
            </p:nvSpPr>
            <p:spPr bwMode="auto">
              <a:xfrm rot="16200000">
                <a:off x="1876" y="153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68" name="Line 396"/>
              <p:cNvSpPr>
                <a:spLocks noChangeAspect="1" noChangeShapeType="1"/>
              </p:cNvSpPr>
              <p:nvPr/>
            </p:nvSpPr>
            <p:spPr bwMode="auto">
              <a:xfrm rot="16200000">
                <a:off x="1875" y="1346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69" name="Line 397"/>
              <p:cNvSpPr>
                <a:spLocks noChangeAspect="1" noChangeShapeType="1"/>
              </p:cNvSpPr>
              <p:nvPr/>
            </p:nvSpPr>
            <p:spPr bwMode="auto">
              <a:xfrm rot="16200000">
                <a:off x="1879" y="1152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70" name="Line 398"/>
              <p:cNvSpPr>
                <a:spLocks noChangeAspect="1" noChangeShapeType="1"/>
              </p:cNvSpPr>
              <p:nvPr/>
            </p:nvSpPr>
            <p:spPr bwMode="auto">
              <a:xfrm rot="16200000">
                <a:off x="1189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71" name="Line 399"/>
              <p:cNvSpPr>
                <a:spLocks noChangeAspect="1" noChangeShapeType="1"/>
              </p:cNvSpPr>
              <p:nvPr/>
            </p:nvSpPr>
            <p:spPr bwMode="auto">
              <a:xfrm rot="16200000">
                <a:off x="1382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72" name="Line 400"/>
              <p:cNvSpPr>
                <a:spLocks noChangeAspect="1" noChangeShapeType="1"/>
              </p:cNvSpPr>
              <p:nvPr/>
            </p:nvSpPr>
            <p:spPr bwMode="auto">
              <a:xfrm rot="16200000">
                <a:off x="1577" y="1823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73" name="Line 401"/>
              <p:cNvSpPr>
                <a:spLocks noChangeAspect="1" noChangeShapeType="1"/>
              </p:cNvSpPr>
              <p:nvPr/>
            </p:nvSpPr>
            <p:spPr bwMode="auto">
              <a:xfrm rot="16200000">
                <a:off x="1878" y="95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474" name="Line 402"/>
              <p:cNvSpPr>
                <a:spLocks noChangeAspect="1" noChangeShapeType="1"/>
              </p:cNvSpPr>
              <p:nvPr/>
            </p:nvSpPr>
            <p:spPr bwMode="auto">
              <a:xfrm rot="16200000">
                <a:off x="1882" y="765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1475" name="Text Box 403"/>
            <p:cNvSpPr txBox="1">
              <a:spLocks noChangeAspect="1" noChangeArrowheads="1"/>
            </p:cNvSpPr>
            <p:nvPr/>
          </p:nvSpPr>
          <p:spPr bwMode="auto">
            <a:xfrm>
              <a:off x="3077" y="3566"/>
              <a:ext cx="1094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RSA Length = 10</a:t>
              </a:r>
            </a:p>
          </p:txBody>
        </p:sp>
        <p:sp>
          <p:nvSpPr>
            <p:cNvPr id="771476" name="Rectangle 404"/>
            <p:cNvSpPr>
              <a:spLocks noChangeAspect="1" noChangeArrowheads="1"/>
            </p:cNvSpPr>
            <p:nvPr/>
          </p:nvSpPr>
          <p:spPr bwMode="auto">
            <a:xfrm>
              <a:off x="3174" y="3014"/>
              <a:ext cx="94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77" name="Rectangle 405"/>
            <p:cNvSpPr>
              <a:spLocks noChangeAspect="1" noChangeArrowheads="1"/>
            </p:cNvSpPr>
            <p:nvPr/>
          </p:nvSpPr>
          <p:spPr bwMode="auto">
            <a:xfrm>
              <a:off x="3952" y="2393"/>
              <a:ext cx="94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78" name="Rectangle 406"/>
            <p:cNvSpPr>
              <a:spLocks noChangeAspect="1" noChangeArrowheads="1"/>
            </p:cNvSpPr>
            <p:nvPr/>
          </p:nvSpPr>
          <p:spPr bwMode="auto">
            <a:xfrm>
              <a:off x="3487" y="2704"/>
              <a:ext cx="241" cy="24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79" name="Rectangle 407"/>
            <p:cNvSpPr>
              <a:spLocks noChangeArrowheads="1"/>
            </p:cNvSpPr>
            <p:nvPr/>
          </p:nvSpPr>
          <p:spPr bwMode="auto">
            <a:xfrm rot="16200000">
              <a:off x="3763" y="3197"/>
              <a:ext cx="94" cy="34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80" name="Oval 408"/>
            <p:cNvSpPr>
              <a:spLocks noChangeAspect="1" noChangeArrowheads="1"/>
            </p:cNvSpPr>
            <p:nvPr/>
          </p:nvSpPr>
          <p:spPr bwMode="auto">
            <a:xfrm>
              <a:off x="3272" y="3114"/>
              <a:ext cx="49" cy="50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81" name="Text Box 409"/>
            <p:cNvSpPr txBox="1">
              <a:spLocks noChangeAspect="1" noChangeArrowheads="1"/>
            </p:cNvSpPr>
            <p:nvPr/>
          </p:nvSpPr>
          <p:spPr bwMode="auto">
            <a:xfrm>
              <a:off x="3878" y="2840"/>
              <a:ext cx="2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+5</a:t>
              </a:r>
            </a:p>
          </p:txBody>
        </p:sp>
        <p:sp>
          <p:nvSpPr>
            <p:cNvPr id="771482" name="Freeform 410"/>
            <p:cNvSpPr>
              <a:spLocks noChangeAspect="1"/>
            </p:cNvSpPr>
            <p:nvPr/>
          </p:nvSpPr>
          <p:spPr bwMode="auto">
            <a:xfrm>
              <a:off x="3298" y="2510"/>
              <a:ext cx="624" cy="627"/>
            </a:xfrm>
            <a:custGeom>
              <a:avLst/>
              <a:gdLst>
                <a:gd name="T0" fmla="*/ 0 w 780"/>
                <a:gd name="T1" fmla="*/ 783 h 783"/>
                <a:gd name="T2" fmla="*/ 780 w 780"/>
                <a:gd name="T3" fmla="*/ 783 h 783"/>
                <a:gd name="T4" fmla="*/ 780 w 780"/>
                <a:gd name="T5" fmla="*/ 0 h 7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80" h="783">
                  <a:moveTo>
                    <a:pt x="0" y="783"/>
                  </a:moveTo>
                  <a:lnTo>
                    <a:pt x="780" y="783"/>
                  </a:lnTo>
                  <a:lnTo>
                    <a:pt x="780" y="0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83" name="Line 411"/>
            <p:cNvSpPr>
              <a:spLocks noChangeAspect="1" noChangeShapeType="1"/>
            </p:cNvSpPr>
            <p:nvPr/>
          </p:nvSpPr>
          <p:spPr bwMode="auto">
            <a:xfrm>
              <a:off x="3608" y="2981"/>
              <a:ext cx="0" cy="156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84" name="Line 412"/>
            <p:cNvSpPr>
              <a:spLocks noChangeAspect="1" noChangeShapeType="1"/>
            </p:cNvSpPr>
            <p:nvPr/>
          </p:nvSpPr>
          <p:spPr bwMode="auto">
            <a:xfrm flipV="1">
              <a:off x="3759" y="3137"/>
              <a:ext cx="0" cy="154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85" name="Oval 413"/>
            <p:cNvSpPr>
              <a:spLocks noChangeAspect="1" noChangeArrowheads="1"/>
            </p:cNvSpPr>
            <p:nvPr/>
          </p:nvSpPr>
          <p:spPr bwMode="auto">
            <a:xfrm>
              <a:off x="3584" y="2956"/>
              <a:ext cx="48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86" name="Text Box 414"/>
            <p:cNvSpPr txBox="1">
              <a:spLocks noChangeAspect="1" noChangeArrowheads="1"/>
            </p:cNvSpPr>
            <p:nvPr/>
          </p:nvSpPr>
          <p:spPr bwMode="auto">
            <a:xfrm>
              <a:off x="3357" y="3133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771487" name="Text Box 415"/>
            <p:cNvSpPr txBox="1">
              <a:spLocks noChangeAspect="1" noChangeArrowheads="1"/>
            </p:cNvSpPr>
            <p:nvPr/>
          </p:nvSpPr>
          <p:spPr bwMode="auto">
            <a:xfrm>
              <a:off x="3515" y="3118"/>
              <a:ext cx="26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+2</a:t>
              </a:r>
            </a:p>
          </p:txBody>
        </p:sp>
        <p:sp>
          <p:nvSpPr>
            <p:cNvPr id="771488" name="Oval 416"/>
            <p:cNvSpPr>
              <a:spLocks noChangeAspect="1" noChangeArrowheads="1"/>
            </p:cNvSpPr>
            <p:nvPr/>
          </p:nvSpPr>
          <p:spPr bwMode="auto">
            <a:xfrm>
              <a:off x="3739" y="3266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489" name="Oval 417"/>
            <p:cNvSpPr>
              <a:spLocks noChangeAspect="1" noChangeArrowheads="1"/>
            </p:cNvSpPr>
            <p:nvPr/>
          </p:nvSpPr>
          <p:spPr bwMode="auto">
            <a:xfrm>
              <a:off x="3895" y="2493"/>
              <a:ext cx="50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71556" name="Group 484"/>
          <p:cNvGrpSpPr>
            <a:grpSpLocks/>
          </p:cNvGrpSpPr>
          <p:nvPr/>
        </p:nvGrpSpPr>
        <p:grpSpPr bwMode="auto">
          <a:xfrm>
            <a:off x="6835775" y="2060575"/>
            <a:ext cx="1838325" cy="3937000"/>
            <a:chOff x="4306" y="1298"/>
            <a:chExt cx="1158" cy="2480"/>
          </a:xfrm>
        </p:grpSpPr>
        <p:sp>
          <p:nvSpPr>
            <p:cNvPr id="771262" name="Text Box 190"/>
            <p:cNvSpPr txBox="1">
              <a:spLocks noChangeArrowheads="1"/>
            </p:cNvSpPr>
            <p:nvPr/>
          </p:nvSpPr>
          <p:spPr bwMode="auto">
            <a:xfrm>
              <a:off x="4422" y="1298"/>
              <a:ext cx="1008" cy="599"/>
            </a:xfrm>
            <a:prstGeom prst="rect">
              <a:avLst/>
            </a:prstGeom>
            <a:solidFill>
              <a:srgbClr val="CCCCFF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191095" tIns="44941" rIns="89883" bIns="67945" anchor="ctr">
              <a:spAutoFit/>
            </a:bodyPr>
            <a:lstStyle>
              <a:lvl1pPr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89852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89852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eaLnBrk="0" fontAlgn="base" hangingPunct="0">
                <a:lnSpc>
                  <a:spcPts val="22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Single-trunk  Steiner</a:t>
              </a:r>
              <a:b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</a:br>
              <a:r>
                <a:rPr lang="en-US" altLang="zh-CN" sz="1700" smtClean="0">
                  <a:solidFill>
                    <a:srgbClr val="000000"/>
                  </a:solidFill>
                  <a:ea typeface="宋体" charset="0"/>
                  <a:cs typeface="宋体" charset="0"/>
                </a:rPr>
                <a:t>tree (STST) </a:t>
              </a:r>
            </a:p>
          </p:txBody>
        </p:sp>
        <p:sp>
          <p:nvSpPr>
            <p:cNvPr id="771521" name="Rectangle 449"/>
            <p:cNvSpPr>
              <a:spLocks noChangeAspect="1" noChangeArrowheads="1"/>
            </p:cNvSpPr>
            <p:nvPr/>
          </p:nvSpPr>
          <p:spPr bwMode="auto">
            <a:xfrm rot="16200000">
              <a:off x="4336" y="2419"/>
              <a:ext cx="1094" cy="93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71522" name="Group 450"/>
            <p:cNvGrpSpPr>
              <a:grpSpLocks noChangeAspect="1"/>
            </p:cNvGrpSpPr>
            <p:nvPr/>
          </p:nvGrpSpPr>
          <p:grpSpPr bwMode="auto">
            <a:xfrm>
              <a:off x="4417" y="2341"/>
              <a:ext cx="945" cy="1097"/>
              <a:chOff x="1286" y="1138"/>
              <a:chExt cx="1183" cy="1373"/>
            </a:xfrm>
          </p:grpSpPr>
          <p:sp>
            <p:nvSpPr>
              <p:cNvPr id="771523" name="Line 451"/>
              <p:cNvSpPr>
                <a:spLocks noChangeAspect="1" noChangeShapeType="1"/>
              </p:cNvSpPr>
              <p:nvPr/>
            </p:nvSpPr>
            <p:spPr bwMode="auto">
              <a:xfrm rot="16200000">
                <a:off x="994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24" name="Line 452"/>
              <p:cNvSpPr>
                <a:spLocks noChangeAspect="1" noChangeShapeType="1"/>
              </p:cNvSpPr>
              <p:nvPr/>
            </p:nvSpPr>
            <p:spPr bwMode="auto">
              <a:xfrm rot="16200000">
                <a:off x="800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25" name="Line 453"/>
              <p:cNvSpPr>
                <a:spLocks noChangeAspect="1" noChangeShapeType="1"/>
              </p:cNvSpPr>
              <p:nvPr/>
            </p:nvSpPr>
            <p:spPr bwMode="auto">
              <a:xfrm rot="16200000">
                <a:off x="1874" y="1731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26" name="Line 454"/>
              <p:cNvSpPr>
                <a:spLocks noChangeAspect="1" noChangeShapeType="1"/>
              </p:cNvSpPr>
              <p:nvPr/>
            </p:nvSpPr>
            <p:spPr bwMode="auto">
              <a:xfrm rot="16200000">
                <a:off x="1876" y="153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27" name="Line 455"/>
              <p:cNvSpPr>
                <a:spLocks noChangeAspect="1" noChangeShapeType="1"/>
              </p:cNvSpPr>
              <p:nvPr/>
            </p:nvSpPr>
            <p:spPr bwMode="auto">
              <a:xfrm rot="16200000">
                <a:off x="1875" y="1346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28" name="Line 456"/>
              <p:cNvSpPr>
                <a:spLocks noChangeAspect="1" noChangeShapeType="1"/>
              </p:cNvSpPr>
              <p:nvPr/>
            </p:nvSpPr>
            <p:spPr bwMode="auto">
              <a:xfrm rot="16200000">
                <a:off x="1879" y="1152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29" name="Line 457"/>
              <p:cNvSpPr>
                <a:spLocks noChangeAspect="1" noChangeShapeType="1"/>
              </p:cNvSpPr>
              <p:nvPr/>
            </p:nvSpPr>
            <p:spPr bwMode="auto">
              <a:xfrm rot="16200000">
                <a:off x="1189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30" name="Line 458"/>
              <p:cNvSpPr>
                <a:spLocks noChangeAspect="1" noChangeShapeType="1"/>
              </p:cNvSpPr>
              <p:nvPr/>
            </p:nvSpPr>
            <p:spPr bwMode="auto">
              <a:xfrm rot="16200000">
                <a:off x="1382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31" name="Line 459"/>
              <p:cNvSpPr>
                <a:spLocks noChangeAspect="1" noChangeShapeType="1"/>
              </p:cNvSpPr>
              <p:nvPr/>
            </p:nvSpPr>
            <p:spPr bwMode="auto">
              <a:xfrm rot="16200000">
                <a:off x="1577" y="1823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32" name="Line 460"/>
              <p:cNvSpPr>
                <a:spLocks noChangeAspect="1" noChangeShapeType="1"/>
              </p:cNvSpPr>
              <p:nvPr/>
            </p:nvSpPr>
            <p:spPr bwMode="auto">
              <a:xfrm rot="16200000">
                <a:off x="1878" y="95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71533" name="Line 461"/>
              <p:cNvSpPr>
                <a:spLocks noChangeAspect="1" noChangeShapeType="1"/>
              </p:cNvSpPr>
              <p:nvPr/>
            </p:nvSpPr>
            <p:spPr bwMode="auto">
              <a:xfrm rot="16200000">
                <a:off x="1882" y="765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71534" name="Text Box 462"/>
            <p:cNvSpPr txBox="1">
              <a:spLocks noChangeAspect="1" noChangeArrowheads="1"/>
            </p:cNvSpPr>
            <p:nvPr/>
          </p:nvSpPr>
          <p:spPr bwMode="auto">
            <a:xfrm>
              <a:off x="4306" y="3566"/>
              <a:ext cx="115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STST Length = 10</a:t>
              </a:r>
            </a:p>
          </p:txBody>
        </p:sp>
        <p:sp>
          <p:nvSpPr>
            <p:cNvPr id="771535" name="Rectangle 463"/>
            <p:cNvSpPr>
              <a:spLocks noChangeAspect="1" noChangeArrowheads="1"/>
            </p:cNvSpPr>
            <p:nvPr/>
          </p:nvSpPr>
          <p:spPr bwMode="auto">
            <a:xfrm>
              <a:off x="4450" y="3009"/>
              <a:ext cx="94" cy="24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36" name="Rectangle 464"/>
            <p:cNvSpPr>
              <a:spLocks noChangeAspect="1" noChangeArrowheads="1"/>
            </p:cNvSpPr>
            <p:nvPr/>
          </p:nvSpPr>
          <p:spPr bwMode="auto">
            <a:xfrm>
              <a:off x="5231" y="2389"/>
              <a:ext cx="94" cy="24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37" name="Rectangle 465"/>
            <p:cNvSpPr>
              <a:spLocks noChangeAspect="1" noChangeArrowheads="1"/>
            </p:cNvSpPr>
            <p:nvPr/>
          </p:nvSpPr>
          <p:spPr bwMode="auto">
            <a:xfrm>
              <a:off x="4764" y="2700"/>
              <a:ext cx="242" cy="24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38" name="Rectangle 466"/>
            <p:cNvSpPr>
              <a:spLocks noChangeArrowheads="1"/>
            </p:cNvSpPr>
            <p:nvPr/>
          </p:nvSpPr>
          <p:spPr bwMode="auto">
            <a:xfrm rot="16200000">
              <a:off x="5040" y="3191"/>
              <a:ext cx="94" cy="340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39" name="Text Box 467"/>
            <p:cNvSpPr txBox="1">
              <a:spLocks noChangeAspect="1" noChangeArrowheads="1"/>
            </p:cNvSpPr>
            <p:nvPr/>
          </p:nvSpPr>
          <p:spPr bwMode="auto">
            <a:xfrm>
              <a:off x="5188" y="2666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808080"/>
                  </a:solidFill>
                  <a:latin typeface="Arial" charset="0"/>
                  <a:ea typeface="宋体" charset="0"/>
                  <a:cs typeface="宋体" charset="0"/>
                </a:rPr>
                <a:t>3</a:t>
              </a:r>
            </a:p>
          </p:txBody>
        </p:sp>
        <p:sp>
          <p:nvSpPr>
            <p:cNvPr id="771540" name="Line 468"/>
            <p:cNvSpPr>
              <a:spLocks noChangeAspect="1" noChangeShapeType="1"/>
            </p:cNvSpPr>
            <p:nvPr/>
          </p:nvSpPr>
          <p:spPr bwMode="auto">
            <a:xfrm flipV="1">
              <a:off x="5041" y="2978"/>
              <a:ext cx="0" cy="306"/>
            </a:xfrm>
            <a:prstGeom prst="line">
              <a:avLst/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41" name="Text Box 469"/>
            <p:cNvSpPr txBox="1">
              <a:spLocks noChangeAspect="1" noChangeArrowheads="1"/>
            </p:cNvSpPr>
            <p:nvPr/>
          </p:nvSpPr>
          <p:spPr bwMode="auto">
            <a:xfrm>
              <a:off x="4544" y="2969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808080"/>
                  </a:solidFill>
                  <a:latin typeface="Arial" charset="0"/>
                  <a:ea typeface="宋体" charset="0"/>
                  <a:cs typeface="宋体" charset="0"/>
                </a:rPr>
                <a:t>1</a:t>
              </a:r>
            </a:p>
          </p:txBody>
        </p:sp>
        <p:sp>
          <p:nvSpPr>
            <p:cNvPr id="771542" name="Text Box 470"/>
            <p:cNvSpPr txBox="1">
              <a:spLocks noChangeAspect="1" noChangeArrowheads="1"/>
            </p:cNvSpPr>
            <p:nvPr/>
          </p:nvSpPr>
          <p:spPr bwMode="auto">
            <a:xfrm>
              <a:off x="4865" y="3061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808080"/>
                  </a:solidFill>
                  <a:latin typeface="Arial" charset="0"/>
                  <a:ea typeface="宋体" charset="0"/>
                  <a:cs typeface="宋体" charset="0"/>
                </a:rPr>
                <a:t>2</a:t>
              </a:r>
            </a:p>
          </p:txBody>
        </p:sp>
        <p:sp>
          <p:nvSpPr>
            <p:cNvPr id="771543" name="Text Box 471"/>
            <p:cNvSpPr txBox="1">
              <a:spLocks noChangeAspect="1" noChangeArrowheads="1"/>
            </p:cNvSpPr>
            <p:nvPr/>
          </p:nvSpPr>
          <p:spPr bwMode="auto">
            <a:xfrm>
              <a:off x="4604" y="2764"/>
              <a:ext cx="187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 smtClean="0">
                  <a:solidFill>
                    <a:srgbClr val="000000"/>
                  </a:solidFill>
                  <a:latin typeface="Arial" charset="0"/>
                  <a:ea typeface="宋体" charset="0"/>
                  <a:cs typeface="宋体" charset="0"/>
                </a:rPr>
                <a:t>4</a:t>
              </a:r>
            </a:p>
          </p:txBody>
        </p:sp>
        <p:sp>
          <p:nvSpPr>
            <p:cNvPr id="771544" name="Line 472"/>
            <p:cNvSpPr>
              <a:spLocks noChangeAspect="1" noChangeShapeType="1"/>
            </p:cNvSpPr>
            <p:nvPr/>
          </p:nvSpPr>
          <p:spPr bwMode="auto">
            <a:xfrm>
              <a:off x="4576" y="2975"/>
              <a:ext cx="0" cy="163"/>
            </a:xfrm>
            <a:prstGeom prst="line">
              <a:avLst/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45" name="Line 473"/>
            <p:cNvSpPr>
              <a:spLocks noChangeAspect="1" noChangeShapeType="1"/>
            </p:cNvSpPr>
            <p:nvPr/>
          </p:nvSpPr>
          <p:spPr bwMode="auto">
            <a:xfrm>
              <a:off x="5199" y="2510"/>
              <a:ext cx="0" cy="472"/>
            </a:xfrm>
            <a:prstGeom prst="line">
              <a:avLst/>
            </a:prstGeom>
            <a:noFill/>
            <a:ln w="31750">
              <a:solidFill>
                <a:srgbClr val="80808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46" name="Line 474"/>
            <p:cNvSpPr>
              <a:spLocks noChangeAspect="1" noChangeShapeType="1"/>
            </p:cNvSpPr>
            <p:nvPr/>
          </p:nvSpPr>
          <p:spPr bwMode="auto">
            <a:xfrm>
              <a:off x="4571" y="2975"/>
              <a:ext cx="635" cy="0"/>
            </a:xfrm>
            <a:prstGeom prst="line">
              <a:avLst/>
            </a:prstGeom>
            <a:noFill/>
            <a:ln w="31750">
              <a:solidFill>
                <a:srgbClr val="00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47" name="Oval 475"/>
            <p:cNvSpPr>
              <a:spLocks noChangeAspect="1" noChangeArrowheads="1"/>
            </p:cNvSpPr>
            <p:nvPr/>
          </p:nvSpPr>
          <p:spPr bwMode="auto">
            <a:xfrm>
              <a:off x="4548" y="3109"/>
              <a:ext cx="49" cy="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48" name="Oval 476"/>
            <p:cNvSpPr>
              <a:spLocks noChangeAspect="1" noChangeArrowheads="1"/>
            </p:cNvSpPr>
            <p:nvPr/>
          </p:nvSpPr>
          <p:spPr bwMode="auto">
            <a:xfrm>
              <a:off x="4861" y="2950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49" name="Oval 477"/>
            <p:cNvSpPr>
              <a:spLocks noChangeAspect="1" noChangeArrowheads="1"/>
            </p:cNvSpPr>
            <p:nvPr/>
          </p:nvSpPr>
          <p:spPr bwMode="auto">
            <a:xfrm>
              <a:off x="5016" y="3260"/>
              <a:ext cx="49" cy="5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1550" name="Oval 478"/>
            <p:cNvSpPr>
              <a:spLocks noChangeAspect="1" noChangeArrowheads="1"/>
            </p:cNvSpPr>
            <p:nvPr/>
          </p:nvSpPr>
          <p:spPr bwMode="auto">
            <a:xfrm>
              <a:off x="5174" y="2489"/>
              <a:ext cx="50" cy="4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4607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7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F223B-C7D3-B445-B5B9-23EF86BD55F1}" type="slidenum">
              <a:rPr lang="en-US"/>
              <a:pPr/>
              <a:t>12</a:t>
            </a:fld>
            <a:endParaRPr lang="en-US"/>
          </a:p>
        </p:txBody>
      </p:sp>
      <p:sp>
        <p:nvSpPr>
          <p:cNvPr id="772098" name="Text Box 2"/>
          <p:cNvSpPr txBox="1">
            <a:spLocks noChangeArrowheads="1"/>
          </p:cNvSpPr>
          <p:nvPr/>
        </p:nvSpPr>
        <p:spPr bwMode="auto">
          <a:xfrm>
            <a:off x="608013" y="1935163"/>
            <a:ext cx="8356600" cy="1230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95" tIns="44941" rIns="89883" bIns="67945" anchor="ctr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ea typeface="宋体" charset="0"/>
                <a:cs typeface="宋体" charset="0"/>
              </a:rPr>
              <a:t>Preferred method: Half-perimeter wirelength (HPWL)</a:t>
            </a:r>
          </a:p>
          <a:p>
            <a:pPr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</a:pPr>
            <a:r>
              <a:rPr lang="en-US" altLang="zh-CN" sz="1600" smtClean="0">
                <a:solidFill>
                  <a:srgbClr val="000000"/>
                </a:solidFill>
                <a:ea typeface="宋体" charset="0"/>
                <a:cs typeface="宋体" charset="0"/>
              </a:rPr>
              <a:t>  Fast (order of magnitude faster than RSMT)</a:t>
            </a:r>
          </a:p>
          <a:p>
            <a:pPr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</a:pPr>
            <a:r>
              <a:rPr lang="en-US" altLang="zh-CN" sz="1600" smtClean="0">
                <a:solidFill>
                  <a:srgbClr val="000000"/>
                </a:solidFill>
                <a:ea typeface="宋体" charset="0"/>
                <a:cs typeface="宋体" charset="0"/>
              </a:rPr>
              <a:t>  Equal to length of RSMT for 2- and 3-pin nets</a:t>
            </a:r>
          </a:p>
          <a:p>
            <a:pPr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Char char="·"/>
            </a:pPr>
            <a:r>
              <a:rPr lang="en-US" altLang="zh-CN" sz="1600" smtClean="0">
                <a:solidFill>
                  <a:srgbClr val="000000"/>
                </a:solidFill>
                <a:ea typeface="宋体" charset="0"/>
                <a:cs typeface="宋体" charset="0"/>
              </a:rPr>
              <a:t>  Margin of error for real circuits approx. 8%  </a:t>
            </a:r>
            <a:r>
              <a:rPr lang="en-US" altLang="zh-CN" sz="1600" smtClean="0">
                <a:solidFill>
                  <a:srgbClr val="969696"/>
                </a:solidFill>
                <a:ea typeface="宋体" charset="0"/>
                <a:cs typeface="宋体" charset="0"/>
              </a:rPr>
              <a:t>[Chu, ICCAD 04]</a:t>
            </a:r>
          </a:p>
        </p:txBody>
      </p:sp>
      <p:sp>
        <p:nvSpPr>
          <p:cNvPr id="772157" name="AutoShape 61"/>
          <p:cNvSpPr>
            <a:spLocks noChangeArrowheads="1"/>
          </p:cNvSpPr>
          <p:nvPr/>
        </p:nvSpPr>
        <p:spPr bwMode="auto">
          <a:xfrm>
            <a:off x="3348038" y="4344988"/>
            <a:ext cx="382587" cy="6873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772158" name="Object 62"/>
          <p:cNvGraphicFramePr>
            <a:graphicFrameLocks noChangeAspect="1"/>
          </p:cNvGraphicFramePr>
          <p:nvPr/>
        </p:nvGraphicFramePr>
        <p:xfrm>
          <a:off x="6130925" y="4489450"/>
          <a:ext cx="1535113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36" name="Equation" r:id="rId4" imgW="876240" imgH="228600" progId="Equation.3">
                  <p:embed/>
                </p:oleObj>
              </mc:Choice>
              <mc:Fallback>
                <p:oleObj name="Equation" r:id="rId4" imgW="8762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925" y="4489450"/>
                        <a:ext cx="1535113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2161" name="Rectangle 6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Total Wirelength</a:t>
            </a:r>
          </a:p>
        </p:txBody>
      </p:sp>
      <p:sp>
        <p:nvSpPr>
          <p:cNvPr id="772162" name="Text Box 66"/>
          <p:cNvSpPr txBox="1">
            <a:spLocks noChangeAspect="1" noChangeArrowheads="1"/>
          </p:cNvSpPr>
          <p:nvPr/>
        </p:nvSpPr>
        <p:spPr bwMode="auto">
          <a:xfrm>
            <a:off x="827088" y="5661025"/>
            <a:ext cx="189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RSMT Length = 10</a:t>
            </a:r>
          </a:p>
        </p:txBody>
      </p:sp>
      <p:sp>
        <p:nvSpPr>
          <p:cNvPr id="772163" name="Rectangle 67"/>
          <p:cNvSpPr>
            <a:spLocks noChangeAspect="1" noChangeArrowheads="1"/>
          </p:cNvSpPr>
          <p:nvPr/>
        </p:nvSpPr>
        <p:spPr bwMode="auto">
          <a:xfrm rot="16200000">
            <a:off x="897731" y="3848895"/>
            <a:ext cx="1736725" cy="1490662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72164" name="Group 68"/>
          <p:cNvGrpSpPr>
            <a:grpSpLocks noChangeAspect="1"/>
          </p:cNvGrpSpPr>
          <p:nvPr/>
        </p:nvGrpSpPr>
        <p:grpSpPr bwMode="auto">
          <a:xfrm>
            <a:off x="1022350" y="3725863"/>
            <a:ext cx="1501775" cy="1739900"/>
            <a:chOff x="1286" y="1138"/>
            <a:chExt cx="1183" cy="1373"/>
          </a:xfrm>
        </p:grpSpPr>
        <p:sp>
          <p:nvSpPr>
            <p:cNvPr id="772165" name="Line 69"/>
            <p:cNvSpPr>
              <a:spLocks noChangeAspect="1" noChangeShapeType="1"/>
            </p:cNvSpPr>
            <p:nvPr/>
          </p:nvSpPr>
          <p:spPr bwMode="auto">
            <a:xfrm rot="16200000">
              <a:off x="994" y="1824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66" name="Line 70"/>
            <p:cNvSpPr>
              <a:spLocks noChangeAspect="1" noChangeShapeType="1"/>
            </p:cNvSpPr>
            <p:nvPr/>
          </p:nvSpPr>
          <p:spPr bwMode="auto">
            <a:xfrm rot="16200000">
              <a:off x="800" y="1826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67" name="Line 71"/>
            <p:cNvSpPr>
              <a:spLocks noChangeAspect="1" noChangeShapeType="1"/>
            </p:cNvSpPr>
            <p:nvPr/>
          </p:nvSpPr>
          <p:spPr bwMode="auto">
            <a:xfrm rot="16200000">
              <a:off x="1874" y="1731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68" name="Line 72"/>
            <p:cNvSpPr>
              <a:spLocks noChangeAspect="1" noChangeShapeType="1"/>
            </p:cNvSpPr>
            <p:nvPr/>
          </p:nvSpPr>
          <p:spPr bwMode="auto">
            <a:xfrm rot="16200000">
              <a:off x="1876" y="1539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69" name="Line 73"/>
            <p:cNvSpPr>
              <a:spLocks noChangeAspect="1" noChangeShapeType="1"/>
            </p:cNvSpPr>
            <p:nvPr/>
          </p:nvSpPr>
          <p:spPr bwMode="auto">
            <a:xfrm rot="16200000">
              <a:off x="1875" y="1346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70" name="Line 74"/>
            <p:cNvSpPr>
              <a:spLocks noChangeAspect="1" noChangeShapeType="1"/>
            </p:cNvSpPr>
            <p:nvPr/>
          </p:nvSpPr>
          <p:spPr bwMode="auto">
            <a:xfrm rot="16200000">
              <a:off x="1879" y="1152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71" name="Line 75"/>
            <p:cNvSpPr>
              <a:spLocks noChangeAspect="1" noChangeShapeType="1"/>
            </p:cNvSpPr>
            <p:nvPr/>
          </p:nvSpPr>
          <p:spPr bwMode="auto">
            <a:xfrm rot="16200000">
              <a:off x="1189" y="1826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72" name="Line 76"/>
            <p:cNvSpPr>
              <a:spLocks noChangeAspect="1" noChangeShapeType="1"/>
            </p:cNvSpPr>
            <p:nvPr/>
          </p:nvSpPr>
          <p:spPr bwMode="auto">
            <a:xfrm rot="16200000">
              <a:off x="1382" y="1824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73" name="Line 77"/>
            <p:cNvSpPr>
              <a:spLocks noChangeAspect="1" noChangeShapeType="1"/>
            </p:cNvSpPr>
            <p:nvPr/>
          </p:nvSpPr>
          <p:spPr bwMode="auto">
            <a:xfrm rot="16200000">
              <a:off x="1577" y="1823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74" name="Line 78"/>
            <p:cNvSpPr>
              <a:spLocks noChangeAspect="1" noChangeShapeType="1"/>
            </p:cNvSpPr>
            <p:nvPr/>
          </p:nvSpPr>
          <p:spPr bwMode="auto">
            <a:xfrm rot="16200000">
              <a:off x="1878" y="959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75" name="Line 79"/>
            <p:cNvSpPr>
              <a:spLocks noChangeAspect="1" noChangeShapeType="1"/>
            </p:cNvSpPr>
            <p:nvPr/>
          </p:nvSpPr>
          <p:spPr bwMode="auto">
            <a:xfrm rot="16200000">
              <a:off x="1882" y="765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72176" name="Rectangle 80"/>
          <p:cNvSpPr>
            <a:spLocks noChangeAspect="1" noChangeArrowheads="1"/>
          </p:cNvSpPr>
          <p:nvPr/>
        </p:nvSpPr>
        <p:spPr bwMode="auto">
          <a:xfrm>
            <a:off x="1074738" y="4786313"/>
            <a:ext cx="149225" cy="385762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77" name="Rectangle 81"/>
          <p:cNvSpPr>
            <a:spLocks noChangeAspect="1" noChangeArrowheads="1"/>
          </p:cNvSpPr>
          <p:nvPr/>
        </p:nvSpPr>
        <p:spPr bwMode="auto">
          <a:xfrm>
            <a:off x="2308225" y="3805238"/>
            <a:ext cx="149225" cy="3873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78" name="Rectangle 82"/>
          <p:cNvSpPr>
            <a:spLocks noChangeAspect="1" noChangeArrowheads="1"/>
          </p:cNvSpPr>
          <p:nvPr/>
        </p:nvSpPr>
        <p:spPr bwMode="auto">
          <a:xfrm>
            <a:off x="1574800" y="4295775"/>
            <a:ext cx="382588" cy="385763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79" name="Rectangle 83"/>
          <p:cNvSpPr>
            <a:spLocks noChangeArrowheads="1"/>
          </p:cNvSpPr>
          <p:nvPr/>
        </p:nvSpPr>
        <p:spPr bwMode="auto">
          <a:xfrm rot="16200000">
            <a:off x="2011362" y="5078413"/>
            <a:ext cx="149225" cy="5397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80" name="Freeform 84"/>
          <p:cNvSpPr>
            <a:spLocks noChangeAspect="1"/>
          </p:cNvSpPr>
          <p:nvPr/>
        </p:nvSpPr>
        <p:spPr bwMode="auto">
          <a:xfrm>
            <a:off x="1271588" y="4729163"/>
            <a:ext cx="493712" cy="250825"/>
          </a:xfrm>
          <a:custGeom>
            <a:avLst/>
            <a:gdLst>
              <a:gd name="T0" fmla="*/ 0 w 390"/>
              <a:gd name="T1" fmla="*/ 198 h 198"/>
              <a:gd name="T2" fmla="*/ 390 w 390"/>
              <a:gd name="T3" fmla="*/ 198 h 198"/>
              <a:gd name="T4" fmla="*/ 390 w 390"/>
              <a:gd name="T5" fmla="*/ 0 h 1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90" h="198">
                <a:moveTo>
                  <a:pt x="0" y="198"/>
                </a:moveTo>
                <a:lnTo>
                  <a:pt x="390" y="198"/>
                </a:lnTo>
                <a:lnTo>
                  <a:pt x="390" y="0"/>
                </a:lnTo>
              </a:path>
            </a:pathLst>
          </a:cu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81" name="Freeform 85"/>
          <p:cNvSpPr>
            <a:spLocks noChangeAspect="1"/>
          </p:cNvSpPr>
          <p:nvPr/>
        </p:nvSpPr>
        <p:spPr bwMode="auto">
          <a:xfrm>
            <a:off x="2017713" y="3994150"/>
            <a:ext cx="250825" cy="1225550"/>
          </a:xfrm>
          <a:custGeom>
            <a:avLst/>
            <a:gdLst>
              <a:gd name="T0" fmla="*/ 0 w 198"/>
              <a:gd name="T1" fmla="*/ 966 h 966"/>
              <a:gd name="T2" fmla="*/ 0 w 198"/>
              <a:gd name="T3" fmla="*/ 0 h 966"/>
              <a:gd name="T4" fmla="*/ 198 w 198"/>
              <a:gd name="T5" fmla="*/ 0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8" h="966">
                <a:moveTo>
                  <a:pt x="0" y="966"/>
                </a:moveTo>
                <a:lnTo>
                  <a:pt x="0" y="0"/>
                </a:lnTo>
                <a:lnTo>
                  <a:pt x="198" y="0"/>
                </a:lnTo>
              </a:path>
            </a:pathLst>
          </a:cu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82" name="Line 86"/>
          <p:cNvSpPr>
            <a:spLocks noChangeAspect="1" noChangeShapeType="1"/>
          </p:cNvSpPr>
          <p:nvPr/>
        </p:nvSpPr>
        <p:spPr bwMode="auto">
          <a:xfrm>
            <a:off x="1754188" y="4732338"/>
            <a:ext cx="250825" cy="0"/>
          </a:xfrm>
          <a:prstGeom prst="line">
            <a:avLst/>
          </a:prstGeom>
          <a:noFill/>
          <a:ln w="3175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83" name="Oval 87"/>
          <p:cNvSpPr>
            <a:spLocks noChangeAspect="1" noChangeArrowheads="1"/>
          </p:cNvSpPr>
          <p:nvPr/>
        </p:nvSpPr>
        <p:spPr bwMode="auto">
          <a:xfrm>
            <a:off x="1727200" y="4692650"/>
            <a:ext cx="77788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84" name="Oval 88"/>
          <p:cNvSpPr>
            <a:spLocks noChangeAspect="1" noChangeArrowheads="1"/>
          </p:cNvSpPr>
          <p:nvPr/>
        </p:nvSpPr>
        <p:spPr bwMode="auto">
          <a:xfrm>
            <a:off x="1235075" y="4943475"/>
            <a:ext cx="76200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85" name="Oval 89"/>
          <p:cNvSpPr>
            <a:spLocks noChangeAspect="1" noChangeArrowheads="1"/>
          </p:cNvSpPr>
          <p:nvPr/>
        </p:nvSpPr>
        <p:spPr bwMode="auto">
          <a:xfrm>
            <a:off x="1973263" y="5184775"/>
            <a:ext cx="77787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86" name="Oval 90"/>
          <p:cNvSpPr>
            <a:spLocks noChangeAspect="1" noChangeArrowheads="1"/>
          </p:cNvSpPr>
          <p:nvPr/>
        </p:nvSpPr>
        <p:spPr bwMode="auto">
          <a:xfrm>
            <a:off x="2220913" y="3960813"/>
            <a:ext cx="79375" cy="77787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187" name="Text Box 91"/>
          <p:cNvSpPr txBox="1">
            <a:spLocks noChangeAspect="1" noChangeArrowheads="1"/>
          </p:cNvSpPr>
          <p:nvPr/>
        </p:nvSpPr>
        <p:spPr bwMode="auto">
          <a:xfrm>
            <a:off x="1362075" y="497998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772188" name="Text Box 92"/>
          <p:cNvSpPr txBox="1">
            <a:spLocks noChangeAspect="1" noChangeArrowheads="1"/>
          </p:cNvSpPr>
          <p:nvPr/>
        </p:nvSpPr>
        <p:spPr bwMode="auto">
          <a:xfrm>
            <a:off x="1733550" y="47164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772189" name="Text Box 93"/>
          <p:cNvSpPr txBox="1">
            <a:spLocks noChangeAspect="1" noChangeArrowheads="1"/>
          </p:cNvSpPr>
          <p:nvPr/>
        </p:nvSpPr>
        <p:spPr bwMode="auto">
          <a:xfrm>
            <a:off x="1960563" y="4473575"/>
            <a:ext cx="2968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6</a:t>
            </a:r>
          </a:p>
        </p:txBody>
      </p:sp>
      <p:sp>
        <p:nvSpPr>
          <p:cNvPr id="772190" name="Rectangle 94"/>
          <p:cNvSpPr>
            <a:spLocks noChangeAspect="1" noChangeArrowheads="1"/>
          </p:cNvSpPr>
          <p:nvPr/>
        </p:nvSpPr>
        <p:spPr bwMode="auto">
          <a:xfrm rot="16200000">
            <a:off x="4095750" y="3856038"/>
            <a:ext cx="1741487" cy="1493838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72191" name="Group 95"/>
          <p:cNvGrpSpPr>
            <a:grpSpLocks noChangeAspect="1"/>
          </p:cNvGrpSpPr>
          <p:nvPr/>
        </p:nvGrpSpPr>
        <p:grpSpPr bwMode="auto">
          <a:xfrm>
            <a:off x="4221163" y="3732213"/>
            <a:ext cx="1503362" cy="1744662"/>
            <a:chOff x="1286" y="1138"/>
            <a:chExt cx="1183" cy="1373"/>
          </a:xfrm>
        </p:grpSpPr>
        <p:sp>
          <p:nvSpPr>
            <p:cNvPr id="772192" name="Line 96"/>
            <p:cNvSpPr>
              <a:spLocks noChangeAspect="1" noChangeShapeType="1"/>
            </p:cNvSpPr>
            <p:nvPr/>
          </p:nvSpPr>
          <p:spPr bwMode="auto">
            <a:xfrm rot="16200000">
              <a:off x="994" y="1824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93" name="Line 97"/>
            <p:cNvSpPr>
              <a:spLocks noChangeAspect="1" noChangeShapeType="1"/>
            </p:cNvSpPr>
            <p:nvPr/>
          </p:nvSpPr>
          <p:spPr bwMode="auto">
            <a:xfrm rot="16200000">
              <a:off x="800" y="1826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94" name="Line 98"/>
            <p:cNvSpPr>
              <a:spLocks noChangeAspect="1" noChangeShapeType="1"/>
            </p:cNvSpPr>
            <p:nvPr/>
          </p:nvSpPr>
          <p:spPr bwMode="auto">
            <a:xfrm rot="16200000">
              <a:off x="1874" y="1731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95" name="Line 99"/>
            <p:cNvSpPr>
              <a:spLocks noChangeAspect="1" noChangeShapeType="1"/>
            </p:cNvSpPr>
            <p:nvPr/>
          </p:nvSpPr>
          <p:spPr bwMode="auto">
            <a:xfrm rot="16200000">
              <a:off x="1876" y="1539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96" name="Line 100"/>
            <p:cNvSpPr>
              <a:spLocks noChangeAspect="1" noChangeShapeType="1"/>
            </p:cNvSpPr>
            <p:nvPr/>
          </p:nvSpPr>
          <p:spPr bwMode="auto">
            <a:xfrm rot="16200000">
              <a:off x="1875" y="1346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97" name="Line 101"/>
            <p:cNvSpPr>
              <a:spLocks noChangeAspect="1" noChangeShapeType="1"/>
            </p:cNvSpPr>
            <p:nvPr/>
          </p:nvSpPr>
          <p:spPr bwMode="auto">
            <a:xfrm rot="16200000">
              <a:off x="1879" y="1152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98" name="Line 102"/>
            <p:cNvSpPr>
              <a:spLocks noChangeAspect="1" noChangeShapeType="1"/>
            </p:cNvSpPr>
            <p:nvPr/>
          </p:nvSpPr>
          <p:spPr bwMode="auto">
            <a:xfrm rot="16200000">
              <a:off x="1189" y="1826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199" name="Line 103"/>
            <p:cNvSpPr>
              <a:spLocks noChangeAspect="1" noChangeShapeType="1"/>
            </p:cNvSpPr>
            <p:nvPr/>
          </p:nvSpPr>
          <p:spPr bwMode="auto">
            <a:xfrm rot="16200000">
              <a:off x="1382" y="1824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200" name="Line 104"/>
            <p:cNvSpPr>
              <a:spLocks noChangeAspect="1" noChangeShapeType="1"/>
            </p:cNvSpPr>
            <p:nvPr/>
          </p:nvSpPr>
          <p:spPr bwMode="auto">
            <a:xfrm rot="16200000">
              <a:off x="1577" y="1823"/>
              <a:ext cx="1370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201" name="Line 105"/>
            <p:cNvSpPr>
              <a:spLocks noChangeAspect="1" noChangeShapeType="1"/>
            </p:cNvSpPr>
            <p:nvPr/>
          </p:nvSpPr>
          <p:spPr bwMode="auto">
            <a:xfrm rot="16200000">
              <a:off x="1878" y="959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72202" name="Line 106"/>
            <p:cNvSpPr>
              <a:spLocks noChangeAspect="1" noChangeShapeType="1"/>
            </p:cNvSpPr>
            <p:nvPr/>
          </p:nvSpPr>
          <p:spPr bwMode="auto">
            <a:xfrm rot="16200000">
              <a:off x="1882" y="765"/>
              <a:ext cx="0" cy="1175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72203" name="Text Box 107"/>
          <p:cNvSpPr txBox="1">
            <a:spLocks noChangeAspect="1" noChangeArrowheads="1"/>
          </p:cNvSpPr>
          <p:nvPr/>
        </p:nvSpPr>
        <p:spPr bwMode="auto">
          <a:xfrm>
            <a:off x="4402138" y="5661025"/>
            <a:ext cx="1116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HPWL = 9</a:t>
            </a:r>
          </a:p>
        </p:txBody>
      </p:sp>
      <p:sp>
        <p:nvSpPr>
          <p:cNvPr id="772204" name="Rectangle 108"/>
          <p:cNvSpPr>
            <a:spLocks noChangeAspect="1" noChangeArrowheads="1"/>
          </p:cNvSpPr>
          <p:nvPr/>
        </p:nvSpPr>
        <p:spPr bwMode="auto">
          <a:xfrm>
            <a:off x="4279900" y="4802188"/>
            <a:ext cx="150813" cy="3873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205" name="Rectangle 109"/>
          <p:cNvSpPr>
            <a:spLocks noChangeAspect="1" noChangeArrowheads="1"/>
          </p:cNvSpPr>
          <p:nvPr/>
        </p:nvSpPr>
        <p:spPr bwMode="auto">
          <a:xfrm>
            <a:off x="5508625" y="3808413"/>
            <a:ext cx="149225" cy="387350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206" name="Rectangle 110"/>
          <p:cNvSpPr>
            <a:spLocks noChangeAspect="1" noChangeArrowheads="1"/>
          </p:cNvSpPr>
          <p:nvPr/>
        </p:nvSpPr>
        <p:spPr bwMode="auto">
          <a:xfrm>
            <a:off x="4773613" y="4302125"/>
            <a:ext cx="384175" cy="388938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207" name="Oval 111"/>
          <p:cNvSpPr>
            <a:spLocks noChangeAspect="1" noChangeArrowheads="1"/>
          </p:cNvSpPr>
          <p:nvPr/>
        </p:nvSpPr>
        <p:spPr bwMode="auto">
          <a:xfrm>
            <a:off x="4927600" y="4702175"/>
            <a:ext cx="77788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208" name="Rectangle 112"/>
          <p:cNvSpPr>
            <a:spLocks noChangeArrowheads="1"/>
          </p:cNvSpPr>
          <p:nvPr/>
        </p:nvSpPr>
        <p:spPr bwMode="auto">
          <a:xfrm rot="16200000">
            <a:off x="5214938" y="5081588"/>
            <a:ext cx="149225" cy="542925"/>
          </a:xfrm>
          <a:prstGeom prst="rect">
            <a:avLst/>
          </a:prstGeom>
          <a:solidFill>
            <a:srgbClr val="B2B2B2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209" name="Rectangle 113"/>
          <p:cNvSpPr>
            <a:spLocks noChangeAspect="1" noChangeArrowheads="1"/>
          </p:cNvSpPr>
          <p:nvPr/>
        </p:nvSpPr>
        <p:spPr bwMode="auto">
          <a:xfrm>
            <a:off x="4473575" y="4006850"/>
            <a:ext cx="987425" cy="1227138"/>
          </a:xfrm>
          <a:prstGeom prst="rect">
            <a:avLst/>
          </a:prstGeom>
          <a:noFill/>
          <a:ln w="3175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210" name="Oval 114"/>
          <p:cNvSpPr>
            <a:spLocks noChangeAspect="1" noChangeArrowheads="1"/>
          </p:cNvSpPr>
          <p:nvPr/>
        </p:nvSpPr>
        <p:spPr bwMode="auto">
          <a:xfrm>
            <a:off x="4433888" y="4953000"/>
            <a:ext cx="76200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211" name="Oval 115"/>
          <p:cNvSpPr>
            <a:spLocks noChangeAspect="1" noChangeArrowheads="1"/>
          </p:cNvSpPr>
          <p:nvPr/>
        </p:nvSpPr>
        <p:spPr bwMode="auto">
          <a:xfrm>
            <a:off x="5173663" y="5194300"/>
            <a:ext cx="77787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212" name="Oval 116"/>
          <p:cNvSpPr>
            <a:spLocks noChangeAspect="1" noChangeArrowheads="1"/>
          </p:cNvSpPr>
          <p:nvPr/>
        </p:nvSpPr>
        <p:spPr bwMode="auto">
          <a:xfrm>
            <a:off x="5421313" y="3967163"/>
            <a:ext cx="79375" cy="793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72213" name="Text Box 117"/>
          <p:cNvSpPr txBox="1">
            <a:spLocks noChangeAspect="1" noChangeArrowheads="1"/>
          </p:cNvSpPr>
          <p:nvPr/>
        </p:nvSpPr>
        <p:spPr bwMode="auto">
          <a:xfrm>
            <a:off x="4803775" y="37163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</a:p>
        </p:txBody>
      </p:sp>
      <p:sp>
        <p:nvSpPr>
          <p:cNvPr id="772214" name="Text Box 118"/>
          <p:cNvSpPr txBox="1">
            <a:spLocks noChangeAspect="1" noChangeArrowheads="1"/>
          </p:cNvSpPr>
          <p:nvPr/>
        </p:nvSpPr>
        <p:spPr bwMode="auto">
          <a:xfrm>
            <a:off x="5391150" y="4503738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5</a:t>
            </a:r>
          </a:p>
        </p:txBody>
      </p:sp>
      <p:sp>
        <p:nvSpPr>
          <p:cNvPr id="772215" name="Text Box 119"/>
          <p:cNvSpPr txBox="1">
            <a:spLocks noChangeAspect="1" noChangeArrowheads="1"/>
          </p:cNvSpPr>
          <p:nvPr/>
        </p:nvSpPr>
        <p:spPr bwMode="auto">
          <a:xfrm>
            <a:off x="4762500" y="4941888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w</a:t>
            </a:r>
          </a:p>
        </p:txBody>
      </p:sp>
      <p:sp>
        <p:nvSpPr>
          <p:cNvPr id="772216" name="Text Box 120"/>
          <p:cNvSpPr txBox="1">
            <a:spLocks noChangeAspect="1" noChangeArrowheads="1"/>
          </p:cNvSpPr>
          <p:nvPr/>
        </p:nvSpPr>
        <p:spPr bwMode="auto">
          <a:xfrm>
            <a:off x="4419600" y="4437063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</a:p>
        </p:txBody>
      </p:sp>
      <p:sp>
        <p:nvSpPr>
          <p:cNvPr id="772218" name="Text Box 122"/>
          <p:cNvSpPr txBox="1">
            <a:spLocks noChangeArrowheads="1"/>
          </p:cNvSpPr>
          <p:nvPr/>
        </p:nvSpPr>
        <p:spPr bwMode="auto">
          <a:xfrm>
            <a:off x="611188" y="1362075"/>
            <a:ext cx="5734050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b="1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Wirelength estimation for a given placement (cont‘d.)</a:t>
            </a:r>
          </a:p>
        </p:txBody>
      </p:sp>
    </p:spTree>
    <p:extLst>
      <p:ext uri="{BB962C8B-B14F-4D97-AF65-F5344CB8AC3E}">
        <p14:creationId xmlns:p14="http://schemas.microsoft.com/office/powerpoint/2010/main" val="204971024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72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72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72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9F741B-3CA4-DD40-9E98-0303B469F0D2}" type="slidenum">
              <a:rPr lang="en-US"/>
              <a:pPr/>
              <a:t>13</a:t>
            </a:fld>
            <a:endParaRPr lang="en-US"/>
          </a:p>
        </p:txBody>
      </p:sp>
      <p:sp>
        <p:nvSpPr>
          <p:cNvPr id="10158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Total Wirelength</a:t>
            </a:r>
          </a:p>
        </p:txBody>
      </p:sp>
      <p:sp>
        <p:nvSpPr>
          <p:cNvPr id="1015904" name="Text Box 96"/>
          <p:cNvSpPr txBox="1">
            <a:spLocks noChangeArrowheads="1"/>
          </p:cNvSpPr>
          <p:nvPr/>
        </p:nvSpPr>
        <p:spPr bwMode="auto">
          <a:xfrm>
            <a:off x="842963" y="1362075"/>
            <a:ext cx="6142037" cy="4111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Total wirelength with net weights (weighted wirelength)</a:t>
            </a:r>
          </a:p>
        </p:txBody>
      </p:sp>
      <p:sp>
        <p:nvSpPr>
          <p:cNvPr id="1015905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608013" y="1916113"/>
            <a:ext cx="8193087" cy="3516312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For a placement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, an estimate of total weighted wirelength is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588963" lvl="1" indent="-30480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where </a:t>
            </a:r>
            <a:r>
              <a:rPr lang="en-US" altLang="zh-CN" i="1">
                <a:ea typeface="宋体" charset="0"/>
                <a:cs typeface="宋体" charset="0"/>
              </a:rPr>
              <a:t>w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net</a:t>
            </a:r>
            <a:r>
              <a:rPr lang="en-US" altLang="zh-CN">
                <a:ea typeface="宋体" charset="0"/>
                <a:cs typeface="宋体" charset="0"/>
              </a:rPr>
              <a:t>) is the weight of </a:t>
            </a:r>
            <a:r>
              <a:rPr lang="en-US" altLang="zh-CN" i="1">
                <a:ea typeface="宋体" charset="0"/>
                <a:cs typeface="宋体" charset="0"/>
              </a:rPr>
              <a:t>net</a:t>
            </a:r>
            <a:r>
              <a:rPr lang="en-US" altLang="zh-CN">
                <a:ea typeface="宋体" charset="0"/>
                <a:cs typeface="宋体" charset="0"/>
              </a:rPr>
              <a:t>, and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net</a:t>
            </a:r>
            <a:r>
              <a:rPr lang="en-US" altLang="zh-CN">
                <a:ea typeface="宋体" charset="0"/>
                <a:cs typeface="宋体" charset="0"/>
              </a:rPr>
              <a:t>) is the estimated wirelength of </a:t>
            </a:r>
            <a:r>
              <a:rPr lang="en-US" altLang="zh-CN" i="1">
                <a:ea typeface="宋体" charset="0"/>
                <a:cs typeface="宋体" charset="0"/>
              </a:rPr>
              <a:t>net</a:t>
            </a:r>
            <a:r>
              <a:rPr lang="en-US" altLang="zh-CN">
                <a:ea typeface="宋体" charset="0"/>
                <a:cs typeface="宋体" charset="0"/>
              </a:rPr>
              <a:t>.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Example:</a:t>
            </a:r>
          </a:p>
        </p:txBody>
      </p:sp>
      <p:sp>
        <p:nvSpPr>
          <p:cNvPr id="1015907" name="Rectangle 9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15906" name="Object 98"/>
          <p:cNvGraphicFramePr>
            <a:graphicFrameLocks noChangeAspect="1"/>
          </p:cNvGraphicFramePr>
          <p:nvPr/>
        </p:nvGraphicFramePr>
        <p:xfrm>
          <a:off x="1116013" y="2420938"/>
          <a:ext cx="2857500" cy="661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2" name="Formel" r:id="rId4" imgW="1485720" imgH="342720" progId="Equation.3">
                  <p:embed/>
                </p:oleObj>
              </mc:Choice>
              <mc:Fallback>
                <p:oleObj name="Formel" r:id="rId4" imgW="14857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420938"/>
                        <a:ext cx="2857500" cy="661987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5981" name="Object 173"/>
          <p:cNvGraphicFramePr>
            <a:graphicFrameLocks noChangeAspect="1"/>
          </p:cNvGraphicFramePr>
          <p:nvPr/>
        </p:nvGraphicFramePr>
        <p:xfrm>
          <a:off x="1144588" y="5791200"/>
          <a:ext cx="5299075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0633" name="Equation" r:id="rId6" imgW="2755800" imgH="342720" progId="Equation.3">
                  <p:embed/>
                </p:oleObj>
              </mc:Choice>
              <mc:Fallback>
                <p:oleObj name="Equation" r:id="rId6" imgW="27558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8" y="5791200"/>
                        <a:ext cx="5299075" cy="661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6115" name="Group 307"/>
          <p:cNvGrpSpPr>
            <a:grpSpLocks/>
          </p:cNvGrpSpPr>
          <p:nvPr/>
        </p:nvGrpSpPr>
        <p:grpSpPr bwMode="auto">
          <a:xfrm>
            <a:off x="5607050" y="3573463"/>
            <a:ext cx="1879600" cy="2203450"/>
            <a:chOff x="3532" y="2326"/>
            <a:chExt cx="1184" cy="1388"/>
          </a:xfrm>
        </p:grpSpPr>
        <p:sp>
          <p:nvSpPr>
            <p:cNvPr id="1016071" name="Rectangle 263"/>
            <p:cNvSpPr>
              <a:spLocks noChangeArrowheads="1"/>
            </p:cNvSpPr>
            <p:nvPr/>
          </p:nvSpPr>
          <p:spPr bwMode="auto">
            <a:xfrm rot="16200000">
              <a:off x="3435" y="2432"/>
              <a:ext cx="1370" cy="117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16072" name="Group 264"/>
            <p:cNvGrpSpPr>
              <a:grpSpLocks/>
            </p:cNvGrpSpPr>
            <p:nvPr/>
          </p:nvGrpSpPr>
          <p:grpSpPr bwMode="auto">
            <a:xfrm>
              <a:off x="3533" y="2335"/>
              <a:ext cx="1183" cy="1373"/>
              <a:chOff x="1286" y="1138"/>
              <a:chExt cx="1183" cy="1373"/>
            </a:xfrm>
          </p:grpSpPr>
          <p:sp>
            <p:nvSpPr>
              <p:cNvPr id="1016073" name="Line 265"/>
              <p:cNvSpPr>
                <a:spLocks noChangeShapeType="1"/>
              </p:cNvSpPr>
              <p:nvPr/>
            </p:nvSpPr>
            <p:spPr bwMode="auto">
              <a:xfrm rot="16200000">
                <a:off x="994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74" name="Line 266"/>
              <p:cNvSpPr>
                <a:spLocks noChangeShapeType="1"/>
              </p:cNvSpPr>
              <p:nvPr/>
            </p:nvSpPr>
            <p:spPr bwMode="auto">
              <a:xfrm rot="16200000">
                <a:off x="800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75" name="Line 267"/>
              <p:cNvSpPr>
                <a:spLocks noChangeShapeType="1"/>
              </p:cNvSpPr>
              <p:nvPr/>
            </p:nvSpPr>
            <p:spPr bwMode="auto">
              <a:xfrm rot="16200000">
                <a:off x="1874" y="1731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76" name="Line 268"/>
              <p:cNvSpPr>
                <a:spLocks noChangeShapeType="1"/>
              </p:cNvSpPr>
              <p:nvPr/>
            </p:nvSpPr>
            <p:spPr bwMode="auto">
              <a:xfrm rot="16200000">
                <a:off x="1876" y="153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77" name="Line 269"/>
              <p:cNvSpPr>
                <a:spLocks noChangeShapeType="1"/>
              </p:cNvSpPr>
              <p:nvPr/>
            </p:nvSpPr>
            <p:spPr bwMode="auto">
              <a:xfrm rot="16200000">
                <a:off x="1875" y="1346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78" name="Line 270"/>
              <p:cNvSpPr>
                <a:spLocks noChangeShapeType="1"/>
              </p:cNvSpPr>
              <p:nvPr/>
            </p:nvSpPr>
            <p:spPr bwMode="auto">
              <a:xfrm rot="16200000">
                <a:off x="1879" y="1152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79" name="Line 271"/>
              <p:cNvSpPr>
                <a:spLocks noChangeShapeType="1"/>
              </p:cNvSpPr>
              <p:nvPr/>
            </p:nvSpPr>
            <p:spPr bwMode="auto">
              <a:xfrm rot="16200000">
                <a:off x="1189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80" name="Line 272"/>
              <p:cNvSpPr>
                <a:spLocks noChangeShapeType="1"/>
              </p:cNvSpPr>
              <p:nvPr/>
            </p:nvSpPr>
            <p:spPr bwMode="auto">
              <a:xfrm rot="16200000">
                <a:off x="1382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81" name="Line 273"/>
              <p:cNvSpPr>
                <a:spLocks noChangeShapeType="1"/>
              </p:cNvSpPr>
              <p:nvPr/>
            </p:nvSpPr>
            <p:spPr bwMode="auto">
              <a:xfrm rot="16200000">
                <a:off x="1577" y="1823"/>
                <a:ext cx="1370" cy="0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82" name="Line 274"/>
              <p:cNvSpPr>
                <a:spLocks noChangeShapeType="1"/>
              </p:cNvSpPr>
              <p:nvPr/>
            </p:nvSpPr>
            <p:spPr bwMode="auto">
              <a:xfrm rot="16200000">
                <a:off x="1878" y="959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16083" name="Line 275"/>
              <p:cNvSpPr>
                <a:spLocks noChangeShapeType="1"/>
              </p:cNvSpPr>
              <p:nvPr/>
            </p:nvSpPr>
            <p:spPr bwMode="auto">
              <a:xfrm rot="16200000">
                <a:off x="1882" y="765"/>
                <a:ext cx="0" cy="1175"/>
              </a:xfrm>
              <a:prstGeom prst="line">
                <a:avLst/>
              </a:prstGeom>
              <a:noFill/>
              <a:ln w="9525">
                <a:solidFill>
                  <a:srgbClr val="80808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016084" name="Rectangle 276"/>
            <p:cNvSpPr>
              <a:spLocks noChangeArrowheads="1"/>
            </p:cNvSpPr>
            <p:nvPr/>
          </p:nvSpPr>
          <p:spPr bwMode="auto">
            <a:xfrm>
              <a:off x="3580" y="3171"/>
              <a:ext cx="118" cy="30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85" name="Rectangle 277"/>
            <p:cNvSpPr>
              <a:spLocks noChangeArrowheads="1"/>
            </p:cNvSpPr>
            <p:nvPr/>
          </p:nvSpPr>
          <p:spPr bwMode="auto">
            <a:xfrm rot="16200000">
              <a:off x="4252" y="3458"/>
              <a:ext cx="118" cy="30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86" name="Rectangle 278"/>
            <p:cNvSpPr>
              <a:spLocks noChangeArrowheads="1"/>
            </p:cNvSpPr>
            <p:nvPr/>
          </p:nvSpPr>
          <p:spPr bwMode="auto">
            <a:xfrm rot="16200000">
              <a:off x="4061" y="2307"/>
              <a:ext cx="118" cy="30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87" name="Rectangle 279"/>
            <p:cNvSpPr>
              <a:spLocks noChangeArrowheads="1"/>
            </p:cNvSpPr>
            <p:nvPr/>
          </p:nvSpPr>
          <p:spPr bwMode="auto">
            <a:xfrm>
              <a:off x="3578" y="2398"/>
              <a:ext cx="118" cy="30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88" name="Rectangle 280"/>
            <p:cNvSpPr>
              <a:spLocks noChangeArrowheads="1"/>
            </p:cNvSpPr>
            <p:nvPr/>
          </p:nvSpPr>
          <p:spPr bwMode="auto">
            <a:xfrm>
              <a:off x="4547" y="2782"/>
              <a:ext cx="118" cy="50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89" name="Rectangle 281"/>
            <p:cNvSpPr>
              <a:spLocks noChangeArrowheads="1"/>
            </p:cNvSpPr>
            <p:nvPr/>
          </p:nvSpPr>
          <p:spPr bwMode="auto">
            <a:xfrm rot="16200000">
              <a:off x="4056" y="2884"/>
              <a:ext cx="118" cy="30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0" name="Oval 282"/>
            <p:cNvSpPr>
              <a:spLocks noChangeArrowheads="1"/>
            </p:cNvSpPr>
            <p:nvPr/>
          </p:nvSpPr>
          <p:spPr bwMode="auto">
            <a:xfrm>
              <a:off x="3703" y="3296"/>
              <a:ext cx="61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1" name="Oval 283"/>
            <p:cNvSpPr>
              <a:spLocks noChangeArrowheads="1"/>
            </p:cNvSpPr>
            <p:nvPr/>
          </p:nvSpPr>
          <p:spPr bwMode="auto">
            <a:xfrm>
              <a:off x="3701" y="2517"/>
              <a:ext cx="61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2" name="Oval 284"/>
            <p:cNvSpPr>
              <a:spLocks noChangeArrowheads="1"/>
            </p:cNvSpPr>
            <p:nvPr/>
          </p:nvSpPr>
          <p:spPr bwMode="auto">
            <a:xfrm>
              <a:off x="4091" y="3102"/>
              <a:ext cx="61" cy="62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3" name="Freeform 285"/>
            <p:cNvSpPr>
              <a:spLocks/>
            </p:cNvSpPr>
            <p:nvPr/>
          </p:nvSpPr>
          <p:spPr bwMode="auto">
            <a:xfrm>
              <a:off x="3733" y="2551"/>
              <a:ext cx="390" cy="777"/>
            </a:xfrm>
            <a:custGeom>
              <a:avLst/>
              <a:gdLst>
                <a:gd name="T0" fmla="*/ 0 w 390"/>
                <a:gd name="T1" fmla="*/ 0 h 777"/>
                <a:gd name="T2" fmla="*/ 0 w 390"/>
                <a:gd name="T3" fmla="*/ 777 h 777"/>
                <a:gd name="T4" fmla="*/ 390 w 390"/>
                <a:gd name="T5" fmla="*/ 777 h 777"/>
                <a:gd name="T6" fmla="*/ 390 w 390"/>
                <a:gd name="T7" fmla="*/ 582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777">
                  <a:moveTo>
                    <a:pt x="0" y="0"/>
                  </a:moveTo>
                  <a:lnTo>
                    <a:pt x="0" y="777"/>
                  </a:lnTo>
                  <a:lnTo>
                    <a:pt x="390" y="777"/>
                  </a:lnTo>
                  <a:lnTo>
                    <a:pt x="390" y="582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4" name="Freeform 286"/>
            <p:cNvSpPr>
              <a:spLocks/>
            </p:cNvSpPr>
            <p:nvPr/>
          </p:nvSpPr>
          <p:spPr bwMode="auto">
            <a:xfrm>
              <a:off x="4120" y="2551"/>
              <a:ext cx="387" cy="387"/>
            </a:xfrm>
            <a:custGeom>
              <a:avLst/>
              <a:gdLst>
                <a:gd name="T0" fmla="*/ 0 w 387"/>
                <a:gd name="T1" fmla="*/ 0 h 387"/>
                <a:gd name="T2" fmla="*/ 0 w 387"/>
                <a:gd name="T3" fmla="*/ 387 h 387"/>
                <a:gd name="T4" fmla="*/ 387 w 387"/>
                <a:gd name="T5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" h="387">
                  <a:moveTo>
                    <a:pt x="0" y="0"/>
                  </a:moveTo>
                  <a:lnTo>
                    <a:pt x="0" y="387"/>
                  </a:lnTo>
                  <a:lnTo>
                    <a:pt x="387" y="387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5" name="Freeform 287"/>
            <p:cNvSpPr>
              <a:spLocks/>
            </p:cNvSpPr>
            <p:nvPr/>
          </p:nvSpPr>
          <p:spPr bwMode="auto">
            <a:xfrm>
              <a:off x="4276" y="3130"/>
              <a:ext cx="225" cy="390"/>
            </a:xfrm>
            <a:custGeom>
              <a:avLst/>
              <a:gdLst>
                <a:gd name="T0" fmla="*/ 0 w 195"/>
                <a:gd name="T1" fmla="*/ 390 h 390"/>
                <a:gd name="T2" fmla="*/ 0 w 195"/>
                <a:gd name="T3" fmla="*/ 0 h 390"/>
                <a:gd name="T4" fmla="*/ 195 w 195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390">
                  <a:moveTo>
                    <a:pt x="0" y="390"/>
                  </a:moveTo>
                  <a:lnTo>
                    <a:pt x="0" y="0"/>
                  </a:lnTo>
                  <a:lnTo>
                    <a:pt x="195" y="0"/>
                  </a:lnTo>
                </a:path>
              </a:pathLst>
            </a:custGeom>
            <a:noFill/>
            <a:ln w="31750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6" name="Oval 288"/>
            <p:cNvSpPr>
              <a:spLocks noChangeArrowheads="1"/>
            </p:cNvSpPr>
            <p:nvPr/>
          </p:nvSpPr>
          <p:spPr bwMode="auto">
            <a:xfrm>
              <a:off x="4089" y="2522"/>
              <a:ext cx="61" cy="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7" name="Oval 289"/>
            <p:cNvSpPr>
              <a:spLocks noChangeArrowheads="1"/>
            </p:cNvSpPr>
            <p:nvPr/>
          </p:nvSpPr>
          <p:spPr bwMode="auto">
            <a:xfrm>
              <a:off x="4244" y="3486"/>
              <a:ext cx="61" cy="6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8" name="Oval 290"/>
            <p:cNvSpPr>
              <a:spLocks noChangeArrowheads="1"/>
            </p:cNvSpPr>
            <p:nvPr/>
          </p:nvSpPr>
          <p:spPr bwMode="auto">
            <a:xfrm>
              <a:off x="4478" y="2907"/>
              <a:ext cx="62" cy="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099" name="Oval 291"/>
            <p:cNvSpPr>
              <a:spLocks noChangeArrowheads="1"/>
            </p:cNvSpPr>
            <p:nvPr/>
          </p:nvSpPr>
          <p:spPr bwMode="auto">
            <a:xfrm>
              <a:off x="4479" y="3100"/>
              <a:ext cx="62" cy="6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100" name="Oval 292"/>
            <p:cNvSpPr>
              <a:spLocks noChangeArrowheads="1"/>
            </p:cNvSpPr>
            <p:nvPr/>
          </p:nvSpPr>
          <p:spPr bwMode="auto">
            <a:xfrm>
              <a:off x="4090" y="2907"/>
              <a:ext cx="61" cy="62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6101" name="Text Box 293"/>
            <p:cNvSpPr txBox="1">
              <a:spLocks noChangeArrowheads="1"/>
            </p:cNvSpPr>
            <p:nvPr/>
          </p:nvSpPr>
          <p:spPr bwMode="auto">
            <a:xfrm>
              <a:off x="3537" y="2417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a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16102" name="Text Box 294"/>
            <p:cNvSpPr txBox="1">
              <a:spLocks noChangeArrowheads="1"/>
            </p:cNvSpPr>
            <p:nvPr/>
          </p:nvSpPr>
          <p:spPr bwMode="auto">
            <a:xfrm>
              <a:off x="3548" y="319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b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16103" name="Text Box 295"/>
            <p:cNvSpPr txBox="1">
              <a:spLocks noChangeArrowheads="1"/>
            </p:cNvSpPr>
            <p:nvPr/>
          </p:nvSpPr>
          <p:spPr bwMode="auto">
            <a:xfrm>
              <a:off x="4024" y="291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d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16104" name="Text Box 296"/>
            <p:cNvSpPr txBox="1">
              <a:spLocks noChangeArrowheads="1"/>
            </p:cNvSpPr>
            <p:nvPr/>
          </p:nvSpPr>
          <p:spPr bwMode="auto">
            <a:xfrm>
              <a:off x="4029" y="2326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c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16105" name="Text Box 297"/>
            <p:cNvSpPr txBox="1">
              <a:spLocks noChangeArrowheads="1"/>
            </p:cNvSpPr>
            <p:nvPr/>
          </p:nvSpPr>
          <p:spPr bwMode="auto">
            <a:xfrm>
              <a:off x="4520" y="2913"/>
              <a:ext cx="16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f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16106" name="Text Box 298"/>
            <p:cNvSpPr txBox="1">
              <a:spLocks noChangeArrowheads="1"/>
            </p:cNvSpPr>
            <p:nvPr/>
          </p:nvSpPr>
          <p:spPr bwMode="auto">
            <a:xfrm>
              <a:off x="4220" y="3483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e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16107" name="Text Box 299"/>
            <p:cNvSpPr txBox="1">
              <a:spLocks noChangeArrowheads="1"/>
            </p:cNvSpPr>
            <p:nvPr/>
          </p:nvSpPr>
          <p:spPr bwMode="auto">
            <a:xfrm>
              <a:off x="3684" y="3296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b</a:t>
              </a:r>
              <a:r>
                <a:rPr lang="de-DE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endPara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16108" name="Text Box 300"/>
            <p:cNvSpPr txBox="1">
              <a:spLocks noChangeArrowheads="1"/>
            </p:cNvSpPr>
            <p:nvPr/>
          </p:nvSpPr>
          <p:spPr bwMode="auto">
            <a:xfrm>
              <a:off x="4071" y="3291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e</a:t>
              </a:r>
              <a:r>
                <a:rPr lang="de-DE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endPara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16109" name="Text Box 301"/>
            <p:cNvSpPr txBox="1">
              <a:spLocks noChangeArrowheads="1"/>
            </p:cNvSpPr>
            <p:nvPr/>
          </p:nvSpPr>
          <p:spPr bwMode="auto">
            <a:xfrm>
              <a:off x="4087" y="2495"/>
              <a:ext cx="22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c</a:t>
              </a:r>
              <a:r>
                <a:rPr lang="de-DE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endPara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16110" name="Text Box 302"/>
            <p:cNvSpPr txBox="1">
              <a:spLocks noChangeArrowheads="1"/>
            </p:cNvSpPr>
            <p:nvPr/>
          </p:nvSpPr>
          <p:spPr bwMode="auto">
            <a:xfrm>
              <a:off x="3672" y="2330"/>
              <a:ext cx="2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a</a:t>
              </a:r>
              <a:r>
                <a:rPr lang="de-DE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endPara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16111" name="Text Box 303"/>
            <p:cNvSpPr txBox="1">
              <a:spLocks noChangeArrowheads="1"/>
            </p:cNvSpPr>
            <p:nvPr/>
          </p:nvSpPr>
          <p:spPr bwMode="auto">
            <a:xfrm>
              <a:off x="3900" y="2758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d</a:t>
              </a:r>
              <a:r>
                <a:rPr lang="de-DE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endPara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16112" name="Text Box 304"/>
            <p:cNvSpPr txBox="1">
              <a:spLocks noChangeArrowheads="1"/>
            </p:cNvSpPr>
            <p:nvPr/>
          </p:nvSpPr>
          <p:spPr bwMode="auto">
            <a:xfrm>
              <a:off x="3895" y="3038"/>
              <a:ext cx="23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d</a:t>
              </a:r>
              <a:r>
                <a:rPr lang="de-DE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endPara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16113" name="Text Box 305"/>
            <p:cNvSpPr txBox="1">
              <a:spLocks noChangeArrowheads="1"/>
            </p:cNvSpPr>
            <p:nvPr/>
          </p:nvSpPr>
          <p:spPr bwMode="auto">
            <a:xfrm>
              <a:off x="4279" y="3112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f</a:t>
              </a:r>
              <a:r>
                <a:rPr lang="de-DE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endPara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  <p:sp>
          <p:nvSpPr>
            <p:cNvPr id="1016114" name="Text Box 306"/>
            <p:cNvSpPr txBox="1">
              <a:spLocks noChangeArrowheads="1"/>
            </p:cNvSpPr>
            <p:nvPr/>
          </p:nvSpPr>
          <p:spPr bwMode="auto">
            <a:xfrm>
              <a:off x="4277" y="2885"/>
              <a:ext cx="27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BBE0E3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f</a:t>
              </a:r>
              <a:r>
                <a:rPr lang="de-DE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endPara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016116" name="Text Box 308"/>
          <p:cNvSpPr txBox="1">
            <a:spLocks noChangeArrowheads="1"/>
          </p:cNvSpPr>
          <p:nvPr/>
        </p:nvSpPr>
        <p:spPr bwMode="auto">
          <a:xfrm>
            <a:off x="925513" y="4138613"/>
            <a:ext cx="2976562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Nets		Weights</a:t>
            </a:r>
            <a:endParaRPr lang="de-DE" sz="1700" i="1" smtClean="0">
              <a:solidFill>
                <a:srgbClr val="000000"/>
              </a:solidFill>
              <a:ea typeface="Times New Roman" charset="0"/>
              <a:cs typeface="Aria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 = (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a</a:t>
            </a:r>
            <a:r>
              <a:rPr lang="de-DE" sz="1700" baseline="-25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b</a:t>
            </a:r>
            <a:r>
              <a:rPr lang="de-DE" sz="1700" baseline="-25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d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2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)	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) = 2</a:t>
            </a:r>
            <a:endParaRPr lang="de-DE" sz="1700" i="1" smtClean="0">
              <a:solidFill>
                <a:srgbClr val="000000"/>
              </a:solidFill>
              <a:ea typeface="Times New Roman" charset="0"/>
              <a:cs typeface="Aria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2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 = (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c</a:t>
            </a:r>
            <a:r>
              <a:rPr lang="de-DE" sz="1700" baseline="-25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d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f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)	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2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) = 4</a:t>
            </a:r>
            <a:endParaRPr lang="de-DE" sz="1700" i="1" smtClean="0">
              <a:solidFill>
                <a:srgbClr val="000000"/>
              </a:solidFill>
              <a:ea typeface="Times New Roman" charset="0"/>
              <a:cs typeface="Aria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3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 = (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e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f</a:t>
            </a:r>
            <a:r>
              <a:rPr lang="de-DE" sz="1700" baseline="-25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2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)	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w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(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</a:t>
            </a:r>
            <a:r>
              <a:rPr lang="de-DE" sz="1700" i="1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3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) = 1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52261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590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6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16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15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61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4A03CD-6530-CE40-93CB-59FCECD31316}" type="slidenum">
              <a:rPr lang="en-US"/>
              <a:pPr/>
              <a:t>14</a:t>
            </a:fld>
            <a:endParaRPr lang="en-US"/>
          </a:p>
        </p:txBody>
      </p:sp>
      <p:sp>
        <p:nvSpPr>
          <p:cNvPr id="1017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Number of Cut Nets</a:t>
            </a:r>
          </a:p>
        </p:txBody>
      </p:sp>
      <p:sp>
        <p:nvSpPr>
          <p:cNvPr id="1017859" name="Text Box 3"/>
          <p:cNvSpPr txBox="1">
            <a:spLocks noChangeArrowheads="1"/>
          </p:cNvSpPr>
          <p:nvPr/>
        </p:nvSpPr>
        <p:spPr bwMode="auto">
          <a:xfrm>
            <a:off x="842963" y="1362075"/>
            <a:ext cx="6142037" cy="4111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Cut sizes of a placement</a:t>
            </a:r>
          </a:p>
        </p:txBody>
      </p:sp>
      <p:sp>
        <p:nvSpPr>
          <p:cNvPr id="101786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8013" y="1916113"/>
            <a:ext cx="8193087" cy="3516312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To improve total wirelength of a placement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, separately calculate the number of crossings of global vertical and horizontal cutlines, and minimize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588963" lvl="1" indent="-304800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where Ψ</a:t>
            </a:r>
            <a:r>
              <a:rPr lang="en-US" altLang="zh-CN" i="1" baseline="-25000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cut</a:t>
            </a:r>
            <a:r>
              <a:rPr lang="en-US" altLang="zh-CN">
                <a:ea typeface="宋体" charset="0"/>
                <a:cs typeface="宋体" charset="0"/>
              </a:rPr>
              <a:t>) be the set of nets cut by a cutline </a:t>
            </a:r>
            <a:r>
              <a:rPr lang="en-US" altLang="zh-CN" i="1">
                <a:ea typeface="宋体" charset="0"/>
                <a:cs typeface="宋体" charset="0"/>
              </a:rPr>
              <a:t>cut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1017861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7911" name="Rectangle 5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17910" name="Object 54"/>
          <p:cNvGraphicFramePr>
            <a:graphicFrameLocks noChangeAspect="1"/>
          </p:cNvGraphicFramePr>
          <p:nvPr/>
        </p:nvGraphicFramePr>
        <p:xfrm>
          <a:off x="1144588" y="2636838"/>
          <a:ext cx="3498850" cy="690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32" name="Equation" r:id="rId4" imgW="1586811" imgH="355446" progId="Equation.3">
                  <p:embed/>
                </p:oleObj>
              </mc:Choice>
              <mc:Fallback>
                <p:oleObj name="Equation" r:id="rId4" imgW="1586811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357" b="5357"/>
                      <a:stretch>
                        <a:fillRect/>
                      </a:stretch>
                    </p:blipFill>
                    <p:spPr bwMode="auto">
                      <a:xfrm>
                        <a:off x="1144588" y="2636838"/>
                        <a:ext cx="3498850" cy="690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5528625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4400F5-0D83-6A48-82E2-2B8D4999D346}" type="slidenum">
              <a:rPr lang="en-US"/>
              <a:pPr/>
              <a:t>15</a:t>
            </a:fld>
            <a:endParaRPr lang="en-US"/>
          </a:p>
        </p:txBody>
      </p:sp>
      <p:sp>
        <p:nvSpPr>
          <p:cNvPr id="1019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Number of Cut Nets</a:t>
            </a:r>
          </a:p>
        </p:txBody>
      </p:sp>
      <p:sp>
        <p:nvSpPr>
          <p:cNvPr id="1019907" name="Text Box 3"/>
          <p:cNvSpPr txBox="1">
            <a:spLocks noChangeArrowheads="1"/>
          </p:cNvSpPr>
          <p:nvPr/>
        </p:nvSpPr>
        <p:spPr bwMode="auto">
          <a:xfrm>
            <a:off x="842963" y="1362075"/>
            <a:ext cx="6142037" cy="4111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Cut sizes of a placement</a:t>
            </a:r>
          </a:p>
        </p:txBody>
      </p:sp>
      <p:sp>
        <p:nvSpPr>
          <p:cNvPr id="101990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8013" y="1916113"/>
            <a:ext cx="8193087" cy="4465637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Example: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Cut values for each global cutline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 err="1">
                <a:ea typeface="宋体" charset="0"/>
                <a:cs typeface="宋体" charset="0"/>
              </a:rPr>
              <a:t>ψ</a:t>
            </a:r>
            <a:r>
              <a:rPr lang="pt-BR" baseline="-25000" dirty="0" err="1"/>
              <a:t>P</a:t>
            </a:r>
            <a:r>
              <a:rPr lang="pt-BR" dirty="0"/>
              <a:t>(</a:t>
            </a:r>
            <a:r>
              <a:rPr lang="pt-BR" i="1" dirty="0"/>
              <a:t>v</a:t>
            </a:r>
            <a:r>
              <a:rPr lang="pt-BR" baseline="-25000" dirty="0"/>
              <a:t>1</a:t>
            </a:r>
            <a:r>
              <a:rPr lang="pt-BR" dirty="0"/>
              <a:t>) = 1	</a:t>
            </a:r>
            <a:r>
              <a:rPr lang="en-US" altLang="zh-CN" dirty="0" err="1">
                <a:ea typeface="宋体" charset="0"/>
                <a:cs typeface="宋体" charset="0"/>
              </a:rPr>
              <a:t>ψ</a:t>
            </a:r>
            <a:r>
              <a:rPr lang="pt-BR" baseline="-25000" dirty="0" err="1"/>
              <a:t>P</a:t>
            </a:r>
            <a:r>
              <a:rPr lang="pt-BR" dirty="0"/>
              <a:t>(</a:t>
            </a:r>
            <a:r>
              <a:rPr lang="pt-BR" i="1" dirty="0"/>
              <a:t>v</a:t>
            </a:r>
            <a:r>
              <a:rPr lang="pt-BR" baseline="-25000" dirty="0"/>
              <a:t>2</a:t>
            </a:r>
            <a:r>
              <a:rPr lang="pt-BR" dirty="0"/>
              <a:t>) = 2</a:t>
            </a:r>
            <a:br>
              <a:rPr lang="pt-BR" dirty="0"/>
            </a:br>
            <a:r>
              <a:rPr lang="en-US" altLang="zh-CN" dirty="0" err="1">
                <a:ea typeface="宋体" charset="0"/>
                <a:cs typeface="宋体" charset="0"/>
              </a:rPr>
              <a:t>ψ</a:t>
            </a:r>
            <a:r>
              <a:rPr lang="pt-BR" baseline="-25000" dirty="0" err="1"/>
              <a:t>P</a:t>
            </a:r>
            <a:r>
              <a:rPr lang="pt-BR" dirty="0"/>
              <a:t>(</a:t>
            </a: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dirty="0"/>
              <a:t>) = 3	</a:t>
            </a:r>
            <a:r>
              <a:rPr lang="en-US" altLang="zh-CN" dirty="0" err="1">
                <a:ea typeface="宋体" charset="0"/>
                <a:cs typeface="宋体" charset="0"/>
              </a:rPr>
              <a:t>ψ</a:t>
            </a:r>
            <a:r>
              <a:rPr lang="pt-BR" baseline="-25000" dirty="0" err="1"/>
              <a:t>P</a:t>
            </a:r>
            <a:r>
              <a:rPr lang="pt-BR" dirty="0"/>
              <a:t>(</a:t>
            </a:r>
            <a:r>
              <a:rPr lang="pt-BR" i="1" dirty="0"/>
              <a:t>h</a:t>
            </a:r>
            <a:r>
              <a:rPr lang="pt-BR" baseline="-25000" dirty="0"/>
              <a:t>2</a:t>
            </a:r>
            <a:r>
              <a:rPr lang="pt-BR" dirty="0"/>
              <a:t>) = 2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Total number of crossings in </a:t>
            </a:r>
            <a:r>
              <a:rPr lang="en-US" altLang="zh-CN" i="1" dirty="0"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/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 err="1">
                <a:ea typeface="宋体" charset="0"/>
                <a:cs typeface="宋体" charset="0"/>
              </a:rPr>
              <a:t>ψ</a:t>
            </a:r>
            <a:r>
              <a:rPr lang="pt-BR" i="1" baseline="-25000" dirty="0" err="1"/>
              <a:t>P</a:t>
            </a:r>
            <a:r>
              <a:rPr lang="pt-BR" dirty="0"/>
              <a:t>(</a:t>
            </a:r>
            <a:r>
              <a:rPr lang="pt-BR" i="1" dirty="0"/>
              <a:t>v</a:t>
            </a:r>
            <a:r>
              <a:rPr lang="pt-BR" baseline="-25000" dirty="0"/>
              <a:t>1</a:t>
            </a:r>
            <a:r>
              <a:rPr lang="pt-BR" dirty="0"/>
              <a:t>) + </a:t>
            </a:r>
            <a:r>
              <a:rPr lang="en-US" altLang="zh-CN" dirty="0" err="1">
                <a:ea typeface="宋体" charset="0"/>
                <a:cs typeface="宋体" charset="0"/>
              </a:rPr>
              <a:t>ψ</a:t>
            </a:r>
            <a:r>
              <a:rPr lang="pt-BR" i="1" baseline="-25000" dirty="0" err="1"/>
              <a:t>P</a:t>
            </a:r>
            <a:r>
              <a:rPr lang="pt-BR" dirty="0"/>
              <a:t>(</a:t>
            </a:r>
            <a:r>
              <a:rPr lang="pt-BR" i="1" dirty="0"/>
              <a:t>v</a:t>
            </a:r>
            <a:r>
              <a:rPr lang="pt-BR" baseline="-25000" dirty="0"/>
              <a:t>2</a:t>
            </a:r>
            <a:r>
              <a:rPr lang="pt-BR" dirty="0"/>
              <a:t>) + </a:t>
            </a:r>
            <a:r>
              <a:rPr lang="en-US" altLang="zh-CN" dirty="0" err="1">
                <a:ea typeface="宋体" charset="0"/>
                <a:cs typeface="宋体" charset="0"/>
              </a:rPr>
              <a:t>ψ</a:t>
            </a:r>
            <a:r>
              <a:rPr lang="pt-BR" i="1" baseline="-25000" dirty="0" err="1"/>
              <a:t>P</a:t>
            </a:r>
            <a:r>
              <a:rPr lang="pt-BR" dirty="0"/>
              <a:t>(</a:t>
            </a:r>
            <a:r>
              <a:rPr lang="pt-BR" i="1" dirty="0"/>
              <a:t>h</a:t>
            </a:r>
            <a:r>
              <a:rPr lang="pt-BR" baseline="-25000" dirty="0"/>
              <a:t>1</a:t>
            </a:r>
            <a:r>
              <a:rPr lang="pt-BR" dirty="0"/>
              <a:t>) + </a:t>
            </a:r>
            <a:r>
              <a:rPr lang="en-US" altLang="zh-CN" dirty="0" err="1">
                <a:ea typeface="宋体" charset="0"/>
                <a:cs typeface="宋体" charset="0"/>
              </a:rPr>
              <a:t>ψ</a:t>
            </a:r>
            <a:r>
              <a:rPr lang="pt-BR" i="1" baseline="-25000" dirty="0" err="1"/>
              <a:t>P</a:t>
            </a:r>
            <a:r>
              <a:rPr lang="pt-BR" dirty="0"/>
              <a:t>(</a:t>
            </a:r>
            <a:r>
              <a:rPr lang="pt-BR" i="1" dirty="0"/>
              <a:t>h</a:t>
            </a:r>
            <a:r>
              <a:rPr lang="pt-BR" baseline="-25000" dirty="0"/>
              <a:t>2</a:t>
            </a:r>
            <a:r>
              <a:rPr lang="pt-BR" dirty="0"/>
              <a:t>) = 1 + 2 + 3 + 2 = </a:t>
            </a:r>
            <a:r>
              <a:rPr lang="pt-BR" dirty="0" smtClean="0"/>
              <a:t>8</a:t>
            </a:r>
            <a:endParaRPr lang="pt-BR" dirty="0"/>
          </a:p>
        </p:txBody>
      </p:sp>
      <p:sp>
        <p:nvSpPr>
          <p:cNvPr id="1019909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1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13" name="Text Box 9"/>
          <p:cNvSpPr txBox="1">
            <a:spLocks noChangeArrowheads="1"/>
          </p:cNvSpPr>
          <p:nvPr/>
        </p:nvSpPr>
        <p:spPr bwMode="auto">
          <a:xfrm>
            <a:off x="909638" y="2266950"/>
            <a:ext cx="2078037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Nets		</a:t>
            </a:r>
            <a:endParaRPr lang="de-DE" sz="1700" i="1" smtClean="0">
              <a:solidFill>
                <a:srgbClr val="000000"/>
              </a:solidFill>
              <a:ea typeface="Times New Roman" charset="0"/>
              <a:cs typeface="Arial" charset="0"/>
            </a:endParaRP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 = (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a</a:t>
            </a:r>
            <a:r>
              <a:rPr lang="de-DE" sz="1700" baseline="-25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b</a:t>
            </a:r>
            <a:r>
              <a:rPr lang="de-DE" sz="1700" baseline="-25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d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2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)	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2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 = (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c</a:t>
            </a:r>
            <a:r>
              <a:rPr lang="de-DE" sz="1700" baseline="-25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d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f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)	</a:t>
            </a:r>
          </a:p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N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3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 = (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e</a:t>
            </a:r>
            <a:r>
              <a:rPr lang="de-DE" sz="1700" baseline="-30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1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, </a:t>
            </a:r>
            <a:r>
              <a:rPr lang="de-DE" sz="1700" i="1" smtClean="0">
                <a:solidFill>
                  <a:srgbClr val="000000"/>
                </a:solidFill>
                <a:ea typeface="Times New Roman" charset="0"/>
                <a:cs typeface="Arial" charset="0"/>
              </a:rPr>
              <a:t>f</a:t>
            </a:r>
            <a:r>
              <a:rPr lang="de-DE" sz="1700" baseline="-250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2</a:t>
            </a:r>
            <a:r>
              <a:rPr lang="de-DE" sz="1700" smtClean="0">
                <a:solidFill>
                  <a:srgbClr val="000000"/>
                </a:solidFill>
                <a:ea typeface="Times New Roman" charset="0"/>
                <a:cs typeface="Arial" charset="0"/>
              </a:rPr>
              <a:t>)	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Arial" charset="0"/>
            </a:endParaRPr>
          </a:p>
        </p:txBody>
      </p:sp>
      <p:sp>
        <p:nvSpPr>
          <p:cNvPr id="1019914" name="Rectangle 10"/>
          <p:cNvSpPr>
            <a:spLocks noChangeArrowheads="1"/>
          </p:cNvSpPr>
          <p:nvPr/>
        </p:nvSpPr>
        <p:spPr bwMode="auto">
          <a:xfrm rot="16200000">
            <a:off x="6460331" y="2420145"/>
            <a:ext cx="2174875" cy="1865312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19915" name="Group 11"/>
          <p:cNvGrpSpPr>
            <a:grpSpLocks/>
          </p:cNvGrpSpPr>
          <p:nvPr/>
        </p:nvGrpSpPr>
        <p:grpSpPr bwMode="auto">
          <a:xfrm>
            <a:off x="6616700" y="2265363"/>
            <a:ext cx="1878013" cy="2179637"/>
            <a:chOff x="1286" y="1138"/>
            <a:chExt cx="1183" cy="1373"/>
          </a:xfrm>
        </p:grpSpPr>
        <p:sp>
          <p:nvSpPr>
            <p:cNvPr id="1019916" name="Line 12"/>
            <p:cNvSpPr>
              <a:spLocks noChangeShapeType="1"/>
            </p:cNvSpPr>
            <p:nvPr/>
          </p:nvSpPr>
          <p:spPr bwMode="auto">
            <a:xfrm rot="16200000">
              <a:off x="994" y="1824"/>
              <a:ext cx="137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17" name="Line 13"/>
            <p:cNvSpPr>
              <a:spLocks noChangeShapeType="1"/>
            </p:cNvSpPr>
            <p:nvPr/>
          </p:nvSpPr>
          <p:spPr bwMode="auto">
            <a:xfrm rot="16200000">
              <a:off x="800" y="1826"/>
              <a:ext cx="137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18" name="Line 14"/>
            <p:cNvSpPr>
              <a:spLocks noChangeShapeType="1"/>
            </p:cNvSpPr>
            <p:nvPr/>
          </p:nvSpPr>
          <p:spPr bwMode="auto">
            <a:xfrm rot="16200000">
              <a:off x="1874" y="1731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19" name="Line 15"/>
            <p:cNvSpPr>
              <a:spLocks noChangeShapeType="1"/>
            </p:cNvSpPr>
            <p:nvPr/>
          </p:nvSpPr>
          <p:spPr bwMode="auto">
            <a:xfrm rot="16200000">
              <a:off x="1876" y="1539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20" name="Line 16"/>
            <p:cNvSpPr>
              <a:spLocks noChangeShapeType="1"/>
            </p:cNvSpPr>
            <p:nvPr/>
          </p:nvSpPr>
          <p:spPr bwMode="auto">
            <a:xfrm rot="16200000">
              <a:off x="1875" y="1346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21" name="Line 17"/>
            <p:cNvSpPr>
              <a:spLocks noChangeShapeType="1"/>
            </p:cNvSpPr>
            <p:nvPr/>
          </p:nvSpPr>
          <p:spPr bwMode="auto">
            <a:xfrm rot="16200000">
              <a:off x="1879" y="1152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22" name="Line 18"/>
            <p:cNvSpPr>
              <a:spLocks noChangeShapeType="1"/>
            </p:cNvSpPr>
            <p:nvPr/>
          </p:nvSpPr>
          <p:spPr bwMode="auto">
            <a:xfrm rot="16200000">
              <a:off x="1189" y="1826"/>
              <a:ext cx="137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23" name="Line 19"/>
            <p:cNvSpPr>
              <a:spLocks noChangeShapeType="1"/>
            </p:cNvSpPr>
            <p:nvPr/>
          </p:nvSpPr>
          <p:spPr bwMode="auto">
            <a:xfrm rot="16200000">
              <a:off x="1382" y="1824"/>
              <a:ext cx="137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24" name="Line 20"/>
            <p:cNvSpPr>
              <a:spLocks noChangeShapeType="1"/>
            </p:cNvSpPr>
            <p:nvPr/>
          </p:nvSpPr>
          <p:spPr bwMode="auto">
            <a:xfrm rot="16200000">
              <a:off x="1577" y="1823"/>
              <a:ext cx="1370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25" name="Line 21"/>
            <p:cNvSpPr>
              <a:spLocks noChangeShapeType="1"/>
            </p:cNvSpPr>
            <p:nvPr/>
          </p:nvSpPr>
          <p:spPr bwMode="auto">
            <a:xfrm rot="16200000">
              <a:off x="1878" y="959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9926" name="Line 22"/>
            <p:cNvSpPr>
              <a:spLocks noChangeShapeType="1"/>
            </p:cNvSpPr>
            <p:nvPr/>
          </p:nvSpPr>
          <p:spPr bwMode="auto">
            <a:xfrm rot="16200000">
              <a:off x="1882" y="765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19927" name="Rectangle 23"/>
          <p:cNvSpPr>
            <a:spLocks noChangeArrowheads="1"/>
          </p:cNvSpPr>
          <p:nvPr/>
        </p:nvSpPr>
        <p:spPr bwMode="auto">
          <a:xfrm>
            <a:off x="6691313" y="3597275"/>
            <a:ext cx="187325" cy="484188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28" name="Rectangle 24"/>
          <p:cNvSpPr>
            <a:spLocks noChangeArrowheads="1"/>
          </p:cNvSpPr>
          <p:nvPr/>
        </p:nvSpPr>
        <p:spPr bwMode="auto">
          <a:xfrm rot="16200000">
            <a:off x="7758112" y="4048126"/>
            <a:ext cx="187325" cy="482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29" name="Rectangle 25"/>
          <p:cNvSpPr>
            <a:spLocks noChangeArrowheads="1"/>
          </p:cNvSpPr>
          <p:nvPr/>
        </p:nvSpPr>
        <p:spPr bwMode="auto">
          <a:xfrm rot="16200000">
            <a:off x="7445375" y="2220913"/>
            <a:ext cx="187325" cy="482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0" name="Rectangle 26"/>
          <p:cNvSpPr>
            <a:spLocks noChangeArrowheads="1"/>
          </p:cNvSpPr>
          <p:nvPr/>
        </p:nvSpPr>
        <p:spPr bwMode="auto">
          <a:xfrm>
            <a:off x="6692900" y="2360613"/>
            <a:ext cx="187325" cy="48418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1" name="Rectangle 27"/>
          <p:cNvSpPr>
            <a:spLocks noChangeArrowheads="1"/>
          </p:cNvSpPr>
          <p:nvPr/>
        </p:nvSpPr>
        <p:spPr bwMode="auto">
          <a:xfrm>
            <a:off x="8221663" y="2974975"/>
            <a:ext cx="187325" cy="798513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2" name="Rectangle 28"/>
          <p:cNvSpPr>
            <a:spLocks noChangeArrowheads="1"/>
          </p:cNvSpPr>
          <p:nvPr/>
        </p:nvSpPr>
        <p:spPr bwMode="auto">
          <a:xfrm rot="16200000">
            <a:off x="7446962" y="3136901"/>
            <a:ext cx="187325" cy="4826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3" name="Oval 29"/>
          <p:cNvSpPr>
            <a:spLocks noChangeArrowheads="1"/>
          </p:cNvSpPr>
          <p:nvPr/>
        </p:nvSpPr>
        <p:spPr bwMode="auto">
          <a:xfrm>
            <a:off x="6881813" y="3790950"/>
            <a:ext cx="96837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4" name="Oval 30"/>
          <p:cNvSpPr>
            <a:spLocks noChangeArrowheads="1"/>
          </p:cNvSpPr>
          <p:nvPr/>
        </p:nvSpPr>
        <p:spPr bwMode="auto">
          <a:xfrm>
            <a:off x="6883400" y="2554288"/>
            <a:ext cx="96838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5" name="Oval 31"/>
          <p:cNvSpPr>
            <a:spLocks noChangeArrowheads="1"/>
          </p:cNvSpPr>
          <p:nvPr/>
        </p:nvSpPr>
        <p:spPr bwMode="auto">
          <a:xfrm>
            <a:off x="7493000" y="3482975"/>
            <a:ext cx="96838" cy="984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6" name="Freeform 32"/>
          <p:cNvSpPr>
            <a:spLocks/>
          </p:cNvSpPr>
          <p:nvPr/>
        </p:nvSpPr>
        <p:spPr bwMode="auto">
          <a:xfrm>
            <a:off x="6931025" y="2603500"/>
            <a:ext cx="619125" cy="1233488"/>
          </a:xfrm>
          <a:custGeom>
            <a:avLst/>
            <a:gdLst>
              <a:gd name="T0" fmla="*/ 0 w 390"/>
              <a:gd name="T1" fmla="*/ 0 h 777"/>
              <a:gd name="T2" fmla="*/ 0 w 390"/>
              <a:gd name="T3" fmla="*/ 777 h 777"/>
              <a:gd name="T4" fmla="*/ 390 w 390"/>
              <a:gd name="T5" fmla="*/ 777 h 777"/>
              <a:gd name="T6" fmla="*/ 390 w 390"/>
              <a:gd name="T7" fmla="*/ 582 h 7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90" h="777">
                <a:moveTo>
                  <a:pt x="0" y="0"/>
                </a:moveTo>
                <a:lnTo>
                  <a:pt x="0" y="777"/>
                </a:lnTo>
                <a:lnTo>
                  <a:pt x="390" y="777"/>
                </a:lnTo>
                <a:lnTo>
                  <a:pt x="390" y="582"/>
                </a:ln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7" name="Freeform 33"/>
          <p:cNvSpPr>
            <a:spLocks/>
          </p:cNvSpPr>
          <p:nvPr/>
        </p:nvSpPr>
        <p:spPr bwMode="auto">
          <a:xfrm>
            <a:off x="7540625" y="2603500"/>
            <a:ext cx="614363" cy="614363"/>
          </a:xfrm>
          <a:custGeom>
            <a:avLst/>
            <a:gdLst>
              <a:gd name="T0" fmla="*/ 0 w 387"/>
              <a:gd name="T1" fmla="*/ 0 h 387"/>
              <a:gd name="T2" fmla="*/ 0 w 387"/>
              <a:gd name="T3" fmla="*/ 387 h 387"/>
              <a:gd name="T4" fmla="*/ 387 w 387"/>
              <a:gd name="T5" fmla="*/ 387 h 3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87" h="387">
                <a:moveTo>
                  <a:pt x="0" y="0"/>
                </a:moveTo>
                <a:lnTo>
                  <a:pt x="0" y="387"/>
                </a:lnTo>
                <a:lnTo>
                  <a:pt x="387" y="387"/>
                </a:ln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8" name="Freeform 34"/>
          <p:cNvSpPr>
            <a:spLocks/>
          </p:cNvSpPr>
          <p:nvPr/>
        </p:nvSpPr>
        <p:spPr bwMode="auto">
          <a:xfrm>
            <a:off x="7788275" y="3522663"/>
            <a:ext cx="366713" cy="619125"/>
          </a:xfrm>
          <a:custGeom>
            <a:avLst/>
            <a:gdLst>
              <a:gd name="T0" fmla="*/ 0 w 195"/>
              <a:gd name="T1" fmla="*/ 390 h 390"/>
              <a:gd name="T2" fmla="*/ 0 w 195"/>
              <a:gd name="T3" fmla="*/ 0 h 390"/>
              <a:gd name="T4" fmla="*/ 195 w 195"/>
              <a:gd name="T5" fmla="*/ 0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5" h="390">
                <a:moveTo>
                  <a:pt x="0" y="390"/>
                </a:moveTo>
                <a:lnTo>
                  <a:pt x="0" y="0"/>
                </a:lnTo>
                <a:lnTo>
                  <a:pt x="195" y="0"/>
                </a:lnTo>
              </a:path>
            </a:pathLst>
          </a:custGeom>
          <a:noFill/>
          <a:ln w="3175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39" name="Oval 35"/>
          <p:cNvSpPr>
            <a:spLocks noChangeArrowheads="1"/>
          </p:cNvSpPr>
          <p:nvPr/>
        </p:nvSpPr>
        <p:spPr bwMode="auto">
          <a:xfrm>
            <a:off x="7489825" y="2562225"/>
            <a:ext cx="96838" cy="98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40" name="Oval 36"/>
          <p:cNvSpPr>
            <a:spLocks noChangeArrowheads="1"/>
          </p:cNvSpPr>
          <p:nvPr/>
        </p:nvSpPr>
        <p:spPr bwMode="auto">
          <a:xfrm>
            <a:off x="7740650" y="4092575"/>
            <a:ext cx="96838" cy="98425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41" name="Oval 37"/>
          <p:cNvSpPr>
            <a:spLocks noChangeArrowheads="1"/>
          </p:cNvSpPr>
          <p:nvPr/>
        </p:nvSpPr>
        <p:spPr bwMode="auto">
          <a:xfrm>
            <a:off x="8116888" y="3173413"/>
            <a:ext cx="98425" cy="98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42" name="Oval 38"/>
          <p:cNvSpPr>
            <a:spLocks noChangeArrowheads="1"/>
          </p:cNvSpPr>
          <p:nvPr/>
        </p:nvSpPr>
        <p:spPr bwMode="auto">
          <a:xfrm>
            <a:off x="8113713" y="3475038"/>
            <a:ext cx="98425" cy="98425"/>
          </a:xfrm>
          <a:prstGeom prst="ellipse">
            <a:avLst/>
          </a:prstGeom>
          <a:solidFill>
            <a:srgbClr val="C0C0C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43" name="Oval 39"/>
          <p:cNvSpPr>
            <a:spLocks noChangeArrowheads="1"/>
          </p:cNvSpPr>
          <p:nvPr/>
        </p:nvSpPr>
        <p:spPr bwMode="auto">
          <a:xfrm>
            <a:off x="7491413" y="3173413"/>
            <a:ext cx="96837" cy="98425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44" name="Text Box 40"/>
          <p:cNvSpPr txBox="1">
            <a:spLocks noChangeArrowheads="1"/>
          </p:cNvSpPr>
          <p:nvPr/>
        </p:nvSpPr>
        <p:spPr bwMode="auto">
          <a:xfrm>
            <a:off x="6627813" y="2390775"/>
            <a:ext cx="3238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45" name="Text Box 41"/>
          <p:cNvSpPr txBox="1">
            <a:spLocks noChangeArrowheads="1"/>
          </p:cNvSpPr>
          <p:nvPr/>
        </p:nvSpPr>
        <p:spPr bwMode="auto">
          <a:xfrm>
            <a:off x="6640513" y="3627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46" name="Text Box 42"/>
          <p:cNvSpPr txBox="1">
            <a:spLocks noChangeArrowheads="1"/>
          </p:cNvSpPr>
          <p:nvPr/>
        </p:nvSpPr>
        <p:spPr bwMode="auto">
          <a:xfrm>
            <a:off x="7396163" y="3192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47" name="Text Box 43"/>
          <p:cNvSpPr txBox="1">
            <a:spLocks noChangeArrowheads="1"/>
          </p:cNvSpPr>
          <p:nvPr/>
        </p:nvSpPr>
        <p:spPr bwMode="auto">
          <a:xfrm>
            <a:off x="7394575" y="2251075"/>
            <a:ext cx="285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48" name="Text Box 44"/>
          <p:cNvSpPr txBox="1">
            <a:spLocks noChangeArrowheads="1"/>
          </p:cNvSpPr>
          <p:nvPr/>
        </p:nvSpPr>
        <p:spPr bwMode="auto">
          <a:xfrm>
            <a:off x="8183563" y="3182938"/>
            <a:ext cx="247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f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49" name="Text Box 45"/>
          <p:cNvSpPr txBox="1">
            <a:spLocks noChangeArrowheads="1"/>
          </p:cNvSpPr>
          <p:nvPr/>
        </p:nvSpPr>
        <p:spPr bwMode="auto">
          <a:xfrm>
            <a:off x="6819900" y="3802063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b</a:t>
            </a:r>
            <a:r>
              <a:rPr lang="de-DE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50" name="Text Box 46"/>
          <p:cNvSpPr txBox="1">
            <a:spLocks noChangeArrowheads="1"/>
          </p:cNvSpPr>
          <p:nvPr/>
        </p:nvSpPr>
        <p:spPr bwMode="auto">
          <a:xfrm>
            <a:off x="7467600" y="3841750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e</a:t>
            </a:r>
            <a:r>
              <a:rPr lang="de-DE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51" name="Text Box 47"/>
          <p:cNvSpPr txBox="1">
            <a:spLocks noChangeArrowheads="1"/>
          </p:cNvSpPr>
          <p:nvPr/>
        </p:nvSpPr>
        <p:spPr bwMode="auto">
          <a:xfrm>
            <a:off x="7478713" y="2511425"/>
            <a:ext cx="3619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c</a:t>
            </a:r>
            <a:r>
              <a:rPr lang="de-DE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52" name="Text Box 48"/>
          <p:cNvSpPr txBox="1">
            <a:spLocks noChangeArrowheads="1"/>
          </p:cNvSpPr>
          <p:nvPr/>
        </p:nvSpPr>
        <p:spPr bwMode="auto">
          <a:xfrm>
            <a:off x="7200900" y="2943225"/>
            <a:ext cx="37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</a:t>
            </a:r>
            <a:r>
              <a:rPr lang="de-DE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53" name="Text Box 49"/>
          <p:cNvSpPr txBox="1">
            <a:spLocks noChangeArrowheads="1"/>
          </p:cNvSpPr>
          <p:nvPr/>
        </p:nvSpPr>
        <p:spPr bwMode="auto">
          <a:xfrm>
            <a:off x="7192963" y="337343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d</a:t>
            </a:r>
            <a:r>
              <a:rPr lang="de-DE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54" name="Text Box 50"/>
          <p:cNvSpPr txBox="1">
            <a:spLocks noChangeArrowheads="1"/>
          </p:cNvSpPr>
          <p:nvPr/>
        </p:nvSpPr>
        <p:spPr bwMode="auto">
          <a:xfrm>
            <a:off x="6858000" y="2273300"/>
            <a:ext cx="3857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a</a:t>
            </a:r>
            <a:r>
              <a:rPr lang="de-DE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55" name="Text Box 51"/>
          <p:cNvSpPr txBox="1">
            <a:spLocks noChangeArrowheads="1"/>
          </p:cNvSpPr>
          <p:nvPr/>
        </p:nvSpPr>
        <p:spPr bwMode="auto">
          <a:xfrm>
            <a:off x="7769225" y="4087813"/>
            <a:ext cx="2857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e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56" name="Line 52"/>
          <p:cNvSpPr>
            <a:spLocks noChangeShapeType="1"/>
          </p:cNvSpPr>
          <p:nvPr/>
        </p:nvSpPr>
        <p:spPr bwMode="auto">
          <a:xfrm>
            <a:off x="7240588" y="2111375"/>
            <a:ext cx="0" cy="24685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57" name="Line 53"/>
          <p:cNvSpPr>
            <a:spLocks noChangeShapeType="1"/>
          </p:cNvSpPr>
          <p:nvPr/>
        </p:nvSpPr>
        <p:spPr bwMode="auto">
          <a:xfrm>
            <a:off x="7856538" y="2111375"/>
            <a:ext cx="0" cy="246856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58" name="Text Box 54"/>
          <p:cNvSpPr txBox="1">
            <a:spLocks noChangeArrowheads="1"/>
          </p:cNvSpPr>
          <p:nvPr/>
        </p:nvSpPr>
        <p:spPr bwMode="auto">
          <a:xfrm>
            <a:off x="7045325" y="446722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v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59" name="Text Box 55"/>
          <p:cNvSpPr txBox="1">
            <a:spLocks noChangeArrowheads="1"/>
          </p:cNvSpPr>
          <p:nvPr/>
        </p:nvSpPr>
        <p:spPr bwMode="auto">
          <a:xfrm>
            <a:off x="7669213" y="4467225"/>
            <a:ext cx="381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v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60" name="Line 56"/>
          <p:cNvSpPr>
            <a:spLocks noChangeShapeType="1"/>
          </p:cNvSpPr>
          <p:nvPr/>
        </p:nvSpPr>
        <p:spPr bwMode="auto">
          <a:xfrm>
            <a:off x="6435725" y="3019425"/>
            <a:ext cx="223996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61" name="Line 57"/>
          <p:cNvSpPr>
            <a:spLocks noChangeShapeType="1"/>
          </p:cNvSpPr>
          <p:nvPr/>
        </p:nvSpPr>
        <p:spPr bwMode="auto">
          <a:xfrm>
            <a:off x="6430963" y="3719513"/>
            <a:ext cx="2239962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9962" name="Text Box 58"/>
          <p:cNvSpPr txBox="1">
            <a:spLocks noChangeArrowheads="1"/>
          </p:cNvSpPr>
          <p:nvPr/>
        </p:nvSpPr>
        <p:spPr bwMode="auto">
          <a:xfrm>
            <a:off x="6121400" y="27955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h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63" name="Text Box 59"/>
          <p:cNvSpPr txBox="1">
            <a:spLocks noChangeArrowheads="1"/>
          </p:cNvSpPr>
          <p:nvPr/>
        </p:nvSpPr>
        <p:spPr bwMode="auto">
          <a:xfrm>
            <a:off x="6126163" y="3519488"/>
            <a:ext cx="381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h</a:t>
            </a:r>
            <a:r>
              <a:rPr lang="en-US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i="1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64" name="Text Box 60"/>
          <p:cNvSpPr txBox="1">
            <a:spLocks noChangeArrowheads="1"/>
          </p:cNvSpPr>
          <p:nvPr/>
        </p:nvSpPr>
        <p:spPr bwMode="auto">
          <a:xfrm>
            <a:off x="7802563" y="3490913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lang="de-DE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2</a:t>
            </a:r>
            <a:endParaRPr lang="en-US" altLang="zh-CN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  <p:sp>
        <p:nvSpPr>
          <p:cNvPr id="1019965" name="Text Box 61"/>
          <p:cNvSpPr txBox="1">
            <a:spLocks noChangeArrowheads="1"/>
          </p:cNvSpPr>
          <p:nvPr/>
        </p:nvSpPr>
        <p:spPr bwMode="auto">
          <a:xfrm>
            <a:off x="7799388" y="3125788"/>
            <a:ext cx="431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f</a:t>
            </a:r>
            <a:r>
              <a:rPr lang="de-DE" altLang="zh-CN" baseline="-25000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rPr>
              <a:t>1</a:t>
            </a:r>
            <a:endParaRPr lang="en-US" altLang="zh-CN" smtClean="0">
              <a:solidFill>
                <a:srgbClr val="000000"/>
              </a:solidFill>
              <a:latin typeface="Times New Roman" charset="0"/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8222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99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9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199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521EFE-6ACC-5B4B-A786-6D2CFC8D6A74}" type="slidenum">
              <a:rPr lang="en-US"/>
              <a:pPr/>
              <a:t>16</a:t>
            </a:fld>
            <a:endParaRPr lang="en-US"/>
          </a:p>
        </p:txBody>
      </p:sp>
      <p:sp>
        <p:nvSpPr>
          <p:cNvPr id="1024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Wire Congestion</a:t>
            </a:r>
          </a:p>
        </p:txBody>
      </p:sp>
      <p:sp>
        <p:nvSpPr>
          <p:cNvPr id="1024003" name="Text Box 3"/>
          <p:cNvSpPr txBox="1">
            <a:spLocks noChangeArrowheads="1"/>
          </p:cNvSpPr>
          <p:nvPr/>
        </p:nvSpPr>
        <p:spPr bwMode="auto">
          <a:xfrm>
            <a:off x="842963" y="1362075"/>
            <a:ext cx="6142037" cy="4111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Routing congestion of a placement</a:t>
            </a:r>
          </a:p>
        </p:txBody>
      </p:sp>
      <p:sp>
        <p:nvSpPr>
          <p:cNvPr id="102400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8013" y="1916113"/>
            <a:ext cx="8193087" cy="4465637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Formally, the local wire density </a:t>
            </a:r>
            <a:r>
              <a:rPr lang="en-US" altLang="zh-CN" dirty="0" err="1">
                <a:ea typeface="宋体" charset="0"/>
                <a:cs typeface="宋体" charset="0"/>
              </a:rPr>
              <a:t>φ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) of an edge 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 between two neighboring grid cells is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 dirty="0">
              <a:ea typeface="宋体" charset="0"/>
              <a:cs typeface="宋体" charset="0"/>
            </a:endParaRPr>
          </a:p>
          <a:p>
            <a:pPr marL="503238" lvl="1" indent="-219075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where </a:t>
            </a:r>
            <a:r>
              <a:rPr lang="en-US" altLang="zh-CN" i="1" baseline="-25000" dirty="0"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) is the estimated number of nets that cross 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 and 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>
                <a:ea typeface="宋体" charset="0"/>
                <a:cs typeface="宋体" charset="0"/>
              </a:rPr>
              <a:t>       </a:t>
            </a:r>
            <a:r>
              <a:rPr lang="en-US" altLang="zh-CN" dirty="0" err="1">
                <a:ea typeface="宋体" charset="0"/>
                <a:cs typeface="宋体" charset="0"/>
              </a:rPr>
              <a:t>σ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) is the maximum number of nets that can cross 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If </a:t>
            </a:r>
            <a:r>
              <a:rPr lang="en-US" altLang="zh-CN" dirty="0" err="1">
                <a:ea typeface="宋体" charset="0"/>
                <a:cs typeface="宋体" charset="0"/>
              </a:rPr>
              <a:t>φ</a:t>
            </a:r>
            <a:r>
              <a:rPr lang="en-US" altLang="zh-CN" i="1" baseline="-25000" dirty="0" err="1"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>(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) &gt; 1, then too many nets are estimated to cross 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, making </a:t>
            </a:r>
            <a:r>
              <a:rPr lang="en-US" altLang="zh-CN" i="1" dirty="0"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> more likely to be </a:t>
            </a:r>
            <a:r>
              <a:rPr lang="en-US" altLang="zh-CN" dirty="0" err="1">
                <a:ea typeface="宋体" charset="0"/>
                <a:cs typeface="宋体" charset="0"/>
              </a:rPr>
              <a:t>unroutable</a:t>
            </a:r>
            <a:r>
              <a:rPr lang="en-US" altLang="zh-CN" dirty="0">
                <a:ea typeface="宋体" charset="0"/>
                <a:cs typeface="宋体" charset="0"/>
              </a:rPr>
              <a:t>. 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The wire density of </a:t>
            </a:r>
            <a:r>
              <a:rPr lang="en-US" altLang="zh-CN" i="1" dirty="0"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> is</a:t>
            </a:r>
            <a:br>
              <a:rPr lang="en-US" altLang="zh-CN" dirty="0">
                <a:ea typeface="宋体" charset="0"/>
                <a:cs typeface="宋体" charset="0"/>
              </a:rPr>
            </a:br>
            <a:endParaRPr lang="en-US" altLang="zh-CN" dirty="0">
              <a:ea typeface="宋体" charset="0"/>
              <a:cs typeface="宋体" charset="0"/>
            </a:endParaRPr>
          </a:p>
          <a:p>
            <a:pPr marL="503238" lvl="1" indent="-219075" defTabSz="849313">
              <a:buFont typeface="Symbol" charset="0"/>
              <a:buNone/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where </a:t>
            </a:r>
            <a:r>
              <a:rPr lang="en-US" altLang="zh-CN" i="1" dirty="0">
                <a:ea typeface="宋体" charset="0"/>
                <a:cs typeface="宋体" charset="0"/>
              </a:rPr>
              <a:t>E</a:t>
            </a:r>
            <a:r>
              <a:rPr lang="en-US" altLang="zh-CN" dirty="0">
                <a:ea typeface="宋体" charset="0"/>
                <a:cs typeface="宋体" charset="0"/>
              </a:rPr>
              <a:t> is the set of all edges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 dirty="0">
                <a:ea typeface="宋体" charset="0"/>
                <a:cs typeface="宋体" charset="0"/>
              </a:rPr>
              <a:t>If Φ(</a:t>
            </a:r>
            <a:r>
              <a:rPr lang="en-US" altLang="zh-CN" i="1" dirty="0">
                <a:ea typeface="宋体" charset="0"/>
                <a:cs typeface="宋体" charset="0"/>
              </a:rPr>
              <a:t>P</a:t>
            </a:r>
            <a:r>
              <a:rPr lang="en-US" altLang="zh-CN" dirty="0">
                <a:ea typeface="宋体" charset="0"/>
                <a:cs typeface="宋体" charset="0"/>
              </a:rPr>
              <a:t>)  1, then the design is estimated to be fully routable, otherwise routing will need to detour some nets through less-congested edges </a:t>
            </a:r>
          </a:p>
        </p:txBody>
      </p:sp>
      <p:sp>
        <p:nvSpPr>
          <p:cNvPr id="102400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400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4059" name="Rectangle 59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24058" name="Object 58"/>
          <p:cNvGraphicFramePr>
            <a:graphicFrameLocks noChangeAspect="1"/>
          </p:cNvGraphicFramePr>
          <p:nvPr/>
        </p:nvGraphicFramePr>
        <p:xfrm>
          <a:off x="1042988" y="2492375"/>
          <a:ext cx="1800225" cy="8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4" name="Formel" r:id="rId4" imgW="800100" imgH="368300" progId="Equation.3">
                  <p:embed/>
                </p:oleObj>
              </mc:Choice>
              <mc:Fallback>
                <p:oleObj name="Formel" r:id="rId4" imgW="8001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492375"/>
                        <a:ext cx="1800225" cy="836613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061" name="Rectangle 6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24060" name="Object 60"/>
          <p:cNvGraphicFramePr>
            <a:graphicFrameLocks noChangeAspect="1"/>
          </p:cNvGraphicFramePr>
          <p:nvPr/>
        </p:nvGraphicFramePr>
        <p:xfrm>
          <a:off x="3635375" y="4630738"/>
          <a:ext cx="23066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8825" name="Equation" r:id="rId6" imgW="1054100" imgH="254000" progId="Equation.3">
                  <p:embed/>
                </p:oleObj>
              </mc:Choice>
              <mc:Fallback>
                <p:oleObj name="Equation" r:id="rId6" imgW="1054100" imgH="2540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4630738"/>
                        <a:ext cx="2306638" cy="560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-393700" y="4953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7755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40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240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240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4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240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FDDFEF-1824-7643-A3FC-0E77DFF55B36}" type="slidenum">
              <a:rPr lang="en-US"/>
              <a:pPr/>
              <a:t>17</a:t>
            </a:fld>
            <a:endParaRPr lang="en-US"/>
          </a:p>
        </p:txBody>
      </p:sp>
      <p:sp>
        <p:nvSpPr>
          <p:cNvPr id="1090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Wire Congestion</a:t>
            </a:r>
          </a:p>
        </p:txBody>
      </p:sp>
      <p:sp>
        <p:nvSpPr>
          <p:cNvPr id="109056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0566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056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0625" name="Text Box 3"/>
          <p:cNvSpPr txBox="1">
            <a:spLocks noChangeArrowheads="1"/>
          </p:cNvSpPr>
          <p:nvPr/>
        </p:nvSpPr>
        <p:spPr bwMode="auto">
          <a:xfrm>
            <a:off x="842963" y="1362075"/>
            <a:ext cx="3297237" cy="4111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Wire Density of a placement</a:t>
            </a:r>
          </a:p>
        </p:txBody>
      </p:sp>
      <p:grpSp>
        <p:nvGrpSpPr>
          <p:cNvPr id="1090685" name="Group 125"/>
          <p:cNvGrpSpPr>
            <a:grpSpLocks/>
          </p:cNvGrpSpPr>
          <p:nvPr/>
        </p:nvGrpSpPr>
        <p:grpSpPr bwMode="auto">
          <a:xfrm>
            <a:off x="5634038" y="1776413"/>
            <a:ext cx="2847975" cy="3071812"/>
            <a:chOff x="1827" y="1119"/>
            <a:chExt cx="1794" cy="1935"/>
          </a:xfrm>
        </p:grpSpPr>
        <p:sp>
          <p:nvSpPr>
            <p:cNvPr id="1090629" name="Rectangle 69"/>
            <p:cNvSpPr>
              <a:spLocks noChangeArrowheads="1"/>
            </p:cNvSpPr>
            <p:nvPr/>
          </p:nvSpPr>
          <p:spPr bwMode="auto">
            <a:xfrm rot="16200000">
              <a:off x="2047" y="1524"/>
              <a:ext cx="1370" cy="1175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>
              <a:outerShdw blurRad="63500" dist="38099" dir="27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1090630" name="Group 70"/>
            <p:cNvGrpSpPr>
              <a:grpSpLocks/>
            </p:cNvGrpSpPr>
            <p:nvPr/>
          </p:nvGrpSpPr>
          <p:grpSpPr bwMode="auto">
            <a:xfrm>
              <a:off x="2145" y="1427"/>
              <a:ext cx="1183" cy="1373"/>
              <a:chOff x="1286" y="1138"/>
              <a:chExt cx="1183" cy="1373"/>
            </a:xfrm>
          </p:grpSpPr>
          <p:sp>
            <p:nvSpPr>
              <p:cNvPr id="1090631" name="Line 71"/>
              <p:cNvSpPr>
                <a:spLocks noChangeShapeType="1"/>
              </p:cNvSpPr>
              <p:nvPr/>
            </p:nvSpPr>
            <p:spPr bwMode="auto">
              <a:xfrm rot="16200000">
                <a:off x="994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32" name="Line 72"/>
              <p:cNvSpPr>
                <a:spLocks noChangeShapeType="1"/>
              </p:cNvSpPr>
              <p:nvPr/>
            </p:nvSpPr>
            <p:spPr bwMode="auto">
              <a:xfrm rot="16200000">
                <a:off x="800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33" name="Line 73"/>
              <p:cNvSpPr>
                <a:spLocks noChangeShapeType="1"/>
              </p:cNvSpPr>
              <p:nvPr/>
            </p:nvSpPr>
            <p:spPr bwMode="auto">
              <a:xfrm rot="16200000">
                <a:off x="1874" y="1731"/>
                <a:ext cx="0" cy="117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34" name="Line 74"/>
              <p:cNvSpPr>
                <a:spLocks noChangeShapeType="1"/>
              </p:cNvSpPr>
              <p:nvPr/>
            </p:nvSpPr>
            <p:spPr bwMode="auto">
              <a:xfrm rot="16200000">
                <a:off x="1876" y="1539"/>
                <a:ext cx="0" cy="117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35" name="Line 75"/>
              <p:cNvSpPr>
                <a:spLocks noChangeShapeType="1"/>
              </p:cNvSpPr>
              <p:nvPr/>
            </p:nvSpPr>
            <p:spPr bwMode="auto">
              <a:xfrm rot="16200000">
                <a:off x="1875" y="1346"/>
                <a:ext cx="0" cy="117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36" name="Line 76"/>
              <p:cNvSpPr>
                <a:spLocks noChangeShapeType="1"/>
              </p:cNvSpPr>
              <p:nvPr/>
            </p:nvSpPr>
            <p:spPr bwMode="auto">
              <a:xfrm rot="16200000">
                <a:off x="1879" y="1152"/>
                <a:ext cx="0" cy="117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37" name="Line 77"/>
              <p:cNvSpPr>
                <a:spLocks noChangeShapeType="1"/>
              </p:cNvSpPr>
              <p:nvPr/>
            </p:nvSpPr>
            <p:spPr bwMode="auto">
              <a:xfrm rot="16200000">
                <a:off x="1189" y="1826"/>
                <a:ext cx="137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38" name="Line 78"/>
              <p:cNvSpPr>
                <a:spLocks noChangeShapeType="1"/>
              </p:cNvSpPr>
              <p:nvPr/>
            </p:nvSpPr>
            <p:spPr bwMode="auto">
              <a:xfrm rot="16200000">
                <a:off x="1382" y="1824"/>
                <a:ext cx="137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39" name="Line 79"/>
              <p:cNvSpPr>
                <a:spLocks noChangeShapeType="1"/>
              </p:cNvSpPr>
              <p:nvPr/>
            </p:nvSpPr>
            <p:spPr bwMode="auto">
              <a:xfrm rot="16200000">
                <a:off x="1577" y="1823"/>
                <a:ext cx="1370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40" name="Line 80"/>
              <p:cNvSpPr>
                <a:spLocks noChangeShapeType="1"/>
              </p:cNvSpPr>
              <p:nvPr/>
            </p:nvSpPr>
            <p:spPr bwMode="auto">
              <a:xfrm rot="16200000">
                <a:off x="1878" y="959"/>
                <a:ext cx="0" cy="117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090641" name="Line 81"/>
              <p:cNvSpPr>
                <a:spLocks noChangeShapeType="1"/>
              </p:cNvSpPr>
              <p:nvPr/>
            </p:nvSpPr>
            <p:spPr bwMode="auto">
              <a:xfrm rot="16200000">
                <a:off x="1882" y="765"/>
                <a:ext cx="0" cy="1175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1090642" name="Rectangle 82"/>
            <p:cNvSpPr>
              <a:spLocks noChangeArrowheads="1"/>
            </p:cNvSpPr>
            <p:nvPr/>
          </p:nvSpPr>
          <p:spPr bwMode="auto">
            <a:xfrm>
              <a:off x="2192" y="2266"/>
              <a:ext cx="118" cy="30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43" name="Rectangle 83"/>
            <p:cNvSpPr>
              <a:spLocks noChangeArrowheads="1"/>
            </p:cNvSpPr>
            <p:nvPr/>
          </p:nvSpPr>
          <p:spPr bwMode="auto">
            <a:xfrm rot="16200000">
              <a:off x="2864" y="2550"/>
              <a:ext cx="118" cy="30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44" name="Rectangle 84"/>
            <p:cNvSpPr>
              <a:spLocks noChangeArrowheads="1"/>
            </p:cNvSpPr>
            <p:nvPr/>
          </p:nvSpPr>
          <p:spPr bwMode="auto">
            <a:xfrm rot="16200000">
              <a:off x="2670" y="1399"/>
              <a:ext cx="118" cy="30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45" name="Rectangle 85"/>
            <p:cNvSpPr>
              <a:spLocks noChangeArrowheads="1"/>
            </p:cNvSpPr>
            <p:nvPr/>
          </p:nvSpPr>
          <p:spPr bwMode="auto">
            <a:xfrm>
              <a:off x="2190" y="1487"/>
              <a:ext cx="118" cy="305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46" name="Rectangle 86"/>
            <p:cNvSpPr>
              <a:spLocks noChangeArrowheads="1"/>
            </p:cNvSpPr>
            <p:nvPr/>
          </p:nvSpPr>
          <p:spPr bwMode="auto">
            <a:xfrm>
              <a:off x="3156" y="1874"/>
              <a:ext cx="118" cy="503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47" name="Rectangle 87"/>
            <p:cNvSpPr>
              <a:spLocks noChangeArrowheads="1"/>
            </p:cNvSpPr>
            <p:nvPr/>
          </p:nvSpPr>
          <p:spPr bwMode="auto">
            <a:xfrm rot="16200000">
              <a:off x="2668" y="1976"/>
              <a:ext cx="118" cy="304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48" name="Oval 88"/>
            <p:cNvSpPr>
              <a:spLocks noChangeArrowheads="1"/>
            </p:cNvSpPr>
            <p:nvPr/>
          </p:nvSpPr>
          <p:spPr bwMode="auto">
            <a:xfrm>
              <a:off x="2312" y="2388"/>
              <a:ext cx="61" cy="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49" name="Oval 89"/>
            <p:cNvSpPr>
              <a:spLocks noChangeArrowheads="1"/>
            </p:cNvSpPr>
            <p:nvPr/>
          </p:nvSpPr>
          <p:spPr bwMode="auto">
            <a:xfrm>
              <a:off x="2313" y="1609"/>
              <a:ext cx="61" cy="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0" name="Oval 90"/>
            <p:cNvSpPr>
              <a:spLocks noChangeArrowheads="1"/>
            </p:cNvSpPr>
            <p:nvPr/>
          </p:nvSpPr>
          <p:spPr bwMode="auto">
            <a:xfrm>
              <a:off x="2703" y="2194"/>
              <a:ext cx="61" cy="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1" name="Line 91"/>
            <p:cNvSpPr>
              <a:spLocks noChangeShapeType="1"/>
            </p:cNvSpPr>
            <p:nvPr/>
          </p:nvSpPr>
          <p:spPr bwMode="auto">
            <a:xfrm>
              <a:off x="2532" y="1330"/>
              <a:ext cx="0" cy="15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2" name="Line 92"/>
            <p:cNvSpPr>
              <a:spLocks noChangeShapeType="1"/>
            </p:cNvSpPr>
            <p:nvPr/>
          </p:nvSpPr>
          <p:spPr bwMode="auto">
            <a:xfrm>
              <a:off x="2920" y="1330"/>
              <a:ext cx="0" cy="15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3" name="Line 93"/>
            <p:cNvSpPr>
              <a:spLocks noChangeShapeType="1"/>
            </p:cNvSpPr>
            <p:nvPr/>
          </p:nvSpPr>
          <p:spPr bwMode="auto">
            <a:xfrm>
              <a:off x="2031" y="1902"/>
              <a:ext cx="140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4" name="Line 94"/>
            <p:cNvSpPr>
              <a:spLocks noChangeShapeType="1"/>
            </p:cNvSpPr>
            <p:nvPr/>
          </p:nvSpPr>
          <p:spPr bwMode="auto">
            <a:xfrm>
              <a:off x="2028" y="2343"/>
              <a:ext cx="13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5" name="Freeform 95"/>
            <p:cNvSpPr>
              <a:spLocks/>
            </p:cNvSpPr>
            <p:nvPr/>
          </p:nvSpPr>
          <p:spPr bwMode="auto">
            <a:xfrm>
              <a:off x="2343" y="1640"/>
              <a:ext cx="390" cy="777"/>
            </a:xfrm>
            <a:custGeom>
              <a:avLst/>
              <a:gdLst>
                <a:gd name="T0" fmla="*/ 0 w 390"/>
                <a:gd name="T1" fmla="*/ 0 h 777"/>
                <a:gd name="T2" fmla="*/ 0 w 390"/>
                <a:gd name="T3" fmla="*/ 777 h 777"/>
                <a:gd name="T4" fmla="*/ 390 w 390"/>
                <a:gd name="T5" fmla="*/ 777 h 777"/>
                <a:gd name="T6" fmla="*/ 390 w 390"/>
                <a:gd name="T7" fmla="*/ 582 h 7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0" h="777">
                  <a:moveTo>
                    <a:pt x="0" y="0"/>
                  </a:moveTo>
                  <a:lnTo>
                    <a:pt x="0" y="777"/>
                  </a:lnTo>
                  <a:lnTo>
                    <a:pt x="390" y="777"/>
                  </a:lnTo>
                  <a:lnTo>
                    <a:pt x="390" y="582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6" name="Freeform 96"/>
            <p:cNvSpPr>
              <a:spLocks/>
            </p:cNvSpPr>
            <p:nvPr/>
          </p:nvSpPr>
          <p:spPr bwMode="auto">
            <a:xfrm>
              <a:off x="2733" y="1640"/>
              <a:ext cx="387" cy="387"/>
            </a:xfrm>
            <a:custGeom>
              <a:avLst/>
              <a:gdLst>
                <a:gd name="T0" fmla="*/ 0 w 387"/>
                <a:gd name="T1" fmla="*/ 0 h 387"/>
                <a:gd name="T2" fmla="*/ 0 w 387"/>
                <a:gd name="T3" fmla="*/ 387 h 387"/>
                <a:gd name="T4" fmla="*/ 387 w 387"/>
                <a:gd name="T5" fmla="*/ 387 h 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7" h="387">
                  <a:moveTo>
                    <a:pt x="0" y="0"/>
                  </a:moveTo>
                  <a:lnTo>
                    <a:pt x="0" y="387"/>
                  </a:lnTo>
                  <a:lnTo>
                    <a:pt x="387" y="387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7" name="Freeform 97"/>
            <p:cNvSpPr>
              <a:spLocks/>
            </p:cNvSpPr>
            <p:nvPr/>
          </p:nvSpPr>
          <p:spPr bwMode="auto">
            <a:xfrm>
              <a:off x="2889" y="2219"/>
              <a:ext cx="225" cy="390"/>
            </a:xfrm>
            <a:custGeom>
              <a:avLst/>
              <a:gdLst>
                <a:gd name="T0" fmla="*/ 0 w 195"/>
                <a:gd name="T1" fmla="*/ 390 h 390"/>
                <a:gd name="T2" fmla="*/ 0 w 195"/>
                <a:gd name="T3" fmla="*/ 0 h 390"/>
                <a:gd name="T4" fmla="*/ 195 w 195"/>
                <a:gd name="T5" fmla="*/ 0 h 3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95" h="390">
                  <a:moveTo>
                    <a:pt x="0" y="390"/>
                  </a:moveTo>
                  <a:lnTo>
                    <a:pt x="0" y="0"/>
                  </a:lnTo>
                  <a:lnTo>
                    <a:pt x="195" y="0"/>
                  </a:lnTo>
                </a:path>
              </a:pathLst>
            </a:custGeom>
            <a:noFill/>
            <a:ln w="3175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8" name="Oval 98"/>
            <p:cNvSpPr>
              <a:spLocks noChangeArrowheads="1"/>
            </p:cNvSpPr>
            <p:nvPr/>
          </p:nvSpPr>
          <p:spPr bwMode="auto">
            <a:xfrm>
              <a:off x="2698" y="1614"/>
              <a:ext cx="61" cy="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59" name="Oval 99"/>
            <p:cNvSpPr>
              <a:spLocks noChangeArrowheads="1"/>
            </p:cNvSpPr>
            <p:nvPr/>
          </p:nvSpPr>
          <p:spPr bwMode="auto">
            <a:xfrm>
              <a:off x="2856" y="2578"/>
              <a:ext cx="61" cy="6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60" name="Oval 100"/>
            <p:cNvSpPr>
              <a:spLocks noChangeArrowheads="1"/>
            </p:cNvSpPr>
            <p:nvPr/>
          </p:nvSpPr>
          <p:spPr bwMode="auto">
            <a:xfrm>
              <a:off x="3090" y="1999"/>
              <a:ext cx="62" cy="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61" name="Oval 101"/>
            <p:cNvSpPr>
              <a:spLocks noChangeArrowheads="1"/>
            </p:cNvSpPr>
            <p:nvPr/>
          </p:nvSpPr>
          <p:spPr bwMode="auto">
            <a:xfrm>
              <a:off x="3091" y="2189"/>
              <a:ext cx="62" cy="62"/>
            </a:xfrm>
            <a:prstGeom prst="ellipse">
              <a:avLst/>
            </a:prstGeom>
            <a:solidFill>
              <a:srgbClr val="C0C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62" name="Oval 102"/>
            <p:cNvSpPr>
              <a:spLocks noChangeArrowheads="1"/>
            </p:cNvSpPr>
            <p:nvPr/>
          </p:nvSpPr>
          <p:spPr bwMode="auto">
            <a:xfrm>
              <a:off x="2702" y="1999"/>
              <a:ext cx="61" cy="62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63" name="Text Box 103"/>
            <p:cNvSpPr txBox="1">
              <a:spLocks noChangeArrowheads="1"/>
            </p:cNvSpPr>
            <p:nvPr/>
          </p:nvSpPr>
          <p:spPr bwMode="auto">
            <a:xfrm>
              <a:off x="2149" y="1509"/>
              <a:ext cx="20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a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64" name="Text Box 104"/>
            <p:cNvSpPr txBox="1">
              <a:spLocks noChangeArrowheads="1"/>
            </p:cNvSpPr>
            <p:nvPr/>
          </p:nvSpPr>
          <p:spPr bwMode="auto">
            <a:xfrm>
              <a:off x="2154" y="2288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b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65" name="Text Box 105"/>
            <p:cNvSpPr txBox="1">
              <a:spLocks noChangeArrowheads="1"/>
            </p:cNvSpPr>
            <p:nvPr/>
          </p:nvSpPr>
          <p:spPr bwMode="auto">
            <a:xfrm>
              <a:off x="2635" y="1418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c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66" name="Text Box 106"/>
            <p:cNvSpPr txBox="1">
              <a:spLocks noChangeArrowheads="1"/>
            </p:cNvSpPr>
            <p:nvPr/>
          </p:nvSpPr>
          <p:spPr bwMode="auto">
            <a:xfrm>
              <a:off x="3138" y="2005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f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67" name="Text Box 107"/>
            <p:cNvSpPr txBox="1">
              <a:spLocks noChangeArrowheads="1"/>
            </p:cNvSpPr>
            <p:nvPr/>
          </p:nvSpPr>
          <p:spPr bwMode="auto">
            <a:xfrm>
              <a:off x="2898" y="2575"/>
              <a:ext cx="18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e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68" name="Text Box 108"/>
            <p:cNvSpPr txBox="1">
              <a:spLocks noChangeArrowheads="1"/>
            </p:cNvSpPr>
            <p:nvPr/>
          </p:nvSpPr>
          <p:spPr bwMode="auto">
            <a:xfrm>
              <a:off x="2541" y="163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h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5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69" name="Text Box 109"/>
            <p:cNvSpPr txBox="1">
              <a:spLocks noChangeArrowheads="1"/>
            </p:cNvSpPr>
            <p:nvPr/>
          </p:nvSpPr>
          <p:spPr bwMode="auto">
            <a:xfrm>
              <a:off x="2616" y="238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h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70" name="AutoShape 110"/>
            <p:cNvSpPr>
              <a:spLocks/>
            </p:cNvSpPr>
            <p:nvPr/>
          </p:nvSpPr>
          <p:spPr bwMode="auto">
            <a:xfrm rot="5400000">
              <a:off x="2694" y="1689"/>
              <a:ext cx="56" cy="336"/>
            </a:xfrm>
            <a:prstGeom prst="leftBrace">
              <a:avLst>
                <a:gd name="adj1" fmla="val 50000"/>
                <a:gd name="adj2" fmla="val 6875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71" name="AutoShape 111"/>
            <p:cNvSpPr>
              <a:spLocks/>
            </p:cNvSpPr>
            <p:nvPr/>
          </p:nvSpPr>
          <p:spPr bwMode="auto">
            <a:xfrm rot="16200000" flipV="1">
              <a:off x="2697" y="2211"/>
              <a:ext cx="56" cy="336"/>
            </a:xfrm>
            <a:prstGeom prst="leftBrace">
              <a:avLst>
                <a:gd name="adj1" fmla="val 50000"/>
                <a:gd name="adj2" fmla="val 36606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72" name="Text Box 112"/>
            <p:cNvSpPr txBox="1">
              <a:spLocks noChangeArrowheads="1"/>
            </p:cNvSpPr>
            <p:nvPr/>
          </p:nvSpPr>
          <p:spPr bwMode="auto">
            <a:xfrm>
              <a:off x="2292" y="198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v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2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73" name="AutoShape 113"/>
            <p:cNvSpPr>
              <a:spLocks/>
            </p:cNvSpPr>
            <p:nvPr/>
          </p:nvSpPr>
          <p:spPr bwMode="auto">
            <a:xfrm>
              <a:off x="2937" y="1920"/>
              <a:ext cx="68" cy="40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74" name="AutoShape 114"/>
            <p:cNvSpPr>
              <a:spLocks/>
            </p:cNvSpPr>
            <p:nvPr/>
          </p:nvSpPr>
          <p:spPr bwMode="auto">
            <a:xfrm flipH="1">
              <a:off x="2463" y="1923"/>
              <a:ext cx="68" cy="408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90675" name="Text Box 115"/>
            <p:cNvSpPr txBox="1">
              <a:spLocks noChangeArrowheads="1"/>
            </p:cNvSpPr>
            <p:nvPr/>
          </p:nvSpPr>
          <p:spPr bwMode="auto">
            <a:xfrm>
              <a:off x="2412" y="282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v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76" name="Text Box 116"/>
            <p:cNvSpPr txBox="1">
              <a:spLocks noChangeArrowheads="1"/>
            </p:cNvSpPr>
            <p:nvPr/>
          </p:nvSpPr>
          <p:spPr bwMode="auto">
            <a:xfrm>
              <a:off x="2799" y="282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v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4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77" name="Text Box 117"/>
            <p:cNvSpPr txBox="1">
              <a:spLocks noChangeArrowheads="1"/>
            </p:cNvSpPr>
            <p:nvPr/>
          </p:nvSpPr>
          <p:spPr bwMode="auto">
            <a:xfrm>
              <a:off x="1833" y="175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h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4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78" name="Text Box 118"/>
            <p:cNvSpPr txBox="1">
              <a:spLocks noChangeArrowheads="1"/>
            </p:cNvSpPr>
            <p:nvPr/>
          </p:nvSpPr>
          <p:spPr bwMode="auto">
            <a:xfrm>
              <a:off x="1827" y="2208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h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1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79" name="Text Box 119"/>
            <p:cNvSpPr txBox="1">
              <a:spLocks noChangeArrowheads="1"/>
            </p:cNvSpPr>
            <p:nvPr/>
          </p:nvSpPr>
          <p:spPr bwMode="auto">
            <a:xfrm>
              <a:off x="3381" y="178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h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6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80" name="Text Box 120"/>
            <p:cNvSpPr txBox="1">
              <a:spLocks noChangeArrowheads="1"/>
            </p:cNvSpPr>
            <p:nvPr/>
          </p:nvSpPr>
          <p:spPr bwMode="auto">
            <a:xfrm>
              <a:off x="3381" y="2226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h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81" name="Text Box 121"/>
            <p:cNvSpPr txBox="1">
              <a:spLocks noChangeArrowheads="1"/>
            </p:cNvSpPr>
            <p:nvPr/>
          </p:nvSpPr>
          <p:spPr bwMode="auto">
            <a:xfrm>
              <a:off x="2409" y="1119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v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3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82" name="Text Box 122"/>
            <p:cNvSpPr txBox="1">
              <a:spLocks noChangeArrowheads="1"/>
            </p:cNvSpPr>
            <p:nvPr/>
          </p:nvSpPr>
          <p:spPr bwMode="auto">
            <a:xfrm>
              <a:off x="2799" y="1119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v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6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83" name="Text Box 123"/>
            <p:cNvSpPr txBox="1">
              <a:spLocks noChangeArrowheads="1"/>
            </p:cNvSpPr>
            <p:nvPr/>
          </p:nvSpPr>
          <p:spPr bwMode="auto">
            <a:xfrm>
              <a:off x="2636" y="20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d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  <p:sp>
          <p:nvSpPr>
            <p:cNvPr id="1090684" name="Text Box 124"/>
            <p:cNvSpPr txBox="1">
              <a:spLocks noChangeArrowheads="1"/>
            </p:cNvSpPr>
            <p:nvPr/>
          </p:nvSpPr>
          <p:spPr bwMode="auto">
            <a:xfrm>
              <a:off x="2943" y="197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zh-CN" i="1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v</a:t>
              </a:r>
              <a:r>
                <a:rPr lang="en-US" altLang="zh-CN" baseline="-25000" smtClean="0">
                  <a:solidFill>
                    <a:srgbClr val="000000"/>
                  </a:solidFill>
                  <a:latin typeface="Times New Roman" charset="0"/>
                  <a:ea typeface="宋体" charset="0"/>
                  <a:cs typeface="宋体" charset="0"/>
                </a:rPr>
                <a:t>5</a:t>
              </a:r>
              <a:endParaRPr lang="en-US" altLang="zh-CN" i="1" smtClean="0">
                <a:solidFill>
                  <a:srgbClr val="000000"/>
                </a:solidFill>
                <a:latin typeface="Times New Roman" charset="0"/>
                <a:ea typeface="宋体" charset="0"/>
                <a:cs typeface="宋体" charset="0"/>
              </a:endParaRPr>
            </a:p>
          </p:txBody>
        </p:sp>
      </p:grpSp>
      <p:sp>
        <p:nvSpPr>
          <p:cNvPr id="1090742" name="Text Box 182"/>
          <p:cNvSpPr txBox="1">
            <a:spLocks noChangeArrowheads="1"/>
          </p:cNvSpPr>
          <p:nvPr/>
        </p:nvSpPr>
        <p:spPr bwMode="auto">
          <a:xfrm>
            <a:off x="828675" y="2349500"/>
            <a:ext cx="1439863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50000"/>
              </a:spcBef>
              <a:spcAft>
                <a:spcPct val="0"/>
              </a:spcAft>
            </a:pPr>
            <a:r>
              <a:rPr lang="el-GR" altLang="zh-CN" sz="1700" i="1" smtClean="0">
                <a:solidFill>
                  <a:srgbClr val="000000"/>
                </a:solidFill>
                <a:cs typeface="Arial" charset="0"/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Arial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Arial" charset="0"/>
              </a:rPr>
              <a:t>h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Arial" charset="0"/>
              </a:rPr>
              <a:t>1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</a:rPr>
              <a:t>) = 1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h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2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h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0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h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1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h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1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h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0</a:t>
            </a:r>
            <a:endParaRPr lang="el-GR" altLang="zh-CN" sz="1700" smtClean="0">
              <a:solidFill>
                <a:srgbClr val="000000"/>
              </a:solidFill>
            </a:endParaRPr>
          </a:p>
        </p:txBody>
      </p:sp>
      <p:sp>
        <p:nvSpPr>
          <p:cNvPr id="1090743" name="Text Box 183"/>
          <p:cNvSpPr txBox="1">
            <a:spLocks noChangeArrowheads="1"/>
          </p:cNvSpPr>
          <p:nvPr/>
        </p:nvSpPr>
        <p:spPr bwMode="auto">
          <a:xfrm>
            <a:off x="2700338" y="2349500"/>
            <a:ext cx="1439862" cy="1903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50000"/>
              </a:spcBef>
              <a:spcAft>
                <a:spcPct val="0"/>
              </a:spcAft>
            </a:pPr>
            <a:r>
              <a:rPr lang="el-GR" altLang="zh-CN" sz="1700" i="1" smtClean="0">
                <a:solidFill>
                  <a:srgbClr val="000000"/>
                </a:solidFill>
                <a:cs typeface="Arial" charset="0"/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Arial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Arial" charset="0"/>
              </a:rPr>
              <a:t>v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Arial" charset="0"/>
              </a:rPr>
              <a:t>1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</a:rPr>
              <a:t>) = 1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Arial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0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0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4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0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5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2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v</a:t>
            </a:r>
            <a:r>
              <a:rPr lang="en-US" altLang="zh-CN" sz="17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6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0</a:t>
            </a:r>
            <a:endParaRPr lang="el-GR" altLang="zh-CN" sz="1700" smtClean="0">
              <a:solidFill>
                <a:srgbClr val="000000"/>
              </a:solidFill>
            </a:endParaRPr>
          </a:p>
        </p:txBody>
      </p:sp>
      <p:sp>
        <p:nvSpPr>
          <p:cNvPr id="1090744" name="Text Box 184"/>
          <p:cNvSpPr txBox="1">
            <a:spLocks noChangeArrowheads="1"/>
          </p:cNvSpPr>
          <p:nvPr/>
        </p:nvSpPr>
        <p:spPr bwMode="auto">
          <a:xfrm>
            <a:off x="828675" y="4641850"/>
            <a:ext cx="3297238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Maximum:	</a:t>
            </a:r>
            <a:r>
              <a:rPr lang="el-GR" altLang="zh-CN" sz="1700" i="1" smtClean="0">
                <a:solidFill>
                  <a:srgbClr val="000000"/>
                </a:solidFill>
              </a:rPr>
              <a:t>η</a:t>
            </a:r>
            <a:r>
              <a:rPr lang="en-US" altLang="zh-CN" sz="1700" i="1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700" i="1" smtClean="0">
                <a:solidFill>
                  <a:srgbClr val="000000"/>
                </a:solidFill>
                <a:ea typeface="宋体" charset="0"/>
                <a:cs typeface="宋体" charset="0"/>
              </a:rPr>
              <a:t>e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) = 2</a:t>
            </a:r>
          </a:p>
        </p:txBody>
      </p:sp>
      <p:graphicFrame>
        <p:nvGraphicFramePr>
          <p:cNvPr id="1090745" name="Object 185"/>
          <p:cNvGraphicFramePr>
            <a:graphicFrameLocks noGrp="1" noChangeAspect="1"/>
          </p:cNvGraphicFramePr>
          <p:nvPr>
            <p:ph idx="1"/>
          </p:nvPr>
        </p:nvGraphicFramePr>
        <p:xfrm>
          <a:off x="1314450" y="5445125"/>
          <a:ext cx="1908175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824" name="Equation" r:id="rId4" imgW="990360" imgH="380880" progId="Equation.3">
                  <p:embed/>
                </p:oleObj>
              </mc:Choice>
              <mc:Fallback>
                <p:oleObj name="Equation" r:id="rId4" imgW="99036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4450" y="5445125"/>
                        <a:ext cx="1908175" cy="733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80808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750" name="Rectangle 190"/>
          <p:cNvSpPr>
            <a:spLocks noChangeArrowheads="1"/>
          </p:cNvSpPr>
          <p:nvPr/>
        </p:nvSpPr>
        <p:spPr bwMode="auto">
          <a:xfrm>
            <a:off x="1187450" y="5445125"/>
            <a:ext cx="2160588" cy="7334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0751" name="AutoShape 191"/>
          <p:cNvSpPr>
            <a:spLocks noChangeArrowheads="1"/>
          </p:cNvSpPr>
          <p:nvPr/>
        </p:nvSpPr>
        <p:spPr bwMode="auto">
          <a:xfrm>
            <a:off x="3563938" y="5622925"/>
            <a:ext cx="828675" cy="398463"/>
          </a:xfrm>
          <a:prstGeom prst="rightArrow">
            <a:avLst>
              <a:gd name="adj1" fmla="val 50000"/>
              <a:gd name="adj2" fmla="val 51992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90752" name="Text Box 192"/>
          <p:cNvSpPr txBox="1">
            <a:spLocks noChangeArrowheads="1"/>
          </p:cNvSpPr>
          <p:nvPr/>
        </p:nvSpPr>
        <p:spPr bwMode="auto">
          <a:xfrm>
            <a:off x="4572000" y="5622925"/>
            <a:ext cx="1223963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50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Routable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1824" y="1779588"/>
            <a:ext cx="4249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Assume edge capacity is 3 for all edges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40218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9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9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9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9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9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9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742" grpId="0"/>
      <p:bldP spid="1090743" grpId="0"/>
      <p:bldP spid="1090744" grpId="0"/>
      <p:bldP spid="1090750" grpId="0" animBg="1"/>
      <p:bldP spid="1090751" grpId="0" animBg="1"/>
      <p:bldP spid="109075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DE17742-E995-3B47-AC16-C37B0D2BAEEF}" type="slidenum">
              <a:rPr lang="en-US"/>
              <a:pPr/>
              <a:t>18</a:t>
            </a:fld>
            <a:endParaRPr lang="en-US"/>
          </a:p>
        </p:txBody>
      </p:sp>
      <p:sp>
        <p:nvSpPr>
          <p:cNvPr id="1026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Signal Delay</a:t>
            </a:r>
          </a:p>
        </p:txBody>
      </p:sp>
      <p:sp>
        <p:nvSpPr>
          <p:cNvPr id="1026051" name="Text Box 3"/>
          <p:cNvSpPr txBox="1">
            <a:spLocks noChangeArrowheads="1"/>
          </p:cNvSpPr>
          <p:nvPr/>
        </p:nvSpPr>
        <p:spPr bwMode="auto">
          <a:xfrm>
            <a:off x="842963" y="1362075"/>
            <a:ext cx="6142037" cy="4111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Circuit timing of a placement</a:t>
            </a:r>
          </a:p>
        </p:txBody>
      </p:sp>
      <p:sp>
        <p:nvSpPr>
          <p:cNvPr id="102605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8013" y="2420938"/>
            <a:ext cx="8193087" cy="3960812"/>
          </a:xfrm>
          <a:noFill/>
          <a:ln/>
        </p:spPr>
        <p:txBody>
          <a:bodyPr lIns="191095" tIns="44941" rIns="89883" bIns="44941"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Static timing analysis using actual arrival time (</a:t>
            </a:r>
            <a:r>
              <a:rPr lang="en-US" altLang="zh-CN" i="1">
                <a:ea typeface="宋体" charset="0"/>
                <a:cs typeface="宋体" charset="0"/>
              </a:rPr>
              <a:t>AAT</a:t>
            </a:r>
            <a:r>
              <a:rPr lang="en-US" altLang="zh-CN">
                <a:ea typeface="宋体" charset="0"/>
                <a:cs typeface="宋体" charset="0"/>
              </a:rPr>
              <a:t>) and required arrival time (</a:t>
            </a:r>
            <a:r>
              <a:rPr lang="en-US" altLang="zh-CN" i="1">
                <a:ea typeface="宋体" charset="0"/>
                <a:cs typeface="宋体" charset="0"/>
              </a:rPr>
              <a:t>RAT</a:t>
            </a:r>
            <a:r>
              <a:rPr lang="en-US" altLang="zh-CN">
                <a:ea typeface="宋体" charset="0"/>
                <a:cs typeface="宋体" charset="0"/>
              </a:rPr>
              <a:t>)</a:t>
            </a:r>
          </a:p>
          <a:p>
            <a:pPr marL="503238" lvl="1" indent="-219075" defTabSz="849313">
              <a:tabLst>
                <a:tab pos="284163" algn="l"/>
                <a:tab pos="512763" algn="l"/>
              </a:tabLst>
            </a:pPr>
            <a:r>
              <a:rPr lang="en-US" altLang="zh-CN" i="1">
                <a:ea typeface="宋体" charset="0"/>
                <a:cs typeface="宋体" charset="0"/>
              </a:rPr>
              <a:t>AAT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v</a:t>
            </a:r>
            <a:r>
              <a:rPr lang="en-US" altLang="zh-CN">
                <a:ea typeface="宋体" charset="0"/>
                <a:cs typeface="宋体" charset="0"/>
              </a:rPr>
              <a:t>) represents the latest transition time at a given node </a:t>
            </a:r>
            <a:r>
              <a:rPr lang="en-US" altLang="zh-CN" i="1">
                <a:ea typeface="宋体" charset="0"/>
                <a:cs typeface="宋体" charset="0"/>
              </a:rPr>
              <a:t>v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measured from the beginning of the clock cycle </a:t>
            </a:r>
          </a:p>
          <a:p>
            <a:pPr marL="503238" lvl="1" indent="-219075" defTabSz="849313">
              <a:tabLst>
                <a:tab pos="284163" algn="l"/>
                <a:tab pos="512763" algn="l"/>
              </a:tabLst>
            </a:pPr>
            <a:r>
              <a:rPr lang="en-US" altLang="zh-CN" i="1">
                <a:ea typeface="宋体" charset="0"/>
                <a:cs typeface="宋体" charset="0"/>
              </a:rPr>
              <a:t>RAT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v</a:t>
            </a:r>
            <a:r>
              <a:rPr lang="en-US" altLang="zh-CN">
                <a:ea typeface="宋体" charset="0"/>
                <a:cs typeface="宋体" charset="0"/>
              </a:rPr>
              <a:t>) represents the time by which the latest transition at </a:t>
            </a:r>
            <a:r>
              <a:rPr lang="en-US" altLang="zh-CN" i="1">
                <a:ea typeface="宋体" charset="0"/>
                <a:cs typeface="宋体" charset="0"/>
              </a:rPr>
              <a:t>v</a:t>
            </a:r>
            <a:r>
              <a:rPr lang="en-US" altLang="zh-CN">
                <a:ea typeface="宋体" charset="0"/>
                <a:cs typeface="宋体" charset="0"/>
              </a:rPr>
              <a:t> must complete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in order for the circuit to operate correctly within a given clock cycle. 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For correct operation of the chip with respect to setup (maximum path delay) constraints, it is required that </a:t>
            </a:r>
            <a:r>
              <a:rPr lang="en-US" altLang="zh-CN" i="1">
                <a:ea typeface="宋体" charset="0"/>
                <a:cs typeface="宋体" charset="0"/>
              </a:rPr>
              <a:t>AAT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v</a:t>
            </a:r>
            <a:r>
              <a:rPr lang="en-US" altLang="zh-CN">
                <a:ea typeface="宋体" charset="0"/>
                <a:cs typeface="宋体" charset="0"/>
              </a:rPr>
              <a:t>) ≤ </a:t>
            </a:r>
            <a:r>
              <a:rPr lang="en-US" altLang="zh-CN" i="1">
                <a:ea typeface="宋体" charset="0"/>
                <a:cs typeface="宋体" charset="0"/>
              </a:rPr>
              <a:t>RAT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v</a:t>
            </a:r>
            <a:r>
              <a:rPr lang="en-US" altLang="zh-CN">
                <a:ea typeface="宋体" charset="0"/>
                <a:cs typeface="宋体" charset="0"/>
              </a:rPr>
              <a:t>).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1026053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6054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6055" name="Rectangle 7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2605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7034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26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26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26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26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6052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73F367-DCE0-5240-BDF4-4A6138F5F842}" type="slidenum">
              <a:rPr lang="en-US"/>
              <a:pPr/>
              <a:t>19</a:t>
            </a:fld>
            <a:endParaRPr lang="en-US"/>
          </a:p>
        </p:txBody>
      </p:sp>
      <p:sp>
        <p:nvSpPr>
          <p:cNvPr id="1028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Global Placement</a:t>
            </a:r>
          </a:p>
        </p:txBody>
      </p:sp>
      <p:sp>
        <p:nvSpPr>
          <p:cNvPr id="1028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85900"/>
            <a:ext cx="8193087" cy="3455988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4.1 	Introduction</a:t>
            </a:r>
            <a:b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</a:br>
            <a:endParaRPr lang="en-US" altLang="zh-CN">
              <a:solidFill>
                <a:srgbClr val="C0C0C0"/>
              </a:solidFill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4.2 	Optimization Objectives</a:t>
            </a:r>
            <a:b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</a:br>
            <a:endParaRPr lang="en-US" altLang="zh-CN">
              <a:solidFill>
                <a:srgbClr val="C0C0C0"/>
              </a:solidFill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4.3	Global Placement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	4.3.1  Min-Cut Placement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	4.3.2  Analytic Placement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	4.3.3  Simulated Annealing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4.3.4  Modern Placement Algorithms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4.4 	Legalization and Detailed Placement</a:t>
            </a:r>
          </a:p>
        </p:txBody>
      </p:sp>
      <p:sp>
        <p:nvSpPr>
          <p:cNvPr id="1028100" name="Line 4"/>
          <p:cNvSpPr>
            <a:spLocks noChangeShapeType="1"/>
          </p:cNvSpPr>
          <p:nvPr/>
        </p:nvSpPr>
        <p:spPr bwMode="auto">
          <a:xfrm>
            <a:off x="247650" y="2951163"/>
            <a:ext cx="411163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307094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8C8169E-1CD3-044F-92C0-ED9F57542DA7}" type="slidenum">
              <a:rPr lang="en-US">
                <a:latin typeface="Arial"/>
                <a:ea typeface="ＭＳ Ｐゴシック"/>
              </a:rPr>
              <a:pPr/>
              <a:t>2</a:t>
            </a:fld>
            <a:endParaRPr lang="en-US">
              <a:latin typeface="Arial"/>
              <a:ea typeface="ＭＳ Ｐゴシック"/>
            </a:endParaRPr>
          </a:p>
        </p:txBody>
      </p:sp>
      <p:sp>
        <p:nvSpPr>
          <p:cNvPr id="66253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2 – Netlist and System Partitioning</a:t>
            </a:r>
          </a:p>
        </p:txBody>
      </p:sp>
      <p:sp>
        <p:nvSpPr>
          <p:cNvPr id="662533" name="Rectangle 5"/>
          <p:cNvSpPr>
            <a:spLocks noChangeArrowheads="1"/>
          </p:cNvSpPr>
          <p:nvPr/>
        </p:nvSpPr>
        <p:spPr bwMode="auto">
          <a:xfrm>
            <a:off x="2305050" y="4678363"/>
            <a:ext cx="6132513" cy="976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44939"/>
          <a:lstStyle/>
          <a:p>
            <a:pPr algn="ctr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  <a:tabLst>
                <a:tab pos="301625" algn="l"/>
                <a:tab pos="542925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Original Authors:</a:t>
            </a:r>
          </a:p>
          <a:p>
            <a:pPr algn="ctr" defTabSz="898525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  <a:tabLst>
                <a:tab pos="301625" algn="l"/>
                <a:tab pos="542925" algn="l"/>
              </a:tabLst>
            </a:pP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Andrew B. Kahng, Jens Lienig, Igor L. Markov, Jin Hu</a:t>
            </a:r>
          </a:p>
        </p:txBody>
      </p:sp>
      <p:pic>
        <p:nvPicPr>
          <p:cNvPr id="662534" name="Picture 6" descr="PDboo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425" y="3811588"/>
            <a:ext cx="1693863" cy="25336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62535" name="Rectangle 7"/>
          <p:cNvSpPr>
            <a:spLocks noChangeArrowheads="1"/>
          </p:cNvSpPr>
          <p:nvPr/>
        </p:nvSpPr>
        <p:spPr bwMode="auto">
          <a:xfrm>
            <a:off x="727075" y="1330325"/>
            <a:ext cx="7653338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/>
          <a:p>
            <a:pPr algn="ctr" defTabSz="871538" eaLnBrk="0" fontAlgn="base" hangingPunct="0">
              <a:lnSpc>
                <a:spcPct val="102000"/>
              </a:lnSpc>
              <a:spcBef>
                <a:spcPct val="50000"/>
              </a:spcBef>
              <a:spcAft>
                <a:spcPct val="0"/>
              </a:spcAft>
              <a:buClr>
                <a:srgbClr val="CC0000"/>
              </a:buClr>
              <a:buFont typeface="Symbol" charset="0"/>
              <a:buNone/>
            </a:pP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  <a:sym typeface="Symbol" charset="0"/>
              </a:rPr>
              <a:t>VLSI Physical Design: From Graph Partitioning to Timing Closure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24000" y="990600"/>
            <a:ext cx="49256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7D95CA">
                    <a:lumMod val="75000"/>
                  </a:srgbClr>
                </a:solidFill>
                <a:latin typeface="Arial"/>
                <a:ea typeface="ＭＳ Ｐゴシック"/>
              </a:rPr>
              <a:t>MOST SLIDES ARE FROM THE BOOK:</a:t>
            </a:r>
            <a:endParaRPr lang="en-US" sz="2000" b="1" i="1" dirty="0">
              <a:solidFill>
                <a:srgbClr val="7D95CA">
                  <a:lumMod val="75000"/>
                </a:srgbClr>
              </a:solidFill>
              <a:latin typeface="Arial"/>
              <a:ea typeface="ＭＳ Ｐゴシック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1676400"/>
            <a:ext cx="73053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 smtClean="0">
                <a:solidFill>
                  <a:srgbClr val="7D95CA">
                    <a:lumMod val="75000"/>
                  </a:srgbClr>
                </a:solidFill>
                <a:latin typeface="Arial"/>
                <a:ea typeface="ＭＳ Ｐゴシック"/>
              </a:rPr>
              <a:t>MODIFICATIONS WERE MADE ON THE ORIGINAL SLIDES</a:t>
            </a:r>
            <a:endParaRPr lang="en-US" sz="2000" b="1" i="1" dirty="0">
              <a:solidFill>
                <a:srgbClr val="7D95CA">
                  <a:lumMod val="75000"/>
                </a:srgbClr>
              </a:solidFill>
              <a:latin typeface="Arial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2749891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64F56F-226A-5648-9B0A-7D244CAF194D}" type="slidenum">
              <a:rPr lang="en-US"/>
              <a:pPr/>
              <a:t>20</a:t>
            </a:fld>
            <a:endParaRPr lang="en-US"/>
          </a:p>
        </p:txBody>
      </p:sp>
      <p:sp>
        <p:nvSpPr>
          <p:cNvPr id="791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052513"/>
            <a:ext cx="8193087" cy="47402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00000"/>
              </a:lnSpc>
              <a:spcBef>
                <a:spcPct val="30000"/>
              </a:spcBef>
              <a:tabLst/>
            </a:pP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Partitioning-based algorithms:</a:t>
            </a:r>
            <a:r>
              <a:rPr lang="en-US" altLang="zh-CN" dirty="0">
                <a:ea typeface="宋体" charset="0"/>
                <a:cs typeface="宋体" charset="0"/>
              </a:rPr>
              <a:t>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30000"/>
              </a:spcBef>
              <a:tabLst/>
            </a:pPr>
            <a:r>
              <a:rPr lang="en-US" altLang="zh-CN" dirty="0">
                <a:ea typeface="宋体" charset="0"/>
                <a:cs typeface="宋体" charset="0"/>
              </a:rPr>
              <a:t>The netlist and the layout are divided into smaller sub-</a:t>
            </a:r>
            <a:r>
              <a:rPr lang="en-US" altLang="zh-CN" dirty="0" err="1">
                <a:ea typeface="宋体" charset="0"/>
                <a:cs typeface="宋体" charset="0"/>
              </a:rPr>
              <a:t>netlists</a:t>
            </a:r>
            <a:r>
              <a:rPr lang="en-US" altLang="zh-CN" dirty="0">
                <a:ea typeface="宋体" charset="0"/>
                <a:cs typeface="宋体" charset="0"/>
              </a:rPr>
              <a:t> and sub-regions, respectively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30000"/>
              </a:spcBef>
              <a:tabLst/>
            </a:pPr>
            <a:r>
              <a:rPr lang="en-US" altLang="zh-CN" dirty="0">
                <a:ea typeface="宋体" charset="0"/>
                <a:cs typeface="宋体" charset="0"/>
              </a:rPr>
              <a:t>Process is repeated until each sub-netlist and sub-region is small enough 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>
                <a:ea typeface="宋体" charset="0"/>
                <a:cs typeface="宋体" charset="0"/>
              </a:rPr>
              <a:t>to be handled optimally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30000"/>
              </a:spcBef>
              <a:tabLst/>
            </a:pPr>
            <a:r>
              <a:rPr lang="en-US" altLang="zh-CN" dirty="0">
                <a:ea typeface="宋体" charset="0"/>
                <a:cs typeface="宋体" charset="0"/>
              </a:rPr>
              <a:t>Detailed placement often performed by optimal solvers, facilitating a natural transition from global placement to detailed placement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30000"/>
              </a:spcBef>
              <a:tabLst/>
            </a:pPr>
            <a:r>
              <a:rPr lang="en-US" altLang="zh-CN" dirty="0">
                <a:ea typeface="宋体" charset="0"/>
                <a:cs typeface="宋体" charset="0"/>
              </a:rPr>
              <a:t>Example: min-cut placement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Analytic techniques:</a:t>
            </a:r>
            <a:r>
              <a:rPr lang="en-US" altLang="zh-CN" dirty="0">
                <a:ea typeface="宋体" charset="0"/>
                <a:cs typeface="宋体" charset="0"/>
              </a:rPr>
              <a:t>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30000"/>
              </a:spcBef>
              <a:tabLst/>
            </a:pPr>
            <a:r>
              <a:rPr lang="en-US" altLang="zh-CN" dirty="0">
                <a:ea typeface="宋体" charset="0"/>
                <a:cs typeface="宋体" charset="0"/>
              </a:rPr>
              <a:t>Model the placement problem using an objective (cost) function, </a:t>
            </a:r>
            <a:br>
              <a:rPr lang="en-US" altLang="zh-CN" dirty="0">
                <a:ea typeface="宋体" charset="0"/>
                <a:cs typeface="宋体" charset="0"/>
              </a:rPr>
            </a:br>
            <a:r>
              <a:rPr lang="en-US" altLang="zh-CN" dirty="0">
                <a:ea typeface="宋体" charset="0"/>
                <a:cs typeface="宋体" charset="0"/>
              </a:rPr>
              <a:t>which can be optimized via numerical analysis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30000"/>
              </a:spcBef>
              <a:tabLst/>
            </a:pPr>
            <a:r>
              <a:rPr lang="en-US" altLang="zh-CN" dirty="0">
                <a:ea typeface="宋体" charset="0"/>
                <a:cs typeface="宋体" charset="0"/>
              </a:rPr>
              <a:t>Examples: quadratic placement and force-directed placement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 dirty="0">
                <a:solidFill>
                  <a:srgbClr val="CC0000"/>
                </a:solidFill>
                <a:ea typeface="宋体" charset="0"/>
                <a:cs typeface="宋体" charset="0"/>
              </a:rPr>
              <a:t>Stochastic algorithms: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30000"/>
              </a:spcBef>
              <a:tabLst/>
            </a:pPr>
            <a:r>
              <a:rPr lang="en-US" altLang="zh-CN" dirty="0">
                <a:ea typeface="宋体" charset="0"/>
                <a:cs typeface="宋体" charset="0"/>
              </a:rPr>
              <a:t>Randomized moves that allow hill-climbing are used to optimize the cost function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30000"/>
              </a:spcBef>
              <a:tabLst/>
            </a:pPr>
            <a:r>
              <a:rPr lang="en-US" altLang="zh-CN" dirty="0">
                <a:ea typeface="宋体" charset="0"/>
                <a:cs typeface="宋体" charset="0"/>
              </a:rPr>
              <a:t>Example: simulated annealing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30000"/>
              </a:spcBef>
              <a:tabLst/>
            </a:pPr>
            <a:endParaRPr lang="en-US" altLang="zh-CN" b="1" dirty="0">
              <a:ea typeface="宋体" charset="0"/>
              <a:cs typeface="宋体" charset="0"/>
            </a:endParaRPr>
          </a:p>
        </p:txBody>
      </p:sp>
      <p:sp>
        <p:nvSpPr>
          <p:cNvPr id="791557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Global Placement</a:t>
            </a:r>
          </a:p>
        </p:txBody>
      </p:sp>
    </p:spTree>
    <p:extLst>
      <p:ext uri="{BB962C8B-B14F-4D97-AF65-F5344CB8AC3E}">
        <p14:creationId xmlns:p14="http://schemas.microsoft.com/office/powerpoint/2010/main" val="22574431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B4647-F555-1143-932B-7380863310F7}" type="slidenum">
              <a:rPr lang="en-US"/>
              <a:pPr/>
              <a:t>21</a:t>
            </a:fld>
            <a:endParaRPr lang="en-US"/>
          </a:p>
        </p:txBody>
      </p:sp>
      <p:sp>
        <p:nvSpPr>
          <p:cNvPr id="792578" name="Text Box 2"/>
          <p:cNvSpPr txBox="1">
            <a:spLocks noChangeArrowheads="1"/>
          </p:cNvSpPr>
          <p:nvPr/>
        </p:nvSpPr>
        <p:spPr bwMode="auto">
          <a:xfrm>
            <a:off x="6659563" y="1341438"/>
            <a:ext cx="12795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Stochastic</a:t>
            </a:r>
          </a:p>
        </p:txBody>
      </p:sp>
      <p:sp>
        <p:nvSpPr>
          <p:cNvPr id="792579" name="Text Box 3"/>
          <p:cNvSpPr txBox="1">
            <a:spLocks noChangeArrowheads="1"/>
          </p:cNvSpPr>
          <p:nvPr/>
        </p:nvSpPr>
        <p:spPr bwMode="auto">
          <a:xfrm>
            <a:off x="180975" y="1341438"/>
            <a:ext cx="2025650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Partitioning-based</a:t>
            </a:r>
          </a:p>
        </p:txBody>
      </p:sp>
      <p:sp>
        <p:nvSpPr>
          <p:cNvPr id="792580" name="Text Box 4"/>
          <p:cNvSpPr txBox="1">
            <a:spLocks noChangeArrowheads="1"/>
          </p:cNvSpPr>
          <p:nvPr/>
        </p:nvSpPr>
        <p:spPr bwMode="auto">
          <a:xfrm>
            <a:off x="3605213" y="1341438"/>
            <a:ext cx="103822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CC0000"/>
                </a:solidFill>
                <a:ea typeface="宋体" charset="0"/>
                <a:cs typeface="宋体" charset="0"/>
              </a:rPr>
              <a:t>Analytic</a:t>
            </a:r>
          </a:p>
        </p:txBody>
      </p:sp>
      <p:sp>
        <p:nvSpPr>
          <p:cNvPr id="792581" name="Text Box 5"/>
          <p:cNvSpPr txBox="1">
            <a:spLocks noChangeArrowheads="1"/>
          </p:cNvSpPr>
          <p:nvPr/>
        </p:nvSpPr>
        <p:spPr bwMode="auto">
          <a:xfrm>
            <a:off x="2339975" y="2730500"/>
            <a:ext cx="1806575" cy="7096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Quadratic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placement</a:t>
            </a:r>
          </a:p>
        </p:txBody>
      </p:sp>
      <p:sp>
        <p:nvSpPr>
          <p:cNvPr id="792582" name="Text Box 6"/>
          <p:cNvSpPr txBox="1">
            <a:spLocks noChangeArrowheads="1"/>
          </p:cNvSpPr>
          <p:nvPr/>
        </p:nvSpPr>
        <p:spPr bwMode="auto">
          <a:xfrm>
            <a:off x="250825" y="2730500"/>
            <a:ext cx="1804988" cy="7096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Min-cut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placement</a:t>
            </a:r>
          </a:p>
        </p:txBody>
      </p:sp>
      <p:sp>
        <p:nvSpPr>
          <p:cNvPr id="792583" name="Text Box 7"/>
          <p:cNvSpPr txBox="1">
            <a:spLocks noChangeArrowheads="1"/>
          </p:cNvSpPr>
          <p:nvPr/>
        </p:nvSpPr>
        <p:spPr bwMode="auto">
          <a:xfrm>
            <a:off x="6650038" y="2730500"/>
            <a:ext cx="2243137" cy="41116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Simulated annealing</a:t>
            </a:r>
          </a:p>
        </p:txBody>
      </p:sp>
      <p:sp>
        <p:nvSpPr>
          <p:cNvPr id="792587" name="AutoShape 11"/>
          <p:cNvSpPr>
            <a:spLocks noChangeArrowheads="1"/>
          </p:cNvSpPr>
          <p:nvPr/>
        </p:nvSpPr>
        <p:spPr bwMode="auto">
          <a:xfrm rot="5400000">
            <a:off x="1012825" y="1928813"/>
            <a:ext cx="382587" cy="6873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2588" name="AutoShape 12"/>
          <p:cNvSpPr>
            <a:spLocks noChangeArrowheads="1"/>
          </p:cNvSpPr>
          <p:nvPr/>
        </p:nvSpPr>
        <p:spPr bwMode="auto">
          <a:xfrm rot="5400000">
            <a:off x="7061200" y="1928813"/>
            <a:ext cx="382587" cy="6873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2589" name="AutoShape 13"/>
          <p:cNvSpPr>
            <a:spLocks noChangeArrowheads="1"/>
          </p:cNvSpPr>
          <p:nvPr/>
        </p:nvSpPr>
        <p:spPr bwMode="auto">
          <a:xfrm rot="6881231">
            <a:off x="3355975" y="1885950"/>
            <a:ext cx="382588" cy="6873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92624" name="Group 48"/>
          <p:cNvGrpSpPr>
            <a:grpSpLocks/>
          </p:cNvGrpSpPr>
          <p:nvPr/>
        </p:nvGrpSpPr>
        <p:grpSpPr bwMode="auto">
          <a:xfrm>
            <a:off x="2290763" y="3949700"/>
            <a:ext cx="2006600" cy="1639888"/>
            <a:chOff x="1972" y="1053"/>
            <a:chExt cx="1860" cy="1520"/>
          </a:xfrm>
        </p:grpSpPr>
        <p:sp>
          <p:nvSpPr>
            <p:cNvPr id="792625" name="Rectangle 49"/>
            <p:cNvSpPr>
              <a:spLocks noChangeArrowheads="1"/>
            </p:cNvSpPr>
            <p:nvPr/>
          </p:nvSpPr>
          <p:spPr bwMode="auto">
            <a:xfrm>
              <a:off x="1972" y="1053"/>
              <a:ext cx="1860" cy="15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26" name="Rectangle 50"/>
            <p:cNvSpPr>
              <a:spLocks noChangeArrowheads="1"/>
            </p:cNvSpPr>
            <p:nvPr/>
          </p:nvSpPr>
          <p:spPr bwMode="auto">
            <a:xfrm flipH="1">
              <a:off x="2214" y="1088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27" name="Rectangle 51"/>
            <p:cNvSpPr>
              <a:spLocks noChangeArrowheads="1"/>
            </p:cNvSpPr>
            <p:nvPr/>
          </p:nvSpPr>
          <p:spPr bwMode="auto">
            <a:xfrm flipH="1">
              <a:off x="3501" y="1086"/>
              <a:ext cx="91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28" name="Rectangle 52"/>
            <p:cNvSpPr>
              <a:spLocks noChangeArrowheads="1"/>
            </p:cNvSpPr>
            <p:nvPr/>
          </p:nvSpPr>
          <p:spPr bwMode="auto">
            <a:xfrm flipH="1">
              <a:off x="2389" y="1088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29" name="Rectangle 53"/>
            <p:cNvSpPr>
              <a:spLocks noChangeArrowheads="1"/>
            </p:cNvSpPr>
            <p:nvPr/>
          </p:nvSpPr>
          <p:spPr bwMode="auto">
            <a:xfrm flipH="1">
              <a:off x="2549" y="1088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0" name="Rectangle 54"/>
            <p:cNvSpPr>
              <a:spLocks noChangeArrowheads="1"/>
            </p:cNvSpPr>
            <p:nvPr/>
          </p:nvSpPr>
          <p:spPr bwMode="auto">
            <a:xfrm flipH="1">
              <a:off x="2697" y="1088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1" name="Rectangle 55"/>
            <p:cNvSpPr>
              <a:spLocks noChangeArrowheads="1"/>
            </p:cNvSpPr>
            <p:nvPr/>
          </p:nvSpPr>
          <p:spPr bwMode="auto">
            <a:xfrm flipH="1">
              <a:off x="2872" y="1088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2" name="Rectangle 56"/>
            <p:cNvSpPr>
              <a:spLocks noChangeArrowheads="1"/>
            </p:cNvSpPr>
            <p:nvPr/>
          </p:nvSpPr>
          <p:spPr bwMode="auto">
            <a:xfrm flipH="1">
              <a:off x="3019" y="1088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3" name="Rectangle 57"/>
            <p:cNvSpPr>
              <a:spLocks noChangeArrowheads="1"/>
            </p:cNvSpPr>
            <p:nvPr/>
          </p:nvSpPr>
          <p:spPr bwMode="auto">
            <a:xfrm flipH="1">
              <a:off x="3184" y="1088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4" name="Rectangle 58"/>
            <p:cNvSpPr>
              <a:spLocks noChangeArrowheads="1"/>
            </p:cNvSpPr>
            <p:nvPr/>
          </p:nvSpPr>
          <p:spPr bwMode="auto">
            <a:xfrm flipH="1">
              <a:off x="3348" y="1088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5" name="Rectangle 59"/>
            <p:cNvSpPr>
              <a:spLocks noChangeArrowheads="1"/>
            </p:cNvSpPr>
            <p:nvPr/>
          </p:nvSpPr>
          <p:spPr bwMode="auto">
            <a:xfrm>
              <a:off x="2714" y="1610"/>
              <a:ext cx="147" cy="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6" name="Rectangle 60"/>
            <p:cNvSpPr>
              <a:spLocks noChangeArrowheads="1"/>
            </p:cNvSpPr>
            <p:nvPr/>
          </p:nvSpPr>
          <p:spPr bwMode="auto">
            <a:xfrm>
              <a:off x="2732" y="1619"/>
              <a:ext cx="147" cy="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7" name="Rectangle 61"/>
            <p:cNvSpPr>
              <a:spLocks noChangeArrowheads="1"/>
            </p:cNvSpPr>
            <p:nvPr/>
          </p:nvSpPr>
          <p:spPr bwMode="auto">
            <a:xfrm>
              <a:off x="2755" y="1630"/>
              <a:ext cx="147" cy="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8" name="Rectangle 62"/>
            <p:cNvSpPr>
              <a:spLocks noChangeArrowheads="1"/>
            </p:cNvSpPr>
            <p:nvPr/>
          </p:nvSpPr>
          <p:spPr bwMode="auto">
            <a:xfrm>
              <a:off x="2771" y="1642"/>
              <a:ext cx="147" cy="16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39" name="Rectangle 63"/>
            <p:cNvSpPr>
              <a:spLocks noChangeArrowheads="1"/>
            </p:cNvSpPr>
            <p:nvPr/>
          </p:nvSpPr>
          <p:spPr bwMode="auto">
            <a:xfrm>
              <a:off x="2805" y="1587"/>
              <a:ext cx="136" cy="192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0" name="Rectangle 64"/>
            <p:cNvSpPr>
              <a:spLocks noChangeArrowheads="1"/>
            </p:cNvSpPr>
            <p:nvPr/>
          </p:nvSpPr>
          <p:spPr bwMode="auto">
            <a:xfrm>
              <a:off x="2805" y="1653"/>
              <a:ext cx="113" cy="1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1" name="Rectangle 65"/>
            <p:cNvSpPr>
              <a:spLocks noChangeArrowheads="1"/>
            </p:cNvSpPr>
            <p:nvPr/>
          </p:nvSpPr>
          <p:spPr bwMode="auto">
            <a:xfrm>
              <a:off x="2879" y="1610"/>
              <a:ext cx="130" cy="15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2" name="Rectangle 66"/>
            <p:cNvSpPr>
              <a:spLocks noChangeArrowheads="1"/>
            </p:cNvSpPr>
            <p:nvPr/>
          </p:nvSpPr>
          <p:spPr bwMode="auto">
            <a:xfrm>
              <a:off x="2950" y="1428"/>
              <a:ext cx="118" cy="15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3" name="Rectangle 67"/>
            <p:cNvSpPr>
              <a:spLocks noChangeArrowheads="1"/>
            </p:cNvSpPr>
            <p:nvPr/>
          </p:nvSpPr>
          <p:spPr bwMode="auto">
            <a:xfrm>
              <a:off x="2712" y="1841"/>
              <a:ext cx="118" cy="15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4" name="Rectangle 68"/>
            <p:cNvSpPr>
              <a:spLocks noChangeArrowheads="1"/>
            </p:cNvSpPr>
            <p:nvPr/>
          </p:nvSpPr>
          <p:spPr bwMode="auto">
            <a:xfrm>
              <a:off x="2784" y="1921"/>
              <a:ext cx="118" cy="15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5" name="Rectangle 69"/>
            <p:cNvSpPr>
              <a:spLocks noChangeArrowheads="1"/>
            </p:cNvSpPr>
            <p:nvPr/>
          </p:nvSpPr>
          <p:spPr bwMode="auto">
            <a:xfrm>
              <a:off x="2687" y="1972"/>
              <a:ext cx="68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6" name="Rectangle 70"/>
            <p:cNvSpPr>
              <a:spLocks noChangeArrowheads="1"/>
            </p:cNvSpPr>
            <p:nvPr/>
          </p:nvSpPr>
          <p:spPr bwMode="auto">
            <a:xfrm>
              <a:off x="2872" y="2108"/>
              <a:ext cx="45" cy="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7" name="Rectangle 71"/>
            <p:cNvSpPr>
              <a:spLocks noChangeArrowheads="1"/>
            </p:cNvSpPr>
            <p:nvPr/>
          </p:nvSpPr>
          <p:spPr bwMode="auto">
            <a:xfrm>
              <a:off x="2618" y="1677"/>
              <a:ext cx="68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8" name="Rectangle 72"/>
            <p:cNvSpPr>
              <a:spLocks noChangeArrowheads="1"/>
            </p:cNvSpPr>
            <p:nvPr/>
          </p:nvSpPr>
          <p:spPr bwMode="auto">
            <a:xfrm>
              <a:off x="2389" y="1474"/>
              <a:ext cx="68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49" name="Rectangle 73"/>
            <p:cNvSpPr>
              <a:spLocks noChangeArrowheads="1"/>
            </p:cNvSpPr>
            <p:nvPr/>
          </p:nvSpPr>
          <p:spPr bwMode="auto">
            <a:xfrm>
              <a:off x="2323" y="1700"/>
              <a:ext cx="57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0" name="Rectangle 74"/>
            <p:cNvSpPr>
              <a:spLocks noChangeArrowheads="1"/>
            </p:cNvSpPr>
            <p:nvPr/>
          </p:nvSpPr>
          <p:spPr bwMode="auto">
            <a:xfrm>
              <a:off x="2555" y="1312"/>
              <a:ext cx="34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1" name="Rectangle 75"/>
            <p:cNvSpPr>
              <a:spLocks noChangeArrowheads="1"/>
            </p:cNvSpPr>
            <p:nvPr/>
          </p:nvSpPr>
          <p:spPr bwMode="auto">
            <a:xfrm>
              <a:off x="2471" y="1943"/>
              <a:ext cx="118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2" name="Rectangle 76"/>
            <p:cNvSpPr>
              <a:spLocks noChangeArrowheads="1"/>
            </p:cNvSpPr>
            <p:nvPr/>
          </p:nvSpPr>
          <p:spPr bwMode="auto">
            <a:xfrm>
              <a:off x="3029" y="1630"/>
              <a:ext cx="95" cy="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3" name="Rectangle 77"/>
            <p:cNvSpPr>
              <a:spLocks noChangeArrowheads="1"/>
            </p:cNvSpPr>
            <p:nvPr/>
          </p:nvSpPr>
          <p:spPr bwMode="auto">
            <a:xfrm>
              <a:off x="2953" y="1784"/>
              <a:ext cx="34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4" name="Rectangle 78"/>
            <p:cNvSpPr>
              <a:spLocks noChangeArrowheads="1"/>
            </p:cNvSpPr>
            <p:nvPr/>
          </p:nvSpPr>
          <p:spPr bwMode="auto">
            <a:xfrm>
              <a:off x="3185" y="1689"/>
              <a:ext cx="68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5" name="Rectangle 79"/>
            <p:cNvSpPr>
              <a:spLocks noChangeArrowheads="1"/>
            </p:cNvSpPr>
            <p:nvPr/>
          </p:nvSpPr>
          <p:spPr bwMode="auto">
            <a:xfrm>
              <a:off x="3253" y="1699"/>
              <a:ext cx="73" cy="6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6" name="Rectangle 80"/>
            <p:cNvSpPr>
              <a:spLocks noChangeArrowheads="1"/>
            </p:cNvSpPr>
            <p:nvPr/>
          </p:nvSpPr>
          <p:spPr bwMode="auto">
            <a:xfrm>
              <a:off x="3151" y="1921"/>
              <a:ext cx="68" cy="11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7" name="Rectangle 81"/>
            <p:cNvSpPr>
              <a:spLocks noChangeArrowheads="1"/>
            </p:cNvSpPr>
            <p:nvPr/>
          </p:nvSpPr>
          <p:spPr bwMode="auto">
            <a:xfrm>
              <a:off x="3242" y="1943"/>
              <a:ext cx="45" cy="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8" name="Rectangle 82"/>
            <p:cNvSpPr>
              <a:spLocks noChangeArrowheads="1"/>
            </p:cNvSpPr>
            <p:nvPr/>
          </p:nvSpPr>
          <p:spPr bwMode="auto">
            <a:xfrm flipH="1">
              <a:off x="2197" y="2449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59" name="Rectangle 83"/>
            <p:cNvSpPr>
              <a:spLocks noChangeArrowheads="1"/>
            </p:cNvSpPr>
            <p:nvPr/>
          </p:nvSpPr>
          <p:spPr bwMode="auto">
            <a:xfrm flipH="1">
              <a:off x="3484" y="2447"/>
              <a:ext cx="91" cy="9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60" name="Rectangle 84"/>
            <p:cNvSpPr>
              <a:spLocks noChangeArrowheads="1"/>
            </p:cNvSpPr>
            <p:nvPr/>
          </p:nvSpPr>
          <p:spPr bwMode="auto">
            <a:xfrm flipH="1">
              <a:off x="2372" y="2449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61" name="Rectangle 85"/>
            <p:cNvSpPr>
              <a:spLocks noChangeArrowheads="1"/>
            </p:cNvSpPr>
            <p:nvPr/>
          </p:nvSpPr>
          <p:spPr bwMode="auto">
            <a:xfrm flipH="1">
              <a:off x="2532" y="2449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62" name="Rectangle 86"/>
            <p:cNvSpPr>
              <a:spLocks noChangeArrowheads="1"/>
            </p:cNvSpPr>
            <p:nvPr/>
          </p:nvSpPr>
          <p:spPr bwMode="auto">
            <a:xfrm flipH="1">
              <a:off x="2680" y="2449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63" name="Rectangle 87"/>
            <p:cNvSpPr>
              <a:spLocks noChangeArrowheads="1"/>
            </p:cNvSpPr>
            <p:nvPr/>
          </p:nvSpPr>
          <p:spPr bwMode="auto">
            <a:xfrm flipH="1">
              <a:off x="2855" y="2449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64" name="Rectangle 88"/>
            <p:cNvSpPr>
              <a:spLocks noChangeArrowheads="1"/>
            </p:cNvSpPr>
            <p:nvPr/>
          </p:nvSpPr>
          <p:spPr bwMode="auto">
            <a:xfrm flipH="1">
              <a:off x="3002" y="2449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65" name="Rectangle 89"/>
            <p:cNvSpPr>
              <a:spLocks noChangeArrowheads="1"/>
            </p:cNvSpPr>
            <p:nvPr/>
          </p:nvSpPr>
          <p:spPr bwMode="auto">
            <a:xfrm flipH="1">
              <a:off x="3167" y="2449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666" name="Rectangle 90"/>
            <p:cNvSpPr>
              <a:spLocks noChangeArrowheads="1"/>
            </p:cNvSpPr>
            <p:nvPr/>
          </p:nvSpPr>
          <p:spPr bwMode="auto">
            <a:xfrm flipH="1">
              <a:off x="3331" y="2449"/>
              <a:ext cx="91" cy="8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92667" name="Group 91"/>
            <p:cNvGrpSpPr>
              <a:grpSpLocks/>
            </p:cNvGrpSpPr>
            <p:nvPr/>
          </p:nvGrpSpPr>
          <p:grpSpPr bwMode="auto">
            <a:xfrm rot="5400000">
              <a:off x="1407" y="1775"/>
              <a:ext cx="1378" cy="93"/>
              <a:chOff x="3345" y="1886"/>
              <a:chExt cx="1378" cy="93"/>
            </a:xfrm>
          </p:grpSpPr>
          <p:sp>
            <p:nvSpPr>
              <p:cNvPr id="792668" name="Rectangle 92"/>
              <p:cNvSpPr>
                <a:spLocks noChangeArrowheads="1"/>
              </p:cNvSpPr>
              <p:nvPr/>
            </p:nvSpPr>
            <p:spPr bwMode="auto">
              <a:xfrm flipH="1">
                <a:off x="3345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69" name="Rectangle 93"/>
              <p:cNvSpPr>
                <a:spLocks noChangeArrowheads="1"/>
              </p:cNvSpPr>
              <p:nvPr/>
            </p:nvSpPr>
            <p:spPr bwMode="auto">
              <a:xfrm flipH="1">
                <a:off x="4632" y="1886"/>
                <a:ext cx="91" cy="9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70" name="Rectangle 94"/>
              <p:cNvSpPr>
                <a:spLocks noChangeArrowheads="1"/>
              </p:cNvSpPr>
              <p:nvPr/>
            </p:nvSpPr>
            <p:spPr bwMode="auto">
              <a:xfrm flipH="1">
                <a:off x="3520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71" name="Rectangle 95"/>
              <p:cNvSpPr>
                <a:spLocks noChangeArrowheads="1"/>
              </p:cNvSpPr>
              <p:nvPr/>
            </p:nvSpPr>
            <p:spPr bwMode="auto">
              <a:xfrm flipH="1">
                <a:off x="3680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72" name="Rectangle 96"/>
              <p:cNvSpPr>
                <a:spLocks noChangeArrowheads="1"/>
              </p:cNvSpPr>
              <p:nvPr/>
            </p:nvSpPr>
            <p:spPr bwMode="auto">
              <a:xfrm flipH="1">
                <a:off x="3828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73" name="Rectangle 97"/>
              <p:cNvSpPr>
                <a:spLocks noChangeArrowheads="1"/>
              </p:cNvSpPr>
              <p:nvPr/>
            </p:nvSpPr>
            <p:spPr bwMode="auto">
              <a:xfrm flipH="1">
                <a:off x="4003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74" name="Rectangle 98"/>
              <p:cNvSpPr>
                <a:spLocks noChangeArrowheads="1"/>
              </p:cNvSpPr>
              <p:nvPr/>
            </p:nvSpPr>
            <p:spPr bwMode="auto">
              <a:xfrm flipH="1">
                <a:off x="4150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75" name="Rectangle 99"/>
              <p:cNvSpPr>
                <a:spLocks noChangeArrowheads="1"/>
              </p:cNvSpPr>
              <p:nvPr/>
            </p:nvSpPr>
            <p:spPr bwMode="auto">
              <a:xfrm flipH="1">
                <a:off x="4315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76" name="Rectangle 100"/>
              <p:cNvSpPr>
                <a:spLocks noChangeArrowheads="1"/>
              </p:cNvSpPr>
              <p:nvPr/>
            </p:nvSpPr>
            <p:spPr bwMode="auto">
              <a:xfrm flipH="1">
                <a:off x="4479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92677" name="Group 101"/>
            <p:cNvGrpSpPr>
              <a:grpSpLocks/>
            </p:cNvGrpSpPr>
            <p:nvPr/>
          </p:nvGrpSpPr>
          <p:grpSpPr bwMode="auto">
            <a:xfrm rot="5400000">
              <a:off x="3038" y="1775"/>
              <a:ext cx="1378" cy="93"/>
              <a:chOff x="3345" y="1886"/>
              <a:chExt cx="1378" cy="93"/>
            </a:xfrm>
          </p:grpSpPr>
          <p:sp>
            <p:nvSpPr>
              <p:cNvPr id="792678" name="Rectangle 102"/>
              <p:cNvSpPr>
                <a:spLocks noChangeArrowheads="1"/>
              </p:cNvSpPr>
              <p:nvPr/>
            </p:nvSpPr>
            <p:spPr bwMode="auto">
              <a:xfrm flipH="1">
                <a:off x="3345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79" name="Rectangle 103"/>
              <p:cNvSpPr>
                <a:spLocks noChangeArrowheads="1"/>
              </p:cNvSpPr>
              <p:nvPr/>
            </p:nvSpPr>
            <p:spPr bwMode="auto">
              <a:xfrm flipH="1">
                <a:off x="4632" y="1886"/>
                <a:ext cx="91" cy="9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80" name="Rectangle 104"/>
              <p:cNvSpPr>
                <a:spLocks noChangeArrowheads="1"/>
              </p:cNvSpPr>
              <p:nvPr/>
            </p:nvSpPr>
            <p:spPr bwMode="auto">
              <a:xfrm flipH="1">
                <a:off x="3520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81" name="Rectangle 105"/>
              <p:cNvSpPr>
                <a:spLocks noChangeArrowheads="1"/>
              </p:cNvSpPr>
              <p:nvPr/>
            </p:nvSpPr>
            <p:spPr bwMode="auto">
              <a:xfrm flipH="1">
                <a:off x="3680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82" name="Rectangle 106"/>
              <p:cNvSpPr>
                <a:spLocks noChangeArrowheads="1"/>
              </p:cNvSpPr>
              <p:nvPr/>
            </p:nvSpPr>
            <p:spPr bwMode="auto">
              <a:xfrm flipH="1">
                <a:off x="3828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83" name="Rectangle 107"/>
              <p:cNvSpPr>
                <a:spLocks noChangeArrowheads="1"/>
              </p:cNvSpPr>
              <p:nvPr/>
            </p:nvSpPr>
            <p:spPr bwMode="auto">
              <a:xfrm flipH="1">
                <a:off x="4003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84" name="Rectangle 108"/>
              <p:cNvSpPr>
                <a:spLocks noChangeArrowheads="1"/>
              </p:cNvSpPr>
              <p:nvPr/>
            </p:nvSpPr>
            <p:spPr bwMode="auto">
              <a:xfrm flipH="1">
                <a:off x="4150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85" name="Rectangle 109"/>
              <p:cNvSpPr>
                <a:spLocks noChangeArrowheads="1"/>
              </p:cNvSpPr>
              <p:nvPr/>
            </p:nvSpPr>
            <p:spPr bwMode="auto">
              <a:xfrm flipH="1">
                <a:off x="4315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86" name="Rectangle 110"/>
              <p:cNvSpPr>
                <a:spLocks noChangeArrowheads="1"/>
              </p:cNvSpPr>
              <p:nvPr/>
            </p:nvSpPr>
            <p:spPr bwMode="auto">
              <a:xfrm flipH="1">
                <a:off x="4479" y="1888"/>
                <a:ext cx="91" cy="89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792687" name="Group 111"/>
            <p:cNvGrpSpPr>
              <a:grpSpLocks/>
            </p:cNvGrpSpPr>
            <p:nvPr/>
          </p:nvGrpSpPr>
          <p:grpSpPr bwMode="auto">
            <a:xfrm>
              <a:off x="2290" y="1270"/>
              <a:ext cx="1270" cy="1043"/>
              <a:chOff x="2109" y="119"/>
              <a:chExt cx="1270" cy="1043"/>
            </a:xfrm>
          </p:grpSpPr>
          <p:sp>
            <p:nvSpPr>
              <p:cNvPr id="792688" name="Rectangle 112"/>
              <p:cNvSpPr>
                <a:spLocks noChangeArrowheads="1"/>
              </p:cNvSpPr>
              <p:nvPr/>
            </p:nvSpPr>
            <p:spPr bwMode="auto">
              <a:xfrm>
                <a:off x="2109" y="119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89" name="Rectangle 113"/>
              <p:cNvSpPr>
                <a:spLocks noChangeArrowheads="1"/>
              </p:cNvSpPr>
              <p:nvPr/>
            </p:nvSpPr>
            <p:spPr bwMode="auto">
              <a:xfrm>
                <a:off x="2381" y="119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0" name="Rectangle 114"/>
              <p:cNvSpPr>
                <a:spLocks noChangeArrowheads="1"/>
              </p:cNvSpPr>
              <p:nvPr/>
            </p:nvSpPr>
            <p:spPr bwMode="auto">
              <a:xfrm>
                <a:off x="2654" y="119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1" name="Rectangle 115"/>
              <p:cNvSpPr>
                <a:spLocks noChangeArrowheads="1"/>
              </p:cNvSpPr>
              <p:nvPr/>
            </p:nvSpPr>
            <p:spPr bwMode="auto">
              <a:xfrm>
                <a:off x="2926" y="119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2" name="Rectangle 116"/>
              <p:cNvSpPr>
                <a:spLocks noChangeArrowheads="1"/>
              </p:cNvSpPr>
              <p:nvPr/>
            </p:nvSpPr>
            <p:spPr bwMode="auto">
              <a:xfrm>
                <a:off x="3198" y="119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3" name="Rectangle 117"/>
              <p:cNvSpPr>
                <a:spLocks noChangeArrowheads="1"/>
              </p:cNvSpPr>
              <p:nvPr/>
            </p:nvSpPr>
            <p:spPr bwMode="auto">
              <a:xfrm>
                <a:off x="2109" y="391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4" name="Rectangle 118"/>
              <p:cNvSpPr>
                <a:spLocks noChangeArrowheads="1"/>
              </p:cNvSpPr>
              <p:nvPr/>
            </p:nvSpPr>
            <p:spPr bwMode="auto">
              <a:xfrm>
                <a:off x="2381" y="391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5" name="Rectangle 119"/>
              <p:cNvSpPr>
                <a:spLocks noChangeArrowheads="1"/>
              </p:cNvSpPr>
              <p:nvPr/>
            </p:nvSpPr>
            <p:spPr bwMode="auto">
              <a:xfrm>
                <a:off x="2654" y="391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6" name="Rectangle 120"/>
              <p:cNvSpPr>
                <a:spLocks noChangeArrowheads="1"/>
              </p:cNvSpPr>
              <p:nvPr/>
            </p:nvSpPr>
            <p:spPr bwMode="auto">
              <a:xfrm>
                <a:off x="2926" y="391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7" name="Rectangle 121"/>
              <p:cNvSpPr>
                <a:spLocks noChangeArrowheads="1"/>
              </p:cNvSpPr>
              <p:nvPr/>
            </p:nvSpPr>
            <p:spPr bwMode="auto">
              <a:xfrm>
                <a:off x="3198" y="391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8" name="Rectangle 122"/>
              <p:cNvSpPr>
                <a:spLocks noChangeArrowheads="1"/>
              </p:cNvSpPr>
              <p:nvPr/>
            </p:nvSpPr>
            <p:spPr bwMode="auto">
              <a:xfrm>
                <a:off x="2109" y="663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699" name="Rectangle 123"/>
              <p:cNvSpPr>
                <a:spLocks noChangeArrowheads="1"/>
              </p:cNvSpPr>
              <p:nvPr/>
            </p:nvSpPr>
            <p:spPr bwMode="auto">
              <a:xfrm>
                <a:off x="2381" y="663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700" name="Rectangle 124"/>
              <p:cNvSpPr>
                <a:spLocks noChangeArrowheads="1"/>
              </p:cNvSpPr>
              <p:nvPr/>
            </p:nvSpPr>
            <p:spPr bwMode="auto">
              <a:xfrm>
                <a:off x="2654" y="663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701" name="Rectangle 125"/>
              <p:cNvSpPr>
                <a:spLocks noChangeArrowheads="1"/>
              </p:cNvSpPr>
              <p:nvPr/>
            </p:nvSpPr>
            <p:spPr bwMode="auto">
              <a:xfrm>
                <a:off x="2926" y="663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702" name="Rectangle 126"/>
              <p:cNvSpPr>
                <a:spLocks noChangeArrowheads="1"/>
              </p:cNvSpPr>
              <p:nvPr/>
            </p:nvSpPr>
            <p:spPr bwMode="auto">
              <a:xfrm>
                <a:off x="3198" y="663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703" name="Rectangle 127"/>
              <p:cNvSpPr>
                <a:spLocks noChangeArrowheads="1"/>
              </p:cNvSpPr>
              <p:nvPr/>
            </p:nvSpPr>
            <p:spPr bwMode="auto">
              <a:xfrm>
                <a:off x="2109" y="935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704" name="Rectangle 128"/>
              <p:cNvSpPr>
                <a:spLocks noChangeArrowheads="1"/>
              </p:cNvSpPr>
              <p:nvPr/>
            </p:nvSpPr>
            <p:spPr bwMode="auto">
              <a:xfrm>
                <a:off x="2381" y="935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705" name="Rectangle 129"/>
              <p:cNvSpPr>
                <a:spLocks noChangeArrowheads="1"/>
              </p:cNvSpPr>
              <p:nvPr/>
            </p:nvSpPr>
            <p:spPr bwMode="auto">
              <a:xfrm>
                <a:off x="2654" y="935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706" name="Rectangle 130"/>
              <p:cNvSpPr>
                <a:spLocks noChangeArrowheads="1"/>
              </p:cNvSpPr>
              <p:nvPr/>
            </p:nvSpPr>
            <p:spPr bwMode="auto">
              <a:xfrm>
                <a:off x="2926" y="935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2707" name="Rectangle 131"/>
              <p:cNvSpPr>
                <a:spLocks noChangeArrowheads="1"/>
              </p:cNvSpPr>
              <p:nvPr/>
            </p:nvSpPr>
            <p:spPr bwMode="auto">
              <a:xfrm>
                <a:off x="3198" y="935"/>
                <a:ext cx="181" cy="22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792708" name="Group 132"/>
          <p:cNvGrpSpPr>
            <a:grpSpLocks/>
          </p:cNvGrpSpPr>
          <p:nvPr/>
        </p:nvGrpSpPr>
        <p:grpSpPr bwMode="auto">
          <a:xfrm>
            <a:off x="250825" y="3952875"/>
            <a:ext cx="1895475" cy="1635125"/>
            <a:chOff x="136" y="1101"/>
            <a:chExt cx="1769" cy="1525"/>
          </a:xfrm>
        </p:grpSpPr>
        <p:sp>
          <p:nvSpPr>
            <p:cNvPr id="792709" name="Rectangle 133"/>
            <p:cNvSpPr>
              <a:spLocks noChangeArrowheads="1"/>
            </p:cNvSpPr>
            <p:nvPr/>
          </p:nvSpPr>
          <p:spPr bwMode="auto">
            <a:xfrm>
              <a:off x="136" y="1101"/>
              <a:ext cx="1769" cy="15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0" name="Line 134"/>
            <p:cNvSpPr>
              <a:spLocks noChangeShapeType="1"/>
            </p:cNvSpPr>
            <p:nvPr/>
          </p:nvSpPr>
          <p:spPr bwMode="auto">
            <a:xfrm>
              <a:off x="591" y="1101"/>
              <a:ext cx="1" cy="7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1" name="Line 135"/>
            <p:cNvSpPr>
              <a:spLocks noChangeShapeType="1"/>
            </p:cNvSpPr>
            <p:nvPr/>
          </p:nvSpPr>
          <p:spPr bwMode="auto">
            <a:xfrm>
              <a:off x="1046" y="1101"/>
              <a:ext cx="0" cy="1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2" name="Line 136"/>
            <p:cNvSpPr>
              <a:spLocks noChangeShapeType="1"/>
            </p:cNvSpPr>
            <p:nvPr/>
          </p:nvSpPr>
          <p:spPr bwMode="auto">
            <a:xfrm>
              <a:off x="1449" y="1101"/>
              <a:ext cx="0" cy="7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3" name="Line 137"/>
            <p:cNvSpPr>
              <a:spLocks noChangeShapeType="1"/>
            </p:cNvSpPr>
            <p:nvPr/>
          </p:nvSpPr>
          <p:spPr bwMode="auto">
            <a:xfrm>
              <a:off x="136" y="1896"/>
              <a:ext cx="91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4" name="Line 138"/>
            <p:cNvSpPr>
              <a:spLocks noChangeShapeType="1"/>
            </p:cNvSpPr>
            <p:nvPr/>
          </p:nvSpPr>
          <p:spPr bwMode="auto">
            <a:xfrm>
              <a:off x="136" y="1517"/>
              <a:ext cx="9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5" name="Line 139"/>
            <p:cNvSpPr>
              <a:spLocks noChangeShapeType="1"/>
            </p:cNvSpPr>
            <p:nvPr/>
          </p:nvSpPr>
          <p:spPr bwMode="auto">
            <a:xfrm>
              <a:off x="1449" y="1517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6" name="Line 140"/>
            <p:cNvSpPr>
              <a:spLocks noChangeShapeType="1"/>
            </p:cNvSpPr>
            <p:nvPr/>
          </p:nvSpPr>
          <p:spPr bwMode="auto">
            <a:xfrm>
              <a:off x="1046" y="1379"/>
              <a:ext cx="40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7" name="Line 141"/>
            <p:cNvSpPr>
              <a:spLocks noChangeShapeType="1"/>
            </p:cNvSpPr>
            <p:nvPr/>
          </p:nvSpPr>
          <p:spPr bwMode="auto">
            <a:xfrm>
              <a:off x="1046" y="1830"/>
              <a:ext cx="85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8" name="Line 142"/>
            <p:cNvSpPr>
              <a:spLocks noChangeShapeType="1"/>
            </p:cNvSpPr>
            <p:nvPr/>
          </p:nvSpPr>
          <p:spPr bwMode="auto">
            <a:xfrm>
              <a:off x="136" y="2140"/>
              <a:ext cx="50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19" name="Line 143"/>
            <p:cNvSpPr>
              <a:spLocks noChangeShapeType="1"/>
            </p:cNvSpPr>
            <p:nvPr/>
          </p:nvSpPr>
          <p:spPr bwMode="auto">
            <a:xfrm>
              <a:off x="643" y="2279"/>
              <a:ext cx="85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20" name="Line 144"/>
            <p:cNvSpPr>
              <a:spLocks noChangeShapeType="1"/>
            </p:cNvSpPr>
            <p:nvPr/>
          </p:nvSpPr>
          <p:spPr bwMode="auto">
            <a:xfrm>
              <a:off x="1501" y="2143"/>
              <a:ext cx="4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21" name="Line 145"/>
            <p:cNvSpPr>
              <a:spLocks noChangeShapeType="1"/>
            </p:cNvSpPr>
            <p:nvPr/>
          </p:nvSpPr>
          <p:spPr bwMode="auto">
            <a:xfrm>
              <a:off x="642" y="1896"/>
              <a:ext cx="1" cy="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22" name="Line 146"/>
            <p:cNvSpPr>
              <a:spLocks noChangeShapeType="1"/>
            </p:cNvSpPr>
            <p:nvPr/>
          </p:nvSpPr>
          <p:spPr bwMode="auto">
            <a:xfrm>
              <a:off x="1501" y="1830"/>
              <a:ext cx="0" cy="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92724" name="Group 148"/>
          <p:cNvGrpSpPr>
            <a:grpSpLocks/>
          </p:cNvGrpSpPr>
          <p:nvPr/>
        </p:nvGrpSpPr>
        <p:grpSpPr bwMode="auto">
          <a:xfrm>
            <a:off x="4500563" y="3951288"/>
            <a:ext cx="1897062" cy="1631950"/>
            <a:chOff x="3318" y="1042"/>
            <a:chExt cx="1860" cy="1542"/>
          </a:xfrm>
        </p:grpSpPr>
        <p:sp>
          <p:nvSpPr>
            <p:cNvPr id="792725" name="Rectangle 149"/>
            <p:cNvSpPr>
              <a:spLocks noChangeArrowheads="1"/>
            </p:cNvSpPr>
            <p:nvPr/>
          </p:nvSpPr>
          <p:spPr bwMode="auto">
            <a:xfrm>
              <a:off x="3318" y="1042"/>
              <a:ext cx="1860" cy="154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26" name="Rectangle 150"/>
            <p:cNvSpPr>
              <a:spLocks noChangeArrowheads="1"/>
            </p:cNvSpPr>
            <p:nvPr/>
          </p:nvSpPr>
          <p:spPr bwMode="auto">
            <a:xfrm>
              <a:off x="3511" y="1497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27" name="Rectangle 151"/>
            <p:cNvSpPr>
              <a:spLocks noChangeArrowheads="1"/>
            </p:cNvSpPr>
            <p:nvPr/>
          </p:nvSpPr>
          <p:spPr bwMode="auto">
            <a:xfrm>
              <a:off x="3670" y="1926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28" name="Rectangle 152"/>
            <p:cNvSpPr>
              <a:spLocks noChangeArrowheads="1"/>
            </p:cNvSpPr>
            <p:nvPr/>
          </p:nvSpPr>
          <p:spPr bwMode="auto">
            <a:xfrm>
              <a:off x="4498" y="1429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29" name="Rectangle 153"/>
            <p:cNvSpPr>
              <a:spLocks noChangeArrowheads="1"/>
            </p:cNvSpPr>
            <p:nvPr/>
          </p:nvSpPr>
          <p:spPr bwMode="auto">
            <a:xfrm>
              <a:off x="4090" y="1701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30" name="Rectangle 154"/>
            <p:cNvSpPr>
              <a:spLocks noChangeArrowheads="1"/>
            </p:cNvSpPr>
            <p:nvPr/>
          </p:nvSpPr>
          <p:spPr bwMode="auto">
            <a:xfrm>
              <a:off x="4566" y="1858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31" name="Rectangle 155"/>
            <p:cNvSpPr>
              <a:spLocks noChangeArrowheads="1"/>
            </p:cNvSpPr>
            <p:nvPr/>
          </p:nvSpPr>
          <p:spPr bwMode="auto">
            <a:xfrm>
              <a:off x="4158" y="2143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32" name="Rectangle 156"/>
            <p:cNvSpPr>
              <a:spLocks noChangeArrowheads="1"/>
            </p:cNvSpPr>
            <p:nvPr/>
          </p:nvSpPr>
          <p:spPr bwMode="auto">
            <a:xfrm>
              <a:off x="4498" y="2285"/>
              <a:ext cx="136" cy="13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33" name="Line 157"/>
            <p:cNvSpPr>
              <a:spLocks noChangeShapeType="1"/>
            </p:cNvSpPr>
            <p:nvPr/>
          </p:nvSpPr>
          <p:spPr bwMode="auto">
            <a:xfrm>
              <a:off x="3591" y="1565"/>
              <a:ext cx="136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34" name="Line 158"/>
            <p:cNvSpPr>
              <a:spLocks noChangeShapeType="1"/>
            </p:cNvSpPr>
            <p:nvPr/>
          </p:nvSpPr>
          <p:spPr bwMode="auto">
            <a:xfrm flipV="1">
              <a:off x="4158" y="1497"/>
              <a:ext cx="408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35" name="Line 159"/>
            <p:cNvSpPr>
              <a:spLocks noChangeShapeType="1"/>
            </p:cNvSpPr>
            <p:nvPr/>
          </p:nvSpPr>
          <p:spPr bwMode="auto">
            <a:xfrm flipH="1">
              <a:off x="4498" y="1926"/>
              <a:ext cx="136" cy="1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36" name="Line 160"/>
            <p:cNvSpPr>
              <a:spLocks noChangeShapeType="1"/>
            </p:cNvSpPr>
            <p:nvPr/>
          </p:nvSpPr>
          <p:spPr bwMode="auto">
            <a:xfrm flipV="1">
              <a:off x="4226" y="2143"/>
              <a:ext cx="226" cy="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37" name="Line 161"/>
            <p:cNvSpPr>
              <a:spLocks noChangeShapeType="1"/>
            </p:cNvSpPr>
            <p:nvPr/>
          </p:nvSpPr>
          <p:spPr bwMode="auto">
            <a:xfrm flipH="1" flipV="1">
              <a:off x="4498" y="2143"/>
              <a:ext cx="68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92740" name="Group 164"/>
          <p:cNvGrpSpPr>
            <a:grpSpLocks/>
          </p:cNvGrpSpPr>
          <p:nvPr/>
        </p:nvGrpSpPr>
        <p:grpSpPr bwMode="auto">
          <a:xfrm>
            <a:off x="6670675" y="3954463"/>
            <a:ext cx="2025650" cy="1619250"/>
            <a:chOff x="2612" y="2667"/>
            <a:chExt cx="1588" cy="1271"/>
          </a:xfrm>
        </p:grpSpPr>
        <p:sp>
          <p:nvSpPr>
            <p:cNvPr id="792741" name="Line 165"/>
            <p:cNvSpPr>
              <a:spLocks noChangeShapeType="1"/>
            </p:cNvSpPr>
            <p:nvPr/>
          </p:nvSpPr>
          <p:spPr bwMode="auto">
            <a:xfrm>
              <a:off x="2612" y="2667"/>
              <a:ext cx="0" cy="1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lg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42" name="Line 166"/>
            <p:cNvSpPr>
              <a:spLocks noChangeShapeType="1"/>
            </p:cNvSpPr>
            <p:nvPr/>
          </p:nvSpPr>
          <p:spPr bwMode="auto">
            <a:xfrm>
              <a:off x="2612" y="3938"/>
              <a:ext cx="15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arrow" w="med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43" name="Freeform 167"/>
            <p:cNvSpPr>
              <a:spLocks/>
            </p:cNvSpPr>
            <p:nvPr/>
          </p:nvSpPr>
          <p:spPr bwMode="auto">
            <a:xfrm>
              <a:off x="3338" y="3654"/>
              <a:ext cx="708" cy="144"/>
            </a:xfrm>
            <a:custGeom>
              <a:avLst/>
              <a:gdLst>
                <a:gd name="T0" fmla="*/ 0 w 708"/>
                <a:gd name="T1" fmla="*/ 0 h 144"/>
                <a:gd name="T2" fmla="*/ 178 w 708"/>
                <a:gd name="T3" fmla="*/ 102 h 144"/>
                <a:gd name="T4" fmla="*/ 708 w 708"/>
                <a:gd name="T5" fmla="*/ 144 h 1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08" h="144">
                  <a:moveTo>
                    <a:pt x="0" y="0"/>
                  </a:moveTo>
                  <a:cubicBezTo>
                    <a:pt x="30" y="17"/>
                    <a:pt x="60" y="78"/>
                    <a:pt x="178" y="102"/>
                  </a:cubicBezTo>
                  <a:cubicBezTo>
                    <a:pt x="296" y="126"/>
                    <a:pt x="598" y="135"/>
                    <a:pt x="708" y="14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2744" name="Freeform 168"/>
            <p:cNvSpPr>
              <a:spLocks/>
            </p:cNvSpPr>
            <p:nvPr/>
          </p:nvSpPr>
          <p:spPr bwMode="auto">
            <a:xfrm>
              <a:off x="2612" y="2889"/>
              <a:ext cx="726" cy="764"/>
            </a:xfrm>
            <a:custGeom>
              <a:avLst/>
              <a:gdLst>
                <a:gd name="T0" fmla="*/ 0 w 726"/>
                <a:gd name="T1" fmla="*/ 129 h 764"/>
                <a:gd name="T2" fmla="*/ 45 w 726"/>
                <a:gd name="T3" fmla="*/ 38 h 764"/>
                <a:gd name="T4" fmla="*/ 91 w 726"/>
                <a:gd name="T5" fmla="*/ 356 h 764"/>
                <a:gd name="T6" fmla="*/ 136 w 726"/>
                <a:gd name="T7" fmla="*/ 220 h 764"/>
                <a:gd name="T8" fmla="*/ 181 w 726"/>
                <a:gd name="T9" fmla="*/ 356 h 764"/>
                <a:gd name="T10" fmla="*/ 272 w 726"/>
                <a:gd name="T11" fmla="*/ 311 h 764"/>
                <a:gd name="T12" fmla="*/ 318 w 726"/>
                <a:gd name="T13" fmla="*/ 492 h 764"/>
                <a:gd name="T14" fmla="*/ 408 w 726"/>
                <a:gd name="T15" fmla="*/ 401 h 764"/>
                <a:gd name="T16" fmla="*/ 454 w 726"/>
                <a:gd name="T17" fmla="*/ 673 h 764"/>
                <a:gd name="T18" fmla="*/ 499 w 726"/>
                <a:gd name="T19" fmla="*/ 492 h 764"/>
                <a:gd name="T20" fmla="*/ 544 w 726"/>
                <a:gd name="T21" fmla="*/ 673 h 764"/>
                <a:gd name="T22" fmla="*/ 590 w 726"/>
                <a:gd name="T23" fmla="*/ 628 h 764"/>
                <a:gd name="T24" fmla="*/ 635 w 726"/>
                <a:gd name="T25" fmla="*/ 719 h 764"/>
                <a:gd name="T26" fmla="*/ 680 w 726"/>
                <a:gd name="T27" fmla="*/ 673 h 764"/>
                <a:gd name="T28" fmla="*/ 680 w 726"/>
                <a:gd name="T29" fmla="*/ 719 h 764"/>
                <a:gd name="T30" fmla="*/ 726 w 726"/>
                <a:gd name="T31" fmla="*/ 764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726" h="764">
                  <a:moveTo>
                    <a:pt x="0" y="129"/>
                  </a:moveTo>
                  <a:cubicBezTo>
                    <a:pt x="15" y="64"/>
                    <a:pt x="30" y="0"/>
                    <a:pt x="45" y="38"/>
                  </a:cubicBezTo>
                  <a:cubicBezTo>
                    <a:pt x="60" y="76"/>
                    <a:pt x="76" y="326"/>
                    <a:pt x="91" y="356"/>
                  </a:cubicBezTo>
                  <a:cubicBezTo>
                    <a:pt x="106" y="386"/>
                    <a:pt x="121" y="220"/>
                    <a:pt x="136" y="220"/>
                  </a:cubicBezTo>
                  <a:cubicBezTo>
                    <a:pt x="151" y="220"/>
                    <a:pt x="158" y="341"/>
                    <a:pt x="181" y="356"/>
                  </a:cubicBezTo>
                  <a:cubicBezTo>
                    <a:pt x="204" y="371"/>
                    <a:pt x="249" y="288"/>
                    <a:pt x="272" y="311"/>
                  </a:cubicBezTo>
                  <a:cubicBezTo>
                    <a:pt x="295" y="334"/>
                    <a:pt x="295" y="477"/>
                    <a:pt x="318" y="492"/>
                  </a:cubicBezTo>
                  <a:cubicBezTo>
                    <a:pt x="341" y="507"/>
                    <a:pt x="385" y="371"/>
                    <a:pt x="408" y="401"/>
                  </a:cubicBezTo>
                  <a:cubicBezTo>
                    <a:pt x="431" y="431"/>
                    <a:pt x="439" y="658"/>
                    <a:pt x="454" y="673"/>
                  </a:cubicBezTo>
                  <a:cubicBezTo>
                    <a:pt x="469" y="688"/>
                    <a:pt x="484" y="492"/>
                    <a:pt x="499" y="492"/>
                  </a:cubicBezTo>
                  <a:cubicBezTo>
                    <a:pt x="514" y="492"/>
                    <a:pt x="529" y="650"/>
                    <a:pt x="544" y="673"/>
                  </a:cubicBezTo>
                  <a:cubicBezTo>
                    <a:pt x="559" y="696"/>
                    <a:pt x="575" y="620"/>
                    <a:pt x="590" y="628"/>
                  </a:cubicBezTo>
                  <a:cubicBezTo>
                    <a:pt x="605" y="636"/>
                    <a:pt x="620" y="712"/>
                    <a:pt x="635" y="719"/>
                  </a:cubicBezTo>
                  <a:cubicBezTo>
                    <a:pt x="650" y="726"/>
                    <a:pt x="673" y="673"/>
                    <a:pt x="680" y="673"/>
                  </a:cubicBezTo>
                  <a:cubicBezTo>
                    <a:pt x="687" y="673"/>
                    <a:pt x="672" y="704"/>
                    <a:pt x="680" y="719"/>
                  </a:cubicBezTo>
                  <a:cubicBezTo>
                    <a:pt x="688" y="734"/>
                    <a:pt x="718" y="757"/>
                    <a:pt x="726" y="76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2745" name="Text Box 169"/>
          <p:cNvSpPr txBox="1">
            <a:spLocks noChangeArrowheads="1"/>
          </p:cNvSpPr>
          <p:nvPr/>
        </p:nvSpPr>
        <p:spPr bwMode="auto">
          <a:xfrm>
            <a:off x="4500563" y="2730500"/>
            <a:ext cx="1838325" cy="7096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Force-directed placement</a:t>
            </a:r>
          </a:p>
        </p:txBody>
      </p:sp>
      <p:sp>
        <p:nvSpPr>
          <p:cNvPr id="792746" name="AutoShape 170"/>
          <p:cNvSpPr>
            <a:spLocks noChangeArrowheads="1"/>
          </p:cNvSpPr>
          <p:nvPr/>
        </p:nvSpPr>
        <p:spPr bwMode="auto">
          <a:xfrm rot="14718769" flipH="1">
            <a:off x="4541838" y="1885950"/>
            <a:ext cx="382588" cy="6873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2748" name="Rectangle 17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Global Placement</a:t>
            </a:r>
          </a:p>
        </p:txBody>
      </p:sp>
    </p:spTree>
    <p:extLst>
      <p:ext uri="{BB962C8B-B14F-4D97-AF65-F5344CB8AC3E}">
        <p14:creationId xmlns:p14="http://schemas.microsoft.com/office/powerpoint/2010/main" val="33588987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64BD1F-F561-CF4E-8B62-F88F4FC977F5}" type="slidenum">
              <a:rPr lang="en-US"/>
              <a:pPr/>
              <a:t>22</a:t>
            </a:fld>
            <a:endParaRPr lang="en-US"/>
          </a:p>
        </p:txBody>
      </p:sp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4.3.1	Min-Cut Placement</a:t>
            </a:r>
          </a:p>
        </p:txBody>
      </p:sp>
      <p:sp>
        <p:nvSpPr>
          <p:cNvPr id="793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19308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Uses partitioning algorithms to divide (1) the netlist and (2) the layout region into smaller sub-netlists and sub-regions </a:t>
            </a:r>
            <a:endParaRPr lang="de-DE"/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Conceptually, each sub-region is assigned a portion of the original netlist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Each cut heuristically minimizes the number of cut nets using, for example,</a:t>
            </a:r>
          </a:p>
          <a:p>
            <a:pPr marL="742950" lvl="1" indent="-28575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Kernighan-Lin (KL) algorithm</a:t>
            </a:r>
          </a:p>
          <a:p>
            <a:pPr marL="742950" lvl="1" indent="-28575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Fiduccia-Mattheyses (FM) algorithm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80901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93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93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93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4A6D76-310E-2240-9D44-19DF55E768B5}" type="slidenum">
              <a:rPr lang="en-US"/>
              <a:pPr/>
              <a:t>23</a:t>
            </a:fld>
            <a:endParaRPr lang="en-US"/>
          </a:p>
        </p:txBody>
      </p:sp>
      <p:sp>
        <p:nvSpPr>
          <p:cNvPr id="794627" name="Text Box 3"/>
          <p:cNvSpPr txBox="1">
            <a:spLocks noChangeArrowheads="1"/>
          </p:cNvSpPr>
          <p:nvPr/>
        </p:nvSpPr>
        <p:spPr bwMode="auto">
          <a:xfrm>
            <a:off x="827088" y="1692275"/>
            <a:ext cx="2987675" cy="3921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 anchor="ctr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Alternating cutline directions</a:t>
            </a:r>
          </a:p>
        </p:txBody>
      </p:sp>
      <p:sp>
        <p:nvSpPr>
          <p:cNvPr id="794668" name="Rectangle 4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4.3.1	Min-Cut Placement</a:t>
            </a:r>
          </a:p>
        </p:txBody>
      </p:sp>
      <p:sp>
        <p:nvSpPr>
          <p:cNvPr id="794670" name="Text Box 46"/>
          <p:cNvSpPr txBox="1">
            <a:spLocks noChangeArrowheads="1"/>
          </p:cNvSpPr>
          <p:nvPr/>
        </p:nvSpPr>
        <p:spPr bwMode="auto">
          <a:xfrm>
            <a:off x="966788" y="375126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en-US" altLang="zh-CN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71" name="Text Box 47"/>
          <p:cNvSpPr txBox="1">
            <a:spLocks noChangeArrowheads="1"/>
          </p:cNvSpPr>
          <p:nvPr/>
        </p:nvSpPr>
        <p:spPr bwMode="auto">
          <a:xfrm>
            <a:off x="2233613" y="50768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72" name="Text Box 48"/>
          <p:cNvSpPr txBox="1">
            <a:spLocks noChangeArrowheads="1"/>
          </p:cNvSpPr>
          <p:nvPr/>
        </p:nvSpPr>
        <p:spPr bwMode="auto">
          <a:xfrm>
            <a:off x="900113" y="3186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73" name="Text Box 49"/>
          <p:cNvSpPr txBox="1">
            <a:spLocks noChangeArrowheads="1"/>
          </p:cNvSpPr>
          <p:nvPr/>
        </p:nvSpPr>
        <p:spPr bwMode="auto">
          <a:xfrm>
            <a:off x="915988" y="4357688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74" name="Rectangle 50"/>
          <p:cNvSpPr>
            <a:spLocks noChangeArrowheads="1"/>
          </p:cNvSpPr>
          <p:nvPr/>
        </p:nvSpPr>
        <p:spPr bwMode="auto">
          <a:xfrm>
            <a:off x="1301750" y="2797175"/>
            <a:ext cx="2303463" cy="2303463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75" name="Line 51"/>
          <p:cNvSpPr>
            <a:spLocks noChangeShapeType="1"/>
          </p:cNvSpPr>
          <p:nvPr/>
        </p:nvSpPr>
        <p:spPr bwMode="auto">
          <a:xfrm>
            <a:off x="3030538" y="2797175"/>
            <a:ext cx="0" cy="2303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76" name="Line 52"/>
          <p:cNvSpPr>
            <a:spLocks noChangeShapeType="1"/>
          </p:cNvSpPr>
          <p:nvPr/>
        </p:nvSpPr>
        <p:spPr bwMode="auto">
          <a:xfrm>
            <a:off x="1878013" y="2797175"/>
            <a:ext cx="0" cy="2303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77" name="Text Box 53"/>
          <p:cNvSpPr txBox="1">
            <a:spLocks noChangeArrowheads="1"/>
          </p:cNvSpPr>
          <p:nvPr/>
        </p:nvSpPr>
        <p:spPr bwMode="auto">
          <a:xfrm>
            <a:off x="2233613" y="24812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78" name="Text Box 54"/>
          <p:cNvSpPr txBox="1">
            <a:spLocks noChangeArrowheads="1"/>
          </p:cNvSpPr>
          <p:nvPr/>
        </p:nvSpPr>
        <p:spPr bwMode="auto">
          <a:xfrm>
            <a:off x="3562350" y="3186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79" name="Text Box 55"/>
          <p:cNvSpPr txBox="1">
            <a:spLocks noChangeArrowheads="1"/>
          </p:cNvSpPr>
          <p:nvPr/>
        </p:nvSpPr>
        <p:spPr bwMode="auto">
          <a:xfrm>
            <a:off x="3552825" y="4357688"/>
            <a:ext cx="45243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80" name="Text Box 56"/>
          <p:cNvSpPr txBox="1">
            <a:spLocks noChangeArrowheads="1"/>
          </p:cNvSpPr>
          <p:nvPr/>
        </p:nvSpPr>
        <p:spPr bwMode="auto">
          <a:xfrm>
            <a:off x="1343025" y="34766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81" name="Text Box 57"/>
          <p:cNvSpPr txBox="1">
            <a:spLocks noChangeArrowheads="1"/>
          </p:cNvSpPr>
          <p:nvPr/>
        </p:nvSpPr>
        <p:spPr bwMode="auto">
          <a:xfrm>
            <a:off x="3101975" y="2881313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82" name="Text Box 58"/>
          <p:cNvSpPr txBox="1">
            <a:spLocks noChangeArrowheads="1"/>
          </p:cNvSpPr>
          <p:nvPr/>
        </p:nvSpPr>
        <p:spPr bwMode="auto">
          <a:xfrm>
            <a:off x="1346200" y="28813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83" name="Text Box 59"/>
          <p:cNvSpPr txBox="1">
            <a:spLocks noChangeArrowheads="1"/>
          </p:cNvSpPr>
          <p:nvPr/>
        </p:nvSpPr>
        <p:spPr bwMode="auto">
          <a:xfrm>
            <a:off x="3095625" y="34766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84" name="Text Box 60"/>
          <p:cNvSpPr txBox="1">
            <a:spLocks noChangeArrowheads="1"/>
          </p:cNvSpPr>
          <p:nvPr/>
        </p:nvSpPr>
        <p:spPr bwMode="auto">
          <a:xfrm>
            <a:off x="1365250" y="4657725"/>
            <a:ext cx="3889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85" name="Text Box 61"/>
          <p:cNvSpPr txBox="1">
            <a:spLocks noChangeArrowheads="1"/>
          </p:cNvSpPr>
          <p:nvPr/>
        </p:nvSpPr>
        <p:spPr bwMode="auto">
          <a:xfrm>
            <a:off x="3095625" y="40624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86" name="Text Box 62"/>
          <p:cNvSpPr txBox="1">
            <a:spLocks noChangeArrowheads="1"/>
          </p:cNvSpPr>
          <p:nvPr/>
        </p:nvSpPr>
        <p:spPr bwMode="auto">
          <a:xfrm>
            <a:off x="1336675" y="40624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87" name="Text Box 63"/>
          <p:cNvSpPr txBox="1">
            <a:spLocks noChangeArrowheads="1"/>
          </p:cNvSpPr>
          <p:nvPr/>
        </p:nvSpPr>
        <p:spPr bwMode="auto">
          <a:xfrm>
            <a:off x="3086100" y="4657725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88" name="Line 64"/>
          <p:cNvSpPr>
            <a:spLocks noChangeShapeType="1"/>
          </p:cNvSpPr>
          <p:nvPr/>
        </p:nvSpPr>
        <p:spPr bwMode="auto">
          <a:xfrm>
            <a:off x="1301750" y="3373438"/>
            <a:ext cx="2293938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89" name="Line 65"/>
          <p:cNvSpPr>
            <a:spLocks noChangeShapeType="1"/>
          </p:cNvSpPr>
          <p:nvPr/>
        </p:nvSpPr>
        <p:spPr bwMode="auto">
          <a:xfrm>
            <a:off x="1306513" y="4540250"/>
            <a:ext cx="2289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90" name="Line 66"/>
          <p:cNvSpPr>
            <a:spLocks noChangeShapeType="1"/>
          </p:cNvSpPr>
          <p:nvPr/>
        </p:nvSpPr>
        <p:spPr bwMode="auto">
          <a:xfrm>
            <a:off x="2454275" y="3949700"/>
            <a:ext cx="0" cy="1150938"/>
          </a:xfrm>
          <a:prstGeom prst="line">
            <a:avLst/>
          </a:prstGeom>
          <a:noFill/>
          <a:ln w="76200">
            <a:solidFill>
              <a:srgbClr val="CD7F7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93" name="Rectangle 69"/>
          <p:cNvSpPr>
            <a:spLocks noChangeArrowheads="1"/>
          </p:cNvSpPr>
          <p:nvPr/>
        </p:nvSpPr>
        <p:spPr bwMode="auto">
          <a:xfrm>
            <a:off x="5148263" y="2797175"/>
            <a:ext cx="2303462" cy="2303463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94" name="Line 70"/>
          <p:cNvSpPr>
            <a:spLocks noChangeShapeType="1"/>
          </p:cNvSpPr>
          <p:nvPr/>
        </p:nvSpPr>
        <p:spPr bwMode="auto">
          <a:xfrm>
            <a:off x="6300788" y="2797175"/>
            <a:ext cx="0" cy="23034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95" name="Line 71"/>
          <p:cNvSpPr>
            <a:spLocks noChangeShapeType="1"/>
          </p:cNvSpPr>
          <p:nvPr/>
        </p:nvSpPr>
        <p:spPr bwMode="auto">
          <a:xfrm>
            <a:off x="6877050" y="2797175"/>
            <a:ext cx="0" cy="2303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96" name="Line 72"/>
          <p:cNvSpPr>
            <a:spLocks noChangeShapeType="1"/>
          </p:cNvSpPr>
          <p:nvPr/>
        </p:nvSpPr>
        <p:spPr bwMode="auto">
          <a:xfrm>
            <a:off x="5724525" y="2797175"/>
            <a:ext cx="0" cy="2303463"/>
          </a:xfrm>
          <a:prstGeom prst="line">
            <a:avLst/>
          </a:prstGeom>
          <a:noFill/>
          <a:ln w="19050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97" name="Text Box 73"/>
          <p:cNvSpPr txBox="1">
            <a:spLocks noChangeArrowheads="1"/>
          </p:cNvSpPr>
          <p:nvPr/>
        </p:nvSpPr>
        <p:spPr bwMode="auto">
          <a:xfrm>
            <a:off x="4806950" y="37576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1</a:t>
            </a:r>
            <a:endParaRPr lang="en-US" altLang="zh-CN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98" name="Text Box 74"/>
          <p:cNvSpPr txBox="1">
            <a:spLocks noChangeArrowheads="1"/>
          </p:cNvSpPr>
          <p:nvPr/>
        </p:nvSpPr>
        <p:spPr bwMode="auto">
          <a:xfrm>
            <a:off x="4751388" y="318611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699" name="Text Box 75"/>
          <p:cNvSpPr txBox="1">
            <a:spLocks noChangeArrowheads="1"/>
          </p:cNvSpPr>
          <p:nvPr/>
        </p:nvSpPr>
        <p:spPr bwMode="auto">
          <a:xfrm>
            <a:off x="4751388" y="4337050"/>
            <a:ext cx="438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2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00" name="Text Box 76"/>
          <p:cNvSpPr txBox="1">
            <a:spLocks noChangeArrowheads="1"/>
          </p:cNvSpPr>
          <p:nvPr/>
        </p:nvSpPr>
        <p:spPr bwMode="auto">
          <a:xfrm>
            <a:off x="5776913" y="28971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01" name="Line 77"/>
          <p:cNvSpPr>
            <a:spLocks noChangeShapeType="1"/>
          </p:cNvSpPr>
          <p:nvPr/>
        </p:nvSpPr>
        <p:spPr bwMode="auto">
          <a:xfrm>
            <a:off x="5148263" y="3949700"/>
            <a:ext cx="2298700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02" name="Line 78"/>
          <p:cNvSpPr>
            <a:spLocks noChangeShapeType="1"/>
          </p:cNvSpPr>
          <p:nvPr/>
        </p:nvSpPr>
        <p:spPr bwMode="auto">
          <a:xfrm>
            <a:off x="5148263" y="3378200"/>
            <a:ext cx="2303462" cy="0"/>
          </a:xfrm>
          <a:prstGeom prst="line">
            <a:avLst/>
          </a:prstGeom>
          <a:noFill/>
          <a:ln w="38100">
            <a:solidFill>
              <a:srgbClr val="8333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03" name="Line 79"/>
          <p:cNvSpPr>
            <a:spLocks noChangeShapeType="1"/>
          </p:cNvSpPr>
          <p:nvPr/>
        </p:nvSpPr>
        <p:spPr bwMode="auto">
          <a:xfrm>
            <a:off x="5148263" y="4524375"/>
            <a:ext cx="2303462" cy="0"/>
          </a:xfrm>
          <a:prstGeom prst="line">
            <a:avLst/>
          </a:prstGeom>
          <a:noFill/>
          <a:ln w="38100">
            <a:solidFill>
              <a:srgbClr val="CD7F7F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04" name="Text Box 80"/>
          <p:cNvSpPr txBox="1">
            <a:spLocks noChangeArrowheads="1"/>
          </p:cNvSpPr>
          <p:nvPr/>
        </p:nvSpPr>
        <p:spPr bwMode="auto">
          <a:xfrm>
            <a:off x="5781675" y="34686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05" name="Text Box 81"/>
          <p:cNvSpPr txBox="1">
            <a:spLocks noChangeArrowheads="1"/>
          </p:cNvSpPr>
          <p:nvPr/>
        </p:nvSpPr>
        <p:spPr bwMode="auto">
          <a:xfrm>
            <a:off x="5783263" y="4068763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06" name="Text Box 82"/>
          <p:cNvSpPr txBox="1">
            <a:spLocks noChangeArrowheads="1"/>
          </p:cNvSpPr>
          <p:nvPr/>
        </p:nvSpPr>
        <p:spPr bwMode="auto">
          <a:xfrm>
            <a:off x="5776913" y="46402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3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07" name="Text Box 83"/>
          <p:cNvSpPr txBox="1">
            <a:spLocks noChangeArrowheads="1"/>
          </p:cNvSpPr>
          <p:nvPr/>
        </p:nvSpPr>
        <p:spPr bwMode="auto">
          <a:xfrm>
            <a:off x="5214938" y="28971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08" name="Text Box 84"/>
          <p:cNvSpPr txBox="1">
            <a:spLocks noChangeArrowheads="1"/>
          </p:cNvSpPr>
          <p:nvPr/>
        </p:nvSpPr>
        <p:spPr bwMode="auto">
          <a:xfrm>
            <a:off x="5219700" y="34686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09" name="Text Box 85"/>
          <p:cNvSpPr txBox="1">
            <a:spLocks noChangeArrowheads="1"/>
          </p:cNvSpPr>
          <p:nvPr/>
        </p:nvSpPr>
        <p:spPr bwMode="auto">
          <a:xfrm>
            <a:off x="5221288" y="4068763"/>
            <a:ext cx="425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10" name="Text Box 86"/>
          <p:cNvSpPr txBox="1">
            <a:spLocks noChangeArrowheads="1"/>
          </p:cNvSpPr>
          <p:nvPr/>
        </p:nvSpPr>
        <p:spPr bwMode="auto">
          <a:xfrm>
            <a:off x="5214938" y="46402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11" name="Text Box 87"/>
          <p:cNvSpPr txBox="1">
            <a:spLocks noChangeArrowheads="1"/>
          </p:cNvSpPr>
          <p:nvPr/>
        </p:nvSpPr>
        <p:spPr bwMode="auto">
          <a:xfrm>
            <a:off x="6386513" y="2897188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12" name="Text Box 88"/>
          <p:cNvSpPr txBox="1">
            <a:spLocks noChangeArrowheads="1"/>
          </p:cNvSpPr>
          <p:nvPr/>
        </p:nvSpPr>
        <p:spPr bwMode="auto">
          <a:xfrm>
            <a:off x="6423025" y="3468688"/>
            <a:ext cx="37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13" name="Text Box 89"/>
          <p:cNvSpPr txBox="1">
            <a:spLocks noChangeArrowheads="1"/>
          </p:cNvSpPr>
          <p:nvPr/>
        </p:nvSpPr>
        <p:spPr bwMode="auto">
          <a:xfrm>
            <a:off x="6386513" y="40687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14" name="Text Box 90"/>
          <p:cNvSpPr txBox="1">
            <a:spLocks noChangeArrowheads="1"/>
          </p:cNvSpPr>
          <p:nvPr/>
        </p:nvSpPr>
        <p:spPr bwMode="auto">
          <a:xfrm>
            <a:off x="6386513" y="4640263"/>
            <a:ext cx="438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4</a:t>
            </a: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794716" name="AutoShape 92"/>
          <p:cNvSpPr>
            <a:spLocks/>
          </p:cNvSpPr>
          <p:nvPr/>
        </p:nvSpPr>
        <p:spPr bwMode="auto">
          <a:xfrm>
            <a:off x="3078163" y="2808288"/>
            <a:ext cx="88900" cy="5334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17" name="AutoShape 93"/>
          <p:cNvSpPr>
            <a:spLocks/>
          </p:cNvSpPr>
          <p:nvPr/>
        </p:nvSpPr>
        <p:spPr bwMode="auto">
          <a:xfrm>
            <a:off x="3082925" y="3408363"/>
            <a:ext cx="80963" cy="481012"/>
          </a:xfrm>
          <a:prstGeom prst="rightBrace">
            <a:avLst>
              <a:gd name="adj1" fmla="val 495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18" name="AutoShape 94"/>
          <p:cNvSpPr>
            <a:spLocks/>
          </p:cNvSpPr>
          <p:nvPr/>
        </p:nvSpPr>
        <p:spPr bwMode="auto">
          <a:xfrm>
            <a:off x="3068638" y="4575175"/>
            <a:ext cx="84137" cy="504825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19" name="AutoShape 95"/>
          <p:cNvSpPr>
            <a:spLocks/>
          </p:cNvSpPr>
          <p:nvPr/>
        </p:nvSpPr>
        <p:spPr bwMode="auto">
          <a:xfrm>
            <a:off x="3073400" y="4008438"/>
            <a:ext cx="80963" cy="481012"/>
          </a:xfrm>
          <a:prstGeom prst="rightBrace">
            <a:avLst>
              <a:gd name="adj1" fmla="val 4950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0" name="AutoShape 96"/>
          <p:cNvSpPr>
            <a:spLocks/>
          </p:cNvSpPr>
          <p:nvPr/>
        </p:nvSpPr>
        <p:spPr bwMode="auto">
          <a:xfrm>
            <a:off x="1739900" y="2803525"/>
            <a:ext cx="88900" cy="53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1" name="AutoShape 97"/>
          <p:cNvSpPr>
            <a:spLocks/>
          </p:cNvSpPr>
          <p:nvPr/>
        </p:nvSpPr>
        <p:spPr bwMode="auto">
          <a:xfrm>
            <a:off x="1744663" y="3417888"/>
            <a:ext cx="79375" cy="471487"/>
          </a:xfrm>
          <a:prstGeom prst="leftBrace">
            <a:avLst>
              <a:gd name="adj1" fmla="val 49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2" name="AutoShape 98"/>
          <p:cNvSpPr>
            <a:spLocks/>
          </p:cNvSpPr>
          <p:nvPr/>
        </p:nvSpPr>
        <p:spPr bwMode="auto">
          <a:xfrm>
            <a:off x="1735138" y="4575175"/>
            <a:ext cx="88900" cy="53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3" name="AutoShape 99"/>
          <p:cNvSpPr>
            <a:spLocks/>
          </p:cNvSpPr>
          <p:nvPr/>
        </p:nvSpPr>
        <p:spPr bwMode="auto">
          <a:xfrm>
            <a:off x="1739900" y="4017963"/>
            <a:ext cx="79375" cy="471487"/>
          </a:xfrm>
          <a:prstGeom prst="leftBrace">
            <a:avLst>
              <a:gd name="adj1" fmla="val 49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4" name="AutoShape 100"/>
          <p:cNvSpPr>
            <a:spLocks/>
          </p:cNvSpPr>
          <p:nvPr/>
        </p:nvSpPr>
        <p:spPr bwMode="auto">
          <a:xfrm>
            <a:off x="5591175" y="2813050"/>
            <a:ext cx="88900" cy="53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5" name="AutoShape 101"/>
          <p:cNvSpPr>
            <a:spLocks/>
          </p:cNvSpPr>
          <p:nvPr/>
        </p:nvSpPr>
        <p:spPr bwMode="auto">
          <a:xfrm>
            <a:off x="5595938" y="3417888"/>
            <a:ext cx="79375" cy="471487"/>
          </a:xfrm>
          <a:prstGeom prst="leftBrace">
            <a:avLst>
              <a:gd name="adj1" fmla="val 49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6" name="AutoShape 102"/>
          <p:cNvSpPr>
            <a:spLocks/>
          </p:cNvSpPr>
          <p:nvPr/>
        </p:nvSpPr>
        <p:spPr bwMode="auto">
          <a:xfrm>
            <a:off x="5586413" y="4560888"/>
            <a:ext cx="88900" cy="53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7" name="AutoShape 103"/>
          <p:cNvSpPr>
            <a:spLocks/>
          </p:cNvSpPr>
          <p:nvPr/>
        </p:nvSpPr>
        <p:spPr bwMode="auto">
          <a:xfrm>
            <a:off x="5591175" y="4003675"/>
            <a:ext cx="79375" cy="471488"/>
          </a:xfrm>
          <a:prstGeom prst="leftBrace">
            <a:avLst>
              <a:gd name="adj1" fmla="val 49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8" name="AutoShape 104"/>
          <p:cNvSpPr>
            <a:spLocks/>
          </p:cNvSpPr>
          <p:nvPr/>
        </p:nvSpPr>
        <p:spPr bwMode="auto">
          <a:xfrm>
            <a:off x="6143625" y="2808288"/>
            <a:ext cx="88900" cy="53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29" name="AutoShape 105"/>
          <p:cNvSpPr>
            <a:spLocks/>
          </p:cNvSpPr>
          <p:nvPr/>
        </p:nvSpPr>
        <p:spPr bwMode="auto">
          <a:xfrm>
            <a:off x="6148388" y="3413125"/>
            <a:ext cx="79375" cy="471488"/>
          </a:xfrm>
          <a:prstGeom prst="leftBrace">
            <a:avLst>
              <a:gd name="adj1" fmla="val 49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30" name="AutoShape 106"/>
          <p:cNvSpPr>
            <a:spLocks/>
          </p:cNvSpPr>
          <p:nvPr/>
        </p:nvSpPr>
        <p:spPr bwMode="auto">
          <a:xfrm>
            <a:off x="6138863" y="4556125"/>
            <a:ext cx="88900" cy="53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31" name="AutoShape 107"/>
          <p:cNvSpPr>
            <a:spLocks/>
          </p:cNvSpPr>
          <p:nvPr/>
        </p:nvSpPr>
        <p:spPr bwMode="auto">
          <a:xfrm>
            <a:off x="6143625" y="3998913"/>
            <a:ext cx="79375" cy="471487"/>
          </a:xfrm>
          <a:prstGeom prst="leftBrace">
            <a:avLst>
              <a:gd name="adj1" fmla="val 49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32" name="AutoShape 108"/>
          <p:cNvSpPr>
            <a:spLocks/>
          </p:cNvSpPr>
          <p:nvPr/>
        </p:nvSpPr>
        <p:spPr bwMode="auto">
          <a:xfrm>
            <a:off x="6757988" y="2808288"/>
            <a:ext cx="88900" cy="53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33" name="AutoShape 109"/>
          <p:cNvSpPr>
            <a:spLocks/>
          </p:cNvSpPr>
          <p:nvPr/>
        </p:nvSpPr>
        <p:spPr bwMode="auto">
          <a:xfrm>
            <a:off x="6762750" y="3413125"/>
            <a:ext cx="79375" cy="471488"/>
          </a:xfrm>
          <a:prstGeom prst="leftBrace">
            <a:avLst>
              <a:gd name="adj1" fmla="val 49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34" name="AutoShape 110"/>
          <p:cNvSpPr>
            <a:spLocks/>
          </p:cNvSpPr>
          <p:nvPr/>
        </p:nvSpPr>
        <p:spPr bwMode="auto">
          <a:xfrm>
            <a:off x="6753225" y="4556125"/>
            <a:ext cx="88900" cy="5334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35" name="AutoShape 111"/>
          <p:cNvSpPr>
            <a:spLocks/>
          </p:cNvSpPr>
          <p:nvPr/>
        </p:nvSpPr>
        <p:spPr bwMode="auto">
          <a:xfrm>
            <a:off x="6757988" y="3998913"/>
            <a:ext cx="79375" cy="471487"/>
          </a:xfrm>
          <a:prstGeom prst="leftBrace">
            <a:avLst>
              <a:gd name="adj1" fmla="val 4950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36" name="Text Box 112"/>
          <p:cNvSpPr txBox="1">
            <a:spLocks noChangeArrowheads="1"/>
          </p:cNvSpPr>
          <p:nvPr/>
        </p:nvSpPr>
        <p:spPr bwMode="auto">
          <a:xfrm>
            <a:off x="4824413" y="1700213"/>
            <a:ext cx="2940050" cy="3921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95" tIns="44941" rIns="89883" bIns="67945" anchor="ctr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Repeating cutline directions</a:t>
            </a:r>
          </a:p>
        </p:txBody>
      </p:sp>
      <p:sp>
        <p:nvSpPr>
          <p:cNvPr id="794737" name="Line 113"/>
          <p:cNvSpPr>
            <a:spLocks noChangeShapeType="1"/>
          </p:cNvSpPr>
          <p:nvPr/>
        </p:nvSpPr>
        <p:spPr bwMode="auto">
          <a:xfrm>
            <a:off x="2439988" y="2792413"/>
            <a:ext cx="0" cy="1150937"/>
          </a:xfrm>
          <a:prstGeom prst="line">
            <a:avLst/>
          </a:prstGeom>
          <a:noFill/>
          <a:ln w="76200">
            <a:solidFill>
              <a:srgbClr val="833333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691" name="Line 67"/>
          <p:cNvSpPr>
            <a:spLocks noChangeShapeType="1"/>
          </p:cNvSpPr>
          <p:nvPr/>
        </p:nvSpPr>
        <p:spPr bwMode="auto">
          <a:xfrm>
            <a:off x="1296988" y="3949700"/>
            <a:ext cx="2303462" cy="0"/>
          </a:xfrm>
          <a:prstGeom prst="line">
            <a:avLst/>
          </a:prstGeom>
          <a:noFill/>
          <a:ln w="762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4738" name="Text Box 114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319621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874359-5E7F-6943-94E3-8EB971A5A731}" type="slidenum">
              <a:rPr lang="en-US"/>
              <a:pPr/>
              <a:t>24</a:t>
            </a:fld>
            <a:endParaRPr lang="en-US"/>
          </a:p>
        </p:txBody>
      </p:sp>
      <p:sp>
        <p:nvSpPr>
          <p:cNvPr id="796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196975"/>
            <a:ext cx="8356600" cy="47529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Input:</a:t>
            </a:r>
            <a:r>
              <a:rPr lang="en-US" altLang="zh-CN" sz="1600">
                <a:ea typeface="宋体" charset="0"/>
                <a:cs typeface="宋体" charset="0"/>
              </a:rPr>
              <a:t>    netlist </a:t>
            </a:r>
            <a:r>
              <a:rPr lang="en-US" altLang="zh-CN" sz="1600" i="1">
                <a:ea typeface="宋体" charset="0"/>
                <a:cs typeface="宋体" charset="0"/>
              </a:rPr>
              <a:t>Netlist</a:t>
            </a:r>
            <a:r>
              <a:rPr lang="en-US" altLang="zh-CN" sz="1600">
                <a:ea typeface="宋体" charset="0"/>
                <a:cs typeface="宋体" charset="0"/>
              </a:rPr>
              <a:t>, layout area </a:t>
            </a:r>
            <a:r>
              <a:rPr lang="en-US" altLang="zh-CN" sz="1600" i="1">
                <a:ea typeface="宋体" charset="0"/>
                <a:cs typeface="宋体" charset="0"/>
              </a:rPr>
              <a:t>LA</a:t>
            </a:r>
            <a:r>
              <a:rPr lang="en-US" altLang="zh-CN" sz="1600">
                <a:ea typeface="宋体" charset="0"/>
                <a:cs typeface="宋体" charset="0"/>
              </a:rPr>
              <a:t>, minimum number of cells per region </a:t>
            </a:r>
            <a:r>
              <a:rPr lang="en-US" altLang="zh-CN" sz="1600" i="1">
                <a:ea typeface="宋体" charset="0"/>
                <a:cs typeface="宋体" charset="0"/>
              </a:rPr>
              <a:t>cells_min</a:t>
            </a:r>
            <a:endParaRPr lang="en-US" altLang="zh-CN" sz="1600" b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Output:</a:t>
            </a:r>
            <a:r>
              <a:rPr lang="en-US" altLang="zh-CN" sz="1600">
                <a:ea typeface="宋体" charset="0"/>
                <a:cs typeface="宋体" charset="0"/>
              </a:rPr>
              <a:t> placement </a:t>
            </a: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br>
              <a:rPr lang="en-US" altLang="zh-CN" sz="1600" i="1">
                <a:ea typeface="宋体" charset="0"/>
                <a:cs typeface="宋体" charset="0"/>
              </a:rPr>
            </a:br>
            <a:endParaRPr lang="en-US" altLang="zh-CN" sz="1600" i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r>
              <a:rPr lang="en-US" altLang="zh-CN" sz="1600">
                <a:ea typeface="宋体" charset="0"/>
                <a:cs typeface="宋体" charset="0"/>
              </a:rPr>
              <a:t> = </a:t>
            </a:r>
            <a:r>
              <a:rPr lang="de-DE" sz="1600"/>
              <a:t>Ø</a:t>
            </a:r>
            <a:endParaRPr lang="en-US" altLang="zh-CN" sz="1600" i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r>
              <a:rPr lang="en-US" altLang="zh-CN" sz="1600">
                <a:ea typeface="宋体" charset="0"/>
                <a:cs typeface="宋体" charset="0"/>
              </a:rPr>
              <a:t> = ASSIGN(</a:t>
            </a:r>
            <a:r>
              <a:rPr lang="en-US" altLang="zh-CN" sz="1600" i="1">
                <a:ea typeface="宋体" charset="0"/>
                <a:cs typeface="宋体" charset="0"/>
              </a:rPr>
              <a:t>Netlist</a:t>
            </a:r>
            <a:r>
              <a:rPr lang="en-US" altLang="zh-CN" sz="1600">
                <a:ea typeface="宋体" charset="0"/>
                <a:cs typeface="宋体" charset="0"/>
              </a:rPr>
              <a:t>,</a:t>
            </a:r>
            <a:r>
              <a:rPr lang="en-US" altLang="zh-CN" sz="1600" i="1">
                <a:ea typeface="宋体" charset="0"/>
                <a:cs typeface="宋体" charset="0"/>
              </a:rPr>
              <a:t>LA</a:t>
            </a:r>
            <a:r>
              <a:rPr lang="en-US" altLang="zh-CN" sz="1600">
                <a:ea typeface="宋体" charset="0"/>
                <a:cs typeface="宋体" charset="0"/>
              </a:rPr>
              <a:t>)			// assign netlist to layout area</a:t>
            </a:r>
            <a:endParaRPr lang="en-US" altLang="zh-CN" sz="1600" b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while</a:t>
            </a:r>
            <a:r>
              <a:rPr lang="en-US" altLang="zh-CN" sz="1600">
                <a:ea typeface="宋体" charset="0"/>
                <a:cs typeface="宋体" charset="0"/>
              </a:rPr>
              <a:t> (</a:t>
            </a: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r>
              <a:rPr lang="en-US" altLang="zh-CN" sz="1600">
                <a:ea typeface="宋体" charset="0"/>
                <a:cs typeface="宋体" charset="0"/>
              </a:rPr>
              <a:t> != Ø)				// while regions still not placed</a:t>
            </a: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</a:t>
            </a:r>
            <a:r>
              <a:rPr lang="en-US" altLang="zh-CN" sz="1600" i="1">
                <a:ea typeface="宋体" charset="0"/>
                <a:cs typeface="宋体" charset="0"/>
              </a:rPr>
              <a:t>region</a:t>
            </a:r>
            <a:r>
              <a:rPr lang="en-US" altLang="zh-CN" sz="1600">
                <a:ea typeface="宋体" charset="0"/>
                <a:cs typeface="宋体" charset="0"/>
              </a:rPr>
              <a:t> = FIRST_ELEMENT(</a:t>
            </a: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r>
              <a:rPr lang="en-US" altLang="zh-CN" sz="1600">
                <a:ea typeface="宋体" charset="0"/>
                <a:cs typeface="宋体" charset="0"/>
              </a:rPr>
              <a:t>)		// first element in </a:t>
            </a: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endParaRPr lang="en-US" altLang="zh-CN" sz="1600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REMOVE(</a:t>
            </a: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r>
              <a:rPr lang="en-US" altLang="zh-CN" sz="1600">
                <a:ea typeface="宋体" charset="0"/>
                <a:cs typeface="宋体" charset="0"/>
              </a:rPr>
              <a:t>,</a:t>
            </a:r>
            <a:r>
              <a:rPr lang="en-US" altLang="zh-CN" sz="1600" i="1">
                <a:ea typeface="宋体" charset="0"/>
                <a:cs typeface="宋体" charset="0"/>
              </a:rPr>
              <a:t> region</a:t>
            </a:r>
            <a:r>
              <a:rPr lang="en-US" altLang="zh-CN" sz="1600">
                <a:ea typeface="宋体" charset="0"/>
                <a:cs typeface="宋体" charset="0"/>
              </a:rPr>
              <a:t>)			// remove first element of </a:t>
            </a: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endParaRPr lang="en-US" altLang="zh-CN" sz="1600" b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    if</a:t>
            </a:r>
            <a:r>
              <a:rPr lang="en-US" altLang="zh-CN" sz="1600">
                <a:ea typeface="宋体" charset="0"/>
                <a:cs typeface="宋体" charset="0"/>
              </a:rPr>
              <a:t> (</a:t>
            </a:r>
            <a:r>
              <a:rPr lang="en-US" altLang="zh-CN" sz="1600" i="1">
                <a:ea typeface="宋体" charset="0"/>
                <a:cs typeface="宋体" charset="0"/>
              </a:rPr>
              <a:t>region</a:t>
            </a:r>
            <a:r>
              <a:rPr lang="en-US" altLang="zh-CN" sz="1600">
                <a:ea typeface="宋体" charset="0"/>
                <a:cs typeface="宋体" charset="0"/>
              </a:rPr>
              <a:t> contains more than </a:t>
            </a:r>
            <a:r>
              <a:rPr lang="en-US" altLang="zh-CN" sz="1600" i="1">
                <a:ea typeface="宋体" charset="0"/>
                <a:cs typeface="宋体" charset="0"/>
              </a:rPr>
              <a:t>cell_min</a:t>
            </a:r>
            <a:r>
              <a:rPr lang="en-US" altLang="zh-CN" sz="1600">
                <a:ea typeface="宋体" charset="0"/>
                <a:cs typeface="宋体" charset="0"/>
              </a:rPr>
              <a:t> cells)</a:t>
            </a: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 (</a:t>
            </a:r>
            <a:r>
              <a:rPr lang="en-US" altLang="zh-CN" sz="1600" i="1">
                <a:ea typeface="宋体" charset="0"/>
                <a:cs typeface="宋体" charset="0"/>
              </a:rPr>
              <a:t>sr</a:t>
            </a:r>
            <a:r>
              <a:rPr lang="en-US" altLang="zh-CN" sz="1600">
                <a:ea typeface="宋体" charset="0"/>
                <a:cs typeface="宋体" charset="0"/>
              </a:rPr>
              <a:t>1,</a:t>
            </a:r>
            <a:r>
              <a:rPr lang="en-US" altLang="zh-CN" sz="1600" i="1">
                <a:ea typeface="宋体" charset="0"/>
                <a:cs typeface="宋体" charset="0"/>
              </a:rPr>
              <a:t>sr</a:t>
            </a:r>
            <a:r>
              <a:rPr lang="en-US" altLang="zh-CN" sz="1600">
                <a:ea typeface="宋体" charset="0"/>
                <a:cs typeface="宋体" charset="0"/>
              </a:rPr>
              <a:t>2) = BISECT(</a:t>
            </a:r>
            <a:r>
              <a:rPr lang="en-US" altLang="zh-CN" sz="1600" i="1">
                <a:ea typeface="宋体" charset="0"/>
                <a:cs typeface="宋体" charset="0"/>
              </a:rPr>
              <a:t>region</a:t>
            </a:r>
            <a:r>
              <a:rPr lang="en-US" altLang="zh-CN" sz="1600">
                <a:ea typeface="宋体" charset="0"/>
                <a:cs typeface="宋体" charset="0"/>
              </a:rPr>
              <a:t>)		// divide </a:t>
            </a:r>
            <a:r>
              <a:rPr lang="en-US" altLang="zh-CN" sz="1600" i="1">
                <a:ea typeface="宋体" charset="0"/>
                <a:cs typeface="宋体" charset="0"/>
              </a:rPr>
              <a:t>region</a:t>
            </a:r>
            <a:r>
              <a:rPr lang="en-US" altLang="zh-CN" sz="1600">
                <a:ea typeface="宋体" charset="0"/>
                <a:cs typeface="宋体" charset="0"/>
              </a:rPr>
              <a:t> into two subregions</a:t>
            </a:r>
            <a:br>
              <a:rPr lang="en-US" altLang="zh-CN" sz="1600">
                <a:ea typeface="宋体" charset="0"/>
                <a:cs typeface="宋体" charset="0"/>
              </a:rPr>
            </a:br>
            <a:r>
              <a:rPr lang="en-US" altLang="zh-CN" sz="1600">
                <a:ea typeface="宋体" charset="0"/>
                <a:cs typeface="宋体" charset="0"/>
              </a:rPr>
              <a:t>					//   </a:t>
            </a:r>
            <a:r>
              <a:rPr lang="en-US" altLang="zh-CN" sz="1600" i="1">
                <a:ea typeface="宋体" charset="0"/>
                <a:cs typeface="宋体" charset="0"/>
              </a:rPr>
              <a:t>sr</a:t>
            </a:r>
            <a:r>
              <a:rPr lang="en-US" altLang="zh-CN" sz="1600">
                <a:ea typeface="宋体" charset="0"/>
                <a:cs typeface="宋体" charset="0"/>
              </a:rPr>
              <a:t>1 and </a:t>
            </a:r>
            <a:r>
              <a:rPr lang="en-US" altLang="zh-CN" sz="1600" i="1">
                <a:ea typeface="宋体" charset="0"/>
                <a:cs typeface="宋体" charset="0"/>
              </a:rPr>
              <a:t>sr</a:t>
            </a:r>
            <a:r>
              <a:rPr lang="en-US" altLang="zh-CN" sz="1600">
                <a:ea typeface="宋体" charset="0"/>
                <a:cs typeface="宋体" charset="0"/>
              </a:rPr>
              <a:t>2, obtaining the sub-</a:t>
            </a:r>
            <a:br>
              <a:rPr lang="en-US" altLang="zh-CN" sz="1600">
                <a:ea typeface="宋体" charset="0"/>
                <a:cs typeface="宋体" charset="0"/>
              </a:rPr>
            </a:br>
            <a:r>
              <a:rPr lang="en-US" altLang="zh-CN" sz="1600">
                <a:ea typeface="宋体" charset="0"/>
                <a:cs typeface="宋体" charset="0"/>
              </a:rPr>
              <a:t>					//   netlists and sub-areas</a:t>
            </a: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 ADD_TO_END(</a:t>
            </a: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r>
              <a:rPr lang="en-US" altLang="zh-CN" sz="1600">
                <a:ea typeface="宋体" charset="0"/>
                <a:cs typeface="宋体" charset="0"/>
              </a:rPr>
              <a:t>,</a:t>
            </a:r>
            <a:r>
              <a:rPr lang="en-US" altLang="zh-CN" sz="1600" i="1">
                <a:ea typeface="宋体" charset="0"/>
                <a:cs typeface="宋体" charset="0"/>
              </a:rPr>
              <a:t>sr</a:t>
            </a:r>
            <a:r>
              <a:rPr lang="en-US" altLang="zh-CN" sz="1600">
                <a:ea typeface="宋体" charset="0"/>
                <a:cs typeface="宋体" charset="0"/>
              </a:rPr>
              <a:t>1)		// add </a:t>
            </a:r>
            <a:r>
              <a:rPr lang="en-US" altLang="zh-CN" sz="1600" i="1">
                <a:ea typeface="宋体" charset="0"/>
                <a:cs typeface="宋体" charset="0"/>
              </a:rPr>
              <a:t>sr</a:t>
            </a:r>
            <a:r>
              <a:rPr lang="en-US" altLang="zh-CN" sz="1600">
                <a:ea typeface="宋体" charset="0"/>
                <a:cs typeface="宋体" charset="0"/>
              </a:rPr>
              <a:t>1 to the end of </a:t>
            </a: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endParaRPr lang="en-US" altLang="zh-CN" sz="1600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 ADD_TO_END(</a:t>
            </a: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r>
              <a:rPr lang="en-US" altLang="zh-CN" sz="1600">
                <a:ea typeface="宋体" charset="0"/>
                <a:cs typeface="宋体" charset="0"/>
              </a:rPr>
              <a:t>,</a:t>
            </a:r>
            <a:r>
              <a:rPr lang="en-US" altLang="zh-CN" sz="1600" i="1">
                <a:ea typeface="宋体" charset="0"/>
                <a:cs typeface="宋体" charset="0"/>
              </a:rPr>
              <a:t>sr</a:t>
            </a:r>
            <a:r>
              <a:rPr lang="en-US" altLang="zh-CN" sz="1600">
                <a:ea typeface="宋体" charset="0"/>
                <a:cs typeface="宋体" charset="0"/>
              </a:rPr>
              <a:t>2)		// add </a:t>
            </a:r>
            <a:r>
              <a:rPr lang="en-US" altLang="zh-CN" sz="1600" i="1">
                <a:ea typeface="宋体" charset="0"/>
                <a:cs typeface="宋体" charset="0"/>
              </a:rPr>
              <a:t>sr</a:t>
            </a:r>
            <a:r>
              <a:rPr lang="en-US" altLang="zh-CN" sz="1600">
                <a:ea typeface="宋体" charset="0"/>
                <a:cs typeface="宋体" charset="0"/>
              </a:rPr>
              <a:t>2 to the end of </a:t>
            </a:r>
            <a:r>
              <a:rPr lang="en-US" altLang="zh-CN" sz="1600" i="1">
                <a:ea typeface="宋体" charset="0"/>
                <a:cs typeface="宋体" charset="0"/>
              </a:rPr>
              <a:t>regions</a:t>
            </a:r>
            <a:endParaRPr lang="en-US" altLang="zh-CN" sz="1600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</a:t>
            </a:r>
            <a:r>
              <a:rPr lang="en-US" altLang="zh-CN" sz="1600" b="1">
                <a:ea typeface="宋体" charset="0"/>
                <a:cs typeface="宋体" charset="0"/>
              </a:rPr>
              <a:t>else</a:t>
            </a:r>
            <a:endParaRPr lang="en-US" altLang="zh-CN" sz="1600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PLACE(</a:t>
            </a:r>
            <a:r>
              <a:rPr lang="en-US" altLang="zh-CN" sz="1600" i="1">
                <a:ea typeface="宋体" charset="0"/>
                <a:cs typeface="宋体" charset="0"/>
              </a:rPr>
              <a:t>region</a:t>
            </a:r>
            <a:r>
              <a:rPr lang="en-US" altLang="zh-CN" sz="1600">
                <a:ea typeface="宋体" charset="0"/>
                <a:cs typeface="宋体" charset="0"/>
              </a:rPr>
              <a:t>)				// place </a:t>
            </a:r>
            <a:r>
              <a:rPr lang="en-US" altLang="zh-CN" sz="1600" i="1">
                <a:ea typeface="宋体" charset="0"/>
                <a:cs typeface="宋体" charset="0"/>
              </a:rPr>
              <a:t>region</a:t>
            </a:r>
            <a:endParaRPr lang="en-US" altLang="zh-CN" sz="1600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ADD(</a:t>
            </a: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r>
              <a:rPr lang="en-US" altLang="zh-CN" sz="1600">
                <a:ea typeface="宋体" charset="0"/>
                <a:cs typeface="宋体" charset="0"/>
              </a:rPr>
              <a:t>,</a:t>
            </a:r>
            <a:r>
              <a:rPr lang="en-US" altLang="zh-CN" sz="1600" i="1">
                <a:ea typeface="宋体" charset="0"/>
                <a:cs typeface="宋体" charset="0"/>
              </a:rPr>
              <a:t>region</a:t>
            </a:r>
            <a:r>
              <a:rPr lang="en-US" altLang="zh-CN" sz="1600">
                <a:ea typeface="宋体" charset="0"/>
                <a:cs typeface="宋体" charset="0"/>
              </a:rPr>
              <a:t>)				// add </a:t>
            </a:r>
            <a:r>
              <a:rPr lang="en-US" altLang="zh-CN" sz="1600" i="1">
                <a:ea typeface="宋体" charset="0"/>
                <a:cs typeface="宋体" charset="0"/>
              </a:rPr>
              <a:t>region</a:t>
            </a:r>
            <a:r>
              <a:rPr lang="en-US" altLang="zh-CN" sz="1600">
                <a:ea typeface="宋体" charset="0"/>
                <a:cs typeface="宋体" charset="0"/>
              </a:rPr>
              <a:t> to </a:t>
            </a: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r>
              <a:rPr lang="en-US" altLang="zh-CN" sz="1400"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7966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4.3.1	Min-Cut Placement</a:t>
            </a:r>
          </a:p>
        </p:txBody>
      </p:sp>
    </p:spTree>
    <p:extLst>
      <p:ext uri="{BB962C8B-B14F-4D97-AF65-F5344CB8AC3E}">
        <p14:creationId xmlns:p14="http://schemas.microsoft.com/office/powerpoint/2010/main" val="1664772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4667DE-0E2B-104C-B4AB-9C0FCC979F94}" type="slidenum">
              <a:rPr lang="en-US"/>
              <a:pPr/>
              <a:t>25</a:t>
            </a:fld>
            <a:endParaRPr lang="en-US"/>
          </a:p>
        </p:txBody>
      </p:sp>
      <p:sp>
        <p:nvSpPr>
          <p:cNvPr id="797698" name="Rectangle 2"/>
          <p:cNvSpPr>
            <a:spLocks noChangeArrowheads="1"/>
          </p:cNvSpPr>
          <p:nvPr/>
        </p:nvSpPr>
        <p:spPr bwMode="auto">
          <a:xfrm rot="5400000">
            <a:off x="4043362" y="4878388"/>
            <a:ext cx="404813" cy="420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699" name="Rectangle 3"/>
          <p:cNvSpPr>
            <a:spLocks noChangeArrowheads="1"/>
          </p:cNvSpPr>
          <p:nvPr/>
        </p:nvSpPr>
        <p:spPr bwMode="auto">
          <a:xfrm rot="5400000">
            <a:off x="3468687" y="4870451"/>
            <a:ext cx="404813" cy="417512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0" name="Rectangle 4"/>
          <p:cNvSpPr>
            <a:spLocks noChangeArrowheads="1"/>
          </p:cNvSpPr>
          <p:nvPr/>
        </p:nvSpPr>
        <p:spPr bwMode="auto">
          <a:xfrm rot="5400000">
            <a:off x="2831306" y="4868069"/>
            <a:ext cx="404813" cy="422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1" name="Rectangle 5"/>
          <p:cNvSpPr>
            <a:spLocks noChangeArrowheads="1"/>
          </p:cNvSpPr>
          <p:nvPr/>
        </p:nvSpPr>
        <p:spPr bwMode="auto">
          <a:xfrm rot="5400000">
            <a:off x="2259012" y="4868863"/>
            <a:ext cx="404813" cy="420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2" name="Rectangle 6"/>
          <p:cNvSpPr>
            <a:spLocks noChangeArrowheads="1"/>
          </p:cNvSpPr>
          <p:nvPr/>
        </p:nvSpPr>
        <p:spPr bwMode="auto">
          <a:xfrm rot="5400000">
            <a:off x="4044950" y="5456238"/>
            <a:ext cx="401637" cy="4206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3" name="Rectangle 7"/>
          <p:cNvSpPr>
            <a:spLocks noChangeArrowheads="1"/>
          </p:cNvSpPr>
          <p:nvPr/>
        </p:nvSpPr>
        <p:spPr bwMode="auto">
          <a:xfrm rot="5400000">
            <a:off x="3451226" y="5454650"/>
            <a:ext cx="404812" cy="420687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4" name="Rectangle 8"/>
          <p:cNvSpPr>
            <a:spLocks noChangeArrowheads="1"/>
          </p:cNvSpPr>
          <p:nvPr/>
        </p:nvSpPr>
        <p:spPr bwMode="auto">
          <a:xfrm rot="5400000">
            <a:off x="2271713" y="5456237"/>
            <a:ext cx="400050" cy="422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5" name="Rectangle 9"/>
          <p:cNvSpPr>
            <a:spLocks noChangeArrowheads="1"/>
          </p:cNvSpPr>
          <p:nvPr/>
        </p:nvSpPr>
        <p:spPr bwMode="auto">
          <a:xfrm rot="5400000">
            <a:off x="2832894" y="5455444"/>
            <a:ext cx="401637" cy="422275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6" name="Freeform 10"/>
          <p:cNvSpPr>
            <a:spLocks/>
          </p:cNvSpPr>
          <p:nvPr/>
        </p:nvSpPr>
        <p:spPr bwMode="auto">
          <a:xfrm>
            <a:off x="2540000" y="1824038"/>
            <a:ext cx="252413" cy="406400"/>
          </a:xfrm>
          <a:custGeom>
            <a:avLst/>
            <a:gdLst>
              <a:gd name="T0" fmla="*/ 0 w 113"/>
              <a:gd name="T1" fmla="*/ 164 h 164"/>
              <a:gd name="T2" fmla="*/ 35 w 113"/>
              <a:gd name="T3" fmla="*/ 158 h 164"/>
              <a:gd name="T4" fmla="*/ 68 w 113"/>
              <a:gd name="T5" fmla="*/ 146 h 164"/>
              <a:gd name="T6" fmla="*/ 93 w 113"/>
              <a:gd name="T7" fmla="*/ 127 h 164"/>
              <a:gd name="T8" fmla="*/ 107 w 113"/>
              <a:gd name="T9" fmla="*/ 107 h 164"/>
              <a:gd name="T10" fmla="*/ 113 w 113"/>
              <a:gd name="T11" fmla="*/ 82 h 164"/>
              <a:gd name="T12" fmla="*/ 107 w 113"/>
              <a:gd name="T13" fmla="*/ 57 h 164"/>
              <a:gd name="T14" fmla="*/ 93 w 113"/>
              <a:gd name="T15" fmla="*/ 37 h 164"/>
              <a:gd name="T16" fmla="*/ 68 w 113"/>
              <a:gd name="T17" fmla="*/ 20 h 164"/>
              <a:gd name="T18" fmla="*/ 35 w 113"/>
              <a:gd name="T19" fmla="*/ 8 h 164"/>
              <a:gd name="T20" fmla="*/ 0 w 113"/>
              <a:gd name="T21" fmla="*/ 0 h 164"/>
              <a:gd name="T22" fmla="*/ 0 w 113"/>
              <a:gd name="T2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64">
                <a:moveTo>
                  <a:pt x="0" y="164"/>
                </a:moveTo>
                <a:lnTo>
                  <a:pt x="35" y="158"/>
                </a:lnTo>
                <a:lnTo>
                  <a:pt x="68" y="146"/>
                </a:lnTo>
                <a:lnTo>
                  <a:pt x="93" y="127"/>
                </a:lnTo>
                <a:lnTo>
                  <a:pt x="107" y="107"/>
                </a:lnTo>
                <a:lnTo>
                  <a:pt x="113" y="82"/>
                </a:lnTo>
                <a:lnTo>
                  <a:pt x="107" y="57"/>
                </a:lnTo>
                <a:lnTo>
                  <a:pt x="93" y="37"/>
                </a:lnTo>
                <a:lnTo>
                  <a:pt x="68" y="20"/>
                </a:lnTo>
                <a:lnTo>
                  <a:pt x="35" y="8"/>
                </a:lnTo>
                <a:lnTo>
                  <a:pt x="0" y="0"/>
                </a:lnTo>
                <a:lnTo>
                  <a:pt x="0" y="1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7" name="Freeform 11"/>
          <p:cNvSpPr>
            <a:spLocks/>
          </p:cNvSpPr>
          <p:nvPr/>
        </p:nvSpPr>
        <p:spPr bwMode="auto">
          <a:xfrm>
            <a:off x="2792413" y="1989138"/>
            <a:ext cx="55562" cy="79375"/>
          </a:xfrm>
          <a:custGeom>
            <a:avLst/>
            <a:gdLst>
              <a:gd name="T0" fmla="*/ 13 w 25"/>
              <a:gd name="T1" fmla="*/ 33 h 33"/>
              <a:gd name="T2" fmla="*/ 17 w 25"/>
              <a:gd name="T3" fmla="*/ 30 h 33"/>
              <a:gd name="T4" fmla="*/ 21 w 25"/>
              <a:gd name="T5" fmla="*/ 28 h 33"/>
              <a:gd name="T6" fmla="*/ 25 w 25"/>
              <a:gd name="T7" fmla="*/ 22 h 33"/>
              <a:gd name="T8" fmla="*/ 25 w 25"/>
              <a:gd name="T9" fmla="*/ 16 h 33"/>
              <a:gd name="T10" fmla="*/ 25 w 25"/>
              <a:gd name="T11" fmla="*/ 10 h 33"/>
              <a:gd name="T12" fmla="*/ 21 w 25"/>
              <a:gd name="T13" fmla="*/ 6 h 33"/>
              <a:gd name="T14" fmla="*/ 17 w 25"/>
              <a:gd name="T15" fmla="*/ 2 h 33"/>
              <a:gd name="T16" fmla="*/ 13 w 25"/>
              <a:gd name="T17" fmla="*/ 0 h 33"/>
              <a:gd name="T18" fmla="*/ 6 w 25"/>
              <a:gd name="T19" fmla="*/ 2 h 33"/>
              <a:gd name="T20" fmla="*/ 2 w 25"/>
              <a:gd name="T21" fmla="*/ 6 h 33"/>
              <a:gd name="T22" fmla="*/ 0 w 25"/>
              <a:gd name="T23" fmla="*/ 10 h 33"/>
              <a:gd name="T24" fmla="*/ 0 w 25"/>
              <a:gd name="T25" fmla="*/ 16 h 33"/>
              <a:gd name="T26" fmla="*/ 0 w 25"/>
              <a:gd name="T27" fmla="*/ 22 h 33"/>
              <a:gd name="T28" fmla="*/ 2 w 25"/>
              <a:gd name="T29" fmla="*/ 28 h 33"/>
              <a:gd name="T30" fmla="*/ 6 w 25"/>
              <a:gd name="T31" fmla="*/ 30 h 33"/>
              <a:gd name="T32" fmla="*/ 13 w 25"/>
              <a:gd name="T3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" h="33">
                <a:moveTo>
                  <a:pt x="13" y="33"/>
                </a:moveTo>
                <a:lnTo>
                  <a:pt x="17" y="30"/>
                </a:lnTo>
                <a:lnTo>
                  <a:pt x="21" y="28"/>
                </a:lnTo>
                <a:lnTo>
                  <a:pt x="25" y="22"/>
                </a:lnTo>
                <a:lnTo>
                  <a:pt x="25" y="16"/>
                </a:lnTo>
                <a:lnTo>
                  <a:pt x="25" y="10"/>
                </a:lnTo>
                <a:lnTo>
                  <a:pt x="21" y="6"/>
                </a:lnTo>
                <a:lnTo>
                  <a:pt x="17" y="2"/>
                </a:lnTo>
                <a:lnTo>
                  <a:pt x="13" y="0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0" y="16"/>
                </a:lnTo>
                <a:lnTo>
                  <a:pt x="0" y="22"/>
                </a:lnTo>
                <a:lnTo>
                  <a:pt x="2" y="28"/>
                </a:lnTo>
                <a:lnTo>
                  <a:pt x="6" y="30"/>
                </a:lnTo>
                <a:lnTo>
                  <a:pt x="13" y="3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8" name="Freeform 12"/>
          <p:cNvSpPr>
            <a:spLocks/>
          </p:cNvSpPr>
          <p:nvPr/>
        </p:nvSpPr>
        <p:spPr bwMode="auto">
          <a:xfrm>
            <a:off x="2406650" y="3108325"/>
            <a:ext cx="111125" cy="473075"/>
          </a:xfrm>
          <a:custGeom>
            <a:avLst/>
            <a:gdLst>
              <a:gd name="T0" fmla="*/ 0 w 49"/>
              <a:gd name="T1" fmla="*/ 191 h 191"/>
              <a:gd name="T2" fmla="*/ 14 w 49"/>
              <a:gd name="T3" fmla="*/ 185 h 191"/>
              <a:gd name="T4" fmla="*/ 28 w 49"/>
              <a:gd name="T5" fmla="*/ 172 h 191"/>
              <a:gd name="T6" fmla="*/ 39 w 49"/>
              <a:gd name="T7" fmla="*/ 152 h 191"/>
              <a:gd name="T8" fmla="*/ 47 w 49"/>
              <a:gd name="T9" fmla="*/ 125 h 191"/>
              <a:gd name="T10" fmla="*/ 49 w 49"/>
              <a:gd name="T11" fmla="*/ 96 h 191"/>
              <a:gd name="T12" fmla="*/ 47 w 49"/>
              <a:gd name="T13" fmla="*/ 65 h 191"/>
              <a:gd name="T14" fmla="*/ 39 w 49"/>
              <a:gd name="T15" fmla="*/ 39 h 191"/>
              <a:gd name="T16" fmla="*/ 28 w 49"/>
              <a:gd name="T17" fmla="*/ 18 h 191"/>
              <a:gd name="T18" fmla="*/ 14 w 49"/>
              <a:gd name="T19" fmla="*/ 6 h 191"/>
              <a:gd name="T20" fmla="*/ 0 w 49"/>
              <a:gd name="T2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191">
                <a:moveTo>
                  <a:pt x="0" y="191"/>
                </a:moveTo>
                <a:lnTo>
                  <a:pt x="14" y="185"/>
                </a:lnTo>
                <a:lnTo>
                  <a:pt x="28" y="172"/>
                </a:lnTo>
                <a:lnTo>
                  <a:pt x="39" y="152"/>
                </a:lnTo>
                <a:lnTo>
                  <a:pt x="47" y="125"/>
                </a:lnTo>
                <a:lnTo>
                  <a:pt x="49" y="96"/>
                </a:lnTo>
                <a:lnTo>
                  <a:pt x="47" y="65"/>
                </a:lnTo>
                <a:lnTo>
                  <a:pt x="39" y="39"/>
                </a:lnTo>
                <a:lnTo>
                  <a:pt x="28" y="18"/>
                </a:lnTo>
                <a:lnTo>
                  <a:pt x="14" y="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09" name="Freeform 13"/>
          <p:cNvSpPr>
            <a:spLocks/>
          </p:cNvSpPr>
          <p:nvPr/>
        </p:nvSpPr>
        <p:spPr bwMode="auto">
          <a:xfrm>
            <a:off x="2406650" y="3108325"/>
            <a:ext cx="349250" cy="473075"/>
          </a:xfrm>
          <a:custGeom>
            <a:avLst/>
            <a:gdLst>
              <a:gd name="T0" fmla="*/ 0 w 156"/>
              <a:gd name="T1" fmla="*/ 191 h 191"/>
              <a:gd name="T2" fmla="*/ 43 w 156"/>
              <a:gd name="T3" fmla="*/ 185 h 191"/>
              <a:gd name="T4" fmla="*/ 80 w 156"/>
              <a:gd name="T5" fmla="*/ 174 h 191"/>
              <a:gd name="T6" fmla="*/ 111 w 156"/>
              <a:gd name="T7" fmla="*/ 160 h 191"/>
              <a:gd name="T8" fmla="*/ 135 w 156"/>
              <a:gd name="T9" fmla="*/ 139 h 191"/>
              <a:gd name="T10" fmla="*/ 152 w 156"/>
              <a:gd name="T11" fmla="*/ 119 h 191"/>
              <a:gd name="T12" fmla="*/ 156 w 156"/>
              <a:gd name="T13" fmla="*/ 96 h 191"/>
              <a:gd name="T14" fmla="*/ 152 w 156"/>
              <a:gd name="T15" fmla="*/ 72 h 191"/>
              <a:gd name="T16" fmla="*/ 135 w 156"/>
              <a:gd name="T17" fmla="*/ 51 h 191"/>
              <a:gd name="T18" fmla="*/ 111 w 156"/>
              <a:gd name="T19" fmla="*/ 33 h 191"/>
              <a:gd name="T20" fmla="*/ 80 w 156"/>
              <a:gd name="T21" fmla="*/ 16 h 191"/>
              <a:gd name="T22" fmla="*/ 43 w 156"/>
              <a:gd name="T23" fmla="*/ 6 h 191"/>
              <a:gd name="T24" fmla="*/ 0 w 156"/>
              <a:gd name="T2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" h="191">
                <a:moveTo>
                  <a:pt x="0" y="191"/>
                </a:moveTo>
                <a:lnTo>
                  <a:pt x="43" y="185"/>
                </a:lnTo>
                <a:lnTo>
                  <a:pt x="80" y="174"/>
                </a:lnTo>
                <a:lnTo>
                  <a:pt x="111" y="160"/>
                </a:lnTo>
                <a:lnTo>
                  <a:pt x="135" y="139"/>
                </a:lnTo>
                <a:lnTo>
                  <a:pt x="152" y="119"/>
                </a:lnTo>
                <a:lnTo>
                  <a:pt x="156" y="96"/>
                </a:lnTo>
                <a:lnTo>
                  <a:pt x="152" y="72"/>
                </a:lnTo>
                <a:lnTo>
                  <a:pt x="135" y="51"/>
                </a:lnTo>
                <a:lnTo>
                  <a:pt x="111" y="33"/>
                </a:lnTo>
                <a:lnTo>
                  <a:pt x="80" y="16"/>
                </a:lnTo>
                <a:lnTo>
                  <a:pt x="43" y="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0" name="Freeform 14"/>
          <p:cNvSpPr>
            <a:spLocks/>
          </p:cNvSpPr>
          <p:nvPr/>
        </p:nvSpPr>
        <p:spPr bwMode="auto">
          <a:xfrm>
            <a:off x="2755900" y="3306763"/>
            <a:ext cx="57150" cy="82550"/>
          </a:xfrm>
          <a:custGeom>
            <a:avLst/>
            <a:gdLst>
              <a:gd name="T0" fmla="*/ 12 w 25"/>
              <a:gd name="T1" fmla="*/ 33 h 33"/>
              <a:gd name="T2" fmla="*/ 16 w 25"/>
              <a:gd name="T3" fmla="*/ 31 h 33"/>
              <a:gd name="T4" fmla="*/ 20 w 25"/>
              <a:gd name="T5" fmla="*/ 26 h 33"/>
              <a:gd name="T6" fmla="*/ 22 w 25"/>
              <a:gd name="T7" fmla="*/ 22 h 33"/>
              <a:gd name="T8" fmla="*/ 25 w 25"/>
              <a:gd name="T9" fmla="*/ 16 h 33"/>
              <a:gd name="T10" fmla="*/ 22 w 25"/>
              <a:gd name="T11" fmla="*/ 10 h 33"/>
              <a:gd name="T12" fmla="*/ 20 w 25"/>
              <a:gd name="T13" fmla="*/ 4 h 33"/>
              <a:gd name="T14" fmla="*/ 16 w 25"/>
              <a:gd name="T15" fmla="*/ 0 h 33"/>
              <a:gd name="T16" fmla="*/ 12 w 25"/>
              <a:gd name="T17" fmla="*/ 0 h 33"/>
              <a:gd name="T18" fmla="*/ 8 w 25"/>
              <a:gd name="T19" fmla="*/ 0 h 33"/>
              <a:gd name="T20" fmla="*/ 4 w 25"/>
              <a:gd name="T21" fmla="*/ 4 h 33"/>
              <a:gd name="T22" fmla="*/ 2 w 25"/>
              <a:gd name="T23" fmla="*/ 10 h 33"/>
              <a:gd name="T24" fmla="*/ 0 w 25"/>
              <a:gd name="T25" fmla="*/ 16 h 33"/>
              <a:gd name="T26" fmla="*/ 2 w 25"/>
              <a:gd name="T27" fmla="*/ 22 h 33"/>
              <a:gd name="T28" fmla="*/ 4 w 25"/>
              <a:gd name="T29" fmla="*/ 26 h 33"/>
              <a:gd name="T30" fmla="*/ 8 w 25"/>
              <a:gd name="T31" fmla="*/ 31 h 33"/>
              <a:gd name="T32" fmla="*/ 12 w 25"/>
              <a:gd name="T3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" h="33">
                <a:moveTo>
                  <a:pt x="12" y="33"/>
                </a:moveTo>
                <a:lnTo>
                  <a:pt x="16" y="31"/>
                </a:lnTo>
                <a:lnTo>
                  <a:pt x="20" y="26"/>
                </a:lnTo>
                <a:lnTo>
                  <a:pt x="22" y="22"/>
                </a:lnTo>
                <a:lnTo>
                  <a:pt x="25" y="16"/>
                </a:lnTo>
                <a:lnTo>
                  <a:pt x="22" y="10"/>
                </a:lnTo>
                <a:lnTo>
                  <a:pt x="20" y="4"/>
                </a:lnTo>
                <a:lnTo>
                  <a:pt x="16" y="0"/>
                </a:lnTo>
                <a:lnTo>
                  <a:pt x="12" y="0"/>
                </a:lnTo>
                <a:lnTo>
                  <a:pt x="8" y="0"/>
                </a:lnTo>
                <a:lnTo>
                  <a:pt x="4" y="4"/>
                </a:lnTo>
                <a:lnTo>
                  <a:pt x="2" y="10"/>
                </a:lnTo>
                <a:lnTo>
                  <a:pt x="0" y="16"/>
                </a:lnTo>
                <a:lnTo>
                  <a:pt x="2" y="22"/>
                </a:lnTo>
                <a:lnTo>
                  <a:pt x="4" y="26"/>
                </a:lnTo>
                <a:lnTo>
                  <a:pt x="8" y="31"/>
                </a:lnTo>
                <a:lnTo>
                  <a:pt x="12" y="3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1" name="Line 15"/>
          <p:cNvSpPr>
            <a:spLocks noChangeShapeType="1"/>
          </p:cNvSpPr>
          <p:nvPr/>
        </p:nvSpPr>
        <p:spPr bwMode="auto">
          <a:xfrm>
            <a:off x="2293938" y="1916113"/>
            <a:ext cx="246062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2" name="Line 16"/>
          <p:cNvSpPr>
            <a:spLocks noChangeShapeType="1"/>
          </p:cNvSpPr>
          <p:nvPr/>
        </p:nvSpPr>
        <p:spPr bwMode="auto">
          <a:xfrm>
            <a:off x="2293938" y="2124075"/>
            <a:ext cx="24606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3" name="Line 17"/>
          <p:cNvSpPr>
            <a:spLocks noChangeShapeType="1"/>
          </p:cNvSpPr>
          <p:nvPr/>
        </p:nvSpPr>
        <p:spPr bwMode="auto">
          <a:xfrm>
            <a:off x="2286000" y="3221038"/>
            <a:ext cx="220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4" name="Line 18"/>
          <p:cNvSpPr>
            <a:spLocks noChangeShapeType="1"/>
          </p:cNvSpPr>
          <p:nvPr/>
        </p:nvSpPr>
        <p:spPr bwMode="auto">
          <a:xfrm>
            <a:off x="2286000" y="3433763"/>
            <a:ext cx="22066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5" name="Freeform 19"/>
          <p:cNvSpPr>
            <a:spLocks/>
          </p:cNvSpPr>
          <p:nvPr/>
        </p:nvSpPr>
        <p:spPr bwMode="auto">
          <a:xfrm>
            <a:off x="2533650" y="2384425"/>
            <a:ext cx="258763" cy="407988"/>
          </a:xfrm>
          <a:custGeom>
            <a:avLst/>
            <a:gdLst>
              <a:gd name="T0" fmla="*/ 0 w 115"/>
              <a:gd name="T1" fmla="*/ 164 h 164"/>
              <a:gd name="T2" fmla="*/ 37 w 115"/>
              <a:gd name="T3" fmla="*/ 158 h 164"/>
              <a:gd name="T4" fmla="*/ 68 w 115"/>
              <a:gd name="T5" fmla="*/ 146 h 164"/>
              <a:gd name="T6" fmla="*/ 93 w 115"/>
              <a:gd name="T7" fmla="*/ 127 h 164"/>
              <a:gd name="T8" fmla="*/ 109 w 115"/>
              <a:gd name="T9" fmla="*/ 107 h 164"/>
              <a:gd name="T10" fmla="*/ 115 w 115"/>
              <a:gd name="T11" fmla="*/ 82 h 164"/>
              <a:gd name="T12" fmla="*/ 109 w 115"/>
              <a:gd name="T13" fmla="*/ 57 h 164"/>
              <a:gd name="T14" fmla="*/ 93 w 115"/>
              <a:gd name="T15" fmla="*/ 37 h 164"/>
              <a:gd name="T16" fmla="*/ 68 w 115"/>
              <a:gd name="T17" fmla="*/ 20 h 164"/>
              <a:gd name="T18" fmla="*/ 37 w 115"/>
              <a:gd name="T19" fmla="*/ 8 h 164"/>
              <a:gd name="T20" fmla="*/ 0 w 115"/>
              <a:gd name="T21" fmla="*/ 0 h 164"/>
              <a:gd name="T22" fmla="*/ 0 w 115"/>
              <a:gd name="T2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64">
                <a:moveTo>
                  <a:pt x="0" y="164"/>
                </a:moveTo>
                <a:lnTo>
                  <a:pt x="37" y="158"/>
                </a:lnTo>
                <a:lnTo>
                  <a:pt x="68" y="146"/>
                </a:lnTo>
                <a:lnTo>
                  <a:pt x="93" y="127"/>
                </a:lnTo>
                <a:lnTo>
                  <a:pt x="109" y="107"/>
                </a:lnTo>
                <a:lnTo>
                  <a:pt x="115" y="82"/>
                </a:lnTo>
                <a:lnTo>
                  <a:pt x="109" y="57"/>
                </a:lnTo>
                <a:lnTo>
                  <a:pt x="93" y="37"/>
                </a:lnTo>
                <a:lnTo>
                  <a:pt x="68" y="20"/>
                </a:lnTo>
                <a:lnTo>
                  <a:pt x="37" y="8"/>
                </a:lnTo>
                <a:lnTo>
                  <a:pt x="0" y="0"/>
                </a:lnTo>
                <a:lnTo>
                  <a:pt x="0" y="1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6" name="Freeform 20"/>
          <p:cNvSpPr>
            <a:spLocks/>
          </p:cNvSpPr>
          <p:nvPr/>
        </p:nvSpPr>
        <p:spPr bwMode="auto">
          <a:xfrm>
            <a:off x="2787650" y="2547938"/>
            <a:ext cx="60325" cy="82550"/>
          </a:xfrm>
          <a:custGeom>
            <a:avLst/>
            <a:gdLst>
              <a:gd name="T0" fmla="*/ 15 w 27"/>
              <a:gd name="T1" fmla="*/ 33 h 33"/>
              <a:gd name="T2" fmla="*/ 19 w 27"/>
              <a:gd name="T3" fmla="*/ 30 h 33"/>
              <a:gd name="T4" fmla="*/ 23 w 27"/>
              <a:gd name="T5" fmla="*/ 28 h 33"/>
              <a:gd name="T6" fmla="*/ 25 w 27"/>
              <a:gd name="T7" fmla="*/ 22 h 33"/>
              <a:gd name="T8" fmla="*/ 27 w 27"/>
              <a:gd name="T9" fmla="*/ 16 h 33"/>
              <a:gd name="T10" fmla="*/ 25 w 27"/>
              <a:gd name="T11" fmla="*/ 10 h 33"/>
              <a:gd name="T12" fmla="*/ 23 w 27"/>
              <a:gd name="T13" fmla="*/ 6 h 33"/>
              <a:gd name="T14" fmla="*/ 19 w 27"/>
              <a:gd name="T15" fmla="*/ 2 h 33"/>
              <a:gd name="T16" fmla="*/ 15 w 27"/>
              <a:gd name="T17" fmla="*/ 0 h 33"/>
              <a:gd name="T18" fmla="*/ 8 w 27"/>
              <a:gd name="T19" fmla="*/ 2 h 33"/>
              <a:gd name="T20" fmla="*/ 4 w 27"/>
              <a:gd name="T21" fmla="*/ 6 h 33"/>
              <a:gd name="T22" fmla="*/ 2 w 27"/>
              <a:gd name="T23" fmla="*/ 10 h 33"/>
              <a:gd name="T24" fmla="*/ 0 w 27"/>
              <a:gd name="T25" fmla="*/ 16 h 33"/>
              <a:gd name="T26" fmla="*/ 2 w 27"/>
              <a:gd name="T27" fmla="*/ 22 h 33"/>
              <a:gd name="T28" fmla="*/ 4 w 27"/>
              <a:gd name="T29" fmla="*/ 28 h 33"/>
              <a:gd name="T30" fmla="*/ 8 w 27"/>
              <a:gd name="T31" fmla="*/ 30 h 33"/>
              <a:gd name="T32" fmla="*/ 15 w 27"/>
              <a:gd name="T3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33">
                <a:moveTo>
                  <a:pt x="15" y="33"/>
                </a:moveTo>
                <a:lnTo>
                  <a:pt x="19" y="30"/>
                </a:lnTo>
                <a:lnTo>
                  <a:pt x="23" y="28"/>
                </a:lnTo>
                <a:lnTo>
                  <a:pt x="25" y="22"/>
                </a:lnTo>
                <a:lnTo>
                  <a:pt x="27" y="16"/>
                </a:lnTo>
                <a:lnTo>
                  <a:pt x="25" y="10"/>
                </a:lnTo>
                <a:lnTo>
                  <a:pt x="23" y="6"/>
                </a:lnTo>
                <a:lnTo>
                  <a:pt x="19" y="2"/>
                </a:lnTo>
                <a:lnTo>
                  <a:pt x="15" y="0"/>
                </a:lnTo>
                <a:lnTo>
                  <a:pt x="8" y="2"/>
                </a:lnTo>
                <a:lnTo>
                  <a:pt x="4" y="6"/>
                </a:lnTo>
                <a:lnTo>
                  <a:pt x="2" y="10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8" y="30"/>
                </a:lnTo>
                <a:lnTo>
                  <a:pt x="15" y="3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7" name="Line 21"/>
          <p:cNvSpPr>
            <a:spLocks noChangeShapeType="1"/>
          </p:cNvSpPr>
          <p:nvPr/>
        </p:nvSpPr>
        <p:spPr bwMode="auto">
          <a:xfrm>
            <a:off x="2290763" y="2476500"/>
            <a:ext cx="2428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8" name="Line 22"/>
          <p:cNvSpPr>
            <a:spLocks noChangeShapeType="1"/>
          </p:cNvSpPr>
          <p:nvPr/>
        </p:nvSpPr>
        <p:spPr bwMode="auto">
          <a:xfrm>
            <a:off x="2290763" y="2684463"/>
            <a:ext cx="242887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19" name="Freeform 23"/>
          <p:cNvSpPr>
            <a:spLocks/>
          </p:cNvSpPr>
          <p:nvPr/>
        </p:nvSpPr>
        <p:spPr bwMode="auto">
          <a:xfrm>
            <a:off x="3471863" y="2144713"/>
            <a:ext cx="258762" cy="403225"/>
          </a:xfrm>
          <a:custGeom>
            <a:avLst/>
            <a:gdLst>
              <a:gd name="T0" fmla="*/ 0 w 115"/>
              <a:gd name="T1" fmla="*/ 163 h 163"/>
              <a:gd name="T2" fmla="*/ 37 w 115"/>
              <a:gd name="T3" fmla="*/ 156 h 163"/>
              <a:gd name="T4" fmla="*/ 70 w 115"/>
              <a:gd name="T5" fmla="*/ 144 h 163"/>
              <a:gd name="T6" fmla="*/ 92 w 115"/>
              <a:gd name="T7" fmla="*/ 128 h 163"/>
              <a:gd name="T8" fmla="*/ 109 w 115"/>
              <a:gd name="T9" fmla="*/ 105 h 163"/>
              <a:gd name="T10" fmla="*/ 115 w 115"/>
              <a:gd name="T11" fmla="*/ 83 h 163"/>
              <a:gd name="T12" fmla="*/ 109 w 115"/>
              <a:gd name="T13" fmla="*/ 58 h 163"/>
              <a:gd name="T14" fmla="*/ 92 w 115"/>
              <a:gd name="T15" fmla="*/ 37 h 163"/>
              <a:gd name="T16" fmla="*/ 70 w 115"/>
              <a:gd name="T17" fmla="*/ 19 h 163"/>
              <a:gd name="T18" fmla="*/ 37 w 115"/>
              <a:gd name="T19" fmla="*/ 7 h 163"/>
              <a:gd name="T20" fmla="*/ 0 w 115"/>
              <a:gd name="T21" fmla="*/ 0 h 163"/>
              <a:gd name="T22" fmla="*/ 0 w 115"/>
              <a:gd name="T23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63">
                <a:moveTo>
                  <a:pt x="0" y="163"/>
                </a:moveTo>
                <a:lnTo>
                  <a:pt x="37" y="156"/>
                </a:lnTo>
                <a:lnTo>
                  <a:pt x="70" y="144"/>
                </a:lnTo>
                <a:lnTo>
                  <a:pt x="92" y="128"/>
                </a:lnTo>
                <a:lnTo>
                  <a:pt x="109" y="105"/>
                </a:lnTo>
                <a:lnTo>
                  <a:pt x="115" y="83"/>
                </a:lnTo>
                <a:lnTo>
                  <a:pt x="109" y="58"/>
                </a:lnTo>
                <a:lnTo>
                  <a:pt x="92" y="37"/>
                </a:lnTo>
                <a:lnTo>
                  <a:pt x="70" y="19"/>
                </a:lnTo>
                <a:lnTo>
                  <a:pt x="37" y="7"/>
                </a:ln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0" name="Freeform 24"/>
          <p:cNvSpPr>
            <a:spLocks/>
          </p:cNvSpPr>
          <p:nvPr/>
        </p:nvSpPr>
        <p:spPr bwMode="auto">
          <a:xfrm>
            <a:off x="3725863" y="2308225"/>
            <a:ext cx="58737" cy="76200"/>
          </a:xfrm>
          <a:custGeom>
            <a:avLst/>
            <a:gdLst>
              <a:gd name="T0" fmla="*/ 14 w 26"/>
              <a:gd name="T1" fmla="*/ 31 h 31"/>
              <a:gd name="T2" fmla="*/ 18 w 26"/>
              <a:gd name="T3" fmla="*/ 31 h 31"/>
              <a:gd name="T4" fmla="*/ 22 w 26"/>
              <a:gd name="T5" fmla="*/ 27 h 31"/>
              <a:gd name="T6" fmla="*/ 26 w 26"/>
              <a:gd name="T7" fmla="*/ 23 h 31"/>
              <a:gd name="T8" fmla="*/ 26 w 26"/>
              <a:gd name="T9" fmla="*/ 17 h 31"/>
              <a:gd name="T10" fmla="*/ 26 w 26"/>
              <a:gd name="T11" fmla="*/ 8 h 31"/>
              <a:gd name="T12" fmla="*/ 22 w 26"/>
              <a:gd name="T13" fmla="*/ 4 h 31"/>
              <a:gd name="T14" fmla="*/ 18 w 26"/>
              <a:gd name="T15" fmla="*/ 0 h 31"/>
              <a:gd name="T16" fmla="*/ 14 w 26"/>
              <a:gd name="T17" fmla="*/ 0 h 31"/>
              <a:gd name="T18" fmla="*/ 8 w 26"/>
              <a:gd name="T19" fmla="*/ 0 h 31"/>
              <a:gd name="T20" fmla="*/ 4 w 26"/>
              <a:gd name="T21" fmla="*/ 4 h 31"/>
              <a:gd name="T22" fmla="*/ 2 w 26"/>
              <a:gd name="T23" fmla="*/ 8 h 31"/>
              <a:gd name="T24" fmla="*/ 0 w 26"/>
              <a:gd name="T25" fmla="*/ 17 h 31"/>
              <a:gd name="T26" fmla="*/ 2 w 26"/>
              <a:gd name="T27" fmla="*/ 23 h 31"/>
              <a:gd name="T28" fmla="*/ 4 w 26"/>
              <a:gd name="T29" fmla="*/ 27 h 31"/>
              <a:gd name="T30" fmla="*/ 8 w 26"/>
              <a:gd name="T31" fmla="*/ 31 h 31"/>
              <a:gd name="T32" fmla="*/ 14 w 26"/>
              <a:gd name="T3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" h="31">
                <a:moveTo>
                  <a:pt x="14" y="31"/>
                </a:moveTo>
                <a:lnTo>
                  <a:pt x="18" y="31"/>
                </a:lnTo>
                <a:lnTo>
                  <a:pt x="22" y="27"/>
                </a:lnTo>
                <a:lnTo>
                  <a:pt x="26" y="23"/>
                </a:lnTo>
                <a:lnTo>
                  <a:pt x="26" y="17"/>
                </a:lnTo>
                <a:lnTo>
                  <a:pt x="26" y="8"/>
                </a:lnTo>
                <a:lnTo>
                  <a:pt x="22" y="4"/>
                </a:lnTo>
                <a:lnTo>
                  <a:pt x="18" y="0"/>
                </a:lnTo>
                <a:lnTo>
                  <a:pt x="14" y="0"/>
                </a:lnTo>
                <a:lnTo>
                  <a:pt x="8" y="0"/>
                </a:lnTo>
                <a:lnTo>
                  <a:pt x="4" y="4"/>
                </a:lnTo>
                <a:lnTo>
                  <a:pt x="2" y="8"/>
                </a:lnTo>
                <a:lnTo>
                  <a:pt x="0" y="17"/>
                </a:lnTo>
                <a:lnTo>
                  <a:pt x="2" y="23"/>
                </a:lnTo>
                <a:lnTo>
                  <a:pt x="4" y="27"/>
                </a:lnTo>
                <a:lnTo>
                  <a:pt x="8" y="31"/>
                </a:lnTo>
                <a:lnTo>
                  <a:pt x="14" y="3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1" name="Freeform 25"/>
          <p:cNvSpPr>
            <a:spLocks/>
          </p:cNvSpPr>
          <p:nvPr/>
        </p:nvSpPr>
        <p:spPr bwMode="auto">
          <a:xfrm>
            <a:off x="2847975" y="2027238"/>
            <a:ext cx="628650" cy="203200"/>
          </a:xfrm>
          <a:custGeom>
            <a:avLst/>
            <a:gdLst>
              <a:gd name="T0" fmla="*/ 0 w 280"/>
              <a:gd name="T1" fmla="*/ 0 h 82"/>
              <a:gd name="T2" fmla="*/ 171 w 280"/>
              <a:gd name="T3" fmla="*/ 0 h 82"/>
              <a:gd name="T4" fmla="*/ 171 w 280"/>
              <a:gd name="T5" fmla="*/ 82 h 82"/>
              <a:gd name="T6" fmla="*/ 280 w 280"/>
              <a:gd name="T7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82">
                <a:moveTo>
                  <a:pt x="0" y="0"/>
                </a:moveTo>
                <a:lnTo>
                  <a:pt x="171" y="0"/>
                </a:lnTo>
                <a:lnTo>
                  <a:pt x="171" y="82"/>
                </a:lnTo>
                <a:lnTo>
                  <a:pt x="280" y="8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2" name="Freeform 26"/>
          <p:cNvSpPr>
            <a:spLocks/>
          </p:cNvSpPr>
          <p:nvPr/>
        </p:nvSpPr>
        <p:spPr bwMode="auto">
          <a:xfrm>
            <a:off x="2847975" y="2447925"/>
            <a:ext cx="620713" cy="141288"/>
          </a:xfrm>
          <a:custGeom>
            <a:avLst/>
            <a:gdLst>
              <a:gd name="T0" fmla="*/ 0 w 276"/>
              <a:gd name="T1" fmla="*/ 57 h 57"/>
              <a:gd name="T2" fmla="*/ 177 w 276"/>
              <a:gd name="T3" fmla="*/ 57 h 57"/>
              <a:gd name="T4" fmla="*/ 177 w 276"/>
              <a:gd name="T5" fmla="*/ 0 h 57"/>
              <a:gd name="T6" fmla="*/ 276 w 27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6" h="57">
                <a:moveTo>
                  <a:pt x="0" y="57"/>
                </a:moveTo>
                <a:lnTo>
                  <a:pt x="177" y="57"/>
                </a:lnTo>
                <a:lnTo>
                  <a:pt x="177" y="0"/>
                </a:lnTo>
                <a:lnTo>
                  <a:pt x="27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3" name="Freeform 27"/>
          <p:cNvSpPr>
            <a:spLocks/>
          </p:cNvSpPr>
          <p:nvPr/>
        </p:nvSpPr>
        <p:spPr bwMode="auto">
          <a:xfrm>
            <a:off x="2782888" y="3032125"/>
            <a:ext cx="1866900" cy="336550"/>
          </a:xfrm>
          <a:custGeom>
            <a:avLst/>
            <a:gdLst>
              <a:gd name="T0" fmla="*/ 0 w 378"/>
              <a:gd name="T1" fmla="*/ 220 h 220"/>
              <a:gd name="T2" fmla="*/ 246 w 378"/>
              <a:gd name="T3" fmla="*/ 220 h 220"/>
              <a:gd name="T4" fmla="*/ 246 w 378"/>
              <a:gd name="T5" fmla="*/ 0 h 220"/>
              <a:gd name="T6" fmla="*/ 378 w 378"/>
              <a:gd name="T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" h="220">
                <a:moveTo>
                  <a:pt x="0" y="220"/>
                </a:moveTo>
                <a:lnTo>
                  <a:pt x="246" y="220"/>
                </a:lnTo>
                <a:lnTo>
                  <a:pt x="246" y="0"/>
                </a:ln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4" name="Freeform 28"/>
          <p:cNvSpPr>
            <a:spLocks/>
          </p:cNvSpPr>
          <p:nvPr/>
        </p:nvSpPr>
        <p:spPr bwMode="auto">
          <a:xfrm>
            <a:off x="3784600" y="2349500"/>
            <a:ext cx="863600" cy="488950"/>
          </a:xfrm>
          <a:custGeom>
            <a:avLst/>
            <a:gdLst>
              <a:gd name="T0" fmla="*/ 385 w 385"/>
              <a:gd name="T1" fmla="*/ 197 h 197"/>
              <a:gd name="T2" fmla="*/ 260 w 385"/>
              <a:gd name="T3" fmla="*/ 197 h 197"/>
              <a:gd name="T4" fmla="*/ 260 w 385"/>
              <a:gd name="T5" fmla="*/ 2 h 197"/>
              <a:gd name="T6" fmla="*/ 0 w 385"/>
              <a:gd name="T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197">
                <a:moveTo>
                  <a:pt x="385" y="197"/>
                </a:moveTo>
                <a:lnTo>
                  <a:pt x="260" y="197"/>
                </a:lnTo>
                <a:lnTo>
                  <a:pt x="260" y="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5" name="Freeform 29"/>
          <p:cNvSpPr>
            <a:spLocks/>
          </p:cNvSpPr>
          <p:nvPr/>
        </p:nvSpPr>
        <p:spPr bwMode="auto">
          <a:xfrm>
            <a:off x="4648200" y="2767013"/>
            <a:ext cx="258763" cy="401637"/>
          </a:xfrm>
          <a:custGeom>
            <a:avLst/>
            <a:gdLst>
              <a:gd name="T0" fmla="*/ 0 w 115"/>
              <a:gd name="T1" fmla="*/ 162 h 162"/>
              <a:gd name="T2" fmla="*/ 37 w 115"/>
              <a:gd name="T3" fmla="*/ 156 h 162"/>
              <a:gd name="T4" fmla="*/ 68 w 115"/>
              <a:gd name="T5" fmla="*/ 144 h 162"/>
              <a:gd name="T6" fmla="*/ 93 w 115"/>
              <a:gd name="T7" fmla="*/ 125 h 162"/>
              <a:gd name="T8" fmla="*/ 109 w 115"/>
              <a:gd name="T9" fmla="*/ 105 h 162"/>
              <a:gd name="T10" fmla="*/ 115 w 115"/>
              <a:gd name="T11" fmla="*/ 80 h 162"/>
              <a:gd name="T12" fmla="*/ 109 w 115"/>
              <a:gd name="T13" fmla="*/ 58 h 162"/>
              <a:gd name="T14" fmla="*/ 93 w 115"/>
              <a:gd name="T15" fmla="*/ 37 h 162"/>
              <a:gd name="T16" fmla="*/ 68 w 115"/>
              <a:gd name="T17" fmla="*/ 18 h 162"/>
              <a:gd name="T18" fmla="*/ 37 w 115"/>
              <a:gd name="T19" fmla="*/ 6 h 162"/>
              <a:gd name="T20" fmla="*/ 0 w 115"/>
              <a:gd name="T21" fmla="*/ 0 h 162"/>
              <a:gd name="T22" fmla="*/ 0 w 115"/>
              <a:gd name="T23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62">
                <a:moveTo>
                  <a:pt x="0" y="162"/>
                </a:moveTo>
                <a:lnTo>
                  <a:pt x="37" y="156"/>
                </a:lnTo>
                <a:lnTo>
                  <a:pt x="68" y="144"/>
                </a:lnTo>
                <a:lnTo>
                  <a:pt x="93" y="125"/>
                </a:lnTo>
                <a:lnTo>
                  <a:pt x="109" y="105"/>
                </a:lnTo>
                <a:lnTo>
                  <a:pt x="115" y="80"/>
                </a:lnTo>
                <a:lnTo>
                  <a:pt x="109" y="58"/>
                </a:lnTo>
                <a:lnTo>
                  <a:pt x="93" y="37"/>
                </a:lnTo>
                <a:lnTo>
                  <a:pt x="68" y="18"/>
                </a:lnTo>
                <a:lnTo>
                  <a:pt x="37" y="6"/>
                </a:lnTo>
                <a:lnTo>
                  <a:pt x="0" y="0"/>
                </a:lnTo>
                <a:lnTo>
                  <a:pt x="0" y="16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6" name="Freeform 30"/>
          <p:cNvSpPr>
            <a:spLocks/>
          </p:cNvSpPr>
          <p:nvPr/>
        </p:nvSpPr>
        <p:spPr bwMode="auto">
          <a:xfrm>
            <a:off x="4902200" y="2930525"/>
            <a:ext cx="60325" cy="76200"/>
          </a:xfrm>
          <a:custGeom>
            <a:avLst/>
            <a:gdLst>
              <a:gd name="T0" fmla="*/ 12 w 27"/>
              <a:gd name="T1" fmla="*/ 31 h 31"/>
              <a:gd name="T2" fmla="*/ 19 w 27"/>
              <a:gd name="T3" fmla="*/ 31 h 31"/>
              <a:gd name="T4" fmla="*/ 23 w 27"/>
              <a:gd name="T5" fmla="*/ 26 h 31"/>
              <a:gd name="T6" fmla="*/ 25 w 27"/>
              <a:gd name="T7" fmla="*/ 22 h 31"/>
              <a:gd name="T8" fmla="*/ 27 w 27"/>
              <a:gd name="T9" fmla="*/ 14 h 31"/>
              <a:gd name="T10" fmla="*/ 25 w 27"/>
              <a:gd name="T11" fmla="*/ 8 h 31"/>
              <a:gd name="T12" fmla="*/ 23 w 27"/>
              <a:gd name="T13" fmla="*/ 4 h 31"/>
              <a:gd name="T14" fmla="*/ 19 w 27"/>
              <a:gd name="T15" fmla="*/ 0 h 31"/>
              <a:gd name="T16" fmla="*/ 12 w 27"/>
              <a:gd name="T17" fmla="*/ 0 h 31"/>
              <a:gd name="T18" fmla="*/ 8 w 27"/>
              <a:gd name="T19" fmla="*/ 0 h 31"/>
              <a:gd name="T20" fmla="*/ 4 w 27"/>
              <a:gd name="T21" fmla="*/ 4 h 31"/>
              <a:gd name="T22" fmla="*/ 2 w 27"/>
              <a:gd name="T23" fmla="*/ 8 h 31"/>
              <a:gd name="T24" fmla="*/ 0 w 27"/>
              <a:gd name="T25" fmla="*/ 14 h 31"/>
              <a:gd name="T26" fmla="*/ 2 w 27"/>
              <a:gd name="T27" fmla="*/ 22 h 31"/>
              <a:gd name="T28" fmla="*/ 4 w 27"/>
              <a:gd name="T29" fmla="*/ 26 h 31"/>
              <a:gd name="T30" fmla="*/ 8 w 27"/>
              <a:gd name="T31" fmla="*/ 31 h 31"/>
              <a:gd name="T32" fmla="*/ 12 w 27"/>
              <a:gd name="T3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31">
                <a:moveTo>
                  <a:pt x="12" y="31"/>
                </a:moveTo>
                <a:lnTo>
                  <a:pt x="19" y="31"/>
                </a:lnTo>
                <a:lnTo>
                  <a:pt x="23" y="26"/>
                </a:lnTo>
                <a:lnTo>
                  <a:pt x="25" y="22"/>
                </a:lnTo>
                <a:lnTo>
                  <a:pt x="27" y="14"/>
                </a:lnTo>
                <a:lnTo>
                  <a:pt x="25" y="8"/>
                </a:lnTo>
                <a:lnTo>
                  <a:pt x="23" y="4"/>
                </a:lnTo>
                <a:lnTo>
                  <a:pt x="19" y="0"/>
                </a:lnTo>
                <a:lnTo>
                  <a:pt x="12" y="0"/>
                </a:lnTo>
                <a:lnTo>
                  <a:pt x="8" y="0"/>
                </a:lnTo>
                <a:lnTo>
                  <a:pt x="4" y="4"/>
                </a:lnTo>
                <a:lnTo>
                  <a:pt x="2" y="8"/>
                </a:lnTo>
                <a:lnTo>
                  <a:pt x="0" y="14"/>
                </a:lnTo>
                <a:lnTo>
                  <a:pt x="2" y="22"/>
                </a:lnTo>
                <a:lnTo>
                  <a:pt x="4" y="26"/>
                </a:lnTo>
                <a:lnTo>
                  <a:pt x="8" y="31"/>
                </a:lnTo>
                <a:lnTo>
                  <a:pt x="12" y="3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7" name="Line 31"/>
          <p:cNvSpPr>
            <a:spLocks noChangeShapeType="1"/>
          </p:cNvSpPr>
          <p:nvPr/>
        </p:nvSpPr>
        <p:spPr bwMode="auto">
          <a:xfrm>
            <a:off x="4962525" y="2979738"/>
            <a:ext cx="1889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8" name="Freeform 32"/>
          <p:cNvSpPr>
            <a:spLocks/>
          </p:cNvSpPr>
          <p:nvPr/>
        </p:nvSpPr>
        <p:spPr bwMode="auto">
          <a:xfrm>
            <a:off x="5308600" y="2732088"/>
            <a:ext cx="109538" cy="473075"/>
          </a:xfrm>
          <a:custGeom>
            <a:avLst/>
            <a:gdLst>
              <a:gd name="T0" fmla="*/ 0 w 49"/>
              <a:gd name="T1" fmla="*/ 191 h 191"/>
              <a:gd name="T2" fmla="*/ 15 w 49"/>
              <a:gd name="T3" fmla="*/ 185 h 191"/>
              <a:gd name="T4" fmla="*/ 29 w 49"/>
              <a:gd name="T5" fmla="*/ 172 h 191"/>
              <a:gd name="T6" fmla="*/ 39 w 49"/>
              <a:gd name="T7" fmla="*/ 152 h 191"/>
              <a:gd name="T8" fmla="*/ 47 w 49"/>
              <a:gd name="T9" fmla="*/ 125 h 191"/>
              <a:gd name="T10" fmla="*/ 49 w 49"/>
              <a:gd name="T11" fmla="*/ 94 h 191"/>
              <a:gd name="T12" fmla="*/ 47 w 49"/>
              <a:gd name="T13" fmla="*/ 65 h 191"/>
              <a:gd name="T14" fmla="*/ 39 w 49"/>
              <a:gd name="T15" fmla="*/ 39 h 191"/>
              <a:gd name="T16" fmla="*/ 29 w 49"/>
              <a:gd name="T17" fmla="*/ 18 h 191"/>
              <a:gd name="T18" fmla="*/ 15 w 49"/>
              <a:gd name="T19" fmla="*/ 6 h 191"/>
              <a:gd name="T20" fmla="*/ 0 w 49"/>
              <a:gd name="T2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191">
                <a:moveTo>
                  <a:pt x="0" y="191"/>
                </a:moveTo>
                <a:lnTo>
                  <a:pt x="15" y="185"/>
                </a:lnTo>
                <a:lnTo>
                  <a:pt x="29" y="172"/>
                </a:lnTo>
                <a:lnTo>
                  <a:pt x="39" y="152"/>
                </a:lnTo>
                <a:lnTo>
                  <a:pt x="47" y="125"/>
                </a:lnTo>
                <a:lnTo>
                  <a:pt x="49" y="94"/>
                </a:lnTo>
                <a:lnTo>
                  <a:pt x="47" y="65"/>
                </a:lnTo>
                <a:lnTo>
                  <a:pt x="39" y="39"/>
                </a:lnTo>
                <a:lnTo>
                  <a:pt x="29" y="18"/>
                </a:lnTo>
                <a:lnTo>
                  <a:pt x="15" y="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29" name="Freeform 33"/>
          <p:cNvSpPr>
            <a:spLocks/>
          </p:cNvSpPr>
          <p:nvPr/>
        </p:nvSpPr>
        <p:spPr bwMode="auto">
          <a:xfrm>
            <a:off x="5308600" y="2732088"/>
            <a:ext cx="349250" cy="473075"/>
          </a:xfrm>
          <a:custGeom>
            <a:avLst/>
            <a:gdLst>
              <a:gd name="T0" fmla="*/ 0 w 156"/>
              <a:gd name="T1" fmla="*/ 191 h 191"/>
              <a:gd name="T2" fmla="*/ 43 w 156"/>
              <a:gd name="T3" fmla="*/ 185 h 191"/>
              <a:gd name="T4" fmla="*/ 80 w 156"/>
              <a:gd name="T5" fmla="*/ 174 h 191"/>
              <a:gd name="T6" fmla="*/ 111 w 156"/>
              <a:gd name="T7" fmla="*/ 158 h 191"/>
              <a:gd name="T8" fmla="*/ 136 w 156"/>
              <a:gd name="T9" fmla="*/ 139 h 191"/>
              <a:gd name="T10" fmla="*/ 152 w 156"/>
              <a:gd name="T11" fmla="*/ 119 h 191"/>
              <a:gd name="T12" fmla="*/ 156 w 156"/>
              <a:gd name="T13" fmla="*/ 94 h 191"/>
              <a:gd name="T14" fmla="*/ 152 w 156"/>
              <a:gd name="T15" fmla="*/ 72 h 191"/>
              <a:gd name="T16" fmla="*/ 136 w 156"/>
              <a:gd name="T17" fmla="*/ 51 h 191"/>
              <a:gd name="T18" fmla="*/ 111 w 156"/>
              <a:gd name="T19" fmla="*/ 30 h 191"/>
              <a:gd name="T20" fmla="*/ 80 w 156"/>
              <a:gd name="T21" fmla="*/ 16 h 191"/>
              <a:gd name="T22" fmla="*/ 41 w 156"/>
              <a:gd name="T23" fmla="*/ 6 h 191"/>
              <a:gd name="T24" fmla="*/ 0 w 156"/>
              <a:gd name="T2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" h="191">
                <a:moveTo>
                  <a:pt x="0" y="191"/>
                </a:moveTo>
                <a:lnTo>
                  <a:pt x="43" y="185"/>
                </a:lnTo>
                <a:lnTo>
                  <a:pt x="80" y="174"/>
                </a:lnTo>
                <a:lnTo>
                  <a:pt x="111" y="158"/>
                </a:lnTo>
                <a:lnTo>
                  <a:pt x="136" y="139"/>
                </a:lnTo>
                <a:lnTo>
                  <a:pt x="152" y="119"/>
                </a:lnTo>
                <a:lnTo>
                  <a:pt x="156" y="94"/>
                </a:lnTo>
                <a:lnTo>
                  <a:pt x="152" y="72"/>
                </a:lnTo>
                <a:lnTo>
                  <a:pt x="136" y="51"/>
                </a:lnTo>
                <a:lnTo>
                  <a:pt x="111" y="30"/>
                </a:lnTo>
                <a:lnTo>
                  <a:pt x="80" y="16"/>
                </a:lnTo>
                <a:lnTo>
                  <a:pt x="41" y="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30" name="Freeform 34"/>
          <p:cNvSpPr>
            <a:spLocks/>
          </p:cNvSpPr>
          <p:nvPr/>
        </p:nvSpPr>
        <p:spPr bwMode="auto">
          <a:xfrm>
            <a:off x="5657850" y="2930525"/>
            <a:ext cx="52388" cy="76200"/>
          </a:xfrm>
          <a:custGeom>
            <a:avLst/>
            <a:gdLst>
              <a:gd name="T0" fmla="*/ 13 w 23"/>
              <a:gd name="T1" fmla="*/ 31 h 31"/>
              <a:gd name="T2" fmla="*/ 17 w 23"/>
              <a:gd name="T3" fmla="*/ 31 h 31"/>
              <a:gd name="T4" fmla="*/ 21 w 23"/>
              <a:gd name="T5" fmla="*/ 26 h 31"/>
              <a:gd name="T6" fmla="*/ 23 w 23"/>
              <a:gd name="T7" fmla="*/ 22 h 31"/>
              <a:gd name="T8" fmla="*/ 23 w 23"/>
              <a:gd name="T9" fmla="*/ 16 h 31"/>
              <a:gd name="T10" fmla="*/ 23 w 23"/>
              <a:gd name="T11" fmla="*/ 10 h 31"/>
              <a:gd name="T12" fmla="*/ 21 w 23"/>
              <a:gd name="T13" fmla="*/ 4 h 31"/>
              <a:gd name="T14" fmla="*/ 17 w 23"/>
              <a:gd name="T15" fmla="*/ 0 h 31"/>
              <a:gd name="T16" fmla="*/ 13 w 23"/>
              <a:gd name="T17" fmla="*/ 0 h 31"/>
              <a:gd name="T18" fmla="*/ 9 w 23"/>
              <a:gd name="T19" fmla="*/ 0 h 31"/>
              <a:gd name="T20" fmla="*/ 5 w 23"/>
              <a:gd name="T21" fmla="*/ 4 h 31"/>
              <a:gd name="T22" fmla="*/ 2 w 23"/>
              <a:gd name="T23" fmla="*/ 10 h 31"/>
              <a:gd name="T24" fmla="*/ 0 w 23"/>
              <a:gd name="T25" fmla="*/ 16 h 31"/>
              <a:gd name="T26" fmla="*/ 2 w 23"/>
              <a:gd name="T27" fmla="*/ 22 h 31"/>
              <a:gd name="T28" fmla="*/ 5 w 23"/>
              <a:gd name="T29" fmla="*/ 26 h 31"/>
              <a:gd name="T30" fmla="*/ 9 w 23"/>
              <a:gd name="T31" fmla="*/ 31 h 31"/>
              <a:gd name="T32" fmla="*/ 13 w 23"/>
              <a:gd name="T3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" h="31">
                <a:moveTo>
                  <a:pt x="13" y="31"/>
                </a:moveTo>
                <a:lnTo>
                  <a:pt x="17" y="31"/>
                </a:lnTo>
                <a:lnTo>
                  <a:pt x="21" y="26"/>
                </a:lnTo>
                <a:lnTo>
                  <a:pt x="23" y="22"/>
                </a:lnTo>
                <a:lnTo>
                  <a:pt x="23" y="16"/>
                </a:lnTo>
                <a:lnTo>
                  <a:pt x="23" y="10"/>
                </a:lnTo>
                <a:lnTo>
                  <a:pt x="21" y="4"/>
                </a:lnTo>
                <a:lnTo>
                  <a:pt x="17" y="0"/>
                </a:lnTo>
                <a:lnTo>
                  <a:pt x="13" y="0"/>
                </a:lnTo>
                <a:lnTo>
                  <a:pt x="9" y="0"/>
                </a:lnTo>
                <a:lnTo>
                  <a:pt x="5" y="4"/>
                </a:lnTo>
                <a:lnTo>
                  <a:pt x="2" y="10"/>
                </a:lnTo>
                <a:lnTo>
                  <a:pt x="0" y="16"/>
                </a:lnTo>
                <a:lnTo>
                  <a:pt x="2" y="22"/>
                </a:lnTo>
                <a:lnTo>
                  <a:pt x="5" y="26"/>
                </a:lnTo>
                <a:lnTo>
                  <a:pt x="9" y="31"/>
                </a:lnTo>
                <a:lnTo>
                  <a:pt x="13" y="3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31" name="Line 35"/>
          <p:cNvSpPr>
            <a:spLocks noChangeShapeType="1"/>
          </p:cNvSpPr>
          <p:nvPr/>
        </p:nvSpPr>
        <p:spPr bwMode="auto">
          <a:xfrm flipH="1">
            <a:off x="5705475" y="2970213"/>
            <a:ext cx="314325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32" name="Freeform 36"/>
          <p:cNvSpPr>
            <a:spLocks/>
          </p:cNvSpPr>
          <p:nvPr/>
        </p:nvSpPr>
        <p:spPr bwMode="auto">
          <a:xfrm>
            <a:off x="5164138" y="2867025"/>
            <a:ext cx="231775" cy="230188"/>
          </a:xfrm>
          <a:custGeom>
            <a:avLst/>
            <a:gdLst>
              <a:gd name="T0" fmla="*/ 103 w 103"/>
              <a:gd name="T1" fmla="*/ 0 h 93"/>
              <a:gd name="T2" fmla="*/ 0 w 103"/>
              <a:gd name="T3" fmla="*/ 0 h 93"/>
              <a:gd name="T4" fmla="*/ 0 w 103"/>
              <a:gd name="T5" fmla="*/ 93 h 93"/>
              <a:gd name="T6" fmla="*/ 103 w 103"/>
              <a:gd name="T7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93">
                <a:moveTo>
                  <a:pt x="103" y="0"/>
                </a:moveTo>
                <a:lnTo>
                  <a:pt x="0" y="0"/>
                </a:lnTo>
                <a:lnTo>
                  <a:pt x="0" y="93"/>
                </a:lnTo>
                <a:lnTo>
                  <a:pt x="103" y="9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33" name="Text Box 37"/>
          <p:cNvSpPr txBox="1">
            <a:spLocks noChangeArrowheads="1"/>
          </p:cNvSpPr>
          <p:nvPr/>
        </p:nvSpPr>
        <p:spPr bwMode="auto">
          <a:xfrm>
            <a:off x="762000" y="1419225"/>
            <a:ext cx="819150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Given:</a:t>
            </a:r>
          </a:p>
        </p:txBody>
      </p:sp>
      <p:sp>
        <p:nvSpPr>
          <p:cNvPr id="797734" name="Text Box 38"/>
          <p:cNvSpPr txBox="1">
            <a:spLocks noChangeArrowheads="1"/>
          </p:cNvSpPr>
          <p:nvPr/>
        </p:nvSpPr>
        <p:spPr bwMode="auto">
          <a:xfrm>
            <a:off x="760413" y="4059238"/>
            <a:ext cx="6632575" cy="61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Task: 4 x 2 placement with minimum wirelength using alternative cutline directions and the KL algorithm </a:t>
            </a:r>
          </a:p>
        </p:txBody>
      </p:sp>
      <p:sp>
        <p:nvSpPr>
          <p:cNvPr id="797735" name="Oval 39"/>
          <p:cNvSpPr>
            <a:spLocks noChangeArrowheads="1"/>
          </p:cNvSpPr>
          <p:nvPr/>
        </p:nvSpPr>
        <p:spPr bwMode="auto">
          <a:xfrm>
            <a:off x="5114925" y="2951163"/>
            <a:ext cx="76200" cy="762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7736" name="Text Box 40"/>
          <p:cNvSpPr txBox="1">
            <a:spLocks noChangeArrowheads="1"/>
          </p:cNvSpPr>
          <p:nvPr/>
        </p:nvSpPr>
        <p:spPr bwMode="auto">
          <a:xfrm>
            <a:off x="2641600" y="1547813"/>
            <a:ext cx="3143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1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7737" name="Text Box 41"/>
          <p:cNvSpPr txBox="1">
            <a:spLocks noChangeArrowheads="1"/>
          </p:cNvSpPr>
          <p:nvPr/>
        </p:nvSpPr>
        <p:spPr bwMode="auto">
          <a:xfrm>
            <a:off x="2641600" y="2159000"/>
            <a:ext cx="3143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2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7738" name="Text Box 42"/>
          <p:cNvSpPr txBox="1">
            <a:spLocks noChangeArrowheads="1"/>
          </p:cNvSpPr>
          <p:nvPr/>
        </p:nvSpPr>
        <p:spPr bwMode="auto">
          <a:xfrm>
            <a:off x="2589213" y="2919413"/>
            <a:ext cx="3143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3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7739" name="Text Box 43"/>
          <p:cNvSpPr txBox="1">
            <a:spLocks noChangeArrowheads="1"/>
          </p:cNvSpPr>
          <p:nvPr/>
        </p:nvSpPr>
        <p:spPr bwMode="auto">
          <a:xfrm>
            <a:off x="3556000" y="1922463"/>
            <a:ext cx="314325" cy="357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4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7740" name="Text Box 44"/>
          <p:cNvSpPr txBox="1">
            <a:spLocks noChangeArrowheads="1"/>
          </p:cNvSpPr>
          <p:nvPr/>
        </p:nvSpPr>
        <p:spPr bwMode="auto">
          <a:xfrm>
            <a:off x="4570413" y="2455863"/>
            <a:ext cx="3143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5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7741" name="Text Box 45"/>
          <p:cNvSpPr txBox="1">
            <a:spLocks noChangeArrowheads="1"/>
          </p:cNvSpPr>
          <p:nvPr/>
        </p:nvSpPr>
        <p:spPr bwMode="auto">
          <a:xfrm>
            <a:off x="5386388" y="2455863"/>
            <a:ext cx="3143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6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7746" name="Rectangle 5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4.3.1	Min-Cut Placement – Example </a:t>
            </a:r>
          </a:p>
        </p:txBody>
      </p:sp>
    </p:spTree>
    <p:extLst>
      <p:ext uri="{BB962C8B-B14F-4D97-AF65-F5344CB8AC3E}">
        <p14:creationId xmlns:p14="http://schemas.microsoft.com/office/powerpoint/2010/main" val="30785870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7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7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7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9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7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9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7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698" grpId="0" animBg="1"/>
      <p:bldP spid="797699" grpId="0" animBg="1"/>
      <p:bldP spid="797700" grpId="0" animBg="1"/>
      <p:bldP spid="797701" grpId="0" animBg="1"/>
      <p:bldP spid="797702" grpId="0" animBg="1"/>
      <p:bldP spid="797703" grpId="0" animBg="1"/>
      <p:bldP spid="797704" grpId="0" animBg="1"/>
      <p:bldP spid="797705" grpId="0" animBg="1"/>
      <p:bldP spid="79773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DB654F-2059-4D46-BF7F-4C60027ABDAF}" type="slidenum">
              <a:rPr lang="en-US"/>
              <a:pPr/>
              <a:t>26</a:t>
            </a:fld>
            <a:endParaRPr lang="en-US"/>
          </a:p>
        </p:txBody>
      </p:sp>
      <p:sp>
        <p:nvSpPr>
          <p:cNvPr id="798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4.3.1	Min-Cut-Platzierung: Beispiel</a:t>
            </a:r>
          </a:p>
        </p:txBody>
      </p:sp>
      <p:sp>
        <p:nvSpPr>
          <p:cNvPr id="798723" name="Text Box 3"/>
          <p:cNvSpPr txBox="1">
            <a:spLocks noChangeArrowheads="1"/>
          </p:cNvSpPr>
          <p:nvPr/>
        </p:nvSpPr>
        <p:spPr bwMode="auto">
          <a:xfrm>
            <a:off x="722313" y="2665413"/>
            <a:ext cx="3770312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Vertical cut </a:t>
            </a:r>
            <a:r>
              <a:rPr lang="de-DE" sz="1700" i="1" smtClean="0">
                <a:solidFill>
                  <a:srgbClr val="000000"/>
                </a:solidFill>
              </a:rPr>
              <a:t>cut</a:t>
            </a:r>
            <a:r>
              <a:rPr lang="de-DE" sz="1700" baseline="-25000" smtClean="0">
                <a:solidFill>
                  <a:srgbClr val="000000"/>
                </a:solidFill>
              </a:rPr>
              <a:t>1</a:t>
            </a:r>
            <a:r>
              <a:rPr lang="de-DE" sz="1700" smtClean="0">
                <a:solidFill>
                  <a:srgbClr val="000000"/>
                </a:solidFill>
              </a:rPr>
              <a:t>:  </a:t>
            </a:r>
            <a:r>
              <a:rPr lang="de-DE" sz="1700" i="1" smtClean="0">
                <a:solidFill>
                  <a:srgbClr val="000000"/>
                </a:solidFill>
              </a:rPr>
              <a:t>L</a:t>
            </a:r>
            <a:r>
              <a:rPr lang="de-DE" sz="1700" smtClean="0">
                <a:solidFill>
                  <a:srgbClr val="000000"/>
                </a:solidFill>
              </a:rPr>
              <a:t>={1,2,3}, </a:t>
            </a:r>
            <a:r>
              <a:rPr lang="de-DE" sz="1700" i="1" smtClean="0">
                <a:solidFill>
                  <a:srgbClr val="000000"/>
                </a:solidFill>
              </a:rPr>
              <a:t>R</a:t>
            </a:r>
            <a:r>
              <a:rPr lang="de-DE" sz="1700" smtClean="0">
                <a:solidFill>
                  <a:srgbClr val="000000"/>
                </a:solidFill>
              </a:rPr>
              <a:t>={4,5,6}</a:t>
            </a:r>
          </a:p>
        </p:txBody>
      </p:sp>
      <p:sp>
        <p:nvSpPr>
          <p:cNvPr id="798724" name="Oval 4"/>
          <p:cNvSpPr>
            <a:spLocks noChangeArrowheads="1"/>
          </p:cNvSpPr>
          <p:nvPr/>
        </p:nvSpPr>
        <p:spPr bwMode="auto">
          <a:xfrm>
            <a:off x="836613" y="3333750"/>
            <a:ext cx="382587" cy="3810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98725" name="Oval 5"/>
          <p:cNvSpPr>
            <a:spLocks noChangeArrowheads="1"/>
          </p:cNvSpPr>
          <p:nvPr/>
        </p:nvSpPr>
        <p:spPr bwMode="auto">
          <a:xfrm>
            <a:off x="836613" y="3833813"/>
            <a:ext cx="382587" cy="382587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8726" name="Oval 6"/>
          <p:cNvSpPr>
            <a:spLocks noChangeArrowheads="1"/>
          </p:cNvSpPr>
          <p:nvPr/>
        </p:nvSpPr>
        <p:spPr bwMode="auto">
          <a:xfrm>
            <a:off x="836613" y="4335463"/>
            <a:ext cx="382587" cy="3810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98727" name="Oval 7"/>
          <p:cNvSpPr>
            <a:spLocks noChangeArrowheads="1"/>
          </p:cNvSpPr>
          <p:nvPr/>
        </p:nvSpPr>
        <p:spPr bwMode="auto">
          <a:xfrm>
            <a:off x="836613" y="4835525"/>
            <a:ext cx="382587" cy="382588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98728" name="Oval 8"/>
          <p:cNvSpPr>
            <a:spLocks noChangeArrowheads="1"/>
          </p:cNvSpPr>
          <p:nvPr/>
        </p:nvSpPr>
        <p:spPr bwMode="auto">
          <a:xfrm>
            <a:off x="1751013" y="3333750"/>
            <a:ext cx="381000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98729" name="Oval 9"/>
          <p:cNvSpPr>
            <a:spLocks noChangeArrowheads="1"/>
          </p:cNvSpPr>
          <p:nvPr/>
        </p:nvSpPr>
        <p:spPr bwMode="auto">
          <a:xfrm>
            <a:off x="1751013" y="3833813"/>
            <a:ext cx="381000" cy="3825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798730" name="Oval 10"/>
          <p:cNvSpPr>
            <a:spLocks noChangeArrowheads="1"/>
          </p:cNvSpPr>
          <p:nvPr/>
        </p:nvSpPr>
        <p:spPr bwMode="auto">
          <a:xfrm>
            <a:off x="1751013" y="4335463"/>
            <a:ext cx="381000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798731" name="Oval 11"/>
          <p:cNvSpPr>
            <a:spLocks noChangeArrowheads="1"/>
          </p:cNvSpPr>
          <p:nvPr/>
        </p:nvSpPr>
        <p:spPr bwMode="auto">
          <a:xfrm>
            <a:off x="1751013" y="4835525"/>
            <a:ext cx="381000" cy="3825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98732" name="Line 12"/>
          <p:cNvSpPr>
            <a:spLocks noChangeShapeType="1"/>
          </p:cNvSpPr>
          <p:nvPr/>
        </p:nvSpPr>
        <p:spPr bwMode="auto">
          <a:xfrm>
            <a:off x="1219200" y="3486150"/>
            <a:ext cx="53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33" name="Line 13"/>
          <p:cNvSpPr>
            <a:spLocks noChangeShapeType="1"/>
          </p:cNvSpPr>
          <p:nvPr/>
        </p:nvSpPr>
        <p:spPr bwMode="auto">
          <a:xfrm flipV="1">
            <a:off x="1219200" y="3562350"/>
            <a:ext cx="5318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34" name="Line 14"/>
          <p:cNvSpPr>
            <a:spLocks noChangeShapeType="1"/>
          </p:cNvSpPr>
          <p:nvPr/>
        </p:nvSpPr>
        <p:spPr bwMode="auto">
          <a:xfrm>
            <a:off x="1936750" y="3711575"/>
            <a:ext cx="0" cy="100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35" name="Line 15"/>
          <p:cNvSpPr>
            <a:spLocks noChangeShapeType="1"/>
          </p:cNvSpPr>
          <p:nvPr/>
        </p:nvSpPr>
        <p:spPr bwMode="auto">
          <a:xfrm>
            <a:off x="1946275" y="4235450"/>
            <a:ext cx="0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36" name="Line 16"/>
          <p:cNvSpPr>
            <a:spLocks noChangeShapeType="1"/>
          </p:cNvSpPr>
          <p:nvPr/>
        </p:nvSpPr>
        <p:spPr bwMode="auto">
          <a:xfrm flipV="1">
            <a:off x="1219200" y="4019550"/>
            <a:ext cx="5318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37" name="Line 17"/>
          <p:cNvSpPr>
            <a:spLocks noChangeShapeType="1"/>
          </p:cNvSpPr>
          <p:nvPr/>
        </p:nvSpPr>
        <p:spPr bwMode="auto">
          <a:xfrm>
            <a:off x="1446213" y="3333750"/>
            <a:ext cx="0" cy="190500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38" name="Oval 18"/>
          <p:cNvSpPr>
            <a:spLocks noChangeArrowheads="1"/>
          </p:cNvSpPr>
          <p:nvPr/>
        </p:nvSpPr>
        <p:spPr bwMode="auto">
          <a:xfrm>
            <a:off x="4932363" y="3333750"/>
            <a:ext cx="382587" cy="3810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98739" name="Oval 19"/>
          <p:cNvSpPr>
            <a:spLocks noChangeArrowheads="1"/>
          </p:cNvSpPr>
          <p:nvPr/>
        </p:nvSpPr>
        <p:spPr bwMode="auto">
          <a:xfrm>
            <a:off x="4932363" y="3833813"/>
            <a:ext cx="382587" cy="382587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8740" name="Oval 20"/>
          <p:cNvSpPr>
            <a:spLocks noChangeArrowheads="1"/>
          </p:cNvSpPr>
          <p:nvPr/>
        </p:nvSpPr>
        <p:spPr bwMode="auto">
          <a:xfrm>
            <a:off x="6608763" y="3833813"/>
            <a:ext cx="381000" cy="3825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98741" name="Oval 21"/>
          <p:cNvSpPr>
            <a:spLocks noChangeArrowheads="1"/>
          </p:cNvSpPr>
          <p:nvPr/>
        </p:nvSpPr>
        <p:spPr bwMode="auto">
          <a:xfrm>
            <a:off x="4932363" y="4324350"/>
            <a:ext cx="382587" cy="382588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98742" name="Oval 22"/>
          <p:cNvSpPr>
            <a:spLocks noChangeArrowheads="1"/>
          </p:cNvSpPr>
          <p:nvPr/>
        </p:nvSpPr>
        <p:spPr bwMode="auto">
          <a:xfrm>
            <a:off x="5846763" y="3333750"/>
            <a:ext cx="382587" cy="3810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98743" name="Oval 23"/>
          <p:cNvSpPr>
            <a:spLocks noChangeArrowheads="1"/>
          </p:cNvSpPr>
          <p:nvPr/>
        </p:nvSpPr>
        <p:spPr bwMode="auto">
          <a:xfrm>
            <a:off x="7143750" y="3333750"/>
            <a:ext cx="381000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798744" name="Oval 24"/>
          <p:cNvSpPr>
            <a:spLocks noChangeArrowheads="1"/>
          </p:cNvSpPr>
          <p:nvPr/>
        </p:nvSpPr>
        <p:spPr bwMode="auto">
          <a:xfrm>
            <a:off x="7143750" y="3833813"/>
            <a:ext cx="381000" cy="3825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798745" name="Oval 25"/>
          <p:cNvSpPr>
            <a:spLocks noChangeArrowheads="1"/>
          </p:cNvSpPr>
          <p:nvPr/>
        </p:nvSpPr>
        <p:spPr bwMode="auto">
          <a:xfrm>
            <a:off x="7143750" y="4335463"/>
            <a:ext cx="381000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98746" name="Line 26"/>
          <p:cNvSpPr>
            <a:spLocks noChangeShapeType="1"/>
          </p:cNvSpPr>
          <p:nvPr/>
        </p:nvSpPr>
        <p:spPr bwMode="auto">
          <a:xfrm>
            <a:off x="5314950" y="3486150"/>
            <a:ext cx="53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47" name="Line 27"/>
          <p:cNvSpPr>
            <a:spLocks noChangeShapeType="1"/>
          </p:cNvSpPr>
          <p:nvPr/>
        </p:nvSpPr>
        <p:spPr bwMode="auto">
          <a:xfrm flipV="1">
            <a:off x="5314950" y="3562350"/>
            <a:ext cx="5318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48" name="Line 28"/>
          <p:cNvSpPr>
            <a:spLocks noChangeShapeType="1"/>
          </p:cNvSpPr>
          <p:nvPr/>
        </p:nvSpPr>
        <p:spPr bwMode="auto">
          <a:xfrm>
            <a:off x="6229350" y="348615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49" name="Line 29"/>
          <p:cNvSpPr>
            <a:spLocks noChangeShapeType="1"/>
          </p:cNvSpPr>
          <p:nvPr/>
        </p:nvSpPr>
        <p:spPr bwMode="auto">
          <a:xfrm>
            <a:off x="7337425" y="3735388"/>
            <a:ext cx="0" cy="904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50" name="Line 30"/>
          <p:cNvSpPr>
            <a:spLocks noChangeShapeType="1"/>
          </p:cNvSpPr>
          <p:nvPr/>
        </p:nvSpPr>
        <p:spPr bwMode="auto">
          <a:xfrm flipV="1">
            <a:off x="6915150" y="3517900"/>
            <a:ext cx="22860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51" name="Line 31"/>
          <p:cNvSpPr>
            <a:spLocks noChangeShapeType="1"/>
          </p:cNvSpPr>
          <p:nvPr/>
        </p:nvSpPr>
        <p:spPr bwMode="auto">
          <a:xfrm>
            <a:off x="6457950" y="3257550"/>
            <a:ext cx="0" cy="1906588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52" name="AutoShape 32"/>
          <p:cNvSpPr>
            <a:spLocks noChangeArrowheads="1"/>
          </p:cNvSpPr>
          <p:nvPr/>
        </p:nvSpPr>
        <p:spPr bwMode="auto">
          <a:xfrm>
            <a:off x="3619500" y="3943350"/>
            <a:ext cx="304800" cy="685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53" name="Text Box 33"/>
          <p:cNvSpPr txBox="1">
            <a:spLocks noChangeArrowheads="1"/>
          </p:cNvSpPr>
          <p:nvPr/>
        </p:nvSpPr>
        <p:spPr bwMode="auto">
          <a:xfrm>
            <a:off x="1187450" y="5211763"/>
            <a:ext cx="560388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cut</a:t>
            </a:r>
            <a:r>
              <a:rPr lang="de-DE" sz="1700" baseline="-25000" smtClean="0">
                <a:solidFill>
                  <a:srgbClr val="000000"/>
                </a:solidFill>
              </a:rPr>
              <a:t>1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8754" name="Text Box 34"/>
          <p:cNvSpPr txBox="1">
            <a:spLocks noChangeArrowheads="1"/>
          </p:cNvSpPr>
          <p:nvPr/>
        </p:nvSpPr>
        <p:spPr bwMode="auto">
          <a:xfrm>
            <a:off x="6199188" y="5211763"/>
            <a:ext cx="560387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cut</a:t>
            </a:r>
            <a:r>
              <a:rPr lang="de-DE" sz="1700" baseline="-25000" smtClean="0">
                <a:solidFill>
                  <a:srgbClr val="000000"/>
                </a:solidFill>
              </a:rPr>
              <a:t>1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8755" name="Rectangle 35"/>
          <p:cNvSpPr>
            <a:spLocks noChangeArrowheads="1"/>
          </p:cNvSpPr>
          <p:nvPr/>
        </p:nvSpPr>
        <p:spPr bwMode="auto">
          <a:xfrm>
            <a:off x="0" y="0"/>
            <a:ext cx="9145588" cy="8048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57" name="Freeform 37"/>
          <p:cNvSpPr>
            <a:spLocks noChangeAspect="1"/>
          </p:cNvSpPr>
          <p:nvPr/>
        </p:nvSpPr>
        <p:spPr bwMode="auto">
          <a:xfrm>
            <a:off x="1054100" y="600075"/>
            <a:ext cx="215900" cy="346075"/>
          </a:xfrm>
          <a:custGeom>
            <a:avLst/>
            <a:gdLst>
              <a:gd name="T0" fmla="*/ 0 w 113"/>
              <a:gd name="T1" fmla="*/ 164 h 164"/>
              <a:gd name="T2" fmla="*/ 35 w 113"/>
              <a:gd name="T3" fmla="*/ 158 h 164"/>
              <a:gd name="T4" fmla="*/ 68 w 113"/>
              <a:gd name="T5" fmla="*/ 146 h 164"/>
              <a:gd name="T6" fmla="*/ 93 w 113"/>
              <a:gd name="T7" fmla="*/ 127 h 164"/>
              <a:gd name="T8" fmla="*/ 107 w 113"/>
              <a:gd name="T9" fmla="*/ 107 h 164"/>
              <a:gd name="T10" fmla="*/ 113 w 113"/>
              <a:gd name="T11" fmla="*/ 82 h 164"/>
              <a:gd name="T12" fmla="*/ 107 w 113"/>
              <a:gd name="T13" fmla="*/ 57 h 164"/>
              <a:gd name="T14" fmla="*/ 93 w 113"/>
              <a:gd name="T15" fmla="*/ 37 h 164"/>
              <a:gd name="T16" fmla="*/ 68 w 113"/>
              <a:gd name="T17" fmla="*/ 20 h 164"/>
              <a:gd name="T18" fmla="*/ 35 w 113"/>
              <a:gd name="T19" fmla="*/ 8 h 164"/>
              <a:gd name="T20" fmla="*/ 0 w 113"/>
              <a:gd name="T21" fmla="*/ 0 h 164"/>
              <a:gd name="T22" fmla="*/ 0 w 113"/>
              <a:gd name="T2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3" h="164">
                <a:moveTo>
                  <a:pt x="0" y="164"/>
                </a:moveTo>
                <a:lnTo>
                  <a:pt x="35" y="158"/>
                </a:lnTo>
                <a:lnTo>
                  <a:pt x="68" y="146"/>
                </a:lnTo>
                <a:lnTo>
                  <a:pt x="93" y="127"/>
                </a:lnTo>
                <a:lnTo>
                  <a:pt x="107" y="107"/>
                </a:lnTo>
                <a:lnTo>
                  <a:pt x="113" y="82"/>
                </a:lnTo>
                <a:lnTo>
                  <a:pt x="107" y="57"/>
                </a:lnTo>
                <a:lnTo>
                  <a:pt x="93" y="37"/>
                </a:lnTo>
                <a:lnTo>
                  <a:pt x="68" y="20"/>
                </a:lnTo>
                <a:lnTo>
                  <a:pt x="35" y="8"/>
                </a:lnTo>
                <a:lnTo>
                  <a:pt x="0" y="0"/>
                </a:lnTo>
                <a:lnTo>
                  <a:pt x="0" y="1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58" name="Freeform 38"/>
          <p:cNvSpPr>
            <a:spLocks noChangeAspect="1"/>
          </p:cNvSpPr>
          <p:nvPr/>
        </p:nvSpPr>
        <p:spPr bwMode="auto">
          <a:xfrm>
            <a:off x="1270000" y="739775"/>
            <a:ext cx="46038" cy="69850"/>
          </a:xfrm>
          <a:custGeom>
            <a:avLst/>
            <a:gdLst>
              <a:gd name="T0" fmla="*/ 13 w 25"/>
              <a:gd name="T1" fmla="*/ 33 h 33"/>
              <a:gd name="T2" fmla="*/ 17 w 25"/>
              <a:gd name="T3" fmla="*/ 30 h 33"/>
              <a:gd name="T4" fmla="*/ 21 w 25"/>
              <a:gd name="T5" fmla="*/ 28 h 33"/>
              <a:gd name="T6" fmla="*/ 25 w 25"/>
              <a:gd name="T7" fmla="*/ 22 h 33"/>
              <a:gd name="T8" fmla="*/ 25 w 25"/>
              <a:gd name="T9" fmla="*/ 16 h 33"/>
              <a:gd name="T10" fmla="*/ 25 w 25"/>
              <a:gd name="T11" fmla="*/ 10 h 33"/>
              <a:gd name="T12" fmla="*/ 21 w 25"/>
              <a:gd name="T13" fmla="*/ 6 h 33"/>
              <a:gd name="T14" fmla="*/ 17 w 25"/>
              <a:gd name="T15" fmla="*/ 2 h 33"/>
              <a:gd name="T16" fmla="*/ 13 w 25"/>
              <a:gd name="T17" fmla="*/ 0 h 33"/>
              <a:gd name="T18" fmla="*/ 6 w 25"/>
              <a:gd name="T19" fmla="*/ 2 h 33"/>
              <a:gd name="T20" fmla="*/ 2 w 25"/>
              <a:gd name="T21" fmla="*/ 6 h 33"/>
              <a:gd name="T22" fmla="*/ 0 w 25"/>
              <a:gd name="T23" fmla="*/ 10 h 33"/>
              <a:gd name="T24" fmla="*/ 0 w 25"/>
              <a:gd name="T25" fmla="*/ 16 h 33"/>
              <a:gd name="T26" fmla="*/ 0 w 25"/>
              <a:gd name="T27" fmla="*/ 22 h 33"/>
              <a:gd name="T28" fmla="*/ 2 w 25"/>
              <a:gd name="T29" fmla="*/ 28 h 33"/>
              <a:gd name="T30" fmla="*/ 6 w 25"/>
              <a:gd name="T31" fmla="*/ 30 h 33"/>
              <a:gd name="T32" fmla="*/ 13 w 25"/>
              <a:gd name="T3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" h="33">
                <a:moveTo>
                  <a:pt x="13" y="33"/>
                </a:moveTo>
                <a:lnTo>
                  <a:pt x="17" y="30"/>
                </a:lnTo>
                <a:lnTo>
                  <a:pt x="21" y="28"/>
                </a:lnTo>
                <a:lnTo>
                  <a:pt x="25" y="22"/>
                </a:lnTo>
                <a:lnTo>
                  <a:pt x="25" y="16"/>
                </a:lnTo>
                <a:lnTo>
                  <a:pt x="25" y="10"/>
                </a:lnTo>
                <a:lnTo>
                  <a:pt x="21" y="6"/>
                </a:lnTo>
                <a:lnTo>
                  <a:pt x="17" y="2"/>
                </a:lnTo>
                <a:lnTo>
                  <a:pt x="13" y="0"/>
                </a:lnTo>
                <a:lnTo>
                  <a:pt x="6" y="2"/>
                </a:lnTo>
                <a:lnTo>
                  <a:pt x="2" y="6"/>
                </a:lnTo>
                <a:lnTo>
                  <a:pt x="0" y="10"/>
                </a:lnTo>
                <a:lnTo>
                  <a:pt x="0" y="16"/>
                </a:lnTo>
                <a:lnTo>
                  <a:pt x="0" y="22"/>
                </a:lnTo>
                <a:lnTo>
                  <a:pt x="2" y="28"/>
                </a:lnTo>
                <a:lnTo>
                  <a:pt x="6" y="30"/>
                </a:lnTo>
                <a:lnTo>
                  <a:pt x="13" y="3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59" name="Freeform 39"/>
          <p:cNvSpPr>
            <a:spLocks noChangeAspect="1"/>
          </p:cNvSpPr>
          <p:nvPr/>
        </p:nvSpPr>
        <p:spPr bwMode="auto">
          <a:xfrm>
            <a:off x="941388" y="1690688"/>
            <a:ext cx="93662" cy="403225"/>
          </a:xfrm>
          <a:custGeom>
            <a:avLst/>
            <a:gdLst>
              <a:gd name="T0" fmla="*/ 0 w 49"/>
              <a:gd name="T1" fmla="*/ 191 h 191"/>
              <a:gd name="T2" fmla="*/ 14 w 49"/>
              <a:gd name="T3" fmla="*/ 185 h 191"/>
              <a:gd name="T4" fmla="*/ 28 w 49"/>
              <a:gd name="T5" fmla="*/ 172 h 191"/>
              <a:gd name="T6" fmla="*/ 39 w 49"/>
              <a:gd name="T7" fmla="*/ 152 h 191"/>
              <a:gd name="T8" fmla="*/ 47 w 49"/>
              <a:gd name="T9" fmla="*/ 125 h 191"/>
              <a:gd name="T10" fmla="*/ 49 w 49"/>
              <a:gd name="T11" fmla="*/ 96 h 191"/>
              <a:gd name="T12" fmla="*/ 47 w 49"/>
              <a:gd name="T13" fmla="*/ 65 h 191"/>
              <a:gd name="T14" fmla="*/ 39 w 49"/>
              <a:gd name="T15" fmla="*/ 39 h 191"/>
              <a:gd name="T16" fmla="*/ 28 w 49"/>
              <a:gd name="T17" fmla="*/ 18 h 191"/>
              <a:gd name="T18" fmla="*/ 14 w 49"/>
              <a:gd name="T19" fmla="*/ 6 h 191"/>
              <a:gd name="T20" fmla="*/ 0 w 49"/>
              <a:gd name="T2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191">
                <a:moveTo>
                  <a:pt x="0" y="191"/>
                </a:moveTo>
                <a:lnTo>
                  <a:pt x="14" y="185"/>
                </a:lnTo>
                <a:lnTo>
                  <a:pt x="28" y="172"/>
                </a:lnTo>
                <a:lnTo>
                  <a:pt x="39" y="152"/>
                </a:lnTo>
                <a:lnTo>
                  <a:pt x="47" y="125"/>
                </a:lnTo>
                <a:lnTo>
                  <a:pt x="49" y="96"/>
                </a:lnTo>
                <a:lnTo>
                  <a:pt x="47" y="65"/>
                </a:lnTo>
                <a:lnTo>
                  <a:pt x="39" y="39"/>
                </a:lnTo>
                <a:lnTo>
                  <a:pt x="28" y="18"/>
                </a:lnTo>
                <a:lnTo>
                  <a:pt x="14" y="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0" name="Freeform 40"/>
          <p:cNvSpPr>
            <a:spLocks noChangeAspect="1"/>
          </p:cNvSpPr>
          <p:nvPr/>
        </p:nvSpPr>
        <p:spPr bwMode="auto">
          <a:xfrm>
            <a:off x="941388" y="1690688"/>
            <a:ext cx="296862" cy="403225"/>
          </a:xfrm>
          <a:custGeom>
            <a:avLst/>
            <a:gdLst>
              <a:gd name="T0" fmla="*/ 0 w 156"/>
              <a:gd name="T1" fmla="*/ 191 h 191"/>
              <a:gd name="T2" fmla="*/ 43 w 156"/>
              <a:gd name="T3" fmla="*/ 185 h 191"/>
              <a:gd name="T4" fmla="*/ 80 w 156"/>
              <a:gd name="T5" fmla="*/ 174 h 191"/>
              <a:gd name="T6" fmla="*/ 111 w 156"/>
              <a:gd name="T7" fmla="*/ 160 h 191"/>
              <a:gd name="T8" fmla="*/ 135 w 156"/>
              <a:gd name="T9" fmla="*/ 139 h 191"/>
              <a:gd name="T10" fmla="*/ 152 w 156"/>
              <a:gd name="T11" fmla="*/ 119 h 191"/>
              <a:gd name="T12" fmla="*/ 156 w 156"/>
              <a:gd name="T13" fmla="*/ 96 h 191"/>
              <a:gd name="T14" fmla="*/ 152 w 156"/>
              <a:gd name="T15" fmla="*/ 72 h 191"/>
              <a:gd name="T16" fmla="*/ 135 w 156"/>
              <a:gd name="T17" fmla="*/ 51 h 191"/>
              <a:gd name="T18" fmla="*/ 111 w 156"/>
              <a:gd name="T19" fmla="*/ 33 h 191"/>
              <a:gd name="T20" fmla="*/ 80 w 156"/>
              <a:gd name="T21" fmla="*/ 16 h 191"/>
              <a:gd name="T22" fmla="*/ 43 w 156"/>
              <a:gd name="T23" fmla="*/ 6 h 191"/>
              <a:gd name="T24" fmla="*/ 0 w 156"/>
              <a:gd name="T2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" h="191">
                <a:moveTo>
                  <a:pt x="0" y="191"/>
                </a:moveTo>
                <a:lnTo>
                  <a:pt x="43" y="185"/>
                </a:lnTo>
                <a:lnTo>
                  <a:pt x="80" y="174"/>
                </a:lnTo>
                <a:lnTo>
                  <a:pt x="111" y="160"/>
                </a:lnTo>
                <a:lnTo>
                  <a:pt x="135" y="139"/>
                </a:lnTo>
                <a:lnTo>
                  <a:pt x="152" y="119"/>
                </a:lnTo>
                <a:lnTo>
                  <a:pt x="156" y="96"/>
                </a:lnTo>
                <a:lnTo>
                  <a:pt x="152" y="72"/>
                </a:lnTo>
                <a:lnTo>
                  <a:pt x="135" y="51"/>
                </a:lnTo>
                <a:lnTo>
                  <a:pt x="111" y="33"/>
                </a:lnTo>
                <a:lnTo>
                  <a:pt x="80" y="16"/>
                </a:lnTo>
                <a:lnTo>
                  <a:pt x="43" y="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1" name="Freeform 41"/>
          <p:cNvSpPr>
            <a:spLocks noChangeAspect="1"/>
          </p:cNvSpPr>
          <p:nvPr/>
        </p:nvSpPr>
        <p:spPr bwMode="auto">
          <a:xfrm>
            <a:off x="1238250" y="1860550"/>
            <a:ext cx="47625" cy="69850"/>
          </a:xfrm>
          <a:custGeom>
            <a:avLst/>
            <a:gdLst>
              <a:gd name="T0" fmla="*/ 12 w 25"/>
              <a:gd name="T1" fmla="*/ 33 h 33"/>
              <a:gd name="T2" fmla="*/ 16 w 25"/>
              <a:gd name="T3" fmla="*/ 31 h 33"/>
              <a:gd name="T4" fmla="*/ 20 w 25"/>
              <a:gd name="T5" fmla="*/ 26 h 33"/>
              <a:gd name="T6" fmla="*/ 22 w 25"/>
              <a:gd name="T7" fmla="*/ 22 h 33"/>
              <a:gd name="T8" fmla="*/ 25 w 25"/>
              <a:gd name="T9" fmla="*/ 16 h 33"/>
              <a:gd name="T10" fmla="*/ 22 w 25"/>
              <a:gd name="T11" fmla="*/ 10 h 33"/>
              <a:gd name="T12" fmla="*/ 20 w 25"/>
              <a:gd name="T13" fmla="*/ 4 h 33"/>
              <a:gd name="T14" fmla="*/ 16 w 25"/>
              <a:gd name="T15" fmla="*/ 0 h 33"/>
              <a:gd name="T16" fmla="*/ 12 w 25"/>
              <a:gd name="T17" fmla="*/ 0 h 33"/>
              <a:gd name="T18" fmla="*/ 8 w 25"/>
              <a:gd name="T19" fmla="*/ 0 h 33"/>
              <a:gd name="T20" fmla="*/ 4 w 25"/>
              <a:gd name="T21" fmla="*/ 4 h 33"/>
              <a:gd name="T22" fmla="*/ 2 w 25"/>
              <a:gd name="T23" fmla="*/ 10 h 33"/>
              <a:gd name="T24" fmla="*/ 0 w 25"/>
              <a:gd name="T25" fmla="*/ 16 h 33"/>
              <a:gd name="T26" fmla="*/ 2 w 25"/>
              <a:gd name="T27" fmla="*/ 22 h 33"/>
              <a:gd name="T28" fmla="*/ 4 w 25"/>
              <a:gd name="T29" fmla="*/ 26 h 33"/>
              <a:gd name="T30" fmla="*/ 8 w 25"/>
              <a:gd name="T31" fmla="*/ 31 h 33"/>
              <a:gd name="T32" fmla="*/ 12 w 25"/>
              <a:gd name="T3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5" h="33">
                <a:moveTo>
                  <a:pt x="12" y="33"/>
                </a:moveTo>
                <a:lnTo>
                  <a:pt x="16" y="31"/>
                </a:lnTo>
                <a:lnTo>
                  <a:pt x="20" y="26"/>
                </a:lnTo>
                <a:lnTo>
                  <a:pt x="22" y="22"/>
                </a:lnTo>
                <a:lnTo>
                  <a:pt x="25" y="16"/>
                </a:lnTo>
                <a:lnTo>
                  <a:pt x="22" y="10"/>
                </a:lnTo>
                <a:lnTo>
                  <a:pt x="20" y="4"/>
                </a:lnTo>
                <a:lnTo>
                  <a:pt x="16" y="0"/>
                </a:lnTo>
                <a:lnTo>
                  <a:pt x="12" y="0"/>
                </a:lnTo>
                <a:lnTo>
                  <a:pt x="8" y="0"/>
                </a:lnTo>
                <a:lnTo>
                  <a:pt x="4" y="4"/>
                </a:lnTo>
                <a:lnTo>
                  <a:pt x="2" y="10"/>
                </a:lnTo>
                <a:lnTo>
                  <a:pt x="0" y="16"/>
                </a:lnTo>
                <a:lnTo>
                  <a:pt x="2" y="22"/>
                </a:lnTo>
                <a:lnTo>
                  <a:pt x="4" y="26"/>
                </a:lnTo>
                <a:lnTo>
                  <a:pt x="8" y="31"/>
                </a:lnTo>
                <a:lnTo>
                  <a:pt x="12" y="3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2" name="Line 42"/>
          <p:cNvSpPr>
            <a:spLocks noChangeAspect="1" noChangeShapeType="1"/>
          </p:cNvSpPr>
          <p:nvPr/>
        </p:nvSpPr>
        <p:spPr bwMode="auto">
          <a:xfrm>
            <a:off x="844550" y="679450"/>
            <a:ext cx="209550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3" name="Line 43"/>
          <p:cNvSpPr>
            <a:spLocks noChangeAspect="1" noChangeShapeType="1"/>
          </p:cNvSpPr>
          <p:nvPr/>
        </p:nvSpPr>
        <p:spPr bwMode="auto">
          <a:xfrm>
            <a:off x="844550" y="855663"/>
            <a:ext cx="209550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4" name="Line 44"/>
          <p:cNvSpPr>
            <a:spLocks noChangeAspect="1" noChangeShapeType="1"/>
          </p:cNvSpPr>
          <p:nvPr/>
        </p:nvSpPr>
        <p:spPr bwMode="auto">
          <a:xfrm>
            <a:off x="838200" y="1787525"/>
            <a:ext cx="1889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5" name="Line 45"/>
          <p:cNvSpPr>
            <a:spLocks noChangeAspect="1" noChangeShapeType="1"/>
          </p:cNvSpPr>
          <p:nvPr/>
        </p:nvSpPr>
        <p:spPr bwMode="auto">
          <a:xfrm>
            <a:off x="838200" y="1968500"/>
            <a:ext cx="1889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6" name="Freeform 46"/>
          <p:cNvSpPr>
            <a:spLocks noChangeAspect="1"/>
          </p:cNvSpPr>
          <p:nvPr/>
        </p:nvSpPr>
        <p:spPr bwMode="auto">
          <a:xfrm>
            <a:off x="1049338" y="1077913"/>
            <a:ext cx="220662" cy="344487"/>
          </a:xfrm>
          <a:custGeom>
            <a:avLst/>
            <a:gdLst>
              <a:gd name="T0" fmla="*/ 0 w 115"/>
              <a:gd name="T1" fmla="*/ 164 h 164"/>
              <a:gd name="T2" fmla="*/ 37 w 115"/>
              <a:gd name="T3" fmla="*/ 158 h 164"/>
              <a:gd name="T4" fmla="*/ 68 w 115"/>
              <a:gd name="T5" fmla="*/ 146 h 164"/>
              <a:gd name="T6" fmla="*/ 93 w 115"/>
              <a:gd name="T7" fmla="*/ 127 h 164"/>
              <a:gd name="T8" fmla="*/ 109 w 115"/>
              <a:gd name="T9" fmla="*/ 107 h 164"/>
              <a:gd name="T10" fmla="*/ 115 w 115"/>
              <a:gd name="T11" fmla="*/ 82 h 164"/>
              <a:gd name="T12" fmla="*/ 109 w 115"/>
              <a:gd name="T13" fmla="*/ 57 h 164"/>
              <a:gd name="T14" fmla="*/ 93 w 115"/>
              <a:gd name="T15" fmla="*/ 37 h 164"/>
              <a:gd name="T16" fmla="*/ 68 w 115"/>
              <a:gd name="T17" fmla="*/ 20 h 164"/>
              <a:gd name="T18" fmla="*/ 37 w 115"/>
              <a:gd name="T19" fmla="*/ 8 h 164"/>
              <a:gd name="T20" fmla="*/ 0 w 115"/>
              <a:gd name="T21" fmla="*/ 0 h 164"/>
              <a:gd name="T22" fmla="*/ 0 w 115"/>
              <a:gd name="T23" fmla="*/ 16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64">
                <a:moveTo>
                  <a:pt x="0" y="164"/>
                </a:moveTo>
                <a:lnTo>
                  <a:pt x="37" y="158"/>
                </a:lnTo>
                <a:lnTo>
                  <a:pt x="68" y="146"/>
                </a:lnTo>
                <a:lnTo>
                  <a:pt x="93" y="127"/>
                </a:lnTo>
                <a:lnTo>
                  <a:pt x="109" y="107"/>
                </a:lnTo>
                <a:lnTo>
                  <a:pt x="115" y="82"/>
                </a:lnTo>
                <a:lnTo>
                  <a:pt x="109" y="57"/>
                </a:lnTo>
                <a:lnTo>
                  <a:pt x="93" y="37"/>
                </a:lnTo>
                <a:lnTo>
                  <a:pt x="68" y="20"/>
                </a:lnTo>
                <a:lnTo>
                  <a:pt x="37" y="8"/>
                </a:lnTo>
                <a:lnTo>
                  <a:pt x="0" y="0"/>
                </a:lnTo>
                <a:lnTo>
                  <a:pt x="0" y="164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7" name="Freeform 47"/>
          <p:cNvSpPr>
            <a:spLocks noChangeAspect="1"/>
          </p:cNvSpPr>
          <p:nvPr/>
        </p:nvSpPr>
        <p:spPr bwMode="auto">
          <a:xfrm>
            <a:off x="1265238" y="1216025"/>
            <a:ext cx="50800" cy="69850"/>
          </a:xfrm>
          <a:custGeom>
            <a:avLst/>
            <a:gdLst>
              <a:gd name="T0" fmla="*/ 15 w 27"/>
              <a:gd name="T1" fmla="*/ 33 h 33"/>
              <a:gd name="T2" fmla="*/ 19 w 27"/>
              <a:gd name="T3" fmla="*/ 30 h 33"/>
              <a:gd name="T4" fmla="*/ 23 w 27"/>
              <a:gd name="T5" fmla="*/ 28 h 33"/>
              <a:gd name="T6" fmla="*/ 25 w 27"/>
              <a:gd name="T7" fmla="*/ 22 h 33"/>
              <a:gd name="T8" fmla="*/ 27 w 27"/>
              <a:gd name="T9" fmla="*/ 16 h 33"/>
              <a:gd name="T10" fmla="*/ 25 w 27"/>
              <a:gd name="T11" fmla="*/ 10 h 33"/>
              <a:gd name="T12" fmla="*/ 23 w 27"/>
              <a:gd name="T13" fmla="*/ 6 h 33"/>
              <a:gd name="T14" fmla="*/ 19 w 27"/>
              <a:gd name="T15" fmla="*/ 2 h 33"/>
              <a:gd name="T16" fmla="*/ 15 w 27"/>
              <a:gd name="T17" fmla="*/ 0 h 33"/>
              <a:gd name="T18" fmla="*/ 8 w 27"/>
              <a:gd name="T19" fmla="*/ 2 h 33"/>
              <a:gd name="T20" fmla="*/ 4 w 27"/>
              <a:gd name="T21" fmla="*/ 6 h 33"/>
              <a:gd name="T22" fmla="*/ 2 w 27"/>
              <a:gd name="T23" fmla="*/ 10 h 33"/>
              <a:gd name="T24" fmla="*/ 0 w 27"/>
              <a:gd name="T25" fmla="*/ 16 h 33"/>
              <a:gd name="T26" fmla="*/ 2 w 27"/>
              <a:gd name="T27" fmla="*/ 22 h 33"/>
              <a:gd name="T28" fmla="*/ 4 w 27"/>
              <a:gd name="T29" fmla="*/ 28 h 33"/>
              <a:gd name="T30" fmla="*/ 8 w 27"/>
              <a:gd name="T31" fmla="*/ 30 h 33"/>
              <a:gd name="T32" fmla="*/ 15 w 27"/>
              <a:gd name="T33" fmla="*/ 33 h 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33">
                <a:moveTo>
                  <a:pt x="15" y="33"/>
                </a:moveTo>
                <a:lnTo>
                  <a:pt x="19" y="30"/>
                </a:lnTo>
                <a:lnTo>
                  <a:pt x="23" y="28"/>
                </a:lnTo>
                <a:lnTo>
                  <a:pt x="25" y="22"/>
                </a:lnTo>
                <a:lnTo>
                  <a:pt x="27" y="16"/>
                </a:lnTo>
                <a:lnTo>
                  <a:pt x="25" y="10"/>
                </a:lnTo>
                <a:lnTo>
                  <a:pt x="23" y="6"/>
                </a:lnTo>
                <a:lnTo>
                  <a:pt x="19" y="2"/>
                </a:lnTo>
                <a:lnTo>
                  <a:pt x="15" y="0"/>
                </a:lnTo>
                <a:lnTo>
                  <a:pt x="8" y="2"/>
                </a:lnTo>
                <a:lnTo>
                  <a:pt x="4" y="6"/>
                </a:lnTo>
                <a:lnTo>
                  <a:pt x="2" y="10"/>
                </a:lnTo>
                <a:lnTo>
                  <a:pt x="0" y="16"/>
                </a:lnTo>
                <a:lnTo>
                  <a:pt x="2" y="22"/>
                </a:lnTo>
                <a:lnTo>
                  <a:pt x="4" y="28"/>
                </a:lnTo>
                <a:lnTo>
                  <a:pt x="8" y="30"/>
                </a:lnTo>
                <a:lnTo>
                  <a:pt x="15" y="3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8" name="Line 48"/>
          <p:cNvSpPr>
            <a:spLocks noChangeAspect="1" noChangeShapeType="1"/>
          </p:cNvSpPr>
          <p:nvPr/>
        </p:nvSpPr>
        <p:spPr bwMode="auto">
          <a:xfrm>
            <a:off x="842963" y="1154113"/>
            <a:ext cx="2063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69" name="Line 49"/>
          <p:cNvSpPr>
            <a:spLocks noChangeAspect="1" noChangeShapeType="1"/>
          </p:cNvSpPr>
          <p:nvPr/>
        </p:nvSpPr>
        <p:spPr bwMode="auto">
          <a:xfrm>
            <a:off x="842963" y="1331913"/>
            <a:ext cx="206375" cy="31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0" name="Freeform 50"/>
          <p:cNvSpPr>
            <a:spLocks noChangeAspect="1"/>
          </p:cNvSpPr>
          <p:nvPr/>
        </p:nvSpPr>
        <p:spPr bwMode="auto">
          <a:xfrm>
            <a:off x="1846263" y="873125"/>
            <a:ext cx="220662" cy="342900"/>
          </a:xfrm>
          <a:custGeom>
            <a:avLst/>
            <a:gdLst>
              <a:gd name="T0" fmla="*/ 0 w 115"/>
              <a:gd name="T1" fmla="*/ 163 h 163"/>
              <a:gd name="T2" fmla="*/ 37 w 115"/>
              <a:gd name="T3" fmla="*/ 156 h 163"/>
              <a:gd name="T4" fmla="*/ 70 w 115"/>
              <a:gd name="T5" fmla="*/ 144 h 163"/>
              <a:gd name="T6" fmla="*/ 92 w 115"/>
              <a:gd name="T7" fmla="*/ 128 h 163"/>
              <a:gd name="T8" fmla="*/ 109 w 115"/>
              <a:gd name="T9" fmla="*/ 105 h 163"/>
              <a:gd name="T10" fmla="*/ 115 w 115"/>
              <a:gd name="T11" fmla="*/ 83 h 163"/>
              <a:gd name="T12" fmla="*/ 109 w 115"/>
              <a:gd name="T13" fmla="*/ 58 h 163"/>
              <a:gd name="T14" fmla="*/ 92 w 115"/>
              <a:gd name="T15" fmla="*/ 37 h 163"/>
              <a:gd name="T16" fmla="*/ 70 w 115"/>
              <a:gd name="T17" fmla="*/ 19 h 163"/>
              <a:gd name="T18" fmla="*/ 37 w 115"/>
              <a:gd name="T19" fmla="*/ 7 h 163"/>
              <a:gd name="T20" fmla="*/ 0 w 115"/>
              <a:gd name="T21" fmla="*/ 0 h 163"/>
              <a:gd name="T22" fmla="*/ 0 w 115"/>
              <a:gd name="T23" fmla="*/ 163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63">
                <a:moveTo>
                  <a:pt x="0" y="163"/>
                </a:moveTo>
                <a:lnTo>
                  <a:pt x="37" y="156"/>
                </a:lnTo>
                <a:lnTo>
                  <a:pt x="70" y="144"/>
                </a:lnTo>
                <a:lnTo>
                  <a:pt x="92" y="128"/>
                </a:lnTo>
                <a:lnTo>
                  <a:pt x="109" y="105"/>
                </a:lnTo>
                <a:lnTo>
                  <a:pt x="115" y="83"/>
                </a:lnTo>
                <a:lnTo>
                  <a:pt x="109" y="58"/>
                </a:lnTo>
                <a:lnTo>
                  <a:pt x="92" y="37"/>
                </a:lnTo>
                <a:lnTo>
                  <a:pt x="70" y="19"/>
                </a:lnTo>
                <a:lnTo>
                  <a:pt x="37" y="7"/>
                </a:lnTo>
                <a:lnTo>
                  <a:pt x="0" y="0"/>
                </a:lnTo>
                <a:lnTo>
                  <a:pt x="0" y="16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1" name="Freeform 51"/>
          <p:cNvSpPr>
            <a:spLocks noChangeAspect="1"/>
          </p:cNvSpPr>
          <p:nvPr/>
        </p:nvSpPr>
        <p:spPr bwMode="auto">
          <a:xfrm>
            <a:off x="2062163" y="1011238"/>
            <a:ext cx="49212" cy="66675"/>
          </a:xfrm>
          <a:custGeom>
            <a:avLst/>
            <a:gdLst>
              <a:gd name="T0" fmla="*/ 14 w 26"/>
              <a:gd name="T1" fmla="*/ 31 h 31"/>
              <a:gd name="T2" fmla="*/ 18 w 26"/>
              <a:gd name="T3" fmla="*/ 31 h 31"/>
              <a:gd name="T4" fmla="*/ 22 w 26"/>
              <a:gd name="T5" fmla="*/ 27 h 31"/>
              <a:gd name="T6" fmla="*/ 26 w 26"/>
              <a:gd name="T7" fmla="*/ 23 h 31"/>
              <a:gd name="T8" fmla="*/ 26 w 26"/>
              <a:gd name="T9" fmla="*/ 17 h 31"/>
              <a:gd name="T10" fmla="*/ 26 w 26"/>
              <a:gd name="T11" fmla="*/ 8 h 31"/>
              <a:gd name="T12" fmla="*/ 22 w 26"/>
              <a:gd name="T13" fmla="*/ 4 h 31"/>
              <a:gd name="T14" fmla="*/ 18 w 26"/>
              <a:gd name="T15" fmla="*/ 0 h 31"/>
              <a:gd name="T16" fmla="*/ 14 w 26"/>
              <a:gd name="T17" fmla="*/ 0 h 31"/>
              <a:gd name="T18" fmla="*/ 8 w 26"/>
              <a:gd name="T19" fmla="*/ 0 h 31"/>
              <a:gd name="T20" fmla="*/ 4 w 26"/>
              <a:gd name="T21" fmla="*/ 4 h 31"/>
              <a:gd name="T22" fmla="*/ 2 w 26"/>
              <a:gd name="T23" fmla="*/ 8 h 31"/>
              <a:gd name="T24" fmla="*/ 0 w 26"/>
              <a:gd name="T25" fmla="*/ 17 h 31"/>
              <a:gd name="T26" fmla="*/ 2 w 26"/>
              <a:gd name="T27" fmla="*/ 23 h 31"/>
              <a:gd name="T28" fmla="*/ 4 w 26"/>
              <a:gd name="T29" fmla="*/ 27 h 31"/>
              <a:gd name="T30" fmla="*/ 8 w 26"/>
              <a:gd name="T31" fmla="*/ 31 h 31"/>
              <a:gd name="T32" fmla="*/ 14 w 26"/>
              <a:gd name="T3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6" h="31">
                <a:moveTo>
                  <a:pt x="14" y="31"/>
                </a:moveTo>
                <a:lnTo>
                  <a:pt x="18" y="31"/>
                </a:lnTo>
                <a:lnTo>
                  <a:pt x="22" y="27"/>
                </a:lnTo>
                <a:lnTo>
                  <a:pt x="26" y="23"/>
                </a:lnTo>
                <a:lnTo>
                  <a:pt x="26" y="17"/>
                </a:lnTo>
                <a:lnTo>
                  <a:pt x="26" y="8"/>
                </a:lnTo>
                <a:lnTo>
                  <a:pt x="22" y="4"/>
                </a:lnTo>
                <a:lnTo>
                  <a:pt x="18" y="0"/>
                </a:lnTo>
                <a:lnTo>
                  <a:pt x="14" y="0"/>
                </a:lnTo>
                <a:lnTo>
                  <a:pt x="8" y="0"/>
                </a:lnTo>
                <a:lnTo>
                  <a:pt x="4" y="4"/>
                </a:lnTo>
                <a:lnTo>
                  <a:pt x="2" y="8"/>
                </a:lnTo>
                <a:lnTo>
                  <a:pt x="0" y="17"/>
                </a:lnTo>
                <a:lnTo>
                  <a:pt x="2" y="23"/>
                </a:lnTo>
                <a:lnTo>
                  <a:pt x="4" y="27"/>
                </a:lnTo>
                <a:lnTo>
                  <a:pt x="8" y="31"/>
                </a:lnTo>
                <a:lnTo>
                  <a:pt x="14" y="3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2" name="Freeform 52"/>
          <p:cNvSpPr>
            <a:spLocks noChangeAspect="1"/>
          </p:cNvSpPr>
          <p:nvPr/>
        </p:nvSpPr>
        <p:spPr bwMode="auto">
          <a:xfrm>
            <a:off x="1316038" y="773113"/>
            <a:ext cx="534987" cy="173037"/>
          </a:xfrm>
          <a:custGeom>
            <a:avLst/>
            <a:gdLst>
              <a:gd name="T0" fmla="*/ 0 w 280"/>
              <a:gd name="T1" fmla="*/ 0 h 82"/>
              <a:gd name="T2" fmla="*/ 171 w 280"/>
              <a:gd name="T3" fmla="*/ 0 h 82"/>
              <a:gd name="T4" fmla="*/ 171 w 280"/>
              <a:gd name="T5" fmla="*/ 82 h 82"/>
              <a:gd name="T6" fmla="*/ 280 w 280"/>
              <a:gd name="T7" fmla="*/ 82 h 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80" h="82">
                <a:moveTo>
                  <a:pt x="0" y="0"/>
                </a:moveTo>
                <a:lnTo>
                  <a:pt x="171" y="0"/>
                </a:lnTo>
                <a:lnTo>
                  <a:pt x="171" y="82"/>
                </a:lnTo>
                <a:lnTo>
                  <a:pt x="280" y="8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3" name="Freeform 53"/>
          <p:cNvSpPr>
            <a:spLocks noChangeAspect="1"/>
          </p:cNvSpPr>
          <p:nvPr/>
        </p:nvSpPr>
        <p:spPr bwMode="auto">
          <a:xfrm>
            <a:off x="1316038" y="1130300"/>
            <a:ext cx="527050" cy="119063"/>
          </a:xfrm>
          <a:custGeom>
            <a:avLst/>
            <a:gdLst>
              <a:gd name="T0" fmla="*/ 0 w 276"/>
              <a:gd name="T1" fmla="*/ 57 h 57"/>
              <a:gd name="T2" fmla="*/ 177 w 276"/>
              <a:gd name="T3" fmla="*/ 57 h 57"/>
              <a:gd name="T4" fmla="*/ 177 w 276"/>
              <a:gd name="T5" fmla="*/ 0 h 57"/>
              <a:gd name="T6" fmla="*/ 276 w 276"/>
              <a:gd name="T7" fmla="*/ 0 h 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6" h="57">
                <a:moveTo>
                  <a:pt x="0" y="57"/>
                </a:moveTo>
                <a:lnTo>
                  <a:pt x="177" y="57"/>
                </a:lnTo>
                <a:lnTo>
                  <a:pt x="177" y="0"/>
                </a:lnTo>
                <a:lnTo>
                  <a:pt x="276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4" name="Freeform 54"/>
          <p:cNvSpPr>
            <a:spLocks noChangeAspect="1"/>
          </p:cNvSpPr>
          <p:nvPr/>
        </p:nvSpPr>
        <p:spPr bwMode="auto">
          <a:xfrm>
            <a:off x="1260475" y="1627188"/>
            <a:ext cx="1587500" cy="285750"/>
          </a:xfrm>
          <a:custGeom>
            <a:avLst/>
            <a:gdLst>
              <a:gd name="T0" fmla="*/ 0 w 378"/>
              <a:gd name="T1" fmla="*/ 220 h 220"/>
              <a:gd name="T2" fmla="*/ 246 w 378"/>
              <a:gd name="T3" fmla="*/ 220 h 220"/>
              <a:gd name="T4" fmla="*/ 246 w 378"/>
              <a:gd name="T5" fmla="*/ 0 h 220"/>
              <a:gd name="T6" fmla="*/ 378 w 378"/>
              <a:gd name="T7" fmla="*/ 0 h 2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8" h="220">
                <a:moveTo>
                  <a:pt x="0" y="220"/>
                </a:moveTo>
                <a:lnTo>
                  <a:pt x="246" y="220"/>
                </a:lnTo>
                <a:lnTo>
                  <a:pt x="246" y="0"/>
                </a:lnTo>
                <a:lnTo>
                  <a:pt x="378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5" name="Freeform 55"/>
          <p:cNvSpPr>
            <a:spLocks noChangeAspect="1"/>
          </p:cNvSpPr>
          <p:nvPr/>
        </p:nvSpPr>
        <p:spPr bwMode="auto">
          <a:xfrm>
            <a:off x="2111375" y="1047750"/>
            <a:ext cx="735013" cy="414338"/>
          </a:xfrm>
          <a:custGeom>
            <a:avLst/>
            <a:gdLst>
              <a:gd name="T0" fmla="*/ 385 w 385"/>
              <a:gd name="T1" fmla="*/ 197 h 197"/>
              <a:gd name="T2" fmla="*/ 260 w 385"/>
              <a:gd name="T3" fmla="*/ 197 h 197"/>
              <a:gd name="T4" fmla="*/ 260 w 385"/>
              <a:gd name="T5" fmla="*/ 2 h 197"/>
              <a:gd name="T6" fmla="*/ 0 w 385"/>
              <a:gd name="T7" fmla="*/ 0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85" h="197">
                <a:moveTo>
                  <a:pt x="385" y="197"/>
                </a:moveTo>
                <a:lnTo>
                  <a:pt x="260" y="197"/>
                </a:lnTo>
                <a:lnTo>
                  <a:pt x="260" y="2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6" name="Freeform 56"/>
          <p:cNvSpPr>
            <a:spLocks noChangeAspect="1"/>
          </p:cNvSpPr>
          <p:nvPr/>
        </p:nvSpPr>
        <p:spPr bwMode="auto">
          <a:xfrm>
            <a:off x="2846388" y="1401763"/>
            <a:ext cx="219075" cy="341312"/>
          </a:xfrm>
          <a:custGeom>
            <a:avLst/>
            <a:gdLst>
              <a:gd name="T0" fmla="*/ 0 w 115"/>
              <a:gd name="T1" fmla="*/ 162 h 162"/>
              <a:gd name="T2" fmla="*/ 37 w 115"/>
              <a:gd name="T3" fmla="*/ 156 h 162"/>
              <a:gd name="T4" fmla="*/ 68 w 115"/>
              <a:gd name="T5" fmla="*/ 144 h 162"/>
              <a:gd name="T6" fmla="*/ 93 w 115"/>
              <a:gd name="T7" fmla="*/ 125 h 162"/>
              <a:gd name="T8" fmla="*/ 109 w 115"/>
              <a:gd name="T9" fmla="*/ 105 h 162"/>
              <a:gd name="T10" fmla="*/ 115 w 115"/>
              <a:gd name="T11" fmla="*/ 80 h 162"/>
              <a:gd name="T12" fmla="*/ 109 w 115"/>
              <a:gd name="T13" fmla="*/ 58 h 162"/>
              <a:gd name="T14" fmla="*/ 93 w 115"/>
              <a:gd name="T15" fmla="*/ 37 h 162"/>
              <a:gd name="T16" fmla="*/ 68 w 115"/>
              <a:gd name="T17" fmla="*/ 18 h 162"/>
              <a:gd name="T18" fmla="*/ 37 w 115"/>
              <a:gd name="T19" fmla="*/ 6 h 162"/>
              <a:gd name="T20" fmla="*/ 0 w 115"/>
              <a:gd name="T21" fmla="*/ 0 h 162"/>
              <a:gd name="T22" fmla="*/ 0 w 115"/>
              <a:gd name="T23" fmla="*/ 162 h 1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115" h="162">
                <a:moveTo>
                  <a:pt x="0" y="162"/>
                </a:moveTo>
                <a:lnTo>
                  <a:pt x="37" y="156"/>
                </a:lnTo>
                <a:lnTo>
                  <a:pt x="68" y="144"/>
                </a:lnTo>
                <a:lnTo>
                  <a:pt x="93" y="125"/>
                </a:lnTo>
                <a:lnTo>
                  <a:pt x="109" y="105"/>
                </a:lnTo>
                <a:lnTo>
                  <a:pt x="115" y="80"/>
                </a:lnTo>
                <a:lnTo>
                  <a:pt x="109" y="58"/>
                </a:lnTo>
                <a:lnTo>
                  <a:pt x="93" y="37"/>
                </a:lnTo>
                <a:lnTo>
                  <a:pt x="68" y="18"/>
                </a:lnTo>
                <a:lnTo>
                  <a:pt x="37" y="6"/>
                </a:lnTo>
                <a:lnTo>
                  <a:pt x="0" y="0"/>
                </a:lnTo>
                <a:lnTo>
                  <a:pt x="0" y="162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7" name="Freeform 57"/>
          <p:cNvSpPr>
            <a:spLocks noChangeAspect="1"/>
          </p:cNvSpPr>
          <p:nvPr/>
        </p:nvSpPr>
        <p:spPr bwMode="auto">
          <a:xfrm>
            <a:off x="3062288" y="1539875"/>
            <a:ext cx="50800" cy="65088"/>
          </a:xfrm>
          <a:custGeom>
            <a:avLst/>
            <a:gdLst>
              <a:gd name="T0" fmla="*/ 12 w 27"/>
              <a:gd name="T1" fmla="*/ 31 h 31"/>
              <a:gd name="T2" fmla="*/ 19 w 27"/>
              <a:gd name="T3" fmla="*/ 31 h 31"/>
              <a:gd name="T4" fmla="*/ 23 w 27"/>
              <a:gd name="T5" fmla="*/ 26 h 31"/>
              <a:gd name="T6" fmla="*/ 25 w 27"/>
              <a:gd name="T7" fmla="*/ 22 h 31"/>
              <a:gd name="T8" fmla="*/ 27 w 27"/>
              <a:gd name="T9" fmla="*/ 14 h 31"/>
              <a:gd name="T10" fmla="*/ 25 w 27"/>
              <a:gd name="T11" fmla="*/ 8 h 31"/>
              <a:gd name="T12" fmla="*/ 23 w 27"/>
              <a:gd name="T13" fmla="*/ 4 h 31"/>
              <a:gd name="T14" fmla="*/ 19 w 27"/>
              <a:gd name="T15" fmla="*/ 0 h 31"/>
              <a:gd name="T16" fmla="*/ 12 w 27"/>
              <a:gd name="T17" fmla="*/ 0 h 31"/>
              <a:gd name="T18" fmla="*/ 8 w 27"/>
              <a:gd name="T19" fmla="*/ 0 h 31"/>
              <a:gd name="T20" fmla="*/ 4 w 27"/>
              <a:gd name="T21" fmla="*/ 4 h 31"/>
              <a:gd name="T22" fmla="*/ 2 w 27"/>
              <a:gd name="T23" fmla="*/ 8 h 31"/>
              <a:gd name="T24" fmla="*/ 0 w 27"/>
              <a:gd name="T25" fmla="*/ 14 h 31"/>
              <a:gd name="T26" fmla="*/ 2 w 27"/>
              <a:gd name="T27" fmla="*/ 22 h 31"/>
              <a:gd name="T28" fmla="*/ 4 w 27"/>
              <a:gd name="T29" fmla="*/ 26 h 31"/>
              <a:gd name="T30" fmla="*/ 8 w 27"/>
              <a:gd name="T31" fmla="*/ 31 h 31"/>
              <a:gd name="T32" fmla="*/ 12 w 27"/>
              <a:gd name="T3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7" h="31">
                <a:moveTo>
                  <a:pt x="12" y="31"/>
                </a:moveTo>
                <a:lnTo>
                  <a:pt x="19" y="31"/>
                </a:lnTo>
                <a:lnTo>
                  <a:pt x="23" y="26"/>
                </a:lnTo>
                <a:lnTo>
                  <a:pt x="25" y="22"/>
                </a:lnTo>
                <a:lnTo>
                  <a:pt x="27" y="14"/>
                </a:lnTo>
                <a:lnTo>
                  <a:pt x="25" y="8"/>
                </a:lnTo>
                <a:lnTo>
                  <a:pt x="23" y="4"/>
                </a:lnTo>
                <a:lnTo>
                  <a:pt x="19" y="0"/>
                </a:lnTo>
                <a:lnTo>
                  <a:pt x="12" y="0"/>
                </a:lnTo>
                <a:lnTo>
                  <a:pt x="8" y="0"/>
                </a:lnTo>
                <a:lnTo>
                  <a:pt x="4" y="4"/>
                </a:lnTo>
                <a:lnTo>
                  <a:pt x="2" y="8"/>
                </a:lnTo>
                <a:lnTo>
                  <a:pt x="0" y="14"/>
                </a:lnTo>
                <a:lnTo>
                  <a:pt x="2" y="22"/>
                </a:lnTo>
                <a:lnTo>
                  <a:pt x="4" y="26"/>
                </a:lnTo>
                <a:lnTo>
                  <a:pt x="8" y="31"/>
                </a:lnTo>
                <a:lnTo>
                  <a:pt x="12" y="3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8" name="Line 58"/>
          <p:cNvSpPr>
            <a:spLocks noChangeAspect="1" noChangeShapeType="1"/>
          </p:cNvSpPr>
          <p:nvPr/>
        </p:nvSpPr>
        <p:spPr bwMode="auto">
          <a:xfrm>
            <a:off x="3113088" y="1582738"/>
            <a:ext cx="160337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79" name="Freeform 59"/>
          <p:cNvSpPr>
            <a:spLocks noChangeAspect="1"/>
          </p:cNvSpPr>
          <p:nvPr/>
        </p:nvSpPr>
        <p:spPr bwMode="auto">
          <a:xfrm>
            <a:off x="3406775" y="1371600"/>
            <a:ext cx="93663" cy="403225"/>
          </a:xfrm>
          <a:custGeom>
            <a:avLst/>
            <a:gdLst>
              <a:gd name="T0" fmla="*/ 0 w 49"/>
              <a:gd name="T1" fmla="*/ 191 h 191"/>
              <a:gd name="T2" fmla="*/ 15 w 49"/>
              <a:gd name="T3" fmla="*/ 185 h 191"/>
              <a:gd name="T4" fmla="*/ 29 w 49"/>
              <a:gd name="T5" fmla="*/ 172 h 191"/>
              <a:gd name="T6" fmla="*/ 39 w 49"/>
              <a:gd name="T7" fmla="*/ 152 h 191"/>
              <a:gd name="T8" fmla="*/ 47 w 49"/>
              <a:gd name="T9" fmla="*/ 125 h 191"/>
              <a:gd name="T10" fmla="*/ 49 w 49"/>
              <a:gd name="T11" fmla="*/ 94 h 191"/>
              <a:gd name="T12" fmla="*/ 47 w 49"/>
              <a:gd name="T13" fmla="*/ 65 h 191"/>
              <a:gd name="T14" fmla="*/ 39 w 49"/>
              <a:gd name="T15" fmla="*/ 39 h 191"/>
              <a:gd name="T16" fmla="*/ 29 w 49"/>
              <a:gd name="T17" fmla="*/ 18 h 191"/>
              <a:gd name="T18" fmla="*/ 15 w 49"/>
              <a:gd name="T19" fmla="*/ 6 h 191"/>
              <a:gd name="T20" fmla="*/ 0 w 49"/>
              <a:gd name="T21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9" h="191">
                <a:moveTo>
                  <a:pt x="0" y="191"/>
                </a:moveTo>
                <a:lnTo>
                  <a:pt x="15" y="185"/>
                </a:lnTo>
                <a:lnTo>
                  <a:pt x="29" y="172"/>
                </a:lnTo>
                <a:lnTo>
                  <a:pt x="39" y="152"/>
                </a:lnTo>
                <a:lnTo>
                  <a:pt x="47" y="125"/>
                </a:lnTo>
                <a:lnTo>
                  <a:pt x="49" y="94"/>
                </a:lnTo>
                <a:lnTo>
                  <a:pt x="47" y="65"/>
                </a:lnTo>
                <a:lnTo>
                  <a:pt x="39" y="39"/>
                </a:lnTo>
                <a:lnTo>
                  <a:pt x="29" y="18"/>
                </a:lnTo>
                <a:lnTo>
                  <a:pt x="15" y="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80" name="Freeform 60"/>
          <p:cNvSpPr>
            <a:spLocks noChangeAspect="1"/>
          </p:cNvSpPr>
          <p:nvPr/>
        </p:nvSpPr>
        <p:spPr bwMode="auto">
          <a:xfrm>
            <a:off x="3406775" y="1371600"/>
            <a:ext cx="298450" cy="403225"/>
          </a:xfrm>
          <a:custGeom>
            <a:avLst/>
            <a:gdLst>
              <a:gd name="T0" fmla="*/ 0 w 156"/>
              <a:gd name="T1" fmla="*/ 191 h 191"/>
              <a:gd name="T2" fmla="*/ 43 w 156"/>
              <a:gd name="T3" fmla="*/ 185 h 191"/>
              <a:gd name="T4" fmla="*/ 80 w 156"/>
              <a:gd name="T5" fmla="*/ 174 h 191"/>
              <a:gd name="T6" fmla="*/ 111 w 156"/>
              <a:gd name="T7" fmla="*/ 158 h 191"/>
              <a:gd name="T8" fmla="*/ 136 w 156"/>
              <a:gd name="T9" fmla="*/ 139 h 191"/>
              <a:gd name="T10" fmla="*/ 152 w 156"/>
              <a:gd name="T11" fmla="*/ 119 h 191"/>
              <a:gd name="T12" fmla="*/ 156 w 156"/>
              <a:gd name="T13" fmla="*/ 94 h 191"/>
              <a:gd name="T14" fmla="*/ 152 w 156"/>
              <a:gd name="T15" fmla="*/ 72 h 191"/>
              <a:gd name="T16" fmla="*/ 136 w 156"/>
              <a:gd name="T17" fmla="*/ 51 h 191"/>
              <a:gd name="T18" fmla="*/ 111 w 156"/>
              <a:gd name="T19" fmla="*/ 30 h 191"/>
              <a:gd name="T20" fmla="*/ 80 w 156"/>
              <a:gd name="T21" fmla="*/ 16 h 191"/>
              <a:gd name="T22" fmla="*/ 41 w 156"/>
              <a:gd name="T23" fmla="*/ 6 h 191"/>
              <a:gd name="T24" fmla="*/ 0 w 156"/>
              <a:gd name="T25" fmla="*/ 0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56" h="191">
                <a:moveTo>
                  <a:pt x="0" y="191"/>
                </a:moveTo>
                <a:lnTo>
                  <a:pt x="43" y="185"/>
                </a:lnTo>
                <a:lnTo>
                  <a:pt x="80" y="174"/>
                </a:lnTo>
                <a:lnTo>
                  <a:pt x="111" y="158"/>
                </a:lnTo>
                <a:lnTo>
                  <a:pt x="136" y="139"/>
                </a:lnTo>
                <a:lnTo>
                  <a:pt x="152" y="119"/>
                </a:lnTo>
                <a:lnTo>
                  <a:pt x="156" y="94"/>
                </a:lnTo>
                <a:lnTo>
                  <a:pt x="152" y="72"/>
                </a:lnTo>
                <a:lnTo>
                  <a:pt x="136" y="51"/>
                </a:lnTo>
                <a:lnTo>
                  <a:pt x="111" y="30"/>
                </a:lnTo>
                <a:lnTo>
                  <a:pt x="80" y="16"/>
                </a:lnTo>
                <a:lnTo>
                  <a:pt x="41" y="6"/>
                </a:lnTo>
                <a:lnTo>
                  <a:pt x="0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81" name="Freeform 61"/>
          <p:cNvSpPr>
            <a:spLocks noChangeAspect="1"/>
          </p:cNvSpPr>
          <p:nvPr/>
        </p:nvSpPr>
        <p:spPr bwMode="auto">
          <a:xfrm>
            <a:off x="3705225" y="1539875"/>
            <a:ext cx="42863" cy="65088"/>
          </a:xfrm>
          <a:custGeom>
            <a:avLst/>
            <a:gdLst>
              <a:gd name="T0" fmla="*/ 13 w 23"/>
              <a:gd name="T1" fmla="*/ 31 h 31"/>
              <a:gd name="T2" fmla="*/ 17 w 23"/>
              <a:gd name="T3" fmla="*/ 31 h 31"/>
              <a:gd name="T4" fmla="*/ 21 w 23"/>
              <a:gd name="T5" fmla="*/ 26 h 31"/>
              <a:gd name="T6" fmla="*/ 23 w 23"/>
              <a:gd name="T7" fmla="*/ 22 h 31"/>
              <a:gd name="T8" fmla="*/ 23 w 23"/>
              <a:gd name="T9" fmla="*/ 16 h 31"/>
              <a:gd name="T10" fmla="*/ 23 w 23"/>
              <a:gd name="T11" fmla="*/ 10 h 31"/>
              <a:gd name="T12" fmla="*/ 21 w 23"/>
              <a:gd name="T13" fmla="*/ 4 h 31"/>
              <a:gd name="T14" fmla="*/ 17 w 23"/>
              <a:gd name="T15" fmla="*/ 0 h 31"/>
              <a:gd name="T16" fmla="*/ 13 w 23"/>
              <a:gd name="T17" fmla="*/ 0 h 31"/>
              <a:gd name="T18" fmla="*/ 9 w 23"/>
              <a:gd name="T19" fmla="*/ 0 h 31"/>
              <a:gd name="T20" fmla="*/ 5 w 23"/>
              <a:gd name="T21" fmla="*/ 4 h 31"/>
              <a:gd name="T22" fmla="*/ 2 w 23"/>
              <a:gd name="T23" fmla="*/ 10 h 31"/>
              <a:gd name="T24" fmla="*/ 0 w 23"/>
              <a:gd name="T25" fmla="*/ 16 h 31"/>
              <a:gd name="T26" fmla="*/ 2 w 23"/>
              <a:gd name="T27" fmla="*/ 22 h 31"/>
              <a:gd name="T28" fmla="*/ 5 w 23"/>
              <a:gd name="T29" fmla="*/ 26 h 31"/>
              <a:gd name="T30" fmla="*/ 9 w 23"/>
              <a:gd name="T31" fmla="*/ 31 h 31"/>
              <a:gd name="T32" fmla="*/ 13 w 23"/>
              <a:gd name="T33" fmla="*/ 31 h 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23" h="31">
                <a:moveTo>
                  <a:pt x="13" y="31"/>
                </a:moveTo>
                <a:lnTo>
                  <a:pt x="17" y="31"/>
                </a:lnTo>
                <a:lnTo>
                  <a:pt x="21" y="26"/>
                </a:lnTo>
                <a:lnTo>
                  <a:pt x="23" y="22"/>
                </a:lnTo>
                <a:lnTo>
                  <a:pt x="23" y="16"/>
                </a:lnTo>
                <a:lnTo>
                  <a:pt x="23" y="10"/>
                </a:lnTo>
                <a:lnTo>
                  <a:pt x="21" y="4"/>
                </a:lnTo>
                <a:lnTo>
                  <a:pt x="17" y="0"/>
                </a:lnTo>
                <a:lnTo>
                  <a:pt x="13" y="0"/>
                </a:lnTo>
                <a:lnTo>
                  <a:pt x="9" y="0"/>
                </a:lnTo>
                <a:lnTo>
                  <a:pt x="5" y="4"/>
                </a:lnTo>
                <a:lnTo>
                  <a:pt x="2" y="10"/>
                </a:lnTo>
                <a:lnTo>
                  <a:pt x="0" y="16"/>
                </a:lnTo>
                <a:lnTo>
                  <a:pt x="2" y="22"/>
                </a:lnTo>
                <a:lnTo>
                  <a:pt x="5" y="26"/>
                </a:lnTo>
                <a:lnTo>
                  <a:pt x="9" y="31"/>
                </a:lnTo>
                <a:lnTo>
                  <a:pt x="13" y="31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82" name="Line 62"/>
          <p:cNvSpPr>
            <a:spLocks noChangeAspect="1" noChangeShapeType="1"/>
          </p:cNvSpPr>
          <p:nvPr/>
        </p:nvSpPr>
        <p:spPr bwMode="auto">
          <a:xfrm flipH="1">
            <a:off x="3744913" y="1574800"/>
            <a:ext cx="2667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83" name="Freeform 63"/>
          <p:cNvSpPr>
            <a:spLocks noChangeAspect="1"/>
          </p:cNvSpPr>
          <p:nvPr/>
        </p:nvSpPr>
        <p:spPr bwMode="auto">
          <a:xfrm>
            <a:off x="3284538" y="1487488"/>
            <a:ext cx="196850" cy="195262"/>
          </a:xfrm>
          <a:custGeom>
            <a:avLst/>
            <a:gdLst>
              <a:gd name="T0" fmla="*/ 103 w 103"/>
              <a:gd name="T1" fmla="*/ 0 h 93"/>
              <a:gd name="T2" fmla="*/ 0 w 103"/>
              <a:gd name="T3" fmla="*/ 0 h 93"/>
              <a:gd name="T4" fmla="*/ 0 w 103"/>
              <a:gd name="T5" fmla="*/ 93 h 93"/>
              <a:gd name="T6" fmla="*/ 103 w 103"/>
              <a:gd name="T7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3" h="93">
                <a:moveTo>
                  <a:pt x="103" y="0"/>
                </a:moveTo>
                <a:lnTo>
                  <a:pt x="0" y="0"/>
                </a:lnTo>
                <a:lnTo>
                  <a:pt x="0" y="93"/>
                </a:lnTo>
                <a:lnTo>
                  <a:pt x="103" y="93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84" name="Oval 64"/>
          <p:cNvSpPr>
            <a:spLocks noChangeAspect="1" noChangeArrowheads="1"/>
          </p:cNvSpPr>
          <p:nvPr/>
        </p:nvSpPr>
        <p:spPr bwMode="auto">
          <a:xfrm>
            <a:off x="3243263" y="1558925"/>
            <a:ext cx="63500" cy="635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85" name="Text Box 65"/>
          <p:cNvSpPr txBox="1">
            <a:spLocks noChangeAspect="1" noChangeArrowheads="1"/>
          </p:cNvSpPr>
          <p:nvPr/>
        </p:nvSpPr>
        <p:spPr bwMode="auto">
          <a:xfrm>
            <a:off x="1141413" y="369888"/>
            <a:ext cx="31432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1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8786" name="Text Box 66"/>
          <p:cNvSpPr txBox="1">
            <a:spLocks noChangeAspect="1" noChangeArrowheads="1"/>
          </p:cNvSpPr>
          <p:nvPr/>
        </p:nvSpPr>
        <p:spPr bwMode="auto">
          <a:xfrm>
            <a:off x="1141413" y="889000"/>
            <a:ext cx="3143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2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8787" name="Text Box 67"/>
          <p:cNvSpPr txBox="1">
            <a:spLocks noChangeAspect="1" noChangeArrowheads="1"/>
          </p:cNvSpPr>
          <p:nvPr/>
        </p:nvSpPr>
        <p:spPr bwMode="auto">
          <a:xfrm>
            <a:off x="1096963" y="1535113"/>
            <a:ext cx="314325" cy="354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3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8788" name="Text Box 68"/>
          <p:cNvSpPr txBox="1">
            <a:spLocks noChangeAspect="1" noChangeArrowheads="1"/>
          </p:cNvSpPr>
          <p:nvPr/>
        </p:nvSpPr>
        <p:spPr bwMode="auto">
          <a:xfrm>
            <a:off x="1917700" y="688975"/>
            <a:ext cx="314325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4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8789" name="Text Box 69"/>
          <p:cNvSpPr txBox="1">
            <a:spLocks noChangeAspect="1" noChangeArrowheads="1"/>
          </p:cNvSpPr>
          <p:nvPr/>
        </p:nvSpPr>
        <p:spPr bwMode="auto">
          <a:xfrm>
            <a:off x="2781300" y="1139825"/>
            <a:ext cx="3143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5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8790" name="Text Box 70"/>
          <p:cNvSpPr txBox="1">
            <a:spLocks noChangeAspect="1" noChangeArrowheads="1"/>
          </p:cNvSpPr>
          <p:nvPr/>
        </p:nvSpPr>
        <p:spPr bwMode="auto">
          <a:xfrm>
            <a:off x="3473450" y="1139825"/>
            <a:ext cx="314325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6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8791" name="Line 71"/>
          <p:cNvSpPr>
            <a:spLocks noChangeAspect="1" noChangeShapeType="1"/>
          </p:cNvSpPr>
          <p:nvPr/>
        </p:nvSpPr>
        <p:spPr bwMode="auto">
          <a:xfrm>
            <a:off x="1566863" y="563563"/>
            <a:ext cx="0" cy="1757362"/>
          </a:xfrm>
          <a:prstGeom prst="line">
            <a:avLst/>
          </a:prstGeom>
          <a:noFill/>
          <a:ln w="15875">
            <a:solidFill>
              <a:srgbClr val="000000"/>
            </a:solidFill>
            <a:prstDash val="lg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8792" name="Text Box 72"/>
          <p:cNvSpPr txBox="1">
            <a:spLocks noChangeAspect="1" noChangeArrowheads="1"/>
          </p:cNvSpPr>
          <p:nvPr/>
        </p:nvSpPr>
        <p:spPr bwMode="auto">
          <a:xfrm>
            <a:off x="1420813" y="150813"/>
            <a:ext cx="811212" cy="266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0989" tIns="30495" rIns="60989" bIns="30495"/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cut</a:t>
            </a:r>
            <a:r>
              <a:rPr lang="de-DE" sz="1700" baseline="-25000" smtClean="0">
                <a:solidFill>
                  <a:srgbClr val="000000"/>
                </a:solidFill>
              </a:rPr>
              <a:t>1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8793" name="Text Box 73"/>
          <p:cNvSpPr txBox="1">
            <a:spLocks noChangeArrowheads="1"/>
          </p:cNvSpPr>
          <p:nvPr/>
        </p:nvSpPr>
        <p:spPr bwMode="auto">
          <a:xfrm>
            <a:off x="2884488" y="4797425"/>
            <a:ext cx="1511599" cy="4087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dirty="0" smtClean="0">
                <a:solidFill>
                  <a:srgbClr val="000000"/>
                </a:solidFill>
              </a:rPr>
              <a:t>KL </a:t>
            </a:r>
            <a:r>
              <a:rPr lang="de-DE" sz="1700" dirty="0" err="1" smtClean="0">
                <a:solidFill>
                  <a:srgbClr val="000000"/>
                </a:solidFill>
              </a:rPr>
              <a:t>Algorithm</a:t>
            </a:r>
            <a:endParaRPr lang="en-US" altLang="zh-CN" sz="1700" dirty="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3437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8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8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98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8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9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9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79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9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9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98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798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98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98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98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98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98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98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98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98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98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98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98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98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798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798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798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798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79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8724" grpId="0" animBg="1"/>
      <p:bldP spid="798725" grpId="0" animBg="1"/>
      <p:bldP spid="798726" grpId="0" animBg="1"/>
      <p:bldP spid="798727" grpId="0" animBg="1"/>
      <p:bldP spid="798728" grpId="0" animBg="1"/>
      <p:bldP spid="798729" grpId="0" animBg="1"/>
      <p:bldP spid="798730" grpId="0" animBg="1"/>
      <p:bldP spid="798731" grpId="0" animBg="1"/>
      <p:bldP spid="798732" grpId="0" animBg="1"/>
      <p:bldP spid="798733" grpId="0" animBg="1"/>
      <p:bldP spid="798734" grpId="0" animBg="1"/>
      <p:bldP spid="798735" grpId="0" animBg="1"/>
      <p:bldP spid="798736" grpId="0" animBg="1"/>
      <p:bldP spid="798737" grpId="0" animBg="1"/>
      <p:bldP spid="798738" grpId="0" animBg="1"/>
      <p:bldP spid="798739" grpId="0" animBg="1"/>
      <p:bldP spid="798740" grpId="0" animBg="1"/>
      <p:bldP spid="798741" grpId="0" animBg="1"/>
      <p:bldP spid="798742" grpId="0" animBg="1"/>
      <p:bldP spid="798743" grpId="0" animBg="1"/>
      <p:bldP spid="798744" grpId="0" animBg="1"/>
      <p:bldP spid="798745" grpId="0" animBg="1"/>
      <p:bldP spid="798746" grpId="0" animBg="1"/>
      <p:bldP spid="798747" grpId="0" animBg="1"/>
      <p:bldP spid="798748" grpId="0" animBg="1"/>
      <p:bldP spid="798749" grpId="0" animBg="1"/>
      <p:bldP spid="798750" grpId="0" animBg="1"/>
      <p:bldP spid="798751" grpId="0" animBg="1"/>
      <p:bldP spid="798752" grpId="0" animBg="1"/>
      <p:bldP spid="798753" grpId="0"/>
      <p:bldP spid="798754" grpId="0"/>
      <p:bldP spid="79879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558085-F897-B24F-A03C-333CC1B2DB64}" type="slidenum">
              <a:rPr lang="en-US"/>
              <a:pPr/>
              <a:t>27</a:t>
            </a:fld>
            <a:endParaRPr lang="en-US"/>
          </a:p>
        </p:txBody>
      </p:sp>
      <p:sp>
        <p:nvSpPr>
          <p:cNvPr id="799746" name="Rectangle 2"/>
          <p:cNvSpPr>
            <a:spLocks noChangeArrowheads="1"/>
          </p:cNvSpPr>
          <p:nvPr/>
        </p:nvSpPr>
        <p:spPr bwMode="auto">
          <a:xfrm>
            <a:off x="-1588" y="0"/>
            <a:ext cx="9145588" cy="804863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747" name="Text Box 3"/>
          <p:cNvSpPr txBox="1">
            <a:spLocks noChangeArrowheads="1"/>
          </p:cNvSpPr>
          <p:nvPr/>
        </p:nvSpPr>
        <p:spPr bwMode="auto">
          <a:xfrm>
            <a:off x="61913" y="2636838"/>
            <a:ext cx="4954587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Horizontal cut </a:t>
            </a:r>
            <a:r>
              <a:rPr lang="de-DE" sz="1700" i="1" smtClean="0">
                <a:solidFill>
                  <a:srgbClr val="000000"/>
                </a:solidFill>
              </a:rPr>
              <a:t>cut</a:t>
            </a:r>
            <a:r>
              <a:rPr lang="de-DE" sz="1700" baseline="-25000" smtClean="0">
                <a:solidFill>
                  <a:srgbClr val="000000"/>
                </a:solidFill>
              </a:rPr>
              <a:t>2L</a:t>
            </a:r>
            <a:r>
              <a:rPr lang="de-DE" sz="1700" smtClean="0">
                <a:solidFill>
                  <a:srgbClr val="000000"/>
                </a:solidFill>
              </a:rPr>
              <a:t>: </a:t>
            </a:r>
            <a:r>
              <a:rPr lang="de-DE" sz="1700" i="1" smtClean="0">
                <a:solidFill>
                  <a:srgbClr val="000000"/>
                </a:solidFill>
              </a:rPr>
              <a:t>T</a:t>
            </a:r>
            <a:r>
              <a:rPr lang="de-DE" sz="1700" smtClean="0">
                <a:solidFill>
                  <a:srgbClr val="000000"/>
                </a:solidFill>
              </a:rPr>
              <a:t>={1,4}, </a:t>
            </a:r>
            <a:r>
              <a:rPr lang="de-DE" sz="1700" i="1" smtClean="0">
                <a:solidFill>
                  <a:srgbClr val="000000"/>
                </a:solidFill>
              </a:rPr>
              <a:t>B</a:t>
            </a:r>
            <a:r>
              <a:rPr lang="de-DE" sz="1700" smtClean="0">
                <a:solidFill>
                  <a:srgbClr val="000000"/>
                </a:solidFill>
              </a:rPr>
              <a:t>={2,0}</a:t>
            </a:r>
          </a:p>
        </p:txBody>
      </p:sp>
      <p:sp>
        <p:nvSpPr>
          <p:cNvPr id="799748" name="Oval 4"/>
          <p:cNvSpPr>
            <a:spLocks noChangeArrowheads="1"/>
          </p:cNvSpPr>
          <p:nvPr/>
        </p:nvSpPr>
        <p:spPr bwMode="auto">
          <a:xfrm>
            <a:off x="1165225" y="3246438"/>
            <a:ext cx="382588" cy="3810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99749" name="Oval 5"/>
          <p:cNvSpPr>
            <a:spLocks noChangeArrowheads="1"/>
          </p:cNvSpPr>
          <p:nvPr/>
        </p:nvSpPr>
        <p:spPr bwMode="auto">
          <a:xfrm>
            <a:off x="1165225" y="3781425"/>
            <a:ext cx="382588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9750" name="Oval 6"/>
          <p:cNvSpPr>
            <a:spLocks noChangeArrowheads="1"/>
          </p:cNvSpPr>
          <p:nvPr/>
        </p:nvSpPr>
        <p:spPr bwMode="auto">
          <a:xfrm>
            <a:off x="2079625" y="3781425"/>
            <a:ext cx="382588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99751" name="Oval 7"/>
          <p:cNvSpPr>
            <a:spLocks noChangeArrowheads="1"/>
          </p:cNvSpPr>
          <p:nvPr/>
        </p:nvSpPr>
        <p:spPr bwMode="auto">
          <a:xfrm>
            <a:off x="2079625" y="3246438"/>
            <a:ext cx="382588" cy="3810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99752" name="Line 8"/>
          <p:cNvSpPr>
            <a:spLocks noChangeShapeType="1"/>
          </p:cNvSpPr>
          <p:nvPr/>
        </p:nvSpPr>
        <p:spPr bwMode="auto">
          <a:xfrm>
            <a:off x="1547813" y="3398838"/>
            <a:ext cx="5318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753" name="Line 9"/>
          <p:cNvSpPr>
            <a:spLocks noChangeShapeType="1"/>
          </p:cNvSpPr>
          <p:nvPr/>
        </p:nvSpPr>
        <p:spPr bwMode="auto">
          <a:xfrm flipV="1">
            <a:off x="1547813" y="3475038"/>
            <a:ext cx="531812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754" name="Line 10"/>
          <p:cNvSpPr>
            <a:spLocks noChangeShapeType="1"/>
          </p:cNvSpPr>
          <p:nvPr/>
        </p:nvSpPr>
        <p:spPr bwMode="auto">
          <a:xfrm>
            <a:off x="1090613" y="3703638"/>
            <a:ext cx="1524000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755" name="Text Box 11"/>
          <p:cNvSpPr txBox="1">
            <a:spLocks noChangeArrowheads="1"/>
          </p:cNvSpPr>
          <p:nvPr/>
        </p:nvSpPr>
        <p:spPr bwMode="auto">
          <a:xfrm>
            <a:off x="4768850" y="2636838"/>
            <a:ext cx="3906838" cy="35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Horizontal cut </a:t>
            </a:r>
            <a:r>
              <a:rPr lang="de-DE" sz="1700" i="1" smtClean="0">
                <a:solidFill>
                  <a:srgbClr val="000000"/>
                </a:solidFill>
              </a:rPr>
              <a:t>cut</a:t>
            </a:r>
            <a:r>
              <a:rPr lang="de-DE" sz="1700" baseline="-25000" smtClean="0">
                <a:solidFill>
                  <a:srgbClr val="000000"/>
                </a:solidFill>
              </a:rPr>
              <a:t>2R</a:t>
            </a:r>
            <a:r>
              <a:rPr lang="de-DE" sz="1700" smtClean="0">
                <a:solidFill>
                  <a:srgbClr val="000000"/>
                </a:solidFill>
              </a:rPr>
              <a:t>: </a:t>
            </a:r>
            <a:r>
              <a:rPr lang="de-DE" sz="1700" i="1" smtClean="0">
                <a:solidFill>
                  <a:srgbClr val="000000"/>
                </a:solidFill>
              </a:rPr>
              <a:t>T</a:t>
            </a:r>
            <a:r>
              <a:rPr lang="de-DE" sz="1700" smtClean="0">
                <a:solidFill>
                  <a:srgbClr val="000000"/>
                </a:solidFill>
              </a:rPr>
              <a:t>={3,5}, </a:t>
            </a:r>
            <a:r>
              <a:rPr lang="de-DE" sz="1700" i="1" smtClean="0">
                <a:solidFill>
                  <a:srgbClr val="000000"/>
                </a:solidFill>
              </a:rPr>
              <a:t>B</a:t>
            </a:r>
            <a:r>
              <a:rPr lang="de-DE" sz="1700" smtClean="0">
                <a:solidFill>
                  <a:srgbClr val="000000"/>
                </a:solidFill>
              </a:rPr>
              <a:t>={6,0}</a:t>
            </a:r>
          </a:p>
        </p:txBody>
      </p:sp>
      <p:sp>
        <p:nvSpPr>
          <p:cNvPr id="799756" name="Oval 12"/>
          <p:cNvSpPr>
            <a:spLocks noChangeArrowheads="1"/>
          </p:cNvSpPr>
          <p:nvPr/>
        </p:nvSpPr>
        <p:spPr bwMode="auto">
          <a:xfrm>
            <a:off x="5773738" y="3255963"/>
            <a:ext cx="381000" cy="382587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99757" name="Oval 13"/>
          <p:cNvSpPr>
            <a:spLocks noChangeArrowheads="1"/>
          </p:cNvSpPr>
          <p:nvPr/>
        </p:nvSpPr>
        <p:spPr bwMode="auto">
          <a:xfrm>
            <a:off x="6537325" y="3246438"/>
            <a:ext cx="381000" cy="3810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799758" name="Oval 14"/>
          <p:cNvSpPr>
            <a:spLocks noChangeArrowheads="1"/>
          </p:cNvSpPr>
          <p:nvPr/>
        </p:nvSpPr>
        <p:spPr bwMode="auto">
          <a:xfrm>
            <a:off x="6537325" y="3789363"/>
            <a:ext cx="381000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799759" name="Oval 15"/>
          <p:cNvSpPr>
            <a:spLocks noChangeArrowheads="1"/>
          </p:cNvSpPr>
          <p:nvPr/>
        </p:nvSpPr>
        <p:spPr bwMode="auto">
          <a:xfrm>
            <a:off x="5773738" y="3789363"/>
            <a:ext cx="381000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99760" name="Line 16"/>
          <p:cNvSpPr>
            <a:spLocks noChangeShapeType="1"/>
          </p:cNvSpPr>
          <p:nvPr/>
        </p:nvSpPr>
        <p:spPr bwMode="auto">
          <a:xfrm flipH="1">
            <a:off x="6721475" y="3633788"/>
            <a:ext cx="47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761" name="Line 17"/>
          <p:cNvSpPr>
            <a:spLocks noChangeShapeType="1"/>
          </p:cNvSpPr>
          <p:nvPr/>
        </p:nvSpPr>
        <p:spPr bwMode="auto">
          <a:xfrm flipV="1">
            <a:off x="6167438" y="3430588"/>
            <a:ext cx="369887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762" name="Line 18"/>
          <p:cNvSpPr>
            <a:spLocks noChangeShapeType="1"/>
          </p:cNvSpPr>
          <p:nvPr/>
        </p:nvSpPr>
        <p:spPr bwMode="auto">
          <a:xfrm>
            <a:off x="5622925" y="3713163"/>
            <a:ext cx="1524000" cy="0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841" name="Text Box 97"/>
          <p:cNvSpPr txBox="1">
            <a:spLocks noChangeArrowheads="1"/>
          </p:cNvSpPr>
          <p:nvPr/>
        </p:nvSpPr>
        <p:spPr bwMode="auto">
          <a:xfrm>
            <a:off x="2462213" y="3484563"/>
            <a:ext cx="836612" cy="35401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cut</a:t>
            </a:r>
            <a:r>
              <a:rPr lang="de-DE" sz="1700" baseline="-25000" smtClean="0">
                <a:solidFill>
                  <a:srgbClr val="000000"/>
                </a:solidFill>
              </a:rPr>
              <a:t>2L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9842" name="Text Box 98"/>
          <p:cNvSpPr txBox="1">
            <a:spLocks noChangeArrowheads="1"/>
          </p:cNvSpPr>
          <p:nvPr/>
        </p:nvSpPr>
        <p:spPr bwMode="auto">
          <a:xfrm>
            <a:off x="6945313" y="3455988"/>
            <a:ext cx="1173162" cy="354012"/>
          </a:xfrm>
          <a:prstGeom prst="rect">
            <a:avLst/>
          </a:prstGeom>
          <a:solidFill>
            <a:srgbClr val="EDEDE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cut</a:t>
            </a:r>
            <a:r>
              <a:rPr lang="de-DE" sz="1700" baseline="-25000" smtClean="0">
                <a:solidFill>
                  <a:srgbClr val="000000"/>
                </a:solidFill>
              </a:rPr>
              <a:t>2R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799866" name="Group 122"/>
          <p:cNvGrpSpPr>
            <a:grpSpLocks/>
          </p:cNvGrpSpPr>
          <p:nvPr/>
        </p:nvGrpSpPr>
        <p:grpSpPr bwMode="auto">
          <a:xfrm>
            <a:off x="4965700" y="4811713"/>
            <a:ext cx="3152775" cy="1641475"/>
            <a:chOff x="3128" y="3031"/>
            <a:chExt cx="1986" cy="1034"/>
          </a:xfrm>
        </p:grpSpPr>
        <p:grpSp>
          <p:nvGrpSpPr>
            <p:cNvPr id="799763" name="Group 19"/>
            <p:cNvGrpSpPr>
              <a:grpSpLocks/>
            </p:cNvGrpSpPr>
            <p:nvPr/>
          </p:nvGrpSpPr>
          <p:grpSpPr bwMode="auto">
            <a:xfrm>
              <a:off x="3673" y="3255"/>
              <a:ext cx="1390" cy="624"/>
              <a:chOff x="4062" y="164"/>
              <a:chExt cx="1313" cy="590"/>
            </a:xfrm>
          </p:grpSpPr>
          <p:sp>
            <p:nvSpPr>
              <p:cNvPr id="799764" name="Rectangle 20"/>
              <p:cNvSpPr>
                <a:spLocks noChangeArrowheads="1"/>
              </p:cNvSpPr>
              <p:nvPr/>
            </p:nvSpPr>
            <p:spPr bwMode="auto">
              <a:xfrm rot="5400000">
                <a:off x="5129" y="165"/>
                <a:ext cx="241" cy="25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65" name="Rectangle 21"/>
              <p:cNvSpPr>
                <a:spLocks noChangeArrowheads="1"/>
              </p:cNvSpPr>
              <p:nvPr/>
            </p:nvSpPr>
            <p:spPr bwMode="auto">
              <a:xfrm rot="5400000">
                <a:off x="4787" y="160"/>
                <a:ext cx="241" cy="249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66" name="Rectangle 22"/>
              <p:cNvSpPr>
                <a:spLocks noChangeArrowheads="1"/>
              </p:cNvSpPr>
              <p:nvPr/>
            </p:nvSpPr>
            <p:spPr bwMode="auto">
              <a:xfrm rot="5400000">
                <a:off x="4408" y="159"/>
                <a:ext cx="241" cy="25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67" name="Rectangle 23"/>
              <p:cNvSpPr>
                <a:spLocks noChangeArrowheads="1"/>
              </p:cNvSpPr>
              <p:nvPr/>
            </p:nvSpPr>
            <p:spPr bwMode="auto">
              <a:xfrm rot="5400000">
                <a:off x="4067" y="159"/>
                <a:ext cx="241" cy="25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68" name="Rectangle 24"/>
              <p:cNvSpPr>
                <a:spLocks noChangeArrowheads="1"/>
              </p:cNvSpPr>
              <p:nvPr/>
            </p:nvSpPr>
            <p:spPr bwMode="auto">
              <a:xfrm rot="5400000">
                <a:off x="5130" y="509"/>
                <a:ext cx="239" cy="25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69" name="Rectangle 25"/>
              <p:cNvSpPr>
                <a:spLocks noChangeArrowheads="1"/>
              </p:cNvSpPr>
              <p:nvPr/>
            </p:nvSpPr>
            <p:spPr bwMode="auto">
              <a:xfrm rot="5400000">
                <a:off x="4776" y="509"/>
                <a:ext cx="241" cy="250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70" name="Rectangle 26"/>
              <p:cNvSpPr>
                <a:spLocks noChangeArrowheads="1"/>
              </p:cNvSpPr>
              <p:nvPr/>
            </p:nvSpPr>
            <p:spPr bwMode="auto">
              <a:xfrm rot="5400000">
                <a:off x="4075" y="509"/>
                <a:ext cx="238" cy="25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71" name="Rectangle 27"/>
              <p:cNvSpPr>
                <a:spLocks noChangeArrowheads="1"/>
              </p:cNvSpPr>
              <p:nvPr/>
            </p:nvSpPr>
            <p:spPr bwMode="auto">
              <a:xfrm rot="5400000">
                <a:off x="4409" y="509"/>
                <a:ext cx="239" cy="251"/>
              </a:xfrm>
              <a:prstGeom prst="rect">
                <a:avLst/>
              </a:prstGeom>
              <a:noFill/>
              <a:ln w="12700">
                <a:solidFill>
                  <a:srgbClr val="000000"/>
                </a:solidFill>
                <a:prstDash val="sysDot"/>
                <a:miter lim="800000"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799789" name="Freeform 45"/>
            <p:cNvSpPr>
              <a:spLocks/>
            </p:cNvSpPr>
            <p:nvPr/>
          </p:nvSpPr>
          <p:spPr bwMode="auto">
            <a:xfrm>
              <a:off x="3722" y="3302"/>
              <a:ext cx="119" cy="174"/>
            </a:xfrm>
            <a:custGeom>
              <a:avLst/>
              <a:gdLst>
                <a:gd name="T0" fmla="*/ 0 w 113"/>
                <a:gd name="T1" fmla="*/ 164 h 164"/>
                <a:gd name="T2" fmla="*/ 35 w 113"/>
                <a:gd name="T3" fmla="*/ 158 h 164"/>
                <a:gd name="T4" fmla="*/ 68 w 113"/>
                <a:gd name="T5" fmla="*/ 146 h 164"/>
                <a:gd name="T6" fmla="*/ 93 w 113"/>
                <a:gd name="T7" fmla="*/ 127 h 164"/>
                <a:gd name="T8" fmla="*/ 107 w 113"/>
                <a:gd name="T9" fmla="*/ 107 h 164"/>
                <a:gd name="T10" fmla="*/ 113 w 113"/>
                <a:gd name="T11" fmla="*/ 82 h 164"/>
                <a:gd name="T12" fmla="*/ 107 w 113"/>
                <a:gd name="T13" fmla="*/ 57 h 164"/>
                <a:gd name="T14" fmla="*/ 93 w 113"/>
                <a:gd name="T15" fmla="*/ 37 h 164"/>
                <a:gd name="T16" fmla="*/ 68 w 113"/>
                <a:gd name="T17" fmla="*/ 20 h 164"/>
                <a:gd name="T18" fmla="*/ 35 w 113"/>
                <a:gd name="T19" fmla="*/ 8 h 164"/>
                <a:gd name="T20" fmla="*/ 0 w 113"/>
                <a:gd name="T21" fmla="*/ 0 h 164"/>
                <a:gd name="T22" fmla="*/ 0 w 113"/>
                <a:gd name="T2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3" h="164">
                  <a:moveTo>
                    <a:pt x="0" y="164"/>
                  </a:moveTo>
                  <a:lnTo>
                    <a:pt x="35" y="158"/>
                  </a:lnTo>
                  <a:lnTo>
                    <a:pt x="68" y="146"/>
                  </a:lnTo>
                  <a:lnTo>
                    <a:pt x="93" y="127"/>
                  </a:lnTo>
                  <a:lnTo>
                    <a:pt x="107" y="107"/>
                  </a:lnTo>
                  <a:lnTo>
                    <a:pt x="113" y="82"/>
                  </a:lnTo>
                  <a:lnTo>
                    <a:pt x="107" y="57"/>
                  </a:lnTo>
                  <a:lnTo>
                    <a:pt x="93" y="37"/>
                  </a:lnTo>
                  <a:lnTo>
                    <a:pt x="68" y="20"/>
                  </a:lnTo>
                  <a:lnTo>
                    <a:pt x="35" y="8"/>
                  </a:lnTo>
                  <a:lnTo>
                    <a:pt x="0" y="0"/>
                  </a:lnTo>
                  <a:lnTo>
                    <a:pt x="0" y="16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0" name="Freeform 46"/>
            <p:cNvSpPr>
              <a:spLocks/>
            </p:cNvSpPr>
            <p:nvPr/>
          </p:nvSpPr>
          <p:spPr bwMode="auto">
            <a:xfrm>
              <a:off x="3841" y="3372"/>
              <a:ext cx="27" cy="35"/>
            </a:xfrm>
            <a:custGeom>
              <a:avLst/>
              <a:gdLst>
                <a:gd name="T0" fmla="*/ 13 w 25"/>
                <a:gd name="T1" fmla="*/ 33 h 33"/>
                <a:gd name="T2" fmla="*/ 17 w 25"/>
                <a:gd name="T3" fmla="*/ 30 h 33"/>
                <a:gd name="T4" fmla="*/ 21 w 25"/>
                <a:gd name="T5" fmla="*/ 28 h 33"/>
                <a:gd name="T6" fmla="*/ 25 w 25"/>
                <a:gd name="T7" fmla="*/ 22 h 33"/>
                <a:gd name="T8" fmla="*/ 25 w 25"/>
                <a:gd name="T9" fmla="*/ 16 h 33"/>
                <a:gd name="T10" fmla="*/ 25 w 25"/>
                <a:gd name="T11" fmla="*/ 10 h 33"/>
                <a:gd name="T12" fmla="*/ 21 w 25"/>
                <a:gd name="T13" fmla="*/ 6 h 33"/>
                <a:gd name="T14" fmla="*/ 17 w 25"/>
                <a:gd name="T15" fmla="*/ 2 h 33"/>
                <a:gd name="T16" fmla="*/ 13 w 25"/>
                <a:gd name="T17" fmla="*/ 0 h 33"/>
                <a:gd name="T18" fmla="*/ 6 w 25"/>
                <a:gd name="T19" fmla="*/ 2 h 33"/>
                <a:gd name="T20" fmla="*/ 2 w 25"/>
                <a:gd name="T21" fmla="*/ 6 h 33"/>
                <a:gd name="T22" fmla="*/ 0 w 25"/>
                <a:gd name="T23" fmla="*/ 10 h 33"/>
                <a:gd name="T24" fmla="*/ 0 w 25"/>
                <a:gd name="T25" fmla="*/ 16 h 33"/>
                <a:gd name="T26" fmla="*/ 0 w 25"/>
                <a:gd name="T27" fmla="*/ 22 h 33"/>
                <a:gd name="T28" fmla="*/ 2 w 25"/>
                <a:gd name="T29" fmla="*/ 28 h 33"/>
                <a:gd name="T30" fmla="*/ 6 w 25"/>
                <a:gd name="T31" fmla="*/ 30 h 33"/>
                <a:gd name="T32" fmla="*/ 13 w 2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3">
                  <a:moveTo>
                    <a:pt x="13" y="33"/>
                  </a:moveTo>
                  <a:lnTo>
                    <a:pt x="17" y="30"/>
                  </a:lnTo>
                  <a:lnTo>
                    <a:pt x="21" y="28"/>
                  </a:lnTo>
                  <a:lnTo>
                    <a:pt x="25" y="22"/>
                  </a:lnTo>
                  <a:lnTo>
                    <a:pt x="25" y="16"/>
                  </a:lnTo>
                  <a:lnTo>
                    <a:pt x="25" y="10"/>
                  </a:lnTo>
                  <a:lnTo>
                    <a:pt x="21" y="6"/>
                  </a:lnTo>
                  <a:lnTo>
                    <a:pt x="17" y="2"/>
                  </a:lnTo>
                  <a:lnTo>
                    <a:pt x="13" y="0"/>
                  </a:lnTo>
                  <a:lnTo>
                    <a:pt x="6" y="2"/>
                  </a:lnTo>
                  <a:lnTo>
                    <a:pt x="2" y="6"/>
                  </a:lnTo>
                  <a:lnTo>
                    <a:pt x="0" y="10"/>
                  </a:lnTo>
                  <a:lnTo>
                    <a:pt x="0" y="16"/>
                  </a:lnTo>
                  <a:lnTo>
                    <a:pt x="0" y="22"/>
                  </a:lnTo>
                  <a:lnTo>
                    <a:pt x="2" y="28"/>
                  </a:lnTo>
                  <a:lnTo>
                    <a:pt x="6" y="30"/>
                  </a:lnTo>
                  <a:lnTo>
                    <a:pt x="13" y="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1" name="Freeform 47"/>
            <p:cNvSpPr>
              <a:spLocks/>
            </p:cNvSpPr>
            <p:nvPr/>
          </p:nvSpPr>
          <p:spPr bwMode="auto">
            <a:xfrm>
              <a:off x="4826" y="3302"/>
              <a:ext cx="52" cy="203"/>
            </a:xfrm>
            <a:custGeom>
              <a:avLst/>
              <a:gdLst>
                <a:gd name="T0" fmla="*/ 0 w 49"/>
                <a:gd name="T1" fmla="*/ 191 h 191"/>
                <a:gd name="T2" fmla="*/ 14 w 49"/>
                <a:gd name="T3" fmla="*/ 185 h 191"/>
                <a:gd name="T4" fmla="*/ 28 w 49"/>
                <a:gd name="T5" fmla="*/ 172 h 191"/>
                <a:gd name="T6" fmla="*/ 39 w 49"/>
                <a:gd name="T7" fmla="*/ 152 h 191"/>
                <a:gd name="T8" fmla="*/ 47 w 49"/>
                <a:gd name="T9" fmla="*/ 125 h 191"/>
                <a:gd name="T10" fmla="*/ 49 w 49"/>
                <a:gd name="T11" fmla="*/ 96 h 191"/>
                <a:gd name="T12" fmla="*/ 47 w 49"/>
                <a:gd name="T13" fmla="*/ 65 h 191"/>
                <a:gd name="T14" fmla="*/ 39 w 49"/>
                <a:gd name="T15" fmla="*/ 39 h 191"/>
                <a:gd name="T16" fmla="*/ 28 w 49"/>
                <a:gd name="T17" fmla="*/ 18 h 191"/>
                <a:gd name="T18" fmla="*/ 14 w 49"/>
                <a:gd name="T19" fmla="*/ 6 h 191"/>
                <a:gd name="T20" fmla="*/ 0 w 49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191">
                  <a:moveTo>
                    <a:pt x="0" y="191"/>
                  </a:moveTo>
                  <a:lnTo>
                    <a:pt x="14" y="185"/>
                  </a:lnTo>
                  <a:lnTo>
                    <a:pt x="28" y="172"/>
                  </a:lnTo>
                  <a:lnTo>
                    <a:pt x="39" y="152"/>
                  </a:lnTo>
                  <a:lnTo>
                    <a:pt x="47" y="125"/>
                  </a:lnTo>
                  <a:lnTo>
                    <a:pt x="49" y="96"/>
                  </a:lnTo>
                  <a:lnTo>
                    <a:pt x="47" y="65"/>
                  </a:lnTo>
                  <a:lnTo>
                    <a:pt x="39" y="39"/>
                  </a:lnTo>
                  <a:lnTo>
                    <a:pt x="28" y="18"/>
                  </a:lnTo>
                  <a:lnTo>
                    <a:pt x="14" y="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2" name="Freeform 48"/>
            <p:cNvSpPr>
              <a:spLocks/>
            </p:cNvSpPr>
            <p:nvPr/>
          </p:nvSpPr>
          <p:spPr bwMode="auto">
            <a:xfrm>
              <a:off x="4826" y="3302"/>
              <a:ext cx="165" cy="203"/>
            </a:xfrm>
            <a:custGeom>
              <a:avLst/>
              <a:gdLst>
                <a:gd name="T0" fmla="*/ 0 w 156"/>
                <a:gd name="T1" fmla="*/ 191 h 191"/>
                <a:gd name="T2" fmla="*/ 43 w 156"/>
                <a:gd name="T3" fmla="*/ 185 h 191"/>
                <a:gd name="T4" fmla="*/ 80 w 156"/>
                <a:gd name="T5" fmla="*/ 174 h 191"/>
                <a:gd name="T6" fmla="*/ 111 w 156"/>
                <a:gd name="T7" fmla="*/ 160 h 191"/>
                <a:gd name="T8" fmla="*/ 135 w 156"/>
                <a:gd name="T9" fmla="*/ 139 h 191"/>
                <a:gd name="T10" fmla="*/ 152 w 156"/>
                <a:gd name="T11" fmla="*/ 119 h 191"/>
                <a:gd name="T12" fmla="*/ 156 w 156"/>
                <a:gd name="T13" fmla="*/ 96 h 191"/>
                <a:gd name="T14" fmla="*/ 152 w 156"/>
                <a:gd name="T15" fmla="*/ 72 h 191"/>
                <a:gd name="T16" fmla="*/ 135 w 156"/>
                <a:gd name="T17" fmla="*/ 51 h 191"/>
                <a:gd name="T18" fmla="*/ 111 w 156"/>
                <a:gd name="T19" fmla="*/ 33 h 191"/>
                <a:gd name="T20" fmla="*/ 80 w 156"/>
                <a:gd name="T21" fmla="*/ 16 h 191"/>
                <a:gd name="T22" fmla="*/ 43 w 156"/>
                <a:gd name="T23" fmla="*/ 6 h 191"/>
                <a:gd name="T24" fmla="*/ 0 w 156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191">
                  <a:moveTo>
                    <a:pt x="0" y="191"/>
                  </a:moveTo>
                  <a:lnTo>
                    <a:pt x="43" y="185"/>
                  </a:lnTo>
                  <a:lnTo>
                    <a:pt x="80" y="174"/>
                  </a:lnTo>
                  <a:lnTo>
                    <a:pt x="111" y="160"/>
                  </a:lnTo>
                  <a:lnTo>
                    <a:pt x="135" y="139"/>
                  </a:lnTo>
                  <a:lnTo>
                    <a:pt x="152" y="119"/>
                  </a:lnTo>
                  <a:lnTo>
                    <a:pt x="156" y="96"/>
                  </a:lnTo>
                  <a:lnTo>
                    <a:pt x="152" y="72"/>
                  </a:lnTo>
                  <a:lnTo>
                    <a:pt x="135" y="51"/>
                  </a:lnTo>
                  <a:lnTo>
                    <a:pt x="111" y="33"/>
                  </a:lnTo>
                  <a:lnTo>
                    <a:pt x="80" y="16"/>
                  </a:lnTo>
                  <a:lnTo>
                    <a:pt x="43" y="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3" name="Freeform 49"/>
            <p:cNvSpPr>
              <a:spLocks/>
            </p:cNvSpPr>
            <p:nvPr/>
          </p:nvSpPr>
          <p:spPr bwMode="auto">
            <a:xfrm>
              <a:off x="4991" y="3387"/>
              <a:ext cx="26" cy="35"/>
            </a:xfrm>
            <a:custGeom>
              <a:avLst/>
              <a:gdLst>
                <a:gd name="T0" fmla="*/ 12 w 25"/>
                <a:gd name="T1" fmla="*/ 33 h 33"/>
                <a:gd name="T2" fmla="*/ 16 w 25"/>
                <a:gd name="T3" fmla="*/ 31 h 33"/>
                <a:gd name="T4" fmla="*/ 20 w 25"/>
                <a:gd name="T5" fmla="*/ 26 h 33"/>
                <a:gd name="T6" fmla="*/ 22 w 25"/>
                <a:gd name="T7" fmla="*/ 22 h 33"/>
                <a:gd name="T8" fmla="*/ 25 w 25"/>
                <a:gd name="T9" fmla="*/ 16 h 33"/>
                <a:gd name="T10" fmla="*/ 22 w 25"/>
                <a:gd name="T11" fmla="*/ 10 h 33"/>
                <a:gd name="T12" fmla="*/ 20 w 25"/>
                <a:gd name="T13" fmla="*/ 4 h 33"/>
                <a:gd name="T14" fmla="*/ 16 w 25"/>
                <a:gd name="T15" fmla="*/ 0 h 33"/>
                <a:gd name="T16" fmla="*/ 12 w 25"/>
                <a:gd name="T17" fmla="*/ 0 h 33"/>
                <a:gd name="T18" fmla="*/ 8 w 25"/>
                <a:gd name="T19" fmla="*/ 0 h 33"/>
                <a:gd name="T20" fmla="*/ 4 w 25"/>
                <a:gd name="T21" fmla="*/ 4 h 33"/>
                <a:gd name="T22" fmla="*/ 2 w 25"/>
                <a:gd name="T23" fmla="*/ 10 h 33"/>
                <a:gd name="T24" fmla="*/ 0 w 25"/>
                <a:gd name="T25" fmla="*/ 16 h 33"/>
                <a:gd name="T26" fmla="*/ 2 w 25"/>
                <a:gd name="T27" fmla="*/ 22 h 33"/>
                <a:gd name="T28" fmla="*/ 4 w 25"/>
                <a:gd name="T29" fmla="*/ 26 h 33"/>
                <a:gd name="T30" fmla="*/ 8 w 25"/>
                <a:gd name="T31" fmla="*/ 31 h 33"/>
                <a:gd name="T32" fmla="*/ 12 w 25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33">
                  <a:moveTo>
                    <a:pt x="12" y="33"/>
                  </a:moveTo>
                  <a:lnTo>
                    <a:pt x="16" y="31"/>
                  </a:lnTo>
                  <a:lnTo>
                    <a:pt x="20" y="26"/>
                  </a:lnTo>
                  <a:lnTo>
                    <a:pt x="22" y="22"/>
                  </a:lnTo>
                  <a:lnTo>
                    <a:pt x="25" y="16"/>
                  </a:lnTo>
                  <a:lnTo>
                    <a:pt x="22" y="10"/>
                  </a:lnTo>
                  <a:lnTo>
                    <a:pt x="20" y="4"/>
                  </a:lnTo>
                  <a:lnTo>
                    <a:pt x="16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2" y="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4" name="Line 50"/>
            <p:cNvSpPr>
              <a:spLocks noChangeShapeType="1"/>
            </p:cNvSpPr>
            <p:nvPr/>
          </p:nvSpPr>
          <p:spPr bwMode="auto">
            <a:xfrm>
              <a:off x="3606" y="3342"/>
              <a:ext cx="1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5" name="Line 51"/>
            <p:cNvSpPr>
              <a:spLocks noChangeShapeType="1"/>
            </p:cNvSpPr>
            <p:nvPr/>
          </p:nvSpPr>
          <p:spPr bwMode="auto">
            <a:xfrm>
              <a:off x="3606" y="3430"/>
              <a:ext cx="116" cy="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6" name="Line 52"/>
            <p:cNvSpPr>
              <a:spLocks noChangeShapeType="1"/>
            </p:cNvSpPr>
            <p:nvPr/>
          </p:nvSpPr>
          <p:spPr bwMode="auto">
            <a:xfrm>
              <a:off x="4769" y="3350"/>
              <a:ext cx="1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7" name="Line 53"/>
            <p:cNvSpPr>
              <a:spLocks noChangeShapeType="1"/>
            </p:cNvSpPr>
            <p:nvPr/>
          </p:nvSpPr>
          <p:spPr bwMode="auto">
            <a:xfrm>
              <a:off x="4769" y="3441"/>
              <a:ext cx="104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8" name="Freeform 54"/>
            <p:cNvSpPr>
              <a:spLocks/>
            </p:cNvSpPr>
            <p:nvPr/>
          </p:nvSpPr>
          <p:spPr bwMode="auto">
            <a:xfrm>
              <a:off x="4102" y="3655"/>
              <a:ext cx="121" cy="174"/>
            </a:xfrm>
            <a:custGeom>
              <a:avLst/>
              <a:gdLst>
                <a:gd name="T0" fmla="*/ 0 w 115"/>
                <a:gd name="T1" fmla="*/ 164 h 164"/>
                <a:gd name="T2" fmla="*/ 37 w 115"/>
                <a:gd name="T3" fmla="*/ 158 h 164"/>
                <a:gd name="T4" fmla="*/ 68 w 115"/>
                <a:gd name="T5" fmla="*/ 146 h 164"/>
                <a:gd name="T6" fmla="*/ 93 w 115"/>
                <a:gd name="T7" fmla="*/ 127 h 164"/>
                <a:gd name="T8" fmla="*/ 109 w 115"/>
                <a:gd name="T9" fmla="*/ 107 h 164"/>
                <a:gd name="T10" fmla="*/ 115 w 115"/>
                <a:gd name="T11" fmla="*/ 82 h 164"/>
                <a:gd name="T12" fmla="*/ 109 w 115"/>
                <a:gd name="T13" fmla="*/ 57 h 164"/>
                <a:gd name="T14" fmla="*/ 93 w 115"/>
                <a:gd name="T15" fmla="*/ 37 h 164"/>
                <a:gd name="T16" fmla="*/ 68 w 115"/>
                <a:gd name="T17" fmla="*/ 20 h 164"/>
                <a:gd name="T18" fmla="*/ 37 w 115"/>
                <a:gd name="T19" fmla="*/ 8 h 164"/>
                <a:gd name="T20" fmla="*/ 0 w 115"/>
                <a:gd name="T21" fmla="*/ 0 h 164"/>
                <a:gd name="T22" fmla="*/ 0 w 115"/>
                <a:gd name="T23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64">
                  <a:moveTo>
                    <a:pt x="0" y="164"/>
                  </a:moveTo>
                  <a:lnTo>
                    <a:pt x="37" y="158"/>
                  </a:lnTo>
                  <a:lnTo>
                    <a:pt x="68" y="146"/>
                  </a:lnTo>
                  <a:lnTo>
                    <a:pt x="93" y="127"/>
                  </a:lnTo>
                  <a:lnTo>
                    <a:pt x="109" y="107"/>
                  </a:lnTo>
                  <a:lnTo>
                    <a:pt x="115" y="82"/>
                  </a:lnTo>
                  <a:lnTo>
                    <a:pt x="109" y="57"/>
                  </a:lnTo>
                  <a:lnTo>
                    <a:pt x="93" y="37"/>
                  </a:lnTo>
                  <a:lnTo>
                    <a:pt x="68" y="20"/>
                  </a:lnTo>
                  <a:lnTo>
                    <a:pt x="37" y="8"/>
                  </a:lnTo>
                  <a:lnTo>
                    <a:pt x="0" y="0"/>
                  </a:lnTo>
                  <a:lnTo>
                    <a:pt x="0" y="164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799" name="Freeform 55"/>
            <p:cNvSpPr>
              <a:spLocks/>
            </p:cNvSpPr>
            <p:nvPr/>
          </p:nvSpPr>
          <p:spPr bwMode="auto">
            <a:xfrm>
              <a:off x="4221" y="3725"/>
              <a:ext cx="29" cy="35"/>
            </a:xfrm>
            <a:custGeom>
              <a:avLst/>
              <a:gdLst>
                <a:gd name="T0" fmla="*/ 15 w 27"/>
                <a:gd name="T1" fmla="*/ 33 h 33"/>
                <a:gd name="T2" fmla="*/ 19 w 27"/>
                <a:gd name="T3" fmla="*/ 30 h 33"/>
                <a:gd name="T4" fmla="*/ 23 w 27"/>
                <a:gd name="T5" fmla="*/ 28 h 33"/>
                <a:gd name="T6" fmla="*/ 25 w 27"/>
                <a:gd name="T7" fmla="*/ 22 h 33"/>
                <a:gd name="T8" fmla="*/ 27 w 27"/>
                <a:gd name="T9" fmla="*/ 16 h 33"/>
                <a:gd name="T10" fmla="*/ 25 w 27"/>
                <a:gd name="T11" fmla="*/ 10 h 33"/>
                <a:gd name="T12" fmla="*/ 23 w 27"/>
                <a:gd name="T13" fmla="*/ 6 h 33"/>
                <a:gd name="T14" fmla="*/ 19 w 27"/>
                <a:gd name="T15" fmla="*/ 2 h 33"/>
                <a:gd name="T16" fmla="*/ 15 w 27"/>
                <a:gd name="T17" fmla="*/ 0 h 33"/>
                <a:gd name="T18" fmla="*/ 8 w 27"/>
                <a:gd name="T19" fmla="*/ 2 h 33"/>
                <a:gd name="T20" fmla="*/ 4 w 27"/>
                <a:gd name="T21" fmla="*/ 6 h 33"/>
                <a:gd name="T22" fmla="*/ 2 w 27"/>
                <a:gd name="T23" fmla="*/ 10 h 33"/>
                <a:gd name="T24" fmla="*/ 0 w 27"/>
                <a:gd name="T25" fmla="*/ 16 h 33"/>
                <a:gd name="T26" fmla="*/ 2 w 27"/>
                <a:gd name="T27" fmla="*/ 22 h 33"/>
                <a:gd name="T28" fmla="*/ 4 w 27"/>
                <a:gd name="T29" fmla="*/ 28 h 33"/>
                <a:gd name="T30" fmla="*/ 8 w 27"/>
                <a:gd name="T31" fmla="*/ 30 h 33"/>
                <a:gd name="T32" fmla="*/ 15 w 27"/>
                <a:gd name="T33" fmla="*/ 33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3">
                  <a:moveTo>
                    <a:pt x="15" y="33"/>
                  </a:moveTo>
                  <a:lnTo>
                    <a:pt x="19" y="30"/>
                  </a:lnTo>
                  <a:lnTo>
                    <a:pt x="23" y="28"/>
                  </a:lnTo>
                  <a:lnTo>
                    <a:pt x="25" y="22"/>
                  </a:lnTo>
                  <a:lnTo>
                    <a:pt x="27" y="16"/>
                  </a:lnTo>
                  <a:lnTo>
                    <a:pt x="25" y="10"/>
                  </a:lnTo>
                  <a:lnTo>
                    <a:pt x="23" y="6"/>
                  </a:lnTo>
                  <a:lnTo>
                    <a:pt x="19" y="2"/>
                  </a:lnTo>
                  <a:lnTo>
                    <a:pt x="15" y="0"/>
                  </a:lnTo>
                  <a:lnTo>
                    <a:pt x="8" y="2"/>
                  </a:lnTo>
                  <a:lnTo>
                    <a:pt x="4" y="6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4" y="28"/>
                  </a:lnTo>
                  <a:lnTo>
                    <a:pt x="8" y="30"/>
                  </a:lnTo>
                  <a:lnTo>
                    <a:pt x="15" y="3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0" name="Line 56"/>
            <p:cNvSpPr>
              <a:spLocks noChangeShapeType="1"/>
            </p:cNvSpPr>
            <p:nvPr/>
          </p:nvSpPr>
          <p:spPr bwMode="auto">
            <a:xfrm>
              <a:off x="3986" y="3694"/>
              <a:ext cx="116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1" name="Line 57"/>
            <p:cNvSpPr>
              <a:spLocks noChangeShapeType="1"/>
            </p:cNvSpPr>
            <p:nvPr/>
          </p:nvSpPr>
          <p:spPr bwMode="auto">
            <a:xfrm>
              <a:off x="3986" y="3783"/>
              <a:ext cx="1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2" name="Freeform 58"/>
            <p:cNvSpPr>
              <a:spLocks/>
            </p:cNvSpPr>
            <p:nvPr/>
          </p:nvSpPr>
          <p:spPr bwMode="auto">
            <a:xfrm>
              <a:off x="4106" y="3302"/>
              <a:ext cx="122" cy="173"/>
            </a:xfrm>
            <a:custGeom>
              <a:avLst/>
              <a:gdLst>
                <a:gd name="T0" fmla="*/ 0 w 115"/>
                <a:gd name="T1" fmla="*/ 163 h 163"/>
                <a:gd name="T2" fmla="*/ 37 w 115"/>
                <a:gd name="T3" fmla="*/ 156 h 163"/>
                <a:gd name="T4" fmla="*/ 70 w 115"/>
                <a:gd name="T5" fmla="*/ 144 h 163"/>
                <a:gd name="T6" fmla="*/ 92 w 115"/>
                <a:gd name="T7" fmla="*/ 128 h 163"/>
                <a:gd name="T8" fmla="*/ 109 w 115"/>
                <a:gd name="T9" fmla="*/ 105 h 163"/>
                <a:gd name="T10" fmla="*/ 115 w 115"/>
                <a:gd name="T11" fmla="*/ 83 h 163"/>
                <a:gd name="T12" fmla="*/ 109 w 115"/>
                <a:gd name="T13" fmla="*/ 58 h 163"/>
                <a:gd name="T14" fmla="*/ 92 w 115"/>
                <a:gd name="T15" fmla="*/ 37 h 163"/>
                <a:gd name="T16" fmla="*/ 70 w 115"/>
                <a:gd name="T17" fmla="*/ 19 h 163"/>
                <a:gd name="T18" fmla="*/ 37 w 115"/>
                <a:gd name="T19" fmla="*/ 7 h 163"/>
                <a:gd name="T20" fmla="*/ 0 w 115"/>
                <a:gd name="T21" fmla="*/ 0 h 163"/>
                <a:gd name="T22" fmla="*/ 0 w 115"/>
                <a:gd name="T23" fmla="*/ 163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63">
                  <a:moveTo>
                    <a:pt x="0" y="163"/>
                  </a:moveTo>
                  <a:lnTo>
                    <a:pt x="37" y="156"/>
                  </a:lnTo>
                  <a:lnTo>
                    <a:pt x="70" y="144"/>
                  </a:lnTo>
                  <a:lnTo>
                    <a:pt x="92" y="128"/>
                  </a:lnTo>
                  <a:lnTo>
                    <a:pt x="109" y="105"/>
                  </a:lnTo>
                  <a:lnTo>
                    <a:pt x="115" y="83"/>
                  </a:lnTo>
                  <a:lnTo>
                    <a:pt x="109" y="58"/>
                  </a:lnTo>
                  <a:lnTo>
                    <a:pt x="92" y="37"/>
                  </a:lnTo>
                  <a:lnTo>
                    <a:pt x="70" y="19"/>
                  </a:lnTo>
                  <a:lnTo>
                    <a:pt x="37" y="7"/>
                  </a:lnTo>
                  <a:lnTo>
                    <a:pt x="0" y="0"/>
                  </a:lnTo>
                  <a:lnTo>
                    <a:pt x="0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3" name="Freeform 59"/>
            <p:cNvSpPr>
              <a:spLocks/>
            </p:cNvSpPr>
            <p:nvPr/>
          </p:nvSpPr>
          <p:spPr bwMode="auto">
            <a:xfrm>
              <a:off x="4226" y="3372"/>
              <a:ext cx="27" cy="33"/>
            </a:xfrm>
            <a:custGeom>
              <a:avLst/>
              <a:gdLst>
                <a:gd name="T0" fmla="*/ 14 w 26"/>
                <a:gd name="T1" fmla="*/ 31 h 31"/>
                <a:gd name="T2" fmla="*/ 18 w 26"/>
                <a:gd name="T3" fmla="*/ 31 h 31"/>
                <a:gd name="T4" fmla="*/ 22 w 26"/>
                <a:gd name="T5" fmla="*/ 27 h 31"/>
                <a:gd name="T6" fmla="*/ 26 w 26"/>
                <a:gd name="T7" fmla="*/ 23 h 31"/>
                <a:gd name="T8" fmla="*/ 26 w 26"/>
                <a:gd name="T9" fmla="*/ 17 h 31"/>
                <a:gd name="T10" fmla="*/ 26 w 26"/>
                <a:gd name="T11" fmla="*/ 8 h 31"/>
                <a:gd name="T12" fmla="*/ 22 w 26"/>
                <a:gd name="T13" fmla="*/ 4 h 31"/>
                <a:gd name="T14" fmla="*/ 18 w 26"/>
                <a:gd name="T15" fmla="*/ 0 h 31"/>
                <a:gd name="T16" fmla="*/ 14 w 26"/>
                <a:gd name="T17" fmla="*/ 0 h 31"/>
                <a:gd name="T18" fmla="*/ 8 w 26"/>
                <a:gd name="T19" fmla="*/ 0 h 31"/>
                <a:gd name="T20" fmla="*/ 4 w 26"/>
                <a:gd name="T21" fmla="*/ 4 h 31"/>
                <a:gd name="T22" fmla="*/ 2 w 26"/>
                <a:gd name="T23" fmla="*/ 8 h 31"/>
                <a:gd name="T24" fmla="*/ 0 w 26"/>
                <a:gd name="T25" fmla="*/ 17 h 31"/>
                <a:gd name="T26" fmla="*/ 2 w 26"/>
                <a:gd name="T27" fmla="*/ 23 h 31"/>
                <a:gd name="T28" fmla="*/ 4 w 26"/>
                <a:gd name="T29" fmla="*/ 27 h 31"/>
                <a:gd name="T30" fmla="*/ 8 w 26"/>
                <a:gd name="T31" fmla="*/ 31 h 31"/>
                <a:gd name="T32" fmla="*/ 14 w 26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6" h="31">
                  <a:moveTo>
                    <a:pt x="14" y="31"/>
                  </a:moveTo>
                  <a:lnTo>
                    <a:pt x="18" y="31"/>
                  </a:lnTo>
                  <a:lnTo>
                    <a:pt x="22" y="27"/>
                  </a:lnTo>
                  <a:lnTo>
                    <a:pt x="26" y="23"/>
                  </a:lnTo>
                  <a:lnTo>
                    <a:pt x="26" y="17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7"/>
                  </a:lnTo>
                  <a:lnTo>
                    <a:pt x="2" y="23"/>
                  </a:lnTo>
                  <a:lnTo>
                    <a:pt x="4" y="27"/>
                  </a:lnTo>
                  <a:lnTo>
                    <a:pt x="8" y="31"/>
                  </a:lnTo>
                  <a:lnTo>
                    <a:pt x="14" y="3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4" name="Freeform 60"/>
            <p:cNvSpPr>
              <a:spLocks/>
            </p:cNvSpPr>
            <p:nvPr/>
          </p:nvSpPr>
          <p:spPr bwMode="auto">
            <a:xfrm>
              <a:off x="4489" y="3302"/>
              <a:ext cx="122" cy="172"/>
            </a:xfrm>
            <a:custGeom>
              <a:avLst/>
              <a:gdLst>
                <a:gd name="T0" fmla="*/ 0 w 115"/>
                <a:gd name="T1" fmla="*/ 162 h 162"/>
                <a:gd name="T2" fmla="*/ 37 w 115"/>
                <a:gd name="T3" fmla="*/ 156 h 162"/>
                <a:gd name="T4" fmla="*/ 68 w 115"/>
                <a:gd name="T5" fmla="*/ 144 h 162"/>
                <a:gd name="T6" fmla="*/ 93 w 115"/>
                <a:gd name="T7" fmla="*/ 125 h 162"/>
                <a:gd name="T8" fmla="*/ 109 w 115"/>
                <a:gd name="T9" fmla="*/ 105 h 162"/>
                <a:gd name="T10" fmla="*/ 115 w 115"/>
                <a:gd name="T11" fmla="*/ 80 h 162"/>
                <a:gd name="T12" fmla="*/ 109 w 115"/>
                <a:gd name="T13" fmla="*/ 58 h 162"/>
                <a:gd name="T14" fmla="*/ 93 w 115"/>
                <a:gd name="T15" fmla="*/ 37 h 162"/>
                <a:gd name="T16" fmla="*/ 68 w 115"/>
                <a:gd name="T17" fmla="*/ 18 h 162"/>
                <a:gd name="T18" fmla="*/ 37 w 115"/>
                <a:gd name="T19" fmla="*/ 6 h 162"/>
                <a:gd name="T20" fmla="*/ 0 w 115"/>
                <a:gd name="T21" fmla="*/ 0 h 162"/>
                <a:gd name="T22" fmla="*/ 0 w 115"/>
                <a:gd name="T23" fmla="*/ 162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15" h="162">
                  <a:moveTo>
                    <a:pt x="0" y="162"/>
                  </a:moveTo>
                  <a:lnTo>
                    <a:pt x="37" y="156"/>
                  </a:lnTo>
                  <a:lnTo>
                    <a:pt x="68" y="144"/>
                  </a:lnTo>
                  <a:lnTo>
                    <a:pt x="93" y="125"/>
                  </a:lnTo>
                  <a:lnTo>
                    <a:pt x="109" y="105"/>
                  </a:lnTo>
                  <a:lnTo>
                    <a:pt x="115" y="80"/>
                  </a:lnTo>
                  <a:lnTo>
                    <a:pt x="109" y="58"/>
                  </a:lnTo>
                  <a:lnTo>
                    <a:pt x="93" y="37"/>
                  </a:lnTo>
                  <a:lnTo>
                    <a:pt x="68" y="18"/>
                  </a:lnTo>
                  <a:lnTo>
                    <a:pt x="37" y="6"/>
                  </a:lnTo>
                  <a:lnTo>
                    <a:pt x="0" y="0"/>
                  </a:lnTo>
                  <a:lnTo>
                    <a:pt x="0" y="162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5" name="Freeform 61"/>
            <p:cNvSpPr>
              <a:spLocks/>
            </p:cNvSpPr>
            <p:nvPr/>
          </p:nvSpPr>
          <p:spPr bwMode="auto">
            <a:xfrm>
              <a:off x="4609" y="3372"/>
              <a:ext cx="28" cy="33"/>
            </a:xfrm>
            <a:custGeom>
              <a:avLst/>
              <a:gdLst>
                <a:gd name="T0" fmla="*/ 12 w 27"/>
                <a:gd name="T1" fmla="*/ 31 h 31"/>
                <a:gd name="T2" fmla="*/ 19 w 27"/>
                <a:gd name="T3" fmla="*/ 31 h 31"/>
                <a:gd name="T4" fmla="*/ 23 w 27"/>
                <a:gd name="T5" fmla="*/ 26 h 31"/>
                <a:gd name="T6" fmla="*/ 25 w 27"/>
                <a:gd name="T7" fmla="*/ 22 h 31"/>
                <a:gd name="T8" fmla="*/ 27 w 27"/>
                <a:gd name="T9" fmla="*/ 14 h 31"/>
                <a:gd name="T10" fmla="*/ 25 w 27"/>
                <a:gd name="T11" fmla="*/ 8 h 31"/>
                <a:gd name="T12" fmla="*/ 23 w 27"/>
                <a:gd name="T13" fmla="*/ 4 h 31"/>
                <a:gd name="T14" fmla="*/ 19 w 27"/>
                <a:gd name="T15" fmla="*/ 0 h 31"/>
                <a:gd name="T16" fmla="*/ 12 w 27"/>
                <a:gd name="T17" fmla="*/ 0 h 31"/>
                <a:gd name="T18" fmla="*/ 8 w 27"/>
                <a:gd name="T19" fmla="*/ 0 h 31"/>
                <a:gd name="T20" fmla="*/ 4 w 27"/>
                <a:gd name="T21" fmla="*/ 4 h 31"/>
                <a:gd name="T22" fmla="*/ 2 w 27"/>
                <a:gd name="T23" fmla="*/ 8 h 31"/>
                <a:gd name="T24" fmla="*/ 0 w 27"/>
                <a:gd name="T25" fmla="*/ 14 h 31"/>
                <a:gd name="T26" fmla="*/ 2 w 27"/>
                <a:gd name="T27" fmla="*/ 22 h 31"/>
                <a:gd name="T28" fmla="*/ 4 w 27"/>
                <a:gd name="T29" fmla="*/ 26 h 31"/>
                <a:gd name="T30" fmla="*/ 8 w 27"/>
                <a:gd name="T31" fmla="*/ 31 h 31"/>
                <a:gd name="T32" fmla="*/ 12 w 27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7" h="31">
                  <a:moveTo>
                    <a:pt x="12" y="31"/>
                  </a:moveTo>
                  <a:lnTo>
                    <a:pt x="19" y="31"/>
                  </a:lnTo>
                  <a:lnTo>
                    <a:pt x="23" y="26"/>
                  </a:lnTo>
                  <a:lnTo>
                    <a:pt x="25" y="22"/>
                  </a:lnTo>
                  <a:lnTo>
                    <a:pt x="27" y="14"/>
                  </a:lnTo>
                  <a:lnTo>
                    <a:pt x="25" y="8"/>
                  </a:lnTo>
                  <a:lnTo>
                    <a:pt x="23" y="4"/>
                  </a:lnTo>
                  <a:lnTo>
                    <a:pt x="19" y="0"/>
                  </a:lnTo>
                  <a:lnTo>
                    <a:pt x="12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2" y="8"/>
                  </a:lnTo>
                  <a:lnTo>
                    <a:pt x="0" y="14"/>
                  </a:lnTo>
                  <a:lnTo>
                    <a:pt x="2" y="22"/>
                  </a:lnTo>
                  <a:lnTo>
                    <a:pt x="4" y="26"/>
                  </a:lnTo>
                  <a:lnTo>
                    <a:pt x="8" y="31"/>
                  </a:lnTo>
                  <a:lnTo>
                    <a:pt x="12" y="3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6" name="Line 62"/>
            <p:cNvSpPr>
              <a:spLocks noChangeShapeType="1"/>
            </p:cNvSpPr>
            <p:nvPr/>
          </p:nvSpPr>
          <p:spPr bwMode="auto">
            <a:xfrm>
              <a:off x="4346" y="3734"/>
              <a:ext cx="8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7" name="Freeform 63"/>
            <p:cNvSpPr>
              <a:spLocks/>
            </p:cNvSpPr>
            <p:nvPr/>
          </p:nvSpPr>
          <p:spPr bwMode="auto">
            <a:xfrm>
              <a:off x="4509" y="3628"/>
              <a:ext cx="52" cy="203"/>
            </a:xfrm>
            <a:custGeom>
              <a:avLst/>
              <a:gdLst>
                <a:gd name="T0" fmla="*/ 0 w 49"/>
                <a:gd name="T1" fmla="*/ 191 h 191"/>
                <a:gd name="T2" fmla="*/ 15 w 49"/>
                <a:gd name="T3" fmla="*/ 185 h 191"/>
                <a:gd name="T4" fmla="*/ 29 w 49"/>
                <a:gd name="T5" fmla="*/ 172 h 191"/>
                <a:gd name="T6" fmla="*/ 39 w 49"/>
                <a:gd name="T7" fmla="*/ 152 h 191"/>
                <a:gd name="T8" fmla="*/ 47 w 49"/>
                <a:gd name="T9" fmla="*/ 125 h 191"/>
                <a:gd name="T10" fmla="*/ 49 w 49"/>
                <a:gd name="T11" fmla="*/ 94 h 191"/>
                <a:gd name="T12" fmla="*/ 47 w 49"/>
                <a:gd name="T13" fmla="*/ 65 h 191"/>
                <a:gd name="T14" fmla="*/ 39 w 49"/>
                <a:gd name="T15" fmla="*/ 39 h 191"/>
                <a:gd name="T16" fmla="*/ 29 w 49"/>
                <a:gd name="T17" fmla="*/ 18 h 191"/>
                <a:gd name="T18" fmla="*/ 15 w 49"/>
                <a:gd name="T19" fmla="*/ 6 h 191"/>
                <a:gd name="T20" fmla="*/ 0 w 49"/>
                <a:gd name="T21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" h="191">
                  <a:moveTo>
                    <a:pt x="0" y="191"/>
                  </a:moveTo>
                  <a:lnTo>
                    <a:pt x="15" y="185"/>
                  </a:lnTo>
                  <a:lnTo>
                    <a:pt x="29" y="172"/>
                  </a:lnTo>
                  <a:lnTo>
                    <a:pt x="39" y="152"/>
                  </a:lnTo>
                  <a:lnTo>
                    <a:pt x="47" y="125"/>
                  </a:lnTo>
                  <a:lnTo>
                    <a:pt x="49" y="94"/>
                  </a:lnTo>
                  <a:lnTo>
                    <a:pt x="47" y="65"/>
                  </a:lnTo>
                  <a:lnTo>
                    <a:pt x="39" y="39"/>
                  </a:lnTo>
                  <a:lnTo>
                    <a:pt x="29" y="18"/>
                  </a:lnTo>
                  <a:lnTo>
                    <a:pt x="15" y="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8" name="Freeform 64"/>
            <p:cNvSpPr>
              <a:spLocks/>
            </p:cNvSpPr>
            <p:nvPr/>
          </p:nvSpPr>
          <p:spPr bwMode="auto">
            <a:xfrm>
              <a:off x="4509" y="3628"/>
              <a:ext cx="165" cy="203"/>
            </a:xfrm>
            <a:custGeom>
              <a:avLst/>
              <a:gdLst>
                <a:gd name="T0" fmla="*/ 0 w 156"/>
                <a:gd name="T1" fmla="*/ 191 h 191"/>
                <a:gd name="T2" fmla="*/ 43 w 156"/>
                <a:gd name="T3" fmla="*/ 185 h 191"/>
                <a:gd name="T4" fmla="*/ 80 w 156"/>
                <a:gd name="T5" fmla="*/ 174 h 191"/>
                <a:gd name="T6" fmla="*/ 111 w 156"/>
                <a:gd name="T7" fmla="*/ 158 h 191"/>
                <a:gd name="T8" fmla="*/ 136 w 156"/>
                <a:gd name="T9" fmla="*/ 139 h 191"/>
                <a:gd name="T10" fmla="*/ 152 w 156"/>
                <a:gd name="T11" fmla="*/ 119 h 191"/>
                <a:gd name="T12" fmla="*/ 156 w 156"/>
                <a:gd name="T13" fmla="*/ 94 h 191"/>
                <a:gd name="T14" fmla="*/ 152 w 156"/>
                <a:gd name="T15" fmla="*/ 72 h 191"/>
                <a:gd name="T16" fmla="*/ 136 w 156"/>
                <a:gd name="T17" fmla="*/ 51 h 191"/>
                <a:gd name="T18" fmla="*/ 111 w 156"/>
                <a:gd name="T19" fmla="*/ 30 h 191"/>
                <a:gd name="T20" fmla="*/ 80 w 156"/>
                <a:gd name="T21" fmla="*/ 16 h 191"/>
                <a:gd name="T22" fmla="*/ 41 w 156"/>
                <a:gd name="T23" fmla="*/ 6 h 191"/>
                <a:gd name="T24" fmla="*/ 0 w 156"/>
                <a:gd name="T25" fmla="*/ 0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6" h="191">
                  <a:moveTo>
                    <a:pt x="0" y="191"/>
                  </a:moveTo>
                  <a:lnTo>
                    <a:pt x="43" y="185"/>
                  </a:lnTo>
                  <a:lnTo>
                    <a:pt x="80" y="174"/>
                  </a:lnTo>
                  <a:lnTo>
                    <a:pt x="111" y="158"/>
                  </a:lnTo>
                  <a:lnTo>
                    <a:pt x="136" y="139"/>
                  </a:lnTo>
                  <a:lnTo>
                    <a:pt x="152" y="119"/>
                  </a:lnTo>
                  <a:lnTo>
                    <a:pt x="156" y="94"/>
                  </a:lnTo>
                  <a:lnTo>
                    <a:pt x="152" y="72"/>
                  </a:lnTo>
                  <a:lnTo>
                    <a:pt x="136" y="51"/>
                  </a:lnTo>
                  <a:lnTo>
                    <a:pt x="111" y="30"/>
                  </a:lnTo>
                  <a:lnTo>
                    <a:pt x="80" y="16"/>
                  </a:lnTo>
                  <a:lnTo>
                    <a:pt x="41" y="6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09" name="Freeform 65"/>
            <p:cNvSpPr>
              <a:spLocks/>
            </p:cNvSpPr>
            <p:nvPr/>
          </p:nvSpPr>
          <p:spPr bwMode="auto">
            <a:xfrm>
              <a:off x="4674" y="3713"/>
              <a:ext cx="25" cy="33"/>
            </a:xfrm>
            <a:custGeom>
              <a:avLst/>
              <a:gdLst>
                <a:gd name="T0" fmla="*/ 13 w 23"/>
                <a:gd name="T1" fmla="*/ 31 h 31"/>
                <a:gd name="T2" fmla="*/ 17 w 23"/>
                <a:gd name="T3" fmla="*/ 31 h 31"/>
                <a:gd name="T4" fmla="*/ 21 w 23"/>
                <a:gd name="T5" fmla="*/ 26 h 31"/>
                <a:gd name="T6" fmla="*/ 23 w 23"/>
                <a:gd name="T7" fmla="*/ 22 h 31"/>
                <a:gd name="T8" fmla="*/ 23 w 23"/>
                <a:gd name="T9" fmla="*/ 16 h 31"/>
                <a:gd name="T10" fmla="*/ 23 w 23"/>
                <a:gd name="T11" fmla="*/ 10 h 31"/>
                <a:gd name="T12" fmla="*/ 21 w 23"/>
                <a:gd name="T13" fmla="*/ 4 h 31"/>
                <a:gd name="T14" fmla="*/ 17 w 23"/>
                <a:gd name="T15" fmla="*/ 0 h 31"/>
                <a:gd name="T16" fmla="*/ 13 w 23"/>
                <a:gd name="T17" fmla="*/ 0 h 31"/>
                <a:gd name="T18" fmla="*/ 9 w 23"/>
                <a:gd name="T19" fmla="*/ 0 h 31"/>
                <a:gd name="T20" fmla="*/ 5 w 23"/>
                <a:gd name="T21" fmla="*/ 4 h 31"/>
                <a:gd name="T22" fmla="*/ 2 w 23"/>
                <a:gd name="T23" fmla="*/ 10 h 31"/>
                <a:gd name="T24" fmla="*/ 0 w 23"/>
                <a:gd name="T25" fmla="*/ 16 h 31"/>
                <a:gd name="T26" fmla="*/ 2 w 23"/>
                <a:gd name="T27" fmla="*/ 22 h 31"/>
                <a:gd name="T28" fmla="*/ 5 w 23"/>
                <a:gd name="T29" fmla="*/ 26 h 31"/>
                <a:gd name="T30" fmla="*/ 9 w 23"/>
                <a:gd name="T31" fmla="*/ 31 h 31"/>
                <a:gd name="T32" fmla="*/ 13 w 23"/>
                <a:gd name="T33" fmla="*/ 3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1">
                  <a:moveTo>
                    <a:pt x="13" y="31"/>
                  </a:moveTo>
                  <a:lnTo>
                    <a:pt x="17" y="31"/>
                  </a:lnTo>
                  <a:lnTo>
                    <a:pt x="21" y="26"/>
                  </a:lnTo>
                  <a:lnTo>
                    <a:pt x="23" y="22"/>
                  </a:lnTo>
                  <a:lnTo>
                    <a:pt x="23" y="16"/>
                  </a:lnTo>
                  <a:lnTo>
                    <a:pt x="23" y="10"/>
                  </a:lnTo>
                  <a:lnTo>
                    <a:pt x="21" y="4"/>
                  </a:lnTo>
                  <a:lnTo>
                    <a:pt x="17" y="0"/>
                  </a:lnTo>
                  <a:lnTo>
                    <a:pt x="13" y="0"/>
                  </a:lnTo>
                  <a:lnTo>
                    <a:pt x="9" y="0"/>
                  </a:lnTo>
                  <a:lnTo>
                    <a:pt x="5" y="4"/>
                  </a:lnTo>
                  <a:lnTo>
                    <a:pt x="2" y="10"/>
                  </a:lnTo>
                  <a:lnTo>
                    <a:pt x="0" y="16"/>
                  </a:lnTo>
                  <a:lnTo>
                    <a:pt x="2" y="22"/>
                  </a:lnTo>
                  <a:lnTo>
                    <a:pt x="5" y="26"/>
                  </a:lnTo>
                  <a:lnTo>
                    <a:pt x="9" y="31"/>
                  </a:lnTo>
                  <a:lnTo>
                    <a:pt x="13" y="31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0" name="Line 66"/>
            <p:cNvSpPr>
              <a:spLocks noChangeShapeType="1"/>
            </p:cNvSpPr>
            <p:nvPr/>
          </p:nvSpPr>
          <p:spPr bwMode="auto">
            <a:xfrm flipH="1">
              <a:off x="4697" y="3730"/>
              <a:ext cx="148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1" name="Freeform 67"/>
            <p:cNvSpPr>
              <a:spLocks/>
            </p:cNvSpPr>
            <p:nvPr/>
          </p:nvSpPr>
          <p:spPr bwMode="auto">
            <a:xfrm>
              <a:off x="4442" y="3687"/>
              <a:ext cx="109" cy="98"/>
            </a:xfrm>
            <a:custGeom>
              <a:avLst/>
              <a:gdLst>
                <a:gd name="T0" fmla="*/ 103 w 103"/>
                <a:gd name="T1" fmla="*/ 0 h 93"/>
                <a:gd name="T2" fmla="*/ 0 w 103"/>
                <a:gd name="T3" fmla="*/ 0 h 93"/>
                <a:gd name="T4" fmla="*/ 0 w 103"/>
                <a:gd name="T5" fmla="*/ 93 h 93"/>
                <a:gd name="T6" fmla="*/ 103 w 103"/>
                <a:gd name="T7" fmla="*/ 93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3" h="93">
                  <a:moveTo>
                    <a:pt x="103" y="0"/>
                  </a:moveTo>
                  <a:lnTo>
                    <a:pt x="0" y="0"/>
                  </a:lnTo>
                  <a:lnTo>
                    <a:pt x="0" y="93"/>
                  </a:lnTo>
                  <a:lnTo>
                    <a:pt x="103" y="9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2" name="Line 68"/>
            <p:cNvSpPr>
              <a:spLocks noChangeShapeType="1"/>
            </p:cNvSpPr>
            <p:nvPr/>
          </p:nvSpPr>
          <p:spPr bwMode="auto">
            <a:xfrm>
              <a:off x="4004" y="3434"/>
              <a:ext cx="100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3" name="Line 69"/>
            <p:cNvSpPr>
              <a:spLocks noChangeShapeType="1"/>
            </p:cNvSpPr>
            <p:nvPr/>
          </p:nvSpPr>
          <p:spPr bwMode="auto">
            <a:xfrm>
              <a:off x="3993" y="3350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4" name="Line 70"/>
            <p:cNvSpPr>
              <a:spLocks noChangeShapeType="1"/>
            </p:cNvSpPr>
            <p:nvPr/>
          </p:nvSpPr>
          <p:spPr bwMode="auto">
            <a:xfrm>
              <a:off x="4379" y="3432"/>
              <a:ext cx="11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5" name="Line 71"/>
            <p:cNvSpPr>
              <a:spLocks noChangeShapeType="1"/>
            </p:cNvSpPr>
            <p:nvPr/>
          </p:nvSpPr>
          <p:spPr bwMode="auto">
            <a:xfrm flipV="1">
              <a:off x="4393" y="3353"/>
              <a:ext cx="103" cy="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6" name="Line 72"/>
            <p:cNvSpPr>
              <a:spLocks noChangeShapeType="1"/>
            </p:cNvSpPr>
            <p:nvPr/>
          </p:nvSpPr>
          <p:spPr bwMode="auto">
            <a:xfrm flipH="1">
              <a:off x="3962" y="3351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7" name="Line 73"/>
            <p:cNvSpPr>
              <a:spLocks noChangeShapeType="1"/>
            </p:cNvSpPr>
            <p:nvPr/>
          </p:nvSpPr>
          <p:spPr bwMode="auto">
            <a:xfrm>
              <a:off x="3962" y="33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8" name="Line 74"/>
            <p:cNvSpPr>
              <a:spLocks noChangeShapeType="1"/>
            </p:cNvSpPr>
            <p:nvPr/>
          </p:nvSpPr>
          <p:spPr bwMode="auto">
            <a:xfrm>
              <a:off x="3866" y="3399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19" name="Line 75"/>
            <p:cNvSpPr>
              <a:spLocks noChangeShapeType="1"/>
            </p:cNvSpPr>
            <p:nvPr/>
          </p:nvSpPr>
          <p:spPr bwMode="auto">
            <a:xfrm>
              <a:off x="4250" y="3735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0" name="Line 76"/>
            <p:cNvSpPr>
              <a:spLocks noChangeShapeType="1"/>
            </p:cNvSpPr>
            <p:nvPr/>
          </p:nvSpPr>
          <p:spPr bwMode="auto">
            <a:xfrm flipV="1">
              <a:off x="4298" y="354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1" name="Line 77"/>
            <p:cNvSpPr>
              <a:spLocks noChangeShapeType="1"/>
            </p:cNvSpPr>
            <p:nvPr/>
          </p:nvSpPr>
          <p:spPr bwMode="auto">
            <a:xfrm flipH="1">
              <a:off x="4010" y="3543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2" name="Line 78"/>
            <p:cNvSpPr>
              <a:spLocks noChangeShapeType="1"/>
            </p:cNvSpPr>
            <p:nvPr/>
          </p:nvSpPr>
          <p:spPr bwMode="auto">
            <a:xfrm flipV="1">
              <a:off x="4010" y="3446"/>
              <a:ext cx="0" cy="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3" name="Line 79"/>
            <p:cNvSpPr>
              <a:spLocks noChangeShapeType="1"/>
            </p:cNvSpPr>
            <p:nvPr/>
          </p:nvSpPr>
          <p:spPr bwMode="auto">
            <a:xfrm>
              <a:off x="4250" y="3399"/>
              <a:ext cx="9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4" name="Line 80"/>
            <p:cNvSpPr>
              <a:spLocks noChangeShapeType="1"/>
            </p:cNvSpPr>
            <p:nvPr/>
          </p:nvSpPr>
          <p:spPr bwMode="auto">
            <a:xfrm flipH="1" flipV="1">
              <a:off x="4342" y="3399"/>
              <a:ext cx="3" cy="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5" name="Line 81"/>
            <p:cNvSpPr>
              <a:spLocks noChangeShapeType="1"/>
            </p:cNvSpPr>
            <p:nvPr/>
          </p:nvSpPr>
          <p:spPr bwMode="auto">
            <a:xfrm>
              <a:off x="4345" y="3434"/>
              <a:ext cx="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6" name="Line 82"/>
            <p:cNvSpPr>
              <a:spLocks noChangeShapeType="1"/>
            </p:cNvSpPr>
            <p:nvPr/>
          </p:nvSpPr>
          <p:spPr bwMode="auto">
            <a:xfrm>
              <a:off x="4394" y="3207"/>
              <a:ext cx="7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7" name="Line 83"/>
            <p:cNvSpPr>
              <a:spLocks noChangeShapeType="1"/>
            </p:cNvSpPr>
            <p:nvPr/>
          </p:nvSpPr>
          <p:spPr bwMode="auto">
            <a:xfrm flipV="1">
              <a:off x="4394" y="320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8" name="Line 84"/>
            <p:cNvSpPr>
              <a:spLocks noChangeShapeType="1"/>
            </p:cNvSpPr>
            <p:nvPr/>
          </p:nvSpPr>
          <p:spPr bwMode="auto">
            <a:xfrm>
              <a:off x="5017" y="3399"/>
              <a:ext cx="9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29" name="Line 85"/>
            <p:cNvSpPr>
              <a:spLocks noChangeShapeType="1"/>
            </p:cNvSpPr>
            <p:nvPr/>
          </p:nvSpPr>
          <p:spPr bwMode="auto">
            <a:xfrm>
              <a:off x="5114" y="3207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30" name="Line 86"/>
            <p:cNvSpPr>
              <a:spLocks noChangeShapeType="1"/>
            </p:cNvSpPr>
            <p:nvPr/>
          </p:nvSpPr>
          <p:spPr bwMode="auto">
            <a:xfrm flipV="1">
              <a:off x="4345" y="3543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31" name="Line 87"/>
            <p:cNvSpPr>
              <a:spLocks noChangeShapeType="1"/>
            </p:cNvSpPr>
            <p:nvPr/>
          </p:nvSpPr>
          <p:spPr bwMode="auto">
            <a:xfrm>
              <a:off x="4345" y="3543"/>
              <a:ext cx="2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32" name="Line 88"/>
            <p:cNvSpPr>
              <a:spLocks noChangeShapeType="1"/>
            </p:cNvSpPr>
            <p:nvPr/>
          </p:nvSpPr>
          <p:spPr bwMode="auto">
            <a:xfrm flipV="1">
              <a:off x="4634" y="339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35" name="Text Box 91"/>
            <p:cNvSpPr txBox="1">
              <a:spLocks noChangeArrowheads="1"/>
            </p:cNvSpPr>
            <p:nvPr/>
          </p:nvSpPr>
          <p:spPr bwMode="auto">
            <a:xfrm>
              <a:off x="3706" y="3031"/>
              <a:ext cx="19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1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799836" name="Text Box 92"/>
            <p:cNvSpPr txBox="1">
              <a:spLocks noChangeArrowheads="1"/>
            </p:cNvSpPr>
            <p:nvPr/>
          </p:nvSpPr>
          <p:spPr bwMode="auto">
            <a:xfrm>
              <a:off x="4042" y="3031"/>
              <a:ext cx="19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4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799837" name="Text Box 93"/>
            <p:cNvSpPr txBox="1">
              <a:spLocks noChangeArrowheads="1"/>
            </p:cNvSpPr>
            <p:nvPr/>
          </p:nvSpPr>
          <p:spPr bwMode="auto">
            <a:xfrm>
              <a:off x="4474" y="3031"/>
              <a:ext cx="19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5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799838" name="Text Box 94"/>
            <p:cNvSpPr txBox="1">
              <a:spLocks noChangeArrowheads="1"/>
            </p:cNvSpPr>
            <p:nvPr/>
          </p:nvSpPr>
          <p:spPr bwMode="auto">
            <a:xfrm>
              <a:off x="4810" y="3031"/>
              <a:ext cx="19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3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799839" name="Text Box 95"/>
            <p:cNvSpPr txBox="1">
              <a:spLocks noChangeArrowheads="1"/>
            </p:cNvSpPr>
            <p:nvPr/>
          </p:nvSpPr>
          <p:spPr bwMode="auto">
            <a:xfrm>
              <a:off x="4057" y="3842"/>
              <a:ext cx="19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2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799840" name="Text Box 96"/>
            <p:cNvSpPr txBox="1">
              <a:spLocks noChangeArrowheads="1"/>
            </p:cNvSpPr>
            <p:nvPr/>
          </p:nvSpPr>
          <p:spPr bwMode="auto">
            <a:xfrm>
              <a:off x="4442" y="3842"/>
              <a:ext cx="198" cy="2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700" smtClean="0">
                  <a:solidFill>
                    <a:srgbClr val="000000"/>
                  </a:solidFill>
                </a:rPr>
                <a:t>6</a:t>
              </a:r>
              <a:endPara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799843" name="AutoShape 99"/>
            <p:cNvSpPr>
              <a:spLocks noChangeArrowheads="1"/>
            </p:cNvSpPr>
            <p:nvPr/>
          </p:nvSpPr>
          <p:spPr bwMode="auto">
            <a:xfrm>
              <a:off x="3128" y="3287"/>
              <a:ext cx="191" cy="432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99844" name="Oval 100"/>
          <p:cNvSpPr>
            <a:spLocks noChangeArrowheads="1"/>
          </p:cNvSpPr>
          <p:nvPr/>
        </p:nvSpPr>
        <p:spPr bwMode="auto">
          <a:xfrm>
            <a:off x="2916238" y="404813"/>
            <a:ext cx="382587" cy="3810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799845" name="Oval 101"/>
          <p:cNvSpPr>
            <a:spLocks noChangeArrowheads="1"/>
          </p:cNvSpPr>
          <p:nvPr/>
        </p:nvSpPr>
        <p:spPr bwMode="auto">
          <a:xfrm>
            <a:off x="2916238" y="904875"/>
            <a:ext cx="382587" cy="382588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799846" name="Oval 102"/>
          <p:cNvSpPr>
            <a:spLocks noChangeArrowheads="1"/>
          </p:cNvSpPr>
          <p:nvPr/>
        </p:nvSpPr>
        <p:spPr bwMode="auto">
          <a:xfrm>
            <a:off x="4592638" y="904875"/>
            <a:ext cx="381000" cy="3825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799847" name="Oval 103"/>
          <p:cNvSpPr>
            <a:spLocks noChangeArrowheads="1"/>
          </p:cNvSpPr>
          <p:nvPr/>
        </p:nvSpPr>
        <p:spPr bwMode="auto">
          <a:xfrm>
            <a:off x="2916238" y="1395413"/>
            <a:ext cx="382587" cy="382587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99848" name="Oval 104"/>
          <p:cNvSpPr>
            <a:spLocks noChangeArrowheads="1"/>
          </p:cNvSpPr>
          <p:nvPr/>
        </p:nvSpPr>
        <p:spPr bwMode="auto">
          <a:xfrm>
            <a:off x="3830638" y="404813"/>
            <a:ext cx="382587" cy="3810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799849" name="Oval 105"/>
          <p:cNvSpPr>
            <a:spLocks noChangeArrowheads="1"/>
          </p:cNvSpPr>
          <p:nvPr/>
        </p:nvSpPr>
        <p:spPr bwMode="auto">
          <a:xfrm>
            <a:off x="5127625" y="404813"/>
            <a:ext cx="381000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5</a:t>
            </a:r>
          </a:p>
        </p:txBody>
      </p:sp>
      <p:sp>
        <p:nvSpPr>
          <p:cNvPr id="799850" name="Oval 106"/>
          <p:cNvSpPr>
            <a:spLocks noChangeArrowheads="1"/>
          </p:cNvSpPr>
          <p:nvPr/>
        </p:nvSpPr>
        <p:spPr bwMode="auto">
          <a:xfrm>
            <a:off x="5127625" y="904875"/>
            <a:ext cx="381000" cy="3825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6</a:t>
            </a:r>
          </a:p>
        </p:txBody>
      </p:sp>
      <p:sp>
        <p:nvSpPr>
          <p:cNvPr id="799851" name="Oval 107"/>
          <p:cNvSpPr>
            <a:spLocks noChangeArrowheads="1"/>
          </p:cNvSpPr>
          <p:nvPr/>
        </p:nvSpPr>
        <p:spPr bwMode="auto">
          <a:xfrm>
            <a:off x="5127625" y="1406525"/>
            <a:ext cx="381000" cy="3810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0</a:t>
            </a:r>
          </a:p>
        </p:txBody>
      </p:sp>
      <p:sp>
        <p:nvSpPr>
          <p:cNvPr id="799852" name="Line 108"/>
          <p:cNvSpPr>
            <a:spLocks noChangeShapeType="1"/>
          </p:cNvSpPr>
          <p:nvPr/>
        </p:nvSpPr>
        <p:spPr bwMode="auto">
          <a:xfrm>
            <a:off x="3298825" y="557213"/>
            <a:ext cx="5318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853" name="Line 109"/>
          <p:cNvSpPr>
            <a:spLocks noChangeShapeType="1"/>
          </p:cNvSpPr>
          <p:nvPr/>
        </p:nvSpPr>
        <p:spPr bwMode="auto">
          <a:xfrm flipV="1">
            <a:off x="3298825" y="633413"/>
            <a:ext cx="531813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854" name="Line 110"/>
          <p:cNvSpPr>
            <a:spLocks noChangeShapeType="1"/>
          </p:cNvSpPr>
          <p:nvPr/>
        </p:nvSpPr>
        <p:spPr bwMode="auto">
          <a:xfrm>
            <a:off x="4213225" y="557213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855" name="Line 111"/>
          <p:cNvSpPr>
            <a:spLocks noChangeShapeType="1"/>
          </p:cNvSpPr>
          <p:nvPr/>
        </p:nvSpPr>
        <p:spPr bwMode="auto">
          <a:xfrm>
            <a:off x="5321300" y="806450"/>
            <a:ext cx="0" cy="904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856" name="Line 112"/>
          <p:cNvSpPr>
            <a:spLocks noChangeShapeType="1"/>
          </p:cNvSpPr>
          <p:nvPr/>
        </p:nvSpPr>
        <p:spPr bwMode="auto">
          <a:xfrm flipV="1">
            <a:off x="4899025" y="588963"/>
            <a:ext cx="228600" cy="349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857" name="Line 113"/>
          <p:cNvSpPr>
            <a:spLocks noChangeShapeType="1"/>
          </p:cNvSpPr>
          <p:nvPr/>
        </p:nvSpPr>
        <p:spPr bwMode="auto">
          <a:xfrm>
            <a:off x="4441825" y="328613"/>
            <a:ext cx="0" cy="1906587"/>
          </a:xfrm>
          <a:prstGeom prst="line">
            <a:avLst/>
          </a:prstGeom>
          <a:noFill/>
          <a:ln w="28575">
            <a:solidFill>
              <a:srgbClr val="CC000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858" name="Text Box 114"/>
          <p:cNvSpPr txBox="1">
            <a:spLocks noChangeArrowheads="1"/>
          </p:cNvSpPr>
          <p:nvPr/>
        </p:nvSpPr>
        <p:spPr bwMode="auto">
          <a:xfrm>
            <a:off x="4156075" y="2282825"/>
            <a:ext cx="560388" cy="354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700" i="1" smtClean="0">
                <a:solidFill>
                  <a:srgbClr val="000000"/>
                </a:solidFill>
              </a:rPr>
              <a:t>cut</a:t>
            </a:r>
            <a:r>
              <a:rPr lang="de-DE" sz="1700" baseline="-25000" smtClean="0">
                <a:solidFill>
                  <a:srgbClr val="000000"/>
                </a:solidFill>
              </a:rPr>
              <a:t>1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799859" name="AutoShape 115"/>
          <p:cNvSpPr>
            <a:spLocks noChangeArrowheads="1"/>
          </p:cNvSpPr>
          <p:nvPr/>
        </p:nvSpPr>
        <p:spPr bwMode="auto">
          <a:xfrm rot="7038347">
            <a:off x="2536032" y="1788319"/>
            <a:ext cx="303212" cy="685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99860" name="AutoShape 116"/>
          <p:cNvSpPr>
            <a:spLocks noChangeArrowheads="1"/>
          </p:cNvSpPr>
          <p:nvPr/>
        </p:nvSpPr>
        <p:spPr bwMode="auto">
          <a:xfrm rot="14561653" flipH="1">
            <a:off x="5414169" y="1851819"/>
            <a:ext cx="303212" cy="685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99868" name="Group 124"/>
          <p:cNvGrpSpPr>
            <a:grpSpLocks/>
          </p:cNvGrpSpPr>
          <p:nvPr/>
        </p:nvGrpSpPr>
        <p:grpSpPr bwMode="auto">
          <a:xfrm>
            <a:off x="1547813" y="4027488"/>
            <a:ext cx="3827462" cy="2354262"/>
            <a:chOff x="975" y="2537"/>
            <a:chExt cx="2411" cy="1483"/>
          </a:xfrm>
        </p:grpSpPr>
        <p:sp>
          <p:nvSpPr>
            <p:cNvPr id="799861" name="AutoShape 117"/>
            <p:cNvSpPr>
              <a:spLocks noChangeArrowheads="1"/>
            </p:cNvSpPr>
            <p:nvPr/>
          </p:nvSpPr>
          <p:spPr bwMode="auto">
            <a:xfrm rot="8912088">
              <a:off x="2691" y="2537"/>
              <a:ext cx="695" cy="432"/>
            </a:xfrm>
            <a:prstGeom prst="rightArrow">
              <a:avLst>
                <a:gd name="adj1" fmla="val 50000"/>
                <a:gd name="adj2" fmla="val 4022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99862" name="AutoShape 118"/>
            <p:cNvSpPr>
              <a:spLocks noChangeArrowheads="1"/>
            </p:cNvSpPr>
            <p:nvPr/>
          </p:nvSpPr>
          <p:spPr bwMode="auto">
            <a:xfrm rot="14561653" flipH="1">
              <a:off x="1143" y="2622"/>
              <a:ext cx="191" cy="432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799867" name="Group 123"/>
            <p:cNvGrpSpPr>
              <a:grpSpLocks/>
            </p:cNvGrpSpPr>
            <p:nvPr/>
          </p:nvGrpSpPr>
          <p:grpSpPr bwMode="auto">
            <a:xfrm>
              <a:off x="975" y="3026"/>
              <a:ext cx="1716" cy="994"/>
              <a:chOff x="975" y="3026"/>
              <a:chExt cx="1716" cy="994"/>
            </a:xfrm>
          </p:grpSpPr>
          <p:sp>
            <p:nvSpPr>
              <p:cNvPr id="799772" name="Oval 28"/>
              <p:cNvSpPr>
                <a:spLocks noChangeArrowheads="1"/>
              </p:cNvSpPr>
              <p:nvPr/>
            </p:nvSpPr>
            <p:spPr bwMode="auto">
              <a:xfrm>
                <a:off x="975" y="3252"/>
                <a:ext cx="241" cy="240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6808" tIns="48404" rIns="96808" bIns="48404" anchor="ctr"/>
              <a:lstStyle/>
              <a:p>
                <a:pPr algn="ctr" defTabSz="9683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1</a:t>
                </a:r>
              </a:p>
            </p:txBody>
          </p:sp>
          <p:sp>
            <p:nvSpPr>
              <p:cNvPr id="799773" name="Oval 29"/>
              <p:cNvSpPr>
                <a:spLocks noChangeArrowheads="1"/>
              </p:cNvSpPr>
              <p:nvPr/>
            </p:nvSpPr>
            <p:spPr bwMode="auto">
              <a:xfrm>
                <a:off x="1360" y="3568"/>
                <a:ext cx="240" cy="240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6808" tIns="48404" rIns="96808" bIns="48404" anchor="ctr"/>
              <a:lstStyle/>
              <a:p>
                <a:pPr algn="ctr" defTabSz="9683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2</a:t>
                </a:r>
              </a:p>
            </p:txBody>
          </p:sp>
          <p:sp>
            <p:nvSpPr>
              <p:cNvPr id="799774" name="Oval 30"/>
              <p:cNvSpPr>
                <a:spLocks noChangeArrowheads="1"/>
              </p:cNvSpPr>
              <p:nvPr/>
            </p:nvSpPr>
            <p:spPr bwMode="auto">
              <a:xfrm>
                <a:off x="975" y="3568"/>
                <a:ext cx="241" cy="240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6808" tIns="48404" rIns="96808" bIns="48404" anchor="ctr"/>
              <a:lstStyle/>
              <a:p>
                <a:pPr algn="ctr" defTabSz="9683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0</a:t>
                </a:r>
              </a:p>
            </p:txBody>
          </p:sp>
          <p:sp>
            <p:nvSpPr>
              <p:cNvPr id="799775" name="Oval 31"/>
              <p:cNvSpPr>
                <a:spLocks noChangeArrowheads="1"/>
              </p:cNvSpPr>
              <p:nvPr/>
            </p:nvSpPr>
            <p:spPr bwMode="auto">
              <a:xfrm>
                <a:off x="1360" y="3252"/>
                <a:ext cx="240" cy="240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6808" tIns="48404" rIns="96808" bIns="48404" anchor="ctr"/>
              <a:lstStyle/>
              <a:p>
                <a:pPr algn="ctr" defTabSz="9683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4</a:t>
                </a:r>
              </a:p>
            </p:txBody>
          </p:sp>
          <p:sp>
            <p:nvSpPr>
              <p:cNvPr id="799776" name="Line 32"/>
              <p:cNvSpPr>
                <a:spLocks noChangeShapeType="1"/>
              </p:cNvSpPr>
              <p:nvPr/>
            </p:nvSpPr>
            <p:spPr bwMode="auto">
              <a:xfrm>
                <a:off x="1216" y="33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77" name="Line 33"/>
              <p:cNvSpPr>
                <a:spLocks noChangeShapeType="1"/>
              </p:cNvSpPr>
              <p:nvPr/>
            </p:nvSpPr>
            <p:spPr bwMode="auto">
              <a:xfrm>
                <a:off x="1600" y="3348"/>
                <a:ext cx="2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78" name="Line 34"/>
              <p:cNvSpPr>
                <a:spLocks noChangeShapeType="1"/>
              </p:cNvSpPr>
              <p:nvPr/>
            </p:nvSpPr>
            <p:spPr bwMode="auto">
              <a:xfrm>
                <a:off x="1744" y="3204"/>
                <a:ext cx="0" cy="62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79" name="Line 35"/>
              <p:cNvSpPr>
                <a:spLocks noChangeShapeType="1"/>
              </p:cNvSpPr>
              <p:nvPr/>
            </p:nvSpPr>
            <p:spPr bwMode="auto">
              <a:xfrm>
                <a:off x="1023" y="3540"/>
                <a:ext cx="144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80" name="Oval 36"/>
              <p:cNvSpPr>
                <a:spLocks noChangeArrowheads="1"/>
              </p:cNvSpPr>
              <p:nvPr/>
            </p:nvSpPr>
            <p:spPr bwMode="auto">
              <a:xfrm>
                <a:off x="1839" y="3253"/>
                <a:ext cx="240" cy="240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6808" tIns="48404" rIns="96808" bIns="48404" anchor="ctr"/>
              <a:lstStyle/>
              <a:p>
                <a:pPr algn="ctr" defTabSz="9683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5</a:t>
                </a:r>
              </a:p>
            </p:txBody>
          </p:sp>
          <p:sp>
            <p:nvSpPr>
              <p:cNvPr id="799781" name="Oval 37"/>
              <p:cNvSpPr>
                <a:spLocks noChangeArrowheads="1"/>
              </p:cNvSpPr>
              <p:nvPr/>
            </p:nvSpPr>
            <p:spPr bwMode="auto">
              <a:xfrm>
                <a:off x="2224" y="3252"/>
                <a:ext cx="241" cy="240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6808" tIns="48404" rIns="96808" bIns="48404" anchor="ctr"/>
              <a:lstStyle/>
              <a:p>
                <a:pPr algn="ctr" defTabSz="9683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3</a:t>
                </a:r>
              </a:p>
            </p:txBody>
          </p:sp>
          <p:sp>
            <p:nvSpPr>
              <p:cNvPr id="799782" name="Oval 38"/>
              <p:cNvSpPr>
                <a:spLocks noChangeArrowheads="1"/>
              </p:cNvSpPr>
              <p:nvPr/>
            </p:nvSpPr>
            <p:spPr bwMode="auto">
              <a:xfrm>
                <a:off x="2224" y="3573"/>
                <a:ext cx="241" cy="240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6808" tIns="48404" rIns="96808" bIns="48404" anchor="ctr"/>
              <a:lstStyle/>
              <a:p>
                <a:pPr algn="ctr" defTabSz="9683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0</a:t>
                </a:r>
              </a:p>
            </p:txBody>
          </p:sp>
          <p:sp>
            <p:nvSpPr>
              <p:cNvPr id="799783" name="Oval 39"/>
              <p:cNvSpPr>
                <a:spLocks noChangeArrowheads="1"/>
              </p:cNvSpPr>
              <p:nvPr/>
            </p:nvSpPr>
            <p:spPr bwMode="auto">
              <a:xfrm>
                <a:off x="1839" y="3568"/>
                <a:ext cx="240" cy="240"/>
              </a:xfrm>
              <a:prstGeom prst="ellipse">
                <a:avLst/>
              </a:prstGeom>
              <a:solidFill>
                <a:srgbClr val="CC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lIns="96808" tIns="48404" rIns="96808" bIns="48404" anchor="ctr"/>
              <a:lstStyle/>
              <a:p>
                <a:pPr algn="ctr" defTabSz="96837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smtClean="0">
                    <a:solidFill>
                      <a:srgbClr val="000000"/>
                    </a:solidFill>
                    <a:latin typeface="Arial" charset="0"/>
                    <a:ea typeface="ＭＳ Ｐゴシック" charset="0"/>
                  </a:rPr>
                  <a:t>6</a:t>
                </a:r>
              </a:p>
            </p:txBody>
          </p:sp>
          <p:sp>
            <p:nvSpPr>
              <p:cNvPr id="799784" name="Line 40"/>
              <p:cNvSpPr>
                <a:spLocks noChangeShapeType="1"/>
              </p:cNvSpPr>
              <p:nvPr/>
            </p:nvSpPr>
            <p:spPr bwMode="auto">
              <a:xfrm>
                <a:off x="1956" y="3505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85" name="Line 41"/>
              <p:cNvSpPr>
                <a:spLocks noChangeShapeType="1"/>
              </p:cNvSpPr>
              <p:nvPr/>
            </p:nvSpPr>
            <p:spPr bwMode="auto">
              <a:xfrm flipV="1">
                <a:off x="2079" y="334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86" name="Line 42"/>
              <p:cNvSpPr>
                <a:spLocks noChangeShapeType="1"/>
              </p:cNvSpPr>
              <p:nvPr/>
            </p:nvSpPr>
            <p:spPr bwMode="auto">
              <a:xfrm>
                <a:off x="1477" y="3503"/>
                <a:ext cx="0" cy="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87" name="Line 43"/>
              <p:cNvSpPr>
                <a:spLocks noChangeShapeType="1"/>
              </p:cNvSpPr>
              <p:nvPr/>
            </p:nvSpPr>
            <p:spPr bwMode="auto">
              <a:xfrm>
                <a:off x="2176" y="3204"/>
                <a:ext cx="0" cy="62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788" name="Line 44"/>
              <p:cNvSpPr>
                <a:spLocks noChangeShapeType="1"/>
              </p:cNvSpPr>
              <p:nvPr/>
            </p:nvSpPr>
            <p:spPr bwMode="auto">
              <a:xfrm>
                <a:off x="1312" y="3204"/>
                <a:ext cx="0" cy="625"/>
              </a:xfrm>
              <a:prstGeom prst="line">
                <a:avLst/>
              </a:prstGeom>
              <a:noFill/>
              <a:ln w="28575">
                <a:solidFill>
                  <a:srgbClr val="CC0000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799833" name="Text Box 89"/>
              <p:cNvSpPr txBox="1">
                <a:spLocks noChangeArrowheads="1"/>
              </p:cNvSpPr>
              <p:nvPr/>
            </p:nvSpPr>
            <p:spPr bwMode="auto">
              <a:xfrm>
                <a:off x="1167" y="3797"/>
                <a:ext cx="670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i="1" smtClean="0">
                    <a:solidFill>
                      <a:srgbClr val="000000"/>
                    </a:solidFill>
                  </a:rPr>
                  <a:t>cut</a:t>
                </a:r>
                <a:r>
                  <a:rPr lang="de-DE" sz="1700" baseline="-25000" smtClean="0">
                    <a:solidFill>
                      <a:srgbClr val="000000"/>
                    </a:solidFill>
                  </a:rPr>
                  <a:t>3BL</a:t>
                </a:r>
              </a:p>
            </p:txBody>
          </p:sp>
          <p:sp>
            <p:nvSpPr>
              <p:cNvPr id="799834" name="Text Box 90"/>
              <p:cNvSpPr txBox="1">
                <a:spLocks noChangeArrowheads="1"/>
              </p:cNvSpPr>
              <p:nvPr/>
            </p:nvSpPr>
            <p:spPr bwMode="auto">
              <a:xfrm>
                <a:off x="2032" y="3797"/>
                <a:ext cx="659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i="1" smtClean="0">
                    <a:solidFill>
                      <a:srgbClr val="000000"/>
                    </a:solidFill>
                  </a:rPr>
                  <a:t>cut</a:t>
                </a:r>
                <a:r>
                  <a:rPr lang="de-DE" sz="1700" baseline="-25000" smtClean="0">
                    <a:solidFill>
                      <a:srgbClr val="000000"/>
                    </a:solidFill>
                  </a:rPr>
                  <a:t>3BR</a:t>
                </a:r>
              </a:p>
            </p:txBody>
          </p:sp>
          <p:sp>
            <p:nvSpPr>
              <p:cNvPr id="799863" name="Text Box 119"/>
              <p:cNvSpPr txBox="1">
                <a:spLocks noChangeArrowheads="1"/>
              </p:cNvSpPr>
              <p:nvPr/>
            </p:nvSpPr>
            <p:spPr bwMode="auto">
              <a:xfrm>
                <a:off x="1176" y="3026"/>
                <a:ext cx="568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i="1" smtClean="0">
                    <a:solidFill>
                      <a:srgbClr val="000000"/>
                    </a:solidFill>
                  </a:rPr>
                  <a:t>cut</a:t>
                </a:r>
                <a:r>
                  <a:rPr lang="de-DE" sz="1700" baseline="-25000" smtClean="0">
                    <a:solidFill>
                      <a:srgbClr val="000000"/>
                    </a:solidFill>
                  </a:rPr>
                  <a:t>3TL</a:t>
                </a:r>
              </a:p>
            </p:txBody>
          </p:sp>
          <p:sp>
            <p:nvSpPr>
              <p:cNvPr id="799864" name="Text Box 120"/>
              <p:cNvSpPr txBox="1">
                <a:spLocks noChangeArrowheads="1"/>
              </p:cNvSpPr>
              <p:nvPr/>
            </p:nvSpPr>
            <p:spPr bwMode="auto">
              <a:xfrm>
                <a:off x="2041" y="3026"/>
                <a:ext cx="613" cy="22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lIns="96808" tIns="48404" rIns="96808" bIns="48404">
                <a:spAutoFit/>
              </a:bodyPr>
              <a:lstStyle>
                <a:lvl1pPr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484188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968375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452563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1936750" defTabSz="968375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3939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8511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3083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765550" defTabSz="968375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de-DE" sz="1700" i="1" smtClean="0">
                    <a:solidFill>
                      <a:srgbClr val="000000"/>
                    </a:solidFill>
                  </a:rPr>
                  <a:t>cut</a:t>
                </a:r>
                <a:r>
                  <a:rPr lang="de-DE" sz="1700" baseline="-25000" smtClean="0">
                    <a:solidFill>
                      <a:srgbClr val="000000"/>
                    </a:solidFill>
                  </a:rPr>
                  <a:t>3TR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744011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99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99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99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99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99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99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799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799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9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799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99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799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799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99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99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799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99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799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79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799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79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79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9747" grpId="0"/>
      <p:bldP spid="799748" grpId="0" animBg="1"/>
      <p:bldP spid="799749" grpId="0" animBg="1"/>
      <p:bldP spid="799750" grpId="0" animBg="1"/>
      <p:bldP spid="799751" grpId="0" animBg="1"/>
      <p:bldP spid="799752" grpId="0" animBg="1"/>
      <p:bldP spid="799753" grpId="0" animBg="1"/>
      <p:bldP spid="799754" grpId="0" animBg="1"/>
      <p:bldP spid="799755" grpId="0"/>
      <p:bldP spid="799756" grpId="0" animBg="1"/>
      <p:bldP spid="799757" grpId="0" animBg="1"/>
      <p:bldP spid="799758" grpId="0" animBg="1"/>
      <p:bldP spid="799759" grpId="0" animBg="1"/>
      <p:bldP spid="799760" grpId="0" animBg="1"/>
      <p:bldP spid="799761" grpId="0" animBg="1"/>
      <p:bldP spid="799762" grpId="0" animBg="1"/>
      <p:bldP spid="799841" grpId="0" animBg="1"/>
      <p:bldP spid="799842" grpId="0" animBg="1"/>
      <p:bldP spid="799859" grpId="0" animBg="1"/>
      <p:bldP spid="79986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7956AB-19D1-D54B-9E8D-344256FCFCBA}" type="slidenum">
              <a:rPr lang="en-US"/>
              <a:pPr/>
              <a:t>28</a:t>
            </a:fld>
            <a:endParaRPr lang="en-US"/>
          </a:p>
        </p:txBody>
      </p:sp>
      <p:sp>
        <p:nvSpPr>
          <p:cNvPr id="801795" name="Rectangle 3"/>
          <p:cNvSpPr>
            <a:spLocks noChangeAspect="1" noChangeArrowheads="1"/>
          </p:cNvSpPr>
          <p:nvPr/>
        </p:nvSpPr>
        <p:spPr bwMode="auto">
          <a:xfrm>
            <a:off x="5551488" y="1439863"/>
            <a:ext cx="1463675" cy="128270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09" name="Rectangle 17"/>
          <p:cNvSpPr>
            <a:spLocks noChangeAspect="1" noChangeArrowheads="1"/>
          </p:cNvSpPr>
          <p:nvPr/>
        </p:nvSpPr>
        <p:spPr bwMode="auto">
          <a:xfrm>
            <a:off x="3416300" y="1439863"/>
            <a:ext cx="1463675" cy="128270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10" name="Line 18"/>
          <p:cNvSpPr>
            <a:spLocks noChangeAspect="1" noChangeShapeType="1"/>
          </p:cNvSpPr>
          <p:nvPr/>
        </p:nvSpPr>
        <p:spPr bwMode="auto">
          <a:xfrm>
            <a:off x="3816350" y="19796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11" name="Oval 19"/>
          <p:cNvSpPr>
            <a:spLocks noChangeAspect="1" noChangeArrowheads="1"/>
          </p:cNvSpPr>
          <p:nvPr/>
        </p:nvSpPr>
        <p:spPr bwMode="auto">
          <a:xfrm>
            <a:off x="3662363" y="1744663"/>
            <a:ext cx="303212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01812" name="Oval 20"/>
          <p:cNvSpPr>
            <a:spLocks noChangeAspect="1" noChangeArrowheads="1"/>
          </p:cNvSpPr>
          <p:nvPr/>
        </p:nvSpPr>
        <p:spPr bwMode="auto">
          <a:xfrm>
            <a:off x="3662363" y="2146300"/>
            <a:ext cx="303212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801813" name="Oval 21"/>
          <p:cNvSpPr>
            <a:spLocks noChangeAspect="1" noChangeArrowheads="1"/>
          </p:cNvSpPr>
          <p:nvPr/>
        </p:nvSpPr>
        <p:spPr bwMode="auto">
          <a:xfrm>
            <a:off x="4392613" y="1744663"/>
            <a:ext cx="306387" cy="3048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sp>
        <p:nvSpPr>
          <p:cNvPr id="801814" name="Oval 22"/>
          <p:cNvSpPr>
            <a:spLocks noChangeAspect="1" noChangeArrowheads="1"/>
          </p:cNvSpPr>
          <p:nvPr/>
        </p:nvSpPr>
        <p:spPr bwMode="auto">
          <a:xfrm>
            <a:off x="4392613" y="2146300"/>
            <a:ext cx="306387" cy="304800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801815" name="Line 23"/>
          <p:cNvSpPr>
            <a:spLocks noChangeAspect="1" noChangeShapeType="1"/>
          </p:cNvSpPr>
          <p:nvPr/>
        </p:nvSpPr>
        <p:spPr bwMode="auto">
          <a:xfrm>
            <a:off x="3965575" y="1927225"/>
            <a:ext cx="425450" cy="366713"/>
          </a:xfrm>
          <a:prstGeom prst="line">
            <a:avLst/>
          </a:prstGeom>
          <a:noFill/>
          <a:ln w="38100">
            <a:solidFill>
              <a:srgbClr val="CC0000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16" name="Line 24"/>
          <p:cNvSpPr>
            <a:spLocks noChangeAspect="1" noChangeShapeType="1"/>
          </p:cNvSpPr>
          <p:nvPr/>
        </p:nvSpPr>
        <p:spPr bwMode="auto">
          <a:xfrm>
            <a:off x="4540250" y="2046288"/>
            <a:ext cx="0" cy="82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17" name="Line 25"/>
          <p:cNvSpPr>
            <a:spLocks noChangeAspect="1" noChangeShapeType="1"/>
          </p:cNvSpPr>
          <p:nvPr/>
        </p:nvSpPr>
        <p:spPr bwMode="auto">
          <a:xfrm flipH="1">
            <a:off x="4148138" y="1439863"/>
            <a:ext cx="0" cy="128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18" name="Line 26"/>
          <p:cNvSpPr>
            <a:spLocks noChangeAspect="1" noChangeShapeType="1"/>
          </p:cNvSpPr>
          <p:nvPr/>
        </p:nvSpPr>
        <p:spPr bwMode="auto">
          <a:xfrm flipH="1">
            <a:off x="3416300" y="2109788"/>
            <a:ext cx="731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19" name="Line 27"/>
          <p:cNvSpPr>
            <a:spLocks noChangeAspect="1" noChangeShapeType="1"/>
          </p:cNvSpPr>
          <p:nvPr/>
        </p:nvSpPr>
        <p:spPr bwMode="auto">
          <a:xfrm flipH="1">
            <a:off x="4148138" y="2109788"/>
            <a:ext cx="731837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41" name="Line 49"/>
          <p:cNvSpPr>
            <a:spLocks noChangeAspect="1" noChangeShapeType="1"/>
          </p:cNvSpPr>
          <p:nvPr/>
        </p:nvSpPr>
        <p:spPr bwMode="auto">
          <a:xfrm>
            <a:off x="6181725" y="1717675"/>
            <a:ext cx="171450" cy="1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42" name="Line 50"/>
          <p:cNvSpPr>
            <a:spLocks noChangeAspect="1" noChangeShapeType="1"/>
          </p:cNvSpPr>
          <p:nvPr/>
        </p:nvSpPr>
        <p:spPr bwMode="auto">
          <a:xfrm rot="16200000" flipH="1">
            <a:off x="5609431" y="2559844"/>
            <a:ext cx="24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43" name="Line 51"/>
          <p:cNvSpPr>
            <a:spLocks noChangeAspect="1" noChangeShapeType="1"/>
          </p:cNvSpPr>
          <p:nvPr/>
        </p:nvSpPr>
        <p:spPr bwMode="auto">
          <a:xfrm rot="16200000" flipH="1">
            <a:off x="5790406" y="2559844"/>
            <a:ext cx="24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44" name="AutoShape 52"/>
          <p:cNvSpPr>
            <a:spLocks noChangeAspect="1" noChangeArrowheads="1"/>
          </p:cNvSpPr>
          <p:nvPr/>
        </p:nvSpPr>
        <p:spPr bwMode="auto">
          <a:xfrm rot="16200000">
            <a:off x="5649912" y="2130426"/>
            <a:ext cx="320675" cy="323850"/>
          </a:xfrm>
          <a:prstGeom prst="flowChartDelay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45" name="Text Box 53"/>
          <p:cNvSpPr txBox="1">
            <a:spLocks noChangeAspect="1" noChangeArrowheads="1"/>
          </p:cNvSpPr>
          <p:nvPr/>
        </p:nvSpPr>
        <p:spPr bwMode="auto">
          <a:xfrm>
            <a:off x="5613400" y="2139950"/>
            <a:ext cx="38100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01846" name="AutoShape 54"/>
          <p:cNvSpPr>
            <a:spLocks noChangeAspect="1" noChangeArrowheads="1"/>
          </p:cNvSpPr>
          <p:nvPr/>
        </p:nvSpPr>
        <p:spPr bwMode="auto">
          <a:xfrm rot="5400000">
            <a:off x="5831682" y="1583531"/>
            <a:ext cx="306388" cy="263525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47" name="Oval 55"/>
          <p:cNvSpPr>
            <a:spLocks noChangeAspect="1" noChangeArrowheads="1"/>
          </p:cNvSpPr>
          <p:nvPr/>
        </p:nvSpPr>
        <p:spPr bwMode="auto">
          <a:xfrm rot="-26801032">
            <a:off x="6111082" y="1686719"/>
            <a:ext cx="76200" cy="65087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48" name="Text Box 56"/>
          <p:cNvSpPr txBox="1">
            <a:spLocks noChangeAspect="1" noChangeArrowheads="1"/>
          </p:cNvSpPr>
          <p:nvPr/>
        </p:nvSpPr>
        <p:spPr bwMode="auto">
          <a:xfrm>
            <a:off x="5776913" y="1543050"/>
            <a:ext cx="320675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01849" name="AutoShape 57"/>
          <p:cNvSpPr>
            <a:spLocks noChangeAspect="1" noChangeArrowheads="1"/>
          </p:cNvSpPr>
          <p:nvPr/>
        </p:nvSpPr>
        <p:spPr bwMode="auto">
          <a:xfrm>
            <a:off x="6462713" y="2173288"/>
            <a:ext cx="322262" cy="325437"/>
          </a:xfrm>
          <a:prstGeom prst="flowChartDelay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50" name="Text Box 58"/>
          <p:cNvSpPr txBox="1">
            <a:spLocks noChangeAspect="1" noChangeArrowheads="1"/>
          </p:cNvSpPr>
          <p:nvPr/>
        </p:nvSpPr>
        <p:spPr bwMode="auto">
          <a:xfrm>
            <a:off x="6402388" y="2173288"/>
            <a:ext cx="382587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 4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801851" name="Group 59"/>
          <p:cNvGrpSpPr>
            <a:grpSpLocks noChangeAspect="1"/>
          </p:cNvGrpSpPr>
          <p:nvPr/>
        </p:nvGrpSpPr>
        <p:grpSpPr bwMode="auto">
          <a:xfrm rot="16200000">
            <a:off x="6416675" y="1614488"/>
            <a:ext cx="327025" cy="304800"/>
            <a:chOff x="2835" y="797"/>
            <a:chExt cx="243" cy="188"/>
          </a:xfrm>
        </p:grpSpPr>
        <p:sp>
          <p:nvSpPr>
            <p:cNvPr id="801852" name="AutoShape 60"/>
            <p:cNvSpPr>
              <a:spLocks noChangeAspect="1" noChangeArrowheads="1"/>
            </p:cNvSpPr>
            <p:nvPr/>
          </p:nvSpPr>
          <p:spPr bwMode="auto">
            <a:xfrm rot="5400000">
              <a:off x="2839" y="793"/>
              <a:ext cx="188" cy="19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53" name="Oval 61"/>
            <p:cNvSpPr>
              <a:spLocks noChangeAspect="1" noChangeArrowheads="1"/>
            </p:cNvSpPr>
            <p:nvPr/>
          </p:nvSpPr>
          <p:spPr bwMode="auto">
            <a:xfrm rot="-26801032">
              <a:off x="3031" y="871"/>
              <a:ext cx="47" cy="47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01854" name="Text Box 62"/>
          <p:cNvSpPr txBox="1">
            <a:spLocks noChangeAspect="1" noChangeArrowheads="1"/>
          </p:cNvSpPr>
          <p:nvPr/>
        </p:nvSpPr>
        <p:spPr bwMode="auto">
          <a:xfrm>
            <a:off x="6430963" y="1671638"/>
            <a:ext cx="322262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01855" name="Line 63"/>
          <p:cNvSpPr>
            <a:spLocks noChangeAspect="1" noChangeShapeType="1"/>
          </p:cNvSpPr>
          <p:nvPr/>
        </p:nvSpPr>
        <p:spPr bwMode="auto">
          <a:xfrm rot="16200000" flipH="1">
            <a:off x="6527006" y="1988344"/>
            <a:ext cx="1222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56" name="Line 64"/>
          <p:cNvSpPr>
            <a:spLocks noChangeAspect="1" noChangeShapeType="1"/>
          </p:cNvSpPr>
          <p:nvPr/>
        </p:nvSpPr>
        <p:spPr bwMode="auto">
          <a:xfrm flipH="1">
            <a:off x="6784975" y="2314575"/>
            <a:ext cx="242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57" name="Line 65"/>
          <p:cNvSpPr>
            <a:spLocks noChangeAspect="1" noChangeShapeType="1"/>
          </p:cNvSpPr>
          <p:nvPr/>
        </p:nvSpPr>
        <p:spPr bwMode="auto">
          <a:xfrm flipV="1">
            <a:off x="5792788" y="1717675"/>
            <a:ext cx="0" cy="427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58" name="Line 66"/>
          <p:cNvSpPr>
            <a:spLocks noChangeAspect="1" noChangeShapeType="1"/>
          </p:cNvSpPr>
          <p:nvPr/>
        </p:nvSpPr>
        <p:spPr bwMode="auto">
          <a:xfrm>
            <a:off x="5792788" y="1717675"/>
            <a:ext cx="603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59" name="Line 67"/>
          <p:cNvSpPr>
            <a:spLocks noChangeAspect="1" noChangeShapeType="1"/>
          </p:cNvSpPr>
          <p:nvPr/>
        </p:nvSpPr>
        <p:spPr bwMode="auto">
          <a:xfrm>
            <a:off x="6289675" y="1516063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60" name="Line 68"/>
          <p:cNvSpPr>
            <a:spLocks noChangeAspect="1" noChangeShapeType="1"/>
          </p:cNvSpPr>
          <p:nvPr/>
        </p:nvSpPr>
        <p:spPr bwMode="auto">
          <a:xfrm>
            <a:off x="6589713" y="1520825"/>
            <a:ext cx="0" cy="60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61" name="Line 69"/>
          <p:cNvSpPr>
            <a:spLocks noChangeAspect="1" noChangeShapeType="1"/>
          </p:cNvSpPr>
          <p:nvPr/>
        </p:nvSpPr>
        <p:spPr bwMode="auto">
          <a:xfrm flipH="1">
            <a:off x="6343650" y="2233613"/>
            <a:ext cx="123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62" name="Line 70"/>
          <p:cNvSpPr>
            <a:spLocks noChangeAspect="1" noChangeShapeType="1"/>
          </p:cNvSpPr>
          <p:nvPr/>
        </p:nvSpPr>
        <p:spPr bwMode="auto">
          <a:xfrm flipV="1">
            <a:off x="6343650" y="1714500"/>
            <a:ext cx="1588" cy="519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63" name="Line 71"/>
          <p:cNvSpPr>
            <a:spLocks noChangeAspect="1" noChangeShapeType="1"/>
          </p:cNvSpPr>
          <p:nvPr/>
        </p:nvSpPr>
        <p:spPr bwMode="auto">
          <a:xfrm>
            <a:off x="6588125" y="2049463"/>
            <a:ext cx="4286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64" name="Line 72"/>
          <p:cNvSpPr>
            <a:spLocks noChangeAspect="1" noChangeShapeType="1"/>
          </p:cNvSpPr>
          <p:nvPr/>
        </p:nvSpPr>
        <p:spPr bwMode="auto">
          <a:xfrm flipH="1">
            <a:off x="6283325" y="2416175"/>
            <a:ext cx="1841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65" name="Line 73"/>
          <p:cNvSpPr>
            <a:spLocks noChangeAspect="1" noChangeShapeType="1"/>
          </p:cNvSpPr>
          <p:nvPr/>
        </p:nvSpPr>
        <p:spPr bwMode="auto">
          <a:xfrm>
            <a:off x="6283325" y="1511300"/>
            <a:ext cx="0" cy="904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69" name="AutoShape 77"/>
          <p:cNvSpPr>
            <a:spLocks noChangeAspect="1" noChangeArrowheads="1"/>
          </p:cNvSpPr>
          <p:nvPr/>
        </p:nvSpPr>
        <p:spPr bwMode="auto">
          <a:xfrm>
            <a:off x="2927350" y="1804988"/>
            <a:ext cx="306388" cy="6111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70" name="AutoShape 78"/>
          <p:cNvSpPr>
            <a:spLocks noChangeAspect="1" noChangeArrowheads="1"/>
          </p:cNvSpPr>
          <p:nvPr/>
        </p:nvSpPr>
        <p:spPr bwMode="auto">
          <a:xfrm>
            <a:off x="5124450" y="1804988"/>
            <a:ext cx="303213" cy="6111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801903" name="Group 111"/>
          <p:cNvGrpSpPr>
            <a:grpSpLocks/>
          </p:cNvGrpSpPr>
          <p:nvPr/>
        </p:nvGrpSpPr>
        <p:grpSpPr bwMode="auto">
          <a:xfrm>
            <a:off x="2924175" y="4572000"/>
            <a:ext cx="2035175" cy="1304925"/>
            <a:chOff x="1842" y="2880"/>
            <a:chExt cx="1282" cy="822"/>
          </a:xfrm>
        </p:grpSpPr>
        <p:sp>
          <p:nvSpPr>
            <p:cNvPr id="801797" name="Rectangle 5"/>
            <p:cNvSpPr>
              <a:spLocks noChangeAspect="1" noChangeArrowheads="1"/>
            </p:cNvSpPr>
            <p:nvPr/>
          </p:nvSpPr>
          <p:spPr bwMode="auto">
            <a:xfrm>
              <a:off x="2150" y="2891"/>
              <a:ext cx="922" cy="80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798" name="Line 6"/>
            <p:cNvSpPr>
              <a:spLocks noChangeAspect="1" noChangeShapeType="1"/>
            </p:cNvSpPr>
            <p:nvPr/>
          </p:nvSpPr>
          <p:spPr bwMode="auto">
            <a:xfrm>
              <a:off x="2402" y="3232"/>
              <a:ext cx="0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799" name="Oval 7"/>
            <p:cNvSpPr>
              <a:spLocks noChangeAspect="1" noChangeArrowheads="1"/>
            </p:cNvSpPr>
            <p:nvPr/>
          </p:nvSpPr>
          <p:spPr bwMode="auto">
            <a:xfrm>
              <a:off x="2305" y="3083"/>
              <a:ext cx="191" cy="192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01800" name="Oval 8"/>
            <p:cNvSpPr>
              <a:spLocks noChangeAspect="1" noChangeArrowheads="1"/>
            </p:cNvSpPr>
            <p:nvPr/>
          </p:nvSpPr>
          <p:spPr bwMode="auto">
            <a:xfrm>
              <a:off x="2305" y="3335"/>
              <a:ext cx="191" cy="193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01801" name="Oval 9"/>
            <p:cNvSpPr>
              <a:spLocks noChangeAspect="1" noChangeArrowheads="1"/>
            </p:cNvSpPr>
            <p:nvPr/>
          </p:nvSpPr>
          <p:spPr bwMode="auto">
            <a:xfrm>
              <a:off x="2765" y="3083"/>
              <a:ext cx="193" cy="192"/>
            </a:xfrm>
            <a:prstGeom prst="ellipse">
              <a:avLst/>
            </a:prstGeom>
            <a:solidFill>
              <a:srgbClr val="0C325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01802" name="Oval 10"/>
            <p:cNvSpPr>
              <a:spLocks noChangeAspect="1" noChangeArrowheads="1"/>
            </p:cNvSpPr>
            <p:nvPr/>
          </p:nvSpPr>
          <p:spPr bwMode="auto">
            <a:xfrm>
              <a:off x="2765" y="3335"/>
              <a:ext cx="193" cy="193"/>
            </a:xfrm>
            <a:prstGeom prst="ellipse">
              <a:avLst/>
            </a:prstGeom>
            <a:solidFill>
              <a:srgbClr val="0C325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801803" name="Line 11"/>
            <p:cNvSpPr>
              <a:spLocks noChangeAspect="1" noChangeShapeType="1"/>
            </p:cNvSpPr>
            <p:nvPr/>
          </p:nvSpPr>
          <p:spPr bwMode="auto">
            <a:xfrm>
              <a:off x="2496" y="3160"/>
              <a:ext cx="2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04" name="Line 12"/>
            <p:cNvSpPr>
              <a:spLocks noChangeAspect="1" noChangeShapeType="1"/>
            </p:cNvSpPr>
            <p:nvPr/>
          </p:nvSpPr>
          <p:spPr bwMode="auto">
            <a:xfrm>
              <a:off x="2858" y="3274"/>
              <a:ext cx="0" cy="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05" name="Line 13"/>
            <p:cNvSpPr>
              <a:spLocks noChangeAspect="1" noChangeShapeType="1"/>
            </p:cNvSpPr>
            <p:nvPr/>
          </p:nvSpPr>
          <p:spPr bwMode="auto">
            <a:xfrm flipH="1">
              <a:off x="2611" y="2891"/>
              <a:ext cx="0" cy="80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06" name="Line 14"/>
            <p:cNvSpPr>
              <a:spLocks noChangeAspect="1" noChangeShapeType="1"/>
            </p:cNvSpPr>
            <p:nvPr/>
          </p:nvSpPr>
          <p:spPr bwMode="auto">
            <a:xfrm flipH="1">
              <a:off x="2150" y="3313"/>
              <a:ext cx="4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07" name="Oval 15"/>
            <p:cNvSpPr>
              <a:spLocks noChangeAspect="1" noChangeArrowheads="1"/>
            </p:cNvSpPr>
            <p:nvPr/>
          </p:nvSpPr>
          <p:spPr bwMode="auto">
            <a:xfrm>
              <a:off x="2574" y="3121"/>
              <a:ext cx="76" cy="77"/>
            </a:xfrm>
            <a:prstGeom prst="ellipse">
              <a:avLst/>
            </a:prstGeom>
            <a:solidFill>
              <a:srgbClr val="CC0000"/>
            </a:solidFill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08" name="Line 16"/>
            <p:cNvSpPr>
              <a:spLocks noChangeAspect="1" noChangeShapeType="1"/>
            </p:cNvSpPr>
            <p:nvPr/>
          </p:nvSpPr>
          <p:spPr bwMode="auto">
            <a:xfrm flipH="1">
              <a:off x="2611" y="3313"/>
              <a:ext cx="4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66" name="Text Box 74"/>
            <p:cNvSpPr txBox="1">
              <a:spLocks noChangeAspect="1" noChangeArrowheads="1"/>
            </p:cNvSpPr>
            <p:nvPr/>
          </p:nvSpPr>
          <p:spPr bwMode="auto">
            <a:xfrm>
              <a:off x="2611" y="2934"/>
              <a:ext cx="216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i="1" smtClean="0">
                  <a:solidFill>
                    <a:srgbClr val="000000"/>
                  </a:solidFill>
                </a:rPr>
                <a:t>p‘</a:t>
              </a:r>
              <a:endPara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801867" name="AutoShape 75"/>
            <p:cNvSpPr>
              <a:spLocks noChangeAspect="1" noChangeArrowheads="1"/>
            </p:cNvSpPr>
            <p:nvPr/>
          </p:nvSpPr>
          <p:spPr bwMode="auto">
            <a:xfrm>
              <a:off x="1842" y="3121"/>
              <a:ext cx="193" cy="385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71" name="Text Box 79"/>
            <p:cNvSpPr txBox="1">
              <a:spLocks noChangeAspect="1" noChangeArrowheads="1"/>
            </p:cNvSpPr>
            <p:nvPr/>
          </p:nvSpPr>
          <p:spPr bwMode="auto">
            <a:xfrm>
              <a:off x="2835" y="3498"/>
              <a:ext cx="28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i="1" smtClean="0">
                  <a:solidFill>
                    <a:srgbClr val="000000"/>
                  </a:solidFill>
                </a:rPr>
                <a:t>BR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801872" name="Text Box 80"/>
            <p:cNvSpPr txBox="1">
              <a:spLocks noChangeAspect="1" noChangeArrowheads="1"/>
            </p:cNvSpPr>
            <p:nvPr/>
          </p:nvSpPr>
          <p:spPr bwMode="auto">
            <a:xfrm>
              <a:off x="2835" y="2880"/>
              <a:ext cx="28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i="1" smtClean="0">
                  <a:solidFill>
                    <a:srgbClr val="000000"/>
                  </a:solidFill>
                </a:rPr>
                <a:t>TR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</p:grpSp>
      <p:sp>
        <p:nvSpPr>
          <p:cNvPr id="801873" name="Text Box 81"/>
          <p:cNvSpPr txBox="1">
            <a:spLocks noChangeAspect="1" noChangeArrowheads="1"/>
          </p:cNvSpPr>
          <p:nvPr/>
        </p:nvSpPr>
        <p:spPr bwMode="auto">
          <a:xfrm>
            <a:off x="4500563" y="2393950"/>
            <a:ext cx="4587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BR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01874" name="Text Box 82"/>
          <p:cNvSpPr txBox="1">
            <a:spLocks noChangeAspect="1" noChangeArrowheads="1"/>
          </p:cNvSpPr>
          <p:nvPr/>
        </p:nvSpPr>
        <p:spPr bwMode="auto">
          <a:xfrm>
            <a:off x="4500563" y="1412875"/>
            <a:ext cx="44767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TR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pSp>
        <p:nvGrpSpPr>
          <p:cNvPr id="801902" name="Group 110"/>
          <p:cNvGrpSpPr>
            <a:grpSpLocks/>
          </p:cNvGrpSpPr>
          <p:nvPr/>
        </p:nvGrpSpPr>
        <p:grpSpPr bwMode="auto">
          <a:xfrm>
            <a:off x="1214438" y="4505325"/>
            <a:ext cx="1466850" cy="1358900"/>
            <a:chOff x="765" y="2838"/>
            <a:chExt cx="924" cy="856"/>
          </a:xfrm>
        </p:grpSpPr>
        <p:sp>
          <p:nvSpPr>
            <p:cNvPr id="801875" name="Rectangle 83"/>
            <p:cNvSpPr>
              <a:spLocks noChangeAspect="1" noChangeArrowheads="1"/>
            </p:cNvSpPr>
            <p:nvPr/>
          </p:nvSpPr>
          <p:spPr bwMode="auto">
            <a:xfrm>
              <a:off x="765" y="2886"/>
              <a:ext cx="924" cy="808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76" name="Line 84"/>
            <p:cNvSpPr>
              <a:spLocks noChangeAspect="1" noChangeShapeType="1"/>
            </p:cNvSpPr>
            <p:nvPr/>
          </p:nvSpPr>
          <p:spPr bwMode="auto">
            <a:xfrm>
              <a:off x="1112" y="3155"/>
              <a:ext cx="1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77" name="Line 85"/>
            <p:cNvSpPr>
              <a:spLocks noChangeAspect="1" noChangeShapeType="1"/>
            </p:cNvSpPr>
            <p:nvPr/>
          </p:nvSpPr>
          <p:spPr bwMode="auto">
            <a:xfrm>
              <a:off x="1018" y="322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78" name="Oval 86"/>
            <p:cNvSpPr>
              <a:spLocks noChangeAspect="1" noChangeArrowheads="1"/>
            </p:cNvSpPr>
            <p:nvPr/>
          </p:nvSpPr>
          <p:spPr bwMode="auto">
            <a:xfrm>
              <a:off x="920" y="3079"/>
              <a:ext cx="192" cy="192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801879" name="Oval 87"/>
            <p:cNvSpPr>
              <a:spLocks noChangeAspect="1" noChangeArrowheads="1"/>
            </p:cNvSpPr>
            <p:nvPr/>
          </p:nvSpPr>
          <p:spPr bwMode="auto">
            <a:xfrm>
              <a:off x="920" y="3331"/>
              <a:ext cx="192" cy="193"/>
            </a:xfrm>
            <a:prstGeom prst="ellipse">
              <a:avLst/>
            </a:prstGeom>
            <a:solidFill>
              <a:srgbClr val="EDD1D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  <a:latin typeface="Arial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801880" name="Line 88"/>
            <p:cNvSpPr>
              <a:spLocks noChangeAspect="1" noChangeShapeType="1"/>
            </p:cNvSpPr>
            <p:nvPr/>
          </p:nvSpPr>
          <p:spPr bwMode="auto">
            <a:xfrm flipH="1">
              <a:off x="1226" y="2886"/>
              <a:ext cx="0" cy="80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81" name="Line 89"/>
            <p:cNvSpPr>
              <a:spLocks noChangeAspect="1" noChangeShapeType="1"/>
            </p:cNvSpPr>
            <p:nvPr/>
          </p:nvSpPr>
          <p:spPr bwMode="auto">
            <a:xfrm flipH="1">
              <a:off x="765" y="3309"/>
              <a:ext cx="46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82" name="Line 90"/>
            <p:cNvSpPr>
              <a:spLocks noChangeAspect="1" noChangeShapeType="1"/>
            </p:cNvSpPr>
            <p:nvPr/>
          </p:nvSpPr>
          <p:spPr bwMode="auto">
            <a:xfrm>
              <a:off x="1227" y="3155"/>
              <a:ext cx="153" cy="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83" name="Oval 91"/>
            <p:cNvSpPr>
              <a:spLocks noChangeAspect="1" noChangeArrowheads="1"/>
            </p:cNvSpPr>
            <p:nvPr/>
          </p:nvSpPr>
          <p:spPr bwMode="auto">
            <a:xfrm>
              <a:off x="1342" y="3155"/>
              <a:ext cx="193" cy="193"/>
            </a:xfrm>
            <a:prstGeom prst="ellipse">
              <a:avLst/>
            </a:prstGeom>
            <a:solidFill>
              <a:srgbClr val="0C325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801884" name="Oval 92"/>
            <p:cNvSpPr>
              <a:spLocks noChangeAspect="1" noChangeArrowheads="1"/>
            </p:cNvSpPr>
            <p:nvPr/>
          </p:nvSpPr>
          <p:spPr bwMode="auto">
            <a:xfrm>
              <a:off x="1458" y="3271"/>
              <a:ext cx="192" cy="192"/>
            </a:xfrm>
            <a:prstGeom prst="ellipse">
              <a:avLst/>
            </a:prstGeom>
            <a:solidFill>
              <a:srgbClr val="0C325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FFFFFF"/>
                  </a:solidFill>
                  <a:latin typeface="Arial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801885" name="Text Box 93"/>
            <p:cNvSpPr txBox="1">
              <a:spLocks noChangeAspect="1" noChangeArrowheads="1"/>
            </p:cNvSpPr>
            <p:nvPr/>
          </p:nvSpPr>
          <p:spPr bwMode="auto">
            <a:xfrm>
              <a:off x="1298" y="2838"/>
              <a:ext cx="182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i="1" smtClean="0">
                  <a:solidFill>
                    <a:srgbClr val="000000"/>
                  </a:solidFill>
                </a:rPr>
                <a:t>x</a:t>
              </a:r>
              <a:endPara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801886" name="Line 94"/>
            <p:cNvSpPr>
              <a:spLocks noChangeAspect="1" noChangeShapeType="1"/>
            </p:cNvSpPr>
            <p:nvPr/>
          </p:nvSpPr>
          <p:spPr bwMode="auto">
            <a:xfrm flipH="1">
              <a:off x="1251" y="3030"/>
              <a:ext cx="78" cy="116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01887" name="Rectangle 95"/>
          <p:cNvSpPr>
            <a:spLocks noChangeAspect="1" noChangeArrowheads="1"/>
          </p:cNvSpPr>
          <p:nvPr/>
        </p:nvSpPr>
        <p:spPr bwMode="auto">
          <a:xfrm>
            <a:off x="1219200" y="1439863"/>
            <a:ext cx="1465263" cy="128270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88" name="Line 96"/>
          <p:cNvSpPr>
            <a:spLocks noChangeAspect="1" noChangeShapeType="1"/>
          </p:cNvSpPr>
          <p:nvPr/>
        </p:nvSpPr>
        <p:spPr bwMode="auto">
          <a:xfrm>
            <a:off x="1768475" y="1866900"/>
            <a:ext cx="182563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89" name="Line 97"/>
          <p:cNvSpPr>
            <a:spLocks noChangeAspect="1" noChangeShapeType="1"/>
          </p:cNvSpPr>
          <p:nvPr/>
        </p:nvSpPr>
        <p:spPr bwMode="auto">
          <a:xfrm>
            <a:off x="1620838" y="1979613"/>
            <a:ext cx="0" cy="2444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90" name="Oval 98"/>
          <p:cNvSpPr>
            <a:spLocks noChangeAspect="1" noChangeArrowheads="1"/>
          </p:cNvSpPr>
          <p:nvPr/>
        </p:nvSpPr>
        <p:spPr bwMode="auto">
          <a:xfrm>
            <a:off x="1463675" y="1744663"/>
            <a:ext cx="304800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</a:p>
        </p:txBody>
      </p:sp>
      <p:sp>
        <p:nvSpPr>
          <p:cNvPr id="801891" name="Oval 99"/>
          <p:cNvSpPr>
            <a:spLocks noChangeAspect="1" noChangeArrowheads="1"/>
          </p:cNvSpPr>
          <p:nvPr/>
        </p:nvSpPr>
        <p:spPr bwMode="auto">
          <a:xfrm>
            <a:off x="1463675" y="2146300"/>
            <a:ext cx="304800" cy="304800"/>
          </a:xfrm>
          <a:prstGeom prst="ellipse">
            <a:avLst/>
          </a:prstGeom>
          <a:solidFill>
            <a:srgbClr val="EDD1D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</a:p>
        </p:txBody>
      </p:sp>
      <p:sp>
        <p:nvSpPr>
          <p:cNvPr id="801892" name="Line 100"/>
          <p:cNvSpPr>
            <a:spLocks noChangeAspect="1" noChangeShapeType="1"/>
          </p:cNvSpPr>
          <p:nvPr/>
        </p:nvSpPr>
        <p:spPr bwMode="auto">
          <a:xfrm flipH="1">
            <a:off x="1949450" y="1439863"/>
            <a:ext cx="0" cy="1282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93" name="Line 101"/>
          <p:cNvSpPr>
            <a:spLocks noChangeAspect="1" noChangeShapeType="1"/>
          </p:cNvSpPr>
          <p:nvPr/>
        </p:nvSpPr>
        <p:spPr bwMode="auto">
          <a:xfrm flipH="1">
            <a:off x="1219200" y="2109788"/>
            <a:ext cx="730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94" name="Line 102"/>
          <p:cNvSpPr>
            <a:spLocks noChangeAspect="1" noChangeShapeType="1"/>
          </p:cNvSpPr>
          <p:nvPr/>
        </p:nvSpPr>
        <p:spPr bwMode="auto">
          <a:xfrm>
            <a:off x="1951038" y="1866900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01895" name="Oval 103"/>
          <p:cNvSpPr>
            <a:spLocks noChangeAspect="1" noChangeArrowheads="1"/>
          </p:cNvSpPr>
          <p:nvPr/>
        </p:nvSpPr>
        <p:spPr bwMode="auto">
          <a:xfrm>
            <a:off x="2133600" y="1866900"/>
            <a:ext cx="306388" cy="306388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4</a:t>
            </a:r>
          </a:p>
        </p:txBody>
      </p:sp>
      <p:sp>
        <p:nvSpPr>
          <p:cNvPr id="801896" name="Oval 104"/>
          <p:cNvSpPr>
            <a:spLocks noChangeAspect="1" noChangeArrowheads="1"/>
          </p:cNvSpPr>
          <p:nvPr/>
        </p:nvSpPr>
        <p:spPr bwMode="auto">
          <a:xfrm>
            <a:off x="2317750" y="2049463"/>
            <a:ext cx="306388" cy="306387"/>
          </a:xfrm>
          <a:prstGeom prst="ellipse">
            <a:avLst/>
          </a:prstGeom>
          <a:solidFill>
            <a:srgbClr val="0C325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FFFFFF"/>
                </a:solidFill>
                <a:latin typeface="Arial" charset="0"/>
                <a:ea typeface="ＭＳ Ｐゴシック" charset="0"/>
              </a:rPr>
              <a:t>3</a:t>
            </a:r>
          </a:p>
        </p:txBody>
      </p:sp>
      <p:grpSp>
        <p:nvGrpSpPr>
          <p:cNvPr id="801904" name="Group 112"/>
          <p:cNvGrpSpPr>
            <a:grpSpLocks/>
          </p:cNvGrpSpPr>
          <p:nvPr/>
        </p:nvGrpSpPr>
        <p:grpSpPr bwMode="auto">
          <a:xfrm>
            <a:off x="5121275" y="4589463"/>
            <a:ext cx="1890713" cy="1281112"/>
            <a:chOff x="3226" y="2891"/>
            <a:chExt cx="1191" cy="807"/>
          </a:xfrm>
        </p:grpSpPr>
        <p:sp>
          <p:nvSpPr>
            <p:cNvPr id="801796" name="Rectangle 4"/>
            <p:cNvSpPr>
              <a:spLocks noChangeAspect="1" noChangeArrowheads="1"/>
            </p:cNvSpPr>
            <p:nvPr/>
          </p:nvSpPr>
          <p:spPr bwMode="auto">
            <a:xfrm>
              <a:off x="3495" y="2891"/>
              <a:ext cx="922" cy="807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20" name="Line 28"/>
            <p:cNvSpPr>
              <a:spLocks noChangeAspect="1" noChangeShapeType="1"/>
            </p:cNvSpPr>
            <p:nvPr/>
          </p:nvSpPr>
          <p:spPr bwMode="auto">
            <a:xfrm>
              <a:off x="3841" y="3064"/>
              <a:ext cx="1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21" name="Line 29"/>
            <p:cNvSpPr>
              <a:spLocks noChangeAspect="1" noChangeShapeType="1"/>
            </p:cNvSpPr>
            <p:nvPr/>
          </p:nvSpPr>
          <p:spPr bwMode="auto">
            <a:xfrm rot="16200000" flipH="1">
              <a:off x="3493" y="3597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22" name="Line 30"/>
            <p:cNvSpPr>
              <a:spLocks noChangeAspect="1" noChangeShapeType="1"/>
            </p:cNvSpPr>
            <p:nvPr/>
          </p:nvSpPr>
          <p:spPr bwMode="auto">
            <a:xfrm rot="16200000" flipH="1">
              <a:off x="3608" y="3597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23" name="AutoShape 31"/>
            <p:cNvSpPr>
              <a:spLocks noChangeAspect="1" noChangeArrowheads="1"/>
            </p:cNvSpPr>
            <p:nvPr/>
          </p:nvSpPr>
          <p:spPr bwMode="auto">
            <a:xfrm rot="16200000">
              <a:off x="3519" y="3326"/>
              <a:ext cx="203" cy="204"/>
            </a:xfrm>
            <a:prstGeom prst="flowChartDelay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24" name="Text Box 32"/>
            <p:cNvSpPr txBox="1">
              <a:spLocks noChangeAspect="1" noChangeArrowheads="1"/>
            </p:cNvSpPr>
            <p:nvPr/>
          </p:nvSpPr>
          <p:spPr bwMode="auto">
            <a:xfrm>
              <a:off x="3503" y="3330"/>
              <a:ext cx="240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 1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801825" name="AutoShape 33"/>
            <p:cNvSpPr>
              <a:spLocks noChangeAspect="1" noChangeArrowheads="1"/>
            </p:cNvSpPr>
            <p:nvPr/>
          </p:nvSpPr>
          <p:spPr bwMode="auto">
            <a:xfrm rot="5400000">
              <a:off x="3635" y="2981"/>
              <a:ext cx="192" cy="166"/>
            </a:xfrm>
            <a:prstGeom prst="triangle">
              <a:avLst>
                <a:gd name="adj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26" name="Text Box 34"/>
            <p:cNvSpPr txBox="1">
              <a:spLocks noChangeAspect="1" noChangeArrowheads="1"/>
            </p:cNvSpPr>
            <p:nvPr/>
          </p:nvSpPr>
          <p:spPr bwMode="auto">
            <a:xfrm>
              <a:off x="3606" y="2962"/>
              <a:ext cx="20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2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801827" name="AutoShape 35"/>
            <p:cNvSpPr>
              <a:spLocks noChangeAspect="1" noChangeArrowheads="1"/>
            </p:cNvSpPr>
            <p:nvPr/>
          </p:nvSpPr>
          <p:spPr bwMode="auto">
            <a:xfrm>
              <a:off x="4032" y="3013"/>
              <a:ext cx="203" cy="206"/>
            </a:xfrm>
            <a:prstGeom prst="flowChartDelay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28" name="Text Box 36"/>
            <p:cNvSpPr txBox="1">
              <a:spLocks noChangeAspect="1" noChangeArrowheads="1"/>
            </p:cNvSpPr>
            <p:nvPr/>
          </p:nvSpPr>
          <p:spPr bwMode="auto">
            <a:xfrm>
              <a:off x="3994" y="3013"/>
              <a:ext cx="241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 4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grpSp>
          <p:nvGrpSpPr>
            <p:cNvPr id="801829" name="Group 37"/>
            <p:cNvGrpSpPr>
              <a:grpSpLocks noChangeAspect="1"/>
            </p:cNvGrpSpPr>
            <p:nvPr/>
          </p:nvGrpSpPr>
          <p:grpSpPr bwMode="auto">
            <a:xfrm rot="16200000">
              <a:off x="3962" y="3316"/>
              <a:ext cx="205" cy="191"/>
              <a:chOff x="2835" y="797"/>
              <a:chExt cx="243" cy="188"/>
            </a:xfrm>
          </p:grpSpPr>
          <p:sp>
            <p:nvSpPr>
              <p:cNvPr id="801830" name="AutoShape 38"/>
              <p:cNvSpPr>
                <a:spLocks noChangeAspect="1" noChangeArrowheads="1"/>
              </p:cNvSpPr>
              <p:nvPr/>
            </p:nvSpPr>
            <p:spPr bwMode="auto">
              <a:xfrm rot="5400000">
                <a:off x="2839" y="793"/>
                <a:ext cx="188" cy="196"/>
              </a:xfrm>
              <a:prstGeom prst="triangle">
                <a:avLst>
                  <a:gd name="adj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801831" name="Oval 39"/>
              <p:cNvSpPr>
                <a:spLocks noChangeAspect="1" noChangeArrowheads="1"/>
              </p:cNvSpPr>
              <p:nvPr/>
            </p:nvSpPr>
            <p:spPr bwMode="auto">
              <a:xfrm rot="-26801032">
                <a:off x="3031" y="871"/>
                <a:ext cx="47" cy="4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801832" name="Text Box 40"/>
            <p:cNvSpPr txBox="1">
              <a:spLocks noChangeAspect="1" noChangeArrowheads="1"/>
            </p:cNvSpPr>
            <p:nvPr/>
          </p:nvSpPr>
          <p:spPr bwMode="auto">
            <a:xfrm>
              <a:off x="3977" y="3351"/>
              <a:ext cx="202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3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801833" name="Line 41"/>
            <p:cNvSpPr>
              <a:spLocks noChangeAspect="1" noChangeShapeType="1"/>
            </p:cNvSpPr>
            <p:nvPr/>
          </p:nvSpPr>
          <p:spPr bwMode="auto">
            <a:xfrm rot="16200000" flipH="1">
              <a:off x="3988" y="3590"/>
              <a:ext cx="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34" name="Line 42"/>
            <p:cNvSpPr>
              <a:spLocks noChangeAspect="1" noChangeShapeType="1"/>
            </p:cNvSpPr>
            <p:nvPr/>
          </p:nvSpPr>
          <p:spPr bwMode="auto">
            <a:xfrm flipH="1" flipV="1">
              <a:off x="3956" y="3160"/>
              <a:ext cx="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35" name="Line 43"/>
            <p:cNvSpPr>
              <a:spLocks noChangeAspect="1" noChangeShapeType="1"/>
            </p:cNvSpPr>
            <p:nvPr/>
          </p:nvSpPr>
          <p:spPr bwMode="auto">
            <a:xfrm flipH="1">
              <a:off x="4235" y="3102"/>
              <a:ext cx="1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36" name="Line 44"/>
            <p:cNvSpPr>
              <a:spLocks noChangeAspect="1" noChangeShapeType="1"/>
            </p:cNvSpPr>
            <p:nvPr/>
          </p:nvSpPr>
          <p:spPr bwMode="auto">
            <a:xfrm>
              <a:off x="3956" y="3160"/>
              <a:ext cx="0" cy="1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37" name="Line 45"/>
            <p:cNvSpPr>
              <a:spLocks noChangeAspect="1" noChangeShapeType="1"/>
            </p:cNvSpPr>
            <p:nvPr/>
          </p:nvSpPr>
          <p:spPr bwMode="auto">
            <a:xfrm flipV="1">
              <a:off x="3610" y="3064"/>
              <a:ext cx="0" cy="2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38" name="Line 46"/>
            <p:cNvSpPr>
              <a:spLocks noChangeAspect="1" noChangeShapeType="1"/>
            </p:cNvSpPr>
            <p:nvPr/>
          </p:nvSpPr>
          <p:spPr bwMode="auto">
            <a:xfrm>
              <a:off x="3610" y="3064"/>
              <a:ext cx="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39" name="Line 47"/>
            <p:cNvSpPr>
              <a:spLocks noChangeAspect="1" noChangeShapeType="1"/>
            </p:cNvSpPr>
            <p:nvPr/>
          </p:nvSpPr>
          <p:spPr bwMode="auto">
            <a:xfrm>
              <a:off x="3956" y="3274"/>
              <a:ext cx="1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40" name="Line 48"/>
            <p:cNvSpPr>
              <a:spLocks noChangeAspect="1" noChangeShapeType="1"/>
            </p:cNvSpPr>
            <p:nvPr/>
          </p:nvSpPr>
          <p:spPr bwMode="auto">
            <a:xfrm>
              <a:off x="4070" y="3274"/>
              <a:ext cx="0" cy="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68" name="AutoShape 76"/>
            <p:cNvSpPr>
              <a:spLocks noChangeAspect="1" noChangeArrowheads="1"/>
            </p:cNvSpPr>
            <p:nvPr/>
          </p:nvSpPr>
          <p:spPr bwMode="auto">
            <a:xfrm>
              <a:off x="3226" y="3121"/>
              <a:ext cx="191" cy="385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801898" name="Oval 106"/>
            <p:cNvSpPr>
              <a:spLocks noChangeAspect="1" noChangeArrowheads="1"/>
            </p:cNvSpPr>
            <p:nvPr/>
          </p:nvSpPr>
          <p:spPr bwMode="auto">
            <a:xfrm rot="-26801032">
              <a:off x="3810" y="3047"/>
              <a:ext cx="48" cy="40"/>
            </a:xfrm>
            <a:prstGeom prst="ellipse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801900" name="Rectangle 10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4.3.1	Min-Cut Placement – Terminal Propagation</a:t>
            </a:r>
          </a:p>
        </p:txBody>
      </p:sp>
      <p:sp>
        <p:nvSpPr>
          <p:cNvPr id="801901" name="Rectangle 109"/>
          <p:cNvSpPr>
            <a:spLocks noGrp="1" noChangeArrowheads="1"/>
          </p:cNvSpPr>
          <p:nvPr>
            <p:ph type="body" idx="1"/>
          </p:nvPr>
        </p:nvSpPr>
        <p:spPr>
          <a:xfrm>
            <a:off x="1027113" y="2924175"/>
            <a:ext cx="7216775" cy="1385888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00000"/>
              </a:lnSpc>
              <a:spcBef>
                <a:spcPct val="20000"/>
              </a:spcBef>
              <a:tabLst/>
            </a:pPr>
            <a:r>
              <a:rPr lang="de-DE"/>
              <a:t>Terminal Propagation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External connections are represented by artificial connection points on the cutline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0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Dummy nodes in hypergraphs </a:t>
            </a:r>
            <a:r>
              <a:rPr lang="en-US" altLang="zh-CN" sz="1700">
                <a:ea typeface="宋体" charset="0"/>
                <a:cs typeface="宋体" charset="0"/>
              </a:rPr>
              <a:t> </a:t>
            </a:r>
            <a:endParaRPr lang="de-DE" sz="1700"/>
          </a:p>
        </p:txBody>
      </p:sp>
      <p:sp>
        <p:nvSpPr>
          <p:cNvPr id="801905" name="Text Box 113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3661367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1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1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1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1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01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01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801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801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801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801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80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0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80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0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80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0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0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80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80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80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801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801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80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0" dur="500"/>
                                        <p:tgtEl>
                                          <p:spTgt spid="80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80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80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80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80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801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801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801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801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801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2" dur="500"/>
                                        <p:tgtEl>
                                          <p:spTgt spid="801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5" dur="500"/>
                                        <p:tgtEl>
                                          <p:spTgt spid="801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801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1" dur="500"/>
                                        <p:tgtEl>
                                          <p:spTgt spid="801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801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80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0" dur="500"/>
                                        <p:tgtEl>
                                          <p:spTgt spid="801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3" dur="500"/>
                                        <p:tgtEl>
                                          <p:spTgt spid="801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801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9" dur="500"/>
                                        <p:tgtEl>
                                          <p:spTgt spid="80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2" dur="500"/>
                                        <p:tgtEl>
                                          <p:spTgt spid="80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5" dur="500"/>
                                        <p:tgtEl>
                                          <p:spTgt spid="801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801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80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801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801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2" dur="500"/>
                                        <p:tgtEl>
                                          <p:spTgt spid="8019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5" dur="500"/>
                                        <p:tgtEl>
                                          <p:spTgt spid="801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8" dur="500"/>
                                        <p:tgtEl>
                                          <p:spTgt spid="801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801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 nodeType="clickPar">
                      <p:stCondLst>
                        <p:cond delay="indefinite"/>
                      </p:stCondLst>
                      <p:childTnLst>
                        <p:par>
                          <p:cTn id="1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6" dur="500"/>
                                        <p:tgtEl>
                                          <p:spTgt spid="801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 nodeType="clickPar">
                      <p:stCondLst>
                        <p:cond delay="indefinite"/>
                      </p:stCondLst>
                      <p:childTnLst>
                        <p:par>
                          <p:cTn id="1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801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1795" grpId="0" animBg="1"/>
      <p:bldP spid="801809" grpId="0" animBg="1"/>
      <p:bldP spid="801810" grpId="0" animBg="1"/>
      <p:bldP spid="801811" grpId="0" animBg="1"/>
      <p:bldP spid="801812" grpId="0" animBg="1"/>
      <p:bldP spid="801813" grpId="0" animBg="1"/>
      <p:bldP spid="801814" grpId="0" animBg="1"/>
      <p:bldP spid="801815" grpId="0" animBg="1"/>
      <p:bldP spid="801816" grpId="0" animBg="1"/>
      <p:bldP spid="801817" grpId="0" animBg="1"/>
      <p:bldP spid="801818" grpId="0" animBg="1"/>
      <p:bldP spid="801819" grpId="0" animBg="1"/>
      <p:bldP spid="801841" grpId="0" animBg="1"/>
      <p:bldP spid="801842" grpId="0" animBg="1"/>
      <p:bldP spid="801843" grpId="0" animBg="1"/>
      <p:bldP spid="801844" grpId="0" animBg="1"/>
      <p:bldP spid="801845" grpId="0"/>
      <p:bldP spid="801846" grpId="0" animBg="1"/>
      <p:bldP spid="801847" grpId="0" animBg="1"/>
      <p:bldP spid="801848" grpId="0"/>
      <p:bldP spid="801849" grpId="0" animBg="1"/>
      <p:bldP spid="801850" grpId="0"/>
      <p:bldP spid="801854" grpId="0"/>
      <p:bldP spid="801855" grpId="0" animBg="1"/>
      <p:bldP spid="801856" grpId="0" animBg="1"/>
      <p:bldP spid="801857" grpId="0" animBg="1"/>
      <p:bldP spid="801858" grpId="0" animBg="1"/>
      <p:bldP spid="801859" grpId="0" animBg="1"/>
      <p:bldP spid="801860" grpId="0" animBg="1"/>
      <p:bldP spid="801861" grpId="0" animBg="1"/>
      <p:bldP spid="801862" grpId="0" animBg="1"/>
      <p:bldP spid="801863" grpId="0" animBg="1"/>
      <p:bldP spid="801864" grpId="0" animBg="1"/>
      <p:bldP spid="801865" grpId="0" animBg="1"/>
      <p:bldP spid="801869" grpId="0" animBg="1"/>
      <p:bldP spid="801870" grpId="0" animBg="1"/>
      <p:bldP spid="801873" grpId="0"/>
      <p:bldP spid="801874" grpId="0"/>
      <p:bldP spid="801887" grpId="0" animBg="1"/>
      <p:bldP spid="801888" grpId="0" animBg="1"/>
      <p:bldP spid="801889" grpId="0" animBg="1"/>
      <p:bldP spid="801890" grpId="0" animBg="1"/>
      <p:bldP spid="801891" grpId="0" animBg="1"/>
      <p:bldP spid="801892" grpId="0" animBg="1"/>
      <p:bldP spid="801893" grpId="0" animBg="1"/>
      <p:bldP spid="801894" grpId="0" animBg="1"/>
      <p:bldP spid="801895" grpId="0" animBg="1"/>
      <p:bldP spid="801896" grpId="0" animBg="1"/>
      <p:bldP spid="80190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BCD9FE-3DFB-0A46-8D99-C6FDEBE6771B}" type="slidenum">
              <a:rPr lang="en-US"/>
              <a:pPr/>
              <a:t>29</a:t>
            </a:fld>
            <a:endParaRPr lang="en-US"/>
          </a:p>
        </p:txBody>
      </p:sp>
      <p:sp>
        <p:nvSpPr>
          <p:cNvPr id="800773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4.3.1	Min-Cut Placement </a:t>
            </a:r>
          </a:p>
        </p:txBody>
      </p:sp>
      <p:sp>
        <p:nvSpPr>
          <p:cNvPr id="80077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19308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Advantages: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Reasonable fast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Objective function and be adjusted, e.g., to perform timing-driven placement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Hierarchical strategy applicable to large circuits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Disadvantages: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Randomized, chaotic algorithms – small changes in input lead to large changes in output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Optimizing one cutline at a time may result in routing congestion elsewhere </a:t>
            </a:r>
          </a:p>
          <a:p>
            <a:pPr marL="742950" lvl="1" indent="-28575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1565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00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007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007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007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007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007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C89D7-AFDD-CD46-83AF-F43D5CE94557}" type="slidenum">
              <a:rPr lang="en-US"/>
              <a:pPr/>
              <a:t>3</a:t>
            </a:fld>
            <a:endParaRPr lang="en-US"/>
          </a:p>
        </p:txBody>
      </p:sp>
      <p:sp>
        <p:nvSpPr>
          <p:cNvPr id="476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Chapter 4 – Global and Detailed Placement</a:t>
            </a:r>
          </a:p>
        </p:txBody>
      </p:sp>
      <p:sp>
        <p:nvSpPr>
          <p:cNvPr id="476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85900"/>
            <a:ext cx="8193087" cy="3455988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4.1 	Introduction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4.2 	Optimization Objectives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4.3	Global Placement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	4.3.1  Min-Cut Placement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	4.3.2  Analytic Placement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	4.3.3  Simulated Annealing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    4.3.4  Modern Placement Algorithms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4.4 	Legalization and Detailed Placement</a:t>
            </a:r>
          </a:p>
        </p:txBody>
      </p:sp>
    </p:spTree>
    <p:extLst>
      <p:ext uri="{BB962C8B-B14F-4D97-AF65-F5344CB8AC3E}">
        <p14:creationId xmlns:p14="http://schemas.microsoft.com/office/powerpoint/2010/main" val="1493134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98FAED-1DC2-CA47-9659-942C4191B30E}" type="slidenum">
              <a:rPr lang="en-US"/>
              <a:pPr/>
              <a:t>30</a:t>
            </a:fld>
            <a:endParaRPr lang="en-US"/>
          </a:p>
        </p:txBody>
      </p:sp>
      <p:sp>
        <p:nvSpPr>
          <p:cNvPr id="1034245" name="Rectangle 5"/>
          <p:cNvSpPr>
            <a:spLocks noChangeArrowheads="1"/>
          </p:cNvSpPr>
          <p:nvPr/>
        </p:nvSpPr>
        <p:spPr bwMode="auto">
          <a:xfrm>
            <a:off x="827088" y="2144713"/>
            <a:ext cx="7546975" cy="1212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4.3.2	Analytic Placement – Quadratic Placement</a:t>
            </a:r>
          </a:p>
        </p:txBody>
      </p:sp>
      <p:sp>
        <p:nvSpPr>
          <p:cNvPr id="103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1847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Objective function is quadratic; sum of (weighted) </a:t>
            </a: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squared Euclidean distance</a:t>
            </a:r>
            <a:r>
              <a:rPr lang="en-US" altLang="zh-CN">
                <a:ea typeface="宋体" charset="0"/>
                <a:cs typeface="宋体" charset="0"/>
              </a:rPr>
              <a:t> represents placement objective function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buClr>
                <a:srgbClr val="EDEDED"/>
              </a:buClr>
              <a:buFont typeface="Symbol" charset="0"/>
              <a:buNone/>
              <a:tabLst/>
            </a:pPr>
            <a:r>
              <a:rPr lang="en-US" altLang="zh-CN" sz="1400">
                <a:ea typeface="宋体" charset="0"/>
                <a:cs typeface="宋体" charset="0"/>
              </a:rPr>
              <a:t>	where </a:t>
            </a:r>
            <a:r>
              <a:rPr lang="en-US" altLang="zh-CN" sz="1400" i="1">
                <a:ea typeface="宋体" charset="0"/>
                <a:cs typeface="宋体" charset="0"/>
              </a:rPr>
              <a:t>n</a:t>
            </a:r>
            <a:r>
              <a:rPr lang="en-US" altLang="zh-CN" sz="1400">
                <a:ea typeface="宋体" charset="0"/>
                <a:cs typeface="宋体" charset="0"/>
              </a:rPr>
              <a:t> is the total number of cells, and </a:t>
            </a:r>
            <a:r>
              <a:rPr lang="en-US" altLang="zh-CN" sz="1400" i="1">
                <a:ea typeface="宋体" charset="0"/>
                <a:cs typeface="宋体" charset="0"/>
              </a:rPr>
              <a:t>c</a:t>
            </a:r>
            <a:r>
              <a:rPr lang="en-US" altLang="zh-CN" sz="1400">
                <a:ea typeface="宋体" charset="0"/>
                <a:cs typeface="宋体" charset="0"/>
              </a:rPr>
              <a:t>(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,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) is the connection cost between cells 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 and 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.</a:t>
            </a:r>
            <a:br>
              <a:rPr lang="en-US" altLang="zh-CN" sz="1400">
                <a:ea typeface="宋体" charset="0"/>
                <a:cs typeface="宋体" charset="0"/>
              </a:rPr>
            </a:br>
            <a:endParaRPr lang="en-US" altLang="zh-CN" sz="1400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Only two-point-connections</a:t>
            </a: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Minimize objective function by equating its derivative to zero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which reduces to solving a system of linear equations </a:t>
            </a:r>
          </a:p>
        </p:txBody>
      </p:sp>
      <p:graphicFrame>
        <p:nvGraphicFramePr>
          <p:cNvPr id="1034244" name="Object 4"/>
          <p:cNvGraphicFramePr>
            <a:graphicFrameLocks noChangeAspect="1"/>
          </p:cNvGraphicFramePr>
          <p:nvPr/>
        </p:nvGraphicFramePr>
        <p:xfrm>
          <a:off x="1116013" y="2173288"/>
          <a:ext cx="40243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448" name="Equation" r:id="rId4" imgW="2234880" imgH="457200" progId="Equation.3">
                  <p:embed/>
                </p:oleObj>
              </mc:Choice>
              <mc:Fallback>
                <p:oleObj name="Equation" r:id="rId4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73288"/>
                        <a:ext cx="4024312" cy="82391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658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3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4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21E142-C3D7-5E48-A0BB-FA45BD14479E}" type="slidenum">
              <a:rPr lang="en-US"/>
              <a:pPr/>
              <a:t>31</a:t>
            </a:fld>
            <a:endParaRPr lang="en-US"/>
          </a:p>
        </p:txBody>
      </p:sp>
      <p:sp>
        <p:nvSpPr>
          <p:cNvPr id="1095682" name="Slide Number Placeholder 3"/>
          <p:cNvSpPr txBox="1">
            <a:spLocks noGrp="1"/>
          </p:cNvSpPr>
          <p:nvPr/>
        </p:nvSpPr>
        <p:spPr bwMode="auto">
          <a:xfrm>
            <a:off x="7910513" y="6473825"/>
            <a:ext cx="1081087" cy="280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0C0C0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01882" tIns="50941" rIns="101882" bIns="50941"/>
          <a:lstStyle>
            <a:lvl1pPr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10191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10191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0" fontAlgn="base" hangingPunct="0">
              <a:spcBef>
                <a:spcPct val="0"/>
              </a:spcBef>
              <a:spcAft>
                <a:spcPct val="0"/>
              </a:spcAft>
            </a:pPr>
            <a:fld id="{959CBAE3-22B6-FB48-ABB6-2C206576B190}" type="slidenum">
              <a:rPr lang="en-US" sz="1000" smtClean="0">
                <a:solidFill>
                  <a:srgbClr val="C0C0C0"/>
                </a:solidFill>
              </a:rPr>
              <a:pPr algn="r" eaLnBrk="0" fontAlgn="base" hangingPunct="0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en-US" sz="1000" smtClean="0">
              <a:solidFill>
                <a:srgbClr val="C0C0C0"/>
              </a:solidFill>
            </a:endParaRPr>
          </a:p>
        </p:txBody>
      </p:sp>
      <p:sp>
        <p:nvSpPr>
          <p:cNvPr id="1095683" name="Rectangle 5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Quadratic Placement</a:t>
            </a:r>
          </a:p>
        </p:txBody>
      </p:sp>
      <p:sp>
        <p:nvSpPr>
          <p:cNvPr id="800775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608013" y="1447800"/>
            <a:ext cx="8193087" cy="4379913"/>
          </a:xfrm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Similar to Least-Mean-Square Method (root mean square)</a:t>
            </a: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Build error function with analytic form:</a:t>
            </a:r>
          </a:p>
          <a:p>
            <a:pPr marL="742950" lvl="1" indent="-28575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</p:txBody>
      </p:sp>
      <p:pic>
        <p:nvPicPr>
          <p:cNvPr id="1095685" name="Picture 2" descr="\\storage.adsroot.itcs.umich.edu\home\windat.v2\Desktop\Numerical_optimizati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438" y="3500438"/>
            <a:ext cx="1955800" cy="2325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95686" name="Picture 6" descr="https://www.crops.org/images/publications/cs/47/4/1426fig5.jpe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6" b="5434"/>
          <a:stretch>
            <a:fillRect/>
          </a:stretch>
        </p:blipFill>
        <p:spPr bwMode="auto">
          <a:xfrm>
            <a:off x="1112838" y="3500438"/>
            <a:ext cx="3243262" cy="219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95687" name="Object 7"/>
          <p:cNvGraphicFramePr>
            <a:graphicFrameLocks noChangeAspect="1"/>
          </p:cNvGraphicFramePr>
          <p:nvPr/>
        </p:nvGraphicFramePr>
        <p:xfrm>
          <a:off x="4738688" y="1763713"/>
          <a:ext cx="2954337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9496" name="Equation" r:id="rId6" imgW="1485720" imgH="253800" progId="Equation.3">
                  <p:embed/>
                </p:oleObj>
              </mc:Choice>
              <mc:Fallback>
                <p:oleObj name="Equation" r:id="rId6" imgW="1485720" imgH="253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1763713"/>
                        <a:ext cx="2954337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81766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007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007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95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9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95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E1A0B96-064F-5441-9F9F-88A26BE59F88}" type="slidenum">
              <a:rPr lang="en-US"/>
              <a:pPr/>
              <a:t>32</a:t>
            </a:fld>
            <a:endParaRPr lang="en-US"/>
          </a:p>
        </p:txBody>
      </p:sp>
      <p:sp>
        <p:nvSpPr>
          <p:cNvPr id="1038347" name="Rectangle 11"/>
          <p:cNvSpPr>
            <a:spLocks noChangeArrowheads="1"/>
          </p:cNvSpPr>
          <p:nvPr/>
        </p:nvSpPr>
        <p:spPr bwMode="auto">
          <a:xfrm>
            <a:off x="827088" y="1268413"/>
            <a:ext cx="7546975" cy="1212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8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4.3.2	Analytic Placement – Quadratic Placement</a:t>
            </a:r>
          </a:p>
        </p:txBody>
      </p:sp>
      <p:sp>
        <p:nvSpPr>
          <p:cNvPr id="1038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1847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buFont typeface="Symbol" charset="0"/>
              <a:buNone/>
              <a:tabLst/>
            </a:pP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 sz="1400">
                <a:ea typeface="宋体" charset="0"/>
                <a:cs typeface="宋体" charset="0"/>
              </a:rPr>
              <a:t>where </a:t>
            </a:r>
            <a:r>
              <a:rPr lang="en-US" altLang="zh-CN" sz="1400" i="1">
                <a:ea typeface="宋体" charset="0"/>
                <a:cs typeface="宋体" charset="0"/>
              </a:rPr>
              <a:t>n</a:t>
            </a:r>
            <a:r>
              <a:rPr lang="en-US" altLang="zh-CN" sz="1400">
                <a:ea typeface="宋体" charset="0"/>
                <a:cs typeface="宋体" charset="0"/>
              </a:rPr>
              <a:t> is the total number of cells, and </a:t>
            </a:r>
            <a:r>
              <a:rPr lang="en-US" altLang="zh-CN" sz="1400" i="1">
                <a:ea typeface="宋体" charset="0"/>
                <a:cs typeface="宋体" charset="0"/>
              </a:rPr>
              <a:t>c</a:t>
            </a:r>
            <a:r>
              <a:rPr lang="en-US" altLang="zh-CN" sz="1400">
                <a:ea typeface="宋体" charset="0"/>
                <a:cs typeface="宋体" charset="0"/>
              </a:rPr>
              <a:t>(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,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) is the connection cost between cells 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 and 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.</a:t>
            </a:r>
            <a:br>
              <a:rPr lang="en-US" altLang="zh-CN" sz="1400">
                <a:ea typeface="宋体" charset="0"/>
                <a:cs typeface="宋体" charset="0"/>
              </a:rPr>
            </a:br>
            <a:endParaRPr lang="en-US" altLang="zh-CN" sz="1400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Each dimension can be considered independently:</a:t>
            </a: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Convex quadratic optimization problem: any local minimum solution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is also a global minimum</a:t>
            </a: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Optimal </a:t>
            </a:r>
            <a:r>
              <a:rPr lang="en-US" altLang="zh-CN" i="1">
                <a:ea typeface="宋体" charset="0"/>
                <a:cs typeface="宋体" charset="0"/>
              </a:rPr>
              <a:t>x</a:t>
            </a:r>
            <a:r>
              <a:rPr lang="en-US" altLang="zh-CN">
                <a:ea typeface="宋体" charset="0"/>
                <a:cs typeface="宋体" charset="0"/>
              </a:rPr>
              <a:t>- and </a:t>
            </a:r>
            <a:r>
              <a:rPr lang="en-US" altLang="zh-CN" i="1">
                <a:ea typeface="宋体" charset="0"/>
                <a:cs typeface="宋体" charset="0"/>
              </a:rPr>
              <a:t>y­</a:t>
            </a:r>
            <a:r>
              <a:rPr lang="en-US" altLang="zh-CN">
                <a:ea typeface="宋体" charset="0"/>
                <a:cs typeface="宋体" charset="0"/>
              </a:rPr>
              <a:t>-coordinates can be found by setting the partial derivatives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of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 i="1" baseline="-25000">
                <a:ea typeface="宋体" charset="0"/>
                <a:cs typeface="宋体" charset="0"/>
              </a:rPr>
              <a:t>x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) and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 i="1" baseline="-25000">
                <a:ea typeface="宋体" charset="0"/>
                <a:cs typeface="宋体" charset="0"/>
              </a:rPr>
              <a:t>y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) to zero  </a:t>
            </a: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 sz="1400" i="1">
              <a:ea typeface="宋体" charset="0"/>
              <a:cs typeface="宋体" charset="0"/>
            </a:endParaRPr>
          </a:p>
        </p:txBody>
      </p:sp>
      <p:graphicFrame>
        <p:nvGraphicFramePr>
          <p:cNvPr id="1038340" name="Object 4"/>
          <p:cNvGraphicFramePr>
            <a:graphicFrameLocks noChangeAspect="1"/>
          </p:cNvGraphicFramePr>
          <p:nvPr/>
        </p:nvGraphicFramePr>
        <p:xfrm>
          <a:off x="1116013" y="1341438"/>
          <a:ext cx="40243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40" name="Formel" r:id="rId4" imgW="2234880" imgH="457200" progId="Equation.3">
                  <p:embed/>
                </p:oleObj>
              </mc:Choice>
              <mc:Fallback>
                <p:oleObj name="Formel" r:id="rId4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4024312" cy="82391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42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38341" name="Object 5"/>
          <p:cNvGraphicFramePr>
            <a:graphicFrameLocks noChangeAspect="1"/>
          </p:cNvGraphicFramePr>
          <p:nvPr/>
        </p:nvGraphicFramePr>
        <p:xfrm>
          <a:off x="1116013" y="2924175"/>
          <a:ext cx="30559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41" name="Formel" r:id="rId6" imgW="1511300" imgH="457200" progId="Equation.3">
                  <p:embed/>
                </p:oleObj>
              </mc:Choice>
              <mc:Fallback>
                <p:oleObj name="Formel" r:id="rId6" imgW="151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23" b="3149"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30559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44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38343" name="Object 7"/>
          <p:cNvGraphicFramePr>
            <a:graphicFrameLocks noChangeAspect="1"/>
          </p:cNvGraphicFramePr>
          <p:nvPr/>
        </p:nvGraphicFramePr>
        <p:xfrm>
          <a:off x="4716463" y="2924175"/>
          <a:ext cx="3095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1642" name="Equation" r:id="rId8" imgW="1536700" imgH="457200" progId="Equation.3">
                  <p:embed/>
                </p:oleObj>
              </mc:Choice>
              <mc:Fallback>
                <p:oleObj name="Equation" r:id="rId8" imgW="1536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23" b="3149"/>
                      <a:stretch>
                        <a:fillRect/>
                      </a:stretch>
                    </p:blipFill>
                    <p:spPr bwMode="auto">
                      <a:xfrm>
                        <a:off x="4716463" y="2924175"/>
                        <a:ext cx="30956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8349" name="Rectangle 13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8351" name="Rectangle 15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4522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8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8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8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38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38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8339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5B8F67-F86D-034B-9F58-D3746CF2FE13}" type="slidenum">
              <a:rPr lang="en-US"/>
              <a:pPr/>
              <a:t>33</a:t>
            </a:fld>
            <a:endParaRPr lang="en-US"/>
          </a:p>
        </p:txBody>
      </p:sp>
      <p:sp>
        <p:nvSpPr>
          <p:cNvPr id="1040386" name="Rectangle 2"/>
          <p:cNvSpPr>
            <a:spLocks noChangeArrowheads="1"/>
          </p:cNvSpPr>
          <p:nvPr/>
        </p:nvSpPr>
        <p:spPr bwMode="auto">
          <a:xfrm>
            <a:off x="827088" y="1268413"/>
            <a:ext cx="7546975" cy="1212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403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4.3.2	Analytic Placement – Quadratic Placement</a:t>
            </a:r>
          </a:p>
        </p:txBody>
      </p:sp>
      <p:sp>
        <p:nvSpPr>
          <p:cNvPr id="104038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1847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buFont typeface="Symbol" charset="0"/>
              <a:buNone/>
              <a:tabLst/>
            </a:pP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 sz="1400">
                <a:ea typeface="宋体" charset="0"/>
                <a:cs typeface="宋体" charset="0"/>
              </a:rPr>
              <a:t>where </a:t>
            </a:r>
            <a:r>
              <a:rPr lang="en-US" altLang="zh-CN" sz="1400" i="1">
                <a:ea typeface="宋体" charset="0"/>
                <a:cs typeface="宋体" charset="0"/>
              </a:rPr>
              <a:t>n</a:t>
            </a:r>
            <a:r>
              <a:rPr lang="en-US" altLang="zh-CN" sz="1400">
                <a:ea typeface="宋体" charset="0"/>
                <a:cs typeface="宋体" charset="0"/>
              </a:rPr>
              <a:t> is the total number of cells, and </a:t>
            </a:r>
            <a:r>
              <a:rPr lang="en-US" altLang="zh-CN" sz="1400" i="1">
                <a:ea typeface="宋体" charset="0"/>
                <a:cs typeface="宋体" charset="0"/>
              </a:rPr>
              <a:t>c</a:t>
            </a:r>
            <a:r>
              <a:rPr lang="en-US" altLang="zh-CN" sz="1400">
                <a:ea typeface="宋体" charset="0"/>
                <a:cs typeface="宋体" charset="0"/>
              </a:rPr>
              <a:t>(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,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) is the connection cost between cells 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 and 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.</a:t>
            </a:r>
            <a:br>
              <a:rPr lang="en-US" altLang="zh-CN" sz="1400">
                <a:ea typeface="宋体" charset="0"/>
                <a:cs typeface="宋体" charset="0"/>
              </a:rPr>
            </a:br>
            <a:endParaRPr lang="en-US" altLang="zh-CN" sz="1400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Each dimension can be considered independently:</a:t>
            </a: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buFont typeface="Symbol" charset="0"/>
              <a:buNone/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spcBef>
                <a:spcPct val="20000"/>
              </a:spcBef>
              <a:buClr>
                <a:srgbClr val="EDEDED"/>
              </a:buClr>
              <a:tabLst/>
            </a:pPr>
            <a:r>
              <a:rPr lang="en-US" altLang="zh-CN" sz="1400">
                <a:ea typeface="宋体" charset="0"/>
                <a:cs typeface="宋体" charset="0"/>
              </a:rPr>
              <a:t>where </a:t>
            </a:r>
            <a:r>
              <a:rPr lang="en-US" altLang="zh-CN" sz="1400" i="1">
                <a:ea typeface="宋体" charset="0"/>
                <a:cs typeface="宋体" charset="0"/>
              </a:rPr>
              <a:t>A</a:t>
            </a:r>
            <a:r>
              <a:rPr lang="en-US" altLang="zh-CN" sz="1400">
                <a:ea typeface="宋体" charset="0"/>
                <a:cs typeface="宋体" charset="0"/>
              </a:rPr>
              <a:t> is a matrix with </a:t>
            </a:r>
            <a:r>
              <a:rPr lang="en-US" altLang="zh-CN" sz="1400" i="1">
                <a:ea typeface="宋体" charset="0"/>
                <a:cs typeface="宋体" charset="0"/>
              </a:rPr>
              <a:t>A</a:t>
            </a:r>
            <a:r>
              <a:rPr lang="en-US" altLang="zh-CN" sz="1400">
                <a:ea typeface="宋体" charset="0"/>
                <a:cs typeface="宋体" charset="0"/>
              </a:rPr>
              <a:t>[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][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] = -</a:t>
            </a:r>
            <a:r>
              <a:rPr lang="en-US" altLang="zh-CN" sz="1400" i="1">
                <a:ea typeface="宋体" charset="0"/>
                <a:cs typeface="宋体" charset="0"/>
              </a:rPr>
              <a:t>c</a:t>
            </a:r>
            <a:r>
              <a:rPr lang="en-US" altLang="zh-CN" sz="1400">
                <a:ea typeface="宋体" charset="0"/>
                <a:cs typeface="宋体" charset="0"/>
              </a:rPr>
              <a:t>(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,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) when 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 ≠ 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, </a:t>
            </a:r>
            <a:br>
              <a:rPr lang="en-US" altLang="zh-CN" sz="1400">
                <a:ea typeface="宋体" charset="0"/>
                <a:cs typeface="宋体" charset="0"/>
              </a:rPr>
            </a:br>
            <a:r>
              <a:rPr lang="en-US" altLang="zh-CN" sz="1400">
                <a:ea typeface="宋体" charset="0"/>
                <a:cs typeface="宋体" charset="0"/>
              </a:rPr>
              <a:t>and </a:t>
            </a:r>
            <a:r>
              <a:rPr lang="en-US" altLang="zh-CN" sz="1400" i="1">
                <a:ea typeface="宋体" charset="0"/>
                <a:cs typeface="宋体" charset="0"/>
              </a:rPr>
              <a:t>A</a:t>
            </a:r>
            <a:r>
              <a:rPr lang="en-US" altLang="zh-CN" sz="1400">
                <a:ea typeface="宋体" charset="0"/>
                <a:cs typeface="宋体" charset="0"/>
              </a:rPr>
              <a:t>[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][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] = the sum of incident connection weights of cell 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. </a:t>
            </a:r>
          </a:p>
          <a:p>
            <a:pPr marL="342900" indent="-342900" defTabSz="914400">
              <a:spcBef>
                <a:spcPct val="20000"/>
              </a:spcBef>
              <a:buClr>
                <a:srgbClr val="EDEDED"/>
              </a:buClr>
              <a:tabLst/>
            </a:pPr>
            <a:r>
              <a:rPr lang="en-US" altLang="zh-CN" sz="1400" i="1">
                <a:ea typeface="宋体" charset="0"/>
                <a:cs typeface="宋体" charset="0"/>
              </a:rPr>
              <a:t>X</a:t>
            </a:r>
            <a:r>
              <a:rPr lang="en-US" altLang="zh-CN" sz="1400">
                <a:ea typeface="宋体" charset="0"/>
                <a:cs typeface="宋体" charset="0"/>
              </a:rPr>
              <a:t> is a vector of all the </a:t>
            </a:r>
            <a:r>
              <a:rPr lang="en-US" altLang="zh-CN" sz="1400" i="1">
                <a:ea typeface="宋体" charset="0"/>
                <a:cs typeface="宋体" charset="0"/>
              </a:rPr>
              <a:t>x</a:t>
            </a:r>
            <a:r>
              <a:rPr lang="en-US" altLang="zh-CN" sz="1400">
                <a:ea typeface="宋体" charset="0"/>
                <a:cs typeface="宋体" charset="0"/>
              </a:rPr>
              <a:t>-coordinates of the non-fixed cells, and </a:t>
            </a:r>
            <a:r>
              <a:rPr lang="en-US" altLang="zh-CN" sz="1400" i="1">
                <a:ea typeface="宋体" charset="0"/>
                <a:cs typeface="宋体" charset="0"/>
              </a:rPr>
              <a:t>b</a:t>
            </a:r>
            <a:r>
              <a:rPr lang="en-US" altLang="zh-CN" sz="1400" i="1" baseline="-25000">
                <a:ea typeface="宋体" charset="0"/>
                <a:cs typeface="宋体" charset="0"/>
              </a:rPr>
              <a:t>x</a:t>
            </a:r>
            <a:r>
              <a:rPr lang="en-US" altLang="zh-CN" sz="1400">
                <a:ea typeface="宋体" charset="0"/>
                <a:cs typeface="宋体" charset="0"/>
              </a:rPr>
              <a:t> is a vector </a:t>
            </a:r>
            <a:br>
              <a:rPr lang="en-US" altLang="zh-CN" sz="1400">
                <a:ea typeface="宋体" charset="0"/>
                <a:cs typeface="宋体" charset="0"/>
              </a:rPr>
            </a:br>
            <a:r>
              <a:rPr lang="en-US" altLang="zh-CN" sz="1400">
                <a:ea typeface="宋体" charset="0"/>
                <a:cs typeface="宋体" charset="0"/>
              </a:rPr>
              <a:t>with </a:t>
            </a:r>
            <a:r>
              <a:rPr lang="en-US" altLang="zh-CN" sz="1400" i="1">
                <a:ea typeface="宋体" charset="0"/>
                <a:cs typeface="宋体" charset="0"/>
              </a:rPr>
              <a:t>b</a:t>
            </a:r>
            <a:r>
              <a:rPr lang="en-US" altLang="zh-CN" sz="1400" i="1" baseline="-25000">
                <a:ea typeface="宋体" charset="0"/>
                <a:cs typeface="宋体" charset="0"/>
              </a:rPr>
              <a:t>x</a:t>
            </a:r>
            <a:r>
              <a:rPr lang="en-US" altLang="zh-CN" sz="1400">
                <a:ea typeface="宋体" charset="0"/>
                <a:cs typeface="宋体" charset="0"/>
              </a:rPr>
              <a:t>[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] = the sum of </a:t>
            </a:r>
            <a:r>
              <a:rPr lang="en-US" altLang="zh-CN" sz="1400" i="1">
                <a:ea typeface="宋体" charset="0"/>
                <a:cs typeface="宋体" charset="0"/>
              </a:rPr>
              <a:t>x</a:t>
            </a:r>
            <a:r>
              <a:rPr lang="en-US" altLang="zh-CN" sz="1400">
                <a:ea typeface="宋体" charset="0"/>
                <a:cs typeface="宋体" charset="0"/>
              </a:rPr>
              <a:t>-coordinates of all fixed cells attached to 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. </a:t>
            </a:r>
          </a:p>
          <a:p>
            <a:pPr marL="342900" indent="-342900" defTabSz="914400">
              <a:spcBef>
                <a:spcPct val="20000"/>
              </a:spcBef>
              <a:buClr>
                <a:srgbClr val="EDEDED"/>
              </a:buClr>
              <a:tabLst/>
            </a:pPr>
            <a:r>
              <a:rPr lang="en-US" altLang="zh-CN" sz="1400" i="1">
                <a:ea typeface="宋体" charset="0"/>
                <a:cs typeface="宋体" charset="0"/>
              </a:rPr>
              <a:t>Y</a:t>
            </a:r>
            <a:r>
              <a:rPr lang="en-US" altLang="zh-CN" sz="1400">
                <a:ea typeface="宋体" charset="0"/>
                <a:cs typeface="宋体" charset="0"/>
              </a:rPr>
              <a:t> is a vector of all the </a:t>
            </a:r>
            <a:r>
              <a:rPr lang="en-US" altLang="zh-CN" sz="1400" i="1">
                <a:ea typeface="宋体" charset="0"/>
                <a:cs typeface="宋体" charset="0"/>
              </a:rPr>
              <a:t>y</a:t>
            </a:r>
            <a:r>
              <a:rPr lang="en-US" altLang="zh-CN" sz="1400">
                <a:ea typeface="宋体" charset="0"/>
                <a:cs typeface="宋体" charset="0"/>
              </a:rPr>
              <a:t>-coordinates of the non-fixed cells, and </a:t>
            </a:r>
            <a:r>
              <a:rPr lang="en-US" altLang="zh-CN" sz="1400" i="1">
                <a:ea typeface="宋体" charset="0"/>
                <a:cs typeface="宋体" charset="0"/>
              </a:rPr>
              <a:t>b</a:t>
            </a:r>
            <a:r>
              <a:rPr lang="en-US" altLang="zh-CN" sz="1400" i="1" baseline="-25000">
                <a:ea typeface="宋体" charset="0"/>
                <a:cs typeface="宋体" charset="0"/>
              </a:rPr>
              <a:t>y</a:t>
            </a:r>
            <a:r>
              <a:rPr lang="en-US" altLang="zh-CN" sz="1400">
                <a:ea typeface="宋体" charset="0"/>
                <a:cs typeface="宋体" charset="0"/>
              </a:rPr>
              <a:t> is a vector </a:t>
            </a:r>
            <a:br>
              <a:rPr lang="en-US" altLang="zh-CN" sz="1400">
                <a:ea typeface="宋体" charset="0"/>
                <a:cs typeface="宋体" charset="0"/>
              </a:rPr>
            </a:br>
            <a:r>
              <a:rPr lang="en-US" altLang="zh-CN" sz="1400">
                <a:ea typeface="宋体" charset="0"/>
                <a:cs typeface="宋体" charset="0"/>
              </a:rPr>
              <a:t>with </a:t>
            </a:r>
            <a:r>
              <a:rPr lang="en-US" altLang="zh-CN" sz="1400" i="1">
                <a:ea typeface="宋体" charset="0"/>
                <a:cs typeface="宋体" charset="0"/>
              </a:rPr>
              <a:t>b</a:t>
            </a:r>
            <a:r>
              <a:rPr lang="en-US" altLang="zh-CN" sz="1400" i="1" baseline="-25000">
                <a:ea typeface="宋体" charset="0"/>
                <a:cs typeface="宋体" charset="0"/>
              </a:rPr>
              <a:t>y</a:t>
            </a:r>
            <a:r>
              <a:rPr lang="en-US" altLang="zh-CN" sz="1400">
                <a:ea typeface="宋体" charset="0"/>
                <a:cs typeface="宋体" charset="0"/>
              </a:rPr>
              <a:t>[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] = the sum of </a:t>
            </a:r>
            <a:r>
              <a:rPr lang="en-US" altLang="zh-CN" sz="1400" i="1">
                <a:ea typeface="宋体" charset="0"/>
                <a:cs typeface="宋体" charset="0"/>
              </a:rPr>
              <a:t>y</a:t>
            </a:r>
            <a:r>
              <a:rPr lang="en-US" altLang="zh-CN" sz="1400">
                <a:ea typeface="宋体" charset="0"/>
                <a:cs typeface="宋体" charset="0"/>
              </a:rPr>
              <a:t>-coordinates of all fixed cells attached to 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.</a:t>
            </a:r>
          </a:p>
          <a:p>
            <a:pPr marL="342900" indent="-342900" defTabSz="914400">
              <a:buFont typeface="Symbol" charset="0"/>
              <a:buNone/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 sz="1400" i="1">
              <a:ea typeface="宋体" charset="0"/>
              <a:cs typeface="宋体" charset="0"/>
            </a:endParaRPr>
          </a:p>
        </p:txBody>
      </p:sp>
      <p:graphicFrame>
        <p:nvGraphicFramePr>
          <p:cNvPr id="1040389" name="Object 5"/>
          <p:cNvGraphicFramePr>
            <a:graphicFrameLocks noChangeAspect="1"/>
          </p:cNvGraphicFramePr>
          <p:nvPr/>
        </p:nvGraphicFramePr>
        <p:xfrm>
          <a:off x="1116013" y="1341438"/>
          <a:ext cx="40243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84" name="Formel" r:id="rId4" imgW="2234880" imgH="457200" progId="Equation.3">
                  <p:embed/>
                </p:oleObj>
              </mc:Choice>
              <mc:Fallback>
                <p:oleObj name="Formel" r:id="rId4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4024312" cy="82391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0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0391" name="Object 7"/>
          <p:cNvGraphicFramePr>
            <a:graphicFrameLocks noChangeAspect="1"/>
          </p:cNvGraphicFramePr>
          <p:nvPr/>
        </p:nvGraphicFramePr>
        <p:xfrm>
          <a:off x="1116013" y="2924175"/>
          <a:ext cx="30559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85" name="Formel" r:id="rId6" imgW="1511300" imgH="457200" progId="Equation.3">
                  <p:embed/>
                </p:oleObj>
              </mc:Choice>
              <mc:Fallback>
                <p:oleObj name="Formel" r:id="rId6" imgW="151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23" b="3149"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30559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2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0393" name="Object 9"/>
          <p:cNvGraphicFramePr>
            <a:graphicFrameLocks noChangeAspect="1"/>
          </p:cNvGraphicFramePr>
          <p:nvPr/>
        </p:nvGraphicFramePr>
        <p:xfrm>
          <a:off x="4716463" y="2924175"/>
          <a:ext cx="3095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86" name="Formel" r:id="rId8" imgW="1536700" imgH="457200" progId="Equation.3">
                  <p:embed/>
                </p:oleObj>
              </mc:Choice>
              <mc:Fallback>
                <p:oleObj name="Formel" r:id="rId8" imgW="1536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23" b="3149"/>
                      <a:stretch>
                        <a:fillRect/>
                      </a:stretch>
                    </p:blipFill>
                    <p:spPr bwMode="auto">
                      <a:xfrm>
                        <a:off x="4716463" y="2924175"/>
                        <a:ext cx="30956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4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0395" name="Object 11"/>
          <p:cNvGraphicFramePr>
            <a:graphicFrameLocks noChangeAspect="1"/>
          </p:cNvGraphicFramePr>
          <p:nvPr/>
        </p:nvGraphicFramePr>
        <p:xfrm>
          <a:off x="1181100" y="4138613"/>
          <a:ext cx="233203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87" name="Formel" r:id="rId10" imgW="1180588" imgH="330057" progId="Equation.3">
                  <p:embed/>
                </p:oleObj>
              </mc:Choice>
              <mc:Fallback>
                <p:oleObj name="Formel" r:id="rId10" imgW="1180588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138613"/>
                        <a:ext cx="2332038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6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0397" name="Object 13"/>
          <p:cNvGraphicFramePr>
            <a:graphicFrameLocks noChangeAspect="1"/>
          </p:cNvGraphicFramePr>
          <p:nvPr/>
        </p:nvGraphicFramePr>
        <p:xfrm>
          <a:off x="4630738" y="4076700"/>
          <a:ext cx="23891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3788" name="Equation" r:id="rId12" imgW="1180588" imgH="355446" progId="Equation.3">
                  <p:embed/>
                </p:oleObj>
              </mc:Choice>
              <mc:Fallback>
                <p:oleObj name="Equation" r:id="rId12" imgW="1180588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4076700"/>
                        <a:ext cx="2389187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0398" name="AutoShape 14"/>
          <p:cNvSpPr>
            <a:spLocks noChangeArrowheads="1"/>
          </p:cNvSpPr>
          <p:nvPr/>
        </p:nvSpPr>
        <p:spPr bwMode="auto">
          <a:xfrm rot="16173907" flipH="1">
            <a:off x="2170907" y="3598069"/>
            <a:ext cx="303212" cy="685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40399" name="AutoShape 15"/>
          <p:cNvSpPr>
            <a:spLocks noChangeArrowheads="1"/>
          </p:cNvSpPr>
          <p:nvPr/>
        </p:nvSpPr>
        <p:spPr bwMode="auto">
          <a:xfrm rot="16173907" flipH="1">
            <a:off x="5842794" y="3598069"/>
            <a:ext cx="303212" cy="685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72271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0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0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0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0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403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03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03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0388" grpId="0" build="p"/>
      <p:bldP spid="1040398" grpId="0" animBg="1"/>
      <p:bldP spid="1040399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47232A-75C7-2542-8428-E99F648F186E}" type="slidenum">
              <a:rPr lang="en-US"/>
              <a:pPr/>
              <a:t>34</a:t>
            </a:fld>
            <a:endParaRPr lang="en-US"/>
          </a:p>
        </p:txBody>
      </p:sp>
      <p:sp>
        <p:nvSpPr>
          <p:cNvPr id="1042434" name="Rectangle 2"/>
          <p:cNvSpPr>
            <a:spLocks noChangeArrowheads="1"/>
          </p:cNvSpPr>
          <p:nvPr/>
        </p:nvSpPr>
        <p:spPr bwMode="auto">
          <a:xfrm>
            <a:off x="827088" y="1268413"/>
            <a:ext cx="7546975" cy="1212850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4243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4.3.2	Analytic Placement – Quadratic Placement</a:t>
            </a:r>
          </a:p>
        </p:txBody>
      </p:sp>
      <p:sp>
        <p:nvSpPr>
          <p:cNvPr id="1042436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1847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buFont typeface="Symbol" charset="0"/>
              <a:buNone/>
              <a:tabLst/>
            </a:pP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 sz="1400">
                <a:ea typeface="宋体" charset="0"/>
                <a:cs typeface="宋体" charset="0"/>
              </a:rPr>
              <a:t>where </a:t>
            </a:r>
            <a:r>
              <a:rPr lang="en-US" altLang="zh-CN" sz="1400" i="1">
                <a:ea typeface="宋体" charset="0"/>
                <a:cs typeface="宋体" charset="0"/>
              </a:rPr>
              <a:t>n</a:t>
            </a:r>
            <a:r>
              <a:rPr lang="en-US" altLang="zh-CN" sz="1400">
                <a:ea typeface="宋体" charset="0"/>
                <a:cs typeface="宋体" charset="0"/>
              </a:rPr>
              <a:t> is the total number of cells, and </a:t>
            </a:r>
            <a:r>
              <a:rPr lang="en-US" altLang="zh-CN" sz="1400" i="1">
                <a:ea typeface="宋体" charset="0"/>
                <a:cs typeface="宋体" charset="0"/>
              </a:rPr>
              <a:t>c</a:t>
            </a:r>
            <a:r>
              <a:rPr lang="en-US" altLang="zh-CN" sz="1400">
                <a:ea typeface="宋体" charset="0"/>
                <a:cs typeface="宋体" charset="0"/>
              </a:rPr>
              <a:t>(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,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) is the connection cost between cells </a:t>
            </a:r>
            <a:r>
              <a:rPr lang="en-US" altLang="zh-CN" sz="1400" i="1">
                <a:ea typeface="宋体" charset="0"/>
                <a:cs typeface="宋体" charset="0"/>
              </a:rPr>
              <a:t>i</a:t>
            </a:r>
            <a:r>
              <a:rPr lang="en-US" altLang="zh-CN" sz="1400">
                <a:ea typeface="宋体" charset="0"/>
                <a:cs typeface="宋体" charset="0"/>
              </a:rPr>
              <a:t> and </a:t>
            </a:r>
            <a:r>
              <a:rPr lang="en-US" altLang="zh-CN" sz="1400" i="1">
                <a:ea typeface="宋体" charset="0"/>
                <a:cs typeface="宋体" charset="0"/>
              </a:rPr>
              <a:t>j</a:t>
            </a:r>
            <a:r>
              <a:rPr lang="en-US" altLang="zh-CN" sz="1400">
                <a:ea typeface="宋体" charset="0"/>
                <a:cs typeface="宋体" charset="0"/>
              </a:rPr>
              <a:t>.</a:t>
            </a:r>
            <a:br>
              <a:rPr lang="en-US" altLang="zh-CN" sz="1400">
                <a:ea typeface="宋体" charset="0"/>
                <a:cs typeface="宋体" charset="0"/>
              </a:rPr>
            </a:br>
            <a:endParaRPr lang="en-US" altLang="zh-CN" sz="1400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Each dimension can be considered independently:</a:t>
            </a: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buFont typeface="Symbol" charset="0"/>
              <a:buNone/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System of linear equations for which iterative numerical methods can be used to find a solution </a:t>
            </a: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 sz="1400" i="1">
              <a:ea typeface="宋体" charset="0"/>
              <a:cs typeface="宋体" charset="0"/>
            </a:endParaRPr>
          </a:p>
        </p:txBody>
      </p:sp>
      <p:graphicFrame>
        <p:nvGraphicFramePr>
          <p:cNvPr id="1042437" name="Object 5"/>
          <p:cNvGraphicFramePr>
            <a:graphicFrameLocks noChangeAspect="1"/>
          </p:cNvGraphicFramePr>
          <p:nvPr/>
        </p:nvGraphicFramePr>
        <p:xfrm>
          <a:off x="1116013" y="1341438"/>
          <a:ext cx="4024312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2" name="Formel" r:id="rId4" imgW="2234880" imgH="457200" progId="Equation.3">
                  <p:embed/>
                </p:oleObj>
              </mc:Choice>
              <mc:Fallback>
                <p:oleObj name="Formel" r:id="rId4" imgW="223488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341438"/>
                        <a:ext cx="4024312" cy="823912"/>
                      </a:xfrm>
                      <a:prstGeom prst="rect">
                        <a:avLst/>
                      </a:prstGeom>
                      <a:solidFill>
                        <a:srgbClr val="DDDDDD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38" name="Rectangle 6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2439" name="Object 7"/>
          <p:cNvGraphicFramePr>
            <a:graphicFrameLocks noChangeAspect="1"/>
          </p:cNvGraphicFramePr>
          <p:nvPr/>
        </p:nvGraphicFramePr>
        <p:xfrm>
          <a:off x="1116013" y="2924175"/>
          <a:ext cx="3055937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3" name="Formel" r:id="rId6" imgW="1511300" imgH="457200" progId="Equation.3">
                  <p:embed/>
                </p:oleObj>
              </mc:Choice>
              <mc:Fallback>
                <p:oleObj name="Formel" r:id="rId6" imgW="15113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23" b="3149"/>
                      <a:stretch>
                        <a:fillRect/>
                      </a:stretch>
                    </p:blipFill>
                    <p:spPr bwMode="auto">
                      <a:xfrm>
                        <a:off x="1116013" y="2924175"/>
                        <a:ext cx="3055937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0" name="Rectangle 8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2441" name="Object 9"/>
          <p:cNvGraphicFramePr>
            <a:graphicFrameLocks noChangeAspect="1"/>
          </p:cNvGraphicFramePr>
          <p:nvPr/>
        </p:nvGraphicFramePr>
        <p:xfrm>
          <a:off x="4716463" y="2924175"/>
          <a:ext cx="30956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4" name="Formel" r:id="rId8" imgW="1536700" imgH="457200" progId="Equation.3">
                  <p:embed/>
                </p:oleObj>
              </mc:Choice>
              <mc:Fallback>
                <p:oleObj name="Formel" r:id="rId8" imgW="15367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023" b="3149"/>
                      <a:stretch>
                        <a:fillRect/>
                      </a:stretch>
                    </p:blipFill>
                    <p:spPr bwMode="auto">
                      <a:xfrm>
                        <a:off x="4716463" y="2924175"/>
                        <a:ext cx="309562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2" name="Rectangle 10"/>
          <p:cNvSpPr>
            <a:spLocks noChangeArrowheads="1"/>
          </p:cNvSpPr>
          <p:nvPr/>
        </p:nvSpPr>
        <p:spPr bwMode="auto">
          <a:xfrm>
            <a:off x="0" y="32623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2443" name="Object 11"/>
          <p:cNvGraphicFramePr>
            <a:graphicFrameLocks noChangeAspect="1"/>
          </p:cNvGraphicFramePr>
          <p:nvPr/>
        </p:nvGraphicFramePr>
        <p:xfrm>
          <a:off x="1181100" y="4138613"/>
          <a:ext cx="2332038" cy="658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5" name="Formel" r:id="rId10" imgW="1180588" imgH="330057" progId="Equation.3">
                  <p:embed/>
                </p:oleObj>
              </mc:Choice>
              <mc:Fallback>
                <p:oleObj name="Formel" r:id="rId10" imgW="1180588" imgH="33005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1100" y="4138613"/>
                        <a:ext cx="2332038" cy="658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4" name="Rectangle 12"/>
          <p:cNvSpPr>
            <a:spLocks noChangeArrowheads="1"/>
          </p:cNvSpPr>
          <p:nvPr/>
        </p:nvSpPr>
        <p:spPr bwMode="auto">
          <a:xfrm>
            <a:off x="0" y="32527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2445" name="Object 13"/>
          <p:cNvGraphicFramePr>
            <a:graphicFrameLocks noChangeAspect="1"/>
          </p:cNvGraphicFramePr>
          <p:nvPr/>
        </p:nvGraphicFramePr>
        <p:xfrm>
          <a:off x="4630738" y="4076700"/>
          <a:ext cx="2389187" cy="712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836" name="Equation" r:id="rId12" imgW="1180588" imgH="355446" progId="Equation.3">
                  <p:embed/>
                </p:oleObj>
              </mc:Choice>
              <mc:Fallback>
                <p:oleObj name="Equation" r:id="rId12" imgW="1180588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30738" y="4076700"/>
                        <a:ext cx="2389187" cy="712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2446" name="AutoShape 14"/>
          <p:cNvSpPr>
            <a:spLocks noChangeArrowheads="1"/>
          </p:cNvSpPr>
          <p:nvPr/>
        </p:nvSpPr>
        <p:spPr bwMode="auto">
          <a:xfrm rot="16173907" flipH="1">
            <a:off x="2170907" y="3598069"/>
            <a:ext cx="303212" cy="685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42447" name="AutoShape 15"/>
          <p:cNvSpPr>
            <a:spLocks noChangeArrowheads="1"/>
          </p:cNvSpPr>
          <p:nvPr/>
        </p:nvSpPr>
        <p:spPr bwMode="auto">
          <a:xfrm rot="16173907" flipH="1">
            <a:off x="5842794" y="3598069"/>
            <a:ext cx="303212" cy="685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93030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950715C-6ED1-8C41-836D-D89F27846F42}" type="slidenum">
              <a:rPr lang="en-US"/>
              <a:pPr/>
              <a:t>35</a:t>
            </a:fld>
            <a:endParaRPr lang="en-US"/>
          </a:p>
        </p:txBody>
      </p:sp>
      <p:sp>
        <p:nvSpPr>
          <p:cNvPr id="1061345" name="Rectangle 3553"/>
          <p:cNvSpPr>
            <a:spLocks noChangeArrowheads="1"/>
          </p:cNvSpPr>
          <p:nvPr/>
        </p:nvSpPr>
        <p:spPr bwMode="auto">
          <a:xfrm>
            <a:off x="2290763" y="4703763"/>
            <a:ext cx="219075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08" name="Rectangle 20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193087" cy="51847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 dirty="0">
                <a:ea typeface="宋体" charset="0"/>
                <a:cs typeface="宋体" charset="0"/>
              </a:rPr>
              <a:t>Second stage of quadratic placers: cells are spread out to remove overlaps</a:t>
            </a:r>
          </a:p>
          <a:p>
            <a:pPr marL="342900" indent="-342900" defTabSz="914400">
              <a:tabLst/>
            </a:pPr>
            <a:r>
              <a:rPr lang="en-US" altLang="zh-CN" dirty="0">
                <a:ea typeface="宋体" charset="0"/>
                <a:cs typeface="宋体" charset="0"/>
              </a:rPr>
              <a:t>Methods:</a:t>
            </a:r>
          </a:p>
          <a:p>
            <a:pPr marL="742950" lvl="1" indent="-285750" defTabSz="914400">
              <a:tabLst/>
            </a:pPr>
            <a:r>
              <a:rPr lang="en-US" altLang="zh-CN" dirty="0">
                <a:ea typeface="宋体" charset="0"/>
                <a:cs typeface="宋体" charset="0"/>
              </a:rPr>
              <a:t>Adding fake nets that pull cells away from dense regions toward anchors</a:t>
            </a:r>
          </a:p>
          <a:p>
            <a:pPr marL="742950" lvl="1" indent="-285750" defTabSz="914400">
              <a:tabLst/>
            </a:pPr>
            <a:r>
              <a:rPr lang="en-US" altLang="zh-CN" dirty="0">
                <a:ea typeface="宋体" charset="0"/>
                <a:cs typeface="宋体" charset="0"/>
              </a:rPr>
              <a:t>Geometric sorting and scaling</a:t>
            </a:r>
          </a:p>
          <a:p>
            <a:pPr marL="742950" lvl="1" indent="-285750" defTabSz="914400">
              <a:tabLst/>
            </a:pPr>
            <a:r>
              <a:rPr lang="en-US" altLang="zh-CN" dirty="0" smtClean="0">
                <a:ea typeface="宋体" charset="0"/>
                <a:cs typeface="宋体" charset="0"/>
              </a:rPr>
              <a:t>Partitioning, etc.</a:t>
            </a:r>
            <a:endParaRPr lang="en-US" altLang="zh-CN" dirty="0">
              <a:ea typeface="宋体" charset="0"/>
              <a:cs typeface="宋体" charset="0"/>
            </a:endParaRPr>
          </a:p>
        </p:txBody>
      </p:sp>
      <p:sp>
        <p:nvSpPr>
          <p:cNvPr id="1036314" name="Rectangle 2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4.3.2	Analytic Placement – Quadratic Placement</a:t>
            </a:r>
          </a:p>
        </p:txBody>
      </p:sp>
      <p:sp>
        <p:nvSpPr>
          <p:cNvPr id="1036309" name="AutoShape 21"/>
          <p:cNvSpPr>
            <a:spLocks noChangeArrowheads="1"/>
          </p:cNvSpPr>
          <p:nvPr/>
        </p:nvSpPr>
        <p:spPr bwMode="auto">
          <a:xfrm>
            <a:off x="4354513" y="4325938"/>
            <a:ext cx="504825" cy="6873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18" name="Freeform 30"/>
          <p:cNvSpPr>
            <a:spLocks noEditPoints="1"/>
          </p:cNvSpPr>
          <p:nvPr/>
        </p:nvSpPr>
        <p:spPr bwMode="auto">
          <a:xfrm>
            <a:off x="1477963" y="3498850"/>
            <a:ext cx="2278062" cy="2449513"/>
          </a:xfrm>
          <a:custGeom>
            <a:avLst/>
            <a:gdLst>
              <a:gd name="T0" fmla="*/ 10 w 2870"/>
              <a:gd name="T1" fmla="*/ 3067 h 3086"/>
              <a:gd name="T2" fmla="*/ 10 w 2870"/>
              <a:gd name="T3" fmla="*/ 3086 h 3086"/>
              <a:gd name="T4" fmla="*/ 2860 w 2870"/>
              <a:gd name="T5" fmla="*/ 3086 h 3086"/>
              <a:gd name="T6" fmla="*/ 2860 w 2870"/>
              <a:gd name="T7" fmla="*/ 3067 h 3086"/>
              <a:gd name="T8" fmla="*/ 10 w 2870"/>
              <a:gd name="T9" fmla="*/ 3067 h 3086"/>
              <a:gd name="T10" fmla="*/ 2850 w 2870"/>
              <a:gd name="T11" fmla="*/ 3077 h 3086"/>
              <a:gd name="T12" fmla="*/ 2870 w 2870"/>
              <a:gd name="T13" fmla="*/ 3077 h 3086"/>
              <a:gd name="T14" fmla="*/ 2870 w 2870"/>
              <a:gd name="T15" fmla="*/ 9 h 3086"/>
              <a:gd name="T16" fmla="*/ 2850 w 2870"/>
              <a:gd name="T17" fmla="*/ 9 h 3086"/>
              <a:gd name="T18" fmla="*/ 2850 w 2870"/>
              <a:gd name="T19" fmla="*/ 3077 h 3086"/>
              <a:gd name="T20" fmla="*/ 2860 w 2870"/>
              <a:gd name="T21" fmla="*/ 19 h 3086"/>
              <a:gd name="T22" fmla="*/ 2860 w 2870"/>
              <a:gd name="T23" fmla="*/ 0 h 3086"/>
              <a:gd name="T24" fmla="*/ 10 w 2870"/>
              <a:gd name="T25" fmla="*/ 0 h 3086"/>
              <a:gd name="T26" fmla="*/ 10 w 2870"/>
              <a:gd name="T27" fmla="*/ 19 h 3086"/>
              <a:gd name="T28" fmla="*/ 2860 w 2870"/>
              <a:gd name="T29" fmla="*/ 19 h 3086"/>
              <a:gd name="T30" fmla="*/ 20 w 2870"/>
              <a:gd name="T31" fmla="*/ 9 h 3086"/>
              <a:gd name="T32" fmla="*/ 0 w 2870"/>
              <a:gd name="T33" fmla="*/ 9 h 3086"/>
              <a:gd name="T34" fmla="*/ 0 w 2870"/>
              <a:gd name="T35" fmla="*/ 3077 h 3086"/>
              <a:gd name="T36" fmla="*/ 20 w 2870"/>
              <a:gd name="T37" fmla="*/ 3077 h 3086"/>
              <a:gd name="T38" fmla="*/ 20 w 2870"/>
              <a:gd name="T39" fmla="*/ 9 h 3086"/>
              <a:gd name="T40" fmla="*/ 0 w 2870"/>
              <a:gd name="T41" fmla="*/ 3086 h 3086"/>
              <a:gd name="T42" fmla="*/ 10 w 2870"/>
              <a:gd name="T43" fmla="*/ 3086 h 3086"/>
              <a:gd name="T44" fmla="*/ 10 w 2870"/>
              <a:gd name="T45" fmla="*/ 3077 h 3086"/>
              <a:gd name="T46" fmla="*/ 0 w 2870"/>
              <a:gd name="T47" fmla="*/ 3077 h 3086"/>
              <a:gd name="T48" fmla="*/ 0 w 2870"/>
              <a:gd name="T49" fmla="*/ 3086 h 3086"/>
              <a:gd name="T50" fmla="*/ 2870 w 2870"/>
              <a:gd name="T51" fmla="*/ 3086 h 3086"/>
              <a:gd name="T52" fmla="*/ 2870 w 2870"/>
              <a:gd name="T53" fmla="*/ 3077 h 3086"/>
              <a:gd name="T54" fmla="*/ 2860 w 2870"/>
              <a:gd name="T55" fmla="*/ 3077 h 3086"/>
              <a:gd name="T56" fmla="*/ 2860 w 2870"/>
              <a:gd name="T57" fmla="*/ 3086 h 3086"/>
              <a:gd name="T58" fmla="*/ 2870 w 2870"/>
              <a:gd name="T59" fmla="*/ 3086 h 3086"/>
              <a:gd name="T60" fmla="*/ 2870 w 2870"/>
              <a:gd name="T61" fmla="*/ 0 h 3086"/>
              <a:gd name="T62" fmla="*/ 2860 w 2870"/>
              <a:gd name="T63" fmla="*/ 0 h 3086"/>
              <a:gd name="T64" fmla="*/ 2860 w 2870"/>
              <a:gd name="T65" fmla="*/ 9 h 3086"/>
              <a:gd name="T66" fmla="*/ 2870 w 2870"/>
              <a:gd name="T67" fmla="*/ 9 h 3086"/>
              <a:gd name="T68" fmla="*/ 2870 w 2870"/>
              <a:gd name="T69" fmla="*/ 0 h 3086"/>
              <a:gd name="T70" fmla="*/ 0 w 2870"/>
              <a:gd name="T71" fmla="*/ 0 h 3086"/>
              <a:gd name="T72" fmla="*/ 0 w 2870"/>
              <a:gd name="T73" fmla="*/ 9 h 3086"/>
              <a:gd name="T74" fmla="*/ 10 w 2870"/>
              <a:gd name="T75" fmla="*/ 9 h 3086"/>
              <a:gd name="T76" fmla="*/ 10 w 2870"/>
              <a:gd name="T77" fmla="*/ 0 h 3086"/>
              <a:gd name="T78" fmla="*/ 0 w 2870"/>
              <a:gd name="T79" fmla="*/ 0 h 3086"/>
              <a:gd name="T80" fmla="*/ 0 w 2870"/>
              <a:gd name="T81" fmla="*/ 3086 h 3086"/>
              <a:gd name="T82" fmla="*/ 10 w 2870"/>
              <a:gd name="T83" fmla="*/ 3086 h 3086"/>
              <a:gd name="T84" fmla="*/ 10 w 2870"/>
              <a:gd name="T85" fmla="*/ 3077 h 3086"/>
              <a:gd name="T86" fmla="*/ 0 w 2870"/>
              <a:gd name="T87" fmla="*/ 3077 h 3086"/>
              <a:gd name="T88" fmla="*/ 0 w 2870"/>
              <a:gd name="T89" fmla="*/ 3086 h 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0" h="3086">
                <a:moveTo>
                  <a:pt x="10" y="3067"/>
                </a:moveTo>
                <a:lnTo>
                  <a:pt x="10" y="3086"/>
                </a:lnTo>
                <a:lnTo>
                  <a:pt x="2860" y="3086"/>
                </a:lnTo>
                <a:lnTo>
                  <a:pt x="2860" y="3067"/>
                </a:lnTo>
                <a:lnTo>
                  <a:pt x="10" y="3067"/>
                </a:lnTo>
                <a:close/>
                <a:moveTo>
                  <a:pt x="2850" y="3077"/>
                </a:moveTo>
                <a:lnTo>
                  <a:pt x="2870" y="3077"/>
                </a:lnTo>
                <a:lnTo>
                  <a:pt x="2870" y="9"/>
                </a:lnTo>
                <a:lnTo>
                  <a:pt x="2850" y="9"/>
                </a:lnTo>
                <a:lnTo>
                  <a:pt x="2850" y="3077"/>
                </a:lnTo>
                <a:close/>
                <a:moveTo>
                  <a:pt x="2860" y="19"/>
                </a:moveTo>
                <a:lnTo>
                  <a:pt x="2860" y="0"/>
                </a:lnTo>
                <a:lnTo>
                  <a:pt x="10" y="0"/>
                </a:lnTo>
                <a:lnTo>
                  <a:pt x="10" y="19"/>
                </a:lnTo>
                <a:lnTo>
                  <a:pt x="286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3077"/>
                </a:lnTo>
                <a:lnTo>
                  <a:pt x="20" y="3077"/>
                </a:lnTo>
                <a:lnTo>
                  <a:pt x="20" y="9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  <a:moveTo>
                  <a:pt x="2870" y="3086"/>
                </a:moveTo>
                <a:lnTo>
                  <a:pt x="2870" y="3077"/>
                </a:lnTo>
                <a:lnTo>
                  <a:pt x="2860" y="3077"/>
                </a:lnTo>
                <a:lnTo>
                  <a:pt x="2860" y="3086"/>
                </a:lnTo>
                <a:lnTo>
                  <a:pt x="2870" y="3086"/>
                </a:lnTo>
                <a:close/>
                <a:moveTo>
                  <a:pt x="2870" y="0"/>
                </a:moveTo>
                <a:lnTo>
                  <a:pt x="2860" y="0"/>
                </a:lnTo>
                <a:lnTo>
                  <a:pt x="2860" y="9"/>
                </a:lnTo>
                <a:lnTo>
                  <a:pt x="2870" y="9"/>
                </a:lnTo>
                <a:lnTo>
                  <a:pt x="287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19" name="Freeform 31"/>
          <p:cNvSpPr>
            <a:spLocks noEditPoints="1"/>
          </p:cNvSpPr>
          <p:nvPr/>
        </p:nvSpPr>
        <p:spPr bwMode="auto">
          <a:xfrm>
            <a:off x="1335088" y="5789613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0" name="Rectangle 32"/>
          <p:cNvSpPr>
            <a:spLocks noChangeArrowheads="1"/>
          </p:cNvSpPr>
          <p:nvPr/>
        </p:nvSpPr>
        <p:spPr bwMode="auto">
          <a:xfrm>
            <a:off x="1341438" y="5797550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1" name="Freeform 33"/>
          <p:cNvSpPr>
            <a:spLocks noEditPoints="1"/>
          </p:cNvSpPr>
          <p:nvPr/>
        </p:nvSpPr>
        <p:spPr bwMode="auto">
          <a:xfrm>
            <a:off x="1335088" y="5348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2" name="Rectangle 34"/>
          <p:cNvSpPr>
            <a:spLocks noChangeArrowheads="1"/>
          </p:cNvSpPr>
          <p:nvPr/>
        </p:nvSpPr>
        <p:spPr bwMode="auto">
          <a:xfrm>
            <a:off x="1341438" y="5356225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3" name="Freeform 35"/>
          <p:cNvSpPr>
            <a:spLocks noEditPoints="1"/>
          </p:cNvSpPr>
          <p:nvPr/>
        </p:nvSpPr>
        <p:spPr bwMode="auto">
          <a:xfrm>
            <a:off x="1335088" y="4903788"/>
            <a:ext cx="87312" cy="85725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4" name="Rectangle 36"/>
          <p:cNvSpPr>
            <a:spLocks noChangeArrowheads="1"/>
          </p:cNvSpPr>
          <p:nvPr/>
        </p:nvSpPr>
        <p:spPr bwMode="auto">
          <a:xfrm>
            <a:off x="1341438" y="4910138"/>
            <a:ext cx="7302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5" name="Freeform 37"/>
          <p:cNvSpPr>
            <a:spLocks noEditPoints="1"/>
          </p:cNvSpPr>
          <p:nvPr/>
        </p:nvSpPr>
        <p:spPr bwMode="auto">
          <a:xfrm>
            <a:off x="1335088" y="4462463"/>
            <a:ext cx="87312" cy="80962"/>
          </a:xfrm>
          <a:custGeom>
            <a:avLst/>
            <a:gdLst>
              <a:gd name="T0" fmla="*/ 10 w 110"/>
              <a:gd name="T1" fmla="*/ 84 h 103"/>
              <a:gd name="T2" fmla="*/ 10 w 110"/>
              <a:gd name="T3" fmla="*/ 103 h 103"/>
              <a:gd name="T4" fmla="*/ 100 w 110"/>
              <a:gd name="T5" fmla="*/ 103 h 103"/>
              <a:gd name="T6" fmla="*/ 100 w 110"/>
              <a:gd name="T7" fmla="*/ 84 h 103"/>
              <a:gd name="T8" fmla="*/ 10 w 110"/>
              <a:gd name="T9" fmla="*/ 84 h 103"/>
              <a:gd name="T10" fmla="*/ 91 w 110"/>
              <a:gd name="T11" fmla="*/ 93 h 103"/>
              <a:gd name="T12" fmla="*/ 110 w 110"/>
              <a:gd name="T13" fmla="*/ 93 h 103"/>
              <a:gd name="T14" fmla="*/ 110 w 110"/>
              <a:gd name="T15" fmla="*/ 9 h 103"/>
              <a:gd name="T16" fmla="*/ 91 w 110"/>
              <a:gd name="T17" fmla="*/ 9 h 103"/>
              <a:gd name="T18" fmla="*/ 91 w 110"/>
              <a:gd name="T19" fmla="*/ 93 h 103"/>
              <a:gd name="T20" fmla="*/ 100 w 110"/>
              <a:gd name="T21" fmla="*/ 19 h 103"/>
              <a:gd name="T22" fmla="*/ 100 w 110"/>
              <a:gd name="T23" fmla="*/ 0 h 103"/>
              <a:gd name="T24" fmla="*/ 10 w 110"/>
              <a:gd name="T25" fmla="*/ 0 h 103"/>
              <a:gd name="T26" fmla="*/ 10 w 110"/>
              <a:gd name="T27" fmla="*/ 19 h 103"/>
              <a:gd name="T28" fmla="*/ 100 w 110"/>
              <a:gd name="T29" fmla="*/ 19 h 103"/>
              <a:gd name="T30" fmla="*/ 20 w 110"/>
              <a:gd name="T31" fmla="*/ 9 h 103"/>
              <a:gd name="T32" fmla="*/ 0 w 110"/>
              <a:gd name="T33" fmla="*/ 9 h 103"/>
              <a:gd name="T34" fmla="*/ 0 w 110"/>
              <a:gd name="T35" fmla="*/ 93 h 103"/>
              <a:gd name="T36" fmla="*/ 20 w 110"/>
              <a:gd name="T37" fmla="*/ 93 h 103"/>
              <a:gd name="T38" fmla="*/ 20 w 110"/>
              <a:gd name="T39" fmla="*/ 9 h 103"/>
              <a:gd name="T40" fmla="*/ 0 w 110"/>
              <a:gd name="T41" fmla="*/ 103 h 103"/>
              <a:gd name="T42" fmla="*/ 10 w 110"/>
              <a:gd name="T43" fmla="*/ 103 h 103"/>
              <a:gd name="T44" fmla="*/ 10 w 110"/>
              <a:gd name="T45" fmla="*/ 93 h 103"/>
              <a:gd name="T46" fmla="*/ 0 w 110"/>
              <a:gd name="T47" fmla="*/ 93 h 103"/>
              <a:gd name="T48" fmla="*/ 0 w 110"/>
              <a:gd name="T49" fmla="*/ 103 h 103"/>
              <a:gd name="T50" fmla="*/ 110 w 110"/>
              <a:gd name="T51" fmla="*/ 103 h 103"/>
              <a:gd name="T52" fmla="*/ 110 w 110"/>
              <a:gd name="T53" fmla="*/ 93 h 103"/>
              <a:gd name="T54" fmla="*/ 100 w 110"/>
              <a:gd name="T55" fmla="*/ 93 h 103"/>
              <a:gd name="T56" fmla="*/ 100 w 110"/>
              <a:gd name="T57" fmla="*/ 103 h 103"/>
              <a:gd name="T58" fmla="*/ 110 w 110"/>
              <a:gd name="T59" fmla="*/ 103 h 103"/>
              <a:gd name="T60" fmla="*/ 110 w 110"/>
              <a:gd name="T61" fmla="*/ 0 h 103"/>
              <a:gd name="T62" fmla="*/ 100 w 110"/>
              <a:gd name="T63" fmla="*/ 0 h 103"/>
              <a:gd name="T64" fmla="*/ 100 w 110"/>
              <a:gd name="T65" fmla="*/ 9 h 103"/>
              <a:gd name="T66" fmla="*/ 110 w 110"/>
              <a:gd name="T67" fmla="*/ 9 h 103"/>
              <a:gd name="T68" fmla="*/ 110 w 110"/>
              <a:gd name="T69" fmla="*/ 0 h 103"/>
              <a:gd name="T70" fmla="*/ 0 w 110"/>
              <a:gd name="T71" fmla="*/ 0 h 103"/>
              <a:gd name="T72" fmla="*/ 0 w 110"/>
              <a:gd name="T73" fmla="*/ 9 h 103"/>
              <a:gd name="T74" fmla="*/ 10 w 110"/>
              <a:gd name="T75" fmla="*/ 9 h 103"/>
              <a:gd name="T76" fmla="*/ 10 w 110"/>
              <a:gd name="T77" fmla="*/ 0 h 103"/>
              <a:gd name="T78" fmla="*/ 0 w 110"/>
              <a:gd name="T79" fmla="*/ 0 h 103"/>
              <a:gd name="T80" fmla="*/ 0 w 110"/>
              <a:gd name="T81" fmla="*/ 103 h 103"/>
              <a:gd name="T82" fmla="*/ 10 w 110"/>
              <a:gd name="T83" fmla="*/ 103 h 103"/>
              <a:gd name="T84" fmla="*/ 10 w 110"/>
              <a:gd name="T85" fmla="*/ 93 h 103"/>
              <a:gd name="T86" fmla="*/ 0 w 110"/>
              <a:gd name="T87" fmla="*/ 93 h 103"/>
              <a:gd name="T88" fmla="*/ 0 w 110"/>
              <a:gd name="T8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03">
                <a:moveTo>
                  <a:pt x="10" y="84"/>
                </a:moveTo>
                <a:lnTo>
                  <a:pt x="10" y="103"/>
                </a:lnTo>
                <a:lnTo>
                  <a:pt x="100" y="103"/>
                </a:lnTo>
                <a:lnTo>
                  <a:pt x="100" y="84"/>
                </a:lnTo>
                <a:lnTo>
                  <a:pt x="10" y="84"/>
                </a:lnTo>
                <a:close/>
                <a:moveTo>
                  <a:pt x="91" y="93"/>
                </a:moveTo>
                <a:lnTo>
                  <a:pt x="110" y="93"/>
                </a:lnTo>
                <a:lnTo>
                  <a:pt x="110" y="9"/>
                </a:lnTo>
                <a:lnTo>
                  <a:pt x="91" y="9"/>
                </a:lnTo>
                <a:lnTo>
                  <a:pt x="91" y="93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93"/>
                </a:lnTo>
                <a:lnTo>
                  <a:pt x="20" y="93"/>
                </a:lnTo>
                <a:lnTo>
                  <a:pt x="20" y="9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  <a:moveTo>
                  <a:pt x="110" y="103"/>
                </a:moveTo>
                <a:lnTo>
                  <a:pt x="110" y="93"/>
                </a:lnTo>
                <a:lnTo>
                  <a:pt x="100" y="93"/>
                </a:lnTo>
                <a:lnTo>
                  <a:pt x="100" y="103"/>
                </a:lnTo>
                <a:lnTo>
                  <a:pt x="110" y="103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9"/>
                </a:lnTo>
                <a:lnTo>
                  <a:pt x="110" y="9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6" name="Rectangle 38"/>
          <p:cNvSpPr>
            <a:spLocks noChangeArrowheads="1"/>
          </p:cNvSpPr>
          <p:nvPr/>
        </p:nvSpPr>
        <p:spPr bwMode="auto">
          <a:xfrm>
            <a:off x="1341438" y="4470400"/>
            <a:ext cx="73025" cy="666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7" name="Freeform 39"/>
          <p:cNvSpPr>
            <a:spLocks noEditPoints="1"/>
          </p:cNvSpPr>
          <p:nvPr/>
        </p:nvSpPr>
        <p:spPr bwMode="auto">
          <a:xfrm>
            <a:off x="1335088" y="4016375"/>
            <a:ext cx="87312" cy="87313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8" name="Rectangle 40"/>
          <p:cNvSpPr>
            <a:spLocks noChangeArrowheads="1"/>
          </p:cNvSpPr>
          <p:nvPr/>
        </p:nvSpPr>
        <p:spPr bwMode="auto">
          <a:xfrm>
            <a:off x="1341438" y="4024313"/>
            <a:ext cx="73025" cy="7143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29" name="Freeform 41"/>
          <p:cNvSpPr>
            <a:spLocks noEditPoints="1"/>
          </p:cNvSpPr>
          <p:nvPr/>
        </p:nvSpPr>
        <p:spPr bwMode="auto">
          <a:xfrm>
            <a:off x="1335088" y="3570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0" name="Rectangle 42"/>
          <p:cNvSpPr>
            <a:spLocks noChangeArrowheads="1"/>
          </p:cNvSpPr>
          <p:nvPr/>
        </p:nvSpPr>
        <p:spPr bwMode="auto">
          <a:xfrm>
            <a:off x="1341438" y="3578225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1" name="Freeform 43"/>
          <p:cNvSpPr>
            <a:spLocks noEditPoints="1"/>
          </p:cNvSpPr>
          <p:nvPr/>
        </p:nvSpPr>
        <p:spPr bwMode="auto">
          <a:xfrm>
            <a:off x="1544638" y="3360738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2" name="Rectangle 44"/>
          <p:cNvSpPr>
            <a:spLocks noChangeArrowheads="1"/>
          </p:cNvSpPr>
          <p:nvPr/>
        </p:nvSpPr>
        <p:spPr bwMode="auto">
          <a:xfrm>
            <a:off x="1552575" y="3367088"/>
            <a:ext cx="71438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3" name="Freeform 45"/>
          <p:cNvSpPr>
            <a:spLocks noEditPoints="1"/>
          </p:cNvSpPr>
          <p:nvPr/>
        </p:nvSpPr>
        <p:spPr bwMode="auto">
          <a:xfrm>
            <a:off x="1955800" y="3360738"/>
            <a:ext cx="87313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4" name="Rectangle 46"/>
          <p:cNvSpPr>
            <a:spLocks noChangeArrowheads="1"/>
          </p:cNvSpPr>
          <p:nvPr/>
        </p:nvSpPr>
        <p:spPr bwMode="auto">
          <a:xfrm>
            <a:off x="1962150" y="3367088"/>
            <a:ext cx="7302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5" name="Freeform 47"/>
          <p:cNvSpPr>
            <a:spLocks noEditPoints="1"/>
          </p:cNvSpPr>
          <p:nvPr/>
        </p:nvSpPr>
        <p:spPr bwMode="auto">
          <a:xfrm>
            <a:off x="2365375" y="3360738"/>
            <a:ext cx="82550" cy="87312"/>
          </a:xfrm>
          <a:custGeom>
            <a:avLst/>
            <a:gdLst>
              <a:gd name="T0" fmla="*/ 10 w 104"/>
              <a:gd name="T1" fmla="*/ 91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1 h 110"/>
              <a:gd name="T8" fmla="*/ 10 w 104"/>
              <a:gd name="T9" fmla="*/ 91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20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20 h 110"/>
              <a:gd name="T28" fmla="*/ 94 w 104"/>
              <a:gd name="T29" fmla="*/ 20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1"/>
                </a:moveTo>
                <a:lnTo>
                  <a:pt x="10" y="110"/>
                </a:lnTo>
                <a:lnTo>
                  <a:pt x="94" y="110"/>
                </a:lnTo>
                <a:lnTo>
                  <a:pt x="94" y="91"/>
                </a:lnTo>
                <a:lnTo>
                  <a:pt x="10" y="91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20"/>
                </a:moveTo>
                <a:lnTo>
                  <a:pt x="94" y="0"/>
                </a:lnTo>
                <a:lnTo>
                  <a:pt x="10" y="0"/>
                </a:lnTo>
                <a:lnTo>
                  <a:pt x="10" y="20"/>
                </a:lnTo>
                <a:lnTo>
                  <a:pt x="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6" name="Rectangle 48"/>
          <p:cNvSpPr>
            <a:spLocks noChangeArrowheads="1"/>
          </p:cNvSpPr>
          <p:nvPr/>
        </p:nvSpPr>
        <p:spPr bwMode="auto">
          <a:xfrm>
            <a:off x="2373313" y="3367088"/>
            <a:ext cx="6667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7" name="Freeform 49"/>
          <p:cNvSpPr>
            <a:spLocks noEditPoints="1"/>
          </p:cNvSpPr>
          <p:nvPr/>
        </p:nvSpPr>
        <p:spPr bwMode="auto">
          <a:xfrm>
            <a:off x="2776538" y="3360738"/>
            <a:ext cx="80962" cy="87312"/>
          </a:xfrm>
          <a:custGeom>
            <a:avLst/>
            <a:gdLst>
              <a:gd name="T0" fmla="*/ 10 w 104"/>
              <a:gd name="T1" fmla="*/ 91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1 h 110"/>
              <a:gd name="T8" fmla="*/ 10 w 104"/>
              <a:gd name="T9" fmla="*/ 91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20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20 h 110"/>
              <a:gd name="T28" fmla="*/ 94 w 104"/>
              <a:gd name="T29" fmla="*/ 20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1"/>
                </a:moveTo>
                <a:lnTo>
                  <a:pt x="10" y="110"/>
                </a:lnTo>
                <a:lnTo>
                  <a:pt x="94" y="110"/>
                </a:lnTo>
                <a:lnTo>
                  <a:pt x="94" y="91"/>
                </a:lnTo>
                <a:lnTo>
                  <a:pt x="10" y="91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20"/>
                </a:moveTo>
                <a:lnTo>
                  <a:pt x="94" y="0"/>
                </a:lnTo>
                <a:lnTo>
                  <a:pt x="10" y="0"/>
                </a:lnTo>
                <a:lnTo>
                  <a:pt x="10" y="20"/>
                </a:lnTo>
                <a:lnTo>
                  <a:pt x="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8" name="Rectangle 50"/>
          <p:cNvSpPr>
            <a:spLocks noChangeArrowheads="1"/>
          </p:cNvSpPr>
          <p:nvPr/>
        </p:nvSpPr>
        <p:spPr bwMode="auto">
          <a:xfrm>
            <a:off x="2784475" y="3367088"/>
            <a:ext cx="6667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39" name="Freeform 51"/>
          <p:cNvSpPr>
            <a:spLocks noEditPoints="1"/>
          </p:cNvSpPr>
          <p:nvPr/>
        </p:nvSpPr>
        <p:spPr bwMode="auto">
          <a:xfrm>
            <a:off x="3181350" y="3360738"/>
            <a:ext cx="87313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0" name="Rectangle 52"/>
          <p:cNvSpPr>
            <a:spLocks noChangeArrowheads="1"/>
          </p:cNvSpPr>
          <p:nvPr/>
        </p:nvSpPr>
        <p:spPr bwMode="auto">
          <a:xfrm>
            <a:off x="3189288" y="3367088"/>
            <a:ext cx="71437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1" name="Freeform 53"/>
          <p:cNvSpPr>
            <a:spLocks noEditPoints="1"/>
          </p:cNvSpPr>
          <p:nvPr/>
        </p:nvSpPr>
        <p:spPr bwMode="auto">
          <a:xfrm>
            <a:off x="3602038" y="3360738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2" name="Rectangle 54"/>
          <p:cNvSpPr>
            <a:spLocks noChangeArrowheads="1"/>
          </p:cNvSpPr>
          <p:nvPr/>
        </p:nvSpPr>
        <p:spPr bwMode="auto">
          <a:xfrm>
            <a:off x="3609975" y="3367088"/>
            <a:ext cx="71438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3" name="Freeform 55"/>
          <p:cNvSpPr>
            <a:spLocks noEditPoints="1"/>
          </p:cNvSpPr>
          <p:nvPr/>
        </p:nvSpPr>
        <p:spPr bwMode="auto">
          <a:xfrm>
            <a:off x="3811588" y="3570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4" name="Rectangle 56"/>
          <p:cNvSpPr>
            <a:spLocks noChangeArrowheads="1"/>
          </p:cNvSpPr>
          <p:nvPr/>
        </p:nvSpPr>
        <p:spPr bwMode="auto">
          <a:xfrm>
            <a:off x="3819525" y="3578225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5" name="Freeform 57"/>
          <p:cNvSpPr>
            <a:spLocks noEditPoints="1"/>
          </p:cNvSpPr>
          <p:nvPr/>
        </p:nvSpPr>
        <p:spPr bwMode="auto">
          <a:xfrm>
            <a:off x="3811588" y="4016375"/>
            <a:ext cx="87312" cy="87313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6" name="Rectangle 58"/>
          <p:cNvSpPr>
            <a:spLocks noChangeArrowheads="1"/>
          </p:cNvSpPr>
          <p:nvPr/>
        </p:nvSpPr>
        <p:spPr bwMode="auto">
          <a:xfrm>
            <a:off x="3819525" y="4024313"/>
            <a:ext cx="73025" cy="7143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7" name="Freeform 59"/>
          <p:cNvSpPr>
            <a:spLocks noEditPoints="1"/>
          </p:cNvSpPr>
          <p:nvPr/>
        </p:nvSpPr>
        <p:spPr bwMode="auto">
          <a:xfrm>
            <a:off x="3811588" y="4462463"/>
            <a:ext cx="87312" cy="80962"/>
          </a:xfrm>
          <a:custGeom>
            <a:avLst/>
            <a:gdLst>
              <a:gd name="T0" fmla="*/ 10 w 110"/>
              <a:gd name="T1" fmla="*/ 84 h 103"/>
              <a:gd name="T2" fmla="*/ 10 w 110"/>
              <a:gd name="T3" fmla="*/ 103 h 103"/>
              <a:gd name="T4" fmla="*/ 100 w 110"/>
              <a:gd name="T5" fmla="*/ 103 h 103"/>
              <a:gd name="T6" fmla="*/ 100 w 110"/>
              <a:gd name="T7" fmla="*/ 84 h 103"/>
              <a:gd name="T8" fmla="*/ 10 w 110"/>
              <a:gd name="T9" fmla="*/ 84 h 103"/>
              <a:gd name="T10" fmla="*/ 90 w 110"/>
              <a:gd name="T11" fmla="*/ 93 h 103"/>
              <a:gd name="T12" fmla="*/ 110 w 110"/>
              <a:gd name="T13" fmla="*/ 93 h 103"/>
              <a:gd name="T14" fmla="*/ 110 w 110"/>
              <a:gd name="T15" fmla="*/ 9 h 103"/>
              <a:gd name="T16" fmla="*/ 90 w 110"/>
              <a:gd name="T17" fmla="*/ 9 h 103"/>
              <a:gd name="T18" fmla="*/ 90 w 110"/>
              <a:gd name="T19" fmla="*/ 93 h 103"/>
              <a:gd name="T20" fmla="*/ 100 w 110"/>
              <a:gd name="T21" fmla="*/ 19 h 103"/>
              <a:gd name="T22" fmla="*/ 100 w 110"/>
              <a:gd name="T23" fmla="*/ 0 h 103"/>
              <a:gd name="T24" fmla="*/ 10 w 110"/>
              <a:gd name="T25" fmla="*/ 0 h 103"/>
              <a:gd name="T26" fmla="*/ 10 w 110"/>
              <a:gd name="T27" fmla="*/ 19 h 103"/>
              <a:gd name="T28" fmla="*/ 100 w 110"/>
              <a:gd name="T29" fmla="*/ 19 h 103"/>
              <a:gd name="T30" fmla="*/ 19 w 110"/>
              <a:gd name="T31" fmla="*/ 9 h 103"/>
              <a:gd name="T32" fmla="*/ 0 w 110"/>
              <a:gd name="T33" fmla="*/ 9 h 103"/>
              <a:gd name="T34" fmla="*/ 0 w 110"/>
              <a:gd name="T35" fmla="*/ 93 h 103"/>
              <a:gd name="T36" fmla="*/ 19 w 110"/>
              <a:gd name="T37" fmla="*/ 93 h 103"/>
              <a:gd name="T38" fmla="*/ 19 w 110"/>
              <a:gd name="T39" fmla="*/ 9 h 103"/>
              <a:gd name="T40" fmla="*/ 0 w 110"/>
              <a:gd name="T41" fmla="*/ 103 h 103"/>
              <a:gd name="T42" fmla="*/ 10 w 110"/>
              <a:gd name="T43" fmla="*/ 103 h 103"/>
              <a:gd name="T44" fmla="*/ 10 w 110"/>
              <a:gd name="T45" fmla="*/ 93 h 103"/>
              <a:gd name="T46" fmla="*/ 0 w 110"/>
              <a:gd name="T47" fmla="*/ 93 h 103"/>
              <a:gd name="T48" fmla="*/ 0 w 110"/>
              <a:gd name="T49" fmla="*/ 103 h 103"/>
              <a:gd name="T50" fmla="*/ 110 w 110"/>
              <a:gd name="T51" fmla="*/ 103 h 103"/>
              <a:gd name="T52" fmla="*/ 110 w 110"/>
              <a:gd name="T53" fmla="*/ 93 h 103"/>
              <a:gd name="T54" fmla="*/ 100 w 110"/>
              <a:gd name="T55" fmla="*/ 93 h 103"/>
              <a:gd name="T56" fmla="*/ 100 w 110"/>
              <a:gd name="T57" fmla="*/ 103 h 103"/>
              <a:gd name="T58" fmla="*/ 110 w 110"/>
              <a:gd name="T59" fmla="*/ 103 h 103"/>
              <a:gd name="T60" fmla="*/ 110 w 110"/>
              <a:gd name="T61" fmla="*/ 0 h 103"/>
              <a:gd name="T62" fmla="*/ 100 w 110"/>
              <a:gd name="T63" fmla="*/ 0 h 103"/>
              <a:gd name="T64" fmla="*/ 100 w 110"/>
              <a:gd name="T65" fmla="*/ 9 h 103"/>
              <a:gd name="T66" fmla="*/ 110 w 110"/>
              <a:gd name="T67" fmla="*/ 9 h 103"/>
              <a:gd name="T68" fmla="*/ 110 w 110"/>
              <a:gd name="T69" fmla="*/ 0 h 103"/>
              <a:gd name="T70" fmla="*/ 0 w 110"/>
              <a:gd name="T71" fmla="*/ 0 h 103"/>
              <a:gd name="T72" fmla="*/ 0 w 110"/>
              <a:gd name="T73" fmla="*/ 9 h 103"/>
              <a:gd name="T74" fmla="*/ 10 w 110"/>
              <a:gd name="T75" fmla="*/ 9 h 103"/>
              <a:gd name="T76" fmla="*/ 10 w 110"/>
              <a:gd name="T77" fmla="*/ 0 h 103"/>
              <a:gd name="T78" fmla="*/ 0 w 110"/>
              <a:gd name="T79" fmla="*/ 0 h 103"/>
              <a:gd name="T80" fmla="*/ 0 w 110"/>
              <a:gd name="T81" fmla="*/ 103 h 103"/>
              <a:gd name="T82" fmla="*/ 10 w 110"/>
              <a:gd name="T83" fmla="*/ 103 h 103"/>
              <a:gd name="T84" fmla="*/ 10 w 110"/>
              <a:gd name="T85" fmla="*/ 93 h 103"/>
              <a:gd name="T86" fmla="*/ 0 w 110"/>
              <a:gd name="T87" fmla="*/ 93 h 103"/>
              <a:gd name="T88" fmla="*/ 0 w 110"/>
              <a:gd name="T8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03">
                <a:moveTo>
                  <a:pt x="10" y="84"/>
                </a:moveTo>
                <a:lnTo>
                  <a:pt x="10" y="103"/>
                </a:lnTo>
                <a:lnTo>
                  <a:pt x="100" y="103"/>
                </a:lnTo>
                <a:lnTo>
                  <a:pt x="100" y="84"/>
                </a:lnTo>
                <a:lnTo>
                  <a:pt x="10" y="84"/>
                </a:lnTo>
                <a:close/>
                <a:moveTo>
                  <a:pt x="90" y="93"/>
                </a:moveTo>
                <a:lnTo>
                  <a:pt x="110" y="93"/>
                </a:lnTo>
                <a:lnTo>
                  <a:pt x="110" y="9"/>
                </a:lnTo>
                <a:lnTo>
                  <a:pt x="90" y="9"/>
                </a:lnTo>
                <a:lnTo>
                  <a:pt x="90" y="93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93"/>
                </a:lnTo>
                <a:lnTo>
                  <a:pt x="19" y="93"/>
                </a:lnTo>
                <a:lnTo>
                  <a:pt x="19" y="9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  <a:moveTo>
                  <a:pt x="110" y="103"/>
                </a:moveTo>
                <a:lnTo>
                  <a:pt x="110" y="93"/>
                </a:lnTo>
                <a:lnTo>
                  <a:pt x="100" y="93"/>
                </a:lnTo>
                <a:lnTo>
                  <a:pt x="100" y="103"/>
                </a:lnTo>
                <a:lnTo>
                  <a:pt x="110" y="103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9"/>
                </a:lnTo>
                <a:lnTo>
                  <a:pt x="110" y="9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8" name="Rectangle 60"/>
          <p:cNvSpPr>
            <a:spLocks noChangeArrowheads="1"/>
          </p:cNvSpPr>
          <p:nvPr/>
        </p:nvSpPr>
        <p:spPr bwMode="auto">
          <a:xfrm>
            <a:off x="3819525" y="4470400"/>
            <a:ext cx="73025" cy="666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49" name="Freeform 61"/>
          <p:cNvSpPr>
            <a:spLocks noEditPoints="1"/>
          </p:cNvSpPr>
          <p:nvPr/>
        </p:nvSpPr>
        <p:spPr bwMode="auto">
          <a:xfrm>
            <a:off x="3811588" y="4903788"/>
            <a:ext cx="87312" cy="85725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0" name="Rectangle 62"/>
          <p:cNvSpPr>
            <a:spLocks noChangeArrowheads="1"/>
          </p:cNvSpPr>
          <p:nvPr/>
        </p:nvSpPr>
        <p:spPr bwMode="auto">
          <a:xfrm>
            <a:off x="3819525" y="4910138"/>
            <a:ext cx="7302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1" name="Freeform 63"/>
          <p:cNvSpPr>
            <a:spLocks noEditPoints="1"/>
          </p:cNvSpPr>
          <p:nvPr/>
        </p:nvSpPr>
        <p:spPr bwMode="auto">
          <a:xfrm>
            <a:off x="3811588" y="5348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2" name="Rectangle 64"/>
          <p:cNvSpPr>
            <a:spLocks noChangeArrowheads="1"/>
          </p:cNvSpPr>
          <p:nvPr/>
        </p:nvSpPr>
        <p:spPr bwMode="auto">
          <a:xfrm>
            <a:off x="3819525" y="5356225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3" name="Freeform 65"/>
          <p:cNvSpPr>
            <a:spLocks noEditPoints="1"/>
          </p:cNvSpPr>
          <p:nvPr/>
        </p:nvSpPr>
        <p:spPr bwMode="auto">
          <a:xfrm>
            <a:off x="3811588" y="5789613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4" name="Rectangle 66"/>
          <p:cNvSpPr>
            <a:spLocks noChangeArrowheads="1"/>
          </p:cNvSpPr>
          <p:nvPr/>
        </p:nvSpPr>
        <p:spPr bwMode="auto">
          <a:xfrm>
            <a:off x="3819525" y="5797550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5" name="Freeform 67"/>
          <p:cNvSpPr>
            <a:spLocks noEditPoints="1"/>
          </p:cNvSpPr>
          <p:nvPr/>
        </p:nvSpPr>
        <p:spPr bwMode="auto">
          <a:xfrm>
            <a:off x="3602038" y="5999163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6" name="Rectangle 68"/>
          <p:cNvSpPr>
            <a:spLocks noChangeArrowheads="1"/>
          </p:cNvSpPr>
          <p:nvPr/>
        </p:nvSpPr>
        <p:spPr bwMode="auto">
          <a:xfrm>
            <a:off x="3609975" y="6007100"/>
            <a:ext cx="71438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7" name="Freeform 69"/>
          <p:cNvSpPr>
            <a:spLocks noEditPoints="1"/>
          </p:cNvSpPr>
          <p:nvPr/>
        </p:nvSpPr>
        <p:spPr bwMode="auto">
          <a:xfrm>
            <a:off x="3181350" y="5999163"/>
            <a:ext cx="87313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8" name="Rectangle 70"/>
          <p:cNvSpPr>
            <a:spLocks noChangeArrowheads="1"/>
          </p:cNvSpPr>
          <p:nvPr/>
        </p:nvSpPr>
        <p:spPr bwMode="auto">
          <a:xfrm>
            <a:off x="3189288" y="6007100"/>
            <a:ext cx="71437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59" name="Freeform 71"/>
          <p:cNvSpPr>
            <a:spLocks noEditPoints="1"/>
          </p:cNvSpPr>
          <p:nvPr/>
        </p:nvSpPr>
        <p:spPr bwMode="auto">
          <a:xfrm>
            <a:off x="2776538" y="5999163"/>
            <a:ext cx="80962" cy="87312"/>
          </a:xfrm>
          <a:custGeom>
            <a:avLst/>
            <a:gdLst>
              <a:gd name="T0" fmla="*/ 10 w 104"/>
              <a:gd name="T1" fmla="*/ 90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0 h 110"/>
              <a:gd name="T8" fmla="*/ 10 w 104"/>
              <a:gd name="T9" fmla="*/ 90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19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19 h 110"/>
              <a:gd name="T28" fmla="*/ 94 w 104"/>
              <a:gd name="T29" fmla="*/ 19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0"/>
                </a:moveTo>
                <a:lnTo>
                  <a:pt x="10" y="110"/>
                </a:lnTo>
                <a:lnTo>
                  <a:pt x="94" y="110"/>
                </a:lnTo>
                <a:lnTo>
                  <a:pt x="94" y="90"/>
                </a:lnTo>
                <a:lnTo>
                  <a:pt x="10" y="90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19"/>
                </a:moveTo>
                <a:lnTo>
                  <a:pt x="94" y="0"/>
                </a:lnTo>
                <a:lnTo>
                  <a:pt x="10" y="0"/>
                </a:lnTo>
                <a:lnTo>
                  <a:pt x="10" y="19"/>
                </a:lnTo>
                <a:lnTo>
                  <a:pt x="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0" name="Rectangle 72"/>
          <p:cNvSpPr>
            <a:spLocks noChangeArrowheads="1"/>
          </p:cNvSpPr>
          <p:nvPr/>
        </p:nvSpPr>
        <p:spPr bwMode="auto">
          <a:xfrm>
            <a:off x="2784475" y="6007100"/>
            <a:ext cx="6667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1" name="Freeform 73"/>
          <p:cNvSpPr>
            <a:spLocks noEditPoints="1"/>
          </p:cNvSpPr>
          <p:nvPr/>
        </p:nvSpPr>
        <p:spPr bwMode="auto">
          <a:xfrm>
            <a:off x="2365375" y="5999163"/>
            <a:ext cx="82550" cy="87312"/>
          </a:xfrm>
          <a:custGeom>
            <a:avLst/>
            <a:gdLst>
              <a:gd name="T0" fmla="*/ 10 w 104"/>
              <a:gd name="T1" fmla="*/ 90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0 h 110"/>
              <a:gd name="T8" fmla="*/ 10 w 104"/>
              <a:gd name="T9" fmla="*/ 90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19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19 h 110"/>
              <a:gd name="T28" fmla="*/ 94 w 104"/>
              <a:gd name="T29" fmla="*/ 19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0"/>
                </a:moveTo>
                <a:lnTo>
                  <a:pt x="10" y="110"/>
                </a:lnTo>
                <a:lnTo>
                  <a:pt x="94" y="110"/>
                </a:lnTo>
                <a:lnTo>
                  <a:pt x="94" y="90"/>
                </a:lnTo>
                <a:lnTo>
                  <a:pt x="10" y="90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19"/>
                </a:moveTo>
                <a:lnTo>
                  <a:pt x="94" y="0"/>
                </a:lnTo>
                <a:lnTo>
                  <a:pt x="10" y="0"/>
                </a:lnTo>
                <a:lnTo>
                  <a:pt x="10" y="19"/>
                </a:lnTo>
                <a:lnTo>
                  <a:pt x="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2" name="Rectangle 74"/>
          <p:cNvSpPr>
            <a:spLocks noChangeArrowheads="1"/>
          </p:cNvSpPr>
          <p:nvPr/>
        </p:nvSpPr>
        <p:spPr bwMode="auto">
          <a:xfrm>
            <a:off x="2373313" y="6007100"/>
            <a:ext cx="6667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3" name="Freeform 75"/>
          <p:cNvSpPr>
            <a:spLocks noEditPoints="1"/>
          </p:cNvSpPr>
          <p:nvPr/>
        </p:nvSpPr>
        <p:spPr bwMode="auto">
          <a:xfrm>
            <a:off x="1955800" y="5999163"/>
            <a:ext cx="87313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4" name="Rectangle 76"/>
          <p:cNvSpPr>
            <a:spLocks noChangeArrowheads="1"/>
          </p:cNvSpPr>
          <p:nvPr/>
        </p:nvSpPr>
        <p:spPr bwMode="auto">
          <a:xfrm>
            <a:off x="1962150" y="6007100"/>
            <a:ext cx="7302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5" name="Freeform 77"/>
          <p:cNvSpPr>
            <a:spLocks noEditPoints="1"/>
          </p:cNvSpPr>
          <p:nvPr/>
        </p:nvSpPr>
        <p:spPr bwMode="auto">
          <a:xfrm>
            <a:off x="1544638" y="5999163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6" name="Rectangle 78"/>
          <p:cNvSpPr>
            <a:spLocks noChangeArrowheads="1"/>
          </p:cNvSpPr>
          <p:nvPr/>
        </p:nvSpPr>
        <p:spPr bwMode="auto">
          <a:xfrm>
            <a:off x="1552575" y="6007100"/>
            <a:ext cx="71438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7" name="Freeform 79"/>
          <p:cNvSpPr>
            <a:spLocks noEditPoints="1"/>
          </p:cNvSpPr>
          <p:nvPr/>
        </p:nvSpPr>
        <p:spPr bwMode="auto">
          <a:xfrm>
            <a:off x="1335088" y="5789613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8" name="Freeform 80"/>
          <p:cNvSpPr>
            <a:spLocks noEditPoints="1"/>
          </p:cNvSpPr>
          <p:nvPr/>
        </p:nvSpPr>
        <p:spPr bwMode="auto">
          <a:xfrm>
            <a:off x="1335088" y="5348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69" name="Freeform 81"/>
          <p:cNvSpPr>
            <a:spLocks noEditPoints="1"/>
          </p:cNvSpPr>
          <p:nvPr/>
        </p:nvSpPr>
        <p:spPr bwMode="auto">
          <a:xfrm>
            <a:off x="1335088" y="4903788"/>
            <a:ext cx="87312" cy="85725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0" name="Freeform 82"/>
          <p:cNvSpPr>
            <a:spLocks noEditPoints="1"/>
          </p:cNvSpPr>
          <p:nvPr/>
        </p:nvSpPr>
        <p:spPr bwMode="auto">
          <a:xfrm>
            <a:off x="1335088" y="4462463"/>
            <a:ext cx="87312" cy="80962"/>
          </a:xfrm>
          <a:custGeom>
            <a:avLst/>
            <a:gdLst>
              <a:gd name="T0" fmla="*/ 10 w 110"/>
              <a:gd name="T1" fmla="*/ 84 h 103"/>
              <a:gd name="T2" fmla="*/ 10 w 110"/>
              <a:gd name="T3" fmla="*/ 103 h 103"/>
              <a:gd name="T4" fmla="*/ 100 w 110"/>
              <a:gd name="T5" fmla="*/ 103 h 103"/>
              <a:gd name="T6" fmla="*/ 100 w 110"/>
              <a:gd name="T7" fmla="*/ 84 h 103"/>
              <a:gd name="T8" fmla="*/ 10 w 110"/>
              <a:gd name="T9" fmla="*/ 84 h 103"/>
              <a:gd name="T10" fmla="*/ 91 w 110"/>
              <a:gd name="T11" fmla="*/ 93 h 103"/>
              <a:gd name="T12" fmla="*/ 110 w 110"/>
              <a:gd name="T13" fmla="*/ 93 h 103"/>
              <a:gd name="T14" fmla="*/ 110 w 110"/>
              <a:gd name="T15" fmla="*/ 9 h 103"/>
              <a:gd name="T16" fmla="*/ 91 w 110"/>
              <a:gd name="T17" fmla="*/ 9 h 103"/>
              <a:gd name="T18" fmla="*/ 91 w 110"/>
              <a:gd name="T19" fmla="*/ 93 h 103"/>
              <a:gd name="T20" fmla="*/ 100 w 110"/>
              <a:gd name="T21" fmla="*/ 19 h 103"/>
              <a:gd name="T22" fmla="*/ 100 w 110"/>
              <a:gd name="T23" fmla="*/ 0 h 103"/>
              <a:gd name="T24" fmla="*/ 10 w 110"/>
              <a:gd name="T25" fmla="*/ 0 h 103"/>
              <a:gd name="T26" fmla="*/ 10 w 110"/>
              <a:gd name="T27" fmla="*/ 19 h 103"/>
              <a:gd name="T28" fmla="*/ 100 w 110"/>
              <a:gd name="T29" fmla="*/ 19 h 103"/>
              <a:gd name="T30" fmla="*/ 20 w 110"/>
              <a:gd name="T31" fmla="*/ 9 h 103"/>
              <a:gd name="T32" fmla="*/ 0 w 110"/>
              <a:gd name="T33" fmla="*/ 9 h 103"/>
              <a:gd name="T34" fmla="*/ 0 w 110"/>
              <a:gd name="T35" fmla="*/ 93 h 103"/>
              <a:gd name="T36" fmla="*/ 20 w 110"/>
              <a:gd name="T37" fmla="*/ 93 h 103"/>
              <a:gd name="T38" fmla="*/ 20 w 110"/>
              <a:gd name="T39" fmla="*/ 9 h 103"/>
              <a:gd name="T40" fmla="*/ 0 w 110"/>
              <a:gd name="T41" fmla="*/ 103 h 103"/>
              <a:gd name="T42" fmla="*/ 10 w 110"/>
              <a:gd name="T43" fmla="*/ 103 h 103"/>
              <a:gd name="T44" fmla="*/ 10 w 110"/>
              <a:gd name="T45" fmla="*/ 93 h 103"/>
              <a:gd name="T46" fmla="*/ 0 w 110"/>
              <a:gd name="T47" fmla="*/ 93 h 103"/>
              <a:gd name="T48" fmla="*/ 0 w 110"/>
              <a:gd name="T49" fmla="*/ 103 h 103"/>
              <a:gd name="T50" fmla="*/ 110 w 110"/>
              <a:gd name="T51" fmla="*/ 103 h 103"/>
              <a:gd name="T52" fmla="*/ 110 w 110"/>
              <a:gd name="T53" fmla="*/ 93 h 103"/>
              <a:gd name="T54" fmla="*/ 100 w 110"/>
              <a:gd name="T55" fmla="*/ 93 h 103"/>
              <a:gd name="T56" fmla="*/ 100 w 110"/>
              <a:gd name="T57" fmla="*/ 103 h 103"/>
              <a:gd name="T58" fmla="*/ 110 w 110"/>
              <a:gd name="T59" fmla="*/ 103 h 103"/>
              <a:gd name="T60" fmla="*/ 110 w 110"/>
              <a:gd name="T61" fmla="*/ 0 h 103"/>
              <a:gd name="T62" fmla="*/ 100 w 110"/>
              <a:gd name="T63" fmla="*/ 0 h 103"/>
              <a:gd name="T64" fmla="*/ 100 w 110"/>
              <a:gd name="T65" fmla="*/ 9 h 103"/>
              <a:gd name="T66" fmla="*/ 110 w 110"/>
              <a:gd name="T67" fmla="*/ 9 h 103"/>
              <a:gd name="T68" fmla="*/ 110 w 110"/>
              <a:gd name="T69" fmla="*/ 0 h 103"/>
              <a:gd name="T70" fmla="*/ 0 w 110"/>
              <a:gd name="T71" fmla="*/ 0 h 103"/>
              <a:gd name="T72" fmla="*/ 0 w 110"/>
              <a:gd name="T73" fmla="*/ 9 h 103"/>
              <a:gd name="T74" fmla="*/ 10 w 110"/>
              <a:gd name="T75" fmla="*/ 9 h 103"/>
              <a:gd name="T76" fmla="*/ 10 w 110"/>
              <a:gd name="T77" fmla="*/ 0 h 103"/>
              <a:gd name="T78" fmla="*/ 0 w 110"/>
              <a:gd name="T79" fmla="*/ 0 h 103"/>
              <a:gd name="T80" fmla="*/ 0 w 110"/>
              <a:gd name="T81" fmla="*/ 103 h 103"/>
              <a:gd name="T82" fmla="*/ 10 w 110"/>
              <a:gd name="T83" fmla="*/ 103 h 103"/>
              <a:gd name="T84" fmla="*/ 10 w 110"/>
              <a:gd name="T85" fmla="*/ 93 h 103"/>
              <a:gd name="T86" fmla="*/ 0 w 110"/>
              <a:gd name="T87" fmla="*/ 93 h 103"/>
              <a:gd name="T88" fmla="*/ 0 w 110"/>
              <a:gd name="T8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03">
                <a:moveTo>
                  <a:pt x="10" y="84"/>
                </a:moveTo>
                <a:lnTo>
                  <a:pt x="10" y="103"/>
                </a:lnTo>
                <a:lnTo>
                  <a:pt x="100" y="103"/>
                </a:lnTo>
                <a:lnTo>
                  <a:pt x="100" y="84"/>
                </a:lnTo>
                <a:lnTo>
                  <a:pt x="10" y="84"/>
                </a:lnTo>
                <a:close/>
                <a:moveTo>
                  <a:pt x="91" y="93"/>
                </a:moveTo>
                <a:lnTo>
                  <a:pt x="110" y="93"/>
                </a:lnTo>
                <a:lnTo>
                  <a:pt x="110" y="9"/>
                </a:lnTo>
                <a:lnTo>
                  <a:pt x="91" y="9"/>
                </a:lnTo>
                <a:lnTo>
                  <a:pt x="91" y="93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93"/>
                </a:lnTo>
                <a:lnTo>
                  <a:pt x="20" y="93"/>
                </a:lnTo>
                <a:lnTo>
                  <a:pt x="20" y="9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  <a:moveTo>
                  <a:pt x="110" y="103"/>
                </a:moveTo>
                <a:lnTo>
                  <a:pt x="110" y="93"/>
                </a:lnTo>
                <a:lnTo>
                  <a:pt x="100" y="93"/>
                </a:lnTo>
                <a:lnTo>
                  <a:pt x="100" y="103"/>
                </a:lnTo>
                <a:lnTo>
                  <a:pt x="110" y="103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9"/>
                </a:lnTo>
                <a:lnTo>
                  <a:pt x="110" y="9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1" name="Freeform 83"/>
          <p:cNvSpPr>
            <a:spLocks noEditPoints="1"/>
          </p:cNvSpPr>
          <p:nvPr/>
        </p:nvSpPr>
        <p:spPr bwMode="auto">
          <a:xfrm>
            <a:off x="1335088" y="4016375"/>
            <a:ext cx="87312" cy="87313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2" name="Freeform 84"/>
          <p:cNvSpPr>
            <a:spLocks noEditPoints="1"/>
          </p:cNvSpPr>
          <p:nvPr/>
        </p:nvSpPr>
        <p:spPr bwMode="auto">
          <a:xfrm>
            <a:off x="1335088" y="3570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3" name="Freeform 85"/>
          <p:cNvSpPr>
            <a:spLocks noEditPoints="1"/>
          </p:cNvSpPr>
          <p:nvPr/>
        </p:nvSpPr>
        <p:spPr bwMode="auto">
          <a:xfrm>
            <a:off x="1544638" y="3360738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4" name="Freeform 86"/>
          <p:cNvSpPr>
            <a:spLocks noEditPoints="1"/>
          </p:cNvSpPr>
          <p:nvPr/>
        </p:nvSpPr>
        <p:spPr bwMode="auto">
          <a:xfrm>
            <a:off x="1955800" y="3360738"/>
            <a:ext cx="87313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5" name="Freeform 87"/>
          <p:cNvSpPr>
            <a:spLocks noEditPoints="1"/>
          </p:cNvSpPr>
          <p:nvPr/>
        </p:nvSpPr>
        <p:spPr bwMode="auto">
          <a:xfrm>
            <a:off x="2365375" y="3360738"/>
            <a:ext cx="82550" cy="87312"/>
          </a:xfrm>
          <a:custGeom>
            <a:avLst/>
            <a:gdLst>
              <a:gd name="T0" fmla="*/ 10 w 104"/>
              <a:gd name="T1" fmla="*/ 91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1 h 110"/>
              <a:gd name="T8" fmla="*/ 10 w 104"/>
              <a:gd name="T9" fmla="*/ 91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20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20 h 110"/>
              <a:gd name="T28" fmla="*/ 94 w 104"/>
              <a:gd name="T29" fmla="*/ 20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1"/>
                </a:moveTo>
                <a:lnTo>
                  <a:pt x="10" y="110"/>
                </a:lnTo>
                <a:lnTo>
                  <a:pt x="94" y="110"/>
                </a:lnTo>
                <a:lnTo>
                  <a:pt x="94" y="91"/>
                </a:lnTo>
                <a:lnTo>
                  <a:pt x="10" y="91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20"/>
                </a:moveTo>
                <a:lnTo>
                  <a:pt x="94" y="0"/>
                </a:lnTo>
                <a:lnTo>
                  <a:pt x="10" y="0"/>
                </a:lnTo>
                <a:lnTo>
                  <a:pt x="10" y="20"/>
                </a:lnTo>
                <a:lnTo>
                  <a:pt x="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6" name="Freeform 88"/>
          <p:cNvSpPr>
            <a:spLocks noEditPoints="1"/>
          </p:cNvSpPr>
          <p:nvPr/>
        </p:nvSpPr>
        <p:spPr bwMode="auto">
          <a:xfrm>
            <a:off x="2776538" y="3360738"/>
            <a:ext cx="80962" cy="87312"/>
          </a:xfrm>
          <a:custGeom>
            <a:avLst/>
            <a:gdLst>
              <a:gd name="T0" fmla="*/ 10 w 104"/>
              <a:gd name="T1" fmla="*/ 91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1 h 110"/>
              <a:gd name="T8" fmla="*/ 10 w 104"/>
              <a:gd name="T9" fmla="*/ 91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20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20 h 110"/>
              <a:gd name="T28" fmla="*/ 94 w 104"/>
              <a:gd name="T29" fmla="*/ 20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1"/>
                </a:moveTo>
                <a:lnTo>
                  <a:pt x="10" y="110"/>
                </a:lnTo>
                <a:lnTo>
                  <a:pt x="94" y="110"/>
                </a:lnTo>
                <a:lnTo>
                  <a:pt x="94" y="91"/>
                </a:lnTo>
                <a:lnTo>
                  <a:pt x="10" y="91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20"/>
                </a:moveTo>
                <a:lnTo>
                  <a:pt x="94" y="0"/>
                </a:lnTo>
                <a:lnTo>
                  <a:pt x="10" y="0"/>
                </a:lnTo>
                <a:lnTo>
                  <a:pt x="10" y="20"/>
                </a:lnTo>
                <a:lnTo>
                  <a:pt x="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7" name="Freeform 89"/>
          <p:cNvSpPr>
            <a:spLocks noEditPoints="1"/>
          </p:cNvSpPr>
          <p:nvPr/>
        </p:nvSpPr>
        <p:spPr bwMode="auto">
          <a:xfrm>
            <a:off x="3181350" y="3360738"/>
            <a:ext cx="87313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8" name="Freeform 90"/>
          <p:cNvSpPr>
            <a:spLocks noEditPoints="1"/>
          </p:cNvSpPr>
          <p:nvPr/>
        </p:nvSpPr>
        <p:spPr bwMode="auto">
          <a:xfrm>
            <a:off x="3602038" y="3360738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79" name="Freeform 91"/>
          <p:cNvSpPr>
            <a:spLocks noEditPoints="1"/>
          </p:cNvSpPr>
          <p:nvPr/>
        </p:nvSpPr>
        <p:spPr bwMode="auto">
          <a:xfrm>
            <a:off x="3811588" y="3570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0" name="Freeform 92"/>
          <p:cNvSpPr>
            <a:spLocks noEditPoints="1"/>
          </p:cNvSpPr>
          <p:nvPr/>
        </p:nvSpPr>
        <p:spPr bwMode="auto">
          <a:xfrm>
            <a:off x="3811588" y="4016375"/>
            <a:ext cx="87312" cy="87313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1" name="Freeform 93"/>
          <p:cNvSpPr>
            <a:spLocks noEditPoints="1"/>
          </p:cNvSpPr>
          <p:nvPr/>
        </p:nvSpPr>
        <p:spPr bwMode="auto">
          <a:xfrm>
            <a:off x="3811588" y="4462463"/>
            <a:ext cx="87312" cy="80962"/>
          </a:xfrm>
          <a:custGeom>
            <a:avLst/>
            <a:gdLst>
              <a:gd name="T0" fmla="*/ 10 w 110"/>
              <a:gd name="T1" fmla="*/ 84 h 103"/>
              <a:gd name="T2" fmla="*/ 10 w 110"/>
              <a:gd name="T3" fmla="*/ 103 h 103"/>
              <a:gd name="T4" fmla="*/ 100 w 110"/>
              <a:gd name="T5" fmla="*/ 103 h 103"/>
              <a:gd name="T6" fmla="*/ 100 w 110"/>
              <a:gd name="T7" fmla="*/ 84 h 103"/>
              <a:gd name="T8" fmla="*/ 10 w 110"/>
              <a:gd name="T9" fmla="*/ 84 h 103"/>
              <a:gd name="T10" fmla="*/ 90 w 110"/>
              <a:gd name="T11" fmla="*/ 93 h 103"/>
              <a:gd name="T12" fmla="*/ 110 w 110"/>
              <a:gd name="T13" fmla="*/ 93 h 103"/>
              <a:gd name="T14" fmla="*/ 110 w 110"/>
              <a:gd name="T15" fmla="*/ 9 h 103"/>
              <a:gd name="T16" fmla="*/ 90 w 110"/>
              <a:gd name="T17" fmla="*/ 9 h 103"/>
              <a:gd name="T18" fmla="*/ 90 w 110"/>
              <a:gd name="T19" fmla="*/ 93 h 103"/>
              <a:gd name="T20" fmla="*/ 100 w 110"/>
              <a:gd name="T21" fmla="*/ 19 h 103"/>
              <a:gd name="T22" fmla="*/ 100 w 110"/>
              <a:gd name="T23" fmla="*/ 0 h 103"/>
              <a:gd name="T24" fmla="*/ 10 w 110"/>
              <a:gd name="T25" fmla="*/ 0 h 103"/>
              <a:gd name="T26" fmla="*/ 10 w 110"/>
              <a:gd name="T27" fmla="*/ 19 h 103"/>
              <a:gd name="T28" fmla="*/ 100 w 110"/>
              <a:gd name="T29" fmla="*/ 19 h 103"/>
              <a:gd name="T30" fmla="*/ 19 w 110"/>
              <a:gd name="T31" fmla="*/ 9 h 103"/>
              <a:gd name="T32" fmla="*/ 0 w 110"/>
              <a:gd name="T33" fmla="*/ 9 h 103"/>
              <a:gd name="T34" fmla="*/ 0 w 110"/>
              <a:gd name="T35" fmla="*/ 93 h 103"/>
              <a:gd name="T36" fmla="*/ 19 w 110"/>
              <a:gd name="T37" fmla="*/ 93 h 103"/>
              <a:gd name="T38" fmla="*/ 19 w 110"/>
              <a:gd name="T39" fmla="*/ 9 h 103"/>
              <a:gd name="T40" fmla="*/ 0 w 110"/>
              <a:gd name="T41" fmla="*/ 103 h 103"/>
              <a:gd name="T42" fmla="*/ 10 w 110"/>
              <a:gd name="T43" fmla="*/ 103 h 103"/>
              <a:gd name="T44" fmla="*/ 10 w 110"/>
              <a:gd name="T45" fmla="*/ 93 h 103"/>
              <a:gd name="T46" fmla="*/ 0 w 110"/>
              <a:gd name="T47" fmla="*/ 93 h 103"/>
              <a:gd name="T48" fmla="*/ 0 w 110"/>
              <a:gd name="T49" fmla="*/ 103 h 103"/>
              <a:gd name="T50" fmla="*/ 110 w 110"/>
              <a:gd name="T51" fmla="*/ 103 h 103"/>
              <a:gd name="T52" fmla="*/ 110 w 110"/>
              <a:gd name="T53" fmla="*/ 93 h 103"/>
              <a:gd name="T54" fmla="*/ 100 w 110"/>
              <a:gd name="T55" fmla="*/ 93 h 103"/>
              <a:gd name="T56" fmla="*/ 100 w 110"/>
              <a:gd name="T57" fmla="*/ 103 h 103"/>
              <a:gd name="T58" fmla="*/ 110 w 110"/>
              <a:gd name="T59" fmla="*/ 103 h 103"/>
              <a:gd name="T60" fmla="*/ 110 w 110"/>
              <a:gd name="T61" fmla="*/ 0 h 103"/>
              <a:gd name="T62" fmla="*/ 100 w 110"/>
              <a:gd name="T63" fmla="*/ 0 h 103"/>
              <a:gd name="T64" fmla="*/ 100 w 110"/>
              <a:gd name="T65" fmla="*/ 9 h 103"/>
              <a:gd name="T66" fmla="*/ 110 w 110"/>
              <a:gd name="T67" fmla="*/ 9 h 103"/>
              <a:gd name="T68" fmla="*/ 110 w 110"/>
              <a:gd name="T69" fmla="*/ 0 h 103"/>
              <a:gd name="T70" fmla="*/ 0 w 110"/>
              <a:gd name="T71" fmla="*/ 0 h 103"/>
              <a:gd name="T72" fmla="*/ 0 w 110"/>
              <a:gd name="T73" fmla="*/ 9 h 103"/>
              <a:gd name="T74" fmla="*/ 10 w 110"/>
              <a:gd name="T75" fmla="*/ 9 h 103"/>
              <a:gd name="T76" fmla="*/ 10 w 110"/>
              <a:gd name="T77" fmla="*/ 0 h 103"/>
              <a:gd name="T78" fmla="*/ 0 w 110"/>
              <a:gd name="T79" fmla="*/ 0 h 103"/>
              <a:gd name="T80" fmla="*/ 0 w 110"/>
              <a:gd name="T81" fmla="*/ 103 h 103"/>
              <a:gd name="T82" fmla="*/ 10 w 110"/>
              <a:gd name="T83" fmla="*/ 103 h 103"/>
              <a:gd name="T84" fmla="*/ 10 w 110"/>
              <a:gd name="T85" fmla="*/ 93 h 103"/>
              <a:gd name="T86" fmla="*/ 0 w 110"/>
              <a:gd name="T87" fmla="*/ 93 h 103"/>
              <a:gd name="T88" fmla="*/ 0 w 110"/>
              <a:gd name="T8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03">
                <a:moveTo>
                  <a:pt x="10" y="84"/>
                </a:moveTo>
                <a:lnTo>
                  <a:pt x="10" y="103"/>
                </a:lnTo>
                <a:lnTo>
                  <a:pt x="100" y="103"/>
                </a:lnTo>
                <a:lnTo>
                  <a:pt x="100" y="84"/>
                </a:lnTo>
                <a:lnTo>
                  <a:pt x="10" y="84"/>
                </a:lnTo>
                <a:close/>
                <a:moveTo>
                  <a:pt x="90" y="93"/>
                </a:moveTo>
                <a:lnTo>
                  <a:pt x="110" y="93"/>
                </a:lnTo>
                <a:lnTo>
                  <a:pt x="110" y="9"/>
                </a:lnTo>
                <a:lnTo>
                  <a:pt x="90" y="9"/>
                </a:lnTo>
                <a:lnTo>
                  <a:pt x="90" y="93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93"/>
                </a:lnTo>
                <a:lnTo>
                  <a:pt x="19" y="93"/>
                </a:lnTo>
                <a:lnTo>
                  <a:pt x="19" y="9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  <a:moveTo>
                  <a:pt x="110" y="103"/>
                </a:moveTo>
                <a:lnTo>
                  <a:pt x="110" y="93"/>
                </a:lnTo>
                <a:lnTo>
                  <a:pt x="100" y="93"/>
                </a:lnTo>
                <a:lnTo>
                  <a:pt x="100" y="103"/>
                </a:lnTo>
                <a:lnTo>
                  <a:pt x="110" y="103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9"/>
                </a:lnTo>
                <a:lnTo>
                  <a:pt x="110" y="9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2" name="Freeform 94"/>
          <p:cNvSpPr>
            <a:spLocks noEditPoints="1"/>
          </p:cNvSpPr>
          <p:nvPr/>
        </p:nvSpPr>
        <p:spPr bwMode="auto">
          <a:xfrm>
            <a:off x="3811588" y="4903788"/>
            <a:ext cx="87312" cy="85725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3" name="Freeform 95"/>
          <p:cNvSpPr>
            <a:spLocks noEditPoints="1"/>
          </p:cNvSpPr>
          <p:nvPr/>
        </p:nvSpPr>
        <p:spPr bwMode="auto">
          <a:xfrm>
            <a:off x="3811588" y="5348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4" name="Freeform 96"/>
          <p:cNvSpPr>
            <a:spLocks noEditPoints="1"/>
          </p:cNvSpPr>
          <p:nvPr/>
        </p:nvSpPr>
        <p:spPr bwMode="auto">
          <a:xfrm>
            <a:off x="3811588" y="5789613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5" name="Freeform 97"/>
          <p:cNvSpPr>
            <a:spLocks noEditPoints="1"/>
          </p:cNvSpPr>
          <p:nvPr/>
        </p:nvSpPr>
        <p:spPr bwMode="auto">
          <a:xfrm>
            <a:off x="3602038" y="5999163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6" name="Freeform 98"/>
          <p:cNvSpPr>
            <a:spLocks noEditPoints="1"/>
          </p:cNvSpPr>
          <p:nvPr/>
        </p:nvSpPr>
        <p:spPr bwMode="auto">
          <a:xfrm>
            <a:off x="3181350" y="5999163"/>
            <a:ext cx="87313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7" name="Freeform 99"/>
          <p:cNvSpPr>
            <a:spLocks noEditPoints="1"/>
          </p:cNvSpPr>
          <p:nvPr/>
        </p:nvSpPr>
        <p:spPr bwMode="auto">
          <a:xfrm>
            <a:off x="2776538" y="5999163"/>
            <a:ext cx="80962" cy="87312"/>
          </a:xfrm>
          <a:custGeom>
            <a:avLst/>
            <a:gdLst>
              <a:gd name="T0" fmla="*/ 10 w 104"/>
              <a:gd name="T1" fmla="*/ 90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0 h 110"/>
              <a:gd name="T8" fmla="*/ 10 w 104"/>
              <a:gd name="T9" fmla="*/ 90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19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19 h 110"/>
              <a:gd name="T28" fmla="*/ 94 w 104"/>
              <a:gd name="T29" fmla="*/ 19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0"/>
                </a:moveTo>
                <a:lnTo>
                  <a:pt x="10" y="110"/>
                </a:lnTo>
                <a:lnTo>
                  <a:pt x="94" y="110"/>
                </a:lnTo>
                <a:lnTo>
                  <a:pt x="94" y="90"/>
                </a:lnTo>
                <a:lnTo>
                  <a:pt x="10" y="90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19"/>
                </a:moveTo>
                <a:lnTo>
                  <a:pt x="94" y="0"/>
                </a:lnTo>
                <a:lnTo>
                  <a:pt x="10" y="0"/>
                </a:lnTo>
                <a:lnTo>
                  <a:pt x="10" y="19"/>
                </a:lnTo>
                <a:lnTo>
                  <a:pt x="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8" name="Freeform 100"/>
          <p:cNvSpPr>
            <a:spLocks noEditPoints="1"/>
          </p:cNvSpPr>
          <p:nvPr/>
        </p:nvSpPr>
        <p:spPr bwMode="auto">
          <a:xfrm>
            <a:off x="2365375" y="5999163"/>
            <a:ext cx="82550" cy="87312"/>
          </a:xfrm>
          <a:custGeom>
            <a:avLst/>
            <a:gdLst>
              <a:gd name="T0" fmla="*/ 10 w 104"/>
              <a:gd name="T1" fmla="*/ 90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0 h 110"/>
              <a:gd name="T8" fmla="*/ 10 w 104"/>
              <a:gd name="T9" fmla="*/ 90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19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19 h 110"/>
              <a:gd name="T28" fmla="*/ 94 w 104"/>
              <a:gd name="T29" fmla="*/ 19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0"/>
                </a:moveTo>
                <a:lnTo>
                  <a:pt x="10" y="110"/>
                </a:lnTo>
                <a:lnTo>
                  <a:pt x="94" y="110"/>
                </a:lnTo>
                <a:lnTo>
                  <a:pt x="94" y="90"/>
                </a:lnTo>
                <a:lnTo>
                  <a:pt x="10" y="90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19"/>
                </a:moveTo>
                <a:lnTo>
                  <a:pt x="94" y="0"/>
                </a:lnTo>
                <a:lnTo>
                  <a:pt x="10" y="0"/>
                </a:lnTo>
                <a:lnTo>
                  <a:pt x="10" y="19"/>
                </a:lnTo>
                <a:lnTo>
                  <a:pt x="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89" name="Freeform 101"/>
          <p:cNvSpPr>
            <a:spLocks noEditPoints="1"/>
          </p:cNvSpPr>
          <p:nvPr/>
        </p:nvSpPr>
        <p:spPr bwMode="auto">
          <a:xfrm>
            <a:off x="1955800" y="5999163"/>
            <a:ext cx="87313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90" name="Freeform 102"/>
          <p:cNvSpPr>
            <a:spLocks noEditPoints="1"/>
          </p:cNvSpPr>
          <p:nvPr/>
        </p:nvSpPr>
        <p:spPr bwMode="auto">
          <a:xfrm>
            <a:off x="1544638" y="5999163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391" name="Freeform 103"/>
          <p:cNvSpPr>
            <a:spLocks noEditPoints="1"/>
          </p:cNvSpPr>
          <p:nvPr/>
        </p:nvSpPr>
        <p:spPr bwMode="auto">
          <a:xfrm>
            <a:off x="1477963" y="3498850"/>
            <a:ext cx="2278062" cy="2449513"/>
          </a:xfrm>
          <a:custGeom>
            <a:avLst/>
            <a:gdLst>
              <a:gd name="T0" fmla="*/ 10 w 2870"/>
              <a:gd name="T1" fmla="*/ 3067 h 3086"/>
              <a:gd name="T2" fmla="*/ 10 w 2870"/>
              <a:gd name="T3" fmla="*/ 3086 h 3086"/>
              <a:gd name="T4" fmla="*/ 2860 w 2870"/>
              <a:gd name="T5" fmla="*/ 3086 h 3086"/>
              <a:gd name="T6" fmla="*/ 2860 w 2870"/>
              <a:gd name="T7" fmla="*/ 3067 h 3086"/>
              <a:gd name="T8" fmla="*/ 10 w 2870"/>
              <a:gd name="T9" fmla="*/ 3067 h 3086"/>
              <a:gd name="T10" fmla="*/ 2850 w 2870"/>
              <a:gd name="T11" fmla="*/ 3077 h 3086"/>
              <a:gd name="T12" fmla="*/ 2870 w 2870"/>
              <a:gd name="T13" fmla="*/ 3077 h 3086"/>
              <a:gd name="T14" fmla="*/ 2870 w 2870"/>
              <a:gd name="T15" fmla="*/ 9 h 3086"/>
              <a:gd name="T16" fmla="*/ 2850 w 2870"/>
              <a:gd name="T17" fmla="*/ 9 h 3086"/>
              <a:gd name="T18" fmla="*/ 2850 w 2870"/>
              <a:gd name="T19" fmla="*/ 3077 h 3086"/>
              <a:gd name="T20" fmla="*/ 2860 w 2870"/>
              <a:gd name="T21" fmla="*/ 19 h 3086"/>
              <a:gd name="T22" fmla="*/ 2860 w 2870"/>
              <a:gd name="T23" fmla="*/ 0 h 3086"/>
              <a:gd name="T24" fmla="*/ 10 w 2870"/>
              <a:gd name="T25" fmla="*/ 0 h 3086"/>
              <a:gd name="T26" fmla="*/ 10 w 2870"/>
              <a:gd name="T27" fmla="*/ 19 h 3086"/>
              <a:gd name="T28" fmla="*/ 2860 w 2870"/>
              <a:gd name="T29" fmla="*/ 19 h 3086"/>
              <a:gd name="T30" fmla="*/ 20 w 2870"/>
              <a:gd name="T31" fmla="*/ 9 h 3086"/>
              <a:gd name="T32" fmla="*/ 0 w 2870"/>
              <a:gd name="T33" fmla="*/ 9 h 3086"/>
              <a:gd name="T34" fmla="*/ 0 w 2870"/>
              <a:gd name="T35" fmla="*/ 3077 h 3086"/>
              <a:gd name="T36" fmla="*/ 20 w 2870"/>
              <a:gd name="T37" fmla="*/ 3077 h 3086"/>
              <a:gd name="T38" fmla="*/ 20 w 2870"/>
              <a:gd name="T39" fmla="*/ 9 h 3086"/>
              <a:gd name="T40" fmla="*/ 0 w 2870"/>
              <a:gd name="T41" fmla="*/ 3086 h 3086"/>
              <a:gd name="T42" fmla="*/ 10 w 2870"/>
              <a:gd name="T43" fmla="*/ 3086 h 3086"/>
              <a:gd name="T44" fmla="*/ 10 w 2870"/>
              <a:gd name="T45" fmla="*/ 3077 h 3086"/>
              <a:gd name="T46" fmla="*/ 0 w 2870"/>
              <a:gd name="T47" fmla="*/ 3077 h 3086"/>
              <a:gd name="T48" fmla="*/ 0 w 2870"/>
              <a:gd name="T49" fmla="*/ 3086 h 3086"/>
              <a:gd name="T50" fmla="*/ 2870 w 2870"/>
              <a:gd name="T51" fmla="*/ 3086 h 3086"/>
              <a:gd name="T52" fmla="*/ 2870 w 2870"/>
              <a:gd name="T53" fmla="*/ 3077 h 3086"/>
              <a:gd name="T54" fmla="*/ 2860 w 2870"/>
              <a:gd name="T55" fmla="*/ 3077 h 3086"/>
              <a:gd name="T56" fmla="*/ 2860 w 2870"/>
              <a:gd name="T57" fmla="*/ 3086 h 3086"/>
              <a:gd name="T58" fmla="*/ 2870 w 2870"/>
              <a:gd name="T59" fmla="*/ 3086 h 3086"/>
              <a:gd name="T60" fmla="*/ 2870 w 2870"/>
              <a:gd name="T61" fmla="*/ 0 h 3086"/>
              <a:gd name="T62" fmla="*/ 2860 w 2870"/>
              <a:gd name="T63" fmla="*/ 0 h 3086"/>
              <a:gd name="T64" fmla="*/ 2860 w 2870"/>
              <a:gd name="T65" fmla="*/ 9 h 3086"/>
              <a:gd name="T66" fmla="*/ 2870 w 2870"/>
              <a:gd name="T67" fmla="*/ 9 h 3086"/>
              <a:gd name="T68" fmla="*/ 2870 w 2870"/>
              <a:gd name="T69" fmla="*/ 0 h 3086"/>
              <a:gd name="T70" fmla="*/ 0 w 2870"/>
              <a:gd name="T71" fmla="*/ 0 h 3086"/>
              <a:gd name="T72" fmla="*/ 0 w 2870"/>
              <a:gd name="T73" fmla="*/ 9 h 3086"/>
              <a:gd name="T74" fmla="*/ 10 w 2870"/>
              <a:gd name="T75" fmla="*/ 9 h 3086"/>
              <a:gd name="T76" fmla="*/ 10 w 2870"/>
              <a:gd name="T77" fmla="*/ 0 h 3086"/>
              <a:gd name="T78" fmla="*/ 0 w 2870"/>
              <a:gd name="T79" fmla="*/ 0 h 3086"/>
              <a:gd name="T80" fmla="*/ 0 w 2870"/>
              <a:gd name="T81" fmla="*/ 3086 h 3086"/>
              <a:gd name="T82" fmla="*/ 10 w 2870"/>
              <a:gd name="T83" fmla="*/ 3086 h 3086"/>
              <a:gd name="T84" fmla="*/ 10 w 2870"/>
              <a:gd name="T85" fmla="*/ 3077 h 3086"/>
              <a:gd name="T86" fmla="*/ 0 w 2870"/>
              <a:gd name="T87" fmla="*/ 3077 h 3086"/>
              <a:gd name="T88" fmla="*/ 0 w 2870"/>
              <a:gd name="T89" fmla="*/ 3086 h 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0" h="3086">
                <a:moveTo>
                  <a:pt x="10" y="3067"/>
                </a:moveTo>
                <a:lnTo>
                  <a:pt x="10" y="3086"/>
                </a:lnTo>
                <a:lnTo>
                  <a:pt x="2860" y="3086"/>
                </a:lnTo>
                <a:lnTo>
                  <a:pt x="2860" y="3067"/>
                </a:lnTo>
                <a:lnTo>
                  <a:pt x="10" y="3067"/>
                </a:lnTo>
                <a:close/>
                <a:moveTo>
                  <a:pt x="2850" y="3077"/>
                </a:moveTo>
                <a:lnTo>
                  <a:pt x="2870" y="3077"/>
                </a:lnTo>
                <a:lnTo>
                  <a:pt x="2870" y="9"/>
                </a:lnTo>
                <a:lnTo>
                  <a:pt x="2850" y="9"/>
                </a:lnTo>
                <a:lnTo>
                  <a:pt x="2850" y="3077"/>
                </a:lnTo>
                <a:close/>
                <a:moveTo>
                  <a:pt x="2860" y="19"/>
                </a:moveTo>
                <a:lnTo>
                  <a:pt x="2860" y="0"/>
                </a:lnTo>
                <a:lnTo>
                  <a:pt x="10" y="0"/>
                </a:lnTo>
                <a:lnTo>
                  <a:pt x="10" y="19"/>
                </a:lnTo>
                <a:lnTo>
                  <a:pt x="286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3077"/>
                </a:lnTo>
                <a:lnTo>
                  <a:pt x="20" y="3077"/>
                </a:lnTo>
                <a:lnTo>
                  <a:pt x="20" y="9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  <a:moveTo>
                  <a:pt x="2870" y="3086"/>
                </a:moveTo>
                <a:lnTo>
                  <a:pt x="2870" y="3077"/>
                </a:lnTo>
                <a:lnTo>
                  <a:pt x="2860" y="3077"/>
                </a:lnTo>
                <a:lnTo>
                  <a:pt x="2860" y="3086"/>
                </a:lnTo>
                <a:lnTo>
                  <a:pt x="2870" y="3086"/>
                </a:lnTo>
                <a:close/>
                <a:moveTo>
                  <a:pt x="2870" y="0"/>
                </a:moveTo>
                <a:lnTo>
                  <a:pt x="2860" y="0"/>
                </a:lnTo>
                <a:lnTo>
                  <a:pt x="2860" y="9"/>
                </a:lnTo>
                <a:lnTo>
                  <a:pt x="2870" y="9"/>
                </a:lnTo>
                <a:lnTo>
                  <a:pt x="287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18" name="Rectangle 230"/>
          <p:cNvSpPr>
            <a:spLocks noChangeArrowheads="1"/>
          </p:cNvSpPr>
          <p:nvPr/>
        </p:nvSpPr>
        <p:spPr bwMode="auto">
          <a:xfrm>
            <a:off x="2409825" y="4459288"/>
            <a:ext cx="8096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21" name="Freeform 233"/>
          <p:cNvSpPr>
            <a:spLocks noEditPoints="1"/>
          </p:cNvSpPr>
          <p:nvPr/>
        </p:nvSpPr>
        <p:spPr bwMode="auto">
          <a:xfrm>
            <a:off x="2282825" y="4425950"/>
            <a:ext cx="153988" cy="220663"/>
          </a:xfrm>
          <a:custGeom>
            <a:avLst/>
            <a:gdLst>
              <a:gd name="T0" fmla="*/ 10 w 194"/>
              <a:gd name="T1" fmla="*/ 259 h 278"/>
              <a:gd name="T2" fmla="*/ 10 w 194"/>
              <a:gd name="T3" fmla="*/ 278 h 278"/>
              <a:gd name="T4" fmla="*/ 184 w 194"/>
              <a:gd name="T5" fmla="*/ 278 h 278"/>
              <a:gd name="T6" fmla="*/ 184 w 194"/>
              <a:gd name="T7" fmla="*/ 259 h 278"/>
              <a:gd name="T8" fmla="*/ 10 w 194"/>
              <a:gd name="T9" fmla="*/ 259 h 278"/>
              <a:gd name="T10" fmla="*/ 174 w 194"/>
              <a:gd name="T11" fmla="*/ 268 h 278"/>
              <a:gd name="T12" fmla="*/ 194 w 194"/>
              <a:gd name="T13" fmla="*/ 268 h 278"/>
              <a:gd name="T14" fmla="*/ 194 w 194"/>
              <a:gd name="T15" fmla="*/ 10 h 278"/>
              <a:gd name="T16" fmla="*/ 174 w 194"/>
              <a:gd name="T17" fmla="*/ 10 h 278"/>
              <a:gd name="T18" fmla="*/ 174 w 194"/>
              <a:gd name="T19" fmla="*/ 268 h 278"/>
              <a:gd name="T20" fmla="*/ 184 w 194"/>
              <a:gd name="T21" fmla="*/ 20 h 278"/>
              <a:gd name="T22" fmla="*/ 184 w 194"/>
              <a:gd name="T23" fmla="*/ 0 h 278"/>
              <a:gd name="T24" fmla="*/ 10 w 194"/>
              <a:gd name="T25" fmla="*/ 0 h 278"/>
              <a:gd name="T26" fmla="*/ 10 w 194"/>
              <a:gd name="T27" fmla="*/ 20 h 278"/>
              <a:gd name="T28" fmla="*/ 184 w 194"/>
              <a:gd name="T29" fmla="*/ 20 h 278"/>
              <a:gd name="T30" fmla="*/ 19 w 194"/>
              <a:gd name="T31" fmla="*/ 10 h 278"/>
              <a:gd name="T32" fmla="*/ 0 w 194"/>
              <a:gd name="T33" fmla="*/ 10 h 278"/>
              <a:gd name="T34" fmla="*/ 0 w 194"/>
              <a:gd name="T35" fmla="*/ 268 h 278"/>
              <a:gd name="T36" fmla="*/ 19 w 194"/>
              <a:gd name="T37" fmla="*/ 268 h 278"/>
              <a:gd name="T38" fmla="*/ 19 w 194"/>
              <a:gd name="T39" fmla="*/ 10 h 278"/>
              <a:gd name="T40" fmla="*/ 0 w 194"/>
              <a:gd name="T41" fmla="*/ 278 h 278"/>
              <a:gd name="T42" fmla="*/ 10 w 194"/>
              <a:gd name="T43" fmla="*/ 278 h 278"/>
              <a:gd name="T44" fmla="*/ 10 w 194"/>
              <a:gd name="T45" fmla="*/ 268 h 278"/>
              <a:gd name="T46" fmla="*/ 0 w 194"/>
              <a:gd name="T47" fmla="*/ 268 h 278"/>
              <a:gd name="T48" fmla="*/ 0 w 194"/>
              <a:gd name="T49" fmla="*/ 278 h 278"/>
              <a:gd name="T50" fmla="*/ 194 w 194"/>
              <a:gd name="T51" fmla="*/ 278 h 278"/>
              <a:gd name="T52" fmla="*/ 194 w 194"/>
              <a:gd name="T53" fmla="*/ 268 h 278"/>
              <a:gd name="T54" fmla="*/ 184 w 194"/>
              <a:gd name="T55" fmla="*/ 268 h 278"/>
              <a:gd name="T56" fmla="*/ 184 w 194"/>
              <a:gd name="T57" fmla="*/ 278 h 278"/>
              <a:gd name="T58" fmla="*/ 194 w 194"/>
              <a:gd name="T59" fmla="*/ 278 h 278"/>
              <a:gd name="T60" fmla="*/ 194 w 194"/>
              <a:gd name="T61" fmla="*/ 0 h 278"/>
              <a:gd name="T62" fmla="*/ 184 w 194"/>
              <a:gd name="T63" fmla="*/ 0 h 278"/>
              <a:gd name="T64" fmla="*/ 184 w 194"/>
              <a:gd name="T65" fmla="*/ 10 h 278"/>
              <a:gd name="T66" fmla="*/ 194 w 194"/>
              <a:gd name="T67" fmla="*/ 10 h 278"/>
              <a:gd name="T68" fmla="*/ 194 w 194"/>
              <a:gd name="T69" fmla="*/ 0 h 278"/>
              <a:gd name="T70" fmla="*/ 0 w 194"/>
              <a:gd name="T71" fmla="*/ 0 h 278"/>
              <a:gd name="T72" fmla="*/ 0 w 194"/>
              <a:gd name="T73" fmla="*/ 10 h 278"/>
              <a:gd name="T74" fmla="*/ 10 w 194"/>
              <a:gd name="T75" fmla="*/ 10 h 278"/>
              <a:gd name="T76" fmla="*/ 10 w 194"/>
              <a:gd name="T77" fmla="*/ 0 h 278"/>
              <a:gd name="T78" fmla="*/ 0 w 194"/>
              <a:gd name="T79" fmla="*/ 0 h 278"/>
              <a:gd name="T80" fmla="*/ 0 w 194"/>
              <a:gd name="T81" fmla="*/ 278 h 278"/>
              <a:gd name="T82" fmla="*/ 10 w 194"/>
              <a:gd name="T83" fmla="*/ 278 h 278"/>
              <a:gd name="T84" fmla="*/ 10 w 194"/>
              <a:gd name="T85" fmla="*/ 268 h 278"/>
              <a:gd name="T86" fmla="*/ 0 w 194"/>
              <a:gd name="T87" fmla="*/ 268 h 278"/>
              <a:gd name="T88" fmla="*/ 0 w 194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78">
                <a:moveTo>
                  <a:pt x="10" y="259"/>
                </a:moveTo>
                <a:lnTo>
                  <a:pt x="10" y="278"/>
                </a:lnTo>
                <a:lnTo>
                  <a:pt x="184" y="278"/>
                </a:lnTo>
                <a:lnTo>
                  <a:pt x="184" y="259"/>
                </a:lnTo>
                <a:lnTo>
                  <a:pt x="10" y="259"/>
                </a:lnTo>
                <a:close/>
                <a:moveTo>
                  <a:pt x="174" y="268"/>
                </a:moveTo>
                <a:lnTo>
                  <a:pt x="194" y="268"/>
                </a:lnTo>
                <a:lnTo>
                  <a:pt x="194" y="10"/>
                </a:lnTo>
                <a:lnTo>
                  <a:pt x="174" y="10"/>
                </a:lnTo>
                <a:lnTo>
                  <a:pt x="174" y="268"/>
                </a:lnTo>
                <a:close/>
                <a:moveTo>
                  <a:pt x="184" y="20"/>
                </a:moveTo>
                <a:lnTo>
                  <a:pt x="184" y="0"/>
                </a:lnTo>
                <a:lnTo>
                  <a:pt x="10" y="0"/>
                </a:lnTo>
                <a:lnTo>
                  <a:pt x="10" y="20"/>
                </a:lnTo>
                <a:lnTo>
                  <a:pt x="184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94" y="278"/>
                </a:moveTo>
                <a:lnTo>
                  <a:pt x="194" y="268"/>
                </a:lnTo>
                <a:lnTo>
                  <a:pt x="184" y="268"/>
                </a:lnTo>
                <a:lnTo>
                  <a:pt x="184" y="278"/>
                </a:lnTo>
                <a:lnTo>
                  <a:pt x="194" y="278"/>
                </a:lnTo>
                <a:close/>
                <a:moveTo>
                  <a:pt x="194" y="0"/>
                </a:moveTo>
                <a:lnTo>
                  <a:pt x="184" y="0"/>
                </a:lnTo>
                <a:lnTo>
                  <a:pt x="184" y="10"/>
                </a:lnTo>
                <a:lnTo>
                  <a:pt x="194" y="10"/>
                </a:lnTo>
                <a:lnTo>
                  <a:pt x="19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22" name="Rectangle 234"/>
          <p:cNvSpPr>
            <a:spLocks noChangeArrowheads="1"/>
          </p:cNvSpPr>
          <p:nvPr/>
        </p:nvSpPr>
        <p:spPr bwMode="auto">
          <a:xfrm>
            <a:off x="2290763" y="4433888"/>
            <a:ext cx="13970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24" name="Rectangle 236"/>
          <p:cNvSpPr>
            <a:spLocks noChangeArrowheads="1"/>
          </p:cNvSpPr>
          <p:nvPr/>
        </p:nvSpPr>
        <p:spPr bwMode="auto">
          <a:xfrm>
            <a:off x="2486025" y="4491038"/>
            <a:ext cx="138113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31" name="Freeform 243"/>
          <p:cNvSpPr>
            <a:spLocks noEditPoints="1"/>
          </p:cNvSpPr>
          <p:nvPr/>
        </p:nvSpPr>
        <p:spPr bwMode="auto">
          <a:xfrm>
            <a:off x="2386013" y="4457700"/>
            <a:ext cx="211137" cy="219075"/>
          </a:xfrm>
          <a:custGeom>
            <a:avLst/>
            <a:gdLst>
              <a:gd name="T0" fmla="*/ 10 w 265"/>
              <a:gd name="T1" fmla="*/ 259 h 278"/>
              <a:gd name="T2" fmla="*/ 10 w 265"/>
              <a:gd name="T3" fmla="*/ 278 h 278"/>
              <a:gd name="T4" fmla="*/ 255 w 265"/>
              <a:gd name="T5" fmla="*/ 278 h 278"/>
              <a:gd name="T6" fmla="*/ 255 w 265"/>
              <a:gd name="T7" fmla="*/ 259 h 278"/>
              <a:gd name="T8" fmla="*/ 10 w 265"/>
              <a:gd name="T9" fmla="*/ 259 h 278"/>
              <a:gd name="T10" fmla="*/ 246 w 265"/>
              <a:gd name="T11" fmla="*/ 268 h 278"/>
              <a:gd name="T12" fmla="*/ 265 w 265"/>
              <a:gd name="T13" fmla="*/ 268 h 278"/>
              <a:gd name="T14" fmla="*/ 265 w 265"/>
              <a:gd name="T15" fmla="*/ 10 h 278"/>
              <a:gd name="T16" fmla="*/ 246 w 265"/>
              <a:gd name="T17" fmla="*/ 10 h 278"/>
              <a:gd name="T18" fmla="*/ 246 w 265"/>
              <a:gd name="T19" fmla="*/ 268 h 278"/>
              <a:gd name="T20" fmla="*/ 255 w 265"/>
              <a:gd name="T21" fmla="*/ 20 h 278"/>
              <a:gd name="T22" fmla="*/ 255 w 265"/>
              <a:gd name="T23" fmla="*/ 0 h 278"/>
              <a:gd name="T24" fmla="*/ 10 w 265"/>
              <a:gd name="T25" fmla="*/ 0 h 278"/>
              <a:gd name="T26" fmla="*/ 10 w 265"/>
              <a:gd name="T27" fmla="*/ 20 h 278"/>
              <a:gd name="T28" fmla="*/ 255 w 265"/>
              <a:gd name="T29" fmla="*/ 20 h 278"/>
              <a:gd name="T30" fmla="*/ 20 w 265"/>
              <a:gd name="T31" fmla="*/ 10 h 278"/>
              <a:gd name="T32" fmla="*/ 0 w 265"/>
              <a:gd name="T33" fmla="*/ 10 h 278"/>
              <a:gd name="T34" fmla="*/ 0 w 265"/>
              <a:gd name="T35" fmla="*/ 268 h 278"/>
              <a:gd name="T36" fmla="*/ 20 w 265"/>
              <a:gd name="T37" fmla="*/ 268 h 278"/>
              <a:gd name="T38" fmla="*/ 20 w 265"/>
              <a:gd name="T39" fmla="*/ 10 h 278"/>
              <a:gd name="T40" fmla="*/ 0 w 265"/>
              <a:gd name="T41" fmla="*/ 278 h 278"/>
              <a:gd name="T42" fmla="*/ 10 w 265"/>
              <a:gd name="T43" fmla="*/ 278 h 278"/>
              <a:gd name="T44" fmla="*/ 10 w 265"/>
              <a:gd name="T45" fmla="*/ 268 h 278"/>
              <a:gd name="T46" fmla="*/ 0 w 265"/>
              <a:gd name="T47" fmla="*/ 268 h 278"/>
              <a:gd name="T48" fmla="*/ 0 w 265"/>
              <a:gd name="T49" fmla="*/ 278 h 278"/>
              <a:gd name="T50" fmla="*/ 265 w 265"/>
              <a:gd name="T51" fmla="*/ 278 h 278"/>
              <a:gd name="T52" fmla="*/ 265 w 265"/>
              <a:gd name="T53" fmla="*/ 268 h 278"/>
              <a:gd name="T54" fmla="*/ 255 w 265"/>
              <a:gd name="T55" fmla="*/ 268 h 278"/>
              <a:gd name="T56" fmla="*/ 255 w 265"/>
              <a:gd name="T57" fmla="*/ 278 h 278"/>
              <a:gd name="T58" fmla="*/ 265 w 265"/>
              <a:gd name="T59" fmla="*/ 278 h 278"/>
              <a:gd name="T60" fmla="*/ 265 w 265"/>
              <a:gd name="T61" fmla="*/ 0 h 278"/>
              <a:gd name="T62" fmla="*/ 255 w 265"/>
              <a:gd name="T63" fmla="*/ 0 h 278"/>
              <a:gd name="T64" fmla="*/ 255 w 265"/>
              <a:gd name="T65" fmla="*/ 10 h 278"/>
              <a:gd name="T66" fmla="*/ 265 w 265"/>
              <a:gd name="T67" fmla="*/ 10 h 278"/>
              <a:gd name="T68" fmla="*/ 265 w 265"/>
              <a:gd name="T69" fmla="*/ 0 h 278"/>
              <a:gd name="T70" fmla="*/ 0 w 265"/>
              <a:gd name="T71" fmla="*/ 0 h 278"/>
              <a:gd name="T72" fmla="*/ 0 w 265"/>
              <a:gd name="T73" fmla="*/ 10 h 278"/>
              <a:gd name="T74" fmla="*/ 10 w 265"/>
              <a:gd name="T75" fmla="*/ 10 h 278"/>
              <a:gd name="T76" fmla="*/ 10 w 265"/>
              <a:gd name="T77" fmla="*/ 0 h 278"/>
              <a:gd name="T78" fmla="*/ 0 w 265"/>
              <a:gd name="T79" fmla="*/ 0 h 278"/>
              <a:gd name="T80" fmla="*/ 0 w 265"/>
              <a:gd name="T81" fmla="*/ 278 h 278"/>
              <a:gd name="T82" fmla="*/ 10 w 265"/>
              <a:gd name="T83" fmla="*/ 278 h 278"/>
              <a:gd name="T84" fmla="*/ 10 w 265"/>
              <a:gd name="T85" fmla="*/ 268 h 278"/>
              <a:gd name="T86" fmla="*/ 0 w 265"/>
              <a:gd name="T87" fmla="*/ 268 h 278"/>
              <a:gd name="T88" fmla="*/ 0 w 265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5" h="278">
                <a:moveTo>
                  <a:pt x="10" y="259"/>
                </a:moveTo>
                <a:lnTo>
                  <a:pt x="10" y="278"/>
                </a:lnTo>
                <a:lnTo>
                  <a:pt x="255" y="278"/>
                </a:lnTo>
                <a:lnTo>
                  <a:pt x="255" y="259"/>
                </a:lnTo>
                <a:lnTo>
                  <a:pt x="10" y="259"/>
                </a:lnTo>
                <a:close/>
                <a:moveTo>
                  <a:pt x="246" y="268"/>
                </a:moveTo>
                <a:lnTo>
                  <a:pt x="265" y="268"/>
                </a:lnTo>
                <a:lnTo>
                  <a:pt x="265" y="10"/>
                </a:lnTo>
                <a:lnTo>
                  <a:pt x="246" y="10"/>
                </a:lnTo>
                <a:lnTo>
                  <a:pt x="246" y="268"/>
                </a:lnTo>
                <a:close/>
                <a:moveTo>
                  <a:pt x="255" y="20"/>
                </a:moveTo>
                <a:lnTo>
                  <a:pt x="255" y="0"/>
                </a:lnTo>
                <a:lnTo>
                  <a:pt x="10" y="0"/>
                </a:lnTo>
                <a:lnTo>
                  <a:pt x="10" y="20"/>
                </a:lnTo>
                <a:lnTo>
                  <a:pt x="255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65" y="278"/>
                </a:moveTo>
                <a:lnTo>
                  <a:pt x="265" y="268"/>
                </a:lnTo>
                <a:lnTo>
                  <a:pt x="255" y="268"/>
                </a:lnTo>
                <a:lnTo>
                  <a:pt x="255" y="278"/>
                </a:lnTo>
                <a:lnTo>
                  <a:pt x="265" y="278"/>
                </a:lnTo>
                <a:close/>
                <a:moveTo>
                  <a:pt x="265" y="0"/>
                </a:moveTo>
                <a:lnTo>
                  <a:pt x="255" y="0"/>
                </a:lnTo>
                <a:lnTo>
                  <a:pt x="255" y="10"/>
                </a:lnTo>
                <a:lnTo>
                  <a:pt x="265" y="10"/>
                </a:lnTo>
                <a:lnTo>
                  <a:pt x="265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32" name="Rectangle 244"/>
          <p:cNvSpPr>
            <a:spLocks noChangeArrowheads="1"/>
          </p:cNvSpPr>
          <p:nvPr/>
        </p:nvSpPr>
        <p:spPr bwMode="auto">
          <a:xfrm>
            <a:off x="2393950" y="4464050"/>
            <a:ext cx="195263" cy="2063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35" name="Freeform 247"/>
          <p:cNvSpPr>
            <a:spLocks noEditPoints="1"/>
          </p:cNvSpPr>
          <p:nvPr/>
        </p:nvSpPr>
        <p:spPr bwMode="auto">
          <a:xfrm>
            <a:off x="2549525" y="4492625"/>
            <a:ext cx="123825" cy="220663"/>
          </a:xfrm>
          <a:custGeom>
            <a:avLst/>
            <a:gdLst>
              <a:gd name="T0" fmla="*/ 10 w 155"/>
              <a:gd name="T1" fmla="*/ 259 h 278"/>
              <a:gd name="T2" fmla="*/ 10 w 155"/>
              <a:gd name="T3" fmla="*/ 278 h 278"/>
              <a:gd name="T4" fmla="*/ 145 w 155"/>
              <a:gd name="T5" fmla="*/ 278 h 278"/>
              <a:gd name="T6" fmla="*/ 145 w 155"/>
              <a:gd name="T7" fmla="*/ 259 h 278"/>
              <a:gd name="T8" fmla="*/ 10 w 155"/>
              <a:gd name="T9" fmla="*/ 259 h 278"/>
              <a:gd name="T10" fmla="*/ 136 w 155"/>
              <a:gd name="T11" fmla="*/ 268 h 278"/>
              <a:gd name="T12" fmla="*/ 155 w 155"/>
              <a:gd name="T13" fmla="*/ 268 h 278"/>
              <a:gd name="T14" fmla="*/ 155 w 155"/>
              <a:gd name="T15" fmla="*/ 10 h 278"/>
              <a:gd name="T16" fmla="*/ 136 w 155"/>
              <a:gd name="T17" fmla="*/ 10 h 278"/>
              <a:gd name="T18" fmla="*/ 136 w 155"/>
              <a:gd name="T19" fmla="*/ 268 h 278"/>
              <a:gd name="T20" fmla="*/ 145 w 155"/>
              <a:gd name="T21" fmla="*/ 20 h 278"/>
              <a:gd name="T22" fmla="*/ 145 w 155"/>
              <a:gd name="T23" fmla="*/ 0 h 278"/>
              <a:gd name="T24" fmla="*/ 10 w 155"/>
              <a:gd name="T25" fmla="*/ 0 h 278"/>
              <a:gd name="T26" fmla="*/ 10 w 155"/>
              <a:gd name="T27" fmla="*/ 20 h 278"/>
              <a:gd name="T28" fmla="*/ 145 w 155"/>
              <a:gd name="T29" fmla="*/ 20 h 278"/>
              <a:gd name="T30" fmla="*/ 19 w 155"/>
              <a:gd name="T31" fmla="*/ 10 h 278"/>
              <a:gd name="T32" fmla="*/ 0 w 155"/>
              <a:gd name="T33" fmla="*/ 10 h 278"/>
              <a:gd name="T34" fmla="*/ 0 w 155"/>
              <a:gd name="T35" fmla="*/ 268 h 278"/>
              <a:gd name="T36" fmla="*/ 19 w 155"/>
              <a:gd name="T37" fmla="*/ 268 h 278"/>
              <a:gd name="T38" fmla="*/ 19 w 155"/>
              <a:gd name="T39" fmla="*/ 10 h 278"/>
              <a:gd name="T40" fmla="*/ 0 w 155"/>
              <a:gd name="T41" fmla="*/ 278 h 278"/>
              <a:gd name="T42" fmla="*/ 10 w 155"/>
              <a:gd name="T43" fmla="*/ 278 h 278"/>
              <a:gd name="T44" fmla="*/ 10 w 155"/>
              <a:gd name="T45" fmla="*/ 268 h 278"/>
              <a:gd name="T46" fmla="*/ 0 w 155"/>
              <a:gd name="T47" fmla="*/ 268 h 278"/>
              <a:gd name="T48" fmla="*/ 0 w 155"/>
              <a:gd name="T49" fmla="*/ 278 h 278"/>
              <a:gd name="T50" fmla="*/ 155 w 155"/>
              <a:gd name="T51" fmla="*/ 278 h 278"/>
              <a:gd name="T52" fmla="*/ 155 w 155"/>
              <a:gd name="T53" fmla="*/ 268 h 278"/>
              <a:gd name="T54" fmla="*/ 145 w 155"/>
              <a:gd name="T55" fmla="*/ 268 h 278"/>
              <a:gd name="T56" fmla="*/ 145 w 155"/>
              <a:gd name="T57" fmla="*/ 278 h 278"/>
              <a:gd name="T58" fmla="*/ 155 w 155"/>
              <a:gd name="T59" fmla="*/ 278 h 278"/>
              <a:gd name="T60" fmla="*/ 155 w 155"/>
              <a:gd name="T61" fmla="*/ 0 h 278"/>
              <a:gd name="T62" fmla="*/ 145 w 155"/>
              <a:gd name="T63" fmla="*/ 0 h 278"/>
              <a:gd name="T64" fmla="*/ 145 w 155"/>
              <a:gd name="T65" fmla="*/ 10 h 278"/>
              <a:gd name="T66" fmla="*/ 155 w 155"/>
              <a:gd name="T67" fmla="*/ 10 h 278"/>
              <a:gd name="T68" fmla="*/ 155 w 155"/>
              <a:gd name="T69" fmla="*/ 0 h 278"/>
              <a:gd name="T70" fmla="*/ 0 w 155"/>
              <a:gd name="T71" fmla="*/ 0 h 278"/>
              <a:gd name="T72" fmla="*/ 0 w 155"/>
              <a:gd name="T73" fmla="*/ 10 h 278"/>
              <a:gd name="T74" fmla="*/ 10 w 155"/>
              <a:gd name="T75" fmla="*/ 10 h 278"/>
              <a:gd name="T76" fmla="*/ 10 w 155"/>
              <a:gd name="T77" fmla="*/ 0 h 278"/>
              <a:gd name="T78" fmla="*/ 0 w 155"/>
              <a:gd name="T79" fmla="*/ 0 h 278"/>
              <a:gd name="T80" fmla="*/ 0 w 155"/>
              <a:gd name="T81" fmla="*/ 278 h 278"/>
              <a:gd name="T82" fmla="*/ 10 w 155"/>
              <a:gd name="T83" fmla="*/ 278 h 278"/>
              <a:gd name="T84" fmla="*/ 10 w 155"/>
              <a:gd name="T85" fmla="*/ 268 h 278"/>
              <a:gd name="T86" fmla="*/ 0 w 155"/>
              <a:gd name="T87" fmla="*/ 268 h 278"/>
              <a:gd name="T88" fmla="*/ 0 w 155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5" h="278">
                <a:moveTo>
                  <a:pt x="10" y="259"/>
                </a:moveTo>
                <a:lnTo>
                  <a:pt x="10" y="278"/>
                </a:lnTo>
                <a:lnTo>
                  <a:pt x="145" y="278"/>
                </a:lnTo>
                <a:lnTo>
                  <a:pt x="145" y="259"/>
                </a:lnTo>
                <a:lnTo>
                  <a:pt x="10" y="259"/>
                </a:lnTo>
                <a:close/>
                <a:moveTo>
                  <a:pt x="136" y="268"/>
                </a:moveTo>
                <a:lnTo>
                  <a:pt x="155" y="268"/>
                </a:lnTo>
                <a:lnTo>
                  <a:pt x="155" y="10"/>
                </a:lnTo>
                <a:lnTo>
                  <a:pt x="136" y="10"/>
                </a:lnTo>
                <a:lnTo>
                  <a:pt x="136" y="268"/>
                </a:lnTo>
                <a:close/>
                <a:moveTo>
                  <a:pt x="145" y="20"/>
                </a:moveTo>
                <a:lnTo>
                  <a:pt x="145" y="0"/>
                </a:lnTo>
                <a:lnTo>
                  <a:pt x="10" y="0"/>
                </a:lnTo>
                <a:lnTo>
                  <a:pt x="10" y="20"/>
                </a:lnTo>
                <a:lnTo>
                  <a:pt x="145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55" y="278"/>
                </a:moveTo>
                <a:lnTo>
                  <a:pt x="155" y="268"/>
                </a:lnTo>
                <a:lnTo>
                  <a:pt x="145" y="268"/>
                </a:lnTo>
                <a:lnTo>
                  <a:pt x="145" y="278"/>
                </a:lnTo>
                <a:lnTo>
                  <a:pt x="155" y="278"/>
                </a:lnTo>
                <a:close/>
                <a:moveTo>
                  <a:pt x="155" y="0"/>
                </a:moveTo>
                <a:lnTo>
                  <a:pt x="145" y="0"/>
                </a:lnTo>
                <a:lnTo>
                  <a:pt x="145" y="10"/>
                </a:lnTo>
                <a:lnTo>
                  <a:pt x="155" y="10"/>
                </a:lnTo>
                <a:lnTo>
                  <a:pt x="155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36" name="Rectangle 248"/>
          <p:cNvSpPr>
            <a:spLocks noChangeArrowheads="1"/>
          </p:cNvSpPr>
          <p:nvPr/>
        </p:nvSpPr>
        <p:spPr bwMode="auto">
          <a:xfrm>
            <a:off x="2557463" y="4500563"/>
            <a:ext cx="1079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39" name="Freeform 251"/>
          <p:cNvSpPr>
            <a:spLocks noEditPoints="1"/>
          </p:cNvSpPr>
          <p:nvPr/>
        </p:nvSpPr>
        <p:spPr bwMode="auto">
          <a:xfrm>
            <a:off x="2155825" y="3816350"/>
            <a:ext cx="71438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40" name="Rectangle 252"/>
          <p:cNvSpPr>
            <a:spLocks noChangeArrowheads="1"/>
          </p:cNvSpPr>
          <p:nvPr/>
        </p:nvSpPr>
        <p:spPr bwMode="auto">
          <a:xfrm>
            <a:off x="2163763" y="3824288"/>
            <a:ext cx="5556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41" name="Freeform 253"/>
          <p:cNvSpPr>
            <a:spLocks noEditPoints="1"/>
          </p:cNvSpPr>
          <p:nvPr/>
        </p:nvSpPr>
        <p:spPr bwMode="auto">
          <a:xfrm>
            <a:off x="2663825" y="3949700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10"/>
                </a:lnTo>
                <a:lnTo>
                  <a:pt x="71" y="10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42" name="Rectangle 254"/>
          <p:cNvSpPr>
            <a:spLocks noChangeArrowheads="1"/>
          </p:cNvSpPr>
          <p:nvPr/>
        </p:nvSpPr>
        <p:spPr bwMode="auto">
          <a:xfrm>
            <a:off x="2670175" y="3957638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43" name="Freeform 255"/>
          <p:cNvSpPr>
            <a:spLocks noEditPoints="1"/>
          </p:cNvSpPr>
          <p:nvPr/>
        </p:nvSpPr>
        <p:spPr bwMode="auto">
          <a:xfrm>
            <a:off x="3094038" y="3816350"/>
            <a:ext cx="71437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19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19 w 91"/>
              <a:gd name="T37" fmla="*/ 268 h 278"/>
              <a:gd name="T38" fmla="*/ 19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44" name="Rectangle 256"/>
          <p:cNvSpPr>
            <a:spLocks noChangeArrowheads="1"/>
          </p:cNvSpPr>
          <p:nvPr/>
        </p:nvSpPr>
        <p:spPr bwMode="auto">
          <a:xfrm>
            <a:off x="3101975" y="3824288"/>
            <a:ext cx="5556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45" name="Freeform 257"/>
          <p:cNvSpPr>
            <a:spLocks noEditPoints="1"/>
          </p:cNvSpPr>
          <p:nvPr/>
        </p:nvSpPr>
        <p:spPr bwMode="auto">
          <a:xfrm>
            <a:off x="3238500" y="5005388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2 h 271"/>
              <a:gd name="T12" fmla="*/ 91 w 91"/>
              <a:gd name="T13" fmla="*/ 262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2 h 271"/>
              <a:gd name="T20" fmla="*/ 81 w 91"/>
              <a:gd name="T21" fmla="*/ 20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20 h 271"/>
              <a:gd name="T28" fmla="*/ 81 w 91"/>
              <a:gd name="T29" fmla="*/ 20 h 271"/>
              <a:gd name="T30" fmla="*/ 19 w 91"/>
              <a:gd name="T31" fmla="*/ 10 h 271"/>
              <a:gd name="T32" fmla="*/ 0 w 91"/>
              <a:gd name="T33" fmla="*/ 10 h 271"/>
              <a:gd name="T34" fmla="*/ 0 w 91"/>
              <a:gd name="T35" fmla="*/ 262 h 271"/>
              <a:gd name="T36" fmla="*/ 19 w 91"/>
              <a:gd name="T37" fmla="*/ 262 h 271"/>
              <a:gd name="T38" fmla="*/ 19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2 h 271"/>
              <a:gd name="T46" fmla="*/ 0 w 91"/>
              <a:gd name="T47" fmla="*/ 262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2 h 271"/>
              <a:gd name="T54" fmla="*/ 81 w 91"/>
              <a:gd name="T55" fmla="*/ 262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2 h 271"/>
              <a:gd name="T86" fmla="*/ 0 w 91"/>
              <a:gd name="T87" fmla="*/ 262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2"/>
                </a:moveTo>
                <a:lnTo>
                  <a:pt x="91" y="262"/>
                </a:lnTo>
                <a:lnTo>
                  <a:pt x="91" y="10"/>
                </a:lnTo>
                <a:lnTo>
                  <a:pt x="71" y="10"/>
                </a:lnTo>
                <a:lnTo>
                  <a:pt x="71" y="262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2"/>
                </a:lnTo>
                <a:lnTo>
                  <a:pt x="81" y="262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46" name="Rectangle 258"/>
          <p:cNvSpPr>
            <a:spLocks noChangeArrowheads="1"/>
          </p:cNvSpPr>
          <p:nvPr/>
        </p:nvSpPr>
        <p:spPr bwMode="auto">
          <a:xfrm>
            <a:off x="3244850" y="5013325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47" name="Freeform 259"/>
          <p:cNvSpPr>
            <a:spLocks noEditPoints="1"/>
          </p:cNvSpPr>
          <p:nvPr/>
        </p:nvSpPr>
        <p:spPr bwMode="auto">
          <a:xfrm>
            <a:off x="3103563" y="5368925"/>
            <a:ext cx="73025" cy="215900"/>
          </a:xfrm>
          <a:custGeom>
            <a:avLst/>
            <a:gdLst>
              <a:gd name="T0" fmla="*/ 10 w 90"/>
              <a:gd name="T1" fmla="*/ 252 h 271"/>
              <a:gd name="T2" fmla="*/ 10 w 90"/>
              <a:gd name="T3" fmla="*/ 271 h 271"/>
              <a:gd name="T4" fmla="*/ 81 w 90"/>
              <a:gd name="T5" fmla="*/ 271 h 271"/>
              <a:gd name="T6" fmla="*/ 81 w 90"/>
              <a:gd name="T7" fmla="*/ 252 h 271"/>
              <a:gd name="T8" fmla="*/ 10 w 90"/>
              <a:gd name="T9" fmla="*/ 252 h 271"/>
              <a:gd name="T10" fmla="*/ 71 w 90"/>
              <a:gd name="T11" fmla="*/ 261 h 271"/>
              <a:gd name="T12" fmla="*/ 90 w 90"/>
              <a:gd name="T13" fmla="*/ 261 h 271"/>
              <a:gd name="T14" fmla="*/ 90 w 90"/>
              <a:gd name="T15" fmla="*/ 9 h 271"/>
              <a:gd name="T16" fmla="*/ 71 w 90"/>
              <a:gd name="T17" fmla="*/ 9 h 271"/>
              <a:gd name="T18" fmla="*/ 71 w 90"/>
              <a:gd name="T19" fmla="*/ 261 h 271"/>
              <a:gd name="T20" fmla="*/ 81 w 90"/>
              <a:gd name="T21" fmla="*/ 19 h 271"/>
              <a:gd name="T22" fmla="*/ 81 w 90"/>
              <a:gd name="T23" fmla="*/ 0 h 271"/>
              <a:gd name="T24" fmla="*/ 10 w 90"/>
              <a:gd name="T25" fmla="*/ 0 h 271"/>
              <a:gd name="T26" fmla="*/ 10 w 90"/>
              <a:gd name="T27" fmla="*/ 19 h 271"/>
              <a:gd name="T28" fmla="*/ 81 w 90"/>
              <a:gd name="T29" fmla="*/ 19 h 271"/>
              <a:gd name="T30" fmla="*/ 19 w 90"/>
              <a:gd name="T31" fmla="*/ 9 h 271"/>
              <a:gd name="T32" fmla="*/ 0 w 90"/>
              <a:gd name="T33" fmla="*/ 9 h 271"/>
              <a:gd name="T34" fmla="*/ 0 w 90"/>
              <a:gd name="T35" fmla="*/ 261 h 271"/>
              <a:gd name="T36" fmla="*/ 19 w 90"/>
              <a:gd name="T37" fmla="*/ 261 h 271"/>
              <a:gd name="T38" fmla="*/ 19 w 90"/>
              <a:gd name="T39" fmla="*/ 9 h 271"/>
              <a:gd name="T40" fmla="*/ 0 w 90"/>
              <a:gd name="T41" fmla="*/ 271 h 271"/>
              <a:gd name="T42" fmla="*/ 10 w 90"/>
              <a:gd name="T43" fmla="*/ 271 h 271"/>
              <a:gd name="T44" fmla="*/ 10 w 90"/>
              <a:gd name="T45" fmla="*/ 261 h 271"/>
              <a:gd name="T46" fmla="*/ 0 w 90"/>
              <a:gd name="T47" fmla="*/ 261 h 271"/>
              <a:gd name="T48" fmla="*/ 0 w 90"/>
              <a:gd name="T49" fmla="*/ 271 h 271"/>
              <a:gd name="T50" fmla="*/ 90 w 90"/>
              <a:gd name="T51" fmla="*/ 271 h 271"/>
              <a:gd name="T52" fmla="*/ 90 w 90"/>
              <a:gd name="T53" fmla="*/ 261 h 271"/>
              <a:gd name="T54" fmla="*/ 81 w 90"/>
              <a:gd name="T55" fmla="*/ 261 h 271"/>
              <a:gd name="T56" fmla="*/ 81 w 90"/>
              <a:gd name="T57" fmla="*/ 271 h 271"/>
              <a:gd name="T58" fmla="*/ 90 w 90"/>
              <a:gd name="T59" fmla="*/ 271 h 271"/>
              <a:gd name="T60" fmla="*/ 90 w 90"/>
              <a:gd name="T61" fmla="*/ 0 h 271"/>
              <a:gd name="T62" fmla="*/ 81 w 90"/>
              <a:gd name="T63" fmla="*/ 0 h 271"/>
              <a:gd name="T64" fmla="*/ 81 w 90"/>
              <a:gd name="T65" fmla="*/ 9 h 271"/>
              <a:gd name="T66" fmla="*/ 90 w 90"/>
              <a:gd name="T67" fmla="*/ 9 h 271"/>
              <a:gd name="T68" fmla="*/ 90 w 90"/>
              <a:gd name="T69" fmla="*/ 0 h 271"/>
              <a:gd name="T70" fmla="*/ 0 w 90"/>
              <a:gd name="T71" fmla="*/ 0 h 271"/>
              <a:gd name="T72" fmla="*/ 0 w 90"/>
              <a:gd name="T73" fmla="*/ 9 h 271"/>
              <a:gd name="T74" fmla="*/ 10 w 90"/>
              <a:gd name="T75" fmla="*/ 9 h 271"/>
              <a:gd name="T76" fmla="*/ 10 w 90"/>
              <a:gd name="T77" fmla="*/ 0 h 271"/>
              <a:gd name="T78" fmla="*/ 0 w 90"/>
              <a:gd name="T79" fmla="*/ 0 h 271"/>
              <a:gd name="T80" fmla="*/ 0 w 90"/>
              <a:gd name="T81" fmla="*/ 271 h 271"/>
              <a:gd name="T82" fmla="*/ 10 w 90"/>
              <a:gd name="T83" fmla="*/ 271 h 271"/>
              <a:gd name="T84" fmla="*/ 10 w 90"/>
              <a:gd name="T85" fmla="*/ 261 h 271"/>
              <a:gd name="T86" fmla="*/ 0 w 90"/>
              <a:gd name="T87" fmla="*/ 261 h 271"/>
              <a:gd name="T88" fmla="*/ 0 w 90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0" y="261"/>
                </a:lnTo>
                <a:lnTo>
                  <a:pt x="90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0" y="271"/>
                </a:moveTo>
                <a:lnTo>
                  <a:pt x="90" y="261"/>
                </a:lnTo>
                <a:lnTo>
                  <a:pt x="81" y="261"/>
                </a:lnTo>
                <a:lnTo>
                  <a:pt x="81" y="271"/>
                </a:lnTo>
                <a:lnTo>
                  <a:pt x="90" y="271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48" name="Rectangle 260"/>
          <p:cNvSpPr>
            <a:spLocks noChangeArrowheads="1"/>
          </p:cNvSpPr>
          <p:nvPr/>
        </p:nvSpPr>
        <p:spPr bwMode="auto">
          <a:xfrm>
            <a:off x="3111500" y="5376863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59" name="Freeform 271"/>
          <p:cNvSpPr>
            <a:spLocks noEditPoints="1"/>
          </p:cNvSpPr>
          <p:nvPr/>
        </p:nvSpPr>
        <p:spPr bwMode="auto">
          <a:xfrm>
            <a:off x="2565400" y="4616450"/>
            <a:ext cx="71438" cy="214313"/>
          </a:xfrm>
          <a:custGeom>
            <a:avLst/>
            <a:gdLst>
              <a:gd name="T0" fmla="*/ 10 w 91"/>
              <a:gd name="T1" fmla="*/ 252 h 272"/>
              <a:gd name="T2" fmla="*/ 10 w 91"/>
              <a:gd name="T3" fmla="*/ 272 h 272"/>
              <a:gd name="T4" fmla="*/ 81 w 91"/>
              <a:gd name="T5" fmla="*/ 272 h 272"/>
              <a:gd name="T6" fmla="*/ 81 w 91"/>
              <a:gd name="T7" fmla="*/ 252 h 272"/>
              <a:gd name="T8" fmla="*/ 10 w 91"/>
              <a:gd name="T9" fmla="*/ 252 h 272"/>
              <a:gd name="T10" fmla="*/ 71 w 91"/>
              <a:gd name="T11" fmla="*/ 262 h 272"/>
              <a:gd name="T12" fmla="*/ 91 w 91"/>
              <a:gd name="T13" fmla="*/ 262 h 272"/>
              <a:gd name="T14" fmla="*/ 91 w 91"/>
              <a:gd name="T15" fmla="*/ 10 h 272"/>
              <a:gd name="T16" fmla="*/ 71 w 91"/>
              <a:gd name="T17" fmla="*/ 10 h 272"/>
              <a:gd name="T18" fmla="*/ 71 w 91"/>
              <a:gd name="T19" fmla="*/ 262 h 272"/>
              <a:gd name="T20" fmla="*/ 81 w 91"/>
              <a:gd name="T21" fmla="*/ 20 h 272"/>
              <a:gd name="T22" fmla="*/ 81 w 91"/>
              <a:gd name="T23" fmla="*/ 0 h 272"/>
              <a:gd name="T24" fmla="*/ 10 w 91"/>
              <a:gd name="T25" fmla="*/ 0 h 272"/>
              <a:gd name="T26" fmla="*/ 10 w 91"/>
              <a:gd name="T27" fmla="*/ 20 h 272"/>
              <a:gd name="T28" fmla="*/ 81 w 91"/>
              <a:gd name="T29" fmla="*/ 20 h 272"/>
              <a:gd name="T30" fmla="*/ 20 w 91"/>
              <a:gd name="T31" fmla="*/ 10 h 272"/>
              <a:gd name="T32" fmla="*/ 0 w 91"/>
              <a:gd name="T33" fmla="*/ 10 h 272"/>
              <a:gd name="T34" fmla="*/ 0 w 91"/>
              <a:gd name="T35" fmla="*/ 262 h 272"/>
              <a:gd name="T36" fmla="*/ 20 w 91"/>
              <a:gd name="T37" fmla="*/ 262 h 272"/>
              <a:gd name="T38" fmla="*/ 20 w 91"/>
              <a:gd name="T39" fmla="*/ 10 h 272"/>
              <a:gd name="T40" fmla="*/ 0 w 91"/>
              <a:gd name="T41" fmla="*/ 272 h 272"/>
              <a:gd name="T42" fmla="*/ 10 w 91"/>
              <a:gd name="T43" fmla="*/ 272 h 272"/>
              <a:gd name="T44" fmla="*/ 10 w 91"/>
              <a:gd name="T45" fmla="*/ 262 h 272"/>
              <a:gd name="T46" fmla="*/ 0 w 91"/>
              <a:gd name="T47" fmla="*/ 262 h 272"/>
              <a:gd name="T48" fmla="*/ 0 w 91"/>
              <a:gd name="T49" fmla="*/ 272 h 272"/>
              <a:gd name="T50" fmla="*/ 91 w 91"/>
              <a:gd name="T51" fmla="*/ 272 h 272"/>
              <a:gd name="T52" fmla="*/ 91 w 91"/>
              <a:gd name="T53" fmla="*/ 262 h 272"/>
              <a:gd name="T54" fmla="*/ 81 w 91"/>
              <a:gd name="T55" fmla="*/ 262 h 272"/>
              <a:gd name="T56" fmla="*/ 81 w 91"/>
              <a:gd name="T57" fmla="*/ 272 h 272"/>
              <a:gd name="T58" fmla="*/ 91 w 91"/>
              <a:gd name="T59" fmla="*/ 272 h 272"/>
              <a:gd name="T60" fmla="*/ 91 w 91"/>
              <a:gd name="T61" fmla="*/ 0 h 272"/>
              <a:gd name="T62" fmla="*/ 81 w 91"/>
              <a:gd name="T63" fmla="*/ 0 h 272"/>
              <a:gd name="T64" fmla="*/ 81 w 91"/>
              <a:gd name="T65" fmla="*/ 10 h 272"/>
              <a:gd name="T66" fmla="*/ 91 w 91"/>
              <a:gd name="T67" fmla="*/ 10 h 272"/>
              <a:gd name="T68" fmla="*/ 91 w 91"/>
              <a:gd name="T69" fmla="*/ 0 h 272"/>
              <a:gd name="T70" fmla="*/ 0 w 91"/>
              <a:gd name="T71" fmla="*/ 0 h 272"/>
              <a:gd name="T72" fmla="*/ 0 w 91"/>
              <a:gd name="T73" fmla="*/ 10 h 272"/>
              <a:gd name="T74" fmla="*/ 10 w 91"/>
              <a:gd name="T75" fmla="*/ 10 h 272"/>
              <a:gd name="T76" fmla="*/ 10 w 91"/>
              <a:gd name="T77" fmla="*/ 0 h 272"/>
              <a:gd name="T78" fmla="*/ 0 w 91"/>
              <a:gd name="T79" fmla="*/ 0 h 272"/>
              <a:gd name="T80" fmla="*/ 0 w 91"/>
              <a:gd name="T81" fmla="*/ 272 h 272"/>
              <a:gd name="T82" fmla="*/ 10 w 91"/>
              <a:gd name="T83" fmla="*/ 272 h 272"/>
              <a:gd name="T84" fmla="*/ 10 w 91"/>
              <a:gd name="T85" fmla="*/ 262 h 272"/>
              <a:gd name="T86" fmla="*/ 0 w 91"/>
              <a:gd name="T87" fmla="*/ 262 h 272"/>
              <a:gd name="T88" fmla="*/ 0 w 91"/>
              <a:gd name="T8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2">
                <a:moveTo>
                  <a:pt x="10" y="252"/>
                </a:moveTo>
                <a:lnTo>
                  <a:pt x="10" y="272"/>
                </a:lnTo>
                <a:lnTo>
                  <a:pt x="81" y="272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2"/>
                </a:moveTo>
                <a:lnTo>
                  <a:pt x="91" y="262"/>
                </a:lnTo>
                <a:lnTo>
                  <a:pt x="91" y="10"/>
                </a:lnTo>
                <a:lnTo>
                  <a:pt x="71" y="10"/>
                </a:lnTo>
                <a:lnTo>
                  <a:pt x="71" y="262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2"/>
                </a:lnTo>
                <a:lnTo>
                  <a:pt x="20" y="262"/>
                </a:lnTo>
                <a:lnTo>
                  <a:pt x="20" y="1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  <a:moveTo>
                  <a:pt x="91" y="272"/>
                </a:moveTo>
                <a:lnTo>
                  <a:pt x="91" y="262"/>
                </a:lnTo>
                <a:lnTo>
                  <a:pt x="81" y="262"/>
                </a:lnTo>
                <a:lnTo>
                  <a:pt x="81" y="272"/>
                </a:lnTo>
                <a:lnTo>
                  <a:pt x="91" y="272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61" name="Freeform 273"/>
          <p:cNvSpPr>
            <a:spLocks noEditPoints="1"/>
          </p:cNvSpPr>
          <p:nvPr/>
        </p:nvSpPr>
        <p:spPr bwMode="auto">
          <a:xfrm>
            <a:off x="2570163" y="4595813"/>
            <a:ext cx="73025" cy="220662"/>
          </a:xfrm>
          <a:custGeom>
            <a:avLst/>
            <a:gdLst>
              <a:gd name="T0" fmla="*/ 10 w 90"/>
              <a:gd name="T1" fmla="*/ 258 h 277"/>
              <a:gd name="T2" fmla="*/ 10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10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10 w 90"/>
              <a:gd name="T25" fmla="*/ 0 h 277"/>
              <a:gd name="T26" fmla="*/ 10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10 w 90"/>
              <a:gd name="T43" fmla="*/ 277 h 277"/>
              <a:gd name="T44" fmla="*/ 10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10 w 90"/>
              <a:gd name="T75" fmla="*/ 9 h 277"/>
              <a:gd name="T76" fmla="*/ 10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10 w 90"/>
              <a:gd name="T83" fmla="*/ 277 h 277"/>
              <a:gd name="T84" fmla="*/ 10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62" name="Rectangle 274"/>
          <p:cNvSpPr>
            <a:spLocks noChangeArrowheads="1"/>
          </p:cNvSpPr>
          <p:nvPr/>
        </p:nvSpPr>
        <p:spPr bwMode="auto">
          <a:xfrm>
            <a:off x="2578100" y="4603750"/>
            <a:ext cx="57150" cy="2047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63" name="Freeform 275"/>
          <p:cNvSpPr>
            <a:spLocks noEditPoints="1"/>
          </p:cNvSpPr>
          <p:nvPr/>
        </p:nvSpPr>
        <p:spPr bwMode="auto">
          <a:xfrm>
            <a:off x="2565400" y="4595813"/>
            <a:ext cx="71438" cy="214312"/>
          </a:xfrm>
          <a:custGeom>
            <a:avLst/>
            <a:gdLst>
              <a:gd name="T0" fmla="*/ 10 w 91"/>
              <a:gd name="T1" fmla="*/ 251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1 h 271"/>
              <a:gd name="T8" fmla="*/ 10 w 91"/>
              <a:gd name="T9" fmla="*/ 251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9 h 271"/>
              <a:gd name="T16" fmla="*/ 71 w 91"/>
              <a:gd name="T17" fmla="*/ 9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9 h 271"/>
              <a:gd name="T32" fmla="*/ 0 w 91"/>
              <a:gd name="T33" fmla="*/ 9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9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9 h 271"/>
              <a:gd name="T66" fmla="*/ 91 w 91"/>
              <a:gd name="T67" fmla="*/ 9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9 h 271"/>
              <a:gd name="T74" fmla="*/ 10 w 91"/>
              <a:gd name="T75" fmla="*/ 9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1"/>
                </a:moveTo>
                <a:lnTo>
                  <a:pt x="10" y="271"/>
                </a:lnTo>
                <a:lnTo>
                  <a:pt x="81" y="271"/>
                </a:lnTo>
                <a:lnTo>
                  <a:pt x="81" y="251"/>
                </a:lnTo>
                <a:lnTo>
                  <a:pt x="10" y="251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64" name="Rectangle 276"/>
          <p:cNvSpPr>
            <a:spLocks noChangeArrowheads="1"/>
          </p:cNvSpPr>
          <p:nvPr/>
        </p:nvSpPr>
        <p:spPr bwMode="auto">
          <a:xfrm>
            <a:off x="2573338" y="4603750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67" name="Freeform 279"/>
          <p:cNvSpPr>
            <a:spLocks noEditPoints="1"/>
          </p:cNvSpPr>
          <p:nvPr/>
        </p:nvSpPr>
        <p:spPr bwMode="auto">
          <a:xfrm>
            <a:off x="2489200" y="4492625"/>
            <a:ext cx="71438" cy="220663"/>
          </a:xfrm>
          <a:custGeom>
            <a:avLst/>
            <a:gdLst>
              <a:gd name="T0" fmla="*/ 10 w 91"/>
              <a:gd name="T1" fmla="*/ 259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9 h 278"/>
              <a:gd name="T8" fmla="*/ 10 w 91"/>
              <a:gd name="T9" fmla="*/ 259 h 278"/>
              <a:gd name="T10" fmla="*/ 72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2 w 91"/>
              <a:gd name="T17" fmla="*/ 10 h 278"/>
              <a:gd name="T18" fmla="*/ 72 w 91"/>
              <a:gd name="T19" fmla="*/ 268 h 278"/>
              <a:gd name="T20" fmla="*/ 81 w 91"/>
              <a:gd name="T21" fmla="*/ 20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20 h 278"/>
              <a:gd name="T28" fmla="*/ 81 w 91"/>
              <a:gd name="T29" fmla="*/ 20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9"/>
                </a:moveTo>
                <a:lnTo>
                  <a:pt x="10" y="278"/>
                </a:lnTo>
                <a:lnTo>
                  <a:pt x="81" y="278"/>
                </a:lnTo>
                <a:lnTo>
                  <a:pt x="81" y="259"/>
                </a:lnTo>
                <a:lnTo>
                  <a:pt x="10" y="259"/>
                </a:lnTo>
                <a:close/>
                <a:moveTo>
                  <a:pt x="72" y="268"/>
                </a:moveTo>
                <a:lnTo>
                  <a:pt x="91" y="268"/>
                </a:lnTo>
                <a:lnTo>
                  <a:pt x="91" y="10"/>
                </a:lnTo>
                <a:lnTo>
                  <a:pt x="72" y="10"/>
                </a:lnTo>
                <a:lnTo>
                  <a:pt x="72" y="268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72" name="Rectangle 284"/>
          <p:cNvSpPr>
            <a:spLocks noChangeArrowheads="1"/>
          </p:cNvSpPr>
          <p:nvPr/>
        </p:nvSpPr>
        <p:spPr bwMode="auto">
          <a:xfrm>
            <a:off x="2486025" y="4484688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73" name="Freeform 285"/>
          <p:cNvSpPr>
            <a:spLocks noEditPoints="1"/>
          </p:cNvSpPr>
          <p:nvPr/>
        </p:nvSpPr>
        <p:spPr bwMode="auto">
          <a:xfrm>
            <a:off x="2397125" y="4462463"/>
            <a:ext cx="71438" cy="220662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1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1 w 91"/>
              <a:gd name="T17" fmla="*/ 9 h 277"/>
              <a:gd name="T18" fmla="*/ 71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19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19 w 91"/>
              <a:gd name="T37" fmla="*/ 268 h 277"/>
              <a:gd name="T38" fmla="*/ 19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74" name="Rectangle 286"/>
          <p:cNvSpPr>
            <a:spLocks noChangeArrowheads="1"/>
          </p:cNvSpPr>
          <p:nvPr/>
        </p:nvSpPr>
        <p:spPr bwMode="auto">
          <a:xfrm>
            <a:off x="2403475" y="4470400"/>
            <a:ext cx="57150" cy="2047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75" name="Freeform 287"/>
          <p:cNvSpPr>
            <a:spLocks noEditPoints="1"/>
          </p:cNvSpPr>
          <p:nvPr/>
        </p:nvSpPr>
        <p:spPr bwMode="auto">
          <a:xfrm>
            <a:off x="2397125" y="4471988"/>
            <a:ext cx="71438" cy="215900"/>
          </a:xfrm>
          <a:custGeom>
            <a:avLst/>
            <a:gdLst>
              <a:gd name="T0" fmla="*/ 10 w 91"/>
              <a:gd name="T1" fmla="*/ 251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1 h 271"/>
              <a:gd name="T8" fmla="*/ 10 w 91"/>
              <a:gd name="T9" fmla="*/ 251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9 h 271"/>
              <a:gd name="T16" fmla="*/ 71 w 91"/>
              <a:gd name="T17" fmla="*/ 9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19 w 91"/>
              <a:gd name="T31" fmla="*/ 9 h 271"/>
              <a:gd name="T32" fmla="*/ 0 w 91"/>
              <a:gd name="T33" fmla="*/ 9 h 271"/>
              <a:gd name="T34" fmla="*/ 0 w 91"/>
              <a:gd name="T35" fmla="*/ 261 h 271"/>
              <a:gd name="T36" fmla="*/ 19 w 91"/>
              <a:gd name="T37" fmla="*/ 261 h 271"/>
              <a:gd name="T38" fmla="*/ 19 w 91"/>
              <a:gd name="T39" fmla="*/ 9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9 h 271"/>
              <a:gd name="T66" fmla="*/ 91 w 91"/>
              <a:gd name="T67" fmla="*/ 9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9 h 271"/>
              <a:gd name="T74" fmla="*/ 10 w 91"/>
              <a:gd name="T75" fmla="*/ 9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1"/>
                </a:moveTo>
                <a:lnTo>
                  <a:pt x="10" y="271"/>
                </a:lnTo>
                <a:lnTo>
                  <a:pt x="81" y="271"/>
                </a:lnTo>
                <a:lnTo>
                  <a:pt x="81" y="251"/>
                </a:lnTo>
                <a:lnTo>
                  <a:pt x="10" y="251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76" name="Rectangle 288"/>
          <p:cNvSpPr>
            <a:spLocks noChangeArrowheads="1"/>
          </p:cNvSpPr>
          <p:nvPr/>
        </p:nvSpPr>
        <p:spPr bwMode="auto">
          <a:xfrm>
            <a:off x="2403475" y="4479925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77" name="Freeform 289"/>
          <p:cNvSpPr>
            <a:spLocks noEditPoints="1"/>
          </p:cNvSpPr>
          <p:nvPr/>
        </p:nvSpPr>
        <p:spPr bwMode="auto">
          <a:xfrm>
            <a:off x="2335213" y="4451350"/>
            <a:ext cx="71437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0 w 90"/>
              <a:gd name="T5" fmla="*/ 277 h 277"/>
              <a:gd name="T6" fmla="*/ 80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0 w 90"/>
              <a:gd name="T21" fmla="*/ 19 h 277"/>
              <a:gd name="T22" fmla="*/ 80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0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0 w 90"/>
              <a:gd name="T55" fmla="*/ 268 h 277"/>
              <a:gd name="T56" fmla="*/ 80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0 w 90"/>
              <a:gd name="T63" fmla="*/ 0 h 277"/>
              <a:gd name="T64" fmla="*/ 80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0" y="277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0" y="268"/>
                </a:lnTo>
                <a:lnTo>
                  <a:pt x="80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78" name="Rectangle 290"/>
          <p:cNvSpPr>
            <a:spLocks noChangeArrowheads="1"/>
          </p:cNvSpPr>
          <p:nvPr/>
        </p:nvSpPr>
        <p:spPr bwMode="auto">
          <a:xfrm>
            <a:off x="2343150" y="4459288"/>
            <a:ext cx="5556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79" name="Freeform 291"/>
          <p:cNvSpPr>
            <a:spLocks noEditPoints="1"/>
          </p:cNvSpPr>
          <p:nvPr/>
        </p:nvSpPr>
        <p:spPr bwMode="auto">
          <a:xfrm>
            <a:off x="2303463" y="4503738"/>
            <a:ext cx="73025" cy="220662"/>
          </a:xfrm>
          <a:custGeom>
            <a:avLst/>
            <a:gdLst>
              <a:gd name="T0" fmla="*/ 9 w 90"/>
              <a:gd name="T1" fmla="*/ 259 h 278"/>
              <a:gd name="T2" fmla="*/ 9 w 90"/>
              <a:gd name="T3" fmla="*/ 278 h 278"/>
              <a:gd name="T4" fmla="*/ 81 w 90"/>
              <a:gd name="T5" fmla="*/ 278 h 278"/>
              <a:gd name="T6" fmla="*/ 81 w 90"/>
              <a:gd name="T7" fmla="*/ 259 h 278"/>
              <a:gd name="T8" fmla="*/ 9 w 90"/>
              <a:gd name="T9" fmla="*/ 259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1 w 90"/>
              <a:gd name="T21" fmla="*/ 20 h 278"/>
              <a:gd name="T22" fmla="*/ 81 w 90"/>
              <a:gd name="T23" fmla="*/ 0 h 278"/>
              <a:gd name="T24" fmla="*/ 9 w 90"/>
              <a:gd name="T25" fmla="*/ 0 h 278"/>
              <a:gd name="T26" fmla="*/ 9 w 90"/>
              <a:gd name="T27" fmla="*/ 20 h 278"/>
              <a:gd name="T28" fmla="*/ 81 w 90"/>
              <a:gd name="T29" fmla="*/ 20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1 w 90"/>
              <a:gd name="T55" fmla="*/ 268 h 278"/>
              <a:gd name="T56" fmla="*/ 81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1 w 90"/>
              <a:gd name="T63" fmla="*/ 0 h 278"/>
              <a:gd name="T64" fmla="*/ 81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9"/>
                </a:moveTo>
                <a:lnTo>
                  <a:pt x="9" y="278"/>
                </a:lnTo>
                <a:lnTo>
                  <a:pt x="81" y="278"/>
                </a:lnTo>
                <a:lnTo>
                  <a:pt x="81" y="259"/>
                </a:lnTo>
                <a:lnTo>
                  <a:pt x="9" y="259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9" y="0"/>
                </a:lnTo>
                <a:lnTo>
                  <a:pt x="9" y="20"/>
                </a:lnTo>
                <a:lnTo>
                  <a:pt x="81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1" y="268"/>
                </a:lnTo>
                <a:lnTo>
                  <a:pt x="81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80" name="Rectangle 292"/>
          <p:cNvSpPr>
            <a:spLocks noChangeArrowheads="1"/>
          </p:cNvSpPr>
          <p:nvPr/>
        </p:nvSpPr>
        <p:spPr bwMode="auto">
          <a:xfrm>
            <a:off x="2311400" y="4511675"/>
            <a:ext cx="57150" cy="2047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85" name="Freeform 297"/>
          <p:cNvSpPr>
            <a:spLocks noEditPoints="1"/>
          </p:cNvSpPr>
          <p:nvPr/>
        </p:nvSpPr>
        <p:spPr bwMode="auto">
          <a:xfrm>
            <a:off x="2555875" y="4595813"/>
            <a:ext cx="71438" cy="214312"/>
          </a:xfrm>
          <a:custGeom>
            <a:avLst/>
            <a:gdLst>
              <a:gd name="T0" fmla="*/ 10 w 91"/>
              <a:gd name="T1" fmla="*/ 251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1 h 271"/>
              <a:gd name="T8" fmla="*/ 10 w 91"/>
              <a:gd name="T9" fmla="*/ 251 h 271"/>
              <a:gd name="T10" fmla="*/ 72 w 91"/>
              <a:gd name="T11" fmla="*/ 261 h 271"/>
              <a:gd name="T12" fmla="*/ 91 w 91"/>
              <a:gd name="T13" fmla="*/ 261 h 271"/>
              <a:gd name="T14" fmla="*/ 91 w 91"/>
              <a:gd name="T15" fmla="*/ 9 h 271"/>
              <a:gd name="T16" fmla="*/ 72 w 91"/>
              <a:gd name="T17" fmla="*/ 9 h 271"/>
              <a:gd name="T18" fmla="*/ 72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9 h 271"/>
              <a:gd name="T32" fmla="*/ 0 w 91"/>
              <a:gd name="T33" fmla="*/ 9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9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9 h 271"/>
              <a:gd name="T66" fmla="*/ 91 w 91"/>
              <a:gd name="T67" fmla="*/ 9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9 h 271"/>
              <a:gd name="T74" fmla="*/ 10 w 91"/>
              <a:gd name="T75" fmla="*/ 9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1"/>
                </a:moveTo>
                <a:lnTo>
                  <a:pt x="10" y="271"/>
                </a:lnTo>
                <a:lnTo>
                  <a:pt x="81" y="271"/>
                </a:lnTo>
                <a:lnTo>
                  <a:pt x="81" y="251"/>
                </a:lnTo>
                <a:lnTo>
                  <a:pt x="10" y="251"/>
                </a:lnTo>
                <a:close/>
                <a:moveTo>
                  <a:pt x="72" y="261"/>
                </a:moveTo>
                <a:lnTo>
                  <a:pt x="91" y="261"/>
                </a:lnTo>
                <a:lnTo>
                  <a:pt x="91" y="9"/>
                </a:lnTo>
                <a:lnTo>
                  <a:pt x="72" y="9"/>
                </a:lnTo>
                <a:lnTo>
                  <a:pt x="72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86" name="Rectangle 298"/>
          <p:cNvSpPr>
            <a:spLocks noChangeArrowheads="1"/>
          </p:cNvSpPr>
          <p:nvPr/>
        </p:nvSpPr>
        <p:spPr bwMode="auto">
          <a:xfrm>
            <a:off x="2563813" y="4603750"/>
            <a:ext cx="55562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87" name="Freeform 299"/>
          <p:cNvSpPr>
            <a:spLocks noEditPoints="1"/>
          </p:cNvSpPr>
          <p:nvPr/>
        </p:nvSpPr>
        <p:spPr bwMode="auto">
          <a:xfrm>
            <a:off x="2555875" y="4616450"/>
            <a:ext cx="71438" cy="214313"/>
          </a:xfrm>
          <a:custGeom>
            <a:avLst/>
            <a:gdLst>
              <a:gd name="T0" fmla="*/ 10 w 91"/>
              <a:gd name="T1" fmla="*/ 252 h 272"/>
              <a:gd name="T2" fmla="*/ 10 w 91"/>
              <a:gd name="T3" fmla="*/ 272 h 272"/>
              <a:gd name="T4" fmla="*/ 81 w 91"/>
              <a:gd name="T5" fmla="*/ 272 h 272"/>
              <a:gd name="T6" fmla="*/ 81 w 91"/>
              <a:gd name="T7" fmla="*/ 252 h 272"/>
              <a:gd name="T8" fmla="*/ 10 w 91"/>
              <a:gd name="T9" fmla="*/ 252 h 272"/>
              <a:gd name="T10" fmla="*/ 72 w 91"/>
              <a:gd name="T11" fmla="*/ 262 h 272"/>
              <a:gd name="T12" fmla="*/ 91 w 91"/>
              <a:gd name="T13" fmla="*/ 262 h 272"/>
              <a:gd name="T14" fmla="*/ 91 w 91"/>
              <a:gd name="T15" fmla="*/ 10 h 272"/>
              <a:gd name="T16" fmla="*/ 72 w 91"/>
              <a:gd name="T17" fmla="*/ 10 h 272"/>
              <a:gd name="T18" fmla="*/ 72 w 91"/>
              <a:gd name="T19" fmla="*/ 262 h 272"/>
              <a:gd name="T20" fmla="*/ 81 w 91"/>
              <a:gd name="T21" fmla="*/ 20 h 272"/>
              <a:gd name="T22" fmla="*/ 81 w 91"/>
              <a:gd name="T23" fmla="*/ 0 h 272"/>
              <a:gd name="T24" fmla="*/ 10 w 91"/>
              <a:gd name="T25" fmla="*/ 0 h 272"/>
              <a:gd name="T26" fmla="*/ 10 w 91"/>
              <a:gd name="T27" fmla="*/ 20 h 272"/>
              <a:gd name="T28" fmla="*/ 81 w 91"/>
              <a:gd name="T29" fmla="*/ 20 h 272"/>
              <a:gd name="T30" fmla="*/ 20 w 91"/>
              <a:gd name="T31" fmla="*/ 10 h 272"/>
              <a:gd name="T32" fmla="*/ 0 w 91"/>
              <a:gd name="T33" fmla="*/ 10 h 272"/>
              <a:gd name="T34" fmla="*/ 0 w 91"/>
              <a:gd name="T35" fmla="*/ 262 h 272"/>
              <a:gd name="T36" fmla="*/ 20 w 91"/>
              <a:gd name="T37" fmla="*/ 262 h 272"/>
              <a:gd name="T38" fmla="*/ 20 w 91"/>
              <a:gd name="T39" fmla="*/ 10 h 272"/>
              <a:gd name="T40" fmla="*/ 0 w 91"/>
              <a:gd name="T41" fmla="*/ 272 h 272"/>
              <a:gd name="T42" fmla="*/ 10 w 91"/>
              <a:gd name="T43" fmla="*/ 272 h 272"/>
              <a:gd name="T44" fmla="*/ 10 w 91"/>
              <a:gd name="T45" fmla="*/ 262 h 272"/>
              <a:gd name="T46" fmla="*/ 0 w 91"/>
              <a:gd name="T47" fmla="*/ 262 h 272"/>
              <a:gd name="T48" fmla="*/ 0 w 91"/>
              <a:gd name="T49" fmla="*/ 272 h 272"/>
              <a:gd name="T50" fmla="*/ 91 w 91"/>
              <a:gd name="T51" fmla="*/ 272 h 272"/>
              <a:gd name="T52" fmla="*/ 91 w 91"/>
              <a:gd name="T53" fmla="*/ 262 h 272"/>
              <a:gd name="T54" fmla="*/ 81 w 91"/>
              <a:gd name="T55" fmla="*/ 262 h 272"/>
              <a:gd name="T56" fmla="*/ 81 w 91"/>
              <a:gd name="T57" fmla="*/ 272 h 272"/>
              <a:gd name="T58" fmla="*/ 91 w 91"/>
              <a:gd name="T59" fmla="*/ 272 h 272"/>
              <a:gd name="T60" fmla="*/ 91 w 91"/>
              <a:gd name="T61" fmla="*/ 0 h 272"/>
              <a:gd name="T62" fmla="*/ 81 w 91"/>
              <a:gd name="T63" fmla="*/ 0 h 272"/>
              <a:gd name="T64" fmla="*/ 81 w 91"/>
              <a:gd name="T65" fmla="*/ 10 h 272"/>
              <a:gd name="T66" fmla="*/ 91 w 91"/>
              <a:gd name="T67" fmla="*/ 10 h 272"/>
              <a:gd name="T68" fmla="*/ 91 w 91"/>
              <a:gd name="T69" fmla="*/ 0 h 272"/>
              <a:gd name="T70" fmla="*/ 0 w 91"/>
              <a:gd name="T71" fmla="*/ 0 h 272"/>
              <a:gd name="T72" fmla="*/ 0 w 91"/>
              <a:gd name="T73" fmla="*/ 10 h 272"/>
              <a:gd name="T74" fmla="*/ 10 w 91"/>
              <a:gd name="T75" fmla="*/ 10 h 272"/>
              <a:gd name="T76" fmla="*/ 10 w 91"/>
              <a:gd name="T77" fmla="*/ 0 h 272"/>
              <a:gd name="T78" fmla="*/ 0 w 91"/>
              <a:gd name="T79" fmla="*/ 0 h 272"/>
              <a:gd name="T80" fmla="*/ 0 w 91"/>
              <a:gd name="T81" fmla="*/ 272 h 272"/>
              <a:gd name="T82" fmla="*/ 10 w 91"/>
              <a:gd name="T83" fmla="*/ 272 h 272"/>
              <a:gd name="T84" fmla="*/ 10 w 91"/>
              <a:gd name="T85" fmla="*/ 262 h 272"/>
              <a:gd name="T86" fmla="*/ 0 w 91"/>
              <a:gd name="T87" fmla="*/ 262 h 272"/>
              <a:gd name="T88" fmla="*/ 0 w 91"/>
              <a:gd name="T8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2">
                <a:moveTo>
                  <a:pt x="10" y="252"/>
                </a:moveTo>
                <a:lnTo>
                  <a:pt x="10" y="272"/>
                </a:lnTo>
                <a:lnTo>
                  <a:pt x="81" y="272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2" y="262"/>
                </a:moveTo>
                <a:lnTo>
                  <a:pt x="91" y="262"/>
                </a:lnTo>
                <a:lnTo>
                  <a:pt x="91" y="10"/>
                </a:lnTo>
                <a:lnTo>
                  <a:pt x="72" y="10"/>
                </a:lnTo>
                <a:lnTo>
                  <a:pt x="72" y="262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2"/>
                </a:lnTo>
                <a:lnTo>
                  <a:pt x="20" y="262"/>
                </a:lnTo>
                <a:lnTo>
                  <a:pt x="20" y="1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  <a:moveTo>
                  <a:pt x="91" y="272"/>
                </a:moveTo>
                <a:lnTo>
                  <a:pt x="91" y="262"/>
                </a:lnTo>
                <a:lnTo>
                  <a:pt x="81" y="262"/>
                </a:lnTo>
                <a:lnTo>
                  <a:pt x="81" y="272"/>
                </a:lnTo>
                <a:lnTo>
                  <a:pt x="91" y="272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89" name="Freeform 301"/>
          <p:cNvSpPr>
            <a:spLocks noEditPoints="1"/>
          </p:cNvSpPr>
          <p:nvPr/>
        </p:nvSpPr>
        <p:spPr bwMode="auto">
          <a:xfrm>
            <a:off x="2335213" y="4467225"/>
            <a:ext cx="71437" cy="220663"/>
          </a:xfrm>
          <a:custGeom>
            <a:avLst/>
            <a:gdLst>
              <a:gd name="T0" fmla="*/ 9 w 90"/>
              <a:gd name="T1" fmla="*/ 258 h 278"/>
              <a:gd name="T2" fmla="*/ 9 w 90"/>
              <a:gd name="T3" fmla="*/ 278 h 278"/>
              <a:gd name="T4" fmla="*/ 80 w 90"/>
              <a:gd name="T5" fmla="*/ 278 h 278"/>
              <a:gd name="T6" fmla="*/ 80 w 90"/>
              <a:gd name="T7" fmla="*/ 258 h 278"/>
              <a:gd name="T8" fmla="*/ 9 w 90"/>
              <a:gd name="T9" fmla="*/ 258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0 w 90"/>
              <a:gd name="T21" fmla="*/ 19 h 278"/>
              <a:gd name="T22" fmla="*/ 80 w 90"/>
              <a:gd name="T23" fmla="*/ 0 h 278"/>
              <a:gd name="T24" fmla="*/ 9 w 90"/>
              <a:gd name="T25" fmla="*/ 0 h 278"/>
              <a:gd name="T26" fmla="*/ 9 w 90"/>
              <a:gd name="T27" fmla="*/ 19 h 278"/>
              <a:gd name="T28" fmla="*/ 80 w 90"/>
              <a:gd name="T29" fmla="*/ 19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0 w 90"/>
              <a:gd name="T55" fmla="*/ 268 h 278"/>
              <a:gd name="T56" fmla="*/ 80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0 w 90"/>
              <a:gd name="T63" fmla="*/ 0 h 278"/>
              <a:gd name="T64" fmla="*/ 80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8"/>
                </a:moveTo>
                <a:lnTo>
                  <a:pt x="9" y="278"/>
                </a:lnTo>
                <a:lnTo>
                  <a:pt x="80" y="278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0" y="268"/>
                </a:lnTo>
                <a:lnTo>
                  <a:pt x="80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90" name="Rectangle 302"/>
          <p:cNvSpPr>
            <a:spLocks noChangeArrowheads="1"/>
          </p:cNvSpPr>
          <p:nvPr/>
        </p:nvSpPr>
        <p:spPr bwMode="auto">
          <a:xfrm>
            <a:off x="2343150" y="4475163"/>
            <a:ext cx="5556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91" name="Freeform 303"/>
          <p:cNvSpPr>
            <a:spLocks noEditPoints="1"/>
          </p:cNvSpPr>
          <p:nvPr/>
        </p:nvSpPr>
        <p:spPr bwMode="auto">
          <a:xfrm>
            <a:off x="2324100" y="4487863"/>
            <a:ext cx="73025" cy="220662"/>
          </a:xfrm>
          <a:custGeom>
            <a:avLst/>
            <a:gdLst>
              <a:gd name="T0" fmla="*/ 9 w 90"/>
              <a:gd name="T1" fmla="*/ 258 h 278"/>
              <a:gd name="T2" fmla="*/ 9 w 90"/>
              <a:gd name="T3" fmla="*/ 278 h 278"/>
              <a:gd name="T4" fmla="*/ 80 w 90"/>
              <a:gd name="T5" fmla="*/ 278 h 278"/>
              <a:gd name="T6" fmla="*/ 80 w 90"/>
              <a:gd name="T7" fmla="*/ 258 h 278"/>
              <a:gd name="T8" fmla="*/ 9 w 90"/>
              <a:gd name="T9" fmla="*/ 258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0 w 90"/>
              <a:gd name="T21" fmla="*/ 19 h 278"/>
              <a:gd name="T22" fmla="*/ 80 w 90"/>
              <a:gd name="T23" fmla="*/ 0 h 278"/>
              <a:gd name="T24" fmla="*/ 9 w 90"/>
              <a:gd name="T25" fmla="*/ 0 h 278"/>
              <a:gd name="T26" fmla="*/ 9 w 90"/>
              <a:gd name="T27" fmla="*/ 19 h 278"/>
              <a:gd name="T28" fmla="*/ 80 w 90"/>
              <a:gd name="T29" fmla="*/ 19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0 w 90"/>
              <a:gd name="T55" fmla="*/ 268 h 278"/>
              <a:gd name="T56" fmla="*/ 80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0 w 90"/>
              <a:gd name="T63" fmla="*/ 0 h 278"/>
              <a:gd name="T64" fmla="*/ 80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8"/>
                </a:moveTo>
                <a:lnTo>
                  <a:pt x="9" y="278"/>
                </a:lnTo>
                <a:lnTo>
                  <a:pt x="80" y="278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0" y="268"/>
                </a:lnTo>
                <a:lnTo>
                  <a:pt x="80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92" name="Rectangle 304"/>
          <p:cNvSpPr>
            <a:spLocks noChangeArrowheads="1"/>
          </p:cNvSpPr>
          <p:nvPr/>
        </p:nvSpPr>
        <p:spPr bwMode="auto">
          <a:xfrm>
            <a:off x="2332038" y="4495800"/>
            <a:ext cx="57150" cy="2047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95" name="Freeform 307"/>
          <p:cNvSpPr>
            <a:spLocks noEditPoints="1"/>
          </p:cNvSpPr>
          <p:nvPr/>
        </p:nvSpPr>
        <p:spPr bwMode="auto">
          <a:xfrm>
            <a:off x="2339975" y="4471988"/>
            <a:ext cx="71438" cy="215900"/>
          </a:xfrm>
          <a:custGeom>
            <a:avLst/>
            <a:gdLst>
              <a:gd name="T0" fmla="*/ 10 w 90"/>
              <a:gd name="T1" fmla="*/ 251 h 271"/>
              <a:gd name="T2" fmla="*/ 10 w 90"/>
              <a:gd name="T3" fmla="*/ 271 h 271"/>
              <a:gd name="T4" fmla="*/ 81 w 90"/>
              <a:gd name="T5" fmla="*/ 271 h 271"/>
              <a:gd name="T6" fmla="*/ 81 w 90"/>
              <a:gd name="T7" fmla="*/ 251 h 271"/>
              <a:gd name="T8" fmla="*/ 10 w 90"/>
              <a:gd name="T9" fmla="*/ 251 h 271"/>
              <a:gd name="T10" fmla="*/ 71 w 90"/>
              <a:gd name="T11" fmla="*/ 261 h 271"/>
              <a:gd name="T12" fmla="*/ 90 w 90"/>
              <a:gd name="T13" fmla="*/ 261 h 271"/>
              <a:gd name="T14" fmla="*/ 90 w 90"/>
              <a:gd name="T15" fmla="*/ 9 h 271"/>
              <a:gd name="T16" fmla="*/ 71 w 90"/>
              <a:gd name="T17" fmla="*/ 9 h 271"/>
              <a:gd name="T18" fmla="*/ 71 w 90"/>
              <a:gd name="T19" fmla="*/ 261 h 271"/>
              <a:gd name="T20" fmla="*/ 81 w 90"/>
              <a:gd name="T21" fmla="*/ 19 h 271"/>
              <a:gd name="T22" fmla="*/ 81 w 90"/>
              <a:gd name="T23" fmla="*/ 0 h 271"/>
              <a:gd name="T24" fmla="*/ 10 w 90"/>
              <a:gd name="T25" fmla="*/ 0 h 271"/>
              <a:gd name="T26" fmla="*/ 10 w 90"/>
              <a:gd name="T27" fmla="*/ 19 h 271"/>
              <a:gd name="T28" fmla="*/ 81 w 90"/>
              <a:gd name="T29" fmla="*/ 19 h 271"/>
              <a:gd name="T30" fmla="*/ 19 w 90"/>
              <a:gd name="T31" fmla="*/ 9 h 271"/>
              <a:gd name="T32" fmla="*/ 0 w 90"/>
              <a:gd name="T33" fmla="*/ 9 h 271"/>
              <a:gd name="T34" fmla="*/ 0 w 90"/>
              <a:gd name="T35" fmla="*/ 261 h 271"/>
              <a:gd name="T36" fmla="*/ 19 w 90"/>
              <a:gd name="T37" fmla="*/ 261 h 271"/>
              <a:gd name="T38" fmla="*/ 19 w 90"/>
              <a:gd name="T39" fmla="*/ 9 h 271"/>
              <a:gd name="T40" fmla="*/ 0 w 90"/>
              <a:gd name="T41" fmla="*/ 271 h 271"/>
              <a:gd name="T42" fmla="*/ 10 w 90"/>
              <a:gd name="T43" fmla="*/ 271 h 271"/>
              <a:gd name="T44" fmla="*/ 10 w 90"/>
              <a:gd name="T45" fmla="*/ 261 h 271"/>
              <a:gd name="T46" fmla="*/ 0 w 90"/>
              <a:gd name="T47" fmla="*/ 261 h 271"/>
              <a:gd name="T48" fmla="*/ 0 w 90"/>
              <a:gd name="T49" fmla="*/ 271 h 271"/>
              <a:gd name="T50" fmla="*/ 90 w 90"/>
              <a:gd name="T51" fmla="*/ 271 h 271"/>
              <a:gd name="T52" fmla="*/ 90 w 90"/>
              <a:gd name="T53" fmla="*/ 261 h 271"/>
              <a:gd name="T54" fmla="*/ 81 w 90"/>
              <a:gd name="T55" fmla="*/ 261 h 271"/>
              <a:gd name="T56" fmla="*/ 81 w 90"/>
              <a:gd name="T57" fmla="*/ 271 h 271"/>
              <a:gd name="T58" fmla="*/ 90 w 90"/>
              <a:gd name="T59" fmla="*/ 271 h 271"/>
              <a:gd name="T60" fmla="*/ 90 w 90"/>
              <a:gd name="T61" fmla="*/ 0 h 271"/>
              <a:gd name="T62" fmla="*/ 81 w 90"/>
              <a:gd name="T63" fmla="*/ 0 h 271"/>
              <a:gd name="T64" fmla="*/ 81 w 90"/>
              <a:gd name="T65" fmla="*/ 9 h 271"/>
              <a:gd name="T66" fmla="*/ 90 w 90"/>
              <a:gd name="T67" fmla="*/ 9 h 271"/>
              <a:gd name="T68" fmla="*/ 90 w 90"/>
              <a:gd name="T69" fmla="*/ 0 h 271"/>
              <a:gd name="T70" fmla="*/ 0 w 90"/>
              <a:gd name="T71" fmla="*/ 0 h 271"/>
              <a:gd name="T72" fmla="*/ 0 w 90"/>
              <a:gd name="T73" fmla="*/ 9 h 271"/>
              <a:gd name="T74" fmla="*/ 10 w 90"/>
              <a:gd name="T75" fmla="*/ 9 h 271"/>
              <a:gd name="T76" fmla="*/ 10 w 90"/>
              <a:gd name="T77" fmla="*/ 0 h 271"/>
              <a:gd name="T78" fmla="*/ 0 w 90"/>
              <a:gd name="T79" fmla="*/ 0 h 271"/>
              <a:gd name="T80" fmla="*/ 0 w 90"/>
              <a:gd name="T81" fmla="*/ 271 h 271"/>
              <a:gd name="T82" fmla="*/ 10 w 90"/>
              <a:gd name="T83" fmla="*/ 271 h 271"/>
              <a:gd name="T84" fmla="*/ 10 w 90"/>
              <a:gd name="T85" fmla="*/ 261 h 271"/>
              <a:gd name="T86" fmla="*/ 0 w 90"/>
              <a:gd name="T87" fmla="*/ 261 h 271"/>
              <a:gd name="T88" fmla="*/ 0 w 90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1">
                <a:moveTo>
                  <a:pt x="10" y="251"/>
                </a:moveTo>
                <a:lnTo>
                  <a:pt x="10" y="271"/>
                </a:lnTo>
                <a:lnTo>
                  <a:pt x="81" y="271"/>
                </a:lnTo>
                <a:lnTo>
                  <a:pt x="81" y="251"/>
                </a:lnTo>
                <a:lnTo>
                  <a:pt x="10" y="251"/>
                </a:lnTo>
                <a:close/>
                <a:moveTo>
                  <a:pt x="71" y="261"/>
                </a:moveTo>
                <a:lnTo>
                  <a:pt x="90" y="261"/>
                </a:lnTo>
                <a:lnTo>
                  <a:pt x="90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0" y="271"/>
                </a:moveTo>
                <a:lnTo>
                  <a:pt x="90" y="261"/>
                </a:lnTo>
                <a:lnTo>
                  <a:pt x="81" y="261"/>
                </a:lnTo>
                <a:lnTo>
                  <a:pt x="81" y="271"/>
                </a:lnTo>
                <a:lnTo>
                  <a:pt x="90" y="271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96" name="Rectangle 308"/>
          <p:cNvSpPr>
            <a:spLocks noChangeArrowheads="1"/>
          </p:cNvSpPr>
          <p:nvPr/>
        </p:nvSpPr>
        <p:spPr bwMode="auto">
          <a:xfrm>
            <a:off x="2347913" y="4479925"/>
            <a:ext cx="55562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97" name="Freeform 309"/>
          <p:cNvSpPr>
            <a:spLocks noEditPoints="1"/>
          </p:cNvSpPr>
          <p:nvPr/>
        </p:nvSpPr>
        <p:spPr bwMode="auto">
          <a:xfrm>
            <a:off x="2555875" y="4584700"/>
            <a:ext cx="71438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2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2 w 91"/>
              <a:gd name="T17" fmla="*/ 9 h 277"/>
              <a:gd name="T18" fmla="*/ 72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2" y="268"/>
                </a:moveTo>
                <a:lnTo>
                  <a:pt x="91" y="268"/>
                </a:lnTo>
                <a:lnTo>
                  <a:pt x="91" y="9"/>
                </a:lnTo>
                <a:lnTo>
                  <a:pt x="72" y="9"/>
                </a:lnTo>
                <a:lnTo>
                  <a:pt x="72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598" name="Rectangle 310"/>
          <p:cNvSpPr>
            <a:spLocks noChangeArrowheads="1"/>
          </p:cNvSpPr>
          <p:nvPr/>
        </p:nvSpPr>
        <p:spPr bwMode="auto">
          <a:xfrm>
            <a:off x="2563813" y="4592638"/>
            <a:ext cx="5556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03" name="Freeform 315"/>
          <p:cNvSpPr>
            <a:spLocks noEditPoints="1"/>
          </p:cNvSpPr>
          <p:nvPr/>
        </p:nvSpPr>
        <p:spPr bwMode="auto">
          <a:xfrm>
            <a:off x="2590800" y="4595813"/>
            <a:ext cx="73025" cy="220662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0 w 90"/>
              <a:gd name="T5" fmla="*/ 277 h 277"/>
              <a:gd name="T6" fmla="*/ 80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0 w 90"/>
              <a:gd name="T21" fmla="*/ 19 h 277"/>
              <a:gd name="T22" fmla="*/ 80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0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0 w 90"/>
              <a:gd name="T55" fmla="*/ 268 h 277"/>
              <a:gd name="T56" fmla="*/ 80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0 w 90"/>
              <a:gd name="T63" fmla="*/ 0 h 277"/>
              <a:gd name="T64" fmla="*/ 80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0" y="277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0" y="268"/>
                </a:lnTo>
                <a:lnTo>
                  <a:pt x="80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04" name="Rectangle 316"/>
          <p:cNvSpPr>
            <a:spLocks noChangeArrowheads="1"/>
          </p:cNvSpPr>
          <p:nvPr/>
        </p:nvSpPr>
        <p:spPr bwMode="auto">
          <a:xfrm>
            <a:off x="2598738" y="4603750"/>
            <a:ext cx="57150" cy="2047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05" name="Freeform 317"/>
          <p:cNvSpPr>
            <a:spLocks noEditPoints="1"/>
          </p:cNvSpPr>
          <p:nvPr/>
        </p:nvSpPr>
        <p:spPr bwMode="auto">
          <a:xfrm>
            <a:off x="2606675" y="4595813"/>
            <a:ext cx="71438" cy="214312"/>
          </a:xfrm>
          <a:custGeom>
            <a:avLst/>
            <a:gdLst>
              <a:gd name="T0" fmla="*/ 10 w 91"/>
              <a:gd name="T1" fmla="*/ 251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1 h 271"/>
              <a:gd name="T8" fmla="*/ 10 w 91"/>
              <a:gd name="T9" fmla="*/ 251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9 h 271"/>
              <a:gd name="T16" fmla="*/ 71 w 91"/>
              <a:gd name="T17" fmla="*/ 9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19 w 91"/>
              <a:gd name="T31" fmla="*/ 9 h 271"/>
              <a:gd name="T32" fmla="*/ 0 w 91"/>
              <a:gd name="T33" fmla="*/ 9 h 271"/>
              <a:gd name="T34" fmla="*/ 0 w 91"/>
              <a:gd name="T35" fmla="*/ 261 h 271"/>
              <a:gd name="T36" fmla="*/ 19 w 91"/>
              <a:gd name="T37" fmla="*/ 261 h 271"/>
              <a:gd name="T38" fmla="*/ 19 w 91"/>
              <a:gd name="T39" fmla="*/ 9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9 h 271"/>
              <a:gd name="T66" fmla="*/ 91 w 91"/>
              <a:gd name="T67" fmla="*/ 9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9 h 271"/>
              <a:gd name="T74" fmla="*/ 10 w 91"/>
              <a:gd name="T75" fmla="*/ 9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1"/>
                </a:moveTo>
                <a:lnTo>
                  <a:pt x="10" y="271"/>
                </a:lnTo>
                <a:lnTo>
                  <a:pt x="81" y="271"/>
                </a:lnTo>
                <a:lnTo>
                  <a:pt x="81" y="251"/>
                </a:lnTo>
                <a:lnTo>
                  <a:pt x="10" y="251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06" name="Rectangle 318"/>
          <p:cNvSpPr>
            <a:spLocks noChangeArrowheads="1"/>
          </p:cNvSpPr>
          <p:nvPr/>
        </p:nvSpPr>
        <p:spPr bwMode="auto">
          <a:xfrm>
            <a:off x="2614613" y="4603750"/>
            <a:ext cx="55562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07" name="Freeform 319"/>
          <p:cNvSpPr>
            <a:spLocks noEditPoints="1"/>
          </p:cNvSpPr>
          <p:nvPr/>
        </p:nvSpPr>
        <p:spPr bwMode="auto">
          <a:xfrm>
            <a:off x="2509838" y="4497388"/>
            <a:ext cx="71437" cy="220662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09" name="Freeform 321"/>
          <p:cNvSpPr>
            <a:spLocks noEditPoints="1"/>
          </p:cNvSpPr>
          <p:nvPr/>
        </p:nvSpPr>
        <p:spPr bwMode="auto">
          <a:xfrm>
            <a:off x="2427288" y="4462463"/>
            <a:ext cx="66675" cy="214312"/>
          </a:xfrm>
          <a:custGeom>
            <a:avLst/>
            <a:gdLst>
              <a:gd name="T0" fmla="*/ 10 w 84"/>
              <a:gd name="T1" fmla="*/ 252 h 271"/>
              <a:gd name="T2" fmla="*/ 10 w 84"/>
              <a:gd name="T3" fmla="*/ 271 h 271"/>
              <a:gd name="T4" fmla="*/ 74 w 84"/>
              <a:gd name="T5" fmla="*/ 271 h 271"/>
              <a:gd name="T6" fmla="*/ 74 w 84"/>
              <a:gd name="T7" fmla="*/ 252 h 271"/>
              <a:gd name="T8" fmla="*/ 10 w 84"/>
              <a:gd name="T9" fmla="*/ 252 h 271"/>
              <a:gd name="T10" fmla="*/ 64 w 84"/>
              <a:gd name="T11" fmla="*/ 261 h 271"/>
              <a:gd name="T12" fmla="*/ 84 w 84"/>
              <a:gd name="T13" fmla="*/ 261 h 271"/>
              <a:gd name="T14" fmla="*/ 84 w 84"/>
              <a:gd name="T15" fmla="*/ 9 h 271"/>
              <a:gd name="T16" fmla="*/ 64 w 84"/>
              <a:gd name="T17" fmla="*/ 9 h 271"/>
              <a:gd name="T18" fmla="*/ 64 w 84"/>
              <a:gd name="T19" fmla="*/ 261 h 271"/>
              <a:gd name="T20" fmla="*/ 74 w 84"/>
              <a:gd name="T21" fmla="*/ 19 h 271"/>
              <a:gd name="T22" fmla="*/ 74 w 84"/>
              <a:gd name="T23" fmla="*/ 0 h 271"/>
              <a:gd name="T24" fmla="*/ 10 w 84"/>
              <a:gd name="T25" fmla="*/ 0 h 271"/>
              <a:gd name="T26" fmla="*/ 10 w 84"/>
              <a:gd name="T27" fmla="*/ 19 h 271"/>
              <a:gd name="T28" fmla="*/ 74 w 84"/>
              <a:gd name="T29" fmla="*/ 19 h 271"/>
              <a:gd name="T30" fmla="*/ 19 w 84"/>
              <a:gd name="T31" fmla="*/ 9 h 271"/>
              <a:gd name="T32" fmla="*/ 0 w 84"/>
              <a:gd name="T33" fmla="*/ 9 h 271"/>
              <a:gd name="T34" fmla="*/ 0 w 84"/>
              <a:gd name="T35" fmla="*/ 261 h 271"/>
              <a:gd name="T36" fmla="*/ 19 w 84"/>
              <a:gd name="T37" fmla="*/ 261 h 271"/>
              <a:gd name="T38" fmla="*/ 19 w 84"/>
              <a:gd name="T39" fmla="*/ 9 h 271"/>
              <a:gd name="T40" fmla="*/ 0 w 84"/>
              <a:gd name="T41" fmla="*/ 271 h 271"/>
              <a:gd name="T42" fmla="*/ 10 w 84"/>
              <a:gd name="T43" fmla="*/ 271 h 271"/>
              <a:gd name="T44" fmla="*/ 10 w 84"/>
              <a:gd name="T45" fmla="*/ 261 h 271"/>
              <a:gd name="T46" fmla="*/ 0 w 84"/>
              <a:gd name="T47" fmla="*/ 261 h 271"/>
              <a:gd name="T48" fmla="*/ 0 w 84"/>
              <a:gd name="T49" fmla="*/ 271 h 271"/>
              <a:gd name="T50" fmla="*/ 84 w 84"/>
              <a:gd name="T51" fmla="*/ 271 h 271"/>
              <a:gd name="T52" fmla="*/ 84 w 84"/>
              <a:gd name="T53" fmla="*/ 261 h 271"/>
              <a:gd name="T54" fmla="*/ 74 w 84"/>
              <a:gd name="T55" fmla="*/ 261 h 271"/>
              <a:gd name="T56" fmla="*/ 74 w 84"/>
              <a:gd name="T57" fmla="*/ 271 h 271"/>
              <a:gd name="T58" fmla="*/ 84 w 84"/>
              <a:gd name="T59" fmla="*/ 271 h 271"/>
              <a:gd name="T60" fmla="*/ 84 w 84"/>
              <a:gd name="T61" fmla="*/ 0 h 271"/>
              <a:gd name="T62" fmla="*/ 74 w 84"/>
              <a:gd name="T63" fmla="*/ 0 h 271"/>
              <a:gd name="T64" fmla="*/ 74 w 84"/>
              <a:gd name="T65" fmla="*/ 9 h 271"/>
              <a:gd name="T66" fmla="*/ 84 w 84"/>
              <a:gd name="T67" fmla="*/ 9 h 271"/>
              <a:gd name="T68" fmla="*/ 84 w 84"/>
              <a:gd name="T69" fmla="*/ 0 h 271"/>
              <a:gd name="T70" fmla="*/ 0 w 84"/>
              <a:gd name="T71" fmla="*/ 0 h 271"/>
              <a:gd name="T72" fmla="*/ 0 w 84"/>
              <a:gd name="T73" fmla="*/ 9 h 271"/>
              <a:gd name="T74" fmla="*/ 10 w 84"/>
              <a:gd name="T75" fmla="*/ 9 h 271"/>
              <a:gd name="T76" fmla="*/ 10 w 84"/>
              <a:gd name="T77" fmla="*/ 0 h 271"/>
              <a:gd name="T78" fmla="*/ 0 w 84"/>
              <a:gd name="T79" fmla="*/ 0 h 271"/>
              <a:gd name="T80" fmla="*/ 0 w 84"/>
              <a:gd name="T81" fmla="*/ 271 h 271"/>
              <a:gd name="T82" fmla="*/ 10 w 84"/>
              <a:gd name="T83" fmla="*/ 271 h 271"/>
              <a:gd name="T84" fmla="*/ 10 w 84"/>
              <a:gd name="T85" fmla="*/ 261 h 271"/>
              <a:gd name="T86" fmla="*/ 0 w 84"/>
              <a:gd name="T87" fmla="*/ 261 h 271"/>
              <a:gd name="T88" fmla="*/ 0 w 84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1">
                <a:moveTo>
                  <a:pt x="10" y="252"/>
                </a:moveTo>
                <a:lnTo>
                  <a:pt x="10" y="271"/>
                </a:lnTo>
                <a:lnTo>
                  <a:pt x="74" y="271"/>
                </a:lnTo>
                <a:lnTo>
                  <a:pt x="74" y="252"/>
                </a:lnTo>
                <a:lnTo>
                  <a:pt x="10" y="252"/>
                </a:lnTo>
                <a:close/>
                <a:moveTo>
                  <a:pt x="64" y="261"/>
                </a:moveTo>
                <a:lnTo>
                  <a:pt x="84" y="261"/>
                </a:lnTo>
                <a:lnTo>
                  <a:pt x="84" y="9"/>
                </a:lnTo>
                <a:lnTo>
                  <a:pt x="64" y="9"/>
                </a:lnTo>
                <a:lnTo>
                  <a:pt x="64" y="261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10" y="0"/>
                </a:lnTo>
                <a:lnTo>
                  <a:pt x="10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84" y="271"/>
                </a:moveTo>
                <a:lnTo>
                  <a:pt x="84" y="261"/>
                </a:lnTo>
                <a:lnTo>
                  <a:pt x="74" y="261"/>
                </a:lnTo>
                <a:lnTo>
                  <a:pt x="74" y="271"/>
                </a:lnTo>
                <a:lnTo>
                  <a:pt x="84" y="271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10" name="Rectangle 322"/>
          <p:cNvSpPr>
            <a:spLocks noChangeArrowheads="1"/>
          </p:cNvSpPr>
          <p:nvPr/>
        </p:nvSpPr>
        <p:spPr bwMode="auto">
          <a:xfrm>
            <a:off x="2435225" y="4470400"/>
            <a:ext cx="5080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19" name="Freeform 331"/>
          <p:cNvSpPr>
            <a:spLocks noEditPoints="1"/>
          </p:cNvSpPr>
          <p:nvPr/>
        </p:nvSpPr>
        <p:spPr bwMode="auto">
          <a:xfrm>
            <a:off x="2232025" y="4492625"/>
            <a:ext cx="241300" cy="220663"/>
          </a:xfrm>
          <a:custGeom>
            <a:avLst/>
            <a:gdLst>
              <a:gd name="T0" fmla="*/ 10 w 304"/>
              <a:gd name="T1" fmla="*/ 259 h 278"/>
              <a:gd name="T2" fmla="*/ 10 w 304"/>
              <a:gd name="T3" fmla="*/ 278 h 278"/>
              <a:gd name="T4" fmla="*/ 294 w 304"/>
              <a:gd name="T5" fmla="*/ 278 h 278"/>
              <a:gd name="T6" fmla="*/ 294 w 304"/>
              <a:gd name="T7" fmla="*/ 259 h 278"/>
              <a:gd name="T8" fmla="*/ 10 w 304"/>
              <a:gd name="T9" fmla="*/ 259 h 278"/>
              <a:gd name="T10" fmla="*/ 285 w 304"/>
              <a:gd name="T11" fmla="*/ 268 h 278"/>
              <a:gd name="T12" fmla="*/ 304 w 304"/>
              <a:gd name="T13" fmla="*/ 268 h 278"/>
              <a:gd name="T14" fmla="*/ 304 w 304"/>
              <a:gd name="T15" fmla="*/ 10 h 278"/>
              <a:gd name="T16" fmla="*/ 285 w 304"/>
              <a:gd name="T17" fmla="*/ 10 h 278"/>
              <a:gd name="T18" fmla="*/ 285 w 304"/>
              <a:gd name="T19" fmla="*/ 268 h 278"/>
              <a:gd name="T20" fmla="*/ 294 w 304"/>
              <a:gd name="T21" fmla="*/ 20 h 278"/>
              <a:gd name="T22" fmla="*/ 294 w 304"/>
              <a:gd name="T23" fmla="*/ 0 h 278"/>
              <a:gd name="T24" fmla="*/ 10 w 304"/>
              <a:gd name="T25" fmla="*/ 0 h 278"/>
              <a:gd name="T26" fmla="*/ 10 w 304"/>
              <a:gd name="T27" fmla="*/ 20 h 278"/>
              <a:gd name="T28" fmla="*/ 294 w 304"/>
              <a:gd name="T29" fmla="*/ 20 h 278"/>
              <a:gd name="T30" fmla="*/ 20 w 304"/>
              <a:gd name="T31" fmla="*/ 10 h 278"/>
              <a:gd name="T32" fmla="*/ 0 w 304"/>
              <a:gd name="T33" fmla="*/ 10 h 278"/>
              <a:gd name="T34" fmla="*/ 0 w 304"/>
              <a:gd name="T35" fmla="*/ 268 h 278"/>
              <a:gd name="T36" fmla="*/ 20 w 304"/>
              <a:gd name="T37" fmla="*/ 268 h 278"/>
              <a:gd name="T38" fmla="*/ 20 w 304"/>
              <a:gd name="T39" fmla="*/ 10 h 278"/>
              <a:gd name="T40" fmla="*/ 0 w 304"/>
              <a:gd name="T41" fmla="*/ 278 h 278"/>
              <a:gd name="T42" fmla="*/ 10 w 304"/>
              <a:gd name="T43" fmla="*/ 278 h 278"/>
              <a:gd name="T44" fmla="*/ 10 w 304"/>
              <a:gd name="T45" fmla="*/ 268 h 278"/>
              <a:gd name="T46" fmla="*/ 0 w 304"/>
              <a:gd name="T47" fmla="*/ 268 h 278"/>
              <a:gd name="T48" fmla="*/ 0 w 304"/>
              <a:gd name="T49" fmla="*/ 278 h 278"/>
              <a:gd name="T50" fmla="*/ 304 w 304"/>
              <a:gd name="T51" fmla="*/ 278 h 278"/>
              <a:gd name="T52" fmla="*/ 304 w 304"/>
              <a:gd name="T53" fmla="*/ 268 h 278"/>
              <a:gd name="T54" fmla="*/ 294 w 304"/>
              <a:gd name="T55" fmla="*/ 268 h 278"/>
              <a:gd name="T56" fmla="*/ 294 w 304"/>
              <a:gd name="T57" fmla="*/ 278 h 278"/>
              <a:gd name="T58" fmla="*/ 304 w 304"/>
              <a:gd name="T59" fmla="*/ 278 h 278"/>
              <a:gd name="T60" fmla="*/ 304 w 304"/>
              <a:gd name="T61" fmla="*/ 0 h 278"/>
              <a:gd name="T62" fmla="*/ 294 w 304"/>
              <a:gd name="T63" fmla="*/ 0 h 278"/>
              <a:gd name="T64" fmla="*/ 294 w 304"/>
              <a:gd name="T65" fmla="*/ 10 h 278"/>
              <a:gd name="T66" fmla="*/ 304 w 304"/>
              <a:gd name="T67" fmla="*/ 10 h 278"/>
              <a:gd name="T68" fmla="*/ 304 w 304"/>
              <a:gd name="T69" fmla="*/ 0 h 278"/>
              <a:gd name="T70" fmla="*/ 0 w 304"/>
              <a:gd name="T71" fmla="*/ 0 h 278"/>
              <a:gd name="T72" fmla="*/ 0 w 304"/>
              <a:gd name="T73" fmla="*/ 10 h 278"/>
              <a:gd name="T74" fmla="*/ 10 w 304"/>
              <a:gd name="T75" fmla="*/ 10 h 278"/>
              <a:gd name="T76" fmla="*/ 10 w 304"/>
              <a:gd name="T77" fmla="*/ 0 h 278"/>
              <a:gd name="T78" fmla="*/ 0 w 304"/>
              <a:gd name="T79" fmla="*/ 0 h 278"/>
              <a:gd name="T80" fmla="*/ 0 w 304"/>
              <a:gd name="T81" fmla="*/ 278 h 278"/>
              <a:gd name="T82" fmla="*/ 10 w 304"/>
              <a:gd name="T83" fmla="*/ 278 h 278"/>
              <a:gd name="T84" fmla="*/ 10 w 304"/>
              <a:gd name="T85" fmla="*/ 268 h 278"/>
              <a:gd name="T86" fmla="*/ 0 w 304"/>
              <a:gd name="T87" fmla="*/ 268 h 278"/>
              <a:gd name="T88" fmla="*/ 0 w 304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8">
                <a:moveTo>
                  <a:pt x="10" y="259"/>
                </a:moveTo>
                <a:lnTo>
                  <a:pt x="10" y="278"/>
                </a:lnTo>
                <a:lnTo>
                  <a:pt x="294" y="278"/>
                </a:lnTo>
                <a:lnTo>
                  <a:pt x="294" y="259"/>
                </a:lnTo>
                <a:lnTo>
                  <a:pt x="10" y="259"/>
                </a:lnTo>
                <a:close/>
                <a:moveTo>
                  <a:pt x="285" y="268"/>
                </a:moveTo>
                <a:lnTo>
                  <a:pt x="304" y="268"/>
                </a:lnTo>
                <a:lnTo>
                  <a:pt x="304" y="10"/>
                </a:lnTo>
                <a:lnTo>
                  <a:pt x="285" y="10"/>
                </a:lnTo>
                <a:lnTo>
                  <a:pt x="285" y="268"/>
                </a:lnTo>
                <a:close/>
                <a:moveTo>
                  <a:pt x="294" y="20"/>
                </a:moveTo>
                <a:lnTo>
                  <a:pt x="294" y="0"/>
                </a:lnTo>
                <a:lnTo>
                  <a:pt x="10" y="0"/>
                </a:lnTo>
                <a:lnTo>
                  <a:pt x="10" y="20"/>
                </a:lnTo>
                <a:lnTo>
                  <a:pt x="2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304" y="278"/>
                </a:moveTo>
                <a:lnTo>
                  <a:pt x="304" y="268"/>
                </a:lnTo>
                <a:lnTo>
                  <a:pt x="294" y="268"/>
                </a:lnTo>
                <a:lnTo>
                  <a:pt x="294" y="278"/>
                </a:lnTo>
                <a:lnTo>
                  <a:pt x="304" y="278"/>
                </a:lnTo>
                <a:close/>
                <a:moveTo>
                  <a:pt x="304" y="0"/>
                </a:moveTo>
                <a:lnTo>
                  <a:pt x="294" y="0"/>
                </a:lnTo>
                <a:lnTo>
                  <a:pt x="294" y="10"/>
                </a:lnTo>
                <a:lnTo>
                  <a:pt x="304" y="10"/>
                </a:lnTo>
                <a:lnTo>
                  <a:pt x="3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20" name="Rectangle 332"/>
          <p:cNvSpPr>
            <a:spLocks noChangeArrowheads="1"/>
          </p:cNvSpPr>
          <p:nvPr/>
        </p:nvSpPr>
        <p:spPr bwMode="auto">
          <a:xfrm>
            <a:off x="2239963" y="4500563"/>
            <a:ext cx="225425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21" name="Freeform 333"/>
          <p:cNvSpPr>
            <a:spLocks noEditPoints="1"/>
          </p:cNvSpPr>
          <p:nvPr/>
        </p:nvSpPr>
        <p:spPr bwMode="auto">
          <a:xfrm>
            <a:off x="2243138" y="4487863"/>
            <a:ext cx="239712" cy="215900"/>
          </a:xfrm>
          <a:custGeom>
            <a:avLst/>
            <a:gdLst>
              <a:gd name="T0" fmla="*/ 10 w 304"/>
              <a:gd name="T1" fmla="*/ 252 h 271"/>
              <a:gd name="T2" fmla="*/ 10 w 304"/>
              <a:gd name="T3" fmla="*/ 271 h 271"/>
              <a:gd name="T4" fmla="*/ 294 w 304"/>
              <a:gd name="T5" fmla="*/ 271 h 271"/>
              <a:gd name="T6" fmla="*/ 294 w 304"/>
              <a:gd name="T7" fmla="*/ 252 h 271"/>
              <a:gd name="T8" fmla="*/ 10 w 304"/>
              <a:gd name="T9" fmla="*/ 252 h 271"/>
              <a:gd name="T10" fmla="*/ 285 w 304"/>
              <a:gd name="T11" fmla="*/ 261 h 271"/>
              <a:gd name="T12" fmla="*/ 304 w 304"/>
              <a:gd name="T13" fmla="*/ 261 h 271"/>
              <a:gd name="T14" fmla="*/ 304 w 304"/>
              <a:gd name="T15" fmla="*/ 10 h 271"/>
              <a:gd name="T16" fmla="*/ 285 w 304"/>
              <a:gd name="T17" fmla="*/ 10 h 271"/>
              <a:gd name="T18" fmla="*/ 285 w 304"/>
              <a:gd name="T19" fmla="*/ 261 h 271"/>
              <a:gd name="T20" fmla="*/ 294 w 304"/>
              <a:gd name="T21" fmla="*/ 19 h 271"/>
              <a:gd name="T22" fmla="*/ 294 w 304"/>
              <a:gd name="T23" fmla="*/ 0 h 271"/>
              <a:gd name="T24" fmla="*/ 10 w 304"/>
              <a:gd name="T25" fmla="*/ 0 h 271"/>
              <a:gd name="T26" fmla="*/ 10 w 304"/>
              <a:gd name="T27" fmla="*/ 19 h 271"/>
              <a:gd name="T28" fmla="*/ 294 w 304"/>
              <a:gd name="T29" fmla="*/ 19 h 271"/>
              <a:gd name="T30" fmla="*/ 20 w 304"/>
              <a:gd name="T31" fmla="*/ 10 h 271"/>
              <a:gd name="T32" fmla="*/ 0 w 304"/>
              <a:gd name="T33" fmla="*/ 10 h 271"/>
              <a:gd name="T34" fmla="*/ 0 w 304"/>
              <a:gd name="T35" fmla="*/ 261 h 271"/>
              <a:gd name="T36" fmla="*/ 20 w 304"/>
              <a:gd name="T37" fmla="*/ 261 h 271"/>
              <a:gd name="T38" fmla="*/ 20 w 304"/>
              <a:gd name="T39" fmla="*/ 10 h 271"/>
              <a:gd name="T40" fmla="*/ 0 w 304"/>
              <a:gd name="T41" fmla="*/ 271 h 271"/>
              <a:gd name="T42" fmla="*/ 10 w 304"/>
              <a:gd name="T43" fmla="*/ 271 h 271"/>
              <a:gd name="T44" fmla="*/ 10 w 304"/>
              <a:gd name="T45" fmla="*/ 261 h 271"/>
              <a:gd name="T46" fmla="*/ 0 w 304"/>
              <a:gd name="T47" fmla="*/ 261 h 271"/>
              <a:gd name="T48" fmla="*/ 0 w 304"/>
              <a:gd name="T49" fmla="*/ 271 h 271"/>
              <a:gd name="T50" fmla="*/ 304 w 304"/>
              <a:gd name="T51" fmla="*/ 271 h 271"/>
              <a:gd name="T52" fmla="*/ 304 w 304"/>
              <a:gd name="T53" fmla="*/ 261 h 271"/>
              <a:gd name="T54" fmla="*/ 294 w 304"/>
              <a:gd name="T55" fmla="*/ 261 h 271"/>
              <a:gd name="T56" fmla="*/ 294 w 304"/>
              <a:gd name="T57" fmla="*/ 271 h 271"/>
              <a:gd name="T58" fmla="*/ 304 w 304"/>
              <a:gd name="T59" fmla="*/ 271 h 271"/>
              <a:gd name="T60" fmla="*/ 304 w 304"/>
              <a:gd name="T61" fmla="*/ 0 h 271"/>
              <a:gd name="T62" fmla="*/ 294 w 304"/>
              <a:gd name="T63" fmla="*/ 0 h 271"/>
              <a:gd name="T64" fmla="*/ 294 w 304"/>
              <a:gd name="T65" fmla="*/ 10 h 271"/>
              <a:gd name="T66" fmla="*/ 304 w 304"/>
              <a:gd name="T67" fmla="*/ 10 h 271"/>
              <a:gd name="T68" fmla="*/ 304 w 304"/>
              <a:gd name="T69" fmla="*/ 0 h 271"/>
              <a:gd name="T70" fmla="*/ 0 w 304"/>
              <a:gd name="T71" fmla="*/ 0 h 271"/>
              <a:gd name="T72" fmla="*/ 0 w 304"/>
              <a:gd name="T73" fmla="*/ 10 h 271"/>
              <a:gd name="T74" fmla="*/ 10 w 304"/>
              <a:gd name="T75" fmla="*/ 10 h 271"/>
              <a:gd name="T76" fmla="*/ 10 w 304"/>
              <a:gd name="T77" fmla="*/ 0 h 271"/>
              <a:gd name="T78" fmla="*/ 0 w 304"/>
              <a:gd name="T79" fmla="*/ 0 h 271"/>
              <a:gd name="T80" fmla="*/ 0 w 304"/>
              <a:gd name="T81" fmla="*/ 271 h 271"/>
              <a:gd name="T82" fmla="*/ 10 w 304"/>
              <a:gd name="T83" fmla="*/ 271 h 271"/>
              <a:gd name="T84" fmla="*/ 10 w 304"/>
              <a:gd name="T85" fmla="*/ 261 h 271"/>
              <a:gd name="T86" fmla="*/ 0 w 304"/>
              <a:gd name="T87" fmla="*/ 261 h 271"/>
              <a:gd name="T88" fmla="*/ 0 w 304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1">
                <a:moveTo>
                  <a:pt x="10" y="252"/>
                </a:moveTo>
                <a:lnTo>
                  <a:pt x="10" y="271"/>
                </a:lnTo>
                <a:lnTo>
                  <a:pt x="294" y="271"/>
                </a:lnTo>
                <a:lnTo>
                  <a:pt x="294" y="252"/>
                </a:lnTo>
                <a:lnTo>
                  <a:pt x="10" y="252"/>
                </a:lnTo>
                <a:close/>
                <a:moveTo>
                  <a:pt x="285" y="261"/>
                </a:moveTo>
                <a:lnTo>
                  <a:pt x="304" y="261"/>
                </a:lnTo>
                <a:lnTo>
                  <a:pt x="304" y="10"/>
                </a:lnTo>
                <a:lnTo>
                  <a:pt x="285" y="10"/>
                </a:lnTo>
                <a:lnTo>
                  <a:pt x="285" y="261"/>
                </a:lnTo>
                <a:close/>
                <a:moveTo>
                  <a:pt x="294" y="19"/>
                </a:moveTo>
                <a:lnTo>
                  <a:pt x="294" y="0"/>
                </a:lnTo>
                <a:lnTo>
                  <a:pt x="10" y="0"/>
                </a:lnTo>
                <a:lnTo>
                  <a:pt x="10" y="19"/>
                </a:lnTo>
                <a:lnTo>
                  <a:pt x="2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304" y="271"/>
                </a:moveTo>
                <a:lnTo>
                  <a:pt x="304" y="261"/>
                </a:lnTo>
                <a:lnTo>
                  <a:pt x="294" y="261"/>
                </a:lnTo>
                <a:lnTo>
                  <a:pt x="294" y="271"/>
                </a:lnTo>
                <a:lnTo>
                  <a:pt x="304" y="271"/>
                </a:lnTo>
                <a:close/>
                <a:moveTo>
                  <a:pt x="304" y="0"/>
                </a:moveTo>
                <a:lnTo>
                  <a:pt x="294" y="0"/>
                </a:lnTo>
                <a:lnTo>
                  <a:pt x="294" y="10"/>
                </a:lnTo>
                <a:lnTo>
                  <a:pt x="304" y="10"/>
                </a:lnTo>
                <a:lnTo>
                  <a:pt x="3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22" name="Rectangle 334"/>
          <p:cNvSpPr>
            <a:spLocks noChangeArrowheads="1"/>
          </p:cNvSpPr>
          <p:nvPr/>
        </p:nvSpPr>
        <p:spPr bwMode="auto">
          <a:xfrm>
            <a:off x="2249488" y="4495800"/>
            <a:ext cx="227012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23" name="Freeform 335"/>
          <p:cNvSpPr>
            <a:spLocks noEditPoints="1"/>
          </p:cNvSpPr>
          <p:nvPr/>
        </p:nvSpPr>
        <p:spPr bwMode="auto">
          <a:xfrm>
            <a:off x="2298700" y="4471988"/>
            <a:ext cx="236538" cy="220662"/>
          </a:xfrm>
          <a:custGeom>
            <a:avLst/>
            <a:gdLst>
              <a:gd name="T0" fmla="*/ 10 w 298"/>
              <a:gd name="T1" fmla="*/ 258 h 277"/>
              <a:gd name="T2" fmla="*/ 10 w 298"/>
              <a:gd name="T3" fmla="*/ 277 h 277"/>
              <a:gd name="T4" fmla="*/ 288 w 298"/>
              <a:gd name="T5" fmla="*/ 277 h 277"/>
              <a:gd name="T6" fmla="*/ 288 w 298"/>
              <a:gd name="T7" fmla="*/ 258 h 277"/>
              <a:gd name="T8" fmla="*/ 10 w 298"/>
              <a:gd name="T9" fmla="*/ 258 h 277"/>
              <a:gd name="T10" fmla="*/ 278 w 298"/>
              <a:gd name="T11" fmla="*/ 268 h 277"/>
              <a:gd name="T12" fmla="*/ 298 w 298"/>
              <a:gd name="T13" fmla="*/ 268 h 277"/>
              <a:gd name="T14" fmla="*/ 298 w 298"/>
              <a:gd name="T15" fmla="*/ 9 h 277"/>
              <a:gd name="T16" fmla="*/ 278 w 298"/>
              <a:gd name="T17" fmla="*/ 9 h 277"/>
              <a:gd name="T18" fmla="*/ 278 w 298"/>
              <a:gd name="T19" fmla="*/ 268 h 277"/>
              <a:gd name="T20" fmla="*/ 288 w 298"/>
              <a:gd name="T21" fmla="*/ 19 h 277"/>
              <a:gd name="T22" fmla="*/ 288 w 298"/>
              <a:gd name="T23" fmla="*/ 0 h 277"/>
              <a:gd name="T24" fmla="*/ 10 w 298"/>
              <a:gd name="T25" fmla="*/ 0 h 277"/>
              <a:gd name="T26" fmla="*/ 10 w 298"/>
              <a:gd name="T27" fmla="*/ 19 h 277"/>
              <a:gd name="T28" fmla="*/ 288 w 298"/>
              <a:gd name="T29" fmla="*/ 19 h 277"/>
              <a:gd name="T30" fmla="*/ 20 w 298"/>
              <a:gd name="T31" fmla="*/ 9 h 277"/>
              <a:gd name="T32" fmla="*/ 0 w 298"/>
              <a:gd name="T33" fmla="*/ 9 h 277"/>
              <a:gd name="T34" fmla="*/ 0 w 298"/>
              <a:gd name="T35" fmla="*/ 268 h 277"/>
              <a:gd name="T36" fmla="*/ 20 w 298"/>
              <a:gd name="T37" fmla="*/ 268 h 277"/>
              <a:gd name="T38" fmla="*/ 20 w 298"/>
              <a:gd name="T39" fmla="*/ 9 h 277"/>
              <a:gd name="T40" fmla="*/ 0 w 298"/>
              <a:gd name="T41" fmla="*/ 277 h 277"/>
              <a:gd name="T42" fmla="*/ 10 w 298"/>
              <a:gd name="T43" fmla="*/ 277 h 277"/>
              <a:gd name="T44" fmla="*/ 10 w 298"/>
              <a:gd name="T45" fmla="*/ 268 h 277"/>
              <a:gd name="T46" fmla="*/ 0 w 298"/>
              <a:gd name="T47" fmla="*/ 268 h 277"/>
              <a:gd name="T48" fmla="*/ 0 w 298"/>
              <a:gd name="T49" fmla="*/ 277 h 277"/>
              <a:gd name="T50" fmla="*/ 298 w 298"/>
              <a:gd name="T51" fmla="*/ 277 h 277"/>
              <a:gd name="T52" fmla="*/ 298 w 298"/>
              <a:gd name="T53" fmla="*/ 268 h 277"/>
              <a:gd name="T54" fmla="*/ 288 w 298"/>
              <a:gd name="T55" fmla="*/ 268 h 277"/>
              <a:gd name="T56" fmla="*/ 288 w 298"/>
              <a:gd name="T57" fmla="*/ 277 h 277"/>
              <a:gd name="T58" fmla="*/ 298 w 298"/>
              <a:gd name="T59" fmla="*/ 277 h 277"/>
              <a:gd name="T60" fmla="*/ 298 w 298"/>
              <a:gd name="T61" fmla="*/ 0 h 277"/>
              <a:gd name="T62" fmla="*/ 288 w 298"/>
              <a:gd name="T63" fmla="*/ 0 h 277"/>
              <a:gd name="T64" fmla="*/ 288 w 298"/>
              <a:gd name="T65" fmla="*/ 9 h 277"/>
              <a:gd name="T66" fmla="*/ 298 w 298"/>
              <a:gd name="T67" fmla="*/ 9 h 277"/>
              <a:gd name="T68" fmla="*/ 298 w 298"/>
              <a:gd name="T69" fmla="*/ 0 h 277"/>
              <a:gd name="T70" fmla="*/ 0 w 298"/>
              <a:gd name="T71" fmla="*/ 0 h 277"/>
              <a:gd name="T72" fmla="*/ 0 w 298"/>
              <a:gd name="T73" fmla="*/ 9 h 277"/>
              <a:gd name="T74" fmla="*/ 10 w 298"/>
              <a:gd name="T75" fmla="*/ 9 h 277"/>
              <a:gd name="T76" fmla="*/ 10 w 298"/>
              <a:gd name="T77" fmla="*/ 0 h 277"/>
              <a:gd name="T78" fmla="*/ 0 w 298"/>
              <a:gd name="T79" fmla="*/ 0 h 277"/>
              <a:gd name="T80" fmla="*/ 0 w 298"/>
              <a:gd name="T81" fmla="*/ 277 h 277"/>
              <a:gd name="T82" fmla="*/ 10 w 298"/>
              <a:gd name="T83" fmla="*/ 277 h 277"/>
              <a:gd name="T84" fmla="*/ 10 w 298"/>
              <a:gd name="T85" fmla="*/ 268 h 277"/>
              <a:gd name="T86" fmla="*/ 0 w 298"/>
              <a:gd name="T87" fmla="*/ 268 h 277"/>
              <a:gd name="T88" fmla="*/ 0 w 298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8" h="277">
                <a:moveTo>
                  <a:pt x="10" y="258"/>
                </a:moveTo>
                <a:lnTo>
                  <a:pt x="10" y="277"/>
                </a:lnTo>
                <a:lnTo>
                  <a:pt x="288" y="277"/>
                </a:lnTo>
                <a:lnTo>
                  <a:pt x="288" y="258"/>
                </a:lnTo>
                <a:lnTo>
                  <a:pt x="10" y="258"/>
                </a:lnTo>
                <a:close/>
                <a:moveTo>
                  <a:pt x="278" y="268"/>
                </a:moveTo>
                <a:lnTo>
                  <a:pt x="298" y="268"/>
                </a:lnTo>
                <a:lnTo>
                  <a:pt x="298" y="9"/>
                </a:lnTo>
                <a:lnTo>
                  <a:pt x="278" y="9"/>
                </a:lnTo>
                <a:lnTo>
                  <a:pt x="278" y="268"/>
                </a:lnTo>
                <a:close/>
                <a:moveTo>
                  <a:pt x="288" y="19"/>
                </a:moveTo>
                <a:lnTo>
                  <a:pt x="288" y="0"/>
                </a:lnTo>
                <a:lnTo>
                  <a:pt x="10" y="0"/>
                </a:lnTo>
                <a:lnTo>
                  <a:pt x="10" y="19"/>
                </a:lnTo>
                <a:lnTo>
                  <a:pt x="288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298" y="277"/>
                </a:moveTo>
                <a:lnTo>
                  <a:pt x="298" y="268"/>
                </a:lnTo>
                <a:lnTo>
                  <a:pt x="288" y="268"/>
                </a:lnTo>
                <a:lnTo>
                  <a:pt x="288" y="277"/>
                </a:lnTo>
                <a:lnTo>
                  <a:pt x="298" y="277"/>
                </a:lnTo>
                <a:close/>
                <a:moveTo>
                  <a:pt x="298" y="0"/>
                </a:moveTo>
                <a:lnTo>
                  <a:pt x="288" y="0"/>
                </a:lnTo>
                <a:lnTo>
                  <a:pt x="288" y="9"/>
                </a:lnTo>
                <a:lnTo>
                  <a:pt x="298" y="9"/>
                </a:lnTo>
                <a:lnTo>
                  <a:pt x="298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24" name="Rectangle 336"/>
          <p:cNvSpPr>
            <a:spLocks noChangeArrowheads="1"/>
          </p:cNvSpPr>
          <p:nvPr/>
        </p:nvSpPr>
        <p:spPr bwMode="auto">
          <a:xfrm>
            <a:off x="2306638" y="4479925"/>
            <a:ext cx="220662" cy="2047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29" name="Freeform 341"/>
          <p:cNvSpPr>
            <a:spLocks noEditPoints="1"/>
          </p:cNvSpPr>
          <p:nvPr/>
        </p:nvSpPr>
        <p:spPr bwMode="auto">
          <a:xfrm>
            <a:off x="2457450" y="4733925"/>
            <a:ext cx="241300" cy="220663"/>
          </a:xfrm>
          <a:custGeom>
            <a:avLst/>
            <a:gdLst>
              <a:gd name="T0" fmla="*/ 9 w 303"/>
              <a:gd name="T1" fmla="*/ 258 h 278"/>
              <a:gd name="T2" fmla="*/ 9 w 303"/>
              <a:gd name="T3" fmla="*/ 278 h 278"/>
              <a:gd name="T4" fmla="*/ 294 w 303"/>
              <a:gd name="T5" fmla="*/ 278 h 278"/>
              <a:gd name="T6" fmla="*/ 294 w 303"/>
              <a:gd name="T7" fmla="*/ 258 h 278"/>
              <a:gd name="T8" fmla="*/ 9 w 303"/>
              <a:gd name="T9" fmla="*/ 258 h 278"/>
              <a:gd name="T10" fmla="*/ 284 w 303"/>
              <a:gd name="T11" fmla="*/ 268 h 278"/>
              <a:gd name="T12" fmla="*/ 303 w 303"/>
              <a:gd name="T13" fmla="*/ 268 h 278"/>
              <a:gd name="T14" fmla="*/ 303 w 303"/>
              <a:gd name="T15" fmla="*/ 10 h 278"/>
              <a:gd name="T16" fmla="*/ 284 w 303"/>
              <a:gd name="T17" fmla="*/ 10 h 278"/>
              <a:gd name="T18" fmla="*/ 284 w 303"/>
              <a:gd name="T19" fmla="*/ 268 h 278"/>
              <a:gd name="T20" fmla="*/ 294 w 303"/>
              <a:gd name="T21" fmla="*/ 19 h 278"/>
              <a:gd name="T22" fmla="*/ 294 w 303"/>
              <a:gd name="T23" fmla="*/ 0 h 278"/>
              <a:gd name="T24" fmla="*/ 9 w 303"/>
              <a:gd name="T25" fmla="*/ 0 h 278"/>
              <a:gd name="T26" fmla="*/ 9 w 303"/>
              <a:gd name="T27" fmla="*/ 19 h 278"/>
              <a:gd name="T28" fmla="*/ 294 w 303"/>
              <a:gd name="T29" fmla="*/ 19 h 278"/>
              <a:gd name="T30" fmla="*/ 19 w 303"/>
              <a:gd name="T31" fmla="*/ 10 h 278"/>
              <a:gd name="T32" fmla="*/ 0 w 303"/>
              <a:gd name="T33" fmla="*/ 10 h 278"/>
              <a:gd name="T34" fmla="*/ 0 w 303"/>
              <a:gd name="T35" fmla="*/ 268 h 278"/>
              <a:gd name="T36" fmla="*/ 19 w 303"/>
              <a:gd name="T37" fmla="*/ 268 h 278"/>
              <a:gd name="T38" fmla="*/ 19 w 303"/>
              <a:gd name="T39" fmla="*/ 10 h 278"/>
              <a:gd name="T40" fmla="*/ 0 w 303"/>
              <a:gd name="T41" fmla="*/ 278 h 278"/>
              <a:gd name="T42" fmla="*/ 9 w 303"/>
              <a:gd name="T43" fmla="*/ 278 h 278"/>
              <a:gd name="T44" fmla="*/ 9 w 303"/>
              <a:gd name="T45" fmla="*/ 268 h 278"/>
              <a:gd name="T46" fmla="*/ 0 w 303"/>
              <a:gd name="T47" fmla="*/ 268 h 278"/>
              <a:gd name="T48" fmla="*/ 0 w 303"/>
              <a:gd name="T49" fmla="*/ 278 h 278"/>
              <a:gd name="T50" fmla="*/ 303 w 303"/>
              <a:gd name="T51" fmla="*/ 278 h 278"/>
              <a:gd name="T52" fmla="*/ 303 w 303"/>
              <a:gd name="T53" fmla="*/ 268 h 278"/>
              <a:gd name="T54" fmla="*/ 294 w 303"/>
              <a:gd name="T55" fmla="*/ 268 h 278"/>
              <a:gd name="T56" fmla="*/ 294 w 303"/>
              <a:gd name="T57" fmla="*/ 278 h 278"/>
              <a:gd name="T58" fmla="*/ 303 w 303"/>
              <a:gd name="T59" fmla="*/ 278 h 278"/>
              <a:gd name="T60" fmla="*/ 303 w 303"/>
              <a:gd name="T61" fmla="*/ 0 h 278"/>
              <a:gd name="T62" fmla="*/ 294 w 303"/>
              <a:gd name="T63" fmla="*/ 0 h 278"/>
              <a:gd name="T64" fmla="*/ 294 w 303"/>
              <a:gd name="T65" fmla="*/ 10 h 278"/>
              <a:gd name="T66" fmla="*/ 303 w 303"/>
              <a:gd name="T67" fmla="*/ 10 h 278"/>
              <a:gd name="T68" fmla="*/ 303 w 303"/>
              <a:gd name="T69" fmla="*/ 0 h 278"/>
              <a:gd name="T70" fmla="*/ 0 w 303"/>
              <a:gd name="T71" fmla="*/ 0 h 278"/>
              <a:gd name="T72" fmla="*/ 0 w 303"/>
              <a:gd name="T73" fmla="*/ 10 h 278"/>
              <a:gd name="T74" fmla="*/ 9 w 303"/>
              <a:gd name="T75" fmla="*/ 10 h 278"/>
              <a:gd name="T76" fmla="*/ 9 w 303"/>
              <a:gd name="T77" fmla="*/ 0 h 278"/>
              <a:gd name="T78" fmla="*/ 0 w 303"/>
              <a:gd name="T79" fmla="*/ 0 h 278"/>
              <a:gd name="T80" fmla="*/ 0 w 303"/>
              <a:gd name="T81" fmla="*/ 278 h 278"/>
              <a:gd name="T82" fmla="*/ 9 w 303"/>
              <a:gd name="T83" fmla="*/ 278 h 278"/>
              <a:gd name="T84" fmla="*/ 9 w 303"/>
              <a:gd name="T85" fmla="*/ 268 h 278"/>
              <a:gd name="T86" fmla="*/ 0 w 303"/>
              <a:gd name="T87" fmla="*/ 268 h 278"/>
              <a:gd name="T88" fmla="*/ 0 w 303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" h="278">
                <a:moveTo>
                  <a:pt x="9" y="258"/>
                </a:moveTo>
                <a:lnTo>
                  <a:pt x="9" y="278"/>
                </a:lnTo>
                <a:lnTo>
                  <a:pt x="294" y="278"/>
                </a:lnTo>
                <a:lnTo>
                  <a:pt x="294" y="258"/>
                </a:lnTo>
                <a:lnTo>
                  <a:pt x="9" y="258"/>
                </a:lnTo>
                <a:close/>
                <a:moveTo>
                  <a:pt x="284" y="268"/>
                </a:moveTo>
                <a:lnTo>
                  <a:pt x="303" y="268"/>
                </a:lnTo>
                <a:lnTo>
                  <a:pt x="303" y="10"/>
                </a:lnTo>
                <a:lnTo>
                  <a:pt x="284" y="10"/>
                </a:lnTo>
                <a:lnTo>
                  <a:pt x="284" y="268"/>
                </a:lnTo>
                <a:close/>
                <a:moveTo>
                  <a:pt x="294" y="19"/>
                </a:moveTo>
                <a:lnTo>
                  <a:pt x="294" y="0"/>
                </a:lnTo>
                <a:lnTo>
                  <a:pt x="9" y="0"/>
                </a:lnTo>
                <a:lnTo>
                  <a:pt x="9" y="19"/>
                </a:lnTo>
                <a:lnTo>
                  <a:pt x="294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303" y="278"/>
                </a:moveTo>
                <a:lnTo>
                  <a:pt x="303" y="268"/>
                </a:lnTo>
                <a:lnTo>
                  <a:pt x="294" y="268"/>
                </a:lnTo>
                <a:lnTo>
                  <a:pt x="294" y="278"/>
                </a:lnTo>
                <a:lnTo>
                  <a:pt x="303" y="278"/>
                </a:lnTo>
                <a:close/>
                <a:moveTo>
                  <a:pt x="303" y="0"/>
                </a:moveTo>
                <a:lnTo>
                  <a:pt x="294" y="0"/>
                </a:lnTo>
                <a:lnTo>
                  <a:pt x="294" y="10"/>
                </a:lnTo>
                <a:lnTo>
                  <a:pt x="303" y="10"/>
                </a:lnTo>
                <a:lnTo>
                  <a:pt x="30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30" name="Rectangle 342"/>
          <p:cNvSpPr>
            <a:spLocks noChangeArrowheads="1"/>
          </p:cNvSpPr>
          <p:nvPr/>
        </p:nvSpPr>
        <p:spPr bwMode="auto">
          <a:xfrm>
            <a:off x="2465388" y="4741863"/>
            <a:ext cx="225425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31" name="Freeform 343"/>
          <p:cNvSpPr>
            <a:spLocks noEditPoints="1"/>
          </p:cNvSpPr>
          <p:nvPr/>
        </p:nvSpPr>
        <p:spPr bwMode="auto">
          <a:xfrm>
            <a:off x="2447925" y="4738688"/>
            <a:ext cx="236538" cy="220662"/>
          </a:xfrm>
          <a:custGeom>
            <a:avLst/>
            <a:gdLst>
              <a:gd name="T0" fmla="*/ 9 w 297"/>
              <a:gd name="T1" fmla="*/ 259 h 278"/>
              <a:gd name="T2" fmla="*/ 9 w 297"/>
              <a:gd name="T3" fmla="*/ 278 h 278"/>
              <a:gd name="T4" fmla="*/ 287 w 297"/>
              <a:gd name="T5" fmla="*/ 278 h 278"/>
              <a:gd name="T6" fmla="*/ 287 w 297"/>
              <a:gd name="T7" fmla="*/ 259 h 278"/>
              <a:gd name="T8" fmla="*/ 9 w 297"/>
              <a:gd name="T9" fmla="*/ 259 h 278"/>
              <a:gd name="T10" fmla="*/ 278 w 297"/>
              <a:gd name="T11" fmla="*/ 268 h 278"/>
              <a:gd name="T12" fmla="*/ 297 w 297"/>
              <a:gd name="T13" fmla="*/ 268 h 278"/>
              <a:gd name="T14" fmla="*/ 297 w 297"/>
              <a:gd name="T15" fmla="*/ 10 h 278"/>
              <a:gd name="T16" fmla="*/ 278 w 297"/>
              <a:gd name="T17" fmla="*/ 10 h 278"/>
              <a:gd name="T18" fmla="*/ 278 w 297"/>
              <a:gd name="T19" fmla="*/ 268 h 278"/>
              <a:gd name="T20" fmla="*/ 287 w 297"/>
              <a:gd name="T21" fmla="*/ 20 h 278"/>
              <a:gd name="T22" fmla="*/ 287 w 297"/>
              <a:gd name="T23" fmla="*/ 0 h 278"/>
              <a:gd name="T24" fmla="*/ 9 w 297"/>
              <a:gd name="T25" fmla="*/ 0 h 278"/>
              <a:gd name="T26" fmla="*/ 9 w 297"/>
              <a:gd name="T27" fmla="*/ 20 h 278"/>
              <a:gd name="T28" fmla="*/ 287 w 297"/>
              <a:gd name="T29" fmla="*/ 20 h 278"/>
              <a:gd name="T30" fmla="*/ 19 w 297"/>
              <a:gd name="T31" fmla="*/ 10 h 278"/>
              <a:gd name="T32" fmla="*/ 0 w 297"/>
              <a:gd name="T33" fmla="*/ 10 h 278"/>
              <a:gd name="T34" fmla="*/ 0 w 297"/>
              <a:gd name="T35" fmla="*/ 268 h 278"/>
              <a:gd name="T36" fmla="*/ 19 w 297"/>
              <a:gd name="T37" fmla="*/ 268 h 278"/>
              <a:gd name="T38" fmla="*/ 19 w 297"/>
              <a:gd name="T39" fmla="*/ 10 h 278"/>
              <a:gd name="T40" fmla="*/ 0 w 297"/>
              <a:gd name="T41" fmla="*/ 278 h 278"/>
              <a:gd name="T42" fmla="*/ 9 w 297"/>
              <a:gd name="T43" fmla="*/ 278 h 278"/>
              <a:gd name="T44" fmla="*/ 9 w 297"/>
              <a:gd name="T45" fmla="*/ 268 h 278"/>
              <a:gd name="T46" fmla="*/ 0 w 297"/>
              <a:gd name="T47" fmla="*/ 268 h 278"/>
              <a:gd name="T48" fmla="*/ 0 w 297"/>
              <a:gd name="T49" fmla="*/ 278 h 278"/>
              <a:gd name="T50" fmla="*/ 297 w 297"/>
              <a:gd name="T51" fmla="*/ 278 h 278"/>
              <a:gd name="T52" fmla="*/ 297 w 297"/>
              <a:gd name="T53" fmla="*/ 268 h 278"/>
              <a:gd name="T54" fmla="*/ 287 w 297"/>
              <a:gd name="T55" fmla="*/ 268 h 278"/>
              <a:gd name="T56" fmla="*/ 287 w 297"/>
              <a:gd name="T57" fmla="*/ 278 h 278"/>
              <a:gd name="T58" fmla="*/ 297 w 297"/>
              <a:gd name="T59" fmla="*/ 278 h 278"/>
              <a:gd name="T60" fmla="*/ 297 w 297"/>
              <a:gd name="T61" fmla="*/ 0 h 278"/>
              <a:gd name="T62" fmla="*/ 287 w 297"/>
              <a:gd name="T63" fmla="*/ 0 h 278"/>
              <a:gd name="T64" fmla="*/ 287 w 297"/>
              <a:gd name="T65" fmla="*/ 10 h 278"/>
              <a:gd name="T66" fmla="*/ 297 w 297"/>
              <a:gd name="T67" fmla="*/ 10 h 278"/>
              <a:gd name="T68" fmla="*/ 297 w 297"/>
              <a:gd name="T69" fmla="*/ 0 h 278"/>
              <a:gd name="T70" fmla="*/ 0 w 297"/>
              <a:gd name="T71" fmla="*/ 0 h 278"/>
              <a:gd name="T72" fmla="*/ 0 w 297"/>
              <a:gd name="T73" fmla="*/ 10 h 278"/>
              <a:gd name="T74" fmla="*/ 9 w 297"/>
              <a:gd name="T75" fmla="*/ 10 h 278"/>
              <a:gd name="T76" fmla="*/ 9 w 297"/>
              <a:gd name="T77" fmla="*/ 0 h 278"/>
              <a:gd name="T78" fmla="*/ 0 w 297"/>
              <a:gd name="T79" fmla="*/ 0 h 278"/>
              <a:gd name="T80" fmla="*/ 0 w 297"/>
              <a:gd name="T81" fmla="*/ 278 h 278"/>
              <a:gd name="T82" fmla="*/ 9 w 297"/>
              <a:gd name="T83" fmla="*/ 278 h 278"/>
              <a:gd name="T84" fmla="*/ 9 w 297"/>
              <a:gd name="T85" fmla="*/ 268 h 278"/>
              <a:gd name="T86" fmla="*/ 0 w 297"/>
              <a:gd name="T87" fmla="*/ 268 h 278"/>
              <a:gd name="T88" fmla="*/ 0 w 297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8">
                <a:moveTo>
                  <a:pt x="9" y="259"/>
                </a:moveTo>
                <a:lnTo>
                  <a:pt x="9" y="278"/>
                </a:lnTo>
                <a:lnTo>
                  <a:pt x="287" y="278"/>
                </a:lnTo>
                <a:lnTo>
                  <a:pt x="287" y="259"/>
                </a:lnTo>
                <a:lnTo>
                  <a:pt x="9" y="259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10"/>
                </a:lnTo>
                <a:lnTo>
                  <a:pt x="278" y="10"/>
                </a:lnTo>
                <a:lnTo>
                  <a:pt x="278" y="268"/>
                </a:lnTo>
                <a:close/>
                <a:moveTo>
                  <a:pt x="287" y="20"/>
                </a:moveTo>
                <a:lnTo>
                  <a:pt x="287" y="0"/>
                </a:lnTo>
                <a:lnTo>
                  <a:pt x="9" y="0"/>
                </a:lnTo>
                <a:lnTo>
                  <a:pt x="9" y="20"/>
                </a:lnTo>
                <a:lnTo>
                  <a:pt x="287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97" y="278"/>
                </a:moveTo>
                <a:lnTo>
                  <a:pt x="297" y="268"/>
                </a:lnTo>
                <a:lnTo>
                  <a:pt x="287" y="268"/>
                </a:lnTo>
                <a:lnTo>
                  <a:pt x="287" y="278"/>
                </a:lnTo>
                <a:lnTo>
                  <a:pt x="297" y="278"/>
                </a:lnTo>
                <a:close/>
                <a:moveTo>
                  <a:pt x="297" y="0"/>
                </a:moveTo>
                <a:lnTo>
                  <a:pt x="287" y="0"/>
                </a:lnTo>
                <a:lnTo>
                  <a:pt x="287" y="10"/>
                </a:lnTo>
                <a:lnTo>
                  <a:pt x="297" y="10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35" name="Freeform 347"/>
          <p:cNvSpPr>
            <a:spLocks noEditPoints="1"/>
          </p:cNvSpPr>
          <p:nvPr/>
        </p:nvSpPr>
        <p:spPr bwMode="auto">
          <a:xfrm>
            <a:off x="2457450" y="4600575"/>
            <a:ext cx="241300" cy="215900"/>
          </a:xfrm>
          <a:custGeom>
            <a:avLst/>
            <a:gdLst>
              <a:gd name="T0" fmla="*/ 9 w 303"/>
              <a:gd name="T1" fmla="*/ 252 h 271"/>
              <a:gd name="T2" fmla="*/ 9 w 303"/>
              <a:gd name="T3" fmla="*/ 271 h 271"/>
              <a:gd name="T4" fmla="*/ 294 w 303"/>
              <a:gd name="T5" fmla="*/ 271 h 271"/>
              <a:gd name="T6" fmla="*/ 294 w 303"/>
              <a:gd name="T7" fmla="*/ 252 h 271"/>
              <a:gd name="T8" fmla="*/ 9 w 303"/>
              <a:gd name="T9" fmla="*/ 252 h 271"/>
              <a:gd name="T10" fmla="*/ 284 w 303"/>
              <a:gd name="T11" fmla="*/ 262 h 271"/>
              <a:gd name="T12" fmla="*/ 303 w 303"/>
              <a:gd name="T13" fmla="*/ 262 h 271"/>
              <a:gd name="T14" fmla="*/ 303 w 303"/>
              <a:gd name="T15" fmla="*/ 10 h 271"/>
              <a:gd name="T16" fmla="*/ 284 w 303"/>
              <a:gd name="T17" fmla="*/ 10 h 271"/>
              <a:gd name="T18" fmla="*/ 284 w 303"/>
              <a:gd name="T19" fmla="*/ 262 h 271"/>
              <a:gd name="T20" fmla="*/ 294 w 303"/>
              <a:gd name="T21" fmla="*/ 19 h 271"/>
              <a:gd name="T22" fmla="*/ 294 w 303"/>
              <a:gd name="T23" fmla="*/ 0 h 271"/>
              <a:gd name="T24" fmla="*/ 9 w 303"/>
              <a:gd name="T25" fmla="*/ 0 h 271"/>
              <a:gd name="T26" fmla="*/ 9 w 303"/>
              <a:gd name="T27" fmla="*/ 19 h 271"/>
              <a:gd name="T28" fmla="*/ 294 w 303"/>
              <a:gd name="T29" fmla="*/ 19 h 271"/>
              <a:gd name="T30" fmla="*/ 19 w 303"/>
              <a:gd name="T31" fmla="*/ 10 h 271"/>
              <a:gd name="T32" fmla="*/ 0 w 303"/>
              <a:gd name="T33" fmla="*/ 10 h 271"/>
              <a:gd name="T34" fmla="*/ 0 w 303"/>
              <a:gd name="T35" fmla="*/ 262 h 271"/>
              <a:gd name="T36" fmla="*/ 19 w 303"/>
              <a:gd name="T37" fmla="*/ 262 h 271"/>
              <a:gd name="T38" fmla="*/ 19 w 303"/>
              <a:gd name="T39" fmla="*/ 10 h 271"/>
              <a:gd name="T40" fmla="*/ 0 w 303"/>
              <a:gd name="T41" fmla="*/ 271 h 271"/>
              <a:gd name="T42" fmla="*/ 9 w 303"/>
              <a:gd name="T43" fmla="*/ 271 h 271"/>
              <a:gd name="T44" fmla="*/ 9 w 303"/>
              <a:gd name="T45" fmla="*/ 262 h 271"/>
              <a:gd name="T46" fmla="*/ 0 w 303"/>
              <a:gd name="T47" fmla="*/ 262 h 271"/>
              <a:gd name="T48" fmla="*/ 0 w 303"/>
              <a:gd name="T49" fmla="*/ 271 h 271"/>
              <a:gd name="T50" fmla="*/ 303 w 303"/>
              <a:gd name="T51" fmla="*/ 271 h 271"/>
              <a:gd name="T52" fmla="*/ 303 w 303"/>
              <a:gd name="T53" fmla="*/ 262 h 271"/>
              <a:gd name="T54" fmla="*/ 294 w 303"/>
              <a:gd name="T55" fmla="*/ 262 h 271"/>
              <a:gd name="T56" fmla="*/ 294 w 303"/>
              <a:gd name="T57" fmla="*/ 271 h 271"/>
              <a:gd name="T58" fmla="*/ 303 w 303"/>
              <a:gd name="T59" fmla="*/ 271 h 271"/>
              <a:gd name="T60" fmla="*/ 303 w 303"/>
              <a:gd name="T61" fmla="*/ 0 h 271"/>
              <a:gd name="T62" fmla="*/ 294 w 303"/>
              <a:gd name="T63" fmla="*/ 0 h 271"/>
              <a:gd name="T64" fmla="*/ 294 w 303"/>
              <a:gd name="T65" fmla="*/ 10 h 271"/>
              <a:gd name="T66" fmla="*/ 303 w 303"/>
              <a:gd name="T67" fmla="*/ 10 h 271"/>
              <a:gd name="T68" fmla="*/ 303 w 303"/>
              <a:gd name="T69" fmla="*/ 0 h 271"/>
              <a:gd name="T70" fmla="*/ 0 w 303"/>
              <a:gd name="T71" fmla="*/ 0 h 271"/>
              <a:gd name="T72" fmla="*/ 0 w 303"/>
              <a:gd name="T73" fmla="*/ 10 h 271"/>
              <a:gd name="T74" fmla="*/ 9 w 303"/>
              <a:gd name="T75" fmla="*/ 10 h 271"/>
              <a:gd name="T76" fmla="*/ 9 w 303"/>
              <a:gd name="T77" fmla="*/ 0 h 271"/>
              <a:gd name="T78" fmla="*/ 0 w 303"/>
              <a:gd name="T79" fmla="*/ 0 h 271"/>
              <a:gd name="T80" fmla="*/ 0 w 303"/>
              <a:gd name="T81" fmla="*/ 271 h 271"/>
              <a:gd name="T82" fmla="*/ 9 w 303"/>
              <a:gd name="T83" fmla="*/ 271 h 271"/>
              <a:gd name="T84" fmla="*/ 9 w 303"/>
              <a:gd name="T85" fmla="*/ 262 h 271"/>
              <a:gd name="T86" fmla="*/ 0 w 303"/>
              <a:gd name="T87" fmla="*/ 262 h 271"/>
              <a:gd name="T88" fmla="*/ 0 w 303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3" h="271">
                <a:moveTo>
                  <a:pt x="9" y="252"/>
                </a:moveTo>
                <a:lnTo>
                  <a:pt x="9" y="271"/>
                </a:lnTo>
                <a:lnTo>
                  <a:pt x="294" y="271"/>
                </a:lnTo>
                <a:lnTo>
                  <a:pt x="294" y="252"/>
                </a:lnTo>
                <a:lnTo>
                  <a:pt x="9" y="252"/>
                </a:lnTo>
                <a:close/>
                <a:moveTo>
                  <a:pt x="284" y="262"/>
                </a:moveTo>
                <a:lnTo>
                  <a:pt x="303" y="262"/>
                </a:lnTo>
                <a:lnTo>
                  <a:pt x="303" y="10"/>
                </a:lnTo>
                <a:lnTo>
                  <a:pt x="284" y="10"/>
                </a:lnTo>
                <a:lnTo>
                  <a:pt x="284" y="262"/>
                </a:lnTo>
                <a:close/>
                <a:moveTo>
                  <a:pt x="294" y="19"/>
                </a:moveTo>
                <a:lnTo>
                  <a:pt x="294" y="0"/>
                </a:lnTo>
                <a:lnTo>
                  <a:pt x="9" y="0"/>
                </a:lnTo>
                <a:lnTo>
                  <a:pt x="9" y="19"/>
                </a:lnTo>
                <a:lnTo>
                  <a:pt x="294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303" y="271"/>
                </a:moveTo>
                <a:lnTo>
                  <a:pt x="303" y="262"/>
                </a:lnTo>
                <a:lnTo>
                  <a:pt x="294" y="262"/>
                </a:lnTo>
                <a:lnTo>
                  <a:pt x="294" y="271"/>
                </a:lnTo>
                <a:lnTo>
                  <a:pt x="303" y="271"/>
                </a:lnTo>
                <a:close/>
                <a:moveTo>
                  <a:pt x="303" y="0"/>
                </a:moveTo>
                <a:lnTo>
                  <a:pt x="294" y="0"/>
                </a:lnTo>
                <a:lnTo>
                  <a:pt x="294" y="10"/>
                </a:lnTo>
                <a:lnTo>
                  <a:pt x="303" y="10"/>
                </a:lnTo>
                <a:lnTo>
                  <a:pt x="30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37" name="Freeform 349"/>
          <p:cNvSpPr>
            <a:spLocks noEditPoints="1"/>
          </p:cNvSpPr>
          <p:nvPr/>
        </p:nvSpPr>
        <p:spPr bwMode="auto">
          <a:xfrm>
            <a:off x="2452688" y="4616450"/>
            <a:ext cx="241300" cy="220663"/>
          </a:xfrm>
          <a:custGeom>
            <a:avLst/>
            <a:gdLst>
              <a:gd name="T0" fmla="*/ 10 w 304"/>
              <a:gd name="T1" fmla="*/ 259 h 278"/>
              <a:gd name="T2" fmla="*/ 10 w 304"/>
              <a:gd name="T3" fmla="*/ 278 h 278"/>
              <a:gd name="T4" fmla="*/ 294 w 304"/>
              <a:gd name="T5" fmla="*/ 278 h 278"/>
              <a:gd name="T6" fmla="*/ 294 w 304"/>
              <a:gd name="T7" fmla="*/ 259 h 278"/>
              <a:gd name="T8" fmla="*/ 10 w 304"/>
              <a:gd name="T9" fmla="*/ 259 h 278"/>
              <a:gd name="T10" fmla="*/ 285 w 304"/>
              <a:gd name="T11" fmla="*/ 268 h 278"/>
              <a:gd name="T12" fmla="*/ 304 w 304"/>
              <a:gd name="T13" fmla="*/ 268 h 278"/>
              <a:gd name="T14" fmla="*/ 304 w 304"/>
              <a:gd name="T15" fmla="*/ 10 h 278"/>
              <a:gd name="T16" fmla="*/ 285 w 304"/>
              <a:gd name="T17" fmla="*/ 10 h 278"/>
              <a:gd name="T18" fmla="*/ 285 w 304"/>
              <a:gd name="T19" fmla="*/ 268 h 278"/>
              <a:gd name="T20" fmla="*/ 294 w 304"/>
              <a:gd name="T21" fmla="*/ 20 h 278"/>
              <a:gd name="T22" fmla="*/ 294 w 304"/>
              <a:gd name="T23" fmla="*/ 0 h 278"/>
              <a:gd name="T24" fmla="*/ 10 w 304"/>
              <a:gd name="T25" fmla="*/ 0 h 278"/>
              <a:gd name="T26" fmla="*/ 10 w 304"/>
              <a:gd name="T27" fmla="*/ 20 h 278"/>
              <a:gd name="T28" fmla="*/ 294 w 304"/>
              <a:gd name="T29" fmla="*/ 20 h 278"/>
              <a:gd name="T30" fmla="*/ 20 w 304"/>
              <a:gd name="T31" fmla="*/ 10 h 278"/>
              <a:gd name="T32" fmla="*/ 0 w 304"/>
              <a:gd name="T33" fmla="*/ 10 h 278"/>
              <a:gd name="T34" fmla="*/ 0 w 304"/>
              <a:gd name="T35" fmla="*/ 268 h 278"/>
              <a:gd name="T36" fmla="*/ 20 w 304"/>
              <a:gd name="T37" fmla="*/ 268 h 278"/>
              <a:gd name="T38" fmla="*/ 20 w 304"/>
              <a:gd name="T39" fmla="*/ 10 h 278"/>
              <a:gd name="T40" fmla="*/ 0 w 304"/>
              <a:gd name="T41" fmla="*/ 278 h 278"/>
              <a:gd name="T42" fmla="*/ 10 w 304"/>
              <a:gd name="T43" fmla="*/ 278 h 278"/>
              <a:gd name="T44" fmla="*/ 10 w 304"/>
              <a:gd name="T45" fmla="*/ 268 h 278"/>
              <a:gd name="T46" fmla="*/ 0 w 304"/>
              <a:gd name="T47" fmla="*/ 268 h 278"/>
              <a:gd name="T48" fmla="*/ 0 w 304"/>
              <a:gd name="T49" fmla="*/ 278 h 278"/>
              <a:gd name="T50" fmla="*/ 304 w 304"/>
              <a:gd name="T51" fmla="*/ 278 h 278"/>
              <a:gd name="T52" fmla="*/ 304 w 304"/>
              <a:gd name="T53" fmla="*/ 268 h 278"/>
              <a:gd name="T54" fmla="*/ 294 w 304"/>
              <a:gd name="T55" fmla="*/ 268 h 278"/>
              <a:gd name="T56" fmla="*/ 294 w 304"/>
              <a:gd name="T57" fmla="*/ 278 h 278"/>
              <a:gd name="T58" fmla="*/ 304 w 304"/>
              <a:gd name="T59" fmla="*/ 278 h 278"/>
              <a:gd name="T60" fmla="*/ 304 w 304"/>
              <a:gd name="T61" fmla="*/ 0 h 278"/>
              <a:gd name="T62" fmla="*/ 294 w 304"/>
              <a:gd name="T63" fmla="*/ 0 h 278"/>
              <a:gd name="T64" fmla="*/ 294 w 304"/>
              <a:gd name="T65" fmla="*/ 10 h 278"/>
              <a:gd name="T66" fmla="*/ 304 w 304"/>
              <a:gd name="T67" fmla="*/ 10 h 278"/>
              <a:gd name="T68" fmla="*/ 304 w 304"/>
              <a:gd name="T69" fmla="*/ 0 h 278"/>
              <a:gd name="T70" fmla="*/ 0 w 304"/>
              <a:gd name="T71" fmla="*/ 0 h 278"/>
              <a:gd name="T72" fmla="*/ 0 w 304"/>
              <a:gd name="T73" fmla="*/ 10 h 278"/>
              <a:gd name="T74" fmla="*/ 10 w 304"/>
              <a:gd name="T75" fmla="*/ 10 h 278"/>
              <a:gd name="T76" fmla="*/ 10 w 304"/>
              <a:gd name="T77" fmla="*/ 0 h 278"/>
              <a:gd name="T78" fmla="*/ 0 w 304"/>
              <a:gd name="T79" fmla="*/ 0 h 278"/>
              <a:gd name="T80" fmla="*/ 0 w 304"/>
              <a:gd name="T81" fmla="*/ 278 h 278"/>
              <a:gd name="T82" fmla="*/ 10 w 304"/>
              <a:gd name="T83" fmla="*/ 278 h 278"/>
              <a:gd name="T84" fmla="*/ 10 w 304"/>
              <a:gd name="T85" fmla="*/ 268 h 278"/>
              <a:gd name="T86" fmla="*/ 0 w 304"/>
              <a:gd name="T87" fmla="*/ 268 h 278"/>
              <a:gd name="T88" fmla="*/ 0 w 304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8">
                <a:moveTo>
                  <a:pt x="10" y="259"/>
                </a:moveTo>
                <a:lnTo>
                  <a:pt x="10" y="278"/>
                </a:lnTo>
                <a:lnTo>
                  <a:pt x="294" y="278"/>
                </a:lnTo>
                <a:lnTo>
                  <a:pt x="294" y="259"/>
                </a:lnTo>
                <a:lnTo>
                  <a:pt x="10" y="259"/>
                </a:lnTo>
                <a:close/>
                <a:moveTo>
                  <a:pt x="285" y="268"/>
                </a:moveTo>
                <a:lnTo>
                  <a:pt x="304" y="268"/>
                </a:lnTo>
                <a:lnTo>
                  <a:pt x="304" y="10"/>
                </a:lnTo>
                <a:lnTo>
                  <a:pt x="285" y="10"/>
                </a:lnTo>
                <a:lnTo>
                  <a:pt x="285" y="268"/>
                </a:lnTo>
                <a:close/>
                <a:moveTo>
                  <a:pt x="294" y="20"/>
                </a:moveTo>
                <a:lnTo>
                  <a:pt x="294" y="0"/>
                </a:lnTo>
                <a:lnTo>
                  <a:pt x="10" y="0"/>
                </a:lnTo>
                <a:lnTo>
                  <a:pt x="10" y="20"/>
                </a:lnTo>
                <a:lnTo>
                  <a:pt x="2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304" y="278"/>
                </a:moveTo>
                <a:lnTo>
                  <a:pt x="304" y="268"/>
                </a:lnTo>
                <a:lnTo>
                  <a:pt x="294" y="268"/>
                </a:lnTo>
                <a:lnTo>
                  <a:pt x="294" y="278"/>
                </a:lnTo>
                <a:lnTo>
                  <a:pt x="304" y="278"/>
                </a:lnTo>
                <a:close/>
                <a:moveTo>
                  <a:pt x="304" y="0"/>
                </a:moveTo>
                <a:lnTo>
                  <a:pt x="294" y="0"/>
                </a:lnTo>
                <a:lnTo>
                  <a:pt x="294" y="10"/>
                </a:lnTo>
                <a:lnTo>
                  <a:pt x="304" y="10"/>
                </a:lnTo>
                <a:lnTo>
                  <a:pt x="3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44" name="Freeform 356"/>
          <p:cNvSpPr>
            <a:spLocks noEditPoints="1"/>
          </p:cNvSpPr>
          <p:nvPr/>
        </p:nvSpPr>
        <p:spPr bwMode="auto">
          <a:xfrm>
            <a:off x="2268538" y="4641850"/>
            <a:ext cx="101600" cy="214313"/>
          </a:xfrm>
          <a:custGeom>
            <a:avLst/>
            <a:gdLst>
              <a:gd name="T0" fmla="*/ 9 w 129"/>
              <a:gd name="T1" fmla="*/ 252 h 271"/>
              <a:gd name="T2" fmla="*/ 9 w 129"/>
              <a:gd name="T3" fmla="*/ 271 h 271"/>
              <a:gd name="T4" fmla="*/ 119 w 129"/>
              <a:gd name="T5" fmla="*/ 271 h 271"/>
              <a:gd name="T6" fmla="*/ 119 w 129"/>
              <a:gd name="T7" fmla="*/ 252 h 271"/>
              <a:gd name="T8" fmla="*/ 9 w 129"/>
              <a:gd name="T9" fmla="*/ 252 h 271"/>
              <a:gd name="T10" fmla="*/ 109 w 129"/>
              <a:gd name="T11" fmla="*/ 261 h 271"/>
              <a:gd name="T12" fmla="*/ 129 w 129"/>
              <a:gd name="T13" fmla="*/ 261 h 271"/>
              <a:gd name="T14" fmla="*/ 129 w 129"/>
              <a:gd name="T15" fmla="*/ 9 h 271"/>
              <a:gd name="T16" fmla="*/ 109 w 129"/>
              <a:gd name="T17" fmla="*/ 9 h 271"/>
              <a:gd name="T18" fmla="*/ 109 w 129"/>
              <a:gd name="T19" fmla="*/ 261 h 271"/>
              <a:gd name="T20" fmla="*/ 119 w 129"/>
              <a:gd name="T21" fmla="*/ 19 h 271"/>
              <a:gd name="T22" fmla="*/ 119 w 129"/>
              <a:gd name="T23" fmla="*/ 0 h 271"/>
              <a:gd name="T24" fmla="*/ 9 w 129"/>
              <a:gd name="T25" fmla="*/ 0 h 271"/>
              <a:gd name="T26" fmla="*/ 9 w 129"/>
              <a:gd name="T27" fmla="*/ 19 h 271"/>
              <a:gd name="T28" fmla="*/ 119 w 129"/>
              <a:gd name="T29" fmla="*/ 19 h 271"/>
              <a:gd name="T30" fmla="*/ 19 w 129"/>
              <a:gd name="T31" fmla="*/ 9 h 271"/>
              <a:gd name="T32" fmla="*/ 0 w 129"/>
              <a:gd name="T33" fmla="*/ 9 h 271"/>
              <a:gd name="T34" fmla="*/ 0 w 129"/>
              <a:gd name="T35" fmla="*/ 261 h 271"/>
              <a:gd name="T36" fmla="*/ 19 w 129"/>
              <a:gd name="T37" fmla="*/ 261 h 271"/>
              <a:gd name="T38" fmla="*/ 19 w 129"/>
              <a:gd name="T39" fmla="*/ 9 h 271"/>
              <a:gd name="T40" fmla="*/ 0 w 129"/>
              <a:gd name="T41" fmla="*/ 271 h 271"/>
              <a:gd name="T42" fmla="*/ 9 w 129"/>
              <a:gd name="T43" fmla="*/ 271 h 271"/>
              <a:gd name="T44" fmla="*/ 9 w 129"/>
              <a:gd name="T45" fmla="*/ 261 h 271"/>
              <a:gd name="T46" fmla="*/ 0 w 129"/>
              <a:gd name="T47" fmla="*/ 261 h 271"/>
              <a:gd name="T48" fmla="*/ 0 w 129"/>
              <a:gd name="T49" fmla="*/ 271 h 271"/>
              <a:gd name="T50" fmla="*/ 129 w 129"/>
              <a:gd name="T51" fmla="*/ 271 h 271"/>
              <a:gd name="T52" fmla="*/ 129 w 129"/>
              <a:gd name="T53" fmla="*/ 261 h 271"/>
              <a:gd name="T54" fmla="*/ 119 w 129"/>
              <a:gd name="T55" fmla="*/ 261 h 271"/>
              <a:gd name="T56" fmla="*/ 119 w 129"/>
              <a:gd name="T57" fmla="*/ 271 h 271"/>
              <a:gd name="T58" fmla="*/ 129 w 129"/>
              <a:gd name="T59" fmla="*/ 271 h 271"/>
              <a:gd name="T60" fmla="*/ 129 w 129"/>
              <a:gd name="T61" fmla="*/ 0 h 271"/>
              <a:gd name="T62" fmla="*/ 119 w 129"/>
              <a:gd name="T63" fmla="*/ 0 h 271"/>
              <a:gd name="T64" fmla="*/ 119 w 129"/>
              <a:gd name="T65" fmla="*/ 9 h 271"/>
              <a:gd name="T66" fmla="*/ 129 w 129"/>
              <a:gd name="T67" fmla="*/ 9 h 271"/>
              <a:gd name="T68" fmla="*/ 129 w 129"/>
              <a:gd name="T69" fmla="*/ 0 h 271"/>
              <a:gd name="T70" fmla="*/ 0 w 129"/>
              <a:gd name="T71" fmla="*/ 0 h 271"/>
              <a:gd name="T72" fmla="*/ 0 w 129"/>
              <a:gd name="T73" fmla="*/ 9 h 271"/>
              <a:gd name="T74" fmla="*/ 9 w 129"/>
              <a:gd name="T75" fmla="*/ 9 h 271"/>
              <a:gd name="T76" fmla="*/ 9 w 129"/>
              <a:gd name="T77" fmla="*/ 0 h 271"/>
              <a:gd name="T78" fmla="*/ 0 w 129"/>
              <a:gd name="T79" fmla="*/ 0 h 271"/>
              <a:gd name="T80" fmla="*/ 0 w 129"/>
              <a:gd name="T81" fmla="*/ 271 h 271"/>
              <a:gd name="T82" fmla="*/ 9 w 129"/>
              <a:gd name="T83" fmla="*/ 271 h 271"/>
              <a:gd name="T84" fmla="*/ 9 w 129"/>
              <a:gd name="T85" fmla="*/ 261 h 271"/>
              <a:gd name="T86" fmla="*/ 0 w 129"/>
              <a:gd name="T87" fmla="*/ 261 h 271"/>
              <a:gd name="T88" fmla="*/ 0 w 129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1">
                <a:moveTo>
                  <a:pt x="9" y="252"/>
                </a:moveTo>
                <a:lnTo>
                  <a:pt x="9" y="271"/>
                </a:lnTo>
                <a:lnTo>
                  <a:pt x="119" y="271"/>
                </a:lnTo>
                <a:lnTo>
                  <a:pt x="119" y="252"/>
                </a:lnTo>
                <a:lnTo>
                  <a:pt x="9" y="252"/>
                </a:lnTo>
                <a:close/>
                <a:moveTo>
                  <a:pt x="109" y="261"/>
                </a:moveTo>
                <a:lnTo>
                  <a:pt x="129" y="261"/>
                </a:lnTo>
                <a:lnTo>
                  <a:pt x="129" y="9"/>
                </a:lnTo>
                <a:lnTo>
                  <a:pt x="109" y="9"/>
                </a:lnTo>
                <a:lnTo>
                  <a:pt x="109" y="261"/>
                </a:lnTo>
                <a:close/>
                <a:moveTo>
                  <a:pt x="119" y="19"/>
                </a:moveTo>
                <a:lnTo>
                  <a:pt x="119" y="0"/>
                </a:lnTo>
                <a:lnTo>
                  <a:pt x="9" y="0"/>
                </a:lnTo>
                <a:lnTo>
                  <a:pt x="9" y="19"/>
                </a:lnTo>
                <a:lnTo>
                  <a:pt x="119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29" y="271"/>
                </a:moveTo>
                <a:lnTo>
                  <a:pt x="129" y="261"/>
                </a:lnTo>
                <a:lnTo>
                  <a:pt x="119" y="261"/>
                </a:lnTo>
                <a:lnTo>
                  <a:pt x="119" y="271"/>
                </a:lnTo>
                <a:lnTo>
                  <a:pt x="129" y="271"/>
                </a:lnTo>
                <a:close/>
                <a:moveTo>
                  <a:pt x="129" y="0"/>
                </a:moveTo>
                <a:lnTo>
                  <a:pt x="119" y="0"/>
                </a:lnTo>
                <a:lnTo>
                  <a:pt x="119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48" name="Freeform 360"/>
          <p:cNvSpPr>
            <a:spLocks noEditPoints="1"/>
          </p:cNvSpPr>
          <p:nvPr/>
        </p:nvSpPr>
        <p:spPr bwMode="auto">
          <a:xfrm>
            <a:off x="2555875" y="4616450"/>
            <a:ext cx="71438" cy="220663"/>
          </a:xfrm>
          <a:custGeom>
            <a:avLst/>
            <a:gdLst>
              <a:gd name="T0" fmla="*/ 10 w 91"/>
              <a:gd name="T1" fmla="*/ 259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9 h 278"/>
              <a:gd name="T8" fmla="*/ 10 w 91"/>
              <a:gd name="T9" fmla="*/ 259 h 278"/>
              <a:gd name="T10" fmla="*/ 72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2 w 91"/>
              <a:gd name="T17" fmla="*/ 10 h 278"/>
              <a:gd name="T18" fmla="*/ 72 w 91"/>
              <a:gd name="T19" fmla="*/ 268 h 278"/>
              <a:gd name="T20" fmla="*/ 81 w 91"/>
              <a:gd name="T21" fmla="*/ 20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20 h 278"/>
              <a:gd name="T28" fmla="*/ 81 w 91"/>
              <a:gd name="T29" fmla="*/ 20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9"/>
                </a:moveTo>
                <a:lnTo>
                  <a:pt x="10" y="278"/>
                </a:lnTo>
                <a:lnTo>
                  <a:pt x="81" y="278"/>
                </a:lnTo>
                <a:lnTo>
                  <a:pt x="81" y="259"/>
                </a:lnTo>
                <a:lnTo>
                  <a:pt x="10" y="259"/>
                </a:lnTo>
                <a:close/>
                <a:moveTo>
                  <a:pt x="72" y="268"/>
                </a:moveTo>
                <a:lnTo>
                  <a:pt x="91" y="268"/>
                </a:lnTo>
                <a:lnTo>
                  <a:pt x="91" y="10"/>
                </a:lnTo>
                <a:lnTo>
                  <a:pt x="72" y="10"/>
                </a:lnTo>
                <a:lnTo>
                  <a:pt x="72" y="268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50" name="Freeform 362"/>
          <p:cNvSpPr>
            <a:spLocks noEditPoints="1"/>
          </p:cNvSpPr>
          <p:nvPr/>
        </p:nvSpPr>
        <p:spPr bwMode="auto">
          <a:xfrm>
            <a:off x="2381250" y="4467225"/>
            <a:ext cx="71438" cy="220663"/>
          </a:xfrm>
          <a:custGeom>
            <a:avLst/>
            <a:gdLst>
              <a:gd name="T0" fmla="*/ 9 w 90"/>
              <a:gd name="T1" fmla="*/ 258 h 278"/>
              <a:gd name="T2" fmla="*/ 9 w 90"/>
              <a:gd name="T3" fmla="*/ 278 h 278"/>
              <a:gd name="T4" fmla="*/ 80 w 90"/>
              <a:gd name="T5" fmla="*/ 278 h 278"/>
              <a:gd name="T6" fmla="*/ 80 w 90"/>
              <a:gd name="T7" fmla="*/ 258 h 278"/>
              <a:gd name="T8" fmla="*/ 9 w 90"/>
              <a:gd name="T9" fmla="*/ 258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0 w 90"/>
              <a:gd name="T21" fmla="*/ 19 h 278"/>
              <a:gd name="T22" fmla="*/ 80 w 90"/>
              <a:gd name="T23" fmla="*/ 0 h 278"/>
              <a:gd name="T24" fmla="*/ 9 w 90"/>
              <a:gd name="T25" fmla="*/ 0 h 278"/>
              <a:gd name="T26" fmla="*/ 9 w 90"/>
              <a:gd name="T27" fmla="*/ 19 h 278"/>
              <a:gd name="T28" fmla="*/ 80 w 90"/>
              <a:gd name="T29" fmla="*/ 19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0 w 90"/>
              <a:gd name="T55" fmla="*/ 268 h 278"/>
              <a:gd name="T56" fmla="*/ 80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0 w 90"/>
              <a:gd name="T63" fmla="*/ 0 h 278"/>
              <a:gd name="T64" fmla="*/ 80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8"/>
                </a:moveTo>
                <a:lnTo>
                  <a:pt x="9" y="278"/>
                </a:lnTo>
                <a:lnTo>
                  <a:pt x="80" y="278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0" y="268"/>
                </a:lnTo>
                <a:lnTo>
                  <a:pt x="80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53" name="Freeform 365"/>
          <p:cNvSpPr>
            <a:spLocks noEditPoints="1"/>
          </p:cNvSpPr>
          <p:nvPr/>
        </p:nvSpPr>
        <p:spPr bwMode="auto">
          <a:xfrm>
            <a:off x="2344738" y="4471988"/>
            <a:ext cx="153987" cy="215900"/>
          </a:xfrm>
          <a:custGeom>
            <a:avLst/>
            <a:gdLst>
              <a:gd name="T0" fmla="*/ 10 w 194"/>
              <a:gd name="T1" fmla="*/ 251 h 271"/>
              <a:gd name="T2" fmla="*/ 10 w 194"/>
              <a:gd name="T3" fmla="*/ 271 h 271"/>
              <a:gd name="T4" fmla="*/ 185 w 194"/>
              <a:gd name="T5" fmla="*/ 271 h 271"/>
              <a:gd name="T6" fmla="*/ 185 w 194"/>
              <a:gd name="T7" fmla="*/ 251 h 271"/>
              <a:gd name="T8" fmla="*/ 10 w 194"/>
              <a:gd name="T9" fmla="*/ 251 h 271"/>
              <a:gd name="T10" fmla="*/ 175 w 194"/>
              <a:gd name="T11" fmla="*/ 261 h 271"/>
              <a:gd name="T12" fmla="*/ 194 w 194"/>
              <a:gd name="T13" fmla="*/ 261 h 271"/>
              <a:gd name="T14" fmla="*/ 194 w 194"/>
              <a:gd name="T15" fmla="*/ 9 h 271"/>
              <a:gd name="T16" fmla="*/ 175 w 194"/>
              <a:gd name="T17" fmla="*/ 9 h 271"/>
              <a:gd name="T18" fmla="*/ 175 w 194"/>
              <a:gd name="T19" fmla="*/ 261 h 271"/>
              <a:gd name="T20" fmla="*/ 185 w 194"/>
              <a:gd name="T21" fmla="*/ 19 h 271"/>
              <a:gd name="T22" fmla="*/ 185 w 194"/>
              <a:gd name="T23" fmla="*/ 0 h 271"/>
              <a:gd name="T24" fmla="*/ 10 w 194"/>
              <a:gd name="T25" fmla="*/ 0 h 271"/>
              <a:gd name="T26" fmla="*/ 10 w 194"/>
              <a:gd name="T27" fmla="*/ 19 h 271"/>
              <a:gd name="T28" fmla="*/ 185 w 194"/>
              <a:gd name="T29" fmla="*/ 19 h 271"/>
              <a:gd name="T30" fmla="*/ 20 w 194"/>
              <a:gd name="T31" fmla="*/ 9 h 271"/>
              <a:gd name="T32" fmla="*/ 0 w 194"/>
              <a:gd name="T33" fmla="*/ 9 h 271"/>
              <a:gd name="T34" fmla="*/ 0 w 194"/>
              <a:gd name="T35" fmla="*/ 261 h 271"/>
              <a:gd name="T36" fmla="*/ 20 w 194"/>
              <a:gd name="T37" fmla="*/ 261 h 271"/>
              <a:gd name="T38" fmla="*/ 20 w 194"/>
              <a:gd name="T39" fmla="*/ 9 h 271"/>
              <a:gd name="T40" fmla="*/ 0 w 194"/>
              <a:gd name="T41" fmla="*/ 271 h 271"/>
              <a:gd name="T42" fmla="*/ 10 w 194"/>
              <a:gd name="T43" fmla="*/ 271 h 271"/>
              <a:gd name="T44" fmla="*/ 10 w 194"/>
              <a:gd name="T45" fmla="*/ 261 h 271"/>
              <a:gd name="T46" fmla="*/ 0 w 194"/>
              <a:gd name="T47" fmla="*/ 261 h 271"/>
              <a:gd name="T48" fmla="*/ 0 w 194"/>
              <a:gd name="T49" fmla="*/ 271 h 271"/>
              <a:gd name="T50" fmla="*/ 194 w 194"/>
              <a:gd name="T51" fmla="*/ 271 h 271"/>
              <a:gd name="T52" fmla="*/ 194 w 194"/>
              <a:gd name="T53" fmla="*/ 261 h 271"/>
              <a:gd name="T54" fmla="*/ 185 w 194"/>
              <a:gd name="T55" fmla="*/ 261 h 271"/>
              <a:gd name="T56" fmla="*/ 185 w 194"/>
              <a:gd name="T57" fmla="*/ 271 h 271"/>
              <a:gd name="T58" fmla="*/ 194 w 194"/>
              <a:gd name="T59" fmla="*/ 271 h 271"/>
              <a:gd name="T60" fmla="*/ 194 w 194"/>
              <a:gd name="T61" fmla="*/ 0 h 271"/>
              <a:gd name="T62" fmla="*/ 185 w 194"/>
              <a:gd name="T63" fmla="*/ 0 h 271"/>
              <a:gd name="T64" fmla="*/ 185 w 194"/>
              <a:gd name="T65" fmla="*/ 9 h 271"/>
              <a:gd name="T66" fmla="*/ 194 w 194"/>
              <a:gd name="T67" fmla="*/ 9 h 271"/>
              <a:gd name="T68" fmla="*/ 194 w 194"/>
              <a:gd name="T69" fmla="*/ 0 h 271"/>
              <a:gd name="T70" fmla="*/ 0 w 194"/>
              <a:gd name="T71" fmla="*/ 0 h 271"/>
              <a:gd name="T72" fmla="*/ 0 w 194"/>
              <a:gd name="T73" fmla="*/ 9 h 271"/>
              <a:gd name="T74" fmla="*/ 10 w 194"/>
              <a:gd name="T75" fmla="*/ 9 h 271"/>
              <a:gd name="T76" fmla="*/ 10 w 194"/>
              <a:gd name="T77" fmla="*/ 0 h 271"/>
              <a:gd name="T78" fmla="*/ 0 w 194"/>
              <a:gd name="T79" fmla="*/ 0 h 271"/>
              <a:gd name="T80" fmla="*/ 0 w 194"/>
              <a:gd name="T81" fmla="*/ 271 h 271"/>
              <a:gd name="T82" fmla="*/ 10 w 194"/>
              <a:gd name="T83" fmla="*/ 271 h 271"/>
              <a:gd name="T84" fmla="*/ 10 w 194"/>
              <a:gd name="T85" fmla="*/ 261 h 271"/>
              <a:gd name="T86" fmla="*/ 0 w 194"/>
              <a:gd name="T87" fmla="*/ 261 h 271"/>
              <a:gd name="T88" fmla="*/ 0 w 194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71">
                <a:moveTo>
                  <a:pt x="10" y="251"/>
                </a:moveTo>
                <a:lnTo>
                  <a:pt x="10" y="271"/>
                </a:lnTo>
                <a:lnTo>
                  <a:pt x="185" y="271"/>
                </a:lnTo>
                <a:lnTo>
                  <a:pt x="185" y="251"/>
                </a:lnTo>
                <a:lnTo>
                  <a:pt x="10" y="251"/>
                </a:lnTo>
                <a:close/>
                <a:moveTo>
                  <a:pt x="175" y="261"/>
                </a:moveTo>
                <a:lnTo>
                  <a:pt x="194" y="261"/>
                </a:lnTo>
                <a:lnTo>
                  <a:pt x="194" y="9"/>
                </a:lnTo>
                <a:lnTo>
                  <a:pt x="175" y="9"/>
                </a:lnTo>
                <a:lnTo>
                  <a:pt x="175" y="261"/>
                </a:lnTo>
                <a:close/>
                <a:moveTo>
                  <a:pt x="185" y="19"/>
                </a:moveTo>
                <a:lnTo>
                  <a:pt x="185" y="0"/>
                </a:lnTo>
                <a:lnTo>
                  <a:pt x="10" y="0"/>
                </a:lnTo>
                <a:lnTo>
                  <a:pt x="10" y="19"/>
                </a:lnTo>
                <a:lnTo>
                  <a:pt x="185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94" y="271"/>
                </a:moveTo>
                <a:lnTo>
                  <a:pt x="194" y="261"/>
                </a:lnTo>
                <a:lnTo>
                  <a:pt x="185" y="261"/>
                </a:lnTo>
                <a:lnTo>
                  <a:pt x="185" y="271"/>
                </a:lnTo>
                <a:lnTo>
                  <a:pt x="194" y="271"/>
                </a:lnTo>
                <a:close/>
                <a:moveTo>
                  <a:pt x="194" y="0"/>
                </a:moveTo>
                <a:lnTo>
                  <a:pt x="185" y="0"/>
                </a:lnTo>
                <a:lnTo>
                  <a:pt x="185" y="9"/>
                </a:lnTo>
                <a:lnTo>
                  <a:pt x="194" y="9"/>
                </a:lnTo>
                <a:lnTo>
                  <a:pt x="19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58" name="Freeform 370"/>
          <p:cNvSpPr>
            <a:spLocks noEditPoints="1"/>
          </p:cNvSpPr>
          <p:nvPr/>
        </p:nvSpPr>
        <p:spPr bwMode="auto">
          <a:xfrm>
            <a:off x="2289175" y="4467225"/>
            <a:ext cx="184150" cy="220663"/>
          </a:xfrm>
          <a:custGeom>
            <a:avLst/>
            <a:gdLst>
              <a:gd name="T0" fmla="*/ 10 w 233"/>
              <a:gd name="T1" fmla="*/ 258 h 278"/>
              <a:gd name="T2" fmla="*/ 10 w 233"/>
              <a:gd name="T3" fmla="*/ 278 h 278"/>
              <a:gd name="T4" fmla="*/ 223 w 233"/>
              <a:gd name="T5" fmla="*/ 278 h 278"/>
              <a:gd name="T6" fmla="*/ 223 w 233"/>
              <a:gd name="T7" fmla="*/ 258 h 278"/>
              <a:gd name="T8" fmla="*/ 10 w 233"/>
              <a:gd name="T9" fmla="*/ 258 h 278"/>
              <a:gd name="T10" fmla="*/ 214 w 233"/>
              <a:gd name="T11" fmla="*/ 268 h 278"/>
              <a:gd name="T12" fmla="*/ 233 w 233"/>
              <a:gd name="T13" fmla="*/ 268 h 278"/>
              <a:gd name="T14" fmla="*/ 233 w 233"/>
              <a:gd name="T15" fmla="*/ 10 h 278"/>
              <a:gd name="T16" fmla="*/ 214 w 233"/>
              <a:gd name="T17" fmla="*/ 10 h 278"/>
              <a:gd name="T18" fmla="*/ 214 w 233"/>
              <a:gd name="T19" fmla="*/ 268 h 278"/>
              <a:gd name="T20" fmla="*/ 223 w 233"/>
              <a:gd name="T21" fmla="*/ 19 h 278"/>
              <a:gd name="T22" fmla="*/ 223 w 233"/>
              <a:gd name="T23" fmla="*/ 0 h 278"/>
              <a:gd name="T24" fmla="*/ 10 w 233"/>
              <a:gd name="T25" fmla="*/ 0 h 278"/>
              <a:gd name="T26" fmla="*/ 10 w 233"/>
              <a:gd name="T27" fmla="*/ 19 h 278"/>
              <a:gd name="T28" fmla="*/ 223 w 233"/>
              <a:gd name="T29" fmla="*/ 19 h 278"/>
              <a:gd name="T30" fmla="*/ 20 w 233"/>
              <a:gd name="T31" fmla="*/ 10 h 278"/>
              <a:gd name="T32" fmla="*/ 0 w 233"/>
              <a:gd name="T33" fmla="*/ 10 h 278"/>
              <a:gd name="T34" fmla="*/ 0 w 233"/>
              <a:gd name="T35" fmla="*/ 268 h 278"/>
              <a:gd name="T36" fmla="*/ 20 w 233"/>
              <a:gd name="T37" fmla="*/ 268 h 278"/>
              <a:gd name="T38" fmla="*/ 20 w 233"/>
              <a:gd name="T39" fmla="*/ 10 h 278"/>
              <a:gd name="T40" fmla="*/ 0 w 233"/>
              <a:gd name="T41" fmla="*/ 278 h 278"/>
              <a:gd name="T42" fmla="*/ 10 w 233"/>
              <a:gd name="T43" fmla="*/ 278 h 278"/>
              <a:gd name="T44" fmla="*/ 10 w 233"/>
              <a:gd name="T45" fmla="*/ 268 h 278"/>
              <a:gd name="T46" fmla="*/ 0 w 233"/>
              <a:gd name="T47" fmla="*/ 268 h 278"/>
              <a:gd name="T48" fmla="*/ 0 w 233"/>
              <a:gd name="T49" fmla="*/ 278 h 278"/>
              <a:gd name="T50" fmla="*/ 233 w 233"/>
              <a:gd name="T51" fmla="*/ 278 h 278"/>
              <a:gd name="T52" fmla="*/ 233 w 233"/>
              <a:gd name="T53" fmla="*/ 268 h 278"/>
              <a:gd name="T54" fmla="*/ 223 w 233"/>
              <a:gd name="T55" fmla="*/ 268 h 278"/>
              <a:gd name="T56" fmla="*/ 223 w 233"/>
              <a:gd name="T57" fmla="*/ 278 h 278"/>
              <a:gd name="T58" fmla="*/ 233 w 233"/>
              <a:gd name="T59" fmla="*/ 278 h 278"/>
              <a:gd name="T60" fmla="*/ 233 w 233"/>
              <a:gd name="T61" fmla="*/ 0 h 278"/>
              <a:gd name="T62" fmla="*/ 223 w 233"/>
              <a:gd name="T63" fmla="*/ 0 h 278"/>
              <a:gd name="T64" fmla="*/ 223 w 233"/>
              <a:gd name="T65" fmla="*/ 10 h 278"/>
              <a:gd name="T66" fmla="*/ 233 w 233"/>
              <a:gd name="T67" fmla="*/ 10 h 278"/>
              <a:gd name="T68" fmla="*/ 233 w 233"/>
              <a:gd name="T69" fmla="*/ 0 h 278"/>
              <a:gd name="T70" fmla="*/ 0 w 233"/>
              <a:gd name="T71" fmla="*/ 0 h 278"/>
              <a:gd name="T72" fmla="*/ 0 w 233"/>
              <a:gd name="T73" fmla="*/ 10 h 278"/>
              <a:gd name="T74" fmla="*/ 10 w 233"/>
              <a:gd name="T75" fmla="*/ 10 h 278"/>
              <a:gd name="T76" fmla="*/ 10 w 233"/>
              <a:gd name="T77" fmla="*/ 0 h 278"/>
              <a:gd name="T78" fmla="*/ 0 w 233"/>
              <a:gd name="T79" fmla="*/ 0 h 278"/>
              <a:gd name="T80" fmla="*/ 0 w 233"/>
              <a:gd name="T81" fmla="*/ 278 h 278"/>
              <a:gd name="T82" fmla="*/ 10 w 233"/>
              <a:gd name="T83" fmla="*/ 278 h 278"/>
              <a:gd name="T84" fmla="*/ 10 w 233"/>
              <a:gd name="T85" fmla="*/ 268 h 278"/>
              <a:gd name="T86" fmla="*/ 0 w 233"/>
              <a:gd name="T87" fmla="*/ 268 h 278"/>
              <a:gd name="T88" fmla="*/ 0 w 233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33" h="278">
                <a:moveTo>
                  <a:pt x="10" y="258"/>
                </a:moveTo>
                <a:lnTo>
                  <a:pt x="10" y="278"/>
                </a:lnTo>
                <a:lnTo>
                  <a:pt x="223" y="278"/>
                </a:lnTo>
                <a:lnTo>
                  <a:pt x="223" y="258"/>
                </a:lnTo>
                <a:lnTo>
                  <a:pt x="10" y="258"/>
                </a:lnTo>
                <a:close/>
                <a:moveTo>
                  <a:pt x="214" y="268"/>
                </a:moveTo>
                <a:lnTo>
                  <a:pt x="233" y="268"/>
                </a:lnTo>
                <a:lnTo>
                  <a:pt x="233" y="10"/>
                </a:lnTo>
                <a:lnTo>
                  <a:pt x="214" y="10"/>
                </a:lnTo>
                <a:lnTo>
                  <a:pt x="214" y="268"/>
                </a:lnTo>
                <a:close/>
                <a:moveTo>
                  <a:pt x="223" y="19"/>
                </a:moveTo>
                <a:lnTo>
                  <a:pt x="223" y="0"/>
                </a:lnTo>
                <a:lnTo>
                  <a:pt x="10" y="0"/>
                </a:lnTo>
                <a:lnTo>
                  <a:pt x="10" y="19"/>
                </a:lnTo>
                <a:lnTo>
                  <a:pt x="223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33" y="278"/>
                </a:moveTo>
                <a:lnTo>
                  <a:pt x="233" y="268"/>
                </a:lnTo>
                <a:lnTo>
                  <a:pt x="223" y="268"/>
                </a:lnTo>
                <a:lnTo>
                  <a:pt x="223" y="278"/>
                </a:lnTo>
                <a:lnTo>
                  <a:pt x="233" y="278"/>
                </a:lnTo>
                <a:close/>
                <a:moveTo>
                  <a:pt x="233" y="0"/>
                </a:moveTo>
                <a:lnTo>
                  <a:pt x="223" y="0"/>
                </a:lnTo>
                <a:lnTo>
                  <a:pt x="223" y="10"/>
                </a:lnTo>
                <a:lnTo>
                  <a:pt x="233" y="10"/>
                </a:lnTo>
                <a:lnTo>
                  <a:pt x="23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59" name="Freeform 371"/>
          <p:cNvSpPr>
            <a:spLocks noEditPoints="1"/>
          </p:cNvSpPr>
          <p:nvPr/>
        </p:nvSpPr>
        <p:spPr bwMode="auto">
          <a:xfrm>
            <a:off x="2257425" y="4483100"/>
            <a:ext cx="211138" cy="220663"/>
          </a:xfrm>
          <a:custGeom>
            <a:avLst/>
            <a:gdLst>
              <a:gd name="T0" fmla="*/ 9 w 265"/>
              <a:gd name="T1" fmla="*/ 259 h 278"/>
              <a:gd name="T2" fmla="*/ 9 w 265"/>
              <a:gd name="T3" fmla="*/ 278 h 278"/>
              <a:gd name="T4" fmla="*/ 255 w 265"/>
              <a:gd name="T5" fmla="*/ 278 h 278"/>
              <a:gd name="T6" fmla="*/ 255 w 265"/>
              <a:gd name="T7" fmla="*/ 259 h 278"/>
              <a:gd name="T8" fmla="*/ 9 w 265"/>
              <a:gd name="T9" fmla="*/ 259 h 278"/>
              <a:gd name="T10" fmla="*/ 245 w 265"/>
              <a:gd name="T11" fmla="*/ 268 h 278"/>
              <a:gd name="T12" fmla="*/ 265 w 265"/>
              <a:gd name="T13" fmla="*/ 268 h 278"/>
              <a:gd name="T14" fmla="*/ 265 w 265"/>
              <a:gd name="T15" fmla="*/ 10 h 278"/>
              <a:gd name="T16" fmla="*/ 245 w 265"/>
              <a:gd name="T17" fmla="*/ 10 h 278"/>
              <a:gd name="T18" fmla="*/ 245 w 265"/>
              <a:gd name="T19" fmla="*/ 268 h 278"/>
              <a:gd name="T20" fmla="*/ 255 w 265"/>
              <a:gd name="T21" fmla="*/ 20 h 278"/>
              <a:gd name="T22" fmla="*/ 255 w 265"/>
              <a:gd name="T23" fmla="*/ 0 h 278"/>
              <a:gd name="T24" fmla="*/ 9 w 265"/>
              <a:gd name="T25" fmla="*/ 0 h 278"/>
              <a:gd name="T26" fmla="*/ 9 w 265"/>
              <a:gd name="T27" fmla="*/ 20 h 278"/>
              <a:gd name="T28" fmla="*/ 255 w 265"/>
              <a:gd name="T29" fmla="*/ 20 h 278"/>
              <a:gd name="T30" fmla="*/ 19 w 265"/>
              <a:gd name="T31" fmla="*/ 10 h 278"/>
              <a:gd name="T32" fmla="*/ 0 w 265"/>
              <a:gd name="T33" fmla="*/ 10 h 278"/>
              <a:gd name="T34" fmla="*/ 0 w 265"/>
              <a:gd name="T35" fmla="*/ 268 h 278"/>
              <a:gd name="T36" fmla="*/ 19 w 265"/>
              <a:gd name="T37" fmla="*/ 268 h 278"/>
              <a:gd name="T38" fmla="*/ 19 w 265"/>
              <a:gd name="T39" fmla="*/ 10 h 278"/>
              <a:gd name="T40" fmla="*/ 0 w 265"/>
              <a:gd name="T41" fmla="*/ 278 h 278"/>
              <a:gd name="T42" fmla="*/ 9 w 265"/>
              <a:gd name="T43" fmla="*/ 278 h 278"/>
              <a:gd name="T44" fmla="*/ 9 w 265"/>
              <a:gd name="T45" fmla="*/ 268 h 278"/>
              <a:gd name="T46" fmla="*/ 0 w 265"/>
              <a:gd name="T47" fmla="*/ 268 h 278"/>
              <a:gd name="T48" fmla="*/ 0 w 265"/>
              <a:gd name="T49" fmla="*/ 278 h 278"/>
              <a:gd name="T50" fmla="*/ 265 w 265"/>
              <a:gd name="T51" fmla="*/ 278 h 278"/>
              <a:gd name="T52" fmla="*/ 265 w 265"/>
              <a:gd name="T53" fmla="*/ 268 h 278"/>
              <a:gd name="T54" fmla="*/ 255 w 265"/>
              <a:gd name="T55" fmla="*/ 268 h 278"/>
              <a:gd name="T56" fmla="*/ 255 w 265"/>
              <a:gd name="T57" fmla="*/ 278 h 278"/>
              <a:gd name="T58" fmla="*/ 265 w 265"/>
              <a:gd name="T59" fmla="*/ 278 h 278"/>
              <a:gd name="T60" fmla="*/ 265 w 265"/>
              <a:gd name="T61" fmla="*/ 0 h 278"/>
              <a:gd name="T62" fmla="*/ 255 w 265"/>
              <a:gd name="T63" fmla="*/ 0 h 278"/>
              <a:gd name="T64" fmla="*/ 255 w 265"/>
              <a:gd name="T65" fmla="*/ 10 h 278"/>
              <a:gd name="T66" fmla="*/ 265 w 265"/>
              <a:gd name="T67" fmla="*/ 10 h 278"/>
              <a:gd name="T68" fmla="*/ 265 w 265"/>
              <a:gd name="T69" fmla="*/ 0 h 278"/>
              <a:gd name="T70" fmla="*/ 0 w 265"/>
              <a:gd name="T71" fmla="*/ 0 h 278"/>
              <a:gd name="T72" fmla="*/ 0 w 265"/>
              <a:gd name="T73" fmla="*/ 10 h 278"/>
              <a:gd name="T74" fmla="*/ 9 w 265"/>
              <a:gd name="T75" fmla="*/ 10 h 278"/>
              <a:gd name="T76" fmla="*/ 9 w 265"/>
              <a:gd name="T77" fmla="*/ 0 h 278"/>
              <a:gd name="T78" fmla="*/ 0 w 265"/>
              <a:gd name="T79" fmla="*/ 0 h 278"/>
              <a:gd name="T80" fmla="*/ 0 w 265"/>
              <a:gd name="T81" fmla="*/ 278 h 278"/>
              <a:gd name="T82" fmla="*/ 9 w 265"/>
              <a:gd name="T83" fmla="*/ 278 h 278"/>
              <a:gd name="T84" fmla="*/ 9 w 265"/>
              <a:gd name="T85" fmla="*/ 268 h 278"/>
              <a:gd name="T86" fmla="*/ 0 w 265"/>
              <a:gd name="T87" fmla="*/ 268 h 278"/>
              <a:gd name="T88" fmla="*/ 0 w 265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5" h="278">
                <a:moveTo>
                  <a:pt x="9" y="259"/>
                </a:moveTo>
                <a:lnTo>
                  <a:pt x="9" y="278"/>
                </a:lnTo>
                <a:lnTo>
                  <a:pt x="255" y="278"/>
                </a:lnTo>
                <a:lnTo>
                  <a:pt x="255" y="259"/>
                </a:lnTo>
                <a:lnTo>
                  <a:pt x="9" y="259"/>
                </a:lnTo>
                <a:close/>
                <a:moveTo>
                  <a:pt x="245" y="268"/>
                </a:moveTo>
                <a:lnTo>
                  <a:pt x="265" y="268"/>
                </a:lnTo>
                <a:lnTo>
                  <a:pt x="265" y="10"/>
                </a:lnTo>
                <a:lnTo>
                  <a:pt x="245" y="10"/>
                </a:lnTo>
                <a:lnTo>
                  <a:pt x="245" y="268"/>
                </a:lnTo>
                <a:close/>
                <a:moveTo>
                  <a:pt x="255" y="20"/>
                </a:moveTo>
                <a:lnTo>
                  <a:pt x="255" y="0"/>
                </a:lnTo>
                <a:lnTo>
                  <a:pt x="9" y="0"/>
                </a:lnTo>
                <a:lnTo>
                  <a:pt x="9" y="20"/>
                </a:lnTo>
                <a:lnTo>
                  <a:pt x="255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65" y="278"/>
                </a:moveTo>
                <a:lnTo>
                  <a:pt x="265" y="268"/>
                </a:lnTo>
                <a:lnTo>
                  <a:pt x="255" y="268"/>
                </a:lnTo>
                <a:lnTo>
                  <a:pt x="255" y="278"/>
                </a:lnTo>
                <a:lnTo>
                  <a:pt x="265" y="278"/>
                </a:lnTo>
                <a:close/>
                <a:moveTo>
                  <a:pt x="265" y="0"/>
                </a:moveTo>
                <a:lnTo>
                  <a:pt x="255" y="0"/>
                </a:lnTo>
                <a:lnTo>
                  <a:pt x="255" y="10"/>
                </a:lnTo>
                <a:lnTo>
                  <a:pt x="265" y="10"/>
                </a:lnTo>
                <a:lnTo>
                  <a:pt x="265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60" name="Freeform 372"/>
          <p:cNvSpPr>
            <a:spLocks noEditPoints="1"/>
          </p:cNvSpPr>
          <p:nvPr/>
        </p:nvSpPr>
        <p:spPr bwMode="auto">
          <a:xfrm>
            <a:off x="2443163" y="4764088"/>
            <a:ext cx="127000" cy="220662"/>
          </a:xfrm>
          <a:custGeom>
            <a:avLst/>
            <a:gdLst>
              <a:gd name="T0" fmla="*/ 10 w 162"/>
              <a:gd name="T1" fmla="*/ 258 h 277"/>
              <a:gd name="T2" fmla="*/ 10 w 162"/>
              <a:gd name="T3" fmla="*/ 277 h 277"/>
              <a:gd name="T4" fmla="*/ 152 w 162"/>
              <a:gd name="T5" fmla="*/ 277 h 277"/>
              <a:gd name="T6" fmla="*/ 152 w 162"/>
              <a:gd name="T7" fmla="*/ 258 h 277"/>
              <a:gd name="T8" fmla="*/ 10 w 162"/>
              <a:gd name="T9" fmla="*/ 258 h 277"/>
              <a:gd name="T10" fmla="*/ 142 w 162"/>
              <a:gd name="T11" fmla="*/ 268 h 277"/>
              <a:gd name="T12" fmla="*/ 162 w 162"/>
              <a:gd name="T13" fmla="*/ 268 h 277"/>
              <a:gd name="T14" fmla="*/ 162 w 162"/>
              <a:gd name="T15" fmla="*/ 9 h 277"/>
              <a:gd name="T16" fmla="*/ 142 w 162"/>
              <a:gd name="T17" fmla="*/ 9 h 277"/>
              <a:gd name="T18" fmla="*/ 142 w 162"/>
              <a:gd name="T19" fmla="*/ 268 h 277"/>
              <a:gd name="T20" fmla="*/ 152 w 162"/>
              <a:gd name="T21" fmla="*/ 19 h 277"/>
              <a:gd name="T22" fmla="*/ 152 w 162"/>
              <a:gd name="T23" fmla="*/ 0 h 277"/>
              <a:gd name="T24" fmla="*/ 10 w 162"/>
              <a:gd name="T25" fmla="*/ 0 h 277"/>
              <a:gd name="T26" fmla="*/ 10 w 162"/>
              <a:gd name="T27" fmla="*/ 19 h 277"/>
              <a:gd name="T28" fmla="*/ 152 w 162"/>
              <a:gd name="T29" fmla="*/ 19 h 277"/>
              <a:gd name="T30" fmla="*/ 20 w 162"/>
              <a:gd name="T31" fmla="*/ 9 h 277"/>
              <a:gd name="T32" fmla="*/ 0 w 162"/>
              <a:gd name="T33" fmla="*/ 9 h 277"/>
              <a:gd name="T34" fmla="*/ 0 w 162"/>
              <a:gd name="T35" fmla="*/ 268 h 277"/>
              <a:gd name="T36" fmla="*/ 20 w 162"/>
              <a:gd name="T37" fmla="*/ 268 h 277"/>
              <a:gd name="T38" fmla="*/ 20 w 162"/>
              <a:gd name="T39" fmla="*/ 9 h 277"/>
              <a:gd name="T40" fmla="*/ 0 w 162"/>
              <a:gd name="T41" fmla="*/ 277 h 277"/>
              <a:gd name="T42" fmla="*/ 10 w 162"/>
              <a:gd name="T43" fmla="*/ 277 h 277"/>
              <a:gd name="T44" fmla="*/ 10 w 162"/>
              <a:gd name="T45" fmla="*/ 268 h 277"/>
              <a:gd name="T46" fmla="*/ 0 w 162"/>
              <a:gd name="T47" fmla="*/ 268 h 277"/>
              <a:gd name="T48" fmla="*/ 0 w 162"/>
              <a:gd name="T49" fmla="*/ 277 h 277"/>
              <a:gd name="T50" fmla="*/ 162 w 162"/>
              <a:gd name="T51" fmla="*/ 277 h 277"/>
              <a:gd name="T52" fmla="*/ 162 w 162"/>
              <a:gd name="T53" fmla="*/ 268 h 277"/>
              <a:gd name="T54" fmla="*/ 152 w 162"/>
              <a:gd name="T55" fmla="*/ 268 h 277"/>
              <a:gd name="T56" fmla="*/ 152 w 162"/>
              <a:gd name="T57" fmla="*/ 277 h 277"/>
              <a:gd name="T58" fmla="*/ 162 w 162"/>
              <a:gd name="T59" fmla="*/ 277 h 277"/>
              <a:gd name="T60" fmla="*/ 162 w 162"/>
              <a:gd name="T61" fmla="*/ 0 h 277"/>
              <a:gd name="T62" fmla="*/ 152 w 162"/>
              <a:gd name="T63" fmla="*/ 0 h 277"/>
              <a:gd name="T64" fmla="*/ 152 w 162"/>
              <a:gd name="T65" fmla="*/ 9 h 277"/>
              <a:gd name="T66" fmla="*/ 162 w 162"/>
              <a:gd name="T67" fmla="*/ 9 h 277"/>
              <a:gd name="T68" fmla="*/ 162 w 162"/>
              <a:gd name="T69" fmla="*/ 0 h 277"/>
              <a:gd name="T70" fmla="*/ 0 w 162"/>
              <a:gd name="T71" fmla="*/ 0 h 277"/>
              <a:gd name="T72" fmla="*/ 0 w 162"/>
              <a:gd name="T73" fmla="*/ 9 h 277"/>
              <a:gd name="T74" fmla="*/ 10 w 162"/>
              <a:gd name="T75" fmla="*/ 9 h 277"/>
              <a:gd name="T76" fmla="*/ 10 w 162"/>
              <a:gd name="T77" fmla="*/ 0 h 277"/>
              <a:gd name="T78" fmla="*/ 0 w 162"/>
              <a:gd name="T79" fmla="*/ 0 h 277"/>
              <a:gd name="T80" fmla="*/ 0 w 162"/>
              <a:gd name="T81" fmla="*/ 277 h 277"/>
              <a:gd name="T82" fmla="*/ 10 w 162"/>
              <a:gd name="T83" fmla="*/ 277 h 277"/>
              <a:gd name="T84" fmla="*/ 10 w 162"/>
              <a:gd name="T85" fmla="*/ 268 h 277"/>
              <a:gd name="T86" fmla="*/ 0 w 162"/>
              <a:gd name="T87" fmla="*/ 268 h 277"/>
              <a:gd name="T88" fmla="*/ 0 w 162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2" h="277">
                <a:moveTo>
                  <a:pt x="10" y="258"/>
                </a:moveTo>
                <a:lnTo>
                  <a:pt x="10" y="277"/>
                </a:lnTo>
                <a:lnTo>
                  <a:pt x="152" y="277"/>
                </a:lnTo>
                <a:lnTo>
                  <a:pt x="152" y="258"/>
                </a:lnTo>
                <a:lnTo>
                  <a:pt x="10" y="258"/>
                </a:lnTo>
                <a:close/>
                <a:moveTo>
                  <a:pt x="142" y="268"/>
                </a:moveTo>
                <a:lnTo>
                  <a:pt x="162" y="268"/>
                </a:lnTo>
                <a:lnTo>
                  <a:pt x="162" y="9"/>
                </a:lnTo>
                <a:lnTo>
                  <a:pt x="142" y="9"/>
                </a:lnTo>
                <a:lnTo>
                  <a:pt x="142" y="268"/>
                </a:lnTo>
                <a:close/>
                <a:moveTo>
                  <a:pt x="152" y="19"/>
                </a:moveTo>
                <a:lnTo>
                  <a:pt x="152" y="0"/>
                </a:lnTo>
                <a:lnTo>
                  <a:pt x="10" y="0"/>
                </a:lnTo>
                <a:lnTo>
                  <a:pt x="10" y="19"/>
                </a:lnTo>
                <a:lnTo>
                  <a:pt x="152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62" y="277"/>
                </a:moveTo>
                <a:lnTo>
                  <a:pt x="162" y="268"/>
                </a:lnTo>
                <a:lnTo>
                  <a:pt x="152" y="268"/>
                </a:lnTo>
                <a:lnTo>
                  <a:pt x="152" y="277"/>
                </a:lnTo>
                <a:lnTo>
                  <a:pt x="162" y="277"/>
                </a:lnTo>
                <a:close/>
                <a:moveTo>
                  <a:pt x="162" y="0"/>
                </a:moveTo>
                <a:lnTo>
                  <a:pt x="152" y="0"/>
                </a:lnTo>
                <a:lnTo>
                  <a:pt x="152" y="9"/>
                </a:lnTo>
                <a:lnTo>
                  <a:pt x="162" y="9"/>
                </a:lnTo>
                <a:lnTo>
                  <a:pt x="162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61" name="Freeform 373"/>
          <p:cNvSpPr>
            <a:spLocks noEditPoints="1"/>
          </p:cNvSpPr>
          <p:nvPr/>
        </p:nvSpPr>
        <p:spPr bwMode="auto">
          <a:xfrm>
            <a:off x="2535238" y="4713288"/>
            <a:ext cx="96837" cy="215900"/>
          </a:xfrm>
          <a:custGeom>
            <a:avLst/>
            <a:gdLst>
              <a:gd name="T0" fmla="*/ 9 w 122"/>
              <a:gd name="T1" fmla="*/ 252 h 271"/>
              <a:gd name="T2" fmla="*/ 9 w 122"/>
              <a:gd name="T3" fmla="*/ 271 h 271"/>
              <a:gd name="T4" fmla="*/ 113 w 122"/>
              <a:gd name="T5" fmla="*/ 271 h 271"/>
              <a:gd name="T6" fmla="*/ 113 w 122"/>
              <a:gd name="T7" fmla="*/ 252 h 271"/>
              <a:gd name="T8" fmla="*/ 9 w 122"/>
              <a:gd name="T9" fmla="*/ 252 h 271"/>
              <a:gd name="T10" fmla="*/ 103 w 122"/>
              <a:gd name="T11" fmla="*/ 262 h 271"/>
              <a:gd name="T12" fmla="*/ 122 w 122"/>
              <a:gd name="T13" fmla="*/ 262 h 271"/>
              <a:gd name="T14" fmla="*/ 122 w 122"/>
              <a:gd name="T15" fmla="*/ 10 h 271"/>
              <a:gd name="T16" fmla="*/ 103 w 122"/>
              <a:gd name="T17" fmla="*/ 10 h 271"/>
              <a:gd name="T18" fmla="*/ 103 w 122"/>
              <a:gd name="T19" fmla="*/ 262 h 271"/>
              <a:gd name="T20" fmla="*/ 113 w 122"/>
              <a:gd name="T21" fmla="*/ 19 h 271"/>
              <a:gd name="T22" fmla="*/ 113 w 122"/>
              <a:gd name="T23" fmla="*/ 0 h 271"/>
              <a:gd name="T24" fmla="*/ 9 w 122"/>
              <a:gd name="T25" fmla="*/ 0 h 271"/>
              <a:gd name="T26" fmla="*/ 9 w 122"/>
              <a:gd name="T27" fmla="*/ 19 h 271"/>
              <a:gd name="T28" fmla="*/ 113 w 122"/>
              <a:gd name="T29" fmla="*/ 19 h 271"/>
              <a:gd name="T30" fmla="*/ 19 w 122"/>
              <a:gd name="T31" fmla="*/ 10 h 271"/>
              <a:gd name="T32" fmla="*/ 0 w 122"/>
              <a:gd name="T33" fmla="*/ 10 h 271"/>
              <a:gd name="T34" fmla="*/ 0 w 122"/>
              <a:gd name="T35" fmla="*/ 262 h 271"/>
              <a:gd name="T36" fmla="*/ 19 w 122"/>
              <a:gd name="T37" fmla="*/ 262 h 271"/>
              <a:gd name="T38" fmla="*/ 19 w 122"/>
              <a:gd name="T39" fmla="*/ 10 h 271"/>
              <a:gd name="T40" fmla="*/ 0 w 122"/>
              <a:gd name="T41" fmla="*/ 271 h 271"/>
              <a:gd name="T42" fmla="*/ 9 w 122"/>
              <a:gd name="T43" fmla="*/ 271 h 271"/>
              <a:gd name="T44" fmla="*/ 9 w 122"/>
              <a:gd name="T45" fmla="*/ 262 h 271"/>
              <a:gd name="T46" fmla="*/ 0 w 122"/>
              <a:gd name="T47" fmla="*/ 262 h 271"/>
              <a:gd name="T48" fmla="*/ 0 w 122"/>
              <a:gd name="T49" fmla="*/ 271 h 271"/>
              <a:gd name="T50" fmla="*/ 122 w 122"/>
              <a:gd name="T51" fmla="*/ 271 h 271"/>
              <a:gd name="T52" fmla="*/ 122 w 122"/>
              <a:gd name="T53" fmla="*/ 262 h 271"/>
              <a:gd name="T54" fmla="*/ 113 w 122"/>
              <a:gd name="T55" fmla="*/ 262 h 271"/>
              <a:gd name="T56" fmla="*/ 113 w 122"/>
              <a:gd name="T57" fmla="*/ 271 h 271"/>
              <a:gd name="T58" fmla="*/ 122 w 122"/>
              <a:gd name="T59" fmla="*/ 271 h 271"/>
              <a:gd name="T60" fmla="*/ 122 w 122"/>
              <a:gd name="T61" fmla="*/ 0 h 271"/>
              <a:gd name="T62" fmla="*/ 113 w 122"/>
              <a:gd name="T63" fmla="*/ 0 h 271"/>
              <a:gd name="T64" fmla="*/ 113 w 122"/>
              <a:gd name="T65" fmla="*/ 10 h 271"/>
              <a:gd name="T66" fmla="*/ 122 w 122"/>
              <a:gd name="T67" fmla="*/ 10 h 271"/>
              <a:gd name="T68" fmla="*/ 122 w 122"/>
              <a:gd name="T69" fmla="*/ 0 h 271"/>
              <a:gd name="T70" fmla="*/ 0 w 122"/>
              <a:gd name="T71" fmla="*/ 0 h 271"/>
              <a:gd name="T72" fmla="*/ 0 w 122"/>
              <a:gd name="T73" fmla="*/ 10 h 271"/>
              <a:gd name="T74" fmla="*/ 9 w 122"/>
              <a:gd name="T75" fmla="*/ 10 h 271"/>
              <a:gd name="T76" fmla="*/ 9 w 122"/>
              <a:gd name="T77" fmla="*/ 0 h 271"/>
              <a:gd name="T78" fmla="*/ 0 w 122"/>
              <a:gd name="T79" fmla="*/ 0 h 271"/>
              <a:gd name="T80" fmla="*/ 0 w 122"/>
              <a:gd name="T81" fmla="*/ 271 h 271"/>
              <a:gd name="T82" fmla="*/ 9 w 122"/>
              <a:gd name="T83" fmla="*/ 271 h 271"/>
              <a:gd name="T84" fmla="*/ 9 w 122"/>
              <a:gd name="T85" fmla="*/ 262 h 271"/>
              <a:gd name="T86" fmla="*/ 0 w 122"/>
              <a:gd name="T87" fmla="*/ 262 h 271"/>
              <a:gd name="T88" fmla="*/ 0 w 122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" h="271">
                <a:moveTo>
                  <a:pt x="9" y="252"/>
                </a:moveTo>
                <a:lnTo>
                  <a:pt x="9" y="271"/>
                </a:lnTo>
                <a:lnTo>
                  <a:pt x="113" y="271"/>
                </a:lnTo>
                <a:lnTo>
                  <a:pt x="113" y="252"/>
                </a:lnTo>
                <a:lnTo>
                  <a:pt x="9" y="252"/>
                </a:lnTo>
                <a:close/>
                <a:moveTo>
                  <a:pt x="103" y="262"/>
                </a:moveTo>
                <a:lnTo>
                  <a:pt x="122" y="262"/>
                </a:lnTo>
                <a:lnTo>
                  <a:pt x="122" y="10"/>
                </a:lnTo>
                <a:lnTo>
                  <a:pt x="103" y="10"/>
                </a:lnTo>
                <a:lnTo>
                  <a:pt x="103" y="262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9" y="0"/>
                </a:lnTo>
                <a:lnTo>
                  <a:pt x="9" y="19"/>
                </a:lnTo>
                <a:lnTo>
                  <a:pt x="113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122" y="271"/>
                </a:moveTo>
                <a:lnTo>
                  <a:pt x="122" y="262"/>
                </a:lnTo>
                <a:lnTo>
                  <a:pt x="113" y="262"/>
                </a:lnTo>
                <a:lnTo>
                  <a:pt x="113" y="271"/>
                </a:lnTo>
                <a:lnTo>
                  <a:pt x="122" y="271"/>
                </a:lnTo>
                <a:close/>
                <a:moveTo>
                  <a:pt x="122" y="0"/>
                </a:moveTo>
                <a:lnTo>
                  <a:pt x="113" y="0"/>
                </a:lnTo>
                <a:lnTo>
                  <a:pt x="113" y="10"/>
                </a:lnTo>
                <a:lnTo>
                  <a:pt x="122" y="10"/>
                </a:lnTo>
                <a:lnTo>
                  <a:pt x="122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62" name="Freeform 374"/>
          <p:cNvSpPr>
            <a:spLocks noEditPoints="1"/>
          </p:cNvSpPr>
          <p:nvPr/>
        </p:nvSpPr>
        <p:spPr bwMode="auto">
          <a:xfrm>
            <a:off x="2549525" y="4616450"/>
            <a:ext cx="98425" cy="220663"/>
          </a:xfrm>
          <a:custGeom>
            <a:avLst/>
            <a:gdLst>
              <a:gd name="T0" fmla="*/ 10 w 123"/>
              <a:gd name="T1" fmla="*/ 259 h 278"/>
              <a:gd name="T2" fmla="*/ 10 w 123"/>
              <a:gd name="T3" fmla="*/ 278 h 278"/>
              <a:gd name="T4" fmla="*/ 113 w 123"/>
              <a:gd name="T5" fmla="*/ 278 h 278"/>
              <a:gd name="T6" fmla="*/ 113 w 123"/>
              <a:gd name="T7" fmla="*/ 259 h 278"/>
              <a:gd name="T8" fmla="*/ 10 w 123"/>
              <a:gd name="T9" fmla="*/ 259 h 278"/>
              <a:gd name="T10" fmla="*/ 103 w 123"/>
              <a:gd name="T11" fmla="*/ 268 h 278"/>
              <a:gd name="T12" fmla="*/ 123 w 123"/>
              <a:gd name="T13" fmla="*/ 268 h 278"/>
              <a:gd name="T14" fmla="*/ 123 w 123"/>
              <a:gd name="T15" fmla="*/ 10 h 278"/>
              <a:gd name="T16" fmla="*/ 103 w 123"/>
              <a:gd name="T17" fmla="*/ 10 h 278"/>
              <a:gd name="T18" fmla="*/ 103 w 123"/>
              <a:gd name="T19" fmla="*/ 268 h 278"/>
              <a:gd name="T20" fmla="*/ 113 w 123"/>
              <a:gd name="T21" fmla="*/ 20 h 278"/>
              <a:gd name="T22" fmla="*/ 113 w 123"/>
              <a:gd name="T23" fmla="*/ 0 h 278"/>
              <a:gd name="T24" fmla="*/ 10 w 123"/>
              <a:gd name="T25" fmla="*/ 0 h 278"/>
              <a:gd name="T26" fmla="*/ 10 w 123"/>
              <a:gd name="T27" fmla="*/ 20 h 278"/>
              <a:gd name="T28" fmla="*/ 113 w 123"/>
              <a:gd name="T29" fmla="*/ 20 h 278"/>
              <a:gd name="T30" fmla="*/ 19 w 123"/>
              <a:gd name="T31" fmla="*/ 10 h 278"/>
              <a:gd name="T32" fmla="*/ 0 w 123"/>
              <a:gd name="T33" fmla="*/ 10 h 278"/>
              <a:gd name="T34" fmla="*/ 0 w 123"/>
              <a:gd name="T35" fmla="*/ 268 h 278"/>
              <a:gd name="T36" fmla="*/ 19 w 123"/>
              <a:gd name="T37" fmla="*/ 268 h 278"/>
              <a:gd name="T38" fmla="*/ 19 w 123"/>
              <a:gd name="T39" fmla="*/ 10 h 278"/>
              <a:gd name="T40" fmla="*/ 0 w 123"/>
              <a:gd name="T41" fmla="*/ 278 h 278"/>
              <a:gd name="T42" fmla="*/ 10 w 123"/>
              <a:gd name="T43" fmla="*/ 278 h 278"/>
              <a:gd name="T44" fmla="*/ 10 w 123"/>
              <a:gd name="T45" fmla="*/ 268 h 278"/>
              <a:gd name="T46" fmla="*/ 0 w 123"/>
              <a:gd name="T47" fmla="*/ 268 h 278"/>
              <a:gd name="T48" fmla="*/ 0 w 123"/>
              <a:gd name="T49" fmla="*/ 278 h 278"/>
              <a:gd name="T50" fmla="*/ 123 w 123"/>
              <a:gd name="T51" fmla="*/ 278 h 278"/>
              <a:gd name="T52" fmla="*/ 123 w 123"/>
              <a:gd name="T53" fmla="*/ 268 h 278"/>
              <a:gd name="T54" fmla="*/ 113 w 123"/>
              <a:gd name="T55" fmla="*/ 268 h 278"/>
              <a:gd name="T56" fmla="*/ 113 w 123"/>
              <a:gd name="T57" fmla="*/ 278 h 278"/>
              <a:gd name="T58" fmla="*/ 123 w 123"/>
              <a:gd name="T59" fmla="*/ 278 h 278"/>
              <a:gd name="T60" fmla="*/ 123 w 123"/>
              <a:gd name="T61" fmla="*/ 0 h 278"/>
              <a:gd name="T62" fmla="*/ 113 w 123"/>
              <a:gd name="T63" fmla="*/ 0 h 278"/>
              <a:gd name="T64" fmla="*/ 113 w 123"/>
              <a:gd name="T65" fmla="*/ 10 h 278"/>
              <a:gd name="T66" fmla="*/ 123 w 123"/>
              <a:gd name="T67" fmla="*/ 10 h 278"/>
              <a:gd name="T68" fmla="*/ 123 w 123"/>
              <a:gd name="T69" fmla="*/ 0 h 278"/>
              <a:gd name="T70" fmla="*/ 0 w 123"/>
              <a:gd name="T71" fmla="*/ 0 h 278"/>
              <a:gd name="T72" fmla="*/ 0 w 123"/>
              <a:gd name="T73" fmla="*/ 10 h 278"/>
              <a:gd name="T74" fmla="*/ 10 w 123"/>
              <a:gd name="T75" fmla="*/ 10 h 278"/>
              <a:gd name="T76" fmla="*/ 10 w 123"/>
              <a:gd name="T77" fmla="*/ 0 h 278"/>
              <a:gd name="T78" fmla="*/ 0 w 123"/>
              <a:gd name="T79" fmla="*/ 0 h 278"/>
              <a:gd name="T80" fmla="*/ 0 w 123"/>
              <a:gd name="T81" fmla="*/ 278 h 278"/>
              <a:gd name="T82" fmla="*/ 10 w 123"/>
              <a:gd name="T83" fmla="*/ 278 h 278"/>
              <a:gd name="T84" fmla="*/ 10 w 123"/>
              <a:gd name="T85" fmla="*/ 268 h 278"/>
              <a:gd name="T86" fmla="*/ 0 w 123"/>
              <a:gd name="T87" fmla="*/ 268 h 278"/>
              <a:gd name="T88" fmla="*/ 0 w 123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8">
                <a:moveTo>
                  <a:pt x="10" y="259"/>
                </a:moveTo>
                <a:lnTo>
                  <a:pt x="10" y="278"/>
                </a:lnTo>
                <a:lnTo>
                  <a:pt x="113" y="278"/>
                </a:lnTo>
                <a:lnTo>
                  <a:pt x="113" y="259"/>
                </a:lnTo>
                <a:lnTo>
                  <a:pt x="10" y="259"/>
                </a:lnTo>
                <a:close/>
                <a:moveTo>
                  <a:pt x="103" y="268"/>
                </a:moveTo>
                <a:lnTo>
                  <a:pt x="123" y="268"/>
                </a:lnTo>
                <a:lnTo>
                  <a:pt x="123" y="10"/>
                </a:lnTo>
                <a:lnTo>
                  <a:pt x="103" y="10"/>
                </a:lnTo>
                <a:lnTo>
                  <a:pt x="103" y="268"/>
                </a:lnTo>
                <a:close/>
                <a:moveTo>
                  <a:pt x="113" y="20"/>
                </a:moveTo>
                <a:lnTo>
                  <a:pt x="113" y="0"/>
                </a:lnTo>
                <a:lnTo>
                  <a:pt x="10" y="0"/>
                </a:lnTo>
                <a:lnTo>
                  <a:pt x="10" y="20"/>
                </a:lnTo>
                <a:lnTo>
                  <a:pt x="113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23" y="278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8"/>
                </a:lnTo>
                <a:lnTo>
                  <a:pt x="123" y="278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10"/>
                </a:lnTo>
                <a:lnTo>
                  <a:pt x="123" y="10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64" name="Freeform 376"/>
          <p:cNvSpPr>
            <a:spLocks noEditPoints="1"/>
          </p:cNvSpPr>
          <p:nvPr/>
        </p:nvSpPr>
        <p:spPr bwMode="auto">
          <a:xfrm>
            <a:off x="2360613" y="4471988"/>
            <a:ext cx="96837" cy="215900"/>
          </a:xfrm>
          <a:custGeom>
            <a:avLst/>
            <a:gdLst>
              <a:gd name="T0" fmla="*/ 10 w 123"/>
              <a:gd name="T1" fmla="*/ 251 h 271"/>
              <a:gd name="T2" fmla="*/ 10 w 123"/>
              <a:gd name="T3" fmla="*/ 271 h 271"/>
              <a:gd name="T4" fmla="*/ 113 w 123"/>
              <a:gd name="T5" fmla="*/ 271 h 271"/>
              <a:gd name="T6" fmla="*/ 113 w 123"/>
              <a:gd name="T7" fmla="*/ 251 h 271"/>
              <a:gd name="T8" fmla="*/ 10 w 123"/>
              <a:gd name="T9" fmla="*/ 251 h 271"/>
              <a:gd name="T10" fmla="*/ 103 w 123"/>
              <a:gd name="T11" fmla="*/ 261 h 271"/>
              <a:gd name="T12" fmla="*/ 123 w 123"/>
              <a:gd name="T13" fmla="*/ 261 h 271"/>
              <a:gd name="T14" fmla="*/ 123 w 123"/>
              <a:gd name="T15" fmla="*/ 9 h 271"/>
              <a:gd name="T16" fmla="*/ 103 w 123"/>
              <a:gd name="T17" fmla="*/ 9 h 271"/>
              <a:gd name="T18" fmla="*/ 103 w 123"/>
              <a:gd name="T19" fmla="*/ 261 h 271"/>
              <a:gd name="T20" fmla="*/ 113 w 123"/>
              <a:gd name="T21" fmla="*/ 19 h 271"/>
              <a:gd name="T22" fmla="*/ 113 w 123"/>
              <a:gd name="T23" fmla="*/ 0 h 271"/>
              <a:gd name="T24" fmla="*/ 10 w 123"/>
              <a:gd name="T25" fmla="*/ 0 h 271"/>
              <a:gd name="T26" fmla="*/ 10 w 123"/>
              <a:gd name="T27" fmla="*/ 19 h 271"/>
              <a:gd name="T28" fmla="*/ 113 w 123"/>
              <a:gd name="T29" fmla="*/ 19 h 271"/>
              <a:gd name="T30" fmla="*/ 19 w 123"/>
              <a:gd name="T31" fmla="*/ 9 h 271"/>
              <a:gd name="T32" fmla="*/ 0 w 123"/>
              <a:gd name="T33" fmla="*/ 9 h 271"/>
              <a:gd name="T34" fmla="*/ 0 w 123"/>
              <a:gd name="T35" fmla="*/ 261 h 271"/>
              <a:gd name="T36" fmla="*/ 19 w 123"/>
              <a:gd name="T37" fmla="*/ 261 h 271"/>
              <a:gd name="T38" fmla="*/ 19 w 123"/>
              <a:gd name="T39" fmla="*/ 9 h 271"/>
              <a:gd name="T40" fmla="*/ 0 w 123"/>
              <a:gd name="T41" fmla="*/ 271 h 271"/>
              <a:gd name="T42" fmla="*/ 10 w 123"/>
              <a:gd name="T43" fmla="*/ 271 h 271"/>
              <a:gd name="T44" fmla="*/ 10 w 123"/>
              <a:gd name="T45" fmla="*/ 261 h 271"/>
              <a:gd name="T46" fmla="*/ 0 w 123"/>
              <a:gd name="T47" fmla="*/ 261 h 271"/>
              <a:gd name="T48" fmla="*/ 0 w 123"/>
              <a:gd name="T49" fmla="*/ 271 h 271"/>
              <a:gd name="T50" fmla="*/ 123 w 123"/>
              <a:gd name="T51" fmla="*/ 271 h 271"/>
              <a:gd name="T52" fmla="*/ 123 w 123"/>
              <a:gd name="T53" fmla="*/ 261 h 271"/>
              <a:gd name="T54" fmla="*/ 113 w 123"/>
              <a:gd name="T55" fmla="*/ 261 h 271"/>
              <a:gd name="T56" fmla="*/ 113 w 123"/>
              <a:gd name="T57" fmla="*/ 271 h 271"/>
              <a:gd name="T58" fmla="*/ 123 w 123"/>
              <a:gd name="T59" fmla="*/ 271 h 271"/>
              <a:gd name="T60" fmla="*/ 123 w 123"/>
              <a:gd name="T61" fmla="*/ 0 h 271"/>
              <a:gd name="T62" fmla="*/ 113 w 123"/>
              <a:gd name="T63" fmla="*/ 0 h 271"/>
              <a:gd name="T64" fmla="*/ 113 w 123"/>
              <a:gd name="T65" fmla="*/ 9 h 271"/>
              <a:gd name="T66" fmla="*/ 123 w 123"/>
              <a:gd name="T67" fmla="*/ 9 h 271"/>
              <a:gd name="T68" fmla="*/ 123 w 123"/>
              <a:gd name="T69" fmla="*/ 0 h 271"/>
              <a:gd name="T70" fmla="*/ 0 w 123"/>
              <a:gd name="T71" fmla="*/ 0 h 271"/>
              <a:gd name="T72" fmla="*/ 0 w 123"/>
              <a:gd name="T73" fmla="*/ 9 h 271"/>
              <a:gd name="T74" fmla="*/ 10 w 123"/>
              <a:gd name="T75" fmla="*/ 9 h 271"/>
              <a:gd name="T76" fmla="*/ 10 w 123"/>
              <a:gd name="T77" fmla="*/ 0 h 271"/>
              <a:gd name="T78" fmla="*/ 0 w 123"/>
              <a:gd name="T79" fmla="*/ 0 h 271"/>
              <a:gd name="T80" fmla="*/ 0 w 123"/>
              <a:gd name="T81" fmla="*/ 271 h 271"/>
              <a:gd name="T82" fmla="*/ 10 w 123"/>
              <a:gd name="T83" fmla="*/ 271 h 271"/>
              <a:gd name="T84" fmla="*/ 10 w 123"/>
              <a:gd name="T85" fmla="*/ 261 h 271"/>
              <a:gd name="T86" fmla="*/ 0 w 123"/>
              <a:gd name="T87" fmla="*/ 261 h 271"/>
              <a:gd name="T88" fmla="*/ 0 w 123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1">
                <a:moveTo>
                  <a:pt x="10" y="251"/>
                </a:moveTo>
                <a:lnTo>
                  <a:pt x="10" y="271"/>
                </a:lnTo>
                <a:lnTo>
                  <a:pt x="113" y="271"/>
                </a:lnTo>
                <a:lnTo>
                  <a:pt x="113" y="251"/>
                </a:lnTo>
                <a:lnTo>
                  <a:pt x="10" y="251"/>
                </a:lnTo>
                <a:close/>
                <a:moveTo>
                  <a:pt x="103" y="261"/>
                </a:moveTo>
                <a:lnTo>
                  <a:pt x="123" y="261"/>
                </a:lnTo>
                <a:lnTo>
                  <a:pt x="123" y="9"/>
                </a:lnTo>
                <a:lnTo>
                  <a:pt x="103" y="9"/>
                </a:lnTo>
                <a:lnTo>
                  <a:pt x="103" y="261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23" y="271"/>
                </a:moveTo>
                <a:lnTo>
                  <a:pt x="123" y="261"/>
                </a:lnTo>
                <a:lnTo>
                  <a:pt x="113" y="261"/>
                </a:lnTo>
                <a:lnTo>
                  <a:pt x="113" y="271"/>
                </a:lnTo>
                <a:lnTo>
                  <a:pt x="123" y="271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71" name="Freeform 383"/>
          <p:cNvSpPr>
            <a:spLocks noEditPoints="1"/>
          </p:cNvSpPr>
          <p:nvPr/>
        </p:nvSpPr>
        <p:spPr bwMode="auto">
          <a:xfrm>
            <a:off x="2319338" y="4483100"/>
            <a:ext cx="103187" cy="214313"/>
          </a:xfrm>
          <a:custGeom>
            <a:avLst/>
            <a:gdLst>
              <a:gd name="T0" fmla="*/ 10 w 129"/>
              <a:gd name="T1" fmla="*/ 252 h 272"/>
              <a:gd name="T2" fmla="*/ 10 w 129"/>
              <a:gd name="T3" fmla="*/ 272 h 272"/>
              <a:gd name="T4" fmla="*/ 120 w 129"/>
              <a:gd name="T5" fmla="*/ 272 h 272"/>
              <a:gd name="T6" fmla="*/ 120 w 129"/>
              <a:gd name="T7" fmla="*/ 252 h 272"/>
              <a:gd name="T8" fmla="*/ 10 w 129"/>
              <a:gd name="T9" fmla="*/ 252 h 272"/>
              <a:gd name="T10" fmla="*/ 110 w 129"/>
              <a:gd name="T11" fmla="*/ 262 h 272"/>
              <a:gd name="T12" fmla="*/ 129 w 129"/>
              <a:gd name="T13" fmla="*/ 262 h 272"/>
              <a:gd name="T14" fmla="*/ 129 w 129"/>
              <a:gd name="T15" fmla="*/ 10 h 272"/>
              <a:gd name="T16" fmla="*/ 110 w 129"/>
              <a:gd name="T17" fmla="*/ 10 h 272"/>
              <a:gd name="T18" fmla="*/ 110 w 129"/>
              <a:gd name="T19" fmla="*/ 262 h 272"/>
              <a:gd name="T20" fmla="*/ 120 w 129"/>
              <a:gd name="T21" fmla="*/ 20 h 272"/>
              <a:gd name="T22" fmla="*/ 120 w 129"/>
              <a:gd name="T23" fmla="*/ 0 h 272"/>
              <a:gd name="T24" fmla="*/ 10 w 129"/>
              <a:gd name="T25" fmla="*/ 0 h 272"/>
              <a:gd name="T26" fmla="*/ 10 w 129"/>
              <a:gd name="T27" fmla="*/ 20 h 272"/>
              <a:gd name="T28" fmla="*/ 120 w 129"/>
              <a:gd name="T29" fmla="*/ 20 h 272"/>
              <a:gd name="T30" fmla="*/ 20 w 129"/>
              <a:gd name="T31" fmla="*/ 10 h 272"/>
              <a:gd name="T32" fmla="*/ 0 w 129"/>
              <a:gd name="T33" fmla="*/ 10 h 272"/>
              <a:gd name="T34" fmla="*/ 0 w 129"/>
              <a:gd name="T35" fmla="*/ 262 h 272"/>
              <a:gd name="T36" fmla="*/ 20 w 129"/>
              <a:gd name="T37" fmla="*/ 262 h 272"/>
              <a:gd name="T38" fmla="*/ 20 w 129"/>
              <a:gd name="T39" fmla="*/ 10 h 272"/>
              <a:gd name="T40" fmla="*/ 0 w 129"/>
              <a:gd name="T41" fmla="*/ 272 h 272"/>
              <a:gd name="T42" fmla="*/ 10 w 129"/>
              <a:gd name="T43" fmla="*/ 272 h 272"/>
              <a:gd name="T44" fmla="*/ 10 w 129"/>
              <a:gd name="T45" fmla="*/ 262 h 272"/>
              <a:gd name="T46" fmla="*/ 0 w 129"/>
              <a:gd name="T47" fmla="*/ 262 h 272"/>
              <a:gd name="T48" fmla="*/ 0 w 129"/>
              <a:gd name="T49" fmla="*/ 272 h 272"/>
              <a:gd name="T50" fmla="*/ 129 w 129"/>
              <a:gd name="T51" fmla="*/ 272 h 272"/>
              <a:gd name="T52" fmla="*/ 129 w 129"/>
              <a:gd name="T53" fmla="*/ 262 h 272"/>
              <a:gd name="T54" fmla="*/ 120 w 129"/>
              <a:gd name="T55" fmla="*/ 262 h 272"/>
              <a:gd name="T56" fmla="*/ 120 w 129"/>
              <a:gd name="T57" fmla="*/ 272 h 272"/>
              <a:gd name="T58" fmla="*/ 129 w 129"/>
              <a:gd name="T59" fmla="*/ 272 h 272"/>
              <a:gd name="T60" fmla="*/ 129 w 129"/>
              <a:gd name="T61" fmla="*/ 0 h 272"/>
              <a:gd name="T62" fmla="*/ 120 w 129"/>
              <a:gd name="T63" fmla="*/ 0 h 272"/>
              <a:gd name="T64" fmla="*/ 120 w 129"/>
              <a:gd name="T65" fmla="*/ 10 h 272"/>
              <a:gd name="T66" fmla="*/ 129 w 129"/>
              <a:gd name="T67" fmla="*/ 10 h 272"/>
              <a:gd name="T68" fmla="*/ 129 w 129"/>
              <a:gd name="T69" fmla="*/ 0 h 272"/>
              <a:gd name="T70" fmla="*/ 0 w 129"/>
              <a:gd name="T71" fmla="*/ 0 h 272"/>
              <a:gd name="T72" fmla="*/ 0 w 129"/>
              <a:gd name="T73" fmla="*/ 10 h 272"/>
              <a:gd name="T74" fmla="*/ 10 w 129"/>
              <a:gd name="T75" fmla="*/ 10 h 272"/>
              <a:gd name="T76" fmla="*/ 10 w 129"/>
              <a:gd name="T77" fmla="*/ 0 h 272"/>
              <a:gd name="T78" fmla="*/ 0 w 129"/>
              <a:gd name="T79" fmla="*/ 0 h 272"/>
              <a:gd name="T80" fmla="*/ 0 w 129"/>
              <a:gd name="T81" fmla="*/ 272 h 272"/>
              <a:gd name="T82" fmla="*/ 10 w 129"/>
              <a:gd name="T83" fmla="*/ 272 h 272"/>
              <a:gd name="T84" fmla="*/ 10 w 129"/>
              <a:gd name="T85" fmla="*/ 262 h 272"/>
              <a:gd name="T86" fmla="*/ 0 w 129"/>
              <a:gd name="T87" fmla="*/ 262 h 272"/>
              <a:gd name="T88" fmla="*/ 0 w 129"/>
              <a:gd name="T8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2">
                <a:moveTo>
                  <a:pt x="10" y="252"/>
                </a:moveTo>
                <a:lnTo>
                  <a:pt x="10" y="272"/>
                </a:lnTo>
                <a:lnTo>
                  <a:pt x="120" y="272"/>
                </a:lnTo>
                <a:lnTo>
                  <a:pt x="120" y="252"/>
                </a:lnTo>
                <a:lnTo>
                  <a:pt x="10" y="252"/>
                </a:lnTo>
                <a:close/>
                <a:moveTo>
                  <a:pt x="110" y="262"/>
                </a:moveTo>
                <a:lnTo>
                  <a:pt x="129" y="262"/>
                </a:lnTo>
                <a:lnTo>
                  <a:pt x="129" y="10"/>
                </a:lnTo>
                <a:lnTo>
                  <a:pt x="110" y="10"/>
                </a:lnTo>
                <a:lnTo>
                  <a:pt x="110" y="262"/>
                </a:lnTo>
                <a:close/>
                <a:moveTo>
                  <a:pt x="120" y="20"/>
                </a:moveTo>
                <a:lnTo>
                  <a:pt x="120" y="0"/>
                </a:lnTo>
                <a:lnTo>
                  <a:pt x="10" y="0"/>
                </a:lnTo>
                <a:lnTo>
                  <a:pt x="10" y="20"/>
                </a:lnTo>
                <a:lnTo>
                  <a:pt x="12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2"/>
                </a:lnTo>
                <a:lnTo>
                  <a:pt x="20" y="262"/>
                </a:lnTo>
                <a:lnTo>
                  <a:pt x="20" y="1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  <a:moveTo>
                  <a:pt x="129" y="272"/>
                </a:moveTo>
                <a:lnTo>
                  <a:pt x="129" y="262"/>
                </a:lnTo>
                <a:lnTo>
                  <a:pt x="120" y="262"/>
                </a:lnTo>
                <a:lnTo>
                  <a:pt x="120" y="272"/>
                </a:lnTo>
                <a:lnTo>
                  <a:pt x="129" y="272"/>
                </a:lnTo>
                <a:close/>
                <a:moveTo>
                  <a:pt x="129" y="0"/>
                </a:moveTo>
                <a:lnTo>
                  <a:pt x="120" y="0"/>
                </a:lnTo>
                <a:lnTo>
                  <a:pt x="120" y="10"/>
                </a:lnTo>
                <a:lnTo>
                  <a:pt x="129" y="10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78" name="Freeform 390"/>
          <p:cNvSpPr>
            <a:spLocks noEditPoints="1"/>
          </p:cNvSpPr>
          <p:nvPr/>
        </p:nvSpPr>
        <p:spPr bwMode="auto">
          <a:xfrm>
            <a:off x="2386013" y="4483100"/>
            <a:ext cx="96837" cy="214313"/>
          </a:xfrm>
          <a:custGeom>
            <a:avLst/>
            <a:gdLst>
              <a:gd name="T0" fmla="*/ 10 w 123"/>
              <a:gd name="T1" fmla="*/ 252 h 272"/>
              <a:gd name="T2" fmla="*/ 10 w 123"/>
              <a:gd name="T3" fmla="*/ 272 h 272"/>
              <a:gd name="T4" fmla="*/ 113 w 123"/>
              <a:gd name="T5" fmla="*/ 272 h 272"/>
              <a:gd name="T6" fmla="*/ 113 w 123"/>
              <a:gd name="T7" fmla="*/ 252 h 272"/>
              <a:gd name="T8" fmla="*/ 10 w 123"/>
              <a:gd name="T9" fmla="*/ 252 h 272"/>
              <a:gd name="T10" fmla="*/ 104 w 123"/>
              <a:gd name="T11" fmla="*/ 262 h 272"/>
              <a:gd name="T12" fmla="*/ 123 w 123"/>
              <a:gd name="T13" fmla="*/ 262 h 272"/>
              <a:gd name="T14" fmla="*/ 123 w 123"/>
              <a:gd name="T15" fmla="*/ 10 h 272"/>
              <a:gd name="T16" fmla="*/ 104 w 123"/>
              <a:gd name="T17" fmla="*/ 10 h 272"/>
              <a:gd name="T18" fmla="*/ 104 w 123"/>
              <a:gd name="T19" fmla="*/ 262 h 272"/>
              <a:gd name="T20" fmla="*/ 113 w 123"/>
              <a:gd name="T21" fmla="*/ 20 h 272"/>
              <a:gd name="T22" fmla="*/ 113 w 123"/>
              <a:gd name="T23" fmla="*/ 0 h 272"/>
              <a:gd name="T24" fmla="*/ 10 w 123"/>
              <a:gd name="T25" fmla="*/ 0 h 272"/>
              <a:gd name="T26" fmla="*/ 10 w 123"/>
              <a:gd name="T27" fmla="*/ 20 h 272"/>
              <a:gd name="T28" fmla="*/ 113 w 123"/>
              <a:gd name="T29" fmla="*/ 20 h 272"/>
              <a:gd name="T30" fmla="*/ 20 w 123"/>
              <a:gd name="T31" fmla="*/ 10 h 272"/>
              <a:gd name="T32" fmla="*/ 0 w 123"/>
              <a:gd name="T33" fmla="*/ 10 h 272"/>
              <a:gd name="T34" fmla="*/ 0 w 123"/>
              <a:gd name="T35" fmla="*/ 262 h 272"/>
              <a:gd name="T36" fmla="*/ 20 w 123"/>
              <a:gd name="T37" fmla="*/ 262 h 272"/>
              <a:gd name="T38" fmla="*/ 20 w 123"/>
              <a:gd name="T39" fmla="*/ 10 h 272"/>
              <a:gd name="T40" fmla="*/ 0 w 123"/>
              <a:gd name="T41" fmla="*/ 272 h 272"/>
              <a:gd name="T42" fmla="*/ 10 w 123"/>
              <a:gd name="T43" fmla="*/ 272 h 272"/>
              <a:gd name="T44" fmla="*/ 10 w 123"/>
              <a:gd name="T45" fmla="*/ 262 h 272"/>
              <a:gd name="T46" fmla="*/ 0 w 123"/>
              <a:gd name="T47" fmla="*/ 262 h 272"/>
              <a:gd name="T48" fmla="*/ 0 w 123"/>
              <a:gd name="T49" fmla="*/ 272 h 272"/>
              <a:gd name="T50" fmla="*/ 123 w 123"/>
              <a:gd name="T51" fmla="*/ 272 h 272"/>
              <a:gd name="T52" fmla="*/ 123 w 123"/>
              <a:gd name="T53" fmla="*/ 262 h 272"/>
              <a:gd name="T54" fmla="*/ 113 w 123"/>
              <a:gd name="T55" fmla="*/ 262 h 272"/>
              <a:gd name="T56" fmla="*/ 113 w 123"/>
              <a:gd name="T57" fmla="*/ 272 h 272"/>
              <a:gd name="T58" fmla="*/ 123 w 123"/>
              <a:gd name="T59" fmla="*/ 272 h 272"/>
              <a:gd name="T60" fmla="*/ 123 w 123"/>
              <a:gd name="T61" fmla="*/ 0 h 272"/>
              <a:gd name="T62" fmla="*/ 113 w 123"/>
              <a:gd name="T63" fmla="*/ 0 h 272"/>
              <a:gd name="T64" fmla="*/ 113 w 123"/>
              <a:gd name="T65" fmla="*/ 10 h 272"/>
              <a:gd name="T66" fmla="*/ 123 w 123"/>
              <a:gd name="T67" fmla="*/ 10 h 272"/>
              <a:gd name="T68" fmla="*/ 123 w 123"/>
              <a:gd name="T69" fmla="*/ 0 h 272"/>
              <a:gd name="T70" fmla="*/ 0 w 123"/>
              <a:gd name="T71" fmla="*/ 0 h 272"/>
              <a:gd name="T72" fmla="*/ 0 w 123"/>
              <a:gd name="T73" fmla="*/ 10 h 272"/>
              <a:gd name="T74" fmla="*/ 10 w 123"/>
              <a:gd name="T75" fmla="*/ 10 h 272"/>
              <a:gd name="T76" fmla="*/ 10 w 123"/>
              <a:gd name="T77" fmla="*/ 0 h 272"/>
              <a:gd name="T78" fmla="*/ 0 w 123"/>
              <a:gd name="T79" fmla="*/ 0 h 272"/>
              <a:gd name="T80" fmla="*/ 0 w 123"/>
              <a:gd name="T81" fmla="*/ 272 h 272"/>
              <a:gd name="T82" fmla="*/ 10 w 123"/>
              <a:gd name="T83" fmla="*/ 272 h 272"/>
              <a:gd name="T84" fmla="*/ 10 w 123"/>
              <a:gd name="T85" fmla="*/ 262 h 272"/>
              <a:gd name="T86" fmla="*/ 0 w 123"/>
              <a:gd name="T87" fmla="*/ 262 h 272"/>
              <a:gd name="T88" fmla="*/ 0 w 123"/>
              <a:gd name="T8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2">
                <a:moveTo>
                  <a:pt x="10" y="252"/>
                </a:moveTo>
                <a:lnTo>
                  <a:pt x="10" y="272"/>
                </a:lnTo>
                <a:lnTo>
                  <a:pt x="113" y="272"/>
                </a:lnTo>
                <a:lnTo>
                  <a:pt x="113" y="252"/>
                </a:lnTo>
                <a:lnTo>
                  <a:pt x="10" y="252"/>
                </a:lnTo>
                <a:close/>
                <a:moveTo>
                  <a:pt x="104" y="262"/>
                </a:moveTo>
                <a:lnTo>
                  <a:pt x="123" y="262"/>
                </a:lnTo>
                <a:lnTo>
                  <a:pt x="123" y="10"/>
                </a:lnTo>
                <a:lnTo>
                  <a:pt x="104" y="10"/>
                </a:lnTo>
                <a:lnTo>
                  <a:pt x="104" y="262"/>
                </a:lnTo>
                <a:close/>
                <a:moveTo>
                  <a:pt x="113" y="20"/>
                </a:moveTo>
                <a:lnTo>
                  <a:pt x="113" y="0"/>
                </a:lnTo>
                <a:lnTo>
                  <a:pt x="10" y="0"/>
                </a:lnTo>
                <a:lnTo>
                  <a:pt x="10" y="20"/>
                </a:lnTo>
                <a:lnTo>
                  <a:pt x="113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2"/>
                </a:lnTo>
                <a:lnTo>
                  <a:pt x="20" y="262"/>
                </a:lnTo>
                <a:lnTo>
                  <a:pt x="20" y="1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  <a:moveTo>
                  <a:pt x="123" y="272"/>
                </a:moveTo>
                <a:lnTo>
                  <a:pt x="123" y="262"/>
                </a:lnTo>
                <a:lnTo>
                  <a:pt x="113" y="262"/>
                </a:lnTo>
                <a:lnTo>
                  <a:pt x="113" y="272"/>
                </a:lnTo>
                <a:lnTo>
                  <a:pt x="123" y="272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10"/>
                </a:lnTo>
                <a:lnTo>
                  <a:pt x="123" y="10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79" name="Freeform 391"/>
          <p:cNvSpPr>
            <a:spLocks noEditPoints="1"/>
          </p:cNvSpPr>
          <p:nvPr/>
        </p:nvSpPr>
        <p:spPr bwMode="auto">
          <a:xfrm>
            <a:off x="2365375" y="4467225"/>
            <a:ext cx="103188" cy="220663"/>
          </a:xfrm>
          <a:custGeom>
            <a:avLst/>
            <a:gdLst>
              <a:gd name="T0" fmla="*/ 10 w 130"/>
              <a:gd name="T1" fmla="*/ 258 h 278"/>
              <a:gd name="T2" fmla="*/ 10 w 130"/>
              <a:gd name="T3" fmla="*/ 278 h 278"/>
              <a:gd name="T4" fmla="*/ 120 w 130"/>
              <a:gd name="T5" fmla="*/ 278 h 278"/>
              <a:gd name="T6" fmla="*/ 120 w 130"/>
              <a:gd name="T7" fmla="*/ 258 h 278"/>
              <a:gd name="T8" fmla="*/ 10 w 130"/>
              <a:gd name="T9" fmla="*/ 258 h 278"/>
              <a:gd name="T10" fmla="*/ 110 w 130"/>
              <a:gd name="T11" fmla="*/ 268 h 278"/>
              <a:gd name="T12" fmla="*/ 130 w 130"/>
              <a:gd name="T13" fmla="*/ 268 h 278"/>
              <a:gd name="T14" fmla="*/ 130 w 130"/>
              <a:gd name="T15" fmla="*/ 10 h 278"/>
              <a:gd name="T16" fmla="*/ 110 w 130"/>
              <a:gd name="T17" fmla="*/ 10 h 278"/>
              <a:gd name="T18" fmla="*/ 110 w 130"/>
              <a:gd name="T19" fmla="*/ 268 h 278"/>
              <a:gd name="T20" fmla="*/ 120 w 130"/>
              <a:gd name="T21" fmla="*/ 19 h 278"/>
              <a:gd name="T22" fmla="*/ 120 w 130"/>
              <a:gd name="T23" fmla="*/ 0 h 278"/>
              <a:gd name="T24" fmla="*/ 10 w 130"/>
              <a:gd name="T25" fmla="*/ 0 h 278"/>
              <a:gd name="T26" fmla="*/ 10 w 130"/>
              <a:gd name="T27" fmla="*/ 19 h 278"/>
              <a:gd name="T28" fmla="*/ 120 w 130"/>
              <a:gd name="T29" fmla="*/ 19 h 278"/>
              <a:gd name="T30" fmla="*/ 20 w 130"/>
              <a:gd name="T31" fmla="*/ 10 h 278"/>
              <a:gd name="T32" fmla="*/ 0 w 130"/>
              <a:gd name="T33" fmla="*/ 10 h 278"/>
              <a:gd name="T34" fmla="*/ 0 w 130"/>
              <a:gd name="T35" fmla="*/ 268 h 278"/>
              <a:gd name="T36" fmla="*/ 20 w 130"/>
              <a:gd name="T37" fmla="*/ 268 h 278"/>
              <a:gd name="T38" fmla="*/ 20 w 130"/>
              <a:gd name="T39" fmla="*/ 10 h 278"/>
              <a:gd name="T40" fmla="*/ 0 w 130"/>
              <a:gd name="T41" fmla="*/ 278 h 278"/>
              <a:gd name="T42" fmla="*/ 10 w 130"/>
              <a:gd name="T43" fmla="*/ 278 h 278"/>
              <a:gd name="T44" fmla="*/ 10 w 130"/>
              <a:gd name="T45" fmla="*/ 268 h 278"/>
              <a:gd name="T46" fmla="*/ 0 w 130"/>
              <a:gd name="T47" fmla="*/ 268 h 278"/>
              <a:gd name="T48" fmla="*/ 0 w 130"/>
              <a:gd name="T49" fmla="*/ 278 h 278"/>
              <a:gd name="T50" fmla="*/ 130 w 130"/>
              <a:gd name="T51" fmla="*/ 278 h 278"/>
              <a:gd name="T52" fmla="*/ 130 w 130"/>
              <a:gd name="T53" fmla="*/ 268 h 278"/>
              <a:gd name="T54" fmla="*/ 120 w 130"/>
              <a:gd name="T55" fmla="*/ 268 h 278"/>
              <a:gd name="T56" fmla="*/ 120 w 130"/>
              <a:gd name="T57" fmla="*/ 278 h 278"/>
              <a:gd name="T58" fmla="*/ 130 w 130"/>
              <a:gd name="T59" fmla="*/ 278 h 278"/>
              <a:gd name="T60" fmla="*/ 130 w 130"/>
              <a:gd name="T61" fmla="*/ 0 h 278"/>
              <a:gd name="T62" fmla="*/ 120 w 130"/>
              <a:gd name="T63" fmla="*/ 0 h 278"/>
              <a:gd name="T64" fmla="*/ 120 w 130"/>
              <a:gd name="T65" fmla="*/ 10 h 278"/>
              <a:gd name="T66" fmla="*/ 130 w 130"/>
              <a:gd name="T67" fmla="*/ 10 h 278"/>
              <a:gd name="T68" fmla="*/ 130 w 130"/>
              <a:gd name="T69" fmla="*/ 0 h 278"/>
              <a:gd name="T70" fmla="*/ 0 w 130"/>
              <a:gd name="T71" fmla="*/ 0 h 278"/>
              <a:gd name="T72" fmla="*/ 0 w 130"/>
              <a:gd name="T73" fmla="*/ 10 h 278"/>
              <a:gd name="T74" fmla="*/ 10 w 130"/>
              <a:gd name="T75" fmla="*/ 10 h 278"/>
              <a:gd name="T76" fmla="*/ 10 w 130"/>
              <a:gd name="T77" fmla="*/ 0 h 278"/>
              <a:gd name="T78" fmla="*/ 0 w 130"/>
              <a:gd name="T79" fmla="*/ 0 h 278"/>
              <a:gd name="T80" fmla="*/ 0 w 130"/>
              <a:gd name="T81" fmla="*/ 278 h 278"/>
              <a:gd name="T82" fmla="*/ 10 w 130"/>
              <a:gd name="T83" fmla="*/ 278 h 278"/>
              <a:gd name="T84" fmla="*/ 10 w 130"/>
              <a:gd name="T85" fmla="*/ 268 h 278"/>
              <a:gd name="T86" fmla="*/ 0 w 130"/>
              <a:gd name="T87" fmla="*/ 268 h 278"/>
              <a:gd name="T88" fmla="*/ 0 w 13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0" h="278">
                <a:moveTo>
                  <a:pt x="10" y="258"/>
                </a:moveTo>
                <a:lnTo>
                  <a:pt x="10" y="278"/>
                </a:lnTo>
                <a:lnTo>
                  <a:pt x="120" y="278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30" y="268"/>
                </a:lnTo>
                <a:lnTo>
                  <a:pt x="130" y="10"/>
                </a:lnTo>
                <a:lnTo>
                  <a:pt x="110" y="10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30" y="278"/>
                </a:moveTo>
                <a:lnTo>
                  <a:pt x="130" y="268"/>
                </a:lnTo>
                <a:lnTo>
                  <a:pt x="120" y="268"/>
                </a:lnTo>
                <a:lnTo>
                  <a:pt x="120" y="278"/>
                </a:lnTo>
                <a:lnTo>
                  <a:pt x="130" y="278"/>
                </a:lnTo>
                <a:close/>
                <a:moveTo>
                  <a:pt x="130" y="0"/>
                </a:moveTo>
                <a:lnTo>
                  <a:pt x="120" y="0"/>
                </a:lnTo>
                <a:lnTo>
                  <a:pt x="120" y="10"/>
                </a:lnTo>
                <a:lnTo>
                  <a:pt x="130" y="10"/>
                </a:lnTo>
                <a:lnTo>
                  <a:pt x="13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80" name="Freeform 392"/>
          <p:cNvSpPr>
            <a:spLocks noEditPoints="1"/>
          </p:cNvSpPr>
          <p:nvPr/>
        </p:nvSpPr>
        <p:spPr bwMode="auto">
          <a:xfrm>
            <a:off x="2570163" y="4616450"/>
            <a:ext cx="98425" cy="214313"/>
          </a:xfrm>
          <a:custGeom>
            <a:avLst/>
            <a:gdLst>
              <a:gd name="T0" fmla="*/ 10 w 123"/>
              <a:gd name="T1" fmla="*/ 252 h 272"/>
              <a:gd name="T2" fmla="*/ 10 w 123"/>
              <a:gd name="T3" fmla="*/ 272 h 272"/>
              <a:gd name="T4" fmla="*/ 113 w 123"/>
              <a:gd name="T5" fmla="*/ 272 h 272"/>
              <a:gd name="T6" fmla="*/ 113 w 123"/>
              <a:gd name="T7" fmla="*/ 252 h 272"/>
              <a:gd name="T8" fmla="*/ 10 w 123"/>
              <a:gd name="T9" fmla="*/ 252 h 272"/>
              <a:gd name="T10" fmla="*/ 103 w 123"/>
              <a:gd name="T11" fmla="*/ 262 h 272"/>
              <a:gd name="T12" fmla="*/ 123 w 123"/>
              <a:gd name="T13" fmla="*/ 262 h 272"/>
              <a:gd name="T14" fmla="*/ 123 w 123"/>
              <a:gd name="T15" fmla="*/ 10 h 272"/>
              <a:gd name="T16" fmla="*/ 103 w 123"/>
              <a:gd name="T17" fmla="*/ 10 h 272"/>
              <a:gd name="T18" fmla="*/ 103 w 123"/>
              <a:gd name="T19" fmla="*/ 262 h 272"/>
              <a:gd name="T20" fmla="*/ 113 w 123"/>
              <a:gd name="T21" fmla="*/ 20 h 272"/>
              <a:gd name="T22" fmla="*/ 113 w 123"/>
              <a:gd name="T23" fmla="*/ 0 h 272"/>
              <a:gd name="T24" fmla="*/ 10 w 123"/>
              <a:gd name="T25" fmla="*/ 0 h 272"/>
              <a:gd name="T26" fmla="*/ 10 w 123"/>
              <a:gd name="T27" fmla="*/ 20 h 272"/>
              <a:gd name="T28" fmla="*/ 113 w 123"/>
              <a:gd name="T29" fmla="*/ 20 h 272"/>
              <a:gd name="T30" fmla="*/ 19 w 123"/>
              <a:gd name="T31" fmla="*/ 10 h 272"/>
              <a:gd name="T32" fmla="*/ 0 w 123"/>
              <a:gd name="T33" fmla="*/ 10 h 272"/>
              <a:gd name="T34" fmla="*/ 0 w 123"/>
              <a:gd name="T35" fmla="*/ 262 h 272"/>
              <a:gd name="T36" fmla="*/ 19 w 123"/>
              <a:gd name="T37" fmla="*/ 262 h 272"/>
              <a:gd name="T38" fmla="*/ 19 w 123"/>
              <a:gd name="T39" fmla="*/ 10 h 272"/>
              <a:gd name="T40" fmla="*/ 0 w 123"/>
              <a:gd name="T41" fmla="*/ 272 h 272"/>
              <a:gd name="T42" fmla="*/ 10 w 123"/>
              <a:gd name="T43" fmla="*/ 272 h 272"/>
              <a:gd name="T44" fmla="*/ 10 w 123"/>
              <a:gd name="T45" fmla="*/ 262 h 272"/>
              <a:gd name="T46" fmla="*/ 0 w 123"/>
              <a:gd name="T47" fmla="*/ 262 h 272"/>
              <a:gd name="T48" fmla="*/ 0 w 123"/>
              <a:gd name="T49" fmla="*/ 272 h 272"/>
              <a:gd name="T50" fmla="*/ 123 w 123"/>
              <a:gd name="T51" fmla="*/ 272 h 272"/>
              <a:gd name="T52" fmla="*/ 123 w 123"/>
              <a:gd name="T53" fmla="*/ 262 h 272"/>
              <a:gd name="T54" fmla="*/ 113 w 123"/>
              <a:gd name="T55" fmla="*/ 262 h 272"/>
              <a:gd name="T56" fmla="*/ 113 w 123"/>
              <a:gd name="T57" fmla="*/ 272 h 272"/>
              <a:gd name="T58" fmla="*/ 123 w 123"/>
              <a:gd name="T59" fmla="*/ 272 h 272"/>
              <a:gd name="T60" fmla="*/ 123 w 123"/>
              <a:gd name="T61" fmla="*/ 0 h 272"/>
              <a:gd name="T62" fmla="*/ 113 w 123"/>
              <a:gd name="T63" fmla="*/ 0 h 272"/>
              <a:gd name="T64" fmla="*/ 113 w 123"/>
              <a:gd name="T65" fmla="*/ 10 h 272"/>
              <a:gd name="T66" fmla="*/ 123 w 123"/>
              <a:gd name="T67" fmla="*/ 10 h 272"/>
              <a:gd name="T68" fmla="*/ 123 w 123"/>
              <a:gd name="T69" fmla="*/ 0 h 272"/>
              <a:gd name="T70" fmla="*/ 0 w 123"/>
              <a:gd name="T71" fmla="*/ 0 h 272"/>
              <a:gd name="T72" fmla="*/ 0 w 123"/>
              <a:gd name="T73" fmla="*/ 10 h 272"/>
              <a:gd name="T74" fmla="*/ 10 w 123"/>
              <a:gd name="T75" fmla="*/ 10 h 272"/>
              <a:gd name="T76" fmla="*/ 10 w 123"/>
              <a:gd name="T77" fmla="*/ 0 h 272"/>
              <a:gd name="T78" fmla="*/ 0 w 123"/>
              <a:gd name="T79" fmla="*/ 0 h 272"/>
              <a:gd name="T80" fmla="*/ 0 w 123"/>
              <a:gd name="T81" fmla="*/ 272 h 272"/>
              <a:gd name="T82" fmla="*/ 10 w 123"/>
              <a:gd name="T83" fmla="*/ 272 h 272"/>
              <a:gd name="T84" fmla="*/ 10 w 123"/>
              <a:gd name="T85" fmla="*/ 262 h 272"/>
              <a:gd name="T86" fmla="*/ 0 w 123"/>
              <a:gd name="T87" fmla="*/ 262 h 272"/>
              <a:gd name="T88" fmla="*/ 0 w 123"/>
              <a:gd name="T8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2">
                <a:moveTo>
                  <a:pt x="10" y="252"/>
                </a:moveTo>
                <a:lnTo>
                  <a:pt x="10" y="272"/>
                </a:lnTo>
                <a:lnTo>
                  <a:pt x="113" y="272"/>
                </a:lnTo>
                <a:lnTo>
                  <a:pt x="113" y="252"/>
                </a:lnTo>
                <a:lnTo>
                  <a:pt x="10" y="252"/>
                </a:lnTo>
                <a:close/>
                <a:moveTo>
                  <a:pt x="103" y="262"/>
                </a:moveTo>
                <a:lnTo>
                  <a:pt x="123" y="262"/>
                </a:lnTo>
                <a:lnTo>
                  <a:pt x="123" y="10"/>
                </a:lnTo>
                <a:lnTo>
                  <a:pt x="103" y="10"/>
                </a:lnTo>
                <a:lnTo>
                  <a:pt x="103" y="262"/>
                </a:lnTo>
                <a:close/>
                <a:moveTo>
                  <a:pt x="113" y="20"/>
                </a:moveTo>
                <a:lnTo>
                  <a:pt x="113" y="0"/>
                </a:lnTo>
                <a:lnTo>
                  <a:pt x="10" y="0"/>
                </a:lnTo>
                <a:lnTo>
                  <a:pt x="10" y="20"/>
                </a:lnTo>
                <a:lnTo>
                  <a:pt x="113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  <a:moveTo>
                  <a:pt x="123" y="272"/>
                </a:moveTo>
                <a:lnTo>
                  <a:pt x="123" y="262"/>
                </a:lnTo>
                <a:lnTo>
                  <a:pt x="113" y="262"/>
                </a:lnTo>
                <a:lnTo>
                  <a:pt x="113" y="272"/>
                </a:lnTo>
                <a:lnTo>
                  <a:pt x="123" y="272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10"/>
                </a:lnTo>
                <a:lnTo>
                  <a:pt x="123" y="10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2"/>
                </a:moveTo>
                <a:lnTo>
                  <a:pt x="10" y="272"/>
                </a:lnTo>
                <a:lnTo>
                  <a:pt x="10" y="262"/>
                </a:lnTo>
                <a:lnTo>
                  <a:pt x="0" y="262"/>
                </a:lnTo>
                <a:lnTo>
                  <a:pt x="0" y="27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88" name="Freeform 400"/>
          <p:cNvSpPr>
            <a:spLocks noEditPoints="1"/>
          </p:cNvSpPr>
          <p:nvPr/>
        </p:nvSpPr>
        <p:spPr bwMode="auto">
          <a:xfrm>
            <a:off x="2370138" y="4430713"/>
            <a:ext cx="98425" cy="220662"/>
          </a:xfrm>
          <a:custGeom>
            <a:avLst/>
            <a:gdLst>
              <a:gd name="T0" fmla="*/ 9 w 123"/>
              <a:gd name="T1" fmla="*/ 258 h 278"/>
              <a:gd name="T2" fmla="*/ 9 w 123"/>
              <a:gd name="T3" fmla="*/ 278 h 278"/>
              <a:gd name="T4" fmla="*/ 113 w 123"/>
              <a:gd name="T5" fmla="*/ 278 h 278"/>
              <a:gd name="T6" fmla="*/ 113 w 123"/>
              <a:gd name="T7" fmla="*/ 258 h 278"/>
              <a:gd name="T8" fmla="*/ 9 w 123"/>
              <a:gd name="T9" fmla="*/ 258 h 278"/>
              <a:gd name="T10" fmla="*/ 103 w 123"/>
              <a:gd name="T11" fmla="*/ 268 h 278"/>
              <a:gd name="T12" fmla="*/ 123 w 123"/>
              <a:gd name="T13" fmla="*/ 268 h 278"/>
              <a:gd name="T14" fmla="*/ 123 w 123"/>
              <a:gd name="T15" fmla="*/ 10 h 278"/>
              <a:gd name="T16" fmla="*/ 103 w 123"/>
              <a:gd name="T17" fmla="*/ 10 h 278"/>
              <a:gd name="T18" fmla="*/ 103 w 123"/>
              <a:gd name="T19" fmla="*/ 268 h 278"/>
              <a:gd name="T20" fmla="*/ 113 w 123"/>
              <a:gd name="T21" fmla="*/ 19 h 278"/>
              <a:gd name="T22" fmla="*/ 113 w 123"/>
              <a:gd name="T23" fmla="*/ 0 h 278"/>
              <a:gd name="T24" fmla="*/ 9 w 123"/>
              <a:gd name="T25" fmla="*/ 0 h 278"/>
              <a:gd name="T26" fmla="*/ 9 w 123"/>
              <a:gd name="T27" fmla="*/ 19 h 278"/>
              <a:gd name="T28" fmla="*/ 113 w 123"/>
              <a:gd name="T29" fmla="*/ 19 h 278"/>
              <a:gd name="T30" fmla="*/ 19 w 123"/>
              <a:gd name="T31" fmla="*/ 10 h 278"/>
              <a:gd name="T32" fmla="*/ 0 w 123"/>
              <a:gd name="T33" fmla="*/ 10 h 278"/>
              <a:gd name="T34" fmla="*/ 0 w 123"/>
              <a:gd name="T35" fmla="*/ 268 h 278"/>
              <a:gd name="T36" fmla="*/ 19 w 123"/>
              <a:gd name="T37" fmla="*/ 268 h 278"/>
              <a:gd name="T38" fmla="*/ 19 w 123"/>
              <a:gd name="T39" fmla="*/ 10 h 278"/>
              <a:gd name="T40" fmla="*/ 0 w 123"/>
              <a:gd name="T41" fmla="*/ 278 h 278"/>
              <a:gd name="T42" fmla="*/ 9 w 123"/>
              <a:gd name="T43" fmla="*/ 278 h 278"/>
              <a:gd name="T44" fmla="*/ 9 w 123"/>
              <a:gd name="T45" fmla="*/ 268 h 278"/>
              <a:gd name="T46" fmla="*/ 0 w 123"/>
              <a:gd name="T47" fmla="*/ 268 h 278"/>
              <a:gd name="T48" fmla="*/ 0 w 123"/>
              <a:gd name="T49" fmla="*/ 278 h 278"/>
              <a:gd name="T50" fmla="*/ 123 w 123"/>
              <a:gd name="T51" fmla="*/ 278 h 278"/>
              <a:gd name="T52" fmla="*/ 123 w 123"/>
              <a:gd name="T53" fmla="*/ 268 h 278"/>
              <a:gd name="T54" fmla="*/ 113 w 123"/>
              <a:gd name="T55" fmla="*/ 268 h 278"/>
              <a:gd name="T56" fmla="*/ 113 w 123"/>
              <a:gd name="T57" fmla="*/ 278 h 278"/>
              <a:gd name="T58" fmla="*/ 123 w 123"/>
              <a:gd name="T59" fmla="*/ 278 h 278"/>
              <a:gd name="T60" fmla="*/ 123 w 123"/>
              <a:gd name="T61" fmla="*/ 0 h 278"/>
              <a:gd name="T62" fmla="*/ 113 w 123"/>
              <a:gd name="T63" fmla="*/ 0 h 278"/>
              <a:gd name="T64" fmla="*/ 113 w 123"/>
              <a:gd name="T65" fmla="*/ 10 h 278"/>
              <a:gd name="T66" fmla="*/ 123 w 123"/>
              <a:gd name="T67" fmla="*/ 10 h 278"/>
              <a:gd name="T68" fmla="*/ 123 w 123"/>
              <a:gd name="T69" fmla="*/ 0 h 278"/>
              <a:gd name="T70" fmla="*/ 0 w 123"/>
              <a:gd name="T71" fmla="*/ 0 h 278"/>
              <a:gd name="T72" fmla="*/ 0 w 123"/>
              <a:gd name="T73" fmla="*/ 10 h 278"/>
              <a:gd name="T74" fmla="*/ 9 w 123"/>
              <a:gd name="T75" fmla="*/ 10 h 278"/>
              <a:gd name="T76" fmla="*/ 9 w 123"/>
              <a:gd name="T77" fmla="*/ 0 h 278"/>
              <a:gd name="T78" fmla="*/ 0 w 123"/>
              <a:gd name="T79" fmla="*/ 0 h 278"/>
              <a:gd name="T80" fmla="*/ 0 w 123"/>
              <a:gd name="T81" fmla="*/ 278 h 278"/>
              <a:gd name="T82" fmla="*/ 9 w 123"/>
              <a:gd name="T83" fmla="*/ 278 h 278"/>
              <a:gd name="T84" fmla="*/ 9 w 123"/>
              <a:gd name="T85" fmla="*/ 268 h 278"/>
              <a:gd name="T86" fmla="*/ 0 w 123"/>
              <a:gd name="T87" fmla="*/ 268 h 278"/>
              <a:gd name="T88" fmla="*/ 0 w 123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8">
                <a:moveTo>
                  <a:pt x="9" y="258"/>
                </a:moveTo>
                <a:lnTo>
                  <a:pt x="9" y="278"/>
                </a:lnTo>
                <a:lnTo>
                  <a:pt x="113" y="278"/>
                </a:lnTo>
                <a:lnTo>
                  <a:pt x="113" y="258"/>
                </a:lnTo>
                <a:lnTo>
                  <a:pt x="9" y="258"/>
                </a:lnTo>
                <a:close/>
                <a:moveTo>
                  <a:pt x="103" y="268"/>
                </a:moveTo>
                <a:lnTo>
                  <a:pt x="123" y="268"/>
                </a:lnTo>
                <a:lnTo>
                  <a:pt x="123" y="10"/>
                </a:lnTo>
                <a:lnTo>
                  <a:pt x="103" y="10"/>
                </a:lnTo>
                <a:lnTo>
                  <a:pt x="103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9" y="0"/>
                </a:lnTo>
                <a:lnTo>
                  <a:pt x="9" y="19"/>
                </a:lnTo>
                <a:lnTo>
                  <a:pt x="113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23" y="278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8"/>
                </a:lnTo>
                <a:lnTo>
                  <a:pt x="123" y="278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10"/>
                </a:lnTo>
                <a:lnTo>
                  <a:pt x="123" y="10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90" name="Freeform 402"/>
          <p:cNvSpPr>
            <a:spLocks noEditPoints="1"/>
          </p:cNvSpPr>
          <p:nvPr/>
        </p:nvSpPr>
        <p:spPr bwMode="auto">
          <a:xfrm>
            <a:off x="2335213" y="4441825"/>
            <a:ext cx="122237" cy="215900"/>
          </a:xfrm>
          <a:custGeom>
            <a:avLst/>
            <a:gdLst>
              <a:gd name="T0" fmla="*/ 9 w 155"/>
              <a:gd name="T1" fmla="*/ 252 h 271"/>
              <a:gd name="T2" fmla="*/ 9 w 155"/>
              <a:gd name="T3" fmla="*/ 271 h 271"/>
              <a:gd name="T4" fmla="*/ 145 w 155"/>
              <a:gd name="T5" fmla="*/ 271 h 271"/>
              <a:gd name="T6" fmla="*/ 145 w 155"/>
              <a:gd name="T7" fmla="*/ 252 h 271"/>
              <a:gd name="T8" fmla="*/ 9 w 155"/>
              <a:gd name="T9" fmla="*/ 252 h 271"/>
              <a:gd name="T10" fmla="*/ 135 w 155"/>
              <a:gd name="T11" fmla="*/ 261 h 271"/>
              <a:gd name="T12" fmla="*/ 155 w 155"/>
              <a:gd name="T13" fmla="*/ 261 h 271"/>
              <a:gd name="T14" fmla="*/ 155 w 155"/>
              <a:gd name="T15" fmla="*/ 10 h 271"/>
              <a:gd name="T16" fmla="*/ 135 w 155"/>
              <a:gd name="T17" fmla="*/ 10 h 271"/>
              <a:gd name="T18" fmla="*/ 135 w 155"/>
              <a:gd name="T19" fmla="*/ 261 h 271"/>
              <a:gd name="T20" fmla="*/ 145 w 155"/>
              <a:gd name="T21" fmla="*/ 19 h 271"/>
              <a:gd name="T22" fmla="*/ 145 w 155"/>
              <a:gd name="T23" fmla="*/ 0 h 271"/>
              <a:gd name="T24" fmla="*/ 9 w 155"/>
              <a:gd name="T25" fmla="*/ 0 h 271"/>
              <a:gd name="T26" fmla="*/ 9 w 155"/>
              <a:gd name="T27" fmla="*/ 19 h 271"/>
              <a:gd name="T28" fmla="*/ 145 w 155"/>
              <a:gd name="T29" fmla="*/ 19 h 271"/>
              <a:gd name="T30" fmla="*/ 19 w 155"/>
              <a:gd name="T31" fmla="*/ 10 h 271"/>
              <a:gd name="T32" fmla="*/ 0 w 155"/>
              <a:gd name="T33" fmla="*/ 10 h 271"/>
              <a:gd name="T34" fmla="*/ 0 w 155"/>
              <a:gd name="T35" fmla="*/ 261 h 271"/>
              <a:gd name="T36" fmla="*/ 19 w 155"/>
              <a:gd name="T37" fmla="*/ 261 h 271"/>
              <a:gd name="T38" fmla="*/ 19 w 155"/>
              <a:gd name="T39" fmla="*/ 10 h 271"/>
              <a:gd name="T40" fmla="*/ 0 w 155"/>
              <a:gd name="T41" fmla="*/ 271 h 271"/>
              <a:gd name="T42" fmla="*/ 9 w 155"/>
              <a:gd name="T43" fmla="*/ 271 h 271"/>
              <a:gd name="T44" fmla="*/ 9 w 155"/>
              <a:gd name="T45" fmla="*/ 261 h 271"/>
              <a:gd name="T46" fmla="*/ 0 w 155"/>
              <a:gd name="T47" fmla="*/ 261 h 271"/>
              <a:gd name="T48" fmla="*/ 0 w 155"/>
              <a:gd name="T49" fmla="*/ 271 h 271"/>
              <a:gd name="T50" fmla="*/ 155 w 155"/>
              <a:gd name="T51" fmla="*/ 271 h 271"/>
              <a:gd name="T52" fmla="*/ 155 w 155"/>
              <a:gd name="T53" fmla="*/ 261 h 271"/>
              <a:gd name="T54" fmla="*/ 145 w 155"/>
              <a:gd name="T55" fmla="*/ 261 h 271"/>
              <a:gd name="T56" fmla="*/ 145 w 155"/>
              <a:gd name="T57" fmla="*/ 271 h 271"/>
              <a:gd name="T58" fmla="*/ 155 w 155"/>
              <a:gd name="T59" fmla="*/ 271 h 271"/>
              <a:gd name="T60" fmla="*/ 155 w 155"/>
              <a:gd name="T61" fmla="*/ 0 h 271"/>
              <a:gd name="T62" fmla="*/ 145 w 155"/>
              <a:gd name="T63" fmla="*/ 0 h 271"/>
              <a:gd name="T64" fmla="*/ 145 w 155"/>
              <a:gd name="T65" fmla="*/ 10 h 271"/>
              <a:gd name="T66" fmla="*/ 155 w 155"/>
              <a:gd name="T67" fmla="*/ 10 h 271"/>
              <a:gd name="T68" fmla="*/ 155 w 155"/>
              <a:gd name="T69" fmla="*/ 0 h 271"/>
              <a:gd name="T70" fmla="*/ 0 w 155"/>
              <a:gd name="T71" fmla="*/ 0 h 271"/>
              <a:gd name="T72" fmla="*/ 0 w 155"/>
              <a:gd name="T73" fmla="*/ 10 h 271"/>
              <a:gd name="T74" fmla="*/ 9 w 155"/>
              <a:gd name="T75" fmla="*/ 10 h 271"/>
              <a:gd name="T76" fmla="*/ 9 w 155"/>
              <a:gd name="T77" fmla="*/ 0 h 271"/>
              <a:gd name="T78" fmla="*/ 0 w 155"/>
              <a:gd name="T79" fmla="*/ 0 h 271"/>
              <a:gd name="T80" fmla="*/ 0 w 155"/>
              <a:gd name="T81" fmla="*/ 271 h 271"/>
              <a:gd name="T82" fmla="*/ 9 w 155"/>
              <a:gd name="T83" fmla="*/ 271 h 271"/>
              <a:gd name="T84" fmla="*/ 9 w 155"/>
              <a:gd name="T85" fmla="*/ 261 h 271"/>
              <a:gd name="T86" fmla="*/ 0 w 155"/>
              <a:gd name="T87" fmla="*/ 261 h 271"/>
              <a:gd name="T88" fmla="*/ 0 w 155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5" h="271">
                <a:moveTo>
                  <a:pt x="9" y="252"/>
                </a:moveTo>
                <a:lnTo>
                  <a:pt x="9" y="271"/>
                </a:lnTo>
                <a:lnTo>
                  <a:pt x="145" y="271"/>
                </a:lnTo>
                <a:lnTo>
                  <a:pt x="145" y="252"/>
                </a:lnTo>
                <a:lnTo>
                  <a:pt x="9" y="252"/>
                </a:lnTo>
                <a:close/>
                <a:moveTo>
                  <a:pt x="135" y="261"/>
                </a:moveTo>
                <a:lnTo>
                  <a:pt x="155" y="261"/>
                </a:lnTo>
                <a:lnTo>
                  <a:pt x="155" y="10"/>
                </a:lnTo>
                <a:lnTo>
                  <a:pt x="135" y="10"/>
                </a:lnTo>
                <a:lnTo>
                  <a:pt x="135" y="261"/>
                </a:lnTo>
                <a:close/>
                <a:moveTo>
                  <a:pt x="145" y="19"/>
                </a:moveTo>
                <a:lnTo>
                  <a:pt x="145" y="0"/>
                </a:lnTo>
                <a:lnTo>
                  <a:pt x="9" y="0"/>
                </a:lnTo>
                <a:lnTo>
                  <a:pt x="9" y="19"/>
                </a:lnTo>
                <a:lnTo>
                  <a:pt x="145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1"/>
                </a:lnTo>
                <a:lnTo>
                  <a:pt x="19" y="261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55" y="271"/>
                </a:moveTo>
                <a:lnTo>
                  <a:pt x="155" y="261"/>
                </a:lnTo>
                <a:lnTo>
                  <a:pt x="145" y="261"/>
                </a:lnTo>
                <a:lnTo>
                  <a:pt x="145" y="271"/>
                </a:lnTo>
                <a:lnTo>
                  <a:pt x="155" y="271"/>
                </a:lnTo>
                <a:close/>
                <a:moveTo>
                  <a:pt x="155" y="0"/>
                </a:moveTo>
                <a:lnTo>
                  <a:pt x="145" y="0"/>
                </a:lnTo>
                <a:lnTo>
                  <a:pt x="145" y="10"/>
                </a:lnTo>
                <a:lnTo>
                  <a:pt x="155" y="10"/>
                </a:lnTo>
                <a:lnTo>
                  <a:pt x="155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699" name="Freeform 411"/>
          <p:cNvSpPr>
            <a:spLocks noEditPoints="1"/>
          </p:cNvSpPr>
          <p:nvPr/>
        </p:nvSpPr>
        <p:spPr bwMode="auto">
          <a:xfrm>
            <a:off x="2355850" y="4471988"/>
            <a:ext cx="101600" cy="215900"/>
          </a:xfrm>
          <a:custGeom>
            <a:avLst/>
            <a:gdLst>
              <a:gd name="T0" fmla="*/ 10 w 130"/>
              <a:gd name="T1" fmla="*/ 251 h 271"/>
              <a:gd name="T2" fmla="*/ 10 w 130"/>
              <a:gd name="T3" fmla="*/ 271 h 271"/>
              <a:gd name="T4" fmla="*/ 120 w 130"/>
              <a:gd name="T5" fmla="*/ 271 h 271"/>
              <a:gd name="T6" fmla="*/ 120 w 130"/>
              <a:gd name="T7" fmla="*/ 251 h 271"/>
              <a:gd name="T8" fmla="*/ 10 w 130"/>
              <a:gd name="T9" fmla="*/ 251 h 271"/>
              <a:gd name="T10" fmla="*/ 110 w 130"/>
              <a:gd name="T11" fmla="*/ 261 h 271"/>
              <a:gd name="T12" fmla="*/ 130 w 130"/>
              <a:gd name="T13" fmla="*/ 261 h 271"/>
              <a:gd name="T14" fmla="*/ 130 w 130"/>
              <a:gd name="T15" fmla="*/ 9 h 271"/>
              <a:gd name="T16" fmla="*/ 110 w 130"/>
              <a:gd name="T17" fmla="*/ 9 h 271"/>
              <a:gd name="T18" fmla="*/ 110 w 130"/>
              <a:gd name="T19" fmla="*/ 261 h 271"/>
              <a:gd name="T20" fmla="*/ 120 w 130"/>
              <a:gd name="T21" fmla="*/ 19 h 271"/>
              <a:gd name="T22" fmla="*/ 120 w 130"/>
              <a:gd name="T23" fmla="*/ 0 h 271"/>
              <a:gd name="T24" fmla="*/ 10 w 130"/>
              <a:gd name="T25" fmla="*/ 0 h 271"/>
              <a:gd name="T26" fmla="*/ 10 w 130"/>
              <a:gd name="T27" fmla="*/ 19 h 271"/>
              <a:gd name="T28" fmla="*/ 120 w 130"/>
              <a:gd name="T29" fmla="*/ 19 h 271"/>
              <a:gd name="T30" fmla="*/ 20 w 130"/>
              <a:gd name="T31" fmla="*/ 9 h 271"/>
              <a:gd name="T32" fmla="*/ 0 w 130"/>
              <a:gd name="T33" fmla="*/ 9 h 271"/>
              <a:gd name="T34" fmla="*/ 0 w 130"/>
              <a:gd name="T35" fmla="*/ 261 h 271"/>
              <a:gd name="T36" fmla="*/ 20 w 130"/>
              <a:gd name="T37" fmla="*/ 261 h 271"/>
              <a:gd name="T38" fmla="*/ 20 w 130"/>
              <a:gd name="T39" fmla="*/ 9 h 271"/>
              <a:gd name="T40" fmla="*/ 0 w 130"/>
              <a:gd name="T41" fmla="*/ 271 h 271"/>
              <a:gd name="T42" fmla="*/ 10 w 130"/>
              <a:gd name="T43" fmla="*/ 271 h 271"/>
              <a:gd name="T44" fmla="*/ 10 w 130"/>
              <a:gd name="T45" fmla="*/ 261 h 271"/>
              <a:gd name="T46" fmla="*/ 0 w 130"/>
              <a:gd name="T47" fmla="*/ 261 h 271"/>
              <a:gd name="T48" fmla="*/ 0 w 130"/>
              <a:gd name="T49" fmla="*/ 271 h 271"/>
              <a:gd name="T50" fmla="*/ 130 w 130"/>
              <a:gd name="T51" fmla="*/ 271 h 271"/>
              <a:gd name="T52" fmla="*/ 130 w 130"/>
              <a:gd name="T53" fmla="*/ 261 h 271"/>
              <a:gd name="T54" fmla="*/ 120 w 130"/>
              <a:gd name="T55" fmla="*/ 261 h 271"/>
              <a:gd name="T56" fmla="*/ 120 w 130"/>
              <a:gd name="T57" fmla="*/ 271 h 271"/>
              <a:gd name="T58" fmla="*/ 130 w 130"/>
              <a:gd name="T59" fmla="*/ 271 h 271"/>
              <a:gd name="T60" fmla="*/ 130 w 130"/>
              <a:gd name="T61" fmla="*/ 0 h 271"/>
              <a:gd name="T62" fmla="*/ 120 w 130"/>
              <a:gd name="T63" fmla="*/ 0 h 271"/>
              <a:gd name="T64" fmla="*/ 120 w 130"/>
              <a:gd name="T65" fmla="*/ 9 h 271"/>
              <a:gd name="T66" fmla="*/ 130 w 130"/>
              <a:gd name="T67" fmla="*/ 9 h 271"/>
              <a:gd name="T68" fmla="*/ 130 w 130"/>
              <a:gd name="T69" fmla="*/ 0 h 271"/>
              <a:gd name="T70" fmla="*/ 0 w 130"/>
              <a:gd name="T71" fmla="*/ 0 h 271"/>
              <a:gd name="T72" fmla="*/ 0 w 130"/>
              <a:gd name="T73" fmla="*/ 9 h 271"/>
              <a:gd name="T74" fmla="*/ 10 w 130"/>
              <a:gd name="T75" fmla="*/ 9 h 271"/>
              <a:gd name="T76" fmla="*/ 10 w 130"/>
              <a:gd name="T77" fmla="*/ 0 h 271"/>
              <a:gd name="T78" fmla="*/ 0 w 130"/>
              <a:gd name="T79" fmla="*/ 0 h 271"/>
              <a:gd name="T80" fmla="*/ 0 w 130"/>
              <a:gd name="T81" fmla="*/ 271 h 271"/>
              <a:gd name="T82" fmla="*/ 10 w 130"/>
              <a:gd name="T83" fmla="*/ 271 h 271"/>
              <a:gd name="T84" fmla="*/ 10 w 130"/>
              <a:gd name="T85" fmla="*/ 261 h 271"/>
              <a:gd name="T86" fmla="*/ 0 w 130"/>
              <a:gd name="T87" fmla="*/ 261 h 271"/>
              <a:gd name="T88" fmla="*/ 0 w 130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0" h="271">
                <a:moveTo>
                  <a:pt x="10" y="251"/>
                </a:moveTo>
                <a:lnTo>
                  <a:pt x="10" y="271"/>
                </a:lnTo>
                <a:lnTo>
                  <a:pt x="120" y="271"/>
                </a:lnTo>
                <a:lnTo>
                  <a:pt x="120" y="251"/>
                </a:lnTo>
                <a:lnTo>
                  <a:pt x="10" y="251"/>
                </a:lnTo>
                <a:close/>
                <a:moveTo>
                  <a:pt x="110" y="261"/>
                </a:moveTo>
                <a:lnTo>
                  <a:pt x="130" y="261"/>
                </a:lnTo>
                <a:lnTo>
                  <a:pt x="130" y="9"/>
                </a:lnTo>
                <a:lnTo>
                  <a:pt x="110" y="9"/>
                </a:lnTo>
                <a:lnTo>
                  <a:pt x="110" y="261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30" y="271"/>
                </a:moveTo>
                <a:lnTo>
                  <a:pt x="130" y="261"/>
                </a:lnTo>
                <a:lnTo>
                  <a:pt x="120" y="261"/>
                </a:lnTo>
                <a:lnTo>
                  <a:pt x="120" y="271"/>
                </a:lnTo>
                <a:lnTo>
                  <a:pt x="130" y="271"/>
                </a:lnTo>
                <a:close/>
                <a:moveTo>
                  <a:pt x="130" y="0"/>
                </a:moveTo>
                <a:lnTo>
                  <a:pt x="120" y="0"/>
                </a:lnTo>
                <a:lnTo>
                  <a:pt x="120" y="9"/>
                </a:lnTo>
                <a:lnTo>
                  <a:pt x="130" y="9"/>
                </a:lnTo>
                <a:lnTo>
                  <a:pt x="13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05" name="Freeform 417"/>
          <p:cNvSpPr>
            <a:spLocks noEditPoints="1"/>
          </p:cNvSpPr>
          <p:nvPr/>
        </p:nvSpPr>
        <p:spPr bwMode="auto">
          <a:xfrm>
            <a:off x="2401888" y="4451350"/>
            <a:ext cx="96837" cy="220663"/>
          </a:xfrm>
          <a:custGeom>
            <a:avLst/>
            <a:gdLst>
              <a:gd name="T0" fmla="*/ 9 w 122"/>
              <a:gd name="T1" fmla="*/ 258 h 277"/>
              <a:gd name="T2" fmla="*/ 9 w 122"/>
              <a:gd name="T3" fmla="*/ 277 h 277"/>
              <a:gd name="T4" fmla="*/ 113 w 122"/>
              <a:gd name="T5" fmla="*/ 277 h 277"/>
              <a:gd name="T6" fmla="*/ 113 w 122"/>
              <a:gd name="T7" fmla="*/ 258 h 277"/>
              <a:gd name="T8" fmla="*/ 9 w 122"/>
              <a:gd name="T9" fmla="*/ 258 h 277"/>
              <a:gd name="T10" fmla="*/ 103 w 122"/>
              <a:gd name="T11" fmla="*/ 268 h 277"/>
              <a:gd name="T12" fmla="*/ 122 w 122"/>
              <a:gd name="T13" fmla="*/ 268 h 277"/>
              <a:gd name="T14" fmla="*/ 122 w 122"/>
              <a:gd name="T15" fmla="*/ 9 h 277"/>
              <a:gd name="T16" fmla="*/ 103 w 122"/>
              <a:gd name="T17" fmla="*/ 9 h 277"/>
              <a:gd name="T18" fmla="*/ 103 w 122"/>
              <a:gd name="T19" fmla="*/ 268 h 277"/>
              <a:gd name="T20" fmla="*/ 113 w 122"/>
              <a:gd name="T21" fmla="*/ 19 h 277"/>
              <a:gd name="T22" fmla="*/ 113 w 122"/>
              <a:gd name="T23" fmla="*/ 0 h 277"/>
              <a:gd name="T24" fmla="*/ 9 w 122"/>
              <a:gd name="T25" fmla="*/ 0 h 277"/>
              <a:gd name="T26" fmla="*/ 9 w 122"/>
              <a:gd name="T27" fmla="*/ 19 h 277"/>
              <a:gd name="T28" fmla="*/ 113 w 122"/>
              <a:gd name="T29" fmla="*/ 19 h 277"/>
              <a:gd name="T30" fmla="*/ 19 w 122"/>
              <a:gd name="T31" fmla="*/ 9 h 277"/>
              <a:gd name="T32" fmla="*/ 0 w 122"/>
              <a:gd name="T33" fmla="*/ 9 h 277"/>
              <a:gd name="T34" fmla="*/ 0 w 122"/>
              <a:gd name="T35" fmla="*/ 268 h 277"/>
              <a:gd name="T36" fmla="*/ 19 w 122"/>
              <a:gd name="T37" fmla="*/ 268 h 277"/>
              <a:gd name="T38" fmla="*/ 19 w 122"/>
              <a:gd name="T39" fmla="*/ 9 h 277"/>
              <a:gd name="T40" fmla="*/ 0 w 122"/>
              <a:gd name="T41" fmla="*/ 277 h 277"/>
              <a:gd name="T42" fmla="*/ 9 w 122"/>
              <a:gd name="T43" fmla="*/ 277 h 277"/>
              <a:gd name="T44" fmla="*/ 9 w 122"/>
              <a:gd name="T45" fmla="*/ 268 h 277"/>
              <a:gd name="T46" fmla="*/ 0 w 122"/>
              <a:gd name="T47" fmla="*/ 268 h 277"/>
              <a:gd name="T48" fmla="*/ 0 w 122"/>
              <a:gd name="T49" fmla="*/ 277 h 277"/>
              <a:gd name="T50" fmla="*/ 122 w 122"/>
              <a:gd name="T51" fmla="*/ 277 h 277"/>
              <a:gd name="T52" fmla="*/ 122 w 122"/>
              <a:gd name="T53" fmla="*/ 268 h 277"/>
              <a:gd name="T54" fmla="*/ 113 w 122"/>
              <a:gd name="T55" fmla="*/ 268 h 277"/>
              <a:gd name="T56" fmla="*/ 113 w 122"/>
              <a:gd name="T57" fmla="*/ 277 h 277"/>
              <a:gd name="T58" fmla="*/ 122 w 122"/>
              <a:gd name="T59" fmla="*/ 277 h 277"/>
              <a:gd name="T60" fmla="*/ 122 w 122"/>
              <a:gd name="T61" fmla="*/ 0 h 277"/>
              <a:gd name="T62" fmla="*/ 113 w 122"/>
              <a:gd name="T63" fmla="*/ 0 h 277"/>
              <a:gd name="T64" fmla="*/ 113 w 122"/>
              <a:gd name="T65" fmla="*/ 9 h 277"/>
              <a:gd name="T66" fmla="*/ 122 w 122"/>
              <a:gd name="T67" fmla="*/ 9 h 277"/>
              <a:gd name="T68" fmla="*/ 122 w 122"/>
              <a:gd name="T69" fmla="*/ 0 h 277"/>
              <a:gd name="T70" fmla="*/ 0 w 122"/>
              <a:gd name="T71" fmla="*/ 0 h 277"/>
              <a:gd name="T72" fmla="*/ 0 w 122"/>
              <a:gd name="T73" fmla="*/ 9 h 277"/>
              <a:gd name="T74" fmla="*/ 9 w 122"/>
              <a:gd name="T75" fmla="*/ 9 h 277"/>
              <a:gd name="T76" fmla="*/ 9 w 122"/>
              <a:gd name="T77" fmla="*/ 0 h 277"/>
              <a:gd name="T78" fmla="*/ 0 w 122"/>
              <a:gd name="T79" fmla="*/ 0 h 277"/>
              <a:gd name="T80" fmla="*/ 0 w 122"/>
              <a:gd name="T81" fmla="*/ 277 h 277"/>
              <a:gd name="T82" fmla="*/ 9 w 122"/>
              <a:gd name="T83" fmla="*/ 277 h 277"/>
              <a:gd name="T84" fmla="*/ 9 w 122"/>
              <a:gd name="T85" fmla="*/ 268 h 277"/>
              <a:gd name="T86" fmla="*/ 0 w 122"/>
              <a:gd name="T87" fmla="*/ 268 h 277"/>
              <a:gd name="T88" fmla="*/ 0 w 122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" h="277">
                <a:moveTo>
                  <a:pt x="9" y="258"/>
                </a:moveTo>
                <a:lnTo>
                  <a:pt x="9" y="277"/>
                </a:lnTo>
                <a:lnTo>
                  <a:pt x="113" y="277"/>
                </a:lnTo>
                <a:lnTo>
                  <a:pt x="113" y="258"/>
                </a:lnTo>
                <a:lnTo>
                  <a:pt x="9" y="258"/>
                </a:lnTo>
                <a:close/>
                <a:moveTo>
                  <a:pt x="103" y="268"/>
                </a:moveTo>
                <a:lnTo>
                  <a:pt x="122" y="268"/>
                </a:lnTo>
                <a:lnTo>
                  <a:pt x="122" y="9"/>
                </a:lnTo>
                <a:lnTo>
                  <a:pt x="103" y="9"/>
                </a:lnTo>
                <a:lnTo>
                  <a:pt x="103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9" y="0"/>
                </a:lnTo>
                <a:lnTo>
                  <a:pt x="9" y="19"/>
                </a:lnTo>
                <a:lnTo>
                  <a:pt x="113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2" y="277"/>
                </a:moveTo>
                <a:lnTo>
                  <a:pt x="122" y="268"/>
                </a:lnTo>
                <a:lnTo>
                  <a:pt x="113" y="268"/>
                </a:lnTo>
                <a:lnTo>
                  <a:pt x="113" y="277"/>
                </a:lnTo>
                <a:lnTo>
                  <a:pt x="122" y="277"/>
                </a:lnTo>
                <a:close/>
                <a:moveTo>
                  <a:pt x="122" y="0"/>
                </a:moveTo>
                <a:lnTo>
                  <a:pt x="113" y="0"/>
                </a:lnTo>
                <a:lnTo>
                  <a:pt x="113" y="9"/>
                </a:lnTo>
                <a:lnTo>
                  <a:pt x="122" y="9"/>
                </a:lnTo>
                <a:lnTo>
                  <a:pt x="122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07" name="Freeform 419"/>
          <p:cNvSpPr>
            <a:spLocks noEditPoints="1"/>
          </p:cNvSpPr>
          <p:nvPr/>
        </p:nvSpPr>
        <p:spPr bwMode="auto">
          <a:xfrm>
            <a:off x="2282825" y="4425950"/>
            <a:ext cx="153988" cy="220663"/>
          </a:xfrm>
          <a:custGeom>
            <a:avLst/>
            <a:gdLst>
              <a:gd name="T0" fmla="*/ 10 w 194"/>
              <a:gd name="T1" fmla="*/ 259 h 278"/>
              <a:gd name="T2" fmla="*/ 10 w 194"/>
              <a:gd name="T3" fmla="*/ 278 h 278"/>
              <a:gd name="T4" fmla="*/ 184 w 194"/>
              <a:gd name="T5" fmla="*/ 278 h 278"/>
              <a:gd name="T6" fmla="*/ 184 w 194"/>
              <a:gd name="T7" fmla="*/ 259 h 278"/>
              <a:gd name="T8" fmla="*/ 10 w 194"/>
              <a:gd name="T9" fmla="*/ 259 h 278"/>
              <a:gd name="T10" fmla="*/ 174 w 194"/>
              <a:gd name="T11" fmla="*/ 268 h 278"/>
              <a:gd name="T12" fmla="*/ 194 w 194"/>
              <a:gd name="T13" fmla="*/ 268 h 278"/>
              <a:gd name="T14" fmla="*/ 194 w 194"/>
              <a:gd name="T15" fmla="*/ 10 h 278"/>
              <a:gd name="T16" fmla="*/ 174 w 194"/>
              <a:gd name="T17" fmla="*/ 10 h 278"/>
              <a:gd name="T18" fmla="*/ 174 w 194"/>
              <a:gd name="T19" fmla="*/ 268 h 278"/>
              <a:gd name="T20" fmla="*/ 184 w 194"/>
              <a:gd name="T21" fmla="*/ 20 h 278"/>
              <a:gd name="T22" fmla="*/ 184 w 194"/>
              <a:gd name="T23" fmla="*/ 0 h 278"/>
              <a:gd name="T24" fmla="*/ 10 w 194"/>
              <a:gd name="T25" fmla="*/ 0 h 278"/>
              <a:gd name="T26" fmla="*/ 10 w 194"/>
              <a:gd name="T27" fmla="*/ 20 h 278"/>
              <a:gd name="T28" fmla="*/ 184 w 194"/>
              <a:gd name="T29" fmla="*/ 20 h 278"/>
              <a:gd name="T30" fmla="*/ 19 w 194"/>
              <a:gd name="T31" fmla="*/ 10 h 278"/>
              <a:gd name="T32" fmla="*/ 0 w 194"/>
              <a:gd name="T33" fmla="*/ 10 h 278"/>
              <a:gd name="T34" fmla="*/ 0 w 194"/>
              <a:gd name="T35" fmla="*/ 268 h 278"/>
              <a:gd name="T36" fmla="*/ 19 w 194"/>
              <a:gd name="T37" fmla="*/ 268 h 278"/>
              <a:gd name="T38" fmla="*/ 19 w 194"/>
              <a:gd name="T39" fmla="*/ 10 h 278"/>
              <a:gd name="T40" fmla="*/ 0 w 194"/>
              <a:gd name="T41" fmla="*/ 278 h 278"/>
              <a:gd name="T42" fmla="*/ 10 w 194"/>
              <a:gd name="T43" fmla="*/ 278 h 278"/>
              <a:gd name="T44" fmla="*/ 10 w 194"/>
              <a:gd name="T45" fmla="*/ 268 h 278"/>
              <a:gd name="T46" fmla="*/ 0 w 194"/>
              <a:gd name="T47" fmla="*/ 268 h 278"/>
              <a:gd name="T48" fmla="*/ 0 w 194"/>
              <a:gd name="T49" fmla="*/ 278 h 278"/>
              <a:gd name="T50" fmla="*/ 194 w 194"/>
              <a:gd name="T51" fmla="*/ 278 h 278"/>
              <a:gd name="T52" fmla="*/ 194 w 194"/>
              <a:gd name="T53" fmla="*/ 268 h 278"/>
              <a:gd name="T54" fmla="*/ 184 w 194"/>
              <a:gd name="T55" fmla="*/ 268 h 278"/>
              <a:gd name="T56" fmla="*/ 184 w 194"/>
              <a:gd name="T57" fmla="*/ 278 h 278"/>
              <a:gd name="T58" fmla="*/ 194 w 194"/>
              <a:gd name="T59" fmla="*/ 278 h 278"/>
              <a:gd name="T60" fmla="*/ 194 w 194"/>
              <a:gd name="T61" fmla="*/ 0 h 278"/>
              <a:gd name="T62" fmla="*/ 184 w 194"/>
              <a:gd name="T63" fmla="*/ 0 h 278"/>
              <a:gd name="T64" fmla="*/ 184 w 194"/>
              <a:gd name="T65" fmla="*/ 10 h 278"/>
              <a:gd name="T66" fmla="*/ 194 w 194"/>
              <a:gd name="T67" fmla="*/ 10 h 278"/>
              <a:gd name="T68" fmla="*/ 194 w 194"/>
              <a:gd name="T69" fmla="*/ 0 h 278"/>
              <a:gd name="T70" fmla="*/ 0 w 194"/>
              <a:gd name="T71" fmla="*/ 0 h 278"/>
              <a:gd name="T72" fmla="*/ 0 w 194"/>
              <a:gd name="T73" fmla="*/ 10 h 278"/>
              <a:gd name="T74" fmla="*/ 10 w 194"/>
              <a:gd name="T75" fmla="*/ 10 h 278"/>
              <a:gd name="T76" fmla="*/ 10 w 194"/>
              <a:gd name="T77" fmla="*/ 0 h 278"/>
              <a:gd name="T78" fmla="*/ 0 w 194"/>
              <a:gd name="T79" fmla="*/ 0 h 278"/>
              <a:gd name="T80" fmla="*/ 0 w 194"/>
              <a:gd name="T81" fmla="*/ 278 h 278"/>
              <a:gd name="T82" fmla="*/ 10 w 194"/>
              <a:gd name="T83" fmla="*/ 278 h 278"/>
              <a:gd name="T84" fmla="*/ 10 w 194"/>
              <a:gd name="T85" fmla="*/ 268 h 278"/>
              <a:gd name="T86" fmla="*/ 0 w 194"/>
              <a:gd name="T87" fmla="*/ 268 h 278"/>
              <a:gd name="T88" fmla="*/ 0 w 194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78">
                <a:moveTo>
                  <a:pt x="10" y="259"/>
                </a:moveTo>
                <a:lnTo>
                  <a:pt x="10" y="278"/>
                </a:lnTo>
                <a:lnTo>
                  <a:pt x="184" y="278"/>
                </a:lnTo>
                <a:lnTo>
                  <a:pt x="184" y="259"/>
                </a:lnTo>
                <a:lnTo>
                  <a:pt x="10" y="259"/>
                </a:lnTo>
                <a:close/>
                <a:moveTo>
                  <a:pt x="174" y="268"/>
                </a:moveTo>
                <a:lnTo>
                  <a:pt x="194" y="268"/>
                </a:lnTo>
                <a:lnTo>
                  <a:pt x="194" y="10"/>
                </a:lnTo>
                <a:lnTo>
                  <a:pt x="174" y="10"/>
                </a:lnTo>
                <a:lnTo>
                  <a:pt x="174" y="268"/>
                </a:lnTo>
                <a:close/>
                <a:moveTo>
                  <a:pt x="184" y="20"/>
                </a:moveTo>
                <a:lnTo>
                  <a:pt x="184" y="0"/>
                </a:lnTo>
                <a:lnTo>
                  <a:pt x="10" y="0"/>
                </a:lnTo>
                <a:lnTo>
                  <a:pt x="10" y="20"/>
                </a:lnTo>
                <a:lnTo>
                  <a:pt x="184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94" y="278"/>
                </a:moveTo>
                <a:lnTo>
                  <a:pt x="194" y="268"/>
                </a:lnTo>
                <a:lnTo>
                  <a:pt x="184" y="268"/>
                </a:lnTo>
                <a:lnTo>
                  <a:pt x="184" y="278"/>
                </a:lnTo>
                <a:lnTo>
                  <a:pt x="194" y="278"/>
                </a:lnTo>
                <a:close/>
                <a:moveTo>
                  <a:pt x="194" y="0"/>
                </a:moveTo>
                <a:lnTo>
                  <a:pt x="184" y="0"/>
                </a:lnTo>
                <a:lnTo>
                  <a:pt x="184" y="10"/>
                </a:lnTo>
                <a:lnTo>
                  <a:pt x="194" y="10"/>
                </a:lnTo>
                <a:lnTo>
                  <a:pt x="19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16" name="Freeform 428"/>
          <p:cNvSpPr>
            <a:spLocks noEditPoints="1"/>
          </p:cNvSpPr>
          <p:nvPr/>
        </p:nvSpPr>
        <p:spPr bwMode="auto">
          <a:xfrm>
            <a:off x="2155825" y="3816350"/>
            <a:ext cx="71438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17" name="Freeform 429"/>
          <p:cNvSpPr>
            <a:spLocks noEditPoints="1"/>
          </p:cNvSpPr>
          <p:nvPr/>
        </p:nvSpPr>
        <p:spPr bwMode="auto">
          <a:xfrm>
            <a:off x="2663825" y="3949700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10"/>
                </a:lnTo>
                <a:lnTo>
                  <a:pt x="71" y="10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19" name="Freeform 431"/>
          <p:cNvSpPr>
            <a:spLocks noEditPoints="1"/>
          </p:cNvSpPr>
          <p:nvPr/>
        </p:nvSpPr>
        <p:spPr bwMode="auto">
          <a:xfrm>
            <a:off x="3094038" y="3816350"/>
            <a:ext cx="71437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19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19 w 91"/>
              <a:gd name="T37" fmla="*/ 268 h 278"/>
              <a:gd name="T38" fmla="*/ 19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20" name="Freeform 432"/>
          <p:cNvSpPr>
            <a:spLocks noEditPoints="1"/>
          </p:cNvSpPr>
          <p:nvPr/>
        </p:nvSpPr>
        <p:spPr bwMode="auto">
          <a:xfrm>
            <a:off x="3238500" y="5005388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2 h 271"/>
              <a:gd name="T12" fmla="*/ 91 w 91"/>
              <a:gd name="T13" fmla="*/ 262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2 h 271"/>
              <a:gd name="T20" fmla="*/ 81 w 91"/>
              <a:gd name="T21" fmla="*/ 20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20 h 271"/>
              <a:gd name="T28" fmla="*/ 81 w 91"/>
              <a:gd name="T29" fmla="*/ 20 h 271"/>
              <a:gd name="T30" fmla="*/ 19 w 91"/>
              <a:gd name="T31" fmla="*/ 10 h 271"/>
              <a:gd name="T32" fmla="*/ 0 w 91"/>
              <a:gd name="T33" fmla="*/ 10 h 271"/>
              <a:gd name="T34" fmla="*/ 0 w 91"/>
              <a:gd name="T35" fmla="*/ 262 h 271"/>
              <a:gd name="T36" fmla="*/ 19 w 91"/>
              <a:gd name="T37" fmla="*/ 262 h 271"/>
              <a:gd name="T38" fmla="*/ 19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2 h 271"/>
              <a:gd name="T46" fmla="*/ 0 w 91"/>
              <a:gd name="T47" fmla="*/ 262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2 h 271"/>
              <a:gd name="T54" fmla="*/ 81 w 91"/>
              <a:gd name="T55" fmla="*/ 262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2 h 271"/>
              <a:gd name="T86" fmla="*/ 0 w 91"/>
              <a:gd name="T87" fmla="*/ 262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2"/>
                </a:moveTo>
                <a:lnTo>
                  <a:pt x="91" y="262"/>
                </a:lnTo>
                <a:lnTo>
                  <a:pt x="91" y="10"/>
                </a:lnTo>
                <a:lnTo>
                  <a:pt x="71" y="10"/>
                </a:lnTo>
                <a:lnTo>
                  <a:pt x="71" y="262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2"/>
                </a:lnTo>
                <a:lnTo>
                  <a:pt x="81" y="262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21" name="Freeform 433"/>
          <p:cNvSpPr>
            <a:spLocks noEditPoints="1"/>
          </p:cNvSpPr>
          <p:nvPr/>
        </p:nvSpPr>
        <p:spPr bwMode="auto">
          <a:xfrm>
            <a:off x="3103563" y="5368925"/>
            <a:ext cx="73025" cy="215900"/>
          </a:xfrm>
          <a:custGeom>
            <a:avLst/>
            <a:gdLst>
              <a:gd name="T0" fmla="*/ 10 w 90"/>
              <a:gd name="T1" fmla="*/ 252 h 271"/>
              <a:gd name="T2" fmla="*/ 10 w 90"/>
              <a:gd name="T3" fmla="*/ 271 h 271"/>
              <a:gd name="T4" fmla="*/ 81 w 90"/>
              <a:gd name="T5" fmla="*/ 271 h 271"/>
              <a:gd name="T6" fmla="*/ 81 w 90"/>
              <a:gd name="T7" fmla="*/ 252 h 271"/>
              <a:gd name="T8" fmla="*/ 10 w 90"/>
              <a:gd name="T9" fmla="*/ 252 h 271"/>
              <a:gd name="T10" fmla="*/ 71 w 90"/>
              <a:gd name="T11" fmla="*/ 261 h 271"/>
              <a:gd name="T12" fmla="*/ 90 w 90"/>
              <a:gd name="T13" fmla="*/ 261 h 271"/>
              <a:gd name="T14" fmla="*/ 90 w 90"/>
              <a:gd name="T15" fmla="*/ 9 h 271"/>
              <a:gd name="T16" fmla="*/ 71 w 90"/>
              <a:gd name="T17" fmla="*/ 9 h 271"/>
              <a:gd name="T18" fmla="*/ 71 w 90"/>
              <a:gd name="T19" fmla="*/ 261 h 271"/>
              <a:gd name="T20" fmla="*/ 81 w 90"/>
              <a:gd name="T21" fmla="*/ 19 h 271"/>
              <a:gd name="T22" fmla="*/ 81 w 90"/>
              <a:gd name="T23" fmla="*/ 0 h 271"/>
              <a:gd name="T24" fmla="*/ 10 w 90"/>
              <a:gd name="T25" fmla="*/ 0 h 271"/>
              <a:gd name="T26" fmla="*/ 10 w 90"/>
              <a:gd name="T27" fmla="*/ 19 h 271"/>
              <a:gd name="T28" fmla="*/ 81 w 90"/>
              <a:gd name="T29" fmla="*/ 19 h 271"/>
              <a:gd name="T30" fmla="*/ 19 w 90"/>
              <a:gd name="T31" fmla="*/ 9 h 271"/>
              <a:gd name="T32" fmla="*/ 0 w 90"/>
              <a:gd name="T33" fmla="*/ 9 h 271"/>
              <a:gd name="T34" fmla="*/ 0 w 90"/>
              <a:gd name="T35" fmla="*/ 261 h 271"/>
              <a:gd name="T36" fmla="*/ 19 w 90"/>
              <a:gd name="T37" fmla="*/ 261 h 271"/>
              <a:gd name="T38" fmla="*/ 19 w 90"/>
              <a:gd name="T39" fmla="*/ 9 h 271"/>
              <a:gd name="T40" fmla="*/ 0 w 90"/>
              <a:gd name="T41" fmla="*/ 271 h 271"/>
              <a:gd name="T42" fmla="*/ 10 w 90"/>
              <a:gd name="T43" fmla="*/ 271 h 271"/>
              <a:gd name="T44" fmla="*/ 10 w 90"/>
              <a:gd name="T45" fmla="*/ 261 h 271"/>
              <a:gd name="T46" fmla="*/ 0 w 90"/>
              <a:gd name="T47" fmla="*/ 261 h 271"/>
              <a:gd name="T48" fmla="*/ 0 w 90"/>
              <a:gd name="T49" fmla="*/ 271 h 271"/>
              <a:gd name="T50" fmla="*/ 90 w 90"/>
              <a:gd name="T51" fmla="*/ 271 h 271"/>
              <a:gd name="T52" fmla="*/ 90 w 90"/>
              <a:gd name="T53" fmla="*/ 261 h 271"/>
              <a:gd name="T54" fmla="*/ 81 w 90"/>
              <a:gd name="T55" fmla="*/ 261 h 271"/>
              <a:gd name="T56" fmla="*/ 81 w 90"/>
              <a:gd name="T57" fmla="*/ 271 h 271"/>
              <a:gd name="T58" fmla="*/ 90 w 90"/>
              <a:gd name="T59" fmla="*/ 271 h 271"/>
              <a:gd name="T60" fmla="*/ 90 w 90"/>
              <a:gd name="T61" fmla="*/ 0 h 271"/>
              <a:gd name="T62" fmla="*/ 81 w 90"/>
              <a:gd name="T63" fmla="*/ 0 h 271"/>
              <a:gd name="T64" fmla="*/ 81 w 90"/>
              <a:gd name="T65" fmla="*/ 9 h 271"/>
              <a:gd name="T66" fmla="*/ 90 w 90"/>
              <a:gd name="T67" fmla="*/ 9 h 271"/>
              <a:gd name="T68" fmla="*/ 90 w 90"/>
              <a:gd name="T69" fmla="*/ 0 h 271"/>
              <a:gd name="T70" fmla="*/ 0 w 90"/>
              <a:gd name="T71" fmla="*/ 0 h 271"/>
              <a:gd name="T72" fmla="*/ 0 w 90"/>
              <a:gd name="T73" fmla="*/ 9 h 271"/>
              <a:gd name="T74" fmla="*/ 10 w 90"/>
              <a:gd name="T75" fmla="*/ 9 h 271"/>
              <a:gd name="T76" fmla="*/ 10 w 90"/>
              <a:gd name="T77" fmla="*/ 0 h 271"/>
              <a:gd name="T78" fmla="*/ 0 w 90"/>
              <a:gd name="T79" fmla="*/ 0 h 271"/>
              <a:gd name="T80" fmla="*/ 0 w 90"/>
              <a:gd name="T81" fmla="*/ 271 h 271"/>
              <a:gd name="T82" fmla="*/ 10 w 90"/>
              <a:gd name="T83" fmla="*/ 271 h 271"/>
              <a:gd name="T84" fmla="*/ 10 w 90"/>
              <a:gd name="T85" fmla="*/ 261 h 271"/>
              <a:gd name="T86" fmla="*/ 0 w 90"/>
              <a:gd name="T87" fmla="*/ 261 h 271"/>
              <a:gd name="T88" fmla="*/ 0 w 90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0" y="261"/>
                </a:lnTo>
                <a:lnTo>
                  <a:pt x="90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0" y="271"/>
                </a:moveTo>
                <a:lnTo>
                  <a:pt x="90" y="261"/>
                </a:lnTo>
                <a:lnTo>
                  <a:pt x="81" y="261"/>
                </a:lnTo>
                <a:lnTo>
                  <a:pt x="81" y="271"/>
                </a:lnTo>
                <a:lnTo>
                  <a:pt x="90" y="271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57" name="Freeform 469"/>
          <p:cNvSpPr>
            <a:spLocks noEditPoints="1"/>
          </p:cNvSpPr>
          <p:nvPr/>
        </p:nvSpPr>
        <p:spPr bwMode="auto">
          <a:xfrm>
            <a:off x="2232025" y="4492625"/>
            <a:ext cx="241300" cy="220663"/>
          </a:xfrm>
          <a:custGeom>
            <a:avLst/>
            <a:gdLst>
              <a:gd name="T0" fmla="*/ 10 w 304"/>
              <a:gd name="T1" fmla="*/ 259 h 278"/>
              <a:gd name="T2" fmla="*/ 10 w 304"/>
              <a:gd name="T3" fmla="*/ 278 h 278"/>
              <a:gd name="T4" fmla="*/ 294 w 304"/>
              <a:gd name="T5" fmla="*/ 278 h 278"/>
              <a:gd name="T6" fmla="*/ 294 w 304"/>
              <a:gd name="T7" fmla="*/ 259 h 278"/>
              <a:gd name="T8" fmla="*/ 10 w 304"/>
              <a:gd name="T9" fmla="*/ 259 h 278"/>
              <a:gd name="T10" fmla="*/ 285 w 304"/>
              <a:gd name="T11" fmla="*/ 268 h 278"/>
              <a:gd name="T12" fmla="*/ 304 w 304"/>
              <a:gd name="T13" fmla="*/ 268 h 278"/>
              <a:gd name="T14" fmla="*/ 304 w 304"/>
              <a:gd name="T15" fmla="*/ 10 h 278"/>
              <a:gd name="T16" fmla="*/ 285 w 304"/>
              <a:gd name="T17" fmla="*/ 10 h 278"/>
              <a:gd name="T18" fmla="*/ 285 w 304"/>
              <a:gd name="T19" fmla="*/ 268 h 278"/>
              <a:gd name="T20" fmla="*/ 294 w 304"/>
              <a:gd name="T21" fmla="*/ 20 h 278"/>
              <a:gd name="T22" fmla="*/ 294 w 304"/>
              <a:gd name="T23" fmla="*/ 0 h 278"/>
              <a:gd name="T24" fmla="*/ 10 w 304"/>
              <a:gd name="T25" fmla="*/ 0 h 278"/>
              <a:gd name="T26" fmla="*/ 10 w 304"/>
              <a:gd name="T27" fmla="*/ 20 h 278"/>
              <a:gd name="T28" fmla="*/ 294 w 304"/>
              <a:gd name="T29" fmla="*/ 20 h 278"/>
              <a:gd name="T30" fmla="*/ 20 w 304"/>
              <a:gd name="T31" fmla="*/ 10 h 278"/>
              <a:gd name="T32" fmla="*/ 0 w 304"/>
              <a:gd name="T33" fmla="*/ 10 h 278"/>
              <a:gd name="T34" fmla="*/ 0 w 304"/>
              <a:gd name="T35" fmla="*/ 268 h 278"/>
              <a:gd name="T36" fmla="*/ 20 w 304"/>
              <a:gd name="T37" fmla="*/ 268 h 278"/>
              <a:gd name="T38" fmla="*/ 20 w 304"/>
              <a:gd name="T39" fmla="*/ 10 h 278"/>
              <a:gd name="T40" fmla="*/ 0 w 304"/>
              <a:gd name="T41" fmla="*/ 278 h 278"/>
              <a:gd name="T42" fmla="*/ 10 w 304"/>
              <a:gd name="T43" fmla="*/ 278 h 278"/>
              <a:gd name="T44" fmla="*/ 10 w 304"/>
              <a:gd name="T45" fmla="*/ 268 h 278"/>
              <a:gd name="T46" fmla="*/ 0 w 304"/>
              <a:gd name="T47" fmla="*/ 268 h 278"/>
              <a:gd name="T48" fmla="*/ 0 w 304"/>
              <a:gd name="T49" fmla="*/ 278 h 278"/>
              <a:gd name="T50" fmla="*/ 304 w 304"/>
              <a:gd name="T51" fmla="*/ 278 h 278"/>
              <a:gd name="T52" fmla="*/ 304 w 304"/>
              <a:gd name="T53" fmla="*/ 268 h 278"/>
              <a:gd name="T54" fmla="*/ 294 w 304"/>
              <a:gd name="T55" fmla="*/ 268 h 278"/>
              <a:gd name="T56" fmla="*/ 294 w 304"/>
              <a:gd name="T57" fmla="*/ 278 h 278"/>
              <a:gd name="T58" fmla="*/ 304 w 304"/>
              <a:gd name="T59" fmla="*/ 278 h 278"/>
              <a:gd name="T60" fmla="*/ 304 w 304"/>
              <a:gd name="T61" fmla="*/ 0 h 278"/>
              <a:gd name="T62" fmla="*/ 294 w 304"/>
              <a:gd name="T63" fmla="*/ 0 h 278"/>
              <a:gd name="T64" fmla="*/ 294 w 304"/>
              <a:gd name="T65" fmla="*/ 10 h 278"/>
              <a:gd name="T66" fmla="*/ 304 w 304"/>
              <a:gd name="T67" fmla="*/ 10 h 278"/>
              <a:gd name="T68" fmla="*/ 304 w 304"/>
              <a:gd name="T69" fmla="*/ 0 h 278"/>
              <a:gd name="T70" fmla="*/ 0 w 304"/>
              <a:gd name="T71" fmla="*/ 0 h 278"/>
              <a:gd name="T72" fmla="*/ 0 w 304"/>
              <a:gd name="T73" fmla="*/ 10 h 278"/>
              <a:gd name="T74" fmla="*/ 10 w 304"/>
              <a:gd name="T75" fmla="*/ 10 h 278"/>
              <a:gd name="T76" fmla="*/ 10 w 304"/>
              <a:gd name="T77" fmla="*/ 0 h 278"/>
              <a:gd name="T78" fmla="*/ 0 w 304"/>
              <a:gd name="T79" fmla="*/ 0 h 278"/>
              <a:gd name="T80" fmla="*/ 0 w 304"/>
              <a:gd name="T81" fmla="*/ 278 h 278"/>
              <a:gd name="T82" fmla="*/ 10 w 304"/>
              <a:gd name="T83" fmla="*/ 278 h 278"/>
              <a:gd name="T84" fmla="*/ 10 w 304"/>
              <a:gd name="T85" fmla="*/ 268 h 278"/>
              <a:gd name="T86" fmla="*/ 0 w 304"/>
              <a:gd name="T87" fmla="*/ 268 h 278"/>
              <a:gd name="T88" fmla="*/ 0 w 304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8">
                <a:moveTo>
                  <a:pt x="10" y="259"/>
                </a:moveTo>
                <a:lnTo>
                  <a:pt x="10" y="278"/>
                </a:lnTo>
                <a:lnTo>
                  <a:pt x="294" y="278"/>
                </a:lnTo>
                <a:lnTo>
                  <a:pt x="294" y="259"/>
                </a:lnTo>
                <a:lnTo>
                  <a:pt x="10" y="259"/>
                </a:lnTo>
                <a:close/>
                <a:moveTo>
                  <a:pt x="285" y="268"/>
                </a:moveTo>
                <a:lnTo>
                  <a:pt x="304" y="268"/>
                </a:lnTo>
                <a:lnTo>
                  <a:pt x="304" y="10"/>
                </a:lnTo>
                <a:lnTo>
                  <a:pt x="285" y="10"/>
                </a:lnTo>
                <a:lnTo>
                  <a:pt x="285" y="268"/>
                </a:lnTo>
                <a:close/>
                <a:moveTo>
                  <a:pt x="294" y="20"/>
                </a:moveTo>
                <a:lnTo>
                  <a:pt x="294" y="0"/>
                </a:lnTo>
                <a:lnTo>
                  <a:pt x="10" y="0"/>
                </a:lnTo>
                <a:lnTo>
                  <a:pt x="10" y="20"/>
                </a:lnTo>
                <a:lnTo>
                  <a:pt x="2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304" y="278"/>
                </a:moveTo>
                <a:lnTo>
                  <a:pt x="304" y="268"/>
                </a:lnTo>
                <a:lnTo>
                  <a:pt x="294" y="268"/>
                </a:lnTo>
                <a:lnTo>
                  <a:pt x="294" y="278"/>
                </a:lnTo>
                <a:lnTo>
                  <a:pt x="304" y="278"/>
                </a:lnTo>
                <a:close/>
                <a:moveTo>
                  <a:pt x="304" y="0"/>
                </a:moveTo>
                <a:lnTo>
                  <a:pt x="294" y="0"/>
                </a:lnTo>
                <a:lnTo>
                  <a:pt x="294" y="10"/>
                </a:lnTo>
                <a:lnTo>
                  <a:pt x="304" y="10"/>
                </a:lnTo>
                <a:lnTo>
                  <a:pt x="3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58" name="Freeform 470"/>
          <p:cNvSpPr>
            <a:spLocks noEditPoints="1"/>
          </p:cNvSpPr>
          <p:nvPr/>
        </p:nvSpPr>
        <p:spPr bwMode="auto">
          <a:xfrm>
            <a:off x="2243138" y="4487863"/>
            <a:ext cx="239712" cy="215900"/>
          </a:xfrm>
          <a:custGeom>
            <a:avLst/>
            <a:gdLst>
              <a:gd name="T0" fmla="*/ 10 w 304"/>
              <a:gd name="T1" fmla="*/ 252 h 271"/>
              <a:gd name="T2" fmla="*/ 10 w 304"/>
              <a:gd name="T3" fmla="*/ 271 h 271"/>
              <a:gd name="T4" fmla="*/ 294 w 304"/>
              <a:gd name="T5" fmla="*/ 271 h 271"/>
              <a:gd name="T6" fmla="*/ 294 w 304"/>
              <a:gd name="T7" fmla="*/ 252 h 271"/>
              <a:gd name="T8" fmla="*/ 10 w 304"/>
              <a:gd name="T9" fmla="*/ 252 h 271"/>
              <a:gd name="T10" fmla="*/ 285 w 304"/>
              <a:gd name="T11" fmla="*/ 261 h 271"/>
              <a:gd name="T12" fmla="*/ 304 w 304"/>
              <a:gd name="T13" fmla="*/ 261 h 271"/>
              <a:gd name="T14" fmla="*/ 304 w 304"/>
              <a:gd name="T15" fmla="*/ 10 h 271"/>
              <a:gd name="T16" fmla="*/ 285 w 304"/>
              <a:gd name="T17" fmla="*/ 10 h 271"/>
              <a:gd name="T18" fmla="*/ 285 w 304"/>
              <a:gd name="T19" fmla="*/ 261 h 271"/>
              <a:gd name="T20" fmla="*/ 294 w 304"/>
              <a:gd name="T21" fmla="*/ 19 h 271"/>
              <a:gd name="T22" fmla="*/ 294 w 304"/>
              <a:gd name="T23" fmla="*/ 0 h 271"/>
              <a:gd name="T24" fmla="*/ 10 w 304"/>
              <a:gd name="T25" fmla="*/ 0 h 271"/>
              <a:gd name="T26" fmla="*/ 10 w 304"/>
              <a:gd name="T27" fmla="*/ 19 h 271"/>
              <a:gd name="T28" fmla="*/ 294 w 304"/>
              <a:gd name="T29" fmla="*/ 19 h 271"/>
              <a:gd name="T30" fmla="*/ 20 w 304"/>
              <a:gd name="T31" fmla="*/ 10 h 271"/>
              <a:gd name="T32" fmla="*/ 0 w 304"/>
              <a:gd name="T33" fmla="*/ 10 h 271"/>
              <a:gd name="T34" fmla="*/ 0 w 304"/>
              <a:gd name="T35" fmla="*/ 261 h 271"/>
              <a:gd name="T36" fmla="*/ 20 w 304"/>
              <a:gd name="T37" fmla="*/ 261 h 271"/>
              <a:gd name="T38" fmla="*/ 20 w 304"/>
              <a:gd name="T39" fmla="*/ 10 h 271"/>
              <a:gd name="T40" fmla="*/ 0 w 304"/>
              <a:gd name="T41" fmla="*/ 271 h 271"/>
              <a:gd name="T42" fmla="*/ 10 w 304"/>
              <a:gd name="T43" fmla="*/ 271 h 271"/>
              <a:gd name="T44" fmla="*/ 10 w 304"/>
              <a:gd name="T45" fmla="*/ 261 h 271"/>
              <a:gd name="T46" fmla="*/ 0 w 304"/>
              <a:gd name="T47" fmla="*/ 261 h 271"/>
              <a:gd name="T48" fmla="*/ 0 w 304"/>
              <a:gd name="T49" fmla="*/ 271 h 271"/>
              <a:gd name="T50" fmla="*/ 304 w 304"/>
              <a:gd name="T51" fmla="*/ 271 h 271"/>
              <a:gd name="T52" fmla="*/ 304 w 304"/>
              <a:gd name="T53" fmla="*/ 261 h 271"/>
              <a:gd name="T54" fmla="*/ 294 w 304"/>
              <a:gd name="T55" fmla="*/ 261 h 271"/>
              <a:gd name="T56" fmla="*/ 294 w 304"/>
              <a:gd name="T57" fmla="*/ 271 h 271"/>
              <a:gd name="T58" fmla="*/ 304 w 304"/>
              <a:gd name="T59" fmla="*/ 271 h 271"/>
              <a:gd name="T60" fmla="*/ 304 w 304"/>
              <a:gd name="T61" fmla="*/ 0 h 271"/>
              <a:gd name="T62" fmla="*/ 294 w 304"/>
              <a:gd name="T63" fmla="*/ 0 h 271"/>
              <a:gd name="T64" fmla="*/ 294 w 304"/>
              <a:gd name="T65" fmla="*/ 10 h 271"/>
              <a:gd name="T66" fmla="*/ 304 w 304"/>
              <a:gd name="T67" fmla="*/ 10 h 271"/>
              <a:gd name="T68" fmla="*/ 304 w 304"/>
              <a:gd name="T69" fmla="*/ 0 h 271"/>
              <a:gd name="T70" fmla="*/ 0 w 304"/>
              <a:gd name="T71" fmla="*/ 0 h 271"/>
              <a:gd name="T72" fmla="*/ 0 w 304"/>
              <a:gd name="T73" fmla="*/ 10 h 271"/>
              <a:gd name="T74" fmla="*/ 10 w 304"/>
              <a:gd name="T75" fmla="*/ 10 h 271"/>
              <a:gd name="T76" fmla="*/ 10 w 304"/>
              <a:gd name="T77" fmla="*/ 0 h 271"/>
              <a:gd name="T78" fmla="*/ 0 w 304"/>
              <a:gd name="T79" fmla="*/ 0 h 271"/>
              <a:gd name="T80" fmla="*/ 0 w 304"/>
              <a:gd name="T81" fmla="*/ 271 h 271"/>
              <a:gd name="T82" fmla="*/ 10 w 304"/>
              <a:gd name="T83" fmla="*/ 271 h 271"/>
              <a:gd name="T84" fmla="*/ 10 w 304"/>
              <a:gd name="T85" fmla="*/ 261 h 271"/>
              <a:gd name="T86" fmla="*/ 0 w 304"/>
              <a:gd name="T87" fmla="*/ 261 h 271"/>
              <a:gd name="T88" fmla="*/ 0 w 304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1">
                <a:moveTo>
                  <a:pt x="10" y="252"/>
                </a:moveTo>
                <a:lnTo>
                  <a:pt x="10" y="271"/>
                </a:lnTo>
                <a:lnTo>
                  <a:pt x="294" y="271"/>
                </a:lnTo>
                <a:lnTo>
                  <a:pt x="294" y="252"/>
                </a:lnTo>
                <a:lnTo>
                  <a:pt x="10" y="252"/>
                </a:lnTo>
                <a:close/>
                <a:moveTo>
                  <a:pt x="285" y="261"/>
                </a:moveTo>
                <a:lnTo>
                  <a:pt x="304" y="261"/>
                </a:lnTo>
                <a:lnTo>
                  <a:pt x="304" y="10"/>
                </a:lnTo>
                <a:lnTo>
                  <a:pt x="285" y="10"/>
                </a:lnTo>
                <a:lnTo>
                  <a:pt x="285" y="261"/>
                </a:lnTo>
                <a:close/>
                <a:moveTo>
                  <a:pt x="294" y="19"/>
                </a:moveTo>
                <a:lnTo>
                  <a:pt x="294" y="0"/>
                </a:lnTo>
                <a:lnTo>
                  <a:pt x="10" y="0"/>
                </a:lnTo>
                <a:lnTo>
                  <a:pt x="10" y="19"/>
                </a:lnTo>
                <a:lnTo>
                  <a:pt x="2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304" y="271"/>
                </a:moveTo>
                <a:lnTo>
                  <a:pt x="304" y="261"/>
                </a:lnTo>
                <a:lnTo>
                  <a:pt x="294" y="261"/>
                </a:lnTo>
                <a:lnTo>
                  <a:pt x="294" y="271"/>
                </a:lnTo>
                <a:lnTo>
                  <a:pt x="304" y="271"/>
                </a:lnTo>
                <a:close/>
                <a:moveTo>
                  <a:pt x="304" y="0"/>
                </a:moveTo>
                <a:lnTo>
                  <a:pt x="294" y="0"/>
                </a:lnTo>
                <a:lnTo>
                  <a:pt x="294" y="10"/>
                </a:lnTo>
                <a:lnTo>
                  <a:pt x="304" y="10"/>
                </a:lnTo>
                <a:lnTo>
                  <a:pt x="3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69" name="Freeform 481"/>
          <p:cNvSpPr>
            <a:spLocks noEditPoints="1"/>
          </p:cNvSpPr>
          <p:nvPr/>
        </p:nvSpPr>
        <p:spPr bwMode="auto">
          <a:xfrm>
            <a:off x="1477963" y="3498850"/>
            <a:ext cx="2278062" cy="2449513"/>
          </a:xfrm>
          <a:custGeom>
            <a:avLst/>
            <a:gdLst>
              <a:gd name="T0" fmla="*/ 10 w 2870"/>
              <a:gd name="T1" fmla="*/ 3067 h 3086"/>
              <a:gd name="T2" fmla="*/ 10 w 2870"/>
              <a:gd name="T3" fmla="*/ 3086 h 3086"/>
              <a:gd name="T4" fmla="*/ 2860 w 2870"/>
              <a:gd name="T5" fmla="*/ 3086 h 3086"/>
              <a:gd name="T6" fmla="*/ 2860 w 2870"/>
              <a:gd name="T7" fmla="*/ 3067 h 3086"/>
              <a:gd name="T8" fmla="*/ 10 w 2870"/>
              <a:gd name="T9" fmla="*/ 3067 h 3086"/>
              <a:gd name="T10" fmla="*/ 2850 w 2870"/>
              <a:gd name="T11" fmla="*/ 3077 h 3086"/>
              <a:gd name="T12" fmla="*/ 2870 w 2870"/>
              <a:gd name="T13" fmla="*/ 3077 h 3086"/>
              <a:gd name="T14" fmla="*/ 2870 w 2870"/>
              <a:gd name="T15" fmla="*/ 9 h 3086"/>
              <a:gd name="T16" fmla="*/ 2850 w 2870"/>
              <a:gd name="T17" fmla="*/ 9 h 3086"/>
              <a:gd name="T18" fmla="*/ 2850 w 2870"/>
              <a:gd name="T19" fmla="*/ 3077 h 3086"/>
              <a:gd name="T20" fmla="*/ 2860 w 2870"/>
              <a:gd name="T21" fmla="*/ 19 h 3086"/>
              <a:gd name="T22" fmla="*/ 2860 w 2870"/>
              <a:gd name="T23" fmla="*/ 0 h 3086"/>
              <a:gd name="T24" fmla="*/ 10 w 2870"/>
              <a:gd name="T25" fmla="*/ 0 h 3086"/>
              <a:gd name="T26" fmla="*/ 10 w 2870"/>
              <a:gd name="T27" fmla="*/ 19 h 3086"/>
              <a:gd name="T28" fmla="*/ 2860 w 2870"/>
              <a:gd name="T29" fmla="*/ 19 h 3086"/>
              <a:gd name="T30" fmla="*/ 20 w 2870"/>
              <a:gd name="T31" fmla="*/ 9 h 3086"/>
              <a:gd name="T32" fmla="*/ 0 w 2870"/>
              <a:gd name="T33" fmla="*/ 9 h 3086"/>
              <a:gd name="T34" fmla="*/ 0 w 2870"/>
              <a:gd name="T35" fmla="*/ 3077 h 3086"/>
              <a:gd name="T36" fmla="*/ 20 w 2870"/>
              <a:gd name="T37" fmla="*/ 3077 h 3086"/>
              <a:gd name="T38" fmla="*/ 20 w 2870"/>
              <a:gd name="T39" fmla="*/ 9 h 3086"/>
              <a:gd name="T40" fmla="*/ 0 w 2870"/>
              <a:gd name="T41" fmla="*/ 3086 h 3086"/>
              <a:gd name="T42" fmla="*/ 10 w 2870"/>
              <a:gd name="T43" fmla="*/ 3086 h 3086"/>
              <a:gd name="T44" fmla="*/ 10 w 2870"/>
              <a:gd name="T45" fmla="*/ 3077 h 3086"/>
              <a:gd name="T46" fmla="*/ 0 w 2870"/>
              <a:gd name="T47" fmla="*/ 3077 h 3086"/>
              <a:gd name="T48" fmla="*/ 0 w 2870"/>
              <a:gd name="T49" fmla="*/ 3086 h 3086"/>
              <a:gd name="T50" fmla="*/ 2870 w 2870"/>
              <a:gd name="T51" fmla="*/ 3086 h 3086"/>
              <a:gd name="T52" fmla="*/ 2870 w 2870"/>
              <a:gd name="T53" fmla="*/ 3077 h 3086"/>
              <a:gd name="T54" fmla="*/ 2860 w 2870"/>
              <a:gd name="T55" fmla="*/ 3077 h 3086"/>
              <a:gd name="T56" fmla="*/ 2860 w 2870"/>
              <a:gd name="T57" fmla="*/ 3086 h 3086"/>
              <a:gd name="T58" fmla="*/ 2870 w 2870"/>
              <a:gd name="T59" fmla="*/ 3086 h 3086"/>
              <a:gd name="T60" fmla="*/ 2870 w 2870"/>
              <a:gd name="T61" fmla="*/ 0 h 3086"/>
              <a:gd name="T62" fmla="*/ 2860 w 2870"/>
              <a:gd name="T63" fmla="*/ 0 h 3086"/>
              <a:gd name="T64" fmla="*/ 2860 w 2870"/>
              <a:gd name="T65" fmla="*/ 9 h 3086"/>
              <a:gd name="T66" fmla="*/ 2870 w 2870"/>
              <a:gd name="T67" fmla="*/ 9 h 3086"/>
              <a:gd name="T68" fmla="*/ 2870 w 2870"/>
              <a:gd name="T69" fmla="*/ 0 h 3086"/>
              <a:gd name="T70" fmla="*/ 0 w 2870"/>
              <a:gd name="T71" fmla="*/ 0 h 3086"/>
              <a:gd name="T72" fmla="*/ 0 w 2870"/>
              <a:gd name="T73" fmla="*/ 9 h 3086"/>
              <a:gd name="T74" fmla="*/ 10 w 2870"/>
              <a:gd name="T75" fmla="*/ 9 h 3086"/>
              <a:gd name="T76" fmla="*/ 10 w 2870"/>
              <a:gd name="T77" fmla="*/ 0 h 3086"/>
              <a:gd name="T78" fmla="*/ 0 w 2870"/>
              <a:gd name="T79" fmla="*/ 0 h 3086"/>
              <a:gd name="T80" fmla="*/ 0 w 2870"/>
              <a:gd name="T81" fmla="*/ 3086 h 3086"/>
              <a:gd name="T82" fmla="*/ 10 w 2870"/>
              <a:gd name="T83" fmla="*/ 3086 h 3086"/>
              <a:gd name="T84" fmla="*/ 10 w 2870"/>
              <a:gd name="T85" fmla="*/ 3077 h 3086"/>
              <a:gd name="T86" fmla="*/ 0 w 2870"/>
              <a:gd name="T87" fmla="*/ 3077 h 3086"/>
              <a:gd name="T88" fmla="*/ 0 w 2870"/>
              <a:gd name="T89" fmla="*/ 3086 h 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0" h="3086">
                <a:moveTo>
                  <a:pt x="10" y="3067"/>
                </a:moveTo>
                <a:lnTo>
                  <a:pt x="10" y="3086"/>
                </a:lnTo>
                <a:lnTo>
                  <a:pt x="2860" y="3086"/>
                </a:lnTo>
                <a:lnTo>
                  <a:pt x="2860" y="3067"/>
                </a:lnTo>
                <a:lnTo>
                  <a:pt x="10" y="3067"/>
                </a:lnTo>
                <a:close/>
                <a:moveTo>
                  <a:pt x="2850" y="3077"/>
                </a:moveTo>
                <a:lnTo>
                  <a:pt x="2870" y="3077"/>
                </a:lnTo>
                <a:lnTo>
                  <a:pt x="2870" y="9"/>
                </a:lnTo>
                <a:lnTo>
                  <a:pt x="2850" y="9"/>
                </a:lnTo>
                <a:lnTo>
                  <a:pt x="2850" y="3077"/>
                </a:lnTo>
                <a:close/>
                <a:moveTo>
                  <a:pt x="2860" y="19"/>
                </a:moveTo>
                <a:lnTo>
                  <a:pt x="2860" y="0"/>
                </a:lnTo>
                <a:lnTo>
                  <a:pt x="10" y="0"/>
                </a:lnTo>
                <a:lnTo>
                  <a:pt x="10" y="19"/>
                </a:lnTo>
                <a:lnTo>
                  <a:pt x="286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3077"/>
                </a:lnTo>
                <a:lnTo>
                  <a:pt x="20" y="3077"/>
                </a:lnTo>
                <a:lnTo>
                  <a:pt x="20" y="9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  <a:moveTo>
                  <a:pt x="2870" y="3086"/>
                </a:moveTo>
                <a:lnTo>
                  <a:pt x="2870" y="3077"/>
                </a:lnTo>
                <a:lnTo>
                  <a:pt x="2860" y="3077"/>
                </a:lnTo>
                <a:lnTo>
                  <a:pt x="2860" y="3086"/>
                </a:lnTo>
                <a:lnTo>
                  <a:pt x="2870" y="3086"/>
                </a:lnTo>
                <a:close/>
                <a:moveTo>
                  <a:pt x="2870" y="0"/>
                </a:moveTo>
                <a:lnTo>
                  <a:pt x="2860" y="0"/>
                </a:lnTo>
                <a:lnTo>
                  <a:pt x="2860" y="9"/>
                </a:lnTo>
                <a:lnTo>
                  <a:pt x="2870" y="9"/>
                </a:lnTo>
                <a:lnTo>
                  <a:pt x="287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772" name="Freeform 484"/>
          <p:cNvSpPr>
            <a:spLocks noEditPoints="1"/>
          </p:cNvSpPr>
          <p:nvPr/>
        </p:nvSpPr>
        <p:spPr bwMode="auto">
          <a:xfrm>
            <a:off x="2268538" y="4641850"/>
            <a:ext cx="101600" cy="214313"/>
          </a:xfrm>
          <a:custGeom>
            <a:avLst/>
            <a:gdLst>
              <a:gd name="T0" fmla="*/ 9 w 129"/>
              <a:gd name="T1" fmla="*/ 252 h 271"/>
              <a:gd name="T2" fmla="*/ 9 w 129"/>
              <a:gd name="T3" fmla="*/ 271 h 271"/>
              <a:gd name="T4" fmla="*/ 119 w 129"/>
              <a:gd name="T5" fmla="*/ 271 h 271"/>
              <a:gd name="T6" fmla="*/ 119 w 129"/>
              <a:gd name="T7" fmla="*/ 252 h 271"/>
              <a:gd name="T8" fmla="*/ 9 w 129"/>
              <a:gd name="T9" fmla="*/ 252 h 271"/>
              <a:gd name="T10" fmla="*/ 109 w 129"/>
              <a:gd name="T11" fmla="*/ 261 h 271"/>
              <a:gd name="T12" fmla="*/ 129 w 129"/>
              <a:gd name="T13" fmla="*/ 261 h 271"/>
              <a:gd name="T14" fmla="*/ 129 w 129"/>
              <a:gd name="T15" fmla="*/ 9 h 271"/>
              <a:gd name="T16" fmla="*/ 109 w 129"/>
              <a:gd name="T17" fmla="*/ 9 h 271"/>
              <a:gd name="T18" fmla="*/ 109 w 129"/>
              <a:gd name="T19" fmla="*/ 261 h 271"/>
              <a:gd name="T20" fmla="*/ 119 w 129"/>
              <a:gd name="T21" fmla="*/ 19 h 271"/>
              <a:gd name="T22" fmla="*/ 119 w 129"/>
              <a:gd name="T23" fmla="*/ 0 h 271"/>
              <a:gd name="T24" fmla="*/ 9 w 129"/>
              <a:gd name="T25" fmla="*/ 0 h 271"/>
              <a:gd name="T26" fmla="*/ 9 w 129"/>
              <a:gd name="T27" fmla="*/ 19 h 271"/>
              <a:gd name="T28" fmla="*/ 119 w 129"/>
              <a:gd name="T29" fmla="*/ 19 h 271"/>
              <a:gd name="T30" fmla="*/ 19 w 129"/>
              <a:gd name="T31" fmla="*/ 9 h 271"/>
              <a:gd name="T32" fmla="*/ 0 w 129"/>
              <a:gd name="T33" fmla="*/ 9 h 271"/>
              <a:gd name="T34" fmla="*/ 0 w 129"/>
              <a:gd name="T35" fmla="*/ 261 h 271"/>
              <a:gd name="T36" fmla="*/ 19 w 129"/>
              <a:gd name="T37" fmla="*/ 261 h 271"/>
              <a:gd name="T38" fmla="*/ 19 w 129"/>
              <a:gd name="T39" fmla="*/ 9 h 271"/>
              <a:gd name="T40" fmla="*/ 0 w 129"/>
              <a:gd name="T41" fmla="*/ 271 h 271"/>
              <a:gd name="T42" fmla="*/ 9 w 129"/>
              <a:gd name="T43" fmla="*/ 271 h 271"/>
              <a:gd name="T44" fmla="*/ 9 w 129"/>
              <a:gd name="T45" fmla="*/ 261 h 271"/>
              <a:gd name="T46" fmla="*/ 0 w 129"/>
              <a:gd name="T47" fmla="*/ 261 h 271"/>
              <a:gd name="T48" fmla="*/ 0 w 129"/>
              <a:gd name="T49" fmla="*/ 271 h 271"/>
              <a:gd name="T50" fmla="*/ 129 w 129"/>
              <a:gd name="T51" fmla="*/ 271 h 271"/>
              <a:gd name="T52" fmla="*/ 129 w 129"/>
              <a:gd name="T53" fmla="*/ 261 h 271"/>
              <a:gd name="T54" fmla="*/ 119 w 129"/>
              <a:gd name="T55" fmla="*/ 261 h 271"/>
              <a:gd name="T56" fmla="*/ 119 w 129"/>
              <a:gd name="T57" fmla="*/ 271 h 271"/>
              <a:gd name="T58" fmla="*/ 129 w 129"/>
              <a:gd name="T59" fmla="*/ 271 h 271"/>
              <a:gd name="T60" fmla="*/ 129 w 129"/>
              <a:gd name="T61" fmla="*/ 0 h 271"/>
              <a:gd name="T62" fmla="*/ 119 w 129"/>
              <a:gd name="T63" fmla="*/ 0 h 271"/>
              <a:gd name="T64" fmla="*/ 119 w 129"/>
              <a:gd name="T65" fmla="*/ 9 h 271"/>
              <a:gd name="T66" fmla="*/ 129 w 129"/>
              <a:gd name="T67" fmla="*/ 9 h 271"/>
              <a:gd name="T68" fmla="*/ 129 w 129"/>
              <a:gd name="T69" fmla="*/ 0 h 271"/>
              <a:gd name="T70" fmla="*/ 0 w 129"/>
              <a:gd name="T71" fmla="*/ 0 h 271"/>
              <a:gd name="T72" fmla="*/ 0 w 129"/>
              <a:gd name="T73" fmla="*/ 9 h 271"/>
              <a:gd name="T74" fmla="*/ 9 w 129"/>
              <a:gd name="T75" fmla="*/ 9 h 271"/>
              <a:gd name="T76" fmla="*/ 9 w 129"/>
              <a:gd name="T77" fmla="*/ 0 h 271"/>
              <a:gd name="T78" fmla="*/ 0 w 129"/>
              <a:gd name="T79" fmla="*/ 0 h 271"/>
              <a:gd name="T80" fmla="*/ 0 w 129"/>
              <a:gd name="T81" fmla="*/ 271 h 271"/>
              <a:gd name="T82" fmla="*/ 9 w 129"/>
              <a:gd name="T83" fmla="*/ 271 h 271"/>
              <a:gd name="T84" fmla="*/ 9 w 129"/>
              <a:gd name="T85" fmla="*/ 261 h 271"/>
              <a:gd name="T86" fmla="*/ 0 w 129"/>
              <a:gd name="T87" fmla="*/ 261 h 271"/>
              <a:gd name="T88" fmla="*/ 0 w 129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1">
                <a:moveTo>
                  <a:pt x="9" y="252"/>
                </a:moveTo>
                <a:lnTo>
                  <a:pt x="9" y="271"/>
                </a:lnTo>
                <a:lnTo>
                  <a:pt x="119" y="271"/>
                </a:lnTo>
                <a:lnTo>
                  <a:pt x="119" y="252"/>
                </a:lnTo>
                <a:lnTo>
                  <a:pt x="9" y="252"/>
                </a:lnTo>
                <a:close/>
                <a:moveTo>
                  <a:pt x="109" y="261"/>
                </a:moveTo>
                <a:lnTo>
                  <a:pt x="129" y="261"/>
                </a:lnTo>
                <a:lnTo>
                  <a:pt x="129" y="9"/>
                </a:lnTo>
                <a:lnTo>
                  <a:pt x="109" y="9"/>
                </a:lnTo>
                <a:lnTo>
                  <a:pt x="109" y="261"/>
                </a:lnTo>
                <a:close/>
                <a:moveTo>
                  <a:pt x="119" y="19"/>
                </a:moveTo>
                <a:lnTo>
                  <a:pt x="119" y="0"/>
                </a:lnTo>
                <a:lnTo>
                  <a:pt x="9" y="0"/>
                </a:lnTo>
                <a:lnTo>
                  <a:pt x="9" y="19"/>
                </a:lnTo>
                <a:lnTo>
                  <a:pt x="119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29" y="271"/>
                </a:moveTo>
                <a:lnTo>
                  <a:pt x="129" y="261"/>
                </a:lnTo>
                <a:lnTo>
                  <a:pt x="119" y="261"/>
                </a:lnTo>
                <a:lnTo>
                  <a:pt x="119" y="271"/>
                </a:lnTo>
                <a:lnTo>
                  <a:pt x="129" y="271"/>
                </a:lnTo>
                <a:close/>
                <a:moveTo>
                  <a:pt x="129" y="0"/>
                </a:moveTo>
                <a:lnTo>
                  <a:pt x="119" y="0"/>
                </a:lnTo>
                <a:lnTo>
                  <a:pt x="119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802" name="Freeform 514"/>
          <p:cNvSpPr>
            <a:spLocks noEditPoints="1"/>
          </p:cNvSpPr>
          <p:nvPr/>
        </p:nvSpPr>
        <p:spPr bwMode="auto">
          <a:xfrm>
            <a:off x="2257425" y="4483100"/>
            <a:ext cx="211138" cy="220663"/>
          </a:xfrm>
          <a:custGeom>
            <a:avLst/>
            <a:gdLst>
              <a:gd name="T0" fmla="*/ 9 w 265"/>
              <a:gd name="T1" fmla="*/ 259 h 278"/>
              <a:gd name="T2" fmla="*/ 9 w 265"/>
              <a:gd name="T3" fmla="*/ 278 h 278"/>
              <a:gd name="T4" fmla="*/ 255 w 265"/>
              <a:gd name="T5" fmla="*/ 278 h 278"/>
              <a:gd name="T6" fmla="*/ 255 w 265"/>
              <a:gd name="T7" fmla="*/ 259 h 278"/>
              <a:gd name="T8" fmla="*/ 9 w 265"/>
              <a:gd name="T9" fmla="*/ 259 h 278"/>
              <a:gd name="T10" fmla="*/ 245 w 265"/>
              <a:gd name="T11" fmla="*/ 268 h 278"/>
              <a:gd name="T12" fmla="*/ 265 w 265"/>
              <a:gd name="T13" fmla="*/ 268 h 278"/>
              <a:gd name="T14" fmla="*/ 265 w 265"/>
              <a:gd name="T15" fmla="*/ 10 h 278"/>
              <a:gd name="T16" fmla="*/ 245 w 265"/>
              <a:gd name="T17" fmla="*/ 10 h 278"/>
              <a:gd name="T18" fmla="*/ 245 w 265"/>
              <a:gd name="T19" fmla="*/ 268 h 278"/>
              <a:gd name="T20" fmla="*/ 255 w 265"/>
              <a:gd name="T21" fmla="*/ 20 h 278"/>
              <a:gd name="T22" fmla="*/ 255 w 265"/>
              <a:gd name="T23" fmla="*/ 0 h 278"/>
              <a:gd name="T24" fmla="*/ 9 w 265"/>
              <a:gd name="T25" fmla="*/ 0 h 278"/>
              <a:gd name="T26" fmla="*/ 9 w 265"/>
              <a:gd name="T27" fmla="*/ 20 h 278"/>
              <a:gd name="T28" fmla="*/ 255 w 265"/>
              <a:gd name="T29" fmla="*/ 20 h 278"/>
              <a:gd name="T30" fmla="*/ 19 w 265"/>
              <a:gd name="T31" fmla="*/ 10 h 278"/>
              <a:gd name="T32" fmla="*/ 0 w 265"/>
              <a:gd name="T33" fmla="*/ 10 h 278"/>
              <a:gd name="T34" fmla="*/ 0 w 265"/>
              <a:gd name="T35" fmla="*/ 268 h 278"/>
              <a:gd name="T36" fmla="*/ 19 w 265"/>
              <a:gd name="T37" fmla="*/ 268 h 278"/>
              <a:gd name="T38" fmla="*/ 19 w 265"/>
              <a:gd name="T39" fmla="*/ 10 h 278"/>
              <a:gd name="T40" fmla="*/ 0 w 265"/>
              <a:gd name="T41" fmla="*/ 278 h 278"/>
              <a:gd name="T42" fmla="*/ 9 w 265"/>
              <a:gd name="T43" fmla="*/ 278 h 278"/>
              <a:gd name="T44" fmla="*/ 9 w 265"/>
              <a:gd name="T45" fmla="*/ 268 h 278"/>
              <a:gd name="T46" fmla="*/ 0 w 265"/>
              <a:gd name="T47" fmla="*/ 268 h 278"/>
              <a:gd name="T48" fmla="*/ 0 w 265"/>
              <a:gd name="T49" fmla="*/ 278 h 278"/>
              <a:gd name="T50" fmla="*/ 265 w 265"/>
              <a:gd name="T51" fmla="*/ 278 h 278"/>
              <a:gd name="T52" fmla="*/ 265 w 265"/>
              <a:gd name="T53" fmla="*/ 268 h 278"/>
              <a:gd name="T54" fmla="*/ 255 w 265"/>
              <a:gd name="T55" fmla="*/ 268 h 278"/>
              <a:gd name="T56" fmla="*/ 255 w 265"/>
              <a:gd name="T57" fmla="*/ 278 h 278"/>
              <a:gd name="T58" fmla="*/ 265 w 265"/>
              <a:gd name="T59" fmla="*/ 278 h 278"/>
              <a:gd name="T60" fmla="*/ 265 w 265"/>
              <a:gd name="T61" fmla="*/ 0 h 278"/>
              <a:gd name="T62" fmla="*/ 255 w 265"/>
              <a:gd name="T63" fmla="*/ 0 h 278"/>
              <a:gd name="T64" fmla="*/ 255 w 265"/>
              <a:gd name="T65" fmla="*/ 10 h 278"/>
              <a:gd name="T66" fmla="*/ 265 w 265"/>
              <a:gd name="T67" fmla="*/ 10 h 278"/>
              <a:gd name="T68" fmla="*/ 265 w 265"/>
              <a:gd name="T69" fmla="*/ 0 h 278"/>
              <a:gd name="T70" fmla="*/ 0 w 265"/>
              <a:gd name="T71" fmla="*/ 0 h 278"/>
              <a:gd name="T72" fmla="*/ 0 w 265"/>
              <a:gd name="T73" fmla="*/ 10 h 278"/>
              <a:gd name="T74" fmla="*/ 9 w 265"/>
              <a:gd name="T75" fmla="*/ 10 h 278"/>
              <a:gd name="T76" fmla="*/ 9 w 265"/>
              <a:gd name="T77" fmla="*/ 0 h 278"/>
              <a:gd name="T78" fmla="*/ 0 w 265"/>
              <a:gd name="T79" fmla="*/ 0 h 278"/>
              <a:gd name="T80" fmla="*/ 0 w 265"/>
              <a:gd name="T81" fmla="*/ 278 h 278"/>
              <a:gd name="T82" fmla="*/ 9 w 265"/>
              <a:gd name="T83" fmla="*/ 278 h 278"/>
              <a:gd name="T84" fmla="*/ 9 w 265"/>
              <a:gd name="T85" fmla="*/ 268 h 278"/>
              <a:gd name="T86" fmla="*/ 0 w 265"/>
              <a:gd name="T87" fmla="*/ 268 h 278"/>
              <a:gd name="T88" fmla="*/ 0 w 265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5" h="278">
                <a:moveTo>
                  <a:pt x="9" y="259"/>
                </a:moveTo>
                <a:lnTo>
                  <a:pt x="9" y="278"/>
                </a:lnTo>
                <a:lnTo>
                  <a:pt x="255" y="278"/>
                </a:lnTo>
                <a:lnTo>
                  <a:pt x="255" y="259"/>
                </a:lnTo>
                <a:lnTo>
                  <a:pt x="9" y="259"/>
                </a:lnTo>
                <a:close/>
                <a:moveTo>
                  <a:pt x="245" y="268"/>
                </a:moveTo>
                <a:lnTo>
                  <a:pt x="265" y="268"/>
                </a:lnTo>
                <a:lnTo>
                  <a:pt x="265" y="10"/>
                </a:lnTo>
                <a:lnTo>
                  <a:pt x="245" y="10"/>
                </a:lnTo>
                <a:lnTo>
                  <a:pt x="245" y="268"/>
                </a:lnTo>
                <a:close/>
                <a:moveTo>
                  <a:pt x="255" y="20"/>
                </a:moveTo>
                <a:lnTo>
                  <a:pt x="255" y="0"/>
                </a:lnTo>
                <a:lnTo>
                  <a:pt x="9" y="0"/>
                </a:lnTo>
                <a:lnTo>
                  <a:pt x="9" y="20"/>
                </a:lnTo>
                <a:lnTo>
                  <a:pt x="255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65" y="278"/>
                </a:moveTo>
                <a:lnTo>
                  <a:pt x="265" y="268"/>
                </a:lnTo>
                <a:lnTo>
                  <a:pt x="255" y="268"/>
                </a:lnTo>
                <a:lnTo>
                  <a:pt x="255" y="278"/>
                </a:lnTo>
                <a:lnTo>
                  <a:pt x="265" y="278"/>
                </a:lnTo>
                <a:close/>
                <a:moveTo>
                  <a:pt x="265" y="0"/>
                </a:moveTo>
                <a:lnTo>
                  <a:pt x="255" y="0"/>
                </a:lnTo>
                <a:lnTo>
                  <a:pt x="255" y="10"/>
                </a:lnTo>
                <a:lnTo>
                  <a:pt x="265" y="10"/>
                </a:lnTo>
                <a:lnTo>
                  <a:pt x="265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803" name="Rectangle 515"/>
          <p:cNvSpPr>
            <a:spLocks noChangeArrowheads="1"/>
          </p:cNvSpPr>
          <p:nvPr/>
        </p:nvSpPr>
        <p:spPr bwMode="auto">
          <a:xfrm>
            <a:off x="2265363" y="4491038"/>
            <a:ext cx="19526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16" name="Freeform 628"/>
          <p:cNvSpPr>
            <a:spLocks noEditPoints="1"/>
          </p:cNvSpPr>
          <p:nvPr/>
        </p:nvSpPr>
        <p:spPr bwMode="auto">
          <a:xfrm>
            <a:off x="2155825" y="3816350"/>
            <a:ext cx="71438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17" name="Rectangle 629"/>
          <p:cNvSpPr>
            <a:spLocks noChangeArrowheads="1"/>
          </p:cNvSpPr>
          <p:nvPr/>
        </p:nvSpPr>
        <p:spPr bwMode="auto">
          <a:xfrm>
            <a:off x="2163763" y="3824288"/>
            <a:ext cx="5556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18" name="Freeform 630"/>
          <p:cNvSpPr>
            <a:spLocks noEditPoints="1"/>
          </p:cNvSpPr>
          <p:nvPr/>
        </p:nvSpPr>
        <p:spPr bwMode="auto">
          <a:xfrm>
            <a:off x="2663825" y="3949700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10"/>
                </a:lnTo>
                <a:lnTo>
                  <a:pt x="71" y="10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20" name="Rectangle 632"/>
          <p:cNvSpPr>
            <a:spLocks noChangeArrowheads="1"/>
          </p:cNvSpPr>
          <p:nvPr/>
        </p:nvSpPr>
        <p:spPr bwMode="auto">
          <a:xfrm>
            <a:off x="2670175" y="3957638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21" name="Freeform 633"/>
          <p:cNvSpPr>
            <a:spLocks noEditPoints="1"/>
          </p:cNvSpPr>
          <p:nvPr/>
        </p:nvSpPr>
        <p:spPr bwMode="auto">
          <a:xfrm>
            <a:off x="3094038" y="3816350"/>
            <a:ext cx="71437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19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19 w 91"/>
              <a:gd name="T37" fmla="*/ 268 h 278"/>
              <a:gd name="T38" fmla="*/ 19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22" name="Rectangle 634"/>
          <p:cNvSpPr>
            <a:spLocks noChangeArrowheads="1"/>
          </p:cNvSpPr>
          <p:nvPr/>
        </p:nvSpPr>
        <p:spPr bwMode="auto">
          <a:xfrm>
            <a:off x="3101975" y="3824288"/>
            <a:ext cx="5556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23" name="Freeform 635"/>
          <p:cNvSpPr>
            <a:spLocks noEditPoints="1"/>
          </p:cNvSpPr>
          <p:nvPr/>
        </p:nvSpPr>
        <p:spPr bwMode="auto">
          <a:xfrm>
            <a:off x="3238500" y="5005388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2 h 271"/>
              <a:gd name="T12" fmla="*/ 91 w 91"/>
              <a:gd name="T13" fmla="*/ 262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2 h 271"/>
              <a:gd name="T20" fmla="*/ 81 w 91"/>
              <a:gd name="T21" fmla="*/ 20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20 h 271"/>
              <a:gd name="T28" fmla="*/ 81 w 91"/>
              <a:gd name="T29" fmla="*/ 20 h 271"/>
              <a:gd name="T30" fmla="*/ 19 w 91"/>
              <a:gd name="T31" fmla="*/ 10 h 271"/>
              <a:gd name="T32" fmla="*/ 0 w 91"/>
              <a:gd name="T33" fmla="*/ 10 h 271"/>
              <a:gd name="T34" fmla="*/ 0 w 91"/>
              <a:gd name="T35" fmla="*/ 262 h 271"/>
              <a:gd name="T36" fmla="*/ 19 w 91"/>
              <a:gd name="T37" fmla="*/ 262 h 271"/>
              <a:gd name="T38" fmla="*/ 19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2 h 271"/>
              <a:gd name="T46" fmla="*/ 0 w 91"/>
              <a:gd name="T47" fmla="*/ 262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2 h 271"/>
              <a:gd name="T54" fmla="*/ 81 w 91"/>
              <a:gd name="T55" fmla="*/ 262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2 h 271"/>
              <a:gd name="T86" fmla="*/ 0 w 91"/>
              <a:gd name="T87" fmla="*/ 262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2"/>
                </a:moveTo>
                <a:lnTo>
                  <a:pt x="91" y="262"/>
                </a:lnTo>
                <a:lnTo>
                  <a:pt x="91" y="10"/>
                </a:lnTo>
                <a:lnTo>
                  <a:pt x="71" y="10"/>
                </a:lnTo>
                <a:lnTo>
                  <a:pt x="71" y="262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2"/>
                </a:lnTo>
                <a:lnTo>
                  <a:pt x="81" y="262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24" name="Rectangle 636"/>
          <p:cNvSpPr>
            <a:spLocks noChangeArrowheads="1"/>
          </p:cNvSpPr>
          <p:nvPr/>
        </p:nvSpPr>
        <p:spPr bwMode="auto">
          <a:xfrm>
            <a:off x="3244850" y="5013325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25" name="Freeform 637"/>
          <p:cNvSpPr>
            <a:spLocks noEditPoints="1"/>
          </p:cNvSpPr>
          <p:nvPr/>
        </p:nvSpPr>
        <p:spPr bwMode="auto">
          <a:xfrm>
            <a:off x="3103563" y="5368925"/>
            <a:ext cx="73025" cy="215900"/>
          </a:xfrm>
          <a:custGeom>
            <a:avLst/>
            <a:gdLst>
              <a:gd name="T0" fmla="*/ 10 w 90"/>
              <a:gd name="T1" fmla="*/ 252 h 271"/>
              <a:gd name="T2" fmla="*/ 10 w 90"/>
              <a:gd name="T3" fmla="*/ 271 h 271"/>
              <a:gd name="T4" fmla="*/ 81 w 90"/>
              <a:gd name="T5" fmla="*/ 271 h 271"/>
              <a:gd name="T6" fmla="*/ 81 w 90"/>
              <a:gd name="T7" fmla="*/ 252 h 271"/>
              <a:gd name="T8" fmla="*/ 10 w 90"/>
              <a:gd name="T9" fmla="*/ 252 h 271"/>
              <a:gd name="T10" fmla="*/ 71 w 90"/>
              <a:gd name="T11" fmla="*/ 261 h 271"/>
              <a:gd name="T12" fmla="*/ 90 w 90"/>
              <a:gd name="T13" fmla="*/ 261 h 271"/>
              <a:gd name="T14" fmla="*/ 90 w 90"/>
              <a:gd name="T15" fmla="*/ 9 h 271"/>
              <a:gd name="T16" fmla="*/ 71 w 90"/>
              <a:gd name="T17" fmla="*/ 9 h 271"/>
              <a:gd name="T18" fmla="*/ 71 w 90"/>
              <a:gd name="T19" fmla="*/ 261 h 271"/>
              <a:gd name="T20" fmla="*/ 81 w 90"/>
              <a:gd name="T21" fmla="*/ 19 h 271"/>
              <a:gd name="T22" fmla="*/ 81 w 90"/>
              <a:gd name="T23" fmla="*/ 0 h 271"/>
              <a:gd name="T24" fmla="*/ 10 w 90"/>
              <a:gd name="T25" fmla="*/ 0 h 271"/>
              <a:gd name="T26" fmla="*/ 10 w 90"/>
              <a:gd name="T27" fmla="*/ 19 h 271"/>
              <a:gd name="T28" fmla="*/ 81 w 90"/>
              <a:gd name="T29" fmla="*/ 19 h 271"/>
              <a:gd name="T30" fmla="*/ 19 w 90"/>
              <a:gd name="T31" fmla="*/ 9 h 271"/>
              <a:gd name="T32" fmla="*/ 0 w 90"/>
              <a:gd name="T33" fmla="*/ 9 h 271"/>
              <a:gd name="T34" fmla="*/ 0 w 90"/>
              <a:gd name="T35" fmla="*/ 261 h 271"/>
              <a:gd name="T36" fmla="*/ 19 w 90"/>
              <a:gd name="T37" fmla="*/ 261 h 271"/>
              <a:gd name="T38" fmla="*/ 19 w 90"/>
              <a:gd name="T39" fmla="*/ 9 h 271"/>
              <a:gd name="T40" fmla="*/ 0 w 90"/>
              <a:gd name="T41" fmla="*/ 271 h 271"/>
              <a:gd name="T42" fmla="*/ 10 w 90"/>
              <a:gd name="T43" fmla="*/ 271 h 271"/>
              <a:gd name="T44" fmla="*/ 10 w 90"/>
              <a:gd name="T45" fmla="*/ 261 h 271"/>
              <a:gd name="T46" fmla="*/ 0 w 90"/>
              <a:gd name="T47" fmla="*/ 261 h 271"/>
              <a:gd name="T48" fmla="*/ 0 w 90"/>
              <a:gd name="T49" fmla="*/ 271 h 271"/>
              <a:gd name="T50" fmla="*/ 90 w 90"/>
              <a:gd name="T51" fmla="*/ 271 h 271"/>
              <a:gd name="T52" fmla="*/ 90 w 90"/>
              <a:gd name="T53" fmla="*/ 261 h 271"/>
              <a:gd name="T54" fmla="*/ 81 w 90"/>
              <a:gd name="T55" fmla="*/ 261 h 271"/>
              <a:gd name="T56" fmla="*/ 81 w 90"/>
              <a:gd name="T57" fmla="*/ 271 h 271"/>
              <a:gd name="T58" fmla="*/ 90 w 90"/>
              <a:gd name="T59" fmla="*/ 271 h 271"/>
              <a:gd name="T60" fmla="*/ 90 w 90"/>
              <a:gd name="T61" fmla="*/ 0 h 271"/>
              <a:gd name="T62" fmla="*/ 81 w 90"/>
              <a:gd name="T63" fmla="*/ 0 h 271"/>
              <a:gd name="T64" fmla="*/ 81 w 90"/>
              <a:gd name="T65" fmla="*/ 9 h 271"/>
              <a:gd name="T66" fmla="*/ 90 w 90"/>
              <a:gd name="T67" fmla="*/ 9 h 271"/>
              <a:gd name="T68" fmla="*/ 90 w 90"/>
              <a:gd name="T69" fmla="*/ 0 h 271"/>
              <a:gd name="T70" fmla="*/ 0 w 90"/>
              <a:gd name="T71" fmla="*/ 0 h 271"/>
              <a:gd name="T72" fmla="*/ 0 w 90"/>
              <a:gd name="T73" fmla="*/ 9 h 271"/>
              <a:gd name="T74" fmla="*/ 10 w 90"/>
              <a:gd name="T75" fmla="*/ 9 h 271"/>
              <a:gd name="T76" fmla="*/ 10 w 90"/>
              <a:gd name="T77" fmla="*/ 0 h 271"/>
              <a:gd name="T78" fmla="*/ 0 w 90"/>
              <a:gd name="T79" fmla="*/ 0 h 271"/>
              <a:gd name="T80" fmla="*/ 0 w 90"/>
              <a:gd name="T81" fmla="*/ 271 h 271"/>
              <a:gd name="T82" fmla="*/ 10 w 90"/>
              <a:gd name="T83" fmla="*/ 271 h 271"/>
              <a:gd name="T84" fmla="*/ 10 w 90"/>
              <a:gd name="T85" fmla="*/ 261 h 271"/>
              <a:gd name="T86" fmla="*/ 0 w 90"/>
              <a:gd name="T87" fmla="*/ 261 h 271"/>
              <a:gd name="T88" fmla="*/ 0 w 90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0" y="261"/>
                </a:lnTo>
                <a:lnTo>
                  <a:pt x="90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0" y="271"/>
                </a:moveTo>
                <a:lnTo>
                  <a:pt x="90" y="261"/>
                </a:lnTo>
                <a:lnTo>
                  <a:pt x="81" y="261"/>
                </a:lnTo>
                <a:lnTo>
                  <a:pt x="81" y="271"/>
                </a:lnTo>
                <a:lnTo>
                  <a:pt x="90" y="271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6926" name="Rectangle 638"/>
          <p:cNvSpPr>
            <a:spLocks noChangeArrowheads="1"/>
          </p:cNvSpPr>
          <p:nvPr/>
        </p:nvSpPr>
        <p:spPr bwMode="auto">
          <a:xfrm>
            <a:off x="3111500" y="5376863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094" name="Freeform 806"/>
          <p:cNvSpPr>
            <a:spLocks noEditPoints="1"/>
          </p:cNvSpPr>
          <p:nvPr/>
        </p:nvSpPr>
        <p:spPr bwMode="auto">
          <a:xfrm>
            <a:off x="2155825" y="3816350"/>
            <a:ext cx="71438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095" name="Freeform 807"/>
          <p:cNvSpPr>
            <a:spLocks noEditPoints="1"/>
          </p:cNvSpPr>
          <p:nvPr/>
        </p:nvSpPr>
        <p:spPr bwMode="auto">
          <a:xfrm>
            <a:off x="2663825" y="3949700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10"/>
                </a:lnTo>
                <a:lnTo>
                  <a:pt x="71" y="10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096" name="Freeform 808"/>
          <p:cNvSpPr>
            <a:spLocks noEditPoints="1"/>
          </p:cNvSpPr>
          <p:nvPr/>
        </p:nvSpPr>
        <p:spPr bwMode="auto">
          <a:xfrm>
            <a:off x="3094038" y="3816350"/>
            <a:ext cx="71437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19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19 w 91"/>
              <a:gd name="T37" fmla="*/ 268 h 278"/>
              <a:gd name="T38" fmla="*/ 19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097" name="Freeform 809"/>
          <p:cNvSpPr>
            <a:spLocks noEditPoints="1"/>
          </p:cNvSpPr>
          <p:nvPr/>
        </p:nvSpPr>
        <p:spPr bwMode="auto">
          <a:xfrm>
            <a:off x="3238500" y="5005388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2 h 271"/>
              <a:gd name="T12" fmla="*/ 91 w 91"/>
              <a:gd name="T13" fmla="*/ 262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2 h 271"/>
              <a:gd name="T20" fmla="*/ 81 w 91"/>
              <a:gd name="T21" fmla="*/ 20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20 h 271"/>
              <a:gd name="T28" fmla="*/ 81 w 91"/>
              <a:gd name="T29" fmla="*/ 20 h 271"/>
              <a:gd name="T30" fmla="*/ 19 w 91"/>
              <a:gd name="T31" fmla="*/ 10 h 271"/>
              <a:gd name="T32" fmla="*/ 0 w 91"/>
              <a:gd name="T33" fmla="*/ 10 h 271"/>
              <a:gd name="T34" fmla="*/ 0 w 91"/>
              <a:gd name="T35" fmla="*/ 262 h 271"/>
              <a:gd name="T36" fmla="*/ 19 w 91"/>
              <a:gd name="T37" fmla="*/ 262 h 271"/>
              <a:gd name="T38" fmla="*/ 19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2 h 271"/>
              <a:gd name="T46" fmla="*/ 0 w 91"/>
              <a:gd name="T47" fmla="*/ 262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2 h 271"/>
              <a:gd name="T54" fmla="*/ 81 w 91"/>
              <a:gd name="T55" fmla="*/ 262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2 h 271"/>
              <a:gd name="T86" fmla="*/ 0 w 91"/>
              <a:gd name="T87" fmla="*/ 262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2"/>
                </a:moveTo>
                <a:lnTo>
                  <a:pt x="91" y="262"/>
                </a:lnTo>
                <a:lnTo>
                  <a:pt x="91" y="10"/>
                </a:lnTo>
                <a:lnTo>
                  <a:pt x="71" y="10"/>
                </a:lnTo>
                <a:lnTo>
                  <a:pt x="71" y="262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2"/>
                </a:lnTo>
                <a:lnTo>
                  <a:pt x="81" y="262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098" name="Freeform 810"/>
          <p:cNvSpPr>
            <a:spLocks noEditPoints="1"/>
          </p:cNvSpPr>
          <p:nvPr/>
        </p:nvSpPr>
        <p:spPr bwMode="auto">
          <a:xfrm>
            <a:off x="3103563" y="5368925"/>
            <a:ext cx="73025" cy="215900"/>
          </a:xfrm>
          <a:custGeom>
            <a:avLst/>
            <a:gdLst>
              <a:gd name="T0" fmla="*/ 10 w 90"/>
              <a:gd name="T1" fmla="*/ 252 h 271"/>
              <a:gd name="T2" fmla="*/ 10 w 90"/>
              <a:gd name="T3" fmla="*/ 271 h 271"/>
              <a:gd name="T4" fmla="*/ 81 w 90"/>
              <a:gd name="T5" fmla="*/ 271 h 271"/>
              <a:gd name="T6" fmla="*/ 81 w 90"/>
              <a:gd name="T7" fmla="*/ 252 h 271"/>
              <a:gd name="T8" fmla="*/ 10 w 90"/>
              <a:gd name="T9" fmla="*/ 252 h 271"/>
              <a:gd name="T10" fmla="*/ 71 w 90"/>
              <a:gd name="T11" fmla="*/ 261 h 271"/>
              <a:gd name="T12" fmla="*/ 90 w 90"/>
              <a:gd name="T13" fmla="*/ 261 h 271"/>
              <a:gd name="T14" fmla="*/ 90 w 90"/>
              <a:gd name="T15" fmla="*/ 9 h 271"/>
              <a:gd name="T16" fmla="*/ 71 w 90"/>
              <a:gd name="T17" fmla="*/ 9 h 271"/>
              <a:gd name="T18" fmla="*/ 71 w 90"/>
              <a:gd name="T19" fmla="*/ 261 h 271"/>
              <a:gd name="T20" fmla="*/ 81 w 90"/>
              <a:gd name="T21" fmla="*/ 19 h 271"/>
              <a:gd name="T22" fmla="*/ 81 w 90"/>
              <a:gd name="T23" fmla="*/ 0 h 271"/>
              <a:gd name="T24" fmla="*/ 10 w 90"/>
              <a:gd name="T25" fmla="*/ 0 h 271"/>
              <a:gd name="T26" fmla="*/ 10 w 90"/>
              <a:gd name="T27" fmla="*/ 19 h 271"/>
              <a:gd name="T28" fmla="*/ 81 w 90"/>
              <a:gd name="T29" fmla="*/ 19 h 271"/>
              <a:gd name="T30" fmla="*/ 19 w 90"/>
              <a:gd name="T31" fmla="*/ 9 h 271"/>
              <a:gd name="T32" fmla="*/ 0 w 90"/>
              <a:gd name="T33" fmla="*/ 9 h 271"/>
              <a:gd name="T34" fmla="*/ 0 w 90"/>
              <a:gd name="T35" fmla="*/ 261 h 271"/>
              <a:gd name="T36" fmla="*/ 19 w 90"/>
              <a:gd name="T37" fmla="*/ 261 h 271"/>
              <a:gd name="T38" fmla="*/ 19 w 90"/>
              <a:gd name="T39" fmla="*/ 9 h 271"/>
              <a:gd name="T40" fmla="*/ 0 w 90"/>
              <a:gd name="T41" fmla="*/ 271 h 271"/>
              <a:gd name="T42" fmla="*/ 10 w 90"/>
              <a:gd name="T43" fmla="*/ 271 h 271"/>
              <a:gd name="T44" fmla="*/ 10 w 90"/>
              <a:gd name="T45" fmla="*/ 261 h 271"/>
              <a:gd name="T46" fmla="*/ 0 w 90"/>
              <a:gd name="T47" fmla="*/ 261 h 271"/>
              <a:gd name="T48" fmla="*/ 0 w 90"/>
              <a:gd name="T49" fmla="*/ 271 h 271"/>
              <a:gd name="T50" fmla="*/ 90 w 90"/>
              <a:gd name="T51" fmla="*/ 271 h 271"/>
              <a:gd name="T52" fmla="*/ 90 w 90"/>
              <a:gd name="T53" fmla="*/ 261 h 271"/>
              <a:gd name="T54" fmla="*/ 81 w 90"/>
              <a:gd name="T55" fmla="*/ 261 h 271"/>
              <a:gd name="T56" fmla="*/ 81 w 90"/>
              <a:gd name="T57" fmla="*/ 271 h 271"/>
              <a:gd name="T58" fmla="*/ 90 w 90"/>
              <a:gd name="T59" fmla="*/ 271 h 271"/>
              <a:gd name="T60" fmla="*/ 90 w 90"/>
              <a:gd name="T61" fmla="*/ 0 h 271"/>
              <a:gd name="T62" fmla="*/ 81 w 90"/>
              <a:gd name="T63" fmla="*/ 0 h 271"/>
              <a:gd name="T64" fmla="*/ 81 w 90"/>
              <a:gd name="T65" fmla="*/ 9 h 271"/>
              <a:gd name="T66" fmla="*/ 90 w 90"/>
              <a:gd name="T67" fmla="*/ 9 h 271"/>
              <a:gd name="T68" fmla="*/ 90 w 90"/>
              <a:gd name="T69" fmla="*/ 0 h 271"/>
              <a:gd name="T70" fmla="*/ 0 w 90"/>
              <a:gd name="T71" fmla="*/ 0 h 271"/>
              <a:gd name="T72" fmla="*/ 0 w 90"/>
              <a:gd name="T73" fmla="*/ 9 h 271"/>
              <a:gd name="T74" fmla="*/ 10 w 90"/>
              <a:gd name="T75" fmla="*/ 9 h 271"/>
              <a:gd name="T76" fmla="*/ 10 w 90"/>
              <a:gd name="T77" fmla="*/ 0 h 271"/>
              <a:gd name="T78" fmla="*/ 0 w 90"/>
              <a:gd name="T79" fmla="*/ 0 h 271"/>
              <a:gd name="T80" fmla="*/ 0 w 90"/>
              <a:gd name="T81" fmla="*/ 271 h 271"/>
              <a:gd name="T82" fmla="*/ 10 w 90"/>
              <a:gd name="T83" fmla="*/ 271 h 271"/>
              <a:gd name="T84" fmla="*/ 10 w 90"/>
              <a:gd name="T85" fmla="*/ 261 h 271"/>
              <a:gd name="T86" fmla="*/ 0 w 90"/>
              <a:gd name="T87" fmla="*/ 261 h 271"/>
              <a:gd name="T88" fmla="*/ 0 w 90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0" y="261"/>
                </a:lnTo>
                <a:lnTo>
                  <a:pt x="90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0" y="271"/>
                </a:moveTo>
                <a:lnTo>
                  <a:pt x="90" y="261"/>
                </a:lnTo>
                <a:lnTo>
                  <a:pt x="81" y="261"/>
                </a:lnTo>
                <a:lnTo>
                  <a:pt x="81" y="271"/>
                </a:lnTo>
                <a:lnTo>
                  <a:pt x="90" y="271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147" name="Freeform 859"/>
          <p:cNvSpPr>
            <a:spLocks/>
          </p:cNvSpPr>
          <p:nvPr/>
        </p:nvSpPr>
        <p:spPr bwMode="auto">
          <a:xfrm>
            <a:off x="1377950" y="4894263"/>
            <a:ext cx="1149350" cy="946150"/>
          </a:xfrm>
          <a:custGeom>
            <a:avLst/>
            <a:gdLst>
              <a:gd name="T0" fmla="*/ 1448 w 1448"/>
              <a:gd name="T1" fmla="*/ 16 h 1191"/>
              <a:gd name="T2" fmla="*/ 1435 w 1448"/>
              <a:gd name="T3" fmla="*/ 0 h 1191"/>
              <a:gd name="T4" fmla="*/ 0 w 1448"/>
              <a:gd name="T5" fmla="*/ 1175 h 1191"/>
              <a:gd name="T6" fmla="*/ 13 w 1448"/>
              <a:gd name="T7" fmla="*/ 1191 h 1191"/>
              <a:gd name="T8" fmla="*/ 1448 w 1448"/>
              <a:gd name="T9" fmla="*/ 16 h 1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48" h="1191">
                <a:moveTo>
                  <a:pt x="1448" y="16"/>
                </a:moveTo>
                <a:lnTo>
                  <a:pt x="1435" y="0"/>
                </a:lnTo>
                <a:lnTo>
                  <a:pt x="0" y="1175"/>
                </a:lnTo>
                <a:lnTo>
                  <a:pt x="13" y="1191"/>
                </a:lnTo>
                <a:lnTo>
                  <a:pt x="1448" y="1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163" name="Freeform 875"/>
          <p:cNvSpPr>
            <a:spLocks/>
          </p:cNvSpPr>
          <p:nvPr/>
        </p:nvSpPr>
        <p:spPr bwMode="auto">
          <a:xfrm>
            <a:off x="1379538" y="4791075"/>
            <a:ext cx="1120775" cy="603250"/>
          </a:xfrm>
          <a:custGeom>
            <a:avLst/>
            <a:gdLst>
              <a:gd name="T0" fmla="*/ 1412 w 1412"/>
              <a:gd name="T1" fmla="*/ 16 h 758"/>
              <a:gd name="T2" fmla="*/ 1402 w 1412"/>
              <a:gd name="T3" fmla="*/ 0 h 758"/>
              <a:gd name="T4" fmla="*/ 0 w 1412"/>
              <a:gd name="T5" fmla="*/ 742 h 758"/>
              <a:gd name="T6" fmla="*/ 9 w 1412"/>
              <a:gd name="T7" fmla="*/ 758 h 758"/>
              <a:gd name="T8" fmla="*/ 1412 w 1412"/>
              <a:gd name="T9" fmla="*/ 16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12" h="758">
                <a:moveTo>
                  <a:pt x="1412" y="16"/>
                </a:moveTo>
                <a:lnTo>
                  <a:pt x="1402" y="0"/>
                </a:lnTo>
                <a:lnTo>
                  <a:pt x="0" y="742"/>
                </a:lnTo>
                <a:lnTo>
                  <a:pt x="9" y="758"/>
                </a:lnTo>
                <a:lnTo>
                  <a:pt x="1412" y="1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179" name="Freeform 891"/>
          <p:cNvSpPr>
            <a:spLocks/>
          </p:cNvSpPr>
          <p:nvPr/>
        </p:nvSpPr>
        <p:spPr bwMode="auto">
          <a:xfrm>
            <a:off x="1382713" y="4789488"/>
            <a:ext cx="1227137" cy="165100"/>
          </a:xfrm>
          <a:custGeom>
            <a:avLst/>
            <a:gdLst>
              <a:gd name="T0" fmla="*/ 1548 w 1548"/>
              <a:gd name="T1" fmla="*/ 19 h 207"/>
              <a:gd name="T2" fmla="*/ 1545 w 1548"/>
              <a:gd name="T3" fmla="*/ 0 h 207"/>
              <a:gd name="T4" fmla="*/ 0 w 1548"/>
              <a:gd name="T5" fmla="*/ 187 h 207"/>
              <a:gd name="T6" fmla="*/ 3 w 1548"/>
              <a:gd name="T7" fmla="*/ 207 h 207"/>
              <a:gd name="T8" fmla="*/ 1548 w 1548"/>
              <a:gd name="T9" fmla="*/ 19 h 2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48" h="207">
                <a:moveTo>
                  <a:pt x="1548" y="19"/>
                </a:moveTo>
                <a:lnTo>
                  <a:pt x="1545" y="0"/>
                </a:lnTo>
                <a:lnTo>
                  <a:pt x="0" y="187"/>
                </a:lnTo>
                <a:lnTo>
                  <a:pt x="3" y="207"/>
                </a:lnTo>
                <a:lnTo>
                  <a:pt x="1548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195" name="Freeform 907"/>
          <p:cNvSpPr>
            <a:spLocks/>
          </p:cNvSpPr>
          <p:nvPr/>
        </p:nvSpPr>
        <p:spPr bwMode="auto">
          <a:xfrm>
            <a:off x="1382713" y="4492625"/>
            <a:ext cx="1114425" cy="292100"/>
          </a:xfrm>
          <a:custGeom>
            <a:avLst/>
            <a:gdLst>
              <a:gd name="T0" fmla="*/ 1403 w 1406"/>
              <a:gd name="T1" fmla="*/ 368 h 368"/>
              <a:gd name="T2" fmla="*/ 1406 w 1406"/>
              <a:gd name="T3" fmla="*/ 349 h 368"/>
              <a:gd name="T4" fmla="*/ 3 w 1406"/>
              <a:gd name="T5" fmla="*/ 0 h 368"/>
              <a:gd name="T6" fmla="*/ 0 w 1406"/>
              <a:gd name="T7" fmla="*/ 20 h 368"/>
              <a:gd name="T8" fmla="*/ 1403 w 1406"/>
              <a:gd name="T9" fmla="*/ 368 h 3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368">
                <a:moveTo>
                  <a:pt x="1403" y="368"/>
                </a:moveTo>
                <a:lnTo>
                  <a:pt x="1406" y="349"/>
                </a:lnTo>
                <a:lnTo>
                  <a:pt x="3" y="0"/>
                </a:lnTo>
                <a:lnTo>
                  <a:pt x="0" y="20"/>
                </a:lnTo>
                <a:lnTo>
                  <a:pt x="1403" y="36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198" name="Freeform 910"/>
          <p:cNvSpPr>
            <a:spLocks/>
          </p:cNvSpPr>
          <p:nvPr/>
        </p:nvSpPr>
        <p:spPr bwMode="auto">
          <a:xfrm>
            <a:off x="1381125" y="4052888"/>
            <a:ext cx="1082675" cy="481012"/>
          </a:xfrm>
          <a:custGeom>
            <a:avLst/>
            <a:gdLst>
              <a:gd name="T0" fmla="*/ 1358 w 1364"/>
              <a:gd name="T1" fmla="*/ 607 h 607"/>
              <a:gd name="T2" fmla="*/ 1364 w 1364"/>
              <a:gd name="T3" fmla="*/ 588 h 607"/>
              <a:gd name="T4" fmla="*/ 7 w 1364"/>
              <a:gd name="T5" fmla="*/ 0 h 607"/>
              <a:gd name="T6" fmla="*/ 0 w 1364"/>
              <a:gd name="T7" fmla="*/ 19 h 607"/>
              <a:gd name="T8" fmla="*/ 1358 w 1364"/>
              <a:gd name="T9" fmla="*/ 607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4" h="607">
                <a:moveTo>
                  <a:pt x="1358" y="607"/>
                </a:moveTo>
                <a:lnTo>
                  <a:pt x="1364" y="588"/>
                </a:lnTo>
                <a:lnTo>
                  <a:pt x="7" y="0"/>
                </a:lnTo>
                <a:lnTo>
                  <a:pt x="0" y="19"/>
                </a:lnTo>
                <a:lnTo>
                  <a:pt x="1358" y="60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02" name="Freeform 914"/>
          <p:cNvSpPr>
            <a:spLocks/>
          </p:cNvSpPr>
          <p:nvPr/>
        </p:nvSpPr>
        <p:spPr bwMode="auto">
          <a:xfrm>
            <a:off x="1377950" y="3603625"/>
            <a:ext cx="928688" cy="984250"/>
          </a:xfrm>
          <a:custGeom>
            <a:avLst/>
            <a:gdLst>
              <a:gd name="T0" fmla="*/ 13 w 1170"/>
              <a:gd name="T1" fmla="*/ 0 h 1240"/>
              <a:gd name="T2" fmla="*/ 0 w 1170"/>
              <a:gd name="T3" fmla="*/ 13 h 1240"/>
              <a:gd name="T4" fmla="*/ 1157 w 1170"/>
              <a:gd name="T5" fmla="*/ 1240 h 1240"/>
              <a:gd name="T6" fmla="*/ 1170 w 1170"/>
              <a:gd name="T7" fmla="*/ 1227 h 1240"/>
              <a:gd name="T8" fmla="*/ 13 w 1170"/>
              <a:gd name="T9" fmla="*/ 0 h 1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70" h="1240">
                <a:moveTo>
                  <a:pt x="13" y="0"/>
                </a:moveTo>
                <a:lnTo>
                  <a:pt x="0" y="13"/>
                </a:lnTo>
                <a:lnTo>
                  <a:pt x="1157" y="1240"/>
                </a:lnTo>
                <a:lnTo>
                  <a:pt x="1170" y="1227"/>
                </a:lnTo>
                <a:lnTo>
                  <a:pt x="13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03" name="Freeform 915"/>
          <p:cNvSpPr>
            <a:spLocks/>
          </p:cNvSpPr>
          <p:nvPr/>
        </p:nvSpPr>
        <p:spPr bwMode="auto">
          <a:xfrm>
            <a:off x="1582738" y="3400425"/>
            <a:ext cx="735012" cy="1155700"/>
          </a:xfrm>
          <a:custGeom>
            <a:avLst/>
            <a:gdLst>
              <a:gd name="T0" fmla="*/ 16 w 928"/>
              <a:gd name="T1" fmla="*/ 0 h 1457"/>
              <a:gd name="T2" fmla="*/ 0 w 928"/>
              <a:gd name="T3" fmla="*/ 10 h 1457"/>
              <a:gd name="T4" fmla="*/ 911 w 928"/>
              <a:gd name="T5" fmla="*/ 1457 h 1457"/>
              <a:gd name="T6" fmla="*/ 928 w 928"/>
              <a:gd name="T7" fmla="*/ 1447 h 1457"/>
              <a:gd name="T8" fmla="*/ 16 w 928"/>
              <a:gd name="T9" fmla="*/ 0 h 14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8" h="1457">
                <a:moveTo>
                  <a:pt x="16" y="0"/>
                </a:moveTo>
                <a:lnTo>
                  <a:pt x="0" y="10"/>
                </a:lnTo>
                <a:lnTo>
                  <a:pt x="911" y="1457"/>
                </a:lnTo>
                <a:lnTo>
                  <a:pt x="928" y="1447"/>
                </a:lnTo>
                <a:lnTo>
                  <a:pt x="16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04" name="Freeform 916"/>
          <p:cNvSpPr>
            <a:spLocks/>
          </p:cNvSpPr>
          <p:nvPr/>
        </p:nvSpPr>
        <p:spPr bwMode="auto">
          <a:xfrm>
            <a:off x="1990725" y="3400425"/>
            <a:ext cx="195263" cy="477838"/>
          </a:xfrm>
          <a:custGeom>
            <a:avLst/>
            <a:gdLst>
              <a:gd name="T0" fmla="*/ 19 w 245"/>
              <a:gd name="T1" fmla="*/ 0 h 600"/>
              <a:gd name="T2" fmla="*/ 0 w 245"/>
              <a:gd name="T3" fmla="*/ 6 h 600"/>
              <a:gd name="T4" fmla="*/ 226 w 245"/>
              <a:gd name="T5" fmla="*/ 600 h 600"/>
              <a:gd name="T6" fmla="*/ 245 w 245"/>
              <a:gd name="T7" fmla="*/ 594 h 600"/>
              <a:gd name="T8" fmla="*/ 19 w 245"/>
              <a:gd name="T9" fmla="*/ 0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5" h="600">
                <a:moveTo>
                  <a:pt x="19" y="0"/>
                </a:moveTo>
                <a:lnTo>
                  <a:pt x="0" y="6"/>
                </a:lnTo>
                <a:lnTo>
                  <a:pt x="226" y="600"/>
                </a:lnTo>
                <a:lnTo>
                  <a:pt x="245" y="594"/>
                </a:lnTo>
                <a:lnTo>
                  <a:pt x="1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05" name="Freeform 917"/>
          <p:cNvSpPr>
            <a:spLocks/>
          </p:cNvSpPr>
          <p:nvPr/>
        </p:nvSpPr>
        <p:spPr bwMode="auto">
          <a:xfrm>
            <a:off x="2401888" y="3403600"/>
            <a:ext cx="66675" cy="1071563"/>
          </a:xfrm>
          <a:custGeom>
            <a:avLst/>
            <a:gdLst>
              <a:gd name="T0" fmla="*/ 19 w 84"/>
              <a:gd name="T1" fmla="*/ 0 h 1350"/>
              <a:gd name="T2" fmla="*/ 0 w 84"/>
              <a:gd name="T3" fmla="*/ 0 h 1350"/>
              <a:gd name="T4" fmla="*/ 64 w 84"/>
              <a:gd name="T5" fmla="*/ 1350 h 1350"/>
              <a:gd name="T6" fmla="*/ 84 w 84"/>
              <a:gd name="T7" fmla="*/ 1350 h 1350"/>
              <a:gd name="T8" fmla="*/ 19 w 84"/>
              <a:gd name="T9" fmla="*/ 0 h 13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1350">
                <a:moveTo>
                  <a:pt x="19" y="0"/>
                </a:moveTo>
                <a:lnTo>
                  <a:pt x="0" y="0"/>
                </a:lnTo>
                <a:lnTo>
                  <a:pt x="64" y="1350"/>
                </a:lnTo>
                <a:lnTo>
                  <a:pt x="84" y="1350"/>
                </a:lnTo>
                <a:lnTo>
                  <a:pt x="1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06" name="Freeform 918"/>
          <p:cNvSpPr>
            <a:spLocks/>
          </p:cNvSpPr>
          <p:nvPr/>
        </p:nvSpPr>
        <p:spPr bwMode="auto">
          <a:xfrm>
            <a:off x="2678113" y="3402013"/>
            <a:ext cx="149225" cy="608012"/>
          </a:xfrm>
          <a:custGeom>
            <a:avLst/>
            <a:gdLst>
              <a:gd name="T0" fmla="*/ 187 w 187"/>
              <a:gd name="T1" fmla="*/ 3 h 765"/>
              <a:gd name="T2" fmla="*/ 168 w 187"/>
              <a:gd name="T3" fmla="*/ 0 h 765"/>
              <a:gd name="T4" fmla="*/ 0 w 187"/>
              <a:gd name="T5" fmla="*/ 762 h 765"/>
              <a:gd name="T6" fmla="*/ 19 w 187"/>
              <a:gd name="T7" fmla="*/ 765 h 765"/>
              <a:gd name="T8" fmla="*/ 187 w 187"/>
              <a:gd name="T9" fmla="*/ 3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7" h="765">
                <a:moveTo>
                  <a:pt x="187" y="3"/>
                </a:moveTo>
                <a:lnTo>
                  <a:pt x="168" y="0"/>
                </a:lnTo>
                <a:lnTo>
                  <a:pt x="0" y="762"/>
                </a:lnTo>
                <a:lnTo>
                  <a:pt x="19" y="765"/>
                </a:lnTo>
                <a:lnTo>
                  <a:pt x="187" y="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07" name="Freeform 919"/>
          <p:cNvSpPr>
            <a:spLocks/>
          </p:cNvSpPr>
          <p:nvPr/>
        </p:nvSpPr>
        <p:spPr bwMode="auto">
          <a:xfrm>
            <a:off x="2557463" y="3400425"/>
            <a:ext cx="673100" cy="1089025"/>
          </a:xfrm>
          <a:custGeom>
            <a:avLst/>
            <a:gdLst>
              <a:gd name="T0" fmla="*/ 850 w 850"/>
              <a:gd name="T1" fmla="*/ 10 h 1373"/>
              <a:gd name="T2" fmla="*/ 834 w 850"/>
              <a:gd name="T3" fmla="*/ 0 h 1373"/>
              <a:gd name="T4" fmla="*/ 0 w 850"/>
              <a:gd name="T5" fmla="*/ 1363 h 1373"/>
              <a:gd name="T6" fmla="*/ 16 w 850"/>
              <a:gd name="T7" fmla="*/ 1373 h 1373"/>
              <a:gd name="T8" fmla="*/ 850 w 850"/>
              <a:gd name="T9" fmla="*/ 10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50" h="1373">
                <a:moveTo>
                  <a:pt x="850" y="10"/>
                </a:moveTo>
                <a:lnTo>
                  <a:pt x="834" y="0"/>
                </a:lnTo>
                <a:lnTo>
                  <a:pt x="0" y="1363"/>
                </a:lnTo>
                <a:lnTo>
                  <a:pt x="16" y="1373"/>
                </a:lnTo>
                <a:lnTo>
                  <a:pt x="850" y="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08" name="Freeform 920"/>
          <p:cNvSpPr>
            <a:spLocks/>
          </p:cNvSpPr>
          <p:nvPr/>
        </p:nvSpPr>
        <p:spPr bwMode="auto">
          <a:xfrm>
            <a:off x="3111500" y="3398838"/>
            <a:ext cx="539750" cy="481012"/>
          </a:xfrm>
          <a:custGeom>
            <a:avLst/>
            <a:gdLst>
              <a:gd name="T0" fmla="*/ 678 w 678"/>
              <a:gd name="T1" fmla="*/ 13 h 607"/>
              <a:gd name="T2" fmla="*/ 665 w 678"/>
              <a:gd name="T3" fmla="*/ 0 h 607"/>
              <a:gd name="T4" fmla="*/ 0 w 678"/>
              <a:gd name="T5" fmla="*/ 594 h 607"/>
              <a:gd name="T6" fmla="*/ 13 w 678"/>
              <a:gd name="T7" fmla="*/ 607 h 607"/>
              <a:gd name="T8" fmla="*/ 678 w 678"/>
              <a:gd name="T9" fmla="*/ 13 h 6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8" h="607">
                <a:moveTo>
                  <a:pt x="678" y="13"/>
                </a:moveTo>
                <a:lnTo>
                  <a:pt x="665" y="0"/>
                </a:lnTo>
                <a:lnTo>
                  <a:pt x="0" y="594"/>
                </a:lnTo>
                <a:lnTo>
                  <a:pt x="13" y="607"/>
                </a:lnTo>
                <a:lnTo>
                  <a:pt x="678" y="1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09" name="Freeform 921"/>
          <p:cNvSpPr>
            <a:spLocks/>
          </p:cNvSpPr>
          <p:nvPr/>
        </p:nvSpPr>
        <p:spPr bwMode="auto">
          <a:xfrm>
            <a:off x="2563813" y="3602038"/>
            <a:ext cx="1296987" cy="1054100"/>
          </a:xfrm>
          <a:custGeom>
            <a:avLst/>
            <a:gdLst>
              <a:gd name="T0" fmla="*/ 1635 w 1635"/>
              <a:gd name="T1" fmla="*/ 17 h 1327"/>
              <a:gd name="T2" fmla="*/ 1622 w 1635"/>
              <a:gd name="T3" fmla="*/ 0 h 1327"/>
              <a:gd name="T4" fmla="*/ 0 w 1635"/>
              <a:gd name="T5" fmla="*/ 1311 h 1327"/>
              <a:gd name="T6" fmla="*/ 13 w 1635"/>
              <a:gd name="T7" fmla="*/ 1327 h 1327"/>
              <a:gd name="T8" fmla="*/ 1635 w 1635"/>
              <a:gd name="T9" fmla="*/ 17 h 13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35" h="1327">
                <a:moveTo>
                  <a:pt x="1635" y="17"/>
                </a:moveTo>
                <a:lnTo>
                  <a:pt x="1622" y="0"/>
                </a:lnTo>
                <a:lnTo>
                  <a:pt x="0" y="1311"/>
                </a:lnTo>
                <a:lnTo>
                  <a:pt x="13" y="1327"/>
                </a:lnTo>
                <a:lnTo>
                  <a:pt x="1635" y="1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0" name="Freeform 922"/>
          <p:cNvSpPr>
            <a:spLocks/>
          </p:cNvSpPr>
          <p:nvPr/>
        </p:nvSpPr>
        <p:spPr bwMode="auto">
          <a:xfrm>
            <a:off x="2600325" y="4052888"/>
            <a:ext cx="1258888" cy="741362"/>
          </a:xfrm>
          <a:custGeom>
            <a:avLst/>
            <a:gdLst>
              <a:gd name="T0" fmla="*/ 1587 w 1587"/>
              <a:gd name="T1" fmla="*/ 16 h 933"/>
              <a:gd name="T2" fmla="*/ 1577 w 1587"/>
              <a:gd name="T3" fmla="*/ 0 h 933"/>
              <a:gd name="T4" fmla="*/ 0 w 1587"/>
              <a:gd name="T5" fmla="*/ 917 h 933"/>
              <a:gd name="T6" fmla="*/ 10 w 1587"/>
              <a:gd name="T7" fmla="*/ 933 h 933"/>
              <a:gd name="T8" fmla="*/ 1587 w 1587"/>
              <a:gd name="T9" fmla="*/ 16 h 9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87" h="933">
                <a:moveTo>
                  <a:pt x="1587" y="16"/>
                </a:moveTo>
                <a:lnTo>
                  <a:pt x="1577" y="0"/>
                </a:lnTo>
                <a:lnTo>
                  <a:pt x="0" y="917"/>
                </a:lnTo>
                <a:lnTo>
                  <a:pt x="10" y="933"/>
                </a:lnTo>
                <a:lnTo>
                  <a:pt x="1587" y="1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1" name="Freeform 923"/>
          <p:cNvSpPr>
            <a:spLocks/>
          </p:cNvSpPr>
          <p:nvPr/>
        </p:nvSpPr>
        <p:spPr bwMode="auto">
          <a:xfrm>
            <a:off x="2592388" y="4492625"/>
            <a:ext cx="1265237" cy="261938"/>
          </a:xfrm>
          <a:custGeom>
            <a:avLst/>
            <a:gdLst>
              <a:gd name="T0" fmla="*/ 1593 w 1593"/>
              <a:gd name="T1" fmla="*/ 20 h 330"/>
              <a:gd name="T2" fmla="*/ 1590 w 1593"/>
              <a:gd name="T3" fmla="*/ 0 h 330"/>
              <a:gd name="T4" fmla="*/ 0 w 1593"/>
              <a:gd name="T5" fmla="*/ 310 h 330"/>
              <a:gd name="T6" fmla="*/ 4 w 1593"/>
              <a:gd name="T7" fmla="*/ 330 h 330"/>
              <a:gd name="T8" fmla="*/ 1593 w 1593"/>
              <a:gd name="T9" fmla="*/ 20 h 3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93" h="330">
                <a:moveTo>
                  <a:pt x="1593" y="20"/>
                </a:moveTo>
                <a:lnTo>
                  <a:pt x="1590" y="0"/>
                </a:lnTo>
                <a:lnTo>
                  <a:pt x="0" y="310"/>
                </a:lnTo>
                <a:lnTo>
                  <a:pt x="4" y="330"/>
                </a:lnTo>
                <a:lnTo>
                  <a:pt x="1593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2" name="Freeform 924"/>
          <p:cNvSpPr>
            <a:spLocks/>
          </p:cNvSpPr>
          <p:nvPr/>
        </p:nvSpPr>
        <p:spPr bwMode="auto">
          <a:xfrm>
            <a:off x="2649538" y="4641850"/>
            <a:ext cx="1208087" cy="312738"/>
          </a:xfrm>
          <a:custGeom>
            <a:avLst/>
            <a:gdLst>
              <a:gd name="T0" fmla="*/ 1519 w 1522"/>
              <a:gd name="T1" fmla="*/ 394 h 394"/>
              <a:gd name="T2" fmla="*/ 1522 w 1522"/>
              <a:gd name="T3" fmla="*/ 374 h 394"/>
              <a:gd name="T4" fmla="*/ 4 w 1522"/>
              <a:gd name="T5" fmla="*/ 0 h 394"/>
              <a:gd name="T6" fmla="*/ 0 w 1522"/>
              <a:gd name="T7" fmla="*/ 19 h 394"/>
              <a:gd name="T8" fmla="*/ 1519 w 1522"/>
              <a:gd name="T9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522" h="394">
                <a:moveTo>
                  <a:pt x="1519" y="394"/>
                </a:moveTo>
                <a:lnTo>
                  <a:pt x="1522" y="374"/>
                </a:lnTo>
                <a:lnTo>
                  <a:pt x="4" y="0"/>
                </a:lnTo>
                <a:lnTo>
                  <a:pt x="0" y="19"/>
                </a:lnTo>
                <a:lnTo>
                  <a:pt x="1519" y="394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3" name="Freeform 925"/>
          <p:cNvSpPr>
            <a:spLocks/>
          </p:cNvSpPr>
          <p:nvPr/>
        </p:nvSpPr>
        <p:spPr bwMode="auto">
          <a:xfrm>
            <a:off x="3251200" y="5057775"/>
            <a:ext cx="608013" cy="336550"/>
          </a:xfrm>
          <a:custGeom>
            <a:avLst/>
            <a:gdLst>
              <a:gd name="T0" fmla="*/ 756 w 766"/>
              <a:gd name="T1" fmla="*/ 423 h 423"/>
              <a:gd name="T2" fmla="*/ 766 w 766"/>
              <a:gd name="T3" fmla="*/ 407 h 423"/>
              <a:gd name="T4" fmla="*/ 10 w 766"/>
              <a:gd name="T5" fmla="*/ 0 h 423"/>
              <a:gd name="T6" fmla="*/ 0 w 766"/>
              <a:gd name="T7" fmla="*/ 17 h 423"/>
              <a:gd name="T8" fmla="*/ 756 w 766"/>
              <a:gd name="T9" fmla="*/ 423 h 4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66" h="423">
                <a:moveTo>
                  <a:pt x="756" y="423"/>
                </a:moveTo>
                <a:lnTo>
                  <a:pt x="766" y="407"/>
                </a:lnTo>
                <a:lnTo>
                  <a:pt x="10" y="0"/>
                </a:lnTo>
                <a:lnTo>
                  <a:pt x="0" y="17"/>
                </a:lnTo>
                <a:lnTo>
                  <a:pt x="756" y="42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4" name="Freeform 926"/>
          <p:cNvSpPr>
            <a:spLocks/>
          </p:cNvSpPr>
          <p:nvPr/>
        </p:nvSpPr>
        <p:spPr bwMode="auto">
          <a:xfrm>
            <a:off x="2686050" y="4783138"/>
            <a:ext cx="1174750" cy="1055687"/>
          </a:xfrm>
          <a:custGeom>
            <a:avLst/>
            <a:gdLst>
              <a:gd name="T0" fmla="*/ 1467 w 1480"/>
              <a:gd name="T1" fmla="*/ 1331 h 1331"/>
              <a:gd name="T2" fmla="*/ 1480 w 1480"/>
              <a:gd name="T3" fmla="*/ 1318 h 1331"/>
              <a:gd name="T4" fmla="*/ 13 w 1480"/>
              <a:gd name="T5" fmla="*/ 0 h 1331"/>
              <a:gd name="T6" fmla="*/ 0 w 1480"/>
              <a:gd name="T7" fmla="*/ 13 h 1331"/>
              <a:gd name="T8" fmla="*/ 1467 w 1480"/>
              <a:gd name="T9" fmla="*/ 1331 h 13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0" h="1331">
                <a:moveTo>
                  <a:pt x="1467" y="1331"/>
                </a:moveTo>
                <a:lnTo>
                  <a:pt x="1480" y="1318"/>
                </a:lnTo>
                <a:lnTo>
                  <a:pt x="13" y="0"/>
                </a:lnTo>
                <a:lnTo>
                  <a:pt x="0" y="13"/>
                </a:lnTo>
                <a:lnTo>
                  <a:pt x="1467" y="133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5" name="Freeform 927"/>
          <p:cNvSpPr>
            <a:spLocks/>
          </p:cNvSpPr>
          <p:nvPr/>
        </p:nvSpPr>
        <p:spPr bwMode="auto">
          <a:xfrm>
            <a:off x="3116263" y="5422900"/>
            <a:ext cx="534987" cy="625475"/>
          </a:xfrm>
          <a:custGeom>
            <a:avLst/>
            <a:gdLst>
              <a:gd name="T0" fmla="*/ 659 w 675"/>
              <a:gd name="T1" fmla="*/ 788 h 788"/>
              <a:gd name="T2" fmla="*/ 675 w 675"/>
              <a:gd name="T3" fmla="*/ 775 h 788"/>
              <a:gd name="T4" fmla="*/ 16 w 675"/>
              <a:gd name="T5" fmla="*/ 0 h 788"/>
              <a:gd name="T6" fmla="*/ 0 w 675"/>
              <a:gd name="T7" fmla="*/ 13 h 788"/>
              <a:gd name="T8" fmla="*/ 659 w 675"/>
              <a:gd name="T9" fmla="*/ 788 h 7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75" h="788">
                <a:moveTo>
                  <a:pt x="659" y="788"/>
                </a:moveTo>
                <a:lnTo>
                  <a:pt x="675" y="775"/>
                </a:lnTo>
                <a:lnTo>
                  <a:pt x="16" y="0"/>
                </a:lnTo>
                <a:lnTo>
                  <a:pt x="0" y="13"/>
                </a:lnTo>
                <a:lnTo>
                  <a:pt x="659" y="78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6" name="Freeform 928"/>
          <p:cNvSpPr>
            <a:spLocks/>
          </p:cNvSpPr>
          <p:nvPr/>
        </p:nvSpPr>
        <p:spPr bwMode="auto">
          <a:xfrm>
            <a:off x="2603500" y="4856163"/>
            <a:ext cx="627063" cy="1190625"/>
          </a:xfrm>
          <a:custGeom>
            <a:avLst/>
            <a:gdLst>
              <a:gd name="T0" fmla="*/ 776 w 792"/>
              <a:gd name="T1" fmla="*/ 1502 h 1502"/>
              <a:gd name="T2" fmla="*/ 792 w 792"/>
              <a:gd name="T3" fmla="*/ 1492 h 1502"/>
              <a:gd name="T4" fmla="*/ 16 w 792"/>
              <a:gd name="T5" fmla="*/ 0 h 1502"/>
              <a:gd name="T6" fmla="*/ 0 w 792"/>
              <a:gd name="T7" fmla="*/ 10 h 1502"/>
              <a:gd name="T8" fmla="*/ 776 w 792"/>
              <a:gd name="T9" fmla="*/ 1502 h 15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92" h="1502">
                <a:moveTo>
                  <a:pt x="776" y="1502"/>
                </a:moveTo>
                <a:lnTo>
                  <a:pt x="792" y="1492"/>
                </a:lnTo>
                <a:lnTo>
                  <a:pt x="16" y="0"/>
                </a:lnTo>
                <a:lnTo>
                  <a:pt x="0" y="10"/>
                </a:lnTo>
                <a:lnTo>
                  <a:pt x="776" y="150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7" name="Freeform 929"/>
          <p:cNvSpPr>
            <a:spLocks/>
          </p:cNvSpPr>
          <p:nvPr/>
        </p:nvSpPr>
        <p:spPr bwMode="auto">
          <a:xfrm>
            <a:off x="2544763" y="4956175"/>
            <a:ext cx="282575" cy="1089025"/>
          </a:xfrm>
          <a:custGeom>
            <a:avLst/>
            <a:gdLst>
              <a:gd name="T0" fmla="*/ 336 w 355"/>
              <a:gd name="T1" fmla="*/ 1372 h 1372"/>
              <a:gd name="T2" fmla="*/ 355 w 355"/>
              <a:gd name="T3" fmla="*/ 1369 h 1372"/>
              <a:gd name="T4" fmla="*/ 19 w 355"/>
              <a:gd name="T5" fmla="*/ 0 h 1372"/>
              <a:gd name="T6" fmla="*/ 0 w 355"/>
              <a:gd name="T7" fmla="*/ 3 h 1372"/>
              <a:gd name="T8" fmla="*/ 336 w 355"/>
              <a:gd name="T9" fmla="*/ 1372 h 13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5" h="1372">
                <a:moveTo>
                  <a:pt x="336" y="1372"/>
                </a:moveTo>
                <a:lnTo>
                  <a:pt x="355" y="1369"/>
                </a:lnTo>
                <a:lnTo>
                  <a:pt x="19" y="0"/>
                </a:lnTo>
                <a:lnTo>
                  <a:pt x="0" y="3"/>
                </a:lnTo>
                <a:lnTo>
                  <a:pt x="336" y="137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8" name="Freeform 930"/>
          <p:cNvSpPr>
            <a:spLocks/>
          </p:cNvSpPr>
          <p:nvPr/>
        </p:nvSpPr>
        <p:spPr bwMode="auto">
          <a:xfrm>
            <a:off x="2401888" y="4776788"/>
            <a:ext cx="133350" cy="1268412"/>
          </a:xfrm>
          <a:custGeom>
            <a:avLst/>
            <a:gdLst>
              <a:gd name="T0" fmla="*/ 0 w 168"/>
              <a:gd name="T1" fmla="*/ 1595 h 1598"/>
              <a:gd name="T2" fmla="*/ 19 w 168"/>
              <a:gd name="T3" fmla="*/ 1598 h 1598"/>
              <a:gd name="T4" fmla="*/ 168 w 168"/>
              <a:gd name="T5" fmla="*/ 3 h 1598"/>
              <a:gd name="T6" fmla="*/ 148 w 168"/>
              <a:gd name="T7" fmla="*/ 0 h 1598"/>
              <a:gd name="T8" fmla="*/ 0 w 168"/>
              <a:gd name="T9" fmla="*/ 1595 h 15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8" h="1598">
                <a:moveTo>
                  <a:pt x="0" y="1595"/>
                </a:moveTo>
                <a:lnTo>
                  <a:pt x="19" y="1598"/>
                </a:lnTo>
                <a:lnTo>
                  <a:pt x="168" y="3"/>
                </a:lnTo>
                <a:lnTo>
                  <a:pt x="148" y="0"/>
                </a:lnTo>
                <a:lnTo>
                  <a:pt x="0" y="1595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19" name="Freeform 931"/>
          <p:cNvSpPr>
            <a:spLocks/>
          </p:cNvSpPr>
          <p:nvPr/>
        </p:nvSpPr>
        <p:spPr bwMode="auto">
          <a:xfrm>
            <a:off x="1990725" y="4699000"/>
            <a:ext cx="333375" cy="1346200"/>
          </a:xfrm>
          <a:custGeom>
            <a:avLst/>
            <a:gdLst>
              <a:gd name="T0" fmla="*/ 0 w 420"/>
              <a:gd name="T1" fmla="*/ 1692 h 1695"/>
              <a:gd name="T2" fmla="*/ 19 w 420"/>
              <a:gd name="T3" fmla="*/ 1695 h 1695"/>
              <a:gd name="T4" fmla="*/ 420 w 420"/>
              <a:gd name="T5" fmla="*/ 4 h 1695"/>
              <a:gd name="T6" fmla="*/ 400 w 420"/>
              <a:gd name="T7" fmla="*/ 0 h 1695"/>
              <a:gd name="T8" fmla="*/ 0 w 420"/>
              <a:gd name="T9" fmla="*/ 1692 h 16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0" h="1695">
                <a:moveTo>
                  <a:pt x="0" y="1692"/>
                </a:moveTo>
                <a:lnTo>
                  <a:pt x="19" y="1695"/>
                </a:lnTo>
                <a:lnTo>
                  <a:pt x="420" y="4"/>
                </a:lnTo>
                <a:lnTo>
                  <a:pt x="400" y="0"/>
                </a:lnTo>
                <a:lnTo>
                  <a:pt x="0" y="169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7220" name="Freeform 932"/>
          <p:cNvSpPr>
            <a:spLocks/>
          </p:cNvSpPr>
          <p:nvPr/>
        </p:nvSpPr>
        <p:spPr bwMode="auto">
          <a:xfrm>
            <a:off x="1582738" y="4818063"/>
            <a:ext cx="971550" cy="1230312"/>
          </a:xfrm>
          <a:custGeom>
            <a:avLst/>
            <a:gdLst>
              <a:gd name="T0" fmla="*/ 0 w 1225"/>
              <a:gd name="T1" fmla="*/ 1537 h 1550"/>
              <a:gd name="T2" fmla="*/ 16 w 1225"/>
              <a:gd name="T3" fmla="*/ 1550 h 1550"/>
              <a:gd name="T4" fmla="*/ 1225 w 1225"/>
              <a:gd name="T5" fmla="*/ 13 h 1550"/>
              <a:gd name="T6" fmla="*/ 1209 w 1225"/>
              <a:gd name="T7" fmla="*/ 0 h 1550"/>
              <a:gd name="T8" fmla="*/ 0 w 1225"/>
              <a:gd name="T9" fmla="*/ 1537 h 15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25" h="1550">
                <a:moveTo>
                  <a:pt x="0" y="1537"/>
                </a:moveTo>
                <a:lnTo>
                  <a:pt x="16" y="1550"/>
                </a:lnTo>
                <a:lnTo>
                  <a:pt x="1225" y="13"/>
                </a:lnTo>
                <a:lnTo>
                  <a:pt x="1209" y="0"/>
                </a:lnTo>
                <a:lnTo>
                  <a:pt x="0" y="153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72" name="Freeform 1180"/>
          <p:cNvSpPr>
            <a:spLocks/>
          </p:cNvSpPr>
          <p:nvPr/>
        </p:nvSpPr>
        <p:spPr bwMode="auto">
          <a:xfrm>
            <a:off x="2587625" y="4787900"/>
            <a:ext cx="571500" cy="742950"/>
          </a:xfrm>
          <a:custGeom>
            <a:avLst/>
            <a:gdLst>
              <a:gd name="T0" fmla="*/ 16 w 720"/>
              <a:gd name="T1" fmla="*/ 0 h 936"/>
              <a:gd name="T2" fmla="*/ 0 w 720"/>
              <a:gd name="T3" fmla="*/ 13 h 936"/>
              <a:gd name="T4" fmla="*/ 704 w 720"/>
              <a:gd name="T5" fmla="*/ 936 h 936"/>
              <a:gd name="T6" fmla="*/ 720 w 720"/>
              <a:gd name="T7" fmla="*/ 923 h 936"/>
              <a:gd name="T8" fmla="*/ 16 w 720"/>
              <a:gd name="T9" fmla="*/ 0 h 9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20" h="936">
                <a:moveTo>
                  <a:pt x="16" y="0"/>
                </a:moveTo>
                <a:lnTo>
                  <a:pt x="0" y="13"/>
                </a:lnTo>
                <a:lnTo>
                  <a:pt x="704" y="936"/>
                </a:lnTo>
                <a:lnTo>
                  <a:pt x="720" y="923"/>
                </a:lnTo>
                <a:lnTo>
                  <a:pt x="16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73" name="Freeform 1181"/>
          <p:cNvSpPr>
            <a:spLocks/>
          </p:cNvSpPr>
          <p:nvPr/>
        </p:nvSpPr>
        <p:spPr bwMode="auto">
          <a:xfrm>
            <a:off x="2535238" y="4103688"/>
            <a:ext cx="184150" cy="420687"/>
          </a:xfrm>
          <a:custGeom>
            <a:avLst/>
            <a:gdLst>
              <a:gd name="T0" fmla="*/ 0 w 232"/>
              <a:gd name="T1" fmla="*/ 523 h 529"/>
              <a:gd name="T2" fmla="*/ 19 w 232"/>
              <a:gd name="T3" fmla="*/ 529 h 529"/>
              <a:gd name="T4" fmla="*/ 232 w 232"/>
              <a:gd name="T5" fmla="*/ 6 h 529"/>
              <a:gd name="T6" fmla="*/ 213 w 232"/>
              <a:gd name="T7" fmla="*/ 0 h 529"/>
              <a:gd name="T8" fmla="*/ 0 w 232"/>
              <a:gd name="T9" fmla="*/ 523 h 5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529">
                <a:moveTo>
                  <a:pt x="0" y="523"/>
                </a:moveTo>
                <a:lnTo>
                  <a:pt x="19" y="529"/>
                </a:lnTo>
                <a:lnTo>
                  <a:pt x="232" y="6"/>
                </a:lnTo>
                <a:lnTo>
                  <a:pt x="213" y="0"/>
                </a:lnTo>
                <a:lnTo>
                  <a:pt x="0" y="52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74" name="Freeform 1182"/>
          <p:cNvSpPr>
            <a:spLocks/>
          </p:cNvSpPr>
          <p:nvPr/>
        </p:nvSpPr>
        <p:spPr bwMode="auto">
          <a:xfrm>
            <a:off x="2543175" y="4710113"/>
            <a:ext cx="747713" cy="458787"/>
          </a:xfrm>
          <a:custGeom>
            <a:avLst/>
            <a:gdLst>
              <a:gd name="T0" fmla="*/ 10 w 940"/>
              <a:gd name="T1" fmla="*/ 0 h 578"/>
              <a:gd name="T2" fmla="*/ 0 w 940"/>
              <a:gd name="T3" fmla="*/ 16 h 578"/>
              <a:gd name="T4" fmla="*/ 931 w 940"/>
              <a:gd name="T5" fmla="*/ 578 h 578"/>
              <a:gd name="T6" fmla="*/ 940 w 940"/>
              <a:gd name="T7" fmla="*/ 562 h 578"/>
              <a:gd name="T8" fmla="*/ 10 w 940"/>
              <a:gd name="T9" fmla="*/ 0 h 5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0" h="578">
                <a:moveTo>
                  <a:pt x="10" y="0"/>
                </a:moveTo>
                <a:lnTo>
                  <a:pt x="0" y="16"/>
                </a:lnTo>
                <a:lnTo>
                  <a:pt x="931" y="578"/>
                </a:lnTo>
                <a:lnTo>
                  <a:pt x="940" y="562"/>
                </a:lnTo>
                <a:lnTo>
                  <a:pt x="10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75" name="Freeform 1183"/>
          <p:cNvSpPr>
            <a:spLocks/>
          </p:cNvSpPr>
          <p:nvPr/>
        </p:nvSpPr>
        <p:spPr bwMode="auto">
          <a:xfrm>
            <a:off x="2398713" y="3965575"/>
            <a:ext cx="749300" cy="654050"/>
          </a:xfrm>
          <a:custGeom>
            <a:avLst/>
            <a:gdLst>
              <a:gd name="T0" fmla="*/ 0 w 944"/>
              <a:gd name="T1" fmla="*/ 807 h 823"/>
              <a:gd name="T2" fmla="*/ 13 w 944"/>
              <a:gd name="T3" fmla="*/ 823 h 823"/>
              <a:gd name="T4" fmla="*/ 944 w 944"/>
              <a:gd name="T5" fmla="*/ 16 h 823"/>
              <a:gd name="T6" fmla="*/ 931 w 944"/>
              <a:gd name="T7" fmla="*/ 0 h 823"/>
              <a:gd name="T8" fmla="*/ 0 w 944"/>
              <a:gd name="T9" fmla="*/ 807 h 8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4" h="823">
                <a:moveTo>
                  <a:pt x="0" y="807"/>
                </a:moveTo>
                <a:lnTo>
                  <a:pt x="13" y="823"/>
                </a:lnTo>
                <a:lnTo>
                  <a:pt x="944" y="16"/>
                </a:lnTo>
                <a:lnTo>
                  <a:pt x="931" y="0"/>
                </a:lnTo>
                <a:lnTo>
                  <a:pt x="0" y="80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76" name="Freeform 1184"/>
          <p:cNvSpPr>
            <a:spLocks/>
          </p:cNvSpPr>
          <p:nvPr/>
        </p:nvSpPr>
        <p:spPr bwMode="auto">
          <a:xfrm>
            <a:off x="2197100" y="3968750"/>
            <a:ext cx="357188" cy="649288"/>
          </a:xfrm>
          <a:custGeom>
            <a:avLst/>
            <a:gdLst>
              <a:gd name="T0" fmla="*/ 433 w 449"/>
              <a:gd name="T1" fmla="*/ 817 h 817"/>
              <a:gd name="T2" fmla="*/ 449 w 449"/>
              <a:gd name="T3" fmla="*/ 807 h 817"/>
              <a:gd name="T4" fmla="*/ 16 w 449"/>
              <a:gd name="T5" fmla="*/ 0 h 817"/>
              <a:gd name="T6" fmla="*/ 0 w 449"/>
              <a:gd name="T7" fmla="*/ 10 h 817"/>
              <a:gd name="T8" fmla="*/ 433 w 449"/>
              <a:gd name="T9" fmla="*/ 817 h 8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" h="817">
                <a:moveTo>
                  <a:pt x="433" y="817"/>
                </a:moveTo>
                <a:lnTo>
                  <a:pt x="449" y="807"/>
                </a:lnTo>
                <a:lnTo>
                  <a:pt x="16" y="0"/>
                </a:lnTo>
                <a:lnTo>
                  <a:pt x="0" y="10"/>
                </a:lnTo>
                <a:lnTo>
                  <a:pt x="433" y="81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86" name="Freeform 1194"/>
          <p:cNvSpPr>
            <a:spLocks/>
          </p:cNvSpPr>
          <p:nvPr/>
        </p:nvSpPr>
        <p:spPr bwMode="auto">
          <a:xfrm>
            <a:off x="1368425" y="5818188"/>
            <a:ext cx="30163" cy="30162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87" name="Freeform 1195"/>
          <p:cNvSpPr>
            <a:spLocks/>
          </p:cNvSpPr>
          <p:nvPr/>
        </p:nvSpPr>
        <p:spPr bwMode="auto">
          <a:xfrm>
            <a:off x="1368425" y="5372100"/>
            <a:ext cx="30163" cy="30163"/>
          </a:xfrm>
          <a:custGeom>
            <a:avLst/>
            <a:gdLst>
              <a:gd name="T0" fmla="*/ 39 w 39"/>
              <a:gd name="T1" fmla="*/ 19 h 39"/>
              <a:gd name="T2" fmla="*/ 37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8 w 39"/>
              <a:gd name="T15" fmla="*/ 3 h 39"/>
              <a:gd name="T16" fmla="*/ 3 w 39"/>
              <a:gd name="T17" fmla="*/ 8 h 39"/>
              <a:gd name="T18" fmla="*/ 2 w 39"/>
              <a:gd name="T19" fmla="*/ 13 h 39"/>
              <a:gd name="T20" fmla="*/ 0 w 39"/>
              <a:gd name="T21" fmla="*/ 19 h 39"/>
              <a:gd name="T22" fmla="*/ 2 w 39"/>
              <a:gd name="T23" fmla="*/ 26 h 39"/>
              <a:gd name="T24" fmla="*/ 3 w 39"/>
              <a:gd name="T25" fmla="*/ 31 h 39"/>
              <a:gd name="T26" fmla="*/ 8 w 39"/>
              <a:gd name="T27" fmla="*/ 35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5 h 39"/>
              <a:gd name="T36" fmla="*/ 36 w 39"/>
              <a:gd name="T37" fmla="*/ 31 h 39"/>
              <a:gd name="T38" fmla="*/ 37 w 39"/>
              <a:gd name="T39" fmla="*/ 26 h 39"/>
              <a:gd name="T40" fmla="*/ 39 w 39"/>
              <a:gd name="T4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1"/>
                </a:lnTo>
                <a:lnTo>
                  <a:pt x="8" y="35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5"/>
                </a:lnTo>
                <a:lnTo>
                  <a:pt x="36" y="31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88" name="Freeform 1196"/>
          <p:cNvSpPr>
            <a:spLocks/>
          </p:cNvSpPr>
          <p:nvPr/>
        </p:nvSpPr>
        <p:spPr bwMode="auto">
          <a:xfrm>
            <a:off x="1368425" y="4930775"/>
            <a:ext cx="30163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89" name="Freeform 1197"/>
          <p:cNvSpPr>
            <a:spLocks/>
          </p:cNvSpPr>
          <p:nvPr/>
        </p:nvSpPr>
        <p:spPr bwMode="auto">
          <a:xfrm>
            <a:off x="1368425" y="4484688"/>
            <a:ext cx="30163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0" name="Freeform 1198"/>
          <p:cNvSpPr>
            <a:spLocks/>
          </p:cNvSpPr>
          <p:nvPr/>
        </p:nvSpPr>
        <p:spPr bwMode="auto">
          <a:xfrm>
            <a:off x="1368425" y="4044950"/>
            <a:ext cx="30163" cy="30163"/>
          </a:xfrm>
          <a:custGeom>
            <a:avLst/>
            <a:gdLst>
              <a:gd name="T0" fmla="*/ 39 w 39"/>
              <a:gd name="T1" fmla="*/ 20 h 39"/>
              <a:gd name="T2" fmla="*/ 37 w 39"/>
              <a:gd name="T3" fmla="*/ 13 h 39"/>
              <a:gd name="T4" fmla="*/ 36 w 39"/>
              <a:gd name="T5" fmla="*/ 8 h 39"/>
              <a:gd name="T6" fmla="*/ 31 w 39"/>
              <a:gd name="T7" fmla="*/ 4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8 w 39"/>
              <a:gd name="T15" fmla="*/ 4 h 39"/>
              <a:gd name="T16" fmla="*/ 3 w 39"/>
              <a:gd name="T17" fmla="*/ 8 h 39"/>
              <a:gd name="T18" fmla="*/ 2 w 39"/>
              <a:gd name="T19" fmla="*/ 13 h 39"/>
              <a:gd name="T20" fmla="*/ 0 w 39"/>
              <a:gd name="T21" fmla="*/ 20 h 39"/>
              <a:gd name="T22" fmla="*/ 2 w 39"/>
              <a:gd name="T23" fmla="*/ 26 h 39"/>
              <a:gd name="T24" fmla="*/ 3 w 39"/>
              <a:gd name="T25" fmla="*/ 31 h 39"/>
              <a:gd name="T26" fmla="*/ 8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7 w 39"/>
              <a:gd name="T39" fmla="*/ 26 h 39"/>
              <a:gd name="T40" fmla="*/ 39 w 39"/>
              <a:gd name="T4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7" y="13"/>
                </a:lnTo>
                <a:lnTo>
                  <a:pt x="36" y="8"/>
                </a:lnTo>
                <a:lnTo>
                  <a:pt x="31" y="4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8" y="4"/>
                </a:lnTo>
                <a:lnTo>
                  <a:pt x="3" y="8"/>
                </a:lnTo>
                <a:lnTo>
                  <a:pt x="2" y="13"/>
                </a:lnTo>
                <a:lnTo>
                  <a:pt x="0" y="20"/>
                </a:lnTo>
                <a:lnTo>
                  <a:pt x="2" y="26"/>
                </a:lnTo>
                <a:lnTo>
                  <a:pt x="3" y="31"/>
                </a:lnTo>
                <a:lnTo>
                  <a:pt x="8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7" y="26"/>
                </a:lnTo>
                <a:lnTo>
                  <a:pt x="39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1" name="Freeform 1199"/>
          <p:cNvSpPr>
            <a:spLocks/>
          </p:cNvSpPr>
          <p:nvPr/>
        </p:nvSpPr>
        <p:spPr bwMode="auto">
          <a:xfrm>
            <a:off x="1368425" y="3594100"/>
            <a:ext cx="30163" cy="30163"/>
          </a:xfrm>
          <a:custGeom>
            <a:avLst/>
            <a:gdLst>
              <a:gd name="T0" fmla="*/ 39 w 39"/>
              <a:gd name="T1" fmla="*/ 19 h 39"/>
              <a:gd name="T2" fmla="*/ 37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8 w 39"/>
              <a:gd name="T15" fmla="*/ 3 h 39"/>
              <a:gd name="T16" fmla="*/ 3 w 39"/>
              <a:gd name="T17" fmla="*/ 8 h 39"/>
              <a:gd name="T18" fmla="*/ 2 w 39"/>
              <a:gd name="T19" fmla="*/ 13 h 39"/>
              <a:gd name="T20" fmla="*/ 0 w 39"/>
              <a:gd name="T21" fmla="*/ 19 h 39"/>
              <a:gd name="T22" fmla="*/ 2 w 39"/>
              <a:gd name="T23" fmla="*/ 26 h 39"/>
              <a:gd name="T24" fmla="*/ 3 w 39"/>
              <a:gd name="T25" fmla="*/ 31 h 39"/>
              <a:gd name="T26" fmla="*/ 8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7 w 39"/>
              <a:gd name="T39" fmla="*/ 26 h 39"/>
              <a:gd name="T40" fmla="*/ 39 w 39"/>
              <a:gd name="T4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1"/>
                </a:lnTo>
                <a:lnTo>
                  <a:pt x="8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2" name="Freeform 1200"/>
          <p:cNvSpPr>
            <a:spLocks/>
          </p:cNvSpPr>
          <p:nvPr/>
        </p:nvSpPr>
        <p:spPr bwMode="auto">
          <a:xfrm>
            <a:off x="1573213" y="3387725"/>
            <a:ext cx="30162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5 w 39"/>
              <a:gd name="T5" fmla="*/ 8 h 38"/>
              <a:gd name="T6" fmla="*/ 30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3 h 38"/>
              <a:gd name="T20" fmla="*/ 0 w 39"/>
              <a:gd name="T21" fmla="*/ 19 h 38"/>
              <a:gd name="T22" fmla="*/ 1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0 w 39"/>
              <a:gd name="T35" fmla="*/ 35 h 38"/>
              <a:gd name="T36" fmla="*/ 35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5" y="8"/>
                </a:lnTo>
                <a:lnTo>
                  <a:pt x="30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3"/>
                </a:lnTo>
                <a:lnTo>
                  <a:pt x="0" y="19"/>
                </a:lnTo>
                <a:lnTo>
                  <a:pt x="1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0" y="35"/>
                </a:lnTo>
                <a:lnTo>
                  <a:pt x="35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3" name="Freeform 1201"/>
          <p:cNvSpPr>
            <a:spLocks/>
          </p:cNvSpPr>
          <p:nvPr/>
        </p:nvSpPr>
        <p:spPr bwMode="auto">
          <a:xfrm>
            <a:off x="1982788" y="3387725"/>
            <a:ext cx="31750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3 h 38"/>
              <a:gd name="T20" fmla="*/ 0 w 39"/>
              <a:gd name="T21" fmla="*/ 19 h 38"/>
              <a:gd name="T22" fmla="*/ 1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3"/>
                </a:lnTo>
                <a:lnTo>
                  <a:pt x="0" y="19"/>
                </a:lnTo>
                <a:lnTo>
                  <a:pt x="1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4" name="Freeform 1202"/>
          <p:cNvSpPr>
            <a:spLocks/>
          </p:cNvSpPr>
          <p:nvPr/>
        </p:nvSpPr>
        <p:spPr bwMode="auto">
          <a:xfrm>
            <a:off x="2393950" y="3387725"/>
            <a:ext cx="30163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3 h 38"/>
              <a:gd name="T20" fmla="*/ 0 w 39"/>
              <a:gd name="T21" fmla="*/ 19 h 38"/>
              <a:gd name="T22" fmla="*/ 1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3"/>
                </a:lnTo>
                <a:lnTo>
                  <a:pt x="0" y="19"/>
                </a:lnTo>
                <a:lnTo>
                  <a:pt x="1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5" name="Freeform 1203"/>
          <p:cNvSpPr>
            <a:spLocks/>
          </p:cNvSpPr>
          <p:nvPr/>
        </p:nvSpPr>
        <p:spPr bwMode="auto">
          <a:xfrm>
            <a:off x="2803525" y="3387725"/>
            <a:ext cx="31750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6" name="Freeform 1204"/>
          <p:cNvSpPr>
            <a:spLocks/>
          </p:cNvSpPr>
          <p:nvPr/>
        </p:nvSpPr>
        <p:spPr bwMode="auto">
          <a:xfrm>
            <a:off x="3209925" y="3387725"/>
            <a:ext cx="30163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7" name="Freeform 1205"/>
          <p:cNvSpPr>
            <a:spLocks/>
          </p:cNvSpPr>
          <p:nvPr/>
        </p:nvSpPr>
        <p:spPr bwMode="auto">
          <a:xfrm>
            <a:off x="3630613" y="3387725"/>
            <a:ext cx="30162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8" name="Freeform 1206"/>
          <p:cNvSpPr>
            <a:spLocks/>
          </p:cNvSpPr>
          <p:nvPr/>
        </p:nvSpPr>
        <p:spPr bwMode="auto">
          <a:xfrm>
            <a:off x="3840163" y="3594100"/>
            <a:ext cx="31750" cy="30163"/>
          </a:xfrm>
          <a:custGeom>
            <a:avLst/>
            <a:gdLst>
              <a:gd name="T0" fmla="*/ 39 w 39"/>
              <a:gd name="T1" fmla="*/ 19 h 39"/>
              <a:gd name="T2" fmla="*/ 38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9 w 39"/>
              <a:gd name="T15" fmla="*/ 3 h 39"/>
              <a:gd name="T16" fmla="*/ 4 w 39"/>
              <a:gd name="T17" fmla="*/ 8 h 39"/>
              <a:gd name="T18" fmla="*/ 2 w 39"/>
              <a:gd name="T19" fmla="*/ 13 h 39"/>
              <a:gd name="T20" fmla="*/ 0 w 39"/>
              <a:gd name="T21" fmla="*/ 19 h 39"/>
              <a:gd name="T22" fmla="*/ 2 w 39"/>
              <a:gd name="T23" fmla="*/ 26 h 39"/>
              <a:gd name="T24" fmla="*/ 4 w 39"/>
              <a:gd name="T25" fmla="*/ 31 h 39"/>
              <a:gd name="T26" fmla="*/ 9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8 w 39"/>
              <a:gd name="T39" fmla="*/ 26 h 39"/>
              <a:gd name="T40" fmla="*/ 39 w 39"/>
              <a:gd name="T4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1"/>
                </a:lnTo>
                <a:lnTo>
                  <a:pt x="9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8999" name="Freeform 1207"/>
          <p:cNvSpPr>
            <a:spLocks/>
          </p:cNvSpPr>
          <p:nvPr/>
        </p:nvSpPr>
        <p:spPr bwMode="auto">
          <a:xfrm>
            <a:off x="3840163" y="4044950"/>
            <a:ext cx="31750" cy="30163"/>
          </a:xfrm>
          <a:custGeom>
            <a:avLst/>
            <a:gdLst>
              <a:gd name="T0" fmla="*/ 39 w 39"/>
              <a:gd name="T1" fmla="*/ 20 h 39"/>
              <a:gd name="T2" fmla="*/ 38 w 39"/>
              <a:gd name="T3" fmla="*/ 13 h 39"/>
              <a:gd name="T4" fmla="*/ 36 w 39"/>
              <a:gd name="T5" fmla="*/ 8 h 39"/>
              <a:gd name="T6" fmla="*/ 31 w 39"/>
              <a:gd name="T7" fmla="*/ 4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9 w 39"/>
              <a:gd name="T15" fmla="*/ 4 h 39"/>
              <a:gd name="T16" fmla="*/ 4 w 39"/>
              <a:gd name="T17" fmla="*/ 8 h 39"/>
              <a:gd name="T18" fmla="*/ 2 w 39"/>
              <a:gd name="T19" fmla="*/ 13 h 39"/>
              <a:gd name="T20" fmla="*/ 0 w 39"/>
              <a:gd name="T21" fmla="*/ 20 h 39"/>
              <a:gd name="T22" fmla="*/ 2 w 39"/>
              <a:gd name="T23" fmla="*/ 26 h 39"/>
              <a:gd name="T24" fmla="*/ 4 w 39"/>
              <a:gd name="T25" fmla="*/ 31 h 39"/>
              <a:gd name="T26" fmla="*/ 9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8 w 39"/>
              <a:gd name="T39" fmla="*/ 26 h 39"/>
              <a:gd name="T40" fmla="*/ 39 w 39"/>
              <a:gd name="T4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8" y="13"/>
                </a:lnTo>
                <a:lnTo>
                  <a:pt x="36" y="8"/>
                </a:lnTo>
                <a:lnTo>
                  <a:pt x="31" y="4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9" y="4"/>
                </a:lnTo>
                <a:lnTo>
                  <a:pt x="4" y="8"/>
                </a:lnTo>
                <a:lnTo>
                  <a:pt x="2" y="13"/>
                </a:lnTo>
                <a:lnTo>
                  <a:pt x="0" y="20"/>
                </a:lnTo>
                <a:lnTo>
                  <a:pt x="2" y="26"/>
                </a:lnTo>
                <a:lnTo>
                  <a:pt x="4" y="31"/>
                </a:lnTo>
                <a:lnTo>
                  <a:pt x="9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8" y="26"/>
                </a:lnTo>
                <a:lnTo>
                  <a:pt x="39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0" name="Freeform 1208"/>
          <p:cNvSpPr>
            <a:spLocks/>
          </p:cNvSpPr>
          <p:nvPr/>
        </p:nvSpPr>
        <p:spPr bwMode="auto">
          <a:xfrm>
            <a:off x="3840163" y="4484688"/>
            <a:ext cx="31750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1" name="Freeform 1209"/>
          <p:cNvSpPr>
            <a:spLocks/>
          </p:cNvSpPr>
          <p:nvPr/>
        </p:nvSpPr>
        <p:spPr bwMode="auto">
          <a:xfrm>
            <a:off x="3840163" y="4930775"/>
            <a:ext cx="31750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2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2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2" name="Freeform 1210"/>
          <p:cNvSpPr>
            <a:spLocks/>
          </p:cNvSpPr>
          <p:nvPr/>
        </p:nvSpPr>
        <p:spPr bwMode="auto">
          <a:xfrm>
            <a:off x="3840163" y="5372100"/>
            <a:ext cx="31750" cy="30163"/>
          </a:xfrm>
          <a:custGeom>
            <a:avLst/>
            <a:gdLst>
              <a:gd name="T0" fmla="*/ 39 w 39"/>
              <a:gd name="T1" fmla="*/ 19 h 39"/>
              <a:gd name="T2" fmla="*/ 38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9 w 39"/>
              <a:gd name="T15" fmla="*/ 3 h 39"/>
              <a:gd name="T16" fmla="*/ 4 w 39"/>
              <a:gd name="T17" fmla="*/ 8 h 39"/>
              <a:gd name="T18" fmla="*/ 2 w 39"/>
              <a:gd name="T19" fmla="*/ 13 h 39"/>
              <a:gd name="T20" fmla="*/ 0 w 39"/>
              <a:gd name="T21" fmla="*/ 19 h 39"/>
              <a:gd name="T22" fmla="*/ 2 w 39"/>
              <a:gd name="T23" fmla="*/ 26 h 39"/>
              <a:gd name="T24" fmla="*/ 4 w 39"/>
              <a:gd name="T25" fmla="*/ 31 h 39"/>
              <a:gd name="T26" fmla="*/ 9 w 39"/>
              <a:gd name="T27" fmla="*/ 35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5 h 39"/>
              <a:gd name="T36" fmla="*/ 36 w 39"/>
              <a:gd name="T37" fmla="*/ 31 h 39"/>
              <a:gd name="T38" fmla="*/ 38 w 39"/>
              <a:gd name="T39" fmla="*/ 26 h 39"/>
              <a:gd name="T40" fmla="*/ 39 w 39"/>
              <a:gd name="T4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1"/>
                </a:lnTo>
                <a:lnTo>
                  <a:pt x="9" y="35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5"/>
                </a:lnTo>
                <a:lnTo>
                  <a:pt x="36" y="31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3" name="Freeform 1211"/>
          <p:cNvSpPr>
            <a:spLocks/>
          </p:cNvSpPr>
          <p:nvPr/>
        </p:nvSpPr>
        <p:spPr bwMode="auto">
          <a:xfrm>
            <a:off x="3840163" y="5818188"/>
            <a:ext cx="31750" cy="30162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4" name="Freeform 1212"/>
          <p:cNvSpPr>
            <a:spLocks/>
          </p:cNvSpPr>
          <p:nvPr/>
        </p:nvSpPr>
        <p:spPr bwMode="auto">
          <a:xfrm>
            <a:off x="3630613" y="6027738"/>
            <a:ext cx="30162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2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2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5" name="Freeform 1213"/>
          <p:cNvSpPr>
            <a:spLocks/>
          </p:cNvSpPr>
          <p:nvPr/>
        </p:nvSpPr>
        <p:spPr bwMode="auto">
          <a:xfrm>
            <a:off x="3209925" y="6027738"/>
            <a:ext cx="30163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2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2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6" name="Freeform 1214"/>
          <p:cNvSpPr>
            <a:spLocks/>
          </p:cNvSpPr>
          <p:nvPr/>
        </p:nvSpPr>
        <p:spPr bwMode="auto">
          <a:xfrm>
            <a:off x="2803525" y="6027738"/>
            <a:ext cx="31750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7" name="Freeform 1215"/>
          <p:cNvSpPr>
            <a:spLocks/>
          </p:cNvSpPr>
          <p:nvPr/>
        </p:nvSpPr>
        <p:spPr bwMode="auto">
          <a:xfrm>
            <a:off x="2393950" y="6027738"/>
            <a:ext cx="30163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2 h 38"/>
              <a:gd name="T20" fmla="*/ 0 w 39"/>
              <a:gd name="T21" fmla="*/ 19 h 38"/>
              <a:gd name="T22" fmla="*/ 1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2"/>
                </a:lnTo>
                <a:lnTo>
                  <a:pt x="0" y="19"/>
                </a:lnTo>
                <a:lnTo>
                  <a:pt x="1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8" name="Freeform 1216"/>
          <p:cNvSpPr>
            <a:spLocks/>
          </p:cNvSpPr>
          <p:nvPr/>
        </p:nvSpPr>
        <p:spPr bwMode="auto">
          <a:xfrm>
            <a:off x="1982788" y="6027738"/>
            <a:ext cx="31750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2 h 38"/>
              <a:gd name="T20" fmla="*/ 0 w 39"/>
              <a:gd name="T21" fmla="*/ 19 h 38"/>
              <a:gd name="T22" fmla="*/ 1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2"/>
                </a:lnTo>
                <a:lnTo>
                  <a:pt x="0" y="19"/>
                </a:lnTo>
                <a:lnTo>
                  <a:pt x="1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009" name="Freeform 1217"/>
          <p:cNvSpPr>
            <a:spLocks/>
          </p:cNvSpPr>
          <p:nvPr/>
        </p:nvSpPr>
        <p:spPr bwMode="auto">
          <a:xfrm>
            <a:off x="1573213" y="6027738"/>
            <a:ext cx="30162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5 w 39"/>
              <a:gd name="T5" fmla="*/ 8 h 38"/>
              <a:gd name="T6" fmla="*/ 30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2 h 38"/>
              <a:gd name="T20" fmla="*/ 0 w 39"/>
              <a:gd name="T21" fmla="*/ 19 h 38"/>
              <a:gd name="T22" fmla="*/ 1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0 w 39"/>
              <a:gd name="T35" fmla="*/ 35 h 38"/>
              <a:gd name="T36" fmla="*/ 35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5" y="8"/>
                </a:lnTo>
                <a:lnTo>
                  <a:pt x="30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2"/>
                </a:lnTo>
                <a:lnTo>
                  <a:pt x="0" y="19"/>
                </a:lnTo>
                <a:lnTo>
                  <a:pt x="1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0" y="35"/>
                </a:lnTo>
                <a:lnTo>
                  <a:pt x="35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451" name="Freeform 1659"/>
          <p:cNvSpPr>
            <a:spLocks noEditPoints="1"/>
          </p:cNvSpPr>
          <p:nvPr/>
        </p:nvSpPr>
        <p:spPr bwMode="auto">
          <a:xfrm>
            <a:off x="1477963" y="3498850"/>
            <a:ext cx="2278062" cy="2449513"/>
          </a:xfrm>
          <a:custGeom>
            <a:avLst/>
            <a:gdLst>
              <a:gd name="T0" fmla="*/ 10 w 2870"/>
              <a:gd name="T1" fmla="*/ 3067 h 3086"/>
              <a:gd name="T2" fmla="*/ 10 w 2870"/>
              <a:gd name="T3" fmla="*/ 3086 h 3086"/>
              <a:gd name="T4" fmla="*/ 2860 w 2870"/>
              <a:gd name="T5" fmla="*/ 3086 h 3086"/>
              <a:gd name="T6" fmla="*/ 2860 w 2870"/>
              <a:gd name="T7" fmla="*/ 3067 h 3086"/>
              <a:gd name="T8" fmla="*/ 10 w 2870"/>
              <a:gd name="T9" fmla="*/ 3067 h 3086"/>
              <a:gd name="T10" fmla="*/ 2850 w 2870"/>
              <a:gd name="T11" fmla="*/ 3077 h 3086"/>
              <a:gd name="T12" fmla="*/ 2870 w 2870"/>
              <a:gd name="T13" fmla="*/ 3077 h 3086"/>
              <a:gd name="T14" fmla="*/ 2870 w 2870"/>
              <a:gd name="T15" fmla="*/ 9 h 3086"/>
              <a:gd name="T16" fmla="*/ 2850 w 2870"/>
              <a:gd name="T17" fmla="*/ 9 h 3086"/>
              <a:gd name="T18" fmla="*/ 2850 w 2870"/>
              <a:gd name="T19" fmla="*/ 3077 h 3086"/>
              <a:gd name="T20" fmla="*/ 2860 w 2870"/>
              <a:gd name="T21" fmla="*/ 19 h 3086"/>
              <a:gd name="T22" fmla="*/ 2860 w 2870"/>
              <a:gd name="T23" fmla="*/ 0 h 3086"/>
              <a:gd name="T24" fmla="*/ 10 w 2870"/>
              <a:gd name="T25" fmla="*/ 0 h 3086"/>
              <a:gd name="T26" fmla="*/ 10 w 2870"/>
              <a:gd name="T27" fmla="*/ 19 h 3086"/>
              <a:gd name="T28" fmla="*/ 2860 w 2870"/>
              <a:gd name="T29" fmla="*/ 19 h 3086"/>
              <a:gd name="T30" fmla="*/ 20 w 2870"/>
              <a:gd name="T31" fmla="*/ 9 h 3086"/>
              <a:gd name="T32" fmla="*/ 0 w 2870"/>
              <a:gd name="T33" fmla="*/ 9 h 3086"/>
              <a:gd name="T34" fmla="*/ 0 w 2870"/>
              <a:gd name="T35" fmla="*/ 3077 h 3086"/>
              <a:gd name="T36" fmla="*/ 20 w 2870"/>
              <a:gd name="T37" fmla="*/ 3077 h 3086"/>
              <a:gd name="T38" fmla="*/ 20 w 2870"/>
              <a:gd name="T39" fmla="*/ 9 h 3086"/>
              <a:gd name="T40" fmla="*/ 0 w 2870"/>
              <a:gd name="T41" fmla="*/ 3086 h 3086"/>
              <a:gd name="T42" fmla="*/ 10 w 2870"/>
              <a:gd name="T43" fmla="*/ 3086 h 3086"/>
              <a:gd name="T44" fmla="*/ 10 w 2870"/>
              <a:gd name="T45" fmla="*/ 3077 h 3086"/>
              <a:gd name="T46" fmla="*/ 0 w 2870"/>
              <a:gd name="T47" fmla="*/ 3077 h 3086"/>
              <a:gd name="T48" fmla="*/ 0 w 2870"/>
              <a:gd name="T49" fmla="*/ 3086 h 3086"/>
              <a:gd name="T50" fmla="*/ 2870 w 2870"/>
              <a:gd name="T51" fmla="*/ 3086 h 3086"/>
              <a:gd name="T52" fmla="*/ 2870 w 2870"/>
              <a:gd name="T53" fmla="*/ 3077 h 3086"/>
              <a:gd name="T54" fmla="*/ 2860 w 2870"/>
              <a:gd name="T55" fmla="*/ 3077 h 3086"/>
              <a:gd name="T56" fmla="*/ 2860 w 2870"/>
              <a:gd name="T57" fmla="*/ 3086 h 3086"/>
              <a:gd name="T58" fmla="*/ 2870 w 2870"/>
              <a:gd name="T59" fmla="*/ 3086 h 3086"/>
              <a:gd name="T60" fmla="*/ 2870 w 2870"/>
              <a:gd name="T61" fmla="*/ 0 h 3086"/>
              <a:gd name="T62" fmla="*/ 2860 w 2870"/>
              <a:gd name="T63" fmla="*/ 0 h 3086"/>
              <a:gd name="T64" fmla="*/ 2860 w 2870"/>
              <a:gd name="T65" fmla="*/ 9 h 3086"/>
              <a:gd name="T66" fmla="*/ 2870 w 2870"/>
              <a:gd name="T67" fmla="*/ 9 h 3086"/>
              <a:gd name="T68" fmla="*/ 2870 w 2870"/>
              <a:gd name="T69" fmla="*/ 0 h 3086"/>
              <a:gd name="T70" fmla="*/ 0 w 2870"/>
              <a:gd name="T71" fmla="*/ 0 h 3086"/>
              <a:gd name="T72" fmla="*/ 0 w 2870"/>
              <a:gd name="T73" fmla="*/ 9 h 3086"/>
              <a:gd name="T74" fmla="*/ 10 w 2870"/>
              <a:gd name="T75" fmla="*/ 9 h 3086"/>
              <a:gd name="T76" fmla="*/ 10 w 2870"/>
              <a:gd name="T77" fmla="*/ 0 h 3086"/>
              <a:gd name="T78" fmla="*/ 0 w 2870"/>
              <a:gd name="T79" fmla="*/ 0 h 3086"/>
              <a:gd name="T80" fmla="*/ 0 w 2870"/>
              <a:gd name="T81" fmla="*/ 3086 h 3086"/>
              <a:gd name="T82" fmla="*/ 10 w 2870"/>
              <a:gd name="T83" fmla="*/ 3086 h 3086"/>
              <a:gd name="T84" fmla="*/ 10 w 2870"/>
              <a:gd name="T85" fmla="*/ 3077 h 3086"/>
              <a:gd name="T86" fmla="*/ 0 w 2870"/>
              <a:gd name="T87" fmla="*/ 3077 h 3086"/>
              <a:gd name="T88" fmla="*/ 0 w 2870"/>
              <a:gd name="T89" fmla="*/ 3086 h 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0" h="3086">
                <a:moveTo>
                  <a:pt x="10" y="3067"/>
                </a:moveTo>
                <a:lnTo>
                  <a:pt x="10" y="3086"/>
                </a:lnTo>
                <a:lnTo>
                  <a:pt x="2860" y="3086"/>
                </a:lnTo>
                <a:lnTo>
                  <a:pt x="2860" y="3067"/>
                </a:lnTo>
                <a:lnTo>
                  <a:pt x="10" y="3067"/>
                </a:lnTo>
                <a:close/>
                <a:moveTo>
                  <a:pt x="2850" y="3077"/>
                </a:moveTo>
                <a:lnTo>
                  <a:pt x="2870" y="3077"/>
                </a:lnTo>
                <a:lnTo>
                  <a:pt x="2870" y="9"/>
                </a:lnTo>
                <a:lnTo>
                  <a:pt x="2850" y="9"/>
                </a:lnTo>
                <a:lnTo>
                  <a:pt x="2850" y="3077"/>
                </a:lnTo>
                <a:close/>
                <a:moveTo>
                  <a:pt x="2860" y="19"/>
                </a:moveTo>
                <a:lnTo>
                  <a:pt x="2860" y="0"/>
                </a:lnTo>
                <a:lnTo>
                  <a:pt x="10" y="0"/>
                </a:lnTo>
                <a:lnTo>
                  <a:pt x="10" y="19"/>
                </a:lnTo>
                <a:lnTo>
                  <a:pt x="286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3077"/>
                </a:lnTo>
                <a:lnTo>
                  <a:pt x="20" y="3077"/>
                </a:lnTo>
                <a:lnTo>
                  <a:pt x="20" y="9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  <a:moveTo>
                  <a:pt x="2870" y="3086"/>
                </a:moveTo>
                <a:lnTo>
                  <a:pt x="2870" y="3077"/>
                </a:lnTo>
                <a:lnTo>
                  <a:pt x="2860" y="3077"/>
                </a:lnTo>
                <a:lnTo>
                  <a:pt x="2860" y="3086"/>
                </a:lnTo>
                <a:lnTo>
                  <a:pt x="2870" y="3086"/>
                </a:lnTo>
                <a:close/>
                <a:moveTo>
                  <a:pt x="2870" y="0"/>
                </a:moveTo>
                <a:lnTo>
                  <a:pt x="2860" y="0"/>
                </a:lnTo>
                <a:lnTo>
                  <a:pt x="2860" y="9"/>
                </a:lnTo>
                <a:lnTo>
                  <a:pt x="2870" y="9"/>
                </a:lnTo>
                <a:lnTo>
                  <a:pt x="287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25" name="Freeform 1733"/>
          <p:cNvSpPr>
            <a:spLocks noEditPoints="1"/>
          </p:cNvSpPr>
          <p:nvPr/>
        </p:nvSpPr>
        <p:spPr bwMode="auto">
          <a:xfrm>
            <a:off x="2155825" y="3816350"/>
            <a:ext cx="71438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26" name="Freeform 1734"/>
          <p:cNvSpPr>
            <a:spLocks noEditPoints="1"/>
          </p:cNvSpPr>
          <p:nvPr/>
        </p:nvSpPr>
        <p:spPr bwMode="auto">
          <a:xfrm>
            <a:off x="2663825" y="3949700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10"/>
                </a:lnTo>
                <a:lnTo>
                  <a:pt x="71" y="10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27" name="Freeform 1735"/>
          <p:cNvSpPr>
            <a:spLocks noEditPoints="1"/>
          </p:cNvSpPr>
          <p:nvPr/>
        </p:nvSpPr>
        <p:spPr bwMode="auto">
          <a:xfrm>
            <a:off x="3094038" y="3816350"/>
            <a:ext cx="71437" cy="220663"/>
          </a:xfrm>
          <a:custGeom>
            <a:avLst/>
            <a:gdLst>
              <a:gd name="T0" fmla="*/ 10 w 91"/>
              <a:gd name="T1" fmla="*/ 258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8 h 278"/>
              <a:gd name="T8" fmla="*/ 10 w 91"/>
              <a:gd name="T9" fmla="*/ 258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19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19 h 278"/>
              <a:gd name="T28" fmla="*/ 81 w 91"/>
              <a:gd name="T29" fmla="*/ 19 h 278"/>
              <a:gd name="T30" fmla="*/ 19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19 w 91"/>
              <a:gd name="T37" fmla="*/ 268 h 278"/>
              <a:gd name="T38" fmla="*/ 19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8"/>
                </a:moveTo>
                <a:lnTo>
                  <a:pt x="10" y="278"/>
                </a:lnTo>
                <a:lnTo>
                  <a:pt x="81" y="278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28" name="Freeform 1736"/>
          <p:cNvSpPr>
            <a:spLocks noEditPoints="1"/>
          </p:cNvSpPr>
          <p:nvPr/>
        </p:nvSpPr>
        <p:spPr bwMode="auto">
          <a:xfrm>
            <a:off x="3238500" y="5005388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2 h 271"/>
              <a:gd name="T12" fmla="*/ 91 w 91"/>
              <a:gd name="T13" fmla="*/ 262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2 h 271"/>
              <a:gd name="T20" fmla="*/ 81 w 91"/>
              <a:gd name="T21" fmla="*/ 20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20 h 271"/>
              <a:gd name="T28" fmla="*/ 81 w 91"/>
              <a:gd name="T29" fmla="*/ 20 h 271"/>
              <a:gd name="T30" fmla="*/ 19 w 91"/>
              <a:gd name="T31" fmla="*/ 10 h 271"/>
              <a:gd name="T32" fmla="*/ 0 w 91"/>
              <a:gd name="T33" fmla="*/ 10 h 271"/>
              <a:gd name="T34" fmla="*/ 0 w 91"/>
              <a:gd name="T35" fmla="*/ 262 h 271"/>
              <a:gd name="T36" fmla="*/ 19 w 91"/>
              <a:gd name="T37" fmla="*/ 262 h 271"/>
              <a:gd name="T38" fmla="*/ 19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2 h 271"/>
              <a:gd name="T46" fmla="*/ 0 w 91"/>
              <a:gd name="T47" fmla="*/ 262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2 h 271"/>
              <a:gd name="T54" fmla="*/ 81 w 91"/>
              <a:gd name="T55" fmla="*/ 262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2 h 271"/>
              <a:gd name="T86" fmla="*/ 0 w 91"/>
              <a:gd name="T87" fmla="*/ 262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2"/>
                </a:moveTo>
                <a:lnTo>
                  <a:pt x="91" y="262"/>
                </a:lnTo>
                <a:lnTo>
                  <a:pt x="91" y="10"/>
                </a:lnTo>
                <a:lnTo>
                  <a:pt x="71" y="10"/>
                </a:lnTo>
                <a:lnTo>
                  <a:pt x="71" y="262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2"/>
                </a:lnTo>
                <a:lnTo>
                  <a:pt x="81" y="262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29" name="Freeform 1737"/>
          <p:cNvSpPr>
            <a:spLocks noEditPoints="1"/>
          </p:cNvSpPr>
          <p:nvPr/>
        </p:nvSpPr>
        <p:spPr bwMode="auto">
          <a:xfrm>
            <a:off x="3103563" y="5368925"/>
            <a:ext cx="73025" cy="215900"/>
          </a:xfrm>
          <a:custGeom>
            <a:avLst/>
            <a:gdLst>
              <a:gd name="T0" fmla="*/ 10 w 90"/>
              <a:gd name="T1" fmla="*/ 252 h 271"/>
              <a:gd name="T2" fmla="*/ 10 w 90"/>
              <a:gd name="T3" fmla="*/ 271 h 271"/>
              <a:gd name="T4" fmla="*/ 81 w 90"/>
              <a:gd name="T5" fmla="*/ 271 h 271"/>
              <a:gd name="T6" fmla="*/ 81 w 90"/>
              <a:gd name="T7" fmla="*/ 252 h 271"/>
              <a:gd name="T8" fmla="*/ 10 w 90"/>
              <a:gd name="T9" fmla="*/ 252 h 271"/>
              <a:gd name="T10" fmla="*/ 71 w 90"/>
              <a:gd name="T11" fmla="*/ 261 h 271"/>
              <a:gd name="T12" fmla="*/ 90 w 90"/>
              <a:gd name="T13" fmla="*/ 261 h 271"/>
              <a:gd name="T14" fmla="*/ 90 w 90"/>
              <a:gd name="T15" fmla="*/ 9 h 271"/>
              <a:gd name="T16" fmla="*/ 71 w 90"/>
              <a:gd name="T17" fmla="*/ 9 h 271"/>
              <a:gd name="T18" fmla="*/ 71 w 90"/>
              <a:gd name="T19" fmla="*/ 261 h 271"/>
              <a:gd name="T20" fmla="*/ 81 w 90"/>
              <a:gd name="T21" fmla="*/ 19 h 271"/>
              <a:gd name="T22" fmla="*/ 81 w 90"/>
              <a:gd name="T23" fmla="*/ 0 h 271"/>
              <a:gd name="T24" fmla="*/ 10 w 90"/>
              <a:gd name="T25" fmla="*/ 0 h 271"/>
              <a:gd name="T26" fmla="*/ 10 w 90"/>
              <a:gd name="T27" fmla="*/ 19 h 271"/>
              <a:gd name="T28" fmla="*/ 81 w 90"/>
              <a:gd name="T29" fmla="*/ 19 h 271"/>
              <a:gd name="T30" fmla="*/ 19 w 90"/>
              <a:gd name="T31" fmla="*/ 9 h 271"/>
              <a:gd name="T32" fmla="*/ 0 w 90"/>
              <a:gd name="T33" fmla="*/ 9 h 271"/>
              <a:gd name="T34" fmla="*/ 0 w 90"/>
              <a:gd name="T35" fmla="*/ 261 h 271"/>
              <a:gd name="T36" fmla="*/ 19 w 90"/>
              <a:gd name="T37" fmla="*/ 261 h 271"/>
              <a:gd name="T38" fmla="*/ 19 w 90"/>
              <a:gd name="T39" fmla="*/ 9 h 271"/>
              <a:gd name="T40" fmla="*/ 0 w 90"/>
              <a:gd name="T41" fmla="*/ 271 h 271"/>
              <a:gd name="T42" fmla="*/ 10 w 90"/>
              <a:gd name="T43" fmla="*/ 271 h 271"/>
              <a:gd name="T44" fmla="*/ 10 w 90"/>
              <a:gd name="T45" fmla="*/ 261 h 271"/>
              <a:gd name="T46" fmla="*/ 0 w 90"/>
              <a:gd name="T47" fmla="*/ 261 h 271"/>
              <a:gd name="T48" fmla="*/ 0 w 90"/>
              <a:gd name="T49" fmla="*/ 271 h 271"/>
              <a:gd name="T50" fmla="*/ 90 w 90"/>
              <a:gd name="T51" fmla="*/ 271 h 271"/>
              <a:gd name="T52" fmla="*/ 90 w 90"/>
              <a:gd name="T53" fmla="*/ 261 h 271"/>
              <a:gd name="T54" fmla="*/ 81 w 90"/>
              <a:gd name="T55" fmla="*/ 261 h 271"/>
              <a:gd name="T56" fmla="*/ 81 w 90"/>
              <a:gd name="T57" fmla="*/ 271 h 271"/>
              <a:gd name="T58" fmla="*/ 90 w 90"/>
              <a:gd name="T59" fmla="*/ 271 h 271"/>
              <a:gd name="T60" fmla="*/ 90 w 90"/>
              <a:gd name="T61" fmla="*/ 0 h 271"/>
              <a:gd name="T62" fmla="*/ 81 w 90"/>
              <a:gd name="T63" fmla="*/ 0 h 271"/>
              <a:gd name="T64" fmla="*/ 81 w 90"/>
              <a:gd name="T65" fmla="*/ 9 h 271"/>
              <a:gd name="T66" fmla="*/ 90 w 90"/>
              <a:gd name="T67" fmla="*/ 9 h 271"/>
              <a:gd name="T68" fmla="*/ 90 w 90"/>
              <a:gd name="T69" fmla="*/ 0 h 271"/>
              <a:gd name="T70" fmla="*/ 0 w 90"/>
              <a:gd name="T71" fmla="*/ 0 h 271"/>
              <a:gd name="T72" fmla="*/ 0 w 90"/>
              <a:gd name="T73" fmla="*/ 9 h 271"/>
              <a:gd name="T74" fmla="*/ 10 w 90"/>
              <a:gd name="T75" fmla="*/ 9 h 271"/>
              <a:gd name="T76" fmla="*/ 10 w 90"/>
              <a:gd name="T77" fmla="*/ 0 h 271"/>
              <a:gd name="T78" fmla="*/ 0 w 90"/>
              <a:gd name="T79" fmla="*/ 0 h 271"/>
              <a:gd name="T80" fmla="*/ 0 w 90"/>
              <a:gd name="T81" fmla="*/ 271 h 271"/>
              <a:gd name="T82" fmla="*/ 10 w 90"/>
              <a:gd name="T83" fmla="*/ 271 h 271"/>
              <a:gd name="T84" fmla="*/ 10 w 90"/>
              <a:gd name="T85" fmla="*/ 261 h 271"/>
              <a:gd name="T86" fmla="*/ 0 w 90"/>
              <a:gd name="T87" fmla="*/ 261 h 271"/>
              <a:gd name="T88" fmla="*/ 0 w 90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1"/>
                </a:moveTo>
                <a:lnTo>
                  <a:pt x="90" y="261"/>
                </a:lnTo>
                <a:lnTo>
                  <a:pt x="90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0" y="271"/>
                </a:moveTo>
                <a:lnTo>
                  <a:pt x="90" y="261"/>
                </a:lnTo>
                <a:lnTo>
                  <a:pt x="81" y="261"/>
                </a:lnTo>
                <a:lnTo>
                  <a:pt x="81" y="271"/>
                </a:lnTo>
                <a:lnTo>
                  <a:pt x="90" y="271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0" name="Freeform 1788"/>
          <p:cNvSpPr>
            <a:spLocks noEditPoints="1"/>
          </p:cNvSpPr>
          <p:nvPr/>
        </p:nvSpPr>
        <p:spPr bwMode="auto">
          <a:xfrm>
            <a:off x="5294313" y="3498850"/>
            <a:ext cx="2278062" cy="2449513"/>
          </a:xfrm>
          <a:custGeom>
            <a:avLst/>
            <a:gdLst>
              <a:gd name="T0" fmla="*/ 10 w 2870"/>
              <a:gd name="T1" fmla="*/ 3067 h 3086"/>
              <a:gd name="T2" fmla="*/ 10 w 2870"/>
              <a:gd name="T3" fmla="*/ 3086 h 3086"/>
              <a:gd name="T4" fmla="*/ 2860 w 2870"/>
              <a:gd name="T5" fmla="*/ 3086 h 3086"/>
              <a:gd name="T6" fmla="*/ 2860 w 2870"/>
              <a:gd name="T7" fmla="*/ 3067 h 3086"/>
              <a:gd name="T8" fmla="*/ 10 w 2870"/>
              <a:gd name="T9" fmla="*/ 3067 h 3086"/>
              <a:gd name="T10" fmla="*/ 2850 w 2870"/>
              <a:gd name="T11" fmla="*/ 3077 h 3086"/>
              <a:gd name="T12" fmla="*/ 2870 w 2870"/>
              <a:gd name="T13" fmla="*/ 3077 h 3086"/>
              <a:gd name="T14" fmla="*/ 2870 w 2870"/>
              <a:gd name="T15" fmla="*/ 9 h 3086"/>
              <a:gd name="T16" fmla="*/ 2850 w 2870"/>
              <a:gd name="T17" fmla="*/ 9 h 3086"/>
              <a:gd name="T18" fmla="*/ 2850 w 2870"/>
              <a:gd name="T19" fmla="*/ 3077 h 3086"/>
              <a:gd name="T20" fmla="*/ 2860 w 2870"/>
              <a:gd name="T21" fmla="*/ 19 h 3086"/>
              <a:gd name="T22" fmla="*/ 2860 w 2870"/>
              <a:gd name="T23" fmla="*/ 0 h 3086"/>
              <a:gd name="T24" fmla="*/ 10 w 2870"/>
              <a:gd name="T25" fmla="*/ 0 h 3086"/>
              <a:gd name="T26" fmla="*/ 10 w 2870"/>
              <a:gd name="T27" fmla="*/ 19 h 3086"/>
              <a:gd name="T28" fmla="*/ 2860 w 2870"/>
              <a:gd name="T29" fmla="*/ 19 h 3086"/>
              <a:gd name="T30" fmla="*/ 20 w 2870"/>
              <a:gd name="T31" fmla="*/ 9 h 3086"/>
              <a:gd name="T32" fmla="*/ 0 w 2870"/>
              <a:gd name="T33" fmla="*/ 9 h 3086"/>
              <a:gd name="T34" fmla="*/ 0 w 2870"/>
              <a:gd name="T35" fmla="*/ 3077 h 3086"/>
              <a:gd name="T36" fmla="*/ 20 w 2870"/>
              <a:gd name="T37" fmla="*/ 3077 h 3086"/>
              <a:gd name="T38" fmla="*/ 20 w 2870"/>
              <a:gd name="T39" fmla="*/ 9 h 3086"/>
              <a:gd name="T40" fmla="*/ 0 w 2870"/>
              <a:gd name="T41" fmla="*/ 3086 h 3086"/>
              <a:gd name="T42" fmla="*/ 10 w 2870"/>
              <a:gd name="T43" fmla="*/ 3086 h 3086"/>
              <a:gd name="T44" fmla="*/ 10 w 2870"/>
              <a:gd name="T45" fmla="*/ 3077 h 3086"/>
              <a:gd name="T46" fmla="*/ 0 w 2870"/>
              <a:gd name="T47" fmla="*/ 3077 h 3086"/>
              <a:gd name="T48" fmla="*/ 0 w 2870"/>
              <a:gd name="T49" fmla="*/ 3086 h 3086"/>
              <a:gd name="T50" fmla="*/ 2870 w 2870"/>
              <a:gd name="T51" fmla="*/ 3086 h 3086"/>
              <a:gd name="T52" fmla="*/ 2870 w 2870"/>
              <a:gd name="T53" fmla="*/ 3077 h 3086"/>
              <a:gd name="T54" fmla="*/ 2860 w 2870"/>
              <a:gd name="T55" fmla="*/ 3077 h 3086"/>
              <a:gd name="T56" fmla="*/ 2860 w 2870"/>
              <a:gd name="T57" fmla="*/ 3086 h 3086"/>
              <a:gd name="T58" fmla="*/ 2870 w 2870"/>
              <a:gd name="T59" fmla="*/ 3086 h 3086"/>
              <a:gd name="T60" fmla="*/ 2870 w 2870"/>
              <a:gd name="T61" fmla="*/ 0 h 3086"/>
              <a:gd name="T62" fmla="*/ 2860 w 2870"/>
              <a:gd name="T63" fmla="*/ 0 h 3086"/>
              <a:gd name="T64" fmla="*/ 2860 w 2870"/>
              <a:gd name="T65" fmla="*/ 9 h 3086"/>
              <a:gd name="T66" fmla="*/ 2870 w 2870"/>
              <a:gd name="T67" fmla="*/ 9 h 3086"/>
              <a:gd name="T68" fmla="*/ 2870 w 2870"/>
              <a:gd name="T69" fmla="*/ 0 h 3086"/>
              <a:gd name="T70" fmla="*/ 0 w 2870"/>
              <a:gd name="T71" fmla="*/ 0 h 3086"/>
              <a:gd name="T72" fmla="*/ 0 w 2870"/>
              <a:gd name="T73" fmla="*/ 9 h 3086"/>
              <a:gd name="T74" fmla="*/ 10 w 2870"/>
              <a:gd name="T75" fmla="*/ 9 h 3086"/>
              <a:gd name="T76" fmla="*/ 10 w 2870"/>
              <a:gd name="T77" fmla="*/ 0 h 3086"/>
              <a:gd name="T78" fmla="*/ 0 w 2870"/>
              <a:gd name="T79" fmla="*/ 0 h 3086"/>
              <a:gd name="T80" fmla="*/ 0 w 2870"/>
              <a:gd name="T81" fmla="*/ 3086 h 3086"/>
              <a:gd name="T82" fmla="*/ 10 w 2870"/>
              <a:gd name="T83" fmla="*/ 3086 h 3086"/>
              <a:gd name="T84" fmla="*/ 10 w 2870"/>
              <a:gd name="T85" fmla="*/ 3077 h 3086"/>
              <a:gd name="T86" fmla="*/ 0 w 2870"/>
              <a:gd name="T87" fmla="*/ 3077 h 3086"/>
              <a:gd name="T88" fmla="*/ 0 w 2870"/>
              <a:gd name="T89" fmla="*/ 3086 h 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0" h="3086">
                <a:moveTo>
                  <a:pt x="10" y="3067"/>
                </a:moveTo>
                <a:lnTo>
                  <a:pt x="10" y="3086"/>
                </a:lnTo>
                <a:lnTo>
                  <a:pt x="2860" y="3086"/>
                </a:lnTo>
                <a:lnTo>
                  <a:pt x="2860" y="3067"/>
                </a:lnTo>
                <a:lnTo>
                  <a:pt x="10" y="3067"/>
                </a:lnTo>
                <a:close/>
                <a:moveTo>
                  <a:pt x="2850" y="3077"/>
                </a:moveTo>
                <a:lnTo>
                  <a:pt x="2870" y="3077"/>
                </a:lnTo>
                <a:lnTo>
                  <a:pt x="2870" y="9"/>
                </a:lnTo>
                <a:lnTo>
                  <a:pt x="2850" y="9"/>
                </a:lnTo>
                <a:lnTo>
                  <a:pt x="2850" y="3077"/>
                </a:lnTo>
                <a:close/>
                <a:moveTo>
                  <a:pt x="2860" y="19"/>
                </a:moveTo>
                <a:lnTo>
                  <a:pt x="2860" y="0"/>
                </a:lnTo>
                <a:lnTo>
                  <a:pt x="10" y="0"/>
                </a:lnTo>
                <a:lnTo>
                  <a:pt x="10" y="19"/>
                </a:lnTo>
                <a:lnTo>
                  <a:pt x="286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3077"/>
                </a:lnTo>
                <a:lnTo>
                  <a:pt x="20" y="3077"/>
                </a:lnTo>
                <a:lnTo>
                  <a:pt x="20" y="9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  <a:moveTo>
                  <a:pt x="2870" y="3086"/>
                </a:moveTo>
                <a:lnTo>
                  <a:pt x="2870" y="3077"/>
                </a:lnTo>
                <a:lnTo>
                  <a:pt x="2860" y="3077"/>
                </a:lnTo>
                <a:lnTo>
                  <a:pt x="2860" y="3086"/>
                </a:lnTo>
                <a:lnTo>
                  <a:pt x="2870" y="3086"/>
                </a:lnTo>
                <a:close/>
                <a:moveTo>
                  <a:pt x="2870" y="0"/>
                </a:moveTo>
                <a:lnTo>
                  <a:pt x="2860" y="0"/>
                </a:lnTo>
                <a:lnTo>
                  <a:pt x="2860" y="9"/>
                </a:lnTo>
                <a:lnTo>
                  <a:pt x="2870" y="9"/>
                </a:lnTo>
                <a:lnTo>
                  <a:pt x="287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1" name="Freeform 1789"/>
          <p:cNvSpPr>
            <a:spLocks noEditPoints="1"/>
          </p:cNvSpPr>
          <p:nvPr/>
        </p:nvSpPr>
        <p:spPr bwMode="auto">
          <a:xfrm>
            <a:off x="5151438" y="5789613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2" name="Rectangle 1790"/>
          <p:cNvSpPr>
            <a:spLocks noChangeArrowheads="1"/>
          </p:cNvSpPr>
          <p:nvPr/>
        </p:nvSpPr>
        <p:spPr bwMode="auto">
          <a:xfrm>
            <a:off x="5157788" y="5797550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3" name="Freeform 1791"/>
          <p:cNvSpPr>
            <a:spLocks noEditPoints="1"/>
          </p:cNvSpPr>
          <p:nvPr/>
        </p:nvSpPr>
        <p:spPr bwMode="auto">
          <a:xfrm>
            <a:off x="5151438" y="5348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4" name="Rectangle 1792"/>
          <p:cNvSpPr>
            <a:spLocks noChangeArrowheads="1"/>
          </p:cNvSpPr>
          <p:nvPr/>
        </p:nvSpPr>
        <p:spPr bwMode="auto">
          <a:xfrm>
            <a:off x="5157788" y="5356225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5" name="Freeform 1793"/>
          <p:cNvSpPr>
            <a:spLocks noEditPoints="1"/>
          </p:cNvSpPr>
          <p:nvPr/>
        </p:nvSpPr>
        <p:spPr bwMode="auto">
          <a:xfrm>
            <a:off x="5151438" y="4903788"/>
            <a:ext cx="87312" cy="85725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6" name="Rectangle 1794"/>
          <p:cNvSpPr>
            <a:spLocks noChangeArrowheads="1"/>
          </p:cNvSpPr>
          <p:nvPr/>
        </p:nvSpPr>
        <p:spPr bwMode="auto">
          <a:xfrm>
            <a:off x="5157788" y="4910138"/>
            <a:ext cx="7302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7" name="Freeform 1795"/>
          <p:cNvSpPr>
            <a:spLocks noEditPoints="1"/>
          </p:cNvSpPr>
          <p:nvPr/>
        </p:nvSpPr>
        <p:spPr bwMode="auto">
          <a:xfrm>
            <a:off x="5151438" y="4462463"/>
            <a:ext cx="87312" cy="80962"/>
          </a:xfrm>
          <a:custGeom>
            <a:avLst/>
            <a:gdLst>
              <a:gd name="T0" fmla="*/ 10 w 110"/>
              <a:gd name="T1" fmla="*/ 84 h 103"/>
              <a:gd name="T2" fmla="*/ 10 w 110"/>
              <a:gd name="T3" fmla="*/ 103 h 103"/>
              <a:gd name="T4" fmla="*/ 100 w 110"/>
              <a:gd name="T5" fmla="*/ 103 h 103"/>
              <a:gd name="T6" fmla="*/ 100 w 110"/>
              <a:gd name="T7" fmla="*/ 84 h 103"/>
              <a:gd name="T8" fmla="*/ 10 w 110"/>
              <a:gd name="T9" fmla="*/ 84 h 103"/>
              <a:gd name="T10" fmla="*/ 91 w 110"/>
              <a:gd name="T11" fmla="*/ 93 h 103"/>
              <a:gd name="T12" fmla="*/ 110 w 110"/>
              <a:gd name="T13" fmla="*/ 93 h 103"/>
              <a:gd name="T14" fmla="*/ 110 w 110"/>
              <a:gd name="T15" fmla="*/ 9 h 103"/>
              <a:gd name="T16" fmla="*/ 91 w 110"/>
              <a:gd name="T17" fmla="*/ 9 h 103"/>
              <a:gd name="T18" fmla="*/ 91 w 110"/>
              <a:gd name="T19" fmla="*/ 93 h 103"/>
              <a:gd name="T20" fmla="*/ 100 w 110"/>
              <a:gd name="T21" fmla="*/ 19 h 103"/>
              <a:gd name="T22" fmla="*/ 100 w 110"/>
              <a:gd name="T23" fmla="*/ 0 h 103"/>
              <a:gd name="T24" fmla="*/ 10 w 110"/>
              <a:gd name="T25" fmla="*/ 0 h 103"/>
              <a:gd name="T26" fmla="*/ 10 w 110"/>
              <a:gd name="T27" fmla="*/ 19 h 103"/>
              <a:gd name="T28" fmla="*/ 100 w 110"/>
              <a:gd name="T29" fmla="*/ 19 h 103"/>
              <a:gd name="T30" fmla="*/ 20 w 110"/>
              <a:gd name="T31" fmla="*/ 9 h 103"/>
              <a:gd name="T32" fmla="*/ 0 w 110"/>
              <a:gd name="T33" fmla="*/ 9 h 103"/>
              <a:gd name="T34" fmla="*/ 0 w 110"/>
              <a:gd name="T35" fmla="*/ 93 h 103"/>
              <a:gd name="T36" fmla="*/ 20 w 110"/>
              <a:gd name="T37" fmla="*/ 93 h 103"/>
              <a:gd name="T38" fmla="*/ 20 w 110"/>
              <a:gd name="T39" fmla="*/ 9 h 103"/>
              <a:gd name="T40" fmla="*/ 0 w 110"/>
              <a:gd name="T41" fmla="*/ 103 h 103"/>
              <a:gd name="T42" fmla="*/ 10 w 110"/>
              <a:gd name="T43" fmla="*/ 103 h 103"/>
              <a:gd name="T44" fmla="*/ 10 w 110"/>
              <a:gd name="T45" fmla="*/ 93 h 103"/>
              <a:gd name="T46" fmla="*/ 0 w 110"/>
              <a:gd name="T47" fmla="*/ 93 h 103"/>
              <a:gd name="T48" fmla="*/ 0 w 110"/>
              <a:gd name="T49" fmla="*/ 103 h 103"/>
              <a:gd name="T50" fmla="*/ 110 w 110"/>
              <a:gd name="T51" fmla="*/ 103 h 103"/>
              <a:gd name="T52" fmla="*/ 110 w 110"/>
              <a:gd name="T53" fmla="*/ 93 h 103"/>
              <a:gd name="T54" fmla="*/ 100 w 110"/>
              <a:gd name="T55" fmla="*/ 93 h 103"/>
              <a:gd name="T56" fmla="*/ 100 w 110"/>
              <a:gd name="T57" fmla="*/ 103 h 103"/>
              <a:gd name="T58" fmla="*/ 110 w 110"/>
              <a:gd name="T59" fmla="*/ 103 h 103"/>
              <a:gd name="T60" fmla="*/ 110 w 110"/>
              <a:gd name="T61" fmla="*/ 0 h 103"/>
              <a:gd name="T62" fmla="*/ 100 w 110"/>
              <a:gd name="T63" fmla="*/ 0 h 103"/>
              <a:gd name="T64" fmla="*/ 100 w 110"/>
              <a:gd name="T65" fmla="*/ 9 h 103"/>
              <a:gd name="T66" fmla="*/ 110 w 110"/>
              <a:gd name="T67" fmla="*/ 9 h 103"/>
              <a:gd name="T68" fmla="*/ 110 w 110"/>
              <a:gd name="T69" fmla="*/ 0 h 103"/>
              <a:gd name="T70" fmla="*/ 0 w 110"/>
              <a:gd name="T71" fmla="*/ 0 h 103"/>
              <a:gd name="T72" fmla="*/ 0 w 110"/>
              <a:gd name="T73" fmla="*/ 9 h 103"/>
              <a:gd name="T74" fmla="*/ 10 w 110"/>
              <a:gd name="T75" fmla="*/ 9 h 103"/>
              <a:gd name="T76" fmla="*/ 10 w 110"/>
              <a:gd name="T77" fmla="*/ 0 h 103"/>
              <a:gd name="T78" fmla="*/ 0 w 110"/>
              <a:gd name="T79" fmla="*/ 0 h 103"/>
              <a:gd name="T80" fmla="*/ 0 w 110"/>
              <a:gd name="T81" fmla="*/ 103 h 103"/>
              <a:gd name="T82" fmla="*/ 10 w 110"/>
              <a:gd name="T83" fmla="*/ 103 h 103"/>
              <a:gd name="T84" fmla="*/ 10 w 110"/>
              <a:gd name="T85" fmla="*/ 93 h 103"/>
              <a:gd name="T86" fmla="*/ 0 w 110"/>
              <a:gd name="T87" fmla="*/ 93 h 103"/>
              <a:gd name="T88" fmla="*/ 0 w 110"/>
              <a:gd name="T8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03">
                <a:moveTo>
                  <a:pt x="10" y="84"/>
                </a:moveTo>
                <a:lnTo>
                  <a:pt x="10" y="103"/>
                </a:lnTo>
                <a:lnTo>
                  <a:pt x="100" y="103"/>
                </a:lnTo>
                <a:lnTo>
                  <a:pt x="100" y="84"/>
                </a:lnTo>
                <a:lnTo>
                  <a:pt x="10" y="84"/>
                </a:lnTo>
                <a:close/>
                <a:moveTo>
                  <a:pt x="91" y="93"/>
                </a:moveTo>
                <a:lnTo>
                  <a:pt x="110" y="93"/>
                </a:lnTo>
                <a:lnTo>
                  <a:pt x="110" y="9"/>
                </a:lnTo>
                <a:lnTo>
                  <a:pt x="91" y="9"/>
                </a:lnTo>
                <a:lnTo>
                  <a:pt x="91" y="93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93"/>
                </a:lnTo>
                <a:lnTo>
                  <a:pt x="20" y="93"/>
                </a:lnTo>
                <a:lnTo>
                  <a:pt x="20" y="9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  <a:moveTo>
                  <a:pt x="110" y="103"/>
                </a:moveTo>
                <a:lnTo>
                  <a:pt x="110" y="93"/>
                </a:lnTo>
                <a:lnTo>
                  <a:pt x="100" y="93"/>
                </a:lnTo>
                <a:lnTo>
                  <a:pt x="100" y="103"/>
                </a:lnTo>
                <a:lnTo>
                  <a:pt x="110" y="103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9"/>
                </a:lnTo>
                <a:lnTo>
                  <a:pt x="110" y="9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8" name="Rectangle 1796"/>
          <p:cNvSpPr>
            <a:spLocks noChangeArrowheads="1"/>
          </p:cNvSpPr>
          <p:nvPr/>
        </p:nvSpPr>
        <p:spPr bwMode="auto">
          <a:xfrm>
            <a:off x="5157788" y="4470400"/>
            <a:ext cx="73025" cy="666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89" name="Freeform 1797"/>
          <p:cNvSpPr>
            <a:spLocks noEditPoints="1"/>
          </p:cNvSpPr>
          <p:nvPr/>
        </p:nvSpPr>
        <p:spPr bwMode="auto">
          <a:xfrm>
            <a:off x="5151438" y="4016375"/>
            <a:ext cx="87312" cy="87313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0" name="Rectangle 1798"/>
          <p:cNvSpPr>
            <a:spLocks noChangeArrowheads="1"/>
          </p:cNvSpPr>
          <p:nvPr/>
        </p:nvSpPr>
        <p:spPr bwMode="auto">
          <a:xfrm>
            <a:off x="5157788" y="4024313"/>
            <a:ext cx="73025" cy="7143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1" name="Freeform 1799"/>
          <p:cNvSpPr>
            <a:spLocks noEditPoints="1"/>
          </p:cNvSpPr>
          <p:nvPr/>
        </p:nvSpPr>
        <p:spPr bwMode="auto">
          <a:xfrm>
            <a:off x="5151438" y="3570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2" name="Rectangle 1800"/>
          <p:cNvSpPr>
            <a:spLocks noChangeArrowheads="1"/>
          </p:cNvSpPr>
          <p:nvPr/>
        </p:nvSpPr>
        <p:spPr bwMode="auto">
          <a:xfrm>
            <a:off x="5157788" y="3578225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3" name="Freeform 1801"/>
          <p:cNvSpPr>
            <a:spLocks noEditPoints="1"/>
          </p:cNvSpPr>
          <p:nvPr/>
        </p:nvSpPr>
        <p:spPr bwMode="auto">
          <a:xfrm>
            <a:off x="5360988" y="3360738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4" name="Rectangle 1802"/>
          <p:cNvSpPr>
            <a:spLocks noChangeArrowheads="1"/>
          </p:cNvSpPr>
          <p:nvPr/>
        </p:nvSpPr>
        <p:spPr bwMode="auto">
          <a:xfrm>
            <a:off x="5368925" y="3367088"/>
            <a:ext cx="71438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5" name="Freeform 1803"/>
          <p:cNvSpPr>
            <a:spLocks noEditPoints="1"/>
          </p:cNvSpPr>
          <p:nvPr/>
        </p:nvSpPr>
        <p:spPr bwMode="auto">
          <a:xfrm>
            <a:off x="5772150" y="3360738"/>
            <a:ext cx="87313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6" name="Rectangle 1804"/>
          <p:cNvSpPr>
            <a:spLocks noChangeArrowheads="1"/>
          </p:cNvSpPr>
          <p:nvPr/>
        </p:nvSpPr>
        <p:spPr bwMode="auto">
          <a:xfrm>
            <a:off x="5778500" y="3367088"/>
            <a:ext cx="7302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7" name="Freeform 1805"/>
          <p:cNvSpPr>
            <a:spLocks noEditPoints="1"/>
          </p:cNvSpPr>
          <p:nvPr/>
        </p:nvSpPr>
        <p:spPr bwMode="auto">
          <a:xfrm>
            <a:off x="6181725" y="3360738"/>
            <a:ext cx="82550" cy="87312"/>
          </a:xfrm>
          <a:custGeom>
            <a:avLst/>
            <a:gdLst>
              <a:gd name="T0" fmla="*/ 10 w 104"/>
              <a:gd name="T1" fmla="*/ 91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1 h 110"/>
              <a:gd name="T8" fmla="*/ 10 w 104"/>
              <a:gd name="T9" fmla="*/ 91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20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20 h 110"/>
              <a:gd name="T28" fmla="*/ 94 w 104"/>
              <a:gd name="T29" fmla="*/ 20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1"/>
                </a:moveTo>
                <a:lnTo>
                  <a:pt x="10" y="110"/>
                </a:lnTo>
                <a:lnTo>
                  <a:pt x="94" y="110"/>
                </a:lnTo>
                <a:lnTo>
                  <a:pt x="94" y="91"/>
                </a:lnTo>
                <a:lnTo>
                  <a:pt x="10" y="91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20"/>
                </a:moveTo>
                <a:lnTo>
                  <a:pt x="94" y="0"/>
                </a:lnTo>
                <a:lnTo>
                  <a:pt x="10" y="0"/>
                </a:lnTo>
                <a:lnTo>
                  <a:pt x="10" y="20"/>
                </a:lnTo>
                <a:lnTo>
                  <a:pt x="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8" name="Rectangle 1806"/>
          <p:cNvSpPr>
            <a:spLocks noChangeArrowheads="1"/>
          </p:cNvSpPr>
          <p:nvPr/>
        </p:nvSpPr>
        <p:spPr bwMode="auto">
          <a:xfrm>
            <a:off x="6189663" y="3367088"/>
            <a:ext cx="6667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599" name="Freeform 1807"/>
          <p:cNvSpPr>
            <a:spLocks noEditPoints="1"/>
          </p:cNvSpPr>
          <p:nvPr/>
        </p:nvSpPr>
        <p:spPr bwMode="auto">
          <a:xfrm>
            <a:off x="6592888" y="3360738"/>
            <a:ext cx="80962" cy="87312"/>
          </a:xfrm>
          <a:custGeom>
            <a:avLst/>
            <a:gdLst>
              <a:gd name="T0" fmla="*/ 10 w 104"/>
              <a:gd name="T1" fmla="*/ 91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1 h 110"/>
              <a:gd name="T8" fmla="*/ 10 w 104"/>
              <a:gd name="T9" fmla="*/ 91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20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20 h 110"/>
              <a:gd name="T28" fmla="*/ 94 w 104"/>
              <a:gd name="T29" fmla="*/ 20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1"/>
                </a:moveTo>
                <a:lnTo>
                  <a:pt x="10" y="110"/>
                </a:lnTo>
                <a:lnTo>
                  <a:pt x="94" y="110"/>
                </a:lnTo>
                <a:lnTo>
                  <a:pt x="94" y="91"/>
                </a:lnTo>
                <a:lnTo>
                  <a:pt x="10" y="91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20"/>
                </a:moveTo>
                <a:lnTo>
                  <a:pt x="94" y="0"/>
                </a:lnTo>
                <a:lnTo>
                  <a:pt x="10" y="0"/>
                </a:lnTo>
                <a:lnTo>
                  <a:pt x="10" y="20"/>
                </a:lnTo>
                <a:lnTo>
                  <a:pt x="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0" name="Rectangle 1808"/>
          <p:cNvSpPr>
            <a:spLocks noChangeArrowheads="1"/>
          </p:cNvSpPr>
          <p:nvPr/>
        </p:nvSpPr>
        <p:spPr bwMode="auto">
          <a:xfrm>
            <a:off x="6600825" y="3367088"/>
            <a:ext cx="6667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1" name="Freeform 1809"/>
          <p:cNvSpPr>
            <a:spLocks noEditPoints="1"/>
          </p:cNvSpPr>
          <p:nvPr/>
        </p:nvSpPr>
        <p:spPr bwMode="auto">
          <a:xfrm>
            <a:off x="6997700" y="3360738"/>
            <a:ext cx="87313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2" name="Rectangle 1810"/>
          <p:cNvSpPr>
            <a:spLocks noChangeArrowheads="1"/>
          </p:cNvSpPr>
          <p:nvPr/>
        </p:nvSpPr>
        <p:spPr bwMode="auto">
          <a:xfrm>
            <a:off x="7005638" y="3367088"/>
            <a:ext cx="71437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3" name="Freeform 1811"/>
          <p:cNvSpPr>
            <a:spLocks noEditPoints="1"/>
          </p:cNvSpPr>
          <p:nvPr/>
        </p:nvSpPr>
        <p:spPr bwMode="auto">
          <a:xfrm>
            <a:off x="7418388" y="3360738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4" name="Rectangle 1812"/>
          <p:cNvSpPr>
            <a:spLocks noChangeArrowheads="1"/>
          </p:cNvSpPr>
          <p:nvPr/>
        </p:nvSpPr>
        <p:spPr bwMode="auto">
          <a:xfrm>
            <a:off x="7426325" y="3367088"/>
            <a:ext cx="71438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5" name="Freeform 1813"/>
          <p:cNvSpPr>
            <a:spLocks noEditPoints="1"/>
          </p:cNvSpPr>
          <p:nvPr/>
        </p:nvSpPr>
        <p:spPr bwMode="auto">
          <a:xfrm>
            <a:off x="7627938" y="3570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6" name="Rectangle 1814"/>
          <p:cNvSpPr>
            <a:spLocks noChangeArrowheads="1"/>
          </p:cNvSpPr>
          <p:nvPr/>
        </p:nvSpPr>
        <p:spPr bwMode="auto">
          <a:xfrm>
            <a:off x="7635875" y="3578225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7" name="Freeform 1815"/>
          <p:cNvSpPr>
            <a:spLocks noEditPoints="1"/>
          </p:cNvSpPr>
          <p:nvPr/>
        </p:nvSpPr>
        <p:spPr bwMode="auto">
          <a:xfrm>
            <a:off x="7627938" y="4016375"/>
            <a:ext cx="87312" cy="87313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8" name="Rectangle 1816"/>
          <p:cNvSpPr>
            <a:spLocks noChangeArrowheads="1"/>
          </p:cNvSpPr>
          <p:nvPr/>
        </p:nvSpPr>
        <p:spPr bwMode="auto">
          <a:xfrm>
            <a:off x="7635875" y="4024313"/>
            <a:ext cx="73025" cy="7143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09" name="Freeform 1817"/>
          <p:cNvSpPr>
            <a:spLocks noEditPoints="1"/>
          </p:cNvSpPr>
          <p:nvPr/>
        </p:nvSpPr>
        <p:spPr bwMode="auto">
          <a:xfrm>
            <a:off x="7627938" y="4462463"/>
            <a:ext cx="87312" cy="80962"/>
          </a:xfrm>
          <a:custGeom>
            <a:avLst/>
            <a:gdLst>
              <a:gd name="T0" fmla="*/ 10 w 110"/>
              <a:gd name="T1" fmla="*/ 84 h 103"/>
              <a:gd name="T2" fmla="*/ 10 w 110"/>
              <a:gd name="T3" fmla="*/ 103 h 103"/>
              <a:gd name="T4" fmla="*/ 100 w 110"/>
              <a:gd name="T5" fmla="*/ 103 h 103"/>
              <a:gd name="T6" fmla="*/ 100 w 110"/>
              <a:gd name="T7" fmla="*/ 84 h 103"/>
              <a:gd name="T8" fmla="*/ 10 w 110"/>
              <a:gd name="T9" fmla="*/ 84 h 103"/>
              <a:gd name="T10" fmla="*/ 90 w 110"/>
              <a:gd name="T11" fmla="*/ 93 h 103"/>
              <a:gd name="T12" fmla="*/ 110 w 110"/>
              <a:gd name="T13" fmla="*/ 93 h 103"/>
              <a:gd name="T14" fmla="*/ 110 w 110"/>
              <a:gd name="T15" fmla="*/ 9 h 103"/>
              <a:gd name="T16" fmla="*/ 90 w 110"/>
              <a:gd name="T17" fmla="*/ 9 h 103"/>
              <a:gd name="T18" fmla="*/ 90 w 110"/>
              <a:gd name="T19" fmla="*/ 93 h 103"/>
              <a:gd name="T20" fmla="*/ 100 w 110"/>
              <a:gd name="T21" fmla="*/ 19 h 103"/>
              <a:gd name="T22" fmla="*/ 100 w 110"/>
              <a:gd name="T23" fmla="*/ 0 h 103"/>
              <a:gd name="T24" fmla="*/ 10 w 110"/>
              <a:gd name="T25" fmla="*/ 0 h 103"/>
              <a:gd name="T26" fmla="*/ 10 w 110"/>
              <a:gd name="T27" fmla="*/ 19 h 103"/>
              <a:gd name="T28" fmla="*/ 100 w 110"/>
              <a:gd name="T29" fmla="*/ 19 h 103"/>
              <a:gd name="T30" fmla="*/ 19 w 110"/>
              <a:gd name="T31" fmla="*/ 9 h 103"/>
              <a:gd name="T32" fmla="*/ 0 w 110"/>
              <a:gd name="T33" fmla="*/ 9 h 103"/>
              <a:gd name="T34" fmla="*/ 0 w 110"/>
              <a:gd name="T35" fmla="*/ 93 h 103"/>
              <a:gd name="T36" fmla="*/ 19 w 110"/>
              <a:gd name="T37" fmla="*/ 93 h 103"/>
              <a:gd name="T38" fmla="*/ 19 w 110"/>
              <a:gd name="T39" fmla="*/ 9 h 103"/>
              <a:gd name="T40" fmla="*/ 0 w 110"/>
              <a:gd name="T41" fmla="*/ 103 h 103"/>
              <a:gd name="T42" fmla="*/ 10 w 110"/>
              <a:gd name="T43" fmla="*/ 103 h 103"/>
              <a:gd name="T44" fmla="*/ 10 w 110"/>
              <a:gd name="T45" fmla="*/ 93 h 103"/>
              <a:gd name="T46" fmla="*/ 0 w 110"/>
              <a:gd name="T47" fmla="*/ 93 h 103"/>
              <a:gd name="T48" fmla="*/ 0 w 110"/>
              <a:gd name="T49" fmla="*/ 103 h 103"/>
              <a:gd name="T50" fmla="*/ 110 w 110"/>
              <a:gd name="T51" fmla="*/ 103 h 103"/>
              <a:gd name="T52" fmla="*/ 110 w 110"/>
              <a:gd name="T53" fmla="*/ 93 h 103"/>
              <a:gd name="T54" fmla="*/ 100 w 110"/>
              <a:gd name="T55" fmla="*/ 93 h 103"/>
              <a:gd name="T56" fmla="*/ 100 w 110"/>
              <a:gd name="T57" fmla="*/ 103 h 103"/>
              <a:gd name="T58" fmla="*/ 110 w 110"/>
              <a:gd name="T59" fmla="*/ 103 h 103"/>
              <a:gd name="T60" fmla="*/ 110 w 110"/>
              <a:gd name="T61" fmla="*/ 0 h 103"/>
              <a:gd name="T62" fmla="*/ 100 w 110"/>
              <a:gd name="T63" fmla="*/ 0 h 103"/>
              <a:gd name="T64" fmla="*/ 100 w 110"/>
              <a:gd name="T65" fmla="*/ 9 h 103"/>
              <a:gd name="T66" fmla="*/ 110 w 110"/>
              <a:gd name="T67" fmla="*/ 9 h 103"/>
              <a:gd name="T68" fmla="*/ 110 w 110"/>
              <a:gd name="T69" fmla="*/ 0 h 103"/>
              <a:gd name="T70" fmla="*/ 0 w 110"/>
              <a:gd name="T71" fmla="*/ 0 h 103"/>
              <a:gd name="T72" fmla="*/ 0 w 110"/>
              <a:gd name="T73" fmla="*/ 9 h 103"/>
              <a:gd name="T74" fmla="*/ 10 w 110"/>
              <a:gd name="T75" fmla="*/ 9 h 103"/>
              <a:gd name="T76" fmla="*/ 10 w 110"/>
              <a:gd name="T77" fmla="*/ 0 h 103"/>
              <a:gd name="T78" fmla="*/ 0 w 110"/>
              <a:gd name="T79" fmla="*/ 0 h 103"/>
              <a:gd name="T80" fmla="*/ 0 w 110"/>
              <a:gd name="T81" fmla="*/ 103 h 103"/>
              <a:gd name="T82" fmla="*/ 10 w 110"/>
              <a:gd name="T83" fmla="*/ 103 h 103"/>
              <a:gd name="T84" fmla="*/ 10 w 110"/>
              <a:gd name="T85" fmla="*/ 93 h 103"/>
              <a:gd name="T86" fmla="*/ 0 w 110"/>
              <a:gd name="T87" fmla="*/ 93 h 103"/>
              <a:gd name="T88" fmla="*/ 0 w 110"/>
              <a:gd name="T8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03">
                <a:moveTo>
                  <a:pt x="10" y="84"/>
                </a:moveTo>
                <a:lnTo>
                  <a:pt x="10" y="103"/>
                </a:lnTo>
                <a:lnTo>
                  <a:pt x="100" y="103"/>
                </a:lnTo>
                <a:lnTo>
                  <a:pt x="100" y="84"/>
                </a:lnTo>
                <a:lnTo>
                  <a:pt x="10" y="84"/>
                </a:lnTo>
                <a:close/>
                <a:moveTo>
                  <a:pt x="90" y="93"/>
                </a:moveTo>
                <a:lnTo>
                  <a:pt x="110" y="93"/>
                </a:lnTo>
                <a:lnTo>
                  <a:pt x="110" y="9"/>
                </a:lnTo>
                <a:lnTo>
                  <a:pt x="90" y="9"/>
                </a:lnTo>
                <a:lnTo>
                  <a:pt x="90" y="93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93"/>
                </a:lnTo>
                <a:lnTo>
                  <a:pt x="19" y="93"/>
                </a:lnTo>
                <a:lnTo>
                  <a:pt x="19" y="9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  <a:moveTo>
                  <a:pt x="110" y="103"/>
                </a:moveTo>
                <a:lnTo>
                  <a:pt x="110" y="93"/>
                </a:lnTo>
                <a:lnTo>
                  <a:pt x="100" y="93"/>
                </a:lnTo>
                <a:lnTo>
                  <a:pt x="100" y="103"/>
                </a:lnTo>
                <a:lnTo>
                  <a:pt x="110" y="103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9"/>
                </a:lnTo>
                <a:lnTo>
                  <a:pt x="110" y="9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0" name="Rectangle 1818"/>
          <p:cNvSpPr>
            <a:spLocks noChangeArrowheads="1"/>
          </p:cNvSpPr>
          <p:nvPr/>
        </p:nvSpPr>
        <p:spPr bwMode="auto">
          <a:xfrm>
            <a:off x="7635875" y="4470400"/>
            <a:ext cx="73025" cy="666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1" name="Freeform 1819"/>
          <p:cNvSpPr>
            <a:spLocks noEditPoints="1"/>
          </p:cNvSpPr>
          <p:nvPr/>
        </p:nvSpPr>
        <p:spPr bwMode="auto">
          <a:xfrm>
            <a:off x="7627938" y="4903788"/>
            <a:ext cx="87312" cy="85725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2" name="Rectangle 1820"/>
          <p:cNvSpPr>
            <a:spLocks noChangeArrowheads="1"/>
          </p:cNvSpPr>
          <p:nvPr/>
        </p:nvSpPr>
        <p:spPr bwMode="auto">
          <a:xfrm>
            <a:off x="7635875" y="4910138"/>
            <a:ext cx="7302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3" name="Freeform 1821"/>
          <p:cNvSpPr>
            <a:spLocks noEditPoints="1"/>
          </p:cNvSpPr>
          <p:nvPr/>
        </p:nvSpPr>
        <p:spPr bwMode="auto">
          <a:xfrm>
            <a:off x="7627938" y="5348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4" name="Rectangle 1822"/>
          <p:cNvSpPr>
            <a:spLocks noChangeArrowheads="1"/>
          </p:cNvSpPr>
          <p:nvPr/>
        </p:nvSpPr>
        <p:spPr bwMode="auto">
          <a:xfrm>
            <a:off x="7635875" y="5356225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5" name="Freeform 1823"/>
          <p:cNvSpPr>
            <a:spLocks noEditPoints="1"/>
          </p:cNvSpPr>
          <p:nvPr/>
        </p:nvSpPr>
        <p:spPr bwMode="auto">
          <a:xfrm>
            <a:off x="7627938" y="5789613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6" name="Rectangle 1824"/>
          <p:cNvSpPr>
            <a:spLocks noChangeArrowheads="1"/>
          </p:cNvSpPr>
          <p:nvPr/>
        </p:nvSpPr>
        <p:spPr bwMode="auto">
          <a:xfrm>
            <a:off x="7635875" y="5797550"/>
            <a:ext cx="73025" cy="71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7" name="Freeform 1825"/>
          <p:cNvSpPr>
            <a:spLocks noEditPoints="1"/>
          </p:cNvSpPr>
          <p:nvPr/>
        </p:nvSpPr>
        <p:spPr bwMode="auto">
          <a:xfrm>
            <a:off x="7418388" y="5999163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8" name="Rectangle 1826"/>
          <p:cNvSpPr>
            <a:spLocks noChangeArrowheads="1"/>
          </p:cNvSpPr>
          <p:nvPr/>
        </p:nvSpPr>
        <p:spPr bwMode="auto">
          <a:xfrm>
            <a:off x="7426325" y="6007100"/>
            <a:ext cx="71438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19" name="Freeform 1827"/>
          <p:cNvSpPr>
            <a:spLocks noEditPoints="1"/>
          </p:cNvSpPr>
          <p:nvPr/>
        </p:nvSpPr>
        <p:spPr bwMode="auto">
          <a:xfrm>
            <a:off x="6997700" y="5999163"/>
            <a:ext cx="87313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0" name="Rectangle 1828"/>
          <p:cNvSpPr>
            <a:spLocks noChangeArrowheads="1"/>
          </p:cNvSpPr>
          <p:nvPr/>
        </p:nvSpPr>
        <p:spPr bwMode="auto">
          <a:xfrm>
            <a:off x="7005638" y="6007100"/>
            <a:ext cx="71437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1" name="Freeform 1829"/>
          <p:cNvSpPr>
            <a:spLocks noEditPoints="1"/>
          </p:cNvSpPr>
          <p:nvPr/>
        </p:nvSpPr>
        <p:spPr bwMode="auto">
          <a:xfrm>
            <a:off x="6592888" y="5999163"/>
            <a:ext cx="80962" cy="87312"/>
          </a:xfrm>
          <a:custGeom>
            <a:avLst/>
            <a:gdLst>
              <a:gd name="T0" fmla="*/ 10 w 104"/>
              <a:gd name="T1" fmla="*/ 90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0 h 110"/>
              <a:gd name="T8" fmla="*/ 10 w 104"/>
              <a:gd name="T9" fmla="*/ 90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19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19 h 110"/>
              <a:gd name="T28" fmla="*/ 94 w 104"/>
              <a:gd name="T29" fmla="*/ 19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0"/>
                </a:moveTo>
                <a:lnTo>
                  <a:pt x="10" y="110"/>
                </a:lnTo>
                <a:lnTo>
                  <a:pt x="94" y="110"/>
                </a:lnTo>
                <a:lnTo>
                  <a:pt x="94" y="90"/>
                </a:lnTo>
                <a:lnTo>
                  <a:pt x="10" y="90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19"/>
                </a:moveTo>
                <a:lnTo>
                  <a:pt x="94" y="0"/>
                </a:lnTo>
                <a:lnTo>
                  <a:pt x="10" y="0"/>
                </a:lnTo>
                <a:lnTo>
                  <a:pt x="10" y="19"/>
                </a:lnTo>
                <a:lnTo>
                  <a:pt x="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2" name="Rectangle 1830"/>
          <p:cNvSpPr>
            <a:spLocks noChangeArrowheads="1"/>
          </p:cNvSpPr>
          <p:nvPr/>
        </p:nvSpPr>
        <p:spPr bwMode="auto">
          <a:xfrm>
            <a:off x="6600825" y="6007100"/>
            <a:ext cx="6667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3" name="Freeform 1831"/>
          <p:cNvSpPr>
            <a:spLocks noEditPoints="1"/>
          </p:cNvSpPr>
          <p:nvPr/>
        </p:nvSpPr>
        <p:spPr bwMode="auto">
          <a:xfrm>
            <a:off x="6181725" y="5999163"/>
            <a:ext cx="82550" cy="87312"/>
          </a:xfrm>
          <a:custGeom>
            <a:avLst/>
            <a:gdLst>
              <a:gd name="T0" fmla="*/ 10 w 104"/>
              <a:gd name="T1" fmla="*/ 90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0 h 110"/>
              <a:gd name="T8" fmla="*/ 10 w 104"/>
              <a:gd name="T9" fmla="*/ 90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19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19 h 110"/>
              <a:gd name="T28" fmla="*/ 94 w 104"/>
              <a:gd name="T29" fmla="*/ 19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0"/>
                </a:moveTo>
                <a:lnTo>
                  <a:pt x="10" y="110"/>
                </a:lnTo>
                <a:lnTo>
                  <a:pt x="94" y="110"/>
                </a:lnTo>
                <a:lnTo>
                  <a:pt x="94" y="90"/>
                </a:lnTo>
                <a:lnTo>
                  <a:pt x="10" y="90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19"/>
                </a:moveTo>
                <a:lnTo>
                  <a:pt x="94" y="0"/>
                </a:lnTo>
                <a:lnTo>
                  <a:pt x="10" y="0"/>
                </a:lnTo>
                <a:lnTo>
                  <a:pt x="10" y="19"/>
                </a:lnTo>
                <a:lnTo>
                  <a:pt x="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4" name="Rectangle 1832"/>
          <p:cNvSpPr>
            <a:spLocks noChangeArrowheads="1"/>
          </p:cNvSpPr>
          <p:nvPr/>
        </p:nvSpPr>
        <p:spPr bwMode="auto">
          <a:xfrm>
            <a:off x="6189663" y="6007100"/>
            <a:ext cx="6667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5" name="Freeform 1833"/>
          <p:cNvSpPr>
            <a:spLocks noEditPoints="1"/>
          </p:cNvSpPr>
          <p:nvPr/>
        </p:nvSpPr>
        <p:spPr bwMode="auto">
          <a:xfrm>
            <a:off x="5772150" y="5999163"/>
            <a:ext cx="87313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6" name="Rectangle 1834"/>
          <p:cNvSpPr>
            <a:spLocks noChangeArrowheads="1"/>
          </p:cNvSpPr>
          <p:nvPr/>
        </p:nvSpPr>
        <p:spPr bwMode="auto">
          <a:xfrm>
            <a:off x="5778500" y="6007100"/>
            <a:ext cx="73025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7" name="Freeform 1835"/>
          <p:cNvSpPr>
            <a:spLocks noEditPoints="1"/>
          </p:cNvSpPr>
          <p:nvPr/>
        </p:nvSpPr>
        <p:spPr bwMode="auto">
          <a:xfrm>
            <a:off x="5360988" y="5999163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8" name="Rectangle 1836"/>
          <p:cNvSpPr>
            <a:spLocks noChangeArrowheads="1"/>
          </p:cNvSpPr>
          <p:nvPr/>
        </p:nvSpPr>
        <p:spPr bwMode="auto">
          <a:xfrm>
            <a:off x="5368925" y="6007100"/>
            <a:ext cx="71438" cy="73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29" name="Freeform 1837"/>
          <p:cNvSpPr>
            <a:spLocks noEditPoints="1"/>
          </p:cNvSpPr>
          <p:nvPr/>
        </p:nvSpPr>
        <p:spPr bwMode="auto">
          <a:xfrm>
            <a:off x="5151438" y="5789613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0" name="Freeform 1838"/>
          <p:cNvSpPr>
            <a:spLocks noEditPoints="1"/>
          </p:cNvSpPr>
          <p:nvPr/>
        </p:nvSpPr>
        <p:spPr bwMode="auto">
          <a:xfrm>
            <a:off x="5151438" y="5348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1" name="Freeform 1839"/>
          <p:cNvSpPr>
            <a:spLocks noEditPoints="1"/>
          </p:cNvSpPr>
          <p:nvPr/>
        </p:nvSpPr>
        <p:spPr bwMode="auto">
          <a:xfrm>
            <a:off x="5151438" y="4903788"/>
            <a:ext cx="87312" cy="85725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2" name="Freeform 1840"/>
          <p:cNvSpPr>
            <a:spLocks noEditPoints="1"/>
          </p:cNvSpPr>
          <p:nvPr/>
        </p:nvSpPr>
        <p:spPr bwMode="auto">
          <a:xfrm>
            <a:off x="5151438" y="4462463"/>
            <a:ext cx="87312" cy="80962"/>
          </a:xfrm>
          <a:custGeom>
            <a:avLst/>
            <a:gdLst>
              <a:gd name="T0" fmla="*/ 10 w 110"/>
              <a:gd name="T1" fmla="*/ 84 h 103"/>
              <a:gd name="T2" fmla="*/ 10 w 110"/>
              <a:gd name="T3" fmla="*/ 103 h 103"/>
              <a:gd name="T4" fmla="*/ 100 w 110"/>
              <a:gd name="T5" fmla="*/ 103 h 103"/>
              <a:gd name="T6" fmla="*/ 100 w 110"/>
              <a:gd name="T7" fmla="*/ 84 h 103"/>
              <a:gd name="T8" fmla="*/ 10 w 110"/>
              <a:gd name="T9" fmla="*/ 84 h 103"/>
              <a:gd name="T10" fmla="*/ 91 w 110"/>
              <a:gd name="T11" fmla="*/ 93 h 103"/>
              <a:gd name="T12" fmla="*/ 110 w 110"/>
              <a:gd name="T13" fmla="*/ 93 h 103"/>
              <a:gd name="T14" fmla="*/ 110 w 110"/>
              <a:gd name="T15" fmla="*/ 9 h 103"/>
              <a:gd name="T16" fmla="*/ 91 w 110"/>
              <a:gd name="T17" fmla="*/ 9 h 103"/>
              <a:gd name="T18" fmla="*/ 91 w 110"/>
              <a:gd name="T19" fmla="*/ 93 h 103"/>
              <a:gd name="T20" fmla="*/ 100 w 110"/>
              <a:gd name="T21" fmla="*/ 19 h 103"/>
              <a:gd name="T22" fmla="*/ 100 w 110"/>
              <a:gd name="T23" fmla="*/ 0 h 103"/>
              <a:gd name="T24" fmla="*/ 10 w 110"/>
              <a:gd name="T25" fmla="*/ 0 h 103"/>
              <a:gd name="T26" fmla="*/ 10 w 110"/>
              <a:gd name="T27" fmla="*/ 19 h 103"/>
              <a:gd name="T28" fmla="*/ 100 w 110"/>
              <a:gd name="T29" fmla="*/ 19 h 103"/>
              <a:gd name="T30" fmla="*/ 20 w 110"/>
              <a:gd name="T31" fmla="*/ 9 h 103"/>
              <a:gd name="T32" fmla="*/ 0 w 110"/>
              <a:gd name="T33" fmla="*/ 9 h 103"/>
              <a:gd name="T34" fmla="*/ 0 w 110"/>
              <a:gd name="T35" fmla="*/ 93 h 103"/>
              <a:gd name="T36" fmla="*/ 20 w 110"/>
              <a:gd name="T37" fmla="*/ 93 h 103"/>
              <a:gd name="T38" fmla="*/ 20 w 110"/>
              <a:gd name="T39" fmla="*/ 9 h 103"/>
              <a:gd name="T40" fmla="*/ 0 w 110"/>
              <a:gd name="T41" fmla="*/ 103 h 103"/>
              <a:gd name="T42" fmla="*/ 10 w 110"/>
              <a:gd name="T43" fmla="*/ 103 h 103"/>
              <a:gd name="T44" fmla="*/ 10 w 110"/>
              <a:gd name="T45" fmla="*/ 93 h 103"/>
              <a:gd name="T46" fmla="*/ 0 w 110"/>
              <a:gd name="T47" fmla="*/ 93 h 103"/>
              <a:gd name="T48" fmla="*/ 0 w 110"/>
              <a:gd name="T49" fmla="*/ 103 h 103"/>
              <a:gd name="T50" fmla="*/ 110 w 110"/>
              <a:gd name="T51" fmla="*/ 103 h 103"/>
              <a:gd name="T52" fmla="*/ 110 w 110"/>
              <a:gd name="T53" fmla="*/ 93 h 103"/>
              <a:gd name="T54" fmla="*/ 100 w 110"/>
              <a:gd name="T55" fmla="*/ 93 h 103"/>
              <a:gd name="T56" fmla="*/ 100 w 110"/>
              <a:gd name="T57" fmla="*/ 103 h 103"/>
              <a:gd name="T58" fmla="*/ 110 w 110"/>
              <a:gd name="T59" fmla="*/ 103 h 103"/>
              <a:gd name="T60" fmla="*/ 110 w 110"/>
              <a:gd name="T61" fmla="*/ 0 h 103"/>
              <a:gd name="T62" fmla="*/ 100 w 110"/>
              <a:gd name="T63" fmla="*/ 0 h 103"/>
              <a:gd name="T64" fmla="*/ 100 w 110"/>
              <a:gd name="T65" fmla="*/ 9 h 103"/>
              <a:gd name="T66" fmla="*/ 110 w 110"/>
              <a:gd name="T67" fmla="*/ 9 h 103"/>
              <a:gd name="T68" fmla="*/ 110 w 110"/>
              <a:gd name="T69" fmla="*/ 0 h 103"/>
              <a:gd name="T70" fmla="*/ 0 w 110"/>
              <a:gd name="T71" fmla="*/ 0 h 103"/>
              <a:gd name="T72" fmla="*/ 0 w 110"/>
              <a:gd name="T73" fmla="*/ 9 h 103"/>
              <a:gd name="T74" fmla="*/ 10 w 110"/>
              <a:gd name="T75" fmla="*/ 9 h 103"/>
              <a:gd name="T76" fmla="*/ 10 w 110"/>
              <a:gd name="T77" fmla="*/ 0 h 103"/>
              <a:gd name="T78" fmla="*/ 0 w 110"/>
              <a:gd name="T79" fmla="*/ 0 h 103"/>
              <a:gd name="T80" fmla="*/ 0 w 110"/>
              <a:gd name="T81" fmla="*/ 103 h 103"/>
              <a:gd name="T82" fmla="*/ 10 w 110"/>
              <a:gd name="T83" fmla="*/ 103 h 103"/>
              <a:gd name="T84" fmla="*/ 10 w 110"/>
              <a:gd name="T85" fmla="*/ 93 h 103"/>
              <a:gd name="T86" fmla="*/ 0 w 110"/>
              <a:gd name="T87" fmla="*/ 93 h 103"/>
              <a:gd name="T88" fmla="*/ 0 w 110"/>
              <a:gd name="T8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03">
                <a:moveTo>
                  <a:pt x="10" y="84"/>
                </a:moveTo>
                <a:lnTo>
                  <a:pt x="10" y="103"/>
                </a:lnTo>
                <a:lnTo>
                  <a:pt x="100" y="103"/>
                </a:lnTo>
                <a:lnTo>
                  <a:pt x="100" y="84"/>
                </a:lnTo>
                <a:lnTo>
                  <a:pt x="10" y="84"/>
                </a:lnTo>
                <a:close/>
                <a:moveTo>
                  <a:pt x="91" y="93"/>
                </a:moveTo>
                <a:lnTo>
                  <a:pt x="110" y="93"/>
                </a:lnTo>
                <a:lnTo>
                  <a:pt x="110" y="9"/>
                </a:lnTo>
                <a:lnTo>
                  <a:pt x="91" y="9"/>
                </a:lnTo>
                <a:lnTo>
                  <a:pt x="91" y="93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93"/>
                </a:lnTo>
                <a:lnTo>
                  <a:pt x="20" y="93"/>
                </a:lnTo>
                <a:lnTo>
                  <a:pt x="20" y="9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  <a:moveTo>
                  <a:pt x="110" y="103"/>
                </a:moveTo>
                <a:lnTo>
                  <a:pt x="110" y="93"/>
                </a:lnTo>
                <a:lnTo>
                  <a:pt x="100" y="93"/>
                </a:lnTo>
                <a:lnTo>
                  <a:pt x="100" y="103"/>
                </a:lnTo>
                <a:lnTo>
                  <a:pt x="110" y="103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9"/>
                </a:lnTo>
                <a:lnTo>
                  <a:pt x="110" y="9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3" name="Freeform 1841"/>
          <p:cNvSpPr>
            <a:spLocks noEditPoints="1"/>
          </p:cNvSpPr>
          <p:nvPr/>
        </p:nvSpPr>
        <p:spPr bwMode="auto">
          <a:xfrm>
            <a:off x="5151438" y="4016375"/>
            <a:ext cx="87312" cy="87313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4" name="Freeform 1842"/>
          <p:cNvSpPr>
            <a:spLocks noEditPoints="1"/>
          </p:cNvSpPr>
          <p:nvPr/>
        </p:nvSpPr>
        <p:spPr bwMode="auto">
          <a:xfrm>
            <a:off x="5151438" y="3570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5" name="Freeform 1843"/>
          <p:cNvSpPr>
            <a:spLocks noEditPoints="1"/>
          </p:cNvSpPr>
          <p:nvPr/>
        </p:nvSpPr>
        <p:spPr bwMode="auto">
          <a:xfrm>
            <a:off x="5360988" y="3360738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6" name="Freeform 1844"/>
          <p:cNvSpPr>
            <a:spLocks noEditPoints="1"/>
          </p:cNvSpPr>
          <p:nvPr/>
        </p:nvSpPr>
        <p:spPr bwMode="auto">
          <a:xfrm>
            <a:off x="5772150" y="3360738"/>
            <a:ext cx="87313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7" name="Freeform 1845"/>
          <p:cNvSpPr>
            <a:spLocks noEditPoints="1"/>
          </p:cNvSpPr>
          <p:nvPr/>
        </p:nvSpPr>
        <p:spPr bwMode="auto">
          <a:xfrm>
            <a:off x="6181725" y="3360738"/>
            <a:ext cx="82550" cy="87312"/>
          </a:xfrm>
          <a:custGeom>
            <a:avLst/>
            <a:gdLst>
              <a:gd name="T0" fmla="*/ 10 w 104"/>
              <a:gd name="T1" fmla="*/ 91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1 h 110"/>
              <a:gd name="T8" fmla="*/ 10 w 104"/>
              <a:gd name="T9" fmla="*/ 91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20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20 h 110"/>
              <a:gd name="T28" fmla="*/ 94 w 104"/>
              <a:gd name="T29" fmla="*/ 20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1"/>
                </a:moveTo>
                <a:lnTo>
                  <a:pt x="10" y="110"/>
                </a:lnTo>
                <a:lnTo>
                  <a:pt x="94" y="110"/>
                </a:lnTo>
                <a:lnTo>
                  <a:pt x="94" y="91"/>
                </a:lnTo>
                <a:lnTo>
                  <a:pt x="10" y="91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20"/>
                </a:moveTo>
                <a:lnTo>
                  <a:pt x="94" y="0"/>
                </a:lnTo>
                <a:lnTo>
                  <a:pt x="10" y="0"/>
                </a:lnTo>
                <a:lnTo>
                  <a:pt x="10" y="20"/>
                </a:lnTo>
                <a:lnTo>
                  <a:pt x="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8" name="Freeform 1846"/>
          <p:cNvSpPr>
            <a:spLocks noEditPoints="1"/>
          </p:cNvSpPr>
          <p:nvPr/>
        </p:nvSpPr>
        <p:spPr bwMode="auto">
          <a:xfrm>
            <a:off x="6592888" y="3360738"/>
            <a:ext cx="80962" cy="87312"/>
          </a:xfrm>
          <a:custGeom>
            <a:avLst/>
            <a:gdLst>
              <a:gd name="T0" fmla="*/ 10 w 104"/>
              <a:gd name="T1" fmla="*/ 91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1 h 110"/>
              <a:gd name="T8" fmla="*/ 10 w 104"/>
              <a:gd name="T9" fmla="*/ 91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20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20 h 110"/>
              <a:gd name="T28" fmla="*/ 94 w 104"/>
              <a:gd name="T29" fmla="*/ 20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1"/>
                </a:moveTo>
                <a:lnTo>
                  <a:pt x="10" y="110"/>
                </a:lnTo>
                <a:lnTo>
                  <a:pt x="94" y="110"/>
                </a:lnTo>
                <a:lnTo>
                  <a:pt x="94" y="91"/>
                </a:lnTo>
                <a:lnTo>
                  <a:pt x="10" y="91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20"/>
                </a:moveTo>
                <a:lnTo>
                  <a:pt x="94" y="0"/>
                </a:lnTo>
                <a:lnTo>
                  <a:pt x="10" y="0"/>
                </a:lnTo>
                <a:lnTo>
                  <a:pt x="10" y="20"/>
                </a:lnTo>
                <a:lnTo>
                  <a:pt x="9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39" name="Freeform 1847"/>
          <p:cNvSpPr>
            <a:spLocks noEditPoints="1"/>
          </p:cNvSpPr>
          <p:nvPr/>
        </p:nvSpPr>
        <p:spPr bwMode="auto">
          <a:xfrm>
            <a:off x="6997700" y="3360738"/>
            <a:ext cx="87313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0" name="Freeform 1848"/>
          <p:cNvSpPr>
            <a:spLocks noEditPoints="1"/>
          </p:cNvSpPr>
          <p:nvPr/>
        </p:nvSpPr>
        <p:spPr bwMode="auto">
          <a:xfrm>
            <a:off x="7418388" y="3360738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1" name="Freeform 1849"/>
          <p:cNvSpPr>
            <a:spLocks noEditPoints="1"/>
          </p:cNvSpPr>
          <p:nvPr/>
        </p:nvSpPr>
        <p:spPr bwMode="auto">
          <a:xfrm>
            <a:off x="7627938" y="3570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2" name="Freeform 1850"/>
          <p:cNvSpPr>
            <a:spLocks noEditPoints="1"/>
          </p:cNvSpPr>
          <p:nvPr/>
        </p:nvSpPr>
        <p:spPr bwMode="auto">
          <a:xfrm>
            <a:off x="7627938" y="4016375"/>
            <a:ext cx="87312" cy="87313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3" name="Freeform 1851"/>
          <p:cNvSpPr>
            <a:spLocks noEditPoints="1"/>
          </p:cNvSpPr>
          <p:nvPr/>
        </p:nvSpPr>
        <p:spPr bwMode="auto">
          <a:xfrm>
            <a:off x="7627938" y="4462463"/>
            <a:ext cx="87312" cy="80962"/>
          </a:xfrm>
          <a:custGeom>
            <a:avLst/>
            <a:gdLst>
              <a:gd name="T0" fmla="*/ 10 w 110"/>
              <a:gd name="T1" fmla="*/ 84 h 103"/>
              <a:gd name="T2" fmla="*/ 10 w 110"/>
              <a:gd name="T3" fmla="*/ 103 h 103"/>
              <a:gd name="T4" fmla="*/ 100 w 110"/>
              <a:gd name="T5" fmla="*/ 103 h 103"/>
              <a:gd name="T6" fmla="*/ 100 w 110"/>
              <a:gd name="T7" fmla="*/ 84 h 103"/>
              <a:gd name="T8" fmla="*/ 10 w 110"/>
              <a:gd name="T9" fmla="*/ 84 h 103"/>
              <a:gd name="T10" fmla="*/ 90 w 110"/>
              <a:gd name="T11" fmla="*/ 93 h 103"/>
              <a:gd name="T12" fmla="*/ 110 w 110"/>
              <a:gd name="T13" fmla="*/ 93 h 103"/>
              <a:gd name="T14" fmla="*/ 110 w 110"/>
              <a:gd name="T15" fmla="*/ 9 h 103"/>
              <a:gd name="T16" fmla="*/ 90 w 110"/>
              <a:gd name="T17" fmla="*/ 9 h 103"/>
              <a:gd name="T18" fmla="*/ 90 w 110"/>
              <a:gd name="T19" fmla="*/ 93 h 103"/>
              <a:gd name="T20" fmla="*/ 100 w 110"/>
              <a:gd name="T21" fmla="*/ 19 h 103"/>
              <a:gd name="T22" fmla="*/ 100 w 110"/>
              <a:gd name="T23" fmla="*/ 0 h 103"/>
              <a:gd name="T24" fmla="*/ 10 w 110"/>
              <a:gd name="T25" fmla="*/ 0 h 103"/>
              <a:gd name="T26" fmla="*/ 10 w 110"/>
              <a:gd name="T27" fmla="*/ 19 h 103"/>
              <a:gd name="T28" fmla="*/ 100 w 110"/>
              <a:gd name="T29" fmla="*/ 19 h 103"/>
              <a:gd name="T30" fmla="*/ 19 w 110"/>
              <a:gd name="T31" fmla="*/ 9 h 103"/>
              <a:gd name="T32" fmla="*/ 0 w 110"/>
              <a:gd name="T33" fmla="*/ 9 h 103"/>
              <a:gd name="T34" fmla="*/ 0 w 110"/>
              <a:gd name="T35" fmla="*/ 93 h 103"/>
              <a:gd name="T36" fmla="*/ 19 w 110"/>
              <a:gd name="T37" fmla="*/ 93 h 103"/>
              <a:gd name="T38" fmla="*/ 19 w 110"/>
              <a:gd name="T39" fmla="*/ 9 h 103"/>
              <a:gd name="T40" fmla="*/ 0 w 110"/>
              <a:gd name="T41" fmla="*/ 103 h 103"/>
              <a:gd name="T42" fmla="*/ 10 w 110"/>
              <a:gd name="T43" fmla="*/ 103 h 103"/>
              <a:gd name="T44" fmla="*/ 10 w 110"/>
              <a:gd name="T45" fmla="*/ 93 h 103"/>
              <a:gd name="T46" fmla="*/ 0 w 110"/>
              <a:gd name="T47" fmla="*/ 93 h 103"/>
              <a:gd name="T48" fmla="*/ 0 w 110"/>
              <a:gd name="T49" fmla="*/ 103 h 103"/>
              <a:gd name="T50" fmla="*/ 110 w 110"/>
              <a:gd name="T51" fmla="*/ 103 h 103"/>
              <a:gd name="T52" fmla="*/ 110 w 110"/>
              <a:gd name="T53" fmla="*/ 93 h 103"/>
              <a:gd name="T54" fmla="*/ 100 w 110"/>
              <a:gd name="T55" fmla="*/ 93 h 103"/>
              <a:gd name="T56" fmla="*/ 100 w 110"/>
              <a:gd name="T57" fmla="*/ 103 h 103"/>
              <a:gd name="T58" fmla="*/ 110 w 110"/>
              <a:gd name="T59" fmla="*/ 103 h 103"/>
              <a:gd name="T60" fmla="*/ 110 w 110"/>
              <a:gd name="T61" fmla="*/ 0 h 103"/>
              <a:gd name="T62" fmla="*/ 100 w 110"/>
              <a:gd name="T63" fmla="*/ 0 h 103"/>
              <a:gd name="T64" fmla="*/ 100 w 110"/>
              <a:gd name="T65" fmla="*/ 9 h 103"/>
              <a:gd name="T66" fmla="*/ 110 w 110"/>
              <a:gd name="T67" fmla="*/ 9 h 103"/>
              <a:gd name="T68" fmla="*/ 110 w 110"/>
              <a:gd name="T69" fmla="*/ 0 h 103"/>
              <a:gd name="T70" fmla="*/ 0 w 110"/>
              <a:gd name="T71" fmla="*/ 0 h 103"/>
              <a:gd name="T72" fmla="*/ 0 w 110"/>
              <a:gd name="T73" fmla="*/ 9 h 103"/>
              <a:gd name="T74" fmla="*/ 10 w 110"/>
              <a:gd name="T75" fmla="*/ 9 h 103"/>
              <a:gd name="T76" fmla="*/ 10 w 110"/>
              <a:gd name="T77" fmla="*/ 0 h 103"/>
              <a:gd name="T78" fmla="*/ 0 w 110"/>
              <a:gd name="T79" fmla="*/ 0 h 103"/>
              <a:gd name="T80" fmla="*/ 0 w 110"/>
              <a:gd name="T81" fmla="*/ 103 h 103"/>
              <a:gd name="T82" fmla="*/ 10 w 110"/>
              <a:gd name="T83" fmla="*/ 103 h 103"/>
              <a:gd name="T84" fmla="*/ 10 w 110"/>
              <a:gd name="T85" fmla="*/ 93 h 103"/>
              <a:gd name="T86" fmla="*/ 0 w 110"/>
              <a:gd name="T87" fmla="*/ 93 h 103"/>
              <a:gd name="T88" fmla="*/ 0 w 110"/>
              <a:gd name="T89" fmla="*/ 103 h 1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03">
                <a:moveTo>
                  <a:pt x="10" y="84"/>
                </a:moveTo>
                <a:lnTo>
                  <a:pt x="10" y="103"/>
                </a:lnTo>
                <a:lnTo>
                  <a:pt x="100" y="103"/>
                </a:lnTo>
                <a:lnTo>
                  <a:pt x="100" y="84"/>
                </a:lnTo>
                <a:lnTo>
                  <a:pt x="10" y="84"/>
                </a:lnTo>
                <a:close/>
                <a:moveTo>
                  <a:pt x="90" y="93"/>
                </a:moveTo>
                <a:lnTo>
                  <a:pt x="110" y="93"/>
                </a:lnTo>
                <a:lnTo>
                  <a:pt x="110" y="9"/>
                </a:lnTo>
                <a:lnTo>
                  <a:pt x="90" y="9"/>
                </a:lnTo>
                <a:lnTo>
                  <a:pt x="90" y="93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93"/>
                </a:lnTo>
                <a:lnTo>
                  <a:pt x="19" y="93"/>
                </a:lnTo>
                <a:lnTo>
                  <a:pt x="19" y="9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  <a:moveTo>
                  <a:pt x="110" y="103"/>
                </a:moveTo>
                <a:lnTo>
                  <a:pt x="110" y="93"/>
                </a:lnTo>
                <a:lnTo>
                  <a:pt x="100" y="93"/>
                </a:lnTo>
                <a:lnTo>
                  <a:pt x="100" y="103"/>
                </a:lnTo>
                <a:lnTo>
                  <a:pt x="110" y="103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9"/>
                </a:lnTo>
                <a:lnTo>
                  <a:pt x="110" y="9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03"/>
                </a:moveTo>
                <a:lnTo>
                  <a:pt x="10" y="103"/>
                </a:lnTo>
                <a:lnTo>
                  <a:pt x="10" y="93"/>
                </a:lnTo>
                <a:lnTo>
                  <a:pt x="0" y="93"/>
                </a:lnTo>
                <a:lnTo>
                  <a:pt x="0" y="10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4" name="Freeform 1852"/>
          <p:cNvSpPr>
            <a:spLocks noEditPoints="1"/>
          </p:cNvSpPr>
          <p:nvPr/>
        </p:nvSpPr>
        <p:spPr bwMode="auto">
          <a:xfrm>
            <a:off x="7627938" y="4903788"/>
            <a:ext cx="87312" cy="85725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5" name="Freeform 1853"/>
          <p:cNvSpPr>
            <a:spLocks noEditPoints="1"/>
          </p:cNvSpPr>
          <p:nvPr/>
        </p:nvSpPr>
        <p:spPr bwMode="auto">
          <a:xfrm>
            <a:off x="7627938" y="5348288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6" name="Freeform 1854"/>
          <p:cNvSpPr>
            <a:spLocks noEditPoints="1"/>
          </p:cNvSpPr>
          <p:nvPr/>
        </p:nvSpPr>
        <p:spPr bwMode="auto">
          <a:xfrm>
            <a:off x="7627938" y="5789613"/>
            <a:ext cx="87312" cy="87312"/>
          </a:xfrm>
          <a:custGeom>
            <a:avLst/>
            <a:gdLst>
              <a:gd name="T0" fmla="*/ 10 w 110"/>
              <a:gd name="T1" fmla="*/ 91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1 h 110"/>
              <a:gd name="T8" fmla="*/ 10 w 110"/>
              <a:gd name="T9" fmla="*/ 91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20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20 h 110"/>
              <a:gd name="T28" fmla="*/ 100 w 110"/>
              <a:gd name="T29" fmla="*/ 20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1"/>
                </a:moveTo>
                <a:lnTo>
                  <a:pt x="10" y="110"/>
                </a:lnTo>
                <a:lnTo>
                  <a:pt x="100" y="110"/>
                </a:lnTo>
                <a:lnTo>
                  <a:pt x="100" y="91"/>
                </a:lnTo>
                <a:lnTo>
                  <a:pt x="10" y="91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20"/>
                </a:moveTo>
                <a:lnTo>
                  <a:pt x="100" y="0"/>
                </a:lnTo>
                <a:lnTo>
                  <a:pt x="10" y="0"/>
                </a:lnTo>
                <a:lnTo>
                  <a:pt x="10" y="20"/>
                </a:lnTo>
                <a:lnTo>
                  <a:pt x="10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7" name="Freeform 1855"/>
          <p:cNvSpPr>
            <a:spLocks noEditPoints="1"/>
          </p:cNvSpPr>
          <p:nvPr/>
        </p:nvSpPr>
        <p:spPr bwMode="auto">
          <a:xfrm>
            <a:off x="7418388" y="5999163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8" name="Freeform 1856"/>
          <p:cNvSpPr>
            <a:spLocks noEditPoints="1"/>
          </p:cNvSpPr>
          <p:nvPr/>
        </p:nvSpPr>
        <p:spPr bwMode="auto">
          <a:xfrm>
            <a:off x="6997700" y="5999163"/>
            <a:ext cx="87313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0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0 w 110"/>
              <a:gd name="T17" fmla="*/ 10 h 110"/>
              <a:gd name="T18" fmla="*/ 90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19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19 w 110"/>
              <a:gd name="T37" fmla="*/ 100 h 110"/>
              <a:gd name="T38" fmla="*/ 19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0" y="100"/>
                </a:moveTo>
                <a:lnTo>
                  <a:pt x="110" y="100"/>
                </a:lnTo>
                <a:lnTo>
                  <a:pt x="110" y="10"/>
                </a:lnTo>
                <a:lnTo>
                  <a:pt x="90" y="10"/>
                </a:lnTo>
                <a:lnTo>
                  <a:pt x="90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100"/>
                </a:lnTo>
                <a:lnTo>
                  <a:pt x="19" y="100"/>
                </a:lnTo>
                <a:lnTo>
                  <a:pt x="19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49" name="Freeform 1857"/>
          <p:cNvSpPr>
            <a:spLocks noEditPoints="1"/>
          </p:cNvSpPr>
          <p:nvPr/>
        </p:nvSpPr>
        <p:spPr bwMode="auto">
          <a:xfrm>
            <a:off x="6592888" y="5999163"/>
            <a:ext cx="80962" cy="87312"/>
          </a:xfrm>
          <a:custGeom>
            <a:avLst/>
            <a:gdLst>
              <a:gd name="T0" fmla="*/ 10 w 104"/>
              <a:gd name="T1" fmla="*/ 90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0 h 110"/>
              <a:gd name="T8" fmla="*/ 10 w 104"/>
              <a:gd name="T9" fmla="*/ 90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19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19 h 110"/>
              <a:gd name="T28" fmla="*/ 94 w 104"/>
              <a:gd name="T29" fmla="*/ 19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0"/>
                </a:moveTo>
                <a:lnTo>
                  <a:pt x="10" y="110"/>
                </a:lnTo>
                <a:lnTo>
                  <a:pt x="94" y="110"/>
                </a:lnTo>
                <a:lnTo>
                  <a:pt x="94" y="90"/>
                </a:lnTo>
                <a:lnTo>
                  <a:pt x="10" y="90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19"/>
                </a:moveTo>
                <a:lnTo>
                  <a:pt x="94" y="0"/>
                </a:lnTo>
                <a:lnTo>
                  <a:pt x="10" y="0"/>
                </a:lnTo>
                <a:lnTo>
                  <a:pt x="10" y="19"/>
                </a:lnTo>
                <a:lnTo>
                  <a:pt x="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50" name="Freeform 1858"/>
          <p:cNvSpPr>
            <a:spLocks noEditPoints="1"/>
          </p:cNvSpPr>
          <p:nvPr/>
        </p:nvSpPr>
        <p:spPr bwMode="auto">
          <a:xfrm>
            <a:off x="6181725" y="5999163"/>
            <a:ext cx="82550" cy="87312"/>
          </a:xfrm>
          <a:custGeom>
            <a:avLst/>
            <a:gdLst>
              <a:gd name="T0" fmla="*/ 10 w 104"/>
              <a:gd name="T1" fmla="*/ 90 h 110"/>
              <a:gd name="T2" fmla="*/ 10 w 104"/>
              <a:gd name="T3" fmla="*/ 110 h 110"/>
              <a:gd name="T4" fmla="*/ 94 w 104"/>
              <a:gd name="T5" fmla="*/ 110 h 110"/>
              <a:gd name="T6" fmla="*/ 94 w 104"/>
              <a:gd name="T7" fmla="*/ 90 h 110"/>
              <a:gd name="T8" fmla="*/ 10 w 104"/>
              <a:gd name="T9" fmla="*/ 90 h 110"/>
              <a:gd name="T10" fmla="*/ 84 w 104"/>
              <a:gd name="T11" fmla="*/ 100 h 110"/>
              <a:gd name="T12" fmla="*/ 104 w 104"/>
              <a:gd name="T13" fmla="*/ 100 h 110"/>
              <a:gd name="T14" fmla="*/ 104 w 104"/>
              <a:gd name="T15" fmla="*/ 10 h 110"/>
              <a:gd name="T16" fmla="*/ 84 w 104"/>
              <a:gd name="T17" fmla="*/ 10 h 110"/>
              <a:gd name="T18" fmla="*/ 84 w 104"/>
              <a:gd name="T19" fmla="*/ 100 h 110"/>
              <a:gd name="T20" fmla="*/ 94 w 104"/>
              <a:gd name="T21" fmla="*/ 19 h 110"/>
              <a:gd name="T22" fmla="*/ 94 w 104"/>
              <a:gd name="T23" fmla="*/ 0 h 110"/>
              <a:gd name="T24" fmla="*/ 10 w 104"/>
              <a:gd name="T25" fmla="*/ 0 h 110"/>
              <a:gd name="T26" fmla="*/ 10 w 104"/>
              <a:gd name="T27" fmla="*/ 19 h 110"/>
              <a:gd name="T28" fmla="*/ 94 w 104"/>
              <a:gd name="T29" fmla="*/ 19 h 110"/>
              <a:gd name="T30" fmla="*/ 20 w 104"/>
              <a:gd name="T31" fmla="*/ 10 h 110"/>
              <a:gd name="T32" fmla="*/ 0 w 104"/>
              <a:gd name="T33" fmla="*/ 10 h 110"/>
              <a:gd name="T34" fmla="*/ 0 w 104"/>
              <a:gd name="T35" fmla="*/ 100 h 110"/>
              <a:gd name="T36" fmla="*/ 20 w 104"/>
              <a:gd name="T37" fmla="*/ 100 h 110"/>
              <a:gd name="T38" fmla="*/ 20 w 104"/>
              <a:gd name="T39" fmla="*/ 10 h 110"/>
              <a:gd name="T40" fmla="*/ 0 w 104"/>
              <a:gd name="T41" fmla="*/ 110 h 110"/>
              <a:gd name="T42" fmla="*/ 10 w 104"/>
              <a:gd name="T43" fmla="*/ 110 h 110"/>
              <a:gd name="T44" fmla="*/ 10 w 104"/>
              <a:gd name="T45" fmla="*/ 100 h 110"/>
              <a:gd name="T46" fmla="*/ 0 w 104"/>
              <a:gd name="T47" fmla="*/ 100 h 110"/>
              <a:gd name="T48" fmla="*/ 0 w 104"/>
              <a:gd name="T49" fmla="*/ 110 h 110"/>
              <a:gd name="T50" fmla="*/ 104 w 104"/>
              <a:gd name="T51" fmla="*/ 110 h 110"/>
              <a:gd name="T52" fmla="*/ 104 w 104"/>
              <a:gd name="T53" fmla="*/ 100 h 110"/>
              <a:gd name="T54" fmla="*/ 94 w 104"/>
              <a:gd name="T55" fmla="*/ 100 h 110"/>
              <a:gd name="T56" fmla="*/ 94 w 104"/>
              <a:gd name="T57" fmla="*/ 110 h 110"/>
              <a:gd name="T58" fmla="*/ 104 w 104"/>
              <a:gd name="T59" fmla="*/ 110 h 110"/>
              <a:gd name="T60" fmla="*/ 104 w 104"/>
              <a:gd name="T61" fmla="*/ 0 h 110"/>
              <a:gd name="T62" fmla="*/ 94 w 104"/>
              <a:gd name="T63" fmla="*/ 0 h 110"/>
              <a:gd name="T64" fmla="*/ 94 w 104"/>
              <a:gd name="T65" fmla="*/ 10 h 110"/>
              <a:gd name="T66" fmla="*/ 104 w 104"/>
              <a:gd name="T67" fmla="*/ 10 h 110"/>
              <a:gd name="T68" fmla="*/ 104 w 104"/>
              <a:gd name="T69" fmla="*/ 0 h 110"/>
              <a:gd name="T70" fmla="*/ 0 w 104"/>
              <a:gd name="T71" fmla="*/ 0 h 110"/>
              <a:gd name="T72" fmla="*/ 0 w 104"/>
              <a:gd name="T73" fmla="*/ 10 h 110"/>
              <a:gd name="T74" fmla="*/ 10 w 104"/>
              <a:gd name="T75" fmla="*/ 10 h 110"/>
              <a:gd name="T76" fmla="*/ 10 w 104"/>
              <a:gd name="T77" fmla="*/ 0 h 110"/>
              <a:gd name="T78" fmla="*/ 0 w 104"/>
              <a:gd name="T79" fmla="*/ 0 h 110"/>
              <a:gd name="T80" fmla="*/ 0 w 104"/>
              <a:gd name="T81" fmla="*/ 110 h 110"/>
              <a:gd name="T82" fmla="*/ 10 w 104"/>
              <a:gd name="T83" fmla="*/ 110 h 110"/>
              <a:gd name="T84" fmla="*/ 10 w 104"/>
              <a:gd name="T85" fmla="*/ 100 h 110"/>
              <a:gd name="T86" fmla="*/ 0 w 104"/>
              <a:gd name="T87" fmla="*/ 100 h 110"/>
              <a:gd name="T88" fmla="*/ 0 w 104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4" h="110">
                <a:moveTo>
                  <a:pt x="10" y="90"/>
                </a:moveTo>
                <a:lnTo>
                  <a:pt x="10" y="110"/>
                </a:lnTo>
                <a:lnTo>
                  <a:pt x="94" y="110"/>
                </a:lnTo>
                <a:lnTo>
                  <a:pt x="94" y="90"/>
                </a:lnTo>
                <a:lnTo>
                  <a:pt x="10" y="90"/>
                </a:lnTo>
                <a:close/>
                <a:moveTo>
                  <a:pt x="84" y="100"/>
                </a:moveTo>
                <a:lnTo>
                  <a:pt x="104" y="100"/>
                </a:lnTo>
                <a:lnTo>
                  <a:pt x="104" y="10"/>
                </a:lnTo>
                <a:lnTo>
                  <a:pt x="84" y="10"/>
                </a:lnTo>
                <a:lnTo>
                  <a:pt x="84" y="100"/>
                </a:lnTo>
                <a:close/>
                <a:moveTo>
                  <a:pt x="94" y="19"/>
                </a:moveTo>
                <a:lnTo>
                  <a:pt x="94" y="0"/>
                </a:lnTo>
                <a:lnTo>
                  <a:pt x="10" y="0"/>
                </a:lnTo>
                <a:lnTo>
                  <a:pt x="10" y="19"/>
                </a:lnTo>
                <a:lnTo>
                  <a:pt x="94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04" y="110"/>
                </a:moveTo>
                <a:lnTo>
                  <a:pt x="104" y="100"/>
                </a:lnTo>
                <a:lnTo>
                  <a:pt x="94" y="100"/>
                </a:lnTo>
                <a:lnTo>
                  <a:pt x="94" y="110"/>
                </a:lnTo>
                <a:lnTo>
                  <a:pt x="104" y="110"/>
                </a:lnTo>
                <a:close/>
                <a:moveTo>
                  <a:pt x="104" y="0"/>
                </a:moveTo>
                <a:lnTo>
                  <a:pt x="94" y="0"/>
                </a:lnTo>
                <a:lnTo>
                  <a:pt x="94" y="10"/>
                </a:lnTo>
                <a:lnTo>
                  <a:pt x="104" y="10"/>
                </a:lnTo>
                <a:lnTo>
                  <a:pt x="10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51" name="Freeform 1859"/>
          <p:cNvSpPr>
            <a:spLocks noEditPoints="1"/>
          </p:cNvSpPr>
          <p:nvPr/>
        </p:nvSpPr>
        <p:spPr bwMode="auto">
          <a:xfrm>
            <a:off x="5772150" y="5999163"/>
            <a:ext cx="87313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52" name="Freeform 1860"/>
          <p:cNvSpPr>
            <a:spLocks noEditPoints="1"/>
          </p:cNvSpPr>
          <p:nvPr/>
        </p:nvSpPr>
        <p:spPr bwMode="auto">
          <a:xfrm>
            <a:off x="5360988" y="5999163"/>
            <a:ext cx="87312" cy="87312"/>
          </a:xfrm>
          <a:custGeom>
            <a:avLst/>
            <a:gdLst>
              <a:gd name="T0" fmla="*/ 10 w 110"/>
              <a:gd name="T1" fmla="*/ 90 h 110"/>
              <a:gd name="T2" fmla="*/ 10 w 110"/>
              <a:gd name="T3" fmla="*/ 110 h 110"/>
              <a:gd name="T4" fmla="*/ 100 w 110"/>
              <a:gd name="T5" fmla="*/ 110 h 110"/>
              <a:gd name="T6" fmla="*/ 100 w 110"/>
              <a:gd name="T7" fmla="*/ 90 h 110"/>
              <a:gd name="T8" fmla="*/ 10 w 110"/>
              <a:gd name="T9" fmla="*/ 90 h 110"/>
              <a:gd name="T10" fmla="*/ 91 w 110"/>
              <a:gd name="T11" fmla="*/ 100 h 110"/>
              <a:gd name="T12" fmla="*/ 110 w 110"/>
              <a:gd name="T13" fmla="*/ 100 h 110"/>
              <a:gd name="T14" fmla="*/ 110 w 110"/>
              <a:gd name="T15" fmla="*/ 10 h 110"/>
              <a:gd name="T16" fmla="*/ 91 w 110"/>
              <a:gd name="T17" fmla="*/ 10 h 110"/>
              <a:gd name="T18" fmla="*/ 91 w 110"/>
              <a:gd name="T19" fmla="*/ 100 h 110"/>
              <a:gd name="T20" fmla="*/ 100 w 110"/>
              <a:gd name="T21" fmla="*/ 19 h 110"/>
              <a:gd name="T22" fmla="*/ 100 w 110"/>
              <a:gd name="T23" fmla="*/ 0 h 110"/>
              <a:gd name="T24" fmla="*/ 10 w 110"/>
              <a:gd name="T25" fmla="*/ 0 h 110"/>
              <a:gd name="T26" fmla="*/ 10 w 110"/>
              <a:gd name="T27" fmla="*/ 19 h 110"/>
              <a:gd name="T28" fmla="*/ 100 w 110"/>
              <a:gd name="T29" fmla="*/ 19 h 110"/>
              <a:gd name="T30" fmla="*/ 20 w 110"/>
              <a:gd name="T31" fmla="*/ 10 h 110"/>
              <a:gd name="T32" fmla="*/ 0 w 110"/>
              <a:gd name="T33" fmla="*/ 10 h 110"/>
              <a:gd name="T34" fmla="*/ 0 w 110"/>
              <a:gd name="T35" fmla="*/ 100 h 110"/>
              <a:gd name="T36" fmla="*/ 20 w 110"/>
              <a:gd name="T37" fmla="*/ 100 h 110"/>
              <a:gd name="T38" fmla="*/ 20 w 110"/>
              <a:gd name="T39" fmla="*/ 10 h 110"/>
              <a:gd name="T40" fmla="*/ 0 w 110"/>
              <a:gd name="T41" fmla="*/ 110 h 110"/>
              <a:gd name="T42" fmla="*/ 10 w 110"/>
              <a:gd name="T43" fmla="*/ 110 h 110"/>
              <a:gd name="T44" fmla="*/ 10 w 110"/>
              <a:gd name="T45" fmla="*/ 100 h 110"/>
              <a:gd name="T46" fmla="*/ 0 w 110"/>
              <a:gd name="T47" fmla="*/ 100 h 110"/>
              <a:gd name="T48" fmla="*/ 0 w 110"/>
              <a:gd name="T49" fmla="*/ 110 h 110"/>
              <a:gd name="T50" fmla="*/ 110 w 110"/>
              <a:gd name="T51" fmla="*/ 110 h 110"/>
              <a:gd name="T52" fmla="*/ 110 w 110"/>
              <a:gd name="T53" fmla="*/ 100 h 110"/>
              <a:gd name="T54" fmla="*/ 100 w 110"/>
              <a:gd name="T55" fmla="*/ 100 h 110"/>
              <a:gd name="T56" fmla="*/ 100 w 110"/>
              <a:gd name="T57" fmla="*/ 110 h 110"/>
              <a:gd name="T58" fmla="*/ 110 w 110"/>
              <a:gd name="T59" fmla="*/ 110 h 110"/>
              <a:gd name="T60" fmla="*/ 110 w 110"/>
              <a:gd name="T61" fmla="*/ 0 h 110"/>
              <a:gd name="T62" fmla="*/ 100 w 110"/>
              <a:gd name="T63" fmla="*/ 0 h 110"/>
              <a:gd name="T64" fmla="*/ 100 w 110"/>
              <a:gd name="T65" fmla="*/ 10 h 110"/>
              <a:gd name="T66" fmla="*/ 110 w 110"/>
              <a:gd name="T67" fmla="*/ 10 h 110"/>
              <a:gd name="T68" fmla="*/ 110 w 110"/>
              <a:gd name="T69" fmla="*/ 0 h 110"/>
              <a:gd name="T70" fmla="*/ 0 w 110"/>
              <a:gd name="T71" fmla="*/ 0 h 110"/>
              <a:gd name="T72" fmla="*/ 0 w 110"/>
              <a:gd name="T73" fmla="*/ 10 h 110"/>
              <a:gd name="T74" fmla="*/ 10 w 110"/>
              <a:gd name="T75" fmla="*/ 10 h 110"/>
              <a:gd name="T76" fmla="*/ 10 w 110"/>
              <a:gd name="T77" fmla="*/ 0 h 110"/>
              <a:gd name="T78" fmla="*/ 0 w 110"/>
              <a:gd name="T79" fmla="*/ 0 h 110"/>
              <a:gd name="T80" fmla="*/ 0 w 110"/>
              <a:gd name="T81" fmla="*/ 110 h 110"/>
              <a:gd name="T82" fmla="*/ 10 w 110"/>
              <a:gd name="T83" fmla="*/ 110 h 110"/>
              <a:gd name="T84" fmla="*/ 10 w 110"/>
              <a:gd name="T85" fmla="*/ 100 h 110"/>
              <a:gd name="T86" fmla="*/ 0 w 110"/>
              <a:gd name="T87" fmla="*/ 100 h 110"/>
              <a:gd name="T88" fmla="*/ 0 w 110"/>
              <a:gd name="T89" fmla="*/ 110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10" h="110">
                <a:moveTo>
                  <a:pt x="10" y="90"/>
                </a:moveTo>
                <a:lnTo>
                  <a:pt x="10" y="110"/>
                </a:lnTo>
                <a:lnTo>
                  <a:pt x="100" y="110"/>
                </a:lnTo>
                <a:lnTo>
                  <a:pt x="100" y="90"/>
                </a:lnTo>
                <a:lnTo>
                  <a:pt x="10" y="90"/>
                </a:lnTo>
                <a:close/>
                <a:moveTo>
                  <a:pt x="91" y="100"/>
                </a:moveTo>
                <a:lnTo>
                  <a:pt x="110" y="100"/>
                </a:lnTo>
                <a:lnTo>
                  <a:pt x="110" y="10"/>
                </a:lnTo>
                <a:lnTo>
                  <a:pt x="91" y="10"/>
                </a:lnTo>
                <a:lnTo>
                  <a:pt x="91" y="100"/>
                </a:lnTo>
                <a:close/>
                <a:moveTo>
                  <a:pt x="100" y="19"/>
                </a:moveTo>
                <a:lnTo>
                  <a:pt x="100" y="0"/>
                </a:lnTo>
                <a:lnTo>
                  <a:pt x="10" y="0"/>
                </a:lnTo>
                <a:lnTo>
                  <a:pt x="10" y="19"/>
                </a:lnTo>
                <a:lnTo>
                  <a:pt x="100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100"/>
                </a:lnTo>
                <a:lnTo>
                  <a:pt x="20" y="100"/>
                </a:lnTo>
                <a:lnTo>
                  <a:pt x="20" y="1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  <a:moveTo>
                  <a:pt x="110" y="110"/>
                </a:moveTo>
                <a:lnTo>
                  <a:pt x="110" y="100"/>
                </a:lnTo>
                <a:lnTo>
                  <a:pt x="100" y="100"/>
                </a:lnTo>
                <a:lnTo>
                  <a:pt x="100" y="110"/>
                </a:lnTo>
                <a:lnTo>
                  <a:pt x="110" y="110"/>
                </a:lnTo>
                <a:close/>
                <a:moveTo>
                  <a:pt x="110" y="0"/>
                </a:moveTo>
                <a:lnTo>
                  <a:pt x="100" y="0"/>
                </a:lnTo>
                <a:lnTo>
                  <a:pt x="100" y="10"/>
                </a:lnTo>
                <a:lnTo>
                  <a:pt x="110" y="10"/>
                </a:lnTo>
                <a:lnTo>
                  <a:pt x="11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110"/>
                </a:moveTo>
                <a:lnTo>
                  <a:pt x="10" y="110"/>
                </a:lnTo>
                <a:lnTo>
                  <a:pt x="10" y="100"/>
                </a:lnTo>
                <a:lnTo>
                  <a:pt x="0" y="100"/>
                </a:lnTo>
                <a:lnTo>
                  <a:pt x="0" y="1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53" name="Freeform 1861"/>
          <p:cNvSpPr>
            <a:spLocks noEditPoints="1"/>
          </p:cNvSpPr>
          <p:nvPr/>
        </p:nvSpPr>
        <p:spPr bwMode="auto">
          <a:xfrm>
            <a:off x="5294313" y="3498850"/>
            <a:ext cx="2278062" cy="2449513"/>
          </a:xfrm>
          <a:custGeom>
            <a:avLst/>
            <a:gdLst>
              <a:gd name="T0" fmla="*/ 10 w 2870"/>
              <a:gd name="T1" fmla="*/ 3067 h 3086"/>
              <a:gd name="T2" fmla="*/ 10 w 2870"/>
              <a:gd name="T3" fmla="*/ 3086 h 3086"/>
              <a:gd name="T4" fmla="*/ 2860 w 2870"/>
              <a:gd name="T5" fmla="*/ 3086 h 3086"/>
              <a:gd name="T6" fmla="*/ 2860 w 2870"/>
              <a:gd name="T7" fmla="*/ 3067 h 3086"/>
              <a:gd name="T8" fmla="*/ 10 w 2870"/>
              <a:gd name="T9" fmla="*/ 3067 h 3086"/>
              <a:gd name="T10" fmla="*/ 2850 w 2870"/>
              <a:gd name="T11" fmla="*/ 3077 h 3086"/>
              <a:gd name="T12" fmla="*/ 2870 w 2870"/>
              <a:gd name="T13" fmla="*/ 3077 h 3086"/>
              <a:gd name="T14" fmla="*/ 2870 w 2870"/>
              <a:gd name="T15" fmla="*/ 9 h 3086"/>
              <a:gd name="T16" fmla="*/ 2850 w 2870"/>
              <a:gd name="T17" fmla="*/ 9 h 3086"/>
              <a:gd name="T18" fmla="*/ 2850 w 2870"/>
              <a:gd name="T19" fmla="*/ 3077 h 3086"/>
              <a:gd name="T20" fmla="*/ 2860 w 2870"/>
              <a:gd name="T21" fmla="*/ 19 h 3086"/>
              <a:gd name="T22" fmla="*/ 2860 w 2870"/>
              <a:gd name="T23" fmla="*/ 0 h 3086"/>
              <a:gd name="T24" fmla="*/ 10 w 2870"/>
              <a:gd name="T25" fmla="*/ 0 h 3086"/>
              <a:gd name="T26" fmla="*/ 10 w 2870"/>
              <a:gd name="T27" fmla="*/ 19 h 3086"/>
              <a:gd name="T28" fmla="*/ 2860 w 2870"/>
              <a:gd name="T29" fmla="*/ 19 h 3086"/>
              <a:gd name="T30" fmla="*/ 20 w 2870"/>
              <a:gd name="T31" fmla="*/ 9 h 3086"/>
              <a:gd name="T32" fmla="*/ 0 w 2870"/>
              <a:gd name="T33" fmla="*/ 9 h 3086"/>
              <a:gd name="T34" fmla="*/ 0 w 2870"/>
              <a:gd name="T35" fmla="*/ 3077 h 3086"/>
              <a:gd name="T36" fmla="*/ 20 w 2870"/>
              <a:gd name="T37" fmla="*/ 3077 h 3086"/>
              <a:gd name="T38" fmla="*/ 20 w 2870"/>
              <a:gd name="T39" fmla="*/ 9 h 3086"/>
              <a:gd name="T40" fmla="*/ 0 w 2870"/>
              <a:gd name="T41" fmla="*/ 3086 h 3086"/>
              <a:gd name="T42" fmla="*/ 10 w 2870"/>
              <a:gd name="T43" fmla="*/ 3086 h 3086"/>
              <a:gd name="T44" fmla="*/ 10 w 2870"/>
              <a:gd name="T45" fmla="*/ 3077 h 3086"/>
              <a:gd name="T46" fmla="*/ 0 w 2870"/>
              <a:gd name="T47" fmla="*/ 3077 h 3086"/>
              <a:gd name="T48" fmla="*/ 0 w 2870"/>
              <a:gd name="T49" fmla="*/ 3086 h 3086"/>
              <a:gd name="T50" fmla="*/ 2870 w 2870"/>
              <a:gd name="T51" fmla="*/ 3086 h 3086"/>
              <a:gd name="T52" fmla="*/ 2870 w 2870"/>
              <a:gd name="T53" fmla="*/ 3077 h 3086"/>
              <a:gd name="T54" fmla="*/ 2860 w 2870"/>
              <a:gd name="T55" fmla="*/ 3077 h 3086"/>
              <a:gd name="T56" fmla="*/ 2860 w 2870"/>
              <a:gd name="T57" fmla="*/ 3086 h 3086"/>
              <a:gd name="T58" fmla="*/ 2870 w 2870"/>
              <a:gd name="T59" fmla="*/ 3086 h 3086"/>
              <a:gd name="T60" fmla="*/ 2870 w 2870"/>
              <a:gd name="T61" fmla="*/ 0 h 3086"/>
              <a:gd name="T62" fmla="*/ 2860 w 2870"/>
              <a:gd name="T63" fmla="*/ 0 h 3086"/>
              <a:gd name="T64" fmla="*/ 2860 w 2870"/>
              <a:gd name="T65" fmla="*/ 9 h 3086"/>
              <a:gd name="T66" fmla="*/ 2870 w 2870"/>
              <a:gd name="T67" fmla="*/ 9 h 3086"/>
              <a:gd name="T68" fmla="*/ 2870 w 2870"/>
              <a:gd name="T69" fmla="*/ 0 h 3086"/>
              <a:gd name="T70" fmla="*/ 0 w 2870"/>
              <a:gd name="T71" fmla="*/ 0 h 3086"/>
              <a:gd name="T72" fmla="*/ 0 w 2870"/>
              <a:gd name="T73" fmla="*/ 9 h 3086"/>
              <a:gd name="T74" fmla="*/ 10 w 2870"/>
              <a:gd name="T75" fmla="*/ 9 h 3086"/>
              <a:gd name="T76" fmla="*/ 10 w 2870"/>
              <a:gd name="T77" fmla="*/ 0 h 3086"/>
              <a:gd name="T78" fmla="*/ 0 w 2870"/>
              <a:gd name="T79" fmla="*/ 0 h 3086"/>
              <a:gd name="T80" fmla="*/ 0 w 2870"/>
              <a:gd name="T81" fmla="*/ 3086 h 3086"/>
              <a:gd name="T82" fmla="*/ 10 w 2870"/>
              <a:gd name="T83" fmla="*/ 3086 h 3086"/>
              <a:gd name="T84" fmla="*/ 10 w 2870"/>
              <a:gd name="T85" fmla="*/ 3077 h 3086"/>
              <a:gd name="T86" fmla="*/ 0 w 2870"/>
              <a:gd name="T87" fmla="*/ 3077 h 3086"/>
              <a:gd name="T88" fmla="*/ 0 w 2870"/>
              <a:gd name="T89" fmla="*/ 3086 h 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0" h="3086">
                <a:moveTo>
                  <a:pt x="10" y="3067"/>
                </a:moveTo>
                <a:lnTo>
                  <a:pt x="10" y="3086"/>
                </a:lnTo>
                <a:lnTo>
                  <a:pt x="2860" y="3086"/>
                </a:lnTo>
                <a:lnTo>
                  <a:pt x="2860" y="3067"/>
                </a:lnTo>
                <a:lnTo>
                  <a:pt x="10" y="3067"/>
                </a:lnTo>
                <a:close/>
                <a:moveTo>
                  <a:pt x="2850" y="3077"/>
                </a:moveTo>
                <a:lnTo>
                  <a:pt x="2870" y="3077"/>
                </a:lnTo>
                <a:lnTo>
                  <a:pt x="2870" y="9"/>
                </a:lnTo>
                <a:lnTo>
                  <a:pt x="2850" y="9"/>
                </a:lnTo>
                <a:lnTo>
                  <a:pt x="2850" y="3077"/>
                </a:lnTo>
                <a:close/>
                <a:moveTo>
                  <a:pt x="2860" y="19"/>
                </a:moveTo>
                <a:lnTo>
                  <a:pt x="2860" y="0"/>
                </a:lnTo>
                <a:lnTo>
                  <a:pt x="10" y="0"/>
                </a:lnTo>
                <a:lnTo>
                  <a:pt x="10" y="19"/>
                </a:lnTo>
                <a:lnTo>
                  <a:pt x="286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3077"/>
                </a:lnTo>
                <a:lnTo>
                  <a:pt x="20" y="3077"/>
                </a:lnTo>
                <a:lnTo>
                  <a:pt x="20" y="9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  <a:moveTo>
                  <a:pt x="2870" y="3086"/>
                </a:moveTo>
                <a:lnTo>
                  <a:pt x="2870" y="3077"/>
                </a:lnTo>
                <a:lnTo>
                  <a:pt x="2860" y="3077"/>
                </a:lnTo>
                <a:lnTo>
                  <a:pt x="2860" y="3086"/>
                </a:lnTo>
                <a:lnTo>
                  <a:pt x="2870" y="3086"/>
                </a:lnTo>
                <a:close/>
                <a:moveTo>
                  <a:pt x="2870" y="0"/>
                </a:moveTo>
                <a:lnTo>
                  <a:pt x="2860" y="0"/>
                </a:lnTo>
                <a:lnTo>
                  <a:pt x="2860" y="9"/>
                </a:lnTo>
                <a:lnTo>
                  <a:pt x="2870" y="9"/>
                </a:lnTo>
                <a:lnTo>
                  <a:pt x="287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54" name="Freeform 1862"/>
          <p:cNvSpPr>
            <a:spLocks noEditPoints="1"/>
          </p:cNvSpPr>
          <p:nvPr/>
        </p:nvSpPr>
        <p:spPr bwMode="auto">
          <a:xfrm>
            <a:off x="6105525" y="5727700"/>
            <a:ext cx="71438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1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1 w 91"/>
              <a:gd name="T17" fmla="*/ 9 h 277"/>
              <a:gd name="T18" fmla="*/ 71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55" name="Rectangle 1863"/>
          <p:cNvSpPr>
            <a:spLocks noChangeArrowheads="1"/>
          </p:cNvSpPr>
          <p:nvPr/>
        </p:nvSpPr>
        <p:spPr bwMode="auto">
          <a:xfrm>
            <a:off x="6113463" y="5735638"/>
            <a:ext cx="5556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58" name="Freeform 1866"/>
          <p:cNvSpPr>
            <a:spLocks noEditPoints="1"/>
          </p:cNvSpPr>
          <p:nvPr/>
        </p:nvSpPr>
        <p:spPr bwMode="auto">
          <a:xfrm>
            <a:off x="6289675" y="5727700"/>
            <a:ext cx="153988" cy="220663"/>
          </a:xfrm>
          <a:custGeom>
            <a:avLst/>
            <a:gdLst>
              <a:gd name="T0" fmla="*/ 10 w 194"/>
              <a:gd name="T1" fmla="*/ 258 h 277"/>
              <a:gd name="T2" fmla="*/ 10 w 194"/>
              <a:gd name="T3" fmla="*/ 277 h 277"/>
              <a:gd name="T4" fmla="*/ 184 w 194"/>
              <a:gd name="T5" fmla="*/ 277 h 277"/>
              <a:gd name="T6" fmla="*/ 184 w 194"/>
              <a:gd name="T7" fmla="*/ 258 h 277"/>
              <a:gd name="T8" fmla="*/ 10 w 194"/>
              <a:gd name="T9" fmla="*/ 258 h 277"/>
              <a:gd name="T10" fmla="*/ 175 w 194"/>
              <a:gd name="T11" fmla="*/ 268 h 277"/>
              <a:gd name="T12" fmla="*/ 194 w 194"/>
              <a:gd name="T13" fmla="*/ 268 h 277"/>
              <a:gd name="T14" fmla="*/ 194 w 194"/>
              <a:gd name="T15" fmla="*/ 9 h 277"/>
              <a:gd name="T16" fmla="*/ 175 w 194"/>
              <a:gd name="T17" fmla="*/ 9 h 277"/>
              <a:gd name="T18" fmla="*/ 175 w 194"/>
              <a:gd name="T19" fmla="*/ 268 h 277"/>
              <a:gd name="T20" fmla="*/ 184 w 194"/>
              <a:gd name="T21" fmla="*/ 19 h 277"/>
              <a:gd name="T22" fmla="*/ 184 w 194"/>
              <a:gd name="T23" fmla="*/ 0 h 277"/>
              <a:gd name="T24" fmla="*/ 10 w 194"/>
              <a:gd name="T25" fmla="*/ 0 h 277"/>
              <a:gd name="T26" fmla="*/ 10 w 194"/>
              <a:gd name="T27" fmla="*/ 19 h 277"/>
              <a:gd name="T28" fmla="*/ 184 w 194"/>
              <a:gd name="T29" fmla="*/ 19 h 277"/>
              <a:gd name="T30" fmla="*/ 19 w 194"/>
              <a:gd name="T31" fmla="*/ 9 h 277"/>
              <a:gd name="T32" fmla="*/ 0 w 194"/>
              <a:gd name="T33" fmla="*/ 9 h 277"/>
              <a:gd name="T34" fmla="*/ 0 w 194"/>
              <a:gd name="T35" fmla="*/ 268 h 277"/>
              <a:gd name="T36" fmla="*/ 19 w 194"/>
              <a:gd name="T37" fmla="*/ 268 h 277"/>
              <a:gd name="T38" fmla="*/ 19 w 194"/>
              <a:gd name="T39" fmla="*/ 9 h 277"/>
              <a:gd name="T40" fmla="*/ 0 w 194"/>
              <a:gd name="T41" fmla="*/ 277 h 277"/>
              <a:gd name="T42" fmla="*/ 10 w 194"/>
              <a:gd name="T43" fmla="*/ 277 h 277"/>
              <a:gd name="T44" fmla="*/ 10 w 194"/>
              <a:gd name="T45" fmla="*/ 268 h 277"/>
              <a:gd name="T46" fmla="*/ 0 w 194"/>
              <a:gd name="T47" fmla="*/ 268 h 277"/>
              <a:gd name="T48" fmla="*/ 0 w 194"/>
              <a:gd name="T49" fmla="*/ 277 h 277"/>
              <a:gd name="T50" fmla="*/ 194 w 194"/>
              <a:gd name="T51" fmla="*/ 277 h 277"/>
              <a:gd name="T52" fmla="*/ 194 w 194"/>
              <a:gd name="T53" fmla="*/ 268 h 277"/>
              <a:gd name="T54" fmla="*/ 184 w 194"/>
              <a:gd name="T55" fmla="*/ 268 h 277"/>
              <a:gd name="T56" fmla="*/ 184 w 194"/>
              <a:gd name="T57" fmla="*/ 277 h 277"/>
              <a:gd name="T58" fmla="*/ 194 w 194"/>
              <a:gd name="T59" fmla="*/ 277 h 277"/>
              <a:gd name="T60" fmla="*/ 194 w 194"/>
              <a:gd name="T61" fmla="*/ 0 h 277"/>
              <a:gd name="T62" fmla="*/ 184 w 194"/>
              <a:gd name="T63" fmla="*/ 0 h 277"/>
              <a:gd name="T64" fmla="*/ 184 w 194"/>
              <a:gd name="T65" fmla="*/ 9 h 277"/>
              <a:gd name="T66" fmla="*/ 194 w 194"/>
              <a:gd name="T67" fmla="*/ 9 h 277"/>
              <a:gd name="T68" fmla="*/ 194 w 194"/>
              <a:gd name="T69" fmla="*/ 0 h 277"/>
              <a:gd name="T70" fmla="*/ 0 w 194"/>
              <a:gd name="T71" fmla="*/ 0 h 277"/>
              <a:gd name="T72" fmla="*/ 0 w 194"/>
              <a:gd name="T73" fmla="*/ 9 h 277"/>
              <a:gd name="T74" fmla="*/ 10 w 194"/>
              <a:gd name="T75" fmla="*/ 9 h 277"/>
              <a:gd name="T76" fmla="*/ 10 w 194"/>
              <a:gd name="T77" fmla="*/ 0 h 277"/>
              <a:gd name="T78" fmla="*/ 0 w 194"/>
              <a:gd name="T79" fmla="*/ 0 h 277"/>
              <a:gd name="T80" fmla="*/ 0 w 194"/>
              <a:gd name="T81" fmla="*/ 277 h 277"/>
              <a:gd name="T82" fmla="*/ 10 w 194"/>
              <a:gd name="T83" fmla="*/ 277 h 277"/>
              <a:gd name="T84" fmla="*/ 10 w 194"/>
              <a:gd name="T85" fmla="*/ 268 h 277"/>
              <a:gd name="T86" fmla="*/ 0 w 194"/>
              <a:gd name="T87" fmla="*/ 268 h 277"/>
              <a:gd name="T88" fmla="*/ 0 w 19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77">
                <a:moveTo>
                  <a:pt x="10" y="258"/>
                </a:moveTo>
                <a:lnTo>
                  <a:pt x="10" y="277"/>
                </a:lnTo>
                <a:lnTo>
                  <a:pt x="184" y="277"/>
                </a:lnTo>
                <a:lnTo>
                  <a:pt x="184" y="258"/>
                </a:lnTo>
                <a:lnTo>
                  <a:pt x="10" y="258"/>
                </a:lnTo>
                <a:close/>
                <a:moveTo>
                  <a:pt x="175" y="268"/>
                </a:moveTo>
                <a:lnTo>
                  <a:pt x="194" y="268"/>
                </a:lnTo>
                <a:lnTo>
                  <a:pt x="194" y="9"/>
                </a:lnTo>
                <a:lnTo>
                  <a:pt x="175" y="9"/>
                </a:lnTo>
                <a:lnTo>
                  <a:pt x="175" y="268"/>
                </a:lnTo>
                <a:close/>
                <a:moveTo>
                  <a:pt x="184" y="19"/>
                </a:moveTo>
                <a:lnTo>
                  <a:pt x="184" y="0"/>
                </a:lnTo>
                <a:lnTo>
                  <a:pt x="10" y="0"/>
                </a:lnTo>
                <a:lnTo>
                  <a:pt x="10" y="19"/>
                </a:lnTo>
                <a:lnTo>
                  <a:pt x="18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94" y="277"/>
                </a:moveTo>
                <a:lnTo>
                  <a:pt x="194" y="268"/>
                </a:lnTo>
                <a:lnTo>
                  <a:pt x="184" y="268"/>
                </a:lnTo>
                <a:lnTo>
                  <a:pt x="184" y="277"/>
                </a:lnTo>
                <a:lnTo>
                  <a:pt x="194" y="277"/>
                </a:lnTo>
                <a:close/>
                <a:moveTo>
                  <a:pt x="194" y="0"/>
                </a:moveTo>
                <a:lnTo>
                  <a:pt x="184" y="0"/>
                </a:lnTo>
                <a:lnTo>
                  <a:pt x="184" y="9"/>
                </a:lnTo>
                <a:lnTo>
                  <a:pt x="194" y="9"/>
                </a:lnTo>
                <a:lnTo>
                  <a:pt x="19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59" name="Rectangle 1867"/>
          <p:cNvSpPr>
            <a:spLocks noChangeArrowheads="1"/>
          </p:cNvSpPr>
          <p:nvPr/>
        </p:nvSpPr>
        <p:spPr bwMode="auto">
          <a:xfrm>
            <a:off x="6297613" y="5735638"/>
            <a:ext cx="13811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90" name="Freeform 1898"/>
          <p:cNvSpPr>
            <a:spLocks noEditPoints="1"/>
          </p:cNvSpPr>
          <p:nvPr/>
        </p:nvSpPr>
        <p:spPr bwMode="auto">
          <a:xfrm>
            <a:off x="6546850" y="5727700"/>
            <a:ext cx="101600" cy="220663"/>
          </a:xfrm>
          <a:custGeom>
            <a:avLst/>
            <a:gdLst>
              <a:gd name="T0" fmla="*/ 10 w 129"/>
              <a:gd name="T1" fmla="*/ 258 h 277"/>
              <a:gd name="T2" fmla="*/ 10 w 129"/>
              <a:gd name="T3" fmla="*/ 277 h 277"/>
              <a:gd name="T4" fmla="*/ 120 w 129"/>
              <a:gd name="T5" fmla="*/ 277 h 277"/>
              <a:gd name="T6" fmla="*/ 120 w 129"/>
              <a:gd name="T7" fmla="*/ 258 h 277"/>
              <a:gd name="T8" fmla="*/ 10 w 129"/>
              <a:gd name="T9" fmla="*/ 258 h 277"/>
              <a:gd name="T10" fmla="*/ 110 w 129"/>
              <a:gd name="T11" fmla="*/ 268 h 277"/>
              <a:gd name="T12" fmla="*/ 129 w 129"/>
              <a:gd name="T13" fmla="*/ 268 h 277"/>
              <a:gd name="T14" fmla="*/ 129 w 129"/>
              <a:gd name="T15" fmla="*/ 9 h 277"/>
              <a:gd name="T16" fmla="*/ 110 w 129"/>
              <a:gd name="T17" fmla="*/ 9 h 277"/>
              <a:gd name="T18" fmla="*/ 110 w 129"/>
              <a:gd name="T19" fmla="*/ 268 h 277"/>
              <a:gd name="T20" fmla="*/ 120 w 129"/>
              <a:gd name="T21" fmla="*/ 19 h 277"/>
              <a:gd name="T22" fmla="*/ 120 w 129"/>
              <a:gd name="T23" fmla="*/ 0 h 277"/>
              <a:gd name="T24" fmla="*/ 10 w 129"/>
              <a:gd name="T25" fmla="*/ 0 h 277"/>
              <a:gd name="T26" fmla="*/ 10 w 129"/>
              <a:gd name="T27" fmla="*/ 19 h 277"/>
              <a:gd name="T28" fmla="*/ 120 w 129"/>
              <a:gd name="T29" fmla="*/ 19 h 277"/>
              <a:gd name="T30" fmla="*/ 20 w 129"/>
              <a:gd name="T31" fmla="*/ 9 h 277"/>
              <a:gd name="T32" fmla="*/ 0 w 129"/>
              <a:gd name="T33" fmla="*/ 9 h 277"/>
              <a:gd name="T34" fmla="*/ 0 w 129"/>
              <a:gd name="T35" fmla="*/ 268 h 277"/>
              <a:gd name="T36" fmla="*/ 20 w 129"/>
              <a:gd name="T37" fmla="*/ 268 h 277"/>
              <a:gd name="T38" fmla="*/ 20 w 129"/>
              <a:gd name="T39" fmla="*/ 9 h 277"/>
              <a:gd name="T40" fmla="*/ 0 w 129"/>
              <a:gd name="T41" fmla="*/ 277 h 277"/>
              <a:gd name="T42" fmla="*/ 10 w 129"/>
              <a:gd name="T43" fmla="*/ 277 h 277"/>
              <a:gd name="T44" fmla="*/ 10 w 129"/>
              <a:gd name="T45" fmla="*/ 268 h 277"/>
              <a:gd name="T46" fmla="*/ 0 w 129"/>
              <a:gd name="T47" fmla="*/ 268 h 277"/>
              <a:gd name="T48" fmla="*/ 0 w 129"/>
              <a:gd name="T49" fmla="*/ 277 h 277"/>
              <a:gd name="T50" fmla="*/ 129 w 129"/>
              <a:gd name="T51" fmla="*/ 277 h 277"/>
              <a:gd name="T52" fmla="*/ 129 w 129"/>
              <a:gd name="T53" fmla="*/ 268 h 277"/>
              <a:gd name="T54" fmla="*/ 120 w 129"/>
              <a:gd name="T55" fmla="*/ 268 h 277"/>
              <a:gd name="T56" fmla="*/ 120 w 129"/>
              <a:gd name="T57" fmla="*/ 277 h 277"/>
              <a:gd name="T58" fmla="*/ 129 w 129"/>
              <a:gd name="T59" fmla="*/ 277 h 277"/>
              <a:gd name="T60" fmla="*/ 129 w 129"/>
              <a:gd name="T61" fmla="*/ 0 h 277"/>
              <a:gd name="T62" fmla="*/ 120 w 129"/>
              <a:gd name="T63" fmla="*/ 0 h 277"/>
              <a:gd name="T64" fmla="*/ 120 w 129"/>
              <a:gd name="T65" fmla="*/ 9 h 277"/>
              <a:gd name="T66" fmla="*/ 129 w 129"/>
              <a:gd name="T67" fmla="*/ 9 h 277"/>
              <a:gd name="T68" fmla="*/ 129 w 129"/>
              <a:gd name="T69" fmla="*/ 0 h 277"/>
              <a:gd name="T70" fmla="*/ 0 w 129"/>
              <a:gd name="T71" fmla="*/ 0 h 277"/>
              <a:gd name="T72" fmla="*/ 0 w 129"/>
              <a:gd name="T73" fmla="*/ 9 h 277"/>
              <a:gd name="T74" fmla="*/ 10 w 129"/>
              <a:gd name="T75" fmla="*/ 9 h 277"/>
              <a:gd name="T76" fmla="*/ 10 w 129"/>
              <a:gd name="T77" fmla="*/ 0 h 277"/>
              <a:gd name="T78" fmla="*/ 0 w 129"/>
              <a:gd name="T79" fmla="*/ 0 h 277"/>
              <a:gd name="T80" fmla="*/ 0 w 129"/>
              <a:gd name="T81" fmla="*/ 277 h 277"/>
              <a:gd name="T82" fmla="*/ 10 w 129"/>
              <a:gd name="T83" fmla="*/ 277 h 277"/>
              <a:gd name="T84" fmla="*/ 10 w 129"/>
              <a:gd name="T85" fmla="*/ 268 h 277"/>
              <a:gd name="T86" fmla="*/ 0 w 129"/>
              <a:gd name="T87" fmla="*/ 268 h 277"/>
              <a:gd name="T88" fmla="*/ 0 w 129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7">
                <a:moveTo>
                  <a:pt x="10" y="258"/>
                </a:moveTo>
                <a:lnTo>
                  <a:pt x="10" y="277"/>
                </a:lnTo>
                <a:lnTo>
                  <a:pt x="120" y="277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9" y="277"/>
                </a:moveTo>
                <a:lnTo>
                  <a:pt x="129" y="268"/>
                </a:lnTo>
                <a:lnTo>
                  <a:pt x="120" y="268"/>
                </a:lnTo>
                <a:lnTo>
                  <a:pt x="120" y="277"/>
                </a:lnTo>
                <a:lnTo>
                  <a:pt x="129" y="277"/>
                </a:lnTo>
                <a:close/>
                <a:moveTo>
                  <a:pt x="129" y="0"/>
                </a:moveTo>
                <a:lnTo>
                  <a:pt x="120" y="0"/>
                </a:lnTo>
                <a:lnTo>
                  <a:pt x="120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691" name="Rectangle 1899"/>
          <p:cNvSpPr>
            <a:spLocks noChangeArrowheads="1"/>
          </p:cNvSpPr>
          <p:nvPr/>
        </p:nvSpPr>
        <p:spPr bwMode="auto">
          <a:xfrm>
            <a:off x="6553200" y="5735638"/>
            <a:ext cx="8731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02" name="Freeform 1910"/>
          <p:cNvSpPr>
            <a:spLocks noEditPoints="1"/>
          </p:cNvSpPr>
          <p:nvPr/>
        </p:nvSpPr>
        <p:spPr bwMode="auto">
          <a:xfrm>
            <a:off x="6186488" y="5727700"/>
            <a:ext cx="103187" cy="220663"/>
          </a:xfrm>
          <a:custGeom>
            <a:avLst/>
            <a:gdLst>
              <a:gd name="T0" fmla="*/ 9 w 129"/>
              <a:gd name="T1" fmla="*/ 258 h 277"/>
              <a:gd name="T2" fmla="*/ 9 w 129"/>
              <a:gd name="T3" fmla="*/ 277 h 277"/>
              <a:gd name="T4" fmla="*/ 119 w 129"/>
              <a:gd name="T5" fmla="*/ 277 h 277"/>
              <a:gd name="T6" fmla="*/ 119 w 129"/>
              <a:gd name="T7" fmla="*/ 258 h 277"/>
              <a:gd name="T8" fmla="*/ 9 w 129"/>
              <a:gd name="T9" fmla="*/ 258 h 277"/>
              <a:gd name="T10" fmla="*/ 110 w 129"/>
              <a:gd name="T11" fmla="*/ 268 h 277"/>
              <a:gd name="T12" fmla="*/ 129 w 129"/>
              <a:gd name="T13" fmla="*/ 268 h 277"/>
              <a:gd name="T14" fmla="*/ 129 w 129"/>
              <a:gd name="T15" fmla="*/ 9 h 277"/>
              <a:gd name="T16" fmla="*/ 110 w 129"/>
              <a:gd name="T17" fmla="*/ 9 h 277"/>
              <a:gd name="T18" fmla="*/ 110 w 129"/>
              <a:gd name="T19" fmla="*/ 268 h 277"/>
              <a:gd name="T20" fmla="*/ 119 w 129"/>
              <a:gd name="T21" fmla="*/ 19 h 277"/>
              <a:gd name="T22" fmla="*/ 119 w 129"/>
              <a:gd name="T23" fmla="*/ 0 h 277"/>
              <a:gd name="T24" fmla="*/ 9 w 129"/>
              <a:gd name="T25" fmla="*/ 0 h 277"/>
              <a:gd name="T26" fmla="*/ 9 w 129"/>
              <a:gd name="T27" fmla="*/ 19 h 277"/>
              <a:gd name="T28" fmla="*/ 119 w 129"/>
              <a:gd name="T29" fmla="*/ 19 h 277"/>
              <a:gd name="T30" fmla="*/ 19 w 129"/>
              <a:gd name="T31" fmla="*/ 9 h 277"/>
              <a:gd name="T32" fmla="*/ 0 w 129"/>
              <a:gd name="T33" fmla="*/ 9 h 277"/>
              <a:gd name="T34" fmla="*/ 0 w 129"/>
              <a:gd name="T35" fmla="*/ 268 h 277"/>
              <a:gd name="T36" fmla="*/ 19 w 129"/>
              <a:gd name="T37" fmla="*/ 268 h 277"/>
              <a:gd name="T38" fmla="*/ 19 w 129"/>
              <a:gd name="T39" fmla="*/ 9 h 277"/>
              <a:gd name="T40" fmla="*/ 0 w 129"/>
              <a:gd name="T41" fmla="*/ 277 h 277"/>
              <a:gd name="T42" fmla="*/ 9 w 129"/>
              <a:gd name="T43" fmla="*/ 277 h 277"/>
              <a:gd name="T44" fmla="*/ 9 w 129"/>
              <a:gd name="T45" fmla="*/ 268 h 277"/>
              <a:gd name="T46" fmla="*/ 0 w 129"/>
              <a:gd name="T47" fmla="*/ 268 h 277"/>
              <a:gd name="T48" fmla="*/ 0 w 129"/>
              <a:gd name="T49" fmla="*/ 277 h 277"/>
              <a:gd name="T50" fmla="*/ 129 w 129"/>
              <a:gd name="T51" fmla="*/ 277 h 277"/>
              <a:gd name="T52" fmla="*/ 129 w 129"/>
              <a:gd name="T53" fmla="*/ 268 h 277"/>
              <a:gd name="T54" fmla="*/ 119 w 129"/>
              <a:gd name="T55" fmla="*/ 268 h 277"/>
              <a:gd name="T56" fmla="*/ 119 w 129"/>
              <a:gd name="T57" fmla="*/ 277 h 277"/>
              <a:gd name="T58" fmla="*/ 129 w 129"/>
              <a:gd name="T59" fmla="*/ 277 h 277"/>
              <a:gd name="T60" fmla="*/ 129 w 129"/>
              <a:gd name="T61" fmla="*/ 0 h 277"/>
              <a:gd name="T62" fmla="*/ 119 w 129"/>
              <a:gd name="T63" fmla="*/ 0 h 277"/>
              <a:gd name="T64" fmla="*/ 119 w 129"/>
              <a:gd name="T65" fmla="*/ 9 h 277"/>
              <a:gd name="T66" fmla="*/ 129 w 129"/>
              <a:gd name="T67" fmla="*/ 9 h 277"/>
              <a:gd name="T68" fmla="*/ 129 w 129"/>
              <a:gd name="T69" fmla="*/ 0 h 277"/>
              <a:gd name="T70" fmla="*/ 0 w 129"/>
              <a:gd name="T71" fmla="*/ 0 h 277"/>
              <a:gd name="T72" fmla="*/ 0 w 129"/>
              <a:gd name="T73" fmla="*/ 9 h 277"/>
              <a:gd name="T74" fmla="*/ 9 w 129"/>
              <a:gd name="T75" fmla="*/ 9 h 277"/>
              <a:gd name="T76" fmla="*/ 9 w 129"/>
              <a:gd name="T77" fmla="*/ 0 h 277"/>
              <a:gd name="T78" fmla="*/ 0 w 129"/>
              <a:gd name="T79" fmla="*/ 0 h 277"/>
              <a:gd name="T80" fmla="*/ 0 w 129"/>
              <a:gd name="T81" fmla="*/ 277 h 277"/>
              <a:gd name="T82" fmla="*/ 9 w 129"/>
              <a:gd name="T83" fmla="*/ 277 h 277"/>
              <a:gd name="T84" fmla="*/ 9 w 129"/>
              <a:gd name="T85" fmla="*/ 268 h 277"/>
              <a:gd name="T86" fmla="*/ 0 w 129"/>
              <a:gd name="T87" fmla="*/ 268 h 277"/>
              <a:gd name="T88" fmla="*/ 0 w 129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7">
                <a:moveTo>
                  <a:pt x="9" y="258"/>
                </a:moveTo>
                <a:lnTo>
                  <a:pt x="9" y="277"/>
                </a:lnTo>
                <a:lnTo>
                  <a:pt x="119" y="277"/>
                </a:lnTo>
                <a:lnTo>
                  <a:pt x="119" y="258"/>
                </a:lnTo>
                <a:lnTo>
                  <a:pt x="9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19" y="19"/>
                </a:moveTo>
                <a:lnTo>
                  <a:pt x="119" y="0"/>
                </a:lnTo>
                <a:lnTo>
                  <a:pt x="9" y="0"/>
                </a:lnTo>
                <a:lnTo>
                  <a:pt x="9" y="19"/>
                </a:lnTo>
                <a:lnTo>
                  <a:pt x="119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9" y="277"/>
                </a:moveTo>
                <a:lnTo>
                  <a:pt x="129" y="268"/>
                </a:lnTo>
                <a:lnTo>
                  <a:pt x="119" y="268"/>
                </a:lnTo>
                <a:lnTo>
                  <a:pt x="119" y="277"/>
                </a:lnTo>
                <a:lnTo>
                  <a:pt x="129" y="277"/>
                </a:lnTo>
                <a:close/>
                <a:moveTo>
                  <a:pt x="129" y="0"/>
                </a:moveTo>
                <a:lnTo>
                  <a:pt x="119" y="0"/>
                </a:lnTo>
                <a:lnTo>
                  <a:pt x="119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03" name="Rectangle 1911"/>
          <p:cNvSpPr>
            <a:spLocks noChangeArrowheads="1"/>
          </p:cNvSpPr>
          <p:nvPr/>
        </p:nvSpPr>
        <p:spPr bwMode="auto">
          <a:xfrm>
            <a:off x="6194425" y="5735638"/>
            <a:ext cx="8731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28" name="Freeform 1936"/>
          <p:cNvSpPr>
            <a:spLocks noEditPoints="1"/>
          </p:cNvSpPr>
          <p:nvPr/>
        </p:nvSpPr>
        <p:spPr bwMode="auto">
          <a:xfrm>
            <a:off x="7439025" y="5122863"/>
            <a:ext cx="103188" cy="215900"/>
          </a:xfrm>
          <a:custGeom>
            <a:avLst/>
            <a:gdLst>
              <a:gd name="T0" fmla="*/ 9 w 129"/>
              <a:gd name="T1" fmla="*/ 252 h 271"/>
              <a:gd name="T2" fmla="*/ 9 w 129"/>
              <a:gd name="T3" fmla="*/ 271 h 271"/>
              <a:gd name="T4" fmla="*/ 119 w 129"/>
              <a:gd name="T5" fmla="*/ 271 h 271"/>
              <a:gd name="T6" fmla="*/ 119 w 129"/>
              <a:gd name="T7" fmla="*/ 252 h 271"/>
              <a:gd name="T8" fmla="*/ 9 w 129"/>
              <a:gd name="T9" fmla="*/ 252 h 271"/>
              <a:gd name="T10" fmla="*/ 110 w 129"/>
              <a:gd name="T11" fmla="*/ 261 h 271"/>
              <a:gd name="T12" fmla="*/ 129 w 129"/>
              <a:gd name="T13" fmla="*/ 261 h 271"/>
              <a:gd name="T14" fmla="*/ 129 w 129"/>
              <a:gd name="T15" fmla="*/ 9 h 271"/>
              <a:gd name="T16" fmla="*/ 110 w 129"/>
              <a:gd name="T17" fmla="*/ 9 h 271"/>
              <a:gd name="T18" fmla="*/ 110 w 129"/>
              <a:gd name="T19" fmla="*/ 261 h 271"/>
              <a:gd name="T20" fmla="*/ 119 w 129"/>
              <a:gd name="T21" fmla="*/ 19 h 271"/>
              <a:gd name="T22" fmla="*/ 119 w 129"/>
              <a:gd name="T23" fmla="*/ 0 h 271"/>
              <a:gd name="T24" fmla="*/ 9 w 129"/>
              <a:gd name="T25" fmla="*/ 0 h 271"/>
              <a:gd name="T26" fmla="*/ 9 w 129"/>
              <a:gd name="T27" fmla="*/ 19 h 271"/>
              <a:gd name="T28" fmla="*/ 119 w 129"/>
              <a:gd name="T29" fmla="*/ 19 h 271"/>
              <a:gd name="T30" fmla="*/ 19 w 129"/>
              <a:gd name="T31" fmla="*/ 9 h 271"/>
              <a:gd name="T32" fmla="*/ 0 w 129"/>
              <a:gd name="T33" fmla="*/ 9 h 271"/>
              <a:gd name="T34" fmla="*/ 0 w 129"/>
              <a:gd name="T35" fmla="*/ 261 h 271"/>
              <a:gd name="T36" fmla="*/ 19 w 129"/>
              <a:gd name="T37" fmla="*/ 261 h 271"/>
              <a:gd name="T38" fmla="*/ 19 w 129"/>
              <a:gd name="T39" fmla="*/ 9 h 271"/>
              <a:gd name="T40" fmla="*/ 0 w 129"/>
              <a:gd name="T41" fmla="*/ 271 h 271"/>
              <a:gd name="T42" fmla="*/ 9 w 129"/>
              <a:gd name="T43" fmla="*/ 271 h 271"/>
              <a:gd name="T44" fmla="*/ 9 w 129"/>
              <a:gd name="T45" fmla="*/ 261 h 271"/>
              <a:gd name="T46" fmla="*/ 0 w 129"/>
              <a:gd name="T47" fmla="*/ 261 h 271"/>
              <a:gd name="T48" fmla="*/ 0 w 129"/>
              <a:gd name="T49" fmla="*/ 271 h 271"/>
              <a:gd name="T50" fmla="*/ 129 w 129"/>
              <a:gd name="T51" fmla="*/ 271 h 271"/>
              <a:gd name="T52" fmla="*/ 129 w 129"/>
              <a:gd name="T53" fmla="*/ 261 h 271"/>
              <a:gd name="T54" fmla="*/ 119 w 129"/>
              <a:gd name="T55" fmla="*/ 261 h 271"/>
              <a:gd name="T56" fmla="*/ 119 w 129"/>
              <a:gd name="T57" fmla="*/ 271 h 271"/>
              <a:gd name="T58" fmla="*/ 129 w 129"/>
              <a:gd name="T59" fmla="*/ 271 h 271"/>
              <a:gd name="T60" fmla="*/ 129 w 129"/>
              <a:gd name="T61" fmla="*/ 0 h 271"/>
              <a:gd name="T62" fmla="*/ 119 w 129"/>
              <a:gd name="T63" fmla="*/ 0 h 271"/>
              <a:gd name="T64" fmla="*/ 119 w 129"/>
              <a:gd name="T65" fmla="*/ 9 h 271"/>
              <a:gd name="T66" fmla="*/ 129 w 129"/>
              <a:gd name="T67" fmla="*/ 9 h 271"/>
              <a:gd name="T68" fmla="*/ 129 w 129"/>
              <a:gd name="T69" fmla="*/ 0 h 271"/>
              <a:gd name="T70" fmla="*/ 0 w 129"/>
              <a:gd name="T71" fmla="*/ 0 h 271"/>
              <a:gd name="T72" fmla="*/ 0 w 129"/>
              <a:gd name="T73" fmla="*/ 9 h 271"/>
              <a:gd name="T74" fmla="*/ 9 w 129"/>
              <a:gd name="T75" fmla="*/ 9 h 271"/>
              <a:gd name="T76" fmla="*/ 9 w 129"/>
              <a:gd name="T77" fmla="*/ 0 h 271"/>
              <a:gd name="T78" fmla="*/ 0 w 129"/>
              <a:gd name="T79" fmla="*/ 0 h 271"/>
              <a:gd name="T80" fmla="*/ 0 w 129"/>
              <a:gd name="T81" fmla="*/ 271 h 271"/>
              <a:gd name="T82" fmla="*/ 9 w 129"/>
              <a:gd name="T83" fmla="*/ 271 h 271"/>
              <a:gd name="T84" fmla="*/ 9 w 129"/>
              <a:gd name="T85" fmla="*/ 261 h 271"/>
              <a:gd name="T86" fmla="*/ 0 w 129"/>
              <a:gd name="T87" fmla="*/ 261 h 271"/>
              <a:gd name="T88" fmla="*/ 0 w 129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1">
                <a:moveTo>
                  <a:pt x="9" y="252"/>
                </a:moveTo>
                <a:lnTo>
                  <a:pt x="9" y="271"/>
                </a:lnTo>
                <a:lnTo>
                  <a:pt x="119" y="271"/>
                </a:lnTo>
                <a:lnTo>
                  <a:pt x="119" y="252"/>
                </a:lnTo>
                <a:lnTo>
                  <a:pt x="9" y="252"/>
                </a:lnTo>
                <a:close/>
                <a:moveTo>
                  <a:pt x="110" y="261"/>
                </a:moveTo>
                <a:lnTo>
                  <a:pt x="129" y="261"/>
                </a:lnTo>
                <a:lnTo>
                  <a:pt x="129" y="9"/>
                </a:lnTo>
                <a:lnTo>
                  <a:pt x="110" y="9"/>
                </a:lnTo>
                <a:lnTo>
                  <a:pt x="110" y="261"/>
                </a:lnTo>
                <a:close/>
                <a:moveTo>
                  <a:pt x="119" y="19"/>
                </a:moveTo>
                <a:lnTo>
                  <a:pt x="119" y="0"/>
                </a:lnTo>
                <a:lnTo>
                  <a:pt x="9" y="0"/>
                </a:lnTo>
                <a:lnTo>
                  <a:pt x="9" y="19"/>
                </a:lnTo>
                <a:lnTo>
                  <a:pt x="119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29" y="271"/>
                </a:moveTo>
                <a:lnTo>
                  <a:pt x="129" y="261"/>
                </a:lnTo>
                <a:lnTo>
                  <a:pt x="119" y="261"/>
                </a:lnTo>
                <a:lnTo>
                  <a:pt x="119" y="271"/>
                </a:lnTo>
                <a:lnTo>
                  <a:pt x="129" y="271"/>
                </a:lnTo>
                <a:close/>
                <a:moveTo>
                  <a:pt x="129" y="0"/>
                </a:moveTo>
                <a:lnTo>
                  <a:pt x="119" y="0"/>
                </a:lnTo>
                <a:lnTo>
                  <a:pt x="119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34" name="Freeform 1942"/>
          <p:cNvSpPr>
            <a:spLocks noEditPoints="1"/>
          </p:cNvSpPr>
          <p:nvPr/>
        </p:nvSpPr>
        <p:spPr bwMode="auto">
          <a:xfrm>
            <a:off x="7367588" y="3498850"/>
            <a:ext cx="96837" cy="220663"/>
          </a:xfrm>
          <a:custGeom>
            <a:avLst/>
            <a:gdLst>
              <a:gd name="T0" fmla="*/ 10 w 123"/>
              <a:gd name="T1" fmla="*/ 258 h 277"/>
              <a:gd name="T2" fmla="*/ 10 w 123"/>
              <a:gd name="T3" fmla="*/ 277 h 277"/>
              <a:gd name="T4" fmla="*/ 113 w 123"/>
              <a:gd name="T5" fmla="*/ 277 h 277"/>
              <a:gd name="T6" fmla="*/ 113 w 123"/>
              <a:gd name="T7" fmla="*/ 258 h 277"/>
              <a:gd name="T8" fmla="*/ 10 w 123"/>
              <a:gd name="T9" fmla="*/ 258 h 277"/>
              <a:gd name="T10" fmla="*/ 104 w 123"/>
              <a:gd name="T11" fmla="*/ 268 h 277"/>
              <a:gd name="T12" fmla="*/ 123 w 123"/>
              <a:gd name="T13" fmla="*/ 268 h 277"/>
              <a:gd name="T14" fmla="*/ 123 w 123"/>
              <a:gd name="T15" fmla="*/ 9 h 277"/>
              <a:gd name="T16" fmla="*/ 104 w 123"/>
              <a:gd name="T17" fmla="*/ 9 h 277"/>
              <a:gd name="T18" fmla="*/ 104 w 123"/>
              <a:gd name="T19" fmla="*/ 268 h 277"/>
              <a:gd name="T20" fmla="*/ 113 w 123"/>
              <a:gd name="T21" fmla="*/ 19 h 277"/>
              <a:gd name="T22" fmla="*/ 113 w 123"/>
              <a:gd name="T23" fmla="*/ 0 h 277"/>
              <a:gd name="T24" fmla="*/ 10 w 123"/>
              <a:gd name="T25" fmla="*/ 0 h 277"/>
              <a:gd name="T26" fmla="*/ 10 w 123"/>
              <a:gd name="T27" fmla="*/ 19 h 277"/>
              <a:gd name="T28" fmla="*/ 113 w 123"/>
              <a:gd name="T29" fmla="*/ 19 h 277"/>
              <a:gd name="T30" fmla="*/ 20 w 123"/>
              <a:gd name="T31" fmla="*/ 9 h 277"/>
              <a:gd name="T32" fmla="*/ 0 w 123"/>
              <a:gd name="T33" fmla="*/ 9 h 277"/>
              <a:gd name="T34" fmla="*/ 0 w 123"/>
              <a:gd name="T35" fmla="*/ 268 h 277"/>
              <a:gd name="T36" fmla="*/ 20 w 123"/>
              <a:gd name="T37" fmla="*/ 268 h 277"/>
              <a:gd name="T38" fmla="*/ 20 w 123"/>
              <a:gd name="T39" fmla="*/ 9 h 277"/>
              <a:gd name="T40" fmla="*/ 0 w 123"/>
              <a:gd name="T41" fmla="*/ 277 h 277"/>
              <a:gd name="T42" fmla="*/ 10 w 123"/>
              <a:gd name="T43" fmla="*/ 277 h 277"/>
              <a:gd name="T44" fmla="*/ 10 w 123"/>
              <a:gd name="T45" fmla="*/ 268 h 277"/>
              <a:gd name="T46" fmla="*/ 0 w 123"/>
              <a:gd name="T47" fmla="*/ 268 h 277"/>
              <a:gd name="T48" fmla="*/ 0 w 123"/>
              <a:gd name="T49" fmla="*/ 277 h 277"/>
              <a:gd name="T50" fmla="*/ 123 w 123"/>
              <a:gd name="T51" fmla="*/ 277 h 277"/>
              <a:gd name="T52" fmla="*/ 123 w 123"/>
              <a:gd name="T53" fmla="*/ 268 h 277"/>
              <a:gd name="T54" fmla="*/ 113 w 123"/>
              <a:gd name="T55" fmla="*/ 268 h 277"/>
              <a:gd name="T56" fmla="*/ 113 w 123"/>
              <a:gd name="T57" fmla="*/ 277 h 277"/>
              <a:gd name="T58" fmla="*/ 123 w 123"/>
              <a:gd name="T59" fmla="*/ 277 h 277"/>
              <a:gd name="T60" fmla="*/ 123 w 123"/>
              <a:gd name="T61" fmla="*/ 0 h 277"/>
              <a:gd name="T62" fmla="*/ 113 w 123"/>
              <a:gd name="T63" fmla="*/ 0 h 277"/>
              <a:gd name="T64" fmla="*/ 113 w 123"/>
              <a:gd name="T65" fmla="*/ 9 h 277"/>
              <a:gd name="T66" fmla="*/ 123 w 123"/>
              <a:gd name="T67" fmla="*/ 9 h 277"/>
              <a:gd name="T68" fmla="*/ 123 w 123"/>
              <a:gd name="T69" fmla="*/ 0 h 277"/>
              <a:gd name="T70" fmla="*/ 0 w 123"/>
              <a:gd name="T71" fmla="*/ 0 h 277"/>
              <a:gd name="T72" fmla="*/ 0 w 123"/>
              <a:gd name="T73" fmla="*/ 9 h 277"/>
              <a:gd name="T74" fmla="*/ 10 w 123"/>
              <a:gd name="T75" fmla="*/ 9 h 277"/>
              <a:gd name="T76" fmla="*/ 10 w 123"/>
              <a:gd name="T77" fmla="*/ 0 h 277"/>
              <a:gd name="T78" fmla="*/ 0 w 123"/>
              <a:gd name="T79" fmla="*/ 0 h 277"/>
              <a:gd name="T80" fmla="*/ 0 w 123"/>
              <a:gd name="T81" fmla="*/ 277 h 277"/>
              <a:gd name="T82" fmla="*/ 10 w 123"/>
              <a:gd name="T83" fmla="*/ 277 h 277"/>
              <a:gd name="T84" fmla="*/ 10 w 123"/>
              <a:gd name="T85" fmla="*/ 268 h 277"/>
              <a:gd name="T86" fmla="*/ 0 w 123"/>
              <a:gd name="T87" fmla="*/ 268 h 277"/>
              <a:gd name="T88" fmla="*/ 0 w 123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7">
                <a:moveTo>
                  <a:pt x="10" y="258"/>
                </a:moveTo>
                <a:lnTo>
                  <a:pt x="10" y="277"/>
                </a:lnTo>
                <a:lnTo>
                  <a:pt x="113" y="277"/>
                </a:lnTo>
                <a:lnTo>
                  <a:pt x="113" y="258"/>
                </a:lnTo>
                <a:lnTo>
                  <a:pt x="10" y="258"/>
                </a:lnTo>
                <a:close/>
                <a:moveTo>
                  <a:pt x="104" y="268"/>
                </a:moveTo>
                <a:lnTo>
                  <a:pt x="123" y="268"/>
                </a:lnTo>
                <a:lnTo>
                  <a:pt x="123" y="9"/>
                </a:lnTo>
                <a:lnTo>
                  <a:pt x="104" y="9"/>
                </a:lnTo>
                <a:lnTo>
                  <a:pt x="104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3" y="277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7"/>
                </a:lnTo>
                <a:lnTo>
                  <a:pt x="123" y="277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35" name="Rectangle 1943"/>
          <p:cNvSpPr>
            <a:spLocks noChangeArrowheads="1"/>
          </p:cNvSpPr>
          <p:nvPr/>
        </p:nvSpPr>
        <p:spPr bwMode="auto">
          <a:xfrm>
            <a:off x="7373938" y="3506788"/>
            <a:ext cx="825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36" name="Freeform 1944"/>
          <p:cNvSpPr>
            <a:spLocks noEditPoints="1"/>
          </p:cNvSpPr>
          <p:nvPr/>
        </p:nvSpPr>
        <p:spPr bwMode="auto">
          <a:xfrm>
            <a:off x="6438900" y="3498850"/>
            <a:ext cx="101600" cy="220663"/>
          </a:xfrm>
          <a:custGeom>
            <a:avLst/>
            <a:gdLst>
              <a:gd name="T0" fmla="*/ 10 w 130"/>
              <a:gd name="T1" fmla="*/ 258 h 277"/>
              <a:gd name="T2" fmla="*/ 10 w 130"/>
              <a:gd name="T3" fmla="*/ 277 h 277"/>
              <a:gd name="T4" fmla="*/ 120 w 130"/>
              <a:gd name="T5" fmla="*/ 277 h 277"/>
              <a:gd name="T6" fmla="*/ 120 w 130"/>
              <a:gd name="T7" fmla="*/ 258 h 277"/>
              <a:gd name="T8" fmla="*/ 10 w 130"/>
              <a:gd name="T9" fmla="*/ 258 h 277"/>
              <a:gd name="T10" fmla="*/ 110 w 130"/>
              <a:gd name="T11" fmla="*/ 268 h 277"/>
              <a:gd name="T12" fmla="*/ 130 w 130"/>
              <a:gd name="T13" fmla="*/ 268 h 277"/>
              <a:gd name="T14" fmla="*/ 130 w 130"/>
              <a:gd name="T15" fmla="*/ 9 h 277"/>
              <a:gd name="T16" fmla="*/ 110 w 130"/>
              <a:gd name="T17" fmla="*/ 9 h 277"/>
              <a:gd name="T18" fmla="*/ 110 w 130"/>
              <a:gd name="T19" fmla="*/ 268 h 277"/>
              <a:gd name="T20" fmla="*/ 120 w 130"/>
              <a:gd name="T21" fmla="*/ 19 h 277"/>
              <a:gd name="T22" fmla="*/ 120 w 130"/>
              <a:gd name="T23" fmla="*/ 0 h 277"/>
              <a:gd name="T24" fmla="*/ 10 w 130"/>
              <a:gd name="T25" fmla="*/ 0 h 277"/>
              <a:gd name="T26" fmla="*/ 10 w 130"/>
              <a:gd name="T27" fmla="*/ 19 h 277"/>
              <a:gd name="T28" fmla="*/ 120 w 130"/>
              <a:gd name="T29" fmla="*/ 19 h 277"/>
              <a:gd name="T30" fmla="*/ 20 w 130"/>
              <a:gd name="T31" fmla="*/ 9 h 277"/>
              <a:gd name="T32" fmla="*/ 0 w 130"/>
              <a:gd name="T33" fmla="*/ 9 h 277"/>
              <a:gd name="T34" fmla="*/ 0 w 130"/>
              <a:gd name="T35" fmla="*/ 268 h 277"/>
              <a:gd name="T36" fmla="*/ 20 w 130"/>
              <a:gd name="T37" fmla="*/ 268 h 277"/>
              <a:gd name="T38" fmla="*/ 20 w 130"/>
              <a:gd name="T39" fmla="*/ 9 h 277"/>
              <a:gd name="T40" fmla="*/ 0 w 130"/>
              <a:gd name="T41" fmla="*/ 277 h 277"/>
              <a:gd name="T42" fmla="*/ 10 w 130"/>
              <a:gd name="T43" fmla="*/ 277 h 277"/>
              <a:gd name="T44" fmla="*/ 10 w 130"/>
              <a:gd name="T45" fmla="*/ 268 h 277"/>
              <a:gd name="T46" fmla="*/ 0 w 130"/>
              <a:gd name="T47" fmla="*/ 268 h 277"/>
              <a:gd name="T48" fmla="*/ 0 w 130"/>
              <a:gd name="T49" fmla="*/ 277 h 277"/>
              <a:gd name="T50" fmla="*/ 130 w 130"/>
              <a:gd name="T51" fmla="*/ 277 h 277"/>
              <a:gd name="T52" fmla="*/ 130 w 130"/>
              <a:gd name="T53" fmla="*/ 268 h 277"/>
              <a:gd name="T54" fmla="*/ 120 w 130"/>
              <a:gd name="T55" fmla="*/ 268 h 277"/>
              <a:gd name="T56" fmla="*/ 120 w 130"/>
              <a:gd name="T57" fmla="*/ 277 h 277"/>
              <a:gd name="T58" fmla="*/ 130 w 130"/>
              <a:gd name="T59" fmla="*/ 277 h 277"/>
              <a:gd name="T60" fmla="*/ 130 w 130"/>
              <a:gd name="T61" fmla="*/ 0 h 277"/>
              <a:gd name="T62" fmla="*/ 120 w 130"/>
              <a:gd name="T63" fmla="*/ 0 h 277"/>
              <a:gd name="T64" fmla="*/ 120 w 130"/>
              <a:gd name="T65" fmla="*/ 9 h 277"/>
              <a:gd name="T66" fmla="*/ 130 w 130"/>
              <a:gd name="T67" fmla="*/ 9 h 277"/>
              <a:gd name="T68" fmla="*/ 130 w 130"/>
              <a:gd name="T69" fmla="*/ 0 h 277"/>
              <a:gd name="T70" fmla="*/ 0 w 130"/>
              <a:gd name="T71" fmla="*/ 0 h 277"/>
              <a:gd name="T72" fmla="*/ 0 w 130"/>
              <a:gd name="T73" fmla="*/ 9 h 277"/>
              <a:gd name="T74" fmla="*/ 10 w 130"/>
              <a:gd name="T75" fmla="*/ 9 h 277"/>
              <a:gd name="T76" fmla="*/ 10 w 130"/>
              <a:gd name="T77" fmla="*/ 0 h 277"/>
              <a:gd name="T78" fmla="*/ 0 w 130"/>
              <a:gd name="T79" fmla="*/ 0 h 277"/>
              <a:gd name="T80" fmla="*/ 0 w 130"/>
              <a:gd name="T81" fmla="*/ 277 h 277"/>
              <a:gd name="T82" fmla="*/ 10 w 130"/>
              <a:gd name="T83" fmla="*/ 277 h 277"/>
              <a:gd name="T84" fmla="*/ 10 w 130"/>
              <a:gd name="T85" fmla="*/ 268 h 277"/>
              <a:gd name="T86" fmla="*/ 0 w 130"/>
              <a:gd name="T87" fmla="*/ 268 h 277"/>
              <a:gd name="T88" fmla="*/ 0 w 13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0" h="277">
                <a:moveTo>
                  <a:pt x="10" y="258"/>
                </a:moveTo>
                <a:lnTo>
                  <a:pt x="10" y="277"/>
                </a:lnTo>
                <a:lnTo>
                  <a:pt x="120" y="277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30" y="268"/>
                </a:lnTo>
                <a:lnTo>
                  <a:pt x="130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30" y="277"/>
                </a:moveTo>
                <a:lnTo>
                  <a:pt x="130" y="268"/>
                </a:lnTo>
                <a:lnTo>
                  <a:pt x="120" y="268"/>
                </a:lnTo>
                <a:lnTo>
                  <a:pt x="120" y="277"/>
                </a:lnTo>
                <a:lnTo>
                  <a:pt x="130" y="277"/>
                </a:lnTo>
                <a:close/>
                <a:moveTo>
                  <a:pt x="130" y="0"/>
                </a:moveTo>
                <a:lnTo>
                  <a:pt x="120" y="0"/>
                </a:lnTo>
                <a:lnTo>
                  <a:pt x="120" y="9"/>
                </a:lnTo>
                <a:lnTo>
                  <a:pt x="130" y="9"/>
                </a:lnTo>
                <a:lnTo>
                  <a:pt x="13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37" name="Rectangle 1945"/>
          <p:cNvSpPr>
            <a:spLocks noChangeArrowheads="1"/>
          </p:cNvSpPr>
          <p:nvPr/>
        </p:nvSpPr>
        <p:spPr bwMode="auto">
          <a:xfrm>
            <a:off x="6446838" y="3506788"/>
            <a:ext cx="8731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38" name="Freeform 1946"/>
          <p:cNvSpPr>
            <a:spLocks noEditPoints="1"/>
          </p:cNvSpPr>
          <p:nvPr/>
        </p:nvSpPr>
        <p:spPr bwMode="auto">
          <a:xfrm>
            <a:off x="6823075" y="3498850"/>
            <a:ext cx="123825" cy="220663"/>
          </a:xfrm>
          <a:custGeom>
            <a:avLst/>
            <a:gdLst>
              <a:gd name="T0" fmla="*/ 10 w 155"/>
              <a:gd name="T1" fmla="*/ 258 h 277"/>
              <a:gd name="T2" fmla="*/ 10 w 155"/>
              <a:gd name="T3" fmla="*/ 277 h 277"/>
              <a:gd name="T4" fmla="*/ 146 w 155"/>
              <a:gd name="T5" fmla="*/ 277 h 277"/>
              <a:gd name="T6" fmla="*/ 146 w 155"/>
              <a:gd name="T7" fmla="*/ 258 h 277"/>
              <a:gd name="T8" fmla="*/ 10 w 155"/>
              <a:gd name="T9" fmla="*/ 258 h 277"/>
              <a:gd name="T10" fmla="*/ 136 w 155"/>
              <a:gd name="T11" fmla="*/ 268 h 277"/>
              <a:gd name="T12" fmla="*/ 155 w 155"/>
              <a:gd name="T13" fmla="*/ 268 h 277"/>
              <a:gd name="T14" fmla="*/ 155 w 155"/>
              <a:gd name="T15" fmla="*/ 9 h 277"/>
              <a:gd name="T16" fmla="*/ 136 w 155"/>
              <a:gd name="T17" fmla="*/ 9 h 277"/>
              <a:gd name="T18" fmla="*/ 136 w 155"/>
              <a:gd name="T19" fmla="*/ 268 h 277"/>
              <a:gd name="T20" fmla="*/ 146 w 155"/>
              <a:gd name="T21" fmla="*/ 19 h 277"/>
              <a:gd name="T22" fmla="*/ 146 w 155"/>
              <a:gd name="T23" fmla="*/ 0 h 277"/>
              <a:gd name="T24" fmla="*/ 10 w 155"/>
              <a:gd name="T25" fmla="*/ 0 h 277"/>
              <a:gd name="T26" fmla="*/ 10 w 155"/>
              <a:gd name="T27" fmla="*/ 19 h 277"/>
              <a:gd name="T28" fmla="*/ 146 w 155"/>
              <a:gd name="T29" fmla="*/ 19 h 277"/>
              <a:gd name="T30" fmla="*/ 20 w 155"/>
              <a:gd name="T31" fmla="*/ 9 h 277"/>
              <a:gd name="T32" fmla="*/ 0 w 155"/>
              <a:gd name="T33" fmla="*/ 9 h 277"/>
              <a:gd name="T34" fmla="*/ 0 w 155"/>
              <a:gd name="T35" fmla="*/ 268 h 277"/>
              <a:gd name="T36" fmla="*/ 20 w 155"/>
              <a:gd name="T37" fmla="*/ 268 h 277"/>
              <a:gd name="T38" fmla="*/ 20 w 155"/>
              <a:gd name="T39" fmla="*/ 9 h 277"/>
              <a:gd name="T40" fmla="*/ 0 w 155"/>
              <a:gd name="T41" fmla="*/ 277 h 277"/>
              <a:gd name="T42" fmla="*/ 10 w 155"/>
              <a:gd name="T43" fmla="*/ 277 h 277"/>
              <a:gd name="T44" fmla="*/ 10 w 155"/>
              <a:gd name="T45" fmla="*/ 268 h 277"/>
              <a:gd name="T46" fmla="*/ 0 w 155"/>
              <a:gd name="T47" fmla="*/ 268 h 277"/>
              <a:gd name="T48" fmla="*/ 0 w 155"/>
              <a:gd name="T49" fmla="*/ 277 h 277"/>
              <a:gd name="T50" fmla="*/ 155 w 155"/>
              <a:gd name="T51" fmla="*/ 277 h 277"/>
              <a:gd name="T52" fmla="*/ 155 w 155"/>
              <a:gd name="T53" fmla="*/ 268 h 277"/>
              <a:gd name="T54" fmla="*/ 146 w 155"/>
              <a:gd name="T55" fmla="*/ 268 h 277"/>
              <a:gd name="T56" fmla="*/ 146 w 155"/>
              <a:gd name="T57" fmla="*/ 277 h 277"/>
              <a:gd name="T58" fmla="*/ 155 w 155"/>
              <a:gd name="T59" fmla="*/ 277 h 277"/>
              <a:gd name="T60" fmla="*/ 155 w 155"/>
              <a:gd name="T61" fmla="*/ 0 h 277"/>
              <a:gd name="T62" fmla="*/ 146 w 155"/>
              <a:gd name="T63" fmla="*/ 0 h 277"/>
              <a:gd name="T64" fmla="*/ 146 w 155"/>
              <a:gd name="T65" fmla="*/ 9 h 277"/>
              <a:gd name="T66" fmla="*/ 155 w 155"/>
              <a:gd name="T67" fmla="*/ 9 h 277"/>
              <a:gd name="T68" fmla="*/ 155 w 155"/>
              <a:gd name="T69" fmla="*/ 0 h 277"/>
              <a:gd name="T70" fmla="*/ 0 w 155"/>
              <a:gd name="T71" fmla="*/ 0 h 277"/>
              <a:gd name="T72" fmla="*/ 0 w 155"/>
              <a:gd name="T73" fmla="*/ 9 h 277"/>
              <a:gd name="T74" fmla="*/ 10 w 155"/>
              <a:gd name="T75" fmla="*/ 9 h 277"/>
              <a:gd name="T76" fmla="*/ 10 w 155"/>
              <a:gd name="T77" fmla="*/ 0 h 277"/>
              <a:gd name="T78" fmla="*/ 0 w 155"/>
              <a:gd name="T79" fmla="*/ 0 h 277"/>
              <a:gd name="T80" fmla="*/ 0 w 155"/>
              <a:gd name="T81" fmla="*/ 277 h 277"/>
              <a:gd name="T82" fmla="*/ 10 w 155"/>
              <a:gd name="T83" fmla="*/ 277 h 277"/>
              <a:gd name="T84" fmla="*/ 10 w 155"/>
              <a:gd name="T85" fmla="*/ 268 h 277"/>
              <a:gd name="T86" fmla="*/ 0 w 155"/>
              <a:gd name="T87" fmla="*/ 268 h 277"/>
              <a:gd name="T88" fmla="*/ 0 w 155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5" h="277">
                <a:moveTo>
                  <a:pt x="10" y="258"/>
                </a:moveTo>
                <a:lnTo>
                  <a:pt x="10" y="277"/>
                </a:lnTo>
                <a:lnTo>
                  <a:pt x="146" y="277"/>
                </a:lnTo>
                <a:lnTo>
                  <a:pt x="146" y="258"/>
                </a:lnTo>
                <a:lnTo>
                  <a:pt x="10" y="258"/>
                </a:lnTo>
                <a:close/>
                <a:moveTo>
                  <a:pt x="136" y="268"/>
                </a:moveTo>
                <a:lnTo>
                  <a:pt x="155" y="268"/>
                </a:lnTo>
                <a:lnTo>
                  <a:pt x="155" y="9"/>
                </a:lnTo>
                <a:lnTo>
                  <a:pt x="136" y="9"/>
                </a:lnTo>
                <a:lnTo>
                  <a:pt x="136" y="268"/>
                </a:lnTo>
                <a:close/>
                <a:moveTo>
                  <a:pt x="146" y="19"/>
                </a:moveTo>
                <a:lnTo>
                  <a:pt x="146" y="0"/>
                </a:lnTo>
                <a:lnTo>
                  <a:pt x="10" y="0"/>
                </a:lnTo>
                <a:lnTo>
                  <a:pt x="10" y="19"/>
                </a:lnTo>
                <a:lnTo>
                  <a:pt x="146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55" y="277"/>
                </a:moveTo>
                <a:lnTo>
                  <a:pt x="155" y="268"/>
                </a:lnTo>
                <a:lnTo>
                  <a:pt x="146" y="268"/>
                </a:lnTo>
                <a:lnTo>
                  <a:pt x="146" y="277"/>
                </a:lnTo>
                <a:lnTo>
                  <a:pt x="155" y="277"/>
                </a:lnTo>
                <a:close/>
                <a:moveTo>
                  <a:pt x="155" y="0"/>
                </a:moveTo>
                <a:lnTo>
                  <a:pt x="146" y="0"/>
                </a:lnTo>
                <a:lnTo>
                  <a:pt x="146" y="9"/>
                </a:lnTo>
                <a:lnTo>
                  <a:pt x="155" y="9"/>
                </a:lnTo>
                <a:lnTo>
                  <a:pt x="155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39" name="Rectangle 1947"/>
          <p:cNvSpPr>
            <a:spLocks noChangeArrowheads="1"/>
          </p:cNvSpPr>
          <p:nvPr/>
        </p:nvSpPr>
        <p:spPr bwMode="auto">
          <a:xfrm>
            <a:off x="6831013" y="3506788"/>
            <a:ext cx="1079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54" name="Freeform 1962"/>
          <p:cNvSpPr>
            <a:spLocks noEditPoints="1"/>
          </p:cNvSpPr>
          <p:nvPr/>
        </p:nvSpPr>
        <p:spPr bwMode="auto">
          <a:xfrm>
            <a:off x="6634163" y="5727700"/>
            <a:ext cx="96837" cy="220663"/>
          </a:xfrm>
          <a:custGeom>
            <a:avLst/>
            <a:gdLst>
              <a:gd name="T0" fmla="*/ 10 w 123"/>
              <a:gd name="T1" fmla="*/ 258 h 277"/>
              <a:gd name="T2" fmla="*/ 10 w 123"/>
              <a:gd name="T3" fmla="*/ 277 h 277"/>
              <a:gd name="T4" fmla="*/ 113 w 123"/>
              <a:gd name="T5" fmla="*/ 277 h 277"/>
              <a:gd name="T6" fmla="*/ 113 w 123"/>
              <a:gd name="T7" fmla="*/ 258 h 277"/>
              <a:gd name="T8" fmla="*/ 10 w 123"/>
              <a:gd name="T9" fmla="*/ 258 h 277"/>
              <a:gd name="T10" fmla="*/ 103 w 123"/>
              <a:gd name="T11" fmla="*/ 268 h 277"/>
              <a:gd name="T12" fmla="*/ 123 w 123"/>
              <a:gd name="T13" fmla="*/ 268 h 277"/>
              <a:gd name="T14" fmla="*/ 123 w 123"/>
              <a:gd name="T15" fmla="*/ 9 h 277"/>
              <a:gd name="T16" fmla="*/ 103 w 123"/>
              <a:gd name="T17" fmla="*/ 9 h 277"/>
              <a:gd name="T18" fmla="*/ 103 w 123"/>
              <a:gd name="T19" fmla="*/ 268 h 277"/>
              <a:gd name="T20" fmla="*/ 113 w 123"/>
              <a:gd name="T21" fmla="*/ 19 h 277"/>
              <a:gd name="T22" fmla="*/ 113 w 123"/>
              <a:gd name="T23" fmla="*/ 0 h 277"/>
              <a:gd name="T24" fmla="*/ 10 w 123"/>
              <a:gd name="T25" fmla="*/ 0 h 277"/>
              <a:gd name="T26" fmla="*/ 10 w 123"/>
              <a:gd name="T27" fmla="*/ 19 h 277"/>
              <a:gd name="T28" fmla="*/ 113 w 123"/>
              <a:gd name="T29" fmla="*/ 19 h 277"/>
              <a:gd name="T30" fmla="*/ 19 w 123"/>
              <a:gd name="T31" fmla="*/ 9 h 277"/>
              <a:gd name="T32" fmla="*/ 0 w 123"/>
              <a:gd name="T33" fmla="*/ 9 h 277"/>
              <a:gd name="T34" fmla="*/ 0 w 123"/>
              <a:gd name="T35" fmla="*/ 268 h 277"/>
              <a:gd name="T36" fmla="*/ 19 w 123"/>
              <a:gd name="T37" fmla="*/ 268 h 277"/>
              <a:gd name="T38" fmla="*/ 19 w 123"/>
              <a:gd name="T39" fmla="*/ 9 h 277"/>
              <a:gd name="T40" fmla="*/ 0 w 123"/>
              <a:gd name="T41" fmla="*/ 277 h 277"/>
              <a:gd name="T42" fmla="*/ 10 w 123"/>
              <a:gd name="T43" fmla="*/ 277 h 277"/>
              <a:gd name="T44" fmla="*/ 10 w 123"/>
              <a:gd name="T45" fmla="*/ 268 h 277"/>
              <a:gd name="T46" fmla="*/ 0 w 123"/>
              <a:gd name="T47" fmla="*/ 268 h 277"/>
              <a:gd name="T48" fmla="*/ 0 w 123"/>
              <a:gd name="T49" fmla="*/ 277 h 277"/>
              <a:gd name="T50" fmla="*/ 123 w 123"/>
              <a:gd name="T51" fmla="*/ 277 h 277"/>
              <a:gd name="T52" fmla="*/ 123 w 123"/>
              <a:gd name="T53" fmla="*/ 268 h 277"/>
              <a:gd name="T54" fmla="*/ 113 w 123"/>
              <a:gd name="T55" fmla="*/ 268 h 277"/>
              <a:gd name="T56" fmla="*/ 113 w 123"/>
              <a:gd name="T57" fmla="*/ 277 h 277"/>
              <a:gd name="T58" fmla="*/ 123 w 123"/>
              <a:gd name="T59" fmla="*/ 277 h 277"/>
              <a:gd name="T60" fmla="*/ 123 w 123"/>
              <a:gd name="T61" fmla="*/ 0 h 277"/>
              <a:gd name="T62" fmla="*/ 113 w 123"/>
              <a:gd name="T63" fmla="*/ 0 h 277"/>
              <a:gd name="T64" fmla="*/ 113 w 123"/>
              <a:gd name="T65" fmla="*/ 9 h 277"/>
              <a:gd name="T66" fmla="*/ 123 w 123"/>
              <a:gd name="T67" fmla="*/ 9 h 277"/>
              <a:gd name="T68" fmla="*/ 123 w 123"/>
              <a:gd name="T69" fmla="*/ 0 h 277"/>
              <a:gd name="T70" fmla="*/ 0 w 123"/>
              <a:gd name="T71" fmla="*/ 0 h 277"/>
              <a:gd name="T72" fmla="*/ 0 w 123"/>
              <a:gd name="T73" fmla="*/ 9 h 277"/>
              <a:gd name="T74" fmla="*/ 10 w 123"/>
              <a:gd name="T75" fmla="*/ 9 h 277"/>
              <a:gd name="T76" fmla="*/ 10 w 123"/>
              <a:gd name="T77" fmla="*/ 0 h 277"/>
              <a:gd name="T78" fmla="*/ 0 w 123"/>
              <a:gd name="T79" fmla="*/ 0 h 277"/>
              <a:gd name="T80" fmla="*/ 0 w 123"/>
              <a:gd name="T81" fmla="*/ 277 h 277"/>
              <a:gd name="T82" fmla="*/ 10 w 123"/>
              <a:gd name="T83" fmla="*/ 277 h 277"/>
              <a:gd name="T84" fmla="*/ 10 w 123"/>
              <a:gd name="T85" fmla="*/ 268 h 277"/>
              <a:gd name="T86" fmla="*/ 0 w 123"/>
              <a:gd name="T87" fmla="*/ 268 h 277"/>
              <a:gd name="T88" fmla="*/ 0 w 123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7">
                <a:moveTo>
                  <a:pt x="10" y="258"/>
                </a:moveTo>
                <a:lnTo>
                  <a:pt x="10" y="277"/>
                </a:lnTo>
                <a:lnTo>
                  <a:pt x="113" y="277"/>
                </a:lnTo>
                <a:lnTo>
                  <a:pt x="113" y="258"/>
                </a:lnTo>
                <a:lnTo>
                  <a:pt x="10" y="258"/>
                </a:lnTo>
                <a:close/>
                <a:moveTo>
                  <a:pt x="103" y="268"/>
                </a:moveTo>
                <a:lnTo>
                  <a:pt x="123" y="268"/>
                </a:lnTo>
                <a:lnTo>
                  <a:pt x="123" y="9"/>
                </a:lnTo>
                <a:lnTo>
                  <a:pt x="103" y="9"/>
                </a:lnTo>
                <a:lnTo>
                  <a:pt x="103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3" y="277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7"/>
                </a:lnTo>
                <a:lnTo>
                  <a:pt x="123" y="277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55" name="Rectangle 1963"/>
          <p:cNvSpPr>
            <a:spLocks noChangeArrowheads="1"/>
          </p:cNvSpPr>
          <p:nvPr/>
        </p:nvSpPr>
        <p:spPr bwMode="auto">
          <a:xfrm>
            <a:off x="6640513" y="5735638"/>
            <a:ext cx="825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68" name="Freeform 1976"/>
          <p:cNvSpPr>
            <a:spLocks noEditPoints="1"/>
          </p:cNvSpPr>
          <p:nvPr/>
        </p:nvSpPr>
        <p:spPr bwMode="auto">
          <a:xfrm>
            <a:off x="6777038" y="5727700"/>
            <a:ext cx="103187" cy="220663"/>
          </a:xfrm>
          <a:custGeom>
            <a:avLst/>
            <a:gdLst>
              <a:gd name="T0" fmla="*/ 10 w 129"/>
              <a:gd name="T1" fmla="*/ 258 h 277"/>
              <a:gd name="T2" fmla="*/ 10 w 129"/>
              <a:gd name="T3" fmla="*/ 277 h 277"/>
              <a:gd name="T4" fmla="*/ 120 w 129"/>
              <a:gd name="T5" fmla="*/ 277 h 277"/>
              <a:gd name="T6" fmla="*/ 120 w 129"/>
              <a:gd name="T7" fmla="*/ 258 h 277"/>
              <a:gd name="T8" fmla="*/ 10 w 129"/>
              <a:gd name="T9" fmla="*/ 258 h 277"/>
              <a:gd name="T10" fmla="*/ 110 w 129"/>
              <a:gd name="T11" fmla="*/ 268 h 277"/>
              <a:gd name="T12" fmla="*/ 129 w 129"/>
              <a:gd name="T13" fmla="*/ 268 h 277"/>
              <a:gd name="T14" fmla="*/ 129 w 129"/>
              <a:gd name="T15" fmla="*/ 9 h 277"/>
              <a:gd name="T16" fmla="*/ 110 w 129"/>
              <a:gd name="T17" fmla="*/ 9 h 277"/>
              <a:gd name="T18" fmla="*/ 110 w 129"/>
              <a:gd name="T19" fmla="*/ 268 h 277"/>
              <a:gd name="T20" fmla="*/ 120 w 129"/>
              <a:gd name="T21" fmla="*/ 19 h 277"/>
              <a:gd name="T22" fmla="*/ 120 w 129"/>
              <a:gd name="T23" fmla="*/ 0 h 277"/>
              <a:gd name="T24" fmla="*/ 10 w 129"/>
              <a:gd name="T25" fmla="*/ 0 h 277"/>
              <a:gd name="T26" fmla="*/ 10 w 129"/>
              <a:gd name="T27" fmla="*/ 19 h 277"/>
              <a:gd name="T28" fmla="*/ 120 w 129"/>
              <a:gd name="T29" fmla="*/ 19 h 277"/>
              <a:gd name="T30" fmla="*/ 19 w 129"/>
              <a:gd name="T31" fmla="*/ 9 h 277"/>
              <a:gd name="T32" fmla="*/ 0 w 129"/>
              <a:gd name="T33" fmla="*/ 9 h 277"/>
              <a:gd name="T34" fmla="*/ 0 w 129"/>
              <a:gd name="T35" fmla="*/ 268 h 277"/>
              <a:gd name="T36" fmla="*/ 19 w 129"/>
              <a:gd name="T37" fmla="*/ 268 h 277"/>
              <a:gd name="T38" fmla="*/ 19 w 129"/>
              <a:gd name="T39" fmla="*/ 9 h 277"/>
              <a:gd name="T40" fmla="*/ 0 w 129"/>
              <a:gd name="T41" fmla="*/ 277 h 277"/>
              <a:gd name="T42" fmla="*/ 10 w 129"/>
              <a:gd name="T43" fmla="*/ 277 h 277"/>
              <a:gd name="T44" fmla="*/ 10 w 129"/>
              <a:gd name="T45" fmla="*/ 268 h 277"/>
              <a:gd name="T46" fmla="*/ 0 w 129"/>
              <a:gd name="T47" fmla="*/ 268 h 277"/>
              <a:gd name="T48" fmla="*/ 0 w 129"/>
              <a:gd name="T49" fmla="*/ 277 h 277"/>
              <a:gd name="T50" fmla="*/ 129 w 129"/>
              <a:gd name="T51" fmla="*/ 277 h 277"/>
              <a:gd name="T52" fmla="*/ 129 w 129"/>
              <a:gd name="T53" fmla="*/ 268 h 277"/>
              <a:gd name="T54" fmla="*/ 120 w 129"/>
              <a:gd name="T55" fmla="*/ 268 h 277"/>
              <a:gd name="T56" fmla="*/ 120 w 129"/>
              <a:gd name="T57" fmla="*/ 277 h 277"/>
              <a:gd name="T58" fmla="*/ 129 w 129"/>
              <a:gd name="T59" fmla="*/ 277 h 277"/>
              <a:gd name="T60" fmla="*/ 129 w 129"/>
              <a:gd name="T61" fmla="*/ 0 h 277"/>
              <a:gd name="T62" fmla="*/ 120 w 129"/>
              <a:gd name="T63" fmla="*/ 0 h 277"/>
              <a:gd name="T64" fmla="*/ 120 w 129"/>
              <a:gd name="T65" fmla="*/ 9 h 277"/>
              <a:gd name="T66" fmla="*/ 129 w 129"/>
              <a:gd name="T67" fmla="*/ 9 h 277"/>
              <a:gd name="T68" fmla="*/ 129 w 129"/>
              <a:gd name="T69" fmla="*/ 0 h 277"/>
              <a:gd name="T70" fmla="*/ 0 w 129"/>
              <a:gd name="T71" fmla="*/ 0 h 277"/>
              <a:gd name="T72" fmla="*/ 0 w 129"/>
              <a:gd name="T73" fmla="*/ 9 h 277"/>
              <a:gd name="T74" fmla="*/ 10 w 129"/>
              <a:gd name="T75" fmla="*/ 9 h 277"/>
              <a:gd name="T76" fmla="*/ 10 w 129"/>
              <a:gd name="T77" fmla="*/ 0 h 277"/>
              <a:gd name="T78" fmla="*/ 0 w 129"/>
              <a:gd name="T79" fmla="*/ 0 h 277"/>
              <a:gd name="T80" fmla="*/ 0 w 129"/>
              <a:gd name="T81" fmla="*/ 277 h 277"/>
              <a:gd name="T82" fmla="*/ 10 w 129"/>
              <a:gd name="T83" fmla="*/ 277 h 277"/>
              <a:gd name="T84" fmla="*/ 10 w 129"/>
              <a:gd name="T85" fmla="*/ 268 h 277"/>
              <a:gd name="T86" fmla="*/ 0 w 129"/>
              <a:gd name="T87" fmla="*/ 268 h 277"/>
              <a:gd name="T88" fmla="*/ 0 w 129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7">
                <a:moveTo>
                  <a:pt x="10" y="258"/>
                </a:moveTo>
                <a:lnTo>
                  <a:pt x="10" y="277"/>
                </a:lnTo>
                <a:lnTo>
                  <a:pt x="120" y="277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9" y="277"/>
                </a:moveTo>
                <a:lnTo>
                  <a:pt x="129" y="268"/>
                </a:lnTo>
                <a:lnTo>
                  <a:pt x="120" y="268"/>
                </a:lnTo>
                <a:lnTo>
                  <a:pt x="120" y="277"/>
                </a:lnTo>
                <a:lnTo>
                  <a:pt x="129" y="277"/>
                </a:lnTo>
                <a:close/>
                <a:moveTo>
                  <a:pt x="129" y="0"/>
                </a:moveTo>
                <a:lnTo>
                  <a:pt x="120" y="0"/>
                </a:lnTo>
                <a:lnTo>
                  <a:pt x="120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69" name="Rectangle 1977"/>
          <p:cNvSpPr>
            <a:spLocks noChangeArrowheads="1"/>
          </p:cNvSpPr>
          <p:nvPr/>
        </p:nvSpPr>
        <p:spPr bwMode="auto">
          <a:xfrm>
            <a:off x="6784975" y="5735638"/>
            <a:ext cx="8731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70" name="Freeform 1978"/>
          <p:cNvSpPr>
            <a:spLocks noEditPoints="1"/>
          </p:cNvSpPr>
          <p:nvPr/>
        </p:nvSpPr>
        <p:spPr bwMode="auto">
          <a:xfrm>
            <a:off x="7469188" y="4513263"/>
            <a:ext cx="98425" cy="220662"/>
          </a:xfrm>
          <a:custGeom>
            <a:avLst/>
            <a:gdLst>
              <a:gd name="T0" fmla="*/ 9 w 122"/>
              <a:gd name="T1" fmla="*/ 259 h 278"/>
              <a:gd name="T2" fmla="*/ 9 w 122"/>
              <a:gd name="T3" fmla="*/ 278 h 278"/>
              <a:gd name="T4" fmla="*/ 113 w 122"/>
              <a:gd name="T5" fmla="*/ 278 h 278"/>
              <a:gd name="T6" fmla="*/ 113 w 122"/>
              <a:gd name="T7" fmla="*/ 259 h 278"/>
              <a:gd name="T8" fmla="*/ 9 w 122"/>
              <a:gd name="T9" fmla="*/ 259 h 278"/>
              <a:gd name="T10" fmla="*/ 103 w 122"/>
              <a:gd name="T11" fmla="*/ 268 h 278"/>
              <a:gd name="T12" fmla="*/ 122 w 122"/>
              <a:gd name="T13" fmla="*/ 268 h 278"/>
              <a:gd name="T14" fmla="*/ 122 w 122"/>
              <a:gd name="T15" fmla="*/ 10 h 278"/>
              <a:gd name="T16" fmla="*/ 103 w 122"/>
              <a:gd name="T17" fmla="*/ 10 h 278"/>
              <a:gd name="T18" fmla="*/ 103 w 122"/>
              <a:gd name="T19" fmla="*/ 268 h 278"/>
              <a:gd name="T20" fmla="*/ 113 w 122"/>
              <a:gd name="T21" fmla="*/ 20 h 278"/>
              <a:gd name="T22" fmla="*/ 113 w 122"/>
              <a:gd name="T23" fmla="*/ 0 h 278"/>
              <a:gd name="T24" fmla="*/ 9 w 122"/>
              <a:gd name="T25" fmla="*/ 0 h 278"/>
              <a:gd name="T26" fmla="*/ 9 w 122"/>
              <a:gd name="T27" fmla="*/ 20 h 278"/>
              <a:gd name="T28" fmla="*/ 113 w 122"/>
              <a:gd name="T29" fmla="*/ 20 h 278"/>
              <a:gd name="T30" fmla="*/ 19 w 122"/>
              <a:gd name="T31" fmla="*/ 10 h 278"/>
              <a:gd name="T32" fmla="*/ 0 w 122"/>
              <a:gd name="T33" fmla="*/ 10 h 278"/>
              <a:gd name="T34" fmla="*/ 0 w 122"/>
              <a:gd name="T35" fmla="*/ 268 h 278"/>
              <a:gd name="T36" fmla="*/ 19 w 122"/>
              <a:gd name="T37" fmla="*/ 268 h 278"/>
              <a:gd name="T38" fmla="*/ 19 w 122"/>
              <a:gd name="T39" fmla="*/ 10 h 278"/>
              <a:gd name="T40" fmla="*/ 0 w 122"/>
              <a:gd name="T41" fmla="*/ 278 h 278"/>
              <a:gd name="T42" fmla="*/ 9 w 122"/>
              <a:gd name="T43" fmla="*/ 278 h 278"/>
              <a:gd name="T44" fmla="*/ 9 w 122"/>
              <a:gd name="T45" fmla="*/ 268 h 278"/>
              <a:gd name="T46" fmla="*/ 0 w 122"/>
              <a:gd name="T47" fmla="*/ 268 h 278"/>
              <a:gd name="T48" fmla="*/ 0 w 122"/>
              <a:gd name="T49" fmla="*/ 278 h 278"/>
              <a:gd name="T50" fmla="*/ 122 w 122"/>
              <a:gd name="T51" fmla="*/ 278 h 278"/>
              <a:gd name="T52" fmla="*/ 122 w 122"/>
              <a:gd name="T53" fmla="*/ 268 h 278"/>
              <a:gd name="T54" fmla="*/ 113 w 122"/>
              <a:gd name="T55" fmla="*/ 268 h 278"/>
              <a:gd name="T56" fmla="*/ 113 w 122"/>
              <a:gd name="T57" fmla="*/ 278 h 278"/>
              <a:gd name="T58" fmla="*/ 122 w 122"/>
              <a:gd name="T59" fmla="*/ 278 h 278"/>
              <a:gd name="T60" fmla="*/ 122 w 122"/>
              <a:gd name="T61" fmla="*/ 0 h 278"/>
              <a:gd name="T62" fmla="*/ 113 w 122"/>
              <a:gd name="T63" fmla="*/ 0 h 278"/>
              <a:gd name="T64" fmla="*/ 113 w 122"/>
              <a:gd name="T65" fmla="*/ 10 h 278"/>
              <a:gd name="T66" fmla="*/ 122 w 122"/>
              <a:gd name="T67" fmla="*/ 10 h 278"/>
              <a:gd name="T68" fmla="*/ 122 w 122"/>
              <a:gd name="T69" fmla="*/ 0 h 278"/>
              <a:gd name="T70" fmla="*/ 0 w 122"/>
              <a:gd name="T71" fmla="*/ 0 h 278"/>
              <a:gd name="T72" fmla="*/ 0 w 122"/>
              <a:gd name="T73" fmla="*/ 10 h 278"/>
              <a:gd name="T74" fmla="*/ 9 w 122"/>
              <a:gd name="T75" fmla="*/ 10 h 278"/>
              <a:gd name="T76" fmla="*/ 9 w 122"/>
              <a:gd name="T77" fmla="*/ 0 h 278"/>
              <a:gd name="T78" fmla="*/ 0 w 122"/>
              <a:gd name="T79" fmla="*/ 0 h 278"/>
              <a:gd name="T80" fmla="*/ 0 w 122"/>
              <a:gd name="T81" fmla="*/ 278 h 278"/>
              <a:gd name="T82" fmla="*/ 9 w 122"/>
              <a:gd name="T83" fmla="*/ 278 h 278"/>
              <a:gd name="T84" fmla="*/ 9 w 122"/>
              <a:gd name="T85" fmla="*/ 268 h 278"/>
              <a:gd name="T86" fmla="*/ 0 w 122"/>
              <a:gd name="T87" fmla="*/ 268 h 278"/>
              <a:gd name="T88" fmla="*/ 0 w 122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" h="278">
                <a:moveTo>
                  <a:pt x="9" y="259"/>
                </a:moveTo>
                <a:lnTo>
                  <a:pt x="9" y="278"/>
                </a:lnTo>
                <a:lnTo>
                  <a:pt x="113" y="278"/>
                </a:lnTo>
                <a:lnTo>
                  <a:pt x="113" y="259"/>
                </a:lnTo>
                <a:lnTo>
                  <a:pt x="9" y="259"/>
                </a:lnTo>
                <a:close/>
                <a:moveTo>
                  <a:pt x="103" y="268"/>
                </a:moveTo>
                <a:lnTo>
                  <a:pt x="122" y="268"/>
                </a:lnTo>
                <a:lnTo>
                  <a:pt x="122" y="10"/>
                </a:lnTo>
                <a:lnTo>
                  <a:pt x="103" y="10"/>
                </a:lnTo>
                <a:lnTo>
                  <a:pt x="103" y="268"/>
                </a:lnTo>
                <a:close/>
                <a:moveTo>
                  <a:pt x="113" y="20"/>
                </a:moveTo>
                <a:lnTo>
                  <a:pt x="113" y="0"/>
                </a:lnTo>
                <a:lnTo>
                  <a:pt x="9" y="0"/>
                </a:lnTo>
                <a:lnTo>
                  <a:pt x="9" y="20"/>
                </a:lnTo>
                <a:lnTo>
                  <a:pt x="113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22" y="278"/>
                </a:moveTo>
                <a:lnTo>
                  <a:pt x="122" y="268"/>
                </a:lnTo>
                <a:lnTo>
                  <a:pt x="113" y="268"/>
                </a:lnTo>
                <a:lnTo>
                  <a:pt x="113" y="278"/>
                </a:lnTo>
                <a:lnTo>
                  <a:pt x="122" y="278"/>
                </a:lnTo>
                <a:close/>
                <a:moveTo>
                  <a:pt x="122" y="0"/>
                </a:moveTo>
                <a:lnTo>
                  <a:pt x="113" y="0"/>
                </a:lnTo>
                <a:lnTo>
                  <a:pt x="113" y="10"/>
                </a:lnTo>
                <a:lnTo>
                  <a:pt x="122" y="10"/>
                </a:lnTo>
                <a:lnTo>
                  <a:pt x="122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71" name="Rectangle 1979"/>
          <p:cNvSpPr>
            <a:spLocks noChangeArrowheads="1"/>
          </p:cNvSpPr>
          <p:nvPr/>
        </p:nvSpPr>
        <p:spPr bwMode="auto">
          <a:xfrm>
            <a:off x="7477125" y="4521200"/>
            <a:ext cx="82550" cy="2047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76" name="Freeform 1984"/>
          <p:cNvSpPr>
            <a:spLocks noEditPoints="1"/>
          </p:cNvSpPr>
          <p:nvPr/>
        </p:nvSpPr>
        <p:spPr bwMode="auto">
          <a:xfrm>
            <a:off x="6669088" y="3498850"/>
            <a:ext cx="98425" cy="220663"/>
          </a:xfrm>
          <a:custGeom>
            <a:avLst/>
            <a:gdLst>
              <a:gd name="T0" fmla="*/ 10 w 123"/>
              <a:gd name="T1" fmla="*/ 258 h 277"/>
              <a:gd name="T2" fmla="*/ 10 w 123"/>
              <a:gd name="T3" fmla="*/ 277 h 277"/>
              <a:gd name="T4" fmla="*/ 113 w 123"/>
              <a:gd name="T5" fmla="*/ 277 h 277"/>
              <a:gd name="T6" fmla="*/ 113 w 123"/>
              <a:gd name="T7" fmla="*/ 258 h 277"/>
              <a:gd name="T8" fmla="*/ 10 w 123"/>
              <a:gd name="T9" fmla="*/ 258 h 277"/>
              <a:gd name="T10" fmla="*/ 104 w 123"/>
              <a:gd name="T11" fmla="*/ 268 h 277"/>
              <a:gd name="T12" fmla="*/ 123 w 123"/>
              <a:gd name="T13" fmla="*/ 268 h 277"/>
              <a:gd name="T14" fmla="*/ 123 w 123"/>
              <a:gd name="T15" fmla="*/ 9 h 277"/>
              <a:gd name="T16" fmla="*/ 104 w 123"/>
              <a:gd name="T17" fmla="*/ 9 h 277"/>
              <a:gd name="T18" fmla="*/ 104 w 123"/>
              <a:gd name="T19" fmla="*/ 268 h 277"/>
              <a:gd name="T20" fmla="*/ 113 w 123"/>
              <a:gd name="T21" fmla="*/ 19 h 277"/>
              <a:gd name="T22" fmla="*/ 113 w 123"/>
              <a:gd name="T23" fmla="*/ 0 h 277"/>
              <a:gd name="T24" fmla="*/ 10 w 123"/>
              <a:gd name="T25" fmla="*/ 0 h 277"/>
              <a:gd name="T26" fmla="*/ 10 w 123"/>
              <a:gd name="T27" fmla="*/ 19 h 277"/>
              <a:gd name="T28" fmla="*/ 113 w 123"/>
              <a:gd name="T29" fmla="*/ 19 h 277"/>
              <a:gd name="T30" fmla="*/ 20 w 123"/>
              <a:gd name="T31" fmla="*/ 9 h 277"/>
              <a:gd name="T32" fmla="*/ 0 w 123"/>
              <a:gd name="T33" fmla="*/ 9 h 277"/>
              <a:gd name="T34" fmla="*/ 0 w 123"/>
              <a:gd name="T35" fmla="*/ 268 h 277"/>
              <a:gd name="T36" fmla="*/ 20 w 123"/>
              <a:gd name="T37" fmla="*/ 268 h 277"/>
              <a:gd name="T38" fmla="*/ 20 w 123"/>
              <a:gd name="T39" fmla="*/ 9 h 277"/>
              <a:gd name="T40" fmla="*/ 0 w 123"/>
              <a:gd name="T41" fmla="*/ 277 h 277"/>
              <a:gd name="T42" fmla="*/ 10 w 123"/>
              <a:gd name="T43" fmla="*/ 277 h 277"/>
              <a:gd name="T44" fmla="*/ 10 w 123"/>
              <a:gd name="T45" fmla="*/ 268 h 277"/>
              <a:gd name="T46" fmla="*/ 0 w 123"/>
              <a:gd name="T47" fmla="*/ 268 h 277"/>
              <a:gd name="T48" fmla="*/ 0 w 123"/>
              <a:gd name="T49" fmla="*/ 277 h 277"/>
              <a:gd name="T50" fmla="*/ 123 w 123"/>
              <a:gd name="T51" fmla="*/ 277 h 277"/>
              <a:gd name="T52" fmla="*/ 123 w 123"/>
              <a:gd name="T53" fmla="*/ 268 h 277"/>
              <a:gd name="T54" fmla="*/ 113 w 123"/>
              <a:gd name="T55" fmla="*/ 268 h 277"/>
              <a:gd name="T56" fmla="*/ 113 w 123"/>
              <a:gd name="T57" fmla="*/ 277 h 277"/>
              <a:gd name="T58" fmla="*/ 123 w 123"/>
              <a:gd name="T59" fmla="*/ 277 h 277"/>
              <a:gd name="T60" fmla="*/ 123 w 123"/>
              <a:gd name="T61" fmla="*/ 0 h 277"/>
              <a:gd name="T62" fmla="*/ 113 w 123"/>
              <a:gd name="T63" fmla="*/ 0 h 277"/>
              <a:gd name="T64" fmla="*/ 113 w 123"/>
              <a:gd name="T65" fmla="*/ 9 h 277"/>
              <a:gd name="T66" fmla="*/ 123 w 123"/>
              <a:gd name="T67" fmla="*/ 9 h 277"/>
              <a:gd name="T68" fmla="*/ 123 w 123"/>
              <a:gd name="T69" fmla="*/ 0 h 277"/>
              <a:gd name="T70" fmla="*/ 0 w 123"/>
              <a:gd name="T71" fmla="*/ 0 h 277"/>
              <a:gd name="T72" fmla="*/ 0 w 123"/>
              <a:gd name="T73" fmla="*/ 9 h 277"/>
              <a:gd name="T74" fmla="*/ 10 w 123"/>
              <a:gd name="T75" fmla="*/ 9 h 277"/>
              <a:gd name="T76" fmla="*/ 10 w 123"/>
              <a:gd name="T77" fmla="*/ 0 h 277"/>
              <a:gd name="T78" fmla="*/ 0 w 123"/>
              <a:gd name="T79" fmla="*/ 0 h 277"/>
              <a:gd name="T80" fmla="*/ 0 w 123"/>
              <a:gd name="T81" fmla="*/ 277 h 277"/>
              <a:gd name="T82" fmla="*/ 10 w 123"/>
              <a:gd name="T83" fmla="*/ 277 h 277"/>
              <a:gd name="T84" fmla="*/ 10 w 123"/>
              <a:gd name="T85" fmla="*/ 268 h 277"/>
              <a:gd name="T86" fmla="*/ 0 w 123"/>
              <a:gd name="T87" fmla="*/ 268 h 277"/>
              <a:gd name="T88" fmla="*/ 0 w 123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7">
                <a:moveTo>
                  <a:pt x="10" y="258"/>
                </a:moveTo>
                <a:lnTo>
                  <a:pt x="10" y="277"/>
                </a:lnTo>
                <a:lnTo>
                  <a:pt x="113" y="277"/>
                </a:lnTo>
                <a:lnTo>
                  <a:pt x="113" y="258"/>
                </a:lnTo>
                <a:lnTo>
                  <a:pt x="10" y="258"/>
                </a:lnTo>
                <a:close/>
                <a:moveTo>
                  <a:pt x="104" y="268"/>
                </a:moveTo>
                <a:lnTo>
                  <a:pt x="123" y="268"/>
                </a:lnTo>
                <a:lnTo>
                  <a:pt x="123" y="9"/>
                </a:lnTo>
                <a:lnTo>
                  <a:pt x="104" y="9"/>
                </a:lnTo>
                <a:lnTo>
                  <a:pt x="104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3" y="277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7"/>
                </a:lnTo>
                <a:lnTo>
                  <a:pt x="123" y="277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9777" name="Rectangle 1985"/>
          <p:cNvSpPr>
            <a:spLocks noChangeArrowheads="1"/>
          </p:cNvSpPr>
          <p:nvPr/>
        </p:nvSpPr>
        <p:spPr bwMode="auto">
          <a:xfrm>
            <a:off x="6677025" y="3506788"/>
            <a:ext cx="825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59980" name="Group 2188"/>
          <p:cNvGrpSpPr>
            <a:grpSpLocks/>
          </p:cNvGrpSpPr>
          <p:nvPr/>
        </p:nvGrpSpPr>
        <p:grpSpPr bwMode="auto">
          <a:xfrm>
            <a:off x="5294313" y="3498850"/>
            <a:ext cx="2278062" cy="2449513"/>
            <a:chOff x="3335" y="2204"/>
            <a:chExt cx="1435" cy="1543"/>
          </a:xfrm>
        </p:grpSpPr>
        <p:sp>
          <p:nvSpPr>
            <p:cNvPr id="1059780" name="Rectangle 1988"/>
            <p:cNvSpPr>
              <a:spLocks noChangeArrowheads="1"/>
            </p:cNvSpPr>
            <p:nvPr/>
          </p:nvSpPr>
          <p:spPr bwMode="auto">
            <a:xfrm>
              <a:off x="3595" y="2464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81" name="Freeform 1989"/>
            <p:cNvSpPr>
              <a:spLocks noEditPoints="1"/>
            </p:cNvSpPr>
            <p:nvPr/>
          </p:nvSpPr>
          <p:spPr bwMode="auto">
            <a:xfrm>
              <a:off x="3390" y="2204"/>
              <a:ext cx="81" cy="139"/>
            </a:xfrm>
            <a:custGeom>
              <a:avLst/>
              <a:gdLst>
                <a:gd name="T0" fmla="*/ 10 w 162"/>
                <a:gd name="T1" fmla="*/ 258 h 277"/>
                <a:gd name="T2" fmla="*/ 10 w 162"/>
                <a:gd name="T3" fmla="*/ 277 h 277"/>
                <a:gd name="T4" fmla="*/ 152 w 162"/>
                <a:gd name="T5" fmla="*/ 277 h 277"/>
                <a:gd name="T6" fmla="*/ 152 w 162"/>
                <a:gd name="T7" fmla="*/ 258 h 277"/>
                <a:gd name="T8" fmla="*/ 10 w 162"/>
                <a:gd name="T9" fmla="*/ 258 h 277"/>
                <a:gd name="T10" fmla="*/ 142 w 162"/>
                <a:gd name="T11" fmla="*/ 268 h 277"/>
                <a:gd name="T12" fmla="*/ 162 w 162"/>
                <a:gd name="T13" fmla="*/ 268 h 277"/>
                <a:gd name="T14" fmla="*/ 162 w 162"/>
                <a:gd name="T15" fmla="*/ 9 h 277"/>
                <a:gd name="T16" fmla="*/ 142 w 162"/>
                <a:gd name="T17" fmla="*/ 9 h 277"/>
                <a:gd name="T18" fmla="*/ 142 w 162"/>
                <a:gd name="T19" fmla="*/ 268 h 277"/>
                <a:gd name="T20" fmla="*/ 152 w 162"/>
                <a:gd name="T21" fmla="*/ 19 h 277"/>
                <a:gd name="T22" fmla="*/ 152 w 162"/>
                <a:gd name="T23" fmla="*/ 0 h 277"/>
                <a:gd name="T24" fmla="*/ 10 w 162"/>
                <a:gd name="T25" fmla="*/ 0 h 277"/>
                <a:gd name="T26" fmla="*/ 10 w 162"/>
                <a:gd name="T27" fmla="*/ 19 h 277"/>
                <a:gd name="T28" fmla="*/ 152 w 162"/>
                <a:gd name="T29" fmla="*/ 19 h 277"/>
                <a:gd name="T30" fmla="*/ 19 w 162"/>
                <a:gd name="T31" fmla="*/ 9 h 277"/>
                <a:gd name="T32" fmla="*/ 0 w 162"/>
                <a:gd name="T33" fmla="*/ 9 h 277"/>
                <a:gd name="T34" fmla="*/ 0 w 162"/>
                <a:gd name="T35" fmla="*/ 268 h 277"/>
                <a:gd name="T36" fmla="*/ 19 w 162"/>
                <a:gd name="T37" fmla="*/ 268 h 277"/>
                <a:gd name="T38" fmla="*/ 19 w 162"/>
                <a:gd name="T39" fmla="*/ 9 h 277"/>
                <a:gd name="T40" fmla="*/ 0 w 162"/>
                <a:gd name="T41" fmla="*/ 277 h 277"/>
                <a:gd name="T42" fmla="*/ 10 w 162"/>
                <a:gd name="T43" fmla="*/ 277 h 277"/>
                <a:gd name="T44" fmla="*/ 10 w 162"/>
                <a:gd name="T45" fmla="*/ 268 h 277"/>
                <a:gd name="T46" fmla="*/ 0 w 162"/>
                <a:gd name="T47" fmla="*/ 268 h 277"/>
                <a:gd name="T48" fmla="*/ 0 w 162"/>
                <a:gd name="T49" fmla="*/ 277 h 277"/>
                <a:gd name="T50" fmla="*/ 162 w 162"/>
                <a:gd name="T51" fmla="*/ 277 h 277"/>
                <a:gd name="T52" fmla="*/ 162 w 162"/>
                <a:gd name="T53" fmla="*/ 268 h 277"/>
                <a:gd name="T54" fmla="*/ 152 w 162"/>
                <a:gd name="T55" fmla="*/ 268 h 277"/>
                <a:gd name="T56" fmla="*/ 152 w 162"/>
                <a:gd name="T57" fmla="*/ 277 h 277"/>
                <a:gd name="T58" fmla="*/ 162 w 162"/>
                <a:gd name="T59" fmla="*/ 277 h 277"/>
                <a:gd name="T60" fmla="*/ 162 w 162"/>
                <a:gd name="T61" fmla="*/ 0 h 277"/>
                <a:gd name="T62" fmla="*/ 152 w 162"/>
                <a:gd name="T63" fmla="*/ 0 h 277"/>
                <a:gd name="T64" fmla="*/ 152 w 162"/>
                <a:gd name="T65" fmla="*/ 9 h 277"/>
                <a:gd name="T66" fmla="*/ 162 w 162"/>
                <a:gd name="T67" fmla="*/ 9 h 277"/>
                <a:gd name="T68" fmla="*/ 162 w 162"/>
                <a:gd name="T69" fmla="*/ 0 h 277"/>
                <a:gd name="T70" fmla="*/ 0 w 162"/>
                <a:gd name="T71" fmla="*/ 0 h 277"/>
                <a:gd name="T72" fmla="*/ 0 w 162"/>
                <a:gd name="T73" fmla="*/ 9 h 277"/>
                <a:gd name="T74" fmla="*/ 10 w 162"/>
                <a:gd name="T75" fmla="*/ 9 h 277"/>
                <a:gd name="T76" fmla="*/ 10 w 162"/>
                <a:gd name="T77" fmla="*/ 0 h 277"/>
                <a:gd name="T78" fmla="*/ 0 w 162"/>
                <a:gd name="T79" fmla="*/ 0 h 277"/>
                <a:gd name="T80" fmla="*/ 0 w 162"/>
                <a:gd name="T81" fmla="*/ 277 h 277"/>
                <a:gd name="T82" fmla="*/ 10 w 162"/>
                <a:gd name="T83" fmla="*/ 277 h 277"/>
                <a:gd name="T84" fmla="*/ 10 w 162"/>
                <a:gd name="T85" fmla="*/ 268 h 277"/>
                <a:gd name="T86" fmla="*/ 0 w 162"/>
                <a:gd name="T87" fmla="*/ 268 h 277"/>
                <a:gd name="T88" fmla="*/ 0 w 16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2" y="268"/>
                  </a:lnTo>
                  <a:lnTo>
                    <a:pt x="162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2" y="277"/>
                  </a:moveTo>
                  <a:lnTo>
                    <a:pt x="162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2" y="277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82" name="Rectangle 1990"/>
            <p:cNvSpPr>
              <a:spLocks noChangeArrowheads="1"/>
            </p:cNvSpPr>
            <p:nvPr/>
          </p:nvSpPr>
          <p:spPr bwMode="auto">
            <a:xfrm>
              <a:off x="3395" y="2209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83" name="Freeform 1991"/>
            <p:cNvSpPr>
              <a:spLocks noEditPoints="1"/>
            </p:cNvSpPr>
            <p:nvPr/>
          </p:nvSpPr>
          <p:spPr bwMode="auto">
            <a:xfrm>
              <a:off x="3358" y="2459"/>
              <a:ext cx="97" cy="139"/>
            </a:xfrm>
            <a:custGeom>
              <a:avLst/>
              <a:gdLst>
                <a:gd name="T0" fmla="*/ 10 w 194"/>
                <a:gd name="T1" fmla="*/ 258 h 277"/>
                <a:gd name="T2" fmla="*/ 10 w 194"/>
                <a:gd name="T3" fmla="*/ 277 h 277"/>
                <a:gd name="T4" fmla="*/ 185 w 194"/>
                <a:gd name="T5" fmla="*/ 277 h 277"/>
                <a:gd name="T6" fmla="*/ 185 w 194"/>
                <a:gd name="T7" fmla="*/ 258 h 277"/>
                <a:gd name="T8" fmla="*/ 10 w 194"/>
                <a:gd name="T9" fmla="*/ 258 h 277"/>
                <a:gd name="T10" fmla="*/ 175 w 194"/>
                <a:gd name="T11" fmla="*/ 268 h 277"/>
                <a:gd name="T12" fmla="*/ 194 w 194"/>
                <a:gd name="T13" fmla="*/ 268 h 277"/>
                <a:gd name="T14" fmla="*/ 194 w 194"/>
                <a:gd name="T15" fmla="*/ 9 h 277"/>
                <a:gd name="T16" fmla="*/ 175 w 194"/>
                <a:gd name="T17" fmla="*/ 9 h 277"/>
                <a:gd name="T18" fmla="*/ 175 w 194"/>
                <a:gd name="T19" fmla="*/ 268 h 277"/>
                <a:gd name="T20" fmla="*/ 185 w 194"/>
                <a:gd name="T21" fmla="*/ 19 h 277"/>
                <a:gd name="T22" fmla="*/ 185 w 194"/>
                <a:gd name="T23" fmla="*/ 0 h 277"/>
                <a:gd name="T24" fmla="*/ 10 w 194"/>
                <a:gd name="T25" fmla="*/ 0 h 277"/>
                <a:gd name="T26" fmla="*/ 10 w 194"/>
                <a:gd name="T27" fmla="*/ 19 h 277"/>
                <a:gd name="T28" fmla="*/ 185 w 194"/>
                <a:gd name="T29" fmla="*/ 19 h 277"/>
                <a:gd name="T30" fmla="*/ 20 w 194"/>
                <a:gd name="T31" fmla="*/ 9 h 277"/>
                <a:gd name="T32" fmla="*/ 0 w 194"/>
                <a:gd name="T33" fmla="*/ 9 h 277"/>
                <a:gd name="T34" fmla="*/ 0 w 194"/>
                <a:gd name="T35" fmla="*/ 268 h 277"/>
                <a:gd name="T36" fmla="*/ 20 w 194"/>
                <a:gd name="T37" fmla="*/ 268 h 277"/>
                <a:gd name="T38" fmla="*/ 20 w 194"/>
                <a:gd name="T39" fmla="*/ 9 h 277"/>
                <a:gd name="T40" fmla="*/ 0 w 194"/>
                <a:gd name="T41" fmla="*/ 277 h 277"/>
                <a:gd name="T42" fmla="*/ 10 w 194"/>
                <a:gd name="T43" fmla="*/ 277 h 277"/>
                <a:gd name="T44" fmla="*/ 10 w 194"/>
                <a:gd name="T45" fmla="*/ 268 h 277"/>
                <a:gd name="T46" fmla="*/ 0 w 194"/>
                <a:gd name="T47" fmla="*/ 268 h 277"/>
                <a:gd name="T48" fmla="*/ 0 w 194"/>
                <a:gd name="T49" fmla="*/ 277 h 277"/>
                <a:gd name="T50" fmla="*/ 194 w 194"/>
                <a:gd name="T51" fmla="*/ 277 h 277"/>
                <a:gd name="T52" fmla="*/ 194 w 194"/>
                <a:gd name="T53" fmla="*/ 268 h 277"/>
                <a:gd name="T54" fmla="*/ 185 w 194"/>
                <a:gd name="T55" fmla="*/ 268 h 277"/>
                <a:gd name="T56" fmla="*/ 185 w 194"/>
                <a:gd name="T57" fmla="*/ 277 h 277"/>
                <a:gd name="T58" fmla="*/ 194 w 194"/>
                <a:gd name="T59" fmla="*/ 277 h 277"/>
                <a:gd name="T60" fmla="*/ 194 w 194"/>
                <a:gd name="T61" fmla="*/ 0 h 277"/>
                <a:gd name="T62" fmla="*/ 185 w 194"/>
                <a:gd name="T63" fmla="*/ 0 h 277"/>
                <a:gd name="T64" fmla="*/ 185 w 194"/>
                <a:gd name="T65" fmla="*/ 9 h 277"/>
                <a:gd name="T66" fmla="*/ 194 w 194"/>
                <a:gd name="T67" fmla="*/ 9 h 277"/>
                <a:gd name="T68" fmla="*/ 194 w 194"/>
                <a:gd name="T69" fmla="*/ 0 h 277"/>
                <a:gd name="T70" fmla="*/ 0 w 194"/>
                <a:gd name="T71" fmla="*/ 0 h 277"/>
                <a:gd name="T72" fmla="*/ 0 w 194"/>
                <a:gd name="T73" fmla="*/ 9 h 277"/>
                <a:gd name="T74" fmla="*/ 10 w 194"/>
                <a:gd name="T75" fmla="*/ 9 h 277"/>
                <a:gd name="T76" fmla="*/ 10 w 194"/>
                <a:gd name="T77" fmla="*/ 0 h 277"/>
                <a:gd name="T78" fmla="*/ 0 w 194"/>
                <a:gd name="T79" fmla="*/ 0 h 277"/>
                <a:gd name="T80" fmla="*/ 0 w 194"/>
                <a:gd name="T81" fmla="*/ 277 h 277"/>
                <a:gd name="T82" fmla="*/ 10 w 194"/>
                <a:gd name="T83" fmla="*/ 277 h 277"/>
                <a:gd name="T84" fmla="*/ 10 w 194"/>
                <a:gd name="T85" fmla="*/ 268 h 277"/>
                <a:gd name="T86" fmla="*/ 0 w 194"/>
                <a:gd name="T87" fmla="*/ 268 h 277"/>
                <a:gd name="T88" fmla="*/ 0 w 19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7">
                  <a:moveTo>
                    <a:pt x="10" y="258"/>
                  </a:moveTo>
                  <a:lnTo>
                    <a:pt x="10" y="277"/>
                  </a:lnTo>
                  <a:lnTo>
                    <a:pt x="185" y="277"/>
                  </a:lnTo>
                  <a:lnTo>
                    <a:pt x="185" y="258"/>
                  </a:lnTo>
                  <a:lnTo>
                    <a:pt x="10" y="258"/>
                  </a:lnTo>
                  <a:close/>
                  <a:moveTo>
                    <a:pt x="175" y="268"/>
                  </a:moveTo>
                  <a:lnTo>
                    <a:pt x="194" y="268"/>
                  </a:lnTo>
                  <a:lnTo>
                    <a:pt x="194" y="9"/>
                  </a:lnTo>
                  <a:lnTo>
                    <a:pt x="175" y="9"/>
                  </a:lnTo>
                  <a:lnTo>
                    <a:pt x="175" y="268"/>
                  </a:lnTo>
                  <a:close/>
                  <a:moveTo>
                    <a:pt x="185" y="19"/>
                  </a:moveTo>
                  <a:lnTo>
                    <a:pt x="18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5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94" y="277"/>
                  </a:moveTo>
                  <a:lnTo>
                    <a:pt x="194" y="268"/>
                  </a:lnTo>
                  <a:lnTo>
                    <a:pt x="185" y="268"/>
                  </a:lnTo>
                  <a:lnTo>
                    <a:pt x="185" y="277"/>
                  </a:lnTo>
                  <a:lnTo>
                    <a:pt x="194" y="277"/>
                  </a:lnTo>
                  <a:close/>
                  <a:moveTo>
                    <a:pt x="194" y="0"/>
                  </a:moveTo>
                  <a:lnTo>
                    <a:pt x="185" y="0"/>
                  </a:lnTo>
                  <a:lnTo>
                    <a:pt x="185" y="9"/>
                  </a:lnTo>
                  <a:lnTo>
                    <a:pt x="194" y="9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84" name="Rectangle 1992"/>
            <p:cNvSpPr>
              <a:spLocks noChangeArrowheads="1"/>
            </p:cNvSpPr>
            <p:nvPr/>
          </p:nvSpPr>
          <p:spPr bwMode="auto">
            <a:xfrm>
              <a:off x="3363" y="2464"/>
              <a:ext cx="87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85" name="Freeform 1993"/>
            <p:cNvSpPr>
              <a:spLocks noEditPoints="1"/>
            </p:cNvSpPr>
            <p:nvPr/>
          </p:nvSpPr>
          <p:spPr bwMode="auto">
            <a:xfrm>
              <a:off x="3968" y="2714"/>
              <a:ext cx="97" cy="139"/>
            </a:xfrm>
            <a:custGeom>
              <a:avLst/>
              <a:gdLst>
                <a:gd name="T0" fmla="*/ 10 w 194"/>
                <a:gd name="T1" fmla="*/ 258 h 278"/>
                <a:gd name="T2" fmla="*/ 10 w 194"/>
                <a:gd name="T3" fmla="*/ 278 h 278"/>
                <a:gd name="T4" fmla="*/ 184 w 194"/>
                <a:gd name="T5" fmla="*/ 278 h 278"/>
                <a:gd name="T6" fmla="*/ 184 w 194"/>
                <a:gd name="T7" fmla="*/ 258 h 278"/>
                <a:gd name="T8" fmla="*/ 10 w 194"/>
                <a:gd name="T9" fmla="*/ 258 h 278"/>
                <a:gd name="T10" fmla="*/ 174 w 194"/>
                <a:gd name="T11" fmla="*/ 268 h 278"/>
                <a:gd name="T12" fmla="*/ 194 w 194"/>
                <a:gd name="T13" fmla="*/ 268 h 278"/>
                <a:gd name="T14" fmla="*/ 194 w 194"/>
                <a:gd name="T15" fmla="*/ 10 h 278"/>
                <a:gd name="T16" fmla="*/ 174 w 194"/>
                <a:gd name="T17" fmla="*/ 10 h 278"/>
                <a:gd name="T18" fmla="*/ 174 w 194"/>
                <a:gd name="T19" fmla="*/ 268 h 278"/>
                <a:gd name="T20" fmla="*/ 184 w 194"/>
                <a:gd name="T21" fmla="*/ 19 h 278"/>
                <a:gd name="T22" fmla="*/ 184 w 194"/>
                <a:gd name="T23" fmla="*/ 0 h 278"/>
                <a:gd name="T24" fmla="*/ 10 w 194"/>
                <a:gd name="T25" fmla="*/ 0 h 278"/>
                <a:gd name="T26" fmla="*/ 10 w 194"/>
                <a:gd name="T27" fmla="*/ 19 h 278"/>
                <a:gd name="T28" fmla="*/ 184 w 194"/>
                <a:gd name="T29" fmla="*/ 19 h 278"/>
                <a:gd name="T30" fmla="*/ 19 w 194"/>
                <a:gd name="T31" fmla="*/ 10 h 278"/>
                <a:gd name="T32" fmla="*/ 0 w 194"/>
                <a:gd name="T33" fmla="*/ 10 h 278"/>
                <a:gd name="T34" fmla="*/ 0 w 194"/>
                <a:gd name="T35" fmla="*/ 268 h 278"/>
                <a:gd name="T36" fmla="*/ 19 w 194"/>
                <a:gd name="T37" fmla="*/ 268 h 278"/>
                <a:gd name="T38" fmla="*/ 19 w 194"/>
                <a:gd name="T39" fmla="*/ 10 h 278"/>
                <a:gd name="T40" fmla="*/ 0 w 194"/>
                <a:gd name="T41" fmla="*/ 278 h 278"/>
                <a:gd name="T42" fmla="*/ 10 w 194"/>
                <a:gd name="T43" fmla="*/ 278 h 278"/>
                <a:gd name="T44" fmla="*/ 10 w 194"/>
                <a:gd name="T45" fmla="*/ 268 h 278"/>
                <a:gd name="T46" fmla="*/ 0 w 194"/>
                <a:gd name="T47" fmla="*/ 268 h 278"/>
                <a:gd name="T48" fmla="*/ 0 w 194"/>
                <a:gd name="T49" fmla="*/ 278 h 278"/>
                <a:gd name="T50" fmla="*/ 194 w 194"/>
                <a:gd name="T51" fmla="*/ 278 h 278"/>
                <a:gd name="T52" fmla="*/ 194 w 194"/>
                <a:gd name="T53" fmla="*/ 268 h 278"/>
                <a:gd name="T54" fmla="*/ 184 w 194"/>
                <a:gd name="T55" fmla="*/ 268 h 278"/>
                <a:gd name="T56" fmla="*/ 184 w 194"/>
                <a:gd name="T57" fmla="*/ 278 h 278"/>
                <a:gd name="T58" fmla="*/ 194 w 194"/>
                <a:gd name="T59" fmla="*/ 278 h 278"/>
                <a:gd name="T60" fmla="*/ 194 w 194"/>
                <a:gd name="T61" fmla="*/ 0 h 278"/>
                <a:gd name="T62" fmla="*/ 184 w 194"/>
                <a:gd name="T63" fmla="*/ 0 h 278"/>
                <a:gd name="T64" fmla="*/ 184 w 194"/>
                <a:gd name="T65" fmla="*/ 10 h 278"/>
                <a:gd name="T66" fmla="*/ 194 w 194"/>
                <a:gd name="T67" fmla="*/ 10 h 278"/>
                <a:gd name="T68" fmla="*/ 194 w 194"/>
                <a:gd name="T69" fmla="*/ 0 h 278"/>
                <a:gd name="T70" fmla="*/ 0 w 194"/>
                <a:gd name="T71" fmla="*/ 0 h 278"/>
                <a:gd name="T72" fmla="*/ 0 w 194"/>
                <a:gd name="T73" fmla="*/ 10 h 278"/>
                <a:gd name="T74" fmla="*/ 10 w 194"/>
                <a:gd name="T75" fmla="*/ 10 h 278"/>
                <a:gd name="T76" fmla="*/ 10 w 194"/>
                <a:gd name="T77" fmla="*/ 0 h 278"/>
                <a:gd name="T78" fmla="*/ 0 w 194"/>
                <a:gd name="T79" fmla="*/ 0 h 278"/>
                <a:gd name="T80" fmla="*/ 0 w 194"/>
                <a:gd name="T81" fmla="*/ 278 h 278"/>
                <a:gd name="T82" fmla="*/ 10 w 194"/>
                <a:gd name="T83" fmla="*/ 278 h 278"/>
                <a:gd name="T84" fmla="*/ 10 w 194"/>
                <a:gd name="T85" fmla="*/ 268 h 278"/>
                <a:gd name="T86" fmla="*/ 0 w 194"/>
                <a:gd name="T87" fmla="*/ 268 h 278"/>
                <a:gd name="T88" fmla="*/ 0 w 194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8">
                  <a:moveTo>
                    <a:pt x="10" y="258"/>
                  </a:moveTo>
                  <a:lnTo>
                    <a:pt x="10" y="278"/>
                  </a:lnTo>
                  <a:lnTo>
                    <a:pt x="184" y="278"/>
                  </a:lnTo>
                  <a:lnTo>
                    <a:pt x="184" y="258"/>
                  </a:lnTo>
                  <a:lnTo>
                    <a:pt x="10" y="258"/>
                  </a:lnTo>
                  <a:close/>
                  <a:moveTo>
                    <a:pt x="174" y="268"/>
                  </a:moveTo>
                  <a:lnTo>
                    <a:pt x="194" y="268"/>
                  </a:lnTo>
                  <a:lnTo>
                    <a:pt x="194" y="10"/>
                  </a:lnTo>
                  <a:lnTo>
                    <a:pt x="174" y="10"/>
                  </a:lnTo>
                  <a:lnTo>
                    <a:pt x="174" y="268"/>
                  </a:lnTo>
                  <a:close/>
                  <a:moveTo>
                    <a:pt x="184" y="19"/>
                  </a:moveTo>
                  <a:lnTo>
                    <a:pt x="18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4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94" y="278"/>
                  </a:moveTo>
                  <a:lnTo>
                    <a:pt x="194" y="268"/>
                  </a:lnTo>
                  <a:lnTo>
                    <a:pt x="184" y="268"/>
                  </a:lnTo>
                  <a:lnTo>
                    <a:pt x="184" y="278"/>
                  </a:lnTo>
                  <a:lnTo>
                    <a:pt x="194" y="278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10"/>
                  </a:lnTo>
                  <a:lnTo>
                    <a:pt x="194" y="10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86" name="Rectangle 1994"/>
            <p:cNvSpPr>
              <a:spLocks noChangeArrowheads="1"/>
            </p:cNvSpPr>
            <p:nvPr/>
          </p:nvSpPr>
          <p:spPr bwMode="auto">
            <a:xfrm>
              <a:off x="3973" y="2719"/>
              <a:ext cx="88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87" name="Freeform 1995"/>
            <p:cNvSpPr>
              <a:spLocks noEditPoints="1"/>
            </p:cNvSpPr>
            <p:nvPr/>
          </p:nvSpPr>
          <p:spPr bwMode="auto">
            <a:xfrm>
              <a:off x="4172" y="3353"/>
              <a:ext cx="81" cy="139"/>
            </a:xfrm>
            <a:custGeom>
              <a:avLst/>
              <a:gdLst>
                <a:gd name="T0" fmla="*/ 10 w 162"/>
                <a:gd name="T1" fmla="*/ 258 h 277"/>
                <a:gd name="T2" fmla="*/ 10 w 162"/>
                <a:gd name="T3" fmla="*/ 277 h 277"/>
                <a:gd name="T4" fmla="*/ 152 w 162"/>
                <a:gd name="T5" fmla="*/ 277 h 277"/>
                <a:gd name="T6" fmla="*/ 152 w 162"/>
                <a:gd name="T7" fmla="*/ 258 h 277"/>
                <a:gd name="T8" fmla="*/ 10 w 162"/>
                <a:gd name="T9" fmla="*/ 258 h 277"/>
                <a:gd name="T10" fmla="*/ 142 w 162"/>
                <a:gd name="T11" fmla="*/ 268 h 277"/>
                <a:gd name="T12" fmla="*/ 162 w 162"/>
                <a:gd name="T13" fmla="*/ 268 h 277"/>
                <a:gd name="T14" fmla="*/ 162 w 162"/>
                <a:gd name="T15" fmla="*/ 9 h 277"/>
                <a:gd name="T16" fmla="*/ 142 w 162"/>
                <a:gd name="T17" fmla="*/ 9 h 277"/>
                <a:gd name="T18" fmla="*/ 142 w 162"/>
                <a:gd name="T19" fmla="*/ 268 h 277"/>
                <a:gd name="T20" fmla="*/ 152 w 162"/>
                <a:gd name="T21" fmla="*/ 19 h 277"/>
                <a:gd name="T22" fmla="*/ 152 w 162"/>
                <a:gd name="T23" fmla="*/ 0 h 277"/>
                <a:gd name="T24" fmla="*/ 10 w 162"/>
                <a:gd name="T25" fmla="*/ 0 h 277"/>
                <a:gd name="T26" fmla="*/ 10 w 162"/>
                <a:gd name="T27" fmla="*/ 19 h 277"/>
                <a:gd name="T28" fmla="*/ 152 w 162"/>
                <a:gd name="T29" fmla="*/ 19 h 277"/>
                <a:gd name="T30" fmla="*/ 20 w 162"/>
                <a:gd name="T31" fmla="*/ 9 h 277"/>
                <a:gd name="T32" fmla="*/ 0 w 162"/>
                <a:gd name="T33" fmla="*/ 9 h 277"/>
                <a:gd name="T34" fmla="*/ 0 w 162"/>
                <a:gd name="T35" fmla="*/ 268 h 277"/>
                <a:gd name="T36" fmla="*/ 20 w 162"/>
                <a:gd name="T37" fmla="*/ 268 h 277"/>
                <a:gd name="T38" fmla="*/ 20 w 162"/>
                <a:gd name="T39" fmla="*/ 9 h 277"/>
                <a:gd name="T40" fmla="*/ 0 w 162"/>
                <a:gd name="T41" fmla="*/ 277 h 277"/>
                <a:gd name="T42" fmla="*/ 10 w 162"/>
                <a:gd name="T43" fmla="*/ 277 h 277"/>
                <a:gd name="T44" fmla="*/ 10 w 162"/>
                <a:gd name="T45" fmla="*/ 268 h 277"/>
                <a:gd name="T46" fmla="*/ 0 w 162"/>
                <a:gd name="T47" fmla="*/ 268 h 277"/>
                <a:gd name="T48" fmla="*/ 0 w 162"/>
                <a:gd name="T49" fmla="*/ 277 h 277"/>
                <a:gd name="T50" fmla="*/ 162 w 162"/>
                <a:gd name="T51" fmla="*/ 277 h 277"/>
                <a:gd name="T52" fmla="*/ 162 w 162"/>
                <a:gd name="T53" fmla="*/ 268 h 277"/>
                <a:gd name="T54" fmla="*/ 152 w 162"/>
                <a:gd name="T55" fmla="*/ 268 h 277"/>
                <a:gd name="T56" fmla="*/ 152 w 162"/>
                <a:gd name="T57" fmla="*/ 277 h 277"/>
                <a:gd name="T58" fmla="*/ 162 w 162"/>
                <a:gd name="T59" fmla="*/ 277 h 277"/>
                <a:gd name="T60" fmla="*/ 162 w 162"/>
                <a:gd name="T61" fmla="*/ 0 h 277"/>
                <a:gd name="T62" fmla="*/ 152 w 162"/>
                <a:gd name="T63" fmla="*/ 0 h 277"/>
                <a:gd name="T64" fmla="*/ 152 w 162"/>
                <a:gd name="T65" fmla="*/ 9 h 277"/>
                <a:gd name="T66" fmla="*/ 162 w 162"/>
                <a:gd name="T67" fmla="*/ 9 h 277"/>
                <a:gd name="T68" fmla="*/ 162 w 162"/>
                <a:gd name="T69" fmla="*/ 0 h 277"/>
                <a:gd name="T70" fmla="*/ 0 w 162"/>
                <a:gd name="T71" fmla="*/ 0 h 277"/>
                <a:gd name="T72" fmla="*/ 0 w 162"/>
                <a:gd name="T73" fmla="*/ 9 h 277"/>
                <a:gd name="T74" fmla="*/ 10 w 162"/>
                <a:gd name="T75" fmla="*/ 9 h 277"/>
                <a:gd name="T76" fmla="*/ 10 w 162"/>
                <a:gd name="T77" fmla="*/ 0 h 277"/>
                <a:gd name="T78" fmla="*/ 0 w 162"/>
                <a:gd name="T79" fmla="*/ 0 h 277"/>
                <a:gd name="T80" fmla="*/ 0 w 162"/>
                <a:gd name="T81" fmla="*/ 277 h 277"/>
                <a:gd name="T82" fmla="*/ 10 w 162"/>
                <a:gd name="T83" fmla="*/ 277 h 277"/>
                <a:gd name="T84" fmla="*/ 10 w 162"/>
                <a:gd name="T85" fmla="*/ 268 h 277"/>
                <a:gd name="T86" fmla="*/ 0 w 162"/>
                <a:gd name="T87" fmla="*/ 268 h 277"/>
                <a:gd name="T88" fmla="*/ 0 w 16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2" y="268"/>
                  </a:lnTo>
                  <a:lnTo>
                    <a:pt x="162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2" y="277"/>
                  </a:moveTo>
                  <a:lnTo>
                    <a:pt x="162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2" y="277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88" name="Rectangle 1996"/>
            <p:cNvSpPr>
              <a:spLocks noChangeArrowheads="1"/>
            </p:cNvSpPr>
            <p:nvPr/>
          </p:nvSpPr>
          <p:spPr bwMode="auto">
            <a:xfrm>
              <a:off x="4177" y="3358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89" name="Freeform 1997"/>
            <p:cNvSpPr>
              <a:spLocks noEditPoints="1"/>
            </p:cNvSpPr>
            <p:nvPr/>
          </p:nvSpPr>
          <p:spPr bwMode="auto">
            <a:xfrm>
              <a:off x="3962" y="2333"/>
              <a:ext cx="81" cy="136"/>
            </a:xfrm>
            <a:custGeom>
              <a:avLst/>
              <a:gdLst>
                <a:gd name="T0" fmla="*/ 10 w 162"/>
                <a:gd name="T1" fmla="*/ 252 h 271"/>
                <a:gd name="T2" fmla="*/ 10 w 162"/>
                <a:gd name="T3" fmla="*/ 271 h 271"/>
                <a:gd name="T4" fmla="*/ 152 w 162"/>
                <a:gd name="T5" fmla="*/ 271 h 271"/>
                <a:gd name="T6" fmla="*/ 152 w 162"/>
                <a:gd name="T7" fmla="*/ 252 h 271"/>
                <a:gd name="T8" fmla="*/ 10 w 162"/>
                <a:gd name="T9" fmla="*/ 252 h 271"/>
                <a:gd name="T10" fmla="*/ 142 w 162"/>
                <a:gd name="T11" fmla="*/ 261 h 271"/>
                <a:gd name="T12" fmla="*/ 162 w 162"/>
                <a:gd name="T13" fmla="*/ 261 h 271"/>
                <a:gd name="T14" fmla="*/ 162 w 162"/>
                <a:gd name="T15" fmla="*/ 10 h 271"/>
                <a:gd name="T16" fmla="*/ 142 w 162"/>
                <a:gd name="T17" fmla="*/ 10 h 271"/>
                <a:gd name="T18" fmla="*/ 142 w 162"/>
                <a:gd name="T19" fmla="*/ 261 h 271"/>
                <a:gd name="T20" fmla="*/ 152 w 162"/>
                <a:gd name="T21" fmla="*/ 19 h 271"/>
                <a:gd name="T22" fmla="*/ 152 w 162"/>
                <a:gd name="T23" fmla="*/ 0 h 271"/>
                <a:gd name="T24" fmla="*/ 10 w 162"/>
                <a:gd name="T25" fmla="*/ 0 h 271"/>
                <a:gd name="T26" fmla="*/ 10 w 162"/>
                <a:gd name="T27" fmla="*/ 19 h 271"/>
                <a:gd name="T28" fmla="*/ 152 w 162"/>
                <a:gd name="T29" fmla="*/ 19 h 271"/>
                <a:gd name="T30" fmla="*/ 19 w 162"/>
                <a:gd name="T31" fmla="*/ 10 h 271"/>
                <a:gd name="T32" fmla="*/ 0 w 162"/>
                <a:gd name="T33" fmla="*/ 10 h 271"/>
                <a:gd name="T34" fmla="*/ 0 w 162"/>
                <a:gd name="T35" fmla="*/ 261 h 271"/>
                <a:gd name="T36" fmla="*/ 19 w 162"/>
                <a:gd name="T37" fmla="*/ 261 h 271"/>
                <a:gd name="T38" fmla="*/ 19 w 162"/>
                <a:gd name="T39" fmla="*/ 10 h 271"/>
                <a:gd name="T40" fmla="*/ 0 w 162"/>
                <a:gd name="T41" fmla="*/ 271 h 271"/>
                <a:gd name="T42" fmla="*/ 10 w 162"/>
                <a:gd name="T43" fmla="*/ 271 h 271"/>
                <a:gd name="T44" fmla="*/ 10 w 162"/>
                <a:gd name="T45" fmla="*/ 261 h 271"/>
                <a:gd name="T46" fmla="*/ 0 w 162"/>
                <a:gd name="T47" fmla="*/ 261 h 271"/>
                <a:gd name="T48" fmla="*/ 0 w 162"/>
                <a:gd name="T49" fmla="*/ 271 h 271"/>
                <a:gd name="T50" fmla="*/ 162 w 162"/>
                <a:gd name="T51" fmla="*/ 271 h 271"/>
                <a:gd name="T52" fmla="*/ 162 w 162"/>
                <a:gd name="T53" fmla="*/ 261 h 271"/>
                <a:gd name="T54" fmla="*/ 152 w 162"/>
                <a:gd name="T55" fmla="*/ 261 h 271"/>
                <a:gd name="T56" fmla="*/ 152 w 162"/>
                <a:gd name="T57" fmla="*/ 271 h 271"/>
                <a:gd name="T58" fmla="*/ 162 w 162"/>
                <a:gd name="T59" fmla="*/ 271 h 271"/>
                <a:gd name="T60" fmla="*/ 162 w 162"/>
                <a:gd name="T61" fmla="*/ 0 h 271"/>
                <a:gd name="T62" fmla="*/ 152 w 162"/>
                <a:gd name="T63" fmla="*/ 0 h 271"/>
                <a:gd name="T64" fmla="*/ 152 w 162"/>
                <a:gd name="T65" fmla="*/ 10 h 271"/>
                <a:gd name="T66" fmla="*/ 162 w 162"/>
                <a:gd name="T67" fmla="*/ 10 h 271"/>
                <a:gd name="T68" fmla="*/ 162 w 162"/>
                <a:gd name="T69" fmla="*/ 0 h 271"/>
                <a:gd name="T70" fmla="*/ 0 w 162"/>
                <a:gd name="T71" fmla="*/ 0 h 271"/>
                <a:gd name="T72" fmla="*/ 0 w 162"/>
                <a:gd name="T73" fmla="*/ 10 h 271"/>
                <a:gd name="T74" fmla="*/ 10 w 162"/>
                <a:gd name="T75" fmla="*/ 10 h 271"/>
                <a:gd name="T76" fmla="*/ 10 w 162"/>
                <a:gd name="T77" fmla="*/ 0 h 271"/>
                <a:gd name="T78" fmla="*/ 0 w 162"/>
                <a:gd name="T79" fmla="*/ 0 h 271"/>
                <a:gd name="T80" fmla="*/ 0 w 162"/>
                <a:gd name="T81" fmla="*/ 271 h 271"/>
                <a:gd name="T82" fmla="*/ 10 w 162"/>
                <a:gd name="T83" fmla="*/ 271 h 271"/>
                <a:gd name="T84" fmla="*/ 10 w 162"/>
                <a:gd name="T85" fmla="*/ 261 h 271"/>
                <a:gd name="T86" fmla="*/ 0 w 162"/>
                <a:gd name="T87" fmla="*/ 261 h 271"/>
                <a:gd name="T88" fmla="*/ 0 w 162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1">
                  <a:moveTo>
                    <a:pt x="10" y="252"/>
                  </a:moveTo>
                  <a:lnTo>
                    <a:pt x="10" y="271"/>
                  </a:lnTo>
                  <a:lnTo>
                    <a:pt x="152" y="271"/>
                  </a:lnTo>
                  <a:lnTo>
                    <a:pt x="152" y="252"/>
                  </a:lnTo>
                  <a:lnTo>
                    <a:pt x="10" y="252"/>
                  </a:lnTo>
                  <a:close/>
                  <a:moveTo>
                    <a:pt x="142" y="261"/>
                  </a:moveTo>
                  <a:lnTo>
                    <a:pt x="162" y="261"/>
                  </a:lnTo>
                  <a:lnTo>
                    <a:pt x="162" y="10"/>
                  </a:lnTo>
                  <a:lnTo>
                    <a:pt x="142" y="10"/>
                  </a:lnTo>
                  <a:lnTo>
                    <a:pt x="142" y="261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62" y="271"/>
                  </a:moveTo>
                  <a:lnTo>
                    <a:pt x="162" y="261"/>
                  </a:lnTo>
                  <a:lnTo>
                    <a:pt x="152" y="261"/>
                  </a:lnTo>
                  <a:lnTo>
                    <a:pt x="152" y="271"/>
                  </a:lnTo>
                  <a:lnTo>
                    <a:pt x="162" y="271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10"/>
                  </a:lnTo>
                  <a:lnTo>
                    <a:pt x="162" y="10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0" name="Rectangle 1998"/>
            <p:cNvSpPr>
              <a:spLocks noChangeArrowheads="1"/>
            </p:cNvSpPr>
            <p:nvPr/>
          </p:nvSpPr>
          <p:spPr bwMode="auto">
            <a:xfrm>
              <a:off x="3967" y="2338"/>
              <a:ext cx="71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1" name="Freeform 1999"/>
            <p:cNvSpPr>
              <a:spLocks noEditPoints="1"/>
            </p:cNvSpPr>
            <p:nvPr/>
          </p:nvSpPr>
          <p:spPr bwMode="auto">
            <a:xfrm>
              <a:off x="3991" y="3227"/>
              <a:ext cx="97" cy="136"/>
            </a:xfrm>
            <a:custGeom>
              <a:avLst/>
              <a:gdLst>
                <a:gd name="T0" fmla="*/ 10 w 194"/>
                <a:gd name="T1" fmla="*/ 252 h 271"/>
                <a:gd name="T2" fmla="*/ 10 w 194"/>
                <a:gd name="T3" fmla="*/ 271 h 271"/>
                <a:gd name="T4" fmla="*/ 184 w 194"/>
                <a:gd name="T5" fmla="*/ 271 h 271"/>
                <a:gd name="T6" fmla="*/ 184 w 194"/>
                <a:gd name="T7" fmla="*/ 252 h 271"/>
                <a:gd name="T8" fmla="*/ 10 w 194"/>
                <a:gd name="T9" fmla="*/ 252 h 271"/>
                <a:gd name="T10" fmla="*/ 175 w 194"/>
                <a:gd name="T11" fmla="*/ 261 h 271"/>
                <a:gd name="T12" fmla="*/ 194 w 194"/>
                <a:gd name="T13" fmla="*/ 261 h 271"/>
                <a:gd name="T14" fmla="*/ 194 w 194"/>
                <a:gd name="T15" fmla="*/ 9 h 271"/>
                <a:gd name="T16" fmla="*/ 175 w 194"/>
                <a:gd name="T17" fmla="*/ 9 h 271"/>
                <a:gd name="T18" fmla="*/ 175 w 194"/>
                <a:gd name="T19" fmla="*/ 261 h 271"/>
                <a:gd name="T20" fmla="*/ 184 w 194"/>
                <a:gd name="T21" fmla="*/ 19 h 271"/>
                <a:gd name="T22" fmla="*/ 184 w 194"/>
                <a:gd name="T23" fmla="*/ 0 h 271"/>
                <a:gd name="T24" fmla="*/ 10 w 194"/>
                <a:gd name="T25" fmla="*/ 0 h 271"/>
                <a:gd name="T26" fmla="*/ 10 w 194"/>
                <a:gd name="T27" fmla="*/ 19 h 271"/>
                <a:gd name="T28" fmla="*/ 184 w 194"/>
                <a:gd name="T29" fmla="*/ 19 h 271"/>
                <a:gd name="T30" fmla="*/ 20 w 194"/>
                <a:gd name="T31" fmla="*/ 9 h 271"/>
                <a:gd name="T32" fmla="*/ 0 w 194"/>
                <a:gd name="T33" fmla="*/ 9 h 271"/>
                <a:gd name="T34" fmla="*/ 0 w 194"/>
                <a:gd name="T35" fmla="*/ 261 h 271"/>
                <a:gd name="T36" fmla="*/ 20 w 194"/>
                <a:gd name="T37" fmla="*/ 261 h 271"/>
                <a:gd name="T38" fmla="*/ 20 w 194"/>
                <a:gd name="T39" fmla="*/ 9 h 271"/>
                <a:gd name="T40" fmla="*/ 0 w 194"/>
                <a:gd name="T41" fmla="*/ 271 h 271"/>
                <a:gd name="T42" fmla="*/ 10 w 194"/>
                <a:gd name="T43" fmla="*/ 271 h 271"/>
                <a:gd name="T44" fmla="*/ 10 w 194"/>
                <a:gd name="T45" fmla="*/ 261 h 271"/>
                <a:gd name="T46" fmla="*/ 0 w 194"/>
                <a:gd name="T47" fmla="*/ 261 h 271"/>
                <a:gd name="T48" fmla="*/ 0 w 194"/>
                <a:gd name="T49" fmla="*/ 271 h 271"/>
                <a:gd name="T50" fmla="*/ 194 w 194"/>
                <a:gd name="T51" fmla="*/ 271 h 271"/>
                <a:gd name="T52" fmla="*/ 194 w 194"/>
                <a:gd name="T53" fmla="*/ 261 h 271"/>
                <a:gd name="T54" fmla="*/ 184 w 194"/>
                <a:gd name="T55" fmla="*/ 261 h 271"/>
                <a:gd name="T56" fmla="*/ 184 w 194"/>
                <a:gd name="T57" fmla="*/ 271 h 271"/>
                <a:gd name="T58" fmla="*/ 194 w 194"/>
                <a:gd name="T59" fmla="*/ 271 h 271"/>
                <a:gd name="T60" fmla="*/ 194 w 194"/>
                <a:gd name="T61" fmla="*/ 0 h 271"/>
                <a:gd name="T62" fmla="*/ 184 w 194"/>
                <a:gd name="T63" fmla="*/ 0 h 271"/>
                <a:gd name="T64" fmla="*/ 184 w 194"/>
                <a:gd name="T65" fmla="*/ 9 h 271"/>
                <a:gd name="T66" fmla="*/ 194 w 194"/>
                <a:gd name="T67" fmla="*/ 9 h 271"/>
                <a:gd name="T68" fmla="*/ 194 w 194"/>
                <a:gd name="T69" fmla="*/ 0 h 271"/>
                <a:gd name="T70" fmla="*/ 0 w 194"/>
                <a:gd name="T71" fmla="*/ 0 h 271"/>
                <a:gd name="T72" fmla="*/ 0 w 194"/>
                <a:gd name="T73" fmla="*/ 9 h 271"/>
                <a:gd name="T74" fmla="*/ 10 w 194"/>
                <a:gd name="T75" fmla="*/ 9 h 271"/>
                <a:gd name="T76" fmla="*/ 10 w 194"/>
                <a:gd name="T77" fmla="*/ 0 h 271"/>
                <a:gd name="T78" fmla="*/ 0 w 194"/>
                <a:gd name="T79" fmla="*/ 0 h 271"/>
                <a:gd name="T80" fmla="*/ 0 w 194"/>
                <a:gd name="T81" fmla="*/ 271 h 271"/>
                <a:gd name="T82" fmla="*/ 10 w 194"/>
                <a:gd name="T83" fmla="*/ 271 h 271"/>
                <a:gd name="T84" fmla="*/ 10 w 194"/>
                <a:gd name="T85" fmla="*/ 261 h 271"/>
                <a:gd name="T86" fmla="*/ 0 w 194"/>
                <a:gd name="T87" fmla="*/ 261 h 271"/>
                <a:gd name="T88" fmla="*/ 0 w 19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1">
                  <a:moveTo>
                    <a:pt x="10" y="252"/>
                  </a:moveTo>
                  <a:lnTo>
                    <a:pt x="10" y="271"/>
                  </a:lnTo>
                  <a:lnTo>
                    <a:pt x="184" y="271"/>
                  </a:lnTo>
                  <a:lnTo>
                    <a:pt x="184" y="252"/>
                  </a:lnTo>
                  <a:lnTo>
                    <a:pt x="10" y="252"/>
                  </a:lnTo>
                  <a:close/>
                  <a:moveTo>
                    <a:pt x="175" y="261"/>
                  </a:moveTo>
                  <a:lnTo>
                    <a:pt x="194" y="261"/>
                  </a:lnTo>
                  <a:lnTo>
                    <a:pt x="194" y="9"/>
                  </a:lnTo>
                  <a:lnTo>
                    <a:pt x="175" y="9"/>
                  </a:lnTo>
                  <a:lnTo>
                    <a:pt x="175" y="261"/>
                  </a:lnTo>
                  <a:close/>
                  <a:moveTo>
                    <a:pt x="184" y="19"/>
                  </a:moveTo>
                  <a:lnTo>
                    <a:pt x="18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4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94" y="271"/>
                  </a:moveTo>
                  <a:lnTo>
                    <a:pt x="194" y="261"/>
                  </a:lnTo>
                  <a:lnTo>
                    <a:pt x="184" y="261"/>
                  </a:lnTo>
                  <a:lnTo>
                    <a:pt x="184" y="271"/>
                  </a:lnTo>
                  <a:lnTo>
                    <a:pt x="194" y="271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9"/>
                  </a:lnTo>
                  <a:lnTo>
                    <a:pt x="194" y="9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2" name="Rectangle 2000"/>
            <p:cNvSpPr>
              <a:spLocks noChangeArrowheads="1"/>
            </p:cNvSpPr>
            <p:nvPr/>
          </p:nvSpPr>
          <p:spPr bwMode="auto">
            <a:xfrm>
              <a:off x="3996" y="3232"/>
              <a:ext cx="87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3" name="Freeform 2001"/>
            <p:cNvSpPr>
              <a:spLocks noEditPoints="1"/>
            </p:cNvSpPr>
            <p:nvPr/>
          </p:nvSpPr>
          <p:spPr bwMode="auto">
            <a:xfrm>
              <a:off x="3739" y="2588"/>
              <a:ext cx="133" cy="136"/>
            </a:xfrm>
            <a:custGeom>
              <a:avLst/>
              <a:gdLst>
                <a:gd name="T0" fmla="*/ 10 w 265"/>
                <a:gd name="T1" fmla="*/ 252 h 271"/>
                <a:gd name="T2" fmla="*/ 10 w 265"/>
                <a:gd name="T3" fmla="*/ 271 h 271"/>
                <a:gd name="T4" fmla="*/ 255 w 265"/>
                <a:gd name="T5" fmla="*/ 271 h 271"/>
                <a:gd name="T6" fmla="*/ 255 w 265"/>
                <a:gd name="T7" fmla="*/ 252 h 271"/>
                <a:gd name="T8" fmla="*/ 10 w 265"/>
                <a:gd name="T9" fmla="*/ 252 h 271"/>
                <a:gd name="T10" fmla="*/ 246 w 265"/>
                <a:gd name="T11" fmla="*/ 262 h 271"/>
                <a:gd name="T12" fmla="*/ 265 w 265"/>
                <a:gd name="T13" fmla="*/ 262 h 271"/>
                <a:gd name="T14" fmla="*/ 265 w 265"/>
                <a:gd name="T15" fmla="*/ 10 h 271"/>
                <a:gd name="T16" fmla="*/ 246 w 265"/>
                <a:gd name="T17" fmla="*/ 10 h 271"/>
                <a:gd name="T18" fmla="*/ 246 w 265"/>
                <a:gd name="T19" fmla="*/ 262 h 271"/>
                <a:gd name="T20" fmla="*/ 255 w 265"/>
                <a:gd name="T21" fmla="*/ 19 h 271"/>
                <a:gd name="T22" fmla="*/ 255 w 265"/>
                <a:gd name="T23" fmla="*/ 0 h 271"/>
                <a:gd name="T24" fmla="*/ 10 w 265"/>
                <a:gd name="T25" fmla="*/ 0 h 271"/>
                <a:gd name="T26" fmla="*/ 10 w 265"/>
                <a:gd name="T27" fmla="*/ 19 h 271"/>
                <a:gd name="T28" fmla="*/ 255 w 265"/>
                <a:gd name="T29" fmla="*/ 19 h 271"/>
                <a:gd name="T30" fmla="*/ 19 w 265"/>
                <a:gd name="T31" fmla="*/ 10 h 271"/>
                <a:gd name="T32" fmla="*/ 0 w 265"/>
                <a:gd name="T33" fmla="*/ 10 h 271"/>
                <a:gd name="T34" fmla="*/ 0 w 265"/>
                <a:gd name="T35" fmla="*/ 262 h 271"/>
                <a:gd name="T36" fmla="*/ 19 w 265"/>
                <a:gd name="T37" fmla="*/ 262 h 271"/>
                <a:gd name="T38" fmla="*/ 19 w 265"/>
                <a:gd name="T39" fmla="*/ 10 h 271"/>
                <a:gd name="T40" fmla="*/ 0 w 265"/>
                <a:gd name="T41" fmla="*/ 271 h 271"/>
                <a:gd name="T42" fmla="*/ 10 w 265"/>
                <a:gd name="T43" fmla="*/ 271 h 271"/>
                <a:gd name="T44" fmla="*/ 10 w 265"/>
                <a:gd name="T45" fmla="*/ 262 h 271"/>
                <a:gd name="T46" fmla="*/ 0 w 265"/>
                <a:gd name="T47" fmla="*/ 262 h 271"/>
                <a:gd name="T48" fmla="*/ 0 w 265"/>
                <a:gd name="T49" fmla="*/ 271 h 271"/>
                <a:gd name="T50" fmla="*/ 265 w 265"/>
                <a:gd name="T51" fmla="*/ 271 h 271"/>
                <a:gd name="T52" fmla="*/ 265 w 265"/>
                <a:gd name="T53" fmla="*/ 262 h 271"/>
                <a:gd name="T54" fmla="*/ 255 w 265"/>
                <a:gd name="T55" fmla="*/ 262 h 271"/>
                <a:gd name="T56" fmla="*/ 255 w 265"/>
                <a:gd name="T57" fmla="*/ 271 h 271"/>
                <a:gd name="T58" fmla="*/ 265 w 265"/>
                <a:gd name="T59" fmla="*/ 271 h 271"/>
                <a:gd name="T60" fmla="*/ 265 w 265"/>
                <a:gd name="T61" fmla="*/ 0 h 271"/>
                <a:gd name="T62" fmla="*/ 255 w 265"/>
                <a:gd name="T63" fmla="*/ 0 h 271"/>
                <a:gd name="T64" fmla="*/ 255 w 265"/>
                <a:gd name="T65" fmla="*/ 10 h 271"/>
                <a:gd name="T66" fmla="*/ 265 w 265"/>
                <a:gd name="T67" fmla="*/ 10 h 271"/>
                <a:gd name="T68" fmla="*/ 265 w 265"/>
                <a:gd name="T69" fmla="*/ 0 h 271"/>
                <a:gd name="T70" fmla="*/ 0 w 265"/>
                <a:gd name="T71" fmla="*/ 0 h 271"/>
                <a:gd name="T72" fmla="*/ 0 w 265"/>
                <a:gd name="T73" fmla="*/ 10 h 271"/>
                <a:gd name="T74" fmla="*/ 10 w 265"/>
                <a:gd name="T75" fmla="*/ 10 h 271"/>
                <a:gd name="T76" fmla="*/ 10 w 265"/>
                <a:gd name="T77" fmla="*/ 0 h 271"/>
                <a:gd name="T78" fmla="*/ 0 w 265"/>
                <a:gd name="T79" fmla="*/ 0 h 271"/>
                <a:gd name="T80" fmla="*/ 0 w 265"/>
                <a:gd name="T81" fmla="*/ 271 h 271"/>
                <a:gd name="T82" fmla="*/ 10 w 265"/>
                <a:gd name="T83" fmla="*/ 271 h 271"/>
                <a:gd name="T84" fmla="*/ 10 w 265"/>
                <a:gd name="T85" fmla="*/ 262 h 271"/>
                <a:gd name="T86" fmla="*/ 0 w 265"/>
                <a:gd name="T87" fmla="*/ 262 h 271"/>
                <a:gd name="T88" fmla="*/ 0 w 265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1">
                  <a:moveTo>
                    <a:pt x="10" y="252"/>
                  </a:moveTo>
                  <a:lnTo>
                    <a:pt x="10" y="271"/>
                  </a:lnTo>
                  <a:lnTo>
                    <a:pt x="255" y="271"/>
                  </a:lnTo>
                  <a:lnTo>
                    <a:pt x="255" y="252"/>
                  </a:lnTo>
                  <a:lnTo>
                    <a:pt x="10" y="252"/>
                  </a:lnTo>
                  <a:close/>
                  <a:moveTo>
                    <a:pt x="246" y="262"/>
                  </a:moveTo>
                  <a:lnTo>
                    <a:pt x="265" y="262"/>
                  </a:lnTo>
                  <a:lnTo>
                    <a:pt x="265" y="10"/>
                  </a:lnTo>
                  <a:lnTo>
                    <a:pt x="246" y="10"/>
                  </a:lnTo>
                  <a:lnTo>
                    <a:pt x="246" y="262"/>
                  </a:lnTo>
                  <a:close/>
                  <a:moveTo>
                    <a:pt x="255" y="19"/>
                  </a:moveTo>
                  <a:lnTo>
                    <a:pt x="25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55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265" y="271"/>
                  </a:moveTo>
                  <a:lnTo>
                    <a:pt x="265" y="262"/>
                  </a:lnTo>
                  <a:lnTo>
                    <a:pt x="255" y="262"/>
                  </a:lnTo>
                  <a:lnTo>
                    <a:pt x="255" y="271"/>
                  </a:lnTo>
                  <a:lnTo>
                    <a:pt x="265" y="271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4" name="Rectangle 2002"/>
            <p:cNvSpPr>
              <a:spLocks noChangeArrowheads="1"/>
            </p:cNvSpPr>
            <p:nvPr/>
          </p:nvSpPr>
          <p:spPr bwMode="auto">
            <a:xfrm>
              <a:off x="3744" y="2593"/>
              <a:ext cx="123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5" name="Freeform 2003"/>
            <p:cNvSpPr>
              <a:spLocks noEditPoints="1"/>
            </p:cNvSpPr>
            <p:nvPr/>
          </p:nvSpPr>
          <p:spPr bwMode="auto">
            <a:xfrm>
              <a:off x="3694" y="3482"/>
              <a:ext cx="136" cy="136"/>
            </a:xfrm>
            <a:custGeom>
              <a:avLst/>
              <a:gdLst>
                <a:gd name="T0" fmla="*/ 9 w 271"/>
                <a:gd name="T1" fmla="*/ 252 h 271"/>
                <a:gd name="T2" fmla="*/ 9 w 271"/>
                <a:gd name="T3" fmla="*/ 271 h 271"/>
                <a:gd name="T4" fmla="*/ 261 w 271"/>
                <a:gd name="T5" fmla="*/ 271 h 271"/>
                <a:gd name="T6" fmla="*/ 261 w 271"/>
                <a:gd name="T7" fmla="*/ 252 h 271"/>
                <a:gd name="T8" fmla="*/ 9 w 271"/>
                <a:gd name="T9" fmla="*/ 252 h 271"/>
                <a:gd name="T10" fmla="*/ 252 w 271"/>
                <a:gd name="T11" fmla="*/ 261 h 271"/>
                <a:gd name="T12" fmla="*/ 271 w 271"/>
                <a:gd name="T13" fmla="*/ 261 h 271"/>
                <a:gd name="T14" fmla="*/ 271 w 271"/>
                <a:gd name="T15" fmla="*/ 10 h 271"/>
                <a:gd name="T16" fmla="*/ 252 w 271"/>
                <a:gd name="T17" fmla="*/ 10 h 271"/>
                <a:gd name="T18" fmla="*/ 252 w 271"/>
                <a:gd name="T19" fmla="*/ 261 h 271"/>
                <a:gd name="T20" fmla="*/ 261 w 271"/>
                <a:gd name="T21" fmla="*/ 19 h 271"/>
                <a:gd name="T22" fmla="*/ 261 w 271"/>
                <a:gd name="T23" fmla="*/ 0 h 271"/>
                <a:gd name="T24" fmla="*/ 9 w 271"/>
                <a:gd name="T25" fmla="*/ 0 h 271"/>
                <a:gd name="T26" fmla="*/ 9 w 271"/>
                <a:gd name="T27" fmla="*/ 19 h 271"/>
                <a:gd name="T28" fmla="*/ 261 w 271"/>
                <a:gd name="T29" fmla="*/ 19 h 271"/>
                <a:gd name="T30" fmla="*/ 19 w 271"/>
                <a:gd name="T31" fmla="*/ 10 h 271"/>
                <a:gd name="T32" fmla="*/ 0 w 271"/>
                <a:gd name="T33" fmla="*/ 10 h 271"/>
                <a:gd name="T34" fmla="*/ 0 w 271"/>
                <a:gd name="T35" fmla="*/ 261 h 271"/>
                <a:gd name="T36" fmla="*/ 19 w 271"/>
                <a:gd name="T37" fmla="*/ 261 h 271"/>
                <a:gd name="T38" fmla="*/ 19 w 271"/>
                <a:gd name="T39" fmla="*/ 10 h 271"/>
                <a:gd name="T40" fmla="*/ 0 w 271"/>
                <a:gd name="T41" fmla="*/ 271 h 271"/>
                <a:gd name="T42" fmla="*/ 9 w 271"/>
                <a:gd name="T43" fmla="*/ 271 h 271"/>
                <a:gd name="T44" fmla="*/ 9 w 271"/>
                <a:gd name="T45" fmla="*/ 261 h 271"/>
                <a:gd name="T46" fmla="*/ 0 w 271"/>
                <a:gd name="T47" fmla="*/ 261 h 271"/>
                <a:gd name="T48" fmla="*/ 0 w 271"/>
                <a:gd name="T49" fmla="*/ 271 h 271"/>
                <a:gd name="T50" fmla="*/ 271 w 271"/>
                <a:gd name="T51" fmla="*/ 271 h 271"/>
                <a:gd name="T52" fmla="*/ 271 w 271"/>
                <a:gd name="T53" fmla="*/ 261 h 271"/>
                <a:gd name="T54" fmla="*/ 261 w 271"/>
                <a:gd name="T55" fmla="*/ 261 h 271"/>
                <a:gd name="T56" fmla="*/ 261 w 271"/>
                <a:gd name="T57" fmla="*/ 271 h 271"/>
                <a:gd name="T58" fmla="*/ 271 w 271"/>
                <a:gd name="T59" fmla="*/ 271 h 271"/>
                <a:gd name="T60" fmla="*/ 271 w 271"/>
                <a:gd name="T61" fmla="*/ 0 h 271"/>
                <a:gd name="T62" fmla="*/ 261 w 271"/>
                <a:gd name="T63" fmla="*/ 0 h 271"/>
                <a:gd name="T64" fmla="*/ 261 w 271"/>
                <a:gd name="T65" fmla="*/ 10 h 271"/>
                <a:gd name="T66" fmla="*/ 271 w 271"/>
                <a:gd name="T67" fmla="*/ 10 h 271"/>
                <a:gd name="T68" fmla="*/ 271 w 271"/>
                <a:gd name="T69" fmla="*/ 0 h 271"/>
                <a:gd name="T70" fmla="*/ 0 w 271"/>
                <a:gd name="T71" fmla="*/ 0 h 271"/>
                <a:gd name="T72" fmla="*/ 0 w 271"/>
                <a:gd name="T73" fmla="*/ 10 h 271"/>
                <a:gd name="T74" fmla="*/ 9 w 271"/>
                <a:gd name="T75" fmla="*/ 10 h 271"/>
                <a:gd name="T76" fmla="*/ 9 w 271"/>
                <a:gd name="T77" fmla="*/ 0 h 271"/>
                <a:gd name="T78" fmla="*/ 0 w 271"/>
                <a:gd name="T79" fmla="*/ 0 h 271"/>
                <a:gd name="T80" fmla="*/ 0 w 271"/>
                <a:gd name="T81" fmla="*/ 271 h 271"/>
                <a:gd name="T82" fmla="*/ 9 w 271"/>
                <a:gd name="T83" fmla="*/ 271 h 271"/>
                <a:gd name="T84" fmla="*/ 9 w 271"/>
                <a:gd name="T85" fmla="*/ 261 h 271"/>
                <a:gd name="T86" fmla="*/ 0 w 271"/>
                <a:gd name="T87" fmla="*/ 261 h 271"/>
                <a:gd name="T88" fmla="*/ 0 w 27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271">
                  <a:moveTo>
                    <a:pt x="9" y="252"/>
                  </a:moveTo>
                  <a:lnTo>
                    <a:pt x="9" y="271"/>
                  </a:lnTo>
                  <a:lnTo>
                    <a:pt x="261" y="271"/>
                  </a:lnTo>
                  <a:lnTo>
                    <a:pt x="261" y="252"/>
                  </a:lnTo>
                  <a:lnTo>
                    <a:pt x="9" y="252"/>
                  </a:lnTo>
                  <a:close/>
                  <a:moveTo>
                    <a:pt x="252" y="261"/>
                  </a:moveTo>
                  <a:lnTo>
                    <a:pt x="271" y="261"/>
                  </a:lnTo>
                  <a:lnTo>
                    <a:pt x="271" y="10"/>
                  </a:lnTo>
                  <a:lnTo>
                    <a:pt x="252" y="10"/>
                  </a:lnTo>
                  <a:lnTo>
                    <a:pt x="252" y="261"/>
                  </a:lnTo>
                  <a:close/>
                  <a:moveTo>
                    <a:pt x="261" y="19"/>
                  </a:moveTo>
                  <a:lnTo>
                    <a:pt x="261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6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71" y="271"/>
                  </a:moveTo>
                  <a:lnTo>
                    <a:pt x="271" y="261"/>
                  </a:lnTo>
                  <a:lnTo>
                    <a:pt x="261" y="261"/>
                  </a:lnTo>
                  <a:lnTo>
                    <a:pt x="261" y="271"/>
                  </a:lnTo>
                  <a:lnTo>
                    <a:pt x="271" y="271"/>
                  </a:lnTo>
                  <a:close/>
                  <a:moveTo>
                    <a:pt x="271" y="0"/>
                  </a:moveTo>
                  <a:lnTo>
                    <a:pt x="261" y="0"/>
                  </a:lnTo>
                  <a:lnTo>
                    <a:pt x="261" y="10"/>
                  </a:lnTo>
                  <a:lnTo>
                    <a:pt x="271" y="10"/>
                  </a:lnTo>
                  <a:lnTo>
                    <a:pt x="27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6" name="Rectangle 2004"/>
            <p:cNvSpPr>
              <a:spLocks noChangeArrowheads="1"/>
            </p:cNvSpPr>
            <p:nvPr/>
          </p:nvSpPr>
          <p:spPr bwMode="auto">
            <a:xfrm>
              <a:off x="3699" y="3487"/>
              <a:ext cx="12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7" name="Freeform 2005"/>
            <p:cNvSpPr>
              <a:spLocks noEditPoints="1"/>
            </p:cNvSpPr>
            <p:nvPr/>
          </p:nvSpPr>
          <p:spPr bwMode="auto">
            <a:xfrm>
              <a:off x="4679" y="2459"/>
              <a:ext cx="81" cy="139"/>
            </a:xfrm>
            <a:custGeom>
              <a:avLst/>
              <a:gdLst>
                <a:gd name="T0" fmla="*/ 10 w 161"/>
                <a:gd name="T1" fmla="*/ 258 h 277"/>
                <a:gd name="T2" fmla="*/ 10 w 161"/>
                <a:gd name="T3" fmla="*/ 277 h 277"/>
                <a:gd name="T4" fmla="*/ 152 w 161"/>
                <a:gd name="T5" fmla="*/ 277 h 277"/>
                <a:gd name="T6" fmla="*/ 152 w 161"/>
                <a:gd name="T7" fmla="*/ 258 h 277"/>
                <a:gd name="T8" fmla="*/ 10 w 161"/>
                <a:gd name="T9" fmla="*/ 258 h 277"/>
                <a:gd name="T10" fmla="*/ 142 w 161"/>
                <a:gd name="T11" fmla="*/ 268 h 277"/>
                <a:gd name="T12" fmla="*/ 161 w 161"/>
                <a:gd name="T13" fmla="*/ 268 h 277"/>
                <a:gd name="T14" fmla="*/ 161 w 161"/>
                <a:gd name="T15" fmla="*/ 9 h 277"/>
                <a:gd name="T16" fmla="*/ 142 w 161"/>
                <a:gd name="T17" fmla="*/ 9 h 277"/>
                <a:gd name="T18" fmla="*/ 142 w 161"/>
                <a:gd name="T19" fmla="*/ 268 h 277"/>
                <a:gd name="T20" fmla="*/ 152 w 161"/>
                <a:gd name="T21" fmla="*/ 19 h 277"/>
                <a:gd name="T22" fmla="*/ 152 w 161"/>
                <a:gd name="T23" fmla="*/ 0 h 277"/>
                <a:gd name="T24" fmla="*/ 10 w 161"/>
                <a:gd name="T25" fmla="*/ 0 h 277"/>
                <a:gd name="T26" fmla="*/ 10 w 161"/>
                <a:gd name="T27" fmla="*/ 19 h 277"/>
                <a:gd name="T28" fmla="*/ 152 w 161"/>
                <a:gd name="T29" fmla="*/ 19 h 277"/>
                <a:gd name="T30" fmla="*/ 19 w 161"/>
                <a:gd name="T31" fmla="*/ 9 h 277"/>
                <a:gd name="T32" fmla="*/ 0 w 161"/>
                <a:gd name="T33" fmla="*/ 9 h 277"/>
                <a:gd name="T34" fmla="*/ 0 w 161"/>
                <a:gd name="T35" fmla="*/ 268 h 277"/>
                <a:gd name="T36" fmla="*/ 19 w 161"/>
                <a:gd name="T37" fmla="*/ 268 h 277"/>
                <a:gd name="T38" fmla="*/ 19 w 161"/>
                <a:gd name="T39" fmla="*/ 9 h 277"/>
                <a:gd name="T40" fmla="*/ 0 w 161"/>
                <a:gd name="T41" fmla="*/ 277 h 277"/>
                <a:gd name="T42" fmla="*/ 10 w 161"/>
                <a:gd name="T43" fmla="*/ 277 h 277"/>
                <a:gd name="T44" fmla="*/ 10 w 161"/>
                <a:gd name="T45" fmla="*/ 268 h 277"/>
                <a:gd name="T46" fmla="*/ 0 w 161"/>
                <a:gd name="T47" fmla="*/ 268 h 277"/>
                <a:gd name="T48" fmla="*/ 0 w 161"/>
                <a:gd name="T49" fmla="*/ 277 h 277"/>
                <a:gd name="T50" fmla="*/ 161 w 161"/>
                <a:gd name="T51" fmla="*/ 277 h 277"/>
                <a:gd name="T52" fmla="*/ 161 w 161"/>
                <a:gd name="T53" fmla="*/ 268 h 277"/>
                <a:gd name="T54" fmla="*/ 152 w 161"/>
                <a:gd name="T55" fmla="*/ 268 h 277"/>
                <a:gd name="T56" fmla="*/ 152 w 161"/>
                <a:gd name="T57" fmla="*/ 277 h 277"/>
                <a:gd name="T58" fmla="*/ 161 w 161"/>
                <a:gd name="T59" fmla="*/ 277 h 277"/>
                <a:gd name="T60" fmla="*/ 161 w 161"/>
                <a:gd name="T61" fmla="*/ 0 h 277"/>
                <a:gd name="T62" fmla="*/ 152 w 161"/>
                <a:gd name="T63" fmla="*/ 0 h 277"/>
                <a:gd name="T64" fmla="*/ 152 w 161"/>
                <a:gd name="T65" fmla="*/ 9 h 277"/>
                <a:gd name="T66" fmla="*/ 161 w 161"/>
                <a:gd name="T67" fmla="*/ 9 h 277"/>
                <a:gd name="T68" fmla="*/ 161 w 161"/>
                <a:gd name="T69" fmla="*/ 0 h 277"/>
                <a:gd name="T70" fmla="*/ 0 w 161"/>
                <a:gd name="T71" fmla="*/ 0 h 277"/>
                <a:gd name="T72" fmla="*/ 0 w 161"/>
                <a:gd name="T73" fmla="*/ 9 h 277"/>
                <a:gd name="T74" fmla="*/ 10 w 161"/>
                <a:gd name="T75" fmla="*/ 9 h 277"/>
                <a:gd name="T76" fmla="*/ 10 w 161"/>
                <a:gd name="T77" fmla="*/ 0 h 277"/>
                <a:gd name="T78" fmla="*/ 0 w 161"/>
                <a:gd name="T79" fmla="*/ 0 h 277"/>
                <a:gd name="T80" fmla="*/ 0 w 161"/>
                <a:gd name="T81" fmla="*/ 277 h 277"/>
                <a:gd name="T82" fmla="*/ 10 w 161"/>
                <a:gd name="T83" fmla="*/ 277 h 277"/>
                <a:gd name="T84" fmla="*/ 10 w 161"/>
                <a:gd name="T85" fmla="*/ 268 h 277"/>
                <a:gd name="T86" fmla="*/ 0 w 161"/>
                <a:gd name="T87" fmla="*/ 268 h 277"/>
                <a:gd name="T88" fmla="*/ 0 w 16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1" y="277"/>
                  </a:moveTo>
                  <a:lnTo>
                    <a:pt x="161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1" y="277"/>
                  </a:lnTo>
                  <a:close/>
                  <a:moveTo>
                    <a:pt x="161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1" y="9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8" name="Rectangle 2006"/>
            <p:cNvSpPr>
              <a:spLocks noChangeArrowheads="1"/>
            </p:cNvSpPr>
            <p:nvPr/>
          </p:nvSpPr>
          <p:spPr bwMode="auto">
            <a:xfrm>
              <a:off x="4684" y="2464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799" name="Freeform 2007"/>
            <p:cNvSpPr>
              <a:spLocks noEditPoints="1"/>
            </p:cNvSpPr>
            <p:nvPr/>
          </p:nvSpPr>
          <p:spPr bwMode="auto">
            <a:xfrm>
              <a:off x="3435" y="3482"/>
              <a:ext cx="46" cy="136"/>
            </a:xfrm>
            <a:custGeom>
              <a:avLst/>
              <a:gdLst>
                <a:gd name="T0" fmla="*/ 9 w 90"/>
                <a:gd name="T1" fmla="*/ 252 h 271"/>
                <a:gd name="T2" fmla="*/ 9 w 90"/>
                <a:gd name="T3" fmla="*/ 271 h 271"/>
                <a:gd name="T4" fmla="*/ 80 w 90"/>
                <a:gd name="T5" fmla="*/ 271 h 271"/>
                <a:gd name="T6" fmla="*/ 80 w 90"/>
                <a:gd name="T7" fmla="*/ 252 h 271"/>
                <a:gd name="T8" fmla="*/ 9 w 90"/>
                <a:gd name="T9" fmla="*/ 252 h 271"/>
                <a:gd name="T10" fmla="*/ 71 w 90"/>
                <a:gd name="T11" fmla="*/ 261 h 271"/>
                <a:gd name="T12" fmla="*/ 90 w 90"/>
                <a:gd name="T13" fmla="*/ 261 h 271"/>
                <a:gd name="T14" fmla="*/ 90 w 90"/>
                <a:gd name="T15" fmla="*/ 10 h 271"/>
                <a:gd name="T16" fmla="*/ 71 w 90"/>
                <a:gd name="T17" fmla="*/ 10 h 271"/>
                <a:gd name="T18" fmla="*/ 71 w 90"/>
                <a:gd name="T19" fmla="*/ 261 h 271"/>
                <a:gd name="T20" fmla="*/ 80 w 90"/>
                <a:gd name="T21" fmla="*/ 19 h 271"/>
                <a:gd name="T22" fmla="*/ 80 w 90"/>
                <a:gd name="T23" fmla="*/ 0 h 271"/>
                <a:gd name="T24" fmla="*/ 9 w 90"/>
                <a:gd name="T25" fmla="*/ 0 h 271"/>
                <a:gd name="T26" fmla="*/ 9 w 90"/>
                <a:gd name="T27" fmla="*/ 19 h 271"/>
                <a:gd name="T28" fmla="*/ 80 w 90"/>
                <a:gd name="T29" fmla="*/ 19 h 271"/>
                <a:gd name="T30" fmla="*/ 19 w 90"/>
                <a:gd name="T31" fmla="*/ 10 h 271"/>
                <a:gd name="T32" fmla="*/ 0 w 90"/>
                <a:gd name="T33" fmla="*/ 10 h 271"/>
                <a:gd name="T34" fmla="*/ 0 w 90"/>
                <a:gd name="T35" fmla="*/ 261 h 271"/>
                <a:gd name="T36" fmla="*/ 19 w 90"/>
                <a:gd name="T37" fmla="*/ 261 h 271"/>
                <a:gd name="T38" fmla="*/ 19 w 90"/>
                <a:gd name="T39" fmla="*/ 10 h 271"/>
                <a:gd name="T40" fmla="*/ 0 w 90"/>
                <a:gd name="T41" fmla="*/ 271 h 271"/>
                <a:gd name="T42" fmla="*/ 9 w 90"/>
                <a:gd name="T43" fmla="*/ 271 h 271"/>
                <a:gd name="T44" fmla="*/ 9 w 90"/>
                <a:gd name="T45" fmla="*/ 261 h 271"/>
                <a:gd name="T46" fmla="*/ 0 w 90"/>
                <a:gd name="T47" fmla="*/ 261 h 271"/>
                <a:gd name="T48" fmla="*/ 0 w 90"/>
                <a:gd name="T49" fmla="*/ 271 h 271"/>
                <a:gd name="T50" fmla="*/ 90 w 90"/>
                <a:gd name="T51" fmla="*/ 271 h 271"/>
                <a:gd name="T52" fmla="*/ 90 w 90"/>
                <a:gd name="T53" fmla="*/ 261 h 271"/>
                <a:gd name="T54" fmla="*/ 80 w 90"/>
                <a:gd name="T55" fmla="*/ 261 h 271"/>
                <a:gd name="T56" fmla="*/ 80 w 90"/>
                <a:gd name="T57" fmla="*/ 271 h 271"/>
                <a:gd name="T58" fmla="*/ 90 w 90"/>
                <a:gd name="T59" fmla="*/ 271 h 271"/>
                <a:gd name="T60" fmla="*/ 90 w 90"/>
                <a:gd name="T61" fmla="*/ 0 h 271"/>
                <a:gd name="T62" fmla="*/ 80 w 90"/>
                <a:gd name="T63" fmla="*/ 0 h 271"/>
                <a:gd name="T64" fmla="*/ 80 w 90"/>
                <a:gd name="T65" fmla="*/ 10 h 271"/>
                <a:gd name="T66" fmla="*/ 90 w 90"/>
                <a:gd name="T67" fmla="*/ 10 h 271"/>
                <a:gd name="T68" fmla="*/ 90 w 90"/>
                <a:gd name="T69" fmla="*/ 0 h 271"/>
                <a:gd name="T70" fmla="*/ 0 w 90"/>
                <a:gd name="T71" fmla="*/ 0 h 271"/>
                <a:gd name="T72" fmla="*/ 0 w 90"/>
                <a:gd name="T73" fmla="*/ 10 h 271"/>
                <a:gd name="T74" fmla="*/ 9 w 90"/>
                <a:gd name="T75" fmla="*/ 10 h 271"/>
                <a:gd name="T76" fmla="*/ 9 w 90"/>
                <a:gd name="T77" fmla="*/ 0 h 271"/>
                <a:gd name="T78" fmla="*/ 0 w 90"/>
                <a:gd name="T79" fmla="*/ 0 h 271"/>
                <a:gd name="T80" fmla="*/ 0 w 90"/>
                <a:gd name="T81" fmla="*/ 271 h 271"/>
                <a:gd name="T82" fmla="*/ 9 w 90"/>
                <a:gd name="T83" fmla="*/ 271 h 271"/>
                <a:gd name="T84" fmla="*/ 9 w 90"/>
                <a:gd name="T85" fmla="*/ 261 h 271"/>
                <a:gd name="T86" fmla="*/ 0 w 90"/>
                <a:gd name="T87" fmla="*/ 261 h 271"/>
                <a:gd name="T88" fmla="*/ 0 w 90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1">
                  <a:moveTo>
                    <a:pt x="9" y="252"/>
                  </a:moveTo>
                  <a:lnTo>
                    <a:pt x="9" y="271"/>
                  </a:lnTo>
                  <a:lnTo>
                    <a:pt x="80" y="271"/>
                  </a:lnTo>
                  <a:lnTo>
                    <a:pt x="80" y="252"/>
                  </a:lnTo>
                  <a:lnTo>
                    <a:pt x="9" y="252"/>
                  </a:lnTo>
                  <a:close/>
                  <a:moveTo>
                    <a:pt x="71" y="261"/>
                  </a:moveTo>
                  <a:lnTo>
                    <a:pt x="90" y="261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1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0" y="271"/>
                  </a:moveTo>
                  <a:lnTo>
                    <a:pt x="90" y="261"/>
                  </a:lnTo>
                  <a:lnTo>
                    <a:pt x="80" y="261"/>
                  </a:lnTo>
                  <a:lnTo>
                    <a:pt x="80" y="271"/>
                  </a:lnTo>
                  <a:lnTo>
                    <a:pt x="90" y="271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0" name="Rectangle 2008"/>
            <p:cNvSpPr>
              <a:spLocks noChangeArrowheads="1"/>
            </p:cNvSpPr>
            <p:nvPr/>
          </p:nvSpPr>
          <p:spPr bwMode="auto">
            <a:xfrm>
              <a:off x="3440" y="3487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1" name="Freeform 2009"/>
            <p:cNvSpPr>
              <a:spLocks noEditPoints="1"/>
            </p:cNvSpPr>
            <p:nvPr/>
          </p:nvSpPr>
          <p:spPr bwMode="auto">
            <a:xfrm>
              <a:off x="3510" y="2204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2" name="Rectangle 2010"/>
            <p:cNvSpPr>
              <a:spLocks noChangeArrowheads="1"/>
            </p:cNvSpPr>
            <p:nvPr/>
          </p:nvSpPr>
          <p:spPr bwMode="auto">
            <a:xfrm>
              <a:off x="3514" y="2209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3" name="Freeform 2011"/>
            <p:cNvSpPr>
              <a:spLocks noEditPoints="1"/>
            </p:cNvSpPr>
            <p:nvPr/>
          </p:nvSpPr>
          <p:spPr bwMode="auto">
            <a:xfrm>
              <a:off x="4146" y="2204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2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2 w 91"/>
                <a:gd name="T17" fmla="*/ 9 h 277"/>
                <a:gd name="T18" fmla="*/ 72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2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2" y="9"/>
                  </a:lnTo>
                  <a:lnTo>
                    <a:pt x="72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4" name="Rectangle 2012"/>
            <p:cNvSpPr>
              <a:spLocks noChangeArrowheads="1"/>
            </p:cNvSpPr>
            <p:nvPr/>
          </p:nvSpPr>
          <p:spPr bwMode="auto">
            <a:xfrm>
              <a:off x="4151" y="2209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5" name="Freeform 2013"/>
            <p:cNvSpPr>
              <a:spLocks noEditPoints="1"/>
            </p:cNvSpPr>
            <p:nvPr/>
          </p:nvSpPr>
          <p:spPr bwMode="auto">
            <a:xfrm>
              <a:off x="4602" y="2204"/>
              <a:ext cx="42" cy="139"/>
            </a:xfrm>
            <a:custGeom>
              <a:avLst/>
              <a:gdLst>
                <a:gd name="T0" fmla="*/ 9 w 84"/>
                <a:gd name="T1" fmla="*/ 258 h 277"/>
                <a:gd name="T2" fmla="*/ 9 w 84"/>
                <a:gd name="T3" fmla="*/ 277 h 277"/>
                <a:gd name="T4" fmla="*/ 74 w 84"/>
                <a:gd name="T5" fmla="*/ 277 h 277"/>
                <a:gd name="T6" fmla="*/ 74 w 84"/>
                <a:gd name="T7" fmla="*/ 258 h 277"/>
                <a:gd name="T8" fmla="*/ 9 w 84"/>
                <a:gd name="T9" fmla="*/ 258 h 277"/>
                <a:gd name="T10" fmla="*/ 64 w 84"/>
                <a:gd name="T11" fmla="*/ 268 h 277"/>
                <a:gd name="T12" fmla="*/ 84 w 84"/>
                <a:gd name="T13" fmla="*/ 268 h 277"/>
                <a:gd name="T14" fmla="*/ 84 w 84"/>
                <a:gd name="T15" fmla="*/ 9 h 277"/>
                <a:gd name="T16" fmla="*/ 64 w 84"/>
                <a:gd name="T17" fmla="*/ 9 h 277"/>
                <a:gd name="T18" fmla="*/ 64 w 84"/>
                <a:gd name="T19" fmla="*/ 268 h 277"/>
                <a:gd name="T20" fmla="*/ 74 w 84"/>
                <a:gd name="T21" fmla="*/ 19 h 277"/>
                <a:gd name="T22" fmla="*/ 74 w 84"/>
                <a:gd name="T23" fmla="*/ 0 h 277"/>
                <a:gd name="T24" fmla="*/ 9 w 84"/>
                <a:gd name="T25" fmla="*/ 0 h 277"/>
                <a:gd name="T26" fmla="*/ 9 w 84"/>
                <a:gd name="T27" fmla="*/ 19 h 277"/>
                <a:gd name="T28" fmla="*/ 74 w 84"/>
                <a:gd name="T29" fmla="*/ 19 h 277"/>
                <a:gd name="T30" fmla="*/ 19 w 84"/>
                <a:gd name="T31" fmla="*/ 9 h 277"/>
                <a:gd name="T32" fmla="*/ 0 w 84"/>
                <a:gd name="T33" fmla="*/ 9 h 277"/>
                <a:gd name="T34" fmla="*/ 0 w 84"/>
                <a:gd name="T35" fmla="*/ 268 h 277"/>
                <a:gd name="T36" fmla="*/ 19 w 84"/>
                <a:gd name="T37" fmla="*/ 268 h 277"/>
                <a:gd name="T38" fmla="*/ 19 w 84"/>
                <a:gd name="T39" fmla="*/ 9 h 277"/>
                <a:gd name="T40" fmla="*/ 0 w 84"/>
                <a:gd name="T41" fmla="*/ 277 h 277"/>
                <a:gd name="T42" fmla="*/ 9 w 84"/>
                <a:gd name="T43" fmla="*/ 277 h 277"/>
                <a:gd name="T44" fmla="*/ 9 w 84"/>
                <a:gd name="T45" fmla="*/ 268 h 277"/>
                <a:gd name="T46" fmla="*/ 0 w 84"/>
                <a:gd name="T47" fmla="*/ 268 h 277"/>
                <a:gd name="T48" fmla="*/ 0 w 84"/>
                <a:gd name="T49" fmla="*/ 277 h 277"/>
                <a:gd name="T50" fmla="*/ 84 w 84"/>
                <a:gd name="T51" fmla="*/ 277 h 277"/>
                <a:gd name="T52" fmla="*/ 84 w 84"/>
                <a:gd name="T53" fmla="*/ 268 h 277"/>
                <a:gd name="T54" fmla="*/ 74 w 84"/>
                <a:gd name="T55" fmla="*/ 268 h 277"/>
                <a:gd name="T56" fmla="*/ 74 w 84"/>
                <a:gd name="T57" fmla="*/ 277 h 277"/>
                <a:gd name="T58" fmla="*/ 84 w 84"/>
                <a:gd name="T59" fmla="*/ 277 h 277"/>
                <a:gd name="T60" fmla="*/ 84 w 84"/>
                <a:gd name="T61" fmla="*/ 0 h 277"/>
                <a:gd name="T62" fmla="*/ 74 w 84"/>
                <a:gd name="T63" fmla="*/ 0 h 277"/>
                <a:gd name="T64" fmla="*/ 74 w 84"/>
                <a:gd name="T65" fmla="*/ 9 h 277"/>
                <a:gd name="T66" fmla="*/ 84 w 84"/>
                <a:gd name="T67" fmla="*/ 9 h 277"/>
                <a:gd name="T68" fmla="*/ 84 w 84"/>
                <a:gd name="T69" fmla="*/ 0 h 277"/>
                <a:gd name="T70" fmla="*/ 0 w 84"/>
                <a:gd name="T71" fmla="*/ 0 h 277"/>
                <a:gd name="T72" fmla="*/ 0 w 84"/>
                <a:gd name="T73" fmla="*/ 9 h 277"/>
                <a:gd name="T74" fmla="*/ 9 w 84"/>
                <a:gd name="T75" fmla="*/ 9 h 277"/>
                <a:gd name="T76" fmla="*/ 9 w 84"/>
                <a:gd name="T77" fmla="*/ 0 h 277"/>
                <a:gd name="T78" fmla="*/ 0 w 84"/>
                <a:gd name="T79" fmla="*/ 0 h 277"/>
                <a:gd name="T80" fmla="*/ 0 w 84"/>
                <a:gd name="T81" fmla="*/ 277 h 277"/>
                <a:gd name="T82" fmla="*/ 9 w 84"/>
                <a:gd name="T83" fmla="*/ 277 h 277"/>
                <a:gd name="T84" fmla="*/ 9 w 84"/>
                <a:gd name="T85" fmla="*/ 268 h 277"/>
                <a:gd name="T86" fmla="*/ 0 w 84"/>
                <a:gd name="T87" fmla="*/ 268 h 277"/>
                <a:gd name="T88" fmla="*/ 0 w 8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7">
                  <a:moveTo>
                    <a:pt x="9" y="258"/>
                  </a:moveTo>
                  <a:lnTo>
                    <a:pt x="9" y="277"/>
                  </a:lnTo>
                  <a:lnTo>
                    <a:pt x="74" y="277"/>
                  </a:lnTo>
                  <a:lnTo>
                    <a:pt x="74" y="258"/>
                  </a:lnTo>
                  <a:lnTo>
                    <a:pt x="9" y="258"/>
                  </a:lnTo>
                  <a:close/>
                  <a:moveTo>
                    <a:pt x="64" y="268"/>
                  </a:moveTo>
                  <a:lnTo>
                    <a:pt x="84" y="268"/>
                  </a:lnTo>
                  <a:lnTo>
                    <a:pt x="84" y="9"/>
                  </a:lnTo>
                  <a:lnTo>
                    <a:pt x="64" y="9"/>
                  </a:lnTo>
                  <a:lnTo>
                    <a:pt x="64" y="268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7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84" y="277"/>
                  </a:moveTo>
                  <a:lnTo>
                    <a:pt x="84" y="268"/>
                  </a:lnTo>
                  <a:lnTo>
                    <a:pt x="74" y="268"/>
                  </a:lnTo>
                  <a:lnTo>
                    <a:pt x="74" y="277"/>
                  </a:lnTo>
                  <a:lnTo>
                    <a:pt x="84" y="277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84" y="9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6" name="Rectangle 2014"/>
            <p:cNvSpPr>
              <a:spLocks noChangeArrowheads="1"/>
            </p:cNvSpPr>
            <p:nvPr/>
          </p:nvSpPr>
          <p:spPr bwMode="auto">
            <a:xfrm>
              <a:off x="4607" y="2209"/>
              <a:ext cx="3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7" name="Freeform 2015"/>
            <p:cNvSpPr>
              <a:spLocks noEditPoints="1"/>
            </p:cNvSpPr>
            <p:nvPr/>
          </p:nvSpPr>
          <p:spPr bwMode="auto">
            <a:xfrm>
              <a:off x="4712" y="3482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2 w 91"/>
                <a:gd name="T11" fmla="*/ 261 h 271"/>
                <a:gd name="T12" fmla="*/ 91 w 91"/>
                <a:gd name="T13" fmla="*/ 261 h 271"/>
                <a:gd name="T14" fmla="*/ 91 w 91"/>
                <a:gd name="T15" fmla="*/ 10 h 271"/>
                <a:gd name="T16" fmla="*/ 72 w 91"/>
                <a:gd name="T17" fmla="*/ 10 h 271"/>
                <a:gd name="T18" fmla="*/ 72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2" y="261"/>
                  </a:moveTo>
                  <a:lnTo>
                    <a:pt x="91" y="261"/>
                  </a:lnTo>
                  <a:lnTo>
                    <a:pt x="91" y="10"/>
                  </a:lnTo>
                  <a:lnTo>
                    <a:pt x="72" y="10"/>
                  </a:lnTo>
                  <a:lnTo>
                    <a:pt x="72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8" name="Rectangle 2016"/>
            <p:cNvSpPr>
              <a:spLocks noChangeArrowheads="1"/>
            </p:cNvSpPr>
            <p:nvPr/>
          </p:nvSpPr>
          <p:spPr bwMode="auto">
            <a:xfrm>
              <a:off x="4717" y="3487"/>
              <a:ext cx="3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09" name="Freeform 2017"/>
            <p:cNvSpPr>
              <a:spLocks noEditPoints="1"/>
            </p:cNvSpPr>
            <p:nvPr/>
          </p:nvSpPr>
          <p:spPr bwMode="auto">
            <a:xfrm>
              <a:off x="4670" y="3608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2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2 w 91"/>
                <a:gd name="T17" fmla="*/ 9 h 277"/>
                <a:gd name="T18" fmla="*/ 72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2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2" y="9"/>
                  </a:lnTo>
                  <a:lnTo>
                    <a:pt x="72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0" name="Rectangle 2018"/>
            <p:cNvSpPr>
              <a:spLocks noChangeArrowheads="1"/>
            </p:cNvSpPr>
            <p:nvPr/>
          </p:nvSpPr>
          <p:spPr bwMode="auto">
            <a:xfrm>
              <a:off x="4675" y="3613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1" name="Freeform 2019"/>
            <p:cNvSpPr>
              <a:spLocks noEditPoints="1"/>
            </p:cNvSpPr>
            <p:nvPr/>
          </p:nvSpPr>
          <p:spPr bwMode="auto">
            <a:xfrm>
              <a:off x="3710" y="3608"/>
              <a:ext cx="42" cy="139"/>
            </a:xfrm>
            <a:custGeom>
              <a:avLst/>
              <a:gdLst>
                <a:gd name="T0" fmla="*/ 10 w 84"/>
                <a:gd name="T1" fmla="*/ 258 h 277"/>
                <a:gd name="T2" fmla="*/ 10 w 84"/>
                <a:gd name="T3" fmla="*/ 277 h 277"/>
                <a:gd name="T4" fmla="*/ 74 w 84"/>
                <a:gd name="T5" fmla="*/ 277 h 277"/>
                <a:gd name="T6" fmla="*/ 74 w 84"/>
                <a:gd name="T7" fmla="*/ 258 h 277"/>
                <a:gd name="T8" fmla="*/ 10 w 84"/>
                <a:gd name="T9" fmla="*/ 258 h 277"/>
                <a:gd name="T10" fmla="*/ 65 w 84"/>
                <a:gd name="T11" fmla="*/ 268 h 277"/>
                <a:gd name="T12" fmla="*/ 84 w 84"/>
                <a:gd name="T13" fmla="*/ 268 h 277"/>
                <a:gd name="T14" fmla="*/ 84 w 84"/>
                <a:gd name="T15" fmla="*/ 9 h 277"/>
                <a:gd name="T16" fmla="*/ 65 w 84"/>
                <a:gd name="T17" fmla="*/ 9 h 277"/>
                <a:gd name="T18" fmla="*/ 65 w 84"/>
                <a:gd name="T19" fmla="*/ 268 h 277"/>
                <a:gd name="T20" fmla="*/ 74 w 84"/>
                <a:gd name="T21" fmla="*/ 19 h 277"/>
                <a:gd name="T22" fmla="*/ 74 w 84"/>
                <a:gd name="T23" fmla="*/ 0 h 277"/>
                <a:gd name="T24" fmla="*/ 10 w 84"/>
                <a:gd name="T25" fmla="*/ 0 h 277"/>
                <a:gd name="T26" fmla="*/ 10 w 84"/>
                <a:gd name="T27" fmla="*/ 19 h 277"/>
                <a:gd name="T28" fmla="*/ 74 w 84"/>
                <a:gd name="T29" fmla="*/ 19 h 277"/>
                <a:gd name="T30" fmla="*/ 19 w 84"/>
                <a:gd name="T31" fmla="*/ 9 h 277"/>
                <a:gd name="T32" fmla="*/ 0 w 84"/>
                <a:gd name="T33" fmla="*/ 9 h 277"/>
                <a:gd name="T34" fmla="*/ 0 w 84"/>
                <a:gd name="T35" fmla="*/ 268 h 277"/>
                <a:gd name="T36" fmla="*/ 19 w 84"/>
                <a:gd name="T37" fmla="*/ 268 h 277"/>
                <a:gd name="T38" fmla="*/ 19 w 84"/>
                <a:gd name="T39" fmla="*/ 9 h 277"/>
                <a:gd name="T40" fmla="*/ 0 w 84"/>
                <a:gd name="T41" fmla="*/ 277 h 277"/>
                <a:gd name="T42" fmla="*/ 10 w 84"/>
                <a:gd name="T43" fmla="*/ 277 h 277"/>
                <a:gd name="T44" fmla="*/ 10 w 84"/>
                <a:gd name="T45" fmla="*/ 268 h 277"/>
                <a:gd name="T46" fmla="*/ 0 w 84"/>
                <a:gd name="T47" fmla="*/ 268 h 277"/>
                <a:gd name="T48" fmla="*/ 0 w 84"/>
                <a:gd name="T49" fmla="*/ 277 h 277"/>
                <a:gd name="T50" fmla="*/ 84 w 84"/>
                <a:gd name="T51" fmla="*/ 277 h 277"/>
                <a:gd name="T52" fmla="*/ 84 w 84"/>
                <a:gd name="T53" fmla="*/ 268 h 277"/>
                <a:gd name="T54" fmla="*/ 74 w 84"/>
                <a:gd name="T55" fmla="*/ 268 h 277"/>
                <a:gd name="T56" fmla="*/ 74 w 84"/>
                <a:gd name="T57" fmla="*/ 277 h 277"/>
                <a:gd name="T58" fmla="*/ 84 w 84"/>
                <a:gd name="T59" fmla="*/ 277 h 277"/>
                <a:gd name="T60" fmla="*/ 84 w 84"/>
                <a:gd name="T61" fmla="*/ 0 h 277"/>
                <a:gd name="T62" fmla="*/ 74 w 84"/>
                <a:gd name="T63" fmla="*/ 0 h 277"/>
                <a:gd name="T64" fmla="*/ 74 w 84"/>
                <a:gd name="T65" fmla="*/ 9 h 277"/>
                <a:gd name="T66" fmla="*/ 84 w 84"/>
                <a:gd name="T67" fmla="*/ 9 h 277"/>
                <a:gd name="T68" fmla="*/ 84 w 84"/>
                <a:gd name="T69" fmla="*/ 0 h 277"/>
                <a:gd name="T70" fmla="*/ 0 w 84"/>
                <a:gd name="T71" fmla="*/ 0 h 277"/>
                <a:gd name="T72" fmla="*/ 0 w 84"/>
                <a:gd name="T73" fmla="*/ 9 h 277"/>
                <a:gd name="T74" fmla="*/ 10 w 84"/>
                <a:gd name="T75" fmla="*/ 9 h 277"/>
                <a:gd name="T76" fmla="*/ 10 w 84"/>
                <a:gd name="T77" fmla="*/ 0 h 277"/>
                <a:gd name="T78" fmla="*/ 0 w 84"/>
                <a:gd name="T79" fmla="*/ 0 h 277"/>
                <a:gd name="T80" fmla="*/ 0 w 84"/>
                <a:gd name="T81" fmla="*/ 277 h 277"/>
                <a:gd name="T82" fmla="*/ 10 w 84"/>
                <a:gd name="T83" fmla="*/ 277 h 277"/>
                <a:gd name="T84" fmla="*/ 10 w 84"/>
                <a:gd name="T85" fmla="*/ 268 h 277"/>
                <a:gd name="T86" fmla="*/ 0 w 84"/>
                <a:gd name="T87" fmla="*/ 268 h 277"/>
                <a:gd name="T88" fmla="*/ 0 w 8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7">
                  <a:moveTo>
                    <a:pt x="10" y="258"/>
                  </a:moveTo>
                  <a:lnTo>
                    <a:pt x="10" y="277"/>
                  </a:lnTo>
                  <a:lnTo>
                    <a:pt x="74" y="277"/>
                  </a:lnTo>
                  <a:lnTo>
                    <a:pt x="74" y="258"/>
                  </a:lnTo>
                  <a:lnTo>
                    <a:pt x="10" y="258"/>
                  </a:lnTo>
                  <a:close/>
                  <a:moveTo>
                    <a:pt x="65" y="268"/>
                  </a:moveTo>
                  <a:lnTo>
                    <a:pt x="84" y="268"/>
                  </a:lnTo>
                  <a:lnTo>
                    <a:pt x="84" y="9"/>
                  </a:lnTo>
                  <a:lnTo>
                    <a:pt x="65" y="9"/>
                  </a:lnTo>
                  <a:lnTo>
                    <a:pt x="65" y="268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7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84" y="277"/>
                  </a:moveTo>
                  <a:lnTo>
                    <a:pt x="84" y="268"/>
                  </a:lnTo>
                  <a:lnTo>
                    <a:pt x="74" y="268"/>
                  </a:lnTo>
                  <a:lnTo>
                    <a:pt x="74" y="277"/>
                  </a:lnTo>
                  <a:lnTo>
                    <a:pt x="84" y="277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84" y="9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2" name="Rectangle 2020"/>
            <p:cNvSpPr>
              <a:spLocks noChangeArrowheads="1"/>
            </p:cNvSpPr>
            <p:nvPr/>
          </p:nvSpPr>
          <p:spPr bwMode="auto">
            <a:xfrm>
              <a:off x="3715" y="3613"/>
              <a:ext cx="3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3" name="Freeform 2021"/>
            <p:cNvSpPr>
              <a:spLocks noEditPoints="1"/>
            </p:cNvSpPr>
            <p:nvPr/>
          </p:nvSpPr>
          <p:spPr bwMode="auto">
            <a:xfrm>
              <a:off x="4065" y="3608"/>
              <a:ext cx="46" cy="139"/>
            </a:xfrm>
            <a:custGeom>
              <a:avLst/>
              <a:gdLst>
                <a:gd name="T0" fmla="*/ 10 w 90"/>
                <a:gd name="T1" fmla="*/ 258 h 277"/>
                <a:gd name="T2" fmla="*/ 10 w 90"/>
                <a:gd name="T3" fmla="*/ 277 h 277"/>
                <a:gd name="T4" fmla="*/ 81 w 90"/>
                <a:gd name="T5" fmla="*/ 277 h 277"/>
                <a:gd name="T6" fmla="*/ 81 w 90"/>
                <a:gd name="T7" fmla="*/ 258 h 277"/>
                <a:gd name="T8" fmla="*/ 10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1 w 90"/>
                <a:gd name="T21" fmla="*/ 19 h 277"/>
                <a:gd name="T22" fmla="*/ 81 w 90"/>
                <a:gd name="T23" fmla="*/ 0 h 277"/>
                <a:gd name="T24" fmla="*/ 10 w 90"/>
                <a:gd name="T25" fmla="*/ 0 h 277"/>
                <a:gd name="T26" fmla="*/ 10 w 90"/>
                <a:gd name="T27" fmla="*/ 19 h 277"/>
                <a:gd name="T28" fmla="*/ 81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10 w 90"/>
                <a:gd name="T43" fmla="*/ 277 h 277"/>
                <a:gd name="T44" fmla="*/ 10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1 w 90"/>
                <a:gd name="T55" fmla="*/ 268 h 277"/>
                <a:gd name="T56" fmla="*/ 81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1 w 90"/>
                <a:gd name="T63" fmla="*/ 0 h 277"/>
                <a:gd name="T64" fmla="*/ 81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10 w 90"/>
                <a:gd name="T75" fmla="*/ 9 h 277"/>
                <a:gd name="T76" fmla="*/ 10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10 w 90"/>
                <a:gd name="T83" fmla="*/ 277 h 277"/>
                <a:gd name="T84" fmla="*/ 10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4" name="Rectangle 2022"/>
            <p:cNvSpPr>
              <a:spLocks noChangeArrowheads="1"/>
            </p:cNvSpPr>
            <p:nvPr/>
          </p:nvSpPr>
          <p:spPr bwMode="auto">
            <a:xfrm>
              <a:off x="4070" y="3613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5" name="Freeform 2023"/>
            <p:cNvSpPr>
              <a:spLocks noEditPoints="1"/>
            </p:cNvSpPr>
            <p:nvPr/>
          </p:nvSpPr>
          <p:spPr bwMode="auto">
            <a:xfrm>
              <a:off x="4130" y="3353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6" name="Rectangle 2024"/>
            <p:cNvSpPr>
              <a:spLocks noChangeArrowheads="1"/>
            </p:cNvSpPr>
            <p:nvPr/>
          </p:nvSpPr>
          <p:spPr bwMode="auto">
            <a:xfrm>
              <a:off x="4135" y="3358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7" name="Freeform 2025"/>
            <p:cNvSpPr>
              <a:spLocks noEditPoints="1"/>
            </p:cNvSpPr>
            <p:nvPr/>
          </p:nvSpPr>
          <p:spPr bwMode="auto">
            <a:xfrm>
              <a:off x="4676" y="3482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8" name="Rectangle 2026"/>
            <p:cNvSpPr>
              <a:spLocks noChangeArrowheads="1"/>
            </p:cNvSpPr>
            <p:nvPr/>
          </p:nvSpPr>
          <p:spPr bwMode="auto">
            <a:xfrm>
              <a:off x="4681" y="3487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19" name="Freeform 2027"/>
            <p:cNvSpPr>
              <a:spLocks noEditPoints="1"/>
            </p:cNvSpPr>
            <p:nvPr/>
          </p:nvSpPr>
          <p:spPr bwMode="auto">
            <a:xfrm>
              <a:off x="4243" y="3227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9 h 271"/>
                <a:gd name="T16" fmla="*/ 71 w 91"/>
                <a:gd name="T17" fmla="*/ 9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9 h 271"/>
                <a:gd name="T32" fmla="*/ 0 w 91"/>
                <a:gd name="T33" fmla="*/ 9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9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9 h 271"/>
                <a:gd name="T66" fmla="*/ 91 w 91"/>
                <a:gd name="T67" fmla="*/ 9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9 h 271"/>
                <a:gd name="T74" fmla="*/ 10 w 91"/>
                <a:gd name="T75" fmla="*/ 9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0" name="Rectangle 2028"/>
            <p:cNvSpPr>
              <a:spLocks noChangeArrowheads="1"/>
            </p:cNvSpPr>
            <p:nvPr/>
          </p:nvSpPr>
          <p:spPr bwMode="auto">
            <a:xfrm>
              <a:off x="4248" y="3232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1" name="Freeform 2029"/>
            <p:cNvSpPr>
              <a:spLocks noEditPoints="1"/>
            </p:cNvSpPr>
            <p:nvPr/>
          </p:nvSpPr>
          <p:spPr bwMode="auto">
            <a:xfrm>
              <a:off x="4692" y="3098"/>
              <a:ext cx="46" cy="139"/>
            </a:xfrm>
            <a:custGeom>
              <a:avLst/>
              <a:gdLst>
                <a:gd name="T0" fmla="*/ 9 w 90"/>
                <a:gd name="T1" fmla="*/ 259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9 h 278"/>
                <a:gd name="T8" fmla="*/ 9 w 90"/>
                <a:gd name="T9" fmla="*/ 259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20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20 h 278"/>
                <a:gd name="T28" fmla="*/ 80 w 90"/>
                <a:gd name="T29" fmla="*/ 20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9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9"/>
                  </a:lnTo>
                  <a:lnTo>
                    <a:pt x="9" y="259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20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80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2" name="Rectangle 2030"/>
            <p:cNvSpPr>
              <a:spLocks noChangeArrowheads="1"/>
            </p:cNvSpPr>
            <p:nvPr/>
          </p:nvSpPr>
          <p:spPr bwMode="auto">
            <a:xfrm>
              <a:off x="4697" y="3103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3" name="Freeform 2031"/>
            <p:cNvSpPr>
              <a:spLocks noEditPoints="1"/>
            </p:cNvSpPr>
            <p:nvPr/>
          </p:nvSpPr>
          <p:spPr bwMode="auto">
            <a:xfrm>
              <a:off x="4573" y="2714"/>
              <a:ext cx="45" cy="139"/>
            </a:xfrm>
            <a:custGeom>
              <a:avLst/>
              <a:gdLst>
                <a:gd name="T0" fmla="*/ 9 w 90"/>
                <a:gd name="T1" fmla="*/ 258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8 h 278"/>
                <a:gd name="T8" fmla="*/ 9 w 90"/>
                <a:gd name="T9" fmla="*/ 258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19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19 h 278"/>
                <a:gd name="T28" fmla="*/ 80 w 90"/>
                <a:gd name="T29" fmla="*/ 19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8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4" name="Rectangle 2032"/>
            <p:cNvSpPr>
              <a:spLocks noChangeArrowheads="1"/>
            </p:cNvSpPr>
            <p:nvPr/>
          </p:nvSpPr>
          <p:spPr bwMode="auto">
            <a:xfrm>
              <a:off x="4578" y="2719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5" name="Freeform 2033"/>
            <p:cNvSpPr>
              <a:spLocks noEditPoints="1"/>
            </p:cNvSpPr>
            <p:nvPr/>
          </p:nvSpPr>
          <p:spPr bwMode="auto">
            <a:xfrm>
              <a:off x="4456" y="2588"/>
              <a:ext cx="46" cy="136"/>
            </a:xfrm>
            <a:custGeom>
              <a:avLst/>
              <a:gdLst>
                <a:gd name="T0" fmla="*/ 10 w 90"/>
                <a:gd name="T1" fmla="*/ 252 h 271"/>
                <a:gd name="T2" fmla="*/ 10 w 90"/>
                <a:gd name="T3" fmla="*/ 271 h 271"/>
                <a:gd name="T4" fmla="*/ 81 w 90"/>
                <a:gd name="T5" fmla="*/ 271 h 271"/>
                <a:gd name="T6" fmla="*/ 81 w 90"/>
                <a:gd name="T7" fmla="*/ 252 h 271"/>
                <a:gd name="T8" fmla="*/ 10 w 90"/>
                <a:gd name="T9" fmla="*/ 252 h 271"/>
                <a:gd name="T10" fmla="*/ 71 w 90"/>
                <a:gd name="T11" fmla="*/ 262 h 271"/>
                <a:gd name="T12" fmla="*/ 90 w 90"/>
                <a:gd name="T13" fmla="*/ 262 h 271"/>
                <a:gd name="T14" fmla="*/ 90 w 90"/>
                <a:gd name="T15" fmla="*/ 10 h 271"/>
                <a:gd name="T16" fmla="*/ 71 w 90"/>
                <a:gd name="T17" fmla="*/ 10 h 271"/>
                <a:gd name="T18" fmla="*/ 71 w 90"/>
                <a:gd name="T19" fmla="*/ 262 h 271"/>
                <a:gd name="T20" fmla="*/ 81 w 90"/>
                <a:gd name="T21" fmla="*/ 19 h 271"/>
                <a:gd name="T22" fmla="*/ 81 w 90"/>
                <a:gd name="T23" fmla="*/ 0 h 271"/>
                <a:gd name="T24" fmla="*/ 10 w 90"/>
                <a:gd name="T25" fmla="*/ 0 h 271"/>
                <a:gd name="T26" fmla="*/ 10 w 90"/>
                <a:gd name="T27" fmla="*/ 19 h 271"/>
                <a:gd name="T28" fmla="*/ 81 w 90"/>
                <a:gd name="T29" fmla="*/ 19 h 271"/>
                <a:gd name="T30" fmla="*/ 19 w 90"/>
                <a:gd name="T31" fmla="*/ 10 h 271"/>
                <a:gd name="T32" fmla="*/ 0 w 90"/>
                <a:gd name="T33" fmla="*/ 10 h 271"/>
                <a:gd name="T34" fmla="*/ 0 w 90"/>
                <a:gd name="T35" fmla="*/ 262 h 271"/>
                <a:gd name="T36" fmla="*/ 19 w 90"/>
                <a:gd name="T37" fmla="*/ 262 h 271"/>
                <a:gd name="T38" fmla="*/ 19 w 90"/>
                <a:gd name="T39" fmla="*/ 10 h 271"/>
                <a:gd name="T40" fmla="*/ 0 w 90"/>
                <a:gd name="T41" fmla="*/ 271 h 271"/>
                <a:gd name="T42" fmla="*/ 10 w 90"/>
                <a:gd name="T43" fmla="*/ 271 h 271"/>
                <a:gd name="T44" fmla="*/ 10 w 90"/>
                <a:gd name="T45" fmla="*/ 262 h 271"/>
                <a:gd name="T46" fmla="*/ 0 w 90"/>
                <a:gd name="T47" fmla="*/ 262 h 271"/>
                <a:gd name="T48" fmla="*/ 0 w 90"/>
                <a:gd name="T49" fmla="*/ 271 h 271"/>
                <a:gd name="T50" fmla="*/ 90 w 90"/>
                <a:gd name="T51" fmla="*/ 271 h 271"/>
                <a:gd name="T52" fmla="*/ 90 w 90"/>
                <a:gd name="T53" fmla="*/ 262 h 271"/>
                <a:gd name="T54" fmla="*/ 81 w 90"/>
                <a:gd name="T55" fmla="*/ 262 h 271"/>
                <a:gd name="T56" fmla="*/ 81 w 90"/>
                <a:gd name="T57" fmla="*/ 271 h 271"/>
                <a:gd name="T58" fmla="*/ 90 w 90"/>
                <a:gd name="T59" fmla="*/ 271 h 271"/>
                <a:gd name="T60" fmla="*/ 90 w 90"/>
                <a:gd name="T61" fmla="*/ 0 h 271"/>
                <a:gd name="T62" fmla="*/ 81 w 90"/>
                <a:gd name="T63" fmla="*/ 0 h 271"/>
                <a:gd name="T64" fmla="*/ 81 w 90"/>
                <a:gd name="T65" fmla="*/ 10 h 271"/>
                <a:gd name="T66" fmla="*/ 90 w 90"/>
                <a:gd name="T67" fmla="*/ 10 h 271"/>
                <a:gd name="T68" fmla="*/ 90 w 90"/>
                <a:gd name="T69" fmla="*/ 0 h 271"/>
                <a:gd name="T70" fmla="*/ 0 w 90"/>
                <a:gd name="T71" fmla="*/ 0 h 271"/>
                <a:gd name="T72" fmla="*/ 0 w 90"/>
                <a:gd name="T73" fmla="*/ 10 h 271"/>
                <a:gd name="T74" fmla="*/ 10 w 90"/>
                <a:gd name="T75" fmla="*/ 10 h 271"/>
                <a:gd name="T76" fmla="*/ 10 w 90"/>
                <a:gd name="T77" fmla="*/ 0 h 271"/>
                <a:gd name="T78" fmla="*/ 0 w 90"/>
                <a:gd name="T79" fmla="*/ 0 h 271"/>
                <a:gd name="T80" fmla="*/ 0 w 90"/>
                <a:gd name="T81" fmla="*/ 271 h 271"/>
                <a:gd name="T82" fmla="*/ 10 w 90"/>
                <a:gd name="T83" fmla="*/ 271 h 271"/>
                <a:gd name="T84" fmla="*/ 10 w 90"/>
                <a:gd name="T85" fmla="*/ 262 h 271"/>
                <a:gd name="T86" fmla="*/ 0 w 90"/>
                <a:gd name="T87" fmla="*/ 262 h 271"/>
                <a:gd name="T88" fmla="*/ 0 w 90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2"/>
                  </a:moveTo>
                  <a:lnTo>
                    <a:pt x="90" y="262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2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90" y="271"/>
                  </a:moveTo>
                  <a:lnTo>
                    <a:pt x="90" y="262"/>
                  </a:lnTo>
                  <a:lnTo>
                    <a:pt x="81" y="262"/>
                  </a:lnTo>
                  <a:lnTo>
                    <a:pt x="81" y="271"/>
                  </a:lnTo>
                  <a:lnTo>
                    <a:pt x="90" y="271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6" name="Rectangle 2034"/>
            <p:cNvSpPr>
              <a:spLocks noChangeArrowheads="1"/>
            </p:cNvSpPr>
            <p:nvPr/>
          </p:nvSpPr>
          <p:spPr bwMode="auto">
            <a:xfrm>
              <a:off x="4461" y="2593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7" name="Freeform 2035"/>
            <p:cNvSpPr>
              <a:spLocks noEditPoints="1"/>
            </p:cNvSpPr>
            <p:nvPr/>
          </p:nvSpPr>
          <p:spPr bwMode="auto">
            <a:xfrm>
              <a:off x="4725" y="2204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8" name="Rectangle 2036"/>
            <p:cNvSpPr>
              <a:spLocks noChangeArrowheads="1"/>
            </p:cNvSpPr>
            <p:nvPr/>
          </p:nvSpPr>
          <p:spPr bwMode="auto">
            <a:xfrm>
              <a:off x="4730" y="2209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29" name="Freeform 2037"/>
            <p:cNvSpPr>
              <a:spLocks noEditPoints="1"/>
            </p:cNvSpPr>
            <p:nvPr/>
          </p:nvSpPr>
          <p:spPr bwMode="auto">
            <a:xfrm>
              <a:off x="4137" y="2588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2 h 271"/>
                <a:gd name="T12" fmla="*/ 91 w 91"/>
                <a:gd name="T13" fmla="*/ 262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2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19 w 91"/>
                <a:gd name="T31" fmla="*/ 10 h 271"/>
                <a:gd name="T32" fmla="*/ 0 w 91"/>
                <a:gd name="T33" fmla="*/ 10 h 271"/>
                <a:gd name="T34" fmla="*/ 0 w 91"/>
                <a:gd name="T35" fmla="*/ 262 h 271"/>
                <a:gd name="T36" fmla="*/ 19 w 91"/>
                <a:gd name="T37" fmla="*/ 262 h 271"/>
                <a:gd name="T38" fmla="*/ 19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2 h 271"/>
                <a:gd name="T46" fmla="*/ 0 w 91"/>
                <a:gd name="T47" fmla="*/ 262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2 h 271"/>
                <a:gd name="T54" fmla="*/ 81 w 91"/>
                <a:gd name="T55" fmla="*/ 262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2 h 271"/>
                <a:gd name="T86" fmla="*/ 0 w 91"/>
                <a:gd name="T87" fmla="*/ 262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2"/>
                  </a:moveTo>
                  <a:lnTo>
                    <a:pt x="91" y="262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2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2"/>
                  </a:lnTo>
                  <a:lnTo>
                    <a:pt x="81" y="262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0" name="Rectangle 2038"/>
            <p:cNvSpPr>
              <a:spLocks noChangeArrowheads="1"/>
            </p:cNvSpPr>
            <p:nvPr/>
          </p:nvSpPr>
          <p:spPr bwMode="auto">
            <a:xfrm>
              <a:off x="4141" y="2593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1" name="Freeform 2039"/>
            <p:cNvSpPr>
              <a:spLocks noEditPoints="1"/>
            </p:cNvSpPr>
            <p:nvPr/>
          </p:nvSpPr>
          <p:spPr bwMode="auto">
            <a:xfrm>
              <a:off x="3910" y="2204"/>
              <a:ext cx="42" cy="139"/>
            </a:xfrm>
            <a:custGeom>
              <a:avLst/>
              <a:gdLst>
                <a:gd name="T0" fmla="*/ 9 w 84"/>
                <a:gd name="T1" fmla="*/ 258 h 277"/>
                <a:gd name="T2" fmla="*/ 9 w 84"/>
                <a:gd name="T3" fmla="*/ 277 h 277"/>
                <a:gd name="T4" fmla="*/ 74 w 84"/>
                <a:gd name="T5" fmla="*/ 277 h 277"/>
                <a:gd name="T6" fmla="*/ 74 w 84"/>
                <a:gd name="T7" fmla="*/ 258 h 277"/>
                <a:gd name="T8" fmla="*/ 9 w 84"/>
                <a:gd name="T9" fmla="*/ 258 h 277"/>
                <a:gd name="T10" fmla="*/ 64 w 84"/>
                <a:gd name="T11" fmla="*/ 268 h 277"/>
                <a:gd name="T12" fmla="*/ 84 w 84"/>
                <a:gd name="T13" fmla="*/ 268 h 277"/>
                <a:gd name="T14" fmla="*/ 84 w 84"/>
                <a:gd name="T15" fmla="*/ 9 h 277"/>
                <a:gd name="T16" fmla="*/ 64 w 84"/>
                <a:gd name="T17" fmla="*/ 9 h 277"/>
                <a:gd name="T18" fmla="*/ 64 w 84"/>
                <a:gd name="T19" fmla="*/ 268 h 277"/>
                <a:gd name="T20" fmla="*/ 74 w 84"/>
                <a:gd name="T21" fmla="*/ 19 h 277"/>
                <a:gd name="T22" fmla="*/ 74 w 84"/>
                <a:gd name="T23" fmla="*/ 0 h 277"/>
                <a:gd name="T24" fmla="*/ 9 w 84"/>
                <a:gd name="T25" fmla="*/ 0 h 277"/>
                <a:gd name="T26" fmla="*/ 9 w 84"/>
                <a:gd name="T27" fmla="*/ 19 h 277"/>
                <a:gd name="T28" fmla="*/ 74 w 84"/>
                <a:gd name="T29" fmla="*/ 19 h 277"/>
                <a:gd name="T30" fmla="*/ 19 w 84"/>
                <a:gd name="T31" fmla="*/ 9 h 277"/>
                <a:gd name="T32" fmla="*/ 0 w 84"/>
                <a:gd name="T33" fmla="*/ 9 h 277"/>
                <a:gd name="T34" fmla="*/ 0 w 84"/>
                <a:gd name="T35" fmla="*/ 268 h 277"/>
                <a:gd name="T36" fmla="*/ 19 w 84"/>
                <a:gd name="T37" fmla="*/ 268 h 277"/>
                <a:gd name="T38" fmla="*/ 19 w 84"/>
                <a:gd name="T39" fmla="*/ 9 h 277"/>
                <a:gd name="T40" fmla="*/ 0 w 84"/>
                <a:gd name="T41" fmla="*/ 277 h 277"/>
                <a:gd name="T42" fmla="*/ 9 w 84"/>
                <a:gd name="T43" fmla="*/ 277 h 277"/>
                <a:gd name="T44" fmla="*/ 9 w 84"/>
                <a:gd name="T45" fmla="*/ 268 h 277"/>
                <a:gd name="T46" fmla="*/ 0 w 84"/>
                <a:gd name="T47" fmla="*/ 268 h 277"/>
                <a:gd name="T48" fmla="*/ 0 w 84"/>
                <a:gd name="T49" fmla="*/ 277 h 277"/>
                <a:gd name="T50" fmla="*/ 84 w 84"/>
                <a:gd name="T51" fmla="*/ 277 h 277"/>
                <a:gd name="T52" fmla="*/ 84 w 84"/>
                <a:gd name="T53" fmla="*/ 268 h 277"/>
                <a:gd name="T54" fmla="*/ 74 w 84"/>
                <a:gd name="T55" fmla="*/ 268 h 277"/>
                <a:gd name="T56" fmla="*/ 74 w 84"/>
                <a:gd name="T57" fmla="*/ 277 h 277"/>
                <a:gd name="T58" fmla="*/ 84 w 84"/>
                <a:gd name="T59" fmla="*/ 277 h 277"/>
                <a:gd name="T60" fmla="*/ 84 w 84"/>
                <a:gd name="T61" fmla="*/ 0 h 277"/>
                <a:gd name="T62" fmla="*/ 74 w 84"/>
                <a:gd name="T63" fmla="*/ 0 h 277"/>
                <a:gd name="T64" fmla="*/ 74 w 84"/>
                <a:gd name="T65" fmla="*/ 9 h 277"/>
                <a:gd name="T66" fmla="*/ 84 w 84"/>
                <a:gd name="T67" fmla="*/ 9 h 277"/>
                <a:gd name="T68" fmla="*/ 84 w 84"/>
                <a:gd name="T69" fmla="*/ 0 h 277"/>
                <a:gd name="T70" fmla="*/ 0 w 84"/>
                <a:gd name="T71" fmla="*/ 0 h 277"/>
                <a:gd name="T72" fmla="*/ 0 w 84"/>
                <a:gd name="T73" fmla="*/ 9 h 277"/>
                <a:gd name="T74" fmla="*/ 9 w 84"/>
                <a:gd name="T75" fmla="*/ 9 h 277"/>
                <a:gd name="T76" fmla="*/ 9 w 84"/>
                <a:gd name="T77" fmla="*/ 0 h 277"/>
                <a:gd name="T78" fmla="*/ 0 w 84"/>
                <a:gd name="T79" fmla="*/ 0 h 277"/>
                <a:gd name="T80" fmla="*/ 0 w 84"/>
                <a:gd name="T81" fmla="*/ 277 h 277"/>
                <a:gd name="T82" fmla="*/ 9 w 84"/>
                <a:gd name="T83" fmla="*/ 277 h 277"/>
                <a:gd name="T84" fmla="*/ 9 w 84"/>
                <a:gd name="T85" fmla="*/ 268 h 277"/>
                <a:gd name="T86" fmla="*/ 0 w 84"/>
                <a:gd name="T87" fmla="*/ 268 h 277"/>
                <a:gd name="T88" fmla="*/ 0 w 8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7">
                  <a:moveTo>
                    <a:pt x="9" y="258"/>
                  </a:moveTo>
                  <a:lnTo>
                    <a:pt x="9" y="277"/>
                  </a:lnTo>
                  <a:lnTo>
                    <a:pt x="74" y="277"/>
                  </a:lnTo>
                  <a:lnTo>
                    <a:pt x="74" y="258"/>
                  </a:lnTo>
                  <a:lnTo>
                    <a:pt x="9" y="258"/>
                  </a:lnTo>
                  <a:close/>
                  <a:moveTo>
                    <a:pt x="64" y="268"/>
                  </a:moveTo>
                  <a:lnTo>
                    <a:pt x="84" y="268"/>
                  </a:lnTo>
                  <a:lnTo>
                    <a:pt x="84" y="9"/>
                  </a:lnTo>
                  <a:lnTo>
                    <a:pt x="64" y="9"/>
                  </a:lnTo>
                  <a:lnTo>
                    <a:pt x="64" y="268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7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84" y="277"/>
                  </a:moveTo>
                  <a:lnTo>
                    <a:pt x="84" y="268"/>
                  </a:lnTo>
                  <a:lnTo>
                    <a:pt x="74" y="268"/>
                  </a:lnTo>
                  <a:lnTo>
                    <a:pt x="74" y="277"/>
                  </a:lnTo>
                  <a:lnTo>
                    <a:pt x="84" y="277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84" y="9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2" name="Rectangle 2040"/>
            <p:cNvSpPr>
              <a:spLocks noChangeArrowheads="1"/>
            </p:cNvSpPr>
            <p:nvPr/>
          </p:nvSpPr>
          <p:spPr bwMode="auto">
            <a:xfrm>
              <a:off x="3915" y="2209"/>
              <a:ext cx="3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3" name="Freeform 2041"/>
            <p:cNvSpPr>
              <a:spLocks noEditPoints="1"/>
            </p:cNvSpPr>
            <p:nvPr/>
          </p:nvSpPr>
          <p:spPr bwMode="auto">
            <a:xfrm>
              <a:off x="3687" y="2204"/>
              <a:ext cx="46" cy="139"/>
            </a:xfrm>
            <a:custGeom>
              <a:avLst/>
              <a:gdLst>
                <a:gd name="T0" fmla="*/ 9 w 90"/>
                <a:gd name="T1" fmla="*/ 258 h 277"/>
                <a:gd name="T2" fmla="*/ 9 w 90"/>
                <a:gd name="T3" fmla="*/ 277 h 277"/>
                <a:gd name="T4" fmla="*/ 80 w 90"/>
                <a:gd name="T5" fmla="*/ 277 h 277"/>
                <a:gd name="T6" fmla="*/ 80 w 90"/>
                <a:gd name="T7" fmla="*/ 258 h 277"/>
                <a:gd name="T8" fmla="*/ 9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0 w 90"/>
                <a:gd name="T21" fmla="*/ 19 h 277"/>
                <a:gd name="T22" fmla="*/ 80 w 90"/>
                <a:gd name="T23" fmla="*/ 0 h 277"/>
                <a:gd name="T24" fmla="*/ 9 w 90"/>
                <a:gd name="T25" fmla="*/ 0 h 277"/>
                <a:gd name="T26" fmla="*/ 9 w 90"/>
                <a:gd name="T27" fmla="*/ 19 h 277"/>
                <a:gd name="T28" fmla="*/ 80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9 w 90"/>
                <a:gd name="T43" fmla="*/ 277 h 277"/>
                <a:gd name="T44" fmla="*/ 9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0 w 90"/>
                <a:gd name="T55" fmla="*/ 268 h 277"/>
                <a:gd name="T56" fmla="*/ 80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0 w 90"/>
                <a:gd name="T63" fmla="*/ 0 h 277"/>
                <a:gd name="T64" fmla="*/ 80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9 w 90"/>
                <a:gd name="T75" fmla="*/ 9 h 277"/>
                <a:gd name="T76" fmla="*/ 9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9 w 90"/>
                <a:gd name="T83" fmla="*/ 277 h 277"/>
                <a:gd name="T84" fmla="*/ 9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9" y="258"/>
                  </a:moveTo>
                  <a:lnTo>
                    <a:pt x="9" y="277"/>
                  </a:lnTo>
                  <a:lnTo>
                    <a:pt x="80" y="277"/>
                  </a:lnTo>
                  <a:lnTo>
                    <a:pt x="80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4" name="Rectangle 2042"/>
            <p:cNvSpPr>
              <a:spLocks noChangeArrowheads="1"/>
            </p:cNvSpPr>
            <p:nvPr/>
          </p:nvSpPr>
          <p:spPr bwMode="auto">
            <a:xfrm>
              <a:off x="3692" y="2209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5" name="Freeform 2043"/>
            <p:cNvSpPr>
              <a:spLocks noEditPoints="1"/>
            </p:cNvSpPr>
            <p:nvPr/>
          </p:nvSpPr>
          <p:spPr bwMode="auto">
            <a:xfrm>
              <a:off x="3668" y="2588"/>
              <a:ext cx="42" cy="136"/>
            </a:xfrm>
            <a:custGeom>
              <a:avLst/>
              <a:gdLst>
                <a:gd name="T0" fmla="*/ 10 w 84"/>
                <a:gd name="T1" fmla="*/ 252 h 271"/>
                <a:gd name="T2" fmla="*/ 10 w 84"/>
                <a:gd name="T3" fmla="*/ 271 h 271"/>
                <a:gd name="T4" fmla="*/ 74 w 84"/>
                <a:gd name="T5" fmla="*/ 271 h 271"/>
                <a:gd name="T6" fmla="*/ 74 w 84"/>
                <a:gd name="T7" fmla="*/ 252 h 271"/>
                <a:gd name="T8" fmla="*/ 10 w 84"/>
                <a:gd name="T9" fmla="*/ 252 h 271"/>
                <a:gd name="T10" fmla="*/ 65 w 84"/>
                <a:gd name="T11" fmla="*/ 262 h 271"/>
                <a:gd name="T12" fmla="*/ 84 w 84"/>
                <a:gd name="T13" fmla="*/ 262 h 271"/>
                <a:gd name="T14" fmla="*/ 84 w 84"/>
                <a:gd name="T15" fmla="*/ 10 h 271"/>
                <a:gd name="T16" fmla="*/ 65 w 84"/>
                <a:gd name="T17" fmla="*/ 10 h 271"/>
                <a:gd name="T18" fmla="*/ 65 w 84"/>
                <a:gd name="T19" fmla="*/ 262 h 271"/>
                <a:gd name="T20" fmla="*/ 74 w 84"/>
                <a:gd name="T21" fmla="*/ 19 h 271"/>
                <a:gd name="T22" fmla="*/ 74 w 84"/>
                <a:gd name="T23" fmla="*/ 0 h 271"/>
                <a:gd name="T24" fmla="*/ 10 w 84"/>
                <a:gd name="T25" fmla="*/ 0 h 271"/>
                <a:gd name="T26" fmla="*/ 10 w 84"/>
                <a:gd name="T27" fmla="*/ 19 h 271"/>
                <a:gd name="T28" fmla="*/ 74 w 84"/>
                <a:gd name="T29" fmla="*/ 19 h 271"/>
                <a:gd name="T30" fmla="*/ 19 w 84"/>
                <a:gd name="T31" fmla="*/ 10 h 271"/>
                <a:gd name="T32" fmla="*/ 0 w 84"/>
                <a:gd name="T33" fmla="*/ 10 h 271"/>
                <a:gd name="T34" fmla="*/ 0 w 84"/>
                <a:gd name="T35" fmla="*/ 262 h 271"/>
                <a:gd name="T36" fmla="*/ 19 w 84"/>
                <a:gd name="T37" fmla="*/ 262 h 271"/>
                <a:gd name="T38" fmla="*/ 19 w 84"/>
                <a:gd name="T39" fmla="*/ 10 h 271"/>
                <a:gd name="T40" fmla="*/ 0 w 84"/>
                <a:gd name="T41" fmla="*/ 271 h 271"/>
                <a:gd name="T42" fmla="*/ 10 w 84"/>
                <a:gd name="T43" fmla="*/ 271 h 271"/>
                <a:gd name="T44" fmla="*/ 10 w 84"/>
                <a:gd name="T45" fmla="*/ 262 h 271"/>
                <a:gd name="T46" fmla="*/ 0 w 84"/>
                <a:gd name="T47" fmla="*/ 262 h 271"/>
                <a:gd name="T48" fmla="*/ 0 w 84"/>
                <a:gd name="T49" fmla="*/ 271 h 271"/>
                <a:gd name="T50" fmla="*/ 84 w 84"/>
                <a:gd name="T51" fmla="*/ 271 h 271"/>
                <a:gd name="T52" fmla="*/ 84 w 84"/>
                <a:gd name="T53" fmla="*/ 262 h 271"/>
                <a:gd name="T54" fmla="*/ 74 w 84"/>
                <a:gd name="T55" fmla="*/ 262 h 271"/>
                <a:gd name="T56" fmla="*/ 74 w 84"/>
                <a:gd name="T57" fmla="*/ 271 h 271"/>
                <a:gd name="T58" fmla="*/ 84 w 84"/>
                <a:gd name="T59" fmla="*/ 271 h 271"/>
                <a:gd name="T60" fmla="*/ 84 w 84"/>
                <a:gd name="T61" fmla="*/ 0 h 271"/>
                <a:gd name="T62" fmla="*/ 74 w 84"/>
                <a:gd name="T63" fmla="*/ 0 h 271"/>
                <a:gd name="T64" fmla="*/ 74 w 84"/>
                <a:gd name="T65" fmla="*/ 10 h 271"/>
                <a:gd name="T66" fmla="*/ 84 w 84"/>
                <a:gd name="T67" fmla="*/ 10 h 271"/>
                <a:gd name="T68" fmla="*/ 84 w 84"/>
                <a:gd name="T69" fmla="*/ 0 h 271"/>
                <a:gd name="T70" fmla="*/ 0 w 84"/>
                <a:gd name="T71" fmla="*/ 0 h 271"/>
                <a:gd name="T72" fmla="*/ 0 w 84"/>
                <a:gd name="T73" fmla="*/ 10 h 271"/>
                <a:gd name="T74" fmla="*/ 10 w 84"/>
                <a:gd name="T75" fmla="*/ 10 h 271"/>
                <a:gd name="T76" fmla="*/ 10 w 84"/>
                <a:gd name="T77" fmla="*/ 0 h 271"/>
                <a:gd name="T78" fmla="*/ 0 w 84"/>
                <a:gd name="T79" fmla="*/ 0 h 271"/>
                <a:gd name="T80" fmla="*/ 0 w 84"/>
                <a:gd name="T81" fmla="*/ 271 h 271"/>
                <a:gd name="T82" fmla="*/ 10 w 84"/>
                <a:gd name="T83" fmla="*/ 271 h 271"/>
                <a:gd name="T84" fmla="*/ 10 w 84"/>
                <a:gd name="T85" fmla="*/ 262 h 271"/>
                <a:gd name="T86" fmla="*/ 0 w 84"/>
                <a:gd name="T87" fmla="*/ 262 h 271"/>
                <a:gd name="T88" fmla="*/ 0 w 8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1">
                  <a:moveTo>
                    <a:pt x="10" y="252"/>
                  </a:moveTo>
                  <a:lnTo>
                    <a:pt x="10" y="271"/>
                  </a:lnTo>
                  <a:lnTo>
                    <a:pt x="74" y="271"/>
                  </a:lnTo>
                  <a:lnTo>
                    <a:pt x="74" y="252"/>
                  </a:lnTo>
                  <a:lnTo>
                    <a:pt x="10" y="252"/>
                  </a:lnTo>
                  <a:close/>
                  <a:moveTo>
                    <a:pt x="65" y="262"/>
                  </a:moveTo>
                  <a:lnTo>
                    <a:pt x="84" y="262"/>
                  </a:lnTo>
                  <a:lnTo>
                    <a:pt x="84" y="10"/>
                  </a:lnTo>
                  <a:lnTo>
                    <a:pt x="65" y="10"/>
                  </a:lnTo>
                  <a:lnTo>
                    <a:pt x="65" y="262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74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84" y="271"/>
                  </a:moveTo>
                  <a:lnTo>
                    <a:pt x="84" y="262"/>
                  </a:lnTo>
                  <a:lnTo>
                    <a:pt x="74" y="262"/>
                  </a:lnTo>
                  <a:lnTo>
                    <a:pt x="74" y="271"/>
                  </a:lnTo>
                  <a:lnTo>
                    <a:pt x="84" y="271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6" name="Rectangle 2044"/>
            <p:cNvSpPr>
              <a:spLocks noChangeArrowheads="1"/>
            </p:cNvSpPr>
            <p:nvPr/>
          </p:nvSpPr>
          <p:spPr bwMode="auto">
            <a:xfrm>
              <a:off x="3673" y="2593"/>
              <a:ext cx="3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7" name="Freeform 2045"/>
            <p:cNvSpPr>
              <a:spLocks noEditPoints="1"/>
            </p:cNvSpPr>
            <p:nvPr/>
          </p:nvSpPr>
          <p:spPr bwMode="auto">
            <a:xfrm>
              <a:off x="3613" y="2588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2 h 271"/>
                <a:gd name="T12" fmla="*/ 91 w 91"/>
                <a:gd name="T13" fmla="*/ 262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2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19 w 91"/>
                <a:gd name="T31" fmla="*/ 10 h 271"/>
                <a:gd name="T32" fmla="*/ 0 w 91"/>
                <a:gd name="T33" fmla="*/ 10 h 271"/>
                <a:gd name="T34" fmla="*/ 0 w 91"/>
                <a:gd name="T35" fmla="*/ 262 h 271"/>
                <a:gd name="T36" fmla="*/ 19 w 91"/>
                <a:gd name="T37" fmla="*/ 262 h 271"/>
                <a:gd name="T38" fmla="*/ 19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2 h 271"/>
                <a:gd name="T46" fmla="*/ 0 w 91"/>
                <a:gd name="T47" fmla="*/ 262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2 h 271"/>
                <a:gd name="T54" fmla="*/ 81 w 91"/>
                <a:gd name="T55" fmla="*/ 262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2 h 271"/>
                <a:gd name="T86" fmla="*/ 0 w 91"/>
                <a:gd name="T87" fmla="*/ 262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2"/>
                  </a:moveTo>
                  <a:lnTo>
                    <a:pt x="91" y="262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2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2"/>
                  </a:lnTo>
                  <a:lnTo>
                    <a:pt x="81" y="262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8" name="Rectangle 2046"/>
            <p:cNvSpPr>
              <a:spLocks noChangeArrowheads="1"/>
            </p:cNvSpPr>
            <p:nvPr/>
          </p:nvSpPr>
          <p:spPr bwMode="auto">
            <a:xfrm>
              <a:off x="3618" y="2593"/>
              <a:ext cx="3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39" name="Freeform 2047"/>
            <p:cNvSpPr>
              <a:spLocks noEditPoints="1"/>
            </p:cNvSpPr>
            <p:nvPr/>
          </p:nvSpPr>
          <p:spPr bwMode="auto">
            <a:xfrm>
              <a:off x="3335" y="2333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0" name="Rectangle 2048"/>
            <p:cNvSpPr>
              <a:spLocks noChangeArrowheads="1"/>
            </p:cNvSpPr>
            <p:nvPr/>
          </p:nvSpPr>
          <p:spPr bwMode="auto">
            <a:xfrm>
              <a:off x="3340" y="2338"/>
              <a:ext cx="3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1" name="Freeform 2049"/>
            <p:cNvSpPr>
              <a:spLocks noEditPoints="1"/>
            </p:cNvSpPr>
            <p:nvPr/>
          </p:nvSpPr>
          <p:spPr bwMode="auto">
            <a:xfrm>
              <a:off x="3513" y="3227"/>
              <a:ext cx="45" cy="136"/>
            </a:xfrm>
            <a:custGeom>
              <a:avLst/>
              <a:gdLst>
                <a:gd name="T0" fmla="*/ 9 w 90"/>
                <a:gd name="T1" fmla="*/ 252 h 271"/>
                <a:gd name="T2" fmla="*/ 9 w 90"/>
                <a:gd name="T3" fmla="*/ 271 h 271"/>
                <a:gd name="T4" fmla="*/ 80 w 90"/>
                <a:gd name="T5" fmla="*/ 271 h 271"/>
                <a:gd name="T6" fmla="*/ 80 w 90"/>
                <a:gd name="T7" fmla="*/ 252 h 271"/>
                <a:gd name="T8" fmla="*/ 9 w 90"/>
                <a:gd name="T9" fmla="*/ 252 h 271"/>
                <a:gd name="T10" fmla="*/ 71 w 90"/>
                <a:gd name="T11" fmla="*/ 261 h 271"/>
                <a:gd name="T12" fmla="*/ 90 w 90"/>
                <a:gd name="T13" fmla="*/ 261 h 271"/>
                <a:gd name="T14" fmla="*/ 90 w 90"/>
                <a:gd name="T15" fmla="*/ 9 h 271"/>
                <a:gd name="T16" fmla="*/ 71 w 90"/>
                <a:gd name="T17" fmla="*/ 9 h 271"/>
                <a:gd name="T18" fmla="*/ 71 w 90"/>
                <a:gd name="T19" fmla="*/ 261 h 271"/>
                <a:gd name="T20" fmla="*/ 80 w 90"/>
                <a:gd name="T21" fmla="*/ 19 h 271"/>
                <a:gd name="T22" fmla="*/ 80 w 90"/>
                <a:gd name="T23" fmla="*/ 0 h 271"/>
                <a:gd name="T24" fmla="*/ 9 w 90"/>
                <a:gd name="T25" fmla="*/ 0 h 271"/>
                <a:gd name="T26" fmla="*/ 9 w 90"/>
                <a:gd name="T27" fmla="*/ 19 h 271"/>
                <a:gd name="T28" fmla="*/ 80 w 90"/>
                <a:gd name="T29" fmla="*/ 19 h 271"/>
                <a:gd name="T30" fmla="*/ 19 w 90"/>
                <a:gd name="T31" fmla="*/ 9 h 271"/>
                <a:gd name="T32" fmla="*/ 0 w 90"/>
                <a:gd name="T33" fmla="*/ 9 h 271"/>
                <a:gd name="T34" fmla="*/ 0 w 90"/>
                <a:gd name="T35" fmla="*/ 261 h 271"/>
                <a:gd name="T36" fmla="*/ 19 w 90"/>
                <a:gd name="T37" fmla="*/ 261 h 271"/>
                <a:gd name="T38" fmla="*/ 19 w 90"/>
                <a:gd name="T39" fmla="*/ 9 h 271"/>
                <a:gd name="T40" fmla="*/ 0 w 90"/>
                <a:gd name="T41" fmla="*/ 271 h 271"/>
                <a:gd name="T42" fmla="*/ 9 w 90"/>
                <a:gd name="T43" fmla="*/ 271 h 271"/>
                <a:gd name="T44" fmla="*/ 9 w 90"/>
                <a:gd name="T45" fmla="*/ 261 h 271"/>
                <a:gd name="T46" fmla="*/ 0 w 90"/>
                <a:gd name="T47" fmla="*/ 261 h 271"/>
                <a:gd name="T48" fmla="*/ 0 w 90"/>
                <a:gd name="T49" fmla="*/ 271 h 271"/>
                <a:gd name="T50" fmla="*/ 90 w 90"/>
                <a:gd name="T51" fmla="*/ 271 h 271"/>
                <a:gd name="T52" fmla="*/ 90 w 90"/>
                <a:gd name="T53" fmla="*/ 261 h 271"/>
                <a:gd name="T54" fmla="*/ 80 w 90"/>
                <a:gd name="T55" fmla="*/ 261 h 271"/>
                <a:gd name="T56" fmla="*/ 80 w 90"/>
                <a:gd name="T57" fmla="*/ 271 h 271"/>
                <a:gd name="T58" fmla="*/ 90 w 90"/>
                <a:gd name="T59" fmla="*/ 271 h 271"/>
                <a:gd name="T60" fmla="*/ 90 w 90"/>
                <a:gd name="T61" fmla="*/ 0 h 271"/>
                <a:gd name="T62" fmla="*/ 80 w 90"/>
                <a:gd name="T63" fmla="*/ 0 h 271"/>
                <a:gd name="T64" fmla="*/ 80 w 90"/>
                <a:gd name="T65" fmla="*/ 9 h 271"/>
                <a:gd name="T66" fmla="*/ 90 w 90"/>
                <a:gd name="T67" fmla="*/ 9 h 271"/>
                <a:gd name="T68" fmla="*/ 90 w 90"/>
                <a:gd name="T69" fmla="*/ 0 h 271"/>
                <a:gd name="T70" fmla="*/ 0 w 90"/>
                <a:gd name="T71" fmla="*/ 0 h 271"/>
                <a:gd name="T72" fmla="*/ 0 w 90"/>
                <a:gd name="T73" fmla="*/ 9 h 271"/>
                <a:gd name="T74" fmla="*/ 9 w 90"/>
                <a:gd name="T75" fmla="*/ 9 h 271"/>
                <a:gd name="T76" fmla="*/ 9 w 90"/>
                <a:gd name="T77" fmla="*/ 0 h 271"/>
                <a:gd name="T78" fmla="*/ 0 w 90"/>
                <a:gd name="T79" fmla="*/ 0 h 271"/>
                <a:gd name="T80" fmla="*/ 0 w 90"/>
                <a:gd name="T81" fmla="*/ 271 h 271"/>
                <a:gd name="T82" fmla="*/ 9 w 90"/>
                <a:gd name="T83" fmla="*/ 271 h 271"/>
                <a:gd name="T84" fmla="*/ 9 w 90"/>
                <a:gd name="T85" fmla="*/ 261 h 271"/>
                <a:gd name="T86" fmla="*/ 0 w 90"/>
                <a:gd name="T87" fmla="*/ 261 h 271"/>
                <a:gd name="T88" fmla="*/ 0 w 90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1">
                  <a:moveTo>
                    <a:pt x="9" y="252"/>
                  </a:moveTo>
                  <a:lnTo>
                    <a:pt x="9" y="271"/>
                  </a:lnTo>
                  <a:lnTo>
                    <a:pt x="80" y="271"/>
                  </a:lnTo>
                  <a:lnTo>
                    <a:pt x="80" y="252"/>
                  </a:lnTo>
                  <a:lnTo>
                    <a:pt x="9" y="252"/>
                  </a:lnTo>
                  <a:close/>
                  <a:moveTo>
                    <a:pt x="71" y="261"/>
                  </a:moveTo>
                  <a:lnTo>
                    <a:pt x="90" y="261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0" y="271"/>
                  </a:moveTo>
                  <a:lnTo>
                    <a:pt x="90" y="261"/>
                  </a:lnTo>
                  <a:lnTo>
                    <a:pt x="80" y="261"/>
                  </a:lnTo>
                  <a:lnTo>
                    <a:pt x="80" y="271"/>
                  </a:lnTo>
                  <a:lnTo>
                    <a:pt x="90" y="271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2" name="Rectangle 2050"/>
            <p:cNvSpPr>
              <a:spLocks noChangeArrowheads="1"/>
            </p:cNvSpPr>
            <p:nvPr/>
          </p:nvSpPr>
          <p:spPr bwMode="auto">
            <a:xfrm>
              <a:off x="3518" y="3232"/>
              <a:ext cx="3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3" name="Freeform 2051"/>
            <p:cNvSpPr>
              <a:spLocks noEditPoints="1"/>
            </p:cNvSpPr>
            <p:nvPr/>
          </p:nvSpPr>
          <p:spPr bwMode="auto">
            <a:xfrm>
              <a:off x="3691" y="3353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4" name="Rectangle 2052"/>
            <p:cNvSpPr>
              <a:spLocks noChangeArrowheads="1"/>
            </p:cNvSpPr>
            <p:nvPr/>
          </p:nvSpPr>
          <p:spPr bwMode="auto">
            <a:xfrm>
              <a:off x="3695" y="3358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5" name="Freeform 2053"/>
            <p:cNvSpPr>
              <a:spLocks noEditPoints="1"/>
            </p:cNvSpPr>
            <p:nvPr/>
          </p:nvSpPr>
          <p:spPr bwMode="auto">
            <a:xfrm>
              <a:off x="4518" y="3608"/>
              <a:ext cx="45" cy="139"/>
            </a:xfrm>
            <a:custGeom>
              <a:avLst/>
              <a:gdLst>
                <a:gd name="T0" fmla="*/ 9 w 90"/>
                <a:gd name="T1" fmla="*/ 258 h 277"/>
                <a:gd name="T2" fmla="*/ 9 w 90"/>
                <a:gd name="T3" fmla="*/ 277 h 277"/>
                <a:gd name="T4" fmla="*/ 80 w 90"/>
                <a:gd name="T5" fmla="*/ 277 h 277"/>
                <a:gd name="T6" fmla="*/ 80 w 90"/>
                <a:gd name="T7" fmla="*/ 258 h 277"/>
                <a:gd name="T8" fmla="*/ 9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0 w 90"/>
                <a:gd name="T21" fmla="*/ 19 h 277"/>
                <a:gd name="T22" fmla="*/ 80 w 90"/>
                <a:gd name="T23" fmla="*/ 0 h 277"/>
                <a:gd name="T24" fmla="*/ 9 w 90"/>
                <a:gd name="T25" fmla="*/ 0 h 277"/>
                <a:gd name="T26" fmla="*/ 9 w 90"/>
                <a:gd name="T27" fmla="*/ 19 h 277"/>
                <a:gd name="T28" fmla="*/ 80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9 w 90"/>
                <a:gd name="T43" fmla="*/ 277 h 277"/>
                <a:gd name="T44" fmla="*/ 9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0 w 90"/>
                <a:gd name="T55" fmla="*/ 268 h 277"/>
                <a:gd name="T56" fmla="*/ 80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0 w 90"/>
                <a:gd name="T63" fmla="*/ 0 h 277"/>
                <a:gd name="T64" fmla="*/ 80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9 w 90"/>
                <a:gd name="T75" fmla="*/ 9 h 277"/>
                <a:gd name="T76" fmla="*/ 9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9 w 90"/>
                <a:gd name="T83" fmla="*/ 277 h 277"/>
                <a:gd name="T84" fmla="*/ 9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9" y="258"/>
                  </a:moveTo>
                  <a:lnTo>
                    <a:pt x="9" y="277"/>
                  </a:lnTo>
                  <a:lnTo>
                    <a:pt x="80" y="277"/>
                  </a:lnTo>
                  <a:lnTo>
                    <a:pt x="80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6" name="Rectangle 2054"/>
            <p:cNvSpPr>
              <a:spLocks noChangeArrowheads="1"/>
            </p:cNvSpPr>
            <p:nvPr/>
          </p:nvSpPr>
          <p:spPr bwMode="auto">
            <a:xfrm>
              <a:off x="4523" y="3613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7" name="Freeform 2055"/>
            <p:cNvSpPr>
              <a:spLocks noEditPoints="1"/>
            </p:cNvSpPr>
            <p:nvPr/>
          </p:nvSpPr>
          <p:spPr bwMode="auto">
            <a:xfrm>
              <a:off x="4253" y="2843"/>
              <a:ext cx="45" cy="139"/>
            </a:xfrm>
            <a:custGeom>
              <a:avLst/>
              <a:gdLst>
                <a:gd name="T0" fmla="*/ 9 w 90"/>
                <a:gd name="T1" fmla="*/ 259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9 h 278"/>
                <a:gd name="T8" fmla="*/ 9 w 90"/>
                <a:gd name="T9" fmla="*/ 259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20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20 h 278"/>
                <a:gd name="T28" fmla="*/ 80 w 90"/>
                <a:gd name="T29" fmla="*/ 20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9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9"/>
                  </a:lnTo>
                  <a:lnTo>
                    <a:pt x="9" y="259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20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80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8" name="Rectangle 2056"/>
            <p:cNvSpPr>
              <a:spLocks noChangeArrowheads="1"/>
            </p:cNvSpPr>
            <p:nvPr/>
          </p:nvSpPr>
          <p:spPr bwMode="auto">
            <a:xfrm>
              <a:off x="4258" y="2848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49" name="Freeform 2057"/>
            <p:cNvSpPr>
              <a:spLocks noEditPoints="1"/>
            </p:cNvSpPr>
            <p:nvPr/>
          </p:nvSpPr>
          <p:spPr bwMode="auto">
            <a:xfrm>
              <a:off x="3956" y="2972"/>
              <a:ext cx="45" cy="136"/>
            </a:xfrm>
            <a:custGeom>
              <a:avLst/>
              <a:gdLst>
                <a:gd name="T0" fmla="*/ 10 w 91"/>
                <a:gd name="T1" fmla="*/ 251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1 h 271"/>
                <a:gd name="T8" fmla="*/ 10 w 91"/>
                <a:gd name="T9" fmla="*/ 251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9 h 271"/>
                <a:gd name="T16" fmla="*/ 71 w 91"/>
                <a:gd name="T17" fmla="*/ 9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19 w 91"/>
                <a:gd name="T31" fmla="*/ 9 h 271"/>
                <a:gd name="T32" fmla="*/ 0 w 91"/>
                <a:gd name="T33" fmla="*/ 9 h 271"/>
                <a:gd name="T34" fmla="*/ 0 w 91"/>
                <a:gd name="T35" fmla="*/ 261 h 271"/>
                <a:gd name="T36" fmla="*/ 19 w 91"/>
                <a:gd name="T37" fmla="*/ 261 h 271"/>
                <a:gd name="T38" fmla="*/ 19 w 91"/>
                <a:gd name="T39" fmla="*/ 9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9 h 271"/>
                <a:gd name="T66" fmla="*/ 91 w 91"/>
                <a:gd name="T67" fmla="*/ 9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9 h 271"/>
                <a:gd name="T74" fmla="*/ 10 w 91"/>
                <a:gd name="T75" fmla="*/ 9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1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1"/>
                  </a:lnTo>
                  <a:lnTo>
                    <a:pt x="10" y="251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0" name="Rectangle 2058"/>
            <p:cNvSpPr>
              <a:spLocks noChangeArrowheads="1"/>
            </p:cNvSpPr>
            <p:nvPr/>
          </p:nvSpPr>
          <p:spPr bwMode="auto">
            <a:xfrm>
              <a:off x="3960" y="2977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1" name="Freeform 2059"/>
            <p:cNvSpPr>
              <a:spLocks noEditPoints="1"/>
            </p:cNvSpPr>
            <p:nvPr/>
          </p:nvSpPr>
          <p:spPr bwMode="auto">
            <a:xfrm>
              <a:off x="3335" y="2588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2 h 271"/>
                <a:gd name="T12" fmla="*/ 91 w 91"/>
                <a:gd name="T13" fmla="*/ 262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2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2 h 271"/>
                <a:gd name="T36" fmla="*/ 20 w 91"/>
                <a:gd name="T37" fmla="*/ 262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2 h 271"/>
                <a:gd name="T46" fmla="*/ 0 w 91"/>
                <a:gd name="T47" fmla="*/ 262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2 h 271"/>
                <a:gd name="T54" fmla="*/ 81 w 91"/>
                <a:gd name="T55" fmla="*/ 262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2 h 271"/>
                <a:gd name="T86" fmla="*/ 0 w 91"/>
                <a:gd name="T87" fmla="*/ 262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2"/>
                  </a:moveTo>
                  <a:lnTo>
                    <a:pt x="91" y="262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2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20" y="262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2"/>
                  </a:lnTo>
                  <a:lnTo>
                    <a:pt x="81" y="262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2" name="Rectangle 2060"/>
            <p:cNvSpPr>
              <a:spLocks noChangeArrowheads="1"/>
            </p:cNvSpPr>
            <p:nvPr/>
          </p:nvSpPr>
          <p:spPr bwMode="auto">
            <a:xfrm>
              <a:off x="3340" y="2593"/>
              <a:ext cx="3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3" name="Freeform 2061"/>
            <p:cNvSpPr>
              <a:spLocks noEditPoints="1"/>
            </p:cNvSpPr>
            <p:nvPr/>
          </p:nvSpPr>
          <p:spPr bwMode="auto">
            <a:xfrm>
              <a:off x="3342" y="3098"/>
              <a:ext cx="45" cy="139"/>
            </a:xfrm>
            <a:custGeom>
              <a:avLst/>
              <a:gdLst>
                <a:gd name="T0" fmla="*/ 10 w 91"/>
                <a:gd name="T1" fmla="*/ 259 h 278"/>
                <a:gd name="T2" fmla="*/ 10 w 91"/>
                <a:gd name="T3" fmla="*/ 278 h 278"/>
                <a:gd name="T4" fmla="*/ 81 w 91"/>
                <a:gd name="T5" fmla="*/ 278 h 278"/>
                <a:gd name="T6" fmla="*/ 81 w 91"/>
                <a:gd name="T7" fmla="*/ 259 h 278"/>
                <a:gd name="T8" fmla="*/ 10 w 91"/>
                <a:gd name="T9" fmla="*/ 259 h 278"/>
                <a:gd name="T10" fmla="*/ 71 w 91"/>
                <a:gd name="T11" fmla="*/ 268 h 278"/>
                <a:gd name="T12" fmla="*/ 91 w 91"/>
                <a:gd name="T13" fmla="*/ 268 h 278"/>
                <a:gd name="T14" fmla="*/ 91 w 91"/>
                <a:gd name="T15" fmla="*/ 10 h 278"/>
                <a:gd name="T16" fmla="*/ 71 w 91"/>
                <a:gd name="T17" fmla="*/ 10 h 278"/>
                <a:gd name="T18" fmla="*/ 71 w 91"/>
                <a:gd name="T19" fmla="*/ 268 h 278"/>
                <a:gd name="T20" fmla="*/ 81 w 91"/>
                <a:gd name="T21" fmla="*/ 20 h 278"/>
                <a:gd name="T22" fmla="*/ 81 w 91"/>
                <a:gd name="T23" fmla="*/ 0 h 278"/>
                <a:gd name="T24" fmla="*/ 10 w 91"/>
                <a:gd name="T25" fmla="*/ 0 h 278"/>
                <a:gd name="T26" fmla="*/ 10 w 91"/>
                <a:gd name="T27" fmla="*/ 20 h 278"/>
                <a:gd name="T28" fmla="*/ 81 w 91"/>
                <a:gd name="T29" fmla="*/ 20 h 278"/>
                <a:gd name="T30" fmla="*/ 20 w 91"/>
                <a:gd name="T31" fmla="*/ 10 h 278"/>
                <a:gd name="T32" fmla="*/ 0 w 91"/>
                <a:gd name="T33" fmla="*/ 10 h 278"/>
                <a:gd name="T34" fmla="*/ 0 w 91"/>
                <a:gd name="T35" fmla="*/ 268 h 278"/>
                <a:gd name="T36" fmla="*/ 20 w 91"/>
                <a:gd name="T37" fmla="*/ 268 h 278"/>
                <a:gd name="T38" fmla="*/ 20 w 91"/>
                <a:gd name="T39" fmla="*/ 10 h 278"/>
                <a:gd name="T40" fmla="*/ 0 w 91"/>
                <a:gd name="T41" fmla="*/ 278 h 278"/>
                <a:gd name="T42" fmla="*/ 10 w 91"/>
                <a:gd name="T43" fmla="*/ 278 h 278"/>
                <a:gd name="T44" fmla="*/ 10 w 91"/>
                <a:gd name="T45" fmla="*/ 268 h 278"/>
                <a:gd name="T46" fmla="*/ 0 w 91"/>
                <a:gd name="T47" fmla="*/ 268 h 278"/>
                <a:gd name="T48" fmla="*/ 0 w 91"/>
                <a:gd name="T49" fmla="*/ 278 h 278"/>
                <a:gd name="T50" fmla="*/ 91 w 91"/>
                <a:gd name="T51" fmla="*/ 278 h 278"/>
                <a:gd name="T52" fmla="*/ 91 w 91"/>
                <a:gd name="T53" fmla="*/ 268 h 278"/>
                <a:gd name="T54" fmla="*/ 81 w 91"/>
                <a:gd name="T55" fmla="*/ 268 h 278"/>
                <a:gd name="T56" fmla="*/ 81 w 91"/>
                <a:gd name="T57" fmla="*/ 278 h 278"/>
                <a:gd name="T58" fmla="*/ 91 w 91"/>
                <a:gd name="T59" fmla="*/ 278 h 278"/>
                <a:gd name="T60" fmla="*/ 91 w 91"/>
                <a:gd name="T61" fmla="*/ 0 h 278"/>
                <a:gd name="T62" fmla="*/ 81 w 91"/>
                <a:gd name="T63" fmla="*/ 0 h 278"/>
                <a:gd name="T64" fmla="*/ 81 w 91"/>
                <a:gd name="T65" fmla="*/ 10 h 278"/>
                <a:gd name="T66" fmla="*/ 91 w 91"/>
                <a:gd name="T67" fmla="*/ 10 h 278"/>
                <a:gd name="T68" fmla="*/ 91 w 91"/>
                <a:gd name="T69" fmla="*/ 0 h 278"/>
                <a:gd name="T70" fmla="*/ 0 w 91"/>
                <a:gd name="T71" fmla="*/ 0 h 278"/>
                <a:gd name="T72" fmla="*/ 0 w 91"/>
                <a:gd name="T73" fmla="*/ 10 h 278"/>
                <a:gd name="T74" fmla="*/ 10 w 91"/>
                <a:gd name="T75" fmla="*/ 10 h 278"/>
                <a:gd name="T76" fmla="*/ 10 w 91"/>
                <a:gd name="T77" fmla="*/ 0 h 278"/>
                <a:gd name="T78" fmla="*/ 0 w 91"/>
                <a:gd name="T79" fmla="*/ 0 h 278"/>
                <a:gd name="T80" fmla="*/ 0 w 91"/>
                <a:gd name="T81" fmla="*/ 278 h 278"/>
                <a:gd name="T82" fmla="*/ 10 w 91"/>
                <a:gd name="T83" fmla="*/ 278 h 278"/>
                <a:gd name="T84" fmla="*/ 10 w 91"/>
                <a:gd name="T85" fmla="*/ 268 h 278"/>
                <a:gd name="T86" fmla="*/ 0 w 91"/>
                <a:gd name="T87" fmla="*/ 268 h 278"/>
                <a:gd name="T88" fmla="*/ 0 w 9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8">
                  <a:moveTo>
                    <a:pt x="10" y="259"/>
                  </a:moveTo>
                  <a:lnTo>
                    <a:pt x="10" y="278"/>
                  </a:lnTo>
                  <a:lnTo>
                    <a:pt x="81" y="278"/>
                  </a:lnTo>
                  <a:lnTo>
                    <a:pt x="81" y="259"/>
                  </a:lnTo>
                  <a:lnTo>
                    <a:pt x="10" y="259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1" y="20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81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1" y="278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8"/>
                  </a:lnTo>
                  <a:lnTo>
                    <a:pt x="91" y="278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4" name="Rectangle 2062"/>
            <p:cNvSpPr>
              <a:spLocks noChangeArrowheads="1"/>
            </p:cNvSpPr>
            <p:nvPr/>
          </p:nvSpPr>
          <p:spPr bwMode="auto">
            <a:xfrm>
              <a:off x="3346" y="3103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5" name="Freeform 2063"/>
            <p:cNvSpPr>
              <a:spLocks noEditPoints="1"/>
            </p:cNvSpPr>
            <p:nvPr/>
          </p:nvSpPr>
          <p:spPr bwMode="auto">
            <a:xfrm>
              <a:off x="3936" y="3353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6" name="Rectangle 2064"/>
            <p:cNvSpPr>
              <a:spLocks noChangeArrowheads="1"/>
            </p:cNvSpPr>
            <p:nvPr/>
          </p:nvSpPr>
          <p:spPr bwMode="auto">
            <a:xfrm>
              <a:off x="3941" y="3358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7" name="Freeform 2065"/>
            <p:cNvSpPr>
              <a:spLocks noEditPoints="1"/>
            </p:cNvSpPr>
            <p:nvPr/>
          </p:nvSpPr>
          <p:spPr bwMode="auto">
            <a:xfrm>
              <a:off x="3393" y="2714"/>
              <a:ext cx="46" cy="139"/>
            </a:xfrm>
            <a:custGeom>
              <a:avLst/>
              <a:gdLst>
                <a:gd name="T0" fmla="*/ 9 w 90"/>
                <a:gd name="T1" fmla="*/ 258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8 h 278"/>
                <a:gd name="T8" fmla="*/ 9 w 90"/>
                <a:gd name="T9" fmla="*/ 258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19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19 h 278"/>
                <a:gd name="T28" fmla="*/ 80 w 90"/>
                <a:gd name="T29" fmla="*/ 19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8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8" name="Rectangle 2066"/>
            <p:cNvSpPr>
              <a:spLocks noChangeArrowheads="1"/>
            </p:cNvSpPr>
            <p:nvPr/>
          </p:nvSpPr>
          <p:spPr bwMode="auto">
            <a:xfrm>
              <a:off x="3398" y="2719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59" name="Freeform 2067"/>
            <p:cNvSpPr>
              <a:spLocks noEditPoints="1"/>
            </p:cNvSpPr>
            <p:nvPr/>
          </p:nvSpPr>
          <p:spPr bwMode="auto">
            <a:xfrm>
              <a:off x="4379" y="2714"/>
              <a:ext cx="45" cy="139"/>
            </a:xfrm>
            <a:custGeom>
              <a:avLst/>
              <a:gdLst>
                <a:gd name="T0" fmla="*/ 9 w 90"/>
                <a:gd name="T1" fmla="*/ 258 h 278"/>
                <a:gd name="T2" fmla="*/ 9 w 90"/>
                <a:gd name="T3" fmla="*/ 278 h 278"/>
                <a:gd name="T4" fmla="*/ 81 w 90"/>
                <a:gd name="T5" fmla="*/ 278 h 278"/>
                <a:gd name="T6" fmla="*/ 81 w 90"/>
                <a:gd name="T7" fmla="*/ 258 h 278"/>
                <a:gd name="T8" fmla="*/ 9 w 90"/>
                <a:gd name="T9" fmla="*/ 258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1 w 90"/>
                <a:gd name="T21" fmla="*/ 19 h 278"/>
                <a:gd name="T22" fmla="*/ 81 w 90"/>
                <a:gd name="T23" fmla="*/ 0 h 278"/>
                <a:gd name="T24" fmla="*/ 9 w 90"/>
                <a:gd name="T25" fmla="*/ 0 h 278"/>
                <a:gd name="T26" fmla="*/ 9 w 90"/>
                <a:gd name="T27" fmla="*/ 19 h 278"/>
                <a:gd name="T28" fmla="*/ 81 w 90"/>
                <a:gd name="T29" fmla="*/ 19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1 w 90"/>
                <a:gd name="T55" fmla="*/ 268 h 278"/>
                <a:gd name="T56" fmla="*/ 81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1 w 90"/>
                <a:gd name="T63" fmla="*/ 0 h 278"/>
                <a:gd name="T64" fmla="*/ 81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8"/>
                  </a:moveTo>
                  <a:lnTo>
                    <a:pt x="9" y="278"/>
                  </a:lnTo>
                  <a:lnTo>
                    <a:pt x="81" y="278"/>
                  </a:lnTo>
                  <a:lnTo>
                    <a:pt x="81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0" name="Rectangle 2068"/>
            <p:cNvSpPr>
              <a:spLocks noChangeArrowheads="1"/>
            </p:cNvSpPr>
            <p:nvPr/>
          </p:nvSpPr>
          <p:spPr bwMode="auto">
            <a:xfrm>
              <a:off x="4384" y="2719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1" name="Freeform 2069"/>
            <p:cNvSpPr>
              <a:spLocks noEditPoints="1"/>
            </p:cNvSpPr>
            <p:nvPr/>
          </p:nvSpPr>
          <p:spPr bwMode="auto">
            <a:xfrm>
              <a:off x="3771" y="2204"/>
              <a:ext cx="46" cy="139"/>
            </a:xfrm>
            <a:custGeom>
              <a:avLst/>
              <a:gdLst>
                <a:gd name="T0" fmla="*/ 9 w 90"/>
                <a:gd name="T1" fmla="*/ 258 h 277"/>
                <a:gd name="T2" fmla="*/ 9 w 90"/>
                <a:gd name="T3" fmla="*/ 277 h 277"/>
                <a:gd name="T4" fmla="*/ 81 w 90"/>
                <a:gd name="T5" fmla="*/ 277 h 277"/>
                <a:gd name="T6" fmla="*/ 81 w 90"/>
                <a:gd name="T7" fmla="*/ 258 h 277"/>
                <a:gd name="T8" fmla="*/ 9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1 w 90"/>
                <a:gd name="T21" fmla="*/ 19 h 277"/>
                <a:gd name="T22" fmla="*/ 81 w 90"/>
                <a:gd name="T23" fmla="*/ 0 h 277"/>
                <a:gd name="T24" fmla="*/ 9 w 90"/>
                <a:gd name="T25" fmla="*/ 0 h 277"/>
                <a:gd name="T26" fmla="*/ 9 w 90"/>
                <a:gd name="T27" fmla="*/ 19 h 277"/>
                <a:gd name="T28" fmla="*/ 81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9 w 90"/>
                <a:gd name="T43" fmla="*/ 277 h 277"/>
                <a:gd name="T44" fmla="*/ 9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1 w 90"/>
                <a:gd name="T55" fmla="*/ 268 h 277"/>
                <a:gd name="T56" fmla="*/ 81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1 w 90"/>
                <a:gd name="T63" fmla="*/ 0 h 277"/>
                <a:gd name="T64" fmla="*/ 81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9 w 90"/>
                <a:gd name="T75" fmla="*/ 9 h 277"/>
                <a:gd name="T76" fmla="*/ 9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9 w 90"/>
                <a:gd name="T83" fmla="*/ 277 h 277"/>
                <a:gd name="T84" fmla="*/ 9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9" y="258"/>
                  </a:moveTo>
                  <a:lnTo>
                    <a:pt x="9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2" name="Rectangle 2070"/>
            <p:cNvSpPr>
              <a:spLocks noChangeArrowheads="1"/>
            </p:cNvSpPr>
            <p:nvPr/>
          </p:nvSpPr>
          <p:spPr bwMode="auto">
            <a:xfrm>
              <a:off x="3776" y="2209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3" name="Freeform 2071"/>
            <p:cNvSpPr>
              <a:spLocks noEditPoints="1"/>
            </p:cNvSpPr>
            <p:nvPr/>
          </p:nvSpPr>
          <p:spPr bwMode="auto">
            <a:xfrm>
              <a:off x="4347" y="2333"/>
              <a:ext cx="42" cy="136"/>
            </a:xfrm>
            <a:custGeom>
              <a:avLst/>
              <a:gdLst>
                <a:gd name="T0" fmla="*/ 10 w 84"/>
                <a:gd name="T1" fmla="*/ 252 h 271"/>
                <a:gd name="T2" fmla="*/ 10 w 84"/>
                <a:gd name="T3" fmla="*/ 271 h 271"/>
                <a:gd name="T4" fmla="*/ 74 w 84"/>
                <a:gd name="T5" fmla="*/ 271 h 271"/>
                <a:gd name="T6" fmla="*/ 74 w 84"/>
                <a:gd name="T7" fmla="*/ 252 h 271"/>
                <a:gd name="T8" fmla="*/ 10 w 84"/>
                <a:gd name="T9" fmla="*/ 252 h 271"/>
                <a:gd name="T10" fmla="*/ 65 w 84"/>
                <a:gd name="T11" fmla="*/ 261 h 271"/>
                <a:gd name="T12" fmla="*/ 84 w 84"/>
                <a:gd name="T13" fmla="*/ 261 h 271"/>
                <a:gd name="T14" fmla="*/ 84 w 84"/>
                <a:gd name="T15" fmla="*/ 10 h 271"/>
                <a:gd name="T16" fmla="*/ 65 w 84"/>
                <a:gd name="T17" fmla="*/ 10 h 271"/>
                <a:gd name="T18" fmla="*/ 65 w 84"/>
                <a:gd name="T19" fmla="*/ 261 h 271"/>
                <a:gd name="T20" fmla="*/ 74 w 84"/>
                <a:gd name="T21" fmla="*/ 19 h 271"/>
                <a:gd name="T22" fmla="*/ 74 w 84"/>
                <a:gd name="T23" fmla="*/ 0 h 271"/>
                <a:gd name="T24" fmla="*/ 10 w 84"/>
                <a:gd name="T25" fmla="*/ 0 h 271"/>
                <a:gd name="T26" fmla="*/ 10 w 84"/>
                <a:gd name="T27" fmla="*/ 19 h 271"/>
                <a:gd name="T28" fmla="*/ 74 w 84"/>
                <a:gd name="T29" fmla="*/ 19 h 271"/>
                <a:gd name="T30" fmla="*/ 20 w 84"/>
                <a:gd name="T31" fmla="*/ 10 h 271"/>
                <a:gd name="T32" fmla="*/ 0 w 84"/>
                <a:gd name="T33" fmla="*/ 10 h 271"/>
                <a:gd name="T34" fmla="*/ 0 w 84"/>
                <a:gd name="T35" fmla="*/ 261 h 271"/>
                <a:gd name="T36" fmla="*/ 20 w 84"/>
                <a:gd name="T37" fmla="*/ 261 h 271"/>
                <a:gd name="T38" fmla="*/ 20 w 84"/>
                <a:gd name="T39" fmla="*/ 10 h 271"/>
                <a:gd name="T40" fmla="*/ 0 w 84"/>
                <a:gd name="T41" fmla="*/ 271 h 271"/>
                <a:gd name="T42" fmla="*/ 10 w 84"/>
                <a:gd name="T43" fmla="*/ 271 h 271"/>
                <a:gd name="T44" fmla="*/ 10 w 84"/>
                <a:gd name="T45" fmla="*/ 261 h 271"/>
                <a:gd name="T46" fmla="*/ 0 w 84"/>
                <a:gd name="T47" fmla="*/ 261 h 271"/>
                <a:gd name="T48" fmla="*/ 0 w 84"/>
                <a:gd name="T49" fmla="*/ 271 h 271"/>
                <a:gd name="T50" fmla="*/ 84 w 84"/>
                <a:gd name="T51" fmla="*/ 271 h 271"/>
                <a:gd name="T52" fmla="*/ 84 w 84"/>
                <a:gd name="T53" fmla="*/ 261 h 271"/>
                <a:gd name="T54" fmla="*/ 74 w 84"/>
                <a:gd name="T55" fmla="*/ 261 h 271"/>
                <a:gd name="T56" fmla="*/ 74 w 84"/>
                <a:gd name="T57" fmla="*/ 271 h 271"/>
                <a:gd name="T58" fmla="*/ 84 w 84"/>
                <a:gd name="T59" fmla="*/ 271 h 271"/>
                <a:gd name="T60" fmla="*/ 84 w 84"/>
                <a:gd name="T61" fmla="*/ 0 h 271"/>
                <a:gd name="T62" fmla="*/ 74 w 84"/>
                <a:gd name="T63" fmla="*/ 0 h 271"/>
                <a:gd name="T64" fmla="*/ 74 w 84"/>
                <a:gd name="T65" fmla="*/ 10 h 271"/>
                <a:gd name="T66" fmla="*/ 84 w 84"/>
                <a:gd name="T67" fmla="*/ 10 h 271"/>
                <a:gd name="T68" fmla="*/ 84 w 84"/>
                <a:gd name="T69" fmla="*/ 0 h 271"/>
                <a:gd name="T70" fmla="*/ 0 w 84"/>
                <a:gd name="T71" fmla="*/ 0 h 271"/>
                <a:gd name="T72" fmla="*/ 0 w 84"/>
                <a:gd name="T73" fmla="*/ 10 h 271"/>
                <a:gd name="T74" fmla="*/ 10 w 84"/>
                <a:gd name="T75" fmla="*/ 10 h 271"/>
                <a:gd name="T76" fmla="*/ 10 w 84"/>
                <a:gd name="T77" fmla="*/ 0 h 271"/>
                <a:gd name="T78" fmla="*/ 0 w 84"/>
                <a:gd name="T79" fmla="*/ 0 h 271"/>
                <a:gd name="T80" fmla="*/ 0 w 84"/>
                <a:gd name="T81" fmla="*/ 271 h 271"/>
                <a:gd name="T82" fmla="*/ 10 w 84"/>
                <a:gd name="T83" fmla="*/ 271 h 271"/>
                <a:gd name="T84" fmla="*/ 10 w 84"/>
                <a:gd name="T85" fmla="*/ 261 h 271"/>
                <a:gd name="T86" fmla="*/ 0 w 84"/>
                <a:gd name="T87" fmla="*/ 261 h 271"/>
                <a:gd name="T88" fmla="*/ 0 w 8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1">
                  <a:moveTo>
                    <a:pt x="10" y="252"/>
                  </a:moveTo>
                  <a:lnTo>
                    <a:pt x="10" y="271"/>
                  </a:lnTo>
                  <a:lnTo>
                    <a:pt x="74" y="271"/>
                  </a:lnTo>
                  <a:lnTo>
                    <a:pt x="74" y="252"/>
                  </a:lnTo>
                  <a:lnTo>
                    <a:pt x="10" y="252"/>
                  </a:lnTo>
                  <a:close/>
                  <a:moveTo>
                    <a:pt x="65" y="261"/>
                  </a:moveTo>
                  <a:lnTo>
                    <a:pt x="84" y="261"/>
                  </a:lnTo>
                  <a:lnTo>
                    <a:pt x="84" y="10"/>
                  </a:lnTo>
                  <a:lnTo>
                    <a:pt x="65" y="10"/>
                  </a:lnTo>
                  <a:lnTo>
                    <a:pt x="65" y="261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74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84" y="271"/>
                  </a:moveTo>
                  <a:lnTo>
                    <a:pt x="84" y="261"/>
                  </a:lnTo>
                  <a:lnTo>
                    <a:pt x="74" y="261"/>
                  </a:lnTo>
                  <a:lnTo>
                    <a:pt x="74" y="271"/>
                  </a:lnTo>
                  <a:lnTo>
                    <a:pt x="84" y="271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4" name="Rectangle 2072"/>
            <p:cNvSpPr>
              <a:spLocks noChangeArrowheads="1"/>
            </p:cNvSpPr>
            <p:nvPr/>
          </p:nvSpPr>
          <p:spPr bwMode="auto">
            <a:xfrm>
              <a:off x="4351" y="2338"/>
              <a:ext cx="33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5" name="Freeform 2073"/>
            <p:cNvSpPr>
              <a:spLocks noEditPoints="1"/>
            </p:cNvSpPr>
            <p:nvPr/>
          </p:nvSpPr>
          <p:spPr bwMode="auto">
            <a:xfrm>
              <a:off x="4718" y="2972"/>
              <a:ext cx="45" cy="136"/>
            </a:xfrm>
            <a:custGeom>
              <a:avLst/>
              <a:gdLst>
                <a:gd name="T0" fmla="*/ 10 w 91"/>
                <a:gd name="T1" fmla="*/ 251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1 h 271"/>
                <a:gd name="T8" fmla="*/ 10 w 91"/>
                <a:gd name="T9" fmla="*/ 251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9 h 271"/>
                <a:gd name="T16" fmla="*/ 71 w 91"/>
                <a:gd name="T17" fmla="*/ 9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9 h 271"/>
                <a:gd name="T32" fmla="*/ 0 w 91"/>
                <a:gd name="T33" fmla="*/ 9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9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9 h 271"/>
                <a:gd name="T66" fmla="*/ 91 w 91"/>
                <a:gd name="T67" fmla="*/ 9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9 h 271"/>
                <a:gd name="T74" fmla="*/ 10 w 91"/>
                <a:gd name="T75" fmla="*/ 9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1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1"/>
                  </a:lnTo>
                  <a:lnTo>
                    <a:pt x="10" y="251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6" name="Rectangle 2074"/>
            <p:cNvSpPr>
              <a:spLocks noChangeArrowheads="1"/>
            </p:cNvSpPr>
            <p:nvPr/>
          </p:nvSpPr>
          <p:spPr bwMode="auto">
            <a:xfrm>
              <a:off x="4723" y="2977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7" name="Freeform 2075"/>
            <p:cNvSpPr>
              <a:spLocks noEditPoints="1"/>
            </p:cNvSpPr>
            <p:nvPr/>
          </p:nvSpPr>
          <p:spPr bwMode="auto">
            <a:xfrm>
              <a:off x="4657" y="3098"/>
              <a:ext cx="45" cy="139"/>
            </a:xfrm>
            <a:custGeom>
              <a:avLst/>
              <a:gdLst>
                <a:gd name="T0" fmla="*/ 9 w 90"/>
                <a:gd name="T1" fmla="*/ 259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9 h 278"/>
                <a:gd name="T8" fmla="*/ 9 w 90"/>
                <a:gd name="T9" fmla="*/ 259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20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20 h 278"/>
                <a:gd name="T28" fmla="*/ 80 w 90"/>
                <a:gd name="T29" fmla="*/ 20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9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9"/>
                  </a:lnTo>
                  <a:lnTo>
                    <a:pt x="9" y="259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20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80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8" name="Rectangle 2076"/>
            <p:cNvSpPr>
              <a:spLocks noChangeArrowheads="1"/>
            </p:cNvSpPr>
            <p:nvPr/>
          </p:nvSpPr>
          <p:spPr bwMode="auto">
            <a:xfrm>
              <a:off x="4662" y="3103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69" name="Freeform 2077"/>
            <p:cNvSpPr>
              <a:spLocks noEditPoints="1"/>
            </p:cNvSpPr>
            <p:nvPr/>
          </p:nvSpPr>
          <p:spPr bwMode="auto">
            <a:xfrm>
              <a:off x="4463" y="2204"/>
              <a:ext cx="45" cy="139"/>
            </a:xfrm>
            <a:custGeom>
              <a:avLst/>
              <a:gdLst>
                <a:gd name="T0" fmla="*/ 10 w 90"/>
                <a:gd name="T1" fmla="*/ 258 h 277"/>
                <a:gd name="T2" fmla="*/ 10 w 90"/>
                <a:gd name="T3" fmla="*/ 277 h 277"/>
                <a:gd name="T4" fmla="*/ 81 w 90"/>
                <a:gd name="T5" fmla="*/ 277 h 277"/>
                <a:gd name="T6" fmla="*/ 81 w 90"/>
                <a:gd name="T7" fmla="*/ 258 h 277"/>
                <a:gd name="T8" fmla="*/ 10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1 w 90"/>
                <a:gd name="T21" fmla="*/ 19 h 277"/>
                <a:gd name="T22" fmla="*/ 81 w 90"/>
                <a:gd name="T23" fmla="*/ 0 h 277"/>
                <a:gd name="T24" fmla="*/ 10 w 90"/>
                <a:gd name="T25" fmla="*/ 0 h 277"/>
                <a:gd name="T26" fmla="*/ 10 w 90"/>
                <a:gd name="T27" fmla="*/ 19 h 277"/>
                <a:gd name="T28" fmla="*/ 81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10 w 90"/>
                <a:gd name="T43" fmla="*/ 277 h 277"/>
                <a:gd name="T44" fmla="*/ 10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1 w 90"/>
                <a:gd name="T55" fmla="*/ 268 h 277"/>
                <a:gd name="T56" fmla="*/ 81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1 w 90"/>
                <a:gd name="T63" fmla="*/ 0 h 277"/>
                <a:gd name="T64" fmla="*/ 81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10 w 90"/>
                <a:gd name="T75" fmla="*/ 9 h 277"/>
                <a:gd name="T76" fmla="*/ 10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10 w 90"/>
                <a:gd name="T83" fmla="*/ 277 h 277"/>
                <a:gd name="T84" fmla="*/ 10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0" name="Rectangle 2078"/>
            <p:cNvSpPr>
              <a:spLocks noChangeArrowheads="1"/>
            </p:cNvSpPr>
            <p:nvPr/>
          </p:nvSpPr>
          <p:spPr bwMode="auto">
            <a:xfrm>
              <a:off x="4468" y="2209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1" name="Freeform 2079"/>
            <p:cNvSpPr>
              <a:spLocks noEditPoints="1"/>
            </p:cNvSpPr>
            <p:nvPr/>
          </p:nvSpPr>
          <p:spPr bwMode="auto">
            <a:xfrm>
              <a:off x="3791" y="2714"/>
              <a:ext cx="45" cy="139"/>
            </a:xfrm>
            <a:custGeom>
              <a:avLst/>
              <a:gdLst>
                <a:gd name="T0" fmla="*/ 10 w 91"/>
                <a:gd name="T1" fmla="*/ 258 h 278"/>
                <a:gd name="T2" fmla="*/ 10 w 91"/>
                <a:gd name="T3" fmla="*/ 278 h 278"/>
                <a:gd name="T4" fmla="*/ 81 w 91"/>
                <a:gd name="T5" fmla="*/ 278 h 278"/>
                <a:gd name="T6" fmla="*/ 81 w 91"/>
                <a:gd name="T7" fmla="*/ 258 h 278"/>
                <a:gd name="T8" fmla="*/ 10 w 91"/>
                <a:gd name="T9" fmla="*/ 258 h 278"/>
                <a:gd name="T10" fmla="*/ 72 w 91"/>
                <a:gd name="T11" fmla="*/ 268 h 278"/>
                <a:gd name="T12" fmla="*/ 91 w 91"/>
                <a:gd name="T13" fmla="*/ 268 h 278"/>
                <a:gd name="T14" fmla="*/ 91 w 91"/>
                <a:gd name="T15" fmla="*/ 10 h 278"/>
                <a:gd name="T16" fmla="*/ 72 w 91"/>
                <a:gd name="T17" fmla="*/ 10 h 278"/>
                <a:gd name="T18" fmla="*/ 72 w 91"/>
                <a:gd name="T19" fmla="*/ 268 h 278"/>
                <a:gd name="T20" fmla="*/ 81 w 91"/>
                <a:gd name="T21" fmla="*/ 19 h 278"/>
                <a:gd name="T22" fmla="*/ 81 w 91"/>
                <a:gd name="T23" fmla="*/ 0 h 278"/>
                <a:gd name="T24" fmla="*/ 10 w 91"/>
                <a:gd name="T25" fmla="*/ 0 h 278"/>
                <a:gd name="T26" fmla="*/ 10 w 91"/>
                <a:gd name="T27" fmla="*/ 19 h 278"/>
                <a:gd name="T28" fmla="*/ 81 w 91"/>
                <a:gd name="T29" fmla="*/ 19 h 278"/>
                <a:gd name="T30" fmla="*/ 20 w 91"/>
                <a:gd name="T31" fmla="*/ 10 h 278"/>
                <a:gd name="T32" fmla="*/ 0 w 91"/>
                <a:gd name="T33" fmla="*/ 10 h 278"/>
                <a:gd name="T34" fmla="*/ 0 w 91"/>
                <a:gd name="T35" fmla="*/ 268 h 278"/>
                <a:gd name="T36" fmla="*/ 20 w 91"/>
                <a:gd name="T37" fmla="*/ 268 h 278"/>
                <a:gd name="T38" fmla="*/ 20 w 91"/>
                <a:gd name="T39" fmla="*/ 10 h 278"/>
                <a:gd name="T40" fmla="*/ 0 w 91"/>
                <a:gd name="T41" fmla="*/ 278 h 278"/>
                <a:gd name="T42" fmla="*/ 10 w 91"/>
                <a:gd name="T43" fmla="*/ 278 h 278"/>
                <a:gd name="T44" fmla="*/ 10 w 91"/>
                <a:gd name="T45" fmla="*/ 268 h 278"/>
                <a:gd name="T46" fmla="*/ 0 w 91"/>
                <a:gd name="T47" fmla="*/ 268 h 278"/>
                <a:gd name="T48" fmla="*/ 0 w 91"/>
                <a:gd name="T49" fmla="*/ 278 h 278"/>
                <a:gd name="T50" fmla="*/ 91 w 91"/>
                <a:gd name="T51" fmla="*/ 278 h 278"/>
                <a:gd name="T52" fmla="*/ 91 w 91"/>
                <a:gd name="T53" fmla="*/ 268 h 278"/>
                <a:gd name="T54" fmla="*/ 81 w 91"/>
                <a:gd name="T55" fmla="*/ 268 h 278"/>
                <a:gd name="T56" fmla="*/ 81 w 91"/>
                <a:gd name="T57" fmla="*/ 278 h 278"/>
                <a:gd name="T58" fmla="*/ 91 w 91"/>
                <a:gd name="T59" fmla="*/ 278 h 278"/>
                <a:gd name="T60" fmla="*/ 91 w 91"/>
                <a:gd name="T61" fmla="*/ 0 h 278"/>
                <a:gd name="T62" fmla="*/ 81 w 91"/>
                <a:gd name="T63" fmla="*/ 0 h 278"/>
                <a:gd name="T64" fmla="*/ 81 w 91"/>
                <a:gd name="T65" fmla="*/ 10 h 278"/>
                <a:gd name="T66" fmla="*/ 91 w 91"/>
                <a:gd name="T67" fmla="*/ 10 h 278"/>
                <a:gd name="T68" fmla="*/ 91 w 91"/>
                <a:gd name="T69" fmla="*/ 0 h 278"/>
                <a:gd name="T70" fmla="*/ 0 w 91"/>
                <a:gd name="T71" fmla="*/ 0 h 278"/>
                <a:gd name="T72" fmla="*/ 0 w 91"/>
                <a:gd name="T73" fmla="*/ 10 h 278"/>
                <a:gd name="T74" fmla="*/ 10 w 91"/>
                <a:gd name="T75" fmla="*/ 10 h 278"/>
                <a:gd name="T76" fmla="*/ 10 w 91"/>
                <a:gd name="T77" fmla="*/ 0 h 278"/>
                <a:gd name="T78" fmla="*/ 0 w 91"/>
                <a:gd name="T79" fmla="*/ 0 h 278"/>
                <a:gd name="T80" fmla="*/ 0 w 91"/>
                <a:gd name="T81" fmla="*/ 278 h 278"/>
                <a:gd name="T82" fmla="*/ 10 w 91"/>
                <a:gd name="T83" fmla="*/ 278 h 278"/>
                <a:gd name="T84" fmla="*/ 10 w 91"/>
                <a:gd name="T85" fmla="*/ 268 h 278"/>
                <a:gd name="T86" fmla="*/ 0 w 91"/>
                <a:gd name="T87" fmla="*/ 268 h 278"/>
                <a:gd name="T88" fmla="*/ 0 w 9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8">
                  <a:moveTo>
                    <a:pt x="10" y="258"/>
                  </a:moveTo>
                  <a:lnTo>
                    <a:pt x="10" y="278"/>
                  </a:lnTo>
                  <a:lnTo>
                    <a:pt x="81" y="278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2" y="268"/>
                  </a:moveTo>
                  <a:lnTo>
                    <a:pt x="91" y="268"/>
                  </a:lnTo>
                  <a:lnTo>
                    <a:pt x="91" y="10"/>
                  </a:lnTo>
                  <a:lnTo>
                    <a:pt x="72" y="10"/>
                  </a:lnTo>
                  <a:lnTo>
                    <a:pt x="72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1" y="278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8"/>
                  </a:lnTo>
                  <a:lnTo>
                    <a:pt x="91" y="278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2" name="Rectangle 2080"/>
            <p:cNvSpPr>
              <a:spLocks noChangeArrowheads="1"/>
            </p:cNvSpPr>
            <p:nvPr/>
          </p:nvSpPr>
          <p:spPr bwMode="auto">
            <a:xfrm>
              <a:off x="3796" y="2719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3" name="Freeform 2081"/>
            <p:cNvSpPr>
              <a:spLocks noEditPoints="1"/>
            </p:cNvSpPr>
            <p:nvPr/>
          </p:nvSpPr>
          <p:spPr bwMode="auto">
            <a:xfrm>
              <a:off x="4502" y="3482"/>
              <a:ext cx="152" cy="136"/>
            </a:xfrm>
            <a:custGeom>
              <a:avLst/>
              <a:gdLst>
                <a:gd name="T0" fmla="*/ 10 w 304"/>
                <a:gd name="T1" fmla="*/ 252 h 271"/>
                <a:gd name="T2" fmla="*/ 10 w 304"/>
                <a:gd name="T3" fmla="*/ 271 h 271"/>
                <a:gd name="T4" fmla="*/ 294 w 304"/>
                <a:gd name="T5" fmla="*/ 271 h 271"/>
                <a:gd name="T6" fmla="*/ 294 w 304"/>
                <a:gd name="T7" fmla="*/ 252 h 271"/>
                <a:gd name="T8" fmla="*/ 10 w 304"/>
                <a:gd name="T9" fmla="*/ 252 h 271"/>
                <a:gd name="T10" fmla="*/ 285 w 304"/>
                <a:gd name="T11" fmla="*/ 261 h 271"/>
                <a:gd name="T12" fmla="*/ 304 w 304"/>
                <a:gd name="T13" fmla="*/ 261 h 271"/>
                <a:gd name="T14" fmla="*/ 304 w 304"/>
                <a:gd name="T15" fmla="*/ 10 h 271"/>
                <a:gd name="T16" fmla="*/ 285 w 304"/>
                <a:gd name="T17" fmla="*/ 10 h 271"/>
                <a:gd name="T18" fmla="*/ 285 w 304"/>
                <a:gd name="T19" fmla="*/ 261 h 271"/>
                <a:gd name="T20" fmla="*/ 294 w 304"/>
                <a:gd name="T21" fmla="*/ 19 h 271"/>
                <a:gd name="T22" fmla="*/ 294 w 304"/>
                <a:gd name="T23" fmla="*/ 0 h 271"/>
                <a:gd name="T24" fmla="*/ 10 w 304"/>
                <a:gd name="T25" fmla="*/ 0 h 271"/>
                <a:gd name="T26" fmla="*/ 10 w 304"/>
                <a:gd name="T27" fmla="*/ 19 h 271"/>
                <a:gd name="T28" fmla="*/ 294 w 304"/>
                <a:gd name="T29" fmla="*/ 19 h 271"/>
                <a:gd name="T30" fmla="*/ 20 w 304"/>
                <a:gd name="T31" fmla="*/ 10 h 271"/>
                <a:gd name="T32" fmla="*/ 0 w 304"/>
                <a:gd name="T33" fmla="*/ 10 h 271"/>
                <a:gd name="T34" fmla="*/ 0 w 304"/>
                <a:gd name="T35" fmla="*/ 261 h 271"/>
                <a:gd name="T36" fmla="*/ 20 w 304"/>
                <a:gd name="T37" fmla="*/ 261 h 271"/>
                <a:gd name="T38" fmla="*/ 20 w 304"/>
                <a:gd name="T39" fmla="*/ 10 h 271"/>
                <a:gd name="T40" fmla="*/ 0 w 304"/>
                <a:gd name="T41" fmla="*/ 271 h 271"/>
                <a:gd name="T42" fmla="*/ 10 w 304"/>
                <a:gd name="T43" fmla="*/ 271 h 271"/>
                <a:gd name="T44" fmla="*/ 10 w 304"/>
                <a:gd name="T45" fmla="*/ 261 h 271"/>
                <a:gd name="T46" fmla="*/ 0 w 304"/>
                <a:gd name="T47" fmla="*/ 261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1 h 271"/>
                <a:gd name="T54" fmla="*/ 294 w 304"/>
                <a:gd name="T55" fmla="*/ 261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10 h 271"/>
                <a:gd name="T66" fmla="*/ 304 w 304"/>
                <a:gd name="T67" fmla="*/ 10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10 h 271"/>
                <a:gd name="T74" fmla="*/ 10 w 304"/>
                <a:gd name="T75" fmla="*/ 10 h 271"/>
                <a:gd name="T76" fmla="*/ 10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10 w 304"/>
                <a:gd name="T83" fmla="*/ 271 h 271"/>
                <a:gd name="T84" fmla="*/ 10 w 304"/>
                <a:gd name="T85" fmla="*/ 261 h 271"/>
                <a:gd name="T86" fmla="*/ 0 w 304"/>
                <a:gd name="T87" fmla="*/ 261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10" y="252"/>
                  </a:moveTo>
                  <a:lnTo>
                    <a:pt x="10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10" y="252"/>
                  </a:lnTo>
                  <a:close/>
                  <a:moveTo>
                    <a:pt x="285" y="261"/>
                  </a:moveTo>
                  <a:lnTo>
                    <a:pt x="304" y="261"/>
                  </a:lnTo>
                  <a:lnTo>
                    <a:pt x="304" y="10"/>
                  </a:lnTo>
                  <a:lnTo>
                    <a:pt x="285" y="10"/>
                  </a:lnTo>
                  <a:lnTo>
                    <a:pt x="285" y="261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4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1"/>
                  </a:lnTo>
                  <a:lnTo>
                    <a:pt x="294" y="261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10"/>
                  </a:lnTo>
                  <a:lnTo>
                    <a:pt x="304" y="10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4" name="Rectangle 2082"/>
            <p:cNvSpPr>
              <a:spLocks noChangeArrowheads="1"/>
            </p:cNvSpPr>
            <p:nvPr/>
          </p:nvSpPr>
          <p:spPr bwMode="auto">
            <a:xfrm>
              <a:off x="4507" y="3487"/>
              <a:ext cx="14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5" name="Freeform 2083"/>
            <p:cNvSpPr>
              <a:spLocks noEditPoints="1"/>
            </p:cNvSpPr>
            <p:nvPr/>
          </p:nvSpPr>
          <p:spPr bwMode="auto">
            <a:xfrm>
              <a:off x="3975" y="2588"/>
              <a:ext cx="152" cy="136"/>
            </a:xfrm>
            <a:custGeom>
              <a:avLst/>
              <a:gdLst>
                <a:gd name="T0" fmla="*/ 10 w 304"/>
                <a:gd name="T1" fmla="*/ 252 h 271"/>
                <a:gd name="T2" fmla="*/ 10 w 304"/>
                <a:gd name="T3" fmla="*/ 271 h 271"/>
                <a:gd name="T4" fmla="*/ 294 w 304"/>
                <a:gd name="T5" fmla="*/ 271 h 271"/>
                <a:gd name="T6" fmla="*/ 294 w 304"/>
                <a:gd name="T7" fmla="*/ 252 h 271"/>
                <a:gd name="T8" fmla="*/ 10 w 304"/>
                <a:gd name="T9" fmla="*/ 252 h 271"/>
                <a:gd name="T10" fmla="*/ 284 w 304"/>
                <a:gd name="T11" fmla="*/ 262 h 271"/>
                <a:gd name="T12" fmla="*/ 304 w 304"/>
                <a:gd name="T13" fmla="*/ 262 h 271"/>
                <a:gd name="T14" fmla="*/ 304 w 304"/>
                <a:gd name="T15" fmla="*/ 10 h 271"/>
                <a:gd name="T16" fmla="*/ 284 w 304"/>
                <a:gd name="T17" fmla="*/ 10 h 271"/>
                <a:gd name="T18" fmla="*/ 284 w 304"/>
                <a:gd name="T19" fmla="*/ 262 h 271"/>
                <a:gd name="T20" fmla="*/ 294 w 304"/>
                <a:gd name="T21" fmla="*/ 19 h 271"/>
                <a:gd name="T22" fmla="*/ 294 w 304"/>
                <a:gd name="T23" fmla="*/ 0 h 271"/>
                <a:gd name="T24" fmla="*/ 10 w 304"/>
                <a:gd name="T25" fmla="*/ 0 h 271"/>
                <a:gd name="T26" fmla="*/ 10 w 304"/>
                <a:gd name="T27" fmla="*/ 19 h 271"/>
                <a:gd name="T28" fmla="*/ 294 w 304"/>
                <a:gd name="T29" fmla="*/ 19 h 271"/>
                <a:gd name="T30" fmla="*/ 19 w 304"/>
                <a:gd name="T31" fmla="*/ 10 h 271"/>
                <a:gd name="T32" fmla="*/ 0 w 304"/>
                <a:gd name="T33" fmla="*/ 10 h 271"/>
                <a:gd name="T34" fmla="*/ 0 w 304"/>
                <a:gd name="T35" fmla="*/ 262 h 271"/>
                <a:gd name="T36" fmla="*/ 19 w 304"/>
                <a:gd name="T37" fmla="*/ 262 h 271"/>
                <a:gd name="T38" fmla="*/ 19 w 304"/>
                <a:gd name="T39" fmla="*/ 10 h 271"/>
                <a:gd name="T40" fmla="*/ 0 w 304"/>
                <a:gd name="T41" fmla="*/ 271 h 271"/>
                <a:gd name="T42" fmla="*/ 10 w 304"/>
                <a:gd name="T43" fmla="*/ 271 h 271"/>
                <a:gd name="T44" fmla="*/ 10 w 304"/>
                <a:gd name="T45" fmla="*/ 262 h 271"/>
                <a:gd name="T46" fmla="*/ 0 w 304"/>
                <a:gd name="T47" fmla="*/ 262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2 h 271"/>
                <a:gd name="T54" fmla="*/ 294 w 304"/>
                <a:gd name="T55" fmla="*/ 262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10 h 271"/>
                <a:gd name="T66" fmla="*/ 304 w 304"/>
                <a:gd name="T67" fmla="*/ 10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10 h 271"/>
                <a:gd name="T74" fmla="*/ 10 w 304"/>
                <a:gd name="T75" fmla="*/ 10 h 271"/>
                <a:gd name="T76" fmla="*/ 10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10 w 304"/>
                <a:gd name="T83" fmla="*/ 271 h 271"/>
                <a:gd name="T84" fmla="*/ 10 w 304"/>
                <a:gd name="T85" fmla="*/ 262 h 271"/>
                <a:gd name="T86" fmla="*/ 0 w 304"/>
                <a:gd name="T87" fmla="*/ 262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10" y="252"/>
                  </a:moveTo>
                  <a:lnTo>
                    <a:pt x="10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10" y="252"/>
                  </a:lnTo>
                  <a:close/>
                  <a:moveTo>
                    <a:pt x="284" y="262"/>
                  </a:moveTo>
                  <a:lnTo>
                    <a:pt x="304" y="262"/>
                  </a:lnTo>
                  <a:lnTo>
                    <a:pt x="304" y="10"/>
                  </a:lnTo>
                  <a:lnTo>
                    <a:pt x="284" y="10"/>
                  </a:lnTo>
                  <a:lnTo>
                    <a:pt x="284" y="262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4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2"/>
                  </a:lnTo>
                  <a:lnTo>
                    <a:pt x="294" y="262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10"/>
                  </a:lnTo>
                  <a:lnTo>
                    <a:pt x="304" y="10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6" name="Rectangle 2084"/>
            <p:cNvSpPr>
              <a:spLocks noChangeArrowheads="1"/>
            </p:cNvSpPr>
            <p:nvPr/>
          </p:nvSpPr>
          <p:spPr bwMode="auto">
            <a:xfrm>
              <a:off x="3980" y="2593"/>
              <a:ext cx="14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7" name="Freeform 2085"/>
            <p:cNvSpPr>
              <a:spLocks noEditPoints="1"/>
            </p:cNvSpPr>
            <p:nvPr/>
          </p:nvSpPr>
          <p:spPr bwMode="auto">
            <a:xfrm>
              <a:off x="4217" y="2588"/>
              <a:ext cx="152" cy="136"/>
            </a:xfrm>
            <a:custGeom>
              <a:avLst/>
              <a:gdLst>
                <a:gd name="T0" fmla="*/ 9 w 303"/>
                <a:gd name="T1" fmla="*/ 252 h 271"/>
                <a:gd name="T2" fmla="*/ 9 w 303"/>
                <a:gd name="T3" fmla="*/ 271 h 271"/>
                <a:gd name="T4" fmla="*/ 294 w 303"/>
                <a:gd name="T5" fmla="*/ 271 h 271"/>
                <a:gd name="T6" fmla="*/ 294 w 303"/>
                <a:gd name="T7" fmla="*/ 252 h 271"/>
                <a:gd name="T8" fmla="*/ 9 w 303"/>
                <a:gd name="T9" fmla="*/ 252 h 271"/>
                <a:gd name="T10" fmla="*/ 284 w 303"/>
                <a:gd name="T11" fmla="*/ 262 h 271"/>
                <a:gd name="T12" fmla="*/ 303 w 303"/>
                <a:gd name="T13" fmla="*/ 262 h 271"/>
                <a:gd name="T14" fmla="*/ 303 w 303"/>
                <a:gd name="T15" fmla="*/ 10 h 271"/>
                <a:gd name="T16" fmla="*/ 284 w 303"/>
                <a:gd name="T17" fmla="*/ 10 h 271"/>
                <a:gd name="T18" fmla="*/ 284 w 303"/>
                <a:gd name="T19" fmla="*/ 262 h 271"/>
                <a:gd name="T20" fmla="*/ 294 w 303"/>
                <a:gd name="T21" fmla="*/ 19 h 271"/>
                <a:gd name="T22" fmla="*/ 294 w 303"/>
                <a:gd name="T23" fmla="*/ 0 h 271"/>
                <a:gd name="T24" fmla="*/ 9 w 303"/>
                <a:gd name="T25" fmla="*/ 0 h 271"/>
                <a:gd name="T26" fmla="*/ 9 w 303"/>
                <a:gd name="T27" fmla="*/ 19 h 271"/>
                <a:gd name="T28" fmla="*/ 294 w 303"/>
                <a:gd name="T29" fmla="*/ 19 h 271"/>
                <a:gd name="T30" fmla="*/ 19 w 303"/>
                <a:gd name="T31" fmla="*/ 10 h 271"/>
                <a:gd name="T32" fmla="*/ 0 w 303"/>
                <a:gd name="T33" fmla="*/ 10 h 271"/>
                <a:gd name="T34" fmla="*/ 0 w 303"/>
                <a:gd name="T35" fmla="*/ 262 h 271"/>
                <a:gd name="T36" fmla="*/ 19 w 303"/>
                <a:gd name="T37" fmla="*/ 262 h 271"/>
                <a:gd name="T38" fmla="*/ 19 w 303"/>
                <a:gd name="T39" fmla="*/ 10 h 271"/>
                <a:gd name="T40" fmla="*/ 0 w 303"/>
                <a:gd name="T41" fmla="*/ 271 h 271"/>
                <a:gd name="T42" fmla="*/ 9 w 303"/>
                <a:gd name="T43" fmla="*/ 271 h 271"/>
                <a:gd name="T44" fmla="*/ 9 w 303"/>
                <a:gd name="T45" fmla="*/ 262 h 271"/>
                <a:gd name="T46" fmla="*/ 0 w 303"/>
                <a:gd name="T47" fmla="*/ 262 h 271"/>
                <a:gd name="T48" fmla="*/ 0 w 303"/>
                <a:gd name="T49" fmla="*/ 271 h 271"/>
                <a:gd name="T50" fmla="*/ 303 w 303"/>
                <a:gd name="T51" fmla="*/ 271 h 271"/>
                <a:gd name="T52" fmla="*/ 303 w 303"/>
                <a:gd name="T53" fmla="*/ 262 h 271"/>
                <a:gd name="T54" fmla="*/ 294 w 303"/>
                <a:gd name="T55" fmla="*/ 262 h 271"/>
                <a:gd name="T56" fmla="*/ 294 w 303"/>
                <a:gd name="T57" fmla="*/ 271 h 271"/>
                <a:gd name="T58" fmla="*/ 303 w 303"/>
                <a:gd name="T59" fmla="*/ 271 h 271"/>
                <a:gd name="T60" fmla="*/ 303 w 303"/>
                <a:gd name="T61" fmla="*/ 0 h 271"/>
                <a:gd name="T62" fmla="*/ 294 w 303"/>
                <a:gd name="T63" fmla="*/ 0 h 271"/>
                <a:gd name="T64" fmla="*/ 294 w 303"/>
                <a:gd name="T65" fmla="*/ 10 h 271"/>
                <a:gd name="T66" fmla="*/ 303 w 303"/>
                <a:gd name="T67" fmla="*/ 10 h 271"/>
                <a:gd name="T68" fmla="*/ 303 w 303"/>
                <a:gd name="T69" fmla="*/ 0 h 271"/>
                <a:gd name="T70" fmla="*/ 0 w 303"/>
                <a:gd name="T71" fmla="*/ 0 h 271"/>
                <a:gd name="T72" fmla="*/ 0 w 303"/>
                <a:gd name="T73" fmla="*/ 10 h 271"/>
                <a:gd name="T74" fmla="*/ 9 w 303"/>
                <a:gd name="T75" fmla="*/ 10 h 271"/>
                <a:gd name="T76" fmla="*/ 9 w 303"/>
                <a:gd name="T77" fmla="*/ 0 h 271"/>
                <a:gd name="T78" fmla="*/ 0 w 303"/>
                <a:gd name="T79" fmla="*/ 0 h 271"/>
                <a:gd name="T80" fmla="*/ 0 w 303"/>
                <a:gd name="T81" fmla="*/ 271 h 271"/>
                <a:gd name="T82" fmla="*/ 9 w 303"/>
                <a:gd name="T83" fmla="*/ 271 h 271"/>
                <a:gd name="T84" fmla="*/ 9 w 303"/>
                <a:gd name="T85" fmla="*/ 262 h 271"/>
                <a:gd name="T86" fmla="*/ 0 w 303"/>
                <a:gd name="T87" fmla="*/ 262 h 271"/>
                <a:gd name="T88" fmla="*/ 0 w 30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3" h="271">
                  <a:moveTo>
                    <a:pt x="9" y="252"/>
                  </a:moveTo>
                  <a:lnTo>
                    <a:pt x="9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9" y="252"/>
                  </a:lnTo>
                  <a:close/>
                  <a:moveTo>
                    <a:pt x="284" y="262"/>
                  </a:moveTo>
                  <a:lnTo>
                    <a:pt x="303" y="262"/>
                  </a:lnTo>
                  <a:lnTo>
                    <a:pt x="303" y="10"/>
                  </a:lnTo>
                  <a:lnTo>
                    <a:pt x="284" y="10"/>
                  </a:lnTo>
                  <a:lnTo>
                    <a:pt x="284" y="262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94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303" y="271"/>
                  </a:moveTo>
                  <a:lnTo>
                    <a:pt x="303" y="262"/>
                  </a:lnTo>
                  <a:lnTo>
                    <a:pt x="294" y="262"/>
                  </a:lnTo>
                  <a:lnTo>
                    <a:pt x="294" y="271"/>
                  </a:lnTo>
                  <a:lnTo>
                    <a:pt x="303" y="271"/>
                  </a:lnTo>
                  <a:close/>
                  <a:moveTo>
                    <a:pt x="303" y="0"/>
                  </a:moveTo>
                  <a:lnTo>
                    <a:pt x="294" y="0"/>
                  </a:lnTo>
                  <a:lnTo>
                    <a:pt x="294" y="10"/>
                  </a:lnTo>
                  <a:lnTo>
                    <a:pt x="303" y="10"/>
                  </a:lnTo>
                  <a:lnTo>
                    <a:pt x="30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8" name="Rectangle 2086"/>
            <p:cNvSpPr>
              <a:spLocks noChangeArrowheads="1"/>
            </p:cNvSpPr>
            <p:nvPr/>
          </p:nvSpPr>
          <p:spPr bwMode="auto">
            <a:xfrm>
              <a:off x="4222" y="2593"/>
              <a:ext cx="14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79" name="Freeform 2087"/>
            <p:cNvSpPr>
              <a:spLocks noEditPoints="1"/>
            </p:cNvSpPr>
            <p:nvPr/>
          </p:nvSpPr>
          <p:spPr bwMode="auto">
            <a:xfrm>
              <a:off x="4537" y="2459"/>
              <a:ext cx="152" cy="139"/>
            </a:xfrm>
            <a:custGeom>
              <a:avLst/>
              <a:gdLst>
                <a:gd name="T0" fmla="*/ 10 w 304"/>
                <a:gd name="T1" fmla="*/ 258 h 277"/>
                <a:gd name="T2" fmla="*/ 10 w 304"/>
                <a:gd name="T3" fmla="*/ 277 h 277"/>
                <a:gd name="T4" fmla="*/ 295 w 304"/>
                <a:gd name="T5" fmla="*/ 277 h 277"/>
                <a:gd name="T6" fmla="*/ 295 w 304"/>
                <a:gd name="T7" fmla="*/ 258 h 277"/>
                <a:gd name="T8" fmla="*/ 10 w 304"/>
                <a:gd name="T9" fmla="*/ 258 h 277"/>
                <a:gd name="T10" fmla="*/ 285 w 304"/>
                <a:gd name="T11" fmla="*/ 268 h 277"/>
                <a:gd name="T12" fmla="*/ 304 w 304"/>
                <a:gd name="T13" fmla="*/ 268 h 277"/>
                <a:gd name="T14" fmla="*/ 304 w 304"/>
                <a:gd name="T15" fmla="*/ 9 h 277"/>
                <a:gd name="T16" fmla="*/ 285 w 304"/>
                <a:gd name="T17" fmla="*/ 9 h 277"/>
                <a:gd name="T18" fmla="*/ 285 w 304"/>
                <a:gd name="T19" fmla="*/ 268 h 277"/>
                <a:gd name="T20" fmla="*/ 295 w 304"/>
                <a:gd name="T21" fmla="*/ 19 h 277"/>
                <a:gd name="T22" fmla="*/ 295 w 304"/>
                <a:gd name="T23" fmla="*/ 0 h 277"/>
                <a:gd name="T24" fmla="*/ 10 w 304"/>
                <a:gd name="T25" fmla="*/ 0 h 277"/>
                <a:gd name="T26" fmla="*/ 10 w 304"/>
                <a:gd name="T27" fmla="*/ 19 h 277"/>
                <a:gd name="T28" fmla="*/ 295 w 304"/>
                <a:gd name="T29" fmla="*/ 19 h 277"/>
                <a:gd name="T30" fmla="*/ 20 w 304"/>
                <a:gd name="T31" fmla="*/ 9 h 277"/>
                <a:gd name="T32" fmla="*/ 0 w 304"/>
                <a:gd name="T33" fmla="*/ 9 h 277"/>
                <a:gd name="T34" fmla="*/ 0 w 304"/>
                <a:gd name="T35" fmla="*/ 268 h 277"/>
                <a:gd name="T36" fmla="*/ 20 w 304"/>
                <a:gd name="T37" fmla="*/ 268 h 277"/>
                <a:gd name="T38" fmla="*/ 20 w 304"/>
                <a:gd name="T39" fmla="*/ 9 h 277"/>
                <a:gd name="T40" fmla="*/ 0 w 304"/>
                <a:gd name="T41" fmla="*/ 277 h 277"/>
                <a:gd name="T42" fmla="*/ 10 w 304"/>
                <a:gd name="T43" fmla="*/ 277 h 277"/>
                <a:gd name="T44" fmla="*/ 10 w 304"/>
                <a:gd name="T45" fmla="*/ 268 h 277"/>
                <a:gd name="T46" fmla="*/ 0 w 304"/>
                <a:gd name="T47" fmla="*/ 268 h 277"/>
                <a:gd name="T48" fmla="*/ 0 w 304"/>
                <a:gd name="T49" fmla="*/ 277 h 277"/>
                <a:gd name="T50" fmla="*/ 304 w 304"/>
                <a:gd name="T51" fmla="*/ 277 h 277"/>
                <a:gd name="T52" fmla="*/ 304 w 304"/>
                <a:gd name="T53" fmla="*/ 268 h 277"/>
                <a:gd name="T54" fmla="*/ 295 w 304"/>
                <a:gd name="T55" fmla="*/ 268 h 277"/>
                <a:gd name="T56" fmla="*/ 295 w 304"/>
                <a:gd name="T57" fmla="*/ 277 h 277"/>
                <a:gd name="T58" fmla="*/ 304 w 304"/>
                <a:gd name="T59" fmla="*/ 277 h 277"/>
                <a:gd name="T60" fmla="*/ 304 w 304"/>
                <a:gd name="T61" fmla="*/ 0 h 277"/>
                <a:gd name="T62" fmla="*/ 295 w 304"/>
                <a:gd name="T63" fmla="*/ 0 h 277"/>
                <a:gd name="T64" fmla="*/ 295 w 304"/>
                <a:gd name="T65" fmla="*/ 9 h 277"/>
                <a:gd name="T66" fmla="*/ 304 w 304"/>
                <a:gd name="T67" fmla="*/ 9 h 277"/>
                <a:gd name="T68" fmla="*/ 304 w 304"/>
                <a:gd name="T69" fmla="*/ 0 h 277"/>
                <a:gd name="T70" fmla="*/ 0 w 304"/>
                <a:gd name="T71" fmla="*/ 0 h 277"/>
                <a:gd name="T72" fmla="*/ 0 w 304"/>
                <a:gd name="T73" fmla="*/ 9 h 277"/>
                <a:gd name="T74" fmla="*/ 10 w 304"/>
                <a:gd name="T75" fmla="*/ 9 h 277"/>
                <a:gd name="T76" fmla="*/ 10 w 304"/>
                <a:gd name="T77" fmla="*/ 0 h 277"/>
                <a:gd name="T78" fmla="*/ 0 w 304"/>
                <a:gd name="T79" fmla="*/ 0 h 277"/>
                <a:gd name="T80" fmla="*/ 0 w 304"/>
                <a:gd name="T81" fmla="*/ 277 h 277"/>
                <a:gd name="T82" fmla="*/ 10 w 304"/>
                <a:gd name="T83" fmla="*/ 277 h 277"/>
                <a:gd name="T84" fmla="*/ 10 w 304"/>
                <a:gd name="T85" fmla="*/ 268 h 277"/>
                <a:gd name="T86" fmla="*/ 0 w 304"/>
                <a:gd name="T87" fmla="*/ 268 h 277"/>
                <a:gd name="T88" fmla="*/ 0 w 30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7">
                  <a:moveTo>
                    <a:pt x="10" y="258"/>
                  </a:moveTo>
                  <a:lnTo>
                    <a:pt x="10" y="277"/>
                  </a:lnTo>
                  <a:lnTo>
                    <a:pt x="295" y="277"/>
                  </a:lnTo>
                  <a:lnTo>
                    <a:pt x="295" y="258"/>
                  </a:lnTo>
                  <a:lnTo>
                    <a:pt x="10" y="258"/>
                  </a:lnTo>
                  <a:close/>
                  <a:moveTo>
                    <a:pt x="285" y="268"/>
                  </a:moveTo>
                  <a:lnTo>
                    <a:pt x="304" y="268"/>
                  </a:lnTo>
                  <a:lnTo>
                    <a:pt x="304" y="9"/>
                  </a:lnTo>
                  <a:lnTo>
                    <a:pt x="285" y="9"/>
                  </a:lnTo>
                  <a:lnTo>
                    <a:pt x="285" y="268"/>
                  </a:lnTo>
                  <a:close/>
                  <a:moveTo>
                    <a:pt x="295" y="19"/>
                  </a:moveTo>
                  <a:lnTo>
                    <a:pt x="29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5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304" y="277"/>
                  </a:moveTo>
                  <a:lnTo>
                    <a:pt x="304" y="268"/>
                  </a:lnTo>
                  <a:lnTo>
                    <a:pt x="295" y="268"/>
                  </a:lnTo>
                  <a:lnTo>
                    <a:pt x="295" y="277"/>
                  </a:lnTo>
                  <a:lnTo>
                    <a:pt x="304" y="277"/>
                  </a:lnTo>
                  <a:close/>
                  <a:moveTo>
                    <a:pt x="304" y="0"/>
                  </a:moveTo>
                  <a:lnTo>
                    <a:pt x="295" y="0"/>
                  </a:lnTo>
                  <a:lnTo>
                    <a:pt x="295" y="9"/>
                  </a:lnTo>
                  <a:lnTo>
                    <a:pt x="304" y="9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0" name="Rectangle 2088"/>
            <p:cNvSpPr>
              <a:spLocks noChangeArrowheads="1"/>
            </p:cNvSpPr>
            <p:nvPr/>
          </p:nvSpPr>
          <p:spPr bwMode="auto">
            <a:xfrm>
              <a:off x="4542" y="2464"/>
              <a:ext cx="14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1" name="Freeform 2089"/>
            <p:cNvSpPr>
              <a:spLocks noEditPoints="1"/>
            </p:cNvSpPr>
            <p:nvPr/>
          </p:nvSpPr>
          <p:spPr bwMode="auto">
            <a:xfrm>
              <a:off x="3364" y="3227"/>
              <a:ext cx="152" cy="136"/>
            </a:xfrm>
            <a:custGeom>
              <a:avLst/>
              <a:gdLst>
                <a:gd name="T0" fmla="*/ 10 w 304"/>
                <a:gd name="T1" fmla="*/ 252 h 271"/>
                <a:gd name="T2" fmla="*/ 10 w 304"/>
                <a:gd name="T3" fmla="*/ 271 h 271"/>
                <a:gd name="T4" fmla="*/ 294 w 304"/>
                <a:gd name="T5" fmla="*/ 271 h 271"/>
                <a:gd name="T6" fmla="*/ 294 w 304"/>
                <a:gd name="T7" fmla="*/ 252 h 271"/>
                <a:gd name="T8" fmla="*/ 10 w 304"/>
                <a:gd name="T9" fmla="*/ 252 h 271"/>
                <a:gd name="T10" fmla="*/ 285 w 304"/>
                <a:gd name="T11" fmla="*/ 261 h 271"/>
                <a:gd name="T12" fmla="*/ 304 w 304"/>
                <a:gd name="T13" fmla="*/ 261 h 271"/>
                <a:gd name="T14" fmla="*/ 304 w 304"/>
                <a:gd name="T15" fmla="*/ 9 h 271"/>
                <a:gd name="T16" fmla="*/ 285 w 304"/>
                <a:gd name="T17" fmla="*/ 9 h 271"/>
                <a:gd name="T18" fmla="*/ 285 w 304"/>
                <a:gd name="T19" fmla="*/ 261 h 271"/>
                <a:gd name="T20" fmla="*/ 294 w 304"/>
                <a:gd name="T21" fmla="*/ 19 h 271"/>
                <a:gd name="T22" fmla="*/ 294 w 304"/>
                <a:gd name="T23" fmla="*/ 0 h 271"/>
                <a:gd name="T24" fmla="*/ 10 w 304"/>
                <a:gd name="T25" fmla="*/ 0 h 271"/>
                <a:gd name="T26" fmla="*/ 10 w 304"/>
                <a:gd name="T27" fmla="*/ 19 h 271"/>
                <a:gd name="T28" fmla="*/ 294 w 304"/>
                <a:gd name="T29" fmla="*/ 19 h 271"/>
                <a:gd name="T30" fmla="*/ 20 w 304"/>
                <a:gd name="T31" fmla="*/ 9 h 271"/>
                <a:gd name="T32" fmla="*/ 0 w 304"/>
                <a:gd name="T33" fmla="*/ 9 h 271"/>
                <a:gd name="T34" fmla="*/ 0 w 304"/>
                <a:gd name="T35" fmla="*/ 261 h 271"/>
                <a:gd name="T36" fmla="*/ 20 w 304"/>
                <a:gd name="T37" fmla="*/ 261 h 271"/>
                <a:gd name="T38" fmla="*/ 20 w 304"/>
                <a:gd name="T39" fmla="*/ 9 h 271"/>
                <a:gd name="T40" fmla="*/ 0 w 304"/>
                <a:gd name="T41" fmla="*/ 271 h 271"/>
                <a:gd name="T42" fmla="*/ 10 w 304"/>
                <a:gd name="T43" fmla="*/ 271 h 271"/>
                <a:gd name="T44" fmla="*/ 10 w 304"/>
                <a:gd name="T45" fmla="*/ 261 h 271"/>
                <a:gd name="T46" fmla="*/ 0 w 304"/>
                <a:gd name="T47" fmla="*/ 261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1 h 271"/>
                <a:gd name="T54" fmla="*/ 294 w 304"/>
                <a:gd name="T55" fmla="*/ 261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9 h 271"/>
                <a:gd name="T66" fmla="*/ 304 w 304"/>
                <a:gd name="T67" fmla="*/ 9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9 h 271"/>
                <a:gd name="T74" fmla="*/ 10 w 304"/>
                <a:gd name="T75" fmla="*/ 9 h 271"/>
                <a:gd name="T76" fmla="*/ 10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10 w 304"/>
                <a:gd name="T83" fmla="*/ 271 h 271"/>
                <a:gd name="T84" fmla="*/ 10 w 304"/>
                <a:gd name="T85" fmla="*/ 261 h 271"/>
                <a:gd name="T86" fmla="*/ 0 w 304"/>
                <a:gd name="T87" fmla="*/ 261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10" y="252"/>
                  </a:moveTo>
                  <a:lnTo>
                    <a:pt x="10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10" y="252"/>
                  </a:lnTo>
                  <a:close/>
                  <a:moveTo>
                    <a:pt x="285" y="261"/>
                  </a:moveTo>
                  <a:lnTo>
                    <a:pt x="304" y="261"/>
                  </a:lnTo>
                  <a:lnTo>
                    <a:pt x="304" y="9"/>
                  </a:lnTo>
                  <a:lnTo>
                    <a:pt x="285" y="9"/>
                  </a:lnTo>
                  <a:lnTo>
                    <a:pt x="285" y="261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4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1"/>
                  </a:lnTo>
                  <a:lnTo>
                    <a:pt x="294" y="261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9"/>
                  </a:lnTo>
                  <a:lnTo>
                    <a:pt x="304" y="9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2" name="Rectangle 2090"/>
            <p:cNvSpPr>
              <a:spLocks noChangeArrowheads="1"/>
            </p:cNvSpPr>
            <p:nvPr/>
          </p:nvSpPr>
          <p:spPr bwMode="auto">
            <a:xfrm>
              <a:off x="3369" y="3232"/>
              <a:ext cx="14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3" name="Freeform 2091"/>
            <p:cNvSpPr>
              <a:spLocks noEditPoints="1"/>
            </p:cNvSpPr>
            <p:nvPr/>
          </p:nvSpPr>
          <p:spPr bwMode="auto">
            <a:xfrm>
              <a:off x="3335" y="2843"/>
              <a:ext cx="149" cy="139"/>
            </a:xfrm>
            <a:custGeom>
              <a:avLst/>
              <a:gdLst>
                <a:gd name="T0" fmla="*/ 10 w 297"/>
                <a:gd name="T1" fmla="*/ 259 h 278"/>
                <a:gd name="T2" fmla="*/ 10 w 297"/>
                <a:gd name="T3" fmla="*/ 278 h 278"/>
                <a:gd name="T4" fmla="*/ 288 w 297"/>
                <a:gd name="T5" fmla="*/ 278 h 278"/>
                <a:gd name="T6" fmla="*/ 288 w 297"/>
                <a:gd name="T7" fmla="*/ 259 h 278"/>
                <a:gd name="T8" fmla="*/ 10 w 297"/>
                <a:gd name="T9" fmla="*/ 259 h 278"/>
                <a:gd name="T10" fmla="*/ 278 w 297"/>
                <a:gd name="T11" fmla="*/ 268 h 278"/>
                <a:gd name="T12" fmla="*/ 297 w 297"/>
                <a:gd name="T13" fmla="*/ 268 h 278"/>
                <a:gd name="T14" fmla="*/ 297 w 297"/>
                <a:gd name="T15" fmla="*/ 10 h 278"/>
                <a:gd name="T16" fmla="*/ 278 w 297"/>
                <a:gd name="T17" fmla="*/ 10 h 278"/>
                <a:gd name="T18" fmla="*/ 278 w 297"/>
                <a:gd name="T19" fmla="*/ 268 h 278"/>
                <a:gd name="T20" fmla="*/ 288 w 297"/>
                <a:gd name="T21" fmla="*/ 20 h 278"/>
                <a:gd name="T22" fmla="*/ 288 w 297"/>
                <a:gd name="T23" fmla="*/ 0 h 278"/>
                <a:gd name="T24" fmla="*/ 10 w 297"/>
                <a:gd name="T25" fmla="*/ 0 h 278"/>
                <a:gd name="T26" fmla="*/ 10 w 297"/>
                <a:gd name="T27" fmla="*/ 20 h 278"/>
                <a:gd name="T28" fmla="*/ 288 w 297"/>
                <a:gd name="T29" fmla="*/ 20 h 278"/>
                <a:gd name="T30" fmla="*/ 20 w 297"/>
                <a:gd name="T31" fmla="*/ 10 h 278"/>
                <a:gd name="T32" fmla="*/ 0 w 297"/>
                <a:gd name="T33" fmla="*/ 10 h 278"/>
                <a:gd name="T34" fmla="*/ 0 w 297"/>
                <a:gd name="T35" fmla="*/ 268 h 278"/>
                <a:gd name="T36" fmla="*/ 20 w 297"/>
                <a:gd name="T37" fmla="*/ 268 h 278"/>
                <a:gd name="T38" fmla="*/ 20 w 297"/>
                <a:gd name="T39" fmla="*/ 10 h 278"/>
                <a:gd name="T40" fmla="*/ 0 w 297"/>
                <a:gd name="T41" fmla="*/ 278 h 278"/>
                <a:gd name="T42" fmla="*/ 10 w 297"/>
                <a:gd name="T43" fmla="*/ 278 h 278"/>
                <a:gd name="T44" fmla="*/ 10 w 297"/>
                <a:gd name="T45" fmla="*/ 268 h 278"/>
                <a:gd name="T46" fmla="*/ 0 w 297"/>
                <a:gd name="T47" fmla="*/ 268 h 278"/>
                <a:gd name="T48" fmla="*/ 0 w 297"/>
                <a:gd name="T49" fmla="*/ 278 h 278"/>
                <a:gd name="T50" fmla="*/ 297 w 297"/>
                <a:gd name="T51" fmla="*/ 278 h 278"/>
                <a:gd name="T52" fmla="*/ 297 w 297"/>
                <a:gd name="T53" fmla="*/ 268 h 278"/>
                <a:gd name="T54" fmla="*/ 288 w 297"/>
                <a:gd name="T55" fmla="*/ 268 h 278"/>
                <a:gd name="T56" fmla="*/ 288 w 297"/>
                <a:gd name="T57" fmla="*/ 278 h 278"/>
                <a:gd name="T58" fmla="*/ 297 w 297"/>
                <a:gd name="T59" fmla="*/ 278 h 278"/>
                <a:gd name="T60" fmla="*/ 297 w 297"/>
                <a:gd name="T61" fmla="*/ 0 h 278"/>
                <a:gd name="T62" fmla="*/ 288 w 297"/>
                <a:gd name="T63" fmla="*/ 0 h 278"/>
                <a:gd name="T64" fmla="*/ 288 w 297"/>
                <a:gd name="T65" fmla="*/ 10 h 278"/>
                <a:gd name="T66" fmla="*/ 297 w 297"/>
                <a:gd name="T67" fmla="*/ 10 h 278"/>
                <a:gd name="T68" fmla="*/ 297 w 297"/>
                <a:gd name="T69" fmla="*/ 0 h 278"/>
                <a:gd name="T70" fmla="*/ 0 w 297"/>
                <a:gd name="T71" fmla="*/ 0 h 278"/>
                <a:gd name="T72" fmla="*/ 0 w 297"/>
                <a:gd name="T73" fmla="*/ 10 h 278"/>
                <a:gd name="T74" fmla="*/ 10 w 297"/>
                <a:gd name="T75" fmla="*/ 10 h 278"/>
                <a:gd name="T76" fmla="*/ 10 w 297"/>
                <a:gd name="T77" fmla="*/ 0 h 278"/>
                <a:gd name="T78" fmla="*/ 0 w 297"/>
                <a:gd name="T79" fmla="*/ 0 h 278"/>
                <a:gd name="T80" fmla="*/ 0 w 297"/>
                <a:gd name="T81" fmla="*/ 278 h 278"/>
                <a:gd name="T82" fmla="*/ 10 w 297"/>
                <a:gd name="T83" fmla="*/ 278 h 278"/>
                <a:gd name="T84" fmla="*/ 10 w 297"/>
                <a:gd name="T85" fmla="*/ 268 h 278"/>
                <a:gd name="T86" fmla="*/ 0 w 297"/>
                <a:gd name="T87" fmla="*/ 268 h 278"/>
                <a:gd name="T88" fmla="*/ 0 w 297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8">
                  <a:moveTo>
                    <a:pt x="10" y="259"/>
                  </a:moveTo>
                  <a:lnTo>
                    <a:pt x="10" y="278"/>
                  </a:lnTo>
                  <a:lnTo>
                    <a:pt x="288" y="278"/>
                  </a:lnTo>
                  <a:lnTo>
                    <a:pt x="288" y="259"/>
                  </a:lnTo>
                  <a:lnTo>
                    <a:pt x="10" y="259"/>
                  </a:lnTo>
                  <a:close/>
                  <a:moveTo>
                    <a:pt x="278" y="268"/>
                  </a:moveTo>
                  <a:lnTo>
                    <a:pt x="297" y="268"/>
                  </a:lnTo>
                  <a:lnTo>
                    <a:pt x="297" y="10"/>
                  </a:lnTo>
                  <a:lnTo>
                    <a:pt x="278" y="10"/>
                  </a:lnTo>
                  <a:lnTo>
                    <a:pt x="278" y="268"/>
                  </a:lnTo>
                  <a:close/>
                  <a:moveTo>
                    <a:pt x="288" y="20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288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97" y="278"/>
                  </a:moveTo>
                  <a:lnTo>
                    <a:pt x="297" y="268"/>
                  </a:lnTo>
                  <a:lnTo>
                    <a:pt x="288" y="268"/>
                  </a:lnTo>
                  <a:lnTo>
                    <a:pt x="288" y="278"/>
                  </a:lnTo>
                  <a:lnTo>
                    <a:pt x="297" y="278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10"/>
                  </a:lnTo>
                  <a:lnTo>
                    <a:pt x="297" y="10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4" name="Rectangle 2092"/>
            <p:cNvSpPr>
              <a:spLocks noChangeArrowheads="1"/>
            </p:cNvSpPr>
            <p:nvPr/>
          </p:nvSpPr>
          <p:spPr bwMode="auto">
            <a:xfrm>
              <a:off x="3340" y="2848"/>
              <a:ext cx="139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5" name="Freeform 2093"/>
            <p:cNvSpPr>
              <a:spLocks noEditPoints="1"/>
            </p:cNvSpPr>
            <p:nvPr/>
          </p:nvSpPr>
          <p:spPr bwMode="auto">
            <a:xfrm>
              <a:off x="3577" y="2972"/>
              <a:ext cx="149" cy="136"/>
            </a:xfrm>
            <a:custGeom>
              <a:avLst/>
              <a:gdLst>
                <a:gd name="T0" fmla="*/ 10 w 297"/>
                <a:gd name="T1" fmla="*/ 251 h 271"/>
                <a:gd name="T2" fmla="*/ 10 w 297"/>
                <a:gd name="T3" fmla="*/ 271 h 271"/>
                <a:gd name="T4" fmla="*/ 288 w 297"/>
                <a:gd name="T5" fmla="*/ 271 h 271"/>
                <a:gd name="T6" fmla="*/ 288 w 297"/>
                <a:gd name="T7" fmla="*/ 251 h 271"/>
                <a:gd name="T8" fmla="*/ 10 w 297"/>
                <a:gd name="T9" fmla="*/ 251 h 271"/>
                <a:gd name="T10" fmla="*/ 278 w 297"/>
                <a:gd name="T11" fmla="*/ 261 h 271"/>
                <a:gd name="T12" fmla="*/ 297 w 297"/>
                <a:gd name="T13" fmla="*/ 261 h 271"/>
                <a:gd name="T14" fmla="*/ 297 w 297"/>
                <a:gd name="T15" fmla="*/ 9 h 271"/>
                <a:gd name="T16" fmla="*/ 278 w 297"/>
                <a:gd name="T17" fmla="*/ 9 h 271"/>
                <a:gd name="T18" fmla="*/ 278 w 297"/>
                <a:gd name="T19" fmla="*/ 261 h 271"/>
                <a:gd name="T20" fmla="*/ 288 w 297"/>
                <a:gd name="T21" fmla="*/ 19 h 271"/>
                <a:gd name="T22" fmla="*/ 288 w 297"/>
                <a:gd name="T23" fmla="*/ 0 h 271"/>
                <a:gd name="T24" fmla="*/ 10 w 297"/>
                <a:gd name="T25" fmla="*/ 0 h 271"/>
                <a:gd name="T26" fmla="*/ 10 w 297"/>
                <a:gd name="T27" fmla="*/ 19 h 271"/>
                <a:gd name="T28" fmla="*/ 288 w 297"/>
                <a:gd name="T29" fmla="*/ 19 h 271"/>
                <a:gd name="T30" fmla="*/ 19 w 297"/>
                <a:gd name="T31" fmla="*/ 9 h 271"/>
                <a:gd name="T32" fmla="*/ 0 w 297"/>
                <a:gd name="T33" fmla="*/ 9 h 271"/>
                <a:gd name="T34" fmla="*/ 0 w 297"/>
                <a:gd name="T35" fmla="*/ 261 h 271"/>
                <a:gd name="T36" fmla="*/ 19 w 297"/>
                <a:gd name="T37" fmla="*/ 261 h 271"/>
                <a:gd name="T38" fmla="*/ 19 w 297"/>
                <a:gd name="T39" fmla="*/ 9 h 271"/>
                <a:gd name="T40" fmla="*/ 0 w 297"/>
                <a:gd name="T41" fmla="*/ 271 h 271"/>
                <a:gd name="T42" fmla="*/ 10 w 297"/>
                <a:gd name="T43" fmla="*/ 271 h 271"/>
                <a:gd name="T44" fmla="*/ 10 w 297"/>
                <a:gd name="T45" fmla="*/ 261 h 271"/>
                <a:gd name="T46" fmla="*/ 0 w 297"/>
                <a:gd name="T47" fmla="*/ 261 h 271"/>
                <a:gd name="T48" fmla="*/ 0 w 297"/>
                <a:gd name="T49" fmla="*/ 271 h 271"/>
                <a:gd name="T50" fmla="*/ 297 w 297"/>
                <a:gd name="T51" fmla="*/ 271 h 271"/>
                <a:gd name="T52" fmla="*/ 297 w 297"/>
                <a:gd name="T53" fmla="*/ 261 h 271"/>
                <a:gd name="T54" fmla="*/ 288 w 297"/>
                <a:gd name="T55" fmla="*/ 261 h 271"/>
                <a:gd name="T56" fmla="*/ 288 w 297"/>
                <a:gd name="T57" fmla="*/ 271 h 271"/>
                <a:gd name="T58" fmla="*/ 297 w 297"/>
                <a:gd name="T59" fmla="*/ 271 h 271"/>
                <a:gd name="T60" fmla="*/ 297 w 297"/>
                <a:gd name="T61" fmla="*/ 0 h 271"/>
                <a:gd name="T62" fmla="*/ 288 w 297"/>
                <a:gd name="T63" fmla="*/ 0 h 271"/>
                <a:gd name="T64" fmla="*/ 288 w 297"/>
                <a:gd name="T65" fmla="*/ 9 h 271"/>
                <a:gd name="T66" fmla="*/ 297 w 297"/>
                <a:gd name="T67" fmla="*/ 9 h 271"/>
                <a:gd name="T68" fmla="*/ 297 w 297"/>
                <a:gd name="T69" fmla="*/ 0 h 271"/>
                <a:gd name="T70" fmla="*/ 0 w 297"/>
                <a:gd name="T71" fmla="*/ 0 h 271"/>
                <a:gd name="T72" fmla="*/ 0 w 297"/>
                <a:gd name="T73" fmla="*/ 9 h 271"/>
                <a:gd name="T74" fmla="*/ 10 w 297"/>
                <a:gd name="T75" fmla="*/ 9 h 271"/>
                <a:gd name="T76" fmla="*/ 10 w 297"/>
                <a:gd name="T77" fmla="*/ 0 h 271"/>
                <a:gd name="T78" fmla="*/ 0 w 297"/>
                <a:gd name="T79" fmla="*/ 0 h 271"/>
                <a:gd name="T80" fmla="*/ 0 w 297"/>
                <a:gd name="T81" fmla="*/ 271 h 271"/>
                <a:gd name="T82" fmla="*/ 10 w 297"/>
                <a:gd name="T83" fmla="*/ 271 h 271"/>
                <a:gd name="T84" fmla="*/ 10 w 297"/>
                <a:gd name="T85" fmla="*/ 261 h 271"/>
                <a:gd name="T86" fmla="*/ 0 w 297"/>
                <a:gd name="T87" fmla="*/ 261 h 271"/>
                <a:gd name="T88" fmla="*/ 0 w 297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1">
                  <a:moveTo>
                    <a:pt x="10" y="251"/>
                  </a:moveTo>
                  <a:lnTo>
                    <a:pt x="10" y="271"/>
                  </a:lnTo>
                  <a:lnTo>
                    <a:pt x="288" y="271"/>
                  </a:lnTo>
                  <a:lnTo>
                    <a:pt x="288" y="251"/>
                  </a:lnTo>
                  <a:lnTo>
                    <a:pt x="10" y="251"/>
                  </a:lnTo>
                  <a:close/>
                  <a:moveTo>
                    <a:pt x="278" y="261"/>
                  </a:moveTo>
                  <a:lnTo>
                    <a:pt x="297" y="261"/>
                  </a:lnTo>
                  <a:lnTo>
                    <a:pt x="297" y="9"/>
                  </a:lnTo>
                  <a:lnTo>
                    <a:pt x="278" y="9"/>
                  </a:lnTo>
                  <a:lnTo>
                    <a:pt x="278" y="261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97" y="271"/>
                  </a:moveTo>
                  <a:lnTo>
                    <a:pt x="297" y="261"/>
                  </a:lnTo>
                  <a:lnTo>
                    <a:pt x="288" y="261"/>
                  </a:lnTo>
                  <a:lnTo>
                    <a:pt x="288" y="271"/>
                  </a:lnTo>
                  <a:lnTo>
                    <a:pt x="297" y="271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7" y="9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6" name="Rectangle 2094"/>
            <p:cNvSpPr>
              <a:spLocks noChangeArrowheads="1"/>
            </p:cNvSpPr>
            <p:nvPr/>
          </p:nvSpPr>
          <p:spPr bwMode="auto">
            <a:xfrm>
              <a:off x="3582" y="2977"/>
              <a:ext cx="139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7" name="Freeform 2095"/>
            <p:cNvSpPr>
              <a:spLocks noEditPoints="1"/>
            </p:cNvSpPr>
            <p:nvPr/>
          </p:nvSpPr>
          <p:spPr bwMode="auto">
            <a:xfrm>
              <a:off x="3765" y="2972"/>
              <a:ext cx="152" cy="136"/>
            </a:xfrm>
            <a:custGeom>
              <a:avLst/>
              <a:gdLst>
                <a:gd name="T0" fmla="*/ 9 w 304"/>
                <a:gd name="T1" fmla="*/ 251 h 271"/>
                <a:gd name="T2" fmla="*/ 9 w 304"/>
                <a:gd name="T3" fmla="*/ 271 h 271"/>
                <a:gd name="T4" fmla="*/ 294 w 304"/>
                <a:gd name="T5" fmla="*/ 271 h 271"/>
                <a:gd name="T6" fmla="*/ 294 w 304"/>
                <a:gd name="T7" fmla="*/ 251 h 271"/>
                <a:gd name="T8" fmla="*/ 9 w 304"/>
                <a:gd name="T9" fmla="*/ 251 h 271"/>
                <a:gd name="T10" fmla="*/ 284 w 304"/>
                <a:gd name="T11" fmla="*/ 261 h 271"/>
                <a:gd name="T12" fmla="*/ 304 w 304"/>
                <a:gd name="T13" fmla="*/ 261 h 271"/>
                <a:gd name="T14" fmla="*/ 304 w 304"/>
                <a:gd name="T15" fmla="*/ 9 h 271"/>
                <a:gd name="T16" fmla="*/ 284 w 304"/>
                <a:gd name="T17" fmla="*/ 9 h 271"/>
                <a:gd name="T18" fmla="*/ 284 w 304"/>
                <a:gd name="T19" fmla="*/ 261 h 271"/>
                <a:gd name="T20" fmla="*/ 294 w 304"/>
                <a:gd name="T21" fmla="*/ 19 h 271"/>
                <a:gd name="T22" fmla="*/ 294 w 304"/>
                <a:gd name="T23" fmla="*/ 0 h 271"/>
                <a:gd name="T24" fmla="*/ 9 w 304"/>
                <a:gd name="T25" fmla="*/ 0 h 271"/>
                <a:gd name="T26" fmla="*/ 9 w 304"/>
                <a:gd name="T27" fmla="*/ 19 h 271"/>
                <a:gd name="T28" fmla="*/ 294 w 304"/>
                <a:gd name="T29" fmla="*/ 19 h 271"/>
                <a:gd name="T30" fmla="*/ 19 w 304"/>
                <a:gd name="T31" fmla="*/ 9 h 271"/>
                <a:gd name="T32" fmla="*/ 0 w 304"/>
                <a:gd name="T33" fmla="*/ 9 h 271"/>
                <a:gd name="T34" fmla="*/ 0 w 304"/>
                <a:gd name="T35" fmla="*/ 261 h 271"/>
                <a:gd name="T36" fmla="*/ 19 w 304"/>
                <a:gd name="T37" fmla="*/ 261 h 271"/>
                <a:gd name="T38" fmla="*/ 19 w 304"/>
                <a:gd name="T39" fmla="*/ 9 h 271"/>
                <a:gd name="T40" fmla="*/ 0 w 304"/>
                <a:gd name="T41" fmla="*/ 271 h 271"/>
                <a:gd name="T42" fmla="*/ 9 w 304"/>
                <a:gd name="T43" fmla="*/ 271 h 271"/>
                <a:gd name="T44" fmla="*/ 9 w 304"/>
                <a:gd name="T45" fmla="*/ 261 h 271"/>
                <a:gd name="T46" fmla="*/ 0 w 304"/>
                <a:gd name="T47" fmla="*/ 261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1 h 271"/>
                <a:gd name="T54" fmla="*/ 294 w 304"/>
                <a:gd name="T55" fmla="*/ 261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9 h 271"/>
                <a:gd name="T66" fmla="*/ 304 w 304"/>
                <a:gd name="T67" fmla="*/ 9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9 h 271"/>
                <a:gd name="T74" fmla="*/ 9 w 304"/>
                <a:gd name="T75" fmla="*/ 9 h 271"/>
                <a:gd name="T76" fmla="*/ 9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9 w 304"/>
                <a:gd name="T83" fmla="*/ 271 h 271"/>
                <a:gd name="T84" fmla="*/ 9 w 304"/>
                <a:gd name="T85" fmla="*/ 261 h 271"/>
                <a:gd name="T86" fmla="*/ 0 w 304"/>
                <a:gd name="T87" fmla="*/ 261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9" y="251"/>
                  </a:moveTo>
                  <a:lnTo>
                    <a:pt x="9" y="271"/>
                  </a:lnTo>
                  <a:lnTo>
                    <a:pt x="294" y="271"/>
                  </a:lnTo>
                  <a:lnTo>
                    <a:pt x="294" y="251"/>
                  </a:lnTo>
                  <a:lnTo>
                    <a:pt x="9" y="251"/>
                  </a:lnTo>
                  <a:close/>
                  <a:moveTo>
                    <a:pt x="284" y="261"/>
                  </a:moveTo>
                  <a:lnTo>
                    <a:pt x="304" y="261"/>
                  </a:lnTo>
                  <a:lnTo>
                    <a:pt x="304" y="9"/>
                  </a:lnTo>
                  <a:lnTo>
                    <a:pt x="284" y="9"/>
                  </a:lnTo>
                  <a:lnTo>
                    <a:pt x="284" y="261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9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1"/>
                  </a:lnTo>
                  <a:lnTo>
                    <a:pt x="294" y="261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9"/>
                  </a:lnTo>
                  <a:lnTo>
                    <a:pt x="304" y="9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8" name="Rectangle 2096"/>
            <p:cNvSpPr>
              <a:spLocks noChangeArrowheads="1"/>
            </p:cNvSpPr>
            <p:nvPr/>
          </p:nvSpPr>
          <p:spPr bwMode="auto">
            <a:xfrm>
              <a:off x="3770" y="2977"/>
              <a:ext cx="14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89" name="Freeform 2097"/>
            <p:cNvSpPr>
              <a:spLocks noEditPoints="1"/>
            </p:cNvSpPr>
            <p:nvPr/>
          </p:nvSpPr>
          <p:spPr bwMode="auto">
            <a:xfrm>
              <a:off x="3758" y="3227"/>
              <a:ext cx="152" cy="136"/>
            </a:xfrm>
            <a:custGeom>
              <a:avLst/>
              <a:gdLst>
                <a:gd name="T0" fmla="*/ 10 w 304"/>
                <a:gd name="T1" fmla="*/ 252 h 271"/>
                <a:gd name="T2" fmla="*/ 10 w 304"/>
                <a:gd name="T3" fmla="*/ 271 h 271"/>
                <a:gd name="T4" fmla="*/ 294 w 304"/>
                <a:gd name="T5" fmla="*/ 271 h 271"/>
                <a:gd name="T6" fmla="*/ 294 w 304"/>
                <a:gd name="T7" fmla="*/ 252 h 271"/>
                <a:gd name="T8" fmla="*/ 10 w 304"/>
                <a:gd name="T9" fmla="*/ 252 h 271"/>
                <a:gd name="T10" fmla="*/ 284 w 304"/>
                <a:gd name="T11" fmla="*/ 261 h 271"/>
                <a:gd name="T12" fmla="*/ 304 w 304"/>
                <a:gd name="T13" fmla="*/ 261 h 271"/>
                <a:gd name="T14" fmla="*/ 304 w 304"/>
                <a:gd name="T15" fmla="*/ 9 h 271"/>
                <a:gd name="T16" fmla="*/ 284 w 304"/>
                <a:gd name="T17" fmla="*/ 9 h 271"/>
                <a:gd name="T18" fmla="*/ 284 w 304"/>
                <a:gd name="T19" fmla="*/ 261 h 271"/>
                <a:gd name="T20" fmla="*/ 294 w 304"/>
                <a:gd name="T21" fmla="*/ 19 h 271"/>
                <a:gd name="T22" fmla="*/ 294 w 304"/>
                <a:gd name="T23" fmla="*/ 0 h 271"/>
                <a:gd name="T24" fmla="*/ 10 w 304"/>
                <a:gd name="T25" fmla="*/ 0 h 271"/>
                <a:gd name="T26" fmla="*/ 10 w 304"/>
                <a:gd name="T27" fmla="*/ 19 h 271"/>
                <a:gd name="T28" fmla="*/ 294 w 304"/>
                <a:gd name="T29" fmla="*/ 19 h 271"/>
                <a:gd name="T30" fmla="*/ 19 w 304"/>
                <a:gd name="T31" fmla="*/ 9 h 271"/>
                <a:gd name="T32" fmla="*/ 0 w 304"/>
                <a:gd name="T33" fmla="*/ 9 h 271"/>
                <a:gd name="T34" fmla="*/ 0 w 304"/>
                <a:gd name="T35" fmla="*/ 261 h 271"/>
                <a:gd name="T36" fmla="*/ 19 w 304"/>
                <a:gd name="T37" fmla="*/ 261 h 271"/>
                <a:gd name="T38" fmla="*/ 19 w 304"/>
                <a:gd name="T39" fmla="*/ 9 h 271"/>
                <a:gd name="T40" fmla="*/ 0 w 304"/>
                <a:gd name="T41" fmla="*/ 271 h 271"/>
                <a:gd name="T42" fmla="*/ 10 w 304"/>
                <a:gd name="T43" fmla="*/ 271 h 271"/>
                <a:gd name="T44" fmla="*/ 10 w 304"/>
                <a:gd name="T45" fmla="*/ 261 h 271"/>
                <a:gd name="T46" fmla="*/ 0 w 304"/>
                <a:gd name="T47" fmla="*/ 261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1 h 271"/>
                <a:gd name="T54" fmla="*/ 294 w 304"/>
                <a:gd name="T55" fmla="*/ 261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9 h 271"/>
                <a:gd name="T66" fmla="*/ 304 w 304"/>
                <a:gd name="T67" fmla="*/ 9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9 h 271"/>
                <a:gd name="T74" fmla="*/ 10 w 304"/>
                <a:gd name="T75" fmla="*/ 9 h 271"/>
                <a:gd name="T76" fmla="*/ 10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10 w 304"/>
                <a:gd name="T83" fmla="*/ 271 h 271"/>
                <a:gd name="T84" fmla="*/ 10 w 304"/>
                <a:gd name="T85" fmla="*/ 261 h 271"/>
                <a:gd name="T86" fmla="*/ 0 w 304"/>
                <a:gd name="T87" fmla="*/ 261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10" y="252"/>
                  </a:moveTo>
                  <a:lnTo>
                    <a:pt x="10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10" y="252"/>
                  </a:lnTo>
                  <a:close/>
                  <a:moveTo>
                    <a:pt x="284" y="261"/>
                  </a:moveTo>
                  <a:lnTo>
                    <a:pt x="304" y="261"/>
                  </a:lnTo>
                  <a:lnTo>
                    <a:pt x="304" y="9"/>
                  </a:lnTo>
                  <a:lnTo>
                    <a:pt x="284" y="9"/>
                  </a:lnTo>
                  <a:lnTo>
                    <a:pt x="284" y="261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1"/>
                  </a:lnTo>
                  <a:lnTo>
                    <a:pt x="294" y="261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9"/>
                  </a:lnTo>
                  <a:lnTo>
                    <a:pt x="304" y="9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0" name="Rectangle 2098"/>
            <p:cNvSpPr>
              <a:spLocks noChangeArrowheads="1"/>
            </p:cNvSpPr>
            <p:nvPr/>
          </p:nvSpPr>
          <p:spPr bwMode="auto">
            <a:xfrm>
              <a:off x="3763" y="3232"/>
              <a:ext cx="14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1" name="Freeform 2099"/>
            <p:cNvSpPr>
              <a:spLocks noEditPoints="1"/>
            </p:cNvSpPr>
            <p:nvPr/>
          </p:nvSpPr>
          <p:spPr bwMode="auto">
            <a:xfrm>
              <a:off x="3535" y="3608"/>
              <a:ext cx="149" cy="139"/>
            </a:xfrm>
            <a:custGeom>
              <a:avLst/>
              <a:gdLst>
                <a:gd name="T0" fmla="*/ 10 w 297"/>
                <a:gd name="T1" fmla="*/ 258 h 277"/>
                <a:gd name="T2" fmla="*/ 10 w 297"/>
                <a:gd name="T3" fmla="*/ 277 h 277"/>
                <a:gd name="T4" fmla="*/ 288 w 297"/>
                <a:gd name="T5" fmla="*/ 277 h 277"/>
                <a:gd name="T6" fmla="*/ 288 w 297"/>
                <a:gd name="T7" fmla="*/ 258 h 277"/>
                <a:gd name="T8" fmla="*/ 10 w 297"/>
                <a:gd name="T9" fmla="*/ 258 h 277"/>
                <a:gd name="T10" fmla="*/ 278 w 297"/>
                <a:gd name="T11" fmla="*/ 268 h 277"/>
                <a:gd name="T12" fmla="*/ 297 w 297"/>
                <a:gd name="T13" fmla="*/ 268 h 277"/>
                <a:gd name="T14" fmla="*/ 297 w 297"/>
                <a:gd name="T15" fmla="*/ 9 h 277"/>
                <a:gd name="T16" fmla="*/ 278 w 297"/>
                <a:gd name="T17" fmla="*/ 9 h 277"/>
                <a:gd name="T18" fmla="*/ 278 w 297"/>
                <a:gd name="T19" fmla="*/ 268 h 277"/>
                <a:gd name="T20" fmla="*/ 288 w 297"/>
                <a:gd name="T21" fmla="*/ 19 h 277"/>
                <a:gd name="T22" fmla="*/ 288 w 297"/>
                <a:gd name="T23" fmla="*/ 0 h 277"/>
                <a:gd name="T24" fmla="*/ 10 w 297"/>
                <a:gd name="T25" fmla="*/ 0 h 277"/>
                <a:gd name="T26" fmla="*/ 10 w 297"/>
                <a:gd name="T27" fmla="*/ 19 h 277"/>
                <a:gd name="T28" fmla="*/ 288 w 297"/>
                <a:gd name="T29" fmla="*/ 19 h 277"/>
                <a:gd name="T30" fmla="*/ 19 w 297"/>
                <a:gd name="T31" fmla="*/ 9 h 277"/>
                <a:gd name="T32" fmla="*/ 0 w 297"/>
                <a:gd name="T33" fmla="*/ 9 h 277"/>
                <a:gd name="T34" fmla="*/ 0 w 297"/>
                <a:gd name="T35" fmla="*/ 268 h 277"/>
                <a:gd name="T36" fmla="*/ 19 w 297"/>
                <a:gd name="T37" fmla="*/ 268 h 277"/>
                <a:gd name="T38" fmla="*/ 19 w 297"/>
                <a:gd name="T39" fmla="*/ 9 h 277"/>
                <a:gd name="T40" fmla="*/ 0 w 297"/>
                <a:gd name="T41" fmla="*/ 277 h 277"/>
                <a:gd name="T42" fmla="*/ 10 w 297"/>
                <a:gd name="T43" fmla="*/ 277 h 277"/>
                <a:gd name="T44" fmla="*/ 10 w 297"/>
                <a:gd name="T45" fmla="*/ 268 h 277"/>
                <a:gd name="T46" fmla="*/ 0 w 297"/>
                <a:gd name="T47" fmla="*/ 268 h 277"/>
                <a:gd name="T48" fmla="*/ 0 w 297"/>
                <a:gd name="T49" fmla="*/ 277 h 277"/>
                <a:gd name="T50" fmla="*/ 297 w 297"/>
                <a:gd name="T51" fmla="*/ 277 h 277"/>
                <a:gd name="T52" fmla="*/ 297 w 297"/>
                <a:gd name="T53" fmla="*/ 268 h 277"/>
                <a:gd name="T54" fmla="*/ 288 w 297"/>
                <a:gd name="T55" fmla="*/ 268 h 277"/>
                <a:gd name="T56" fmla="*/ 288 w 297"/>
                <a:gd name="T57" fmla="*/ 277 h 277"/>
                <a:gd name="T58" fmla="*/ 297 w 297"/>
                <a:gd name="T59" fmla="*/ 277 h 277"/>
                <a:gd name="T60" fmla="*/ 297 w 297"/>
                <a:gd name="T61" fmla="*/ 0 h 277"/>
                <a:gd name="T62" fmla="*/ 288 w 297"/>
                <a:gd name="T63" fmla="*/ 0 h 277"/>
                <a:gd name="T64" fmla="*/ 288 w 297"/>
                <a:gd name="T65" fmla="*/ 9 h 277"/>
                <a:gd name="T66" fmla="*/ 297 w 297"/>
                <a:gd name="T67" fmla="*/ 9 h 277"/>
                <a:gd name="T68" fmla="*/ 297 w 297"/>
                <a:gd name="T69" fmla="*/ 0 h 277"/>
                <a:gd name="T70" fmla="*/ 0 w 297"/>
                <a:gd name="T71" fmla="*/ 0 h 277"/>
                <a:gd name="T72" fmla="*/ 0 w 297"/>
                <a:gd name="T73" fmla="*/ 9 h 277"/>
                <a:gd name="T74" fmla="*/ 10 w 297"/>
                <a:gd name="T75" fmla="*/ 9 h 277"/>
                <a:gd name="T76" fmla="*/ 10 w 297"/>
                <a:gd name="T77" fmla="*/ 0 h 277"/>
                <a:gd name="T78" fmla="*/ 0 w 297"/>
                <a:gd name="T79" fmla="*/ 0 h 277"/>
                <a:gd name="T80" fmla="*/ 0 w 297"/>
                <a:gd name="T81" fmla="*/ 277 h 277"/>
                <a:gd name="T82" fmla="*/ 10 w 297"/>
                <a:gd name="T83" fmla="*/ 277 h 277"/>
                <a:gd name="T84" fmla="*/ 10 w 297"/>
                <a:gd name="T85" fmla="*/ 268 h 277"/>
                <a:gd name="T86" fmla="*/ 0 w 297"/>
                <a:gd name="T87" fmla="*/ 268 h 277"/>
                <a:gd name="T88" fmla="*/ 0 w 297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7">
                  <a:moveTo>
                    <a:pt x="10" y="258"/>
                  </a:moveTo>
                  <a:lnTo>
                    <a:pt x="10" y="277"/>
                  </a:lnTo>
                  <a:lnTo>
                    <a:pt x="288" y="277"/>
                  </a:lnTo>
                  <a:lnTo>
                    <a:pt x="288" y="258"/>
                  </a:lnTo>
                  <a:lnTo>
                    <a:pt x="10" y="258"/>
                  </a:lnTo>
                  <a:close/>
                  <a:moveTo>
                    <a:pt x="278" y="268"/>
                  </a:moveTo>
                  <a:lnTo>
                    <a:pt x="297" y="268"/>
                  </a:lnTo>
                  <a:lnTo>
                    <a:pt x="297" y="9"/>
                  </a:lnTo>
                  <a:lnTo>
                    <a:pt x="278" y="9"/>
                  </a:lnTo>
                  <a:lnTo>
                    <a:pt x="278" y="268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297" y="277"/>
                  </a:moveTo>
                  <a:lnTo>
                    <a:pt x="297" y="268"/>
                  </a:lnTo>
                  <a:lnTo>
                    <a:pt x="288" y="268"/>
                  </a:lnTo>
                  <a:lnTo>
                    <a:pt x="288" y="277"/>
                  </a:lnTo>
                  <a:lnTo>
                    <a:pt x="297" y="277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7" y="9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2" name="Rectangle 2100"/>
            <p:cNvSpPr>
              <a:spLocks noChangeArrowheads="1"/>
            </p:cNvSpPr>
            <p:nvPr/>
          </p:nvSpPr>
          <p:spPr bwMode="auto">
            <a:xfrm>
              <a:off x="3540" y="3613"/>
              <a:ext cx="139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3" name="Freeform 2101"/>
            <p:cNvSpPr>
              <a:spLocks noEditPoints="1"/>
            </p:cNvSpPr>
            <p:nvPr/>
          </p:nvSpPr>
          <p:spPr bwMode="auto">
            <a:xfrm>
              <a:off x="3354" y="3608"/>
              <a:ext cx="149" cy="139"/>
            </a:xfrm>
            <a:custGeom>
              <a:avLst/>
              <a:gdLst>
                <a:gd name="T0" fmla="*/ 10 w 297"/>
                <a:gd name="T1" fmla="*/ 258 h 277"/>
                <a:gd name="T2" fmla="*/ 10 w 297"/>
                <a:gd name="T3" fmla="*/ 277 h 277"/>
                <a:gd name="T4" fmla="*/ 288 w 297"/>
                <a:gd name="T5" fmla="*/ 277 h 277"/>
                <a:gd name="T6" fmla="*/ 288 w 297"/>
                <a:gd name="T7" fmla="*/ 258 h 277"/>
                <a:gd name="T8" fmla="*/ 10 w 297"/>
                <a:gd name="T9" fmla="*/ 258 h 277"/>
                <a:gd name="T10" fmla="*/ 278 w 297"/>
                <a:gd name="T11" fmla="*/ 268 h 277"/>
                <a:gd name="T12" fmla="*/ 297 w 297"/>
                <a:gd name="T13" fmla="*/ 268 h 277"/>
                <a:gd name="T14" fmla="*/ 297 w 297"/>
                <a:gd name="T15" fmla="*/ 9 h 277"/>
                <a:gd name="T16" fmla="*/ 278 w 297"/>
                <a:gd name="T17" fmla="*/ 9 h 277"/>
                <a:gd name="T18" fmla="*/ 278 w 297"/>
                <a:gd name="T19" fmla="*/ 268 h 277"/>
                <a:gd name="T20" fmla="*/ 288 w 297"/>
                <a:gd name="T21" fmla="*/ 19 h 277"/>
                <a:gd name="T22" fmla="*/ 288 w 297"/>
                <a:gd name="T23" fmla="*/ 0 h 277"/>
                <a:gd name="T24" fmla="*/ 10 w 297"/>
                <a:gd name="T25" fmla="*/ 0 h 277"/>
                <a:gd name="T26" fmla="*/ 10 w 297"/>
                <a:gd name="T27" fmla="*/ 19 h 277"/>
                <a:gd name="T28" fmla="*/ 288 w 297"/>
                <a:gd name="T29" fmla="*/ 19 h 277"/>
                <a:gd name="T30" fmla="*/ 19 w 297"/>
                <a:gd name="T31" fmla="*/ 9 h 277"/>
                <a:gd name="T32" fmla="*/ 0 w 297"/>
                <a:gd name="T33" fmla="*/ 9 h 277"/>
                <a:gd name="T34" fmla="*/ 0 w 297"/>
                <a:gd name="T35" fmla="*/ 268 h 277"/>
                <a:gd name="T36" fmla="*/ 19 w 297"/>
                <a:gd name="T37" fmla="*/ 268 h 277"/>
                <a:gd name="T38" fmla="*/ 19 w 297"/>
                <a:gd name="T39" fmla="*/ 9 h 277"/>
                <a:gd name="T40" fmla="*/ 0 w 297"/>
                <a:gd name="T41" fmla="*/ 277 h 277"/>
                <a:gd name="T42" fmla="*/ 10 w 297"/>
                <a:gd name="T43" fmla="*/ 277 h 277"/>
                <a:gd name="T44" fmla="*/ 10 w 297"/>
                <a:gd name="T45" fmla="*/ 268 h 277"/>
                <a:gd name="T46" fmla="*/ 0 w 297"/>
                <a:gd name="T47" fmla="*/ 268 h 277"/>
                <a:gd name="T48" fmla="*/ 0 w 297"/>
                <a:gd name="T49" fmla="*/ 277 h 277"/>
                <a:gd name="T50" fmla="*/ 297 w 297"/>
                <a:gd name="T51" fmla="*/ 277 h 277"/>
                <a:gd name="T52" fmla="*/ 297 w 297"/>
                <a:gd name="T53" fmla="*/ 268 h 277"/>
                <a:gd name="T54" fmla="*/ 288 w 297"/>
                <a:gd name="T55" fmla="*/ 268 h 277"/>
                <a:gd name="T56" fmla="*/ 288 w 297"/>
                <a:gd name="T57" fmla="*/ 277 h 277"/>
                <a:gd name="T58" fmla="*/ 297 w 297"/>
                <a:gd name="T59" fmla="*/ 277 h 277"/>
                <a:gd name="T60" fmla="*/ 297 w 297"/>
                <a:gd name="T61" fmla="*/ 0 h 277"/>
                <a:gd name="T62" fmla="*/ 288 w 297"/>
                <a:gd name="T63" fmla="*/ 0 h 277"/>
                <a:gd name="T64" fmla="*/ 288 w 297"/>
                <a:gd name="T65" fmla="*/ 9 h 277"/>
                <a:gd name="T66" fmla="*/ 297 w 297"/>
                <a:gd name="T67" fmla="*/ 9 h 277"/>
                <a:gd name="T68" fmla="*/ 297 w 297"/>
                <a:gd name="T69" fmla="*/ 0 h 277"/>
                <a:gd name="T70" fmla="*/ 0 w 297"/>
                <a:gd name="T71" fmla="*/ 0 h 277"/>
                <a:gd name="T72" fmla="*/ 0 w 297"/>
                <a:gd name="T73" fmla="*/ 9 h 277"/>
                <a:gd name="T74" fmla="*/ 10 w 297"/>
                <a:gd name="T75" fmla="*/ 9 h 277"/>
                <a:gd name="T76" fmla="*/ 10 w 297"/>
                <a:gd name="T77" fmla="*/ 0 h 277"/>
                <a:gd name="T78" fmla="*/ 0 w 297"/>
                <a:gd name="T79" fmla="*/ 0 h 277"/>
                <a:gd name="T80" fmla="*/ 0 w 297"/>
                <a:gd name="T81" fmla="*/ 277 h 277"/>
                <a:gd name="T82" fmla="*/ 10 w 297"/>
                <a:gd name="T83" fmla="*/ 277 h 277"/>
                <a:gd name="T84" fmla="*/ 10 w 297"/>
                <a:gd name="T85" fmla="*/ 268 h 277"/>
                <a:gd name="T86" fmla="*/ 0 w 297"/>
                <a:gd name="T87" fmla="*/ 268 h 277"/>
                <a:gd name="T88" fmla="*/ 0 w 297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7">
                  <a:moveTo>
                    <a:pt x="10" y="258"/>
                  </a:moveTo>
                  <a:lnTo>
                    <a:pt x="10" y="277"/>
                  </a:lnTo>
                  <a:lnTo>
                    <a:pt x="288" y="277"/>
                  </a:lnTo>
                  <a:lnTo>
                    <a:pt x="288" y="258"/>
                  </a:lnTo>
                  <a:lnTo>
                    <a:pt x="10" y="258"/>
                  </a:lnTo>
                  <a:close/>
                  <a:moveTo>
                    <a:pt x="278" y="268"/>
                  </a:moveTo>
                  <a:lnTo>
                    <a:pt x="297" y="268"/>
                  </a:lnTo>
                  <a:lnTo>
                    <a:pt x="297" y="9"/>
                  </a:lnTo>
                  <a:lnTo>
                    <a:pt x="278" y="9"/>
                  </a:lnTo>
                  <a:lnTo>
                    <a:pt x="278" y="268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297" y="277"/>
                  </a:moveTo>
                  <a:lnTo>
                    <a:pt x="297" y="268"/>
                  </a:lnTo>
                  <a:lnTo>
                    <a:pt x="288" y="268"/>
                  </a:lnTo>
                  <a:lnTo>
                    <a:pt x="288" y="277"/>
                  </a:lnTo>
                  <a:lnTo>
                    <a:pt x="297" y="277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7" y="9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4" name="Rectangle 2102"/>
            <p:cNvSpPr>
              <a:spLocks noChangeArrowheads="1"/>
            </p:cNvSpPr>
            <p:nvPr/>
          </p:nvSpPr>
          <p:spPr bwMode="auto">
            <a:xfrm>
              <a:off x="3359" y="3613"/>
              <a:ext cx="139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5" name="Freeform 2103"/>
            <p:cNvSpPr>
              <a:spLocks noEditPoints="1"/>
            </p:cNvSpPr>
            <p:nvPr/>
          </p:nvSpPr>
          <p:spPr bwMode="auto">
            <a:xfrm>
              <a:off x="3991" y="2972"/>
              <a:ext cx="149" cy="136"/>
            </a:xfrm>
            <a:custGeom>
              <a:avLst/>
              <a:gdLst>
                <a:gd name="T0" fmla="*/ 10 w 298"/>
                <a:gd name="T1" fmla="*/ 251 h 271"/>
                <a:gd name="T2" fmla="*/ 10 w 298"/>
                <a:gd name="T3" fmla="*/ 271 h 271"/>
                <a:gd name="T4" fmla="*/ 288 w 298"/>
                <a:gd name="T5" fmla="*/ 271 h 271"/>
                <a:gd name="T6" fmla="*/ 288 w 298"/>
                <a:gd name="T7" fmla="*/ 251 h 271"/>
                <a:gd name="T8" fmla="*/ 10 w 298"/>
                <a:gd name="T9" fmla="*/ 251 h 271"/>
                <a:gd name="T10" fmla="*/ 278 w 298"/>
                <a:gd name="T11" fmla="*/ 261 h 271"/>
                <a:gd name="T12" fmla="*/ 298 w 298"/>
                <a:gd name="T13" fmla="*/ 261 h 271"/>
                <a:gd name="T14" fmla="*/ 298 w 298"/>
                <a:gd name="T15" fmla="*/ 9 h 271"/>
                <a:gd name="T16" fmla="*/ 278 w 298"/>
                <a:gd name="T17" fmla="*/ 9 h 271"/>
                <a:gd name="T18" fmla="*/ 278 w 298"/>
                <a:gd name="T19" fmla="*/ 261 h 271"/>
                <a:gd name="T20" fmla="*/ 288 w 298"/>
                <a:gd name="T21" fmla="*/ 19 h 271"/>
                <a:gd name="T22" fmla="*/ 288 w 298"/>
                <a:gd name="T23" fmla="*/ 0 h 271"/>
                <a:gd name="T24" fmla="*/ 10 w 298"/>
                <a:gd name="T25" fmla="*/ 0 h 271"/>
                <a:gd name="T26" fmla="*/ 10 w 298"/>
                <a:gd name="T27" fmla="*/ 19 h 271"/>
                <a:gd name="T28" fmla="*/ 288 w 298"/>
                <a:gd name="T29" fmla="*/ 19 h 271"/>
                <a:gd name="T30" fmla="*/ 20 w 298"/>
                <a:gd name="T31" fmla="*/ 9 h 271"/>
                <a:gd name="T32" fmla="*/ 0 w 298"/>
                <a:gd name="T33" fmla="*/ 9 h 271"/>
                <a:gd name="T34" fmla="*/ 0 w 298"/>
                <a:gd name="T35" fmla="*/ 261 h 271"/>
                <a:gd name="T36" fmla="*/ 20 w 298"/>
                <a:gd name="T37" fmla="*/ 261 h 271"/>
                <a:gd name="T38" fmla="*/ 20 w 298"/>
                <a:gd name="T39" fmla="*/ 9 h 271"/>
                <a:gd name="T40" fmla="*/ 0 w 298"/>
                <a:gd name="T41" fmla="*/ 271 h 271"/>
                <a:gd name="T42" fmla="*/ 10 w 298"/>
                <a:gd name="T43" fmla="*/ 271 h 271"/>
                <a:gd name="T44" fmla="*/ 10 w 298"/>
                <a:gd name="T45" fmla="*/ 261 h 271"/>
                <a:gd name="T46" fmla="*/ 0 w 298"/>
                <a:gd name="T47" fmla="*/ 261 h 271"/>
                <a:gd name="T48" fmla="*/ 0 w 298"/>
                <a:gd name="T49" fmla="*/ 271 h 271"/>
                <a:gd name="T50" fmla="*/ 298 w 298"/>
                <a:gd name="T51" fmla="*/ 271 h 271"/>
                <a:gd name="T52" fmla="*/ 298 w 298"/>
                <a:gd name="T53" fmla="*/ 261 h 271"/>
                <a:gd name="T54" fmla="*/ 288 w 298"/>
                <a:gd name="T55" fmla="*/ 261 h 271"/>
                <a:gd name="T56" fmla="*/ 288 w 298"/>
                <a:gd name="T57" fmla="*/ 271 h 271"/>
                <a:gd name="T58" fmla="*/ 298 w 298"/>
                <a:gd name="T59" fmla="*/ 271 h 271"/>
                <a:gd name="T60" fmla="*/ 298 w 298"/>
                <a:gd name="T61" fmla="*/ 0 h 271"/>
                <a:gd name="T62" fmla="*/ 288 w 298"/>
                <a:gd name="T63" fmla="*/ 0 h 271"/>
                <a:gd name="T64" fmla="*/ 288 w 298"/>
                <a:gd name="T65" fmla="*/ 9 h 271"/>
                <a:gd name="T66" fmla="*/ 298 w 298"/>
                <a:gd name="T67" fmla="*/ 9 h 271"/>
                <a:gd name="T68" fmla="*/ 298 w 298"/>
                <a:gd name="T69" fmla="*/ 0 h 271"/>
                <a:gd name="T70" fmla="*/ 0 w 298"/>
                <a:gd name="T71" fmla="*/ 0 h 271"/>
                <a:gd name="T72" fmla="*/ 0 w 298"/>
                <a:gd name="T73" fmla="*/ 9 h 271"/>
                <a:gd name="T74" fmla="*/ 10 w 298"/>
                <a:gd name="T75" fmla="*/ 9 h 271"/>
                <a:gd name="T76" fmla="*/ 10 w 298"/>
                <a:gd name="T77" fmla="*/ 0 h 271"/>
                <a:gd name="T78" fmla="*/ 0 w 298"/>
                <a:gd name="T79" fmla="*/ 0 h 271"/>
                <a:gd name="T80" fmla="*/ 0 w 298"/>
                <a:gd name="T81" fmla="*/ 271 h 271"/>
                <a:gd name="T82" fmla="*/ 10 w 298"/>
                <a:gd name="T83" fmla="*/ 271 h 271"/>
                <a:gd name="T84" fmla="*/ 10 w 298"/>
                <a:gd name="T85" fmla="*/ 261 h 271"/>
                <a:gd name="T86" fmla="*/ 0 w 298"/>
                <a:gd name="T87" fmla="*/ 261 h 271"/>
                <a:gd name="T88" fmla="*/ 0 w 298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271">
                  <a:moveTo>
                    <a:pt x="10" y="251"/>
                  </a:moveTo>
                  <a:lnTo>
                    <a:pt x="10" y="271"/>
                  </a:lnTo>
                  <a:lnTo>
                    <a:pt x="288" y="271"/>
                  </a:lnTo>
                  <a:lnTo>
                    <a:pt x="288" y="251"/>
                  </a:lnTo>
                  <a:lnTo>
                    <a:pt x="10" y="251"/>
                  </a:lnTo>
                  <a:close/>
                  <a:moveTo>
                    <a:pt x="278" y="261"/>
                  </a:moveTo>
                  <a:lnTo>
                    <a:pt x="298" y="261"/>
                  </a:lnTo>
                  <a:lnTo>
                    <a:pt x="298" y="9"/>
                  </a:lnTo>
                  <a:lnTo>
                    <a:pt x="278" y="9"/>
                  </a:lnTo>
                  <a:lnTo>
                    <a:pt x="278" y="261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98" y="271"/>
                  </a:moveTo>
                  <a:lnTo>
                    <a:pt x="298" y="261"/>
                  </a:lnTo>
                  <a:lnTo>
                    <a:pt x="288" y="261"/>
                  </a:lnTo>
                  <a:lnTo>
                    <a:pt x="288" y="271"/>
                  </a:lnTo>
                  <a:lnTo>
                    <a:pt x="298" y="271"/>
                  </a:lnTo>
                  <a:close/>
                  <a:moveTo>
                    <a:pt x="298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8" y="9"/>
                  </a:lnTo>
                  <a:lnTo>
                    <a:pt x="298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6" name="Rectangle 2104"/>
            <p:cNvSpPr>
              <a:spLocks noChangeArrowheads="1"/>
            </p:cNvSpPr>
            <p:nvPr/>
          </p:nvSpPr>
          <p:spPr bwMode="auto">
            <a:xfrm>
              <a:off x="3996" y="2977"/>
              <a:ext cx="139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7" name="Freeform 2105"/>
            <p:cNvSpPr>
              <a:spLocks noEditPoints="1"/>
            </p:cNvSpPr>
            <p:nvPr/>
          </p:nvSpPr>
          <p:spPr bwMode="auto">
            <a:xfrm>
              <a:off x="4075" y="2843"/>
              <a:ext cx="152" cy="139"/>
            </a:xfrm>
            <a:custGeom>
              <a:avLst/>
              <a:gdLst>
                <a:gd name="T0" fmla="*/ 10 w 304"/>
                <a:gd name="T1" fmla="*/ 259 h 278"/>
                <a:gd name="T2" fmla="*/ 10 w 304"/>
                <a:gd name="T3" fmla="*/ 278 h 278"/>
                <a:gd name="T4" fmla="*/ 294 w 304"/>
                <a:gd name="T5" fmla="*/ 278 h 278"/>
                <a:gd name="T6" fmla="*/ 294 w 304"/>
                <a:gd name="T7" fmla="*/ 259 h 278"/>
                <a:gd name="T8" fmla="*/ 10 w 304"/>
                <a:gd name="T9" fmla="*/ 259 h 278"/>
                <a:gd name="T10" fmla="*/ 285 w 304"/>
                <a:gd name="T11" fmla="*/ 268 h 278"/>
                <a:gd name="T12" fmla="*/ 304 w 304"/>
                <a:gd name="T13" fmla="*/ 268 h 278"/>
                <a:gd name="T14" fmla="*/ 304 w 304"/>
                <a:gd name="T15" fmla="*/ 10 h 278"/>
                <a:gd name="T16" fmla="*/ 285 w 304"/>
                <a:gd name="T17" fmla="*/ 10 h 278"/>
                <a:gd name="T18" fmla="*/ 285 w 304"/>
                <a:gd name="T19" fmla="*/ 268 h 278"/>
                <a:gd name="T20" fmla="*/ 294 w 304"/>
                <a:gd name="T21" fmla="*/ 20 h 278"/>
                <a:gd name="T22" fmla="*/ 294 w 304"/>
                <a:gd name="T23" fmla="*/ 0 h 278"/>
                <a:gd name="T24" fmla="*/ 10 w 304"/>
                <a:gd name="T25" fmla="*/ 0 h 278"/>
                <a:gd name="T26" fmla="*/ 10 w 304"/>
                <a:gd name="T27" fmla="*/ 20 h 278"/>
                <a:gd name="T28" fmla="*/ 294 w 304"/>
                <a:gd name="T29" fmla="*/ 20 h 278"/>
                <a:gd name="T30" fmla="*/ 20 w 304"/>
                <a:gd name="T31" fmla="*/ 10 h 278"/>
                <a:gd name="T32" fmla="*/ 0 w 304"/>
                <a:gd name="T33" fmla="*/ 10 h 278"/>
                <a:gd name="T34" fmla="*/ 0 w 304"/>
                <a:gd name="T35" fmla="*/ 268 h 278"/>
                <a:gd name="T36" fmla="*/ 20 w 304"/>
                <a:gd name="T37" fmla="*/ 268 h 278"/>
                <a:gd name="T38" fmla="*/ 20 w 304"/>
                <a:gd name="T39" fmla="*/ 10 h 278"/>
                <a:gd name="T40" fmla="*/ 0 w 304"/>
                <a:gd name="T41" fmla="*/ 278 h 278"/>
                <a:gd name="T42" fmla="*/ 10 w 304"/>
                <a:gd name="T43" fmla="*/ 278 h 278"/>
                <a:gd name="T44" fmla="*/ 10 w 304"/>
                <a:gd name="T45" fmla="*/ 268 h 278"/>
                <a:gd name="T46" fmla="*/ 0 w 304"/>
                <a:gd name="T47" fmla="*/ 268 h 278"/>
                <a:gd name="T48" fmla="*/ 0 w 304"/>
                <a:gd name="T49" fmla="*/ 278 h 278"/>
                <a:gd name="T50" fmla="*/ 304 w 304"/>
                <a:gd name="T51" fmla="*/ 278 h 278"/>
                <a:gd name="T52" fmla="*/ 304 w 304"/>
                <a:gd name="T53" fmla="*/ 268 h 278"/>
                <a:gd name="T54" fmla="*/ 294 w 304"/>
                <a:gd name="T55" fmla="*/ 268 h 278"/>
                <a:gd name="T56" fmla="*/ 294 w 304"/>
                <a:gd name="T57" fmla="*/ 278 h 278"/>
                <a:gd name="T58" fmla="*/ 304 w 304"/>
                <a:gd name="T59" fmla="*/ 278 h 278"/>
                <a:gd name="T60" fmla="*/ 304 w 304"/>
                <a:gd name="T61" fmla="*/ 0 h 278"/>
                <a:gd name="T62" fmla="*/ 294 w 304"/>
                <a:gd name="T63" fmla="*/ 0 h 278"/>
                <a:gd name="T64" fmla="*/ 294 w 304"/>
                <a:gd name="T65" fmla="*/ 10 h 278"/>
                <a:gd name="T66" fmla="*/ 304 w 304"/>
                <a:gd name="T67" fmla="*/ 10 h 278"/>
                <a:gd name="T68" fmla="*/ 304 w 304"/>
                <a:gd name="T69" fmla="*/ 0 h 278"/>
                <a:gd name="T70" fmla="*/ 0 w 304"/>
                <a:gd name="T71" fmla="*/ 0 h 278"/>
                <a:gd name="T72" fmla="*/ 0 w 304"/>
                <a:gd name="T73" fmla="*/ 10 h 278"/>
                <a:gd name="T74" fmla="*/ 10 w 304"/>
                <a:gd name="T75" fmla="*/ 10 h 278"/>
                <a:gd name="T76" fmla="*/ 10 w 304"/>
                <a:gd name="T77" fmla="*/ 0 h 278"/>
                <a:gd name="T78" fmla="*/ 0 w 304"/>
                <a:gd name="T79" fmla="*/ 0 h 278"/>
                <a:gd name="T80" fmla="*/ 0 w 304"/>
                <a:gd name="T81" fmla="*/ 278 h 278"/>
                <a:gd name="T82" fmla="*/ 10 w 304"/>
                <a:gd name="T83" fmla="*/ 278 h 278"/>
                <a:gd name="T84" fmla="*/ 10 w 304"/>
                <a:gd name="T85" fmla="*/ 268 h 278"/>
                <a:gd name="T86" fmla="*/ 0 w 304"/>
                <a:gd name="T87" fmla="*/ 268 h 278"/>
                <a:gd name="T88" fmla="*/ 0 w 304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8">
                  <a:moveTo>
                    <a:pt x="10" y="259"/>
                  </a:moveTo>
                  <a:lnTo>
                    <a:pt x="10" y="278"/>
                  </a:lnTo>
                  <a:lnTo>
                    <a:pt x="294" y="278"/>
                  </a:lnTo>
                  <a:lnTo>
                    <a:pt x="294" y="259"/>
                  </a:lnTo>
                  <a:lnTo>
                    <a:pt x="10" y="259"/>
                  </a:lnTo>
                  <a:close/>
                  <a:moveTo>
                    <a:pt x="285" y="268"/>
                  </a:moveTo>
                  <a:lnTo>
                    <a:pt x="304" y="268"/>
                  </a:lnTo>
                  <a:lnTo>
                    <a:pt x="304" y="10"/>
                  </a:lnTo>
                  <a:lnTo>
                    <a:pt x="285" y="10"/>
                  </a:lnTo>
                  <a:lnTo>
                    <a:pt x="285" y="268"/>
                  </a:lnTo>
                  <a:close/>
                  <a:moveTo>
                    <a:pt x="294" y="20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294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304" y="278"/>
                  </a:moveTo>
                  <a:lnTo>
                    <a:pt x="304" y="268"/>
                  </a:lnTo>
                  <a:lnTo>
                    <a:pt x="294" y="268"/>
                  </a:lnTo>
                  <a:lnTo>
                    <a:pt x="294" y="278"/>
                  </a:lnTo>
                  <a:lnTo>
                    <a:pt x="304" y="278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10"/>
                  </a:lnTo>
                  <a:lnTo>
                    <a:pt x="304" y="10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8" name="Rectangle 2106"/>
            <p:cNvSpPr>
              <a:spLocks noChangeArrowheads="1"/>
            </p:cNvSpPr>
            <p:nvPr/>
          </p:nvSpPr>
          <p:spPr bwMode="auto">
            <a:xfrm>
              <a:off x="4080" y="2848"/>
              <a:ext cx="14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899" name="Freeform 2107"/>
            <p:cNvSpPr>
              <a:spLocks noEditPoints="1"/>
            </p:cNvSpPr>
            <p:nvPr/>
          </p:nvSpPr>
          <p:spPr bwMode="auto">
            <a:xfrm>
              <a:off x="4185" y="2972"/>
              <a:ext cx="149" cy="136"/>
            </a:xfrm>
            <a:custGeom>
              <a:avLst/>
              <a:gdLst>
                <a:gd name="T0" fmla="*/ 10 w 297"/>
                <a:gd name="T1" fmla="*/ 251 h 271"/>
                <a:gd name="T2" fmla="*/ 10 w 297"/>
                <a:gd name="T3" fmla="*/ 271 h 271"/>
                <a:gd name="T4" fmla="*/ 288 w 297"/>
                <a:gd name="T5" fmla="*/ 271 h 271"/>
                <a:gd name="T6" fmla="*/ 288 w 297"/>
                <a:gd name="T7" fmla="*/ 251 h 271"/>
                <a:gd name="T8" fmla="*/ 10 w 297"/>
                <a:gd name="T9" fmla="*/ 251 h 271"/>
                <a:gd name="T10" fmla="*/ 278 w 297"/>
                <a:gd name="T11" fmla="*/ 261 h 271"/>
                <a:gd name="T12" fmla="*/ 297 w 297"/>
                <a:gd name="T13" fmla="*/ 261 h 271"/>
                <a:gd name="T14" fmla="*/ 297 w 297"/>
                <a:gd name="T15" fmla="*/ 9 h 271"/>
                <a:gd name="T16" fmla="*/ 278 w 297"/>
                <a:gd name="T17" fmla="*/ 9 h 271"/>
                <a:gd name="T18" fmla="*/ 278 w 297"/>
                <a:gd name="T19" fmla="*/ 261 h 271"/>
                <a:gd name="T20" fmla="*/ 288 w 297"/>
                <a:gd name="T21" fmla="*/ 19 h 271"/>
                <a:gd name="T22" fmla="*/ 288 w 297"/>
                <a:gd name="T23" fmla="*/ 0 h 271"/>
                <a:gd name="T24" fmla="*/ 10 w 297"/>
                <a:gd name="T25" fmla="*/ 0 h 271"/>
                <a:gd name="T26" fmla="*/ 10 w 297"/>
                <a:gd name="T27" fmla="*/ 19 h 271"/>
                <a:gd name="T28" fmla="*/ 288 w 297"/>
                <a:gd name="T29" fmla="*/ 19 h 271"/>
                <a:gd name="T30" fmla="*/ 19 w 297"/>
                <a:gd name="T31" fmla="*/ 9 h 271"/>
                <a:gd name="T32" fmla="*/ 0 w 297"/>
                <a:gd name="T33" fmla="*/ 9 h 271"/>
                <a:gd name="T34" fmla="*/ 0 w 297"/>
                <a:gd name="T35" fmla="*/ 261 h 271"/>
                <a:gd name="T36" fmla="*/ 19 w 297"/>
                <a:gd name="T37" fmla="*/ 261 h 271"/>
                <a:gd name="T38" fmla="*/ 19 w 297"/>
                <a:gd name="T39" fmla="*/ 9 h 271"/>
                <a:gd name="T40" fmla="*/ 0 w 297"/>
                <a:gd name="T41" fmla="*/ 271 h 271"/>
                <a:gd name="T42" fmla="*/ 10 w 297"/>
                <a:gd name="T43" fmla="*/ 271 h 271"/>
                <a:gd name="T44" fmla="*/ 10 w 297"/>
                <a:gd name="T45" fmla="*/ 261 h 271"/>
                <a:gd name="T46" fmla="*/ 0 w 297"/>
                <a:gd name="T47" fmla="*/ 261 h 271"/>
                <a:gd name="T48" fmla="*/ 0 w 297"/>
                <a:gd name="T49" fmla="*/ 271 h 271"/>
                <a:gd name="T50" fmla="*/ 297 w 297"/>
                <a:gd name="T51" fmla="*/ 271 h 271"/>
                <a:gd name="T52" fmla="*/ 297 w 297"/>
                <a:gd name="T53" fmla="*/ 261 h 271"/>
                <a:gd name="T54" fmla="*/ 288 w 297"/>
                <a:gd name="T55" fmla="*/ 261 h 271"/>
                <a:gd name="T56" fmla="*/ 288 w 297"/>
                <a:gd name="T57" fmla="*/ 271 h 271"/>
                <a:gd name="T58" fmla="*/ 297 w 297"/>
                <a:gd name="T59" fmla="*/ 271 h 271"/>
                <a:gd name="T60" fmla="*/ 297 w 297"/>
                <a:gd name="T61" fmla="*/ 0 h 271"/>
                <a:gd name="T62" fmla="*/ 288 w 297"/>
                <a:gd name="T63" fmla="*/ 0 h 271"/>
                <a:gd name="T64" fmla="*/ 288 w 297"/>
                <a:gd name="T65" fmla="*/ 9 h 271"/>
                <a:gd name="T66" fmla="*/ 297 w 297"/>
                <a:gd name="T67" fmla="*/ 9 h 271"/>
                <a:gd name="T68" fmla="*/ 297 w 297"/>
                <a:gd name="T69" fmla="*/ 0 h 271"/>
                <a:gd name="T70" fmla="*/ 0 w 297"/>
                <a:gd name="T71" fmla="*/ 0 h 271"/>
                <a:gd name="T72" fmla="*/ 0 w 297"/>
                <a:gd name="T73" fmla="*/ 9 h 271"/>
                <a:gd name="T74" fmla="*/ 10 w 297"/>
                <a:gd name="T75" fmla="*/ 9 h 271"/>
                <a:gd name="T76" fmla="*/ 10 w 297"/>
                <a:gd name="T77" fmla="*/ 0 h 271"/>
                <a:gd name="T78" fmla="*/ 0 w 297"/>
                <a:gd name="T79" fmla="*/ 0 h 271"/>
                <a:gd name="T80" fmla="*/ 0 w 297"/>
                <a:gd name="T81" fmla="*/ 271 h 271"/>
                <a:gd name="T82" fmla="*/ 10 w 297"/>
                <a:gd name="T83" fmla="*/ 271 h 271"/>
                <a:gd name="T84" fmla="*/ 10 w 297"/>
                <a:gd name="T85" fmla="*/ 261 h 271"/>
                <a:gd name="T86" fmla="*/ 0 w 297"/>
                <a:gd name="T87" fmla="*/ 261 h 271"/>
                <a:gd name="T88" fmla="*/ 0 w 297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1">
                  <a:moveTo>
                    <a:pt x="10" y="251"/>
                  </a:moveTo>
                  <a:lnTo>
                    <a:pt x="10" y="271"/>
                  </a:lnTo>
                  <a:lnTo>
                    <a:pt x="288" y="271"/>
                  </a:lnTo>
                  <a:lnTo>
                    <a:pt x="288" y="251"/>
                  </a:lnTo>
                  <a:lnTo>
                    <a:pt x="10" y="251"/>
                  </a:lnTo>
                  <a:close/>
                  <a:moveTo>
                    <a:pt x="278" y="261"/>
                  </a:moveTo>
                  <a:lnTo>
                    <a:pt x="297" y="261"/>
                  </a:lnTo>
                  <a:lnTo>
                    <a:pt x="297" y="9"/>
                  </a:lnTo>
                  <a:lnTo>
                    <a:pt x="278" y="9"/>
                  </a:lnTo>
                  <a:lnTo>
                    <a:pt x="278" y="261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97" y="271"/>
                  </a:moveTo>
                  <a:lnTo>
                    <a:pt x="297" y="261"/>
                  </a:lnTo>
                  <a:lnTo>
                    <a:pt x="288" y="261"/>
                  </a:lnTo>
                  <a:lnTo>
                    <a:pt x="288" y="271"/>
                  </a:lnTo>
                  <a:lnTo>
                    <a:pt x="297" y="271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7" y="9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0" name="Rectangle 2108"/>
            <p:cNvSpPr>
              <a:spLocks noChangeArrowheads="1"/>
            </p:cNvSpPr>
            <p:nvPr/>
          </p:nvSpPr>
          <p:spPr bwMode="auto">
            <a:xfrm>
              <a:off x="4190" y="2977"/>
              <a:ext cx="139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1" name="Freeform 2109"/>
            <p:cNvSpPr>
              <a:spLocks noEditPoints="1"/>
            </p:cNvSpPr>
            <p:nvPr/>
          </p:nvSpPr>
          <p:spPr bwMode="auto">
            <a:xfrm>
              <a:off x="4069" y="3098"/>
              <a:ext cx="148" cy="139"/>
            </a:xfrm>
            <a:custGeom>
              <a:avLst/>
              <a:gdLst>
                <a:gd name="T0" fmla="*/ 10 w 298"/>
                <a:gd name="T1" fmla="*/ 259 h 278"/>
                <a:gd name="T2" fmla="*/ 10 w 298"/>
                <a:gd name="T3" fmla="*/ 278 h 278"/>
                <a:gd name="T4" fmla="*/ 288 w 298"/>
                <a:gd name="T5" fmla="*/ 278 h 278"/>
                <a:gd name="T6" fmla="*/ 288 w 298"/>
                <a:gd name="T7" fmla="*/ 259 h 278"/>
                <a:gd name="T8" fmla="*/ 10 w 298"/>
                <a:gd name="T9" fmla="*/ 259 h 278"/>
                <a:gd name="T10" fmla="*/ 278 w 298"/>
                <a:gd name="T11" fmla="*/ 268 h 278"/>
                <a:gd name="T12" fmla="*/ 298 w 298"/>
                <a:gd name="T13" fmla="*/ 268 h 278"/>
                <a:gd name="T14" fmla="*/ 298 w 298"/>
                <a:gd name="T15" fmla="*/ 10 h 278"/>
                <a:gd name="T16" fmla="*/ 278 w 298"/>
                <a:gd name="T17" fmla="*/ 10 h 278"/>
                <a:gd name="T18" fmla="*/ 278 w 298"/>
                <a:gd name="T19" fmla="*/ 268 h 278"/>
                <a:gd name="T20" fmla="*/ 288 w 298"/>
                <a:gd name="T21" fmla="*/ 20 h 278"/>
                <a:gd name="T22" fmla="*/ 288 w 298"/>
                <a:gd name="T23" fmla="*/ 0 h 278"/>
                <a:gd name="T24" fmla="*/ 10 w 298"/>
                <a:gd name="T25" fmla="*/ 0 h 278"/>
                <a:gd name="T26" fmla="*/ 10 w 298"/>
                <a:gd name="T27" fmla="*/ 20 h 278"/>
                <a:gd name="T28" fmla="*/ 288 w 298"/>
                <a:gd name="T29" fmla="*/ 20 h 278"/>
                <a:gd name="T30" fmla="*/ 20 w 298"/>
                <a:gd name="T31" fmla="*/ 10 h 278"/>
                <a:gd name="T32" fmla="*/ 0 w 298"/>
                <a:gd name="T33" fmla="*/ 10 h 278"/>
                <a:gd name="T34" fmla="*/ 0 w 298"/>
                <a:gd name="T35" fmla="*/ 268 h 278"/>
                <a:gd name="T36" fmla="*/ 20 w 298"/>
                <a:gd name="T37" fmla="*/ 268 h 278"/>
                <a:gd name="T38" fmla="*/ 20 w 298"/>
                <a:gd name="T39" fmla="*/ 10 h 278"/>
                <a:gd name="T40" fmla="*/ 0 w 298"/>
                <a:gd name="T41" fmla="*/ 278 h 278"/>
                <a:gd name="T42" fmla="*/ 10 w 298"/>
                <a:gd name="T43" fmla="*/ 278 h 278"/>
                <a:gd name="T44" fmla="*/ 10 w 298"/>
                <a:gd name="T45" fmla="*/ 268 h 278"/>
                <a:gd name="T46" fmla="*/ 0 w 298"/>
                <a:gd name="T47" fmla="*/ 268 h 278"/>
                <a:gd name="T48" fmla="*/ 0 w 298"/>
                <a:gd name="T49" fmla="*/ 278 h 278"/>
                <a:gd name="T50" fmla="*/ 298 w 298"/>
                <a:gd name="T51" fmla="*/ 278 h 278"/>
                <a:gd name="T52" fmla="*/ 298 w 298"/>
                <a:gd name="T53" fmla="*/ 268 h 278"/>
                <a:gd name="T54" fmla="*/ 288 w 298"/>
                <a:gd name="T55" fmla="*/ 268 h 278"/>
                <a:gd name="T56" fmla="*/ 288 w 298"/>
                <a:gd name="T57" fmla="*/ 278 h 278"/>
                <a:gd name="T58" fmla="*/ 298 w 298"/>
                <a:gd name="T59" fmla="*/ 278 h 278"/>
                <a:gd name="T60" fmla="*/ 298 w 298"/>
                <a:gd name="T61" fmla="*/ 0 h 278"/>
                <a:gd name="T62" fmla="*/ 288 w 298"/>
                <a:gd name="T63" fmla="*/ 0 h 278"/>
                <a:gd name="T64" fmla="*/ 288 w 298"/>
                <a:gd name="T65" fmla="*/ 10 h 278"/>
                <a:gd name="T66" fmla="*/ 298 w 298"/>
                <a:gd name="T67" fmla="*/ 10 h 278"/>
                <a:gd name="T68" fmla="*/ 298 w 298"/>
                <a:gd name="T69" fmla="*/ 0 h 278"/>
                <a:gd name="T70" fmla="*/ 0 w 298"/>
                <a:gd name="T71" fmla="*/ 0 h 278"/>
                <a:gd name="T72" fmla="*/ 0 w 298"/>
                <a:gd name="T73" fmla="*/ 10 h 278"/>
                <a:gd name="T74" fmla="*/ 10 w 298"/>
                <a:gd name="T75" fmla="*/ 10 h 278"/>
                <a:gd name="T76" fmla="*/ 10 w 298"/>
                <a:gd name="T77" fmla="*/ 0 h 278"/>
                <a:gd name="T78" fmla="*/ 0 w 298"/>
                <a:gd name="T79" fmla="*/ 0 h 278"/>
                <a:gd name="T80" fmla="*/ 0 w 298"/>
                <a:gd name="T81" fmla="*/ 278 h 278"/>
                <a:gd name="T82" fmla="*/ 10 w 298"/>
                <a:gd name="T83" fmla="*/ 278 h 278"/>
                <a:gd name="T84" fmla="*/ 10 w 298"/>
                <a:gd name="T85" fmla="*/ 268 h 278"/>
                <a:gd name="T86" fmla="*/ 0 w 298"/>
                <a:gd name="T87" fmla="*/ 268 h 278"/>
                <a:gd name="T88" fmla="*/ 0 w 298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278">
                  <a:moveTo>
                    <a:pt x="10" y="259"/>
                  </a:moveTo>
                  <a:lnTo>
                    <a:pt x="10" y="278"/>
                  </a:lnTo>
                  <a:lnTo>
                    <a:pt x="288" y="278"/>
                  </a:lnTo>
                  <a:lnTo>
                    <a:pt x="288" y="259"/>
                  </a:lnTo>
                  <a:lnTo>
                    <a:pt x="10" y="259"/>
                  </a:lnTo>
                  <a:close/>
                  <a:moveTo>
                    <a:pt x="278" y="268"/>
                  </a:moveTo>
                  <a:lnTo>
                    <a:pt x="298" y="268"/>
                  </a:lnTo>
                  <a:lnTo>
                    <a:pt x="298" y="10"/>
                  </a:lnTo>
                  <a:lnTo>
                    <a:pt x="278" y="10"/>
                  </a:lnTo>
                  <a:lnTo>
                    <a:pt x="278" y="268"/>
                  </a:lnTo>
                  <a:close/>
                  <a:moveTo>
                    <a:pt x="288" y="20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288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98" y="278"/>
                  </a:moveTo>
                  <a:lnTo>
                    <a:pt x="298" y="268"/>
                  </a:lnTo>
                  <a:lnTo>
                    <a:pt x="288" y="268"/>
                  </a:lnTo>
                  <a:lnTo>
                    <a:pt x="288" y="278"/>
                  </a:lnTo>
                  <a:lnTo>
                    <a:pt x="298" y="278"/>
                  </a:lnTo>
                  <a:close/>
                  <a:moveTo>
                    <a:pt x="298" y="0"/>
                  </a:moveTo>
                  <a:lnTo>
                    <a:pt x="288" y="0"/>
                  </a:lnTo>
                  <a:lnTo>
                    <a:pt x="288" y="10"/>
                  </a:lnTo>
                  <a:lnTo>
                    <a:pt x="298" y="10"/>
                  </a:lnTo>
                  <a:lnTo>
                    <a:pt x="298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2" name="Rectangle 2110"/>
            <p:cNvSpPr>
              <a:spLocks noChangeArrowheads="1"/>
            </p:cNvSpPr>
            <p:nvPr/>
          </p:nvSpPr>
          <p:spPr bwMode="auto">
            <a:xfrm>
              <a:off x="4074" y="3103"/>
              <a:ext cx="138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3" name="Freeform 2111"/>
            <p:cNvSpPr>
              <a:spLocks noEditPoints="1"/>
            </p:cNvSpPr>
            <p:nvPr/>
          </p:nvSpPr>
          <p:spPr bwMode="auto">
            <a:xfrm>
              <a:off x="3626" y="2333"/>
              <a:ext cx="149" cy="136"/>
            </a:xfrm>
            <a:custGeom>
              <a:avLst/>
              <a:gdLst>
                <a:gd name="T0" fmla="*/ 10 w 297"/>
                <a:gd name="T1" fmla="*/ 252 h 271"/>
                <a:gd name="T2" fmla="*/ 10 w 297"/>
                <a:gd name="T3" fmla="*/ 271 h 271"/>
                <a:gd name="T4" fmla="*/ 287 w 297"/>
                <a:gd name="T5" fmla="*/ 271 h 271"/>
                <a:gd name="T6" fmla="*/ 287 w 297"/>
                <a:gd name="T7" fmla="*/ 252 h 271"/>
                <a:gd name="T8" fmla="*/ 10 w 297"/>
                <a:gd name="T9" fmla="*/ 252 h 271"/>
                <a:gd name="T10" fmla="*/ 278 w 297"/>
                <a:gd name="T11" fmla="*/ 261 h 271"/>
                <a:gd name="T12" fmla="*/ 297 w 297"/>
                <a:gd name="T13" fmla="*/ 261 h 271"/>
                <a:gd name="T14" fmla="*/ 297 w 297"/>
                <a:gd name="T15" fmla="*/ 10 h 271"/>
                <a:gd name="T16" fmla="*/ 278 w 297"/>
                <a:gd name="T17" fmla="*/ 10 h 271"/>
                <a:gd name="T18" fmla="*/ 278 w 297"/>
                <a:gd name="T19" fmla="*/ 261 h 271"/>
                <a:gd name="T20" fmla="*/ 287 w 297"/>
                <a:gd name="T21" fmla="*/ 19 h 271"/>
                <a:gd name="T22" fmla="*/ 287 w 297"/>
                <a:gd name="T23" fmla="*/ 0 h 271"/>
                <a:gd name="T24" fmla="*/ 10 w 297"/>
                <a:gd name="T25" fmla="*/ 0 h 271"/>
                <a:gd name="T26" fmla="*/ 10 w 297"/>
                <a:gd name="T27" fmla="*/ 19 h 271"/>
                <a:gd name="T28" fmla="*/ 287 w 297"/>
                <a:gd name="T29" fmla="*/ 19 h 271"/>
                <a:gd name="T30" fmla="*/ 19 w 297"/>
                <a:gd name="T31" fmla="*/ 10 h 271"/>
                <a:gd name="T32" fmla="*/ 0 w 297"/>
                <a:gd name="T33" fmla="*/ 10 h 271"/>
                <a:gd name="T34" fmla="*/ 0 w 297"/>
                <a:gd name="T35" fmla="*/ 261 h 271"/>
                <a:gd name="T36" fmla="*/ 19 w 297"/>
                <a:gd name="T37" fmla="*/ 261 h 271"/>
                <a:gd name="T38" fmla="*/ 19 w 297"/>
                <a:gd name="T39" fmla="*/ 10 h 271"/>
                <a:gd name="T40" fmla="*/ 0 w 297"/>
                <a:gd name="T41" fmla="*/ 271 h 271"/>
                <a:gd name="T42" fmla="*/ 10 w 297"/>
                <a:gd name="T43" fmla="*/ 271 h 271"/>
                <a:gd name="T44" fmla="*/ 10 w 297"/>
                <a:gd name="T45" fmla="*/ 261 h 271"/>
                <a:gd name="T46" fmla="*/ 0 w 297"/>
                <a:gd name="T47" fmla="*/ 261 h 271"/>
                <a:gd name="T48" fmla="*/ 0 w 297"/>
                <a:gd name="T49" fmla="*/ 271 h 271"/>
                <a:gd name="T50" fmla="*/ 297 w 297"/>
                <a:gd name="T51" fmla="*/ 271 h 271"/>
                <a:gd name="T52" fmla="*/ 297 w 297"/>
                <a:gd name="T53" fmla="*/ 261 h 271"/>
                <a:gd name="T54" fmla="*/ 287 w 297"/>
                <a:gd name="T55" fmla="*/ 261 h 271"/>
                <a:gd name="T56" fmla="*/ 287 w 297"/>
                <a:gd name="T57" fmla="*/ 271 h 271"/>
                <a:gd name="T58" fmla="*/ 297 w 297"/>
                <a:gd name="T59" fmla="*/ 271 h 271"/>
                <a:gd name="T60" fmla="*/ 297 w 297"/>
                <a:gd name="T61" fmla="*/ 0 h 271"/>
                <a:gd name="T62" fmla="*/ 287 w 297"/>
                <a:gd name="T63" fmla="*/ 0 h 271"/>
                <a:gd name="T64" fmla="*/ 287 w 297"/>
                <a:gd name="T65" fmla="*/ 10 h 271"/>
                <a:gd name="T66" fmla="*/ 297 w 297"/>
                <a:gd name="T67" fmla="*/ 10 h 271"/>
                <a:gd name="T68" fmla="*/ 297 w 297"/>
                <a:gd name="T69" fmla="*/ 0 h 271"/>
                <a:gd name="T70" fmla="*/ 0 w 297"/>
                <a:gd name="T71" fmla="*/ 0 h 271"/>
                <a:gd name="T72" fmla="*/ 0 w 297"/>
                <a:gd name="T73" fmla="*/ 10 h 271"/>
                <a:gd name="T74" fmla="*/ 10 w 297"/>
                <a:gd name="T75" fmla="*/ 10 h 271"/>
                <a:gd name="T76" fmla="*/ 10 w 297"/>
                <a:gd name="T77" fmla="*/ 0 h 271"/>
                <a:gd name="T78" fmla="*/ 0 w 297"/>
                <a:gd name="T79" fmla="*/ 0 h 271"/>
                <a:gd name="T80" fmla="*/ 0 w 297"/>
                <a:gd name="T81" fmla="*/ 271 h 271"/>
                <a:gd name="T82" fmla="*/ 10 w 297"/>
                <a:gd name="T83" fmla="*/ 271 h 271"/>
                <a:gd name="T84" fmla="*/ 10 w 297"/>
                <a:gd name="T85" fmla="*/ 261 h 271"/>
                <a:gd name="T86" fmla="*/ 0 w 297"/>
                <a:gd name="T87" fmla="*/ 261 h 271"/>
                <a:gd name="T88" fmla="*/ 0 w 297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1">
                  <a:moveTo>
                    <a:pt x="10" y="252"/>
                  </a:moveTo>
                  <a:lnTo>
                    <a:pt x="10" y="271"/>
                  </a:lnTo>
                  <a:lnTo>
                    <a:pt x="287" y="271"/>
                  </a:lnTo>
                  <a:lnTo>
                    <a:pt x="287" y="252"/>
                  </a:lnTo>
                  <a:lnTo>
                    <a:pt x="10" y="252"/>
                  </a:lnTo>
                  <a:close/>
                  <a:moveTo>
                    <a:pt x="278" y="261"/>
                  </a:moveTo>
                  <a:lnTo>
                    <a:pt x="297" y="261"/>
                  </a:lnTo>
                  <a:lnTo>
                    <a:pt x="297" y="10"/>
                  </a:lnTo>
                  <a:lnTo>
                    <a:pt x="278" y="10"/>
                  </a:lnTo>
                  <a:lnTo>
                    <a:pt x="278" y="261"/>
                  </a:lnTo>
                  <a:close/>
                  <a:moveTo>
                    <a:pt x="287" y="19"/>
                  </a:moveTo>
                  <a:lnTo>
                    <a:pt x="287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7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97" y="271"/>
                  </a:moveTo>
                  <a:lnTo>
                    <a:pt x="297" y="261"/>
                  </a:lnTo>
                  <a:lnTo>
                    <a:pt x="287" y="261"/>
                  </a:lnTo>
                  <a:lnTo>
                    <a:pt x="287" y="271"/>
                  </a:lnTo>
                  <a:lnTo>
                    <a:pt x="297" y="271"/>
                  </a:lnTo>
                  <a:close/>
                  <a:moveTo>
                    <a:pt x="297" y="0"/>
                  </a:moveTo>
                  <a:lnTo>
                    <a:pt x="287" y="0"/>
                  </a:lnTo>
                  <a:lnTo>
                    <a:pt x="287" y="10"/>
                  </a:lnTo>
                  <a:lnTo>
                    <a:pt x="297" y="10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4" name="Rectangle 2112"/>
            <p:cNvSpPr>
              <a:spLocks noChangeArrowheads="1"/>
            </p:cNvSpPr>
            <p:nvPr/>
          </p:nvSpPr>
          <p:spPr bwMode="auto">
            <a:xfrm>
              <a:off x="3631" y="2338"/>
              <a:ext cx="139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5" name="Freeform 2113"/>
            <p:cNvSpPr>
              <a:spLocks noEditPoints="1"/>
            </p:cNvSpPr>
            <p:nvPr/>
          </p:nvSpPr>
          <p:spPr bwMode="auto">
            <a:xfrm>
              <a:off x="3846" y="3608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6" name="Freeform 2114"/>
            <p:cNvSpPr>
              <a:spLocks noEditPoints="1"/>
            </p:cNvSpPr>
            <p:nvPr/>
          </p:nvSpPr>
          <p:spPr bwMode="auto">
            <a:xfrm>
              <a:off x="3416" y="3353"/>
              <a:ext cx="61" cy="139"/>
            </a:xfrm>
            <a:custGeom>
              <a:avLst/>
              <a:gdLst>
                <a:gd name="T0" fmla="*/ 9 w 123"/>
                <a:gd name="T1" fmla="*/ 258 h 277"/>
                <a:gd name="T2" fmla="*/ 9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9 w 123"/>
                <a:gd name="T9" fmla="*/ 258 h 277"/>
                <a:gd name="T10" fmla="*/ 103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3 w 123"/>
                <a:gd name="T17" fmla="*/ 9 h 277"/>
                <a:gd name="T18" fmla="*/ 103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9 w 123"/>
                <a:gd name="T25" fmla="*/ 0 h 277"/>
                <a:gd name="T26" fmla="*/ 9 w 123"/>
                <a:gd name="T27" fmla="*/ 19 h 277"/>
                <a:gd name="T28" fmla="*/ 113 w 123"/>
                <a:gd name="T29" fmla="*/ 19 h 277"/>
                <a:gd name="T30" fmla="*/ 19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19 w 123"/>
                <a:gd name="T37" fmla="*/ 268 h 277"/>
                <a:gd name="T38" fmla="*/ 19 w 123"/>
                <a:gd name="T39" fmla="*/ 9 h 277"/>
                <a:gd name="T40" fmla="*/ 0 w 123"/>
                <a:gd name="T41" fmla="*/ 277 h 277"/>
                <a:gd name="T42" fmla="*/ 9 w 123"/>
                <a:gd name="T43" fmla="*/ 277 h 277"/>
                <a:gd name="T44" fmla="*/ 9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9 w 123"/>
                <a:gd name="T75" fmla="*/ 9 h 277"/>
                <a:gd name="T76" fmla="*/ 9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9 w 123"/>
                <a:gd name="T83" fmla="*/ 277 h 277"/>
                <a:gd name="T84" fmla="*/ 9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9" y="258"/>
                  </a:moveTo>
                  <a:lnTo>
                    <a:pt x="9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9" y="258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7" name="Freeform 2115"/>
            <p:cNvSpPr>
              <a:spLocks noEditPoints="1"/>
            </p:cNvSpPr>
            <p:nvPr/>
          </p:nvSpPr>
          <p:spPr bwMode="auto">
            <a:xfrm>
              <a:off x="3962" y="3608"/>
              <a:ext cx="97" cy="139"/>
            </a:xfrm>
            <a:custGeom>
              <a:avLst/>
              <a:gdLst>
                <a:gd name="T0" fmla="*/ 10 w 194"/>
                <a:gd name="T1" fmla="*/ 258 h 277"/>
                <a:gd name="T2" fmla="*/ 10 w 194"/>
                <a:gd name="T3" fmla="*/ 277 h 277"/>
                <a:gd name="T4" fmla="*/ 184 w 194"/>
                <a:gd name="T5" fmla="*/ 277 h 277"/>
                <a:gd name="T6" fmla="*/ 184 w 194"/>
                <a:gd name="T7" fmla="*/ 258 h 277"/>
                <a:gd name="T8" fmla="*/ 10 w 194"/>
                <a:gd name="T9" fmla="*/ 258 h 277"/>
                <a:gd name="T10" fmla="*/ 175 w 194"/>
                <a:gd name="T11" fmla="*/ 268 h 277"/>
                <a:gd name="T12" fmla="*/ 194 w 194"/>
                <a:gd name="T13" fmla="*/ 268 h 277"/>
                <a:gd name="T14" fmla="*/ 194 w 194"/>
                <a:gd name="T15" fmla="*/ 9 h 277"/>
                <a:gd name="T16" fmla="*/ 175 w 194"/>
                <a:gd name="T17" fmla="*/ 9 h 277"/>
                <a:gd name="T18" fmla="*/ 175 w 194"/>
                <a:gd name="T19" fmla="*/ 268 h 277"/>
                <a:gd name="T20" fmla="*/ 184 w 194"/>
                <a:gd name="T21" fmla="*/ 19 h 277"/>
                <a:gd name="T22" fmla="*/ 184 w 194"/>
                <a:gd name="T23" fmla="*/ 0 h 277"/>
                <a:gd name="T24" fmla="*/ 10 w 194"/>
                <a:gd name="T25" fmla="*/ 0 h 277"/>
                <a:gd name="T26" fmla="*/ 10 w 194"/>
                <a:gd name="T27" fmla="*/ 19 h 277"/>
                <a:gd name="T28" fmla="*/ 184 w 194"/>
                <a:gd name="T29" fmla="*/ 19 h 277"/>
                <a:gd name="T30" fmla="*/ 19 w 194"/>
                <a:gd name="T31" fmla="*/ 9 h 277"/>
                <a:gd name="T32" fmla="*/ 0 w 194"/>
                <a:gd name="T33" fmla="*/ 9 h 277"/>
                <a:gd name="T34" fmla="*/ 0 w 194"/>
                <a:gd name="T35" fmla="*/ 268 h 277"/>
                <a:gd name="T36" fmla="*/ 19 w 194"/>
                <a:gd name="T37" fmla="*/ 268 h 277"/>
                <a:gd name="T38" fmla="*/ 19 w 194"/>
                <a:gd name="T39" fmla="*/ 9 h 277"/>
                <a:gd name="T40" fmla="*/ 0 w 194"/>
                <a:gd name="T41" fmla="*/ 277 h 277"/>
                <a:gd name="T42" fmla="*/ 10 w 194"/>
                <a:gd name="T43" fmla="*/ 277 h 277"/>
                <a:gd name="T44" fmla="*/ 10 w 194"/>
                <a:gd name="T45" fmla="*/ 268 h 277"/>
                <a:gd name="T46" fmla="*/ 0 w 194"/>
                <a:gd name="T47" fmla="*/ 268 h 277"/>
                <a:gd name="T48" fmla="*/ 0 w 194"/>
                <a:gd name="T49" fmla="*/ 277 h 277"/>
                <a:gd name="T50" fmla="*/ 194 w 194"/>
                <a:gd name="T51" fmla="*/ 277 h 277"/>
                <a:gd name="T52" fmla="*/ 194 w 194"/>
                <a:gd name="T53" fmla="*/ 268 h 277"/>
                <a:gd name="T54" fmla="*/ 184 w 194"/>
                <a:gd name="T55" fmla="*/ 268 h 277"/>
                <a:gd name="T56" fmla="*/ 184 w 194"/>
                <a:gd name="T57" fmla="*/ 277 h 277"/>
                <a:gd name="T58" fmla="*/ 194 w 194"/>
                <a:gd name="T59" fmla="*/ 277 h 277"/>
                <a:gd name="T60" fmla="*/ 194 w 194"/>
                <a:gd name="T61" fmla="*/ 0 h 277"/>
                <a:gd name="T62" fmla="*/ 184 w 194"/>
                <a:gd name="T63" fmla="*/ 0 h 277"/>
                <a:gd name="T64" fmla="*/ 184 w 194"/>
                <a:gd name="T65" fmla="*/ 9 h 277"/>
                <a:gd name="T66" fmla="*/ 194 w 194"/>
                <a:gd name="T67" fmla="*/ 9 h 277"/>
                <a:gd name="T68" fmla="*/ 194 w 194"/>
                <a:gd name="T69" fmla="*/ 0 h 277"/>
                <a:gd name="T70" fmla="*/ 0 w 194"/>
                <a:gd name="T71" fmla="*/ 0 h 277"/>
                <a:gd name="T72" fmla="*/ 0 w 194"/>
                <a:gd name="T73" fmla="*/ 9 h 277"/>
                <a:gd name="T74" fmla="*/ 10 w 194"/>
                <a:gd name="T75" fmla="*/ 9 h 277"/>
                <a:gd name="T76" fmla="*/ 10 w 194"/>
                <a:gd name="T77" fmla="*/ 0 h 277"/>
                <a:gd name="T78" fmla="*/ 0 w 194"/>
                <a:gd name="T79" fmla="*/ 0 h 277"/>
                <a:gd name="T80" fmla="*/ 0 w 194"/>
                <a:gd name="T81" fmla="*/ 277 h 277"/>
                <a:gd name="T82" fmla="*/ 10 w 194"/>
                <a:gd name="T83" fmla="*/ 277 h 277"/>
                <a:gd name="T84" fmla="*/ 10 w 194"/>
                <a:gd name="T85" fmla="*/ 268 h 277"/>
                <a:gd name="T86" fmla="*/ 0 w 194"/>
                <a:gd name="T87" fmla="*/ 268 h 277"/>
                <a:gd name="T88" fmla="*/ 0 w 19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7">
                  <a:moveTo>
                    <a:pt x="10" y="258"/>
                  </a:moveTo>
                  <a:lnTo>
                    <a:pt x="10" y="277"/>
                  </a:lnTo>
                  <a:lnTo>
                    <a:pt x="184" y="277"/>
                  </a:lnTo>
                  <a:lnTo>
                    <a:pt x="184" y="258"/>
                  </a:lnTo>
                  <a:lnTo>
                    <a:pt x="10" y="258"/>
                  </a:lnTo>
                  <a:close/>
                  <a:moveTo>
                    <a:pt x="175" y="268"/>
                  </a:moveTo>
                  <a:lnTo>
                    <a:pt x="194" y="268"/>
                  </a:lnTo>
                  <a:lnTo>
                    <a:pt x="194" y="9"/>
                  </a:lnTo>
                  <a:lnTo>
                    <a:pt x="175" y="9"/>
                  </a:lnTo>
                  <a:lnTo>
                    <a:pt x="175" y="268"/>
                  </a:lnTo>
                  <a:close/>
                  <a:moveTo>
                    <a:pt x="184" y="19"/>
                  </a:moveTo>
                  <a:lnTo>
                    <a:pt x="18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94" y="277"/>
                  </a:moveTo>
                  <a:lnTo>
                    <a:pt x="194" y="268"/>
                  </a:lnTo>
                  <a:lnTo>
                    <a:pt x="184" y="268"/>
                  </a:lnTo>
                  <a:lnTo>
                    <a:pt x="184" y="277"/>
                  </a:lnTo>
                  <a:lnTo>
                    <a:pt x="194" y="277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9"/>
                  </a:lnTo>
                  <a:lnTo>
                    <a:pt x="194" y="9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8" name="Freeform 2116"/>
            <p:cNvSpPr>
              <a:spLocks noEditPoints="1"/>
            </p:cNvSpPr>
            <p:nvPr/>
          </p:nvSpPr>
          <p:spPr bwMode="auto">
            <a:xfrm>
              <a:off x="3994" y="3353"/>
              <a:ext cx="117" cy="139"/>
            </a:xfrm>
            <a:custGeom>
              <a:avLst/>
              <a:gdLst>
                <a:gd name="T0" fmla="*/ 9 w 232"/>
                <a:gd name="T1" fmla="*/ 258 h 277"/>
                <a:gd name="T2" fmla="*/ 9 w 232"/>
                <a:gd name="T3" fmla="*/ 277 h 277"/>
                <a:gd name="T4" fmla="*/ 223 w 232"/>
                <a:gd name="T5" fmla="*/ 277 h 277"/>
                <a:gd name="T6" fmla="*/ 223 w 232"/>
                <a:gd name="T7" fmla="*/ 258 h 277"/>
                <a:gd name="T8" fmla="*/ 9 w 232"/>
                <a:gd name="T9" fmla="*/ 258 h 277"/>
                <a:gd name="T10" fmla="*/ 213 w 232"/>
                <a:gd name="T11" fmla="*/ 268 h 277"/>
                <a:gd name="T12" fmla="*/ 232 w 232"/>
                <a:gd name="T13" fmla="*/ 268 h 277"/>
                <a:gd name="T14" fmla="*/ 232 w 232"/>
                <a:gd name="T15" fmla="*/ 9 h 277"/>
                <a:gd name="T16" fmla="*/ 213 w 232"/>
                <a:gd name="T17" fmla="*/ 9 h 277"/>
                <a:gd name="T18" fmla="*/ 213 w 232"/>
                <a:gd name="T19" fmla="*/ 268 h 277"/>
                <a:gd name="T20" fmla="*/ 223 w 232"/>
                <a:gd name="T21" fmla="*/ 19 h 277"/>
                <a:gd name="T22" fmla="*/ 223 w 232"/>
                <a:gd name="T23" fmla="*/ 0 h 277"/>
                <a:gd name="T24" fmla="*/ 9 w 232"/>
                <a:gd name="T25" fmla="*/ 0 h 277"/>
                <a:gd name="T26" fmla="*/ 9 w 232"/>
                <a:gd name="T27" fmla="*/ 19 h 277"/>
                <a:gd name="T28" fmla="*/ 223 w 232"/>
                <a:gd name="T29" fmla="*/ 19 h 277"/>
                <a:gd name="T30" fmla="*/ 19 w 232"/>
                <a:gd name="T31" fmla="*/ 9 h 277"/>
                <a:gd name="T32" fmla="*/ 0 w 232"/>
                <a:gd name="T33" fmla="*/ 9 h 277"/>
                <a:gd name="T34" fmla="*/ 0 w 232"/>
                <a:gd name="T35" fmla="*/ 268 h 277"/>
                <a:gd name="T36" fmla="*/ 19 w 232"/>
                <a:gd name="T37" fmla="*/ 268 h 277"/>
                <a:gd name="T38" fmla="*/ 19 w 232"/>
                <a:gd name="T39" fmla="*/ 9 h 277"/>
                <a:gd name="T40" fmla="*/ 0 w 232"/>
                <a:gd name="T41" fmla="*/ 277 h 277"/>
                <a:gd name="T42" fmla="*/ 9 w 232"/>
                <a:gd name="T43" fmla="*/ 277 h 277"/>
                <a:gd name="T44" fmla="*/ 9 w 232"/>
                <a:gd name="T45" fmla="*/ 268 h 277"/>
                <a:gd name="T46" fmla="*/ 0 w 232"/>
                <a:gd name="T47" fmla="*/ 268 h 277"/>
                <a:gd name="T48" fmla="*/ 0 w 232"/>
                <a:gd name="T49" fmla="*/ 277 h 277"/>
                <a:gd name="T50" fmla="*/ 232 w 232"/>
                <a:gd name="T51" fmla="*/ 277 h 277"/>
                <a:gd name="T52" fmla="*/ 232 w 232"/>
                <a:gd name="T53" fmla="*/ 268 h 277"/>
                <a:gd name="T54" fmla="*/ 223 w 232"/>
                <a:gd name="T55" fmla="*/ 268 h 277"/>
                <a:gd name="T56" fmla="*/ 223 w 232"/>
                <a:gd name="T57" fmla="*/ 277 h 277"/>
                <a:gd name="T58" fmla="*/ 232 w 232"/>
                <a:gd name="T59" fmla="*/ 277 h 277"/>
                <a:gd name="T60" fmla="*/ 232 w 232"/>
                <a:gd name="T61" fmla="*/ 0 h 277"/>
                <a:gd name="T62" fmla="*/ 223 w 232"/>
                <a:gd name="T63" fmla="*/ 0 h 277"/>
                <a:gd name="T64" fmla="*/ 223 w 232"/>
                <a:gd name="T65" fmla="*/ 9 h 277"/>
                <a:gd name="T66" fmla="*/ 232 w 232"/>
                <a:gd name="T67" fmla="*/ 9 h 277"/>
                <a:gd name="T68" fmla="*/ 232 w 232"/>
                <a:gd name="T69" fmla="*/ 0 h 277"/>
                <a:gd name="T70" fmla="*/ 0 w 232"/>
                <a:gd name="T71" fmla="*/ 0 h 277"/>
                <a:gd name="T72" fmla="*/ 0 w 232"/>
                <a:gd name="T73" fmla="*/ 9 h 277"/>
                <a:gd name="T74" fmla="*/ 9 w 232"/>
                <a:gd name="T75" fmla="*/ 9 h 277"/>
                <a:gd name="T76" fmla="*/ 9 w 232"/>
                <a:gd name="T77" fmla="*/ 0 h 277"/>
                <a:gd name="T78" fmla="*/ 0 w 232"/>
                <a:gd name="T79" fmla="*/ 0 h 277"/>
                <a:gd name="T80" fmla="*/ 0 w 232"/>
                <a:gd name="T81" fmla="*/ 277 h 277"/>
                <a:gd name="T82" fmla="*/ 9 w 232"/>
                <a:gd name="T83" fmla="*/ 277 h 277"/>
                <a:gd name="T84" fmla="*/ 9 w 232"/>
                <a:gd name="T85" fmla="*/ 268 h 277"/>
                <a:gd name="T86" fmla="*/ 0 w 232"/>
                <a:gd name="T87" fmla="*/ 268 h 277"/>
                <a:gd name="T88" fmla="*/ 0 w 23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77">
                  <a:moveTo>
                    <a:pt x="9" y="258"/>
                  </a:moveTo>
                  <a:lnTo>
                    <a:pt x="9" y="277"/>
                  </a:lnTo>
                  <a:lnTo>
                    <a:pt x="223" y="277"/>
                  </a:lnTo>
                  <a:lnTo>
                    <a:pt x="223" y="258"/>
                  </a:lnTo>
                  <a:lnTo>
                    <a:pt x="9" y="258"/>
                  </a:lnTo>
                  <a:close/>
                  <a:moveTo>
                    <a:pt x="213" y="268"/>
                  </a:moveTo>
                  <a:lnTo>
                    <a:pt x="232" y="268"/>
                  </a:lnTo>
                  <a:lnTo>
                    <a:pt x="232" y="9"/>
                  </a:lnTo>
                  <a:lnTo>
                    <a:pt x="213" y="9"/>
                  </a:lnTo>
                  <a:lnTo>
                    <a:pt x="213" y="268"/>
                  </a:lnTo>
                  <a:close/>
                  <a:moveTo>
                    <a:pt x="223" y="19"/>
                  </a:moveTo>
                  <a:lnTo>
                    <a:pt x="22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2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232" y="277"/>
                  </a:moveTo>
                  <a:lnTo>
                    <a:pt x="232" y="268"/>
                  </a:lnTo>
                  <a:lnTo>
                    <a:pt x="223" y="268"/>
                  </a:lnTo>
                  <a:lnTo>
                    <a:pt x="223" y="277"/>
                  </a:lnTo>
                  <a:lnTo>
                    <a:pt x="232" y="277"/>
                  </a:lnTo>
                  <a:close/>
                  <a:moveTo>
                    <a:pt x="232" y="0"/>
                  </a:moveTo>
                  <a:lnTo>
                    <a:pt x="223" y="0"/>
                  </a:lnTo>
                  <a:lnTo>
                    <a:pt x="223" y="9"/>
                  </a:lnTo>
                  <a:lnTo>
                    <a:pt x="232" y="9"/>
                  </a:lnTo>
                  <a:lnTo>
                    <a:pt x="23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09" name="Freeform 2117"/>
            <p:cNvSpPr>
              <a:spLocks noEditPoints="1"/>
            </p:cNvSpPr>
            <p:nvPr/>
          </p:nvSpPr>
          <p:spPr bwMode="auto">
            <a:xfrm>
              <a:off x="4337" y="3482"/>
              <a:ext cx="132" cy="136"/>
            </a:xfrm>
            <a:custGeom>
              <a:avLst/>
              <a:gdLst>
                <a:gd name="T0" fmla="*/ 9 w 265"/>
                <a:gd name="T1" fmla="*/ 252 h 271"/>
                <a:gd name="T2" fmla="*/ 9 w 265"/>
                <a:gd name="T3" fmla="*/ 271 h 271"/>
                <a:gd name="T4" fmla="*/ 255 w 265"/>
                <a:gd name="T5" fmla="*/ 271 h 271"/>
                <a:gd name="T6" fmla="*/ 255 w 265"/>
                <a:gd name="T7" fmla="*/ 252 h 271"/>
                <a:gd name="T8" fmla="*/ 9 w 265"/>
                <a:gd name="T9" fmla="*/ 252 h 271"/>
                <a:gd name="T10" fmla="*/ 245 w 265"/>
                <a:gd name="T11" fmla="*/ 261 h 271"/>
                <a:gd name="T12" fmla="*/ 265 w 265"/>
                <a:gd name="T13" fmla="*/ 261 h 271"/>
                <a:gd name="T14" fmla="*/ 265 w 265"/>
                <a:gd name="T15" fmla="*/ 10 h 271"/>
                <a:gd name="T16" fmla="*/ 245 w 265"/>
                <a:gd name="T17" fmla="*/ 10 h 271"/>
                <a:gd name="T18" fmla="*/ 245 w 265"/>
                <a:gd name="T19" fmla="*/ 261 h 271"/>
                <a:gd name="T20" fmla="*/ 255 w 265"/>
                <a:gd name="T21" fmla="*/ 19 h 271"/>
                <a:gd name="T22" fmla="*/ 255 w 265"/>
                <a:gd name="T23" fmla="*/ 0 h 271"/>
                <a:gd name="T24" fmla="*/ 9 w 265"/>
                <a:gd name="T25" fmla="*/ 0 h 271"/>
                <a:gd name="T26" fmla="*/ 9 w 265"/>
                <a:gd name="T27" fmla="*/ 19 h 271"/>
                <a:gd name="T28" fmla="*/ 255 w 265"/>
                <a:gd name="T29" fmla="*/ 19 h 271"/>
                <a:gd name="T30" fmla="*/ 19 w 265"/>
                <a:gd name="T31" fmla="*/ 10 h 271"/>
                <a:gd name="T32" fmla="*/ 0 w 265"/>
                <a:gd name="T33" fmla="*/ 10 h 271"/>
                <a:gd name="T34" fmla="*/ 0 w 265"/>
                <a:gd name="T35" fmla="*/ 261 h 271"/>
                <a:gd name="T36" fmla="*/ 19 w 265"/>
                <a:gd name="T37" fmla="*/ 261 h 271"/>
                <a:gd name="T38" fmla="*/ 19 w 265"/>
                <a:gd name="T39" fmla="*/ 10 h 271"/>
                <a:gd name="T40" fmla="*/ 0 w 265"/>
                <a:gd name="T41" fmla="*/ 271 h 271"/>
                <a:gd name="T42" fmla="*/ 9 w 265"/>
                <a:gd name="T43" fmla="*/ 271 h 271"/>
                <a:gd name="T44" fmla="*/ 9 w 265"/>
                <a:gd name="T45" fmla="*/ 261 h 271"/>
                <a:gd name="T46" fmla="*/ 0 w 265"/>
                <a:gd name="T47" fmla="*/ 261 h 271"/>
                <a:gd name="T48" fmla="*/ 0 w 265"/>
                <a:gd name="T49" fmla="*/ 271 h 271"/>
                <a:gd name="T50" fmla="*/ 265 w 265"/>
                <a:gd name="T51" fmla="*/ 271 h 271"/>
                <a:gd name="T52" fmla="*/ 265 w 265"/>
                <a:gd name="T53" fmla="*/ 261 h 271"/>
                <a:gd name="T54" fmla="*/ 255 w 265"/>
                <a:gd name="T55" fmla="*/ 261 h 271"/>
                <a:gd name="T56" fmla="*/ 255 w 265"/>
                <a:gd name="T57" fmla="*/ 271 h 271"/>
                <a:gd name="T58" fmla="*/ 265 w 265"/>
                <a:gd name="T59" fmla="*/ 271 h 271"/>
                <a:gd name="T60" fmla="*/ 265 w 265"/>
                <a:gd name="T61" fmla="*/ 0 h 271"/>
                <a:gd name="T62" fmla="*/ 255 w 265"/>
                <a:gd name="T63" fmla="*/ 0 h 271"/>
                <a:gd name="T64" fmla="*/ 255 w 265"/>
                <a:gd name="T65" fmla="*/ 10 h 271"/>
                <a:gd name="T66" fmla="*/ 265 w 265"/>
                <a:gd name="T67" fmla="*/ 10 h 271"/>
                <a:gd name="T68" fmla="*/ 265 w 265"/>
                <a:gd name="T69" fmla="*/ 0 h 271"/>
                <a:gd name="T70" fmla="*/ 0 w 265"/>
                <a:gd name="T71" fmla="*/ 0 h 271"/>
                <a:gd name="T72" fmla="*/ 0 w 265"/>
                <a:gd name="T73" fmla="*/ 10 h 271"/>
                <a:gd name="T74" fmla="*/ 9 w 265"/>
                <a:gd name="T75" fmla="*/ 10 h 271"/>
                <a:gd name="T76" fmla="*/ 9 w 265"/>
                <a:gd name="T77" fmla="*/ 0 h 271"/>
                <a:gd name="T78" fmla="*/ 0 w 265"/>
                <a:gd name="T79" fmla="*/ 0 h 271"/>
                <a:gd name="T80" fmla="*/ 0 w 265"/>
                <a:gd name="T81" fmla="*/ 271 h 271"/>
                <a:gd name="T82" fmla="*/ 9 w 265"/>
                <a:gd name="T83" fmla="*/ 271 h 271"/>
                <a:gd name="T84" fmla="*/ 9 w 265"/>
                <a:gd name="T85" fmla="*/ 261 h 271"/>
                <a:gd name="T86" fmla="*/ 0 w 265"/>
                <a:gd name="T87" fmla="*/ 261 h 271"/>
                <a:gd name="T88" fmla="*/ 0 w 265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1">
                  <a:moveTo>
                    <a:pt x="9" y="252"/>
                  </a:moveTo>
                  <a:lnTo>
                    <a:pt x="9" y="271"/>
                  </a:lnTo>
                  <a:lnTo>
                    <a:pt x="255" y="271"/>
                  </a:lnTo>
                  <a:lnTo>
                    <a:pt x="255" y="252"/>
                  </a:lnTo>
                  <a:lnTo>
                    <a:pt x="9" y="252"/>
                  </a:lnTo>
                  <a:close/>
                  <a:moveTo>
                    <a:pt x="245" y="261"/>
                  </a:moveTo>
                  <a:lnTo>
                    <a:pt x="265" y="261"/>
                  </a:lnTo>
                  <a:lnTo>
                    <a:pt x="265" y="10"/>
                  </a:lnTo>
                  <a:lnTo>
                    <a:pt x="245" y="10"/>
                  </a:lnTo>
                  <a:lnTo>
                    <a:pt x="245" y="261"/>
                  </a:lnTo>
                  <a:close/>
                  <a:moveTo>
                    <a:pt x="255" y="19"/>
                  </a:moveTo>
                  <a:lnTo>
                    <a:pt x="255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55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65" y="271"/>
                  </a:moveTo>
                  <a:lnTo>
                    <a:pt x="265" y="261"/>
                  </a:lnTo>
                  <a:lnTo>
                    <a:pt x="255" y="261"/>
                  </a:lnTo>
                  <a:lnTo>
                    <a:pt x="255" y="271"/>
                  </a:lnTo>
                  <a:lnTo>
                    <a:pt x="265" y="271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0" name="Freeform 2118"/>
            <p:cNvSpPr>
              <a:spLocks noEditPoints="1"/>
            </p:cNvSpPr>
            <p:nvPr/>
          </p:nvSpPr>
          <p:spPr bwMode="auto">
            <a:xfrm>
              <a:off x="4398" y="3227"/>
              <a:ext cx="46" cy="136"/>
            </a:xfrm>
            <a:custGeom>
              <a:avLst/>
              <a:gdLst>
                <a:gd name="T0" fmla="*/ 9 w 90"/>
                <a:gd name="T1" fmla="*/ 252 h 271"/>
                <a:gd name="T2" fmla="*/ 9 w 90"/>
                <a:gd name="T3" fmla="*/ 271 h 271"/>
                <a:gd name="T4" fmla="*/ 80 w 90"/>
                <a:gd name="T5" fmla="*/ 271 h 271"/>
                <a:gd name="T6" fmla="*/ 80 w 90"/>
                <a:gd name="T7" fmla="*/ 252 h 271"/>
                <a:gd name="T8" fmla="*/ 9 w 90"/>
                <a:gd name="T9" fmla="*/ 252 h 271"/>
                <a:gd name="T10" fmla="*/ 71 w 90"/>
                <a:gd name="T11" fmla="*/ 261 h 271"/>
                <a:gd name="T12" fmla="*/ 90 w 90"/>
                <a:gd name="T13" fmla="*/ 261 h 271"/>
                <a:gd name="T14" fmla="*/ 90 w 90"/>
                <a:gd name="T15" fmla="*/ 9 h 271"/>
                <a:gd name="T16" fmla="*/ 71 w 90"/>
                <a:gd name="T17" fmla="*/ 9 h 271"/>
                <a:gd name="T18" fmla="*/ 71 w 90"/>
                <a:gd name="T19" fmla="*/ 261 h 271"/>
                <a:gd name="T20" fmla="*/ 80 w 90"/>
                <a:gd name="T21" fmla="*/ 19 h 271"/>
                <a:gd name="T22" fmla="*/ 80 w 90"/>
                <a:gd name="T23" fmla="*/ 0 h 271"/>
                <a:gd name="T24" fmla="*/ 9 w 90"/>
                <a:gd name="T25" fmla="*/ 0 h 271"/>
                <a:gd name="T26" fmla="*/ 9 w 90"/>
                <a:gd name="T27" fmla="*/ 19 h 271"/>
                <a:gd name="T28" fmla="*/ 80 w 90"/>
                <a:gd name="T29" fmla="*/ 19 h 271"/>
                <a:gd name="T30" fmla="*/ 19 w 90"/>
                <a:gd name="T31" fmla="*/ 9 h 271"/>
                <a:gd name="T32" fmla="*/ 0 w 90"/>
                <a:gd name="T33" fmla="*/ 9 h 271"/>
                <a:gd name="T34" fmla="*/ 0 w 90"/>
                <a:gd name="T35" fmla="*/ 261 h 271"/>
                <a:gd name="T36" fmla="*/ 19 w 90"/>
                <a:gd name="T37" fmla="*/ 261 h 271"/>
                <a:gd name="T38" fmla="*/ 19 w 90"/>
                <a:gd name="T39" fmla="*/ 9 h 271"/>
                <a:gd name="T40" fmla="*/ 0 w 90"/>
                <a:gd name="T41" fmla="*/ 271 h 271"/>
                <a:gd name="T42" fmla="*/ 9 w 90"/>
                <a:gd name="T43" fmla="*/ 271 h 271"/>
                <a:gd name="T44" fmla="*/ 9 w 90"/>
                <a:gd name="T45" fmla="*/ 261 h 271"/>
                <a:gd name="T46" fmla="*/ 0 w 90"/>
                <a:gd name="T47" fmla="*/ 261 h 271"/>
                <a:gd name="T48" fmla="*/ 0 w 90"/>
                <a:gd name="T49" fmla="*/ 271 h 271"/>
                <a:gd name="T50" fmla="*/ 90 w 90"/>
                <a:gd name="T51" fmla="*/ 271 h 271"/>
                <a:gd name="T52" fmla="*/ 90 w 90"/>
                <a:gd name="T53" fmla="*/ 261 h 271"/>
                <a:gd name="T54" fmla="*/ 80 w 90"/>
                <a:gd name="T55" fmla="*/ 261 h 271"/>
                <a:gd name="T56" fmla="*/ 80 w 90"/>
                <a:gd name="T57" fmla="*/ 271 h 271"/>
                <a:gd name="T58" fmla="*/ 90 w 90"/>
                <a:gd name="T59" fmla="*/ 271 h 271"/>
                <a:gd name="T60" fmla="*/ 90 w 90"/>
                <a:gd name="T61" fmla="*/ 0 h 271"/>
                <a:gd name="T62" fmla="*/ 80 w 90"/>
                <a:gd name="T63" fmla="*/ 0 h 271"/>
                <a:gd name="T64" fmla="*/ 80 w 90"/>
                <a:gd name="T65" fmla="*/ 9 h 271"/>
                <a:gd name="T66" fmla="*/ 90 w 90"/>
                <a:gd name="T67" fmla="*/ 9 h 271"/>
                <a:gd name="T68" fmla="*/ 90 w 90"/>
                <a:gd name="T69" fmla="*/ 0 h 271"/>
                <a:gd name="T70" fmla="*/ 0 w 90"/>
                <a:gd name="T71" fmla="*/ 0 h 271"/>
                <a:gd name="T72" fmla="*/ 0 w 90"/>
                <a:gd name="T73" fmla="*/ 9 h 271"/>
                <a:gd name="T74" fmla="*/ 9 w 90"/>
                <a:gd name="T75" fmla="*/ 9 h 271"/>
                <a:gd name="T76" fmla="*/ 9 w 90"/>
                <a:gd name="T77" fmla="*/ 0 h 271"/>
                <a:gd name="T78" fmla="*/ 0 w 90"/>
                <a:gd name="T79" fmla="*/ 0 h 271"/>
                <a:gd name="T80" fmla="*/ 0 w 90"/>
                <a:gd name="T81" fmla="*/ 271 h 271"/>
                <a:gd name="T82" fmla="*/ 9 w 90"/>
                <a:gd name="T83" fmla="*/ 271 h 271"/>
                <a:gd name="T84" fmla="*/ 9 w 90"/>
                <a:gd name="T85" fmla="*/ 261 h 271"/>
                <a:gd name="T86" fmla="*/ 0 w 90"/>
                <a:gd name="T87" fmla="*/ 261 h 271"/>
                <a:gd name="T88" fmla="*/ 0 w 90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1">
                  <a:moveTo>
                    <a:pt x="9" y="252"/>
                  </a:moveTo>
                  <a:lnTo>
                    <a:pt x="9" y="271"/>
                  </a:lnTo>
                  <a:lnTo>
                    <a:pt x="80" y="271"/>
                  </a:lnTo>
                  <a:lnTo>
                    <a:pt x="80" y="252"/>
                  </a:lnTo>
                  <a:lnTo>
                    <a:pt x="9" y="252"/>
                  </a:lnTo>
                  <a:close/>
                  <a:moveTo>
                    <a:pt x="71" y="261"/>
                  </a:moveTo>
                  <a:lnTo>
                    <a:pt x="90" y="261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0" y="271"/>
                  </a:moveTo>
                  <a:lnTo>
                    <a:pt x="90" y="261"/>
                  </a:lnTo>
                  <a:lnTo>
                    <a:pt x="80" y="261"/>
                  </a:lnTo>
                  <a:lnTo>
                    <a:pt x="80" y="271"/>
                  </a:lnTo>
                  <a:lnTo>
                    <a:pt x="90" y="271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1" name="Freeform 2119"/>
            <p:cNvSpPr>
              <a:spLocks noEditPoints="1"/>
            </p:cNvSpPr>
            <p:nvPr/>
          </p:nvSpPr>
          <p:spPr bwMode="auto">
            <a:xfrm>
              <a:off x="4537" y="2333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2 w 91"/>
                <a:gd name="T11" fmla="*/ 261 h 271"/>
                <a:gd name="T12" fmla="*/ 91 w 91"/>
                <a:gd name="T13" fmla="*/ 261 h 271"/>
                <a:gd name="T14" fmla="*/ 91 w 91"/>
                <a:gd name="T15" fmla="*/ 10 h 271"/>
                <a:gd name="T16" fmla="*/ 72 w 91"/>
                <a:gd name="T17" fmla="*/ 10 h 271"/>
                <a:gd name="T18" fmla="*/ 72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2" y="261"/>
                  </a:moveTo>
                  <a:lnTo>
                    <a:pt x="91" y="261"/>
                  </a:lnTo>
                  <a:lnTo>
                    <a:pt x="91" y="10"/>
                  </a:lnTo>
                  <a:lnTo>
                    <a:pt x="72" y="10"/>
                  </a:lnTo>
                  <a:lnTo>
                    <a:pt x="72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2" name="Freeform 2120"/>
            <p:cNvSpPr>
              <a:spLocks noEditPoints="1"/>
            </p:cNvSpPr>
            <p:nvPr/>
          </p:nvSpPr>
          <p:spPr bwMode="auto">
            <a:xfrm>
              <a:off x="3723" y="2843"/>
              <a:ext cx="45" cy="139"/>
            </a:xfrm>
            <a:custGeom>
              <a:avLst/>
              <a:gdLst>
                <a:gd name="T0" fmla="*/ 9 w 90"/>
                <a:gd name="T1" fmla="*/ 259 h 278"/>
                <a:gd name="T2" fmla="*/ 9 w 90"/>
                <a:gd name="T3" fmla="*/ 278 h 278"/>
                <a:gd name="T4" fmla="*/ 81 w 90"/>
                <a:gd name="T5" fmla="*/ 278 h 278"/>
                <a:gd name="T6" fmla="*/ 81 w 90"/>
                <a:gd name="T7" fmla="*/ 259 h 278"/>
                <a:gd name="T8" fmla="*/ 9 w 90"/>
                <a:gd name="T9" fmla="*/ 259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1 w 90"/>
                <a:gd name="T21" fmla="*/ 20 h 278"/>
                <a:gd name="T22" fmla="*/ 81 w 90"/>
                <a:gd name="T23" fmla="*/ 0 h 278"/>
                <a:gd name="T24" fmla="*/ 9 w 90"/>
                <a:gd name="T25" fmla="*/ 0 h 278"/>
                <a:gd name="T26" fmla="*/ 9 w 90"/>
                <a:gd name="T27" fmla="*/ 20 h 278"/>
                <a:gd name="T28" fmla="*/ 81 w 90"/>
                <a:gd name="T29" fmla="*/ 20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1 w 90"/>
                <a:gd name="T55" fmla="*/ 268 h 278"/>
                <a:gd name="T56" fmla="*/ 81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1 w 90"/>
                <a:gd name="T63" fmla="*/ 0 h 278"/>
                <a:gd name="T64" fmla="*/ 81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9"/>
                  </a:moveTo>
                  <a:lnTo>
                    <a:pt x="9" y="278"/>
                  </a:lnTo>
                  <a:lnTo>
                    <a:pt x="81" y="278"/>
                  </a:lnTo>
                  <a:lnTo>
                    <a:pt x="81" y="259"/>
                  </a:lnTo>
                  <a:lnTo>
                    <a:pt x="9" y="259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1" y="20"/>
                  </a:moveTo>
                  <a:lnTo>
                    <a:pt x="81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81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3" name="Freeform 2121"/>
            <p:cNvSpPr>
              <a:spLocks noEditPoints="1"/>
            </p:cNvSpPr>
            <p:nvPr/>
          </p:nvSpPr>
          <p:spPr bwMode="auto">
            <a:xfrm>
              <a:off x="4385" y="3098"/>
              <a:ext cx="101" cy="139"/>
            </a:xfrm>
            <a:custGeom>
              <a:avLst/>
              <a:gdLst>
                <a:gd name="T0" fmla="*/ 9 w 200"/>
                <a:gd name="T1" fmla="*/ 259 h 278"/>
                <a:gd name="T2" fmla="*/ 9 w 200"/>
                <a:gd name="T3" fmla="*/ 278 h 278"/>
                <a:gd name="T4" fmla="*/ 190 w 200"/>
                <a:gd name="T5" fmla="*/ 278 h 278"/>
                <a:gd name="T6" fmla="*/ 190 w 200"/>
                <a:gd name="T7" fmla="*/ 259 h 278"/>
                <a:gd name="T8" fmla="*/ 9 w 200"/>
                <a:gd name="T9" fmla="*/ 259 h 278"/>
                <a:gd name="T10" fmla="*/ 181 w 200"/>
                <a:gd name="T11" fmla="*/ 268 h 278"/>
                <a:gd name="T12" fmla="*/ 200 w 200"/>
                <a:gd name="T13" fmla="*/ 268 h 278"/>
                <a:gd name="T14" fmla="*/ 200 w 200"/>
                <a:gd name="T15" fmla="*/ 10 h 278"/>
                <a:gd name="T16" fmla="*/ 181 w 200"/>
                <a:gd name="T17" fmla="*/ 10 h 278"/>
                <a:gd name="T18" fmla="*/ 181 w 200"/>
                <a:gd name="T19" fmla="*/ 268 h 278"/>
                <a:gd name="T20" fmla="*/ 190 w 200"/>
                <a:gd name="T21" fmla="*/ 20 h 278"/>
                <a:gd name="T22" fmla="*/ 190 w 200"/>
                <a:gd name="T23" fmla="*/ 0 h 278"/>
                <a:gd name="T24" fmla="*/ 9 w 200"/>
                <a:gd name="T25" fmla="*/ 0 h 278"/>
                <a:gd name="T26" fmla="*/ 9 w 200"/>
                <a:gd name="T27" fmla="*/ 20 h 278"/>
                <a:gd name="T28" fmla="*/ 190 w 200"/>
                <a:gd name="T29" fmla="*/ 20 h 278"/>
                <a:gd name="T30" fmla="*/ 19 w 200"/>
                <a:gd name="T31" fmla="*/ 10 h 278"/>
                <a:gd name="T32" fmla="*/ 0 w 200"/>
                <a:gd name="T33" fmla="*/ 10 h 278"/>
                <a:gd name="T34" fmla="*/ 0 w 200"/>
                <a:gd name="T35" fmla="*/ 268 h 278"/>
                <a:gd name="T36" fmla="*/ 19 w 200"/>
                <a:gd name="T37" fmla="*/ 268 h 278"/>
                <a:gd name="T38" fmla="*/ 19 w 200"/>
                <a:gd name="T39" fmla="*/ 10 h 278"/>
                <a:gd name="T40" fmla="*/ 0 w 200"/>
                <a:gd name="T41" fmla="*/ 278 h 278"/>
                <a:gd name="T42" fmla="*/ 9 w 200"/>
                <a:gd name="T43" fmla="*/ 278 h 278"/>
                <a:gd name="T44" fmla="*/ 9 w 200"/>
                <a:gd name="T45" fmla="*/ 268 h 278"/>
                <a:gd name="T46" fmla="*/ 0 w 200"/>
                <a:gd name="T47" fmla="*/ 268 h 278"/>
                <a:gd name="T48" fmla="*/ 0 w 200"/>
                <a:gd name="T49" fmla="*/ 278 h 278"/>
                <a:gd name="T50" fmla="*/ 200 w 200"/>
                <a:gd name="T51" fmla="*/ 278 h 278"/>
                <a:gd name="T52" fmla="*/ 200 w 200"/>
                <a:gd name="T53" fmla="*/ 268 h 278"/>
                <a:gd name="T54" fmla="*/ 190 w 200"/>
                <a:gd name="T55" fmla="*/ 268 h 278"/>
                <a:gd name="T56" fmla="*/ 190 w 200"/>
                <a:gd name="T57" fmla="*/ 278 h 278"/>
                <a:gd name="T58" fmla="*/ 200 w 200"/>
                <a:gd name="T59" fmla="*/ 278 h 278"/>
                <a:gd name="T60" fmla="*/ 200 w 200"/>
                <a:gd name="T61" fmla="*/ 0 h 278"/>
                <a:gd name="T62" fmla="*/ 190 w 200"/>
                <a:gd name="T63" fmla="*/ 0 h 278"/>
                <a:gd name="T64" fmla="*/ 190 w 200"/>
                <a:gd name="T65" fmla="*/ 10 h 278"/>
                <a:gd name="T66" fmla="*/ 200 w 200"/>
                <a:gd name="T67" fmla="*/ 10 h 278"/>
                <a:gd name="T68" fmla="*/ 200 w 200"/>
                <a:gd name="T69" fmla="*/ 0 h 278"/>
                <a:gd name="T70" fmla="*/ 0 w 200"/>
                <a:gd name="T71" fmla="*/ 0 h 278"/>
                <a:gd name="T72" fmla="*/ 0 w 200"/>
                <a:gd name="T73" fmla="*/ 10 h 278"/>
                <a:gd name="T74" fmla="*/ 9 w 200"/>
                <a:gd name="T75" fmla="*/ 10 h 278"/>
                <a:gd name="T76" fmla="*/ 9 w 200"/>
                <a:gd name="T77" fmla="*/ 0 h 278"/>
                <a:gd name="T78" fmla="*/ 0 w 200"/>
                <a:gd name="T79" fmla="*/ 0 h 278"/>
                <a:gd name="T80" fmla="*/ 0 w 200"/>
                <a:gd name="T81" fmla="*/ 278 h 278"/>
                <a:gd name="T82" fmla="*/ 9 w 200"/>
                <a:gd name="T83" fmla="*/ 278 h 278"/>
                <a:gd name="T84" fmla="*/ 9 w 200"/>
                <a:gd name="T85" fmla="*/ 268 h 278"/>
                <a:gd name="T86" fmla="*/ 0 w 200"/>
                <a:gd name="T87" fmla="*/ 268 h 278"/>
                <a:gd name="T88" fmla="*/ 0 w 20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78">
                  <a:moveTo>
                    <a:pt x="9" y="259"/>
                  </a:moveTo>
                  <a:lnTo>
                    <a:pt x="9" y="278"/>
                  </a:lnTo>
                  <a:lnTo>
                    <a:pt x="190" y="278"/>
                  </a:lnTo>
                  <a:lnTo>
                    <a:pt x="190" y="259"/>
                  </a:lnTo>
                  <a:lnTo>
                    <a:pt x="9" y="259"/>
                  </a:lnTo>
                  <a:close/>
                  <a:moveTo>
                    <a:pt x="181" y="268"/>
                  </a:moveTo>
                  <a:lnTo>
                    <a:pt x="200" y="268"/>
                  </a:lnTo>
                  <a:lnTo>
                    <a:pt x="200" y="10"/>
                  </a:lnTo>
                  <a:lnTo>
                    <a:pt x="181" y="10"/>
                  </a:lnTo>
                  <a:lnTo>
                    <a:pt x="181" y="268"/>
                  </a:lnTo>
                  <a:close/>
                  <a:moveTo>
                    <a:pt x="190" y="20"/>
                  </a:moveTo>
                  <a:lnTo>
                    <a:pt x="19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90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00" y="278"/>
                  </a:moveTo>
                  <a:lnTo>
                    <a:pt x="200" y="268"/>
                  </a:lnTo>
                  <a:lnTo>
                    <a:pt x="190" y="268"/>
                  </a:lnTo>
                  <a:lnTo>
                    <a:pt x="190" y="278"/>
                  </a:lnTo>
                  <a:lnTo>
                    <a:pt x="200" y="278"/>
                  </a:lnTo>
                  <a:close/>
                  <a:moveTo>
                    <a:pt x="200" y="0"/>
                  </a:moveTo>
                  <a:lnTo>
                    <a:pt x="190" y="0"/>
                  </a:lnTo>
                  <a:lnTo>
                    <a:pt x="190" y="10"/>
                  </a:lnTo>
                  <a:lnTo>
                    <a:pt x="200" y="10"/>
                  </a:lnTo>
                  <a:lnTo>
                    <a:pt x="20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4" name="Freeform 2122"/>
            <p:cNvSpPr>
              <a:spLocks noEditPoints="1"/>
            </p:cNvSpPr>
            <p:nvPr/>
          </p:nvSpPr>
          <p:spPr bwMode="auto">
            <a:xfrm>
              <a:off x="4366" y="2459"/>
              <a:ext cx="100" cy="139"/>
            </a:xfrm>
            <a:custGeom>
              <a:avLst/>
              <a:gdLst>
                <a:gd name="T0" fmla="*/ 10 w 200"/>
                <a:gd name="T1" fmla="*/ 258 h 277"/>
                <a:gd name="T2" fmla="*/ 10 w 200"/>
                <a:gd name="T3" fmla="*/ 277 h 277"/>
                <a:gd name="T4" fmla="*/ 191 w 200"/>
                <a:gd name="T5" fmla="*/ 277 h 277"/>
                <a:gd name="T6" fmla="*/ 191 w 200"/>
                <a:gd name="T7" fmla="*/ 258 h 277"/>
                <a:gd name="T8" fmla="*/ 10 w 200"/>
                <a:gd name="T9" fmla="*/ 258 h 277"/>
                <a:gd name="T10" fmla="*/ 181 w 200"/>
                <a:gd name="T11" fmla="*/ 268 h 277"/>
                <a:gd name="T12" fmla="*/ 200 w 200"/>
                <a:gd name="T13" fmla="*/ 268 h 277"/>
                <a:gd name="T14" fmla="*/ 200 w 200"/>
                <a:gd name="T15" fmla="*/ 9 h 277"/>
                <a:gd name="T16" fmla="*/ 181 w 200"/>
                <a:gd name="T17" fmla="*/ 9 h 277"/>
                <a:gd name="T18" fmla="*/ 181 w 200"/>
                <a:gd name="T19" fmla="*/ 268 h 277"/>
                <a:gd name="T20" fmla="*/ 191 w 200"/>
                <a:gd name="T21" fmla="*/ 19 h 277"/>
                <a:gd name="T22" fmla="*/ 191 w 200"/>
                <a:gd name="T23" fmla="*/ 0 h 277"/>
                <a:gd name="T24" fmla="*/ 10 w 200"/>
                <a:gd name="T25" fmla="*/ 0 h 277"/>
                <a:gd name="T26" fmla="*/ 10 w 200"/>
                <a:gd name="T27" fmla="*/ 19 h 277"/>
                <a:gd name="T28" fmla="*/ 191 w 200"/>
                <a:gd name="T29" fmla="*/ 19 h 277"/>
                <a:gd name="T30" fmla="*/ 19 w 200"/>
                <a:gd name="T31" fmla="*/ 9 h 277"/>
                <a:gd name="T32" fmla="*/ 0 w 200"/>
                <a:gd name="T33" fmla="*/ 9 h 277"/>
                <a:gd name="T34" fmla="*/ 0 w 200"/>
                <a:gd name="T35" fmla="*/ 268 h 277"/>
                <a:gd name="T36" fmla="*/ 19 w 200"/>
                <a:gd name="T37" fmla="*/ 268 h 277"/>
                <a:gd name="T38" fmla="*/ 19 w 200"/>
                <a:gd name="T39" fmla="*/ 9 h 277"/>
                <a:gd name="T40" fmla="*/ 0 w 200"/>
                <a:gd name="T41" fmla="*/ 277 h 277"/>
                <a:gd name="T42" fmla="*/ 10 w 200"/>
                <a:gd name="T43" fmla="*/ 277 h 277"/>
                <a:gd name="T44" fmla="*/ 10 w 200"/>
                <a:gd name="T45" fmla="*/ 268 h 277"/>
                <a:gd name="T46" fmla="*/ 0 w 200"/>
                <a:gd name="T47" fmla="*/ 268 h 277"/>
                <a:gd name="T48" fmla="*/ 0 w 200"/>
                <a:gd name="T49" fmla="*/ 277 h 277"/>
                <a:gd name="T50" fmla="*/ 200 w 200"/>
                <a:gd name="T51" fmla="*/ 277 h 277"/>
                <a:gd name="T52" fmla="*/ 200 w 200"/>
                <a:gd name="T53" fmla="*/ 268 h 277"/>
                <a:gd name="T54" fmla="*/ 191 w 200"/>
                <a:gd name="T55" fmla="*/ 268 h 277"/>
                <a:gd name="T56" fmla="*/ 191 w 200"/>
                <a:gd name="T57" fmla="*/ 277 h 277"/>
                <a:gd name="T58" fmla="*/ 200 w 200"/>
                <a:gd name="T59" fmla="*/ 277 h 277"/>
                <a:gd name="T60" fmla="*/ 200 w 200"/>
                <a:gd name="T61" fmla="*/ 0 h 277"/>
                <a:gd name="T62" fmla="*/ 191 w 200"/>
                <a:gd name="T63" fmla="*/ 0 h 277"/>
                <a:gd name="T64" fmla="*/ 191 w 200"/>
                <a:gd name="T65" fmla="*/ 9 h 277"/>
                <a:gd name="T66" fmla="*/ 200 w 200"/>
                <a:gd name="T67" fmla="*/ 9 h 277"/>
                <a:gd name="T68" fmla="*/ 200 w 200"/>
                <a:gd name="T69" fmla="*/ 0 h 277"/>
                <a:gd name="T70" fmla="*/ 0 w 200"/>
                <a:gd name="T71" fmla="*/ 0 h 277"/>
                <a:gd name="T72" fmla="*/ 0 w 200"/>
                <a:gd name="T73" fmla="*/ 9 h 277"/>
                <a:gd name="T74" fmla="*/ 10 w 200"/>
                <a:gd name="T75" fmla="*/ 9 h 277"/>
                <a:gd name="T76" fmla="*/ 10 w 200"/>
                <a:gd name="T77" fmla="*/ 0 h 277"/>
                <a:gd name="T78" fmla="*/ 0 w 200"/>
                <a:gd name="T79" fmla="*/ 0 h 277"/>
                <a:gd name="T80" fmla="*/ 0 w 200"/>
                <a:gd name="T81" fmla="*/ 277 h 277"/>
                <a:gd name="T82" fmla="*/ 10 w 200"/>
                <a:gd name="T83" fmla="*/ 277 h 277"/>
                <a:gd name="T84" fmla="*/ 10 w 200"/>
                <a:gd name="T85" fmla="*/ 268 h 277"/>
                <a:gd name="T86" fmla="*/ 0 w 200"/>
                <a:gd name="T87" fmla="*/ 268 h 277"/>
                <a:gd name="T88" fmla="*/ 0 w 20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77">
                  <a:moveTo>
                    <a:pt x="10" y="258"/>
                  </a:moveTo>
                  <a:lnTo>
                    <a:pt x="10" y="277"/>
                  </a:lnTo>
                  <a:lnTo>
                    <a:pt x="191" y="277"/>
                  </a:lnTo>
                  <a:lnTo>
                    <a:pt x="191" y="258"/>
                  </a:lnTo>
                  <a:lnTo>
                    <a:pt x="10" y="258"/>
                  </a:lnTo>
                  <a:close/>
                  <a:moveTo>
                    <a:pt x="181" y="268"/>
                  </a:moveTo>
                  <a:lnTo>
                    <a:pt x="200" y="268"/>
                  </a:lnTo>
                  <a:lnTo>
                    <a:pt x="200" y="9"/>
                  </a:lnTo>
                  <a:lnTo>
                    <a:pt x="181" y="9"/>
                  </a:lnTo>
                  <a:lnTo>
                    <a:pt x="181" y="268"/>
                  </a:lnTo>
                  <a:close/>
                  <a:moveTo>
                    <a:pt x="191" y="19"/>
                  </a:moveTo>
                  <a:lnTo>
                    <a:pt x="19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9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200" y="277"/>
                  </a:moveTo>
                  <a:lnTo>
                    <a:pt x="200" y="268"/>
                  </a:lnTo>
                  <a:lnTo>
                    <a:pt x="191" y="268"/>
                  </a:lnTo>
                  <a:lnTo>
                    <a:pt x="191" y="277"/>
                  </a:lnTo>
                  <a:lnTo>
                    <a:pt x="200" y="277"/>
                  </a:lnTo>
                  <a:close/>
                  <a:moveTo>
                    <a:pt x="200" y="0"/>
                  </a:moveTo>
                  <a:lnTo>
                    <a:pt x="191" y="0"/>
                  </a:lnTo>
                  <a:lnTo>
                    <a:pt x="191" y="9"/>
                  </a:lnTo>
                  <a:lnTo>
                    <a:pt x="200" y="9"/>
                  </a:lnTo>
                  <a:lnTo>
                    <a:pt x="20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5" name="Freeform 2123"/>
            <p:cNvSpPr>
              <a:spLocks noEditPoints="1"/>
            </p:cNvSpPr>
            <p:nvPr/>
          </p:nvSpPr>
          <p:spPr bwMode="auto">
            <a:xfrm>
              <a:off x="3597" y="2843"/>
              <a:ext cx="97" cy="139"/>
            </a:xfrm>
            <a:custGeom>
              <a:avLst/>
              <a:gdLst>
                <a:gd name="T0" fmla="*/ 9 w 194"/>
                <a:gd name="T1" fmla="*/ 259 h 278"/>
                <a:gd name="T2" fmla="*/ 9 w 194"/>
                <a:gd name="T3" fmla="*/ 278 h 278"/>
                <a:gd name="T4" fmla="*/ 184 w 194"/>
                <a:gd name="T5" fmla="*/ 278 h 278"/>
                <a:gd name="T6" fmla="*/ 184 w 194"/>
                <a:gd name="T7" fmla="*/ 259 h 278"/>
                <a:gd name="T8" fmla="*/ 9 w 194"/>
                <a:gd name="T9" fmla="*/ 259 h 278"/>
                <a:gd name="T10" fmla="*/ 174 w 194"/>
                <a:gd name="T11" fmla="*/ 268 h 278"/>
                <a:gd name="T12" fmla="*/ 194 w 194"/>
                <a:gd name="T13" fmla="*/ 268 h 278"/>
                <a:gd name="T14" fmla="*/ 194 w 194"/>
                <a:gd name="T15" fmla="*/ 10 h 278"/>
                <a:gd name="T16" fmla="*/ 174 w 194"/>
                <a:gd name="T17" fmla="*/ 10 h 278"/>
                <a:gd name="T18" fmla="*/ 174 w 194"/>
                <a:gd name="T19" fmla="*/ 268 h 278"/>
                <a:gd name="T20" fmla="*/ 184 w 194"/>
                <a:gd name="T21" fmla="*/ 20 h 278"/>
                <a:gd name="T22" fmla="*/ 184 w 194"/>
                <a:gd name="T23" fmla="*/ 0 h 278"/>
                <a:gd name="T24" fmla="*/ 9 w 194"/>
                <a:gd name="T25" fmla="*/ 0 h 278"/>
                <a:gd name="T26" fmla="*/ 9 w 194"/>
                <a:gd name="T27" fmla="*/ 20 h 278"/>
                <a:gd name="T28" fmla="*/ 184 w 194"/>
                <a:gd name="T29" fmla="*/ 20 h 278"/>
                <a:gd name="T30" fmla="*/ 19 w 194"/>
                <a:gd name="T31" fmla="*/ 10 h 278"/>
                <a:gd name="T32" fmla="*/ 0 w 194"/>
                <a:gd name="T33" fmla="*/ 10 h 278"/>
                <a:gd name="T34" fmla="*/ 0 w 194"/>
                <a:gd name="T35" fmla="*/ 268 h 278"/>
                <a:gd name="T36" fmla="*/ 19 w 194"/>
                <a:gd name="T37" fmla="*/ 268 h 278"/>
                <a:gd name="T38" fmla="*/ 19 w 194"/>
                <a:gd name="T39" fmla="*/ 10 h 278"/>
                <a:gd name="T40" fmla="*/ 0 w 194"/>
                <a:gd name="T41" fmla="*/ 278 h 278"/>
                <a:gd name="T42" fmla="*/ 9 w 194"/>
                <a:gd name="T43" fmla="*/ 278 h 278"/>
                <a:gd name="T44" fmla="*/ 9 w 194"/>
                <a:gd name="T45" fmla="*/ 268 h 278"/>
                <a:gd name="T46" fmla="*/ 0 w 194"/>
                <a:gd name="T47" fmla="*/ 268 h 278"/>
                <a:gd name="T48" fmla="*/ 0 w 194"/>
                <a:gd name="T49" fmla="*/ 278 h 278"/>
                <a:gd name="T50" fmla="*/ 194 w 194"/>
                <a:gd name="T51" fmla="*/ 278 h 278"/>
                <a:gd name="T52" fmla="*/ 194 w 194"/>
                <a:gd name="T53" fmla="*/ 268 h 278"/>
                <a:gd name="T54" fmla="*/ 184 w 194"/>
                <a:gd name="T55" fmla="*/ 268 h 278"/>
                <a:gd name="T56" fmla="*/ 184 w 194"/>
                <a:gd name="T57" fmla="*/ 278 h 278"/>
                <a:gd name="T58" fmla="*/ 194 w 194"/>
                <a:gd name="T59" fmla="*/ 278 h 278"/>
                <a:gd name="T60" fmla="*/ 194 w 194"/>
                <a:gd name="T61" fmla="*/ 0 h 278"/>
                <a:gd name="T62" fmla="*/ 184 w 194"/>
                <a:gd name="T63" fmla="*/ 0 h 278"/>
                <a:gd name="T64" fmla="*/ 184 w 194"/>
                <a:gd name="T65" fmla="*/ 10 h 278"/>
                <a:gd name="T66" fmla="*/ 194 w 194"/>
                <a:gd name="T67" fmla="*/ 10 h 278"/>
                <a:gd name="T68" fmla="*/ 194 w 194"/>
                <a:gd name="T69" fmla="*/ 0 h 278"/>
                <a:gd name="T70" fmla="*/ 0 w 194"/>
                <a:gd name="T71" fmla="*/ 0 h 278"/>
                <a:gd name="T72" fmla="*/ 0 w 194"/>
                <a:gd name="T73" fmla="*/ 10 h 278"/>
                <a:gd name="T74" fmla="*/ 9 w 194"/>
                <a:gd name="T75" fmla="*/ 10 h 278"/>
                <a:gd name="T76" fmla="*/ 9 w 194"/>
                <a:gd name="T77" fmla="*/ 0 h 278"/>
                <a:gd name="T78" fmla="*/ 0 w 194"/>
                <a:gd name="T79" fmla="*/ 0 h 278"/>
                <a:gd name="T80" fmla="*/ 0 w 194"/>
                <a:gd name="T81" fmla="*/ 278 h 278"/>
                <a:gd name="T82" fmla="*/ 9 w 194"/>
                <a:gd name="T83" fmla="*/ 278 h 278"/>
                <a:gd name="T84" fmla="*/ 9 w 194"/>
                <a:gd name="T85" fmla="*/ 268 h 278"/>
                <a:gd name="T86" fmla="*/ 0 w 194"/>
                <a:gd name="T87" fmla="*/ 268 h 278"/>
                <a:gd name="T88" fmla="*/ 0 w 194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8">
                  <a:moveTo>
                    <a:pt x="9" y="259"/>
                  </a:moveTo>
                  <a:lnTo>
                    <a:pt x="9" y="278"/>
                  </a:lnTo>
                  <a:lnTo>
                    <a:pt x="184" y="278"/>
                  </a:lnTo>
                  <a:lnTo>
                    <a:pt x="184" y="259"/>
                  </a:lnTo>
                  <a:lnTo>
                    <a:pt x="9" y="259"/>
                  </a:lnTo>
                  <a:close/>
                  <a:moveTo>
                    <a:pt x="174" y="268"/>
                  </a:moveTo>
                  <a:lnTo>
                    <a:pt x="194" y="268"/>
                  </a:lnTo>
                  <a:lnTo>
                    <a:pt x="194" y="10"/>
                  </a:lnTo>
                  <a:lnTo>
                    <a:pt x="174" y="10"/>
                  </a:lnTo>
                  <a:lnTo>
                    <a:pt x="174" y="268"/>
                  </a:lnTo>
                  <a:close/>
                  <a:moveTo>
                    <a:pt x="184" y="20"/>
                  </a:moveTo>
                  <a:lnTo>
                    <a:pt x="184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84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94" y="278"/>
                  </a:moveTo>
                  <a:lnTo>
                    <a:pt x="194" y="268"/>
                  </a:lnTo>
                  <a:lnTo>
                    <a:pt x="184" y="268"/>
                  </a:lnTo>
                  <a:lnTo>
                    <a:pt x="184" y="278"/>
                  </a:lnTo>
                  <a:lnTo>
                    <a:pt x="194" y="278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10"/>
                  </a:lnTo>
                  <a:lnTo>
                    <a:pt x="194" y="10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6" name="Freeform 2124"/>
            <p:cNvSpPr>
              <a:spLocks noEditPoints="1"/>
            </p:cNvSpPr>
            <p:nvPr/>
          </p:nvSpPr>
          <p:spPr bwMode="auto">
            <a:xfrm>
              <a:off x="4427" y="2843"/>
              <a:ext cx="117" cy="139"/>
            </a:xfrm>
            <a:custGeom>
              <a:avLst/>
              <a:gdLst>
                <a:gd name="T0" fmla="*/ 9 w 232"/>
                <a:gd name="T1" fmla="*/ 259 h 278"/>
                <a:gd name="T2" fmla="*/ 9 w 232"/>
                <a:gd name="T3" fmla="*/ 278 h 278"/>
                <a:gd name="T4" fmla="*/ 223 w 232"/>
                <a:gd name="T5" fmla="*/ 278 h 278"/>
                <a:gd name="T6" fmla="*/ 223 w 232"/>
                <a:gd name="T7" fmla="*/ 259 h 278"/>
                <a:gd name="T8" fmla="*/ 9 w 232"/>
                <a:gd name="T9" fmla="*/ 259 h 278"/>
                <a:gd name="T10" fmla="*/ 213 w 232"/>
                <a:gd name="T11" fmla="*/ 268 h 278"/>
                <a:gd name="T12" fmla="*/ 232 w 232"/>
                <a:gd name="T13" fmla="*/ 268 h 278"/>
                <a:gd name="T14" fmla="*/ 232 w 232"/>
                <a:gd name="T15" fmla="*/ 10 h 278"/>
                <a:gd name="T16" fmla="*/ 213 w 232"/>
                <a:gd name="T17" fmla="*/ 10 h 278"/>
                <a:gd name="T18" fmla="*/ 213 w 232"/>
                <a:gd name="T19" fmla="*/ 268 h 278"/>
                <a:gd name="T20" fmla="*/ 223 w 232"/>
                <a:gd name="T21" fmla="*/ 20 h 278"/>
                <a:gd name="T22" fmla="*/ 223 w 232"/>
                <a:gd name="T23" fmla="*/ 0 h 278"/>
                <a:gd name="T24" fmla="*/ 9 w 232"/>
                <a:gd name="T25" fmla="*/ 0 h 278"/>
                <a:gd name="T26" fmla="*/ 9 w 232"/>
                <a:gd name="T27" fmla="*/ 20 h 278"/>
                <a:gd name="T28" fmla="*/ 223 w 232"/>
                <a:gd name="T29" fmla="*/ 20 h 278"/>
                <a:gd name="T30" fmla="*/ 19 w 232"/>
                <a:gd name="T31" fmla="*/ 10 h 278"/>
                <a:gd name="T32" fmla="*/ 0 w 232"/>
                <a:gd name="T33" fmla="*/ 10 h 278"/>
                <a:gd name="T34" fmla="*/ 0 w 232"/>
                <a:gd name="T35" fmla="*/ 268 h 278"/>
                <a:gd name="T36" fmla="*/ 19 w 232"/>
                <a:gd name="T37" fmla="*/ 268 h 278"/>
                <a:gd name="T38" fmla="*/ 19 w 232"/>
                <a:gd name="T39" fmla="*/ 10 h 278"/>
                <a:gd name="T40" fmla="*/ 0 w 232"/>
                <a:gd name="T41" fmla="*/ 278 h 278"/>
                <a:gd name="T42" fmla="*/ 9 w 232"/>
                <a:gd name="T43" fmla="*/ 278 h 278"/>
                <a:gd name="T44" fmla="*/ 9 w 232"/>
                <a:gd name="T45" fmla="*/ 268 h 278"/>
                <a:gd name="T46" fmla="*/ 0 w 232"/>
                <a:gd name="T47" fmla="*/ 268 h 278"/>
                <a:gd name="T48" fmla="*/ 0 w 232"/>
                <a:gd name="T49" fmla="*/ 278 h 278"/>
                <a:gd name="T50" fmla="*/ 232 w 232"/>
                <a:gd name="T51" fmla="*/ 278 h 278"/>
                <a:gd name="T52" fmla="*/ 232 w 232"/>
                <a:gd name="T53" fmla="*/ 268 h 278"/>
                <a:gd name="T54" fmla="*/ 223 w 232"/>
                <a:gd name="T55" fmla="*/ 268 h 278"/>
                <a:gd name="T56" fmla="*/ 223 w 232"/>
                <a:gd name="T57" fmla="*/ 278 h 278"/>
                <a:gd name="T58" fmla="*/ 232 w 232"/>
                <a:gd name="T59" fmla="*/ 278 h 278"/>
                <a:gd name="T60" fmla="*/ 232 w 232"/>
                <a:gd name="T61" fmla="*/ 0 h 278"/>
                <a:gd name="T62" fmla="*/ 223 w 232"/>
                <a:gd name="T63" fmla="*/ 0 h 278"/>
                <a:gd name="T64" fmla="*/ 223 w 232"/>
                <a:gd name="T65" fmla="*/ 10 h 278"/>
                <a:gd name="T66" fmla="*/ 232 w 232"/>
                <a:gd name="T67" fmla="*/ 10 h 278"/>
                <a:gd name="T68" fmla="*/ 232 w 232"/>
                <a:gd name="T69" fmla="*/ 0 h 278"/>
                <a:gd name="T70" fmla="*/ 0 w 232"/>
                <a:gd name="T71" fmla="*/ 0 h 278"/>
                <a:gd name="T72" fmla="*/ 0 w 232"/>
                <a:gd name="T73" fmla="*/ 10 h 278"/>
                <a:gd name="T74" fmla="*/ 9 w 232"/>
                <a:gd name="T75" fmla="*/ 10 h 278"/>
                <a:gd name="T76" fmla="*/ 9 w 232"/>
                <a:gd name="T77" fmla="*/ 0 h 278"/>
                <a:gd name="T78" fmla="*/ 0 w 232"/>
                <a:gd name="T79" fmla="*/ 0 h 278"/>
                <a:gd name="T80" fmla="*/ 0 w 232"/>
                <a:gd name="T81" fmla="*/ 278 h 278"/>
                <a:gd name="T82" fmla="*/ 9 w 232"/>
                <a:gd name="T83" fmla="*/ 278 h 278"/>
                <a:gd name="T84" fmla="*/ 9 w 232"/>
                <a:gd name="T85" fmla="*/ 268 h 278"/>
                <a:gd name="T86" fmla="*/ 0 w 232"/>
                <a:gd name="T87" fmla="*/ 268 h 278"/>
                <a:gd name="T88" fmla="*/ 0 w 232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78">
                  <a:moveTo>
                    <a:pt x="9" y="259"/>
                  </a:moveTo>
                  <a:lnTo>
                    <a:pt x="9" y="278"/>
                  </a:lnTo>
                  <a:lnTo>
                    <a:pt x="223" y="278"/>
                  </a:lnTo>
                  <a:lnTo>
                    <a:pt x="223" y="259"/>
                  </a:lnTo>
                  <a:lnTo>
                    <a:pt x="9" y="259"/>
                  </a:lnTo>
                  <a:close/>
                  <a:moveTo>
                    <a:pt x="213" y="268"/>
                  </a:moveTo>
                  <a:lnTo>
                    <a:pt x="232" y="268"/>
                  </a:lnTo>
                  <a:lnTo>
                    <a:pt x="232" y="10"/>
                  </a:lnTo>
                  <a:lnTo>
                    <a:pt x="213" y="10"/>
                  </a:lnTo>
                  <a:lnTo>
                    <a:pt x="213" y="268"/>
                  </a:lnTo>
                  <a:close/>
                  <a:moveTo>
                    <a:pt x="223" y="20"/>
                  </a:moveTo>
                  <a:lnTo>
                    <a:pt x="223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223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32" y="278"/>
                  </a:moveTo>
                  <a:lnTo>
                    <a:pt x="232" y="268"/>
                  </a:lnTo>
                  <a:lnTo>
                    <a:pt x="223" y="268"/>
                  </a:lnTo>
                  <a:lnTo>
                    <a:pt x="223" y="278"/>
                  </a:lnTo>
                  <a:lnTo>
                    <a:pt x="232" y="278"/>
                  </a:lnTo>
                  <a:close/>
                  <a:moveTo>
                    <a:pt x="232" y="0"/>
                  </a:moveTo>
                  <a:lnTo>
                    <a:pt x="223" y="0"/>
                  </a:lnTo>
                  <a:lnTo>
                    <a:pt x="223" y="10"/>
                  </a:lnTo>
                  <a:lnTo>
                    <a:pt x="232" y="10"/>
                  </a:lnTo>
                  <a:lnTo>
                    <a:pt x="23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7" name="Freeform 2125"/>
            <p:cNvSpPr>
              <a:spLocks noEditPoints="1"/>
            </p:cNvSpPr>
            <p:nvPr/>
          </p:nvSpPr>
          <p:spPr bwMode="auto">
            <a:xfrm>
              <a:off x="4288" y="2843"/>
              <a:ext cx="133" cy="139"/>
            </a:xfrm>
            <a:custGeom>
              <a:avLst/>
              <a:gdLst>
                <a:gd name="T0" fmla="*/ 9 w 265"/>
                <a:gd name="T1" fmla="*/ 259 h 278"/>
                <a:gd name="T2" fmla="*/ 9 w 265"/>
                <a:gd name="T3" fmla="*/ 278 h 278"/>
                <a:gd name="T4" fmla="*/ 255 w 265"/>
                <a:gd name="T5" fmla="*/ 278 h 278"/>
                <a:gd name="T6" fmla="*/ 255 w 265"/>
                <a:gd name="T7" fmla="*/ 259 h 278"/>
                <a:gd name="T8" fmla="*/ 9 w 265"/>
                <a:gd name="T9" fmla="*/ 259 h 278"/>
                <a:gd name="T10" fmla="*/ 245 w 265"/>
                <a:gd name="T11" fmla="*/ 268 h 278"/>
                <a:gd name="T12" fmla="*/ 265 w 265"/>
                <a:gd name="T13" fmla="*/ 268 h 278"/>
                <a:gd name="T14" fmla="*/ 265 w 265"/>
                <a:gd name="T15" fmla="*/ 10 h 278"/>
                <a:gd name="T16" fmla="*/ 245 w 265"/>
                <a:gd name="T17" fmla="*/ 10 h 278"/>
                <a:gd name="T18" fmla="*/ 245 w 265"/>
                <a:gd name="T19" fmla="*/ 268 h 278"/>
                <a:gd name="T20" fmla="*/ 255 w 265"/>
                <a:gd name="T21" fmla="*/ 20 h 278"/>
                <a:gd name="T22" fmla="*/ 255 w 265"/>
                <a:gd name="T23" fmla="*/ 0 h 278"/>
                <a:gd name="T24" fmla="*/ 9 w 265"/>
                <a:gd name="T25" fmla="*/ 0 h 278"/>
                <a:gd name="T26" fmla="*/ 9 w 265"/>
                <a:gd name="T27" fmla="*/ 20 h 278"/>
                <a:gd name="T28" fmla="*/ 255 w 265"/>
                <a:gd name="T29" fmla="*/ 20 h 278"/>
                <a:gd name="T30" fmla="*/ 19 w 265"/>
                <a:gd name="T31" fmla="*/ 10 h 278"/>
                <a:gd name="T32" fmla="*/ 0 w 265"/>
                <a:gd name="T33" fmla="*/ 10 h 278"/>
                <a:gd name="T34" fmla="*/ 0 w 265"/>
                <a:gd name="T35" fmla="*/ 268 h 278"/>
                <a:gd name="T36" fmla="*/ 19 w 265"/>
                <a:gd name="T37" fmla="*/ 268 h 278"/>
                <a:gd name="T38" fmla="*/ 19 w 265"/>
                <a:gd name="T39" fmla="*/ 10 h 278"/>
                <a:gd name="T40" fmla="*/ 0 w 265"/>
                <a:gd name="T41" fmla="*/ 278 h 278"/>
                <a:gd name="T42" fmla="*/ 9 w 265"/>
                <a:gd name="T43" fmla="*/ 278 h 278"/>
                <a:gd name="T44" fmla="*/ 9 w 265"/>
                <a:gd name="T45" fmla="*/ 268 h 278"/>
                <a:gd name="T46" fmla="*/ 0 w 265"/>
                <a:gd name="T47" fmla="*/ 268 h 278"/>
                <a:gd name="T48" fmla="*/ 0 w 265"/>
                <a:gd name="T49" fmla="*/ 278 h 278"/>
                <a:gd name="T50" fmla="*/ 265 w 265"/>
                <a:gd name="T51" fmla="*/ 278 h 278"/>
                <a:gd name="T52" fmla="*/ 265 w 265"/>
                <a:gd name="T53" fmla="*/ 268 h 278"/>
                <a:gd name="T54" fmla="*/ 255 w 265"/>
                <a:gd name="T55" fmla="*/ 268 h 278"/>
                <a:gd name="T56" fmla="*/ 255 w 265"/>
                <a:gd name="T57" fmla="*/ 278 h 278"/>
                <a:gd name="T58" fmla="*/ 265 w 265"/>
                <a:gd name="T59" fmla="*/ 278 h 278"/>
                <a:gd name="T60" fmla="*/ 265 w 265"/>
                <a:gd name="T61" fmla="*/ 0 h 278"/>
                <a:gd name="T62" fmla="*/ 255 w 265"/>
                <a:gd name="T63" fmla="*/ 0 h 278"/>
                <a:gd name="T64" fmla="*/ 255 w 265"/>
                <a:gd name="T65" fmla="*/ 10 h 278"/>
                <a:gd name="T66" fmla="*/ 265 w 265"/>
                <a:gd name="T67" fmla="*/ 10 h 278"/>
                <a:gd name="T68" fmla="*/ 265 w 265"/>
                <a:gd name="T69" fmla="*/ 0 h 278"/>
                <a:gd name="T70" fmla="*/ 0 w 265"/>
                <a:gd name="T71" fmla="*/ 0 h 278"/>
                <a:gd name="T72" fmla="*/ 0 w 265"/>
                <a:gd name="T73" fmla="*/ 10 h 278"/>
                <a:gd name="T74" fmla="*/ 9 w 265"/>
                <a:gd name="T75" fmla="*/ 10 h 278"/>
                <a:gd name="T76" fmla="*/ 9 w 265"/>
                <a:gd name="T77" fmla="*/ 0 h 278"/>
                <a:gd name="T78" fmla="*/ 0 w 265"/>
                <a:gd name="T79" fmla="*/ 0 h 278"/>
                <a:gd name="T80" fmla="*/ 0 w 265"/>
                <a:gd name="T81" fmla="*/ 278 h 278"/>
                <a:gd name="T82" fmla="*/ 9 w 265"/>
                <a:gd name="T83" fmla="*/ 278 h 278"/>
                <a:gd name="T84" fmla="*/ 9 w 265"/>
                <a:gd name="T85" fmla="*/ 268 h 278"/>
                <a:gd name="T86" fmla="*/ 0 w 265"/>
                <a:gd name="T87" fmla="*/ 268 h 278"/>
                <a:gd name="T88" fmla="*/ 0 w 265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8">
                  <a:moveTo>
                    <a:pt x="9" y="259"/>
                  </a:moveTo>
                  <a:lnTo>
                    <a:pt x="9" y="278"/>
                  </a:lnTo>
                  <a:lnTo>
                    <a:pt x="255" y="278"/>
                  </a:lnTo>
                  <a:lnTo>
                    <a:pt x="255" y="259"/>
                  </a:lnTo>
                  <a:lnTo>
                    <a:pt x="9" y="259"/>
                  </a:lnTo>
                  <a:close/>
                  <a:moveTo>
                    <a:pt x="245" y="268"/>
                  </a:moveTo>
                  <a:lnTo>
                    <a:pt x="265" y="268"/>
                  </a:lnTo>
                  <a:lnTo>
                    <a:pt x="265" y="10"/>
                  </a:lnTo>
                  <a:lnTo>
                    <a:pt x="245" y="10"/>
                  </a:lnTo>
                  <a:lnTo>
                    <a:pt x="245" y="268"/>
                  </a:lnTo>
                  <a:close/>
                  <a:moveTo>
                    <a:pt x="255" y="20"/>
                  </a:moveTo>
                  <a:lnTo>
                    <a:pt x="255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255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65" y="278"/>
                  </a:moveTo>
                  <a:lnTo>
                    <a:pt x="265" y="268"/>
                  </a:lnTo>
                  <a:lnTo>
                    <a:pt x="255" y="268"/>
                  </a:lnTo>
                  <a:lnTo>
                    <a:pt x="255" y="278"/>
                  </a:lnTo>
                  <a:lnTo>
                    <a:pt x="265" y="278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8" name="Freeform 2126"/>
            <p:cNvSpPr>
              <a:spLocks noEditPoints="1"/>
            </p:cNvSpPr>
            <p:nvPr/>
          </p:nvSpPr>
          <p:spPr bwMode="auto">
            <a:xfrm>
              <a:off x="4033" y="2333"/>
              <a:ext cx="113" cy="136"/>
            </a:xfrm>
            <a:custGeom>
              <a:avLst/>
              <a:gdLst>
                <a:gd name="T0" fmla="*/ 10 w 226"/>
                <a:gd name="T1" fmla="*/ 252 h 271"/>
                <a:gd name="T2" fmla="*/ 10 w 226"/>
                <a:gd name="T3" fmla="*/ 271 h 271"/>
                <a:gd name="T4" fmla="*/ 217 w 226"/>
                <a:gd name="T5" fmla="*/ 271 h 271"/>
                <a:gd name="T6" fmla="*/ 217 w 226"/>
                <a:gd name="T7" fmla="*/ 252 h 271"/>
                <a:gd name="T8" fmla="*/ 10 w 226"/>
                <a:gd name="T9" fmla="*/ 252 h 271"/>
                <a:gd name="T10" fmla="*/ 207 w 226"/>
                <a:gd name="T11" fmla="*/ 261 h 271"/>
                <a:gd name="T12" fmla="*/ 226 w 226"/>
                <a:gd name="T13" fmla="*/ 261 h 271"/>
                <a:gd name="T14" fmla="*/ 226 w 226"/>
                <a:gd name="T15" fmla="*/ 10 h 271"/>
                <a:gd name="T16" fmla="*/ 207 w 226"/>
                <a:gd name="T17" fmla="*/ 10 h 271"/>
                <a:gd name="T18" fmla="*/ 207 w 226"/>
                <a:gd name="T19" fmla="*/ 261 h 271"/>
                <a:gd name="T20" fmla="*/ 217 w 226"/>
                <a:gd name="T21" fmla="*/ 19 h 271"/>
                <a:gd name="T22" fmla="*/ 217 w 226"/>
                <a:gd name="T23" fmla="*/ 0 h 271"/>
                <a:gd name="T24" fmla="*/ 10 w 226"/>
                <a:gd name="T25" fmla="*/ 0 h 271"/>
                <a:gd name="T26" fmla="*/ 10 w 226"/>
                <a:gd name="T27" fmla="*/ 19 h 271"/>
                <a:gd name="T28" fmla="*/ 217 w 226"/>
                <a:gd name="T29" fmla="*/ 19 h 271"/>
                <a:gd name="T30" fmla="*/ 20 w 226"/>
                <a:gd name="T31" fmla="*/ 10 h 271"/>
                <a:gd name="T32" fmla="*/ 0 w 226"/>
                <a:gd name="T33" fmla="*/ 10 h 271"/>
                <a:gd name="T34" fmla="*/ 0 w 226"/>
                <a:gd name="T35" fmla="*/ 261 h 271"/>
                <a:gd name="T36" fmla="*/ 20 w 226"/>
                <a:gd name="T37" fmla="*/ 261 h 271"/>
                <a:gd name="T38" fmla="*/ 20 w 226"/>
                <a:gd name="T39" fmla="*/ 10 h 271"/>
                <a:gd name="T40" fmla="*/ 0 w 226"/>
                <a:gd name="T41" fmla="*/ 271 h 271"/>
                <a:gd name="T42" fmla="*/ 10 w 226"/>
                <a:gd name="T43" fmla="*/ 271 h 271"/>
                <a:gd name="T44" fmla="*/ 10 w 226"/>
                <a:gd name="T45" fmla="*/ 261 h 271"/>
                <a:gd name="T46" fmla="*/ 0 w 226"/>
                <a:gd name="T47" fmla="*/ 261 h 271"/>
                <a:gd name="T48" fmla="*/ 0 w 226"/>
                <a:gd name="T49" fmla="*/ 271 h 271"/>
                <a:gd name="T50" fmla="*/ 226 w 226"/>
                <a:gd name="T51" fmla="*/ 271 h 271"/>
                <a:gd name="T52" fmla="*/ 226 w 226"/>
                <a:gd name="T53" fmla="*/ 261 h 271"/>
                <a:gd name="T54" fmla="*/ 217 w 226"/>
                <a:gd name="T55" fmla="*/ 261 h 271"/>
                <a:gd name="T56" fmla="*/ 217 w 226"/>
                <a:gd name="T57" fmla="*/ 271 h 271"/>
                <a:gd name="T58" fmla="*/ 226 w 226"/>
                <a:gd name="T59" fmla="*/ 271 h 271"/>
                <a:gd name="T60" fmla="*/ 226 w 226"/>
                <a:gd name="T61" fmla="*/ 0 h 271"/>
                <a:gd name="T62" fmla="*/ 217 w 226"/>
                <a:gd name="T63" fmla="*/ 0 h 271"/>
                <a:gd name="T64" fmla="*/ 217 w 226"/>
                <a:gd name="T65" fmla="*/ 10 h 271"/>
                <a:gd name="T66" fmla="*/ 226 w 226"/>
                <a:gd name="T67" fmla="*/ 10 h 271"/>
                <a:gd name="T68" fmla="*/ 226 w 226"/>
                <a:gd name="T69" fmla="*/ 0 h 271"/>
                <a:gd name="T70" fmla="*/ 0 w 226"/>
                <a:gd name="T71" fmla="*/ 0 h 271"/>
                <a:gd name="T72" fmla="*/ 0 w 226"/>
                <a:gd name="T73" fmla="*/ 10 h 271"/>
                <a:gd name="T74" fmla="*/ 10 w 226"/>
                <a:gd name="T75" fmla="*/ 10 h 271"/>
                <a:gd name="T76" fmla="*/ 10 w 226"/>
                <a:gd name="T77" fmla="*/ 0 h 271"/>
                <a:gd name="T78" fmla="*/ 0 w 226"/>
                <a:gd name="T79" fmla="*/ 0 h 271"/>
                <a:gd name="T80" fmla="*/ 0 w 226"/>
                <a:gd name="T81" fmla="*/ 271 h 271"/>
                <a:gd name="T82" fmla="*/ 10 w 226"/>
                <a:gd name="T83" fmla="*/ 271 h 271"/>
                <a:gd name="T84" fmla="*/ 10 w 226"/>
                <a:gd name="T85" fmla="*/ 261 h 271"/>
                <a:gd name="T86" fmla="*/ 0 w 226"/>
                <a:gd name="T87" fmla="*/ 261 h 271"/>
                <a:gd name="T88" fmla="*/ 0 w 226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" h="271">
                  <a:moveTo>
                    <a:pt x="10" y="252"/>
                  </a:moveTo>
                  <a:lnTo>
                    <a:pt x="10" y="271"/>
                  </a:lnTo>
                  <a:lnTo>
                    <a:pt x="217" y="271"/>
                  </a:lnTo>
                  <a:lnTo>
                    <a:pt x="217" y="252"/>
                  </a:lnTo>
                  <a:lnTo>
                    <a:pt x="10" y="252"/>
                  </a:lnTo>
                  <a:close/>
                  <a:moveTo>
                    <a:pt x="207" y="261"/>
                  </a:moveTo>
                  <a:lnTo>
                    <a:pt x="226" y="261"/>
                  </a:lnTo>
                  <a:lnTo>
                    <a:pt x="226" y="10"/>
                  </a:lnTo>
                  <a:lnTo>
                    <a:pt x="207" y="10"/>
                  </a:lnTo>
                  <a:lnTo>
                    <a:pt x="207" y="261"/>
                  </a:lnTo>
                  <a:close/>
                  <a:moveTo>
                    <a:pt x="217" y="19"/>
                  </a:moveTo>
                  <a:lnTo>
                    <a:pt x="217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17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26" y="271"/>
                  </a:moveTo>
                  <a:lnTo>
                    <a:pt x="226" y="261"/>
                  </a:lnTo>
                  <a:lnTo>
                    <a:pt x="217" y="261"/>
                  </a:lnTo>
                  <a:lnTo>
                    <a:pt x="217" y="271"/>
                  </a:lnTo>
                  <a:lnTo>
                    <a:pt x="226" y="271"/>
                  </a:lnTo>
                  <a:close/>
                  <a:moveTo>
                    <a:pt x="226" y="0"/>
                  </a:moveTo>
                  <a:lnTo>
                    <a:pt x="217" y="0"/>
                  </a:lnTo>
                  <a:lnTo>
                    <a:pt x="217" y="10"/>
                  </a:lnTo>
                  <a:lnTo>
                    <a:pt x="226" y="1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19" name="Freeform 2127"/>
            <p:cNvSpPr>
              <a:spLocks noEditPoints="1"/>
            </p:cNvSpPr>
            <p:nvPr/>
          </p:nvSpPr>
          <p:spPr bwMode="auto">
            <a:xfrm>
              <a:off x="3807" y="2333"/>
              <a:ext cx="132" cy="136"/>
            </a:xfrm>
            <a:custGeom>
              <a:avLst/>
              <a:gdLst>
                <a:gd name="T0" fmla="*/ 10 w 265"/>
                <a:gd name="T1" fmla="*/ 252 h 271"/>
                <a:gd name="T2" fmla="*/ 10 w 265"/>
                <a:gd name="T3" fmla="*/ 271 h 271"/>
                <a:gd name="T4" fmla="*/ 255 w 265"/>
                <a:gd name="T5" fmla="*/ 271 h 271"/>
                <a:gd name="T6" fmla="*/ 255 w 265"/>
                <a:gd name="T7" fmla="*/ 252 h 271"/>
                <a:gd name="T8" fmla="*/ 10 w 265"/>
                <a:gd name="T9" fmla="*/ 252 h 271"/>
                <a:gd name="T10" fmla="*/ 245 w 265"/>
                <a:gd name="T11" fmla="*/ 261 h 271"/>
                <a:gd name="T12" fmla="*/ 265 w 265"/>
                <a:gd name="T13" fmla="*/ 261 h 271"/>
                <a:gd name="T14" fmla="*/ 265 w 265"/>
                <a:gd name="T15" fmla="*/ 10 h 271"/>
                <a:gd name="T16" fmla="*/ 245 w 265"/>
                <a:gd name="T17" fmla="*/ 10 h 271"/>
                <a:gd name="T18" fmla="*/ 245 w 265"/>
                <a:gd name="T19" fmla="*/ 261 h 271"/>
                <a:gd name="T20" fmla="*/ 255 w 265"/>
                <a:gd name="T21" fmla="*/ 19 h 271"/>
                <a:gd name="T22" fmla="*/ 255 w 265"/>
                <a:gd name="T23" fmla="*/ 0 h 271"/>
                <a:gd name="T24" fmla="*/ 10 w 265"/>
                <a:gd name="T25" fmla="*/ 0 h 271"/>
                <a:gd name="T26" fmla="*/ 10 w 265"/>
                <a:gd name="T27" fmla="*/ 19 h 271"/>
                <a:gd name="T28" fmla="*/ 255 w 265"/>
                <a:gd name="T29" fmla="*/ 19 h 271"/>
                <a:gd name="T30" fmla="*/ 19 w 265"/>
                <a:gd name="T31" fmla="*/ 10 h 271"/>
                <a:gd name="T32" fmla="*/ 0 w 265"/>
                <a:gd name="T33" fmla="*/ 10 h 271"/>
                <a:gd name="T34" fmla="*/ 0 w 265"/>
                <a:gd name="T35" fmla="*/ 261 h 271"/>
                <a:gd name="T36" fmla="*/ 19 w 265"/>
                <a:gd name="T37" fmla="*/ 261 h 271"/>
                <a:gd name="T38" fmla="*/ 19 w 265"/>
                <a:gd name="T39" fmla="*/ 10 h 271"/>
                <a:gd name="T40" fmla="*/ 0 w 265"/>
                <a:gd name="T41" fmla="*/ 271 h 271"/>
                <a:gd name="T42" fmla="*/ 10 w 265"/>
                <a:gd name="T43" fmla="*/ 271 h 271"/>
                <a:gd name="T44" fmla="*/ 10 w 265"/>
                <a:gd name="T45" fmla="*/ 261 h 271"/>
                <a:gd name="T46" fmla="*/ 0 w 265"/>
                <a:gd name="T47" fmla="*/ 261 h 271"/>
                <a:gd name="T48" fmla="*/ 0 w 265"/>
                <a:gd name="T49" fmla="*/ 271 h 271"/>
                <a:gd name="T50" fmla="*/ 265 w 265"/>
                <a:gd name="T51" fmla="*/ 271 h 271"/>
                <a:gd name="T52" fmla="*/ 265 w 265"/>
                <a:gd name="T53" fmla="*/ 261 h 271"/>
                <a:gd name="T54" fmla="*/ 255 w 265"/>
                <a:gd name="T55" fmla="*/ 261 h 271"/>
                <a:gd name="T56" fmla="*/ 255 w 265"/>
                <a:gd name="T57" fmla="*/ 271 h 271"/>
                <a:gd name="T58" fmla="*/ 265 w 265"/>
                <a:gd name="T59" fmla="*/ 271 h 271"/>
                <a:gd name="T60" fmla="*/ 265 w 265"/>
                <a:gd name="T61" fmla="*/ 0 h 271"/>
                <a:gd name="T62" fmla="*/ 255 w 265"/>
                <a:gd name="T63" fmla="*/ 0 h 271"/>
                <a:gd name="T64" fmla="*/ 255 w 265"/>
                <a:gd name="T65" fmla="*/ 10 h 271"/>
                <a:gd name="T66" fmla="*/ 265 w 265"/>
                <a:gd name="T67" fmla="*/ 10 h 271"/>
                <a:gd name="T68" fmla="*/ 265 w 265"/>
                <a:gd name="T69" fmla="*/ 0 h 271"/>
                <a:gd name="T70" fmla="*/ 0 w 265"/>
                <a:gd name="T71" fmla="*/ 0 h 271"/>
                <a:gd name="T72" fmla="*/ 0 w 265"/>
                <a:gd name="T73" fmla="*/ 10 h 271"/>
                <a:gd name="T74" fmla="*/ 10 w 265"/>
                <a:gd name="T75" fmla="*/ 10 h 271"/>
                <a:gd name="T76" fmla="*/ 10 w 265"/>
                <a:gd name="T77" fmla="*/ 0 h 271"/>
                <a:gd name="T78" fmla="*/ 0 w 265"/>
                <a:gd name="T79" fmla="*/ 0 h 271"/>
                <a:gd name="T80" fmla="*/ 0 w 265"/>
                <a:gd name="T81" fmla="*/ 271 h 271"/>
                <a:gd name="T82" fmla="*/ 10 w 265"/>
                <a:gd name="T83" fmla="*/ 271 h 271"/>
                <a:gd name="T84" fmla="*/ 10 w 265"/>
                <a:gd name="T85" fmla="*/ 261 h 271"/>
                <a:gd name="T86" fmla="*/ 0 w 265"/>
                <a:gd name="T87" fmla="*/ 261 h 271"/>
                <a:gd name="T88" fmla="*/ 0 w 265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1">
                  <a:moveTo>
                    <a:pt x="10" y="252"/>
                  </a:moveTo>
                  <a:lnTo>
                    <a:pt x="10" y="271"/>
                  </a:lnTo>
                  <a:lnTo>
                    <a:pt x="255" y="271"/>
                  </a:lnTo>
                  <a:lnTo>
                    <a:pt x="255" y="252"/>
                  </a:lnTo>
                  <a:lnTo>
                    <a:pt x="10" y="252"/>
                  </a:lnTo>
                  <a:close/>
                  <a:moveTo>
                    <a:pt x="245" y="261"/>
                  </a:moveTo>
                  <a:lnTo>
                    <a:pt x="265" y="261"/>
                  </a:lnTo>
                  <a:lnTo>
                    <a:pt x="265" y="10"/>
                  </a:lnTo>
                  <a:lnTo>
                    <a:pt x="245" y="10"/>
                  </a:lnTo>
                  <a:lnTo>
                    <a:pt x="245" y="261"/>
                  </a:lnTo>
                  <a:close/>
                  <a:moveTo>
                    <a:pt x="255" y="19"/>
                  </a:moveTo>
                  <a:lnTo>
                    <a:pt x="25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55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65" y="271"/>
                  </a:moveTo>
                  <a:lnTo>
                    <a:pt x="265" y="261"/>
                  </a:lnTo>
                  <a:lnTo>
                    <a:pt x="255" y="261"/>
                  </a:lnTo>
                  <a:lnTo>
                    <a:pt x="255" y="271"/>
                  </a:lnTo>
                  <a:lnTo>
                    <a:pt x="265" y="271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0" name="Freeform 2128"/>
            <p:cNvSpPr>
              <a:spLocks noEditPoints="1"/>
            </p:cNvSpPr>
            <p:nvPr/>
          </p:nvSpPr>
          <p:spPr bwMode="auto">
            <a:xfrm>
              <a:off x="3426" y="2588"/>
              <a:ext cx="113" cy="136"/>
            </a:xfrm>
            <a:custGeom>
              <a:avLst/>
              <a:gdLst>
                <a:gd name="T0" fmla="*/ 10 w 226"/>
                <a:gd name="T1" fmla="*/ 252 h 271"/>
                <a:gd name="T2" fmla="*/ 10 w 226"/>
                <a:gd name="T3" fmla="*/ 271 h 271"/>
                <a:gd name="T4" fmla="*/ 217 w 226"/>
                <a:gd name="T5" fmla="*/ 271 h 271"/>
                <a:gd name="T6" fmla="*/ 217 w 226"/>
                <a:gd name="T7" fmla="*/ 252 h 271"/>
                <a:gd name="T8" fmla="*/ 10 w 226"/>
                <a:gd name="T9" fmla="*/ 252 h 271"/>
                <a:gd name="T10" fmla="*/ 207 w 226"/>
                <a:gd name="T11" fmla="*/ 262 h 271"/>
                <a:gd name="T12" fmla="*/ 226 w 226"/>
                <a:gd name="T13" fmla="*/ 262 h 271"/>
                <a:gd name="T14" fmla="*/ 226 w 226"/>
                <a:gd name="T15" fmla="*/ 10 h 271"/>
                <a:gd name="T16" fmla="*/ 207 w 226"/>
                <a:gd name="T17" fmla="*/ 10 h 271"/>
                <a:gd name="T18" fmla="*/ 207 w 226"/>
                <a:gd name="T19" fmla="*/ 262 h 271"/>
                <a:gd name="T20" fmla="*/ 217 w 226"/>
                <a:gd name="T21" fmla="*/ 19 h 271"/>
                <a:gd name="T22" fmla="*/ 217 w 226"/>
                <a:gd name="T23" fmla="*/ 0 h 271"/>
                <a:gd name="T24" fmla="*/ 10 w 226"/>
                <a:gd name="T25" fmla="*/ 0 h 271"/>
                <a:gd name="T26" fmla="*/ 10 w 226"/>
                <a:gd name="T27" fmla="*/ 19 h 271"/>
                <a:gd name="T28" fmla="*/ 217 w 226"/>
                <a:gd name="T29" fmla="*/ 19 h 271"/>
                <a:gd name="T30" fmla="*/ 20 w 226"/>
                <a:gd name="T31" fmla="*/ 10 h 271"/>
                <a:gd name="T32" fmla="*/ 0 w 226"/>
                <a:gd name="T33" fmla="*/ 10 h 271"/>
                <a:gd name="T34" fmla="*/ 0 w 226"/>
                <a:gd name="T35" fmla="*/ 262 h 271"/>
                <a:gd name="T36" fmla="*/ 20 w 226"/>
                <a:gd name="T37" fmla="*/ 262 h 271"/>
                <a:gd name="T38" fmla="*/ 20 w 226"/>
                <a:gd name="T39" fmla="*/ 10 h 271"/>
                <a:gd name="T40" fmla="*/ 0 w 226"/>
                <a:gd name="T41" fmla="*/ 271 h 271"/>
                <a:gd name="T42" fmla="*/ 10 w 226"/>
                <a:gd name="T43" fmla="*/ 271 h 271"/>
                <a:gd name="T44" fmla="*/ 10 w 226"/>
                <a:gd name="T45" fmla="*/ 262 h 271"/>
                <a:gd name="T46" fmla="*/ 0 w 226"/>
                <a:gd name="T47" fmla="*/ 262 h 271"/>
                <a:gd name="T48" fmla="*/ 0 w 226"/>
                <a:gd name="T49" fmla="*/ 271 h 271"/>
                <a:gd name="T50" fmla="*/ 226 w 226"/>
                <a:gd name="T51" fmla="*/ 271 h 271"/>
                <a:gd name="T52" fmla="*/ 226 w 226"/>
                <a:gd name="T53" fmla="*/ 262 h 271"/>
                <a:gd name="T54" fmla="*/ 217 w 226"/>
                <a:gd name="T55" fmla="*/ 262 h 271"/>
                <a:gd name="T56" fmla="*/ 217 w 226"/>
                <a:gd name="T57" fmla="*/ 271 h 271"/>
                <a:gd name="T58" fmla="*/ 226 w 226"/>
                <a:gd name="T59" fmla="*/ 271 h 271"/>
                <a:gd name="T60" fmla="*/ 226 w 226"/>
                <a:gd name="T61" fmla="*/ 0 h 271"/>
                <a:gd name="T62" fmla="*/ 217 w 226"/>
                <a:gd name="T63" fmla="*/ 0 h 271"/>
                <a:gd name="T64" fmla="*/ 217 w 226"/>
                <a:gd name="T65" fmla="*/ 10 h 271"/>
                <a:gd name="T66" fmla="*/ 226 w 226"/>
                <a:gd name="T67" fmla="*/ 10 h 271"/>
                <a:gd name="T68" fmla="*/ 226 w 226"/>
                <a:gd name="T69" fmla="*/ 0 h 271"/>
                <a:gd name="T70" fmla="*/ 0 w 226"/>
                <a:gd name="T71" fmla="*/ 0 h 271"/>
                <a:gd name="T72" fmla="*/ 0 w 226"/>
                <a:gd name="T73" fmla="*/ 10 h 271"/>
                <a:gd name="T74" fmla="*/ 10 w 226"/>
                <a:gd name="T75" fmla="*/ 10 h 271"/>
                <a:gd name="T76" fmla="*/ 10 w 226"/>
                <a:gd name="T77" fmla="*/ 0 h 271"/>
                <a:gd name="T78" fmla="*/ 0 w 226"/>
                <a:gd name="T79" fmla="*/ 0 h 271"/>
                <a:gd name="T80" fmla="*/ 0 w 226"/>
                <a:gd name="T81" fmla="*/ 271 h 271"/>
                <a:gd name="T82" fmla="*/ 10 w 226"/>
                <a:gd name="T83" fmla="*/ 271 h 271"/>
                <a:gd name="T84" fmla="*/ 10 w 226"/>
                <a:gd name="T85" fmla="*/ 262 h 271"/>
                <a:gd name="T86" fmla="*/ 0 w 226"/>
                <a:gd name="T87" fmla="*/ 262 h 271"/>
                <a:gd name="T88" fmla="*/ 0 w 226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" h="271">
                  <a:moveTo>
                    <a:pt x="10" y="252"/>
                  </a:moveTo>
                  <a:lnTo>
                    <a:pt x="10" y="271"/>
                  </a:lnTo>
                  <a:lnTo>
                    <a:pt x="217" y="271"/>
                  </a:lnTo>
                  <a:lnTo>
                    <a:pt x="217" y="252"/>
                  </a:lnTo>
                  <a:lnTo>
                    <a:pt x="10" y="252"/>
                  </a:lnTo>
                  <a:close/>
                  <a:moveTo>
                    <a:pt x="207" y="262"/>
                  </a:moveTo>
                  <a:lnTo>
                    <a:pt x="226" y="262"/>
                  </a:lnTo>
                  <a:lnTo>
                    <a:pt x="226" y="10"/>
                  </a:lnTo>
                  <a:lnTo>
                    <a:pt x="207" y="10"/>
                  </a:lnTo>
                  <a:lnTo>
                    <a:pt x="207" y="262"/>
                  </a:lnTo>
                  <a:close/>
                  <a:moveTo>
                    <a:pt x="217" y="19"/>
                  </a:moveTo>
                  <a:lnTo>
                    <a:pt x="217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17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20" y="262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226" y="271"/>
                  </a:moveTo>
                  <a:lnTo>
                    <a:pt x="226" y="262"/>
                  </a:lnTo>
                  <a:lnTo>
                    <a:pt x="217" y="262"/>
                  </a:lnTo>
                  <a:lnTo>
                    <a:pt x="217" y="271"/>
                  </a:lnTo>
                  <a:lnTo>
                    <a:pt x="226" y="271"/>
                  </a:lnTo>
                  <a:close/>
                  <a:moveTo>
                    <a:pt x="226" y="0"/>
                  </a:moveTo>
                  <a:lnTo>
                    <a:pt x="217" y="0"/>
                  </a:lnTo>
                  <a:lnTo>
                    <a:pt x="217" y="10"/>
                  </a:lnTo>
                  <a:lnTo>
                    <a:pt x="226" y="1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1" name="Freeform 2129"/>
            <p:cNvSpPr>
              <a:spLocks noEditPoints="1"/>
            </p:cNvSpPr>
            <p:nvPr/>
          </p:nvSpPr>
          <p:spPr bwMode="auto">
            <a:xfrm>
              <a:off x="3426" y="3098"/>
              <a:ext cx="132" cy="139"/>
            </a:xfrm>
            <a:custGeom>
              <a:avLst/>
              <a:gdLst>
                <a:gd name="T0" fmla="*/ 10 w 265"/>
                <a:gd name="T1" fmla="*/ 259 h 278"/>
                <a:gd name="T2" fmla="*/ 10 w 265"/>
                <a:gd name="T3" fmla="*/ 278 h 278"/>
                <a:gd name="T4" fmla="*/ 255 w 265"/>
                <a:gd name="T5" fmla="*/ 278 h 278"/>
                <a:gd name="T6" fmla="*/ 255 w 265"/>
                <a:gd name="T7" fmla="*/ 259 h 278"/>
                <a:gd name="T8" fmla="*/ 10 w 265"/>
                <a:gd name="T9" fmla="*/ 259 h 278"/>
                <a:gd name="T10" fmla="*/ 246 w 265"/>
                <a:gd name="T11" fmla="*/ 268 h 278"/>
                <a:gd name="T12" fmla="*/ 265 w 265"/>
                <a:gd name="T13" fmla="*/ 268 h 278"/>
                <a:gd name="T14" fmla="*/ 265 w 265"/>
                <a:gd name="T15" fmla="*/ 10 h 278"/>
                <a:gd name="T16" fmla="*/ 246 w 265"/>
                <a:gd name="T17" fmla="*/ 10 h 278"/>
                <a:gd name="T18" fmla="*/ 246 w 265"/>
                <a:gd name="T19" fmla="*/ 268 h 278"/>
                <a:gd name="T20" fmla="*/ 255 w 265"/>
                <a:gd name="T21" fmla="*/ 20 h 278"/>
                <a:gd name="T22" fmla="*/ 255 w 265"/>
                <a:gd name="T23" fmla="*/ 0 h 278"/>
                <a:gd name="T24" fmla="*/ 10 w 265"/>
                <a:gd name="T25" fmla="*/ 0 h 278"/>
                <a:gd name="T26" fmla="*/ 10 w 265"/>
                <a:gd name="T27" fmla="*/ 20 h 278"/>
                <a:gd name="T28" fmla="*/ 255 w 265"/>
                <a:gd name="T29" fmla="*/ 20 h 278"/>
                <a:gd name="T30" fmla="*/ 20 w 265"/>
                <a:gd name="T31" fmla="*/ 10 h 278"/>
                <a:gd name="T32" fmla="*/ 0 w 265"/>
                <a:gd name="T33" fmla="*/ 10 h 278"/>
                <a:gd name="T34" fmla="*/ 0 w 265"/>
                <a:gd name="T35" fmla="*/ 268 h 278"/>
                <a:gd name="T36" fmla="*/ 20 w 265"/>
                <a:gd name="T37" fmla="*/ 268 h 278"/>
                <a:gd name="T38" fmla="*/ 20 w 265"/>
                <a:gd name="T39" fmla="*/ 10 h 278"/>
                <a:gd name="T40" fmla="*/ 0 w 265"/>
                <a:gd name="T41" fmla="*/ 278 h 278"/>
                <a:gd name="T42" fmla="*/ 10 w 265"/>
                <a:gd name="T43" fmla="*/ 278 h 278"/>
                <a:gd name="T44" fmla="*/ 10 w 265"/>
                <a:gd name="T45" fmla="*/ 268 h 278"/>
                <a:gd name="T46" fmla="*/ 0 w 265"/>
                <a:gd name="T47" fmla="*/ 268 h 278"/>
                <a:gd name="T48" fmla="*/ 0 w 265"/>
                <a:gd name="T49" fmla="*/ 278 h 278"/>
                <a:gd name="T50" fmla="*/ 265 w 265"/>
                <a:gd name="T51" fmla="*/ 278 h 278"/>
                <a:gd name="T52" fmla="*/ 265 w 265"/>
                <a:gd name="T53" fmla="*/ 268 h 278"/>
                <a:gd name="T54" fmla="*/ 255 w 265"/>
                <a:gd name="T55" fmla="*/ 268 h 278"/>
                <a:gd name="T56" fmla="*/ 255 w 265"/>
                <a:gd name="T57" fmla="*/ 278 h 278"/>
                <a:gd name="T58" fmla="*/ 265 w 265"/>
                <a:gd name="T59" fmla="*/ 278 h 278"/>
                <a:gd name="T60" fmla="*/ 265 w 265"/>
                <a:gd name="T61" fmla="*/ 0 h 278"/>
                <a:gd name="T62" fmla="*/ 255 w 265"/>
                <a:gd name="T63" fmla="*/ 0 h 278"/>
                <a:gd name="T64" fmla="*/ 255 w 265"/>
                <a:gd name="T65" fmla="*/ 10 h 278"/>
                <a:gd name="T66" fmla="*/ 265 w 265"/>
                <a:gd name="T67" fmla="*/ 10 h 278"/>
                <a:gd name="T68" fmla="*/ 265 w 265"/>
                <a:gd name="T69" fmla="*/ 0 h 278"/>
                <a:gd name="T70" fmla="*/ 0 w 265"/>
                <a:gd name="T71" fmla="*/ 0 h 278"/>
                <a:gd name="T72" fmla="*/ 0 w 265"/>
                <a:gd name="T73" fmla="*/ 10 h 278"/>
                <a:gd name="T74" fmla="*/ 10 w 265"/>
                <a:gd name="T75" fmla="*/ 10 h 278"/>
                <a:gd name="T76" fmla="*/ 10 w 265"/>
                <a:gd name="T77" fmla="*/ 0 h 278"/>
                <a:gd name="T78" fmla="*/ 0 w 265"/>
                <a:gd name="T79" fmla="*/ 0 h 278"/>
                <a:gd name="T80" fmla="*/ 0 w 265"/>
                <a:gd name="T81" fmla="*/ 278 h 278"/>
                <a:gd name="T82" fmla="*/ 10 w 265"/>
                <a:gd name="T83" fmla="*/ 278 h 278"/>
                <a:gd name="T84" fmla="*/ 10 w 265"/>
                <a:gd name="T85" fmla="*/ 268 h 278"/>
                <a:gd name="T86" fmla="*/ 0 w 265"/>
                <a:gd name="T87" fmla="*/ 268 h 278"/>
                <a:gd name="T88" fmla="*/ 0 w 265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8">
                  <a:moveTo>
                    <a:pt x="10" y="259"/>
                  </a:moveTo>
                  <a:lnTo>
                    <a:pt x="10" y="278"/>
                  </a:lnTo>
                  <a:lnTo>
                    <a:pt x="255" y="278"/>
                  </a:lnTo>
                  <a:lnTo>
                    <a:pt x="255" y="259"/>
                  </a:lnTo>
                  <a:lnTo>
                    <a:pt x="10" y="259"/>
                  </a:lnTo>
                  <a:close/>
                  <a:moveTo>
                    <a:pt x="246" y="268"/>
                  </a:moveTo>
                  <a:lnTo>
                    <a:pt x="265" y="268"/>
                  </a:lnTo>
                  <a:lnTo>
                    <a:pt x="265" y="10"/>
                  </a:lnTo>
                  <a:lnTo>
                    <a:pt x="246" y="10"/>
                  </a:lnTo>
                  <a:lnTo>
                    <a:pt x="246" y="268"/>
                  </a:lnTo>
                  <a:close/>
                  <a:moveTo>
                    <a:pt x="255" y="20"/>
                  </a:moveTo>
                  <a:lnTo>
                    <a:pt x="255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255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65" y="278"/>
                  </a:moveTo>
                  <a:lnTo>
                    <a:pt x="265" y="268"/>
                  </a:lnTo>
                  <a:lnTo>
                    <a:pt x="255" y="268"/>
                  </a:lnTo>
                  <a:lnTo>
                    <a:pt x="255" y="278"/>
                  </a:lnTo>
                  <a:lnTo>
                    <a:pt x="265" y="278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2" name="Freeform 2130"/>
            <p:cNvSpPr>
              <a:spLocks noEditPoints="1"/>
            </p:cNvSpPr>
            <p:nvPr/>
          </p:nvSpPr>
          <p:spPr bwMode="auto">
            <a:xfrm>
              <a:off x="3636" y="3227"/>
              <a:ext cx="80" cy="136"/>
            </a:xfrm>
            <a:custGeom>
              <a:avLst/>
              <a:gdLst>
                <a:gd name="T0" fmla="*/ 10 w 162"/>
                <a:gd name="T1" fmla="*/ 252 h 271"/>
                <a:gd name="T2" fmla="*/ 10 w 162"/>
                <a:gd name="T3" fmla="*/ 271 h 271"/>
                <a:gd name="T4" fmla="*/ 152 w 162"/>
                <a:gd name="T5" fmla="*/ 271 h 271"/>
                <a:gd name="T6" fmla="*/ 152 w 162"/>
                <a:gd name="T7" fmla="*/ 252 h 271"/>
                <a:gd name="T8" fmla="*/ 10 w 162"/>
                <a:gd name="T9" fmla="*/ 252 h 271"/>
                <a:gd name="T10" fmla="*/ 142 w 162"/>
                <a:gd name="T11" fmla="*/ 261 h 271"/>
                <a:gd name="T12" fmla="*/ 162 w 162"/>
                <a:gd name="T13" fmla="*/ 261 h 271"/>
                <a:gd name="T14" fmla="*/ 162 w 162"/>
                <a:gd name="T15" fmla="*/ 9 h 271"/>
                <a:gd name="T16" fmla="*/ 142 w 162"/>
                <a:gd name="T17" fmla="*/ 9 h 271"/>
                <a:gd name="T18" fmla="*/ 142 w 162"/>
                <a:gd name="T19" fmla="*/ 261 h 271"/>
                <a:gd name="T20" fmla="*/ 152 w 162"/>
                <a:gd name="T21" fmla="*/ 19 h 271"/>
                <a:gd name="T22" fmla="*/ 152 w 162"/>
                <a:gd name="T23" fmla="*/ 0 h 271"/>
                <a:gd name="T24" fmla="*/ 10 w 162"/>
                <a:gd name="T25" fmla="*/ 0 h 271"/>
                <a:gd name="T26" fmla="*/ 10 w 162"/>
                <a:gd name="T27" fmla="*/ 19 h 271"/>
                <a:gd name="T28" fmla="*/ 152 w 162"/>
                <a:gd name="T29" fmla="*/ 19 h 271"/>
                <a:gd name="T30" fmla="*/ 20 w 162"/>
                <a:gd name="T31" fmla="*/ 9 h 271"/>
                <a:gd name="T32" fmla="*/ 0 w 162"/>
                <a:gd name="T33" fmla="*/ 9 h 271"/>
                <a:gd name="T34" fmla="*/ 0 w 162"/>
                <a:gd name="T35" fmla="*/ 261 h 271"/>
                <a:gd name="T36" fmla="*/ 20 w 162"/>
                <a:gd name="T37" fmla="*/ 261 h 271"/>
                <a:gd name="T38" fmla="*/ 20 w 162"/>
                <a:gd name="T39" fmla="*/ 9 h 271"/>
                <a:gd name="T40" fmla="*/ 0 w 162"/>
                <a:gd name="T41" fmla="*/ 271 h 271"/>
                <a:gd name="T42" fmla="*/ 10 w 162"/>
                <a:gd name="T43" fmla="*/ 271 h 271"/>
                <a:gd name="T44" fmla="*/ 10 w 162"/>
                <a:gd name="T45" fmla="*/ 261 h 271"/>
                <a:gd name="T46" fmla="*/ 0 w 162"/>
                <a:gd name="T47" fmla="*/ 261 h 271"/>
                <a:gd name="T48" fmla="*/ 0 w 162"/>
                <a:gd name="T49" fmla="*/ 271 h 271"/>
                <a:gd name="T50" fmla="*/ 162 w 162"/>
                <a:gd name="T51" fmla="*/ 271 h 271"/>
                <a:gd name="T52" fmla="*/ 162 w 162"/>
                <a:gd name="T53" fmla="*/ 261 h 271"/>
                <a:gd name="T54" fmla="*/ 152 w 162"/>
                <a:gd name="T55" fmla="*/ 261 h 271"/>
                <a:gd name="T56" fmla="*/ 152 w 162"/>
                <a:gd name="T57" fmla="*/ 271 h 271"/>
                <a:gd name="T58" fmla="*/ 162 w 162"/>
                <a:gd name="T59" fmla="*/ 271 h 271"/>
                <a:gd name="T60" fmla="*/ 162 w 162"/>
                <a:gd name="T61" fmla="*/ 0 h 271"/>
                <a:gd name="T62" fmla="*/ 152 w 162"/>
                <a:gd name="T63" fmla="*/ 0 h 271"/>
                <a:gd name="T64" fmla="*/ 152 w 162"/>
                <a:gd name="T65" fmla="*/ 9 h 271"/>
                <a:gd name="T66" fmla="*/ 162 w 162"/>
                <a:gd name="T67" fmla="*/ 9 h 271"/>
                <a:gd name="T68" fmla="*/ 162 w 162"/>
                <a:gd name="T69" fmla="*/ 0 h 271"/>
                <a:gd name="T70" fmla="*/ 0 w 162"/>
                <a:gd name="T71" fmla="*/ 0 h 271"/>
                <a:gd name="T72" fmla="*/ 0 w 162"/>
                <a:gd name="T73" fmla="*/ 9 h 271"/>
                <a:gd name="T74" fmla="*/ 10 w 162"/>
                <a:gd name="T75" fmla="*/ 9 h 271"/>
                <a:gd name="T76" fmla="*/ 10 w 162"/>
                <a:gd name="T77" fmla="*/ 0 h 271"/>
                <a:gd name="T78" fmla="*/ 0 w 162"/>
                <a:gd name="T79" fmla="*/ 0 h 271"/>
                <a:gd name="T80" fmla="*/ 0 w 162"/>
                <a:gd name="T81" fmla="*/ 271 h 271"/>
                <a:gd name="T82" fmla="*/ 10 w 162"/>
                <a:gd name="T83" fmla="*/ 271 h 271"/>
                <a:gd name="T84" fmla="*/ 10 w 162"/>
                <a:gd name="T85" fmla="*/ 261 h 271"/>
                <a:gd name="T86" fmla="*/ 0 w 162"/>
                <a:gd name="T87" fmla="*/ 261 h 271"/>
                <a:gd name="T88" fmla="*/ 0 w 162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1">
                  <a:moveTo>
                    <a:pt x="10" y="252"/>
                  </a:moveTo>
                  <a:lnTo>
                    <a:pt x="10" y="271"/>
                  </a:lnTo>
                  <a:lnTo>
                    <a:pt x="152" y="271"/>
                  </a:lnTo>
                  <a:lnTo>
                    <a:pt x="152" y="252"/>
                  </a:lnTo>
                  <a:lnTo>
                    <a:pt x="10" y="252"/>
                  </a:lnTo>
                  <a:close/>
                  <a:moveTo>
                    <a:pt x="142" y="261"/>
                  </a:moveTo>
                  <a:lnTo>
                    <a:pt x="162" y="261"/>
                  </a:lnTo>
                  <a:lnTo>
                    <a:pt x="162" y="9"/>
                  </a:lnTo>
                  <a:lnTo>
                    <a:pt x="142" y="9"/>
                  </a:lnTo>
                  <a:lnTo>
                    <a:pt x="142" y="261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62" y="271"/>
                  </a:moveTo>
                  <a:lnTo>
                    <a:pt x="162" y="261"/>
                  </a:lnTo>
                  <a:lnTo>
                    <a:pt x="152" y="261"/>
                  </a:lnTo>
                  <a:lnTo>
                    <a:pt x="152" y="271"/>
                  </a:lnTo>
                  <a:lnTo>
                    <a:pt x="162" y="271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3" name="Freeform 2131"/>
            <p:cNvSpPr>
              <a:spLocks noEditPoints="1"/>
            </p:cNvSpPr>
            <p:nvPr/>
          </p:nvSpPr>
          <p:spPr bwMode="auto">
            <a:xfrm>
              <a:off x="4124" y="3608"/>
              <a:ext cx="64" cy="139"/>
            </a:xfrm>
            <a:custGeom>
              <a:avLst/>
              <a:gdLst>
                <a:gd name="T0" fmla="*/ 10 w 129"/>
                <a:gd name="T1" fmla="*/ 258 h 277"/>
                <a:gd name="T2" fmla="*/ 10 w 129"/>
                <a:gd name="T3" fmla="*/ 277 h 277"/>
                <a:gd name="T4" fmla="*/ 120 w 129"/>
                <a:gd name="T5" fmla="*/ 277 h 277"/>
                <a:gd name="T6" fmla="*/ 120 w 129"/>
                <a:gd name="T7" fmla="*/ 258 h 277"/>
                <a:gd name="T8" fmla="*/ 10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20 w 129"/>
                <a:gd name="T21" fmla="*/ 19 h 277"/>
                <a:gd name="T22" fmla="*/ 120 w 129"/>
                <a:gd name="T23" fmla="*/ 0 h 277"/>
                <a:gd name="T24" fmla="*/ 10 w 129"/>
                <a:gd name="T25" fmla="*/ 0 h 277"/>
                <a:gd name="T26" fmla="*/ 10 w 129"/>
                <a:gd name="T27" fmla="*/ 19 h 277"/>
                <a:gd name="T28" fmla="*/ 120 w 129"/>
                <a:gd name="T29" fmla="*/ 19 h 277"/>
                <a:gd name="T30" fmla="*/ 20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20 w 129"/>
                <a:gd name="T37" fmla="*/ 268 h 277"/>
                <a:gd name="T38" fmla="*/ 20 w 129"/>
                <a:gd name="T39" fmla="*/ 9 h 277"/>
                <a:gd name="T40" fmla="*/ 0 w 129"/>
                <a:gd name="T41" fmla="*/ 277 h 277"/>
                <a:gd name="T42" fmla="*/ 10 w 129"/>
                <a:gd name="T43" fmla="*/ 277 h 277"/>
                <a:gd name="T44" fmla="*/ 10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20 w 129"/>
                <a:gd name="T55" fmla="*/ 268 h 277"/>
                <a:gd name="T56" fmla="*/ 120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20 w 129"/>
                <a:gd name="T63" fmla="*/ 0 h 277"/>
                <a:gd name="T64" fmla="*/ 120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10 w 129"/>
                <a:gd name="T75" fmla="*/ 9 h 277"/>
                <a:gd name="T76" fmla="*/ 10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10 w 129"/>
                <a:gd name="T83" fmla="*/ 277 h 277"/>
                <a:gd name="T84" fmla="*/ 10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10" y="258"/>
                  </a:moveTo>
                  <a:lnTo>
                    <a:pt x="10" y="277"/>
                  </a:lnTo>
                  <a:lnTo>
                    <a:pt x="120" y="277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20" y="268"/>
                  </a:lnTo>
                  <a:lnTo>
                    <a:pt x="120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4" name="Freeform 2132"/>
            <p:cNvSpPr>
              <a:spLocks noEditPoints="1"/>
            </p:cNvSpPr>
            <p:nvPr/>
          </p:nvSpPr>
          <p:spPr bwMode="auto">
            <a:xfrm>
              <a:off x="4579" y="3098"/>
              <a:ext cx="62" cy="139"/>
            </a:xfrm>
            <a:custGeom>
              <a:avLst/>
              <a:gdLst>
                <a:gd name="T0" fmla="*/ 10 w 123"/>
                <a:gd name="T1" fmla="*/ 259 h 278"/>
                <a:gd name="T2" fmla="*/ 10 w 123"/>
                <a:gd name="T3" fmla="*/ 278 h 278"/>
                <a:gd name="T4" fmla="*/ 114 w 123"/>
                <a:gd name="T5" fmla="*/ 278 h 278"/>
                <a:gd name="T6" fmla="*/ 114 w 123"/>
                <a:gd name="T7" fmla="*/ 259 h 278"/>
                <a:gd name="T8" fmla="*/ 10 w 123"/>
                <a:gd name="T9" fmla="*/ 259 h 278"/>
                <a:gd name="T10" fmla="*/ 104 w 123"/>
                <a:gd name="T11" fmla="*/ 268 h 278"/>
                <a:gd name="T12" fmla="*/ 123 w 123"/>
                <a:gd name="T13" fmla="*/ 268 h 278"/>
                <a:gd name="T14" fmla="*/ 123 w 123"/>
                <a:gd name="T15" fmla="*/ 10 h 278"/>
                <a:gd name="T16" fmla="*/ 104 w 123"/>
                <a:gd name="T17" fmla="*/ 10 h 278"/>
                <a:gd name="T18" fmla="*/ 104 w 123"/>
                <a:gd name="T19" fmla="*/ 268 h 278"/>
                <a:gd name="T20" fmla="*/ 114 w 123"/>
                <a:gd name="T21" fmla="*/ 20 h 278"/>
                <a:gd name="T22" fmla="*/ 114 w 123"/>
                <a:gd name="T23" fmla="*/ 0 h 278"/>
                <a:gd name="T24" fmla="*/ 10 w 123"/>
                <a:gd name="T25" fmla="*/ 0 h 278"/>
                <a:gd name="T26" fmla="*/ 10 w 123"/>
                <a:gd name="T27" fmla="*/ 20 h 278"/>
                <a:gd name="T28" fmla="*/ 114 w 123"/>
                <a:gd name="T29" fmla="*/ 20 h 278"/>
                <a:gd name="T30" fmla="*/ 20 w 123"/>
                <a:gd name="T31" fmla="*/ 10 h 278"/>
                <a:gd name="T32" fmla="*/ 0 w 123"/>
                <a:gd name="T33" fmla="*/ 10 h 278"/>
                <a:gd name="T34" fmla="*/ 0 w 123"/>
                <a:gd name="T35" fmla="*/ 268 h 278"/>
                <a:gd name="T36" fmla="*/ 20 w 123"/>
                <a:gd name="T37" fmla="*/ 268 h 278"/>
                <a:gd name="T38" fmla="*/ 20 w 123"/>
                <a:gd name="T39" fmla="*/ 10 h 278"/>
                <a:gd name="T40" fmla="*/ 0 w 123"/>
                <a:gd name="T41" fmla="*/ 278 h 278"/>
                <a:gd name="T42" fmla="*/ 10 w 123"/>
                <a:gd name="T43" fmla="*/ 278 h 278"/>
                <a:gd name="T44" fmla="*/ 10 w 123"/>
                <a:gd name="T45" fmla="*/ 268 h 278"/>
                <a:gd name="T46" fmla="*/ 0 w 123"/>
                <a:gd name="T47" fmla="*/ 268 h 278"/>
                <a:gd name="T48" fmla="*/ 0 w 123"/>
                <a:gd name="T49" fmla="*/ 278 h 278"/>
                <a:gd name="T50" fmla="*/ 123 w 123"/>
                <a:gd name="T51" fmla="*/ 278 h 278"/>
                <a:gd name="T52" fmla="*/ 123 w 123"/>
                <a:gd name="T53" fmla="*/ 268 h 278"/>
                <a:gd name="T54" fmla="*/ 114 w 123"/>
                <a:gd name="T55" fmla="*/ 268 h 278"/>
                <a:gd name="T56" fmla="*/ 114 w 123"/>
                <a:gd name="T57" fmla="*/ 278 h 278"/>
                <a:gd name="T58" fmla="*/ 123 w 123"/>
                <a:gd name="T59" fmla="*/ 278 h 278"/>
                <a:gd name="T60" fmla="*/ 123 w 123"/>
                <a:gd name="T61" fmla="*/ 0 h 278"/>
                <a:gd name="T62" fmla="*/ 114 w 123"/>
                <a:gd name="T63" fmla="*/ 0 h 278"/>
                <a:gd name="T64" fmla="*/ 114 w 123"/>
                <a:gd name="T65" fmla="*/ 10 h 278"/>
                <a:gd name="T66" fmla="*/ 123 w 123"/>
                <a:gd name="T67" fmla="*/ 10 h 278"/>
                <a:gd name="T68" fmla="*/ 123 w 123"/>
                <a:gd name="T69" fmla="*/ 0 h 278"/>
                <a:gd name="T70" fmla="*/ 0 w 123"/>
                <a:gd name="T71" fmla="*/ 0 h 278"/>
                <a:gd name="T72" fmla="*/ 0 w 123"/>
                <a:gd name="T73" fmla="*/ 10 h 278"/>
                <a:gd name="T74" fmla="*/ 10 w 123"/>
                <a:gd name="T75" fmla="*/ 10 h 278"/>
                <a:gd name="T76" fmla="*/ 10 w 123"/>
                <a:gd name="T77" fmla="*/ 0 h 278"/>
                <a:gd name="T78" fmla="*/ 0 w 123"/>
                <a:gd name="T79" fmla="*/ 0 h 278"/>
                <a:gd name="T80" fmla="*/ 0 w 123"/>
                <a:gd name="T81" fmla="*/ 278 h 278"/>
                <a:gd name="T82" fmla="*/ 10 w 123"/>
                <a:gd name="T83" fmla="*/ 278 h 278"/>
                <a:gd name="T84" fmla="*/ 10 w 123"/>
                <a:gd name="T85" fmla="*/ 268 h 278"/>
                <a:gd name="T86" fmla="*/ 0 w 123"/>
                <a:gd name="T87" fmla="*/ 268 h 278"/>
                <a:gd name="T88" fmla="*/ 0 w 123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8">
                  <a:moveTo>
                    <a:pt x="10" y="259"/>
                  </a:moveTo>
                  <a:lnTo>
                    <a:pt x="10" y="278"/>
                  </a:lnTo>
                  <a:lnTo>
                    <a:pt x="114" y="278"/>
                  </a:lnTo>
                  <a:lnTo>
                    <a:pt x="114" y="259"/>
                  </a:lnTo>
                  <a:lnTo>
                    <a:pt x="10" y="259"/>
                  </a:lnTo>
                  <a:close/>
                  <a:moveTo>
                    <a:pt x="104" y="268"/>
                  </a:moveTo>
                  <a:lnTo>
                    <a:pt x="123" y="268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8"/>
                  </a:lnTo>
                  <a:close/>
                  <a:moveTo>
                    <a:pt x="114" y="20"/>
                  </a:moveTo>
                  <a:lnTo>
                    <a:pt x="114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114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3" y="278"/>
                  </a:moveTo>
                  <a:lnTo>
                    <a:pt x="123" y="268"/>
                  </a:lnTo>
                  <a:lnTo>
                    <a:pt x="114" y="268"/>
                  </a:lnTo>
                  <a:lnTo>
                    <a:pt x="114" y="278"/>
                  </a:lnTo>
                  <a:lnTo>
                    <a:pt x="123" y="278"/>
                  </a:lnTo>
                  <a:close/>
                  <a:moveTo>
                    <a:pt x="123" y="0"/>
                  </a:moveTo>
                  <a:lnTo>
                    <a:pt x="114" y="0"/>
                  </a:lnTo>
                  <a:lnTo>
                    <a:pt x="114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5" name="Freeform 2133"/>
            <p:cNvSpPr>
              <a:spLocks noEditPoints="1"/>
            </p:cNvSpPr>
            <p:nvPr/>
          </p:nvSpPr>
          <p:spPr bwMode="auto">
            <a:xfrm>
              <a:off x="4185" y="2459"/>
              <a:ext cx="65" cy="139"/>
            </a:xfrm>
            <a:custGeom>
              <a:avLst/>
              <a:gdLst>
                <a:gd name="T0" fmla="*/ 10 w 129"/>
                <a:gd name="T1" fmla="*/ 258 h 277"/>
                <a:gd name="T2" fmla="*/ 10 w 129"/>
                <a:gd name="T3" fmla="*/ 277 h 277"/>
                <a:gd name="T4" fmla="*/ 120 w 129"/>
                <a:gd name="T5" fmla="*/ 277 h 277"/>
                <a:gd name="T6" fmla="*/ 120 w 129"/>
                <a:gd name="T7" fmla="*/ 258 h 277"/>
                <a:gd name="T8" fmla="*/ 10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20 w 129"/>
                <a:gd name="T21" fmla="*/ 19 h 277"/>
                <a:gd name="T22" fmla="*/ 120 w 129"/>
                <a:gd name="T23" fmla="*/ 0 h 277"/>
                <a:gd name="T24" fmla="*/ 10 w 129"/>
                <a:gd name="T25" fmla="*/ 0 h 277"/>
                <a:gd name="T26" fmla="*/ 10 w 129"/>
                <a:gd name="T27" fmla="*/ 19 h 277"/>
                <a:gd name="T28" fmla="*/ 120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10 w 129"/>
                <a:gd name="T43" fmla="*/ 277 h 277"/>
                <a:gd name="T44" fmla="*/ 10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20 w 129"/>
                <a:gd name="T55" fmla="*/ 268 h 277"/>
                <a:gd name="T56" fmla="*/ 120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20 w 129"/>
                <a:gd name="T63" fmla="*/ 0 h 277"/>
                <a:gd name="T64" fmla="*/ 120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10 w 129"/>
                <a:gd name="T75" fmla="*/ 9 h 277"/>
                <a:gd name="T76" fmla="*/ 10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10 w 129"/>
                <a:gd name="T83" fmla="*/ 277 h 277"/>
                <a:gd name="T84" fmla="*/ 10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10" y="258"/>
                  </a:moveTo>
                  <a:lnTo>
                    <a:pt x="10" y="277"/>
                  </a:lnTo>
                  <a:lnTo>
                    <a:pt x="120" y="277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20" y="268"/>
                  </a:lnTo>
                  <a:lnTo>
                    <a:pt x="120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6" name="Freeform 2134"/>
            <p:cNvSpPr>
              <a:spLocks noEditPoints="1"/>
            </p:cNvSpPr>
            <p:nvPr/>
          </p:nvSpPr>
          <p:spPr bwMode="auto">
            <a:xfrm>
              <a:off x="3545" y="2714"/>
              <a:ext cx="62" cy="139"/>
            </a:xfrm>
            <a:custGeom>
              <a:avLst/>
              <a:gdLst>
                <a:gd name="T0" fmla="*/ 10 w 123"/>
                <a:gd name="T1" fmla="*/ 258 h 278"/>
                <a:gd name="T2" fmla="*/ 10 w 123"/>
                <a:gd name="T3" fmla="*/ 278 h 278"/>
                <a:gd name="T4" fmla="*/ 113 w 123"/>
                <a:gd name="T5" fmla="*/ 278 h 278"/>
                <a:gd name="T6" fmla="*/ 113 w 123"/>
                <a:gd name="T7" fmla="*/ 258 h 278"/>
                <a:gd name="T8" fmla="*/ 10 w 123"/>
                <a:gd name="T9" fmla="*/ 258 h 278"/>
                <a:gd name="T10" fmla="*/ 104 w 123"/>
                <a:gd name="T11" fmla="*/ 268 h 278"/>
                <a:gd name="T12" fmla="*/ 123 w 123"/>
                <a:gd name="T13" fmla="*/ 268 h 278"/>
                <a:gd name="T14" fmla="*/ 123 w 123"/>
                <a:gd name="T15" fmla="*/ 10 h 278"/>
                <a:gd name="T16" fmla="*/ 104 w 123"/>
                <a:gd name="T17" fmla="*/ 10 h 278"/>
                <a:gd name="T18" fmla="*/ 104 w 123"/>
                <a:gd name="T19" fmla="*/ 268 h 278"/>
                <a:gd name="T20" fmla="*/ 113 w 123"/>
                <a:gd name="T21" fmla="*/ 19 h 278"/>
                <a:gd name="T22" fmla="*/ 113 w 123"/>
                <a:gd name="T23" fmla="*/ 0 h 278"/>
                <a:gd name="T24" fmla="*/ 10 w 123"/>
                <a:gd name="T25" fmla="*/ 0 h 278"/>
                <a:gd name="T26" fmla="*/ 10 w 123"/>
                <a:gd name="T27" fmla="*/ 19 h 278"/>
                <a:gd name="T28" fmla="*/ 113 w 123"/>
                <a:gd name="T29" fmla="*/ 19 h 278"/>
                <a:gd name="T30" fmla="*/ 20 w 123"/>
                <a:gd name="T31" fmla="*/ 10 h 278"/>
                <a:gd name="T32" fmla="*/ 0 w 123"/>
                <a:gd name="T33" fmla="*/ 10 h 278"/>
                <a:gd name="T34" fmla="*/ 0 w 123"/>
                <a:gd name="T35" fmla="*/ 268 h 278"/>
                <a:gd name="T36" fmla="*/ 20 w 123"/>
                <a:gd name="T37" fmla="*/ 268 h 278"/>
                <a:gd name="T38" fmla="*/ 20 w 123"/>
                <a:gd name="T39" fmla="*/ 10 h 278"/>
                <a:gd name="T40" fmla="*/ 0 w 123"/>
                <a:gd name="T41" fmla="*/ 278 h 278"/>
                <a:gd name="T42" fmla="*/ 10 w 123"/>
                <a:gd name="T43" fmla="*/ 278 h 278"/>
                <a:gd name="T44" fmla="*/ 10 w 123"/>
                <a:gd name="T45" fmla="*/ 268 h 278"/>
                <a:gd name="T46" fmla="*/ 0 w 123"/>
                <a:gd name="T47" fmla="*/ 268 h 278"/>
                <a:gd name="T48" fmla="*/ 0 w 123"/>
                <a:gd name="T49" fmla="*/ 278 h 278"/>
                <a:gd name="T50" fmla="*/ 123 w 123"/>
                <a:gd name="T51" fmla="*/ 278 h 278"/>
                <a:gd name="T52" fmla="*/ 123 w 123"/>
                <a:gd name="T53" fmla="*/ 268 h 278"/>
                <a:gd name="T54" fmla="*/ 113 w 123"/>
                <a:gd name="T55" fmla="*/ 268 h 278"/>
                <a:gd name="T56" fmla="*/ 113 w 123"/>
                <a:gd name="T57" fmla="*/ 278 h 278"/>
                <a:gd name="T58" fmla="*/ 123 w 123"/>
                <a:gd name="T59" fmla="*/ 278 h 278"/>
                <a:gd name="T60" fmla="*/ 123 w 123"/>
                <a:gd name="T61" fmla="*/ 0 h 278"/>
                <a:gd name="T62" fmla="*/ 113 w 123"/>
                <a:gd name="T63" fmla="*/ 0 h 278"/>
                <a:gd name="T64" fmla="*/ 113 w 123"/>
                <a:gd name="T65" fmla="*/ 10 h 278"/>
                <a:gd name="T66" fmla="*/ 123 w 123"/>
                <a:gd name="T67" fmla="*/ 10 h 278"/>
                <a:gd name="T68" fmla="*/ 123 w 123"/>
                <a:gd name="T69" fmla="*/ 0 h 278"/>
                <a:gd name="T70" fmla="*/ 0 w 123"/>
                <a:gd name="T71" fmla="*/ 0 h 278"/>
                <a:gd name="T72" fmla="*/ 0 w 123"/>
                <a:gd name="T73" fmla="*/ 10 h 278"/>
                <a:gd name="T74" fmla="*/ 10 w 123"/>
                <a:gd name="T75" fmla="*/ 10 h 278"/>
                <a:gd name="T76" fmla="*/ 10 w 123"/>
                <a:gd name="T77" fmla="*/ 0 h 278"/>
                <a:gd name="T78" fmla="*/ 0 w 123"/>
                <a:gd name="T79" fmla="*/ 0 h 278"/>
                <a:gd name="T80" fmla="*/ 0 w 123"/>
                <a:gd name="T81" fmla="*/ 278 h 278"/>
                <a:gd name="T82" fmla="*/ 10 w 123"/>
                <a:gd name="T83" fmla="*/ 278 h 278"/>
                <a:gd name="T84" fmla="*/ 10 w 123"/>
                <a:gd name="T85" fmla="*/ 268 h 278"/>
                <a:gd name="T86" fmla="*/ 0 w 123"/>
                <a:gd name="T87" fmla="*/ 268 h 278"/>
                <a:gd name="T88" fmla="*/ 0 w 123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8">
                  <a:moveTo>
                    <a:pt x="10" y="258"/>
                  </a:moveTo>
                  <a:lnTo>
                    <a:pt x="10" y="278"/>
                  </a:lnTo>
                  <a:lnTo>
                    <a:pt x="113" y="278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4" y="268"/>
                  </a:moveTo>
                  <a:lnTo>
                    <a:pt x="123" y="268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3" y="278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8"/>
                  </a:lnTo>
                  <a:lnTo>
                    <a:pt x="123" y="278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7" name="Freeform 2135"/>
            <p:cNvSpPr>
              <a:spLocks noEditPoints="1"/>
            </p:cNvSpPr>
            <p:nvPr/>
          </p:nvSpPr>
          <p:spPr bwMode="auto">
            <a:xfrm>
              <a:off x="3590" y="3482"/>
              <a:ext cx="62" cy="136"/>
            </a:xfrm>
            <a:custGeom>
              <a:avLst/>
              <a:gdLst>
                <a:gd name="T0" fmla="*/ 9 w 123"/>
                <a:gd name="T1" fmla="*/ 252 h 271"/>
                <a:gd name="T2" fmla="*/ 9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9 w 123"/>
                <a:gd name="T9" fmla="*/ 252 h 271"/>
                <a:gd name="T10" fmla="*/ 103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3 w 123"/>
                <a:gd name="T17" fmla="*/ 10 h 271"/>
                <a:gd name="T18" fmla="*/ 103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9 w 123"/>
                <a:gd name="T25" fmla="*/ 0 h 271"/>
                <a:gd name="T26" fmla="*/ 9 w 123"/>
                <a:gd name="T27" fmla="*/ 19 h 271"/>
                <a:gd name="T28" fmla="*/ 113 w 123"/>
                <a:gd name="T29" fmla="*/ 19 h 271"/>
                <a:gd name="T30" fmla="*/ 19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19 w 123"/>
                <a:gd name="T37" fmla="*/ 261 h 271"/>
                <a:gd name="T38" fmla="*/ 19 w 123"/>
                <a:gd name="T39" fmla="*/ 10 h 271"/>
                <a:gd name="T40" fmla="*/ 0 w 123"/>
                <a:gd name="T41" fmla="*/ 271 h 271"/>
                <a:gd name="T42" fmla="*/ 9 w 123"/>
                <a:gd name="T43" fmla="*/ 271 h 271"/>
                <a:gd name="T44" fmla="*/ 9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9 w 123"/>
                <a:gd name="T75" fmla="*/ 10 h 271"/>
                <a:gd name="T76" fmla="*/ 9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9 w 123"/>
                <a:gd name="T83" fmla="*/ 271 h 271"/>
                <a:gd name="T84" fmla="*/ 9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9" y="252"/>
                  </a:moveTo>
                  <a:lnTo>
                    <a:pt x="9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9" y="252"/>
                  </a:lnTo>
                  <a:close/>
                  <a:moveTo>
                    <a:pt x="103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3" y="10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8" name="Freeform 2136"/>
            <p:cNvSpPr>
              <a:spLocks noEditPoints="1"/>
            </p:cNvSpPr>
            <p:nvPr/>
          </p:nvSpPr>
          <p:spPr bwMode="auto">
            <a:xfrm>
              <a:off x="3820" y="3482"/>
              <a:ext cx="61" cy="136"/>
            </a:xfrm>
            <a:custGeom>
              <a:avLst/>
              <a:gdLst>
                <a:gd name="T0" fmla="*/ 9 w 122"/>
                <a:gd name="T1" fmla="*/ 252 h 271"/>
                <a:gd name="T2" fmla="*/ 9 w 122"/>
                <a:gd name="T3" fmla="*/ 271 h 271"/>
                <a:gd name="T4" fmla="*/ 113 w 122"/>
                <a:gd name="T5" fmla="*/ 271 h 271"/>
                <a:gd name="T6" fmla="*/ 113 w 122"/>
                <a:gd name="T7" fmla="*/ 252 h 271"/>
                <a:gd name="T8" fmla="*/ 9 w 122"/>
                <a:gd name="T9" fmla="*/ 252 h 271"/>
                <a:gd name="T10" fmla="*/ 103 w 122"/>
                <a:gd name="T11" fmla="*/ 261 h 271"/>
                <a:gd name="T12" fmla="*/ 122 w 122"/>
                <a:gd name="T13" fmla="*/ 261 h 271"/>
                <a:gd name="T14" fmla="*/ 122 w 122"/>
                <a:gd name="T15" fmla="*/ 10 h 271"/>
                <a:gd name="T16" fmla="*/ 103 w 122"/>
                <a:gd name="T17" fmla="*/ 10 h 271"/>
                <a:gd name="T18" fmla="*/ 103 w 122"/>
                <a:gd name="T19" fmla="*/ 261 h 271"/>
                <a:gd name="T20" fmla="*/ 113 w 122"/>
                <a:gd name="T21" fmla="*/ 19 h 271"/>
                <a:gd name="T22" fmla="*/ 113 w 122"/>
                <a:gd name="T23" fmla="*/ 0 h 271"/>
                <a:gd name="T24" fmla="*/ 9 w 122"/>
                <a:gd name="T25" fmla="*/ 0 h 271"/>
                <a:gd name="T26" fmla="*/ 9 w 122"/>
                <a:gd name="T27" fmla="*/ 19 h 271"/>
                <a:gd name="T28" fmla="*/ 113 w 122"/>
                <a:gd name="T29" fmla="*/ 19 h 271"/>
                <a:gd name="T30" fmla="*/ 19 w 122"/>
                <a:gd name="T31" fmla="*/ 10 h 271"/>
                <a:gd name="T32" fmla="*/ 0 w 122"/>
                <a:gd name="T33" fmla="*/ 10 h 271"/>
                <a:gd name="T34" fmla="*/ 0 w 122"/>
                <a:gd name="T35" fmla="*/ 261 h 271"/>
                <a:gd name="T36" fmla="*/ 19 w 122"/>
                <a:gd name="T37" fmla="*/ 261 h 271"/>
                <a:gd name="T38" fmla="*/ 19 w 122"/>
                <a:gd name="T39" fmla="*/ 10 h 271"/>
                <a:gd name="T40" fmla="*/ 0 w 122"/>
                <a:gd name="T41" fmla="*/ 271 h 271"/>
                <a:gd name="T42" fmla="*/ 9 w 122"/>
                <a:gd name="T43" fmla="*/ 271 h 271"/>
                <a:gd name="T44" fmla="*/ 9 w 122"/>
                <a:gd name="T45" fmla="*/ 261 h 271"/>
                <a:gd name="T46" fmla="*/ 0 w 122"/>
                <a:gd name="T47" fmla="*/ 261 h 271"/>
                <a:gd name="T48" fmla="*/ 0 w 122"/>
                <a:gd name="T49" fmla="*/ 271 h 271"/>
                <a:gd name="T50" fmla="*/ 122 w 122"/>
                <a:gd name="T51" fmla="*/ 271 h 271"/>
                <a:gd name="T52" fmla="*/ 122 w 122"/>
                <a:gd name="T53" fmla="*/ 261 h 271"/>
                <a:gd name="T54" fmla="*/ 113 w 122"/>
                <a:gd name="T55" fmla="*/ 261 h 271"/>
                <a:gd name="T56" fmla="*/ 113 w 122"/>
                <a:gd name="T57" fmla="*/ 271 h 271"/>
                <a:gd name="T58" fmla="*/ 122 w 122"/>
                <a:gd name="T59" fmla="*/ 271 h 271"/>
                <a:gd name="T60" fmla="*/ 122 w 122"/>
                <a:gd name="T61" fmla="*/ 0 h 271"/>
                <a:gd name="T62" fmla="*/ 113 w 122"/>
                <a:gd name="T63" fmla="*/ 0 h 271"/>
                <a:gd name="T64" fmla="*/ 113 w 122"/>
                <a:gd name="T65" fmla="*/ 10 h 271"/>
                <a:gd name="T66" fmla="*/ 122 w 122"/>
                <a:gd name="T67" fmla="*/ 10 h 271"/>
                <a:gd name="T68" fmla="*/ 122 w 122"/>
                <a:gd name="T69" fmla="*/ 0 h 271"/>
                <a:gd name="T70" fmla="*/ 0 w 122"/>
                <a:gd name="T71" fmla="*/ 0 h 271"/>
                <a:gd name="T72" fmla="*/ 0 w 122"/>
                <a:gd name="T73" fmla="*/ 10 h 271"/>
                <a:gd name="T74" fmla="*/ 9 w 122"/>
                <a:gd name="T75" fmla="*/ 10 h 271"/>
                <a:gd name="T76" fmla="*/ 9 w 122"/>
                <a:gd name="T77" fmla="*/ 0 h 271"/>
                <a:gd name="T78" fmla="*/ 0 w 122"/>
                <a:gd name="T79" fmla="*/ 0 h 271"/>
                <a:gd name="T80" fmla="*/ 0 w 122"/>
                <a:gd name="T81" fmla="*/ 271 h 271"/>
                <a:gd name="T82" fmla="*/ 9 w 122"/>
                <a:gd name="T83" fmla="*/ 271 h 271"/>
                <a:gd name="T84" fmla="*/ 9 w 122"/>
                <a:gd name="T85" fmla="*/ 261 h 271"/>
                <a:gd name="T86" fmla="*/ 0 w 122"/>
                <a:gd name="T87" fmla="*/ 261 h 271"/>
                <a:gd name="T88" fmla="*/ 0 w 122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1">
                  <a:moveTo>
                    <a:pt x="9" y="252"/>
                  </a:moveTo>
                  <a:lnTo>
                    <a:pt x="9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9" y="252"/>
                  </a:lnTo>
                  <a:close/>
                  <a:moveTo>
                    <a:pt x="103" y="261"/>
                  </a:moveTo>
                  <a:lnTo>
                    <a:pt x="122" y="261"/>
                  </a:lnTo>
                  <a:lnTo>
                    <a:pt x="122" y="10"/>
                  </a:lnTo>
                  <a:lnTo>
                    <a:pt x="103" y="10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2" y="271"/>
                  </a:moveTo>
                  <a:lnTo>
                    <a:pt x="122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2" y="271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29" name="Freeform 2137"/>
            <p:cNvSpPr>
              <a:spLocks noEditPoints="1"/>
            </p:cNvSpPr>
            <p:nvPr/>
          </p:nvSpPr>
          <p:spPr bwMode="auto">
            <a:xfrm>
              <a:off x="3897" y="3608"/>
              <a:ext cx="65" cy="139"/>
            </a:xfrm>
            <a:custGeom>
              <a:avLst/>
              <a:gdLst>
                <a:gd name="T0" fmla="*/ 9 w 129"/>
                <a:gd name="T1" fmla="*/ 258 h 277"/>
                <a:gd name="T2" fmla="*/ 9 w 129"/>
                <a:gd name="T3" fmla="*/ 277 h 277"/>
                <a:gd name="T4" fmla="*/ 119 w 129"/>
                <a:gd name="T5" fmla="*/ 277 h 277"/>
                <a:gd name="T6" fmla="*/ 119 w 129"/>
                <a:gd name="T7" fmla="*/ 258 h 277"/>
                <a:gd name="T8" fmla="*/ 9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19 w 129"/>
                <a:gd name="T21" fmla="*/ 19 h 277"/>
                <a:gd name="T22" fmla="*/ 119 w 129"/>
                <a:gd name="T23" fmla="*/ 0 h 277"/>
                <a:gd name="T24" fmla="*/ 9 w 129"/>
                <a:gd name="T25" fmla="*/ 0 h 277"/>
                <a:gd name="T26" fmla="*/ 9 w 129"/>
                <a:gd name="T27" fmla="*/ 19 h 277"/>
                <a:gd name="T28" fmla="*/ 119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9 w 129"/>
                <a:gd name="T43" fmla="*/ 277 h 277"/>
                <a:gd name="T44" fmla="*/ 9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19 w 129"/>
                <a:gd name="T55" fmla="*/ 268 h 277"/>
                <a:gd name="T56" fmla="*/ 119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19 w 129"/>
                <a:gd name="T63" fmla="*/ 0 h 277"/>
                <a:gd name="T64" fmla="*/ 119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9 w 129"/>
                <a:gd name="T75" fmla="*/ 9 h 277"/>
                <a:gd name="T76" fmla="*/ 9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9 w 129"/>
                <a:gd name="T83" fmla="*/ 277 h 277"/>
                <a:gd name="T84" fmla="*/ 9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9" y="258"/>
                  </a:moveTo>
                  <a:lnTo>
                    <a:pt x="9" y="277"/>
                  </a:lnTo>
                  <a:lnTo>
                    <a:pt x="119" y="277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0" name="Freeform 2138"/>
            <p:cNvSpPr>
              <a:spLocks noEditPoints="1"/>
            </p:cNvSpPr>
            <p:nvPr/>
          </p:nvSpPr>
          <p:spPr bwMode="auto">
            <a:xfrm>
              <a:off x="4253" y="3482"/>
              <a:ext cx="61" cy="136"/>
            </a:xfrm>
            <a:custGeom>
              <a:avLst/>
              <a:gdLst>
                <a:gd name="T0" fmla="*/ 9 w 123"/>
                <a:gd name="T1" fmla="*/ 252 h 271"/>
                <a:gd name="T2" fmla="*/ 9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9 w 123"/>
                <a:gd name="T9" fmla="*/ 252 h 271"/>
                <a:gd name="T10" fmla="*/ 103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3 w 123"/>
                <a:gd name="T17" fmla="*/ 10 h 271"/>
                <a:gd name="T18" fmla="*/ 103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9 w 123"/>
                <a:gd name="T25" fmla="*/ 0 h 271"/>
                <a:gd name="T26" fmla="*/ 9 w 123"/>
                <a:gd name="T27" fmla="*/ 19 h 271"/>
                <a:gd name="T28" fmla="*/ 113 w 123"/>
                <a:gd name="T29" fmla="*/ 19 h 271"/>
                <a:gd name="T30" fmla="*/ 19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19 w 123"/>
                <a:gd name="T37" fmla="*/ 261 h 271"/>
                <a:gd name="T38" fmla="*/ 19 w 123"/>
                <a:gd name="T39" fmla="*/ 10 h 271"/>
                <a:gd name="T40" fmla="*/ 0 w 123"/>
                <a:gd name="T41" fmla="*/ 271 h 271"/>
                <a:gd name="T42" fmla="*/ 9 w 123"/>
                <a:gd name="T43" fmla="*/ 271 h 271"/>
                <a:gd name="T44" fmla="*/ 9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9 w 123"/>
                <a:gd name="T75" fmla="*/ 10 h 271"/>
                <a:gd name="T76" fmla="*/ 9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9 w 123"/>
                <a:gd name="T83" fmla="*/ 271 h 271"/>
                <a:gd name="T84" fmla="*/ 9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9" y="252"/>
                  </a:moveTo>
                  <a:lnTo>
                    <a:pt x="9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9" y="252"/>
                  </a:lnTo>
                  <a:close/>
                  <a:moveTo>
                    <a:pt x="103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3" y="10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1" name="Freeform 2139"/>
            <p:cNvSpPr>
              <a:spLocks noEditPoints="1"/>
            </p:cNvSpPr>
            <p:nvPr/>
          </p:nvSpPr>
          <p:spPr bwMode="auto">
            <a:xfrm>
              <a:off x="4492" y="2714"/>
              <a:ext cx="65" cy="139"/>
            </a:xfrm>
            <a:custGeom>
              <a:avLst/>
              <a:gdLst>
                <a:gd name="T0" fmla="*/ 10 w 129"/>
                <a:gd name="T1" fmla="*/ 258 h 278"/>
                <a:gd name="T2" fmla="*/ 10 w 129"/>
                <a:gd name="T3" fmla="*/ 278 h 278"/>
                <a:gd name="T4" fmla="*/ 120 w 129"/>
                <a:gd name="T5" fmla="*/ 278 h 278"/>
                <a:gd name="T6" fmla="*/ 120 w 129"/>
                <a:gd name="T7" fmla="*/ 258 h 278"/>
                <a:gd name="T8" fmla="*/ 10 w 129"/>
                <a:gd name="T9" fmla="*/ 258 h 278"/>
                <a:gd name="T10" fmla="*/ 110 w 129"/>
                <a:gd name="T11" fmla="*/ 268 h 278"/>
                <a:gd name="T12" fmla="*/ 129 w 129"/>
                <a:gd name="T13" fmla="*/ 268 h 278"/>
                <a:gd name="T14" fmla="*/ 129 w 129"/>
                <a:gd name="T15" fmla="*/ 10 h 278"/>
                <a:gd name="T16" fmla="*/ 110 w 129"/>
                <a:gd name="T17" fmla="*/ 10 h 278"/>
                <a:gd name="T18" fmla="*/ 110 w 129"/>
                <a:gd name="T19" fmla="*/ 268 h 278"/>
                <a:gd name="T20" fmla="*/ 120 w 129"/>
                <a:gd name="T21" fmla="*/ 19 h 278"/>
                <a:gd name="T22" fmla="*/ 120 w 129"/>
                <a:gd name="T23" fmla="*/ 0 h 278"/>
                <a:gd name="T24" fmla="*/ 10 w 129"/>
                <a:gd name="T25" fmla="*/ 0 h 278"/>
                <a:gd name="T26" fmla="*/ 10 w 129"/>
                <a:gd name="T27" fmla="*/ 19 h 278"/>
                <a:gd name="T28" fmla="*/ 120 w 129"/>
                <a:gd name="T29" fmla="*/ 19 h 278"/>
                <a:gd name="T30" fmla="*/ 19 w 129"/>
                <a:gd name="T31" fmla="*/ 10 h 278"/>
                <a:gd name="T32" fmla="*/ 0 w 129"/>
                <a:gd name="T33" fmla="*/ 10 h 278"/>
                <a:gd name="T34" fmla="*/ 0 w 129"/>
                <a:gd name="T35" fmla="*/ 268 h 278"/>
                <a:gd name="T36" fmla="*/ 19 w 129"/>
                <a:gd name="T37" fmla="*/ 268 h 278"/>
                <a:gd name="T38" fmla="*/ 19 w 129"/>
                <a:gd name="T39" fmla="*/ 10 h 278"/>
                <a:gd name="T40" fmla="*/ 0 w 129"/>
                <a:gd name="T41" fmla="*/ 278 h 278"/>
                <a:gd name="T42" fmla="*/ 10 w 129"/>
                <a:gd name="T43" fmla="*/ 278 h 278"/>
                <a:gd name="T44" fmla="*/ 10 w 129"/>
                <a:gd name="T45" fmla="*/ 268 h 278"/>
                <a:gd name="T46" fmla="*/ 0 w 129"/>
                <a:gd name="T47" fmla="*/ 268 h 278"/>
                <a:gd name="T48" fmla="*/ 0 w 129"/>
                <a:gd name="T49" fmla="*/ 278 h 278"/>
                <a:gd name="T50" fmla="*/ 129 w 129"/>
                <a:gd name="T51" fmla="*/ 278 h 278"/>
                <a:gd name="T52" fmla="*/ 129 w 129"/>
                <a:gd name="T53" fmla="*/ 268 h 278"/>
                <a:gd name="T54" fmla="*/ 120 w 129"/>
                <a:gd name="T55" fmla="*/ 268 h 278"/>
                <a:gd name="T56" fmla="*/ 120 w 129"/>
                <a:gd name="T57" fmla="*/ 278 h 278"/>
                <a:gd name="T58" fmla="*/ 129 w 129"/>
                <a:gd name="T59" fmla="*/ 278 h 278"/>
                <a:gd name="T60" fmla="*/ 129 w 129"/>
                <a:gd name="T61" fmla="*/ 0 h 278"/>
                <a:gd name="T62" fmla="*/ 120 w 129"/>
                <a:gd name="T63" fmla="*/ 0 h 278"/>
                <a:gd name="T64" fmla="*/ 120 w 129"/>
                <a:gd name="T65" fmla="*/ 10 h 278"/>
                <a:gd name="T66" fmla="*/ 129 w 129"/>
                <a:gd name="T67" fmla="*/ 10 h 278"/>
                <a:gd name="T68" fmla="*/ 129 w 129"/>
                <a:gd name="T69" fmla="*/ 0 h 278"/>
                <a:gd name="T70" fmla="*/ 0 w 129"/>
                <a:gd name="T71" fmla="*/ 0 h 278"/>
                <a:gd name="T72" fmla="*/ 0 w 129"/>
                <a:gd name="T73" fmla="*/ 10 h 278"/>
                <a:gd name="T74" fmla="*/ 10 w 129"/>
                <a:gd name="T75" fmla="*/ 10 h 278"/>
                <a:gd name="T76" fmla="*/ 10 w 129"/>
                <a:gd name="T77" fmla="*/ 0 h 278"/>
                <a:gd name="T78" fmla="*/ 0 w 129"/>
                <a:gd name="T79" fmla="*/ 0 h 278"/>
                <a:gd name="T80" fmla="*/ 0 w 129"/>
                <a:gd name="T81" fmla="*/ 278 h 278"/>
                <a:gd name="T82" fmla="*/ 10 w 129"/>
                <a:gd name="T83" fmla="*/ 278 h 278"/>
                <a:gd name="T84" fmla="*/ 10 w 129"/>
                <a:gd name="T85" fmla="*/ 268 h 278"/>
                <a:gd name="T86" fmla="*/ 0 w 129"/>
                <a:gd name="T87" fmla="*/ 268 h 278"/>
                <a:gd name="T88" fmla="*/ 0 w 129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8">
                  <a:moveTo>
                    <a:pt x="10" y="258"/>
                  </a:moveTo>
                  <a:lnTo>
                    <a:pt x="10" y="278"/>
                  </a:lnTo>
                  <a:lnTo>
                    <a:pt x="120" y="278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10"/>
                  </a:lnTo>
                  <a:lnTo>
                    <a:pt x="110" y="10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9" y="278"/>
                  </a:moveTo>
                  <a:lnTo>
                    <a:pt x="129" y="268"/>
                  </a:lnTo>
                  <a:lnTo>
                    <a:pt x="120" y="268"/>
                  </a:lnTo>
                  <a:lnTo>
                    <a:pt x="120" y="278"/>
                  </a:lnTo>
                  <a:lnTo>
                    <a:pt x="129" y="278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10"/>
                  </a:lnTo>
                  <a:lnTo>
                    <a:pt x="129" y="10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2" name="Freeform 2140"/>
            <p:cNvSpPr>
              <a:spLocks noEditPoints="1"/>
            </p:cNvSpPr>
            <p:nvPr/>
          </p:nvSpPr>
          <p:spPr bwMode="auto">
            <a:xfrm>
              <a:off x="3910" y="2459"/>
              <a:ext cx="65" cy="139"/>
            </a:xfrm>
            <a:custGeom>
              <a:avLst/>
              <a:gdLst>
                <a:gd name="T0" fmla="*/ 9 w 129"/>
                <a:gd name="T1" fmla="*/ 258 h 277"/>
                <a:gd name="T2" fmla="*/ 9 w 129"/>
                <a:gd name="T3" fmla="*/ 277 h 277"/>
                <a:gd name="T4" fmla="*/ 119 w 129"/>
                <a:gd name="T5" fmla="*/ 277 h 277"/>
                <a:gd name="T6" fmla="*/ 119 w 129"/>
                <a:gd name="T7" fmla="*/ 258 h 277"/>
                <a:gd name="T8" fmla="*/ 9 w 129"/>
                <a:gd name="T9" fmla="*/ 258 h 277"/>
                <a:gd name="T10" fmla="*/ 109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09 w 129"/>
                <a:gd name="T17" fmla="*/ 9 h 277"/>
                <a:gd name="T18" fmla="*/ 109 w 129"/>
                <a:gd name="T19" fmla="*/ 268 h 277"/>
                <a:gd name="T20" fmla="*/ 119 w 129"/>
                <a:gd name="T21" fmla="*/ 19 h 277"/>
                <a:gd name="T22" fmla="*/ 119 w 129"/>
                <a:gd name="T23" fmla="*/ 0 h 277"/>
                <a:gd name="T24" fmla="*/ 9 w 129"/>
                <a:gd name="T25" fmla="*/ 0 h 277"/>
                <a:gd name="T26" fmla="*/ 9 w 129"/>
                <a:gd name="T27" fmla="*/ 19 h 277"/>
                <a:gd name="T28" fmla="*/ 119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9 w 129"/>
                <a:gd name="T43" fmla="*/ 277 h 277"/>
                <a:gd name="T44" fmla="*/ 9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19 w 129"/>
                <a:gd name="T55" fmla="*/ 268 h 277"/>
                <a:gd name="T56" fmla="*/ 119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19 w 129"/>
                <a:gd name="T63" fmla="*/ 0 h 277"/>
                <a:gd name="T64" fmla="*/ 119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9 w 129"/>
                <a:gd name="T75" fmla="*/ 9 h 277"/>
                <a:gd name="T76" fmla="*/ 9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9 w 129"/>
                <a:gd name="T83" fmla="*/ 277 h 277"/>
                <a:gd name="T84" fmla="*/ 9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9" y="258"/>
                  </a:moveTo>
                  <a:lnTo>
                    <a:pt x="9" y="277"/>
                  </a:lnTo>
                  <a:lnTo>
                    <a:pt x="119" y="277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09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09" y="9"/>
                  </a:lnTo>
                  <a:lnTo>
                    <a:pt x="109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3" name="Freeform 2141"/>
            <p:cNvSpPr>
              <a:spLocks noEditPoints="1"/>
            </p:cNvSpPr>
            <p:nvPr/>
          </p:nvSpPr>
          <p:spPr bwMode="auto">
            <a:xfrm>
              <a:off x="3396" y="2972"/>
              <a:ext cx="62" cy="136"/>
            </a:xfrm>
            <a:custGeom>
              <a:avLst/>
              <a:gdLst>
                <a:gd name="T0" fmla="*/ 10 w 123"/>
                <a:gd name="T1" fmla="*/ 251 h 271"/>
                <a:gd name="T2" fmla="*/ 10 w 123"/>
                <a:gd name="T3" fmla="*/ 271 h 271"/>
                <a:gd name="T4" fmla="*/ 113 w 123"/>
                <a:gd name="T5" fmla="*/ 271 h 271"/>
                <a:gd name="T6" fmla="*/ 113 w 123"/>
                <a:gd name="T7" fmla="*/ 251 h 271"/>
                <a:gd name="T8" fmla="*/ 10 w 123"/>
                <a:gd name="T9" fmla="*/ 251 h 271"/>
                <a:gd name="T10" fmla="*/ 103 w 123"/>
                <a:gd name="T11" fmla="*/ 261 h 271"/>
                <a:gd name="T12" fmla="*/ 123 w 123"/>
                <a:gd name="T13" fmla="*/ 261 h 271"/>
                <a:gd name="T14" fmla="*/ 123 w 123"/>
                <a:gd name="T15" fmla="*/ 9 h 271"/>
                <a:gd name="T16" fmla="*/ 103 w 123"/>
                <a:gd name="T17" fmla="*/ 9 h 271"/>
                <a:gd name="T18" fmla="*/ 103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10 w 123"/>
                <a:gd name="T25" fmla="*/ 0 h 271"/>
                <a:gd name="T26" fmla="*/ 10 w 123"/>
                <a:gd name="T27" fmla="*/ 19 h 271"/>
                <a:gd name="T28" fmla="*/ 113 w 123"/>
                <a:gd name="T29" fmla="*/ 19 h 271"/>
                <a:gd name="T30" fmla="*/ 19 w 123"/>
                <a:gd name="T31" fmla="*/ 9 h 271"/>
                <a:gd name="T32" fmla="*/ 0 w 123"/>
                <a:gd name="T33" fmla="*/ 9 h 271"/>
                <a:gd name="T34" fmla="*/ 0 w 123"/>
                <a:gd name="T35" fmla="*/ 261 h 271"/>
                <a:gd name="T36" fmla="*/ 19 w 123"/>
                <a:gd name="T37" fmla="*/ 261 h 271"/>
                <a:gd name="T38" fmla="*/ 19 w 123"/>
                <a:gd name="T39" fmla="*/ 9 h 271"/>
                <a:gd name="T40" fmla="*/ 0 w 123"/>
                <a:gd name="T41" fmla="*/ 271 h 271"/>
                <a:gd name="T42" fmla="*/ 10 w 123"/>
                <a:gd name="T43" fmla="*/ 271 h 271"/>
                <a:gd name="T44" fmla="*/ 10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9 h 271"/>
                <a:gd name="T66" fmla="*/ 123 w 123"/>
                <a:gd name="T67" fmla="*/ 9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9 h 271"/>
                <a:gd name="T74" fmla="*/ 10 w 123"/>
                <a:gd name="T75" fmla="*/ 9 h 271"/>
                <a:gd name="T76" fmla="*/ 10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10 w 123"/>
                <a:gd name="T83" fmla="*/ 271 h 271"/>
                <a:gd name="T84" fmla="*/ 10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10" y="251"/>
                  </a:moveTo>
                  <a:lnTo>
                    <a:pt x="10" y="271"/>
                  </a:lnTo>
                  <a:lnTo>
                    <a:pt x="113" y="271"/>
                  </a:lnTo>
                  <a:lnTo>
                    <a:pt x="113" y="251"/>
                  </a:lnTo>
                  <a:lnTo>
                    <a:pt x="10" y="251"/>
                  </a:lnTo>
                  <a:close/>
                  <a:moveTo>
                    <a:pt x="103" y="261"/>
                  </a:moveTo>
                  <a:lnTo>
                    <a:pt x="123" y="261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4" name="Freeform 2142"/>
            <p:cNvSpPr>
              <a:spLocks noEditPoints="1"/>
            </p:cNvSpPr>
            <p:nvPr/>
          </p:nvSpPr>
          <p:spPr bwMode="auto">
            <a:xfrm>
              <a:off x="4427" y="3353"/>
              <a:ext cx="65" cy="139"/>
            </a:xfrm>
            <a:custGeom>
              <a:avLst/>
              <a:gdLst>
                <a:gd name="T0" fmla="*/ 9 w 129"/>
                <a:gd name="T1" fmla="*/ 258 h 277"/>
                <a:gd name="T2" fmla="*/ 9 w 129"/>
                <a:gd name="T3" fmla="*/ 277 h 277"/>
                <a:gd name="T4" fmla="*/ 119 w 129"/>
                <a:gd name="T5" fmla="*/ 277 h 277"/>
                <a:gd name="T6" fmla="*/ 119 w 129"/>
                <a:gd name="T7" fmla="*/ 258 h 277"/>
                <a:gd name="T8" fmla="*/ 9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19 w 129"/>
                <a:gd name="T21" fmla="*/ 19 h 277"/>
                <a:gd name="T22" fmla="*/ 119 w 129"/>
                <a:gd name="T23" fmla="*/ 0 h 277"/>
                <a:gd name="T24" fmla="*/ 9 w 129"/>
                <a:gd name="T25" fmla="*/ 0 h 277"/>
                <a:gd name="T26" fmla="*/ 9 w 129"/>
                <a:gd name="T27" fmla="*/ 19 h 277"/>
                <a:gd name="T28" fmla="*/ 119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9 w 129"/>
                <a:gd name="T43" fmla="*/ 277 h 277"/>
                <a:gd name="T44" fmla="*/ 9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19 w 129"/>
                <a:gd name="T55" fmla="*/ 268 h 277"/>
                <a:gd name="T56" fmla="*/ 119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19 w 129"/>
                <a:gd name="T63" fmla="*/ 0 h 277"/>
                <a:gd name="T64" fmla="*/ 119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9 w 129"/>
                <a:gd name="T75" fmla="*/ 9 h 277"/>
                <a:gd name="T76" fmla="*/ 9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9 w 129"/>
                <a:gd name="T83" fmla="*/ 277 h 277"/>
                <a:gd name="T84" fmla="*/ 9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9" y="258"/>
                  </a:moveTo>
                  <a:lnTo>
                    <a:pt x="9" y="277"/>
                  </a:lnTo>
                  <a:lnTo>
                    <a:pt x="119" y="277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5" name="Freeform 2143"/>
            <p:cNvSpPr>
              <a:spLocks noEditPoints="1"/>
            </p:cNvSpPr>
            <p:nvPr/>
          </p:nvSpPr>
          <p:spPr bwMode="auto">
            <a:xfrm>
              <a:off x="4573" y="3353"/>
              <a:ext cx="61" cy="139"/>
            </a:xfrm>
            <a:custGeom>
              <a:avLst/>
              <a:gdLst>
                <a:gd name="T0" fmla="*/ 9 w 122"/>
                <a:gd name="T1" fmla="*/ 258 h 277"/>
                <a:gd name="T2" fmla="*/ 9 w 122"/>
                <a:gd name="T3" fmla="*/ 277 h 277"/>
                <a:gd name="T4" fmla="*/ 113 w 122"/>
                <a:gd name="T5" fmla="*/ 277 h 277"/>
                <a:gd name="T6" fmla="*/ 113 w 122"/>
                <a:gd name="T7" fmla="*/ 258 h 277"/>
                <a:gd name="T8" fmla="*/ 9 w 122"/>
                <a:gd name="T9" fmla="*/ 258 h 277"/>
                <a:gd name="T10" fmla="*/ 103 w 122"/>
                <a:gd name="T11" fmla="*/ 268 h 277"/>
                <a:gd name="T12" fmla="*/ 122 w 122"/>
                <a:gd name="T13" fmla="*/ 268 h 277"/>
                <a:gd name="T14" fmla="*/ 122 w 122"/>
                <a:gd name="T15" fmla="*/ 9 h 277"/>
                <a:gd name="T16" fmla="*/ 103 w 122"/>
                <a:gd name="T17" fmla="*/ 9 h 277"/>
                <a:gd name="T18" fmla="*/ 103 w 122"/>
                <a:gd name="T19" fmla="*/ 268 h 277"/>
                <a:gd name="T20" fmla="*/ 113 w 122"/>
                <a:gd name="T21" fmla="*/ 19 h 277"/>
                <a:gd name="T22" fmla="*/ 113 w 122"/>
                <a:gd name="T23" fmla="*/ 0 h 277"/>
                <a:gd name="T24" fmla="*/ 9 w 122"/>
                <a:gd name="T25" fmla="*/ 0 h 277"/>
                <a:gd name="T26" fmla="*/ 9 w 122"/>
                <a:gd name="T27" fmla="*/ 19 h 277"/>
                <a:gd name="T28" fmla="*/ 113 w 122"/>
                <a:gd name="T29" fmla="*/ 19 h 277"/>
                <a:gd name="T30" fmla="*/ 19 w 122"/>
                <a:gd name="T31" fmla="*/ 9 h 277"/>
                <a:gd name="T32" fmla="*/ 0 w 122"/>
                <a:gd name="T33" fmla="*/ 9 h 277"/>
                <a:gd name="T34" fmla="*/ 0 w 122"/>
                <a:gd name="T35" fmla="*/ 268 h 277"/>
                <a:gd name="T36" fmla="*/ 19 w 122"/>
                <a:gd name="T37" fmla="*/ 268 h 277"/>
                <a:gd name="T38" fmla="*/ 19 w 122"/>
                <a:gd name="T39" fmla="*/ 9 h 277"/>
                <a:gd name="T40" fmla="*/ 0 w 122"/>
                <a:gd name="T41" fmla="*/ 277 h 277"/>
                <a:gd name="T42" fmla="*/ 9 w 122"/>
                <a:gd name="T43" fmla="*/ 277 h 277"/>
                <a:gd name="T44" fmla="*/ 9 w 122"/>
                <a:gd name="T45" fmla="*/ 268 h 277"/>
                <a:gd name="T46" fmla="*/ 0 w 122"/>
                <a:gd name="T47" fmla="*/ 268 h 277"/>
                <a:gd name="T48" fmla="*/ 0 w 122"/>
                <a:gd name="T49" fmla="*/ 277 h 277"/>
                <a:gd name="T50" fmla="*/ 122 w 122"/>
                <a:gd name="T51" fmla="*/ 277 h 277"/>
                <a:gd name="T52" fmla="*/ 122 w 122"/>
                <a:gd name="T53" fmla="*/ 268 h 277"/>
                <a:gd name="T54" fmla="*/ 113 w 122"/>
                <a:gd name="T55" fmla="*/ 268 h 277"/>
                <a:gd name="T56" fmla="*/ 113 w 122"/>
                <a:gd name="T57" fmla="*/ 277 h 277"/>
                <a:gd name="T58" fmla="*/ 122 w 122"/>
                <a:gd name="T59" fmla="*/ 277 h 277"/>
                <a:gd name="T60" fmla="*/ 122 w 122"/>
                <a:gd name="T61" fmla="*/ 0 h 277"/>
                <a:gd name="T62" fmla="*/ 113 w 122"/>
                <a:gd name="T63" fmla="*/ 0 h 277"/>
                <a:gd name="T64" fmla="*/ 113 w 122"/>
                <a:gd name="T65" fmla="*/ 9 h 277"/>
                <a:gd name="T66" fmla="*/ 122 w 122"/>
                <a:gd name="T67" fmla="*/ 9 h 277"/>
                <a:gd name="T68" fmla="*/ 122 w 122"/>
                <a:gd name="T69" fmla="*/ 0 h 277"/>
                <a:gd name="T70" fmla="*/ 0 w 122"/>
                <a:gd name="T71" fmla="*/ 0 h 277"/>
                <a:gd name="T72" fmla="*/ 0 w 122"/>
                <a:gd name="T73" fmla="*/ 9 h 277"/>
                <a:gd name="T74" fmla="*/ 9 w 122"/>
                <a:gd name="T75" fmla="*/ 9 h 277"/>
                <a:gd name="T76" fmla="*/ 9 w 122"/>
                <a:gd name="T77" fmla="*/ 0 h 277"/>
                <a:gd name="T78" fmla="*/ 0 w 122"/>
                <a:gd name="T79" fmla="*/ 0 h 277"/>
                <a:gd name="T80" fmla="*/ 0 w 122"/>
                <a:gd name="T81" fmla="*/ 277 h 277"/>
                <a:gd name="T82" fmla="*/ 9 w 122"/>
                <a:gd name="T83" fmla="*/ 277 h 277"/>
                <a:gd name="T84" fmla="*/ 9 w 122"/>
                <a:gd name="T85" fmla="*/ 268 h 277"/>
                <a:gd name="T86" fmla="*/ 0 w 122"/>
                <a:gd name="T87" fmla="*/ 268 h 277"/>
                <a:gd name="T88" fmla="*/ 0 w 12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7">
                  <a:moveTo>
                    <a:pt x="9" y="258"/>
                  </a:moveTo>
                  <a:lnTo>
                    <a:pt x="9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9" y="258"/>
                  </a:lnTo>
                  <a:close/>
                  <a:moveTo>
                    <a:pt x="103" y="268"/>
                  </a:moveTo>
                  <a:lnTo>
                    <a:pt x="122" y="268"/>
                  </a:lnTo>
                  <a:lnTo>
                    <a:pt x="122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2" y="277"/>
                  </a:moveTo>
                  <a:lnTo>
                    <a:pt x="122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2" y="277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2" y="9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6" name="Freeform 2144"/>
            <p:cNvSpPr>
              <a:spLocks noEditPoints="1"/>
            </p:cNvSpPr>
            <p:nvPr/>
          </p:nvSpPr>
          <p:spPr bwMode="auto">
            <a:xfrm>
              <a:off x="4463" y="3227"/>
              <a:ext cx="65" cy="136"/>
            </a:xfrm>
            <a:custGeom>
              <a:avLst/>
              <a:gdLst>
                <a:gd name="T0" fmla="*/ 10 w 129"/>
                <a:gd name="T1" fmla="*/ 252 h 271"/>
                <a:gd name="T2" fmla="*/ 10 w 129"/>
                <a:gd name="T3" fmla="*/ 271 h 271"/>
                <a:gd name="T4" fmla="*/ 119 w 129"/>
                <a:gd name="T5" fmla="*/ 271 h 271"/>
                <a:gd name="T6" fmla="*/ 119 w 129"/>
                <a:gd name="T7" fmla="*/ 252 h 271"/>
                <a:gd name="T8" fmla="*/ 10 w 129"/>
                <a:gd name="T9" fmla="*/ 252 h 271"/>
                <a:gd name="T10" fmla="*/ 110 w 129"/>
                <a:gd name="T11" fmla="*/ 261 h 271"/>
                <a:gd name="T12" fmla="*/ 129 w 129"/>
                <a:gd name="T13" fmla="*/ 261 h 271"/>
                <a:gd name="T14" fmla="*/ 129 w 129"/>
                <a:gd name="T15" fmla="*/ 9 h 271"/>
                <a:gd name="T16" fmla="*/ 110 w 129"/>
                <a:gd name="T17" fmla="*/ 9 h 271"/>
                <a:gd name="T18" fmla="*/ 110 w 129"/>
                <a:gd name="T19" fmla="*/ 261 h 271"/>
                <a:gd name="T20" fmla="*/ 119 w 129"/>
                <a:gd name="T21" fmla="*/ 19 h 271"/>
                <a:gd name="T22" fmla="*/ 119 w 129"/>
                <a:gd name="T23" fmla="*/ 0 h 271"/>
                <a:gd name="T24" fmla="*/ 10 w 129"/>
                <a:gd name="T25" fmla="*/ 0 h 271"/>
                <a:gd name="T26" fmla="*/ 10 w 129"/>
                <a:gd name="T27" fmla="*/ 19 h 271"/>
                <a:gd name="T28" fmla="*/ 119 w 129"/>
                <a:gd name="T29" fmla="*/ 19 h 271"/>
                <a:gd name="T30" fmla="*/ 19 w 129"/>
                <a:gd name="T31" fmla="*/ 9 h 271"/>
                <a:gd name="T32" fmla="*/ 0 w 129"/>
                <a:gd name="T33" fmla="*/ 9 h 271"/>
                <a:gd name="T34" fmla="*/ 0 w 129"/>
                <a:gd name="T35" fmla="*/ 261 h 271"/>
                <a:gd name="T36" fmla="*/ 19 w 129"/>
                <a:gd name="T37" fmla="*/ 261 h 271"/>
                <a:gd name="T38" fmla="*/ 19 w 129"/>
                <a:gd name="T39" fmla="*/ 9 h 271"/>
                <a:gd name="T40" fmla="*/ 0 w 129"/>
                <a:gd name="T41" fmla="*/ 271 h 271"/>
                <a:gd name="T42" fmla="*/ 10 w 129"/>
                <a:gd name="T43" fmla="*/ 271 h 271"/>
                <a:gd name="T44" fmla="*/ 10 w 129"/>
                <a:gd name="T45" fmla="*/ 261 h 271"/>
                <a:gd name="T46" fmla="*/ 0 w 129"/>
                <a:gd name="T47" fmla="*/ 261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1 h 271"/>
                <a:gd name="T54" fmla="*/ 119 w 129"/>
                <a:gd name="T55" fmla="*/ 261 h 271"/>
                <a:gd name="T56" fmla="*/ 119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19 w 129"/>
                <a:gd name="T63" fmla="*/ 0 h 271"/>
                <a:gd name="T64" fmla="*/ 119 w 129"/>
                <a:gd name="T65" fmla="*/ 9 h 271"/>
                <a:gd name="T66" fmla="*/ 129 w 129"/>
                <a:gd name="T67" fmla="*/ 9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9 h 271"/>
                <a:gd name="T74" fmla="*/ 10 w 129"/>
                <a:gd name="T75" fmla="*/ 9 h 271"/>
                <a:gd name="T76" fmla="*/ 10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10 w 129"/>
                <a:gd name="T83" fmla="*/ 271 h 271"/>
                <a:gd name="T84" fmla="*/ 10 w 129"/>
                <a:gd name="T85" fmla="*/ 261 h 271"/>
                <a:gd name="T86" fmla="*/ 0 w 129"/>
                <a:gd name="T87" fmla="*/ 261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10" y="252"/>
                  </a:moveTo>
                  <a:lnTo>
                    <a:pt x="10" y="271"/>
                  </a:lnTo>
                  <a:lnTo>
                    <a:pt x="119" y="271"/>
                  </a:lnTo>
                  <a:lnTo>
                    <a:pt x="119" y="252"/>
                  </a:lnTo>
                  <a:lnTo>
                    <a:pt x="10" y="252"/>
                  </a:lnTo>
                  <a:close/>
                  <a:moveTo>
                    <a:pt x="110" y="261"/>
                  </a:moveTo>
                  <a:lnTo>
                    <a:pt x="129" y="261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1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1"/>
                  </a:lnTo>
                  <a:lnTo>
                    <a:pt x="119" y="261"/>
                  </a:lnTo>
                  <a:lnTo>
                    <a:pt x="119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7" name="Freeform 2145"/>
            <p:cNvSpPr>
              <a:spLocks noEditPoints="1"/>
            </p:cNvSpPr>
            <p:nvPr/>
          </p:nvSpPr>
          <p:spPr bwMode="auto">
            <a:xfrm>
              <a:off x="4311" y="3227"/>
              <a:ext cx="65" cy="136"/>
            </a:xfrm>
            <a:custGeom>
              <a:avLst/>
              <a:gdLst>
                <a:gd name="T0" fmla="*/ 10 w 129"/>
                <a:gd name="T1" fmla="*/ 252 h 271"/>
                <a:gd name="T2" fmla="*/ 10 w 129"/>
                <a:gd name="T3" fmla="*/ 271 h 271"/>
                <a:gd name="T4" fmla="*/ 120 w 129"/>
                <a:gd name="T5" fmla="*/ 271 h 271"/>
                <a:gd name="T6" fmla="*/ 120 w 129"/>
                <a:gd name="T7" fmla="*/ 252 h 271"/>
                <a:gd name="T8" fmla="*/ 10 w 129"/>
                <a:gd name="T9" fmla="*/ 252 h 271"/>
                <a:gd name="T10" fmla="*/ 110 w 129"/>
                <a:gd name="T11" fmla="*/ 261 h 271"/>
                <a:gd name="T12" fmla="*/ 129 w 129"/>
                <a:gd name="T13" fmla="*/ 261 h 271"/>
                <a:gd name="T14" fmla="*/ 129 w 129"/>
                <a:gd name="T15" fmla="*/ 9 h 271"/>
                <a:gd name="T16" fmla="*/ 110 w 129"/>
                <a:gd name="T17" fmla="*/ 9 h 271"/>
                <a:gd name="T18" fmla="*/ 110 w 129"/>
                <a:gd name="T19" fmla="*/ 261 h 271"/>
                <a:gd name="T20" fmla="*/ 120 w 129"/>
                <a:gd name="T21" fmla="*/ 19 h 271"/>
                <a:gd name="T22" fmla="*/ 120 w 129"/>
                <a:gd name="T23" fmla="*/ 0 h 271"/>
                <a:gd name="T24" fmla="*/ 10 w 129"/>
                <a:gd name="T25" fmla="*/ 0 h 271"/>
                <a:gd name="T26" fmla="*/ 10 w 129"/>
                <a:gd name="T27" fmla="*/ 19 h 271"/>
                <a:gd name="T28" fmla="*/ 120 w 129"/>
                <a:gd name="T29" fmla="*/ 19 h 271"/>
                <a:gd name="T30" fmla="*/ 19 w 129"/>
                <a:gd name="T31" fmla="*/ 9 h 271"/>
                <a:gd name="T32" fmla="*/ 0 w 129"/>
                <a:gd name="T33" fmla="*/ 9 h 271"/>
                <a:gd name="T34" fmla="*/ 0 w 129"/>
                <a:gd name="T35" fmla="*/ 261 h 271"/>
                <a:gd name="T36" fmla="*/ 19 w 129"/>
                <a:gd name="T37" fmla="*/ 261 h 271"/>
                <a:gd name="T38" fmla="*/ 19 w 129"/>
                <a:gd name="T39" fmla="*/ 9 h 271"/>
                <a:gd name="T40" fmla="*/ 0 w 129"/>
                <a:gd name="T41" fmla="*/ 271 h 271"/>
                <a:gd name="T42" fmla="*/ 10 w 129"/>
                <a:gd name="T43" fmla="*/ 271 h 271"/>
                <a:gd name="T44" fmla="*/ 10 w 129"/>
                <a:gd name="T45" fmla="*/ 261 h 271"/>
                <a:gd name="T46" fmla="*/ 0 w 129"/>
                <a:gd name="T47" fmla="*/ 261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1 h 271"/>
                <a:gd name="T54" fmla="*/ 120 w 129"/>
                <a:gd name="T55" fmla="*/ 261 h 271"/>
                <a:gd name="T56" fmla="*/ 120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20 w 129"/>
                <a:gd name="T63" fmla="*/ 0 h 271"/>
                <a:gd name="T64" fmla="*/ 120 w 129"/>
                <a:gd name="T65" fmla="*/ 9 h 271"/>
                <a:gd name="T66" fmla="*/ 129 w 129"/>
                <a:gd name="T67" fmla="*/ 9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9 h 271"/>
                <a:gd name="T74" fmla="*/ 10 w 129"/>
                <a:gd name="T75" fmla="*/ 9 h 271"/>
                <a:gd name="T76" fmla="*/ 10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10 w 129"/>
                <a:gd name="T83" fmla="*/ 271 h 271"/>
                <a:gd name="T84" fmla="*/ 10 w 129"/>
                <a:gd name="T85" fmla="*/ 261 h 271"/>
                <a:gd name="T86" fmla="*/ 0 w 129"/>
                <a:gd name="T87" fmla="*/ 261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10" y="252"/>
                  </a:moveTo>
                  <a:lnTo>
                    <a:pt x="10" y="271"/>
                  </a:lnTo>
                  <a:lnTo>
                    <a:pt x="120" y="271"/>
                  </a:lnTo>
                  <a:lnTo>
                    <a:pt x="120" y="252"/>
                  </a:lnTo>
                  <a:lnTo>
                    <a:pt x="10" y="252"/>
                  </a:lnTo>
                  <a:close/>
                  <a:moveTo>
                    <a:pt x="110" y="261"/>
                  </a:moveTo>
                  <a:lnTo>
                    <a:pt x="129" y="261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1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1"/>
                  </a:lnTo>
                  <a:lnTo>
                    <a:pt x="120" y="261"/>
                  </a:lnTo>
                  <a:lnTo>
                    <a:pt x="120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8" name="Freeform 2146"/>
            <p:cNvSpPr>
              <a:spLocks noEditPoints="1"/>
            </p:cNvSpPr>
            <p:nvPr/>
          </p:nvSpPr>
          <p:spPr bwMode="auto">
            <a:xfrm>
              <a:off x="4382" y="2333"/>
              <a:ext cx="62" cy="136"/>
            </a:xfrm>
            <a:custGeom>
              <a:avLst/>
              <a:gdLst>
                <a:gd name="T0" fmla="*/ 10 w 123"/>
                <a:gd name="T1" fmla="*/ 252 h 271"/>
                <a:gd name="T2" fmla="*/ 10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10 w 123"/>
                <a:gd name="T9" fmla="*/ 252 h 271"/>
                <a:gd name="T10" fmla="*/ 104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4 w 123"/>
                <a:gd name="T17" fmla="*/ 10 h 271"/>
                <a:gd name="T18" fmla="*/ 104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10 w 123"/>
                <a:gd name="T25" fmla="*/ 0 h 271"/>
                <a:gd name="T26" fmla="*/ 10 w 123"/>
                <a:gd name="T27" fmla="*/ 19 h 271"/>
                <a:gd name="T28" fmla="*/ 113 w 123"/>
                <a:gd name="T29" fmla="*/ 19 h 271"/>
                <a:gd name="T30" fmla="*/ 20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20 w 123"/>
                <a:gd name="T37" fmla="*/ 261 h 271"/>
                <a:gd name="T38" fmla="*/ 20 w 123"/>
                <a:gd name="T39" fmla="*/ 10 h 271"/>
                <a:gd name="T40" fmla="*/ 0 w 123"/>
                <a:gd name="T41" fmla="*/ 271 h 271"/>
                <a:gd name="T42" fmla="*/ 10 w 123"/>
                <a:gd name="T43" fmla="*/ 271 h 271"/>
                <a:gd name="T44" fmla="*/ 10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10 w 123"/>
                <a:gd name="T75" fmla="*/ 10 h 271"/>
                <a:gd name="T76" fmla="*/ 10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10 w 123"/>
                <a:gd name="T83" fmla="*/ 271 h 271"/>
                <a:gd name="T84" fmla="*/ 10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10" y="252"/>
                  </a:moveTo>
                  <a:lnTo>
                    <a:pt x="10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10" y="252"/>
                  </a:lnTo>
                  <a:close/>
                  <a:moveTo>
                    <a:pt x="104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39" name="Freeform 2147"/>
            <p:cNvSpPr>
              <a:spLocks noEditPoints="1"/>
            </p:cNvSpPr>
            <p:nvPr/>
          </p:nvSpPr>
          <p:spPr bwMode="auto">
            <a:xfrm>
              <a:off x="4460" y="2333"/>
              <a:ext cx="61" cy="136"/>
            </a:xfrm>
            <a:custGeom>
              <a:avLst/>
              <a:gdLst>
                <a:gd name="T0" fmla="*/ 10 w 123"/>
                <a:gd name="T1" fmla="*/ 252 h 271"/>
                <a:gd name="T2" fmla="*/ 10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10 w 123"/>
                <a:gd name="T9" fmla="*/ 252 h 271"/>
                <a:gd name="T10" fmla="*/ 104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4 w 123"/>
                <a:gd name="T17" fmla="*/ 10 h 271"/>
                <a:gd name="T18" fmla="*/ 104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10 w 123"/>
                <a:gd name="T25" fmla="*/ 0 h 271"/>
                <a:gd name="T26" fmla="*/ 10 w 123"/>
                <a:gd name="T27" fmla="*/ 19 h 271"/>
                <a:gd name="T28" fmla="*/ 113 w 123"/>
                <a:gd name="T29" fmla="*/ 19 h 271"/>
                <a:gd name="T30" fmla="*/ 20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20 w 123"/>
                <a:gd name="T37" fmla="*/ 261 h 271"/>
                <a:gd name="T38" fmla="*/ 20 w 123"/>
                <a:gd name="T39" fmla="*/ 10 h 271"/>
                <a:gd name="T40" fmla="*/ 0 w 123"/>
                <a:gd name="T41" fmla="*/ 271 h 271"/>
                <a:gd name="T42" fmla="*/ 10 w 123"/>
                <a:gd name="T43" fmla="*/ 271 h 271"/>
                <a:gd name="T44" fmla="*/ 10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10 w 123"/>
                <a:gd name="T75" fmla="*/ 10 h 271"/>
                <a:gd name="T76" fmla="*/ 10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10 w 123"/>
                <a:gd name="T83" fmla="*/ 271 h 271"/>
                <a:gd name="T84" fmla="*/ 10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10" y="252"/>
                  </a:moveTo>
                  <a:lnTo>
                    <a:pt x="10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10" y="252"/>
                  </a:lnTo>
                  <a:close/>
                  <a:moveTo>
                    <a:pt x="104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0" name="Freeform 2148"/>
            <p:cNvSpPr>
              <a:spLocks noEditPoints="1"/>
            </p:cNvSpPr>
            <p:nvPr/>
          </p:nvSpPr>
          <p:spPr bwMode="auto">
            <a:xfrm>
              <a:off x="3855" y="2843"/>
              <a:ext cx="65" cy="139"/>
            </a:xfrm>
            <a:custGeom>
              <a:avLst/>
              <a:gdLst>
                <a:gd name="T0" fmla="*/ 9 w 129"/>
                <a:gd name="T1" fmla="*/ 259 h 278"/>
                <a:gd name="T2" fmla="*/ 9 w 129"/>
                <a:gd name="T3" fmla="*/ 278 h 278"/>
                <a:gd name="T4" fmla="*/ 119 w 129"/>
                <a:gd name="T5" fmla="*/ 278 h 278"/>
                <a:gd name="T6" fmla="*/ 119 w 129"/>
                <a:gd name="T7" fmla="*/ 259 h 278"/>
                <a:gd name="T8" fmla="*/ 9 w 129"/>
                <a:gd name="T9" fmla="*/ 259 h 278"/>
                <a:gd name="T10" fmla="*/ 110 w 129"/>
                <a:gd name="T11" fmla="*/ 268 h 278"/>
                <a:gd name="T12" fmla="*/ 129 w 129"/>
                <a:gd name="T13" fmla="*/ 268 h 278"/>
                <a:gd name="T14" fmla="*/ 129 w 129"/>
                <a:gd name="T15" fmla="*/ 10 h 278"/>
                <a:gd name="T16" fmla="*/ 110 w 129"/>
                <a:gd name="T17" fmla="*/ 10 h 278"/>
                <a:gd name="T18" fmla="*/ 110 w 129"/>
                <a:gd name="T19" fmla="*/ 268 h 278"/>
                <a:gd name="T20" fmla="*/ 119 w 129"/>
                <a:gd name="T21" fmla="*/ 20 h 278"/>
                <a:gd name="T22" fmla="*/ 119 w 129"/>
                <a:gd name="T23" fmla="*/ 0 h 278"/>
                <a:gd name="T24" fmla="*/ 9 w 129"/>
                <a:gd name="T25" fmla="*/ 0 h 278"/>
                <a:gd name="T26" fmla="*/ 9 w 129"/>
                <a:gd name="T27" fmla="*/ 20 h 278"/>
                <a:gd name="T28" fmla="*/ 119 w 129"/>
                <a:gd name="T29" fmla="*/ 20 h 278"/>
                <a:gd name="T30" fmla="*/ 19 w 129"/>
                <a:gd name="T31" fmla="*/ 10 h 278"/>
                <a:gd name="T32" fmla="*/ 0 w 129"/>
                <a:gd name="T33" fmla="*/ 10 h 278"/>
                <a:gd name="T34" fmla="*/ 0 w 129"/>
                <a:gd name="T35" fmla="*/ 268 h 278"/>
                <a:gd name="T36" fmla="*/ 19 w 129"/>
                <a:gd name="T37" fmla="*/ 268 h 278"/>
                <a:gd name="T38" fmla="*/ 19 w 129"/>
                <a:gd name="T39" fmla="*/ 10 h 278"/>
                <a:gd name="T40" fmla="*/ 0 w 129"/>
                <a:gd name="T41" fmla="*/ 278 h 278"/>
                <a:gd name="T42" fmla="*/ 9 w 129"/>
                <a:gd name="T43" fmla="*/ 278 h 278"/>
                <a:gd name="T44" fmla="*/ 9 w 129"/>
                <a:gd name="T45" fmla="*/ 268 h 278"/>
                <a:gd name="T46" fmla="*/ 0 w 129"/>
                <a:gd name="T47" fmla="*/ 268 h 278"/>
                <a:gd name="T48" fmla="*/ 0 w 129"/>
                <a:gd name="T49" fmla="*/ 278 h 278"/>
                <a:gd name="T50" fmla="*/ 129 w 129"/>
                <a:gd name="T51" fmla="*/ 278 h 278"/>
                <a:gd name="T52" fmla="*/ 129 w 129"/>
                <a:gd name="T53" fmla="*/ 268 h 278"/>
                <a:gd name="T54" fmla="*/ 119 w 129"/>
                <a:gd name="T55" fmla="*/ 268 h 278"/>
                <a:gd name="T56" fmla="*/ 119 w 129"/>
                <a:gd name="T57" fmla="*/ 278 h 278"/>
                <a:gd name="T58" fmla="*/ 129 w 129"/>
                <a:gd name="T59" fmla="*/ 278 h 278"/>
                <a:gd name="T60" fmla="*/ 129 w 129"/>
                <a:gd name="T61" fmla="*/ 0 h 278"/>
                <a:gd name="T62" fmla="*/ 119 w 129"/>
                <a:gd name="T63" fmla="*/ 0 h 278"/>
                <a:gd name="T64" fmla="*/ 119 w 129"/>
                <a:gd name="T65" fmla="*/ 10 h 278"/>
                <a:gd name="T66" fmla="*/ 129 w 129"/>
                <a:gd name="T67" fmla="*/ 10 h 278"/>
                <a:gd name="T68" fmla="*/ 129 w 129"/>
                <a:gd name="T69" fmla="*/ 0 h 278"/>
                <a:gd name="T70" fmla="*/ 0 w 129"/>
                <a:gd name="T71" fmla="*/ 0 h 278"/>
                <a:gd name="T72" fmla="*/ 0 w 129"/>
                <a:gd name="T73" fmla="*/ 10 h 278"/>
                <a:gd name="T74" fmla="*/ 9 w 129"/>
                <a:gd name="T75" fmla="*/ 10 h 278"/>
                <a:gd name="T76" fmla="*/ 9 w 129"/>
                <a:gd name="T77" fmla="*/ 0 h 278"/>
                <a:gd name="T78" fmla="*/ 0 w 129"/>
                <a:gd name="T79" fmla="*/ 0 h 278"/>
                <a:gd name="T80" fmla="*/ 0 w 129"/>
                <a:gd name="T81" fmla="*/ 278 h 278"/>
                <a:gd name="T82" fmla="*/ 9 w 129"/>
                <a:gd name="T83" fmla="*/ 278 h 278"/>
                <a:gd name="T84" fmla="*/ 9 w 129"/>
                <a:gd name="T85" fmla="*/ 268 h 278"/>
                <a:gd name="T86" fmla="*/ 0 w 129"/>
                <a:gd name="T87" fmla="*/ 268 h 278"/>
                <a:gd name="T88" fmla="*/ 0 w 129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8">
                  <a:moveTo>
                    <a:pt x="9" y="259"/>
                  </a:moveTo>
                  <a:lnTo>
                    <a:pt x="9" y="278"/>
                  </a:lnTo>
                  <a:lnTo>
                    <a:pt x="119" y="278"/>
                  </a:lnTo>
                  <a:lnTo>
                    <a:pt x="119" y="259"/>
                  </a:lnTo>
                  <a:lnTo>
                    <a:pt x="9" y="259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10"/>
                  </a:lnTo>
                  <a:lnTo>
                    <a:pt x="110" y="10"/>
                  </a:lnTo>
                  <a:lnTo>
                    <a:pt x="110" y="268"/>
                  </a:lnTo>
                  <a:close/>
                  <a:moveTo>
                    <a:pt x="119" y="20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19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9" y="278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8"/>
                  </a:lnTo>
                  <a:lnTo>
                    <a:pt x="129" y="278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10"/>
                  </a:lnTo>
                  <a:lnTo>
                    <a:pt x="129" y="10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1" name="Freeform 2149"/>
            <p:cNvSpPr>
              <a:spLocks noEditPoints="1"/>
            </p:cNvSpPr>
            <p:nvPr/>
          </p:nvSpPr>
          <p:spPr bwMode="auto">
            <a:xfrm>
              <a:off x="3645" y="2714"/>
              <a:ext cx="65" cy="139"/>
            </a:xfrm>
            <a:custGeom>
              <a:avLst/>
              <a:gdLst>
                <a:gd name="T0" fmla="*/ 9 w 129"/>
                <a:gd name="T1" fmla="*/ 258 h 278"/>
                <a:gd name="T2" fmla="*/ 9 w 129"/>
                <a:gd name="T3" fmla="*/ 278 h 278"/>
                <a:gd name="T4" fmla="*/ 119 w 129"/>
                <a:gd name="T5" fmla="*/ 278 h 278"/>
                <a:gd name="T6" fmla="*/ 119 w 129"/>
                <a:gd name="T7" fmla="*/ 258 h 278"/>
                <a:gd name="T8" fmla="*/ 9 w 129"/>
                <a:gd name="T9" fmla="*/ 258 h 278"/>
                <a:gd name="T10" fmla="*/ 110 w 129"/>
                <a:gd name="T11" fmla="*/ 268 h 278"/>
                <a:gd name="T12" fmla="*/ 129 w 129"/>
                <a:gd name="T13" fmla="*/ 268 h 278"/>
                <a:gd name="T14" fmla="*/ 129 w 129"/>
                <a:gd name="T15" fmla="*/ 10 h 278"/>
                <a:gd name="T16" fmla="*/ 110 w 129"/>
                <a:gd name="T17" fmla="*/ 10 h 278"/>
                <a:gd name="T18" fmla="*/ 110 w 129"/>
                <a:gd name="T19" fmla="*/ 268 h 278"/>
                <a:gd name="T20" fmla="*/ 119 w 129"/>
                <a:gd name="T21" fmla="*/ 19 h 278"/>
                <a:gd name="T22" fmla="*/ 119 w 129"/>
                <a:gd name="T23" fmla="*/ 0 h 278"/>
                <a:gd name="T24" fmla="*/ 9 w 129"/>
                <a:gd name="T25" fmla="*/ 0 h 278"/>
                <a:gd name="T26" fmla="*/ 9 w 129"/>
                <a:gd name="T27" fmla="*/ 19 h 278"/>
                <a:gd name="T28" fmla="*/ 119 w 129"/>
                <a:gd name="T29" fmla="*/ 19 h 278"/>
                <a:gd name="T30" fmla="*/ 19 w 129"/>
                <a:gd name="T31" fmla="*/ 10 h 278"/>
                <a:gd name="T32" fmla="*/ 0 w 129"/>
                <a:gd name="T33" fmla="*/ 10 h 278"/>
                <a:gd name="T34" fmla="*/ 0 w 129"/>
                <a:gd name="T35" fmla="*/ 268 h 278"/>
                <a:gd name="T36" fmla="*/ 19 w 129"/>
                <a:gd name="T37" fmla="*/ 268 h 278"/>
                <a:gd name="T38" fmla="*/ 19 w 129"/>
                <a:gd name="T39" fmla="*/ 10 h 278"/>
                <a:gd name="T40" fmla="*/ 0 w 129"/>
                <a:gd name="T41" fmla="*/ 278 h 278"/>
                <a:gd name="T42" fmla="*/ 9 w 129"/>
                <a:gd name="T43" fmla="*/ 278 h 278"/>
                <a:gd name="T44" fmla="*/ 9 w 129"/>
                <a:gd name="T45" fmla="*/ 268 h 278"/>
                <a:gd name="T46" fmla="*/ 0 w 129"/>
                <a:gd name="T47" fmla="*/ 268 h 278"/>
                <a:gd name="T48" fmla="*/ 0 w 129"/>
                <a:gd name="T49" fmla="*/ 278 h 278"/>
                <a:gd name="T50" fmla="*/ 129 w 129"/>
                <a:gd name="T51" fmla="*/ 278 h 278"/>
                <a:gd name="T52" fmla="*/ 129 w 129"/>
                <a:gd name="T53" fmla="*/ 268 h 278"/>
                <a:gd name="T54" fmla="*/ 119 w 129"/>
                <a:gd name="T55" fmla="*/ 268 h 278"/>
                <a:gd name="T56" fmla="*/ 119 w 129"/>
                <a:gd name="T57" fmla="*/ 278 h 278"/>
                <a:gd name="T58" fmla="*/ 129 w 129"/>
                <a:gd name="T59" fmla="*/ 278 h 278"/>
                <a:gd name="T60" fmla="*/ 129 w 129"/>
                <a:gd name="T61" fmla="*/ 0 h 278"/>
                <a:gd name="T62" fmla="*/ 119 w 129"/>
                <a:gd name="T63" fmla="*/ 0 h 278"/>
                <a:gd name="T64" fmla="*/ 119 w 129"/>
                <a:gd name="T65" fmla="*/ 10 h 278"/>
                <a:gd name="T66" fmla="*/ 129 w 129"/>
                <a:gd name="T67" fmla="*/ 10 h 278"/>
                <a:gd name="T68" fmla="*/ 129 w 129"/>
                <a:gd name="T69" fmla="*/ 0 h 278"/>
                <a:gd name="T70" fmla="*/ 0 w 129"/>
                <a:gd name="T71" fmla="*/ 0 h 278"/>
                <a:gd name="T72" fmla="*/ 0 w 129"/>
                <a:gd name="T73" fmla="*/ 10 h 278"/>
                <a:gd name="T74" fmla="*/ 9 w 129"/>
                <a:gd name="T75" fmla="*/ 10 h 278"/>
                <a:gd name="T76" fmla="*/ 9 w 129"/>
                <a:gd name="T77" fmla="*/ 0 h 278"/>
                <a:gd name="T78" fmla="*/ 0 w 129"/>
                <a:gd name="T79" fmla="*/ 0 h 278"/>
                <a:gd name="T80" fmla="*/ 0 w 129"/>
                <a:gd name="T81" fmla="*/ 278 h 278"/>
                <a:gd name="T82" fmla="*/ 9 w 129"/>
                <a:gd name="T83" fmla="*/ 278 h 278"/>
                <a:gd name="T84" fmla="*/ 9 w 129"/>
                <a:gd name="T85" fmla="*/ 268 h 278"/>
                <a:gd name="T86" fmla="*/ 0 w 129"/>
                <a:gd name="T87" fmla="*/ 268 h 278"/>
                <a:gd name="T88" fmla="*/ 0 w 129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8">
                  <a:moveTo>
                    <a:pt x="9" y="258"/>
                  </a:moveTo>
                  <a:lnTo>
                    <a:pt x="9" y="278"/>
                  </a:lnTo>
                  <a:lnTo>
                    <a:pt x="119" y="278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10"/>
                  </a:lnTo>
                  <a:lnTo>
                    <a:pt x="110" y="10"/>
                  </a:lnTo>
                  <a:lnTo>
                    <a:pt x="110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9" y="278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8"/>
                  </a:lnTo>
                  <a:lnTo>
                    <a:pt x="129" y="278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10"/>
                  </a:lnTo>
                  <a:lnTo>
                    <a:pt x="129" y="10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2" name="Freeform 2150"/>
            <p:cNvSpPr>
              <a:spLocks noEditPoints="1"/>
            </p:cNvSpPr>
            <p:nvPr/>
          </p:nvSpPr>
          <p:spPr bwMode="auto">
            <a:xfrm>
              <a:off x="4686" y="3227"/>
              <a:ext cx="65" cy="136"/>
            </a:xfrm>
            <a:custGeom>
              <a:avLst/>
              <a:gdLst>
                <a:gd name="T0" fmla="*/ 9 w 129"/>
                <a:gd name="T1" fmla="*/ 252 h 271"/>
                <a:gd name="T2" fmla="*/ 9 w 129"/>
                <a:gd name="T3" fmla="*/ 271 h 271"/>
                <a:gd name="T4" fmla="*/ 119 w 129"/>
                <a:gd name="T5" fmla="*/ 271 h 271"/>
                <a:gd name="T6" fmla="*/ 119 w 129"/>
                <a:gd name="T7" fmla="*/ 252 h 271"/>
                <a:gd name="T8" fmla="*/ 9 w 129"/>
                <a:gd name="T9" fmla="*/ 252 h 271"/>
                <a:gd name="T10" fmla="*/ 110 w 129"/>
                <a:gd name="T11" fmla="*/ 261 h 271"/>
                <a:gd name="T12" fmla="*/ 129 w 129"/>
                <a:gd name="T13" fmla="*/ 261 h 271"/>
                <a:gd name="T14" fmla="*/ 129 w 129"/>
                <a:gd name="T15" fmla="*/ 9 h 271"/>
                <a:gd name="T16" fmla="*/ 110 w 129"/>
                <a:gd name="T17" fmla="*/ 9 h 271"/>
                <a:gd name="T18" fmla="*/ 110 w 129"/>
                <a:gd name="T19" fmla="*/ 261 h 271"/>
                <a:gd name="T20" fmla="*/ 119 w 129"/>
                <a:gd name="T21" fmla="*/ 19 h 271"/>
                <a:gd name="T22" fmla="*/ 119 w 129"/>
                <a:gd name="T23" fmla="*/ 0 h 271"/>
                <a:gd name="T24" fmla="*/ 9 w 129"/>
                <a:gd name="T25" fmla="*/ 0 h 271"/>
                <a:gd name="T26" fmla="*/ 9 w 129"/>
                <a:gd name="T27" fmla="*/ 19 h 271"/>
                <a:gd name="T28" fmla="*/ 119 w 129"/>
                <a:gd name="T29" fmla="*/ 19 h 271"/>
                <a:gd name="T30" fmla="*/ 19 w 129"/>
                <a:gd name="T31" fmla="*/ 9 h 271"/>
                <a:gd name="T32" fmla="*/ 0 w 129"/>
                <a:gd name="T33" fmla="*/ 9 h 271"/>
                <a:gd name="T34" fmla="*/ 0 w 129"/>
                <a:gd name="T35" fmla="*/ 261 h 271"/>
                <a:gd name="T36" fmla="*/ 19 w 129"/>
                <a:gd name="T37" fmla="*/ 261 h 271"/>
                <a:gd name="T38" fmla="*/ 19 w 129"/>
                <a:gd name="T39" fmla="*/ 9 h 271"/>
                <a:gd name="T40" fmla="*/ 0 w 129"/>
                <a:gd name="T41" fmla="*/ 271 h 271"/>
                <a:gd name="T42" fmla="*/ 9 w 129"/>
                <a:gd name="T43" fmla="*/ 271 h 271"/>
                <a:gd name="T44" fmla="*/ 9 w 129"/>
                <a:gd name="T45" fmla="*/ 261 h 271"/>
                <a:gd name="T46" fmla="*/ 0 w 129"/>
                <a:gd name="T47" fmla="*/ 261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1 h 271"/>
                <a:gd name="T54" fmla="*/ 119 w 129"/>
                <a:gd name="T55" fmla="*/ 261 h 271"/>
                <a:gd name="T56" fmla="*/ 119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19 w 129"/>
                <a:gd name="T63" fmla="*/ 0 h 271"/>
                <a:gd name="T64" fmla="*/ 119 w 129"/>
                <a:gd name="T65" fmla="*/ 9 h 271"/>
                <a:gd name="T66" fmla="*/ 129 w 129"/>
                <a:gd name="T67" fmla="*/ 9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9 h 271"/>
                <a:gd name="T74" fmla="*/ 9 w 129"/>
                <a:gd name="T75" fmla="*/ 9 h 271"/>
                <a:gd name="T76" fmla="*/ 9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9 w 129"/>
                <a:gd name="T83" fmla="*/ 271 h 271"/>
                <a:gd name="T84" fmla="*/ 9 w 129"/>
                <a:gd name="T85" fmla="*/ 261 h 271"/>
                <a:gd name="T86" fmla="*/ 0 w 129"/>
                <a:gd name="T87" fmla="*/ 261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9" y="252"/>
                  </a:moveTo>
                  <a:lnTo>
                    <a:pt x="9" y="271"/>
                  </a:lnTo>
                  <a:lnTo>
                    <a:pt x="119" y="271"/>
                  </a:lnTo>
                  <a:lnTo>
                    <a:pt x="119" y="252"/>
                  </a:lnTo>
                  <a:lnTo>
                    <a:pt x="9" y="252"/>
                  </a:lnTo>
                  <a:close/>
                  <a:moveTo>
                    <a:pt x="110" y="261"/>
                  </a:moveTo>
                  <a:lnTo>
                    <a:pt x="129" y="261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1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1"/>
                  </a:lnTo>
                  <a:lnTo>
                    <a:pt x="119" y="261"/>
                  </a:lnTo>
                  <a:lnTo>
                    <a:pt x="119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3" name="Freeform 2151"/>
            <p:cNvSpPr>
              <a:spLocks noEditPoints="1"/>
            </p:cNvSpPr>
            <p:nvPr/>
          </p:nvSpPr>
          <p:spPr bwMode="auto">
            <a:xfrm>
              <a:off x="4657" y="2714"/>
              <a:ext cx="61" cy="139"/>
            </a:xfrm>
            <a:custGeom>
              <a:avLst/>
              <a:gdLst>
                <a:gd name="T0" fmla="*/ 9 w 122"/>
                <a:gd name="T1" fmla="*/ 258 h 278"/>
                <a:gd name="T2" fmla="*/ 9 w 122"/>
                <a:gd name="T3" fmla="*/ 278 h 278"/>
                <a:gd name="T4" fmla="*/ 113 w 122"/>
                <a:gd name="T5" fmla="*/ 278 h 278"/>
                <a:gd name="T6" fmla="*/ 113 w 122"/>
                <a:gd name="T7" fmla="*/ 258 h 278"/>
                <a:gd name="T8" fmla="*/ 9 w 122"/>
                <a:gd name="T9" fmla="*/ 258 h 278"/>
                <a:gd name="T10" fmla="*/ 103 w 122"/>
                <a:gd name="T11" fmla="*/ 268 h 278"/>
                <a:gd name="T12" fmla="*/ 122 w 122"/>
                <a:gd name="T13" fmla="*/ 268 h 278"/>
                <a:gd name="T14" fmla="*/ 122 w 122"/>
                <a:gd name="T15" fmla="*/ 10 h 278"/>
                <a:gd name="T16" fmla="*/ 103 w 122"/>
                <a:gd name="T17" fmla="*/ 10 h 278"/>
                <a:gd name="T18" fmla="*/ 103 w 122"/>
                <a:gd name="T19" fmla="*/ 268 h 278"/>
                <a:gd name="T20" fmla="*/ 113 w 122"/>
                <a:gd name="T21" fmla="*/ 19 h 278"/>
                <a:gd name="T22" fmla="*/ 113 w 122"/>
                <a:gd name="T23" fmla="*/ 0 h 278"/>
                <a:gd name="T24" fmla="*/ 9 w 122"/>
                <a:gd name="T25" fmla="*/ 0 h 278"/>
                <a:gd name="T26" fmla="*/ 9 w 122"/>
                <a:gd name="T27" fmla="*/ 19 h 278"/>
                <a:gd name="T28" fmla="*/ 113 w 122"/>
                <a:gd name="T29" fmla="*/ 19 h 278"/>
                <a:gd name="T30" fmla="*/ 19 w 122"/>
                <a:gd name="T31" fmla="*/ 10 h 278"/>
                <a:gd name="T32" fmla="*/ 0 w 122"/>
                <a:gd name="T33" fmla="*/ 10 h 278"/>
                <a:gd name="T34" fmla="*/ 0 w 122"/>
                <a:gd name="T35" fmla="*/ 268 h 278"/>
                <a:gd name="T36" fmla="*/ 19 w 122"/>
                <a:gd name="T37" fmla="*/ 268 h 278"/>
                <a:gd name="T38" fmla="*/ 19 w 122"/>
                <a:gd name="T39" fmla="*/ 10 h 278"/>
                <a:gd name="T40" fmla="*/ 0 w 122"/>
                <a:gd name="T41" fmla="*/ 278 h 278"/>
                <a:gd name="T42" fmla="*/ 9 w 122"/>
                <a:gd name="T43" fmla="*/ 278 h 278"/>
                <a:gd name="T44" fmla="*/ 9 w 122"/>
                <a:gd name="T45" fmla="*/ 268 h 278"/>
                <a:gd name="T46" fmla="*/ 0 w 122"/>
                <a:gd name="T47" fmla="*/ 268 h 278"/>
                <a:gd name="T48" fmla="*/ 0 w 122"/>
                <a:gd name="T49" fmla="*/ 278 h 278"/>
                <a:gd name="T50" fmla="*/ 122 w 122"/>
                <a:gd name="T51" fmla="*/ 278 h 278"/>
                <a:gd name="T52" fmla="*/ 122 w 122"/>
                <a:gd name="T53" fmla="*/ 268 h 278"/>
                <a:gd name="T54" fmla="*/ 113 w 122"/>
                <a:gd name="T55" fmla="*/ 268 h 278"/>
                <a:gd name="T56" fmla="*/ 113 w 122"/>
                <a:gd name="T57" fmla="*/ 278 h 278"/>
                <a:gd name="T58" fmla="*/ 122 w 122"/>
                <a:gd name="T59" fmla="*/ 278 h 278"/>
                <a:gd name="T60" fmla="*/ 122 w 122"/>
                <a:gd name="T61" fmla="*/ 0 h 278"/>
                <a:gd name="T62" fmla="*/ 113 w 122"/>
                <a:gd name="T63" fmla="*/ 0 h 278"/>
                <a:gd name="T64" fmla="*/ 113 w 122"/>
                <a:gd name="T65" fmla="*/ 10 h 278"/>
                <a:gd name="T66" fmla="*/ 122 w 122"/>
                <a:gd name="T67" fmla="*/ 10 h 278"/>
                <a:gd name="T68" fmla="*/ 122 w 122"/>
                <a:gd name="T69" fmla="*/ 0 h 278"/>
                <a:gd name="T70" fmla="*/ 0 w 122"/>
                <a:gd name="T71" fmla="*/ 0 h 278"/>
                <a:gd name="T72" fmla="*/ 0 w 122"/>
                <a:gd name="T73" fmla="*/ 10 h 278"/>
                <a:gd name="T74" fmla="*/ 9 w 122"/>
                <a:gd name="T75" fmla="*/ 10 h 278"/>
                <a:gd name="T76" fmla="*/ 9 w 122"/>
                <a:gd name="T77" fmla="*/ 0 h 278"/>
                <a:gd name="T78" fmla="*/ 0 w 122"/>
                <a:gd name="T79" fmla="*/ 0 h 278"/>
                <a:gd name="T80" fmla="*/ 0 w 122"/>
                <a:gd name="T81" fmla="*/ 278 h 278"/>
                <a:gd name="T82" fmla="*/ 9 w 122"/>
                <a:gd name="T83" fmla="*/ 278 h 278"/>
                <a:gd name="T84" fmla="*/ 9 w 122"/>
                <a:gd name="T85" fmla="*/ 268 h 278"/>
                <a:gd name="T86" fmla="*/ 0 w 122"/>
                <a:gd name="T87" fmla="*/ 268 h 278"/>
                <a:gd name="T88" fmla="*/ 0 w 122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8">
                  <a:moveTo>
                    <a:pt x="9" y="258"/>
                  </a:moveTo>
                  <a:lnTo>
                    <a:pt x="9" y="278"/>
                  </a:lnTo>
                  <a:lnTo>
                    <a:pt x="113" y="278"/>
                  </a:lnTo>
                  <a:lnTo>
                    <a:pt x="113" y="258"/>
                  </a:lnTo>
                  <a:lnTo>
                    <a:pt x="9" y="258"/>
                  </a:lnTo>
                  <a:close/>
                  <a:moveTo>
                    <a:pt x="103" y="268"/>
                  </a:moveTo>
                  <a:lnTo>
                    <a:pt x="122" y="268"/>
                  </a:lnTo>
                  <a:lnTo>
                    <a:pt x="122" y="10"/>
                  </a:lnTo>
                  <a:lnTo>
                    <a:pt x="103" y="10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2" y="278"/>
                  </a:moveTo>
                  <a:lnTo>
                    <a:pt x="122" y="268"/>
                  </a:lnTo>
                  <a:lnTo>
                    <a:pt x="113" y="268"/>
                  </a:lnTo>
                  <a:lnTo>
                    <a:pt x="113" y="278"/>
                  </a:lnTo>
                  <a:lnTo>
                    <a:pt x="122" y="278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4" name="Freeform 2152"/>
            <p:cNvSpPr>
              <a:spLocks noEditPoints="1"/>
            </p:cNvSpPr>
            <p:nvPr/>
          </p:nvSpPr>
          <p:spPr bwMode="auto">
            <a:xfrm>
              <a:off x="4621" y="2588"/>
              <a:ext cx="65" cy="136"/>
            </a:xfrm>
            <a:custGeom>
              <a:avLst/>
              <a:gdLst>
                <a:gd name="T0" fmla="*/ 9 w 129"/>
                <a:gd name="T1" fmla="*/ 252 h 271"/>
                <a:gd name="T2" fmla="*/ 9 w 129"/>
                <a:gd name="T3" fmla="*/ 271 h 271"/>
                <a:gd name="T4" fmla="*/ 119 w 129"/>
                <a:gd name="T5" fmla="*/ 271 h 271"/>
                <a:gd name="T6" fmla="*/ 119 w 129"/>
                <a:gd name="T7" fmla="*/ 252 h 271"/>
                <a:gd name="T8" fmla="*/ 9 w 129"/>
                <a:gd name="T9" fmla="*/ 252 h 271"/>
                <a:gd name="T10" fmla="*/ 109 w 129"/>
                <a:gd name="T11" fmla="*/ 262 h 271"/>
                <a:gd name="T12" fmla="*/ 129 w 129"/>
                <a:gd name="T13" fmla="*/ 262 h 271"/>
                <a:gd name="T14" fmla="*/ 129 w 129"/>
                <a:gd name="T15" fmla="*/ 10 h 271"/>
                <a:gd name="T16" fmla="*/ 109 w 129"/>
                <a:gd name="T17" fmla="*/ 10 h 271"/>
                <a:gd name="T18" fmla="*/ 109 w 129"/>
                <a:gd name="T19" fmla="*/ 262 h 271"/>
                <a:gd name="T20" fmla="*/ 119 w 129"/>
                <a:gd name="T21" fmla="*/ 19 h 271"/>
                <a:gd name="T22" fmla="*/ 119 w 129"/>
                <a:gd name="T23" fmla="*/ 0 h 271"/>
                <a:gd name="T24" fmla="*/ 9 w 129"/>
                <a:gd name="T25" fmla="*/ 0 h 271"/>
                <a:gd name="T26" fmla="*/ 9 w 129"/>
                <a:gd name="T27" fmla="*/ 19 h 271"/>
                <a:gd name="T28" fmla="*/ 119 w 129"/>
                <a:gd name="T29" fmla="*/ 19 h 271"/>
                <a:gd name="T30" fmla="*/ 19 w 129"/>
                <a:gd name="T31" fmla="*/ 10 h 271"/>
                <a:gd name="T32" fmla="*/ 0 w 129"/>
                <a:gd name="T33" fmla="*/ 10 h 271"/>
                <a:gd name="T34" fmla="*/ 0 w 129"/>
                <a:gd name="T35" fmla="*/ 262 h 271"/>
                <a:gd name="T36" fmla="*/ 19 w 129"/>
                <a:gd name="T37" fmla="*/ 262 h 271"/>
                <a:gd name="T38" fmla="*/ 19 w 129"/>
                <a:gd name="T39" fmla="*/ 10 h 271"/>
                <a:gd name="T40" fmla="*/ 0 w 129"/>
                <a:gd name="T41" fmla="*/ 271 h 271"/>
                <a:gd name="T42" fmla="*/ 9 w 129"/>
                <a:gd name="T43" fmla="*/ 271 h 271"/>
                <a:gd name="T44" fmla="*/ 9 w 129"/>
                <a:gd name="T45" fmla="*/ 262 h 271"/>
                <a:gd name="T46" fmla="*/ 0 w 129"/>
                <a:gd name="T47" fmla="*/ 262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2 h 271"/>
                <a:gd name="T54" fmla="*/ 119 w 129"/>
                <a:gd name="T55" fmla="*/ 262 h 271"/>
                <a:gd name="T56" fmla="*/ 119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19 w 129"/>
                <a:gd name="T63" fmla="*/ 0 h 271"/>
                <a:gd name="T64" fmla="*/ 119 w 129"/>
                <a:gd name="T65" fmla="*/ 10 h 271"/>
                <a:gd name="T66" fmla="*/ 129 w 129"/>
                <a:gd name="T67" fmla="*/ 10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10 h 271"/>
                <a:gd name="T74" fmla="*/ 9 w 129"/>
                <a:gd name="T75" fmla="*/ 10 h 271"/>
                <a:gd name="T76" fmla="*/ 9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9 w 129"/>
                <a:gd name="T83" fmla="*/ 271 h 271"/>
                <a:gd name="T84" fmla="*/ 9 w 129"/>
                <a:gd name="T85" fmla="*/ 262 h 271"/>
                <a:gd name="T86" fmla="*/ 0 w 129"/>
                <a:gd name="T87" fmla="*/ 262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9" y="252"/>
                  </a:moveTo>
                  <a:lnTo>
                    <a:pt x="9" y="271"/>
                  </a:lnTo>
                  <a:lnTo>
                    <a:pt x="119" y="271"/>
                  </a:lnTo>
                  <a:lnTo>
                    <a:pt x="119" y="252"/>
                  </a:lnTo>
                  <a:lnTo>
                    <a:pt x="9" y="252"/>
                  </a:lnTo>
                  <a:close/>
                  <a:moveTo>
                    <a:pt x="109" y="262"/>
                  </a:moveTo>
                  <a:lnTo>
                    <a:pt x="129" y="262"/>
                  </a:lnTo>
                  <a:lnTo>
                    <a:pt x="129" y="10"/>
                  </a:lnTo>
                  <a:lnTo>
                    <a:pt x="109" y="10"/>
                  </a:lnTo>
                  <a:lnTo>
                    <a:pt x="109" y="262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2"/>
                  </a:lnTo>
                  <a:lnTo>
                    <a:pt x="119" y="262"/>
                  </a:lnTo>
                  <a:lnTo>
                    <a:pt x="119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10"/>
                  </a:lnTo>
                  <a:lnTo>
                    <a:pt x="129" y="10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5" name="Freeform 2153"/>
            <p:cNvSpPr>
              <a:spLocks noEditPoints="1"/>
            </p:cNvSpPr>
            <p:nvPr/>
          </p:nvSpPr>
          <p:spPr bwMode="auto">
            <a:xfrm>
              <a:off x="4641" y="2204"/>
              <a:ext cx="61" cy="139"/>
            </a:xfrm>
            <a:custGeom>
              <a:avLst/>
              <a:gdLst>
                <a:gd name="T0" fmla="*/ 10 w 123"/>
                <a:gd name="T1" fmla="*/ 258 h 277"/>
                <a:gd name="T2" fmla="*/ 10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10 w 123"/>
                <a:gd name="T9" fmla="*/ 258 h 277"/>
                <a:gd name="T10" fmla="*/ 104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4 w 123"/>
                <a:gd name="T17" fmla="*/ 9 h 277"/>
                <a:gd name="T18" fmla="*/ 104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10 w 123"/>
                <a:gd name="T25" fmla="*/ 0 h 277"/>
                <a:gd name="T26" fmla="*/ 10 w 123"/>
                <a:gd name="T27" fmla="*/ 19 h 277"/>
                <a:gd name="T28" fmla="*/ 113 w 123"/>
                <a:gd name="T29" fmla="*/ 19 h 277"/>
                <a:gd name="T30" fmla="*/ 20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20 w 123"/>
                <a:gd name="T37" fmla="*/ 268 h 277"/>
                <a:gd name="T38" fmla="*/ 20 w 123"/>
                <a:gd name="T39" fmla="*/ 9 h 277"/>
                <a:gd name="T40" fmla="*/ 0 w 123"/>
                <a:gd name="T41" fmla="*/ 277 h 277"/>
                <a:gd name="T42" fmla="*/ 10 w 123"/>
                <a:gd name="T43" fmla="*/ 277 h 277"/>
                <a:gd name="T44" fmla="*/ 10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10 w 123"/>
                <a:gd name="T75" fmla="*/ 9 h 277"/>
                <a:gd name="T76" fmla="*/ 10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10 w 123"/>
                <a:gd name="T83" fmla="*/ 277 h 277"/>
                <a:gd name="T84" fmla="*/ 10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10" y="258"/>
                  </a:moveTo>
                  <a:lnTo>
                    <a:pt x="10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4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4" y="9"/>
                  </a:lnTo>
                  <a:lnTo>
                    <a:pt x="104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6" name="Freeform 2154"/>
            <p:cNvSpPr>
              <a:spLocks noEditPoints="1"/>
            </p:cNvSpPr>
            <p:nvPr/>
          </p:nvSpPr>
          <p:spPr bwMode="auto">
            <a:xfrm>
              <a:off x="4056" y="2204"/>
              <a:ext cx="64" cy="139"/>
            </a:xfrm>
            <a:custGeom>
              <a:avLst/>
              <a:gdLst>
                <a:gd name="T0" fmla="*/ 10 w 130"/>
                <a:gd name="T1" fmla="*/ 258 h 277"/>
                <a:gd name="T2" fmla="*/ 10 w 130"/>
                <a:gd name="T3" fmla="*/ 277 h 277"/>
                <a:gd name="T4" fmla="*/ 120 w 130"/>
                <a:gd name="T5" fmla="*/ 277 h 277"/>
                <a:gd name="T6" fmla="*/ 120 w 130"/>
                <a:gd name="T7" fmla="*/ 258 h 277"/>
                <a:gd name="T8" fmla="*/ 10 w 130"/>
                <a:gd name="T9" fmla="*/ 258 h 277"/>
                <a:gd name="T10" fmla="*/ 110 w 130"/>
                <a:gd name="T11" fmla="*/ 268 h 277"/>
                <a:gd name="T12" fmla="*/ 130 w 130"/>
                <a:gd name="T13" fmla="*/ 268 h 277"/>
                <a:gd name="T14" fmla="*/ 130 w 130"/>
                <a:gd name="T15" fmla="*/ 9 h 277"/>
                <a:gd name="T16" fmla="*/ 110 w 130"/>
                <a:gd name="T17" fmla="*/ 9 h 277"/>
                <a:gd name="T18" fmla="*/ 110 w 130"/>
                <a:gd name="T19" fmla="*/ 268 h 277"/>
                <a:gd name="T20" fmla="*/ 120 w 130"/>
                <a:gd name="T21" fmla="*/ 19 h 277"/>
                <a:gd name="T22" fmla="*/ 120 w 130"/>
                <a:gd name="T23" fmla="*/ 0 h 277"/>
                <a:gd name="T24" fmla="*/ 10 w 130"/>
                <a:gd name="T25" fmla="*/ 0 h 277"/>
                <a:gd name="T26" fmla="*/ 10 w 130"/>
                <a:gd name="T27" fmla="*/ 19 h 277"/>
                <a:gd name="T28" fmla="*/ 120 w 130"/>
                <a:gd name="T29" fmla="*/ 19 h 277"/>
                <a:gd name="T30" fmla="*/ 20 w 130"/>
                <a:gd name="T31" fmla="*/ 9 h 277"/>
                <a:gd name="T32" fmla="*/ 0 w 130"/>
                <a:gd name="T33" fmla="*/ 9 h 277"/>
                <a:gd name="T34" fmla="*/ 0 w 130"/>
                <a:gd name="T35" fmla="*/ 268 h 277"/>
                <a:gd name="T36" fmla="*/ 20 w 130"/>
                <a:gd name="T37" fmla="*/ 268 h 277"/>
                <a:gd name="T38" fmla="*/ 20 w 130"/>
                <a:gd name="T39" fmla="*/ 9 h 277"/>
                <a:gd name="T40" fmla="*/ 0 w 130"/>
                <a:gd name="T41" fmla="*/ 277 h 277"/>
                <a:gd name="T42" fmla="*/ 10 w 130"/>
                <a:gd name="T43" fmla="*/ 277 h 277"/>
                <a:gd name="T44" fmla="*/ 10 w 130"/>
                <a:gd name="T45" fmla="*/ 268 h 277"/>
                <a:gd name="T46" fmla="*/ 0 w 130"/>
                <a:gd name="T47" fmla="*/ 268 h 277"/>
                <a:gd name="T48" fmla="*/ 0 w 130"/>
                <a:gd name="T49" fmla="*/ 277 h 277"/>
                <a:gd name="T50" fmla="*/ 130 w 130"/>
                <a:gd name="T51" fmla="*/ 277 h 277"/>
                <a:gd name="T52" fmla="*/ 130 w 130"/>
                <a:gd name="T53" fmla="*/ 268 h 277"/>
                <a:gd name="T54" fmla="*/ 120 w 130"/>
                <a:gd name="T55" fmla="*/ 268 h 277"/>
                <a:gd name="T56" fmla="*/ 120 w 130"/>
                <a:gd name="T57" fmla="*/ 277 h 277"/>
                <a:gd name="T58" fmla="*/ 130 w 130"/>
                <a:gd name="T59" fmla="*/ 277 h 277"/>
                <a:gd name="T60" fmla="*/ 130 w 130"/>
                <a:gd name="T61" fmla="*/ 0 h 277"/>
                <a:gd name="T62" fmla="*/ 120 w 130"/>
                <a:gd name="T63" fmla="*/ 0 h 277"/>
                <a:gd name="T64" fmla="*/ 120 w 130"/>
                <a:gd name="T65" fmla="*/ 9 h 277"/>
                <a:gd name="T66" fmla="*/ 130 w 130"/>
                <a:gd name="T67" fmla="*/ 9 h 277"/>
                <a:gd name="T68" fmla="*/ 130 w 130"/>
                <a:gd name="T69" fmla="*/ 0 h 277"/>
                <a:gd name="T70" fmla="*/ 0 w 130"/>
                <a:gd name="T71" fmla="*/ 0 h 277"/>
                <a:gd name="T72" fmla="*/ 0 w 130"/>
                <a:gd name="T73" fmla="*/ 9 h 277"/>
                <a:gd name="T74" fmla="*/ 10 w 130"/>
                <a:gd name="T75" fmla="*/ 9 h 277"/>
                <a:gd name="T76" fmla="*/ 10 w 130"/>
                <a:gd name="T77" fmla="*/ 0 h 277"/>
                <a:gd name="T78" fmla="*/ 0 w 130"/>
                <a:gd name="T79" fmla="*/ 0 h 277"/>
                <a:gd name="T80" fmla="*/ 0 w 130"/>
                <a:gd name="T81" fmla="*/ 277 h 277"/>
                <a:gd name="T82" fmla="*/ 10 w 130"/>
                <a:gd name="T83" fmla="*/ 277 h 277"/>
                <a:gd name="T84" fmla="*/ 10 w 130"/>
                <a:gd name="T85" fmla="*/ 268 h 277"/>
                <a:gd name="T86" fmla="*/ 0 w 130"/>
                <a:gd name="T87" fmla="*/ 268 h 277"/>
                <a:gd name="T88" fmla="*/ 0 w 13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277">
                  <a:moveTo>
                    <a:pt x="10" y="258"/>
                  </a:moveTo>
                  <a:lnTo>
                    <a:pt x="10" y="277"/>
                  </a:lnTo>
                  <a:lnTo>
                    <a:pt x="120" y="277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30" y="268"/>
                  </a:lnTo>
                  <a:lnTo>
                    <a:pt x="130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30" y="277"/>
                  </a:moveTo>
                  <a:lnTo>
                    <a:pt x="130" y="268"/>
                  </a:lnTo>
                  <a:lnTo>
                    <a:pt x="120" y="268"/>
                  </a:lnTo>
                  <a:lnTo>
                    <a:pt x="120" y="277"/>
                  </a:lnTo>
                  <a:lnTo>
                    <a:pt x="130" y="277"/>
                  </a:lnTo>
                  <a:close/>
                  <a:moveTo>
                    <a:pt x="130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30" y="9"/>
                  </a:lnTo>
                  <a:lnTo>
                    <a:pt x="13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7" name="Freeform 2155"/>
            <p:cNvSpPr>
              <a:spLocks noEditPoints="1"/>
            </p:cNvSpPr>
            <p:nvPr/>
          </p:nvSpPr>
          <p:spPr bwMode="auto">
            <a:xfrm>
              <a:off x="4298" y="2204"/>
              <a:ext cx="78" cy="139"/>
            </a:xfrm>
            <a:custGeom>
              <a:avLst/>
              <a:gdLst>
                <a:gd name="T0" fmla="*/ 10 w 155"/>
                <a:gd name="T1" fmla="*/ 258 h 277"/>
                <a:gd name="T2" fmla="*/ 10 w 155"/>
                <a:gd name="T3" fmla="*/ 277 h 277"/>
                <a:gd name="T4" fmla="*/ 146 w 155"/>
                <a:gd name="T5" fmla="*/ 277 h 277"/>
                <a:gd name="T6" fmla="*/ 146 w 155"/>
                <a:gd name="T7" fmla="*/ 258 h 277"/>
                <a:gd name="T8" fmla="*/ 10 w 155"/>
                <a:gd name="T9" fmla="*/ 258 h 277"/>
                <a:gd name="T10" fmla="*/ 136 w 155"/>
                <a:gd name="T11" fmla="*/ 268 h 277"/>
                <a:gd name="T12" fmla="*/ 155 w 155"/>
                <a:gd name="T13" fmla="*/ 268 h 277"/>
                <a:gd name="T14" fmla="*/ 155 w 155"/>
                <a:gd name="T15" fmla="*/ 9 h 277"/>
                <a:gd name="T16" fmla="*/ 136 w 155"/>
                <a:gd name="T17" fmla="*/ 9 h 277"/>
                <a:gd name="T18" fmla="*/ 136 w 155"/>
                <a:gd name="T19" fmla="*/ 268 h 277"/>
                <a:gd name="T20" fmla="*/ 146 w 155"/>
                <a:gd name="T21" fmla="*/ 19 h 277"/>
                <a:gd name="T22" fmla="*/ 146 w 155"/>
                <a:gd name="T23" fmla="*/ 0 h 277"/>
                <a:gd name="T24" fmla="*/ 10 w 155"/>
                <a:gd name="T25" fmla="*/ 0 h 277"/>
                <a:gd name="T26" fmla="*/ 10 w 155"/>
                <a:gd name="T27" fmla="*/ 19 h 277"/>
                <a:gd name="T28" fmla="*/ 146 w 155"/>
                <a:gd name="T29" fmla="*/ 19 h 277"/>
                <a:gd name="T30" fmla="*/ 20 w 155"/>
                <a:gd name="T31" fmla="*/ 9 h 277"/>
                <a:gd name="T32" fmla="*/ 0 w 155"/>
                <a:gd name="T33" fmla="*/ 9 h 277"/>
                <a:gd name="T34" fmla="*/ 0 w 155"/>
                <a:gd name="T35" fmla="*/ 268 h 277"/>
                <a:gd name="T36" fmla="*/ 20 w 155"/>
                <a:gd name="T37" fmla="*/ 268 h 277"/>
                <a:gd name="T38" fmla="*/ 20 w 155"/>
                <a:gd name="T39" fmla="*/ 9 h 277"/>
                <a:gd name="T40" fmla="*/ 0 w 155"/>
                <a:gd name="T41" fmla="*/ 277 h 277"/>
                <a:gd name="T42" fmla="*/ 10 w 155"/>
                <a:gd name="T43" fmla="*/ 277 h 277"/>
                <a:gd name="T44" fmla="*/ 10 w 155"/>
                <a:gd name="T45" fmla="*/ 268 h 277"/>
                <a:gd name="T46" fmla="*/ 0 w 155"/>
                <a:gd name="T47" fmla="*/ 268 h 277"/>
                <a:gd name="T48" fmla="*/ 0 w 155"/>
                <a:gd name="T49" fmla="*/ 277 h 277"/>
                <a:gd name="T50" fmla="*/ 155 w 155"/>
                <a:gd name="T51" fmla="*/ 277 h 277"/>
                <a:gd name="T52" fmla="*/ 155 w 155"/>
                <a:gd name="T53" fmla="*/ 268 h 277"/>
                <a:gd name="T54" fmla="*/ 146 w 155"/>
                <a:gd name="T55" fmla="*/ 268 h 277"/>
                <a:gd name="T56" fmla="*/ 146 w 155"/>
                <a:gd name="T57" fmla="*/ 277 h 277"/>
                <a:gd name="T58" fmla="*/ 155 w 155"/>
                <a:gd name="T59" fmla="*/ 277 h 277"/>
                <a:gd name="T60" fmla="*/ 155 w 155"/>
                <a:gd name="T61" fmla="*/ 0 h 277"/>
                <a:gd name="T62" fmla="*/ 146 w 155"/>
                <a:gd name="T63" fmla="*/ 0 h 277"/>
                <a:gd name="T64" fmla="*/ 146 w 155"/>
                <a:gd name="T65" fmla="*/ 9 h 277"/>
                <a:gd name="T66" fmla="*/ 155 w 155"/>
                <a:gd name="T67" fmla="*/ 9 h 277"/>
                <a:gd name="T68" fmla="*/ 155 w 155"/>
                <a:gd name="T69" fmla="*/ 0 h 277"/>
                <a:gd name="T70" fmla="*/ 0 w 155"/>
                <a:gd name="T71" fmla="*/ 0 h 277"/>
                <a:gd name="T72" fmla="*/ 0 w 155"/>
                <a:gd name="T73" fmla="*/ 9 h 277"/>
                <a:gd name="T74" fmla="*/ 10 w 155"/>
                <a:gd name="T75" fmla="*/ 9 h 277"/>
                <a:gd name="T76" fmla="*/ 10 w 155"/>
                <a:gd name="T77" fmla="*/ 0 h 277"/>
                <a:gd name="T78" fmla="*/ 0 w 155"/>
                <a:gd name="T79" fmla="*/ 0 h 277"/>
                <a:gd name="T80" fmla="*/ 0 w 155"/>
                <a:gd name="T81" fmla="*/ 277 h 277"/>
                <a:gd name="T82" fmla="*/ 10 w 155"/>
                <a:gd name="T83" fmla="*/ 277 h 277"/>
                <a:gd name="T84" fmla="*/ 10 w 155"/>
                <a:gd name="T85" fmla="*/ 268 h 277"/>
                <a:gd name="T86" fmla="*/ 0 w 155"/>
                <a:gd name="T87" fmla="*/ 268 h 277"/>
                <a:gd name="T88" fmla="*/ 0 w 155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5" h="277">
                  <a:moveTo>
                    <a:pt x="10" y="258"/>
                  </a:moveTo>
                  <a:lnTo>
                    <a:pt x="10" y="277"/>
                  </a:lnTo>
                  <a:lnTo>
                    <a:pt x="146" y="277"/>
                  </a:lnTo>
                  <a:lnTo>
                    <a:pt x="146" y="258"/>
                  </a:lnTo>
                  <a:lnTo>
                    <a:pt x="10" y="258"/>
                  </a:lnTo>
                  <a:close/>
                  <a:moveTo>
                    <a:pt x="136" y="268"/>
                  </a:moveTo>
                  <a:lnTo>
                    <a:pt x="155" y="268"/>
                  </a:lnTo>
                  <a:lnTo>
                    <a:pt x="155" y="9"/>
                  </a:lnTo>
                  <a:lnTo>
                    <a:pt x="136" y="9"/>
                  </a:lnTo>
                  <a:lnTo>
                    <a:pt x="136" y="268"/>
                  </a:lnTo>
                  <a:close/>
                  <a:moveTo>
                    <a:pt x="146" y="19"/>
                  </a:moveTo>
                  <a:lnTo>
                    <a:pt x="146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46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55" y="277"/>
                  </a:moveTo>
                  <a:lnTo>
                    <a:pt x="155" y="268"/>
                  </a:lnTo>
                  <a:lnTo>
                    <a:pt x="146" y="268"/>
                  </a:lnTo>
                  <a:lnTo>
                    <a:pt x="146" y="277"/>
                  </a:lnTo>
                  <a:lnTo>
                    <a:pt x="155" y="277"/>
                  </a:lnTo>
                  <a:close/>
                  <a:moveTo>
                    <a:pt x="155" y="0"/>
                  </a:moveTo>
                  <a:lnTo>
                    <a:pt x="146" y="0"/>
                  </a:lnTo>
                  <a:lnTo>
                    <a:pt x="146" y="9"/>
                  </a:lnTo>
                  <a:lnTo>
                    <a:pt x="155" y="9"/>
                  </a:lnTo>
                  <a:lnTo>
                    <a:pt x="155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8" name="Freeform 2156"/>
            <p:cNvSpPr>
              <a:spLocks noEditPoints="1"/>
            </p:cNvSpPr>
            <p:nvPr/>
          </p:nvSpPr>
          <p:spPr bwMode="auto">
            <a:xfrm>
              <a:off x="3590" y="2204"/>
              <a:ext cx="65" cy="139"/>
            </a:xfrm>
            <a:custGeom>
              <a:avLst/>
              <a:gdLst>
                <a:gd name="T0" fmla="*/ 9 w 129"/>
                <a:gd name="T1" fmla="*/ 258 h 277"/>
                <a:gd name="T2" fmla="*/ 9 w 129"/>
                <a:gd name="T3" fmla="*/ 277 h 277"/>
                <a:gd name="T4" fmla="*/ 119 w 129"/>
                <a:gd name="T5" fmla="*/ 277 h 277"/>
                <a:gd name="T6" fmla="*/ 119 w 129"/>
                <a:gd name="T7" fmla="*/ 258 h 277"/>
                <a:gd name="T8" fmla="*/ 9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19 w 129"/>
                <a:gd name="T21" fmla="*/ 19 h 277"/>
                <a:gd name="T22" fmla="*/ 119 w 129"/>
                <a:gd name="T23" fmla="*/ 0 h 277"/>
                <a:gd name="T24" fmla="*/ 9 w 129"/>
                <a:gd name="T25" fmla="*/ 0 h 277"/>
                <a:gd name="T26" fmla="*/ 9 w 129"/>
                <a:gd name="T27" fmla="*/ 19 h 277"/>
                <a:gd name="T28" fmla="*/ 119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9 w 129"/>
                <a:gd name="T43" fmla="*/ 277 h 277"/>
                <a:gd name="T44" fmla="*/ 9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19 w 129"/>
                <a:gd name="T55" fmla="*/ 268 h 277"/>
                <a:gd name="T56" fmla="*/ 119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19 w 129"/>
                <a:gd name="T63" fmla="*/ 0 h 277"/>
                <a:gd name="T64" fmla="*/ 119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9 w 129"/>
                <a:gd name="T75" fmla="*/ 9 h 277"/>
                <a:gd name="T76" fmla="*/ 9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9 w 129"/>
                <a:gd name="T83" fmla="*/ 277 h 277"/>
                <a:gd name="T84" fmla="*/ 9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9" y="258"/>
                  </a:moveTo>
                  <a:lnTo>
                    <a:pt x="9" y="277"/>
                  </a:lnTo>
                  <a:lnTo>
                    <a:pt x="119" y="277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49" name="Freeform 2157"/>
            <p:cNvSpPr>
              <a:spLocks noEditPoints="1"/>
            </p:cNvSpPr>
            <p:nvPr/>
          </p:nvSpPr>
          <p:spPr bwMode="auto">
            <a:xfrm>
              <a:off x="3791" y="2459"/>
              <a:ext cx="81" cy="139"/>
            </a:xfrm>
            <a:custGeom>
              <a:avLst/>
              <a:gdLst>
                <a:gd name="T0" fmla="*/ 10 w 162"/>
                <a:gd name="T1" fmla="*/ 258 h 277"/>
                <a:gd name="T2" fmla="*/ 10 w 162"/>
                <a:gd name="T3" fmla="*/ 277 h 277"/>
                <a:gd name="T4" fmla="*/ 152 w 162"/>
                <a:gd name="T5" fmla="*/ 277 h 277"/>
                <a:gd name="T6" fmla="*/ 152 w 162"/>
                <a:gd name="T7" fmla="*/ 258 h 277"/>
                <a:gd name="T8" fmla="*/ 10 w 162"/>
                <a:gd name="T9" fmla="*/ 258 h 277"/>
                <a:gd name="T10" fmla="*/ 143 w 162"/>
                <a:gd name="T11" fmla="*/ 268 h 277"/>
                <a:gd name="T12" fmla="*/ 162 w 162"/>
                <a:gd name="T13" fmla="*/ 268 h 277"/>
                <a:gd name="T14" fmla="*/ 162 w 162"/>
                <a:gd name="T15" fmla="*/ 9 h 277"/>
                <a:gd name="T16" fmla="*/ 143 w 162"/>
                <a:gd name="T17" fmla="*/ 9 h 277"/>
                <a:gd name="T18" fmla="*/ 143 w 162"/>
                <a:gd name="T19" fmla="*/ 268 h 277"/>
                <a:gd name="T20" fmla="*/ 152 w 162"/>
                <a:gd name="T21" fmla="*/ 19 h 277"/>
                <a:gd name="T22" fmla="*/ 152 w 162"/>
                <a:gd name="T23" fmla="*/ 0 h 277"/>
                <a:gd name="T24" fmla="*/ 10 w 162"/>
                <a:gd name="T25" fmla="*/ 0 h 277"/>
                <a:gd name="T26" fmla="*/ 10 w 162"/>
                <a:gd name="T27" fmla="*/ 19 h 277"/>
                <a:gd name="T28" fmla="*/ 152 w 162"/>
                <a:gd name="T29" fmla="*/ 19 h 277"/>
                <a:gd name="T30" fmla="*/ 20 w 162"/>
                <a:gd name="T31" fmla="*/ 9 h 277"/>
                <a:gd name="T32" fmla="*/ 0 w 162"/>
                <a:gd name="T33" fmla="*/ 9 h 277"/>
                <a:gd name="T34" fmla="*/ 0 w 162"/>
                <a:gd name="T35" fmla="*/ 268 h 277"/>
                <a:gd name="T36" fmla="*/ 20 w 162"/>
                <a:gd name="T37" fmla="*/ 268 h 277"/>
                <a:gd name="T38" fmla="*/ 20 w 162"/>
                <a:gd name="T39" fmla="*/ 9 h 277"/>
                <a:gd name="T40" fmla="*/ 0 w 162"/>
                <a:gd name="T41" fmla="*/ 277 h 277"/>
                <a:gd name="T42" fmla="*/ 10 w 162"/>
                <a:gd name="T43" fmla="*/ 277 h 277"/>
                <a:gd name="T44" fmla="*/ 10 w 162"/>
                <a:gd name="T45" fmla="*/ 268 h 277"/>
                <a:gd name="T46" fmla="*/ 0 w 162"/>
                <a:gd name="T47" fmla="*/ 268 h 277"/>
                <a:gd name="T48" fmla="*/ 0 w 162"/>
                <a:gd name="T49" fmla="*/ 277 h 277"/>
                <a:gd name="T50" fmla="*/ 162 w 162"/>
                <a:gd name="T51" fmla="*/ 277 h 277"/>
                <a:gd name="T52" fmla="*/ 162 w 162"/>
                <a:gd name="T53" fmla="*/ 268 h 277"/>
                <a:gd name="T54" fmla="*/ 152 w 162"/>
                <a:gd name="T55" fmla="*/ 268 h 277"/>
                <a:gd name="T56" fmla="*/ 152 w 162"/>
                <a:gd name="T57" fmla="*/ 277 h 277"/>
                <a:gd name="T58" fmla="*/ 162 w 162"/>
                <a:gd name="T59" fmla="*/ 277 h 277"/>
                <a:gd name="T60" fmla="*/ 162 w 162"/>
                <a:gd name="T61" fmla="*/ 0 h 277"/>
                <a:gd name="T62" fmla="*/ 152 w 162"/>
                <a:gd name="T63" fmla="*/ 0 h 277"/>
                <a:gd name="T64" fmla="*/ 152 w 162"/>
                <a:gd name="T65" fmla="*/ 9 h 277"/>
                <a:gd name="T66" fmla="*/ 162 w 162"/>
                <a:gd name="T67" fmla="*/ 9 h 277"/>
                <a:gd name="T68" fmla="*/ 162 w 162"/>
                <a:gd name="T69" fmla="*/ 0 h 277"/>
                <a:gd name="T70" fmla="*/ 0 w 162"/>
                <a:gd name="T71" fmla="*/ 0 h 277"/>
                <a:gd name="T72" fmla="*/ 0 w 162"/>
                <a:gd name="T73" fmla="*/ 9 h 277"/>
                <a:gd name="T74" fmla="*/ 10 w 162"/>
                <a:gd name="T75" fmla="*/ 9 h 277"/>
                <a:gd name="T76" fmla="*/ 10 w 162"/>
                <a:gd name="T77" fmla="*/ 0 h 277"/>
                <a:gd name="T78" fmla="*/ 0 w 162"/>
                <a:gd name="T79" fmla="*/ 0 h 277"/>
                <a:gd name="T80" fmla="*/ 0 w 162"/>
                <a:gd name="T81" fmla="*/ 277 h 277"/>
                <a:gd name="T82" fmla="*/ 10 w 162"/>
                <a:gd name="T83" fmla="*/ 277 h 277"/>
                <a:gd name="T84" fmla="*/ 10 w 162"/>
                <a:gd name="T85" fmla="*/ 268 h 277"/>
                <a:gd name="T86" fmla="*/ 0 w 162"/>
                <a:gd name="T87" fmla="*/ 268 h 277"/>
                <a:gd name="T88" fmla="*/ 0 w 16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3" y="268"/>
                  </a:moveTo>
                  <a:lnTo>
                    <a:pt x="162" y="268"/>
                  </a:lnTo>
                  <a:lnTo>
                    <a:pt x="162" y="9"/>
                  </a:lnTo>
                  <a:lnTo>
                    <a:pt x="143" y="9"/>
                  </a:lnTo>
                  <a:lnTo>
                    <a:pt x="143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2" y="277"/>
                  </a:moveTo>
                  <a:lnTo>
                    <a:pt x="162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2" y="277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0" name="Freeform 2158"/>
            <p:cNvSpPr>
              <a:spLocks noEditPoints="1"/>
            </p:cNvSpPr>
            <p:nvPr/>
          </p:nvSpPr>
          <p:spPr bwMode="auto">
            <a:xfrm>
              <a:off x="3519" y="2333"/>
              <a:ext cx="62" cy="136"/>
            </a:xfrm>
            <a:custGeom>
              <a:avLst/>
              <a:gdLst>
                <a:gd name="T0" fmla="*/ 9 w 122"/>
                <a:gd name="T1" fmla="*/ 252 h 271"/>
                <a:gd name="T2" fmla="*/ 9 w 122"/>
                <a:gd name="T3" fmla="*/ 271 h 271"/>
                <a:gd name="T4" fmla="*/ 113 w 122"/>
                <a:gd name="T5" fmla="*/ 271 h 271"/>
                <a:gd name="T6" fmla="*/ 113 w 122"/>
                <a:gd name="T7" fmla="*/ 252 h 271"/>
                <a:gd name="T8" fmla="*/ 9 w 122"/>
                <a:gd name="T9" fmla="*/ 252 h 271"/>
                <a:gd name="T10" fmla="*/ 103 w 122"/>
                <a:gd name="T11" fmla="*/ 261 h 271"/>
                <a:gd name="T12" fmla="*/ 122 w 122"/>
                <a:gd name="T13" fmla="*/ 261 h 271"/>
                <a:gd name="T14" fmla="*/ 122 w 122"/>
                <a:gd name="T15" fmla="*/ 10 h 271"/>
                <a:gd name="T16" fmla="*/ 103 w 122"/>
                <a:gd name="T17" fmla="*/ 10 h 271"/>
                <a:gd name="T18" fmla="*/ 103 w 122"/>
                <a:gd name="T19" fmla="*/ 261 h 271"/>
                <a:gd name="T20" fmla="*/ 113 w 122"/>
                <a:gd name="T21" fmla="*/ 19 h 271"/>
                <a:gd name="T22" fmla="*/ 113 w 122"/>
                <a:gd name="T23" fmla="*/ 0 h 271"/>
                <a:gd name="T24" fmla="*/ 9 w 122"/>
                <a:gd name="T25" fmla="*/ 0 h 271"/>
                <a:gd name="T26" fmla="*/ 9 w 122"/>
                <a:gd name="T27" fmla="*/ 19 h 271"/>
                <a:gd name="T28" fmla="*/ 113 w 122"/>
                <a:gd name="T29" fmla="*/ 19 h 271"/>
                <a:gd name="T30" fmla="*/ 19 w 122"/>
                <a:gd name="T31" fmla="*/ 10 h 271"/>
                <a:gd name="T32" fmla="*/ 0 w 122"/>
                <a:gd name="T33" fmla="*/ 10 h 271"/>
                <a:gd name="T34" fmla="*/ 0 w 122"/>
                <a:gd name="T35" fmla="*/ 261 h 271"/>
                <a:gd name="T36" fmla="*/ 19 w 122"/>
                <a:gd name="T37" fmla="*/ 261 h 271"/>
                <a:gd name="T38" fmla="*/ 19 w 122"/>
                <a:gd name="T39" fmla="*/ 10 h 271"/>
                <a:gd name="T40" fmla="*/ 0 w 122"/>
                <a:gd name="T41" fmla="*/ 271 h 271"/>
                <a:gd name="T42" fmla="*/ 9 w 122"/>
                <a:gd name="T43" fmla="*/ 271 h 271"/>
                <a:gd name="T44" fmla="*/ 9 w 122"/>
                <a:gd name="T45" fmla="*/ 261 h 271"/>
                <a:gd name="T46" fmla="*/ 0 w 122"/>
                <a:gd name="T47" fmla="*/ 261 h 271"/>
                <a:gd name="T48" fmla="*/ 0 w 122"/>
                <a:gd name="T49" fmla="*/ 271 h 271"/>
                <a:gd name="T50" fmla="*/ 122 w 122"/>
                <a:gd name="T51" fmla="*/ 271 h 271"/>
                <a:gd name="T52" fmla="*/ 122 w 122"/>
                <a:gd name="T53" fmla="*/ 261 h 271"/>
                <a:gd name="T54" fmla="*/ 113 w 122"/>
                <a:gd name="T55" fmla="*/ 261 h 271"/>
                <a:gd name="T56" fmla="*/ 113 w 122"/>
                <a:gd name="T57" fmla="*/ 271 h 271"/>
                <a:gd name="T58" fmla="*/ 122 w 122"/>
                <a:gd name="T59" fmla="*/ 271 h 271"/>
                <a:gd name="T60" fmla="*/ 122 w 122"/>
                <a:gd name="T61" fmla="*/ 0 h 271"/>
                <a:gd name="T62" fmla="*/ 113 w 122"/>
                <a:gd name="T63" fmla="*/ 0 h 271"/>
                <a:gd name="T64" fmla="*/ 113 w 122"/>
                <a:gd name="T65" fmla="*/ 10 h 271"/>
                <a:gd name="T66" fmla="*/ 122 w 122"/>
                <a:gd name="T67" fmla="*/ 10 h 271"/>
                <a:gd name="T68" fmla="*/ 122 w 122"/>
                <a:gd name="T69" fmla="*/ 0 h 271"/>
                <a:gd name="T70" fmla="*/ 0 w 122"/>
                <a:gd name="T71" fmla="*/ 0 h 271"/>
                <a:gd name="T72" fmla="*/ 0 w 122"/>
                <a:gd name="T73" fmla="*/ 10 h 271"/>
                <a:gd name="T74" fmla="*/ 9 w 122"/>
                <a:gd name="T75" fmla="*/ 10 h 271"/>
                <a:gd name="T76" fmla="*/ 9 w 122"/>
                <a:gd name="T77" fmla="*/ 0 h 271"/>
                <a:gd name="T78" fmla="*/ 0 w 122"/>
                <a:gd name="T79" fmla="*/ 0 h 271"/>
                <a:gd name="T80" fmla="*/ 0 w 122"/>
                <a:gd name="T81" fmla="*/ 271 h 271"/>
                <a:gd name="T82" fmla="*/ 9 w 122"/>
                <a:gd name="T83" fmla="*/ 271 h 271"/>
                <a:gd name="T84" fmla="*/ 9 w 122"/>
                <a:gd name="T85" fmla="*/ 261 h 271"/>
                <a:gd name="T86" fmla="*/ 0 w 122"/>
                <a:gd name="T87" fmla="*/ 261 h 271"/>
                <a:gd name="T88" fmla="*/ 0 w 122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1">
                  <a:moveTo>
                    <a:pt x="9" y="252"/>
                  </a:moveTo>
                  <a:lnTo>
                    <a:pt x="9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9" y="252"/>
                  </a:lnTo>
                  <a:close/>
                  <a:moveTo>
                    <a:pt x="103" y="261"/>
                  </a:moveTo>
                  <a:lnTo>
                    <a:pt x="122" y="261"/>
                  </a:lnTo>
                  <a:lnTo>
                    <a:pt x="122" y="10"/>
                  </a:lnTo>
                  <a:lnTo>
                    <a:pt x="103" y="10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2" y="271"/>
                  </a:moveTo>
                  <a:lnTo>
                    <a:pt x="122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2" y="271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1" name="Freeform 2159"/>
            <p:cNvSpPr>
              <a:spLocks noEditPoints="1"/>
            </p:cNvSpPr>
            <p:nvPr/>
          </p:nvSpPr>
          <p:spPr bwMode="auto">
            <a:xfrm>
              <a:off x="3868" y="3098"/>
              <a:ext cx="97" cy="139"/>
            </a:xfrm>
            <a:custGeom>
              <a:avLst/>
              <a:gdLst>
                <a:gd name="T0" fmla="*/ 9 w 193"/>
                <a:gd name="T1" fmla="*/ 259 h 278"/>
                <a:gd name="T2" fmla="*/ 9 w 193"/>
                <a:gd name="T3" fmla="*/ 278 h 278"/>
                <a:gd name="T4" fmla="*/ 184 w 193"/>
                <a:gd name="T5" fmla="*/ 278 h 278"/>
                <a:gd name="T6" fmla="*/ 184 w 193"/>
                <a:gd name="T7" fmla="*/ 259 h 278"/>
                <a:gd name="T8" fmla="*/ 9 w 193"/>
                <a:gd name="T9" fmla="*/ 259 h 278"/>
                <a:gd name="T10" fmla="*/ 174 w 193"/>
                <a:gd name="T11" fmla="*/ 268 h 278"/>
                <a:gd name="T12" fmla="*/ 193 w 193"/>
                <a:gd name="T13" fmla="*/ 268 h 278"/>
                <a:gd name="T14" fmla="*/ 193 w 193"/>
                <a:gd name="T15" fmla="*/ 10 h 278"/>
                <a:gd name="T16" fmla="*/ 174 w 193"/>
                <a:gd name="T17" fmla="*/ 10 h 278"/>
                <a:gd name="T18" fmla="*/ 174 w 193"/>
                <a:gd name="T19" fmla="*/ 268 h 278"/>
                <a:gd name="T20" fmla="*/ 184 w 193"/>
                <a:gd name="T21" fmla="*/ 20 h 278"/>
                <a:gd name="T22" fmla="*/ 184 w 193"/>
                <a:gd name="T23" fmla="*/ 0 h 278"/>
                <a:gd name="T24" fmla="*/ 9 w 193"/>
                <a:gd name="T25" fmla="*/ 0 h 278"/>
                <a:gd name="T26" fmla="*/ 9 w 193"/>
                <a:gd name="T27" fmla="*/ 20 h 278"/>
                <a:gd name="T28" fmla="*/ 184 w 193"/>
                <a:gd name="T29" fmla="*/ 20 h 278"/>
                <a:gd name="T30" fmla="*/ 19 w 193"/>
                <a:gd name="T31" fmla="*/ 10 h 278"/>
                <a:gd name="T32" fmla="*/ 0 w 193"/>
                <a:gd name="T33" fmla="*/ 10 h 278"/>
                <a:gd name="T34" fmla="*/ 0 w 193"/>
                <a:gd name="T35" fmla="*/ 268 h 278"/>
                <a:gd name="T36" fmla="*/ 19 w 193"/>
                <a:gd name="T37" fmla="*/ 268 h 278"/>
                <a:gd name="T38" fmla="*/ 19 w 193"/>
                <a:gd name="T39" fmla="*/ 10 h 278"/>
                <a:gd name="T40" fmla="*/ 0 w 193"/>
                <a:gd name="T41" fmla="*/ 278 h 278"/>
                <a:gd name="T42" fmla="*/ 9 w 193"/>
                <a:gd name="T43" fmla="*/ 278 h 278"/>
                <a:gd name="T44" fmla="*/ 9 w 193"/>
                <a:gd name="T45" fmla="*/ 268 h 278"/>
                <a:gd name="T46" fmla="*/ 0 w 193"/>
                <a:gd name="T47" fmla="*/ 268 h 278"/>
                <a:gd name="T48" fmla="*/ 0 w 193"/>
                <a:gd name="T49" fmla="*/ 278 h 278"/>
                <a:gd name="T50" fmla="*/ 193 w 193"/>
                <a:gd name="T51" fmla="*/ 278 h 278"/>
                <a:gd name="T52" fmla="*/ 193 w 193"/>
                <a:gd name="T53" fmla="*/ 268 h 278"/>
                <a:gd name="T54" fmla="*/ 184 w 193"/>
                <a:gd name="T55" fmla="*/ 268 h 278"/>
                <a:gd name="T56" fmla="*/ 184 w 193"/>
                <a:gd name="T57" fmla="*/ 278 h 278"/>
                <a:gd name="T58" fmla="*/ 193 w 193"/>
                <a:gd name="T59" fmla="*/ 278 h 278"/>
                <a:gd name="T60" fmla="*/ 193 w 193"/>
                <a:gd name="T61" fmla="*/ 0 h 278"/>
                <a:gd name="T62" fmla="*/ 184 w 193"/>
                <a:gd name="T63" fmla="*/ 0 h 278"/>
                <a:gd name="T64" fmla="*/ 184 w 193"/>
                <a:gd name="T65" fmla="*/ 10 h 278"/>
                <a:gd name="T66" fmla="*/ 193 w 193"/>
                <a:gd name="T67" fmla="*/ 10 h 278"/>
                <a:gd name="T68" fmla="*/ 193 w 193"/>
                <a:gd name="T69" fmla="*/ 0 h 278"/>
                <a:gd name="T70" fmla="*/ 0 w 193"/>
                <a:gd name="T71" fmla="*/ 0 h 278"/>
                <a:gd name="T72" fmla="*/ 0 w 193"/>
                <a:gd name="T73" fmla="*/ 10 h 278"/>
                <a:gd name="T74" fmla="*/ 9 w 193"/>
                <a:gd name="T75" fmla="*/ 10 h 278"/>
                <a:gd name="T76" fmla="*/ 9 w 193"/>
                <a:gd name="T77" fmla="*/ 0 h 278"/>
                <a:gd name="T78" fmla="*/ 0 w 193"/>
                <a:gd name="T79" fmla="*/ 0 h 278"/>
                <a:gd name="T80" fmla="*/ 0 w 193"/>
                <a:gd name="T81" fmla="*/ 278 h 278"/>
                <a:gd name="T82" fmla="*/ 9 w 193"/>
                <a:gd name="T83" fmla="*/ 278 h 278"/>
                <a:gd name="T84" fmla="*/ 9 w 193"/>
                <a:gd name="T85" fmla="*/ 268 h 278"/>
                <a:gd name="T86" fmla="*/ 0 w 193"/>
                <a:gd name="T87" fmla="*/ 268 h 278"/>
                <a:gd name="T88" fmla="*/ 0 w 193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278">
                  <a:moveTo>
                    <a:pt x="9" y="259"/>
                  </a:moveTo>
                  <a:lnTo>
                    <a:pt x="9" y="278"/>
                  </a:lnTo>
                  <a:lnTo>
                    <a:pt x="184" y="278"/>
                  </a:lnTo>
                  <a:lnTo>
                    <a:pt x="184" y="259"/>
                  </a:lnTo>
                  <a:lnTo>
                    <a:pt x="9" y="259"/>
                  </a:lnTo>
                  <a:close/>
                  <a:moveTo>
                    <a:pt x="174" y="268"/>
                  </a:moveTo>
                  <a:lnTo>
                    <a:pt x="193" y="268"/>
                  </a:lnTo>
                  <a:lnTo>
                    <a:pt x="193" y="10"/>
                  </a:lnTo>
                  <a:lnTo>
                    <a:pt x="174" y="10"/>
                  </a:lnTo>
                  <a:lnTo>
                    <a:pt x="174" y="268"/>
                  </a:lnTo>
                  <a:close/>
                  <a:moveTo>
                    <a:pt x="184" y="20"/>
                  </a:moveTo>
                  <a:lnTo>
                    <a:pt x="184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84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93" y="278"/>
                  </a:moveTo>
                  <a:lnTo>
                    <a:pt x="193" y="268"/>
                  </a:lnTo>
                  <a:lnTo>
                    <a:pt x="184" y="268"/>
                  </a:lnTo>
                  <a:lnTo>
                    <a:pt x="184" y="278"/>
                  </a:lnTo>
                  <a:lnTo>
                    <a:pt x="193" y="278"/>
                  </a:lnTo>
                  <a:close/>
                  <a:moveTo>
                    <a:pt x="193" y="0"/>
                  </a:moveTo>
                  <a:lnTo>
                    <a:pt x="184" y="0"/>
                  </a:lnTo>
                  <a:lnTo>
                    <a:pt x="184" y="10"/>
                  </a:lnTo>
                  <a:lnTo>
                    <a:pt x="193" y="10"/>
                  </a:lnTo>
                  <a:lnTo>
                    <a:pt x="19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2" name="Freeform 2160"/>
            <p:cNvSpPr>
              <a:spLocks noEditPoints="1"/>
            </p:cNvSpPr>
            <p:nvPr/>
          </p:nvSpPr>
          <p:spPr bwMode="auto">
            <a:xfrm>
              <a:off x="3451" y="2459"/>
              <a:ext cx="81" cy="139"/>
            </a:xfrm>
            <a:custGeom>
              <a:avLst/>
              <a:gdLst>
                <a:gd name="T0" fmla="*/ 10 w 161"/>
                <a:gd name="T1" fmla="*/ 258 h 277"/>
                <a:gd name="T2" fmla="*/ 10 w 161"/>
                <a:gd name="T3" fmla="*/ 277 h 277"/>
                <a:gd name="T4" fmla="*/ 152 w 161"/>
                <a:gd name="T5" fmla="*/ 277 h 277"/>
                <a:gd name="T6" fmla="*/ 152 w 161"/>
                <a:gd name="T7" fmla="*/ 258 h 277"/>
                <a:gd name="T8" fmla="*/ 10 w 161"/>
                <a:gd name="T9" fmla="*/ 258 h 277"/>
                <a:gd name="T10" fmla="*/ 142 w 161"/>
                <a:gd name="T11" fmla="*/ 268 h 277"/>
                <a:gd name="T12" fmla="*/ 161 w 161"/>
                <a:gd name="T13" fmla="*/ 268 h 277"/>
                <a:gd name="T14" fmla="*/ 161 w 161"/>
                <a:gd name="T15" fmla="*/ 9 h 277"/>
                <a:gd name="T16" fmla="*/ 142 w 161"/>
                <a:gd name="T17" fmla="*/ 9 h 277"/>
                <a:gd name="T18" fmla="*/ 142 w 161"/>
                <a:gd name="T19" fmla="*/ 268 h 277"/>
                <a:gd name="T20" fmla="*/ 152 w 161"/>
                <a:gd name="T21" fmla="*/ 19 h 277"/>
                <a:gd name="T22" fmla="*/ 152 w 161"/>
                <a:gd name="T23" fmla="*/ 0 h 277"/>
                <a:gd name="T24" fmla="*/ 10 w 161"/>
                <a:gd name="T25" fmla="*/ 0 h 277"/>
                <a:gd name="T26" fmla="*/ 10 w 161"/>
                <a:gd name="T27" fmla="*/ 19 h 277"/>
                <a:gd name="T28" fmla="*/ 152 w 161"/>
                <a:gd name="T29" fmla="*/ 19 h 277"/>
                <a:gd name="T30" fmla="*/ 19 w 161"/>
                <a:gd name="T31" fmla="*/ 9 h 277"/>
                <a:gd name="T32" fmla="*/ 0 w 161"/>
                <a:gd name="T33" fmla="*/ 9 h 277"/>
                <a:gd name="T34" fmla="*/ 0 w 161"/>
                <a:gd name="T35" fmla="*/ 268 h 277"/>
                <a:gd name="T36" fmla="*/ 19 w 161"/>
                <a:gd name="T37" fmla="*/ 268 h 277"/>
                <a:gd name="T38" fmla="*/ 19 w 161"/>
                <a:gd name="T39" fmla="*/ 9 h 277"/>
                <a:gd name="T40" fmla="*/ 0 w 161"/>
                <a:gd name="T41" fmla="*/ 277 h 277"/>
                <a:gd name="T42" fmla="*/ 10 w 161"/>
                <a:gd name="T43" fmla="*/ 277 h 277"/>
                <a:gd name="T44" fmla="*/ 10 w 161"/>
                <a:gd name="T45" fmla="*/ 268 h 277"/>
                <a:gd name="T46" fmla="*/ 0 w 161"/>
                <a:gd name="T47" fmla="*/ 268 h 277"/>
                <a:gd name="T48" fmla="*/ 0 w 161"/>
                <a:gd name="T49" fmla="*/ 277 h 277"/>
                <a:gd name="T50" fmla="*/ 161 w 161"/>
                <a:gd name="T51" fmla="*/ 277 h 277"/>
                <a:gd name="T52" fmla="*/ 161 w 161"/>
                <a:gd name="T53" fmla="*/ 268 h 277"/>
                <a:gd name="T54" fmla="*/ 152 w 161"/>
                <a:gd name="T55" fmla="*/ 268 h 277"/>
                <a:gd name="T56" fmla="*/ 152 w 161"/>
                <a:gd name="T57" fmla="*/ 277 h 277"/>
                <a:gd name="T58" fmla="*/ 161 w 161"/>
                <a:gd name="T59" fmla="*/ 277 h 277"/>
                <a:gd name="T60" fmla="*/ 161 w 161"/>
                <a:gd name="T61" fmla="*/ 0 h 277"/>
                <a:gd name="T62" fmla="*/ 152 w 161"/>
                <a:gd name="T63" fmla="*/ 0 h 277"/>
                <a:gd name="T64" fmla="*/ 152 w 161"/>
                <a:gd name="T65" fmla="*/ 9 h 277"/>
                <a:gd name="T66" fmla="*/ 161 w 161"/>
                <a:gd name="T67" fmla="*/ 9 h 277"/>
                <a:gd name="T68" fmla="*/ 161 w 161"/>
                <a:gd name="T69" fmla="*/ 0 h 277"/>
                <a:gd name="T70" fmla="*/ 0 w 161"/>
                <a:gd name="T71" fmla="*/ 0 h 277"/>
                <a:gd name="T72" fmla="*/ 0 w 161"/>
                <a:gd name="T73" fmla="*/ 9 h 277"/>
                <a:gd name="T74" fmla="*/ 10 w 161"/>
                <a:gd name="T75" fmla="*/ 9 h 277"/>
                <a:gd name="T76" fmla="*/ 10 w 161"/>
                <a:gd name="T77" fmla="*/ 0 h 277"/>
                <a:gd name="T78" fmla="*/ 0 w 161"/>
                <a:gd name="T79" fmla="*/ 0 h 277"/>
                <a:gd name="T80" fmla="*/ 0 w 161"/>
                <a:gd name="T81" fmla="*/ 277 h 277"/>
                <a:gd name="T82" fmla="*/ 10 w 161"/>
                <a:gd name="T83" fmla="*/ 277 h 277"/>
                <a:gd name="T84" fmla="*/ 10 w 161"/>
                <a:gd name="T85" fmla="*/ 268 h 277"/>
                <a:gd name="T86" fmla="*/ 0 w 161"/>
                <a:gd name="T87" fmla="*/ 268 h 277"/>
                <a:gd name="T88" fmla="*/ 0 w 16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1" y="277"/>
                  </a:moveTo>
                  <a:lnTo>
                    <a:pt x="161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1" y="277"/>
                  </a:lnTo>
                  <a:close/>
                  <a:moveTo>
                    <a:pt x="161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1" y="9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3" name="Freeform 2161"/>
            <p:cNvSpPr>
              <a:spLocks noEditPoints="1"/>
            </p:cNvSpPr>
            <p:nvPr/>
          </p:nvSpPr>
          <p:spPr bwMode="auto">
            <a:xfrm>
              <a:off x="3742" y="3098"/>
              <a:ext cx="81" cy="139"/>
            </a:xfrm>
            <a:custGeom>
              <a:avLst/>
              <a:gdLst>
                <a:gd name="T0" fmla="*/ 9 w 161"/>
                <a:gd name="T1" fmla="*/ 259 h 278"/>
                <a:gd name="T2" fmla="*/ 9 w 161"/>
                <a:gd name="T3" fmla="*/ 278 h 278"/>
                <a:gd name="T4" fmla="*/ 151 w 161"/>
                <a:gd name="T5" fmla="*/ 278 h 278"/>
                <a:gd name="T6" fmla="*/ 151 w 161"/>
                <a:gd name="T7" fmla="*/ 259 h 278"/>
                <a:gd name="T8" fmla="*/ 9 w 161"/>
                <a:gd name="T9" fmla="*/ 259 h 278"/>
                <a:gd name="T10" fmla="*/ 142 w 161"/>
                <a:gd name="T11" fmla="*/ 268 h 278"/>
                <a:gd name="T12" fmla="*/ 161 w 161"/>
                <a:gd name="T13" fmla="*/ 268 h 278"/>
                <a:gd name="T14" fmla="*/ 161 w 161"/>
                <a:gd name="T15" fmla="*/ 10 h 278"/>
                <a:gd name="T16" fmla="*/ 142 w 161"/>
                <a:gd name="T17" fmla="*/ 10 h 278"/>
                <a:gd name="T18" fmla="*/ 142 w 161"/>
                <a:gd name="T19" fmla="*/ 268 h 278"/>
                <a:gd name="T20" fmla="*/ 151 w 161"/>
                <a:gd name="T21" fmla="*/ 20 h 278"/>
                <a:gd name="T22" fmla="*/ 151 w 161"/>
                <a:gd name="T23" fmla="*/ 0 h 278"/>
                <a:gd name="T24" fmla="*/ 9 w 161"/>
                <a:gd name="T25" fmla="*/ 0 h 278"/>
                <a:gd name="T26" fmla="*/ 9 w 161"/>
                <a:gd name="T27" fmla="*/ 20 h 278"/>
                <a:gd name="T28" fmla="*/ 151 w 161"/>
                <a:gd name="T29" fmla="*/ 20 h 278"/>
                <a:gd name="T30" fmla="*/ 19 w 161"/>
                <a:gd name="T31" fmla="*/ 10 h 278"/>
                <a:gd name="T32" fmla="*/ 0 w 161"/>
                <a:gd name="T33" fmla="*/ 10 h 278"/>
                <a:gd name="T34" fmla="*/ 0 w 161"/>
                <a:gd name="T35" fmla="*/ 268 h 278"/>
                <a:gd name="T36" fmla="*/ 19 w 161"/>
                <a:gd name="T37" fmla="*/ 268 h 278"/>
                <a:gd name="T38" fmla="*/ 19 w 161"/>
                <a:gd name="T39" fmla="*/ 10 h 278"/>
                <a:gd name="T40" fmla="*/ 0 w 161"/>
                <a:gd name="T41" fmla="*/ 278 h 278"/>
                <a:gd name="T42" fmla="*/ 9 w 161"/>
                <a:gd name="T43" fmla="*/ 278 h 278"/>
                <a:gd name="T44" fmla="*/ 9 w 161"/>
                <a:gd name="T45" fmla="*/ 268 h 278"/>
                <a:gd name="T46" fmla="*/ 0 w 161"/>
                <a:gd name="T47" fmla="*/ 268 h 278"/>
                <a:gd name="T48" fmla="*/ 0 w 161"/>
                <a:gd name="T49" fmla="*/ 278 h 278"/>
                <a:gd name="T50" fmla="*/ 161 w 161"/>
                <a:gd name="T51" fmla="*/ 278 h 278"/>
                <a:gd name="T52" fmla="*/ 161 w 161"/>
                <a:gd name="T53" fmla="*/ 268 h 278"/>
                <a:gd name="T54" fmla="*/ 151 w 161"/>
                <a:gd name="T55" fmla="*/ 268 h 278"/>
                <a:gd name="T56" fmla="*/ 151 w 161"/>
                <a:gd name="T57" fmla="*/ 278 h 278"/>
                <a:gd name="T58" fmla="*/ 161 w 161"/>
                <a:gd name="T59" fmla="*/ 278 h 278"/>
                <a:gd name="T60" fmla="*/ 161 w 161"/>
                <a:gd name="T61" fmla="*/ 0 h 278"/>
                <a:gd name="T62" fmla="*/ 151 w 161"/>
                <a:gd name="T63" fmla="*/ 0 h 278"/>
                <a:gd name="T64" fmla="*/ 151 w 161"/>
                <a:gd name="T65" fmla="*/ 10 h 278"/>
                <a:gd name="T66" fmla="*/ 161 w 161"/>
                <a:gd name="T67" fmla="*/ 10 h 278"/>
                <a:gd name="T68" fmla="*/ 161 w 161"/>
                <a:gd name="T69" fmla="*/ 0 h 278"/>
                <a:gd name="T70" fmla="*/ 0 w 161"/>
                <a:gd name="T71" fmla="*/ 0 h 278"/>
                <a:gd name="T72" fmla="*/ 0 w 161"/>
                <a:gd name="T73" fmla="*/ 10 h 278"/>
                <a:gd name="T74" fmla="*/ 9 w 161"/>
                <a:gd name="T75" fmla="*/ 10 h 278"/>
                <a:gd name="T76" fmla="*/ 9 w 161"/>
                <a:gd name="T77" fmla="*/ 0 h 278"/>
                <a:gd name="T78" fmla="*/ 0 w 161"/>
                <a:gd name="T79" fmla="*/ 0 h 278"/>
                <a:gd name="T80" fmla="*/ 0 w 161"/>
                <a:gd name="T81" fmla="*/ 278 h 278"/>
                <a:gd name="T82" fmla="*/ 9 w 161"/>
                <a:gd name="T83" fmla="*/ 278 h 278"/>
                <a:gd name="T84" fmla="*/ 9 w 161"/>
                <a:gd name="T85" fmla="*/ 268 h 278"/>
                <a:gd name="T86" fmla="*/ 0 w 161"/>
                <a:gd name="T87" fmla="*/ 268 h 278"/>
                <a:gd name="T88" fmla="*/ 0 w 16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8">
                  <a:moveTo>
                    <a:pt x="9" y="259"/>
                  </a:moveTo>
                  <a:lnTo>
                    <a:pt x="9" y="278"/>
                  </a:lnTo>
                  <a:lnTo>
                    <a:pt x="151" y="278"/>
                  </a:lnTo>
                  <a:lnTo>
                    <a:pt x="151" y="259"/>
                  </a:lnTo>
                  <a:lnTo>
                    <a:pt x="9" y="259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10"/>
                  </a:lnTo>
                  <a:lnTo>
                    <a:pt x="142" y="10"/>
                  </a:lnTo>
                  <a:lnTo>
                    <a:pt x="142" y="268"/>
                  </a:lnTo>
                  <a:close/>
                  <a:moveTo>
                    <a:pt x="151" y="20"/>
                  </a:moveTo>
                  <a:lnTo>
                    <a:pt x="151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51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61" y="278"/>
                  </a:moveTo>
                  <a:lnTo>
                    <a:pt x="161" y="268"/>
                  </a:lnTo>
                  <a:lnTo>
                    <a:pt x="151" y="268"/>
                  </a:lnTo>
                  <a:lnTo>
                    <a:pt x="151" y="278"/>
                  </a:lnTo>
                  <a:lnTo>
                    <a:pt x="161" y="278"/>
                  </a:lnTo>
                  <a:close/>
                  <a:moveTo>
                    <a:pt x="161" y="0"/>
                  </a:moveTo>
                  <a:lnTo>
                    <a:pt x="151" y="0"/>
                  </a:lnTo>
                  <a:lnTo>
                    <a:pt x="151" y="10"/>
                  </a:lnTo>
                  <a:lnTo>
                    <a:pt x="161" y="10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4" name="Freeform 2162"/>
            <p:cNvSpPr>
              <a:spLocks noEditPoints="1"/>
            </p:cNvSpPr>
            <p:nvPr/>
          </p:nvSpPr>
          <p:spPr bwMode="auto">
            <a:xfrm>
              <a:off x="3565" y="3353"/>
              <a:ext cx="61" cy="139"/>
            </a:xfrm>
            <a:custGeom>
              <a:avLst/>
              <a:gdLst>
                <a:gd name="T0" fmla="*/ 10 w 123"/>
                <a:gd name="T1" fmla="*/ 258 h 277"/>
                <a:gd name="T2" fmla="*/ 10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10 w 123"/>
                <a:gd name="T9" fmla="*/ 258 h 277"/>
                <a:gd name="T10" fmla="*/ 103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3 w 123"/>
                <a:gd name="T17" fmla="*/ 9 h 277"/>
                <a:gd name="T18" fmla="*/ 103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10 w 123"/>
                <a:gd name="T25" fmla="*/ 0 h 277"/>
                <a:gd name="T26" fmla="*/ 10 w 123"/>
                <a:gd name="T27" fmla="*/ 19 h 277"/>
                <a:gd name="T28" fmla="*/ 113 w 123"/>
                <a:gd name="T29" fmla="*/ 19 h 277"/>
                <a:gd name="T30" fmla="*/ 19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19 w 123"/>
                <a:gd name="T37" fmla="*/ 268 h 277"/>
                <a:gd name="T38" fmla="*/ 19 w 123"/>
                <a:gd name="T39" fmla="*/ 9 h 277"/>
                <a:gd name="T40" fmla="*/ 0 w 123"/>
                <a:gd name="T41" fmla="*/ 277 h 277"/>
                <a:gd name="T42" fmla="*/ 10 w 123"/>
                <a:gd name="T43" fmla="*/ 277 h 277"/>
                <a:gd name="T44" fmla="*/ 10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10 w 123"/>
                <a:gd name="T75" fmla="*/ 9 h 277"/>
                <a:gd name="T76" fmla="*/ 10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10 w 123"/>
                <a:gd name="T83" fmla="*/ 277 h 277"/>
                <a:gd name="T84" fmla="*/ 10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10" y="258"/>
                  </a:moveTo>
                  <a:lnTo>
                    <a:pt x="10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5" name="Freeform 2163"/>
            <p:cNvSpPr>
              <a:spLocks noEditPoints="1"/>
            </p:cNvSpPr>
            <p:nvPr/>
          </p:nvSpPr>
          <p:spPr bwMode="auto">
            <a:xfrm>
              <a:off x="4179" y="3608"/>
              <a:ext cx="61" cy="139"/>
            </a:xfrm>
            <a:custGeom>
              <a:avLst/>
              <a:gdLst>
                <a:gd name="T0" fmla="*/ 10 w 123"/>
                <a:gd name="T1" fmla="*/ 258 h 277"/>
                <a:gd name="T2" fmla="*/ 10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10 w 123"/>
                <a:gd name="T9" fmla="*/ 258 h 277"/>
                <a:gd name="T10" fmla="*/ 103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3 w 123"/>
                <a:gd name="T17" fmla="*/ 9 h 277"/>
                <a:gd name="T18" fmla="*/ 103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10 w 123"/>
                <a:gd name="T25" fmla="*/ 0 h 277"/>
                <a:gd name="T26" fmla="*/ 10 w 123"/>
                <a:gd name="T27" fmla="*/ 19 h 277"/>
                <a:gd name="T28" fmla="*/ 113 w 123"/>
                <a:gd name="T29" fmla="*/ 19 h 277"/>
                <a:gd name="T30" fmla="*/ 19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19 w 123"/>
                <a:gd name="T37" fmla="*/ 268 h 277"/>
                <a:gd name="T38" fmla="*/ 19 w 123"/>
                <a:gd name="T39" fmla="*/ 9 h 277"/>
                <a:gd name="T40" fmla="*/ 0 w 123"/>
                <a:gd name="T41" fmla="*/ 277 h 277"/>
                <a:gd name="T42" fmla="*/ 10 w 123"/>
                <a:gd name="T43" fmla="*/ 277 h 277"/>
                <a:gd name="T44" fmla="*/ 10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10 w 123"/>
                <a:gd name="T75" fmla="*/ 9 h 277"/>
                <a:gd name="T76" fmla="*/ 10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10 w 123"/>
                <a:gd name="T83" fmla="*/ 277 h 277"/>
                <a:gd name="T84" fmla="*/ 10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10" y="258"/>
                  </a:moveTo>
                  <a:lnTo>
                    <a:pt x="10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6" name="Freeform 2164"/>
            <p:cNvSpPr>
              <a:spLocks noEditPoints="1"/>
            </p:cNvSpPr>
            <p:nvPr/>
          </p:nvSpPr>
          <p:spPr bwMode="auto">
            <a:xfrm>
              <a:off x="4301" y="3353"/>
              <a:ext cx="81" cy="139"/>
            </a:xfrm>
            <a:custGeom>
              <a:avLst/>
              <a:gdLst>
                <a:gd name="T0" fmla="*/ 9 w 161"/>
                <a:gd name="T1" fmla="*/ 258 h 277"/>
                <a:gd name="T2" fmla="*/ 9 w 161"/>
                <a:gd name="T3" fmla="*/ 277 h 277"/>
                <a:gd name="T4" fmla="*/ 152 w 161"/>
                <a:gd name="T5" fmla="*/ 277 h 277"/>
                <a:gd name="T6" fmla="*/ 152 w 161"/>
                <a:gd name="T7" fmla="*/ 258 h 277"/>
                <a:gd name="T8" fmla="*/ 9 w 161"/>
                <a:gd name="T9" fmla="*/ 258 h 277"/>
                <a:gd name="T10" fmla="*/ 142 w 161"/>
                <a:gd name="T11" fmla="*/ 268 h 277"/>
                <a:gd name="T12" fmla="*/ 161 w 161"/>
                <a:gd name="T13" fmla="*/ 268 h 277"/>
                <a:gd name="T14" fmla="*/ 161 w 161"/>
                <a:gd name="T15" fmla="*/ 9 h 277"/>
                <a:gd name="T16" fmla="*/ 142 w 161"/>
                <a:gd name="T17" fmla="*/ 9 h 277"/>
                <a:gd name="T18" fmla="*/ 142 w 161"/>
                <a:gd name="T19" fmla="*/ 268 h 277"/>
                <a:gd name="T20" fmla="*/ 152 w 161"/>
                <a:gd name="T21" fmla="*/ 19 h 277"/>
                <a:gd name="T22" fmla="*/ 152 w 161"/>
                <a:gd name="T23" fmla="*/ 0 h 277"/>
                <a:gd name="T24" fmla="*/ 9 w 161"/>
                <a:gd name="T25" fmla="*/ 0 h 277"/>
                <a:gd name="T26" fmla="*/ 9 w 161"/>
                <a:gd name="T27" fmla="*/ 19 h 277"/>
                <a:gd name="T28" fmla="*/ 152 w 161"/>
                <a:gd name="T29" fmla="*/ 19 h 277"/>
                <a:gd name="T30" fmla="*/ 19 w 161"/>
                <a:gd name="T31" fmla="*/ 9 h 277"/>
                <a:gd name="T32" fmla="*/ 0 w 161"/>
                <a:gd name="T33" fmla="*/ 9 h 277"/>
                <a:gd name="T34" fmla="*/ 0 w 161"/>
                <a:gd name="T35" fmla="*/ 268 h 277"/>
                <a:gd name="T36" fmla="*/ 19 w 161"/>
                <a:gd name="T37" fmla="*/ 268 h 277"/>
                <a:gd name="T38" fmla="*/ 19 w 161"/>
                <a:gd name="T39" fmla="*/ 9 h 277"/>
                <a:gd name="T40" fmla="*/ 0 w 161"/>
                <a:gd name="T41" fmla="*/ 277 h 277"/>
                <a:gd name="T42" fmla="*/ 9 w 161"/>
                <a:gd name="T43" fmla="*/ 277 h 277"/>
                <a:gd name="T44" fmla="*/ 9 w 161"/>
                <a:gd name="T45" fmla="*/ 268 h 277"/>
                <a:gd name="T46" fmla="*/ 0 w 161"/>
                <a:gd name="T47" fmla="*/ 268 h 277"/>
                <a:gd name="T48" fmla="*/ 0 w 161"/>
                <a:gd name="T49" fmla="*/ 277 h 277"/>
                <a:gd name="T50" fmla="*/ 161 w 161"/>
                <a:gd name="T51" fmla="*/ 277 h 277"/>
                <a:gd name="T52" fmla="*/ 161 w 161"/>
                <a:gd name="T53" fmla="*/ 268 h 277"/>
                <a:gd name="T54" fmla="*/ 152 w 161"/>
                <a:gd name="T55" fmla="*/ 268 h 277"/>
                <a:gd name="T56" fmla="*/ 152 w 161"/>
                <a:gd name="T57" fmla="*/ 277 h 277"/>
                <a:gd name="T58" fmla="*/ 161 w 161"/>
                <a:gd name="T59" fmla="*/ 277 h 277"/>
                <a:gd name="T60" fmla="*/ 161 w 161"/>
                <a:gd name="T61" fmla="*/ 0 h 277"/>
                <a:gd name="T62" fmla="*/ 152 w 161"/>
                <a:gd name="T63" fmla="*/ 0 h 277"/>
                <a:gd name="T64" fmla="*/ 152 w 161"/>
                <a:gd name="T65" fmla="*/ 9 h 277"/>
                <a:gd name="T66" fmla="*/ 161 w 161"/>
                <a:gd name="T67" fmla="*/ 9 h 277"/>
                <a:gd name="T68" fmla="*/ 161 w 161"/>
                <a:gd name="T69" fmla="*/ 0 h 277"/>
                <a:gd name="T70" fmla="*/ 0 w 161"/>
                <a:gd name="T71" fmla="*/ 0 h 277"/>
                <a:gd name="T72" fmla="*/ 0 w 161"/>
                <a:gd name="T73" fmla="*/ 9 h 277"/>
                <a:gd name="T74" fmla="*/ 9 w 161"/>
                <a:gd name="T75" fmla="*/ 9 h 277"/>
                <a:gd name="T76" fmla="*/ 9 w 161"/>
                <a:gd name="T77" fmla="*/ 0 h 277"/>
                <a:gd name="T78" fmla="*/ 0 w 161"/>
                <a:gd name="T79" fmla="*/ 0 h 277"/>
                <a:gd name="T80" fmla="*/ 0 w 161"/>
                <a:gd name="T81" fmla="*/ 277 h 277"/>
                <a:gd name="T82" fmla="*/ 9 w 161"/>
                <a:gd name="T83" fmla="*/ 277 h 277"/>
                <a:gd name="T84" fmla="*/ 9 w 161"/>
                <a:gd name="T85" fmla="*/ 268 h 277"/>
                <a:gd name="T86" fmla="*/ 0 w 161"/>
                <a:gd name="T87" fmla="*/ 268 h 277"/>
                <a:gd name="T88" fmla="*/ 0 w 16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7">
                  <a:moveTo>
                    <a:pt x="9" y="258"/>
                  </a:moveTo>
                  <a:lnTo>
                    <a:pt x="9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9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1" y="277"/>
                  </a:moveTo>
                  <a:lnTo>
                    <a:pt x="161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1" y="277"/>
                  </a:lnTo>
                  <a:close/>
                  <a:moveTo>
                    <a:pt x="161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1" y="9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7" name="Freeform 2165"/>
            <p:cNvSpPr>
              <a:spLocks noEditPoints="1"/>
            </p:cNvSpPr>
            <p:nvPr/>
          </p:nvSpPr>
          <p:spPr bwMode="auto">
            <a:xfrm>
              <a:off x="4240" y="2714"/>
              <a:ext cx="81" cy="139"/>
            </a:xfrm>
            <a:custGeom>
              <a:avLst/>
              <a:gdLst>
                <a:gd name="T0" fmla="*/ 10 w 161"/>
                <a:gd name="T1" fmla="*/ 258 h 278"/>
                <a:gd name="T2" fmla="*/ 10 w 161"/>
                <a:gd name="T3" fmla="*/ 278 h 278"/>
                <a:gd name="T4" fmla="*/ 152 w 161"/>
                <a:gd name="T5" fmla="*/ 278 h 278"/>
                <a:gd name="T6" fmla="*/ 152 w 161"/>
                <a:gd name="T7" fmla="*/ 258 h 278"/>
                <a:gd name="T8" fmla="*/ 10 w 161"/>
                <a:gd name="T9" fmla="*/ 258 h 278"/>
                <a:gd name="T10" fmla="*/ 142 w 161"/>
                <a:gd name="T11" fmla="*/ 268 h 278"/>
                <a:gd name="T12" fmla="*/ 161 w 161"/>
                <a:gd name="T13" fmla="*/ 268 h 278"/>
                <a:gd name="T14" fmla="*/ 161 w 161"/>
                <a:gd name="T15" fmla="*/ 10 h 278"/>
                <a:gd name="T16" fmla="*/ 142 w 161"/>
                <a:gd name="T17" fmla="*/ 10 h 278"/>
                <a:gd name="T18" fmla="*/ 142 w 161"/>
                <a:gd name="T19" fmla="*/ 268 h 278"/>
                <a:gd name="T20" fmla="*/ 152 w 161"/>
                <a:gd name="T21" fmla="*/ 19 h 278"/>
                <a:gd name="T22" fmla="*/ 152 w 161"/>
                <a:gd name="T23" fmla="*/ 0 h 278"/>
                <a:gd name="T24" fmla="*/ 10 w 161"/>
                <a:gd name="T25" fmla="*/ 0 h 278"/>
                <a:gd name="T26" fmla="*/ 10 w 161"/>
                <a:gd name="T27" fmla="*/ 19 h 278"/>
                <a:gd name="T28" fmla="*/ 152 w 161"/>
                <a:gd name="T29" fmla="*/ 19 h 278"/>
                <a:gd name="T30" fmla="*/ 19 w 161"/>
                <a:gd name="T31" fmla="*/ 10 h 278"/>
                <a:gd name="T32" fmla="*/ 0 w 161"/>
                <a:gd name="T33" fmla="*/ 10 h 278"/>
                <a:gd name="T34" fmla="*/ 0 w 161"/>
                <a:gd name="T35" fmla="*/ 268 h 278"/>
                <a:gd name="T36" fmla="*/ 19 w 161"/>
                <a:gd name="T37" fmla="*/ 268 h 278"/>
                <a:gd name="T38" fmla="*/ 19 w 161"/>
                <a:gd name="T39" fmla="*/ 10 h 278"/>
                <a:gd name="T40" fmla="*/ 0 w 161"/>
                <a:gd name="T41" fmla="*/ 278 h 278"/>
                <a:gd name="T42" fmla="*/ 10 w 161"/>
                <a:gd name="T43" fmla="*/ 278 h 278"/>
                <a:gd name="T44" fmla="*/ 10 w 161"/>
                <a:gd name="T45" fmla="*/ 268 h 278"/>
                <a:gd name="T46" fmla="*/ 0 w 161"/>
                <a:gd name="T47" fmla="*/ 268 h 278"/>
                <a:gd name="T48" fmla="*/ 0 w 161"/>
                <a:gd name="T49" fmla="*/ 278 h 278"/>
                <a:gd name="T50" fmla="*/ 161 w 161"/>
                <a:gd name="T51" fmla="*/ 278 h 278"/>
                <a:gd name="T52" fmla="*/ 161 w 161"/>
                <a:gd name="T53" fmla="*/ 268 h 278"/>
                <a:gd name="T54" fmla="*/ 152 w 161"/>
                <a:gd name="T55" fmla="*/ 268 h 278"/>
                <a:gd name="T56" fmla="*/ 152 w 161"/>
                <a:gd name="T57" fmla="*/ 278 h 278"/>
                <a:gd name="T58" fmla="*/ 161 w 161"/>
                <a:gd name="T59" fmla="*/ 278 h 278"/>
                <a:gd name="T60" fmla="*/ 161 w 161"/>
                <a:gd name="T61" fmla="*/ 0 h 278"/>
                <a:gd name="T62" fmla="*/ 152 w 161"/>
                <a:gd name="T63" fmla="*/ 0 h 278"/>
                <a:gd name="T64" fmla="*/ 152 w 161"/>
                <a:gd name="T65" fmla="*/ 10 h 278"/>
                <a:gd name="T66" fmla="*/ 161 w 161"/>
                <a:gd name="T67" fmla="*/ 10 h 278"/>
                <a:gd name="T68" fmla="*/ 161 w 161"/>
                <a:gd name="T69" fmla="*/ 0 h 278"/>
                <a:gd name="T70" fmla="*/ 0 w 161"/>
                <a:gd name="T71" fmla="*/ 0 h 278"/>
                <a:gd name="T72" fmla="*/ 0 w 161"/>
                <a:gd name="T73" fmla="*/ 10 h 278"/>
                <a:gd name="T74" fmla="*/ 10 w 161"/>
                <a:gd name="T75" fmla="*/ 10 h 278"/>
                <a:gd name="T76" fmla="*/ 10 w 161"/>
                <a:gd name="T77" fmla="*/ 0 h 278"/>
                <a:gd name="T78" fmla="*/ 0 w 161"/>
                <a:gd name="T79" fmla="*/ 0 h 278"/>
                <a:gd name="T80" fmla="*/ 0 w 161"/>
                <a:gd name="T81" fmla="*/ 278 h 278"/>
                <a:gd name="T82" fmla="*/ 10 w 161"/>
                <a:gd name="T83" fmla="*/ 278 h 278"/>
                <a:gd name="T84" fmla="*/ 10 w 161"/>
                <a:gd name="T85" fmla="*/ 268 h 278"/>
                <a:gd name="T86" fmla="*/ 0 w 161"/>
                <a:gd name="T87" fmla="*/ 268 h 278"/>
                <a:gd name="T88" fmla="*/ 0 w 16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8">
                  <a:moveTo>
                    <a:pt x="10" y="258"/>
                  </a:moveTo>
                  <a:lnTo>
                    <a:pt x="10" y="278"/>
                  </a:lnTo>
                  <a:lnTo>
                    <a:pt x="152" y="278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10"/>
                  </a:lnTo>
                  <a:lnTo>
                    <a:pt x="142" y="10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61" y="278"/>
                  </a:moveTo>
                  <a:lnTo>
                    <a:pt x="161" y="268"/>
                  </a:lnTo>
                  <a:lnTo>
                    <a:pt x="152" y="268"/>
                  </a:lnTo>
                  <a:lnTo>
                    <a:pt x="152" y="278"/>
                  </a:lnTo>
                  <a:lnTo>
                    <a:pt x="161" y="278"/>
                  </a:lnTo>
                  <a:close/>
                  <a:moveTo>
                    <a:pt x="161" y="0"/>
                  </a:moveTo>
                  <a:lnTo>
                    <a:pt x="152" y="0"/>
                  </a:lnTo>
                  <a:lnTo>
                    <a:pt x="152" y="10"/>
                  </a:lnTo>
                  <a:lnTo>
                    <a:pt x="161" y="10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8" name="Freeform 2166"/>
            <p:cNvSpPr>
              <a:spLocks noEditPoints="1"/>
            </p:cNvSpPr>
            <p:nvPr/>
          </p:nvSpPr>
          <p:spPr bwMode="auto">
            <a:xfrm>
              <a:off x="3875" y="2714"/>
              <a:ext cx="81" cy="139"/>
            </a:xfrm>
            <a:custGeom>
              <a:avLst/>
              <a:gdLst>
                <a:gd name="T0" fmla="*/ 9 w 161"/>
                <a:gd name="T1" fmla="*/ 258 h 278"/>
                <a:gd name="T2" fmla="*/ 9 w 161"/>
                <a:gd name="T3" fmla="*/ 278 h 278"/>
                <a:gd name="T4" fmla="*/ 151 w 161"/>
                <a:gd name="T5" fmla="*/ 278 h 278"/>
                <a:gd name="T6" fmla="*/ 151 w 161"/>
                <a:gd name="T7" fmla="*/ 258 h 278"/>
                <a:gd name="T8" fmla="*/ 9 w 161"/>
                <a:gd name="T9" fmla="*/ 258 h 278"/>
                <a:gd name="T10" fmla="*/ 142 w 161"/>
                <a:gd name="T11" fmla="*/ 268 h 278"/>
                <a:gd name="T12" fmla="*/ 161 w 161"/>
                <a:gd name="T13" fmla="*/ 268 h 278"/>
                <a:gd name="T14" fmla="*/ 161 w 161"/>
                <a:gd name="T15" fmla="*/ 10 h 278"/>
                <a:gd name="T16" fmla="*/ 142 w 161"/>
                <a:gd name="T17" fmla="*/ 10 h 278"/>
                <a:gd name="T18" fmla="*/ 142 w 161"/>
                <a:gd name="T19" fmla="*/ 268 h 278"/>
                <a:gd name="T20" fmla="*/ 151 w 161"/>
                <a:gd name="T21" fmla="*/ 19 h 278"/>
                <a:gd name="T22" fmla="*/ 151 w 161"/>
                <a:gd name="T23" fmla="*/ 0 h 278"/>
                <a:gd name="T24" fmla="*/ 9 w 161"/>
                <a:gd name="T25" fmla="*/ 0 h 278"/>
                <a:gd name="T26" fmla="*/ 9 w 161"/>
                <a:gd name="T27" fmla="*/ 19 h 278"/>
                <a:gd name="T28" fmla="*/ 151 w 161"/>
                <a:gd name="T29" fmla="*/ 19 h 278"/>
                <a:gd name="T30" fmla="*/ 19 w 161"/>
                <a:gd name="T31" fmla="*/ 10 h 278"/>
                <a:gd name="T32" fmla="*/ 0 w 161"/>
                <a:gd name="T33" fmla="*/ 10 h 278"/>
                <a:gd name="T34" fmla="*/ 0 w 161"/>
                <a:gd name="T35" fmla="*/ 268 h 278"/>
                <a:gd name="T36" fmla="*/ 19 w 161"/>
                <a:gd name="T37" fmla="*/ 268 h 278"/>
                <a:gd name="T38" fmla="*/ 19 w 161"/>
                <a:gd name="T39" fmla="*/ 10 h 278"/>
                <a:gd name="T40" fmla="*/ 0 w 161"/>
                <a:gd name="T41" fmla="*/ 278 h 278"/>
                <a:gd name="T42" fmla="*/ 9 w 161"/>
                <a:gd name="T43" fmla="*/ 278 h 278"/>
                <a:gd name="T44" fmla="*/ 9 w 161"/>
                <a:gd name="T45" fmla="*/ 268 h 278"/>
                <a:gd name="T46" fmla="*/ 0 w 161"/>
                <a:gd name="T47" fmla="*/ 268 h 278"/>
                <a:gd name="T48" fmla="*/ 0 w 161"/>
                <a:gd name="T49" fmla="*/ 278 h 278"/>
                <a:gd name="T50" fmla="*/ 161 w 161"/>
                <a:gd name="T51" fmla="*/ 278 h 278"/>
                <a:gd name="T52" fmla="*/ 161 w 161"/>
                <a:gd name="T53" fmla="*/ 268 h 278"/>
                <a:gd name="T54" fmla="*/ 151 w 161"/>
                <a:gd name="T55" fmla="*/ 268 h 278"/>
                <a:gd name="T56" fmla="*/ 151 w 161"/>
                <a:gd name="T57" fmla="*/ 278 h 278"/>
                <a:gd name="T58" fmla="*/ 161 w 161"/>
                <a:gd name="T59" fmla="*/ 278 h 278"/>
                <a:gd name="T60" fmla="*/ 161 w 161"/>
                <a:gd name="T61" fmla="*/ 0 h 278"/>
                <a:gd name="T62" fmla="*/ 151 w 161"/>
                <a:gd name="T63" fmla="*/ 0 h 278"/>
                <a:gd name="T64" fmla="*/ 151 w 161"/>
                <a:gd name="T65" fmla="*/ 10 h 278"/>
                <a:gd name="T66" fmla="*/ 161 w 161"/>
                <a:gd name="T67" fmla="*/ 10 h 278"/>
                <a:gd name="T68" fmla="*/ 161 w 161"/>
                <a:gd name="T69" fmla="*/ 0 h 278"/>
                <a:gd name="T70" fmla="*/ 0 w 161"/>
                <a:gd name="T71" fmla="*/ 0 h 278"/>
                <a:gd name="T72" fmla="*/ 0 w 161"/>
                <a:gd name="T73" fmla="*/ 10 h 278"/>
                <a:gd name="T74" fmla="*/ 9 w 161"/>
                <a:gd name="T75" fmla="*/ 10 h 278"/>
                <a:gd name="T76" fmla="*/ 9 w 161"/>
                <a:gd name="T77" fmla="*/ 0 h 278"/>
                <a:gd name="T78" fmla="*/ 0 w 161"/>
                <a:gd name="T79" fmla="*/ 0 h 278"/>
                <a:gd name="T80" fmla="*/ 0 w 161"/>
                <a:gd name="T81" fmla="*/ 278 h 278"/>
                <a:gd name="T82" fmla="*/ 9 w 161"/>
                <a:gd name="T83" fmla="*/ 278 h 278"/>
                <a:gd name="T84" fmla="*/ 9 w 161"/>
                <a:gd name="T85" fmla="*/ 268 h 278"/>
                <a:gd name="T86" fmla="*/ 0 w 161"/>
                <a:gd name="T87" fmla="*/ 268 h 278"/>
                <a:gd name="T88" fmla="*/ 0 w 16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8">
                  <a:moveTo>
                    <a:pt x="9" y="258"/>
                  </a:moveTo>
                  <a:lnTo>
                    <a:pt x="9" y="278"/>
                  </a:lnTo>
                  <a:lnTo>
                    <a:pt x="151" y="278"/>
                  </a:lnTo>
                  <a:lnTo>
                    <a:pt x="151" y="258"/>
                  </a:lnTo>
                  <a:lnTo>
                    <a:pt x="9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10"/>
                  </a:lnTo>
                  <a:lnTo>
                    <a:pt x="142" y="10"/>
                  </a:lnTo>
                  <a:lnTo>
                    <a:pt x="142" y="268"/>
                  </a:lnTo>
                  <a:close/>
                  <a:moveTo>
                    <a:pt x="151" y="19"/>
                  </a:moveTo>
                  <a:lnTo>
                    <a:pt x="151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5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61" y="278"/>
                  </a:moveTo>
                  <a:lnTo>
                    <a:pt x="161" y="268"/>
                  </a:lnTo>
                  <a:lnTo>
                    <a:pt x="151" y="268"/>
                  </a:lnTo>
                  <a:lnTo>
                    <a:pt x="151" y="278"/>
                  </a:lnTo>
                  <a:lnTo>
                    <a:pt x="161" y="278"/>
                  </a:lnTo>
                  <a:close/>
                  <a:moveTo>
                    <a:pt x="161" y="0"/>
                  </a:moveTo>
                  <a:lnTo>
                    <a:pt x="151" y="0"/>
                  </a:lnTo>
                  <a:lnTo>
                    <a:pt x="151" y="10"/>
                  </a:lnTo>
                  <a:lnTo>
                    <a:pt x="161" y="10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59" name="Freeform 2167"/>
            <p:cNvSpPr>
              <a:spLocks noEditPoints="1"/>
            </p:cNvSpPr>
            <p:nvPr/>
          </p:nvSpPr>
          <p:spPr bwMode="auto">
            <a:xfrm>
              <a:off x="4492" y="2972"/>
              <a:ext cx="65" cy="136"/>
            </a:xfrm>
            <a:custGeom>
              <a:avLst/>
              <a:gdLst>
                <a:gd name="T0" fmla="*/ 10 w 129"/>
                <a:gd name="T1" fmla="*/ 251 h 271"/>
                <a:gd name="T2" fmla="*/ 10 w 129"/>
                <a:gd name="T3" fmla="*/ 271 h 271"/>
                <a:gd name="T4" fmla="*/ 120 w 129"/>
                <a:gd name="T5" fmla="*/ 271 h 271"/>
                <a:gd name="T6" fmla="*/ 120 w 129"/>
                <a:gd name="T7" fmla="*/ 251 h 271"/>
                <a:gd name="T8" fmla="*/ 10 w 129"/>
                <a:gd name="T9" fmla="*/ 251 h 271"/>
                <a:gd name="T10" fmla="*/ 110 w 129"/>
                <a:gd name="T11" fmla="*/ 261 h 271"/>
                <a:gd name="T12" fmla="*/ 129 w 129"/>
                <a:gd name="T13" fmla="*/ 261 h 271"/>
                <a:gd name="T14" fmla="*/ 129 w 129"/>
                <a:gd name="T15" fmla="*/ 9 h 271"/>
                <a:gd name="T16" fmla="*/ 110 w 129"/>
                <a:gd name="T17" fmla="*/ 9 h 271"/>
                <a:gd name="T18" fmla="*/ 110 w 129"/>
                <a:gd name="T19" fmla="*/ 261 h 271"/>
                <a:gd name="T20" fmla="*/ 120 w 129"/>
                <a:gd name="T21" fmla="*/ 19 h 271"/>
                <a:gd name="T22" fmla="*/ 120 w 129"/>
                <a:gd name="T23" fmla="*/ 0 h 271"/>
                <a:gd name="T24" fmla="*/ 10 w 129"/>
                <a:gd name="T25" fmla="*/ 0 h 271"/>
                <a:gd name="T26" fmla="*/ 10 w 129"/>
                <a:gd name="T27" fmla="*/ 19 h 271"/>
                <a:gd name="T28" fmla="*/ 120 w 129"/>
                <a:gd name="T29" fmla="*/ 19 h 271"/>
                <a:gd name="T30" fmla="*/ 19 w 129"/>
                <a:gd name="T31" fmla="*/ 9 h 271"/>
                <a:gd name="T32" fmla="*/ 0 w 129"/>
                <a:gd name="T33" fmla="*/ 9 h 271"/>
                <a:gd name="T34" fmla="*/ 0 w 129"/>
                <a:gd name="T35" fmla="*/ 261 h 271"/>
                <a:gd name="T36" fmla="*/ 19 w 129"/>
                <a:gd name="T37" fmla="*/ 261 h 271"/>
                <a:gd name="T38" fmla="*/ 19 w 129"/>
                <a:gd name="T39" fmla="*/ 9 h 271"/>
                <a:gd name="T40" fmla="*/ 0 w 129"/>
                <a:gd name="T41" fmla="*/ 271 h 271"/>
                <a:gd name="T42" fmla="*/ 10 w 129"/>
                <a:gd name="T43" fmla="*/ 271 h 271"/>
                <a:gd name="T44" fmla="*/ 10 w 129"/>
                <a:gd name="T45" fmla="*/ 261 h 271"/>
                <a:gd name="T46" fmla="*/ 0 w 129"/>
                <a:gd name="T47" fmla="*/ 261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1 h 271"/>
                <a:gd name="T54" fmla="*/ 120 w 129"/>
                <a:gd name="T55" fmla="*/ 261 h 271"/>
                <a:gd name="T56" fmla="*/ 120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20 w 129"/>
                <a:gd name="T63" fmla="*/ 0 h 271"/>
                <a:gd name="T64" fmla="*/ 120 w 129"/>
                <a:gd name="T65" fmla="*/ 9 h 271"/>
                <a:gd name="T66" fmla="*/ 129 w 129"/>
                <a:gd name="T67" fmla="*/ 9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9 h 271"/>
                <a:gd name="T74" fmla="*/ 10 w 129"/>
                <a:gd name="T75" fmla="*/ 9 h 271"/>
                <a:gd name="T76" fmla="*/ 10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10 w 129"/>
                <a:gd name="T83" fmla="*/ 271 h 271"/>
                <a:gd name="T84" fmla="*/ 10 w 129"/>
                <a:gd name="T85" fmla="*/ 261 h 271"/>
                <a:gd name="T86" fmla="*/ 0 w 129"/>
                <a:gd name="T87" fmla="*/ 261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10" y="251"/>
                  </a:moveTo>
                  <a:lnTo>
                    <a:pt x="10" y="271"/>
                  </a:lnTo>
                  <a:lnTo>
                    <a:pt x="120" y="271"/>
                  </a:lnTo>
                  <a:lnTo>
                    <a:pt x="120" y="251"/>
                  </a:lnTo>
                  <a:lnTo>
                    <a:pt x="10" y="251"/>
                  </a:lnTo>
                  <a:close/>
                  <a:moveTo>
                    <a:pt x="110" y="261"/>
                  </a:moveTo>
                  <a:lnTo>
                    <a:pt x="129" y="261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1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1"/>
                  </a:lnTo>
                  <a:lnTo>
                    <a:pt x="120" y="261"/>
                  </a:lnTo>
                  <a:lnTo>
                    <a:pt x="120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0" name="Freeform 2168"/>
            <p:cNvSpPr>
              <a:spLocks noEditPoints="1"/>
            </p:cNvSpPr>
            <p:nvPr/>
          </p:nvSpPr>
          <p:spPr bwMode="auto">
            <a:xfrm>
              <a:off x="4250" y="2333"/>
              <a:ext cx="61" cy="136"/>
            </a:xfrm>
            <a:custGeom>
              <a:avLst/>
              <a:gdLst>
                <a:gd name="T0" fmla="*/ 10 w 123"/>
                <a:gd name="T1" fmla="*/ 252 h 271"/>
                <a:gd name="T2" fmla="*/ 10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10 w 123"/>
                <a:gd name="T9" fmla="*/ 252 h 271"/>
                <a:gd name="T10" fmla="*/ 104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4 w 123"/>
                <a:gd name="T17" fmla="*/ 10 h 271"/>
                <a:gd name="T18" fmla="*/ 104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10 w 123"/>
                <a:gd name="T25" fmla="*/ 0 h 271"/>
                <a:gd name="T26" fmla="*/ 10 w 123"/>
                <a:gd name="T27" fmla="*/ 19 h 271"/>
                <a:gd name="T28" fmla="*/ 113 w 123"/>
                <a:gd name="T29" fmla="*/ 19 h 271"/>
                <a:gd name="T30" fmla="*/ 20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20 w 123"/>
                <a:gd name="T37" fmla="*/ 261 h 271"/>
                <a:gd name="T38" fmla="*/ 20 w 123"/>
                <a:gd name="T39" fmla="*/ 10 h 271"/>
                <a:gd name="T40" fmla="*/ 0 w 123"/>
                <a:gd name="T41" fmla="*/ 271 h 271"/>
                <a:gd name="T42" fmla="*/ 10 w 123"/>
                <a:gd name="T43" fmla="*/ 271 h 271"/>
                <a:gd name="T44" fmla="*/ 10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10 w 123"/>
                <a:gd name="T75" fmla="*/ 10 h 271"/>
                <a:gd name="T76" fmla="*/ 10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10 w 123"/>
                <a:gd name="T83" fmla="*/ 271 h 271"/>
                <a:gd name="T84" fmla="*/ 10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10" y="252"/>
                  </a:moveTo>
                  <a:lnTo>
                    <a:pt x="10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10" y="252"/>
                  </a:lnTo>
                  <a:close/>
                  <a:moveTo>
                    <a:pt x="104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1" name="Freeform 2169"/>
            <p:cNvSpPr>
              <a:spLocks noEditPoints="1"/>
            </p:cNvSpPr>
            <p:nvPr/>
          </p:nvSpPr>
          <p:spPr bwMode="auto">
            <a:xfrm>
              <a:off x="3506" y="2843"/>
              <a:ext cx="62" cy="139"/>
            </a:xfrm>
            <a:custGeom>
              <a:avLst/>
              <a:gdLst>
                <a:gd name="T0" fmla="*/ 9 w 123"/>
                <a:gd name="T1" fmla="*/ 259 h 278"/>
                <a:gd name="T2" fmla="*/ 9 w 123"/>
                <a:gd name="T3" fmla="*/ 278 h 278"/>
                <a:gd name="T4" fmla="*/ 113 w 123"/>
                <a:gd name="T5" fmla="*/ 278 h 278"/>
                <a:gd name="T6" fmla="*/ 113 w 123"/>
                <a:gd name="T7" fmla="*/ 259 h 278"/>
                <a:gd name="T8" fmla="*/ 9 w 123"/>
                <a:gd name="T9" fmla="*/ 259 h 278"/>
                <a:gd name="T10" fmla="*/ 103 w 123"/>
                <a:gd name="T11" fmla="*/ 268 h 278"/>
                <a:gd name="T12" fmla="*/ 123 w 123"/>
                <a:gd name="T13" fmla="*/ 268 h 278"/>
                <a:gd name="T14" fmla="*/ 123 w 123"/>
                <a:gd name="T15" fmla="*/ 10 h 278"/>
                <a:gd name="T16" fmla="*/ 103 w 123"/>
                <a:gd name="T17" fmla="*/ 10 h 278"/>
                <a:gd name="T18" fmla="*/ 103 w 123"/>
                <a:gd name="T19" fmla="*/ 268 h 278"/>
                <a:gd name="T20" fmla="*/ 113 w 123"/>
                <a:gd name="T21" fmla="*/ 20 h 278"/>
                <a:gd name="T22" fmla="*/ 113 w 123"/>
                <a:gd name="T23" fmla="*/ 0 h 278"/>
                <a:gd name="T24" fmla="*/ 9 w 123"/>
                <a:gd name="T25" fmla="*/ 0 h 278"/>
                <a:gd name="T26" fmla="*/ 9 w 123"/>
                <a:gd name="T27" fmla="*/ 20 h 278"/>
                <a:gd name="T28" fmla="*/ 113 w 123"/>
                <a:gd name="T29" fmla="*/ 20 h 278"/>
                <a:gd name="T30" fmla="*/ 19 w 123"/>
                <a:gd name="T31" fmla="*/ 10 h 278"/>
                <a:gd name="T32" fmla="*/ 0 w 123"/>
                <a:gd name="T33" fmla="*/ 10 h 278"/>
                <a:gd name="T34" fmla="*/ 0 w 123"/>
                <a:gd name="T35" fmla="*/ 268 h 278"/>
                <a:gd name="T36" fmla="*/ 19 w 123"/>
                <a:gd name="T37" fmla="*/ 268 h 278"/>
                <a:gd name="T38" fmla="*/ 19 w 123"/>
                <a:gd name="T39" fmla="*/ 10 h 278"/>
                <a:gd name="T40" fmla="*/ 0 w 123"/>
                <a:gd name="T41" fmla="*/ 278 h 278"/>
                <a:gd name="T42" fmla="*/ 9 w 123"/>
                <a:gd name="T43" fmla="*/ 278 h 278"/>
                <a:gd name="T44" fmla="*/ 9 w 123"/>
                <a:gd name="T45" fmla="*/ 268 h 278"/>
                <a:gd name="T46" fmla="*/ 0 w 123"/>
                <a:gd name="T47" fmla="*/ 268 h 278"/>
                <a:gd name="T48" fmla="*/ 0 w 123"/>
                <a:gd name="T49" fmla="*/ 278 h 278"/>
                <a:gd name="T50" fmla="*/ 123 w 123"/>
                <a:gd name="T51" fmla="*/ 278 h 278"/>
                <a:gd name="T52" fmla="*/ 123 w 123"/>
                <a:gd name="T53" fmla="*/ 268 h 278"/>
                <a:gd name="T54" fmla="*/ 113 w 123"/>
                <a:gd name="T55" fmla="*/ 268 h 278"/>
                <a:gd name="T56" fmla="*/ 113 w 123"/>
                <a:gd name="T57" fmla="*/ 278 h 278"/>
                <a:gd name="T58" fmla="*/ 123 w 123"/>
                <a:gd name="T59" fmla="*/ 278 h 278"/>
                <a:gd name="T60" fmla="*/ 123 w 123"/>
                <a:gd name="T61" fmla="*/ 0 h 278"/>
                <a:gd name="T62" fmla="*/ 113 w 123"/>
                <a:gd name="T63" fmla="*/ 0 h 278"/>
                <a:gd name="T64" fmla="*/ 113 w 123"/>
                <a:gd name="T65" fmla="*/ 10 h 278"/>
                <a:gd name="T66" fmla="*/ 123 w 123"/>
                <a:gd name="T67" fmla="*/ 10 h 278"/>
                <a:gd name="T68" fmla="*/ 123 w 123"/>
                <a:gd name="T69" fmla="*/ 0 h 278"/>
                <a:gd name="T70" fmla="*/ 0 w 123"/>
                <a:gd name="T71" fmla="*/ 0 h 278"/>
                <a:gd name="T72" fmla="*/ 0 w 123"/>
                <a:gd name="T73" fmla="*/ 10 h 278"/>
                <a:gd name="T74" fmla="*/ 9 w 123"/>
                <a:gd name="T75" fmla="*/ 10 h 278"/>
                <a:gd name="T76" fmla="*/ 9 w 123"/>
                <a:gd name="T77" fmla="*/ 0 h 278"/>
                <a:gd name="T78" fmla="*/ 0 w 123"/>
                <a:gd name="T79" fmla="*/ 0 h 278"/>
                <a:gd name="T80" fmla="*/ 0 w 123"/>
                <a:gd name="T81" fmla="*/ 278 h 278"/>
                <a:gd name="T82" fmla="*/ 9 w 123"/>
                <a:gd name="T83" fmla="*/ 278 h 278"/>
                <a:gd name="T84" fmla="*/ 9 w 123"/>
                <a:gd name="T85" fmla="*/ 268 h 278"/>
                <a:gd name="T86" fmla="*/ 0 w 123"/>
                <a:gd name="T87" fmla="*/ 268 h 278"/>
                <a:gd name="T88" fmla="*/ 0 w 123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8">
                  <a:moveTo>
                    <a:pt x="9" y="259"/>
                  </a:moveTo>
                  <a:lnTo>
                    <a:pt x="9" y="278"/>
                  </a:lnTo>
                  <a:lnTo>
                    <a:pt x="113" y="278"/>
                  </a:lnTo>
                  <a:lnTo>
                    <a:pt x="113" y="259"/>
                  </a:lnTo>
                  <a:lnTo>
                    <a:pt x="9" y="259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10"/>
                  </a:lnTo>
                  <a:lnTo>
                    <a:pt x="103" y="10"/>
                  </a:lnTo>
                  <a:lnTo>
                    <a:pt x="103" y="268"/>
                  </a:lnTo>
                  <a:close/>
                  <a:moveTo>
                    <a:pt x="113" y="20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13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3" y="278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8"/>
                  </a:lnTo>
                  <a:lnTo>
                    <a:pt x="123" y="278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2" name="Freeform 2170"/>
            <p:cNvSpPr>
              <a:spLocks noEditPoints="1"/>
            </p:cNvSpPr>
            <p:nvPr/>
          </p:nvSpPr>
          <p:spPr bwMode="auto">
            <a:xfrm>
              <a:off x="4269" y="3608"/>
              <a:ext cx="65" cy="139"/>
            </a:xfrm>
            <a:custGeom>
              <a:avLst/>
              <a:gdLst>
                <a:gd name="T0" fmla="*/ 10 w 129"/>
                <a:gd name="T1" fmla="*/ 258 h 277"/>
                <a:gd name="T2" fmla="*/ 10 w 129"/>
                <a:gd name="T3" fmla="*/ 277 h 277"/>
                <a:gd name="T4" fmla="*/ 120 w 129"/>
                <a:gd name="T5" fmla="*/ 277 h 277"/>
                <a:gd name="T6" fmla="*/ 120 w 129"/>
                <a:gd name="T7" fmla="*/ 258 h 277"/>
                <a:gd name="T8" fmla="*/ 10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20 w 129"/>
                <a:gd name="T21" fmla="*/ 19 h 277"/>
                <a:gd name="T22" fmla="*/ 120 w 129"/>
                <a:gd name="T23" fmla="*/ 0 h 277"/>
                <a:gd name="T24" fmla="*/ 10 w 129"/>
                <a:gd name="T25" fmla="*/ 0 h 277"/>
                <a:gd name="T26" fmla="*/ 10 w 129"/>
                <a:gd name="T27" fmla="*/ 19 h 277"/>
                <a:gd name="T28" fmla="*/ 120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10 w 129"/>
                <a:gd name="T43" fmla="*/ 277 h 277"/>
                <a:gd name="T44" fmla="*/ 10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20 w 129"/>
                <a:gd name="T55" fmla="*/ 268 h 277"/>
                <a:gd name="T56" fmla="*/ 120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20 w 129"/>
                <a:gd name="T63" fmla="*/ 0 h 277"/>
                <a:gd name="T64" fmla="*/ 120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10 w 129"/>
                <a:gd name="T75" fmla="*/ 9 h 277"/>
                <a:gd name="T76" fmla="*/ 10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10 w 129"/>
                <a:gd name="T83" fmla="*/ 277 h 277"/>
                <a:gd name="T84" fmla="*/ 10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10" y="258"/>
                  </a:moveTo>
                  <a:lnTo>
                    <a:pt x="10" y="277"/>
                  </a:lnTo>
                  <a:lnTo>
                    <a:pt x="120" y="277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20" y="268"/>
                  </a:lnTo>
                  <a:lnTo>
                    <a:pt x="120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3" name="Freeform 2171"/>
            <p:cNvSpPr>
              <a:spLocks noEditPoints="1"/>
            </p:cNvSpPr>
            <p:nvPr/>
          </p:nvSpPr>
          <p:spPr bwMode="auto">
            <a:xfrm>
              <a:off x="4705" y="2843"/>
              <a:ext cx="62" cy="139"/>
            </a:xfrm>
            <a:custGeom>
              <a:avLst/>
              <a:gdLst>
                <a:gd name="T0" fmla="*/ 9 w 122"/>
                <a:gd name="T1" fmla="*/ 259 h 278"/>
                <a:gd name="T2" fmla="*/ 9 w 122"/>
                <a:gd name="T3" fmla="*/ 278 h 278"/>
                <a:gd name="T4" fmla="*/ 113 w 122"/>
                <a:gd name="T5" fmla="*/ 278 h 278"/>
                <a:gd name="T6" fmla="*/ 113 w 122"/>
                <a:gd name="T7" fmla="*/ 259 h 278"/>
                <a:gd name="T8" fmla="*/ 9 w 122"/>
                <a:gd name="T9" fmla="*/ 259 h 278"/>
                <a:gd name="T10" fmla="*/ 103 w 122"/>
                <a:gd name="T11" fmla="*/ 268 h 278"/>
                <a:gd name="T12" fmla="*/ 122 w 122"/>
                <a:gd name="T13" fmla="*/ 268 h 278"/>
                <a:gd name="T14" fmla="*/ 122 w 122"/>
                <a:gd name="T15" fmla="*/ 10 h 278"/>
                <a:gd name="T16" fmla="*/ 103 w 122"/>
                <a:gd name="T17" fmla="*/ 10 h 278"/>
                <a:gd name="T18" fmla="*/ 103 w 122"/>
                <a:gd name="T19" fmla="*/ 268 h 278"/>
                <a:gd name="T20" fmla="*/ 113 w 122"/>
                <a:gd name="T21" fmla="*/ 20 h 278"/>
                <a:gd name="T22" fmla="*/ 113 w 122"/>
                <a:gd name="T23" fmla="*/ 0 h 278"/>
                <a:gd name="T24" fmla="*/ 9 w 122"/>
                <a:gd name="T25" fmla="*/ 0 h 278"/>
                <a:gd name="T26" fmla="*/ 9 w 122"/>
                <a:gd name="T27" fmla="*/ 20 h 278"/>
                <a:gd name="T28" fmla="*/ 113 w 122"/>
                <a:gd name="T29" fmla="*/ 20 h 278"/>
                <a:gd name="T30" fmla="*/ 19 w 122"/>
                <a:gd name="T31" fmla="*/ 10 h 278"/>
                <a:gd name="T32" fmla="*/ 0 w 122"/>
                <a:gd name="T33" fmla="*/ 10 h 278"/>
                <a:gd name="T34" fmla="*/ 0 w 122"/>
                <a:gd name="T35" fmla="*/ 268 h 278"/>
                <a:gd name="T36" fmla="*/ 19 w 122"/>
                <a:gd name="T37" fmla="*/ 268 h 278"/>
                <a:gd name="T38" fmla="*/ 19 w 122"/>
                <a:gd name="T39" fmla="*/ 10 h 278"/>
                <a:gd name="T40" fmla="*/ 0 w 122"/>
                <a:gd name="T41" fmla="*/ 278 h 278"/>
                <a:gd name="T42" fmla="*/ 9 w 122"/>
                <a:gd name="T43" fmla="*/ 278 h 278"/>
                <a:gd name="T44" fmla="*/ 9 w 122"/>
                <a:gd name="T45" fmla="*/ 268 h 278"/>
                <a:gd name="T46" fmla="*/ 0 w 122"/>
                <a:gd name="T47" fmla="*/ 268 h 278"/>
                <a:gd name="T48" fmla="*/ 0 w 122"/>
                <a:gd name="T49" fmla="*/ 278 h 278"/>
                <a:gd name="T50" fmla="*/ 122 w 122"/>
                <a:gd name="T51" fmla="*/ 278 h 278"/>
                <a:gd name="T52" fmla="*/ 122 w 122"/>
                <a:gd name="T53" fmla="*/ 268 h 278"/>
                <a:gd name="T54" fmla="*/ 113 w 122"/>
                <a:gd name="T55" fmla="*/ 268 h 278"/>
                <a:gd name="T56" fmla="*/ 113 w 122"/>
                <a:gd name="T57" fmla="*/ 278 h 278"/>
                <a:gd name="T58" fmla="*/ 122 w 122"/>
                <a:gd name="T59" fmla="*/ 278 h 278"/>
                <a:gd name="T60" fmla="*/ 122 w 122"/>
                <a:gd name="T61" fmla="*/ 0 h 278"/>
                <a:gd name="T62" fmla="*/ 113 w 122"/>
                <a:gd name="T63" fmla="*/ 0 h 278"/>
                <a:gd name="T64" fmla="*/ 113 w 122"/>
                <a:gd name="T65" fmla="*/ 10 h 278"/>
                <a:gd name="T66" fmla="*/ 122 w 122"/>
                <a:gd name="T67" fmla="*/ 10 h 278"/>
                <a:gd name="T68" fmla="*/ 122 w 122"/>
                <a:gd name="T69" fmla="*/ 0 h 278"/>
                <a:gd name="T70" fmla="*/ 0 w 122"/>
                <a:gd name="T71" fmla="*/ 0 h 278"/>
                <a:gd name="T72" fmla="*/ 0 w 122"/>
                <a:gd name="T73" fmla="*/ 10 h 278"/>
                <a:gd name="T74" fmla="*/ 9 w 122"/>
                <a:gd name="T75" fmla="*/ 10 h 278"/>
                <a:gd name="T76" fmla="*/ 9 w 122"/>
                <a:gd name="T77" fmla="*/ 0 h 278"/>
                <a:gd name="T78" fmla="*/ 0 w 122"/>
                <a:gd name="T79" fmla="*/ 0 h 278"/>
                <a:gd name="T80" fmla="*/ 0 w 122"/>
                <a:gd name="T81" fmla="*/ 278 h 278"/>
                <a:gd name="T82" fmla="*/ 9 w 122"/>
                <a:gd name="T83" fmla="*/ 278 h 278"/>
                <a:gd name="T84" fmla="*/ 9 w 122"/>
                <a:gd name="T85" fmla="*/ 268 h 278"/>
                <a:gd name="T86" fmla="*/ 0 w 122"/>
                <a:gd name="T87" fmla="*/ 268 h 278"/>
                <a:gd name="T88" fmla="*/ 0 w 122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8">
                  <a:moveTo>
                    <a:pt x="9" y="259"/>
                  </a:moveTo>
                  <a:lnTo>
                    <a:pt x="9" y="278"/>
                  </a:lnTo>
                  <a:lnTo>
                    <a:pt x="113" y="278"/>
                  </a:lnTo>
                  <a:lnTo>
                    <a:pt x="113" y="259"/>
                  </a:lnTo>
                  <a:lnTo>
                    <a:pt x="9" y="259"/>
                  </a:lnTo>
                  <a:close/>
                  <a:moveTo>
                    <a:pt x="103" y="268"/>
                  </a:moveTo>
                  <a:lnTo>
                    <a:pt x="122" y="268"/>
                  </a:lnTo>
                  <a:lnTo>
                    <a:pt x="122" y="10"/>
                  </a:lnTo>
                  <a:lnTo>
                    <a:pt x="103" y="10"/>
                  </a:lnTo>
                  <a:lnTo>
                    <a:pt x="103" y="268"/>
                  </a:lnTo>
                  <a:close/>
                  <a:moveTo>
                    <a:pt x="113" y="20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13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2" y="278"/>
                  </a:moveTo>
                  <a:lnTo>
                    <a:pt x="122" y="268"/>
                  </a:lnTo>
                  <a:lnTo>
                    <a:pt x="113" y="268"/>
                  </a:lnTo>
                  <a:lnTo>
                    <a:pt x="113" y="278"/>
                  </a:lnTo>
                  <a:lnTo>
                    <a:pt x="122" y="278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4" name="Freeform 2172"/>
            <p:cNvSpPr>
              <a:spLocks noEditPoints="1"/>
            </p:cNvSpPr>
            <p:nvPr/>
          </p:nvSpPr>
          <p:spPr bwMode="auto">
            <a:xfrm>
              <a:off x="4560" y="2843"/>
              <a:ext cx="132" cy="139"/>
            </a:xfrm>
            <a:custGeom>
              <a:avLst/>
              <a:gdLst>
                <a:gd name="T0" fmla="*/ 9 w 265"/>
                <a:gd name="T1" fmla="*/ 259 h 278"/>
                <a:gd name="T2" fmla="*/ 9 w 265"/>
                <a:gd name="T3" fmla="*/ 278 h 278"/>
                <a:gd name="T4" fmla="*/ 255 w 265"/>
                <a:gd name="T5" fmla="*/ 278 h 278"/>
                <a:gd name="T6" fmla="*/ 255 w 265"/>
                <a:gd name="T7" fmla="*/ 259 h 278"/>
                <a:gd name="T8" fmla="*/ 9 w 265"/>
                <a:gd name="T9" fmla="*/ 259 h 278"/>
                <a:gd name="T10" fmla="*/ 245 w 265"/>
                <a:gd name="T11" fmla="*/ 268 h 278"/>
                <a:gd name="T12" fmla="*/ 265 w 265"/>
                <a:gd name="T13" fmla="*/ 268 h 278"/>
                <a:gd name="T14" fmla="*/ 265 w 265"/>
                <a:gd name="T15" fmla="*/ 10 h 278"/>
                <a:gd name="T16" fmla="*/ 245 w 265"/>
                <a:gd name="T17" fmla="*/ 10 h 278"/>
                <a:gd name="T18" fmla="*/ 245 w 265"/>
                <a:gd name="T19" fmla="*/ 268 h 278"/>
                <a:gd name="T20" fmla="*/ 255 w 265"/>
                <a:gd name="T21" fmla="*/ 20 h 278"/>
                <a:gd name="T22" fmla="*/ 255 w 265"/>
                <a:gd name="T23" fmla="*/ 0 h 278"/>
                <a:gd name="T24" fmla="*/ 9 w 265"/>
                <a:gd name="T25" fmla="*/ 0 h 278"/>
                <a:gd name="T26" fmla="*/ 9 w 265"/>
                <a:gd name="T27" fmla="*/ 20 h 278"/>
                <a:gd name="T28" fmla="*/ 255 w 265"/>
                <a:gd name="T29" fmla="*/ 20 h 278"/>
                <a:gd name="T30" fmla="*/ 19 w 265"/>
                <a:gd name="T31" fmla="*/ 10 h 278"/>
                <a:gd name="T32" fmla="*/ 0 w 265"/>
                <a:gd name="T33" fmla="*/ 10 h 278"/>
                <a:gd name="T34" fmla="*/ 0 w 265"/>
                <a:gd name="T35" fmla="*/ 268 h 278"/>
                <a:gd name="T36" fmla="*/ 19 w 265"/>
                <a:gd name="T37" fmla="*/ 268 h 278"/>
                <a:gd name="T38" fmla="*/ 19 w 265"/>
                <a:gd name="T39" fmla="*/ 10 h 278"/>
                <a:gd name="T40" fmla="*/ 0 w 265"/>
                <a:gd name="T41" fmla="*/ 278 h 278"/>
                <a:gd name="T42" fmla="*/ 9 w 265"/>
                <a:gd name="T43" fmla="*/ 278 h 278"/>
                <a:gd name="T44" fmla="*/ 9 w 265"/>
                <a:gd name="T45" fmla="*/ 268 h 278"/>
                <a:gd name="T46" fmla="*/ 0 w 265"/>
                <a:gd name="T47" fmla="*/ 268 h 278"/>
                <a:gd name="T48" fmla="*/ 0 w 265"/>
                <a:gd name="T49" fmla="*/ 278 h 278"/>
                <a:gd name="T50" fmla="*/ 265 w 265"/>
                <a:gd name="T51" fmla="*/ 278 h 278"/>
                <a:gd name="T52" fmla="*/ 265 w 265"/>
                <a:gd name="T53" fmla="*/ 268 h 278"/>
                <a:gd name="T54" fmla="*/ 255 w 265"/>
                <a:gd name="T55" fmla="*/ 268 h 278"/>
                <a:gd name="T56" fmla="*/ 255 w 265"/>
                <a:gd name="T57" fmla="*/ 278 h 278"/>
                <a:gd name="T58" fmla="*/ 265 w 265"/>
                <a:gd name="T59" fmla="*/ 278 h 278"/>
                <a:gd name="T60" fmla="*/ 265 w 265"/>
                <a:gd name="T61" fmla="*/ 0 h 278"/>
                <a:gd name="T62" fmla="*/ 255 w 265"/>
                <a:gd name="T63" fmla="*/ 0 h 278"/>
                <a:gd name="T64" fmla="*/ 255 w 265"/>
                <a:gd name="T65" fmla="*/ 10 h 278"/>
                <a:gd name="T66" fmla="*/ 265 w 265"/>
                <a:gd name="T67" fmla="*/ 10 h 278"/>
                <a:gd name="T68" fmla="*/ 265 w 265"/>
                <a:gd name="T69" fmla="*/ 0 h 278"/>
                <a:gd name="T70" fmla="*/ 0 w 265"/>
                <a:gd name="T71" fmla="*/ 0 h 278"/>
                <a:gd name="T72" fmla="*/ 0 w 265"/>
                <a:gd name="T73" fmla="*/ 10 h 278"/>
                <a:gd name="T74" fmla="*/ 9 w 265"/>
                <a:gd name="T75" fmla="*/ 10 h 278"/>
                <a:gd name="T76" fmla="*/ 9 w 265"/>
                <a:gd name="T77" fmla="*/ 0 h 278"/>
                <a:gd name="T78" fmla="*/ 0 w 265"/>
                <a:gd name="T79" fmla="*/ 0 h 278"/>
                <a:gd name="T80" fmla="*/ 0 w 265"/>
                <a:gd name="T81" fmla="*/ 278 h 278"/>
                <a:gd name="T82" fmla="*/ 9 w 265"/>
                <a:gd name="T83" fmla="*/ 278 h 278"/>
                <a:gd name="T84" fmla="*/ 9 w 265"/>
                <a:gd name="T85" fmla="*/ 268 h 278"/>
                <a:gd name="T86" fmla="*/ 0 w 265"/>
                <a:gd name="T87" fmla="*/ 268 h 278"/>
                <a:gd name="T88" fmla="*/ 0 w 265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8">
                  <a:moveTo>
                    <a:pt x="9" y="259"/>
                  </a:moveTo>
                  <a:lnTo>
                    <a:pt x="9" y="278"/>
                  </a:lnTo>
                  <a:lnTo>
                    <a:pt x="255" y="278"/>
                  </a:lnTo>
                  <a:lnTo>
                    <a:pt x="255" y="259"/>
                  </a:lnTo>
                  <a:lnTo>
                    <a:pt x="9" y="259"/>
                  </a:lnTo>
                  <a:close/>
                  <a:moveTo>
                    <a:pt x="245" y="268"/>
                  </a:moveTo>
                  <a:lnTo>
                    <a:pt x="265" y="268"/>
                  </a:lnTo>
                  <a:lnTo>
                    <a:pt x="265" y="10"/>
                  </a:lnTo>
                  <a:lnTo>
                    <a:pt x="245" y="10"/>
                  </a:lnTo>
                  <a:lnTo>
                    <a:pt x="245" y="268"/>
                  </a:lnTo>
                  <a:close/>
                  <a:moveTo>
                    <a:pt x="255" y="20"/>
                  </a:moveTo>
                  <a:lnTo>
                    <a:pt x="255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255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65" y="278"/>
                  </a:moveTo>
                  <a:lnTo>
                    <a:pt x="265" y="268"/>
                  </a:lnTo>
                  <a:lnTo>
                    <a:pt x="255" y="268"/>
                  </a:lnTo>
                  <a:lnTo>
                    <a:pt x="255" y="278"/>
                  </a:lnTo>
                  <a:lnTo>
                    <a:pt x="265" y="278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5" name="Freeform 2173"/>
            <p:cNvSpPr>
              <a:spLocks noEditPoints="1"/>
            </p:cNvSpPr>
            <p:nvPr/>
          </p:nvSpPr>
          <p:spPr bwMode="auto">
            <a:xfrm>
              <a:off x="4540" y="3227"/>
              <a:ext cx="133" cy="136"/>
            </a:xfrm>
            <a:custGeom>
              <a:avLst/>
              <a:gdLst>
                <a:gd name="T0" fmla="*/ 10 w 265"/>
                <a:gd name="T1" fmla="*/ 252 h 271"/>
                <a:gd name="T2" fmla="*/ 10 w 265"/>
                <a:gd name="T3" fmla="*/ 271 h 271"/>
                <a:gd name="T4" fmla="*/ 255 w 265"/>
                <a:gd name="T5" fmla="*/ 271 h 271"/>
                <a:gd name="T6" fmla="*/ 255 w 265"/>
                <a:gd name="T7" fmla="*/ 252 h 271"/>
                <a:gd name="T8" fmla="*/ 10 w 265"/>
                <a:gd name="T9" fmla="*/ 252 h 271"/>
                <a:gd name="T10" fmla="*/ 246 w 265"/>
                <a:gd name="T11" fmla="*/ 261 h 271"/>
                <a:gd name="T12" fmla="*/ 265 w 265"/>
                <a:gd name="T13" fmla="*/ 261 h 271"/>
                <a:gd name="T14" fmla="*/ 265 w 265"/>
                <a:gd name="T15" fmla="*/ 9 h 271"/>
                <a:gd name="T16" fmla="*/ 246 w 265"/>
                <a:gd name="T17" fmla="*/ 9 h 271"/>
                <a:gd name="T18" fmla="*/ 246 w 265"/>
                <a:gd name="T19" fmla="*/ 261 h 271"/>
                <a:gd name="T20" fmla="*/ 255 w 265"/>
                <a:gd name="T21" fmla="*/ 19 h 271"/>
                <a:gd name="T22" fmla="*/ 255 w 265"/>
                <a:gd name="T23" fmla="*/ 0 h 271"/>
                <a:gd name="T24" fmla="*/ 10 w 265"/>
                <a:gd name="T25" fmla="*/ 0 h 271"/>
                <a:gd name="T26" fmla="*/ 10 w 265"/>
                <a:gd name="T27" fmla="*/ 19 h 271"/>
                <a:gd name="T28" fmla="*/ 255 w 265"/>
                <a:gd name="T29" fmla="*/ 19 h 271"/>
                <a:gd name="T30" fmla="*/ 19 w 265"/>
                <a:gd name="T31" fmla="*/ 9 h 271"/>
                <a:gd name="T32" fmla="*/ 0 w 265"/>
                <a:gd name="T33" fmla="*/ 9 h 271"/>
                <a:gd name="T34" fmla="*/ 0 w 265"/>
                <a:gd name="T35" fmla="*/ 261 h 271"/>
                <a:gd name="T36" fmla="*/ 19 w 265"/>
                <a:gd name="T37" fmla="*/ 261 h 271"/>
                <a:gd name="T38" fmla="*/ 19 w 265"/>
                <a:gd name="T39" fmla="*/ 9 h 271"/>
                <a:gd name="T40" fmla="*/ 0 w 265"/>
                <a:gd name="T41" fmla="*/ 271 h 271"/>
                <a:gd name="T42" fmla="*/ 10 w 265"/>
                <a:gd name="T43" fmla="*/ 271 h 271"/>
                <a:gd name="T44" fmla="*/ 10 w 265"/>
                <a:gd name="T45" fmla="*/ 261 h 271"/>
                <a:gd name="T46" fmla="*/ 0 w 265"/>
                <a:gd name="T47" fmla="*/ 261 h 271"/>
                <a:gd name="T48" fmla="*/ 0 w 265"/>
                <a:gd name="T49" fmla="*/ 271 h 271"/>
                <a:gd name="T50" fmla="*/ 265 w 265"/>
                <a:gd name="T51" fmla="*/ 271 h 271"/>
                <a:gd name="T52" fmla="*/ 265 w 265"/>
                <a:gd name="T53" fmla="*/ 261 h 271"/>
                <a:gd name="T54" fmla="*/ 255 w 265"/>
                <a:gd name="T55" fmla="*/ 261 h 271"/>
                <a:gd name="T56" fmla="*/ 255 w 265"/>
                <a:gd name="T57" fmla="*/ 271 h 271"/>
                <a:gd name="T58" fmla="*/ 265 w 265"/>
                <a:gd name="T59" fmla="*/ 271 h 271"/>
                <a:gd name="T60" fmla="*/ 265 w 265"/>
                <a:gd name="T61" fmla="*/ 0 h 271"/>
                <a:gd name="T62" fmla="*/ 255 w 265"/>
                <a:gd name="T63" fmla="*/ 0 h 271"/>
                <a:gd name="T64" fmla="*/ 255 w 265"/>
                <a:gd name="T65" fmla="*/ 9 h 271"/>
                <a:gd name="T66" fmla="*/ 265 w 265"/>
                <a:gd name="T67" fmla="*/ 9 h 271"/>
                <a:gd name="T68" fmla="*/ 265 w 265"/>
                <a:gd name="T69" fmla="*/ 0 h 271"/>
                <a:gd name="T70" fmla="*/ 0 w 265"/>
                <a:gd name="T71" fmla="*/ 0 h 271"/>
                <a:gd name="T72" fmla="*/ 0 w 265"/>
                <a:gd name="T73" fmla="*/ 9 h 271"/>
                <a:gd name="T74" fmla="*/ 10 w 265"/>
                <a:gd name="T75" fmla="*/ 9 h 271"/>
                <a:gd name="T76" fmla="*/ 10 w 265"/>
                <a:gd name="T77" fmla="*/ 0 h 271"/>
                <a:gd name="T78" fmla="*/ 0 w 265"/>
                <a:gd name="T79" fmla="*/ 0 h 271"/>
                <a:gd name="T80" fmla="*/ 0 w 265"/>
                <a:gd name="T81" fmla="*/ 271 h 271"/>
                <a:gd name="T82" fmla="*/ 10 w 265"/>
                <a:gd name="T83" fmla="*/ 271 h 271"/>
                <a:gd name="T84" fmla="*/ 10 w 265"/>
                <a:gd name="T85" fmla="*/ 261 h 271"/>
                <a:gd name="T86" fmla="*/ 0 w 265"/>
                <a:gd name="T87" fmla="*/ 261 h 271"/>
                <a:gd name="T88" fmla="*/ 0 w 265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1">
                  <a:moveTo>
                    <a:pt x="10" y="252"/>
                  </a:moveTo>
                  <a:lnTo>
                    <a:pt x="10" y="271"/>
                  </a:lnTo>
                  <a:lnTo>
                    <a:pt x="255" y="271"/>
                  </a:lnTo>
                  <a:lnTo>
                    <a:pt x="255" y="252"/>
                  </a:lnTo>
                  <a:lnTo>
                    <a:pt x="10" y="252"/>
                  </a:lnTo>
                  <a:close/>
                  <a:moveTo>
                    <a:pt x="246" y="261"/>
                  </a:moveTo>
                  <a:lnTo>
                    <a:pt x="265" y="261"/>
                  </a:lnTo>
                  <a:lnTo>
                    <a:pt x="265" y="9"/>
                  </a:lnTo>
                  <a:lnTo>
                    <a:pt x="246" y="9"/>
                  </a:lnTo>
                  <a:lnTo>
                    <a:pt x="246" y="261"/>
                  </a:lnTo>
                  <a:close/>
                  <a:moveTo>
                    <a:pt x="255" y="19"/>
                  </a:moveTo>
                  <a:lnTo>
                    <a:pt x="25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55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65" y="271"/>
                  </a:moveTo>
                  <a:lnTo>
                    <a:pt x="265" y="261"/>
                  </a:lnTo>
                  <a:lnTo>
                    <a:pt x="255" y="261"/>
                  </a:lnTo>
                  <a:lnTo>
                    <a:pt x="255" y="271"/>
                  </a:lnTo>
                  <a:lnTo>
                    <a:pt x="265" y="271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9"/>
                  </a:lnTo>
                  <a:lnTo>
                    <a:pt x="265" y="9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6" name="Freeform 2174"/>
            <p:cNvSpPr>
              <a:spLocks noEditPoints="1"/>
            </p:cNvSpPr>
            <p:nvPr/>
          </p:nvSpPr>
          <p:spPr bwMode="auto">
            <a:xfrm>
              <a:off x="4201" y="2204"/>
              <a:ext cx="62" cy="139"/>
            </a:xfrm>
            <a:custGeom>
              <a:avLst/>
              <a:gdLst>
                <a:gd name="T0" fmla="*/ 10 w 123"/>
                <a:gd name="T1" fmla="*/ 258 h 277"/>
                <a:gd name="T2" fmla="*/ 10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10 w 123"/>
                <a:gd name="T9" fmla="*/ 258 h 277"/>
                <a:gd name="T10" fmla="*/ 104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4 w 123"/>
                <a:gd name="T17" fmla="*/ 9 h 277"/>
                <a:gd name="T18" fmla="*/ 104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10 w 123"/>
                <a:gd name="T25" fmla="*/ 0 h 277"/>
                <a:gd name="T26" fmla="*/ 10 w 123"/>
                <a:gd name="T27" fmla="*/ 19 h 277"/>
                <a:gd name="T28" fmla="*/ 113 w 123"/>
                <a:gd name="T29" fmla="*/ 19 h 277"/>
                <a:gd name="T30" fmla="*/ 20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20 w 123"/>
                <a:gd name="T37" fmla="*/ 268 h 277"/>
                <a:gd name="T38" fmla="*/ 20 w 123"/>
                <a:gd name="T39" fmla="*/ 9 h 277"/>
                <a:gd name="T40" fmla="*/ 0 w 123"/>
                <a:gd name="T41" fmla="*/ 277 h 277"/>
                <a:gd name="T42" fmla="*/ 10 w 123"/>
                <a:gd name="T43" fmla="*/ 277 h 277"/>
                <a:gd name="T44" fmla="*/ 10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10 w 123"/>
                <a:gd name="T75" fmla="*/ 9 h 277"/>
                <a:gd name="T76" fmla="*/ 10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10 w 123"/>
                <a:gd name="T83" fmla="*/ 277 h 277"/>
                <a:gd name="T84" fmla="*/ 10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10" y="258"/>
                  </a:moveTo>
                  <a:lnTo>
                    <a:pt x="10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4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4" y="9"/>
                  </a:lnTo>
                  <a:lnTo>
                    <a:pt x="104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7" name="Freeform 2175"/>
            <p:cNvSpPr>
              <a:spLocks noEditPoints="1"/>
            </p:cNvSpPr>
            <p:nvPr/>
          </p:nvSpPr>
          <p:spPr bwMode="auto">
            <a:xfrm>
              <a:off x="3590" y="2459"/>
              <a:ext cx="62" cy="139"/>
            </a:xfrm>
            <a:custGeom>
              <a:avLst/>
              <a:gdLst>
                <a:gd name="T0" fmla="*/ 9 w 123"/>
                <a:gd name="T1" fmla="*/ 258 h 277"/>
                <a:gd name="T2" fmla="*/ 9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9 w 123"/>
                <a:gd name="T9" fmla="*/ 258 h 277"/>
                <a:gd name="T10" fmla="*/ 103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3 w 123"/>
                <a:gd name="T17" fmla="*/ 9 h 277"/>
                <a:gd name="T18" fmla="*/ 103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9 w 123"/>
                <a:gd name="T25" fmla="*/ 0 h 277"/>
                <a:gd name="T26" fmla="*/ 9 w 123"/>
                <a:gd name="T27" fmla="*/ 19 h 277"/>
                <a:gd name="T28" fmla="*/ 113 w 123"/>
                <a:gd name="T29" fmla="*/ 19 h 277"/>
                <a:gd name="T30" fmla="*/ 19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19 w 123"/>
                <a:gd name="T37" fmla="*/ 268 h 277"/>
                <a:gd name="T38" fmla="*/ 19 w 123"/>
                <a:gd name="T39" fmla="*/ 9 h 277"/>
                <a:gd name="T40" fmla="*/ 0 w 123"/>
                <a:gd name="T41" fmla="*/ 277 h 277"/>
                <a:gd name="T42" fmla="*/ 9 w 123"/>
                <a:gd name="T43" fmla="*/ 277 h 277"/>
                <a:gd name="T44" fmla="*/ 9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9 w 123"/>
                <a:gd name="T75" fmla="*/ 9 h 277"/>
                <a:gd name="T76" fmla="*/ 9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9 w 123"/>
                <a:gd name="T83" fmla="*/ 277 h 277"/>
                <a:gd name="T84" fmla="*/ 9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9" y="258"/>
                  </a:moveTo>
                  <a:lnTo>
                    <a:pt x="9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9" y="258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8" name="Freeform 2176"/>
            <p:cNvSpPr>
              <a:spLocks noEditPoints="1"/>
            </p:cNvSpPr>
            <p:nvPr/>
          </p:nvSpPr>
          <p:spPr bwMode="auto">
            <a:xfrm>
              <a:off x="3390" y="2204"/>
              <a:ext cx="81" cy="139"/>
            </a:xfrm>
            <a:custGeom>
              <a:avLst/>
              <a:gdLst>
                <a:gd name="T0" fmla="*/ 10 w 162"/>
                <a:gd name="T1" fmla="*/ 258 h 277"/>
                <a:gd name="T2" fmla="*/ 10 w 162"/>
                <a:gd name="T3" fmla="*/ 277 h 277"/>
                <a:gd name="T4" fmla="*/ 152 w 162"/>
                <a:gd name="T5" fmla="*/ 277 h 277"/>
                <a:gd name="T6" fmla="*/ 152 w 162"/>
                <a:gd name="T7" fmla="*/ 258 h 277"/>
                <a:gd name="T8" fmla="*/ 10 w 162"/>
                <a:gd name="T9" fmla="*/ 258 h 277"/>
                <a:gd name="T10" fmla="*/ 142 w 162"/>
                <a:gd name="T11" fmla="*/ 268 h 277"/>
                <a:gd name="T12" fmla="*/ 162 w 162"/>
                <a:gd name="T13" fmla="*/ 268 h 277"/>
                <a:gd name="T14" fmla="*/ 162 w 162"/>
                <a:gd name="T15" fmla="*/ 9 h 277"/>
                <a:gd name="T16" fmla="*/ 142 w 162"/>
                <a:gd name="T17" fmla="*/ 9 h 277"/>
                <a:gd name="T18" fmla="*/ 142 w 162"/>
                <a:gd name="T19" fmla="*/ 268 h 277"/>
                <a:gd name="T20" fmla="*/ 152 w 162"/>
                <a:gd name="T21" fmla="*/ 19 h 277"/>
                <a:gd name="T22" fmla="*/ 152 w 162"/>
                <a:gd name="T23" fmla="*/ 0 h 277"/>
                <a:gd name="T24" fmla="*/ 10 w 162"/>
                <a:gd name="T25" fmla="*/ 0 h 277"/>
                <a:gd name="T26" fmla="*/ 10 w 162"/>
                <a:gd name="T27" fmla="*/ 19 h 277"/>
                <a:gd name="T28" fmla="*/ 152 w 162"/>
                <a:gd name="T29" fmla="*/ 19 h 277"/>
                <a:gd name="T30" fmla="*/ 19 w 162"/>
                <a:gd name="T31" fmla="*/ 9 h 277"/>
                <a:gd name="T32" fmla="*/ 0 w 162"/>
                <a:gd name="T33" fmla="*/ 9 h 277"/>
                <a:gd name="T34" fmla="*/ 0 w 162"/>
                <a:gd name="T35" fmla="*/ 268 h 277"/>
                <a:gd name="T36" fmla="*/ 19 w 162"/>
                <a:gd name="T37" fmla="*/ 268 h 277"/>
                <a:gd name="T38" fmla="*/ 19 w 162"/>
                <a:gd name="T39" fmla="*/ 9 h 277"/>
                <a:gd name="T40" fmla="*/ 0 w 162"/>
                <a:gd name="T41" fmla="*/ 277 h 277"/>
                <a:gd name="T42" fmla="*/ 10 w 162"/>
                <a:gd name="T43" fmla="*/ 277 h 277"/>
                <a:gd name="T44" fmla="*/ 10 w 162"/>
                <a:gd name="T45" fmla="*/ 268 h 277"/>
                <a:gd name="T46" fmla="*/ 0 w 162"/>
                <a:gd name="T47" fmla="*/ 268 h 277"/>
                <a:gd name="T48" fmla="*/ 0 w 162"/>
                <a:gd name="T49" fmla="*/ 277 h 277"/>
                <a:gd name="T50" fmla="*/ 162 w 162"/>
                <a:gd name="T51" fmla="*/ 277 h 277"/>
                <a:gd name="T52" fmla="*/ 162 w 162"/>
                <a:gd name="T53" fmla="*/ 268 h 277"/>
                <a:gd name="T54" fmla="*/ 152 w 162"/>
                <a:gd name="T55" fmla="*/ 268 h 277"/>
                <a:gd name="T56" fmla="*/ 152 w 162"/>
                <a:gd name="T57" fmla="*/ 277 h 277"/>
                <a:gd name="T58" fmla="*/ 162 w 162"/>
                <a:gd name="T59" fmla="*/ 277 h 277"/>
                <a:gd name="T60" fmla="*/ 162 w 162"/>
                <a:gd name="T61" fmla="*/ 0 h 277"/>
                <a:gd name="T62" fmla="*/ 152 w 162"/>
                <a:gd name="T63" fmla="*/ 0 h 277"/>
                <a:gd name="T64" fmla="*/ 152 w 162"/>
                <a:gd name="T65" fmla="*/ 9 h 277"/>
                <a:gd name="T66" fmla="*/ 162 w 162"/>
                <a:gd name="T67" fmla="*/ 9 h 277"/>
                <a:gd name="T68" fmla="*/ 162 w 162"/>
                <a:gd name="T69" fmla="*/ 0 h 277"/>
                <a:gd name="T70" fmla="*/ 0 w 162"/>
                <a:gd name="T71" fmla="*/ 0 h 277"/>
                <a:gd name="T72" fmla="*/ 0 w 162"/>
                <a:gd name="T73" fmla="*/ 9 h 277"/>
                <a:gd name="T74" fmla="*/ 10 w 162"/>
                <a:gd name="T75" fmla="*/ 9 h 277"/>
                <a:gd name="T76" fmla="*/ 10 w 162"/>
                <a:gd name="T77" fmla="*/ 0 h 277"/>
                <a:gd name="T78" fmla="*/ 0 w 162"/>
                <a:gd name="T79" fmla="*/ 0 h 277"/>
                <a:gd name="T80" fmla="*/ 0 w 162"/>
                <a:gd name="T81" fmla="*/ 277 h 277"/>
                <a:gd name="T82" fmla="*/ 10 w 162"/>
                <a:gd name="T83" fmla="*/ 277 h 277"/>
                <a:gd name="T84" fmla="*/ 10 w 162"/>
                <a:gd name="T85" fmla="*/ 268 h 277"/>
                <a:gd name="T86" fmla="*/ 0 w 162"/>
                <a:gd name="T87" fmla="*/ 268 h 277"/>
                <a:gd name="T88" fmla="*/ 0 w 16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2" y="268"/>
                  </a:lnTo>
                  <a:lnTo>
                    <a:pt x="162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2" y="277"/>
                  </a:moveTo>
                  <a:lnTo>
                    <a:pt x="162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2" y="277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69" name="Freeform 2177"/>
            <p:cNvSpPr>
              <a:spLocks noEditPoints="1"/>
            </p:cNvSpPr>
            <p:nvPr/>
          </p:nvSpPr>
          <p:spPr bwMode="auto">
            <a:xfrm>
              <a:off x="3358" y="2459"/>
              <a:ext cx="97" cy="139"/>
            </a:xfrm>
            <a:custGeom>
              <a:avLst/>
              <a:gdLst>
                <a:gd name="T0" fmla="*/ 10 w 194"/>
                <a:gd name="T1" fmla="*/ 258 h 277"/>
                <a:gd name="T2" fmla="*/ 10 w 194"/>
                <a:gd name="T3" fmla="*/ 277 h 277"/>
                <a:gd name="T4" fmla="*/ 185 w 194"/>
                <a:gd name="T5" fmla="*/ 277 h 277"/>
                <a:gd name="T6" fmla="*/ 185 w 194"/>
                <a:gd name="T7" fmla="*/ 258 h 277"/>
                <a:gd name="T8" fmla="*/ 10 w 194"/>
                <a:gd name="T9" fmla="*/ 258 h 277"/>
                <a:gd name="T10" fmla="*/ 175 w 194"/>
                <a:gd name="T11" fmla="*/ 268 h 277"/>
                <a:gd name="T12" fmla="*/ 194 w 194"/>
                <a:gd name="T13" fmla="*/ 268 h 277"/>
                <a:gd name="T14" fmla="*/ 194 w 194"/>
                <a:gd name="T15" fmla="*/ 9 h 277"/>
                <a:gd name="T16" fmla="*/ 175 w 194"/>
                <a:gd name="T17" fmla="*/ 9 h 277"/>
                <a:gd name="T18" fmla="*/ 175 w 194"/>
                <a:gd name="T19" fmla="*/ 268 h 277"/>
                <a:gd name="T20" fmla="*/ 185 w 194"/>
                <a:gd name="T21" fmla="*/ 19 h 277"/>
                <a:gd name="T22" fmla="*/ 185 w 194"/>
                <a:gd name="T23" fmla="*/ 0 h 277"/>
                <a:gd name="T24" fmla="*/ 10 w 194"/>
                <a:gd name="T25" fmla="*/ 0 h 277"/>
                <a:gd name="T26" fmla="*/ 10 w 194"/>
                <a:gd name="T27" fmla="*/ 19 h 277"/>
                <a:gd name="T28" fmla="*/ 185 w 194"/>
                <a:gd name="T29" fmla="*/ 19 h 277"/>
                <a:gd name="T30" fmla="*/ 20 w 194"/>
                <a:gd name="T31" fmla="*/ 9 h 277"/>
                <a:gd name="T32" fmla="*/ 0 w 194"/>
                <a:gd name="T33" fmla="*/ 9 h 277"/>
                <a:gd name="T34" fmla="*/ 0 w 194"/>
                <a:gd name="T35" fmla="*/ 268 h 277"/>
                <a:gd name="T36" fmla="*/ 20 w 194"/>
                <a:gd name="T37" fmla="*/ 268 h 277"/>
                <a:gd name="T38" fmla="*/ 20 w 194"/>
                <a:gd name="T39" fmla="*/ 9 h 277"/>
                <a:gd name="T40" fmla="*/ 0 w 194"/>
                <a:gd name="T41" fmla="*/ 277 h 277"/>
                <a:gd name="T42" fmla="*/ 10 w 194"/>
                <a:gd name="T43" fmla="*/ 277 h 277"/>
                <a:gd name="T44" fmla="*/ 10 w 194"/>
                <a:gd name="T45" fmla="*/ 268 h 277"/>
                <a:gd name="T46" fmla="*/ 0 w 194"/>
                <a:gd name="T47" fmla="*/ 268 h 277"/>
                <a:gd name="T48" fmla="*/ 0 w 194"/>
                <a:gd name="T49" fmla="*/ 277 h 277"/>
                <a:gd name="T50" fmla="*/ 194 w 194"/>
                <a:gd name="T51" fmla="*/ 277 h 277"/>
                <a:gd name="T52" fmla="*/ 194 w 194"/>
                <a:gd name="T53" fmla="*/ 268 h 277"/>
                <a:gd name="T54" fmla="*/ 185 w 194"/>
                <a:gd name="T55" fmla="*/ 268 h 277"/>
                <a:gd name="T56" fmla="*/ 185 w 194"/>
                <a:gd name="T57" fmla="*/ 277 h 277"/>
                <a:gd name="T58" fmla="*/ 194 w 194"/>
                <a:gd name="T59" fmla="*/ 277 h 277"/>
                <a:gd name="T60" fmla="*/ 194 w 194"/>
                <a:gd name="T61" fmla="*/ 0 h 277"/>
                <a:gd name="T62" fmla="*/ 185 w 194"/>
                <a:gd name="T63" fmla="*/ 0 h 277"/>
                <a:gd name="T64" fmla="*/ 185 w 194"/>
                <a:gd name="T65" fmla="*/ 9 h 277"/>
                <a:gd name="T66" fmla="*/ 194 w 194"/>
                <a:gd name="T67" fmla="*/ 9 h 277"/>
                <a:gd name="T68" fmla="*/ 194 w 194"/>
                <a:gd name="T69" fmla="*/ 0 h 277"/>
                <a:gd name="T70" fmla="*/ 0 w 194"/>
                <a:gd name="T71" fmla="*/ 0 h 277"/>
                <a:gd name="T72" fmla="*/ 0 w 194"/>
                <a:gd name="T73" fmla="*/ 9 h 277"/>
                <a:gd name="T74" fmla="*/ 10 w 194"/>
                <a:gd name="T75" fmla="*/ 9 h 277"/>
                <a:gd name="T76" fmla="*/ 10 w 194"/>
                <a:gd name="T77" fmla="*/ 0 h 277"/>
                <a:gd name="T78" fmla="*/ 0 w 194"/>
                <a:gd name="T79" fmla="*/ 0 h 277"/>
                <a:gd name="T80" fmla="*/ 0 w 194"/>
                <a:gd name="T81" fmla="*/ 277 h 277"/>
                <a:gd name="T82" fmla="*/ 10 w 194"/>
                <a:gd name="T83" fmla="*/ 277 h 277"/>
                <a:gd name="T84" fmla="*/ 10 w 194"/>
                <a:gd name="T85" fmla="*/ 268 h 277"/>
                <a:gd name="T86" fmla="*/ 0 w 194"/>
                <a:gd name="T87" fmla="*/ 268 h 277"/>
                <a:gd name="T88" fmla="*/ 0 w 19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7">
                  <a:moveTo>
                    <a:pt x="10" y="258"/>
                  </a:moveTo>
                  <a:lnTo>
                    <a:pt x="10" y="277"/>
                  </a:lnTo>
                  <a:lnTo>
                    <a:pt x="185" y="277"/>
                  </a:lnTo>
                  <a:lnTo>
                    <a:pt x="185" y="258"/>
                  </a:lnTo>
                  <a:lnTo>
                    <a:pt x="10" y="258"/>
                  </a:lnTo>
                  <a:close/>
                  <a:moveTo>
                    <a:pt x="175" y="268"/>
                  </a:moveTo>
                  <a:lnTo>
                    <a:pt x="194" y="268"/>
                  </a:lnTo>
                  <a:lnTo>
                    <a:pt x="194" y="9"/>
                  </a:lnTo>
                  <a:lnTo>
                    <a:pt x="175" y="9"/>
                  </a:lnTo>
                  <a:lnTo>
                    <a:pt x="175" y="268"/>
                  </a:lnTo>
                  <a:close/>
                  <a:moveTo>
                    <a:pt x="185" y="19"/>
                  </a:moveTo>
                  <a:lnTo>
                    <a:pt x="18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5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94" y="277"/>
                  </a:moveTo>
                  <a:lnTo>
                    <a:pt x="194" y="268"/>
                  </a:lnTo>
                  <a:lnTo>
                    <a:pt x="185" y="268"/>
                  </a:lnTo>
                  <a:lnTo>
                    <a:pt x="185" y="277"/>
                  </a:lnTo>
                  <a:lnTo>
                    <a:pt x="194" y="277"/>
                  </a:lnTo>
                  <a:close/>
                  <a:moveTo>
                    <a:pt x="194" y="0"/>
                  </a:moveTo>
                  <a:lnTo>
                    <a:pt x="185" y="0"/>
                  </a:lnTo>
                  <a:lnTo>
                    <a:pt x="185" y="9"/>
                  </a:lnTo>
                  <a:lnTo>
                    <a:pt x="194" y="9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0" name="Freeform 2178"/>
            <p:cNvSpPr>
              <a:spLocks noEditPoints="1"/>
            </p:cNvSpPr>
            <p:nvPr/>
          </p:nvSpPr>
          <p:spPr bwMode="auto">
            <a:xfrm>
              <a:off x="3968" y="2714"/>
              <a:ext cx="97" cy="139"/>
            </a:xfrm>
            <a:custGeom>
              <a:avLst/>
              <a:gdLst>
                <a:gd name="T0" fmla="*/ 10 w 194"/>
                <a:gd name="T1" fmla="*/ 258 h 278"/>
                <a:gd name="T2" fmla="*/ 10 w 194"/>
                <a:gd name="T3" fmla="*/ 278 h 278"/>
                <a:gd name="T4" fmla="*/ 184 w 194"/>
                <a:gd name="T5" fmla="*/ 278 h 278"/>
                <a:gd name="T6" fmla="*/ 184 w 194"/>
                <a:gd name="T7" fmla="*/ 258 h 278"/>
                <a:gd name="T8" fmla="*/ 10 w 194"/>
                <a:gd name="T9" fmla="*/ 258 h 278"/>
                <a:gd name="T10" fmla="*/ 174 w 194"/>
                <a:gd name="T11" fmla="*/ 268 h 278"/>
                <a:gd name="T12" fmla="*/ 194 w 194"/>
                <a:gd name="T13" fmla="*/ 268 h 278"/>
                <a:gd name="T14" fmla="*/ 194 w 194"/>
                <a:gd name="T15" fmla="*/ 10 h 278"/>
                <a:gd name="T16" fmla="*/ 174 w 194"/>
                <a:gd name="T17" fmla="*/ 10 h 278"/>
                <a:gd name="T18" fmla="*/ 174 w 194"/>
                <a:gd name="T19" fmla="*/ 268 h 278"/>
                <a:gd name="T20" fmla="*/ 184 w 194"/>
                <a:gd name="T21" fmla="*/ 19 h 278"/>
                <a:gd name="T22" fmla="*/ 184 w 194"/>
                <a:gd name="T23" fmla="*/ 0 h 278"/>
                <a:gd name="T24" fmla="*/ 10 w 194"/>
                <a:gd name="T25" fmla="*/ 0 h 278"/>
                <a:gd name="T26" fmla="*/ 10 w 194"/>
                <a:gd name="T27" fmla="*/ 19 h 278"/>
                <a:gd name="T28" fmla="*/ 184 w 194"/>
                <a:gd name="T29" fmla="*/ 19 h 278"/>
                <a:gd name="T30" fmla="*/ 19 w 194"/>
                <a:gd name="T31" fmla="*/ 10 h 278"/>
                <a:gd name="T32" fmla="*/ 0 w 194"/>
                <a:gd name="T33" fmla="*/ 10 h 278"/>
                <a:gd name="T34" fmla="*/ 0 w 194"/>
                <a:gd name="T35" fmla="*/ 268 h 278"/>
                <a:gd name="T36" fmla="*/ 19 w 194"/>
                <a:gd name="T37" fmla="*/ 268 h 278"/>
                <a:gd name="T38" fmla="*/ 19 w 194"/>
                <a:gd name="T39" fmla="*/ 10 h 278"/>
                <a:gd name="T40" fmla="*/ 0 w 194"/>
                <a:gd name="T41" fmla="*/ 278 h 278"/>
                <a:gd name="T42" fmla="*/ 10 w 194"/>
                <a:gd name="T43" fmla="*/ 278 h 278"/>
                <a:gd name="T44" fmla="*/ 10 w 194"/>
                <a:gd name="T45" fmla="*/ 268 h 278"/>
                <a:gd name="T46" fmla="*/ 0 w 194"/>
                <a:gd name="T47" fmla="*/ 268 h 278"/>
                <a:gd name="T48" fmla="*/ 0 w 194"/>
                <a:gd name="T49" fmla="*/ 278 h 278"/>
                <a:gd name="T50" fmla="*/ 194 w 194"/>
                <a:gd name="T51" fmla="*/ 278 h 278"/>
                <a:gd name="T52" fmla="*/ 194 w 194"/>
                <a:gd name="T53" fmla="*/ 268 h 278"/>
                <a:gd name="T54" fmla="*/ 184 w 194"/>
                <a:gd name="T55" fmla="*/ 268 h 278"/>
                <a:gd name="T56" fmla="*/ 184 w 194"/>
                <a:gd name="T57" fmla="*/ 278 h 278"/>
                <a:gd name="T58" fmla="*/ 194 w 194"/>
                <a:gd name="T59" fmla="*/ 278 h 278"/>
                <a:gd name="T60" fmla="*/ 194 w 194"/>
                <a:gd name="T61" fmla="*/ 0 h 278"/>
                <a:gd name="T62" fmla="*/ 184 w 194"/>
                <a:gd name="T63" fmla="*/ 0 h 278"/>
                <a:gd name="T64" fmla="*/ 184 w 194"/>
                <a:gd name="T65" fmla="*/ 10 h 278"/>
                <a:gd name="T66" fmla="*/ 194 w 194"/>
                <a:gd name="T67" fmla="*/ 10 h 278"/>
                <a:gd name="T68" fmla="*/ 194 w 194"/>
                <a:gd name="T69" fmla="*/ 0 h 278"/>
                <a:gd name="T70" fmla="*/ 0 w 194"/>
                <a:gd name="T71" fmla="*/ 0 h 278"/>
                <a:gd name="T72" fmla="*/ 0 w 194"/>
                <a:gd name="T73" fmla="*/ 10 h 278"/>
                <a:gd name="T74" fmla="*/ 10 w 194"/>
                <a:gd name="T75" fmla="*/ 10 h 278"/>
                <a:gd name="T76" fmla="*/ 10 w 194"/>
                <a:gd name="T77" fmla="*/ 0 h 278"/>
                <a:gd name="T78" fmla="*/ 0 w 194"/>
                <a:gd name="T79" fmla="*/ 0 h 278"/>
                <a:gd name="T80" fmla="*/ 0 w 194"/>
                <a:gd name="T81" fmla="*/ 278 h 278"/>
                <a:gd name="T82" fmla="*/ 10 w 194"/>
                <a:gd name="T83" fmla="*/ 278 h 278"/>
                <a:gd name="T84" fmla="*/ 10 w 194"/>
                <a:gd name="T85" fmla="*/ 268 h 278"/>
                <a:gd name="T86" fmla="*/ 0 w 194"/>
                <a:gd name="T87" fmla="*/ 268 h 278"/>
                <a:gd name="T88" fmla="*/ 0 w 194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8">
                  <a:moveTo>
                    <a:pt x="10" y="258"/>
                  </a:moveTo>
                  <a:lnTo>
                    <a:pt x="10" y="278"/>
                  </a:lnTo>
                  <a:lnTo>
                    <a:pt x="184" y="278"/>
                  </a:lnTo>
                  <a:lnTo>
                    <a:pt x="184" y="258"/>
                  </a:lnTo>
                  <a:lnTo>
                    <a:pt x="10" y="258"/>
                  </a:lnTo>
                  <a:close/>
                  <a:moveTo>
                    <a:pt x="174" y="268"/>
                  </a:moveTo>
                  <a:lnTo>
                    <a:pt x="194" y="268"/>
                  </a:lnTo>
                  <a:lnTo>
                    <a:pt x="194" y="10"/>
                  </a:lnTo>
                  <a:lnTo>
                    <a:pt x="174" y="10"/>
                  </a:lnTo>
                  <a:lnTo>
                    <a:pt x="174" y="268"/>
                  </a:lnTo>
                  <a:close/>
                  <a:moveTo>
                    <a:pt x="184" y="19"/>
                  </a:moveTo>
                  <a:lnTo>
                    <a:pt x="18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4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94" y="278"/>
                  </a:moveTo>
                  <a:lnTo>
                    <a:pt x="194" y="268"/>
                  </a:lnTo>
                  <a:lnTo>
                    <a:pt x="184" y="268"/>
                  </a:lnTo>
                  <a:lnTo>
                    <a:pt x="184" y="278"/>
                  </a:lnTo>
                  <a:lnTo>
                    <a:pt x="194" y="278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10"/>
                  </a:lnTo>
                  <a:lnTo>
                    <a:pt x="194" y="10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1" name="Freeform 2179"/>
            <p:cNvSpPr>
              <a:spLocks noEditPoints="1"/>
            </p:cNvSpPr>
            <p:nvPr/>
          </p:nvSpPr>
          <p:spPr bwMode="auto">
            <a:xfrm>
              <a:off x="4172" y="3353"/>
              <a:ext cx="81" cy="139"/>
            </a:xfrm>
            <a:custGeom>
              <a:avLst/>
              <a:gdLst>
                <a:gd name="T0" fmla="*/ 10 w 162"/>
                <a:gd name="T1" fmla="*/ 258 h 277"/>
                <a:gd name="T2" fmla="*/ 10 w 162"/>
                <a:gd name="T3" fmla="*/ 277 h 277"/>
                <a:gd name="T4" fmla="*/ 152 w 162"/>
                <a:gd name="T5" fmla="*/ 277 h 277"/>
                <a:gd name="T6" fmla="*/ 152 w 162"/>
                <a:gd name="T7" fmla="*/ 258 h 277"/>
                <a:gd name="T8" fmla="*/ 10 w 162"/>
                <a:gd name="T9" fmla="*/ 258 h 277"/>
                <a:gd name="T10" fmla="*/ 142 w 162"/>
                <a:gd name="T11" fmla="*/ 268 h 277"/>
                <a:gd name="T12" fmla="*/ 162 w 162"/>
                <a:gd name="T13" fmla="*/ 268 h 277"/>
                <a:gd name="T14" fmla="*/ 162 w 162"/>
                <a:gd name="T15" fmla="*/ 9 h 277"/>
                <a:gd name="T16" fmla="*/ 142 w 162"/>
                <a:gd name="T17" fmla="*/ 9 h 277"/>
                <a:gd name="T18" fmla="*/ 142 w 162"/>
                <a:gd name="T19" fmla="*/ 268 h 277"/>
                <a:gd name="T20" fmla="*/ 152 w 162"/>
                <a:gd name="T21" fmla="*/ 19 h 277"/>
                <a:gd name="T22" fmla="*/ 152 w 162"/>
                <a:gd name="T23" fmla="*/ 0 h 277"/>
                <a:gd name="T24" fmla="*/ 10 w 162"/>
                <a:gd name="T25" fmla="*/ 0 h 277"/>
                <a:gd name="T26" fmla="*/ 10 w 162"/>
                <a:gd name="T27" fmla="*/ 19 h 277"/>
                <a:gd name="T28" fmla="*/ 152 w 162"/>
                <a:gd name="T29" fmla="*/ 19 h 277"/>
                <a:gd name="T30" fmla="*/ 20 w 162"/>
                <a:gd name="T31" fmla="*/ 9 h 277"/>
                <a:gd name="T32" fmla="*/ 0 w 162"/>
                <a:gd name="T33" fmla="*/ 9 h 277"/>
                <a:gd name="T34" fmla="*/ 0 w 162"/>
                <a:gd name="T35" fmla="*/ 268 h 277"/>
                <a:gd name="T36" fmla="*/ 20 w 162"/>
                <a:gd name="T37" fmla="*/ 268 h 277"/>
                <a:gd name="T38" fmla="*/ 20 w 162"/>
                <a:gd name="T39" fmla="*/ 9 h 277"/>
                <a:gd name="T40" fmla="*/ 0 w 162"/>
                <a:gd name="T41" fmla="*/ 277 h 277"/>
                <a:gd name="T42" fmla="*/ 10 w 162"/>
                <a:gd name="T43" fmla="*/ 277 h 277"/>
                <a:gd name="T44" fmla="*/ 10 w 162"/>
                <a:gd name="T45" fmla="*/ 268 h 277"/>
                <a:gd name="T46" fmla="*/ 0 w 162"/>
                <a:gd name="T47" fmla="*/ 268 h 277"/>
                <a:gd name="T48" fmla="*/ 0 w 162"/>
                <a:gd name="T49" fmla="*/ 277 h 277"/>
                <a:gd name="T50" fmla="*/ 162 w 162"/>
                <a:gd name="T51" fmla="*/ 277 h 277"/>
                <a:gd name="T52" fmla="*/ 162 w 162"/>
                <a:gd name="T53" fmla="*/ 268 h 277"/>
                <a:gd name="T54" fmla="*/ 152 w 162"/>
                <a:gd name="T55" fmla="*/ 268 h 277"/>
                <a:gd name="T56" fmla="*/ 152 w 162"/>
                <a:gd name="T57" fmla="*/ 277 h 277"/>
                <a:gd name="T58" fmla="*/ 162 w 162"/>
                <a:gd name="T59" fmla="*/ 277 h 277"/>
                <a:gd name="T60" fmla="*/ 162 w 162"/>
                <a:gd name="T61" fmla="*/ 0 h 277"/>
                <a:gd name="T62" fmla="*/ 152 w 162"/>
                <a:gd name="T63" fmla="*/ 0 h 277"/>
                <a:gd name="T64" fmla="*/ 152 w 162"/>
                <a:gd name="T65" fmla="*/ 9 h 277"/>
                <a:gd name="T66" fmla="*/ 162 w 162"/>
                <a:gd name="T67" fmla="*/ 9 h 277"/>
                <a:gd name="T68" fmla="*/ 162 w 162"/>
                <a:gd name="T69" fmla="*/ 0 h 277"/>
                <a:gd name="T70" fmla="*/ 0 w 162"/>
                <a:gd name="T71" fmla="*/ 0 h 277"/>
                <a:gd name="T72" fmla="*/ 0 w 162"/>
                <a:gd name="T73" fmla="*/ 9 h 277"/>
                <a:gd name="T74" fmla="*/ 10 w 162"/>
                <a:gd name="T75" fmla="*/ 9 h 277"/>
                <a:gd name="T76" fmla="*/ 10 w 162"/>
                <a:gd name="T77" fmla="*/ 0 h 277"/>
                <a:gd name="T78" fmla="*/ 0 w 162"/>
                <a:gd name="T79" fmla="*/ 0 h 277"/>
                <a:gd name="T80" fmla="*/ 0 w 162"/>
                <a:gd name="T81" fmla="*/ 277 h 277"/>
                <a:gd name="T82" fmla="*/ 10 w 162"/>
                <a:gd name="T83" fmla="*/ 277 h 277"/>
                <a:gd name="T84" fmla="*/ 10 w 162"/>
                <a:gd name="T85" fmla="*/ 268 h 277"/>
                <a:gd name="T86" fmla="*/ 0 w 162"/>
                <a:gd name="T87" fmla="*/ 268 h 277"/>
                <a:gd name="T88" fmla="*/ 0 w 16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2" y="268"/>
                  </a:lnTo>
                  <a:lnTo>
                    <a:pt x="162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2" y="277"/>
                  </a:moveTo>
                  <a:lnTo>
                    <a:pt x="162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2" y="277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2" name="Freeform 2180"/>
            <p:cNvSpPr>
              <a:spLocks noEditPoints="1"/>
            </p:cNvSpPr>
            <p:nvPr/>
          </p:nvSpPr>
          <p:spPr bwMode="auto">
            <a:xfrm>
              <a:off x="3962" y="2333"/>
              <a:ext cx="81" cy="136"/>
            </a:xfrm>
            <a:custGeom>
              <a:avLst/>
              <a:gdLst>
                <a:gd name="T0" fmla="*/ 10 w 162"/>
                <a:gd name="T1" fmla="*/ 252 h 271"/>
                <a:gd name="T2" fmla="*/ 10 w 162"/>
                <a:gd name="T3" fmla="*/ 271 h 271"/>
                <a:gd name="T4" fmla="*/ 152 w 162"/>
                <a:gd name="T5" fmla="*/ 271 h 271"/>
                <a:gd name="T6" fmla="*/ 152 w 162"/>
                <a:gd name="T7" fmla="*/ 252 h 271"/>
                <a:gd name="T8" fmla="*/ 10 w 162"/>
                <a:gd name="T9" fmla="*/ 252 h 271"/>
                <a:gd name="T10" fmla="*/ 142 w 162"/>
                <a:gd name="T11" fmla="*/ 261 h 271"/>
                <a:gd name="T12" fmla="*/ 162 w 162"/>
                <a:gd name="T13" fmla="*/ 261 h 271"/>
                <a:gd name="T14" fmla="*/ 162 w 162"/>
                <a:gd name="T15" fmla="*/ 10 h 271"/>
                <a:gd name="T16" fmla="*/ 142 w 162"/>
                <a:gd name="T17" fmla="*/ 10 h 271"/>
                <a:gd name="T18" fmla="*/ 142 w 162"/>
                <a:gd name="T19" fmla="*/ 261 h 271"/>
                <a:gd name="T20" fmla="*/ 152 w 162"/>
                <a:gd name="T21" fmla="*/ 19 h 271"/>
                <a:gd name="T22" fmla="*/ 152 w 162"/>
                <a:gd name="T23" fmla="*/ 0 h 271"/>
                <a:gd name="T24" fmla="*/ 10 w 162"/>
                <a:gd name="T25" fmla="*/ 0 h 271"/>
                <a:gd name="T26" fmla="*/ 10 w 162"/>
                <a:gd name="T27" fmla="*/ 19 h 271"/>
                <a:gd name="T28" fmla="*/ 152 w 162"/>
                <a:gd name="T29" fmla="*/ 19 h 271"/>
                <a:gd name="T30" fmla="*/ 19 w 162"/>
                <a:gd name="T31" fmla="*/ 10 h 271"/>
                <a:gd name="T32" fmla="*/ 0 w 162"/>
                <a:gd name="T33" fmla="*/ 10 h 271"/>
                <a:gd name="T34" fmla="*/ 0 w 162"/>
                <a:gd name="T35" fmla="*/ 261 h 271"/>
                <a:gd name="T36" fmla="*/ 19 w 162"/>
                <a:gd name="T37" fmla="*/ 261 h 271"/>
                <a:gd name="T38" fmla="*/ 19 w 162"/>
                <a:gd name="T39" fmla="*/ 10 h 271"/>
                <a:gd name="T40" fmla="*/ 0 w 162"/>
                <a:gd name="T41" fmla="*/ 271 h 271"/>
                <a:gd name="T42" fmla="*/ 10 w 162"/>
                <a:gd name="T43" fmla="*/ 271 h 271"/>
                <a:gd name="T44" fmla="*/ 10 w 162"/>
                <a:gd name="T45" fmla="*/ 261 h 271"/>
                <a:gd name="T46" fmla="*/ 0 w 162"/>
                <a:gd name="T47" fmla="*/ 261 h 271"/>
                <a:gd name="T48" fmla="*/ 0 w 162"/>
                <a:gd name="T49" fmla="*/ 271 h 271"/>
                <a:gd name="T50" fmla="*/ 162 w 162"/>
                <a:gd name="T51" fmla="*/ 271 h 271"/>
                <a:gd name="T52" fmla="*/ 162 w 162"/>
                <a:gd name="T53" fmla="*/ 261 h 271"/>
                <a:gd name="T54" fmla="*/ 152 w 162"/>
                <a:gd name="T55" fmla="*/ 261 h 271"/>
                <a:gd name="T56" fmla="*/ 152 w 162"/>
                <a:gd name="T57" fmla="*/ 271 h 271"/>
                <a:gd name="T58" fmla="*/ 162 w 162"/>
                <a:gd name="T59" fmla="*/ 271 h 271"/>
                <a:gd name="T60" fmla="*/ 162 w 162"/>
                <a:gd name="T61" fmla="*/ 0 h 271"/>
                <a:gd name="T62" fmla="*/ 152 w 162"/>
                <a:gd name="T63" fmla="*/ 0 h 271"/>
                <a:gd name="T64" fmla="*/ 152 w 162"/>
                <a:gd name="T65" fmla="*/ 10 h 271"/>
                <a:gd name="T66" fmla="*/ 162 w 162"/>
                <a:gd name="T67" fmla="*/ 10 h 271"/>
                <a:gd name="T68" fmla="*/ 162 w 162"/>
                <a:gd name="T69" fmla="*/ 0 h 271"/>
                <a:gd name="T70" fmla="*/ 0 w 162"/>
                <a:gd name="T71" fmla="*/ 0 h 271"/>
                <a:gd name="T72" fmla="*/ 0 w 162"/>
                <a:gd name="T73" fmla="*/ 10 h 271"/>
                <a:gd name="T74" fmla="*/ 10 w 162"/>
                <a:gd name="T75" fmla="*/ 10 h 271"/>
                <a:gd name="T76" fmla="*/ 10 w 162"/>
                <a:gd name="T77" fmla="*/ 0 h 271"/>
                <a:gd name="T78" fmla="*/ 0 w 162"/>
                <a:gd name="T79" fmla="*/ 0 h 271"/>
                <a:gd name="T80" fmla="*/ 0 w 162"/>
                <a:gd name="T81" fmla="*/ 271 h 271"/>
                <a:gd name="T82" fmla="*/ 10 w 162"/>
                <a:gd name="T83" fmla="*/ 271 h 271"/>
                <a:gd name="T84" fmla="*/ 10 w 162"/>
                <a:gd name="T85" fmla="*/ 261 h 271"/>
                <a:gd name="T86" fmla="*/ 0 w 162"/>
                <a:gd name="T87" fmla="*/ 261 h 271"/>
                <a:gd name="T88" fmla="*/ 0 w 162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1">
                  <a:moveTo>
                    <a:pt x="10" y="252"/>
                  </a:moveTo>
                  <a:lnTo>
                    <a:pt x="10" y="271"/>
                  </a:lnTo>
                  <a:lnTo>
                    <a:pt x="152" y="271"/>
                  </a:lnTo>
                  <a:lnTo>
                    <a:pt x="152" y="252"/>
                  </a:lnTo>
                  <a:lnTo>
                    <a:pt x="10" y="252"/>
                  </a:lnTo>
                  <a:close/>
                  <a:moveTo>
                    <a:pt x="142" y="261"/>
                  </a:moveTo>
                  <a:lnTo>
                    <a:pt x="162" y="261"/>
                  </a:lnTo>
                  <a:lnTo>
                    <a:pt x="162" y="10"/>
                  </a:lnTo>
                  <a:lnTo>
                    <a:pt x="142" y="10"/>
                  </a:lnTo>
                  <a:lnTo>
                    <a:pt x="142" y="261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62" y="271"/>
                  </a:moveTo>
                  <a:lnTo>
                    <a:pt x="162" y="261"/>
                  </a:lnTo>
                  <a:lnTo>
                    <a:pt x="152" y="261"/>
                  </a:lnTo>
                  <a:lnTo>
                    <a:pt x="152" y="271"/>
                  </a:lnTo>
                  <a:lnTo>
                    <a:pt x="162" y="271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10"/>
                  </a:lnTo>
                  <a:lnTo>
                    <a:pt x="162" y="10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3" name="Freeform 2181"/>
            <p:cNvSpPr>
              <a:spLocks noEditPoints="1"/>
            </p:cNvSpPr>
            <p:nvPr/>
          </p:nvSpPr>
          <p:spPr bwMode="auto">
            <a:xfrm>
              <a:off x="3991" y="3227"/>
              <a:ext cx="97" cy="136"/>
            </a:xfrm>
            <a:custGeom>
              <a:avLst/>
              <a:gdLst>
                <a:gd name="T0" fmla="*/ 10 w 194"/>
                <a:gd name="T1" fmla="*/ 252 h 271"/>
                <a:gd name="T2" fmla="*/ 10 w 194"/>
                <a:gd name="T3" fmla="*/ 271 h 271"/>
                <a:gd name="T4" fmla="*/ 184 w 194"/>
                <a:gd name="T5" fmla="*/ 271 h 271"/>
                <a:gd name="T6" fmla="*/ 184 w 194"/>
                <a:gd name="T7" fmla="*/ 252 h 271"/>
                <a:gd name="T8" fmla="*/ 10 w 194"/>
                <a:gd name="T9" fmla="*/ 252 h 271"/>
                <a:gd name="T10" fmla="*/ 175 w 194"/>
                <a:gd name="T11" fmla="*/ 261 h 271"/>
                <a:gd name="T12" fmla="*/ 194 w 194"/>
                <a:gd name="T13" fmla="*/ 261 h 271"/>
                <a:gd name="T14" fmla="*/ 194 w 194"/>
                <a:gd name="T15" fmla="*/ 9 h 271"/>
                <a:gd name="T16" fmla="*/ 175 w 194"/>
                <a:gd name="T17" fmla="*/ 9 h 271"/>
                <a:gd name="T18" fmla="*/ 175 w 194"/>
                <a:gd name="T19" fmla="*/ 261 h 271"/>
                <a:gd name="T20" fmla="*/ 184 w 194"/>
                <a:gd name="T21" fmla="*/ 19 h 271"/>
                <a:gd name="T22" fmla="*/ 184 w 194"/>
                <a:gd name="T23" fmla="*/ 0 h 271"/>
                <a:gd name="T24" fmla="*/ 10 w 194"/>
                <a:gd name="T25" fmla="*/ 0 h 271"/>
                <a:gd name="T26" fmla="*/ 10 w 194"/>
                <a:gd name="T27" fmla="*/ 19 h 271"/>
                <a:gd name="T28" fmla="*/ 184 w 194"/>
                <a:gd name="T29" fmla="*/ 19 h 271"/>
                <a:gd name="T30" fmla="*/ 20 w 194"/>
                <a:gd name="T31" fmla="*/ 9 h 271"/>
                <a:gd name="T32" fmla="*/ 0 w 194"/>
                <a:gd name="T33" fmla="*/ 9 h 271"/>
                <a:gd name="T34" fmla="*/ 0 w 194"/>
                <a:gd name="T35" fmla="*/ 261 h 271"/>
                <a:gd name="T36" fmla="*/ 20 w 194"/>
                <a:gd name="T37" fmla="*/ 261 h 271"/>
                <a:gd name="T38" fmla="*/ 20 w 194"/>
                <a:gd name="T39" fmla="*/ 9 h 271"/>
                <a:gd name="T40" fmla="*/ 0 w 194"/>
                <a:gd name="T41" fmla="*/ 271 h 271"/>
                <a:gd name="T42" fmla="*/ 10 w 194"/>
                <a:gd name="T43" fmla="*/ 271 h 271"/>
                <a:gd name="T44" fmla="*/ 10 w 194"/>
                <a:gd name="T45" fmla="*/ 261 h 271"/>
                <a:gd name="T46" fmla="*/ 0 w 194"/>
                <a:gd name="T47" fmla="*/ 261 h 271"/>
                <a:gd name="T48" fmla="*/ 0 w 194"/>
                <a:gd name="T49" fmla="*/ 271 h 271"/>
                <a:gd name="T50" fmla="*/ 194 w 194"/>
                <a:gd name="T51" fmla="*/ 271 h 271"/>
                <a:gd name="T52" fmla="*/ 194 w 194"/>
                <a:gd name="T53" fmla="*/ 261 h 271"/>
                <a:gd name="T54" fmla="*/ 184 w 194"/>
                <a:gd name="T55" fmla="*/ 261 h 271"/>
                <a:gd name="T56" fmla="*/ 184 w 194"/>
                <a:gd name="T57" fmla="*/ 271 h 271"/>
                <a:gd name="T58" fmla="*/ 194 w 194"/>
                <a:gd name="T59" fmla="*/ 271 h 271"/>
                <a:gd name="T60" fmla="*/ 194 w 194"/>
                <a:gd name="T61" fmla="*/ 0 h 271"/>
                <a:gd name="T62" fmla="*/ 184 w 194"/>
                <a:gd name="T63" fmla="*/ 0 h 271"/>
                <a:gd name="T64" fmla="*/ 184 w 194"/>
                <a:gd name="T65" fmla="*/ 9 h 271"/>
                <a:gd name="T66" fmla="*/ 194 w 194"/>
                <a:gd name="T67" fmla="*/ 9 h 271"/>
                <a:gd name="T68" fmla="*/ 194 w 194"/>
                <a:gd name="T69" fmla="*/ 0 h 271"/>
                <a:gd name="T70" fmla="*/ 0 w 194"/>
                <a:gd name="T71" fmla="*/ 0 h 271"/>
                <a:gd name="T72" fmla="*/ 0 w 194"/>
                <a:gd name="T73" fmla="*/ 9 h 271"/>
                <a:gd name="T74" fmla="*/ 10 w 194"/>
                <a:gd name="T75" fmla="*/ 9 h 271"/>
                <a:gd name="T76" fmla="*/ 10 w 194"/>
                <a:gd name="T77" fmla="*/ 0 h 271"/>
                <a:gd name="T78" fmla="*/ 0 w 194"/>
                <a:gd name="T79" fmla="*/ 0 h 271"/>
                <a:gd name="T80" fmla="*/ 0 w 194"/>
                <a:gd name="T81" fmla="*/ 271 h 271"/>
                <a:gd name="T82" fmla="*/ 10 w 194"/>
                <a:gd name="T83" fmla="*/ 271 h 271"/>
                <a:gd name="T84" fmla="*/ 10 w 194"/>
                <a:gd name="T85" fmla="*/ 261 h 271"/>
                <a:gd name="T86" fmla="*/ 0 w 194"/>
                <a:gd name="T87" fmla="*/ 261 h 271"/>
                <a:gd name="T88" fmla="*/ 0 w 19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1">
                  <a:moveTo>
                    <a:pt x="10" y="252"/>
                  </a:moveTo>
                  <a:lnTo>
                    <a:pt x="10" y="271"/>
                  </a:lnTo>
                  <a:lnTo>
                    <a:pt x="184" y="271"/>
                  </a:lnTo>
                  <a:lnTo>
                    <a:pt x="184" y="252"/>
                  </a:lnTo>
                  <a:lnTo>
                    <a:pt x="10" y="252"/>
                  </a:lnTo>
                  <a:close/>
                  <a:moveTo>
                    <a:pt x="175" y="261"/>
                  </a:moveTo>
                  <a:lnTo>
                    <a:pt x="194" y="261"/>
                  </a:lnTo>
                  <a:lnTo>
                    <a:pt x="194" y="9"/>
                  </a:lnTo>
                  <a:lnTo>
                    <a:pt x="175" y="9"/>
                  </a:lnTo>
                  <a:lnTo>
                    <a:pt x="175" y="261"/>
                  </a:lnTo>
                  <a:close/>
                  <a:moveTo>
                    <a:pt x="184" y="19"/>
                  </a:moveTo>
                  <a:lnTo>
                    <a:pt x="18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4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94" y="271"/>
                  </a:moveTo>
                  <a:lnTo>
                    <a:pt x="194" y="261"/>
                  </a:lnTo>
                  <a:lnTo>
                    <a:pt x="184" y="261"/>
                  </a:lnTo>
                  <a:lnTo>
                    <a:pt x="184" y="271"/>
                  </a:lnTo>
                  <a:lnTo>
                    <a:pt x="194" y="271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9"/>
                  </a:lnTo>
                  <a:lnTo>
                    <a:pt x="194" y="9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4" name="Freeform 2182"/>
            <p:cNvSpPr>
              <a:spLocks noEditPoints="1"/>
            </p:cNvSpPr>
            <p:nvPr/>
          </p:nvSpPr>
          <p:spPr bwMode="auto">
            <a:xfrm>
              <a:off x="3739" y="2588"/>
              <a:ext cx="133" cy="136"/>
            </a:xfrm>
            <a:custGeom>
              <a:avLst/>
              <a:gdLst>
                <a:gd name="T0" fmla="*/ 10 w 265"/>
                <a:gd name="T1" fmla="*/ 252 h 271"/>
                <a:gd name="T2" fmla="*/ 10 w 265"/>
                <a:gd name="T3" fmla="*/ 271 h 271"/>
                <a:gd name="T4" fmla="*/ 255 w 265"/>
                <a:gd name="T5" fmla="*/ 271 h 271"/>
                <a:gd name="T6" fmla="*/ 255 w 265"/>
                <a:gd name="T7" fmla="*/ 252 h 271"/>
                <a:gd name="T8" fmla="*/ 10 w 265"/>
                <a:gd name="T9" fmla="*/ 252 h 271"/>
                <a:gd name="T10" fmla="*/ 246 w 265"/>
                <a:gd name="T11" fmla="*/ 262 h 271"/>
                <a:gd name="T12" fmla="*/ 265 w 265"/>
                <a:gd name="T13" fmla="*/ 262 h 271"/>
                <a:gd name="T14" fmla="*/ 265 w 265"/>
                <a:gd name="T15" fmla="*/ 10 h 271"/>
                <a:gd name="T16" fmla="*/ 246 w 265"/>
                <a:gd name="T17" fmla="*/ 10 h 271"/>
                <a:gd name="T18" fmla="*/ 246 w 265"/>
                <a:gd name="T19" fmla="*/ 262 h 271"/>
                <a:gd name="T20" fmla="*/ 255 w 265"/>
                <a:gd name="T21" fmla="*/ 19 h 271"/>
                <a:gd name="T22" fmla="*/ 255 w 265"/>
                <a:gd name="T23" fmla="*/ 0 h 271"/>
                <a:gd name="T24" fmla="*/ 10 w 265"/>
                <a:gd name="T25" fmla="*/ 0 h 271"/>
                <a:gd name="T26" fmla="*/ 10 w 265"/>
                <a:gd name="T27" fmla="*/ 19 h 271"/>
                <a:gd name="T28" fmla="*/ 255 w 265"/>
                <a:gd name="T29" fmla="*/ 19 h 271"/>
                <a:gd name="T30" fmla="*/ 19 w 265"/>
                <a:gd name="T31" fmla="*/ 10 h 271"/>
                <a:gd name="T32" fmla="*/ 0 w 265"/>
                <a:gd name="T33" fmla="*/ 10 h 271"/>
                <a:gd name="T34" fmla="*/ 0 w 265"/>
                <a:gd name="T35" fmla="*/ 262 h 271"/>
                <a:gd name="T36" fmla="*/ 19 w 265"/>
                <a:gd name="T37" fmla="*/ 262 h 271"/>
                <a:gd name="T38" fmla="*/ 19 w 265"/>
                <a:gd name="T39" fmla="*/ 10 h 271"/>
                <a:gd name="T40" fmla="*/ 0 w 265"/>
                <a:gd name="T41" fmla="*/ 271 h 271"/>
                <a:gd name="T42" fmla="*/ 10 w 265"/>
                <a:gd name="T43" fmla="*/ 271 h 271"/>
                <a:gd name="T44" fmla="*/ 10 w 265"/>
                <a:gd name="T45" fmla="*/ 262 h 271"/>
                <a:gd name="T46" fmla="*/ 0 w 265"/>
                <a:gd name="T47" fmla="*/ 262 h 271"/>
                <a:gd name="T48" fmla="*/ 0 w 265"/>
                <a:gd name="T49" fmla="*/ 271 h 271"/>
                <a:gd name="T50" fmla="*/ 265 w 265"/>
                <a:gd name="T51" fmla="*/ 271 h 271"/>
                <a:gd name="T52" fmla="*/ 265 w 265"/>
                <a:gd name="T53" fmla="*/ 262 h 271"/>
                <a:gd name="T54" fmla="*/ 255 w 265"/>
                <a:gd name="T55" fmla="*/ 262 h 271"/>
                <a:gd name="T56" fmla="*/ 255 w 265"/>
                <a:gd name="T57" fmla="*/ 271 h 271"/>
                <a:gd name="T58" fmla="*/ 265 w 265"/>
                <a:gd name="T59" fmla="*/ 271 h 271"/>
                <a:gd name="T60" fmla="*/ 265 w 265"/>
                <a:gd name="T61" fmla="*/ 0 h 271"/>
                <a:gd name="T62" fmla="*/ 255 w 265"/>
                <a:gd name="T63" fmla="*/ 0 h 271"/>
                <a:gd name="T64" fmla="*/ 255 w 265"/>
                <a:gd name="T65" fmla="*/ 10 h 271"/>
                <a:gd name="T66" fmla="*/ 265 w 265"/>
                <a:gd name="T67" fmla="*/ 10 h 271"/>
                <a:gd name="T68" fmla="*/ 265 w 265"/>
                <a:gd name="T69" fmla="*/ 0 h 271"/>
                <a:gd name="T70" fmla="*/ 0 w 265"/>
                <a:gd name="T71" fmla="*/ 0 h 271"/>
                <a:gd name="T72" fmla="*/ 0 w 265"/>
                <a:gd name="T73" fmla="*/ 10 h 271"/>
                <a:gd name="T74" fmla="*/ 10 w 265"/>
                <a:gd name="T75" fmla="*/ 10 h 271"/>
                <a:gd name="T76" fmla="*/ 10 w 265"/>
                <a:gd name="T77" fmla="*/ 0 h 271"/>
                <a:gd name="T78" fmla="*/ 0 w 265"/>
                <a:gd name="T79" fmla="*/ 0 h 271"/>
                <a:gd name="T80" fmla="*/ 0 w 265"/>
                <a:gd name="T81" fmla="*/ 271 h 271"/>
                <a:gd name="T82" fmla="*/ 10 w 265"/>
                <a:gd name="T83" fmla="*/ 271 h 271"/>
                <a:gd name="T84" fmla="*/ 10 w 265"/>
                <a:gd name="T85" fmla="*/ 262 h 271"/>
                <a:gd name="T86" fmla="*/ 0 w 265"/>
                <a:gd name="T87" fmla="*/ 262 h 271"/>
                <a:gd name="T88" fmla="*/ 0 w 265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1">
                  <a:moveTo>
                    <a:pt x="10" y="252"/>
                  </a:moveTo>
                  <a:lnTo>
                    <a:pt x="10" y="271"/>
                  </a:lnTo>
                  <a:lnTo>
                    <a:pt x="255" y="271"/>
                  </a:lnTo>
                  <a:lnTo>
                    <a:pt x="255" y="252"/>
                  </a:lnTo>
                  <a:lnTo>
                    <a:pt x="10" y="252"/>
                  </a:lnTo>
                  <a:close/>
                  <a:moveTo>
                    <a:pt x="246" y="262"/>
                  </a:moveTo>
                  <a:lnTo>
                    <a:pt x="265" y="262"/>
                  </a:lnTo>
                  <a:lnTo>
                    <a:pt x="265" y="10"/>
                  </a:lnTo>
                  <a:lnTo>
                    <a:pt x="246" y="10"/>
                  </a:lnTo>
                  <a:lnTo>
                    <a:pt x="246" y="262"/>
                  </a:lnTo>
                  <a:close/>
                  <a:moveTo>
                    <a:pt x="255" y="19"/>
                  </a:moveTo>
                  <a:lnTo>
                    <a:pt x="25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55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265" y="271"/>
                  </a:moveTo>
                  <a:lnTo>
                    <a:pt x="265" y="262"/>
                  </a:lnTo>
                  <a:lnTo>
                    <a:pt x="255" y="262"/>
                  </a:lnTo>
                  <a:lnTo>
                    <a:pt x="255" y="271"/>
                  </a:lnTo>
                  <a:lnTo>
                    <a:pt x="265" y="271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5" name="Freeform 2183"/>
            <p:cNvSpPr>
              <a:spLocks noEditPoints="1"/>
            </p:cNvSpPr>
            <p:nvPr/>
          </p:nvSpPr>
          <p:spPr bwMode="auto">
            <a:xfrm>
              <a:off x="3694" y="3482"/>
              <a:ext cx="136" cy="136"/>
            </a:xfrm>
            <a:custGeom>
              <a:avLst/>
              <a:gdLst>
                <a:gd name="T0" fmla="*/ 9 w 271"/>
                <a:gd name="T1" fmla="*/ 252 h 271"/>
                <a:gd name="T2" fmla="*/ 9 w 271"/>
                <a:gd name="T3" fmla="*/ 271 h 271"/>
                <a:gd name="T4" fmla="*/ 261 w 271"/>
                <a:gd name="T5" fmla="*/ 271 h 271"/>
                <a:gd name="T6" fmla="*/ 261 w 271"/>
                <a:gd name="T7" fmla="*/ 252 h 271"/>
                <a:gd name="T8" fmla="*/ 9 w 271"/>
                <a:gd name="T9" fmla="*/ 252 h 271"/>
                <a:gd name="T10" fmla="*/ 252 w 271"/>
                <a:gd name="T11" fmla="*/ 261 h 271"/>
                <a:gd name="T12" fmla="*/ 271 w 271"/>
                <a:gd name="T13" fmla="*/ 261 h 271"/>
                <a:gd name="T14" fmla="*/ 271 w 271"/>
                <a:gd name="T15" fmla="*/ 10 h 271"/>
                <a:gd name="T16" fmla="*/ 252 w 271"/>
                <a:gd name="T17" fmla="*/ 10 h 271"/>
                <a:gd name="T18" fmla="*/ 252 w 271"/>
                <a:gd name="T19" fmla="*/ 261 h 271"/>
                <a:gd name="T20" fmla="*/ 261 w 271"/>
                <a:gd name="T21" fmla="*/ 19 h 271"/>
                <a:gd name="T22" fmla="*/ 261 w 271"/>
                <a:gd name="T23" fmla="*/ 0 h 271"/>
                <a:gd name="T24" fmla="*/ 9 w 271"/>
                <a:gd name="T25" fmla="*/ 0 h 271"/>
                <a:gd name="T26" fmla="*/ 9 w 271"/>
                <a:gd name="T27" fmla="*/ 19 h 271"/>
                <a:gd name="T28" fmla="*/ 261 w 271"/>
                <a:gd name="T29" fmla="*/ 19 h 271"/>
                <a:gd name="T30" fmla="*/ 19 w 271"/>
                <a:gd name="T31" fmla="*/ 10 h 271"/>
                <a:gd name="T32" fmla="*/ 0 w 271"/>
                <a:gd name="T33" fmla="*/ 10 h 271"/>
                <a:gd name="T34" fmla="*/ 0 w 271"/>
                <a:gd name="T35" fmla="*/ 261 h 271"/>
                <a:gd name="T36" fmla="*/ 19 w 271"/>
                <a:gd name="T37" fmla="*/ 261 h 271"/>
                <a:gd name="T38" fmla="*/ 19 w 271"/>
                <a:gd name="T39" fmla="*/ 10 h 271"/>
                <a:gd name="T40" fmla="*/ 0 w 271"/>
                <a:gd name="T41" fmla="*/ 271 h 271"/>
                <a:gd name="T42" fmla="*/ 9 w 271"/>
                <a:gd name="T43" fmla="*/ 271 h 271"/>
                <a:gd name="T44" fmla="*/ 9 w 271"/>
                <a:gd name="T45" fmla="*/ 261 h 271"/>
                <a:gd name="T46" fmla="*/ 0 w 271"/>
                <a:gd name="T47" fmla="*/ 261 h 271"/>
                <a:gd name="T48" fmla="*/ 0 w 271"/>
                <a:gd name="T49" fmla="*/ 271 h 271"/>
                <a:gd name="T50" fmla="*/ 271 w 271"/>
                <a:gd name="T51" fmla="*/ 271 h 271"/>
                <a:gd name="T52" fmla="*/ 271 w 271"/>
                <a:gd name="T53" fmla="*/ 261 h 271"/>
                <a:gd name="T54" fmla="*/ 261 w 271"/>
                <a:gd name="T55" fmla="*/ 261 h 271"/>
                <a:gd name="T56" fmla="*/ 261 w 271"/>
                <a:gd name="T57" fmla="*/ 271 h 271"/>
                <a:gd name="T58" fmla="*/ 271 w 271"/>
                <a:gd name="T59" fmla="*/ 271 h 271"/>
                <a:gd name="T60" fmla="*/ 271 w 271"/>
                <a:gd name="T61" fmla="*/ 0 h 271"/>
                <a:gd name="T62" fmla="*/ 261 w 271"/>
                <a:gd name="T63" fmla="*/ 0 h 271"/>
                <a:gd name="T64" fmla="*/ 261 w 271"/>
                <a:gd name="T65" fmla="*/ 10 h 271"/>
                <a:gd name="T66" fmla="*/ 271 w 271"/>
                <a:gd name="T67" fmla="*/ 10 h 271"/>
                <a:gd name="T68" fmla="*/ 271 w 271"/>
                <a:gd name="T69" fmla="*/ 0 h 271"/>
                <a:gd name="T70" fmla="*/ 0 w 271"/>
                <a:gd name="T71" fmla="*/ 0 h 271"/>
                <a:gd name="T72" fmla="*/ 0 w 271"/>
                <a:gd name="T73" fmla="*/ 10 h 271"/>
                <a:gd name="T74" fmla="*/ 9 w 271"/>
                <a:gd name="T75" fmla="*/ 10 h 271"/>
                <a:gd name="T76" fmla="*/ 9 w 271"/>
                <a:gd name="T77" fmla="*/ 0 h 271"/>
                <a:gd name="T78" fmla="*/ 0 w 271"/>
                <a:gd name="T79" fmla="*/ 0 h 271"/>
                <a:gd name="T80" fmla="*/ 0 w 271"/>
                <a:gd name="T81" fmla="*/ 271 h 271"/>
                <a:gd name="T82" fmla="*/ 9 w 271"/>
                <a:gd name="T83" fmla="*/ 271 h 271"/>
                <a:gd name="T84" fmla="*/ 9 w 271"/>
                <a:gd name="T85" fmla="*/ 261 h 271"/>
                <a:gd name="T86" fmla="*/ 0 w 271"/>
                <a:gd name="T87" fmla="*/ 261 h 271"/>
                <a:gd name="T88" fmla="*/ 0 w 27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271">
                  <a:moveTo>
                    <a:pt x="9" y="252"/>
                  </a:moveTo>
                  <a:lnTo>
                    <a:pt x="9" y="271"/>
                  </a:lnTo>
                  <a:lnTo>
                    <a:pt x="261" y="271"/>
                  </a:lnTo>
                  <a:lnTo>
                    <a:pt x="261" y="252"/>
                  </a:lnTo>
                  <a:lnTo>
                    <a:pt x="9" y="252"/>
                  </a:lnTo>
                  <a:close/>
                  <a:moveTo>
                    <a:pt x="252" y="261"/>
                  </a:moveTo>
                  <a:lnTo>
                    <a:pt x="271" y="261"/>
                  </a:lnTo>
                  <a:lnTo>
                    <a:pt x="271" y="10"/>
                  </a:lnTo>
                  <a:lnTo>
                    <a:pt x="252" y="10"/>
                  </a:lnTo>
                  <a:lnTo>
                    <a:pt x="252" y="261"/>
                  </a:lnTo>
                  <a:close/>
                  <a:moveTo>
                    <a:pt x="261" y="19"/>
                  </a:moveTo>
                  <a:lnTo>
                    <a:pt x="261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6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71" y="271"/>
                  </a:moveTo>
                  <a:lnTo>
                    <a:pt x="271" y="261"/>
                  </a:lnTo>
                  <a:lnTo>
                    <a:pt x="261" y="261"/>
                  </a:lnTo>
                  <a:lnTo>
                    <a:pt x="261" y="271"/>
                  </a:lnTo>
                  <a:lnTo>
                    <a:pt x="271" y="271"/>
                  </a:lnTo>
                  <a:close/>
                  <a:moveTo>
                    <a:pt x="271" y="0"/>
                  </a:moveTo>
                  <a:lnTo>
                    <a:pt x="261" y="0"/>
                  </a:lnTo>
                  <a:lnTo>
                    <a:pt x="261" y="10"/>
                  </a:lnTo>
                  <a:lnTo>
                    <a:pt x="271" y="10"/>
                  </a:lnTo>
                  <a:lnTo>
                    <a:pt x="27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6" name="Freeform 2184"/>
            <p:cNvSpPr>
              <a:spLocks noEditPoints="1"/>
            </p:cNvSpPr>
            <p:nvPr/>
          </p:nvSpPr>
          <p:spPr bwMode="auto">
            <a:xfrm>
              <a:off x="4679" y="2459"/>
              <a:ext cx="81" cy="139"/>
            </a:xfrm>
            <a:custGeom>
              <a:avLst/>
              <a:gdLst>
                <a:gd name="T0" fmla="*/ 10 w 161"/>
                <a:gd name="T1" fmla="*/ 258 h 277"/>
                <a:gd name="T2" fmla="*/ 10 w 161"/>
                <a:gd name="T3" fmla="*/ 277 h 277"/>
                <a:gd name="T4" fmla="*/ 152 w 161"/>
                <a:gd name="T5" fmla="*/ 277 h 277"/>
                <a:gd name="T6" fmla="*/ 152 w 161"/>
                <a:gd name="T7" fmla="*/ 258 h 277"/>
                <a:gd name="T8" fmla="*/ 10 w 161"/>
                <a:gd name="T9" fmla="*/ 258 h 277"/>
                <a:gd name="T10" fmla="*/ 142 w 161"/>
                <a:gd name="T11" fmla="*/ 268 h 277"/>
                <a:gd name="T12" fmla="*/ 161 w 161"/>
                <a:gd name="T13" fmla="*/ 268 h 277"/>
                <a:gd name="T14" fmla="*/ 161 w 161"/>
                <a:gd name="T15" fmla="*/ 9 h 277"/>
                <a:gd name="T16" fmla="*/ 142 w 161"/>
                <a:gd name="T17" fmla="*/ 9 h 277"/>
                <a:gd name="T18" fmla="*/ 142 w 161"/>
                <a:gd name="T19" fmla="*/ 268 h 277"/>
                <a:gd name="T20" fmla="*/ 152 w 161"/>
                <a:gd name="T21" fmla="*/ 19 h 277"/>
                <a:gd name="T22" fmla="*/ 152 w 161"/>
                <a:gd name="T23" fmla="*/ 0 h 277"/>
                <a:gd name="T24" fmla="*/ 10 w 161"/>
                <a:gd name="T25" fmla="*/ 0 h 277"/>
                <a:gd name="T26" fmla="*/ 10 w 161"/>
                <a:gd name="T27" fmla="*/ 19 h 277"/>
                <a:gd name="T28" fmla="*/ 152 w 161"/>
                <a:gd name="T29" fmla="*/ 19 h 277"/>
                <a:gd name="T30" fmla="*/ 19 w 161"/>
                <a:gd name="T31" fmla="*/ 9 h 277"/>
                <a:gd name="T32" fmla="*/ 0 w 161"/>
                <a:gd name="T33" fmla="*/ 9 h 277"/>
                <a:gd name="T34" fmla="*/ 0 w 161"/>
                <a:gd name="T35" fmla="*/ 268 h 277"/>
                <a:gd name="T36" fmla="*/ 19 w 161"/>
                <a:gd name="T37" fmla="*/ 268 h 277"/>
                <a:gd name="T38" fmla="*/ 19 w 161"/>
                <a:gd name="T39" fmla="*/ 9 h 277"/>
                <a:gd name="T40" fmla="*/ 0 w 161"/>
                <a:gd name="T41" fmla="*/ 277 h 277"/>
                <a:gd name="T42" fmla="*/ 10 w 161"/>
                <a:gd name="T43" fmla="*/ 277 h 277"/>
                <a:gd name="T44" fmla="*/ 10 w 161"/>
                <a:gd name="T45" fmla="*/ 268 h 277"/>
                <a:gd name="T46" fmla="*/ 0 w 161"/>
                <a:gd name="T47" fmla="*/ 268 h 277"/>
                <a:gd name="T48" fmla="*/ 0 w 161"/>
                <a:gd name="T49" fmla="*/ 277 h 277"/>
                <a:gd name="T50" fmla="*/ 161 w 161"/>
                <a:gd name="T51" fmla="*/ 277 h 277"/>
                <a:gd name="T52" fmla="*/ 161 w 161"/>
                <a:gd name="T53" fmla="*/ 268 h 277"/>
                <a:gd name="T54" fmla="*/ 152 w 161"/>
                <a:gd name="T55" fmla="*/ 268 h 277"/>
                <a:gd name="T56" fmla="*/ 152 w 161"/>
                <a:gd name="T57" fmla="*/ 277 h 277"/>
                <a:gd name="T58" fmla="*/ 161 w 161"/>
                <a:gd name="T59" fmla="*/ 277 h 277"/>
                <a:gd name="T60" fmla="*/ 161 w 161"/>
                <a:gd name="T61" fmla="*/ 0 h 277"/>
                <a:gd name="T62" fmla="*/ 152 w 161"/>
                <a:gd name="T63" fmla="*/ 0 h 277"/>
                <a:gd name="T64" fmla="*/ 152 w 161"/>
                <a:gd name="T65" fmla="*/ 9 h 277"/>
                <a:gd name="T66" fmla="*/ 161 w 161"/>
                <a:gd name="T67" fmla="*/ 9 h 277"/>
                <a:gd name="T68" fmla="*/ 161 w 161"/>
                <a:gd name="T69" fmla="*/ 0 h 277"/>
                <a:gd name="T70" fmla="*/ 0 w 161"/>
                <a:gd name="T71" fmla="*/ 0 h 277"/>
                <a:gd name="T72" fmla="*/ 0 w 161"/>
                <a:gd name="T73" fmla="*/ 9 h 277"/>
                <a:gd name="T74" fmla="*/ 10 w 161"/>
                <a:gd name="T75" fmla="*/ 9 h 277"/>
                <a:gd name="T76" fmla="*/ 10 w 161"/>
                <a:gd name="T77" fmla="*/ 0 h 277"/>
                <a:gd name="T78" fmla="*/ 0 w 161"/>
                <a:gd name="T79" fmla="*/ 0 h 277"/>
                <a:gd name="T80" fmla="*/ 0 w 161"/>
                <a:gd name="T81" fmla="*/ 277 h 277"/>
                <a:gd name="T82" fmla="*/ 10 w 161"/>
                <a:gd name="T83" fmla="*/ 277 h 277"/>
                <a:gd name="T84" fmla="*/ 10 w 161"/>
                <a:gd name="T85" fmla="*/ 268 h 277"/>
                <a:gd name="T86" fmla="*/ 0 w 161"/>
                <a:gd name="T87" fmla="*/ 268 h 277"/>
                <a:gd name="T88" fmla="*/ 0 w 16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1" y="277"/>
                  </a:moveTo>
                  <a:lnTo>
                    <a:pt x="161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1" y="277"/>
                  </a:lnTo>
                  <a:close/>
                  <a:moveTo>
                    <a:pt x="161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1" y="9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7" name="Freeform 2185"/>
            <p:cNvSpPr>
              <a:spLocks noEditPoints="1"/>
            </p:cNvSpPr>
            <p:nvPr/>
          </p:nvSpPr>
          <p:spPr bwMode="auto">
            <a:xfrm>
              <a:off x="3435" y="3482"/>
              <a:ext cx="46" cy="136"/>
            </a:xfrm>
            <a:custGeom>
              <a:avLst/>
              <a:gdLst>
                <a:gd name="T0" fmla="*/ 9 w 90"/>
                <a:gd name="T1" fmla="*/ 252 h 271"/>
                <a:gd name="T2" fmla="*/ 9 w 90"/>
                <a:gd name="T3" fmla="*/ 271 h 271"/>
                <a:gd name="T4" fmla="*/ 80 w 90"/>
                <a:gd name="T5" fmla="*/ 271 h 271"/>
                <a:gd name="T6" fmla="*/ 80 w 90"/>
                <a:gd name="T7" fmla="*/ 252 h 271"/>
                <a:gd name="T8" fmla="*/ 9 w 90"/>
                <a:gd name="T9" fmla="*/ 252 h 271"/>
                <a:gd name="T10" fmla="*/ 71 w 90"/>
                <a:gd name="T11" fmla="*/ 261 h 271"/>
                <a:gd name="T12" fmla="*/ 90 w 90"/>
                <a:gd name="T13" fmla="*/ 261 h 271"/>
                <a:gd name="T14" fmla="*/ 90 w 90"/>
                <a:gd name="T15" fmla="*/ 10 h 271"/>
                <a:gd name="T16" fmla="*/ 71 w 90"/>
                <a:gd name="T17" fmla="*/ 10 h 271"/>
                <a:gd name="T18" fmla="*/ 71 w 90"/>
                <a:gd name="T19" fmla="*/ 261 h 271"/>
                <a:gd name="T20" fmla="*/ 80 w 90"/>
                <a:gd name="T21" fmla="*/ 19 h 271"/>
                <a:gd name="T22" fmla="*/ 80 w 90"/>
                <a:gd name="T23" fmla="*/ 0 h 271"/>
                <a:gd name="T24" fmla="*/ 9 w 90"/>
                <a:gd name="T25" fmla="*/ 0 h 271"/>
                <a:gd name="T26" fmla="*/ 9 w 90"/>
                <a:gd name="T27" fmla="*/ 19 h 271"/>
                <a:gd name="T28" fmla="*/ 80 w 90"/>
                <a:gd name="T29" fmla="*/ 19 h 271"/>
                <a:gd name="T30" fmla="*/ 19 w 90"/>
                <a:gd name="T31" fmla="*/ 10 h 271"/>
                <a:gd name="T32" fmla="*/ 0 w 90"/>
                <a:gd name="T33" fmla="*/ 10 h 271"/>
                <a:gd name="T34" fmla="*/ 0 w 90"/>
                <a:gd name="T35" fmla="*/ 261 h 271"/>
                <a:gd name="T36" fmla="*/ 19 w 90"/>
                <a:gd name="T37" fmla="*/ 261 h 271"/>
                <a:gd name="T38" fmla="*/ 19 w 90"/>
                <a:gd name="T39" fmla="*/ 10 h 271"/>
                <a:gd name="T40" fmla="*/ 0 w 90"/>
                <a:gd name="T41" fmla="*/ 271 h 271"/>
                <a:gd name="T42" fmla="*/ 9 w 90"/>
                <a:gd name="T43" fmla="*/ 271 h 271"/>
                <a:gd name="T44" fmla="*/ 9 w 90"/>
                <a:gd name="T45" fmla="*/ 261 h 271"/>
                <a:gd name="T46" fmla="*/ 0 w 90"/>
                <a:gd name="T47" fmla="*/ 261 h 271"/>
                <a:gd name="T48" fmla="*/ 0 w 90"/>
                <a:gd name="T49" fmla="*/ 271 h 271"/>
                <a:gd name="T50" fmla="*/ 90 w 90"/>
                <a:gd name="T51" fmla="*/ 271 h 271"/>
                <a:gd name="T52" fmla="*/ 90 w 90"/>
                <a:gd name="T53" fmla="*/ 261 h 271"/>
                <a:gd name="T54" fmla="*/ 80 w 90"/>
                <a:gd name="T55" fmla="*/ 261 h 271"/>
                <a:gd name="T56" fmla="*/ 80 w 90"/>
                <a:gd name="T57" fmla="*/ 271 h 271"/>
                <a:gd name="T58" fmla="*/ 90 w 90"/>
                <a:gd name="T59" fmla="*/ 271 h 271"/>
                <a:gd name="T60" fmla="*/ 90 w 90"/>
                <a:gd name="T61" fmla="*/ 0 h 271"/>
                <a:gd name="T62" fmla="*/ 80 w 90"/>
                <a:gd name="T63" fmla="*/ 0 h 271"/>
                <a:gd name="T64" fmla="*/ 80 w 90"/>
                <a:gd name="T65" fmla="*/ 10 h 271"/>
                <a:gd name="T66" fmla="*/ 90 w 90"/>
                <a:gd name="T67" fmla="*/ 10 h 271"/>
                <a:gd name="T68" fmla="*/ 90 w 90"/>
                <a:gd name="T69" fmla="*/ 0 h 271"/>
                <a:gd name="T70" fmla="*/ 0 w 90"/>
                <a:gd name="T71" fmla="*/ 0 h 271"/>
                <a:gd name="T72" fmla="*/ 0 w 90"/>
                <a:gd name="T73" fmla="*/ 10 h 271"/>
                <a:gd name="T74" fmla="*/ 9 w 90"/>
                <a:gd name="T75" fmla="*/ 10 h 271"/>
                <a:gd name="T76" fmla="*/ 9 w 90"/>
                <a:gd name="T77" fmla="*/ 0 h 271"/>
                <a:gd name="T78" fmla="*/ 0 w 90"/>
                <a:gd name="T79" fmla="*/ 0 h 271"/>
                <a:gd name="T80" fmla="*/ 0 w 90"/>
                <a:gd name="T81" fmla="*/ 271 h 271"/>
                <a:gd name="T82" fmla="*/ 9 w 90"/>
                <a:gd name="T83" fmla="*/ 271 h 271"/>
                <a:gd name="T84" fmla="*/ 9 w 90"/>
                <a:gd name="T85" fmla="*/ 261 h 271"/>
                <a:gd name="T86" fmla="*/ 0 w 90"/>
                <a:gd name="T87" fmla="*/ 261 h 271"/>
                <a:gd name="T88" fmla="*/ 0 w 90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1">
                  <a:moveTo>
                    <a:pt x="9" y="252"/>
                  </a:moveTo>
                  <a:lnTo>
                    <a:pt x="9" y="271"/>
                  </a:lnTo>
                  <a:lnTo>
                    <a:pt x="80" y="271"/>
                  </a:lnTo>
                  <a:lnTo>
                    <a:pt x="80" y="252"/>
                  </a:lnTo>
                  <a:lnTo>
                    <a:pt x="9" y="252"/>
                  </a:lnTo>
                  <a:close/>
                  <a:moveTo>
                    <a:pt x="71" y="261"/>
                  </a:moveTo>
                  <a:lnTo>
                    <a:pt x="90" y="261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1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0" y="271"/>
                  </a:moveTo>
                  <a:lnTo>
                    <a:pt x="90" y="261"/>
                  </a:lnTo>
                  <a:lnTo>
                    <a:pt x="80" y="261"/>
                  </a:lnTo>
                  <a:lnTo>
                    <a:pt x="80" y="271"/>
                  </a:lnTo>
                  <a:lnTo>
                    <a:pt x="90" y="271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8" name="Freeform 2186"/>
            <p:cNvSpPr>
              <a:spLocks noEditPoints="1"/>
            </p:cNvSpPr>
            <p:nvPr/>
          </p:nvSpPr>
          <p:spPr bwMode="auto">
            <a:xfrm>
              <a:off x="3510" y="2204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79" name="Freeform 2187"/>
            <p:cNvSpPr>
              <a:spLocks noEditPoints="1"/>
            </p:cNvSpPr>
            <p:nvPr/>
          </p:nvSpPr>
          <p:spPr bwMode="auto">
            <a:xfrm>
              <a:off x="4146" y="2204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2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2 w 91"/>
                <a:gd name="T17" fmla="*/ 9 h 277"/>
                <a:gd name="T18" fmla="*/ 72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2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2" y="9"/>
                  </a:lnTo>
                  <a:lnTo>
                    <a:pt x="72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60181" name="Group 2389"/>
          <p:cNvGrpSpPr>
            <a:grpSpLocks/>
          </p:cNvGrpSpPr>
          <p:nvPr/>
        </p:nvGrpSpPr>
        <p:grpSpPr bwMode="auto">
          <a:xfrm>
            <a:off x="5294313" y="3498850"/>
            <a:ext cx="2278062" cy="2449513"/>
            <a:chOff x="3335" y="2204"/>
            <a:chExt cx="1435" cy="1543"/>
          </a:xfrm>
        </p:grpSpPr>
        <p:sp>
          <p:nvSpPr>
            <p:cNvPr id="1059981" name="Freeform 2189"/>
            <p:cNvSpPr>
              <a:spLocks noEditPoints="1"/>
            </p:cNvSpPr>
            <p:nvPr/>
          </p:nvSpPr>
          <p:spPr bwMode="auto">
            <a:xfrm>
              <a:off x="4602" y="2204"/>
              <a:ext cx="42" cy="139"/>
            </a:xfrm>
            <a:custGeom>
              <a:avLst/>
              <a:gdLst>
                <a:gd name="T0" fmla="*/ 9 w 84"/>
                <a:gd name="T1" fmla="*/ 258 h 277"/>
                <a:gd name="T2" fmla="*/ 9 w 84"/>
                <a:gd name="T3" fmla="*/ 277 h 277"/>
                <a:gd name="T4" fmla="*/ 74 w 84"/>
                <a:gd name="T5" fmla="*/ 277 h 277"/>
                <a:gd name="T6" fmla="*/ 74 w 84"/>
                <a:gd name="T7" fmla="*/ 258 h 277"/>
                <a:gd name="T8" fmla="*/ 9 w 84"/>
                <a:gd name="T9" fmla="*/ 258 h 277"/>
                <a:gd name="T10" fmla="*/ 64 w 84"/>
                <a:gd name="T11" fmla="*/ 268 h 277"/>
                <a:gd name="T12" fmla="*/ 84 w 84"/>
                <a:gd name="T13" fmla="*/ 268 h 277"/>
                <a:gd name="T14" fmla="*/ 84 w 84"/>
                <a:gd name="T15" fmla="*/ 9 h 277"/>
                <a:gd name="T16" fmla="*/ 64 w 84"/>
                <a:gd name="T17" fmla="*/ 9 h 277"/>
                <a:gd name="T18" fmla="*/ 64 w 84"/>
                <a:gd name="T19" fmla="*/ 268 h 277"/>
                <a:gd name="T20" fmla="*/ 74 w 84"/>
                <a:gd name="T21" fmla="*/ 19 h 277"/>
                <a:gd name="T22" fmla="*/ 74 w 84"/>
                <a:gd name="T23" fmla="*/ 0 h 277"/>
                <a:gd name="T24" fmla="*/ 9 w 84"/>
                <a:gd name="T25" fmla="*/ 0 h 277"/>
                <a:gd name="T26" fmla="*/ 9 w 84"/>
                <a:gd name="T27" fmla="*/ 19 h 277"/>
                <a:gd name="T28" fmla="*/ 74 w 84"/>
                <a:gd name="T29" fmla="*/ 19 h 277"/>
                <a:gd name="T30" fmla="*/ 19 w 84"/>
                <a:gd name="T31" fmla="*/ 9 h 277"/>
                <a:gd name="T32" fmla="*/ 0 w 84"/>
                <a:gd name="T33" fmla="*/ 9 h 277"/>
                <a:gd name="T34" fmla="*/ 0 w 84"/>
                <a:gd name="T35" fmla="*/ 268 h 277"/>
                <a:gd name="T36" fmla="*/ 19 w 84"/>
                <a:gd name="T37" fmla="*/ 268 h 277"/>
                <a:gd name="T38" fmla="*/ 19 w 84"/>
                <a:gd name="T39" fmla="*/ 9 h 277"/>
                <a:gd name="T40" fmla="*/ 0 w 84"/>
                <a:gd name="T41" fmla="*/ 277 h 277"/>
                <a:gd name="T42" fmla="*/ 9 w 84"/>
                <a:gd name="T43" fmla="*/ 277 h 277"/>
                <a:gd name="T44" fmla="*/ 9 w 84"/>
                <a:gd name="T45" fmla="*/ 268 h 277"/>
                <a:gd name="T46" fmla="*/ 0 w 84"/>
                <a:gd name="T47" fmla="*/ 268 h 277"/>
                <a:gd name="T48" fmla="*/ 0 w 84"/>
                <a:gd name="T49" fmla="*/ 277 h 277"/>
                <a:gd name="T50" fmla="*/ 84 w 84"/>
                <a:gd name="T51" fmla="*/ 277 h 277"/>
                <a:gd name="T52" fmla="*/ 84 w 84"/>
                <a:gd name="T53" fmla="*/ 268 h 277"/>
                <a:gd name="T54" fmla="*/ 74 w 84"/>
                <a:gd name="T55" fmla="*/ 268 h 277"/>
                <a:gd name="T56" fmla="*/ 74 w 84"/>
                <a:gd name="T57" fmla="*/ 277 h 277"/>
                <a:gd name="T58" fmla="*/ 84 w 84"/>
                <a:gd name="T59" fmla="*/ 277 h 277"/>
                <a:gd name="T60" fmla="*/ 84 w 84"/>
                <a:gd name="T61" fmla="*/ 0 h 277"/>
                <a:gd name="T62" fmla="*/ 74 w 84"/>
                <a:gd name="T63" fmla="*/ 0 h 277"/>
                <a:gd name="T64" fmla="*/ 74 w 84"/>
                <a:gd name="T65" fmla="*/ 9 h 277"/>
                <a:gd name="T66" fmla="*/ 84 w 84"/>
                <a:gd name="T67" fmla="*/ 9 h 277"/>
                <a:gd name="T68" fmla="*/ 84 w 84"/>
                <a:gd name="T69" fmla="*/ 0 h 277"/>
                <a:gd name="T70" fmla="*/ 0 w 84"/>
                <a:gd name="T71" fmla="*/ 0 h 277"/>
                <a:gd name="T72" fmla="*/ 0 w 84"/>
                <a:gd name="T73" fmla="*/ 9 h 277"/>
                <a:gd name="T74" fmla="*/ 9 w 84"/>
                <a:gd name="T75" fmla="*/ 9 h 277"/>
                <a:gd name="T76" fmla="*/ 9 w 84"/>
                <a:gd name="T77" fmla="*/ 0 h 277"/>
                <a:gd name="T78" fmla="*/ 0 w 84"/>
                <a:gd name="T79" fmla="*/ 0 h 277"/>
                <a:gd name="T80" fmla="*/ 0 w 84"/>
                <a:gd name="T81" fmla="*/ 277 h 277"/>
                <a:gd name="T82" fmla="*/ 9 w 84"/>
                <a:gd name="T83" fmla="*/ 277 h 277"/>
                <a:gd name="T84" fmla="*/ 9 w 84"/>
                <a:gd name="T85" fmla="*/ 268 h 277"/>
                <a:gd name="T86" fmla="*/ 0 w 84"/>
                <a:gd name="T87" fmla="*/ 268 h 277"/>
                <a:gd name="T88" fmla="*/ 0 w 8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7">
                  <a:moveTo>
                    <a:pt x="9" y="258"/>
                  </a:moveTo>
                  <a:lnTo>
                    <a:pt x="9" y="277"/>
                  </a:lnTo>
                  <a:lnTo>
                    <a:pt x="74" y="277"/>
                  </a:lnTo>
                  <a:lnTo>
                    <a:pt x="74" y="258"/>
                  </a:lnTo>
                  <a:lnTo>
                    <a:pt x="9" y="258"/>
                  </a:lnTo>
                  <a:close/>
                  <a:moveTo>
                    <a:pt x="64" y="268"/>
                  </a:moveTo>
                  <a:lnTo>
                    <a:pt x="84" y="268"/>
                  </a:lnTo>
                  <a:lnTo>
                    <a:pt x="84" y="9"/>
                  </a:lnTo>
                  <a:lnTo>
                    <a:pt x="64" y="9"/>
                  </a:lnTo>
                  <a:lnTo>
                    <a:pt x="64" y="268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7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84" y="277"/>
                  </a:moveTo>
                  <a:lnTo>
                    <a:pt x="84" y="268"/>
                  </a:lnTo>
                  <a:lnTo>
                    <a:pt x="74" y="268"/>
                  </a:lnTo>
                  <a:lnTo>
                    <a:pt x="74" y="277"/>
                  </a:lnTo>
                  <a:lnTo>
                    <a:pt x="84" y="277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84" y="9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82" name="Freeform 2190"/>
            <p:cNvSpPr>
              <a:spLocks noEditPoints="1"/>
            </p:cNvSpPr>
            <p:nvPr/>
          </p:nvSpPr>
          <p:spPr bwMode="auto">
            <a:xfrm>
              <a:off x="4712" y="3482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2 w 91"/>
                <a:gd name="T11" fmla="*/ 261 h 271"/>
                <a:gd name="T12" fmla="*/ 91 w 91"/>
                <a:gd name="T13" fmla="*/ 261 h 271"/>
                <a:gd name="T14" fmla="*/ 91 w 91"/>
                <a:gd name="T15" fmla="*/ 10 h 271"/>
                <a:gd name="T16" fmla="*/ 72 w 91"/>
                <a:gd name="T17" fmla="*/ 10 h 271"/>
                <a:gd name="T18" fmla="*/ 72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2" y="261"/>
                  </a:moveTo>
                  <a:lnTo>
                    <a:pt x="91" y="261"/>
                  </a:lnTo>
                  <a:lnTo>
                    <a:pt x="91" y="10"/>
                  </a:lnTo>
                  <a:lnTo>
                    <a:pt x="72" y="10"/>
                  </a:lnTo>
                  <a:lnTo>
                    <a:pt x="72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83" name="Freeform 2191"/>
            <p:cNvSpPr>
              <a:spLocks noEditPoints="1"/>
            </p:cNvSpPr>
            <p:nvPr/>
          </p:nvSpPr>
          <p:spPr bwMode="auto">
            <a:xfrm>
              <a:off x="4670" y="3608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2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2 w 91"/>
                <a:gd name="T17" fmla="*/ 9 h 277"/>
                <a:gd name="T18" fmla="*/ 72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2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2" y="9"/>
                  </a:lnTo>
                  <a:lnTo>
                    <a:pt x="72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84" name="Freeform 2192"/>
            <p:cNvSpPr>
              <a:spLocks noEditPoints="1"/>
            </p:cNvSpPr>
            <p:nvPr/>
          </p:nvSpPr>
          <p:spPr bwMode="auto">
            <a:xfrm>
              <a:off x="3710" y="3608"/>
              <a:ext cx="42" cy="139"/>
            </a:xfrm>
            <a:custGeom>
              <a:avLst/>
              <a:gdLst>
                <a:gd name="T0" fmla="*/ 10 w 84"/>
                <a:gd name="T1" fmla="*/ 258 h 277"/>
                <a:gd name="T2" fmla="*/ 10 w 84"/>
                <a:gd name="T3" fmla="*/ 277 h 277"/>
                <a:gd name="T4" fmla="*/ 74 w 84"/>
                <a:gd name="T5" fmla="*/ 277 h 277"/>
                <a:gd name="T6" fmla="*/ 74 w 84"/>
                <a:gd name="T7" fmla="*/ 258 h 277"/>
                <a:gd name="T8" fmla="*/ 10 w 84"/>
                <a:gd name="T9" fmla="*/ 258 h 277"/>
                <a:gd name="T10" fmla="*/ 65 w 84"/>
                <a:gd name="T11" fmla="*/ 268 h 277"/>
                <a:gd name="T12" fmla="*/ 84 w 84"/>
                <a:gd name="T13" fmla="*/ 268 h 277"/>
                <a:gd name="T14" fmla="*/ 84 w 84"/>
                <a:gd name="T15" fmla="*/ 9 h 277"/>
                <a:gd name="T16" fmla="*/ 65 w 84"/>
                <a:gd name="T17" fmla="*/ 9 h 277"/>
                <a:gd name="T18" fmla="*/ 65 w 84"/>
                <a:gd name="T19" fmla="*/ 268 h 277"/>
                <a:gd name="T20" fmla="*/ 74 w 84"/>
                <a:gd name="T21" fmla="*/ 19 h 277"/>
                <a:gd name="T22" fmla="*/ 74 w 84"/>
                <a:gd name="T23" fmla="*/ 0 h 277"/>
                <a:gd name="T24" fmla="*/ 10 w 84"/>
                <a:gd name="T25" fmla="*/ 0 h 277"/>
                <a:gd name="T26" fmla="*/ 10 w 84"/>
                <a:gd name="T27" fmla="*/ 19 h 277"/>
                <a:gd name="T28" fmla="*/ 74 w 84"/>
                <a:gd name="T29" fmla="*/ 19 h 277"/>
                <a:gd name="T30" fmla="*/ 19 w 84"/>
                <a:gd name="T31" fmla="*/ 9 h 277"/>
                <a:gd name="T32" fmla="*/ 0 w 84"/>
                <a:gd name="T33" fmla="*/ 9 h 277"/>
                <a:gd name="T34" fmla="*/ 0 w 84"/>
                <a:gd name="T35" fmla="*/ 268 h 277"/>
                <a:gd name="T36" fmla="*/ 19 w 84"/>
                <a:gd name="T37" fmla="*/ 268 h 277"/>
                <a:gd name="T38" fmla="*/ 19 w 84"/>
                <a:gd name="T39" fmla="*/ 9 h 277"/>
                <a:gd name="T40" fmla="*/ 0 w 84"/>
                <a:gd name="T41" fmla="*/ 277 h 277"/>
                <a:gd name="T42" fmla="*/ 10 w 84"/>
                <a:gd name="T43" fmla="*/ 277 h 277"/>
                <a:gd name="T44" fmla="*/ 10 w 84"/>
                <a:gd name="T45" fmla="*/ 268 h 277"/>
                <a:gd name="T46" fmla="*/ 0 w 84"/>
                <a:gd name="T47" fmla="*/ 268 h 277"/>
                <a:gd name="T48" fmla="*/ 0 w 84"/>
                <a:gd name="T49" fmla="*/ 277 h 277"/>
                <a:gd name="T50" fmla="*/ 84 w 84"/>
                <a:gd name="T51" fmla="*/ 277 h 277"/>
                <a:gd name="T52" fmla="*/ 84 w 84"/>
                <a:gd name="T53" fmla="*/ 268 h 277"/>
                <a:gd name="T54" fmla="*/ 74 w 84"/>
                <a:gd name="T55" fmla="*/ 268 h 277"/>
                <a:gd name="T56" fmla="*/ 74 w 84"/>
                <a:gd name="T57" fmla="*/ 277 h 277"/>
                <a:gd name="T58" fmla="*/ 84 w 84"/>
                <a:gd name="T59" fmla="*/ 277 h 277"/>
                <a:gd name="T60" fmla="*/ 84 w 84"/>
                <a:gd name="T61" fmla="*/ 0 h 277"/>
                <a:gd name="T62" fmla="*/ 74 w 84"/>
                <a:gd name="T63" fmla="*/ 0 h 277"/>
                <a:gd name="T64" fmla="*/ 74 w 84"/>
                <a:gd name="T65" fmla="*/ 9 h 277"/>
                <a:gd name="T66" fmla="*/ 84 w 84"/>
                <a:gd name="T67" fmla="*/ 9 h 277"/>
                <a:gd name="T68" fmla="*/ 84 w 84"/>
                <a:gd name="T69" fmla="*/ 0 h 277"/>
                <a:gd name="T70" fmla="*/ 0 w 84"/>
                <a:gd name="T71" fmla="*/ 0 h 277"/>
                <a:gd name="T72" fmla="*/ 0 w 84"/>
                <a:gd name="T73" fmla="*/ 9 h 277"/>
                <a:gd name="T74" fmla="*/ 10 w 84"/>
                <a:gd name="T75" fmla="*/ 9 h 277"/>
                <a:gd name="T76" fmla="*/ 10 w 84"/>
                <a:gd name="T77" fmla="*/ 0 h 277"/>
                <a:gd name="T78" fmla="*/ 0 w 84"/>
                <a:gd name="T79" fmla="*/ 0 h 277"/>
                <a:gd name="T80" fmla="*/ 0 w 84"/>
                <a:gd name="T81" fmla="*/ 277 h 277"/>
                <a:gd name="T82" fmla="*/ 10 w 84"/>
                <a:gd name="T83" fmla="*/ 277 h 277"/>
                <a:gd name="T84" fmla="*/ 10 w 84"/>
                <a:gd name="T85" fmla="*/ 268 h 277"/>
                <a:gd name="T86" fmla="*/ 0 w 84"/>
                <a:gd name="T87" fmla="*/ 268 h 277"/>
                <a:gd name="T88" fmla="*/ 0 w 8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7">
                  <a:moveTo>
                    <a:pt x="10" y="258"/>
                  </a:moveTo>
                  <a:lnTo>
                    <a:pt x="10" y="277"/>
                  </a:lnTo>
                  <a:lnTo>
                    <a:pt x="74" y="277"/>
                  </a:lnTo>
                  <a:lnTo>
                    <a:pt x="74" y="258"/>
                  </a:lnTo>
                  <a:lnTo>
                    <a:pt x="10" y="258"/>
                  </a:lnTo>
                  <a:close/>
                  <a:moveTo>
                    <a:pt x="65" y="268"/>
                  </a:moveTo>
                  <a:lnTo>
                    <a:pt x="84" y="268"/>
                  </a:lnTo>
                  <a:lnTo>
                    <a:pt x="84" y="9"/>
                  </a:lnTo>
                  <a:lnTo>
                    <a:pt x="65" y="9"/>
                  </a:lnTo>
                  <a:lnTo>
                    <a:pt x="65" y="268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7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84" y="277"/>
                  </a:moveTo>
                  <a:lnTo>
                    <a:pt x="84" y="268"/>
                  </a:lnTo>
                  <a:lnTo>
                    <a:pt x="74" y="268"/>
                  </a:lnTo>
                  <a:lnTo>
                    <a:pt x="74" y="277"/>
                  </a:lnTo>
                  <a:lnTo>
                    <a:pt x="84" y="277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84" y="9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85" name="Freeform 2193"/>
            <p:cNvSpPr>
              <a:spLocks noEditPoints="1"/>
            </p:cNvSpPr>
            <p:nvPr/>
          </p:nvSpPr>
          <p:spPr bwMode="auto">
            <a:xfrm>
              <a:off x="4065" y="3608"/>
              <a:ext cx="46" cy="139"/>
            </a:xfrm>
            <a:custGeom>
              <a:avLst/>
              <a:gdLst>
                <a:gd name="T0" fmla="*/ 10 w 90"/>
                <a:gd name="T1" fmla="*/ 258 h 277"/>
                <a:gd name="T2" fmla="*/ 10 w 90"/>
                <a:gd name="T3" fmla="*/ 277 h 277"/>
                <a:gd name="T4" fmla="*/ 81 w 90"/>
                <a:gd name="T5" fmla="*/ 277 h 277"/>
                <a:gd name="T6" fmla="*/ 81 w 90"/>
                <a:gd name="T7" fmla="*/ 258 h 277"/>
                <a:gd name="T8" fmla="*/ 10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1 w 90"/>
                <a:gd name="T21" fmla="*/ 19 h 277"/>
                <a:gd name="T22" fmla="*/ 81 w 90"/>
                <a:gd name="T23" fmla="*/ 0 h 277"/>
                <a:gd name="T24" fmla="*/ 10 w 90"/>
                <a:gd name="T25" fmla="*/ 0 h 277"/>
                <a:gd name="T26" fmla="*/ 10 w 90"/>
                <a:gd name="T27" fmla="*/ 19 h 277"/>
                <a:gd name="T28" fmla="*/ 81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10 w 90"/>
                <a:gd name="T43" fmla="*/ 277 h 277"/>
                <a:gd name="T44" fmla="*/ 10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1 w 90"/>
                <a:gd name="T55" fmla="*/ 268 h 277"/>
                <a:gd name="T56" fmla="*/ 81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1 w 90"/>
                <a:gd name="T63" fmla="*/ 0 h 277"/>
                <a:gd name="T64" fmla="*/ 81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10 w 90"/>
                <a:gd name="T75" fmla="*/ 9 h 277"/>
                <a:gd name="T76" fmla="*/ 10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10 w 90"/>
                <a:gd name="T83" fmla="*/ 277 h 277"/>
                <a:gd name="T84" fmla="*/ 10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86" name="Freeform 2194"/>
            <p:cNvSpPr>
              <a:spLocks noEditPoints="1"/>
            </p:cNvSpPr>
            <p:nvPr/>
          </p:nvSpPr>
          <p:spPr bwMode="auto">
            <a:xfrm>
              <a:off x="4130" y="3353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87" name="Freeform 2195"/>
            <p:cNvSpPr>
              <a:spLocks noEditPoints="1"/>
            </p:cNvSpPr>
            <p:nvPr/>
          </p:nvSpPr>
          <p:spPr bwMode="auto">
            <a:xfrm>
              <a:off x="4676" y="3482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88" name="Freeform 2196"/>
            <p:cNvSpPr>
              <a:spLocks noEditPoints="1"/>
            </p:cNvSpPr>
            <p:nvPr/>
          </p:nvSpPr>
          <p:spPr bwMode="auto">
            <a:xfrm>
              <a:off x="4243" y="3227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9 h 271"/>
                <a:gd name="T16" fmla="*/ 71 w 91"/>
                <a:gd name="T17" fmla="*/ 9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9 h 271"/>
                <a:gd name="T32" fmla="*/ 0 w 91"/>
                <a:gd name="T33" fmla="*/ 9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9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9 h 271"/>
                <a:gd name="T66" fmla="*/ 91 w 91"/>
                <a:gd name="T67" fmla="*/ 9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9 h 271"/>
                <a:gd name="T74" fmla="*/ 10 w 91"/>
                <a:gd name="T75" fmla="*/ 9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89" name="Freeform 2197"/>
            <p:cNvSpPr>
              <a:spLocks noEditPoints="1"/>
            </p:cNvSpPr>
            <p:nvPr/>
          </p:nvSpPr>
          <p:spPr bwMode="auto">
            <a:xfrm>
              <a:off x="4692" y="3098"/>
              <a:ext cx="46" cy="139"/>
            </a:xfrm>
            <a:custGeom>
              <a:avLst/>
              <a:gdLst>
                <a:gd name="T0" fmla="*/ 9 w 90"/>
                <a:gd name="T1" fmla="*/ 259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9 h 278"/>
                <a:gd name="T8" fmla="*/ 9 w 90"/>
                <a:gd name="T9" fmla="*/ 259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20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20 h 278"/>
                <a:gd name="T28" fmla="*/ 80 w 90"/>
                <a:gd name="T29" fmla="*/ 20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9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9"/>
                  </a:lnTo>
                  <a:lnTo>
                    <a:pt x="9" y="259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20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80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0" name="Freeform 2198"/>
            <p:cNvSpPr>
              <a:spLocks noEditPoints="1"/>
            </p:cNvSpPr>
            <p:nvPr/>
          </p:nvSpPr>
          <p:spPr bwMode="auto">
            <a:xfrm>
              <a:off x="4573" y="2714"/>
              <a:ext cx="45" cy="139"/>
            </a:xfrm>
            <a:custGeom>
              <a:avLst/>
              <a:gdLst>
                <a:gd name="T0" fmla="*/ 9 w 90"/>
                <a:gd name="T1" fmla="*/ 258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8 h 278"/>
                <a:gd name="T8" fmla="*/ 9 w 90"/>
                <a:gd name="T9" fmla="*/ 258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19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19 h 278"/>
                <a:gd name="T28" fmla="*/ 80 w 90"/>
                <a:gd name="T29" fmla="*/ 19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8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1" name="Freeform 2199"/>
            <p:cNvSpPr>
              <a:spLocks noEditPoints="1"/>
            </p:cNvSpPr>
            <p:nvPr/>
          </p:nvSpPr>
          <p:spPr bwMode="auto">
            <a:xfrm>
              <a:off x="4456" y="2588"/>
              <a:ext cx="46" cy="136"/>
            </a:xfrm>
            <a:custGeom>
              <a:avLst/>
              <a:gdLst>
                <a:gd name="T0" fmla="*/ 10 w 90"/>
                <a:gd name="T1" fmla="*/ 252 h 271"/>
                <a:gd name="T2" fmla="*/ 10 w 90"/>
                <a:gd name="T3" fmla="*/ 271 h 271"/>
                <a:gd name="T4" fmla="*/ 81 w 90"/>
                <a:gd name="T5" fmla="*/ 271 h 271"/>
                <a:gd name="T6" fmla="*/ 81 w 90"/>
                <a:gd name="T7" fmla="*/ 252 h 271"/>
                <a:gd name="T8" fmla="*/ 10 w 90"/>
                <a:gd name="T9" fmla="*/ 252 h 271"/>
                <a:gd name="T10" fmla="*/ 71 w 90"/>
                <a:gd name="T11" fmla="*/ 262 h 271"/>
                <a:gd name="T12" fmla="*/ 90 w 90"/>
                <a:gd name="T13" fmla="*/ 262 h 271"/>
                <a:gd name="T14" fmla="*/ 90 w 90"/>
                <a:gd name="T15" fmla="*/ 10 h 271"/>
                <a:gd name="T16" fmla="*/ 71 w 90"/>
                <a:gd name="T17" fmla="*/ 10 h 271"/>
                <a:gd name="T18" fmla="*/ 71 w 90"/>
                <a:gd name="T19" fmla="*/ 262 h 271"/>
                <a:gd name="T20" fmla="*/ 81 w 90"/>
                <a:gd name="T21" fmla="*/ 19 h 271"/>
                <a:gd name="T22" fmla="*/ 81 w 90"/>
                <a:gd name="T23" fmla="*/ 0 h 271"/>
                <a:gd name="T24" fmla="*/ 10 w 90"/>
                <a:gd name="T25" fmla="*/ 0 h 271"/>
                <a:gd name="T26" fmla="*/ 10 w 90"/>
                <a:gd name="T27" fmla="*/ 19 h 271"/>
                <a:gd name="T28" fmla="*/ 81 w 90"/>
                <a:gd name="T29" fmla="*/ 19 h 271"/>
                <a:gd name="T30" fmla="*/ 19 w 90"/>
                <a:gd name="T31" fmla="*/ 10 h 271"/>
                <a:gd name="T32" fmla="*/ 0 w 90"/>
                <a:gd name="T33" fmla="*/ 10 h 271"/>
                <a:gd name="T34" fmla="*/ 0 w 90"/>
                <a:gd name="T35" fmla="*/ 262 h 271"/>
                <a:gd name="T36" fmla="*/ 19 w 90"/>
                <a:gd name="T37" fmla="*/ 262 h 271"/>
                <a:gd name="T38" fmla="*/ 19 w 90"/>
                <a:gd name="T39" fmla="*/ 10 h 271"/>
                <a:gd name="T40" fmla="*/ 0 w 90"/>
                <a:gd name="T41" fmla="*/ 271 h 271"/>
                <a:gd name="T42" fmla="*/ 10 w 90"/>
                <a:gd name="T43" fmla="*/ 271 h 271"/>
                <a:gd name="T44" fmla="*/ 10 w 90"/>
                <a:gd name="T45" fmla="*/ 262 h 271"/>
                <a:gd name="T46" fmla="*/ 0 w 90"/>
                <a:gd name="T47" fmla="*/ 262 h 271"/>
                <a:gd name="T48" fmla="*/ 0 w 90"/>
                <a:gd name="T49" fmla="*/ 271 h 271"/>
                <a:gd name="T50" fmla="*/ 90 w 90"/>
                <a:gd name="T51" fmla="*/ 271 h 271"/>
                <a:gd name="T52" fmla="*/ 90 w 90"/>
                <a:gd name="T53" fmla="*/ 262 h 271"/>
                <a:gd name="T54" fmla="*/ 81 w 90"/>
                <a:gd name="T55" fmla="*/ 262 h 271"/>
                <a:gd name="T56" fmla="*/ 81 w 90"/>
                <a:gd name="T57" fmla="*/ 271 h 271"/>
                <a:gd name="T58" fmla="*/ 90 w 90"/>
                <a:gd name="T59" fmla="*/ 271 h 271"/>
                <a:gd name="T60" fmla="*/ 90 w 90"/>
                <a:gd name="T61" fmla="*/ 0 h 271"/>
                <a:gd name="T62" fmla="*/ 81 w 90"/>
                <a:gd name="T63" fmla="*/ 0 h 271"/>
                <a:gd name="T64" fmla="*/ 81 w 90"/>
                <a:gd name="T65" fmla="*/ 10 h 271"/>
                <a:gd name="T66" fmla="*/ 90 w 90"/>
                <a:gd name="T67" fmla="*/ 10 h 271"/>
                <a:gd name="T68" fmla="*/ 90 w 90"/>
                <a:gd name="T69" fmla="*/ 0 h 271"/>
                <a:gd name="T70" fmla="*/ 0 w 90"/>
                <a:gd name="T71" fmla="*/ 0 h 271"/>
                <a:gd name="T72" fmla="*/ 0 w 90"/>
                <a:gd name="T73" fmla="*/ 10 h 271"/>
                <a:gd name="T74" fmla="*/ 10 w 90"/>
                <a:gd name="T75" fmla="*/ 10 h 271"/>
                <a:gd name="T76" fmla="*/ 10 w 90"/>
                <a:gd name="T77" fmla="*/ 0 h 271"/>
                <a:gd name="T78" fmla="*/ 0 w 90"/>
                <a:gd name="T79" fmla="*/ 0 h 271"/>
                <a:gd name="T80" fmla="*/ 0 w 90"/>
                <a:gd name="T81" fmla="*/ 271 h 271"/>
                <a:gd name="T82" fmla="*/ 10 w 90"/>
                <a:gd name="T83" fmla="*/ 271 h 271"/>
                <a:gd name="T84" fmla="*/ 10 w 90"/>
                <a:gd name="T85" fmla="*/ 262 h 271"/>
                <a:gd name="T86" fmla="*/ 0 w 90"/>
                <a:gd name="T87" fmla="*/ 262 h 271"/>
                <a:gd name="T88" fmla="*/ 0 w 90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2"/>
                  </a:moveTo>
                  <a:lnTo>
                    <a:pt x="90" y="262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2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90" y="271"/>
                  </a:moveTo>
                  <a:lnTo>
                    <a:pt x="90" y="262"/>
                  </a:lnTo>
                  <a:lnTo>
                    <a:pt x="81" y="262"/>
                  </a:lnTo>
                  <a:lnTo>
                    <a:pt x="81" y="271"/>
                  </a:lnTo>
                  <a:lnTo>
                    <a:pt x="90" y="271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2" name="Freeform 2200"/>
            <p:cNvSpPr>
              <a:spLocks noEditPoints="1"/>
            </p:cNvSpPr>
            <p:nvPr/>
          </p:nvSpPr>
          <p:spPr bwMode="auto">
            <a:xfrm>
              <a:off x="4725" y="2204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3" name="Freeform 2201"/>
            <p:cNvSpPr>
              <a:spLocks noEditPoints="1"/>
            </p:cNvSpPr>
            <p:nvPr/>
          </p:nvSpPr>
          <p:spPr bwMode="auto">
            <a:xfrm>
              <a:off x="4137" y="2588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2 h 271"/>
                <a:gd name="T12" fmla="*/ 91 w 91"/>
                <a:gd name="T13" fmla="*/ 262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2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19 w 91"/>
                <a:gd name="T31" fmla="*/ 10 h 271"/>
                <a:gd name="T32" fmla="*/ 0 w 91"/>
                <a:gd name="T33" fmla="*/ 10 h 271"/>
                <a:gd name="T34" fmla="*/ 0 w 91"/>
                <a:gd name="T35" fmla="*/ 262 h 271"/>
                <a:gd name="T36" fmla="*/ 19 w 91"/>
                <a:gd name="T37" fmla="*/ 262 h 271"/>
                <a:gd name="T38" fmla="*/ 19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2 h 271"/>
                <a:gd name="T46" fmla="*/ 0 w 91"/>
                <a:gd name="T47" fmla="*/ 262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2 h 271"/>
                <a:gd name="T54" fmla="*/ 81 w 91"/>
                <a:gd name="T55" fmla="*/ 262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2 h 271"/>
                <a:gd name="T86" fmla="*/ 0 w 91"/>
                <a:gd name="T87" fmla="*/ 262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2"/>
                  </a:moveTo>
                  <a:lnTo>
                    <a:pt x="91" y="262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2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2"/>
                  </a:lnTo>
                  <a:lnTo>
                    <a:pt x="81" y="262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4" name="Freeform 2202"/>
            <p:cNvSpPr>
              <a:spLocks noEditPoints="1"/>
            </p:cNvSpPr>
            <p:nvPr/>
          </p:nvSpPr>
          <p:spPr bwMode="auto">
            <a:xfrm>
              <a:off x="3910" y="2204"/>
              <a:ext cx="42" cy="139"/>
            </a:xfrm>
            <a:custGeom>
              <a:avLst/>
              <a:gdLst>
                <a:gd name="T0" fmla="*/ 9 w 84"/>
                <a:gd name="T1" fmla="*/ 258 h 277"/>
                <a:gd name="T2" fmla="*/ 9 w 84"/>
                <a:gd name="T3" fmla="*/ 277 h 277"/>
                <a:gd name="T4" fmla="*/ 74 w 84"/>
                <a:gd name="T5" fmla="*/ 277 h 277"/>
                <a:gd name="T6" fmla="*/ 74 w 84"/>
                <a:gd name="T7" fmla="*/ 258 h 277"/>
                <a:gd name="T8" fmla="*/ 9 w 84"/>
                <a:gd name="T9" fmla="*/ 258 h 277"/>
                <a:gd name="T10" fmla="*/ 64 w 84"/>
                <a:gd name="T11" fmla="*/ 268 h 277"/>
                <a:gd name="T12" fmla="*/ 84 w 84"/>
                <a:gd name="T13" fmla="*/ 268 h 277"/>
                <a:gd name="T14" fmla="*/ 84 w 84"/>
                <a:gd name="T15" fmla="*/ 9 h 277"/>
                <a:gd name="T16" fmla="*/ 64 w 84"/>
                <a:gd name="T17" fmla="*/ 9 h 277"/>
                <a:gd name="T18" fmla="*/ 64 w 84"/>
                <a:gd name="T19" fmla="*/ 268 h 277"/>
                <a:gd name="T20" fmla="*/ 74 w 84"/>
                <a:gd name="T21" fmla="*/ 19 h 277"/>
                <a:gd name="T22" fmla="*/ 74 w 84"/>
                <a:gd name="T23" fmla="*/ 0 h 277"/>
                <a:gd name="T24" fmla="*/ 9 w 84"/>
                <a:gd name="T25" fmla="*/ 0 h 277"/>
                <a:gd name="T26" fmla="*/ 9 w 84"/>
                <a:gd name="T27" fmla="*/ 19 h 277"/>
                <a:gd name="T28" fmla="*/ 74 w 84"/>
                <a:gd name="T29" fmla="*/ 19 h 277"/>
                <a:gd name="T30" fmla="*/ 19 w 84"/>
                <a:gd name="T31" fmla="*/ 9 h 277"/>
                <a:gd name="T32" fmla="*/ 0 w 84"/>
                <a:gd name="T33" fmla="*/ 9 h 277"/>
                <a:gd name="T34" fmla="*/ 0 w 84"/>
                <a:gd name="T35" fmla="*/ 268 h 277"/>
                <a:gd name="T36" fmla="*/ 19 w 84"/>
                <a:gd name="T37" fmla="*/ 268 h 277"/>
                <a:gd name="T38" fmla="*/ 19 w 84"/>
                <a:gd name="T39" fmla="*/ 9 h 277"/>
                <a:gd name="T40" fmla="*/ 0 w 84"/>
                <a:gd name="T41" fmla="*/ 277 h 277"/>
                <a:gd name="T42" fmla="*/ 9 w 84"/>
                <a:gd name="T43" fmla="*/ 277 h 277"/>
                <a:gd name="T44" fmla="*/ 9 w 84"/>
                <a:gd name="T45" fmla="*/ 268 h 277"/>
                <a:gd name="T46" fmla="*/ 0 w 84"/>
                <a:gd name="T47" fmla="*/ 268 h 277"/>
                <a:gd name="T48" fmla="*/ 0 w 84"/>
                <a:gd name="T49" fmla="*/ 277 h 277"/>
                <a:gd name="T50" fmla="*/ 84 w 84"/>
                <a:gd name="T51" fmla="*/ 277 h 277"/>
                <a:gd name="T52" fmla="*/ 84 w 84"/>
                <a:gd name="T53" fmla="*/ 268 h 277"/>
                <a:gd name="T54" fmla="*/ 74 w 84"/>
                <a:gd name="T55" fmla="*/ 268 h 277"/>
                <a:gd name="T56" fmla="*/ 74 w 84"/>
                <a:gd name="T57" fmla="*/ 277 h 277"/>
                <a:gd name="T58" fmla="*/ 84 w 84"/>
                <a:gd name="T59" fmla="*/ 277 h 277"/>
                <a:gd name="T60" fmla="*/ 84 w 84"/>
                <a:gd name="T61" fmla="*/ 0 h 277"/>
                <a:gd name="T62" fmla="*/ 74 w 84"/>
                <a:gd name="T63" fmla="*/ 0 h 277"/>
                <a:gd name="T64" fmla="*/ 74 w 84"/>
                <a:gd name="T65" fmla="*/ 9 h 277"/>
                <a:gd name="T66" fmla="*/ 84 w 84"/>
                <a:gd name="T67" fmla="*/ 9 h 277"/>
                <a:gd name="T68" fmla="*/ 84 w 84"/>
                <a:gd name="T69" fmla="*/ 0 h 277"/>
                <a:gd name="T70" fmla="*/ 0 w 84"/>
                <a:gd name="T71" fmla="*/ 0 h 277"/>
                <a:gd name="T72" fmla="*/ 0 w 84"/>
                <a:gd name="T73" fmla="*/ 9 h 277"/>
                <a:gd name="T74" fmla="*/ 9 w 84"/>
                <a:gd name="T75" fmla="*/ 9 h 277"/>
                <a:gd name="T76" fmla="*/ 9 w 84"/>
                <a:gd name="T77" fmla="*/ 0 h 277"/>
                <a:gd name="T78" fmla="*/ 0 w 84"/>
                <a:gd name="T79" fmla="*/ 0 h 277"/>
                <a:gd name="T80" fmla="*/ 0 w 84"/>
                <a:gd name="T81" fmla="*/ 277 h 277"/>
                <a:gd name="T82" fmla="*/ 9 w 84"/>
                <a:gd name="T83" fmla="*/ 277 h 277"/>
                <a:gd name="T84" fmla="*/ 9 w 84"/>
                <a:gd name="T85" fmla="*/ 268 h 277"/>
                <a:gd name="T86" fmla="*/ 0 w 84"/>
                <a:gd name="T87" fmla="*/ 268 h 277"/>
                <a:gd name="T88" fmla="*/ 0 w 8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7">
                  <a:moveTo>
                    <a:pt x="9" y="258"/>
                  </a:moveTo>
                  <a:lnTo>
                    <a:pt x="9" y="277"/>
                  </a:lnTo>
                  <a:lnTo>
                    <a:pt x="74" y="277"/>
                  </a:lnTo>
                  <a:lnTo>
                    <a:pt x="74" y="258"/>
                  </a:lnTo>
                  <a:lnTo>
                    <a:pt x="9" y="258"/>
                  </a:lnTo>
                  <a:close/>
                  <a:moveTo>
                    <a:pt x="64" y="268"/>
                  </a:moveTo>
                  <a:lnTo>
                    <a:pt x="84" y="268"/>
                  </a:lnTo>
                  <a:lnTo>
                    <a:pt x="84" y="9"/>
                  </a:lnTo>
                  <a:lnTo>
                    <a:pt x="64" y="9"/>
                  </a:lnTo>
                  <a:lnTo>
                    <a:pt x="64" y="268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7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84" y="277"/>
                  </a:moveTo>
                  <a:lnTo>
                    <a:pt x="84" y="268"/>
                  </a:lnTo>
                  <a:lnTo>
                    <a:pt x="74" y="268"/>
                  </a:lnTo>
                  <a:lnTo>
                    <a:pt x="74" y="277"/>
                  </a:lnTo>
                  <a:lnTo>
                    <a:pt x="84" y="277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9"/>
                  </a:lnTo>
                  <a:lnTo>
                    <a:pt x="84" y="9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5" name="Freeform 2203"/>
            <p:cNvSpPr>
              <a:spLocks noEditPoints="1"/>
            </p:cNvSpPr>
            <p:nvPr/>
          </p:nvSpPr>
          <p:spPr bwMode="auto">
            <a:xfrm>
              <a:off x="3687" y="2204"/>
              <a:ext cx="46" cy="139"/>
            </a:xfrm>
            <a:custGeom>
              <a:avLst/>
              <a:gdLst>
                <a:gd name="T0" fmla="*/ 9 w 90"/>
                <a:gd name="T1" fmla="*/ 258 h 277"/>
                <a:gd name="T2" fmla="*/ 9 w 90"/>
                <a:gd name="T3" fmla="*/ 277 h 277"/>
                <a:gd name="T4" fmla="*/ 80 w 90"/>
                <a:gd name="T5" fmla="*/ 277 h 277"/>
                <a:gd name="T6" fmla="*/ 80 w 90"/>
                <a:gd name="T7" fmla="*/ 258 h 277"/>
                <a:gd name="T8" fmla="*/ 9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0 w 90"/>
                <a:gd name="T21" fmla="*/ 19 h 277"/>
                <a:gd name="T22" fmla="*/ 80 w 90"/>
                <a:gd name="T23" fmla="*/ 0 h 277"/>
                <a:gd name="T24" fmla="*/ 9 w 90"/>
                <a:gd name="T25" fmla="*/ 0 h 277"/>
                <a:gd name="T26" fmla="*/ 9 w 90"/>
                <a:gd name="T27" fmla="*/ 19 h 277"/>
                <a:gd name="T28" fmla="*/ 80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9 w 90"/>
                <a:gd name="T43" fmla="*/ 277 h 277"/>
                <a:gd name="T44" fmla="*/ 9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0 w 90"/>
                <a:gd name="T55" fmla="*/ 268 h 277"/>
                <a:gd name="T56" fmla="*/ 80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0 w 90"/>
                <a:gd name="T63" fmla="*/ 0 h 277"/>
                <a:gd name="T64" fmla="*/ 80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9 w 90"/>
                <a:gd name="T75" fmla="*/ 9 h 277"/>
                <a:gd name="T76" fmla="*/ 9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9 w 90"/>
                <a:gd name="T83" fmla="*/ 277 h 277"/>
                <a:gd name="T84" fmla="*/ 9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9" y="258"/>
                  </a:moveTo>
                  <a:lnTo>
                    <a:pt x="9" y="277"/>
                  </a:lnTo>
                  <a:lnTo>
                    <a:pt x="80" y="277"/>
                  </a:lnTo>
                  <a:lnTo>
                    <a:pt x="80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6" name="Freeform 2204"/>
            <p:cNvSpPr>
              <a:spLocks noEditPoints="1"/>
            </p:cNvSpPr>
            <p:nvPr/>
          </p:nvSpPr>
          <p:spPr bwMode="auto">
            <a:xfrm>
              <a:off x="3668" y="2588"/>
              <a:ext cx="42" cy="136"/>
            </a:xfrm>
            <a:custGeom>
              <a:avLst/>
              <a:gdLst>
                <a:gd name="T0" fmla="*/ 10 w 84"/>
                <a:gd name="T1" fmla="*/ 252 h 271"/>
                <a:gd name="T2" fmla="*/ 10 w 84"/>
                <a:gd name="T3" fmla="*/ 271 h 271"/>
                <a:gd name="T4" fmla="*/ 74 w 84"/>
                <a:gd name="T5" fmla="*/ 271 h 271"/>
                <a:gd name="T6" fmla="*/ 74 w 84"/>
                <a:gd name="T7" fmla="*/ 252 h 271"/>
                <a:gd name="T8" fmla="*/ 10 w 84"/>
                <a:gd name="T9" fmla="*/ 252 h 271"/>
                <a:gd name="T10" fmla="*/ 65 w 84"/>
                <a:gd name="T11" fmla="*/ 262 h 271"/>
                <a:gd name="T12" fmla="*/ 84 w 84"/>
                <a:gd name="T13" fmla="*/ 262 h 271"/>
                <a:gd name="T14" fmla="*/ 84 w 84"/>
                <a:gd name="T15" fmla="*/ 10 h 271"/>
                <a:gd name="T16" fmla="*/ 65 w 84"/>
                <a:gd name="T17" fmla="*/ 10 h 271"/>
                <a:gd name="T18" fmla="*/ 65 w 84"/>
                <a:gd name="T19" fmla="*/ 262 h 271"/>
                <a:gd name="T20" fmla="*/ 74 w 84"/>
                <a:gd name="T21" fmla="*/ 19 h 271"/>
                <a:gd name="T22" fmla="*/ 74 w 84"/>
                <a:gd name="T23" fmla="*/ 0 h 271"/>
                <a:gd name="T24" fmla="*/ 10 w 84"/>
                <a:gd name="T25" fmla="*/ 0 h 271"/>
                <a:gd name="T26" fmla="*/ 10 w 84"/>
                <a:gd name="T27" fmla="*/ 19 h 271"/>
                <a:gd name="T28" fmla="*/ 74 w 84"/>
                <a:gd name="T29" fmla="*/ 19 h 271"/>
                <a:gd name="T30" fmla="*/ 19 w 84"/>
                <a:gd name="T31" fmla="*/ 10 h 271"/>
                <a:gd name="T32" fmla="*/ 0 w 84"/>
                <a:gd name="T33" fmla="*/ 10 h 271"/>
                <a:gd name="T34" fmla="*/ 0 w 84"/>
                <a:gd name="T35" fmla="*/ 262 h 271"/>
                <a:gd name="T36" fmla="*/ 19 w 84"/>
                <a:gd name="T37" fmla="*/ 262 h 271"/>
                <a:gd name="T38" fmla="*/ 19 w 84"/>
                <a:gd name="T39" fmla="*/ 10 h 271"/>
                <a:gd name="T40" fmla="*/ 0 w 84"/>
                <a:gd name="T41" fmla="*/ 271 h 271"/>
                <a:gd name="T42" fmla="*/ 10 w 84"/>
                <a:gd name="T43" fmla="*/ 271 h 271"/>
                <a:gd name="T44" fmla="*/ 10 w 84"/>
                <a:gd name="T45" fmla="*/ 262 h 271"/>
                <a:gd name="T46" fmla="*/ 0 w 84"/>
                <a:gd name="T47" fmla="*/ 262 h 271"/>
                <a:gd name="T48" fmla="*/ 0 w 84"/>
                <a:gd name="T49" fmla="*/ 271 h 271"/>
                <a:gd name="T50" fmla="*/ 84 w 84"/>
                <a:gd name="T51" fmla="*/ 271 h 271"/>
                <a:gd name="T52" fmla="*/ 84 w 84"/>
                <a:gd name="T53" fmla="*/ 262 h 271"/>
                <a:gd name="T54" fmla="*/ 74 w 84"/>
                <a:gd name="T55" fmla="*/ 262 h 271"/>
                <a:gd name="T56" fmla="*/ 74 w 84"/>
                <a:gd name="T57" fmla="*/ 271 h 271"/>
                <a:gd name="T58" fmla="*/ 84 w 84"/>
                <a:gd name="T59" fmla="*/ 271 h 271"/>
                <a:gd name="T60" fmla="*/ 84 w 84"/>
                <a:gd name="T61" fmla="*/ 0 h 271"/>
                <a:gd name="T62" fmla="*/ 74 w 84"/>
                <a:gd name="T63" fmla="*/ 0 h 271"/>
                <a:gd name="T64" fmla="*/ 74 w 84"/>
                <a:gd name="T65" fmla="*/ 10 h 271"/>
                <a:gd name="T66" fmla="*/ 84 w 84"/>
                <a:gd name="T67" fmla="*/ 10 h 271"/>
                <a:gd name="T68" fmla="*/ 84 w 84"/>
                <a:gd name="T69" fmla="*/ 0 h 271"/>
                <a:gd name="T70" fmla="*/ 0 w 84"/>
                <a:gd name="T71" fmla="*/ 0 h 271"/>
                <a:gd name="T72" fmla="*/ 0 w 84"/>
                <a:gd name="T73" fmla="*/ 10 h 271"/>
                <a:gd name="T74" fmla="*/ 10 w 84"/>
                <a:gd name="T75" fmla="*/ 10 h 271"/>
                <a:gd name="T76" fmla="*/ 10 w 84"/>
                <a:gd name="T77" fmla="*/ 0 h 271"/>
                <a:gd name="T78" fmla="*/ 0 w 84"/>
                <a:gd name="T79" fmla="*/ 0 h 271"/>
                <a:gd name="T80" fmla="*/ 0 w 84"/>
                <a:gd name="T81" fmla="*/ 271 h 271"/>
                <a:gd name="T82" fmla="*/ 10 w 84"/>
                <a:gd name="T83" fmla="*/ 271 h 271"/>
                <a:gd name="T84" fmla="*/ 10 w 84"/>
                <a:gd name="T85" fmla="*/ 262 h 271"/>
                <a:gd name="T86" fmla="*/ 0 w 84"/>
                <a:gd name="T87" fmla="*/ 262 h 271"/>
                <a:gd name="T88" fmla="*/ 0 w 8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1">
                  <a:moveTo>
                    <a:pt x="10" y="252"/>
                  </a:moveTo>
                  <a:lnTo>
                    <a:pt x="10" y="271"/>
                  </a:lnTo>
                  <a:lnTo>
                    <a:pt x="74" y="271"/>
                  </a:lnTo>
                  <a:lnTo>
                    <a:pt x="74" y="252"/>
                  </a:lnTo>
                  <a:lnTo>
                    <a:pt x="10" y="252"/>
                  </a:lnTo>
                  <a:close/>
                  <a:moveTo>
                    <a:pt x="65" y="262"/>
                  </a:moveTo>
                  <a:lnTo>
                    <a:pt x="84" y="262"/>
                  </a:lnTo>
                  <a:lnTo>
                    <a:pt x="84" y="10"/>
                  </a:lnTo>
                  <a:lnTo>
                    <a:pt x="65" y="10"/>
                  </a:lnTo>
                  <a:lnTo>
                    <a:pt x="65" y="262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74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84" y="271"/>
                  </a:moveTo>
                  <a:lnTo>
                    <a:pt x="84" y="262"/>
                  </a:lnTo>
                  <a:lnTo>
                    <a:pt x="74" y="262"/>
                  </a:lnTo>
                  <a:lnTo>
                    <a:pt x="74" y="271"/>
                  </a:lnTo>
                  <a:lnTo>
                    <a:pt x="84" y="271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7" name="Freeform 2205"/>
            <p:cNvSpPr>
              <a:spLocks noEditPoints="1"/>
            </p:cNvSpPr>
            <p:nvPr/>
          </p:nvSpPr>
          <p:spPr bwMode="auto">
            <a:xfrm>
              <a:off x="3613" y="2588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2 h 271"/>
                <a:gd name="T12" fmla="*/ 91 w 91"/>
                <a:gd name="T13" fmla="*/ 262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2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19 w 91"/>
                <a:gd name="T31" fmla="*/ 10 h 271"/>
                <a:gd name="T32" fmla="*/ 0 w 91"/>
                <a:gd name="T33" fmla="*/ 10 h 271"/>
                <a:gd name="T34" fmla="*/ 0 w 91"/>
                <a:gd name="T35" fmla="*/ 262 h 271"/>
                <a:gd name="T36" fmla="*/ 19 w 91"/>
                <a:gd name="T37" fmla="*/ 262 h 271"/>
                <a:gd name="T38" fmla="*/ 19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2 h 271"/>
                <a:gd name="T46" fmla="*/ 0 w 91"/>
                <a:gd name="T47" fmla="*/ 262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2 h 271"/>
                <a:gd name="T54" fmla="*/ 81 w 91"/>
                <a:gd name="T55" fmla="*/ 262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2 h 271"/>
                <a:gd name="T86" fmla="*/ 0 w 91"/>
                <a:gd name="T87" fmla="*/ 262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2"/>
                  </a:moveTo>
                  <a:lnTo>
                    <a:pt x="91" y="262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2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2"/>
                  </a:lnTo>
                  <a:lnTo>
                    <a:pt x="81" y="262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8" name="Freeform 2206"/>
            <p:cNvSpPr>
              <a:spLocks noEditPoints="1"/>
            </p:cNvSpPr>
            <p:nvPr/>
          </p:nvSpPr>
          <p:spPr bwMode="auto">
            <a:xfrm>
              <a:off x="3335" y="2333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59999" name="Freeform 2207"/>
            <p:cNvSpPr>
              <a:spLocks noEditPoints="1"/>
            </p:cNvSpPr>
            <p:nvPr/>
          </p:nvSpPr>
          <p:spPr bwMode="auto">
            <a:xfrm>
              <a:off x="3513" y="3227"/>
              <a:ext cx="45" cy="136"/>
            </a:xfrm>
            <a:custGeom>
              <a:avLst/>
              <a:gdLst>
                <a:gd name="T0" fmla="*/ 9 w 90"/>
                <a:gd name="T1" fmla="*/ 252 h 271"/>
                <a:gd name="T2" fmla="*/ 9 w 90"/>
                <a:gd name="T3" fmla="*/ 271 h 271"/>
                <a:gd name="T4" fmla="*/ 80 w 90"/>
                <a:gd name="T5" fmla="*/ 271 h 271"/>
                <a:gd name="T6" fmla="*/ 80 w 90"/>
                <a:gd name="T7" fmla="*/ 252 h 271"/>
                <a:gd name="T8" fmla="*/ 9 w 90"/>
                <a:gd name="T9" fmla="*/ 252 h 271"/>
                <a:gd name="T10" fmla="*/ 71 w 90"/>
                <a:gd name="T11" fmla="*/ 261 h 271"/>
                <a:gd name="T12" fmla="*/ 90 w 90"/>
                <a:gd name="T13" fmla="*/ 261 h 271"/>
                <a:gd name="T14" fmla="*/ 90 w 90"/>
                <a:gd name="T15" fmla="*/ 9 h 271"/>
                <a:gd name="T16" fmla="*/ 71 w 90"/>
                <a:gd name="T17" fmla="*/ 9 h 271"/>
                <a:gd name="T18" fmla="*/ 71 w 90"/>
                <a:gd name="T19" fmla="*/ 261 h 271"/>
                <a:gd name="T20" fmla="*/ 80 w 90"/>
                <a:gd name="T21" fmla="*/ 19 h 271"/>
                <a:gd name="T22" fmla="*/ 80 w 90"/>
                <a:gd name="T23" fmla="*/ 0 h 271"/>
                <a:gd name="T24" fmla="*/ 9 w 90"/>
                <a:gd name="T25" fmla="*/ 0 h 271"/>
                <a:gd name="T26" fmla="*/ 9 w 90"/>
                <a:gd name="T27" fmla="*/ 19 h 271"/>
                <a:gd name="T28" fmla="*/ 80 w 90"/>
                <a:gd name="T29" fmla="*/ 19 h 271"/>
                <a:gd name="T30" fmla="*/ 19 w 90"/>
                <a:gd name="T31" fmla="*/ 9 h 271"/>
                <a:gd name="T32" fmla="*/ 0 w 90"/>
                <a:gd name="T33" fmla="*/ 9 h 271"/>
                <a:gd name="T34" fmla="*/ 0 w 90"/>
                <a:gd name="T35" fmla="*/ 261 h 271"/>
                <a:gd name="T36" fmla="*/ 19 w 90"/>
                <a:gd name="T37" fmla="*/ 261 h 271"/>
                <a:gd name="T38" fmla="*/ 19 w 90"/>
                <a:gd name="T39" fmla="*/ 9 h 271"/>
                <a:gd name="T40" fmla="*/ 0 w 90"/>
                <a:gd name="T41" fmla="*/ 271 h 271"/>
                <a:gd name="T42" fmla="*/ 9 w 90"/>
                <a:gd name="T43" fmla="*/ 271 h 271"/>
                <a:gd name="T44" fmla="*/ 9 w 90"/>
                <a:gd name="T45" fmla="*/ 261 h 271"/>
                <a:gd name="T46" fmla="*/ 0 w 90"/>
                <a:gd name="T47" fmla="*/ 261 h 271"/>
                <a:gd name="T48" fmla="*/ 0 w 90"/>
                <a:gd name="T49" fmla="*/ 271 h 271"/>
                <a:gd name="T50" fmla="*/ 90 w 90"/>
                <a:gd name="T51" fmla="*/ 271 h 271"/>
                <a:gd name="T52" fmla="*/ 90 w 90"/>
                <a:gd name="T53" fmla="*/ 261 h 271"/>
                <a:gd name="T54" fmla="*/ 80 w 90"/>
                <a:gd name="T55" fmla="*/ 261 h 271"/>
                <a:gd name="T56" fmla="*/ 80 w 90"/>
                <a:gd name="T57" fmla="*/ 271 h 271"/>
                <a:gd name="T58" fmla="*/ 90 w 90"/>
                <a:gd name="T59" fmla="*/ 271 h 271"/>
                <a:gd name="T60" fmla="*/ 90 w 90"/>
                <a:gd name="T61" fmla="*/ 0 h 271"/>
                <a:gd name="T62" fmla="*/ 80 w 90"/>
                <a:gd name="T63" fmla="*/ 0 h 271"/>
                <a:gd name="T64" fmla="*/ 80 w 90"/>
                <a:gd name="T65" fmla="*/ 9 h 271"/>
                <a:gd name="T66" fmla="*/ 90 w 90"/>
                <a:gd name="T67" fmla="*/ 9 h 271"/>
                <a:gd name="T68" fmla="*/ 90 w 90"/>
                <a:gd name="T69" fmla="*/ 0 h 271"/>
                <a:gd name="T70" fmla="*/ 0 w 90"/>
                <a:gd name="T71" fmla="*/ 0 h 271"/>
                <a:gd name="T72" fmla="*/ 0 w 90"/>
                <a:gd name="T73" fmla="*/ 9 h 271"/>
                <a:gd name="T74" fmla="*/ 9 w 90"/>
                <a:gd name="T75" fmla="*/ 9 h 271"/>
                <a:gd name="T76" fmla="*/ 9 w 90"/>
                <a:gd name="T77" fmla="*/ 0 h 271"/>
                <a:gd name="T78" fmla="*/ 0 w 90"/>
                <a:gd name="T79" fmla="*/ 0 h 271"/>
                <a:gd name="T80" fmla="*/ 0 w 90"/>
                <a:gd name="T81" fmla="*/ 271 h 271"/>
                <a:gd name="T82" fmla="*/ 9 w 90"/>
                <a:gd name="T83" fmla="*/ 271 h 271"/>
                <a:gd name="T84" fmla="*/ 9 w 90"/>
                <a:gd name="T85" fmla="*/ 261 h 271"/>
                <a:gd name="T86" fmla="*/ 0 w 90"/>
                <a:gd name="T87" fmla="*/ 261 h 271"/>
                <a:gd name="T88" fmla="*/ 0 w 90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1">
                  <a:moveTo>
                    <a:pt x="9" y="252"/>
                  </a:moveTo>
                  <a:lnTo>
                    <a:pt x="9" y="271"/>
                  </a:lnTo>
                  <a:lnTo>
                    <a:pt x="80" y="271"/>
                  </a:lnTo>
                  <a:lnTo>
                    <a:pt x="80" y="252"/>
                  </a:lnTo>
                  <a:lnTo>
                    <a:pt x="9" y="252"/>
                  </a:lnTo>
                  <a:close/>
                  <a:moveTo>
                    <a:pt x="71" y="261"/>
                  </a:moveTo>
                  <a:lnTo>
                    <a:pt x="90" y="261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0" y="271"/>
                  </a:moveTo>
                  <a:lnTo>
                    <a:pt x="90" y="261"/>
                  </a:lnTo>
                  <a:lnTo>
                    <a:pt x="80" y="261"/>
                  </a:lnTo>
                  <a:lnTo>
                    <a:pt x="80" y="271"/>
                  </a:lnTo>
                  <a:lnTo>
                    <a:pt x="90" y="271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0" name="Freeform 2208"/>
            <p:cNvSpPr>
              <a:spLocks noEditPoints="1"/>
            </p:cNvSpPr>
            <p:nvPr/>
          </p:nvSpPr>
          <p:spPr bwMode="auto">
            <a:xfrm>
              <a:off x="3691" y="3353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1" name="Freeform 2209"/>
            <p:cNvSpPr>
              <a:spLocks noEditPoints="1"/>
            </p:cNvSpPr>
            <p:nvPr/>
          </p:nvSpPr>
          <p:spPr bwMode="auto">
            <a:xfrm>
              <a:off x="4518" y="3608"/>
              <a:ext cx="45" cy="139"/>
            </a:xfrm>
            <a:custGeom>
              <a:avLst/>
              <a:gdLst>
                <a:gd name="T0" fmla="*/ 9 w 90"/>
                <a:gd name="T1" fmla="*/ 258 h 277"/>
                <a:gd name="T2" fmla="*/ 9 w 90"/>
                <a:gd name="T3" fmla="*/ 277 h 277"/>
                <a:gd name="T4" fmla="*/ 80 w 90"/>
                <a:gd name="T5" fmla="*/ 277 h 277"/>
                <a:gd name="T6" fmla="*/ 80 w 90"/>
                <a:gd name="T7" fmla="*/ 258 h 277"/>
                <a:gd name="T8" fmla="*/ 9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0 w 90"/>
                <a:gd name="T21" fmla="*/ 19 h 277"/>
                <a:gd name="T22" fmla="*/ 80 w 90"/>
                <a:gd name="T23" fmla="*/ 0 h 277"/>
                <a:gd name="T24" fmla="*/ 9 w 90"/>
                <a:gd name="T25" fmla="*/ 0 h 277"/>
                <a:gd name="T26" fmla="*/ 9 w 90"/>
                <a:gd name="T27" fmla="*/ 19 h 277"/>
                <a:gd name="T28" fmla="*/ 80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9 w 90"/>
                <a:gd name="T43" fmla="*/ 277 h 277"/>
                <a:gd name="T44" fmla="*/ 9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0 w 90"/>
                <a:gd name="T55" fmla="*/ 268 h 277"/>
                <a:gd name="T56" fmla="*/ 80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0 w 90"/>
                <a:gd name="T63" fmla="*/ 0 h 277"/>
                <a:gd name="T64" fmla="*/ 80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9 w 90"/>
                <a:gd name="T75" fmla="*/ 9 h 277"/>
                <a:gd name="T76" fmla="*/ 9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9 w 90"/>
                <a:gd name="T83" fmla="*/ 277 h 277"/>
                <a:gd name="T84" fmla="*/ 9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9" y="258"/>
                  </a:moveTo>
                  <a:lnTo>
                    <a:pt x="9" y="277"/>
                  </a:lnTo>
                  <a:lnTo>
                    <a:pt x="80" y="277"/>
                  </a:lnTo>
                  <a:lnTo>
                    <a:pt x="80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2" name="Freeform 2210"/>
            <p:cNvSpPr>
              <a:spLocks noEditPoints="1"/>
            </p:cNvSpPr>
            <p:nvPr/>
          </p:nvSpPr>
          <p:spPr bwMode="auto">
            <a:xfrm>
              <a:off x="4253" y="2843"/>
              <a:ext cx="45" cy="139"/>
            </a:xfrm>
            <a:custGeom>
              <a:avLst/>
              <a:gdLst>
                <a:gd name="T0" fmla="*/ 9 w 90"/>
                <a:gd name="T1" fmla="*/ 259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9 h 278"/>
                <a:gd name="T8" fmla="*/ 9 w 90"/>
                <a:gd name="T9" fmla="*/ 259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20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20 h 278"/>
                <a:gd name="T28" fmla="*/ 80 w 90"/>
                <a:gd name="T29" fmla="*/ 20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9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9"/>
                  </a:lnTo>
                  <a:lnTo>
                    <a:pt x="9" y="259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20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80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3" name="Freeform 2211"/>
            <p:cNvSpPr>
              <a:spLocks noEditPoints="1"/>
            </p:cNvSpPr>
            <p:nvPr/>
          </p:nvSpPr>
          <p:spPr bwMode="auto">
            <a:xfrm>
              <a:off x="3956" y="2972"/>
              <a:ext cx="45" cy="136"/>
            </a:xfrm>
            <a:custGeom>
              <a:avLst/>
              <a:gdLst>
                <a:gd name="T0" fmla="*/ 10 w 91"/>
                <a:gd name="T1" fmla="*/ 251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1 h 271"/>
                <a:gd name="T8" fmla="*/ 10 w 91"/>
                <a:gd name="T9" fmla="*/ 251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9 h 271"/>
                <a:gd name="T16" fmla="*/ 71 w 91"/>
                <a:gd name="T17" fmla="*/ 9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19 w 91"/>
                <a:gd name="T31" fmla="*/ 9 h 271"/>
                <a:gd name="T32" fmla="*/ 0 w 91"/>
                <a:gd name="T33" fmla="*/ 9 h 271"/>
                <a:gd name="T34" fmla="*/ 0 w 91"/>
                <a:gd name="T35" fmla="*/ 261 h 271"/>
                <a:gd name="T36" fmla="*/ 19 w 91"/>
                <a:gd name="T37" fmla="*/ 261 h 271"/>
                <a:gd name="T38" fmla="*/ 19 w 91"/>
                <a:gd name="T39" fmla="*/ 9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9 h 271"/>
                <a:gd name="T66" fmla="*/ 91 w 91"/>
                <a:gd name="T67" fmla="*/ 9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9 h 271"/>
                <a:gd name="T74" fmla="*/ 10 w 91"/>
                <a:gd name="T75" fmla="*/ 9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1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1"/>
                  </a:lnTo>
                  <a:lnTo>
                    <a:pt x="10" y="251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4" name="Freeform 2212"/>
            <p:cNvSpPr>
              <a:spLocks noEditPoints="1"/>
            </p:cNvSpPr>
            <p:nvPr/>
          </p:nvSpPr>
          <p:spPr bwMode="auto">
            <a:xfrm>
              <a:off x="3335" y="2588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1 w 91"/>
                <a:gd name="T11" fmla="*/ 262 h 271"/>
                <a:gd name="T12" fmla="*/ 91 w 91"/>
                <a:gd name="T13" fmla="*/ 262 h 271"/>
                <a:gd name="T14" fmla="*/ 91 w 91"/>
                <a:gd name="T15" fmla="*/ 10 h 271"/>
                <a:gd name="T16" fmla="*/ 71 w 91"/>
                <a:gd name="T17" fmla="*/ 10 h 271"/>
                <a:gd name="T18" fmla="*/ 71 w 91"/>
                <a:gd name="T19" fmla="*/ 262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2 h 271"/>
                <a:gd name="T36" fmla="*/ 20 w 91"/>
                <a:gd name="T37" fmla="*/ 262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2 h 271"/>
                <a:gd name="T46" fmla="*/ 0 w 91"/>
                <a:gd name="T47" fmla="*/ 262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2 h 271"/>
                <a:gd name="T54" fmla="*/ 81 w 91"/>
                <a:gd name="T55" fmla="*/ 262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2 h 271"/>
                <a:gd name="T86" fmla="*/ 0 w 91"/>
                <a:gd name="T87" fmla="*/ 262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1" y="262"/>
                  </a:moveTo>
                  <a:lnTo>
                    <a:pt x="91" y="262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2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20" y="262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2"/>
                  </a:lnTo>
                  <a:lnTo>
                    <a:pt x="81" y="262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5" name="Freeform 2213"/>
            <p:cNvSpPr>
              <a:spLocks noEditPoints="1"/>
            </p:cNvSpPr>
            <p:nvPr/>
          </p:nvSpPr>
          <p:spPr bwMode="auto">
            <a:xfrm>
              <a:off x="3342" y="3098"/>
              <a:ext cx="45" cy="139"/>
            </a:xfrm>
            <a:custGeom>
              <a:avLst/>
              <a:gdLst>
                <a:gd name="T0" fmla="*/ 10 w 91"/>
                <a:gd name="T1" fmla="*/ 259 h 278"/>
                <a:gd name="T2" fmla="*/ 10 w 91"/>
                <a:gd name="T3" fmla="*/ 278 h 278"/>
                <a:gd name="T4" fmla="*/ 81 w 91"/>
                <a:gd name="T5" fmla="*/ 278 h 278"/>
                <a:gd name="T6" fmla="*/ 81 w 91"/>
                <a:gd name="T7" fmla="*/ 259 h 278"/>
                <a:gd name="T8" fmla="*/ 10 w 91"/>
                <a:gd name="T9" fmla="*/ 259 h 278"/>
                <a:gd name="T10" fmla="*/ 71 w 91"/>
                <a:gd name="T11" fmla="*/ 268 h 278"/>
                <a:gd name="T12" fmla="*/ 91 w 91"/>
                <a:gd name="T13" fmla="*/ 268 h 278"/>
                <a:gd name="T14" fmla="*/ 91 w 91"/>
                <a:gd name="T15" fmla="*/ 10 h 278"/>
                <a:gd name="T16" fmla="*/ 71 w 91"/>
                <a:gd name="T17" fmla="*/ 10 h 278"/>
                <a:gd name="T18" fmla="*/ 71 w 91"/>
                <a:gd name="T19" fmla="*/ 268 h 278"/>
                <a:gd name="T20" fmla="*/ 81 w 91"/>
                <a:gd name="T21" fmla="*/ 20 h 278"/>
                <a:gd name="T22" fmla="*/ 81 w 91"/>
                <a:gd name="T23" fmla="*/ 0 h 278"/>
                <a:gd name="T24" fmla="*/ 10 w 91"/>
                <a:gd name="T25" fmla="*/ 0 h 278"/>
                <a:gd name="T26" fmla="*/ 10 w 91"/>
                <a:gd name="T27" fmla="*/ 20 h 278"/>
                <a:gd name="T28" fmla="*/ 81 w 91"/>
                <a:gd name="T29" fmla="*/ 20 h 278"/>
                <a:gd name="T30" fmla="*/ 20 w 91"/>
                <a:gd name="T31" fmla="*/ 10 h 278"/>
                <a:gd name="T32" fmla="*/ 0 w 91"/>
                <a:gd name="T33" fmla="*/ 10 h 278"/>
                <a:gd name="T34" fmla="*/ 0 w 91"/>
                <a:gd name="T35" fmla="*/ 268 h 278"/>
                <a:gd name="T36" fmla="*/ 20 w 91"/>
                <a:gd name="T37" fmla="*/ 268 h 278"/>
                <a:gd name="T38" fmla="*/ 20 w 91"/>
                <a:gd name="T39" fmla="*/ 10 h 278"/>
                <a:gd name="T40" fmla="*/ 0 w 91"/>
                <a:gd name="T41" fmla="*/ 278 h 278"/>
                <a:gd name="T42" fmla="*/ 10 w 91"/>
                <a:gd name="T43" fmla="*/ 278 h 278"/>
                <a:gd name="T44" fmla="*/ 10 w 91"/>
                <a:gd name="T45" fmla="*/ 268 h 278"/>
                <a:gd name="T46" fmla="*/ 0 w 91"/>
                <a:gd name="T47" fmla="*/ 268 h 278"/>
                <a:gd name="T48" fmla="*/ 0 w 91"/>
                <a:gd name="T49" fmla="*/ 278 h 278"/>
                <a:gd name="T50" fmla="*/ 91 w 91"/>
                <a:gd name="T51" fmla="*/ 278 h 278"/>
                <a:gd name="T52" fmla="*/ 91 w 91"/>
                <a:gd name="T53" fmla="*/ 268 h 278"/>
                <a:gd name="T54" fmla="*/ 81 w 91"/>
                <a:gd name="T55" fmla="*/ 268 h 278"/>
                <a:gd name="T56" fmla="*/ 81 w 91"/>
                <a:gd name="T57" fmla="*/ 278 h 278"/>
                <a:gd name="T58" fmla="*/ 91 w 91"/>
                <a:gd name="T59" fmla="*/ 278 h 278"/>
                <a:gd name="T60" fmla="*/ 91 w 91"/>
                <a:gd name="T61" fmla="*/ 0 h 278"/>
                <a:gd name="T62" fmla="*/ 81 w 91"/>
                <a:gd name="T63" fmla="*/ 0 h 278"/>
                <a:gd name="T64" fmla="*/ 81 w 91"/>
                <a:gd name="T65" fmla="*/ 10 h 278"/>
                <a:gd name="T66" fmla="*/ 91 w 91"/>
                <a:gd name="T67" fmla="*/ 10 h 278"/>
                <a:gd name="T68" fmla="*/ 91 w 91"/>
                <a:gd name="T69" fmla="*/ 0 h 278"/>
                <a:gd name="T70" fmla="*/ 0 w 91"/>
                <a:gd name="T71" fmla="*/ 0 h 278"/>
                <a:gd name="T72" fmla="*/ 0 w 91"/>
                <a:gd name="T73" fmla="*/ 10 h 278"/>
                <a:gd name="T74" fmla="*/ 10 w 91"/>
                <a:gd name="T75" fmla="*/ 10 h 278"/>
                <a:gd name="T76" fmla="*/ 10 w 91"/>
                <a:gd name="T77" fmla="*/ 0 h 278"/>
                <a:gd name="T78" fmla="*/ 0 w 91"/>
                <a:gd name="T79" fmla="*/ 0 h 278"/>
                <a:gd name="T80" fmla="*/ 0 w 91"/>
                <a:gd name="T81" fmla="*/ 278 h 278"/>
                <a:gd name="T82" fmla="*/ 10 w 91"/>
                <a:gd name="T83" fmla="*/ 278 h 278"/>
                <a:gd name="T84" fmla="*/ 10 w 91"/>
                <a:gd name="T85" fmla="*/ 268 h 278"/>
                <a:gd name="T86" fmla="*/ 0 w 91"/>
                <a:gd name="T87" fmla="*/ 268 h 278"/>
                <a:gd name="T88" fmla="*/ 0 w 9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8">
                  <a:moveTo>
                    <a:pt x="10" y="259"/>
                  </a:moveTo>
                  <a:lnTo>
                    <a:pt x="10" y="278"/>
                  </a:lnTo>
                  <a:lnTo>
                    <a:pt x="81" y="278"/>
                  </a:lnTo>
                  <a:lnTo>
                    <a:pt x="81" y="259"/>
                  </a:lnTo>
                  <a:lnTo>
                    <a:pt x="10" y="259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1" y="20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81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1" y="278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8"/>
                  </a:lnTo>
                  <a:lnTo>
                    <a:pt x="91" y="278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6" name="Freeform 2214"/>
            <p:cNvSpPr>
              <a:spLocks noEditPoints="1"/>
            </p:cNvSpPr>
            <p:nvPr/>
          </p:nvSpPr>
          <p:spPr bwMode="auto">
            <a:xfrm>
              <a:off x="3936" y="3353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7" name="Freeform 2215"/>
            <p:cNvSpPr>
              <a:spLocks noEditPoints="1"/>
            </p:cNvSpPr>
            <p:nvPr/>
          </p:nvSpPr>
          <p:spPr bwMode="auto">
            <a:xfrm>
              <a:off x="3393" y="2714"/>
              <a:ext cx="46" cy="139"/>
            </a:xfrm>
            <a:custGeom>
              <a:avLst/>
              <a:gdLst>
                <a:gd name="T0" fmla="*/ 9 w 90"/>
                <a:gd name="T1" fmla="*/ 258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8 h 278"/>
                <a:gd name="T8" fmla="*/ 9 w 90"/>
                <a:gd name="T9" fmla="*/ 258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19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19 h 278"/>
                <a:gd name="T28" fmla="*/ 80 w 90"/>
                <a:gd name="T29" fmla="*/ 19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8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8" name="Freeform 2216"/>
            <p:cNvSpPr>
              <a:spLocks noEditPoints="1"/>
            </p:cNvSpPr>
            <p:nvPr/>
          </p:nvSpPr>
          <p:spPr bwMode="auto">
            <a:xfrm>
              <a:off x="4379" y="2714"/>
              <a:ext cx="45" cy="139"/>
            </a:xfrm>
            <a:custGeom>
              <a:avLst/>
              <a:gdLst>
                <a:gd name="T0" fmla="*/ 9 w 90"/>
                <a:gd name="T1" fmla="*/ 258 h 278"/>
                <a:gd name="T2" fmla="*/ 9 w 90"/>
                <a:gd name="T3" fmla="*/ 278 h 278"/>
                <a:gd name="T4" fmla="*/ 81 w 90"/>
                <a:gd name="T5" fmla="*/ 278 h 278"/>
                <a:gd name="T6" fmla="*/ 81 w 90"/>
                <a:gd name="T7" fmla="*/ 258 h 278"/>
                <a:gd name="T8" fmla="*/ 9 w 90"/>
                <a:gd name="T9" fmla="*/ 258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1 w 90"/>
                <a:gd name="T21" fmla="*/ 19 h 278"/>
                <a:gd name="T22" fmla="*/ 81 w 90"/>
                <a:gd name="T23" fmla="*/ 0 h 278"/>
                <a:gd name="T24" fmla="*/ 9 w 90"/>
                <a:gd name="T25" fmla="*/ 0 h 278"/>
                <a:gd name="T26" fmla="*/ 9 w 90"/>
                <a:gd name="T27" fmla="*/ 19 h 278"/>
                <a:gd name="T28" fmla="*/ 81 w 90"/>
                <a:gd name="T29" fmla="*/ 19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1 w 90"/>
                <a:gd name="T55" fmla="*/ 268 h 278"/>
                <a:gd name="T56" fmla="*/ 81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1 w 90"/>
                <a:gd name="T63" fmla="*/ 0 h 278"/>
                <a:gd name="T64" fmla="*/ 81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8"/>
                  </a:moveTo>
                  <a:lnTo>
                    <a:pt x="9" y="278"/>
                  </a:lnTo>
                  <a:lnTo>
                    <a:pt x="81" y="278"/>
                  </a:lnTo>
                  <a:lnTo>
                    <a:pt x="81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09" name="Freeform 2217"/>
            <p:cNvSpPr>
              <a:spLocks noEditPoints="1"/>
            </p:cNvSpPr>
            <p:nvPr/>
          </p:nvSpPr>
          <p:spPr bwMode="auto">
            <a:xfrm>
              <a:off x="3771" y="2204"/>
              <a:ext cx="46" cy="139"/>
            </a:xfrm>
            <a:custGeom>
              <a:avLst/>
              <a:gdLst>
                <a:gd name="T0" fmla="*/ 9 w 90"/>
                <a:gd name="T1" fmla="*/ 258 h 277"/>
                <a:gd name="T2" fmla="*/ 9 w 90"/>
                <a:gd name="T3" fmla="*/ 277 h 277"/>
                <a:gd name="T4" fmla="*/ 81 w 90"/>
                <a:gd name="T5" fmla="*/ 277 h 277"/>
                <a:gd name="T6" fmla="*/ 81 w 90"/>
                <a:gd name="T7" fmla="*/ 258 h 277"/>
                <a:gd name="T8" fmla="*/ 9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1 w 90"/>
                <a:gd name="T21" fmla="*/ 19 h 277"/>
                <a:gd name="T22" fmla="*/ 81 w 90"/>
                <a:gd name="T23" fmla="*/ 0 h 277"/>
                <a:gd name="T24" fmla="*/ 9 w 90"/>
                <a:gd name="T25" fmla="*/ 0 h 277"/>
                <a:gd name="T26" fmla="*/ 9 w 90"/>
                <a:gd name="T27" fmla="*/ 19 h 277"/>
                <a:gd name="T28" fmla="*/ 81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9 w 90"/>
                <a:gd name="T43" fmla="*/ 277 h 277"/>
                <a:gd name="T44" fmla="*/ 9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1 w 90"/>
                <a:gd name="T55" fmla="*/ 268 h 277"/>
                <a:gd name="T56" fmla="*/ 81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1 w 90"/>
                <a:gd name="T63" fmla="*/ 0 h 277"/>
                <a:gd name="T64" fmla="*/ 81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9 w 90"/>
                <a:gd name="T75" fmla="*/ 9 h 277"/>
                <a:gd name="T76" fmla="*/ 9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9 w 90"/>
                <a:gd name="T83" fmla="*/ 277 h 277"/>
                <a:gd name="T84" fmla="*/ 9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9" y="258"/>
                  </a:moveTo>
                  <a:lnTo>
                    <a:pt x="9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9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0" name="Freeform 2218"/>
            <p:cNvSpPr>
              <a:spLocks noEditPoints="1"/>
            </p:cNvSpPr>
            <p:nvPr/>
          </p:nvSpPr>
          <p:spPr bwMode="auto">
            <a:xfrm>
              <a:off x="4347" y="2333"/>
              <a:ext cx="42" cy="136"/>
            </a:xfrm>
            <a:custGeom>
              <a:avLst/>
              <a:gdLst>
                <a:gd name="T0" fmla="*/ 10 w 84"/>
                <a:gd name="T1" fmla="*/ 252 h 271"/>
                <a:gd name="T2" fmla="*/ 10 w 84"/>
                <a:gd name="T3" fmla="*/ 271 h 271"/>
                <a:gd name="T4" fmla="*/ 74 w 84"/>
                <a:gd name="T5" fmla="*/ 271 h 271"/>
                <a:gd name="T6" fmla="*/ 74 w 84"/>
                <a:gd name="T7" fmla="*/ 252 h 271"/>
                <a:gd name="T8" fmla="*/ 10 w 84"/>
                <a:gd name="T9" fmla="*/ 252 h 271"/>
                <a:gd name="T10" fmla="*/ 65 w 84"/>
                <a:gd name="T11" fmla="*/ 261 h 271"/>
                <a:gd name="T12" fmla="*/ 84 w 84"/>
                <a:gd name="T13" fmla="*/ 261 h 271"/>
                <a:gd name="T14" fmla="*/ 84 w 84"/>
                <a:gd name="T15" fmla="*/ 10 h 271"/>
                <a:gd name="T16" fmla="*/ 65 w 84"/>
                <a:gd name="T17" fmla="*/ 10 h 271"/>
                <a:gd name="T18" fmla="*/ 65 w 84"/>
                <a:gd name="T19" fmla="*/ 261 h 271"/>
                <a:gd name="T20" fmla="*/ 74 w 84"/>
                <a:gd name="T21" fmla="*/ 19 h 271"/>
                <a:gd name="T22" fmla="*/ 74 w 84"/>
                <a:gd name="T23" fmla="*/ 0 h 271"/>
                <a:gd name="T24" fmla="*/ 10 w 84"/>
                <a:gd name="T25" fmla="*/ 0 h 271"/>
                <a:gd name="T26" fmla="*/ 10 w 84"/>
                <a:gd name="T27" fmla="*/ 19 h 271"/>
                <a:gd name="T28" fmla="*/ 74 w 84"/>
                <a:gd name="T29" fmla="*/ 19 h 271"/>
                <a:gd name="T30" fmla="*/ 20 w 84"/>
                <a:gd name="T31" fmla="*/ 10 h 271"/>
                <a:gd name="T32" fmla="*/ 0 w 84"/>
                <a:gd name="T33" fmla="*/ 10 h 271"/>
                <a:gd name="T34" fmla="*/ 0 w 84"/>
                <a:gd name="T35" fmla="*/ 261 h 271"/>
                <a:gd name="T36" fmla="*/ 20 w 84"/>
                <a:gd name="T37" fmla="*/ 261 h 271"/>
                <a:gd name="T38" fmla="*/ 20 w 84"/>
                <a:gd name="T39" fmla="*/ 10 h 271"/>
                <a:gd name="T40" fmla="*/ 0 w 84"/>
                <a:gd name="T41" fmla="*/ 271 h 271"/>
                <a:gd name="T42" fmla="*/ 10 w 84"/>
                <a:gd name="T43" fmla="*/ 271 h 271"/>
                <a:gd name="T44" fmla="*/ 10 w 84"/>
                <a:gd name="T45" fmla="*/ 261 h 271"/>
                <a:gd name="T46" fmla="*/ 0 w 84"/>
                <a:gd name="T47" fmla="*/ 261 h 271"/>
                <a:gd name="T48" fmla="*/ 0 w 84"/>
                <a:gd name="T49" fmla="*/ 271 h 271"/>
                <a:gd name="T50" fmla="*/ 84 w 84"/>
                <a:gd name="T51" fmla="*/ 271 h 271"/>
                <a:gd name="T52" fmla="*/ 84 w 84"/>
                <a:gd name="T53" fmla="*/ 261 h 271"/>
                <a:gd name="T54" fmla="*/ 74 w 84"/>
                <a:gd name="T55" fmla="*/ 261 h 271"/>
                <a:gd name="T56" fmla="*/ 74 w 84"/>
                <a:gd name="T57" fmla="*/ 271 h 271"/>
                <a:gd name="T58" fmla="*/ 84 w 84"/>
                <a:gd name="T59" fmla="*/ 271 h 271"/>
                <a:gd name="T60" fmla="*/ 84 w 84"/>
                <a:gd name="T61" fmla="*/ 0 h 271"/>
                <a:gd name="T62" fmla="*/ 74 w 84"/>
                <a:gd name="T63" fmla="*/ 0 h 271"/>
                <a:gd name="T64" fmla="*/ 74 w 84"/>
                <a:gd name="T65" fmla="*/ 10 h 271"/>
                <a:gd name="T66" fmla="*/ 84 w 84"/>
                <a:gd name="T67" fmla="*/ 10 h 271"/>
                <a:gd name="T68" fmla="*/ 84 w 84"/>
                <a:gd name="T69" fmla="*/ 0 h 271"/>
                <a:gd name="T70" fmla="*/ 0 w 84"/>
                <a:gd name="T71" fmla="*/ 0 h 271"/>
                <a:gd name="T72" fmla="*/ 0 w 84"/>
                <a:gd name="T73" fmla="*/ 10 h 271"/>
                <a:gd name="T74" fmla="*/ 10 w 84"/>
                <a:gd name="T75" fmla="*/ 10 h 271"/>
                <a:gd name="T76" fmla="*/ 10 w 84"/>
                <a:gd name="T77" fmla="*/ 0 h 271"/>
                <a:gd name="T78" fmla="*/ 0 w 84"/>
                <a:gd name="T79" fmla="*/ 0 h 271"/>
                <a:gd name="T80" fmla="*/ 0 w 84"/>
                <a:gd name="T81" fmla="*/ 271 h 271"/>
                <a:gd name="T82" fmla="*/ 10 w 84"/>
                <a:gd name="T83" fmla="*/ 271 h 271"/>
                <a:gd name="T84" fmla="*/ 10 w 84"/>
                <a:gd name="T85" fmla="*/ 261 h 271"/>
                <a:gd name="T86" fmla="*/ 0 w 84"/>
                <a:gd name="T87" fmla="*/ 261 h 271"/>
                <a:gd name="T88" fmla="*/ 0 w 8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84" h="271">
                  <a:moveTo>
                    <a:pt x="10" y="252"/>
                  </a:moveTo>
                  <a:lnTo>
                    <a:pt x="10" y="271"/>
                  </a:lnTo>
                  <a:lnTo>
                    <a:pt x="74" y="271"/>
                  </a:lnTo>
                  <a:lnTo>
                    <a:pt x="74" y="252"/>
                  </a:lnTo>
                  <a:lnTo>
                    <a:pt x="10" y="252"/>
                  </a:lnTo>
                  <a:close/>
                  <a:moveTo>
                    <a:pt x="65" y="261"/>
                  </a:moveTo>
                  <a:lnTo>
                    <a:pt x="84" y="261"/>
                  </a:lnTo>
                  <a:lnTo>
                    <a:pt x="84" y="10"/>
                  </a:lnTo>
                  <a:lnTo>
                    <a:pt x="65" y="10"/>
                  </a:lnTo>
                  <a:lnTo>
                    <a:pt x="65" y="261"/>
                  </a:lnTo>
                  <a:close/>
                  <a:moveTo>
                    <a:pt x="74" y="19"/>
                  </a:moveTo>
                  <a:lnTo>
                    <a:pt x="7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74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84" y="271"/>
                  </a:moveTo>
                  <a:lnTo>
                    <a:pt x="84" y="261"/>
                  </a:lnTo>
                  <a:lnTo>
                    <a:pt x="74" y="261"/>
                  </a:lnTo>
                  <a:lnTo>
                    <a:pt x="74" y="271"/>
                  </a:lnTo>
                  <a:lnTo>
                    <a:pt x="84" y="271"/>
                  </a:lnTo>
                  <a:close/>
                  <a:moveTo>
                    <a:pt x="84" y="0"/>
                  </a:moveTo>
                  <a:lnTo>
                    <a:pt x="74" y="0"/>
                  </a:lnTo>
                  <a:lnTo>
                    <a:pt x="74" y="10"/>
                  </a:lnTo>
                  <a:lnTo>
                    <a:pt x="84" y="10"/>
                  </a:lnTo>
                  <a:lnTo>
                    <a:pt x="8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1" name="Freeform 2219"/>
            <p:cNvSpPr>
              <a:spLocks noEditPoints="1"/>
            </p:cNvSpPr>
            <p:nvPr/>
          </p:nvSpPr>
          <p:spPr bwMode="auto">
            <a:xfrm>
              <a:off x="4718" y="2972"/>
              <a:ext cx="45" cy="136"/>
            </a:xfrm>
            <a:custGeom>
              <a:avLst/>
              <a:gdLst>
                <a:gd name="T0" fmla="*/ 10 w 91"/>
                <a:gd name="T1" fmla="*/ 251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1 h 271"/>
                <a:gd name="T8" fmla="*/ 10 w 91"/>
                <a:gd name="T9" fmla="*/ 251 h 271"/>
                <a:gd name="T10" fmla="*/ 71 w 91"/>
                <a:gd name="T11" fmla="*/ 261 h 271"/>
                <a:gd name="T12" fmla="*/ 91 w 91"/>
                <a:gd name="T13" fmla="*/ 261 h 271"/>
                <a:gd name="T14" fmla="*/ 91 w 91"/>
                <a:gd name="T15" fmla="*/ 9 h 271"/>
                <a:gd name="T16" fmla="*/ 71 w 91"/>
                <a:gd name="T17" fmla="*/ 9 h 271"/>
                <a:gd name="T18" fmla="*/ 71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9 h 271"/>
                <a:gd name="T32" fmla="*/ 0 w 91"/>
                <a:gd name="T33" fmla="*/ 9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9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9 h 271"/>
                <a:gd name="T66" fmla="*/ 91 w 91"/>
                <a:gd name="T67" fmla="*/ 9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9 h 271"/>
                <a:gd name="T74" fmla="*/ 10 w 91"/>
                <a:gd name="T75" fmla="*/ 9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1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1"/>
                  </a:lnTo>
                  <a:lnTo>
                    <a:pt x="10" y="251"/>
                  </a:lnTo>
                  <a:close/>
                  <a:moveTo>
                    <a:pt x="71" y="261"/>
                  </a:moveTo>
                  <a:lnTo>
                    <a:pt x="91" y="261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2" name="Freeform 2220"/>
            <p:cNvSpPr>
              <a:spLocks noEditPoints="1"/>
            </p:cNvSpPr>
            <p:nvPr/>
          </p:nvSpPr>
          <p:spPr bwMode="auto">
            <a:xfrm>
              <a:off x="4657" y="3098"/>
              <a:ext cx="45" cy="139"/>
            </a:xfrm>
            <a:custGeom>
              <a:avLst/>
              <a:gdLst>
                <a:gd name="T0" fmla="*/ 9 w 90"/>
                <a:gd name="T1" fmla="*/ 259 h 278"/>
                <a:gd name="T2" fmla="*/ 9 w 90"/>
                <a:gd name="T3" fmla="*/ 278 h 278"/>
                <a:gd name="T4" fmla="*/ 80 w 90"/>
                <a:gd name="T5" fmla="*/ 278 h 278"/>
                <a:gd name="T6" fmla="*/ 80 w 90"/>
                <a:gd name="T7" fmla="*/ 259 h 278"/>
                <a:gd name="T8" fmla="*/ 9 w 90"/>
                <a:gd name="T9" fmla="*/ 259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0 w 90"/>
                <a:gd name="T21" fmla="*/ 20 h 278"/>
                <a:gd name="T22" fmla="*/ 80 w 90"/>
                <a:gd name="T23" fmla="*/ 0 h 278"/>
                <a:gd name="T24" fmla="*/ 9 w 90"/>
                <a:gd name="T25" fmla="*/ 0 h 278"/>
                <a:gd name="T26" fmla="*/ 9 w 90"/>
                <a:gd name="T27" fmla="*/ 20 h 278"/>
                <a:gd name="T28" fmla="*/ 80 w 90"/>
                <a:gd name="T29" fmla="*/ 20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0 w 90"/>
                <a:gd name="T55" fmla="*/ 268 h 278"/>
                <a:gd name="T56" fmla="*/ 80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0 w 90"/>
                <a:gd name="T63" fmla="*/ 0 h 278"/>
                <a:gd name="T64" fmla="*/ 80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9"/>
                  </a:moveTo>
                  <a:lnTo>
                    <a:pt x="9" y="278"/>
                  </a:lnTo>
                  <a:lnTo>
                    <a:pt x="80" y="278"/>
                  </a:lnTo>
                  <a:lnTo>
                    <a:pt x="80" y="259"/>
                  </a:lnTo>
                  <a:lnTo>
                    <a:pt x="9" y="259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0" y="20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80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0" y="268"/>
                  </a:lnTo>
                  <a:lnTo>
                    <a:pt x="80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3" name="Freeform 2221"/>
            <p:cNvSpPr>
              <a:spLocks noEditPoints="1"/>
            </p:cNvSpPr>
            <p:nvPr/>
          </p:nvSpPr>
          <p:spPr bwMode="auto">
            <a:xfrm>
              <a:off x="4463" y="2204"/>
              <a:ext cx="45" cy="139"/>
            </a:xfrm>
            <a:custGeom>
              <a:avLst/>
              <a:gdLst>
                <a:gd name="T0" fmla="*/ 10 w 90"/>
                <a:gd name="T1" fmla="*/ 258 h 277"/>
                <a:gd name="T2" fmla="*/ 10 w 90"/>
                <a:gd name="T3" fmla="*/ 277 h 277"/>
                <a:gd name="T4" fmla="*/ 81 w 90"/>
                <a:gd name="T5" fmla="*/ 277 h 277"/>
                <a:gd name="T6" fmla="*/ 81 w 90"/>
                <a:gd name="T7" fmla="*/ 258 h 277"/>
                <a:gd name="T8" fmla="*/ 10 w 90"/>
                <a:gd name="T9" fmla="*/ 258 h 277"/>
                <a:gd name="T10" fmla="*/ 71 w 90"/>
                <a:gd name="T11" fmla="*/ 268 h 277"/>
                <a:gd name="T12" fmla="*/ 90 w 90"/>
                <a:gd name="T13" fmla="*/ 268 h 277"/>
                <a:gd name="T14" fmla="*/ 90 w 90"/>
                <a:gd name="T15" fmla="*/ 9 h 277"/>
                <a:gd name="T16" fmla="*/ 71 w 90"/>
                <a:gd name="T17" fmla="*/ 9 h 277"/>
                <a:gd name="T18" fmla="*/ 71 w 90"/>
                <a:gd name="T19" fmla="*/ 268 h 277"/>
                <a:gd name="T20" fmla="*/ 81 w 90"/>
                <a:gd name="T21" fmla="*/ 19 h 277"/>
                <a:gd name="T22" fmla="*/ 81 w 90"/>
                <a:gd name="T23" fmla="*/ 0 h 277"/>
                <a:gd name="T24" fmla="*/ 10 w 90"/>
                <a:gd name="T25" fmla="*/ 0 h 277"/>
                <a:gd name="T26" fmla="*/ 10 w 90"/>
                <a:gd name="T27" fmla="*/ 19 h 277"/>
                <a:gd name="T28" fmla="*/ 81 w 90"/>
                <a:gd name="T29" fmla="*/ 19 h 277"/>
                <a:gd name="T30" fmla="*/ 19 w 90"/>
                <a:gd name="T31" fmla="*/ 9 h 277"/>
                <a:gd name="T32" fmla="*/ 0 w 90"/>
                <a:gd name="T33" fmla="*/ 9 h 277"/>
                <a:gd name="T34" fmla="*/ 0 w 90"/>
                <a:gd name="T35" fmla="*/ 268 h 277"/>
                <a:gd name="T36" fmla="*/ 19 w 90"/>
                <a:gd name="T37" fmla="*/ 268 h 277"/>
                <a:gd name="T38" fmla="*/ 19 w 90"/>
                <a:gd name="T39" fmla="*/ 9 h 277"/>
                <a:gd name="T40" fmla="*/ 0 w 90"/>
                <a:gd name="T41" fmla="*/ 277 h 277"/>
                <a:gd name="T42" fmla="*/ 10 w 90"/>
                <a:gd name="T43" fmla="*/ 277 h 277"/>
                <a:gd name="T44" fmla="*/ 10 w 90"/>
                <a:gd name="T45" fmla="*/ 268 h 277"/>
                <a:gd name="T46" fmla="*/ 0 w 90"/>
                <a:gd name="T47" fmla="*/ 268 h 277"/>
                <a:gd name="T48" fmla="*/ 0 w 90"/>
                <a:gd name="T49" fmla="*/ 277 h 277"/>
                <a:gd name="T50" fmla="*/ 90 w 90"/>
                <a:gd name="T51" fmla="*/ 277 h 277"/>
                <a:gd name="T52" fmla="*/ 90 w 90"/>
                <a:gd name="T53" fmla="*/ 268 h 277"/>
                <a:gd name="T54" fmla="*/ 81 w 90"/>
                <a:gd name="T55" fmla="*/ 268 h 277"/>
                <a:gd name="T56" fmla="*/ 81 w 90"/>
                <a:gd name="T57" fmla="*/ 277 h 277"/>
                <a:gd name="T58" fmla="*/ 90 w 90"/>
                <a:gd name="T59" fmla="*/ 277 h 277"/>
                <a:gd name="T60" fmla="*/ 90 w 90"/>
                <a:gd name="T61" fmla="*/ 0 h 277"/>
                <a:gd name="T62" fmla="*/ 81 w 90"/>
                <a:gd name="T63" fmla="*/ 0 h 277"/>
                <a:gd name="T64" fmla="*/ 81 w 90"/>
                <a:gd name="T65" fmla="*/ 9 h 277"/>
                <a:gd name="T66" fmla="*/ 90 w 90"/>
                <a:gd name="T67" fmla="*/ 9 h 277"/>
                <a:gd name="T68" fmla="*/ 90 w 90"/>
                <a:gd name="T69" fmla="*/ 0 h 277"/>
                <a:gd name="T70" fmla="*/ 0 w 90"/>
                <a:gd name="T71" fmla="*/ 0 h 277"/>
                <a:gd name="T72" fmla="*/ 0 w 90"/>
                <a:gd name="T73" fmla="*/ 9 h 277"/>
                <a:gd name="T74" fmla="*/ 10 w 90"/>
                <a:gd name="T75" fmla="*/ 9 h 277"/>
                <a:gd name="T76" fmla="*/ 10 w 90"/>
                <a:gd name="T77" fmla="*/ 0 h 277"/>
                <a:gd name="T78" fmla="*/ 0 w 90"/>
                <a:gd name="T79" fmla="*/ 0 h 277"/>
                <a:gd name="T80" fmla="*/ 0 w 90"/>
                <a:gd name="T81" fmla="*/ 277 h 277"/>
                <a:gd name="T82" fmla="*/ 10 w 90"/>
                <a:gd name="T83" fmla="*/ 277 h 277"/>
                <a:gd name="T84" fmla="*/ 10 w 90"/>
                <a:gd name="T85" fmla="*/ 268 h 277"/>
                <a:gd name="T86" fmla="*/ 0 w 90"/>
                <a:gd name="T87" fmla="*/ 268 h 277"/>
                <a:gd name="T88" fmla="*/ 0 w 9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0" y="277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0" y="277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4" name="Freeform 2222"/>
            <p:cNvSpPr>
              <a:spLocks noEditPoints="1"/>
            </p:cNvSpPr>
            <p:nvPr/>
          </p:nvSpPr>
          <p:spPr bwMode="auto">
            <a:xfrm>
              <a:off x="3791" y="2714"/>
              <a:ext cx="45" cy="139"/>
            </a:xfrm>
            <a:custGeom>
              <a:avLst/>
              <a:gdLst>
                <a:gd name="T0" fmla="*/ 10 w 91"/>
                <a:gd name="T1" fmla="*/ 258 h 278"/>
                <a:gd name="T2" fmla="*/ 10 w 91"/>
                <a:gd name="T3" fmla="*/ 278 h 278"/>
                <a:gd name="T4" fmla="*/ 81 w 91"/>
                <a:gd name="T5" fmla="*/ 278 h 278"/>
                <a:gd name="T6" fmla="*/ 81 w 91"/>
                <a:gd name="T7" fmla="*/ 258 h 278"/>
                <a:gd name="T8" fmla="*/ 10 w 91"/>
                <a:gd name="T9" fmla="*/ 258 h 278"/>
                <a:gd name="T10" fmla="*/ 72 w 91"/>
                <a:gd name="T11" fmla="*/ 268 h 278"/>
                <a:gd name="T12" fmla="*/ 91 w 91"/>
                <a:gd name="T13" fmla="*/ 268 h 278"/>
                <a:gd name="T14" fmla="*/ 91 w 91"/>
                <a:gd name="T15" fmla="*/ 10 h 278"/>
                <a:gd name="T16" fmla="*/ 72 w 91"/>
                <a:gd name="T17" fmla="*/ 10 h 278"/>
                <a:gd name="T18" fmla="*/ 72 w 91"/>
                <a:gd name="T19" fmla="*/ 268 h 278"/>
                <a:gd name="T20" fmla="*/ 81 w 91"/>
                <a:gd name="T21" fmla="*/ 19 h 278"/>
                <a:gd name="T22" fmla="*/ 81 w 91"/>
                <a:gd name="T23" fmla="*/ 0 h 278"/>
                <a:gd name="T24" fmla="*/ 10 w 91"/>
                <a:gd name="T25" fmla="*/ 0 h 278"/>
                <a:gd name="T26" fmla="*/ 10 w 91"/>
                <a:gd name="T27" fmla="*/ 19 h 278"/>
                <a:gd name="T28" fmla="*/ 81 w 91"/>
                <a:gd name="T29" fmla="*/ 19 h 278"/>
                <a:gd name="T30" fmla="*/ 20 w 91"/>
                <a:gd name="T31" fmla="*/ 10 h 278"/>
                <a:gd name="T32" fmla="*/ 0 w 91"/>
                <a:gd name="T33" fmla="*/ 10 h 278"/>
                <a:gd name="T34" fmla="*/ 0 w 91"/>
                <a:gd name="T35" fmla="*/ 268 h 278"/>
                <a:gd name="T36" fmla="*/ 20 w 91"/>
                <a:gd name="T37" fmla="*/ 268 h 278"/>
                <a:gd name="T38" fmla="*/ 20 w 91"/>
                <a:gd name="T39" fmla="*/ 10 h 278"/>
                <a:gd name="T40" fmla="*/ 0 w 91"/>
                <a:gd name="T41" fmla="*/ 278 h 278"/>
                <a:gd name="T42" fmla="*/ 10 w 91"/>
                <a:gd name="T43" fmla="*/ 278 h 278"/>
                <a:gd name="T44" fmla="*/ 10 w 91"/>
                <a:gd name="T45" fmla="*/ 268 h 278"/>
                <a:gd name="T46" fmla="*/ 0 w 91"/>
                <a:gd name="T47" fmla="*/ 268 h 278"/>
                <a:gd name="T48" fmla="*/ 0 w 91"/>
                <a:gd name="T49" fmla="*/ 278 h 278"/>
                <a:gd name="T50" fmla="*/ 91 w 91"/>
                <a:gd name="T51" fmla="*/ 278 h 278"/>
                <a:gd name="T52" fmla="*/ 91 w 91"/>
                <a:gd name="T53" fmla="*/ 268 h 278"/>
                <a:gd name="T54" fmla="*/ 81 w 91"/>
                <a:gd name="T55" fmla="*/ 268 h 278"/>
                <a:gd name="T56" fmla="*/ 81 w 91"/>
                <a:gd name="T57" fmla="*/ 278 h 278"/>
                <a:gd name="T58" fmla="*/ 91 w 91"/>
                <a:gd name="T59" fmla="*/ 278 h 278"/>
                <a:gd name="T60" fmla="*/ 91 w 91"/>
                <a:gd name="T61" fmla="*/ 0 h 278"/>
                <a:gd name="T62" fmla="*/ 81 w 91"/>
                <a:gd name="T63" fmla="*/ 0 h 278"/>
                <a:gd name="T64" fmla="*/ 81 w 91"/>
                <a:gd name="T65" fmla="*/ 10 h 278"/>
                <a:gd name="T66" fmla="*/ 91 w 91"/>
                <a:gd name="T67" fmla="*/ 10 h 278"/>
                <a:gd name="T68" fmla="*/ 91 w 91"/>
                <a:gd name="T69" fmla="*/ 0 h 278"/>
                <a:gd name="T70" fmla="*/ 0 w 91"/>
                <a:gd name="T71" fmla="*/ 0 h 278"/>
                <a:gd name="T72" fmla="*/ 0 w 91"/>
                <a:gd name="T73" fmla="*/ 10 h 278"/>
                <a:gd name="T74" fmla="*/ 10 w 91"/>
                <a:gd name="T75" fmla="*/ 10 h 278"/>
                <a:gd name="T76" fmla="*/ 10 w 91"/>
                <a:gd name="T77" fmla="*/ 0 h 278"/>
                <a:gd name="T78" fmla="*/ 0 w 91"/>
                <a:gd name="T79" fmla="*/ 0 h 278"/>
                <a:gd name="T80" fmla="*/ 0 w 91"/>
                <a:gd name="T81" fmla="*/ 278 h 278"/>
                <a:gd name="T82" fmla="*/ 10 w 91"/>
                <a:gd name="T83" fmla="*/ 278 h 278"/>
                <a:gd name="T84" fmla="*/ 10 w 91"/>
                <a:gd name="T85" fmla="*/ 268 h 278"/>
                <a:gd name="T86" fmla="*/ 0 w 91"/>
                <a:gd name="T87" fmla="*/ 268 h 278"/>
                <a:gd name="T88" fmla="*/ 0 w 9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8">
                  <a:moveTo>
                    <a:pt x="10" y="258"/>
                  </a:moveTo>
                  <a:lnTo>
                    <a:pt x="10" y="278"/>
                  </a:lnTo>
                  <a:lnTo>
                    <a:pt x="81" y="278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2" y="268"/>
                  </a:moveTo>
                  <a:lnTo>
                    <a:pt x="91" y="268"/>
                  </a:lnTo>
                  <a:lnTo>
                    <a:pt x="91" y="10"/>
                  </a:lnTo>
                  <a:lnTo>
                    <a:pt x="72" y="10"/>
                  </a:lnTo>
                  <a:lnTo>
                    <a:pt x="72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1" y="278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8"/>
                  </a:lnTo>
                  <a:lnTo>
                    <a:pt x="91" y="278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5" name="Freeform 2223"/>
            <p:cNvSpPr>
              <a:spLocks noEditPoints="1"/>
            </p:cNvSpPr>
            <p:nvPr/>
          </p:nvSpPr>
          <p:spPr bwMode="auto">
            <a:xfrm>
              <a:off x="4502" y="3482"/>
              <a:ext cx="152" cy="136"/>
            </a:xfrm>
            <a:custGeom>
              <a:avLst/>
              <a:gdLst>
                <a:gd name="T0" fmla="*/ 10 w 304"/>
                <a:gd name="T1" fmla="*/ 252 h 271"/>
                <a:gd name="T2" fmla="*/ 10 w 304"/>
                <a:gd name="T3" fmla="*/ 271 h 271"/>
                <a:gd name="T4" fmla="*/ 294 w 304"/>
                <a:gd name="T5" fmla="*/ 271 h 271"/>
                <a:gd name="T6" fmla="*/ 294 w 304"/>
                <a:gd name="T7" fmla="*/ 252 h 271"/>
                <a:gd name="T8" fmla="*/ 10 w 304"/>
                <a:gd name="T9" fmla="*/ 252 h 271"/>
                <a:gd name="T10" fmla="*/ 285 w 304"/>
                <a:gd name="T11" fmla="*/ 261 h 271"/>
                <a:gd name="T12" fmla="*/ 304 w 304"/>
                <a:gd name="T13" fmla="*/ 261 h 271"/>
                <a:gd name="T14" fmla="*/ 304 w 304"/>
                <a:gd name="T15" fmla="*/ 10 h 271"/>
                <a:gd name="T16" fmla="*/ 285 w 304"/>
                <a:gd name="T17" fmla="*/ 10 h 271"/>
                <a:gd name="T18" fmla="*/ 285 w 304"/>
                <a:gd name="T19" fmla="*/ 261 h 271"/>
                <a:gd name="T20" fmla="*/ 294 w 304"/>
                <a:gd name="T21" fmla="*/ 19 h 271"/>
                <a:gd name="T22" fmla="*/ 294 w 304"/>
                <a:gd name="T23" fmla="*/ 0 h 271"/>
                <a:gd name="T24" fmla="*/ 10 w 304"/>
                <a:gd name="T25" fmla="*/ 0 h 271"/>
                <a:gd name="T26" fmla="*/ 10 w 304"/>
                <a:gd name="T27" fmla="*/ 19 h 271"/>
                <a:gd name="T28" fmla="*/ 294 w 304"/>
                <a:gd name="T29" fmla="*/ 19 h 271"/>
                <a:gd name="T30" fmla="*/ 20 w 304"/>
                <a:gd name="T31" fmla="*/ 10 h 271"/>
                <a:gd name="T32" fmla="*/ 0 w 304"/>
                <a:gd name="T33" fmla="*/ 10 h 271"/>
                <a:gd name="T34" fmla="*/ 0 w 304"/>
                <a:gd name="T35" fmla="*/ 261 h 271"/>
                <a:gd name="T36" fmla="*/ 20 w 304"/>
                <a:gd name="T37" fmla="*/ 261 h 271"/>
                <a:gd name="T38" fmla="*/ 20 w 304"/>
                <a:gd name="T39" fmla="*/ 10 h 271"/>
                <a:gd name="T40" fmla="*/ 0 w 304"/>
                <a:gd name="T41" fmla="*/ 271 h 271"/>
                <a:gd name="T42" fmla="*/ 10 w 304"/>
                <a:gd name="T43" fmla="*/ 271 h 271"/>
                <a:gd name="T44" fmla="*/ 10 w 304"/>
                <a:gd name="T45" fmla="*/ 261 h 271"/>
                <a:gd name="T46" fmla="*/ 0 w 304"/>
                <a:gd name="T47" fmla="*/ 261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1 h 271"/>
                <a:gd name="T54" fmla="*/ 294 w 304"/>
                <a:gd name="T55" fmla="*/ 261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10 h 271"/>
                <a:gd name="T66" fmla="*/ 304 w 304"/>
                <a:gd name="T67" fmla="*/ 10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10 h 271"/>
                <a:gd name="T74" fmla="*/ 10 w 304"/>
                <a:gd name="T75" fmla="*/ 10 h 271"/>
                <a:gd name="T76" fmla="*/ 10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10 w 304"/>
                <a:gd name="T83" fmla="*/ 271 h 271"/>
                <a:gd name="T84" fmla="*/ 10 w 304"/>
                <a:gd name="T85" fmla="*/ 261 h 271"/>
                <a:gd name="T86" fmla="*/ 0 w 304"/>
                <a:gd name="T87" fmla="*/ 261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10" y="252"/>
                  </a:moveTo>
                  <a:lnTo>
                    <a:pt x="10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10" y="252"/>
                  </a:lnTo>
                  <a:close/>
                  <a:moveTo>
                    <a:pt x="285" y="261"/>
                  </a:moveTo>
                  <a:lnTo>
                    <a:pt x="304" y="261"/>
                  </a:lnTo>
                  <a:lnTo>
                    <a:pt x="304" y="10"/>
                  </a:lnTo>
                  <a:lnTo>
                    <a:pt x="285" y="10"/>
                  </a:lnTo>
                  <a:lnTo>
                    <a:pt x="285" y="261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4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1"/>
                  </a:lnTo>
                  <a:lnTo>
                    <a:pt x="294" y="261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10"/>
                  </a:lnTo>
                  <a:lnTo>
                    <a:pt x="304" y="10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6" name="Freeform 2224"/>
            <p:cNvSpPr>
              <a:spLocks noEditPoints="1"/>
            </p:cNvSpPr>
            <p:nvPr/>
          </p:nvSpPr>
          <p:spPr bwMode="auto">
            <a:xfrm>
              <a:off x="3975" y="2588"/>
              <a:ext cx="152" cy="136"/>
            </a:xfrm>
            <a:custGeom>
              <a:avLst/>
              <a:gdLst>
                <a:gd name="T0" fmla="*/ 10 w 304"/>
                <a:gd name="T1" fmla="*/ 252 h 271"/>
                <a:gd name="T2" fmla="*/ 10 w 304"/>
                <a:gd name="T3" fmla="*/ 271 h 271"/>
                <a:gd name="T4" fmla="*/ 294 w 304"/>
                <a:gd name="T5" fmla="*/ 271 h 271"/>
                <a:gd name="T6" fmla="*/ 294 w 304"/>
                <a:gd name="T7" fmla="*/ 252 h 271"/>
                <a:gd name="T8" fmla="*/ 10 w 304"/>
                <a:gd name="T9" fmla="*/ 252 h 271"/>
                <a:gd name="T10" fmla="*/ 284 w 304"/>
                <a:gd name="T11" fmla="*/ 262 h 271"/>
                <a:gd name="T12" fmla="*/ 304 w 304"/>
                <a:gd name="T13" fmla="*/ 262 h 271"/>
                <a:gd name="T14" fmla="*/ 304 w 304"/>
                <a:gd name="T15" fmla="*/ 10 h 271"/>
                <a:gd name="T16" fmla="*/ 284 w 304"/>
                <a:gd name="T17" fmla="*/ 10 h 271"/>
                <a:gd name="T18" fmla="*/ 284 w 304"/>
                <a:gd name="T19" fmla="*/ 262 h 271"/>
                <a:gd name="T20" fmla="*/ 294 w 304"/>
                <a:gd name="T21" fmla="*/ 19 h 271"/>
                <a:gd name="T22" fmla="*/ 294 w 304"/>
                <a:gd name="T23" fmla="*/ 0 h 271"/>
                <a:gd name="T24" fmla="*/ 10 w 304"/>
                <a:gd name="T25" fmla="*/ 0 h 271"/>
                <a:gd name="T26" fmla="*/ 10 w 304"/>
                <a:gd name="T27" fmla="*/ 19 h 271"/>
                <a:gd name="T28" fmla="*/ 294 w 304"/>
                <a:gd name="T29" fmla="*/ 19 h 271"/>
                <a:gd name="T30" fmla="*/ 19 w 304"/>
                <a:gd name="T31" fmla="*/ 10 h 271"/>
                <a:gd name="T32" fmla="*/ 0 w 304"/>
                <a:gd name="T33" fmla="*/ 10 h 271"/>
                <a:gd name="T34" fmla="*/ 0 w 304"/>
                <a:gd name="T35" fmla="*/ 262 h 271"/>
                <a:gd name="T36" fmla="*/ 19 w 304"/>
                <a:gd name="T37" fmla="*/ 262 h 271"/>
                <a:gd name="T38" fmla="*/ 19 w 304"/>
                <a:gd name="T39" fmla="*/ 10 h 271"/>
                <a:gd name="T40" fmla="*/ 0 w 304"/>
                <a:gd name="T41" fmla="*/ 271 h 271"/>
                <a:gd name="T42" fmla="*/ 10 w 304"/>
                <a:gd name="T43" fmla="*/ 271 h 271"/>
                <a:gd name="T44" fmla="*/ 10 w 304"/>
                <a:gd name="T45" fmla="*/ 262 h 271"/>
                <a:gd name="T46" fmla="*/ 0 w 304"/>
                <a:gd name="T47" fmla="*/ 262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2 h 271"/>
                <a:gd name="T54" fmla="*/ 294 w 304"/>
                <a:gd name="T55" fmla="*/ 262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10 h 271"/>
                <a:gd name="T66" fmla="*/ 304 w 304"/>
                <a:gd name="T67" fmla="*/ 10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10 h 271"/>
                <a:gd name="T74" fmla="*/ 10 w 304"/>
                <a:gd name="T75" fmla="*/ 10 h 271"/>
                <a:gd name="T76" fmla="*/ 10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10 w 304"/>
                <a:gd name="T83" fmla="*/ 271 h 271"/>
                <a:gd name="T84" fmla="*/ 10 w 304"/>
                <a:gd name="T85" fmla="*/ 262 h 271"/>
                <a:gd name="T86" fmla="*/ 0 w 304"/>
                <a:gd name="T87" fmla="*/ 262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10" y="252"/>
                  </a:moveTo>
                  <a:lnTo>
                    <a:pt x="10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10" y="252"/>
                  </a:lnTo>
                  <a:close/>
                  <a:moveTo>
                    <a:pt x="284" y="262"/>
                  </a:moveTo>
                  <a:lnTo>
                    <a:pt x="304" y="262"/>
                  </a:lnTo>
                  <a:lnTo>
                    <a:pt x="304" y="10"/>
                  </a:lnTo>
                  <a:lnTo>
                    <a:pt x="284" y="10"/>
                  </a:lnTo>
                  <a:lnTo>
                    <a:pt x="284" y="262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4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2"/>
                  </a:lnTo>
                  <a:lnTo>
                    <a:pt x="294" y="262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10"/>
                  </a:lnTo>
                  <a:lnTo>
                    <a:pt x="304" y="10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7" name="Freeform 2225"/>
            <p:cNvSpPr>
              <a:spLocks noEditPoints="1"/>
            </p:cNvSpPr>
            <p:nvPr/>
          </p:nvSpPr>
          <p:spPr bwMode="auto">
            <a:xfrm>
              <a:off x="4217" y="2588"/>
              <a:ext cx="152" cy="136"/>
            </a:xfrm>
            <a:custGeom>
              <a:avLst/>
              <a:gdLst>
                <a:gd name="T0" fmla="*/ 9 w 303"/>
                <a:gd name="T1" fmla="*/ 252 h 271"/>
                <a:gd name="T2" fmla="*/ 9 w 303"/>
                <a:gd name="T3" fmla="*/ 271 h 271"/>
                <a:gd name="T4" fmla="*/ 294 w 303"/>
                <a:gd name="T5" fmla="*/ 271 h 271"/>
                <a:gd name="T6" fmla="*/ 294 w 303"/>
                <a:gd name="T7" fmla="*/ 252 h 271"/>
                <a:gd name="T8" fmla="*/ 9 w 303"/>
                <a:gd name="T9" fmla="*/ 252 h 271"/>
                <a:gd name="T10" fmla="*/ 284 w 303"/>
                <a:gd name="T11" fmla="*/ 262 h 271"/>
                <a:gd name="T12" fmla="*/ 303 w 303"/>
                <a:gd name="T13" fmla="*/ 262 h 271"/>
                <a:gd name="T14" fmla="*/ 303 w 303"/>
                <a:gd name="T15" fmla="*/ 10 h 271"/>
                <a:gd name="T16" fmla="*/ 284 w 303"/>
                <a:gd name="T17" fmla="*/ 10 h 271"/>
                <a:gd name="T18" fmla="*/ 284 w 303"/>
                <a:gd name="T19" fmla="*/ 262 h 271"/>
                <a:gd name="T20" fmla="*/ 294 w 303"/>
                <a:gd name="T21" fmla="*/ 19 h 271"/>
                <a:gd name="T22" fmla="*/ 294 w 303"/>
                <a:gd name="T23" fmla="*/ 0 h 271"/>
                <a:gd name="T24" fmla="*/ 9 w 303"/>
                <a:gd name="T25" fmla="*/ 0 h 271"/>
                <a:gd name="T26" fmla="*/ 9 w 303"/>
                <a:gd name="T27" fmla="*/ 19 h 271"/>
                <a:gd name="T28" fmla="*/ 294 w 303"/>
                <a:gd name="T29" fmla="*/ 19 h 271"/>
                <a:gd name="T30" fmla="*/ 19 w 303"/>
                <a:gd name="T31" fmla="*/ 10 h 271"/>
                <a:gd name="T32" fmla="*/ 0 w 303"/>
                <a:gd name="T33" fmla="*/ 10 h 271"/>
                <a:gd name="T34" fmla="*/ 0 w 303"/>
                <a:gd name="T35" fmla="*/ 262 h 271"/>
                <a:gd name="T36" fmla="*/ 19 w 303"/>
                <a:gd name="T37" fmla="*/ 262 h 271"/>
                <a:gd name="T38" fmla="*/ 19 w 303"/>
                <a:gd name="T39" fmla="*/ 10 h 271"/>
                <a:gd name="T40" fmla="*/ 0 w 303"/>
                <a:gd name="T41" fmla="*/ 271 h 271"/>
                <a:gd name="T42" fmla="*/ 9 w 303"/>
                <a:gd name="T43" fmla="*/ 271 h 271"/>
                <a:gd name="T44" fmla="*/ 9 w 303"/>
                <a:gd name="T45" fmla="*/ 262 h 271"/>
                <a:gd name="T46" fmla="*/ 0 w 303"/>
                <a:gd name="T47" fmla="*/ 262 h 271"/>
                <a:gd name="T48" fmla="*/ 0 w 303"/>
                <a:gd name="T49" fmla="*/ 271 h 271"/>
                <a:gd name="T50" fmla="*/ 303 w 303"/>
                <a:gd name="T51" fmla="*/ 271 h 271"/>
                <a:gd name="T52" fmla="*/ 303 w 303"/>
                <a:gd name="T53" fmla="*/ 262 h 271"/>
                <a:gd name="T54" fmla="*/ 294 w 303"/>
                <a:gd name="T55" fmla="*/ 262 h 271"/>
                <a:gd name="T56" fmla="*/ 294 w 303"/>
                <a:gd name="T57" fmla="*/ 271 h 271"/>
                <a:gd name="T58" fmla="*/ 303 w 303"/>
                <a:gd name="T59" fmla="*/ 271 h 271"/>
                <a:gd name="T60" fmla="*/ 303 w 303"/>
                <a:gd name="T61" fmla="*/ 0 h 271"/>
                <a:gd name="T62" fmla="*/ 294 w 303"/>
                <a:gd name="T63" fmla="*/ 0 h 271"/>
                <a:gd name="T64" fmla="*/ 294 w 303"/>
                <a:gd name="T65" fmla="*/ 10 h 271"/>
                <a:gd name="T66" fmla="*/ 303 w 303"/>
                <a:gd name="T67" fmla="*/ 10 h 271"/>
                <a:gd name="T68" fmla="*/ 303 w 303"/>
                <a:gd name="T69" fmla="*/ 0 h 271"/>
                <a:gd name="T70" fmla="*/ 0 w 303"/>
                <a:gd name="T71" fmla="*/ 0 h 271"/>
                <a:gd name="T72" fmla="*/ 0 w 303"/>
                <a:gd name="T73" fmla="*/ 10 h 271"/>
                <a:gd name="T74" fmla="*/ 9 w 303"/>
                <a:gd name="T75" fmla="*/ 10 h 271"/>
                <a:gd name="T76" fmla="*/ 9 w 303"/>
                <a:gd name="T77" fmla="*/ 0 h 271"/>
                <a:gd name="T78" fmla="*/ 0 w 303"/>
                <a:gd name="T79" fmla="*/ 0 h 271"/>
                <a:gd name="T80" fmla="*/ 0 w 303"/>
                <a:gd name="T81" fmla="*/ 271 h 271"/>
                <a:gd name="T82" fmla="*/ 9 w 303"/>
                <a:gd name="T83" fmla="*/ 271 h 271"/>
                <a:gd name="T84" fmla="*/ 9 w 303"/>
                <a:gd name="T85" fmla="*/ 262 h 271"/>
                <a:gd name="T86" fmla="*/ 0 w 303"/>
                <a:gd name="T87" fmla="*/ 262 h 271"/>
                <a:gd name="T88" fmla="*/ 0 w 30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3" h="271">
                  <a:moveTo>
                    <a:pt x="9" y="252"/>
                  </a:moveTo>
                  <a:lnTo>
                    <a:pt x="9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9" y="252"/>
                  </a:lnTo>
                  <a:close/>
                  <a:moveTo>
                    <a:pt x="284" y="262"/>
                  </a:moveTo>
                  <a:lnTo>
                    <a:pt x="303" y="262"/>
                  </a:lnTo>
                  <a:lnTo>
                    <a:pt x="303" y="10"/>
                  </a:lnTo>
                  <a:lnTo>
                    <a:pt x="284" y="10"/>
                  </a:lnTo>
                  <a:lnTo>
                    <a:pt x="284" y="262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94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303" y="271"/>
                  </a:moveTo>
                  <a:lnTo>
                    <a:pt x="303" y="262"/>
                  </a:lnTo>
                  <a:lnTo>
                    <a:pt x="294" y="262"/>
                  </a:lnTo>
                  <a:lnTo>
                    <a:pt x="294" y="271"/>
                  </a:lnTo>
                  <a:lnTo>
                    <a:pt x="303" y="271"/>
                  </a:lnTo>
                  <a:close/>
                  <a:moveTo>
                    <a:pt x="303" y="0"/>
                  </a:moveTo>
                  <a:lnTo>
                    <a:pt x="294" y="0"/>
                  </a:lnTo>
                  <a:lnTo>
                    <a:pt x="294" y="10"/>
                  </a:lnTo>
                  <a:lnTo>
                    <a:pt x="303" y="10"/>
                  </a:lnTo>
                  <a:lnTo>
                    <a:pt x="30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8" name="Freeform 2226"/>
            <p:cNvSpPr>
              <a:spLocks noEditPoints="1"/>
            </p:cNvSpPr>
            <p:nvPr/>
          </p:nvSpPr>
          <p:spPr bwMode="auto">
            <a:xfrm>
              <a:off x="4537" y="2459"/>
              <a:ext cx="152" cy="139"/>
            </a:xfrm>
            <a:custGeom>
              <a:avLst/>
              <a:gdLst>
                <a:gd name="T0" fmla="*/ 10 w 304"/>
                <a:gd name="T1" fmla="*/ 258 h 277"/>
                <a:gd name="T2" fmla="*/ 10 w 304"/>
                <a:gd name="T3" fmla="*/ 277 h 277"/>
                <a:gd name="T4" fmla="*/ 295 w 304"/>
                <a:gd name="T5" fmla="*/ 277 h 277"/>
                <a:gd name="T6" fmla="*/ 295 w 304"/>
                <a:gd name="T7" fmla="*/ 258 h 277"/>
                <a:gd name="T8" fmla="*/ 10 w 304"/>
                <a:gd name="T9" fmla="*/ 258 h 277"/>
                <a:gd name="T10" fmla="*/ 285 w 304"/>
                <a:gd name="T11" fmla="*/ 268 h 277"/>
                <a:gd name="T12" fmla="*/ 304 w 304"/>
                <a:gd name="T13" fmla="*/ 268 h 277"/>
                <a:gd name="T14" fmla="*/ 304 w 304"/>
                <a:gd name="T15" fmla="*/ 9 h 277"/>
                <a:gd name="T16" fmla="*/ 285 w 304"/>
                <a:gd name="T17" fmla="*/ 9 h 277"/>
                <a:gd name="T18" fmla="*/ 285 w 304"/>
                <a:gd name="T19" fmla="*/ 268 h 277"/>
                <a:gd name="T20" fmla="*/ 295 w 304"/>
                <a:gd name="T21" fmla="*/ 19 h 277"/>
                <a:gd name="T22" fmla="*/ 295 w 304"/>
                <a:gd name="T23" fmla="*/ 0 h 277"/>
                <a:gd name="T24" fmla="*/ 10 w 304"/>
                <a:gd name="T25" fmla="*/ 0 h 277"/>
                <a:gd name="T26" fmla="*/ 10 w 304"/>
                <a:gd name="T27" fmla="*/ 19 h 277"/>
                <a:gd name="T28" fmla="*/ 295 w 304"/>
                <a:gd name="T29" fmla="*/ 19 h 277"/>
                <a:gd name="T30" fmla="*/ 20 w 304"/>
                <a:gd name="T31" fmla="*/ 9 h 277"/>
                <a:gd name="T32" fmla="*/ 0 w 304"/>
                <a:gd name="T33" fmla="*/ 9 h 277"/>
                <a:gd name="T34" fmla="*/ 0 w 304"/>
                <a:gd name="T35" fmla="*/ 268 h 277"/>
                <a:gd name="T36" fmla="*/ 20 w 304"/>
                <a:gd name="T37" fmla="*/ 268 h 277"/>
                <a:gd name="T38" fmla="*/ 20 w 304"/>
                <a:gd name="T39" fmla="*/ 9 h 277"/>
                <a:gd name="T40" fmla="*/ 0 w 304"/>
                <a:gd name="T41" fmla="*/ 277 h 277"/>
                <a:gd name="T42" fmla="*/ 10 w 304"/>
                <a:gd name="T43" fmla="*/ 277 h 277"/>
                <a:gd name="T44" fmla="*/ 10 w 304"/>
                <a:gd name="T45" fmla="*/ 268 h 277"/>
                <a:gd name="T46" fmla="*/ 0 w 304"/>
                <a:gd name="T47" fmla="*/ 268 h 277"/>
                <a:gd name="T48" fmla="*/ 0 w 304"/>
                <a:gd name="T49" fmla="*/ 277 h 277"/>
                <a:gd name="T50" fmla="*/ 304 w 304"/>
                <a:gd name="T51" fmla="*/ 277 h 277"/>
                <a:gd name="T52" fmla="*/ 304 w 304"/>
                <a:gd name="T53" fmla="*/ 268 h 277"/>
                <a:gd name="T54" fmla="*/ 295 w 304"/>
                <a:gd name="T55" fmla="*/ 268 h 277"/>
                <a:gd name="T56" fmla="*/ 295 w 304"/>
                <a:gd name="T57" fmla="*/ 277 h 277"/>
                <a:gd name="T58" fmla="*/ 304 w 304"/>
                <a:gd name="T59" fmla="*/ 277 h 277"/>
                <a:gd name="T60" fmla="*/ 304 w 304"/>
                <a:gd name="T61" fmla="*/ 0 h 277"/>
                <a:gd name="T62" fmla="*/ 295 w 304"/>
                <a:gd name="T63" fmla="*/ 0 h 277"/>
                <a:gd name="T64" fmla="*/ 295 w 304"/>
                <a:gd name="T65" fmla="*/ 9 h 277"/>
                <a:gd name="T66" fmla="*/ 304 w 304"/>
                <a:gd name="T67" fmla="*/ 9 h 277"/>
                <a:gd name="T68" fmla="*/ 304 w 304"/>
                <a:gd name="T69" fmla="*/ 0 h 277"/>
                <a:gd name="T70" fmla="*/ 0 w 304"/>
                <a:gd name="T71" fmla="*/ 0 h 277"/>
                <a:gd name="T72" fmla="*/ 0 w 304"/>
                <a:gd name="T73" fmla="*/ 9 h 277"/>
                <a:gd name="T74" fmla="*/ 10 w 304"/>
                <a:gd name="T75" fmla="*/ 9 h 277"/>
                <a:gd name="T76" fmla="*/ 10 w 304"/>
                <a:gd name="T77" fmla="*/ 0 h 277"/>
                <a:gd name="T78" fmla="*/ 0 w 304"/>
                <a:gd name="T79" fmla="*/ 0 h 277"/>
                <a:gd name="T80" fmla="*/ 0 w 304"/>
                <a:gd name="T81" fmla="*/ 277 h 277"/>
                <a:gd name="T82" fmla="*/ 10 w 304"/>
                <a:gd name="T83" fmla="*/ 277 h 277"/>
                <a:gd name="T84" fmla="*/ 10 w 304"/>
                <a:gd name="T85" fmla="*/ 268 h 277"/>
                <a:gd name="T86" fmla="*/ 0 w 304"/>
                <a:gd name="T87" fmla="*/ 268 h 277"/>
                <a:gd name="T88" fmla="*/ 0 w 30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7">
                  <a:moveTo>
                    <a:pt x="10" y="258"/>
                  </a:moveTo>
                  <a:lnTo>
                    <a:pt x="10" y="277"/>
                  </a:lnTo>
                  <a:lnTo>
                    <a:pt x="295" y="277"/>
                  </a:lnTo>
                  <a:lnTo>
                    <a:pt x="295" y="258"/>
                  </a:lnTo>
                  <a:lnTo>
                    <a:pt x="10" y="258"/>
                  </a:lnTo>
                  <a:close/>
                  <a:moveTo>
                    <a:pt x="285" y="268"/>
                  </a:moveTo>
                  <a:lnTo>
                    <a:pt x="304" y="268"/>
                  </a:lnTo>
                  <a:lnTo>
                    <a:pt x="304" y="9"/>
                  </a:lnTo>
                  <a:lnTo>
                    <a:pt x="285" y="9"/>
                  </a:lnTo>
                  <a:lnTo>
                    <a:pt x="285" y="268"/>
                  </a:lnTo>
                  <a:close/>
                  <a:moveTo>
                    <a:pt x="295" y="19"/>
                  </a:moveTo>
                  <a:lnTo>
                    <a:pt x="29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5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304" y="277"/>
                  </a:moveTo>
                  <a:lnTo>
                    <a:pt x="304" y="268"/>
                  </a:lnTo>
                  <a:lnTo>
                    <a:pt x="295" y="268"/>
                  </a:lnTo>
                  <a:lnTo>
                    <a:pt x="295" y="277"/>
                  </a:lnTo>
                  <a:lnTo>
                    <a:pt x="304" y="277"/>
                  </a:lnTo>
                  <a:close/>
                  <a:moveTo>
                    <a:pt x="304" y="0"/>
                  </a:moveTo>
                  <a:lnTo>
                    <a:pt x="295" y="0"/>
                  </a:lnTo>
                  <a:lnTo>
                    <a:pt x="295" y="9"/>
                  </a:lnTo>
                  <a:lnTo>
                    <a:pt x="304" y="9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19" name="Freeform 2227"/>
            <p:cNvSpPr>
              <a:spLocks noEditPoints="1"/>
            </p:cNvSpPr>
            <p:nvPr/>
          </p:nvSpPr>
          <p:spPr bwMode="auto">
            <a:xfrm>
              <a:off x="3364" y="3227"/>
              <a:ext cx="152" cy="136"/>
            </a:xfrm>
            <a:custGeom>
              <a:avLst/>
              <a:gdLst>
                <a:gd name="T0" fmla="*/ 10 w 304"/>
                <a:gd name="T1" fmla="*/ 252 h 271"/>
                <a:gd name="T2" fmla="*/ 10 w 304"/>
                <a:gd name="T3" fmla="*/ 271 h 271"/>
                <a:gd name="T4" fmla="*/ 294 w 304"/>
                <a:gd name="T5" fmla="*/ 271 h 271"/>
                <a:gd name="T6" fmla="*/ 294 w 304"/>
                <a:gd name="T7" fmla="*/ 252 h 271"/>
                <a:gd name="T8" fmla="*/ 10 w 304"/>
                <a:gd name="T9" fmla="*/ 252 h 271"/>
                <a:gd name="T10" fmla="*/ 285 w 304"/>
                <a:gd name="T11" fmla="*/ 261 h 271"/>
                <a:gd name="T12" fmla="*/ 304 w 304"/>
                <a:gd name="T13" fmla="*/ 261 h 271"/>
                <a:gd name="T14" fmla="*/ 304 w 304"/>
                <a:gd name="T15" fmla="*/ 9 h 271"/>
                <a:gd name="T16" fmla="*/ 285 w 304"/>
                <a:gd name="T17" fmla="*/ 9 h 271"/>
                <a:gd name="T18" fmla="*/ 285 w 304"/>
                <a:gd name="T19" fmla="*/ 261 h 271"/>
                <a:gd name="T20" fmla="*/ 294 w 304"/>
                <a:gd name="T21" fmla="*/ 19 h 271"/>
                <a:gd name="T22" fmla="*/ 294 w 304"/>
                <a:gd name="T23" fmla="*/ 0 h 271"/>
                <a:gd name="T24" fmla="*/ 10 w 304"/>
                <a:gd name="T25" fmla="*/ 0 h 271"/>
                <a:gd name="T26" fmla="*/ 10 w 304"/>
                <a:gd name="T27" fmla="*/ 19 h 271"/>
                <a:gd name="T28" fmla="*/ 294 w 304"/>
                <a:gd name="T29" fmla="*/ 19 h 271"/>
                <a:gd name="T30" fmla="*/ 20 w 304"/>
                <a:gd name="T31" fmla="*/ 9 h 271"/>
                <a:gd name="T32" fmla="*/ 0 w 304"/>
                <a:gd name="T33" fmla="*/ 9 h 271"/>
                <a:gd name="T34" fmla="*/ 0 w 304"/>
                <a:gd name="T35" fmla="*/ 261 h 271"/>
                <a:gd name="T36" fmla="*/ 20 w 304"/>
                <a:gd name="T37" fmla="*/ 261 h 271"/>
                <a:gd name="T38" fmla="*/ 20 w 304"/>
                <a:gd name="T39" fmla="*/ 9 h 271"/>
                <a:gd name="T40" fmla="*/ 0 w 304"/>
                <a:gd name="T41" fmla="*/ 271 h 271"/>
                <a:gd name="T42" fmla="*/ 10 w 304"/>
                <a:gd name="T43" fmla="*/ 271 h 271"/>
                <a:gd name="T44" fmla="*/ 10 w 304"/>
                <a:gd name="T45" fmla="*/ 261 h 271"/>
                <a:gd name="T46" fmla="*/ 0 w 304"/>
                <a:gd name="T47" fmla="*/ 261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1 h 271"/>
                <a:gd name="T54" fmla="*/ 294 w 304"/>
                <a:gd name="T55" fmla="*/ 261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9 h 271"/>
                <a:gd name="T66" fmla="*/ 304 w 304"/>
                <a:gd name="T67" fmla="*/ 9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9 h 271"/>
                <a:gd name="T74" fmla="*/ 10 w 304"/>
                <a:gd name="T75" fmla="*/ 9 h 271"/>
                <a:gd name="T76" fmla="*/ 10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10 w 304"/>
                <a:gd name="T83" fmla="*/ 271 h 271"/>
                <a:gd name="T84" fmla="*/ 10 w 304"/>
                <a:gd name="T85" fmla="*/ 261 h 271"/>
                <a:gd name="T86" fmla="*/ 0 w 304"/>
                <a:gd name="T87" fmla="*/ 261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10" y="252"/>
                  </a:moveTo>
                  <a:lnTo>
                    <a:pt x="10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10" y="252"/>
                  </a:lnTo>
                  <a:close/>
                  <a:moveTo>
                    <a:pt x="285" y="261"/>
                  </a:moveTo>
                  <a:lnTo>
                    <a:pt x="304" y="261"/>
                  </a:lnTo>
                  <a:lnTo>
                    <a:pt x="304" y="9"/>
                  </a:lnTo>
                  <a:lnTo>
                    <a:pt x="285" y="9"/>
                  </a:lnTo>
                  <a:lnTo>
                    <a:pt x="285" y="261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4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1"/>
                  </a:lnTo>
                  <a:lnTo>
                    <a:pt x="294" y="261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9"/>
                  </a:lnTo>
                  <a:lnTo>
                    <a:pt x="304" y="9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0" name="Freeform 2228"/>
            <p:cNvSpPr>
              <a:spLocks noEditPoints="1"/>
            </p:cNvSpPr>
            <p:nvPr/>
          </p:nvSpPr>
          <p:spPr bwMode="auto">
            <a:xfrm>
              <a:off x="3335" y="2843"/>
              <a:ext cx="149" cy="139"/>
            </a:xfrm>
            <a:custGeom>
              <a:avLst/>
              <a:gdLst>
                <a:gd name="T0" fmla="*/ 10 w 297"/>
                <a:gd name="T1" fmla="*/ 259 h 278"/>
                <a:gd name="T2" fmla="*/ 10 w 297"/>
                <a:gd name="T3" fmla="*/ 278 h 278"/>
                <a:gd name="T4" fmla="*/ 288 w 297"/>
                <a:gd name="T5" fmla="*/ 278 h 278"/>
                <a:gd name="T6" fmla="*/ 288 w 297"/>
                <a:gd name="T7" fmla="*/ 259 h 278"/>
                <a:gd name="T8" fmla="*/ 10 w 297"/>
                <a:gd name="T9" fmla="*/ 259 h 278"/>
                <a:gd name="T10" fmla="*/ 278 w 297"/>
                <a:gd name="T11" fmla="*/ 268 h 278"/>
                <a:gd name="T12" fmla="*/ 297 w 297"/>
                <a:gd name="T13" fmla="*/ 268 h 278"/>
                <a:gd name="T14" fmla="*/ 297 w 297"/>
                <a:gd name="T15" fmla="*/ 10 h 278"/>
                <a:gd name="T16" fmla="*/ 278 w 297"/>
                <a:gd name="T17" fmla="*/ 10 h 278"/>
                <a:gd name="T18" fmla="*/ 278 w 297"/>
                <a:gd name="T19" fmla="*/ 268 h 278"/>
                <a:gd name="T20" fmla="*/ 288 w 297"/>
                <a:gd name="T21" fmla="*/ 20 h 278"/>
                <a:gd name="T22" fmla="*/ 288 w 297"/>
                <a:gd name="T23" fmla="*/ 0 h 278"/>
                <a:gd name="T24" fmla="*/ 10 w 297"/>
                <a:gd name="T25" fmla="*/ 0 h 278"/>
                <a:gd name="T26" fmla="*/ 10 w 297"/>
                <a:gd name="T27" fmla="*/ 20 h 278"/>
                <a:gd name="T28" fmla="*/ 288 w 297"/>
                <a:gd name="T29" fmla="*/ 20 h 278"/>
                <a:gd name="T30" fmla="*/ 20 w 297"/>
                <a:gd name="T31" fmla="*/ 10 h 278"/>
                <a:gd name="T32" fmla="*/ 0 w 297"/>
                <a:gd name="T33" fmla="*/ 10 h 278"/>
                <a:gd name="T34" fmla="*/ 0 w 297"/>
                <a:gd name="T35" fmla="*/ 268 h 278"/>
                <a:gd name="T36" fmla="*/ 20 w 297"/>
                <a:gd name="T37" fmla="*/ 268 h 278"/>
                <a:gd name="T38" fmla="*/ 20 w 297"/>
                <a:gd name="T39" fmla="*/ 10 h 278"/>
                <a:gd name="T40" fmla="*/ 0 w 297"/>
                <a:gd name="T41" fmla="*/ 278 h 278"/>
                <a:gd name="T42" fmla="*/ 10 w 297"/>
                <a:gd name="T43" fmla="*/ 278 h 278"/>
                <a:gd name="T44" fmla="*/ 10 w 297"/>
                <a:gd name="T45" fmla="*/ 268 h 278"/>
                <a:gd name="T46" fmla="*/ 0 w 297"/>
                <a:gd name="T47" fmla="*/ 268 h 278"/>
                <a:gd name="T48" fmla="*/ 0 w 297"/>
                <a:gd name="T49" fmla="*/ 278 h 278"/>
                <a:gd name="T50" fmla="*/ 297 w 297"/>
                <a:gd name="T51" fmla="*/ 278 h 278"/>
                <a:gd name="T52" fmla="*/ 297 w 297"/>
                <a:gd name="T53" fmla="*/ 268 h 278"/>
                <a:gd name="T54" fmla="*/ 288 w 297"/>
                <a:gd name="T55" fmla="*/ 268 h 278"/>
                <a:gd name="T56" fmla="*/ 288 w 297"/>
                <a:gd name="T57" fmla="*/ 278 h 278"/>
                <a:gd name="T58" fmla="*/ 297 w 297"/>
                <a:gd name="T59" fmla="*/ 278 h 278"/>
                <a:gd name="T60" fmla="*/ 297 w 297"/>
                <a:gd name="T61" fmla="*/ 0 h 278"/>
                <a:gd name="T62" fmla="*/ 288 w 297"/>
                <a:gd name="T63" fmla="*/ 0 h 278"/>
                <a:gd name="T64" fmla="*/ 288 w 297"/>
                <a:gd name="T65" fmla="*/ 10 h 278"/>
                <a:gd name="T66" fmla="*/ 297 w 297"/>
                <a:gd name="T67" fmla="*/ 10 h 278"/>
                <a:gd name="T68" fmla="*/ 297 w 297"/>
                <a:gd name="T69" fmla="*/ 0 h 278"/>
                <a:gd name="T70" fmla="*/ 0 w 297"/>
                <a:gd name="T71" fmla="*/ 0 h 278"/>
                <a:gd name="T72" fmla="*/ 0 w 297"/>
                <a:gd name="T73" fmla="*/ 10 h 278"/>
                <a:gd name="T74" fmla="*/ 10 w 297"/>
                <a:gd name="T75" fmla="*/ 10 h 278"/>
                <a:gd name="T76" fmla="*/ 10 w 297"/>
                <a:gd name="T77" fmla="*/ 0 h 278"/>
                <a:gd name="T78" fmla="*/ 0 w 297"/>
                <a:gd name="T79" fmla="*/ 0 h 278"/>
                <a:gd name="T80" fmla="*/ 0 w 297"/>
                <a:gd name="T81" fmla="*/ 278 h 278"/>
                <a:gd name="T82" fmla="*/ 10 w 297"/>
                <a:gd name="T83" fmla="*/ 278 h 278"/>
                <a:gd name="T84" fmla="*/ 10 w 297"/>
                <a:gd name="T85" fmla="*/ 268 h 278"/>
                <a:gd name="T86" fmla="*/ 0 w 297"/>
                <a:gd name="T87" fmla="*/ 268 h 278"/>
                <a:gd name="T88" fmla="*/ 0 w 297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8">
                  <a:moveTo>
                    <a:pt x="10" y="259"/>
                  </a:moveTo>
                  <a:lnTo>
                    <a:pt x="10" y="278"/>
                  </a:lnTo>
                  <a:lnTo>
                    <a:pt x="288" y="278"/>
                  </a:lnTo>
                  <a:lnTo>
                    <a:pt x="288" y="259"/>
                  </a:lnTo>
                  <a:lnTo>
                    <a:pt x="10" y="259"/>
                  </a:lnTo>
                  <a:close/>
                  <a:moveTo>
                    <a:pt x="278" y="268"/>
                  </a:moveTo>
                  <a:lnTo>
                    <a:pt x="297" y="268"/>
                  </a:lnTo>
                  <a:lnTo>
                    <a:pt x="297" y="10"/>
                  </a:lnTo>
                  <a:lnTo>
                    <a:pt x="278" y="10"/>
                  </a:lnTo>
                  <a:lnTo>
                    <a:pt x="278" y="268"/>
                  </a:lnTo>
                  <a:close/>
                  <a:moveTo>
                    <a:pt x="288" y="20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288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97" y="278"/>
                  </a:moveTo>
                  <a:lnTo>
                    <a:pt x="297" y="268"/>
                  </a:lnTo>
                  <a:lnTo>
                    <a:pt x="288" y="268"/>
                  </a:lnTo>
                  <a:lnTo>
                    <a:pt x="288" y="278"/>
                  </a:lnTo>
                  <a:lnTo>
                    <a:pt x="297" y="278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10"/>
                  </a:lnTo>
                  <a:lnTo>
                    <a:pt x="297" y="10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1" name="Freeform 2229"/>
            <p:cNvSpPr>
              <a:spLocks noEditPoints="1"/>
            </p:cNvSpPr>
            <p:nvPr/>
          </p:nvSpPr>
          <p:spPr bwMode="auto">
            <a:xfrm>
              <a:off x="3577" y="2972"/>
              <a:ext cx="149" cy="136"/>
            </a:xfrm>
            <a:custGeom>
              <a:avLst/>
              <a:gdLst>
                <a:gd name="T0" fmla="*/ 10 w 297"/>
                <a:gd name="T1" fmla="*/ 251 h 271"/>
                <a:gd name="T2" fmla="*/ 10 w 297"/>
                <a:gd name="T3" fmla="*/ 271 h 271"/>
                <a:gd name="T4" fmla="*/ 288 w 297"/>
                <a:gd name="T5" fmla="*/ 271 h 271"/>
                <a:gd name="T6" fmla="*/ 288 w 297"/>
                <a:gd name="T7" fmla="*/ 251 h 271"/>
                <a:gd name="T8" fmla="*/ 10 w 297"/>
                <a:gd name="T9" fmla="*/ 251 h 271"/>
                <a:gd name="T10" fmla="*/ 278 w 297"/>
                <a:gd name="T11" fmla="*/ 261 h 271"/>
                <a:gd name="T12" fmla="*/ 297 w 297"/>
                <a:gd name="T13" fmla="*/ 261 h 271"/>
                <a:gd name="T14" fmla="*/ 297 w 297"/>
                <a:gd name="T15" fmla="*/ 9 h 271"/>
                <a:gd name="T16" fmla="*/ 278 w 297"/>
                <a:gd name="T17" fmla="*/ 9 h 271"/>
                <a:gd name="T18" fmla="*/ 278 w 297"/>
                <a:gd name="T19" fmla="*/ 261 h 271"/>
                <a:gd name="T20" fmla="*/ 288 w 297"/>
                <a:gd name="T21" fmla="*/ 19 h 271"/>
                <a:gd name="T22" fmla="*/ 288 w 297"/>
                <a:gd name="T23" fmla="*/ 0 h 271"/>
                <a:gd name="T24" fmla="*/ 10 w 297"/>
                <a:gd name="T25" fmla="*/ 0 h 271"/>
                <a:gd name="T26" fmla="*/ 10 w 297"/>
                <a:gd name="T27" fmla="*/ 19 h 271"/>
                <a:gd name="T28" fmla="*/ 288 w 297"/>
                <a:gd name="T29" fmla="*/ 19 h 271"/>
                <a:gd name="T30" fmla="*/ 19 w 297"/>
                <a:gd name="T31" fmla="*/ 9 h 271"/>
                <a:gd name="T32" fmla="*/ 0 w 297"/>
                <a:gd name="T33" fmla="*/ 9 h 271"/>
                <a:gd name="T34" fmla="*/ 0 w 297"/>
                <a:gd name="T35" fmla="*/ 261 h 271"/>
                <a:gd name="T36" fmla="*/ 19 w 297"/>
                <a:gd name="T37" fmla="*/ 261 h 271"/>
                <a:gd name="T38" fmla="*/ 19 w 297"/>
                <a:gd name="T39" fmla="*/ 9 h 271"/>
                <a:gd name="T40" fmla="*/ 0 w 297"/>
                <a:gd name="T41" fmla="*/ 271 h 271"/>
                <a:gd name="T42" fmla="*/ 10 w 297"/>
                <a:gd name="T43" fmla="*/ 271 h 271"/>
                <a:gd name="T44" fmla="*/ 10 w 297"/>
                <a:gd name="T45" fmla="*/ 261 h 271"/>
                <a:gd name="T46" fmla="*/ 0 w 297"/>
                <a:gd name="T47" fmla="*/ 261 h 271"/>
                <a:gd name="T48" fmla="*/ 0 w 297"/>
                <a:gd name="T49" fmla="*/ 271 h 271"/>
                <a:gd name="T50" fmla="*/ 297 w 297"/>
                <a:gd name="T51" fmla="*/ 271 h 271"/>
                <a:gd name="T52" fmla="*/ 297 w 297"/>
                <a:gd name="T53" fmla="*/ 261 h 271"/>
                <a:gd name="T54" fmla="*/ 288 w 297"/>
                <a:gd name="T55" fmla="*/ 261 h 271"/>
                <a:gd name="T56" fmla="*/ 288 w 297"/>
                <a:gd name="T57" fmla="*/ 271 h 271"/>
                <a:gd name="T58" fmla="*/ 297 w 297"/>
                <a:gd name="T59" fmla="*/ 271 h 271"/>
                <a:gd name="T60" fmla="*/ 297 w 297"/>
                <a:gd name="T61" fmla="*/ 0 h 271"/>
                <a:gd name="T62" fmla="*/ 288 w 297"/>
                <a:gd name="T63" fmla="*/ 0 h 271"/>
                <a:gd name="T64" fmla="*/ 288 w 297"/>
                <a:gd name="T65" fmla="*/ 9 h 271"/>
                <a:gd name="T66" fmla="*/ 297 w 297"/>
                <a:gd name="T67" fmla="*/ 9 h 271"/>
                <a:gd name="T68" fmla="*/ 297 w 297"/>
                <a:gd name="T69" fmla="*/ 0 h 271"/>
                <a:gd name="T70" fmla="*/ 0 w 297"/>
                <a:gd name="T71" fmla="*/ 0 h 271"/>
                <a:gd name="T72" fmla="*/ 0 w 297"/>
                <a:gd name="T73" fmla="*/ 9 h 271"/>
                <a:gd name="T74" fmla="*/ 10 w 297"/>
                <a:gd name="T75" fmla="*/ 9 h 271"/>
                <a:gd name="T76" fmla="*/ 10 w 297"/>
                <a:gd name="T77" fmla="*/ 0 h 271"/>
                <a:gd name="T78" fmla="*/ 0 w 297"/>
                <a:gd name="T79" fmla="*/ 0 h 271"/>
                <a:gd name="T80" fmla="*/ 0 w 297"/>
                <a:gd name="T81" fmla="*/ 271 h 271"/>
                <a:gd name="T82" fmla="*/ 10 w 297"/>
                <a:gd name="T83" fmla="*/ 271 h 271"/>
                <a:gd name="T84" fmla="*/ 10 w 297"/>
                <a:gd name="T85" fmla="*/ 261 h 271"/>
                <a:gd name="T86" fmla="*/ 0 w 297"/>
                <a:gd name="T87" fmla="*/ 261 h 271"/>
                <a:gd name="T88" fmla="*/ 0 w 297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1">
                  <a:moveTo>
                    <a:pt x="10" y="251"/>
                  </a:moveTo>
                  <a:lnTo>
                    <a:pt x="10" y="271"/>
                  </a:lnTo>
                  <a:lnTo>
                    <a:pt x="288" y="271"/>
                  </a:lnTo>
                  <a:lnTo>
                    <a:pt x="288" y="251"/>
                  </a:lnTo>
                  <a:lnTo>
                    <a:pt x="10" y="251"/>
                  </a:lnTo>
                  <a:close/>
                  <a:moveTo>
                    <a:pt x="278" y="261"/>
                  </a:moveTo>
                  <a:lnTo>
                    <a:pt x="297" y="261"/>
                  </a:lnTo>
                  <a:lnTo>
                    <a:pt x="297" y="9"/>
                  </a:lnTo>
                  <a:lnTo>
                    <a:pt x="278" y="9"/>
                  </a:lnTo>
                  <a:lnTo>
                    <a:pt x="278" y="261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97" y="271"/>
                  </a:moveTo>
                  <a:lnTo>
                    <a:pt x="297" y="261"/>
                  </a:lnTo>
                  <a:lnTo>
                    <a:pt x="288" y="261"/>
                  </a:lnTo>
                  <a:lnTo>
                    <a:pt x="288" y="271"/>
                  </a:lnTo>
                  <a:lnTo>
                    <a:pt x="297" y="271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7" y="9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2" name="Freeform 2230"/>
            <p:cNvSpPr>
              <a:spLocks noEditPoints="1"/>
            </p:cNvSpPr>
            <p:nvPr/>
          </p:nvSpPr>
          <p:spPr bwMode="auto">
            <a:xfrm>
              <a:off x="3765" y="2972"/>
              <a:ext cx="152" cy="136"/>
            </a:xfrm>
            <a:custGeom>
              <a:avLst/>
              <a:gdLst>
                <a:gd name="T0" fmla="*/ 9 w 304"/>
                <a:gd name="T1" fmla="*/ 251 h 271"/>
                <a:gd name="T2" fmla="*/ 9 w 304"/>
                <a:gd name="T3" fmla="*/ 271 h 271"/>
                <a:gd name="T4" fmla="*/ 294 w 304"/>
                <a:gd name="T5" fmla="*/ 271 h 271"/>
                <a:gd name="T6" fmla="*/ 294 w 304"/>
                <a:gd name="T7" fmla="*/ 251 h 271"/>
                <a:gd name="T8" fmla="*/ 9 w 304"/>
                <a:gd name="T9" fmla="*/ 251 h 271"/>
                <a:gd name="T10" fmla="*/ 284 w 304"/>
                <a:gd name="T11" fmla="*/ 261 h 271"/>
                <a:gd name="T12" fmla="*/ 304 w 304"/>
                <a:gd name="T13" fmla="*/ 261 h 271"/>
                <a:gd name="T14" fmla="*/ 304 w 304"/>
                <a:gd name="T15" fmla="*/ 9 h 271"/>
                <a:gd name="T16" fmla="*/ 284 w 304"/>
                <a:gd name="T17" fmla="*/ 9 h 271"/>
                <a:gd name="T18" fmla="*/ 284 w 304"/>
                <a:gd name="T19" fmla="*/ 261 h 271"/>
                <a:gd name="T20" fmla="*/ 294 w 304"/>
                <a:gd name="T21" fmla="*/ 19 h 271"/>
                <a:gd name="T22" fmla="*/ 294 w 304"/>
                <a:gd name="T23" fmla="*/ 0 h 271"/>
                <a:gd name="T24" fmla="*/ 9 w 304"/>
                <a:gd name="T25" fmla="*/ 0 h 271"/>
                <a:gd name="T26" fmla="*/ 9 w 304"/>
                <a:gd name="T27" fmla="*/ 19 h 271"/>
                <a:gd name="T28" fmla="*/ 294 w 304"/>
                <a:gd name="T29" fmla="*/ 19 h 271"/>
                <a:gd name="T30" fmla="*/ 19 w 304"/>
                <a:gd name="T31" fmla="*/ 9 h 271"/>
                <a:gd name="T32" fmla="*/ 0 w 304"/>
                <a:gd name="T33" fmla="*/ 9 h 271"/>
                <a:gd name="T34" fmla="*/ 0 w 304"/>
                <a:gd name="T35" fmla="*/ 261 h 271"/>
                <a:gd name="T36" fmla="*/ 19 w 304"/>
                <a:gd name="T37" fmla="*/ 261 h 271"/>
                <a:gd name="T38" fmla="*/ 19 w 304"/>
                <a:gd name="T39" fmla="*/ 9 h 271"/>
                <a:gd name="T40" fmla="*/ 0 w 304"/>
                <a:gd name="T41" fmla="*/ 271 h 271"/>
                <a:gd name="T42" fmla="*/ 9 w 304"/>
                <a:gd name="T43" fmla="*/ 271 h 271"/>
                <a:gd name="T44" fmla="*/ 9 w 304"/>
                <a:gd name="T45" fmla="*/ 261 h 271"/>
                <a:gd name="T46" fmla="*/ 0 w 304"/>
                <a:gd name="T47" fmla="*/ 261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1 h 271"/>
                <a:gd name="T54" fmla="*/ 294 w 304"/>
                <a:gd name="T55" fmla="*/ 261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9 h 271"/>
                <a:gd name="T66" fmla="*/ 304 w 304"/>
                <a:gd name="T67" fmla="*/ 9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9 h 271"/>
                <a:gd name="T74" fmla="*/ 9 w 304"/>
                <a:gd name="T75" fmla="*/ 9 h 271"/>
                <a:gd name="T76" fmla="*/ 9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9 w 304"/>
                <a:gd name="T83" fmla="*/ 271 h 271"/>
                <a:gd name="T84" fmla="*/ 9 w 304"/>
                <a:gd name="T85" fmla="*/ 261 h 271"/>
                <a:gd name="T86" fmla="*/ 0 w 304"/>
                <a:gd name="T87" fmla="*/ 261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9" y="251"/>
                  </a:moveTo>
                  <a:lnTo>
                    <a:pt x="9" y="271"/>
                  </a:lnTo>
                  <a:lnTo>
                    <a:pt x="294" y="271"/>
                  </a:lnTo>
                  <a:lnTo>
                    <a:pt x="294" y="251"/>
                  </a:lnTo>
                  <a:lnTo>
                    <a:pt x="9" y="251"/>
                  </a:lnTo>
                  <a:close/>
                  <a:moveTo>
                    <a:pt x="284" y="261"/>
                  </a:moveTo>
                  <a:lnTo>
                    <a:pt x="304" y="261"/>
                  </a:lnTo>
                  <a:lnTo>
                    <a:pt x="304" y="9"/>
                  </a:lnTo>
                  <a:lnTo>
                    <a:pt x="284" y="9"/>
                  </a:lnTo>
                  <a:lnTo>
                    <a:pt x="284" y="261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9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1"/>
                  </a:lnTo>
                  <a:lnTo>
                    <a:pt x="294" y="261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9"/>
                  </a:lnTo>
                  <a:lnTo>
                    <a:pt x="304" y="9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3" name="Freeform 2231"/>
            <p:cNvSpPr>
              <a:spLocks noEditPoints="1"/>
            </p:cNvSpPr>
            <p:nvPr/>
          </p:nvSpPr>
          <p:spPr bwMode="auto">
            <a:xfrm>
              <a:off x="3758" y="3227"/>
              <a:ext cx="152" cy="136"/>
            </a:xfrm>
            <a:custGeom>
              <a:avLst/>
              <a:gdLst>
                <a:gd name="T0" fmla="*/ 10 w 304"/>
                <a:gd name="T1" fmla="*/ 252 h 271"/>
                <a:gd name="T2" fmla="*/ 10 w 304"/>
                <a:gd name="T3" fmla="*/ 271 h 271"/>
                <a:gd name="T4" fmla="*/ 294 w 304"/>
                <a:gd name="T5" fmla="*/ 271 h 271"/>
                <a:gd name="T6" fmla="*/ 294 w 304"/>
                <a:gd name="T7" fmla="*/ 252 h 271"/>
                <a:gd name="T8" fmla="*/ 10 w 304"/>
                <a:gd name="T9" fmla="*/ 252 h 271"/>
                <a:gd name="T10" fmla="*/ 284 w 304"/>
                <a:gd name="T11" fmla="*/ 261 h 271"/>
                <a:gd name="T12" fmla="*/ 304 w 304"/>
                <a:gd name="T13" fmla="*/ 261 h 271"/>
                <a:gd name="T14" fmla="*/ 304 w 304"/>
                <a:gd name="T15" fmla="*/ 9 h 271"/>
                <a:gd name="T16" fmla="*/ 284 w 304"/>
                <a:gd name="T17" fmla="*/ 9 h 271"/>
                <a:gd name="T18" fmla="*/ 284 w 304"/>
                <a:gd name="T19" fmla="*/ 261 h 271"/>
                <a:gd name="T20" fmla="*/ 294 w 304"/>
                <a:gd name="T21" fmla="*/ 19 h 271"/>
                <a:gd name="T22" fmla="*/ 294 w 304"/>
                <a:gd name="T23" fmla="*/ 0 h 271"/>
                <a:gd name="T24" fmla="*/ 10 w 304"/>
                <a:gd name="T25" fmla="*/ 0 h 271"/>
                <a:gd name="T26" fmla="*/ 10 w 304"/>
                <a:gd name="T27" fmla="*/ 19 h 271"/>
                <a:gd name="T28" fmla="*/ 294 w 304"/>
                <a:gd name="T29" fmla="*/ 19 h 271"/>
                <a:gd name="T30" fmla="*/ 19 w 304"/>
                <a:gd name="T31" fmla="*/ 9 h 271"/>
                <a:gd name="T32" fmla="*/ 0 w 304"/>
                <a:gd name="T33" fmla="*/ 9 h 271"/>
                <a:gd name="T34" fmla="*/ 0 w 304"/>
                <a:gd name="T35" fmla="*/ 261 h 271"/>
                <a:gd name="T36" fmla="*/ 19 w 304"/>
                <a:gd name="T37" fmla="*/ 261 h 271"/>
                <a:gd name="T38" fmla="*/ 19 w 304"/>
                <a:gd name="T39" fmla="*/ 9 h 271"/>
                <a:gd name="T40" fmla="*/ 0 w 304"/>
                <a:gd name="T41" fmla="*/ 271 h 271"/>
                <a:gd name="T42" fmla="*/ 10 w 304"/>
                <a:gd name="T43" fmla="*/ 271 h 271"/>
                <a:gd name="T44" fmla="*/ 10 w 304"/>
                <a:gd name="T45" fmla="*/ 261 h 271"/>
                <a:gd name="T46" fmla="*/ 0 w 304"/>
                <a:gd name="T47" fmla="*/ 261 h 271"/>
                <a:gd name="T48" fmla="*/ 0 w 304"/>
                <a:gd name="T49" fmla="*/ 271 h 271"/>
                <a:gd name="T50" fmla="*/ 304 w 304"/>
                <a:gd name="T51" fmla="*/ 271 h 271"/>
                <a:gd name="T52" fmla="*/ 304 w 304"/>
                <a:gd name="T53" fmla="*/ 261 h 271"/>
                <a:gd name="T54" fmla="*/ 294 w 304"/>
                <a:gd name="T55" fmla="*/ 261 h 271"/>
                <a:gd name="T56" fmla="*/ 294 w 304"/>
                <a:gd name="T57" fmla="*/ 271 h 271"/>
                <a:gd name="T58" fmla="*/ 304 w 304"/>
                <a:gd name="T59" fmla="*/ 271 h 271"/>
                <a:gd name="T60" fmla="*/ 304 w 304"/>
                <a:gd name="T61" fmla="*/ 0 h 271"/>
                <a:gd name="T62" fmla="*/ 294 w 304"/>
                <a:gd name="T63" fmla="*/ 0 h 271"/>
                <a:gd name="T64" fmla="*/ 294 w 304"/>
                <a:gd name="T65" fmla="*/ 9 h 271"/>
                <a:gd name="T66" fmla="*/ 304 w 304"/>
                <a:gd name="T67" fmla="*/ 9 h 271"/>
                <a:gd name="T68" fmla="*/ 304 w 304"/>
                <a:gd name="T69" fmla="*/ 0 h 271"/>
                <a:gd name="T70" fmla="*/ 0 w 304"/>
                <a:gd name="T71" fmla="*/ 0 h 271"/>
                <a:gd name="T72" fmla="*/ 0 w 304"/>
                <a:gd name="T73" fmla="*/ 9 h 271"/>
                <a:gd name="T74" fmla="*/ 10 w 304"/>
                <a:gd name="T75" fmla="*/ 9 h 271"/>
                <a:gd name="T76" fmla="*/ 10 w 304"/>
                <a:gd name="T77" fmla="*/ 0 h 271"/>
                <a:gd name="T78" fmla="*/ 0 w 304"/>
                <a:gd name="T79" fmla="*/ 0 h 271"/>
                <a:gd name="T80" fmla="*/ 0 w 304"/>
                <a:gd name="T81" fmla="*/ 271 h 271"/>
                <a:gd name="T82" fmla="*/ 10 w 304"/>
                <a:gd name="T83" fmla="*/ 271 h 271"/>
                <a:gd name="T84" fmla="*/ 10 w 304"/>
                <a:gd name="T85" fmla="*/ 261 h 271"/>
                <a:gd name="T86" fmla="*/ 0 w 304"/>
                <a:gd name="T87" fmla="*/ 261 h 271"/>
                <a:gd name="T88" fmla="*/ 0 w 30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1">
                  <a:moveTo>
                    <a:pt x="10" y="252"/>
                  </a:moveTo>
                  <a:lnTo>
                    <a:pt x="10" y="271"/>
                  </a:lnTo>
                  <a:lnTo>
                    <a:pt x="294" y="271"/>
                  </a:lnTo>
                  <a:lnTo>
                    <a:pt x="294" y="252"/>
                  </a:lnTo>
                  <a:lnTo>
                    <a:pt x="10" y="252"/>
                  </a:lnTo>
                  <a:close/>
                  <a:moveTo>
                    <a:pt x="284" y="261"/>
                  </a:moveTo>
                  <a:lnTo>
                    <a:pt x="304" y="261"/>
                  </a:lnTo>
                  <a:lnTo>
                    <a:pt x="304" y="9"/>
                  </a:lnTo>
                  <a:lnTo>
                    <a:pt x="284" y="9"/>
                  </a:lnTo>
                  <a:lnTo>
                    <a:pt x="284" y="261"/>
                  </a:lnTo>
                  <a:close/>
                  <a:moveTo>
                    <a:pt x="294" y="19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9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304" y="271"/>
                  </a:moveTo>
                  <a:lnTo>
                    <a:pt x="304" y="261"/>
                  </a:lnTo>
                  <a:lnTo>
                    <a:pt x="294" y="261"/>
                  </a:lnTo>
                  <a:lnTo>
                    <a:pt x="294" y="271"/>
                  </a:lnTo>
                  <a:lnTo>
                    <a:pt x="304" y="271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9"/>
                  </a:lnTo>
                  <a:lnTo>
                    <a:pt x="304" y="9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4" name="Freeform 2232"/>
            <p:cNvSpPr>
              <a:spLocks noEditPoints="1"/>
            </p:cNvSpPr>
            <p:nvPr/>
          </p:nvSpPr>
          <p:spPr bwMode="auto">
            <a:xfrm>
              <a:off x="3535" y="3608"/>
              <a:ext cx="149" cy="139"/>
            </a:xfrm>
            <a:custGeom>
              <a:avLst/>
              <a:gdLst>
                <a:gd name="T0" fmla="*/ 10 w 297"/>
                <a:gd name="T1" fmla="*/ 258 h 277"/>
                <a:gd name="T2" fmla="*/ 10 w 297"/>
                <a:gd name="T3" fmla="*/ 277 h 277"/>
                <a:gd name="T4" fmla="*/ 288 w 297"/>
                <a:gd name="T5" fmla="*/ 277 h 277"/>
                <a:gd name="T6" fmla="*/ 288 w 297"/>
                <a:gd name="T7" fmla="*/ 258 h 277"/>
                <a:gd name="T8" fmla="*/ 10 w 297"/>
                <a:gd name="T9" fmla="*/ 258 h 277"/>
                <a:gd name="T10" fmla="*/ 278 w 297"/>
                <a:gd name="T11" fmla="*/ 268 h 277"/>
                <a:gd name="T12" fmla="*/ 297 w 297"/>
                <a:gd name="T13" fmla="*/ 268 h 277"/>
                <a:gd name="T14" fmla="*/ 297 w 297"/>
                <a:gd name="T15" fmla="*/ 9 h 277"/>
                <a:gd name="T16" fmla="*/ 278 w 297"/>
                <a:gd name="T17" fmla="*/ 9 h 277"/>
                <a:gd name="T18" fmla="*/ 278 w 297"/>
                <a:gd name="T19" fmla="*/ 268 h 277"/>
                <a:gd name="T20" fmla="*/ 288 w 297"/>
                <a:gd name="T21" fmla="*/ 19 h 277"/>
                <a:gd name="T22" fmla="*/ 288 w 297"/>
                <a:gd name="T23" fmla="*/ 0 h 277"/>
                <a:gd name="T24" fmla="*/ 10 w 297"/>
                <a:gd name="T25" fmla="*/ 0 h 277"/>
                <a:gd name="T26" fmla="*/ 10 w 297"/>
                <a:gd name="T27" fmla="*/ 19 h 277"/>
                <a:gd name="T28" fmla="*/ 288 w 297"/>
                <a:gd name="T29" fmla="*/ 19 h 277"/>
                <a:gd name="T30" fmla="*/ 19 w 297"/>
                <a:gd name="T31" fmla="*/ 9 h 277"/>
                <a:gd name="T32" fmla="*/ 0 w 297"/>
                <a:gd name="T33" fmla="*/ 9 h 277"/>
                <a:gd name="T34" fmla="*/ 0 w 297"/>
                <a:gd name="T35" fmla="*/ 268 h 277"/>
                <a:gd name="T36" fmla="*/ 19 w 297"/>
                <a:gd name="T37" fmla="*/ 268 h 277"/>
                <a:gd name="T38" fmla="*/ 19 w 297"/>
                <a:gd name="T39" fmla="*/ 9 h 277"/>
                <a:gd name="T40" fmla="*/ 0 w 297"/>
                <a:gd name="T41" fmla="*/ 277 h 277"/>
                <a:gd name="T42" fmla="*/ 10 w 297"/>
                <a:gd name="T43" fmla="*/ 277 h 277"/>
                <a:gd name="T44" fmla="*/ 10 w 297"/>
                <a:gd name="T45" fmla="*/ 268 h 277"/>
                <a:gd name="T46" fmla="*/ 0 w 297"/>
                <a:gd name="T47" fmla="*/ 268 h 277"/>
                <a:gd name="T48" fmla="*/ 0 w 297"/>
                <a:gd name="T49" fmla="*/ 277 h 277"/>
                <a:gd name="T50" fmla="*/ 297 w 297"/>
                <a:gd name="T51" fmla="*/ 277 h 277"/>
                <a:gd name="T52" fmla="*/ 297 w 297"/>
                <a:gd name="T53" fmla="*/ 268 h 277"/>
                <a:gd name="T54" fmla="*/ 288 w 297"/>
                <a:gd name="T55" fmla="*/ 268 h 277"/>
                <a:gd name="T56" fmla="*/ 288 w 297"/>
                <a:gd name="T57" fmla="*/ 277 h 277"/>
                <a:gd name="T58" fmla="*/ 297 w 297"/>
                <a:gd name="T59" fmla="*/ 277 h 277"/>
                <a:gd name="T60" fmla="*/ 297 w 297"/>
                <a:gd name="T61" fmla="*/ 0 h 277"/>
                <a:gd name="T62" fmla="*/ 288 w 297"/>
                <a:gd name="T63" fmla="*/ 0 h 277"/>
                <a:gd name="T64" fmla="*/ 288 w 297"/>
                <a:gd name="T65" fmla="*/ 9 h 277"/>
                <a:gd name="T66" fmla="*/ 297 w 297"/>
                <a:gd name="T67" fmla="*/ 9 h 277"/>
                <a:gd name="T68" fmla="*/ 297 w 297"/>
                <a:gd name="T69" fmla="*/ 0 h 277"/>
                <a:gd name="T70" fmla="*/ 0 w 297"/>
                <a:gd name="T71" fmla="*/ 0 h 277"/>
                <a:gd name="T72" fmla="*/ 0 w 297"/>
                <a:gd name="T73" fmla="*/ 9 h 277"/>
                <a:gd name="T74" fmla="*/ 10 w 297"/>
                <a:gd name="T75" fmla="*/ 9 h 277"/>
                <a:gd name="T76" fmla="*/ 10 w 297"/>
                <a:gd name="T77" fmla="*/ 0 h 277"/>
                <a:gd name="T78" fmla="*/ 0 w 297"/>
                <a:gd name="T79" fmla="*/ 0 h 277"/>
                <a:gd name="T80" fmla="*/ 0 w 297"/>
                <a:gd name="T81" fmla="*/ 277 h 277"/>
                <a:gd name="T82" fmla="*/ 10 w 297"/>
                <a:gd name="T83" fmla="*/ 277 h 277"/>
                <a:gd name="T84" fmla="*/ 10 w 297"/>
                <a:gd name="T85" fmla="*/ 268 h 277"/>
                <a:gd name="T86" fmla="*/ 0 w 297"/>
                <a:gd name="T87" fmla="*/ 268 h 277"/>
                <a:gd name="T88" fmla="*/ 0 w 297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7">
                  <a:moveTo>
                    <a:pt x="10" y="258"/>
                  </a:moveTo>
                  <a:lnTo>
                    <a:pt x="10" y="277"/>
                  </a:lnTo>
                  <a:lnTo>
                    <a:pt x="288" y="277"/>
                  </a:lnTo>
                  <a:lnTo>
                    <a:pt x="288" y="258"/>
                  </a:lnTo>
                  <a:lnTo>
                    <a:pt x="10" y="258"/>
                  </a:lnTo>
                  <a:close/>
                  <a:moveTo>
                    <a:pt x="278" y="268"/>
                  </a:moveTo>
                  <a:lnTo>
                    <a:pt x="297" y="268"/>
                  </a:lnTo>
                  <a:lnTo>
                    <a:pt x="297" y="9"/>
                  </a:lnTo>
                  <a:lnTo>
                    <a:pt x="278" y="9"/>
                  </a:lnTo>
                  <a:lnTo>
                    <a:pt x="278" y="268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297" y="277"/>
                  </a:moveTo>
                  <a:lnTo>
                    <a:pt x="297" y="268"/>
                  </a:lnTo>
                  <a:lnTo>
                    <a:pt x="288" y="268"/>
                  </a:lnTo>
                  <a:lnTo>
                    <a:pt x="288" y="277"/>
                  </a:lnTo>
                  <a:lnTo>
                    <a:pt x="297" y="277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7" y="9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5" name="Freeform 2233"/>
            <p:cNvSpPr>
              <a:spLocks noEditPoints="1"/>
            </p:cNvSpPr>
            <p:nvPr/>
          </p:nvSpPr>
          <p:spPr bwMode="auto">
            <a:xfrm>
              <a:off x="3354" y="3608"/>
              <a:ext cx="149" cy="139"/>
            </a:xfrm>
            <a:custGeom>
              <a:avLst/>
              <a:gdLst>
                <a:gd name="T0" fmla="*/ 10 w 297"/>
                <a:gd name="T1" fmla="*/ 258 h 277"/>
                <a:gd name="T2" fmla="*/ 10 w 297"/>
                <a:gd name="T3" fmla="*/ 277 h 277"/>
                <a:gd name="T4" fmla="*/ 288 w 297"/>
                <a:gd name="T5" fmla="*/ 277 h 277"/>
                <a:gd name="T6" fmla="*/ 288 w 297"/>
                <a:gd name="T7" fmla="*/ 258 h 277"/>
                <a:gd name="T8" fmla="*/ 10 w 297"/>
                <a:gd name="T9" fmla="*/ 258 h 277"/>
                <a:gd name="T10" fmla="*/ 278 w 297"/>
                <a:gd name="T11" fmla="*/ 268 h 277"/>
                <a:gd name="T12" fmla="*/ 297 w 297"/>
                <a:gd name="T13" fmla="*/ 268 h 277"/>
                <a:gd name="T14" fmla="*/ 297 w 297"/>
                <a:gd name="T15" fmla="*/ 9 h 277"/>
                <a:gd name="T16" fmla="*/ 278 w 297"/>
                <a:gd name="T17" fmla="*/ 9 h 277"/>
                <a:gd name="T18" fmla="*/ 278 w 297"/>
                <a:gd name="T19" fmla="*/ 268 h 277"/>
                <a:gd name="T20" fmla="*/ 288 w 297"/>
                <a:gd name="T21" fmla="*/ 19 h 277"/>
                <a:gd name="T22" fmla="*/ 288 w 297"/>
                <a:gd name="T23" fmla="*/ 0 h 277"/>
                <a:gd name="T24" fmla="*/ 10 w 297"/>
                <a:gd name="T25" fmla="*/ 0 h 277"/>
                <a:gd name="T26" fmla="*/ 10 w 297"/>
                <a:gd name="T27" fmla="*/ 19 h 277"/>
                <a:gd name="T28" fmla="*/ 288 w 297"/>
                <a:gd name="T29" fmla="*/ 19 h 277"/>
                <a:gd name="T30" fmla="*/ 19 w 297"/>
                <a:gd name="T31" fmla="*/ 9 h 277"/>
                <a:gd name="T32" fmla="*/ 0 w 297"/>
                <a:gd name="T33" fmla="*/ 9 h 277"/>
                <a:gd name="T34" fmla="*/ 0 w 297"/>
                <a:gd name="T35" fmla="*/ 268 h 277"/>
                <a:gd name="T36" fmla="*/ 19 w 297"/>
                <a:gd name="T37" fmla="*/ 268 h 277"/>
                <a:gd name="T38" fmla="*/ 19 w 297"/>
                <a:gd name="T39" fmla="*/ 9 h 277"/>
                <a:gd name="T40" fmla="*/ 0 w 297"/>
                <a:gd name="T41" fmla="*/ 277 h 277"/>
                <a:gd name="T42" fmla="*/ 10 w 297"/>
                <a:gd name="T43" fmla="*/ 277 h 277"/>
                <a:gd name="T44" fmla="*/ 10 w 297"/>
                <a:gd name="T45" fmla="*/ 268 h 277"/>
                <a:gd name="T46" fmla="*/ 0 w 297"/>
                <a:gd name="T47" fmla="*/ 268 h 277"/>
                <a:gd name="T48" fmla="*/ 0 w 297"/>
                <a:gd name="T49" fmla="*/ 277 h 277"/>
                <a:gd name="T50" fmla="*/ 297 w 297"/>
                <a:gd name="T51" fmla="*/ 277 h 277"/>
                <a:gd name="T52" fmla="*/ 297 w 297"/>
                <a:gd name="T53" fmla="*/ 268 h 277"/>
                <a:gd name="T54" fmla="*/ 288 w 297"/>
                <a:gd name="T55" fmla="*/ 268 h 277"/>
                <a:gd name="T56" fmla="*/ 288 w 297"/>
                <a:gd name="T57" fmla="*/ 277 h 277"/>
                <a:gd name="T58" fmla="*/ 297 w 297"/>
                <a:gd name="T59" fmla="*/ 277 h 277"/>
                <a:gd name="T60" fmla="*/ 297 w 297"/>
                <a:gd name="T61" fmla="*/ 0 h 277"/>
                <a:gd name="T62" fmla="*/ 288 w 297"/>
                <a:gd name="T63" fmla="*/ 0 h 277"/>
                <a:gd name="T64" fmla="*/ 288 w 297"/>
                <a:gd name="T65" fmla="*/ 9 h 277"/>
                <a:gd name="T66" fmla="*/ 297 w 297"/>
                <a:gd name="T67" fmla="*/ 9 h 277"/>
                <a:gd name="T68" fmla="*/ 297 w 297"/>
                <a:gd name="T69" fmla="*/ 0 h 277"/>
                <a:gd name="T70" fmla="*/ 0 w 297"/>
                <a:gd name="T71" fmla="*/ 0 h 277"/>
                <a:gd name="T72" fmla="*/ 0 w 297"/>
                <a:gd name="T73" fmla="*/ 9 h 277"/>
                <a:gd name="T74" fmla="*/ 10 w 297"/>
                <a:gd name="T75" fmla="*/ 9 h 277"/>
                <a:gd name="T76" fmla="*/ 10 w 297"/>
                <a:gd name="T77" fmla="*/ 0 h 277"/>
                <a:gd name="T78" fmla="*/ 0 w 297"/>
                <a:gd name="T79" fmla="*/ 0 h 277"/>
                <a:gd name="T80" fmla="*/ 0 w 297"/>
                <a:gd name="T81" fmla="*/ 277 h 277"/>
                <a:gd name="T82" fmla="*/ 10 w 297"/>
                <a:gd name="T83" fmla="*/ 277 h 277"/>
                <a:gd name="T84" fmla="*/ 10 w 297"/>
                <a:gd name="T85" fmla="*/ 268 h 277"/>
                <a:gd name="T86" fmla="*/ 0 w 297"/>
                <a:gd name="T87" fmla="*/ 268 h 277"/>
                <a:gd name="T88" fmla="*/ 0 w 297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7">
                  <a:moveTo>
                    <a:pt x="10" y="258"/>
                  </a:moveTo>
                  <a:lnTo>
                    <a:pt x="10" y="277"/>
                  </a:lnTo>
                  <a:lnTo>
                    <a:pt x="288" y="277"/>
                  </a:lnTo>
                  <a:lnTo>
                    <a:pt x="288" y="258"/>
                  </a:lnTo>
                  <a:lnTo>
                    <a:pt x="10" y="258"/>
                  </a:lnTo>
                  <a:close/>
                  <a:moveTo>
                    <a:pt x="278" y="268"/>
                  </a:moveTo>
                  <a:lnTo>
                    <a:pt x="297" y="268"/>
                  </a:lnTo>
                  <a:lnTo>
                    <a:pt x="297" y="9"/>
                  </a:lnTo>
                  <a:lnTo>
                    <a:pt x="278" y="9"/>
                  </a:lnTo>
                  <a:lnTo>
                    <a:pt x="278" y="268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297" y="277"/>
                  </a:moveTo>
                  <a:lnTo>
                    <a:pt x="297" y="268"/>
                  </a:lnTo>
                  <a:lnTo>
                    <a:pt x="288" y="268"/>
                  </a:lnTo>
                  <a:lnTo>
                    <a:pt x="288" y="277"/>
                  </a:lnTo>
                  <a:lnTo>
                    <a:pt x="297" y="277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7" y="9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6" name="Freeform 2234"/>
            <p:cNvSpPr>
              <a:spLocks noEditPoints="1"/>
            </p:cNvSpPr>
            <p:nvPr/>
          </p:nvSpPr>
          <p:spPr bwMode="auto">
            <a:xfrm>
              <a:off x="3991" y="2972"/>
              <a:ext cx="149" cy="136"/>
            </a:xfrm>
            <a:custGeom>
              <a:avLst/>
              <a:gdLst>
                <a:gd name="T0" fmla="*/ 10 w 298"/>
                <a:gd name="T1" fmla="*/ 251 h 271"/>
                <a:gd name="T2" fmla="*/ 10 w 298"/>
                <a:gd name="T3" fmla="*/ 271 h 271"/>
                <a:gd name="T4" fmla="*/ 288 w 298"/>
                <a:gd name="T5" fmla="*/ 271 h 271"/>
                <a:gd name="T6" fmla="*/ 288 w 298"/>
                <a:gd name="T7" fmla="*/ 251 h 271"/>
                <a:gd name="T8" fmla="*/ 10 w 298"/>
                <a:gd name="T9" fmla="*/ 251 h 271"/>
                <a:gd name="T10" fmla="*/ 278 w 298"/>
                <a:gd name="T11" fmla="*/ 261 h 271"/>
                <a:gd name="T12" fmla="*/ 298 w 298"/>
                <a:gd name="T13" fmla="*/ 261 h 271"/>
                <a:gd name="T14" fmla="*/ 298 w 298"/>
                <a:gd name="T15" fmla="*/ 9 h 271"/>
                <a:gd name="T16" fmla="*/ 278 w 298"/>
                <a:gd name="T17" fmla="*/ 9 h 271"/>
                <a:gd name="T18" fmla="*/ 278 w 298"/>
                <a:gd name="T19" fmla="*/ 261 h 271"/>
                <a:gd name="T20" fmla="*/ 288 w 298"/>
                <a:gd name="T21" fmla="*/ 19 h 271"/>
                <a:gd name="T22" fmla="*/ 288 w 298"/>
                <a:gd name="T23" fmla="*/ 0 h 271"/>
                <a:gd name="T24" fmla="*/ 10 w 298"/>
                <a:gd name="T25" fmla="*/ 0 h 271"/>
                <a:gd name="T26" fmla="*/ 10 w 298"/>
                <a:gd name="T27" fmla="*/ 19 h 271"/>
                <a:gd name="T28" fmla="*/ 288 w 298"/>
                <a:gd name="T29" fmla="*/ 19 h 271"/>
                <a:gd name="T30" fmla="*/ 20 w 298"/>
                <a:gd name="T31" fmla="*/ 9 h 271"/>
                <a:gd name="T32" fmla="*/ 0 w 298"/>
                <a:gd name="T33" fmla="*/ 9 h 271"/>
                <a:gd name="T34" fmla="*/ 0 w 298"/>
                <a:gd name="T35" fmla="*/ 261 h 271"/>
                <a:gd name="T36" fmla="*/ 20 w 298"/>
                <a:gd name="T37" fmla="*/ 261 h 271"/>
                <a:gd name="T38" fmla="*/ 20 w 298"/>
                <a:gd name="T39" fmla="*/ 9 h 271"/>
                <a:gd name="T40" fmla="*/ 0 w 298"/>
                <a:gd name="T41" fmla="*/ 271 h 271"/>
                <a:gd name="T42" fmla="*/ 10 w 298"/>
                <a:gd name="T43" fmla="*/ 271 h 271"/>
                <a:gd name="T44" fmla="*/ 10 w 298"/>
                <a:gd name="T45" fmla="*/ 261 h 271"/>
                <a:gd name="T46" fmla="*/ 0 w 298"/>
                <a:gd name="T47" fmla="*/ 261 h 271"/>
                <a:gd name="T48" fmla="*/ 0 w 298"/>
                <a:gd name="T49" fmla="*/ 271 h 271"/>
                <a:gd name="T50" fmla="*/ 298 w 298"/>
                <a:gd name="T51" fmla="*/ 271 h 271"/>
                <a:gd name="T52" fmla="*/ 298 w 298"/>
                <a:gd name="T53" fmla="*/ 261 h 271"/>
                <a:gd name="T54" fmla="*/ 288 w 298"/>
                <a:gd name="T55" fmla="*/ 261 h 271"/>
                <a:gd name="T56" fmla="*/ 288 w 298"/>
                <a:gd name="T57" fmla="*/ 271 h 271"/>
                <a:gd name="T58" fmla="*/ 298 w 298"/>
                <a:gd name="T59" fmla="*/ 271 h 271"/>
                <a:gd name="T60" fmla="*/ 298 w 298"/>
                <a:gd name="T61" fmla="*/ 0 h 271"/>
                <a:gd name="T62" fmla="*/ 288 w 298"/>
                <a:gd name="T63" fmla="*/ 0 h 271"/>
                <a:gd name="T64" fmla="*/ 288 w 298"/>
                <a:gd name="T65" fmla="*/ 9 h 271"/>
                <a:gd name="T66" fmla="*/ 298 w 298"/>
                <a:gd name="T67" fmla="*/ 9 h 271"/>
                <a:gd name="T68" fmla="*/ 298 w 298"/>
                <a:gd name="T69" fmla="*/ 0 h 271"/>
                <a:gd name="T70" fmla="*/ 0 w 298"/>
                <a:gd name="T71" fmla="*/ 0 h 271"/>
                <a:gd name="T72" fmla="*/ 0 w 298"/>
                <a:gd name="T73" fmla="*/ 9 h 271"/>
                <a:gd name="T74" fmla="*/ 10 w 298"/>
                <a:gd name="T75" fmla="*/ 9 h 271"/>
                <a:gd name="T76" fmla="*/ 10 w 298"/>
                <a:gd name="T77" fmla="*/ 0 h 271"/>
                <a:gd name="T78" fmla="*/ 0 w 298"/>
                <a:gd name="T79" fmla="*/ 0 h 271"/>
                <a:gd name="T80" fmla="*/ 0 w 298"/>
                <a:gd name="T81" fmla="*/ 271 h 271"/>
                <a:gd name="T82" fmla="*/ 10 w 298"/>
                <a:gd name="T83" fmla="*/ 271 h 271"/>
                <a:gd name="T84" fmla="*/ 10 w 298"/>
                <a:gd name="T85" fmla="*/ 261 h 271"/>
                <a:gd name="T86" fmla="*/ 0 w 298"/>
                <a:gd name="T87" fmla="*/ 261 h 271"/>
                <a:gd name="T88" fmla="*/ 0 w 298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271">
                  <a:moveTo>
                    <a:pt x="10" y="251"/>
                  </a:moveTo>
                  <a:lnTo>
                    <a:pt x="10" y="271"/>
                  </a:lnTo>
                  <a:lnTo>
                    <a:pt x="288" y="271"/>
                  </a:lnTo>
                  <a:lnTo>
                    <a:pt x="288" y="251"/>
                  </a:lnTo>
                  <a:lnTo>
                    <a:pt x="10" y="251"/>
                  </a:lnTo>
                  <a:close/>
                  <a:moveTo>
                    <a:pt x="278" y="261"/>
                  </a:moveTo>
                  <a:lnTo>
                    <a:pt x="298" y="261"/>
                  </a:lnTo>
                  <a:lnTo>
                    <a:pt x="298" y="9"/>
                  </a:lnTo>
                  <a:lnTo>
                    <a:pt x="278" y="9"/>
                  </a:lnTo>
                  <a:lnTo>
                    <a:pt x="278" y="261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98" y="271"/>
                  </a:moveTo>
                  <a:lnTo>
                    <a:pt x="298" y="261"/>
                  </a:lnTo>
                  <a:lnTo>
                    <a:pt x="288" y="261"/>
                  </a:lnTo>
                  <a:lnTo>
                    <a:pt x="288" y="271"/>
                  </a:lnTo>
                  <a:lnTo>
                    <a:pt x="298" y="271"/>
                  </a:lnTo>
                  <a:close/>
                  <a:moveTo>
                    <a:pt x="298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8" y="9"/>
                  </a:lnTo>
                  <a:lnTo>
                    <a:pt x="298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7" name="Freeform 2235"/>
            <p:cNvSpPr>
              <a:spLocks noEditPoints="1"/>
            </p:cNvSpPr>
            <p:nvPr/>
          </p:nvSpPr>
          <p:spPr bwMode="auto">
            <a:xfrm>
              <a:off x="4075" y="2843"/>
              <a:ext cx="152" cy="139"/>
            </a:xfrm>
            <a:custGeom>
              <a:avLst/>
              <a:gdLst>
                <a:gd name="T0" fmla="*/ 10 w 304"/>
                <a:gd name="T1" fmla="*/ 259 h 278"/>
                <a:gd name="T2" fmla="*/ 10 w 304"/>
                <a:gd name="T3" fmla="*/ 278 h 278"/>
                <a:gd name="T4" fmla="*/ 294 w 304"/>
                <a:gd name="T5" fmla="*/ 278 h 278"/>
                <a:gd name="T6" fmla="*/ 294 w 304"/>
                <a:gd name="T7" fmla="*/ 259 h 278"/>
                <a:gd name="T8" fmla="*/ 10 w 304"/>
                <a:gd name="T9" fmla="*/ 259 h 278"/>
                <a:gd name="T10" fmla="*/ 285 w 304"/>
                <a:gd name="T11" fmla="*/ 268 h 278"/>
                <a:gd name="T12" fmla="*/ 304 w 304"/>
                <a:gd name="T13" fmla="*/ 268 h 278"/>
                <a:gd name="T14" fmla="*/ 304 w 304"/>
                <a:gd name="T15" fmla="*/ 10 h 278"/>
                <a:gd name="T16" fmla="*/ 285 w 304"/>
                <a:gd name="T17" fmla="*/ 10 h 278"/>
                <a:gd name="T18" fmla="*/ 285 w 304"/>
                <a:gd name="T19" fmla="*/ 268 h 278"/>
                <a:gd name="T20" fmla="*/ 294 w 304"/>
                <a:gd name="T21" fmla="*/ 20 h 278"/>
                <a:gd name="T22" fmla="*/ 294 w 304"/>
                <a:gd name="T23" fmla="*/ 0 h 278"/>
                <a:gd name="T24" fmla="*/ 10 w 304"/>
                <a:gd name="T25" fmla="*/ 0 h 278"/>
                <a:gd name="T26" fmla="*/ 10 w 304"/>
                <a:gd name="T27" fmla="*/ 20 h 278"/>
                <a:gd name="T28" fmla="*/ 294 w 304"/>
                <a:gd name="T29" fmla="*/ 20 h 278"/>
                <a:gd name="T30" fmla="*/ 20 w 304"/>
                <a:gd name="T31" fmla="*/ 10 h 278"/>
                <a:gd name="T32" fmla="*/ 0 w 304"/>
                <a:gd name="T33" fmla="*/ 10 h 278"/>
                <a:gd name="T34" fmla="*/ 0 w 304"/>
                <a:gd name="T35" fmla="*/ 268 h 278"/>
                <a:gd name="T36" fmla="*/ 20 w 304"/>
                <a:gd name="T37" fmla="*/ 268 h 278"/>
                <a:gd name="T38" fmla="*/ 20 w 304"/>
                <a:gd name="T39" fmla="*/ 10 h 278"/>
                <a:gd name="T40" fmla="*/ 0 w 304"/>
                <a:gd name="T41" fmla="*/ 278 h 278"/>
                <a:gd name="T42" fmla="*/ 10 w 304"/>
                <a:gd name="T43" fmla="*/ 278 h 278"/>
                <a:gd name="T44" fmla="*/ 10 w 304"/>
                <a:gd name="T45" fmla="*/ 268 h 278"/>
                <a:gd name="T46" fmla="*/ 0 w 304"/>
                <a:gd name="T47" fmla="*/ 268 h 278"/>
                <a:gd name="T48" fmla="*/ 0 w 304"/>
                <a:gd name="T49" fmla="*/ 278 h 278"/>
                <a:gd name="T50" fmla="*/ 304 w 304"/>
                <a:gd name="T51" fmla="*/ 278 h 278"/>
                <a:gd name="T52" fmla="*/ 304 w 304"/>
                <a:gd name="T53" fmla="*/ 268 h 278"/>
                <a:gd name="T54" fmla="*/ 294 w 304"/>
                <a:gd name="T55" fmla="*/ 268 h 278"/>
                <a:gd name="T56" fmla="*/ 294 w 304"/>
                <a:gd name="T57" fmla="*/ 278 h 278"/>
                <a:gd name="T58" fmla="*/ 304 w 304"/>
                <a:gd name="T59" fmla="*/ 278 h 278"/>
                <a:gd name="T60" fmla="*/ 304 w 304"/>
                <a:gd name="T61" fmla="*/ 0 h 278"/>
                <a:gd name="T62" fmla="*/ 294 w 304"/>
                <a:gd name="T63" fmla="*/ 0 h 278"/>
                <a:gd name="T64" fmla="*/ 294 w 304"/>
                <a:gd name="T65" fmla="*/ 10 h 278"/>
                <a:gd name="T66" fmla="*/ 304 w 304"/>
                <a:gd name="T67" fmla="*/ 10 h 278"/>
                <a:gd name="T68" fmla="*/ 304 w 304"/>
                <a:gd name="T69" fmla="*/ 0 h 278"/>
                <a:gd name="T70" fmla="*/ 0 w 304"/>
                <a:gd name="T71" fmla="*/ 0 h 278"/>
                <a:gd name="T72" fmla="*/ 0 w 304"/>
                <a:gd name="T73" fmla="*/ 10 h 278"/>
                <a:gd name="T74" fmla="*/ 10 w 304"/>
                <a:gd name="T75" fmla="*/ 10 h 278"/>
                <a:gd name="T76" fmla="*/ 10 w 304"/>
                <a:gd name="T77" fmla="*/ 0 h 278"/>
                <a:gd name="T78" fmla="*/ 0 w 304"/>
                <a:gd name="T79" fmla="*/ 0 h 278"/>
                <a:gd name="T80" fmla="*/ 0 w 304"/>
                <a:gd name="T81" fmla="*/ 278 h 278"/>
                <a:gd name="T82" fmla="*/ 10 w 304"/>
                <a:gd name="T83" fmla="*/ 278 h 278"/>
                <a:gd name="T84" fmla="*/ 10 w 304"/>
                <a:gd name="T85" fmla="*/ 268 h 278"/>
                <a:gd name="T86" fmla="*/ 0 w 304"/>
                <a:gd name="T87" fmla="*/ 268 h 278"/>
                <a:gd name="T88" fmla="*/ 0 w 304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304" h="278">
                  <a:moveTo>
                    <a:pt x="10" y="259"/>
                  </a:moveTo>
                  <a:lnTo>
                    <a:pt x="10" y="278"/>
                  </a:lnTo>
                  <a:lnTo>
                    <a:pt x="294" y="278"/>
                  </a:lnTo>
                  <a:lnTo>
                    <a:pt x="294" y="259"/>
                  </a:lnTo>
                  <a:lnTo>
                    <a:pt x="10" y="259"/>
                  </a:lnTo>
                  <a:close/>
                  <a:moveTo>
                    <a:pt x="285" y="268"/>
                  </a:moveTo>
                  <a:lnTo>
                    <a:pt x="304" y="268"/>
                  </a:lnTo>
                  <a:lnTo>
                    <a:pt x="304" y="10"/>
                  </a:lnTo>
                  <a:lnTo>
                    <a:pt x="285" y="10"/>
                  </a:lnTo>
                  <a:lnTo>
                    <a:pt x="285" y="268"/>
                  </a:lnTo>
                  <a:close/>
                  <a:moveTo>
                    <a:pt x="294" y="20"/>
                  </a:moveTo>
                  <a:lnTo>
                    <a:pt x="294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294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304" y="278"/>
                  </a:moveTo>
                  <a:lnTo>
                    <a:pt x="304" y="268"/>
                  </a:lnTo>
                  <a:lnTo>
                    <a:pt x="294" y="268"/>
                  </a:lnTo>
                  <a:lnTo>
                    <a:pt x="294" y="278"/>
                  </a:lnTo>
                  <a:lnTo>
                    <a:pt x="304" y="278"/>
                  </a:lnTo>
                  <a:close/>
                  <a:moveTo>
                    <a:pt x="304" y="0"/>
                  </a:moveTo>
                  <a:lnTo>
                    <a:pt x="294" y="0"/>
                  </a:lnTo>
                  <a:lnTo>
                    <a:pt x="294" y="10"/>
                  </a:lnTo>
                  <a:lnTo>
                    <a:pt x="304" y="10"/>
                  </a:lnTo>
                  <a:lnTo>
                    <a:pt x="30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8" name="Freeform 2236"/>
            <p:cNvSpPr>
              <a:spLocks noEditPoints="1"/>
            </p:cNvSpPr>
            <p:nvPr/>
          </p:nvSpPr>
          <p:spPr bwMode="auto">
            <a:xfrm>
              <a:off x="4185" y="2972"/>
              <a:ext cx="149" cy="136"/>
            </a:xfrm>
            <a:custGeom>
              <a:avLst/>
              <a:gdLst>
                <a:gd name="T0" fmla="*/ 10 w 297"/>
                <a:gd name="T1" fmla="*/ 251 h 271"/>
                <a:gd name="T2" fmla="*/ 10 w 297"/>
                <a:gd name="T3" fmla="*/ 271 h 271"/>
                <a:gd name="T4" fmla="*/ 288 w 297"/>
                <a:gd name="T5" fmla="*/ 271 h 271"/>
                <a:gd name="T6" fmla="*/ 288 w 297"/>
                <a:gd name="T7" fmla="*/ 251 h 271"/>
                <a:gd name="T8" fmla="*/ 10 w 297"/>
                <a:gd name="T9" fmla="*/ 251 h 271"/>
                <a:gd name="T10" fmla="*/ 278 w 297"/>
                <a:gd name="T11" fmla="*/ 261 h 271"/>
                <a:gd name="T12" fmla="*/ 297 w 297"/>
                <a:gd name="T13" fmla="*/ 261 h 271"/>
                <a:gd name="T14" fmla="*/ 297 w 297"/>
                <a:gd name="T15" fmla="*/ 9 h 271"/>
                <a:gd name="T16" fmla="*/ 278 w 297"/>
                <a:gd name="T17" fmla="*/ 9 h 271"/>
                <a:gd name="T18" fmla="*/ 278 w 297"/>
                <a:gd name="T19" fmla="*/ 261 h 271"/>
                <a:gd name="T20" fmla="*/ 288 w 297"/>
                <a:gd name="T21" fmla="*/ 19 h 271"/>
                <a:gd name="T22" fmla="*/ 288 w 297"/>
                <a:gd name="T23" fmla="*/ 0 h 271"/>
                <a:gd name="T24" fmla="*/ 10 w 297"/>
                <a:gd name="T25" fmla="*/ 0 h 271"/>
                <a:gd name="T26" fmla="*/ 10 w 297"/>
                <a:gd name="T27" fmla="*/ 19 h 271"/>
                <a:gd name="T28" fmla="*/ 288 w 297"/>
                <a:gd name="T29" fmla="*/ 19 h 271"/>
                <a:gd name="T30" fmla="*/ 19 w 297"/>
                <a:gd name="T31" fmla="*/ 9 h 271"/>
                <a:gd name="T32" fmla="*/ 0 w 297"/>
                <a:gd name="T33" fmla="*/ 9 h 271"/>
                <a:gd name="T34" fmla="*/ 0 w 297"/>
                <a:gd name="T35" fmla="*/ 261 h 271"/>
                <a:gd name="T36" fmla="*/ 19 w 297"/>
                <a:gd name="T37" fmla="*/ 261 h 271"/>
                <a:gd name="T38" fmla="*/ 19 w 297"/>
                <a:gd name="T39" fmla="*/ 9 h 271"/>
                <a:gd name="T40" fmla="*/ 0 w 297"/>
                <a:gd name="T41" fmla="*/ 271 h 271"/>
                <a:gd name="T42" fmla="*/ 10 w 297"/>
                <a:gd name="T43" fmla="*/ 271 h 271"/>
                <a:gd name="T44" fmla="*/ 10 w 297"/>
                <a:gd name="T45" fmla="*/ 261 h 271"/>
                <a:gd name="T46" fmla="*/ 0 w 297"/>
                <a:gd name="T47" fmla="*/ 261 h 271"/>
                <a:gd name="T48" fmla="*/ 0 w 297"/>
                <a:gd name="T49" fmla="*/ 271 h 271"/>
                <a:gd name="T50" fmla="*/ 297 w 297"/>
                <a:gd name="T51" fmla="*/ 271 h 271"/>
                <a:gd name="T52" fmla="*/ 297 w 297"/>
                <a:gd name="T53" fmla="*/ 261 h 271"/>
                <a:gd name="T54" fmla="*/ 288 w 297"/>
                <a:gd name="T55" fmla="*/ 261 h 271"/>
                <a:gd name="T56" fmla="*/ 288 w 297"/>
                <a:gd name="T57" fmla="*/ 271 h 271"/>
                <a:gd name="T58" fmla="*/ 297 w 297"/>
                <a:gd name="T59" fmla="*/ 271 h 271"/>
                <a:gd name="T60" fmla="*/ 297 w 297"/>
                <a:gd name="T61" fmla="*/ 0 h 271"/>
                <a:gd name="T62" fmla="*/ 288 w 297"/>
                <a:gd name="T63" fmla="*/ 0 h 271"/>
                <a:gd name="T64" fmla="*/ 288 w 297"/>
                <a:gd name="T65" fmla="*/ 9 h 271"/>
                <a:gd name="T66" fmla="*/ 297 w 297"/>
                <a:gd name="T67" fmla="*/ 9 h 271"/>
                <a:gd name="T68" fmla="*/ 297 w 297"/>
                <a:gd name="T69" fmla="*/ 0 h 271"/>
                <a:gd name="T70" fmla="*/ 0 w 297"/>
                <a:gd name="T71" fmla="*/ 0 h 271"/>
                <a:gd name="T72" fmla="*/ 0 w 297"/>
                <a:gd name="T73" fmla="*/ 9 h 271"/>
                <a:gd name="T74" fmla="*/ 10 w 297"/>
                <a:gd name="T75" fmla="*/ 9 h 271"/>
                <a:gd name="T76" fmla="*/ 10 w 297"/>
                <a:gd name="T77" fmla="*/ 0 h 271"/>
                <a:gd name="T78" fmla="*/ 0 w 297"/>
                <a:gd name="T79" fmla="*/ 0 h 271"/>
                <a:gd name="T80" fmla="*/ 0 w 297"/>
                <a:gd name="T81" fmla="*/ 271 h 271"/>
                <a:gd name="T82" fmla="*/ 10 w 297"/>
                <a:gd name="T83" fmla="*/ 271 h 271"/>
                <a:gd name="T84" fmla="*/ 10 w 297"/>
                <a:gd name="T85" fmla="*/ 261 h 271"/>
                <a:gd name="T86" fmla="*/ 0 w 297"/>
                <a:gd name="T87" fmla="*/ 261 h 271"/>
                <a:gd name="T88" fmla="*/ 0 w 297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1">
                  <a:moveTo>
                    <a:pt x="10" y="251"/>
                  </a:moveTo>
                  <a:lnTo>
                    <a:pt x="10" y="271"/>
                  </a:lnTo>
                  <a:lnTo>
                    <a:pt x="288" y="271"/>
                  </a:lnTo>
                  <a:lnTo>
                    <a:pt x="288" y="251"/>
                  </a:lnTo>
                  <a:lnTo>
                    <a:pt x="10" y="251"/>
                  </a:lnTo>
                  <a:close/>
                  <a:moveTo>
                    <a:pt x="278" y="261"/>
                  </a:moveTo>
                  <a:lnTo>
                    <a:pt x="297" y="261"/>
                  </a:lnTo>
                  <a:lnTo>
                    <a:pt x="297" y="9"/>
                  </a:lnTo>
                  <a:lnTo>
                    <a:pt x="278" y="9"/>
                  </a:lnTo>
                  <a:lnTo>
                    <a:pt x="278" y="261"/>
                  </a:lnTo>
                  <a:close/>
                  <a:moveTo>
                    <a:pt x="288" y="19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8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97" y="271"/>
                  </a:moveTo>
                  <a:lnTo>
                    <a:pt x="297" y="261"/>
                  </a:lnTo>
                  <a:lnTo>
                    <a:pt x="288" y="261"/>
                  </a:lnTo>
                  <a:lnTo>
                    <a:pt x="288" y="271"/>
                  </a:lnTo>
                  <a:lnTo>
                    <a:pt x="297" y="271"/>
                  </a:lnTo>
                  <a:close/>
                  <a:moveTo>
                    <a:pt x="297" y="0"/>
                  </a:moveTo>
                  <a:lnTo>
                    <a:pt x="288" y="0"/>
                  </a:lnTo>
                  <a:lnTo>
                    <a:pt x="288" y="9"/>
                  </a:lnTo>
                  <a:lnTo>
                    <a:pt x="297" y="9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29" name="Freeform 2237"/>
            <p:cNvSpPr>
              <a:spLocks noEditPoints="1"/>
            </p:cNvSpPr>
            <p:nvPr/>
          </p:nvSpPr>
          <p:spPr bwMode="auto">
            <a:xfrm>
              <a:off x="4069" y="3098"/>
              <a:ext cx="148" cy="139"/>
            </a:xfrm>
            <a:custGeom>
              <a:avLst/>
              <a:gdLst>
                <a:gd name="T0" fmla="*/ 10 w 298"/>
                <a:gd name="T1" fmla="*/ 259 h 278"/>
                <a:gd name="T2" fmla="*/ 10 w 298"/>
                <a:gd name="T3" fmla="*/ 278 h 278"/>
                <a:gd name="T4" fmla="*/ 288 w 298"/>
                <a:gd name="T5" fmla="*/ 278 h 278"/>
                <a:gd name="T6" fmla="*/ 288 w 298"/>
                <a:gd name="T7" fmla="*/ 259 h 278"/>
                <a:gd name="T8" fmla="*/ 10 w 298"/>
                <a:gd name="T9" fmla="*/ 259 h 278"/>
                <a:gd name="T10" fmla="*/ 278 w 298"/>
                <a:gd name="T11" fmla="*/ 268 h 278"/>
                <a:gd name="T12" fmla="*/ 298 w 298"/>
                <a:gd name="T13" fmla="*/ 268 h 278"/>
                <a:gd name="T14" fmla="*/ 298 w 298"/>
                <a:gd name="T15" fmla="*/ 10 h 278"/>
                <a:gd name="T16" fmla="*/ 278 w 298"/>
                <a:gd name="T17" fmla="*/ 10 h 278"/>
                <a:gd name="T18" fmla="*/ 278 w 298"/>
                <a:gd name="T19" fmla="*/ 268 h 278"/>
                <a:gd name="T20" fmla="*/ 288 w 298"/>
                <a:gd name="T21" fmla="*/ 20 h 278"/>
                <a:gd name="T22" fmla="*/ 288 w 298"/>
                <a:gd name="T23" fmla="*/ 0 h 278"/>
                <a:gd name="T24" fmla="*/ 10 w 298"/>
                <a:gd name="T25" fmla="*/ 0 h 278"/>
                <a:gd name="T26" fmla="*/ 10 w 298"/>
                <a:gd name="T27" fmla="*/ 20 h 278"/>
                <a:gd name="T28" fmla="*/ 288 w 298"/>
                <a:gd name="T29" fmla="*/ 20 h 278"/>
                <a:gd name="T30" fmla="*/ 20 w 298"/>
                <a:gd name="T31" fmla="*/ 10 h 278"/>
                <a:gd name="T32" fmla="*/ 0 w 298"/>
                <a:gd name="T33" fmla="*/ 10 h 278"/>
                <a:gd name="T34" fmla="*/ 0 w 298"/>
                <a:gd name="T35" fmla="*/ 268 h 278"/>
                <a:gd name="T36" fmla="*/ 20 w 298"/>
                <a:gd name="T37" fmla="*/ 268 h 278"/>
                <a:gd name="T38" fmla="*/ 20 w 298"/>
                <a:gd name="T39" fmla="*/ 10 h 278"/>
                <a:gd name="T40" fmla="*/ 0 w 298"/>
                <a:gd name="T41" fmla="*/ 278 h 278"/>
                <a:gd name="T42" fmla="*/ 10 w 298"/>
                <a:gd name="T43" fmla="*/ 278 h 278"/>
                <a:gd name="T44" fmla="*/ 10 w 298"/>
                <a:gd name="T45" fmla="*/ 268 h 278"/>
                <a:gd name="T46" fmla="*/ 0 w 298"/>
                <a:gd name="T47" fmla="*/ 268 h 278"/>
                <a:gd name="T48" fmla="*/ 0 w 298"/>
                <a:gd name="T49" fmla="*/ 278 h 278"/>
                <a:gd name="T50" fmla="*/ 298 w 298"/>
                <a:gd name="T51" fmla="*/ 278 h 278"/>
                <a:gd name="T52" fmla="*/ 298 w 298"/>
                <a:gd name="T53" fmla="*/ 268 h 278"/>
                <a:gd name="T54" fmla="*/ 288 w 298"/>
                <a:gd name="T55" fmla="*/ 268 h 278"/>
                <a:gd name="T56" fmla="*/ 288 w 298"/>
                <a:gd name="T57" fmla="*/ 278 h 278"/>
                <a:gd name="T58" fmla="*/ 298 w 298"/>
                <a:gd name="T59" fmla="*/ 278 h 278"/>
                <a:gd name="T60" fmla="*/ 298 w 298"/>
                <a:gd name="T61" fmla="*/ 0 h 278"/>
                <a:gd name="T62" fmla="*/ 288 w 298"/>
                <a:gd name="T63" fmla="*/ 0 h 278"/>
                <a:gd name="T64" fmla="*/ 288 w 298"/>
                <a:gd name="T65" fmla="*/ 10 h 278"/>
                <a:gd name="T66" fmla="*/ 298 w 298"/>
                <a:gd name="T67" fmla="*/ 10 h 278"/>
                <a:gd name="T68" fmla="*/ 298 w 298"/>
                <a:gd name="T69" fmla="*/ 0 h 278"/>
                <a:gd name="T70" fmla="*/ 0 w 298"/>
                <a:gd name="T71" fmla="*/ 0 h 278"/>
                <a:gd name="T72" fmla="*/ 0 w 298"/>
                <a:gd name="T73" fmla="*/ 10 h 278"/>
                <a:gd name="T74" fmla="*/ 10 w 298"/>
                <a:gd name="T75" fmla="*/ 10 h 278"/>
                <a:gd name="T76" fmla="*/ 10 w 298"/>
                <a:gd name="T77" fmla="*/ 0 h 278"/>
                <a:gd name="T78" fmla="*/ 0 w 298"/>
                <a:gd name="T79" fmla="*/ 0 h 278"/>
                <a:gd name="T80" fmla="*/ 0 w 298"/>
                <a:gd name="T81" fmla="*/ 278 h 278"/>
                <a:gd name="T82" fmla="*/ 10 w 298"/>
                <a:gd name="T83" fmla="*/ 278 h 278"/>
                <a:gd name="T84" fmla="*/ 10 w 298"/>
                <a:gd name="T85" fmla="*/ 268 h 278"/>
                <a:gd name="T86" fmla="*/ 0 w 298"/>
                <a:gd name="T87" fmla="*/ 268 h 278"/>
                <a:gd name="T88" fmla="*/ 0 w 298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8" h="278">
                  <a:moveTo>
                    <a:pt x="10" y="259"/>
                  </a:moveTo>
                  <a:lnTo>
                    <a:pt x="10" y="278"/>
                  </a:lnTo>
                  <a:lnTo>
                    <a:pt x="288" y="278"/>
                  </a:lnTo>
                  <a:lnTo>
                    <a:pt x="288" y="259"/>
                  </a:lnTo>
                  <a:lnTo>
                    <a:pt x="10" y="259"/>
                  </a:lnTo>
                  <a:close/>
                  <a:moveTo>
                    <a:pt x="278" y="268"/>
                  </a:moveTo>
                  <a:lnTo>
                    <a:pt x="298" y="268"/>
                  </a:lnTo>
                  <a:lnTo>
                    <a:pt x="298" y="10"/>
                  </a:lnTo>
                  <a:lnTo>
                    <a:pt x="278" y="10"/>
                  </a:lnTo>
                  <a:lnTo>
                    <a:pt x="278" y="268"/>
                  </a:lnTo>
                  <a:close/>
                  <a:moveTo>
                    <a:pt x="288" y="20"/>
                  </a:moveTo>
                  <a:lnTo>
                    <a:pt x="288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288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98" y="278"/>
                  </a:moveTo>
                  <a:lnTo>
                    <a:pt x="298" y="268"/>
                  </a:lnTo>
                  <a:lnTo>
                    <a:pt x="288" y="268"/>
                  </a:lnTo>
                  <a:lnTo>
                    <a:pt x="288" y="278"/>
                  </a:lnTo>
                  <a:lnTo>
                    <a:pt x="298" y="278"/>
                  </a:lnTo>
                  <a:close/>
                  <a:moveTo>
                    <a:pt x="298" y="0"/>
                  </a:moveTo>
                  <a:lnTo>
                    <a:pt x="288" y="0"/>
                  </a:lnTo>
                  <a:lnTo>
                    <a:pt x="288" y="10"/>
                  </a:lnTo>
                  <a:lnTo>
                    <a:pt x="298" y="10"/>
                  </a:lnTo>
                  <a:lnTo>
                    <a:pt x="298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0" name="Freeform 2238"/>
            <p:cNvSpPr>
              <a:spLocks noEditPoints="1"/>
            </p:cNvSpPr>
            <p:nvPr/>
          </p:nvSpPr>
          <p:spPr bwMode="auto">
            <a:xfrm>
              <a:off x="3626" y="2333"/>
              <a:ext cx="149" cy="136"/>
            </a:xfrm>
            <a:custGeom>
              <a:avLst/>
              <a:gdLst>
                <a:gd name="T0" fmla="*/ 10 w 297"/>
                <a:gd name="T1" fmla="*/ 252 h 271"/>
                <a:gd name="T2" fmla="*/ 10 w 297"/>
                <a:gd name="T3" fmla="*/ 271 h 271"/>
                <a:gd name="T4" fmla="*/ 287 w 297"/>
                <a:gd name="T5" fmla="*/ 271 h 271"/>
                <a:gd name="T6" fmla="*/ 287 w 297"/>
                <a:gd name="T7" fmla="*/ 252 h 271"/>
                <a:gd name="T8" fmla="*/ 10 w 297"/>
                <a:gd name="T9" fmla="*/ 252 h 271"/>
                <a:gd name="T10" fmla="*/ 278 w 297"/>
                <a:gd name="T11" fmla="*/ 261 h 271"/>
                <a:gd name="T12" fmla="*/ 297 w 297"/>
                <a:gd name="T13" fmla="*/ 261 h 271"/>
                <a:gd name="T14" fmla="*/ 297 w 297"/>
                <a:gd name="T15" fmla="*/ 10 h 271"/>
                <a:gd name="T16" fmla="*/ 278 w 297"/>
                <a:gd name="T17" fmla="*/ 10 h 271"/>
                <a:gd name="T18" fmla="*/ 278 w 297"/>
                <a:gd name="T19" fmla="*/ 261 h 271"/>
                <a:gd name="T20" fmla="*/ 287 w 297"/>
                <a:gd name="T21" fmla="*/ 19 h 271"/>
                <a:gd name="T22" fmla="*/ 287 w 297"/>
                <a:gd name="T23" fmla="*/ 0 h 271"/>
                <a:gd name="T24" fmla="*/ 10 w 297"/>
                <a:gd name="T25" fmla="*/ 0 h 271"/>
                <a:gd name="T26" fmla="*/ 10 w 297"/>
                <a:gd name="T27" fmla="*/ 19 h 271"/>
                <a:gd name="T28" fmla="*/ 287 w 297"/>
                <a:gd name="T29" fmla="*/ 19 h 271"/>
                <a:gd name="T30" fmla="*/ 19 w 297"/>
                <a:gd name="T31" fmla="*/ 10 h 271"/>
                <a:gd name="T32" fmla="*/ 0 w 297"/>
                <a:gd name="T33" fmla="*/ 10 h 271"/>
                <a:gd name="T34" fmla="*/ 0 w 297"/>
                <a:gd name="T35" fmla="*/ 261 h 271"/>
                <a:gd name="T36" fmla="*/ 19 w 297"/>
                <a:gd name="T37" fmla="*/ 261 h 271"/>
                <a:gd name="T38" fmla="*/ 19 w 297"/>
                <a:gd name="T39" fmla="*/ 10 h 271"/>
                <a:gd name="T40" fmla="*/ 0 w 297"/>
                <a:gd name="T41" fmla="*/ 271 h 271"/>
                <a:gd name="T42" fmla="*/ 10 w 297"/>
                <a:gd name="T43" fmla="*/ 271 h 271"/>
                <a:gd name="T44" fmla="*/ 10 w 297"/>
                <a:gd name="T45" fmla="*/ 261 h 271"/>
                <a:gd name="T46" fmla="*/ 0 w 297"/>
                <a:gd name="T47" fmla="*/ 261 h 271"/>
                <a:gd name="T48" fmla="*/ 0 w 297"/>
                <a:gd name="T49" fmla="*/ 271 h 271"/>
                <a:gd name="T50" fmla="*/ 297 w 297"/>
                <a:gd name="T51" fmla="*/ 271 h 271"/>
                <a:gd name="T52" fmla="*/ 297 w 297"/>
                <a:gd name="T53" fmla="*/ 261 h 271"/>
                <a:gd name="T54" fmla="*/ 287 w 297"/>
                <a:gd name="T55" fmla="*/ 261 h 271"/>
                <a:gd name="T56" fmla="*/ 287 w 297"/>
                <a:gd name="T57" fmla="*/ 271 h 271"/>
                <a:gd name="T58" fmla="*/ 297 w 297"/>
                <a:gd name="T59" fmla="*/ 271 h 271"/>
                <a:gd name="T60" fmla="*/ 297 w 297"/>
                <a:gd name="T61" fmla="*/ 0 h 271"/>
                <a:gd name="T62" fmla="*/ 287 w 297"/>
                <a:gd name="T63" fmla="*/ 0 h 271"/>
                <a:gd name="T64" fmla="*/ 287 w 297"/>
                <a:gd name="T65" fmla="*/ 10 h 271"/>
                <a:gd name="T66" fmla="*/ 297 w 297"/>
                <a:gd name="T67" fmla="*/ 10 h 271"/>
                <a:gd name="T68" fmla="*/ 297 w 297"/>
                <a:gd name="T69" fmla="*/ 0 h 271"/>
                <a:gd name="T70" fmla="*/ 0 w 297"/>
                <a:gd name="T71" fmla="*/ 0 h 271"/>
                <a:gd name="T72" fmla="*/ 0 w 297"/>
                <a:gd name="T73" fmla="*/ 10 h 271"/>
                <a:gd name="T74" fmla="*/ 10 w 297"/>
                <a:gd name="T75" fmla="*/ 10 h 271"/>
                <a:gd name="T76" fmla="*/ 10 w 297"/>
                <a:gd name="T77" fmla="*/ 0 h 271"/>
                <a:gd name="T78" fmla="*/ 0 w 297"/>
                <a:gd name="T79" fmla="*/ 0 h 271"/>
                <a:gd name="T80" fmla="*/ 0 w 297"/>
                <a:gd name="T81" fmla="*/ 271 h 271"/>
                <a:gd name="T82" fmla="*/ 10 w 297"/>
                <a:gd name="T83" fmla="*/ 271 h 271"/>
                <a:gd name="T84" fmla="*/ 10 w 297"/>
                <a:gd name="T85" fmla="*/ 261 h 271"/>
                <a:gd name="T86" fmla="*/ 0 w 297"/>
                <a:gd name="T87" fmla="*/ 261 h 271"/>
                <a:gd name="T88" fmla="*/ 0 w 297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97" h="271">
                  <a:moveTo>
                    <a:pt x="10" y="252"/>
                  </a:moveTo>
                  <a:lnTo>
                    <a:pt x="10" y="271"/>
                  </a:lnTo>
                  <a:lnTo>
                    <a:pt x="287" y="271"/>
                  </a:lnTo>
                  <a:lnTo>
                    <a:pt x="287" y="252"/>
                  </a:lnTo>
                  <a:lnTo>
                    <a:pt x="10" y="252"/>
                  </a:lnTo>
                  <a:close/>
                  <a:moveTo>
                    <a:pt x="278" y="261"/>
                  </a:moveTo>
                  <a:lnTo>
                    <a:pt x="297" y="261"/>
                  </a:lnTo>
                  <a:lnTo>
                    <a:pt x="297" y="10"/>
                  </a:lnTo>
                  <a:lnTo>
                    <a:pt x="278" y="10"/>
                  </a:lnTo>
                  <a:lnTo>
                    <a:pt x="278" y="261"/>
                  </a:lnTo>
                  <a:close/>
                  <a:moveTo>
                    <a:pt x="287" y="19"/>
                  </a:moveTo>
                  <a:lnTo>
                    <a:pt x="287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7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97" y="271"/>
                  </a:moveTo>
                  <a:lnTo>
                    <a:pt x="297" y="261"/>
                  </a:lnTo>
                  <a:lnTo>
                    <a:pt x="287" y="261"/>
                  </a:lnTo>
                  <a:lnTo>
                    <a:pt x="287" y="271"/>
                  </a:lnTo>
                  <a:lnTo>
                    <a:pt x="297" y="271"/>
                  </a:lnTo>
                  <a:close/>
                  <a:moveTo>
                    <a:pt x="297" y="0"/>
                  </a:moveTo>
                  <a:lnTo>
                    <a:pt x="287" y="0"/>
                  </a:lnTo>
                  <a:lnTo>
                    <a:pt x="287" y="10"/>
                  </a:lnTo>
                  <a:lnTo>
                    <a:pt x="297" y="10"/>
                  </a:lnTo>
                  <a:lnTo>
                    <a:pt x="297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1" name="Freeform 2239"/>
            <p:cNvSpPr>
              <a:spLocks noEditPoints="1"/>
            </p:cNvSpPr>
            <p:nvPr/>
          </p:nvSpPr>
          <p:spPr bwMode="auto">
            <a:xfrm>
              <a:off x="3335" y="2204"/>
              <a:ext cx="1435" cy="1543"/>
            </a:xfrm>
            <a:custGeom>
              <a:avLst/>
              <a:gdLst>
                <a:gd name="T0" fmla="*/ 10 w 2870"/>
                <a:gd name="T1" fmla="*/ 3067 h 3086"/>
                <a:gd name="T2" fmla="*/ 10 w 2870"/>
                <a:gd name="T3" fmla="*/ 3086 h 3086"/>
                <a:gd name="T4" fmla="*/ 2860 w 2870"/>
                <a:gd name="T5" fmla="*/ 3086 h 3086"/>
                <a:gd name="T6" fmla="*/ 2860 w 2870"/>
                <a:gd name="T7" fmla="*/ 3067 h 3086"/>
                <a:gd name="T8" fmla="*/ 10 w 2870"/>
                <a:gd name="T9" fmla="*/ 3067 h 3086"/>
                <a:gd name="T10" fmla="*/ 2850 w 2870"/>
                <a:gd name="T11" fmla="*/ 3077 h 3086"/>
                <a:gd name="T12" fmla="*/ 2870 w 2870"/>
                <a:gd name="T13" fmla="*/ 3077 h 3086"/>
                <a:gd name="T14" fmla="*/ 2870 w 2870"/>
                <a:gd name="T15" fmla="*/ 9 h 3086"/>
                <a:gd name="T16" fmla="*/ 2850 w 2870"/>
                <a:gd name="T17" fmla="*/ 9 h 3086"/>
                <a:gd name="T18" fmla="*/ 2850 w 2870"/>
                <a:gd name="T19" fmla="*/ 3077 h 3086"/>
                <a:gd name="T20" fmla="*/ 2860 w 2870"/>
                <a:gd name="T21" fmla="*/ 19 h 3086"/>
                <a:gd name="T22" fmla="*/ 2860 w 2870"/>
                <a:gd name="T23" fmla="*/ 0 h 3086"/>
                <a:gd name="T24" fmla="*/ 10 w 2870"/>
                <a:gd name="T25" fmla="*/ 0 h 3086"/>
                <a:gd name="T26" fmla="*/ 10 w 2870"/>
                <a:gd name="T27" fmla="*/ 19 h 3086"/>
                <a:gd name="T28" fmla="*/ 2860 w 2870"/>
                <a:gd name="T29" fmla="*/ 19 h 3086"/>
                <a:gd name="T30" fmla="*/ 20 w 2870"/>
                <a:gd name="T31" fmla="*/ 9 h 3086"/>
                <a:gd name="T32" fmla="*/ 0 w 2870"/>
                <a:gd name="T33" fmla="*/ 9 h 3086"/>
                <a:gd name="T34" fmla="*/ 0 w 2870"/>
                <a:gd name="T35" fmla="*/ 3077 h 3086"/>
                <a:gd name="T36" fmla="*/ 20 w 2870"/>
                <a:gd name="T37" fmla="*/ 3077 h 3086"/>
                <a:gd name="T38" fmla="*/ 20 w 2870"/>
                <a:gd name="T39" fmla="*/ 9 h 3086"/>
                <a:gd name="T40" fmla="*/ 0 w 2870"/>
                <a:gd name="T41" fmla="*/ 3086 h 3086"/>
                <a:gd name="T42" fmla="*/ 10 w 2870"/>
                <a:gd name="T43" fmla="*/ 3086 h 3086"/>
                <a:gd name="T44" fmla="*/ 10 w 2870"/>
                <a:gd name="T45" fmla="*/ 3077 h 3086"/>
                <a:gd name="T46" fmla="*/ 0 w 2870"/>
                <a:gd name="T47" fmla="*/ 3077 h 3086"/>
                <a:gd name="T48" fmla="*/ 0 w 2870"/>
                <a:gd name="T49" fmla="*/ 3086 h 3086"/>
                <a:gd name="T50" fmla="*/ 2870 w 2870"/>
                <a:gd name="T51" fmla="*/ 3086 h 3086"/>
                <a:gd name="T52" fmla="*/ 2870 w 2870"/>
                <a:gd name="T53" fmla="*/ 3077 h 3086"/>
                <a:gd name="T54" fmla="*/ 2860 w 2870"/>
                <a:gd name="T55" fmla="*/ 3077 h 3086"/>
                <a:gd name="T56" fmla="*/ 2860 w 2870"/>
                <a:gd name="T57" fmla="*/ 3086 h 3086"/>
                <a:gd name="T58" fmla="*/ 2870 w 2870"/>
                <a:gd name="T59" fmla="*/ 3086 h 3086"/>
                <a:gd name="T60" fmla="*/ 2870 w 2870"/>
                <a:gd name="T61" fmla="*/ 0 h 3086"/>
                <a:gd name="T62" fmla="*/ 2860 w 2870"/>
                <a:gd name="T63" fmla="*/ 0 h 3086"/>
                <a:gd name="T64" fmla="*/ 2860 w 2870"/>
                <a:gd name="T65" fmla="*/ 9 h 3086"/>
                <a:gd name="T66" fmla="*/ 2870 w 2870"/>
                <a:gd name="T67" fmla="*/ 9 h 3086"/>
                <a:gd name="T68" fmla="*/ 2870 w 2870"/>
                <a:gd name="T69" fmla="*/ 0 h 3086"/>
                <a:gd name="T70" fmla="*/ 0 w 2870"/>
                <a:gd name="T71" fmla="*/ 0 h 3086"/>
                <a:gd name="T72" fmla="*/ 0 w 2870"/>
                <a:gd name="T73" fmla="*/ 9 h 3086"/>
                <a:gd name="T74" fmla="*/ 10 w 2870"/>
                <a:gd name="T75" fmla="*/ 9 h 3086"/>
                <a:gd name="T76" fmla="*/ 10 w 2870"/>
                <a:gd name="T77" fmla="*/ 0 h 3086"/>
                <a:gd name="T78" fmla="*/ 0 w 2870"/>
                <a:gd name="T79" fmla="*/ 0 h 3086"/>
                <a:gd name="T80" fmla="*/ 0 w 2870"/>
                <a:gd name="T81" fmla="*/ 3086 h 3086"/>
                <a:gd name="T82" fmla="*/ 10 w 2870"/>
                <a:gd name="T83" fmla="*/ 3086 h 3086"/>
                <a:gd name="T84" fmla="*/ 10 w 2870"/>
                <a:gd name="T85" fmla="*/ 3077 h 3086"/>
                <a:gd name="T86" fmla="*/ 0 w 2870"/>
                <a:gd name="T87" fmla="*/ 3077 h 3086"/>
                <a:gd name="T88" fmla="*/ 0 w 2870"/>
                <a:gd name="T89" fmla="*/ 3086 h 30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870" h="3086">
                  <a:moveTo>
                    <a:pt x="10" y="3067"/>
                  </a:moveTo>
                  <a:lnTo>
                    <a:pt x="10" y="3086"/>
                  </a:lnTo>
                  <a:lnTo>
                    <a:pt x="2860" y="3086"/>
                  </a:lnTo>
                  <a:lnTo>
                    <a:pt x="2860" y="3067"/>
                  </a:lnTo>
                  <a:lnTo>
                    <a:pt x="10" y="3067"/>
                  </a:lnTo>
                  <a:close/>
                  <a:moveTo>
                    <a:pt x="2850" y="3077"/>
                  </a:moveTo>
                  <a:lnTo>
                    <a:pt x="2870" y="3077"/>
                  </a:lnTo>
                  <a:lnTo>
                    <a:pt x="2870" y="9"/>
                  </a:lnTo>
                  <a:lnTo>
                    <a:pt x="2850" y="9"/>
                  </a:lnTo>
                  <a:lnTo>
                    <a:pt x="2850" y="3077"/>
                  </a:lnTo>
                  <a:close/>
                  <a:moveTo>
                    <a:pt x="2860" y="19"/>
                  </a:moveTo>
                  <a:lnTo>
                    <a:pt x="286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860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3077"/>
                  </a:lnTo>
                  <a:lnTo>
                    <a:pt x="20" y="3077"/>
                  </a:lnTo>
                  <a:lnTo>
                    <a:pt x="20" y="9"/>
                  </a:lnTo>
                  <a:close/>
                  <a:moveTo>
                    <a:pt x="0" y="3086"/>
                  </a:moveTo>
                  <a:lnTo>
                    <a:pt x="10" y="3086"/>
                  </a:lnTo>
                  <a:lnTo>
                    <a:pt x="10" y="3077"/>
                  </a:lnTo>
                  <a:lnTo>
                    <a:pt x="0" y="3077"/>
                  </a:lnTo>
                  <a:lnTo>
                    <a:pt x="0" y="3086"/>
                  </a:lnTo>
                  <a:close/>
                  <a:moveTo>
                    <a:pt x="2870" y="3086"/>
                  </a:moveTo>
                  <a:lnTo>
                    <a:pt x="2870" y="3077"/>
                  </a:lnTo>
                  <a:lnTo>
                    <a:pt x="2860" y="3077"/>
                  </a:lnTo>
                  <a:lnTo>
                    <a:pt x="2860" y="3086"/>
                  </a:lnTo>
                  <a:lnTo>
                    <a:pt x="2870" y="3086"/>
                  </a:lnTo>
                  <a:close/>
                  <a:moveTo>
                    <a:pt x="2870" y="0"/>
                  </a:moveTo>
                  <a:lnTo>
                    <a:pt x="2860" y="0"/>
                  </a:lnTo>
                  <a:lnTo>
                    <a:pt x="2860" y="9"/>
                  </a:lnTo>
                  <a:lnTo>
                    <a:pt x="2870" y="9"/>
                  </a:lnTo>
                  <a:lnTo>
                    <a:pt x="287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3086"/>
                  </a:moveTo>
                  <a:lnTo>
                    <a:pt x="10" y="3086"/>
                  </a:lnTo>
                  <a:lnTo>
                    <a:pt x="10" y="3077"/>
                  </a:lnTo>
                  <a:lnTo>
                    <a:pt x="0" y="3077"/>
                  </a:lnTo>
                  <a:lnTo>
                    <a:pt x="0" y="3086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2" name="Freeform 2240"/>
            <p:cNvSpPr>
              <a:spLocks noEditPoints="1"/>
            </p:cNvSpPr>
            <p:nvPr/>
          </p:nvSpPr>
          <p:spPr bwMode="auto">
            <a:xfrm>
              <a:off x="3846" y="3608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3" name="Rectangle 2241"/>
            <p:cNvSpPr>
              <a:spLocks noChangeArrowheads="1"/>
            </p:cNvSpPr>
            <p:nvPr/>
          </p:nvSpPr>
          <p:spPr bwMode="auto">
            <a:xfrm>
              <a:off x="3851" y="3613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4" name="Freeform 2242"/>
            <p:cNvSpPr>
              <a:spLocks noEditPoints="1"/>
            </p:cNvSpPr>
            <p:nvPr/>
          </p:nvSpPr>
          <p:spPr bwMode="auto">
            <a:xfrm>
              <a:off x="3416" y="3353"/>
              <a:ext cx="61" cy="139"/>
            </a:xfrm>
            <a:custGeom>
              <a:avLst/>
              <a:gdLst>
                <a:gd name="T0" fmla="*/ 9 w 123"/>
                <a:gd name="T1" fmla="*/ 258 h 277"/>
                <a:gd name="T2" fmla="*/ 9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9 w 123"/>
                <a:gd name="T9" fmla="*/ 258 h 277"/>
                <a:gd name="T10" fmla="*/ 103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3 w 123"/>
                <a:gd name="T17" fmla="*/ 9 h 277"/>
                <a:gd name="T18" fmla="*/ 103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9 w 123"/>
                <a:gd name="T25" fmla="*/ 0 h 277"/>
                <a:gd name="T26" fmla="*/ 9 w 123"/>
                <a:gd name="T27" fmla="*/ 19 h 277"/>
                <a:gd name="T28" fmla="*/ 113 w 123"/>
                <a:gd name="T29" fmla="*/ 19 h 277"/>
                <a:gd name="T30" fmla="*/ 19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19 w 123"/>
                <a:gd name="T37" fmla="*/ 268 h 277"/>
                <a:gd name="T38" fmla="*/ 19 w 123"/>
                <a:gd name="T39" fmla="*/ 9 h 277"/>
                <a:gd name="T40" fmla="*/ 0 w 123"/>
                <a:gd name="T41" fmla="*/ 277 h 277"/>
                <a:gd name="T42" fmla="*/ 9 w 123"/>
                <a:gd name="T43" fmla="*/ 277 h 277"/>
                <a:gd name="T44" fmla="*/ 9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9 w 123"/>
                <a:gd name="T75" fmla="*/ 9 h 277"/>
                <a:gd name="T76" fmla="*/ 9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9 w 123"/>
                <a:gd name="T83" fmla="*/ 277 h 277"/>
                <a:gd name="T84" fmla="*/ 9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9" y="258"/>
                  </a:moveTo>
                  <a:lnTo>
                    <a:pt x="9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9" y="258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5" name="Rectangle 2243"/>
            <p:cNvSpPr>
              <a:spLocks noChangeArrowheads="1"/>
            </p:cNvSpPr>
            <p:nvPr/>
          </p:nvSpPr>
          <p:spPr bwMode="auto">
            <a:xfrm>
              <a:off x="3421" y="3358"/>
              <a:ext cx="5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6" name="Freeform 2244"/>
            <p:cNvSpPr>
              <a:spLocks noEditPoints="1"/>
            </p:cNvSpPr>
            <p:nvPr/>
          </p:nvSpPr>
          <p:spPr bwMode="auto">
            <a:xfrm>
              <a:off x="3962" y="3608"/>
              <a:ext cx="97" cy="139"/>
            </a:xfrm>
            <a:custGeom>
              <a:avLst/>
              <a:gdLst>
                <a:gd name="T0" fmla="*/ 10 w 194"/>
                <a:gd name="T1" fmla="*/ 258 h 277"/>
                <a:gd name="T2" fmla="*/ 10 w 194"/>
                <a:gd name="T3" fmla="*/ 277 h 277"/>
                <a:gd name="T4" fmla="*/ 184 w 194"/>
                <a:gd name="T5" fmla="*/ 277 h 277"/>
                <a:gd name="T6" fmla="*/ 184 w 194"/>
                <a:gd name="T7" fmla="*/ 258 h 277"/>
                <a:gd name="T8" fmla="*/ 10 w 194"/>
                <a:gd name="T9" fmla="*/ 258 h 277"/>
                <a:gd name="T10" fmla="*/ 175 w 194"/>
                <a:gd name="T11" fmla="*/ 268 h 277"/>
                <a:gd name="T12" fmla="*/ 194 w 194"/>
                <a:gd name="T13" fmla="*/ 268 h 277"/>
                <a:gd name="T14" fmla="*/ 194 w 194"/>
                <a:gd name="T15" fmla="*/ 9 h 277"/>
                <a:gd name="T16" fmla="*/ 175 w 194"/>
                <a:gd name="T17" fmla="*/ 9 h 277"/>
                <a:gd name="T18" fmla="*/ 175 w 194"/>
                <a:gd name="T19" fmla="*/ 268 h 277"/>
                <a:gd name="T20" fmla="*/ 184 w 194"/>
                <a:gd name="T21" fmla="*/ 19 h 277"/>
                <a:gd name="T22" fmla="*/ 184 w 194"/>
                <a:gd name="T23" fmla="*/ 0 h 277"/>
                <a:gd name="T24" fmla="*/ 10 w 194"/>
                <a:gd name="T25" fmla="*/ 0 h 277"/>
                <a:gd name="T26" fmla="*/ 10 w 194"/>
                <a:gd name="T27" fmla="*/ 19 h 277"/>
                <a:gd name="T28" fmla="*/ 184 w 194"/>
                <a:gd name="T29" fmla="*/ 19 h 277"/>
                <a:gd name="T30" fmla="*/ 19 w 194"/>
                <a:gd name="T31" fmla="*/ 9 h 277"/>
                <a:gd name="T32" fmla="*/ 0 w 194"/>
                <a:gd name="T33" fmla="*/ 9 h 277"/>
                <a:gd name="T34" fmla="*/ 0 w 194"/>
                <a:gd name="T35" fmla="*/ 268 h 277"/>
                <a:gd name="T36" fmla="*/ 19 w 194"/>
                <a:gd name="T37" fmla="*/ 268 h 277"/>
                <a:gd name="T38" fmla="*/ 19 w 194"/>
                <a:gd name="T39" fmla="*/ 9 h 277"/>
                <a:gd name="T40" fmla="*/ 0 w 194"/>
                <a:gd name="T41" fmla="*/ 277 h 277"/>
                <a:gd name="T42" fmla="*/ 10 w 194"/>
                <a:gd name="T43" fmla="*/ 277 h 277"/>
                <a:gd name="T44" fmla="*/ 10 w 194"/>
                <a:gd name="T45" fmla="*/ 268 h 277"/>
                <a:gd name="T46" fmla="*/ 0 w 194"/>
                <a:gd name="T47" fmla="*/ 268 h 277"/>
                <a:gd name="T48" fmla="*/ 0 w 194"/>
                <a:gd name="T49" fmla="*/ 277 h 277"/>
                <a:gd name="T50" fmla="*/ 194 w 194"/>
                <a:gd name="T51" fmla="*/ 277 h 277"/>
                <a:gd name="T52" fmla="*/ 194 w 194"/>
                <a:gd name="T53" fmla="*/ 268 h 277"/>
                <a:gd name="T54" fmla="*/ 184 w 194"/>
                <a:gd name="T55" fmla="*/ 268 h 277"/>
                <a:gd name="T56" fmla="*/ 184 w 194"/>
                <a:gd name="T57" fmla="*/ 277 h 277"/>
                <a:gd name="T58" fmla="*/ 194 w 194"/>
                <a:gd name="T59" fmla="*/ 277 h 277"/>
                <a:gd name="T60" fmla="*/ 194 w 194"/>
                <a:gd name="T61" fmla="*/ 0 h 277"/>
                <a:gd name="T62" fmla="*/ 184 w 194"/>
                <a:gd name="T63" fmla="*/ 0 h 277"/>
                <a:gd name="T64" fmla="*/ 184 w 194"/>
                <a:gd name="T65" fmla="*/ 9 h 277"/>
                <a:gd name="T66" fmla="*/ 194 w 194"/>
                <a:gd name="T67" fmla="*/ 9 h 277"/>
                <a:gd name="T68" fmla="*/ 194 w 194"/>
                <a:gd name="T69" fmla="*/ 0 h 277"/>
                <a:gd name="T70" fmla="*/ 0 w 194"/>
                <a:gd name="T71" fmla="*/ 0 h 277"/>
                <a:gd name="T72" fmla="*/ 0 w 194"/>
                <a:gd name="T73" fmla="*/ 9 h 277"/>
                <a:gd name="T74" fmla="*/ 10 w 194"/>
                <a:gd name="T75" fmla="*/ 9 h 277"/>
                <a:gd name="T76" fmla="*/ 10 w 194"/>
                <a:gd name="T77" fmla="*/ 0 h 277"/>
                <a:gd name="T78" fmla="*/ 0 w 194"/>
                <a:gd name="T79" fmla="*/ 0 h 277"/>
                <a:gd name="T80" fmla="*/ 0 w 194"/>
                <a:gd name="T81" fmla="*/ 277 h 277"/>
                <a:gd name="T82" fmla="*/ 10 w 194"/>
                <a:gd name="T83" fmla="*/ 277 h 277"/>
                <a:gd name="T84" fmla="*/ 10 w 194"/>
                <a:gd name="T85" fmla="*/ 268 h 277"/>
                <a:gd name="T86" fmla="*/ 0 w 194"/>
                <a:gd name="T87" fmla="*/ 268 h 277"/>
                <a:gd name="T88" fmla="*/ 0 w 19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7">
                  <a:moveTo>
                    <a:pt x="10" y="258"/>
                  </a:moveTo>
                  <a:lnTo>
                    <a:pt x="10" y="277"/>
                  </a:lnTo>
                  <a:lnTo>
                    <a:pt x="184" y="277"/>
                  </a:lnTo>
                  <a:lnTo>
                    <a:pt x="184" y="258"/>
                  </a:lnTo>
                  <a:lnTo>
                    <a:pt x="10" y="258"/>
                  </a:lnTo>
                  <a:close/>
                  <a:moveTo>
                    <a:pt x="175" y="268"/>
                  </a:moveTo>
                  <a:lnTo>
                    <a:pt x="194" y="268"/>
                  </a:lnTo>
                  <a:lnTo>
                    <a:pt x="194" y="9"/>
                  </a:lnTo>
                  <a:lnTo>
                    <a:pt x="175" y="9"/>
                  </a:lnTo>
                  <a:lnTo>
                    <a:pt x="175" y="268"/>
                  </a:lnTo>
                  <a:close/>
                  <a:moveTo>
                    <a:pt x="184" y="19"/>
                  </a:moveTo>
                  <a:lnTo>
                    <a:pt x="18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4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94" y="277"/>
                  </a:moveTo>
                  <a:lnTo>
                    <a:pt x="194" y="268"/>
                  </a:lnTo>
                  <a:lnTo>
                    <a:pt x="184" y="268"/>
                  </a:lnTo>
                  <a:lnTo>
                    <a:pt x="184" y="277"/>
                  </a:lnTo>
                  <a:lnTo>
                    <a:pt x="194" y="277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9"/>
                  </a:lnTo>
                  <a:lnTo>
                    <a:pt x="194" y="9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7" name="Rectangle 2245"/>
            <p:cNvSpPr>
              <a:spLocks noChangeArrowheads="1"/>
            </p:cNvSpPr>
            <p:nvPr/>
          </p:nvSpPr>
          <p:spPr bwMode="auto">
            <a:xfrm>
              <a:off x="3967" y="3613"/>
              <a:ext cx="87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8" name="Freeform 2246"/>
            <p:cNvSpPr>
              <a:spLocks noEditPoints="1"/>
            </p:cNvSpPr>
            <p:nvPr/>
          </p:nvSpPr>
          <p:spPr bwMode="auto">
            <a:xfrm>
              <a:off x="3994" y="3353"/>
              <a:ext cx="117" cy="139"/>
            </a:xfrm>
            <a:custGeom>
              <a:avLst/>
              <a:gdLst>
                <a:gd name="T0" fmla="*/ 9 w 232"/>
                <a:gd name="T1" fmla="*/ 258 h 277"/>
                <a:gd name="T2" fmla="*/ 9 w 232"/>
                <a:gd name="T3" fmla="*/ 277 h 277"/>
                <a:gd name="T4" fmla="*/ 223 w 232"/>
                <a:gd name="T5" fmla="*/ 277 h 277"/>
                <a:gd name="T6" fmla="*/ 223 w 232"/>
                <a:gd name="T7" fmla="*/ 258 h 277"/>
                <a:gd name="T8" fmla="*/ 9 w 232"/>
                <a:gd name="T9" fmla="*/ 258 h 277"/>
                <a:gd name="T10" fmla="*/ 213 w 232"/>
                <a:gd name="T11" fmla="*/ 268 h 277"/>
                <a:gd name="T12" fmla="*/ 232 w 232"/>
                <a:gd name="T13" fmla="*/ 268 h 277"/>
                <a:gd name="T14" fmla="*/ 232 w 232"/>
                <a:gd name="T15" fmla="*/ 9 h 277"/>
                <a:gd name="T16" fmla="*/ 213 w 232"/>
                <a:gd name="T17" fmla="*/ 9 h 277"/>
                <a:gd name="T18" fmla="*/ 213 w 232"/>
                <a:gd name="T19" fmla="*/ 268 h 277"/>
                <a:gd name="T20" fmla="*/ 223 w 232"/>
                <a:gd name="T21" fmla="*/ 19 h 277"/>
                <a:gd name="T22" fmla="*/ 223 w 232"/>
                <a:gd name="T23" fmla="*/ 0 h 277"/>
                <a:gd name="T24" fmla="*/ 9 w 232"/>
                <a:gd name="T25" fmla="*/ 0 h 277"/>
                <a:gd name="T26" fmla="*/ 9 w 232"/>
                <a:gd name="T27" fmla="*/ 19 h 277"/>
                <a:gd name="T28" fmla="*/ 223 w 232"/>
                <a:gd name="T29" fmla="*/ 19 h 277"/>
                <a:gd name="T30" fmla="*/ 19 w 232"/>
                <a:gd name="T31" fmla="*/ 9 h 277"/>
                <a:gd name="T32" fmla="*/ 0 w 232"/>
                <a:gd name="T33" fmla="*/ 9 h 277"/>
                <a:gd name="T34" fmla="*/ 0 w 232"/>
                <a:gd name="T35" fmla="*/ 268 h 277"/>
                <a:gd name="T36" fmla="*/ 19 w 232"/>
                <a:gd name="T37" fmla="*/ 268 h 277"/>
                <a:gd name="T38" fmla="*/ 19 w 232"/>
                <a:gd name="T39" fmla="*/ 9 h 277"/>
                <a:gd name="T40" fmla="*/ 0 w 232"/>
                <a:gd name="T41" fmla="*/ 277 h 277"/>
                <a:gd name="T42" fmla="*/ 9 w 232"/>
                <a:gd name="T43" fmla="*/ 277 h 277"/>
                <a:gd name="T44" fmla="*/ 9 w 232"/>
                <a:gd name="T45" fmla="*/ 268 h 277"/>
                <a:gd name="T46" fmla="*/ 0 w 232"/>
                <a:gd name="T47" fmla="*/ 268 h 277"/>
                <a:gd name="T48" fmla="*/ 0 w 232"/>
                <a:gd name="T49" fmla="*/ 277 h 277"/>
                <a:gd name="T50" fmla="*/ 232 w 232"/>
                <a:gd name="T51" fmla="*/ 277 h 277"/>
                <a:gd name="T52" fmla="*/ 232 w 232"/>
                <a:gd name="T53" fmla="*/ 268 h 277"/>
                <a:gd name="T54" fmla="*/ 223 w 232"/>
                <a:gd name="T55" fmla="*/ 268 h 277"/>
                <a:gd name="T56" fmla="*/ 223 w 232"/>
                <a:gd name="T57" fmla="*/ 277 h 277"/>
                <a:gd name="T58" fmla="*/ 232 w 232"/>
                <a:gd name="T59" fmla="*/ 277 h 277"/>
                <a:gd name="T60" fmla="*/ 232 w 232"/>
                <a:gd name="T61" fmla="*/ 0 h 277"/>
                <a:gd name="T62" fmla="*/ 223 w 232"/>
                <a:gd name="T63" fmla="*/ 0 h 277"/>
                <a:gd name="T64" fmla="*/ 223 w 232"/>
                <a:gd name="T65" fmla="*/ 9 h 277"/>
                <a:gd name="T66" fmla="*/ 232 w 232"/>
                <a:gd name="T67" fmla="*/ 9 h 277"/>
                <a:gd name="T68" fmla="*/ 232 w 232"/>
                <a:gd name="T69" fmla="*/ 0 h 277"/>
                <a:gd name="T70" fmla="*/ 0 w 232"/>
                <a:gd name="T71" fmla="*/ 0 h 277"/>
                <a:gd name="T72" fmla="*/ 0 w 232"/>
                <a:gd name="T73" fmla="*/ 9 h 277"/>
                <a:gd name="T74" fmla="*/ 9 w 232"/>
                <a:gd name="T75" fmla="*/ 9 h 277"/>
                <a:gd name="T76" fmla="*/ 9 w 232"/>
                <a:gd name="T77" fmla="*/ 0 h 277"/>
                <a:gd name="T78" fmla="*/ 0 w 232"/>
                <a:gd name="T79" fmla="*/ 0 h 277"/>
                <a:gd name="T80" fmla="*/ 0 w 232"/>
                <a:gd name="T81" fmla="*/ 277 h 277"/>
                <a:gd name="T82" fmla="*/ 9 w 232"/>
                <a:gd name="T83" fmla="*/ 277 h 277"/>
                <a:gd name="T84" fmla="*/ 9 w 232"/>
                <a:gd name="T85" fmla="*/ 268 h 277"/>
                <a:gd name="T86" fmla="*/ 0 w 232"/>
                <a:gd name="T87" fmla="*/ 268 h 277"/>
                <a:gd name="T88" fmla="*/ 0 w 23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77">
                  <a:moveTo>
                    <a:pt x="9" y="258"/>
                  </a:moveTo>
                  <a:lnTo>
                    <a:pt x="9" y="277"/>
                  </a:lnTo>
                  <a:lnTo>
                    <a:pt x="223" y="277"/>
                  </a:lnTo>
                  <a:lnTo>
                    <a:pt x="223" y="258"/>
                  </a:lnTo>
                  <a:lnTo>
                    <a:pt x="9" y="258"/>
                  </a:lnTo>
                  <a:close/>
                  <a:moveTo>
                    <a:pt x="213" y="268"/>
                  </a:moveTo>
                  <a:lnTo>
                    <a:pt x="232" y="268"/>
                  </a:lnTo>
                  <a:lnTo>
                    <a:pt x="232" y="9"/>
                  </a:lnTo>
                  <a:lnTo>
                    <a:pt x="213" y="9"/>
                  </a:lnTo>
                  <a:lnTo>
                    <a:pt x="213" y="268"/>
                  </a:lnTo>
                  <a:close/>
                  <a:moveTo>
                    <a:pt x="223" y="19"/>
                  </a:moveTo>
                  <a:lnTo>
                    <a:pt x="22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2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232" y="277"/>
                  </a:moveTo>
                  <a:lnTo>
                    <a:pt x="232" y="268"/>
                  </a:lnTo>
                  <a:lnTo>
                    <a:pt x="223" y="268"/>
                  </a:lnTo>
                  <a:lnTo>
                    <a:pt x="223" y="277"/>
                  </a:lnTo>
                  <a:lnTo>
                    <a:pt x="232" y="277"/>
                  </a:lnTo>
                  <a:close/>
                  <a:moveTo>
                    <a:pt x="232" y="0"/>
                  </a:moveTo>
                  <a:lnTo>
                    <a:pt x="223" y="0"/>
                  </a:lnTo>
                  <a:lnTo>
                    <a:pt x="223" y="9"/>
                  </a:lnTo>
                  <a:lnTo>
                    <a:pt x="232" y="9"/>
                  </a:lnTo>
                  <a:lnTo>
                    <a:pt x="23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39" name="Rectangle 2247"/>
            <p:cNvSpPr>
              <a:spLocks noChangeArrowheads="1"/>
            </p:cNvSpPr>
            <p:nvPr/>
          </p:nvSpPr>
          <p:spPr bwMode="auto">
            <a:xfrm>
              <a:off x="3999" y="3358"/>
              <a:ext cx="107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0" name="Freeform 2248"/>
            <p:cNvSpPr>
              <a:spLocks noEditPoints="1"/>
            </p:cNvSpPr>
            <p:nvPr/>
          </p:nvSpPr>
          <p:spPr bwMode="auto">
            <a:xfrm>
              <a:off x="4337" y="3482"/>
              <a:ext cx="132" cy="136"/>
            </a:xfrm>
            <a:custGeom>
              <a:avLst/>
              <a:gdLst>
                <a:gd name="T0" fmla="*/ 9 w 265"/>
                <a:gd name="T1" fmla="*/ 252 h 271"/>
                <a:gd name="T2" fmla="*/ 9 w 265"/>
                <a:gd name="T3" fmla="*/ 271 h 271"/>
                <a:gd name="T4" fmla="*/ 255 w 265"/>
                <a:gd name="T5" fmla="*/ 271 h 271"/>
                <a:gd name="T6" fmla="*/ 255 w 265"/>
                <a:gd name="T7" fmla="*/ 252 h 271"/>
                <a:gd name="T8" fmla="*/ 9 w 265"/>
                <a:gd name="T9" fmla="*/ 252 h 271"/>
                <a:gd name="T10" fmla="*/ 245 w 265"/>
                <a:gd name="T11" fmla="*/ 261 h 271"/>
                <a:gd name="T12" fmla="*/ 265 w 265"/>
                <a:gd name="T13" fmla="*/ 261 h 271"/>
                <a:gd name="T14" fmla="*/ 265 w 265"/>
                <a:gd name="T15" fmla="*/ 10 h 271"/>
                <a:gd name="T16" fmla="*/ 245 w 265"/>
                <a:gd name="T17" fmla="*/ 10 h 271"/>
                <a:gd name="T18" fmla="*/ 245 w 265"/>
                <a:gd name="T19" fmla="*/ 261 h 271"/>
                <a:gd name="T20" fmla="*/ 255 w 265"/>
                <a:gd name="T21" fmla="*/ 19 h 271"/>
                <a:gd name="T22" fmla="*/ 255 w 265"/>
                <a:gd name="T23" fmla="*/ 0 h 271"/>
                <a:gd name="T24" fmla="*/ 9 w 265"/>
                <a:gd name="T25" fmla="*/ 0 h 271"/>
                <a:gd name="T26" fmla="*/ 9 w 265"/>
                <a:gd name="T27" fmla="*/ 19 h 271"/>
                <a:gd name="T28" fmla="*/ 255 w 265"/>
                <a:gd name="T29" fmla="*/ 19 h 271"/>
                <a:gd name="T30" fmla="*/ 19 w 265"/>
                <a:gd name="T31" fmla="*/ 10 h 271"/>
                <a:gd name="T32" fmla="*/ 0 w 265"/>
                <a:gd name="T33" fmla="*/ 10 h 271"/>
                <a:gd name="T34" fmla="*/ 0 w 265"/>
                <a:gd name="T35" fmla="*/ 261 h 271"/>
                <a:gd name="T36" fmla="*/ 19 w 265"/>
                <a:gd name="T37" fmla="*/ 261 h 271"/>
                <a:gd name="T38" fmla="*/ 19 w 265"/>
                <a:gd name="T39" fmla="*/ 10 h 271"/>
                <a:gd name="T40" fmla="*/ 0 w 265"/>
                <a:gd name="T41" fmla="*/ 271 h 271"/>
                <a:gd name="T42" fmla="*/ 9 w 265"/>
                <a:gd name="T43" fmla="*/ 271 h 271"/>
                <a:gd name="T44" fmla="*/ 9 w 265"/>
                <a:gd name="T45" fmla="*/ 261 h 271"/>
                <a:gd name="T46" fmla="*/ 0 w 265"/>
                <a:gd name="T47" fmla="*/ 261 h 271"/>
                <a:gd name="T48" fmla="*/ 0 w 265"/>
                <a:gd name="T49" fmla="*/ 271 h 271"/>
                <a:gd name="T50" fmla="*/ 265 w 265"/>
                <a:gd name="T51" fmla="*/ 271 h 271"/>
                <a:gd name="T52" fmla="*/ 265 w 265"/>
                <a:gd name="T53" fmla="*/ 261 h 271"/>
                <a:gd name="T54" fmla="*/ 255 w 265"/>
                <a:gd name="T55" fmla="*/ 261 h 271"/>
                <a:gd name="T56" fmla="*/ 255 w 265"/>
                <a:gd name="T57" fmla="*/ 271 h 271"/>
                <a:gd name="T58" fmla="*/ 265 w 265"/>
                <a:gd name="T59" fmla="*/ 271 h 271"/>
                <a:gd name="T60" fmla="*/ 265 w 265"/>
                <a:gd name="T61" fmla="*/ 0 h 271"/>
                <a:gd name="T62" fmla="*/ 255 w 265"/>
                <a:gd name="T63" fmla="*/ 0 h 271"/>
                <a:gd name="T64" fmla="*/ 255 w 265"/>
                <a:gd name="T65" fmla="*/ 10 h 271"/>
                <a:gd name="T66" fmla="*/ 265 w 265"/>
                <a:gd name="T67" fmla="*/ 10 h 271"/>
                <a:gd name="T68" fmla="*/ 265 w 265"/>
                <a:gd name="T69" fmla="*/ 0 h 271"/>
                <a:gd name="T70" fmla="*/ 0 w 265"/>
                <a:gd name="T71" fmla="*/ 0 h 271"/>
                <a:gd name="T72" fmla="*/ 0 w 265"/>
                <a:gd name="T73" fmla="*/ 10 h 271"/>
                <a:gd name="T74" fmla="*/ 9 w 265"/>
                <a:gd name="T75" fmla="*/ 10 h 271"/>
                <a:gd name="T76" fmla="*/ 9 w 265"/>
                <a:gd name="T77" fmla="*/ 0 h 271"/>
                <a:gd name="T78" fmla="*/ 0 w 265"/>
                <a:gd name="T79" fmla="*/ 0 h 271"/>
                <a:gd name="T80" fmla="*/ 0 w 265"/>
                <a:gd name="T81" fmla="*/ 271 h 271"/>
                <a:gd name="T82" fmla="*/ 9 w 265"/>
                <a:gd name="T83" fmla="*/ 271 h 271"/>
                <a:gd name="T84" fmla="*/ 9 w 265"/>
                <a:gd name="T85" fmla="*/ 261 h 271"/>
                <a:gd name="T86" fmla="*/ 0 w 265"/>
                <a:gd name="T87" fmla="*/ 261 h 271"/>
                <a:gd name="T88" fmla="*/ 0 w 265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1">
                  <a:moveTo>
                    <a:pt x="9" y="252"/>
                  </a:moveTo>
                  <a:lnTo>
                    <a:pt x="9" y="271"/>
                  </a:lnTo>
                  <a:lnTo>
                    <a:pt x="255" y="271"/>
                  </a:lnTo>
                  <a:lnTo>
                    <a:pt x="255" y="252"/>
                  </a:lnTo>
                  <a:lnTo>
                    <a:pt x="9" y="252"/>
                  </a:lnTo>
                  <a:close/>
                  <a:moveTo>
                    <a:pt x="245" y="261"/>
                  </a:moveTo>
                  <a:lnTo>
                    <a:pt x="265" y="261"/>
                  </a:lnTo>
                  <a:lnTo>
                    <a:pt x="265" y="10"/>
                  </a:lnTo>
                  <a:lnTo>
                    <a:pt x="245" y="10"/>
                  </a:lnTo>
                  <a:lnTo>
                    <a:pt x="245" y="261"/>
                  </a:lnTo>
                  <a:close/>
                  <a:moveTo>
                    <a:pt x="255" y="19"/>
                  </a:moveTo>
                  <a:lnTo>
                    <a:pt x="255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55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65" y="271"/>
                  </a:moveTo>
                  <a:lnTo>
                    <a:pt x="265" y="261"/>
                  </a:lnTo>
                  <a:lnTo>
                    <a:pt x="255" y="261"/>
                  </a:lnTo>
                  <a:lnTo>
                    <a:pt x="255" y="271"/>
                  </a:lnTo>
                  <a:lnTo>
                    <a:pt x="265" y="271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1" name="Rectangle 2249"/>
            <p:cNvSpPr>
              <a:spLocks noChangeArrowheads="1"/>
            </p:cNvSpPr>
            <p:nvPr/>
          </p:nvSpPr>
          <p:spPr bwMode="auto">
            <a:xfrm>
              <a:off x="4342" y="3487"/>
              <a:ext cx="123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2" name="Freeform 2250"/>
            <p:cNvSpPr>
              <a:spLocks noEditPoints="1"/>
            </p:cNvSpPr>
            <p:nvPr/>
          </p:nvSpPr>
          <p:spPr bwMode="auto">
            <a:xfrm>
              <a:off x="4398" y="3227"/>
              <a:ext cx="46" cy="136"/>
            </a:xfrm>
            <a:custGeom>
              <a:avLst/>
              <a:gdLst>
                <a:gd name="T0" fmla="*/ 9 w 90"/>
                <a:gd name="T1" fmla="*/ 252 h 271"/>
                <a:gd name="T2" fmla="*/ 9 w 90"/>
                <a:gd name="T3" fmla="*/ 271 h 271"/>
                <a:gd name="T4" fmla="*/ 80 w 90"/>
                <a:gd name="T5" fmla="*/ 271 h 271"/>
                <a:gd name="T6" fmla="*/ 80 w 90"/>
                <a:gd name="T7" fmla="*/ 252 h 271"/>
                <a:gd name="T8" fmla="*/ 9 w 90"/>
                <a:gd name="T9" fmla="*/ 252 h 271"/>
                <a:gd name="T10" fmla="*/ 71 w 90"/>
                <a:gd name="T11" fmla="*/ 261 h 271"/>
                <a:gd name="T12" fmla="*/ 90 w 90"/>
                <a:gd name="T13" fmla="*/ 261 h 271"/>
                <a:gd name="T14" fmla="*/ 90 w 90"/>
                <a:gd name="T15" fmla="*/ 9 h 271"/>
                <a:gd name="T16" fmla="*/ 71 w 90"/>
                <a:gd name="T17" fmla="*/ 9 h 271"/>
                <a:gd name="T18" fmla="*/ 71 w 90"/>
                <a:gd name="T19" fmla="*/ 261 h 271"/>
                <a:gd name="T20" fmla="*/ 80 w 90"/>
                <a:gd name="T21" fmla="*/ 19 h 271"/>
                <a:gd name="T22" fmla="*/ 80 w 90"/>
                <a:gd name="T23" fmla="*/ 0 h 271"/>
                <a:gd name="T24" fmla="*/ 9 w 90"/>
                <a:gd name="T25" fmla="*/ 0 h 271"/>
                <a:gd name="T26" fmla="*/ 9 w 90"/>
                <a:gd name="T27" fmla="*/ 19 h 271"/>
                <a:gd name="T28" fmla="*/ 80 w 90"/>
                <a:gd name="T29" fmla="*/ 19 h 271"/>
                <a:gd name="T30" fmla="*/ 19 w 90"/>
                <a:gd name="T31" fmla="*/ 9 h 271"/>
                <a:gd name="T32" fmla="*/ 0 w 90"/>
                <a:gd name="T33" fmla="*/ 9 h 271"/>
                <a:gd name="T34" fmla="*/ 0 w 90"/>
                <a:gd name="T35" fmla="*/ 261 h 271"/>
                <a:gd name="T36" fmla="*/ 19 w 90"/>
                <a:gd name="T37" fmla="*/ 261 h 271"/>
                <a:gd name="T38" fmla="*/ 19 w 90"/>
                <a:gd name="T39" fmla="*/ 9 h 271"/>
                <a:gd name="T40" fmla="*/ 0 w 90"/>
                <a:gd name="T41" fmla="*/ 271 h 271"/>
                <a:gd name="T42" fmla="*/ 9 w 90"/>
                <a:gd name="T43" fmla="*/ 271 h 271"/>
                <a:gd name="T44" fmla="*/ 9 w 90"/>
                <a:gd name="T45" fmla="*/ 261 h 271"/>
                <a:gd name="T46" fmla="*/ 0 w 90"/>
                <a:gd name="T47" fmla="*/ 261 h 271"/>
                <a:gd name="T48" fmla="*/ 0 w 90"/>
                <a:gd name="T49" fmla="*/ 271 h 271"/>
                <a:gd name="T50" fmla="*/ 90 w 90"/>
                <a:gd name="T51" fmla="*/ 271 h 271"/>
                <a:gd name="T52" fmla="*/ 90 w 90"/>
                <a:gd name="T53" fmla="*/ 261 h 271"/>
                <a:gd name="T54" fmla="*/ 80 w 90"/>
                <a:gd name="T55" fmla="*/ 261 h 271"/>
                <a:gd name="T56" fmla="*/ 80 w 90"/>
                <a:gd name="T57" fmla="*/ 271 h 271"/>
                <a:gd name="T58" fmla="*/ 90 w 90"/>
                <a:gd name="T59" fmla="*/ 271 h 271"/>
                <a:gd name="T60" fmla="*/ 90 w 90"/>
                <a:gd name="T61" fmla="*/ 0 h 271"/>
                <a:gd name="T62" fmla="*/ 80 w 90"/>
                <a:gd name="T63" fmla="*/ 0 h 271"/>
                <a:gd name="T64" fmla="*/ 80 w 90"/>
                <a:gd name="T65" fmla="*/ 9 h 271"/>
                <a:gd name="T66" fmla="*/ 90 w 90"/>
                <a:gd name="T67" fmla="*/ 9 h 271"/>
                <a:gd name="T68" fmla="*/ 90 w 90"/>
                <a:gd name="T69" fmla="*/ 0 h 271"/>
                <a:gd name="T70" fmla="*/ 0 w 90"/>
                <a:gd name="T71" fmla="*/ 0 h 271"/>
                <a:gd name="T72" fmla="*/ 0 w 90"/>
                <a:gd name="T73" fmla="*/ 9 h 271"/>
                <a:gd name="T74" fmla="*/ 9 w 90"/>
                <a:gd name="T75" fmla="*/ 9 h 271"/>
                <a:gd name="T76" fmla="*/ 9 w 90"/>
                <a:gd name="T77" fmla="*/ 0 h 271"/>
                <a:gd name="T78" fmla="*/ 0 w 90"/>
                <a:gd name="T79" fmla="*/ 0 h 271"/>
                <a:gd name="T80" fmla="*/ 0 w 90"/>
                <a:gd name="T81" fmla="*/ 271 h 271"/>
                <a:gd name="T82" fmla="*/ 9 w 90"/>
                <a:gd name="T83" fmla="*/ 271 h 271"/>
                <a:gd name="T84" fmla="*/ 9 w 90"/>
                <a:gd name="T85" fmla="*/ 261 h 271"/>
                <a:gd name="T86" fmla="*/ 0 w 90"/>
                <a:gd name="T87" fmla="*/ 261 h 271"/>
                <a:gd name="T88" fmla="*/ 0 w 90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1">
                  <a:moveTo>
                    <a:pt x="9" y="252"/>
                  </a:moveTo>
                  <a:lnTo>
                    <a:pt x="9" y="271"/>
                  </a:lnTo>
                  <a:lnTo>
                    <a:pt x="80" y="271"/>
                  </a:lnTo>
                  <a:lnTo>
                    <a:pt x="80" y="252"/>
                  </a:lnTo>
                  <a:lnTo>
                    <a:pt x="9" y="252"/>
                  </a:lnTo>
                  <a:close/>
                  <a:moveTo>
                    <a:pt x="71" y="261"/>
                  </a:moveTo>
                  <a:lnTo>
                    <a:pt x="90" y="261"/>
                  </a:lnTo>
                  <a:lnTo>
                    <a:pt x="90" y="9"/>
                  </a:lnTo>
                  <a:lnTo>
                    <a:pt x="71" y="9"/>
                  </a:lnTo>
                  <a:lnTo>
                    <a:pt x="71" y="261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0" y="271"/>
                  </a:moveTo>
                  <a:lnTo>
                    <a:pt x="90" y="261"/>
                  </a:lnTo>
                  <a:lnTo>
                    <a:pt x="80" y="261"/>
                  </a:lnTo>
                  <a:lnTo>
                    <a:pt x="80" y="271"/>
                  </a:lnTo>
                  <a:lnTo>
                    <a:pt x="90" y="271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9"/>
                  </a:lnTo>
                  <a:lnTo>
                    <a:pt x="90" y="9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3" name="Rectangle 2251"/>
            <p:cNvSpPr>
              <a:spLocks noChangeArrowheads="1"/>
            </p:cNvSpPr>
            <p:nvPr/>
          </p:nvSpPr>
          <p:spPr bwMode="auto">
            <a:xfrm>
              <a:off x="4403" y="3232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4" name="Freeform 2252"/>
            <p:cNvSpPr>
              <a:spLocks noEditPoints="1"/>
            </p:cNvSpPr>
            <p:nvPr/>
          </p:nvSpPr>
          <p:spPr bwMode="auto">
            <a:xfrm>
              <a:off x="4537" y="2333"/>
              <a:ext cx="45" cy="136"/>
            </a:xfrm>
            <a:custGeom>
              <a:avLst/>
              <a:gdLst>
                <a:gd name="T0" fmla="*/ 10 w 91"/>
                <a:gd name="T1" fmla="*/ 252 h 271"/>
                <a:gd name="T2" fmla="*/ 10 w 91"/>
                <a:gd name="T3" fmla="*/ 271 h 271"/>
                <a:gd name="T4" fmla="*/ 81 w 91"/>
                <a:gd name="T5" fmla="*/ 271 h 271"/>
                <a:gd name="T6" fmla="*/ 81 w 91"/>
                <a:gd name="T7" fmla="*/ 252 h 271"/>
                <a:gd name="T8" fmla="*/ 10 w 91"/>
                <a:gd name="T9" fmla="*/ 252 h 271"/>
                <a:gd name="T10" fmla="*/ 72 w 91"/>
                <a:gd name="T11" fmla="*/ 261 h 271"/>
                <a:gd name="T12" fmla="*/ 91 w 91"/>
                <a:gd name="T13" fmla="*/ 261 h 271"/>
                <a:gd name="T14" fmla="*/ 91 w 91"/>
                <a:gd name="T15" fmla="*/ 10 h 271"/>
                <a:gd name="T16" fmla="*/ 72 w 91"/>
                <a:gd name="T17" fmla="*/ 10 h 271"/>
                <a:gd name="T18" fmla="*/ 72 w 91"/>
                <a:gd name="T19" fmla="*/ 261 h 271"/>
                <a:gd name="T20" fmla="*/ 81 w 91"/>
                <a:gd name="T21" fmla="*/ 19 h 271"/>
                <a:gd name="T22" fmla="*/ 81 w 91"/>
                <a:gd name="T23" fmla="*/ 0 h 271"/>
                <a:gd name="T24" fmla="*/ 10 w 91"/>
                <a:gd name="T25" fmla="*/ 0 h 271"/>
                <a:gd name="T26" fmla="*/ 10 w 91"/>
                <a:gd name="T27" fmla="*/ 19 h 271"/>
                <a:gd name="T28" fmla="*/ 81 w 91"/>
                <a:gd name="T29" fmla="*/ 19 h 271"/>
                <a:gd name="T30" fmla="*/ 20 w 91"/>
                <a:gd name="T31" fmla="*/ 10 h 271"/>
                <a:gd name="T32" fmla="*/ 0 w 91"/>
                <a:gd name="T33" fmla="*/ 10 h 271"/>
                <a:gd name="T34" fmla="*/ 0 w 91"/>
                <a:gd name="T35" fmla="*/ 261 h 271"/>
                <a:gd name="T36" fmla="*/ 20 w 91"/>
                <a:gd name="T37" fmla="*/ 261 h 271"/>
                <a:gd name="T38" fmla="*/ 20 w 91"/>
                <a:gd name="T39" fmla="*/ 10 h 271"/>
                <a:gd name="T40" fmla="*/ 0 w 91"/>
                <a:gd name="T41" fmla="*/ 271 h 271"/>
                <a:gd name="T42" fmla="*/ 10 w 91"/>
                <a:gd name="T43" fmla="*/ 271 h 271"/>
                <a:gd name="T44" fmla="*/ 10 w 91"/>
                <a:gd name="T45" fmla="*/ 261 h 271"/>
                <a:gd name="T46" fmla="*/ 0 w 91"/>
                <a:gd name="T47" fmla="*/ 261 h 271"/>
                <a:gd name="T48" fmla="*/ 0 w 91"/>
                <a:gd name="T49" fmla="*/ 271 h 271"/>
                <a:gd name="T50" fmla="*/ 91 w 91"/>
                <a:gd name="T51" fmla="*/ 271 h 271"/>
                <a:gd name="T52" fmla="*/ 91 w 91"/>
                <a:gd name="T53" fmla="*/ 261 h 271"/>
                <a:gd name="T54" fmla="*/ 81 w 91"/>
                <a:gd name="T55" fmla="*/ 261 h 271"/>
                <a:gd name="T56" fmla="*/ 81 w 91"/>
                <a:gd name="T57" fmla="*/ 271 h 271"/>
                <a:gd name="T58" fmla="*/ 91 w 91"/>
                <a:gd name="T59" fmla="*/ 271 h 271"/>
                <a:gd name="T60" fmla="*/ 91 w 91"/>
                <a:gd name="T61" fmla="*/ 0 h 271"/>
                <a:gd name="T62" fmla="*/ 81 w 91"/>
                <a:gd name="T63" fmla="*/ 0 h 271"/>
                <a:gd name="T64" fmla="*/ 81 w 91"/>
                <a:gd name="T65" fmla="*/ 10 h 271"/>
                <a:gd name="T66" fmla="*/ 91 w 91"/>
                <a:gd name="T67" fmla="*/ 10 h 271"/>
                <a:gd name="T68" fmla="*/ 91 w 91"/>
                <a:gd name="T69" fmla="*/ 0 h 271"/>
                <a:gd name="T70" fmla="*/ 0 w 91"/>
                <a:gd name="T71" fmla="*/ 0 h 271"/>
                <a:gd name="T72" fmla="*/ 0 w 91"/>
                <a:gd name="T73" fmla="*/ 10 h 271"/>
                <a:gd name="T74" fmla="*/ 10 w 91"/>
                <a:gd name="T75" fmla="*/ 10 h 271"/>
                <a:gd name="T76" fmla="*/ 10 w 91"/>
                <a:gd name="T77" fmla="*/ 0 h 271"/>
                <a:gd name="T78" fmla="*/ 0 w 91"/>
                <a:gd name="T79" fmla="*/ 0 h 271"/>
                <a:gd name="T80" fmla="*/ 0 w 91"/>
                <a:gd name="T81" fmla="*/ 271 h 271"/>
                <a:gd name="T82" fmla="*/ 10 w 91"/>
                <a:gd name="T83" fmla="*/ 271 h 271"/>
                <a:gd name="T84" fmla="*/ 10 w 91"/>
                <a:gd name="T85" fmla="*/ 261 h 271"/>
                <a:gd name="T86" fmla="*/ 0 w 91"/>
                <a:gd name="T87" fmla="*/ 261 h 271"/>
                <a:gd name="T88" fmla="*/ 0 w 9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1">
                  <a:moveTo>
                    <a:pt x="10" y="252"/>
                  </a:moveTo>
                  <a:lnTo>
                    <a:pt x="10" y="271"/>
                  </a:lnTo>
                  <a:lnTo>
                    <a:pt x="81" y="271"/>
                  </a:lnTo>
                  <a:lnTo>
                    <a:pt x="81" y="252"/>
                  </a:lnTo>
                  <a:lnTo>
                    <a:pt x="10" y="252"/>
                  </a:lnTo>
                  <a:close/>
                  <a:moveTo>
                    <a:pt x="72" y="261"/>
                  </a:moveTo>
                  <a:lnTo>
                    <a:pt x="91" y="261"/>
                  </a:lnTo>
                  <a:lnTo>
                    <a:pt x="91" y="10"/>
                  </a:lnTo>
                  <a:lnTo>
                    <a:pt x="72" y="10"/>
                  </a:lnTo>
                  <a:lnTo>
                    <a:pt x="72" y="261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1" y="271"/>
                  </a:moveTo>
                  <a:lnTo>
                    <a:pt x="91" y="261"/>
                  </a:lnTo>
                  <a:lnTo>
                    <a:pt x="81" y="261"/>
                  </a:lnTo>
                  <a:lnTo>
                    <a:pt x="81" y="271"/>
                  </a:lnTo>
                  <a:lnTo>
                    <a:pt x="91" y="271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1" y="10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5" name="Rectangle 2253"/>
            <p:cNvSpPr>
              <a:spLocks noChangeArrowheads="1"/>
            </p:cNvSpPr>
            <p:nvPr/>
          </p:nvSpPr>
          <p:spPr bwMode="auto">
            <a:xfrm>
              <a:off x="4542" y="2338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6" name="Freeform 2254"/>
            <p:cNvSpPr>
              <a:spLocks noEditPoints="1"/>
            </p:cNvSpPr>
            <p:nvPr/>
          </p:nvSpPr>
          <p:spPr bwMode="auto">
            <a:xfrm>
              <a:off x="3723" y="2843"/>
              <a:ext cx="45" cy="139"/>
            </a:xfrm>
            <a:custGeom>
              <a:avLst/>
              <a:gdLst>
                <a:gd name="T0" fmla="*/ 9 w 90"/>
                <a:gd name="T1" fmla="*/ 259 h 278"/>
                <a:gd name="T2" fmla="*/ 9 w 90"/>
                <a:gd name="T3" fmla="*/ 278 h 278"/>
                <a:gd name="T4" fmla="*/ 81 w 90"/>
                <a:gd name="T5" fmla="*/ 278 h 278"/>
                <a:gd name="T6" fmla="*/ 81 w 90"/>
                <a:gd name="T7" fmla="*/ 259 h 278"/>
                <a:gd name="T8" fmla="*/ 9 w 90"/>
                <a:gd name="T9" fmla="*/ 259 h 278"/>
                <a:gd name="T10" fmla="*/ 71 w 90"/>
                <a:gd name="T11" fmla="*/ 268 h 278"/>
                <a:gd name="T12" fmla="*/ 90 w 90"/>
                <a:gd name="T13" fmla="*/ 268 h 278"/>
                <a:gd name="T14" fmla="*/ 90 w 90"/>
                <a:gd name="T15" fmla="*/ 10 h 278"/>
                <a:gd name="T16" fmla="*/ 71 w 90"/>
                <a:gd name="T17" fmla="*/ 10 h 278"/>
                <a:gd name="T18" fmla="*/ 71 w 90"/>
                <a:gd name="T19" fmla="*/ 268 h 278"/>
                <a:gd name="T20" fmla="*/ 81 w 90"/>
                <a:gd name="T21" fmla="*/ 20 h 278"/>
                <a:gd name="T22" fmla="*/ 81 w 90"/>
                <a:gd name="T23" fmla="*/ 0 h 278"/>
                <a:gd name="T24" fmla="*/ 9 w 90"/>
                <a:gd name="T25" fmla="*/ 0 h 278"/>
                <a:gd name="T26" fmla="*/ 9 w 90"/>
                <a:gd name="T27" fmla="*/ 20 h 278"/>
                <a:gd name="T28" fmla="*/ 81 w 90"/>
                <a:gd name="T29" fmla="*/ 20 h 278"/>
                <a:gd name="T30" fmla="*/ 19 w 90"/>
                <a:gd name="T31" fmla="*/ 10 h 278"/>
                <a:gd name="T32" fmla="*/ 0 w 90"/>
                <a:gd name="T33" fmla="*/ 10 h 278"/>
                <a:gd name="T34" fmla="*/ 0 w 90"/>
                <a:gd name="T35" fmla="*/ 268 h 278"/>
                <a:gd name="T36" fmla="*/ 19 w 90"/>
                <a:gd name="T37" fmla="*/ 268 h 278"/>
                <a:gd name="T38" fmla="*/ 19 w 90"/>
                <a:gd name="T39" fmla="*/ 10 h 278"/>
                <a:gd name="T40" fmla="*/ 0 w 90"/>
                <a:gd name="T41" fmla="*/ 278 h 278"/>
                <a:gd name="T42" fmla="*/ 9 w 90"/>
                <a:gd name="T43" fmla="*/ 278 h 278"/>
                <a:gd name="T44" fmla="*/ 9 w 90"/>
                <a:gd name="T45" fmla="*/ 268 h 278"/>
                <a:gd name="T46" fmla="*/ 0 w 90"/>
                <a:gd name="T47" fmla="*/ 268 h 278"/>
                <a:gd name="T48" fmla="*/ 0 w 90"/>
                <a:gd name="T49" fmla="*/ 278 h 278"/>
                <a:gd name="T50" fmla="*/ 90 w 90"/>
                <a:gd name="T51" fmla="*/ 278 h 278"/>
                <a:gd name="T52" fmla="*/ 90 w 90"/>
                <a:gd name="T53" fmla="*/ 268 h 278"/>
                <a:gd name="T54" fmla="*/ 81 w 90"/>
                <a:gd name="T55" fmla="*/ 268 h 278"/>
                <a:gd name="T56" fmla="*/ 81 w 90"/>
                <a:gd name="T57" fmla="*/ 278 h 278"/>
                <a:gd name="T58" fmla="*/ 90 w 90"/>
                <a:gd name="T59" fmla="*/ 278 h 278"/>
                <a:gd name="T60" fmla="*/ 90 w 90"/>
                <a:gd name="T61" fmla="*/ 0 h 278"/>
                <a:gd name="T62" fmla="*/ 81 w 90"/>
                <a:gd name="T63" fmla="*/ 0 h 278"/>
                <a:gd name="T64" fmla="*/ 81 w 90"/>
                <a:gd name="T65" fmla="*/ 10 h 278"/>
                <a:gd name="T66" fmla="*/ 90 w 90"/>
                <a:gd name="T67" fmla="*/ 10 h 278"/>
                <a:gd name="T68" fmla="*/ 90 w 90"/>
                <a:gd name="T69" fmla="*/ 0 h 278"/>
                <a:gd name="T70" fmla="*/ 0 w 90"/>
                <a:gd name="T71" fmla="*/ 0 h 278"/>
                <a:gd name="T72" fmla="*/ 0 w 90"/>
                <a:gd name="T73" fmla="*/ 10 h 278"/>
                <a:gd name="T74" fmla="*/ 9 w 90"/>
                <a:gd name="T75" fmla="*/ 10 h 278"/>
                <a:gd name="T76" fmla="*/ 9 w 90"/>
                <a:gd name="T77" fmla="*/ 0 h 278"/>
                <a:gd name="T78" fmla="*/ 0 w 90"/>
                <a:gd name="T79" fmla="*/ 0 h 278"/>
                <a:gd name="T80" fmla="*/ 0 w 90"/>
                <a:gd name="T81" fmla="*/ 278 h 278"/>
                <a:gd name="T82" fmla="*/ 9 w 90"/>
                <a:gd name="T83" fmla="*/ 278 h 278"/>
                <a:gd name="T84" fmla="*/ 9 w 90"/>
                <a:gd name="T85" fmla="*/ 268 h 278"/>
                <a:gd name="T86" fmla="*/ 0 w 90"/>
                <a:gd name="T87" fmla="*/ 268 h 278"/>
                <a:gd name="T88" fmla="*/ 0 w 9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8">
                  <a:moveTo>
                    <a:pt x="9" y="259"/>
                  </a:moveTo>
                  <a:lnTo>
                    <a:pt x="9" y="278"/>
                  </a:lnTo>
                  <a:lnTo>
                    <a:pt x="81" y="278"/>
                  </a:lnTo>
                  <a:lnTo>
                    <a:pt x="81" y="259"/>
                  </a:lnTo>
                  <a:lnTo>
                    <a:pt x="9" y="259"/>
                  </a:lnTo>
                  <a:close/>
                  <a:moveTo>
                    <a:pt x="71" y="268"/>
                  </a:moveTo>
                  <a:lnTo>
                    <a:pt x="90" y="268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8"/>
                  </a:lnTo>
                  <a:close/>
                  <a:moveTo>
                    <a:pt x="81" y="20"/>
                  </a:moveTo>
                  <a:lnTo>
                    <a:pt x="81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81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90" y="278"/>
                  </a:moveTo>
                  <a:lnTo>
                    <a:pt x="90" y="268"/>
                  </a:lnTo>
                  <a:lnTo>
                    <a:pt x="81" y="268"/>
                  </a:lnTo>
                  <a:lnTo>
                    <a:pt x="81" y="278"/>
                  </a:lnTo>
                  <a:lnTo>
                    <a:pt x="90" y="278"/>
                  </a:lnTo>
                  <a:close/>
                  <a:moveTo>
                    <a:pt x="90" y="0"/>
                  </a:moveTo>
                  <a:lnTo>
                    <a:pt x="81" y="0"/>
                  </a:lnTo>
                  <a:lnTo>
                    <a:pt x="81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7" name="Rectangle 2255"/>
            <p:cNvSpPr>
              <a:spLocks noChangeArrowheads="1"/>
            </p:cNvSpPr>
            <p:nvPr/>
          </p:nvSpPr>
          <p:spPr bwMode="auto">
            <a:xfrm>
              <a:off x="3728" y="2848"/>
              <a:ext cx="3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8" name="Freeform 2256"/>
            <p:cNvSpPr>
              <a:spLocks noEditPoints="1"/>
            </p:cNvSpPr>
            <p:nvPr/>
          </p:nvSpPr>
          <p:spPr bwMode="auto">
            <a:xfrm>
              <a:off x="4385" y="3098"/>
              <a:ext cx="101" cy="139"/>
            </a:xfrm>
            <a:custGeom>
              <a:avLst/>
              <a:gdLst>
                <a:gd name="T0" fmla="*/ 9 w 200"/>
                <a:gd name="T1" fmla="*/ 259 h 278"/>
                <a:gd name="T2" fmla="*/ 9 w 200"/>
                <a:gd name="T3" fmla="*/ 278 h 278"/>
                <a:gd name="T4" fmla="*/ 190 w 200"/>
                <a:gd name="T5" fmla="*/ 278 h 278"/>
                <a:gd name="T6" fmla="*/ 190 w 200"/>
                <a:gd name="T7" fmla="*/ 259 h 278"/>
                <a:gd name="T8" fmla="*/ 9 w 200"/>
                <a:gd name="T9" fmla="*/ 259 h 278"/>
                <a:gd name="T10" fmla="*/ 181 w 200"/>
                <a:gd name="T11" fmla="*/ 268 h 278"/>
                <a:gd name="T12" fmla="*/ 200 w 200"/>
                <a:gd name="T13" fmla="*/ 268 h 278"/>
                <a:gd name="T14" fmla="*/ 200 w 200"/>
                <a:gd name="T15" fmla="*/ 10 h 278"/>
                <a:gd name="T16" fmla="*/ 181 w 200"/>
                <a:gd name="T17" fmla="*/ 10 h 278"/>
                <a:gd name="T18" fmla="*/ 181 w 200"/>
                <a:gd name="T19" fmla="*/ 268 h 278"/>
                <a:gd name="T20" fmla="*/ 190 w 200"/>
                <a:gd name="T21" fmla="*/ 20 h 278"/>
                <a:gd name="T22" fmla="*/ 190 w 200"/>
                <a:gd name="T23" fmla="*/ 0 h 278"/>
                <a:gd name="T24" fmla="*/ 9 w 200"/>
                <a:gd name="T25" fmla="*/ 0 h 278"/>
                <a:gd name="T26" fmla="*/ 9 w 200"/>
                <a:gd name="T27" fmla="*/ 20 h 278"/>
                <a:gd name="T28" fmla="*/ 190 w 200"/>
                <a:gd name="T29" fmla="*/ 20 h 278"/>
                <a:gd name="T30" fmla="*/ 19 w 200"/>
                <a:gd name="T31" fmla="*/ 10 h 278"/>
                <a:gd name="T32" fmla="*/ 0 w 200"/>
                <a:gd name="T33" fmla="*/ 10 h 278"/>
                <a:gd name="T34" fmla="*/ 0 w 200"/>
                <a:gd name="T35" fmla="*/ 268 h 278"/>
                <a:gd name="T36" fmla="*/ 19 w 200"/>
                <a:gd name="T37" fmla="*/ 268 h 278"/>
                <a:gd name="T38" fmla="*/ 19 w 200"/>
                <a:gd name="T39" fmla="*/ 10 h 278"/>
                <a:gd name="T40" fmla="*/ 0 w 200"/>
                <a:gd name="T41" fmla="*/ 278 h 278"/>
                <a:gd name="T42" fmla="*/ 9 w 200"/>
                <a:gd name="T43" fmla="*/ 278 h 278"/>
                <a:gd name="T44" fmla="*/ 9 w 200"/>
                <a:gd name="T45" fmla="*/ 268 h 278"/>
                <a:gd name="T46" fmla="*/ 0 w 200"/>
                <a:gd name="T47" fmla="*/ 268 h 278"/>
                <a:gd name="T48" fmla="*/ 0 w 200"/>
                <a:gd name="T49" fmla="*/ 278 h 278"/>
                <a:gd name="T50" fmla="*/ 200 w 200"/>
                <a:gd name="T51" fmla="*/ 278 h 278"/>
                <a:gd name="T52" fmla="*/ 200 w 200"/>
                <a:gd name="T53" fmla="*/ 268 h 278"/>
                <a:gd name="T54" fmla="*/ 190 w 200"/>
                <a:gd name="T55" fmla="*/ 268 h 278"/>
                <a:gd name="T56" fmla="*/ 190 w 200"/>
                <a:gd name="T57" fmla="*/ 278 h 278"/>
                <a:gd name="T58" fmla="*/ 200 w 200"/>
                <a:gd name="T59" fmla="*/ 278 h 278"/>
                <a:gd name="T60" fmla="*/ 200 w 200"/>
                <a:gd name="T61" fmla="*/ 0 h 278"/>
                <a:gd name="T62" fmla="*/ 190 w 200"/>
                <a:gd name="T63" fmla="*/ 0 h 278"/>
                <a:gd name="T64" fmla="*/ 190 w 200"/>
                <a:gd name="T65" fmla="*/ 10 h 278"/>
                <a:gd name="T66" fmla="*/ 200 w 200"/>
                <a:gd name="T67" fmla="*/ 10 h 278"/>
                <a:gd name="T68" fmla="*/ 200 w 200"/>
                <a:gd name="T69" fmla="*/ 0 h 278"/>
                <a:gd name="T70" fmla="*/ 0 w 200"/>
                <a:gd name="T71" fmla="*/ 0 h 278"/>
                <a:gd name="T72" fmla="*/ 0 w 200"/>
                <a:gd name="T73" fmla="*/ 10 h 278"/>
                <a:gd name="T74" fmla="*/ 9 w 200"/>
                <a:gd name="T75" fmla="*/ 10 h 278"/>
                <a:gd name="T76" fmla="*/ 9 w 200"/>
                <a:gd name="T77" fmla="*/ 0 h 278"/>
                <a:gd name="T78" fmla="*/ 0 w 200"/>
                <a:gd name="T79" fmla="*/ 0 h 278"/>
                <a:gd name="T80" fmla="*/ 0 w 200"/>
                <a:gd name="T81" fmla="*/ 278 h 278"/>
                <a:gd name="T82" fmla="*/ 9 w 200"/>
                <a:gd name="T83" fmla="*/ 278 h 278"/>
                <a:gd name="T84" fmla="*/ 9 w 200"/>
                <a:gd name="T85" fmla="*/ 268 h 278"/>
                <a:gd name="T86" fmla="*/ 0 w 200"/>
                <a:gd name="T87" fmla="*/ 268 h 278"/>
                <a:gd name="T88" fmla="*/ 0 w 200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78">
                  <a:moveTo>
                    <a:pt x="9" y="259"/>
                  </a:moveTo>
                  <a:lnTo>
                    <a:pt x="9" y="278"/>
                  </a:lnTo>
                  <a:lnTo>
                    <a:pt x="190" y="278"/>
                  </a:lnTo>
                  <a:lnTo>
                    <a:pt x="190" y="259"/>
                  </a:lnTo>
                  <a:lnTo>
                    <a:pt x="9" y="259"/>
                  </a:lnTo>
                  <a:close/>
                  <a:moveTo>
                    <a:pt x="181" y="268"/>
                  </a:moveTo>
                  <a:lnTo>
                    <a:pt x="200" y="268"/>
                  </a:lnTo>
                  <a:lnTo>
                    <a:pt x="200" y="10"/>
                  </a:lnTo>
                  <a:lnTo>
                    <a:pt x="181" y="10"/>
                  </a:lnTo>
                  <a:lnTo>
                    <a:pt x="181" y="268"/>
                  </a:lnTo>
                  <a:close/>
                  <a:moveTo>
                    <a:pt x="190" y="20"/>
                  </a:moveTo>
                  <a:lnTo>
                    <a:pt x="190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90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00" y="278"/>
                  </a:moveTo>
                  <a:lnTo>
                    <a:pt x="200" y="268"/>
                  </a:lnTo>
                  <a:lnTo>
                    <a:pt x="190" y="268"/>
                  </a:lnTo>
                  <a:lnTo>
                    <a:pt x="190" y="278"/>
                  </a:lnTo>
                  <a:lnTo>
                    <a:pt x="200" y="278"/>
                  </a:lnTo>
                  <a:close/>
                  <a:moveTo>
                    <a:pt x="200" y="0"/>
                  </a:moveTo>
                  <a:lnTo>
                    <a:pt x="190" y="0"/>
                  </a:lnTo>
                  <a:lnTo>
                    <a:pt x="190" y="10"/>
                  </a:lnTo>
                  <a:lnTo>
                    <a:pt x="200" y="10"/>
                  </a:lnTo>
                  <a:lnTo>
                    <a:pt x="20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49" name="Rectangle 2257"/>
            <p:cNvSpPr>
              <a:spLocks noChangeArrowheads="1"/>
            </p:cNvSpPr>
            <p:nvPr/>
          </p:nvSpPr>
          <p:spPr bwMode="auto">
            <a:xfrm>
              <a:off x="4390" y="3103"/>
              <a:ext cx="9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0" name="Freeform 2258"/>
            <p:cNvSpPr>
              <a:spLocks noEditPoints="1"/>
            </p:cNvSpPr>
            <p:nvPr/>
          </p:nvSpPr>
          <p:spPr bwMode="auto">
            <a:xfrm>
              <a:off x="4366" y="2459"/>
              <a:ext cx="100" cy="139"/>
            </a:xfrm>
            <a:custGeom>
              <a:avLst/>
              <a:gdLst>
                <a:gd name="T0" fmla="*/ 10 w 200"/>
                <a:gd name="T1" fmla="*/ 258 h 277"/>
                <a:gd name="T2" fmla="*/ 10 w 200"/>
                <a:gd name="T3" fmla="*/ 277 h 277"/>
                <a:gd name="T4" fmla="*/ 191 w 200"/>
                <a:gd name="T5" fmla="*/ 277 h 277"/>
                <a:gd name="T6" fmla="*/ 191 w 200"/>
                <a:gd name="T7" fmla="*/ 258 h 277"/>
                <a:gd name="T8" fmla="*/ 10 w 200"/>
                <a:gd name="T9" fmla="*/ 258 h 277"/>
                <a:gd name="T10" fmla="*/ 181 w 200"/>
                <a:gd name="T11" fmla="*/ 268 h 277"/>
                <a:gd name="T12" fmla="*/ 200 w 200"/>
                <a:gd name="T13" fmla="*/ 268 h 277"/>
                <a:gd name="T14" fmla="*/ 200 w 200"/>
                <a:gd name="T15" fmla="*/ 9 h 277"/>
                <a:gd name="T16" fmla="*/ 181 w 200"/>
                <a:gd name="T17" fmla="*/ 9 h 277"/>
                <a:gd name="T18" fmla="*/ 181 w 200"/>
                <a:gd name="T19" fmla="*/ 268 h 277"/>
                <a:gd name="T20" fmla="*/ 191 w 200"/>
                <a:gd name="T21" fmla="*/ 19 h 277"/>
                <a:gd name="T22" fmla="*/ 191 w 200"/>
                <a:gd name="T23" fmla="*/ 0 h 277"/>
                <a:gd name="T24" fmla="*/ 10 w 200"/>
                <a:gd name="T25" fmla="*/ 0 h 277"/>
                <a:gd name="T26" fmla="*/ 10 w 200"/>
                <a:gd name="T27" fmla="*/ 19 h 277"/>
                <a:gd name="T28" fmla="*/ 191 w 200"/>
                <a:gd name="T29" fmla="*/ 19 h 277"/>
                <a:gd name="T30" fmla="*/ 19 w 200"/>
                <a:gd name="T31" fmla="*/ 9 h 277"/>
                <a:gd name="T32" fmla="*/ 0 w 200"/>
                <a:gd name="T33" fmla="*/ 9 h 277"/>
                <a:gd name="T34" fmla="*/ 0 w 200"/>
                <a:gd name="T35" fmla="*/ 268 h 277"/>
                <a:gd name="T36" fmla="*/ 19 w 200"/>
                <a:gd name="T37" fmla="*/ 268 h 277"/>
                <a:gd name="T38" fmla="*/ 19 w 200"/>
                <a:gd name="T39" fmla="*/ 9 h 277"/>
                <a:gd name="T40" fmla="*/ 0 w 200"/>
                <a:gd name="T41" fmla="*/ 277 h 277"/>
                <a:gd name="T42" fmla="*/ 10 w 200"/>
                <a:gd name="T43" fmla="*/ 277 h 277"/>
                <a:gd name="T44" fmla="*/ 10 w 200"/>
                <a:gd name="T45" fmla="*/ 268 h 277"/>
                <a:gd name="T46" fmla="*/ 0 w 200"/>
                <a:gd name="T47" fmla="*/ 268 h 277"/>
                <a:gd name="T48" fmla="*/ 0 w 200"/>
                <a:gd name="T49" fmla="*/ 277 h 277"/>
                <a:gd name="T50" fmla="*/ 200 w 200"/>
                <a:gd name="T51" fmla="*/ 277 h 277"/>
                <a:gd name="T52" fmla="*/ 200 w 200"/>
                <a:gd name="T53" fmla="*/ 268 h 277"/>
                <a:gd name="T54" fmla="*/ 191 w 200"/>
                <a:gd name="T55" fmla="*/ 268 h 277"/>
                <a:gd name="T56" fmla="*/ 191 w 200"/>
                <a:gd name="T57" fmla="*/ 277 h 277"/>
                <a:gd name="T58" fmla="*/ 200 w 200"/>
                <a:gd name="T59" fmla="*/ 277 h 277"/>
                <a:gd name="T60" fmla="*/ 200 w 200"/>
                <a:gd name="T61" fmla="*/ 0 h 277"/>
                <a:gd name="T62" fmla="*/ 191 w 200"/>
                <a:gd name="T63" fmla="*/ 0 h 277"/>
                <a:gd name="T64" fmla="*/ 191 w 200"/>
                <a:gd name="T65" fmla="*/ 9 h 277"/>
                <a:gd name="T66" fmla="*/ 200 w 200"/>
                <a:gd name="T67" fmla="*/ 9 h 277"/>
                <a:gd name="T68" fmla="*/ 200 w 200"/>
                <a:gd name="T69" fmla="*/ 0 h 277"/>
                <a:gd name="T70" fmla="*/ 0 w 200"/>
                <a:gd name="T71" fmla="*/ 0 h 277"/>
                <a:gd name="T72" fmla="*/ 0 w 200"/>
                <a:gd name="T73" fmla="*/ 9 h 277"/>
                <a:gd name="T74" fmla="*/ 10 w 200"/>
                <a:gd name="T75" fmla="*/ 9 h 277"/>
                <a:gd name="T76" fmla="*/ 10 w 200"/>
                <a:gd name="T77" fmla="*/ 0 h 277"/>
                <a:gd name="T78" fmla="*/ 0 w 200"/>
                <a:gd name="T79" fmla="*/ 0 h 277"/>
                <a:gd name="T80" fmla="*/ 0 w 200"/>
                <a:gd name="T81" fmla="*/ 277 h 277"/>
                <a:gd name="T82" fmla="*/ 10 w 200"/>
                <a:gd name="T83" fmla="*/ 277 h 277"/>
                <a:gd name="T84" fmla="*/ 10 w 200"/>
                <a:gd name="T85" fmla="*/ 268 h 277"/>
                <a:gd name="T86" fmla="*/ 0 w 200"/>
                <a:gd name="T87" fmla="*/ 268 h 277"/>
                <a:gd name="T88" fmla="*/ 0 w 20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00" h="277">
                  <a:moveTo>
                    <a:pt x="10" y="258"/>
                  </a:moveTo>
                  <a:lnTo>
                    <a:pt x="10" y="277"/>
                  </a:lnTo>
                  <a:lnTo>
                    <a:pt x="191" y="277"/>
                  </a:lnTo>
                  <a:lnTo>
                    <a:pt x="191" y="258"/>
                  </a:lnTo>
                  <a:lnTo>
                    <a:pt x="10" y="258"/>
                  </a:lnTo>
                  <a:close/>
                  <a:moveTo>
                    <a:pt x="181" y="268"/>
                  </a:moveTo>
                  <a:lnTo>
                    <a:pt x="200" y="268"/>
                  </a:lnTo>
                  <a:lnTo>
                    <a:pt x="200" y="9"/>
                  </a:lnTo>
                  <a:lnTo>
                    <a:pt x="181" y="9"/>
                  </a:lnTo>
                  <a:lnTo>
                    <a:pt x="181" y="268"/>
                  </a:lnTo>
                  <a:close/>
                  <a:moveTo>
                    <a:pt x="191" y="19"/>
                  </a:moveTo>
                  <a:lnTo>
                    <a:pt x="19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91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200" y="277"/>
                  </a:moveTo>
                  <a:lnTo>
                    <a:pt x="200" y="268"/>
                  </a:lnTo>
                  <a:lnTo>
                    <a:pt x="191" y="268"/>
                  </a:lnTo>
                  <a:lnTo>
                    <a:pt x="191" y="277"/>
                  </a:lnTo>
                  <a:lnTo>
                    <a:pt x="200" y="277"/>
                  </a:lnTo>
                  <a:close/>
                  <a:moveTo>
                    <a:pt x="200" y="0"/>
                  </a:moveTo>
                  <a:lnTo>
                    <a:pt x="191" y="0"/>
                  </a:lnTo>
                  <a:lnTo>
                    <a:pt x="191" y="9"/>
                  </a:lnTo>
                  <a:lnTo>
                    <a:pt x="200" y="9"/>
                  </a:lnTo>
                  <a:lnTo>
                    <a:pt x="20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1" name="Rectangle 2259"/>
            <p:cNvSpPr>
              <a:spLocks noChangeArrowheads="1"/>
            </p:cNvSpPr>
            <p:nvPr/>
          </p:nvSpPr>
          <p:spPr bwMode="auto">
            <a:xfrm>
              <a:off x="4371" y="2464"/>
              <a:ext cx="90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2" name="Freeform 2260"/>
            <p:cNvSpPr>
              <a:spLocks noEditPoints="1"/>
            </p:cNvSpPr>
            <p:nvPr/>
          </p:nvSpPr>
          <p:spPr bwMode="auto">
            <a:xfrm>
              <a:off x="3597" y="2843"/>
              <a:ext cx="97" cy="139"/>
            </a:xfrm>
            <a:custGeom>
              <a:avLst/>
              <a:gdLst>
                <a:gd name="T0" fmla="*/ 9 w 194"/>
                <a:gd name="T1" fmla="*/ 259 h 278"/>
                <a:gd name="T2" fmla="*/ 9 w 194"/>
                <a:gd name="T3" fmla="*/ 278 h 278"/>
                <a:gd name="T4" fmla="*/ 184 w 194"/>
                <a:gd name="T5" fmla="*/ 278 h 278"/>
                <a:gd name="T6" fmla="*/ 184 w 194"/>
                <a:gd name="T7" fmla="*/ 259 h 278"/>
                <a:gd name="T8" fmla="*/ 9 w 194"/>
                <a:gd name="T9" fmla="*/ 259 h 278"/>
                <a:gd name="T10" fmla="*/ 174 w 194"/>
                <a:gd name="T11" fmla="*/ 268 h 278"/>
                <a:gd name="T12" fmla="*/ 194 w 194"/>
                <a:gd name="T13" fmla="*/ 268 h 278"/>
                <a:gd name="T14" fmla="*/ 194 w 194"/>
                <a:gd name="T15" fmla="*/ 10 h 278"/>
                <a:gd name="T16" fmla="*/ 174 w 194"/>
                <a:gd name="T17" fmla="*/ 10 h 278"/>
                <a:gd name="T18" fmla="*/ 174 w 194"/>
                <a:gd name="T19" fmla="*/ 268 h 278"/>
                <a:gd name="T20" fmla="*/ 184 w 194"/>
                <a:gd name="T21" fmla="*/ 20 h 278"/>
                <a:gd name="T22" fmla="*/ 184 w 194"/>
                <a:gd name="T23" fmla="*/ 0 h 278"/>
                <a:gd name="T24" fmla="*/ 9 w 194"/>
                <a:gd name="T25" fmla="*/ 0 h 278"/>
                <a:gd name="T26" fmla="*/ 9 w 194"/>
                <a:gd name="T27" fmla="*/ 20 h 278"/>
                <a:gd name="T28" fmla="*/ 184 w 194"/>
                <a:gd name="T29" fmla="*/ 20 h 278"/>
                <a:gd name="T30" fmla="*/ 19 w 194"/>
                <a:gd name="T31" fmla="*/ 10 h 278"/>
                <a:gd name="T32" fmla="*/ 0 w 194"/>
                <a:gd name="T33" fmla="*/ 10 h 278"/>
                <a:gd name="T34" fmla="*/ 0 w 194"/>
                <a:gd name="T35" fmla="*/ 268 h 278"/>
                <a:gd name="T36" fmla="*/ 19 w 194"/>
                <a:gd name="T37" fmla="*/ 268 h 278"/>
                <a:gd name="T38" fmla="*/ 19 w 194"/>
                <a:gd name="T39" fmla="*/ 10 h 278"/>
                <a:gd name="T40" fmla="*/ 0 w 194"/>
                <a:gd name="T41" fmla="*/ 278 h 278"/>
                <a:gd name="T42" fmla="*/ 9 w 194"/>
                <a:gd name="T43" fmla="*/ 278 h 278"/>
                <a:gd name="T44" fmla="*/ 9 w 194"/>
                <a:gd name="T45" fmla="*/ 268 h 278"/>
                <a:gd name="T46" fmla="*/ 0 w 194"/>
                <a:gd name="T47" fmla="*/ 268 h 278"/>
                <a:gd name="T48" fmla="*/ 0 w 194"/>
                <a:gd name="T49" fmla="*/ 278 h 278"/>
                <a:gd name="T50" fmla="*/ 194 w 194"/>
                <a:gd name="T51" fmla="*/ 278 h 278"/>
                <a:gd name="T52" fmla="*/ 194 w 194"/>
                <a:gd name="T53" fmla="*/ 268 h 278"/>
                <a:gd name="T54" fmla="*/ 184 w 194"/>
                <a:gd name="T55" fmla="*/ 268 h 278"/>
                <a:gd name="T56" fmla="*/ 184 w 194"/>
                <a:gd name="T57" fmla="*/ 278 h 278"/>
                <a:gd name="T58" fmla="*/ 194 w 194"/>
                <a:gd name="T59" fmla="*/ 278 h 278"/>
                <a:gd name="T60" fmla="*/ 194 w 194"/>
                <a:gd name="T61" fmla="*/ 0 h 278"/>
                <a:gd name="T62" fmla="*/ 184 w 194"/>
                <a:gd name="T63" fmla="*/ 0 h 278"/>
                <a:gd name="T64" fmla="*/ 184 w 194"/>
                <a:gd name="T65" fmla="*/ 10 h 278"/>
                <a:gd name="T66" fmla="*/ 194 w 194"/>
                <a:gd name="T67" fmla="*/ 10 h 278"/>
                <a:gd name="T68" fmla="*/ 194 w 194"/>
                <a:gd name="T69" fmla="*/ 0 h 278"/>
                <a:gd name="T70" fmla="*/ 0 w 194"/>
                <a:gd name="T71" fmla="*/ 0 h 278"/>
                <a:gd name="T72" fmla="*/ 0 w 194"/>
                <a:gd name="T73" fmla="*/ 10 h 278"/>
                <a:gd name="T74" fmla="*/ 9 w 194"/>
                <a:gd name="T75" fmla="*/ 10 h 278"/>
                <a:gd name="T76" fmla="*/ 9 w 194"/>
                <a:gd name="T77" fmla="*/ 0 h 278"/>
                <a:gd name="T78" fmla="*/ 0 w 194"/>
                <a:gd name="T79" fmla="*/ 0 h 278"/>
                <a:gd name="T80" fmla="*/ 0 w 194"/>
                <a:gd name="T81" fmla="*/ 278 h 278"/>
                <a:gd name="T82" fmla="*/ 9 w 194"/>
                <a:gd name="T83" fmla="*/ 278 h 278"/>
                <a:gd name="T84" fmla="*/ 9 w 194"/>
                <a:gd name="T85" fmla="*/ 268 h 278"/>
                <a:gd name="T86" fmla="*/ 0 w 194"/>
                <a:gd name="T87" fmla="*/ 268 h 278"/>
                <a:gd name="T88" fmla="*/ 0 w 194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8">
                  <a:moveTo>
                    <a:pt x="9" y="259"/>
                  </a:moveTo>
                  <a:lnTo>
                    <a:pt x="9" y="278"/>
                  </a:lnTo>
                  <a:lnTo>
                    <a:pt x="184" y="278"/>
                  </a:lnTo>
                  <a:lnTo>
                    <a:pt x="184" y="259"/>
                  </a:lnTo>
                  <a:lnTo>
                    <a:pt x="9" y="259"/>
                  </a:lnTo>
                  <a:close/>
                  <a:moveTo>
                    <a:pt x="174" y="268"/>
                  </a:moveTo>
                  <a:lnTo>
                    <a:pt x="194" y="268"/>
                  </a:lnTo>
                  <a:lnTo>
                    <a:pt x="194" y="10"/>
                  </a:lnTo>
                  <a:lnTo>
                    <a:pt x="174" y="10"/>
                  </a:lnTo>
                  <a:lnTo>
                    <a:pt x="174" y="268"/>
                  </a:lnTo>
                  <a:close/>
                  <a:moveTo>
                    <a:pt x="184" y="20"/>
                  </a:moveTo>
                  <a:lnTo>
                    <a:pt x="184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84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94" y="278"/>
                  </a:moveTo>
                  <a:lnTo>
                    <a:pt x="194" y="268"/>
                  </a:lnTo>
                  <a:lnTo>
                    <a:pt x="184" y="268"/>
                  </a:lnTo>
                  <a:lnTo>
                    <a:pt x="184" y="278"/>
                  </a:lnTo>
                  <a:lnTo>
                    <a:pt x="194" y="278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10"/>
                  </a:lnTo>
                  <a:lnTo>
                    <a:pt x="194" y="10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3" name="Rectangle 2261"/>
            <p:cNvSpPr>
              <a:spLocks noChangeArrowheads="1"/>
            </p:cNvSpPr>
            <p:nvPr/>
          </p:nvSpPr>
          <p:spPr bwMode="auto">
            <a:xfrm>
              <a:off x="3602" y="2848"/>
              <a:ext cx="87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4" name="Freeform 2262"/>
            <p:cNvSpPr>
              <a:spLocks noEditPoints="1"/>
            </p:cNvSpPr>
            <p:nvPr/>
          </p:nvSpPr>
          <p:spPr bwMode="auto">
            <a:xfrm>
              <a:off x="4427" y="2843"/>
              <a:ext cx="117" cy="139"/>
            </a:xfrm>
            <a:custGeom>
              <a:avLst/>
              <a:gdLst>
                <a:gd name="T0" fmla="*/ 9 w 232"/>
                <a:gd name="T1" fmla="*/ 259 h 278"/>
                <a:gd name="T2" fmla="*/ 9 w 232"/>
                <a:gd name="T3" fmla="*/ 278 h 278"/>
                <a:gd name="T4" fmla="*/ 223 w 232"/>
                <a:gd name="T5" fmla="*/ 278 h 278"/>
                <a:gd name="T6" fmla="*/ 223 w 232"/>
                <a:gd name="T7" fmla="*/ 259 h 278"/>
                <a:gd name="T8" fmla="*/ 9 w 232"/>
                <a:gd name="T9" fmla="*/ 259 h 278"/>
                <a:gd name="T10" fmla="*/ 213 w 232"/>
                <a:gd name="T11" fmla="*/ 268 h 278"/>
                <a:gd name="T12" fmla="*/ 232 w 232"/>
                <a:gd name="T13" fmla="*/ 268 h 278"/>
                <a:gd name="T14" fmla="*/ 232 w 232"/>
                <a:gd name="T15" fmla="*/ 10 h 278"/>
                <a:gd name="T16" fmla="*/ 213 w 232"/>
                <a:gd name="T17" fmla="*/ 10 h 278"/>
                <a:gd name="T18" fmla="*/ 213 w 232"/>
                <a:gd name="T19" fmla="*/ 268 h 278"/>
                <a:gd name="T20" fmla="*/ 223 w 232"/>
                <a:gd name="T21" fmla="*/ 20 h 278"/>
                <a:gd name="T22" fmla="*/ 223 w 232"/>
                <a:gd name="T23" fmla="*/ 0 h 278"/>
                <a:gd name="T24" fmla="*/ 9 w 232"/>
                <a:gd name="T25" fmla="*/ 0 h 278"/>
                <a:gd name="T26" fmla="*/ 9 w 232"/>
                <a:gd name="T27" fmla="*/ 20 h 278"/>
                <a:gd name="T28" fmla="*/ 223 w 232"/>
                <a:gd name="T29" fmla="*/ 20 h 278"/>
                <a:gd name="T30" fmla="*/ 19 w 232"/>
                <a:gd name="T31" fmla="*/ 10 h 278"/>
                <a:gd name="T32" fmla="*/ 0 w 232"/>
                <a:gd name="T33" fmla="*/ 10 h 278"/>
                <a:gd name="T34" fmla="*/ 0 w 232"/>
                <a:gd name="T35" fmla="*/ 268 h 278"/>
                <a:gd name="T36" fmla="*/ 19 w 232"/>
                <a:gd name="T37" fmla="*/ 268 h 278"/>
                <a:gd name="T38" fmla="*/ 19 w 232"/>
                <a:gd name="T39" fmla="*/ 10 h 278"/>
                <a:gd name="T40" fmla="*/ 0 w 232"/>
                <a:gd name="T41" fmla="*/ 278 h 278"/>
                <a:gd name="T42" fmla="*/ 9 w 232"/>
                <a:gd name="T43" fmla="*/ 278 h 278"/>
                <a:gd name="T44" fmla="*/ 9 w 232"/>
                <a:gd name="T45" fmla="*/ 268 h 278"/>
                <a:gd name="T46" fmla="*/ 0 w 232"/>
                <a:gd name="T47" fmla="*/ 268 h 278"/>
                <a:gd name="T48" fmla="*/ 0 w 232"/>
                <a:gd name="T49" fmla="*/ 278 h 278"/>
                <a:gd name="T50" fmla="*/ 232 w 232"/>
                <a:gd name="T51" fmla="*/ 278 h 278"/>
                <a:gd name="T52" fmla="*/ 232 w 232"/>
                <a:gd name="T53" fmla="*/ 268 h 278"/>
                <a:gd name="T54" fmla="*/ 223 w 232"/>
                <a:gd name="T55" fmla="*/ 268 h 278"/>
                <a:gd name="T56" fmla="*/ 223 w 232"/>
                <a:gd name="T57" fmla="*/ 278 h 278"/>
                <a:gd name="T58" fmla="*/ 232 w 232"/>
                <a:gd name="T59" fmla="*/ 278 h 278"/>
                <a:gd name="T60" fmla="*/ 232 w 232"/>
                <a:gd name="T61" fmla="*/ 0 h 278"/>
                <a:gd name="T62" fmla="*/ 223 w 232"/>
                <a:gd name="T63" fmla="*/ 0 h 278"/>
                <a:gd name="T64" fmla="*/ 223 w 232"/>
                <a:gd name="T65" fmla="*/ 10 h 278"/>
                <a:gd name="T66" fmla="*/ 232 w 232"/>
                <a:gd name="T67" fmla="*/ 10 h 278"/>
                <a:gd name="T68" fmla="*/ 232 w 232"/>
                <a:gd name="T69" fmla="*/ 0 h 278"/>
                <a:gd name="T70" fmla="*/ 0 w 232"/>
                <a:gd name="T71" fmla="*/ 0 h 278"/>
                <a:gd name="T72" fmla="*/ 0 w 232"/>
                <a:gd name="T73" fmla="*/ 10 h 278"/>
                <a:gd name="T74" fmla="*/ 9 w 232"/>
                <a:gd name="T75" fmla="*/ 10 h 278"/>
                <a:gd name="T76" fmla="*/ 9 w 232"/>
                <a:gd name="T77" fmla="*/ 0 h 278"/>
                <a:gd name="T78" fmla="*/ 0 w 232"/>
                <a:gd name="T79" fmla="*/ 0 h 278"/>
                <a:gd name="T80" fmla="*/ 0 w 232"/>
                <a:gd name="T81" fmla="*/ 278 h 278"/>
                <a:gd name="T82" fmla="*/ 9 w 232"/>
                <a:gd name="T83" fmla="*/ 278 h 278"/>
                <a:gd name="T84" fmla="*/ 9 w 232"/>
                <a:gd name="T85" fmla="*/ 268 h 278"/>
                <a:gd name="T86" fmla="*/ 0 w 232"/>
                <a:gd name="T87" fmla="*/ 268 h 278"/>
                <a:gd name="T88" fmla="*/ 0 w 232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32" h="278">
                  <a:moveTo>
                    <a:pt x="9" y="259"/>
                  </a:moveTo>
                  <a:lnTo>
                    <a:pt x="9" y="278"/>
                  </a:lnTo>
                  <a:lnTo>
                    <a:pt x="223" y="278"/>
                  </a:lnTo>
                  <a:lnTo>
                    <a:pt x="223" y="259"/>
                  </a:lnTo>
                  <a:lnTo>
                    <a:pt x="9" y="259"/>
                  </a:lnTo>
                  <a:close/>
                  <a:moveTo>
                    <a:pt x="213" y="268"/>
                  </a:moveTo>
                  <a:lnTo>
                    <a:pt x="232" y="268"/>
                  </a:lnTo>
                  <a:lnTo>
                    <a:pt x="232" y="10"/>
                  </a:lnTo>
                  <a:lnTo>
                    <a:pt x="213" y="10"/>
                  </a:lnTo>
                  <a:lnTo>
                    <a:pt x="213" y="268"/>
                  </a:lnTo>
                  <a:close/>
                  <a:moveTo>
                    <a:pt x="223" y="20"/>
                  </a:moveTo>
                  <a:lnTo>
                    <a:pt x="223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223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32" y="278"/>
                  </a:moveTo>
                  <a:lnTo>
                    <a:pt x="232" y="268"/>
                  </a:lnTo>
                  <a:lnTo>
                    <a:pt x="223" y="268"/>
                  </a:lnTo>
                  <a:lnTo>
                    <a:pt x="223" y="278"/>
                  </a:lnTo>
                  <a:lnTo>
                    <a:pt x="232" y="278"/>
                  </a:lnTo>
                  <a:close/>
                  <a:moveTo>
                    <a:pt x="232" y="0"/>
                  </a:moveTo>
                  <a:lnTo>
                    <a:pt x="223" y="0"/>
                  </a:lnTo>
                  <a:lnTo>
                    <a:pt x="223" y="10"/>
                  </a:lnTo>
                  <a:lnTo>
                    <a:pt x="232" y="10"/>
                  </a:lnTo>
                  <a:lnTo>
                    <a:pt x="23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5" name="Rectangle 2263"/>
            <p:cNvSpPr>
              <a:spLocks noChangeArrowheads="1"/>
            </p:cNvSpPr>
            <p:nvPr/>
          </p:nvSpPr>
          <p:spPr bwMode="auto">
            <a:xfrm>
              <a:off x="4432" y="2848"/>
              <a:ext cx="107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6" name="Freeform 2264"/>
            <p:cNvSpPr>
              <a:spLocks noEditPoints="1"/>
            </p:cNvSpPr>
            <p:nvPr/>
          </p:nvSpPr>
          <p:spPr bwMode="auto">
            <a:xfrm>
              <a:off x="4288" y="2843"/>
              <a:ext cx="133" cy="139"/>
            </a:xfrm>
            <a:custGeom>
              <a:avLst/>
              <a:gdLst>
                <a:gd name="T0" fmla="*/ 9 w 265"/>
                <a:gd name="T1" fmla="*/ 259 h 278"/>
                <a:gd name="T2" fmla="*/ 9 w 265"/>
                <a:gd name="T3" fmla="*/ 278 h 278"/>
                <a:gd name="T4" fmla="*/ 255 w 265"/>
                <a:gd name="T5" fmla="*/ 278 h 278"/>
                <a:gd name="T6" fmla="*/ 255 w 265"/>
                <a:gd name="T7" fmla="*/ 259 h 278"/>
                <a:gd name="T8" fmla="*/ 9 w 265"/>
                <a:gd name="T9" fmla="*/ 259 h 278"/>
                <a:gd name="T10" fmla="*/ 245 w 265"/>
                <a:gd name="T11" fmla="*/ 268 h 278"/>
                <a:gd name="T12" fmla="*/ 265 w 265"/>
                <a:gd name="T13" fmla="*/ 268 h 278"/>
                <a:gd name="T14" fmla="*/ 265 w 265"/>
                <a:gd name="T15" fmla="*/ 10 h 278"/>
                <a:gd name="T16" fmla="*/ 245 w 265"/>
                <a:gd name="T17" fmla="*/ 10 h 278"/>
                <a:gd name="T18" fmla="*/ 245 w 265"/>
                <a:gd name="T19" fmla="*/ 268 h 278"/>
                <a:gd name="T20" fmla="*/ 255 w 265"/>
                <a:gd name="T21" fmla="*/ 20 h 278"/>
                <a:gd name="T22" fmla="*/ 255 w 265"/>
                <a:gd name="T23" fmla="*/ 0 h 278"/>
                <a:gd name="T24" fmla="*/ 9 w 265"/>
                <a:gd name="T25" fmla="*/ 0 h 278"/>
                <a:gd name="T26" fmla="*/ 9 w 265"/>
                <a:gd name="T27" fmla="*/ 20 h 278"/>
                <a:gd name="T28" fmla="*/ 255 w 265"/>
                <a:gd name="T29" fmla="*/ 20 h 278"/>
                <a:gd name="T30" fmla="*/ 19 w 265"/>
                <a:gd name="T31" fmla="*/ 10 h 278"/>
                <a:gd name="T32" fmla="*/ 0 w 265"/>
                <a:gd name="T33" fmla="*/ 10 h 278"/>
                <a:gd name="T34" fmla="*/ 0 w 265"/>
                <a:gd name="T35" fmla="*/ 268 h 278"/>
                <a:gd name="T36" fmla="*/ 19 w 265"/>
                <a:gd name="T37" fmla="*/ 268 h 278"/>
                <a:gd name="T38" fmla="*/ 19 w 265"/>
                <a:gd name="T39" fmla="*/ 10 h 278"/>
                <a:gd name="T40" fmla="*/ 0 w 265"/>
                <a:gd name="T41" fmla="*/ 278 h 278"/>
                <a:gd name="T42" fmla="*/ 9 w 265"/>
                <a:gd name="T43" fmla="*/ 278 h 278"/>
                <a:gd name="T44" fmla="*/ 9 w 265"/>
                <a:gd name="T45" fmla="*/ 268 h 278"/>
                <a:gd name="T46" fmla="*/ 0 w 265"/>
                <a:gd name="T47" fmla="*/ 268 h 278"/>
                <a:gd name="T48" fmla="*/ 0 w 265"/>
                <a:gd name="T49" fmla="*/ 278 h 278"/>
                <a:gd name="T50" fmla="*/ 265 w 265"/>
                <a:gd name="T51" fmla="*/ 278 h 278"/>
                <a:gd name="T52" fmla="*/ 265 w 265"/>
                <a:gd name="T53" fmla="*/ 268 h 278"/>
                <a:gd name="T54" fmla="*/ 255 w 265"/>
                <a:gd name="T55" fmla="*/ 268 h 278"/>
                <a:gd name="T56" fmla="*/ 255 w 265"/>
                <a:gd name="T57" fmla="*/ 278 h 278"/>
                <a:gd name="T58" fmla="*/ 265 w 265"/>
                <a:gd name="T59" fmla="*/ 278 h 278"/>
                <a:gd name="T60" fmla="*/ 265 w 265"/>
                <a:gd name="T61" fmla="*/ 0 h 278"/>
                <a:gd name="T62" fmla="*/ 255 w 265"/>
                <a:gd name="T63" fmla="*/ 0 h 278"/>
                <a:gd name="T64" fmla="*/ 255 w 265"/>
                <a:gd name="T65" fmla="*/ 10 h 278"/>
                <a:gd name="T66" fmla="*/ 265 w 265"/>
                <a:gd name="T67" fmla="*/ 10 h 278"/>
                <a:gd name="T68" fmla="*/ 265 w 265"/>
                <a:gd name="T69" fmla="*/ 0 h 278"/>
                <a:gd name="T70" fmla="*/ 0 w 265"/>
                <a:gd name="T71" fmla="*/ 0 h 278"/>
                <a:gd name="T72" fmla="*/ 0 w 265"/>
                <a:gd name="T73" fmla="*/ 10 h 278"/>
                <a:gd name="T74" fmla="*/ 9 w 265"/>
                <a:gd name="T75" fmla="*/ 10 h 278"/>
                <a:gd name="T76" fmla="*/ 9 w 265"/>
                <a:gd name="T77" fmla="*/ 0 h 278"/>
                <a:gd name="T78" fmla="*/ 0 w 265"/>
                <a:gd name="T79" fmla="*/ 0 h 278"/>
                <a:gd name="T80" fmla="*/ 0 w 265"/>
                <a:gd name="T81" fmla="*/ 278 h 278"/>
                <a:gd name="T82" fmla="*/ 9 w 265"/>
                <a:gd name="T83" fmla="*/ 278 h 278"/>
                <a:gd name="T84" fmla="*/ 9 w 265"/>
                <a:gd name="T85" fmla="*/ 268 h 278"/>
                <a:gd name="T86" fmla="*/ 0 w 265"/>
                <a:gd name="T87" fmla="*/ 268 h 278"/>
                <a:gd name="T88" fmla="*/ 0 w 265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8">
                  <a:moveTo>
                    <a:pt x="9" y="259"/>
                  </a:moveTo>
                  <a:lnTo>
                    <a:pt x="9" y="278"/>
                  </a:lnTo>
                  <a:lnTo>
                    <a:pt x="255" y="278"/>
                  </a:lnTo>
                  <a:lnTo>
                    <a:pt x="255" y="259"/>
                  </a:lnTo>
                  <a:lnTo>
                    <a:pt x="9" y="259"/>
                  </a:lnTo>
                  <a:close/>
                  <a:moveTo>
                    <a:pt x="245" y="268"/>
                  </a:moveTo>
                  <a:lnTo>
                    <a:pt x="265" y="268"/>
                  </a:lnTo>
                  <a:lnTo>
                    <a:pt x="265" y="10"/>
                  </a:lnTo>
                  <a:lnTo>
                    <a:pt x="245" y="10"/>
                  </a:lnTo>
                  <a:lnTo>
                    <a:pt x="245" y="268"/>
                  </a:lnTo>
                  <a:close/>
                  <a:moveTo>
                    <a:pt x="255" y="20"/>
                  </a:moveTo>
                  <a:lnTo>
                    <a:pt x="255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255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65" y="278"/>
                  </a:moveTo>
                  <a:lnTo>
                    <a:pt x="265" y="268"/>
                  </a:lnTo>
                  <a:lnTo>
                    <a:pt x="255" y="268"/>
                  </a:lnTo>
                  <a:lnTo>
                    <a:pt x="255" y="278"/>
                  </a:lnTo>
                  <a:lnTo>
                    <a:pt x="265" y="278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7" name="Rectangle 2265"/>
            <p:cNvSpPr>
              <a:spLocks noChangeArrowheads="1"/>
            </p:cNvSpPr>
            <p:nvPr/>
          </p:nvSpPr>
          <p:spPr bwMode="auto">
            <a:xfrm>
              <a:off x="4293" y="2848"/>
              <a:ext cx="123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8" name="Freeform 2266"/>
            <p:cNvSpPr>
              <a:spLocks noEditPoints="1"/>
            </p:cNvSpPr>
            <p:nvPr/>
          </p:nvSpPr>
          <p:spPr bwMode="auto">
            <a:xfrm>
              <a:off x="4033" y="2333"/>
              <a:ext cx="113" cy="136"/>
            </a:xfrm>
            <a:custGeom>
              <a:avLst/>
              <a:gdLst>
                <a:gd name="T0" fmla="*/ 10 w 226"/>
                <a:gd name="T1" fmla="*/ 252 h 271"/>
                <a:gd name="T2" fmla="*/ 10 w 226"/>
                <a:gd name="T3" fmla="*/ 271 h 271"/>
                <a:gd name="T4" fmla="*/ 217 w 226"/>
                <a:gd name="T5" fmla="*/ 271 h 271"/>
                <a:gd name="T6" fmla="*/ 217 w 226"/>
                <a:gd name="T7" fmla="*/ 252 h 271"/>
                <a:gd name="T8" fmla="*/ 10 w 226"/>
                <a:gd name="T9" fmla="*/ 252 h 271"/>
                <a:gd name="T10" fmla="*/ 207 w 226"/>
                <a:gd name="T11" fmla="*/ 261 h 271"/>
                <a:gd name="T12" fmla="*/ 226 w 226"/>
                <a:gd name="T13" fmla="*/ 261 h 271"/>
                <a:gd name="T14" fmla="*/ 226 w 226"/>
                <a:gd name="T15" fmla="*/ 10 h 271"/>
                <a:gd name="T16" fmla="*/ 207 w 226"/>
                <a:gd name="T17" fmla="*/ 10 h 271"/>
                <a:gd name="T18" fmla="*/ 207 w 226"/>
                <a:gd name="T19" fmla="*/ 261 h 271"/>
                <a:gd name="T20" fmla="*/ 217 w 226"/>
                <a:gd name="T21" fmla="*/ 19 h 271"/>
                <a:gd name="T22" fmla="*/ 217 w 226"/>
                <a:gd name="T23" fmla="*/ 0 h 271"/>
                <a:gd name="T24" fmla="*/ 10 w 226"/>
                <a:gd name="T25" fmla="*/ 0 h 271"/>
                <a:gd name="T26" fmla="*/ 10 w 226"/>
                <a:gd name="T27" fmla="*/ 19 h 271"/>
                <a:gd name="T28" fmla="*/ 217 w 226"/>
                <a:gd name="T29" fmla="*/ 19 h 271"/>
                <a:gd name="T30" fmla="*/ 20 w 226"/>
                <a:gd name="T31" fmla="*/ 10 h 271"/>
                <a:gd name="T32" fmla="*/ 0 w 226"/>
                <a:gd name="T33" fmla="*/ 10 h 271"/>
                <a:gd name="T34" fmla="*/ 0 w 226"/>
                <a:gd name="T35" fmla="*/ 261 h 271"/>
                <a:gd name="T36" fmla="*/ 20 w 226"/>
                <a:gd name="T37" fmla="*/ 261 h 271"/>
                <a:gd name="T38" fmla="*/ 20 w 226"/>
                <a:gd name="T39" fmla="*/ 10 h 271"/>
                <a:gd name="T40" fmla="*/ 0 w 226"/>
                <a:gd name="T41" fmla="*/ 271 h 271"/>
                <a:gd name="T42" fmla="*/ 10 w 226"/>
                <a:gd name="T43" fmla="*/ 271 h 271"/>
                <a:gd name="T44" fmla="*/ 10 w 226"/>
                <a:gd name="T45" fmla="*/ 261 h 271"/>
                <a:gd name="T46" fmla="*/ 0 w 226"/>
                <a:gd name="T47" fmla="*/ 261 h 271"/>
                <a:gd name="T48" fmla="*/ 0 w 226"/>
                <a:gd name="T49" fmla="*/ 271 h 271"/>
                <a:gd name="T50" fmla="*/ 226 w 226"/>
                <a:gd name="T51" fmla="*/ 271 h 271"/>
                <a:gd name="T52" fmla="*/ 226 w 226"/>
                <a:gd name="T53" fmla="*/ 261 h 271"/>
                <a:gd name="T54" fmla="*/ 217 w 226"/>
                <a:gd name="T55" fmla="*/ 261 h 271"/>
                <a:gd name="T56" fmla="*/ 217 w 226"/>
                <a:gd name="T57" fmla="*/ 271 h 271"/>
                <a:gd name="T58" fmla="*/ 226 w 226"/>
                <a:gd name="T59" fmla="*/ 271 h 271"/>
                <a:gd name="T60" fmla="*/ 226 w 226"/>
                <a:gd name="T61" fmla="*/ 0 h 271"/>
                <a:gd name="T62" fmla="*/ 217 w 226"/>
                <a:gd name="T63" fmla="*/ 0 h 271"/>
                <a:gd name="T64" fmla="*/ 217 w 226"/>
                <a:gd name="T65" fmla="*/ 10 h 271"/>
                <a:gd name="T66" fmla="*/ 226 w 226"/>
                <a:gd name="T67" fmla="*/ 10 h 271"/>
                <a:gd name="T68" fmla="*/ 226 w 226"/>
                <a:gd name="T69" fmla="*/ 0 h 271"/>
                <a:gd name="T70" fmla="*/ 0 w 226"/>
                <a:gd name="T71" fmla="*/ 0 h 271"/>
                <a:gd name="T72" fmla="*/ 0 w 226"/>
                <a:gd name="T73" fmla="*/ 10 h 271"/>
                <a:gd name="T74" fmla="*/ 10 w 226"/>
                <a:gd name="T75" fmla="*/ 10 h 271"/>
                <a:gd name="T76" fmla="*/ 10 w 226"/>
                <a:gd name="T77" fmla="*/ 0 h 271"/>
                <a:gd name="T78" fmla="*/ 0 w 226"/>
                <a:gd name="T79" fmla="*/ 0 h 271"/>
                <a:gd name="T80" fmla="*/ 0 w 226"/>
                <a:gd name="T81" fmla="*/ 271 h 271"/>
                <a:gd name="T82" fmla="*/ 10 w 226"/>
                <a:gd name="T83" fmla="*/ 271 h 271"/>
                <a:gd name="T84" fmla="*/ 10 w 226"/>
                <a:gd name="T85" fmla="*/ 261 h 271"/>
                <a:gd name="T86" fmla="*/ 0 w 226"/>
                <a:gd name="T87" fmla="*/ 261 h 271"/>
                <a:gd name="T88" fmla="*/ 0 w 226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" h="271">
                  <a:moveTo>
                    <a:pt x="10" y="252"/>
                  </a:moveTo>
                  <a:lnTo>
                    <a:pt x="10" y="271"/>
                  </a:lnTo>
                  <a:lnTo>
                    <a:pt x="217" y="271"/>
                  </a:lnTo>
                  <a:lnTo>
                    <a:pt x="217" y="252"/>
                  </a:lnTo>
                  <a:lnTo>
                    <a:pt x="10" y="252"/>
                  </a:lnTo>
                  <a:close/>
                  <a:moveTo>
                    <a:pt x="207" y="261"/>
                  </a:moveTo>
                  <a:lnTo>
                    <a:pt x="226" y="261"/>
                  </a:lnTo>
                  <a:lnTo>
                    <a:pt x="226" y="10"/>
                  </a:lnTo>
                  <a:lnTo>
                    <a:pt x="207" y="10"/>
                  </a:lnTo>
                  <a:lnTo>
                    <a:pt x="207" y="261"/>
                  </a:lnTo>
                  <a:close/>
                  <a:moveTo>
                    <a:pt x="217" y="19"/>
                  </a:moveTo>
                  <a:lnTo>
                    <a:pt x="217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17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26" y="271"/>
                  </a:moveTo>
                  <a:lnTo>
                    <a:pt x="226" y="261"/>
                  </a:lnTo>
                  <a:lnTo>
                    <a:pt x="217" y="261"/>
                  </a:lnTo>
                  <a:lnTo>
                    <a:pt x="217" y="271"/>
                  </a:lnTo>
                  <a:lnTo>
                    <a:pt x="226" y="271"/>
                  </a:lnTo>
                  <a:close/>
                  <a:moveTo>
                    <a:pt x="226" y="0"/>
                  </a:moveTo>
                  <a:lnTo>
                    <a:pt x="217" y="0"/>
                  </a:lnTo>
                  <a:lnTo>
                    <a:pt x="217" y="10"/>
                  </a:lnTo>
                  <a:lnTo>
                    <a:pt x="226" y="1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59" name="Rectangle 2267"/>
            <p:cNvSpPr>
              <a:spLocks noChangeArrowheads="1"/>
            </p:cNvSpPr>
            <p:nvPr/>
          </p:nvSpPr>
          <p:spPr bwMode="auto">
            <a:xfrm>
              <a:off x="4038" y="2338"/>
              <a:ext cx="103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0" name="Freeform 2268"/>
            <p:cNvSpPr>
              <a:spLocks noEditPoints="1"/>
            </p:cNvSpPr>
            <p:nvPr/>
          </p:nvSpPr>
          <p:spPr bwMode="auto">
            <a:xfrm>
              <a:off x="3807" y="2333"/>
              <a:ext cx="132" cy="136"/>
            </a:xfrm>
            <a:custGeom>
              <a:avLst/>
              <a:gdLst>
                <a:gd name="T0" fmla="*/ 10 w 265"/>
                <a:gd name="T1" fmla="*/ 252 h 271"/>
                <a:gd name="T2" fmla="*/ 10 w 265"/>
                <a:gd name="T3" fmla="*/ 271 h 271"/>
                <a:gd name="T4" fmla="*/ 255 w 265"/>
                <a:gd name="T5" fmla="*/ 271 h 271"/>
                <a:gd name="T6" fmla="*/ 255 w 265"/>
                <a:gd name="T7" fmla="*/ 252 h 271"/>
                <a:gd name="T8" fmla="*/ 10 w 265"/>
                <a:gd name="T9" fmla="*/ 252 h 271"/>
                <a:gd name="T10" fmla="*/ 245 w 265"/>
                <a:gd name="T11" fmla="*/ 261 h 271"/>
                <a:gd name="T12" fmla="*/ 265 w 265"/>
                <a:gd name="T13" fmla="*/ 261 h 271"/>
                <a:gd name="T14" fmla="*/ 265 w 265"/>
                <a:gd name="T15" fmla="*/ 10 h 271"/>
                <a:gd name="T16" fmla="*/ 245 w 265"/>
                <a:gd name="T17" fmla="*/ 10 h 271"/>
                <a:gd name="T18" fmla="*/ 245 w 265"/>
                <a:gd name="T19" fmla="*/ 261 h 271"/>
                <a:gd name="T20" fmla="*/ 255 w 265"/>
                <a:gd name="T21" fmla="*/ 19 h 271"/>
                <a:gd name="T22" fmla="*/ 255 w 265"/>
                <a:gd name="T23" fmla="*/ 0 h 271"/>
                <a:gd name="T24" fmla="*/ 10 w 265"/>
                <a:gd name="T25" fmla="*/ 0 h 271"/>
                <a:gd name="T26" fmla="*/ 10 w 265"/>
                <a:gd name="T27" fmla="*/ 19 h 271"/>
                <a:gd name="T28" fmla="*/ 255 w 265"/>
                <a:gd name="T29" fmla="*/ 19 h 271"/>
                <a:gd name="T30" fmla="*/ 19 w 265"/>
                <a:gd name="T31" fmla="*/ 10 h 271"/>
                <a:gd name="T32" fmla="*/ 0 w 265"/>
                <a:gd name="T33" fmla="*/ 10 h 271"/>
                <a:gd name="T34" fmla="*/ 0 w 265"/>
                <a:gd name="T35" fmla="*/ 261 h 271"/>
                <a:gd name="T36" fmla="*/ 19 w 265"/>
                <a:gd name="T37" fmla="*/ 261 h 271"/>
                <a:gd name="T38" fmla="*/ 19 w 265"/>
                <a:gd name="T39" fmla="*/ 10 h 271"/>
                <a:gd name="T40" fmla="*/ 0 w 265"/>
                <a:gd name="T41" fmla="*/ 271 h 271"/>
                <a:gd name="T42" fmla="*/ 10 w 265"/>
                <a:gd name="T43" fmla="*/ 271 h 271"/>
                <a:gd name="T44" fmla="*/ 10 w 265"/>
                <a:gd name="T45" fmla="*/ 261 h 271"/>
                <a:gd name="T46" fmla="*/ 0 w 265"/>
                <a:gd name="T47" fmla="*/ 261 h 271"/>
                <a:gd name="T48" fmla="*/ 0 w 265"/>
                <a:gd name="T49" fmla="*/ 271 h 271"/>
                <a:gd name="T50" fmla="*/ 265 w 265"/>
                <a:gd name="T51" fmla="*/ 271 h 271"/>
                <a:gd name="T52" fmla="*/ 265 w 265"/>
                <a:gd name="T53" fmla="*/ 261 h 271"/>
                <a:gd name="T54" fmla="*/ 255 w 265"/>
                <a:gd name="T55" fmla="*/ 261 h 271"/>
                <a:gd name="T56" fmla="*/ 255 w 265"/>
                <a:gd name="T57" fmla="*/ 271 h 271"/>
                <a:gd name="T58" fmla="*/ 265 w 265"/>
                <a:gd name="T59" fmla="*/ 271 h 271"/>
                <a:gd name="T60" fmla="*/ 265 w 265"/>
                <a:gd name="T61" fmla="*/ 0 h 271"/>
                <a:gd name="T62" fmla="*/ 255 w 265"/>
                <a:gd name="T63" fmla="*/ 0 h 271"/>
                <a:gd name="T64" fmla="*/ 255 w 265"/>
                <a:gd name="T65" fmla="*/ 10 h 271"/>
                <a:gd name="T66" fmla="*/ 265 w 265"/>
                <a:gd name="T67" fmla="*/ 10 h 271"/>
                <a:gd name="T68" fmla="*/ 265 w 265"/>
                <a:gd name="T69" fmla="*/ 0 h 271"/>
                <a:gd name="T70" fmla="*/ 0 w 265"/>
                <a:gd name="T71" fmla="*/ 0 h 271"/>
                <a:gd name="T72" fmla="*/ 0 w 265"/>
                <a:gd name="T73" fmla="*/ 10 h 271"/>
                <a:gd name="T74" fmla="*/ 10 w 265"/>
                <a:gd name="T75" fmla="*/ 10 h 271"/>
                <a:gd name="T76" fmla="*/ 10 w 265"/>
                <a:gd name="T77" fmla="*/ 0 h 271"/>
                <a:gd name="T78" fmla="*/ 0 w 265"/>
                <a:gd name="T79" fmla="*/ 0 h 271"/>
                <a:gd name="T80" fmla="*/ 0 w 265"/>
                <a:gd name="T81" fmla="*/ 271 h 271"/>
                <a:gd name="T82" fmla="*/ 10 w 265"/>
                <a:gd name="T83" fmla="*/ 271 h 271"/>
                <a:gd name="T84" fmla="*/ 10 w 265"/>
                <a:gd name="T85" fmla="*/ 261 h 271"/>
                <a:gd name="T86" fmla="*/ 0 w 265"/>
                <a:gd name="T87" fmla="*/ 261 h 271"/>
                <a:gd name="T88" fmla="*/ 0 w 265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1">
                  <a:moveTo>
                    <a:pt x="10" y="252"/>
                  </a:moveTo>
                  <a:lnTo>
                    <a:pt x="10" y="271"/>
                  </a:lnTo>
                  <a:lnTo>
                    <a:pt x="255" y="271"/>
                  </a:lnTo>
                  <a:lnTo>
                    <a:pt x="255" y="252"/>
                  </a:lnTo>
                  <a:lnTo>
                    <a:pt x="10" y="252"/>
                  </a:lnTo>
                  <a:close/>
                  <a:moveTo>
                    <a:pt x="245" y="261"/>
                  </a:moveTo>
                  <a:lnTo>
                    <a:pt x="265" y="261"/>
                  </a:lnTo>
                  <a:lnTo>
                    <a:pt x="265" y="10"/>
                  </a:lnTo>
                  <a:lnTo>
                    <a:pt x="245" y="10"/>
                  </a:lnTo>
                  <a:lnTo>
                    <a:pt x="245" y="261"/>
                  </a:lnTo>
                  <a:close/>
                  <a:moveTo>
                    <a:pt x="255" y="19"/>
                  </a:moveTo>
                  <a:lnTo>
                    <a:pt x="25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55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65" y="271"/>
                  </a:moveTo>
                  <a:lnTo>
                    <a:pt x="265" y="261"/>
                  </a:lnTo>
                  <a:lnTo>
                    <a:pt x="255" y="261"/>
                  </a:lnTo>
                  <a:lnTo>
                    <a:pt x="255" y="271"/>
                  </a:lnTo>
                  <a:lnTo>
                    <a:pt x="265" y="271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1" name="Rectangle 2269"/>
            <p:cNvSpPr>
              <a:spLocks noChangeArrowheads="1"/>
            </p:cNvSpPr>
            <p:nvPr/>
          </p:nvSpPr>
          <p:spPr bwMode="auto">
            <a:xfrm>
              <a:off x="3812" y="2338"/>
              <a:ext cx="123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2" name="Freeform 2270"/>
            <p:cNvSpPr>
              <a:spLocks noEditPoints="1"/>
            </p:cNvSpPr>
            <p:nvPr/>
          </p:nvSpPr>
          <p:spPr bwMode="auto">
            <a:xfrm>
              <a:off x="3426" y="2588"/>
              <a:ext cx="113" cy="136"/>
            </a:xfrm>
            <a:custGeom>
              <a:avLst/>
              <a:gdLst>
                <a:gd name="T0" fmla="*/ 10 w 226"/>
                <a:gd name="T1" fmla="*/ 252 h 271"/>
                <a:gd name="T2" fmla="*/ 10 w 226"/>
                <a:gd name="T3" fmla="*/ 271 h 271"/>
                <a:gd name="T4" fmla="*/ 217 w 226"/>
                <a:gd name="T5" fmla="*/ 271 h 271"/>
                <a:gd name="T6" fmla="*/ 217 w 226"/>
                <a:gd name="T7" fmla="*/ 252 h 271"/>
                <a:gd name="T8" fmla="*/ 10 w 226"/>
                <a:gd name="T9" fmla="*/ 252 h 271"/>
                <a:gd name="T10" fmla="*/ 207 w 226"/>
                <a:gd name="T11" fmla="*/ 262 h 271"/>
                <a:gd name="T12" fmla="*/ 226 w 226"/>
                <a:gd name="T13" fmla="*/ 262 h 271"/>
                <a:gd name="T14" fmla="*/ 226 w 226"/>
                <a:gd name="T15" fmla="*/ 10 h 271"/>
                <a:gd name="T16" fmla="*/ 207 w 226"/>
                <a:gd name="T17" fmla="*/ 10 h 271"/>
                <a:gd name="T18" fmla="*/ 207 w 226"/>
                <a:gd name="T19" fmla="*/ 262 h 271"/>
                <a:gd name="T20" fmla="*/ 217 w 226"/>
                <a:gd name="T21" fmla="*/ 19 h 271"/>
                <a:gd name="T22" fmla="*/ 217 w 226"/>
                <a:gd name="T23" fmla="*/ 0 h 271"/>
                <a:gd name="T24" fmla="*/ 10 w 226"/>
                <a:gd name="T25" fmla="*/ 0 h 271"/>
                <a:gd name="T26" fmla="*/ 10 w 226"/>
                <a:gd name="T27" fmla="*/ 19 h 271"/>
                <a:gd name="T28" fmla="*/ 217 w 226"/>
                <a:gd name="T29" fmla="*/ 19 h 271"/>
                <a:gd name="T30" fmla="*/ 20 w 226"/>
                <a:gd name="T31" fmla="*/ 10 h 271"/>
                <a:gd name="T32" fmla="*/ 0 w 226"/>
                <a:gd name="T33" fmla="*/ 10 h 271"/>
                <a:gd name="T34" fmla="*/ 0 w 226"/>
                <a:gd name="T35" fmla="*/ 262 h 271"/>
                <a:gd name="T36" fmla="*/ 20 w 226"/>
                <a:gd name="T37" fmla="*/ 262 h 271"/>
                <a:gd name="T38" fmla="*/ 20 w 226"/>
                <a:gd name="T39" fmla="*/ 10 h 271"/>
                <a:gd name="T40" fmla="*/ 0 w 226"/>
                <a:gd name="T41" fmla="*/ 271 h 271"/>
                <a:gd name="T42" fmla="*/ 10 w 226"/>
                <a:gd name="T43" fmla="*/ 271 h 271"/>
                <a:gd name="T44" fmla="*/ 10 w 226"/>
                <a:gd name="T45" fmla="*/ 262 h 271"/>
                <a:gd name="T46" fmla="*/ 0 w 226"/>
                <a:gd name="T47" fmla="*/ 262 h 271"/>
                <a:gd name="T48" fmla="*/ 0 w 226"/>
                <a:gd name="T49" fmla="*/ 271 h 271"/>
                <a:gd name="T50" fmla="*/ 226 w 226"/>
                <a:gd name="T51" fmla="*/ 271 h 271"/>
                <a:gd name="T52" fmla="*/ 226 w 226"/>
                <a:gd name="T53" fmla="*/ 262 h 271"/>
                <a:gd name="T54" fmla="*/ 217 w 226"/>
                <a:gd name="T55" fmla="*/ 262 h 271"/>
                <a:gd name="T56" fmla="*/ 217 w 226"/>
                <a:gd name="T57" fmla="*/ 271 h 271"/>
                <a:gd name="T58" fmla="*/ 226 w 226"/>
                <a:gd name="T59" fmla="*/ 271 h 271"/>
                <a:gd name="T60" fmla="*/ 226 w 226"/>
                <a:gd name="T61" fmla="*/ 0 h 271"/>
                <a:gd name="T62" fmla="*/ 217 w 226"/>
                <a:gd name="T63" fmla="*/ 0 h 271"/>
                <a:gd name="T64" fmla="*/ 217 w 226"/>
                <a:gd name="T65" fmla="*/ 10 h 271"/>
                <a:gd name="T66" fmla="*/ 226 w 226"/>
                <a:gd name="T67" fmla="*/ 10 h 271"/>
                <a:gd name="T68" fmla="*/ 226 w 226"/>
                <a:gd name="T69" fmla="*/ 0 h 271"/>
                <a:gd name="T70" fmla="*/ 0 w 226"/>
                <a:gd name="T71" fmla="*/ 0 h 271"/>
                <a:gd name="T72" fmla="*/ 0 w 226"/>
                <a:gd name="T73" fmla="*/ 10 h 271"/>
                <a:gd name="T74" fmla="*/ 10 w 226"/>
                <a:gd name="T75" fmla="*/ 10 h 271"/>
                <a:gd name="T76" fmla="*/ 10 w 226"/>
                <a:gd name="T77" fmla="*/ 0 h 271"/>
                <a:gd name="T78" fmla="*/ 0 w 226"/>
                <a:gd name="T79" fmla="*/ 0 h 271"/>
                <a:gd name="T80" fmla="*/ 0 w 226"/>
                <a:gd name="T81" fmla="*/ 271 h 271"/>
                <a:gd name="T82" fmla="*/ 10 w 226"/>
                <a:gd name="T83" fmla="*/ 271 h 271"/>
                <a:gd name="T84" fmla="*/ 10 w 226"/>
                <a:gd name="T85" fmla="*/ 262 h 271"/>
                <a:gd name="T86" fmla="*/ 0 w 226"/>
                <a:gd name="T87" fmla="*/ 262 h 271"/>
                <a:gd name="T88" fmla="*/ 0 w 226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26" h="271">
                  <a:moveTo>
                    <a:pt x="10" y="252"/>
                  </a:moveTo>
                  <a:lnTo>
                    <a:pt x="10" y="271"/>
                  </a:lnTo>
                  <a:lnTo>
                    <a:pt x="217" y="271"/>
                  </a:lnTo>
                  <a:lnTo>
                    <a:pt x="217" y="252"/>
                  </a:lnTo>
                  <a:lnTo>
                    <a:pt x="10" y="252"/>
                  </a:lnTo>
                  <a:close/>
                  <a:moveTo>
                    <a:pt x="207" y="262"/>
                  </a:moveTo>
                  <a:lnTo>
                    <a:pt x="226" y="262"/>
                  </a:lnTo>
                  <a:lnTo>
                    <a:pt x="226" y="10"/>
                  </a:lnTo>
                  <a:lnTo>
                    <a:pt x="207" y="10"/>
                  </a:lnTo>
                  <a:lnTo>
                    <a:pt x="207" y="262"/>
                  </a:lnTo>
                  <a:close/>
                  <a:moveTo>
                    <a:pt x="217" y="19"/>
                  </a:moveTo>
                  <a:lnTo>
                    <a:pt x="217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17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20" y="262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226" y="271"/>
                  </a:moveTo>
                  <a:lnTo>
                    <a:pt x="226" y="262"/>
                  </a:lnTo>
                  <a:lnTo>
                    <a:pt x="217" y="262"/>
                  </a:lnTo>
                  <a:lnTo>
                    <a:pt x="217" y="271"/>
                  </a:lnTo>
                  <a:lnTo>
                    <a:pt x="226" y="271"/>
                  </a:lnTo>
                  <a:close/>
                  <a:moveTo>
                    <a:pt x="226" y="0"/>
                  </a:moveTo>
                  <a:lnTo>
                    <a:pt x="217" y="0"/>
                  </a:lnTo>
                  <a:lnTo>
                    <a:pt x="217" y="10"/>
                  </a:lnTo>
                  <a:lnTo>
                    <a:pt x="226" y="10"/>
                  </a:lnTo>
                  <a:lnTo>
                    <a:pt x="226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3" name="Rectangle 2271"/>
            <p:cNvSpPr>
              <a:spLocks noChangeArrowheads="1"/>
            </p:cNvSpPr>
            <p:nvPr/>
          </p:nvSpPr>
          <p:spPr bwMode="auto">
            <a:xfrm>
              <a:off x="3430" y="2593"/>
              <a:ext cx="104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4" name="Freeform 2272"/>
            <p:cNvSpPr>
              <a:spLocks noEditPoints="1"/>
            </p:cNvSpPr>
            <p:nvPr/>
          </p:nvSpPr>
          <p:spPr bwMode="auto">
            <a:xfrm>
              <a:off x="3426" y="3098"/>
              <a:ext cx="132" cy="139"/>
            </a:xfrm>
            <a:custGeom>
              <a:avLst/>
              <a:gdLst>
                <a:gd name="T0" fmla="*/ 10 w 265"/>
                <a:gd name="T1" fmla="*/ 259 h 278"/>
                <a:gd name="T2" fmla="*/ 10 w 265"/>
                <a:gd name="T3" fmla="*/ 278 h 278"/>
                <a:gd name="T4" fmla="*/ 255 w 265"/>
                <a:gd name="T5" fmla="*/ 278 h 278"/>
                <a:gd name="T6" fmla="*/ 255 w 265"/>
                <a:gd name="T7" fmla="*/ 259 h 278"/>
                <a:gd name="T8" fmla="*/ 10 w 265"/>
                <a:gd name="T9" fmla="*/ 259 h 278"/>
                <a:gd name="T10" fmla="*/ 246 w 265"/>
                <a:gd name="T11" fmla="*/ 268 h 278"/>
                <a:gd name="T12" fmla="*/ 265 w 265"/>
                <a:gd name="T13" fmla="*/ 268 h 278"/>
                <a:gd name="T14" fmla="*/ 265 w 265"/>
                <a:gd name="T15" fmla="*/ 10 h 278"/>
                <a:gd name="T16" fmla="*/ 246 w 265"/>
                <a:gd name="T17" fmla="*/ 10 h 278"/>
                <a:gd name="T18" fmla="*/ 246 w 265"/>
                <a:gd name="T19" fmla="*/ 268 h 278"/>
                <a:gd name="T20" fmla="*/ 255 w 265"/>
                <a:gd name="T21" fmla="*/ 20 h 278"/>
                <a:gd name="T22" fmla="*/ 255 w 265"/>
                <a:gd name="T23" fmla="*/ 0 h 278"/>
                <a:gd name="T24" fmla="*/ 10 w 265"/>
                <a:gd name="T25" fmla="*/ 0 h 278"/>
                <a:gd name="T26" fmla="*/ 10 w 265"/>
                <a:gd name="T27" fmla="*/ 20 h 278"/>
                <a:gd name="T28" fmla="*/ 255 w 265"/>
                <a:gd name="T29" fmla="*/ 20 h 278"/>
                <a:gd name="T30" fmla="*/ 20 w 265"/>
                <a:gd name="T31" fmla="*/ 10 h 278"/>
                <a:gd name="T32" fmla="*/ 0 w 265"/>
                <a:gd name="T33" fmla="*/ 10 h 278"/>
                <a:gd name="T34" fmla="*/ 0 w 265"/>
                <a:gd name="T35" fmla="*/ 268 h 278"/>
                <a:gd name="T36" fmla="*/ 20 w 265"/>
                <a:gd name="T37" fmla="*/ 268 h 278"/>
                <a:gd name="T38" fmla="*/ 20 w 265"/>
                <a:gd name="T39" fmla="*/ 10 h 278"/>
                <a:gd name="T40" fmla="*/ 0 w 265"/>
                <a:gd name="T41" fmla="*/ 278 h 278"/>
                <a:gd name="T42" fmla="*/ 10 w 265"/>
                <a:gd name="T43" fmla="*/ 278 h 278"/>
                <a:gd name="T44" fmla="*/ 10 w 265"/>
                <a:gd name="T45" fmla="*/ 268 h 278"/>
                <a:gd name="T46" fmla="*/ 0 w 265"/>
                <a:gd name="T47" fmla="*/ 268 h 278"/>
                <a:gd name="T48" fmla="*/ 0 w 265"/>
                <a:gd name="T49" fmla="*/ 278 h 278"/>
                <a:gd name="T50" fmla="*/ 265 w 265"/>
                <a:gd name="T51" fmla="*/ 278 h 278"/>
                <a:gd name="T52" fmla="*/ 265 w 265"/>
                <a:gd name="T53" fmla="*/ 268 h 278"/>
                <a:gd name="T54" fmla="*/ 255 w 265"/>
                <a:gd name="T55" fmla="*/ 268 h 278"/>
                <a:gd name="T56" fmla="*/ 255 w 265"/>
                <a:gd name="T57" fmla="*/ 278 h 278"/>
                <a:gd name="T58" fmla="*/ 265 w 265"/>
                <a:gd name="T59" fmla="*/ 278 h 278"/>
                <a:gd name="T60" fmla="*/ 265 w 265"/>
                <a:gd name="T61" fmla="*/ 0 h 278"/>
                <a:gd name="T62" fmla="*/ 255 w 265"/>
                <a:gd name="T63" fmla="*/ 0 h 278"/>
                <a:gd name="T64" fmla="*/ 255 w 265"/>
                <a:gd name="T65" fmla="*/ 10 h 278"/>
                <a:gd name="T66" fmla="*/ 265 w 265"/>
                <a:gd name="T67" fmla="*/ 10 h 278"/>
                <a:gd name="T68" fmla="*/ 265 w 265"/>
                <a:gd name="T69" fmla="*/ 0 h 278"/>
                <a:gd name="T70" fmla="*/ 0 w 265"/>
                <a:gd name="T71" fmla="*/ 0 h 278"/>
                <a:gd name="T72" fmla="*/ 0 w 265"/>
                <a:gd name="T73" fmla="*/ 10 h 278"/>
                <a:gd name="T74" fmla="*/ 10 w 265"/>
                <a:gd name="T75" fmla="*/ 10 h 278"/>
                <a:gd name="T76" fmla="*/ 10 w 265"/>
                <a:gd name="T77" fmla="*/ 0 h 278"/>
                <a:gd name="T78" fmla="*/ 0 w 265"/>
                <a:gd name="T79" fmla="*/ 0 h 278"/>
                <a:gd name="T80" fmla="*/ 0 w 265"/>
                <a:gd name="T81" fmla="*/ 278 h 278"/>
                <a:gd name="T82" fmla="*/ 10 w 265"/>
                <a:gd name="T83" fmla="*/ 278 h 278"/>
                <a:gd name="T84" fmla="*/ 10 w 265"/>
                <a:gd name="T85" fmla="*/ 268 h 278"/>
                <a:gd name="T86" fmla="*/ 0 w 265"/>
                <a:gd name="T87" fmla="*/ 268 h 278"/>
                <a:gd name="T88" fmla="*/ 0 w 265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8">
                  <a:moveTo>
                    <a:pt x="10" y="259"/>
                  </a:moveTo>
                  <a:lnTo>
                    <a:pt x="10" y="278"/>
                  </a:lnTo>
                  <a:lnTo>
                    <a:pt x="255" y="278"/>
                  </a:lnTo>
                  <a:lnTo>
                    <a:pt x="255" y="259"/>
                  </a:lnTo>
                  <a:lnTo>
                    <a:pt x="10" y="259"/>
                  </a:lnTo>
                  <a:close/>
                  <a:moveTo>
                    <a:pt x="246" y="268"/>
                  </a:moveTo>
                  <a:lnTo>
                    <a:pt x="265" y="268"/>
                  </a:lnTo>
                  <a:lnTo>
                    <a:pt x="265" y="10"/>
                  </a:lnTo>
                  <a:lnTo>
                    <a:pt x="246" y="10"/>
                  </a:lnTo>
                  <a:lnTo>
                    <a:pt x="246" y="268"/>
                  </a:lnTo>
                  <a:close/>
                  <a:moveTo>
                    <a:pt x="255" y="20"/>
                  </a:moveTo>
                  <a:lnTo>
                    <a:pt x="255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255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65" y="278"/>
                  </a:moveTo>
                  <a:lnTo>
                    <a:pt x="265" y="268"/>
                  </a:lnTo>
                  <a:lnTo>
                    <a:pt x="255" y="268"/>
                  </a:lnTo>
                  <a:lnTo>
                    <a:pt x="255" y="278"/>
                  </a:lnTo>
                  <a:lnTo>
                    <a:pt x="265" y="278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5" name="Rectangle 2273"/>
            <p:cNvSpPr>
              <a:spLocks noChangeArrowheads="1"/>
            </p:cNvSpPr>
            <p:nvPr/>
          </p:nvSpPr>
          <p:spPr bwMode="auto">
            <a:xfrm>
              <a:off x="3430" y="3103"/>
              <a:ext cx="123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6" name="Freeform 2274"/>
            <p:cNvSpPr>
              <a:spLocks noEditPoints="1"/>
            </p:cNvSpPr>
            <p:nvPr/>
          </p:nvSpPr>
          <p:spPr bwMode="auto">
            <a:xfrm>
              <a:off x="3636" y="3227"/>
              <a:ext cx="80" cy="136"/>
            </a:xfrm>
            <a:custGeom>
              <a:avLst/>
              <a:gdLst>
                <a:gd name="T0" fmla="*/ 10 w 162"/>
                <a:gd name="T1" fmla="*/ 252 h 271"/>
                <a:gd name="T2" fmla="*/ 10 w 162"/>
                <a:gd name="T3" fmla="*/ 271 h 271"/>
                <a:gd name="T4" fmla="*/ 152 w 162"/>
                <a:gd name="T5" fmla="*/ 271 h 271"/>
                <a:gd name="T6" fmla="*/ 152 w 162"/>
                <a:gd name="T7" fmla="*/ 252 h 271"/>
                <a:gd name="T8" fmla="*/ 10 w 162"/>
                <a:gd name="T9" fmla="*/ 252 h 271"/>
                <a:gd name="T10" fmla="*/ 142 w 162"/>
                <a:gd name="T11" fmla="*/ 261 h 271"/>
                <a:gd name="T12" fmla="*/ 162 w 162"/>
                <a:gd name="T13" fmla="*/ 261 h 271"/>
                <a:gd name="T14" fmla="*/ 162 w 162"/>
                <a:gd name="T15" fmla="*/ 9 h 271"/>
                <a:gd name="T16" fmla="*/ 142 w 162"/>
                <a:gd name="T17" fmla="*/ 9 h 271"/>
                <a:gd name="T18" fmla="*/ 142 w 162"/>
                <a:gd name="T19" fmla="*/ 261 h 271"/>
                <a:gd name="T20" fmla="*/ 152 w 162"/>
                <a:gd name="T21" fmla="*/ 19 h 271"/>
                <a:gd name="T22" fmla="*/ 152 w 162"/>
                <a:gd name="T23" fmla="*/ 0 h 271"/>
                <a:gd name="T24" fmla="*/ 10 w 162"/>
                <a:gd name="T25" fmla="*/ 0 h 271"/>
                <a:gd name="T26" fmla="*/ 10 w 162"/>
                <a:gd name="T27" fmla="*/ 19 h 271"/>
                <a:gd name="T28" fmla="*/ 152 w 162"/>
                <a:gd name="T29" fmla="*/ 19 h 271"/>
                <a:gd name="T30" fmla="*/ 20 w 162"/>
                <a:gd name="T31" fmla="*/ 9 h 271"/>
                <a:gd name="T32" fmla="*/ 0 w 162"/>
                <a:gd name="T33" fmla="*/ 9 h 271"/>
                <a:gd name="T34" fmla="*/ 0 w 162"/>
                <a:gd name="T35" fmla="*/ 261 h 271"/>
                <a:gd name="T36" fmla="*/ 20 w 162"/>
                <a:gd name="T37" fmla="*/ 261 h 271"/>
                <a:gd name="T38" fmla="*/ 20 w 162"/>
                <a:gd name="T39" fmla="*/ 9 h 271"/>
                <a:gd name="T40" fmla="*/ 0 w 162"/>
                <a:gd name="T41" fmla="*/ 271 h 271"/>
                <a:gd name="T42" fmla="*/ 10 w 162"/>
                <a:gd name="T43" fmla="*/ 271 h 271"/>
                <a:gd name="T44" fmla="*/ 10 w 162"/>
                <a:gd name="T45" fmla="*/ 261 h 271"/>
                <a:gd name="T46" fmla="*/ 0 w 162"/>
                <a:gd name="T47" fmla="*/ 261 h 271"/>
                <a:gd name="T48" fmla="*/ 0 w 162"/>
                <a:gd name="T49" fmla="*/ 271 h 271"/>
                <a:gd name="T50" fmla="*/ 162 w 162"/>
                <a:gd name="T51" fmla="*/ 271 h 271"/>
                <a:gd name="T52" fmla="*/ 162 w 162"/>
                <a:gd name="T53" fmla="*/ 261 h 271"/>
                <a:gd name="T54" fmla="*/ 152 w 162"/>
                <a:gd name="T55" fmla="*/ 261 h 271"/>
                <a:gd name="T56" fmla="*/ 152 w 162"/>
                <a:gd name="T57" fmla="*/ 271 h 271"/>
                <a:gd name="T58" fmla="*/ 162 w 162"/>
                <a:gd name="T59" fmla="*/ 271 h 271"/>
                <a:gd name="T60" fmla="*/ 162 w 162"/>
                <a:gd name="T61" fmla="*/ 0 h 271"/>
                <a:gd name="T62" fmla="*/ 152 w 162"/>
                <a:gd name="T63" fmla="*/ 0 h 271"/>
                <a:gd name="T64" fmla="*/ 152 w 162"/>
                <a:gd name="T65" fmla="*/ 9 h 271"/>
                <a:gd name="T66" fmla="*/ 162 w 162"/>
                <a:gd name="T67" fmla="*/ 9 h 271"/>
                <a:gd name="T68" fmla="*/ 162 w 162"/>
                <a:gd name="T69" fmla="*/ 0 h 271"/>
                <a:gd name="T70" fmla="*/ 0 w 162"/>
                <a:gd name="T71" fmla="*/ 0 h 271"/>
                <a:gd name="T72" fmla="*/ 0 w 162"/>
                <a:gd name="T73" fmla="*/ 9 h 271"/>
                <a:gd name="T74" fmla="*/ 10 w 162"/>
                <a:gd name="T75" fmla="*/ 9 h 271"/>
                <a:gd name="T76" fmla="*/ 10 w 162"/>
                <a:gd name="T77" fmla="*/ 0 h 271"/>
                <a:gd name="T78" fmla="*/ 0 w 162"/>
                <a:gd name="T79" fmla="*/ 0 h 271"/>
                <a:gd name="T80" fmla="*/ 0 w 162"/>
                <a:gd name="T81" fmla="*/ 271 h 271"/>
                <a:gd name="T82" fmla="*/ 10 w 162"/>
                <a:gd name="T83" fmla="*/ 271 h 271"/>
                <a:gd name="T84" fmla="*/ 10 w 162"/>
                <a:gd name="T85" fmla="*/ 261 h 271"/>
                <a:gd name="T86" fmla="*/ 0 w 162"/>
                <a:gd name="T87" fmla="*/ 261 h 271"/>
                <a:gd name="T88" fmla="*/ 0 w 162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1">
                  <a:moveTo>
                    <a:pt x="10" y="252"/>
                  </a:moveTo>
                  <a:lnTo>
                    <a:pt x="10" y="271"/>
                  </a:lnTo>
                  <a:lnTo>
                    <a:pt x="152" y="271"/>
                  </a:lnTo>
                  <a:lnTo>
                    <a:pt x="152" y="252"/>
                  </a:lnTo>
                  <a:lnTo>
                    <a:pt x="10" y="252"/>
                  </a:lnTo>
                  <a:close/>
                  <a:moveTo>
                    <a:pt x="142" y="261"/>
                  </a:moveTo>
                  <a:lnTo>
                    <a:pt x="162" y="261"/>
                  </a:lnTo>
                  <a:lnTo>
                    <a:pt x="162" y="9"/>
                  </a:lnTo>
                  <a:lnTo>
                    <a:pt x="142" y="9"/>
                  </a:lnTo>
                  <a:lnTo>
                    <a:pt x="142" y="261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62" y="271"/>
                  </a:moveTo>
                  <a:lnTo>
                    <a:pt x="162" y="261"/>
                  </a:lnTo>
                  <a:lnTo>
                    <a:pt x="152" y="261"/>
                  </a:lnTo>
                  <a:lnTo>
                    <a:pt x="152" y="271"/>
                  </a:lnTo>
                  <a:lnTo>
                    <a:pt x="162" y="271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7" name="Rectangle 2275"/>
            <p:cNvSpPr>
              <a:spLocks noChangeArrowheads="1"/>
            </p:cNvSpPr>
            <p:nvPr/>
          </p:nvSpPr>
          <p:spPr bwMode="auto">
            <a:xfrm>
              <a:off x="3640" y="3232"/>
              <a:ext cx="7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8" name="Freeform 2276"/>
            <p:cNvSpPr>
              <a:spLocks noEditPoints="1"/>
            </p:cNvSpPr>
            <p:nvPr/>
          </p:nvSpPr>
          <p:spPr bwMode="auto">
            <a:xfrm>
              <a:off x="4124" y="3608"/>
              <a:ext cx="64" cy="139"/>
            </a:xfrm>
            <a:custGeom>
              <a:avLst/>
              <a:gdLst>
                <a:gd name="T0" fmla="*/ 10 w 129"/>
                <a:gd name="T1" fmla="*/ 258 h 277"/>
                <a:gd name="T2" fmla="*/ 10 w 129"/>
                <a:gd name="T3" fmla="*/ 277 h 277"/>
                <a:gd name="T4" fmla="*/ 120 w 129"/>
                <a:gd name="T5" fmla="*/ 277 h 277"/>
                <a:gd name="T6" fmla="*/ 120 w 129"/>
                <a:gd name="T7" fmla="*/ 258 h 277"/>
                <a:gd name="T8" fmla="*/ 10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20 w 129"/>
                <a:gd name="T21" fmla="*/ 19 h 277"/>
                <a:gd name="T22" fmla="*/ 120 w 129"/>
                <a:gd name="T23" fmla="*/ 0 h 277"/>
                <a:gd name="T24" fmla="*/ 10 w 129"/>
                <a:gd name="T25" fmla="*/ 0 h 277"/>
                <a:gd name="T26" fmla="*/ 10 w 129"/>
                <a:gd name="T27" fmla="*/ 19 h 277"/>
                <a:gd name="T28" fmla="*/ 120 w 129"/>
                <a:gd name="T29" fmla="*/ 19 h 277"/>
                <a:gd name="T30" fmla="*/ 20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20 w 129"/>
                <a:gd name="T37" fmla="*/ 268 h 277"/>
                <a:gd name="T38" fmla="*/ 20 w 129"/>
                <a:gd name="T39" fmla="*/ 9 h 277"/>
                <a:gd name="T40" fmla="*/ 0 w 129"/>
                <a:gd name="T41" fmla="*/ 277 h 277"/>
                <a:gd name="T42" fmla="*/ 10 w 129"/>
                <a:gd name="T43" fmla="*/ 277 h 277"/>
                <a:gd name="T44" fmla="*/ 10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20 w 129"/>
                <a:gd name="T55" fmla="*/ 268 h 277"/>
                <a:gd name="T56" fmla="*/ 120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20 w 129"/>
                <a:gd name="T63" fmla="*/ 0 h 277"/>
                <a:gd name="T64" fmla="*/ 120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10 w 129"/>
                <a:gd name="T75" fmla="*/ 9 h 277"/>
                <a:gd name="T76" fmla="*/ 10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10 w 129"/>
                <a:gd name="T83" fmla="*/ 277 h 277"/>
                <a:gd name="T84" fmla="*/ 10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10" y="258"/>
                  </a:moveTo>
                  <a:lnTo>
                    <a:pt x="10" y="277"/>
                  </a:lnTo>
                  <a:lnTo>
                    <a:pt x="120" y="277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20" y="268"/>
                  </a:lnTo>
                  <a:lnTo>
                    <a:pt x="120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69" name="Rectangle 2277"/>
            <p:cNvSpPr>
              <a:spLocks noChangeArrowheads="1"/>
            </p:cNvSpPr>
            <p:nvPr/>
          </p:nvSpPr>
          <p:spPr bwMode="auto">
            <a:xfrm>
              <a:off x="4128" y="3613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0" name="Freeform 2278"/>
            <p:cNvSpPr>
              <a:spLocks noEditPoints="1"/>
            </p:cNvSpPr>
            <p:nvPr/>
          </p:nvSpPr>
          <p:spPr bwMode="auto">
            <a:xfrm>
              <a:off x="4579" y="3098"/>
              <a:ext cx="62" cy="139"/>
            </a:xfrm>
            <a:custGeom>
              <a:avLst/>
              <a:gdLst>
                <a:gd name="T0" fmla="*/ 10 w 123"/>
                <a:gd name="T1" fmla="*/ 259 h 278"/>
                <a:gd name="T2" fmla="*/ 10 w 123"/>
                <a:gd name="T3" fmla="*/ 278 h 278"/>
                <a:gd name="T4" fmla="*/ 114 w 123"/>
                <a:gd name="T5" fmla="*/ 278 h 278"/>
                <a:gd name="T6" fmla="*/ 114 w 123"/>
                <a:gd name="T7" fmla="*/ 259 h 278"/>
                <a:gd name="T8" fmla="*/ 10 w 123"/>
                <a:gd name="T9" fmla="*/ 259 h 278"/>
                <a:gd name="T10" fmla="*/ 104 w 123"/>
                <a:gd name="T11" fmla="*/ 268 h 278"/>
                <a:gd name="T12" fmla="*/ 123 w 123"/>
                <a:gd name="T13" fmla="*/ 268 h 278"/>
                <a:gd name="T14" fmla="*/ 123 w 123"/>
                <a:gd name="T15" fmla="*/ 10 h 278"/>
                <a:gd name="T16" fmla="*/ 104 w 123"/>
                <a:gd name="T17" fmla="*/ 10 h 278"/>
                <a:gd name="T18" fmla="*/ 104 w 123"/>
                <a:gd name="T19" fmla="*/ 268 h 278"/>
                <a:gd name="T20" fmla="*/ 114 w 123"/>
                <a:gd name="T21" fmla="*/ 20 h 278"/>
                <a:gd name="T22" fmla="*/ 114 w 123"/>
                <a:gd name="T23" fmla="*/ 0 h 278"/>
                <a:gd name="T24" fmla="*/ 10 w 123"/>
                <a:gd name="T25" fmla="*/ 0 h 278"/>
                <a:gd name="T26" fmla="*/ 10 w 123"/>
                <a:gd name="T27" fmla="*/ 20 h 278"/>
                <a:gd name="T28" fmla="*/ 114 w 123"/>
                <a:gd name="T29" fmla="*/ 20 h 278"/>
                <a:gd name="T30" fmla="*/ 20 w 123"/>
                <a:gd name="T31" fmla="*/ 10 h 278"/>
                <a:gd name="T32" fmla="*/ 0 w 123"/>
                <a:gd name="T33" fmla="*/ 10 h 278"/>
                <a:gd name="T34" fmla="*/ 0 w 123"/>
                <a:gd name="T35" fmla="*/ 268 h 278"/>
                <a:gd name="T36" fmla="*/ 20 w 123"/>
                <a:gd name="T37" fmla="*/ 268 h 278"/>
                <a:gd name="T38" fmla="*/ 20 w 123"/>
                <a:gd name="T39" fmla="*/ 10 h 278"/>
                <a:gd name="T40" fmla="*/ 0 w 123"/>
                <a:gd name="T41" fmla="*/ 278 h 278"/>
                <a:gd name="T42" fmla="*/ 10 w 123"/>
                <a:gd name="T43" fmla="*/ 278 h 278"/>
                <a:gd name="T44" fmla="*/ 10 w 123"/>
                <a:gd name="T45" fmla="*/ 268 h 278"/>
                <a:gd name="T46" fmla="*/ 0 w 123"/>
                <a:gd name="T47" fmla="*/ 268 h 278"/>
                <a:gd name="T48" fmla="*/ 0 w 123"/>
                <a:gd name="T49" fmla="*/ 278 h 278"/>
                <a:gd name="T50" fmla="*/ 123 w 123"/>
                <a:gd name="T51" fmla="*/ 278 h 278"/>
                <a:gd name="T52" fmla="*/ 123 w 123"/>
                <a:gd name="T53" fmla="*/ 268 h 278"/>
                <a:gd name="T54" fmla="*/ 114 w 123"/>
                <a:gd name="T55" fmla="*/ 268 h 278"/>
                <a:gd name="T56" fmla="*/ 114 w 123"/>
                <a:gd name="T57" fmla="*/ 278 h 278"/>
                <a:gd name="T58" fmla="*/ 123 w 123"/>
                <a:gd name="T59" fmla="*/ 278 h 278"/>
                <a:gd name="T60" fmla="*/ 123 w 123"/>
                <a:gd name="T61" fmla="*/ 0 h 278"/>
                <a:gd name="T62" fmla="*/ 114 w 123"/>
                <a:gd name="T63" fmla="*/ 0 h 278"/>
                <a:gd name="T64" fmla="*/ 114 w 123"/>
                <a:gd name="T65" fmla="*/ 10 h 278"/>
                <a:gd name="T66" fmla="*/ 123 w 123"/>
                <a:gd name="T67" fmla="*/ 10 h 278"/>
                <a:gd name="T68" fmla="*/ 123 w 123"/>
                <a:gd name="T69" fmla="*/ 0 h 278"/>
                <a:gd name="T70" fmla="*/ 0 w 123"/>
                <a:gd name="T71" fmla="*/ 0 h 278"/>
                <a:gd name="T72" fmla="*/ 0 w 123"/>
                <a:gd name="T73" fmla="*/ 10 h 278"/>
                <a:gd name="T74" fmla="*/ 10 w 123"/>
                <a:gd name="T75" fmla="*/ 10 h 278"/>
                <a:gd name="T76" fmla="*/ 10 w 123"/>
                <a:gd name="T77" fmla="*/ 0 h 278"/>
                <a:gd name="T78" fmla="*/ 0 w 123"/>
                <a:gd name="T79" fmla="*/ 0 h 278"/>
                <a:gd name="T80" fmla="*/ 0 w 123"/>
                <a:gd name="T81" fmla="*/ 278 h 278"/>
                <a:gd name="T82" fmla="*/ 10 w 123"/>
                <a:gd name="T83" fmla="*/ 278 h 278"/>
                <a:gd name="T84" fmla="*/ 10 w 123"/>
                <a:gd name="T85" fmla="*/ 268 h 278"/>
                <a:gd name="T86" fmla="*/ 0 w 123"/>
                <a:gd name="T87" fmla="*/ 268 h 278"/>
                <a:gd name="T88" fmla="*/ 0 w 123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8">
                  <a:moveTo>
                    <a:pt x="10" y="259"/>
                  </a:moveTo>
                  <a:lnTo>
                    <a:pt x="10" y="278"/>
                  </a:lnTo>
                  <a:lnTo>
                    <a:pt x="114" y="278"/>
                  </a:lnTo>
                  <a:lnTo>
                    <a:pt x="114" y="259"/>
                  </a:lnTo>
                  <a:lnTo>
                    <a:pt x="10" y="259"/>
                  </a:lnTo>
                  <a:close/>
                  <a:moveTo>
                    <a:pt x="104" y="268"/>
                  </a:moveTo>
                  <a:lnTo>
                    <a:pt x="123" y="268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8"/>
                  </a:lnTo>
                  <a:close/>
                  <a:moveTo>
                    <a:pt x="114" y="20"/>
                  </a:moveTo>
                  <a:lnTo>
                    <a:pt x="114" y="0"/>
                  </a:lnTo>
                  <a:lnTo>
                    <a:pt x="10" y="0"/>
                  </a:lnTo>
                  <a:lnTo>
                    <a:pt x="10" y="20"/>
                  </a:lnTo>
                  <a:lnTo>
                    <a:pt x="114" y="20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3" y="278"/>
                  </a:moveTo>
                  <a:lnTo>
                    <a:pt x="123" y="268"/>
                  </a:lnTo>
                  <a:lnTo>
                    <a:pt x="114" y="268"/>
                  </a:lnTo>
                  <a:lnTo>
                    <a:pt x="114" y="278"/>
                  </a:lnTo>
                  <a:lnTo>
                    <a:pt x="123" y="278"/>
                  </a:lnTo>
                  <a:close/>
                  <a:moveTo>
                    <a:pt x="123" y="0"/>
                  </a:moveTo>
                  <a:lnTo>
                    <a:pt x="114" y="0"/>
                  </a:lnTo>
                  <a:lnTo>
                    <a:pt x="114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1" name="Rectangle 2279"/>
            <p:cNvSpPr>
              <a:spLocks noChangeArrowheads="1"/>
            </p:cNvSpPr>
            <p:nvPr/>
          </p:nvSpPr>
          <p:spPr bwMode="auto">
            <a:xfrm>
              <a:off x="4584" y="3103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2" name="Freeform 2280"/>
            <p:cNvSpPr>
              <a:spLocks noEditPoints="1"/>
            </p:cNvSpPr>
            <p:nvPr/>
          </p:nvSpPr>
          <p:spPr bwMode="auto">
            <a:xfrm>
              <a:off x="4185" y="2459"/>
              <a:ext cx="65" cy="139"/>
            </a:xfrm>
            <a:custGeom>
              <a:avLst/>
              <a:gdLst>
                <a:gd name="T0" fmla="*/ 10 w 129"/>
                <a:gd name="T1" fmla="*/ 258 h 277"/>
                <a:gd name="T2" fmla="*/ 10 w 129"/>
                <a:gd name="T3" fmla="*/ 277 h 277"/>
                <a:gd name="T4" fmla="*/ 120 w 129"/>
                <a:gd name="T5" fmla="*/ 277 h 277"/>
                <a:gd name="T6" fmla="*/ 120 w 129"/>
                <a:gd name="T7" fmla="*/ 258 h 277"/>
                <a:gd name="T8" fmla="*/ 10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20 w 129"/>
                <a:gd name="T21" fmla="*/ 19 h 277"/>
                <a:gd name="T22" fmla="*/ 120 w 129"/>
                <a:gd name="T23" fmla="*/ 0 h 277"/>
                <a:gd name="T24" fmla="*/ 10 w 129"/>
                <a:gd name="T25" fmla="*/ 0 h 277"/>
                <a:gd name="T26" fmla="*/ 10 w 129"/>
                <a:gd name="T27" fmla="*/ 19 h 277"/>
                <a:gd name="T28" fmla="*/ 120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10 w 129"/>
                <a:gd name="T43" fmla="*/ 277 h 277"/>
                <a:gd name="T44" fmla="*/ 10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20 w 129"/>
                <a:gd name="T55" fmla="*/ 268 h 277"/>
                <a:gd name="T56" fmla="*/ 120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20 w 129"/>
                <a:gd name="T63" fmla="*/ 0 h 277"/>
                <a:gd name="T64" fmla="*/ 120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10 w 129"/>
                <a:gd name="T75" fmla="*/ 9 h 277"/>
                <a:gd name="T76" fmla="*/ 10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10 w 129"/>
                <a:gd name="T83" fmla="*/ 277 h 277"/>
                <a:gd name="T84" fmla="*/ 10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10" y="258"/>
                  </a:moveTo>
                  <a:lnTo>
                    <a:pt x="10" y="277"/>
                  </a:lnTo>
                  <a:lnTo>
                    <a:pt x="120" y="277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20" y="268"/>
                  </a:lnTo>
                  <a:lnTo>
                    <a:pt x="120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3" name="Rectangle 2281"/>
            <p:cNvSpPr>
              <a:spLocks noChangeArrowheads="1"/>
            </p:cNvSpPr>
            <p:nvPr/>
          </p:nvSpPr>
          <p:spPr bwMode="auto">
            <a:xfrm>
              <a:off x="4190" y="2464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4" name="Freeform 2282"/>
            <p:cNvSpPr>
              <a:spLocks noEditPoints="1"/>
            </p:cNvSpPr>
            <p:nvPr/>
          </p:nvSpPr>
          <p:spPr bwMode="auto">
            <a:xfrm>
              <a:off x="3545" y="2714"/>
              <a:ext cx="62" cy="139"/>
            </a:xfrm>
            <a:custGeom>
              <a:avLst/>
              <a:gdLst>
                <a:gd name="T0" fmla="*/ 10 w 123"/>
                <a:gd name="T1" fmla="*/ 258 h 278"/>
                <a:gd name="T2" fmla="*/ 10 w 123"/>
                <a:gd name="T3" fmla="*/ 278 h 278"/>
                <a:gd name="T4" fmla="*/ 113 w 123"/>
                <a:gd name="T5" fmla="*/ 278 h 278"/>
                <a:gd name="T6" fmla="*/ 113 w 123"/>
                <a:gd name="T7" fmla="*/ 258 h 278"/>
                <a:gd name="T8" fmla="*/ 10 w 123"/>
                <a:gd name="T9" fmla="*/ 258 h 278"/>
                <a:gd name="T10" fmla="*/ 104 w 123"/>
                <a:gd name="T11" fmla="*/ 268 h 278"/>
                <a:gd name="T12" fmla="*/ 123 w 123"/>
                <a:gd name="T13" fmla="*/ 268 h 278"/>
                <a:gd name="T14" fmla="*/ 123 w 123"/>
                <a:gd name="T15" fmla="*/ 10 h 278"/>
                <a:gd name="T16" fmla="*/ 104 w 123"/>
                <a:gd name="T17" fmla="*/ 10 h 278"/>
                <a:gd name="T18" fmla="*/ 104 w 123"/>
                <a:gd name="T19" fmla="*/ 268 h 278"/>
                <a:gd name="T20" fmla="*/ 113 w 123"/>
                <a:gd name="T21" fmla="*/ 19 h 278"/>
                <a:gd name="T22" fmla="*/ 113 w 123"/>
                <a:gd name="T23" fmla="*/ 0 h 278"/>
                <a:gd name="T24" fmla="*/ 10 w 123"/>
                <a:gd name="T25" fmla="*/ 0 h 278"/>
                <a:gd name="T26" fmla="*/ 10 w 123"/>
                <a:gd name="T27" fmla="*/ 19 h 278"/>
                <a:gd name="T28" fmla="*/ 113 w 123"/>
                <a:gd name="T29" fmla="*/ 19 h 278"/>
                <a:gd name="T30" fmla="*/ 20 w 123"/>
                <a:gd name="T31" fmla="*/ 10 h 278"/>
                <a:gd name="T32" fmla="*/ 0 w 123"/>
                <a:gd name="T33" fmla="*/ 10 h 278"/>
                <a:gd name="T34" fmla="*/ 0 w 123"/>
                <a:gd name="T35" fmla="*/ 268 h 278"/>
                <a:gd name="T36" fmla="*/ 20 w 123"/>
                <a:gd name="T37" fmla="*/ 268 h 278"/>
                <a:gd name="T38" fmla="*/ 20 w 123"/>
                <a:gd name="T39" fmla="*/ 10 h 278"/>
                <a:gd name="T40" fmla="*/ 0 w 123"/>
                <a:gd name="T41" fmla="*/ 278 h 278"/>
                <a:gd name="T42" fmla="*/ 10 w 123"/>
                <a:gd name="T43" fmla="*/ 278 h 278"/>
                <a:gd name="T44" fmla="*/ 10 w 123"/>
                <a:gd name="T45" fmla="*/ 268 h 278"/>
                <a:gd name="T46" fmla="*/ 0 w 123"/>
                <a:gd name="T47" fmla="*/ 268 h 278"/>
                <a:gd name="T48" fmla="*/ 0 w 123"/>
                <a:gd name="T49" fmla="*/ 278 h 278"/>
                <a:gd name="T50" fmla="*/ 123 w 123"/>
                <a:gd name="T51" fmla="*/ 278 h 278"/>
                <a:gd name="T52" fmla="*/ 123 w 123"/>
                <a:gd name="T53" fmla="*/ 268 h 278"/>
                <a:gd name="T54" fmla="*/ 113 w 123"/>
                <a:gd name="T55" fmla="*/ 268 h 278"/>
                <a:gd name="T56" fmla="*/ 113 w 123"/>
                <a:gd name="T57" fmla="*/ 278 h 278"/>
                <a:gd name="T58" fmla="*/ 123 w 123"/>
                <a:gd name="T59" fmla="*/ 278 h 278"/>
                <a:gd name="T60" fmla="*/ 123 w 123"/>
                <a:gd name="T61" fmla="*/ 0 h 278"/>
                <a:gd name="T62" fmla="*/ 113 w 123"/>
                <a:gd name="T63" fmla="*/ 0 h 278"/>
                <a:gd name="T64" fmla="*/ 113 w 123"/>
                <a:gd name="T65" fmla="*/ 10 h 278"/>
                <a:gd name="T66" fmla="*/ 123 w 123"/>
                <a:gd name="T67" fmla="*/ 10 h 278"/>
                <a:gd name="T68" fmla="*/ 123 w 123"/>
                <a:gd name="T69" fmla="*/ 0 h 278"/>
                <a:gd name="T70" fmla="*/ 0 w 123"/>
                <a:gd name="T71" fmla="*/ 0 h 278"/>
                <a:gd name="T72" fmla="*/ 0 w 123"/>
                <a:gd name="T73" fmla="*/ 10 h 278"/>
                <a:gd name="T74" fmla="*/ 10 w 123"/>
                <a:gd name="T75" fmla="*/ 10 h 278"/>
                <a:gd name="T76" fmla="*/ 10 w 123"/>
                <a:gd name="T77" fmla="*/ 0 h 278"/>
                <a:gd name="T78" fmla="*/ 0 w 123"/>
                <a:gd name="T79" fmla="*/ 0 h 278"/>
                <a:gd name="T80" fmla="*/ 0 w 123"/>
                <a:gd name="T81" fmla="*/ 278 h 278"/>
                <a:gd name="T82" fmla="*/ 10 w 123"/>
                <a:gd name="T83" fmla="*/ 278 h 278"/>
                <a:gd name="T84" fmla="*/ 10 w 123"/>
                <a:gd name="T85" fmla="*/ 268 h 278"/>
                <a:gd name="T86" fmla="*/ 0 w 123"/>
                <a:gd name="T87" fmla="*/ 268 h 278"/>
                <a:gd name="T88" fmla="*/ 0 w 123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8">
                  <a:moveTo>
                    <a:pt x="10" y="258"/>
                  </a:moveTo>
                  <a:lnTo>
                    <a:pt x="10" y="278"/>
                  </a:lnTo>
                  <a:lnTo>
                    <a:pt x="113" y="278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4" y="268"/>
                  </a:moveTo>
                  <a:lnTo>
                    <a:pt x="123" y="268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3" y="278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8"/>
                  </a:lnTo>
                  <a:lnTo>
                    <a:pt x="123" y="278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5" name="Rectangle 2283"/>
            <p:cNvSpPr>
              <a:spLocks noChangeArrowheads="1"/>
            </p:cNvSpPr>
            <p:nvPr/>
          </p:nvSpPr>
          <p:spPr bwMode="auto">
            <a:xfrm>
              <a:off x="3550" y="2719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6" name="Freeform 2284"/>
            <p:cNvSpPr>
              <a:spLocks noEditPoints="1"/>
            </p:cNvSpPr>
            <p:nvPr/>
          </p:nvSpPr>
          <p:spPr bwMode="auto">
            <a:xfrm>
              <a:off x="3590" y="3482"/>
              <a:ext cx="62" cy="136"/>
            </a:xfrm>
            <a:custGeom>
              <a:avLst/>
              <a:gdLst>
                <a:gd name="T0" fmla="*/ 9 w 123"/>
                <a:gd name="T1" fmla="*/ 252 h 271"/>
                <a:gd name="T2" fmla="*/ 9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9 w 123"/>
                <a:gd name="T9" fmla="*/ 252 h 271"/>
                <a:gd name="T10" fmla="*/ 103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3 w 123"/>
                <a:gd name="T17" fmla="*/ 10 h 271"/>
                <a:gd name="T18" fmla="*/ 103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9 w 123"/>
                <a:gd name="T25" fmla="*/ 0 h 271"/>
                <a:gd name="T26" fmla="*/ 9 w 123"/>
                <a:gd name="T27" fmla="*/ 19 h 271"/>
                <a:gd name="T28" fmla="*/ 113 w 123"/>
                <a:gd name="T29" fmla="*/ 19 h 271"/>
                <a:gd name="T30" fmla="*/ 19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19 w 123"/>
                <a:gd name="T37" fmla="*/ 261 h 271"/>
                <a:gd name="T38" fmla="*/ 19 w 123"/>
                <a:gd name="T39" fmla="*/ 10 h 271"/>
                <a:gd name="T40" fmla="*/ 0 w 123"/>
                <a:gd name="T41" fmla="*/ 271 h 271"/>
                <a:gd name="T42" fmla="*/ 9 w 123"/>
                <a:gd name="T43" fmla="*/ 271 h 271"/>
                <a:gd name="T44" fmla="*/ 9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9 w 123"/>
                <a:gd name="T75" fmla="*/ 10 h 271"/>
                <a:gd name="T76" fmla="*/ 9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9 w 123"/>
                <a:gd name="T83" fmla="*/ 271 h 271"/>
                <a:gd name="T84" fmla="*/ 9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9" y="252"/>
                  </a:moveTo>
                  <a:lnTo>
                    <a:pt x="9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9" y="252"/>
                  </a:lnTo>
                  <a:close/>
                  <a:moveTo>
                    <a:pt x="103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3" y="10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7" name="Rectangle 2285"/>
            <p:cNvSpPr>
              <a:spLocks noChangeArrowheads="1"/>
            </p:cNvSpPr>
            <p:nvPr/>
          </p:nvSpPr>
          <p:spPr bwMode="auto">
            <a:xfrm>
              <a:off x="3595" y="3487"/>
              <a:ext cx="5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8" name="Freeform 2286"/>
            <p:cNvSpPr>
              <a:spLocks noEditPoints="1"/>
            </p:cNvSpPr>
            <p:nvPr/>
          </p:nvSpPr>
          <p:spPr bwMode="auto">
            <a:xfrm>
              <a:off x="3820" y="3482"/>
              <a:ext cx="61" cy="136"/>
            </a:xfrm>
            <a:custGeom>
              <a:avLst/>
              <a:gdLst>
                <a:gd name="T0" fmla="*/ 9 w 122"/>
                <a:gd name="T1" fmla="*/ 252 h 271"/>
                <a:gd name="T2" fmla="*/ 9 w 122"/>
                <a:gd name="T3" fmla="*/ 271 h 271"/>
                <a:gd name="T4" fmla="*/ 113 w 122"/>
                <a:gd name="T5" fmla="*/ 271 h 271"/>
                <a:gd name="T6" fmla="*/ 113 w 122"/>
                <a:gd name="T7" fmla="*/ 252 h 271"/>
                <a:gd name="T8" fmla="*/ 9 w 122"/>
                <a:gd name="T9" fmla="*/ 252 h 271"/>
                <a:gd name="T10" fmla="*/ 103 w 122"/>
                <a:gd name="T11" fmla="*/ 261 h 271"/>
                <a:gd name="T12" fmla="*/ 122 w 122"/>
                <a:gd name="T13" fmla="*/ 261 h 271"/>
                <a:gd name="T14" fmla="*/ 122 w 122"/>
                <a:gd name="T15" fmla="*/ 10 h 271"/>
                <a:gd name="T16" fmla="*/ 103 w 122"/>
                <a:gd name="T17" fmla="*/ 10 h 271"/>
                <a:gd name="T18" fmla="*/ 103 w 122"/>
                <a:gd name="T19" fmla="*/ 261 h 271"/>
                <a:gd name="T20" fmla="*/ 113 w 122"/>
                <a:gd name="T21" fmla="*/ 19 h 271"/>
                <a:gd name="T22" fmla="*/ 113 w 122"/>
                <a:gd name="T23" fmla="*/ 0 h 271"/>
                <a:gd name="T24" fmla="*/ 9 w 122"/>
                <a:gd name="T25" fmla="*/ 0 h 271"/>
                <a:gd name="T26" fmla="*/ 9 w 122"/>
                <a:gd name="T27" fmla="*/ 19 h 271"/>
                <a:gd name="T28" fmla="*/ 113 w 122"/>
                <a:gd name="T29" fmla="*/ 19 h 271"/>
                <a:gd name="T30" fmla="*/ 19 w 122"/>
                <a:gd name="T31" fmla="*/ 10 h 271"/>
                <a:gd name="T32" fmla="*/ 0 w 122"/>
                <a:gd name="T33" fmla="*/ 10 h 271"/>
                <a:gd name="T34" fmla="*/ 0 w 122"/>
                <a:gd name="T35" fmla="*/ 261 h 271"/>
                <a:gd name="T36" fmla="*/ 19 w 122"/>
                <a:gd name="T37" fmla="*/ 261 h 271"/>
                <a:gd name="T38" fmla="*/ 19 w 122"/>
                <a:gd name="T39" fmla="*/ 10 h 271"/>
                <a:gd name="T40" fmla="*/ 0 w 122"/>
                <a:gd name="T41" fmla="*/ 271 h 271"/>
                <a:gd name="T42" fmla="*/ 9 w 122"/>
                <a:gd name="T43" fmla="*/ 271 h 271"/>
                <a:gd name="T44" fmla="*/ 9 w 122"/>
                <a:gd name="T45" fmla="*/ 261 h 271"/>
                <a:gd name="T46" fmla="*/ 0 w 122"/>
                <a:gd name="T47" fmla="*/ 261 h 271"/>
                <a:gd name="T48" fmla="*/ 0 w 122"/>
                <a:gd name="T49" fmla="*/ 271 h 271"/>
                <a:gd name="T50" fmla="*/ 122 w 122"/>
                <a:gd name="T51" fmla="*/ 271 h 271"/>
                <a:gd name="T52" fmla="*/ 122 w 122"/>
                <a:gd name="T53" fmla="*/ 261 h 271"/>
                <a:gd name="T54" fmla="*/ 113 w 122"/>
                <a:gd name="T55" fmla="*/ 261 h 271"/>
                <a:gd name="T56" fmla="*/ 113 w 122"/>
                <a:gd name="T57" fmla="*/ 271 h 271"/>
                <a:gd name="T58" fmla="*/ 122 w 122"/>
                <a:gd name="T59" fmla="*/ 271 h 271"/>
                <a:gd name="T60" fmla="*/ 122 w 122"/>
                <a:gd name="T61" fmla="*/ 0 h 271"/>
                <a:gd name="T62" fmla="*/ 113 w 122"/>
                <a:gd name="T63" fmla="*/ 0 h 271"/>
                <a:gd name="T64" fmla="*/ 113 w 122"/>
                <a:gd name="T65" fmla="*/ 10 h 271"/>
                <a:gd name="T66" fmla="*/ 122 w 122"/>
                <a:gd name="T67" fmla="*/ 10 h 271"/>
                <a:gd name="T68" fmla="*/ 122 w 122"/>
                <a:gd name="T69" fmla="*/ 0 h 271"/>
                <a:gd name="T70" fmla="*/ 0 w 122"/>
                <a:gd name="T71" fmla="*/ 0 h 271"/>
                <a:gd name="T72" fmla="*/ 0 w 122"/>
                <a:gd name="T73" fmla="*/ 10 h 271"/>
                <a:gd name="T74" fmla="*/ 9 w 122"/>
                <a:gd name="T75" fmla="*/ 10 h 271"/>
                <a:gd name="T76" fmla="*/ 9 w 122"/>
                <a:gd name="T77" fmla="*/ 0 h 271"/>
                <a:gd name="T78" fmla="*/ 0 w 122"/>
                <a:gd name="T79" fmla="*/ 0 h 271"/>
                <a:gd name="T80" fmla="*/ 0 w 122"/>
                <a:gd name="T81" fmla="*/ 271 h 271"/>
                <a:gd name="T82" fmla="*/ 9 w 122"/>
                <a:gd name="T83" fmla="*/ 271 h 271"/>
                <a:gd name="T84" fmla="*/ 9 w 122"/>
                <a:gd name="T85" fmla="*/ 261 h 271"/>
                <a:gd name="T86" fmla="*/ 0 w 122"/>
                <a:gd name="T87" fmla="*/ 261 h 271"/>
                <a:gd name="T88" fmla="*/ 0 w 122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1">
                  <a:moveTo>
                    <a:pt x="9" y="252"/>
                  </a:moveTo>
                  <a:lnTo>
                    <a:pt x="9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9" y="252"/>
                  </a:lnTo>
                  <a:close/>
                  <a:moveTo>
                    <a:pt x="103" y="261"/>
                  </a:moveTo>
                  <a:lnTo>
                    <a:pt x="122" y="261"/>
                  </a:lnTo>
                  <a:lnTo>
                    <a:pt x="122" y="10"/>
                  </a:lnTo>
                  <a:lnTo>
                    <a:pt x="103" y="10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2" y="271"/>
                  </a:moveTo>
                  <a:lnTo>
                    <a:pt x="122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2" y="271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79" name="Rectangle 2287"/>
            <p:cNvSpPr>
              <a:spLocks noChangeArrowheads="1"/>
            </p:cNvSpPr>
            <p:nvPr/>
          </p:nvSpPr>
          <p:spPr bwMode="auto">
            <a:xfrm>
              <a:off x="3825" y="3487"/>
              <a:ext cx="51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0" name="Freeform 2288"/>
            <p:cNvSpPr>
              <a:spLocks noEditPoints="1"/>
            </p:cNvSpPr>
            <p:nvPr/>
          </p:nvSpPr>
          <p:spPr bwMode="auto">
            <a:xfrm>
              <a:off x="3897" y="3608"/>
              <a:ext cx="65" cy="139"/>
            </a:xfrm>
            <a:custGeom>
              <a:avLst/>
              <a:gdLst>
                <a:gd name="T0" fmla="*/ 9 w 129"/>
                <a:gd name="T1" fmla="*/ 258 h 277"/>
                <a:gd name="T2" fmla="*/ 9 w 129"/>
                <a:gd name="T3" fmla="*/ 277 h 277"/>
                <a:gd name="T4" fmla="*/ 119 w 129"/>
                <a:gd name="T5" fmla="*/ 277 h 277"/>
                <a:gd name="T6" fmla="*/ 119 w 129"/>
                <a:gd name="T7" fmla="*/ 258 h 277"/>
                <a:gd name="T8" fmla="*/ 9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19 w 129"/>
                <a:gd name="T21" fmla="*/ 19 h 277"/>
                <a:gd name="T22" fmla="*/ 119 w 129"/>
                <a:gd name="T23" fmla="*/ 0 h 277"/>
                <a:gd name="T24" fmla="*/ 9 w 129"/>
                <a:gd name="T25" fmla="*/ 0 h 277"/>
                <a:gd name="T26" fmla="*/ 9 w 129"/>
                <a:gd name="T27" fmla="*/ 19 h 277"/>
                <a:gd name="T28" fmla="*/ 119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9 w 129"/>
                <a:gd name="T43" fmla="*/ 277 h 277"/>
                <a:gd name="T44" fmla="*/ 9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19 w 129"/>
                <a:gd name="T55" fmla="*/ 268 h 277"/>
                <a:gd name="T56" fmla="*/ 119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19 w 129"/>
                <a:gd name="T63" fmla="*/ 0 h 277"/>
                <a:gd name="T64" fmla="*/ 119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9 w 129"/>
                <a:gd name="T75" fmla="*/ 9 h 277"/>
                <a:gd name="T76" fmla="*/ 9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9 w 129"/>
                <a:gd name="T83" fmla="*/ 277 h 277"/>
                <a:gd name="T84" fmla="*/ 9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9" y="258"/>
                  </a:moveTo>
                  <a:lnTo>
                    <a:pt x="9" y="277"/>
                  </a:lnTo>
                  <a:lnTo>
                    <a:pt x="119" y="277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1" name="Rectangle 2289"/>
            <p:cNvSpPr>
              <a:spLocks noChangeArrowheads="1"/>
            </p:cNvSpPr>
            <p:nvPr/>
          </p:nvSpPr>
          <p:spPr bwMode="auto">
            <a:xfrm>
              <a:off x="3902" y="3613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2" name="Freeform 2290"/>
            <p:cNvSpPr>
              <a:spLocks noEditPoints="1"/>
            </p:cNvSpPr>
            <p:nvPr/>
          </p:nvSpPr>
          <p:spPr bwMode="auto">
            <a:xfrm>
              <a:off x="4253" y="3482"/>
              <a:ext cx="61" cy="136"/>
            </a:xfrm>
            <a:custGeom>
              <a:avLst/>
              <a:gdLst>
                <a:gd name="T0" fmla="*/ 9 w 123"/>
                <a:gd name="T1" fmla="*/ 252 h 271"/>
                <a:gd name="T2" fmla="*/ 9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9 w 123"/>
                <a:gd name="T9" fmla="*/ 252 h 271"/>
                <a:gd name="T10" fmla="*/ 103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3 w 123"/>
                <a:gd name="T17" fmla="*/ 10 h 271"/>
                <a:gd name="T18" fmla="*/ 103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9 w 123"/>
                <a:gd name="T25" fmla="*/ 0 h 271"/>
                <a:gd name="T26" fmla="*/ 9 w 123"/>
                <a:gd name="T27" fmla="*/ 19 h 271"/>
                <a:gd name="T28" fmla="*/ 113 w 123"/>
                <a:gd name="T29" fmla="*/ 19 h 271"/>
                <a:gd name="T30" fmla="*/ 19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19 w 123"/>
                <a:gd name="T37" fmla="*/ 261 h 271"/>
                <a:gd name="T38" fmla="*/ 19 w 123"/>
                <a:gd name="T39" fmla="*/ 10 h 271"/>
                <a:gd name="T40" fmla="*/ 0 w 123"/>
                <a:gd name="T41" fmla="*/ 271 h 271"/>
                <a:gd name="T42" fmla="*/ 9 w 123"/>
                <a:gd name="T43" fmla="*/ 271 h 271"/>
                <a:gd name="T44" fmla="*/ 9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9 w 123"/>
                <a:gd name="T75" fmla="*/ 10 h 271"/>
                <a:gd name="T76" fmla="*/ 9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9 w 123"/>
                <a:gd name="T83" fmla="*/ 271 h 271"/>
                <a:gd name="T84" fmla="*/ 9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9" y="252"/>
                  </a:moveTo>
                  <a:lnTo>
                    <a:pt x="9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9" y="252"/>
                  </a:lnTo>
                  <a:close/>
                  <a:moveTo>
                    <a:pt x="103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3" y="10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3" name="Rectangle 2291"/>
            <p:cNvSpPr>
              <a:spLocks noChangeArrowheads="1"/>
            </p:cNvSpPr>
            <p:nvPr/>
          </p:nvSpPr>
          <p:spPr bwMode="auto">
            <a:xfrm>
              <a:off x="4258" y="3487"/>
              <a:ext cx="51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4" name="Freeform 2292"/>
            <p:cNvSpPr>
              <a:spLocks noEditPoints="1"/>
            </p:cNvSpPr>
            <p:nvPr/>
          </p:nvSpPr>
          <p:spPr bwMode="auto">
            <a:xfrm>
              <a:off x="4492" y="2714"/>
              <a:ext cx="65" cy="139"/>
            </a:xfrm>
            <a:custGeom>
              <a:avLst/>
              <a:gdLst>
                <a:gd name="T0" fmla="*/ 10 w 129"/>
                <a:gd name="T1" fmla="*/ 258 h 278"/>
                <a:gd name="T2" fmla="*/ 10 w 129"/>
                <a:gd name="T3" fmla="*/ 278 h 278"/>
                <a:gd name="T4" fmla="*/ 120 w 129"/>
                <a:gd name="T5" fmla="*/ 278 h 278"/>
                <a:gd name="T6" fmla="*/ 120 w 129"/>
                <a:gd name="T7" fmla="*/ 258 h 278"/>
                <a:gd name="T8" fmla="*/ 10 w 129"/>
                <a:gd name="T9" fmla="*/ 258 h 278"/>
                <a:gd name="T10" fmla="*/ 110 w 129"/>
                <a:gd name="T11" fmla="*/ 268 h 278"/>
                <a:gd name="T12" fmla="*/ 129 w 129"/>
                <a:gd name="T13" fmla="*/ 268 h 278"/>
                <a:gd name="T14" fmla="*/ 129 w 129"/>
                <a:gd name="T15" fmla="*/ 10 h 278"/>
                <a:gd name="T16" fmla="*/ 110 w 129"/>
                <a:gd name="T17" fmla="*/ 10 h 278"/>
                <a:gd name="T18" fmla="*/ 110 w 129"/>
                <a:gd name="T19" fmla="*/ 268 h 278"/>
                <a:gd name="T20" fmla="*/ 120 w 129"/>
                <a:gd name="T21" fmla="*/ 19 h 278"/>
                <a:gd name="T22" fmla="*/ 120 w 129"/>
                <a:gd name="T23" fmla="*/ 0 h 278"/>
                <a:gd name="T24" fmla="*/ 10 w 129"/>
                <a:gd name="T25" fmla="*/ 0 h 278"/>
                <a:gd name="T26" fmla="*/ 10 w 129"/>
                <a:gd name="T27" fmla="*/ 19 h 278"/>
                <a:gd name="T28" fmla="*/ 120 w 129"/>
                <a:gd name="T29" fmla="*/ 19 h 278"/>
                <a:gd name="T30" fmla="*/ 19 w 129"/>
                <a:gd name="T31" fmla="*/ 10 h 278"/>
                <a:gd name="T32" fmla="*/ 0 w 129"/>
                <a:gd name="T33" fmla="*/ 10 h 278"/>
                <a:gd name="T34" fmla="*/ 0 w 129"/>
                <a:gd name="T35" fmla="*/ 268 h 278"/>
                <a:gd name="T36" fmla="*/ 19 w 129"/>
                <a:gd name="T37" fmla="*/ 268 h 278"/>
                <a:gd name="T38" fmla="*/ 19 w 129"/>
                <a:gd name="T39" fmla="*/ 10 h 278"/>
                <a:gd name="T40" fmla="*/ 0 w 129"/>
                <a:gd name="T41" fmla="*/ 278 h 278"/>
                <a:gd name="T42" fmla="*/ 10 w 129"/>
                <a:gd name="T43" fmla="*/ 278 h 278"/>
                <a:gd name="T44" fmla="*/ 10 w 129"/>
                <a:gd name="T45" fmla="*/ 268 h 278"/>
                <a:gd name="T46" fmla="*/ 0 w 129"/>
                <a:gd name="T47" fmla="*/ 268 h 278"/>
                <a:gd name="T48" fmla="*/ 0 w 129"/>
                <a:gd name="T49" fmla="*/ 278 h 278"/>
                <a:gd name="T50" fmla="*/ 129 w 129"/>
                <a:gd name="T51" fmla="*/ 278 h 278"/>
                <a:gd name="T52" fmla="*/ 129 w 129"/>
                <a:gd name="T53" fmla="*/ 268 h 278"/>
                <a:gd name="T54" fmla="*/ 120 w 129"/>
                <a:gd name="T55" fmla="*/ 268 h 278"/>
                <a:gd name="T56" fmla="*/ 120 w 129"/>
                <a:gd name="T57" fmla="*/ 278 h 278"/>
                <a:gd name="T58" fmla="*/ 129 w 129"/>
                <a:gd name="T59" fmla="*/ 278 h 278"/>
                <a:gd name="T60" fmla="*/ 129 w 129"/>
                <a:gd name="T61" fmla="*/ 0 h 278"/>
                <a:gd name="T62" fmla="*/ 120 w 129"/>
                <a:gd name="T63" fmla="*/ 0 h 278"/>
                <a:gd name="T64" fmla="*/ 120 w 129"/>
                <a:gd name="T65" fmla="*/ 10 h 278"/>
                <a:gd name="T66" fmla="*/ 129 w 129"/>
                <a:gd name="T67" fmla="*/ 10 h 278"/>
                <a:gd name="T68" fmla="*/ 129 w 129"/>
                <a:gd name="T69" fmla="*/ 0 h 278"/>
                <a:gd name="T70" fmla="*/ 0 w 129"/>
                <a:gd name="T71" fmla="*/ 0 h 278"/>
                <a:gd name="T72" fmla="*/ 0 w 129"/>
                <a:gd name="T73" fmla="*/ 10 h 278"/>
                <a:gd name="T74" fmla="*/ 10 w 129"/>
                <a:gd name="T75" fmla="*/ 10 h 278"/>
                <a:gd name="T76" fmla="*/ 10 w 129"/>
                <a:gd name="T77" fmla="*/ 0 h 278"/>
                <a:gd name="T78" fmla="*/ 0 w 129"/>
                <a:gd name="T79" fmla="*/ 0 h 278"/>
                <a:gd name="T80" fmla="*/ 0 w 129"/>
                <a:gd name="T81" fmla="*/ 278 h 278"/>
                <a:gd name="T82" fmla="*/ 10 w 129"/>
                <a:gd name="T83" fmla="*/ 278 h 278"/>
                <a:gd name="T84" fmla="*/ 10 w 129"/>
                <a:gd name="T85" fmla="*/ 268 h 278"/>
                <a:gd name="T86" fmla="*/ 0 w 129"/>
                <a:gd name="T87" fmla="*/ 268 h 278"/>
                <a:gd name="T88" fmla="*/ 0 w 129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8">
                  <a:moveTo>
                    <a:pt x="10" y="258"/>
                  </a:moveTo>
                  <a:lnTo>
                    <a:pt x="10" y="278"/>
                  </a:lnTo>
                  <a:lnTo>
                    <a:pt x="120" y="278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10"/>
                  </a:lnTo>
                  <a:lnTo>
                    <a:pt x="110" y="10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9" y="278"/>
                  </a:moveTo>
                  <a:lnTo>
                    <a:pt x="129" y="268"/>
                  </a:lnTo>
                  <a:lnTo>
                    <a:pt x="120" y="268"/>
                  </a:lnTo>
                  <a:lnTo>
                    <a:pt x="120" y="278"/>
                  </a:lnTo>
                  <a:lnTo>
                    <a:pt x="129" y="278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10"/>
                  </a:lnTo>
                  <a:lnTo>
                    <a:pt x="129" y="10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5" name="Rectangle 2293"/>
            <p:cNvSpPr>
              <a:spLocks noChangeArrowheads="1"/>
            </p:cNvSpPr>
            <p:nvPr/>
          </p:nvSpPr>
          <p:spPr bwMode="auto">
            <a:xfrm>
              <a:off x="4497" y="2719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6" name="Freeform 2294"/>
            <p:cNvSpPr>
              <a:spLocks noEditPoints="1"/>
            </p:cNvSpPr>
            <p:nvPr/>
          </p:nvSpPr>
          <p:spPr bwMode="auto">
            <a:xfrm>
              <a:off x="3910" y="2459"/>
              <a:ext cx="65" cy="139"/>
            </a:xfrm>
            <a:custGeom>
              <a:avLst/>
              <a:gdLst>
                <a:gd name="T0" fmla="*/ 9 w 129"/>
                <a:gd name="T1" fmla="*/ 258 h 277"/>
                <a:gd name="T2" fmla="*/ 9 w 129"/>
                <a:gd name="T3" fmla="*/ 277 h 277"/>
                <a:gd name="T4" fmla="*/ 119 w 129"/>
                <a:gd name="T5" fmla="*/ 277 h 277"/>
                <a:gd name="T6" fmla="*/ 119 w 129"/>
                <a:gd name="T7" fmla="*/ 258 h 277"/>
                <a:gd name="T8" fmla="*/ 9 w 129"/>
                <a:gd name="T9" fmla="*/ 258 h 277"/>
                <a:gd name="T10" fmla="*/ 109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09 w 129"/>
                <a:gd name="T17" fmla="*/ 9 h 277"/>
                <a:gd name="T18" fmla="*/ 109 w 129"/>
                <a:gd name="T19" fmla="*/ 268 h 277"/>
                <a:gd name="T20" fmla="*/ 119 w 129"/>
                <a:gd name="T21" fmla="*/ 19 h 277"/>
                <a:gd name="T22" fmla="*/ 119 w 129"/>
                <a:gd name="T23" fmla="*/ 0 h 277"/>
                <a:gd name="T24" fmla="*/ 9 w 129"/>
                <a:gd name="T25" fmla="*/ 0 h 277"/>
                <a:gd name="T26" fmla="*/ 9 w 129"/>
                <a:gd name="T27" fmla="*/ 19 h 277"/>
                <a:gd name="T28" fmla="*/ 119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9 w 129"/>
                <a:gd name="T43" fmla="*/ 277 h 277"/>
                <a:gd name="T44" fmla="*/ 9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19 w 129"/>
                <a:gd name="T55" fmla="*/ 268 h 277"/>
                <a:gd name="T56" fmla="*/ 119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19 w 129"/>
                <a:gd name="T63" fmla="*/ 0 h 277"/>
                <a:gd name="T64" fmla="*/ 119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9 w 129"/>
                <a:gd name="T75" fmla="*/ 9 h 277"/>
                <a:gd name="T76" fmla="*/ 9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9 w 129"/>
                <a:gd name="T83" fmla="*/ 277 h 277"/>
                <a:gd name="T84" fmla="*/ 9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9" y="258"/>
                  </a:moveTo>
                  <a:lnTo>
                    <a:pt x="9" y="277"/>
                  </a:lnTo>
                  <a:lnTo>
                    <a:pt x="119" y="277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09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09" y="9"/>
                  </a:lnTo>
                  <a:lnTo>
                    <a:pt x="109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7" name="Rectangle 2295"/>
            <p:cNvSpPr>
              <a:spLocks noChangeArrowheads="1"/>
            </p:cNvSpPr>
            <p:nvPr/>
          </p:nvSpPr>
          <p:spPr bwMode="auto">
            <a:xfrm>
              <a:off x="3915" y="2464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8" name="Freeform 2296"/>
            <p:cNvSpPr>
              <a:spLocks noEditPoints="1"/>
            </p:cNvSpPr>
            <p:nvPr/>
          </p:nvSpPr>
          <p:spPr bwMode="auto">
            <a:xfrm>
              <a:off x="3396" y="2972"/>
              <a:ext cx="62" cy="136"/>
            </a:xfrm>
            <a:custGeom>
              <a:avLst/>
              <a:gdLst>
                <a:gd name="T0" fmla="*/ 10 w 123"/>
                <a:gd name="T1" fmla="*/ 251 h 271"/>
                <a:gd name="T2" fmla="*/ 10 w 123"/>
                <a:gd name="T3" fmla="*/ 271 h 271"/>
                <a:gd name="T4" fmla="*/ 113 w 123"/>
                <a:gd name="T5" fmla="*/ 271 h 271"/>
                <a:gd name="T6" fmla="*/ 113 w 123"/>
                <a:gd name="T7" fmla="*/ 251 h 271"/>
                <a:gd name="T8" fmla="*/ 10 w 123"/>
                <a:gd name="T9" fmla="*/ 251 h 271"/>
                <a:gd name="T10" fmla="*/ 103 w 123"/>
                <a:gd name="T11" fmla="*/ 261 h 271"/>
                <a:gd name="T12" fmla="*/ 123 w 123"/>
                <a:gd name="T13" fmla="*/ 261 h 271"/>
                <a:gd name="T14" fmla="*/ 123 w 123"/>
                <a:gd name="T15" fmla="*/ 9 h 271"/>
                <a:gd name="T16" fmla="*/ 103 w 123"/>
                <a:gd name="T17" fmla="*/ 9 h 271"/>
                <a:gd name="T18" fmla="*/ 103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10 w 123"/>
                <a:gd name="T25" fmla="*/ 0 h 271"/>
                <a:gd name="T26" fmla="*/ 10 w 123"/>
                <a:gd name="T27" fmla="*/ 19 h 271"/>
                <a:gd name="T28" fmla="*/ 113 w 123"/>
                <a:gd name="T29" fmla="*/ 19 h 271"/>
                <a:gd name="T30" fmla="*/ 19 w 123"/>
                <a:gd name="T31" fmla="*/ 9 h 271"/>
                <a:gd name="T32" fmla="*/ 0 w 123"/>
                <a:gd name="T33" fmla="*/ 9 h 271"/>
                <a:gd name="T34" fmla="*/ 0 w 123"/>
                <a:gd name="T35" fmla="*/ 261 h 271"/>
                <a:gd name="T36" fmla="*/ 19 w 123"/>
                <a:gd name="T37" fmla="*/ 261 h 271"/>
                <a:gd name="T38" fmla="*/ 19 w 123"/>
                <a:gd name="T39" fmla="*/ 9 h 271"/>
                <a:gd name="T40" fmla="*/ 0 w 123"/>
                <a:gd name="T41" fmla="*/ 271 h 271"/>
                <a:gd name="T42" fmla="*/ 10 w 123"/>
                <a:gd name="T43" fmla="*/ 271 h 271"/>
                <a:gd name="T44" fmla="*/ 10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9 h 271"/>
                <a:gd name="T66" fmla="*/ 123 w 123"/>
                <a:gd name="T67" fmla="*/ 9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9 h 271"/>
                <a:gd name="T74" fmla="*/ 10 w 123"/>
                <a:gd name="T75" fmla="*/ 9 h 271"/>
                <a:gd name="T76" fmla="*/ 10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10 w 123"/>
                <a:gd name="T83" fmla="*/ 271 h 271"/>
                <a:gd name="T84" fmla="*/ 10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10" y="251"/>
                  </a:moveTo>
                  <a:lnTo>
                    <a:pt x="10" y="271"/>
                  </a:lnTo>
                  <a:lnTo>
                    <a:pt x="113" y="271"/>
                  </a:lnTo>
                  <a:lnTo>
                    <a:pt x="113" y="251"/>
                  </a:lnTo>
                  <a:lnTo>
                    <a:pt x="10" y="251"/>
                  </a:lnTo>
                  <a:close/>
                  <a:moveTo>
                    <a:pt x="103" y="261"/>
                  </a:moveTo>
                  <a:lnTo>
                    <a:pt x="123" y="261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89" name="Rectangle 2297"/>
            <p:cNvSpPr>
              <a:spLocks noChangeArrowheads="1"/>
            </p:cNvSpPr>
            <p:nvPr/>
          </p:nvSpPr>
          <p:spPr bwMode="auto">
            <a:xfrm>
              <a:off x="3401" y="2977"/>
              <a:ext cx="5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0" name="Freeform 2298"/>
            <p:cNvSpPr>
              <a:spLocks noEditPoints="1"/>
            </p:cNvSpPr>
            <p:nvPr/>
          </p:nvSpPr>
          <p:spPr bwMode="auto">
            <a:xfrm>
              <a:off x="4427" y="3353"/>
              <a:ext cx="65" cy="139"/>
            </a:xfrm>
            <a:custGeom>
              <a:avLst/>
              <a:gdLst>
                <a:gd name="T0" fmla="*/ 9 w 129"/>
                <a:gd name="T1" fmla="*/ 258 h 277"/>
                <a:gd name="T2" fmla="*/ 9 w 129"/>
                <a:gd name="T3" fmla="*/ 277 h 277"/>
                <a:gd name="T4" fmla="*/ 119 w 129"/>
                <a:gd name="T5" fmla="*/ 277 h 277"/>
                <a:gd name="T6" fmla="*/ 119 w 129"/>
                <a:gd name="T7" fmla="*/ 258 h 277"/>
                <a:gd name="T8" fmla="*/ 9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19 w 129"/>
                <a:gd name="T21" fmla="*/ 19 h 277"/>
                <a:gd name="T22" fmla="*/ 119 w 129"/>
                <a:gd name="T23" fmla="*/ 0 h 277"/>
                <a:gd name="T24" fmla="*/ 9 w 129"/>
                <a:gd name="T25" fmla="*/ 0 h 277"/>
                <a:gd name="T26" fmla="*/ 9 w 129"/>
                <a:gd name="T27" fmla="*/ 19 h 277"/>
                <a:gd name="T28" fmla="*/ 119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9 w 129"/>
                <a:gd name="T43" fmla="*/ 277 h 277"/>
                <a:gd name="T44" fmla="*/ 9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19 w 129"/>
                <a:gd name="T55" fmla="*/ 268 h 277"/>
                <a:gd name="T56" fmla="*/ 119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19 w 129"/>
                <a:gd name="T63" fmla="*/ 0 h 277"/>
                <a:gd name="T64" fmla="*/ 119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9 w 129"/>
                <a:gd name="T75" fmla="*/ 9 h 277"/>
                <a:gd name="T76" fmla="*/ 9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9 w 129"/>
                <a:gd name="T83" fmla="*/ 277 h 277"/>
                <a:gd name="T84" fmla="*/ 9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9" y="258"/>
                  </a:moveTo>
                  <a:lnTo>
                    <a:pt x="9" y="277"/>
                  </a:lnTo>
                  <a:lnTo>
                    <a:pt x="119" y="277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1" name="Rectangle 2299"/>
            <p:cNvSpPr>
              <a:spLocks noChangeArrowheads="1"/>
            </p:cNvSpPr>
            <p:nvPr/>
          </p:nvSpPr>
          <p:spPr bwMode="auto">
            <a:xfrm>
              <a:off x="4432" y="3358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2" name="Freeform 2300"/>
            <p:cNvSpPr>
              <a:spLocks noEditPoints="1"/>
            </p:cNvSpPr>
            <p:nvPr/>
          </p:nvSpPr>
          <p:spPr bwMode="auto">
            <a:xfrm>
              <a:off x="4573" y="3353"/>
              <a:ext cx="61" cy="139"/>
            </a:xfrm>
            <a:custGeom>
              <a:avLst/>
              <a:gdLst>
                <a:gd name="T0" fmla="*/ 9 w 122"/>
                <a:gd name="T1" fmla="*/ 258 h 277"/>
                <a:gd name="T2" fmla="*/ 9 w 122"/>
                <a:gd name="T3" fmla="*/ 277 h 277"/>
                <a:gd name="T4" fmla="*/ 113 w 122"/>
                <a:gd name="T5" fmla="*/ 277 h 277"/>
                <a:gd name="T6" fmla="*/ 113 w 122"/>
                <a:gd name="T7" fmla="*/ 258 h 277"/>
                <a:gd name="T8" fmla="*/ 9 w 122"/>
                <a:gd name="T9" fmla="*/ 258 h 277"/>
                <a:gd name="T10" fmla="*/ 103 w 122"/>
                <a:gd name="T11" fmla="*/ 268 h 277"/>
                <a:gd name="T12" fmla="*/ 122 w 122"/>
                <a:gd name="T13" fmla="*/ 268 h 277"/>
                <a:gd name="T14" fmla="*/ 122 w 122"/>
                <a:gd name="T15" fmla="*/ 9 h 277"/>
                <a:gd name="T16" fmla="*/ 103 w 122"/>
                <a:gd name="T17" fmla="*/ 9 h 277"/>
                <a:gd name="T18" fmla="*/ 103 w 122"/>
                <a:gd name="T19" fmla="*/ 268 h 277"/>
                <a:gd name="T20" fmla="*/ 113 w 122"/>
                <a:gd name="T21" fmla="*/ 19 h 277"/>
                <a:gd name="T22" fmla="*/ 113 w 122"/>
                <a:gd name="T23" fmla="*/ 0 h 277"/>
                <a:gd name="T24" fmla="*/ 9 w 122"/>
                <a:gd name="T25" fmla="*/ 0 h 277"/>
                <a:gd name="T26" fmla="*/ 9 w 122"/>
                <a:gd name="T27" fmla="*/ 19 h 277"/>
                <a:gd name="T28" fmla="*/ 113 w 122"/>
                <a:gd name="T29" fmla="*/ 19 h 277"/>
                <a:gd name="T30" fmla="*/ 19 w 122"/>
                <a:gd name="T31" fmla="*/ 9 h 277"/>
                <a:gd name="T32" fmla="*/ 0 w 122"/>
                <a:gd name="T33" fmla="*/ 9 h 277"/>
                <a:gd name="T34" fmla="*/ 0 w 122"/>
                <a:gd name="T35" fmla="*/ 268 h 277"/>
                <a:gd name="T36" fmla="*/ 19 w 122"/>
                <a:gd name="T37" fmla="*/ 268 h 277"/>
                <a:gd name="T38" fmla="*/ 19 w 122"/>
                <a:gd name="T39" fmla="*/ 9 h 277"/>
                <a:gd name="T40" fmla="*/ 0 w 122"/>
                <a:gd name="T41" fmla="*/ 277 h 277"/>
                <a:gd name="T42" fmla="*/ 9 w 122"/>
                <a:gd name="T43" fmla="*/ 277 h 277"/>
                <a:gd name="T44" fmla="*/ 9 w 122"/>
                <a:gd name="T45" fmla="*/ 268 h 277"/>
                <a:gd name="T46" fmla="*/ 0 w 122"/>
                <a:gd name="T47" fmla="*/ 268 h 277"/>
                <a:gd name="T48" fmla="*/ 0 w 122"/>
                <a:gd name="T49" fmla="*/ 277 h 277"/>
                <a:gd name="T50" fmla="*/ 122 w 122"/>
                <a:gd name="T51" fmla="*/ 277 h 277"/>
                <a:gd name="T52" fmla="*/ 122 w 122"/>
                <a:gd name="T53" fmla="*/ 268 h 277"/>
                <a:gd name="T54" fmla="*/ 113 w 122"/>
                <a:gd name="T55" fmla="*/ 268 h 277"/>
                <a:gd name="T56" fmla="*/ 113 w 122"/>
                <a:gd name="T57" fmla="*/ 277 h 277"/>
                <a:gd name="T58" fmla="*/ 122 w 122"/>
                <a:gd name="T59" fmla="*/ 277 h 277"/>
                <a:gd name="T60" fmla="*/ 122 w 122"/>
                <a:gd name="T61" fmla="*/ 0 h 277"/>
                <a:gd name="T62" fmla="*/ 113 w 122"/>
                <a:gd name="T63" fmla="*/ 0 h 277"/>
                <a:gd name="T64" fmla="*/ 113 w 122"/>
                <a:gd name="T65" fmla="*/ 9 h 277"/>
                <a:gd name="T66" fmla="*/ 122 w 122"/>
                <a:gd name="T67" fmla="*/ 9 h 277"/>
                <a:gd name="T68" fmla="*/ 122 w 122"/>
                <a:gd name="T69" fmla="*/ 0 h 277"/>
                <a:gd name="T70" fmla="*/ 0 w 122"/>
                <a:gd name="T71" fmla="*/ 0 h 277"/>
                <a:gd name="T72" fmla="*/ 0 w 122"/>
                <a:gd name="T73" fmla="*/ 9 h 277"/>
                <a:gd name="T74" fmla="*/ 9 w 122"/>
                <a:gd name="T75" fmla="*/ 9 h 277"/>
                <a:gd name="T76" fmla="*/ 9 w 122"/>
                <a:gd name="T77" fmla="*/ 0 h 277"/>
                <a:gd name="T78" fmla="*/ 0 w 122"/>
                <a:gd name="T79" fmla="*/ 0 h 277"/>
                <a:gd name="T80" fmla="*/ 0 w 122"/>
                <a:gd name="T81" fmla="*/ 277 h 277"/>
                <a:gd name="T82" fmla="*/ 9 w 122"/>
                <a:gd name="T83" fmla="*/ 277 h 277"/>
                <a:gd name="T84" fmla="*/ 9 w 122"/>
                <a:gd name="T85" fmla="*/ 268 h 277"/>
                <a:gd name="T86" fmla="*/ 0 w 122"/>
                <a:gd name="T87" fmla="*/ 268 h 277"/>
                <a:gd name="T88" fmla="*/ 0 w 12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7">
                  <a:moveTo>
                    <a:pt x="9" y="258"/>
                  </a:moveTo>
                  <a:lnTo>
                    <a:pt x="9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9" y="258"/>
                  </a:lnTo>
                  <a:close/>
                  <a:moveTo>
                    <a:pt x="103" y="268"/>
                  </a:moveTo>
                  <a:lnTo>
                    <a:pt x="122" y="268"/>
                  </a:lnTo>
                  <a:lnTo>
                    <a:pt x="122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2" y="277"/>
                  </a:moveTo>
                  <a:lnTo>
                    <a:pt x="122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2" y="277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2" y="9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3" name="Rectangle 2301"/>
            <p:cNvSpPr>
              <a:spLocks noChangeArrowheads="1"/>
            </p:cNvSpPr>
            <p:nvPr/>
          </p:nvSpPr>
          <p:spPr bwMode="auto">
            <a:xfrm>
              <a:off x="4578" y="3358"/>
              <a:ext cx="5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4" name="Freeform 2302"/>
            <p:cNvSpPr>
              <a:spLocks noEditPoints="1"/>
            </p:cNvSpPr>
            <p:nvPr/>
          </p:nvSpPr>
          <p:spPr bwMode="auto">
            <a:xfrm>
              <a:off x="4463" y="3227"/>
              <a:ext cx="65" cy="136"/>
            </a:xfrm>
            <a:custGeom>
              <a:avLst/>
              <a:gdLst>
                <a:gd name="T0" fmla="*/ 10 w 129"/>
                <a:gd name="T1" fmla="*/ 252 h 271"/>
                <a:gd name="T2" fmla="*/ 10 w 129"/>
                <a:gd name="T3" fmla="*/ 271 h 271"/>
                <a:gd name="T4" fmla="*/ 119 w 129"/>
                <a:gd name="T5" fmla="*/ 271 h 271"/>
                <a:gd name="T6" fmla="*/ 119 w 129"/>
                <a:gd name="T7" fmla="*/ 252 h 271"/>
                <a:gd name="T8" fmla="*/ 10 w 129"/>
                <a:gd name="T9" fmla="*/ 252 h 271"/>
                <a:gd name="T10" fmla="*/ 110 w 129"/>
                <a:gd name="T11" fmla="*/ 261 h 271"/>
                <a:gd name="T12" fmla="*/ 129 w 129"/>
                <a:gd name="T13" fmla="*/ 261 h 271"/>
                <a:gd name="T14" fmla="*/ 129 w 129"/>
                <a:gd name="T15" fmla="*/ 9 h 271"/>
                <a:gd name="T16" fmla="*/ 110 w 129"/>
                <a:gd name="T17" fmla="*/ 9 h 271"/>
                <a:gd name="T18" fmla="*/ 110 w 129"/>
                <a:gd name="T19" fmla="*/ 261 h 271"/>
                <a:gd name="T20" fmla="*/ 119 w 129"/>
                <a:gd name="T21" fmla="*/ 19 h 271"/>
                <a:gd name="T22" fmla="*/ 119 w 129"/>
                <a:gd name="T23" fmla="*/ 0 h 271"/>
                <a:gd name="T24" fmla="*/ 10 w 129"/>
                <a:gd name="T25" fmla="*/ 0 h 271"/>
                <a:gd name="T26" fmla="*/ 10 w 129"/>
                <a:gd name="T27" fmla="*/ 19 h 271"/>
                <a:gd name="T28" fmla="*/ 119 w 129"/>
                <a:gd name="T29" fmla="*/ 19 h 271"/>
                <a:gd name="T30" fmla="*/ 19 w 129"/>
                <a:gd name="T31" fmla="*/ 9 h 271"/>
                <a:gd name="T32" fmla="*/ 0 w 129"/>
                <a:gd name="T33" fmla="*/ 9 h 271"/>
                <a:gd name="T34" fmla="*/ 0 w 129"/>
                <a:gd name="T35" fmla="*/ 261 h 271"/>
                <a:gd name="T36" fmla="*/ 19 w 129"/>
                <a:gd name="T37" fmla="*/ 261 h 271"/>
                <a:gd name="T38" fmla="*/ 19 w 129"/>
                <a:gd name="T39" fmla="*/ 9 h 271"/>
                <a:gd name="T40" fmla="*/ 0 w 129"/>
                <a:gd name="T41" fmla="*/ 271 h 271"/>
                <a:gd name="T42" fmla="*/ 10 w 129"/>
                <a:gd name="T43" fmla="*/ 271 h 271"/>
                <a:gd name="T44" fmla="*/ 10 w 129"/>
                <a:gd name="T45" fmla="*/ 261 h 271"/>
                <a:gd name="T46" fmla="*/ 0 w 129"/>
                <a:gd name="T47" fmla="*/ 261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1 h 271"/>
                <a:gd name="T54" fmla="*/ 119 w 129"/>
                <a:gd name="T55" fmla="*/ 261 h 271"/>
                <a:gd name="T56" fmla="*/ 119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19 w 129"/>
                <a:gd name="T63" fmla="*/ 0 h 271"/>
                <a:gd name="T64" fmla="*/ 119 w 129"/>
                <a:gd name="T65" fmla="*/ 9 h 271"/>
                <a:gd name="T66" fmla="*/ 129 w 129"/>
                <a:gd name="T67" fmla="*/ 9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9 h 271"/>
                <a:gd name="T74" fmla="*/ 10 w 129"/>
                <a:gd name="T75" fmla="*/ 9 h 271"/>
                <a:gd name="T76" fmla="*/ 10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10 w 129"/>
                <a:gd name="T83" fmla="*/ 271 h 271"/>
                <a:gd name="T84" fmla="*/ 10 w 129"/>
                <a:gd name="T85" fmla="*/ 261 h 271"/>
                <a:gd name="T86" fmla="*/ 0 w 129"/>
                <a:gd name="T87" fmla="*/ 261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10" y="252"/>
                  </a:moveTo>
                  <a:lnTo>
                    <a:pt x="10" y="271"/>
                  </a:lnTo>
                  <a:lnTo>
                    <a:pt x="119" y="271"/>
                  </a:lnTo>
                  <a:lnTo>
                    <a:pt x="119" y="252"/>
                  </a:lnTo>
                  <a:lnTo>
                    <a:pt x="10" y="252"/>
                  </a:lnTo>
                  <a:close/>
                  <a:moveTo>
                    <a:pt x="110" y="261"/>
                  </a:moveTo>
                  <a:lnTo>
                    <a:pt x="129" y="261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1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1"/>
                  </a:lnTo>
                  <a:lnTo>
                    <a:pt x="119" y="261"/>
                  </a:lnTo>
                  <a:lnTo>
                    <a:pt x="119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5" name="Rectangle 2303"/>
            <p:cNvSpPr>
              <a:spLocks noChangeArrowheads="1"/>
            </p:cNvSpPr>
            <p:nvPr/>
          </p:nvSpPr>
          <p:spPr bwMode="auto">
            <a:xfrm>
              <a:off x="4468" y="3232"/>
              <a:ext cx="5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6" name="Freeform 2304"/>
            <p:cNvSpPr>
              <a:spLocks noEditPoints="1"/>
            </p:cNvSpPr>
            <p:nvPr/>
          </p:nvSpPr>
          <p:spPr bwMode="auto">
            <a:xfrm>
              <a:off x="4311" y="3227"/>
              <a:ext cx="65" cy="136"/>
            </a:xfrm>
            <a:custGeom>
              <a:avLst/>
              <a:gdLst>
                <a:gd name="T0" fmla="*/ 10 w 129"/>
                <a:gd name="T1" fmla="*/ 252 h 271"/>
                <a:gd name="T2" fmla="*/ 10 w 129"/>
                <a:gd name="T3" fmla="*/ 271 h 271"/>
                <a:gd name="T4" fmla="*/ 120 w 129"/>
                <a:gd name="T5" fmla="*/ 271 h 271"/>
                <a:gd name="T6" fmla="*/ 120 w 129"/>
                <a:gd name="T7" fmla="*/ 252 h 271"/>
                <a:gd name="T8" fmla="*/ 10 w 129"/>
                <a:gd name="T9" fmla="*/ 252 h 271"/>
                <a:gd name="T10" fmla="*/ 110 w 129"/>
                <a:gd name="T11" fmla="*/ 261 h 271"/>
                <a:gd name="T12" fmla="*/ 129 w 129"/>
                <a:gd name="T13" fmla="*/ 261 h 271"/>
                <a:gd name="T14" fmla="*/ 129 w 129"/>
                <a:gd name="T15" fmla="*/ 9 h 271"/>
                <a:gd name="T16" fmla="*/ 110 w 129"/>
                <a:gd name="T17" fmla="*/ 9 h 271"/>
                <a:gd name="T18" fmla="*/ 110 w 129"/>
                <a:gd name="T19" fmla="*/ 261 h 271"/>
                <a:gd name="T20" fmla="*/ 120 w 129"/>
                <a:gd name="T21" fmla="*/ 19 h 271"/>
                <a:gd name="T22" fmla="*/ 120 w 129"/>
                <a:gd name="T23" fmla="*/ 0 h 271"/>
                <a:gd name="T24" fmla="*/ 10 w 129"/>
                <a:gd name="T25" fmla="*/ 0 h 271"/>
                <a:gd name="T26" fmla="*/ 10 w 129"/>
                <a:gd name="T27" fmla="*/ 19 h 271"/>
                <a:gd name="T28" fmla="*/ 120 w 129"/>
                <a:gd name="T29" fmla="*/ 19 h 271"/>
                <a:gd name="T30" fmla="*/ 19 w 129"/>
                <a:gd name="T31" fmla="*/ 9 h 271"/>
                <a:gd name="T32" fmla="*/ 0 w 129"/>
                <a:gd name="T33" fmla="*/ 9 h 271"/>
                <a:gd name="T34" fmla="*/ 0 w 129"/>
                <a:gd name="T35" fmla="*/ 261 h 271"/>
                <a:gd name="T36" fmla="*/ 19 w 129"/>
                <a:gd name="T37" fmla="*/ 261 h 271"/>
                <a:gd name="T38" fmla="*/ 19 w 129"/>
                <a:gd name="T39" fmla="*/ 9 h 271"/>
                <a:gd name="T40" fmla="*/ 0 w 129"/>
                <a:gd name="T41" fmla="*/ 271 h 271"/>
                <a:gd name="T42" fmla="*/ 10 w 129"/>
                <a:gd name="T43" fmla="*/ 271 h 271"/>
                <a:gd name="T44" fmla="*/ 10 w 129"/>
                <a:gd name="T45" fmla="*/ 261 h 271"/>
                <a:gd name="T46" fmla="*/ 0 w 129"/>
                <a:gd name="T47" fmla="*/ 261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1 h 271"/>
                <a:gd name="T54" fmla="*/ 120 w 129"/>
                <a:gd name="T55" fmla="*/ 261 h 271"/>
                <a:gd name="T56" fmla="*/ 120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20 w 129"/>
                <a:gd name="T63" fmla="*/ 0 h 271"/>
                <a:gd name="T64" fmla="*/ 120 w 129"/>
                <a:gd name="T65" fmla="*/ 9 h 271"/>
                <a:gd name="T66" fmla="*/ 129 w 129"/>
                <a:gd name="T67" fmla="*/ 9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9 h 271"/>
                <a:gd name="T74" fmla="*/ 10 w 129"/>
                <a:gd name="T75" fmla="*/ 9 h 271"/>
                <a:gd name="T76" fmla="*/ 10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10 w 129"/>
                <a:gd name="T83" fmla="*/ 271 h 271"/>
                <a:gd name="T84" fmla="*/ 10 w 129"/>
                <a:gd name="T85" fmla="*/ 261 h 271"/>
                <a:gd name="T86" fmla="*/ 0 w 129"/>
                <a:gd name="T87" fmla="*/ 261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10" y="252"/>
                  </a:moveTo>
                  <a:lnTo>
                    <a:pt x="10" y="271"/>
                  </a:lnTo>
                  <a:lnTo>
                    <a:pt x="120" y="271"/>
                  </a:lnTo>
                  <a:lnTo>
                    <a:pt x="120" y="252"/>
                  </a:lnTo>
                  <a:lnTo>
                    <a:pt x="10" y="252"/>
                  </a:lnTo>
                  <a:close/>
                  <a:moveTo>
                    <a:pt x="110" y="261"/>
                  </a:moveTo>
                  <a:lnTo>
                    <a:pt x="129" y="261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1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1"/>
                  </a:lnTo>
                  <a:lnTo>
                    <a:pt x="120" y="261"/>
                  </a:lnTo>
                  <a:lnTo>
                    <a:pt x="120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7" name="Rectangle 2305"/>
            <p:cNvSpPr>
              <a:spLocks noChangeArrowheads="1"/>
            </p:cNvSpPr>
            <p:nvPr/>
          </p:nvSpPr>
          <p:spPr bwMode="auto">
            <a:xfrm>
              <a:off x="4316" y="3232"/>
              <a:ext cx="5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8" name="Freeform 2306"/>
            <p:cNvSpPr>
              <a:spLocks noEditPoints="1"/>
            </p:cNvSpPr>
            <p:nvPr/>
          </p:nvSpPr>
          <p:spPr bwMode="auto">
            <a:xfrm>
              <a:off x="4382" y="2333"/>
              <a:ext cx="62" cy="136"/>
            </a:xfrm>
            <a:custGeom>
              <a:avLst/>
              <a:gdLst>
                <a:gd name="T0" fmla="*/ 10 w 123"/>
                <a:gd name="T1" fmla="*/ 252 h 271"/>
                <a:gd name="T2" fmla="*/ 10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10 w 123"/>
                <a:gd name="T9" fmla="*/ 252 h 271"/>
                <a:gd name="T10" fmla="*/ 104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4 w 123"/>
                <a:gd name="T17" fmla="*/ 10 h 271"/>
                <a:gd name="T18" fmla="*/ 104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10 w 123"/>
                <a:gd name="T25" fmla="*/ 0 h 271"/>
                <a:gd name="T26" fmla="*/ 10 w 123"/>
                <a:gd name="T27" fmla="*/ 19 h 271"/>
                <a:gd name="T28" fmla="*/ 113 w 123"/>
                <a:gd name="T29" fmla="*/ 19 h 271"/>
                <a:gd name="T30" fmla="*/ 20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20 w 123"/>
                <a:gd name="T37" fmla="*/ 261 h 271"/>
                <a:gd name="T38" fmla="*/ 20 w 123"/>
                <a:gd name="T39" fmla="*/ 10 h 271"/>
                <a:gd name="T40" fmla="*/ 0 w 123"/>
                <a:gd name="T41" fmla="*/ 271 h 271"/>
                <a:gd name="T42" fmla="*/ 10 w 123"/>
                <a:gd name="T43" fmla="*/ 271 h 271"/>
                <a:gd name="T44" fmla="*/ 10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10 w 123"/>
                <a:gd name="T75" fmla="*/ 10 h 271"/>
                <a:gd name="T76" fmla="*/ 10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10 w 123"/>
                <a:gd name="T83" fmla="*/ 271 h 271"/>
                <a:gd name="T84" fmla="*/ 10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10" y="252"/>
                  </a:moveTo>
                  <a:lnTo>
                    <a:pt x="10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10" y="252"/>
                  </a:lnTo>
                  <a:close/>
                  <a:moveTo>
                    <a:pt x="104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099" name="Rectangle 2307"/>
            <p:cNvSpPr>
              <a:spLocks noChangeArrowheads="1"/>
            </p:cNvSpPr>
            <p:nvPr/>
          </p:nvSpPr>
          <p:spPr bwMode="auto">
            <a:xfrm>
              <a:off x="4387" y="2338"/>
              <a:ext cx="5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0" name="Freeform 2308"/>
            <p:cNvSpPr>
              <a:spLocks noEditPoints="1"/>
            </p:cNvSpPr>
            <p:nvPr/>
          </p:nvSpPr>
          <p:spPr bwMode="auto">
            <a:xfrm>
              <a:off x="4460" y="2333"/>
              <a:ext cx="61" cy="136"/>
            </a:xfrm>
            <a:custGeom>
              <a:avLst/>
              <a:gdLst>
                <a:gd name="T0" fmla="*/ 10 w 123"/>
                <a:gd name="T1" fmla="*/ 252 h 271"/>
                <a:gd name="T2" fmla="*/ 10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10 w 123"/>
                <a:gd name="T9" fmla="*/ 252 h 271"/>
                <a:gd name="T10" fmla="*/ 104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4 w 123"/>
                <a:gd name="T17" fmla="*/ 10 h 271"/>
                <a:gd name="T18" fmla="*/ 104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10 w 123"/>
                <a:gd name="T25" fmla="*/ 0 h 271"/>
                <a:gd name="T26" fmla="*/ 10 w 123"/>
                <a:gd name="T27" fmla="*/ 19 h 271"/>
                <a:gd name="T28" fmla="*/ 113 w 123"/>
                <a:gd name="T29" fmla="*/ 19 h 271"/>
                <a:gd name="T30" fmla="*/ 20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20 w 123"/>
                <a:gd name="T37" fmla="*/ 261 h 271"/>
                <a:gd name="T38" fmla="*/ 20 w 123"/>
                <a:gd name="T39" fmla="*/ 10 h 271"/>
                <a:gd name="T40" fmla="*/ 0 w 123"/>
                <a:gd name="T41" fmla="*/ 271 h 271"/>
                <a:gd name="T42" fmla="*/ 10 w 123"/>
                <a:gd name="T43" fmla="*/ 271 h 271"/>
                <a:gd name="T44" fmla="*/ 10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10 w 123"/>
                <a:gd name="T75" fmla="*/ 10 h 271"/>
                <a:gd name="T76" fmla="*/ 10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10 w 123"/>
                <a:gd name="T83" fmla="*/ 271 h 271"/>
                <a:gd name="T84" fmla="*/ 10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10" y="252"/>
                  </a:moveTo>
                  <a:lnTo>
                    <a:pt x="10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10" y="252"/>
                  </a:lnTo>
                  <a:close/>
                  <a:moveTo>
                    <a:pt x="104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1" name="Rectangle 2309"/>
            <p:cNvSpPr>
              <a:spLocks noChangeArrowheads="1"/>
            </p:cNvSpPr>
            <p:nvPr/>
          </p:nvSpPr>
          <p:spPr bwMode="auto">
            <a:xfrm>
              <a:off x="4465" y="2338"/>
              <a:ext cx="51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2" name="Freeform 2310"/>
            <p:cNvSpPr>
              <a:spLocks noEditPoints="1"/>
            </p:cNvSpPr>
            <p:nvPr/>
          </p:nvSpPr>
          <p:spPr bwMode="auto">
            <a:xfrm>
              <a:off x="3855" y="2843"/>
              <a:ext cx="65" cy="139"/>
            </a:xfrm>
            <a:custGeom>
              <a:avLst/>
              <a:gdLst>
                <a:gd name="T0" fmla="*/ 9 w 129"/>
                <a:gd name="T1" fmla="*/ 259 h 278"/>
                <a:gd name="T2" fmla="*/ 9 w 129"/>
                <a:gd name="T3" fmla="*/ 278 h 278"/>
                <a:gd name="T4" fmla="*/ 119 w 129"/>
                <a:gd name="T5" fmla="*/ 278 h 278"/>
                <a:gd name="T6" fmla="*/ 119 w 129"/>
                <a:gd name="T7" fmla="*/ 259 h 278"/>
                <a:gd name="T8" fmla="*/ 9 w 129"/>
                <a:gd name="T9" fmla="*/ 259 h 278"/>
                <a:gd name="T10" fmla="*/ 110 w 129"/>
                <a:gd name="T11" fmla="*/ 268 h 278"/>
                <a:gd name="T12" fmla="*/ 129 w 129"/>
                <a:gd name="T13" fmla="*/ 268 h 278"/>
                <a:gd name="T14" fmla="*/ 129 w 129"/>
                <a:gd name="T15" fmla="*/ 10 h 278"/>
                <a:gd name="T16" fmla="*/ 110 w 129"/>
                <a:gd name="T17" fmla="*/ 10 h 278"/>
                <a:gd name="T18" fmla="*/ 110 w 129"/>
                <a:gd name="T19" fmla="*/ 268 h 278"/>
                <a:gd name="T20" fmla="*/ 119 w 129"/>
                <a:gd name="T21" fmla="*/ 20 h 278"/>
                <a:gd name="T22" fmla="*/ 119 w 129"/>
                <a:gd name="T23" fmla="*/ 0 h 278"/>
                <a:gd name="T24" fmla="*/ 9 w 129"/>
                <a:gd name="T25" fmla="*/ 0 h 278"/>
                <a:gd name="T26" fmla="*/ 9 w 129"/>
                <a:gd name="T27" fmla="*/ 20 h 278"/>
                <a:gd name="T28" fmla="*/ 119 w 129"/>
                <a:gd name="T29" fmla="*/ 20 h 278"/>
                <a:gd name="T30" fmla="*/ 19 w 129"/>
                <a:gd name="T31" fmla="*/ 10 h 278"/>
                <a:gd name="T32" fmla="*/ 0 w 129"/>
                <a:gd name="T33" fmla="*/ 10 h 278"/>
                <a:gd name="T34" fmla="*/ 0 w 129"/>
                <a:gd name="T35" fmla="*/ 268 h 278"/>
                <a:gd name="T36" fmla="*/ 19 w 129"/>
                <a:gd name="T37" fmla="*/ 268 h 278"/>
                <a:gd name="T38" fmla="*/ 19 w 129"/>
                <a:gd name="T39" fmla="*/ 10 h 278"/>
                <a:gd name="T40" fmla="*/ 0 w 129"/>
                <a:gd name="T41" fmla="*/ 278 h 278"/>
                <a:gd name="T42" fmla="*/ 9 w 129"/>
                <a:gd name="T43" fmla="*/ 278 h 278"/>
                <a:gd name="T44" fmla="*/ 9 w 129"/>
                <a:gd name="T45" fmla="*/ 268 h 278"/>
                <a:gd name="T46" fmla="*/ 0 w 129"/>
                <a:gd name="T47" fmla="*/ 268 h 278"/>
                <a:gd name="T48" fmla="*/ 0 w 129"/>
                <a:gd name="T49" fmla="*/ 278 h 278"/>
                <a:gd name="T50" fmla="*/ 129 w 129"/>
                <a:gd name="T51" fmla="*/ 278 h 278"/>
                <a:gd name="T52" fmla="*/ 129 w 129"/>
                <a:gd name="T53" fmla="*/ 268 h 278"/>
                <a:gd name="T54" fmla="*/ 119 w 129"/>
                <a:gd name="T55" fmla="*/ 268 h 278"/>
                <a:gd name="T56" fmla="*/ 119 w 129"/>
                <a:gd name="T57" fmla="*/ 278 h 278"/>
                <a:gd name="T58" fmla="*/ 129 w 129"/>
                <a:gd name="T59" fmla="*/ 278 h 278"/>
                <a:gd name="T60" fmla="*/ 129 w 129"/>
                <a:gd name="T61" fmla="*/ 0 h 278"/>
                <a:gd name="T62" fmla="*/ 119 w 129"/>
                <a:gd name="T63" fmla="*/ 0 h 278"/>
                <a:gd name="T64" fmla="*/ 119 w 129"/>
                <a:gd name="T65" fmla="*/ 10 h 278"/>
                <a:gd name="T66" fmla="*/ 129 w 129"/>
                <a:gd name="T67" fmla="*/ 10 h 278"/>
                <a:gd name="T68" fmla="*/ 129 w 129"/>
                <a:gd name="T69" fmla="*/ 0 h 278"/>
                <a:gd name="T70" fmla="*/ 0 w 129"/>
                <a:gd name="T71" fmla="*/ 0 h 278"/>
                <a:gd name="T72" fmla="*/ 0 w 129"/>
                <a:gd name="T73" fmla="*/ 10 h 278"/>
                <a:gd name="T74" fmla="*/ 9 w 129"/>
                <a:gd name="T75" fmla="*/ 10 h 278"/>
                <a:gd name="T76" fmla="*/ 9 w 129"/>
                <a:gd name="T77" fmla="*/ 0 h 278"/>
                <a:gd name="T78" fmla="*/ 0 w 129"/>
                <a:gd name="T79" fmla="*/ 0 h 278"/>
                <a:gd name="T80" fmla="*/ 0 w 129"/>
                <a:gd name="T81" fmla="*/ 278 h 278"/>
                <a:gd name="T82" fmla="*/ 9 w 129"/>
                <a:gd name="T83" fmla="*/ 278 h 278"/>
                <a:gd name="T84" fmla="*/ 9 w 129"/>
                <a:gd name="T85" fmla="*/ 268 h 278"/>
                <a:gd name="T86" fmla="*/ 0 w 129"/>
                <a:gd name="T87" fmla="*/ 268 h 278"/>
                <a:gd name="T88" fmla="*/ 0 w 129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8">
                  <a:moveTo>
                    <a:pt x="9" y="259"/>
                  </a:moveTo>
                  <a:lnTo>
                    <a:pt x="9" y="278"/>
                  </a:lnTo>
                  <a:lnTo>
                    <a:pt x="119" y="278"/>
                  </a:lnTo>
                  <a:lnTo>
                    <a:pt x="119" y="259"/>
                  </a:lnTo>
                  <a:lnTo>
                    <a:pt x="9" y="259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10"/>
                  </a:lnTo>
                  <a:lnTo>
                    <a:pt x="110" y="10"/>
                  </a:lnTo>
                  <a:lnTo>
                    <a:pt x="110" y="268"/>
                  </a:lnTo>
                  <a:close/>
                  <a:moveTo>
                    <a:pt x="119" y="20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19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9" y="278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8"/>
                  </a:lnTo>
                  <a:lnTo>
                    <a:pt x="129" y="278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10"/>
                  </a:lnTo>
                  <a:lnTo>
                    <a:pt x="129" y="10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3" name="Rectangle 2311"/>
            <p:cNvSpPr>
              <a:spLocks noChangeArrowheads="1"/>
            </p:cNvSpPr>
            <p:nvPr/>
          </p:nvSpPr>
          <p:spPr bwMode="auto">
            <a:xfrm>
              <a:off x="3860" y="2848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4" name="Freeform 2312"/>
            <p:cNvSpPr>
              <a:spLocks noEditPoints="1"/>
            </p:cNvSpPr>
            <p:nvPr/>
          </p:nvSpPr>
          <p:spPr bwMode="auto">
            <a:xfrm>
              <a:off x="3645" y="2714"/>
              <a:ext cx="65" cy="139"/>
            </a:xfrm>
            <a:custGeom>
              <a:avLst/>
              <a:gdLst>
                <a:gd name="T0" fmla="*/ 9 w 129"/>
                <a:gd name="T1" fmla="*/ 258 h 278"/>
                <a:gd name="T2" fmla="*/ 9 w 129"/>
                <a:gd name="T3" fmla="*/ 278 h 278"/>
                <a:gd name="T4" fmla="*/ 119 w 129"/>
                <a:gd name="T5" fmla="*/ 278 h 278"/>
                <a:gd name="T6" fmla="*/ 119 w 129"/>
                <a:gd name="T7" fmla="*/ 258 h 278"/>
                <a:gd name="T8" fmla="*/ 9 w 129"/>
                <a:gd name="T9" fmla="*/ 258 h 278"/>
                <a:gd name="T10" fmla="*/ 110 w 129"/>
                <a:gd name="T11" fmla="*/ 268 h 278"/>
                <a:gd name="T12" fmla="*/ 129 w 129"/>
                <a:gd name="T13" fmla="*/ 268 h 278"/>
                <a:gd name="T14" fmla="*/ 129 w 129"/>
                <a:gd name="T15" fmla="*/ 10 h 278"/>
                <a:gd name="T16" fmla="*/ 110 w 129"/>
                <a:gd name="T17" fmla="*/ 10 h 278"/>
                <a:gd name="T18" fmla="*/ 110 w 129"/>
                <a:gd name="T19" fmla="*/ 268 h 278"/>
                <a:gd name="T20" fmla="*/ 119 w 129"/>
                <a:gd name="T21" fmla="*/ 19 h 278"/>
                <a:gd name="T22" fmla="*/ 119 w 129"/>
                <a:gd name="T23" fmla="*/ 0 h 278"/>
                <a:gd name="T24" fmla="*/ 9 w 129"/>
                <a:gd name="T25" fmla="*/ 0 h 278"/>
                <a:gd name="T26" fmla="*/ 9 w 129"/>
                <a:gd name="T27" fmla="*/ 19 h 278"/>
                <a:gd name="T28" fmla="*/ 119 w 129"/>
                <a:gd name="T29" fmla="*/ 19 h 278"/>
                <a:gd name="T30" fmla="*/ 19 w 129"/>
                <a:gd name="T31" fmla="*/ 10 h 278"/>
                <a:gd name="T32" fmla="*/ 0 w 129"/>
                <a:gd name="T33" fmla="*/ 10 h 278"/>
                <a:gd name="T34" fmla="*/ 0 w 129"/>
                <a:gd name="T35" fmla="*/ 268 h 278"/>
                <a:gd name="T36" fmla="*/ 19 w 129"/>
                <a:gd name="T37" fmla="*/ 268 h 278"/>
                <a:gd name="T38" fmla="*/ 19 w 129"/>
                <a:gd name="T39" fmla="*/ 10 h 278"/>
                <a:gd name="T40" fmla="*/ 0 w 129"/>
                <a:gd name="T41" fmla="*/ 278 h 278"/>
                <a:gd name="T42" fmla="*/ 9 w 129"/>
                <a:gd name="T43" fmla="*/ 278 h 278"/>
                <a:gd name="T44" fmla="*/ 9 w 129"/>
                <a:gd name="T45" fmla="*/ 268 h 278"/>
                <a:gd name="T46" fmla="*/ 0 w 129"/>
                <a:gd name="T47" fmla="*/ 268 h 278"/>
                <a:gd name="T48" fmla="*/ 0 w 129"/>
                <a:gd name="T49" fmla="*/ 278 h 278"/>
                <a:gd name="T50" fmla="*/ 129 w 129"/>
                <a:gd name="T51" fmla="*/ 278 h 278"/>
                <a:gd name="T52" fmla="*/ 129 w 129"/>
                <a:gd name="T53" fmla="*/ 268 h 278"/>
                <a:gd name="T54" fmla="*/ 119 w 129"/>
                <a:gd name="T55" fmla="*/ 268 h 278"/>
                <a:gd name="T56" fmla="*/ 119 w 129"/>
                <a:gd name="T57" fmla="*/ 278 h 278"/>
                <a:gd name="T58" fmla="*/ 129 w 129"/>
                <a:gd name="T59" fmla="*/ 278 h 278"/>
                <a:gd name="T60" fmla="*/ 129 w 129"/>
                <a:gd name="T61" fmla="*/ 0 h 278"/>
                <a:gd name="T62" fmla="*/ 119 w 129"/>
                <a:gd name="T63" fmla="*/ 0 h 278"/>
                <a:gd name="T64" fmla="*/ 119 w 129"/>
                <a:gd name="T65" fmla="*/ 10 h 278"/>
                <a:gd name="T66" fmla="*/ 129 w 129"/>
                <a:gd name="T67" fmla="*/ 10 h 278"/>
                <a:gd name="T68" fmla="*/ 129 w 129"/>
                <a:gd name="T69" fmla="*/ 0 h 278"/>
                <a:gd name="T70" fmla="*/ 0 w 129"/>
                <a:gd name="T71" fmla="*/ 0 h 278"/>
                <a:gd name="T72" fmla="*/ 0 w 129"/>
                <a:gd name="T73" fmla="*/ 10 h 278"/>
                <a:gd name="T74" fmla="*/ 9 w 129"/>
                <a:gd name="T75" fmla="*/ 10 h 278"/>
                <a:gd name="T76" fmla="*/ 9 w 129"/>
                <a:gd name="T77" fmla="*/ 0 h 278"/>
                <a:gd name="T78" fmla="*/ 0 w 129"/>
                <a:gd name="T79" fmla="*/ 0 h 278"/>
                <a:gd name="T80" fmla="*/ 0 w 129"/>
                <a:gd name="T81" fmla="*/ 278 h 278"/>
                <a:gd name="T82" fmla="*/ 9 w 129"/>
                <a:gd name="T83" fmla="*/ 278 h 278"/>
                <a:gd name="T84" fmla="*/ 9 w 129"/>
                <a:gd name="T85" fmla="*/ 268 h 278"/>
                <a:gd name="T86" fmla="*/ 0 w 129"/>
                <a:gd name="T87" fmla="*/ 268 h 278"/>
                <a:gd name="T88" fmla="*/ 0 w 129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8">
                  <a:moveTo>
                    <a:pt x="9" y="258"/>
                  </a:moveTo>
                  <a:lnTo>
                    <a:pt x="9" y="278"/>
                  </a:lnTo>
                  <a:lnTo>
                    <a:pt x="119" y="278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10"/>
                  </a:lnTo>
                  <a:lnTo>
                    <a:pt x="110" y="10"/>
                  </a:lnTo>
                  <a:lnTo>
                    <a:pt x="110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9" y="278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8"/>
                  </a:lnTo>
                  <a:lnTo>
                    <a:pt x="129" y="278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10"/>
                  </a:lnTo>
                  <a:lnTo>
                    <a:pt x="129" y="10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5" name="Rectangle 2313"/>
            <p:cNvSpPr>
              <a:spLocks noChangeArrowheads="1"/>
            </p:cNvSpPr>
            <p:nvPr/>
          </p:nvSpPr>
          <p:spPr bwMode="auto">
            <a:xfrm>
              <a:off x="3650" y="2719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6" name="Freeform 2314"/>
            <p:cNvSpPr>
              <a:spLocks noEditPoints="1"/>
            </p:cNvSpPr>
            <p:nvPr/>
          </p:nvSpPr>
          <p:spPr bwMode="auto">
            <a:xfrm>
              <a:off x="4686" y="3227"/>
              <a:ext cx="65" cy="136"/>
            </a:xfrm>
            <a:custGeom>
              <a:avLst/>
              <a:gdLst>
                <a:gd name="T0" fmla="*/ 9 w 129"/>
                <a:gd name="T1" fmla="*/ 252 h 271"/>
                <a:gd name="T2" fmla="*/ 9 w 129"/>
                <a:gd name="T3" fmla="*/ 271 h 271"/>
                <a:gd name="T4" fmla="*/ 119 w 129"/>
                <a:gd name="T5" fmla="*/ 271 h 271"/>
                <a:gd name="T6" fmla="*/ 119 w 129"/>
                <a:gd name="T7" fmla="*/ 252 h 271"/>
                <a:gd name="T8" fmla="*/ 9 w 129"/>
                <a:gd name="T9" fmla="*/ 252 h 271"/>
                <a:gd name="T10" fmla="*/ 110 w 129"/>
                <a:gd name="T11" fmla="*/ 261 h 271"/>
                <a:gd name="T12" fmla="*/ 129 w 129"/>
                <a:gd name="T13" fmla="*/ 261 h 271"/>
                <a:gd name="T14" fmla="*/ 129 w 129"/>
                <a:gd name="T15" fmla="*/ 9 h 271"/>
                <a:gd name="T16" fmla="*/ 110 w 129"/>
                <a:gd name="T17" fmla="*/ 9 h 271"/>
                <a:gd name="T18" fmla="*/ 110 w 129"/>
                <a:gd name="T19" fmla="*/ 261 h 271"/>
                <a:gd name="T20" fmla="*/ 119 w 129"/>
                <a:gd name="T21" fmla="*/ 19 h 271"/>
                <a:gd name="T22" fmla="*/ 119 w 129"/>
                <a:gd name="T23" fmla="*/ 0 h 271"/>
                <a:gd name="T24" fmla="*/ 9 w 129"/>
                <a:gd name="T25" fmla="*/ 0 h 271"/>
                <a:gd name="T26" fmla="*/ 9 w 129"/>
                <a:gd name="T27" fmla="*/ 19 h 271"/>
                <a:gd name="T28" fmla="*/ 119 w 129"/>
                <a:gd name="T29" fmla="*/ 19 h 271"/>
                <a:gd name="T30" fmla="*/ 19 w 129"/>
                <a:gd name="T31" fmla="*/ 9 h 271"/>
                <a:gd name="T32" fmla="*/ 0 w 129"/>
                <a:gd name="T33" fmla="*/ 9 h 271"/>
                <a:gd name="T34" fmla="*/ 0 w 129"/>
                <a:gd name="T35" fmla="*/ 261 h 271"/>
                <a:gd name="T36" fmla="*/ 19 w 129"/>
                <a:gd name="T37" fmla="*/ 261 h 271"/>
                <a:gd name="T38" fmla="*/ 19 w 129"/>
                <a:gd name="T39" fmla="*/ 9 h 271"/>
                <a:gd name="T40" fmla="*/ 0 w 129"/>
                <a:gd name="T41" fmla="*/ 271 h 271"/>
                <a:gd name="T42" fmla="*/ 9 w 129"/>
                <a:gd name="T43" fmla="*/ 271 h 271"/>
                <a:gd name="T44" fmla="*/ 9 w 129"/>
                <a:gd name="T45" fmla="*/ 261 h 271"/>
                <a:gd name="T46" fmla="*/ 0 w 129"/>
                <a:gd name="T47" fmla="*/ 261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1 h 271"/>
                <a:gd name="T54" fmla="*/ 119 w 129"/>
                <a:gd name="T55" fmla="*/ 261 h 271"/>
                <a:gd name="T56" fmla="*/ 119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19 w 129"/>
                <a:gd name="T63" fmla="*/ 0 h 271"/>
                <a:gd name="T64" fmla="*/ 119 w 129"/>
                <a:gd name="T65" fmla="*/ 9 h 271"/>
                <a:gd name="T66" fmla="*/ 129 w 129"/>
                <a:gd name="T67" fmla="*/ 9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9 h 271"/>
                <a:gd name="T74" fmla="*/ 9 w 129"/>
                <a:gd name="T75" fmla="*/ 9 h 271"/>
                <a:gd name="T76" fmla="*/ 9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9 w 129"/>
                <a:gd name="T83" fmla="*/ 271 h 271"/>
                <a:gd name="T84" fmla="*/ 9 w 129"/>
                <a:gd name="T85" fmla="*/ 261 h 271"/>
                <a:gd name="T86" fmla="*/ 0 w 129"/>
                <a:gd name="T87" fmla="*/ 261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9" y="252"/>
                  </a:moveTo>
                  <a:lnTo>
                    <a:pt x="9" y="271"/>
                  </a:lnTo>
                  <a:lnTo>
                    <a:pt x="119" y="271"/>
                  </a:lnTo>
                  <a:lnTo>
                    <a:pt x="119" y="252"/>
                  </a:lnTo>
                  <a:lnTo>
                    <a:pt x="9" y="252"/>
                  </a:lnTo>
                  <a:close/>
                  <a:moveTo>
                    <a:pt x="110" y="261"/>
                  </a:moveTo>
                  <a:lnTo>
                    <a:pt x="129" y="261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1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1"/>
                  </a:lnTo>
                  <a:lnTo>
                    <a:pt x="119" y="261"/>
                  </a:lnTo>
                  <a:lnTo>
                    <a:pt x="119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7" name="Rectangle 2315"/>
            <p:cNvSpPr>
              <a:spLocks noChangeArrowheads="1"/>
            </p:cNvSpPr>
            <p:nvPr/>
          </p:nvSpPr>
          <p:spPr bwMode="auto">
            <a:xfrm>
              <a:off x="4691" y="3232"/>
              <a:ext cx="5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8" name="Freeform 2316"/>
            <p:cNvSpPr>
              <a:spLocks noEditPoints="1"/>
            </p:cNvSpPr>
            <p:nvPr/>
          </p:nvSpPr>
          <p:spPr bwMode="auto">
            <a:xfrm>
              <a:off x="4657" y="2714"/>
              <a:ext cx="61" cy="139"/>
            </a:xfrm>
            <a:custGeom>
              <a:avLst/>
              <a:gdLst>
                <a:gd name="T0" fmla="*/ 9 w 122"/>
                <a:gd name="T1" fmla="*/ 258 h 278"/>
                <a:gd name="T2" fmla="*/ 9 w 122"/>
                <a:gd name="T3" fmla="*/ 278 h 278"/>
                <a:gd name="T4" fmla="*/ 113 w 122"/>
                <a:gd name="T5" fmla="*/ 278 h 278"/>
                <a:gd name="T6" fmla="*/ 113 w 122"/>
                <a:gd name="T7" fmla="*/ 258 h 278"/>
                <a:gd name="T8" fmla="*/ 9 w 122"/>
                <a:gd name="T9" fmla="*/ 258 h 278"/>
                <a:gd name="T10" fmla="*/ 103 w 122"/>
                <a:gd name="T11" fmla="*/ 268 h 278"/>
                <a:gd name="T12" fmla="*/ 122 w 122"/>
                <a:gd name="T13" fmla="*/ 268 h 278"/>
                <a:gd name="T14" fmla="*/ 122 w 122"/>
                <a:gd name="T15" fmla="*/ 10 h 278"/>
                <a:gd name="T16" fmla="*/ 103 w 122"/>
                <a:gd name="T17" fmla="*/ 10 h 278"/>
                <a:gd name="T18" fmla="*/ 103 w 122"/>
                <a:gd name="T19" fmla="*/ 268 h 278"/>
                <a:gd name="T20" fmla="*/ 113 w 122"/>
                <a:gd name="T21" fmla="*/ 19 h 278"/>
                <a:gd name="T22" fmla="*/ 113 w 122"/>
                <a:gd name="T23" fmla="*/ 0 h 278"/>
                <a:gd name="T24" fmla="*/ 9 w 122"/>
                <a:gd name="T25" fmla="*/ 0 h 278"/>
                <a:gd name="T26" fmla="*/ 9 w 122"/>
                <a:gd name="T27" fmla="*/ 19 h 278"/>
                <a:gd name="T28" fmla="*/ 113 w 122"/>
                <a:gd name="T29" fmla="*/ 19 h 278"/>
                <a:gd name="T30" fmla="*/ 19 w 122"/>
                <a:gd name="T31" fmla="*/ 10 h 278"/>
                <a:gd name="T32" fmla="*/ 0 w 122"/>
                <a:gd name="T33" fmla="*/ 10 h 278"/>
                <a:gd name="T34" fmla="*/ 0 w 122"/>
                <a:gd name="T35" fmla="*/ 268 h 278"/>
                <a:gd name="T36" fmla="*/ 19 w 122"/>
                <a:gd name="T37" fmla="*/ 268 h 278"/>
                <a:gd name="T38" fmla="*/ 19 w 122"/>
                <a:gd name="T39" fmla="*/ 10 h 278"/>
                <a:gd name="T40" fmla="*/ 0 w 122"/>
                <a:gd name="T41" fmla="*/ 278 h 278"/>
                <a:gd name="T42" fmla="*/ 9 w 122"/>
                <a:gd name="T43" fmla="*/ 278 h 278"/>
                <a:gd name="T44" fmla="*/ 9 w 122"/>
                <a:gd name="T45" fmla="*/ 268 h 278"/>
                <a:gd name="T46" fmla="*/ 0 w 122"/>
                <a:gd name="T47" fmla="*/ 268 h 278"/>
                <a:gd name="T48" fmla="*/ 0 w 122"/>
                <a:gd name="T49" fmla="*/ 278 h 278"/>
                <a:gd name="T50" fmla="*/ 122 w 122"/>
                <a:gd name="T51" fmla="*/ 278 h 278"/>
                <a:gd name="T52" fmla="*/ 122 w 122"/>
                <a:gd name="T53" fmla="*/ 268 h 278"/>
                <a:gd name="T54" fmla="*/ 113 w 122"/>
                <a:gd name="T55" fmla="*/ 268 h 278"/>
                <a:gd name="T56" fmla="*/ 113 w 122"/>
                <a:gd name="T57" fmla="*/ 278 h 278"/>
                <a:gd name="T58" fmla="*/ 122 w 122"/>
                <a:gd name="T59" fmla="*/ 278 h 278"/>
                <a:gd name="T60" fmla="*/ 122 w 122"/>
                <a:gd name="T61" fmla="*/ 0 h 278"/>
                <a:gd name="T62" fmla="*/ 113 w 122"/>
                <a:gd name="T63" fmla="*/ 0 h 278"/>
                <a:gd name="T64" fmla="*/ 113 w 122"/>
                <a:gd name="T65" fmla="*/ 10 h 278"/>
                <a:gd name="T66" fmla="*/ 122 w 122"/>
                <a:gd name="T67" fmla="*/ 10 h 278"/>
                <a:gd name="T68" fmla="*/ 122 w 122"/>
                <a:gd name="T69" fmla="*/ 0 h 278"/>
                <a:gd name="T70" fmla="*/ 0 w 122"/>
                <a:gd name="T71" fmla="*/ 0 h 278"/>
                <a:gd name="T72" fmla="*/ 0 w 122"/>
                <a:gd name="T73" fmla="*/ 10 h 278"/>
                <a:gd name="T74" fmla="*/ 9 w 122"/>
                <a:gd name="T75" fmla="*/ 10 h 278"/>
                <a:gd name="T76" fmla="*/ 9 w 122"/>
                <a:gd name="T77" fmla="*/ 0 h 278"/>
                <a:gd name="T78" fmla="*/ 0 w 122"/>
                <a:gd name="T79" fmla="*/ 0 h 278"/>
                <a:gd name="T80" fmla="*/ 0 w 122"/>
                <a:gd name="T81" fmla="*/ 278 h 278"/>
                <a:gd name="T82" fmla="*/ 9 w 122"/>
                <a:gd name="T83" fmla="*/ 278 h 278"/>
                <a:gd name="T84" fmla="*/ 9 w 122"/>
                <a:gd name="T85" fmla="*/ 268 h 278"/>
                <a:gd name="T86" fmla="*/ 0 w 122"/>
                <a:gd name="T87" fmla="*/ 268 h 278"/>
                <a:gd name="T88" fmla="*/ 0 w 122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8">
                  <a:moveTo>
                    <a:pt x="9" y="258"/>
                  </a:moveTo>
                  <a:lnTo>
                    <a:pt x="9" y="278"/>
                  </a:lnTo>
                  <a:lnTo>
                    <a:pt x="113" y="278"/>
                  </a:lnTo>
                  <a:lnTo>
                    <a:pt x="113" y="258"/>
                  </a:lnTo>
                  <a:lnTo>
                    <a:pt x="9" y="258"/>
                  </a:lnTo>
                  <a:close/>
                  <a:moveTo>
                    <a:pt x="103" y="268"/>
                  </a:moveTo>
                  <a:lnTo>
                    <a:pt x="122" y="268"/>
                  </a:lnTo>
                  <a:lnTo>
                    <a:pt x="122" y="10"/>
                  </a:lnTo>
                  <a:lnTo>
                    <a:pt x="103" y="10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2" y="278"/>
                  </a:moveTo>
                  <a:lnTo>
                    <a:pt x="122" y="268"/>
                  </a:lnTo>
                  <a:lnTo>
                    <a:pt x="113" y="268"/>
                  </a:lnTo>
                  <a:lnTo>
                    <a:pt x="113" y="278"/>
                  </a:lnTo>
                  <a:lnTo>
                    <a:pt x="122" y="278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09" name="Rectangle 2317"/>
            <p:cNvSpPr>
              <a:spLocks noChangeArrowheads="1"/>
            </p:cNvSpPr>
            <p:nvPr/>
          </p:nvSpPr>
          <p:spPr bwMode="auto">
            <a:xfrm>
              <a:off x="4662" y="2719"/>
              <a:ext cx="5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0" name="Freeform 2318"/>
            <p:cNvSpPr>
              <a:spLocks noEditPoints="1"/>
            </p:cNvSpPr>
            <p:nvPr/>
          </p:nvSpPr>
          <p:spPr bwMode="auto">
            <a:xfrm>
              <a:off x="4621" y="2588"/>
              <a:ext cx="65" cy="136"/>
            </a:xfrm>
            <a:custGeom>
              <a:avLst/>
              <a:gdLst>
                <a:gd name="T0" fmla="*/ 9 w 129"/>
                <a:gd name="T1" fmla="*/ 252 h 271"/>
                <a:gd name="T2" fmla="*/ 9 w 129"/>
                <a:gd name="T3" fmla="*/ 271 h 271"/>
                <a:gd name="T4" fmla="*/ 119 w 129"/>
                <a:gd name="T5" fmla="*/ 271 h 271"/>
                <a:gd name="T6" fmla="*/ 119 w 129"/>
                <a:gd name="T7" fmla="*/ 252 h 271"/>
                <a:gd name="T8" fmla="*/ 9 w 129"/>
                <a:gd name="T9" fmla="*/ 252 h 271"/>
                <a:gd name="T10" fmla="*/ 109 w 129"/>
                <a:gd name="T11" fmla="*/ 262 h 271"/>
                <a:gd name="T12" fmla="*/ 129 w 129"/>
                <a:gd name="T13" fmla="*/ 262 h 271"/>
                <a:gd name="T14" fmla="*/ 129 w 129"/>
                <a:gd name="T15" fmla="*/ 10 h 271"/>
                <a:gd name="T16" fmla="*/ 109 w 129"/>
                <a:gd name="T17" fmla="*/ 10 h 271"/>
                <a:gd name="T18" fmla="*/ 109 w 129"/>
                <a:gd name="T19" fmla="*/ 262 h 271"/>
                <a:gd name="T20" fmla="*/ 119 w 129"/>
                <a:gd name="T21" fmla="*/ 19 h 271"/>
                <a:gd name="T22" fmla="*/ 119 w 129"/>
                <a:gd name="T23" fmla="*/ 0 h 271"/>
                <a:gd name="T24" fmla="*/ 9 w 129"/>
                <a:gd name="T25" fmla="*/ 0 h 271"/>
                <a:gd name="T26" fmla="*/ 9 w 129"/>
                <a:gd name="T27" fmla="*/ 19 h 271"/>
                <a:gd name="T28" fmla="*/ 119 w 129"/>
                <a:gd name="T29" fmla="*/ 19 h 271"/>
                <a:gd name="T30" fmla="*/ 19 w 129"/>
                <a:gd name="T31" fmla="*/ 10 h 271"/>
                <a:gd name="T32" fmla="*/ 0 w 129"/>
                <a:gd name="T33" fmla="*/ 10 h 271"/>
                <a:gd name="T34" fmla="*/ 0 w 129"/>
                <a:gd name="T35" fmla="*/ 262 h 271"/>
                <a:gd name="T36" fmla="*/ 19 w 129"/>
                <a:gd name="T37" fmla="*/ 262 h 271"/>
                <a:gd name="T38" fmla="*/ 19 w 129"/>
                <a:gd name="T39" fmla="*/ 10 h 271"/>
                <a:gd name="T40" fmla="*/ 0 w 129"/>
                <a:gd name="T41" fmla="*/ 271 h 271"/>
                <a:gd name="T42" fmla="*/ 9 w 129"/>
                <a:gd name="T43" fmla="*/ 271 h 271"/>
                <a:gd name="T44" fmla="*/ 9 w 129"/>
                <a:gd name="T45" fmla="*/ 262 h 271"/>
                <a:gd name="T46" fmla="*/ 0 w 129"/>
                <a:gd name="T47" fmla="*/ 262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2 h 271"/>
                <a:gd name="T54" fmla="*/ 119 w 129"/>
                <a:gd name="T55" fmla="*/ 262 h 271"/>
                <a:gd name="T56" fmla="*/ 119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19 w 129"/>
                <a:gd name="T63" fmla="*/ 0 h 271"/>
                <a:gd name="T64" fmla="*/ 119 w 129"/>
                <a:gd name="T65" fmla="*/ 10 h 271"/>
                <a:gd name="T66" fmla="*/ 129 w 129"/>
                <a:gd name="T67" fmla="*/ 10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10 h 271"/>
                <a:gd name="T74" fmla="*/ 9 w 129"/>
                <a:gd name="T75" fmla="*/ 10 h 271"/>
                <a:gd name="T76" fmla="*/ 9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9 w 129"/>
                <a:gd name="T83" fmla="*/ 271 h 271"/>
                <a:gd name="T84" fmla="*/ 9 w 129"/>
                <a:gd name="T85" fmla="*/ 262 h 271"/>
                <a:gd name="T86" fmla="*/ 0 w 129"/>
                <a:gd name="T87" fmla="*/ 262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9" y="252"/>
                  </a:moveTo>
                  <a:lnTo>
                    <a:pt x="9" y="271"/>
                  </a:lnTo>
                  <a:lnTo>
                    <a:pt x="119" y="271"/>
                  </a:lnTo>
                  <a:lnTo>
                    <a:pt x="119" y="252"/>
                  </a:lnTo>
                  <a:lnTo>
                    <a:pt x="9" y="252"/>
                  </a:lnTo>
                  <a:close/>
                  <a:moveTo>
                    <a:pt x="109" y="262"/>
                  </a:moveTo>
                  <a:lnTo>
                    <a:pt x="129" y="262"/>
                  </a:lnTo>
                  <a:lnTo>
                    <a:pt x="129" y="10"/>
                  </a:lnTo>
                  <a:lnTo>
                    <a:pt x="109" y="10"/>
                  </a:lnTo>
                  <a:lnTo>
                    <a:pt x="109" y="262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2"/>
                  </a:lnTo>
                  <a:lnTo>
                    <a:pt x="119" y="262"/>
                  </a:lnTo>
                  <a:lnTo>
                    <a:pt x="119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10"/>
                  </a:lnTo>
                  <a:lnTo>
                    <a:pt x="129" y="10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1" name="Rectangle 2319"/>
            <p:cNvSpPr>
              <a:spLocks noChangeArrowheads="1"/>
            </p:cNvSpPr>
            <p:nvPr/>
          </p:nvSpPr>
          <p:spPr bwMode="auto">
            <a:xfrm>
              <a:off x="4626" y="2593"/>
              <a:ext cx="5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2" name="Freeform 2320"/>
            <p:cNvSpPr>
              <a:spLocks noEditPoints="1"/>
            </p:cNvSpPr>
            <p:nvPr/>
          </p:nvSpPr>
          <p:spPr bwMode="auto">
            <a:xfrm>
              <a:off x="4641" y="2204"/>
              <a:ext cx="61" cy="139"/>
            </a:xfrm>
            <a:custGeom>
              <a:avLst/>
              <a:gdLst>
                <a:gd name="T0" fmla="*/ 10 w 123"/>
                <a:gd name="T1" fmla="*/ 258 h 277"/>
                <a:gd name="T2" fmla="*/ 10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10 w 123"/>
                <a:gd name="T9" fmla="*/ 258 h 277"/>
                <a:gd name="T10" fmla="*/ 104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4 w 123"/>
                <a:gd name="T17" fmla="*/ 9 h 277"/>
                <a:gd name="T18" fmla="*/ 104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10 w 123"/>
                <a:gd name="T25" fmla="*/ 0 h 277"/>
                <a:gd name="T26" fmla="*/ 10 w 123"/>
                <a:gd name="T27" fmla="*/ 19 h 277"/>
                <a:gd name="T28" fmla="*/ 113 w 123"/>
                <a:gd name="T29" fmla="*/ 19 h 277"/>
                <a:gd name="T30" fmla="*/ 20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20 w 123"/>
                <a:gd name="T37" fmla="*/ 268 h 277"/>
                <a:gd name="T38" fmla="*/ 20 w 123"/>
                <a:gd name="T39" fmla="*/ 9 h 277"/>
                <a:gd name="T40" fmla="*/ 0 w 123"/>
                <a:gd name="T41" fmla="*/ 277 h 277"/>
                <a:gd name="T42" fmla="*/ 10 w 123"/>
                <a:gd name="T43" fmla="*/ 277 h 277"/>
                <a:gd name="T44" fmla="*/ 10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10 w 123"/>
                <a:gd name="T75" fmla="*/ 9 h 277"/>
                <a:gd name="T76" fmla="*/ 10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10 w 123"/>
                <a:gd name="T83" fmla="*/ 277 h 277"/>
                <a:gd name="T84" fmla="*/ 10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10" y="258"/>
                  </a:moveTo>
                  <a:lnTo>
                    <a:pt x="10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4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4" y="9"/>
                  </a:lnTo>
                  <a:lnTo>
                    <a:pt x="104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3" name="Rectangle 2321"/>
            <p:cNvSpPr>
              <a:spLocks noChangeArrowheads="1"/>
            </p:cNvSpPr>
            <p:nvPr/>
          </p:nvSpPr>
          <p:spPr bwMode="auto">
            <a:xfrm>
              <a:off x="4645" y="2209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4" name="Freeform 2322"/>
            <p:cNvSpPr>
              <a:spLocks noEditPoints="1"/>
            </p:cNvSpPr>
            <p:nvPr/>
          </p:nvSpPr>
          <p:spPr bwMode="auto">
            <a:xfrm>
              <a:off x="4056" y="2204"/>
              <a:ext cx="64" cy="139"/>
            </a:xfrm>
            <a:custGeom>
              <a:avLst/>
              <a:gdLst>
                <a:gd name="T0" fmla="*/ 10 w 130"/>
                <a:gd name="T1" fmla="*/ 258 h 277"/>
                <a:gd name="T2" fmla="*/ 10 w 130"/>
                <a:gd name="T3" fmla="*/ 277 h 277"/>
                <a:gd name="T4" fmla="*/ 120 w 130"/>
                <a:gd name="T5" fmla="*/ 277 h 277"/>
                <a:gd name="T6" fmla="*/ 120 w 130"/>
                <a:gd name="T7" fmla="*/ 258 h 277"/>
                <a:gd name="T8" fmla="*/ 10 w 130"/>
                <a:gd name="T9" fmla="*/ 258 h 277"/>
                <a:gd name="T10" fmla="*/ 110 w 130"/>
                <a:gd name="T11" fmla="*/ 268 h 277"/>
                <a:gd name="T12" fmla="*/ 130 w 130"/>
                <a:gd name="T13" fmla="*/ 268 h 277"/>
                <a:gd name="T14" fmla="*/ 130 w 130"/>
                <a:gd name="T15" fmla="*/ 9 h 277"/>
                <a:gd name="T16" fmla="*/ 110 w 130"/>
                <a:gd name="T17" fmla="*/ 9 h 277"/>
                <a:gd name="T18" fmla="*/ 110 w 130"/>
                <a:gd name="T19" fmla="*/ 268 h 277"/>
                <a:gd name="T20" fmla="*/ 120 w 130"/>
                <a:gd name="T21" fmla="*/ 19 h 277"/>
                <a:gd name="T22" fmla="*/ 120 w 130"/>
                <a:gd name="T23" fmla="*/ 0 h 277"/>
                <a:gd name="T24" fmla="*/ 10 w 130"/>
                <a:gd name="T25" fmla="*/ 0 h 277"/>
                <a:gd name="T26" fmla="*/ 10 w 130"/>
                <a:gd name="T27" fmla="*/ 19 h 277"/>
                <a:gd name="T28" fmla="*/ 120 w 130"/>
                <a:gd name="T29" fmla="*/ 19 h 277"/>
                <a:gd name="T30" fmla="*/ 20 w 130"/>
                <a:gd name="T31" fmla="*/ 9 h 277"/>
                <a:gd name="T32" fmla="*/ 0 w 130"/>
                <a:gd name="T33" fmla="*/ 9 h 277"/>
                <a:gd name="T34" fmla="*/ 0 w 130"/>
                <a:gd name="T35" fmla="*/ 268 h 277"/>
                <a:gd name="T36" fmla="*/ 20 w 130"/>
                <a:gd name="T37" fmla="*/ 268 h 277"/>
                <a:gd name="T38" fmla="*/ 20 w 130"/>
                <a:gd name="T39" fmla="*/ 9 h 277"/>
                <a:gd name="T40" fmla="*/ 0 w 130"/>
                <a:gd name="T41" fmla="*/ 277 h 277"/>
                <a:gd name="T42" fmla="*/ 10 w 130"/>
                <a:gd name="T43" fmla="*/ 277 h 277"/>
                <a:gd name="T44" fmla="*/ 10 w 130"/>
                <a:gd name="T45" fmla="*/ 268 h 277"/>
                <a:gd name="T46" fmla="*/ 0 w 130"/>
                <a:gd name="T47" fmla="*/ 268 h 277"/>
                <a:gd name="T48" fmla="*/ 0 w 130"/>
                <a:gd name="T49" fmla="*/ 277 h 277"/>
                <a:gd name="T50" fmla="*/ 130 w 130"/>
                <a:gd name="T51" fmla="*/ 277 h 277"/>
                <a:gd name="T52" fmla="*/ 130 w 130"/>
                <a:gd name="T53" fmla="*/ 268 h 277"/>
                <a:gd name="T54" fmla="*/ 120 w 130"/>
                <a:gd name="T55" fmla="*/ 268 h 277"/>
                <a:gd name="T56" fmla="*/ 120 w 130"/>
                <a:gd name="T57" fmla="*/ 277 h 277"/>
                <a:gd name="T58" fmla="*/ 130 w 130"/>
                <a:gd name="T59" fmla="*/ 277 h 277"/>
                <a:gd name="T60" fmla="*/ 130 w 130"/>
                <a:gd name="T61" fmla="*/ 0 h 277"/>
                <a:gd name="T62" fmla="*/ 120 w 130"/>
                <a:gd name="T63" fmla="*/ 0 h 277"/>
                <a:gd name="T64" fmla="*/ 120 w 130"/>
                <a:gd name="T65" fmla="*/ 9 h 277"/>
                <a:gd name="T66" fmla="*/ 130 w 130"/>
                <a:gd name="T67" fmla="*/ 9 h 277"/>
                <a:gd name="T68" fmla="*/ 130 w 130"/>
                <a:gd name="T69" fmla="*/ 0 h 277"/>
                <a:gd name="T70" fmla="*/ 0 w 130"/>
                <a:gd name="T71" fmla="*/ 0 h 277"/>
                <a:gd name="T72" fmla="*/ 0 w 130"/>
                <a:gd name="T73" fmla="*/ 9 h 277"/>
                <a:gd name="T74" fmla="*/ 10 w 130"/>
                <a:gd name="T75" fmla="*/ 9 h 277"/>
                <a:gd name="T76" fmla="*/ 10 w 130"/>
                <a:gd name="T77" fmla="*/ 0 h 277"/>
                <a:gd name="T78" fmla="*/ 0 w 130"/>
                <a:gd name="T79" fmla="*/ 0 h 277"/>
                <a:gd name="T80" fmla="*/ 0 w 130"/>
                <a:gd name="T81" fmla="*/ 277 h 277"/>
                <a:gd name="T82" fmla="*/ 10 w 130"/>
                <a:gd name="T83" fmla="*/ 277 h 277"/>
                <a:gd name="T84" fmla="*/ 10 w 130"/>
                <a:gd name="T85" fmla="*/ 268 h 277"/>
                <a:gd name="T86" fmla="*/ 0 w 130"/>
                <a:gd name="T87" fmla="*/ 268 h 277"/>
                <a:gd name="T88" fmla="*/ 0 w 130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30" h="277">
                  <a:moveTo>
                    <a:pt x="10" y="258"/>
                  </a:moveTo>
                  <a:lnTo>
                    <a:pt x="10" y="277"/>
                  </a:lnTo>
                  <a:lnTo>
                    <a:pt x="120" y="277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30" y="268"/>
                  </a:lnTo>
                  <a:lnTo>
                    <a:pt x="130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30" y="277"/>
                  </a:moveTo>
                  <a:lnTo>
                    <a:pt x="130" y="268"/>
                  </a:lnTo>
                  <a:lnTo>
                    <a:pt x="120" y="268"/>
                  </a:lnTo>
                  <a:lnTo>
                    <a:pt x="120" y="277"/>
                  </a:lnTo>
                  <a:lnTo>
                    <a:pt x="130" y="277"/>
                  </a:lnTo>
                  <a:close/>
                  <a:moveTo>
                    <a:pt x="130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30" y="9"/>
                  </a:lnTo>
                  <a:lnTo>
                    <a:pt x="130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5" name="Rectangle 2323"/>
            <p:cNvSpPr>
              <a:spLocks noChangeArrowheads="1"/>
            </p:cNvSpPr>
            <p:nvPr/>
          </p:nvSpPr>
          <p:spPr bwMode="auto">
            <a:xfrm>
              <a:off x="4061" y="2209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6" name="Freeform 2324"/>
            <p:cNvSpPr>
              <a:spLocks noEditPoints="1"/>
            </p:cNvSpPr>
            <p:nvPr/>
          </p:nvSpPr>
          <p:spPr bwMode="auto">
            <a:xfrm>
              <a:off x="4298" y="2204"/>
              <a:ext cx="78" cy="139"/>
            </a:xfrm>
            <a:custGeom>
              <a:avLst/>
              <a:gdLst>
                <a:gd name="T0" fmla="*/ 10 w 155"/>
                <a:gd name="T1" fmla="*/ 258 h 277"/>
                <a:gd name="T2" fmla="*/ 10 w 155"/>
                <a:gd name="T3" fmla="*/ 277 h 277"/>
                <a:gd name="T4" fmla="*/ 146 w 155"/>
                <a:gd name="T5" fmla="*/ 277 h 277"/>
                <a:gd name="T6" fmla="*/ 146 w 155"/>
                <a:gd name="T7" fmla="*/ 258 h 277"/>
                <a:gd name="T8" fmla="*/ 10 w 155"/>
                <a:gd name="T9" fmla="*/ 258 h 277"/>
                <a:gd name="T10" fmla="*/ 136 w 155"/>
                <a:gd name="T11" fmla="*/ 268 h 277"/>
                <a:gd name="T12" fmla="*/ 155 w 155"/>
                <a:gd name="T13" fmla="*/ 268 h 277"/>
                <a:gd name="T14" fmla="*/ 155 w 155"/>
                <a:gd name="T15" fmla="*/ 9 h 277"/>
                <a:gd name="T16" fmla="*/ 136 w 155"/>
                <a:gd name="T17" fmla="*/ 9 h 277"/>
                <a:gd name="T18" fmla="*/ 136 w 155"/>
                <a:gd name="T19" fmla="*/ 268 h 277"/>
                <a:gd name="T20" fmla="*/ 146 w 155"/>
                <a:gd name="T21" fmla="*/ 19 h 277"/>
                <a:gd name="T22" fmla="*/ 146 w 155"/>
                <a:gd name="T23" fmla="*/ 0 h 277"/>
                <a:gd name="T24" fmla="*/ 10 w 155"/>
                <a:gd name="T25" fmla="*/ 0 h 277"/>
                <a:gd name="T26" fmla="*/ 10 w 155"/>
                <a:gd name="T27" fmla="*/ 19 h 277"/>
                <a:gd name="T28" fmla="*/ 146 w 155"/>
                <a:gd name="T29" fmla="*/ 19 h 277"/>
                <a:gd name="T30" fmla="*/ 20 w 155"/>
                <a:gd name="T31" fmla="*/ 9 h 277"/>
                <a:gd name="T32" fmla="*/ 0 w 155"/>
                <a:gd name="T33" fmla="*/ 9 h 277"/>
                <a:gd name="T34" fmla="*/ 0 w 155"/>
                <a:gd name="T35" fmla="*/ 268 h 277"/>
                <a:gd name="T36" fmla="*/ 20 w 155"/>
                <a:gd name="T37" fmla="*/ 268 h 277"/>
                <a:gd name="T38" fmla="*/ 20 w 155"/>
                <a:gd name="T39" fmla="*/ 9 h 277"/>
                <a:gd name="T40" fmla="*/ 0 w 155"/>
                <a:gd name="T41" fmla="*/ 277 h 277"/>
                <a:gd name="T42" fmla="*/ 10 w 155"/>
                <a:gd name="T43" fmla="*/ 277 h 277"/>
                <a:gd name="T44" fmla="*/ 10 w 155"/>
                <a:gd name="T45" fmla="*/ 268 h 277"/>
                <a:gd name="T46" fmla="*/ 0 w 155"/>
                <a:gd name="T47" fmla="*/ 268 h 277"/>
                <a:gd name="T48" fmla="*/ 0 w 155"/>
                <a:gd name="T49" fmla="*/ 277 h 277"/>
                <a:gd name="T50" fmla="*/ 155 w 155"/>
                <a:gd name="T51" fmla="*/ 277 h 277"/>
                <a:gd name="T52" fmla="*/ 155 w 155"/>
                <a:gd name="T53" fmla="*/ 268 h 277"/>
                <a:gd name="T54" fmla="*/ 146 w 155"/>
                <a:gd name="T55" fmla="*/ 268 h 277"/>
                <a:gd name="T56" fmla="*/ 146 w 155"/>
                <a:gd name="T57" fmla="*/ 277 h 277"/>
                <a:gd name="T58" fmla="*/ 155 w 155"/>
                <a:gd name="T59" fmla="*/ 277 h 277"/>
                <a:gd name="T60" fmla="*/ 155 w 155"/>
                <a:gd name="T61" fmla="*/ 0 h 277"/>
                <a:gd name="T62" fmla="*/ 146 w 155"/>
                <a:gd name="T63" fmla="*/ 0 h 277"/>
                <a:gd name="T64" fmla="*/ 146 w 155"/>
                <a:gd name="T65" fmla="*/ 9 h 277"/>
                <a:gd name="T66" fmla="*/ 155 w 155"/>
                <a:gd name="T67" fmla="*/ 9 h 277"/>
                <a:gd name="T68" fmla="*/ 155 w 155"/>
                <a:gd name="T69" fmla="*/ 0 h 277"/>
                <a:gd name="T70" fmla="*/ 0 w 155"/>
                <a:gd name="T71" fmla="*/ 0 h 277"/>
                <a:gd name="T72" fmla="*/ 0 w 155"/>
                <a:gd name="T73" fmla="*/ 9 h 277"/>
                <a:gd name="T74" fmla="*/ 10 w 155"/>
                <a:gd name="T75" fmla="*/ 9 h 277"/>
                <a:gd name="T76" fmla="*/ 10 w 155"/>
                <a:gd name="T77" fmla="*/ 0 h 277"/>
                <a:gd name="T78" fmla="*/ 0 w 155"/>
                <a:gd name="T79" fmla="*/ 0 h 277"/>
                <a:gd name="T80" fmla="*/ 0 w 155"/>
                <a:gd name="T81" fmla="*/ 277 h 277"/>
                <a:gd name="T82" fmla="*/ 10 w 155"/>
                <a:gd name="T83" fmla="*/ 277 h 277"/>
                <a:gd name="T84" fmla="*/ 10 w 155"/>
                <a:gd name="T85" fmla="*/ 268 h 277"/>
                <a:gd name="T86" fmla="*/ 0 w 155"/>
                <a:gd name="T87" fmla="*/ 268 h 277"/>
                <a:gd name="T88" fmla="*/ 0 w 155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55" h="277">
                  <a:moveTo>
                    <a:pt x="10" y="258"/>
                  </a:moveTo>
                  <a:lnTo>
                    <a:pt x="10" y="277"/>
                  </a:lnTo>
                  <a:lnTo>
                    <a:pt x="146" y="277"/>
                  </a:lnTo>
                  <a:lnTo>
                    <a:pt x="146" y="258"/>
                  </a:lnTo>
                  <a:lnTo>
                    <a:pt x="10" y="258"/>
                  </a:lnTo>
                  <a:close/>
                  <a:moveTo>
                    <a:pt x="136" y="268"/>
                  </a:moveTo>
                  <a:lnTo>
                    <a:pt x="155" y="268"/>
                  </a:lnTo>
                  <a:lnTo>
                    <a:pt x="155" y="9"/>
                  </a:lnTo>
                  <a:lnTo>
                    <a:pt x="136" y="9"/>
                  </a:lnTo>
                  <a:lnTo>
                    <a:pt x="136" y="268"/>
                  </a:lnTo>
                  <a:close/>
                  <a:moveTo>
                    <a:pt x="146" y="19"/>
                  </a:moveTo>
                  <a:lnTo>
                    <a:pt x="146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46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55" y="277"/>
                  </a:moveTo>
                  <a:lnTo>
                    <a:pt x="155" y="268"/>
                  </a:lnTo>
                  <a:lnTo>
                    <a:pt x="146" y="268"/>
                  </a:lnTo>
                  <a:lnTo>
                    <a:pt x="146" y="277"/>
                  </a:lnTo>
                  <a:lnTo>
                    <a:pt x="155" y="277"/>
                  </a:lnTo>
                  <a:close/>
                  <a:moveTo>
                    <a:pt x="155" y="0"/>
                  </a:moveTo>
                  <a:lnTo>
                    <a:pt x="146" y="0"/>
                  </a:lnTo>
                  <a:lnTo>
                    <a:pt x="146" y="9"/>
                  </a:lnTo>
                  <a:lnTo>
                    <a:pt x="155" y="9"/>
                  </a:lnTo>
                  <a:lnTo>
                    <a:pt x="155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7" name="Rectangle 2325"/>
            <p:cNvSpPr>
              <a:spLocks noChangeArrowheads="1"/>
            </p:cNvSpPr>
            <p:nvPr/>
          </p:nvSpPr>
          <p:spPr bwMode="auto">
            <a:xfrm>
              <a:off x="4303" y="2209"/>
              <a:ext cx="68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8" name="Freeform 2326"/>
            <p:cNvSpPr>
              <a:spLocks noEditPoints="1"/>
            </p:cNvSpPr>
            <p:nvPr/>
          </p:nvSpPr>
          <p:spPr bwMode="auto">
            <a:xfrm>
              <a:off x="3590" y="2204"/>
              <a:ext cx="65" cy="139"/>
            </a:xfrm>
            <a:custGeom>
              <a:avLst/>
              <a:gdLst>
                <a:gd name="T0" fmla="*/ 9 w 129"/>
                <a:gd name="T1" fmla="*/ 258 h 277"/>
                <a:gd name="T2" fmla="*/ 9 w 129"/>
                <a:gd name="T3" fmla="*/ 277 h 277"/>
                <a:gd name="T4" fmla="*/ 119 w 129"/>
                <a:gd name="T5" fmla="*/ 277 h 277"/>
                <a:gd name="T6" fmla="*/ 119 w 129"/>
                <a:gd name="T7" fmla="*/ 258 h 277"/>
                <a:gd name="T8" fmla="*/ 9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19 w 129"/>
                <a:gd name="T21" fmla="*/ 19 h 277"/>
                <a:gd name="T22" fmla="*/ 119 w 129"/>
                <a:gd name="T23" fmla="*/ 0 h 277"/>
                <a:gd name="T24" fmla="*/ 9 w 129"/>
                <a:gd name="T25" fmla="*/ 0 h 277"/>
                <a:gd name="T26" fmla="*/ 9 w 129"/>
                <a:gd name="T27" fmla="*/ 19 h 277"/>
                <a:gd name="T28" fmla="*/ 119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9 w 129"/>
                <a:gd name="T43" fmla="*/ 277 h 277"/>
                <a:gd name="T44" fmla="*/ 9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19 w 129"/>
                <a:gd name="T55" fmla="*/ 268 h 277"/>
                <a:gd name="T56" fmla="*/ 119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19 w 129"/>
                <a:gd name="T63" fmla="*/ 0 h 277"/>
                <a:gd name="T64" fmla="*/ 119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9 w 129"/>
                <a:gd name="T75" fmla="*/ 9 h 277"/>
                <a:gd name="T76" fmla="*/ 9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9 w 129"/>
                <a:gd name="T83" fmla="*/ 277 h 277"/>
                <a:gd name="T84" fmla="*/ 9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9" y="258"/>
                  </a:moveTo>
                  <a:lnTo>
                    <a:pt x="9" y="277"/>
                  </a:lnTo>
                  <a:lnTo>
                    <a:pt x="119" y="277"/>
                  </a:lnTo>
                  <a:lnTo>
                    <a:pt x="119" y="258"/>
                  </a:lnTo>
                  <a:lnTo>
                    <a:pt x="9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19" y="19"/>
                  </a:moveTo>
                  <a:lnTo>
                    <a:pt x="119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9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19" y="268"/>
                  </a:lnTo>
                  <a:lnTo>
                    <a:pt x="119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19" y="0"/>
                  </a:lnTo>
                  <a:lnTo>
                    <a:pt x="119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19" name="Rectangle 2327"/>
            <p:cNvSpPr>
              <a:spLocks noChangeArrowheads="1"/>
            </p:cNvSpPr>
            <p:nvPr/>
          </p:nvSpPr>
          <p:spPr bwMode="auto">
            <a:xfrm>
              <a:off x="3595" y="2209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0" name="Freeform 2328"/>
            <p:cNvSpPr>
              <a:spLocks noEditPoints="1"/>
            </p:cNvSpPr>
            <p:nvPr/>
          </p:nvSpPr>
          <p:spPr bwMode="auto">
            <a:xfrm>
              <a:off x="3791" y="2459"/>
              <a:ext cx="81" cy="139"/>
            </a:xfrm>
            <a:custGeom>
              <a:avLst/>
              <a:gdLst>
                <a:gd name="T0" fmla="*/ 10 w 162"/>
                <a:gd name="T1" fmla="*/ 258 h 277"/>
                <a:gd name="T2" fmla="*/ 10 w 162"/>
                <a:gd name="T3" fmla="*/ 277 h 277"/>
                <a:gd name="T4" fmla="*/ 152 w 162"/>
                <a:gd name="T5" fmla="*/ 277 h 277"/>
                <a:gd name="T6" fmla="*/ 152 w 162"/>
                <a:gd name="T7" fmla="*/ 258 h 277"/>
                <a:gd name="T8" fmla="*/ 10 w 162"/>
                <a:gd name="T9" fmla="*/ 258 h 277"/>
                <a:gd name="T10" fmla="*/ 143 w 162"/>
                <a:gd name="T11" fmla="*/ 268 h 277"/>
                <a:gd name="T12" fmla="*/ 162 w 162"/>
                <a:gd name="T13" fmla="*/ 268 h 277"/>
                <a:gd name="T14" fmla="*/ 162 w 162"/>
                <a:gd name="T15" fmla="*/ 9 h 277"/>
                <a:gd name="T16" fmla="*/ 143 w 162"/>
                <a:gd name="T17" fmla="*/ 9 h 277"/>
                <a:gd name="T18" fmla="*/ 143 w 162"/>
                <a:gd name="T19" fmla="*/ 268 h 277"/>
                <a:gd name="T20" fmla="*/ 152 w 162"/>
                <a:gd name="T21" fmla="*/ 19 h 277"/>
                <a:gd name="T22" fmla="*/ 152 w 162"/>
                <a:gd name="T23" fmla="*/ 0 h 277"/>
                <a:gd name="T24" fmla="*/ 10 w 162"/>
                <a:gd name="T25" fmla="*/ 0 h 277"/>
                <a:gd name="T26" fmla="*/ 10 w 162"/>
                <a:gd name="T27" fmla="*/ 19 h 277"/>
                <a:gd name="T28" fmla="*/ 152 w 162"/>
                <a:gd name="T29" fmla="*/ 19 h 277"/>
                <a:gd name="T30" fmla="*/ 20 w 162"/>
                <a:gd name="T31" fmla="*/ 9 h 277"/>
                <a:gd name="T32" fmla="*/ 0 w 162"/>
                <a:gd name="T33" fmla="*/ 9 h 277"/>
                <a:gd name="T34" fmla="*/ 0 w 162"/>
                <a:gd name="T35" fmla="*/ 268 h 277"/>
                <a:gd name="T36" fmla="*/ 20 w 162"/>
                <a:gd name="T37" fmla="*/ 268 h 277"/>
                <a:gd name="T38" fmla="*/ 20 w 162"/>
                <a:gd name="T39" fmla="*/ 9 h 277"/>
                <a:gd name="T40" fmla="*/ 0 w 162"/>
                <a:gd name="T41" fmla="*/ 277 h 277"/>
                <a:gd name="T42" fmla="*/ 10 w 162"/>
                <a:gd name="T43" fmla="*/ 277 h 277"/>
                <a:gd name="T44" fmla="*/ 10 w 162"/>
                <a:gd name="T45" fmla="*/ 268 h 277"/>
                <a:gd name="T46" fmla="*/ 0 w 162"/>
                <a:gd name="T47" fmla="*/ 268 h 277"/>
                <a:gd name="T48" fmla="*/ 0 w 162"/>
                <a:gd name="T49" fmla="*/ 277 h 277"/>
                <a:gd name="T50" fmla="*/ 162 w 162"/>
                <a:gd name="T51" fmla="*/ 277 h 277"/>
                <a:gd name="T52" fmla="*/ 162 w 162"/>
                <a:gd name="T53" fmla="*/ 268 h 277"/>
                <a:gd name="T54" fmla="*/ 152 w 162"/>
                <a:gd name="T55" fmla="*/ 268 h 277"/>
                <a:gd name="T56" fmla="*/ 152 w 162"/>
                <a:gd name="T57" fmla="*/ 277 h 277"/>
                <a:gd name="T58" fmla="*/ 162 w 162"/>
                <a:gd name="T59" fmla="*/ 277 h 277"/>
                <a:gd name="T60" fmla="*/ 162 w 162"/>
                <a:gd name="T61" fmla="*/ 0 h 277"/>
                <a:gd name="T62" fmla="*/ 152 w 162"/>
                <a:gd name="T63" fmla="*/ 0 h 277"/>
                <a:gd name="T64" fmla="*/ 152 w 162"/>
                <a:gd name="T65" fmla="*/ 9 h 277"/>
                <a:gd name="T66" fmla="*/ 162 w 162"/>
                <a:gd name="T67" fmla="*/ 9 h 277"/>
                <a:gd name="T68" fmla="*/ 162 w 162"/>
                <a:gd name="T69" fmla="*/ 0 h 277"/>
                <a:gd name="T70" fmla="*/ 0 w 162"/>
                <a:gd name="T71" fmla="*/ 0 h 277"/>
                <a:gd name="T72" fmla="*/ 0 w 162"/>
                <a:gd name="T73" fmla="*/ 9 h 277"/>
                <a:gd name="T74" fmla="*/ 10 w 162"/>
                <a:gd name="T75" fmla="*/ 9 h 277"/>
                <a:gd name="T76" fmla="*/ 10 w 162"/>
                <a:gd name="T77" fmla="*/ 0 h 277"/>
                <a:gd name="T78" fmla="*/ 0 w 162"/>
                <a:gd name="T79" fmla="*/ 0 h 277"/>
                <a:gd name="T80" fmla="*/ 0 w 162"/>
                <a:gd name="T81" fmla="*/ 277 h 277"/>
                <a:gd name="T82" fmla="*/ 10 w 162"/>
                <a:gd name="T83" fmla="*/ 277 h 277"/>
                <a:gd name="T84" fmla="*/ 10 w 162"/>
                <a:gd name="T85" fmla="*/ 268 h 277"/>
                <a:gd name="T86" fmla="*/ 0 w 162"/>
                <a:gd name="T87" fmla="*/ 268 h 277"/>
                <a:gd name="T88" fmla="*/ 0 w 16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3" y="268"/>
                  </a:moveTo>
                  <a:lnTo>
                    <a:pt x="162" y="268"/>
                  </a:lnTo>
                  <a:lnTo>
                    <a:pt x="162" y="9"/>
                  </a:lnTo>
                  <a:lnTo>
                    <a:pt x="143" y="9"/>
                  </a:lnTo>
                  <a:lnTo>
                    <a:pt x="143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2" y="277"/>
                  </a:moveTo>
                  <a:lnTo>
                    <a:pt x="162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2" y="277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1" name="Rectangle 2329"/>
            <p:cNvSpPr>
              <a:spLocks noChangeArrowheads="1"/>
            </p:cNvSpPr>
            <p:nvPr/>
          </p:nvSpPr>
          <p:spPr bwMode="auto">
            <a:xfrm>
              <a:off x="3796" y="2464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2" name="Freeform 2330"/>
            <p:cNvSpPr>
              <a:spLocks noEditPoints="1"/>
            </p:cNvSpPr>
            <p:nvPr/>
          </p:nvSpPr>
          <p:spPr bwMode="auto">
            <a:xfrm>
              <a:off x="3519" y="2333"/>
              <a:ext cx="62" cy="136"/>
            </a:xfrm>
            <a:custGeom>
              <a:avLst/>
              <a:gdLst>
                <a:gd name="T0" fmla="*/ 9 w 122"/>
                <a:gd name="T1" fmla="*/ 252 h 271"/>
                <a:gd name="T2" fmla="*/ 9 w 122"/>
                <a:gd name="T3" fmla="*/ 271 h 271"/>
                <a:gd name="T4" fmla="*/ 113 w 122"/>
                <a:gd name="T5" fmla="*/ 271 h 271"/>
                <a:gd name="T6" fmla="*/ 113 w 122"/>
                <a:gd name="T7" fmla="*/ 252 h 271"/>
                <a:gd name="T8" fmla="*/ 9 w 122"/>
                <a:gd name="T9" fmla="*/ 252 h 271"/>
                <a:gd name="T10" fmla="*/ 103 w 122"/>
                <a:gd name="T11" fmla="*/ 261 h 271"/>
                <a:gd name="T12" fmla="*/ 122 w 122"/>
                <a:gd name="T13" fmla="*/ 261 h 271"/>
                <a:gd name="T14" fmla="*/ 122 w 122"/>
                <a:gd name="T15" fmla="*/ 10 h 271"/>
                <a:gd name="T16" fmla="*/ 103 w 122"/>
                <a:gd name="T17" fmla="*/ 10 h 271"/>
                <a:gd name="T18" fmla="*/ 103 w 122"/>
                <a:gd name="T19" fmla="*/ 261 h 271"/>
                <a:gd name="T20" fmla="*/ 113 w 122"/>
                <a:gd name="T21" fmla="*/ 19 h 271"/>
                <a:gd name="T22" fmla="*/ 113 w 122"/>
                <a:gd name="T23" fmla="*/ 0 h 271"/>
                <a:gd name="T24" fmla="*/ 9 w 122"/>
                <a:gd name="T25" fmla="*/ 0 h 271"/>
                <a:gd name="T26" fmla="*/ 9 w 122"/>
                <a:gd name="T27" fmla="*/ 19 h 271"/>
                <a:gd name="T28" fmla="*/ 113 w 122"/>
                <a:gd name="T29" fmla="*/ 19 h 271"/>
                <a:gd name="T30" fmla="*/ 19 w 122"/>
                <a:gd name="T31" fmla="*/ 10 h 271"/>
                <a:gd name="T32" fmla="*/ 0 w 122"/>
                <a:gd name="T33" fmla="*/ 10 h 271"/>
                <a:gd name="T34" fmla="*/ 0 w 122"/>
                <a:gd name="T35" fmla="*/ 261 h 271"/>
                <a:gd name="T36" fmla="*/ 19 w 122"/>
                <a:gd name="T37" fmla="*/ 261 h 271"/>
                <a:gd name="T38" fmla="*/ 19 w 122"/>
                <a:gd name="T39" fmla="*/ 10 h 271"/>
                <a:gd name="T40" fmla="*/ 0 w 122"/>
                <a:gd name="T41" fmla="*/ 271 h 271"/>
                <a:gd name="T42" fmla="*/ 9 w 122"/>
                <a:gd name="T43" fmla="*/ 271 h 271"/>
                <a:gd name="T44" fmla="*/ 9 w 122"/>
                <a:gd name="T45" fmla="*/ 261 h 271"/>
                <a:gd name="T46" fmla="*/ 0 w 122"/>
                <a:gd name="T47" fmla="*/ 261 h 271"/>
                <a:gd name="T48" fmla="*/ 0 w 122"/>
                <a:gd name="T49" fmla="*/ 271 h 271"/>
                <a:gd name="T50" fmla="*/ 122 w 122"/>
                <a:gd name="T51" fmla="*/ 271 h 271"/>
                <a:gd name="T52" fmla="*/ 122 w 122"/>
                <a:gd name="T53" fmla="*/ 261 h 271"/>
                <a:gd name="T54" fmla="*/ 113 w 122"/>
                <a:gd name="T55" fmla="*/ 261 h 271"/>
                <a:gd name="T56" fmla="*/ 113 w 122"/>
                <a:gd name="T57" fmla="*/ 271 h 271"/>
                <a:gd name="T58" fmla="*/ 122 w 122"/>
                <a:gd name="T59" fmla="*/ 271 h 271"/>
                <a:gd name="T60" fmla="*/ 122 w 122"/>
                <a:gd name="T61" fmla="*/ 0 h 271"/>
                <a:gd name="T62" fmla="*/ 113 w 122"/>
                <a:gd name="T63" fmla="*/ 0 h 271"/>
                <a:gd name="T64" fmla="*/ 113 w 122"/>
                <a:gd name="T65" fmla="*/ 10 h 271"/>
                <a:gd name="T66" fmla="*/ 122 w 122"/>
                <a:gd name="T67" fmla="*/ 10 h 271"/>
                <a:gd name="T68" fmla="*/ 122 w 122"/>
                <a:gd name="T69" fmla="*/ 0 h 271"/>
                <a:gd name="T70" fmla="*/ 0 w 122"/>
                <a:gd name="T71" fmla="*/ 0 h 271"/>
                <a:gd name="T72" fmla="*/ 0 w 122"/>
                <a:gd name="T73" fmla="*/ 10 h 271"/>
                <a:gd name="T74" fmla="*/ 9 w 122"/>
                <a:gd name="T75" fmla="*/ 10 h 271"/>
                <a:gd name="T76" fmla="*/ 9 w 122"/>
                <a:gd name="T77" fmla="*/ 0 h 271"/>
                <a:gd name="T78" fmla="*/ 0 w 122"/>
                <a:gd name="T79" fmla="*/ 0 h 271"/>
                <a:gd name="T80" fmla="*/ 0 w 122"/>
                <a:gd name="T81" fmla="*/ 271 h 271"/>
                <a:gd name="T82" fmla="*/ 9 w 122"/>
                <a:gd name="T83" fmla="*/ 271 h 271"/>
                <a:gd name="T84" fmla="*/ 9 w 122"/>
                <a:gd name="T85" fmla="*/ 261 h 271"/>
                <a:gd name="T86" fmla="*/ 0 w 122"/>
                <a:gd name="T87" fmla="*/ 261 h 271"/>
                <a:gd name="T88" fmla="*/ 0 w 122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1">
                  <a:moveTo>
                    <a:pt x="9" y="252"/>
                  </a:moveTo>
                  <a:lnTo>
                    <a:pt x="9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9" y="252"/>
                  </a:lnTo>
                  <a:close/>
                  <a:moveTo>
                    <a:pt x="103" y="261"/>
                  </a:moveTo>
                  <a:lnTo>
                    <a:pt x="122" y="261"/>
                  </a:lnTo>
                  <a:lnTo>
                    <a:pt x="122" y="10"/>
                  </a:lnTo>
                  <a:lnTo>
                    <a:pt x="103" y="10"/>
                  </a:lnTo>
                  <a:lnTo>
                    <a:pt x="103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2" y="271"/>
                  </a:moveTo>
                  <a:lnTo>
                    <a:pt x="122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2" y="271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3" name="Rectangle 2331"/>
            <p:cNvSpPr>
              <a:spLocks noChangeArrowheads="1"/>
            </p:cNvSpPr>
            <p:nvPr/>
          </p:nvSpPr>
          <p:spPr bwMode="auto">
            <a:xfrm>
              <a:off x="3524" y="2338"/>
              <a:ext cx="5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4" name="Freeform 2332"/>
            <p:cNvSpPr>
              <a:spLocks noEditPoints="1"/>
            </p:cNvSpPr>
            <p:nvPr/>
          </p:nvSpPr>
          <p:spPr bwMode="auto">
            <a:xfrm>
              <a:off x="3868" y="3098"/>
              <a:ext cx="97" cy="139"/>
            </a:xfrm>
            <a:custGeom>
              <a:avLst/>
              <a:gdLst>
                <a:gd name="T0" fmla="*/ 9 w 193"/>
                <a:gd name="T1" fmla="*/ 259 h 278"/>
                <a:gd name="T2" fmla="*/ 9 w 193"/>
                <a:gd name="T3" fmla="*/ 278 h 278"/>
                <a:gd name="T4" fmla="*/ 184 w 193"/>
                <a:gd name="T5" fmla="*/ 278 h 278"/>
                <a:gd name="T6" fmla="*/ 184 w 193"/>
                <a:gd name="T7" fmla="*/ 259 h 278"/>
                <a:gd name="T8" fmla="*/ 9 w 193"/>
                <a:gd name="T9" fmla="*/ 259 h 278"/>
                <a:gd name="T10" fmla="*/ 174 w 193"/>
                <a:gd name="T11" fmla="*/ 268 h 278"/>
                <a:gd name="T12" fmla="*/ 193 w 193"/>
                <a:gd name="T13" fmla="*/ 268 h 278"/>
                <a:gd name="T14" fmla="*/ 193 w 193"/>
                <a:gd name="T15" fmla="*/ 10 h 278"/>
                <a:gd name="T16" fmla="*/ 174 w 193"/>
                <a:gd name="T17" fmla="*/ 10 h 278"/>
                <a:gd name="T18" fmla="*/ 174 w 193"/>
                <a:gd name="T19" fmla="*/ 268 h 278"/>
                <a:gd name="T20" fmla="*/ 184 w 193"/>
                <a:gd name="T21" fmla="*/ 20 h 278"/>
                <a:gd name="T22" fmla="*/ 184 w 193"/>
                <a:gd name="T23" fmla="*/ 0 h 278"/>
                <a:gd name="T24" fmla="*/ 9 w 193"/>
                <a:gd name="T25" fmla="*/ 0 h 278"/>
                <a:gd name="T26" fmla="*/ 9 w 193"/>
                <a:gd name="T27" fmla="*/ 20 h 278"/>
                <a:gd name="T28" fmla="*/ 184 w 193"/>
                <a:gd name="T29" fmla="*/ 20 h 278"/>
                <a:gd name="T30" fmla="*/ 19 w 193"/>
                <a:gd name="T31" fmla="*/ 10 h 278"/>
                <a:gd name="T32" fmla="*/ 0 w 193"/>
                <a:gd name="T33" fmla="*/ 10 h 278"/>
                <a:gd name="T34" fmla="*/ 0 w 193"/>
                <a:gd name="T35" fmla="*/ 268 h 278"/>
                <a:gd name="T36" fmla="*/ 19 w 193"/>
                <a:gd name="T37" fmla="*/ 268 h 278"/>
                <a:gd name="T38" fmla="*/ 19 w 193"/>
                <a:gd name="T39" fmla="*/ 10 h 278"/>
                <a:gd name="T40" fmla="*/ 0 w 193"/>
                <a:gd name="T41" fmla="*/ 278 h 278"/>
                <a:gd name="T42" fmla="*/ 9 w 193"/>
                <a:gd name="T43" fmla="*/ 278 h 278"/>
                <a:gd name="T44" fmla="*/ 9 w 193"/>
                <a:gd name="T45" fmla="*/ 268 h 278"/>
                <a:gd name="T46" fmla="*/ 0 w 193"/>
                <a:gd name="T47" fmla="*/ 268 h 278"/>
                <a:gd name="T48" fmla="*/ 0 w 193"/>
                <a:gd name="T49" fmla="*/ 278 h 278"/>
                <a:gd name="T50" fmla="*/ 193 w 193"/>
                <a:gd name="T51" fmla="*/ 278 h 278"/>
                <a:gd name="T52" fmla="*/ 193 w 193"/>
                <a:gd name="T53" fmla="*/ 268 h 278"/>
                <a:gd name="T54" fmla="*/ 184 w 193"/>
                <a:gd name="T55" fmla="*/ 268 h 278"/>
                <a:gd name="T56" fmla="*/ 184 w 193"/>
                <a:gd name="T57" fmla="*/ 278 h 278"/>
                <a:gd name="T58" fmla="*/ 193 w 193"/>
                <a:gd name="T59" fmla="*/ 278 h 278"/>
                <a:gd name="T60" fmla="*/ 193 w 193"/>
                <a:gd name="T61" fmla="*/ 0 h 278"/>
                <a:gd name="T62" fmla="*/ 184 w 193"/>
                <a:gd name="T63" fmla="*/ 0 h 278"/>
                <a:gd name="T64" fmla="*/ 184 w 193"/>
                <a:gd name="T65" fmla="*/ 10 h 278"/>
                <a:gd name="T66" fmla="*/ 193 w 193"/>
                <a:gd name="T67" fmla="*/ 10 h 278"/>
                <a:gd name="T68" fmla="*/ 193 w 193"/>
                <a:gd name="T69" fmla="*/ 0 h 278"/>
                <a:gd name="T70" fmla="*/ 0 w 193"/>
                <a:gd name="T71" fmla="*/ 0 h 278"/>
                <a:gd name="T72" fmla="*/ 0 w 193"/>
                <a:gd name="T73" fmla="*/ 10 h 278"/>
                <a:gd name="T74" fmla="*/ 9 w 193"/>
                <a:gd name="T75" fmla="*/ 10 h 278"/>
                <a:gd name="T76" fmla="*/ 9 w 193"/>
                <a:gd name="T77" fmla="*/ 0 h 278"/>
                <a:gd name="T78" fmla="*/ 0 w 193"/>
                <a:gd name="T79" fmla="*/ 0 h 278"/>
                <a:gd name="T80" fmla="*/ 0 w 193"/>
                <a:gd name="T81" fmla="*/ 278 h 278"/>
                <a:gd name="T82" fmla="*/ 9 w 193"/>
                <a:gd name="T83" fmla="*/ 278 h 278"/>
                <a:gd name="T84" fmla="*/ 9 w 193"/>
                <a:gd name="T85" fmla="*/ 268 h 278"/>
                <a:gd name="T86" fmla="*/ 0 w 193"/>
                <a:gd name="T87" fmla="*/ 268 h 278"/>
                <a:gd name="T88" fmla="*/ 0 w 193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3" h="278">
                  <a:moveTo>
                    <a:pt x="9" y="259"/>
                  </a:moveTo>
                  <a:lnTo>
                    <a:pt x="9" y="278"/>
                  </a:lnTo>
                  <a:lnTo>
                    <a:pt x="184" y="278"/>
                  </a:lnTo>
                  <a:lnTo>
                    <a:pt x="184" y="259"/>
                  </a:lnTo>
                  <a:lnTo>
                    <a:pt x="9" y="259"/>
                  </a:lnTo>
                  <a:close/>
                  <a:moveTo>
                    <a:pt x="174" y="268"/>
                  </a:moveTo>
                  <a:lnTo>
                    <a:pt x="193" y="268"/>
                  </a:lnTo>
                  <a:lnTo>
                    <a:pt x="193" y="10"/>
                  </a:lnTo>
                  <a:lnTo>
                    <a:pt x="174" y="10"/>
                  </a:lnTo>
                  <a:lnTo>
                    <a:pt x="174" y="268"/>
                  </a:lnTo>
                  <a:close/>
                  <a:moveTo>
                    <a:pt x="184" y="20"/>
                  </a:moveTo>
                  <a:lnTo>
                    <a:pt x="184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84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93" y="278"/>
                  </a:moveTo>
                  <a:lnTo>
                    <a:pt x="193" y="268"/>
                  </a:lnTo>
                  <a:lnTo>
                    <a:pt x="184" y="268"/>
                  </a:lnTo>
                  <a:lnTo>
                    <a:pt x="184" y="278"/>
                  </a:lnTo>
                  <a:lnTo>
                    <a:pt x="193" y="278"/>
                  </a:lnTo>
                  <a:close/>
                  <a:moveTo>
                    <a:pt x="193" y="0"/>
                  </a:moveTo>
                  <a:lnTo>
                    <a:pt x="184" y="0"/>
                  </a:lnTo>
                  <a:lnTo>
                    <a:pt x="184" y="10"/>
                  </a:lnTo>
                  <a:lnTo>
                    <a:pt x="193" y="10"/>
                  </a:lnTo>
                  <a:lnTo>
                    <a:pt x="19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5" name="Rectangle 2333"/>
            <p:cNvSpPr>
              <a:spLocks noChangeArrowheads="1"/>
            </p:cNvSpPr>
            <p:nvPr/>
          </p:nvSpPr>
          <p:spPr bwMode="auto">
            <a:xfrm>
              <a:off x="3873" y="3103"/>
              <a:ext cx="87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6" name="Freeform 2334"/>
            <p:cNvSpPr>
              <a:spLocks noEditPoints="1"/>
            </p:cNvSpPr>
            <p:nvPr/>
          </p:nvSpPr>
          <p:spPr bwMode="auto">
            <a:xfrm>
              <a:off x="3451" y="2459"/>
              <a:ext cx="81" cy="139"/>
            </a:xfrm>
            <a:custGeom>
              <a:avLst/>
              <a:gdLst>
                <a:gd name="T0" fmla="*/ 10 w 161"/>
                <a:gd name="T1" fmla="*/ 258 h 277"/>
                <a:gd name="T2" fmla="*/ 10 w 161"/>
                <a:gd name="T3" fmla="*/ 277 h 277"/>
                <a:gd name="T4" fmla="*/ 152 w 161"/>
                <a:gd name="T5" fmla="*/ 277 h 277"/>
                <a:gd name="T6" fmla="*/ 152 w 161"/>
                <a:gd name="T7" fmla="*/ 258 h 277"/>
                <a:gd name="T8" fmla="*/ 10 w 161"/>
                <a:gd name="T9" fmla="*/ 258 h 277"/>
                <a:gd name="T10" fmla="*/ 142 w 161"/>
                <a:gd name="T11" fmla="*/ 268 h 277"/>
                <a:gd name="T12" fmla="*/ 161 w 161"/>
                <a:gd name="T13" fmla="*/ 268 h 277"/>
                <a:gd name="T14" fmla="*/ 161 w 161"/>
                <a:gd name="T15" fmla="*/ 9 h 277"/>
                <a:gd name="T16" fmla="*/ 142 w 161"/>
                <a:gd name="T17" fmla="*/ 9 h 277"/>
                <a:gd name="T18" fmla="*/ 142 w 161"/>
                <a:gd name="T19" fmla="*/ 268 h 277"/>
                <a:gd name="T20" fmla="*/ 152 w 161"/>
                <a:gd name="T21" fmla="*/ 19 h 277"/>
                <a:gd name="T22" fmla="*/ 152 w 161"/>
                <a:gd name="T23" fmla="*/ 0 h 277"/>
                <a:gd name="T24" fmla="*/ 10 w 161"/>
                <a:gd name="T25" fmla="*/ 0 h 277"/>
                <a:gd name="T26" fmla="*/ 10 w 161"/>
                <a:gd name="T27" fmla="*/ 19 h 277"/>
                <a:gd name="T28" fmla="*/ 152 w 161"/>
                <a:gd name="T29" fmla="*/ 19 h 277"/>
                <a:gd name="T30" fmla="*/ 19 w 161"/>
                <a:gd name="T31" fmla="*/ 9 h 277"/>
                <a:gd name="T32" fmla="*/ 0 w 161"/>
                <a:gd name="T33" fmla="*/ 9 h 277"/>
                <a:gd name="T34" fmla="*/ 0 w 161"/>
                <a:gd name="T35" fmla="*/ 268 h 277"/>
                <a:gd name="T36" fmla="*/ 19 w 161"/>
                <a:gd name="T37" fmla="*/ 268 h 277"/>
                <a:gd name="T38" fmla="*/ 19 w 161"/>
                <a:gd name="T39" fmla="*/ 9 h 277"/>
                <a:gd name="T40" fmla="*/ 0 w 161"/>
                <a:gd name="T41" fmla="*/ 277 h 277"/>
                <a:gd name="T42" fmla="*/ 10 w 161"/>
                <a:gd name="T43" fmla="*/ 277 h 277"/>
                <a:gd name="T44" fmla="*/ 10 w 161"/>
                <a:gd name="T45" fmla="*/ 268 h 277"/>
                <a:gd name="T46" fmla="*/ 0 w 161"/>
                <a:gd name="T47" fmla="*/ 268 h 277"/>
                <a:gd name="T48" fmla="*/ 0 w 161"/>
                <a:gd name="T49" fmla="*/ 277 h 277"/>
                <a:gd name="T50" fmla="*/ 161 w 161"/>
                <a:gd name="T51" fmla="*/ 277 h 277"/>
                <a:gd name="T52" fmla="*/ 161 w 161"/>
                <a:gd name="T53" fmla="*/ 268 h 277"/>
                <a:gd name="T54" fmla="*/ 152 w 161"/>
                <a:gd name="T55" fmla="*/ 268 h 277"/>
                <a:gd name="T56" fmla="*/ 152 w 161"/>
                <a:gd name="T57" fmla="*/ 277 h 277"/>
                <a:gd name="T58" fmla="*/ 161 w 161"/>
                <a:gd name="T59" fmla="*/ 277 h 277"/>
                <a:gd name="T60" fmla="*/ 161 w 161"/>
                <a:gd name="T61" fmla="*/ 0 h 277"/>
                <a:gd name="T62" fmla="*/ 152 w 161"/>
                <a:gd name="T63" fmla="*/ 0 h 277"/>
                <a:gd name="T64" fmla="*/ 152 w 161"/>
                <a:gd name="T65" fmla="*/ 9 h 277"/>
                <a:gd name="T66" fmla="*/ 161 w 161"/>
                <a:gd name="T67" fmla="*/ 9 h 277"/>
                <a:gd name="T68" fmla="*/ 161 w 161"/>
                <a:gd name="T69" fmla="*/ 0 h 277"/>
                <a:gd name="T70" fmla="*/ 0 w 161"/>
                <a:gd name="T71" fmla="*/ 0 h 277"/>
                <a:gd name="T72" fmla="*/ 0 w 161"/>
                <a:gd name="T73" fmla="*/ 9 h 277"/>
                <a:gd name="T74" fmla="*/ 10 w 161"/>
                <a:gd name="T75" fmla="*/ 9 h 277"/>
                <a:gd name="T76" fmla="*/ 10 w 161"/>
                <a:gd name="T77" fmla="*/ 0 h 277"/>
                <a:gd name="T78" fmla="*/ 0 w 161"/>
                <a:gd name="T79" fmla="*/ 0 h 277"/>
                <a:gd name="T80" fmla="*/ 0 w 161"/>
                <a:gd name="T81" fmla="*/ 277 h 277"/>
                <a:gd name="T82" fmla="*/ 10 w 161"/>
                <a:gd name="T83" fmla="*/ 277 h 277"/>
                <a:gd name="T84" fmla="*/ 10 w 161"/>
                <a:gd name="T85" fmla="*/ 268 h 277"/>
                <a:gd name="T86" fmla="*/ 0 w 161"/>
                <a:gd name="T87" fmla="*/ 268 h 277"/>
                <a:gd name="T88" fmla="*/ 0 w 16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1" y="277"/>
                  </a:moveTo>
                  <a:lnTo>
                    <a:pt x="161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1" y="277"/>
                  </a:lnTo>
                  <a:close/>
                  <a:moveTo>
                    <a:pt x="161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1" y="9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7" name="Rectangle 2335"/>
            <p:cNvSpPr>
              <a:spLocks noChangeArrowheads="1"/>
            </p:cNvSpPr>
            <p:nvPr/>
          </p:nvSpPr>
          <p:spPr bwMode="auto">
            <a:xfrm>
              <a:off x="3456" y="2464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8" name="Freeform 2336"/>
            <p:cNvSpPr>
              <a:spLocks noEditPoints="1"/>
            </p:cNvSpPr>
            <p:nvPr/>
          </p:nvSpPr>
          <p:spPr bwMode="auto">
            <a:xfrm>
              <a:off x="3742" y="3098"/>
              <a:ext cx="81" cy="139"/>
            </a:xfrm>
            <a:custGeom>
              <a:avLst/>
              <a:gdLst>
                <a:gd name="T0" fmla="*/ 9 w 161"/>
                <a:gd name="T1" fmla="*/ 259 h 278"/>
                <a:gd name="T2" fmla="*/ 9 w 161"/>
                <a:gd name="T3" fmla="*/ 278 h 278"/>
                <a:gd name="T4" fmla="*/ 151 w 161"/>
                <a:gd name="T5" fmla="*/ 278 h 278"/>
                <a:gd name="T6" fmla="*/ 151 w 161"/>
                <a:gd name="T7" fmla="*/ 259 h 278"/>
                <a:gd name="T8" fmla="*/ 9 w 161"/>
                <a:gd name="T9" fmla="*/ 259 h 278"/>
                <a:gd name="T10" fmla="*/ 142 w 161"/>
                <a:gd name="T11" fmla="*/ 268 h 278"/>
                <a:gd name="T12" fmla="*/ 161 w 161"/>
                <a:gd name="T13" fmla="*/ 268 h 278"/>
                <a:gd name="T14" fmla="*/ 161 w 161"/>
                <a:gd name="T15" fmla="*/ 10 h 278"/>
                <a:gd name="T16" fmla="*/ 142 w 161"/>
                <a:gd name="T17" fmla="*/ 10 h 278"/>
                <a:gd name="T18" fmla="*/ 142 w 161"/>
                <a:gd name="T19" fmla="*/ 268 h 278"/>
                <a:gd name="T20" fmla="*/ 151 w 161"/>
                <a:gd name="T21" fmla="*/ 20 h 278"/>
                <a:gd name="T22" fmla="*/ 151 w 161"/>
                <a:gd name="T23" fmla="*/ 0 h 278"/>
                <a:gd name="T24" fmla="*/ 9 w 161"/>
                <a:gd name="T25" fmla="*/ 0 h 278"/>
                <a:gd name="T26" fmla="*/ 9 w 161"/>
                <a:gd name="T27" fmla="*/ 20 h 278"/>
                <a:gd name="T28" fmla="*/ 151 w 161"/>
                <a:gd name="T29" fmla="*/ 20 h 278"/>
                <a:gd name="T30" fmla="*/ 19 w 161"/>
                <a:gd name="T31" fmla="*/ 10 h 278"/>
                <a:gd name="T32" fmla="*/ 0 w 161"/>
                <a:gd name="T33" fmla="*/ 10 h 278"/>
                <a:gd name="T34" fmla="*/ 0 w 161"/>
                <a:gd name="T35" fmla="*/ 268 h 278"/>
                <a:gd name="T36" fmla="*/ 19 w 161"/>
                <a:gd name="T37" fmla="*/ 268 h 278"/>
                <a:gd name="T38" fmla="*/ 19 w 161"/>
                <a:gd name="T39" fmla="*/ 10 h 278"/>
                <a:gd name="T40" fmla="*/ 0 w 161"/>
                <a:gd name="T41" fmla="*/ 278 h 278"/>
                <a:gd name="T42" fmla="*/ 9 w 161"/>
                <a:gd name="T43" fmla="*/ 278 h 278"/>
                <a:gd name="T44" fmla="*/ 9 w 161"/>
                <a:gd name="T45" fmla="*/ 268 h 278"/>
                <a:gd name="T46" fmla="*/ 0 w 161"/>
                <a:gd name="T47" fmla="*/ 268 h 278"/>
                <a:gd name="T48" fmla="*/ 0 w 161"/>
                <a:gd name="T49" fmla="*/ 278 h 278"/>
                <a:gd name="T50" fmla="*/ 161 w 161"/>
                <a:gd name="T51" fmla="*/ 278 h 278"/>
                <a:gd name="T52" fmla="*/ 161 w 161"/>
                <a:gd name="T53" fmla="*/ 268 h 278"/>
                <a:gd name="T54" fmla="*/ 151 w 161"/>
                <a:gd name="T55" fmla="*/ 268 h 278"/>
                <a:gd name="T56" fmla="*/ 151 w 161"/>
                <a:gd name="T57" fmla="*/ 278 h 278"/>
                <a:gd name="T58" fmla="*/ 161 w 161"/>
                <a:gd name="T59" fmla="*/ 278 h 278"/>
                <a:gd name="T60" fmla="*/ 161 w 161"/>
                <a:gd name="T61" fmla="*/ 0 h 278"/>
                <a:gd name="T62" fmla="*/ 151 w 161"/>
                <a:gd name="T63" fmla="*/ 0 h 278"/>
                <a:gd name="T64" fmla="*/ 151 w 161"/>
                <a:gd name="T65" fmla="*/ 10 h 278"/>
                <a:gd name="T66" fmla="*/ 161 w 161"/>
                <a:gd name="T67" fmla="*/ 10 h 278"/>
                <a:gd name="T68" fmla="*/ 161 w 161"/>
                <a:gd name="T69" fmla="*/ 0 h 278"/>
                <a:gd name="T70" fmla="*/ 0 w 161"/>
                <a:gd name="T71" fmla="*/ 0 h 278"/>
                <a:gd name="T72" fmla="*/ 0 w 161"/>
                <a:gd name="T73" fmla="*/ 10 h 278"/>
                <a:gd name="T74" fmla="*/ 9 w 161"/>
                <a:gd name="T75" fmla="*/ 10 h 278"/>
                <a:gd name="T76" fmla="*/ 9 w 161"/>
                <a:gd name="T77" fmla="*/ 0 h 278"/>
                <a:gd name="T78" fmla="*/ 0 w 161"/>
                <a:gd name="T79" fmla="*/ 0 h 278"/>
                <a:gd name="T80" fmla="*/ 0 w 161"/>
                <a:gd name="T81" fmla="*/ 278 h 278"/>
                <a:gd name="T82" fmla="*/ 9 w 161"/>
                <a:gd name="T83" fmla="*/ 278 h 278"/>
                <a:gd name="T84" fmla="*/ 9 w 161"/>
                <a:gd name="T85" fmla="*/ 268 h 278"/>
                <a:gd name="T86" fmla="*/ 0 w 161"/>
                <a:gd name="T87" fmla="*/ 268 h 278"/>
                <a:gd name="T88" fmla="*/ 0 w 16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8">
                  <a:moveTo>
                    <a:pt x="9" y="259"/>
                  </a:moveTo>
                  <a:lnTo>
                    <a:pt x="9" y="278"/>
                  </a:lnTo>
                  <a:lnTo>
                    <a:pt x="151" y="278"/>
                  </a:lnTo>
                  <a:lnTo>
                    <a:pt x="151" y="259"/>
                  </a:lnTo>
                  <a:lnTo>
                    <a:pt x="9" y="259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10"/>
                  </a:lnTo>
                  <a:lnTo>
                    <a:pt x="142" y="10"/>
                  </a:lnTo>
                  <a:lnTo>
                    <a:pt x="142" y="268"/>
                  </a:lnTo>
                  <a:close/>
                  <a:moveTo>
                    <a:pt x="151" y="20"/>
                  </a:moveTo>
                  <a:lnTo>
                    <a:pt x="151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51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61" y="278"/>
                  </a:moveTo>
                  <a:lnTo>
                    <a:pt x="161" y="268"/>
                  </a:lnTo>
                  <a:lnTo>
                    <a:pt x="151" y="268"/>
                  </a:lnTo>
                  <a:lnTo>
                    <a:pt x="151" y="278"/>
                  </a:lnTo>
                  <a:lnTo>
                    <a:pt x="161" y="278"/>
                  </a:lnTo>
                  <a:close/>
                  <a:moveTo>
                    <a:pt x="161" y="0"/>
                  </a:moveTo>
                  <a:lnTo>
                    <a:pt x="151" y="0"/>
                  </a:lnTo>
                  <a:lnTo>
                    <a:pt x="151" y="10"/>
                  </a:lnTo>
                  <a:lnTo>
                    <a:pt x="161" y="10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29" name="Rectangle 2337"/>
            <p:cNvSpPr>
              <a:spLocks noChangeArrowheads="1"/>
            </p:cNvSpPr>
            <p:nvPr/>
          </p:nvSpPr>
          <p:spPr bwMode="auto">
            <a:xfrm>
              <a:off x="3747" y="3103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0" name="Freeform 2338"/>
            <p:cNvSpPr>
              <a:spLocks noEditPoints="1"/>
            </p:cNvSpPr>
            <p:nvPr/>
          </p:nvSpPr>
          <p:spPr bwMode="auto">
            <a:xfrm>
              <a:off x="3565" y="3353"/>
              <a:ext cx="61" cy="139"/>
            </a:xfrm>
            <a:custGeom>
              <a:avLst/>
              <a:gdLst>
                <a:gd name="T0" fmla="*/ 10 w 123"/>
                <a:gd name="T1" fmla="*/ 258 h 277"/>
                <a:gd name="T2" fmla="*/ 10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10 w 123"/>
                <a:gd name="T9" fmla="*/ 258 h 277"/>
                <a:gd name="T10" fmla="*/ 103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3 w 123"/>
                <a:gd name="T17" fmla="*/ 9 h 277"/>
                <a:gd name="T18" fmla="*/ 103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10 w 123"/>
                <a:gd name="T25" fmla="*/ 0 h 277"/>
                <a:gd name="T26" fmla="*/ 10 w 123"/>
                <a:gd name="T27" fmla="*/ 19 h 277"/>
                <a:gd name="T28" fmla="*/ 113 w 123"/>
                <a:gd name="T29" fmla="*/ 19 h 277"/>
                <a:gd name="T30" fmla="*/ 19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19 w 123"/>
                <a:gd name="T37" fmla="*/ 268 h 277"/>
                <a:gd name="T38" fmla="*/ 19 w 123"/>
                <a:gd name="T39" fmla="*/ 9 h 277"/>
                <a:gd name="T40" fmla="*/ 0 w 123"/>
                <a:gd name="T41" fmla="*/ 277 h 277"/>
                <a:gd name="T42" fmla="*/ 10 w 123"/>
                <a:gd name="T43" fmla="*/ 277 h 277"/>
                <a:gd name="T44" fmla="*/ 10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10 w 123"/>
                <a:gd name="T75" fmla="*/ 9 h 277"/>
                <a:gd name="T76" fmla="*/ 10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10 w 123"/>
                <a:gd name="T83" fmla="*/ 277 h 277"/>
                <a:gd name="T84" fmla="*/ 10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10" y="258"/>
                  </a:moveTo>
                  <a:lnTo>
                    <a:pt x="10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1" name="Rectangle 2339"/>
            <p:cNvSpPr>
              <a:spLocks noChangeArrowheads="1"/>
            </p:cNvSpPr>
            <p:nvPr/>
          </p:nvSpPr>
          <p:spPr bwMode="auto">
            <a:xfrm>
              <a:off x="3569" y="3358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2" name="Freeform 2340"/>
            <p:cNvSpPr>
              <a:spLocks noEditPoints="1"/>
            </p:cNvSpPr>
            <p:nvPr/>
          </p:nvSpPr>
          <p:spPr bwMode="auto">
            <a:xfrm>
              <a:off x="4179" y="3608"/>
              <a:ext cx="61" cy="139"/>
            </a:xfrm>
            <a:custGeom>
              <a:avLst/>
              <a:gdLst>
                <a:gd name="T0" fmla="*/ 10 w 123"/>
                <a:gd name="T1" fmla="*/ 258 h 277"/>
                <a:gd name="T2" fmla="*/ 10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10 w 123"/>
                <a:gd name="T9" fmla="*/ 258 h 277"/>
                <a:gd name="T10" fmla="*/ 103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3 w 123"/>
                <a:gd name="T17" fmla="*/ 9 h 277"/>
                <a:gd name="T18" fmla="*/ 103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10 w 123"/>
                <a:gd name="T25" fmla="*/ 0 h 277"/>
                <a:gd name="T26" fmla="*/ 10 w 123"/>
                <a:gd name="T27" fmla="*/ 19 h 277"/>
                <a:gd name="T28" fmla="*/ 113 w 123"/>
                <a:gd name="T29" fmla="*/ 19 h 277"/>
                <a:gd name="T30" fmla="*/ 19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19 w 123"/>
                <a:gd name="T37" fmla="*/ 268 h 277"/>
                <a:gd name="T38" fmla="*/ 19 w 123"/>
                <a:gd name="T39" fmla="*/ 9 h 277"/>
                <a:gd name="T40" fmla="*/ 0 w 123"/>
                <a:gd name="T41" fmla="*/ 277 h 277"/>
                <a:gd name="T42" fmla="*/ 10 w 123"/>
                <a:gd name="T43" fmla="*/ 277 h 277"/>
                <a:gd name="T44" fmla="*/ 10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10 w 123"/>
                <a:gd name="T75" fmla="*/ 9 h 277"/>
                <a:gd name="T76" fmla="*/ 10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10 w 123"/>
                <a:gd name="T83" fmla="*/ 277 h 277"/>
                <a:gd name="T84" fmla="*/ 10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10" y="258"/>
                  </a:moveTo>
                  <a:lnTo>
                    <a:pt x="10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3" name="Rectangle 2341"/>
            <p:cNvSpPr>
              <a:spLocks noChangeArrowheads="1"/>
            </p:cNvSpPr>
            <p:nvPr/>
          </p:nvSpPr>
          <p:spPr bwMode="auto">
            <a:xfrm>
              <a:off x="4183" y="3613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4" name="Freeform 2342"/>
            <p:cNvSpPr>
              <a:spLocks noEditPoints="1"/>
            </p:cNvSpPr>
            <p:nvPr/>
          </p:nvSpPr>
          <p:spPr bwMode="auto">
            <a:xfrm>
              <a:off x="4301" y="3353"/>
              <a:ext cx="81" cy="139"/>
            </a:xfrm>
            <a:custGeom>
              <a:avLst/>
              <a:gdLst>
                <a:gd name="T0" fmla="*/ 9 w 161"/>
                <a:gd name="T1" fmla="*/ 258 h 277"/>
                <a:gd name="T2" fmla="*/ 9 w 161"/>
                <a:gd name="T3" fmla="*/ 277 h 277"/>
                <a:gd name="T4" fmla="*/ 152 w 161"/>
                <a:gd name="T5" fmla="*/ 277 h 277"/>
                <a:gd name="T6" fmla="*/ 152 w 161"/>
                <a:gd name="T7" fmla="*/ 258 h 277"/>
                <a:gd name="T8" fmla="*/ 9 w 161"/>
                <a:gd name="T9" fmla="*/ 258 h 277"/>
                <a:gd name="T10" fmla="*/ 142 w 161"/>
                <a:gd name="T11" fmla="*/ 268 h 277"/>
                <a:gd name="T12" fmla="*/ 161 w 161"/>
                <a:gd name="T13" fmla="*/ 268 h 277"/>
                <a:gd name="T14" fmla="*/ 161 w 161"/>
                <a:gd name="T15" fmla="*/ 9 h 277"/>
                <a:gd name="T16" fmla="*/ 142 w 161"/>
                <a:gd name="T17" fmla="*/ 9 h 277"/>
                <a:gd name="T18" fmla="*/ 142 w 161"/>
                <a:gd name="T19" fmla="*/ 268 h 277"/>
                <a:gd name="T20" fmla="*/ 152 w 161"/>
                <a:gd name="T21" fmla="*/ 19 h 277"/>
                <a:gd name="T22" fmla="*/ 152 w 161"/>
                <a:gd name="T23" fmla="*/ 0 h 277"/>
                <a:gd name="T24" fmla="*/ 9 w 161"/>
                <a:gd name="T25" fmla="*/ 0 h 277"/>
                <a:gd name="T26" fmla="*/ 9 w 161"/>
                <a:gd name="T27" fmla="*/ 19 h 277"/>
                <a:gd name="T28" fmla="*/ 152 w 161"/>
                <a:gd name="T29" fmla="*/ 19 h 277"/>
                <a:gd name="T30" fmla="*/ 19 w 161"/>
                <a:gd name="T31" fmla="*/ 9 h 277"/>
                <a:gd name="T32" fmla="*/ 0 w 161"/>
                <a:gd name="T33" fmla="*/ 9 h 277"/>
                <a:gd name="T34" fmla="*/ 0 w 161"/>
                <a:gd name="T35" fmla="*/ 268 h 277"/>
                <a:gd name="T36" fmla="*/ 19 w 161"/>
                <a:gd name="T37" fmla="*/ 268 h 277"/>
                <a:gd name="T38" fmla="*/ 19 w 161"/>
                <a:gd name="T39" fmla="*/ 9 h 277"/>
                <a:gd name="T40" fmla="*/ 0 w 161"/>
                <a:gd name="T41" fmla="*/ 277 h 277"/>
                <a:gd name="T42" fmla="*/ 9 w 161"/>
                <a:gd name="T43" fmla="*/ 277 h 277"/>
                <a:gd name="T44" fmla="*/ 9 w 161"/>
                <a:gd name="T45" fmla="*/ 268 h 277"/>
                <a:gd name="T46" fmla="*/ 0 w 161"/>
                <a:gd name="T47" fmla="*/ 268 h 277"/>
                <a:gd name="T48" fmla="*/ 0 w 161"/>
                <a:gd name="T49" fmla="*/ 277 h 277"/>
                <a:gd name="T50" fmla="*/ 161 w 161"/>
                <a:gd name="T51" fmla="*/ 277 h 277"/>
                <a:gd name="T52" fmla="*/ 161 w 161"/>
                <a:gd name="T53" fmla="*/ 268 h 277"/>
                <a:gd name="T54" fmla="*/ 152 w 161"/>
                <a:gd name="T55" fmla="*/ 268 h 277"/>
                <a:gd name="T56" fmla="*/ 152 w 161"/>
                <a:gd name="T57" fmla="*/ 277 h 277"/>
                <a:gd name="T58" fmla="*/ 161 w 161"/>
                <a:gd name="T59" fmla="*/ 277 h 277"/>
                <a:gd name="T60" fmla="*/ 161 w 161"/>
                <a:gd name="T61" fmla="*/ 0 h 277"/>
                <a:gd name="T62" fmla="*/ 152 w 161"/>
                <a:gd name="T63" fmla="*/ 0 h 277"/>
                <a:gd name="T64" fmla="*/ 152 w 161"/>
                <a:gd name="T65" fmla="*/ 9 h 277"/>
                <a:gd name="T66" fmla="*/ 161 w 161"/>
                <a:gd name="T67" fmla="*/ 9 h 277"/>
                <a:gd name="T68" fmla="*/ 161 w 161"/>
                <a:gd name="T69" fmla="*/ 0 h 277"/>
                <a:gd name="T70" fmla="*/ 0 w 161"/>
                <a:gd name="T71" fmla="*/ 0 h 277"/>
                <a:gd name="T72" fmla="*/ 0 w 161"/>
                <a:gd name="T73" fmla="*/ 9 h 277"/>
                <a:gd name="T74" fmla="*/ 9 w 161"/>
                <a:gd name="T75" fmla="*/ 9 h 277"/>
                <a:gd name="T76" fmla="*/ 9 w 161"/>
                <a:gd name="T77" fmla="*/ 0 h 277"/>
                <a:gd name="T78" fmla="*/ 0 w 161"/>
                <a:gd name="T79" fmla="*/ 0 h 277"/>
                <a:gd name="T80" fmla="*/ 0 w 161"/>
                <a:gd name="T81" fmla="*/ 277 h 277"/>
                <a:gd name="T82" fmla="*/ 9 w 161"/>
                <a:gd name="T83" fmla="*/ 277 h 277"/>
                <a:gd name="T84" fmla="*/ 9 w 161"/>
                <a:gd name="T85" fmla="*/ 268 h 277"/>
                <a:gd name="T86" fmla="*/ 0 w 161"/>
                <a:gd name="T87" fmla="*/ 268 h 277"/>
                <a:gd name="T88" fmla="*/ 0 w 16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7">
                  <a:moveTo>
                    <a:pt x="9" y="258"/>
                  </a:moveTo>
                  <a:lnTo>
                    <a:pt x="9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9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1" y="277"/>
                  </a:moveTo>
                  <a:lnTo>
                    <a:pt x="161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1" y="277"/>
                  </a:lnTo>
                  <a:close/>
                  <a:moveTo>
                    <a:pt x="161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1" y="9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5" name="Rectangle 2343"/>
            <p:cNvSpPr>
              <a:spLocks noChangeArrowheads="1"/>
            </p:cNvSpPr>
            <p:nvPr/>
          </p:nvSpPr>
          <p:spPr bwMode="auto">
            <a:xfrm>
              <a:off x="4306" y="3358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6" name="Freeform 2344"/>
            <p:cNvSpPr>
              <a:spLocks noEditPoints="1"/>
            </p:cNvSpPr>
            <p:nvPr/>
          </p:nvSpPr>
          <p:spPr bwMode="auto">
            <a:xfrm>
              <a:off x="4240" y="2714"/>
              <a:ext cx="81" cy="139"/>
            </a:xfrm>
            <a:custGeom>
              <a:avLst/>
              <a:gdLst>
                <a:gd name="T0" fmla="*/ 10 w 161"/>
                <a:gd name="T1" fmla="*/ 258 h 278"/>
                <a:gd name="T2" fmla="*/ 10 w 161"/>
                <a:gd name="T3" fmla="*/ 278 h 278"/>
                <a:gd name="T4" fmla="*/ 152 w 161"/>
                <a:gd name="T5" fmla="*/ 278 h 278"/>
                <a:gd name="T6" fmla="*/ 152 w 161"/>
                <a:gd name="T7" fmla="*/ 258 h 278"/>
                <a:gd name="T8" fmla="*/ 10 w 161"/>
                <a:gd name="T9" fmla="*/ 258 h 278"/>
                <a:gd name="T10" fmla="*/ 142 w 161"/>
                <a:gd name="T11" fmla="*/ 268 h 278"/>
                <a:gd name="T12" fmla="*/ 161 w 161"/>
                <a:gd name="T13" fmla="*/ 268 h 278"/>
                <a:gd name="T14" fmla="*/ 161 w 161"/>
                <a:gd name="T15" fmla="*/ 10 h 278"/>
                <a:gd name="T16" fmla="*/ 142 w 161"/>
                <a:gd name="T17" fmla="*/ 10 h 278"/>
                <a:gd name="T18" fmla="*/ 142 w 161"/>
                <a:gd name="T19" fmla="*/ 268 h 278"/>
                <a:gd name="T20" fmla="*/ 152 w 161"/>
                <a:gd name="T21" fmla="*/ 19 h 278"/>
                <a:gd name="T22" fmla="*/ 152 w 161"/>
                <a:gd name="T23" fmla="*/ 0 h 278"/>
                <a:gd name="T24" fmla="*/ 10 w 161"/>
                <a:gd name="T25" fmla="*/ 0 h 278"/>
                <a:gd name="T26" fmla="*/ 10 w 161"/>
                <a:gd name="T27" fmla="*/ 19 h 278"/>
                <a:gd name="T28" fmla="*/ 152 w 161"/>
                <a:gd name="T29" fmla="*/ 19 h 278"/>
                <a:gd name="T30" fmla="*/ 19 w 161"/>
                <a:gd name="T31" fmla="*/ 10 h 278"/>
                <a:gd name="T32" fmla="*/ 0 w 161"/>
                <a:gd name="T33" fmla="*/ 10 h 278"/>
                <a:gd name="T34" fmla="*/ 0 w 161"/>
                <a:gd name="T35" fmla="*/ 268 h 278"/>
                <a:gd name="T36" fmla="*/ 19 w 161"/>
                <a:gd name="T37" fmla="*/ 268 h 278"/>
                <a:gd name="T38" fmla="*/ 19 w 161"/>
                <a:gd name="T39" fmla="*/ 10 h 278"/>
                <a:gd name="T40" fmla="*/ 0 w 161"/>
                <a:gd name="T41" fmla="*/ 278 h 278"/>
                <a:gd name="T42" fmla="*/ 10 w 161"/>
                <a:gd name="T43" fmla="*/ 278 h 278"/>
                <a:gd name="T44" fmla="*/ 10 w 161"/>
                <a:gd name="T45" fmla="*/ 268 h 278"/>
                <a:gd name="T46" fmla="*/ 0 w 161"/>
                <a:gd name="T47" fmla="*/ 268 h 278"/>
                <a:gd name="T48" fmla="*/ 0 w 161"/>
                <a:gd name="T49" fmla="*/ 278 h 278"/>
                <a:gd name="T50" fmla="*/ 161 w 161"/>
                <a:gd name="T51" fmla="*/ 278 h 278"/>
                <a:gd name="T52" fmla="*/ 161 w 161"/>
                <a:gd name="T53" fmla="*/ 268 h 278"/>
                <a:gd name="T54" fmla="*/ 152 w 161"/>
                <a:gd name="T55" fmla="*/ 268 h 278"/>
                <a:gd name="T56" fmla="*/ 152 w 161"/>
                <a:gd name="T57" fmla="*/ 278 h 278"/>
                <a:gd name="T58" fmla="*/ 161 w 161"/>
                <a:gd name="T59" fmla="*/ 278 h 278"/>
                <a:gd name="T60" fmla="*/ 161 w 161"/>
                <a:gd name="T61" fmla="*/ 0 h 278"/>
                <a:gd name="T62" fmla="*/ 152 w 161"/>
                <a:gd name="T63" fmla="*/ 0 h 278"/>
                <a:gd name="T64" fmla="*/ 152 w 161"/>
                <a:gd name="T65" fmla="*/ 10 h 278"/>
                <a:gd name="T66" fmla="*/ 161 w 161"/>
                <a:gd name="T67" fmla="*/ 10 h 278"/>
                <a:gd name="T68" fmla="*/ 161 w 161"/>
                <a:gd name="T69" fmla="*/ 0 h 278"/>
                <a:gd name="T70" fmla="*/ 0 w 161"/>
                <a:gd name="T71" fmla="*/ 0 h 278"/>
                <a:gd name="T72" fmla="*/ 0 w 161"/>
                <a:gd name="T73" fmla="*/ 10 h 278"/>
                <a:gd name="T74" fmla="*/ 10 w 161"/>
                <a:gd name="T75" fmla="*/ 10 h 278"/>
                <a:gd name="T76" fmla="*/ 10 w 161"/>
                <a:gd name="T77" fmla="*/ 0 h 278"/>
                <a:gd name="T78" fmla="*/ 0 w 161"/>
                <a:gd name="T79" fmla="*/ 0 h 278"/>
                <a:gd name="T80" fmla="*/ 0 w 161"/>
                <a:gd name="T81" fmla="*/ 278 h 278"/>
                <a:gd name="T82" fmla="*/ 10 w 161"/>
                <a:gd name="T83" fmla="*/ 278 h 278"/>
                <a:gd name="T84" fmla="*/ 10 w 161"/>
                <a:gd name="T85" fmla="*/ 268 h 278"/>
                <a:gd name="T86" fmla="*/ 0 w 161"/>
                <a:gd name="T87" fmla="*/ 268 h 278"/>
                <a:gd name="T88" fmla="*/ 0 w 16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8">
                  <a:moveTo>
                    <a:pt x="10" y="258"/>
                  </a:moveTo>
                  <a:lnTo>
                    <a:pt x="10" y="278"/>
                  </a:lnTo>
                  <a:lnTo>
                    <a:pt x="152" y="278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10"/>
                  </a:lnTo>
                  <a:lnTo>
                    <a:pt x="142" y="10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61" y="278"/>
                  </a:moveTo>
                  <a:lnTo>
                    <a:pt x="161" y="268"/>
                  </a:lnTo>
                  <a:lnTo>
                    <a:pt x="152" y="268"/>
                  </a:lnTo>
                  <a:lnTo>
                    <a:pt x="152" y="278"/>
                  </a:lnTo>
                  <a:lnTo>
                    <a:pt x="161" y="278"/>
                  </a:lnTo>
                  <a:close/>
                  <a:moveTo>
                    <a:pt x="161" y="0"/>
                  </a:moveTo>
                  <a:lnTo>
                    <a:pt x="152" y="0"/>
                  </a:lnTo>
                  <a:lnTo>
                    <a:pt x="152" y="10"/>
                  </a:lnTo>
                  <a:lnTo>
                    <a:pt x="161" y="10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7" name="Rectangle 2345"/>
            <p:cNvSpPr>
              <a:spLocks noChangeArrowheads="1"/>
            </p:cNvSpPr>
            <p:nvPr/>
          </p:nvSpPr>
          <p:spPr bwMode="auto">
            <a:xfrm>
              <a:off x="4245" y="2719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8" name="Freeform 2346"/>
            <p:cNvSpPr>
              <a:spLocks noEditPoints="1"/>
            </p:cNvSpPr>
            <p:nvPr/>
          </p:nvSpPr>
          <p:spPr bwMode="auto">
            <a:xfrm>
              <a:off x="3875" y="2714"/>
              <a:ext cx="81" cy="139"/>
            </a:xfrm>
            <a:custGeom>
              <a:avLst/>
              <a:gdLst>
                <a:gd name="T0" fmla="*/ 9 w 161"/>
                <a:gd name="T1" fmla="*/ 258 h 278"/>
                <a:gd name="T2" fmla="*/ 9 w 161"/>
                <a:gd name="T3" fmla="*/ 278 h 278"/>
                <a:gd name="T4" fmla="*/ 151 w 161"/>
                <a:gd name="T5" fmla="*/ 278 h 278"/>
                <a:gd name="T6" fmla="*/ 151 w 161"/>
                <a:gd name="T7" fmla="*/ 258 h 278"/>
                <a:gd name="T8" fmla="*/ 9 w 161"/>
                <a:gd name="T9" fmla="*/ 258 h 278"/>
                <a:gd name="T10" fmla="*/ 142 w 161"/>
                <a:gd name="T11" fmla="*/ 268 h 278"/>
                <a:gd name="T12" fmla="*/ 161 w 161"/>
                <a:gd name="T13" fmla="*/ 268 h 278"/>
                <a:gd name="T14" fmla="*/ 161 w 161"/>
                <a:gd name="T15" fmla="*/ 10 h 278"/>
                <a:gd name="T16" fmla="*/ 142 w 161"/>
                <a:gd name="T17" fmla="*/ 10 h 278"/>
                <a:gd name="T18" fmla="*/ 142 w 161"/>
                <a:gd name="T19" fmla="*/ 268 h 278"/>
                <a:gd name="T20" fmla="*/ 151 w 161"/>
                <a:gd name="T21" fmla="*/ 19 h 278"/>
                <a:gd name="T22" fmla="*/ 151 w 161"/>
                <a:gd name="T23" fmla="*/ 0 h 278"/>
                <a:gd name="T24" fmla="*/ 9 w 161"/>
                <a:gd name="T25" fmla="*/ 0 h 278"/>
                <a:gd name="T26" fmla="*/ 9 w 161"/>
                <a:gd name="T27" fmla="*/ 19 h 278"/>
                <a:gd name="T28" fmla="*/ 151 w 161"/>
                <a:gd name="T29" fmla="*/ 19 h 278"/>
                <a:gd name="T30" fmla="*/ 19 w 161"/>
                <a:gd name="T31" fmla="*/ 10 h 278"/>
                <a:gd name="T32" fmla="*/ 0 w 161"/>
                <a:gd name="T33" fmla="*/ 10 h 278"/>
                <a:gd name="T34" fmla="*/ 0 w 161"/>
                <a:gd name="T35" fmla="*/ 268 h 278"/>
                <a:gd name="T36" fmla="*/ 19 w 161"/>
                <a:gd name="T37" fmla="*/ 268 h 278"/>
                <a:gd name="T38" fmla="*/ 19 w 161"/>
                <a:gd name="T39" fmla="*/ 10 h 278"/>
                <a:gd name="T40" fmla="*/ 0 w 161"/>
                <a:gd name="T41" fmla="*/ 278 h 278"/>
                <a:gd name="T42" fmla="*/ 9 w 161"/>
                <a:gd name="T43" fmla="*/ 278 h 278"/>
                <a:gd name="T44" fmla="*/ 9 w 161"/>
                <a:gd name="T45" fmla="*/ 268 h 278"/>
                <a:gd name="T46" fmla="*/ 0 w 161"/>
                <a:gd name="T47" fmla="*/ 268 h 278"/>
                <a:gd name="T48" fmla="*/ 0 w 161"/>
                <a:gd name="T49" fmla="*/ 278 h 278"/>
                <a:gd name="T50" fmla="*/ 161 w 161"/>
                <a:gd name="T51" fmla="*/ 278 h 278"/>
                <a:gd name="T52" fmla="*/ 161 w 161"/>
                <a:gd name="T53" fmla="*/ 268 h 278"/>
                <a:gd name="T54" fmla="*/ 151 w 161"/>
                <a:gd name="T55" fmla="*/ 268 h 278"/>
                <a:gd name="T56" fmla="*/ 151 w 161"/>
                <a:gd name="T57" fmla="*/ 278 h 278"/>
                <a:gd name="T58" fmla="*/ 161 w 161"/>
                <a:gd name="T59" fmla="*/ 278 h 278"/>
                <a:gd name="T60" fmla="*/ 161 w 161"/>
                <a:gd name="T61" fmla="*/ 0 h 278"/>
                <a:gd name="T62" fmla="*/ 151 w 161"/>
                <a:gd name="T63" fmla="*/ 0 h 278"/>
                <a:gd name="T64" fmla="*/ 151 w 161"/>
                <a:gd name="T65" fmla="*/ 10 h 278"/>
                <a:gd name="T66" fmla="*/ 161 w 161"/>
                <a:gd name="T67" fmla="*/ 10 h 278"/>
                <a:gd name="T68" fmla="*/ 161 w 161"/>
                <a:gd name="T69" fmla="*/ 0 h 278"/>
                <a:gd name="T70" fmla="*/ 0 w 161"/>
                <a:gd name="T71" fmla="*/ 0 h 278"/>
                <a:gd name="T72" fmla="*/ 0 w 161"/>
                <a:gd name="T73" fmla="*/ 10 h 278"/>
                <a:gd name="T74" fmla="*/ 9 w 161"/>
                <a:gd name="T75" fmla="*/ 10 h 278"/>
                <a:gd name="T76" fmla="*/ 9 w 161"/>
                <a:gd name="T77" fmla="*/ 0 h 278"/>
                <a:gd name="T78" fmla="*/ 0 w 161"/>
                <a:gd name="T79" fmla="*/ 0 h 278"/>
                <a:gd name="T80" fmla="*/ 0 w 161"/>
                <a:gd name="T81" fmla="*/ 278 h 278"/>
                <a:gd name="T82" fmla="*/ 9 w 161"/>
                <a:gd name="T83" fmla="*/ 278 h 278"/>
                <a:gd name="T84" fmla="*/ 9 w 161"/>
                <a:gd name="T85" fmla="*/ 268 h 278"/>
                <a:gd name="T86" fmla="*/ 0 w 161"/>
                <a:gd name="T87" fmla="*/ 268 h 278"/>
                <a:gd name="T88" fmla="*/ 0 w 161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8">
                  <a:moveTo>
                    <a:pt x="9" y="258"/>
                  </a:moveTo>
                  <a:lnTo>
                    <a:pt x="9" y="278"/>
                  </a:lnTo>
                  <a:lnTo>
                    <a:pt x="151" y="278"/>
                  </a:lnTo>
                  <a:lnTo>
                    <a:pt x="151" y="258"/>
                  </a:lnTo>
                  <a:lnTo>
                    <a:pt x="9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10"/>
                  </a:lnTo>
                  <a:lnTo>
                    <a:pt x="142" y="10"/>
                  </a:lnTo>
                  <a:lnTo>
                    <a:pt x="142" y="268"/>
                  </a:lnTo>
                  <a:close/>
                  <a:moveTo>
                    <a:pt x="151" y="19"/>
                  </a:moveTo>
                  <a:lnTo>
                    <a:pt x="151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5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61" y="278"/>
                  </a:moveTo>
                  <a:lnTo>
                    <a:pt x="161" y="268"/>
                  </a:lnTo>
                  <a:lnTo>
                    <a:pt x="151" y="268"/>
                  </a:lnTo>
                  <a:lnTo>
                    <a:pt x="151" y="278"/>
                  </a:lnTo>
                  <a:lnTo>
                    <a:pt x="161" y="278"/>
                  </a:lnTo>
                  <a:close/>
                  <a:moveTo>
                    <a:pt x="161" y="0"/>
                  </a:moveTo>
                  <a:lnTo>
                    <a:pt x="151" y="0"/>
                  </a:lnTo>
                  <a:lnTo>
                    <a:pt x="151" y="10"/>
                  </a:lnTo>
                  <a:lnTo>
                    <a:pt x="161" y="10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39" name="Rectangle 2347"/>
            <p:cNvSpPr>
              <a:spLocks noChangeArrowheads="1"/>
            </p:cNvSpPr>
            <p:nvPr/>
          </p:nvSpPr>
          <p:spPr bwMode="auto">
            <a:xfrm>
              <a:off x="3880" y="2719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0" name="Freeform 2348"/>
            <p:cNvSpPr>
              <a:spLocks noEditPoints="1"/>
            </p:cNvSpPr>
            <p:nvPr/>
          </p:nvSpPr>
          <p:spPr bwMode="auto">
            <a:xfrm>
              <a:off x="4492" y="2972"/>
              <a:ext cx="65" cy="136"/>
            </a:xfrm>
            <a:custGeom>
              <a:avLst/>
              <a:gdLst>
                <a:gd name="T0" fmla="*/ 10 w 129"/>
                <a:gd name="T1" fmla="*/ 251 h 271"/>
                <a:gd name="T2" fmla="*/ 10 w 129"/>
                <a:gd name="T3" fmla="*/ 271 h 271"/>
                <a:gd name="T4" fmla="*/ 120 w 129"/>
                <a:gd name="T5" fmla="*/ 271 h 271"/>
                <a:gd name="T6" fmla="*/ 120 w 129"/>
                <a:gd name="T7" fmla="*/ 251 h 271"/>
                <a:gd name="T8" fmla="*/ 10 w 129"/>
                <a:gd name="T9" fmla="*/ 251 h 271"/>
                <a:gd name="T10" fmla="*/ 110 w 129"/>
                <a:gd name="T11" fmla="*/ 261 h 271"/>
                <a:gd name="T12" fmla="*/ 129 w 129"/>
                <a:gd name="T13" fmla="*/ 261 h 271"/>
                <a:gd name="T14" fmla="*/ 129 w 129"/>
                <a:gd name="T15" fmla="*/ 9 h 271"/>
                <a:gd name="T16" fmla="*/ 110 w 129"/>
                <a:gd name="T17" fmla="*/ 9 h 271"/>
                <a:gd name="T18" fmla="*/ 110 w 129"/>
                <a:gd name="T19" fmla="*/ 261 h 271"/>
                <a:gd name="T20" fmla="*/ 120 w 129"/>
                <a:gd name="T21" fmla="*/ 19 h 271"/>
                <a:gd name="T22" fmla="*/ 120 w 129"/>
                <a:gd name="T23" fmla="*/ 0 h 271"/>
                <a:gd name="T24" fmla="*/ 10 w 129"/>
                <a:gd name="T25" fmla="*/ 0 h 271"/>
                <a:gd name="T26" fmla="*/ 10 w 129"/>
                <a:gd name="T27" fmla="*/ 19 h 271"/>
                <a:gd name="T28" fmla="*/ 120 w 129"/>
                <a:gd name="T29" fmla="*/ 19 h 271"/>
                <a:gd name="T30" fmla="*/ 19 w 129"/>
                <a:gd name="T31" fmla="*/ 9 h 271"/>
                <a:gd name="T32" fmla="*/ 0 w 129"/>
                <a:gd name="T33" fmla="*/ 9 h 271"/>
                <a:gd name="T34" fmla="*/ 0 w 129"/>
                <a:gd name="T35" fmla="*/ 261 h 271"/>
                <a:gd name="T36" fmla="*/ 19 w 129"/>
                <a:gd name="T37" fmla="*/ 261 h 271"/>
                <a:gd name="T38" fmla="*/ 19 w 129"/>
                <a:gd name="T39" fmla="*/ 9 h 271"/>
                <a:gd name="T40" fmla="*/ 0 w 129"/>
                <a:gd name="T41" fmla="*/ 271 h 271"/>
                <a:gd name="T42" fmla="*/ 10 w 129"/>
                <a:gd name="T43" fmla="*/ 271 h 271"/>
                <a:gd name="T44" fmla="*/ 10 w 129"/>
                <a:gd name="T45" fmla="*/ 261 h 271"/>
                <a:gd name="T46" fmla="*/ 0 w 129"/>
                <a:gd name="T47" fmla="*/ 261 h 271"/>
                <a:gd name="T48" fmla="*/ 0 w 129"/>
                <a:gd name="T49" fmla="*/ 271 h 271"/>
                <a:gd name="T50" fmla="*/ 129 w 129"/>
                <a:gd name="T51" fmla="*/ 271 h 271"/>
                <a:gd name="T52" fmla="*/ 129 w 129"/>
                <a:gd name="T53" fmla="*/ 261 h 271"/>
                <a:gd name="T54" fmla="*/ 120 w 129"/>
                <a:gd name="T55" fmla="*/ 261 h 271"/>
                <a:gd name="T56" fmla="*/ 120 w 129"/>
                <a:gd name="T57" fmla="*/ 271 h 271"/>
                <a:gd name="T58" fmla="*/ 129 w 129"/>
                <a:gd name="T59" fmla="*/ 271 h 271"/>
                <a:gd name="T60" fmla="*/ 129 w 129"/>
                <a:gd name="T61" fmla="*/ 0 h 271"/>
                <a:gd name="T62" fmla="*/ 120 w 129"/>
                <a:gd name="T63" fmla="*/ 0 h 271"/>
                <a:gd name="T64" fmla="*/ 120 w 129"/>
                <a:gd name="T65" fmla="*/ 9 h 271"/>
                <a:gd name="T66" fmla="*/ 129 w 129"/>
                <a:gd name="T67" fmla="*/ 9 h 271"/>
                <a:gd name="T68" fmla="*/ 129 w 129"/>
                <a:gd name="T69" fmla="*/ 0 h 271"/>
                <a:gd name="T70" fmla="*/ 0 w 129"/>
                <a:gd name="T71" fmla="*/ 0 h 271"/>
                <a:gd name="T72" fmla="*/ 0 w 129"/>
                <a:gd name="T73" fmla="*/ 9 h 271"/>
                <a:gd name="T74" fmla="*/ 10 w 129"/>
                <a:gd name="T75" fmla="*/ 9 h 271"/>
                <a:gd name="T76" fmla="*/ 10 w 129"/>
                <a:gd name="T77" fmla="*/ 0 h 271"/>
                <a:gd name="T78" fmla="*/ 0 w 129"/>
                <a:gd name="T79" fmla="*/ 0 h 271"/>
                <a:gd name="T80" fmla="*/ 0 w 129"/>
                <a:gd name="T81" fmla="*/ 271 h 271"/>
                <a:gd name="T82" fmla="*/ 10 w 129"/>
                <a:gd name="T83" fmla="*/ 271 h 271"/>
                <a:gd name="T84" fmla="*/ 10 w 129"/>
                <a:gd name="T85" fmla="*/ 261 h 271"/>
                <a:gd name="T86" fmla="*/ 0 w 129"/>
                <a:gd name="T87" fmla="*/ 261 h 271"/>
                <a:gd name="T88" fmla="*/ 0 w 129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1">
                  <a:moveTo>
                    <a:pt x="10" y="251"/>
                  </a:moveTo>
                  <a:lnTo>
                    <a:pt x="10" y="271"/>
                  </a:lnTo>
                  <a:lnTo>
                    <a:pt x="120" y="271"/>
                  </a:lnTo>
                  <a:lnTo>
                    <a:pt x="120" y="251"/>
                  </a:lnTo>
                  <a:lnTo>
                    <a:pt x="10" y="251"/>
                  </a:lnTo>
                  <a:close/>
                  <a:moveTo>
                    <a:pt x="110" y="261"/>
                  </a:moveTo>
                  <a:lnTo>
                    <a:pt x="129" y="261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1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9" y="271"/>
                  </a:moveTo>
                  <a:lnTo>
                    <a:pt x="129" y="261"/>
                  </a:lnTo>
                  <a:lnTo>
                    <a:pt x="120" y="261"/>
                  </a:lnTo>
                  <a:lnTo>
                    <a:pt x="120" y="271"/>
                  </a:lnTo>
                  <a:lnTo>
                    <a:pt x="129" y="271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1" name="Rectangle 2349"/>
            <p:cNvSpPr>
              <a:spLocks noChangeArrowheads="1"/>
            </p:cNvSpPr>
            <p:nvPr/>
          </p:nvSpPr>
          <p:spPr bwMode="auto">
            <a:xfrm>
              <a:off x="4497" y="2977"/>
              <a:ext cx="55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2" name="Freeform 2350"/>
            <p:cNvSpPr>
              <a:spLocks noEditPoints="1"/>
            </p:cNvSpPr>
            <p:nvPr/>
          </p:nvSpPr>
          <p:spPr bwMode="auto">
            <a:xfrm>
              <a:off x="4250" y="2333"/>
              <a:ext cx="61" cy="136"/>
            </a:xfrm>
            <a:custGeom>
              <a:avLst/>
              <a:gdLst>
                <a:gd name="T0" fmla="*/ 10 w 123"/>
                <a:gd name="T1" fmla="*/ 252 h 271"/>
                <a:gd name="T2" fmla="*/ 10 w 123"/>
                <a:gd name="T3" fmla="*/ 271 h 271"/>
                <a:gd name="T4" fmla="*/ 113 w 123"/>
                <a:gd name="T5" fmla="*/ 271 h 271"/>
                <a:gd name="T6" fmla="*/ 113 w 123"/>
                <a:gd name="T7" fmla="*/ 252 h 271"/>
                <a:gd name="T8" fmla="*/ 10 w 123"/>
                <a:gd name="T9" fmla="*/ 252 h 271"/>
                <a:gd name="T10" fmla="*/ 104 w 123"/>
                <a:gd name="T11" fmla="*/ 261 h 271"/>
                <a:gd name="T12" fmla="*/ 123 w 123"/>
                <a:gd name="T13" fmla="*/ 261 h 271"/>
                <a:gd name="T14" fmla="*/ 123 w 123"/>
                <a:gd name="T15" fmla="*/ 10 h 271"/>
                <a:gd name="T16" fmla="*/ 104 w 123"/>
                <a:gd name="T17" fmla="*/ 10 h 271"/>
                <a:gd name="T18" fmla="*/ 104 w 123"/>
                <a:gd name="T19" fmla="*/ 261 h 271"/>
                <a:gd name="T20" fmla="*/ 113 w 123"/>
                <a:gd name="T21" fmla="*/ 19 h 271"/>
                <a:gd name="T22" fmla="*/ 113 w 123"/>
                <a:gd name="T23" fmla="*/ 0 h 271"/>
                <a:gd name="T24" fmla="*/ 10 w 123"/>
                <a:gd name="T25" fmla="*/ 0 h 271"/>
                <a:gd name="T26" fmla="*/ 10 w 123"/>
                <a:gd name="T27" fmla="*/ 19 h 271"/>
                <a:gd name="T28" fmla="*/ 113 w 123"/>
                <a:gd name="T29" fmla="*/ 19 h 271"/>
                <a:gd name="T30" fmla="*/ 20 w 123"/>
                <a:gd name="T31" fmla="*/ 10 h 271"/>
                <a:gd name="T32" fmla="*/ 0 w 123"/>
                <a:gd name="T33" fmla="*/ 10 h 271"/>
                <a:gd name="T34" fmla="*/ 0 w 123"/>
                <a:gd name="T35" fmla="*/ 261 h 271"/>
                <a:gd name="T36" fmla="*/ 20 w 123"/>
                <a:gd name="T37" fmla="*/ 261 h 271"/>
                <a:gd name="T38" fmla="*/ 20 w 123"/>
                <a:gd name="T39" fmla="*/ 10 h 271"/>
                <a:gd name="T40" fmla="*/ 0 w 123"/>
                <a:gd name="T41" fmla="*/ 271 h 271"/>
                <a:gd name="T42" fmla="*/ 10 w 123"/>
                <a:gd name="T43" fmla="*/ 271 h 271"/>
                <a:gd name="T44" fmla="*/ 10 w 123"/>
                <a:gd name="T45" fmla="*/ 261 h 271"/>
                <a:gd name="T46" fmla="*/ 0 w 123"/>
                <a:gd name="T47" fmla="*/ 261 h 271"/>
                <a:gd name="T48" fmla="*/ 0 w 123"/>
                <a:gd name="T49" fmla="*/ 271 h 271"/>
                <a:gd name="T50" fmla="*/ 123 w 123"/>
                <a:gd name="T51" fmla="*/ 271 h 271"/>
                <a:gd name="T52" fmla="*/ 123 w 123"/>
                <a:gd name="T53" fmla="*/ 261 h 271"/>
                <a:gd name="T54" fmla="*/ 113 w 123"/>
                <a:gd name="T55" fmla="*/ 261 h 271"/>
                <a:gd name="T56" fmla="*/ 113 w 123"/>
                <a:gd name="T57" fmla="*/ 271 h 271"/>
                <a:gd name="T58" fmla="*/ 123 w 123"/>
                <a:gd name="T59" fmla="*/ 271 h 271"/>
                <a:gd name="T60" fmla="*/ 123 w 123"/>
                <a:gd name="T61" fmla="*/ 0 h 271"/>
                <a:gd name="T62" fmla="*/ 113 w 123"/>
                <a:gd name="T63" fmla="*/ 0 h 271"/>
                <a:gd name="T64" fmla="*/ 113 w 123"/>
                <a:gd name="T65" fmla="*/ 10 h 271"/>
                <a:gd name="T66" fmla="*/ 123 w 123"/>
                <a:gd name="T67" fmla="*/ 10 h 271"/>
                <a:gd name="T68" fmla="*/ 123 w 123"/>
                <a:gd name="T69" fmla="*/ 0 h 271"/>
                <a:gd name="T70" fmla="*/ 0 w 123"/>
                <a:gd name="T71" fmla="*/ 0 h 271"/>
                <a:gd name="T72" fmla="*/ 0 w 123"/>
                <a:gd name="T73" fmla="*/ 10 h 271"/>
                <a:gd name="T74" fmla="*/ 10 w 123"/>
                <a:gd name="T75" fmla="*/ 10 h 271"/>
                <a:gd name="T76" fmla="*/ 10 w 123"/>
                <a:gd name="T77" fmla="*/ 0 h 271"/>
                <a:gd name="T78" fmla="*/ 0 w 123"/>
                <a:gd name="T79" fmla="*/ 0 h 271"/>
                <a:gd name="T80" fmla="*/ 0 w 123"/>
                <a:gd name="T81" fmla="*/ 271 h 271"/>
                <a:gd name="T82" fmla="*/ 10 w 123"/>
                <a:gd name="T83" fmla="*/ 271 h 271"/>
                <a:gd name="T84" fmla="*/ 10 w 123"/>
                <a:gd name="T85" fmla="*/ 261 h 271"/>
                <a:gd name="T86" fmla="*/ 0 w 123"/>
                <a:gd name="T87" fmla="*/ 261 h 271"/>
                <a:gd name="T88" fmla="*/ 0 w 123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1">
                  <a:moveTo>
                    <a:pt x="10" y="252"/>
                  </a:moveTo>
                  <a:lnTo>
                    <a:pt x="10" y="271"/>
                  </a:lnTo>
                  <a:lnTo>
                    <a:pt x="113" y="271"/>
                  </a:lnTo>
                  <a:lnTo>
                    <a:pt x="113" y="252"/>
                  </a:lnTo>
                  <a:lnTo>
                    <a:pt x="10" y="252"/>
                  </a:lnTo>
                  <a:close/>
                  <a:moveTo>
                    <a:pt x="104" y="261"/>
                  </a:moveTo>
                  <a:lnTo>
                    <a:pt x="123" y="261"/>
                  </a:lnTo>
                  <a:lnTo>
                    <a:pt x="123" y="10"/>
                  </a:lnTo>
                  <a:lnTo>
                    <a:pt x="104" y="10"/>
                  </a:lnTo>
                  <a:lnTo>
                    <a:pt x="104" y="261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23" y="271"/>
                  </a:moveTo>
                  <a:lnTo>
                    <a:pt x="123" y="261"/>
                  </a:lnTo>
                  <a:lnTo>
                    <a:pt x="113" y="261"/>
                  </a:lnTo>
                  <a:lnTo>
                    <a:pt x="113" y="271"/>
                  </a:lnTo>
                  <a:lnTo>
                    <a:pt x="123" y="271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3" name="Rectangle 2351"/>
            <p:cNvSpPr>
              <a:spLocks noChangeArrowheads="1"/>
            </p:cNvSpPr>
            <p:nvPr/>
          </p:nvSpPr>
          <p:spPr bwMode="auto">
            <a:xfrm>
              <a:off x="4254" y="2338"/>
              <a:ext cx="52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4" name="Freeform 2352"/>
            <p:cNvSpPr>
              <a:spLocks noEditPoints="1"/>
            </p:cNvSpPr>
            <p:nvPr/>
          </p:nvSpPr>
          <p:spPr bwMode="auto">
            <a:xfrm>
              <a:off x="3506" y="2843"/>
              <a:ext cx="62" cy="139"/>
            </a:xfrm>
            <a:custGeom>
              <a:avLst/>
              <a:gdLst>
                <a:gd name="T0" fmla="*/ 9 w 123"/>
                <a:gd name="T1" fmla="*/ 259 h 278"/>
                <a:gd name="T2" fmla="*/ 9 w 123"/>
                <a:gd name="T3" fmla="*/ 278 h 278"/>
                <a:gd name="T4" fmla="*/ 113 w 123"/>
                <a:gd name="T5" fmla="*/ 278 h 278"/>
                <a:gd name="T6" fmla="*/ 113 w 123"/>
                <a:gd name="T7" fmla="*/ 259 h 278"/>
                <a:gd name="T8" fmla="*/ 9 w 123"/>
                <a:gd name="T9" fmla="*/ 259 h 278"/>
                <a:gd name="T10" fmla="*/ 103 w 123"/>
                <a:gd name="T11" fmla="*/ 268 h 278"/>
                <a:gd name="T12" fmla="*/ 123 w 123"/>
                <a:gd name="T13" fmla="*/ 268 h 278"/>
                <a:gd name="T14" fmla="*/ 123 w 123"/>
                <a:gd name="T15" fmla="*/ 10 h 278"/>
                <a:gd name="T16" fmla="*/ 103 w 123"/>
                <a:gd name="T17" fmla="*/ 10 h 278"/>
                <a:gd name="T18" fmla="*/ 103 w 123"/>
                <a:gd name="T19" fmla="*/ 268 h 278"/>
                <a:gd name="T20" fmla="*/ 113 w 123"/>
                <a:gd name="T21" fmla="*/ 20 h 278"/>
                <a:gd name="T22" fmla="*/ 113 w 123"/>
                <a:gd name="T23" fmla="*/ 0 h 278"/>
                <a:gd name="T24" fmla="*/ 9 w 123"/>
                <a:gd name="T25" fmla="*/ 0 h 278"/>
                <a:gd name="T26" fmla="*/ 9 w 123"/>
                <a:gd name="T27" fmla="*/ 20 h 278"/>
                <a:gd name="T28" fmla="*/ 113 w 123"/>
                <a:gd name="T29" fmla="*/ 20 h 278"/>
                <a:gd name="T30" fmla="*/ 19 w 123"/>
                <a:gd name="T31" fmla="*/ 10 h 278"/>
                <a:gd name="T32" fmla="*/ 0 w 123"/>
                <a:gd name="T33" fmla="*/ 10 h 278"/>
                <a:gd name="T34" fmla="*/ 0 w 123"/>
                <a:gd name="T35" fmla="*/ 268 h 278"/>
                <a:gd name="T36" fmla="*/ 19 w 123"/>
                <a:gd name="T37" fmla="*/ 268 h 278"/>
                <a:gd name="T38" fmla="*/ 19 w 123"/>
                <a:gd name="T39" fmla="*/ 10 h 278"/>
                <a:gd name="T40" fmla="*/ 0 w 123"/>
                <a:gd name="T41" fmla="*/ 278 h 278"/>
                <a:gd name="T42" fmla="*/ 9 w 123"/>
                <a:gd name="T43" fmla="*/ 278 h 278"/>
                <a:gd name="T44" fmla="*/ 9 w 123"/>
                <a:gd name="T45" fmla="*/ 268 h 278"/>
                <a:gd name="T46" fmla="*/ 0 w 123"/>
                <a:gd name="T47" fmla="*/ 268 h 278"/>
                <a:gd name="T48" fmla="*/ 0 w 123"/>
                <a:gd name="T49" fmla="*/ 278 h 278"/>
                <a:gd name="T50" fmla="*/ 123 w 123"/>
                <a:gd name="T51" fmla="*/ 278 h 278"/>
                <a:gd name="T52" fmla="*/ 123 w 123"/>
                <a:gd name="T53" fmla="*/ 268 h 278"/>
                <a:gd name="T54" fmla="*/ 113 w 123"/>
                <a:gd name="T55" fmla="*/ 268 h 278"/>
                <a:gd name="T56" fmla="*/ 113 w 123"/>
                <a:gd name="T57" fmla="*/ 278 h 278"/>
                <a:gd name="T58" fmla="*/ 123 w 123"/>
                <a:gd name="T59" fmla="*/ 278 h 278"/>
                <a:gd name="T60" fmla="*/ 123 w 123"/>
                <a:gd name="T61" fmla="*/ 0 h 278"/>
                <a:gd name="T62" fmla="*/ 113 w 123"/>
                <a:gd name="T63" fmla="*/ 0 h 278"/>
                <a:gd name="T64" fmla="*/ 113 w 123"/>
                <a:gd name="T65" fmla="*/ 10 h 278"/>
                <a:gd name="T66" fmla="*/ 123 w 123"/>
                <a:gd name="T67" fmla="*/ 10 h 278"/>
                <a:gd name="T68" fmla="*/ 123 w 123"/>
                <a:gd name="T69" fmla="*/ 0 h 278"/>
                <a:gd name="T70" fmla="*/ 0 w 123"/>
                <a:gd name="T71" fmla="*/ 0 h 278"/>
                <a:gd name="T72" fmla="*/ 0 w 123"/>
                <a:gd name="T73" fmla="*/ 10 h 278"/>
                <a:gd name="T74" fmla="*/ 9 w 123"/>
                <a:gd name="T75" fmla="*/ 10 h 278"/>
                <a:gd name="T76" fmla="*/ 9 w 123"/>
                <a:gd name="T77" fmla="*/ 0 h 278"/>
                <a:gd name="T78" fmla="*/ 0 w 123"/>
                <a:gd name="T79" fmla="*/ 0 h 278"/>
                <a:gd name="T80" fmla="*/ 0 w 123"/>
                <a:gd name="T81" fmla="*/ 278 h 278"/>
                <a:gd name="T82" fmla="*/ 9 w 123"/>
                <a:gd name="T83" fmla="*/ 278 h 278"/>
                <a:gd name="T84" fmla="*/ 9 w 123"/>
                <a:gd name="T85" fmla="*/ 268 h 278"/>
                <a:gd name="T86" fmla="*/ 0 w 123"/>
                <a:gd name="T87" fmla="*/ 268 h 278"/>
                <a:gd name="T88" fmla="*/ 0 w 123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8">
                  <a:moveTo>
                    <a:pt x="9" y="259"/>
                  </a:moveTo>
                  <a:lnTo>
                    <a:pt x="9" y="278"/>
                  </a:lnTo>
                  <a:lnTo>
                    <a:pt x="113" y="278"/>
                  </a:lnTo>
                  <a:lnTo>
                    <a:pt x="113" y="259"/>
                  </a:lnTo>
                  <a:lnTo>
                    <a:pt x="9" y="259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10"/>
                  </a:lnTo>
                  <a:lnTo>
                    <a:pt x="103" y="10"/>
                  </a:lnTo>
                  <a:lnTo>
                    <a:pt x="103" y="268"/>
                  </a:lnTo>
                  <a:close/>
                  <a:moveTo>
                    <a:pt x="113" y="20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13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3" y="278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8"/>
                  </a:lnTo>
                  <a:lnTo>
                    <a:pt x="123" y="278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3" y="10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5" name="Rectangle 2353"/>
            <p:cNvSpPr>
              <a:spLocks noChangeArrowheads="1"/>
            </p:cNvSpPr>
            <p:nvPr/>
          </p:nvSpPr>
          <p:spPr bwMode="auto">
            <a:xfrm>
              <a:off x="3511" y="2848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6" name="Freeform 2354"/>
            <p:cNvSpPr>
              <a:spLocks noEditPoints="1"/>
            </p:cNvSpPr>
            <p:nvPr/>
          </p:nvSpPr>
          <p:spPr bwMode="auto">
            <a:xfrm>
              <a:off x="4269" y="3608"/>
              <a:ext cx="65" cy="139"/>
            </a:xfrm>
            <a:custGeom>
              <a:avLst/>
              <a:gdLst>
                <a:gd name="T0" fmla="*/ 10 w 129"/>
                <a:gd name="T1" fmla="*/ 258 h 277"/>
                <a:gd name="T2" fmla="*/ 10 w 129"/>
                <a:gd name="T3" fmla="*/ 277 h 277"/>
                <a:gd name="T4" fmla="*/ 120 w 129"/>
                <a:gd name="T5" fmla="*/ 277 h 277"/>
                <a:gd name="T6" fmla="*/ 120 w 129"/>
                <a:gd name="T7" fmla="*/ 258 h 277"/>
                <a:gd name="T8" fmla="*/ 10 w 129"/>
                <a:gd name="T9" fmla="*/ 258 h 277"/>
                <a:gd name="T10" fmla="*/ 110 w 129"/>
                <a:gd name="T11" fmla="*/ 268 h 277"/>
                <a:gd name="T12" fmla="*/ 129 w 129"/>
                <a:gd name="T13" fmla="*/ 268 h 277"/>
                <a:gd name="T14" fmla="*/ 129 w 129"/>
                <a:gd name="T15" fmla="*/ 9 h 277"/>
                <a:gd name="T16" fmla="*/ 110 w 129"/>
                <a:gd name="T17" fmla="*/ 9 h 277"/>
                <a:gd name="T18" fmla="*/ 110 w 129"/>
                <a:gd name="T19" fmla="*/ 268 h 277"/>
                <a:gd name="T20" fmla="*/ 120 w 129"/>
                <a:gd name="T21" fmla="*/ 19 h 277"/>
                <a:gd name="T22" fmla="*/ 120 w 129"/>
                <a:gd name="T23" fmla="*/ 0 h 277"/>
                <a:gd name="T24" fmla="*/ 10 w 129"/>
                <a:gd name="T25" fmla="*/ 0 h 277"/>
                <a:gd name="T26" fmla="*/ 10 w 129"/>
                <a:gd name="T27" fmla="*/ 19 h 277"/>
                <a:gd name="T28" fmla="*/ 120 w 129"/>
                <a:gd name="T29" fmla="*/ 19 h 277"/>
                <a:gd name="T30" fmla="*/ 19 w 129"/>
                <a:gd name="T31" fmla="*/ 9 h 277"/>
                <a:gd name="T32" fmla="*/ 0 w 129"/>
                <a:gd name="T33" fmla="*/ 9 h 277"/>
                <a:gd name="T34" fmla="*/ 0 w 129"/>
                <a:gd name="T35" fmla="*/ 268 h 277"/>
                <a:gd name="T36" fmla="*/ 19 w 129"/>
                <a:gd name="T37" fmla="*/ 268 h 277"/>
                <a:gd name="T38" fmla="*/ 19 w 129"/>
                <a:gd name="T39" fmla="*/ 9 h 277"/>
                <a:gd name="T40" fmla="*/ 0 w 129"/>
                <a:gd name="T41" fmla="*/ 277 h 277"/>
                <a:gd name="T42" fmla="*/ 10 w 129"/>
                <a:gd name="T43" fmla="*/ 277 h 277"/>
                <a:gd name="T44" fmla="*/ 10 w 129"/>
                <a:gd name="T45" fmla="*/ 268 h 277"/>
                <a:gd name="T46" fmla="*/ 0 w 129"/>
                <a:gd name="T47" fmla="*/ 268 h 277"/>
                <a:gd name="T48" fmla="*/ 0 w 129"/>
                <a:gd name="T49" fmla="*/ 277 h 277"/>
                <a:gd name="T50" fmla="*/ 129 w 129"/>
                <a:gd name="T51" fmla="*/ 277 h 277"/>
                <a:gd name="T52" fmla="*/ 129 w 129"/>
                <a:gd name="T53" fmla="*/ 268 h 277"/>
                <a:gd name="T54" fmla="*/ 120 w 129"/>
                <a:gd name="T55" fmla="*/ 268 h 277"/>
                <a:gd name="T56" fmla="*/ 120 w 129"/>
                <a:gd name="T57" fmla="*/ 277 h 277"/>
                <a:gd name="T58" fmla="*/ 129 w 129"/>
                <a:gd name="T59" fmla="*/ 277 h 277"/>
                <a:gd name="T60" fmla="*/ 129 w 129"/>
                <a:gd name="T61" fmla="*/ 0 h 277"/>
                <a:gd name="T62" fmla="*/ 120 w 129"/>
                <a:gd name="T63" fmla="*/ 0 h 277"/>
                <a:gd name="T64" fmla="*/ 120 w 129"/>
                <a:gd name="T65" fmla="*/ 9 h 277"/>
                <a:gd name="T66" fmla="*/ 129 w 129"/>
                <a:gd name="T67" fmla="*/ 9 h 277"/>
                <a:gd name="T68" fmla="*/ 129 w 129"/>
                <a:gd name="T69" fmla="*/ 0 h 277"/>
                <a:gd name="T70" fmla="*/ 0 w 129"/>
                <a:gd name="T71" fmla="*/ 0 h 277"/>
                <a:gd name="T72" fmla="*/ 0 w 129"/>
                <a:gd name="T73" fmla="*/ 9 h 277"/>
                <a:gd name="T74" fmla="*/ 10 w 129"/>
                <a:gd name="T75" fmla="*/ 9 h 277"/>
                <a:gd name="T76" fmla="*/ 10 w 129"/>
                <a:gd name="T77" fmla="*/ 0 h 277"/>
                <a:gd name="T78" fmla="*/ 0 w 129"/>
                <a:gd name="T79" fmla="*/ 0 h 277"/>
                <a:gd name="T80" fmla="*/ 0 w 129"/>
                <a:gd name="T81" fmla="*/ 277 h 277"/>
                <a:gd name="T82" fmla="*/ 10 w 129"/>
                <a:gd name="T83" fmla="*/ 277 h 277"/>
                <a:gd name="T84" fmla="*/ 10 w 129"/>
                <a:gd name="T85" fmla="*/ 268 h 277"/>
                <a:gd name="T86" fmla="*/ 0 w 129"/>
                <a:gd name="T87" fmla="*/ 268 h 277"/>
                <a:gd name="T88" fmla="*/ 0 w 129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9" h="277">
                  <a:moveTo>
                    <a:pt x="10" y="258"/>
                  </a:moveTo>
                  <a:lnTo>
                    <a:pt x="10" y="277"/>
                  </a:lnTo>
                  <a:lnTo>
                    <a:pt x="120" y="277"/>
                  </a:lnTo>
                  <a:lnTo>
                    <a:pt x="120" y="258"/>
                  </a:lnTo>
                  <a:lnTo>
                    <a:pt x="10" y="258"/>
                  </a:lnTo>
                  <a:close/>
                  <a:moveTo>
                    <a:pt x="110" y="268"/>
                  </a:moveTo>
                  <a:lnTo>
                    <a:pt x="129" y="268"/>
                  </a:lnTo>
                  <a:lnTo>
                    <a:pt x="129" y="9"/>
                  </a:lnTo>
                  <a:lnTo>
                    <a:pt x="110" y="9"/>
                  </a:lnTo>
                  <a:lnTo>
                    <a:pt x="110" y="268"/>
                  </a:lnTo>
                  <a:close/>
                  <a:moveTo>
                    <a:pt x="120" y="19"/>
                  </a:moveTo>
                  <a:lnTo>
                    <a:pt x="120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20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9" y="277"/>
                  </a:moveTo>
                  <a:lnTo>
                    <a:pt x="129" y="268"/>
                  </a:lnTo>
                  <a:lnTo>
                    <a:pt x="120" y="268"/>
                  </a:lnTo>
                  <a:lnTo>
                    <a:pt x="120" y="277"/>
                  </a:lnTo>
                  <a:lnTo>
                    <a:pt x="129" y="277"/>
                  </a:lnTo>
                  <a:close/>
                  <a:moveTo>
                    <a:pt x="129" y="0"/>
                  </a:moveTo>
                  <a:lnTo>
                    <a:pt x="120" y="0"/>
                  </a:lnTo>
                  <a:lnTo>
                    <a:pt x="120" y="9"/>
                  </a:lnTo>
                  <a:lnTo>
                    <a:pt x="129" y="9"/>
                  </a:lnTo>
                  <a:lnTo>
                    <a:pt x="129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7" name="Rectangle 2355"/>
            <p:cNvSpPr>
              <a:spLocks noChangeArrowheads="1"/>
            </p:cNvSpPr>
            <p:nvPr/>
          </p:nvSpPr>
          <p:spPr bwMode="auto">
            <a:xfrm>
              <a:off x="4274" y="3613"/>
              <a:ext cx="55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8" name="Freeform 2356"/>
            <p:cNvSpPr>
              <a:spLocks noEditPoints="1"/>
            </p:cNvSpPr>
            <p:nvPr/>
          </p:nvSpPr>
          <p:spPr bwMode="auto">
            <a:xfrm>
              <a:off x="4705" y="2843"/>
              <a:ext cx="62" cy="139"/>
            </a:xfrm>
            <a:custGeom>
              <a:avLst/>
              <a:gdLst>
                <a:gd name="T0" fmla="*/ 9 w 122"/>
                <a:gd name="T1" fmla="*/ 259 h 278"/>
                <a:gd name="T2" fmla="*/ 9 w 122"/>
                <a:gd name="T3" fmla="*/ 278 h 278"/>
                <a:gd name="T4" fmla="*/ 113 w 122"/>
                <a:gd name="T5" fmla="*/ 278 h 278"/>
                <a:gd name="T6" fmla="*/ 113 w 122"/>
                <a:gd name="T7" fmla="*/ 259 h 278"/>
                <a:gd name="T8" fmla="*/ 9 w 122"/>
                <a:gd name="T9" fmla="*/ 259 h 278"/>
                <a:gd name="T10" fmla="*/ 103 w 122"/>
                <a:gd name="T11" fmla="*/ 268 h 278"/>
                <a:gd name="T12" fmla="*/ 122 w 122"/>
                <a:gd name="T13" fmla="*/ 268 h 278"/>
                <a:gd name="T14" fmla="*/ 122 w 122"/>
                <a:gd name="T15" fmla="*/ 10 h 278"/>
                <a:gd name="T16" fmla="*/ 103 w 122"/>
                <a:gd name="T17" fmla="*/ 10 h 278"/>
                <a:gd name="T18" fmla="*/ 103 w 122"/>
                <a:gd name="T19" fmla="*/ 268 h 278"/>
                <a:gd name="T20" fmla="*/ 113 w 122"/>
                <a:gd name="T21" fmla="*/ 20 h 278"/>
                <a:gd name="T22" fmla="*/ 113 w 122"/>
                <a:gd name="T23" fmla="*/ 0 h 278"/>
                <a:gd name="T24" fmla="*/ 9 w 122"/>
                <a:gd name="T25" fmla="*/ 0 h 278"/>
                <a:gd name="T26" fmla="*/ 9 w 122"/>
                <a:gd name="T27" fmla="*/ 20 h 278"/>
                <a:gd name="T28" fmla="*/ 113 w 122"/>
                <a:gd name="T29" fmla="*/ 20 h 278"/>
                <a:gd name="T30" fmla="*/ 19 w 122"/>
                <a:gd name="T31" fmla="*/ 10 h 278"/>
                <a:gd name="T32" fmla="*/ 0 w 122"/>
                <a:gd name="T33" fmla="*/ 10 h 278"/>
                <a:gd name="T34" fmla="*/ 0 w 122"/>
                <a:gd name="T35" fmla="*/ 268 h 278"/>
                <a:gd name="T36" fmla="*/ 19 w 122"/>
                <a:gd name="T37" fmla="*/ 268 h 278"/>
                <a:gd name="T38" fmla="*/ 19 w 122"/>
                <a:gd name="T39" fmla="*/ 10 h 278"/>
                <a:gd name="T40" fmla="*/ 0 w 122"/>
                <a:gd name="T41" fmla="*/ 278 h 278"/>
                <a:gd name="T42" fmla="*/ 9 w 122"/>
                <a:gd name="T43" fmla="*/ 278 h 278"/>
                <a:gd name="T44" fmla="*/ 9 w 122"/>
                <a:gd name="T45" fmla="*/ 268 h 278"/>
                <a:gd name="T46" fmla="*/ 0 w 122"/>
                <a:gd name="T47" fmla="*/ 268 h 278"/>
                <a:gd name="T48" fmla="*/ 0 w 122"/>
                <a:gd name="T49" fmla="*/ 278 h 278"/>
                <a:gd name="T50" fmla="*/ 122 w 122"/>
                <a:gd name="T51" fmla="*/ 278 h 278"/>
                <a:gd name="T52" fmla="*/ 122 w 122"/>
                <a:gd name="T53" fmla="*/ 268 h 278"/>
                <a:gd name="T54" fmla="*/ 113 w 122"/>
                <a:gd name="T55" fmla="*/ 268 h 278"/>
                <a:gd name="T56" fmla="*/ 113 w 122"/>
                <a:gd name="T57" fmla="*/ 278 h 278"/>
                <a:gd name="T58" fmla="*/ 122 w 122"/>
                <a:gd name="T59" fmla="*/ 278 h 278"/>
                <a:gd name="T60" fmla="*/ 122 w 122"/>
                <a:gd name="T61" fmla="*/ 0 h 278"/>
                <a:gd name="T62" fmla="*/ 113 w 122"/>
                <a:gd name="T63" fmla="*/ 0 h 278"/>
                <a:gd name="T64" fmla="*/ 113 w 122"/>
                <a:gd name="T65" fmla="*/ 10 h 278"/>
                <a:gd name="T66" fmla="*/ 122 w 122"/>
                <a:gd name="T67" fmla="*/ 10 h 278"/>
                <a:gd name="T68" fmla="*/ 122 w 122"/>
                <a:gd name="T69" fmla="*/ 0 h 278"/>
                <a:gd name="T70" fmla="*/ 0 w 122"/>
                <a:gd name="T71" fmla="*/ 0 h 278"/>
                <a:gd name="T72" fmla="*/ 0 w 122"/>
                <a:gd name="T73" fmla="*/ 10 h 278"/>
                <a:gd name="T74" fmla="*/ 9 w 122"/>
                <a:gd name="T75" fmla="*/ 10 h 278"/>
                <a:gd name="T76" fmla="*/ 9 w 122"/>
                <a:gd name="T77" fmla="*/ 0 h 278"/>
                <a:gd name="T78" fmla="*/ 0 w 122"/>
                <a:gd name="T79" fmla="*/ 0 h 278"/>
                <a:gd name="T80" fmla="*/ 0 w 122"/>
                <a:gd name="T81" fmla="*/ 278 h 278"/>
                <a:gd name="T82" fmla="*/ 9 w 122"/>
                <a:gd name="T83" fmla="*/ 278 h 278"/>
                <a:gd name="T84" fmla="*/ 9 w 122"/>
                <a:gd name="T85" fmla="*/ 268 h 278"/>
                <a:gd name="T86" fmla="*/ 0 w 122"/>
                <a:gd name="T87" fmla="*/ 268 h 278"/>
                <a:gd name="T88" fmla="*/ 0 w 122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2" h="278">
                  <a:moveTo>
                    <a:pt x="9" y="259"/>
                  </a:moveTo>
                  <a:lnTo>
                    <a:pt x="9" y="278"/>
                  </a:lnTo>
                  <a:lnTo>
                    <a:pt x="113" y="278"/>
                  </a:lnTo>
                  <a:lnTo>
                    <a:pt x="113" y="259"/>
                  </a:lnTo>
                  <a:lnTo>
                    <a:pt x="9" y="259"/>
                  </a:lnTo>
                  <a:close/>
                  <a:moveTo>
                    <a:pt x="103" y="268"/>
                  </a:moveTo>
                  <a:lnTo>
                    <a:pt x="122" y="268"/>
                  </a:lnTo>
                  <a:lnTo>
                    <a:pt x="122" y="10"/>
                  </a:lnTo>
                  <a:lnTo>
                    <a:pt x="103" y="10"/>
                  </a:lnTo>
                  <a:lnTo>
                    <a:pt x="103" y="268"/>
                  </a:lnTo>
                  <a:close/>
                  <a:moveTo>
                    <a:pt x="113" y="20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113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22" y="278"/>
                  </a:moveTo>
                  <a:lnTo>
                    <a:pt x="122" y="268"/>
                  </a:lnTo>
                  <a:lnTo>
                    <a:pt x="113" y="268"/>
                  </a:lnTo>
                  <a:lnTo>
                    <a:pt x="113" y="278"/>
                  </a:lnTo>
                  <a:lnTo>
                    <a:pt x="122" y="278"/>
                  </a:lnTo>
                  <a:close/>
                  <a:moveTo>
                    <a:pt x="122" y="0"/>
                  </a:moveTo>
                  <a:lnTo>
                    <a:pt x="113" y="0"/>
                  </a:lnTo>
                  <a:lnTo>
                    <a:pt x="113" y="10"/>
                  </a:lnTo>
                  <a:lnTo>
                    <a:pt x="122" y="10"/>
                  </a:lnTo>
                  <a:lnTo>
                    <a:pt x="12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49" name="Rectangle 2357"/>
            <p:cNvSpPr>
              <a:spLocks noChangeArrowheads="1"/>
            </p:cNvSpPr>
            <p:nvPr/>
          </p:nvSpPr>
          <p:spPr bwMode="auto">
            <a:xfrm>
              <a:off x="4710" y="2848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0" name="Freeform 2358"/>
            <p:cNvSpPr>
              <a:spLocks noEditPoints="1"/>
            </p:cNvSpPr>
            <p:nvPr/>
          </p:nvSpPr>
          <p:spPr bwMode="auto">
            <a:xfrm>
              <a:off x="4560" y="2843"/>
              <a:ext cx="132" cy="139"/>
            </a:xfrm>
            <a:custGeom>
              <a:avLst/>
              <a:gdLst>
                <a:gd name="T0" fmla="*/ 9 w 265"/>
                <a:gd name="T1" fmla="*/ 259 h 278"/>
                <a:gd name="T2" fmla="*/ 9 w 265"/>
                <a:gd name="T3" fmla="*/ 278 h 278"/>
                <a:gd name="T4" fmla="*/ 255 w 265"/>
                <a:gd name="T5" fmla="*/ 278 h 278"/>
                <a:gd name="T6" fmla="*/ 255 w 265"/>
                <a:gd name="T7" fmla="*/ 259 h 278"/>
                <a:gd name="T8" fmla="*/ 9 w 265"/>
                <a:gd name="T9" fmla="*/ 259 h 278"/>
                <a:gd name="T10" fmla="*/ 245 w 265"/>
                <a:gd name="T11" fmla="*/ 268 h 278"/>
                <a:gd name="T12" fmla="*/ 265 w 265"/>
                <a:gd name="T13" fmla="*/ 268 h 278"/>
                <a:gd name="T14" fmla="*/ 265 w 265"/>
                <a:gd name="T15" fmla="*/ 10 h 278"/>
                <a:gd name="T16" fmla="*/ 245 w 265"/>
                <a:gd name="T17" fmla="*/ 10 h 278"/>
                <a:gd name="T18" fmla="*/ 245 w 265"/>
                <a:gd name="T19" fmla="*/ 268 h 278"/>
                <a:gd name="T20" fmla="*/ 255 w 265"/>
                <a:gd name="T21" fmla="*/ 20 h 278"/>
                <a:gd name="T22" fmla="*/ 255 w 265"/>
                <a:gd name="T23" fmla="*/ 0 h 278"/>
                <a:gd name="T24" fmla="*/ 9 w 265"/>
                <a:gd name="T25" fmla="*/ 0 h 278"/>
                <a:gd name="T26" fmla="*/ 9 w 265"/>
                <a:gd name="T27" fmla="*/ 20 h 278"/>
                <a:gd name="T28" fmla="*/ 255 w 265"/>
                <a:gd name="T29" fmla="*/ 20 h 278"/>
                <a:gd name="T30" fmla="*/ 19 w 265"/>
                <a:gd name="T31" fmla="*/ 10 h 278"/>
                <a:gd name="T32" fmla="*/ 0 w 265"/>
                <a:gd name="T33" fmla="*/ 10 h 278"/>
                <a:gd name="T34" fmla="*/ 0 w 265"/>
                <a:gd name="T35" fmla="*/ 268 h 278"/>
                <a:gd name="T36" fmla="*/ 19 w 265"/>
                <a:gd name="T37" fmla="*/ 268 h 278"/>
                <a:gd name="T38" fmla="*/ 19 w 265"/>
                <a:gd name="T39" fmla="*/ 10 h 278"/>
                <a:gd name="T40" fmla="*/ 0 w 265"/>
                <a:gd name="T41" fmla="*/ 278 h 278"/>
                <a:gd name="T42" fmla="*/ 9 w 265"/>
                <a:gd name="T43" fmla="*/ 278 h 278"/>
                <a:gd name="T44" fmla="*/ 9 w 265"/>
                <a:gd name="T45" fmla="*/ 268 h 278"/>
                <a:gd name="T46" fmla="*/ 0 w 265"/>
                <a:gd name="T47" fmla="*/ 268 h 278"/>
                <a:gd name="T48" fmla="*/ 0 w 265"/>
                <a:gd name="T49" fmla="*/ 278 h 278"/>
                <a:gd name="T50" fmla="*/ 265 w 265"/>
                <a:gd name="T51" fmla="*/ 278 h 278"/>
                <a:gd name="T52" fmla="*/ 265 w 265"/>
                <a:gd name="T53" fmla="*/ 268 h 278"/>
                <a:gd name="T54" fmla="*/ 255 w 265"/>
                <a:gd name="T55" fmla="*/ 268 h 278"/>
                <a:gd name="T56" fmla="*/ 255 w 265"/>
                <a:gd name="T57" fmla="*/ 278 h 278"/>
                <a:gd name="T58" fmla="*/ 265 w 265"/>
                <a:gd name="T59" fmla="*/ 278 h 278"/>
                <a:gd name="T60" fmla="*/ 265 w 265"/>
                <a:gd name="T61" fmla="*/ 0 h 278"/>
                <a:gd name="T62" fmla="*/ 255 w 265"/>
                <a:gd name="T63" fmla="*/ 0 h 278"/>
                <a:gd name="T64" fmla="*/ 255 w 265"/>
                <a:gd name="T65" fmla="*/ 10 h 278"/>
                <a:gd name="T66" fmla="*/ 265 w 265"/>
                <a:gd name="T67" fmla="*/ 10 h 278"/>
                <a:gd name="T68" fmla="*/ 265 w 265"/>
                <a:gd name="T69" fmla="*/ 0 h 278"/>
                <a:gd name="T70" fmla="*/ 0 w 265"/>
                <a:gd name="T71" fmla="*/ 0 h 278"/>
                <a:gd name="T72" fmla="*/ 0 w 265"/>
                <a:gd name="T73" fmla="*/ 10 h 278"/>
                <a:gd name="T74" fmla="*/ 9 w 265"/>
                <a:gd name="T75" fmla="*/ 10 h 278"/>
                <a:gd name="T76" fmla="*/ 9 w 265"/>
                <a:gd name="T77" fmla="*/ 0 h 278"/>
                <a:gd name="T78" fmla="*/ 0 w 265"/>
                <a:gd name="T79" fmla="*/ 0 h 278"/>
                <a:gd name="T80" fmla="*/ 0 w 265"/>
                <a:gd name="T81" fmla="*/ 278 h 278"/>
                <a:gd name="T82" fmla="*/ 9 w 265"/>
                <a:gd name="T83" fmla="*/ 278 h 278"/>
                <a:gd name="T84" fmla="*/ 9 w 265"/>
                <a:gd name="T85" fmla="*/ 268 h 278"/>
                <a:gd name="T86" fmla="*/ 0 w 265"/>
                <a:gd name="T87" fmla="*/ 268 h 278"/>
                <a:gd name="T88" fmla="*/ 0 w 265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8">
                  <a:moveTo>
                    <a:pt x="9" y="259"/>
                  </a:moveTo>
                  <a:lnTo>
                    <a:pt x="9" y="278"/>
                  </a:lnTo>
                  <a:lnTo>
                    <a:pt x="255" y="278"/>
                  </a:lnTo>
                  <a:lnTo>
                    <a:pt x="255" y="259"/>
                  </a:lnTo>
                  <a:lnTo>
                    <a:pt x="9" y="259"/>
                  </a:lnTo>
                  <a:close/>
                  <a:moveTo>
                    <a:pt x="245" y="268"/>
                  </a:moveTo>
                  <a:lnTo>
                    <a:pt x="265" y="268"/>
                  </a:lnTo>
                  <a:lnTo>
                    <a:pt x="265" y="10"/>
                  </a:lnTo>
                  <a:lnTo>
                    <a:pt x="245" y="10"/>
                  </a:lnTo>
                  <a:lnTo>
                    <a:pt x="245" y="268"/>
                  </a:lnTo>
                  <a:close/>
                  <a:moveTo>
                    <a:pt x="255" y="20"/>
                  </a:moveTo>
                  <a:lnTo>
                    <a:pt x="255" y="0"/>
                  </a:lnTo>
                  <a:lnTo>
                    <a:pt x="9" y="0"/>
                  </a:lnTo>
                  <a:lnTo>
                    <a:pt x="9" y="20"/>
                  </a:lnTo>
                  <a:lnTo>
                    <a:pt x="255" y="20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265" y="278"/>
                  </a:moveTo>
                  <a:lnTo>
                    <a:pt x="265" y="268"/>
                  </a:lnTo>
                  <a:lnTo>
                    <a:pt x="255" y="268"/>
                  </a:lnTo>
                  <a:lnTo>
                    <a:pt x="255" y="278"/>
                  </a:lnTo>
                  <a:lnTo>
                    <a:pt x="265" y="278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9" y="278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1" name="Rectangle 2359"/>
            <p:cNvSpPr>
              <a:spLocks noChangeArrowheads="1"/>
            </p:cNvSpPr>
            <p:nvPr/>
          </p:nvSpPr>
          <p:spPr bwMode="auto">
            <a:xfrm>
              <a:off x="4565" y="2848"/>
              <a:ext cx="12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2" name="Freeform 2360"/>
            <p:cNvSpPr>
              <a:spLocks noEditPoints="1"/>
            </p:cNvSpPr>
            <p:nvPr/>
          </p:nvSpPr>
          <p:spPr bwMode="auto">
            <a:xfrm>
              <a:off x="4540" y="3227"/>
              <a:ext cx="133" cy="136"/>
            </a:xfrm>
            <a:custGeom>
              <a:avLst/>
              <a:gdLst>
                <a:gd name="T0" fmla="*/ 10 w 265"/>
                <a:gd name="T1" fmla="*/ 252 h 271"/>
                <a:gd name="T2" fmla="*/ 10 w 265"/>
                <a:gd name="T3" fmla="*/ 271 h 271"/>
                <a:gd name="T4" fmla="*/ 255 w 265"/>
                <a:gd name="T5" fmla="*/ 271 h 271"/>
                <a:gd name="T6" fmla="*/ 255 w 265"/>
                <a:gd name="T7" fmla="*/ 252 h 271"/>
                <a:gd name="T8" fmla="*/ 10 w 265"/>
                <a:gd name="T9" fmla="*/ 252 h 271"/>
                <a:gd name="T10" fmla="*/ 246 w 265"/>
                <a:gd name="T11" fmla="*/ 261 h 271"/>
                <a:gd name="T12" fmla="*/ 265 w 265"/>
                <a:gd name="T13" fmla="*/ 261 h 271"/>
                <a:gd name="T14" fmla="*/ 265 w 265"/>
                <a:gd name="T15" fmla="*/ 9 h 271"/>
                <a:gd name="T16" fmla="*/ 246 w 265"/>
                <a:gd name="T17" fmla="*/ 9 h 271"/>
                <a:gd name="T18" fmla="*/ 246 w 265"/>
                <a:gd name="T19" fmla="*/ 261 h 271"/>
                <a:gd name="T20" fmla="*/ 255 w 265"/>
                <a:gd name="T21" fmla="*/ 19 h 271"/>
                <a:gd name="T22" fmla="*/ 255 w 265"/>
                <a:gd name="T23" fmla="*/ 0 h 271"/>
                <a:gd name="T24" fmla="*/ 10 w 265"/>
                <a:gd name="T25" fmla="*/ 0 h 271"/>
                <a:gd name="T26" fmla="*/ 10 w 265"/>
                <a:gd name="T27" fmla="*/ 19 h 271"/>
                <a:gd name="T28" fmla="*/ 255 w 265"/>
                <a:gd name="T29" fmla="*/ 19 h 271"/>
                <a:gd name="T30" fmla="*/ 19 w 265"/>
                <a:gd name="T31" fmla="*/ 9 h 271"/>
                <a:gd name="T32" fmla="*/ 0 w 265"/>
                <a:gd name="T33" fmla="*/ 9 h 271"/>
                <a:gd name="T34" fmla="*/ 0 w 265"/>
                <a:gd name="T35" fmla="*/ 261 h 271"/>
                <a:gd name="T36" fmla="*/ 19 w 265"/>
                <a:gd name="T37" fmla="*/ 261 h 271"/>
                <a:gd name="T38" fmla="*/ 19 w 265"/>
                <a:gd name="T39" fmla="*/ 9 h 271"/>
                <a:gd name="T40" fmla="*/ 0 w 265"/>
                <a:gd name="T41" fmla="*/ 271 h 271"/>
                <a:gd name="T42" fmla="*/ 10 w 265"/>
                <a:gd name="T43" fmla="*/ 271 h 271"/>
                <a:gd name="T44" fmla="*/ 10 w 265"/>
                <a:gd name="T45" fmla="*/ 261 h 271"/>
                <a:gd name="T46" fmla="*/ 0 w 265"/>
                <a:gd name="T47" fmla="*/ 261 h 271"/>
                <a:gd name="T48" fmla="*/ 0 w 265"/>
                <a:gd name="T49" fmla="*/ 271 h 271"/>
                <a:gd name="T50" fmla="*/ 265 w 265"/>
                <a:gd name="T51" fmla="*/ 271 h 271"/>
                <a:gd name="T52" fmla="*/ 265 w 265"/>
                <a:gd name="T53" fmla="*/ 261 h 271"/>
                <a:gd name="T54" fmla="*/ 255 w 265"/>
                <a:gd name="T55" fmla="*/ 261 h 271"/>
                <a:gd name="T56" fmla="*/ 255 w 265"/>
                <a:gd name="T57" fmla="*/ 271 h 271"/>
                <a:gd name="T58" fmla="*/ 265 w 265"/>
                <a:gd name="T59" fmla="*/ 271 h 271"/>
                <a:gd name="T60" fmla="*/ 265 w 265"/>
                <a:gd name="T61" fmla="*/ 0 h 271"/>
                <a:gd name="T62" fmla="*/ 255 w 265"/>
                <a:gd name="T63" fmla="*/ 0 h 271"/>
                <a:gd name="T64" fmla="*/ 255 w 265"/>
                <a:gd name="T65" fmla="*/ 9 h 271"/>
                <a:gd name="T66" fmla="*/ 265 w 265"/>
                <a:gd name="T67" fmla="*/ 9 h 271"/>
                <a:gd name="T68" fmla="*/ 265 w 265"/>
                <a:gd name="T69" fmla="*/ 0 h 271"/>
                <a:gd name="T70" fmla="*/ 0 w 265"/>
                <a:gd name="T71" fmla="*/ 0 h 271"/>
                <a:gd name="T72" fmla="*/ 0 w 265"/>
                <a:gd name="T73" fmla="*/ 9 h 271"/>
                <a:gd name="T74" fmla="*/ 10 w 265"/>
                <a:gd name="T75" fmla="*/ 9 h 271"/>
                <a:gd name="T76" fmla="*/ 10 w 265"/>
                <a:gd name="T77" fmla="*/ 0 h 271"/>
                <a:gd name="T78" fmla="*/ 0 w 265"/>
                <a:gd name="T79" fmla="*/ 0 h 271"/>
                <a:gd name="T80" fmla="*/ 0 w 265"/>
                <a:gd name="T81" fmla="*/ 271 h 271"/>
                <a:gd name="T82" fmla="*/ 10 w 265"/>
                <a:gd name="T83" fmla="*/ 271 h 271"/>
                <a:gd name="T84" fmla="*/ 10 w 265"/>
                <a:gd name="T85" fmla="*/ 261 h 271"/>
                <a:gd name="T86" fmla="*/ 0 w 265"/>
                <a:gd name="T87" fmla="*/ 261 h 271"/>
                <a:gd name="T88" fmla="*/ 0 w 265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1">
                  <a:moveTo>
                    <a:pt x="10" y="252"/>
                  </a:moveTo>
                  <a:lnTo>
                    <a:pt x="10" y="271"/>
                  </a:lnTo>
                  <a:lnTo>
                    <a:pt x="255" y="271"/>
                  </a:lnTo>
                  <a:lnTo>
                    <a:pt x="255" y="252"/>
                  </a:lnTo>
                  <a:lnTo>
                    <a:pt x="10" y="252"/>
                  </a:lnTo>
                  <a:close/>
                  <a:moveTo>
                    <a:pt x="246" y="261"/>
                  </a:moveTo>
                  <a:lnTo>
                    <a:pt x="265" y="261"/>
                  </a:lnTo>
                  <a:lnTo>
                    <a:pt x="265" y="9"/>
                  </a:lnTo>
                  <a:lnTo>
                    <a:pt x="246" y="9"/>
                  </a:lnTo>
                  <a:lnTo>
                    <a:pt x="246" y="261"/>
                  </a:lnTo>
                  <a:close/>
                  <a:moveTo>
                    <a:pt x="255" y="19"/>
                  </a:moveTo>
                  <a:lnTo>
                    <a:pt x="25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55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65" y="271"/>
                  </a:moveTo>
                  <a:lnTo>
                    <a:pt x="265" y="261"/>
                  </a:lnTo>
                  <a:lnTo>
                    <a:pt x="255" y="261"/>
                  </a:lnTo>
                  <a:lnTo>
                    <a:pt x="255" y="271"/>
                  </a:lnTo>
                  <a:lnTo>
                    <a:pt x="265" y="271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9"/>
                  </a:lnTo>
                  <a:lnTo>
                    <a:pt x="265" y="9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3" name="Rectangle 2361"/>
            <p:cNvSpPr>
              <a:spLocks noChangeArrowheads="1"/>
            </p:cNvSpPr>
            <p:nvPr/>
          </p:nvSpPr>
          <p:spPr bwMode="auto">
            <a:xfrm>
              <a:off x="4545" y="3232"/>
              <a:ext cx="123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4" name="Freeform 2362"/>
            <p:cNvSpPr>
              <a:spLocks noEditPoints="1"/>
            </p:cNvSpPr>
            <p:nvPr/>
          </p:nvSpPr>
          <p:spPr bwMode="auto">
            <a:xfrm>
              <a:off x="4201" y="2204"/>
              <a:ext cx="62" cy="139"/>
            </a:xfrm>
            <a:custGeom>
              <a:avLst/>
              <a:gdLst>
                <a:gd name="T0" fmla="*/ 10 w 123"/>
                <a:gd name="T1" fmla="*/ 258 h 277"/>
                <a:gd name="T2" fmla="*/ 10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10 w 123"/>
                <a:gd name="T9" fmla="*/ 258 h 277"/>
                <a:gd name="T10" fmla="*/ 104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4 w 123"/>
                <a:gd name="T17" fmla="*/ 9 h 277"/>
                <a:gd name="T18" fmla="*/ 104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10 w 123"/>
                <a:gd name="T25" fmla="*/ 0 h 277"/>
                <a:gd name="T26" fmla="*/ 10 w 123"/>
                <a:gd name="T27" fmla="*/ 19 h 277"/>
                <a:gd name="T28" fmla="*/ 113 w 123"/>
                <a:gd name="T29" fmla="*/ 19 h 277"/>
                <a:gd name="T30" fmla="*/ 20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20 w 123"/>
                <a:gd name="T37" fmla="*/ 268 h 277"/>
                <a:gd name="T38" fmla="*/ 20 w 123"/>
                <a:gd name="T39" fmla="*/ 9 h 277"/>
                <a:gd name="T40" fmla="*/ 0 w 123"/>
                <a:gd name="T41" fmla="*/ 277 h 277"/>
                <a:gd name="T42" fmla="*/ 10 w 123"/>
                <a:gd name="T43" fmla="*/ 277 h 277"/>
                <a:gd name="T44" fmla="*/ 10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10 w 123"/>
                <a:gd name="T75" fmla="*/ 9 h 277"/>
                <a:gd name="T76" fmla="*/ 10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10 w 123"/>
                <a:gd name="T83" fmla="*/ 277 h 277"/>
                <a:gd name="T84" fmla="*/ 10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10" y="258"/>
                  </a:moveTo>
                  <a:lnTo>
                    <a:pt x="10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10" y="258"/>
                  </a:lnTo>
                  <a:close/>
                  <a:moveTo>
                    <a:pt x="104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4" y="9"/>
                  </a:lnTo>
                  <a:lnTo>
                    <a:pt x="104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13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5" name="Rectangle 2363"/>
            <p:cNvSpPr>
              <a:spLocks noChangeArrowheads="1"/>
            </p:cNvSpPr>
            <p:nvPr/>
          </p:nvSpPr>
          <p:spPr bwMode="auto">
            <a:xfrm>
              <a:off x="4206" y="2209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6" name="Freeform 2364"/>
            <p:cNvSpPr>
              <a:spLocks noEditPoints="1"/>
            </p:cNvSpPr>
            <p:nvPr/>
          </p:nvSpPr>
          <p:spPr bwMode="auto">
            <a:xfrm>
              <a:off x="3590" y="2459"/>
              <a:ext cx="62" cy="139"/>
            </a:xfrm>
            <a:custGeom>
              <a:avLst/>
              <a:gdLst>
                <a:gd name="T0" fmla="*/ 9 w 123"/>
                <a:gd name="T1" fmla="*/ 258 h 277"/>
                <a:gd name="T2" fmla="*/ 9 w 123"/>
                <a:gd name="T3" fmla="*/ 277 h 277"/>
                <a:gd name="T4" fmla="*/ 113 w 123"/>
                <a:gd name="T5" fmla="*/ 277 h 277"/>
                <a:gd name="T6" fmla="*/ 113 w 123"/>
                <a:gd name="T7" fmla="*/ 258 h 277"/>
                <a:gd name="T8" fmla="*/ 9 w 123"/>
                <a:gd name="T9" fmla="*/ 258 h 277"/>
                <a:gd name="T10" fmla="*/ 103 w 123"/>
                <a:gd name="T11" fmla="*/ 268 h 277"/>
                <a:gd name="T12" fmla="*/ 123 w 123"/>
                <a:gd name="T13" fmla="*/ 268 h 277"/>
                <a:gd name="T14" fmla="*/ 123 w 123"/>
                <a:gd name="T15" fmla="*/ 9 h 277"/>
                <a:gd name="T16" fmla="*/ 103 w 123"/>
                <a:gd name="T17" fmla="*/ 9 h 277"/>
                <a:gd name="T18" fmla="*/ 103 w 123"/>
                <a:gd name="T19" fmla="*/ 268 h 277"/>
                <a:gd name="T20" fmla="*/ 113 w 123"/>
                <a:gd name="T21" fmla="*/ 19 h 277"/>
                <a:gd name="T22" fmla="*/ 113 w 123"/>
                <a:gd name="T23" fmla="*/ 0 h 277"/>
                <a:gd name="T24" fmla="*/ 9 w 123"/>
                <a:gd name="T25" fmla="*/ 0 h 277"/>
                <a:gd name="T26" fmla="*/ 9 w 123"/>
                <a:gd name="T27" fmla="*/ 19 h 277"/>
                <a:gd name="T28" fmla="*/ 113 w 123"/>
                <a:gd name="T29" fmla="*/ 19 h 277"/>
                <a:gd name="T30" fmla="*/ 19 w 123"/>
                <a:gd name="T31" fmla="*/ 9 h 277"/>
                <a:gd name="T32" fmla="*/ 0 w 123"/>
                <a:gd name="T33" fmla="*/ 9 h 277"/>
                <a:gd name="T34" fmla="*/ 0 w 123"/>
                <a:gd name="T35" fmla="*/ 268 h 277"/>
                <a:gd name="T36" fmla="*/ 19 w 123"/>
                <a:gd name="T37" fmla="*/ 268 h 277"/>
                <a:gd name="T38" fmla="*/ 19 w 123"/>
                <a:gd name="T39" fmla="*/ 9 h 277"/>
                <a:gd name="T40" fmla="*/ 0 w 123"/>
                <a:gd name="T41" fmla="*/ 277 h 277"/>
                <a:gd name="T42" fmla="*/ 9 w 123"/>
                <a:gd name="T43" fmla="*/ 277 h 277"/>
                <a:gd name="T44" fmla="*/ 9 w 123"/>
                <a:gd name="T45" fmla="*/ 268 h 277"/>
                <a:gd name="T46" fmla="*/ 0 w 123"/>
                <a:gd name="T47" fmla="*/ 268 h 277"/>
                <a:gd name="T48" fmla="*/ 0 w 123"/>
                <a:gd name="T49" fmla="*/ 277 h 277"/>
                <a:gd name="T50" fmla="*/ 123 w 123"/>
                <a:gd name="T51" fmla="*/ 277 h 277"/>
                <a:gd name="T52" fmla="*/ 123 w 123"/>
                <a:gd name="T53" fmla="*/ 268 h 277"/>
                <a:gd name="T54" fmla="*/ 113 w 123"/>
                <a:gd name="T55" fmla="*/ 268 h 277"/>
                <a:gd name="T56" fmla="*/ 113 w 123"/>
                <a:gd name="T57" fmla="*/ 277 h 277"/>
                <a:gd name="T58" fmla="*/ 123 w 123"/>
                <a:gd name="T59" fmla="*/ 277 h 277"/>
                <a:gd name="T60" fmla="*/ 123 w 123"/>
                <a:gd name="T61" fmla="*/ 0 h 277"/>
                <a:gd name="T62" fmla="*/ 113 w 123"/>
                <a:gd name="T63" fmla="*/ 0 h 277"/>
                <a:gd name="T64" fmla="*/ 113 w 123"/>
                <a:gd name="T65" fmla="*/ 9 h 277"/>
                <a:gd name="T66" fmla="*/ 123 w 123"/>
                <a:gd name="T67" fmla="*/ 9 h 277"/>
                <a:gd name="T68" fmla="*/ 123 w 123"/>
                <a:gd name="T69" fmla="*/ 0 h 277"/>
                <a:gd name="T70" fmla="*/ 0 w 123"/>
                <a:gd name="T71" fmla="*/ 0 h 277"/>
                <a:gd name="T72" fmla="*/ 0 w 123"/>
                <a:gd name="T73" fmla="*/ 9 h 277"/>
                <a:gd name="T74" fmla="*/ 9 w 123"/>
                <a:gd name="T75" fmla="*/ 9 h 277"/>
                <a:gd name="T76" fmla="*/ 9 w 123"/>
                <a:gd name="T77" fmla="*/ 0 h 277"/>
                <a:gd name="T78" fmla="*/ 0 w 123"/>
                <a:gd name="T79" fmla="*/ 0 h 277"/>
                <a:gd name="T80" fmla="*/ 0 w 123"/>
                <a:gd name="T81" fmla="*/ 277 h 277"/>
                <a:gd name="T82" fmla="*/ 9 w 123"/>
                <a:gd name="T83" fmla="*/ 277 h 277"/>
                <a:gd name="T84" fmla="*/ 9 w 123"/>
                <a:gd name="T85" fmla="*/ 268 h 277"/>
                <a:gd name="T86" fmla="*/ 0 w 123"/>
                <a:gd name="T87" fmla="*/ 268 h 277"/>
                <a:gd name="T88" fmla="*/ 0 w 123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23" h="277">
                  <a:moveTo>
                    <a:pt x="9" y="258"/>
                  </a:moveTo>
                  <a:lnTo>
                    <a:pt x="9" y="277"/>
                  </a:lnTo>
                  <a:lnTo>
                    <a:pt x="113" y="277"/>
                  </a:lnTo>
                  <a:lnTo>
                    <a:pt x="113" y="258"/>
                  </a:lnTo>
                  <a:lnTo>
                    <a:pt x="9" y="258"/>
                  </a:lnTo>
                  <a:close/>
                  <a:moveTo>
                    <a:pt x="103" y="268"/>
                  </a:moveTo>
                  <a:lnTo>
                    <a:pt x="123" y="268"/>
                  </a:lnTo>
                  <a:lnTo>
                    <a:pt x="123" y="9"/>
                  </a:lnTo>
                  <a:lnTo>
                    <a:pt x="103" y="9"/>
                  </a:lnTo>
                  <a:lnTo>
                    <a:pt x="103" y="268"/>
                  </a:lnTo>
                  <a:close/>
                  <a:moveTo>
                    <a:pt x="113" y="19"/>
                  </a:moveTo>
                  <a:lnTo>
                    <a:pt x="113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113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23" y="277"/>
                  </a:moveTo>
                  <a:lnTo>
                    <a:pt x="123" y="268"/>
                  </a:lnTo>
                  <a:lnTo>
                    <a:pt x="113" y="268"/>
                  </a:lnTo>
                  <a:lnTo>
                    <a:pt x="113" y="277"/>
                  </a:lnTo>
                  <a:lnTo>
                    <a:pt x="123" y="277"/>
                  </a:lnTo>
                  <a:close/>
                  <a:moveTo>
                    <a:pt x="123" y="0"/>
                  </a:moveTo>
                  <a:lnTo>
                    <a:pt x="113" y="0"/>
                  </a:lnTo>
                  <a:lnTo>
                    <a:pt x="113" y="9"/>
                  </a:lnTo>
                  <a:lnTo>
                    <a:pt x="123" y="9"/>
                  </a:lnTo>
                  <a:lnTo>
                    <a:pt x="123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9" y="9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9" y="277"/>
                  </a:lnTo>
                  <a:lnTo>
                    <a:pt x="9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7" name="Rectangle 2365"/>
            <p:cNvSpPr>
              <a:spLocks noChangeArrowheads="1"/>
            </p:cNvSpPr>
            <p:nvPr/>
          </p:nvSpPr>
          <p:spPr bwMode="auto">
            <a:xfrm>
              <a:off x="3595" y="2464"/>
              <a:ext cx="52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8" name="Freeform 2366"/>
            <p:cNvSpPr>
              <a:spLocks noEditPoints="1"/>
            </p:cNvSpPr>
            <p:nvPr/>
          </p:nvSpPr>
          <p:spPr bwMode="auto">
            <a:xfrm>
              <a:off x="3390" y="2204"/>
              <a:ext cx="81" cy="139"/>
            </a:xfrm>
            <a:custGeom>
              <a:avLst/>
              <a:gdLst>
                <a:gd name="T0" fmla="*/ 10 w 162"/>
                <a:gd name="T1" fmla="*/ 258 h 277"/>
                <a:gd name="T2" fmla="*/ 10 w 162"/>
                <a:gd name="T3" fmla="*/ 277 h 277"/>
                <a:gd name="T4" fmla="*/ 152 w 162"/>
                <a:gd name="T5" fmla="*/ 277 h 277"/>
                <a:gd name="T6" fmla="*/ 152 w 162"/>
                <a:gd name="T7" fmla="*/ 258 h 277"/>
                <a:gd name="T8" fmla="*/ 10 w 162"/>
                <a:gd name="T9" fmla="*/ 258 h 277"/>
                <a:gd name="T10" fmla="*/ 142 w 162"/>
                <a:gd name="T11" fmla="*/ 268 h 277"/>
                <a:gd name="T12" fmla="*/ 162 w 162"/>
                <a:gd name="T13" fmla="*/ 268 h 277"/>
                <a:gd name="T14" fmla="*/ 162 w 162"/>
                <a:gd name="T15" fmla="*/ 9 h 277"/>
                <a:gd name="T16" fmla="*/ 142 w 162"/>
                <a:gd name="T17" fmla="*/ 9 h 277"/>
                <a:gd name="T18" fmla="*/ 142 w 162"/>
                <a:gd name="T19" fmla="*/ 268 h 277"/>
                <a:gd name="T20" fmla="*/ 152 w 162"/>
                <a:gd name="T21" fmla="*/ 19 h 277"/>
                <a:gd name="T22" fmla="*/ 152 w 162"/>
                <a:gd name="T23" fmla="*/ 0 h 277"/>
                <a:gd name="T24" fmla="*/ 10 w 162"/>
                <a:gd name="T25" fmla="*/ 0 h 277"/>
                <a:gd name="T26" fmla="*/ 10 w 162"/>
                <a:gd name="T27" fmla="*/ 19 h 277"/>
                <a:gd name="T28" fmla="*/ 152 w 162"/>
                <a:gd name="T29" fmla="*/ 19 h 277"/>
                <a:gd name="T30" fmla="*/ 19 w 162"/>
                <a:gd name="T31" fmla="*/ 9 h 277"/>
                <a:gd name="T32" fmla="*/ 0 w 162"/>
                <a:gd name="T33" fmla="*/ 9 h 277"/>
                <a:gd name="T34" fmla="*/ 0 w 162"/>
                <a:gd name="T35" fmla="*/ 268 h 277"/>
                <a:gd name="T36" fmla="*/ 19 w 162"/>
                <a:gd name="T37" fmla="*/ 268 h 277"/>
                <a:gd name="T38" fmla="*/ 19 w 162"/>
                <a:gd name="T39" fmla="*/ 9 h 277"/>
                <a:gd name="T40" fmla="*/ 0 w 162"/>
                <a:gd name="T41" fmla="*/ 277 h 277"/>
                <a:gd name="T42" fmla="*/ 10 w 162"/>
                <a:gd name="T43" fmla="*/ 277 h 277"/>
                <a:gd name="T44" fmla="*/ 10 w 162"/>
                <a:gd name="T45" fmla="*/ 268 h 277"/>
                <a:gd name="T46" fmla="*/ 0 w 162"/>
                <a:gd name="T47" fmla="*/ 268 h 277"/>
                <a:gd name="T48" fmla="*/ 0 w 162"/>
                <a:gd name="T49" fmla="*/ 277 h 277"/>
                <a:gd name="T50" fmla="*/ 162 w 162"/>
                <a:gd name="T51" fmla="*/ 277 h 277"/>
                <a:gd name="T52" fmla="*/ 162 w 162"/>
                <a:gd name="T53" fmla="*/ 268 h 277"/>
                <a:gd name="T54" fmla="*/ 152 w 162"/>
                <a:gd name="T55" fmla="*/ 268 h 277"/>
                <a:gd name="T56" fmla="*/ 152 w 162"/>
                <a:gd name="T57" fmla="*/ 277 h 277"/>
                <a:gd name="T58" fmla="*/ 162 w 162"/>
                <a:gd name="T59" fmla="*/ 277 h 277"/>
                <a:gd name="T60" fmla="*/ 162 w 162"/>
                <a:gd name="T61" fmla="*/ 0 h 277"/>
                <a:gd name="T62" fmla="*/ 152 w 162"/>
                <a:gd name="T63" fmla="*/ 0 h 277"/>
                <a:gd name="T64" fmla="*/ 152 w 162"/>
                <a:gd name="T65" fmla="*/ 9 h 277"/>
                <a:gd name="T66" fmla="*/ 162 w 162"/>
                <a:gd name="T67" fmla="*/ 9 h 277"/>
                <a:gd name="T68" fmla="*/ 162 w 162"/>
                <a:gd name="T69" fmla="*/ 0 h 277"/>
                <a:gd name="T70" fmla="*/ 0 w 162"/>
                <a:gd name="T71" fmla="*/ 0 h 277"/>
                <a:gd name="T72" fmla="*/ 0 w 162"/>
                <a:gd name="T73" fmla="*/ 9 h 277"/>
                <a:gd name="T74" fmla="*/ 10 w 162"/>
                <a:gd name="T75" fmla="*/ 9 h 277"/>
                <a:gd name="T76" fmla="*/ 10 w 162"/>
                <a:gd name="T77" fmla="*/ 0 h 277"/>
                <a:gd name="T78" fmla="*/ 0 w 162"/>
                <a:gd name="T79" fmla="*/ 0 h 277"/>
                <a:gd name="T80" fmla="*/ 0 w 162"/>
                <a:gd name="T81" fmla="*/ 277 h 277"/>
                <a:gd name="T82" fmla="*/ 10 w 162"/>
                <a:gd name="T83" fmla="*/ 277 h 277"/>
                <a:gd name="T84" fmla="*/ 10 w 162"/>
                <a:gd name="T85" fmla="*/ 268 h 277"/>
                <a:gd name="T86" fmla="*/ 0 w 162"/>
                <a:gd name="T87" fmla="*/ 268 h 277"/>
                <a:gd name="T88" fmla="*/ 0 w 16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2" y="268"/>
                  </a:lnTo>
                  <a:lnTo>
                    <a:pt x="162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2" y="277"/>
                  </a:moveTo>
                  <a:lnTo>
                    <a:pt x="162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2" y="277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59" name="Rectangle 2367"/>
            <p:cNvSpPr>
              <a:spLocks noChangeArrowheads="1"/>
            </p:cNvSpPr>
            <p:nvPr/>
          </p:nvSpPr>
          <p:spPr bwMode="auto">
            <a:xfrm>
              <a:off x="3395" y="2209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0" name="Freeform 2368"/>
            <p:cNvSpPr>
              <a:spLocks noEditPoints="1"/>
            </p:cNvSpPr>
            <p:nvPr/>
          </p:nvSpPr>
          <p:spPr bwMode="auto">
            <a:xfrm>
              <a:off x="3358" y="2459"/>
              <a:ext cx="97" cy="139"/>
            </a:xfrm>
            <a:custGeom>
              <a:avLst/>
              <a:gdLst>
                <a:gd name="T0" fmla="*/ 10 w 194"/>
                <a:gd name="T1" fmla="*/ 258 h 277"/>
                <a:gd name="T2" fmla="*/ 10 w 194"/>
                <a:gd name="T3" fmla="*/ 277 h 277"/>
                <a:gd name="T4" fmla="*/ 185 w 194"/>
                <a:gd name="T5" fmla="*/ 277 h 277"/>
                <a:gd name="T6" fmla="*/ 185 w 194"/>
                <a:gd name="T7" fmla="*/ 258 h 277"/>
                <a:gd name="T8" fmla="*/ 10 w 194"/>
                <a:gd name="T9" fmla="*/ 258 h 277"/>
                <a:gd name="T10" fmla="*/ 175 w 194"/>
                <a:gd name="T11" fmla="*/ 268 h 277"/>
                <a:gd name="T12" fmla="*/ 194 w 194"/>
                <a:gd name="T13" fmla="*/ 268 h 277"/>
                <a:gd name="T14" fmla="*/ 194 w 194"/>
                <a:gd name="T15" fmla="*/ 9 h 277"/>
                <a:gd name="T16" fmla="*/ 175 w 194"/>
                <a:gd name="T17" fmla="*/ 9 h 277"/>
                <a:gd name="T18" fmla="*/ 175 w 194"/>
                <a:gd name="T19" fmla="*/ 268 h 277"/>
                <a:gd name="T20" fmla="*/ 185 w 194"/>
                <a:gd name="T21" fmla="*/ 19 h 277"/>
                <a:gd name="T22" fmla="*/ 185 w 194"/>
                <a:gd name="T23" fmla="*/ 0 h 277"/>
                <a:gd name="T24" fmla="*/ 10 w 194"/>
                <a:gd name="T25" fmla="*/ 0 h 277"/>
                <a:gd name="T26" fmla="*/ 10 w 194"/>
                <a:gd name="T27" fmla="*/ 19 h 277"/>
                <a:gd name="T28" fmla="*/ 185 w 194"/>
                <a:gd name="T29" fmla="*/ 19 h 277"/>
                <a:gd name="T30" fmla="*/ 20 w 194"/>
                <a:gd name="T31" fmla="*/ 9 h 277"/>
                <a:gd name="T32" fmla="*/ 0 w 194"/>
                <a:gd name="T33" fmla="*/ 9 h 277"/>
                <a:gd name="T34" fmla="*/ 0 w 194"/>
                <a:gd name="T35" fmla="*/ 268 h 277"/>
                <a:gd name="T36" fmla="*/ 20 w 194"/>
                <a:gd name="T37" fmla="*/ 268 h 277"/>
                <a:gd name="T38" fmla="*/ 20 w 194"/>
                <a:gd name="T39" fmla="*/ 9 h 277"/>
                <a:gd name="T40" fmla="*/ 0 w 194"/>
                <a:gd name="T41" fmla="*/ 277 h 277"/>
                <a:gd name="T42" fmla="*/ 10 w 194"/>
                <a:gd name="T43" fmla="*/ 277 h 277"/>
                <a:gd name="T44" fmla="*/ 10 w 194"/>
                <a:gd name="T45" fmla="*/ 268 h 277"/>
                <a:gd name="T46" fmla="*/ 0 w 194"/>
                <a:gd name="T47" fmla="*/ 268 h 277"/>
                <a:gd name="T48" fmla="*/ 0 w 194"/>
                <a:gd name="T49" fmla="*/ 277 h 277"/>
                <a:gd name="T50" fmla="*/ 194 w 194"/>
                <a:gd name="T51" fmla="*/ 277 h 277"/>
                <a:gd name="T52" fmla="*/ 194 w 194"/>
                <a:gd name="T53" fmla="*/ 268 h 277"/>
                <a:gd name="T54" fmla="*/ 185 w 194"/>
                <a:gd name="T55" fmla="*/ 268 h 277"/>
                <a:gd name="T56" fmla="*/ 185 w 194"/>
                <a:gd name="T57" fmla="*/ 277 h 277"/>
                <a:gd name="T58" fmla="*/ 194 w 194"/>
                <a:gd name="T59" fmla="*/ 277 h 277"/>
                <a:gd name="T60" fmla="*/ 194 w 194"/>
                <a:gd name="T61" fmla="*/ 0 h 277"/>
                <a:gd name="T62" fmla="*/ 185 w 194"/>
                <a:gd name="T63" fmla="*/ 0 h 277"/>
                <a:gd name="T64" fmla="*/ 185 w 194"/>
                <a:gd name="T65" fmla="*/ 9 h 277"/>
                <a:gd name="T66" fmla="*/ 194 w 194"/>
                <a:gd name="T67" fmla="*/ 9 h 277"/>
                <a:gd name="T68" fmla="*/ 194 w 194"/>
                <a:gd name="T69" fmla="*/ 0 h 277"/>
                <a:gd name="T70" fmla="*/ 0 w 194"/>
                <a:gd name="T71" fmla="*/ 0 h 277"/>
                <a:gd name="T72" fmla="*/ 0 w 194"/>
                <a:gd name="T73" fmla="*/ 9 h 277"/>
                <a:gd name="T74" fmla="*/ 10 w 194"/>
                <a:gd name="T75" fmla="*/ 9 h 277"/>
                <a:gd name="T76" fmla="*/ 10 w 194"/>
                <a:gd name="T77" fmla="*/ 0 h 277"/>
                <a:gd name="T78" fmla="*/ 0 w 194"/>
                <a:gd name="T79" fmla="*/ 0 h 277"/>
                <a:gd name="T80" fmla="*/ 0 w 194"/>
                <a:gd name="T81" fmla="*/ 277 h 277"/>
                <a:gd name="T82" fmla="*/ 10 w 194"/>
                <a:gd name="T83" fmla="*/ 277 h 277"/>
                <a:gd name="T84" fmla="*/ 10 w 194"/>
                <a:gd name="T85" fmla="*/ 268 h 277"/>
                <a:gd name="T86" fmla="*/ 0 w 194"/>
                <a:gd name="T87" fmla="*/ 268 h 277"/>
                <a:gd name="T88" fmla="*/ 0 w 194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7">
                  <a:moveTo>
                    <a:pt x="10" y="258"/>
                  </a:moveTo>
                  <a:lnTo>
                    <a:pt x="10" y="277"/>
                  </a:lnTo>
                  <a:lnTo>
                    <a:pt x="185" y="277"/>
                  </a:lnTo>
                  <a:lnTo>
                    <a:pt x="185" y="258"/>
                  </a:lnTo>
                  <a:lnTo>
                    <a:pt x="10" y="258"/>
                  </a:lnTo>
                  <a:close/>
                  <a:moveTo>
                    <a:pt x="175" y="268"/>
                  </a:moveTo>
                  <a:lnTo>
                    <a:pt x="194" y="268"/>
                  </a:lnTo>
                  <a:lnTo>
                    <a:pt x="194" y="9"/>
                  </a:lnTo>
                  <a:lnTo>
                    <a:pt x="175" y="9"/>
                  </a:lnTo>
                  <a:lnTo>
                    <a:pt x="175" y="268"/>
                  </a:lnTo>
                  <a:close/>
                  <a:moveTo>
                    <a:pt x="185" y="19"/>
                  </a:moveTo>
                  <a:lnTo>
                    <a:pt x="18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5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94" y="277"/>
                  </a:moveTo>
                  <a:lnTo>
                    <a:pt x="194" y="268"/>
                  </a:lnTo>
                  <a:lnTo>
                    <a:pt x="185" y="268"/>
                  </a:lnTo>
                  <a:lnTo>
                    <a:pt x="185" y="277"/>
                  </a:lnTo>
                  <a:lnTo>
                    <a:pt x="194" y="277"/>
                  </a:lnTo>
                  <a:close/>
                  <a:moveTo>
                    <a:pt x="194" y="0"/>
                  </a:moveTo>
                  <a:lnTo>
                    <a:pt x="185" y="0"/>
                  </a:lnTo>
                  <a:lnTo>
                    <a:pt x="185" y="9"/>
                  </a:lnTo>
                  <a:lnTo>
                    <a:pt x="194" y="9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1" name="Rectangle 2369"/>
            <p:cNvSpPr>
              <a:spLocks noChangeArrowheads="1"/>
            </p:cNvSpPr>
            <p:nvPr/>
          </p:nvSpPr>
          <p:spPr bwMode="auto">
            <a:xfrm>
              <a:off x="3363" y="2464"/>
              <a:ext cx="87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2" name="Freeform 2370"/>
            <p:cNvSpPr>
              <a:spLocks noEditPoints="1"/>
            </p:cNvSpPr>
            <p:nvPr/>
          </p:nvSpPr>
          <p:spPr bwMode="auto">
            <a:xfrm>
              <a:off x="3968" y="2714"/>
              <a:ext cx="97" cy="139"/>
            </a:xfrm>
            <a:custGeom>
              <a:avLst/>
              <a:gdLst>
                <a:gd name="T0" fmla="*/ 10 w 194"/>
                <a:gd name="T1" fmla="*/ 258 h 278"/>
                <a:gd name="T2" fmla="*/ 10 w 194"/>
                <a:gd name="T3" fmla="*/ 278 h 278"/>
                <a:gd name="T4" fmla="*/ 184 w 194"/>
                <a:gd name="T5" fmla="*/ 278 h 278"/>
                <a:gd name="T6" fmla="*/ 184 w 194"/>
                <a:gd name="T7" fmla="*/ 258 h 278"/>
                <a:gd name="T8" fmla="*/ 10 w 194"/>
                <a:gd name="T9" fmla="*/ 258 h 278"/>
                <a:gd name="T10" fmla="*/ 174 w 194"/>
                <a:gd name="T11" fmla="*/ 268 h 278"/>
                <a:gd name="T12" fmla="*/ 194 w 194"/>
                <a:gd name="T13" fmla="*/ 268 h 278"/>
                <a:gd name="T14" fmla="*/ 194 w 194"/>
                <a:gd name="T15" fmla="*/ 10 h 278"/>
                <a:gd name="T16" fmla="*/ 174 w 194"/>
                <a:gd name="T17" fmla="*/ 10 h 278"/>
                <a:gd name="T18" fmla="*/ 174 w 194"/>
                <a:gd name="T19" fmla="*/ 268 h 278"/>
                <a:gd name="T20" fmla="*/ 184 w 194"/>
                <a:gd name="T21" fmla="*/ 19 h 278"/>
                <a:gd name="T22" fmla="*/ 184 w 194"/>
                <a:gd name="T23" fmla="*/ 0 h 278"/>
                <a:gd name="T24" fmla="*/ 10 w 194"/>
                <a:gd name="T25" fmla="*/ 0 h 278"/>
                <a:gd name="T26" fmla="*/ 10 w 194"/>
                <a:gd name="T27" fmla="*/ 19 h 278"/>
                <a:gd name="T28" fmla="*/ 184 w 194"/>
                <a:gd name="T29" fmla="*/ 19 h 278"/>
                <a:gd name="T30" fmla="*/ 19 w 194"/>
                <a:gd name="T31" fmla="*/ 10 h 278"/>
                <a:gd name="T32" fmla="*/ 0 w 194"/>
                <a:gd name="T33" fmla="*/ 10 h 278"/>
                <a:gd name="T34" fmla="*/ 0 w 194"/>
                <a:gd name="T35" fmla="*/ 268 h 278"/>
                <a:gd name="T36" fmla="*/ 19 w 194"/>
                <a:gd name="T37" fmla="*/ 268 h 278"/>
                <a:gd name="T38" fmla="*/ 19 w 194"/>
                <a:gd name="T39" fmla="*/ 10 h 278"/>
                <a:gd name="T40" fmla="*/ 0 w 194"/>
                <a:gd name="T41" fmla="*/ 278 h 278"/>
                <a:gd name="T42" fmla="*/ 10 w 194"/>
                <a:gd name="T43" fmla="*/ 278 h 278"/>
                <a:gd name="T44" fmla="*/ 10 w 194"/>
                <a:gd name="T45" fmla="*/ 268 h 278"/>
                <a:gd name="T46" fmla="*/ 0 w 194"/>
                <a:gd name="T47" fmla="*/ 268 h 278"/>
                <a:gd name="T48" fmla="*/ 0 w 194"/>
                <a:gd name="T49" fmla="*/ 278 h 278"/>
                <a:gd name="T50" fmla="*/ 194 w 194"/>
                <a:gd name="T51" fmla="*/ 278 h 278"/>
                <a:gd name="T52" fmla="*/ 194 w 194"/>
                <a:gd name="T53" fmla="*/ 268 h 278"/>
                <a:gd name="T54" fmla="*/ 184 w 194"/>
                <a:gd name="T55" fmla="*/ 268 h 278"/>
                <a:gd name="T56" fmla="*/ 184 w 194"/>
                <a:gd name="T57" fmla="*/ 278 h 278"/>
                <a:gd name="T58" fmla="*/ 194 w 194"/>
                <a:gd name="T59" fmla="*/ 278 h 278"/>
                <a:gd name="T60" fmla="*/ 194 w 194"/>
                <a:gd name="T61" fmla="*/ 0 h 278"/>
                <a:gd name="T62" fmla="*/ 184 w 194"/>
                <a:gd name="T63" fmla="*/ 0 h 278"/>
                <a:gd name="T64" fmla="*/ 184 w 194"/>
                <a:gd name="T65" fmla="*/ 10 h 278"/>
                <a:gd name="T66" fmla="*/ 194 w 194"/>
                <a:gd name="T67" fmla="*/ 10 h 278"/>
                <a:gd name="T68" fmla="*/ 194 w 194"/>
                <a:gd name="T69" fmla="*/ 0 h 278"/>
                <a:gd name="T70" fmla="*/ 0 w 194"/>
                <a:gd name="T71" fmla="*/ 0 h 278"/>
                <a:gd name="T72" fmla="*/ 0 w 194"/>
                <a:gd name="T73" fmla="*/ 10 h 278"/>
                <a:gd name="T74" fmla="*/ 10 w 194"/>
                <a:gd name="T75" fmla="*/ 10 h 278"/>
                <a:gd name="T76" fmla="*/ 10 w 194"/>
                <a:gd name="T77" fmla="*/ 0 h 278"/>
                <a:gd name="T78" fmla="*/ 0 w 194"/>
                <a:gd name="T79" fmla="*/ 0 h 278"/>
                <a:gd name="T80" fmla="*/ 0 w 194"/>
                <a:gd name="T81" fmla="*/ 278 h 278"/>
                <a:gd name="T82" fmla="*/ 10 w 194"/>
                <a:gd name="T83" fmla="*/ 278 h 278"/>
                <a:gd name="T84" fmla="*/ 10 w 194"/>
                <a:gd name="T85" fmla="*/ 268 h 278"/>
                <a:gd name="T86" fmla="*/ 0 w 194"/>
                <a:gd name="T87" fmla="*/ 268 h 278"/>
                <a:gd name="T88" fmla="*/ 0 w 194"/>
                <a:gd name="T89" fmla="*/ 278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8">
                  <a:moveTo>
                    <a:pt x="10" y="258"/>
                  </a:moveTo>
                  <a:lnTo>
                    <a:pt x="10" y="278"/>
                  </a:lnTo>
                  <a:lnTo>
                    <a:pt x="184" y="278"/>
                  </a:lnTo>
                  <a:lnTo>
                    <a:pt x="184" y="258"/>
                  </a:lnTo>
                  <a:lnTo>
                    <a:pt x="10" y="258"/>
                  </a:lnTo>
                  <a:close/>
                  <a:moveTo>
                    <a:pt x="174" y="268"/>
                  </a:moveTo>
                  <a:lnTo>
                    <a:pt x="194" y="268"/>
                  </a:lnTo>
                  <a:lnTo>
                    <a:pt x="194" y="10"/>
                  </a:lnTo>
                  <a:lnTo>
                    <a:pt x="174" y="10"/>
                  </a:lnTo>
                  <a:lnTo>
                    <a:pt x="174" y="268"/>
                  </a:lnTo>
                  <a:close/>
                  <a:moveTo>
                    <a:pt x="184" y="19"/>
                  </a:moveTo>
                  <a:lnTo>
                    <a:pt x="18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4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1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  <a:moveTo>
                    <a:pt x="194" y="278"/>
                  </a:moveTo>
                  <a:lnTo>
                    <a:pt x="194" y="268"/>
                  </a:lnTo>
                  <a:lnTo>
                    <a:pt x="184" y="268"/>
                  </a:lnTo>
                  <a:lnTo>
                    <a:pt x="184" y="278"/>
                  </a:lnTo>
                  <a:lnTo>
                    <a:pt x="194" y="278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10"/>
                  </a:lnTo>
                  <a:lnTo>
                    <a:pt x="194" y="10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8"/>
                  </a:moveTo>
                  <a:lnTo>
                    <a:pt x="10" y="278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8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3" name="Rectangle 2371"/>
            <p:cNvSpPr>
              <a:spLocks noChangeArrowheads="1"/>
            </p:cNvSpPr>
            <p:nvPr/>
          </p:nvSpPr>
          <p:spPr bwMode="auto">
            <a:xfrm>
              <a:off x="3973" y="2719"/>
              <a:ext cx="88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4" name="Freeform 2372"/>
            <p:cNvSpPr>
              <a:spLocks noEditPoints="1"/>
            </p:cNvSpPr>
            <p:nvPr/>
          </p:nvSpPr>
          <p:spPr bwMode="auto">
            <a:xfrm>
              <a:off x="4172" y="3353"/>
              <a:ext cx="81" cy="139"/>
            </a:xfrm>
            <a:custGeom>
              <a:avLst/>
              <a:gdLst>
                <a:gd name="T0" fmla="*/ 10 w 162"/>
                <a:gd name="T1" fmla="*/ 258 h 277"/>
                <a:gd name="T2" fmla="*/ 10 w 162"/>
                <a:gd name="T3" fmla="*/ 277 h 277"/>
                <a:gd name="T4" fmla="*/ 152 w 162"/>
                <a:gd name="T5" fmla="*/ 277 h 277"/>
                <a:gd name="T6" fmla="*/ 152 w 162"/>
                <a:gd name="T7" fmla="*/ 258 h 277"/>
                <a:gd name="T8" fmla="*/ 10 w 162"/>
                <a:gd name="T9" fmla="*/ 258 h 277"/>
                <a:gd name="T10" fmla="*/ 142 w 162"/>
                <a:gd name="T11" fmla="*/ 268 h 277"/>
                <a:gd name="T12" fmla="*/ 162 w 162"/>
                <a:gd name="T13" fmla="*/ 268 h 277"/>
                <a:gd name="T14" fmla="*/ 162 w 162"/>
                <a:gd name="T15" fmla="*/ 9 h 277"/>
                <a:gd name="T16" fmla="*/ 142 w 162"/>
                <a:gd name="T17" fmla="*/ 9 h 277"/>
                <a:gd name="T18" fmla="*/ 142 w 162"/>
                <a:gd name="T19" fmla="*/ 268 h 277"/>
                <a:gd name="T20" fmla="*/ 152 w 162"/>
                <a:gd name="T21" fmla="*/ 19 h 277"/>
                <a:gd name="T22" fmla="*/ 152 w 162"/>
                <a:gd name="T23" fmla="*/ 0 h 277"/>
                <a:gd name="T24" fmla="*/ 10 w 162"/>
                <a:gd name="T25" fmla="*/ 0 h 277"/>
                <a:gd name="T26" fmla="*/ 10 w 162"/>
                <a:gd name="T27" fmla="*/ 19 h 277"/>
                <a:gd name="T28" fmla="*/ 152 w 162"/>
                <a:gd name="T29" fmla="*/ 19 h 277"/>
                <a:gd name="T30" fmla="*/ 20 w 162"/>
                <a:gd name="T31" fmla="*/ 9 h 277"/>
                <a:gd name="T32" fmla="*/ 0 w 162"/>
                <a:gd name="T33" fmla="*/ 9 h 277"/>
                <a:gd name="T34" fmla="*/ 0 w 162"/>
                <a:gd name="T35" fmla="*/ 268 h 277"/>
                <a:gd name="T36" fmla="*/ 20 w 162"/>
                <a:gd name="T37" fmla="*/ 268 h 277"/>
                <a:gd name="T38" fmla="*/ 20 w 162"/>
                <a:gd name="T39" fmla="*/ 9 h 277"/>
                <a:gd name="T40" fmla="*/ 0 w 162"/>
                <a:gd name="T41" fmla="*/ 277 h 277"/>
                <a:gd name="T42" fmla="*/ 10 w 162"/>
                <a:gd name="T43" fmla="*/ 277 h 277"/>
                <a:gd name="T44" fmla="*/ 10 w 162"/>
                <a:gd name="T45" fmla="*/ 268 h 277"/>
                <a:gd name="T46" fmla="*/ 0 w 162"/>
                <a:gd name="T47" fmla="*/ 268 h 277"/>
                <a:gd name="T48" fmla="*/ 0 w 162"/>
                <a:gd name="T49" fmla="*/ 277 h 277"/>
                <a:gd name="T50" fmla="*/ 162 w 162"/>
                <a:gd name="T51" fmla="*/ 277 h 277"/>
                <a:gd name="T52" fmla="*/ 162 w 162"/>
                <a:gd name="T53" fmla="*/ 268 h 277"/>
                <a:gd name="T54" fmla="*/ 152 w 162"/>
                <a:gd name="T55" fmla="*/ 268 h 277"/>
                <a:gd name="T56" fmla="*/ 152 w 162"/>
                <a:gd name="T57" fmla="*/ 277 h 277"/>
                <a:gd name="T58" fmla="*/ 162 w 162"/>
                <a:gd name="T59" fmla="*/ 277 h 277"/>
                <a:gd name="T60" fmla="*/ 162 w 162"/>
                <a:gd name="T61" fmla="*/ 0 h 277"/>
                <a:gd name="T62" fmla="*/ 152 w 162"/>
                <a:gd name="T63" fmla="*/ 0 h 277"/>
                <a:gd name="T64" fmla="*/ 152 w 162"/>
                <a:gd name="T65" fmla="*/ 9 h 277"/>
                <a:gd name="T66" fmla="*/ 162 w 162"/>
                <a:gd name="T67" fmla="*/ 9 h 277"/>
                <a:gd name="T68" fmla="*/ 162 w 162"/>
                <a:gd name="T69" fmla="*/ 0 h 277"/>
                <a:gd name="T70" fmla="*/ 0 w 162"/>
                <a:gd name="T71" fmla="*/ 0 h 277"/>
                <a:gd name="T72" fmla="*/ 0 w 162"/>
                <a:gd name="T73" fmla="*/ 9 h 277"/>
                <a:gd name="T74" fmla="*/ 10 w 162"/>
                <a:gd name="T75" fmla="*/ 9 h 277"/>
                <a:gd name="T76" fmla="*/ 10 w 162"/>
                <a:gd name="T77" fmla="*/ 0 h 277"/>
                <a:gd name="T78" fmla="*/ 0 w 162"/>
                <a:gd name="T79" fmla="*/ 0 h 277"/>
                <a:gd name="T80" fmla="*/ 0 w 162"/>
                <a:gd name="T81" fmla="*/ 277 h 277"/>
                <a:gd name="T82" fmla="*/ 10 w 162"/>
                <a:gd name="T83" fmla="*/ 277 h 277"/>
                <a:gd name="T84" fmla="*/ 10 w 162"/>
                <a:gd name="T85" fmla="*/ 268 h 277"/>
                <a:gd name="T86" fmla="*/ 0 w 162"/>
                <a:gd name="T87" fmla="*/ 268 h 277"/>
                <a:gd name="T88" fmla="*/ 0 w 162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2" y="268"/>
                  </a:lnTo>
                  <a:lnTo>
                    <a:pt x="162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2" y="277"/>
                  </a:moveTo>
                  <a:lnTo>
                    <a:pt x="162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2" y="277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2" y="9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5" name="Rectangle 2373"/>
            <p:cNvSpPr>
              <a:spLocks noChangeArrowheads="1"/>
            </p:cNvSpPr>
            <p:nvPr/>
          </p:nvSpPr>
          <p:spPr bwMode="auto">
            <a:xfrm>
              <a:off x="4177" y="3358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6" name="Freeform 2374"/>
            <p:cNvSpPr>
              <a:spLocks noEditPoints="1"/>
            </p:cNvSpPr>
            <p:nvPr/>
          </p:nvSpPr>
          <p:spPr bwMode="auto">
            <a:xfrm>
              <a:off x="3962" y="2333"/>
              <a:ext cx="81" cy="136"/>
            </a:xfrm>
            <a:custGeom>
              <a:avLst/>
              <a:gdLst>
                <a:gd name="T0" fmla="*/ 10 w 162"/>
                <a:gd name="T1" fmla="*/ 252 h 271"/>
                <a:gd name="T2" fmla="*/ 10 w 162"/>
                <a:gd name="T3" fmla="*/ 271 h 271"/>
                <a:gd name="T4" fmla="*/ 152 w 162"/>
                <a:gd name="T5" fmla="*/ 271 h 271"/>
                <a:gd name="T6" fmla="*/ 152 w 162"/>
                <a:gd name="T7" fmla="*/ 252 h 271"/>
                <a:gd name="T8" fmla="*/ 10 w 162"/>
                <a:gd name="T9" fmla="*/ 252 h 271"/>
                <a:gd name="T10" fmla="*/ 142 w 162"/>
                <a:gd name="T11" fmla="*/ 261 h 271"/>
                <a:gd name="T12" fmla="*/ 162 w 162"/>
                <a:gd name="T13" fmla="*/ 261 h 271"/>
                <a:gd name="T14" fmla="*/ 162 w 162"/>
                <a:gd name="T15" fmla="*/ 10 h 271"/>
                <a:gd name="T16" fmla="*/ 142 w 162"/>
                <a:gd name="T17" fmla="*/ 10 h 271"/>
                <a:gd name="T18" fmla="*/ 142 w 162"/>
                <a:gd name="T19" fmla="*/ 261 h 271"/>
                <a:gd name="T20" fmla="*/ 152 w 162"/>
                <a:gd name="T21" fmla="*/ 19 h 271"/>
                <a:gd name="T22" fmla="*/ 152 w 162"/>
                <a:gd name="T23" fmla="*/ 0 h 271"/>
                <a:gd name="T24" fmla="*/ 10 w 162"/>
                <a:gd name="T25" fmla="*/ 0 h 271"/>
                <a:gd name="T26" fmla="*/ 10 w 162"/>
                <a:gd name="T27" fmla="*/ 19 h 271"/>
                <a:gd name="T28" fmla="*/ 152 w 162"/>
                <a:gd name="T29" fmla="*/ 19 h 271"/>
                <a:gd name="T30" fmla="*/ 19 w 162"/>
                <a:gd name="T31" fmla="*/ 10 h 271"/>
                <a:gd name="T32" fmla="*/ 0 w 162"/>
                <a:gd name="T33" fmla="*/ 10 h 271"/>
                <a:gd name="T34" fmla="*/ 0 w 162"/>
                <a:gd name="T35" fmla="*/ 261 h 271"/>
                <a:gd name="T36" fmla="*/ 19 w 162"/>
                <a:gd name="T37" fmla="*/ 261 h 271"/>
                <a:gd name="T38" fmla="*/ 19 w 162"/>
                <a:gd name="T39" fmla="*/ 10 h 271"/>
                <a:gd name="T40" fmla="*/ 0 w 162"/>
                <a:gd name="T41" fmla="*/ 271 h 271"/>
                <a:gd name="T42" fmla="*/ 10 w 162"/>
                <a:gd name="T43" fmla="*/ 271 h 271"/>
                <a:gd name="T44" fmla="*/ 10 w 162"/>
                <a:gd name="T45" fmla="*/ 261 h 271"/>
                <a:gd name="T46" fmla="*/ 0 w 162"/>
                <a:gd name="T47" fmla="*/ 261 h 271"/>
                <a:gd name="T48" fmla="*/ 0 w 162"/>
                <a:gd name="T49" fmla="*/ 271 h 271"/>
                <a:gd name="T50" fmla="*/ 162 w 162"/>
                <a:gd name="T51" fmla="*/ 271 h 271"/>
                <a:gd name="T52" fmla="*/ 162 w 162"/>
                <a:gd name="T53" fmla="*/ 261 h 271"/>
                <a:gd name="T54" fmla="*/ 152 w 162"/>
                <a:gd name="T55" fmla="*/ 261 h 271"/>
                <a:gd name="T56" fmla="*/ 152 w 162"/>
                <a:gd name="T57" fmla="*/ 271 h 271"/>
                <a:gd name="T58" fmla="*/ 162 w 162"/>
                <a:gd name="T59" fmla="*/ 271 h 271"/>
                <a:gd name="T60" fmla="*/ 162 w 162"/>
                <a:gd name="T61" fmla="*/ 0 h 271"/>
                <a:gd name="T62" fmla="*/ 152 w 162"/>
                <a:gd name="T63" fmla="*/ 0 h 271"/>
                <a:gd name="T64" fmla="*/ 152 w 162"/>
                <a:gd name="T65" fmla="*/ 10 h 271"/>
                <a:gd name="T66" fmla="*/ 162 w 162"/>
                <a:gd name="T67" fmla="*/ 10 h 271"/>
                <a:gd name="T68" fmla="*/ 162 w 162"/>
                <a:gd name="T69" fmla="*/ 0 h 271"/>
                <a:gd name="T70" fmla="*/ 0 w 162"/>
                <a:gd name="T71" fmla="*/ 0 h 271"/>
                <a:gd name="T72" fmla="*/ 0 w 162"/>
                <a:gd name="T73" fmla="*/ 10 h 271"/>
                <a:gd name="T74" fmla="*/ 10 w 162"/>
                <a:gd name="T75" fmla="*/ 10 h 271"/>
                <a:gd name="T76" fmla="*/ 10 w 162"/>
                <a:gd name="T77" fmla="*/ 0 h 271"/>
                <a:gd name="T78" fmla="*/ 0 w 162"/>
                <a:gd name="T79" fmla="*/ 0 h 271"/>
                <a:gd name="T80" fmla="*/ 0 w 162"/>
                <a:gd name="T81" fmla="*/ 271 h 271"/>
                <a:gd name="T82" fmla="*/ 10 w 162"/>
                <a:gd name="T83" fmla="*/ 271 h 271"/>
                <a:gd name="T84" fmla="*/ 10 w 162"/>
                <a:gd name="T85" fmla="*/ 261 h 271"/>
                <a:gd name="T86" fmla="*/ 0 w 162"/>
                <a:gd name="T87" fmla="*/ 261 h 271"/>
                <a:gd name="T88" fmla="*/ 0 w 162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2" h="271">
                  <a:moveTo>
                    <a:pt x="10" y="252"/>
                  </a:moveTo>
                  <a:lnTo>
                    <a:pt x="10" y="271"/>
                  </a:lnTo>
                  <a:lnTo>
                    <a:pt x="152" y="271"/>
                  </a:lnTo>
                  <a:lnTo>
                    <a:pt x="152" y="252"/>
                  </a:lnTo>
                  <a:lnTo>
                    <a:pt x="10" y="252"/>
                  </a:lnTo>
                  <a:close/>
                  <a:moveTo>
                    <a:pt x="142" y="261"/>
                  </a:moveTo>
                  <a:lnTo>
                    <a:pt x="162" y="261"/>
                  </a:lnTo>
                  <a:lnTo>
                    <a:pt x="162" y="10"/>
                  </a:lnTo>
                  <a:lnTo>
                    <a:pt x="142" y="10"/>
                  </a:lnTo>
                  <a:lnTo>
                    <a:pt x="142" y="261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62" y="271"/>
                  </a:moveTo>
                  <a:lnTo>
                    <a:pt x="162" y="261"/>
                  </a:lnTo>
                  <a:lnTo>
                    <a:pt x="152" y="261"/>
                  </a:lnTo>
                  <a:lnTo>
                    <a:pt x="152" y="271"/>
                  </a:lnTo>
                  <a:lnTo>
                    <a:pt x="162" y="271"/>
                  </a:lnTo>
                  <a:close/>
                  <a:moveTo>
                    <a:pt x="162" y="0"/>
                  </a:moveTo>
                  <a:lnTo>
                    <a:pt x="152" y="0"/>
                  </a:lnTo>
                  <a:lnTo>
                    <a:pt x="152" y="10"/>
                  </a:lnTo>
                  <a:lnTo>
                    <a:pt x="162" y="10"/>
                  </a:lnTo>
                  <a:lnTo>
                    <a:pt x="162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7" name="Rectangle 2375"/>
            <p:cNvSpPr>
              <a:spLocks noChangeArrowheads="1"/>
            </p:cNvSpPr>
            <p:nvPr/>
          </p:nvSpPr>
          <p:spPr bwMode="auto">
            <a:xfrm>
              <a:off x="3967" y="2338"/>
              <a:ext cx="71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8" name="Freeform 2376"/>
            <p:cNvSpPr>
              <a:spLocks noEditPoints="1"/>
            </p:cNvSpPr>
            <p:nvPr/>
          </p:nvSpPr>
          <p:spPr bwMode="auto">
            <a:xfrm>
              <a:off x="3991" y="3227"/>
              <a:ext cx="97" cy="136"/>
            </a:xfrm>
            <a:custGeom>
              <a:avLst/>
              <a:gdLst>
                <a:gd name="T0" fmla="*/ 10 w 194"/>
                <a:gd name="T1" fmla="*/ 252 h 271"/>
                <a:gd name="T2" fmla="*/ 10 w 194"/>
                <a:gd name="T3" fmla="*/ 271 h 271"/>
                <a:gd name="T4" fmla="*/ 184 w 194"/>
                <a:gd name="T5" fmla="*/ 271 h 271"/>
                <a:gd name="T6" fmla="*/ 184 w 194"/>
                <a:gd name="T7" fmla="*/ 252 h 271"/>
                <a:gd name="T8" fmla="*/ 10 w 194"/>
                <a:gd name="T9" fmla="*/ 252 h 271"/>
                <a:gd name="T10" fmla="*/ 175 w 194"/>
                <a:gd name="T11" fmla="*/ 261 h 271"/>
                <a:gd name="T12" fmla="*/ 194 w 194"/>
                <a:gd name="T13" fmla="*/ 261 h 271"/>
                <a:gd name="T14" fmla="*/ 194 w 194"/>
                <a:gd name="T15" fmla="*/ 9 h 271"/>
                <a:gd name="T16" fmla="*/ 175 w 194"/>
                <a:gd name="T17" fmla="*/ 9 h 271"/>
                <a:gd name="T18" fmla="*/ 175 w 194"/>
                <a:gd name="T19" fmla="*/ 261 h 271"/>
                <a:gd name="T20" fmla="*/ 184 w 194"/>
                <a:gd name="T21" fmla="*/ 19 h 271"/>
                <a:gd name="T22" fmla="*/ 184 w 194"/>
                <a:gd name="T23" fmla="*/ 0 h 271"/>
                <a:gd name="T24" fmla="*/ 10 w 194"/>
                <a:gd name="T25" fmla="*/ 0 h 271"/>
                <a:gd name="T26" fmla="*/ 10 w 194"/>
                <a:gd name="T27" fmla="*/ 19 h 271"/>
                <a:gd name="T28" fmla="*/ 184 w 194"/>
                <a:gd name="T29" fmla="*/ 19 h 271"/>
                <a:gd name="T30" fmla="*/ 20 w 194"/>
                <a:gd name="T31" fmla="*/ 9 h 271"/>
                <a:gd name="T32" fmla="*/ 0 w 194"/>
                <a:gd name="T33" fmla="*/ 9 h 271"/>
                <a:gd name="T34" fmla="*/ 0 w 194"/>
                <a:gd name="T35" fmla="*/ 261 h 271"/>
                <a:gd name="T36" fmla="*/ 20 w 194"/>
                <a:gd name="T37" fmla="*/ 261 h 271"/>
                <a:gd name="T38" fmla="*/ 20 w 194"/>
                <a:gd name="T39" fmla="*/ 9 h 271"/>
                <a:gd name="T40" fmla="*/ 0 w 194"/>
                <a:gd name="T41" fmla="*/ 271 h 271"/>
                <a:gd name="T42" fmla="*/ 10 w 194"/>
                <a:gd name="T43" fmla="*/ 271 h 271"/>
                <a:gd name="T44" fmla="*/ 10 w 194"/>
                <a:gd name="T45" fmla="*/ 261 h 271"/>
                <a:gd name="T46" fmla="*/ 0 w 194"/>
                <a:gd name="T47" fmla="*/ 261 h 271"/>
                <a:gd name="T48" fmla="*/ 0 w 194"/>
                <a:gd name="T49" fmla="*/ 271 h 271"/>
                <a:gd name="T50" fmla="*/ 194 w 194"/>
                <a:gd name="T51" fmla="*/ 271 h 271"/>
                <a:gd name="T52" fmla="*/ 194 w 194"/>
                <a:gd name="T53" fmla="*/ 261 h 271"/>
                <a:gd name="T54" fmla="*/ 184 w 194"/>
                <a:gd name="T55" fmla="*/ 261 h 271"/>
                <a:gd name="T56" fmla="*/ 184 w 194"/>
                <a:gd name="T57" fmla="*/ 271 h 271"/>
                <a:gd name="T58" fmla="*/ 194 w 194"/>
                <a:gd name="T59" fmla="*/ 271 h 271"/>
                <a:gd name="T60" fmla="*/ 194 w 194"/>
                <a:gd name="T61" fmla="*/ 0 h 271"/>
                <a:gd name="T62" fmla="*/ 184 w 194"/>
                <a:gd name="T63" fmla="*/ 0 h 271"/>
                <a:gd name="T64" fmla="*/ 184 w 194"/>
                <a:gd name="T65" fmla="*/ 9 h 271"/>
                <a:gd name="T66" fmla="*/ 194 w 194"/>
                <a:gd name="T67" fmla="*/ 9 h 271"/>
                <a:gd name="T68" fmla="*/ 194 w 194"/>
                <a:gd name="T69" fmla="*/ 0 h 271"/>
                <a:gd name="T70" fmla="*/ 0 w 194"/>
                <a:gd name="T71" fmla="*/ 0 h 271"/>
                <a:gd name="T72" fmla="*/ 0 w 194"/>
                <a:gd name="T73" fmla="*/ 9 h 271"/>
                <a:gd name="T74" fmla="*/ 10 w 194"/>
                <a:gd name="T75" fmla="*/ 9 h 271"/>
                <a:gd name="T76" fmla="*/ 10 w 194"/>
                <a:gd name="T77" fmla="*/ 0 h 271"/>
                <a:gd name="T78" fmla="*/ 0 w 194"/>
                <a:gd name="T79" fmla="*/ 0 h 271"/>
                <a:gd name="T80" fmla="*/ 0 w 194"/>
                <a:gd name="T81" fmla="*/ 271 h 271"/>
                <a:gd name="T82" fmla="*/ 10 w 194"/>
                <a:gd name="T83" fmla="*/ 271 h 271"/>
                <a:gd name="T84" fmla="*/ 10 w 194"/>
                <a:gd name="T85" fmla="*/ 261 h 271"/>
                <a:gd name="T86" fmla="*/ 0 w 194"/>
                <a:gd name="T87" fmla="*/ 261 h 271"/>
                <a:gd name="T88" fmla="*/ 0 w 194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94" h="271">
                  <a:moveTo>
                    <a:pt x="10" y="252"/>
                  </a:moveTo>
                  <a:lnTo>
                    <a:pt x="10" y="271"/>
                  </a:lnTo>
                  <a:lnTo>
                    <a:pt x="184" y="271"/>
                  </a:lnTo>
                  <a:lnTo>
                    <a:pt x="184" y="252"/>
                  </a:lnTo>
                  <a:lnTo>
                    <a:pt x="10" y="252"/>
                  </a:lnTo>
                  <a:close/>
                  <a:moveTo>
                    <a:pt x="175" y="261"/>
                  </a:moveTo>
                  <a:lnTo>
                    <a:pt x="194" y="261"/>
                  </a:lnTo>
                  <a:lnTo>
                    <a:pt x="194" y="9"/>
                  </a:lnTo>
                  <a:lnTo>
                    <a:pt x="175" y="9"/>
                  </a:lnTo>
                  <a:lnTo>
                    <a:pt x="175" y="261"/>
                  </a:lnTo>
                  <a:close/>
                  <a:moveTo>
                    <a:pt x="184" y="19"/>
                  </a:moveTo>
                  <a:lnTo>
                    <a:pt x="184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84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1"/>
                  </a:lnTo>
                  <a:lnTo>
                    <a:pt x="20" y="261"/>
                  </a:lnTo>
                  <a:lnTo>
                    <a:pt x="20" y="9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194" y="271"/>
                  </a:moveTo>
                  <a:lnTo>
                    <a:pt x="194" y="261"/>
                  </a:lnTo>
                  <a:lnTo>
                    <a:pt x="184" y="261"/>
                  </a:lnTo>
                  <a:lnTo>
                    <a:pt x="184" y="271"/>
                  </a:lnTo>
                  <a:lnTo>
                    <a:pt x="194" y="271"/>
                  </a:lnTo>
                  <a:close/>
                  <a:moveTo>
                    <a:pt x="194" y="0"/>
                  </a:moveTo>
                  <a:lnTo>
                    <a:pt x="184" y="0"/>
                  </a:lnTo>
                  <a:lnTo>
                    <a:pt x="184" y="9"/>
                  </a:lnTo>
                  <a:lnTo>
                    <a:pt x="194" y="9"/>
                  </a:lnTo>
                  <a:lnTo>
                    <a:pt x="194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69" name="Rectangle 2377"/>
            <p:cNvSpPr>
              <a:spLocks noChangeArrowheads="1"/>
            </p:cNvSpPr>
            <p:nvPr/>
          </p:nvSpPr>
          <p:spPr bwMode="auto">
            <a:xfrm>
              <a:off x="3996" y="3232"/>
              <a:ext cx="87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0" name="Freeform 2378"/>
            <p:cNvSpPr>
              <a:spLocks noEditPoints="1"/>
            </p:cNvSpPr>
            <p:nvPr/>
          </p:nvSpPr>
          <p:spPr bwMode="auto">
            <a:xfrm>
              <a:off x="3739" y="2588"/>
              <a:ext cx="133" cy="136"/>
            </a:xfrm>
            <a:custGeom>
              <a:avLst/>
              <a:gdLst>
                <a:gd name="T0" fmla="*/ 10 w 265"/>
                <a:gd name="T1" fmla="*/ 252 h 271"/>
                <a:gd name="T2" fmla="*/ 10 w 265"/>
                <a:gd name="T3" fmla="*/ 271 h 271"/>
                <a:gd name="T4" fmla="*/ 255 w 265"/>
                <a:gd name="T5" fmla="*/ 271 h 271"/>
                <a:gd name="T6" fmla="*/ 255 w 265"/>
                <a:gd name="T7" fmla="*/ 252 h 271"/>
                <a:gd name="T8" fmla="*/ 10 w 265"/>
                <a:gd name="T9" fmla="*/ 252 h 271"/>
                <a:gd name="T10" fmla="*/ 246 w 265"/>
                <a:gd name="T11" fmla="*/ 262 h 271"/>
                <a:gd name="T12" fmla="*/ 265 w 265"/>
                <a:gd name="T13" fmla="*/ 262 h 271"/>
                <a:gd name="T14" fmla="*/ 265 w 265"/>
                <a:gd name="T15" fmla="*/ 10 h 271"/>
                <a:gd name="T16" fmla="*/ 246 w 265"/>
                <a:gd name="T17" fmla="*/ 10 h 271"/>
                <a:gd name="T18" fmla="*/ 246 w 265"/>
                <a:gd name="T19" fmla="*/ 262 h 271"/>
                <a:gd name="T20" fmla="*/ 255 w 265"/>
                <a:gd name="T21" fmla="*/ 19 h 271"/>
                <a:gd name="T22" fmla="*/ 255 w 265"/>
                <a:gd name="T23" fmla="*/ 0 h 271"/>
                <a:gd name="T24" fmla="*/ 10 w 265"/>
                <a:gd name="T25" fmla="*/ 0 h 271"/>
                <a:gd name="T26" fmla="*/ 10 w 265"/>
                <a:gd name="T27" fmla="*/ 19 h 271"/>
                <a:gd name="T28" fmla="*/ 255 w 265"/>
                <a:gd name="T29" fmla="*/ 19 h 271"/>
                <a:gd name="T30" fmla="*/ 19 w 265"/>
                <a:gd name="T31" fmla="*/ 10 h 271"/>
                <a:gd name="T32" fmla="*/ 0 w 265"/>
                <a:gd name="T33" fmla="*/ 10 h 271"/>
                <a:gd name="T34" fmla="*/ 0 w 265"/>
                <a:gd name="T35" fmla="*/ 262 h 271"/>
                <a:gd name="T36" fmla="*/ 19 w 265"/>
                <a:gd name="T37" fmla="*/ 262 h 271"/>
                <a:gd name="T38" fmla="*/ 19 w 265"/>
                <a:gd name="T39" fmla="*/ 10 h 271"/>
                <a:gd name="T40" fmla="*/ 0 w 265"/>
                <a:gd name="T41" fmla="*/ 271 h 271"/>
                <a:gd name="T42" fmla="*/ 10 w 265"/>
                <a:gd name="T43" fmla="*/ 271 h 271"/>
                <a:gd name="T44" fmla="*/ 10 w 265"/>
                <a:gd name="T45" fmla="*/ 262 h 271"/>
                <a:gd name="T46" fmla="*/ 0 w 265"/>
                <a:gd name="T47" fmla="*/ 262 h 271"/>
                <a:gd name="T48" fmla="*/ 0 w 265"/>
                <a:gd name="T49" fmla="*/ 271 h 271"/>
                <a:gd name="T50" fmla="*/ 265 w 265"/>
                <a:gd name="T51" fmla="*/ 271 h 271"/>
                <a:gd name="T52" fmla="*/ 265 w 265"/>
                <a:gd name="T53" fmla="*/ 262 h 271"/>
                <a:gd name="T54" fmla="*/ 255 w 265"/>
                <a:gd name="T55" fmla="*/ 262 h 271"/>
                <a:gd name="T56" fmla="*/ 255 w 265"/>
                <a:gd name="T57" fmla="*/ 271 h 271"/>
                <a:gd name="T58" fmla="*/ 265 w 265"/>
                <a:gd name="T59" fmla="*/ 271 h 271"/>
                <a:gd name="T60" fmla="*/ 265 w 265"/>
                <a:gd name="T61" fmla="*/ 0 h 271"/>
                <a:gd name="T62" fmla="*/ 255 w 265"/>
                <a:gd name="T63" fmla="*/ 0 h 271"/>
                <a:gd name="T64" fmla="*/ 255 w 265"/>
                <a:gd name="T65" fmla="*/ 10 h 271"/>
                <a:gd name="T66" fmla="*/ 265 w 265"/>
                <a:gd name="T67" fmla="*/ 10 h 271"/>
                <a:gd name="T68" fmla="*/ 265 w 265"/>
                <a:gd name="T69" fmla="*/ 0 h 271"/>
                <a:gd name="T70" fmla="*/ 0 w 265"/>
                <a:gd name="T71" fmla="*/ 0 h 271"/>
                <a:gd name="T72" fmla="*/ 0 w 265"/>
                <a:gd name="T73" fmla="*/ 10 h 271"/>
                <a:gd name="T74" fmla="*/ 10 w 265"/>
                <a:gd name="T75" fmla="*/ 10 h 271"/>
                <a:gd name="T76" fmla="*/ 10 w 265"/>
                <a:gd name="T77" fmla="*/ 0 h 271"/>
                <a:gd name="T78" fmla="*/ 0 w 265"/>
                <a:gd name="T79" fmla="*/ 0 h 271"/>
                <a:gd name="T80" fmla="*/ 0 w 265"/>
                <a:gd name="T81" fmla="*/ 271 h 271"/>
                <a:gd name="T82" fmla="*/ 10 w 265"/>
                <a:gd name="T83" fmla="*/ 271 h 271"/>
                <a:gd name="T84" fmla="*/ 10 w 265"/>
                <a:gd name="T85" fmla="*/ 262 h 271"/>
                <a:gd name="T86" fmla="*/ 0 w 265"/>
                <a:gd name="T87" fmla="*/ 262 h 271"/>
                <a:gd name="T88" fmla="*/ 0 w 265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5" h="271">
                  <a:moveTo>
                    <a:pt x="10" y="252"/>
                  </a:moveTo>
                  <a:lnTo>
                    <a:pt x="10" y="271"/>
                  </a:lnTo>
                  <a:lnTo>
                    <a:pt x="255" y="271"/>
                  </a:lnTo>
                  <a:lnTo>
                    <a:pt x="255" y="252"/>
                  </a:lnTo>
                  <a:lnTo>
                    <a:pt x="10" y="252"/>
                  </a:lnTo>
                  <a:close/>
                  <a:moveTo>
                    <a:pt x="246" y="262"/>
                  </a:moveTo>
                  <a:lnTo>
                    <a:pt x="265" y="262"/>
                  </a:lnTo>
                  <a:lnTo>
                    <a:pt x="265" y="10"/>
                  </a:lnTo>
                  <a:lnTo>
                    <a:pt x="246" y="10"/>
                  </a:lnTo>
                  <a:lnTo>
                    <a:pt x="246" y="262"/>
                  </a:lnTo>
                  <a:close/>
                  <a:moveTo>
                    <a:pt x="255" y="19"/>
                  </a:moveTo>
                  <a:lnTo>
                    <a:pt x="255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255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2"/>
                  </a:lnTo>
                  <a:lnTo>
                    <a:pt x="19" y="262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  <a:moveTo>
                    <a:pt x="265" y="271"/>
                  </a:moveTo>
                  <a:lnTo>
                    <a:pt x="265" y="262"/>
                  </a:lnTo>
                  <a:lnTo>
                    <a:pt x="255" y="262"/>
                  </a:lnTo>
                  <a:lnTo>
                    <a:pt x="255" y="271"/>
                  </a:lnTo>
                  <a:lnTo>
                    <a:pt x="265" y="271"/>
                  </a:lnTo>
                  <a:close/>
                  <a:moveTo>
                    <a:pt x="265" y="0"/>
                  </a:moveTo>
                  <a:lnTo>
                    <a:pt x="255" y="0"/>
                  </a:lnTo>
                  <a:lnTo>
                    <a:pt x="255" y="10"/>
                  </a:lnTo>
                  <a:lnTo>
                    <a:pt x="265" y="10"/>
                  </a:lnTo>
                  <a:lnTo>
                    <a:pt x="265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10" y="10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10" y="271"/>
                  </a:lnTo>
                  <a:lnTo>
                    <a:pt x="10" y="262"/>
                  </a:lnTo>
                  <a:lnTo>
                    <a:pt x="0" y="262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1" name="Rectangle 2379"/>
            <p:cNvSpPr>
              <a:spLocks noChangeArrowheads="1"/>
            </p:cNvSpPr>
            <p:nvPr/>
          </p:nvSpPr>
          <p:spPr bwMode="auto">
            <a:xfrm>
              <a:off x="3744" y="2593"/>
              <a:ext cx="123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2" name="Freeform 2380"/>
            <p:cNvSpPr>
              <a:spLocks noEditPoints="1"/>
            </p:cNvSpPr>
            <p:nvPr/>
          </p:nvSpPr>
          <p:spPr bwMode="auto">
            <a:xfrm>
              <a:off x="3694" y="3482"/>
              <a:ext cx="136" cy="136"/>
            </a:xfrm>
            <a:custGeom>
              <a:avLst/>
              <a:gdLst>
                <a:gd name="T0" fmla="*/ 9 w 271"/>
                <a:gd name="T1" fmla="*/ 252 h 271"/>
                <a:gd name="T2" fmla="*/ 9 w 271"/>
                <a:gd name="T3" fmla="*/ 271 h 271"/>
                <a:gd name="T4" fmla="*/ 261 w 271"/>
                <a:gd name="T5" fmla="*/ 271 h 271"/>
                <a:gd name="T6" fmla="*/ 261 w 271"/>
                <a:gd name="T7" fmla="*/ 252 h 271"/>
                <a:gd name="T8" fmla="*/ 9 w 271"/>
                <a:gd name="T9" fmla="*/ 252 h 271"/>
                <a:gd name="T10" fmla="*/ 252 w 271"/>
                <a:gd name="T11" fmla="*/ 261 h 271"/>
                <a:gd name="T12" fmla="*/ 271 w 271"/>
                <a:gd name="T13" fmla="*/ 261 h 271"/>
                <a:gd name="T14" fmla="*/ 271 w 271"/>
                <a:gd name="T15" fmla="*/ 10 h 271"/>
                <a:gd name="T16" fmla="*/ 252 w 271"/>
                <a:gd name="T17" fmla="*/ 10 h 271"/>
                <a:gd name="T18" fmla="*/ 252 w 271"/>
                <a:gd name="T19" fmla="*/ 261 h 271"/>
                <a:gd name="T20" fmla="*/ 261 w 271"/>
                <a:gd name="T21" fmla="*/ 19 h 271"/>
                <a:gd name="T22" fmla="*/ 261 w 271"/>
                <a:gd name="T23" fmla="*/ 0 h 271"/>
                <a:gd name="T24" fmla="*/ 9 w 271"/>
                <a:gd name="T25" fmla="*/ 0 h 271"/>
                <a:gd name="T26" fmla="*/ 9 w 271"/>
                <a:gd name="T27" fmla="*/ 19 h 271"/>
                <a:gd name="T28" fmla="*/ 261 w 271"/>
                <a:gd name="T29" fmla="*/ 19 h 271"/>
                <a:gd name="T30" fmla="*/ 19 w 271"/>
                <a:gd name="T31" fmla="*/ 10 h 271"/>
                <a:gd name="T32" fmla="*/ 0 w 271"/>
                <a:gd name="T33" fmla="*/ 10 h 271"/>
                <a:gd name="T34" fmla="*/ 0 w 271"/>
                <a:gd name="T35" fmla="*/ 261 h 271"/>
                <a:gd name="T36" fmla="*/ 19 w 271"/>
                <a:gd name="T37" fmla="*/ 261 h 271"/>
                <a:gd name="T38" fmla="*/ 19 w 271"/>
                <a:gd name="T39" fmla="*/ 10 h 271"/>
                <a:gd name="T40" fmla="*/ 0 w 271"/>
                <a:gd name="T41" fmla="*/ 271 h 271"/>
                <a:gd name="T42" fmla="*/ 9 w 271"/>
                <a:gd name="T43" fmla="*/ 271 h 271"/>
                <a:gd name="T44" fmla="*/ 9 w 271"/>
                <a:gd name="T45" fmla="*/ 261 h 271"/>
                <a:gd name="T46" fmla="*/ 0 w 271"/>
                <a:gd name="T47" fmla="*/ 261 h 271"/>
                <a:gd name="T48" fmla="*/ 0 w 271"/>
                <a:gd name="T49" fmla="*/ 271 h 271"/>
                <a:gd name="T50" fmla="*/ 271 w 271"/>
                <a:gd name="T51" fmla="*/ 271 h 271"/>
                <a:gd name="T52" fmla="*/ 271 w 271"/>
                <a:gd name="T53" fmla="*/ 261 h 271"/>
                <a:gd name="T54" fmla="*/ 261 w 271"/>
                <a:gd name="T55" fmla="*/ 261 h 271"/>
                <a:gd name="T56" fmla="*/ 261 w 271"/>
                <a:gd name="T57" fmla="*/ 271 h 271"/>
                <a:gd name="T58" fmla="*/ 271 w 271"/>
                <a:gd name="T59" fmla="*/ 271 h 271"/>
                <a:gd name="T60" fmla="*/ 271 w 271"/>
                <a:gd name="T61" fmla="*/ 0 h 271"/>
                <a:gd name="T62" fmla="*/ 261 w 271"/>
                <a:gd name="T63" fmla="*/ 0 h 271"/>
                <a:gd name="T64" fmla="*/ 261 w 271"/>
                <a:gd name="T65" fmla="*/ 10 h 271"/>
                <a:gd name="T66" fmla="*/ 271 w 271"/>
                <a:gd name="T67" fmla="*/ 10 h 271"/>
                <a:gd name="T68" fmla="*/ 271 w 271"/>
                <a:gd name="T69" fmla="*/ 0 h 271"/>
                <a:gd name="T70" fmla="*/ 0 w 271"/>
                <a:gd name="T71" fmla="*/ 0 h 271"/>
                <a:gd name="T72" fmla="*/ 0 w 271"/>
                <a:gd name="T73" fmla="*/ 10 h 271"/>
                <a:gd name="T74" fmla="*/ 9 w 271"/>
                <a:gd name="T75" fmla="*/ 10 h 271"/>
                <a:gd name="T76" fmla="*/ 9 w 271"/>
                <a:gd name="T77" fmla="*/ 0 h 271"/>
                <a:gd name="T78" fmla="*/ 0 w 271"/>
                <a:gd name="T79" fmla="*/ 0 h 271"/>
                <a:gd name="T80" fmla="*/ 0 w 271"/>
                <a:gd name="T81" fmla="*/ 271 h 271"/>
                <a:gd name="T82" fmla="*/ 9 w 271"/>
                <a:gd name="T83" fmla="*/ 271 h 271"/>
                <a:gd name="T84" fmla="*/ 9 w 271"/>
                <a:gd name="T85" fmla="*/ 261 h 271"/>
                <a:gd name="T86" fmla="*/ 0 w 271"/>
                <a:gd name="T87" fmla="*/ 261 h 271"/>
                <a:gd name="T88" fmla="*/ 0 w 271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71" h="271">
                  <a:moveTo>
                    <a:pt x="9" y="252"/>
                  </a:moveTo>
                  <a:lnTo>
                    <a:pt x="9" y="271"/>
                  </a:lnTo>
                  <a:lnTo>
                    <a:pt x="261" y="271"/>
                  </a:lnTo>
                  <a:lnTo>
                    <a:pt x="261" y="252"/>
                  </a:lnTo>
                  <a:lnTo>
                    <a:pt x="9" y="252"/>
                  </a:lnTo>
                  <a:close/>
                  <a:moveTo>
                    <a:pt x="252" y="261"/>
                  </a:moveTo>
                  <a:lnTo>
                    <a:pt x="271" y="261"/>
                  </a:lnTo>
                  <a:lnTo>
                    <a:pt x="271" y="10"/>
                  </a:lnTo>
                  <a:lnTo>
                    <a:pt x="252" y="10"/>
                  </a:lnTo>
                  <a:lnTo>
                    <a:pt x="252" y="261"/>
                  </a:lnTo>
                  <a:close/>
                  <a:moveTo>
                    <a:pt x="261" y="19"/>
                  </a:moveTo>
                  <a:lnTo>
                    <a:pt x="261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261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271" y="271"/>
                  </a:moveTo>
                  <a:lnTo>
                    <a:pt x="271" y="261"/>
                  </a:lnTo>
                  <a:lnTo>
                    <a:pt x="261" y="261"/>
                  </a:lnTo>
                  <a:lnTo>
                    <a:pt x="261" y="271"/>
                  </a:lnTo>
                  <a:lnTo>
                    <a:pt x="271" y="271"/>
                  </a:lnTo>
                  <a:close/>
                  <a:moveTo>
                    <a:pt x="271" y="0"/>
                  </a:moveTo>
                  <a:lnTo>
                    <a:pt x="261" y="0"/>
                  </a:lnTo>
                  <a:lnTo>
                    <a:pt x="261" y="10"/>
                  </a:lnTo>
                  <a:lnTo>
                    <a:pt x="271" y="10"/>
                  </a:lnTo>
                  <a:lnTo>
                    <a:pt x="271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3" name="Rectangle 2381"/>
            <p:cNvSpPr>
              <a:spLocks noChangeArrowheads="1"/>
            </p:cNvSpPr>
            <p:nvPr/>
          </p:nvSpPr>
          <p:spPr bwMode="auto">
            <a:xfrm>
              <a:off x="3699" y="3487"/>
              <a:ext cx="12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4" name="Freeform 2382"/>
            <p:cNvSpPr>
              <a:spLocks noEditPoints="1"/>
            </p:cNvSpPr>
            <p:nvPr/>
          </p:nvSpPr>
          <p:spPr bwMode="auto">
            <a:xfrm>
              <a:off x="4679" y="2459"/>
              <a:ext cx="81" cy="139"/>
            </a:xfrm>
            <a:custGeom>
              <a:avLst/>
              <a:gdLst>
                <a:gd name="T0" fmla="*/ 10 w 161"/>
                <a:gd name="T1" fmla="*/ 258 h 277"/>
                <a:gd name="T2" fmla="*/ 10 w 161"/>
                <a:gd name="T3" fmla="*/ 277 h 277"/>
                <a:gd name="T4" fmla="*/ 152 w 161"/>
                <a:gd name="T5" fmla="*/ 277 h 277"/>
                <a:gd name="T6" fmla="*/ 152 w 161"/>
                <a:gd name="T7" fmla="*/ 258 h 277"/>
                <a:gd name="T8" fmla="*/ 10 w 161"/>
                <a:gd name="T9" fmla="*/ 258 h 277"/>
                <a:gd name="T10" fmla="*/ 142 w 161"/>
                <a:gd name="T11" fmla="*/ 268 h 277"/>
                <a:gd name="T12" fmla="*/ 161 w 161"/>
                <a:gd name="T13" fmla="*/ 268 h 277"/>
                <a:gd name="T14" fmla="*/ 161 w 161"/>
                <a:gd name="T15" fmla="*/ 9 h 277"/>
                <a:gd name="T16" fmla="*/ 142 w 161"/>
                <a:gd name="T17" fmla="*/ 9 h 277"/>
                <a:gd name="T18" fmla="*/ 142 w 161"/>
                <a:gd name="T19" fmla="*/ 268 h 277"/>
                <a:gd name="T20" fmla="*/ 152 w 161"/>
                <a:gd name="T21" fmla="*/ 19 h 277"/>
                <a:gd name="T22" fmla="*/ 152 w 161"/>
                <a:gd name="T23" fmla="*/ 0 h 277"/>
                <a:gd name="T24" fmla="*/ 10 w 161"/>
                <a:gd name="T25" fmla="*/ 0 h 277"/>
                <a:gd name="T26" fmla="*/ 10 w 161"/>
                <a:gd name="T27" fmla="*/ 19 h 277"/>
                <a:gd name="T28" fmla="*/ 152 w 161"/>
                <a:gd name="T29" fmla="*/ 19 h 277"/>
                <a:gd name="T30" fmla="*/ 19 w 161"/>
                <a:gd name="T31" fmla="*/ 9 h 277"/>
                <a:gd name="T32" fmla="*/ 0 w 161"/>
                <a:gd name="T33" fmla="*/ 9 h 277"/>
                <a:gd name="T34" fmla="*/ 0 w 161"/>
                <a:gd name="T35" fmla="*/ 268 h 277"/>
                <a:gd name="T36" fmla="*/ 19 w 161"/>
                <a:gd name="T37" fmla="*/ 268 h 277"/>
                <a:gd name="T38" fmla="*/ 19 w 161"/>
                <a:gd name="T39" fmla="*/ 9 h 277"/>
                <a:gd name="T40" fmla="*/ 0 w 161"/>
                <a:gd name="T41" fmla="*/ 277 h 277"/>
                <a:gd name="T42" fmla="*/ 10 w 161"/>
                <a:gd name="T43" fmla="*/ 277 h 277"/>
                <a:gd name="T44" fmla="*/ 10 w 161"/>
                <a:gd name="T45" fmla="*/ 268 h 277"/>
                <a:gd name="T46" fmla="*/ 0 w 161"/>
                <a:gd name="T47" fmla="*/ 268 h 277"/>
                <a:gd name="T48" fmla="*/ 0 w 161"/>
                <a:gd name="T49" fmla="*/ 277 h 277"/>
                <a:gd name="T50" fmla="*/ 161 w 161"/>
                <a:gd name="T51" fmla="*/ 277 h 277"/>
                <a:gd name="T52" fmla="*/ 161 w 161"/>
                <a:gd name="T53" fmla="*/ 268 h 277"/>
                <a:gd name="T54" fmla="*/ 152 w 161"/>
                <a:gd name="T55" fmla="*/ 268 h 277"/>
                <a:gd name="T56" fmla="*/ 152 w 161"/>
                <a:gd name="T57" fmla="*/ 277 h 277"/>
                <a:gd name="T58" fmla="*/ 161 w 161"/>
                <a:gd name="T59" fmla="*/ 277 h 277"/>
                <a:gd name="T60" fmla="*/ 161 w 161"/>
                <a:gd name="T61" fmla="*/ 0 h 277"/>
                <a:gd name="T62" fmla="*/ 152 w 161"/>
                <a:gd name="T63" fmla="*/ 0 h 277"/>
                <a:gd name="T64" fmla="*/ 152 w 161"/>
                <a:gd name="T65" fmla="*/ 9 h 277"/>
                <a:gd name="T66" fmla="*/ 161 w 161"/>
                <a:gd name="T67" fmla="*/ 9 h 277"/>
                <a:gd name="T68" fmla="*/ 161 w 161"/>
                <a:gd name="T69" fmla="*/ 0 h 277"/>
                <a:gd name="T70" fmla="*/ 0 w 161"/>
                <a:gd name="T71" fmla="*/ 0 h 277"/>
                <a:gd name="T72" fmla="*/ 0 w 161"/>
                <a:gd name="T73" fmla="*/ 9 h 277"/>
                <a:gd name="T74" fmla="*/ 10 w 161"/>
                <a:gd name="T75" fmla="*/ 9 h 277"/>
                <a:gd name="T76" fmla="*/ 10 w 161"/>
                <a:gd name="T77" fmla="*/ 0 h 277"/>
                <a:gd name="T78" fmla="*/ 0 w 161"/>
                <a:gd name="T79" fmla="*/ 0 h 277"/>
                <a:gd name="T80" fmla="*/ 0 w 161"/>
                <a:gd name="T81" fmla="*/ 277 h 277"/>
                <a:gd name="T82" fmla="*/ 10 w 161"/>
                <a:gd name="T83" fmla="*/ 277 h 277"/>
                <a:gd name="T84" fmla="*/ 10 w 161"/>
                <a:gd name="T85" fmla="*/ 268 h 277"/>
                <a:gd name="T86" fmla="*/ 0 w 161"/>
                <a:gd name="T87" fmla="*/ 268 h 277"/>
                <a:gd name="T88" fmla="*/ 0 w 16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61" h="277">
                  <a:moveTo>
                    <a:pt x="10" y="258"/>
                  </a:moveTo>
                  <a:lnTo>
                    <a:pt x="10" y="277"/>
                  </a:lnTo>
                  <a:lnTo>
                    <a:pt x="152" y="277"/>
                  </a:lnTo>
                  <a:lnTo>
                    <a:pt x="152" y="258"/>
                  </a:lnTo>
                  <a:lnTo>
                    <a:pt x="10" y="258"/>
                  </a:lnTo>
                  <a:close/>
                  <a:moveTo>
                    <a:pt x="142" y="268"/>
                  </a:moveTo>
                  <a:lnTo>
                    <a:pt x="161" y="268"/>
                  </a:lnTo>
                  <a:lnTo>
                    <a:pt x="161" y="9"/>
                  </a:lnTo>
                  <a:lnTo>
                    <a:pt x="142" y="9"/>
                  </a:lnTo>
                  <a:lnTo>
                    <a:pt x="142" y="268"/>
                  </a:lnTo>
                  <a:close/>
                  <a:moveTo>
                    <a:pt x="152" y="19"/>
                  </a:moveTo>
                  <a:lnTo>
                    <a:pt x="152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152" y="19"/>
                  </a:lnTo>
                  <a:close/>
                  <a:moveTo>
                    <a:pt x="19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19" y="268"/>
                  </a:lnTo>
                  <a:lnTo>
                    <a:pt x="19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161" y="277"/>
                  </a:moveTo>
                  <a:lnTo>
                    <a:pt x="161" y="268"/>
                  </a:lnTo>
                  <a:lnTo>
                    <a:pt x="152" y="268"/>
                  </a:lnTo>
                  <a:lnTo>
                    <a:pt x="152" y="277"/>
                  </a:lnTo>
                  <a:lnTo>
                    <a:pt x="161" y="277"/>
                  </a:lnTo>
                  <a:close/>
                  <a:moveTo>
                    <a:pt x="161" y="0"/>
                  </a:moveTo>
                  <a:lnTo>
                    <a:pt x="152" y="0"/>
                  </a:lnTo>
                  <a:lnTo>
                    <a:pt x="152" y="9"/>
                  </a:lnTo>
                  <a:lnTo>
                    <a:pt x="161" y="9"/>
                  </a:lnTo>
                  <a:lnTo>
                    <a:pt x="16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5" name="Rectangle 2383"/>
            <p:cNvSpPr>
              <a:spLocks noChangeArrowheads="1"/>
            </p:cNvSpPr>
            <p:nvPr/>
          </p:nvSpPr>
          <p:spPr bwMode="auto">
            <a:xfrm>
              <a:off x="4684" y="2464"/>
              <a:ext cx="71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6" name="Freeform 2384"/>
            <p:cNvSpPr>
              <a:spLocks noEditPoints="1"/>
            </p:cNvSpPr>
            <p:nvPr/>
          </p:nvSpPr>
          <p:spPr bwMode="auto">
            <a:xfrm>
              <a:off x="3435" y="3482"/>
              <a:ext cx="46" cy="136"/>
            </a:xfrm>
            <a:custGeom>
              <a:avLst/>
              <a:gdLst>
                <a:gd name="T0" fmla="*/ 9 w 90"/>
                <a:gd name="T1" fmla="*/ 252 h 271"/>
                <a:gd name="T2" fmla="*/ 9 w 90"/>
                <a:gd name="T3" fmla="*/ 271 h 271"/>
                <a:gd name="T4" fmla="*/ 80 w 90"/>
                <a:gd name="T5" fmla="*/ 271 h 271"/>
                <a:gd name="T6" fmla="*/ 80 w 90"/>
                <a:gd name="T7" fmla="*/ 252 h 271"/>
                <a:gd name="T8" fmla="*/ 9 w 90"/>
                <a:gd name="T9" fmla="*/ 252 h 271"/>
                <a:gd name="T10" fmla="*/ 71 w 90"/>
                <a:gd name="T11" fmla="*/ 261 h 271"/>
                <a:gd name="T12" fmla="*/ 90 w 90"/>
                <a:gd name="T13" fmla="*/ 261 h 271"/>
                <a:gd name="T14" fmla="*/ 90 w 90"/>
                <a:gd name="T15" fmla="*/ 10 h 271"/>
                <a:gd name="T16" fmla="*/ 71 w 90"/>
                <a:gd name="T17" fmla="*/ 10 h 271"/>
                <a:gd name="T18" fmla="*/ 71 w 90"/>
                <a:gd name="T19" fmla="*/ 261 h 271"/>
                <a:gd name="T20" fmla="*/ 80 w 90"/>
                <a:gd name="T21" fmla="*/ 19 h 271"/>
                <a:gd name="T22" fmla="*/ 80 w 90"/>
                <a:gd name="T23" fmla="*/ 0 h 271"/>
                <a:gd name="T24" fmla="*/ 9 w 90"/>
                <a:gd name="T25" fmla="*/ 0 h 271"/>
                <a:gd name="T26" fmla="*/ 9 w 90"/>
                <a:gd name="T27" fmla="*/ 19 h 271"/>
                <a:gd name="T28" fmla="*/ 80 w 90"/>
                <a:gd name="T29" fmla="*/ 19 h 271"/>
                <a:gd name="T30" fmla="*/ 19 w 90"/>
                <a:gd name="T31" fmla="*/ 10 h 271"/>
                <a:gd name="T32" fmla="*/ 0 w 90"/>
                <a:gd name="T33" fmla="*/ 10 h 271"/>
                <a:gd name="T34" fmla="*/ 0 w 90"/>
                <a:gd name="T35" fmla="*/ 261 h 271"/>
                <a:gd name="T36" fmla="*/ 19 w 90"/>
                <a:gd name="T37" fmla="*/ 261 h 271"/>
                <a:gd name="T38" fmla="*/ 19 w 90"/>
                <a:gd name="T39" fmla="*/ 10 h 271"/>
                <a:gd name="T40" fmla="*/ 0 w 90"/>
                <a:gd name="T41" fmla="*/ 271 h 271"/>
                <a:gd name="T42" fmla="*/ 9 w 90"/>
                <a:gd name="T43" fmla="*/ 271 h 271"/>
                <a:gd name="T44" fmla="*/ 9 w 90"/>
                <a:gd name="T45" fmla="*/ 261 h 271"/>
                <a:gd name="T46" fmla="*/ 0 w 90"/>
                <a:gd name="T47" fmla="*/ 261 h 271"/>
                <a:gd name="T48" fmla="*/ 0 w 90"/>
                <a:gd name="T49" fmla="*/ 271 h 271"/>
                <a:gd name="T50" fmla="*/ 90 w 90"/>
                <a:gd name="T51" fmla="*/ 271 h 271"/>
                <a:gd name="T52" fmla="*/ 90 w 90"/>
                <a:gd name="T53" fmla="*/ 261 h 271"/>
                <a:gd name="T54" fmla="*/ 80 w 90"/>
                <a:gd name="T55" fmla="*/ 261 h 271"/>
                <a:gd name="T56" fmla="*/ 80 w 90"/>
                <a:gd name="T57" fmla="*/ 271 h 271"/>
                <a:gd name="T58" fmla="*/ 90 w 90"/>
                <a:gd name="T59" fmla="*/ 271 h 271"/>
                <a:gd name="T60" fmla="*/ 90 w 90"/>
                <a:gd name="T61" fmla="*/ 0 h 271"/>
                <a:gd name="T62" fmla="*/ 80 w 90"/>
                <a:gd name="T63" fmla="*/ 0 h 271"/>
                <a:gd name="T64" fmla="*/ 80 w 90"/>
                <a:gd name="T65" fmla="*/ 10 h 271"/>
                <a:gd name="T66" fmla="*/ 90 w 90"/>
                <a:gd name="T67" fmla="*/ 10 h 271"/>
                <a:gd name="T68" fmla="*/ 90 w 90"/>
                <a:gd name="T69" fmla="*/ 0 h 271"/>
                <a:gd name="T70" fmla="*/ 0 w 90"/>
                <a:gd name="T71" fmla="*/ 0 h 271"/>
                <a:gd name="T72" fmla="*/ 0 w 90"/>
                <a:gd name="T73" fmla="*/ 10 h 271"/>
                <a:gd name="T74" fmla="*/ 9 w 90"/>
                <a:gd name="T75" fmla="*/ 10 h 271"/>
                <a:gd name="T76" fmla="*/ 9 w 90"/>
                <a:gd name="T77" fmla="*/ 0 h 271"/>
                <a:gd name="T78" fmla="*/ 0 w 90"/>
                <a:gd name="T79" fmla="*/ 0 h 271"/>
                <a:gd name="T80" fmla="*/ 0 w 90"/>
                <a:gd name="T81" fmla="*/ 271 h 271"/>
                <a:gd name="T82" fmla="*/ 9 w 90"/>
                <a:gd name="T83" fmla="*/ 271 h 271"/>
                <a:gd name="T84" fmla="*/ 9 w 90"/>
                <a:gd name="T85" fmla="*/ 261 h 271"/>
                <a:gd name="T86" fmla="*/ 0 w 90"/>
                <a:gd name="T87" fmla="*/ 261 h 271"/>
                <a:gd name="T88" fmla="*/ 0 w 90"/>
                <a:gd name="T89" fmla="*/ 271 h 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0" h="271">
                  <a:moveTo>
                    <a:pt x="9" y="252"/>
                  </a:moveTo>
                  <a:lnTo>
                    <a:pt x="9" y="271"/>
                  </a:lnTo>
                  <a:lnTo>
                    <a:pt x="80" y="271"/>
                  </a:lnTo>
                  <a:lnTo>
                    <a:pt x="80" y="252"/>
                  </a:lnTo>
                  <a:lnTo>
                    <a:pt x="9" y="252"/>
                  </a:lnTo>
                  <a:close/>
                  <a:moveTo>
                    <a:pt x="71" y="261"/>
                  </a:moveTo>
                  <a:lnTo>
                    <a:pt x="90" y="261"/>
                  </a:lnTo>
                  <a:lnTo>
                    <a:pt x="90" y="10"/>
                  </a:lnTo>
                  <a:lnTo>
                    <a:pt x="71" y="10"/>
                  </a:lnTo>
                  <a:lnTo>
                    <a:pt x="71" y="261"/>
                  </a:lnTo>
                  <a:close/>
                  <a:moveTo>
                    <a:pt x="80" y="19"/>
                  </a:moveTo>
                  <a:lnTo>
                    <a:pt x="80" y="0"/>
                  </a:lnTo>
                  <a:lnTo>
                    <a:pt x="9" y="0"/>
                  </a:lnTo>
                  <a:lnTo>
                    <a:pt x="9" y="19"/>
                  </a:lnTo>
                  <a:lnTo>
                    <a:pt x="80" y="19"/>
                  </a:lnTo>
                  <a:close/>
                  <a:moveTo>
                    <a:pt x="19" y="10"/>
                  </a:moveTo>
                  <a:lnTo>
                    <a:pt x="0" y="10"/>
                  </a:lnTo>
                  <a:lnTo>
                    <a:pt x="0" y="261"/>
                  </a:lnTo>
                  <a:lnTo>
                    <a:pt x="19" y="261"/>
                  </a:lnTo>
                  <a:lnTo>
                    <a:pt x="19" y="1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  <a:moveTo>
                    <a:pt x="90" y="271"/>
                  </a:moveTo>
                  <a:lnTo>
                    <a:pt x="90" y="261"/>
                  </a:lnTo>
                  <a:lnTo>
                    <a:pt x="80" y="261"/>
                  </a:lnTo>
                  <a:lnTo>
                    <a:pt x="80" y="271"/>
                  </a:lnTo>
                  <a:lnTo>
                    <a:pt x="90" y="271"/>
                  </a:lnTo>
                  <a:close/>
                  <a:moveTo>
                    <a:pt x="90" y="0"/>
                  </a:moveTo>
                  <a:lnTo>
                    <a:pt x="80" y="0"/>
                  </a:lnTo>
                  <a:lnTo>
                    <a:pt x="80" y="10"/>
                  </a:lnTo>
                  <a:lnTo>
                    <a:pt x="90" y="10"/>
                  </a:lnTo>
                  <a:lnTo>
                    <a:pt x="90" y="0"/>
                  </a:lnTo>
                  <a:close/>
                  <a:moveTo>
                    <a:pt x="0" y="0"/>
                  </a:moveTo>
                  <a:lnTo>
                    <a:pt x="0" y="10"/>
                  </a:lnTo>
                  <a:lnTo>
                    <a:pt x="9" y="10"/>
                  </a:lnTo>
                  <a:lnTo>
                    <a:pt x="9" y="0"/>
                  </a:lnTo>
                  <a:lnTo>
                    <a:pt x="0" y="0"/>
                  </a:lnTo>
                  <a:close/>
                  <a:moveTo>
                    <a:pt x="0" y="271"/>
                  </a:moveTo>
                  <a:lnTo>
                    <a:pt x="9" y="271"/>
                  </a:lnTo>
                  <a:lnTo>
                    <a:pt x="9" y="261"/>
                  </a:lnTo>
                  <a:lnTo>
                    <a:pt x="0" y="261"/>
                  </a:lnTo>
                  <a:lnTo>
                    <a:pt x="0" y="271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7" name="Rectangle 2385"/>
            <p:cNvSpPr>
              <a:spLocks noChangeArrowheads="1"/>
            </p:cNvSpPr>
            <p:nvPr/>
          </p:nvSpPr>
          <p:spPr bwMode="auto">
            <a:xfrm>
              <a:off x="3440" y="3487"/>
              <a:ext cx="36" cy="126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8" name="Freeform 2386"/>
            <p:cNvSpPr>
              <a:spLocks noEditPoints="1"/>
            </p:cNvSpPr>
            <p:nvPr/>
          </p:nvSpPr>
          <p:spPr bwMode="auto">
            <a:xfrm>
              <a:off x="3510" y="2204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1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1 w 91"/>
                <a:gd name="T17" fmla="*/ 9 h 277"/>
                <a:gd name="T18" fmla="*/ 71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1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1" y="9"/>
                  </a:lnTo>
                  <a:lnTo>
                    <a:pt x="71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79" name="Rectangle 2387"/>
            <p:cNvSpPr>
              <a:spLocks noChangeArrowheads="1"/>
            </p:cNvSpPr>
            <p:nvPr/>
          </p:nvSpPr>
          <p:spPr bwMode="auto">
            <a:xfrm>
              <a:off x="3514" y="2209"/>
              <a:ext cx="36" cy="129"/>
            </a:xfrm>
            <a:prstGeom prst="rect">
              <a:avLst/>
            </a:prstGeom>
            <a:solidFill>
              <a:srgbClr val="969696"/>
            </a:solidFill>
            <a:ln w="0">
              <a:solidFill>
                <a:srgbClr val="CC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180" name="Freeform 2388"/>
            <p:cNvSpPr>
              <a:spLocks noEditPoints="1"/>
            </p:cNvSpPr>
            <p:nvPr/>
          </p:nvSpPr>
          <p:spPr bwMode="auto">
            <a:xfrm>
              <a:off x="4146" y="2204"/>
              <a:ext cx="45" cy="139"/>
            </a:xfrm>
            <a:custGeom>
              <a:avLst/>
              <a:gdLst>
                <a:gd name="T0" fmla="*/ 10 w 91"/>
                <a:gd name="T1" fmla="*/ 258 h 277"/>
                <a:gd name="T2" fmla="*/ 10 w 91"/>
                <a:gd name="T3" fmla="*/ 277 h 277"/>
                <a:gd name="T4" fmla="*/ 81 w 91"/>
                <a:gd name="T5" fmla="*/ 277 h 277"/>
                <a:gd name="T6" fmla="*/ 81 w 91"/>
                <a:gd name="T7" fmla="*/ 258 h 277"/>
                <a:gd name="T8" fmla="*/ 10 w 91"/>
                <a:gd name="T9" fmla="*/ 258 h 277"/>
                <a:gd name="T10" fmla="*/ 72 w 91"/>
                <a:gd name="T11" fmla="*/ 268 h 277"/>
                <a:gd name="T12" fmla="*/ 91 w 91"/>
                <a:gd name="T13" fmla="*/ 268 h 277"/>
                <a:gd name="T14" fmla="*/ 91 w 91"/>
                <a:gd name="T15" fmla="*/ 9 h 277"/>
                <a:gd name="T16" fmla="*/ 72 w 91"/>
                <a:gd name="T17" fmla="*/ 9 h 277"/>
                <a:gd name="T18" fmla="*/ 72 w 91"/>
                <a:gd name="T19" fmla="*/ 268 h 277"/>
                <a:gd name="T20" fmla="*/ 81 w 91"/>
                <a:gd name="T21" fmla="*/ 19 h 277"/>
                <a:gd name="T22" fmla="*/ 81 w 91"/>
                <a:gd name="T23" fmla="*/ 0 h 277"/>
                <a:gd name="T24" fmla="*/ 10 w 91"/>
                <a:gd name="T25" fmla="*/ 0 h 277"/>
                <a:gd name="T26" fmla="*/ 10 w 91"/>
                <a:gd name="T27" fmla="*/ 19 h 277"/>
                <a:gd name="T28" fmla="*/ 81 w 91"/>
                <a:gd name="T29" fmla="*/ 19 h 277"/>
                <a:gd name="T30" fmla="*/ 20 w 91"/>
                <a:gd name="T31" fmla="*/ 9 h 277"/>
                <a:gd name="T32" fmla="*/ 0 w 91"/>
                <a:gd name="T33" fmla="*/ 9 h 277"/>
                <a:gd name="T34" fmla="*/ 0 w 91"/>
                <a:gd name="T35" fmla="*/ 268 h 277"/>
                <a:gd name="T36" fmla="*/ 20 w 91"/>
                <a:gd name="T37" fmla="*/ 268 h 277"/>
                <a:gd name="T38" fmla="*/ 20 w 91"/>
                <a:gd name="T39" fmla="*/ 9 h 277"/>
                <a:gd name="T40" fmla="*/ 0 w 91"/>
                <a:gd name="T41" fmla="*/ 277 h 277"/>
                <a:gd name="T42" fmla="*/ 10 w 91"/>
                <a:gd name="T43" fmla="*/ 277 h 277"/>
                <a:gd name="T44" fmla="*/ 10 w 91"/>
                <a:gd name="T45" fmla="*/ 268 h 277"/>
                <a:gd name="T46" fmla="*/ 0 w 91"/>
                <a:gd name="T47" fmla="*/ 268 h 277"/>
                <a:gd name="T48" fmla="*/ 0 w 91"/>
                <a:gd name="T49" fmla="*/ 277 h 277"/>
                <a:gd name="T50" fmla="*/ 91 w 91"/>
                <a:gd name="T51" fmla="*/ 277 h 277"/>
                <a:gd name="T52" fmla="*/ 91 w 91"/>
                <a:gd name="T53" fmla="*/ 268 h 277"/>
                <a:gd name="T54" fmla="*/ 81 w 91"/>
                <a:gd name="T55" fmla="*/ 268 h 277"/>
                <a:gd name="T56" fmla="*/ 81 w 91"/>
                <a:gd name="T57" fmla="*/ 277 h 277"/>
                <a:gd name="T58" fmla="*/ 91 w 91"/>
                <a:gd name="T59" fmla="*/ 277 h 277"/>
                <a:gd name="T60" fmla="*/ 91 w 91"/>
                <a:gd name="T61" fmla="*/ 0 h 277"/>
                <a:gd name="T62" fmla="*/ 81 w 91"/>
                <a:gd name="T63" fmla="*/ 0 h 277"/>
                <a:gd name="T64" fmla="*/ 81 w 91"/>
                <a:gd name="T65" fmla="*/ 9 h 277"/>
                <a:gd name="T66" fmla="*/ 91 w 91"/>
                <a:gd name="T67" fmla="*/ 9 h 277"/>
                <a:gd name="T68" fmla="*/ 91 w 91"/>
                <a:gd name="T69" fmla="*/ 0 h 277"/>
                <a:gd name="T70" fmla="*/ 0 w 91"/>
                <a:gd name="T71" fmla="*/ 0 h 277"/>
                <a:gd name="T72" fmla="*/ 0 w 91"/>
                <a:gd name="T73" fmla="*/ 9 h 277"/>
                <a:gd name="T74" fmla="*/ 10 w 91"/>
                <a:gd name="T75" fmla="*/ 9 h 277"/>
                <a:gd name="T76" fmla="*/ 10 w 91"/>
                <a:gd name="T77" fmla="*/ 0 h 277"/>
                <a:gd name="T78" fmla="*/ 0 w 91"/>
                <a:gd name="T79" fmla="*/ 0 h 277"/>
                <a:gd name="T80" fmla="*/ 0 w 91"/>
                <a:gd name="T81" fmla="*/ 277 h 277"/>
                <a:gd name="T82" fmla="*/ 10 w 91"/>
                <a:gd name="T83" fmla="*/ 277 h 277"/>
                <a:gd name="T84" fmla="*/ 10 w 91"/>
                <a:gd name="T85" fmla="*/ 268 h 277"/>
                <a:gd name="T86" fmla="*/ 0 w 91"/>
                <a:gd name="T87" fmla="*/ 268 h 277"/>
                <a:gd name="T88" fmla="*/ 0 w 91"/>
                <a:gd name="T89" fmla="*/ 277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91" h="277">
                  <a:moveTo>
                    <a:pt x="10" y="258"/>
                  </a:moveTo>
                  <a:lnTo>
                    <a:pt x="10" y="277"/>
                  </a:lnTo>
                  <a:lnTo>
                    <a:pt x="81" y="277"/>
                  </a:lnTo>
                  <a:lnTo>
                    <a:pt x="81" y="258"/>
                  </a:lnTo>
                  <a:lnTo>
                    <a:pt x="10" y="258"/>
                  </a:lnTo>
                  <a:close/>
                  <a:moveTo>
                    <a:pt x="72" y="268"/>
                  </a:moveTo>
                  <a:lnTo>
                    <a:pt x="91" y="268"/>
                  </a:lnTo>
                  <a:lnTo>
                    <a:pt x="91" y="9"/>
                  </a:lnTo>
                  <a:lnTo>
                    <a:pt x="72" y="9"/>
                  </a:lnTo>
                  <a:lnTo>
                    <a:pt x="72" y="268"/>
                  </a:lnTo>
                  <a:close/>
                  <a:moveTo>
                    <a:pt x="81" y="19"/>
                  </a:moveTo>
                  <a:lnTo>
                    <a:pt x="81" y="0"/>
                  </a:lnTo>
                  <a:lnTo>
                    <a:pt x="10" y="0"/>
                  </a:lnTo>
                  <a:lnTo>
                    <a:pt x="10" y="19"/>
                  </a:lnTo>
                  <a:lnTo>
                    <a:pt x="81" y="19"/>
                  </a:lnTo>
                  <a:close/>
                  <a:moveTo>
                    <a:pt x="20" y="9"/>
                  </a:moveTo>
                  <a:lnTo>
                    <a:pt x="0" y="9"/>
                  </a:lnTo>
                  <a:lnTo>
                    <a:pt x="0" y="268"/>
                  </a:lnTo>
                  <a:lnTo>
                    <a:pt x="20" y="268"/>
                  </a:lnTo>
                  <a:lnTo>
                    <a:pt x="20" y="9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  <a:moveTo>
                    <a:pt x="91" y="277"/>
                  </a:moveTo>
                  <a:lnTo>
                    <a:pt x="91" y="268"/>
                  </a:lnTo>
                  <a:lnTo>
                    <a:pt x="81" y="268"/>
                  </a:lnTo>
                  <a:lnTo>
                    <a:pt x="81" y="277"/>
                  </a:lnTo>
                  <a:lnTo>
                    <a:pt x="91" y="277"/>
                  </a:lnTo>
                  <a:close/>
                  <a:moveTo>
                    <a:pt x="91" y="0"/>
                  </a:moveTo>
                  <a:lnTo>
                    <a:pt x="81" y="0"/>
                  </a:lnTo>
                  <a:lnTo>
                    <a:pt x="81" y="9"/>
                  </a:lnTo>
                  <a:lnTo>
                    <a:pt x="91" y="9"/>
                  </a:lnTo>
                  <a:lnTo>
                    <a:pt x="91" y="0"/>
                  </a:lnTo>
                  <a:close/>
                  <a:moveTo>
                    <a:pt x="0" y="0"/>
                  </a:moveTo>
                  <a:lnTo>
                    <a:pt x="0" y="9"/>
                  </a:lnTo>
                  <a:lnTo>
                    <a:pt x="10" y="9"/>
                  </a:lnTo>
                  <a:lnTo>
                    <a:pt x="10" y="0"/>
                  </a:lnTo>
                  <a:lnTo>
                    <a:pt x="0" y="0"/>
                  </a:lnTo>
                  <a:close/>
                  <a:moveTo>
                    <a:pt x="0" y="277"/>
                  </a:moveTo>
                  <a:lnTo>
                    <a:pt x="10" y="277"/>
                  </a:lnTo>
                  <a:lnTo>
                    <a:pt x="10" y="268"/>
                  </a:lnTo>
                  <a:lnTo>
                    <a:pt x="0" y="268"/>
                  </a:lnTo>
                  <a:lnTo>
                    <a:pt x="0" y="277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60182" name="Rectangle 2390"/>
          <p:cNvSpPr>
            <a:spLocks noChangeArrowheads="1"/>
          </p:cNvSpPr>
          <p:nvPr/>
        </p:nvSpPr>
        <p:spPr bwMode="auto">
          <a:xfrm>
            <a:off x="6589713" y="3506788"/>
            <a:ext cx="571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83" name="Freeform 2391"/>
          <p:cNvSpPr>
            <a:spLocks noEditPoints="1"/>
          </p:cNvSpPr>
          <p:nvPr/>
        </p:nvSpPr>
        <p:spPr bwMode="auto">
          <a:xfrm>
            <a:off x="7305675" y="3498850"/>
            <a:ext cx="66675" cy="220663"/>
          </a:xfrm>
          <a:custGeom>
            <a:avLst/>
            <a:gdLst>
              <a:gd name="T0" fmla="*/ 9 w 84"/>
              <a:gd name="T1" fmla="*/ 258 h 277"/>
              <a:gd name="T2" fmla="*/ 9 w 84"/>
              <a:gd name="T3" fmla="*/ 277 h 277"/>
              <a:gd name="T4" fmla="*/ 74 w 84"/>
              <a:gd name="T5" fmla="*/ 277 h 277"/>
              <a:gd name="T6" fmla="*/ 74 w 84"/>
              <a:gd name="T7" fmla="*/ 258 h 277"/>
              <a:gd name="T8" fmla="*/ 9 w 84"/>
              <a:gd name="T9" fmla="*/ 258 h 277"/>
              <a:gd name="T10" fmla="*/ 64 w 84"/>
              <a:gd name="T11" fmla="*/ 268 h 277"/>
              <a:gd name="T12" fmla="*/ 84 w 84"/>
              <a:gd name="T13" fmla="*/ 268 h 277"/>
              <a:gd name="T14" fmla="*/ 84 w 84"/>
              <a:gd name="T15" fmla="*/ 9 h 277"/>
              <a:gd name="T16" fmla="*/ 64 w 84"/>
              <a:gd name="T17" fmla="*/ 9 h 277"/>
              <a:gd name="T18" fmla="*/ 64 w 84"/>
              <a:gd name="T19" fmla="*/ 268 h 277"/>
              <a:gd name="T20" fmla="*/ 74 w 84"/>
              <a:gd name="T21" fmla="*/ 19 h 277"/>
              <a:gd name="T22" fmla="*/ 74 w 84"/>
              <a:gd name="T23" fmla="*/ 0 h 277"/>
              <a:gd name="T24" fmla="*/ 9 w 84"/>
              <a:gd name="T25" fmla="*/ 0 h 277"/>
              <a:gd name="T26" fmla="*/ 9 w 84"/>
              <a:gd name="T27" fmla="*/ 19 h 277"/>
              <a:gd name="T28" fmla="*/ 74 w 84"/>
              <a:gd name="T29" fmla="*/ 19 h 277"/>
              <a:gd name="T30" fmla="*/ 19 w 84"/>
              <a:gd name="T31" fmla="*/ 9 h 277"/>
              <a:gd name="T32" fmla="*/ 0 w 84"/>
              <a:gd name="T33" fmla="*/ 9 h 277"/>
              <a:gd name="T34" fmla="*/ 0 w 84"/>
              <a:gd name="T35" fmla="*/ 268 h 277"/>
              <a:gd name="T36" fmla="*/ 19 w 84"/>
              <a:gd name="T37" fmla="*/ 268 h 277"/>
              <a:gd name="T38" fmla="*/ 19 w 84"/>
              <a:gd name="T39" fmla="*/ 9 h 277"/>
              <a:gd name="T40" fmla="*/ 0 w 84"/>
              <a:gd name="T41" fmla="*/ 277 h 277"/>
              <a:gd name="T42" fmla="*/ 9 w 84"/>
              <a:gd name="T43" fmla="*/ 277 h 277"/>
              <a:gd name="T44" fmla="*/ 9 w 84"/>
              <a:gd name="T45" fmla="*/ 268 h 277"/>
              <a:gd name="T46" fmla="*/ 0 w 84"/>
              <a:gd name="T47" fmla="*/ 268 h 277"/>
              <a:gd name="T48" fmla="*/ 0 w 84"/>
              <a:gd name="T49" fmla="*/ 277 h 277"/>
              <a:gd name="T50" fmla="*/ 84 w 84"/>
              <a:gd name="T51" fmla="*/ 277 h 277"/>
              <a:gd name="T52" fmla="*/ 84 w 84"/>
              <a:gd name="T53" fmla="*/ 268 h 277"/>
              <a:gd name="T54" fmla="*/ 74 w 84"/>
              <a:gd name="T55" fmla="*/ 268 h 277"/>
              <a:gd name="T56" fmla="*/ 74 w 84"/>
              <a:gd name="T57" fmla="*/ 277 h 277"/>
              <a:gd name="T58" fmla="*/ 84 w 84"/>
              <a:gd name="T59" fmla="*/ 277 h 277"/>
              <a:gd name="T60" fmla="*/ 84 w 84"/>
              <a:gd name="T61" fmla="*/ 0 h 277"/>
              <a:gd name="T62" fmla="*/ 74 w 84"/>
              <a:gd name="T63" fmla="*/ 0 h 277"/>
              <a:gd name="T64" fmla="*/ 74 w 84"/>
              <a:gd name="T65" fmla="*/ 9 h 277"/>
              <a:gd name="T66" fmla="*/ 84 w 84"/>
              <a:gd name="T67" fmla="*/ 9 h 277"/>
              <a:gd name="T68" fmla="*/ 84 w 84"/>
              <a:gd name="T69" fmla="*/ 0 h 277"/>
              <a:gd name="T70" fmla="*/ 0 w 84"/>
              <a:gd name="T71" fmla="*/ 0 h 277"/>
              <a:gd name="T72" fmla="*/ 0 w 84"/>
              <a:gd name="T73" fmla="*/ 9 h 277"/>
              <a:gd name="T74" fmla="*/ 9 w 84"/>
              <a:gd name="T75" fmla="*/ 9 h 277"/>
              <a:gd name="T76" fmla="*/ 9 w 84"/>
              <a:gd name="T77" fmla="*/ 0 h 277"/>
              <a:gd name="T78" fmla="*/ 0 w 84"/>
              <a:gd name="T79" fmla="*/ 0 h 277"/>
              <a:gd name="T80" fmla="*/ 0 w 84"/>
              <a:gd name="T81" fmla="*/ 277 h 277"/>
              <a:gd name="T82" fmla="*/ 9 w 84"/>
              <a:gd name="T83" fmla="*/ 277 h 277"/>
              <a:gd name="T84" fmla="*/ 9 w 84"/>
              <a:gd name="T85" fmla="*/ 268 h 277"/>
              <a:gd name="T86" fmla="*/ 0 w 84"/>
              <a:gd name="T87" fmla="*/ 268 h 277"/>
              <a:gd name="T88" fmla="*/ 0 w 8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7">
                <a:moveTo>
                  <a:pt x="9" y="258"/>
                </a:moveTo>
                <a:lnTo>
                  <a:pt x="9" y="277"/>
                </a:lnTo>
                <a:lnTo>
                  <a:pt x="74" y="277"/>
                </a:lnTo>
                <a:lnTo>
                  <a:pt x="74" y="258"/>
                </a:lnTo>
                <a:lnTo>
                  <a:pt x="9" y="258"/>
                </a:lnTo>
                <a:close/>
                <a:moveTo>
                  <a:pt x="64" y="268"/>
                </a:moveTo>
                <a:lnTo>
                  <a:pt x="84" y="268"/>
                </a:lnTo>
                <a:lnTo>
                  <a:pt x="84" y="9"/>
                </a:lnTo>
                <a:lnTo>
                  <a:pt x="64" y="9"/>
                </a:lnTo>
                <a:lnTo>
                  <a:pt x="64" y="268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9" y="0"/>
                </a:lnTo>
                <a:lnTo>
                  <a:pt x="9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84" y="277"/>
                </a:moveTo>
                <a:lnTo>
                  <a:pt x="84" y="268"/>
                </a:lnTo>
                <a:lnTo>
                  <a:pt x="74" y="268"/>
                </a:lnTo>
                <a:lnTo>
                  <a:pt x="74" y="277"/>
                </a:lnTo>
                <a:lnTo>
                  <a:pt x="84" y="277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84" name="Rectangle 2392"/>
          <p:cNvSpPr>
            <a:spLocks noChangeArrowheads="1"/>
          </p:cNvSpPr>
          <p:nvPr/>
        </p:nvSpPr>
        <p:spPr bwMode="auto">
          <a:xfrm>
            <a:off x="7313613" y="3506788"/>
            <a:ext cx="5080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85" name="Freeform 2393"/>
          <p:cNvSpPr>
            <a:spLocks noEditPoints="1"/>
          </p:cNvSpPr>
          <p:nvPr/>
        </p:nvSpPr>
        <p:spPr bwMode="auto">
          <a:xfrm>
            <a:off x="7480300" y="5527675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2 w 91"/>
              <a:gd name="T11" fmla="*/ 261 h 271"/>
              <a:gd name="T12" fmla="*/ 91 w 91"/>
              <a:gd name="T13" fmla="*/ 261 h 271"/>
              <a:gd name="T14" fmla="*/ 91 w 91"/>
              <a:gd name="T15" fmla="*/ 10 h 271"/>
              <a:gd name="T16" fmla="*/ 72 w 91"/>
              <a:gd name="T17" fmla="*/ 10 h 271"/>
              <a:gd name="T18" fmla="*/ 72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2" y="261"/>
                </a:moveTo>
                <a:lnTo>
                  <a:pt x="91" y="261"/>
                </a:lnTo>
                <a:lnTo>
                  <a:pt x="91" y="10"/>
                </a:lnTo>
                <a:lnTo>
                  <a:pt x="72" y="10"/>
                </a:lnTo>
                <a:lnTo>
                  <a:pt x="72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86" name="Rectangle 2394"/>
          <p:cNvSpPr>
            <a:spLocks noChangeArrowheads="1"/>
          </p:cNvSpPr>
          <p:nvPr/>
        </p:nvSpPr>
        <p:spPr bwMode="auto">
          <a:xfrm>
            <a:off x="7488238" y="5535613"/>
            <a:ext cx="55562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87" name="Freeform 2395"/>
          <p:cNvSpPr>
            <a:spLocks noEditPoints="1"/>
          </p:cNvSpPr>
          <p:nvPr/>
        </p:nvSpPr>
        <p:spPr bwMode="auto">
          <a:xfrm>
            <a:off x="7413625" y="5727700"/>
            <a:ext cx="71438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2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2 w 91"/>
              <a:gd name="T17" fmla="*/ 9 h 277"/>
              <a:gd name="T18" fmla="*/ 72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2" y="268"/>
                </a:moveTo>
                <a:lnTo>
                  <a:pt x="91" y="268"/>
                </a:lnTo>
                <a:lnTo>
                  <a:pt x="91" y="9"/>
                </a:lnTo>
                <a:lnTo>
                  <a:pt x="72" y="9"/>
                </a:lnTo>
                <a:lnTo>
                  <a:pt x="72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88" name="Rectangle 2396"/>
          <p:cNvSpPr>
            <a:spLocks noChangeArrowheads="1"/>
          </p:cNvSpPr>
          <p:nvPr/>
        </p:nvSpPr>
        <p:spPr bwMode="auto">
          <a:xfrm>
            <a:off x="7421563" y="5735638"/>
            <a:ext cx="5556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89" name="Freeform 2397"/>
          <p:cNvSpPr>
            <a:spLocks noEditPoints="1"/>
          </p:cNvSpPr>
          <p:nvPr/>
        </p:nvSpPr>
        <p:spPr bwMode="auto">
          <a:xfrm>
            <a:off x="5889625" y="5727700"/>
            <a:ext cx="66675" cy="220663"/>
          </a:xfrm>
          <a:custGeom>
            <a:avLst/>
            <a:gdLst>
              <a:gd name="T0" fmla="*/ 10 w 84"/>
              <a:gd name="T1" fmla="*/ 258 h 277"/>
              <a:gd name="T2" fmla="*/ 10 w 84"/>
              <a:gd name="T3" fmla="*/ 277 h 277"/>
              <a:gd name="T4" fmla="*/ 74 w 84"/>
              <a:gd name="T5" fmla="*/ 277 h 277"/>
              <a:gd name="T6" fmla="*/ 74 w 84"/>
              <a:gd name="T7" fmla="*/ 258 h 277"/>
              <a:gd name="T8" fmla="*/ 10 w 84"/>
              <a:gd name="T9" fmla="*/ 258 h 277"/>
              <a:gd name="T10" fmla="*/ 65 w 84"/>
              <a:gd name="T11" fmla="*/ 268 h 277"/>
              <a:gd name="T12" fmla="*/ 84 w 84"/>
              <a:gd name="T13" fmla="*/ 268 h 277"/>
              <a:gd name="T14" fmla="*/ 84 w 84"/>
              <a:gd name="T15" fmla="*/ 9 h 277"/>
              <a:gd name="T16" fmla="*/ 65 w 84"/>
              <a:gd name="T17" fmla="*/ 9 h 277"/>
              <a:gd name="T18" fmla="*/ 65 w 84"/>
              <a:gd name="T19" fmla="*/ 268 h 277"/>
              <a:gd name="T20" fmla="*/ 74 w 84"/>
              <a:gd name="T21" fmla="*/ 19 h 277"/>
              <a:gd name="T22" fmla="*/ 74 w 84"/>
              <a:gd name="T23" fmla="*/ 0 h 277"/>
              <a:gd name="T24" fmla="*/ 10 w 84"/>
              <a:gd name="T25" fmla="*/ 0 h 277"/>
              <a:gd name="T26" fmla="*/ 10 w 84"/>
              <a:gd name="T27" fmla="*/ 19 h 277"/>
              <a:gd name="T28" fmla="*/ 74 w 84"/>
              <a:gd name="T29" fmla="*/ 19 h 277"/>
              <a:gd name="T30" fmla="*/ 19 w 84"/>
              <a:gd name="T31" fmla="*/ 9 h 277"/>
              <a:gd name="T32" fmla="*/ 0 w 84"/>
              <a:gd name="T33" fmla="*/ 9 h 277"/>
              <a:gd name="T34" fmla="*/ 0 w 84"/>
              <a:gd name="T35" fmla="*/ 268 h 277"/>
              <a:gd name="T36" fmla="*/ 19 w 84"/>
              <a:gd name="T37" fmla="*/ 268 h 277"/>
              <a:gd name="T38" fmla="*/ 19 w 84"/>
              <a:gd name="T39" fmla="*/ 9 h 277"/>
              <a:gd name="T40" fmla="*/ 0 w 84"/>
              <a:gd name="T41" fmla="*/ 277 h 277"/>
              <a:gd name="T42" fmla="*/ 10 w 84"/>
              <a:gd name="T43" fmla="*/ 277 h 277"/>
              <a:gd name="T44" fmla="*/ 10 w 84"/>
              <a:gd name="T45" fmla="*/ 268 h 277"/>
              <a:gd name="T46" fmla="*/ 0 w 84"/>
              <a:gd name="T47" fmla="*/ 268 h 277"/>
              <a:gd name="T48" fmla="*/ 0 w 84"/>
              <a:gd name="T49" fmla="*/ 277 h 277"/>
              <a:gd name="T50" fmla="*/ 84 w 84"/>
              <a:gd name="T51" fmla="*/ 277 h 277"/>
              <a:gd name="T52" fmla="*/ 84 w 84"/>
              <a:gd name="T53" fmla="*/ 268 h 277"/>
              <a:gd name="T54" fmla="*/ 74 w 84"/>
              <a:gd name="T55" fmla="*/ 268 h 277"/>
              <a:gd name="T56" fmla="*/ 74 w 84"/>
              <a:gd name="T57" fmla="*/ 277 h 277"/>
              <a:gd name="T58" fmla="*/ 84 w 84"/>
              <a:gd name="T59" fmla="*/ 277 h 277"/>
              <a:gd name="T60" fmla="*/ 84 w 84"/>
              <a:gd name="T61" fmla="*/ 0 h 277"/>
              <a:gd name="T62" fmla="*/ 74 w 84"/>
              <a:gd name="T63" fmla="*/ 0 h 277"/>
              <a:gd name="T64" fmla="*/ 74 w 84"/>
              <a:gd name="T65" fmla="*/ 9 h 277"/>
              <a:gd name="T66" fmla="*/ 84 w 84"/>
              <a:gd name="T67" fmla="*/ 9 h 277"/>
              <a:gd name="T68" fmla="*/ 84 w 84"/>
              <a:gd name="T69" fmla="*/ 0 h 277"/>
              <a:gd name="T70" fmla="*/ 0 w 84"/>
              <a:gd name="T71" fmla="*/ 0 h 277"/>
              <a:gd name="T72" fmla="*/ 0 w 84"/>
              <a:gd name="T73" fmla="*/ 9 h 277"/>
              <a:gd name="T74" fmla="*/ 10 w 84"/>
              <a:gd name="T75" fmla="*/ 9 h 277"/>
              <a:gd name="T76" fmla="*/ 10 w 84"/>
              <a:gd name="T77" fmla="*/ 0 h 277"/>
              <a:gd name="T78" fmla="*/ 0 w 84"/>
              <a:gd name="T79" fmla="*/ 0 h 277"/>
              <a:gd name="T80" fmla="*/ 0 w 84"/>
              <a:gd name="T81" fmla="*/ 277 h 277"/>
              <a:gd name="T82" fmla="*/ 10 w 84"/>
              <a:gd name="T83" fmla="*/ 277 h 277"/>
              <a:gd name="T84" fmla="*/ 10 w 84"/>
              <a:gd name="T85" fmla="*/ 268 h 277"/>
              <a:gd name="T86" fmla="*/ 0 w 84"/>
              <a:gd name="T87" fmla="*/ 268 h 277"/>
              <a:gd name="T88" fmla="*/ 0 w 8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7">
                <a:moveTo>
                  <a:pt x="10" y="258"/>
                </a:moveTo>
                <a:lnTo>
                  <a:pt x="10" y="277"/>
                </a:lnTo>
                <a:lnTo>
                  <a:pt x="74" y="277"/>
                </a:lnTo>
                <a:lnTo>
                  <a:pt x="74" y="258"/>
                </a:lnTo>
                <a:lnTo>
                  <a:pt x="10" y="258"/>
                </a:lnTo>
                <a:close/>
                <a:moveTo>
                  <a:pt x="65" y="268"/>
                </a:moveTo>
                <a:lnTo>
                  <a:pt x="84" y="268"/>
                </a:lnTo>
                <a:lnTo>
                  <a:pt x="84" y="9"/>
                </a:lnTo>
                <a:lnTo>
                  <a:pt x="65" y="9"/>
                </a:lnTo>
                <a:lnTo>
                  <a:pt x="65" y="268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10" y="0"/>
                </a:lnTo>
                <a:lnTo>
                  <a:pt x="10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84" y="277"/>
                </a:moveTo>
                <a:lnTo>
                  <a:pt x="84" y="268"/>
                </a:lnTo>
                <a:lnTo>
                  <a:pt x="74" y="268"/>
                </a:lnTo>
                <a:lnTo>
                  <a:pt x="74" y="277"/>
                </a:lnTo>
                <a:lnTo>
                  <a:pt x="84" y="277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90" name="Rectangle 2398"/>
          <p:cNvSpPr>
            <a:spLocks noChangeArrowheads="1"/>
          </p:cNvSpPr>
          <p:nvPr/>
        </p:nvSpPr>
        <p:spPr bwMode="auto">
          <a:xfrm>
            <a:off x="5897563" y="5735638"/>
            <a:ext cx="5080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91" name="Freeform 2399"/>
          <p:cNvSpPr>
            <a:spLocks noEditPoints="1"/>
          </p:cNvSpPr>
          <p:nvPr/>
        </p:nvSpPr>
        <p:spPr bwMode="auto">
          <a:xfrm>
            <a:off x="6453188" y="5727700"/>
            <a:ext cx="73025" cy="220663"/>
          </a:xfrm>
          <a:custGeom>
            <a:avLst/>
            <a:gdLst>
              <a:gd name="T0" fmla="*/ 10 w 90"/>
              <a:gd name="T1" fmla="*/ 258 h 277"/>
              <a:gd name="T2" fmla="*/ 10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10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10 w 90"/>
              <a:gd name="T25" fmla="*/ 0 h 277"/>
              <a:gd name="T26" fmla="*/ 10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10 w 90"/>
              <a:gd name="T43" fmla="*/ 277 h 277"/>
              <a:gd name="T44" fmla="*/ 10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10 w 90"/>
              <a:gd name="T75" fmla="*/ 9 h 277"/>
              <a:gd name="T76" fmla="*/ 10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10 w 90"/>
              <a:gd name="T83" fmla="*/ 277 h 277"/>
              <a:gd name="T84" fmla="*/ 10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92" name="Rectangle 2400"/>
          <p:cNvSpPr>
            <a:spLocks noChangeArrowheads="1"/>
          </p:cNvSpPr>
          <p:nvPr/>
        </p:nvSpPr>
        <p:spPr bwMode="auto">
          <a:xfrm>
            <a:off x="6461125" y="5735638"/>
            <a:ext cx="571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199" name="Freeform 2407"/>
          <p:cNvSpPr>
            <a:spLocks noEditPoints="1"/>
          </p:cNvSpPr>
          <p:nvPr/>
        </p:nvSpPr>
        <p:spPr bwMode="auto">
          <a:xfrm>
            <a:off x="7448550" y="4918075"/>
            <a:ext cx="73025" cy="220663"/>
          </a:xfrm>
          <a:custGeom>
            <a:avLst/>
            <a:gdLst>
              <a:gd name="T0" fmla="*/ 9 w 90"/>
              <a:gd name="T1" fmla="*/ 259 h 278"/>
              <a:gd name="T2" fmla="*/ 9 w 90"/>
              <a:gd name="T3" fmla="*/ 278 h 278"/>
              <a:gd name="T4" fmla="*/ 80 w 90"/>
              <a:gd name="T5" fmla="*/ 278 h 278"/>
              <a:gd name="T6" fmla="*/ 80 w 90"/>
              <a:gd name="T7" fmla="*/ 259 h 278"/>
              <a:gd name="T8" fmla="*/ 9 w 90"/>
              <a:gd name="T9" fmla="*/ 259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0 w 90"/>
              <a:gd name="T21" fmla="*/ 20 h 278"/>
              <a:gd name="T22" fmla="*/ 80 w 90"/>
              <a:gd name="T23" fmla="*/ 0 h 278"/>
              <a:gd name="T24" fmla="*/ 9 w 90"/>
              <a:gd name="T25" fmla="*/ 0 h 278"/>
              <a:gd name="T26" fmla="*/ 9 w 90"/>
              <a:gd name="T27" fmla="*/ 20 h 278"/>
              <a:gd name="T28" fmla="*/ 80 w 90"/>
              <a:gd name="T29" fmla="*/ 20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0 w 90"/>
              <a:gd name="T55" fmla="*/ 268 h 278"/>
              <a:gd name="T56" fmla="*/ 80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0 w 90"/>
              <a:gd name="T63" fmla="*/ 0 h 278"/>
              <a:gd name="T64" fmla="*/ 80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9"/>
                </a:moveTo>
                <a:lnTo>
                  <a:pt x="9" y="278"/>
                </a:lnTo>
                <a:lnTo>
                  <a:pt x="80" y="278"/>
                </a:lnTo>
                <a:lnTo>
                  <a:pt x="80" y="259"/>
                </a:lnTo>
                <a:lnTo>
                  <a:pt x="9" y="259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0" y="20"/>
                </a:moveTo>
                <a:lnTo>
                  <a:pt x="80" y="0"/>
                </a:lnTo>
                <a:lnTo>
                  <a:pt x="9" y="0"/>
                </a:lnTo>
                <a:lnTo>
                  <a:pt x="9" y="20"/>
                </a:lnTo>
                <a:lnTo>
                  <a:pt x="8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0" y="268"/>
                </a:lnTo>
                <a:lnTo>
                  <a:pt x="80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00" name="Rectangle 2408"/>
          <p:cNvSpPr>
            <a:spLocks noChangeArrowheads="1"/>
          </p:cNvSpPr>
          <p:nvPr/>
        </p:nvSpPr>
        <p:spPr bwMode="auto">
          <a:xfrm>
            <a:off x="7456488" y="4926013"/>
            <a:ext cx="571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05" name="Freeform 2413"/>
          <p:cNvSpPr>
            <a:spLocks noEditPoints="1"/>
          </p:cNvSpPr>
          <p:nvPr/>
        </p:nvSpPr>
        <p:spPr bwMode="auto">
          <a:xfrm>
            <a:off x="7500938" y="3498850"/>
            <a:ext cx="71437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1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1 w 91"/>
              <a:gd name="T17" fmla="*/ 9 h 277"/>
              <a:gd name="T18" fmla="*/ 71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06" name="Rectangle 2414"/>
          <p:cNvSpPr>
            <a:spLocks noChangeArrowheads="1"/>
          </p:cNvSpPr>
          <p:nvPr/>
        </p:nvSpPr>
        <p:spPr bwMode="auto">
          <a:xfrm>
            <a:off x="7508875" y="3506788"/>
            <a:ext cx="5556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09" name="Freeform 2417"/>
          <p:cNvSpPr>
            <a:spLocks noEditPoints="1"/>
          </p:cNvSpPr>
          <p:nvPr/>
        </p:nvSpPr>
        <p:spPr bwMode="auto">
          <a:xfrm>
            <a:off x="6207125" y="3498850"/>
            <a:ext cx="66675" cy="220663"/>
          </a:xfrm>
          <a:custGeom>
            <a:avLst/>
            <a:gdLst>
              <a:gd name="T0" fmla="*/ 9 w 84"/>
              <a:gd name="T1" fmla="*/ 258 h 277"/>
              <a:gd name="T2" fmla="*/ 9 w 84"/>
              <a:gd name="T3" fmla="*/ 277 h 277"/>
              <a:gd name="T4" fmla="*/ 74 w 84"/>
              <a:gd name="T5" fmla="*/ 277 h 277"/>
              <a:gd name="T6" fmla="*/ 74 w 84"/>
              <a:gd name="T7" fmla="*/ 258 h 277"/>
              <a:gd name="T8" fmla="*/ 9 w 84"/>
              <a:gd name="T9" fmla="*/ 258 h 277"/>
              <a:gd name="T10" fmla="*/ 64 w 84"/>
              <a:gd name="T11" fmla="*/ 268 h 277"/>
              <a:gd name="T12" fmla="*/ 84 w 84"/>
              <a:gd name="T13" fmla="*/ 268 h 277"/>
              <a:gd name="T14" fmla="*/ 84 w 84"/>
              <a:gd name="T15" fmla="*/ 9 h 277"/>
              <a:gd name="T16" fmla="*/ 64 w 84"/>
              <a:gd name="T17" fmla="*/ 9 h 277"/>
              <a:gd name="T18" fmla="*/ 64 w 84"/>
              <a:gd name="T19" fmla="*/ 268 h 277"/>
              <a:gd name="T20" fmla="*/ 74 w 84"/>
              <a:gd name="T21" fmla="*/ 19 h 277"/>
              <a:gd name="T22" fmla="*/ 74 w 84"/>
              <a:gd name="T23" fmla="*/ 0 h 277"/>
              <a:gd name="T24" fmla="*/ 9 w 84"/>
              <a:gd name="T25" fmla="*/ 0 h 277"/>
              <a:gd name="T26" fmla="*/ 9 w 84"/>
              <a:gd name="T27" fmla="*/ 19 h 277"/>
              <a:gd name="T28" fmla="*/ 74 w 84"/>
              <a:gd name="T29" fmla="*/ 19 h 277"/>
              <a:gd name="T30" fmla="*/ 19 w 84"/>
              <a:gd name="T31" fmla="*/ 9 h 277"/>
              <a:gd name="T32" fmla="*/ 0 w 84"/>
              <a:gd name="T33" fmla="*/ 9 h 277"/>
              <a:gd name="T34" fmla="*/ 0 w 84"/>
              <a:gd name="T35" fmla="*/ 268 h 277"/>
              <a:gd name="T36" fmla="*/ 19 w 84"/>
              <a:gd name="T37" fmla="*/ 268 h 277"/>
              <a:gd name="T38" fmla="*/ 19 w 84"/>
              <a:gd name="T39" fmla="*/ 9 h 277"/>
              <a:gd name="T40" fmla="*/ 0 w 84"/>
              <a:gd name="T41" fmla="*/ 277 h 277"/>
              <a:gd name="T42" fmla="*/ 9 w 84"/>
              <a:gd name="T43" fmla="*/ 277 h 277"/>
              <a:gd name="T44" fmla="*/ 9 w 84"/>
              <a:gd name="T45" fmla="*/ 268 h 277"/>
              <a:gd name="T46" fmla="*/ 0 w 84"/>
              <a:gd name="T47" fmla="*/ 268 h 277"/>
              <a:gd name="T48" fmla="*/ 0 w 84"/>
              <a:gd name="T49" fmla="*/ 277 h 277"/>
              <a:gd name="T50" fmla="*/ 84 w 84"/>
              <a:gd name="T51" fmla="*/ 277 h 277"/>
              <a:gd name="T52" fmla="*/ 84 w 84"/>
              <a:gd name="T53" fmla="*/ 268 h 277"/>
              <a:gd name="T54" fmla="*/ 74 w 84"/>
              <a:gd name="T55" fmla="*/ 268 h 277"/>
              <a:gd name="T56" fmla="*/ 74 w 84"/>
              <a:gd name="T57" fmla="*/ 277 h 277"/>
              <a:gd name="T58" fmla="*/ 84 w 84"/>
              <a:gd name="T59" fmla="*/ 277 h 277"/>
              <a:gd name="T60" fmla="*/ 84 w 84"/>
              <a:gd name="T61" fmla="*/ 0 h 277"/>
              <a:gd name="T62" fmla="*/ 74 w 84"/>
              <a:gd name="T63" fmla="*/ 0 h 277"/>
              <a:gd name="T64" fmla="*/ 74 w 84"/>
              <a:gd name="T65" fmla="*/ 9 h 277"/>
              <a:gd name="T66" fmla="*/ 84 w 84"/>
              <a:gd name="T67" fmla="*/ 9 h 277"/>
              <a:gd name="T68" fmla="*/ 84 w 84"/>
              <a:gd name="T69" fmla="*/ 0 h 277"/>
              <a:gd name="T70" fmla="*/ 0 w 84"/>
              <a:gd name="T71" fmla="*/ 0 h 277"/>
              <a:gd name="T72" fmla="*/ 0 w 84"/>
              <a:gd name="T73" fmla="*/ 9 h 277"/>
              <a:gd name="T74" fmla="*/ 9 w 84"/>
              <a:gd name="T75" fmla="*/ 9 h 277"/>
              <a:gd name="T76" fmla="*/ 9 w 84"/>
              <a:gd name="T77" fmla="*/ 0 h 277"/>
              <a:gd name="T78" fmla="*/ 0 w 84"/>
              <a:gd name="T79" fmla="*/ 0 h 277"/>
              <a:gd name="T80" fmla="*/ 0 w 84"/>
              <a:gd name="T81" fmla="*/ 277 h 277"/>
              <a:gd name="T82" fmla="*/ 9 w 84"/>
              <a:gd name="T83" fmla="*/ 277 h 277"/>
              <a:gd name="T84" fmla="*/ 9 w 84"/>
              <a:gd name="T85" fmla="*/ 268 h 277"/>
              <a:gd name="T86" fmla="*/ 0 w 84"/>
              <a:gd name="T87" fmla="*/ 268 h 277"/>
              <a:gd name="T88" fmla="*/ 0 w 8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7">
                <a:moveTo>
                  <a:pt x="9" y="258"/>
                </a:moveTo>
                <a:lnTo>
                  <a:pt x="9" y="277"/>
                </a:lnTo>
                <a:lnTo>
                  <a:pt x="74" y="277"/>
                </a:lnTo>
                <a:lnTo>
                  <a:pt x="74" y="258"/>
                </a:lnTo>
                <a:lnTo>
                  <a:pt x="9" y="258"/>
                </a:lnTo>
                <a:close/>
                <a:moveTo>
                  <a:pt x="64" y="268"/>
                </a:moveTo>
                <a:lnTo>
                  <a:pt x="84" y="268"/>
                </a:lnTo>
                <a:lnTo>
                  <a:pt x="84" y="9"/>
                </a:lnTo>
                <a:lnTo>
                  <a:pt x="64" y="9"/>
                </a:lnTo>
                <a:lnTo>
                  <a:pt x="64" y="268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9" y="0"/>
                </a:lnTo>
                <a:lnTo>
                  <a:pt x="9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84" y="277"/>
                </a:moveTo>
                <a:lnTo>
                  <a:pt x="84" y="268"/>
                </a:lnTo>
                <a:lnTo>
                  <a:pt x="74" y="268"/>
                </a:lnTo>
                <a:lnTo>
                  <a:pt x="74" y="277"/>
                </a:lnTo>
                <a:lnTo>
                  <a:pt x="84" y="277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10" name="Rectangle 2418"/>
          <p:cNvSpPr>
            <a:spLocks noChangeArrowheads="1"/>
          </p:cNvSpPr>
          <p:nvPr/>
        </p:nvSpPr>
        <p:spPr bwMode="auto">
          <a:xfrm>
            <a:off x="6215063" y="3506788"/>
            <a:ext cx="5080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11" name="Freeform 2419"/>
          <p:cNvSpPr>
            <a:spLocks noEditPoints="1"/>
          </p:cNvSpPr>
          <p:nvPr/>
        </p:nvSpPr>
        <p:spPr bwMode="auto">
          <a:xfrm>
            <a:off x="5853113" y="3498850"/>
            <a:ext cx="73025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0 w 90"/>
              <a:gd name="T5" fmla="*/ 277 h 277"/>
              <a:gd name="T6" fmla="*/ 80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0 w 90"/>
              <a:gd name="T21" fmla="*/ 19 h 277"/>
              <a:gd name="T22" fmla="*/ 80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0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0 w 90"/>
              <a:gd name="T55" fmla="*/ 268 h 277"/>
              <a:gd name="T56" fmla="*/ 80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0 w 90"/>
              <a:gd name="T63" fmla="*/ 0 h 277"/>
              <a:gd name="T64" fmla="*/ 80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0" y="277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0" y="268"/>
                </a:lnTo>
                <a:lnTo>
                  <a:pt x="80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12" name="Rectangle 2420"/>
          <p:cNvSpPr>
            <a:spLocks noChangeArrowheads="1"/>
          </p:cNvSpPr>
          <p:nvPr/>
        </p:nvSpPr>
        <p:spPr bwMode="auto">
          <a:xfrm>
            <a:off x="5861050" y="3506788"/>
            <a:ext cx="571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13" name="Freeform 2421"/>
          <p:cNvSpPr>
            <a:spLocks noEditPoints="1"/>
          </p:cNvSpPr>
          <p:nvPr/>
        </p:nvSpPr>
        <p:spPr bwMode="auto">
          <a:xfrm>
            <a:off x="5822950" y="4108450"/>
            <a:ext cx="66675" cy="215900"/>
          </a:xfrm>
          <a:custGeom>
            <a:avLst/>
            <a:gdLst>
              <a:gd name="T0" fmla="*/ 10 w 84"/>
              <a:gd name="T1" fmla="*/ 252 h 271"/>
              <a:gd name="T2" fmla="*/ 10 w 84"/>
              <a:gd name="T3" fmla="*/ 271 h 271"/>
              <a:gd name="T4" fmla="*/ 74 w 84"/>
              <a:gd name="T5" fmla="*/ 271 h 271"/>
              <a:gd name="T6" fmla="*/ 74 w 84"/>
              <a:gd name="T7" fmla="*/ 252 h 271"/>
              <a:gd name="T8" fmla="*/ 10 w 84"/>
              <a:gd name="T9" fmla="*/ 252 h 271"/>
              <a:gd name="T10" fmla="*/ 65 w 84"/>
              <a:gd name="T11" fmla="*/ 262 h 271"/>
              <a:gd name="T12" fmla="*/ 84 w 84"/>
              <a:gd name="T13" fmla="*/ 262 h 271"/>
              <a:gd name="T14" fmla="*/ 84 w 84"/>
              <a:gd name="T15" fmla="*/ 10 h 271"/>
              <a:gd name="T16" fmla="*/ 65 w 84"/>
              <a:gd name="T17" fmla="*/ 10 h 271"/>
              <a:gd name="T18" fmla="*/ 65 w 84"/>
              <a:gd name="T19" fmla="*/ 262 h 271"/>
              <a:gd name="T20" fmla="*/ 74 w 84"/>
              <a:gd name="T21" fmla="*/ 19 h 271"/>
              <a:gd name="T22" fmla="*/ 74 w 84"/>
              <a:gd name="T23" fmla="*/ 0 h 271"/>
              <a:gd name="T24" fmla="*/ 10 w 84"/>
              <a:gd name="T25" fmla="*/ 0 h 271"/>
              <a:gd name="T26" fmla="*/ 10 w 84"/>
              <a:gd name="T27" fmla="*/ 19 h 271"/>
              <a:gd name="T28" fmla="*/ 74 w 84"/>
              <a:gd name="T29" fmla="*/ 19 h 271"/>
              <a:gd name="T30" fmla="*/ 19 w 84"/>
              <a:gd name="T31" fmla="*/ 10 h 271"/>
              <a:gd name="T32" fmla="*/ 0 w 84"/>
              <a:gd name="T33" fmla="*/ 10 h 271"/>
              <a:gd name="T34" fmla="*/ 0 w 84"/>
              <a:gd name="T35" fmla="*/ 262 h 271"/>
              <a:gd name="T36" fmla="*/ 19 w 84"/>
              <a:gd name="T37" fmla="*/ 262 h 271"/>
              <a:gd name="T38" fmla="*/ 19 w 84"/>
              <a:gd name="T39" fmla="*/ 10 h 271"/>
              <a:gd name="T40" fmla="*/ 0 w 84"/>
              <a:gd name="T41" fmla="*/ 271 h 271"/>
              <a:gd name="T42" fmla="*/ 10 w 84"/>
              <a:gd name="T43" fmla="*/ 271 h 271"/>
              <a:gd name="T44" fmla="*/ 10 w 84"/>
              <a:gd name="T45" fmla="*/ 262 h 271"/>
              <a:gd name="T46" fmla="*/ 0 w 84"/>
              <a:gd name="T47" fmla="*/ 262 h 271"/>
              <a:gd name="T48" fmla="*/ 0 w 84"/>
              <a:gd name="T49" fmla="*/ 271 h 271"/>
              <a:gd name="T50" fmla="*/ 84 w 84"/>
              <a:gd name="T51" fmla="*/ 271 h 271"/>
              <a:gd name="T52" fmla="*/ 84 w 84"/>
              <a:gd name="T53" fmla="*/ 262 h 271"/>
              <a:gd name="T54" fmla="*/ 74 w 84"/>
              <a:gd name="T55" fmla="*/ 262 h 271"/>
              <a:gd name="T56" fmla="*/ 74 w 84"/>
              <a:gd name="T57" fmla="*/ 271 h 271"/>
              <a:gd name="T58" fmla="*/ 84 w 84"/>
              <a:gd name="T59" fmla="*/ 271 h 271"/>
              <a:gd name="T60" fmla="*/ 84 w 84"/>
              <a:gd name="T61" fmla="*/ 0 h 271"/>
              <a:gd name="T62" fmla="*/ 74 w 84"/>
              <a:gd name="T63" fmla="*/ 0 h 271"/>
              <a:gd name="T64" fmla="*/ 74 w 84"/>
              <a:gd name="T65" fmla="*/ 10 h 271"/>
              <a:gd name="T66" fmla="*/ 84 w 84"/>
              <a:gd name="T67" fmla="*/ 10 h 271"/>
              <a:gd name="T68" fmla="*/ 84 w 84"/>
              <a:gd name="T69" fmla="*/ 0 h 271"/>
              <a:gd name="T70" fmla="*/ 0 w 84"/>
              <a:gd name="T71" fmla="*/ 0 h 271"/>
              <a:gd name="T72" fmla="*/ 0 w 84"/>
              <a:gd name="T73" fmla="*/ 10 h 271"/>
              <a:gd name="T74" fmla="*/ 10 w 84"/>
              <a:gd name="T75" fmla="*/ 10 h 271"/>
              <a:gd name="T76" fmla="*/ 10 w 84"/>
              <a:gd name="T77" fmla="*/ 0 h 271"/>
              <a:gd name="T78" fmla="*/ 0 w 84"/>
              <a:gd name="T79" fmla="*/ 0 h 271"/>
              <a:gd name="T80" fmla="*/ 0 w 84"/>
              <a:gd name="T81" fmla="*/ 271 h 271"/>
              <a:gd name="T82" fmla="*/ 10 w 84"/>
              <a:gd name="T83" fmla="*/ 271 h 271"/>
              <a:gd name="T84" fmla="*/ 10 w 84"/>
              <a:gd name="T85" fmla="*/ 262 h 271"/>
              <a:gd name="T86" fmla="*/ 0 w 84"/>
              <a:gd name="T87" fmla="*/ 262 h 271"/>
              <a:gd name="T88" fmla="*/ 0 w 84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1">
                <a:moveTo>
                  <a:pt x="10" y="252"/>
                </a:moveTo>
                <a:lnTo>
                  <a:pt x="10" y="271"/>
                </a:lnTo>
                <a:lnTo>
                  <a:pt x="74" y="271"/>
                </a:lnTo>
                <a:lnTo>
                  <a:pt x="74" y="252"/>
                </a:lnTo>
                <a:lnTo>
                  <a:pt x="10" y="252"/>
                </a:lnTo>
                <a:close/>
                <a:moveTo>
                  <a:pt x="65" y="262"/>
                </a:moveTo>
                <a:lnTo>
                  <a:pt x="84" y="262"/>
                </a:lnTo>
                <a:lnTo>
                  <a:pt x="84" y="10"/>
                </a:lnTo>
                <a:lnTo>
                  <a:pt x="65" y="10"/>
                </a:lnTo>
                <a:lnTo>
                  <a:pt x="65" y="262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10" y="0"/>
                </a:lnTo>
                <a:lnTo>
                  <a:pt x="10" y="19"/>
                </a:lnTo>
                <a:lnTo>
                  <a:pt x="74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84" y="271"/>
                </a:moveTo>
                <a:lnTo>
                  <a:pt x="84" y="262"/>
                </a:lnTo>
                <a:lnTo>
                  <a:pt x="74" y="262"/>
                </a:lnTo>
                <a:lnTo>
                  <a:pt x="74" y="271"/>
                </a:lnTo>
                <a:lnTo>
                  <a:pt x="84" y="271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10"/>
                </a:lnTo>
                <a:lnTo>
                  <a:pt x="84" y="10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14" name="Rectangle 2422"/>
          <p:cNvSpPr>
            <a:spLocks noChangeArrowheads="1"/>
          </p:cNvSpPr>
          <p:nvPr/>
        </p:nvSpPr>
        <p:spPr bwMode="auto">
          <a:xfrm>
            <a:off x="5830888" y="4116388"/>
            <a:ext cx="5080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23" name="Freeform 2431"/>
          <p:cNvSpPr>
            <a:spLocks noEditPoints="1"/>
          </p:cNvSpPr>
          <p:nvPr/>
        </p:nvSpPr>
        <p:spPr bwMode="auto">
          <a:xfrm>
            <a:off x="7172325" y="5727700"/>
            <a:ext cx="71438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0 w 90"/>
              <a:gd name="T5" fmla="*/ 277 h 277"/>
              <a:gd name="T6" fmla="*/ 80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0 w 90"/>
              <a:gd name="T21" fmla="*/ 19 h 277"/>
              <a:gd name="T22" fmla="*/ 80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0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0 w 90"/>
              <a:gd name="T55" fmla="*/ 268 h 277"/>
              <a:gd name="T56" fmla="*/ 80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0 w 90"/>
              <a:gd name="T63" fmla="*/ 0 h 277"/>
              <a:gd name="T64" fmla="*/ 80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0" y="277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0" y="268"/>
                </a:lnTo>
                <a:lnTo>
                  <a:pt x="80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24" name="Rectangle 2432"/>
          <p:cNvSpPr>
            <a:spLocks noChangeArrowheads="1"/>
          </p:cNvSpPr>
          <p:nvPr/>
        </p:nvSpPr>
        <p:spPr bwMode="auto">
          <a:xfrm>
            <a:off x="7180263" y="5735638"/>
            <a:ext cx="5556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29" name="Freeform 2437"/>
          <p:cNvSpPr>
            <a:spLocks noEditPoints="1"/>
          </p:cNvSpPr>
          <p:nvPr/>
        </p:nvSpPr>
        <p:spPr bwMode="auto">
          <a:xfrm>
            <a:off x="5294313" y="4108450"/>
            <a:ext cx="71437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2 h 271"/>
              <a:gd name="T12" fmla="*/ 91 w 91"/>
              <a:gd name="T13" fmla="*/ 262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2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2 h 271"/>
              <a:gd name="T36" fmla="*/ 20 w 91"/>
              <a:gd name="T37" fmla="*/ 262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2 h 271"/>
              <a:gd name="T46" fmla="*/ 0 w 91"/>
              <a:gd name="T47" fmla="*/ 262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2 h 271"/>
              <a:gd name="T54" fmla="*/ 81 w 91"/>
              <a:gd name="T55" fmla="*/ 262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2 h 271"/>
              <a:gd name="T86" fmla="*/ 0 w 91"/>
              <a:gd name="T87" fmla="*/ 262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2"/>
                </a:moveTo>
                <a:lnTo>
                  <a:pt x="91" y="262"/>
                </a:lnTo>
                <a:lnTo>
                  <a:pt x="91" y="10"/>
                </a:lnTo>
                <a:lnTo>
                  <a:pt x="71" y="10"/>
                </a:lnTo>
                <a:lnTo>
                  <a:pt x="71" y="262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2"/>
                </a:lnTo>
                <a:lnTo>
                  <a:pt x="20" y="262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2"/>
                </a:lnTo>
                <a:lnTo>
                  <a:pt x="81" y="262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30" name="Rectangle 2438"/>
          <p:cNvSpPr>
            <a:spLocks noChangeArrowheads="1"/>
          </p:cNvSpPr>
          <p:nvPr/>
        </p:nvSpPr>
        <p:spPr bwMode="auto">
          <a:xfrm>
            <a:off x="5302250" y="4116388"/>
            <a:ext cx="55563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31" name="Freeform 2439"/>
          <p:cNvSpPr>
            <a:spLocks noEditPoints="1"/>
          </p:cNvSpPr>
          <p:nvPr/>
        </p:nvSpPr>
        <p:spPr bwMode="auto">
          <a:xfrm>
            <a:off x="5305425" y="4918075"/>
            <a:ext cx="71438" cy="220663"/>
          </a:xfrm>
          <a:custGeom>
            <a:avLst/>
            <a:gdLst>
              <a:gd name="T0" fmla="*/ 10 w 91"/>
              <a:gd name="T1" fmla="*/ 259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9 h 278"/>
              <a:gd name="T8" fmla="*/ 10 w 91"/>
              <a:gd name="T9" fmla="*/ 259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20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20 h 278"/>
              <a:gd name="T28" fmla="*/ 81 w 91"/>
              <a:gd name="T29" fmla="*/ 20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9"/>
                </a:moveTo>
                <a:lnTo>
                  <a:pt x="10" y="278"/>
                </a:lnTo>
                <a:lnTo>
                  <a:pt x="81" y="278"/>
                </a:lnTo>
                <a:lnTo>
                  <a:pt x="81" y="259"/>
                </a:lnTo>
                <a:lnTo>
                  <a:pt x="10" y="259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32" name="Rectangle 2440"/>
          <p:cNvSpPr>
            <a:spLocks noChangeArrowheads="1"/>
          </p:cNvSpPr>
          <p:nvPr/>
        </p:nvSpPr>
        <p:spPr bwMode="auto">
          <a:xfrm>
            <a:off x="5311775" y="4926013"/>
            <a:ext cx="571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35" name="Freeform 2443"/>
          <p:cNvSpPr>
            <a:spLocks noEditPoints="1"/>
          </p:cNvSpPr>
          <p:nvPr/>
        </p:nvSpPr>
        <p:spPr bwMode="auto">
          <a:xfrm>
            <a:off x="5386388" y="4308475"/>
            <a:ext cx="73025" cy="220663"/>
          </a:xfrm>
          <a:custGeom>
            <a:avLst/>
            <a:gdLst>
              <a:gd name="T0" fmla="*/ 9 w 90"/>
              <a:gd name="T1" fmla="*/ 258 h 278"/>
              <a:gd name="T2" fmla="*/ 9 w 90"/>
              <a:gd name="T3" fmla="*/ 278 h 278"/>
              <a:gd name="T4" fmla="*/ 80 w 90"/>
              <a:gd name="T5" fmla="*/ 278 h 278"/>
              <a:gd name="T6" fmla="*/ 80 w 90"/>
              <a:gd name="T7" fmla="*/ 258 h 278"/>
              <a:gd name="T8" fmla="*/ 9 w 90"/>
              <a:gd name="T9" fmla="*/ 258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0 w 90"/>
              <a:gd name="T21" fmla="*/ 19 h 278"/>
              <a:gd name="T22" fmla="*/ 80 w 90"/>
              <a:gd name="T23" fmla="*/ 0 h 278"/>
              <a:gd name="T24" fmla="*/ 9 w 90"/>
              <a:gd name="T25" fmla="*/ 0 h 278"/>
              <a:gd name="T26" fmla="*/ 9 w 90"/>
              <a:gd name="T27" fmla="*/ 19 h 278"/>
              <a:gd name="T28" fmla="*/ 80 w 90"/>
              <a:gd name="T29" fmla="*/ 19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0 w 90"/>
              <a:gd name="T55" fmla="*/ 268 h 278"/>
              <a:gd name="T56" fmla="*/ 80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0 w 90"/>
              <a:gd name="T63" fmla="*/ 0 h 278"/>
              <a:gd name="T64" fmla="*/ 80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8"/>
                </a:moveTo>
                <a:lnTo>
                  <a:pt x="9" y="278"/>
                </a:lnTo>
                <a:lnTo>
                  <a:pt x="80" y="278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0" y="268"/>
                </a:lnTo>
                <a:lnTo>
                  <a:pt x="80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36" name="Rectangle 2444"/>
          <p:cNvSpPr>
            <a:spLocks noChangeArrowheads="1"/>
          </p:cNvSpPr>
          <p:nvPr/>
        </p:nvSpPr>
        <p:spPr bwMode="auto">
          <a:xfrm>
            <a:off x="5394325" y="4316413"/>
            <a:ext cx="571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39" name="Freeform 2447"/>
          <p:cNvSpPr>
            <a:spLocks noEditPoints="1"/>
          </p:cNvSpPr>
          <p:nvPr/>
        </p:nvSpPr>
        <p:spPr bwMode="auto">
          <a:xfrm>
            <a:off x="5986463" y="3498850"/>
            <a:ext cx="73025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1" y="277"/>
                </a:lnTo>
                <a:lnTo>
                  <a:pt x="81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9" y="0"/>
                </a:lnTo>
                <a:lnTo>
                  <a:pt x="9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40" name="Rectangle 2448"/>
          <p:cNvSpPr>
            <a:spLocks noChangeArrowheads="1"/>
          </p:cNvSpPr>
          <p:nvPr/>
        </p:nvSpPr>
        <p:spPr bwMode="auto">
          <a:xfrm>
            <a:off x="5994400" y="3506788"/>
            <a:ext cx="57150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43" name="Freeform 2451"/>
          <p:cNvSpPr>
            <a:spLocks noEditPoints="1"/>
          </p:cNvSpPr>
          <p:nvPr/>
        </p:nvSpPr>
        <p:spPr bwMode="auto">
          <a:xfrm>
            <a:off x="7489825" y="4718050"/>
            <a:ext cx="71438" cy="215900"/>
          </a:xfrm>
          <a:custGeom>
            <a:avLst/>
            <a:gdLst>
              <a:gd name="T0" fmla="*/ 10 w 91"/>
              <a:gd name="T1" fmla="*/ 251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1 h 271"/>
              <a:gd name="T8" fmla="*/ 10 w 91"/>
              <a:gd name="T9" fmla="*/ 251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9 h 271"/>
              <a:gd name="T16" fmla="*/ 71 w 91"/>
              <a:gd name="T17" fmla="*/ 9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9 h 271"/>
              <a:gd name="T32" fmla="*/ 0 w 91"/>
              <a:gd name="T33" fmla="*/ 9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9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9 h 271"/>
              <a:gd name="T66" fmla="*/ 91 w 91"/>
              <a:gd name="T67" fmla="*/ 9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9 h 271"/>
              <a:gd name="T74" fmla="*/ 10 w 91"/>
              <a:gd name="T75" fmla="*/ 9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1"/>
                </a:moveTo>
                <a:lnTo>
                  <a:pt x="10" y="271"/>
                </a:lnTo>
                <a:lnTo>
                  <a:pt x="81" y="271"/>
                </a:lnTo>
                <a:lnTo>
                  <a:pt x="81" y="251"/>
                </a:lnTo>
                <a:lnTo>
                  <a:pt x="10" y="251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44" name="Rectangle 2452"/>
          <p:cNvSpPr>
            <a:spLocks noChangeArrowheads="1"/>
          </p:cNvSpPr>
          <p:nvPr/>
        </p:nvSpPr>
        <p:spPr bwMode="auto">
          <a:xfrm>
            <a:off x="7497763" y="4725988"/>
            <a:ext cx="57150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45" name="Freeform 2453"/>
          <p:cNvSpPr>
            <a:spLocks noEditPoints="1"/>
          </p:cNvSpPr>
          <p:nvPr/>
        </p:nvSpPr>
        <p:spPr bwMode="auto">
          <a:xfrm>
            <a:off x="7392988" y="4918075"/>
            <a:ext cx="71437" cy="220663"/>
          </a:xfrm>
          <a:custGeom>
            <a:avLst/>
            <a:gdLst>
              <a:gd name="T0" fmla="*/ 9 w 90"/>
              <a:gd name="T1" fmla="*/ 259 h 278"/>
              <a:gd name="T2" fmla="*/ 9 w 90"/>
              <a:gd name="T3" fmla="*/ 278 h 278"/>
              <a:gd name="T4" fmla="*/ 80 w 90"/>
              <a:gd name="T5" fmla="*/ 278 h 278"/>
              <a:gd name="T6" fmla="*/ 80 w 90"/>
              <a:gd name="T7" fmla="*/ 259 h 278"/>
              <a:gd name="T8" fmla="*/ 9 w 90"/>
              <a:gd name="T9" fmla="*/ 259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0 w 90"/>
              <a:gd name="T21" fmla="*/ 20 h 278"/>
              <a:gd name="T22" fmla="*/ 80 w 90"/>
              <a:gd name="T23" fmla="*/ 0 h 278"/>
              <a:gd name="T24" fmla="*/ 9 w 90"/>
              <a:gd name="T25" fmla="*/ 0 h 278"/>
              <a:gd name="T26" fmla="*/ 9 w 90"/>
              <a:gd name="T27" fmla="*/ 20 h 278"/>
              <a:gd name="T28" fmla="*/ 80 w 90"/>
              <a:gd name="T29" fmla="*/ 20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0 w 90"/>
              <a:gd name="T55" fmla="*/ 268 h 278"/>
              <a:gd name="T56" fmla="*/ 80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0 w 90"/>
              <a:gd name="T63" fmla="*/ 0 h 278"/>
              <a:gd name="T64" fmla="*/ 80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9"/>
                </a:moveTo>
                <a:lnTo>
                  <a:pt x="9" y="278"/>
                </a:lnTo>
                <a:lnTo>
                  <a:pt x="80" y="278"/>
                </a:lnTo>
                <a:lnTo>
                  <a:pt x="80" y="259"/>
                </a:lnTo>
                <a:lnTo>
                  <a:pt x="9" y="259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0" y="20"/>
                </a:moveTo>
                <a:lnTo>
                  <a:pt x="80" y="0"/>
                </a:lnTo>
                <a:lnTo>
                  <a:pt x="9" y="0"/>
                </a:lnTo>
                <a:lnTo>
                  <a:pt x="9" y="20"/>
                </a:lnTo>
                <a:lnTo>
                  <a:pt x="8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0" y="268"/>
                </a:lnTo>
                <a:lnTo>
                  <a:pt x="80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46" name="Rectangle 2454"/>
          <p:cNvSpPr>
            <a:spLocks noChangeArrowheads="1"/>
          </p:cNvSpPr>
          <p:nvPr/>
        </p:nvSpPr>
        <p:spPr bwMode="auto">
          <a:xfrm>
            <a:off x="7400925" y="4926013"/>
            <a:ext cx="5556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47" name="Freeform 2455"/>
          <p:cNvSpPr>
            <a:spLocks noEditPoints="1"/>
          </p:cNvSpPr>
          <p:nvPr/>
        </p:nvSpPr>
        <p:spPr bwMode="auto">
          <a:xfrm>
            <a:off x="7085013" y="3498850"/>
            <a:ext cx="71437" cy="220663"/>
          </a:xfrm>
          <a:custGeom>
            <a:avLst/>
            <a:gdLst>
              <a:gd name="T0" fmla="*/ 10 w 90"/>
              <a:gd name="T1" fmla="*/ 258 h 277"/>
              <a:gd name="T2" fmla="*/ 10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10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10 w 90"/>
              <a:gd name="T25" fmla="*/ 0 h 277"/>
              <a:gd name="T26" fmla="*/ 10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10 w 90"/>
              <a:gd name="T43" fmla="*/ 277 h 277"/>
              <a:gd name="T44" fmla="*/ 10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10 w 90"/>
              <a:gd name="T75" fmla="*/ 9 h 277"/>
              <a:gd name="T76" fmla="*/ 10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10 w 90"/>
              <a:gd name="T83" fmla="*/ 277 h 277"/>
              <a:gd name="T84" fmla="*/ 10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48" name="Rectangle 2456"/>
          <p:cNvSpPr>
            <a:spLocks noChangeArrowheads="1"/>
          </p:cNvSpPr>
          <p:nvPr/>
        </p:nvSpPr>
        <p:spPr bwMode="auto">
          <a:xfrm>
            <a:off x="7092950" y="3506788"/>
            <a:ext cx="5556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59" name="Freeform 2467"/>
          <p:cNvSpPr>
            <a:spLocks noEditPoints="1"/>
          </p:cNvSpPr>
          <p:nvPr/>
        </p:nvSpPr>
        <p:spPr bwMode="auto">
          <a:xfrm>
            <a:off x="5340350" y="5122863"/>
            <a:ext cx="241300" cy="215900"/>
          </a:xfrm>
          <a:custGeom>
            <a:avLst/>
            <a:gdLst>
              <a:gd name="T0" fmla="*/ 10 w 304"/>
              <a:gd name="T1" fmla="*/ 252 h 271"/>
              <a:gd name="T2" fmla="*/ 10 w 304"/>
              <a:gd name="T3" fmla="*/ 271 h 271"/>
              <a:gd name="T4" fmla="*/ 294 w 304"/>
              <a:gd name="T5" fmla="*/ 271 h 271"/>
              <a:gd name="T6" fmla="*/ 294 w 304"/>
              <a:gd name="T7" fmla="*/ 252 h 271"/>
              <a:gd name="T8" fmla="*/ 10 w 304"/>
              <a:gd name="T9" fmla="*/ 252 h 271"/>
              <a:gd name="T10" fmla="*/ 285 w 304"/>
              <a:gd name="T11" fmla="*/ 261 h 271"/>
              <a:gd name="T12" fmla="*/ 304 w 304"/>
              <a:gd name="T13" fmla="*/ 261 h 271"/>
              <a:gd name="T14" fmla="*/ 304 w 304"/>
              <a:gd name="T15" fmla="*/ 9 h 271"/>
              <a:gd name="T16" fmla="*/ 285 w 304"/>
              <a:gd name="T17" fmla="*/ 9 h 271"/>
              <a:gd name="T18" fmla="*/ 285 w 304"/>
              <a:gd name="T19" fmla="*/ 261 h 271"/>
              <a:gd name="T20" fmla="*/ 294 w 304"/>
              <a:gd name="T21" fmla="*/ 19 h 271"/>
              <a:gd name="T22" fmla="*/ 294 w 304"/>
              <a:gd name="T23" fmla="*/ 0 h 271"/>
              <a:gd name="T24" fmla="*/ 10 w 304"/>
              <a:gd name="T25" fmla="*/ 0 h 271"/>
              <a:gd name="T26" fmla="*/ 10 w 304"/>
              <a:gd name="T27" fmla="*/ 19 h 271"/>
              <a:gd name="T28" fmla="*/ 294 w 304"/>
              <a:gd name="T29" fmla="*/ 19 h 271"/>
              <a:gd name="T30" fmla="*/ 20 w 304"/>
              <a:gd name="T31" fmla="*/ 9 h 271"/>
              <a:gd name="T32" fmla="*/ 0 w 304"/>
              <a:gd name="T33" fmla="*/ 9 h 271"/>
              <a:gd name="T34" fmla="*/ 0 w 304"/>
              <a:gd name="T35" fmla="*/ 261 h 271"/>
              <a:gd name="T36" fmla="*/ 20 w 304"/>
              <a:gd name="T37" fmla="*/ 261 h 271"/>
              <a:gd name="T38" fmla="*/ 20 w 304"/>
              <a:gd name="T39" fmla="*/ 9 h 271"/>
              <a:gd name="T40" fmla="*/ 0 w 304"/>
              <a:gd name="T41" fmla="*/ 271 h 271"/>
              <a:gd name="T42" fmla="*/ 10 w 304"/>
              <a:gd name="T43" fmla="*/ 271 h 271"/>
              <a:gd name="T44" fmla="*/ 10 w 304"/>
              <a:gd name="T45" fmla="*/ 261 h 271"/>
              <a:gd name="T46" fmla="*/ 0 w 304"/>
              <a:gd name="T47" fmla="*/ 261 h 271"/>
              <a:gd name="T48" fmla="*/ 0 w 304"/>
              <a:gd name="T49" fmla="*/ 271 h 271"/>
              <a:gd name="T50" fmla="*/ 304 w 304"/>
              <a:gd name="T51" fmla="*/ 271 h 271"/>
              <a:gd name="T52" fmla="*/ 304 w 304"/>
              <a:gd name="T53" fmla="*/ 261 h 271"/>
              <a:gd name="T54" fmla="*/ 294 w 304"/>
              <a:gd name="T55" fmla="*/ 261 h 271"/>
              <a:gd name="T56" fmla="*/ 294 w 304"/>
              <a:gd name="T57" fmla="*/ 271 h 271"/>
              <a:gd name="T58" fmla="*/ 304 w 304"/>
              <a:gd name="T59" fmla="*/ 271 h 271"/>
              <a:gd name="T60" fmla="*/ 304 w 304"/>
              <a:gd name="T61" fmla="*/ 0 h 271"/>
              <a:gd name="T62" fmla="*/ 294 w 304"/>
              <a:gd name="T63" fmla="*/ 0 h 271"/>
              <a:gd name="T64" fmla="*/ 294 w 304"/>
              <a:gd name="T65" fmla="*/ 9 h 271"/>
              <a:gd name="T66" fmla="*/ 304 w 304"/>
              <a:gd name="T67" fmla="*/ 9 h 271"/>
              <a:gd name="T68" fmla="*/ 304 w 304"/>
              <a:gd name="T69" fmla="*/ 0 h 271"/>
              <a:gd name="T70" fmla="*/ 0 w 304"/>
              <a:gd name="T71" fmla="*/ 0 h 271"/>
              <a:gd name="T72" fmla="*/ 0 w 304"/>
              <a:gd name="T73" fmla="*/ 9 h 271"/>
              <a:gd name="T74" fmla="*/ 10 w 304"/>
              <a:gd name="T75" fmla="*/ 9 h 271"/>
              <a:gd name="T76" fmla="*/ 10 w 304"/>
              <a:gd name="T77" fmla="*/ 0 h 271"/>
              <a:gd name="T78" fmla="*/ 0 w 304"/>
              <a:gd name="T79" fmla="*/ 0 h 271"/>
              <a:gd name="T80" fmla="*/ 0 w 304"/>
              <a:gd name="T81" fmla="*/ 271 h 271"/>
              <a:gd name="T82" fmla="*/ 10 w 304"/>
              <a:gd name="T83" fmla="*/ 271 h 271"/>
              <a:gd name="T84" fmla="*/ 10 w 304"/>
              <a:gd name="T85" fmla="*/ 261 h 271"/>
              <a:gd name="T86" fmla="*/ 0 w 304"/>
              <a:gd name="T87" fmla="*/ 261 h 271"/>
              <a:gd name="T88" fmla="*/ 0 w 304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1">
                <a:moveTo>
                  <a:pt x="10" y="252"/>
                </a:moveTo>
                <a:lnTo>
                  <a:pt x="10" y="271"/>
                </a:lnTo>
                <a:lnTo>
                  <a:pt x="294" y="271"/>
                </a:lnTo>
                <a:lnTo>
                  <a:pt x="294" y="252"/>
                </a:lnTo>
                <a:lnTo>
                  <a:pt x="10" y="252"/>
                </a:lnTo>
                <a:close/>
                <a:moveTo>
                  <a:pt x="285" y="261"/>
                </a:moveTo>
                <a:lnTo>
                  <a:pt x="304" y="261"/>
                </a:lnTo>
                <a:lnTo>
                  <a:pt x="304" y="9"/>
                </a:lnTo>
                <a:lnTo>
                  <a:pt x="285" y="9"/>
                </a:lnTo>
                <a:lnTo>
                  <a:pt x="285" y="261"/>
                </a:lnTo>
                <a:close/>
                <a:moveTo>
                  <a:pt x="294" y="19"/>
                </a:moveTo>
                <a:lnTo>
                  <a:pt x="294" y="0"/>
                </a:lnTo>
                <a:lnTo>
                  <a:pt x="10" y="0"/>
                </a:lnTo>
                <a:lnTo>
                  <a:pt x="10" y="19"/>
                </a:lnTo>
                <a:lnTo>
                  <a:pt x="294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304" y="271"/>
                </a:moveTo>
                <a:lnTo>
                  <a:pt x="304" y="261"/>
                </a:lnTo>
                <a:lnTo>
                  <a:pt x="294" y="261"/>
                </a:lnTo>
                <a:lnTo>
                  <a:pt x="294" y="271"/>
                </a:lnTo>
                <a:lnTo>
                  <a:pt x="304" y="271"/>
                </a:lnTo>
                <a:close/>
                <a:moveTo>
                  <a:pt x="304" y="0"/>
                </a:moveTo>
                <a:lnTo>
                  <a:pt x="294" y="0"/>
                </a:lnTo>
                <a:lnTo>
                  <a:pt x="294" y="9"/>
                </a:lnTo>
                <a:lnTo>
                  <a:pt x="304" y="9"/>
                </a:lnTo>
                <a:lnTo>
                  <a:pt x="30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60" name="Rectangle 2468"/>
          <p:cNvSpPr>
            <a:spLocks noChangeArrowheads="1"/>
          </p:cNvSpPr>
          <p:nvPr/>
        </p:nvSpPr>
        <p:spPr bwMode="auto">
          <a:xfrm>
            <a:off x="5348288" y="5130800"/>
            <a:ext cx="225425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61" name="Freeform 2469"/>
          <p:cNvSpPr>
            <a:spLocks noEditPoints="1"/>
          </p:cNvSpPr>
          <p:nvPr/>
        </p:nvSpPr>
        <p:spPr bwMode="auto">
          <a:xfrm>
            <a:off x="5294313" y="4513263"/>
            <a:ext cx="236537" cy="220662"/>
          </a:xfrm>
          <a:custGeom>
            <a:avLst/>
            <a:gdLst>
              <a:gd name="T0" fmla="*/ 10 w 297"/>
              <a:gd name="T1" fmla="*/ 259 h 278"/>
              <a:gd name="T2" fmla="*/ 10 w 297"/>
              <a:gd name="T3" fmla="*/ 278 h 278"/>
              <a:gd name="T4" fmla="*/ 288 w 297"/>
              <a:gd name="T5" fmla="*/ 278 h 278"/>
              <a:gd name="T6" fmla="*/ 288 w 297"/>
              <a:gd name="T7" fmla="*/ 259 h 278"/>
              <a:gd name="T8" fmla="*/ 10 w 297"/>
              <a:gd name="T9" fmla="*/ 259 h 278"/>
              <a:gd name="T10" fmla="*/ 278 w 297"/>
              <a:gd name="T11" fmla="*/ 268 h 278"/>
              <a:gd name="T12" fmla="*/ 297 w 297"/>
              <a:gd name="T13" fmla="*/ 268 h 278"/>
              <a:gd name="T14" fmla="*/ 297 w 297"/>
              <a:gd name="T15" fmla="*/ 10 h 278"/>
              <a:gd name="T16" fmla="*/ 278 w 297"/>
              <a:gd name="T17" fmla="*/ 10 h 278"/>
              <a:gd name="T18" fmla="*/ 278 w 297"/>
              <a:gd name="T19" fmla="*/ 268 h 278"/>
              <a:gd name="T20" fmla="*/ 288 w 297"/>
              <a:gd name="T21" fmla="*/ 20 h 278"/>
              <a:gd name="T22" fmla="*/ 288 w 297"/>
              <a:gd name="T23" fmla="*/ 0 h 278"/>
              <a:gd name="T24" fmla="*/ 10 w 297"/>
              <a:gd name="T25" fmla="*/ 0 h 278"/>
              <a:gd name="T26" fmla="*/ 10 w 297"/>
              <a:gd name="T27" fmla="*/ 20 h 278"/>
              <a:gd name="T28" fmla="*/ 288 w 297"/>
              <a:gd name="T29" fmla="*/ 20 h 278"/>
              <a:gd name="T30" fmla="*/ 20 w 297"/>
              <a:gd name="T31" fmla="*/ 10 h 278"/>
              <a:gd name="T32" fmla="*/ 0 w 297"/>
              <a:gd name="T33" fmla="*/ 10 h 278"/>
              <a:gd name="T34" fmla="*/ 0 w 297"/>
              <a:gd name="T35" fmla="*/ 268 h 278"/>
              <a:gd name="T36" fmla="*/ 20 w 297"/>
              <a:gd name="T37" fmla="*/ 268 h 278"/>
              <a:gd name="T38" fmla="*/ 20 w 297"/>
              <a:gd name="T39" fmla="*/ 10 h 278"/>
              <a:gd name="T40" fmla="*/ 0 w 297"/>
              <a:gd name="T41" fmla="*/ 278 h 278"/>
              <a:gd name="T42" fmla="*/ 10 w 297"/>
              <a:gd name="T43" fmla="*/ 278 h 278"/>
              <a:gd name="T44" fmla="*/ 10 w 297"/>
              <a:gd name="T45" fmla="*/ 268 h 278"/>
              <a:gd name="T46" fmla="*/ 0 w 297"/>
              <a:gd name="T47" fmla="*/ 268 h 278"/>
              <a:gd name="T48" fmla="*/ 0 w 297"/>
              <a:gd name="T49" fmla="*/ 278 h 278"/>
              <a:gd name="T50" fmla="*/ 297 w 297"/>
              <a:gd name="T51" fmla="*/ 278 h 278"/>
              <a:gd name="T52" fmla="*/ 297 w 297"/>
              <a:gd name="T53" fmla="*/ 268 h 278"/>
              <a:gd name="T54" fmla="*/ 288 w 297"/>
              <a:gd name="T55" fmla="*/ 268 h 278"/>
              <a:gd name="T56" fmla="*/ 288 w 297"/>
              <a:gd name="T57" fmla="*/ 278 h 278"/>
              <a:gd name="T58" fmla="*/ 297 w 297"/>
              <a:gd name="T59" fmla="*/ 278 h 278"/>
              <a:gd name="T60" fmla="*/ 297 w 297"/>
              <a:gd name="T61" fmla="*/ 0 h 278"/>
              <a:gd name="T62" fmla="*/ 288 w 297"/>
              <a:gd name="T63" fmla="*/ 0 h 278"/>
              <a:gd name="T64" fmla="*/ 288 w 297"/>
              <a:gd name="T65" fmla="*/ 10 h 278"/>
              <a:gd name="T66" fmla="*/ 297 w 297"/>
              <a:gd name="T67" fmla="*/ 10 h 278"/>
              <a:gd name="T68" fmla="*/ 297 w 297"/>
              <a:gd name="T69" fmla="*/ 0 h 278"/>
              <a:gd name="T70" fmla="*/ 0 w 297"/>
              <a:gd name="T71" fmla="*/ 0 h 278"/>
              <a:gd name="T72" fmla="*/ 0 w 297"/>
              <a:gd name="T73" fmla="*/ 10 h 278"/>
              <a:gd name="T74" fmla="*/ 10 w 297"/>
              <a:gd name="T75" fmla="*/ 10 h 278"/>
              <a:gd name="T76" fmla="*/ 10 w 297"/>
              <a:gd name="T77" fmla="*/ 0 h 278"/>
              <a:gd name="T78" fmla="*/ 0 w 297"/>
              <a:gd name="T79" fmla="*/ 0 h 278"/>
              <a:gd name="T80" fmla="*/ 0 w 297"/>
              <a:gd name="T81" fmla="*/ 278 h 278"/>
              <a:gd name="T82" fmla="*/ 10 w 297"/>
              <a:gd name="T83" fmla="*/ 278 h 278"/>
              <a:gd name="T84" fmla="*/ 10 w 297"/>
              <a:gd name="T85" fmla="*/ 268 h 278"/>
              <a:gd name="T86" fmla="*/ 0 w 297"/>
              <a:gd name="T87" fmla="*/ 268 h 278"/>
              <a:gd name="T88" fmla="*/ 0 w 297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8">
                <a:moveTo>
                  <a:pt x="10" y="259"/>
                </a:moveTo>
                <a:lnTo>
                  <a:pt x="10" y="278"/>
                </a:lnTo>
                <a:lnTo>
                  <a:pt x="288" y="278"/>
                </a:lnTo>
                <a:lnTo>
                  <a:pt x="288" y="259"/>
                </a:lnTo>
                <a:lnTo>
                  <a:pt x="10" y="259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10"/>
                </a:lnTo>
                <a:lnTo>
                  <a:pt x="278" y="10"/>
                </a:lnTo>
                <a:lnTo>
                  <a:pt x="278" y="268"/>
                </a:lnTo>
                <a:close/>
                <a:moveTo>
                  <a:pt x="288" y="20"/>
                </a:moveTo>
                <a:lnTo>
                  <a:pt x="288" y="0"/>
                </a:lnTo>
                <a:lnTo>
                  <a:pt x="10" y="0"/>
                </a:lnTo>
                <a:lnTo>
                  <a:pt x="10" y="20"/>
                </a:lnTo>
                <a:lnTo>
                  <a:pt x="288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97" y="278"/>
                </a:moveTo>
                <a:lnTo>
                  <a:pt x="297" y="268"/>
                </a:lnTo>
                <a:lnTo>
                  <a:pt x="288" y="268"/>
                </a:lnTo>
                <a:lnTo>
                  <a:pt x="288" y="278"/>
                </a:lnTo>
                <a:lnTo>
                  <a:pt x="297" y="278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10"/>
                </a:lnTo>
                <a:lnTo>
                  <a:pt x="297" y="10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62" name="Rectangle 2470"/>
          <p:cNvSpPr>
            <a:spLocks noChangeArrowheads="1"/>
          </p:cNvSpPr>
          <p:nvPr/>
        </p:nvSpPr>
        <p:spPr bwMode="auto">
          <a:xfrm>
            <a:off x="5302250" y="4521200"/>
            <a:ext cx="220663" cy="2047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63" name="Freeform 2471"/>
          <p:cNvSpPr>
            <a:spLocks noEditPoints="1"/>
          </p:cNvSpPr>
          <p:nvPr/>
        </p:nvSpPr>
        <p:spPr bwMode="auto">
          <a:xfrm>
            <a:off x="5678488" y="4718050"/>
            <a:ext cx="236537" cy="215900"/>
          </a:xfrm>
          <a:custGeom>
            <a:avLst/>
            <a:gdLst>
              <a:gd name="T0" fmla="*/ 10 w 297"/>
              <a:gd name="T1" fmla="*/ 251 h 271"/>
              <a:gd name="T2" fmla="*/ 10 w 297"/>
              <a:gd name="T3" fmla="*/ 271 h 271"/>
              <a:gd name="T4" fmla="*/ 288 w 297"/>
              <a:gd name="T5" fmla="*/ 271 h 271"/>
              <a:gd name="T6" fmla="*/ 288 w 297"/>
              <a:gd name="T7" fmla="*/ 251 h 271"/>
              <a:gd name="T8" fmla="*/ 10 w 297"/>
              <a:gd name="T9" fmla="*/ 251 h 271"/>
              <a:gd name="T10" fmla="*/ 278 w 297"/>
              <a:gd name="T11" fmla="*/ 261 h 271"/>
              <a:gd name="T12" fmla="*/ 297 w 297"/>
              <a:gd name="T13" fmla="*/ 261 h 271"/>
              <a:gd name="T14" fmla="*/ 297 w 297"/>
              <a:gd name="T15" fmla="*/ 9 h 271"/>
              <a:gd name="T16" fmla="*/ 278 w 297"/>
              <a:gd name="T17" fmla="*/ 9 h 271"/>
              <a:gd name="T18" fmla="*/ 278 w 297"/>
              <a:gd name="T19" fmla="*/ 261 h 271"/>
              <a:gd name="T20" fmla="*/ 288 w 297"/>
              <a:gd name="T21" fmla="*/ 19 h 271"/>
              <a:gd name="T22" fmla="*/ 288 w 297"/>
              <a:gd name="T23" fmla="*/ 0 h 271"/>
              <a:gd name="T24" fmla="*/ 10 w 297"/>
              <a:gd name="T25" fmla="*/ 0 h 271"/>
              <a:gd name="T26" fmla="*/ 10 w 297"/>
              <a:gd name="T27" fmla="*/ 19 h 271"/>
              <a:gd name="T28" fmla="*/ 288 w 297"/>
              <a:gd name="T29" fmla="*/ 19 h 271"/>
              <a:gd name="T30" fmla="*/ 19 w 297"/>
              <a:gd name="T31" fmla="*/ 9 h 271"/>
              <a:gd name="T32" fmla="*/ 0 w 297"/>
              <a:gd name="T33" fmla="*/ 9 h 271"/>
              <a:gd name="T34" fmla="*/ 0 w 297"/>
              <a:gd name="T35" fmla="*/ 261 h 271"/>
              <a:gd name="T36" fmla="*/ 19 w 297"/>
              <a:gd name="T37" fmla="*/ 261 h 271"/>
              <a:gd name="T38" fmla="*/ 19 w 297"/>
              <a:gd name="T39" fmla="*/ 9 h 271"/>
              <a:gd name="T40" fmla="*/ 0 w 297"/>
              <a:gd name="T41" fmla="*/ 271 h 271"/>
              <a:gd name="T42" fmla="*/ 10 w 297"/>
              <a:gd name="T43" fmla="*/ 271 h 271"/>
              <a:gd name="T44" fmla="*/ 10 w 297"/>
              <a:gd name="T45" fmla="*/ 261 h 271"/>
              <a:gd name="T46" fmla="*/ 0 w 297"/>
              <a:gd name="T47" fmla="*/ 261 h 271"/>
              <a:gd name="T48" fmla="*/ 0 w 297"/>
              <a:gd name="T49" fmla="*/ 271 h 271"/>
              <a:gd name="T50" fmla="*/ 297 w 297"/>
              <a:gd name="T51" fmla="*/ 271 h 271"/>
              <a:gd name="T52" fmla="*/ 297 w 297"/>
              <a:gd name="T53" fmla="*/ 261 h 271"/>
              <a:gd name="T54" fmla="*/ 288 w 297"/>
              <a:gd name="T55" fmla="*/ 261 h 271"/>
              <a:gd name="T56" fmla="*/ 288 w 297"/>
              <a:gd name="T57" fmla="*/ 271 h 271"/>
              <a:gd name="T58" fmla="*/ 297 w 297"/>
              <a:gd name="T59" fmla="*/ 271 h 271"/>
              <a:gd name="T60" fmla="*/ 297 w 297"/>
              <a:gd name="T61" fmla="*/ 0 h 271"/>
              <a:gd name="T62" fmla="*/ 288 w 297"/>
              <a:gd name="T63" fmla="*/ 0 h 271"/>
              <a:gd name="T64" fmla="*/ 288 w 297"/>
              <a:gd name="T65" fmla="*/ 9 h 271"/>
              <a:gd name="T66" fmla="*/ 297 w 297"/>
              <a:gd name="T67" fmla="*/ 9 h 271"/>
              <a:gd name="T68" fmla="*/ 297 w 297"/>
              <a:gd name="T69" fmla="*/ 0 h 271"/>
              <a:gd name="T70" fmla="*/ 0 w 297"/>
              <a:gd name="T71" fmla="*/ 0 h 271"/>
              <a:gd name="T72" fmla="*/ 0 w 297"/>
              <a:gd name="T73" fmla="*/ 9 h 271"/>
              <a:gd name="T74" fmla="*/ 10 w 297"/>
              <a:gd name="T75" fmla="*/ 9 h 271"/>
              <a:gd name="T76" fmla="*/ 10 w 297"/>
              <a:gd name="T77" fmla="*/ 0 h 271"/>
              <a:gd name="T78" fmla="*/ 0 w 297"/>
              <a:gd name="T79" fmla="*/ 0 h 271"/>
              <a:gd name="T80" fmla="*/ 0 w 297"/>
              <a:gd name="T81" fmla="*/ 271 h 271"/>
              <a:gd name="T82" fmla="*/ 10 w 297"/>
              <a:gd name="T83" fmla="*/ 271 h 271"/>
              <a:gd name="T84" fmla="*/ 10 w 297"/>
              <a:gd name="T85" fmla="*/ 261 h 271"/>
              <a:gd name="T86" fmla="*/ 0 w 297"/>
              <a:gd name="T87" fmla="*/ 261 h 271"/>
              <a:gd name="T88" fmla="*/ 0 w 297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1">
                <a:moveTo>
                  <a:pt x="10" y="251"/>
                </a:moveTo>
                <a:lnTo>
                  <a:pt x="10" y="271"/>
                </a:lnTo>
                <a:lnTo>
                  <a:pt x="288" y="271"/>
                </a:lnTo>
                <a:lnTo>
                  <a:pt x="288" y="251"/>
                </a:lnTo>
                <a:lnTo>
                  <a:pt x="10" y="251"/>
                </a:lnTo>
                <a:close/>
                <a:moveTo>
                  <a:pt x="278" y="261"/>
                </a:moveTo>
                <a:lnTo>
                  <a:pt x="297" y="261"/>
                </a:lnTo>
                <a:lnTo>
                  <a:pt x="297" y="9"/>
                </a:lnTo>
                <a:lnTo>
                  <a:pt x="278" y="9"/>
                </a:lnTo>
                <a:lnTo>
                  <a:pt x="278" y="261"/>
                </a:lnTo>
                <a:close/>
                <a:moveTo>
                  <a:pt x="288" y="19"/>
                </a:moveTo>
                <a:lnTo>
                  <a:pt x="288" y="0"/>
                </a:lnTo>
                <a:lnTo>
                  <a:pt x="10" y="0"/>
                </a:lnTo>
                <a:lnTo>
                  <a:pt x="10" y="19"/>
                </a:lnTo>
                <a:lnTo>
                  <a:pt x="288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297" y="271"/>
                </a:moveTo>
                <a:lnTo>
                  <a:pt x="297" y="261"/>
                </a:lnTo>
                <a:lnTo>
                  <a:pt x="288" y="261"/>
                </a:lnTo>
                <a:lnTo>
                  <a:pt x="288" y="271"/>
                </a:lnTo>
                <a:lnTo>
                  <a:pt x="297" y="271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9"/>
                </a:lnTo>
                <a:lnTo>
                  <a:pt x="297" y="9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64" name="Rectangle 2472"/>
          <p:cNvSpPr>
            <a:spLocks noChangeArrowheads="1"/>
          </p:cNvSpPr>
          <p:nvPr/>
        </p:nvSpPr>
        <p:spPr bwMode="auto">
          <a:xfrm>
            <a:off x="5686425" y="4725988"/>
            <a:ext cx="220663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69" name="Freeform 2477"/>
          <p:cNvSpPr>
            <a:spLocks noEditPoints="1"/>
          </p:cNvSpPr>
          <p:nvPr/>
        </p:nvSpPr>
        <p:spPr bwMode="auto">
          <a:xfrm>
            <a:off x="5611813" y="5727700"/>
            <a:ext cx="236537" cy="220663"/>
          </a:xfrm>
          <a:custGeom>
            <a:avLst/>
            <a:gdLst>
              <a:gd name="T0" fmla="*/ 10 w 297"/>
              <a:gd name="T1" fmla="*/ 258 h 277"/>
              <a:gd name="T2" fmla="*/ 10 w 297"/>
              <a:gd name="T3" fmla="*/ 277 h 277"/>
              <a:gd name="T4" fmla="*/ 288 w 297"/>
              <a:gd name="T5" fmla="*/ 277 h 277"/>
              <a:gd name="T6" fmla="*/ 288 w 297"/>
              <a:gd name="T7" fmla="*/ 258 h 277"/>
              <a:gd name="T8" fmla="*/ 10 w 297"/>
              <a:gd name="T9" fmla="*/ 258 h 277"/>
              <a:gd name="T10" fmla="*/ 278 w 297"/>
              <a:gd name="T11" fmla="*/ 268 h 277"/>
              <a:gd name="T12" fmla="*/ 297 w 297"/>
              <a:gd name="T13" fmla="*/ 268 h 277"/>
              <a:gd name="T14" fmla="*/ 297 w 297"/>
              <a:gd name="T15" fmla="*/ 9 h 277"/>
              <a:gd name="T16" fmla="*/ 278 w 297"/>
              <a:gd name="T17" fmla="*/ 9 h 277"/>
              <a:gd name="T18" fmla="*/ 278 w 297"/>
              <a:gd name="T19" fmla="*/ 268 h 277"/>
              <a:gd name="T20" fmla="*/ 288 w 297"/>
              <a:gd name="T21" fmla="*/ 19 h 277"/>
              <a:gd name="T22" fmla="*/ 288 w 297"/>
              <a:gd name="T23" fmla="*/ 0 h 277"/>
              <a:gd name="T24" fmla="*/ 10 w 297"/>
              <a:gd name="T25" fmla="*/ 0 h 277"/>
              <a:gd name="T26" fmla="*/ 10 w 297"/>
              <a:gd name="T27" fmla="*/ 19 h 277"/>
              <a:gd name="T28" fmla="*/ 288 w 297"/>
              <a:gd name="T29" fmla="*/ 19 h 277"/>
              <a:gd name="T30" fmla="*/ 19 w 297"/>
              <a:gd name="T31" fmla="*/ 9 h 277"/>
              <a:gd name="T32" fmla="*/ 0 w 297"/>
              <a:gd name="T33" fmla="*/ 9 h 277"/>
              <a:gd name="T34" fmla="*/ 0 w 297"/>
              <a:gd name="T35" fmla="*/ 268 h 277"/>
              <a:gd name="T36" fmla="*/ 19 w 297"/>
              <a:gd name="T37" fmla="*/ 268 h 277"/>
              <a:gd name="T38" fmla="*/ 19 w 297"/>
              <a:gd name="T39" fmla="*/ 9 h 277"/>
              <a:gd name="T40" fmla="*/ 0 w 297"/>
              <a:gd name="T41" fmla="*/ 277 h 277"/>
              <a:gd name="T42" fmla="*/ 10 w 297"/>
              <a:gd name="T43" fmla="*/ 277 h 277"/>
              <a:gd name="T44" fmla="*/ 10 w 297"/>
              <a:gd name="T45" fmla="*/ 268 h 277"/>
              <a:gd name="T46" fmla="*/ 0 w 297"/>
              <a:gd name="T47" fmla="*/ 268 h 277"/>
              <a:gd name="T48" fmla="*/ 0 w 297"/>
              <a:gd name="T49" fmla="*/ 277 h 277"/>
              <a:gd name="T50" fmla="*/ 297 w 297"/>
              <a:gd name="T51" fmla="*/ 277 h 277"/>
              <a:gd name="T52" fmla="*/ 297 w 297"/>
              <a:gd name="T53" fmla="*/ 268 h 277"/>
              <a:gd name="T54" fmla="*/ 288 w 297"/>
              <a:gd name="T55" fmla="*/ 268 h 277"/>
              <a:gd name="T56" fmla="*/ 288 w 297"/>
              <a:gd name="T57" fmla="*/ 277 h 277"/>
              <a:gd name="T58" fmla="*/ 297 w 297"/>
              <a:gd name="T59" fmla="*/ 277 h 277"/>
              <a:gd name="T60" fmla="*/ 297 w 297"/>
              <a:gd name="T61" fmla="*/ 0 h 277"/>
              <a:gd name="T62" fmla="*/ 288 w 297"/>
              <a:gd name="T63" fmla="*/ 0 h 277"/>
              <a:gd name="T64" fmla="*/ 288 w 297"/>
              <a:gd name="T65" fmla="*/ 9 h 277"/>
              <a:gd name="T66" fmla="*/ 297 w 297"/>
              <a:gd name="T67" fmla="*/ 9 h 277"/>
              <a:gd name="T68" fmla="*/ 297 w 297"/>
              <a:gd name="T69" fmla="*/ 0 h 277"/>
              <a:gd name="T70" fmla="*/ 0 w 297"/>
              <a:gd name="T71" fmla="*/ 0 h 277"/>
              <a:gd name="T72" fmla="*/ 0 w 297"/>
              <a:gd name="T73" fmla="*/ 9 h 277"/>
              <a:gd name="T74" fmla="*/ 10 w 297"/>
              <a:gd name="T75" fmla="*/ 9 h 277"/>
              <a:gd name="T76" fmla="*/ 10 w 297"/>
              <a:gd name="T77" fmla="*/ 0 h 277"/>
              <a:gd name="T78" fmla="*/ 0 w 297"/>
              <a:gd name="T79" fmla="*/ 0 h 277"/>
              <a:gd name="T80" fmla="*/ 0 w 297"/>
              <a:gd name="T81" fmla="*/ 277 h 277"/>
              <a:gd name="T82" fmla="*/ 10 w 297"/>
              <a:gd name="T83" fmla="*/ 277 h 277"/>
              <a:gd name="T84" fmla="*/ 10 w 297"/>
              <a:gd name="T85" fmla="*/ 268 h 277"/>
              <a:gd name="T86" fmla="*/ 0 w 297"/>
              <a:gd name="T87" fmla="*/ 268 h 277"/>
              <a:gd name="T88" fmla="*/ 0 w 297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7">
                <a:moveTo>
                  <a:pt x="10" y="258"/>
                </a:moveTo>
                <a:lnTo>
                  <a:pt x="10" y="277"/>
                </a:lnTo>
                <a:lnTo>
                  <a:pt x="288" y="277"/>
                </a:lnTo>
                <a:lnTo>
                  <a:pt x="288" y="258"/>
                </a:lnTo>
                <a:lnTo>
                  <a:pt x="10" y="258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9"/>
                </a:lnTo>
                <a:lnTo>
                  <a:pt x="278" y="9"/>
                </a:lnTo>
                <a:lnTo>
                  <a:pt x="278" y="268"/>
                </a:lnTo>
                <a:close/>
                <a:moveTo>
                  <a:pt x="288" y="19"/>
                </a:moveTo>
                <a:lnTo>
                  <a:pt x="288" y="0"/>
                </a:lnTo>
                <a:lnTo>
                  <a:pt x="10" y="0"/>
                </a:lnTo>
                <a:lnTo>
                  <a:pt x="10" y="19"/>
                </a:lnTo>
                <a:lnTo>
                  <a:pt x="288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297" y="277"/>
                </a:moveTo>
                <a:lnTo>
                  <a:pt x="297" y="268"/>
                </a:lnTo>
                <a:lnTo>
                  <a:pt x="288" y="268"/>
                </a:lnTo>
                <a:lnTo>
                  <a:pt x="288" y="277"/>
                </a:lnTo>
                <a:lnTo>
                  <a:pt x="297" y="277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9"/>
                </a:lnTo>
                <a:lnTo>
                  <a:pt x="297" y="9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70" name="Rectangle 2478"/>
          <p:cNvSpPr>
            <a:spLocks noChangeArrowheads="1"/>
          </p:cNvSpPr>
          <p:nvPr/>
        </p:nvSpPr>
        <p:spPr bwMode="auto">
          <a:xfrm>
            <a:off x="5619750" y="5735638"/>
            <a:ext cx="220663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71" name="Freeform 2479"/>
          <p:cNvSpPr>
            <a:spLocks noEditPoints="1"/>
          </p:cNvSpPr>
          <p:nvPr/>
        </p:nvSpPr>
        <p:spPr bwMode="auto">
          <a:xfrm>
            <a:off x="5324475" y="5727700"/>
            <a:ext cx="236538" cy="220663"/>
          </a:xfrm>
          <a:custGeom>
            <a:avLst/>
            <a:gdLst>
              <a:gd name="T0" fmla="*/ 10 w 297"/>
              <a:gd name="T1" fmla="*/ 258 h 277"/>
              <a:gd name="T2" fmla="*/ 10 w 297"/>
              <a:gd name="T3" fmla="*/ 277 h 277"/>
              <a:gd name="T4" fmla="*/ 288 w 297"/>
              <a:gd name="T5" fmla="*/ 277 h 277"/>
              <a:gd name="T6" fmla="*/ 288 w 297"/>
              <a:gd name="T7" fmla="*/ 258 h 277"/>
              <a:gd name="T8" fmla="*/ 10 w 297"/>
              <a:gd name="T9" fmla="*/ 258 h 277"/>
              <a:gd name="T10" fmla="*/ 278 w 297"/>
              <a:gd name="T11" fmla="*/ 268 h 277"/>
              <a:gd name="T12" fmla="*/ 297 w 297"/>
              <a:gd name="T13" fmla="*/ 268 h 277"/>
              <a:gd name="T14" fmla="*/ 297 w 297"/>
              <a:gd name="T15" fmla="*/ 9 h 277"/>
              <a:gd name="T16" fmla="*/ 278 w 297"/>
              <a:gd name="T17" fmla="*/ 9 h 277"/>
              <a:gd name="T18" fmla="*/ 278 w 297"/>
              <a:gd name="T19" fmla="*/ 268 h 277"/>
              <a:gd name="T20" fmla="*/ 288 w 297"/>
              <a:gd name="T21" fmla="*/ 19 h 277"/>
              <a:gd name="T22" fmla="*/ 288 w 297"/>
              <a:gd name="T23" fmla="*/ 0 h 277"/>
              <a:gd name="T24" fmla="*/ 10 w 297"/>
              <a:gd name="T25" fmla="*/ 0 h 277"/>
              <a:gd name="T26" fmla="*/ 10 w 297"/>
              <a:gd name="T27" fmla="*/ 19 h 277"/>
              <a:gd name="T28" fmla="*/ 288 w 297"/>
              <a:gd name="T29" fmla="*/ 19 h 277"/>
              <a:gd name="T30" fmla="*/ 19 w 297"/>
              <a:gd name="T31" fmla="*/ 9 h 277"/>
              <a:gd name="T32" fmla="*/ 0 w 297"/>
              <a:gd name="T33" fmla="*/ 9 h 277"/>
              <a:gd name="T34" fmla="*/ 0 w 297"/>
              <a:gd name="T35" fmla="*/ 268 h 277"/>
              <a:gd name="T36" fmla="*/ 19 w 297"/>
              <a:gd name="T37" fmla="*/ 268 h 277"/>
              <a:gd name="T38" fmla="*/ 19 w 297"/>
              <a:gd name="T39" fmla="*/ 9 h 277"/>
              <a:gd name="T40" fmla="*/ 0 w 297"/>
              <a:gd name="T41" fmla="*/ 277 h 277"/>
              <a:gd name="T42" fmla="*/ 10 w 297"/>
              <a:gd name="T43" fmla="*/ 277 h 277"/>
              <a:gd name="T44" fmla="*/ 10 w 297"/>
              <a:gd name="T45" fmla="*/ 268 h 277"/>
              <a:gd name="T46" fmla="*/ 0 w 297"/>
              <a:gd name="T47" fmla="*/ 268 h 277"/>
              <a:gd name="T48" fmla="*/ 0 w 297"/>
              <a:gd name="T49" fmla="*/ 277 h 277"/>
              <a:gd name="T50" fmla="*/ 297 w 297"/>
              <a:gd name="T51" fmla="*/ 277 h 277"/>
              <a:gd name="T52" fmla="*/ 297 w 297"/>
              <a:gd name="T53" fmla="*/ 268 h 277"/>
              <a:gd name="T54" fmla="*/ 288 w 297"/>
              <a:gd name="T55" fmla="*/ 268 h 277"/>
              <a:gd name="T56" fmla="*/ 288 w 297"/>
              <a:gd name="T57" fmla="*/ 277 h 277"/>
              <a:gd name="T58" fmla="*/ 297 w 297"/>
              <a:gd name="T59" fmla="*/ 277 h 277"/>
              <a:gd name="T60" fmla="*/ 297 w 297"/>
              <a:gd name="T61" fmla="*/ 0 h 277"/>
              <a:gd name="T62" fmla="*/ 288 w 297"/>
              <a:gd name="T63" fmla="*/ 0 h 277"/>
              <a:gd name="T64" fmla="*/ 288 w 297"/>
              <a:gd name="T65" fmla="*/ 9 h 277"/>
              <a:gd name="T66" fmla="*/ 297 w 297"/>
              <a:gd name="T67" fmla="*/ 9 h 277"/>
              <a:gd name="T68" fmla="*/ 297 w 297"/>
              <a:gd name="T69" fmla="*/ 0 h 277"/>
              <a:gd name="T70" fmla="*/ 0 w 297"/>
              <a:gd name="T71" fmla="*/ 0 h 277"/>
              <a:gd name="T72" fmla="*/ 0 w 297"/>
              <a:gd name="T73" fmla="*/ 9 h 277"/>
              <a:gd name="T74" fmla="*/ 10 w 297"/>
              <a:gd name="T75" fmla="*/ 9 h 277"/>
              <a:gd name="T76" fmla="*/ 10 w 297"/>
              <a:gd name="T77" fmla="*/ 0 h 277"/>
              <a:gd name="T78" fmla="*/ 0 w 297"/>
              <a:gd name="T79" fmla="*/ 0 h 277"/>
              <a:gd name="T80" fmla="*/ 0 w 297"/>
              <a:gd name="T81" fmla="*/ 277 h 277"/>
              <a:gd name="T82" fmla="*/ 10 w 297"/>
              <a:gd name="T83" fmla="*/ 277 h 277"/>
              <a:gd name="T84" fmla="*/ 10 w 297"/>
              <a:gd name="T85" fmla="*/ 268 h 277"/>
              <a:gd name="T86" fmla="*/ 0 w 297"/>
              <a:gd name="T87" fmla="*/ 268 h 277"/>
              <a:gd name="T88" fmla="*/ 0 w 297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7">
                <a:moveTo>
                  <a:pt x="10" y="258"/>
                </a:moveTo>
                <a:lnTo>
                  <a:pt x="10" y="277"/>
                </a:lnTo>
                <a:lnTo>
                  <a:pt x="288" y="277"/>
                </a:lnTo>
                <a:lnTo>
                  <a:pt x="288" y="258"/>
                </a:lnTo>
                <a:lnTo>
                  <a:pt x="10" y="258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9"/>
                </a:lnTo>
                <a:lnTo>
                  <a:pt x="278" y="9"/>
                </a:lnTo>
                <a:lnTo>
                  <a:pt x="278" y="268"/>
                </a:lnTo>
                <a:close/>
                <a:moveTo>
                  <a:pt x="288" y="19"/>
                </a:moveTo>
                <a:lnTo>
                  <a:pt x="288" y="0"/>
                </a:lnTo>
                <a:lnTo>
                  <a:pt x="10" y="0"/>
                </a:lnTo>
                <a:lnTo>
                  <a:pt x="10" y="19"/>
                </a:lnTo>
                <a:lnTo>
                  <a:pt x="288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297" y="277"/>
                </a:moveTo>
                <a:lnTo>
                  <a:pt x="297" y="268"/>
                </a:lnTo>
                <a:lnTo>
                  <a:pt x="288" y="268"/>
                </a:lnTo>
                <a:lnTo>
                  <a:pt x="288" y="277"/>
                </a:lnTo>
                <a:lnTo>
                  <a:pt x="297" y="277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9"/>
                </a:lnTo>
                <a:lnTo>
                  <a:pt x="297" y="9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72" name="Rectangle 2480"/>
          <p:cNvSpPr>
            <a:spLocks noChangeArrowheads="1"/>
          </p:cNvSpPr>
          <p:nvPr/>
        </p:nvSpPr>
        <p:spPr bwMode="auto">
          <a:xfrm>
            <a:off x="5332413" y="5735638"/>
            <a:ext cx="220662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79" name="Freeform 2487"/>
          <p:cNvSpPr>
            <a:spLocks noEditPoints="1"/>
          </p:cNvSpPr>
          <p:nvPr/>
        </p:nvSpPr>
        <p:spPr bwMode="auto">
          <a:xfrm>
            <a:off x="6459538" y="4918075"/>
            <a:ext cx="234950" cy="220663"/>
          </a:xfrm>
          <a:custGeom>
            <a:avLst/>
            <a:gdLst>
              <a:gd name="T0" fmla="*/ 10 w 298"/>
              <a:gd name="T1" fmla="*/ 259 h 278"/>
              <a:gd name="T2" fmla="*/ 10 w 298"/>
              <a:gd name="T3" fmla="*/ 278 h 278"/>
              <a:gd name="T4" fmla="*/ 288 w 298"/>
              <a:gd name="T5" fmla="*/ 278 h 278"/>
              <a:gd name="T6" fmla="*/ 288 w 298"/>
              <a:gd name="T7" fmla="*/ 259 h 278"/>
              <a:gd name="T8" fmla="*/ 10 w 298"/>
              <a:gd name="T9" fmla="*/ 259 h 278"/>
              <a:gd name="T10" fmla="*/ 278 w 298"/>
              <a:gd name="T11" fmla="*/ 268 h 278"/>
              <a:gd name="T12" fmla="*/ 298 w 298"/>
              <a:gd name="T13" fmla="*/ 268 h 278"/>
              <a:gd name="T14" fmla="*/ 298 w 298"/>
              <a:gd name="T15" fmla="*/ 10 h 278"/>
              <a:gd name="T16" fmla="*/ 278 w 298"/>
              <a:gd name="T17" fmla="*/ 10 h 278"/>
              <a:gd name="T18" fmla="*/ 278 w 298"/>
              <a:gd name="T19" fmla="*/ 268 h 278"/>
              <a:gd name="T20" fmla="*/ 288 w 298"/>
              <a:gd name="T21" fmla="*/ 20 h 278"/>
              <a:gd name="T22" fmla="*/ 288 w 298"/>
              <a:gd name="T23" fmla="*/ 0 h 278"/>
              <a:gd name="T24" fmla="*/ 10 w 298"/>
              <a:gd name="T25" fmla="*/ 0 h 278"/>
              <a:gd name="T26" fmla="*/ 10 w 298"/>
              <a:gd name="T27" fmla="*/ 20 h 278"/>
              <a:gd name="T28" fmla="*/ 288 w 298"/>
              <a:gd name="T29" fmla="*/ 20 h 278"/>
              <a:gd name="T30" fmla="*/ 20 w 298"/>
              <a:gd name="T31" fmla="*/ 10 h 278"/>
              <a:gd name="T32" fmla="*/ 0 w 298"/>
              <a:gd name="T33" fmla="*/ 10 h 278"/>
              <a:gd name="T34" fmla="*/ 0 w 298"/>
              <a:gd name="T35" fmla="*/ 268 h 278"/>
              <a:gd name="T36" fmla="*/ 20 w 298"/>
              <a:gd name="T37" fmla="*/ 268 h 278"/>
              <a:gd name="T38" fmla="*/ 20 w 298"/>
              <a:gd name="T39" fmla="*/ 10 h 278"/>
              <a:gd name="T40" fmla="*/ 0 w 298"/>
              <a:gd name="T41" fmla="*/ 278 h 278"/>
              <a:gd name="T42" fmla="*/ 10 w 298"/>
              <a:gd name="T43" fmla="*/ 278 h 278"/>
              <a:gd name="T44" fmla="*/ 10 w 298"/>
              <a:gd name="T45" fmla="*/ 268 h 278"/>
              <a:gd name="T46" fmla="*/ 0 w 298"/>
              <a:gd name="T47" fmla="*/ 268 h 278"/>
              <a:gd name="T48" fmla="*/ 0 w 298"/>
              <a:gd name="T49" fmla="*/ 278 h 278"/>
              <a:gd name="T50" fmla="*/ 298 w 298"/>
              <a:gd name="T51" fmla="*/ 278 h 278"/>
              <a:gd name="T52" fmla="*/ 298 w 298"/>
              <a:gd name="T53" fmla="*/ 268 h 278"/>
              <a:gd name="T54" fmla="*/ 288 w 298"/>
              <a:gd name="T55" fmla="*/ 268 h 278"/>
              <a:gd name="T56" fmla="*/ 288 w 298"/>
              <a:gd name="T57" fmla="*/ 278 h 278"/>
              <a:gd name="T58" fmla="*/ 298 w 298"/>
              <a:gd name="T59" fmla="*/ 278 h 278"/>
              <a:gd name="T60" fmla="*/ 298 w 298"/>
              <a:gd name="T61" fmla="*/ 0 h 278"/>
              <a:gd name="T62" fmla="*/ 288 w 298"/>
              <a:gd name="T63" fmla="*/ 0 h 278"/>
              <a:gd name="T64" fmla="*/ 288 w 298"/>
              <a:gd name="T65" fmla="*/ 10 h 278"/>
              <a:gd name="T66" fmla="*/ 298 w 298"/>
              <a:gd name="T67" fmla="*/ 10 h 278"/>
              <a:gd name="T68" fmla="*/ 298 w 298"/>
              <a:gd name="T69" fmla="*/ 0 h 278"/>
              <a:gd name="T70" fmla="*/ 0 w 298"/>
              <a:gd name="T71" fmla="*/ 0 h 278"/>
              <a:gd name="T72" fmla="*/ 0 w 298"/>
              <a:gd name="T73" fmla="*/ 10 h 278"/>
              <a:gd name="T74" fmla="*/ 10 w 298"/>
              <a:gd name="T75" fmla="*/ 10 h 278"/>
              <a:gd name="T76" fmla="*/ 10 w 298"/>
              <a:gd name="T77" fmla="*/ 0 h 278"/>
              <a:gd name="T78" fmla="*/ 0 w 298"/>
              <a:gd name="T79" fmla="*/ 0 h 278"/>
              <a:gd name="T80" fmla="*/ 0 w 298"/>
              <a:gd name="T81" fmla="*/ 278 h 278"/>
              <a:gd name="T82" fmla="*/ 10 w 298"/>
              <a:gd name="T83" fmla="*/ 278 h 278"/>
              <a:gd name="T84" fmla="*/ 10 w 298"/>
              <a:gd name="T85" fmla="*/ 268 h 278"/>
              <a:gd name="T86" fmla="*/ 0 w 298"/>
              <a:gd name="T87" fmla="*/ 268 h 278"/>
              <a:gd name="T88" fmla="*/ 0 w 298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8" h="278">
                <a:moveTo>
                  <a:pt x="10" y="259"/>
                </a:moveTo>
                <a:lnTo>
                  <a:pt x="10" y="278"/>
                </a:lnTo>
                <a:lnTo>
                  <a:pt x="288" y="278"/>
                </a:lnTo>
                <a:lnTo>
                  <a:pt x="288" y="259"/>
                </a:lnTo>
                <a:lnTo>
                  <a:pt x="10" y="259"/>
                </a:lnTo>
                <a:close/>
                <a:moveTo>
                  <a:pt x="278" y="268"/>
                </a:moveTo>
                <a:lnTo>
                  <a:pt x="298" y="268"/>
                </a:lnTo>
                <a:lnTo>
                  <a:pt x="298" y="10"/>
                </a:lnTo>
                <a:lnTo>
                  <a:pt x="278" y="10"/>
                </a:lnTo>
                <a:lnTo>
                  <a:pt x="278" y="268"/>
                </a:lnTo>
                <a:close/>
                <a:moveTo>
                  <a:pt x="288" y="20"/>
                </a:moveTo>
                <a:lnTo>
                  <a:pt x="288" y="0"/>
                </a:lnTo>
                <a:lnTo>
                  <a:pt x="10" y="0"/>
                </a:lnTo>
                <a:lnTo>
                  <a:pt x="10" y="20"/>
                </a:lnTo>
                <a:lnTo>
                  <a:pt x="288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98" y="278"/>
                </a:moveTo>
                <a:lnTo>
                  <a:pt x="298" y="268"/>
                </a:lnTo>
                <a:lnTo>
                  <a:pt x="288" y="268"/>
                </a:lnTo>
                <a:lnTo>
                  <a:pt x="288" y="278"/>
                </a:lnTo>
                <a:lnTo>
                  <a:pt x="298" y="278"/>
                </a:lnTo>
                <a:close/>
                <a:moveTo>
                  <a:pt x="298" y="0"/>
                </a:moveTo>
                <a:lnTo>
                  <a:pt x="288" y="0"/>
                </a:lnTo>
                <a:lnTo>
                  <a:pt x="288" y="10"/>
                </a:lnTo>
                <a:lnTo>
                  <a:pt x="298" y="10"/>
                </a:lnTo>
                <a:lnTo>
                  <a:pt x="298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80" name="Rectangle 2488"/>
          <p:cNvSpPr>
            <a:spLocks noChangeArrowheads="1"/>
          </p:cNvSpPr>
          <p:nvPr/>
        </p:nvSpPr>
        <p:spPr bwMode="auto">
          <a:xfrm>
            <a:off x="6467475" y="4926013"/>
            <a:ext cx="219075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83" name="Freeform 2491"/>
          <p:cNvSpPr>
            <a:spLocks noEditPoints="1"/>
          </p:cNvSpPr>
          <p:nvPr/>
        </p:nvSpPr>
        <p:spPr bwMode="auto">
          <a:xfrm>
            <a:off x="6105525" y="5727700"/>
            <a:ext cx="71438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1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1 w 91"/>
              <a:gd name="T17" fmla="*/ 9 h 277"/>
              <a:gd name="T18" fmla="*/ 71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85" name="Freeform 2493"/>
          <p:cNvSpPr>
            <a:spLocks noEditPoints="1"/>
          </p:cNvSpPr>
          <p:nvPr/>
        </p:nvSpPr>
        <p:spPr bwMode="auto">
          <a:xfrm>
            <a:off x="6289675" y="5727700"/>
            <a:ext cx="153988" cy="220663"/>
          </a:xfrm>
          <a:custGeom>
            <a:avLst/>
            <a:gdLst>
              <a:gd name="T0" fmla="*/ 10 w 194"/>
              <a:gd name="T1" fmla="*/ 258 h 277"/>
              <a:gd name="T2" fmla="*/ 10 w 194"/>
              <a:gd name="T3" fmla="*/ 277 h 277"/>
              <a:gd name="T4" fmla="*/ 184 w 194"/>
              <a:gd name="T5" fmla="*/ 277 h 277"/>
              <a:gd name="T6" fmla="*/ 184 w 194"/>
              <a:gd name="T7" fmla="*/ 258 h 277"/>
              <a:gd name="T8" fmla="*/ 10 w 194"/>
              <a:gd name="T9" fmla="*/ 258 h 277"/>
              <a:gd name="T10" fmla="*/ 175 w 194"/>
              <a:gd name="T11" fmla="*/ 268 h 277"/>
              <a:gd name="T12" fmla="*/ 194 w 194"/>
              <a:gd name="T13" fmla="*/ 268 h 277"/>
              <a:gd name="T14" fmla="*/ 194 w 194"/>
              <a:gd name="T15" fmla="*/ 9 h 277"/>
              <a:gd name="T16" fmla="*/ 175 w 194"/>
              <a:gd name="T17" fmla="*/ 9 h 277"/>
              <a:gd name="T18" fmla="*/ 175 w 194"/>
              <a:gd name="T19" fmla="*/ 268 h 277"/>
              <a:gd name="T20" fmla="*/ 184 w 194"/>
              <a:gd name="T21" fmla="*/ 19 h 277"/>
              <a:gd name="T22" fmla="*/ 184 w 194"/>
              <a:gd name="T23" fmla="*/ 0 h 277"/>
              <a:gd name="T24" fmla="*/ 10 w 194"/>
              <a:gd name="T25" fmla="*/ 0 h 277"/>
              <a:gd name="T26" fmla="*/ 10 w 194"/>
              <a:gd name="T27" fmla="*/ 19 h 277"/>
              <a:gd name="T28" fmla="*/ 184 w 194"/>
              <a:gd name="T29" fmla="*/ 19 h 277"/>
              <a:gd name="T30" fmla="*/ 19 w 194"/>
              <a:gd name="T31" fmla="*/ 9 h 277"/>
              <a:gd name="T32" fmla="*/ 0 w 194"/>
              <a:gd name="T33" fmla="*/ 9 h 277"/>
              <a:gd name="T34" fmla="*/ 0 w 194"/>
              <a:gd name="T35" fmla="*/ 268 h 277"/>
              <a:gd name="T36" fmla="*/ 19 w 194"/>
              <a:gd name="T37" fmla="*/ 268 h 277"/>
              <a:gd name="T38" fmla="*/ 19 w 194"/>
              <a:gd name="T39" fmla="*/ 9 h 277"/>
              <a:gd name="T40" fmla="*/ 0 w 194"/>
              <a:gd name="T41" fmla="*/ 277 h 277"/>
              <a:gd name="T42" fmla="*/ 10 w 194"/>
              <a:gd name="T43" fmla="*/ 277 h 277"/>
              <a:gd name="T44" fmla="*/ 10 w 194"/>
              <a:gd name="T45" fmla="*/ 268 h 277"/>
              <a:gd name="T46" fmla="*/ 0 w 194"/>
              <a:gd name="T47" fmla="*/ 268 h 277"/>
              <a:gd name="T48" fmla="*/ 0 w 194"/>
              <a:gd name="T49" fmla="*/ 277 h 277"/>
              <a:gd name="T50" fmla="*/ 194 w 194"/>
              <a:gd name="T51" fmla="*/ 277 h 277"/>
              <a:gd name="T52" fmla="*/ 194 w 194"/>
              <a:gd name="T53" fmla="*/ 268 h 277"/>
              <a:gd name="T54" fmla="*/ 184 w 194"/>
              <a:gd name="T55" fmla="*/ 268 h 277"/>
              <a:gd name="T56" fmla="*/ 184 w 194"/>
              <a:gd name="T57" fmla="*/ 277 h 277"/>
              <a:gd name="T58" fmla="*/ 194 w 194"/>
              <a:gd name="T59" fmla="*/ 277 h 277"/>
              <a:gd name="T60" fmla="*/ 194 w 194"/>
              <a:gd name="T61" fmla="*/ 0 h 277"/>
              <a:gd name="T62" fmla="*/ 184 w 194"/>
              <a:gd name="T63" fmla="*/ 0 h 277"/>
              <a:gd name="T64" fmla="*/ 184 w 194"/>
              <a:gd name="T65" fmla="*/ 9 h 277"/>
              <a:gd name="T66" fmla="*/ 194 w 194"/>
              <a:gd name="T67" fmla="*/ 9 h 277"/>
              <a:gd name="T68" fmla="*/ 194 w 194"/>
              <a:gd name="T69" fmla="*/ 0 h 277"/>
              <a:gd name="T70" fmla="*/ 0 w 194"/>
              <a:gd name="T71" fmla="*/ 0 h 277"/>
              <a:gd name="T72" fmla="*/ 0 w 194"/>
              <a:gd name="T73" fmla="*/ 9 h 277"/>
              <a:gd name="T74" fmla="*/ 10 w 194"/>
              <a:gd name="T75" fmla="*/ 9 h 277"/>
              <a:gd name="T76" fmla="*/ 10 w 194"/>
              <a:gd name="T77" fmla="*/ 0 h 277"/>
              <a:gd name="T78" fmla="*/ 0 w 194"/>
              <a:gd name="T79" fmla="*/ 0 h 277"/>
              <a:gd name="T80" fmla="*/ 0 w 194"/>
              <a:gd name="T81" fmla="*/ 277 h 277"/>
              <a:gd name="T82" fmla="*/ 10 w 194"/>
              <a:gd name="T83" fmla="*/ 277 h 277"/>
              <a:gd name="T84" fmla="*/ 10 w 194"/>
              <a:gd name="T85" fmla="*/ 268 h 277"/>
              <a:gd name="T86" fmla="*/ 0 w 194"/>
              <a:gd name="T87" fmla="*/ 268 h 277"/>
              <a:gd name="T88" fmla="*/ 0 w 19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77">
                <a:moveTo>
                  <a:pt x="10" y="258"/>
                </a:moveTo>
                <a:lnTo>
                  <a:pt x="10" y="277"/>
                </a:lnTo>
                <a:lnTo>
                  <a:pt x="184" y="277"/>
                </a:lnTo>
                <a:lnTo>
                  <a:pt x="184" y="258"/>
                </a:lnTo>
                <a:lnTo>
                  <a:pt x="10" y="258"/>
                </a:lnTo>
                <a:close/>
                <a:moveTo>
                  <a:pt x="175" y="268"/>
                </a:moveTo>
                <a:lnTo>
                  <a:pt x="194" y="268"/>
                </a:lnTo>
                <a:lnTo>
                  <a:pt x="194" y="9"/>
                </a:lnTo>
                <a:lnTo>
                  <a:pt x="175" y="9"/>
                </a:lnTo>
                <a:lnTo>
                  <a:pt x="175" y="268"/>
                </a:lnTo>
                <a:close/>
                <a:moveTo>
                  <a:pt x="184" y="19"/>
                </a:moveTo>
                <a:lnTo>
                  <a:pt x="184" y="0"/>
                </a:lnTo>
                <a:lnTo>
                  <a:pt x="10" y="0"/>
                </a:lnTo>
                <a:lnTo>
                  <a:pt x="10" y="19"/>
                </a:lnTo>
                <a:lnTo>
                  <a:pt x="18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94" y="277"/>
                </a:moveTo>
                <a:lnTo>
                  <a:pt x="194" y="268"/>
                </a:lnTo>
                <a:lnTo>
                  <a:pt x="184" y="268"/>
                </a:lnTo>
                <a:lnTo>
                  <a:pt x="184" y="277"/>
                </a:lnTo>
                <a:lnTo>
                  <a:pt x="194" y="277"/>
                </a:lnTo>
                <a:close/>
                <a:moveTo>
                  <a:pt x="194" y="0"/>
                </a:moveTo>
                <a:lnTo>
                  <a:pt x="184" y="0"/>
                </a:lnTo>
                <a:lnTo>
                  <a:pt x="184" y="9"/>
                </a:lnTo>
                <a:lnTo>
                  <a:pt x="194" y="9"/>
                </a:lnTo>
                <a:lnTo>
                  <a:pt x="19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91" name="Freeform 2499"/>
          <p:cNvSpPr>
            <a:spLocks noEditPoints="1"/>
          </p:cNvSpPr>
          <p:nvPr/>
        </p:nvSpPr>
        <p:spPr bwMode="auto">
          <a:xfrm>
            <a:off x="6961188" y="4918075"/>
            <a:ext cx="160337" cy="220663"/>
          </a:xfrm>
          <a:custGeom>
            <a:avLst/>
            <a:gdLst>
              <a:gd name="T0" fmla="*/ 9 w 200"/>
              <a:gd name="T1" fmla="*/ 259 h 278"/>
              <a:gd name="T2" fmla="*/ 9 w 200"/>
              <a:gd name="T3" fmla="*/ 278 h 278"/>
              <a:gd name="T4" fmla="*/ 190 w 200"/>
              <a:gd name="T5" fmla="*/ 278 h 278"/>
              <a:gd name="T6" fmla="*/ 190 w 200"/>
              <a:gd name="T7" fmla="*/ 259 h 278"/>
              <a:gd name="T8" fmla="*/ 9 w 200"/>
              <a:gd name="T9" fmla="*/ 259 h 278"/>
              <a:gd name="T10" fmla="*/ 181 w 200"/>
              <a:gd name="T11" fmla="*/ 268 h 278"/>
              <a:gd name="T12" fmla="*/ 200 w 200"/>
              <a:gd name="T13" fmla="*/ 268 h 278"/>
              <a:gd name="T14" fmla="*/ 200 w 200"/>
              <a:gd name="T15" fmla="*/ 10 h 278"/>
              <a:gd name="T16" fmla="*/ 181 w 200"/>
              <a:gd name="T17" fmla="*/ 10 h 278"/>
              <a:gd name="T18" fmla="*/ 181 w 200"/>
              <a:gd name="T19" fmla="*/ 268 h 278"/>
              <a:gd name="T20" fmla="*/ 190 w 200"/>
              <a:gd name="T21" fmla="*/ 20 h 278"/>
              <a:gd name="T22" fmla="*/ 190 w 200"/>
              <a:gd name="T23" fmla="*/ 0 h 278"/>
              <a:gd name="T24" fmla="*/ 9 w 200"/>
              <a:gd name="T25" fmla="*/ 0 h 278"/>
              <a:gd name="T26" fmla="*/ 9 w 200"/>
              <a:gd name="T27" fmla="*/ 20 h 278"/>
              <a:gd name="T28" fmla="*/ 190 w 200"/>
              <a:gd name="T29" fmla="*/ 20 h 278"/>
              <a:gd name="T30" fmla="*/ 19 w 200"/>
              <a:gd name="T31" fmla="*/ 10 h 278"/>
              <a:gd name="T32" fmla="*/ 0 w 200"/>
              <a:gd name="T33" fmla="*/ 10 h 278"/>
              <a:gd name="T34" fmla="*/ 0 w 200"/>
              <a:gd name="T35" fmla="*/ 268 h 278"/>
              <a:gd name="T36" fmla="*/ 19 w 200"/>
              <a:gd name="T37" fmla="*/ 268 h 278"/>
              <a:gd name="T38" fmla="*/ 19 w 200"/>
              <a:gd name="T39" fmla="*/ 10 h 278"/>
              <a:gd name="T40" fmla="*/ 0 w 200"/>
              <a:gd name="T41" fmla="*/ 278 h 278"/>
              <a:gd name="T42" fmla="*/ 9 w 200"/>
              <a:gd name="T43" fmla="*/ 278 h 278"/>
              <a:gd name="T44" fmla="*/ 9 w 200"/>
              <a:gd name="T45" fmla="*/ 268 h 278"/>
              <a:gd name="T46" fmla="*/ 0 w 200"/>
              <a:gd name="T47" fmla="*/ 268 h 278"/>
              <a:gd name="T48" fmla="*/ 0 w 200"/>
              <a:gd name="T49" fmla="*/ 278 h 278"/>
              <a:gd name="T50" fmla="*/ 200 w 200"/>
              <a:gd name="T51" fmla="*/ 278 h 278"/>
              <a:gd name="T52" fmla="*/ 200 w 200"/>
              <a:gd name="T53" fmla="*/ 268 h 278"/>
              <a:gd name="T54" fmla="*/ 190 w 200"/>
              <a:gd name="T55" fmla="*/ 268 h 278"/>
              <a:gd name="T56" fmla="*/ 190 w 200"/>
              <a:gd name="T57" fmla="*/ 278 h 278"/>
              <a:gd name="T58" fmla="*/ 200 w 200"/>
              <a:gd name="T59" fmla="*/ 278 h 278"/>
              <a:gd name="T60" fmla="*/ 200 w 200"/>
              <a:gd name="T61" fmla="*/ 0 h 278"/>
              <a:gd name="T62" fmla="*/ 190 w 200"/>
              <a:gd name="T63" fmla="*/ 0 h 278"/>
              <a:gd name="T64" fmla="*/ 190 w 200"/>
              <a:gd name="T65" fmla="*/ 10 h 278"/>
              <a:gd name="T66" fmla="*/ 200 w 200"/>
              <a:gd name="T67" fmla="*/ 10 h 278"/>
              <a:gd name="T68" fmla="*/ 200 w 200"/>
              <a:gd name="T69" fmla="*/ 0 h 278"/>
              <a:gd name="T70" fmla="*/ 0 w 200"/>
              <a:gd name="T71" fmla="*/ 0 h 278"/>
              <a:gd name="T72" fmla="*/ 0 w 200"/>
              <a:gd name="T73" fmla="*/ 10 h 278"/>
              <a:gd name="T74" fmla="*/ 9 w 200"/>
              <a:gd name="T75" fmla="*/ 10 h 278"/>
              <a:gd name="T76" fmla="*/ 9 w 200"/>
              <a:gd name="T77" fmla="*/ 0 h 278"/>
              <a:gd name="T78" fmla="*/ 0 w 200"/>
              <a:gd name="T79" fmla="*/ 0 h 278"/>
              <a:gd name="T80" fmla="*/ 0 w 200"/>
              <a:gd name="T81" fmla="*/ 278 h 278"/>
              <a:gd name="T82" fmla="*/ 9 w 200"/>
              <a:gd name="T83" fmla="*/ 278 h 278"/>
              <a:gd name="T84" fmla="*/ 9 w 200"/>
              <a:gd name="T85" fmla="*/ 268 h 278"/>
              <a:gd name="T86" fmla="*/ 0 w 200"/>
              <a:gd name="T87" fmla="*/ 268 h 278"/>
              <a:gd name="T88" fmla="*/ 0 w 20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00" h="278">
                <a:moveTo>
                  <a:pt x="9" y="259"/>
                </a:moveTo>
                <a:lnTo>
                  <a:pt x="9" y="278"/>
                </a:lnTo>
                <a:lnTo>
                  <a:pt x="190" y="278"/>
                </a:lnTo>
                <a:lnTo>
                  <a:pt x="190" y="259"/>
                </a:lnTo>
                <a:lnTo>
                  <a:pt x="9" y="259"/>
                </a:lnTo>
                <a:close/>
                <a:moveTo>
                  <a:pt x="181" y="268"/>
                </a:moveTo>
                <a:lnTo>
                  <a:pt x="200" y="268"/>
                </a:lnTo>
                <a:lnTo>
                  <a:pt x="200" y="10"/>
                </a:lnTo>
                <a:lnTo>
                  <a:pt x="181" y="10"/>
                </a:lnTo>
                <a:lnTo>
                  <a:pt x="181" y="268"/>
                </a:lnTo>
                <a:close/>
                <a:moveTo>
                  <a:pt x="190" y="20"/>
                </a:moveTo>
                <a:lnTo>
                  <a:pt x="190" y="0"/>
                </a:lnTo>
                <a:lnTo>
                  <a:pt x="9" y="0"/>
                </a:lnTo>
                <a:lnTo>
                  <a:pt x="9" y="20"/>
                </a:lnTo>
                <a:lnTo>
                  <a:pt x="19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00" y="278"/>
                </a:moveTo>
                <a:lnTo>
                  <a:pt x="200" y="268"/>
                </a:lnTo>
                <a:lnTo>
                  <a:pt x="190" y="268"/>
                </a:lnTo>
                <a:lnTo>
                  <a:pt x="190" y="278"/>
                </a:lnTo>
                <a:lnTo>
                  <a:pt x="200" y="278"/>
                </a:lnTo>
                <a:close/>
                <a:moveTo>
                  <a:pt x="200" y="0"/>
                </a:moveTo>
                <a:lnTo>
                  <a:pt x="190" y="0"/>
                </a:lnTo>
                <a:lnTo>
                  <a:pt x="190" y="10"/>
                </a:lnTo>
                <a:lnTo>
                  <a:pt x="200" y="10"/>
                </a:lnTo>
                <a:lnTo>
                  <a:pt x="20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93" name="Freeform 2501"/>
          <p:cNvSpPr>
            <a:spLocks noEditPoints="1"/>
          </p:cNvSpPr>
          <p:nvPr/>
        </p:nvSpPr>
        <p:spPr bwMode="auto">
          <a:xfrm>
            <a:off x="5710238" y="4513263"/>
            <a:ext cx="153987" cy="220662"/>
          </a:xfrm>
          <a:custGeom>
            <a:avLst/>
            <a:gdLst>
              <a:gd name="T0" fmla="*/ 9 w 194"/>
              <a:gd name="T1" fmla="*/ 259 h 278"/>
              <a:gd name="T2" fmla="*/ 9 w 194"/>
              <a:gd name="T3" fmla="*/ 278 h 278"/>
              <a:gd name="T4" fmla="*/ 184 w 194"/>
              <a:gd name="T5" fmla="*/ 278 h 278"/>
              <a:gd name="T6" fmla="*/ 184 w 194"/>
              <a:gd name="T7" fmla="*/ 259 h 278"/>
              <a:gd name="T8" fmla="*/ 9 w 194"/>
              <a:gd name="T9" fmla="*/ 259 h 278"/>
              <a:gd name="T10" fmla="*/ 174 w 194"/>
              <a:gd name="T11" fmla="*/ 268 h 278"/>
              <a:gd name="T12" fmla="*/ 194 w 194"/>
              <a:gd name="T13" fmla="*/ 268 h 278"/>
              <a:gd name="T14" fmla="*/ 194 w 194"/>
              <a:gd name="T15" fmla="*/ 10 h 278"/>
              <a:gd name="T16" fmla="*/ 174 w 194"/>
              <a:gd name="T17" fmla="*/ 10 h 278"/>
              <a:gd name="T18" fmla="*/ 174 w 194"/>
              <a:gd name="T19" fmla="*/ 268 h 278"/>
              <a:gd name="T20" fmla="*/ 184 w 194"/>
              <a:gd name="T21" fmla="*/ 20 h 278"/>
              <a:gd name="T22" fmla="*/ 184 w 194"/>
              <a:gd name="T23" fmla="*/ 0 h 278"/>
              <a:gd name="T24" fmla="*/ 9 w 194"/>
              <a:gd name="T25" fmla="*/ 0 h 278"/>
              <a:gd name="T26" fmla="*/ 9 w 194"/>
              <a:gd name="T27" fmla="*/ 20 h 278"/>
              <a:gd name="T28" fmla="*/ 184 w 194"/>
              <a:gd name="T29" fmla="*/ 20 h 278"/>
              <a:gd name="T30" fmla="*/ 19 w 194"/>
              <a:gd name="T31" fmla="*/ 10 h 278"/>
              <a:gd name="T32" fmla="*/ 0 w 194"/>
              <a:gd name="T33" fmla="*/ 10 h 278"/>
              <a:gd name="T34" fmla="*/ 0 w 194"/>
              <a:gd name="T35" fmla="*/ 268 h 278"/>
              <a:gd name="T36" fmla="*/ 19 w 194"/>
              <a:gd name="T37" fmla="*/ 268 h 278"/>
              <a:gd name="T38" fmla="*/ 19 w 194"/>
              <a:gd name="T39" fmla="*/ 10 h 278"/>
              <a:gd name="T40" fmla="*/ 0 w 194"/>
              <a:gd name="T41" fmla="*/ 278 h 278"/>
              <a:gd name="T42" fmla="*/ 9 w 194"/>
              <a:gd name="T43" fmla="*/ 278 h 278"/>
              <a:gd name="T44" fmla="*/ 9 w 194"/>
              <a:gd name="T45" fmla="*/ 268 h 278"/>
              <a:gd name="T46" fmla="*/ 0 w 194"/>
              <a:gd name="T47" fmla="*/ 268 h 278"/>
              <a:gd name="T48" fmla="*/ 0 w 194"/>
              <a:gd name="T49" fmla="*/ 278 h 278"/>
              <a:gd name="T50" fmla="*/ 194 w 194"/>
              <a:gd name="T51" fmla="*/ 278 h 278"/>
              <a:gd name="T52" fmla="*/ 194 w 194"/>
              <a:gd name="T53" fmla="*/ 268 h 278"/>
              <a:gd name="T54" fmla="*/ 184 w 194"/>
              <a:gd name="T55" fmla="*/ 268 h 278"/>
              <a:gd name="T56" fmla="*/ 184 w 194"/>
              <a:gd name="T57" fmla="*/ 278 h 278"/>
              <a:gd name="T58" fmla="*/ 194 w 194"/>
              <a:gd name="T59" fmla="*/ 278 h 278"/>
              <a:gd name="T60" fmla="*/ 194 w 194"/>
              <a:gd name="T61" fmla="*/ 0 h 278"/>
              <a:gd name="T62" fmla="*/ 184 w 194"/>
              <a:gd name="T63" fmla="*/ 0 h 278"/>
              <a:gd name="T64" fmla="*/ 184 w 194"/>
              <a:gd name="T65" fmla="*/ 10 h 278"/>
              <a:gd name="T66" fmla="*/ 194 w 194"/>
              <a:gd name="T67" fmla="*/ 10 h 278"/>
              <a:gd name="T68" fmla="*/ 194 w 194"/>
              <a:gd name="T69" fmla="*/ 0 h 278"/>
              <a:gd name="T70" fmla="*/ 0 w 194"/>
              <a:gd name="T71" fmla="*/ 0 h 278"/>
              <a:gd name="T72" fmla="*/ 0 w 194"/>
              <a:gd name="T73" fmla="*/ 10 h 278"/>
              <a:gd name="T74" fmla="*/ 9 w 194"/>
              <a:gd name="T75" fmla="*/ 10 h 278"/>
              <a:gd name="T76" fmla="*/ 9 w 194"/>
              <a:gd name="T77" fmla="*/ 0 h 278"/>
              <a:gd name="T78" fmla="*/ 0 w 194"/>
              <a:gd name="T79" fmla="*/ 0 h 278"/>
              <a:gd name="T80" fmla="*/ 0 w 194"/>
              <a:gd name="T81" fmla="*/ 278 h 278"/>
              <a:gd name="T82" fmla="*/ 9 w 194"/>
              <a:gd name="T83" fmla="*/ 278 h 278"/>
              <a:gd name="T84" fmla="*/ 9 w 194"/>
              <a:gd name="T85" fmla="*/ 268 h 278"/>
              <a:gd name="T86" fmla="*/ 0 w 194"/>
              <a:gd name="T87" fmla="*/ 268 h 278"/>
              <a:gd name="T88" fmla="*/ 0 w 194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78">
                <a:moveTo>
                  <a:pt x="9" y="259"/>
                </a:moveTo>
                <a:lnTo>
                  <a:pt x="9" y="278"/>
                </a:lnTo>
                <a:lnTo>
                  <a:pt x="184" y="278"/>
                </a:lnTo>
                <a:lnTo>
                  <a:pt x="184" y="259"/>
                </a:lnTo>
                <a:lnTo>
                  <a:pt x="9" y="259"/>
                </a:lnTo>
                <a:close/>
                <a:moveTo>
                  <a:pt x="174" y="268"/>
                </a:moveTo>
                <a:lnTo>
                  <a:pt x="194" y="268"/>
                </a:lnTo>
                <a:lnTo>
                  <a:pt x="194" y="10"/>
                </a:lnTo>
                <a:lnTo>
                  <a:pt x="174" y="10"/>
                </a:lnTo>
                <a:lnTo>
                  <a:pt x="174" y="268"/>
                </a:lnTo>
                <a:close/>
                <a:moveTo>
                  <a:pt x="184" y="20"/>
                </a:moveTo>
                <a:lnTo>
                  <a:pt x="184" y="0"/>
                </a:lnTo>
                <a:lnTo>
                  <a:pt x="9" y="0"/>
                </a:lnTo>
                <a:lnTo>
                  <a:pt x="9" y="20"/>
                </a:lnTo>
                <a:lnTo>
                  <a:pt x="184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94" y="278"/>
                </a:moveTo>
                <a:lnTo>
                  <a:pt x="194" y="268"/>
                </a:lnTo>
                <a:lnTo>
                  <a:pt x="184" y="268"/>
                </a:lnTo>
                <a:lnTo>
                  <a:pt x="184" y="278"/>
                </a:lnTo>
                <a:lnTo>
                  <a:pt x="194" y="278"/>
                </a:lnTo>
                <a:close/>
                <a:moveTo>
                  <a:pt x="194" y="0"/>
                </a:moveTo>
                <a:lnTo>
                  <a:pt x="184" y="0"/>
                </a:lnTo>
                <a:lnTo>
                  <a:pt x="184" y="10"/>
                </a:lnTo>
                <a:lnTo>
                  <a:pt x="194" y="10"/>
                </a:lnTo>
                <a:lnTo>
                  <a:pt x="19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299" name="Freeform 2507"/>
          <p:cNvSpPr>
            <a:spLocks noEditPoints="1"/>
          </p:cNvSpPr>
          <p:nvPr/>
        </p:nvSpPr>
        <p:spPr bwMode="auto">
          <a:xfrm>
            <a:off x="5438775" y="4918075"/>
            <a:ext cx="209550" cy="220663"/>
          </a:xfrm>
          <a:custGeom>
            <a:avLst/>
            <a:gdLst>
              <a:gd name="T0" fmla="*/ 10 w 265"/>
              <a:gd name="T1" fmla="*/ 259 h 278"/>
              <a:gd name="T2" fmla="*/ 10 w 265"/>
              <a:gd name="T3" fmla="*/ 278 h 278"/>
              <a:gd name="T4" fmla="*/ 255 w 265"/>
              <a:gd name="T5" fmla="*/ 278 h 278"/>
              <a:gd name="T6" fmla="*/ 255 w 265"/>
              <a:gd name="T7" fmla="*/ 259 h 278"/>
              <a:gd name="T8" fmla="*/ 10 w 265"/>
              <a:gd name="T9" fmla="*/ 259 h 278"/>
              <a:gd name="T10" fmla="*/ 246 w 265"/>
              <a:gd name="T11" fmla="*/ 268 h 278"/>
              <a:gd name="T12" fmla="*/ 265 w 265"/>
              <a:gd name="T13" fmla="*/ 268 h 278"/>
              <a:gd name="T14" fmla="*/ 265 w 265"/>
              <a:gd name="T15" fmla="*/ 10 h 278"/>
              <a:gd name="T16" fmla="*/ 246 w 265"/>
              <a:gd name="T17" fmla="*/ 10 h 278"/>
              <a:gd name="T18" fmla="*/ 246 w 265"/>
              <a:gd name="T19" fmla="*/ 268 h 278"/>
              <a:gd name="T20" fmla="*/ 255 w 265"/>
              <a:gd name="T21" fmla="*/ 20 h 278"/>
              <a:gd name="T22" fmla="*/ 255 w 265"/>
              <a:gd name="T23" fmla="*/ 0 h 278"/>
              <a:gd name="T24" fmla="*/ 10 w 265"/>
              <a:gd name="T25" fmla="*/ 0 h 278"/>
              <a:gd name="T26" fmla="*/ 10 w 265"/>
              <a:gd name="T27" fmla="*/ 20 h 278"/>
              <a:gd name="T28" fmla="*/ 255 w 265"/>
              <a:gd name="T29" fmla="*/ 20 h 278"/>
              <a:gd name="T30" fmla="*/ 20 w 265"/>
              <a:gd name="T31" fmla="*/ 10 h 278"/>
              <a:gd name="T32" fmla="*/ 0 w 265"/>
              <a:gd name="T33" fmla="*/ 10 h 278"/>
              <a:gd name="T34" fmla="*/ 0 w 265"/>
              <a:gd name="T35" fmla="*/ 268 h 278"/>
              <a:gd name="T36" fmla="*/ 20 w 265"/>
              <a:gd name="T37" fmla="*/ 268 h 278"/>
              <a:gd name="T38" fmla="*/ 20 w 265"/>
              <a:gd name="T39" fmla="*/ 10 h 278"/>
              <a:gd name="T40" fmla="*/ 0 w 265"/>
              <a:gd name="T41" fmla="*/ 278 h 278"/>
              <a:gd name="T42" fmla="*/ 10 w 265"/>
              <a:gd name="T43" fmla="*/ 278 h 278"/>
              <a:gd name="T44" fmla="*/ 10 w 265"/>
              <a:gd name="T45" fmla="*/ 268 h 278"/>
              <a:gd name="T46" fmla="*/ 0 w 265"/>
              <a:gd name="T47" fmla="*/ 268 h 278"/>
              <a:gd name="T48" fmla="*/ 0 w 265"/>
              <a:gd name="T49" fmla="*/ 278 h 278"/>
              <a:gd name="T50" fmla="*/ 265 w 265"/>
              <a:gd name="T51" fmla="*/ 278 h 278"/>
              <a:gd name="T52" fmla="*/ 265 w 265"/>
              <a:gd name="T53" fmla="*/ 268 h 278"/>
              <a:gd name="T54" fmla="*/ 255 w 265"/>
              <a:gd name="T55" fmla="*/ 268 h 278"/>
              <a:gd name="T56" fmla="*/ 255 w 265"/>
              <a:gd name="T57" fmla="*/ 278 h 278"/>
              <a:gd name="T58" fmla="*/ 265 w 265"/>
              <a:gd name="T59" fmla="*/ 278 h 278"/>
              <a:gd name="T60" fmla="*/ 265 w 265"/>
              <a:gd name="T61" fmla="*/ 0 h 278"/>
              <a:gd name="T62" fmla="*/ 255 w 265"/>
              <a:gd name="T63" fmla="*/ 0 h 278"/>
              <a:gd name="T64" fmla="*/ 255 w 265"/>
              <a:gd name="T65" fmla="*/ 10 h 278"/>
              <a:gd name="T66" fmla="*/ 265 w 265"/>
              <a:gd name="T67" fmla="*/ 10 h 278"/>
              <a:gd name="T68" fmla="*/ 265 w 265"/>
              <a:gd name="T69" fmla="*/ 0 h 278"/>
              <a:gd name="T70" fmla="*/ 0 w 265"/>
              <a:gd name="T71" fmla="*/ 0 h 278"/>
              <a:gd name="T72" fmla="*/ 0 w 265"/>
              <a:gd name="T73" fmla="*/ 10 h 278"/>
              <a:gd name="T74" fmla="*/ 10 w 265"/>
              <a:gd name="T75" fmla="*/ 10 h 278"/>
              <a:gd name="T76" fmla="*/ 10 w 265"/>
              <a:gd name="T77" fmla="*/ 0 h 278"/>
              <a:gd name="T78" fmla="*/ 0 w 265"/>
              <a:gd name="T79" fmla="*/ 0 h 278"/>
              <a:gd name="T80" fmla="*/ 0 w 265"/>
              <a:gd name="T81" fmla="*/ 278 h 278"/>
              <a:gd name="T82" fmla="*/ 10 w 265"/>
              <a:gd name="T83" fmla="*/ 278 h 278"/>
              <a:gd name="T84" fmla="*/ 10 w 265"/>
              <a:gd name="T85" fmla="*/ 268 h 278"/>
              <a:gd name="T86" fmla="*/ 0 w 265"/>
              <a:gd name="T87" fmla="*/ 268 h 278"/>
              <a:gd name="T88" fmla="*/ 0 w 265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65" h="278">
                <a:moveTo>
                  <a:pt x="10" y="259"/>
                </a:moveTo>
                <a:lnTo>
                  <a:pt x="10" y="278"/>
                </a:lnTo>
                <a:lnTo>
                  <a:pt x="255" y="278"/>
                </a:lnTo>
                <a:lnTo>
                  <a:pt x="255" y="259"/>
                </a:lnTo>
                <a:lnTo>
                  <a:pt x="10" y="259"/>
                </a:lnTo>
                <a:close/>
                <a:moveTo>
                  <a:pt x="246" y="268"/>
                </a:moveTo>
                <a:lnTo>
                  <a:pt x="265" y="268"/>
                </a:lnTo>
                <a:lnTo>
                  <a:pt x="265" y="10"/>
                </a:lnTo>
                <a:lnTo>
                  <a:pt x="246" y="10"/>
                </a:lnTo>
                <a:lnTo>
                  <a:pt x="246" y="268"/>
                </a:lnTo>
                <a:close/>
                <a:moveTo>
                  <a:pt x="255" y="20"/>
                </a:moveTo>
                <a:lnTo>
                  <a:pt x="255" y="0"/>
                </a:lnTo>
                <a:lnTo>
                  <a:pt x="10" y="0"/>
                </a:lnTo>
                <a:lnTo>
                  <a:pt x="10" y="20"/>
                </a:lnTo>
                <a:lnTo>
                  <a:pt x="255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65" y="278"/>
                </a:moveTo>
                <a:lnTo>
                  <a:pt x="265" y="268"/>
                </a:lnTo>
                <a:lnTo>
                  <a:pt x="255" y="268"/>
                </a:lnTo>
                <a:lnTo>
                  <a:pt x="255" y="278"/>
                </a:lnTo>
                <a:lnTo>
                  <a:pt x="265" y="278"/>
                </a:lnTo>
                <a:close/>
                <a:moveTo>
                  <a:pt x="265" y="0"/>
                </a:moveTo>
                <a:lnTo>
                  <a:pt x="255" y="0"/>
                </a:lnTo>
                <a:lnTo>
                  <a:pt x="255" y="10"/>
                </a:lnTo>
                <a:lnTo>
                  <a:pt x="265" y="10"/>
                </a:lnTo>
                <a:lnTo>
                  <a:pt x="265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00" name="Freeform 2508"/>
          <p:cNvSpPr>
            <a:spLocks noEditPoints="1"/>
          </p:cNvSpPr>
          <p:nvPr/>
        </p:nvSpPr>
        <p:spPr bwMode="auto">
          <a:xfrm>
            <a:off x="5772150" y="5122863"/>
            <a:ext cx="127000" cy="215900"/>
          </a:xfrm>
          <a:custGeom>
            <a:avLst/>
            <a:gdLst>
              <a:gd name="T0" fmla="*/ 10 w 162"/>
              <a:gd name="T1" fmla="*/ 252 h 271"/>
              <a:gd name="T2" fmla="*/ 10 w 162"/>
              <a:gd name="T3" fmla="*/ 271 h 271"/>
              <a:gd name="T4" fmla="*/ 152 w 162"/>
              <a:gd name="T5" fmla="*/ 271 h 271"/>
              <a:gd name="T6" fmla="*/ 152 w 162"/>
              <a:gd name="T7" fmla="*/ 252 h 271"/>
              <a:gd name="T8" fmla="*/ 10 w 162"/>
              <a:gd name="T9" fmla="*/ 252 h 271"/>
              <a:gd name="T10" fmla="*/ 142 w 162"/>
              <a:gd name="T11" fmla="*/ 261 h 271"/>
              <a:gd name="T12" fmla="*/ 162 w 162"/>
              <a:gd name="T13" fmla="*/ 261 h 271"/>
              <a:gd name="T14" fmla="*/ 162 w 162"/>
              <a:gd name="T15" fmla="*/ 9 h 271"/>
              <a:gd name="T16" fmla="*/ 142 w 162"/>
              <a:gd name="T17" fmla="*/ 9 h 271"/>
              <a:gd name="T18" fmla="*/ 142 w 162"/>
              <a:gd name="T19" fmla="*/ 261 h 271"/>
              <a:gd name="T20" fmla="*/ 152 w 162"/>
              <a:gd name="T21" fmla="*/ 19 h 271"/>
              <a:gd name="T22" fmla="*/ 152 w 162"/>
              <a:gd name="T23" fmla="*/ 0 h 271"/>
              <a:gd name="T24" fmla="*/ 10 w 162"/>
              <a:gd name="T25" fmla="*/ 0 h 271"/>
              <a:gd name="T26" fmla="*/ 10 w 162"/>
              <a:gd name="T27" fmla="*/ 19 h 271"/>
              <a:gd name="T28" fmla="*/ 152 w 162"/>
              <a:gd name="T29" fmla="*/ 19 h 271"/>
              <a:gd name="T30" fmla="*/ 20 w 162"/>
              <a:gd name="T31" fmla="*/ 9 h 271"/>
              <a:gd name="T32" fmla="*/ 0 w 162"/>
              <a:gd name="T33" fmla="*/ 9 h 271"/>
              <a:gd name="T34" fmla="*/ 0 w 162"/>
              <a:gd name="T35" fmla="*/ 261 h 271"/>
              <a:gd name="T36" fmla="*/ 20 w 162"/>
              <a:gd name="T37" fmla="*/ 261 h 271"/>
              <a:gd name="T38" fmla="*/ 20 w 162"/>
              <a:gd name="T39" fmla="*/ 9 h 271"/>
              <a:gd name="T40" fmla="*/ 0 w 162"/>
              <a:gd name="T41" fmla="*/ 271 h 271"/>
              <a:gd name="T42" fmla="*/ 10 w 162"/>
              <a:gd name="T43" fmla="*/ 271 h 271"/>
              <a:gd name="T44" fmla="*/ 10 w 162"/>
              <a:gd name="T45" fmla="*/ 261 h 271"/>
              <a:gd name="T46" fmla="*/ 0 w 162"/>
              <a:gd name="T47" fmla="*/ 261 h 271"/>
              <a:gd name="T48" fmla="*/ 0 w 162"/>
              <a:gd name="T49" fmla="*/ 271 h 271"/>
              <a:gd name="T50" fmla="*/ 162 w 162"/>
              <a:gd name="T51" fmla="*/ 271 h 271"/>
              <a:gd name="T52" fmla="*/ 162 w 162"/>
              <a:gd name="T53" fmla="*/ 261 h 271"/>
              <a:gd name="T54" fmla="*/ 152 w 162"/>
              <a:gd name="T55" fmla="*/ 261 h 271"/>
              <a:gd name="T56" fmla="*/ 152 w 162"/>
              <a:gd name="T57" fmla="*/ 271 h 271"/>
              <a:gd name="T58" fmla="*/ 162 w 162"/>
              <a:gd name="T59" fmla="*/ 271 h 271"/>
              <a:gd name="T60" fmla="*/ 162 w 162"/>
              <a:gd name="T61" fmla="*/ 0 h 271"/>
              <a:gd name="T62" fmla="*/ 152 w 162"/>
              <a:gd name="T63" fmla="*/ 0 h 271"/>
              <a:gd name="T64" fmla="*/ 152 w 162"/>
              <a:gd name="T65" fmla="*/ 9 h 271"/>
              <a:gd name="T66" fmla="*/ 162 w 162"/>
              <a:gd name="T67" fmla="*/ 9 h 271"/>
              <a:gd name="T68" fmla="*/ 162 w 162"/>
              <a:gd name="T69" fmla="*/ 0 h 271"/>
              <a:gd name="T70" fmla="*/ 0 w 162"/>
              <a:gd name="T71" fmla="*/ 0 h 271"/>
              <a:gd name="T72" fmla="*/ 0 w 162"/>
              <a:gd name="T73" fmla="*/ 9 h 271"/>
              <a:gd name="T74" fmla="*/ 10 w 162"/>
              <a:gd name="T75" fmla="*/ 9 h 271"/>
              <a:gd name="T76" fmla="*/ 10 w 162"/>
              <a:gd name="T77" fmla="*/ 0 h 271"/>
              <a:gd name="T78" fmla="*/ 0 w 162"/>
              <a:gd name="T79" fmla="*/ 0 h 271"/>
              <a:gd name="T80" fmla="*/ 0 w 162"/>
              <a:gd name="T81" fmla="*/ 271 h 271"/>
              <a:gd name="T82" fmla="*/ 10 w 162"/>
              <a:gd name="T83" fmla="*/ 271 h 271"/>
              <a:gd name="T84" fmla="*/ 10 w 162"/>
              <a:gd name="T85" fmla="*/ 261 h 271"/>
              <a:gd name="T86" fmla="*/ 0 w 162"/>
              <a:gd name="T87" fmla="*/ 261 h 271"/>
              <a:gd name="T88" fmla="*/ 0 w 162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2" h="271">
                <a:moveTo>
                  <a:pt x="10" y="252"/>
                </a:moveTo>
                <a:lnTo>
                  <a:pt x="10" y="271"/>
                </a:lnTo>
                <a:lnTo>
                  <a:pt x="152" y="271"/>
                </a:lnTo>
                <a:lnTo>
                  <a:pt x="152" y="252"/>
                </a:lnTo>
                <a:lnTo>
                  <a:pt x="10" y="252"/>
                </a:lnTo>
                <a:close/>
                <a:moveTo>
                  <a:pt x="142" y="261"/>
                </a:moveTo>
                <a:lnTo>
                  <a:pt x="162" y="261"/>
                </a:lnTo>
                <a:lnTo>
                  <a:pt x="162" y="9"/>
                </a:lnTo>
                <a:lnTo>
                  <a:pt x="142" y="9"/>
                </a:lnTo>
                <a:lnTo>
                  <a:pt x="142" y="261"/>
                </a:lnTo>
                <a:close/>
                <a:moveTo>
                  <a:pt x="152" y="19"/>
                </a:moveTo>
                <a:lnTo>
                  <a:pt x="152" y="0"/>
                </a:lnTo>
                <a:lnTo>
                  <a:pt x="10" y="0"/>
                </a:lnTo>
                <a:lnTo>
                  <a:pt x="10" y="19"/>
                </a:lnTo>
                <a:lnTo>
                  <a:pt x="152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62" y="271"/>
                </a:moveTo>
                <a:lnTo>
                  <a:pt x="162" y="261"/>
                </a:lnTo>
                <a:lnTo>
                  <a:pt x="152" y="261"/>
                </a:lnTo>
                <a:lnTo>
                  <a:pt x="152" y="271"/>
                </a:lnTo>
                <a:lnTo>
                  <a:pt x="162" y="271"/>
                </a:lnTo>
                <a:close/>
                <a:moveTo>
                  <a:pt x="162" y="0"/>
                </a:moveTo>
                <a:lnTo>
                  <a:pt x="152" y="0"/>
                </a:lnTo>
                <a:lnTo>
                  <a:pt x="152" y="9"/>
                </a:lnTo>
                <a:lnTo>
                  <a:pt x="162" y="9"/>
                </a:lnTo>
                <a:lnTo>
                  <a:pt x="162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01" name="Freeform 2509"/>
          <p:cNvSpPr>
            <a:spLocks noEditPoints="1"/>
          </p:cNvSpPr>
          <p:nvPr/>
        </p:nvSpPr>
        <p:spPr bwMode="auto">
          <a:xfrm>
            <a:off x="6546850" y="5727700"/>
            <a:ext cx="101600" cy="220663"/>
          </a:xfrm>
          <a:custGeom>
            <a:avLst/>
            <a:gdLst>
              <a:gd name="T0" fmla="*/ 10 w 129"/>
              <a:gd name="T1" fmla="*/ 258 h 277"/>
              <a:gd name="T2" fmla="*/ 10 w 129"/>
              <a:gd name="T3" fmla="*/ 277 h 277"/>
              <a:gd name="T4" fmla="*/ 120 w 129"/>
              <a:gd name="T5" fmla="*/ 277 h 277"/>
              <a:gd name="T6" fmla="*/ 120 w 129"/>
              <a:gd name="T7" fmla="*/ 258 h 277"/>
              <a:gd name="T8" fmla="*/ 10 w 129"/>
              <a:gd name="T9" fmla="*/ 258 h 277"/>
              <a:gd name="T10" fmla="*/ 110 w 129"/>
              <a:gd name="T11" fmla="*/ 268 h 277"/>
              <a:gd name="T12" fmla="*/ 129 w 129"/>
              <a:gd name="T13" fmla="*/ 268 h 277"/>
              <a:gd name="T14" fmla="*/ 129 w 129"/>
              <a:gd name="T15" fmla="*/ 9 h 277"/>
              <a:gd name="T16" fmla="*/ 110 w 129"/>
              <a:gd name="T17" fmla="*/ 9 h 277"/>
              <a:gd name="T18" fmla="*/ 110 w 129"/>
              <a:gd name="T19" fmla="*/ 268 h 277"/>
              <a:gd name="T20" fmla="*/ 120 w 129"/>
              <a:gd name="T21" fmla="*/ 19 h 277"/>
              <a:gd name="T22" fmla="*/ 120 w 129"/>
              <a:gd name="T23" fmla="*/ 0 h 277"/>
              <a:gd name="T24" fmla="*/ 10 w 129"/>
              <a:gd name="T25" fmla="*/ 0 h 277"/>
              <a:gd name="T26" fmla="*/ 10 w 129"/>
              <a:gd name="T27" fmla="*/ 19 h 277"/>
              <a:gd name="T28" fmla="*/ 120 w 129"/>
              <a:gd name="T29" fmla="*/ 19 h 277"/>
              <a:gd name="T30" fmla="*/ 20 w 129"/>
              <a:gd name="T31" fmla="*/ 9 h 277"/>
              <a:gd name="T32" fmla="*/ 0 w 129"/>
              <a:gd name="T33" fmla="*/ 9 h 277"/>
              <a:gd name="T34" fmla="*/ 0 w 129"/>
              <a:gd name="T35" fmla="*/ 268 h 277"/>
              <a:gd name="T36" fmla="*/ 20 w 129"/>
              <a:gd name="T37" fmla="*/ 268 h 277"/>
              <a:gd name="T38" fmla="*/ 20 w 129"/>
              <a:gd name="T39" fmla="*/ 9 h 277"/>
              <a:gd name="T40" fmla="*/ 0 w 129"/>
              <a:gd name="T41" fmla="*/ 277 h 277"/>
              <a:gd name="T42" fmla="*/ 10 w 129"/>
              <a:gd name="T43" fmla="*/ 277 h 277"/>
              <a:gd name="T44" fmla="*/ 10 w 129"/>
              <a:gd name="T45" fmla="*/ 268 h 277"/>
              <a:gd name="T46" fmla="*/ 0 w 129"/>
              <a:gd name="T47" fmla="*/ 268 h 277"/>
              <a:gd name="T48" fmla="*/ 0 w 129"/>
              <a:gd name="T49" fmla="*/ 277 h 277"/>
              <a:gd name="T50" fmla="*/ 129 w 129"/>
              <a:gd name="T51" fmla="*/ 277 h 277"/>
              <a:gd name="T52" fmla="*/ 129 w 129"/>
              <a:gd name="T53" fmla="*/ 268 h 277"/>
              <a:gd name="T54" fmla="*/ 120 w 129"/>
              <a:gd name="T55" fmla="*/ 268 h 277"/>
              <a:gd name="T56" fmla="*/ 120 w 129"/>
              <a:gd name="T57" fmla="*/ 277 h 277"/>
              <a:gd name="T58" fmla="*/ 129 w 129"/>
              <a:gd name="T59" fmla="*/ 277 h 277"/>
              <a:gd name="T60" fmla="*/ 129 w 129"/>
              <a:gd name="T61" fmla="*/ 0 h 277"/>
              <a:gd name="T62" fmla="*/ 120 w 129"/>
              <a:gd name="T63" fmla="*/ 0 h 277"/>
              <a:gd name="T64" fmla="*/ 120 w 129"/>
              <a:gd name="T65" fmla="*/ 9 h 277"/>
              <a:gd name="T66" fmla="*/ 129 w 129"/>
              <a:gd name="T67" fmla="*/ 9 h 277"/>
              <a:gd name="T68" fmla="*/ 129 w 129"/>
              <a:gd name="T69" fmla="*/ 0 h 277"/>
              <a:gd name="T70" fmla="*/ 0 w 129"/>
              <a:gd name="T71" fmla="*/ 0 h 277"/>
              <a:gd name="T72" fmla="*/ 0 w 129"/>
              <a:gd name="T73" fmla="*/ 9 h 277"/>
              <a:gd name="T74" fmla="*/ 10 w 129"/>
              <a:gd name="T75" fmla="*/ 9 h 277"/>
              <a:gd name="T76" fmla="*/ 10 w 129"/>
              <a:gd name="T77" fmla="*/ 0 h 277"/>
              <a:gd name="T78" fmla="*/ 0 w 129"/>
              <a:gd name="T79" fmla="*/ 0 h 277"/>
              <a:gd name="T80" fmla="*/ 0 w 129"/>
              <a:gd name="T81" fmla="*/ 277 h 277"/>
              <a:gd name="T82" fmla="*/ 10 w 129"/>
              <a:gd name="T83" fmla="*/ 277 h 277"/>
              <a:gd name="T84" fmla="*/ 10 w 129"/>
              <a:gd name="T85" fmla="*/ 268 h 277"/>
              <a:gd name="T86" fmla="*/ 0 w 129"/>
              <a:gd name="T87" fmla="*/ 268 h 277"/>
              <a:gd name="T88" fmla="*/ 0 w 129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7">
                <a:moveTo>
                  <a:pt x="10" y="258"/>
                </a:moveTo>
                <a:lnTo>
                  <a:pt x="10" y="277"/>
                </a:lnTo>
                <a:lnTo>
                  <a:pt x="120" y="277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9" y="277"/>
                </a:moveTo>
                <a:lnTo>
                  <a:pt x="129" y="268"/>
                </a:lnTo>
                <a:lnTo>
                  <a:pt x="120" y="268"/>
                </a:lnTo>
                <a:lnTo>
                  <a:pt x="120" y="277"/>
                </a:lnTo>
                <a:lnTo>
                  <a:pt x="129" y="277"/>
                </a:lnTo>
                <a:close/>
                <a:moveTo>
                  <a:pt x="129" y="0"/>
                </a:moveTo>
                <a:lnTo>
                  <a:pt x="120" y="0"/>
                </a:lnTo>
                <a:lnTo>
                  <a:pt x="120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02" name="Freeform 2510"/>
          <p:cNvSpPr>
            <a:spLocks noEditPoints="1"/>
          </p:cNvSpPr>
          <p:nvPr/>
        </p:nvSpPr>
        <p:spPr bwMode="auto">
          <a:xfrm>
            <a:off x="7269163" y="4918075"/>
            <a:ext cx="98425" cy="220663"/>
          </a:xfrm>
          <a:custGeom>
            <a:avLst/>
            <a:gdLst>
              <a:gd name="T0" fmla="*/ 10 w 123"/>
              <a:gd name="T1" fmla="*/ 259 h 278"/>
              <a:gd name="T2" fmla="*/ 10 w 123"/>
              <a:gd name="T3" fmla="*/ 278 h 278"/>
              <a:gd name="T4" fmla="*/ 114 w 123"/>
              <a:gd name="T5" fmla="*/ 278 h 278"/>
              <a:gd name="T6" fmla="*/ 114 w 123"/>
              <a:gd name="T7" fmla="*/ 259 h 278"/>
              <a:gd name="T8" fmla="*/ 10 w 123"/>
              <a:gd name="T9" fmla="*/ 259 h 278"/>
              <a:gd name="T10" fmla="*/ 104 w 123"/>
              <a:gd name="T11" fmla="*/ 268 h 278"/>
              <a:gd name="T12" fmla="*/ 123 w 123"/>
              <a:gd name="T13" fmla="*/ 268 h 278"/>
              <a:gd name="T14" fmla="*/ 123 w 123"/>
              <a:gd name="T15" fmla="*/ 10 h 278"/>
              <a:gd name="T16" fmla="*/ 104 w 123"/>
              <a:gd name="T17" fmla="*/ 10 h 278"/>
              <a:gd name="T18" fmla="*/ 104 w 123"/>
              <a:gd name="T19" fmla="*/ 268 h 278"/>
              <a:gd name="T20" fmla="*/ 114 w 123"/>
              <a:gd name="T21" fmla="*/ 20 h 278"/>
              <a:gd name="T22" fmla="*/ 114 w 123"/>
              <a:gd name="T23" fmla="*/ 0 h 278"/>
              <a:gd name="T24" fmla="*/ 10 w 123"/>
              <a:gd name="T25" fmla="*/ 0 h 278"/>
              <a:gd name="T26" fmla="*/ 10 w 123"/>
              <a:gd name="T27" fmla="*/ 20 h 278"/>
              <a:gd name="T28" fmla="*/ 114 w 123"/>
              <a:gd name="T29" fmla="*/ 20 h 278"/>
              <a:gd name="T30" fmla="*/ 20 w 123"/>
              <a:gd name="T31" fmla="*/ 10 h 278"/>
              <a:gd name="T32" fmla="*/ 0 w 123"/>
              <a:gd name="T33" fmla="*/ 10 h 278"/>
              <a:gd name="T34" fmla="*/ 0 w 123"/>
              <a:gd name="T35" fmla="*/ 268 h 278"/>
              <a:gd name="T36" fmla="*/ 20 w 123"/>
              <a:gd name="T37" fmla="*/ 268 h 278"/>
              <a:gd name="T38" fmla="*/ 20 w 123"/>
              <a:gd name="T39" fmla="*/ 10 h 278"/>
              <a:gd name="T40" fmla="*/ 0 w 123"/>
              <a:gd name="T41" fmla="*/ 278 h 278"/>
              <a:gd name="T42" fmla="*/ 10 w 123"/>
              <a:gd name="T43" fmla="*/ 278 h 278"/>
              <a:gd name="T44" fmla="*/ 10 w 123"/>
              <a:gd name="T45" fmla="*/ 268 h 278"/>
              <a:gd name="T46" fmla="*/ 0 w 123"/>
              <a:gd name="T47" fmla="*/ 268 h 278"/>
              <a:gd name="T48" fmla="*/ 0 w 123"/>
              <a:gd name="T49" fmla="*/ 278 h 278"/>
              <a:gd name="T50" fmla="*/ 123 w 123"/>
              <a:gd name="T51" fmla="*/ 278 h 278"/>
              <a:gd name="T52" fmla="*/ 123 w 123"/>
              <a:gd name="T53" fmla="*/ 268 h 278"/>
              <a:gd name="T54" fmla="*/ 114 w 123"/>
              <a:gd name="T55" fmla="*/ 268 h 278"/>
              <a:gd name="T56" fmla="*/ 114 w 123"/>
              <a:gd name="T57" fmla="*/ 278 h 278"/>
              <a:gd name="T58" fmla="*/ 123 w 123"/>
              <a:gd name="T59" fmla="*/ 278 h 278"/>
              <a:gd name="T60" fmla="*/ 123 w 123"/>
              <a:gd name="T61" fmla="*/ 0 h 278"/>
              <a:gd name="T62" fmla="*/ 114 w 123"/>
              <a:gd name="T63" fmla="*/ 0 h 278"/>
              <a:gd name="T64" fmla="*/ 114 w 123"/>
              <a:gd name="T65" fmla="*/ 10 h 278"/>
              <a:gd name="T66" fmla="*/ 123 w 123"/>
              <a:gd name="T67" fmla="*/ 10 h 278"/>
              <a:gd name="T68" fmla="*/ 123 w 123"/>
              <a:gd name="T69" fmla="*/ 0 h 278"/>
              <a:gd name="T70" fmla="*/ 0 w 123"/>
              <a:gd name="T71" fmla="*/ 0 h 278"/>
              <a:gd name="T72" fmla="*/ 0 w 123"/>
              <a:gd name="T73" fmla="*/ 10 h 278"/>
              <a:gd name="T74" fmla="*/ 10 w 123"/>
              <a:gd name="T75" fmla="*/ 10 h 278"/>
              <a:gd name="T76" fmla="*/ 10 w 123"/>
              <a:gd name="T77" fmla="*/ 0 h 278"/>
              <a:gd name="T78" fmla="*/ 0 w 123"/>
              <a:gd name="T79" fmla="*/ 0 h 278"/>
              <a:gd name="T80" fmla="*/ 0 w 123"/>
              <a:gd name="T81" fmla="*/ 278 h 278"/>
              <a:gd name="T82" fmla="*/ 10 w 123"/>
              <a:gd name="T83" fmla="*/ 278 h 278"/>
              <a:gd name="T84" fmla="*/ 10 w 123"/>
              <a:gd name="T85" fmla="*/ 268 h 278"/>
              <a:gd name="T86" fmla="*/ 0 w 123"/>
              <a:gd name="T87" fmla="*/ 268 h 278"/>
              <a:gd name="T88" fmla="*/ 0 w 123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8">
                <a:moveTo>
                  <a:pt x="10" y="259"/>
                </a:moveTo>
                <a:lnTo>
                  <a:pt x="10" y="278"/>
                </a:lnTo>
                <a:lnTo>
                  <a:pt x="114" y="278"/>
                </a:lnTo>
                <a:lnTo>
                  <a:pt x="114" y="259"/>
                </a:lnTo>
                <a:lnTo>
                  <a:pt x="10" y="259"/>
                </a:lnTo>
                <a:close/>
                <a:moveTo>
                  <a:pt x="104" y="268"/>
                </a:moveTo>
                <a:lnTo>
                  <a:pt x="123" y="268"/>
                </a:lnTo>
                <a:lnTo>
                  <a:pt x="123" y="10"/>
                </a:lnTo>
                <a:lnTo>
                  <a:pt x="104" y="10"/>
                </a:lnTo>
                <a:lnTo>
                  <a:pt x="104" y="268"/>
                </a:lnTo>
                <a:close/>
                <a:moveTo>
                  <a:pt x="114" y="20"/>
                </a:moveTo>
                <a:lnTo>
                  <a:pt x="114" y="0"/>
                </a:lnTo>
                <a:lnTo>
                  <a:pt x="10" y="0"/>
                </a:lnTo>
                <a:lnTo>
                  <a:pt x="10" y="20"/>
                </a:lnTo>
                <a:lnTo>
                  <a:pt x="114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23" y="278"/>
                </a:moveTo>
                <a:lnTo>
                  <a:pt x="123" y="268"/>
                </a:lnTo>
                <a:lnTo>
                  <a:pt x="114" y="268"/>
                </a:lnTo>
                <a:lnTo>
                  <a:pt x="114" y="278"/>
                </a:lnTo>
                <a:lnTo>
                  <a:pt x="123" y="278"/>
                </a:lnTo>
                <a:close/>
                <a:moveTo>
                  <a:pt x="123" y="0"/>
                </a:moveTo>
                <a:lnTo>
                  <a:pt x="114" y="0"/>
                </a:lnTo>
                <a:lnTo>
                  <a:pt x="114" y="10"/>
                </a:lnTo>
                <a:lnTo>
                  <a:pt x="123" y="10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05" name="Freeform 2513"/>
          <p:cNvSpPr>
            <a:spLocks noEditPoints="1"/>
          </p:cNvSpPr>
          <p:nvPr/>
        </p:nvSpPr>
        <p:spPr bwMode="auto">
          <a:xfrm>
            <a:off x="5699125" y="5527675"/>
            <a:ext cx="98425" cy="215900"/>
          </a:xfrm>
          <a:custGeom>
            <a:avLst/>
            <a:gdLst>
              <a:gd name="T0" fmla="*/ 9 w 123"/>
              <a:gd name="T1" fmla="*/ 252 h 271"/>
              <a:gd name="T2" fmla="*/ 9 w 123"/>
              <a:gd name="T3" fmla="*/ 271 h 271"/>
              <a:gd name="T4" fmla="*/ 113 w 123"/>
              <a:gd name="T5" fmla="*/ 271 h 271"/>
              <a:gd name="T6" fmla="*/ 113 w 123"/>
              <a:gd name="T7" fmla="*/ 252 h 271"/>
              <a:gd name="T8" fmla="*/ 9 w 123"/>
              <a:gd name="T9" fmla="*/ 252 h 271"/>
              <a:gd name="T10" fmla="*/ 103 w 123"/>
              <a:gd name="T11" fmla="*/ 261 h 271"/>
              <a:gd name="T12" fmla="*/ 123 w 123"/>
              <a:gd name="T13" fmla="*/ 261 h 271"/>
              <a:gd name="T14" fmla="*/ 123 w 123"/>
              <a:gd name="T15" fmla="*/ 10 h 271"/>
              <a:gd name="T16" fmla="*/ 103 w 123"/>
              <a:gd name="T17" fmla="*/ 10 h 271"/>
              <a:gd name="T18" fmla="*/ 103 w 123"/>
              <a:gd name="T19" fmla="*/ 261 h 271"/>
              <a:gd name="T20" fmla="*/ 113 w 123"/>
              <a:gd name="T21" fmla="*/ 19 h 271"/>
              <a:gd name="T22" fmla="*/ 113 w 123"/>
              <a:gd name="T23" fmla="*/ 0 h 271"/>
              <a:gd name="T24" fmla="*/ 9 w 123"/>
              <a:gd name="T25" fmla="*/ 0 h 271"/>
              <a:gd name="T26" fmla="*/ 9 w 123"/>
              <a:gd name="T27" fmla="*/ 19 h 271"/>
              <a:gd name="T28" fmla="*/ 113 w 123"/>
              <a:gd name="T29" fmla="*/ 19 h 271"/>
              <a:gd name="T30" fmla="*/ 19 w 123"/>
              <a:gd name="T31" fmla="*/ 10 h 271"/>
              <a:gd name="T32" fmla="*/ 0 w 123"/>
              <a:gd name="T33" fmla="*/ 10 h 271"/>
              <a:gd name="T34" fmla="*/ 0 w 123"/>
              <a:gd name="T35" fmla="*/ 261 h 271"/>
              <a:gd name="T36" fmla="*/ 19 w 123"/>
              <a:gd name="T37" fmla="*/ 261 h 271"/>
              <a:gd name="T38" fmla="*/ 19 w 123"/>
              <a:gd name="T39" fmla="*/ 10 h 271"/>
              <a:gd name="T40" fmla="*/ 0 w 123"/>
              <a:gd name="T41" fmla="*/ 271 h 271"/>
              <a:gd name="T42" fmla="*/ 9 w 123"/>
              <a:gd name="T43" fmla="*/ 271 h 271"/>
              <a:gd name="T44" fmla="*/ 9 w 123"/>
              <a:gd name="T45" fmla="*/ 261 h 271"/>
              <a:gd name="T46" fmla="*/ 0 w 123"/>
              <a:gd name="T47" fmla="*/ 261 h 271"/>
              <a:gd name="T48" fmla="*/ 0 w 123"/>
              <a:gd name="T49" fmla="*/ 271 h 271"/>
              <a:gd name="T50" fmla="*/ 123 w 123"/>
              <a:gd name="T51" fmla="*/ 271 h 271"/>
              <a:gd name="T52" fmla="*/ 123 w 123"/>
              <a:gd name="T53" fmla="*/ 261 h 271"/>
              <a:gd name="T54" fmla="*/ 113 w 123"/>
              <a:gd name="T55" fmla="*/ 261 h 271"/>
              <a:gd name="T56" fmla="*/ 113 w 123"/>
              <a:gd name="T57" fmla="*/ 271 h 271"/>
              <a:gd name="T58" fmla="*/ 123 w 123"/>
              <a:gd name="T59" fmla="*/ 271 h 271"/>
              <a:gd name="T60" fmla="*/ 123 w 123"/>
              <a:gd name="T61" fmla="*/ 0 h 271"/>
              <a:gd name="T62" fmla="*/ 113 w 123"/>
              <a:gd name="T63" fmla="*/ 0 h 271"/>
              <a:gd name="T64" fmla="*/ 113 w 123"/>
              <a:gd name="T65" fmla="*/ 10 h 271"/>
              <a:gd name="T66" fmla="*/ 123 w 123"/>
              <a:gd name="T67" fmla="*/ 10 h 271"/>
              <a:gd name="T68" fmla="*/ 123 w 123"/>
              <a:gd name="T69" fmla="*/ 0 h 271"/>
              <a:gd name="T70" fmla="*/ 0 w 123"/>
              <a:gd name="T71" fmla="*/ 0 h 271"/>
              <a:gd name="T72" fmla="*/ 0 w 123"/>
              <a:gd name="T73" fmla="*/ 10 h 271"/>
              <a:gd name="T74" fmla="*/ 9 w 123"/>
              <a:gd name="T75" fmla="*/ 10 h 271"/>
              <a:gd name="T76" fmla="*/ 9 w 123"/>
              <a:gd name="T77" fmla="*/ 0 h 271"/>
              <a:gd name="T78" fmla="*/ 0 w 123"/>
              <a:gd name="T79" fmla="*/ 0 h 271"/>
              <a:gd name="T80" fmla="*/ 0 w 123"/>
              <a:gd name="T81" fmla="*/ 271 h 271"/>
              <a:gd name="T82" fmla="*/ 9 w 123"/>
              <a:gd name="T83" fmla="*/ 271 h 271"/>
              <a:gd name="T84" fmla="*/ 9 w 123"/>
              <a:gd name="T85" fmla="*/ 261 h 271"/>
              <a:gd name="T86" fmla="*/ 0 w 123"/>
              <a:gd name="T87" fmla="*/ 261 h 271"/>
              <a:gd name="T88" fmla="*/ 0 w 123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1">
                <a:moveTo>
                  <a:pt x="9" y="252"/>
                </a:moveTo>
                <a:lnTo>
                  <a:pt x="9" y="271"/>
                </a:lnTo>
                <a:lnTo>
                  <a:pt x="113" y="271"/>
                </a:lnTo>
                <a:lnTo>
                  <a:pt x="113" y="252"/>
                </a:lnTo>
                <a:lnTo>
                  <a:pt x="9" y="252"/>
                </a:lnTo>
                <a:close/>
                <a:moveTo>
                  <a:pt x="103" y="261"/>
                </a:moveTo>
                <a:lnTo>
                  <a:pt x="123" y="261"/>
                </a:lnTo>
                <a:lnTo>
                  <a:pt x="123" y="10"/>
                </a:lnTo>
                <a:lnTo>
                  <a:pt x="103" y="10"/>
                </a:lnTo>
                <a:lnTo>
                  <a:pt x="103" y="261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9" y="0"/>
                </a:lnTo>
                <a:lnTo>
                  <a:pt x="9" y="19"/>
                </a:lnTo>
                <a:lnTo>
                  <a:pt x="113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1"/>
                </a:lnTo>
                <a:lnTo>
                  <a:pt x="19" y="261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23" y="271"/>
                </a:moveTo>
                <a:lnTo>
                  <a:pt x="123" y="261"/>
                </a:lnTo>
                <a:lnTo>
                  <a:pt x="113" y="261"/>
                </a:lnTo>
                <a:lnTo>
                  <a:pt x="113" y="271"/>
                </a:lnTo>
                <a:lnTo>
                  <a:pt x="123" y="271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10"/>
                </a:lnTo>
                <a:lnTo>
                  <a:pt x="123" y="10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07" name="Freeform 2515"/>
          <p:cNvSpPr>
            <a:spLocks noEditPoints="1"/>
          </p:cNvSpPr>
          <p:nvPr/>
        </p:nvSpPr>
        <p:spPr bwMode="auto">
          <a:xfrm>
            <a:off x="6186488" y="5727700"/>
            <a:ext cx="103187" cy="220663"/>
          </a:xfrm>
          <a:custGeom>
            <a:avLst/>
            <a:gdLst>
              <a:gd name="T0" fmla="*/ 9 w 129"/>
              <a:gd name="T1" fmla="*/ 258 h 277"/>
              <a:gd name="T2" fmla="*/ 9 w 129"/>
              <a:gd name="T3" fmla="*/ 277 h 277"/>
              <a:gd name="T4" fmla="*/ 119 w 129"/>
              <a:gd name="T5" fmla="*/ 277 h 277"/>
              <a:gd name="T6" fmla="*/ 119 w 129"/>
              <a:gd name="T7" fmla="*/ 258 h 277"/>
              <a:gd name="T8" fmla="*/ 9 w 129"/>
              <a:gd name="T9" fmla="*/ 258 h 277"/>
              <a:gd name="T10" fmla="*/ 110 w 129"/>
              <a:gd name="T11" fmla="*/ 268 h 277"/>
              <a:gd name="T12" fmla="*/ 129 w 129"/>
              <a:gd name="T13" fmla="*/ 268 h 277"/>
              <a:gd name="T14" fmla="*/ 129 w 129"/>
              <a:gd name="T15" fmla="*/ 9 h 277"/>
              <a:gd name="T16" fmla="*/ 110 w 129"/>
              <a:gd name="T17" fmla="*/ 9 h 277"/>
              <a:gd name="T18" fmla="*/ 110 w 129"/>
              <a:gd name="T19" fmla="*/ 268 h 277"/>
              <a:gd name="T20" fmla="*/ 119 w 129"/>
              <a:gd name="T21" fmla="*/ 19 h 277"/>
              <a:gd name="T22" fmla="*/ 119 w 129"/>
              <a:gd name="T23" fmla="*/ 0 h 277"/>
              <a:gd name="T24" fmla="*/ 9 w 129"/>
              <a:gd name="T25" fmla="*/ 0 h 277"/>
              <a:gd name="T26" fmla="*/ 9 w 129"/>
              <a:gd name="T27" fmla="*/ 19 h 277"/>
              <a:gd name="T28" fmla="*/ 119 w 129"/>
              <a:gd name="T29" fmla="*/ 19 h 277"/>
              <a:gd name="T30" fmla="*/ 19 w 129"/>
              <a:gd name="T31" fmla="*/ 9 h 277"/>
              <a:gd name="T32" fmla="*/ 0 w 129"/>
              <a:gd name="T33" fmla="*/ 9 h 277"/>
              <a:gd name="T34" fmla="*/ 0 w 129"/>
              <a:gd name="T35" fmla="*/ 268 h 277"/>
              <a:gd name="T36" fmla="*/ 19 w 129"/>
              <a:gd name="T37" fmla="*/ 268 h 277"/>
              <a:gd name="T38" fmla="*/ 19 w 129"/>
              <a:gd name="T39" fmla="*/ 9 h 277"/>
              <a:gd name="T40" fmla="*/ 0 w 129"/>
              <a:gd name="T41" fmla="*/ 277 h 277"/>
              <a:gd name="T42" fmla="*/ 9 w 129"/>
              <a:gd name="T43" fmla="*/ 277 h 277"/>
              <a:gd name="T44" fmla="*/ 9 w 129"/>
              <a:gd name="T45" fmla="*/ 268 h 277"/>
              <a:gd name="T46" fmla="*/ 0 w 129"/>
              <a:gd name="T47" fmla="*/ 268 h 277"/>
              <a:gd name="T48" fmla="*/ 0 w 129"/>
              <a:gd name="T49" fmla="*/ 277 h 277"/>
              <a:gd name="T50" fmla="*/ 129 w 129"/>
              <a:gd name="T51" fmla="*/ 277 h 277"/>
              <a:gd name="T52" fmla="*/ 129 w 129"/>
              <a:gd name="T53" fmla="*/ 268 h 277"/>
              <a:gd name="T54" fmla="*/ 119 w 129"/>
              <a:gd name="T55" fmla="*/ 268 h 277"/>
              <a:gd name="T56" fmla="*/ 119 w 129"/>
              <a:gd name="T57" fmla="*/ 277 h 277"/>
              <a:gd name="T58" fmla="*/ 129 w 129"/>
              <a:gd name="T59" fmla="*/ 277 h 277"/>
              <a:gd name="T60" fmla="*/ 129 w 129"/>
              <a:gd name="T61" fmla="*/ 0 h 277"/>
              <a:gd name="T62" fmla="*/ 119 w 129"/>
              <a:gd name="T63" fmla="*/ 0 h 277"/>
              <a:gd name="T64" fmla="*/ 119 w 129"/>
              <a:gd name="T65" fmla="*/ 9 h 277"/>
              <a:gd name="T66" fmla="*/ 129 w 129"/>
              <a:gd name="T67" fmla="*/ 9 h 277"/>
              <a:gd name="T68" fmla="*/ 129 w 129"/>
              <a:gd name="T69" fmla="*/ 0 h 277"/>
              <a:gd name="T70" fmla="*/ 0 w 129"/>
              <a:gd name="T71" fmla="*/ 0 h 277"/>
              <a:gd name="T72" fmla="*/ 0 w 129"/>
              <a:gd name="T73" fmla="*/ 9 h 277"/>
              <a:gd name="T74" fmla="*/ 9 w 129"/>
              <a:gd name="T75" fmla="*/ 9 h 277"/>
              <a:gd name="T76" fmla="*/ 9 w 129"/>
              <a:gd name="T77" fmla="*/ 0 h 277"/>
              <a:gd name="T78" fmla="*/ 0 w 129"/>
              <a:gd name="T79" fmla="*/ 0 h 277"/>
              <a:gd name="T80" fmla="*/ 0 w 129"/>
              <a:gd name="T81" fmla="*/ 277 h 277"/>
              <a:gd name="T82" fmla="*/ 9 w 129"/>
              <a:gd name="T83" fmla="*/ 277 h 277"/>
              <a:gd name="T84" fmla="*/ 9 w 129"/>
              <a:gd name="T85" fmla="*/ 268 h 277"/>
              <a:gd name="T86" fmla="*/ 0 w 129"/>
              <a:gd name="T87" fmla="*/ 268 h 277"/>
              <a:gd name="T88" fmla="*/ 0 w 129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7">
                <a:moveTo>
                  <a:pt x="9" y="258"/>
                </a:moveTo>
                <a:lnTo>
                  <a:pt x="9" y="277"/>
                </a:lnTo>
                <a:lnTo>
                  <a:pt x="119" y="277"/>
                </a:lnTo>
                <a:lnTo>
                  <a:pt x="119" y="258"/>
                </a:lnTo>
                <a:lnTo>
                  <a:pt x="9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19" y="19"/>
                </a:moveTo>
                <a:lnTo>
                  <a:pt x="119" y="0"/>
                </a:lnTo>
                <a:lnTo>
                  <a:pt x="9" y="0"/>
                </a:lnTo>
                <a:lnTo>
                  <a:pt x="9" y="19"/>
                </a:lnTo>
                <a:lnTo>
                  <a:pt x="119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9" y="277"/>
                </a:moveTo>
                <a:lnTo>
                  <a:pt x="129" y="268"/>
                </a:lnTo>
                <a:lnTo>
                  <a:pt x="119" y="268"/>
                </a:lnTo>
                <a:lnTo>
                  <a:pt x="119" y="277"/>
                </a:lnTo>
                <a:lnTo>
                  <a:pt x="129" y="277"/>
                </a:lnTo>
                <a:close/>
                <a:moveTo>
                  <a:pt x="129" y="0"/>
                </a:moveTo>
                <a:lnTo>
                  <a:pt x="119" y="0"/>
                </a:lnTo>
                <a:lnTo>
                  <a:pt x="119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11" name="Freeform 2519"/>
          <p:cNvSpPr>
            <a:spLocks noEditPoints="1"/>
          </p:cNvSpPr>
          <p:nvPr/>
        </p:nvSpPr>
        <p:spPr bwMode="auto">
          <a:xfrm>
            <a:off x="5391150" y="4718050"/>
            <a:ext cx="98425" cy="215900"/>
          </a:xfrm>
          <a:custGeom>
            <a:avLst/>
            <a:gdLst>
              <a:gd name="T0" fmla="*/ 10 w 123"/>
              <a:gd name="T1" fmla="*/ 251 h 271"/>
              <a:gd name="T2" fmla="*/ 10 w 123"/>
              <a:gd name="T3" fmla="*/ 271 h 271"/>
              <a:gd name="T4" fmla="*/ 113 w 123"/>
              <a:gd name="T5" fmla="*/ 271 h 271"/>
              <a:gd name="T6" fmla="*/ 113 w 123"/>
              <a:gd name="T7" fmla="*/ 251 h 271"/>
              <a:gd name="T8" fmla="*/ 10 w 123"/>
              <a:gd name="T9" fmla="*/ 251 h 271"/>
              <a:gd name="T10" fmla="*/ 103 w 123"/>
              <a:gd name="T11" fmla="*/ 261 h 271"/>
              <a:gd name="T12" fmla="*/ 123 w 123"/>
              <a:gd name="T13" fmla="*/ 261 h 271"/>
              <a:gd name="T14" fmla="*/ 123 w 123"/>
              <a:gd name="T15" fmla="*/ 9 h 271"/>
              <a:gd name="T16" fmla="*/ 103 w 123"/>
              <a:gd name="T17" fmla="*/ 9 h 271"/>
              <a:gd name="T18" fmla="*/ 103 w 123"/>
              <a:gd name="T19" fmla="*/ 261 h 271"/>
              <a:gd name="T20" fmla="*/ 113 w 123"/>
              <a:gd name="T21" fmla="*/ 19 h 271"/>
              <a:gd name="T22" fmla="*/ 113 w 123"/>
              <a:gd name="T23" fmla="*/ 0 h 271"/>
              <a:gd name="T24" fmla="*/ 10 w 123"/>
              <a:gd name="T25" fmla="*/ 0 h 271"/>
              <a:gd name="T26" fmla="*/ 10 w 123"/>
              <a:gd name="T27" fmla="*/ 19 h 271"/>
              <a:gd name="T28" fmla="*/ 113 w 123"/>
              <a:gd name="T29" fmla="*/ 19 h 271"/>
              <a:gd name="T30" fmla="*/ 19 w 123"/>
              <a:gd name="T31" fmla="*/ 9 h 271"/>
              <a:gd name="T32" fmla="*/ 0 w 123"/>
              <a:gd name="T33" fmla="*/ 9 h 271"/>
              <a:gd name="T34" fmla="*/ 0 w 123"/>
              <a:gd name="T35" fmla="*/ 261 h 271"/>
              <a:gd name="T36" fmla="*/ 19 w 123"/>
              <a:gd name="T37" fmla="*/ 261 h 271"/>
              <a:gd name="T38" fmla="*/ 19 w 123"/>
              <a:gd name="T39" fmla="*/ 9 h 271"/>
              <a:gd name="T40" fmla="*/ 0 w 123"/>
              <a:gd name="T41" fmla="*/ 271 h 271"/>
              <a:gd name="T42" fmla="*/ 10 w 123"/>
              <a:gd name="T43" fmla="*/ 271 h 271"/>
              <a:gd name="T44" fmla="*/ 10 w 123"/>
              <a:gd name="T45" fmla="*/ 261 h 271"/>
              <a:gd name="T46" fmla="*/ 0 w 123"/>
              <a:gd name="T47" fmla="*/ 261 h 271"/>
              <a:gd name="T48" fmla="*/ 0 w 123"/>
              <a:gd name="T49" fmla="*/ 271 h 271"/>
              <a:gd name="T50" fmla="*/ 123 w 123"/>
              <a:gd name="T51" fmla="*/ 271 h 271"/>
              <a:gd name="T52" fmla="*/ 123 w 123"/>
              <a:gd name="T53" fmla="*/ 261 h 271"/>
              <a:gd name="T54" fmla="*/ 113 w 123"/>
              <a:gd name="T55" fmla="*/ 261 h 271"/>
              <a:gd name="T56" fmla="*/ 113 w 123"/>
              <a:gd name="T57" fmla="*/ 271 h 271"/>
              <a:gd name="T58" fmla="*/ 123 w 123"/>
              <a:gd name="T59" fmla="*/ 271 h 271"/>
              <a:gd name="T60" fmla="*/ 123 w 123"/>
              <a:gd name="T61" fmla="*/ 0 h 271"/>
              <a:gd name="T62" fmla="*/ 113 w 123"/>
              <a:gd name="T63" fmla="*/ 0 h 271"/>
              <a:gd name="T64" fmla="*/ 113 w 123"/>
              <a:gd name="T65" fmla="*/ 9 h 271"/>
              <a:gd name="T66" fmla="*/ 123 w 123"/>
              <a:gd name="T67" fmla="*/ 9 h 271"/>
              <a:gd name="T68" fmla="*/ 123 w 123"/>
              <a:gd name="T69" fmla="*/ 0 h 271"/>
              <a:gd name="T70" fmla="*/ 0 w 123"/>
              <a:gd name="T71" fmla="*/ 0 h 271"/>
              <a:gd name="T72" fmla="*/ 0 w 123"/>
              <a:gd name="T73" fmla="*/ 9 h 271"/>
              <a:gd name="T74" fmla="*/ 10 w 123"/>
              <a:gd name="T75" fmla="*/ 9 h 271"/>
              <a:gd name="T76" fmla="*/ 10 w 123"/>
              <a:gd name="T77" fmla="*/ 0 h 271"/>
              <a:gd name="T78" fmla="*/ 0 w 123"/>
              <a:gd name="T79" fmla="*/ 0 h 271"/>
              <a:gd name="T80" fmla="*/ 0 w 123"/>
              <a:gd name="T81" fmla="*/ 271 h 271"/>
              <a:gd name="T82" fmla="*/ 10 w 123"/>
              <a:gd name="T83" fmla="*/ 271 h 271"/>
              <a:gd name="T84" fmla="*/ 10 w 123"/>
              <a:gd name="T85" fmla="*/ 261 h 271"/>
              <a:gd name="T86" fmla="*/ 0 w 123"/>
              <a:gd name="T87" fmla="*/ 261 h 271"/>
              <a:gd name="T88" fmla="*/ 0 w 123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1">
                <a:moveTo>
                  <a:pt x="10" y="251"/>
                </a:moveTo>
                <a:lnTo>
                  <a:pt x="10" y="271"/>
                </a:lnTo>
                <a:lnTo>
                  <a:pt x="113" y="271"/>
                </a:lnTo>
                <a:lnTo>
                  <a:pt x="113" y="251"/>
                </a:lnTo>
                <a:lnTo>
                  <a:pt x="10" y="251"/>
                </a:lnTo>
                <a:close/>
                <a:moveTo>
                  <a:pt x="103" y="261"/>
                </a:moveTo>
                <a:lnTo>
                  <a:pt x="123" y="261"/>
                </a:lnTo>
                <a:lnTo>
                  <a:pt x="123" y="9"/>
                </a:lnTo>
                <a:lnTo>
                  <a:pt x="103" y="9"/>
                </a:lnTo>
                <a:lnTo>
                  <a:pt x="103" y="261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23" y="271"/>
                </a:moveTo>
                <a:lnTo>
                  <a:pt x="123" y="261"/>
                </a:lnTo>
                <a:lnTo>
                  <a:pt x="113" y="261"/>
                </a:lnTo>
                <a:lnTo>
                  <a:pt x="113" y="271"/>
                </a:lnTo>
                <a:lnTo>
                  <a:pt x="123" y="271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19" name="Freeform 2527"/>
          <p:cNvSpPr>
            <a:spLocks noEditPoints="1"/>
          </p:cNvSpPr>
          <p:nvPr/>
        </p:nvSpPr>
        <p:spPr bwMode="auto">
          <a:xfrm>
            <a:off x="5786438" y="4308475"/>
            <a:ext cx="103187" cy="220663"/>
          </a:xfrm>
          <a:custGeom>
            <a:avLst/>
            <a:gdLst>
              <a:gd name="T0" fmla="*/ 9 w 129"/>
              <a:gd name="T1" fmla="*/ 258 h 278"/>
              <a:gd name="T2" fmla="*/ 9 w 129"/>
              <a:gd name="T3" fmla="*/ 278 h 278"/>
              <a:gd name="T4" fmla="*/ 119 w 129"/>
              <a:gd name="T5" fmla="*/ 278 h 278"/>
              <a:gd name="T6" fmla="*/ 119 w 129"/>
              <a:gd name="T7" fmla="*/ 258 h 278"/>
              <a:gd name="T8" fmla="*/ 9 w 129"/>
              <a:gd name="T9" fmla="*/ 258 h 278"/>
              <a:gd name="T10" fmla="*/ 110 w 129"/>
              <a:gd name="T11" fmla="*/ 268 h 278"/>
              <a:gd name="T12" fmla="*/ 129 w 129"/>
              <a:gd name="T13" fmla="*/ 268 h 278"/>
              <a:gd name="T14" fmla="*/ 129 w 129"/>
              <a:gd name="T15" fmla="*/ 10 h 278"/>
              <a:gd name="T16" fmla="*/ 110 w 129"/>
              <a:gd name="T17" fmla="*/ 10 h 278"/>
              <a:gd name="T18" fmla="*/ 110 w 129"/>
              <a:gd name="T19" fmla="*/ 268 h 278"/>
              <a:gd name="T20" fmla="*/ 119 w 129"/>
              <a:gd name="T21" fmla="*/ 19 h 278"/>
              <a:gd name="T22" fmla="*/ 119 w 129"/>
              <a:gd name="T23" fmla="*/ 0 h 278"/>
              <a:gd name="T24" fmla="*/ 9 w 129"/>
              <a:gd name="T25" fmla="*/ 0 h 278"/>
              <a:gd name="T26" fmla="*/ 9 w 129"/>
              <a:gd name="T27" fmla="*/ 19 h 278"/>
              <a:gd name="T28" fmla="*/ 119 w 129"/>
              <a:gd name="T29" fmla="*/ 19 h 278"/>
              <a:gd name="T30" fmla="*/ 19 w 129"/>
              <a:gd name="T31" fmla="*/ 10 h 278"/>
              <a:gd name="T32" fmla="*/ 0 w 129"/>
              <a:gd name="T33" fmla="*/ 10 h 278"/>
              <a:gd name="T34" fmla="*/ 0 w 129"/>
              <a:gd name="T35" fmla="*/ 268 h 278"/>
              <a:gd name="T36" fmla="*/ 19 w 129"/>
              <a:gd name="T37" fmla="*/ 268 h 278"/>
              <a:gd name="T38" fmla="*/ 19 w 129"/>
              <a:gd name="T39" fmla="*/ 10 h 278"/>
              <a:gd name="T40" fmla="*/ 0 w 129"/>
              <a:gd name="T41" fmla="*/ 278 h 278"/>
              <a:gd name="T42" fmla="*/ 9 w 129"/>
              <a:gd name="T43" fmla="*/ 278 h 278"/>
              <a:gd name="T44" fmla="*/ 9 w 129"/>
              <a:gd name="T45" fmla="*/ 268 h 278"/>
              <a:gd name="T46" fmla="*/ 0 w 129"/>
              <a:gd name="T47" fmla="*/ 268 h 278"/>
              <a:gd name="T48" fmla="*/ 0 w 129"/>
              <a:gd name="T49" fmla="*/ 278 h 278"/>
              <a:gd name="T50" fmla="*/ 129 w 129"/>
              <a:gd name="T51" fmla="*/ 278 h 278"/>
              <a:gd name="T52" fmla="*/ 129 w 129"/>
              <a:gd name="T53" fmla="*/ 268 h 278"/>
              <a:gd name="T54" fmla="*/ 119 w 129"/>
              <a:gd name="T55" fmla="*/ 268 h 278"/>
              <a:gd name="T56" fmla="*/ 119 w 129"/>
              <a:gd name="T57" fmla="*/ 278 h 278"/>
              <a:gd name="T58" fmla="*/ 129 w 129"/>
              <a:gd name="T59" fmla="*/ 278 h 278"/>
              <a:gd name="T60" fmla="*/ 129 w 129"/>
              <a:gd name="T61" fmla="*/ 0 h 278"/>
              <a:gd name="T62" fmla="*/ 119 w 129"/>
              <a:gd name="T63" fmla="*/ 0 h 278"/>
              <a:gd name="T64" fmla="*/ 119 w 129"/>
              <a:gd name="T65" fmla="*/ 10 h 278"/>
              <a:gd name="T66" fmla="*/ 129 w 129"/>
              <a:gd name="T67" fmla="*/ 10 h 278"/>
              <a:gd name="T68" fmla="*/ 129 w 129"/>
              <a:gd name="T69" fmla="*/ 0 h 278"/>
              <a:gd name="T70" fmla="*/ 0 w 129"/>
              <a:gd name="T71" fmla="*/ 0 h 278"/>
              <a:gd name="T72" fmla="*/ 0 w 129"/>
              <a:gd name="T73" fmla="*/ 10 h 278"/>
              <a:gd name="T74" fmla="*/ 9 w 129"/>
              <a:gd name="T75" fmla="*/ 10 h 278"/>
              <a:gd name="T76" fmla="*/ 9 w 129"/>
              <a:gd name="T77" fmla="*/ 0 h 278"/>
              <a:gd name="T78" fmla="*/ 0 w 129"/>
              <a:gd name="T79" fmla="*/ 0 h 278"/>
              <a:gd name="T80" fmla="*/ 0 w 129"/>
              <a:gd name="T81" fmla="*/ 278 h 278"/>
              <a:gd name="T82" fmla="*/ 9 w 129"/>
              <a:gd name="T83" fmla="*/ 278 h 278"/>
              <a:gd name="T84" fmla="*/ 9 w 129"/>
              <a:gd name="T85" fmla="*/ 268 h 278"/>
              <a:gd name="T86" fmla="*/ 0 w 129"/>
              <a:gd name="T87" fmla="*/ 268 h 278"/>
              <a:gd name="T88" fmla="*/ 0 w 129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8">
                <a:moveTo>
                  <a:pt x="9" y="258"/>
                </a:moveTo>
                <a:lnTo>
                  <a:pt x="9" y="278"/>
                </a:lnTo>
                <a:lnTo>
                  <a:pt x="119" y="278"/>
                </a:lnTo>
                <a:lnTo>
                  <a:pt x="119" y="258"/>
                </a:lnTo>
                <a:lnTo>
                  <a:pt x="9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10"/>
                </a:lnTo>
                <a:lnTo>
                  <a:pt x="110" y="10"/>
                </a:lnTo>
                <a:lnTo>
                  <a:pt x="110" y="268"/>
                </a:lnTo>
                <a:close/>
                <a:moveTo>
                  <a:pt x="119" y="19"/>
                </a:moveTo>
                <a:lnTo>
                  <a:pt x="119" y="0"/>
                </a:lnTo>
                <a:lnTo>
                  <a:pt x="9" y="0"/>
                </a:lnTo>
                <a:lnTo>
                  <a:pt x="9" y="19"/>
                </a:lnTo>
                <a:lnTo>
                  <a:pt x="119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29" y="278"/>
                </a:moveTo>
                <a:lnTo>
                  <a:pt x="129" y="268"/>
                </a:lnTo>
                <a:lnTo>
                  <a:pt x="119" y="268"/>
                </a:lnTo>
                <a:lnTo>
                  <a:pt x="119" y="278"/>
                </a:lnTo>
                <a:lnTo>
                  <a:pt x="129" y="278"/>
                </a:lnTo>
                <a:close/>
                <a:moveTo>
                  <a:pt x="129" y="0"/>
                </a:moveTo>
                <a:lnTo>
                  <a:pt x="119" y="0"/>
                </a:lnTo>
                <a:lnTo>
                  <a:pt x="119" y="10"/>
                </a:lnTo>
                <a:lnTo>
                  <a:pt x="129" y="10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20" name="Freeform 2528"/>
          <p:cNvSpPr>
            <a:spLocks noEditPoints="1"/>
          </p:cNvSpPr>
          <p:nvPr/>
        </p:nvSpPr>
        <p:spPr bwMode="auto">
          <a:xfrm>
            <a:off x="7439025" y="5122863"/>
            <a:ext cx="103188" cy="215900"/>
          </a:xfrm>
          <a:custGeom>
            <a:avLst/>
            <a:gdLst>
              <a:gd name="T0" fmla="*/ 9 w 129"/>
              <a:gd name="T1" fmla="*/ 252 h 271"/>
              <a:gd name="T2" fmla="*/ 9 w 129"/>
              <a:gd name="T3" fmla="*/ 271 h 271"/>
              <a:gd name="T4" fmla="*/ 119 w 129"/>
              <a:gd name="T5" fmla="*/ 271 h 271"/>
              <a:gd name="T6" fmla="*/ 119 w 129"/>
              <a:gd name="T7" fmla="*/ 252 h 271"/>
              <a:gd name="T8" fmla="*/ 9 w 129"/>
              <a:gd name="T9" fmla="*/ 252 h 271"/>
              <a:gd name="T10" fmla="*/ 110 w 129"/>
              <a:gd name="T11" fmla="*/ 261 h 271"/>
              <a:gd name="T12" fmla="*/ 129 w 129"/>
              <a:gd name="T13" fmla="*/ 261 h 271"/>
              <a:gd name="T14" fmla="*/ 129 w 129"/>
              <a:gd name="T15" fmla="*/ 9 h 271"/>
              <a:gd name="T16" fmla="*/ 110 w 129"/>
              <a:gd name="T17" fmla="*/ 9 h 271"/>
              <a:gd name="T18" fmla="*/ 110 w 129"/>
              <a:gd name="T19" fmla="*/ 261 h 271"/>
              <a:gd name="T20" fmla="*/ 119 w 129"/>
              <a:gd name="T21" fmla="*/ 19 h 271"/>
              <a:gd name="T22" fmla="*/ 119 w 129"/>
              <a:gd name="T23" fmla="*/ 0 h 271"/>
              <a:gd name="T24" fmla="*/ 9 w 129"/>
              <a:gd name="T25" fmla="*/ 0 h 271"/>
              <a:gd name="T26" fmla="*/ 9 w 129"/>
              <a:gd name="T27" fmla="*/ 19 h 271"/>
              <a:gd name="T28" fmla="*/ 119 w 129"/>
              <a:gd name="T29" fmla="*/ 19 h 271"/>
              <a:gd name="T30" fmla="*/ 19 w 129"/>
              <a:gd name="T31" fmla="*/ 9 h 271"/>
              <a:gd name="T32" fmla="*/ 0 w 129"/>
              <a:gd name="T33" fmla="*/ 9 h 271"/>
              <a:gd name="T34" fmla="*/ 0 w 129"/>
              <a:gd name="T35" fmla="*/ 261 h 271"/>
              <a:gd name="T36" fmla="*/ 19 w 129"/>
              <a:gd name="T37" fmla="*/ 261 h 271"/>
              <a:gd name="T38" fmla="*/ 19 w 129"/>
              <a:gd name="T39" fmla="*/ 9 h 271"/>
              <a:gd name="T40" fmla="*/ 0 w 129"/>
              <a:gd name="T41" fmla="*/ 271 h 271"/>
              <a:gd name="T42" fmla="*/ 9 w 129"/>
              <a:gd name="T43" fmla="*/ 271 h 271"/>
              <a:gd name="T44" fmla="*/ 9 w 129"/>
              <a:gd name="T45" fmla="*/ 261 h 271"/>
              <a:gd name="T46" fmla="*/ 0 w 129"/>
              <a:gd name="T47" fmla="*/ 261 h 271"/>
              <a:gd name="T48" fmla="*/ 0 w 129"/>
              <a:gd name="T49" fmla="*/ 271 h 271"/>
              <a:gd name="T50" fmla="*/ 129 w 129"/>
              <a:gd name="T51" fmla="*/ 271 h 271"/>
              <a:gd name="T52" fmla="*/ 129 w 129"/>
              <a:gd name="T53" fmla="*/ 261 h 271"/>
              <a:gd name="T54" fmla="*/ 119 w 129"/>
              <a:gd name="T55" fmla="*/ 261 h 271"/>
              <a:gd name="T56" fmla="*/ 119 w 129"/>
              <a:gd name="T57" fmla="*/ 271 h 271"/>
              <a:gd name="T58" fmla="*/ 129 w 129"/>
              <a:gd name="T59" fmla="*/ 271 h 271"/>
              <a:gd name="T60" fmla="*/ 129 w 129"/>
              <a:gd name="T61" fmla="*/ 0 h 271"/>
              <a:gd name="T62" fmla="*/ 119 w 129"/>
              <a:gd name="T63" fmla="*/ 0 h 271"/>
              <a:gd name="T64" fmla="*/ 119 w 129"/>
              <a:gd name="T65" fmla="*/ 9 h 271"/>
              <a:gd name="T66" fmla="*/ 129 w 129"/>
              <a:gd name="T67" fmla="*/ 9 h 271"/>
              <a:gd name="T68" fmla="*/ 129 w 129"/>
              <a:gd name="T69" fmla="*/ 0 h 271"/>
              <a:gd name="T70" fmla="*/ 0 w 129"/>
              <a:gd name="T71" fmla="*/ 0 h 271"/>
              <a:gd name="T72" fmla="*/ 0 w 129"/>
              <a:gd name="T73" fmla="*/ 9 h 271"/>
              <a:gd name="T74" fmla="*/ 9 w 129"/>
              <a:gd name="T75" fmla="*/ 9 h 271"/>
              <a:gd name="T76" fmla="*/ 9 w 129"/>
              <a:gd name="T77" fmla="*/ 0 h 271"/>
              <a:gd name="T78" fmla="*/ 0 w 129"/>
              <a:gd name="T79" fmla="*/ 0 h 271"/>
              <a:gd name="T80" fmla="*/ 0 w 129"/>
              <a:gd name="T81" fmla="*/ 271 h 271"/>
              <a:gd name="T82" fmla="*/ 9 w 129"/>
              <a:gd name="T83" fmla="*/ 271 h 271"/>
              <a:gd name="T84" fmla="*/ 9 w 129"/>
              <a:gd name="T85" fmla="*/ 261 h 271"/>
              <a:gd name="T86" fmla="*/ 0 w 129"/>
              <a:gd name="T87" fmla="*/ 261 h 271"/>
              <a:gd name="T88" fmla="*/ 0 w 129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1">
                <a:moveTo>
                  <a:pt x="9" y="252"/>
                </a:moveTo>
                <a:lnTo>
                  <a:pt x="9" y="271"/>
                </a:lnTo>
                <a:lnTo>
                  <a:pt x="119" y="271"/>
                </a:lnTo>
                <a:lnTo>
                  <a:pt x="119" y="252"/>
                </a:lnTo>
                <a:lnTo>
                  <a:pt x="9" y="252"/>
                </a:lnTo>
                <a:close/>
                <a:moveTo>
                  <a:pt x="110" y="261"/>
                </a:moveTo>
                <a:lnTo>
                  <a:pt x="129" y="261"/>
                </a:lnTo>
                <a:lnTo>
                  <a:pt x="129" y="9"/>
                </a:lnTo>
                <a:lnTo>
                  <a:pt x="110" y="9"/>
                </a:lnTo>
                <a:lnTo>
                  <a:pt x="110" y="261"/>
                </a:lnTo>
                <a:close/>
                <a:moveTo>
                  <a:pt x="119" y="19"/>
                </a:moveTo>
                <a:lnTo>
                  <a:pt x="119" y="0"/>
                </a:lnTo>
                <a:lnTo>
                  <a:pt x="9" y="0"/>
                </a:lnTo>
                <a:lnTo>
                  <a:pt x="9" y="19"/>
                </a:lnTo>
                <a:lnTo>
                  <a:pt x="119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29" y="271"/>
                </a:moveTo>
                <a:lnTo>
                  <a:pt x="129" y="261"/>
                </a:lnTo>
                <a:lnTo>
                  <a:pt x="119" y="261"/>
                </a:lnTo>
                <a:lnTo>
                  <a:pt x="119" y="271"/>
                </a:lnTo>
                <a:lnTo>
                  <a:pt x="129" y="271"/>
                </a:lnTo>
                <a:close/>
                <a:moveTo>
                  <a:pt x="129" y="0"/>
                </a:moveTo>
                <a:lnTo>
                  <a:pt x="119" y="0"/>
                </a:lnTo>
                <a:lnTo>
                  <a:pt x="119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23" name="Freeform 2531"/>
          <p:cNvSpPr>
            <a:spLocks noEditPoints="1"/>
          </p:cNvSpPr>
          <p:nvPr/>
        </p:nvSpPr>
        <p:spPr bwMode="auto">
          <a:xfrm>
            <a:off x="7367588" y="3498850"/>
            <a:ext cx="96837" cy="220663"/>
          </a:xfrm>
          <a:custGeom>
            <a:avLst/>
            <a:gdLst>
              <a:gd name="T0" fmla="*/ 10 w 123"/>
              <a:gd name="T1" fmla="*/ 258 h 277"/>
              <a:gd name="T2" fmla="*/ 10 w 123"/>
              <a:gd name="T3" fmla="*/ 277 h 277"/>
              <a:gd name="T4" fmla="*/ 113 w 123"/>
              <a:gd name="T5" fmla="*/ 277 h 277"/>
              <a:gd name="T6" fmla="*/ 113 w 123"/>
              <a:gd name="T7" fmla="*/ 258 h 277"/>
              <a:gd name="T8" fmla="*/ 10 w 123"/>
              <a:gd name="T9" fmla="*/ 258 h 277"/>
              <a:gd name="T10" fmla="*/ 104 w 123"/>
              <a:gd name="T11" fmla="*/ 268 h 277"/>
              <a:gd name="T12" fmla="*/ 123 w 123"/>
              <a:gd name="T13" fmla="*/ 268 h 277"/>
              <a:gd name="T14" fmla="*/ 123 w 123"/>
              <a:gd name="T15" fmla="*/ 9 h 277"/>
              <a:gd name="T16" fmla="*/ 104 w 123"/>
              <a:gd name="T17" fmla="*/ 9 h 277"/>
              <a:gd name="T18" fmla="*/ 104 w 123"/>
              <a:gd name="T19" fmla="*/ 268 h 277"/>
              <a:gd name="T20" fmla="*/ 113 w 123"/>
              <a:gd name="T21" fmla="*/ 19 h 277"/>
              <a:gd name="T22" fmla="*/ 113 w 123"/>
              <a:gd name="T23" fmla="*/ 0 h 277"/>
              <a:gd name="T24" fmla="*/ 10 w 123"/>
              <a:gd name="T25" fmla="*/ 0 h 277"/>
              <a:gd name="T26" fmla="*/ 10 w 123"/>
              <a:gd name="T27" fmla="*/ 19 h 277"/>
              <a:gd name="T28" fmla="*/ 113 w 123"/>
              <a:gd name="T29" fmla="*/ 19 h 277"/>
              <a:gd name="T30" fmla="*/ 20 w 123"/>
              <a:gd name="T31" fmla="*/ 9 h 277"/>
              <a:gd name="T32" fmla="*/ 0 w 123"/>
              <a:gd name="T33" fmla="*/ 9 h 277"/>
              <a:gd name="T34" fmla="*/ 0 w 123"/>
              <a:gd name="T35" fmla="*/ 268 h 277"/>
              <a:gd name="T36" fmla="*/ 20 w 123"/>
              <a:gd name="T37" fmla="*/ 268 h 277"/>
              <a:gd name="T38" fmla="*/ 20 w 123"/>
              <a:gd name="T39" fmla="*/ 9 h 277"/>
              <a:gd name="T40" fmla="*/ 0 w 123"/>
              <a:gd name="T41" fmla="*/ 277 h 277"/>
              <a:gd name="T42" fmla="*/ 10 w 123"/>
              <a:gd name="T43" fmla="*/ 277 h 277"/>
              <a:gd name="T44" fmla="*/ 10 w 123"/>
              <a:gd name="T45" fmla="*/ 268 h 277"/>
              <a:gd name="T46" fmla="*/ 0 w 123"/>
              <a:gd name="T47" fmla="*/ 268 h 277"/>
              <a:gd name="T48" fmla="*/ 0 w 123"/>
              <a:gd name="T49" fmla="*/ 277 h 277"/>
              <a:gd name="T50" fmla="*/ 123 w 123"/>
              <a:gd name="T51" fmla="*/ 277 h 277"/>
              <a:gd name="T52" fmla="*/ 123 w 123"/>
              <a:gd name="T53" fmla="*/ 268 h 277"/>
              <a:gd name="T54" fmla="*/ 113 w 123"/>
              <a:gd name="T55" fmla="*/ 268 h 277"/>
              <a:gd name="T56" fmla="*/ 113 w 123"/>
              <a:gd name="T57" fmla="*/ 277 h 277"/>
              <a:gd name="T58" fmla="*/ 123 w 123"/>
              <a:gd name="T59" fmla="*/ 277 h 277"/>
              <a:gd name="T60" fmla="*/ 123 w 123"/>
              <a:gd name="T61" fmla="*/ 0 h 277"/>
              <a:gd name="T62" fmla="*/ 113 w 123"/>
              <a:gd name="T63" fmla="*/ 0 h 277"/>
              <a:gd name="T64" fmla="*/ 113 w 123"/>
              <a:gd name="T65" fmla="*/ 9 h 277"/>
              <a:gd name="T66" fmla="*/ 123 w 123"/>
              <a:gd name="T67" fmla="*/ 9 h 277"/>
              <a:gd name="T68" fmla="*/ 123 w 123"/>
              <a:gd name="T69" fmla="*/ 0 h 277"/>
              <a:gd name="T70" fmla="*/ 0 w 123"/>
              <a:gd name="T71" fmla="*/ 0 h 277"/>
              <a:gd name="T72" fmla="*/ 0 w 123"/>
              <a:gd name="T73" fmla="*/ 9 h 277"/>
              <a:gd name="T74" fmla="*/ 10 w 123"/>
              <a:gd name="T75" fmla="*/ 9 h 277"/>
              <a:gd name="T76" fmla="*/ 10 w 123"/>
              <a:gd name="T77" fmla="*/ 0 h 277"/>
              <a:gd name="T78" fmla="*/ 0 w 123"/>
              <a:gd name="T79" fmla="*/ 0 h 277"/>
              <a:gd name="T80" fmla="*/ 0 w 123"/>
              <a:gd name="T81" fmla="*/ 277 h 277"/>
              <a:gd name="T82" fmla="*/ 10 w 123"/>
              <a:gd name="T83" fmla="*/ 277 h 277"/>
              <a:gd name="T84" fmla="*/ 10 w 123"/>
              <a:gd name="T85" fmla="*/ 268 h 277"/>
              <a:gd name="T86" fmla="*/ 0 w 123"/>
              <a:gd name="T87" fmla="*/ 268 h 277"/>
              <a:gd name="T88" fmla="*/ 0 w 123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7">
                <a:moveTo>
                  <a:pt x="10" y="258"/>
                </a:moveTo>
                <a:lnTo>
                  <a:pt x="10" y="277"/>
                </a:lnTo>
                <a:lnTo>
                  <a:pt x="113" y="277"/>
                </a:lnTo>
                <a:lnTo>
                  <a:pt x="113" y="258"/>
                </a:lnTo>
                <a:lnTo>
                  <a:pt x="10" y="258"/>
                </a:lnTo>
                <a:close/>
                <a:moveTo>
                  <a:pt x="104" y="268"/>
                </a:moveTo>
                <a:lnTo>
                  <a:pt x="123" y="268"/>
                </a:lnTo>
                <a:lnTo>
                  <a:pt x="123" y="9"/>
                </a:lnTo>
                <a:lnTo>
                  <a:pt x="104" y="9"/>
                </a:lnTo>
                <a:lnTo>
                  <a:pt x="104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3" y="277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7"/>
                </a:lnTo>
                <a:lnTo>
                  <a:pt x="123" y="277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24" name="Freeform 2532"/>
          <p:cNvSpPr>
            <a:spLocks noEditPoints="1"/>
          </p:cNvSpPr>
          <p:nvPr/>
        </p:nvSpPr>
        <p:spPr bwMode="auto">
          <a:xfrm>
            <a:off x="6438900" y="3498850"/>
            <a:ext cx="101600" cy="220663"/>
          </a:xfrm>
          <a:custGeom>
            <a:avLst/>
            <a:gdLst>
              <a:gd name="T0" fmla="*/ 10 w 130"/>
              <a:gd name="T1" fmla="*/ 258 h 277"/>
              <a:gd name="T2" fmla="*/ 10 w 130"/>
              <a:gd name="T3" fmla="*/ 277 h 277"/>
              <a:gd name="T4" fmla="*/ 120 w 130"/>
              <a:gd name="T5" fmla="*/ 277 h 277"/>
              <a:gd name="T6" fmla="*/ 120 w 130"/>
              <a:gd name="T7" fmla="*/ 258 h 277"/>
              <a:gd name="T8" fmla="*/ 10 w 130"/>
              <a:gd name="T9" fmla="*/ 258 h 277"/>
              <a:gd name="T10" fmla="*/ 110 w 130"/>
              <a:gd name="T11" fmla="*/ 268 h 277"/>
              <a:gd name="T12" fmla="*/ 130 w 130"/>
              <a:gd name="T13" fmla="*/ 268 h 277"/>
              <a:gd name="T14" fmla="*/ 130 w 130"/>
              <a:gd name="T15" fmla="*/ 9 h 277"/>
              <a:gd name="T16" fmla="*/ 110 w 130"/>
              <a:gd name="T17" fmla="*/ 9 h 277"/>
              <a:gd name="T18" fmla="*/ 110 w 130"/>
              <a:gd name="T19" fmla="*/ 268 h 277"/>
              <a:gd name="T20" fmla="*/ 120 w 130"/>
              <a:gd name="T21" fmla="*/ 19 h 277"/>
              <a:gd name="T22" fmla="*/ 120 w 130"/>
              <a:gd name="T23" fmla="*/ 0 h 277"/>
              <a:gd name="T24" fmla="*/ 10 w 130"/>
              <a:gd name="T25" fmla="*/ 0 h 277"/>
              <a:gd name="T26" fmla="*/ 10 w 130"/>
              <a:gd name="T27" fmla="*/ 19 h 277"/>
              <a:gd name="T28" fmla="*/ 120 w 130"/>
              <a:gd name="T29" fmla="*/ 19 h 277"/>
              <a:gd name="T30" fmla="*/ 20 w 130"/>
              <a:gd name="T31" fmla="*/ 9 h 277"/>
              <a:gd name="T32" fmla="*/ 0 w 130"/>
              <a:gd name="T33" fmla="*/ 9 h 277"/>
              <a:gd name="T34" fmla="*/ 0 w 130"/>
              <a:gd name="T35" fmla="*/ 268 h 277"/>
              <a:gd name="T36" fmla="*/ 20 w 130"/>
              <a:gd name="T37" fmla="*/ 268 h 277"/>
              <a:gd name="T38" fmla="*/ 20 w 130"/>
              <a:gd name="T39" fmla="*/ 9 h 277"/>
              <a:gd name="T40" fmla="*/ 0 w 130"/>
              <a:gd name="T41" fmla="*/ 277 h 277"/>
              <a:gd name="T42" fmla="*/ 10 w 130"/>
              <a:gd name="T43" fmla="*/ 277 h 277"/>
              <a:gd name="T44" fmla="*/ 10 w 130"/>
              <a:gd name="T45" fmla="*/ 268 h 277"/>
              <a:gd name="T46" fmla="*/ 0 w 130"/>
              <a:gd name="T47" fmla="*/ 268 h 277"/>
              <a:gd name="T48" fmla="*/ 0 w 130"/>
              <a:gd name="T49" fmla="*/ 277 h 277"/>
              <a:gd name="T50" fmla="*/ 130 w 130"/>
              <a:gd name="T51" fmla="*/ 277 h 277"/>
              <a:gd name="T52" fmla="*/ 130 w 130"/>
              <a:gd name="T53" fmla="*/ 268 h 277"/>
              <a:gd name="T54" fmla="*/ 120 w 130"/>
              <a:gd name="T55" fmla="*/ 268 h 277"/>
              <a:gd name="T56" fmla="*/ 120 w 130"/>
              <a:gd name="T57" fmla="*/ 277 h 277"/>
              <a:gd name="T58" fmla="*/ 130 w 130"/>
              <a:gd name="T59" fmla="*/ 277 h 277"/>
              <a:gd name="T60" fmla="*/ 130 w 130"/>
              <a:gd name="T61" fmla="*/ 0 h 277"/>
              <a:gd name="T62" fmla="*/ 120 w 130"/>
              <a:gd name="T63" fmla="*/ 0 h 277"/>
              <a:gd name="T64" fmla="*/ 120 w 130"/>
              <a:gd name="T65" fmla="*/ 9 h 277"/>
              <a:gd name="T66" fmla="*/ 130 w 130"/>
              <a:gd name="T67" fmla="*/ 9 h 277"/>
              <a:gd name="T68" fmla="*/ 130 w 130"/>
              <a:gd name="T69" fmla="*/ 0 h 277"/>
              <a:gd name="T70" fmla="*/ 0 w 130"/>
              <a:gd name="T71" fmla="*/ 0 h 277"/>
              <a:gd name="T72" fmla="*/ 0 w 130"/>
              <a:gd name="T73" fmla="*/ 9 h 277"/>
              <a:gd name="T74" fmla="*/ 10 w 130"/>
              <a:gd name="T75" fmla="*/ 9 h 277"/>
              <a:gd name="T76" fmla="*/ 10 w 130"/>
              <a:gd name="T77" fmla="*/ 0 h 277"/>
              <a:gd name="T78" fmla="*/ 0 w 130"/>
              <a:gd name="T79" fmla="*/ 0 h 277"/>
              <a:gd name="T80" fmla="*/ 0 w 130"/>
              <a:gd name="T81" fmla="*/ 277 h 277"/>
              <a:gd name="T82" fmla="*/ 10 w 130"/>
              <a:gd name="T83" fmla="*/ 277 h 277"/>
              <a:gd name="T84" fmla="*/ 10 w 130"/>
              <a:gd name="T85" fmla="*/ 268 h 277"/>
              <a:gd name="T86" fmla="*/ 0 w 130"/>
              <a:gd name="T87" fmla="*/ 268 h 277"/>
              <a:gd name="T88" fmla="*/ 0 w 13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0" h="277">
                <a:moveTo>
                  <a:pt x="10" y="258"/>
                </a:moveTo>
                <a:lnTo>
                  <a:pt x="10" y="277"/>
                </a:lnTo>
                <a:lnTo>
                  <a:pt x="120" y="277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30" y="268"/>
                </a:lnTo>
                <a:lnTo>
                  <a:pt x="130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30" y="277"/>
                </a:moveTo>
                <a:lnTo>
                  <a:pt x="130" y="268"/>
                </a:lnTo>
                <a:lnTo>
                  <a:pt x="120" y="268"/>
                </a:lnTo>
                <a:lnTo>
                  <a:pt x="120" y="277"/>
                </a:lnTo>
                <a:lnTo>
                  <a:pt x="130" y="277"/>
                </a:lnTo>
                <a:close/>
                <a:moveTo>
                  <a:pt x="130" y="0"/>
                </a:moveTo>
                <a:lnTo>
                  <a:pt x="120" y="0"/>
                </a:lnTo>
                <a:lnTo>
                  <a:pt x="120" y="9"/>
                </a:lnTo>
                <a:lnTo>
                  <a:pt x="130" y="9"/>
                </a:lnTo>
                <a:lnTo>
                  <a:pt x="13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25" name="Freeform 2533"/>
          <p:cNvSpPr>
            <a:spLocks noEditPoints="1"/>
          </p:cNvSpPr>
          <p:nvPr/>
        </p:nvSpPr>
        <p:spPr bwMode="auto">
          <a:xfrm>
            <a:off x="6823075" y="3498850"/>
            <a:ext cx="123825" cy="220663"/>
          </a:xfrm>
          <a:custGeom>
            <a:avLst/>
            <a:gdLst>
              <a:gd name="T0" fmla="*/ 10 w 155"/>
              <a:gd name="T1" fmla="*/ 258 h 277"/>
              <a:gd name="T2" fmla="*/ 10 w 155"/>
              <a:gd name="T3" fmla="*/ 277 h 277"/>
              <a:gd name="T4" fmla="*/ 146 w 155"/>
              <a:gd name="T5" fmla="*/ 277 h 277"/>
              <a:gd name="T6" fmla="*/ 146 w 155"/>
              <a:gd name="T7" fmla="*/ 258 h 277"/>
              <a:gd name="T8" fmla="*/ 10 w 155"/>
              <a:gd name="T9" fmla="*/ 258 h 277"/>
              <a:gd name="T10" fmla="*/ 136 w 155"/>
              <a:gd name="T11" fmla="*/ 268 h 277"/>
              <a:gd name="T12" fmla="*/ 155 w 155"/>
              <a:gd name="T13" fmla="*/ 268 h 277"/>
              <a:gd name="T14" fmla="*/ 155 w 155"/>
              <a:gd name="T15" fmla="*/ 9 h 277"/>
              <a:gd name="T16" fmla="*/ 136 w 155"/>
              <a:gd name="T17" fmla="*/ 9 h 277"/>
              <a:gd name="T18" fmla="*/ 136 w 155"/>
              <a:gd name="T19" fmla="*/ 268 h 277"/>
              <a:gd name="T20" fmla="*/ 146 w 155"/>
              <a:gd name="T21" fmla="*/ 19 h 277"/>
              <a:gd name="T22" fmla="*/ 146 w 155"/>
              <a:gd name="T23" fmla="*/ 0 h 277"/>
              <a:gd name="T24" fmla="*/ 10 w 155"/>
              <a:gd name="T25" fmla="*/ 0 h 277"/>
              <a:gd name="T26" fmla="*/ 10 w 155"/>
              <a:gd name="T27" fmla="*/ 19 h 277"/>
              <a:gd name="T28" fmla="*/ 146 w 155"/>
              <a:gd name="T29" fmla="*/ 19 h 277"/>
              <a:gd name="T30" fmla="*/ 20 w 155"/>
              <a:gd name="T31" fmla="*/ 9 h 277"/>
              <a:gd name="T32" fmla="*/ 0 w 155"/>
              <a:gd name="T33" fmla="*/ 9 h 277"/>
              <a:gd name="T34" fmla="*/ 0 w 155"/>
              <a:gd name="T35" fmla="*/ 268 h 277"/>
              <a:gd name="T36" fmla="*/ 20 w 155"/>
              <a:gd name="T37" fmla="*/ 268 h 277"/>
              <a:gd name="T38" fmla="*/ 20 w 155"/>
              <a:gd name="T39" fmla="*/ 9 h 277"/>
              <a:gd name="T40" fmla="*/ 0 w 155"/>
              <a:gd name="T41" fmla="*/ 277 h 277"/>
              <a:gd name="T42" fmla="*/ 10 w 155"/>
              <a:gd name="T43" fmla="*/ 277 h 277"/>
              <a:gd name="T44" fmla="*/ 10 w 155"/>
              <a:gd name="T45" fmla="*/ 268 h 277"/>
              <a:gd name="T46" fmla="*/ 0 w 155"/>
              <a:gd name="T47" fmla="*/ 268 h 277"/>
              <a:gd name="T48" fmla="*/ 0 w 155"/>
              <a:gd name="T49" fmla="*/ 277 h 277"/>
              <a:gd name="T50" fmla="*/ 155 w 155"/>
              <a:gd name="T51" fmla="*/ 277 h 277"/>
              <a:gd name="T52" fmla="*/ 155 w 155"/>
              <a:gd name="T53" fmla="*/ 268 h 277"/>
              <a:gd name="T54" fmla="*/ 146 w 155"/>
              <a:gd name="T55" fmla="*/ 268 h 277"/>
              <a:gd name="T56" fmla="*/ 146 w 155"/>
              <a:gd name="T57" fmla="*/ 277 h 277"/>
              <a:gd name="T58" fmla="*/ 155 w 155"/>
              <a:gd name="T59" fmla="*/ 277 h 277"/>
              <a:gd name="T60" fmla="*/ 155 w 155"/>
              <a:gd name="T61" fmla="*/ 0 h 277"/>
              <a:gd name="T62" fmla="*/ 146 w 155"/>
              <a:gd name="T63" fmla="*/ 0 h 277"/>
              <a:gd name="T64" fmla="*/ 146 w 155"/>
              <a:gd name="T65" fmla="*/ 9 h 277"/>
              <a:gd name="T66" fmla="*/ 155 w 155"/>
              <a:gd name="T67" fmla="*/ 9 h 277"/>
              <a:gd name="T68" fmla="*/ 155 w 155"/>
              <a:gd name="T69" fmla="*/ 0 h 277"/>
              <a:gd name="T70" fmla="*/ 0 w 155"/>
              <a:gd name="T71" fmla="*/ 0 h 277"/>
              <a:gd name="T72" fmla="*/ 0 w 155"/>
              <a:gd name="T73" fmla="*/ 9 h 277"/>
              <a:gd name="T74" fmla="*/ 10 w 155"/>
              <a:gd name="T75" fmla="*/ 9 h 277"/>
              <a:gd name="T76" fmla="*/ 10 w 155"/>
              <a:gd name="T77" fmla="*/ 0 h 277"/>
              <a:gd name="T78" fmla="*/ 0 w 155"/>
              <a:gd name="T79" fmla="*/ 0 h 277"/>
              <a:gd name="T80" fmla="*/ 0 w 155"/>
              <a:gd name="T81" fmla="*/ 277 h 277"/>
              <a:gd name="T82" fmla="*/ 10 w 155"/>
              <a:gd name="T83" fmla="*/ 277 h 277"/>
              <a:gd name="T84" fmla="*/ 10 w 155"/>
              <a:gd name="T85" fmla="*/ 268 h 277"/>
              <a:gd name="T86" fmla="*/ 0 w 155"/>
              <a:gd name="T87" fmla="*/ 268 h 277"/>
              <a:gd name="T88" fmla="*/ 0 w 155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5" h="277">
                <a:moveTo>
                  <a:pt x="10" y="258"/>
                </a:moveTo>
                <a:lnTo>
                  <a:pt x="10" y="277"/>
                </a:lnTo>
                <a:lnTo>
                  <a:pt x="146" y="277"/>
                </a:lnTo>
                <a:lnTo>
                  <a:pt x="146" y="258"/>
                </a:lnTo>
                <a:lnTo>
                  <a:pt x="10" y="258"/>
                </a:lnTo>
                <a:close/>
                <a:moveTo>
                  <a:pt x="136" y="268"/>
                </a:moveTo>
                <a:lnTo>
                  <a:pt x="155" y="268"/>
                </a:lnTo>
                <a:lnTo>
                  <a:pt x="155" y="9"/>
                </a:lnTo>
                <a:lnTo>
                  <a:pt x="136" y="9"/>
                </a:lnTo>
                <a:lnTo>
                  <a:pt x="136" y="268"/>
                </a:lnTo>
                <a:close/>
                <a:moveTo>
                  <a:pt x="146" y="19"/>
                </a:moveTo>
                <a:lnTo>
                  <a:pt x="146" y="0"/>
                </a:lnTo>
                <a:lnTo>
                  <a:pt x="10" y="0"/>
                </a:lnTo>
                <a:lnTo>
                  <a:pt x="10" y="19"/>
                </a:lnTo>
                <a:lnTo>
                  <a:pt x="146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55" y="277"/>
                </a:moveTo>
                <a:lnTo>
                  <a:pt x="155" y="268"/>
                </a:lnTo>
                <a:lnTo>
                  <a:pt x="146" y="268"/>
                </a:lnTo>
                <a:lnTo>
                  <a:pt x="146" y="277"/>
                </a:lnTo>
                <a:lnTo>
                  <a:pt x="155" y="277"/>
                </a:lnTo>
                <a:close/>
                <a:moveTo>
                  <a:pt x="155" y="0"/>
                </a:moveTo>
                <a:lnTo>
                  <a:pt x="146" y="0"/>
                </a:lnTo>
                <a:lnTo>
                  <a:pt x="146" y="9"/>
                </a:lnTo>
                <a:lnTo>
                  <a:pt x="155" y="9"/>
                </a:lnTo>
                <a:lnTo>
                  <a:pt x="155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29" name="Freeform 2537"/>
          <p:cNvSpPr>
            <a:spLocks noEditPoints="1"/>
          </p:cNvSpPr>
          <p:nvPr/>
        </p:nvSpPr>
        <p:spPr bwMode="auto">
          <a:xfrm>
            <a:off x="6140450" y="4918075"/>
            <a:ext cx="153988" cy="220663"/>
          </a:xfrm>
          <a:custGeom>
            <a:avLst/>
            <a:gdLst>
              <a:gd name="T0" fmla="*/ 9 w 193"/>
              <a:gd name="T1" fmla="*/ 259 h 278"/>
              <a:gd name="T2" fmla="*/ 9 w 193"/>
              <a:gd name="T3" fmla="*/ 278 h 278"/>
              <a:gd name="T4" fmla="*/ 184 w 193"/>
              <a:gd name="T5" fmla="*/ 278 h 278"/>
              <a:gd name="T6" fmla="*/ 184 w 193"/>
              <a:gd name="T7" fmla="*/ 259 h 278"/>
              <a:gd name="T8" fmla="*/ 9 w 193"/>
              <a:gd name="T9" fmla="*/ 259 h 278"/>
              <a:gd name="T10" fmla="*/ 174 w 193"/>
              <a:gd name="T11" fmla="*/ 268 h 278"/>
              <a:gd name="T12" fmla="*/ 193 w 193"/>
              <a:gd name="T13" fmla="*/ 268 h 278"/>
              <a:gd name="T14" fmla="*/ 193 w 193"/>
              <a:gd name="T15" fmla="*/ 10 h 278"/>
              <a:gd name="T16" fmla="*/ 174 w 193"/>
              <a:gd name="T17" fmla="*/ 10 h 278"/>
              <a:gd name="T18" fmla="*/ 174 w 193"/>
              <a:gd name="T19" fmla="*/ 268 h 278"/>
              <a:gd name="T20" fmla="*/ 184 w 193"/>
              <a:gd name="T21" fmla="*/ 20 h 278"/>
              <a:gd name="T22" fmla="*/ 184 w 193"/>
              <a:gd name="T23" fmla="*/ 0 h 278"/>
              <a:gd name="T24" fmla="*/ 9 w 193"/>
              <a:gd name="T25" fmla="*/ 0 h 278"/>
              <a:gd name="T26" fmla="*/ 9 w 193"/>
              <a:gd name="T27" fmla="*/ 20 h 278"/>
              <a:gd name="T28" fmla="*/ 184 w 193"/>
              <a:gd name="T29" fmla="*/ 20 h 278"/>
              <a:gd name="T30" fmla="*/ 19 w 193"/>
              <a:gd name="T31" fmla="*/ 10 h 278"/>
              <a:gd name="T32" fmla="*/ 0 w 193"/>
              <a:gd name="T33" fmla="*/ 10 h 278"/>
              <a:gd name="T34" fmla="*/ 0 w 193"/>
              <a:gd name="T35" fmla="*/ 268 h 278"/>
              <a:gd name="T36" fmla="*/ 19 w 193"/>
              <a:gd name="T37" fmla="*/ 268 h 278"/>
              <a:gd name="T38" fmla="*/ 19 w 193"/>
              <a:gd name="T39" fmla="*/ 10 h 278"/>
              <a:gd name="T40" fmla="*/ 0 w 193"/>
              <a:gd name="T41" fmla="*/ 278 h 278"/>
              <a:gd name="T42" fmla="*/ 9 w 193"/>
              <a:gd name="T43" fmla="*/ 278 h 278"/>
              <a:gd name="T44" fmla="*/ 9 w 193"/>
              <a:gd name="T45" fmla="*/ 268 h 278"/>
              <a:gd name="T46" fmla="*/ 0 w 193"/>
              <a:gd name="T47" fmla="*/ 268 h 278"/>
              <a:gd name="T48" fmla="*/ 0 w 193"/>
              <a:gd name="T49" fmla="*/ 278 h 278"/>
              <a:gd name="T50" fmla="*/ 193 w 193"/>
              <a:gd name="T51" fmla="*/ 278 h 278"/>
              <a:gd name="T52" fmla="*/ 193 w 193"/>
              <a:gd name="T53" fmla="*/ 268 h 278"/>
              <a:gd name="T54" fmla="*/ 184 w 193"/>
              <a:gd name="T55" fmla="*/ 268 h 278"/>
              <a:gd name="T56" fmla="*/ 184 w 193"/>
              <a:gd name="T57" fmla="*/ 278 h 278"/>
              <a:gd name="T58" fmla="*/ 193 w 193"/>
              <a:gd name="T59" fmla="*/ 278 h 278"/>
              <a:gd name="T60" fmla="*/ 193 w 193"/>
              <a:gd name="T61" fmla="*/ 0 h 278"/>
              <a:gd name="T62" fmla="*/ 184 w 193"/>
              <a:gd name="T63" fmla="*/ 0 h 278"/>
              <a:gd name="T64" fmla="*/ 184 w 193"/>
              <a:gd name="T65" fmla="*/ 10 h 278"/>
              <a:gd name="T66" fmla="*/ 193 w 193"/>
              <a:gd name="T67" fmla="*/ 10 h 278"/>
              <a:gd name="T68" fmla="*/ 193 w 193"/>
              <a:gd name="T69" fmla="*/ 0 h 278"/>
              <a:gd name="T70" fmla="*/ 0 w 193"/>
              <a:gd name="T71" fmla="*/ 0 h 278"/>
              <a:gd name="T72" fmla="*/ 0 w 193"/>
              <a:gd name="T73" fmla="*/ 10 h 278"/>
              <a:gd name="T74" fmla="*/ 9 w 193"/>
              <a:gd name="T75" fmla="*/ 10 h 278"/>
              <a:gd name="T76" fmla="*/ 9 w 193"/>
              <a:gd name="T77" fmla="*/ 0 h 278"/>
              <a:gd name="T78" fmla="*/ 0 w 193"/>
              <a:gd name="T79" fmla="*/ 0 h 278"/>
              <a:gd name="T80" fmla="*/ 0 w 193"/>
              <a:gd name="T81" fmla="*/ 278 h 278"/>
              <a:gd name="T82" fmla="*/ 9 w 193"/>
              <a:gd name="T83" fmla="*/ 278 h 278"/>
              <a:gd name="T84" fmla="*/ 9 w 193"/>
              <a:gd name="T85" fmla="*/ 268 h 278"/>
              <a:gd name="T86" fmla="*/ 0 w 193"/>
              <a:gd name="T87" fmla="*/ 268 h 278"/>
              <a:gd name="T88" fmla="*/ 0 w 193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3" h="278">
                <a:moveTo>
                  <a:pt x="9" y="259"/>
                </a:moveTo>
                <a:lnTo>
                  <a:pt x="9" y="278"/>
                </a:lnTo>
                <a:lnTo>
                  <a:pt x="184" y="278"/>
                </a:lnTo>
                <a:lnTo>
                  <a:pt x="184" y="259"/>
                </a:lnTo>
                <a:lnTo>
                  <a:pt x="9" y="259"/>
                </a:lnTo>
                <a:close/>
                <a:moveTo>
                  <a:pt x="174" y="268"/>
                </a:moveTo>
                <a:lnTo>
                  <a:pt x="193" y="268"/>
                </a:lnTo>
                <a:lnTo>
                  <a:pt x="193" y="10"/>
                </a:lnTo>
                <a:lnTo>
                  <a:pt x="174" y="10"/>
                </a:lnTo>
                <a:lnTo>
                  <a:pt x="174" y="268"/>
                </a:lnTo>
                <a:close/>
                <a:moveTo>
                  <a:pt x="184" y="20"/>
                </a:moveTo>
                <a:lnTo>
                  <a:pt x="184" y="0"/>
                </a:lnTo>
                <a:lnTo>
                  <a:pt x="9" y="0"/>
                </a:lnTo>
                <a:lnTo>
                  <a:pt x="9" y="20"/>
                </a:lnTo>
                <a:lnTo>
                  <a:pt x="184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93" y="278"/>
                </a:moveTo>
                <a:lnTo>
                  <a:pt x="193" y="268"/>
                </a:lnTo>
                <a:lnTo>
                  <a:pt x="184" y="268"/>
                </a:lnTo>
                <a:lnTo>
                  <a:pt x="184" y="278"/>
                </a:lnTo>
                <a:lnTo>
                  <a:pt x="193" y="278"/>
                </a:lnTo>
                <a:close/>
                <a:moveTo>
                  <a:pt x="193" y="0"/>
                </a:moveTo>
                <a:lnTo>
                  <a:pt x="184" y="0"/>
                </a:lnTo>
                <a:lnTo>
                  <a:pt x="184" y="10"/>
                </a:lnTo>
                <a:lnTo>
                  <a:pt x="193" y="10"/>
                </a:lnTo>
                <a:lnTo>
                  <a:pt x="193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31" name="Freeform 2539"/>
          <p:cNvSpPr>
            <a:spLocks noEditPoints="1"/>
          </p:cNvSpPr>
          <p:nvPr/>
        </p:nvSpPr>
        <p:spPr bwMode="auto">
          <a:xfrm>
            <a:off x="5940425" y="4918075"/>
            <a:ext cx="128588" cy="220663"/>
          </a:xfrm>
          <a:custGeom>
            <a:avLst/>
            <a:gdLst>
              <a:gd name="T0" fmla="*/ 9 w 161"/>
              <a:gd name="T1" fmla="*/ 259 h 278"/>
              <a:gd name="T2" fmla="*/ 9 w 161"/>
              <a:gd name="T3" fmla="*/ 278 h 278"/>
              <a:gd name="T4" fmla="*/ 151 w 161"/>
              <a:gd name="T5" fmla="*/ 278 h 278"/>
              <a:gd name="T6" fmla="*/ 151 w 161"/>
              <a:gd name="T7" fmla="*/ 259 h 278"/>
              <a:gd name="T8" fmla="*/ 9 w 161"/>
              <a:gd name="T9" fmla="*/ 259 h 278"/>
              <a:gd name="T10" fmla="*/ 142 w 161"/>
              <a:gd name="T11" fmla="*/ 268 h 278"/>
              <a:gd name="T12" fmla="*/ 161 w 161"/>
              <a:gd name="T13" fmla="*/ 268 h 278"/>
              <a:gd name="T14" fmla="*/ 161 w 161"/>
              <a:gd name="T15" fmla="*/ 10 h 278"/>
              <a:gd name="T16" fmla="*/ 142 w 161"/>
              <a:gd name="T17" fmla="*/ 10 h 278"/>
              <a:gd name="T18" fmla="*/ 142 w 161"/>
              <a:gd name="T19" fmla="*/ 268 h 278"/>
              <a:gd name="T20" fmla="*/ 151 w 161"/>
              <a:gd name="T21" fmla="*/ 20 h 278"/>
              <a:gd name="T22" fmla="*/ 151 w 161"/>
              <a:gd name="T23" fmla="*/ 0 h 278"/>
              <a:gd name="T24" fmla="*/ 9 w 161"/>
              <a:gd name="T25" fmla="*/ 0 h 278"/>
              <a:gd name="T26" fmla="*/ 9 w 161"/>
              <a:gd name="T27" fmla="*/ 20 h 278"/>
              <a:gd name="T28" fmla="*/ 151 w 161"/>
              <a:gd name="T29" fmla="*/ 20 h 278"/>
              <a:gd name="T30" fmla="*/ 19 w 161"/>
              <a:gd name="T31" fmla="*/ 10 h 278"/>
              <a:gd name="T32" fmla="*/ 0 w 161"/>
              <a:gd name="T33" fmla="*/ 10 h 278"/>
              <a:gd name="T34" fmla="*/ 0 w 161"/>
              <a:gd name="T35" fmla="*/ 268 h 278"/>
              <a:gd name="T36" fmla="*/ 19 w 161"/>
              <a:gd name="T37" fmla="*/ 268 h 278"/>
              <a:gd name="T38" fmla="*/ 19 w 161"/>
              <a:gd name="T39" fmla="*/ 10 h 278"/>
              <a:gd name="T40" fmla="*/ 0 w 161"/>
              <a:gd name="T41" fmla="*/ 278 h 278"/>
              <a:gd name="T42" fmla="*/ 9 w 161"/>
              <a:gd name="T43" fmla="*/ 278 h 278"/>
              <a:gd name="T44" fmla="*/ 9 w 161"/>
              <a:gd name="T45" fmla="*/ 268 h 278"/>
              <a:gd name="T46" fmla="*/ 0 w 161"/>
              <a:gd name="T47" fmla="*/ 268 h 278"/>
              <a:gd name="T48" fmla="*/ 0 w 161"/>
              <a:gd name="T49" fmla="*/ 278 h 278"/>
              <a:gd name="T50" fmla="*/ 161 w 161"/>
              <a:gd name="T51" fmla="*/ 278 h 278"/>
              <a:gd name="T52" fmla="*/ 161 w 161"/>
              <a:gd name="T53" fmla="*/ 268 h 278"/>
              <a:gd name="T54" fmla="*/ 151 w 161"/>
              <a:gd name="T55" fmla="*/ 268 h 278"/>
              <a:gd name="T56" fmla="*/ 151 w 161"/>
              <a:gd name="T57" fmla="*/ 278 h 278"/>
              <a:gd name="T58" fmla="*/ 161 w 161"/>
              <a:gd name="T59" fmla="*/ 278 h 278"/>
              <a:gd name="T60" fmla="*/ 161 w 161"/>
              <a:gd name="T61" fmla="*/ 0 h 278"/>
              <a:gd name="T62" fmla="*/ 151 w 161"/>
              <a:gd name="T63" fmla="*/ 0 h 278"/>
              <a:gd name="T64" fmla="*/ 151 w 161"/>
              <a:gd name="T65" fmla="*/ 10 h 278"/>
              <a:gd name="T66" fmla="*/ 161 w 161"/>
              <a:gd name="T67" fmla="*/ 10 h 278"/>
              <a:gd name="T68" fmla="*/ 161 w 161"/>
              <a:gd name="T69" fmla="*/ 0 h 278"/>
              <a:gd name="T70" fmla="*/ 0 w 161"/>
              <a:gd name="T71" fmla="*/ 0 h 278"/>
              <a:gd name="T72" fmla="*/ 0 w 161"/>
              <a:gd name="T73" fmla="*/ 10 h 278"/>
              <a:gd name="T74" fmla="*/ 9 w 161"/>
              <a:gd name="T75" fmla="*/ 10 h 278"/>
              <a:gd name="T76" fmla="*/ 9 w 161"/>
              <a:gd name="T77" fmla="*/ 0 h 278"/>
              <a:gd name="T78" fmla="*/ 0 w 161"/>
              <a:gd name="T79" fmla="*/ 0 h 278"/>
              <a:gd name="T80" fmla="*/ 0 w 161"/>
              <a:gd name="T81" fmla="*/ 278 h 278"/>
              <a:gd name="T82" fmla="*/ 9 w 161"/>
              <a:gd name="T83" fmla="*/ 278 h 278"/>
              <a:gd name="T84" fmla="*/ 9 w 161"/>
              <a:gd name="T85" fmla="*/ 268 h 278"/>
              <a:gd name="T86" fmla="*/ 0 w 161"/>
              <a:gd name="T87" fmla="*/ 268 h 278"/>
              <a:gd name="T88" fmla="*/ 0 w 16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1" h="278">
                <a:moveTo>
                  <a:pt x="9" y="259"/>
                </a:moveTo>
                <a:lnTo>
                  <a:pt x="9" y="278"/>
                </a:lnTo>
                <a:lnTo>
                  <a:pt x="151" y="278"/>
                </a:lnTo>
                <a:lnTo>
                  <a:pt x="151" y="259"/>
                </a:lnTo>
                <a:lnTo>
                  <a:pt x="9" y="259"/>
                </a:lnTo>
                <a:close/>
                <a:moveTo>
                  <a:pt x="142" y="268"/>
                </a:moveTo>
                <a:lnTo>
                  <a:pt x="161" y="268"/>
                </a:lnTo>
                <a:lnTo>
                  <a:pt x="161" y="10"/>
                </a:lnTo>
                <a:lnTo>
                  <a:pt x="142" y="10"/>
                </a:lnTo>
                <a:lnTo>
                  <a:pt x="142" y="268"/>
                </a:lnTo>
                <a:close/>
                <a:moveTo>
                  <a:pt x="151" y="20"/>
                </a:moveTo>
                <a:lnTo>
                  <a:pt x="151" y="0"/>
                </a:lnTo>
                <a:lnTo>
                  <a:pt x="9" y="0"/>
                </a:lnTo>
                <a:lnTo>
                  <a:pt x="9" y="20"/>
                </a:lnTo>
                <a:lnTo>
                  <a:pt x="151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61" y="278"/>
                </a:moveTo>
                <a:lnTo>
                  <a:pt x="161" y="268"/>
                </a:lnTo>
                <a:lnTo>
                  <a:pt x="151" y="268"/>
                </a:lnTo>
                <a:lnTo>
                  <a:pt x="151" y="278"/>
                </a:lnTo>
                <a:lnTo>
                  <a:pt x="161" y="278"/>
                </a:lnTo>
                <a:close/>
                <a:moveTo>
                  <a:pt x="161" y="0"/>
                </a:moveTo>
                <a:lnTo>
                  <a:pt x="151" y="0"/>
                </a:lnTo>
                <a:lnTo>
                  <a:pt x="151" y="10"/>
                </a:lnTo>
                <a:lnTo>
                  <a:pt x="161" y="10"/>
                </a:lnTo>
                <a:lnTo>
                  <a:pt x="16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33" name="Freeform 2541"/>
          <p:cNvSpPr>
            <a:spLocks noEditPoints="1"/>
          </p:cNvSpPr>
          <p:nvPr/>
        </p:nvSpPr>
        <p:spPr bwMode="auto">
          <a:xfrm>
            <a:off x="6634163" y="5727700"/>
            <a:ext cx="96837" cy="220663"/>
          </a:xfrm>
          <a:custGeom>
            <a:avLst/>
            <a:gdLst>
              <a:gd name="T0" fmla="*/ 10 w 123"/>
              <a:gd name="T1" fmla="*/ 258 h 277"/>
              <a:gd name="T2" fmla="*/ 10 w 123"/>
              <a:gd name="T3" fmla="*/ 277 h 277"/>
              <a:gd name="T4" fmla="*/ 113 w 123"/>
              <a:gd name="T5" fmla="*/ 277 h 277"/>
              <a:gd name="T6" fmla="*/ 113 w 123"/>
              <a:gd name="T7" fmla="*/ 258 h 277"/>
              <a:gd name="T8" fmla="*/ 10 w 123"/>
              <a:gd name="T9" fmla="*/ 258 h 277"/>
              <a:gd name="T10" fmla="*/ 103 w 123"/>
              <a:gd name="T11" fmla="*/ 268 h 277"/>
              <a:gd name="T12" fmla="*/ 123 w 123"/>
              <a:gd name="T13" fmla="*/ 268 h 277"/>
              <a:gd name="T14" fmla="*/ 123 w 123"/>
              <a:gd name="T15" fmla="*/ 9 h 277"/>
              <a:gd name="T16" fmla="*/ 103 w 123"/>
              <a:gd name="T17" fmla="*/ 9 h 277"/>
              <a:gd name="T18" fmla="*/ 103 w 123"/>
              <a:gd name="T19" fmla="*/ 268 h 277"/>
              <a:gd name="T20" fmla="*/ 113 w 123"/>
              <a:gd name="T21" fmla="*/ 19 h 277"/>
              <a:gd name="T22" fmla="*/ 113 w 123"/>
              <a:gd name="T23" fmla="*/ 0 h 277"/>
              <a:gd name="T24" fmla="*/ 10 w 123"/>
              <a:gd name="T25" fmla="*/ 0 h 277"/>
              <a:gd name="T26" fmla="*/ 10 w 123"/>
              <a:gd name="T27" fmla="*/ 19 h 277"/>
              <a:gd name="T28" fmla="*/ 113 w 123"/>
              <a:gd name="T29" fmla="*/ 19 h 277"/>
              <a:gd name="T30" fmla="*/ 19 w 123"/>
              <a:gd name="T31" fmla="*/ 9 h 277"/>
              <a:gd name="T32" fmla="*/ 0 w 123"/>
              <a:gd name="T33" fmla="*/ 9 h 277"/>
              <a:gd name="T34" fmla="*/ 0 w 123"/>
              <a:gd name="T35" fmla="*/ 268 h 277"/>
              <a:gd name="T36" fmla="*/ 19 w 123"/>
              <a:gd name="T37" fmla="*/ 268 h 277"/>
              <a:gd name="T38" fmla="*/ 19 w 123"/>
              <a:gd name="T39" fmla="*/ 9 h 277"/>
              <a:gd name="T40" fmla="*/ 0 w 123"/>
              <a:gd name="T41" fmla="*/ 277 h 277"/>
              <a:gd name="T42" fmla="*/ 10 w 123"/>
              <a:gd name="T43" fmla="*/ 277 h 277"/>
              <a:gd name="T44" fmla="*/ 10 w 123"/>
              <a:gd name="T45" fmla="*/ 268 h 277"/>
              <a:gd name="T46" fmla="*/ 0 w 123"/>
              <a:gd name="T47" fmla="*/ 268 h 277"/>
              <a:gd name="T48" fmla="*/ 0 w 123"/>
              <a:gd name="T49" fmla="*/ 277 h 277"/>
              <a:gd name="T50" fmla="*/ 123 w 123"/>
              <a:gd name="T51" fmla="*/ 277 h 277"/>
              <a:gd name="T52" fmla="*/ 123 w 123"/>
              <a:gd name="T53" fmla="*/ 268 h 277"/>
              <a:gd name="T54" fmla="*/ 113 w 123"/>
              <a:gd name="T55" fmla="*/ 268 h 277"/>
              <a:gd name="T56" fmla="*/ 113 w 123"/>
              <a:gd name="T57" fmla="*/ 277 h 277"/>
              <a:gd name="T58" fmla="*/ 123 w 123"/>
              <a:gd name="T59" fmla="*/ 277 h 277"/>
              <a:gd name="T60" fmla="*/ 123 w 123"/>
              <a:gd name="T61" fmla="*/ 0 h 277"/>
              <a:gd name="T62" fmla="*/ 113 w 123"/>
              <a:gd name="T63" fmla="*/ 0 h 277"/>
              <a:gd name="T64" fmla="*/ 113 w 123"/>
              <a:gd name="T65" fmla="*/ 9 h 277"/>
              <a:gd name="T66" fmla="*/ 123 w 123"/>
              <a:gd name="T67" fmla="*/ 9 h 277"/>
              <a:gd name="T68" fmla="*/ 123 w 123"/>
              <a:gd name="T69" fmla="*/ 0 h 277"/>
              <a:gd name="T70" fmla="*/ 0 w 123"/>
              <a:gd name="T71" fmla="*/ 0 h 277"/>
              <a:gd name="T72" fmla="*/ 0 w 123"/>
              <a:gd name="T73" fmla="*/ 9 h 277"/>
              <a:gd name="T74" fmla="*/ 10 w 123"/>
              <a:gd name="T75" fmla="*/ 9 h 277"/>
              <a:gd name="T76" fmla="*/ 10 w 123"/>
              <a:gd name="T77" fmla="*/ 0 h 277"/>
              <a:gd name="T78" fmla="*/ 0 w 123"/>
              <a:gd name="T79" fmla="*/ 0 h 277"/>
              <a:gd name="T80" fmla="*/ 0 w 123"/>
              <a:gd name="T81" fmla="*/ 277 h 277"/>
              <a:gd name="T82" fmla="*/ 10 w 123"/>
              <a:gd name="T83" fmla="*/ 277 h 277"/>
              <a:gd name="T84" fmla="*/ 10 w 123"/>
              <a:gd name="T85" fmla="*/ 268 h 277"/>
              <a:gd name="T86" fmla="*/ 0 w 123"/>
              <a:gd name="T87" fmla="*/ 268 h 277"/>
              <a:gd name="T88" fmla="*/ 0 w 123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7">
                <a:moveTo>
                  <a:pt x="10" y="258"/>
                </a:moveTo>
                <a:lnTo>
                  <a:pt x="10" y="277"/>
                </a:lnTo>
                <a:lnTo>
                  <a:pt x="113" y="277"/>
                </a:lnTo>
                <a:lnTo>
                  <a:pt x="113" y="258"/>
                </a:lnTo>
                <a:lnTo>
                  <a:pt x="10" y="258"/>
                </a:lnTo>
                <a:close/>
                <a:moveTo>
                  <a:pt x="103" y="268"/>
                </a:moveTo>
                <a:lnTo>
                  <a:pt x="123" y="268"/>
                </a:lnTo>
                <a:lnTo>
                  <a:pt x="123" y="9"/>
                </a:lnTo>
                <a:lnTo>
                  <a:pt x="103" y="9"/>
                </a:lnTo>
                <a:lnTo>
                  <a:pt x="103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3" y="277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7"/>
                </a:lnTo>
                <a:lnTo>
                  <a:pt x="123" y="277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40" name="Freeform 2548"/>
          <p:cNvSpPr>
            <a:spLocks noEditPoints="1"/>
          </p:cNvSpPr>
          <p:nvPr/>
        </p:nvSpPr>
        <p:spPr bwMode="auto">
          <a:xfrm>
            <a:off x="6777038" y="5727700"/>
            <a:ext cx="103187" cy="220663"/>
          </a:xfrm>
          <a:custGeom>
            <a:avLst/>
            <a:gdLst>
              <a:gd name="T0" fmla="*/ 10 w 129"/>
              <a:gd name="T1" fmla="*/ 258 h 277"/>
              <a:gd name="T2" fmla="*/ 10 w 129"/>
              <a:gd name="T3" fmla="*/ 277 h 277"/>
              <a:gd name="T4" fmla="*/ 120 w 129"/>
              <a:gd name="T5" fmla="*/ 277 h 277"/>
              <a:gd name="T6" fmla="*/ 120 w 129"/>
              <a:gd name="T7" fmla="*/ 258 h 277"/>
              <a:gd name="T8" fmla="*/ 10 w 129"/>
              <a:gd name="T9" fmla="*/ 258 h 277"/>
              <a:gd name="T10" fmla="*/ 110 w 129"/>
              <a:gd name="T11" fmla="*/ 268 h 277"/>
              <a:gd name="T12" fmla="*/ 129 w 129"/>
              <a:gd name="T13" fmla="*/ 268 h 277"/>
              <a:gd name="T14" fmla="*/ 129 w 129"/>
              <a:gd name="T15" fmla="*/ 9 h 277"/>
              <a:gd name="T16" fmla="*/ 110 w 129"/>
              <a:gd name="T17" fmla="*/ 9 h 277"/>
              <a:gd name="T18" fmla="*/ 110 w 129"/>
              <a:gd name="T19" fmla="*/ 268 h 277"/>
              <a:gd name="T20" fmla="*/ 120 w 129"/>
              <a:gd name="T21" fmla="*/ 19 h 277"/>
              <a:gd name="T22" fmla="*/ 120 w 129"/>
              <a:gd name="T23" fmla="*/ 0 h 277"/>
              <a:gd name="T24" fmla="*/ 10 w 129"/>
              <a:gd name="T25" fmla="*/ 0 h 277"/>
              <a:gd name="T26" fmla="*/ 10 w 129"/>
              <a:gd name="T27" fmla="*/ 19 h 277"/>
              <a:gd name="T28" fmla="*/ 120 w 129"/>
              <a:gd name="T29" fmla="*/ 19 h 277"/>
              <a:gd name="T30" fmla="*/ 19 w 129"/>
              <a:gd name="T31" fmla="*/ 9 h 277"/>
              <a:gd name="T32" fmla="*/ 0 w 129"/>
              <a:gd name="T33" fmla="*/ 9 h 277"/>
              <a:gd name="T34" fmla="*/ 0 w 129"/>
              <a:gd name="T35" fmla="*/ 268 h 277"/>
              <a:gd name="T36" fmla="*/ 19 w 129"/>
              <a:gd name="T37" fmla="*/ 268 h 277"/>
              <a:gd name="T38" fmla="*/ 19 w 129"/>
              <a:gd name="T39" fmla="*/ 9 h 277"/>
              <a:gd name="T40" fmla="*/ 0 w 129"/>
              <a:gd name="T41" fmla="*/ 277 h 277"/>
              <a:gd name="T42" fmla="*/ 10 w 129"/>
              <a:gd name="T43" fmla="*/ 277 h 277"/>
              <a:gd name="T44" fmla="*/ 10 w 129"/>
              <a:gd name="T45" fmla="*/ 268 h 277"/>
              <a:gd name="T46" fmla="*/ 0 w 129"/>
              <a:gd name="T47" fmla="*/ 268 h 277"/>
              <a:gd name="T48" fmla="*/ 0 w 129"/>
              <a:gd name="T49" fmla="*/ 277 h 277"/>
              <a:gd name="T50" fmla="*/ 129 w 129"/>
              <a:gd name="T51" fmla="*/ 277 h 277"/>
              <a:gd name="T52" fmla="*/ 129 w 129"/>
              <a:gd name="T53" fmla="*/ 268 h 277"/>
              <a:gd name="T54" fmla="*/ 120 w 129"/>
              <a:gd name="T55" fmla="*/ 268 h 277"/>
              <a:gd name="T56" fmla="*/ 120 w 129"/>
              <a:gd name="T57" fmla="*/ 277 h 277"/>
              <a:gd name="T58" fmla="*/ 129 w 129"/>
              <a:gd name="T59" fmla="*/ 277 h 277"/>
              <a:gd name="T60" fmla="*/ 129 w 129"/>
              <a:gd name="T61" fmla="*/ 0 h 277"/>
              <a:gd name="T62" fmla="*/ 120 w 129"/>
              <a:gd name="T63" fmla="*/ 0 h 277"/>
              <a:gd name="T64" fmla="*/ 120 w 129"/>
              <a:gd name="T65" fmla="*/ 9 h 277"/>
              <a:gd name="T66" fmla="*/ 129 w 129"/>
              <a:gd name="T67" fmla="*/ 9 h 277"/>
              <a:gd name="T68" fmla="*/ 129 w 129"/>
              <a:gd name="T69" fmla="*/ 0 h 277"/>
              <a:gd name="T70" fmla="*/ 0 w 129"/>
              <a:gd name="T71" fmla="*/ 0 h 277"/>
              <a:gd name="T72" fmla="*/ 0 w 129"/>
              <a:gd name="T73" fmla="*/ 9 h 277"/>
              <a:gd name="T74" fmla="*/ 10 w 129"/>
              <a:gd name="T75" fmla="*/ 9 h 277"/>
              <a:gd name="T76" fmla="*/ 10 w 129"/>
              <a:gd name="T77" fmla="*/ 0 h 277"/>
              <a:gd name="T78" fmla="*/ 0 w 129"/>
              <a:gd name="T79" fmla="*/ 0 h 277"/>
              <a:gd name="T80" fmla="*/ 0 w 129"/>
              <a:gd name="T81" fmla="*/ 277 h 277"/>
              <a:gd name="T82" fmla="*/ 10 w 129"/>
              <a:gd name="T83" fmla="*/ 277 h 277"/>
              <a:gd name="T84" fmla="*/ 10 w 129"/>
              <a:gd name="T85" fmla="*/ 268 h 277"/>
              <a:gd name="T86" fmla="*/ 0 w 129"/>
              <a:gd name="T87" fmla="*/ 268 h 277"/>
              <a:gd name="T88" fmla="*/ 0 w 129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7">
                <a:moveTo>
                  <a:pt x="10" y="258"/>
                </a:moveTo>
                <a:lnTo>
                  <a:pt x="10" y="277"/>
                </a:lnTo>
                <a:lnTo>
                  <a:pt x="120" y="277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9" y="277"/>
                </a:moveTo>
                <a:lnTo>
                  <a:pt x="129" y="268"/>
                </a:lnTo>
                <a:lnTo>
                  <a:pt x="120" y="268"/>
                </a:lnTo>
                <a:lnTo>
                  <a:pt x="120" y="277"/>
                </a:lnTo>
                <a:lnTo>
                  <a:pt x="129" y="277"/>
                </a:lnTo>
                <a:close/>
                <a:moveTo>
                  <a:pt x="129" y="0"/>
                </a:moveTo>
                <a:lnTo>
                  <a:pt x="120" y="0"/>
                </a:lnTo>
                <a:lnTo>
                  <a:pt x="120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41" name="Freeform 2549"/>
          <p:cNvSpPr>
            <a:spLocks noEditPoints="1"/>
          </p:cNvSpPr>
          <p:nvPr/>
        </p:nvSpPr>
        <p:spPr bwMode="auto">
          <a:xfrm>
            <a:off x="7469188" y="4513263"/>
            <a:ext cx="98425" cy="220662"/>
          </a:xfrm>
          <a:custGeom>
            <a:avLst/>
            <a:gdLst>
              <a:gd name="T0" fmla="*/ 9 w 122"/>
              <a:gd name="T1" fmla="*/ 259 h 278"/>
              <a:gd name="T2" fmla="*/ 9 w 122"/>
              <a:gd name="T3" fmla="*/ 278 h 278"/>
              <a:gd name="T4" fmla="*/ 113 w 122"/>
              <a:gd name="T5" fmla="*/ 278 h 278"/>
              <a:gd name="T6" fmla="*/ 113 w 122"/>
              <a:gd name="T7" fmla="*/ 259 h 278"/>
              <a:gd name="T8" fmla="*/ 9 w 122"/>
              <a:gd name="T9" fmla="*/ 259 h 278"/>
              <a:gd name="T10" fmla="*/ 103 w 122"/>
              <a:gd name="T11" fmla="*/ 268 h 278"/>
              <a:gd name="T12" fmla="*/ 122 w 122"/>
              <a:gd name="T13" fmla="*/ 268 h 278"/>
              <a:gd name="T14" fmla="*/ 122 w 122"/>
              <a:gd name="T15" fmla="*/ 10 h 278"/>
              <a:gd name="T16" fmla="*/ 103 w 122"/>
              <a:gd name="T17" fmla="*/ 10 h 278"/>
              <a:gd name="T18" fmla="*/ 103 w 122"/>
              <a:gd name="T19" fmla="*/ 268 h 278"/>
              <a:gd name="T20" fmla="*/ 113 w 122"/>
              <a:gd name="T21" fmla="*/ 20 h 278"/>
              <a:gd name="T22" fmla="*/ 113 w 122"/>
              <a:gd name="T23" fmla="*/ 0 h 278"/>
              <a:gd name="T24" fmla="*/ 9 w 122"/>
              <a:gd name="T25" fmla="*/ 0 h 278"/>
              <a:gd name="T26" fmla="*/ 9 w 122"/>
              <a:gd name="T27" fmla="*/ 20 h 278"/>
              <a:gd name="T28" fmla="*/ 113 w 122"/>
              <a:gd name="T29" fmla="*/ 20 h 278"/>
              <a:gd name="T30" fmla="*/ 19 w 122"/>
              <a:gd name="T31" fmla="*/ 10 h 278"/>
              <a:gd name="T32" fmla="*/ 0 w 122"/>
              <a:gd name="T33" fmla="*/ 10 h 278"/>
              <a:gd name="T34" fmla="*/ 0 w 122"/>
              <a:gd name="T35" fmla="*/ 268 h 278"/>
              <a:gd name="T36" fmla="*/ 19 w 122"/>
              <a:gd name="T37" fmla="*/ 268 h 278"/>
              <a:gd name="T38" fmla="*/ 19 w 122"/>
              <a:gd name="T39" fmla="*/ 10 h 278"/>
              <a:gd name="T40" fmla="*/ 0 w 122"/>
              <a:gd name="T41" fmla="*/ 278 h 278"/>
              <a:gd name="T42" fmla="*/ 9 w 122"/>
              <a:gd name="T43" fmla="*/ 278 h 278"/>
              <a:gd name="T44" fmla="*/ 9 w 122"/>
              <a:gd name="T45" fmla="*/ 268 h 278"/>
              <a:gd name="T46" fmla="*/ 0 w 122"/>
              <a:gd name="T47" fmla="*/ 268 h 278"/>
              <a:gd name="T48" fmla="*/ 0 w 122"/>
              <a:gd name="T49" fmla="*/ 278 h 278"/>
              <a:gd name="T50" fmla="*/ 122 w 122"/>
              <a:gd name="T51" fmla="*/ 278 h 278"/>
              <a:gd name="T52" fmla="*/ 122 w 122"/>
              <a:gd name="T53" fmla="*/ 268 h 278"/>
              <a:gd name="T54" fmla="*/ 113 w 122"/>
              <a:gd name="T55" fmla="*/ 268 h 278"/>
              <a:gd name="T56" fmla="*/ 113 w 122"/>
              <a:gd name="T57" fmla="*/ 278 h 278"/>
              <a:gd name="T58" fmla="*/ 122 w 122"/>
              <a:gd name="T59" fmla="*/ 278 h 278"/>
              <a:gd name="T60" fmla="*/ 122 w 122"/>
              <a:gd name="T61" fmla="*/ 0 h 278"/>
              <a:gd name="T62" fmla="*/ 113 w 122"/>
              <a:gd name="T63" fmla="*/ 0 h 278"/>
              <a:gd name="T64" fmla="*/ 113 w 122"/>
              <a:gd name="T65" fmla="*/ 10 h 278"/>
              <a:gd name="T66" fmla="*/ 122 w 122"/>
              <a:gd name="T67" fmla="*/ 10 h 278"/>
              <a:gd name="T68" fmla="*/ 122 w 122"/>
              <a:gd name="T69" fmla="*/ 0 h 278"/>
              <a:gd name="T70" fmla="*/ 0 w 122"/>
              <a:gd name="T71" fmla="*/ 0 h 278"/>
              <a:gd name="T72" fmla="*/ 0 w 122"/>
              <a:gd name="T73" fmla="*/ 10 h 278"/>
              <a:gd name="T74" fmla="*/ 9 w 122"/>
              <a:gd name="T75" fmla="*/ 10 h 278"/>
              <a:gd name="T76" fmla="*/ 9 w 122"/>
              <a:gd name="T77" fmla="*/ 0 h 278"/>
              <a:gd name="T78" fmla="*/ 0 w 122"/>
              <a:gd name="T79" fmla="*/ 0 h 278"/>
              <a:gd name="T80" fmla="*/ 0 w 122"/>
              <a:gd name="T81" fmla="*/ 278 h 278"/>
              <a:gd name="T82" fmla="*/ 9 w 122"/>
              <a:gd name="T83" fmla="*/ 278 h 278"/>
              <a:gd name="T84" fmla="*/ 9 w 122"/>
              <a:gd name="T85" fmla="*/ 268 h 278"/>
              <a:gd name="T86" fmla="*/ 0 w 122"/>
              <a:gd name="T87" fmla="*/ 268 h 278"/>
              <a:gd name="T88" fmla="*/ 0 w 122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" h="278">
                <a:moveTo>
                  <a:pt x="9" y="259"/>
                </a:moveTo>
                <a:lnTo>
                  <a:pt x="9" y="278"/>
                </a:lnTo>
                <a:lnTo>
                  <a:pt x="113" y="278"/>
                </a:lnTo>
                <a:lnTo>
                  <a:pt x="113" y="259"/>
                </a:lnTo>
                <a:lnTo>
                  <a:pt x="9" y="259"/>
                </a:lnTo>
                <a:close/>
                <a:moveTo>
                  <a:pt x="103" y="268"/>
                </a:moveTo>
                <a:lnTo>
                  <a:pt x="122" y="268"/>
                </a:lnTo>
                <a:lnTo>
                  <a:pt x="122" y="10"/>
                </a:lnTo>
                <a:lnTo>
                  <a:pt x="103" y="10"/>
                </a:lnTo>
                <a:lnTo>
                  <a:pt x="103" y="268"/>
                </a:lnTo>
                <a:close/>
                <a:moveTo>
                  <a:pt x="113" y="20"/>
                </a:moveTo>
                <a:lnTo>
                  <a:pt x="113" y="0"/>
                </a:lnTo>
                <a:lnTo>
                  <a:pt x="9" y="0"/>
                </a:lnTo>
                <a:lnTo>
                  <a:pt x="9" y="20"/>
                </a:lnTo>
                <a:lnTo>
                  <a:pt x="113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22" y="278"/>
                </a:moveTo>
                <a:lnTo>
                  <a:pt x="122" y="268"/>
                </a:lnTo>
                <a:lnTo>
                  <a:pt x="113" y="268"/>
                </a:lnTo>
                <a:lnTo>
                  <a:pt x="113" y="278"/>
                </a:lnTo>
                <a:lnTo>
                  <a:pt x="122" y="278"/>
                </a:lnTo>
                <a:close/>
                <a:moveTo>
                  <a:pt x="122" y="0"/>
                </a:moveTo>
                <a:lnTo>
                  <a:pt x="113" y="0"/>
                </a:lnTo>
                <a:lnTo>
                  <a:pt x="113" y="10"/>
                </a:lnTo>
                <a:lnTo>
                  <a:pt x="122" y="10"/>
                </a:lnTo>
                <a:lnTo>
                  <a:pt x="122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44" name="Freeform 2552"/>
          <p:cNvSpPr>
            <a:spLocks noEditPoints="1"/>
          </p:cNvSpPr>
          <p:nvPr/>
        </p:nvSpPr>
        <p:spPr bwMode="auto">
          <a:xfrm>
            <a:off x="6669088" y="3498850"/>
            <a:ext cx="98425" cy="220663"/>
          </a:xfrm>
          <a:custGeom>
            <a:avLst/>
            <a:gdLst>
              <a:gd name="T0" fmla="*/ 10 w 123"/>
              <a:gd name="T1" fmla="*/ 258 h 277"/>
              <a:gd name="T2" fmla="*/ 10 w 123"/>
              <a:gd name="T3" fmla="*/ 277 h 277"/>
              <a:gd name="T4" fmla="*/ 113 w 123"/>
              <a:gd name="T5" fmla="*/ 277 h 277"/>
              <a:gd name="T6" fmla="*/ 113 w 123"/>
              <a:gd name="T7" fmla="*/ 258 h 277"/>
              <a:gd name="T8" fmla="*/ 10 w 123"/>
              <a:gd name="T9" fmla="*/ 258 h 277"/>
              <a:gd name="T10" fmla="*/ 104 w 123"/>
              <a:gd name="T11" fmla="*/ 268 h 277"/>
              <a:gd name="T12" fmla="*/ 123 w 123"/>
              <a:gd name="T13" fmla="*/ 268 h 277"/>
              <a:gd name="T14" fmla="*/ 123 w 123"/>
              <a:gd name="T15" fmla="*/ 9 h 277"/>
              <a:gd name="T16" fmla="*/ 104 w 123"/>
              <a:gd name="T17" fmla="*/ 9 h 277"/>
              <a:gd name="T18" fmla="*/ 104 w 123"/>
              <a:gd name="T19" fmla="*/ 268 h 277"/>
              <a:gd name="T20" fmla="*/ 113 w 123"/>
              <a:gd name="T21" fmla="*/ 19 h 277"/>
              <a:gd name="T22" fmla="*/ 113 w 123"/>
              <a:gd name="T23" fmla="*/ 0 h 277"/>
              <a:gd name="T24" fmla="*/ 10 w 123"/>
              <a:gd name="T25" fmla="*/ 0 h 277"/>
              <a:gd name="T26" fmla="*/ 10 w 123"/>
              <a:gd name="T27" fmla="*/ 19 h 277"/>
              <a:gd name="T28" fmla="*/ 113 w 123"/>
              <a:gd name="T29" fmla="*/ 19 h 277"/>
              <a:gd name="T30" fmla="*/ 20 w 123"/>
              <a:gd name="T31" fmla="*/ 9 h 277"/>
              <a:gd name="T32" fmla="*/ 0 w 123"/>
              <a:gd name="T33" fmla="*/ 9 h 277"/>
              <a:gd name="T34" fmla="*/ 0 w 123"/>
              <a:gd name="T35" fmla="*/ 268 h 277"/>
              <a:gd name="T36" fmla="*/ 20 w 123"/>
              <a:gd name="T37" fmla="*/ 268 h 277"/>
              <a:gd name="T38" fmla="*/ 20 w 123"/>
              <a:gd name="T39" fmla="*/ 9 h 277"/>
              <a:gd name="T40" fmla="*/ 0 w 123"/>
              <a:gd name="T41" fmla="*/ 277 h 277"/>
              <a:gd name="T42" fmla="*/ 10 w 123"/>
              <a:gd name="T43" fmla="*/ 277 h 277"/>
              <a:gd name="T44" fmla="*/ 10 w 123"/>
              <a:gd name="T45" fmla="*/ 268 h 277"/>
              <a:gd name="T46" fmla="*/ 0 w 123"/>
              <a:gd name="T47" fmla="*/ 268 h 277"/>
              <a:gd name="T48" fmla="*/ 0 w 123"/>
              <a:gd name="T49" fmla="*/ 277 h 277"/>
              <a:gd name="T50" fmla="*/ 123 w 123"/>
              <a:gd name="T51" fmla="*/ 277 h 277"/>
              <a:gd name="T52" fmla="*/ 123 w 123"/>
              <a:gd name="T53" fmla="*/ 268 h 277"/>
              <a:gd name="T54" fmla="*/ 113 w 123"/>
              <a:gd name="T55" fmla="*/ 268 h 277"/>
              <a:gd name="T56" fmla="*/ 113 w 123"/>
              <a:gd name="T57" fmla="*/ 277 h 277"/>
              <a:gd name="T58" fmla="*/ 123 w 123"/>
              <a:gd name="T59" fmla="*/ 277 h 277"/>
              <a:gd name="T60" fmla="*/ 123 w 123"/>
              <a:gd name="T61" fmla="*/ 0 h 277"/>
              <a:gd name="T62" fmla="*/ 113 w 123"/>
              <a:gd name="T63" fmla="*/ 0 h 277"/>
              <a:gd name="T64" fmla="*/ 113 w 123"/>
              <a:gd name="T65" fmla="*/ 9 h 277"/>
              <a:gd name="T66" fmla="*/ 123 w 123"/>
              <a:gd name="T67" fmla="*/ 9 h 277"/>
              <a:gd name="T68" fmla="*/ 123 w 123"/>
              <a:gd name="T69" fmla="*/ 0 h 277"/>
              <a:gd name="T70" fmla="*/ 0 w 123"/>
              <a:gd name="T71" fmla="*/ 0 h 277"/>
              <a:gd name="T72" fmla="*/ 0 w 123"/>
              <a:gd name="T73" fmla="*/ 9 h 277"/>
              <a:gd name="T74" fmla="*/ 10 w 123"/>
              <a:gd name="T75" fmla="*/ 9 h 277"/>
              <a:gd name="T76" fmla="*/ 10 w 123"/>
              <a:gd name="T77" fmla="*/ 0 h 277"/>
              <a:gd name="T78" fmla="*/ 0 w 123"/>
              <a:gd name="T79" fmla="*/ 0 h 277"/>
              <a:gd name="T80" fmla="*/ 0 w 123"/>
              <a:gd name="T81" fmla="*/ 277 h 277"/>
              <a:gd name="T82" fmla="*/ 10 w 123"/>
              <a:gd name="T83" fmla="*/ 277 h 277"/>
              <a:gd name="T84" fmla="*/ 10 w 123"/>
              <a:gd name="T85" fmla="*/ 268 h 277"/>
              <a:gd name="T86" fmla="*/ 0 w 123"/>
              <a:gd name="T87" fmla="*/ 268 h 277"/>
              <a:gd name="T88" fmla="*/ 0 w 123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7">
                <a:moveTo>
                  <a:pt x="10" y="258"/>
                </a:moveTo>
                <a:lnTo>
                  <a:pt x="10" y="277"/>
                </a:lnTo>
                <a:lnTo>
                  <a:pt x="113" y="277"/>
                </a:lnTo>
                <a:lnTo>
                  <a:pt x="113" y="258"/>
                </a:lnTo>
                <a:lnTo>
                  <a:pt x="10" y="258"/>
                </a:lnTo>
                <a:close/>
                <a:moveTo>
                  <a:pt x="104" y="268"/>
                </a:moveTo>
                <a:lnTo>
                  <a:pt x="123" y="268"/>
                </a:lnTo>
                <a:lnTo>
                  <a:pt x="123" y="9"/>
                </a:lnTo>
                <a:lnTo>
                  <a:pt x="104" y="9"/>
                </a:lnTo>
                <a:lnTo>
                  <a:pt x="104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3" y="277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7"/>
                </a:lnTo>
                <a:lnTo>
                  <a:pt x="123" y="277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46" name="Freeform 2554"/>
          <p:cNvSpPr>
            <a:spLocks noEditPoints="1"/>
          </p:cNvSpPr>
          <p:nvPr/>
        </p:nvSpPr>
        <p:spPr bwMode="auto">
          <a:xfrm>
            <a:off x="5381625" y="3498850"/>
            <a:ext cx="128588" cy="220663"/>
          </a:xfrm>
          <a:custGeom>
            <a:avLst/>
            <a:gdLst>
              <a:gd name="T0" fmla="*/ 10 w 162"/>
              <a:gd name="T1" fmla="*/ 258 h 277"/>
              <a:gd name="T2" fmla="*/ 10 w 162"/>
              <a:gd name="T3" fmla="*/ 277 h 277"/>
              <a:gd name="T4" fmla="*/ 152 w 162"/>
              <a:gd name="T5" fmla="*/ 277 h 277"/>
              <a:gd name="T6" fmla="*/ 152 w 162"/>
              <a:gd name="T7" fmla="*/ 258 h 277"/>
              <a:gd name="T8" fmla="*/ 10 w 162"/>
              <a:gd name="T9" fmla="*/ 258 h 277"/>
              <a:gd name="T10" fmla="*/ 142 w 162"/>
              <a:gd name="T11" fmla="*/ 268 h 277"/>
              <a:gd name="T12" fmla="*/ 162 w 162"/>
              <a:gd name="T13" fmla="*/ 268 h 277"/>
              <a:gd name="T14" fmla="*/ 162 w 162"/>
              <a:gd name="T15" fmla="*/ 9 h 277"/>
              <a:gd name="T16" fmla="*/ 142 w 162"/>
              <a:gd name="T17" fmla="*/ 9 h 277"/>
              <a:gd name="T18" fmla="*/ 142 w 162"/>
              <a:gd name="T19" fmla="*/ 268 h 277"/>
              <a:gd name="T20" fmla="*/ 152 w 162"/>
              <a:gd name="T21" fmla="*/ 19 h 277"/>
              <a:gd name="T22" fmla="*/ 152 w 162"/>
              <a:gd name="T23" fmla="*/ 0 h 277"/>
              <a:gd name="T24" fmla="*/ 10 w 162"/>
              <a:gd name="T25" fmla="*/ 0 h 277"/>
              <a:gd name="T26" fmla="*/ 10 w 162"/>
              <a:gd name="T27" fmla="*/ 19 h 277"/>
              <a:gd name="T28" fmla="*/ 152 w 162"/>
              <a:gd name="T29" fmla="*/ 19 h 277"/>
              <a:gd name="T30" fmla="*/ 19 w 162"/>
              <a:gd name="T31" fmla="*/ 9 h 277"/>
              <a:gd name="T32" fmla="*/ 0 w 162"/>
              <a:gd name="T33" fmla="*/ 9 h 277"/>
              <a:gd name="T34" fmla="*/ 0 w 162"/>
              <a:gd name="T35" fmla="*/ 268 h 277"/>
              <a:gd name="T36" fmla="*/ 19 w 162"/>
              <a:gd name="T37" fmla="*/ 268 h 277"/>
              <a:gd name="T38" fmla="*/ 19 w 162"/>
              <a:gd name="T39" fmla="*/ 9 h 277"/>
              <a:gd name="T40" fmla="*/ 0 w 162"/>
              <a:gd name="T41" fmla="*/ 277 h 277"/>
              <a:gd name="T42" fmla="*/ 10 w 162"/>
              <a:gd name="T43" fmla="*/ 277 h 277"/>
              <a:gd name="T44" fmla="*/ 10 w 162"/>
              <a:gd name="T45" fmla="*/ 268 h 277"/>
              <a:gd name="T46" fmla="*/ 0 w 162"/>
              <a:gd name="T47" fmla="*/ 268 h 277"/>
              <a:gd name="T48" fmla="*/ 0 w 162"/>
              <a:gd name="T49" fmla="*/ 277 h 277"/>
              <a:gd name="T50" fmla="*/ 162 w 162"/>
              <a:gd name="T51" fmla="*/ 277 h 277"/>
              <a:gd name="T52" fmla="*/ 162 w 162"/>
              <a:gd name="T53" fmla="*/ 268 h 277"/>
              <a:gd name="T54" fmla="*/ 152 w 162"/>
              <a:gd name="T55" fmla="*/ 268 h 277"/>
              <a:gd name="T56" fmla="*/ 152 w 162"/>
              <a:gd name="T57" fmla="*/ 277 h 277"/>
              <a:gd name="T58" fmla="*/ 162 w 162"/>
              <a:gd name="T59" fmla="*/ 277 h 277"/>
              <a:gd name="T60" fmla="*/ 162 w 162"/>
              <a:gd name="T61" fmla="*/ 0 h 277"/>
              <a:gd name="T62" fmla="*/ 152 w 162"/>
              <a:gd name="T63" fmla="*/ 0 h 277"/>
              <a:gd name="T64" fmla="*/ 152 w 162"/>
              <a:gd name="T65" fmla="*/ 9 h 277"/>
              <a:gd name="T66" fmla="*/ 162 w 162"/>
              <a:gd name="T67" fmla="*/ 9 h 277"/>
              <a:gd name="T68" fmla="*/ 162 w 162"/>
              <a:gd name="T69" fmla="*/ 0 h 277"/>
              <a:gd name="T70" fmla="*/ 0 w 162"/>
              <a:gd name="T71" fmla="*/ 0 h 277"/>
              <a:gd name="T72" fmla="*/ 0 w 162"/>
              <a:gd name="T73" fmla="*/ 9 h 277"/>
              <a:gd name="T74" fmla="*/ 10 w 162"/>
              <a:gd name="T75" fmla="*/ 9 h 277"/>
              <a:gd name="T76" fmla="*/ 10 w 162"/>
              <a:gd name="T77" fmla="*/ 0 h 277"/>
              <a:gd name="T78" fmla="*/ 0 w 162"/>
              <a:gd name="T79" fmla="*/ 0 h 277"/>
              <a:gd name="T80" fmla="*/ 0 w 162"/>
              <a:gd name="T81" fmla="*/ 277 h 277"/>
              <a:gd name="T82" fmla="*/ 10 w 162"/>
              <a:gd name="T83" fmla="*/ 277 h 277"/>
              <a:gd name="T84" fmla="*/ 10 w 162"/>
              <a:gd name="T85" fmla="*/ 268 h 277"/>
              <a:gd name="T86" fmla="*/ 0 w 162"/>
              <a:gd name="T87" fmla="*/ 268 h 277"/>
              <a:gd name="T88" fmla="*/ 0 w 162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2" h="277">
                <a:moveTo>
                  <a:pt x="10" y="258"/>
                </a:moveTo>
                <a:lnTo>
                  <a:pt x="10" y="277"/>
                </a:lnTo>
                <a:lnTo>
                  <a:pt x="152" y="277"/>
                </a:lnTo>
                <a:lnTo>
                  <a:pt x="152" y="258"/>
                </a:lnTo>
                <a:lnTo>
                  <a:pt x="10" y="258"/>
                </a:lnTo>
                <a:close/>
                <a:moveTo>
                  <a:pt x="142" y="268"/>
                </a:moveTo>
                <a:lnTo>
                  <a:pt x="162" y="268"/>
                </a:lnTo>
                <a:lnTo>
                  <a:pt x="162" y="9"/>
                </a:lnTo>
                <a:lnTo>
                  <a:pt x="142" y="9"/>
                </a:lnTo>
                <a:lnTo>
                  <a:pt x="142" y="268"/>
                </a:lnTo>
                <a:close/>
                <a:moveTo>
                  <a:pt x="152" y="19"/>
                </a:moveTo>
                <a:lnTo>
                  <a:pt x="152" y="0"/>
                </a:lnTo>
                <a:lnTo>
                  <a:pt x="10" y="0"/>
                </a:lnTo>
                <a:lnTo>
                  <a:pt x="10" y="19"/>
                </a:lnTo>
                <a:lnTo>
                  <a:pt x="152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62" y="277"/>
                </a:moveTo>
                <a:lnTo>
                  <a:pt x="162" y="268"/>
                </a:lnTo>
                <a:lnTo>
                  <a:pt x="152" y="268"/>
                </a:lnTo>
                <a:lnTo>
                  <a:pt x="152" y="277"/>
                </a:lnTo>
                <a:lnTo>
                  <a:pt x="162" y="277"/>
                </a:lnTo>
                <a:close/>
                <a:moveTo>
                  <a:pt x="162" y="0"/>
                </a:moveTo>
                <a:lnTo>
                  <a:pt x="152" y="0"/>
                </a:lnTo>
                <a:lnTo>
                  <a:pt x="152" y="9"/>
                </a:lnTo>
                <a:lnTo>
                  <a:pt x="162" y="9"/>
                </a:lnTo>
                <a:lnTo>
                  <a:pt x="162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47" name="Freeform 2555"/>
          <p:cNvSpPr>
            <a:spLocks noEditPoints="1"/>
          </p:cNvSpPr>
          <p:nvPr/>
        </p:nvSpPr>
        <p:spPr bwMode="auto">
          <a:xfrm>
            <a:off x="5330825" y="3903663"/>
            <a:ext cx="153988" cy="220662"/>
          </a:xfrm>
          <a:custGeom>
            <a:avLst/>
            <a:gdLst>
              <a:gd name="T0" fmla="*/ 10 w 194"/>
              <a:gd name="T1" fmla="*/ 258 h 277"/>
              <a:gd name="T2" fmla="*/ 10 w 194"/>
              <a:gd name="T3" fmla="*/ 277 h 277"/>
              <a:gd name="T4" fmla="*/ 185 w 194"/>
              <a:gd name="T5" fmla="*/ 277 h 277"/>
              <a:gd name="T6" fmla="*/ 185 w 194"/>
              <a:gd name="T7" fmla="*/ 258 h 277"/>
              <a:gd name="T8" fmla="*/ 10 w 194"/>
              <a:gd name="T9" fmla="*/ 258 h 277"/>
              <a:gd name="T10" fmla="*/ 175 w 194"/>
              <a:gd name="T11" fmla="*/ 268 h 277"/>
              <a:gd name="T12" fmla="*/ 194 w 194"/>
              <a:gd name="T13" fmla="*/ 268 h 277"/>
              <a:gd name="T14" fmla="*/ 194 w 194"/>
              <a:gd name="T15" fmla="*/ 9 h 277"/>
              <a:gd name="T16" fmla="*/ 175 w 194"/>
              <a:gd name="T17" fmla="*/ 9 h 277"/>
              <a:gd name="T18" fmla="*/ 175 w 194"/>
              <a:gd name="T19" fmla="*/ 268 h 277"/>
              <a:gd name="T20" fmla="*/ 185 w 194"/>
              <a:gd name="T21" fmla="*/ 19 h 277"/>
              <a:gd name="T22" fmla="*/ 185 w 194"/>
              <a:gd name="T23" fmla="*/ 0 h 277"/>
              <a:gd name="T24" fmla="*/ 10 w 194"/>
              <a:gd name="T25" fmla="*/ 0 h 277"/>
              <a:gd name="T26" fmla="*/ 10 w 194"/>
              <a:gd name="T27" fmla="*/ 19 h 277"/>
              <a:gd name="T28" fmla="*/ 185 w 194"/>
              <a:gd name="T29" fmla="*/ 19 h 277"/>
              <a:gd name="T30" fmla="*/ 20 w 194"/>
              <a:gd name="T31" fmla="*/ 9 h 277"/>
              <a:gd name="T32" fmla="*/ 0 w 194"/>
              <a:gd name="T33" fmla="*/ 9 h 277"/>
              <a:gd name="T34" fmla="*/ 0 w 194"/>
              <a:gd name="T35" fmla="*/ 268 h 277"/>
              <a:gd name="T36" fmla="*/ 20 w 194"/>
              <a:gd name="T37" fmla="*/ 268 h 277"/>
              <a:gd name="T38" fmla="*/ 20 w 194"/>
              <a:gd name="T39" fmla="*/ 9 h 277"/>
              <a:gd name="T40" fmla="*/ 0 w 194"/>
              <a:gd name="T41" fmla="*/ 277 h 277"/>
              <a:gd name="T42" fmla="*/ 10 w 194"/>
              <a:gd name="T43" fmla="*/ 277 h 277"/>
              <a:gd name="T44" fmla="*/ 10 w 194"/>
              <a:gd name="T45" fmla="*/ 268 h 277"/>
              <a:gd name="T46" fmla="*/ 0 w 194"/>
              <a:gd name="T47" fmla="*/ 268 h 277"/>
              <a:gd name="T48" fmla="*/ 0 w 194"/>
              <a:gd name="T49" fmla="*/ 277 h 277"/>
              <a:gd name="T50" fmla="*/ 194 w 194"/>
              <a:gd name="T51" fmla="*/ 277 h 277"/>
              <a:gd name="T52" fmla="*/ 194 w 194"/>
              <a:gd name="T53" fmla="*/ 268 h 277"/>
              <a:gd name="T54" fmla="*/ 185 w 194"/>
              <a:gd name="T55" fmla="*/ 268 h 277"/>
              <a:gd name="T56" fmla="*/ 185 w 194"/>
              <a:gd name="T57" fmla="*/ 277 h 277"/>
              <a:gd name="T58" fmla="*/ 194 w 194"/>
              <a:gd name="T59" fmla="*/ 277 h 277"/>
              <a:gd name="T60" fmla="*/ 194 w 194"/>
              <a:gd name="T61" fmla="*/ 0 h 277"/>
              <a:gd name="T62" fmla="*/ 185 w 194"/>
              <a:gd name="T63" fmla="*/ 0 h 277"/>
              <a:gd name="T64" fmla="*/ 185 w 194"/>
              <a:gd name="T65" fmla="*/ 9 h 277"/>
              <a:gd name="T66" fmla="*/ 194 w 194"/>
              <a:gd name="T67" fmla="*/ 9 h 277"/>
              <a:gd name="T68" fmla="*/ 194 w 194"/>
              <a:gd name="T69" fmla="*/ 0 h 277"/>
              <a:gd name="T70" fmla="*/ 0 w 194"/>
              <a:gd name="T71" fmla="*/ 0 h 277"/>
              <a:gd name="T72" fmla="*/ 0 w 194"/>
              <a:gd name="T73" fmla="*/ 9 h 277"/>
              <a:gd name="T74" fmla="*/ 10 w 194"/>
              <a:gd name="T75" fmla="*/ 9 h 277"/>
              <a:gd name="T76" fmla="*/ 10 w 194"/>
              <a:gd name="T77" fmla="*/ 0 h 277"/>
              <a:gd name="T78" fmla="*/ 0 w 194"/>
              <a:gd name="T79" fmla="*/ 0 h 277"/>
              <a:gd name="T80" fmla="*/ 0 w 194"/>
              <a:gd name="T81" fmla="*/ 277 h 277"/>
              <a:gd name="T82" fmla="*/ 10 w 194"/>
              <a:gd name="T83" fmla="*/ 277 h 277"/>
              <a:gd name="T84" fmla="*/ 10 w 194"/>
              <a:gd name="T85" fmla="*/ 268 h 277"/>
              <a:gd name="T86" fmla="*/ 0 w 194"/>
              <a:gd name="T87" fmla="*/ 268 h 277"/>
              <a:gd name="T88" fmla="*/ 0 w 19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77">
                <a:moveTo>
                  <a:pt x="10" y="258"/>
                </a:moveTo>
                <a:lnTo>
                  <a:pt x="10" y="277"/>
                </a:lnTo>
                <a:lnTo>
                  <a:pt x="185" y="277"/>
                </a:lnTo>
                <a:lnTo>
                  <a:pt x="185" y="258"/>
                </a:lnTo>
                <a:lnTo>
                  <a:pt x="10" y="258"/>
                </a:lnTo>
                <a:close/>
                <a:moveTo>
                  <a:pt x="175" y="268"/>
                </a:moveTo>
                <a:lnTo>
                  <a:pt x="194" y="268"/>
                </a:lnTo>
                <a:lnTo>
                  <a:pt x="194" y="9"/>
                </a:lnTo>
                <a:lnTo>
                  <a:pt x="175" y="9"/>
                </a:lnTo>
                <a:lnTo>
                  <a:pt x="175" y="268"/>
                </a:lnTo>
                <a:close/>
                <a:moveTo>
                  <a:pt x="185" y="19"/>
                </a:moveTo>
                <a:lnTo>
                  <a:pt x="185" y="0"/>
                </a:lnTo>
                <a:lnTo>
                  <a:pt x="10" y="0"/>
                </a:lnTo>
                <a:lnTo>
                  <a:pt x="10" y="19"/>
                </a:lnTo>
                <a:lnTo>
                  <a:pt x="185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94" y="277"/>
                </a:moveTo>
                <a:lnTo>
                  <a:pt x="194" y="268"/>
                </a:lnTo>
                <a:lnTo>
                  <a:pt x="185" y="268"/>
                </a:lnTo>
                <a:lnTo>
                  <a:pt x="185" y="277"/>
                </a:lnTo>
                <a:lnTo>
                  <a:pt x="194" y="277"/>
                </a:lnTo>
                <a:close/>
                <a:moveTo>
                  <a:pt x="194" y="0"/>
                </a:moveTo>
                <a:lnTo>
                  <a:pt x="185" y="0"/>
                </a:lnTo>
                <a:lnTo>
                  <a:pt x="185" y="9"/>
                </a:lnTo>
                <a:lnTo>
                  <a:pt x="194" y="9"/>
                </a:lnTo>
                <a:lnTo>
                  <a:pt x="19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54" name="Freeform 2562"/>
          <p:cNvSpPr>
            <a:spLocks noEditPoints="1"/>
          </p:cNvSpPr>
          <p:nvPr/>
        </p:nvSpPr>
        <p:spPr bwMode="auto">
          <a:xfrm>
            <a:off x="7427913" y="3903663"/>
            <a:ext cx="128587" cy="220662"/>
          </a:xfrm>
          <a:custGeom>
            <a:avLst/>
            <a:gdLst>
              <a:gd name="T0" fmla="*/ 10 w 161"/>
              <a:gd name="T1" fmla="*/ 258 h 277"/>
              <a:gd name="T2" fmla="*/ 10 w 161"/>
              <a:gd name="T3" fmla="*/ 277 h 277"/>
              <a:gd name="T4" fmla="*/ 152 w 161"/>
              <a:gd name="T5" fmla="*/ 277 h 277"/>
              <a:gd name="T6" fmla="*/ 152 w 161"/>
              <a:gd name="T7" fmla="*/ 258 h 277"/>
              <a:gd name="T8" fmla="*/ 10 w 161"/>
              <a:gd name="T9" fmla="*/ 258 h 277"/>
              <a:gd name="T10" fmla="*/ 142 w 161"/>
              <a:gd name="T11" fmla="*/ 268 h 277"/>
              <a:gd name="T12" fmla="*/ 161 w 161"/>
              <a:gd name="T13" fmla="*/ 268 h 277"/>
              <a:gd name="T14" fmla="*/ 161 w 161"/>
              <a:gd name="T15" fmla="*/ 9 h 277"/>
              <a:gd name="T16" fmla="*/ 142 w 161"/>
              <a:gd name="T17" fmla="*/ 9 h 277"/>
              <a:gd name="T18" fmla="*/ 142 w 161"/>
              <a:gd name="T19" fmla="*/ 268 h 277"/>
              <a:gd name="T20" fmla="*/ 152 w 161"/>
              <a:gd name="T21" fmla="*/ 19 h 277"/>
              <a:gd name="T22" fmla="*/ 152 w 161"/>
              <a:gd name="T23" fmla="*/ 0 h 277"/>
              <a:gd name="T24" fmla="*/ 10 w 161"/>
              <a:gd name="T25" fmla="*/ 0 h 277"/>
              <a:gd name="T26" fmla="*/ 10 w 161"/>
              <a:gd name="T27" fmla="*/ 19 h 277"/>
              <a:gd name="T28" fmla="*/ 152 w 161"/>
              <a:gd name="T29" fmla="*/ 19 h 277"/>
              <a:gd name="T30" fmla="*/ 19 w 161"/>
              <a:gd name="T31" fmla="*/ 9 h 277"/>
              <a:gd name="T32" fmla="*/ 0 w 161"/>
              <a:gd name="T33" fmla="*/ 9 h 277"/>
              <a:gd name="T34" fmla="*/ 0 w 161"/>
              <a:gd name="T35" fmla="*/ 268 h 277"/>
              <a:gd name="T36" fmla="*/ 19 w 161"/>
              <a:gd name="T37" fmla="*/ 268 h 277"/>
              <a:gd name="T38" fmla="*/ 19 w 161"/>
              <a:gd name="T39" fmla="*/ 9 h 277"/>
              <a:gd name="T40" fmla="*/ 0 w 161"/>
              <a:gd name="T41" fmla="*/ 277 h 277"/>
              <a:gd name="T42" fmla="*/ 10 w 161"/>
              <a:gd name="T43" fmla="*/ 277 h 277"/>
              <a:gd name="T44" fmla="*/ 10 w 161"/>
              <a:gd name="T45" fmla="*/ 268 h 277"/>
              <a:gd name="T46" fmla="*/ 0 w 161"/>
              <a:gd name="T47" fmla="*/ 268 h 277"/>
              <a:gd name="T48" fmla="*/ 0 w 161"/>
              <a:gd name="T49" fmla="*/ 277 h 277"/>
              <a:gd name="T50" fmla="*/ 161 w 161"/>
              <a:gd name="T51" fmla="*/ 277 h 277"/>
              <a:gd name="T52" fmla="*/ 161 w 161"/>
              <a:gd name="T53" fmla="*/ 268 h 277"/>
              <a:gd name="T54" fmla="*/ 152 w 161"/>
              <a:gd name="T55" fmla="*/ 268 h 277"/>
              <a:gd name="T56" fmla="*/ 152 w 161"/>
              <a:gd name="T57" fmla="*/ 277 h 277"/>
              <a:gd name="T58" fmla="*/ 161 w 161"/>
              <a:gd name="T59" fmla="*/ 277 h 277"/>
              <a:gd name="T60" fmla="*/ 161 w 161"/>
              <a:gd name="T61" fmla="*/ 0 h 277"/>
              <a:gd name="T62" fmla="*/ 152 w 161"/>
              <a:gd name="T63" fmla="*/ 0 h 277"/>
              <a:gd name="T64" fmla="*/ 152 w 161"/>
              <a:gd name="T65" fmla="*/ 9 h 277"/>
              <a:gd name="T66" fmla="*/ 161 w 161"/>
              <a:gd name="T67" fmla="*/ 9 h 277"/>
              <a:gd name="T68" fmla="*/ 161 w 161"/>
              <a:gd name="T69" fmla="*/ 0 h 277"/>
              <a:gd name="T70" fmla="*/ 0 w 161"/>
              <a:gd name="T71" fmla="*/ 0 h 277"/>
              <a:gd name="T72" fmla="*/ 0 w 161"/>
              <a:gd name="T73" fmla="*/ 9 h 277"/>
              <a:gd name="T74" fmla="*/ 10 w 161"/>
              <a:gd name="T75" fmla="*/ 9 h 277"/>
              <a:gd name="T76" fmla="*/ 10 w 161"/>
              <a:gd name="T77" fmla="*/ 0 h 277"/>
              <a:gd name="T78" fmla="*/ 0 w 161"/>
              <a:gd name="T79" fmla="*/ 0 h 277"/>
              <a:gd name="T80" fmla="*/ 0 w 161"/>
              <a:gd name="T81" fmla="*/ 277 h 277"/>
              <a:gd name="T82" fmla="*/ 10 w 161"/>
              <a:gd name="T83" fmla="*/ 277 h 277"/>
              <a:gd name="T84" fmla="*/ 10 w 161"/>
              <a:gd name="T85" fmla="*/ 268 h 277"/>
              <a:gd name="T86" fmla="*/ 0 w 161"/>
              <a:gd name="T87" fmla="*/ 268 h 277"/>
              <a:gd name="T88" fmla="*/ 0 w 16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1" h="277">
                <a:moveTo>
                  <a:pt x="10" y="258"/>
                </a:moveTo>
                <a:lnTo>
                  <a:pt x="10" y="277"/>
                </a:lnTo>
                <a:lnTo>
                  <a:pt x="152" y="277"/>
                </a:lnTo>
                <a:lnTo>
                  <a:pt x="152" y="258"/>
                </a:lnTo>
                <a:lnTo>
                  <a:pt x="10" y="258"/>
                </a:lnTo>
                <a:close/>
                <a:moveTo>
                  <a:pt x="142" y="268"/>
                </a:moveTo>
                <a:lnTo>
                  <a:pt x="161" y="268"/>
                </a:lnTo>
                <a:lnTo>
                  <a:pt x="161" y="9"/>
                </a:lnTo>
                <a:lnTo>
                  <a:pt x="142" y="9"/>
                </a:lnTo>
                <a:lnTo>
                  <a:pt x="142" y="268"/>
                </a:lnTo>
                <a:close/>
                <a:moveTo>
                  <a:pt x="152" y="19"/>
                </a:moveTo>
                <a:lnTo>
                  <a:pt x="152" y="0"/>
                </a:lnTo>
                <a:lnTo>
                  <a:pt x="10" y="0"/>
                </a:lnTo>
                <a:lnTo>
                  <a:pt x="10" y="19"/>
                </a:lnTo>
                <a:lnTo>
                  <a:pt x="152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61" y="277"/>
                </a:moveTo>
                <a:lnTo>
                  <a:pt x="161" y="268"/>
                </a:lnTo>
                <a:lnTo>
                  <a:pt x="152" y="268"/>
                </a:lnTo>
                <a:lnTo>
                  <a:pt x="152" y="277"/>
                </a:lnTo>
                <a:lnTo>
                  <a:pt x="161" y="277"/>
                </a:lnTo>
                <a:close/>
                <a:moveTo>
                  <a:pt x="161" y="0"/>
                </a:moveTo>
                <a:lnTo>
                  <a:pt x="152" y="0"/>
                </a:lnTo>
                <a:lnTo>
                  <a:pt x="152" y="9"/>
                </a:lnTo>
                <a:lnTo>
                  <a:pt x="161" y="9"/>
                </a:lnTo>
                <a:lnTo>
                  <a:pt x="16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57" name="Freeform 2565"/>
          <p:cNvSpPr>
            <a:spLocks noEditPoints="1"/>
          </p:cNvSpPr>
          <p:nvPr/>
        </p:nvSpPr>
        <p:spPr bwMode="auto">
          <a:xfrm>
            <a:off x="6581775" y="3498850"/>
            <a:ext cx="71438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2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2 w 91"/>
              <a:gd name="T17" fmla="*/ 9 h 277"/>
              <a:gd name="T18" fmla="*/ 72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2" y="268"/>
                </a:moveTo>
                <a:lnTo>
                  <a:pt x="91" y="268"/>
                </a:lnTo>
                <a:lnTo>
                  <a:pt x="91" y="9"/>
                </a:lnTo>
                <a:lnTo>
                  <a:pt x="72" y="9"/>
                </a:lnTo>
                <a:lnTo>
                  <a:pt x="72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58" name="Freeform 2566"/>
          <p:cNvSpPr>
            <a:spLocks noEditPoints="1"/>
          </p:cNvSpPr>
          <p:nvPr/>
        </p:nvSpPr>
        <p:spPr bwMode="auto">
          <a:xfrm>
            <a:off x="7305675" y="3498850"/>
            <a:ext cx="66675" cy="220663"/>
          </a:xfrm>
          <a:custGeom>
            <a:avLst/>
            <a:gdLst>
              <a:gd name="T0" fmla="*/ 9 w 84"/>
              <a:gd name="T1" fmla="*/ 258 h 277"/>
              <a:gd name="T2" fmla="*/ 9 w 84"/>
              <a:gd name="T3" fmla="*/ 277 h 277"/>
              <a:gd name="T4" fmla="*/ 74 w 84"/>
              <a:gd name="T5" fmla="*/ 277 h 277"/>
              <a:gd name="T6" fmla="*/ 74 w 84"/>
              <a:gd name="T7" fmla="*/ 258 h 277"/>
              <a:gd name="T8" fmla="*/ 9 w 84"/>
              <a:gd name="T9" fmla="*/ 258 h 277"/>
              <a:gd name="T10" fmla="*/ 64 w 84"/>
              <a:gd name="T11" fmla="*/ 268 h 277"/>
              <a:gd name="T12" fmla="*/ 84 w 84"/>
              <a:gd name="T13" fmla="*/ 268 h 277"/>
              <a:gd name="T14" fmla="*/ 84 w 84"/>
              <a:gd name="T15" fmla="*/ 9 h 277"/>
              <a:gd name="T16" fmla="*/ 64 w 84"/>
              <a:gd name="T17" fmla="*/ 9 h 277"/>
              <a:gd name="T18" fmla="*/ 64 w 84"/>
              <a:gd name="T19" fmla="*/ 268 h 277"/>
              <a:gd name="T20" fmla="*/ 74 w 84"/>
              <a:gd name="T21" fmla="*/ 19 h 277"/>
              <a:gd name="T22" fmla="*/ 74 w 84"/>
              <a:gd name="T23" fmla="*/ 0 h 277"/>
              <a:gd name="T24" fmla="*/ 9 w 84"/>
              <a:gd name="T25" fmla="*/ 0 h 277"/>
              <a:gd name="T26" fmla="*/ 9 w 84"/>
              <a:gd name="T27" fmla="*/ 19 h 277"/>
              <a:gd name="T28" fmla="*/ 74 w 84"/>
              <a:gd name="T29" fmla="*/ 19 h 277"/>
              <a:gd name="T30" fmla="*/ 19 w 84"/>
              <a:gd name="T31" fmla="*/ 9 h 277"/>
              <a:gd name="T32" fmla="*/ 0 w 84"/>
              <a:gd name="T33" fmla="*/ 9 h 277"/>
              <a:gd name="T34" fmla="*/ 0 w 84"/>
              <a:gd name="T35" fmla="*/ 268 h 277"/>
              <a:gd name="T36" fmla="*/ 19 w 84"/>
              <a:gd name="T37" fmla="*/ 268 h 277"/>
              <a:gd name="T38" fmla="*/ 19 w 84"/>
              <a:gd name="T39" fmla="*/ 9 h 277"/>
              <a:gd name="T40" fmla="*/ 0 w 84"/>
              <a:gd name="T41" fmla="*/ 277 h 277"/>
              <a:gd name="T42" fmla="*/ 9 w 84"/>
              <a:gd name="T43" fmla="*/ 277 h 277"/>
              <a:gd name="T44" fmla="*/ 9 w 84"/>
              <a:gd name="T45" fmla="*/ 268 h 277"/>
              <a:gd name="T46" fmla="*/ 0 w 84"/>
              <a:gd name="T47" fmla="*/ 268 h 277"/>
              <a:gd name="T48" fmla="*/ 0 w 84"/>
              <a:gd name="T49" fmla="*/ 277 h 277"/>
              <a:gd name="T50" fmla="*/ 84 w 84"/>
              <a:gd name="T51" fmla="*/ 277 h 277"/>
              <a:gd name="T52" fmla="*/ 84 w 84"/>
              <a:gd name="T53" fmla="*/ 268 h 277"/>
              <a:gd name="T54" fmla="*/ 74 w 84"/>
              <a:gd name="T55" fmla="*/ 268 h 277"/>
              <a:gd name="T56" fmla="*/ 74 w 84"/>
              <a:gd name="T57" fmla="*/ 277 h 277"/>
              <a:gd name="T58" fmla="*/ 84 w 84"/>
              <a:gd name="T59" fmla="*/ 277 h 277"/>
              <a:gd name="T60" fmla="*/ 84 w 84"/>
              <a:gd name="T61" fmla="*/ 0 h 277"/>
              <a:gd name="T62" fmla="*/ 74 w 84"/>
              <a:gd name="T63" fmla="*/ 0 h 277"/>
              <a:gd name="T64" fmla="*/ 74 w 84"/>
              <a:gd name="T65" fmla="*/ 9 h 277"/>
              <a:gd name="T66" fmla="*/ 84 w 84"/>
              <a:gd name="T67" fmla="*/ 9 h 277"/>
              <a:gd name="T68" fmla="*/ 84 w 84"/>
              <a:gd name="T69" fmla="*/ 0 h 277"/>
              <a:gd name="T70" fmla="*/ 0 w 84"/>
              <a:gd name="T71" fmla="*/ 0 h 277"/>
              <a:gd name="T72" fmla="*/ 0 w 84"/>
              <a:gd name="T73" fmla="*/ 9 h 277"/>
              <a:gd name="T74" fmla="*/ 9 w 84"/>
              <a:gd name="T75" fmla="*/ 9 h 277"/>
              <a:gd name="T76" fmla="*/ 9 w 84"/>
              <a:gd name="T77" fmla="*/ 0 h 277"/>
              <a:gd name="T78" fmla="*/ 0 w 84"/>
              <a:gd name="T79" fmla="*/ 0 h 277"/>
              <a:gd name="T80" fmla="*/ 0 w 84"/>
              <a:gd name="T81" fmla="*/ 277 h 277"/>
              <a:gd name="T82" fmla="*/ 9 w 84"/>
              <a:gd name="T83" fmla="*/ 277 h 277"/>
              <a:gd name="T84" fmla="*/ 9 w 84"/>
              <a:gd name="T85" fmla="*/ 268 h 277"/>
              <a:gd name="T86" fmla="*/ 0 w 84"/>
              <a:gd name="T87" fmla="*/ 268 h 277"/>
              <a:gd name="T88" fmla="*/ 0 w 8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7">
                <a:moveTo>
                  <a:pt x="9" y="258"/>
                </a:moveTo>
                <a:lnTo>
                  <a:pt x="9" y="277"/>
                </a:lnTo>
                <a:lnTo>
                  <a:pt x="74" y="277"/>
                </a:lnTo>
                <a:lnTo>
                  <a:pt x="74" y="258"/>
                </a:lnTo>
                <a:lnTo>
                  <a:pt x="9" y="258"/>
                </a:lnTo>
                <a:close/>
                <a:moveTo>
                  <a:pt x="64" y="268"/>
                </a:moveTo>
                <a:lnTo>
                  <a:pt x="84" y="268"/>
                </a:lnTo>
                <a:lnTo>
                  <a:pt x="84" y="9"/>
                </a:lnTo>
                <a:lnTo>
                  <a:pt x="64" y="9"/>
                </a:lnTo>
                <a:lnTo>
                  <a:pt x="64" y="268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9" y="0"/>
                </a:lnTo>
                <a:lnTo>
                  <a:pt x="9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84" y="277"/>
                </a:moveTo>
                <a:lnTo>
                  <a:pt x="84" y="268"/>
                </a:lnTo>
                <a:lnTo>
                  <a:pt x="74" y="268"/>
                </a:lnTo>
                <a:lnTo>
                  <a:pt x="74" y="277"/>
                </a:lnTo>
                <a:lnTo>
                  <a:pt x="84" y="277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59" name="Freeform 2567"/>
          <p:cNvSpPr>
            <a:spLocks noEditPoints="1"/>
          </p:cNvSpPr>
          <p:nvPr/>
        </p:nvSpPr>
        <p:spPr bwMode="auto">
          <a:xfrm>
            <a:off x="7480300" y="5527675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2 w 91"/>
              <a:gd name="T11" fmla="*/ 261 h 271"/>
              <a:gd name="T12" fmla="*/ 91 w 91"/>
              <a:gd name="T13" fmla="*/ 261 h 271"/>
              <a:gd name="T14" fmla="*/ 91 w 91"/>
              <a:gd name="T15" fmla="*/ 10 h 271"/>
              <a:gd name="T16" fmla="*/ 72 w 91"/>
              <a:gd name="T17" fmla="*/ 10 h 271"/>
              <a:gd name="T18" fmla="*/ 72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2" y="261"/>
                </a:moveTo>
                <a:lnTo>
                  <a:pt x="91" y="261"/>
                </a:lnTo>
                <a:lnTo>
                  <a:pt x="91" y="10"/>
                </a:lnTo>
                <a:lnTo>
                  <a:pt x="72" y="10"/>
                </a:lnTo>
                <a:lnTo>
                  <a:pt x="72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60" name="Freeform 2568"/>
          <p:cNvSpPr>
            <a:spLocks noEditPoints="1"/>
          </p:cNvSpPr>
          <p:nvPr/>
        </p:nvSpPr>
        <p:spPr bwMode="auto">
          <a:xfrm>
            <a:off x="7413625" y="5727700"/>
            <a:ext cx="71438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2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2 w 91"/>
              <a:gd name="T17" fmla="*/ 9 h 277"/>
              <a:gd name="T18" fmla="*/ 72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2" y="268"/>
                </a:moveTo>
                <a:lnTo>
                  <a:pt x="91" y="268"/>
                </a:lnTo>
                <a:lnTo>
                  <a:pt x="91" y="9"/>
                </a:lnTo>
                <a:lnTo>
                  <a:pt x="72" y="9"/>
                </a:lnTo>
                <a:lnTo>
                  <a:pt x="72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61" name="Freeform 2569"/>
          <p:cNvSpPr>
            <a:spLocks noEditPoints="1"/>
          </p:cNvSpPr>
          <p:nvPr/>
        </p:nvSpPr>
        <p:spPr bwMode="auto">
          <a:xfrm>
            <a:off x="5889625" y="5727700"/>
            <a:ext cx="66675" cy="220663"/>
          </a:xfrm>
          <a:custGeom>
            <a:avLst/>
            <a:gdLst>
              <a:gd name="T0" fmla="*/ 10 w 84"/>
              <a:gd name="T1" fmla="*/ 258 h 277"/>
              <a:gd name="T2" fmla="*/ 10 w 84"/>
              <a:gd name="T3" fmla="*/ 277 h 277"/>
              <a:gd name="T4" fmla="*/ 74 w 84"/>
              <a:gd name="T5" fmla="*/ 277 h 277"/>
              <a:gd name="T6" fmla="*/ 74 w 84"/>
              <a:gd name="T7" fmla="*/ 258 h 277"/>
              <a:gd name="T8" fmla="*/ 10 w 84"/>
              <a:gd name="T9" fmla="*/ 258 h 277"/>
              <a:gd name="T10" fmla="*/ 65 w 84"/>
              <a:gd name="T11" fmla="*/ 268 h 277"/>
              <a:gd name="T12" fmla="*/ 84 w 84"/>
              <a:gd name="T13" fmla="*/ 268 h 277"/>
              <a:gd name="T14" fmla="*/ 84 w 84"/>
              <a:gd name="T15" fmla="*/ 9 h 277"/>
              <a:gd name="T16" fmla="*/ 65 w 84"/>
              <a:gd name="T17" fmla="*/ 9 h 277"/>
              <a:gd name="T18" fmla="*/ 65 w 84"/>
              <a:gd name="T19" fmla="*/ 268 h 277"/>
              <a:gd name="T20" fmla="*/ 74 w 84"/>
              <a:gd name="T21" fmla="*/ 19 h 277"/>
              <a:gd name="T22" fmla="*/ 74 w 84"/>
              <a:gd name="T23" fmla="*/ 0 h 277"/>
              <a:gd name="T24" fmla="*/ 10 w 84"/>
              <a:gd name="T25" fmla="*/ 0 h 277"/>
              <a:gd name="T26" fmla="*/ 10 w 84"/>
              <a:gd name="T27" fmla="*/ 19 h 277"/>
              <a:gd name="T28" fmla="*/ 74 w 84"/>
              <a:gd name="T29" fmla="*/ 19 h 277"/>
              <a:gd name="T30" fmla="*/ 19 w 84"/>
              <a:gd name="T31" fmla="*/ 9 h 277"/>
              <a:gd name="T32" fmla="*/ 0 w 84"/>
              <a:gd name="T33" fmla="*/ 9 h 277"/>
              <a:gd name="T34" fmla="*/ 0 w 84"/>
              <a:gd name="T35" fmla="*/ 268 h 277"/>
              <a:gd name="T36" fmla="*/ 19 w 84"/>
              <a:gd name="T37" fmla="*/ 268 h 277"/>
              <a:gd name="T38" fmla="*/ 19 w 84"/>
              <a:gd name="T39" fmla="*/ 9 h 277"/>
              <a:gd name="T40" fmla="*/ 0 w 84"/>
              <a:gd name="T41" fmla="*/ 277 h 277"/>
              <a:gd name="T42" fmla="*/ 10 w 84"/>
              <a:gd name="T43" fmla="*/ 277 h 277"/>
              <a:gd name="T44" fmla="*/ 10 w 84"/>
              <a:gd name="T45" fmla="*/ 268 h 277"/>
              <a:gd name="T46" fmla="*/ 0 w 84"/>
              <a:gd name="T47" fmla="*/ 268 h 277"/>
              <a:gd name="T48" fmla="*/ 0 w 84"/>
              <a:gd name="T49" fmla="*/ 277 h 277"/>
              <a:gd name="T50" fmla="*/ 84 w 84"/>
              <a:gd name="T51" fmla="*/ 277 h 277"/>
              <a:gd name="T52" fmla="*/ 84 w 84"/>
              <a:gd name="T53" fmla="*/ 268 h 277"/>
              <a:gd name="T54" fmla="*/ 74 w 84"/>
              <a:gd name="T55" fmla="*/ 268 h 277"/>
              <a:gd name="T56" fmla="*/ 74 w 84"/>
              <a:gd name="T57" fmla="*/ 277 h 277"/>
              <a:gd name="T58" fmla="*/ 84 w 84"/>
              <a:gd name="T59" fmla="*/ 277 h 277"/>
              <a:gd name="T60" fmla="*/ 84 w 84"/>
              <a:gd name="T61" fmla="*/ 0 h 277"/>
              <a:gd name="T62" fmla="*/ 74 w 84"/>
              <a:gd name="T63" fmla="*/ 0 h 277"/>
              <a:gd name="T64" fmla="*/ 74 w 84"/>
              <a:gd name="T65" fmla="*/ 9 h 277"/>
              <a:gd name="T66" fmla="*/ 84 w 84"/>
              <a:gd name="T67" fmla="*/ 9 h 277"/>
              <a:gd name="T68" fmla="*/ 84 w 84"/>
              <a:gd name="T69" fmla="*/ 0 h 277"/>
              <a:gd name="T70" fmla="*/ 0 w 84"/>
              <a:gd name="T71" fmla="*/ 0 h 277"/>
              <a:gd name="T72" fmla="*/ 0 w 84"/>
              <a:gd name="T73" fmla="*/ 9 h 277"/>
              <a:gd name="T74" fmla="*/ 10 w 84"/>
              <a:gd name="T75" fmla="*/ 9 h 277"/>
              <a:gd name="T76" fmla="*/ 10 w 84"/>
              <a:gd name="T77" fmla="*/ 0 h 277"/>
              <a:gd name="T78" fmla="*/ 0 w 84"/>
              <a:gd name="T79" fmla="*/ 0 h 277"/>
              <a:gd name="T80" fmla="*/ 0 w 84"/>
              <a:gd name="T81" fmla="*/ 277 h 277"/>
              <a:gd name="T82" fmla="*/ 10 w 84"/>
              <a:gd name="T83" fmla="*/ 277 h 277"/>
              <a:gd name="T84" fmla="*/ 10 w 84"/>
              <a:gd name="T85" fmla="*/ 268 h 277"/>
              <a:gd name="T86" fmla="*/ 0 w 84"/>
              <a:gd name="T87" fmla="*/ 268 h 277"/>
              <a:gd name="T88" fmla="*/ 0 w 8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7">
                <a:moveTo>
                  <a:pt x="10" y="258"/>
                </a:moveTo>
                <a:lnTo>
                  <a:pt x="10" y="277"/>
                </a:lnTo>
                <a:lnTo>
                  <a:pt x="74" y="277"/>
                </a:lnTo>
                <a:lnTo>
                  <a:pt x="74" y="258"/>
                </a:lnTo>
                <a:lnTo>
                  <a:pt x="10" y="258"/>
                </a:lnTo>
                <a:close/>
                <a:moveTo>
                  <a:pt x="65" y="268"/>
                </a:moveTo>
                <a:lnTo>
                  <a:pt x="84" y="268"/>
                </a:lnTo>
                <a:lnTo>
                  <a:pt x="84" y="9"/>
                </a:lnTo>
                <a:lnTo>
                  <a:pt x="65" y="9"/>
                </a:lnTo>
                <a:lnTo>
                  <a:pt x="65" y="268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10" y="0"/>
                </a:lnTo>
                <a:lnTo>
                  <a:pt x="10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84" y="277"/>
                </a:moveTo>
                <a:lnTo>
                  <a:pt x="84" y="268"/>
                </a:lnTo>
                <a:lnTo>
                  <a:pt x="74" y="268"/>
                </a:lnTo>
                <a:lnTo>
                  <a:pt x="74" y="277"/>
                </a:lnTo>
                <a:lnTo>
                  <a:pt x="84" y="277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62" name="Freeform 2570"/>
          <p:cNvSpPr>
            <a:spLocks noEditPoints="1"/>
          </p:cNvSpPr>
          <p:nvPr/>
        </p:nvSpPr>
        <p:spPr bwMode="auto">
          <a:xfrm>
            <a:off x="6453188" y="5727700"/>
            <a:ext cx="73025" cy="220663"/>
          </a:xfrm>
          <a:custGeom>
            <a:avLst/>
            <a:gdLst>
              <a:gd name="T0" fmla="*/ 10 w 90"/>
              <a:gd name="T1" fmla="*/ 258 h 277"/>
              <a:gd name="T2" fmla="*/ 10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10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10 w 90"/>
              <a:gd name="T25" fmla="*/ 0 h 277"/>
              <a:gd name="T26" fmla="*/ 10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10 w 90"/>
              <a:gd name="T43" fmla="*/ 277 h 277"/>
              <a:gd name="T44" fmla="*/ 10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10 w 90"/>
              <a:gd name="T75" fmla="*/ 9 h 277"/>
              <a:gd name="T76" fmla="*/ 10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10 w 90"/>
              <a:gd name="T83" fmla="*/ 277 h 277"/>
              <a:gd name="T84" fmla="*/ 10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66" name="Freeform 2574"/>
          <p:cNvSpPr>
            <a:spLocks noEditPoints="1"/>
          </p:cNvSpPr>
          <p:nvPr/>
        </p:nvSpPr>
        <p:spPr bwMode="auto">
          <a:xfrm>
            <a:off x="7448550" y="4918075"/>
            <a:ext cx="73025" cy="220663"/>
          </a:xfrm>
          <a:custGeom>
            <a:avLst/>
            <a:gdLst>
              <a:gd name="T0" fmla="*/ 9 w 90"/>
              <a:gd name="T1" fmla="*/ 259 h 278"/>
              <a:gd name="T2" fmla="*/ 9 w 90"/>
              <a:gd name="T3" fmla="*/ 278 h 278"/>
              <a:gd name="T4" fmla="*/ 80 w 90"/>
              <a:gd name="T5" fmla="*/ 278 h 278"/>
              <a:gd name="T6" fmla="*/ 80 w 90"/>
              <a:gd name="T7" fmla="*/ 259 h 278"/>
              <a:gd name="T8" fmla="*/ 9 w 90"/>
              <a:gd name="T9" fmla="*/ 259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0 w 90"/>
              <a:gd name="T21" fmla="*/ 20 h 278"/>
              <a:gd name="T22" fmla="*/ 80 w 90"/>
              <a:gd name="T23" fmla="*/ 0 h 278"/>
              <a:gd name="T24" fmla="*/ 9 w 90"/>
              <a:gd name="T25" fmla="*/ 0 h 278"/>
              <a:gd name="T26" fmla="*/ 9 w 90"/>
              <a:gd name="T27" fmla="*/ 20 h 278"/>
              <a:gd name="T28" fmla="*/ 80 w 90"/>
              <a:gd name="T29" fmla="*/ 20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0 w 90"/>
              <a:gd name="T55" fmla="*/ 268 h 278"/>
              <a:gd name="T56" fmla="*/ 80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0 w 90"/>
              <a:gd name="T63" fmla="*/ 0 h 278"/>
              <a:gd name="T64" fmla="*/ 80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9"/>
                </a:moveTo>
                <a:lnTo>
                  <a:pt x="9" y="278"/>
                </a:lnTo>
                <a:lnTo>
                  <a:pt x="80" y="278"/>
                </a:lnTo>
                <a:lnTo>
                  <a:pt x="80" y="259"/>
                </a:lnTo>
                <a:lnTo>
                  <a:pt x="9" y="259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0" y="20"/>
                </a:moveTo>
                <a:lnTo>
                  <a:pt x="80" y="0"/>
                </a:lnTo>
                <a:lnTo>
                  <a:pt x="9" y="0"/>
                </a:lnTo>
                <a:lnTo>
                  <a:pt x="9" y="20"/>
                </a:lnTo>
                <a:lnTo>
                  <a:pt x="8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0" y="268"/>
                </a:lnTo>
                <a:lnTo>
                  <a:pt x="80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69" name="Freeform 2577"/>
          <p:cNvSpPr>
            <a:spLocks noEditPoints="1"/>
          </p:cNvSpPr>
          <p:nvPr/>
        </p:nvSpPr>
        <p:spPr bwMode="auto">
          <a:xfrm>
            <a:off x="7500938" y="3498850"/>
            <a:ext cx="71437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1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1 w 91"/>
              <a:gd name="T17" fmla="*/ 9 h 277"/>
              <a:gd name="T18" fmla="*/ 71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71" name="Freeform 2579"/>
          <p:cNvSpPr>
            <a:spLocks noEditPoints="1"/>
          </p:cNvSpPr>
          <p:nvPr/>
        </p:nvSpPr>
        <p:spPr bwMode="auto">
          <a:xfrm>
            <a:off x="6207125" y="3498850"/>
            <a:ext cx="66675" cy="220663"/>
          </a:xfrm>
          <a:custGeom>
            <a:avLst/>
            <a:gdLst>
              <a:gd name="T0" fmla="*/ 9 w 84"/>
              <a:gd name="T1" fmla="*/ 258 h 277"/>
              <a:gd name="T2" fmla="*/ 9 w 84"/>
              <a:gd name="T3" fmla="*/ 277 h 277"/>
              <a:gd name="T4" fmla="*/ 74 w 84"/>
              <a:gd name="T5" fmla="*/ 277 h 277"/>
              <a:gd name="T6" fmla="*/ 74 w 84"/>
              <a:gd name="T7" fmla="*/ 258 h 277"/>
              <a:gd name="T8" fmla="*/ 9 w 84"/>
              <a:gd name="T9" fmla="*/ 258 h 277"/>
              <a:gd name="T10" fmla="*/ 64 w 84"/>
              <a:gd name="T11" fmla="*/ 268 h 277"/>
              <a:gd name="T12" fmla="*/ 84 w 84"/>
              <a:gd name="T13" fmla="*/ 268 h 277"/>
              <a:gd name="T14" fmla="*/ 84 w 84"/>
              <a:gd name="T15" fmla="*/ 9 h 277"/>
              <a:gd name="T16" fmla="*/ 64 w 84"/>
              <a:gd name="T17" fmla="*/ 9 h 277"/>
              <a:gd name="T18" fmla="*/ 64 w 84"/>
              <a:gd name="T19" fmla="*/ 268 h 277"/>
              <a:gd name="T20" fmla="*/ 74 w 84"/>
              <a:gd name="T21" fmla="*/ 19 h 277"/>
              <a:gd name="T22" fmla="*/ 74 w 84"/>
              <a:gd name="T23" fmla="*/ 0 h 277"/>
              <a:gd name="T24" fmla="*/ 9 w 84"/>
              <a:gd name="T25" fmla="*/ 0 h 277"/>
              <a:gd name="T26" fmla="*/ 9 w 84"/>
              <a:gd name="T27" fmla="*/ 19 h 277"/>
              <a:gd name="T28" fmla="*/ 74 w 84"/>
              <a:gd name="T29" fmla="*/ 19 h 277"/>
              <a:gd name="T30" fmla="*/ 19 w 84"/>
              <a:gd name="T31" fmla="*/ 9 h 277"/>
              <a:gd name="T32" fmla="*/ 0 w 84"/>
              <a:gd name="T33" fmla="*/ 9 h 277"/>
              <a:gd name="T34" fmla="*/ 0 w 84"/>
              <a:gd name="T35" fmla="*/ 268 h 277"/>
              <a:gd name="T36" fmla="*/ 19 w 84"/>
              <a:gd name="T37" fmla="*/ 268 h 277"/>
              <a:gd name="T38" fmla="*/ 19 w 84"/>
              <a:gd name="T39" fmla="*/ 9 h 277"/>
              <a:gd name="T40" fmla="*/ 0 w 84"/>
              <a:gd name="T41" fmla="*/ 277 h 277"/>
              <a:gd name="T42" fmla="*/ 9 w 84"/>
              <a:gd name="T43" fmla="*/ 277 h 277"/>
              <a:gd name="T44" fmla="*/ 9 w 84"/>
              <a:gd name="T45" fmla="*/ 268 h 277"/>
              <a:gd name="T46" fmla="*/ 0 w 84"/>
              <a:gd name="T47" fmla="*/ 268 h 277"/>
              <a:gd name="T48" fmla="*/ 0 w 84"/>
              <a:gd name="T49" fmla="*/ 277 h 277"/>
              <a:gd name="T50" fmla="*/ 84 w 84"/>
              <a:gd name="T51" fmla="*/ 277 h 277"/>
              <a:gd name="T52" fmla="*/ 84 w 84"/>
              <a:gd name="T53" fmla="*/ 268 h 277"/>
              <a:gd name="T54" fmla="*/ 74 w 84"/>
              <a:gd name="T55" fmla="*/ 268 h 277"/>
              <a:gd name="T56" fmla="*/ 74 w 84"/>
              <a:gd name="T57" fmla="*/ 277 h 277"/>
              <a:gd name="T58" fmla="*/ 84 w 84"/>
              <a:gd name="T59" fmla="*/ 277 h 277"/>
              <a:gd name="T60" fmla="*/ 84 w 84"/>
              <a:gd name="T61" fmla="*/ 0 h 277"/>
              <a:gd name="T62" fmla="*/ 74 w 84"/>
              <a:gd name="T63" fmla="*/ 0 h 277"/>
              <a:gd name="T64" fmla="*/ 74 w 84"/>
              <a:gd name="T65" fmla="*/ 9 h 277"/>
              <a:gd name="T66" fmla="*/ 84 w 84"/>
              <a:gd name="T67" fmla="*/ 9 h 277"/>
              <a:gd name="T68" fmla="*/ 84 w 84"/>
              <a:gd name="T69" fmla="*/ 0 h 277"/>
              <a:gd name="T70" fmla="*/ 0 w 84"/>
              <a:gd name="T71" fmla="*/ 0 h 277"/>
              <a:gd name="T72" fmla="*/ 0 w 84"/>
              <a:gd name="T73" fmla="*/ 9 h 277"/>
              <a:gd name="T74" fmla="*/ 9 w 84"/>
              <a:gd name="T75" fmla="*/ 9 h 277"/>
              <a:gd name="T76" fmla="*/ 9 w 84"/>
              <a:gd name="T77" fmla="*/ 0 h 277"/>
              <a:gd name="T78" fmla="*/ 0 w 84"/>
              <a:gd name="T79" fmla="*/ 0 h 277"/>
              <a:gd name="T80" fmla="*/ 0 w 84"/>
              <a:gd name="T81" fmla="*/ 277 h 277"/>
              <a:gd name="T82" fmla="*/ 9 w 84"/>
              <a:gd name="T83" fmla="*/ 277 h 277"/>
              <a:gd name="T84" fmla="*/ 9 w 84"/>
              <a:gd name="T85" fmla="*/ 268 h 277"/>
              <a:gd name="T86" fmla="*/ 0 w 84"/>
              <a:gd name="T87" fmla="*/ 268 h 277"/>
              <a:gd name="T88" fmla="*/ 0 w 8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7">
                <a:moveTo>
                  <a:pt x="9" y="258"/>
                </a:moveTo>
                <a:lnTo>
                  <a:pt x="9" y="277"/>
                </a:lnTo>
                <a:lnTo>
                  <a:pt x="74" y="277"/>
                </a:lnTo>
                <a:lnTo>
                  <a:pt x="74" y="258"/>
                </a:lnTo>
                <a:lnTo>
                  <a:pt x="9" y="258"/>
                </a:lnTo>
                <a:close/>
                <a:moveTo>
                  <a:pt x="64" y="268"/>
                </a:moveTo>
                <a:lnTo>
                  <a:pt x="84" y="268"/>
                </a:lnTo>
                <a:lnTo>
                  <a:pt x="84" y="9"/>
                </a:lnTo>
                <a:lnTo>
                  <a:pt x="64" y="9"/>
                </a:lnTo>
                <a:lnTo>
                  <a:pt x="64" y="268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9" y="0"/>
                </a:lnTo>
                <a:lnTo>
                  <a:pt x="9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84" y="277"/>
                </a:moveTo>
                <a:lnTo>
                  <a:pt x="84" y="268"/>
                </a:lnTo>
                <a:lnTo>
                  <a:pt x="74" y="268"/>
                </a:lnTo>
                <a:lnTo>
                  <a:pt x="74" y="277"/>
                </a:lnTo>
                <a:lnTo>
                  <a:pt x="84" y="277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72" name="Freeform 2580"/>
          <p:cNvSpPr>
            <a:spLocks noEditPoints="1"/>
          </p:cNvSpPr>
          <p:nvPr/>
        </p:nvSpPr>
        <p:spPr bwMode="auto">
          <a:xfrm>
            <a:off x="5853113" y="3498850"/>
            <a:ext cx="73025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0 w 90"/>
              <a:gd name="T5" fmla="*/ 277 h 277"/>
              <a:gd name="T6" fmla="*/ 80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0 w 90"/>
              <a:gd name="T21" fmla="*/ 19 h 277"/>
              <a:gd name="T22" fmla="*/ 80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0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0 w 90"/>
              <a:gd name="T55" fmla="*/ 268 h 277"/>
              <a:gd name="T56" fmla="*/ 80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0 w 90"/>
              <a:gd name="T63" fmla="*/ 0 h 277"/>
              <a:gd name="T64" fmla="*/ 80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0" y="277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0" y="268"/>
                </a:lnTo>
                <a:lnTo>
                  <a:pt x="80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73" name="Freeform 2581"/>
          <p:cNvSpPr>
            <a:spLocks noEditPoints="1"/>
          </p:cNvSpPr>
          <p:nvPr/>
        </p:nvSpPr>
        <p:spPr bwMode="auto">
          <a:xfrm>
            <a:off x="5822950" y="4108450"/>
            <a:ext cx="66675" cy="215900"/>
          </a:xfrm>
          <a:custGeom>
            <a:avLst/>
            <a:gdLst>
              <a:gd name="T0" fmla="*/ 10 w 84"/>
              <a:gd name="T1" fmla="*/ 252 h 271"/>
              <a:gd name="T2" fmla="*/ 10 w 84"/>
              <a:gd name="T3" fmla="*/ 271 h 271"/>
              <a:gd name="T4" fmla="*/ 74 w 84"/>
              <a:gd name="T5" fmla="*/ 271 h 271"/>
              <a:gd name="T6" fmla="*/ 74 w 84"/>
              <a:gd name="T7" fmla="*/ 252 h 271"/>
              <a:gd name="T8" fmla="*/ 10 w 84"/>
              <a:gd name="T9" fmla="*/ 252 h 271"/>
              <a:gd name="T10" fmla="*/ 65 w 84"/>
              <a:gd name="T11" fmla="*/ 262 h 271"/>
              <a:gd name="T12" fmla="*/ 84 w 84"/>
              <a:gd name="T13" fmla="*/ 262 h 271"/>
              <a:gd name="T14" fmla="*/ 84 w 84"/>
              <a:gd name="T15" fmla="*/ 10 h 271"/>
              <a:gd name="T16" fmla="*/ 65 w 84"/>
              <a:gd name="T17" fmla="*/ 10 h 271"/>
              <a:gd name="T18" fmla="*/ 65 w 84"/>
              <a:gd name="T19" fmla="*/ 262 h 271"/>
              <a:gd name="T20" fmla="*/ 74 w 84"/>
              <a:gd name="T21" fmla="*/ 19 h 271"/>
              <a:gd name="T22" fmla="*/ 74 w 84"/>
              <a:gd name="T23" fmla="*/ 0 h 271"/>
              <a:gd name="T24" fmla="*/ 10 w 84"/>
              <a:gd name="T25" fmla="*/ 0 h 271"/>
              <a:gd name="T26" fmla="*/ 10 w 84"/>
              <a:gd name="T27" fmla="*/ 19 h 271"/>
              <a:gd name="T28" fmla="*/ 74 w 84"/>
              <a:gd name="T29" fmla="*/ 19 h 271"/>
              <a:gd name="T30" fmla="*/ 19 w 84"/>
              <a:gd name="T31" fmla="*/ 10 h 271"/>
              <a:gd name="T32" fmla="*/ 0 w 84"/>
              <a:gd name="T33" fmla="*/ 10 h 271"/>
              <a:gd name="T34" fmla="*/ 0 w 84"/>
              <a:gd name="T35" fmla="*/ 262 h 271"/>
              <a:gd name="T36" fmla="*/ 19 w 84"/>
              <a:gd name="T37" fmla="*/ 262 h 271"/>
              <a:gd name="T38" fmla="*/ 19 w 84"/>
              <a:gd name="T39" fmla="*/ 10 h 271"/>
              <a:gd name="T40" fmla="*/ 0 w 84"/>
              <a:gd name="T41" fmla="*/ 271 h 271"/>
              <a:gd name="T42" fmla="*/ 10 w 84"/>
              <a:gd name="T43" fmla="*/ 271 h 271"/>
              <a:gd name="T44" fmla="*/ 10 w 84"/>
              <a:gd name="T45" fmla="*/ 262 h 271"/>
              <a:gd name="T46" fmla="*/ 0 w 84"/>
              <a:gd name="T47" fmla="*/ 262 h 271"/>
              <a:gd name="T48" fmla="*/ 0 w 84"/>
              <a:gd name="T49" fmla="*/ 271 h 271"/>
              <a:gd name="T50" fmla="*/ 84 w 84"/>
              <a:gd name="T51" fmla="*/ 271 h 271"/>
              <a:gd name="T52" fmla="*/ 84 w 84"/>
              <a:gd name="T53" fmla="*/ 262 h 271"/>
              <a:gd name="T54" fmla="*/ 74 w 84"/>
              <a:gd name="T55" fmla="*/ 262 h 271"/>
              <a:gd name="T56" fmla="*/ 74 w 84"/>
              <a:gd name="T57" fmla="*/ 271 h 271"/>
              <a:gd name="T58" fmla="*/ 84 w 84"/>
              <a:gd name="T59" fmla="*/ 271 h 271"/>
              <a:gd name="T60" fmla="*/ 84 w 84"/>
              <a:gd name="T61" fmla="*/ 0 h 271"/>
              <a:gd name="T62" fmla="*/ 74 w 84"/>
              <a:gd name="T63" fmla="*/ 0 h 271"/>
              <a:gd name="T64" fmla="*/ 74 w 84"/>
              <a:gd name="T65" fmla="*/ 10 h 271"/>
              <a:gd name="T66" fmla="*/ 84 w 84"/>
              <a:gd name="T67" fmla="*/ 10 h 271"/>
              <a:gd name="T68" fmla="*/ 84 w 84"/>
              <a:gd name="T69" fmla="*/ 0 h 271"/>
              <a:gd name="T70" fmla="*/ 0 w 84"/>
              <a:gd name="T71" fmla="*/ 0 h 271"/>
              <a:gd name="T72" fmla="*/ 0 w 84"/>
              <a:gd name="T73" fmla="*/ 10 h 271"/>
              <a:gd name="T74" fmla="*/ 10 w 84"/>
              <a:gd name="T75" fmla="*/ 10 h 271"/>
              <a:gd name="T76" fmla="*/ 10 w 84"/>
              <a:gd name="T77" fmla="*/ 0 h 271"/>
              <a:gd name="T78" fmla="*/ 0 w 84"/>
              <a:gd name="T79" fmla="*/ 0 h 271"/>
              <a:gd name="T80" fmla="*/ 0 w 84"/>
              <a:gd name="T81" fmla="*/ 271 h 271"/>
              <a:gd name="T82" fmla="*/ 10 w 84"/>
              <a:gd name="T83" fmla="*/ 271 h 271"/>
              <a:gd name="T84" fmla="*/ 10 w 84"/>
              <a:gd name="T85" fmla="*/ 262 h 271"/>
              <a:gd name="T86" fmla="*/ 0 w 84"/>
              <a:gd name="T87" fmla="*/ 262 h 271"/>
              <a:gd name="T88" fmla="*/ 0 w 84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1">
                <a:moveTo>
                  <a:pt x="10" y="252"/>
                </a:moveTo>
                <a:lnTo>
                  <a:pt x="10" y="271"/>
                </a:lnTo>
                <a:lnTo>
                  <a:pt x="74" y="271"/>
                </a:lnTo>
                <a:lnTo>
                  <a:pt x="74" y="252"/>
                </a:lnTo>
                <a:lnTo>
                  <a:pt x="10" y="252"/>
                </a:lnTo>
                <a:close/>
                <a:moveTo>
                  <a:pt x="65" y="262"/>
                </a:moveTo>
                <a:lnTo>
                  <a:pt x="84" y="262"/>
                </a:lnTo>
                <a:lnTo>
                  <a:pt x="84" y="10"/>
                </a:lnTo>
                <a:lnTo>
                  <a:pt x="65" y="10"/>
                </a:lnTo>
                <a:lnTo>
                  <a:pt x="65" y="262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10" y="0"/>
                </a:lnTo>
                <a:lnTo>
                  <a:pt x="10" y="19"/>
                </a:lnTo>
                <a:lnTo>
                  <a:pt x="74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2"/>
                </a:lnTo>
                <a:lnTo>
                  <a:pt x="19" y="262"/>
                </a:lnTo>
                <a:lnTo>
                  <a:pt x="19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84" y="271"/>
                </a:moveTo>
                <a:lnTo>
                  <a:pt x="84" y="262"/>
                </a:lnTo>
                <a:lnTo>
                  <a:pt x="74" y="262"/>
                </a:lnTo>
                <a:lnTo>
                  <a:pt x="74" y="271"/>
                </a:lnTo>
                <a:lnTo>
                  <a:pt x="84" y="271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10"/>
                </a:lnTo>
                <a:lnTo>
                  <a:pt x="84" y="10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78" name="Freeform 2586"/>
          <p:cNvSpPr>
            <a:spLocks noEditPoints="1"/>
          </p:cNvSpPr>
          <p:nvPr/>
        </p:nvSpPr>
        <p:spPr bwMode="auto">
          <a:xfrm>
            <a:off x="7172325" y="5727700"/>
            <a:ext cx="71438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0 w 90"/>
              <a:gd name="T5" fmla="*/ 277 h 277"/>
              <a:gd name="T6" fmla="*/ 80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0 w 90"/>
              <a:gd name="T21" fmla="*/ 19 h 277"/>
              <a:gd name="T22" fmla="*/ 80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0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0 w 90"/>
              <a:gd name="T55" fmla="*/ 268 h 277"/>
              <a:gd name="T56" fmla="*/ 80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0 w 90"/>
              <a:gd name="T63" fmla="*/ 0 h 277"/>
              <a:gd name="T64" fmla="*/ 80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0" y="277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0" y="268"/>
                </a:lnTo>
                <a:lnTo>
                  <a:pt x="80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81" name="Freeform 2589"/>
          <p:cNvSpPr>
            <a:spLocks noEditPoints="1"/>
          </p:cNvSpPr>
          <p:nvPr/>
        </p:nvSpPr>
        <p:spPr bwMode="auto">
          <a:xfrm>
            <a:off x="5294313" y="4108450"/>
            <a:ext cx="71437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2 h 271"/>
              <a:gd name="T12" fmla="*/ 91 w 91"/>
              <a:gd name="T13" fmla="*/ 262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2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2 h 271"/>
              <a:gd name="T36" fmla="*/ 20 w 91"/>
              <a:gd name="T37" fmla="*/ 262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2 h 271"/>
              <a:gd name="T46" fmla="*/ 0 w 91"/>
              <a:gd name="T47" fmla="*/ 262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2 h 271"/>
              <a:gd name="T54" fmla="*/ 81 w 91"/>
              <a:gd name="T55" fmla="*/ 262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2 h 271"/>
              <a:gd name="T86" fmla="*/ 0 w 91"/>
              <a:gd name="T87" fmla="*/ 262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2"/>
                </a:moveTo>
                <a:lnTo>
                  <a:pt x="91" y="262"/>
                </a:lnTo>
                <a:lnTo>
                  <a:pt x="91" y="10"/>
                </a:lnTo>
                <a:lnTo>
                  <a:pt x="71" y="10"/>
                </a:lnTo>
                <a:lnTo>
                  <a:pt x="71" y="262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2"/>
                </a:lnTo>
                <a:lnTo>
                  <a:pt x="20" y="262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2"/>
                </a:lnTo>
                <a:lnTo>
                  <a:pt x="81" y="262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83" name="Freeform 2591"/>
          <p:cNvSpPr>
            <a:spLocks noEditPoints="1"/>
          </p:cNvSpPr>
          <p:nvPr/>
        </p:nvSpPr>
        <p:spPr bwMode="auto">
          <a:xfrm>
            <a:off x="5305425" y="4918075"/>
            <a:ext cx="71438" cy="220663"/>
          </a:xfrm>
          <a:custGeom>
            <a:avLst/>
            <a:gdLst>
              <a:gd name="T0" fmla="*/ 10 w 91"/>
              <a:gd name="T1" fmla="*/ 259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9 h 278"/>
              <a:gd name="T8" fmla="*/ 10 w 91"/>
              <a:gd name="T9" fmla="*/ 259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20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20 h 278"/>
              <a:gd name="T28" fmla="*/ 81 w 91"/>
              <a:gd name="T29" fmla="*/ 20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9"/>
                </a:moveTo>
                <a:lnTo>
                  <a:pt x="10" y="278"/>
                </a:lnTo>
                <a:lnTo>
                  <a:pt x="81" y="278"/>
                </a:lnTo>
                <a:lnTo>
                  <a:pt x="81" y="259"/>
                </a:lnTo>
                <a:lnTo>
                  <a:pt x="10" y="259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85" name="Freeform 2593"/>
          <p:cNvSpPr>
            <a:spLocks noEditPoints="1"/>
          </p:cNvSpPr>
          <p:nvPr/>
        </p:nvSpPr>
        <p:spPr bwMode="auto">
          <a:xfrm>
            <a:off x="5386388" y="4308475"/>
            <a:ext cx="73025" cy="220663"/>
          </a:xfrm>
          <a:custGeom>
            <a:avLst/>
            <a:gdLst>
              <a:gd name="T0" fmla="*/ 9 w 90"/>
              <a:gd name="T1" fmla="*/ 258 h 278"/>
              <a:gd name="T2" fmla="*/ 9 w 90"/>
              <a:gd name="T3" fmla="*/ 278 h 278"/>
              <a:gd name="T4" fmla="*/ 80 w 90"/>
              <a:gd name="T5" fmla="*/ 278 h 278"/>
              <a:gd name="T6" fmla="*/ 80 w 90"/>
              <a:gd name="T7" fmla="*/ 258 h 278"/>
              <a:gd name="T8" fmla="*/ 9 w 90"/>
              <a:gd name="T9" fmla="*/ 258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0 w 90"/>
              <a:gd name="T21" fmla="*/ 19 h 278"/>
              <a:gd name="T22" fmla="*/ 80 w 90"/>
              <a:gd name="T23" fmla="*/ 0 h 278"/>
              <a:gd name="T24" fmla="*/ 9 w 90"/>
              <a:gd name="T25" fmla="*/ 0 h 278"/>
              <a:gd name="T26" fmla="*/ 9 w 90"/>
              <a:gd name="T27" fmla="*/ 19 h 278"/>
              <a:gd name="T28" fmla="*/ 80 w 90"/>
              <a:gd name="T29" fmla="*/ 19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0 w 90"/>
              <a:gd name="T55" fmla="*/ 268 h 278"/>
              <a:gd name="T56" fmla="*/ 80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0 w 90"/>
              <a:gd name="T63" fmla="*/ 0 h 278"/>
              <a:gd name="T64" fmla="*/ 80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8"/>
                </a:moveTo>
                <a:lnTo>
                  <a:pt x="9" y="278"/>
                </a:lnTo>
                <a:lnTo>
                  <a:pt x="80" y="278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0" y="268"/>
                </a:lnTo>
                <a:lnTo>
                  <a:pt x="80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87" name="Freeform 2595"/>
          <p:cNvSpPr>
            <a:spLocks noEditPoints="1"/>
          </p:cNvSpPr>
          <p:nvPr/>
        </p:nvSpPr>
        <p:spPr bwMode="auto">
          <a:xfrm>
            <a:off x="5986463" y="3498850"/>
            <a:ext cx="73025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1" y="277"/>
                </a:lnTo>
                <a:lnTo>
                  <a:pt x="81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9" y="0"/>
                </a:lnTo>
                <a:lnTo>
                  <a:pt x="9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89" name="Freeform 2597"/>
          <p:cNvSpPr>
            <a:spLocks noEditPoints="1"/>
          </p:cNvSpPr>
          <p:nvPr/>
        </p:nvSpPr>
        <p:spPr bwMode="auto">
          <a:xfrm>
            <a:off x="7489825" y="4718050"/>
            <a:ext cx="71438" cy="215900"/>
          </a:xfrm>
          <a:custGeom>
            <a:avLst/>
            <a:gdLst>
              <a:gd name="T0" fmla="*/ 10 w 91"/>
              <a:gd name="T1" fmla="*/ 251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1 h 271"/>
              <a:gd name="T8" fmla="*/ 10 w 91"/>
              <a:gd name="T9" fmla="*/ 251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9 h 271"/>
              <a:gd name="T16" fmla="*/ 71 w 91"/>
              <a:gd name="T17" fmla="*/ 9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9 h 271"/>
              <a:gd name="T32" fmla="*/ 0 w 91"/>
              <a:gd name="T33" fmla="*/ 9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9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9 h 271"/>
              <a:gd name="T66" fmla="*/ 91 w 91"/>
              <a:gd name="T67" fmla="*/ 9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9 h 271"/>
              <a:gd name="T74" fmla="*/ 10 w 91"/>
              <a:gd name="T75" fmla="*/ 9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1"/>
                </a:moveTo>
                <a:lnTo>
                  <a:pt x="10" y="271"/>
                </a:lnTo>
                <a:lnTo>
                  <a:pt x="81" y="271"/>
                </a:lnTo>
                <a:lnTo>
                  <a:pt x="81" y="251"/>
                </a:lnTo>
                <a:lnTo>
                  <a:pt x="10" y="251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91" name="Freeform 2599"/>
          <p:cNvSpPr>
            <a:spLocks noEditPoints="1"/>
          </p:cNvSpPr>
          <p:nvPr/>
        </p:nvSpPr>
        <p:spPr bwMode="auto">
          <a:xfrm>
            <a:off x="7085013" y="3498850"/>
            <a:ext cx="71437" cy="220663"/>
          </a:xfrm>
          <a:custGeom>
            <a:avLst/>
            <a:gdLst>
              <a:gd name="T0" fmla="*/ 10 w 90"/>
              <a:gd name="T1" fmla="*/ 258 h 277"/>
              <a:gd name="T2" fmla="*/ 10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10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10 w 90"/>
              <a:gd name="T25" fmla="*/ 0 h 277"/>
              <a:gd name="T26" fmla="*/ 10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10 w 90"/>
              <a:gd name="T43" fmla="*/ 277 h 277"/>
              <a:gd name="T44" fmla="*/ 10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10 w 90"/>
              <a:gd name="T75" fmla="*/ 9 h 277"/>
              <a:gd name="T76" fmla="*/ 10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10 w 90"/>
              <a:gd name="T83" fmla="*/ 277 h 277"/>
              <a:gd name="T84" fmla="*/ 10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97" name="Freeform 2605"/>
          <p:cNvSpPr>
            <a:spLocks noEditPoints="1"/>
          </p:cNvSpPr>
          <p:nvPr/>
        </p:nvSpPr>
        <p:spPr bwMode="auto">
          <a:xfrm>
            <a:off x="5340350" y="5122863"/>
            <a:ext cx="241300" cy="215900"/>
          </a:xfrm>
          <a:custGeom>
            <a:avLst/>
            <a:gdLst>
              <a:gd name="T0" fmla="*/ 10 w 304"/>
              <a:gd name="T1" fmla="*/ 252 h 271"/>
              <a:gd name="T2" fmla="*/ 10 w 304"/>
              <a:gd name="T3" fmla="*/ 271 h 271"/>
              <a:gd name="T4" fmla="*/ 294 w 304"/>
              <a:gd name="T5" fmla="*/ 271 h 271"/>
              <a:gd name="T6" fmla="*/ 294 w 304"/>
              <a:gd name="T7" fmla="*/ 252 h 271"/>
              <a:gd name="T8" fmla="*/ 10 w 304"/>
              <a:gd name="T9" fmla="*/ 252 h 271"/>
              <a:gd name="T10" fmla="*/ 285 w 304"/>
              <a:gd name="T11" fmla="*/ 261 h 271"/>
              <a:gd name="T12" fmla="*/ 304 w 304"/>
              <a:gd name="T13" fmla="*/ 261 h 271"/>
              <a:gd name="T14" fmla="*/ 304 w 304"/>
              <a:gd name="T15" fmla="*/ 9 h 271"/>
              <a:gd name="T16" fmla="*/ 285 w 304"/>
              <a:gd name="T17" fmla="*/ 9 h 271"/>
              <a:gd name="T18" fmla="*/ 285 w 304"/>
              <a:gd name="T19" fmla="*/ 261 h 271"/>
              <a:gd name="T20" fmla="*/ 294 w 304"/>
              <a:gd name="T21" fmla="*/ 19 h 271"/>
              <a:gd name="T22" fmla="*/ 294 w 304"/>
              <a:gd name="T23" fmla="*/ 0 h 271"/>
              <a:gd name="T24" fmla="*/ 10 w 304"/>
              <a:gd name="T25" fmla="*/ 0 h 271"/>
              <a:gd name="T26" fmla="*/ 10 w 304"/>
              <a:gd name="T27" fmla="*/ 19 h 271"/>
              <a:gd name="T28" fmla="*/ 294 w 304"/>
              <a:gd name="T29" fmla="*/ 19 h 271"/>
              <a:gd name="T30" fmla="*/ 20 w 304"/>
              <a:gd name="T31" fmla="*/ 9 h 271"/>
              <a:gd name="T32" fmla="*/ 0 w 304"/>
              <a:gd name="T33" fmla="*/ 9 h 271"/>
              <a:gd name="T34" fmla="*/ 0 w 304"/>
              <a:gd name="T35" fmla="*/ 261 h 271"/>
              <a:gd name="T36" fmla="*/ 20 w 304"/>
              <a:gd name="T37" fmla="*/ 261 h 271"/>
              <a:gd name="T38" fmla="*/ 20 w 304"/>
              <a:gd name="T39" fmla="*/ 9 h 271"/>
              <a:gd name="T40" fmla="*/ 0 w 304"/>
              <a:gd name="T41" fmla="*/ 271 h 271"/>
              <a:gd name="T42" fmla="*/ 10 w 304"/>
              <a:gd name="T43" fmla="*/ 271 h 271"/>
              <a:gd name="T44" fmla="*/ 10 w 304"/>
              <a:gd name="T45" fmla="*/ 261 h 271"/>
              <a:gd name="T46" fmla="*/ 0 w 304"/>
              <a:gd name="T47" fmla="*/ 261 h 271"/>
              <a:gd name="T48" fmla="*/ 0 w 304"/>
              <a:gd name="T49" fmla="*/ 271 h 271"/>
              <a:gd name="T50" fmla="*/ 304 w 304"/>
              <a:gd name="T51" fmla="*/ 271 h 271"/>
              <a:gd name="T52" fmla="*/ 304 w 304"/>
              <a:gd name="T53" fmla="*/ 261 h 271"/>
              <a:gd name="T54" fmla="*/ 294 w 304"/>
              <a:gd name="T55" fmla="*/ 261 h 271"/>
              <a:gd name="T56" fmla="*/ 294 w 304"/>
              <a:gd name="T57" fmla="*/ 271 h 271"/>
              <a:gd name="T58" fmla="*/ 304 w 304"/>
              <a:gd name="T59" fmla="*/ 271 h 271"/>
              <a:gd name="T60" fmla="*/ 304 w 304"/>
              <a:gd name="T61" fmla="*/ 0 h 271"/>
              <a:gd name="T62" fmla="*/ 294 w 304"/>
              <a:gd name="T63" fmla="*/ 0 h 271"/>
              <a:gd name="T64" fmla="*/ 294 w 304"/>
              <a:gd name="T65" fmla="*/ 9 h 271"/>
              <a:gd name="T66" fmla="*/ 304 w 304"/>
              <a:gd name="T67" fmla="*/ 9 h 271"/>
              <a:gd name="T68" fmla="*/ 304 w 304"/>
              <a:gd name="T69" fmla="*/ 0 h 271"/>
              <a:gd name="T70" fmla="*/ 0 w 304"/>
              <a:gd name="T71" fmla="*/ 0 h 271"/>
              <a:gd name="T72" fmla="*/ 0 w 304"/>
              <a:gd name="T73" fmla="*/ 9 h 271"/>
              <a:gd name="T74" fmla="*/ 10 w 304"/>
              <a:gd name="T75" fmla="*/ 9 h 271"/>
              <a:gd name="T76" fmla="*/ 10 w 304"/>
              <a:gd name="T77" fmla="*/ 0 h 271"/>
              <a:gd name="T78" fmla="*/ 0 w 304"/>
              <a:gd name="T79" fmla="*/ 0 h 271"/>
              <a:gd name="T80" fmla="*/ 0 w 304"/>
              <a:gd name="T81" fmla="*/ 271 h 271"/>
              <a:gd name="T82" fmla="*/ 10 w 304"/>
              <a:gd name="T83" fmla="*/ 271 h 271"/>
              <a:gd name="T84" fmla="*/ 10 w 304"/>
              <a:gd name="T85" fmla="*/ 261 h 271"/>
              <a:gd name="T86" fmla="*/ 0 w 304"/>
              <a:gd name="T87" fmla="*/ 261 h 271"/>
              <a:gd name="T88" fmla="*/ 0 w 304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304" h="271">
                <a:moveTo>
                  <a:pt x="10" y="252"/>
                </a:moveTo>
                <a:lnTo>
                  <a:pt x="10" y="271"/>
                </a:lnTo>
                <a:lnTo>
                  <a:pt x="294" y="271"/>
                </a:lnTo>
                <a:lnTo>
                  <a:pt x="294" y="252"/>
                </a:lnTo>
                <a:lnTo>
                  <a:pt x="10" y="252"/>
                </a:lnTo>
                <a:close/>
                <a:moveTo>
                  <a:pt x="285" y="261"/>
                </a:moveTo>
                <a:lnTo>
                  <a:pt x="304" y="261"/>
                </a:lnTo>
                <a:lnTo>
                  <a:pt x="304" y="9"/>
                </a:lnTo>
                <a:lnTo>
                  <a:pt x="285" y="9"/>
                </a:lnTo>
                <a:lnTo>
                  <a:pt x="285" y="261"/>
                </a:lnTo>
                <a:close/>
                <a:moveTo>
                  <a:pt x="294" y="19"/>
                </a:moveTo>
                <a:lnTo>
                  <a:pt x="294" y="0"/>
                </a:lnTo>
                <a:lnTo>
                  <a:pt x="10" y="0"/>
                </a:lnTo>
                <a:lnTo>
                  <a:pt x="10" y="19"/>
                </a:lnTo>
                <a:lnTo>
                  <a:pt x="294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304" y="271"/>
                </a:moveTo>
                <a:lnTo>
                  <a:pt x="304" y="261"/>
                </a:lnTo>
                <a:lnTo>
                  <a:pt x="294" y="261"/>
                </a:lnTo>
                <a:lnTo>
                  <a:pt x="294" y="271"/>
                </a:lnTo>
                <a:lnTo>
                  <a:pt x="304" y="271"/>
                </a:lnTo>
                <a:close/>
                <a:moveTo>
                  <a:pt x="304" y="0"/>
                </a:moveTo>
                <a:lnTo>
                  <a:pt x="294" y="0"/>
                </a:lnTo>
                <a:lnTo>
                  <a:pt x="294" y="9"/>
                </a:lnTo>
                <a:lnTo>
                  <a:pt x="304" y="9"/>
                </a:lnTo>
                <a:lnTo>
                  <a:pt x="30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398" name="Freeform 2606"/>
          <p:cNvSpPr>
            <a:spLocks noEditPoints="1"/>
          </p:cNvSpPr>
          <p:nvPr/>
        </p:nvSpPr>
        <p:spPr bwMode="auto">
          <a:xfrm>
            <a:off x="5294313" y="4513263"/>
            <a:ext cx="236537" cy="220662"/>
          </a:xfrm>
          <a:custGeom>
            <a:avLst/>
            <a:gdLst>
              <a:gd name="T0" fmla="*/ 10 w 297"/>
              <a:gd name="T1" fmla="*/ 259 h 278"/>
              <a:gd name="T2" fmla="*/ 10 w 297"/>
              <a:gd name="T3" fmla="*/ 278 h 278"/>
              <a:gd name="T4" fmla="*/ 288 w 297"/>
              <a:gd name="T5" fmla="*/ 278 h 278"/>
              <a:gd name="T6" fmla="*/ 288 w 297"/>
              <a:gd name="T7" fmla="*/ 259 h 278"/>
              <a:gd name="T8" fmla="*/ 10 w 297"/>
              <a:gd name="T9" fmla="*/ 259 h 278"/>
              <a:gd name="T10" fmla="*/ 278 w 297"/>
              <a:gd name="T11" fmla="*/ 268 h 278"/>
              <a:gd name="T12" fmla="*/ 297 w 297"/>
              <a:gd name="T13" fmla="*/ 268 h 278"/>
              <a:gd name="T14" fmla="*/ 297 w 297"/>
              <a:gd name="T15" fmla="*/ 10 h 278"/>
              <a:gd name="T16" fmla="*/ 278 w 297"/>
              <a:gd name="T17" fmla="*/ 10 h 278"/>
              <a:gd name="T18" fmla="*/ 278 w 297"/>
              <a:gd name="T19" fmla="*/ 268 h 278"/>
              <a:gd name="T20" fmla="*/ 288 w 297"/>
              <a:gd name="T21" fmla="*/ 20 h 278"/>
              <a:gd name="T22" fmla="*/ 288 w 297"/>
              <a:gd name="T23" fmla="*/ 0 h 278"/>
              <a:gd name="T24" fmla="*/ 10 w 297"/>
              <a:gd name="T25" fmla="*/ 0 h 278"/>
              <a:gd name="T26" fmla="*/ 10 w 297"/>
              <a:gd name="T27" fmla="*/ 20 h 278"/>
              <a:gd name="T28" fmla="*/ 288 w 297"/>
              <a:gd name="T29" fmla="*/ 20 h 278"/>
              <a:gd name="T30" fmla="*/ 20 w 297"/>
              <a:gd name="T31" fmla="*/ 10 h 278"/>
              <a:gd name="T32" fmla="*/ 0 w 297"/>
              <a:gd name="T33" fmla="*/ 10 h 278"/>
              <a:gd name="T34" fmla="*/ 0 w 297"/>
              <a:gd name="T35" fmla="*/ 268 h 278"/>
              <a:gd name="T36" fmla="*/ 20 w 297"/>
              <a:gd name="T37" fmla="*/ 268 h 278"/>
              <a:gd name="T38" fmla="*/ 20 w 297"/>
              <a:gd name="T39" fmla="*/ 10 h 278"/>
              <a:gd name="T40" fmla="*/ 0 w 297"/>
              <a:gd name="T41" fmla="*/ 278 h 278"/>
              <a:gd name="T42" fmla="*/ 10 w 297"/>
              <a:gd name="T43" fmla="*/ 278 h 278"/>
              <a:gd name="T44" fmla="*/ 10 w 297"/>
              <a:gd name="T45" fmla="*/ 268 h 278"/>
              <a:gd name="T46" fmla="*/ 0 w 297"/>
              <a:gd name="T47" fmla="*/ 268 h 278"/>
              <a:gd name="T48" fmla="*/ 0 w 297"/>
              <a:gd name="T49" fmla="*/ 278 h 278"/>
              <a:gd name="T50" fmla="*/ 297 w 297"/>
              <a:gd name="T51" fmla="*/ 278 h 278"/>
              <a:gd name="T52" fmla="*/ 297 w 297"/>
              <a:gd name="T53" fmla="*/ 268 h 278"/>
              <a:gd name="T54" fmla="*/ 288 w 297"/>
              <a:gd name="T55" fmla="*/ 268 h 278"/>
              <a:gd name="T56" fmla="*/ 288 w 297"/>
              <a:gd name="T57" fmla="*/ 278 h 278"/>
              <a:gd name="T58" fmla="*/ 297 w 297"/>
              <a:gd name="T59" fmla="*/ 278 h 278"/>
              <a:gd name="T60" fmla="*/ 297 w 297"/>
              <a:gd name="T61" fmla="*/ 0 h 278"/>
              <a:gd name="T62" fmla="*/ 288 w 297"/>
              <a:gd name="T63" fmla="*/ 0 h 278"/>
              <a:gd name="T64" fmla="*/ 288 w 297"/>
              <a:gd name="T65" fmla="*/ 10 h 278"/>
              <a:gd name="T66" fmla="*/ 297 w 297"/>
              <a:gd name="T67" fmla="*/ 10 h 278"/>
              <a:gd name="T68" fmla="*/ 297 w 297"/>
              <a:gd name="T69" fmla="*/ 0 h 278"/>
              <a:gd name="T70" fmla="*/ 0 w 297"/>
              <a:gd name="T71" fmla="*/ 0 h 278"/>
              <a:gd name="T72" fmla="*/ 0 w 297"/>
              <a:gd name="T73" fmla="*/ 10 h 278"/>
              <a:gd name="T74" fmla="*/ 10 w 297"/>
              <a:gd name="T75" fmla="*/ 10 h 278"/>
              <a:gd name="T76" fmla="*/ 10 w 297"/>
              <a:gd name="T77" fmla="*/ 0 h 278"/>
              <a:gd name="T78" fmla="*/ 0 w 297"/>
              <a:gd name="T79" fmla="*/ 0 h 278"/>
              <a:gd name="T80" fmla="*/ 0 w 297"/>
              <a:gd name="T81" fmla="*/ 278 h 278"/>
              <a:gd name="T82" fmla="*/ 10 w 297"/>
              <a:gd name="T83" fmla="*/ 278 h 278"/>
              <a:gd name="T84" fmla="*/ 10 w 297"/>
              <a:gd name="T85" fmla="*/ 268 h 278"/>
              <a:gd name="T86" fmla="*/ 0 w 297"/>
              <a:gd name="T87" fmla="*/ 268 h 278"/>
              <a:gd name="T88" fmla="*/ 0 w 297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8">
                <a:moveTo>
                  <a:pt x="10" y="259"/>
                </a:moveTo>
                <a:lnTo>
                  <a:pt x="10" y="278"/>
                </a:lnTo>
                <a:lnTo>
                  <a:pt x="288" y="278"/>
                </a:lnTo>
                <a:lnTo>
                  <a:pt x="288" y="259"/>
                </a:lnTo>
                <a:lnTo>
                  <a:pt x="10" y="259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10"/>
                </a:lnTo>
                <a:lnTo>
                  <a:pt x="278" y="10"/>
                </a:lnTo>
                <a:lnTo>
                  <a:pt x="278" y="268"/>
                </a:lnTo>
                <a:close/>
                <a:moveTo>
                  <a:pt x="288" y="20"/>
                </a:moveTo>
                <a:lnTo>
                  <a:pt x="288" y="0"/>
                </a:lnTo>
                <a:lnTo>
                  <a:pt x="10" y="0"/>
                </a:lnTo>
                <a:lnTo>
                  <a:pt x="10" y="20"/>
                </a:lnTo>
                <a:lnTo>
                  <a:pt x="288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97" y="278"/>
                </a:moveTo>
                <a:lnTo>
                  <a:pt x="297" y="268"/>
                </a:lnTo>
                <a:lnTo>
                  <a:pt x="288" y="268"/>
                </a:lnTo>
                <a:lnTo>
                  <a:pt x="288" y="278"/>
                </a:lnTo>
                <a:lnTo>
                  <a:pt x="297" y="278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10"/>
                </a:lnTo>
                <a:lnTo>
                  <a:pt x="297" y="10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02" name="Freeform 2610"/>
          <p:cNvSpPr>
            <a:spLocks noEditPoints="1"/>
          </p:cNvSpPr>
          <p:nvPr/>
        </p:nvSpPr>
        <p:spPr bwMode="auto">
          <a:xfrm>
            <a:off x="5611813" y="5727700"/>
            <a:ext cx="236537" cy="220663"/>
          </a:xfrm>
          <a:custGeom>
            <a:avLst/>
            <a:gdLst>
              <a:gd name="T0" fmla="*/ 10 w 297"/>
              <a:gd name="T1" fmla="*/ 258 h 277"/>
              <a:gd name="T2" fmla="*/ 10 w 297"/>
              <a:gd name="T3" fmla="*/ 277 h 277"/>
              <a:gd name="T4" fmla="*/ 288 w 297"/>
              <a:gd name="T5" fmla="*/ 277 h 277"/>
              <a:gd name="T6" fmla="*/ 288 w 297"/>
              <a:gd name="T7" fmla="*/ 258 h 277"/>
              <a:gd name="T8" fmla="*/ 10 w 297"/>
              <a:gd name="T9" fmla="*/ 258 h 277"/>
              <a:gd name="T10" fmla="*/ 278 w 297"/>
              <a:gd name="T11" fmla="*/ 268 h 277"/>
              <a:gd name="T12" fmla="*/ 297 w 297"/>
              <a:gd name="T13" fmla="*/ 268 h 277"/>
              <a:gd name="T14" fmla="*/ 297 w 297"/>
              <a:gd name="T15" fmla="*/ 9 h 277"/>
              <a:gd name="T16" fmla="*/ 278 w 297"/>
              <a:gd name="T17" fmla="*/ 9 h 277"/>
              <a:gd name="T18" fmla="*/ 278 w 297"/>
              <a:gd name="T19" fmla="*/ 268 h 277"/>
              <a:gd name="T20" fmla="*/ 288 w 297"/>
              <a:gd name="T21" fmla="*/ 19 h 277"/>
              <a:gd name="T22" fmla="*/ 288 w 297"/>
              <a:gd name="T23" fmla="*/ 0 h 277"/>
              <a:gd name="T24" fmla="*/ 10 w 297"/>
              <a:gd name="T25" fmla="*/ 0 h 277"/>
              <a:gd name="T26" fmla="*/ 10 w 297"/>
              <a:gd name="T27" fmla="*/ 19 h 277"/>
              <a:gd name="T28" fmla="*/ 288 w 297"/>
              <a:gd name="T29" fmla="*/ 19 h 277"/>
              <a:gd name="T30" fmla="*/ 19 w 297"/>
              <a:gd name="T31" fmla="*/ 9 h 277"/>
              <a:gd name="T32" fmla="*/ 0 w 297"/>
              <a:gd name="T33" fmla="*/ 9 h 277"/>
              <a:gd name="T34" fmla="*/ 0 w 297"/>
              <a:gd name="T35" fmla="*/ 268 h 277"/>
              <a:gd name="T36" fmla="*/ 19 w 297"/>
              <a:gd name="T37" fmla="*/ 268 h 277"/>
              <a:gd name="T38" fmla="*/ 19 w 297"/>
              <a:gd name="T39" fmla="*/ 9 h 277"/>
              <a:gd name="T40" fmla="*/ 0 w 297"/>
              <a:gd name="T41" fmla="*/ 277 h 277"/>
              <a:gd name="T42" fmla="*/ 10 w 297"/>
              <a:gd name="T43" fmla="*/ 277 h 277"/>
              <a:gd name="T44" fmla="*/ 10 w 297"/>
              <a:gd name="T45" fmla="*/ 268 h 277"/>
              <a:gd name="T46" fmla="*/ 0 w 297"/>
              <a:gd name="T47" fmla="*/ 268 h 277"/>
              <a:gd name="T48" fmla="*/ 0 w 297"/>
              <a:gd name="T49" fmla="*/ 277 h 277"/>
              <a:gd name="T50" fmla="*/ 297 w 297"/>
              <a:gd name="T51" fmla="*/ 277 h 277"/>
              <a:gd name="T52" fmla="*/ 297 w 297"/>
              <a:gd name="T53" fmla="*/ 268 h 277"/>
              <a:gd name="T54" fmla="*/ 288 w 297"/>
              <a:gd name="T55" fmla="*/ 268 h 277"/>
              <a:gd name="T56" fmla="*/ 288 w 297"/>
              <a:gd name="T57" fmla="*/ 277 h 277"/>
              <a:gd name="T58" fmla="*/ 297 w 297"/>
              <a:gd name="T59" fmla="*/ 277 h 277"/>
              <a:gd name="T60" fmla="*/ 297 w 297"/>
              <a:gd name="T61" fmla="*/ 0 h 277"/>
              <a:gd name="T62" fmla="*/ 288 w 297"/>
              <a:gd name="T63" fmla="*/ 0 h 277"/>
              <a:gd name="T64" fmla="*/ 288 w 297"/>
              <a:gd name="T65" fmla="*/ 9 h 277"/>
              <a:gd name="T66" fmla="*/ 297 w 297"/>
              <a:gd name="T67" fmla="*/ 9 h 277"/>
              <a:gd name="T68" fmla="*/ 297 w 297"/>
              <a:gd name="T69" fmla="*/ 0 h 277"/>
              <a:gd name="T70" fmla="*/ 0 w 297"/>
              <a:gd name="T71" fmla="*/ 0 h 277"/>
              <a:gd name="T72" fmla="*/ 0 w 297"/>
              <a:gd name="T73" fmla="*/ 9 h 277"/>
              <a:gd name="T74" fmla="*/ 10 w 297"/>
              <a:gd name="T75" fmla="*/ 9 h 277"/>
              <a:gd name="T76" fmla="*/ 10 w 297"/>
              <a:gd name="T77" fmla="*/ 0 h 277"/>
              <a:gd name="T78" fmla="*/ 0 w 297"/>
              <a:gd name="T79" fmla="*/ 0 h 277"/>
              <a:gd name="T80" fmla="*/ 0 w 297"/>
              <a:gd name="T81" fmla="*/ 277 h 277"/>
              <a:gd name="T82" fmla="*/ 10 w 297"/>
              <a:gd name="T83" fmla="*/ 277 h 277"/>
              <a:gd name="T84" fmla="*/ 10 w 297"/>
              <a:gd name="T85" fmla="*/ 268 h 277"/>
              <a:gd name="T86" fmla="*/ 0 w 297"/>
              <a:gd name="T87" fmla="*/ 268 h 277"/>
              <a:gd name="T88" fmla="*/ 0 w 297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7">
                <a:moveTo>
                  <a:pt x="10" y="258"/>
                </a:moveTo>
                <a:lnTo>
                  <a:pt x="10" y="277"/>
                </a:lnTo>
                <a:lnTo>
                  <a:pt x="288" y="277"/>
                </a:lnTo>
                <a:lnTo>
                  <a:pt x="288" y="258"/>
                </a:lnTo>
                <a:lnTo>
                  <a:pt x="10" y="258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9"/>
                </a:lnTo>
                <a:lnTo>
                  <a:pt x="278" y="9"/>
                </a:lnTo>
                <a:lnTo>
                  <a:pt x="278" y="268"/>
                </a:lnTo>
                <a:close/>
                <a:moveTo>
                  <a:pt x="288" y="19"/>
                </a:moveTo>
                <a:lnTo>
                  <a:pt x="288" y="0"/>
                </a:lnTo>
                <a:lnTo>
                  <a:pt x="10" y="0"/>
                </a:lnTo>
                <a:lnTo>
                  <a:pt x="10" y="19"/>
                </a:lnTo>
                <a:lnTo>
                  <a:pt x="288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297" y="277"/>
                </a:moveTo>
                <a:lnTo>
                  <a:pt x="297" y="268"/>
                </a:lnTo>
                <a:lnTo>
                  <a:pt x="288" y="268"/>
                </a:lnTo>
                <a:lnTo>
                  <a:pt x="288" y="277"/>
                </a:lnTo>
                <a:lnTo>
                  <a:pt x="297" y="277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9"/>
                </a:lnTo>
                <a:lnTo>
                  <a:pt x="297" y="9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03" name="Freeform 2611"/>
          <p:cNvSpPr>
            <a:spLocks noEditPoints="1"/>
          </p:cNvSpPr>
          <p:nvPr/>
        </p:nvSpPr>
        <p:spPr bwMode="auto">
          <a:xfrm>
            <a:off x="5324475" y="5727700"/>
            <a:ext cx="236538" cy="220663"/>
          </a:xfrm>
          <a:custGeom>
            <a:avLst/>
            <a:gdLst>
              <a:gd name="T0" fmla="*/ 10 w 297"/>
              <a:gd name="T1" fmla="*/ 258 h 277"/>
              <a:gd name="T2" fmla="*/ 10 w 297"/>
              <a:gd name="T3" fmla="*/ 277 h 277"/>
              <a:gd name="T4" fmla="*/ 288 w 297"/>
              <a:gd name="T5" fmla="*/ 277 h 277"/>
              <a:gd name="T6" fmla="*/ 288 w 297"/>
              <a:gd name="T7" fmla="*/ 258 h 277"/>
              <a:gd name="T8" fmla="*/ 10 w 297"/>
              <a:gd name="T9" fmla="*/ 258 h 277"/>
              <a:gd name="T10" fmla="*/ 278 w 297"/>
              <a:gd name="T11" fmla="*/ 268 h 277"/>
              <a:gd name="T12" fmla="*/ 297 w 297"/>
              <a:gd name="T13" fmla="*/ 268 h 277"/>
              <a:gd name="T14" fmla="*/ 297 w 297"/>
              <a:gd name="T15" fmla="*/ 9 h 277"/>
              <a:gd name="T16" fmla="*/ 278 w 297"/>
              <a:gd name="T17" fmla="*/ 9 h 277"/>
              <a:gd name="T18" fmla="*/ 278 w 297"/>
              <a:gd name="T19" fmla="*/ 268 h 277"/>
              <a:gd name="T20" fmla="*/ 288 w 297"/>
              <a:gd name="T21" fmla="*/ 19 h 277"/>
              <a:gd name="T22" fmla="*/ 288 w 297"/>
              <a:gd name="T23" fmla="*/ 0 h 277"/>
              <a:gd name="T24" fmla="*/ 10 w 297"/>
              <a:gd name="T25" fmla="*/ 0 h 277"/>
              <a:gd name="T26" fmla="*/ 10 w 297"/>
              <a:gd name="T27" fmla="*/ 19 h 277"/>
              <a:gd name="T28" fmla="*/ 288 w 297"/>
              <a:gd name="T29" fmla="*/ 19 h 277"/>
              <a:gd name="T30" fmla="*/ 19 w 297"/>
              <a:gd name="T31" fmla="*/ 9 h 277"/>
              <a:gd name="T32" fmla="*/ 0 w 297"/>
              <a:gd name="T33" fmla="*/ 9 h 277"/>
              <a:gd name="T34" fmla="*/ 0 w 297"/>
              <a:gd name="T35" fmla="*/ 268 h 277"/>
              <a:gd name="T36" fmla="*/ 19 w 297"/>
              <a:gd name="T37" fmla="*/ 268 h 277"/>
              <a:gd name="T38" fmla="*/ 19 w 297"/>
              <a:gd name="T39" fmla="*/ 9 h 277"/>
              <a:gd name="T40" fmla="*/ 0 w 297"/>
              <a:gd name="T41" fmla="*/ 277 h 277"/>
              <a:gd name="T42" fmla="*/ 10 w 297"/>
              <a:gd name="T43" fmla="*/ 277 h 277"/>
              <a:gd name="T44" fmla="*/ 10 w 297"/>
              <a:gd name="T45" fmla="*/ 268 h 277"/>
              <a:gd name="T46" fmla="*/ 0 w 297"/>
              <a:gd name="T47" fmla="*/ 268 h 277"/>
              <a:gd name="T48" fmla="*/ 0 w 297"/>
              <a:gd name="T49" fmla="*/ 277 h 277"/>
              <a:gd name="T50" fmla="*/ 297 w 297"/>
              <a:gd name="T51" fmla="*/ 277 h 277"/>
              <a:gd name="T52" fmla="*/ 297 w 297"/>
              <a:gd name="T53" fmla="*/ 268 h 277"/>
              <a:gd name="T54" fmla="*/ 288 w 297"/>
              <a:gd name="T55" fmla="*/ 268 h 277"/>
              <a:gd name="T56" fmla="*/ 288 w 297"/>
              <a:gd name="T57" fmla="*/ 277 h 277"/>
              <a:gd name="T58" fmla="*/ 297 w 297"/>
              <a:gd name="T59" fmla="*/ 277 h 277"/>
              <a:gd name="T60" fmla="*/ 297 w 297"/>
              <a:gd name="T61" fmla="*/ 0 h 277"/>
              <a:gd name="T62" fmla="*/ 288 w 297"/>
              <a:gd name="T63" fmla="*/ 0 h 277"/>
              <a:gd name="T64" fmla="*/ 288 w 297"/>
              <a:gd name="T65" fmla="*/ 9 h 277"/>
              <a:gd name="T66" fmla="*/ 297 w 297"/>
              <a:gd name="T67" fmla="*/ 9 h 277"/>
              <a:gd name="T68" fmla="*/ 297 w 297"/>
              <a:gd name="T69" fmla="*/ 0 h 277"/>
              <a:gd name="T70" fmla="*/ 0 w 297"/>
              <a:gd name="T71" fmla="*/ 0 h 277"/>
              <a:gd name="T72" fmla="*/ 0 w 297"/>
              <a:gd name="T73" fmla="*/ 9 h 277"/>
              <a:gd name="T74" fmla="*/ 10 w 297"/>
              <a:gd name="T75" fmla="*/ 9 h 277"/>
              <a:gd name="T76" fmla="*/ 10 w 297"/>
              <a:gd name="T77" fmla="*/ 0 h 277"/>
              <a:gd name="T78" fmla="*/ 0 w 297"/>
              <a:gd name="T79" fmla="*/ 0 h 277"/>
              <a:gd name="T80" fmla="*/ 0 w 297"/>
              <a:gd name="T81" fmla="*/ 277 h 277"/>
              <a:gd name="T82" fmla="*/ 10 w 297"/>
              <a:gd name="T83" fmla="*/ 277 h 277"/>
              <a:gd name="T84" fmla="*/ 10 w 297"/>
              <a:gd name="T85" fmla="*/ 268 h 277"/>
              <a:gd name="T86" fmla="*/ 0 w 297"/>
              <a:gd name="T87" fmla="*/ 268 h 277"/>
              <a:gd name="T88" fmla="*/ 0 w 297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7">
                <a:moveTo>
                  <a:pt x="10" y="258"/>
                </a:moveTo>
                <a:lnTo>
                  <a:pt x="10" y="277"/>
                </a:lnTo>
                <a:lnTo>
                  <a:pt x="288" y="277"/>
                </a:lnTo>
                <a:lnTo>
                  <a:pt x="288" y="258"/>
                </a:lnTo>
                <a:lnTo>
                  <a:pt x="10" y="258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9"/>
                </a:lnTo>
                <a:lnTo>
                  <a:pt x="278" y="9"/>
                </a:lnTo>
                <a:lnTo>
                  <a:pt x="278" y="268"/>
                </a:lnTo>
                <a:close/>
                <a:moveTo>
                  <a:pt x="288" y="19"/>
                </a:moveTo>
                <a:lnTo>
                  <a:pt x="288" y="0"/>
                </a:lnTo>
                <a:lnTo>
                  <a:pt x="10" y="0"/>
                </a:lnTo>
                <a:lnTo>
                  <a:pt x="10" y="19"/>
                </a:lnTo>
                <a:lnTo>
                  <a:pt x="288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297" y="277"/>
                </a:moveTo>
                <a:lnTo>
                  <a:pt x="297" y="268"/>
                </a:lnTo>
                <a:lnTo>
                  <a:pt x="288" y="268"/>
                </a:lnTo>
                <a:lnTo>
                  <a:pt x="288" y="277"/>
                </a:lnTo>
                <a:lnTo>
                  <a:pt x="297" y="277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9"/>
                </a:lnTo>
                <a:lnTo>
                  <a:pt x="297" y="9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09" name="Freeform 2617"/>
          <p:cNvSpPr>
            <a:spLocks/>
          </p:cNvSpPr>
          <p:nvPr/>
        </p:nvSpPr>
        <p:spPr bwMode="auto">
          <a:xfrm>
            <a:off x="5199063" y="5826125"/>
            <a:ext cx="201612" cy="66675"/>
          </a:xfrm>
          <a:custGeom>
            <a:avLst/>
            <a:gdLst>
              <a:gd name="T0" fmla="*/ 252 w 255"/>
              <a:gd name="T1" fmla="*/ 84 h 84"/>
              <a:gd name="T2" fmla="*/ 255 w 255"/>
              <a:gd name="T3" fmla="*/ 65 h 84"/>
              <a:gd name="T4" fmla="*/ 3 w 255"/>
              <a:gd name="T5" fmla="*/ 0 h 84"/>
              <a:gd name="T6" fmla="*/ 0 w 255"/>
              <a:gd name="T7" fmla="*/ 20 h 84"/>
              <a:gd name="T8" fmla="*/ 252 w 255"/>
              <a:gd name="T9" fmla="*/ 84 h 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5" h="84">
                <a:moveTo>
                  <a:pt x="252" y="84"/>
                </a:moveTo>
                <a:lnTo>
                  <a:pt x="255" y="65"/>
                </a:lnTo>
                <a:lnTo>
                  <a:pt x="3" y="0"/>
                </a:lnTo>
                <a:lnTo>
                  <a:pt x="0" y="20"/>
                </a:lnTo>
                <a:lnTo>
                  <a:pt x="252" y="84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10" name="Rectangle 2618"/>
          <p:cNvSpPr>
            <a:spLocks noChangeArrowheads="1"/>
          </p:cNvSpPr>
          <p:nvPr/>
        </p:nvSpPr>
        <p:spPr bwMode="auto">
          <a:xfrm>
            <a:off x="5399088" y="5876925"/>
            <a:ext cx="287337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12" name="Rectangle 2620"/>
          <p:cNvSpPr>
            <a:spLocks noChangeArrowheads="1"/>
          </p:cNvSpPr>
          <p:nvPr/>
        </p:nvSpPr>
        <p:spPr bwMode="auto">
          <a:xfrm>
            <a:off x="5414963" y="5272088"/>
            <a:ext cx="631825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21" name="Freeform 2629"/>
          <p:cNvSpPr>
            <a:spLocks/>
          </p:cNvSpPr>
          <p:nvPr/>
        </p:nvSpPr>
        <p:spPr bwMode="auto">
          <a:xfrm>
            <a:off x="5365750" y="4664075"/>
            <a:ext cx="392113" cy="217488"/>
          </a:xfrm>
          <a:custGeom>
            <a:avLst/>
            <a:gdLst>
              <a:gd name="T0" fmla="*/ 10 w 494"/>
              <a:gd name="T1" fmla="*/ 0 h 275"/>
              <a:gd name="T2" fmla="*/ 0 w 494"/>
              <a:gd name="T3" fmla="*/ 16 h 275"/>
              <a:gd name="T4" fmla="*/ 485 w 494"/>
              <a:gd name="T5" fmla="*/ 275 h 275"/>
              <a:gd name="T6" fmla="*/ 494 w 494"/>
              <a:gd name="T7" fmla="*/ 258 h 275"/>
              <a:gd name="T8" fmla="*/ 10 w 494"/>
              <a:gd name="T9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275">
                <a:moveTo>
                  <a:pt x="10" y="0"/>
                </a:moveTo>
                <a:lnTo>
                  <a:pt x="0" y="16"/>
                </a:lnTo>
                <a:lnTo>
                  <a:pt x="485" y="275"/>
                </a:lnTo>
                <a:lnTo>
                  <a:pt x="494" y="258"/>
                </a:lnTo>
                <a:lnTo>
                  <a:pt x="10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23" name="Freeform 2631"/>
          <p:cNvSpPr>
            <a:spLocks/>
          </p:cNvSpPr>
          <p:nvPr/>
        </p:nvSpPr>
        <p:spPr bwMode="auto">
          <a:xfrm>
            <a:off x="5826125" y="3852863"/>
            <a:ext cx="563563" cy="419100"/>
          </a:xfrm>
          <a:custGeom>
            <a:avLst/>
            <a:gdLst>
              <a:gd name="T0" fmla="*/ 13 w 711"/>
              <a:gd name="T1" fmla="*/ 0 h 526"/>
              <a:gd name="T2" fmla="*/ 0 w 711"/>
              <a:gd name="T3" fmla="*/ 16 h 526"/>
              <a:gd name="T4" fmla="*/ 698 w 711"/>
              <a:gd name="T5" fmla="*/ 526 h 526"/>
              <a:gd name="T6" fmla="*/ 711 w 711"/>
              <a:gd name="T7" fmla="*/ 510 h 526"/>
              <a:gd name="T8" fmla="*/ 13 w 711"/>
              <a:gd name="T9" fmla="*/ 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1" h="526">
                <a:moveTo>
                  <a:pt x="13" y="0"/>
                </a:moveTo>
                <a:lnTo>
                  <a:pt x="0" y="16"/>
                </a:lnTo>
                <a:lnTo>
                  <a:pt x="698" y="526"/>
                </a:lnTo>
                <a:lnTo>
                  <a:pt x="711" y="510"/>
                </a:lnTo>
                <a:lnTo>
                  <a:pt x="13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25" name="Freeform 2633"/>
          <p:cNvSpPr>
            <a:spLocks/>
          </p:cNvSpPr>
          <p:nvPr/>
        </p:nvSpPr>
        <p:spPr bwMode="auto">
          <a:xfrm>
            <a:off x="5194300" y="5176838"/>
            <a:ext cx="200025" cy="215900"/>
          </a:xfrm>
          <a:custGeom>
            <a:avLst/>
            <a:gdLst>
              <a:gd name="T0" fmla="*/ 252 w 252"/>
              <a:gd name="T1" fmla="*/ 12 h 271"/>
              <a:gd name="T2" fmla="*/ 239 w 252"/>
              <a:gd name="T3" fmla="*/ 0 h 271"/>
              <a:gd name="T4" fmla="*/ 0 w 252"/>
              <a:gd name="T5" fmla="*/ 258 h 271"/>
              <a:gd name="T6" fmla="*/ 13 w 252"/>
              <a:gd name="T7" fmla="*/ 271 h 271"/>
              <a:gd name="T8" fmla="*/ 252 w 252"/>
              <a:gd name="T9" fmla="*/ 12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2" h="271">
                <a:moveTo>
                  <a:pt x="252" y="12"/>
                </a:moveTo>
                <a:lnTo>
                  <a:pt x="239" y="0"/>
                </a:lnTo>
                <a:lnTo>
                  <a:pt x="0" y="258"/>
                </a:lnTo>
                <a:lnTo>
                  <a:pt x="13" y="271"/>
                </a:lnTo>
                <a:lnTo>
                  <a:pt x="252" y="1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26" name="Freeform 2634"/>
          <p:cNvSpPr>
            <a:spLocks/>
          </p:cNvSpPr>
          <p:nvPr/>
        </p:nvSpPr>
        <p:spPr bwMode="auto">
          <a:xfrm>
            <a:off x="5191125" y="5384800"/>
            <a:ext cx="190500" cy="404813"/>
          </a:xfrm>
          <a:custGeom>
            <a:avLst/>
            <a:gdLst>
              <a:gd name="T0" fmla="*/ 220 w 239"/>
              <a:gd name="T1" fmla="*/ 510 h 510"/>
              <a:gd name="T2" fmla="*/ 239 w 239"/>
              <a:gd name="T3" fmla="*/ 504 h 510"/>
              <a:gd name="T4" fmla="*/ 19 w 239"/>
              <a:gd name="T5" fmla="*/ 0 h 510"/>
              <a:gd name="T6" fmla="*/ 0 w 239"/>
              <a:gd name="T7" fmla="*/ 7 h 510"/>
              <a:gd name="T8" fmla="*/ 220 w 239"/>
              <a:gd name="T9" fmla="*/ 51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510">
                <a:moveTo>
                  <a:pt x="220" y="510"/>
                </a:moveTo>
                <a:lnTo>
                  <a:pt x="239" y="504"/>
                </a:lnTo>
                <a:lnTo>
                  <a:pt x="19" y="0"/>
                </a:lnTo>
                <a:lnTo>
                  <a:pt x="0" y="7"/>
                </a:lnTo>
                <a:lnTo>
                  <a:pt x="220" y="5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27" name="Rectangle 2635"/>
          <p:cNvSpPr>
            <a:spLocks noChangeArrowheads="1"/>
          </p:cNvSpPr>
          <p:nvPr/>
        </p:nvSpPr>
        <p:spPr bwMode="auto">
          <a:xfrm>
            <a:off x="5373688" y="5780088"/>
            <a:ext cx="287337" cy="142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28" name="Rectangle 2636"/>
          <p:cNvSpPr>
            <a:spLocks noChangeArrowheads="1"/>
          </p:cNvSpPr>
          <p:nvPr/>
        </p:nvSpPr>
        <p:spPr bwMode="auto">
          <a:xfrm>
            <a:off x="5389563" y="5175250"/>
            <a:ext cx="625475" cy="142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37" name="Freeform 2645"/>
          <p:cNvSpPr>
            <a:spLocks/>
          </p:cNvSpPr>
          <p:nvPr/>
        </p:nvSpPr>
        <p:spPr bwMode="auto">
          <a:xfrm>
            <a:off x="5338763" y="4565650"/>
            <a:ext cx="387350" cy="217488"/>
          </a:xfrm>
          <a:custGeom>
            <a:avLst/>
            <a:gdLst>
              <a:gd name="T0" fmla="*/ 9 w 488"/>
              <a:gd name="T1" fmla="*/ 0 h 275"/>
              <a:gd name="T2" fmla="*/ 0 w 488"/>
              <a:gd name="T3" fmla="*/ 17 h 275"/>
              <a:gd name="T4" fmla="*/ 478 w 488"/>
              <a:gd name="T5" fmla="*/ 275 h 275"/>
              <a:gd name="T6" fmla="*/ 488 w 488"/>
              <a:gd name="T7" fmla="*/ 259 h 275"/>
              <a:gd name="T8" fmla="*/ 9 w 488"/>
              <a:gd name="T9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8" h="275">
                <a:moveTo>
                  <a:pt x="9" y="0"/>
                </a:moveTo>
                <a:lnTo>
                  <a:pt x="0" y="17"/>
                </a:lnTo>
                <a:lnTo>
                  <a:pt x="478" y="275"/>
                </a:lnTo>
                <a:lnTo>
                  <a:pt x="488" y="259"/>
                </a:lnTo>
                <a:lnTo>
                  <a:pt x="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39" name="Freeform 2647"/>
          <p:cNvSpPr>
            <a:spLocks/>
          </p:cNvSpPr>
          <p:nvPr/>
        </p:nvSpPr>
        <p:spPr bwMode="auto">
          <a:xfrm>
            <a:off x="5794375" y="3756025"/>
            <a:ext cx="569913" cy="417513"/>
          </a:xfrm>
          <a:custGeom>
            <a:avLst/>
            <a:gdLst>
              <a:gd name="T0" fmla="*/ 13 w 718"/>
              <a:gd name="T1" fmla="*/ 0 h 526"/>
              <a:gd name="T2" fmla="*/ 0 w 718"/>
              <a:gd name="T3" fmla="*/ 16 h 526"/>
              <a:gd name="T4" fmla="*/ 705 w 718"/>
              <a:gd name="T5" fmla="*/ 526 h 526"/>
              <a:gd name="T6" fmla="*/ 718 w 718"/>
              <a:gd name="T7" fmla="*/ 510 h 526"/>
              <a:gd name="T8" fmla="*/ 13 w 718"/>
              <a:gd name="T9" fmla="*/ 0 h 5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8" h="526">
                <a:moveTo>
                  <a:pt x="13" y="0"/>
                </a:moveTo>
                <a:lnTo>
                  <a:pt x="0" y="16"/>
                </a:lnTo>
                <a:lnTo>
                  <a:pt x="705" y="526"/>
                </a:lnTo>
                <a:lnTo>
                  <a:pt x="718" y="510"/>
                </a:lnTo>
                <a:lnTo>
                  <a:pt x="13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41" name="Freeform 2649"/>
          <p:cNvSpPr>
            <a:spLocks/>
          </p:cNvSpPr>
          <p:nvPr/>
        </p:nvSpPr>
        <p:spPr bwMode="auto">
          <a:xfrm>
            <a:off x="5194300" y="4940300"/>
            <a:ext cx="312738" cy="249238"/>
          </a:xfrm>
          <a:custGeom>
            <a:avLst/>
            <a:gdLst>
              <a:gd name="T0" fmla="*/ 381 w 394"/>
              <a:gd name="T1" fmla="*/ 313 h 313"/>
              <a:gd name="T2" fmla="*/ 394 w 394"/>
              <a:gd name="T3" fmla="*/ 297 h 313"/>
              <a:gd name="T4" fmla="*/ 13 w 394"/>
              <a:gd name="T5" fmla="*/ 0 h 313"/>
              <a:gd name="T6" fmla="*/ 0 w 394"/>
              <a:gd name="T7" fmla="*/ 16 h 313"/>
              <a:gd name="T8" fmla="*/ 381 w 394"/>
              <a:gd name="T9" fmla="*/ 313 h 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313">
                <a:moveTo>
                  <a:pt x="381" y="313"/>
                </a:moveTo>
                <a:lnTo>
                  <a:pt x="394" y="297"/>
                </a:lnTo>
                <a:lnTo>
                  <a:pt x="13" y="0"/>
                </a:lnTo>
                <a:lnTo>
                  <a:pt x="0" y="16"/>
                </a:lnTo>
                <a:lnTo>
                  <a:pt x="381" y="31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42" name="Rectangle 2650"/>
          <p:cNvSpPr>
            <a:spLocks noChangeArrowheads="1"/>
          </p:cNvSpPr>
          <p:nvPr/>
        </p:nvSpPr>
        <p:spPr bwMode="auto">
          <a:xfrm>
            <a:off x="5502275" y="5175250"/>
            <a:ext cx="625475" cy="142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51" name="Freeform 2659"/>
          <p:cNvSpPr>
            <a:spLocks/>
          </p:cNvSpPr>
          <p:nvPr/>
        </p:nvSpPr>
        <p:spPr bwMode="auto">
          <a:xfrm>
            <a:off x="5446713" y="4565650"/>
            <a:ext cx="392112" cy="217488"/>
          </a:xfrm>
          <a:custGeom>
            <a:avLst/>
            <a:gdLst>
              <a:gd name="T0" fmla="*/ 10 w 495"/>
              <a:gd name="T1" fmla="*/ 0 h 275"/>
              <a:gd name="T2" fmla="*/ 0 w 495"/>
              <a:gd name="T3" fmla="*/ 17 h 275"/>
              <a:gd name="T4" fmla="*/ 485 w 495"/>
              <a:gd name="T5" fmla="*/ 275 h 275"/>
              <a:gd name="T6" fmla="*/ 495 w 495"/>
              <a:gd name="T7" fmla="*/ 259 h 275"/>
              <a:gd name="T8" fmla="*/ 10 w 495"/>
              <a:gd name="T9" fmla="*/ 0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5" h="275">
                <a:moveTo>
                  <a:pt x="10" y="0"/>
                </a:moveTo>
                <a:lnTo>
                  <a:pt x="0" y="17"/>
                </a:lnTo>
                <a:lnTo>
                  <a:pt x="485" y="275"/>
                </a:lnTo>
                <a:lnTo>
                  <a:pt x="495" y="259"/>
                </a:lnTo>
                <a:lnTo>
                  <a:pt x="10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57" name="Freeform 2665"/>
          <p:cNvSpPr>
            <a:spLocks/>
          </p:cNvSpPr>
          <p:nvPr/>
        </p:nvSpPr>
        <p:spPr bwMode="auto">
          <a:xfrm>
            <a:off x="5191125" y="4498975"/>
            <a:ext cx="287338" cy="1089025"/>
          </a:xfrm>
          <a:custGeom>
            <a:avLst/>
            <a:gdLst>
              <a:gd name="T0" fmla="*/ 342 w 362"/>
              <a:gd name="T1" fmla="*/ 1373 h 1373"/>
              <a:gd name="T2" fmla="*/ 362 w 362"/>
              <a:gd name="T3" fmla="*/ 1370 h 1373"/>
              <a:gd name="T4" fmla="*/ 19 w 362"/>
              <a:gd name="T5" fmla="*/ 0 h 1373"/>
              <a:gd name="T6" fmla="*/ 0 w 362"/>
              <a:gd name="T7" fmla="*/ 4 h 1373"/>
              <a:gd name="T8" fmla="*/ 342 w 362"/>
              <a:gd name="T9" fmla="*/ 1373 h 1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62" h="1373">
                <a:moveTo>
                  <a:pt x="342" y="1373"/>
                </a:moveTo>
                <a:lnTo>
                  <a:pt x="362" y="1370"/>
                </a:lnTo>
                <a:lnTo>
                  <a:pt x="19" y="0"/>
                </a:lnTo>
                <a:lnTo>
                  <a:pt x="0" y="4"/>
                </a:lnTo>
                <a:lnTo>
                  <a:pt x="342" y="137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58" name="Freeform 2666"/>
          <p:cNvSpPr>
            <a:spLocks/>
          </p:cNvSpPr>
          <p:nvPr/>
        </p:nvSpPr>
        <p:spPr bwMode="auto">
          <a:xfrm>
            <a:off x="5470525" y="5580063"/>
            <a:ext cx="417513" cy="112712"/>
          </a:xfrm>
          <a:custGeom>
            <a:avLst/>
            <a:gdLst>
              <a:gd name="T0" fmla="*/ 523 w 526"/>
              <a:gd name="T1" fmla="*/ 143 h 143"/>
              <a:gd name="T2" fmla="*/ 526 w 526"/>
              <a:gd name="T3" fmla="*/ 123 h 143"/>
              <a:gd name="T4" fmla="*/ 3 w 526"/>
              <a:gd name="T5" fmla="*/ 0 h 143"/>
              <a:gd name="T6" fmla="*/ 0 w 526"/>
              <a:gd name="T7" fmla="*/ 20 h 143"/>
              <a:gd name="T8" fmla="*/ 523 w 526"/>
              <a:gd name="T9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6" h="143">
                <a:moveTo>
                  <a:pt x="523" y="143"/>
                </a:moveTo>
                <a:lnTo>
                  <a:pt x="526" y="123"/>
                </a:lnTo>
                <a:lnTo>
                  <a:pt x="3" y="0"/>
                </a:lnTo>
                <a:lnTo>
                  <a:pt x="0" y="20"/>
                </a:lnTo>
                <a:lnTo>
                  <a:pt x="523" y="14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60" name="Freeform 2668"/>
          <p:cNvSpPr>
            <a:spLocks/>
          </p:cNvSpPr>
          <p:nvPr/>
        </p:nvSpPr>
        <p:spPr bwMode="auto">
          <a:xfrm>
            <a:off x="5197475" y="4052888"/>
            <a:ext cx="979488" cy="327025"/>
          </a:xfrm>
          <a:custGeom>
            <a:avLst/>
            <a:gdLst>
              <a:gd name="T0" fmla="*/ 1228 w 1235"/>
              <a:gd name="T1" fmla="*/ 413 h 413"/>
              <a:gd name="T2" fmla="*/ 1235 w 1235"/>
              <a:gd name="T3" fmla="*/ 394 h 413"/>
              <a:gd name="T4" fmla="*/ 7 w 1235"/>
              <a:gd name="T5" fmla="*/ 0 h 413"/>
              <a:gd name="T6" fmla="*/ 0 w 1235"/>
              <a:gd name="T7" fmla="*/ 19 h 413"/>
              <a:gd name="T8" fmla="*/ 1228 w 1235"/>
              <a:gd name="T9" fmla="*/ 413 h 4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5" h="413">
                <a:moveTo>
                  <a:pt x="1228" y="413"/>
                </a:moveTo>
                <a:lnTo>
                  <a:pt x="1235" y="394"/>
                </a:lnTo>
                <a:lnTo>
                  <a:pt x="7" y="0"/>
                </a:lnTo>
                <a:lnTo>
                  <a:pt x="0" y="19"/>
                </a:lnTo>
                <a:lnTo>
                  <a:pt x="1228" y="41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62" name="Freeform 2670"/>
          <p:cNvSpPr>
            <a:spLocks/>
          </p:cNvSpPr>
          <p:nvPr/>
        </p:nvSpPr>
        <p:spPr bwMode="auto">
          <a:xfrm>
            <a:off x="6740525" y="4371975"/>
            <a:ext cx="112713" cy="1011238"/>
          </a:xfrm>
          <a:custGeom>
            <a:avLst/>
            <a:gdLst>
              <a:gd name="T0" fmla="*/ 123 w 142"/>
              <a:gd name="T1" fmla="*/ 1275 h 1275"/>
              <a:gd name="T2" fmla="*/ 142 w 142"/>
              <a:gd name="T3" fmla="*/ 1272 h 1275"/>
              <a:gd name="T4" fmla="*/ 19 w 142"/>
              <a:gd name="T5" fmla="*/ 0 h 1275"/>
              <a:gd name="T6" fmla="*/ 0 w 142"/>
              <a:gd name="T7" fmla="*/ 3 h 1275"/>
              <a:gd name="T8" fmla="*/ 123 w 142"/>
              <a:gd name="T9" fmla="*/ 1275 h 1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1275">
                <a:moveTo>
                  <a:pt x="123" y="1275"/>
                </a:moveTo>
                <a:lnTo>
                  <a:pt x="142" y="1272"/>
                </a:lnTo>
                <a:lnTo>
                  <a:pt x="19" y="0"/>
                </a:lnTo>
                <a:lnTo>
                  <a:pt x="0" y="3"/>
                </a:lnTo>
                <a:lnTo>
                  <a:pt x="123" y="1275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63" name="Freeform 2671"/>
          <p:cNvSpPr>
            <a:spLocks/>
          </p:cNvSpPr>
          <p:nvPr/>
        </p:nvSpPr>
        <p:spPr bwMode="auto">
          <a:xfrm>
            <a:off x="5732463" y="5375275"/>
            <a:ext cx="1114425" cy="112713"/>
          </a:xfrm>
          <a:custGeom>
            <a:avLst/>
            <a:gdLst>
              <a:gd name="T0" fmla="*/ 0 w 1406"/>
              <a:gd name="T1" fmla="*/ 123 h 142"/>
              <a:gd name="T2" fmla="*/ 3 w 1406"/>
              <a:gd name="T3" fmla="*/ 142 h 142"/>
              <a:gd name="T4" fmla="*/ 1406 w 1406"/>
              <a:gd name="T5" fmla="*/ 20 h 142"/>
              <a:gd name="T6" fmla="*/ 1403 w 1406"/>
              <a:gd name="T7" fmla="*/ 0 h 142"/>
              <a:gd name="T8" fmla="*/ 0 w 1406"/>
              <a:gd name="T9" fmla="*/ 123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06" h="142">
                <a:moveTo>
                  <a:pt x="0" y="123"/>
                </a:moveTo>
                <a:lnTo>
                  <a:pt x="3" y="142"/>
                </a:lnTo>
                <a:lnTo>
                  <a:pt x="1406" y="20"/>
                </a:lnTo>
                <a:lnTo>
                  <a:pt x="1403" y="0"/>
                </a:lnTo>
                <a:lnTo>
                  <a:pt x="0" y="12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64" name="Freeform 2672"/>
          <p:cNvSpPr>
            <a:spLocks/>
          </p:cNvSpPr>
          <p:nvPr/>
        </p:nvSpPr>
        <p:spPr bwMode="auto">
          <a:xfrm>
            <a:off x="5191125" y="3606800"/>
            <a:ext cx="169863" cy="460375"/>
          </a:xfrm>
          <a:custGeom>
            <a:avLst/>
            <a:gdLst>
              <a:gd name="T0" fmla="*/ 19 w 213"/>
              <a:gd name="T1" fmla="*/ 0 h 581"/>
              <a:gd name="T2" fmla="*/ 0 w 213"/>
              <a:gd name="T3" fmla="*/ 7 h 581"/>
              <a:gd name="T4" fmla="*/ 194 w 213"/>
              <a:gd name="T5" fmla="*/ 581 h 581"/>
              <a:gd name="T6" fmla="*/ 213 w 213"/>
              <a:gd name="T7" fmla="*/ 575 h 581"/>
              <a:gd name="T8" fmla="*/ 19 w 213"/>
              <a:gd name="T9" fmla="*/ 0 h 5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" h="581">
                <a:moveTo>
                  <a:pt x="19" y="0"/>
                </a:moveTo>
                <a:lnTo>
                  <a:pt x="0" y="7"/>
                </a:lnTo>
                <a:lnTo>
                  <a:pt x="194" y="581"/>
                </a:lnTo>
                <a:lnTo>
                  <a:pt x="213" y="575"/>
                </a:lnTo>
                <a:lnTo>
                  <a:pt x="1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65" name="Freeform 2673"/>
          <p:cNvSpPr>
            <a:spLocks/>
          </p:cNvSpPr>
          <p:nvPr/>
        </p:nvSpPr>
        <p:spPr bwMode="auto">
          <a:xfrm>
            <a:off x="5391150" y="3403600"/>
            <a:ext cx="20638" cy="257175"/>
          </a:xfrm>
          <a:custGeom>
            <a:avLst/>
            <a:gdLst>
              <a:gd name="T0" fmla="*/ 26 w 26"/>
              <a:gd name="T1" fmla="*/ 0 h 323"/>
              <a:gd name="T2" fmla="*/ 6 w 26"/>
              <a:gd name="T3" fmla="*/ 0 h 323"/>
              <a:gd name="T4" fmla="*/ 0 w 26"/>
              <a:gd name="T5" fmla="*/ 323 h 323"/>
              <a:gd name="T6" fmla="*/ 19 w 26"/>
              <a:gd name="T7" fmla="*/ 323 h 323"/>
              <a:gd name="T8" fmla="*/ 26 w 26"/>
              <a:gd name="T9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323">
                <a:moveTo>
                  <a:pt x="26" y="0"/>
                </a:moveTo>
                <a:lnTo>
                  <a:pt x="6" y="0"/>
                </a:lnTo>
                <a:lnTo>
                  <a:pt x="0" y="323"/>
                </a:lnTo>
                <a:lnTo>
                  <a:pt x="19" y="323"/>
                </a:lnTo>
                <a:lnTo>
                  <a:pt x="26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66" name="Freeform 2674"/>
          <p:cNvSpPr>
            <a:spLocks/>
          </p:cNvSpPr>
          <p:nvPr/>
        </p:nvSpPr>
        <p:spPr bwMode="auto">
          <a:xfrm>
            <a:off x="5589588" y="3397250"/>
            <a:ext cx="230187" cy="171450"/>
          </a:xfrm>
          <a:custGeom>
            <a:avLst/>
            <a:gdLst>
              <a:gd name="T0" fmla="*/ 291 w 291"/>
              <a:gd name="T1" fmla="*/ 16 h 216"/>
              <a:gd name="T2" fmla="*/ 278 w 291"/>
              <a:gd name="T3" fmla="*/ 0 h 216"/>
              <a:gd name="T4" fmla="*/ 0 w 291"/>
              <a:gd name="T5" fmla="*/ 200 h 216"/>
              <a:gd name="T6" fmla="*/ 13 w 291"/>
              <a:gd name="T7" fmla="*/ 216 h 216"/>
              <a:gd name="T8" fmla="*/ 291 w 291"/>
              <a:gd name="T9" fmla="*/ 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216">
                <a:moveTo>
                  <a:pt x="291" y="16"/>
                </a:moveTo>
                <a:lnTo>
                  <a:pt x="278" y="0"/>
                </a:lnTo>
                <a:lnTo>
                  <a:pt x="0" y="200"/>
                </a:lnTo>
                <a:lnTo>
                  <a:pt x="13" y="216"/>
                </a:lnTo>
                <a:lnTo>
                  <a:pt x="291" y="1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67" name="Freeform 2675"/>
          <p:cNvSpPr>
            <a:spLocks/>
          </p:cNvSpPr>
          <p:nvPr/>
        </p:nvSpPr>
        <p:spPr bwMode="auto">
          <a:xfrm>
            <a:off x="6059488" y="3400425"/>
            <a:ext cx="173037" cy="569913"/>
          </a:xfrm>
          <a:custGeom>
            <a:avLst/>
            <a:gdLst>
              <a:gd name="T0" fmla="*/ 220 w 220"/>
              <a:gd name="T1" fmla="*/ 6 h 717"/>
              <a:gd name="T2" fmla="*/ 201 w 220"/>
              <a:gd name="T3" fmla="*/ 0 h 717"/>
              <a:gd name="T4" fmla="*/ 0 w 220"/>
              <a:gd name="T5" fmla="*/ 710 h 717"/>
              <a:gd name="T6" fmla="*/ 20 w 220"/>
              <a:gd name="T7" fmla="*/ 717 h 717"/>
              <a:gd name="T8" fmla="*/ 220 w 220"/>
              <a:gd name="T9" fmla="*/ 6 h 7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0" h="717">
                <a:moveTo>
                  <a:pt x="220" y="6"/>
                </a:moveTo>
                <a:lnTo>
                  <a:pt x="201" y="0"/>
                </a:lnTo>
                <a:lnTo>
                  <a:pt x="0" y="710"/>
                </a:lnTo>
                <a:lnTo>
                  <a:pt x="20" y="717"/>
                </a:lnTo>
                <a:lnTo>
                  <a:pt x="220" y="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68" name="Freeform 2676"/>
          <p:cNvSpPr>
            <a:spLocks/>
          </p:cNvSpPr>
          <p:nvPr/>
        </p:nvSpPr>
        <p:spPr bwMode="auto">
          <a:xfrm>
            <a:off x="6597650" y="3402013"/>
            <a:ext cx="46038" cy="161925"/>
          </a:xfrm>
          <a:custGeom>
            <a:avLst/>
            <a:gdLst>
              <a:gd name="T0" fmla="*/ 58 w 58"/>
              <a:gd name="T1" fmla="*/ 3 h 203"/>
              <a:gd name="T2" fmla="*/ 39 w 58"/>
              <a:gd name="T3" fmla="*/ 0 h 203"/>
              <a:gd name="T4" fmla="*/ 0 w 58"/>
              <a:gd name="T5" fmla="*/ 200 h 203"/>
              <a:gd name="T6" fmla="*/ 19 w 58"/>
              <a:gd name="T7" fmla="*/ 203 h 203"/>
              <a:gd name="T8" fmla="*/ 58 w 58"/>
              <a:gd name="T9" fmla="*/ 3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203">
                <a:moveTo>
                  <a:pt x="58" y="3"/>
                </a:moveTo>
                <a:lnTo>
                  <a:pt x="39" y="0"/>
                </a:lnTo>
                <a:lnTo>
                  <a:pt x="0" y="200"/>
                </a:lnTo>
                <a:lnTo>
                  <a:pt x="19" y="203"/>
                </a:lnTo>
                <a:lnTo>
                  <a:pt x="58" y="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69" name="Freeform 2677"/>
          <p:cNvSpPr>
            <a:spLocks/>
          </p:cNvSpPr>
          <p:nvPr/>
        </p:nvSpPr>
        <p:spPr bwMode="auto">
          <a:xfrm>
            <a:off x="6861175" y="3398838"/>
            <a:ext cx="185738" cy="168275"/>
          </a:xfrm>
          <a:custGeom>
            <a:avLst/>
            <a:gdLst>
              <a:gd name="T0" fmla="*/ 232 w 232"/>
              <a:gd name="T1" fmla="*/ 13 h 213"/>
              <a:gd name="T2" fmla="*/ 219 w 232"/>
              <a:gd name="T3" fmla="*/ 0 h 213"/>
              <a:gd name="T4" fmla="*/ 0 w 232"/>
              <a:gd name="T5" fmla="*/ 200 h 213"/>
              <a:gd name="T6" fmla="*/ 13 w 232"/>
              <a:gd name="T7" fmla="*/ 213 h 213"/>
              <a:gd name="T8" fmla="*/ 232 w 232"/>
              <a:gd name="T9" fmla="*/ 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2" h="213">
                <a:moveTo>
                  <a:pt x="232" y="13"/>
                </a:moveTo>
                <a:lnTo>
                  <a:pt x="219" y="0"/>
                </a:lnTo>
                <a:lnTo>
                  <a:pt x="0" y="200"/>
                </a:lnTo>
                <a:lnTo>
                  <a:pt x="13" y="213"/>
                </a:lnTo>
                <a:lnTo>
                  <a:pt x="232" y="1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0" name="Freeform 2678"/>
          <p:cNvSpPr>
            <a:spLocks/>
          </p:cNvSpPr>
          <p:nvPr/>
        </p:nvSpPr>
        <p:spPr bwMode="auto">
          <a:xfrm>
            <a:off x="7316788" y="3398838"/>
            <a:ext cx="150812" cy="168275"/>
          </a:xfrm>
          <a:custGeom>
            <a:avLst/>
            <a:gdLst>
              <a:gd name="T0" fmla="*/ 191 w 191"/>
              <a:gd name="T1" fmla="*/ 13 h 213"/>
              <a:gd name="T2" fmla="*/ 175 w 191"/>
              <a:gd name="T3" fmla="*/ 0 h 213"/>
              <a:gd name="T4" fmla="*/ 0 w 191"/>
              <a:gd name="T5" fmla="*/ 200 h 213"/>
              <a:gd name="T6" fmla="*/ 16 w 191"/>
              <a:gd name="T7" fmla="*/ 213 h 213"/>
              <a:gd name="T8" fmla="*/ 191 w 191"/>
              <a:gd name="T9" fmla="*/ 13 h 2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1" h="213">
                <a:moveTo>
                  <a:pt x="191" y="13"/>
                </a:moveTo>
                <a:lnTo>
                  <a:pt x="175" y="0"/>
                </a:lnTo>
                <a:lnTo>
                  <a:pt x="0" y="200"/>
                </a:lnTo>
                <a:lnTo>
                  <a:pt x="16" y="213"/>
                </a:lnTo>
                <a:lnTo>
                  <a:pt x="191" y="1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1" name="Freeform 2679"/>
          <p:cNvSpPr>
            <a:spLocks/>
          </p:cNvSpPr>
          <p:nvPr/>
        </p:nvSpPr>
        <p:spPr bwMode="auto">
          <a:xfrm>
            <a:off x="7445375" y="3605213"/>
            <a:ext cx="233363" cy="463550"/>
          </a:xfrm>
          <a:custGeom>
            <a:avLst/>
            <a:gdLst>
              <a:gd name="T0" fmla="*/ 294 w 294"/>
              <a:gd name="T1" fmla="*/ 9 h 584"/>
              <a:gd name="T2" fmla="*/ 278 w 294"/>
              <a:gd name="T3" fmla="*/ 0 h 584"/>
              <a:gd name="T4" fmla="*/ 0 w 294"/>
              <a:gd name="T5" fmla="*/ 574 h 584"/>
              <a:gd name="T6" fmla="*/ 16 w 294"/>
              <a:gd name="T7" fmla="*/ 584 h 584"/>
              <a:gd name="T8" fmla="*/ 294 w 294"/>
              <a:gd name="T9" fmla="*/ 9 h 5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4" h="584">
                <a:moveTo>
                  <a:pt x="294" y="9"/>
                </a:moveTo>
                <a:lnTo>
                  <a:pt x="278" y="0"/>
                </a:lnTo>
                <a:lnTo>
                  <a:pt x="0" y="574"/>
                </a:lnTo>
                <a:lnTo>
                  <a:pt x="16" y="584"/>
                </a:lnTo>
                <a:lnTo>
                  <a:pt x="294" y="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2" name="Freeform 2680"/>
          <p:cNvSpPr>
            <a:spLocks/>
          </p:cNvSpPr>
          <p:nvPr/>
        </p:nvSpPr>
        <p:spPr bwMode="auto">
          <a:xfrm>
            <a:off x="7248525" y="4057650"/>
            <a:ext cx="431800" cy="1223963"/>
          </a:xfrm>
          <a:custGeom>
            <a:avLst/>
            <a:gdLst>
              <a:gd name="T0" fmla="*/ 543 w 543"/>
              <a:gd name="T1" fmla="*/ 7 h 1544"/>
              <a:gd name="T2" fmla="*/ 523 w 543"/>
              <a:gd name="T3" fmla="*/ 0 h 1544"/>
              <a:gd name="T4" fmla="*/ 0 w 543"/>
              <a:gd name="T5" fmla="*/ 1537 h 1544"/>
              <a:gd name="T6" fmla="*/ 19 w 543"/>
              <a:gd name="T7" fmla="*/ 1544 h 1544"/>
              <a:gd name="T8" fmla="*/ 543 w 543"/>
              <a:gd name="T9" fmla="*/ 7 h 1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43" h="1544">
                <a:moveTo>
                  <a:pt x="543" y="7"/>
                </a:moveTo>
                <a:lnTo>
                  <a:pt x="523" y="0"/>
                </a:lnTo>
                <a:lnTo>
                  <a:pt x="0" y="1537"/>
                </a:lnTo>
                <a:lnTo>
                  <a:pt x="19" y="1544"/>
                </a:lnTo>
                <a:lnTo>
                  <a:pt x="543" y="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3" name="Freeform 2681"/>
          <p:cNvSpPr>
            <a:spLocks/>
          </p:cNvSpPr>
          <p:nvPr/>
        </p:nvSpPr>
        <p:spPr bwMode="auto">
          <a:xfrm>
            <a:off x="7280275" y="4492625"/>
            <a:ext cx="395288" cy="184150"/>
          </a:xfrm>
          <a:custGeom>
            <a:avLst/>
            <a:gdLst>
              <a:gd name="T0" fmla="*/ 498 w 498"/>
              <a:gd name="T1" fmla="*/ 20 h 233"/>
              <a:gd name="T2" fmla="*/ 492 w 498"/>
              <a:gd name="T3" fmla="*/ 0 h 233"/>
              <a:gd name="T4" fmla="*/ 0 w 498"/>
              <a:gd name="T5" fmla="*/ 214 h 233"/>
              <a:gd name="T6" fmla="*/ 7 w 498"/>
              <a:gd name="T7" fmla="*/ 233 h 233"/>
              <a:gd name="T8" fmla="*/ 498 w 498"/>
              <a:gd name="T9" fmla="*/ 20 h 2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8" h="233">
                <a:moveTo>
                  <a:pt x="498" y="20"/>
                </a:moveTo>
                <a:lnTo>
                  <a:pt x="492" y="0"/>
                </a:lnTo>
                <a:lnTo>
                  <a:pt x="0" y="214"/>
                </a:lnTo>
                <a:lnTo>
                  <a:pt x="7" y="233"/>
                </a:lnTo>
                <a:lnTo>
                  <a:pt x="498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4" name="Freeform 2682"/>
          <p:cNvSpPr>
            <a:spLocks/>
          </p:cNvSpPr>
          <p:nvPr/>
        </p:nvSpPr>
        <p:spPr bwMode="auto">
          <a:xfrm>
            <a:off x="7334250" y="4567238"/>
            <a:ext cx="342900" cy="384175"/>
          </a:xfrm>
          <a:custGeom>
            <a:avLst/>
            <a:gdLst>
              <a:gd name="T0" fmla="*/ 420 w 433"/>
              <a:gd name="T1" fmla="*/ 484 h 484"/>
              <a:gd name="T2" fmla="*/ 433 w 433"/>
              <a:gd name="T3" fmla="*/ 471 h 484"/>
              <a:gd name="T4" fmla="*/ 13 w 433"/>
              <a:gd name="T5" fmla="*/ 0 h 484"/>
              <a:gd name="T6" fmla="*/ 0 w 433"/>
              <a:gd name="T7" fmla="*/ 13 h 484"/>
              <a:gd name="T8" fmla="*/ 420 w 433"/>
              <a:gd name="T9" fmla="*/ 484 h 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3" h="484">
                <a:moveTo>
                  <a:pt x="420" y="484"/>
                </a:moveTo>
                <a:lnTo>
                  <a:pt x="433" y="471"/>
                </a:lnTo>
                <a:lnTo>
                  <a:pt x="13" y="0"/>
                </a:lnTo>
                <a:lnTo>
                  <a:pt x="0" y="13"/>
                </a:lnTo>
                <a:lnTo>
                  <a:pt x="420" y="484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5" name="Freeform 2683"/>
          <p:cNvSpPr>
            <a:spLocks/>
          </p:cNvSpPr>
          <p:nvPr/>
        </p:nvSpPr>
        <p:spPr bwMode="auto">
          <a:xfrm>
            <a:off x="7496175" y="5381625"/>
            <a:ext cx="182563" cy="211138"/>
          </a:xfrm>
          <a:custGeom>
            <a:avLst/>
            <a:gdLst>
              <a:gd name="T0" fmla="*/ 230 w 230"/>
              <a:gd name="T1" fmla="*/ 13 h 265"/>
              <a:gd name="T2" fmla="*/ 214 w 230"/>
              <a:gd name="T3" fmla="*/ 0 h 265"/>
              <a:gd name="T4" fmla="*/ 0 w 230"/>
              <a:gd name="T5" fmla="*/ 252 h 265"/>
              <a:gd name="T6" fmla="*/ 17 w 230"/>
              <a:gd name="T7" fmla="*/ 265 h 265"/>
              <a:gd name="T8" fmla="*/ 230 w 230"/>
              <a:gd name="T9" fmla="*/ 13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0" h="265">
                <a:moveTo>
                  <a:pt x="230" y="13"/>
                </a:moveTo>
                <a:lnTo>
                  <a:pt x="214" y="0"/>
                </a:lnTo>
                <a:lnTo>
                  <a:pt x="0" y="252"/>
                </a:lnTo>
                <a:lnTo>
                  <a:pt x="17" y="265"/>
                </a:lnTo>
                <a:lnTo>
                  <a:pt x="230" y="1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6" name="Freeform 2684"/>
          <p:cNvSpPr>
            <a:spLocks/>
          </p:cNvSpPr>
          <p:nvPr/>
        </p:nvSpPr>
        <p:spPr bwMode="auto">
          <a:xfrm>
            <a:off x="7332663" y="5275263"/>
            <a:ext cx="346075" cy="561975"/>
          </a:xfrm>
          <a:custGeom>
            <a:avLst/>
            <a:gdLst>
              <a:gd name="T0" fmla="*/ 420 w 436"/>
              <a:gd name="T1" fmla="*/ 707 h 707"/>
              <a:gd name="T2" fmla="*/ 436 w 436"/>
              <a:gd name="T3" fmla="*/ 697 h 707"/>
              <a:gd name="T4" fmla="*/ 16 w 436"/>
              <a:gd name="T5" fmla="*/ 0 h 707"/>
              <a:gd name="T6" fmla="*/ 0 w 436"/>
              <a:gd name="T7" fmla="*/ 10 h 707"/>
              <a:gd name="T8" fmla="*/ 420 w 436"/>
              <a:gd name="T9" fmla="*/ 707 h 7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6" h="707">
                <a:moveTo>
                  <a:pt x="420" y="707"/>
                </a:moveTo>
                <a:lnTo>
                  <a:pt x="436" y="697"/>
                </a:lnTo>
                <a:lnTo>
                  <a:pt x="16" y="0"/>
                </a:lnTo>
                <a:lnTo>
                  <a:pt x="0" y="10"/>
                </a:lnTo>
                <a:lnTo>
                  <a:pt x="420" y="70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7" name="Freeform 2685"/>
          <p:cNvSpPr>
            <a:spLocks/>
          </p:cNvSpPr>
          <p:nvPr/>
        </p:nvSpPr>
        <p:spPr bwMode="auto">
          <a:xfrm>
            <a:off x="7427913" y="5786438"/>
            <a:ext cx="41275" cy="258762"/>
          </a:xfrm>
          <a:custGeom>
            <a:avLst/>
            <a:gdLst>
              <a:gd name="T0" fmla="*/ 32 w 52"/>
              <a:gd name="T1" fmla="*/ 326 h 326"/>
              <a:gd name="T2" fmla="*/ 52 w 52"/>
              <a:gd name="T3" fmla="*/ 323 h 326"/>
              <a:gd name="T4" fmla="*/ 19 w 52"/>
              <a:gd name="T5" fmla="*/ 0 h 326"/>
              <a:gd name="T6" fmla="*/ 0 w 52"/>
              <a:gd name="T7" fmla="*/ 4 h 326"/>
              <a:gd name="T8" fmla="*/ 32 w 52"/>
              <a:gd name="T9" fmla="*/ 326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326">
                <a:moveTo>
                  <a:pt x="32" y="326"/>
                </a:moveTo>
                <a:lnTo>
                  <a:pt x="52" y="323"/>
                </a:lnTo>
                <a:lnTo>
                  <a:pt x="19" y="0"/>
                </a:lnTo>
                <a:lnTo>
                  <a:pt x="0" y="4"/>
                </a:lnTo>
                <a:lnTo>
                  <a:pt x="32" y="32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8" name="Freeform 2686"/>
          <p:cNvSpPr>
            <a:spLocks/>
          </p:cNvSpPr>
          <p:nvPr/>
        </p:nvSpPr>
        <p:spPr bwMode="auto">
          <a:xfrm>
            <a:off x="5965825" y="5580063"/>
            <a:ext cx="1077913" cy="471487"/>
          </a:xfrm>
          <a:custGeom>
            <a:avLst/>
            <a:gdLst>
              <a:gd name="T0" fmla="*/ 1351 w 1357"/>
              <a:gd name="T1" fmla="*/ 595 h 595"/>
              <a:gd name="T2" fmla="*/ 1357 w 1357"/>
              <a:gd name="T3" fmla="*/ 575 h 595"/>
              <a:gd name="T4" fmla="*/ 6 w 1357"/>
              <a:gd name="T5" fmla="*/ 0 h 595"/>
              <a:gd name="T6" fmla="*/ 0 w 1357"/>
              <a:gd name="T7" fmla="*/ 20 h 595"/>
              <a:gd name="T8" fmla="*/ 1351 w 1357"/>
              <a:gd name="T9" fmla="*/ 595 h 5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57" h="595">
                <a:moveTo>
                  <a:pt x="1351" y="595"/>
                </a:moveTo>
                <a:lnTo>
                  <a:pt x="1357" y="575"/>
                </a:lnTo>
                <a:lnTo>
                  <a:pt x="6" y="0"/>
                </a:lnTo>
                <a:lnTo>
                  <a:pt x="0" y="20"/>
                </a:lnTo>
                <a:lnTo>
                  <a:pt x="1351" y="595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79" name="Freeform 2687"/>
          <p:cNvSpPr>
            <a:spLocks/>
          </p:cNvSpPr>
          <p:nvPr/>
        </p:nvSpPr>
        <p:spPr bwMode="auto">
          <a:xfrm>
            <a:off x="5908675" y="5678488"/>
            <a:ext cx="731838" cy="371475"/>
          </a:xfrm>
          <a:custGeom>
            <a:avLst/>
            <a:gdLst>
              <a:gd name="T0" fmla="*/ 911 w 921"/>
              <a:gd name="T1" fmla="*/ 468 h 468"/>
              <a:gd name="T2" fmla="*/ 921 w 921"/>
              <a:gd name="T3" fmla="*/ 452 h 468"/>
              <a:gd name="T4" fmla="*/ 10 w 921"/>
              <a:gd name="T5" fmla="*/ 0 h 468"/>
              <a:gd name="T6" fmla="*/ 0 w 921"/>
              <a:gd name="T7" fmla="*/ 16 h 468"/>
              <a:gd name="T8" fmla="*/ 911 w 921"/>
              <a:gd name="T9" fmla="*/ 468 h 4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21" h="468">
                <a:moveTo>
                  <a:pt x="911" y="468"/>
                </a:moveTo>
                <a:lnTo>
                  <a:pt x="921" y="452"/>
                </a:lnTo>
                <a:lnTo>
                  <a:pt x="10" y="0"/>
                </a:lnTo>
                <a:lnTo>
                  <a:pt x="0" y="16"/>
                </a:lnTo>
                <a:lnTo>
                  <a:pt x="911" y="46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80" name="Freeform 2688"/>
          <p:cNvSpPr>
            <a:spLocks/>
          </p:cNvSpPr>
          <p:nvPr/>
        </p:nvSpPr>
        <p:spPr bwMode="auto">
          <a:xfrm>
            <a:off x="6176963" y="4976813"/>
            <a:ext cx="55562" cy="1066800"/>
          </a:xfrm>
          <a:custGeom>
            <a:avLst/>
            <a:gdLst>
              <a:gd name="T0" fmla="*/ 52 w 71"/>
              <a:gd name="T1" fmla="*/ 1343 h 1343"/>
              <a:gd name="T2" fmla="*/ 71 w 71"/>
              <a:gd name="T3" fmla="*/ 1343 h 1343"/>
              <a:gd name="T4" fmla="*/ 19 w 71"/>
              <a:gd name="T5" fmla="*/ 0 h 1343"/>
              <a:gd name="T6" fmla="*/ 0 w 71"/>
              <a:gd name="T7" fmla="*/ 0 h 1343"/>
              <a:gd name="T8" fmla="*/ 52 w 71"/>
              <a:gd name="T9" fmla="*/ 1343 h 13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1343">
                <a:moveTo>
                  <a:pt x="52" y="1343"/>
                </a:moveTo>
                <a:lnTo>
                  <a:pt x="71" y="1343"/>
                </a:lnTo>
                <a:lnTo>
                  <a:pt x="19" y="0"/>
                </a:lnTo>
                <a:lnTo>
                  <a:pt x="0" y="0"/>
                </a:lnTo>
                <a:lnTo>
                  <a:pt x="52" y="134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81" name="Freeform 2689"/>
          <p:cNvSpPr>
            <a:spLocks/>
          </p:cNvSpPr>
          <p:nvPr/>
        </p:nvSpPr>
        <p:spPr bwMode="auto">
          <a:xfrm>
            <a:off x="5465763" y="5378450"/>
            <a:ext cx="355600" cy="668338"/>
          </a:xfrm>
          <a:custGeom>
            <a:avLst/>
            <a:gdLst>
              <a:gd name="T0" fmla="*/ 433 w 449"/>
              <a:gd name="T1" fmla="*/ 843 h 843"/>
              <a:gd name="T2" fmla="*/ 449 w 449"/>
              <a:gd name="T3" fmla="*/ 833 h 843"/>
              <a:gd name="T4" fmla="*/ 16 w 449"/>
              <a:gd name="T5" fmla="*/ 0 h 843"/>
              <a:gd name="T6" fmla="*/ 0 w 449"/>
              <a:gd name="T7" fmla="*/ 10 h 843"/>
              <a:gd name="T8" fmla="*/ 433 w 449"/>
              <a:gd name="T9" fmla="*/ 843 h 8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" h="843">
                <a:moveTo>
                  <a:pt x="433" y="843"/>
                </a:moveTo>
                <a:lnTo>
                  <a:pt x="449" y="833"/>
                </a:lnTo>
                <a:lnTo>
                  <a:pt x="16" y="0"/>
                </a:lnTo>
                <a:lnTo>
                  <a:pt x="0" y="10"/>
                </a:lnTo>
                <a:lnTo>
                  <a:pt x="433" y="84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82" name="Freeform 2690"/>
          <p:cNvSpPr>
            <a:spLocks/>
          </p:cNvSpPr>
          <p:nvPr/>
        </p:nvSpPr>
        <p:spPr bwMode="auto">
          <a:xfrm>
            <a:off x="5399088" y="5178425"/>
            <a:ext cx="484187" cy="868363"/>
          </a:xfrm>
          <a:custGeom>
            <a:avLst/>
            <a:gdLst>
              <a:gd name="T0" fmla="*/ 0 w 611"/>
              <a:gd name="T1" fmla="*/ 1085 h 1095"/>
              <a:gd name="T2" fmla="*/ 16 w 611"/>
              <a:gd name="T3" fmla="*/ 1095 h 1095"/>
              <a:gd name="T4" fmla="*/ 611 w 611"/>
              <a:gd name="T5" fmla="*/ 10 h 1095"/>
              <a:gd name="T6" fmla="*/ 595 w 611"/>
              <a:gd name="T7" fmla="*/ 0 h 1095"/>
              <a:gd name="T8" fmla="*/ 0 w 611"/>
              <a:gd name="T9" fmla="*/ 1085 h 10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1" h="1095">
                <a:moveTo>
                  <a:pt x="0" y="1085"/>
                </a:moveTo>
                <a:lnTo>
                  <a:pt x="16" y="1095"/>
                </a:lnTo>
                <a:lnTo>
                  <a:pt x="611" y="10"/>
                </a:lnTo>
                <a:lnTo>
                  <a:pt x="595" y="0"/>
                </a:lnTo>
                <a:lnTo>
                  <a:pt x="0" y="1085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85" name="Freeform 2693"/>
          <p:cNvSpPr>
            <a:spLocks/>
          </p:cNvSpPr>
          <p:nvPr/>
        </p:nvSpPr>
        <p:spPr bwMode="auto">
          <a:xfrm>
            <a:off x="5341938" y="5780088"/>
            <a:ext cx="812800" cy="112712"/>
          </a:xfrm>
          <a:custGeom>
            <a:avLst/>
            <a:gdLst>
              <a:gd name="T0" fmla="*/ 1021 w 1024"/>
              <a:gd name="T1" fmla="*/ 142 h 142"/>
              <a:gd name="T2" fmla="*/ 1024 w 1024"/>
              <a:gd name="T3" fmla="*/ 123 h 142"/>
              <a:gd name="T4" fmla="*/ 3 w 1024"/>
              <a:gd name="T5" fmla="*/ 0 h 142"/>
              <a:gd name="T6" fmla="*/ 0 w 1024"/>
              <a:gd name="T7" fmla="*/ 20 h 142"/>
              <a:gd name="T8" fmla="*/ 1021 w 1024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24" h="142">
                <a:moveTo>
                  <a:pt x="1021" y="142"/>
                </a:moveTo>
                <a:lnTo>
                  <a:pt x="1024" y="123"/>
                </a:lnTo>
                <a:lnTo>
                  <a:pt x="3" y="0"/>
                </a:lnTo>
                <a:lnTo>
                  <a:pt x="0" y="20"/>
                </a:lnTo>
                <a:lnTo>
                  <a:pt x="1021" y="14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498" name="Freeform 2706"/>
          <p:cNvSpPr>
            <a:spLocks/>
          </p:cNvSpPr>
          <p:nvPr/>
        </p:nvSpPr>
        <p:spPr bwMode="auto">
          <a:xfrm>
            <a:off x="5819775" y="5680075"/>
            <a:ext cx="185738" cy="209550"/>
          </a:xfrm>
          <a:custGeom>
            <a:avLst/>
            <a:gdLst>
              <a:gd name="T0" fmla="*/ 0 w 236"/>
              <a:gd name="T1" fmla="*/ 252 h 265"/>
              <a:gd name="T2" fmla="*/ 16 w 236"/>
              <a:gd name="T3" fmla="*/ 265 h 265"/>
              <a:gd name="T4" fmla="*/ 236 w 236"/>
              <a:gd name="T5" fmla="*/ 13 h 265"/>
              <a:gd name="T6" fmla="*/ 220 w 236"/>
              <a:gd name="T7" fmla="*/ 0 h 265"/>
              <a:gd name="T8" fmla="*/ 0 w 236"/>
              <a:gd name="T9" fmla="*/ 25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6" h="265">
                <a:moveTo>
                  <a:pt x="0" y="252"/>
                </a:moveTo>
                <a:lnTo>
                  <a:pt x="16" y="265"/>
                </a:lnTo>
                <a:lnTo>
                  <a:pt x="236" y="13"/>
                </a:lnTo>
                <a:lnTo>
                  <a:pt x="220" y="0"/>
                </a:lnTo>
                <a:lnTo>
                  <a:pt x="0" y="25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43" name="Freeform 2751"/>
          <p:cNvSpPr>
            <a:spLocks/>
          </p:cNvSpPr>
          <p:nvPr/>
        </p:nvSpPr>
        <p:spPr bwMode="auto">
          <a:xfrm>
            <a:off x="7464425" y="4668838"/>
            <a:ext cx="87313" cy="309562"/>
          </a:xfrm>
          <a:custGeom>
            <a:avLst/>
            <a:gdLst>
              <a:gd name="T0" fmla="*/ 110 w 110"/>
              <a:gd name="T1" fmla="*/ 3 h 390"/>
              <a:gd name="T2" fmla="*/ 91 w 110"/>
              <a:gd name="T3" fmla="*/ 0 h 390"/>
              <a:gd name="T4" fmla="*/ 0 w 110"/>
              <a:gd name="T5" fmla="*/ 387 h 390"/>
              <a:gd name="T6" fmla="*/ 19 w 110"/>
              <a:gd name="T7" fmla="*/ 390 h 390"/>
              <a:gd name="T8" fmla="*/ 110 w 110"/>
              <a:gd name="T9" fmla="*/ 3 h 3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0" h="390">
                <a:moveTo>
                  <a:pt x="110" y="3"/>
                </a:moveTo>
                <a:lnTo>
                  <a:pt x="91" y="0"/>
                </a:lnTo>
                <a:lnTo>
                  <a:pt x="0" y="387"/>
                </a:lnTo>
                <a:lnTo>
                  <a:pt x="19" y="390"/>
                </a:lnTo>
                <a:lnTo>
                  <a:pt x="110" y="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44" name="Rectangle 2752"/>
          <p:cNvSpPr>
            <a:spLocks noChangeArrowheads="1"/>
          </p:cNvSpPr>
          <p:nvPr/>
        </p:nvSpPr>
        <p:spPr bwMode="auto">
          <a:xfrm>
            <a:off x="7369175" y="4662488"/>
            <a:ext cx="174625" cy="142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64" name="Freeform 2772"/>
          <p:cNvSpPr>
            <a:spLocks/>
          </p:cNvSpPr>
          <p:nvPr/>
        </p:nvSpPr>
        <p:spPr bwMode="auto">
          <a:xfrm>
            <a:off x="5751513" y="4165600"/>
            <a:ext cx="96837" cy="504825"/>
          </a:xfrm>
          <a:custGeom>
            <a:avLst/>
            <a:gdLst>
              <a:gd name="T0" fmla="*/ 20 w 123"/>
              <a:gd name="T1" fmla="*/ 0 h 636"/>
              <a:gd name="T2" fmla="*/ 0 w 123"/>
              <a:gd name="T3" fmla="*/ 3 h 636"/>
              <a:gd name="T4" fmla="*/ 104 w 123"/>
              <a:gd name="T5" fmla="*/ 636 h 636"/>
              <a:gd name="T6" fmla="*/ 123 w 123"/>
              <a:gd name="T7" fmla="*/ 633 h 636"/>
              <a:gd name="T8" fmla="*/ 20 w 123"/>
              <a:gd name="T9" fmla="*/ 0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636">
                <a:moveTo>
                  <a:pt x="20" y="0"/>
                </a:moveTo>
                <a:lnTo>
                  <a:pt x="0" y="3"/>
                </a:lnTo>
                <a:lnTo>
                  <a:pt x="104" y="636"/>
                </a:lnTo>
                <a:lnTo>
                  <a:pt x="123" y="633"/>
                </a:lnTo>
                <a:lnTo>
                  <a:pt x="20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84" name="Rectangle 2792"/>
          <p:cNvSpPr>
            <a:spLocks noChangeArrowheads="1"/>
          </p:cNvSpPr>
          <p:nvPr/>
        </p:nvSpPr>
        <p:spPr bwMode="auto">
          <a:xfrm>
            <a:off x="6856413" y="4662488"/>
            <a:ext cx="307975" cy="142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85" name="Freeform 2793"/>
          <p:cNvSpPr>
            <a:spLocks/>
          </p:cNvSpPr>
          <p:nvPr/>
        </p:nvSpPr>
        <p:spPr bwMode="auto">
          <a:xfrm>
            <a:off x="7156450" y="4668838"/>
            <a:ext cx="31750" cy="109537"/>
          </a:xfrm>
          <a:custGeom>
            <a:avLst/>
            <a:gdLst>
              <a:gd name="T0" fmla="*/ 20 w 39"/>
              <a:gd name="T1" fmla="*/ 138 h 138"/>
              <a:gd name="T2" fmla="*/ 39 w 39"/>
              <a:gd name="T3" fmla="*/ 135 h 138"/>
              <a:gd name="T4" fmla="*/ 20 w 39"/>
              <a:gd name="T5" fmla="*/ 0 h 138"/>
              <a:gd name="T6" fmla="*/ 0 w 39"/>
              <a:gd name="T7" fmla="*/ 3 h 138"/>
              <a:gd name="T8" fmla="*/ 20 w 39"/>
              <a:gd name="T9" fmla="*/ 138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" h="138">
                <a:moveTo>
                  <a:pt x="20" y="138"/>
                </a:moveTo>
                <a:lnTo>
                  <a:pt x="39" y="135"/>
                </a:lnTo>
                <a:lnTo>
                  <a:pt x="20" y="0"/>
                </a:lnTo>
                <a:lnTo>
                  <a:pt x="0" y="3"/>
                </a:lnTo>
                <a:lnTo>
                  <a:pt x="20" y="13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86" name="Rectangle 2794"/>
          <p:cNvSpPr>
            <a:spLocks noChangeArrowheads="1"/>
          </p:cNvSpPr>
          <p:nvPr/>
        </p:nvSpPr>
        <p:spPr bwMode="auto">
          <a:xfrm>
            <a:off x="6769100" y="4564063"/>
            <a:ext cx="420688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87" name="Rectangle 2795"/>
          <p:cNvSpPr>
            <a:spLocks noChangeArrowheads="1"/>
          </p:cNvSpPr>
          <p:nvPr/>
        </p:nvSpPr>
        <p:spPr bwMode="auto">
          <a:xfrm>
            <a:off x="6818313" y="4371975"/>
            <a:ext cx="15875" cy="298450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88" name="Rectangle 2796"/>
          <p:cNvSpPr>
            <a:spLocks noChangeArrowheads="1"/>
          </p:cNvSpPr>
          <p:nvPr/>
        </p:nvSpPr>
        <p:spPr bwMode="auto">
          <a:xfrm>
            <a:off x="6780213" y="4364038"/>
            <a:ext cx="46037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89" name="Freeform 2797"/>
          <p:cNvSpPr>
            <a:spLocks/>
          </p:cNvSpPr>
          <p:nvPr/>
        </p:nvSpPr>
        <p:spPr bwMode="auto">
          <a:xfrm>
            <a:off x="6823075" y="4257675"/>
            <a:ext cx="298450" cy="122238"/>
          </a:xfrm>
          <a:custGeom>
            <a:avLst/>
            <a:gdLst>
              <a:gd name="T0" fmla="*/ 375 w 375"/>
              <a:gd name="T1" fmla="*/ 20 h 155"/>
              <a:gd name="T2" fmla="*/ 369 w 375"/>
              <a:gd name="T3" fmla="*/ 0 h 155"/>
              <a:gd name="T4" fmla="*/ 0 w 375"/>
              <a:gd name="T5" fmla="*/ 136 h 155"/>
              <a:gd name="T6" fmla="*/ 7 w 375"/>
              <a:gd name="T7" fmla="*/ 155 h 155"/>
              <a:gd name="T8" fmla="*/ 375 w 375"/>
              <a:gd name="T9" fmla="*/ 20 h 1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5" h="155">
                <a:moveTo>
                  <a:pt x="375" y="20"/>
                </a:moveTo>
                <a:lnTo>
                  <a:pt x="369" y="0"/>
                </a:lnTo>
                <a:lnTo>
                  <a:pt x="0" y="136"/>
                </a:lnTo>
                <a:lnTo>
                  <a:pt x="7" y="155"/>
                </a:lnTo>
                <a:lnTo>
                  <a:pt x="375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90" name="Rectangle 2798"/>
          <p:cNvSpPr>
            <a:spLocks noChangeArrowheads="1"/>
          </p:cNvSpPr>
          <p:nvPr/>
        </p:nvSpPr>
        <p:spPr bwMode="auto">
          <a:xfrm>
            <a:off x="6905625" y="4470400"/>
            <a:ext cx="14288" cy="101600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91" name="Rectangle 2799"/>
          <p:cNvSpPr>
            <a:spLocks noChangeArrowheads="1"/>
          </p:cNvSpPr>
          <p:nvPr/>
        </p:nvSpPr>
        <p:spPr bwMode="auto">
          <a:xfrm>
            <a:off x="6835775" y="4462463"/>
            <a:ext cx="77788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92" name="Rectangle 2800"/>
          <p:cNvSpPr>
            <a:spLocks noChangeArrowheads="1"/>
          </p:cNvSpPr>
          <p:nvPr/>
        </p:nvSpPr>
        <p:spPr bwMode="auto">
          <a:xfrm>
            <a:off x="6913563" y="4462463"/>
            <a:ext cx="87312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93" name="Freeform 2801"/>
          <p:cNvSpPr>
            <a:spLocks/>
          </p:cNvSpPr>
          <p:nvPr/>
        </p:nvSpPr>
        <p:spPr bwMode="auto">
          <a:xfrm>
            <a:off x="6956425" y="4165600"/>
            <a:ext cx="144463" cy="409575"/>
          </a:xfrm>
          <a:custGeom>
            <a:avLst/>
            <a:gdLst>
              <a:gd name="T0" fmla="*/ 181 w 181"/>
              <a:gd name="T1" fmla="*/ 7 h 517"/>
              <a:gd name="T2" fmla="*/ 162 w 181"/>
              <a:gd name="T3" fmla="*/ 0 h 517"/>
              <a:gd name="T4" fmla="*/ 0 w 181"/>
              <a:gd name="T5" fmla="*/ 510 h 517"/>
              <a:gd name="T6" fmla="*/ 20 w 181"/>
              <a:gd name="T7" fmla="*/ 517 h 517"/>
              <a:gd name="T8" fmla="*/ 181 w 181"/>
              <a:gd name="T9" fmla="*/ 7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1" h="517">
                <a:moveTo>
                  <a:pt x="181" y="7"/>
                </a:moveTo>
                <a:lnTo>
                  <a:pt x="162" y="0"/>
                </a:lnTo>
                <a:lnTo>
                  <a:pt x="0" y="510"/>
                </a:lnTo>
                <a:lnTo>
                  <a:pt x="20" y="517"/>
                </a:lnTo>
                <a:lnTo>
                  <a:pt x="181" y="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94" name="Freeform 2802"/>
          <p:cNvSpPr>
            <a:spLocks/>
          </p:cNvSpPr>
          <p:nvPr/>
        </p:nvSpPr>
        <p:spPr bwMode="auto">
          <a:xfrm>
            <a:off x="7089775" y="4159250"/>
            <a:ext cx="271463" cy="112713"/>
          </a:xfrm>
          <a:custGeom>
            <a:avLst/>
            <a:gdLst>
              <a:gd name="T0" fmla="*/ 336 w 343"/>
              <a:gd name="T1" fmla="*/ 142 h 142"/>
              <a:gd name="T2" fmla="*/ 343 w 343"/>
              <a:gd name="T3" fmla="*/ 122 h 142"/>
              <a:gd name="T4" fmla="*/ 7 w 343"/>
              <a:gd name="T5" fmla="*/ 0 h 142"/>
              <a:gd name="T6" fmla="*/ 0 w 343"/>
              <a:gd name="T7" fmla="*/ 19 h 142"/>
              <a:gd name="T8" fmla="*/ 336 w 343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3" h="142">
                <a:moveTo>
                  <a:pt x="336" y="142"/>
                </a:moveTo>
                <a:lnTo>
                  <a:pt x="343" y="122"/>
                </a:lnTo>
                <a:lnTo>
                  <a:pt x="7" y="0"/>
                </a:lnTo>
                <a:lnTo>
                  <a:pt x="0" y="19"/>
                </a:lnTo>
                <a:lnTo>
                  <a:pt x="336" y="14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95" name="Freeform 2803"/>
          <p:cNvSpPr>
            <a:spLocks/>
          </p:cNvSpPr>
          <p:nvPr/>
        </p:nvSpPr>
        <p:spPr bwMode="auto">
          <a:xfrm>
            <a:off x="6543675" y="4565650"/>
            <a:ext cx="425450" cy="315913"/>
          </a:xfrm>
          <a:custGeom>
            <a:avLst/>
            <a:gdLst>
              <a:gd name="T0" fmla="*/ 0 w 536"/>
              <a:gd name="T1" fmla="*/ 381 h 398"/>
              <a:gd name="T2" fmla="*/ 13 w 536"/>
              <a:gd name="T3" fmla="*/ 398 h 398"/>
              <a:gd name="T4" fmla="*/ 536 w 536"/>
              <a:gd name="T5" fmla="*/ 17 h 398"/>
              <a:gd name="T6" fmla="*/ 523 w 536"/>
              <a:gd name="T7" fmla="*/ 0 h 398"/>
              <a:gd name="T8" fmla="*/ 0 w 536"/>
              <a:gd name="T9" fmla="*/ 381 h 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36" h="398">
                <a:moveTo>
                  <a:pt x="0" y="381"/>
                </a:moveTo>
                <a:lnTo>
                  <a:pt x="13" y="398"/>
                </a:lnTo>
                <a:lnTo>
                  <a:pt x="536" y="17"/>
                </a:lnTo>
                <a:lnTo>
                  <a:pt x="523" y="0"/>
                </a:lnTo>
                <a:lnTo>
                  <a:pt x="0" y="38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96" name="Freeform 2804"/>
          <p:cNvSpPr>
            <a:spLocks/>
          </p:cNvSpPr>
          <p:nvPr/>
        </p:nvSpPr>
        <p:spPr bwMode="auto">
          <a:xfrm>
            <a:off x="6956425" y="4570413"/>
            <a:ext cx="282575" cy="711200"/>
          </a:xfrm>
          <a:custGeom>
            <a:avLst/>
            <a:gdLst>
              <a:gd name="T0" fmla="*/ 336 w 356"/>
              <a:gd name="T1" fmla="*/ 898 h 898"/>
              <a:gd name="T2" fmla="*/ 356 w 356"/>
              <a:gd name="T3" fmla="*/ 891 h 898"/>
              <a:gd name="T4" fmla="*/ 20 w 356"/>
              <a:gd name="T5" fmla="*/ 0 h 898"/>
              <a:gd name="T6" fmla="*/ 0 w 356"/>
              <a:gd name="T7" fmla="*/ 7 h 898"/>
              <a:gd name="T8" fmla="*/ 336 w 356"/>
              <a:gd name="T9" fmla="*/ 898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898">
                <a:moveTo>
                  <a:pt x="336" y="898"/>
                </a:moveTo>
                <a:lnTo>
                  <a:pt x="356" y="891"/>
                </a:lnTo>
                <a:lnTo>
                  <a:pt x="20" y="0"/>
                </a:lnTo>
                <a:lnTo>
                  <a:pt x="0" y="7"/>
                </a:lnTo>
                <a:lnTo>
                  <a:pt x="336" y="89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597" name="Freeform 2805"/>
          <p:cNvSpPr>
            <a:spLocks/>
          </p:cNvSpPr>
          <p:nvPr/>
        </p:nvSpPr>
        <p:spPr bwMode="auto">
          <a:xfrm>
            <a:off x="6296025" y="4662488"/>
            <a:ext cx="700088" cy="122237"/>
          </a:xfrm>
          <a:custGeom>
            <a:avLst/>
            <a:gdLst>
              <a:gd name="T0" fmla="*/ 882 w 882"/>
              <a:gd name="T1" fmla="*/ 19 h 154"/>
              <a:gd name="T2" fmla="*/ 879 w 882"/>
              <a:gd name="T3" fmla="*/ 0 h 154"/>
              <a:gd name="T4" fmla="*/ 0 w 882"/>
              <a:gd name="T5" fmla="*/ 135 h 154"/>
              <a:gd name="T6" fmla="*/ 3 w 882"/>
              <a:gd name="T7" fmla="*/ 154 h 154"/>
              <a:gd name="T8" fmla="*/ 882 w 882"/>
              <a:gd name="T9" fmla="*/ 19 h 1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2" h="154">
                <a:moveTo>
                  <a:pt x="882" y="19"/>
                </a:moveTo>
                <a:lnTo>
                  <a:pt x="879" y="0"/>
                </a:lnTo>
                <a:lnTo>
                  <a:pt x="0" y="135"/>
                </a:lnTo>
                <a:lnTo>
                  <a:pt x="3" y="154"/>
                </a:lnTo>
                <a:lnTo>
                  <a:pt x="882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02" name="Freeform 2810"/>
          <p:cNvSpPr>
            <a:spLocks/>
          </p:cNvSpPr>
          <p:nvPr/>
        </p:nvSpPr>
        <p:spPr bwMode="auto">
          <a:xfrm>
            <a:off x="6450013" y="3754438"/>
            <a:ext cx="525462" cy="112712"/>
          </a:xfrm>
          <a:custGeom>
            <a:avLst/>
            <a:gdLst>
              <a:gd name="T0" fmla="*/ 659 w 662"/>
              <a:gd name="T1" fmla="*/ 143 h 143"/>
              <a:gd name="T2" fmla="*/ 662 w 662"/>
              <a:gd name="T3" fmla="*/ 123 h 143"/>
              <a:gd name="T4" fmla="*/ 3 w 662"/>
              <a:gd name="T5" fmla="*/ 0 h 143"/>
              <a:gd name="T6" fmla="*/ 0 w 662"/>
              <a:gd name="T7" fmla="*/ 20 h 143"/>
              <a:gd name="T8" fmla="*/ 659 w 662"/>
              <a:gd name="T9" fmla="*/ 143 h 1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62" h="143">
                <a:moveTo>
                  <a:pt x="659" y="143"/>
                </a:moveTo>
                <a:lnTo>
                  <a:pt x="662" y="123"/>
                </a:lnTo>
                <a:lnTo>
                  <a:pt x="3" y="0"/>
                </a:lnTo>
                <a:lnTo>
                  <a:pt x="0" y="20"/>
                </a:lnTo>
                <a:lnTo>
                  <a:pt x="659" y="14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03" name="Freeform 2811"/>
          <p:cNvSpPr>
            <a:spLocks/>
          </p:cNvSpPr>
          <p:nvPr/>
        </p:nvSpPr>
        <p:spPr bwMode="auto">
          <a:xfrm>
            <a:off x="6967538" y="3654425"/>
            <a:ext cx="166687" cy="211138"/>
          </a:xfrm>
          <a:custGeom>
            <a:avLst/>
            <a:gdLst>
              <a:gd name="T0" fmla="*/ 210 w 210"/>
              <a:gd name="T1" fmla="*/ 12 h 264"/>
              <a:gd name="T2" fmla="*/ 194 w 210"/>
              <a:gd name="T3" fmla="*/ 0 h 264"/>
              <a:gd name="T4" fmla="*/ 0 w 210"/>
              <a:gd name="T5" fmla="*/ 251 h 264"/>
              <a:gd name="T6" fmla="*/ 16 w 210"/>
              <a:gd name="T7" fmla="*/ 264 h 264"/>
              <a:gd name="T8" fmla="*/ 210 w 210"/>
              <a:gd name="T9" fmla="*/ 12 h 2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264">
                <a:moveTo>
                  <a:pt x="210" y="12"/>
                </a:moveTo>
                <a:lnTo>
                  <a:pt x="194" y="0"/>
                </a:lnTo>
                <a:lnTo>
                  <a:pt x="0" y="251"/>
                </a:lnTo>
                <a:lnTo>
                  <a:pt x="16" y="264"/>
                </a:lnTo>
                <a:lnTo>
                  <a:pt x="210" y="1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07" name="Freeform 2815"/>
          <p:cNvSpPr>
            <a:spLocks/>
          </p:cNvSpPr>
          <p:nvPr/>
        </p:nvSpPr>
        <p:spPr bwMode="auto">
          <a:xfrm>
            <a:off x="6519863" y="3859213"/>
            <a:ext cx="20637" cy="406400"/>
          </a:xfrm>
          <a:custGeom>
            <a:avLst/>
            <a:gdLst>
              <a:gd name="T0" fmla="*/ 0 w 26"/>
              <a:gd name="T1" fmla="*/ 510 h 510"/>
              <a:gd name="T2" fmla="*/ 19 w 26"/>
              <a:gd name="T3" fmla="*/ 510 h 510"/>
              <a:gd name="T4" fmla="*/ 26 w 26"/>
              <a:gd name="T5" fmla="*/ 0 h 510"/>
              <a:gd name="T6" fmla="*/ 6 w 26"/>
              <a:gd name="T7" fmla="*/ 0 h 510"/>
              <a:gd name="T8" fmla="*/ 0 w 26"/>
              <a:gd name="T9" fmla="*/ 510 h 5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510">
                <a:moveTo>
                  <a:pt x="0" y="510"/>
                </a:moveTo>
                <a:lnTo>
                  <a:pt x="19" y="510"/>
                </a:lnTo>
                <a:lnTo>
                  <a:pt x="26" y="0"/>
                </a:lnTo>
                <a:lnTo>
                  <a:pt x="6" y="0"/>
                </a:lnTo>
                <a:lnTo>
                  <a:pt x="0" y="5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08" name="Freeform 2816"/>
          <p:cNvSpPr>
            <a:spLocks/>
          </p:cNvSpPr>
          <p:nvPr/>
        </p:nvSpPr>
        <p:spPr bwMode="auto">
          <a:xfrm>
            <a:off x="6226175" y="4059238"/>
            <a:ext cx="306388" cy="212725"/>
          </a:xfrm>
          <a:custGeom>
            <a:avLst/>
            <a:gdLst>
              <a:gd name="T0" fmla="*/ 10 w 384"/>
              <a:gd name="T1" fmla="*/ 0 h 268"/>
              <a:gd name="T2" fmla="*/ 0 w 384"/>
              <a:gd name="T3" fmla="*/ 16 h 268"/>
              <a:gd name="T4" fmla="*/ 375 w 384"/>
              <a:gd name="T5" fmla="*/ 268 h 268"/>
              <a:gd name="T6" fmla="*/ 384 w 384"/>
              <a:gd name="T7" fmla="*/ 252 h 268"/>
              <a:gd name="T8" fmla="*/ 10 w 384"/>
              <a:gd name="T9" fmla="*/ 0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4" h="268">
                <a:moveTo>
                  <a:pt x="10" y="0"/>
                </a:moveTo>
                <a:lnTo>
                  <a:pt x="0" y="16"/>
                </a:lnTo>
                <a:lnTo>
                  <a:pt x="375" y="268"/>
                </a:lnTo>
                <a:lnTo>
                  <a:pt x="384" y="252"/>
                </a:lnTo>
                <a:lnTo>
                  <a:pt x="10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09" name="Freeform 2817"/>
          <p:cNvSpPr>
            <a:spLocks/>
          </p:cNvSpPr>
          <p:nvPr/>
        </p:nvSpPr>
        <p:spPr bwMode="auto">
          <a:xfrm>
            <a:off x="6218238" y="3562350"/>
            <a:ext cx="20637" cy="503238"/>
          </a:xfrm>
          <a:custGeom>
            <a:avLst/>
            <a:gdLst>
              <a:gd name="T0" fmla="*/ 19 w 25"/>
              <a:gd name="T1" fmla="*/ 0 h 633"/>
              <a:gd name="T2" fmla="*/ 0 w 25"/>
              <a:gd name="T3" fmla="*/ 0 h 633"/>
              <a:gd name="T4" fmla="*/ 6 w 25"/>
              <a:gd name="T5" fmla="*/ 633 h 633"/>
              <a:gd name="T6" fmla="*/ 25 w 25"/>
              <a:gd name="T7" fmla="*/ 633 h 633"/>
              <a:gd name="T8" fmla="*/ 19 w 25"/>
              <a:gd name="T9" fmla="*/ 0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5" h="633">
                <a:moveTo>
                  <a:pt x="19" y="0"/>
                </a:moveTo>
                <a:lnTo>
                  <a:pt x="0" y="0"/>
                </a:lnTo>
                <a:lnTo>
                  <a:pt x="6" y="633"/>
                </a:lnTo>
                <a:lnTo>
                  <a:pt x="25" y="633"/>
                </a:lnTo>
                <a:lnTo>
                  <a:pt x="1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14" name="Freeform 2822"/>
          <p:cNvSpPr>
            <a:spLocks/>
          </p:cNvSpPr>
          <p:nvPr/>
        </p:nvSpPr>
        <p:spPr bwMode="auto">
          <a:xfrm>
            <a:off x="6319838" y="3759200"/>
            <a:ext cx="190500" cy="411163"/>
          </a:xfrm>
          <a:custGeom>
            <a:avLst/>
            <a:gdLst>
              <a:gd name="T0" fmla="*/ 239 w 239"/>
              <a:gd name="T1" fmla="*/ 6 h 517"/>
              <a:gd name="T2" fmla="*/ 220 w 239"/>
              <a:gd name="T3" fmla="*/ 0 h 517"/>
              <a:gd name="T4" fmla="*/ 0 w 239"/>
              <a:gd name="T5" fmla="*/ 510 h 517"/>
              <a:gd name="T6" fmla="*/ 19 w 239"/>
              <a:gd name="T7" fmla="*/ 517 h 517"/>
              <a:gd name="T8" fmla="*/ 239 w 239"/>
              <a:gd name="T9" fmla="*/ 6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517">
                <a:moveTo>
                  <a:pt x="239" y="6"/>
                </a:moveTo>
                <a:lnTo>
                  <a:pt x="220" y="0"/>
                </a:lnTo>
                <a:lnTo>
                  <a:pt x="0" y="510"/>
                </a:lnTo>
                <a:lnTo>
                  <a:pt x="19" y="517"/>
                </a:lnTo>
                <a:lnTo>
                  <a:pt x="239" y="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21" name="Freeform 2829"/>
          <p:cNvSpPr>
            <a:spLocks/>
          </p:cNvSpPr>
          <p:nvPr/>
        </p:nvSpPr>
        <p:spPr bwMode="auto">
          <a:xfrm>
            <a:off x="6192838" y="3762375"/>
            <a:ext cx="46037" cy="609600"/>
          </a:xfrm>
          <a:custGeom>
            <a:avLst/>
            <a:gdLst>
              <a:gd name="T0" fmla="*/ 0 w 58"/>
              <a:gd name="T1" fmla="*/ 769 h 769"/>
              <a:gd name="T2" fmla="*/ 20 w 58"/>
              <a:gd name="T3" fmla="*/ 769 h 769"/>
              <a:gd name="T4" fmla="*/ 58 w 58"/>
              <a:gd name="T5" fmla="*/ 0 h 769"/>
              <a:gd name="T6" fmla="*/ 39 w 58"/>
              <a:gd name="T7" fmla="*/ 0 h 769"/>
              <a:gd name="T8" fmla="*/ 0 w 58"/>
              <a:gd name="T9" fmla="*/ 769 h 7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769">
                <a:moveTo>
                  <a:pt x="0" y="769"/>
                </a:moveTo>
                <a:lnTo>
                  <a:pt x="20" y="769"/>
                </a:lnTo>
                <a:lnTo>
                  <a:pt x="58" y="0"/>
                </a:lnTo>
                <a:lnTo>
                  <a:pt x="39" y="0"/>
                </a:lnTo>
                <a:lnTo>
                  <a:pt x="0" y="76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23" name="Freeform 2831"/>
          <p:cNvSpPr>
            <a:spLocks/>
          </p:cNvSpPr>
          <p:nvPr/>
        </p:nvSpPr>
        <p:spPr bwMode="auto">
          <a:xfrm>
            <a:off x="5427663" y="4264025"/>
            <a:ext cx="36512" cy="206375"/>
          </a:xfrm>
          <a:custGeom>
            <a:avLst/>
            <a:gdLst>
              <a:gd name="T0" fmla="*/ 45 w 45"/>
              <a:gd name="T1" fmla="*/ 4 h 262"/>
              <a:gd name="T2" fmla="*/ 26 w 45"/>
              <a:gd name="T3" fmla="*/ 0 h 262"/>
              <a:gd name="T4" fmla="*/ 0 w 45"/>
              <a:gd name="T5" fmla="*/ 259 h 262"/>
              <a:gd name="T6" fmla="*/ 20 w 45"/>
              <a:gd name="T7" fmla="*/ 262 h 262"/>
              <a:gd name="T8" fmla="*/ 45 w 45"/>
              <a:gd name="T9" fmla="*/ 4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262">
                <a:moveTo>
                  <a:pt x="45" y="4"/>
                </a:moveTo>
                <a:lnTo>
                  <a:pt x="26" y="0"/>
                </a:lnTo>
                <a:lnTo>
                  <a:pt x="0" y="259"/>
                </a:lnTo>
                <a:lnTo>
                  <a:pt x="20" y="262"/>
                </a:lnTo>
                <a:lnTo>
                  <a:pt x="45" y="4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24" name="Freeform 2832"/>
          <p:cNvSpPr>
            <a:spLocks/>
          </p:cNvSpPr>
          <p:nvPr/>
        </p:nvSpPr>
        <p:spPr bwMode="auto">
          <a:xfrm>
            <a:off x="5478463" y="4160838"/>
            <a:ext cx="360362" cy="217487"/>
          </a:xfrm>
          <a:custGeom>
            <a:avLst/>
            <a:gdLst>
              <a:gd name="T0" fmla="*/ 446 w 456"/>
              <a:gd name="T1" fmla="*/ 275 h 275"/>
              <a:gd name="T2" fmla="*/ 456 w 456"/>
              <a:gd name="T3" fmla="*/ 259 h 275"/>
              <a:gd name="T4" fmla="*/ 10 w 456"/>
              <a:gd name="T5" fmla="*/ 0 h 275"/>
              <a:gd name="T6" fmla="*/ 0 w 456"/>
              <a:gd name="T7" fmla="*/ 16 h 275"/>
              <a:gd name="T8" fmla="*/ 446 w 456"/>
              <a:gd name="T9" fmla="*/ 275 h 2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6" h="275">
                <a:moveTo>
                  <a:pt x="446" y="275"/>
                </a:moveTo>
                <a:lnTo>
                  <a:pt x="456" y="259"/>
                </a:lnTo>
                <a:lnTo>
                  <a:pt x="10" y="0"/>
                </a:lnTo>
                <a:lnTo>
                  <a:pt x="0" y="16"/>
                </a:lnTo>
                <a:lnTo>
                  <a:pt x="446" y="275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25" name="Freeform 2833"/>
          <p:cNvSpPr>
            <a:spLocks/>
          </p:cNvSpPr>
          <p:nvPr/>
        </p:nvSpPr>
        <p:spPr bwMode="auto">
          <a:xfrm>
            <a:off x="5834063" y="4364038"/>
            <a:ext cx="398462" cy="114300"/>
          </a:xfrm>
          <a:custGeom>
            <a:avLst/>
            <a:gdLst>
              <a:gd name="T0" fmla="*/ 498 w 501"/>
              <a:gd name="T1" fmla="*/ 142 h 142"/>
              <a:gd name="T2" fmla="*/ 501 w 501"/>
              <a:gd name="T3" fmla="*/ 123 h 142"/>
              <a:gd name="T4" fmla="*/ 4 w 501"/>
              <a:gd name="T5" fmla="*/ 0 h 142"/>
              <a:gd name="T6" fmla="*/ 0 w 501"/>
              <a:gd name="T7" fmla="*/ 19 h 142"/>
              <a:gd name="T8" fmla="*/ 498 w 501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1" h="142">
                <a:moveTo>
                  <a:pt x="498" y="142"/>
                </a:moveTo>
                <a:lnTo>
                  <a:pt x="501" y="123"/>
                </a:lnTo>
                <a:lnTo>
                  <a:pt x="4" y="0"/>
                </a:lnTo>
                <a:lnTo>
                  <a:pt x="0" y="19"/>
                </a:lnTo>
                <a:lnTo>
                  <a:pt x="498" y="14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26" name="Freeform 2834"/>
          <p:cNvSpPr>
            <a:spLocks/>
          </p:cNvSpPr>
          <p:nvPr/>
        </p:nvSpPr>
        <p:spPr bwMode="auto">
          <a:xfrm>
            <a:off x="6162675" y="4465638"/>
            <a:ext cx="74613" cy="111125"/>
          </a:xfrm>
          <a:custGeom>
            <a:avLst/>
            <a:gdLst>
              <a:gd name="T0" fmla="*/ 0 w 94"/>
              <a:gd name="T1" fmla="*/ 130 h 139"/>
              <a:gd name="T2" fmla="*/ 16 w 94"/>
              <a:gd name="T3" fmla="*/ 139 h 139"/>
              <a:gd name="T4" fmla="*/ 94 w 94"/>
              <a:gd name="T5" fmla="*/ 10 h 139"/>
              <a:gd name="T6" fmla="*/ 78 w 94"/>
              <a:gd name="T7" fmla="*/ 0 h 139"/>
              <a:gd name="T8" fmla="*/ 0 w 94"/>
              <a:gd name="T9" fmla="*/ 13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4" h="139">
                <a:moveTo>
                  <a:pt x="0" y="130"/>
                </a:moveTo>
                <a:lnTo>
                  <a:pt x="16" y="139"/>
                </a:lnTo>
                <a:lnTo>
                  <a:pt x="94" y="10"/>
                </a:lnTo>
                <a:lnTo>
                  <a:pt x="78" y="0"/>
                </a:lnTo>
                <a:lnTo>
                  <a:pt x="0" y="13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27" name="Freeform 2835"/>
          <p:cNvSpPr>
            <a:spLocks/>
          </p:cNvSpPr>
          <p:nvPr/>
        </p:nvSpPr>
        <p:spPr bwMode="auto">
          <a:xfrm>
            <a:off x="5561013" y="4370388"/>
            <a:ext cx="282575" cy="706437"/>
          </a:xfrm>
          <a:custGeom>
            <a:avLst/>
            <a:gdLst>
              <a:gd name="T0" fmla="*/ 0 w 356"/>
              <a:gd name="T1" fmla="*/ 885 h 892"/>
              <a:gd name="T2" fmla="*/ 20 w 356"/>
              <a:gd name="T3" fmla="*/ 892 h 892"/>
              <a:gd name="T4" fmla="*/ 356 w 356"/>
              <a:gd name="T5" fmla="*/ 7 h 892"/>
              <a:gd name="T6" fmla="*/ 336 w 356"/>
              <a:gd name="T7" fmla="*/ 0 h 892"/>
              <a:gd name="T8" fmla="*/ 0 w 356"/>
              <a:gd name="T9" fmla="*/ 885 h 8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6" h="892">
                <a:moveTo>
                  <a:pt x="0" y="885"/>
                </a:moveTo>
                <a:lnTo>
                  <a:pt x="20" y="892"/>
                </a:lnTo>
                <a:lnTo>
                  <a:pt x="356" y="7"/>
                </a:lnTo>
                <a:lnTo>
                  <a:pt x="336" y="0"/>
                </a:lnTo>
                <a:lnTo>
                  <a:pt x="0" y="885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28" name="Freeform 2836"/>
          <p:cNvSpPr>
            <a:spLocks/>
          </p:cNvSpPr>
          <p:nvPr/>
        </p:nvSpPr>
        <p:spPr bwMode="auto">
          <a:xfrm>
            <a:off x="5499100" y="4167188"/>
            <a:ext cx="20638" cy="503237"/>
          </a:xfrm>
          <a:custGeom>
            <a:avLst/>
            <a:gdLst>
              <a:gd name="T0" fmla="*/ 0 w 26"/>
              <a:gd name="T1" fmla="*/ 633 h 633"/>
              <a:gd name="T2" fmla="*/ 19 w 26"/>
              <a:gd name="T3" fmla="*/ 633 h 633"/>
              <a:gd name="T4" fmla="*/ 26 w 26"/>
              <a:gd name="T5" fmla="*/ 0 h 633"/>
              <a:gd name="T6" fmla="*/ 6 w 26"/>
              <a:gd name="T7" fmla="*/ 0 h 633"/>
              <a:gd name="T8" fmla="*/ 0 w 26"/>
              <a:gd name="T9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" h="633">
                <a:moveTo>
                  <a:pt x="0" y="633"/>
                </a:moveTo>
                <a:lnTo>
                  <a:pt x="19" y="633"/>
                </a:lnTo>
                <a:lnTo>
                  <a:pt x="26" y="0"/>
                </a:lnTo>
                <a:lnTo>
                  <a:pt x="6" y="0"/>
                </a:lnTo>
                <a:lnTo>
                  <a:pt x="0" y="63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29" name="Freeform 2837"/>
          <p:cNvSpPr>
            <a:spLocks/>
          </p:cNvSpPr>
          <p:nvPr/>
        </p:nvSpPr>
        <p:spPr bwMode="auto">
          <a:xfrm>
            <a:off x="5403850" y="4665663"/>
            <a:ext cx="109538" cy="212725"/>
          </a:xfrm>
          <a:custGeom>
            <a:avLst/>
            <a:gdLst>
              <a:gd name="T0" fmla="*/ 0 w 138"/>
              <a:gd name="T1" fmla="*/ 259 h 268"/>
              <a:gd name="T2" fmla="*/ 16 w 138"/>
              <a:gd name="T3" fmla="*/ 268 h 268"/>
              <a:gd name="T4" fmla="*/ 138 w 138"/>
              <a:gd name="T5" fmla="*/ 10 h 268"/>
              <a:gd name="T6" fmla="*/ 122 w 138"/>
              <a:gd name="T7" fmla="*/ 0 h 268"/>
              <a:gd name="T8" fmla="*/ 0 w 138"/>
              <a:gd name="T9" fmla="*/ 259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8" h="268">
                <a:moveTo>
                  <a:pt x="0" y="259"/>
                </a:moveTo>
                <a:lnTo>
                  <a:pt x="16" y="268"/>
                </a:lnTo>
                <a:lnTo>
                  <a:pt x="138" y="10"/>
                </a:lnTo>
                <a:lnTo>
                  <a:pt x="122" y="0"/>
                </a:lnTo>
                <a:lnTo>
                  <a:pt x="0" y="25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30" name="Freeform 2838"/>
          <p:cNvSpPr>
            <a:spLocks/>
          </p:cNvSpPr>
          <p:nvPr/>
        </p:nvSpPr>
        <p:spPr bwMode="auto">
          <a:xfrm>
            <a:off x="5405438" y="4870450"/>
            <a:ext cx="112712" cy="112713"/>
          </a:xfrm>
          <a:custGeom>
            <a:avLst/>
            <a:gdLst>
              <a:gd name="T0" fmla="*/ 129 w 142"/>
              <a:gd name="T1" fmla="*/ 142 h 142"/>
              <a:gd name="T2" fmla="*/ 142 w 142"/>
              <a:gd name="T3" fmla="*/ 129 h 142"/>
              <a:gd name="T4" fmla="*/ 13 w 142"/>
              <a:gd name="T5" fmla="*/ 0 h 142"/>
              <a:gd name="T6" fmla="*/ 0 w 142"/>
              <a:gd name="T7" fmla="*/ 13 h 142"/>
              <a:gd name="T8" fmla="*/ 129 w 142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2" h="142">
                <a:moveTo>
                  <a:pt x="129" y="142"/>
                </a:moveTo>
                <a:lnTo>
                  <a:pt x="142" y="129"/>
                </a:lnTo>
                <a:lnTo>
                  <a:pt x="13" y="0"/>
                </a:lnTo>
                <a:lnTo>
                  <a:pt x="0" y="13"/>
                </a:lnTo>
                <a:lnTo>
                  <a:pt x="129" y="14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31" name="Freeform 2839"/>
          <p:cNvSpPr>
            <a:spLocks/>
          </p:cNvSpPr>
          <p:nvPr/>
        </p:nvSpPr>
        <p:spPr bwMode="auto">
          <a:xfrm>
            <a:off x="5305425" y="3759200"/>
            <a:ext cx="212725" cy="412750"/>
          </a:xfrm>
          <a:custGeom>
            <a:avLst/>
            <a:gdLst>
              <a:gd name="T0" fmla="*/ 16 w 268"/>
              <a:gd name="T1" fmla="*/ 0 h 520"/>
              <a:gd name="T2" fmla="*/ 0 w 268"/>
              <a:gd name="T3" fmla="*/ 10 h 520"/>
              <a:gd name="T4" fmla="*/ 252 w 268"/>
              <a:gd name="T5" fmla="*/ 520 h 520"/>
              <a:gd name="T6" fmla="*/ 268 w 268"/>
              <a:gd name="T7" fmla="*/ 510 h 520"/>
              <a:gd name="T8" fmla="*/ 16 w 268"/>
              <a:gd name="T9" fmla="*/ 0 h 5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8" h="520">
                <a:moveTo>
                  <a:pt x="16" y="0"/>
                </a:moveTo>
                <a:lnTo>
                  <a:pt x="0" y="10"/>
                </a:lnTo>
                <a:lnTo>
                  <a:pt x="252" y="520"/>
                </a:lnTo>
                <a:lnTo>
                  <a:pt x="268" y="510"/>
                </a:lnTo>
                <a:lnTo>
                  <a:pt x="16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33" name="Freeform 2841"/>
          <p:cNvSpPr>
            <a:spLocks/>
          </p:cNvSpPr>
          <p:nvPr/>
        </p:nvSpPr>
        <p:spPr bwMode="auto">
          <a:xfrm>
            <a:off x="5399088" y="3965575"/>
            <a:ext cx="146050" cy="301625"/>
          </a:xfrm>
          <a:custGeom>
            <a:avLst/>
            <a:gdLst>
              <a:gd name="T0" fmla="*/ 168 w 184"/>
              <a:gd name="T1" fmla="*/ 381 h 381"/>
              <a:gd name="T2" fmla="*/ 184 w 184"/>
              <a:gd name="T3" fmla="*/ 375 h 381"/>
              <a:gd name="T4" fmla="*/ 16 w 184"/>
              <a:gd name="T5" fmla="*/ 0 h 381"/>
              <a:gd name="T6" fmla="*/ 0 w 184"/>
              <a:gd name="T7" fmla="*/ 7 h 381"/>
              <a:gd name="T8" fmla="*/ 168 w 184"/>
              <a:gd name="T9" fmla="*/ 381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381">
                <a:moveTo>
                  <a:pt x="168" y="381"/>
                </a:moveTo>
                <a:lnTo>
                  <a:pt x="184" y="375"/>
                </a:lnTo>
                <a:lnTo>
                  <a:pt x="16" y="0"/>
                </a:lnTo>
                <a:lnTo>
                  <a:pt x="0" y="7"/>
                </a:lnTo>
                <a:lnTo>
                  <a:pt x="168" y="38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35" name="Rectangle 2843"/>
          <p:cNvSpPr>
            <a:spLocks noChangeArrowheads="1"/>
          </p:cNvSpPr>
          <p:nvPr/>
        </p:nvSpPr>
        <p:spPr bwMode="auto">
          <a:xfrm>
            <a:off x="5561013" y="4265613"/>
            <a:ext cx="15875" cy="3063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36" name="Freeform 2844"/>
          <p:cNvSpPr>
            <a:spLocks/>
          </p:cNvSpPr>
          <p:nvPr/>
        </p:nvSpPr>
        <p:spPr bwMode="auto">
          <a:xfrm>
            <a:off x="5473700" y="4570413"/>
            <a:ext cx="103188" cy="504825"/>
          </a:xfrm>
          <a:custGeom>
            <a:avLst/>
            <a:gdLst>
              <a:gd name="T0" fmla="*/ 0 w 130"/>
              <a:gd name="T1" fmla="*/ 633 h 636"/>
              <a:gd name="T2" fmla="*/ 20 w 130"/>
              <a:gd name="T3" fmla="*/ 636 h 636"/>
              <a:gd name="T4" fmla="*/ 130 w 130"/>
              <a:gd name="T5" fmla="*/ 3 h 636"/>
              <a:gd name="T6" fmla="*/ 110 w 130"/>
              <a:gd name="T7" fmla="*/ 0 h 636"/>
              <a:gd name="T8" fmla="*/ 0 w 130"/>
              <a:gd name="T9" fmla="*/ 633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0" h="636">
                <a:moveTo>
                  <a:pt x="0" y="633"/>
                </a:moveTo>
                <a:lnTo>
                  <a:pt x="20" y="636"/>
                </a:lnTo>
                <a:lnTo>
                  <a:pt x="130" y="3"/>
                </a:lnTo>
                <a:lnTo>
                  <a:pt x="110" y="0"/>
                </a:lnTo>
                <a:lnTo>
                  <a:pt x="0" y="63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37" name="Rectangle 2845"/>
          <p:cNvSpPr>
            <a:spLocks noChangeArrowheads="1"/>
          </p:cNvSpPr>
          <p:nvPr/>
        </p:nvSpPr>
        <p:spPr bwMode="auto">
          <a:xfrm>
            <a:off x="5568950" y="4564063"/>
            <a:ext cx="46038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38" name="Rectangle 2846"/>
          <p:cNvSpPr>
            <a:spLocks noChangeArrowheads="1"/>
          </p:cNvSpPr>
          <p:nvPr/>
        </p:nvSpPr>
        <p:spPr bwMode="auto">
          <a:xfrm>
            <a:off x="5311775" y="4159250"/>
            <a:ext cx="282575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39" name="Rectangle 2847"/>
          <p:cNvSpPr>
            <a:spLocks noChangeArrowheads="1"/>
          </p:cNvSpPr>
          <p:nvPr/>
        </p:nvSpPr>
        <p:spPr bwMode="auto">
          <a:xfrm>
            <a:off x="5586413" y="4976813"/>
            <a:ext cx="15875" cy="2047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0" name="Freeform 2848"/>
          <p:cNvSpPr>
            <a:spLocks/>
          </p:cNvSpPr>
          <p:nvPr/>
        </p:nvSpPr>
        <p:spPr bwMode="auto">
          <a:xfrm>
            <a:off x="5551488" y="5180013"/>
            <a:ext cx="50800" cy="101600"/>
          </a:xfrm>
          <a:custGeom>
            <a:avLst/>
            <a:gdLst>
              <a:gd name="T0" fmla="*/ 0 w 65"/>
              <a:gd name="T1" fmla="*/ 122 h 129"/>
              <a:gd name="T2" fmla="*/ 20 w 65"/>
              <a:gd name="T3" fmla="*/ 129 h 129"/>
              <a:gd name="T4" fmla="*/ 65 w 65"/>
              <a:gd name="T5" fmla="*/ 6 h 129"/>
              <a:gd name="T6" fmla="*/ 46 w 65"/>
              <a:gd name="T7" fmla="*/ 0 h 129"/>
              <a:gd name="T8" fmla="*/ 0 w 65"/>
              <a:gd name="T9" fmla="*/ 12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5" h="129">
                <a:moveTo>
                  <a:pt x="0" y="122"/>
                </a:moveTo>
                <a:lnTo>
                  <a:pt x="20" y="129"/>
                </a:lnTo>
                <a:lnTo>
                  <a:pt x="65" y="6"/>
                </a:lnTo>
                <a:lnTo>
                  <a:pt x="46" y="0"/>
                </a:lnTo>
                <a:lnTo>
                  <a:pt x="0" y="12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1" name="Freeform 2849"/>
          <p:cNvSpPr>
            <a:spLocks/>
          </p:cNvSpPr>
          <p:nvPr/>
        </p:nvSpPr>
        <p:spPr bwMode="auto">
          <a:xfrm>
            <a:off x="5372100" y="4064000"/>
            <a:ext cx="230188" cy="914400"/>
          </a:xfrm>
          <a:custGeom>
            <a:avLst/>
            <a:gdLst>
              <a:gd name="T0" fmla="*/ 20 w 291"/>
              <a:gd name="T1" fmla="*/ 0 h 1152"/>
              <a:gd name="T2" fmla="*/ 0 w 291"/>
              <a:gd name="T3" fmla="*/ 3 h 1152"/>
              <a:gd name="T4" fmla="*/ 272 w 291"/>
              <a:gd name="T5" fmla="*/ 1152 h 1152"/>
              <a:gd name="T6" fmla="*/ 291 w 291"/>
              <a:gd name="T7" fmla="*/ 1149 h 1152"/>
              <a:gd name="T8" fmla="*/ 20 w 291"/>
              <a:gd name="T9" fmla="*/ 0 h 1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1" h="1152">
                <a:moveTo>
                  <a:pt x="20" y="0"/>
                </a:moveTo>
                <a:lnTo>
                  <a:pt x="0" y="3"/>
                </a:lnTo>
                <a:lnTo>
                  <a:pt x="272" y="1152"/>
                </a:lnTo>
                <a:lnTo>
                  <a:pt x="291" y="1149"/>
                </a:lnTo>
                <a:lnTo>
                  <a:pt x="20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2" name="Freeform 2850"/>
          <p:cNvSpPr>
            <a:spLocks/>
          </p:cNvSpPr>
          <p:nvPr/>
        </p:nvSpPr>
        <p:spPr bwMode="auto">
          <a:xfrm>
            <a:off x="5324475" y="4968875"/>
            <a:ext cx="303213" cy="114300"/>
          </a:xfrm>
          <a:custGeom>
            <a:avLst/>
            <a:gdLst>
              <a:gd name="T0" fmla="*/ 375 w 381"/>
              <a:gd name="T1" fmla="*/ 142 h 142"/>
              <a:gd name="T2" fmla="*/ 381 w 381"/>
              <a:gd name="T3" fmla="*/ 123 h 142"/>
              <a:gd name="T4" fmla="*/ 6 w 381"/>
              <a:gd name="T5" fmla="*/ 0 h 142"/>
              <a:gd name="T6" fmla="*/ 0 w 381"/>
              <a:gd name="T7" fmla="*/ 19 h 142"/>
              <a:gd name="T8" fmla="*/ 375 w 381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81" h="142">
                <a:moveTo>
                  <a:pt x="375" y="142"/>
                </a:moveTo>
                <a:lnTo>
                  <a:pt x="381" y="123"/>
                </a:lnTo>
                <a:lnTo>
                  <a:pt x="6" y="0"/>
                </a:lnTo>
                <a:lnTo>
                  <a:pt x="0" y="19"/>
                </a:lnTo>
                <a:lnTo>
                  <a:pt x="375" y="14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3" name="Freeform 2851"/>
          <p:cNvSpPr>
            <a:spLocks/>
          </p:cNvSpPr>
          <p:nvPr/>
        </p:nvSpPr>
        <p:spPr bwMode="auto">
          <a:xfrm>
            <a:off x="5784850" y="5068888"/>
            <a:ext cx="234950" cy="215900"/>
          </a:xfrm>
          <a:custGeom>
            <a:avLst/>
            <a:gdLst>
              <a:gd name="T0" fmla="*/ 0 w 298"/>
              <a:gd name="T1" fmla="*/ 258 h 271"/>
              <a:gd name="T2" fmla="*/ 13 w 298"/>
              <a:gd name="T3" fmla="*/ 271 h 271"/>
              <a:gd name="T4" fmla="*/ 298 w 298"/>
              <a:gd name="T5" fmla="*/ 13 h 271"/>
              <a:gd name="T6" fmla="*/ 285 w 298"/>
              <a:gd name="T7" fmla="*/ 0 h 271"/>
              <a:gd name="T8" fmla="*/ 0 w 298"/>
              <a:gd name="T9" fmla="*/ 258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98" h="271">
                <a:moveTo>
                  <a:pt x="0" y="258"/>
                </a:moveTo>
                <a:lnTo>
                  <a:pt x="13" y="271"/>
                </a:lnTo>
                <a:lnTo>
                  <a:pt x="298" y="13"/>
                </a:lnTo>
                <a:lnTo>
                  <a:pt x="285" y="0"/>
                </a:lnTo>
                <a:lnTo>
                  <a:pt x="0" y="25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4" name="Freeform 2852"/>
          <p:cNvSpPr>
            <a:spLocks/>
          </p:cNvSpPr>
          <p:nvPr/>
        </p:nvSpPr>
        <p:spPr bwMode="auto">
          <a:xfrm>
            <a:off x="5813425" y="5178425"/>
            <a:ext cx="249238" cy="509588"/>
          </a:xfrm>
          <a:custGeom>
            <a:avLst/>
            <a:gdLst>
              <a:gd name="T0" fmla="*/ 16 w 313"/>
              <a:gd name="T1" fmla="*/ 0 h 643"/>
              <a:gd name="T2" fmla="*/ 0 w 313"/>
              <a:gd name="T3" fmla="*/ 10 h 643"/>
              <a:gd name="T4" fmla="*/ 297 w 313"/>
              <a:gd name="T5" fmla="*/ 643 h 643"/>
              <a:gd name="T6" fmla="*/ 313 w 313"/>
              <a:gd name="T7" fmla="*/ 633 h 643"/>
              <a:gd name="T8" fmla="*/ 16 w 313"/>
              <a:gd name="T9" fmla="*/ 0 h 6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13" h="643">
                <a:moveTo>
                  <a:pt x="16" y="0"/>
                </a:moveTo>
                <a:lnTo>
                  <a:pt x="0" y="10"/>
                </a:lnTo>
                <a:lnTo>
                  <a:pt x="297" y="643"/>
                </a:lnTo>
                <a:lnTo>
                  <a:pt x="313" y="633"/>
                </a:lnTo>
                <a:lnTo>
                  <a:pt x="16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5" name="Freeform 2853"/>
          <p:cNvSpPr>
            <a:spLocks/>
          </p:cNvSpPr>
          <p:nvPr/>
        </p:nvSpPr>
        <p:spPr bwMode="auto">
          <a:xfrm>
            <a:off x="5840413" y="3960813"/>
            <a:ext cx="1698625" cy="1325562"/>
          </a:xfrm>
          <a:custGeom>
            <a:avLst/>
            <a:gdLst>
              <a:gd name="T0" fmla="*/ 0 w 2139"/>
              <a:gd name="T1" fmla="*/ 1654 h 1670"/>
              <a:gd name="T2" fmla="*/ 12 w 2139"/>
              <a:gd name="T3" fmla="*/ 1670 h 1670"/>
              <a:gd name="T4" fmla="*/ 2139 w 2139"/>
              <a:gd name="T5" fmla="*/ 17 h 1670"/>
              <a:gd name="T6" fmla="*/ 2126 w 2139"/>
              <a:gd name="T7" fmla="*/ 0 h 1670"/>
              <a:gd name="T8" fmla="*/ 0 w 2139"/>
              <a:gd name="T9" fmla="*/ 1654 h 16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39" h="1670">
                <a:moveTo>
                  <a:pt x="0" y="1654"/>
                </a:moveTo>
                <a:lnTo>
                  <a:pt x="12" y="1670"/>
                </a:lnTo>
                <a:lnTo>
                  <a:pt x="2139" y="17"/>
                </a:lnTo>
                <a:lnTo>
                  <a:pt x="2126" y="0"/>
                </a:lnTo>
                <a:lnTo>
                  <a:pt x="0" y="1654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6" name="Rectangle 2854"/>
          <p:cNvSpPr>
            <a:spLocks noChangeArrowheads="1"/>
          </p:cNvSpPr>
          <p:nvPr/>
        </p:nvSpPr>
        <p:spPr bwMode="auto">
          <a:xfrm>
            <a:off x="6210300" y="5876925"/>
            <a:ext cx="358775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7" name="Rectangle 2855"/>
          <p:cNvSpPr>
            <a:spLocks noChangeArrowheads="1"/>
          </p:cNvSpPr>
          <p:nvPr/>
        </p:nvSpPr>
        <p:spPr bwMode="auto">
          <a:xfrm>
            <a:off x="5932488" y="5876925"/>
            <a:ext cx="277812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8" name="Rectangle 2856"/>
          <p:cNvSpPr>
            <a:spLocks noChangeArrowheads="1"/>
          </p:cNvSpPr>
          <p:nvPr/>
        </p:nvSpPr>
        <p:spPr bwMode="auto">
          <a:xfrm>
            <a:off x="6586538" y="5588000"/>
            <a:ext cx="15875" cy="1984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49" name="Rectangle 2857"/>
          <p:cNvSpPr>
            <a:spLocks noChangeArrowheads="1"/>
          </p:cNvSpPr>
          <p:nvPr/>
        </p:nvSpPr>
        <p:spPr bwMode="auto">
          <a:xfrm>
            <a:off x="6594475" y="5580063"/>
            <a:ext cx="206375" cy="142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0" name="Freeform 2858"/>
          <p:cNvSpPr>
            <a:spLocks/>
          </p:cNvSpPr>
          <p:nvPr/>
        </p:nvSpPr>
        <p:spPr bwMode="auto">
          <a:xfrm>
            <a:off x="6267450" y="5375275"/>
            <a:ext cx="331788" cy="219075"/>
          </a:xfrm>
          <a:custGeom>
            <a:avLst/>
            <a:gdLst>
              <a:gd name="T0" fmla="*/ 9 w 416"/>
              <a:gd name="T1" fmla="*/ 0 h 274"/>
              <a:gd name="T2" fmla="*/ 0 w 416"/>
              <a:gd name="T3" fmla="*/ 16 h 274"/>
              <a:gd name="T4" fmla="*/ 407 w 416"/>
              <a:gd name="T5" fmla="*/ 274 h 274"/>
              <a:gd name="T6" fmla="*/ 416 w 416"/>
              <a:gd name="T7" fmla="*/ 258 h 274"/>
              <a:gd name="T8" fmla="*/ 9 w 416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16" h="274">
                <a:moveTo>
                  <a:pt x="9" y="0"/>
                </a:moveTo>
                <a:lnTo>
                  <a:pt x="0" y="16"/>
                </a:lnTo>
                <a:lnTo>
                  <a:pt x="407" y="274"/>
                </a:lnTo>
                <a:lnTo>
                  <a:pt x="416" y="258"/>
                </a:lnTo>
                <a:lnTo>
                  <a:pt x="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1" name="Freeform 2859"/>
          <p:cNvSpPr>
            <a:spLocks/>
          </p:cNvSpPr>
          <p:nvPr/>
        </p:nvSpPr>
        <p:spPr bwMode="auto">
          <a:xfrm>
            <a:off x="7312025" y="4973638"/>
            <a:ext cx="207963" cy="309562"/>
          </a:xfrm>
          <a:custGeom>
            <a:avLst/>
            <a:gdLst>
              <a:gd name="T0" fmla="*/ 245 w 262"/>
              <a:gd name="T1" fmla="*/ 391 h 391"/>
              <a:gd name="T2" fmla="*/ 262 w 262"/>
              <a:gd name="T3" fmla="*/ 381 h 391"/>
              <a:gd name="T4" fmla="*/ 16 w 262"/>
              <a:gd name="T5" fmla="*/ 0 h 391"/>
              <a:gd name="T6" fmla="*/ 0 w 262"/>
              <a:gd name="T7" fmla="*/ 10 h 391"/>
              <a:gd name="T8" fmla="*/ 245 w 262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" h="391">
                <a:moveTo>
                  <a:pt x="245" y="391"/>
                </a:moveTo>
                <a:lnTo>
                  <a:pt x="262" y="381"/>
                </a:lnTo>
                <a:lnTo>
                  <a:pt x="16" y="0"/>
                </a:lnTo>
                <a:lnTo>
                  <a:pt x="0" y="10"/>
                </a:lnTo>
                <a:lnTo>
                  <a:pt x="245" y="39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2" name="Rectangle 2860"/>
          <p:cNvSpPr>
            <a:spLocks noChangeArrowheads="1"/>
          </p:cNvSpPr>
          <p:nvPr/>
        </p:nvSpPr>
        <p:spPr bwMode="auto">
          <a:xfrm>
            <a:off x="7107238" y="5272088"/>
            <a:ext cx="406400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3" name="Freeform 2861"/>
          <p:cNvSpPr>
            <a:spLocks/>
          </p:cNvSpPr>
          <p:nvPr/>
        </p:nvSpPr>
        <p:spPr bwMode="auto">
          <a:xfrm>
            <a:off x="6756400" y="5175250"/>
            <a:ext cx="354013" cy="112713"/>
          </a:xfrm>
          <a:custGeom>
            <a:avLst/>
            <a:gdLst>
              <a:gd name="T0" fmla="*/ 7 w 446"/>
              <a:gd name="T1" fmla="*/ 0 h 142"/>
              <a:gd name="T2" fmla="*/ 0 w 446"/>
              <a:gd name="T3" fmla="*/ 20 h 142"/>
              <a:gd name="T4" fmla="*/ 440 w 446"/>
              <a:gd name="T5" fmla="*/ 142 h 142"/>
              <a:gd name="T6" fmla="*/ 446 w 446"/>
              <a:gd name="T7" fmla="*/ 123 h 142"/>
              <a:gd name="T8" fmla="*/ 7 w 446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6" h="142">
                <a:moveTo>
                  <a:pt x="7" y="0"/>
                </a:moveTo>
                <a:lnTo>
                  <a:pt x="0" y="20"/>
                </a:lnTo>
                <a:lnTo>
                  <a:pt x="440" y="142"/>
                </a:lnTo>
                <a:lnTo>
                  <a:pt x="446" y="123"/>
                </a:lnTo>
                <a:lnTo>
                  <a:pt x="7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4" name="Freeform 2862"/>
          <p:cNvSpPr>
            <a:spLocks/>
          </p:cNvSpPr>
          <p:nvPr/>
        </p:nvSpPr>
        <p:spPr bwMode="auto">
          <a:xfrm>
            <a:off x="6665913" y="5068888"/>
            <a:ext cx="100012" cy="119062"/>
          </a:xfrm>
          <a:custGeom>
            <a:avLst/>
            <a:gdLst>
              <a:gd name="T0" fmla="*/ 17 w 126"/>
              <a:gd name="T1" fmla="*/ 0 h 148"/>
              <a:gd name="T2" fmla="*/ 0 w 126"/>
              <a:gd name="T3" fmla="*/ 13 h 148"/>
              <a:gd name="T4" fmla="*/ 110 w 126"/>
              <a:gd name="T5" fmla="*/ 148 h 148"/>
              <a:gd name="T6" fmla="*/ 126 w 126"/>
              <a:gd name="T7" fmla="*/ 136 h 148"/>
              <a:gd name="T8" fmla="*/ 17 w 126"/>
              <a:gd name="T9" fmla="*/ 0 h 1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" h="148">
                <a:moveTo>
                  <a:pt x="17" y="0"/>
                </a:moveTo>
                <a:lnTo>
                  <a:pt x="0" y="13"/>
                </a:lnTo>
                <a:lnTo>
                  <a:pt x="110" y="148"/>
                </a:lnTo>
                <a:lnTo>
                  <a:pt x="126" y="136"/>
                </a:lnTo>
                <a:lnTo>
                  <a:pt x="17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5" name="Freeform 2863"/>
          <p:cNvSpPr>
            <a:spLocks/>
          </p:cNvSpPr>
          <p:nvPr/>
        </p:nvSpPr>
        <p:spPr bwMode="auto">
          <a:xfrm>
            <a:off x="6662738" y="3852863"/>
            <a:ext cx="371475" cy="219075"/>
          </a:xfrm>
          <a:custGeom>
            <a:avLst/>
            <a:gdLst>
              <a:gd name="T0" fmla="*/ 469 w 469"/>
              <a:gd name="T1" fmla="*/ 16 h 274"/>
              <a:gd name="T2" fmla="*/ 459 w 469"/>
              <a:gd name="T3" fmla="*/ 0 h 274"/>
              <a:gd name="T4" fmla="*/ 0 w 469"/>
              <a:gd name="T5" fmla="*/ 258 h 274"/>
              <a:gd name="T6" fmla="*/ 10 w 469"/>
              <a:gd name="T7" fmla="*/ 274 h 274"/>
              <a:gd name="T8" fmla="*/ 469 w 469"/>
              <a:gd name="T9" fmla="*/ 16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9" h="274">
                <a:moveTo>
                  <a:pt x="469" y="16"/>
                </a:moveTo>
                <a:lnTo>
                  <a:pt x="459" y="0"/>
                </a:lnTo>
                <a:lnTo>
                  <a:pt x="0" y="258"/>
                </a:lnTo>
                <a:lnTo>
                  <a:pt x="10" y="274"/>
                </a:lnTo>
                <a:lnTo>
                  <a:pt x="469" y="1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6" name="Rectangle 2864"/>
          <p:cNvSpPr>
            <a:spLocks noChangeArrowheads="1"/>
          </p:cNvSpPr>
          <p:nvPr/>
        </p:nvSpPr>
        <p:spPr bwMode="auto">
          <a:xfrm>
            <a:off x="7031038" y="3852863"/>
            <a:ext cx="66675" cy="142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7" name="Freeform 2865"/>
          <p:cNvSpPr>
            <a:spLocks/>
          </p:cNvSpPr>
          <p:nvPr/>
        </p:nvSpPr>
        <p:spPr bwMode="auto">
          <a:xfrm>
            <a:off x="7094538" y="3652838"/>
            <a:ext cx="293687" cy="212725"/>
          </a:xfrm>
          <a:custGeom>
            <a:avLst/>
            <a:gdLst>
              <a:gd name="T0" fmla="*/ 372 w 372"/>
              <a:gd name="T1" fmla="*/ 16 h 268"/>
              <a:gd name="T2" fmla="*/ 362 w 372"/>
              <a:gd name="T3" fmla="*/ 0 h 268"/>
              <a:gd name="T4" fmla="*/ 0 w 372"/>
              <a:gd name="T5" fmla="*/ 252 h 268"/>
              <a:gd name="T6" fmla="*/ 10 w 372"/>
              <a:gd name="T7" fmla="*/ 268 h 268"/>
              <a:gd name="T8" fmla="*/ 372 w 372"/>
              <a:gd name="T9" fmla="*/ 16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72" h="268">
                <a:moveTo>
                  <a:pt x="372" y="16"/>
                </a:moveTo>
                <a:lnTo>
                  <a:pt x="362" y="0"/>
                </a:lnTo>
                <a:lnTo>
                  <a:pt x="0" y="252"/>
                </a:lnTo>
                <a:lnTo>
                  <a:pt x="10" y="268"/>
                </a:lnTo>
                <a:lnTo>
                  <a:pt x="372" y="1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8" name="Rectangle 2866"/>
          <p:cNvSpPr>
            <a:spLocks noChangeArrowheads="1"/>
          </p:cNvSpPr>
          <p:nvPr/>
        </p:nvSpPr>
        <p:spPr bwMode="auto">
          <a:xfrm>
            <a:off x="7385050" y="3652838"/>
            <a:ext cx="163513" cy="142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59" name="Rectangle 2867"/>
          <p:cNvSpPr>
            <a:spLocks noChangeArrowheads="1"/>
          </p:cNvSpPr>
          <p:nvPr/>
        </p:nvSpPr>
        <p:spPr bwMode="auto">
          <a:xfrm>
            <a:off x="5645150" y="4462463"/>
            <a:ext cx="165100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0" name="Freeform 2868"/>
          <p:cNvSpPr>
            <a:spLocks/>
          </p:cNvSpPr>
          <p:nvPr/>
        </p:nvSpPr>
        <p:spPr bwMode="auto">
          <a:xfrm>
            <a:off x="5802313" y="4262438"/>
            <a:ext cx="71437" cy="209550"/>
          </a:xfrm>
          <a:custGeom>
            <a:avLst/>
            <a:gdLst>
              <a:gd name="T0" fmla="*/ 91 w 91"/>
              <a:gd name="T1" fmla="*/ 6 h 265"/>
              <a:gd name="T2" fmla="*/ 71 w 91"/>
              <a:gd name="T3" fmla="*/ 0 h 265"/>
              <a:gd name="T4" fmla="*/ 0 w 91"/>
              <a:gd name="T5" fmla="*/ 258 h 265"/>
              <a:gd name="T6" fmla="*/ 19 w 91"/>
              <a:gd name="T7" fmla="*/ 265 h 265"/>
              <a:gd name="T8" fmla="*/ 91 w 91"/>
              <a:gd name="T9" fmla="*/ 6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265">
                <a:moveTo>
                  <a:pt x="91" y="6"/>
                </a:moveTo>
                <a:lnTo>
                  <a:pt x="71" y="0"/>
                </a:lnTo>
                <a:lnTo>
                  <a:pt x="0" y="258"/>
                </a:lnTo>
                <a:lnTo>
                  <a:pt x="19" y="265"/>
                </a:lnTo>
                <a:lnTo>
                  <a:pt x="91" y="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1" name="Freeform 2869"/>
          <p:cNvSpPr>
            <a:spLocks/>
          </p:cNvSpPr>
          <p:nvPr/>
        </p:nvSpPr>
        <p:spPr bwMode="auto">
          <a:xfrm>
            <a:off x="5740400" y="3965575"/>
            <a:ext cx="133350" cy="301625"/>
          </a:xfrm>
          <a:custGeom>
            <a:avLst/>
            <a:gdLst>
              <a:gd name="T0" fmla="*/ 20 w 169"/>
              <a:gd name="T1" fmla="*/ 0 h 381"/>
              <a:gd name="T2" fmla="*/ 0 w 169"/>
              <a:gd name="T3" fmla="*/ 7 h 381"/>
              <a:gd name="T4" fmla="*/ 149 w 169"/>
              <a:gd name="T5" fmla="*/ 381 h 381"/>
              <a:gd name="T6" fmla="*/ 169 w 169"/>
              <a:gd name="T7" fmla="*/ 375 h 381"/>
              <a:gd name="T8" fmla="*/ 20 w 169"/>
              <a:gd name="T9" fmla="*/ 0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9" h="381">
                <a:moveTo>
                  <a:pt x="20" y="0"/>
                </a:moveTo>
                <a:lnTo>
                  <a:pt x="0" y="7"/>
                </a:lnTo>
                <a:lnTo>
                  <a:pt x="149" y="381"/>
                </a:lnTo>
                <a:lnTo>
                  <a:pt x="169" y="375"/>
                </a:lnTo>
                <a:lnTo>
                  <a:pt x="20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2" name="Rectangle 2870"/>
          <p:cNvSpPr>
            <a:spLocks noChangeArrowheads="1"/>
          </p:cNvSpPr>
          <p:nvPr/>
        </p:nvSpPr>
        <p:spPr bwMode="auto">
          <a:xfrm>
            <a:off x="5440363" y="4364038"/>
            <a:ext cx="236537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3" name="Rectangle 2871"/>
          <p:cNvSpPr>
            <a:spLocks noChangeArrowheads="1"/>
          </p:cNvSpPr>
          <p:nvPr/>
        </p:nvSpPr>
        <p:spPr bwMode="auto">
          <a:xfrm>
            <a:off x="5432425" y="4371975"/>
            <a:ext cx="15875" cy="404813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4" name="Rectangle 2872"/>
          <p:cNvSpPr>
            <a:spLocks noChangeArrowheads="1"/>
          </p:cNvSpPr>
          <p:nvPr/>
        </p:nvSpPr>
        <p:spPr bwMode="auto">
          <a:xfrm>
            <a:off x="5405438" y="4364038"/>
            <a:ext cx="34925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5" name="Rectangle 2873"/>
          <p:cNvSpPr>
            <a:spLocks noChangeArrowheads="1"/>
          </p:cNvSpPr>
          <p:nvPr/>
        </p:nvSpPr>
        <p:spPr bwMode="auto">
          <a:xfrm>
            <a:off x="5676900" y="5676900"/>
            <a:ext cx="96838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6" name="Rectangle 2874"/>
          <p:cNvSpPr>
            <a:spLocks noChangeArrowheads="1"/>
          </p:cNvSpPr>
          <p:nvPr/>
        </p:nvSpPr>
        <p:spPr bwMode="auto">
          <a:xfrm>
            <a:off x="5668963" y="5480050"/>
            <a:ext cx="15875" cy="2047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7" name="Rectangle 2875"/>
          <p:cNvSpPr>
            <a:spLocks noChangeArrowheads="1"/>
          </p:cNvSpPr>
          <p:nvPr/>
        </p:nvSpPr>
        <p:spPr bwMode="auto">
          <a:xfrm>
            <a:off x="5502275" y="5676900"/>
            <a:ext cx="174625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8" name="Freeform 2876"/>
          <p:cNvSpPr>
            <a:spLocks/>
          </p:cNvSpPr>
          <p:nvPr/>
        </p:nvSpPr>
        <p:spPr bwMode="auto">
          <a:xfrm>
            <a:off x="5713413" y="5678488"/>
            <a:ext cx="198437" cy="115887"/>
          </a:xfrm>
          <a:custGeom>
            <a:avLst/>
            <a:gdLst>
              <a:gd name="T0" fmla="*/ 239 w 248"/>
              <a:gd name="T1" fmla="*/ 145 h 145"/>
              <a:gd name="T2" fmla="*/ 248 w 248"/>
              <a:gd name="T3" fmla="*/ 129 h 145"/>
              <a:gd name="T4" fmla="*/ 9 w 248"/>
              <a:gd name="T5" fmla="*/ 0 h 145"/>
              <a:gd name="T6" fmla="*/ 0 w 248"/>
              <a:gd name="T7" fmla="*/ 16 h 145"/>
              <a:gd name="T8" fmla="*/ 239 w 248"/>
              <a:gd name="T9" fmla="*/ 145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8" h="145">
                <a:moveTo>
                  <a:pt x="239" y="145"/>
                </a:moveTo>
                <a:lnTo>
                  <a:pt x="248" y="129"/>
                </a:lnTo>
                <a:lnTo>
                  <a:pt x="9" y="0"/>
                </a:lnTo>
                <a:lnTo>
                  <a:pt x="0" y="16"/>
                </a:lnTo>
                <a:lnTo>
                  <a:pt x="239" y="145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69" name="Freeform 2877"/>
          <p:cNvSpPr>
            <a:spLocks/>
          </p:cNvSpPr>
          <p:nvPr/>
        </p:nvSpPr>
        <p:spPr bwMode="auto">
          <a:xfrm>
            <a:off x="5899150" y="5586413"/>
            <a:ext cx="52388" cy="201612"/>
          </a:xfrm>
          <a:custGeom>
            <a:avLst/>
            <a:gdLst>
              <a:gd name="T0" fmla="*/ 64 w 64"/>
              <a:gd name="T1" fmla="*/ 3 h 255"/>
              <a:gd name="T2" fmla="*/ 45 w 64"/>
              <a:gd name="T3" fmla="*/ 0 h 255"/>
              <a:gd name="T4" fmla="*/ 0 w 64"/>
              <a:gd name="T5" fmla="*/ 251 h 255"/>
              <a:gd name="T6" fmla="*/ 19 w 64"/>
              <a:gd name="T7" fmla="*/ 255 h 255"/>
              <a:gd name="T8" fmla="*/ 64 w 64"/>
              <a:gd name="T9" fmla="*/ 3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4" h="255">
                <a:moveTo>
                  <a:pt x="64" y="3"/>
                </a:moveTo>
                <a:lnTo>
                  <a:pt x="45" y="0"/>
                </a:lnTo>
                <a:lnTo>
                  <a:pt x="0" y="251"/>
                </a:lnTo>
                <a:lnTo>
                  <a:pt x="19" y="255"/>
                </a:lnTo>
                <a:lnTo>
                  <a:pt x="64" y="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70" name="Freeform 2878"/>
          <p:cNvSpPr>
            <a:spLocks/>
          </p:cNvSpPr>
          <p:nvPr/>
        </p:nvSpPr>
        <p:spPr bwMode="auto">
          <a:xfrm>
            <a:off x="5938838" y="5581650"/>
            <a:ext cx="147637" cy="109538"/>
          </a:xfrm>
          <a:custGeom>
            <a:avLst/>
            <a:gdLst>
              <a:gd name="T0" fmla="*/ 174 w 184"/>
              <a:gd name="T1" fmla="*/ 139 h 139"/>
              <a:gd name="T2" fmla="*/ 184 w 184"/>
              <a:gd name="T3" fmla="*/ 123 h 139"/>
              <a:gd name="T4" fmla="*/ 10 w 184"/>
              <a:gd name="T5" fmla="*/ 0 h 139"/>
              <a:gd name="T6" fmla="*/ 0 w 184"/>
              <a:gd name="T7" fmla="*/ 16 h 139"/>
              <a:gd name="T8" fmla="*/ 174 w 184"/>
              <a:gd name="T9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84" h="139">
                <a:moveTo>
                  <a:pt x="174" y="139"/>
                </a:moveTo>
                <a:lnTo>
                  <a:pt x="184" y="123"/>
                </a:lnTo>
                <a:lnTo>
                  <a:pt x="10" y="0"/>
                </a:lnTo>
                <a:lnTo>
                  <a:pt x="0" y="16"/>
                </a:lnTo>
                <a:lnTo>
                  <a:pt x="174" y="13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71" name="Freeform 2879"/>
          <p:cNvSpPr>
            <a:spLocks/>
          </p:cNvSpPr>
          <p:nvPr/>
        </p:nvSpPr>
        <p:spPr bwMode="auto">
          <a:xfrm>
            <a:off x="5532438" y="5680075"/>
            <a:ext cx="190500" cy="209550"/>
          </a:xfrm>
          <a:custGeom>
            <a:avLst/>
            <a:gdLst>
              <a:gd name="T0" fmla="*/ 0 w 239"/>
              <a:gd name="T1" fmla="*/ 252 h 265"/>
              <a:gd name="T2" fmla="*/ 13 w 239"/>
              <a:gd name="T3" fmla="*/ 265 h 265"/>
              <a:gd name="T4" fmla="*/ 239 w 239"/>
              <a:gd name="T5" fmla="*/ 13 h 265"/>
              <a:gd name="T6" fmla="*/ 226 w 239"/>
              <a:gd name="T7" fmla="*/ 0 h 265"/>
              <a:gd name="T8" fmla="*/ 0 w 239"/>
              <a:gd name="T9" fmla="*/ 252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39" h="265">
                <a:moveTo>
                  <a:pt x="0" y="252"/>
                </a:moveTo>
                <a:lnTo>
                  <a:pt x="13" y="265"/>
                </a:lnTo>
                <a:lnTo>
                  <a:pt x="239" y="13"/>
                </a:lnTo>
                <a:lnTo>
                  <a:pt x="226" y="0"/>
                </a:lnTo>
                <a:lnTo>
                  <a:pt x="0" y="25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72" name="Rectangle 2880"/>
          <p:cNvSpPr>
            <a:spLocks noChangeArrowheads="1"/>
          </p:cNvSpPr>
          <p:nvPr/>
        </p:nvSpPr>
        <p:spPr bwMode="auto">
          <a:xfrm>
            <a:off x="5748338" y="5580063"/>
            <a:ext cx="277812" cy="142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73" name="Freeform 2881"/>
          <p:cNvSpPr>
            <a:spLocks/>
          </p:cNvSpPr>
          <p:nvPr/>
        </p:nvSpPr>
        <p:spPr bwMode="auto">
          <a:xfrm>
            <a:off x="6024563" y="5580063"/>
            <a:ext cx="803275" cy="214312"/>
          </a:xfrm>
          <a:custGeom>
            <a:avLst/>
            <a:gdLst>
              <a:gd name="T0" fmla="*/ 1008 w 1011"/>
              <a:gd name="T1" fmla="*/ 272 h 272"/>
              <a:gd name="T2" fmla="*/ 1011 w 1011"/>
              <a:gd name="T3" fmla="*/ 252 h 272"/>
              <a:gd name="T4" fmla="*/ 3 w 1011"/>
              <a:gd name="T5" fmla="*/ 0 h 272"/>
              <a:gd name="T6" fmla="*/ 0 w 1011"/>
              <a:gd name="T7" fmla="*/ 20 h 272"/>
              <a:gd name="T8" fmla="*/ 1008 w 1011"/>
              <a:gd name="T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11" h="272">
                <a:moveTo>
                  <a:pt x="1008" y="272"/>
                </a:moveTo>
                <a:lnTo>
                  <a:pt x="1011" y="252"/>
                </a:lnTo>
                <a:lnTo>
                  <a:pt x="3" y="0"/>
                </a:lnTo>
                <a:lnTo>
                  <a:pt x="0" y="20"/>
                </a:lnTo>
                <a:lnTo>
                  <a:pt x="1008" y="27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74" name="Rectangle 2882"/>
          <p:cNvSpPr>
            <a:spLocks noChangeArrowheads="1"/>
          </p:cNvSpPr>
          <p:nvPr/>
        </p:nvSpPr>
        <p:spPr bwMode="auto">
          <a:xfrm>
            <a:off x="6973888" y="4364038"/>
            <a:ext cx="206375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76" name="Rectangle 2884"/>
          <p:cNvSpPr>
            <a:spLocks noChangeArrowheads="1"/>
          </p:cNvSpPr>
          <p:nvPr/>
        </p:nvSpPr>
        <p:spPr bwMode="auto">
          <a:xfrm>
            <a:off x="6248400" y="3967163"/>
            <a:ext cx="15875" cy="50323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78" name="Rectangle 2886"/>
          <p:cNvSpPr>
            <a:spLocks noChangeArrowheads="1"/>
          </p:cNvSpPr>
          <p:nvPr/>
        </p:nvSpPr>
        <p:spPr bwMode="auto">
          <a:xfrm>
            <a:off x="6856413" y="5472113"/>
            <a:ext cx="195262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79" name="Rectangle 2887"/>
          <p:cNvSpPr>
            <a:spLocks noChangeArrowheads="1"/>
          </p:cNvSpPr>
          <p:nvPr/>
        </p:nvSpPr>
        <p:spPr bwMode="auto">
          <a:xfrm>
            <a:off x="6848475" y="5480050"/>
            <a:ext cx="15875" cy="3063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0" name="Rectangle 2888"/>
          <p:cNvSpPr>
            <a:spLocks noChangeArrowheads="1"/>
          </p:cNvSpPr>
          <p:nvPr/>
        </p:nvSpPr>
        <p:spPr bwMode="auto">
          <a:xfrm>
            <a:off x="6727825" y="5472113"/>
            <a:ext cx="128588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1" name="Rectangle 2889"/>
          <p:cNvSpPr>
            <a:spLocks noChangeArrowheads="1"/>
          </p:cNvSpPr>
          <p:nvPr/>
        </p:nvSpPr>
        <p:spPr bwMode="auto">
          <a:xfrm>
            <a:off x="7077075" y="5375275"/>
            <a:ext cx="200025" cy="142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2" name="Rectangle 2890"/>
          <p:cNvSpPr>
            <a:spLocks noChangeArrowheads="1"/>
          </p:cNvSpPr>
          <p:nvPr/>
        </p:nvSpPr>
        <p:spPr bwMode="auto">
          <a:xfrm>
            <a:off x="7269163" y="5381625"/>
            <a:ext cx="15875" cy="984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3" name="Freeform 2891"/>
          <p:cNvSpPr>
            <a:spLocks/>
          </p:cNvSpPr>
          <p:nvPr/>
        </p:nvSpPr>
        <p:spPr bwMode="auto">
          <a:xfrm>
            <a:off x="7270750" y="5178425"/>
            <a:ext cx="104775" cy="207963"/>
          </a:xfrm>
          <a:custGeom>
            <a:avLst/>
            <a:gdLst>
              <a:gd name="T0" fmla="*/ 133 w 133"/>
              <a:gd name="T1" fmla="*/ 10 h 262"/>
              <a:gd name="T2" fmla="*/ 116 w 133"/>
              <a:gd name="T3" fmla="*/ 0 h 262"/>
              <a:gd name="T4" fmla="*/ 0 w 133"/>
              <a:gd name="T5" fmla="*/ 252 h 262"/>
              <a:gd name="T6" fmla="*/ 16 w 133"/>
              <a:gd name="T7" fmla="*/ 262 h 262"/>
              <a:gd name="T8" fmla="*/ 133 w 133"/>
              <a:gd name="T9" fmla="*/ 10 h 26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3" h="262">
                <a:moveTo>
                  <a:pt x="133" y="10"/>
                </a:moveTo>
                <a:lnTo>
                  <a:pt x="116" y="0"/>
                </a:lnTo>
                <a:lnTo>
                  <a:pt x="0" y="252"/>
                </a:lnTo>
                <a:lnTo>
                  <a:pt x="16" y="262"/>
                </a:lnTo>
                <a:lnTo>
                  <a:pt x="133" y="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4" name="Rectangle 2892"/>
          <p:cNvSpPr>
            <a:spLocks noChangeArrowheads="1"/>
          </p:cNvSpPr>
          <p:nvPr/>
        </p:nvSpPr>
        <p:spPr bwMode="auto">
          <a:xfrm>
            <a:off x="7326313" y="5280025"/>
            <a:ext cx="14287" cy="101600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5" name="Rectangle 2893"/>
          <p:cNvSpPr>
            <a:spLocks noChangeArrowheads="1"/>
          </p:cNvSpPr>
          <p:nvPr/>
        </p:nvSpPr>
        <p:spPr bwMode="auto">
          <a:xfrm>
            <a:off x="7334250" y="5272088"/>
            <a:ext cx="127000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6" name="Rectangle 2894"/>
          <p:cNvSpPr>
            <a:spLocks noChangeArrowheads="1"/>
          </p:cNvSpPr>
          <p:nvPr/>
        </p:nvSpPr>
        <p:spPr bwMode="auto">
          <a:xfrm>
            <a:off x="6410325" y="5272088"/>
            <a:ext cx="923925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7" name="Rectangle 2895"/>
          <p:cNvSpPr>
            <a:spLocks noChangeArrowheads="1"/>
          </p:cNvSpPr>
          <p:nvPr/>
        </p:nvSpPr>
        <p:spPr bwMode="auto">
          <a:xfrm>
            <a:off x="6784975" y="5272088"/>
            <a:ext cx="82550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8" name="Freeform 2896"/>
          <p:cNvSpPr>
            <a:spLocks/>
          </p:cNvSpPr>
          <p:nvPr/>
        </p:nvSpPr>
        <p:spPr bwMode="auto">
          <a:xfrm>
            <a:off x="6383338" y="5175250"/>
            <a:ext cx="403225" cy="112713"/>
          </a:xfrm>
          <a:custGeom>
            <a:avLst/>
            <a:gdLst>
              <a:gd name="T0" fmla="*/ 3 w 507"/>
              <a:gd name="T1" fmla="*/ 0 h 142"/>
              <a:gd name="T2" fmla="*/ 0 w 507"/>
              <a:gd name="T3" fmla="*/ 20 h 142"/>
              <a:gd name="T4" fmla="*/ 504 w 507"/>
              <a:gd name="T5" fmla="*/ 142 h 142"/>
              <a:gd name="T6" fmla="*/ 507 w 507"/>
              <a:gd name="T7" fmla="*/ 123 h 142"/>
              <a:gd name="T8" fmla="*/ 3 w 507"/>
              <a:gd name="T9" fmla="*/ 0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7" h="142">
                <a:moveTo>
                  <a:pt x="3" y="0"/>
                </a:moveTo>
                <a:lnTo>
                  <a:pt x="0" y="20"/>
                </a:lnTo>
                <a:lnTo>
                  <a:pt x="504" y="142"/>
                </a:lnTo>
                <a:lnTo>
                  <a:pt x="507" y="123"/>
                </a:lnTo>
                <a:lnTo>
                  <a:pt x="3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89" name="Rectangle 2897"/>
          <p:cNvSpPr>
            <a:spLocks noChangeArrowheads="1"/>
          </p:cNvSpPr>
          <p:nvPr/>
        </p:nvSpPr>
        <p:spPr bwMode="auto">
          <a:xfrm>
            <a:off x="6918325" y="3754438"/>
            <a:ext cx="87313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0" name="Rectangle 2898"/>
          <p:cNvSpPr>
            <a:spLocks noChangeArrowheads="1"/>
          </p:cNvSpPr>
          <p:nvPr/>
        </p:nvSpPr>
        <p:spPr bwMode="auto">
          <a:xfrm>
            <a:off x="6789738" y="3754438"/>
            <a:ext cx="128587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1" name="Rectangle 2899"/>
          <p:cNvSpPr>
            <a:spLocks noChangeArrowheads="1"/>
          </p:cNvSpPr>
          <p:nvPr/>
        </p:nvSpPr>
        <p:spPr bwMode="auto">
          <a:xfrm>
            <a:off x="7102475" y="3754438"/>
            <a:ext cx="25400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2" name="Freeform 2900"/>
          <p:cNvSpPr>
            <a:spLocks/>
          </p:cNvSpPr>
          <p:nvPr/>
        </p:nvSpPr>
        <p:spPr bwMode="auto">
          <a:xfrm>
            <a:off x="6797675" y="3759200"/>
            <a:ext cx="312738" cy="712788"/>
          </a:xfrm>
          <a:custGeom>
            <a:avLst/>
            <a:gdLst>
              <a:gd name="T0" fmla="*/ 0 w 394"/>
              <a:gd name="T1" fmla="*/ 891 h 898"/>
              <a:gd name="T2" fmla="*/ 19 w 394"/>
              <a:gd name="T3" fmla="*/ 898 h 898"/>
              <a:gd name="T4" fmla="*/ 394 w 394"/>
              <a:gd name="T5" fmla="*/ 6 h 898"/>
              <a:gd name="T6" fmla="*/ 375 w 394"/>
              <a:gd name="T7" fmla="*/ 0 h 898"/>
              <a:gd name="T8" fmla="*/ 0 w 394"/>
              <a:gd name="T9" fmla="*/ 891 h 8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898">
                <a:moveTo>
                  <a:pt x="0" y="891"/>
                </a:moveTo>
                <a:lnTo>
                  <a:pt x="19" y="898"/>
                </a:lnTo>
                <a:lnTo>
                  <a:pt x="394" y="6"/>
                </a:lnTo>
                <a:lnTo>
                  <a:pt x="375" y="0"/>
                </a:lnTo>
                <a:lnTo>
                  <a:pt x="0" y="89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3" name="Rectangle 2901"/>
          <p:cNvSpPr>
            <a:spLocks noChangeArrowheads="1"/>
          </p:cNvSpPr>
          <p:nvPr/>
        </p:nvSpPr>
        <p:spPr bwMode="auto">
          <a:xfrm>
            <a:off x="7094538" y="3562350"/>
            <a:ext cx="15875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4" name="Freeform 2902"/>
          <p:cNvSpPr>
            <a:spLocks/>
          </p:cNvSpPr>
          <p:nvPr/>
        </p:nvSpPr>
        <p:spPr bwMode="auto">
          <a:xfrm>
            <a:off x="6135688" y="4668838"/>
            <a:ext cx="66675" cy="207962"/>
          </a:xfrm>
          <a:custGeom>
            <a:avLst/>
            <a:gdLst>
              <a:gd name="T0" fmla="*/ 65 w 84"/>
              <a:gd name="T1" fmla="*/ 261 h 261"/>
              <a:gd name="T2" fmla="*/ 84 w 84"/>
              <a:gd name="T3" fmla="*/ 258 h 261"/>
              <a:gd name="T4" fmla="*/ 20 w 84"/>
              <a:gd name="T5" fmla="*/ 0 h 261"/>
              <a:gd name="T6" fmla="*/ 0 w 84"/>
              <a:gd name="T7" fmla="*/ 3 h 261"/>
              <a:gd name="T8" fmla="*/ 65 w 84"/>
              <a:gd name="T9" fmla="*/ 261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261">
                <a:moveTo>
                  <a:pt x="65" y="261"/>
                </a:moveTo>
                <a:lnTo>
                  <a:pt x="84" y="258"/>
                </a:lnTo>
                <a:lnTo>
                  <a:pt x="20" y="0"/>
                </a:lnTo>
                <a:lnTo>
                  <a:pt x="0" y="3"/>
                </a:lnTo>
                <a:lnTo>
                  <a:pt x="65" y="26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5" name="Freeform 2903"/>
          <p:cNvSpPr>
            <a:spLocks/>
          </p:cNvSpPr>
          <p:nvPr/>
        </p:nvSpPr>
        <p:spPr bwMode="auto">
          <a:xfrm>
            <a:off x="6032500" y="4064000"/>
            <a:ext cx="119063" cy="606425"/>
          </a:xfrm>
          <a:custGeom>
            <a:avLst/>
            <a:gdLst>
              <a:gd name="T0" fmla="*/ 19 w 149"/>
              <a:gd name="T1" fmla="*/ 0 h 765"/>
              <a:gd name="T2" fmla="*/ 0 w 149"/>
              <a:gd name="T3" fmla="*/ 3 h 765"/>
              <a:gd name="T4" fmla="*/ 129 w 149"/>
              <a:gd name="T5" fmla="*/ 765 h 765"/>
              <a:gd name="T6" fmla="*/ 149 w 149"/>
              <a:gd name="T7" fmla="*/ 762 h 765"/>
              <a:gd name="T8" fmla="*/ 19 w 149"/>
              <a:gd name="T9" fmla="*/ 0 h 7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765">
                <a:moveTo>
                  <a:pt x="19" y="0"/>
                </a:moveTo>
                <a:lnTo>
                  <a:pt x="0" y="3"/>
                </a:lnTo>
                <a:lnTo>
                  <a:pt x="129" y="765"/>
                </a:lnTo>
                <a:lnTo>
                  <a:pt x="149" y="762"/>
                </a:lnTo>
                <a:lnTo>
                  <a:pt x="1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6" name="Freeform 2904"/>
          <p:cNvSpPr>
            <a:spLocks/>
          </p:cNvSpPr>
          <p:nvPr/>
        </p:nvSpPr>
        <p:spPr bwMode="auto">
          <a:xfrm>
            <a:off x="5837238" y="4059238"/>
            <a:ext cx="207962" cy="114300"/>
          </a:xfrm>
          <a:custGeom>
            <a:avLst/>
            <a:gdLst>
              <a:gd name="T0" fmla="*/ 0 w 261"/>
              <a:gd name="T1" fmla="*/ 129 h 145"/>
              <a:gd name="T2" fmla="*/ 9 w 261"/>
              <a:gd name="T3" fmla="*/ 145 h 145"/>
              <a:gd name="T4" fmla="*/ 261 w 261"/>
              <a:gd name="T5" fmla="*/ 16 h 145"/>
              <a:gd name="T6" fmla="*/ 252 w 261"/>
              <a:gd name="T7" fmla="*/ 0 h 145"/>
              <a:gd name="T8" fmla="*/ 0 w 261"/>
              <a:gd name="T9" fmla="*/ 129 h 1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1" h="145">
                <a:moveTo>
                  <a:pt x="0" y="129"/>
                </a:moveTo>
                <a:lnTo>
                  <a:pt x="9" y="145"/>
                </a:lnTo>
                <a:lnTo>
                  <a:pt x="261" y="16"/>
                </a:lnTo>
                <a:lnTo>
                  <a:pt x="252" y="0"/>
                </a:lnTo>
                <a:lnTo>
                  <a:pt x="0" y="12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7" name="Rectangle 2905"/>
          <p:cNvSpPr>
            <a:spLocks noChangeArrowheads="1"/>
          </p:cNvSpPr>
          <p:nvPr/>
        </p:nvSpPr>
        <p:spPr bwMode="auto">
          <a:xfrm>
            <a:off x="7480300" y="4776788"/>
            <a:ext cx="14288" cy="404812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8" name="Freeform 2906"/>
          <p:cNvSpPr>
            <a:spLocks/>
          </p:cNvSpPr>
          <p:nvPr/>
        </p:nvSpPr>
        <p:spPr bwMode="auto">
          <a:xfrm>
            <a:off x="7388225" y="4570413"/>
            <a:ext cx="106363" cy="209550"/>
          </a:xfrm>
          <a:custGeom>
            <a:avLst/>
            <a:gdLst>
              <a:gd name="T0" fmla="*/ 16 w 132"/>
              <a:gd name="T1" fmla="*/ 0 h 265"/>
              <a:gd name="T2" fmla="*/ 0 w 132"/>
              <a:gd name="T3" fmla="*/ 7 h 265"/>
              <a:gd name="T4" fmla="*/ 116 w 132"/>
              <a:gd name="T5" fmla="*/ 265 h 265"/>
              <a:gd name="T6" fmla="*/ 132 w 132"/>
              <a:gd name="T7" fmla="*/ 259 h 265"/>
              <a:gd name="T8" fmla="*/ 16 w 132"/>
              <a:gd name="T9" fmla="*/ 0 h 2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2" h="265">
                <a:moveTo>
                  <a:pt x="16" y="0"/>
                </a:moveTo>
                <a:lnTo>
                  <a:pt x="0" y="7"/>
                </a:lnTo>
                <a:lnTo>
                  <a:pt x="116" y="265"/>
                </a:lnTo>
                <a:lnTo>
                  <a:pt x="132" y="259"/>
                </a:lnTo>
                <a:lnTo>
                  <a:pt x="16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699" name="Rectangle 2907"/>
          <p:cNvSpPr>
            <a:spLocks noChangeArrowheads="1"/>
          </p:cNvSpPr>
          <p:nvPr/>
        </p:nvSpPr>
        <p:spPr bwMode="auto">
          <a:xfrm>
            <a:off x="7488238" y="4770438"/>
            <a:ext cx="25400" cy="14287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0" name="Rectangle 2908"/>
          <p:cNvSpPr>
            <a:spLocks noChangeArrowheads="1"/>
          </p:cNvSpPr>
          <p:nvPr/>
        </p:nvSpPr>
        <p:spPr bwMode="auto">
          <a:xfrm>
            <a:off x="7427913" y="4371975"/>
            <a:ext cx="15875" cy="20002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1" name="Rectangle 2909"/>
          <p:cNvSpPr>
            <a:spLocks noChangeArrowheads="1"/>
          </p:cNvSpPr>
          <p:nvPr/>
        </p:nvSpPr>
        <p:spPr bwMode="auto">
          <a:xfrm>
            <a:off x="7435850" y="4564063"/>
            <a:ext cx="77788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2" name="Rectangle 2910"/>
          <p:cNvSpPr>
            <a:spLocks noChangeArrowheads="1"/>
          </p:cNvSpPr>
          <p:nvPr/>
        </p:nvSpPr>
        <p:spPr bwMode="auto">
          <a:xfrm>
            <a:off x="7313613" y="4564063"/>
            <a:ext cx="122237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3" name="Rectangle 2911"/>
          <p:cNvSpPr>
            <a:spLocks noChangeArrowheads="1"/>
          </p:cNvSpPr>
          <p:nvPr/>
        </p:nvSpPr>
        <p:spPr bwMode="auto">
          <a:xfrm>
            <a:off x="7415213" y="4364038"/>
            <a:ext cx="52387" cy="15875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4" name="Rectangle 2912"/>
          <p:cNvSpPr>
            <a:spLocks noChangeArrowheads="1"/>
          </p:cNvSpPr>
          <p:nvPr/>
        </p:nvSpPr>
        <p:spPr bwMode="auto">
          <a:xfrm>
            <a:off x="7407275" y="4265613"/>
            <a:ext cx="15875" cy="106362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5" name="Rectangle 2913"/>
          <p:cNvSpPr>
            <a:spLocks noChangeArrowheads="1"/>
          </p:cNvSpPr>
          <p:nvPr/>
        </p:nvSpPr>
        <p:spPr bwMode="auto">
          <a:xfrm>
            <a:off x="7407275" y="4371975"/>
            <a:ext cx="15875" cy="6048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6" name="Freeform 2914"/>
          <p:cNvSpPr>
            <a:spLocks/>
          </p:cNvSpPr>
          <p:nvPr/>
        </p:nvSpPr>
        <p:spPr bwMode="auto">
          <a:xfrm>
            <a:off x="7377113" y="4062413"/>
            <a:ext cx="46037" cy="107950"/>
          </a:xfrm>
          <a:custGeom>
            <a:avLst/>
            <a:gdLst>
              <a:gd name="T0" fmla="*/ 0 w 58"/>
              <a:gd name="T1" fmla="*/ 129 h 136"/>
              <a:gd name="T2" fmla="*/ 20 w 58"/>
              <a:gd name="T3" fmla="*/ 136 h 136"/>
              <a:gd name="T4" fmla="*/ 58 w 58"/>
              <a:gd name="T5" fmla="*/ 6 h 136"/>
              <a:gd name="T6" fmla="*/ 39 w 58"/>
              <a:gd name="T7" fmla="*/ 0 h 136"/>
              <a:gd name="T8" fmla="*/ 0 w 58"/>
              <a:gd name="T9" fmla="*/ 129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136">
                <a:moveTo>
                  <a:pt x="0" y="129"/>
                </a:moveTo>
                <a:lnTo>
                  <a:pt x="20" y="136"/>
                </a:lnTo>
                <a:lnTo>
                  <a:pt x="58" y="6"/>
                </a:lnTo>
                <a:lnTo>
                  <a:pt x="39" y="0"/>
                </a:lnTo>
                <a:lnTo>
                  <a:pt x="0" y="12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7" name="Rectangle 2915"/>
          <p:cNvSpPr>
            <a:spLocks noChangeArrowheads="1"/>
          </p:cNvSpPr>
          <p:nvPr/>
        </p:nvSpPr>
        <p:spPr bwMode="auto">
          <a:xfrm>
            <a:off x="7407275" y="3562350"/>
            <a:ext cx="15875" cy="5032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8" name="Rectangle 2916"/>
          <p:cNvSpPr>
            <a:spLocks noChangeArrowheads="1"/>
          </p:cNvSpPr>
          <p:nvPr/>
        </p:nvSpPr>
        <p:spPr bwMode="auto">
          <a:xfrm>
            <a:off x="7415213" y="4057650"/>
            <a:ext cx="87312" cy="142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09" name="Freeform 2917"/>
          <p:cNvSpPr>
            <a:spLocks/>
          </p:cNvSpPr>
          <p:nvPr/>
        </p:nvSpPr>
        <p:spPr bwMode="auto">
          <a:xfrm>
            <a:off x="6686550" y="3554413"/>
            <a:ext cx="755650" cy="112712"/>
          </a:xfrm>
          <a:custGeom>
            <a:avLst/>
            <a:gdLst>
              <a:gd name="T0" fmla="*/ 954 w 954"/>
              <a:gd name="T1" fmla="*/ 19 h 142"/>
              <a:gd name="T2" fmla="*/ 950 w 954"/>
              <a:gd name="T3" fmla="*/ 0 h 142"/>
              <a:gd name="T4" fmla="*/ 0 w 954"/>
              <a:gd name="T5" fmla="*/ 122 h 142"/>
              <a:gd name="T6" fmla="*/ 4 w 954"/>
              <a:gd name="T7" fmla="*/ 142 h 142"/>
              <a:gd name="T8" fmla="*/ 954 w 954"/>
              <a:gd name="T9" fmla="*/ 19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4" h="142">
                <a:moveTo>
                  <a:pt x="954" y="19"/>
                </a:moveTo>
                <a:lnTo>
                  <a:pt x="950" y="0"/>
                </a:lnTo>
                <a:lnTo>
                  <a:pt x="0" y="122"/>
                </a:lnTo>
                <a:lnTo>
                  <a:pt x="4" y="142"/>
                </a:lnTo>
                <a:lnTo>
                  <a:pt x="954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10" name="Freeform 2918"/>
          <p:cNvSpPr>
            <a:spLocks/>
          </p:cNvSpPr>
          <p:nvPr/>
        </p:nvSpPr>
        <p:spPr bwMode="auto">
          <a:xfrm>
            <a:off x="6005513" y="3654425"/>
            <a:ext cx="687387" cy="615950"/>
          </a:xfrm>
          <a:custGeom>
            <a:avLst/>
            <a:gdLst>
              <a:gd name="T0" fmla="*/ 0 w 866"/>
              <a:gd name="T1" fmla="*/ 762 h 774"/>
              <a:gd name="T2" fmla="*/ 13 w 866"/>
              <a:gd name="T3" fmla="*/ 774 h 774"/>
              <a:gd name="T4" fmla="*/ 866 w 866"/>
              <a:gd name="T5" fmla="*/ 12 h 774"/>
              <a:gd name="T6" fmla="*/ 853 w 866"/>
              <a:gd name="T7" fmla="*/ 0 h 774"/>
              <a:gd name="T8" fmla="*/ 0 w 866"/>
              <a:gd name="T9" fmla="*/ 762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66" h="774">
                <a:moveTo>
                  <a:pt x="0" y="762"/>
                </a:moveTo>
                <a:lnTo>
                  <a:pt x="13" y="774"/>
                </a:lnTo>
                <a:lnTo>
                  <a:pt x="866" y="12"/>
                </a:lnTo>
                <a:lnTo>
                  <a:pt x="853" y="0"/>
                </a:lnTo>
                <a:lnTo>
                  <a:pt x="0" y="76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12" name="Freeform 2920"/>
          <p:cNvSpPr>
            <a:spLocks/>
          </p:cNvSpPr>
          <p:nvPr/>
        </p:nvSpPr>
        <p:spPr bwMode="auto">
          <a:xfrm>
            <a:off x="6708775" y="3556000"/>
            <a:ext cx="192088" cy="111125"/>
          </a:xfrm>
          <a:custGeom>
            <a:avLst/>
            <a:gdLst>
              <a:gd name="T0" fmla="*/ 233 w 243"/>
              <a:gd name="T1" fmla="*/ 139 h 139"/>
              <a:gd name="T2" fmla="*/ 243 w 243"/>
              <a:gd name="T3" fmla="*/ 123 h 139"/>
              <a:gd name="T4" fmla="*/ 10 w 243"/>
              <a:gd name="T5" fmla="*/ 0 h 139"/>
              <a:gd name="T6" fmla="*/ 0 w 243"/>
              <a:gd name="T7" fmla="*/ 16 h 139"/>
              <a:gd name="T8" fmla="*/ 233 w 243"/>
              <a:gd name="T9" fmla="*/ 139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43" h="139">
                <a:moveTo>
                  <a:pt x="233" y="139"/>
                </a:moveTo>
                <a:lnTo>
                  <a:pt x="243" y="123"/>
                </a:lnTo>
                <a:lnTo>
                  <a:pt x="10" y="0"/>
                </a:lnTo>
                <a:lnTo>
                  <a:pt x="0" y="16"/>
                </a:lnTo>
                <a:lnTo>
                  <a:pt x="233" y="13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16" name="Freeform 2924"/>
          <p:cNvSpPr>
            <a:spLocks/>
          </p:cNvSpPr>
          <p:nvPr/>
        </p:nvSpPr>
        <p:spPr bwMode="auto">
          <a:xfrm>
            <a:off x="6367463" y="3559175"/>
            <a:ext cx="561975" cy="817563"/>
          </a:xfrm>
          <a:custGeom>
            <a:avLst/>
            <a:gdLst>
              <a:gd name="T0" fmla="*/ 707 w 707"/>
              <a:gd name="T1" fmla="*/ 10 h 1030"/>
              <a:gd name="T2" fmla="*/ 691 w 707"/>
              <a:gd name="T3" fmla="*/ 0 h 1030"/>
              <a:gd name="T4" fmla="*/ 0 w 707"/>
              <a:gd name="T5" fmla="*/ 1021 h 1030"/>
              <a:gd name="T6" fmla="*/ 16 w 707"/>
              <a:gd name="T7" fmla="*/ 1030 h 1030"/>
              <a:gd name="T8" fmla="*/ 707 w 707"/>
              <a:gd name="T9" fmla="*/ 10 h 10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07" h="1030">
                <a:moveTo>
                  <a:pt x="707" y="10"/>
                </a:moveTo>
                <a:lnTo>
                  <a:pt x="691" y="0"/>
                </a:lnTo>
                <a:lnTo>
                  <a:pt x="0" y="1021"/>
                </a:lnTo>
                <a:lnTo>
                  <a:pt x="16" y="1030"/>
                </a:lnTo>
                <a:lnTo>
                  <a:pt x="707" y="1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17" name="Rectangle 2925"/>
          <p:cNvSpPr>
            <a:spLocks noChangeArrowheads="1"/>
          </p:cNvSpPr>
          <p:nvPr/>
        </p:nvSpPr>
        <p:spPr bwMode="auto">
          <a:xfrm>
            <a:off x="5740400" y="3562350"/>
            <a:ext cx="15875" cy="50323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18" name="Rectangle 2926"/>
          <p:cNvSpPr>
            <a:spLocks noChangeArrowheads="1"/>
          </p:cNvSpPr>
          <p:nvPr/>
        </p:nvSpPr>
        <p:spPr bwMode="auto">
          <a:xfrm>
            <a:off x="5748338" y="4057650"/>
            <a:ext cx="349250" cy="142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19" name="Rectangle 2927"/>
          <p:cNvSpPr>
            <a:spLocks noChangeArrowheads="1"/>
          </p:cNvSpPr>
          <p:nvPr/>
        </p:nvSpPr>
        <p:spPr bwMode="auto">
          <a:xfrm>
            <a:off x="5718175" y="4057650"/>
            <a:ext cx="30163" cy="142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20" name="Freeform 2928"/>
          <p:cNvSpPr>
            <a:spLocks/>
          </p:cNvSpPr>
          <p:nvPr/>
        </p:nvSpPr>
        <p:spPr bwMode="auto">
          <a:xfrm>
            <a:off x="6115050" y="3965575"/>
            <a:ext cx="211138" cy="506413"/>
          </a:xfrm>
          <a:custGeom>
            <a:avLst/>
            <a:gdLst>
              <a:gd name="T0" fmla="*/ 20 w 265"/>
              <a:gd name="T1" fmla="*/ 0 h 640"/>
              <a:gd name="T2" fmla="*/ 0 w 265"/>
              <a:gd name="T3" fmla="*/ 7 h 640"/>
              <a:gd name="T4" fmla="*/ 246 w 265"/>
              <a:gd name="T5" fmla="*/ 640 h 640"/>
              <a:gd name="T6" fmla="*/ 265 w 265"/>
              <a:gd name="T7" fmla="*/ 633 h 640"/>
              <a:gd name="T8" fmla="*/ 20 w 265"/>
              <a:gd name="T9" fmla="*/ 0 h 6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5" h="640">
                <a:moveTo>
                  <a:pt x="20" y="0"/>
                </a:moveTo>
                <a:lnTo>
                  <a:pt x="0" y="7"/>
                </a:lnTo>
                <a:lnTo>
                  <a:pt x="246" y="640"/>
                </a:lnTo>
                <a:lnTo>
                  <a:pt x="265" y="633"/>
                </a:lnTo>
                <a:lnTo>
                  <a:pt x="20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22" name="Freeform 2930"/>
          <p:cNvSpPr>
            <a:spLocks/>
          </p:cNvSpPr>
          <p:nvPr/>
        </p:nvSpPr>
        <p:spPr bwMode="auto">
          <a:xfrm>
            <a:off x="5770563" y="3960813"/>
            <a:ext cx="355600" cy="212725"/>
          </a:xfrm>
          <a:custGeom>
            <a:avLst/>
            <a:gdLst>
              <a:gd name="T0" fmla="*/ 439 w 449"/>
              <a:gd name="T1" fmla="*/ 268 h 268"/>
              <a:gd name="T2" fmla="*/ 449 w 449"/>
              <a:gd name="T3" fmla="*/ 252 h 268"/>
              <a:gd name="T4" fmla="*/ 9 w 449"/>
              <a:gd name="T5" fmla="*/ 0 h 268"/>
              <a:gd name="T6" fmla="*/ 0 w 449"/>
              <a:gd name="T7" fmla="*/ 17 h 268"/>
              <a:gd name="T8" fmla="*/ 439 w 449"/>
              <a:gd name="T9" fmla="*/ 268 h 2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9" h="268">
                <a:moveTo>
                  <a:pt x="439" y="268"/>
                </a:moveTo>
                <a:lnTo>
                  <a:pt x="449" y="252"/>
                </a:lnTo>
                <a:lnTo>
                  <a:pt x="9" y="0"/>
                </a:lnTo>
                <a:lnTo>
                  <a:pt x="0" y="17"/>
                </a:lnTo>
                <a:lnTo>
                  <a:pt x="439" y="26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26" name="Freeform 2934"/>
          <p:cNvSpPr>
            <a:spLocks/>
          </p:cNvSpPr>
          <p:nvPr/>
        </p:nvSpPr>
        <p:spPr bwMode="auto">
          <a:xfrm>
            <a:off x="6210300" y="5068888"/>
            <a:ext cx="496888" cy="417512"/>
          </a:xfrm>
          <a:custGeom>
            <a:avLst/>
            <a:gdLst>
              <a:gd name="T0" fmla="*/ 13 w 627"/>
              <a:gd name="T1" fmla="*/ 0 h 527"/>
              <a:gd name="T2" fmla="*/ 0 w 627"/>
              <a:gd name="T3" fmla="*/ 16 h 527"/>
              <a:gd name="T4" fmla="*/ 614 w 627"/>
              <a:gd name="T5" fmla="*/ 527 h 527"/>
              <a:gd name="T6" fmla="*/ 627 w 627"/>
              <a:gd name="T7" fmla="*/ 510 h 527"/>
              <a:gd name="T8" fmla="*/ 13 w 627"/>
              <a:gd name="T9" fmla="*/ 0 h 5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27" h="527">
                <a:moveTo>
                  <a:pt x="13" y="0"/>
                </a:moveTo>
                <a:lnTo>
                  <a:pt x="0" y="16"/>
                </a:lnTo>
                <a:lnTo>
                  <a:pt x="614" y="527"/>
                </a:lnTo>
                <a:lnTo>
                  <a:pt x="627" y="510"/>
                </a:lnTo>
                <a:lnTo>
                  <a:pt x="13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27" name="Freeform 2935"/>
          <p:cNvSpPr>
            <a:spLocks/>
          </p:cNvSpPr>
          <p:nvPr/>
        </p:nvSpPr>
        <p:spPr bwMode="auto">
          <a:xfrm>
            <a:off x="6232525" y="3859213"/>
            <a:ext cx="139700" cy="1216025"/>
          </a:xfrm>
          <a:custGeom>
            <a:avLst/>
            <a:gdLst>
              <a:gd name="T0" fmla="*/ 0 w 174"/>
              <a:gd name="T1" fmla="*/ 1531 h 1534"/>
              <a:gd name="T2" fmla="*/ 19 w 174"/>
              <a:gd name="T3" fmla="*/ 1534 h 1534"/>
              <a:gd name="T4" fmla="*/ 174 w 174"/>
              <a:gd name="T5" fmla="*/ 3 h 1534"/>
              <a:gd name="T6" fmla="*/ 155 w 174"/>
              <a:gd name="T7" fmla="*/ 0 h 1534"/>
              <a:gd name="T8" fmla="*/ 0 w 174"/>
              <a:gd name="T9" fmla="*/ 1531 h 15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4" h="1534">
                <a:moveTo>
                  <a:pt x="0" y="1531"/>
                </a:moveTo>
                <a:lnTo>
                  <a:pt x="19" y="1534"/>
                </a:lnTo>
                <a:lnTo>
                  <a:pt x="174" y="3"/>
                </a:lnTo>
                <a:lnTo>
                  <a:pt x="155" y="0"/>
                </a:lnTo>
                <a:lnTo>
                  <a:pt x="0" y="153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28" name="Freeform 2936"/>
          <p:cNvSpPr>
            <a:spLocks/>
          </p:cNvSpPr>
          <p:nvPr/>
        </p:nvSpPr>
        <p:spPr bwMode="auto">
          <a:xfrm>
            <a:off x="6265863" y="4973638"/>
            <a:ext cx="207962" cy="309562"/>
          </a:xfrm>
          <a:custGeom>
            <a:avLst/>
            <a:gdLst>
              <a:gd name="T0" fmla="*/ 16 w 262"/>
              <a:gd name="T1" fmla="*/ 0 h 391"/>
              <a:gd name="T2" fmla="*/ 0 w 262"/>
              <a:gd name="T3" fmla="*/ 10 h 391"/>
              <a:gd name="T4" fmla="*/ 246 w 262"/>
              <a:gd name="T5" fmla="*/ 391 h 391"/>
              <a:gd name="T6" fmla="*/ 262 w 262"/>
              <a:gd name="T7" fmla="*/ 381 h 391"/>
              <a:gd name="T8" fmla="*/ 16 w 262"/>
              <a:gd name="T9" fmla="*/ 0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62" h="391">
                <a:moveTo>
                  <a:pt x="16" y="0"/>
                </a:moveTo>
                <a:lnTo>
                  <a:pt x="0" y="10"/>
                </a:lnTo>
                <a:lnTo>
                  <a:pt x="246" y="391"/>
                </a:lnTo>
                <a:lnTo>
                  <a:pt x="262" y="381"/>
                </a:lnTo>
                <a:lnTo>
                  <a:pt x="16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29" name="Freeform 2937"/>
          <p:cNvSpPr>
            <a:spLocks/>
          </p:cNvSpPr>
          <p:nvPr/>
        </p:nvSpPr>
        <p:spPr bwMode="auto">
          <a:xfrm>
            <a:off x="5473700" y="3562350"/>
            <a:ext cx="36513" cy="503238"/>
          </a:xfrm>
          <a:custGeom>
            <a:avLst/>
            <a:gdLst>
              <a:gd name="T0" fmla="*/ 26 w 46"/>
              <a:gd name="T1" fmla="*/ 633 h 633"/>
              <a:gd name="T2" fmla="*/ 46 w 46"/>
              <a:gd name="T3" fmla="*/ 633 h 633"/>
              <a:gd name="T4" fmla="*/ 20 w 46"/>
              <a:gd name="T5" fmla="*/ 0 h 633"/>
              <a:gd name="T6" fmla="*/ 0 w 46"/>
              <a:gd name="T7" fmla="*/ 0 h 633"/>
              <a:gd name="T8" fmla="*/ 26 w 46"/>
              <a:gd name="T9" fmla="*/ 633 h 6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6" h="633">
                <a:moveTo>
                  <a:pt x="26" y="633"/>
                </a:moveTo>
                <a:lnTo>
                  <a:pt x="46" y="633"/>
                </a:lnTo>
                <a:lnTo>
                  <a:pt x="20" y="0"/>
                </a:lnTo>
                <a:lnTo>
                  <a:pt x="0" y="0"/>
                </a:lnTo>
                <a:lnTo>
                  <a:pt x="26" y="63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0" name="Freeform 2938"/>
          <p:cNvSpPr>
            <a:spLocks/>
          </p:cNvSpPr>
          <p:nvPr/>
        </p:nvSpPr>
        <p:spPr bwMode="auto">
          <a:xfrm>
            <a:off x="5522913" y="3962400"/>
            <a:ext cx="549275" cy="512763"/>
          </a:xfrm>
          <a:custGeom>
            <a:avLst/>
            <a:gdLst>
              <a:gd name="T0" fmla="*/ 13 w 691"/>
              <a:gd name="T1" fmla="*/ 0 h 646"/>
              <a:gd name="T2" fmla="*/ 0 w 691"/>
              <a:gd name="T3" fmla="*/ 13 h 646"/>
              <a:gd name="T4" fmla="*/ 678 w 691"/>
              <a:gd name="T5" fmla="*/ 646 h 646"/>
              <a:gd name="T6" fmla="*/ 691 w 691"/>
              <a:gd name="T7" fmla="*/ 633 h 646"/>
              <a:gd name="T8" fmla="*/ 13 w 691"/>
              <a:gd name="T9" fmla="*/ 0 h 64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91" h="646">
                <a:moveTo>
                  <a:pt x="13" y="0"/>
                </a:moveTo>
                <a:lnTo>
                  <a:pt x="0" y="13"/>
                </a:lnTo>
                <a:lnTo>
                  <a:pt x="678" y="646"/>
                </a:lnTo>
                <a:lnTo>
                  <a:pt x="691" y="633"/>
                </a:lnTo>
                <a:lnTo>
                  <a:pt x="13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1" name="Rectangle 2939"/>
          <p:cNvSpPr>
            <a:spLocks noChangeArrowheads="1"/>
          </p:cNvSpPr>
          <p:nvPr/>
        </p:nvSpPr>
        <p:spPr bwMode="auto">
          <a:xfrm>
            <a:off x="5461000" y="4057650"/>
            <a:ext cx="98425" cy="14288"/>
          </a:xfrm>
          <a:prstGeom prst="rect">
            <a:avLst/>
          </a:prstGeom>
          <a:solidFill>
            <a:srgbClr val="969696"/>
          </a:solidFill>
          <a:ln w="0">
            <a:solidFill>
              <a:srgbClr val="CC0000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2" name="Freeform 2940"/>
          <p:cNvSpPr>
            <a:spLocks/>
          </p:cNvSpPr>
          <p:nvPr/>
        </p:nvSpPr>
        <p:spPr bwMode="auto">
          <a:xfrm>
            <a:off x="5576888" y="3965575"/>
            <a:ext cx="476250" cy="1111250"/>
          </a:xfrm>
          <a:custGeom>
            <a:avLst/>
            <a:gdLst>
              <a:gd name="T0" fmla="*/ 19 w 601"/>
              <a:gd name="T1" fmla="*/ 0 h 1402"/>
              <a:gd name="T2" fmla="*/ 0 w 601"/>
              <a:gd name="T3" fmla="*/ 7 h 1402"/>
              <a:gd name="T4" fmla="*/ 581 w 601"/>
              <a:gd name="T5" fmla="*/ 1402 h 1402"/>
              <a:gd name="T6" fmla="*/ 601 w 601"/>
              <a:gd name="T7" fmla="*/ 1395 h 1402"/>
              <a:gd name="T8" fmla="*/ 19 w 601"/>
              <a:gd name="T9" fmla="*/ 0 h 14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01" h="1402">
                <a:moveTo>
                  <a:pt x="19" y="0"/>
                </a:moveTo>
                <a:lnTo>
                  <a:pt x="0" y="7"/>
                </a:lnTo>
                <a:lnTo>
                  <a:pt x="581" y="1402"/>
                </a:lnTo>
                <a:lnTo>
                  <a:pt x="601" y="1395"/>
                </a:lnTo>
                <a:lnTo>
                  <a:pt x="1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3" name="Freeform 2941"/>
          <p:cNvSpPr>
            <a:spLocks/>
          </p:cNvSpPr>
          <p:nvPr/>
        </p:nvSpPr>
        <p:spPr bwMode="auto">
          <a:xfrm>
            <a:off x="5951538" y="4264025"/>
            <a:ext cx="96837" cy="714375"/>
          </a:xfrm>
          <a:custGeom>
            <a:avLst/>
            <a:gdLst>
              <a:gd name="T0" fmla="*/ 0 w 123"/>
              <a:gd name="T1" fmla="*/ 898 h 901"/>
              <a:gd name="T2" fmla="*/ 20 w 123"/>
              <a:gd name="T3" fmla="*/ 901 h 901"/>
              <a:gd name="T4" fmla="*/ 123 w 123"/>
              <a:gd name="T5" fmla="*/ 4 h 901"/>
              <a:gd name="T6" fmla="*/ 104 w 123"/>
              <a:gd name="T7" fmla="*/ 0 h 901"/>
              <a:gd name="T8" fmla="*/ 0 w 123"/>
              <a:gd name="T9" fmla="*/ 898 h 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901">
                <a:moveTo>
                  <a:pt x="0" y="898"/>
                </a:moveTo>
                <a:lnTo>
                  <a:pt x="20" y="901"/>
                </a:lnTo>
                <a:lnTo>
                  <a:pt x="123" y="4"/>
                </a:lnTo>
                <a:lnTo>
                  <a:pt x="104" y="0"/>
                </a:lnTo>
                <a:lnTo>
                  <a:pt x="0" y="89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4" name="Freeform 2942"/>
          <p:cNvSpPr>
            <a:spLocks/>
          </p:cNvSpPr>
          <p:nvPr/>
        </p:nvSpPr>
        <p:spPr bwMode="auto">
          <a:xfrm>
            <a:off x="5986463" y="4970463"/>
            <a:ext cx="457200" cy="219075"/>
          </a:xfrm>
          <a:custGeom>
            <a:avLst/>
            <a:gdLst>
              <a:gd name="T0" fmla="*/ 6 w 575"/>
              <a:gd name="T1" fmla="*/ 0 h 274"/>
              <a:gd name="T2" fmla="*/ 0 w 575"/>
              <a:gd name="T3" fmla="*/ 16 h 274"/>
              <a:gd name="T4" fmla="*/ 568 w 575"/>
              <a:gd name="T5" fmla="*/ 274 h 274"/>
              <a:gd name="T6" fmla="*/ 575 w 575"/>
              <a:gd name="T7" fmla="*/ 258 h 274"/>
              <a:gd name="T8" fmla="*/ 6 w 575"/>
              <a:gd name="T9" fmla="*/ 0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75" h="274">
                <a:moveTo>
                  <a:pt x="6" y="0"/>
                </a:moveTo>
                <a:lnTo>
                  <a:pt x="0" y="16"/>
                </a:lnTo>
                <a:lnTo>
                  <a:pt x="568" y="274"/>
                </a:lnTo>
                <a:lnTo>
                  <a:pt x="575" y="258"/>
                </a:lnTo>
                <a:lnTo>
                  <a:pt x="6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5" name="Freeform 2943"/>
          <p:cNvSpPr>
            <a:spLocks/>
          </p:cNvSpPr>
          <p:nvPr/>
        </p:nvSpPr>
        <p:spPr bwMode="auto">
          <a:xfrm>
            <a:off x="7480300" y="4668838"/>
            <a:ext cx="66675" cy="207962"/>
          </a:xfrm>
          <a:custGeom>
            <a:avLst/>
            <a:gdLst>
              <a:gd name="T0" fmla="*/ 20 w 84"/>
              <a:gd name="T1" fmla="*/ 0 h 261"/>
              <a:gd name="T2" fmla="*/ 0 w 84"/>
              <a:gd name="T3" fmla="*/ 3 h 261"/>
              <a:gd name="T4" fmla="*/ 65 w 84"/>
              <a:gd name="T5" fmla="*/ 261 h 261"/>
              <a:gd name="T6" fmla="*/ 84 w 84"/>
              <a:gd name="T7" fmla="*/ 258 h 261"/>
              <a:gd name="T8" fmla="*/ 20 w 84"/>
              <a:gd name="T9" fmla="*/ 0 h 2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4" h="261">
                <a:moveTo>
                  <a:pt x="20" y="0"/>
                </a:moveTo>
                <a:lnTo>
                  <a:pt x="0" y="3"/>
                </a:lnTo>
                <a:lnTo>
                  <a:pt x="65" y="261"/>
                </a:lnTo>
                <a:lnTo>
                  <a:pt x="84" y="258"/>
                </a:lnTo>
                <a:lnTo>
                  <a:pt x="20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6" name="Freeform 2944"/>
          <p:cNvSpPr>
            <a:spLocks/>
          </p:cNvSpPr>
          <p:nvPr/>
        </p:nvSpPr>
        <p:spPr bwMode="auto">
          <a:xfrm>
            <a:off x="6346825" y="4462463"/>
            <a:ext cx="1081088" cy="214312"/>
          </a:xfrm>
          <a:custGeom>
            <a:avLst/>
            <a:gdLst>
              <a:gd name="T0" fmla="*/ 1357 w 1360"/>
              <a:gd name="T1" fmla="*/ 271 h 271"/>
              <a:gd name="T2" fmla="*/ 1360 w 1360"/>
              <a:gd name="T3" fmla="*/ 252 h 271"/>
              <a:gd name="T4" fmla="*/ 3 w 1360"/>
              <a:gd name="T5" fmla="*/ 0 h 271"/>
              <a:gd name="T6" fmla="*/ 0 w 1360"/>
              <a:gd name="T7" fmla="*/ 19 h 271"/>
              <a:gd name="T8" fmla="*/ 1357 w 1360"/>
              <a:gd name="T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60" h="271">
                <a:moveTo>
                  <a:pt x="1357" y="271"/>
                </a:moveTo>
                <a:lnTo>
                  <a:pt x="1360" y="252"/>
                </a:lnTo>
                <a:lnTo>
                  <a:pt x="3" y="0"/>
                </a:lnTo>
                <a:lnTo>
                  <a:pt x="0" y="19"/>
                </a:lnTo>
                <a:lnTo>
                  <a:pt x="1357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7" name="Freeform 2945"/>
          <p:cNvSpPr>
            <a:spLocks/>
          </p:cNvSpPr>
          <p:nvPr/>
        </p:nvSpPr>
        <p:spPr bwMode="auto">
          <a:xfrm>
            <a:off x="7278688" y="5068888"/>
            <a:ext cx="166687" cy="120650"/>
          </a:xfrm>
          <a:custGeom>
            <a:avLst/>
            <a:gdLst>
              <a:gd name="T0" fmla="*/ 0 w 210"/>
              <a:gd name="T1" fmla="*/ 136 h 152"/>
              <a:gd name="T2" fmla="*/ 9 w 210"/>
              <a:gd name="T3" fmla="*/ 152 h 152"/>
              <a:gd name="T4" fmla="*/ 210 w 210"/>
              <a:gd name="T5" fmla="*/ 16 h 152"/>
              <a:gd name="T6" fmla="*/ 200 w 210"/>
              <a:gd name="T7" fmla="*/ 0 h 152"/>
              <a:gd name="T8" fmla="*/ 0 w 210"/>
              <a:gd name="T9" fmla="*/ 136 h 1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0" h="152">
                <a:moveTo>
                  <a:pt x="0" y="136"/>
                </a:moveTo>
                <a:lnTo>
                  <a:pt x="9" y="152"/>
                </a:lnTo>
                <a:lnTo>
                  <a:pt x="210" y="16"/>
                </a:lnTo>
                <a:lnTo>
                  <a:pt x="200" y="0"/>
                </a:lnTo>
                <a:lnTo>
                  <a:pt x="0" y="13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8" name="Freeform 2946"/>
          <p:cNvSpPr>
            <a:spLocks/>
          </p:cNvSpPr>
          <p:nvPr/>
        </p:nvSpPr>
        <p:spPr bwMode="auto">
          <a:xfrm>
            <a:off x="6399213" y="4367213"/>
            <a:ext cx="1001712" cy="917575"/>
          </a:xfrm>
          <a:custGeom>
            <a:avLst/>
            <a:gdLst>
              <a:gd name="T0" fmla="*/ 1247 w 1260"/>
              <a:gd name="T1" fmla="*/ 1156 h 1156"/>
              <a:gd name="T2" fmla="*/ 1260 w 1260"/>
              <a:gd name="T3" fmla="*/ 1143 h 1156"/>
              <a:gd name="T4" fmla="*/ 13 w 1260"/>
              <a:gd name="T5" fmla="*/ 0 h 1156"/>
              <a:gd name="T6" fmla="*/ 0 w 1260"/>
              <a:gd name="T7" fmla="*/ 13 h 1156"/>
              <a:gd name="T8" fmla="*/ 1247 w 1260"/>
              <a:gd name="T9" fmla="*/ 1156 h 11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60" h="1156">
                <a:moveTo>
                  <a:pt x="1247" y="1156"/>
                </a:moveTo>
                <a:lnTo>
                  <a:pt x="1260" y="1143"/>
                </a:lnTo>
                <a:lnTo>
                  <a:pt x="13" y="0"/>
                </a:lnTo>
                <a:lnTo>
                  <a:pt x="0" y="13"/>
                </a:lnTo>
                <a:lnTo>
                  <a:pt x="1247" y="115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39" name="Freeform 2947"/>
          <p:cNvSpPr>
            <a:spLocks/>
          </p:cNvSpPr>
          <p:nvPr/>
        </p:nvSpPr>
        <p:spPr bwMode="auto">
          <a:xfrm>
            <a:off x="6038850" y="4364038"/>
            <a:ext cx="393700" cy="114300"/>
          </a:xfrm>
          <a:custGeom>
            <a:avLst/>
            <a:gdLst>
              <a:gd name="T0" fmla="*/ 491 w 494"/>
              <a:gd name="T1" fmla="*/ 142 h 142"/>
              <a:gd name="T2" fmla="*/ 494 w 494"/>
              <a:gd name="T3" fmla="*/ 123 h 142"/>
              <a:gd name="T4" fmla="*/ 3 w 494"/>
              <a:gd name="T5" fmla="*/ 0 h 142"/>
              <a:gd name="T6" fmla="*/ 0 w 494"/>
              <a:gd name="T7" fmla="*/ 19 h 142"/>
              <a:gd name="T8" fmla="*/ 491 w 494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4" h="142">
                <a:moveTo>
                  <a:pt x="491" y="142"/>
                </a:moveTo>
                <a:lnTo>
                  <a:pt x="494" y="123"/>
                </a:lnTo>
                <a:lnTo>
                  <a:pt x="3" y="0"/>
                </a:lnTo>
                <a:lnTo>
                  <a:pt x="0" y="19"/>
                </a:lnTo>
                <a:lnTo>
                  <a:pt x="491" y="14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40" name="Freeform 2948"/>
          <p:cNvSpPr>
            <a:spLocks/>
          </p:cNvSpPr>
          <p:nvPr/>
        </p:nvSpPr>
        <p:spPr bwMode="auto">
          <a:xfrm>
            <a:off x="6667500" y="5375275"/>
            <a:ext cx="798513" cy="515938"/>
          </a:xfrm>
          <a:custGeom>
            <a:avLst/>
            <a:gdLst>
              <a:gd name="T0" fmla="*/ 9 w 1005"/>
              <a:gd name="T1" fmla="*/ 0 h 649"/>
              <a:gd name="T2" fmla="*/ 0 w 1005"/>
              <a:gd name="T3" fmla="*/ 16 h 649"/>
              <a:gd name="T4" fmla="*/ 995 w 1005"/>
              <a:gd name="T5" fmla="*/ 649 h 649"/>
              <a:gd name="T6" fmla="*/ 1005 w 1005"/>
              <a:gd name="T7" fmla="*/ 633 h 649"/>
              <a:gd name="T8" fmla="*/ 9 w 1005"/>
              <a:gd name="T9" fmla="*/ 0 h 6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005" h="649">
                <a:moveTo>
                  <a:pt x="9" y="0"/>
                </a:moveTo>
                <a:lnTo>
                  <a:pt x="0" y="16"/>
                </a:lnTo>
                <a:lnTo>
                  <a:pt x="995" y="649"/>
                </a:lnTo>
                <a:lnTo>
                  <a:pt x="1005" y="633"/>
                </a:lnTo>
                <a:lnTo>
                  <a:pt x="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42" name="Freeform 2950"/>
          <p:cNvSpPr>
            <a:spLocks/>
          </p:cNvSpPr>
          <p:nvPr/>
        </p:nvSpPr>
        <p:spPr bwMode="auto">
          <a:xfrm>
            <a:off x="6351588" y="5175250"/>
            <a:ext cx="1179512" cy="517525"/>
          </a:xfrm>
          <a:custGeom>
            <a:avLst/>
            <a:gdLst>
              <a:gd name="T0" fmla="*/ 6 w 1486"/>
              <a:gd name="T1" fmla="*/ 0 h 653"/>
              <a:gd name="T2" fmla="*/ 0 w 1486"/>
              <a:gd name="T3" fmla="*/ 20 h 653"/>
              <a:gd name="T4" fmla="*/ 1480 w 1486"/>
              <a:gd name="T5" fmla="*/ 653 h 653"/>
              <a:gd name="T6" fmla="*/ 1486 w 1486"/>
              <a:gd name="T7" fmla="*/ 633 h 653"/>
              <a:gd name="T8" fmla="*/ 6 w 1486"/>
              <a:gd name="T9" fmla="*/ 0 h 65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86" h="653">
                <a:moveTo>
                  <a:pt x="6" y="0"/>
                </a:moveTo>
                <a:lnTo>
                  <a:pt x="0" y="20"/>
                </a:lnTo>
                <a:lnTo>
                  <a:pt x="1480" y="653"/>
                </a:lnTo>
                <a:lnTo>
                  <a:pt x="1486" y="633"/>
                </a:lnTo>
                <a:lnTo>
                  <a:pt x="6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43" name="Freeform 2951"/>
          <p:cNvSpPr>
            <a:spLocks/>
          </p:cNvSpPr>
          <p:nvPr/>
        </p:nvSpPr>
        <p:spPr bwMode="auto">
          <a:xfrm>
            <a:off x="5951538" y="3652838"/>
            <a:ext cx="1400175" cy="619125"/>
          </a:xfrm>
          <a:custGeom>
            <a:avLst/>
            <a:gdLst>
              <a:gd name="T0" fmla="*/ 0 w 1765"/>
              <a:gd name="T1" fmla="*/ 762 h 782"/>
              <a:gd name="T2" fmla="*/ 7 w 1765"/>
              <a:gd name="T3" fmla="*/ 782 h 782"/>
              <a:gd name="T4" fmla="*/ 1765 w 1765"/>
              <a:gd name="T5" fmla="*/ 20 h 782"/>
              <a:gd name="T6" fmla="*/ 1758 w 1765"/>
              <a:gd name="T7" fmla="*/ 0 h 782"/>
              <a:gd name="T8" fmla="*/ 0 w 1765"/>
              <a:gd name="T9" fmla="*/ 762 h 7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765" h="782">
                <a:moveTo>
                  <a:pt x="0" y="762"/>
                </a:moveTo>
                <a:lnTo>
                  <a:pt x="7" y="782"/>
                </a:lnTo>
                <a:lnTo>
                  <a:pt x="1765" y="20"/>
                </a:lnTo>
                <a:lnTo>
                  <a:pt x="1758" y="0"/>
                </a:lnTo>
                <a:lnTo>
                  <a:pt x="0" y="76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44" name="Freeform 2952"/>
          <p:cNvSpPr>
            <a:spLocks/>
          </p:cNvSpPr>
          <p:nvPr/>
        </p:nvSpPr>
        <p:spPr bwMode="auto">
          <a:xfrm>
            <a:off x="5613400" y="3654425"/>
            <a:ext cx="490538" cy="615950"/>
          </a:xfrm>
          <a:custGeom>
            <a:avLst/>
            <a:gdLst>
              <a:gd name="T0" fmla="*/ 601 w 617"/>
              <a:gd name="T1" fmla="*/ 774 h 774"/>
              <a:gd name="T2" fmla="*/ 617 w 617"/>
              <a:gd name="T3" fmla="*/ 762 h 774"/>
              <a:gd name="T4" fmla="*/ 16 w 617"/>
              <a:gd name="T5" fmla="*/ 0 h 774"/>
              <a:gd name="T6" fmla="*/ 0 w 617"/>
              <a:gd name="T7" fmla="*/ 12 h 774"/>
              <a:gd name="T8" fmla="*/ 601 w 617"/>
              <a:gd name="T9" fmla="*/ 774 h 7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617" h="774">
                <a:moveTo>
                  <a:pt x="601" y="774"/>
                </a:moveTo>
                <a:lnTo>
                  <a:pt x="617" y="762"/>
                </a:lnTo>
                <a:lnTo>
                  <a:pt x="16" y="0"/>
                </a:lnTo>
                <a:lnTo>
                  <a:pt x="0" y="12"/>
                </a:lnTo>
                <a:lnTo>
                  <a:pt x="601" y="774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45" name="Freeform 2953"/>
          <p:cNvSpPr>
            <a:spLocks/>
          </p:cNvSpPr>
          <p:nvPr/>
        </p:nvSpPr>
        <p:spPr bwMode="auto">
          <a:xfrm>
            <a:off x="7469188" y="3560763"/>
            <a:ext cx="57150" cy="407987"/>
          </a:xfrm>
          <a:custGeom>
            <a:avLst/>
            <a:gdLst>
              <a:gd name="T0" fmla="*/ 71 w 71"/>
              <a:gd name="T1" fmla="*/ 3 h 513"/>
              <a:gd name="T2" fmla="*/ 51 w 71"/>
              <a:gd name="T3" fmla="*/ 0 h 513"/>
              <a:gd name="T4" fmla="*/ 0 w 71"/>
              <a:gd name="T5" fmla="*/ 510 h 513"/>
              <a:gd name="T6" fmla="*/ 19 w 71"/>
              <a:gd name="T7" fmla="*/ 513 h 513"/>
              <a:gd name="T8" fmla="*/ 71 w 71"/>
              <a:gd name="T9" fmla="*/ 3 h 5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513">
                <a:moveTo>
                  <a:pt x="71" y="3"/>
                </a:moveTo>
                <a:lnTo>
                  <a:pt x="51" y="0"/>
                </a:lnTo>
                <a:lnTo>
                  <a:pt x="0" y="510"/>
                </a:lnTo>
                <a:lnTo>
                  <a:pt x="19" y="513"/>
                </a:lnTo>
                <a:lnTo>
                  <a:pt x="71" y="3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46" name="Freeform 2954"/>
          <p:cNvSpPr>
            <a:spLocks/>
          </p:cNvSpPr>
          <p:nvPr/>
        </p:nvSpPr>
        <p:spPr bwMode="auto">
          <a:xfrm>
            <a:off x="7415213" y="3963988"/>
            <a:ext cx="68262" cy="104775"/>
          </a:xfrm>
          <a:custGeom>
            <a:avLst/>
            <a:gdLst>
              <a:gd name="T0" fmla="*/ 0 w 87"/>
              <a:gd name="T1" fmla="*/ 122 h 132"/>
              <a:gd name="T2" fmla="*/ 16 w 87"/>
              <a:gd name="T3" fmla="*/ 132 h 132"/>
              <a:gd name="T4" fmla="*/ 87 w 87"/>
              <a:gd name="T5" fmla="*/ 9 h 132"/>
              <a:gd name="T6" fmla="*/ 71 w 87"/>
              <a:gd name="T7" fmla="*/ 0 h 132"/>
              <a:gd name="T8" fmla="*/ 0 w 87"/>
              <a:gd name="T9" fmla="*/ 122 h 1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7" h="132">
                <a:moveTo>
                  <a:pt x="0" y="122"/>
                </a:moveTo>
                <a:lnTo>
                  <a:pt x="16" y="132"/>
                </a:lnTo>
                <a:lnTo>
                  <a:pt x="87" y="9"/>
                </a:lnTo>
                <a:lnTo>
                  <a:pt x="71" y="0"/>
                </a:lnTo>
                <a:lnTo>
                  <a:pt x="0" y="12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47" name="Freeform 2955"/>
          <p:cNvSpPr>
            <a:spLocks/>
          </p:cNvSpPr>
          <p:nvPr/>
        </p:nvSpPr>
        <p:spPr bwMode="auto">
          <a:xfrm>
            <a:off x="5899150" y="5180013"/>
            <a:ext cx="98425" cy="301625"/>
          </a:xfrm>
          <a:custGeom>
            <a:avLst/>
            <a:gdLst>
              <a:gd name="T0" fmla="*/ 0 w 123"/>
              <a:gd name="T1" fmla="*/ 374 h 381"/>
              <a:gd name="T2" fmla="*/ 19 w 123"/>
              <a:gd name="T3" fmla="*/ 381 h 381"/>
              <a:gd name="T4" fmla="*/ 123 w 123"/>
              <a:gd name="T5" fmla="*/ 6 h 381"/>
              <a:gd name="T6" fmla="*/ 103 w 123"/>
              <a:gd name="T7" fmla="*/ 0 h 381"/>
              <a:gd name="T8" fmla="*/ 0 w 123"/>
              <a:gd name="T9" fmla="*/ 374 h 3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" h="381">
                <a:moveTo>
                  <a:pt x="0" y="374"/>
                </a:moveTo>
                <a:lnTo>
                  <a:pt x="19" y="381"/>
                </a:lnTo>
                <a:lnTo>
                  <a:pt x="123" y="6"/>
                </a:lnTo>
                <a:lnTo>
                  <a:pt x="103" y="0"/>
                </a:lnTo>
                <a:lnTo>
                  <a:pt x="0" y="374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48" name="Freeform 2956"/>
          <p:cNvSpPr>
            <a:spLocks/>
          </p:cNvSpPr>
          <p:nvPr/>
        </p:nvSpPr>
        <p:spPr bwMode="auto">
          <a:xfrm>
            <a:off x="7156450" y="5586413"/>
            <a:ext cx="71438" cy="300037"/>
          </a:xfrm>
          <a:custGeom>
            <a:avLst/>
            <a:gdLst>
              <a:gd name="T0" fmla="*/ 71 w 91"/>
              <a:gd name="T1" fmla="*/ 377 h 377"/>
              <a:gd name="T2" fmla="*/ 91 w 91"/>
              <a:gd name="T3" fmla="*/ 374 h 377"/>
              <a:gd name="T4" fmla="*/ 20 w 91"/>
              <a:gd name="T5" fmla="*/ 0 h 377"/>
              <a:gd name="T6" fmla="*/ 0 w 91"/>
              <a:gd name="T7" fmla="*/ 3 h 377"/>
              <a:gd name="T8" fmla="*/ 71 w 91"/>
              <a:gd name="T9" fmla="*/ 377 h 3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1" h="377">
                <a:moveTo>
                  <a:pt x="71" y="377"/>
                </a:moveTo>
                <a:lnTo>
                  <a:pt x="91" y="374"/>
                </a:lnTo>
                <a:lnTo>
                  <a:pt x="20" y="0"/>
                </a:lnTo>
                <a:lnTo>
                  <a:pt x="0" y="3"/>
                </a:lnTo>
                <a:lnTo>
                  <a:pt x="71" y="3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49" name="Freeform 2957"/>
          <p:cNvSpPr>
            <a:spLocks/>
          </p:cNvSpPr>
          <p:nvPr/>
        </p:nvSpPr>
        <p:spPr bwMode="auto">
          <a:xfrm>
            <a:off x="6489700" y="4564063"/>
            <a:ext cx="312738" cy="112712"/>
          </a:xfrm>
          <a:custGeom>
            <a:avLst/>
            <a:gdLst>
              <a:gd name="T0" fmla="*/ 388 w 394"/>
              <a:gd name="T1" fmla="*/ 142 h 142"/>
              <a:gd name="T2" fmla="*/ 394 w 394"/>
              <a:gd name="T3" fmla="*/ 123 h 142"/>
              <a:gd name="T4" fmla="*/ 7 w 394"/>
              <a:gd name="T5" fmla="*/ 0 h 142"/>
              <a:gd name="T6" fmla="*/ 0 w 394"/>
              <a:gd name="T7" fmla="*/ 19 h 142"/>
              <a:gd name="T8" fmla="*/ 388 w 394"/>
              <a:gd name="T9" fmla="*/ 14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94" h="142">
                <a:moveTo>
                  <a:pt x="388" y="142"/>
                </a:moveTo>
                <a:lnTo>
                  <a:pt x="394" y="123"/>
                </a:lnTo>
                <a:lnTo>
                  <a:pt x="7" y="0"/>
                </a:lnTo>
                <a:lnTo>
                  <a:pt x="0" y="19"/>
                </a:lnTo>
                <a:lnTo>
                  <a:pt x="388" y="14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0" name="Freeform 2958"/>
          <p:cNvSpPr>
            <a:spLocks/>
          </p:cNvSpPr>
          <p:nvPr/>
        </p:nvSpPr>
        <p:spPr bwMode="auto">
          <a:xfrm>
            <a:off x="6319838" y="4775200"/>
            <a:ext cx="41275" cy="101600"/>
          </a:xfrm>
          <a:custGeom>
            <a:avLst/>
            <a:gdLst>
              <a:gd name="T0" fmla="*/ 0 w 52"/>
              <a:gd name="T1" fmla="*/ 122 h 129"/>
              <a:gd name="T2" fmla="*/ 19 w 52"/>
              <a:gd name="T3" fmla="*/ 129 h 129"/>
              <a:gd name="T4" fmla="*/ 52 w 52"/>
              <a:gd name="T5" fmla="*/ 6 h 129"/>
              <a:gd name="T6" fmla="*/ 32 w 52"/>
              <a:gd name="T7" fmla="*/ 0 h 129"/>
              <a:gd name="T8" fmla="*/ 0 w 52"/>
              <a:gd name="T9" fmla="*/ 122 h 12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2" h="129">
                <a:moveTo>
                  <a:pt x="0" y="122"/>
                </a:moveTo>
                <a:lnTo>
                  <a:pt x="19" y="129"/>
                </a:lnTo>
                <a:lnTo>
                  <a:pt x="52" y="6"/>
                </a:lnTo>
                <a:lnTo>
                  <a:pt x="32" y="0"/>
                </a:lnTo>
                <a:lnTo>
                  <a:pt x="0" y="122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1" name="Freeform 2959"/>
          <p:cNvSpPr>
            <a:spLocks/>
          </p:cNvSpPr>
          <p:nvPr/>
        </p:nvSpPr>
        <p:spPr bwMode="auto">
          <a:xfrm>
            <a:off x="5305425" y="4264025"/>
            <a:ext cx="46038" cy="309563"/>
          </a:xfrm>
          <a:custGeom>
            <a:avLst/>
            <a:gdLst>
              <a:gd name="T0" fmla="*/ 58 w 58"/>
              <a:gd name="T1" fmla="*/ 4 h 391"/>
              <a:gd name="T2" fmla="*/ 39 w 58"/>
              <a:gd name="T3" fmla="*/ 0 h 391"/>
              <a:gd name="T4" fmla="*/ 0 w 58"/>
              <a:gd name="T5" fmla="*/ 388 h 391"/>
              <a:gd name="T6" fmla="*/ 20 w 58"/>
              <a:gd name="T7" fmla="*/ 391 h 391"/>
              <a:gd name="T8" fmla="*/ 58 w 58"/>
              <a:gd name="T9" fmla="*/ 4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8" h="391">
                <a:moveTo>
                  <a:pt x="58" y="4"/>
                </a:moveTo>
                <a:lnTo>
                  <a:pt x="39" y="0"/>
                </a:lnTo>
                <a:lnTo>
                  <a:pt x="0" y="388"/>
                </a:lnTo>
                <a:lnTo>
                  <a:pt x="20" y="391"/>
                </a:lnTo>
                <a:lnTo>
                  <a:pt x="58" y="4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2" name="Freeform 2960"/>
          <p:cNvSpPr>
            <a:spLocks/>
          </p:cNvSpPr>
          <p:nvPr/>
        </p:nvSpPr>
        <p:spPr bwMode="auto">
          <a:xfrm>
            <a:off x="5345113" y="5073650"/>
            <a:ext cx="26987" cy="109538"/>
          </a:xfrm>
          <a:custGeom>
            <a:avLst/>
            <a:gdLst>
              <a:gd name="T0" fmla="*/ 19 w 32"/>
              <a:gd name="T1" fmla="*/ 0 h 139"/>
              <a:gd name="T2" fmla="*/ 0 w 32"/>
              <a:gd name="T3" fmla="*/ 3 h 139"/>
              <a:gd name="T4" fmla="*/ 13 w 32"/>
              <a:gd name="T5" fmla="*/ 139 h 139"/>
              <a:gd name="T6" fmla="*/ 32 w 32"/>
              <a:gd name="T7" fmla="*/ 135 h 139"/>
              <a:gd name="T8" fmla="*/ 19 w 32"/>
              <a:gd name="T9" fmla="*/ 0 h 1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2" h="139">
                <a:moveTo>
                  <a:pt x="19" y="0"/>
                </a:moveTo>
                <a:lnTo>
                  <a:pt x="0" y="3"/>
                </a:lnTo>
                <a:lnTo>
                  <a:pt x="13" y="139"/>
                </a:lnTo>
                <a:lnTo>
                  <a:pt x="32" y="135"/>
                </a:lnTo>
                <a:lnTo>
                  <a:pt x="19" y="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3" name="Freeform 2961"/>
          <p:cNvSpPr>
            <a:spLocks/>
          </p:cNvSpPr>
          <p:nvPr/>
        </p:nvSpPr>
        <p:spPr bwMode="auto">
          <a:xfrm>
            <a:off x="5184775" y="5818188"/>
            <a:ext cx="30163" cy="30162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4" name="Freeform 2962"/>
          <p:cNvSpPr>
            <a:spLocks/>
          </p:cNvSpPr>
          <p:nvPr/>
        </p:nvSpPr>
        <p:spPr bwMode="auto">
          <a:xfrm>
            <a:off x="5184775" y="5372100"/>
            <a:ext cx="30163" cy="30163"/>
          </a:xfrm>
          <a:custGeom>
            <a:avLst/>
            <a:gdLst>
              <a:gd name="T0" fmla="*/ 39 w 39"/>
              <a:gd name="T1" fmla="*/ 19 h 39"/>
              <a:gd name="T2" fmla="*/ 37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8 w 39"/>
              <a:gd name="T15" fmla="*/ 3 h 39"/>
              <a:gd name="T16" fmla="*/ 3 w 39"/>
              <a:gd name="T17" fmla="*/ 8 h 39"/>
              <a:gd name="T18" fmla="*/ 2 w 39"/>
              <a:gd name="T19" fmla="*/ 13 h 39"/>
              <a:gd name="T20" fmla="*/ 0 w 39"/>
              <a:gd name="T21" fmla="*/ 19 h 39"/>
              <a:gd name="T22" fmla="*/ 2 w 39"/>
              <a:gd name="T23" fmla="*/ 26 h 39"/>
              <a:gd name="T24" fmla="*/ 3 w 39"/>
              <a:gd name="T25" fmla="*/ 31 h 39"/>
              <a:gd name="T26" fmla="*/ 8 w 39"/>
              <a:gd name="T27" fmla="*/ 35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5 h 39"/>
              <a:gd name="T36" fmla="*/ 36 w 39"/>
              <a:gd name="T37" fmla="*/ 31 h 39"/>
              <a:gd name="T38" fmla="*/ 37 w 39"/>
              <a:gd name="T39" fmla="*/ 26 h 39"/>
              <a:gd name="T40" fmla="*/ 39 w 39"/>
              <a:gd name="T4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1"/>
                </a:lnTo>
                <a:lnTo>
                  <a:pt x="8" y="35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5"/>
                </a:lnTo>
                <a:lnTo>
                  <a:pt x="36" y="31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5" name="Freeform 2963"/>
          <p:cNvSpPr>
            <a:spLocks/>
          </p:cNvSpPr>
          <p:nvPr/>
        </p:nvSpPr>
        <p:spPr bwMode="auto">
          <a:xfrm>
            <a:off x="5184775" y="4930775"/>
            <a:ext cx="30163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6" name="Freeform 2964"/>
          <p:cNvSpPr>
            <a:spLocks/>
          </p:cNvSpPr>
          <p:nvPr/>
        </p:nvSpPr>
        <p:spPr bwMode="auto">
          <a:xfrm>
            <a:off x="5184775" y="4484688"/>
            <a:ext cx="30163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7" name="Freeform 2965"/>
          <p:cNvSpPr>
            <a:spLocks/>
          </p:cNvSpPr>
          <p:nvPr/>
        </p:nvSpPr>
        <p:spPr bwMode="auto">
          <a:xfrm>
            <a:off x="5184775" y="4044950"/>
            <a:ext cx="30163" cy="30163"/>
          </a:xfrm>
          <a:custGeom>
            <a:avLst/>
            <a:gdLst>
              <a:gd name="T0" fmla="*/ 39 w 39"/>
              <a:gd name="T1" fmla="*/ 20 h 39"/>
              <a:gd name="T2" fmla="*/ 37 w 39"/>
              <a:gd name="T3" fmla="*/ 13 h 39"/>
              <a:gd name="T4" fmla="*/ 36 w 39"/>
              <a:gd name="T5" fmla="*/ 8 h 39"/>
              <a:gd name="T6" fmla="*/ 31 w 39"/>
              <a:gd name="T7" fmla="*/ 4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8 w 39"/>
              <a:gd name="T15" fmla="*/ 4 h 39"/>
              <a:gd name="T16" fmla="*/ 3 w 39"/>
              <a:gd name="T17" fmla="*/ 8 h 39"/>
              <a:gd name="T18" fmla="*/ 2 w 39"/>
              <a:gd name="T19" fmla="*/ 13 h 39"/>
              <a:gd name="T20" fmla="*/ 0 w 39"/>
              <a:gd name="T21" fmla="*/ 20 h 39"/>
              <a:gd name="T22" fmla="*/ 2 w 39"/>
              <a:gd name="T23" fmla="*/ 26 h 39"/>
              <a:gd name="T24" fmla="*/ 3 w 39"/>
              <a:gd name="T25" fmla="*/ 31 h 39"/>
              <a:gd name="T26" fmla="*/ 8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7 w 39"/>
              <a:gd name="T39" fmla="*/ 26 h 39"/>
              <a:gd name="T40" fmla="*/ 39 w 39"/>
              <a:gd name="T4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7" y="13"/>
                </a:lnTo>
                <a:lnTo>
                  <a:pt x="36" y="8"/>
                </a:lnTo>
                <a:lnTo>
                  <a:pt x="31" y="4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8" y="4"/>
                </a:lnTo>
                <a:lnTo>
                  <a:pt x="3" y="8"/>
                </a:lnTo>
                <a:lnTo>
                  <a:pt x="2" y="13"/>
                </a:lnTo>
                <a:lnTo>
                  <a:pt x="0" y="20"/>
                </a:lnTo>
                <a:lnTo>
                  <a:pt x="2" y="26"/>
                </a:lnTo>
                <a:lnTo>
                  <a:pt x="3" y="31"/>
                </a:lnTo>
                <a:lnTo>
                  <a:pt x="8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7" y="26"/>
                </a:lnTo>
                <a:lnTo>
                  <a:pt x="39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8" name="Freeform 2966"/>
          <p:cNvSpPr>
            <a:spLocks/>
          </p:cNvSpPr>
          <p:nvPr/>
        </p:nvSpPr>
        <p:spPr bwMode="auto">
          <a:xfrm>
            <a:off x="5184775" y="3594100"/>
            <a:ext cx="30163" cy="30163"/>
          </a:xfrm>
          <a:custGeom>
            <a:avLst/>
            <a:gdLst>
              <a:gd name="T0" fmla="*/ 39 w 39"/>
              <a:gd name="T1" fmla="*/ 19 h 39"/>
              <a:gd name="T2" fmla="*/ 37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8 w 39"/>
              <a:gd name="T15" fmla="*/ 3 h 39"/>
              <a:gd name="T16" fmla="*/ 3 w 39"/>
              <a:gd name="T17" fmla="*/ 8 h 39"/>
              <a:gd name="T18" fmla="*/ 2 w 39"/>
              <a:gd name="T19" fmla="*/ 13 h 39"/>
              <a:gd name="T20" fmla="*/ 0 w 39"/>
              <a:gd name="T21" fmla="*/ 19 h 39"/>
              <a:gd name="T22" fmla="*/ 2 w 39"/>
              <a:gd name="T23" fmla="*/ 26 h 39"/>
              <a:gd name="T24" fmla="*/ 3 w 39"/>
              <a:gd name="T25" fmla="*/ 31 h 39"/>
              <a:gd name="T26" fmla="*/ 8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7 w 39"/>
              <a:gd name="T39" fmla="*/ 26 h 39"/>
              <a:gd name="T40" fmla="*/ 39 w 39"/>
              <a:gd name="T4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1"/>
                </a:lnTo>
                <a:lnTo>
                  <a:pt x="8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59" name="Freeform 2967"/>
          <p:cNvSpPr>
            <a:spLocks/>
          </p:cNvSpPr>
          <p:nvPr/>
        </p:nvSpPr>
        <p:spPr bwMode="auto">
          <a:xfrm>
            <a:off x="5389563" y="3387725"/>
            <a:ext cx="30162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5 w 39"/>
              <a:gd name="T5" fmla="*/ 8 h 38"/>
              <a:gd name="T6" fmla="*/ 30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3 h 38"/>
              <a:gd name="T20" fmla="*/ 0 w 39"/>
              <a:gd name="T21" fmla="*/ 19 h 38"/>
              <a:gd name="T22" fmla="*/ 1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0 w 39"/>
              <a:gd name="T35" fmla="*/ 35 h 38"/>
              <a:gd name="T36" fmla="*/ 35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5" y="8"/>
                </a:lnTo>
                <a:lnTo>
                  <a:pt x="30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3"/>
                </a:lnTo>
                <a:lnTo>
                  <a:pt x="0" y="19"/>
                </a:lnTo>
                <a:lnTo>
                  <a:pt x="1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0" y="35"/>
                </a:lnTo>
                <a:lnTo>
                  <a:pt x="35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0" name="Freeform 2968"/>
          <p:cNvSpPr>
            <a:spLocks/>
          </p:cNvSpPr>
          <p:nvPr/>
        </p:nvSpPr>
        <p:spPr bwMode="auto">
          <a:xfrm>
            <a:off x="5799138" y="3387725"/>
            <a:ext cx="31750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3 h 38"/>
              <a:gd name="T20" fmla="*/ 0 w 39"/>
              <a:gd name="T21" fmla="*/ 19 h 38"/>
              <a:gd name="T22" fmla="*/ 1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3"/>
                </a:lnTo>
                <a:lnTo>
                  <a:pt x="0" y="19"/>
                </a:lnTo>
                <a:lnTo>
                  <a:pt x="1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1" name="Freeform 2969"/>
          <p:cNvSpPr>
            <a:spLocks/>
          </p:cNvSpPr>
          <p:nvPr/>
        </p:nvSpPr>
        <p:spPr bwMode="auto">
          <a:xfrm>
            <a:off x="6210300" y="3387725"/>
            <a:ext cx="30163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3 h 38"/>
              <a:gd name="T20" fmla="*/ 0 w 39"/>
              <a:gd name="T21" fmla="*/ 19 h 38"/>
              <a:gd name="T22" fmla="*/ 1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3"/>
                </a:lnTo>
                <a:lnTo>
                  <a:pt x="0" y="19"/>
                </a:lnTo>
                <a:lnTo>
                  <a:pt x="1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2" name="Freeform 2970"/>
          <p:cNvSpPr>
            <a:spLocks/>
          </p:cNvSpPr>
          <p:nvPr/>
        </p:nvSpPr>
        <p:spPr bwMode="auto">
          <a:xfrm>
            <a:off x="6619875" y="3387725"/>
            <a:ext cx="31750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3" name="Freeform 2971"/>
          <p:cNvSpPr>
            <a:spLocks/>
          </p:cNvSpPr>
          <p:nvPr/>
        </p:nvSpPr>
        <p:spPr bwMode="auto">
          <a:xfrm>
            <a:off x="7026275" y="3387725"/>
            <a:ext cx="30163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4" name="Freeform 2972"/>
          <p:cNvSpPr>
            <a:spLocks/>
          </p:cNvSpPr>
          <p:nvPr/>
        </p:nvSpPr>
        <p:spPr bwMode="auto">
          <a:xfrm>
            <a:off x="7446963" y="3387725"/>
            <a:ext cx="30162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5" name="Freeform 2973"/>
          <p:cNvSpPr>
            <a:spLocks/>
          </p:cNvSpPr>
          <p:nvPr/>
        </p:nvSpPr>
        <p:spPr bwMode="auto">
          <a:xfrm>
            <a:off x="7656513" y="3594100"/>
            <a:ext cx="31750" cy="30163"/>
          </a:xfrm>
          <a:custGeom>
            <a:avLst/>
            <a:gdLst>
              <a:gd name="T0" fmla="*/ 39 w 39"/>
              <a:gd name="T1" fmla="*/ 19 h 39"/>
              <a:gd name="T2" fmla="*/ 38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9 w 39"/>
              <a:gd name="T15" fmla="*/ 3 h 39"/>
              <a:gd name="T16" fmla="*/ 4 w 39"/>
              <a:gd name="T17" fmla="*/ 8 h 39"/>
              <a:gd name="T18" fmla="*/ 2 w 39"/>
              <a:gd name="T19" fmla="*/ 13 h 39"/>
              <a:gd name="T20" fmla="*/ 0 w 39"/>
              <a:gd name="T21" fmla="*/ 19 h 39"/>
              <a:gd name="T22" fmla="*/ 2 w 39"/>
              <a:gd name="T23" fmla="*/ 26 h 39"/>
              <a:gd name="T24" fmla="*/ 4 w 39"/>
              <a:gd name="T25" fmla="*/ 31 h 39"/>
              <a:gd name="T26" fmla="*/ 9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8 w 39"/>
              <a:gd name="T39" fmla="*/ 26 h 39"/>
              <a:gd name="T40" fmla="*/ 39 w 39"/>
              <a:gd name="T4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1"/>
                </a:lnTo>
                <a:lnTo>
                  <a:pt x="9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6" name="Freeform 2974"/>
          <p:cNvSpPr>
            <a:spLocks/>
          </p:cNvSpPr>
          <p:nvPr/>
        </p:nvSpPr>
        <p:spPr bwMode="auto">
          <a:xfrm>
            <a:off x="7656513" y="4044950"/>
            <a:ext cx="31750" cy="30163"/>
          </a:xfrm>
          <a:custGeom>
            <a:avLst/>
            <a:gdLst>
              <a:gd name="T0" fmla="*/ 39 w 39"/>
              <a:gd name="T1" fmla="*/ 20 h 39"/>
              <a:gd name="T2" fmla="*/ 38 w 39"/>
              <a:gd name="T3" fmla="*/ 13 h 39"/>
              <a:gd name="T4" fmla="*/ 36 w 39"/>
              <a:gd name="T5" fmla="*/ 8 h 39"/>
              <a:gd name="T6" fmla="*/ 31 w 39"/>
              <a:gd name="T7" fmla="*/ 4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9 w 39"/>
              <a:gd name="T15" fmla="*/ 4 h 39"/>
              <a:gd name="T16" fmla="*/ 4 w 39"/>
              <a:gd name="T17" fmla="*/ 8 h 39"/>
              <a:gd name="T18" fmla="*/ 2 w 39"/>
              <a:gd name="T19" fmla="*/ 13 h 39"/>
              <a:gd name="T20" fmla="*/ 0 w 39"/>
              <a:gd name="T21" fmla="*/ 20 h 39"/>
              <a:gd name="T22" fmla="*/ 2 w 39"/>
              <a:gd name="T23" fmla="*/ 26 h 39"/>
              <a:gd name="T24" fmla="*/ 4 w 39"/>
              <a:gd name="T25" fmla="*/ 31 h 39"/>
              <a:gd name="T26" fmla="*/ 9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8 w 39"/>
              <a:gd name="T39" fmla="*/ 26 h 39"/>
              <a:gd name="T40" fmla="*/ 39 w 39"/>
              <a:gd name="T4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8" y="13"/>
                </a:lnTo>
                <a:lnTo>
                  <a:pt x="36" y="8"/>
                </a:lnTo>
                <a:lnTo>
                  <a:pt x="31" y="4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9" y="4"/>
                </a:lnTo>
                <a:lnTo>
                  <a:pt x="4" y="8"/>
                </a:lnTo>
                <a:lnTo>
                  <a:pt x="2" y="13"/>
                </a:lnTo>
                <a:lnTo>
                  <a:pt x="0" y="20"/>
                </a:lnTo>
                <a:lnTo>
                  <a:pt x="2" y="26"/>
                </a:lnTo>
                <a:lnTo>
                  <a:pt x="4" y="31"/>
                </a:lnTo>
                <a:lnTo>
                  <a:pt x="9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8" y="26"/>
                </a:lnTo>
                <a:lnTo>
                  <a:pt x="39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7" name="Freeform 2975"/>
          <p:cNvSpPr>
            <a:spLocks/>
          </p:cNvSpPr>
          <p:nvPr/>
        </p:nvSpPr>
        <p:spPr bwMode="auto">
          <a:xfrm>
            <a:off x="7656513" y="4484688"/>
            <a:ext cx="31750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8" name="Freeform 2976"/>
          <p:cNvSpPr>
            <a:spLocks/>
          </p:cNvSpPr>
          <p:nvPr/>
        </p:nvSpPr>
        <p:spPr bwMode="auto">
          <a:xfrm>
            <a:off x="7656513" y="4930775"/>
            <a:ext cx="31750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2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2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69" name="Freeform 2977"/>
          <p:cNvSpPr>
            <a:spLocks/>
          </p:cNvSpPr>
          <p:nvPr/>
        </p:nvSpPr>
        <p:spPr bwMode="auto">
          <a:xfrm>
            <a:off x="7656513" y="5372100"/>
            <a:ext cx="31750" cy="30163"/>
          </a:xfrm>
          <a:custGeom>
            <a:avLst/>
            <a:gdLst>
              <a:gd name="T0" fmla="*/ 39 w 39"/>
              <a:gd name="T1" fmla="*/ 19 h 39"/>
              <a:gd name="T2" fmla="*/ 38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9 w 39"/>
              <a:gd name="T15" fmla="*/ 3 h 39"/>
              <a:gd name="T16" fmla="*/ 4 w 39"/>
              <a:gd name="T17" fmla="*/ 8 h 39"/>
              <a:gd name="T18" fmla="*/ 2 w 39"/>
              <a:gd name="T19" fmla="*/ 13 h 39"/>
              <a:gd name="T20" fmla="*/ 0 w 39"/>
              <a:gd name="T21" fmla="*/ 19 h 39"/>
              <a:gd name="T22" fmla="*/ 2 w 39"/>
              <a:gd name="T23" fmla="*/ 26 h 39"/>
              <a:gd name="T24" fmla="*/ 4 w 39"/>
              <a:gd name="T25" fmla="*/ 31 h 39"/>
              <a:gd name="T26" fmla="*/ 9 w 39"/>
              <a:gd name="T27" fmla="*/ 35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5 h 39"/>
              <a:gd name="T36" fmla="*/ 36 w 39"/>
              <a:gd name="T37" fmla="*/ 31 h 39"/>
              <a:gd name="T38" fmla="*/ 38 w 39"/>
              <a:gd name="T39" fmla="*/ 26 h 39"/>
              <a:gd name="T40" fmla="*/ 39 w 39"/>
              <a:gd name="T41" fmla="*/ 19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1"/>
                </a:lnTo>
                <a:lnTo>
                  <a:pt x="9" y="35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5"/>
                </a:lnTo>
                <a:lnTo>
                  <a:pt x="36" y="31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0" name="Freeform 2978"/>
          <p:cNvSpPr>
            <a:spLocks/>
          </p:cNvSpPr>
          <p:nvPr/>
        </p:nvSpPr>
        <p:spPr bwMode="auto">
          <a:xfrm>
            <a:off x="7656513" y="5818188"/>
            <a:ext cx="31750" cy="30162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6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6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3"/>
                </a:lnTo>
                <a:lnTo>
                  <a:pt x="0" y="19"/>
                </a:lnTo>
                <a:lnTo>
                  <a:pt x="2" y="26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6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1" name="Freeform 2979"/>
          <p:cNvSpPr>
            <a:spLocks/>
          </p:cNvSpPr>
          <p:nvPr/>
        </p:nvSpPr>
        <p:spPr bwMode="auto">
          <a:xfrm>
            <a:off x="7446963" y="6027738"/>
            <a:ext cx="30162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2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2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2" name="Freeform 2980"/>
          <p:cNvSpPr>
            <a:spLocks/>
          </p:cNvSpPr>
          <p:nvPr/>
        </p:nvSpPr>
        <p:spPr bwMode="auto">
          <a:xfrm>
            <a:off x="7026275" y="6027738"/>
            <a:ext cx="30163" cy="31750"/>
          </a:xfrm>
          <a:custGeom>
            <a:avLst/>
            <a:gdLst>
              <a:gd name="T0" fmla="*/ 39 w 39"/>
              <a:gd name="T1" fmla="*/ 19 h 38"/>
              <a:gd name="T2" fmla="*/ 38 w 39"/>
              <a:gd name="T3" fmla="*/ 12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9 w 39"/>
              <a:gd name="T15" fmla="*/ 3 h 38"/>
              <a:gd name="T16" fmla="*/ 4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4 w 39"/>
              <a:gd name="T25" fmla="*/ 30 h 38"/>
              <a:gd name="T26" fmla="*/ 9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8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8" y="12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9" y="3"/>
                </a:lnTo>
                <a:lnTo>
                  <a:pt x="4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4" y="30"/>
                </a:lnTo>
                <a:lnTo>
                  <a:pt x="9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8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3" name="Freeform 2981"/>
          <p:cNvSpPr>
            <a:spLocks/>
          </p:cNvSpPr>
          <p:nvPr/>
        </p:nvSpPr>
        <p:spPr bwMode="auto">
          <a:xfrm>
            <a:off x="6619875" y="6027738"/>
            <a:ext cx="31750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2 h 38"/>
              <a:gd name="T20" fmla="*/ 0 w 39"/>
              <a:gd name="T21" fmla="*/ 19 h 38"/>
              <a:gd name="T22" fmla="*/ 2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2"/>
                </a:lnTo>
                <a:lnTo>
                  <a:pt x="0" y="19"/>
                </a:lnTo>
                <a:lnTo>
                  <a:pt x="2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4" name="Freeform 2982"/>
          <p:cNvSpPr>
            <a:spLocks/>
          </p:cNvSpPr>
          <p:nvPr/>
        </p:nvSpPr>
        <p:spPr bwMode="auto">
          <a:xfrm>
            <a:off x="6210300" y="6027738"/>
            <a:ext cx="30163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2 h 38"/>
              <a:gd name="T20" fmla="*/ 0 w 39"/>
              <a:gd name="T21" fmla="*/ 19 h 38"/>
              <a:gd name="T22" fmla="*/ 1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2"/>
                </a:lnTo>
                <a:lnTo>
                  <a:pt x="0" y="19"/>
                </a:lnTo>
                <a:lnTo>
                  <a:pt x="1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5" name="Freeform 2983"/>
          <p:cNvSpPr>
            <a:spLocks/>
          </p:cNvSpPr>
          <p:nvPr/>
        </p:nvSpPr>
        <p:spPr bwMode="auto">
          <a:xfrm>
            <a:off x="5799138" y="6027738"/>
            <a:ext cx="31750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5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2 h 38"/>
              <a:gd name="T20" fmla="*/ 0 w 39"/>
              <a:gd name="T21" fmla="*/ 19 h 38"/>
              <a:gd name="T22" fmla="*/ 1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5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5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2"/>
                </a:lnTo>
                <a:lnTo>
                  <a:pt x="0" y="19"/>
                </a:lnTo>
                <a:lnTo>
                  <a:pt x="1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5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6" name="Freeform 2984"/>
          <p:cNvSpPr>
            <a:spLocks/>
          </p:cNvSpPr>
          <p:nvPr/>
        </p:nvSpPr>
        <p:spPr bwMode="auto">
          <a:xfrm>
            <a:off x="5389563" y="6027738"/>
            <a:ext cx="30162" cy="31750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2 h 38"/>
              <a:gd name="T4" fmla="*/ 35 w 39"/>
              <a:gd name="T5" fmla="*/ 8 h 38"/>
              <a:gd name="T6" fmla="*/ 30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1 w 39"/>
              <a:gd name="T19" fmla="*/ 12 h 38"/>
              <a:gd name="T20" fmla="*/ 0 w 39"/>
              <a:gd name="T21" fmla="*/ 19 h 38"/>
              <a:gd name="T22" fmla="*/ 1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0 w 39"/>
              <a:gd name="T35" fmla="*/ 35 h 38"/>
              <a:gd name="T36" fmla="*/ 35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2"/>
                </a:lnTo>
                <a:lnTo>
                  <a:pt x="35" y="8"/>
                </a:lnTo>
                <a:lnTo>
                  <a:pt x="30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2"/>
                </a:lnTo>
                <a:lnTo>
                  <a:pt x="0" y="19"/>
                </a:lnTo>
                <a:lnTo>
                  <a:pt x="1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0" y="35"/>
                </a:lnTo>
                <a:lnTo>
                  <a:pt x="35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7" name="Freeform 2985"/>
          <p:cNvSpPr>
            <a:spLocks/>
          </p:cNvSpPr>
          <p:nvPr/>
        </p:nvSpPr>
        <p:spPr bwMode="auto">
          <a:xfrm>
            <a:off x="6107113" y="5772150"/>
            <a:ext cx="31750" cy="30163"/>
          </a:xfrm>
          <a:custGeom>
            <a:avLst/>
            <a:gdLst>
              <a:gd name="T0" fmla="*/ 38 w 38"/>
              <a:gd name="T1" fmla="*/ 19 h 38"/>
              <a:gd name="T2" fmla="*/ 37 w 38"/>
              <a:gd name="T3" fmla="*/ 13 h 38"/>
              <a:gd name="T4" fmla="*/ 35 w 38"/>
              <a:gd name="T5" fmla="*/ 8 h 38"/>
              <a:gd name="T6" fmla="*/ 30 w 38"/>
              <a:gd name="T7" fmla="*/ 3 h 38"/>
              <a:gd name="T8" fmla="*/ 25 w 38"/>
              <a:gd name="T9" fmla="*/ 1 h 38"/>
              <a:gd name="T10" fmla="*/ 19 w 38"/>
              <a:gd name="T11" fmla="*/ 0 h 38"/>
              <a:gd name="T12" fmla="*/ 13 w 38"/>
              <a:gd name="T13" fmla="*/ 1 h 38"/>
              <a:gd name="T14" fmla="*/ 8 w 38"/>
              <a:gd name="T15" fmla="*/ 3 h 38"/>
              <a:gd name="T16" fmla="*/ 3 w 38"/>
              <a:gd name="T17" fmla="*/ 8 h 38"/>
              <a:gd name="T18" fmla="*/ 1 w 38"/>
              <a:gd name="T19" fmla="*/ 13 h 38"/>
              <a:gd name="T20" fmla="*/ 0 w 38"/>
              <a:gd name="T21" fmla="*/ 19 h 38"/>
              <a:gd name="T22" fmla="*/ 1 w 38"/>
              <a:gd name="T23" fmla="*/ 25 h 38"/>
              <a:gd name="T24" fmla="*/ 3 w 38"/>
              <a:gd name="T25" fmla="*/ 30 h 38"/>
              <a:gd name="T26" fmla="*/ 8 w 38"/>
              <a:gd name="T27" fmla="*/ 35 h 38"/>
              <a:gd name="T28" fmla="*/ 13 w 38"/>
              <a:gd name="T29" fmla="*/ 37 h 38"/>
              <a:gd name="T30" fmla="*/ 19 w 38"/>
              <a:gd name="T31" fmla="*/ 38 h 38"/>
              <a:gd name="T32" fmla="*/ 25 w 38"/>
              <a:gd name="T33" fmla="*/ 37 h 38"/>
              <a:gd name="T34" fmla="*/ 30 w 38"/>
              <a:gd name="T35" fmla="*/ 35 h 38"/>
              <a:gd name="T36" fmla="*/ 35 w 38"/>
              <a:gd name="T37" fmla="*/ 30 h 38"/>
              <a:gd name="T38" fmla="*/ 37 w 38"/>
              <a:gd name="T39" fmla="*/ 25 h 38"/>
              <a:gd name="T40" fmla="*/ 38 w 38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8" h="38">
                <a:moveTo>
                  <a:pt x="38" y="19"/>
                </a:moveTo>
                <a:lnTo>
                  <a:pt x="37" y="13"/>
                </a:lnTo>
                <a:lnTo>
                  <a:pt x="35" y="8"/>
                </a:lnTo>
                <a:lnTo>
                  <a:pt x="30" y="3"/>
                </a:lnTo>
                <a:lnTo>
                  <a:pt x="25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1" y="13"/>
                </a:lnTo>
                <a:lnTo>
                  <a:pt x="0" y="19"/>
                </a:lnTo>
                <a:lnTo>
                  <a:pt x="1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5" y="37"/>
                </a:lnTo>
                <a:lnTo>
                  <a:pt x="30" y="35"/>
                </a:lnTo>
                <a:lnTo>
                  <a:pt x="35" y="30"/>
                </a:lnTo>
                <a:lnTo>
                  <a:pt x="37" y="25"/>
                </a:lnTo>
                <a:lnTo>
                  <a:pt x="38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8" name="Freeform 2986"/>
          <p:cNvSpPr>
            <a:spLocks/>
          </p:cNvSpPr>
          <p:nvPr/>
        </p:nvSpPr>
        <p:spPr bwMode="auto">
          <a:xfrm>
            <a:off x="6138863" y="5868988"/>
            <a:ext cx="30162" cy="31750"/>
          </a:xfrm>
          <a:custGeom>
            <a:avLst/>
            <a:gdLst>
              <a:gd name="T0" fmla="*/ 39 w 39"/>
              <a:gd name="T1" fmla="*/ 20 h 39"/>
              <a:gd name="T2" fmla="*/ 38 w 39"/>
              <a:gd name="T3" fmla="*/ 13 h 39"/>
              <a:gd name="T4" fmla="*/ 36 w 39"/>
              <a:gd name="T5" fmla="*/ 8 h 39"/>
              <a:gd name="T6" fmla="*/ 31 w 39"/>
              <a:gd name="T7" fmla="*/ 4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8 w 39"/>
              <a:gd name="T15" fmla="*/ 4 h 39"/>
              <a:gd name="T16" fmla="*/ 4 w 39"/>
              <a:gd name="T17" fmla="*/ 8 h 39"/>
              <a:gd name="T18" fmla="*/ 2 w 39"/>
              <a:gd name="T19" fmla="*/ 13 h 39"/>
              <a:gd name="T20" fmla="*/ 0 w 39"/>
              <a:gd name="T21" fmla="*/ 20 h 39"/>
              <a:gd name="T22" fmla="*/ 2 w 39"/>
              <a:gd name="T23" fmla="*/ 26 h 39"/>
              <a:gd name="T24" fmla="*/ 4 w 39"/>
              <a:gd name="T25" fmla="*/ 31 h 39"/>
              <a:gd name="T26" fmla="*/ 8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8 w 39"/>
              <a:gd name="T39" fmla="*/ 26 h 39"/>
              <a:gd name="T40" fmla="*/ 39 w 39"/>
              <a:gd name="T4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8" y="13"/>
                </a:lnTo>
                <a:lnTo>
                  <a:pt x="36" y="8"/>
                </a:lnTo>
                <a:lnTo>
                  <a:pt x="31" y="4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8" y="4"/>
                </a:lnTo>
                <a:lnTo>
                  <a:pt x="4" y="8"/>
                </a:lnTo>
                <a:lnTo>
                  <a:pt x="2" y="13"/>
                </a:lnTo>
                <a:lnTo>
                  <a:pt x="0" y="20"/>
                </a:lnTo>
                <a:lnTo>
                  <a:pt x="2" y="26"/>
                </a:lnTo>
                <a:lnTo>
                  <a:pt x="4" y="31"/>
                </a:lnTo>
                <a:lnTo>
                  <a:pt x="8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8" y="26"/>
                </a:lnTo>
                <a:lnTo>
                  <a:pt x="39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79" name="Freeform 2987"/>
          <p:cNvSpPr>
            <a:spLocks/>
          </p:cNvSpPr>
          <p:nvPr/>
        </p:nvSpPr>
        <p:spPr bwMode="auto">
          <a:xfrm>
            <a:off x="5481638" y="5464175"/>
            <a:ext cx="30162" cy="30163"/>
          </a:xfrm>
          <a:custGeom>
            <a:avLst/>
            <a:gdLst>
              <a:gd name="T0" fmla="*/ 39 w 39"/>
              <a:gd name="T1" fmla="*/ 20 h 39"/>
              <a:gd name="T2" fmla="*/ 37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19 w 39"/>
              <a:gd name="T11" fmla="*/ 0 h 39"/>
              <a:gd name="T12" fmla="*/ 13 w 39"/>
              <a:gd name="T13" fmla="*/ 2 h 39"/>
              <a:gd name="T14" fmla="*/ 8 w 39"/>
              <a:gd name="T15" fmla="*/ 3 h 39"/>
              <a:gd name="T16" fmla="*/ 3 w 39"/>
              <a:gd name="T17" fmla="*/ 8 h 39"/>
              <a:gd name="T18" fmla="*/ 2 w 39"/>
              <a:gd name="T19" fmla="*/ 13 h 39"/>
              <a:gd name="T20" fmla="*/ 0 w 39"/>
              <a:gd name="T21" fmla="*/ 20 h 39"/>
              <a:gd name="T22" fmla="*/ 2 w 39"/>
              <a:gd name="T23" fmla="*/ 26 h 39"/>
              <a:gd name="T24" fmla="*/ 3 w 39"/>
              <a:gd name="T25" fmla="*/ 31 h 39"/>
              <a:gd name="T26" fmla="*/ 8 w 39"/>
              <a:gd name="T27" fmla="*/ 36 h 39"/>
              <a:gd name="T28" fmla="*/ 13 w 39"/>
              <a:gd name="T29" fmla="*/ 37 h 39"/>
              <a:gd name="T30" fmla="*/ 19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7 w 39"/>
              <a:gd name="T39" fmla="*/ 26 h 39"/>
              <a:gd name="T40" fmla="*/ 39 w 39"/>
              <a:gd name="T4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19" y="0"/>
                </a:lnTo>
                <a:lnTo>
                  <a:pt x="13" y="2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20"/>
                </a:lnTo>
                <a:lnTo>
                  <a:pt x="2" y="26"/>
                </a:lnTo>
                <a:lnTo>
                  <a:pt x="3" y="31"/>
                </a:lnTo>
                <a:lnTo>
                  <a:pt x="8" y="36"/>
                </a:lnTo>
                <a:lnTo>
                  <a:pt x="13" y="37"/>
                </a:lnTo>
                <a:lnTo>
                  <a:pt x="19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7" y="26"/>
                </a:lnTo>
                <a:lnTo>
                  <a:pt x="39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80" name="Freeform 2988"/>
          <p:cNvSpPr>
            <a:spLocks/>
          </p:cNvSpPr>
          <p:nvPr/>
        </p:nvSpPr>
        <p:spPr bwMode="auto">
          <a:xfrm>
            <a:off x="5426075" y="5464175"/>
            <a:ext cx="30163" cy="30163"/>
          </a:xfrm>
          <a:custGeom>
            <a:avLst/>
            <a:gdLst>
              <a:gd name="T0" fmla="*/ 39 w 39"/>
              <a:gd name="T1" fmla="*/ 20 h 39"/>
              <a:gd name="T2" fmla="*/ 37 w 39"/>
              <a:gd name="T3" fmla="*/ 13 h 39"/>
              <a:gd name="T4" fmla="*/ 36 w 39"/>
              <a:gd name="T5" fmla="*/ 8 h 39"/>
              <a:gd name="T6" fmla="*/ 31 w 39"/>
              <a:gd name="T7" fmla="*/ 3 h 39"/>
              <a:gd name="T8" fmla="*/ 26 w 39"/>
              <a:gd name="T9" fmla="*/ 2 h 39"/>
              <a:gd name="T10" fmla="*/ 19 w 39"/>
              <a:gd name="T11" fmla="*/ 0 h 39"/>
              <a:gd name="T12" fmla="*/ 13 w 39"/>
              <a:gd name="T13" fmla="*/ 2 h 39"/>
              <a:gd name="T14" fmla="*/ 8 w 39"/>
              <a:gd name="T15" fmla="*/ 3 h 39"/>
              <a:gd name="T16" fmla="*/ 3 w 39"/>
              <a:gd name="T17" fmla="*/ 8 h 39"/>
              <a:gd name="T18" fmla="*/ 2 w 39"/>
              <a:gd name="T19" fmla="*/ 13 h 39"/>
              <a:gd name="T20" fmla="*/ 0 w 39"/>
              <a:gd name="T21" fmla="*/ 20 h 39"/>
              <a:gd name="T22" fmla="*/ 2 w 39"/>
              <a:gd name="T23" fmla="*/ 26 h 39"/>
              <a:gd name="T24" fmla="*/ 3 w 39"/>
              <a:gd name="T25" fmla="*/ 31 h 39"/>
              <a:gd name="T26" fmla="*/ 8 w 39"/>
              <a:gd name="T27" fmla="*/ 36 h 39"/>
              <a:gd name="T28" fmla="*/ 13 w 39"/>
              <a:gd name="T29" fmla="*/ 37 h 39"/>
              <a:gd name="T30" fmla="*/ 19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7 w 39"/>
              <a:gd name="T39" fmla="*/ 26 h 39"/>
              <a:gd name="T40" fmla="*/ 39 w 39"/>
              <a:gd name="T4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2"/>
                </a:lnTo>
                <a:lnTo>
                  <a:pt x="19" y="0"/>
                </a:lnTo>
                <a:lnTo>
                  <a:pt x="13" y="2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20"/>
                </a:lnTo>
                <a:lnTo>
                  <a:pt x="2" y="26"/>
                </a:lnTo>
                <a:lnTo>
                  <a:pt x="3" y="31"/>
                </a:lnTo>
                <a:lnTo>
                  <a:pt x="8" y="36"/>
                </a:lnTo>
                <a:lnTo>
                  <a:pt x="13" y="37"/>
                </a:lnTo>
                <a:lnTo>
                  <a:pt x="19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7" y="26"/>
                </a:lnTo>
                <a:lnTo>
                  <a:pt x="39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81" name="Freeform 2989"/>
          <p:cNvSpPr>
            <a:spLocks/>
          </p:cNvSpPr>
          <p:nvPr/>
        </p:nvSpPr>
        <p:spPr bwMode="auto">
          <a:xfrm>
            <a:off x="5456238" y="5367338"/>
            <a:ext cx="30162" cy="30162"/>
          </a:xfrm>
          <a:custGeom>
            <a:avLst/>
            <a:gdLst>
              <a:gd name="T0" fmla="*/ 39 w 39"/>
              <a:gd name="T1" fmla="*/ 20 h 39"/>
              <a:gd name="T2" fmla="*/ 37 w 39"/>
              <a:gd name="T3" fmla="*/ 13 h 39"/>
              <a:gd name="T4" fmla="*/ 35 w 39"/>
              <a:gd name="T5" fmla="*/ 9 h 39"/>
              <a:gd name="T6" fmla="*/ 30 w 39"/>
              <a:gd name="T7" fmla="*/ 4 h 39"/>
              <a:gd name="T8" fmla="*/ 26 w 39"/>
              <a:gd name="T9" fmla="*/ 2 h 39"/>
              <a:gd name="T10" fmla="*/ 19 w 39"/>
              <a:gd name="T11" fmla="*/ 0 h 39"/>
              <a:gd name="T12" fmla="*/ 13 w 39"/>
              <a:gd name="T13" fmla="*/ 2 h 39"/>
              <a:gd name="T14" fmla="*/ 8 w 39"/>
              <a:gd name="T15" fmla="*/ 4 h 39"/>
              <a:gd name="T16" fmla="*/ 3 w 39"/>
              <a:gd name="T17" fmla="*/ 9 h 39"/>
              <a:gd name="T18" fmla="*/ 1 w 39"/>
              <a:gd name="T19" fmla="*/ 13 h 39"/>
              <a:gd name="T20" fmla="*/ 0 w 39"/>
              <a:gd name="T21" fmla="*/ 20 h 39"/>
              <a:gd name="T22" fmla="*/ 1 w 39"/>
              <a:gd name="T23" fmla="*/ 26 h 39"/>
              <a:gd name="T24" fmla="*/ 3 w 39"/>
              <a:gd name="T25" fmla="*/ 31 h 39"/>
              <a:gd name="T26" fmla="*/ 8 w 39"/>
              <a:gd name="T27" fmla="*/ 36 h 39"/>
              <a:gd name="T28" fmla="*/ 13 w 39"/>
              <a:gd name="T29" fmla="*/ 38 h 39"/>
              <a:gd name="T30" fmla="*/ 19 w 39"/>
              <a:gd name="T31" fmla="*/ 39 h 39"/>
              <a:gd name="T32" fmla="*/ 26 w 39"/>
              <a:gd name="T33" fmla="*/ 38 h 39"/>
              <a:gd name="T34" fmla="*/ 30 w 39"/>
              <a:gd name="T35" fmla="*/ 36 h 39"/>
              <a:gd name="T36" fmla="*/ 35 w 39"/>
              <a:gd name="T37" fmla="*/ 31 h 39"/>
              <a:gd name="T38" fmla="*/ 37 w 39"/>
              <a:gd name="T39" fmla="*/ 26 h 39"/>
              <a:gd name="T40" fmla="*/ 39 w 39"/>
              <a:gd name="T4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7" y="13"/>
                </a:lnTo>
                <a:lnTo>
                  <a:pt x="35" y="9"/>
                </a:lnTo>
                <a:lnTo>
                  <a:pt x="30" y="4"/>
                </a:lnTo>
                <a:lnTo>
                  <a:pt x="26" y="2"/>
                </a:lnTo>
                <a:lnTo>
                  <a:pt x="19" y="0"/>
                </a:lnTo>
                <a:lnTo>
                  <a:pt x="13" y="2"/>
                </a:lnTo>
                <a:lnTo>
                  <a:pt x="8" y="4"/>
                </a:lnTo>
                <a:lnTo>
                  <a:pt x="3" y="9"/>
                </a:lnTo>
                <a:lnTo>
                  <a:pt x="1" y="13"/>
                </a:lnTo>
                <a:lnTo>
                  <a:pt x="0" y="20"/>
                </a:lnTo>
                <a:lnTo>
                  <a:pt x="1" y="26"/>
                </a:lnTo>
                <a:lnTo>
                  <a:pt x="3" y="31"/>
                </a:lnTo>
                <a:lnTo>
                  <a:pt x="8" y="36"/>
                </a:lnTo>
                <a:lnTo>
                  <a:pt x="13" y="38"/>
                </a:lnTo>
                <a:lnTo>
                  <a:pt x="19" y="39"/>
                </a:lnTo>
                <a:lnTo>
                  <a:pt x="26" y="38"/>
                </a:lnTo>
                <a:lnTo>
                  <a:pt x="30" y="36"/>
                </a:lnTo>
                <a:lnTo>
                  <a:pt x="35" y="31"/>
                </a:lnTo>
                <a:lnTo>
                  <a:pt x="37" y="26"/>
                </a:lnTo>
                <a:lnTo>
                  <a:pt x="39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82" name="Freeform 2990"/>
          <p:cNvSpPr>
            <a:spLocks/>
          </p:cNvSpPr>
          <p:nvPr/>
        </p:nvSpPr>
        <p:spPr bwMode="auto">
          <a:xfrm>
            <a:off x="6292850" y="5772150"/>
            <a:ext cx="30163" cy="30163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0783" name="Freeform 2991"/>
          <p:cNvSpPr>
            <a:spLocks/>
          </p:cNvSpPr>
          <p:nvPr/>
        </p:nvSpPr>
        <p:spPr bwMode="auto">
          <a:xfrm>
            <a:off x="6323013" y="5772150"/>
            <a:ext cx="30162" cy="30163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19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19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19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19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1060985" name="Group 3193"/>
          <p:cNvGrpSpPr>
            <a:grpSpLocks/>
          </p:cNvGrpSpPr>
          <p:nvPr/>
        </p:nvGrpSpPr>
        <p:grpSpPr bwMode="auto">
          <a:xfrm>
            <a:off x="5394325" y="3546475"/>
            <a:ext cx="2133600" cy="2354263"/>
            <a:chOff x="3398" y="2234"/>
            <a:chExt cx="1344" cy="1483"/>
          </a:xfrm>
        </p:grpSpPr>
        <p:sp>
          <p:nvSpPr>
            <p:cNvPr id="1060785" name="Freeform 2993"/>
            <p:cNvSpPr>
              <a:spLocks/>
            </p:cNvSpPr>
            <p:nvPr/>
          </p:nvSpPr>
          <p:spPr bwMode="auto">
            <a:xfrm>
              <a:off x="4035" y="3697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86" name="Freeform 2994"/>
            <p:cNvSpPr>
              <a:spLocks/>
            </p:cNvSpPr>
            <p:nvPr/>
          </p:nvSpPr>
          <p:spPr bwMode="auto">
            <a:xfrm>
              <a:off x="3999" y="3697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87" name="Freeform 2995"/>
            <p:cNvSpPr>
              <a:spLocks/>
            </p:cNvSpPr>
            <p:nvPr/>
          </p:nvSpPr>
          <p:spPr bwMode="auto">
            <a:xfrm>
              <a:off x="4019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88" name="Freeform 2996"/>
            <p:cNvSpPr>
              <a:spLocks/>
            </p:cNvSpPr>
            <p:nvPr/>
          </p:nvSpPr>
          <p:spPr bwMode="auto">
            <a:xfrm>
              <a:off x="3999" y="344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89" name="Freeform 2997"/>
            <p:cNvSpPr>
              <a:spLocks/>
            </p:cNvSpPr>
            <p:nvPr/>
          </p:nvSpPr>
          <p:spPr bwMode="auto">
            <a:xfrm>
              <a:off x="4015" y="3381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6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0" name="Freeform 2998"/>
            <p:cNvSpPr>
              <a:spLocks/>
            </p:cNvSpPr>
            <p:nvPr/>
          </p:nvSpPr>
          <p:spPr bwMode="auto">
            <a:xfrm>
              <a:off x="4031" y="3381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1" name="Freeform 2999"/>
            <p:cNvSpPr>
              <a:spLocks/>
            </p:cNvSpPr>
            <p:nvPr/>
          </p:nvSpPr>
          <p:spPr bwMode="auto">
            <a:xfrm>
              <a:off x="4051" y="344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2" name="Freeform 3000"/>
            <p:cNvSpPr>
              <a:spLocks/>
            </p:cNvSpPr>
            <p:nvPr/>
          </p:nvSpPr>
          <p:spPr bwMode="auto">
            <a:xfrm>
              <a:off x="4067" y="344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3" name="Freeform 3001"/>
            <p:cNvSpPr>
              <a:spLocks/>
            </p:cNvSpPr>
            <p:nvPr/>
          </p:nvSpPr>
          <p:spPr bwMode="auto">
            <a:xfrm>
              <a:off x="4086" y="3381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4" name="Freeform 3002"/>
            <p:cNvSpPr>
              <a:spLocks/>
            </p:cNvSpPr>
            <p:nvPr/>
          </p:nvSpPr>
          <p:spPr bwMode="auto">
            <a:xfrm>
              <a:off x="4338" y="3571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5" name="Freeform 3003"/>
            <p:cNvSpPr>
              <a:spLocks/>
            </p:cNvSpPr>
            <p:nvPr/>
          </p:nvSpPr>
          <p:spPr bwMode="auto">
            <a:xfrm>
              <a:off x="4358" y="3571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0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6" name="Freeform 3004"/>
            <p:cNvSpPr>
              <a:spLocks/>
            </p:cNvSpPr>
            <p:nvPr/>
          </p:nvSpPr>
          <p:spPr bwMode="auto">
            <a:xfrm>
              <a:off x="4374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7" name="Freeform 3005"/>
            <p:cNvSpPr>
              <a:spLocks/>
            </p:cNvSpPr>
            <p:nvPr/>
          </p:nvSpPr>
          <p:spPr bwMode="auto">
            <a:xfrm>
              <a:off x="4393" y="3510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8" name="Freeform 3006"/>
            <p:cNvSpPr>
              <a:spLocks/>
            </p:cNvSpPr>
            <p:nvPr/>
          </p:nvSpPr>
          <p:spPr bwMode="auto">
            <a:xfrm>
              <a:off x="4410" y="3571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799" name="Freeform 3007"/>
            <p:cNvSpPr>
              <a:spLocks/>
            </p:cNvSpPr>
            <p:nvPr/>
          </p:nvSpPr>
          <p:spPr bwMode="auto">
            <a:xfrm>
              <a:off x="4426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9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0" name="Freeform 3008"/>
            <p:cNvSpPr>
              <a:spLocks/>
            </p:cNvSpPr>
            <p:nvPr/>
          </p:nvSpPr>
          <p:spPr bwMode="auto">
            <a:xfrm>
              <a:off x="4445" y="3571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1" name="Freeform 3009"/>
            <p:cNvSpPr>
              <a:spLocks/>
            </p:cNvSpPr>
            <p:nvPr/>
          </p:nvSpPr>
          <p:spPr bwMode="auto">
            <a:xfrm>
              <a:off x="4400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0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1 w 39"/>
                <a:gd name="T19" fmla="*/ 13 h 38"/>
                <a:gd name="T20" fmla="*/ 0 w 39"/>
                <a:gd name="T21" fmla="*/ 19 h 38"/>
                <a:gd name="T22" fmla="*/ 1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0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2" name="Freeform 3010"/>
            <p:cNvSpPr>
              <a:spLocks/>
            </p:cNvSpPr>
            <p:nvPr/>
          </p:nvSpPr>
          <p:spPr bwMode="auto">
            <a:xfrm>
              <a:off x="4419" y="3316"/>
              <a:ext cx="20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3" name="Freeform 3011"/>
            <p:cNvSpPr>
              <a:spLocks/>
            </p:cNvSpPr>
            <p:nvPr/>
          </p:nvSpPr>
          <p:spPr bwMode="auto">
            <a:xfrm>
              <a:off x="4539" y="2360"/>
              <a:ext cx="19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4" name="Freeform 3012"/>
            <p:cNvSpPr>
              <a:spLocks/>
            </p:cNvSpPr>
            <p:nvPr/>
          </p:nvSpPr>
          <p:spPr bwMode="auto">
            <a:xfrm>
              <a:off x="4558" y="242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5" name="Freeform 3013"/>
            <p:cNvSpPr>
              <a:spLocks/>
            </p:cNvSpPr>
            <p:nvPr/>
          </p:nvSpPr>
          <p:spPr bwMode="auto">
            <a:xfrm>
              <a:off x="3724" y="287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6" name="Freeform 3014"/>
            <p:cNvSpPr>
              <a:spLocks/>
            </p:cNvSpPr>
            <p:nvPr/>
          </p:nvSpPr>
          <p:spPr bwMode="auto">
            <a:xfrm>
              <a:off x="3741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7" name="Freeform 3015"/>
            <p:cNvSpPr>
              <a:spLocks/>
            </p:cNvSpPr>
            <p:nvPr/>
          </p:nvSpPr>
          <p:spPr bwMode="auto">
            <a:xfrm>
              <a:off x="4390" y="3126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8" name="Freeform 3016"/>
            <p:cNvSpPr>
              <a:spLocks/>
            </p:cNvSpPr>
            <p:nvPr/>
          </p:nvSpPr>
          <p:spPr bwMode="auto">
            <a:xfrm>
              <a:off x="4406" y="3126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09" name="Freeform 3017"/>
            <p:cNvSpPr>
              <a:spLocks/>
            </p:cNvSpPr>
            <p:nvPr/>
          </p:nvSpPr>
          <p:spPr bwMode="auto">
            <a:xfrm>
              <a:off x="4461" y="3187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0" name="Freeform 3018"/>
            <p:cNvSpPr>
              <a:spLocks/>
            </p:cNvSpPr>
            <p:nvPr/>
          </p:nvSpPr>
          <p:spPr bwMode="auto">
            <a:xfrm>
              <a:off x="4426" y="3187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1" name="Freeform 3019"/>
            <p:cNvSpPr>
              <a:spLocks/>
            </p:cNvSpPr>
            <p:nvPr/>
          </p:nvSpPr>
          <p:spPr bwMode="auto">
            <a:xfrm>
              <a:off x="4442" y="3126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2" name="Freeform 3020"/>
            <p:cNvSpPr>
              <a:spLocks/>
            </p:cNvSpPr>
            <p:nvPr/>
          </p:nvSpPr>
          <p:spPr bwMode="auto">
            <a:xfrm>
              <a:off x="4371" y="2490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3" name="Freeform 3021"/>
            <p:cNvSpPr>
              <a:spLocks/>
            </p:cNvSpPr>
            <p:nvPr/>
          </p:nvSpPr>
          <p:spPr bwMode="auto">
            <a:xfrm>
              <a:off x="4387" y="249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4" name="Freeform 3022"/>
            <p:cNvSpPr>
              <a:spLocks/>
            </p:cNvSpPr>
            <p:nvPr/>
          </p:nvSpPr>
          <p:spPr bwMode="auto">
            <a:xfrm>
              <a:off x="4442" y="255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5" name="Freeform 3023"/>
            <p:cNvSpPr>
              <a:spLocks/>
            </p:cNvSpPr>
            <p:nvPr/>
          </p:nvSpPr>
          <p:spPr bwMode="auto">
            <a:xfrm>
              <a:off x="4406" y="2551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6" name="Freeform 3024"/>
            <p:cNvSpPr>
              <a:spLocks/>
            </p:cNvSpPr>
            <p:nvPr/>
          </p:nvSpPr>
          <p:spPr bwMode="auto">
            <a:xfrm>
              <a:off x="4423" y="249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7" name="Freeform 3025"/>
            <p:cNvSpPr>
              <a:spLocks/>
            </p:cNvSpPr>
            <p:nvPr/>
          </p:nvSpPr>
          <p:spPr bwMode="auto">
            <a:xfrm>
              <a:off x="3598" y="287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8" name="Freeform 3026"/>
            <p:cNvSpPr>
              <a:spLocks/>
            </p:cNvSpPr>
            <p:nvPr/>
          </p:nvSpPr>
          <p:spPr bwMode="auto">
            <a:xfrm>
              <a:off x="3618" y="2871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19" name="Freeform 3027"/>
            <p:cNvSpPr>
              <a:spLocks/>
            </p:cNvSpPr>
            <p:nvPr/>
          </p:nvSpPr>
          <p:spPr bwMode="auto">
            <a:xfrm>
              <a:off x="3670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0" name="Freeform 3028"/>
            <p:cNvSpPr>
              <a:spLocks/>
            </p:cNvSpPr>
            <p:nvPr/>
          </p:nvSpPr>
          <p:spPr bwMode="auto">
            <a:xfrm>
              <a:off x="3634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1" name="Freeform 3029"/>
            <p:cNvSpPr>
              <a:spLocks/>
            </p:cNvSpPr>
            <p:nvPr/>
          </p:nvSpPr>
          <p:spPr bwMode="auto">
            <a:xfrm>
              <a:off x="3653" y="287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2" name="Freeform 3030"/>
            <p:cNvSpPr>
              <a:spLocks/>
            </p:cNvSpPr>
            <p:nvPr/>
          </p:nvSpPr>
          <p:spPr bwMode="auto">
            <a:xfrm>
              <a:off x="4432" y="2932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3" name="Freeform 3031"/>
            <p:cNvSpPr>
              <a:spLocks/>
            </p:cNvSpPr>
            <p:nvPr/>
          </p:nvSpPr>
          <p:spPr bwMode="auto">
            <a:xfrm>
              <a:off x="4448" y="287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4" name="Freeform 3032"/>
            <p:cNvSpPr>
              <a:spLocks/>
            </p:cNvSpPr>
            <p:nvPr/>
          </p:nvSpPr>
          <p:spPr bwMode="auto">
            <a:xfrm>
              <a:off x="4468" y="2871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5" name="Freeform 3033"/>
            <p:cNvSpPr>
              <a:spLocks/>
            </p:cNvSpPr>
            <p:nvPr/>
          </p:nvSpPr>
          <p:spPr bwMode="auto">
            <a:xfrm>
              <a:off x="4484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6" name="Freeform 3034"/>
            <p:cNvSpPr>
              <a:spLocks/>
            </p:cNvSpPr>
            <p:nvPr/>
          </p:nvSpPr>
          <p:spPr bwMode="auto">
            <a:xfrm>
              <a:off x="4503" y="2932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7" name="Freeform 3035"/>
            <p:cNvSpPr>
              <a:spLocks/>
            </p:cNvSpPr>
            <p:nvPr/>
          </p:nvSpPr>
          <p:spPr bwMode="auto">
            <a:xfrm>
              <a:off x="4519" y="287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8" name="Freeform 3036"/>
            <p:cNvSpPr>
              <a:spLocks/>
            </p:cNvSpPr>
            <p:nvPr/>
          </p:nvSpPr>
          <p:spPr bwMode="auto">
            <a:xfrm>
              <a:off x="4290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29" name="Freeform 3037"/>
            <p:cNvSpPr>
              <a:spLocks/>
            </p:cNvSpPr>
            <p:nvPr/>
          </p:nvSpPr>
          <p:spPr bwMode="auto">
            <a:xfrm>
              <a:off x="4309" y="2932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0" name="Freeform 3038"/>
            <p:cNvSpPr>
              <a:spLocks/>
            </p:cNvSpPr>
            <p:nvPr/>
          </p:nvSpPr>
          <p:spPr bwMode="auto">
            <a:xfrm>
              <a:off x="4326" y="287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1" name="Freeform 3039"/>
            <p:cNvSpPr>
              <a:spLocks/>
            </p:cNvSpPr>
            <p:nvPr/>
          </p:nvSpPr>
          <p:spPr bwMode="auto">
            <a:xfrm>
              <a:off x="4345" y="287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2" name="Freeform 3040"/>
            <p:cNvSpPr>
              <a:spLocks/>
            </p:cNvSpPr>
            <p:nvPr/>
          </p:nvSpPr>
          <p:spPr bwMode="auto">
            <a:xfrm>
              <a:off x="4361" y="2932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3" name="Freeform 3041"/>
            <p:cNvSpPr>
              <a:spLocks/>
            </p:cNvSpPr>
            <p:nvPr/>
          </p:nvSpPr>
          <p:spPr bwMode="auto">
            <a:xfrm>
              <a:off x="4377" y="2871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4" name="Freeform 3042"/>
            <p:cNvSpPr>
              <a:spLocks/>
            </p:cNvSpPr>
            <p:nvPr/>
          </p:nvSpPr>
          <p:spPr bwMode="auto">
            <a:xfrm>
              <a:off x="4397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5" name="Freeform 3043"/>
            <p:cNvSpPr>
              <a:spLocks/>
            </p:cNvSpPr>
            <p:nvPr/>
          </p:nvSpPr>
          <p:spPr bwMode="auto">
            <a:xfrm>
              <a:off x="4035" y="242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6" name="Freeform 3044"/>
            <p:cNvSpPr>
              <a:spLocks/>
            </p:cNvSpPr>
            <p:nvPr/>
          </p:nvSpPr>
          <p:spPr bwMode="auto">
            <a:xfrm>
              <a:off x="4054" y="2360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7" name="Freeform 3045"/>
            <p:cNvSpPr>
              <a:spLocks/>
            </p:cNvSpPr>
            <p:nvPr/>
          </p:nvSpPr>
          <p:spPr bwMode="auto">
            <a:xfrm>
              <a:off x="4070" y="2360"/>
              <a:ext cx="20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1 h 39"/>
                <a:gd name="T10" fmla="*/ 19 w 38"/>
                <a:gd name="T11" fmla="*/ 0 h 39"/>
                <a:gd name="T12" fmla="*/ 12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8" name="Freeform 3046"/>
            <p:cNvSpPr>
              <a:spLocks/>
            </p:cNvSpPr>
            <p:nvPr/>
          </p:nvSpPr>
          <p:spPr bwMode="auto">
            <a:xfrm>
              <a:off x="4106" y="2422"/>
              <a:ext cx="19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5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5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39" name="Freeform 3047"/>
            <p:cNvSpPr>
              <a:spLocks/>
            </p:cNvSpPr>
            <p:nvPr/>
          </p:nvSpPr>
          <p:spPr bwMode="auto">
            <a:xfrm>
              <a:off x="4122" y="242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0" name="Freeform 3048"/>
            <p:cNvSpPr>
              <a:spLocks/>
            </p:cNvSpPr>
            <p:nvPr/>
          </p:nvSpPr>
          <p:spPr bwMode="auto">
            <a:xfrm>
              <a:off x="4086" y="2360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1" name="Freeform 3049"/>
            <p:cNvSpPr>
              <a:spLocks/>
            </p:cNvSpPr>
            <p:nvPr/>
          </p:nvSpPr>
          <p:spPr bwMode="auto">
            <a:xfrm>
              <a:off x="3809" y="242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2" name="Freeform 3050"/>
            <p:cNvSpPr>
              <a:spLocks/>
            </p:cNvSpPr>
            <p:nvPr/>
          </p:nvSpPr>
          <p:spPr bwMode="auto">
            <a:xfrm>
              <a:off x="3825" y="2360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3" name="Freeform 3051"/>
            <p:cNvSpPr>
              <a:spLocks/>
            </p:cNvSpPr>
            <p:nvPr/>
          </p:nvSpPr>
          <p:spPr bwMode="auto">
            <a:xfrm>
              <a:off x="3844" y="242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4" name="Freeform 3052"/>
            <p:cNvSpPr>
              <a:spLocks/>
            </p:cNvSpPr>
            <p:nvPr/>
          </p:nvSpPr>
          <p:spPr bwMode="auto">
            <a:xfrm>
              <a:off x="3880" y="2360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5" name="Freeform 3053"/>
            <p:cNvSpPr>
              <a:spLocks/>
            </p:cNvSpPr>
            <p:nvPr/>
          </p:nvSpPr>
          <p:spPr bwMode="auto">
            <a:xfrm>
              <a:off x="3896" y="2422"/>
              <a:ext cx="19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8 h 39"/>
                <a:gd name="T30" fmla="*/ 19 w 38"/>
                <a:gd name="T31" fmla="*/ 39 h 39"/>
                <a:gd name="T32" fmla="*/ 25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9" y="39"/>
                  </a:lnTo>
                  <a:lnTo>
                    <a:pt x="25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6" name="Freeform 3054"/>
            <p:cNvSpPr>
              <a:spLocks/>
            </p:cNvSpPr>
            <p:nvPr/>
          </p:nvSpPr>
          <p:spPr bwMode="auto">
            <a:xfrm>
              <a:off x="3915" y="2360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7" name="Freeform 3055"/>
            <p:cNvSpPr>
              <a:spLocks/>
            </p:cNvSpPr>
            <p:nvPr/>
          </p:nvSpPr>
          <p:spPr bwMode="auto">
            <a:xfrm>
              <a:off x="3860" y="242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8" name="Freeform 3056"/>
            <p:cNvSpPr>
              <a:spLocks/>
            </p:cNvSpPr>
            <p:nvPr/>
          </p:nvSpPr>
          <p:spPr bwMode="auto">
            <a:xfrm>
              <a:off x="3427" y="2677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49" name="Freeform 3057"/>
            <p:cNvSpPr>
              <a:spLocks/>
            </p:cNvSpPr>
            <p:nvPr/>
          </p:nvSpPr>
          <p:spPr bwMode="auto">
            <a:xfrm>
              <a:off x="3443" y="2615"/>
              <a:ext cx="20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0" name="Freeform 3058"/>
            <p:cNvSpPr>
              <a:spLocks/>
            </p:cNvSpPr>
            <p:nvPr/>
          </p:nvSpPr>
          <p:spPr bwMode="auto">
            <a:xfrm>
              <a:off x="3463" y="2615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1" name="Freeform 3059"/>
            <p:cNvSpPr>
              <a:spLocks/>
            </p:cNvSpPr>
            <p:nvPr/>
          </p:nvSpPr>
          <p:spPr bwMode="auto">
            <a:xfrm>
              <a:off x="3479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1 w 39"/>
                <a:gd name="T19" fmla="*/ 13 h 38"/>
                <a:gd name="T20" fmla="*/ 0 w 39"/>
                <a:gd name="T21" fmla="*/ 19 h 38"/>
                <a:gd name="T22" fmla="*/ 1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2" name="Freeform 3060"/>
            <p:cNvSpPr>
              <a:spLocks/>
            </p:cNvSpPr>
            <p:nvPr/>
          </p:nvSpPr>
          <p:spPr bwMode="auto">
            <a:xfrm>
              <a:off x="3498" y="2677"/>
              <a:ext cx="20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3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3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3" name="Freeform 3061"/>
            <p:cNvSpPr>
              <a:spLocks/>
            </p:cNvSpPr>
            <p:nvPr/>
          </p:nvSpPr>
          <p:spPr bwMode="auto">
            <a:xfrm>
              <a:off x="3514" y="2615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4" name="Freeform 3062"/>
            <p:cNvSpPr>
              <a:spLocks/>
            </p:cNvSpPr>
            <p:nvPr/>
          </p:nvSpPr>
          <p:spPr bwMode="auto">
            <a:xfrm>
              <a:off x="3427" y="3187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5" name="Freeform 3063"/>
            <p:cNvSpPr>
              <a:spLocks/>
            </p:cNvSpPr>
            <p:nvPr/>
          </p:nvSpPr>
          <p:spPr bwMode="auto">
            <a:xfrm>
              <a:off x="3443" y="3187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6" name="Freeform 3064"/>
            <p:cNvSpPr>
              <a:spLocks/>
            </p:cNvSpPr>
            <p:nvPr/>
          </p:nvSpPr>
          <p:spPr bwMode="auto">
            <a:xfrm>
              <a:off x="3463" y="3126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7" name="Freeform 3065"/>
            <p:cNvSpPr>
              <a:spLocks/>
            </p:cNvSpPr>
            <p:nvPr/>
          </p:nvSpPr>
          <p:spPr bwMode="auto">
            <a:xfrm>
              <a:off x="3479" y="3126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8" name="Freeform 3066"/>
            <p:cNvSpPr>
              <a:spLocks/>
            </p:cNvSpPr>
            <p:nvPr/>
          </p:nvSpPr>
          <p:spPr bwMode="auto">
            <a:xfrm>
              <a:off x="3498" y="3187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59" name="Freeform 3067"/>
            <p:cNvSpPr>
              <a:spLocks/>
            </p:cNvSpPr>
            <p:nvPr/>
          </p:nvSpPr>
          <p:spPr bwMode="auto">
            <a:xfrm>
              <a:off x="3514" y="3126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0" name="Freeform 3068"/>
            <p:cNvSpPr>
              <a:spLocks/>
            </p:cNvSpPr>
            <p:nvPr/>
          </p:nvSpPr>
          <p:spPr bwMode="auto">
            <a:xfrm>
              <a:off x="3534" y="3187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1" name="Freeform 3069"/>
            <p:cNvSpPr>
              <a:spLocks/>
            </p:cNvSpPr>
            <p:nvPr/>
          </p:nvSpPr>
          <p:spPr bwMode="auto">
            <a:xfrm>
              <a:off x="3637" y="3316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2" name="Freeform 3070"/>
            <p:cNvSpPr>
              <a:spLocks/>
            </p:cNvSpPr>
            <p:nvPr/>
          </p:nvSpPr>
          <p:spPr bwMode="auto">
            <a:xfrm>
              <a:off x="3657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3" name="Freeform 3071"/>
            <p:cNvSpPr>
              <a:spLocks/>
            </p:cNvSpPr>
            <p:nvPr/>
          </p:nvSpPr>
          <p:spPr bwMode="auto">
            <a:xfrm>
              <a:off x="3673" y="3316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4" name="Freeform 3072"/>
            <p:cNvSpPr>
              <a:spLocks/>
            </p:cNvSpPr>
            <p:nvPr/>
          </p:nvSpPr>
          <p:spPr bwMode="auto">
            <a:xfrm>
              <a:off x="3692" y="3255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5" name="Freeform 3073"/>
            <p:cNvSpPr>
              <a:spLocks/>
            </p:cNvSpPr>
            <p:nvPr/>
          </p:nvSpPr>
          <p:spPr bwMode="auto">
            <a:xfrm>
              <a:off x="4164" y="3697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6" name="Freeform 3074"/>
            <p:cNvSpPr>
              <a:spLocks/>
            </p:cNvSpPr>
            <p:nvPr/>
          </p:nvSpPr>
          <p:spPr bwMode="auto">
            <a:xfrm>
              <a:off x="4128" y="3697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7" name="Freeform 3075"/>
            <p:cNvSpPr>
              <a:spLocks/>
            </p:cNvSpPr>
            <p:nvPr/>
          </p:nvSpPr>
          <p:spPr bwMode="auto">
            <a:xfrm>
              <a:off x="4145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8" name="Freeform 3076"/>
            <p:cNvSpPr>
              <a:spLocks/>
            </p:cNvSpPr>
            <p:nvPr/>
          </p:nvSpPr>
          <p:spPr bwMode="auto">
            <a:xfrm>
              <a:off x="4581" y="3187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69" name="Freeform 3077"/>
            <p:cNvSpPr>
              <a:spLocks/>
            </p:cNvSpPr>
            <p:nvPr/>
          </p:nvSpPr>
          <p:spPr bwMode="auto">
            <a:xfrm>
              <a:off x="4600" y="3126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0" name="Freeform 3078"/>
            <p:cNvSpPr>
              <a:spLocks/>
            </p:cNvSpPr>
            <p:nvPr/>
          </p:nvSpPr>
          <p:spPr bwMode="auto">
            <a:xfrm>
              <a:off x="4616" y="3126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1" name="Freeform 3079"/>
            <p:cNvSpPr>
              <a:spLocks/>
            </p:cNvSpPr>
            <p:nvPr/>
          </p:nvSpPr>
          <p:spPr bwMode="auto">
            <a:xfrm>
              <a:off x="4225" y="255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2" name="Freeform 3080"/>
            <p:cNvSpPr>
              <a:spLocks/>
            </p:cNvSpPr>
            <p:nvPr/>
          </p:nvSpPr>
          <p:spPr bwMode="auto">
            <a:xfrm>
              <a:off x="4190" y="2551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3" name="Freeform 3081"/>
            <p:cNvSpPr>
              <a:spLocks/>
            </p:cNvSpPr>
            <p:nvPr/>
          </p:nvSpPr>
          <p:spPr bwMode="auto">
            <a:xfrm>
              <a:off x="4206" y="249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4" name="Freeform 3082"/>
            <p:cNvSpPr>
              <a:spLocks/>
            </p:cNvSpPr>
            <p:nvPr/>
          </p:nvSpPr>
          <p:spPr bwMode="auto">
            <a:xfrm>
              <a:off x="3582" y="2806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5" name="Freeform 3083"/>
            <p:cNvSpPr>
              <a:spLocks/>
            </p:cNvSpPr>
            <p:nvPr/>
          </p:nvSpPr>
          <p:spPr bwMode="auto">
            <a:xfrm>
              <a:off x="3547" y="2806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6" name="Freeform 3084"/>
            <p:cNvSpPr>
              <a:spLocks/>
            </p:cNvSpPr>
            <p:nvPr/>
          </p:nvSpPr>
          <p:spPr bwMode="auto">
            <a:xfrm>
              <a:off x="3566" y="2745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7" name="Freeform 3085"/>
            <p:cNvSpPr>
              <a:spLocks/>
            </p:cNvSpPr>
            <p:nvPr/>
          </p:nvSpPr>
          <p:spPr bwMode="auto">
            <a:xfrm>
              <a:off x="3628" y="3571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8" name="Freeform 3086"/>
            <p:cNvSpPr>
              <a:spLocks/>
            </p:cNvSpPr>
            <p:nvPr/>
          </p:nvSpPr>
          <p:spPr bwMode="auto">
            <a:xfrm>
              <a:off x="3592" y="3571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79" name="Freeform 3087"/>
            <p:cNvSpPr>
              <a:spLocks/>
            </p:cNvSpPr>
            <p:nvPr/>
          </p:nvSpPr>
          <p:spPr bwMode="auto">
            <a:xfrm>
              <a:off x="3611" y="3510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0" name="Freeform 3088"/>
            <p:cNvSpPr>
              <a:spLocks/>
            </p:cNvSpPr>
            <p:nvPr/>
          </p:nvSpPr>
          <p:spPr bwMode="auto">
            <a:xfrm>
              <a:off x="3821" y="3571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1" name="Freeform 3089"/>
            <p:cNvSpPr>
              <a:spLocks/>
            </p:cNvSpPr>
            <p:nvPr/>
          </p:nvSpPr>
          <p:spPr bwMode="auto">
            <a:xfrm>
              <a:off x="3838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2" name="Freeform 3090"/>
            <p:cNvSpPr>
              <a:spLocks/>
            </p:cNvSpPr>
            <p:nvPr/>
          </p:nvSpPr>
          <p:spPr bwMode="auto">
            <a:xfrm>
              <a:off x="3857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3" name="Freeform 3091"/>
            <p:cNvSpPr>
              <a:spLocks/>
            </p:cNvSpPr>
            <p:nvPr/>
          </p:nvSpPr>
          <p:spPr bwMode="auto">
            <a:xfrm>
              <a:off x="3902" y="3697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4" name="Freeform 3092"/>
            <p:cNvSpPr>
              <a:spLocks/>
            </p:cNvSpPr>
            <p:nvPr/>
          </p:nvSpPr>
          <p:spPr bwMode="auto">
            <a:xfrm>
              <a:off x="3918" y="3636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0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1 w 39"/>
                <a:gd name="T19" fmla="*/ 13 h 38"/>
                <a:gd name="T20" fmla="*/ 0 w 39"/>
                <a:gd name="T21" fmla="*/ 19 h 38"/>
                <a:gd name="T22" fmla="*/ 1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0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5" name="Freeform 3093"/>
            <p:cNvSpPr>
              <a:spLocks/>
            </p:cNvSpPr>
            <p:nvPr/>
          </p:nvSpPr>
          <p:spPr bwMode="auto">
            <a:xfrm>
              <a:off x="3935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6" name="Freeform 3094"/>
            <p:cNvSpPr>
              <a:spLocks/>
            </p:cNvSpPr>
            <p:nvPr/>
          </p:nvSpPr>
          <p:spPr bwMode="auto">
            <a:xfrm>
              <a:off x="4254" y="3571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7" name="Freeform 3095"/>
            <p:cNvSpPr>
              <a:spLocks/>
            </p:cNvSpPr>
            <p:nvPr/>
          </p:nvSpPr>
          <p:spPr bwMode="auto">
            <a:xfrm>
              <a:off x="4274" y="3510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8" name="Freeform 3096"/>
            <p:cNvSpPr>
              <a:spLocks/>
            </p:cNvSpPr>
            <p:nvPr/>
          </p:nvSpPr>
          <p:spPr bwMode="auto">
            <a:xfrm>
              <a:off x="4290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89" name="Freeform 3097"/>
            <p:cNvSpPr>
              <a:spLocks/>
            </p:cNvSpPr>
            <p:nvPr/>
          </p:nvSpPr>
          <p:spPr bwMode="auto">
            <a:xfrm>
              <a:off x="4529" y="2806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0" name="Freeform 3098"/>
            <p:cNvSpPr>
              <a:spLocks/>
            </p:cNvSpPr>
            <p:nvPr/>
          </p:nvSpPr>
          <p:spPr bwMode="auto">
            <a:xfrm>
              <a:off x="4497" y="2806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1" name="Freeform 3099"/>
            <p:cNvSpPr>
              <a:spLocks/>
            </p:cNvSpPr>
            <p:nvPr/>
          </p:nvSpPr>
          <p:spPr bwMode="auto">
            <a:xfrm>
              <a:off x="4513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2" name="Freeform 3100"/>
            <p:cNvSpPr>
              <a:spLocks/>
            </p:cNvSpPr>
            <p:nvPr/>
          </p:nvSpPr>
          <p:spPr bwMode="auto">
            <a:xfrm>
              <a:off x="3915" y="255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3" name="Freeform 3101"/>
            <p:cNvSpPr>
              <a:spLocks/>
            </p:cNvSpPr>
            <p:nvPr/>
          </p:nvSpPr>
          <p:spPr bwMode="auto">
            <a:xfrm>
              <a:off x="3931" y="2490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4" name="Freeform 3102"/>
            <p:cNvSpPr>
              <a:spLocks/>
            </p:cNvSpPr>
            <p:nvPr/>
          </p:nvSpPr>
          <p:spPr bwMode="auto">
            <a:xfrm>
              <a:off x="3951" y="249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5" name="Freeform 3103"/>
            <p:cNvSpPr>
              <a:spLocks/>
            </p:cNvSpPr>
            <p:nvPr/>
          </p:nvSpPr>
          <p:spPr bwMode="auto">
            <a:xfrm>
              <a:off x="3398" y="3061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6" name="Freeform 3104"/>
            <p:cNvSpPr>
              <a:spLocks/>
            </p:cNvSpPr>
            <p:nvPr/>
          </p:nvSpPr>
          <p:spPr bwMode="auto">
            <a:xfrm>
              <a:off x="3418" y="3000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7" name="Freeform 3105"/>
            <p:cNvSpPr>
              <a:spLocks/>
            </p:cNvSpPr>
            <p:nvPr/>
          </p:nvSpPr>
          <p:spPr bwMode="auto">
            <a:xfrm>
              <a:off x="3434" y="3000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8" name="Freeform 3106"/>
            <p:cNvSpPr>
              <a:spLocks/>
            </p:cNvSpPr>
            <p:nvPr/>
          </p:nvSpPr>
          <p:spPr bwMode="auto">
            <a:xfrm>
              <a:off x="4468" y="3442"/>
              <a:ext cx="19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899" name="Freeform 3107"/>
            <p:cNvSpPr>
              <a:spLocks/>
            </p:cNvSpPr>
            <p:nvPr/>
          </p:nvSpPr>
          <p:spPr bwMode="auto">
            <a:xfrm>
              <a:off x="4432" y="344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0" name="Freeform 3108"/>
            <p:cNvSpPr>
              <a:spLocks/>
            </p:cNvSpPr>
            <p:nvPr/>
          </p:nvSpPr>
          <p:spPr bwMode="auto">
            <a:xfrm>
              <a:off x="4448" y="3381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0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1" name="Freeform 3109"/>
            <p:cNvSpPr>
              <a:spLocks/>
            </p:cNvSpPr>
            <p:nvPr/>
          </p:nvSpPr>
          <p:spPr bwMode="auto">
            <a:xfrm>
              <a:off x="4574" y="344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2" name="Freeform 3110"/>
            <p:cNvSpPr>
              <a:spLocks/>
            </p:cNvSpPr>
            <p:nvPr/>
          </p:nvSpPr>
          <p:spPr bwMode="auto">
            <a:xfrm>
              <a:off x="4594" y="3381"/>
              <a:ext cx="19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8 h 39"/>
                <a:gd name="T30" fmla="*/ 19 w 38"/>
                <a:gd name="T31" fmla="*/ 39 h 39"/>
                <a:gd name="T32" fmla="*/ 25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9" y="39"/>
                  </a:lnTo>
                  <a:lnTo>
                    <a:pt x="25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3" name="Freeform 3111"/>
            <p:cNvSpPr>
              <a:spLocks/>
            </p:cNvSpPr>
            <p:nvPr/>
          </p:nvSpPr>
          <p:spPr bwMode="auto">
            <a:xfrm>
              <a:off x="4610" y="338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4" name="Freeform 3112"/>
            <p:cNvSpPr>
              <a:spLocks/>
            </p:cNvSpPr>
            <p:nvPr/>
          </p:nvSpPr>
          <p:spPr bwMode="auto">
            <a:xfrm>
              <a:off x="4468" y="3316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5" name="Freeform 3113"/>
            <p:cNvSpPr>
              <a:spLocks/>
            </p:cNvSpPr>
            <p:nvPr/>
          </p:nvSpPr>
          <p:spPr bwMode="auto">
            <a:xfrm>
              <a:off x="4484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1 w 39"/>
                <a:gd name="T19" fmla="*/ 13 h 38"/>
                <a:gd name="T20" fmla="*/ 0 w 39"/>
                <a:gd name="T21" fmla="*/ 19 h 38"/>
                <a:gd name="T22" fmla="*/ 1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6" name="Freeform 3114"/>
            <p:cNvSpPr>
              <a:spLocks/>
            </p:cNvSpPr>
            <p:nvPr/>
          </p:nvSpPr>
          <p:spPr bwMode="auto">
            <a:xfrm>
              <a:off x="4503" y="3255"/>
              <a:ext cx="20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3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3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7" name="Freeform 3115"/>
            <p:cNvSpPr>
              <a:spLocks/>
            </p:cNvSpPr>
            <p:nvPr/>
          </p:nvSpPr>
          <p:spPr bwMode="auto">
            <a:xfrm>
              <a:off x="4316" y="3316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8" name="Freeform 3116"/>
            <p:cNvSpPr>
              <a:spLocks/>
            </p:cNvSpPr>
            <p:nvPr/>
          </p:nvSpPr>
          <p:spPr bwMode="auto">
            <a:xfrm>
              <a:off x="4332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09" name="Freeform 3117"/>
            <p:cNvSpPr>
              <a:spLocks/>
            </p:cNvSpPr>
            <p:nvPr/>
          </p:nvSpPr>
          <p:spPr bwMode="auto">
            <a:xfrm>
              <a:off x="4351" y="3255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1 w 39"/>
                <a:gd name="T19" fmla="*/ 13 h 38"/>
                <a:gd name="T20" fmla="*/ 0 w 39"/>
                <a:gd name="T21" fmla="*/ 19 h 38"/>
                <a:gd name="T22" fmla="*/ 1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0" name="Freeform 3118"/>
            <p:cNvSpPr>
              <a:spLocks/>
            </p:cNvSpPr>
            <p:nvPr/>
          </p:nvSpPr>
          <p:spPr bwMode="auto">
            <a:xfrm>
              <a:off x="4419" y="2422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8 h 39"/>
                <a:gd name="T30" fmla="*/ 19 w 38"/>
                <a:gd name="T31" fmla="*/ 39 h 39"/>
                <a:gd name="T32" fmla="*/ 25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9" y="39"/>
                  </a:lnTo>
                  <a:lnTo>
                    <a:pt x="25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1" name="Freeform 3119"/>
            <p:cNvSpPr>
              <a:spLocks/>
            </p:cNvSpPr>
            <p:nvPr/>
          </p:nvSpPr>
          <p:spPr bwMode="auto">
            <a:xfrm>
              <a:off x="4384" y="242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2" name="Freeform 3120"/>
            <p:cNvSpPr>
              <a:spLocks/>
            </p:cNvSpPr>
            <p:nvPr/>
          </p:nvSpPr>
          <p:spPr bwMode="auto">
            <a:xfrm>
              <a:off x="4403" y="2360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3" name="Freeform 3121"/>
            <p:cNvSpPr>
              <a:spLocks/>
            </p:cNvSpPr>
            <p:nvPr/>
          </p:nvSpPr>
          <p:spPr bwMode="auto">
            <a:xfrm>
              <a:off x="4461" y="2422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5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5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4" name="Freeform 3122"/>
            <p:cNvSpPr>
              <a:spLocks/>
            </p:cNvSpPr>
            <p:nvPr/>
          </p:nvSpPr>
          <p:spPr bwMode="auto">
            <a:xfrm>
              <a:off x="4481" y="2360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5" name="Freeform 3123"/>
            <p:cNvSpPr>
              <a:spLocks/>
            </p:cNvSpPr>
            <p:nvPr/>
          </p:nvSpPr>
          <p:spPr bwMode="auto">
            <a:xfrm>
              <a:off x="4497" y="2360"/>
              <a:ext cx="19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6" name="Freeform 3124"/>
            <p:cNvSpPr>
              <a:spLocks/>
            </p:cNvSpPr>
            <p:nvPr/>
          </p:nvSpPr>
          <p:spPr bwMode="auto">
            <a:xfrm>
              <a:off x="3860" y="2932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9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7" name="Freeform 3125"/>
            <p:cNvSpPr>
              <a:spLocks/>
            </p:cNvSpPr>
            <p:nvPr/>
          </p:nvSpPr>
          <p:spPr bwMode="auto">
            <a:xfrm>
              <a:off x="3876" y="287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8" name="Freeform 3126"/>
            <p:cNvSpPr>
              <a:spLocks/>
            </p:cNvSpPr>
            <p:nvPr/>
          </p:nvSpPr>
          <p:spPr bwMode="auto">
            <a:xfrm>
              <a:off x="3893" y="287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19" name="Freeform 3127"/>
            <p:cNvSpPr>
              <a:spLocks/>
            </p:cNvSpPr>
            <p:nvPr/>
          </p:nvSpPr>
          <p:spPr bwMode="auto">
            <a:xfrm>
              <a:off x="3650" y="2806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0" name="Freeform 3128"/>
            <p:cNvSpPr>
              <a:spLocks/>
            </p:cNvSpPr>
            <p:nvPr/>
          </p:nvSpPr>
          <p:spPr bwMode="auto">
            <a:xfrm>
              <a:off x="3666" y="2745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1" name="Freeform 3129"/>
            <p:cNvSpPr>
              <a:spLocks/>
            </p:cNvSpPr>
            <p:nvPr/>
          </p:nvSpPr>
          <p:spPr bwMode="auto">
            <a:xfrm>
              <a:off x="3686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2" name="Freeform 3130"/>
            <p:cNvSpPr>
              <a:spLocks/>
            </p:cNvSpPr>
            <p:nvPr/>
          </p:nvSpPr>
          <p:spPr bwMode="auto">
            <a:xfrm>
              <a:off x="4723" y="3316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3" name="Freeform 3131"/>
            <p:cNvSpPr>
              <a:spLocks/>
            </p:cNvSpPr>
            <p:nvPr/>
          </p:nvSpPr>
          <p:spPr bwMode="auto">
            <a:xfrm>
              <a:off x="4691" y="3316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4" name="Freeform 3132"/>
            <p:cNvSpPr>
              <a:spLocks/>
            </p:cNvSpPr>
            <p:nvPr/>
          </p:nvSpPr>
          <p:spPr bwMode="auto">
            <a:xfrm>
              <a:off x="4707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0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1 w 39"/>
                <a:gd name="T19" fmla="*/ 13 h 38"/>
                <a:gd name="T20" fmla="*/ 0 w 39"/>
                <a:gd name="T21" fmla="*/ 19 h 38"/>
                <a:gd name="T22" fmla="*/ 1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0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5" name="Freeform 3133"/>
            <p:cNvSpPr>
              <a:spLocks/>
            </p:cNvSpPr>
            <p:nvPr/>
          </p:nvSpPr>
          <p:spPr bwMode="auto">
            <a:xfrm>
              <a:off x="4658" y="2806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6" name="Freeform 3134"/>
            <p:cNvSpPr>
              <a:spLocks/>
            </p:cNvSpPr>
            <p:nvPr/>
          </p:nvSpPr>
          <p:spPr bwMode="auto">
            <a:xfrm>
              <a:off x="4675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7" name="Freeform 3135"/>
            <p:cNvSpPr>
              <a:spLocks/>
            </p:cNvSpPr>
            <p:nvPr/>
          </p:nvSpPr>
          <p:spPr bwMode="auto">
            <a:xfrm>
              <a:off x="4694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8" name="Freeform 3136"/>
            <p:cNvSpPr>
              <a:spLocks/>
            </p:cNvSpPr>
            <p:nvPr/>
          </p:nvSpPr>
          <p:spPr bwMode="auto">
            <a:xfrm>
              <a:off x="4662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29" name="Freeform 3137"/>
            <p:cNvSpPr>
              <a:spLocks/>
            </p:cNvSpPr>
            <p:nvPr/>
          </p:nvSpPr>
          <p:spPr bwMode="auto">
            <a:xfrm>
              <a:off x="4626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0" name="Freeform 3138"/>
            <p:cNvSpPr>
              <a:spLocks/>
            </p:cNvSpPr>
            <p:nvPr/>
          </p:nvSpPr>
          <p:spPr bwMode="auto">
            <a:xfrm>
              <a:off x="4642" y="2615"/>
              <a:ext cx="20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1" name="Freeform 3139"/>
            <p:cNvSpPr>
              <a:spLocks/>
            </p:cNvSpPr>
            <p:nvPr/>
          </p:nvSpPr>
          <p:spPr bwMode="auto">
            <a:xfrm>
              <a:off x="4642" y="2296"/>
              <a:ext cx="20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2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2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2" name="Freeform 3140"/>
            <p:cNvSpPr>
              <a:spLocks/>
            </p:cNvSpPr>
            <p:nvPr/>
          </p:nvSpPr>
          <p:spPr bwMode="auto">
            <a:xfrm>
              <a:off x="4662" y="2234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3" name="Freeform 3141"/>
            <p:cNvSpPr>
              <a:spLocks/>
            </p:cNvSpPr>
            <p:nvPr/>
          </p:nvSpPr>
          <p:spPr bwMode="auto">
            <a:xfrm>
              <a:off x="4678" y="2234"/>
              <a:ext cx="19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4" name="Freeform 3142"/>
            <p:cNvSpPr>
              <a:spLocks/>
            </p:cNvSpPr>
            <p:nvPr/>
          </p:nvSpPr>
          <p:spPr bwMode="auto">
            <a:xfrm>
              <a:off x="4061" y="229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5" name="Freeform 3143"/>
            <p:cNvSpPr>
              <a:spLocks/>
            </p:cNvSpPr>
            <p:nvPr/>
          </p:nvSpPr>
          <p:spPr bwMode="auto">
            <a:xfrm>
              <a:off x="4077" y="2234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6" name="Freeform 3144"/>
            <p:cNvSpPr>
              <a:spLocks/>
            </p:cNvSpPr>
            <p:nvPr/>
          </p:nvSpPr>
          <p:spPr bwMode="auto">
            <a:xfrm>
              <a:off x="4096" y="2234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7" name="Freeform 3145"/>
            <p:cNvSpPr>
              <a:spLocks/>
            </p:cNvSpPr>
            <p:nvPr/>
          </p:nvSpPr>
          <p:spPr bwMode="auto">
            <a:xfrm>
              <a:off x="4300" y="229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9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9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8" name="Freeform 3146"/>
            <p:cNvSpPr>
              <a:spLocks/>
            </p:cNvSpPr>
            <p:nvPr/>
          </p:nvSpPr>
          <p:spPr bwMode="auto">
            <a:xfrm>
              <a:off x="4316" y="2234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39" name="Freeform 3147"/>
            <p:cNvSpPr>
              <a:spLocks/>
            </p:cNvSpPr>
            <p:nvPr/>
          </p:nvSpPr>
          <p:spPr bwMode="auto">
            <a:xfrm>
              <a:off x="4335" y="2296"/>
              <a:ext cx="20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2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2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0" name="Freeform 3148"/>
            <p:cNvSpPr>
              <a:spLocks/>
            </p:cNvSpPr>
            <p:nvPr/>
          </p:nvSpPr>
          <p:spPr bwMode="auto">
            <a:xfrm>
              <a:off x="4351" y="2234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1" name="Freeform 3149"/>
            <p:cNvSpPr>
              <a:spLocks/>
            </p:cNvSpPr>
            <p:nvPr/>
          </p:nvSpPr>
          <p:spPr bwMode="auto">
            <a:xfrm>
              <a:off x="3631" y="2296"/>
              <a:ext cx="19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2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2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2" name="Freeform 3150"/>
            <p:cNvSpPr>
              <a:spLocks/>
            </p:cNvSpPr>
            <p:nvPr/>
          </p:nvSpPr>
          <p:spPr bwMode="auto">
            <a:xfrm>
              <a:off x="3595" y="2296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9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9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3" name="Freeform 3151"/>
            <p:cNvSpPr>
              <a:spLocks/>
            </p:cNvSpPr>
            <p:nvPr/>
          </p:nvSpPr>
          <p:spPr bwMode="auto">
            <a:xfrm>
              <a:off x="3611" y="2234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4" name="Freeform 3152"/>
            <p:cNvSpPr>
              <a:spLocks/>
            </p:cNvSpPr>
            <p:nvPr/>
          </p:nvSpPr>
          <p:spPr bwMode="auto">
            <a:xfrm>
              <a:off x="3796" y="255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5" name="Freeform 3153"/>
            <p:cNvSpPr>
              <a:spLocks/>
            </p:cNvSpPr>
            <p:nvPr/>
          </p:nvSpPr>
          <p:spPr bwMode="auto">
            <a:xfrm>
              <a:off x="3812" y="2490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6" name="Freeform 3154"/>
            <p:cNvSpPr>
              <a:spLocks/>
            </p:cNvSpPr>
            <p:nvPr/>
          </p:nvSpPr>
          <p:spPr bwMode="auto">
            <a:xfrm>
              <a:off x="3831" y="255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7" name="Freeform 3155"/>
            <p:cNvSpPr>
              <a:spLocks/>
            </p:cNvSpPr>
            <p:nvPr/>
          </p:nvSpPr>
          <p:spPr bwMode="auto">
            <a:xfrm>
              <a:off x="3847" y="2490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8" name="Freeform 3156"/>
            <p:cNvSpPr>
              <a:spLocks/>
            </p:cNvSpPr>
            <p:nvPr/>
          </p:nvSpPr>
          <p:spPr bwMode="auto">
            <a:xfrm>
              <a:off x="3556" y="242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49" name="Freeform 3157"/>
            <p:cNvSpPr>
              <a:spLocks/>
            </p:cNvSpPr>
            <p:nvPr/>
          </p:nvSpPr>
          <p:spPr bwMode="auto">
            <a:xfrm>
              <a:off x="3521" y="242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0" name="Freeform 3158"/>
            <p:cNvSpPr>
              <a:spLocks/>
            </p:cNvSpPr>
            <p:nvPr/>
          </p:nvSpPr>
          <p:spPr bwMode="auto">
            <a:xfrm>
              <a:off x="3540" y="2360"/>
              <a:ext cx="20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1" name="Freeform 3159"/>
            <p:cNvSpPr>
              <a:spLocks/>
            </p:cNvSpPr>
            <p:nvPr/>
          </p:nvSpPr>
          <p:spPr bwMode="auto">
            <a:xfrm>
              <a:off x="3870" y="3126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2" name="Freeform 3160"/>
            <p:cNvSpPr>
              <a:spLocks/>
            </p:cNvSpPr>
            <p:nvPr/>
          </p:nvSpPr>
          <p:spPr bwMode="auto">
            <a:xfrm>
              <a:off x="3886" y="3126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3" name="Freeform 3161"/>
            <p:cNvSpPr>
              <a:spLocks/>
            </p:cNvSpPr>
            <p:nvPr/>
          </p:nvSpPr>
          <p:spPr bwMode="auto">
            <a:xfrm>
              <a:off x="3905" y="3187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4" name="Freeform 3162"/>
            <p:cNvSpPr>
              <a:spLocks/>
            </p:cNvSpPr>
            <p:nvPr/>
          </p:nvSpPr>
          <p:spPr bwMode="auto">
            <a:xfrm>
              <a:off x="3922" y="3187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5" name="Freeform 3163"/>
            <p:cNvSpPr>
              <a:spLocks/>
            </p:cNvSpPr>
            <p:nvPr/>
          </p:nvSpPr>
          <p:spPr bwMode="auto">
            <a:xfrm>
              <a:off x="3941" y="3126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6" name="Freeform 3164"/>
            <p:cNvSpPr>
              <a:spLocks/>
            </p:cNvSpPr>
            <p:nvPr/>
          </p:nvSpPr>
          <p:spPr bwMode="auto">
            <a:xfrm>
              <a:off x="3456" y="2551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1 h 39"/>
                <a:gd name="T10" fmla="*/ 19 w 38"/>
                <a:gd name="T11" fmla="*/ 0 h 39"/>
                <a:gd name="T12" fmla="*/ 12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7" name="Freeform 3165"/>
            <p:cNvSpPr>
              <a:spLocks/>
            </p:cNvSpPr>
            <p:nvPr/>
          </p:nvSpPr>
          <p:spPr bwMode="auto">
            <a:xfrm>
              <a:off x="3472" y="2490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8" name="Freeform 3166"/>
            <p:cNvSpPr>
              <a:spLocks/>
            </p:cNvSpPr>
            <p:nvPr/>
          </p:nvSpPr>
          <p:spPr bwMode="auto">
            <a:xfrm>
              <a:off x="3492" y="2551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59" name="Freeform 3167"/>
            <p:cNvSpPr>
              <a:spLocks/>
            </p:cNvSpPr>
            <p:nvPr/>
          </p:nvSpPr>
          <p:spPr bwMode="auto">
            <a:xfrm>
              <a:off x="3508" y="249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0" name="Freeform 3168"/>
            <p:cNvSpPr>
              <a:spLocks/>
            </p:cNvSpPr>
            <p:nvPr/>
          </p:nvSpPr>
          <p:spPr bwMode="auto">
            <a:xfrm>
              <a:off x="3744" y="3126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1" name="Freeform 3169"/>
            <p:cNvSpPr>
              <a:spLocks/>
            </p:cNvSpPr>
            <p:nvPr/>
          </p:nvSpPr>
          <p:spPr bwMode="auto">
            <a:xfrm>
              <a:off x="3763" y="3126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2" name="Freeform 3170"/>
            <p:cNvSpPr>
              <a:spLocks/>
            </p:cNvSpPr>
            <p:nvPr/>
          </p:nvSpPr>
          <p:spPr bwMode="auto">
            <a:xfrm>
              <a:off x="3799" y="3187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3" name="Freeform 3171"/>
            <p:cNvSpPr>
              <a:spLocks/>
            </p:cNvSpPr>
            <p:nvPr/>
          </p:nvSpPr>
          <p:spPr bwMode="auto">
            <a:xfrm>
              <a:off x="3779" y="3187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4" name="Freeform 3172"/>
            <p:cNvSpPr>
              <a:spLocks/>
            </p:cNvSpPr>
            <p:nvPr/>
          </p:nvSpPr>
          <p:spPr bwMode="auto">
            <a:xfrm>
              <a:off x="3602" y="344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5" name="Freeform 3173"/>
            <p:cNvSpPr>
              <a:spLocks/>
            </p:cNvSpPr>
            <p:nvPr/>
          </p:nvSpPr>
          <p:spPr bwMode="auto">
            <a:xfrm>
              <a:off x="3566" y="344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6" name="Freeform 3174"/>
            <p:cNvSpPr>
              <a:spLocks/>
            </p:cNvSpPr>
            <p:nvPr/>
          </p:nvSpPr>
          <p:spPr bwMode="auto">
            <a:xfrm>
              <a:off x="3582" y="3381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5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5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7" name="Freeform 3175"/>
            <p:cNvSpPr>
              <a:spLocks/>
            </p:cNvSpPr>
            <p:nvPr/>
          </p:nvSpPr>
          <p:spPr bwMode="auto">
            <a:xfrm>
              <a:off x="4216" y="3697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8" name="Freeform 3176"/>
            <p:cNvSpPr>
              <a:spLocks/>
            </p:cNvSpPr>
            <p:nvPr/>
          </p:nvSpPr>
          <p:spPr bwMode="auto">
            <a:xfrm>
              <a:off x="4180" y="3697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69" name="Freeform 3177"/>
            <p:cNvSpPr>
              <a:spLocks/>
            </p:cNvSpPr>
            <p:nvPr/>
          </p:nvSpPr>
          <p:spPr bwMode="auto">
            <a:xfrm>
              <a:off x="4200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0" name="Freeform 3178"/>
            <p:cNvSpPr>
              <a:spLocks/>
            </p:cNvSpPr>
            <p:nvPr/>
          </p:nvSpPr>
          <p:spPr bwMode="auto">
            <a:xfrm>
              <a:off x="4303" y="338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1" name="Freeform 3179"/>
            <p:cNvSpPr>
              <a:spLocks/>
            </p:cNvSpPr>
            <p:nvPr/>
          </p:nvSpPr>
          <p:spPr bwMode="auto">
            <a:xfrm>
              <a:off x="4322" y="3381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6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2" name="Freeform 3180"/>
            <p:cNvSpPr>
              <a:spLocks/>
            </p:cNvSpPr>
            <p:nvPr/>
          </p:nvSpPr>
          <p:spPr bwMode="auto">
            <a:xfrm>
              <a:off x="4358" y="344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3" name="Freeform 3181"/>
            <p:cNvSpPr>
              <a:spLocks/>
            </p:cNvSpPr>
            <p:nvPr/>
          </p:nvSpPr>
          <p:spPr bwMode="auto">
            <a:xfrm>
              <a:off x="4338" y="344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4" name="Freeform 3182"/>
            <p:cNvSpPr>
              <a:spLocks/>
            </p:cNvSpPr>
            <p:nvPr/>
          </p:nvSpPr>
          <p:spPr bwMode="auto">
            <a:xfrm>
              <a:off x="4242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5" name="Freeform 3183"/>
            <p:cNvSpPr>
              <a:spLocks/>
            </p:cNvSpPr>
            <p:nvPr/>
          </p:nvSpPr>
          <p:spPr bwMode="auto">
            <a:xfrm>
              <a:off x="4261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6" name="Freeform 3184"/>
            <p:cNvSpPr>
              <a:spLocks/>
            </p:cNvSpPr>
            <p:nvPr/>
          </p:nvSpPr>
          <p:spPr bwMode="auto">
            <a:xfrm>
              <a:off x="4296" y="2806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7" name="Freeform 3185"/>
            <p:cNvSpPr>
              <a:spLocks/>
            </p:cNvSpPr>
            <p:nvPr/>
          </p:nvSpPr>
          <p:spPr bwMode="auto">
            <a:xfrm>
              <a:off x="4277" y="2806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8" name="Freeform 3186"/>
            <p:cNvSpPr>
              <a:spLocks/>
            </p:cNvSpPr>
            <p:nvPr/>
          </p:nvSpPr>
          <p:spPr bwMode="auto">
            <a:xfrm>
              <a:off x="3880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79" name="Freeform 3187"/>
            <p:cNvSpPr>
              <a:spLocks/>
            </p:cNvSpPr>
            <p:nvPr/>
          </p:nvSpPr>
          <p:spPr bwMode="auto">
            <a:xfrm>
              <a:off x="3896" y="2745"/>
              <a:ext cx="19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80" name="Freeform 3188"/>
            <p:cNvSpPr>
              <a:spLocks/>
            </p:cNvSpPr>
            <p:nvPr/>
          </p:nvSpPr>
          <p:spPr bwMode="auto">
            <a:xfrm>
              <a:off x="3931" y="2806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81" name="Freeform 3189"/>
            <p:cNvSpPr>
              <a:spLocks/>
            </p:cNvSpPr>
            <p:nvPr/>
          </p:nvSpPr>
          <p:spPr bwMode="auto">
            <a:xfrm>
              <a:off x="3915" y="2806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82" name="Freeform 3190"/>
            <p:cNvSpPr>
              <a:spLocks/>
            </p:cNvSpPr>
            <p:nvPr/>
          </p:nvSpPr>
          <p:spPr bwMode="auto">
            <a:xfrm>
              <a:off x="4529" y="3061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83" name="Freeform 3191"/>
            <p:cNvSpPr>
              <a:spLocks/>
            </p:cNvSpPr>
            <p:nvPr/>
          </p:nvSpPr>
          <p:spPr bwMode="auto">
            <a:xfrm>
              <a:off x="4497" y="3061"/>
              <a:ext cx="19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84" name="Freeform 3192"/>
            <p:cNvSpPr>
              <a:spLocks/>
            </p:cNvSpPr>
            <p:nvPr/>
          </p:nvSpPr>
          <p:spPr bwMode="auto">
            <a:xfrm>
              <a:off x="4513" y="3000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1061186" name="Group 3394"/>
          <p:cNvGrpSpPr>
            <a:grpSpLocks/>
          </p:cNvGrpSpPr>
          <p:nvPr/>
        </p:nvGrpSpPr>
        <p:grpSpPr bwMode="auto">
          <a:xfrm>
            <a:off x="5297488" y="3546475"/>
            <a:ext cx="2266950" cy="2354263"/>
            <a:chOff x="3337" y="2234"/>
            <a:chExt cx="1428" cy="1483"/>
          </a:xfrm>
        </p:grpSpPr>
        <p:sp>
          <p:nvSpPr>
            <p:cNvPr id="1060986" name="Freeform 3194"/>
            <p:cNvSpPr>
              <a:spLocks/>
            </p:cNvSpPr>
            <p:nvPr/>
          </p:nvSpPr>
          <p:spPr bwMode="auto">
            <a:xfrm>
              <a:off x="4251" y="242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87" name="Freeform 3195"/>
            <p:cNvSpPr>
              <a:spLocks/>
            </p:cNvSpPr>
            <p:nvPr/>
          </p:nvSpPr>
          <p:spPr bwMode="auto">
            <a:xfrm>
              <a:off x="4267" y="2360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88" name="Freeform 3196"/>
            <p:cNvSpPr>
              <a:spLocks/>
            </p:cNvSpPr>
            <p:nvPr/>
          </p:nvSpPr>
          <p:spPr bwMode="auto">
            <a:xfrm>
              <a:off x="4287" y="2360"/>
              <a:ext cx="19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1 h 39"/>
                <a:gd name="T10" fmla="*/ 19 w 38"/>
                <a:gd name="T11" fmla="*/ 0 h 39"/>
                <a:gd name="T12" fmla="*/ 12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89" name="Freeform 3197"/>
            <p:cNvSpPr>
              <a:spLocks/>
            </p:cNvSpPr>
            <p:nvPr/>
          </p:nvSpPr>
          <p:spPr bwMode="auto">
            <a:xfrm>
              <a:off x="3544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0" name="Freeform 3198"/>
            <p:cNvSpPr>
              <a:spLocks/>
            </p:cNvSpPr>
            <p:nvPr/>
          </p:nvSpPr>
          <p:spPr bwMode="auto">
            <a:xfrm>
              <a:off x="3508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1" name="Freeform 3199"/>
            <p:cNvSpPr>
              <a:spLocks/>
            </p:cNvSpPr>
            <p:nvPr/>
          </p:nvSpPr>
          <p:spPr bwMode="auto">
            <a:xfrm>
              <a:off x="3527" y="287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2" name="Freeform 3200"/>
            <p:cNvSpPr>
              <a:spLocks/>
            </p:cNvSpPr>
            <p:nvPr/>
          </p:nvSpPr>
          <p:spPr bwMode="auto">
            <a:xfrm>
              <a:off x="4274" y="3697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3" name="Freeform 3201"/>
            <p:cNvSpPr>
              <a:spLocks/>
            </p:cNvSpPr>
            <p:nvPr/>
          </p:nvSpPr>
          <p:spPr bwMode="auto">
            <a:xfrm>
              <a:off x="4290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4" name="Freeform 3202"/>
            <p:cNvSpPr>
              <a:spLocks/>
            </p:cNvSpPr>
            <p:nvPr/>
          </p:nvSpPr>
          <p:spPr bwMode="auto">
            <a:xfrm>
              <a:off x="4309" y="3636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1 w 39"/>
                <a:gd name="T19" fmla="*/ 13 h 38"/>
                <a:gd name="T20" fmla="*/ 0 w 39"/>
                <a:gd name="T21" fmla="*/ 19 h 38"/>
                <a:gd name="T22" fmla="*/ 1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5" name="Freeform 3203"/>
            <p:cNvSpPr>
              <a:spLocks/>
            </p:cNvSpPr>
            <p:nvPr/>
          </p:nvSpPr>
          <p:spPr bwMode="auto">
            <a:xfrm>
              <a:off x="4742" y="2932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6" name="Freeform 3204"/>
            <p:cNvSpPr>
              <a:spLocks/>
            </p:cNvSpPr>
            <p:nvPr/>
          </p:nvSpPr>
          <p:spPr bwMode="auto">
            <a:xfrm>
              <a:off x="4707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7" name="Freeform 3205"/>
            <p:cNvSpPr>
              <a:spLocks/>
            </p:cNvSpPr>
            <p:nvPr/>
          </p:nvSpPr>
          <p:spPr bwMode="auto">
            <a:xfrm>
              <a:off x="4723" y="287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8" name="Freeform 3206"/>
            <p:cNvSpPr>
              <a:spLocks/>
            </p:cNvSpPr>
            <p:nvPr/>
          </p:nvSpPr>
          <p:spPr bwMode="auto">
            <a:xfrm>
              <a:off x="4561" y="2932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0999" name="Freeform 3207"/>
            <p:cNvSpPr>
              <a:spLocks/>
            </p:cNvSpPr>
            <p:nvPr/>
          </p:nvSpPr>
          <p:spPr bwMode="auto">
            <a:xfrm>
              <a:off x="4578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0" name="Freeform 3208"/>
            <p:cNvSpPr>
              <a:spLocks/>
            </p:cNvSpPr>
            <p:nvPr/>
          </p:nvSpPr>
          <p:spPr bwMode="auto">
            <a:xfrm>
              <a:off x="4597" y="287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1" name="Freeform 3209"/>
            <p:cNvSpPr>
              <a:spLocks/>
            </p:cNvSpPr>
            <p:nvPr/>
          </p:nvSpPr>
          <p:spPr bwMode="auto">
            <a:xfrm>
              <a:off x="4613" y="287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2" name="Freeform 3210"/>
            <p:cNvSpPr>
              <a:spLocks/>
            </p:cNvSpPr>
            <p:nvPr/>
          </p:nvSpPr>
          <p:spPr bwMode="auto">
            <a:xfrm>
              <a:off x="4633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3" name="Freeform 3211"/>
            <p:cNvSpPr>
              <a:spLocks/>
            </p:cNvSpPr>
            <p:nvPr/>
          </p:nvSpPr>
          <p:spPr bwMode="auto">
            <a:xfrm>
              <a:off x="4649" y="287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4" name="Freeform 3212"/>
            <p:cNvSpPr>
              <a:spLocks/>
            </p:cNvSpPr>
            <p:nvPr/>
          </p:nvSpPr>
          <p:spPr bwMode="auto">
            <a:xfrm>
              <a:off x="4668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5" name="Freeform 3213"/>
            <p:cNvSpPr>
              <a:spLocks/>
            </p:cNvSpPr>
            <p:nvPr/>
          </p:nvSpPr>
          <p:spPr bwMode="auto">
            <a:xfrm>
              <a:off x="4545" y="3316"/>
              <a:ext cx="20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6" name="Freeform 3214"/>
            <p:cNvSpPr>
              <a:spLocks/>
            </p:cNvSpPr>
            <p:nvPr/>
          </p:nvSpPr>
          <p:spPr bwMode="auto">
            <a:xfrm>
              <a:off x="4561" y="3316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7" name="Freeform 3215"/>
            <p:cNvSpPr>
              <a:spLocks/>
            </p:cNvSpPr>
            <p:nvPr/>
          </p:nvSpPr>
          <p:spPr bwMode="auto">
            <a:xfrm>
              <a:off x="4578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8" name="Freeform 3216"/>
            <p:cNvSpPr>
              <a:spLocks/>
            </p:cNvSpPr>
            <p:nvPr/>
          </p:nvSpPr>
          <p:spPr bwMode="auto">
            <a:xfrm>
              <a:off x="4597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09" name="Freeform 3217"/>
            <p:cNvSpPr>
              <a:spLocks/>
            </p:cNvSpPr>
            <p:nvPr/>
          </p:nvSpPr>
          <p:spPr bwMode="auto">
            <a:xfrm>
              <a:off x="4613" y="3316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0" name="Freeform 3218"/>
            <p:cNvSpPr>
              <a:spLocks/>
            </p:cNvSpPr>
            <p:nvPr/>
          </p:nvSpPr>
          <p:spPr bwMode="auto">
            <a:xfrm>
              <a:off x="4633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1" name="Freeform 3219"/>
            <p:cNvSpPr>
              <a:spLocks/>
            </p:cNvSpPr>
            <p:nvPr/>
          </p:nvSpPr>
          <p:spPr bwMode="auto">
            <a:xfrm>
              <a:off x="4649" y="3316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2" name="Freeform 3220"/>
            <p:cNvSpPr>
              <a:spLocks/>
            </p:cNvSpPr>
            <p:nvPr/>
          </p:nvSpPr>
          <p:spPr bwMode="auto">
            <a:xfrm>
              <a:off x="4238" y="2296"/>
              <a:ext cx="20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3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3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3" name="Freeform 3221"/>
            <p:cNvSpPr>
              <a:spLocks/>
            </p:cNvSpPr>
            <p:nvPr/>
          </p:nvSpPr>
          <p:spPr bwMode="auto">
            <a:xfrm>
              <a:off x="4203" y="2296"/>
              <a:ext cx="19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2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2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4" name="Freeform 3222"/>
            <p:cNvSpPr>
              <a:spLocks/>
            </p:cNvSpPr>
            <p:nvPr/>
          </p:nvSpPr>
          <p:spPr bwMode="auto">
            <a:xfrm>
              <a:off x="4219" y="2234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5" name="Freeform 3223"/>
            <p:cNvSpPr>
              <a:spLocks/>
            </p:cNvSpPr>
            <p:nvPr/>
          </p:nvSpPr>
          <p:spPr bwMode="auto">
            <a:xfrm>
              <a:off x="3592" y="255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6" name="Freeform 3224"/>
            <p:cNvSpPr>
              <a:spLocks/>
            </p:cNvSpPr>
            <p:nvPr/>
          </p:nvSpPr>
          <p:spPr bwMode="auto">
            <a:xfrm>
              <a:off x="3611" y="2490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7" name="Freeform 3225"/>
            <p:cNvSpPr>
              <a:spLocks/>
            </p:cNvSpPr>
            <p:nvPr/>
          </p:nvSpPr>
          <p:spPr bwMode="auto">
            <a:xfrm>
              <a:off x="3628" y="249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8" name="Freeform 3226"/>
            <p:cNvSpPr>
              <a:spLocks/>
            </p:cNvSpPr>
            <p:nvPr/>
          </p:nvSpPr>
          <p:spPr bwMode="auto">
            <a:xfrm>
              <a:off x="3392" y="229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19" name="Freeform 3227"/>
            <p:cNvSpPr>
              <a:spLocks/>
            </p:cNvSpPr>
            <p:nvPr/>
          </p:nvSpPr>
          <p:spPr bwMode="auto">
            <a:xfrm>
              <a:off x="3411" y="2234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0" name="Freeform 3228"/>
            <p:cNvSpPr>
              <a:spLocks/>
            </p:cNvSpPr>
            <p:nvPr/>
          </p:nvSpPr>
          <p:spPr bwMode="auto">
            <a:xfrm>
              <a:off x="3427" y="2296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1" name="Freeform 3229"/>
            <p:cNvSpPr>
              <a:spLocks/>
            </p:cNvSpPr>
            <p:nvPr/>
          </p:nvSpPr>
          <p:spPr bwMode="auto">
            <a:xfrm>
              <a:off x="3443" y="2234"/>
              <a:ext cx="20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2" name="Freeform 3230"/>
            <p:cNvSpPr>
              <a:spLocks/>
            </p:cNvSpPr>
            <p:nvPr/>
          </p:nvSpPr>
          <p:spPr bwMode="auto">
            <a:xfrm>
              <a:off x="3363" y="255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3" name="Freeform 3231"/>
            <p:cNvSpPr>
              <a:spLocks/>
            </p:cNvSpPr>
            <p:nvPr/>
          </p:nvSpPr>
          <p:spPr bwMode="auto">
            <a:xfrm>
              <a:off x="3379" y="255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9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4" name="Freeform 3232"/>
            <p:cNvSpPr>
              <a:spLocks/>
            </p:cNvSpPr>
            <p:nvPr/>
          </p:nvSpPr>
          <p:spPr bwMode="auto">
            <a:xfrm>
              <a:off x="3395" y="249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5" name="Freeform 3233"/>
            <p:cNvSpPr>
              <a:spLocks/>
            </p:cNvSpPr>
            <p:nvPr/>
          </p:nvSpPr>
          <p:spPr bwMode="auto">
            <a:xfrm>
              <a:off x="3414" y="2490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6" name="Freeform 3234"/>
            <p:cNvSpPr>
              <a:spLocks/>
            </p:cNvSpPr>
            <p:nvPr/>
          </p:nvSpPr>
          <p:spPr bwMode="auto">
            <a:xfrm>
              <a:off x="3430" y="255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7" name="Freeform 3235"/>
            <p:cNvSpPr>
              <a:spLocks/>
            </p:cNvSpPr>
            <p:nvPr/>
          </p:nvSpPr>
          <p:spPr bwMode="auto">
            <a:xfrm>
              <a:off x="3970" y="2806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8" name="Freeform 3236"/>
            <p:cNvSpPr>
              <a:spLocks/>
            </p:cNvSpPr>
            <p:nvPr/>
          </p:nvSpPr>
          <p:spPr bwMode="auto">
            <a:xfrm>
              <a:off x="3989" y="2806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29" name="Freeform 3237"/>
            <p:cNvSpPr>
              <a:spLocks/>
            </p:cNvSpPr>
            <p:nvPr/>
          </p:nvSpPr>
          <p:spPr bwMode="auto">
            <a:xfrm>
              <a:off x="4006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0" name="Freeform 3238"/>
            <p:cNvSpPr>
              <a:spLocks/>
            </p:cNvSpPr>
            <p:nvPr/>
          </p:nvSpPr>
          <p:spPr bwMode="auto">
            <a:xfrm>
              <a:off x="4025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1" name="Freeform 3239"/>
            <p:cNvSpPr>
              <a:spLocks/>
            </p:cNvSpPr>
            <p:nvPr/>
          </p:nvSpPr>
          <p:spPr bwMode="auto">
            <a:xfrm>
              <a:off x="4041" y="2806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2" name="Freeform 3240"/>
            <p:cNvSpPr>
              <a:spLocks/>
            </p:cNvSpPr>
            <p:nvPr/>
          </p:nvSpPr>
          <p:spPr bwMode="auto">
            <a:xfrm>
              <a:off x="4177" y="338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3" name="Freeform 3241"/>
            <p:cNvSpPr>
              <a:spLocks/>
            </p:cNvSpPr>
            <p:nvPr/>
          </p:nvSpPr>
          <p:spPr bwMode="auto">
            <a:xfrm>
              <a:off x="4193" y="338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4" name="Freeform 3242"/>
            <p:cNvSpPr>
              <a:spLocks/>
            </p:cNvSpPr>
            <p:nvPr/>
          </p:nvSpPr>
          <p:spPr bwMode="auto">
            <a:xfrm>
              <a:off x="4229" y="344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5" name="Freeform 3243"/>
            <p:cNvSpPr>
              <a:spLocks/>
            </p:cNvSpPr>
            <p:nvPr/>
          </p:nvSpPr>
          <p:spPr bwMode="auto">
            <a:xfrm>
              <a:off x="4212" y="344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6" name="Freeform 3244"/>
            <p:cNvSpPr>
              <a:spLocks/>
            </p:cNvSpPr>
            <p:nvPr/>
          </p:nvSpPr>
          <p:spPr bwMode="auto">
            <a:xfrm>
              <a:off x="3964" y="2360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7" name="Freeform 3245"/>
            <p:cNvSpPr>
              <a:spLocks/>
            </p:cNvSpPr>
            <p:nvPr/>
          </p:nvSpPr>
          <p:spPr bwMode="auto">
            <a:xfrm>
              <a:off x="3983" y="2360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8" name="Freeform 3246"/>
            <p:cNvSpPr>
              <a:spLocks/>
            </p:cNvSpPr>
            <p:nvPr/>
          </p:nvSpPr>
          <p:spPr bwMode="auto">
            <a:xfrm>
              <a:off x="4019" y="242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39" name="Freeform 3247"/>
            <p:cNvSpPr>
              <a:spLocks/>
            </p:cNvSpPr>
            <p:nvPr/>
          </p:nvSpPr>
          <p:spPr bwMode="auto">
            <a:xfrm>
              <a:off x="3999" y="242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0" name="Freeform 3248"/>
            <p:cNvSpPr>
              <a:spLocks/>
            </p:cNvSpPr>
            <p:nvPr/>
          </p:nvSpPr>
          <p:spPr bwMode="auto">
            <a:xfrm>
              <a:off x="3993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9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9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1" name="Freeform 3249"/>
            <p:cNvSpPr>
              <a:spLocks/>
            </p:cNvSpPr>
            <p:nvPr/>
          </p:nvSpPr>
          <p:spPr bwMode="auto">
            <a:xfrm>
              <a:off x="4012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2" name="Freeform 3250"/>
            <p:cNvSpPr>
              <a:spLocks/>
            </p:cNvSpPr>
            <p:nvPr/>
          </p:nvSpPr>
          <p:spPr bwMode="auto">
            <a:xfrm>
              <a:off x="4028" y="3316"/>
              <a:ext cx="20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3" name="Freeform 3251"/>
            <p:cNvSpPr>
              <a:spLocks/>
            </p:cNvSpPr>
            <p:nvPr/>
          </p:nvSpPr>
          <p:spPr bwMode="auto">
            <a:xfrm>
              <a:off x="4064" y="3316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4" name="Freeform 3252"/>
            <p:cNvSpPr>
              <a:spLocks/>
            </p:cNvSpPr>
            <p:nvPr/>
          </p:nvSpPr>
          <p:spPr bwMode="auto">
            <a:xfrm>
              <a:off x="4048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5" name="Freeform 3253"/>
            <p:cNvSpPr>
              <a:spLocks/>
            </p:cNvSpPr>
            <p:nvPr/>
          </p:nvSpPr>
          <p:spPr bwMode="auto">
            <a:xfrm>
              <a:off x="3741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6" name="Freeform 3254"/>
            <p:cNvSpPr>
              <a:spLocks/>
            </p:cNvSpPr>
            <p:nvPr/>
          </p:nvSpPr>
          <p:spPr bwMode="auto">
            <a:xfrm>
              <a:off x="3760" y="2615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7" name="Freeform 3255"/>
            <p:cNvSpPr>
              <a:spLocks/>
            </p:cNvSpPr>
            <p:nvPr/>
          </p:nvSpPr>
          <p:spPr bwMode="auto">
            <a:xfrm>
              <a:off x="3776" y="2677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8" name="Freeform 3256"/>
            <p:cNvSpPr>
              <a:spLocks/>
            </p:cNvSpPr>
            <p:nvPr/>
          </p:nvSpPr>
          <p:spPr bwMode="auto">
            <a:xfrm>
              <a:off x="3812" y="2615"/>
              <a:ext cx="19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49" name="Freeform 3257"/>
            <p:cNvSpPr>
              <a:spLocks/>
            </p:cNvSpPr>
            <p:nvPr/>
          </p:nvSpPr>
          <p:spPr bwMode="auto">
            <a:xfrm>
              <a:off x="3831" y="2677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0" name="Freeform 3258"/>
            <p:cNvSpPr>
              <a:spLocks/>
            </p:cNvSpPr>
            <p:nvPr/>
          </p:nvSpPr>
          <p:spPr bwMode="auto">
            <a:xfrm>
              <a:off x="3847" y="2615"/>
              <a:ext cx="20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1" name="Freeform 3259"/>
            <p:cNvSpPr>
              <a:spLocks/>
            </p:cNvSpPr>
            <p:nvPr/>
          </p:nvSpPr>
          <p:spPr bwMode="auto">
            <a:xfrm>
              <a:off x="3796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2" name="Freeform 3260"/>
            <p:cNvSpPr>
              <a:spLocks/>
            </p:cNvSpPr>
            <p:nvPr/>
          </p:nvSpPr>
          <p:spPr bwMode="auto">
            <a:xfrm>
              <a:off x="3699" y="3571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3" name="Freeform 3261"/>
            <p:cNvSpPr>
              <a:spLocks/>
            </p:cNvSpPr>
            <p:nvPr/>
          </p:nvSpPr>
          <p:spPr bwMode="auto">
            <a:xfrm>
              <a:off x="3715" y="3571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5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5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4" name="Freeform 3262"/>
            <p:cNvSpPr>
              <a:spLocks/>
            </p:cNvSpPr>
            <p:nvPr/>
          </p:nvSpPr>
          <p:spPr bwMode="auto">
            <a:xfrm>
              <a:off x="3734" y="3510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5" name="Freeform 3263"/>
            <p:cNvSpPr>
              <a:spLocks/>
            </p:cNvSpPr>
            <p:nvPr/>
          </p:nvSpPr>
          <p:spPr bwMode="auto">
            <a:xfrm>
              <a:off x="3750" y="3510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6" name="Freeform 3264"/>
            <p:cNvSpPr>
              <a:spLocks/>
            </p:cNvSpPr>
            <p:nvPr/>
          </p:nvSpPr>
          <p:spPr bwMode="auto">
            <a:xfrm>
              <a:off x="3770" y="3571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7" name="Freeform 3265"/>
            <p:cNvSpPr>
              <a:spLocks/>
            </p:cNvSpPr>
            <p:nvPr/>
          </p:nvSpPr>
          <p:spPr bwMode="auto">
            <a:xfrm>
              <a:off x="3786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8" name="Freeform 3266"/>
            <p:cNvSpPr>
              <a:spLocks/>
            </p:cNvSpPr>
            <p:nvPr/>
          </p:nvSpPr>
          <p:spPr bwMode="auto">
            <a:xfrm>
              <a:off x="3805" y="3571"/>
              <a:ext cx="20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5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5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59" name="Freeform 3267"/>
            <p:cNvSpPr>
              <a:spLocks/>
            </p:cNvSpPr>
            <p:nvPr/>
          </p:nvSpPr>
          <p:spPr bwMode="auto">
            <a:xfrm>
              <a:off x="4684" y="2551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1 h 39"/>
                <a:gd name="T10" fmla="*/ 19 w 38"/>
                <a:gd name="T11" fmla="*/ 0 h 39"/>
                <a:gd name="T12" fmla="*/ 12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0" name="Freeform 3268"/>
            <p:cNvSpPr>
              <a:spLocks/>
            </p:cNvSpPr>
            <p:nvPr/>
          </p:nvSpPr>
          <p:spPr bwMode="auto">
            <a:xfrm>
              <a:off x="4700" y="2490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1" name="Freeform 3269"/>
            <p:cNvSpPr>
              <a:spLocks/>
            </p:cNvSpPr>
            <p:nvPr/>
          </p:nvSpPr>
          <p:spPr bwMode="auto">
            <a:xfrm>
              <a:off x="4717" y="255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2" name="Freeform 3270"/>
            <p:cNvSpPr>
              <a:spLocks/>
            </p:cNvSpPr>
            <p:nvPr/>
          </p:nvSpPr>
          <p:spPr bwMode="auto">
            <a:xfrm>
              <a:off x="4736" y="249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3" name="Freeform 3271"/>
            <p:cNvSpPr>
              <a:spLocks/>
            </p:cNvSpPr>
            <p:nvPr/>
          </p:nvSpPr>
          <p:spPr bwMode="auto">
            <a:xfrm>
              <a:off x="3437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4" name="Freeform 3272"/>
            <p:cNvSpPr>
              <a:spLocks/>
            </p:cNvSpPr>
            <p:nvPr/>
          </p:nvSpPr>
          <p:spPr bwMode="auto">
            <a:xfrm>
              <a:off x="3456" y="3571"/>
              <a:ext cx="20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2 w 38"/>
                <a:gd name="T29" fmla="*/ 38 h 39"/>
                <a:gd name="T30" fmla="*/ 19 w 38"/>
                <a:gd name="T31" fmla="*/ 39 h 39"/>
                <a:gd name="T32" fmla="*/ 25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2" y="38"/>
                  </a:lnTo>
                  <a:lnTo>
                    <a:pt x="19" y="39"/>
                  </a:lnTo>
                  <a:lnTo>
                    <a:pt x="25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5" name="Freeform 3273"/>
            <p:cNvSpPr>
              <a:spLocks/>
            </p:cNvSpPr>
            <p:nvPr/>
          </p:nvSpPr>
          <p:spPr bwMode="auto">
            <a:xfrm>
              <a:off x="3514" y="2234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6" name="Freeform 3274"/>
            <p:cNvSpPr>
              <a:spLocks/>
            </p:cNvSpPr>
            <p:nvPr/>
          </p:nvSpPr>
          <p:spPr bwMode="auto">
            <a:xfrm>
              <a:off x="3531" y="229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7" name="Freeform 3275"/>
            <p:cNvSpPr>
              <a:spLocks/>
            </p:cNvSpPr>
            <p:nvPr/>
          </p:nvSpPr>
          <p:spPr bwMode="auto">
            <a:xfrm>
              <a:off x="4151" y="2234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8" name="Freeform 3276"/>
            <p:cNvSpPr>
              <a:spLocks/>
            </p:cNvSpPr>
            <p:nvPr/>
          </p:nvSpPr>
          <p:spPr bwMode="auto">
            <a:xfrm>
              <a:off x="4167" y="2296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9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9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69" name="Freeform 3277"/>
            <p:cNvSpPr>
              <a:spLocks/>
            </p:cNvSpPr>
            <p:nvPr/>
          </p:nvSpPr>
          <p:spPr bwMode="auto">
            <a:xfrm>
              <a:off x="4603" y="2234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0" name="Freeform 3278"/>
            <p:cNvSpPr>
              <a:spLocks/>
            </p:cNvSpPr>
            <p:nvPr/>
          </p:nvSpPr>
          <p:spPr bwMode="auto">
            <a:xfrm>
              <a:off x="4620" y="229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1" name="Freeform 3279"/>
            <p:cNvSpPr>
              <a:spLocks/>
            </p:cNvSpPr>
            <p:nvPr/>
          </p:nvSpPr>
          <p:spPr bwMode="auto">
            <a:xfrm>
              <a:off x="4717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2" name="Freeform 3280"/>
            <p:cNvSpPr>
              <a:spLocks/>
            </p:cNvSpPr>
            <p:nvPr/>
          </p:nvSpPr>
          <p:spPr bwMode="auto">
            <a:xfrm>
              <a:off x="4733" y="3571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3" name="Freeform 3281"/>
            <p:cNvSpPr>
              <a:spLocks/>
            </p:cNvSpPr>
            <p:nvPr/>
          </p:nvSpPr>
          <p:spPr bwMode="auto">
            <a:xfrm>
              <a:off x="4675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4" name="Freeform 3282"/>
            <p:cNvSpPr>
              <a:spLocks/>
            </p:cNvSpPr>
            <p:nvPr/>
          </p:nvSpPr>
          <p:spPr bwMode="auto">
            <a:xfrm>
              <a:off x="4691" y="3697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5" name="Freeform 3283"/>
            <p:cNvSpPr>
              <a:spLocks/>
            </p:cNvSpPr>
            <p:nvPr/>
          </p:nvSpPr>
          <p:spPr bwMode="auto">
            <a:xfrm>
              <a:off x="3712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6" name="Freeform 3284"/>
            <p:cNvSpPr>
              <a:spLocks/>
            </p:cNvSpPr>
            <p:nvPr/>
          </p:nvSpPr>
          <p:spPr bwMode="auto">
            <a:xfrm>
              <a:off x="3728" y="3697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7" name="Freeform 3285"/>
            <p:cNvSpPr>
              <a:spLocks/>
            </p:cNvSpPr>
            <p:nvPr/>
          </p:nvSpPr>
          <p:spPr bwMode="auto">
            <a:xfrm>
              <a:off x="4067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8" name="Freeform 3286"/>
            <p:cNvSpPr>
              <a:spLocks/>
            </p:cNvSpPr>
            <p:nvPr/>
          </p:nvSpPr>
          <p:spPr bwMode="auto">
            <a:xfrm>
              <a:off x="4086" y="3697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79" name="Freeform 3287"/>
            <p:cNvSpPr>
              <a:spLocks/>
            </p:cNvSpPr>
            <p:nvPr/>
          </p:nvSpPr>
          <p:spPr bwMode="auto">
            <a:xfrm>
              <a:off x="4132" y="338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0" name="Freeform 3288"/>
            <p:cNvSpPr>
              <a:spLocks/>
            </p:cNvSpPr>
            <p:nvPr/>
          </p:nvSpPr>
          <p:spPr bwMode="auto">
            <a:xfrm>
              <a:off x="4151" y="344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1" name="Freeform 3289"/>
            <p:cNvSpPr>
              <a:spLocks/>
            </p:cNvSpPr>
            <p:nvPr/>
          </p:nvSpPr>
          <p:spPr bwMode="auto">
            <a:xfrm>
              <a:off x="4681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2" name="Freeform 3290"/>
            <p:cNvSpPr>
              <a:spLocks/>
            </p:cNvSpPr>
            <p:nvPr/>
          </p:nvSpPr>
          <p:spPr bwMode="auto">
            <a:xfrm>
              <a:off x="4697" y="3571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3" name="Freeform 3291"/>
            <p:cNvSpPr>
              <a:spLocks/>
            </p:cNvSpPr>
            <p:nvPr/>
          </p:nvSpPr>
          <p:spPr bwMode="auto">
            <a:xfrm>
              <a:off x="4248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4" name="Freeform 3292"/>
            <p:cNvSpPr>
              <a:spLocks/>
            </p:cNvSpPr>
            <p:nvPr/>
          </p:nvSpPr>
          <p:spPr bwMode="auto">
            <a:xfrm>
              <a:off x="4264" y="3316"/>
              <a:ext cx="20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5" name="Freeform 3293"/>
            <p:cNvSpPr>
              <a:spLocks/>
            </p:cNvSpPr>
            <p:nvPr/>
          </p:nvSpPr>
          <p:spPr bwMode="auto">
            <a:xfrm>
              <a:off x="4697" y="3126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6" name="Freeform 3294"/>
            <p:cNvSpPr>
              <a:spLocks/>
            </p:cNvSpPr>
            <p:nvPr/>
          </p:nvSpPr>
          <p:spPr bwMode="auto">
            <a:xfrm>
              <a:off x="4713" y="3187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7" name="Freeform 3295"/>
            <p:cNvSpPr>
              <a:spLocks/>
            </p:cNvSpPr>
            <p:nvPr/>
          </p:nvSpPr>
          <p:spPr bwMode="auto">
            <a:xfrm>
              <a:off x="4578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8" name="Freeform 3296"/>
            <p:cNvSpPr>
              <a:spLocks/>
            </p:cNvSpPr>
            <p:nvPr/>
          </p:nvSpPr>
          <p:spPr bwMode="auto">
            <a:xfrm>
              <a:off x="4594" y="2806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89" name="Freeform 3297"/>
            <p:cNvSpPr>
              <a:spLocks/>
            </p:cNvSpPr>
            <p:nvPr/>
          </p:nvSpPr>
          <p:spPr bwMode="auto">
            <a:xfrm>
              <a:off x="4458" y="2615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0" name="Freeform 3298"/>
            <p:cNvSpPr>
              <a:spLocks/>
            </p:cNvSpPr>
            <p:nvPr/>
          </p:nvSpPr>
          <p:spPr bwMode="auto">
            <a:xfrm>
              <a:off x="4474" y="2677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9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9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1" name="Freeform 3299"/>
            <p:cNvSpPr>
              <a:spLocks/>
            </p:cNvSpPr>
            <p:nvPr/>
          </p:nvSpPr>
          <p:spPr bwMode="auto">
            <a:xfrm>
              <a:off x="4726" y="2234"/>
              <a:ext cx="20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2" name="Freeform 3300"/>
            <p:cNvSpPr>
              <a:spLocks/>
            </p:cNvSpPr>
            <p:nvPr/>
          </p:nvSpPr>
          <p:spPr bwMode="auto">
            <a:xfrm>
              <a:off x="4746" y="229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3" name="Freeform 3301"/>
            <p:cNvSpPr>
              <a:spLocks/>
            </p:cNvSpPr>
            <p:nvPr/>
          </p:nvSpPr>
          <p:spPr bwMode="auto">
            <a:xfrm>
              <a:off x="4141" y="2615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4" name="Freeform 3302"/>
            <p:cNvSpPr>
              <a:spLocks/>
            </p:cNvSpPr>
            <p:nvPr/>
          </p:nvSpPr>
          <p:spPr bwMode="auto">
            <a:xfrm>
              <a:off x="4158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5" name="Freeform 3303"/>
            <p:cNvSpPr>
              <a:spLocks/>
            </p:cNvSpPr>
            <p:nvPr/>
          </p:nvSpPr>
          <p:spPr bwMode="auto">
            <a:xfrm>
              <a:off x="3912" y="2234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6" name="Freeform 3304"/>
            <p:cNvSpPr>
              <a:spLocks/>
            </p:cNvSpPr>
            <p:nvPr/>
          </p:nvSpPr>
          <p:spPr bwMode="auto">
            <a:xfrm>
              <a:off x="3928" y="229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7" name="Freeform 3305"/>
            <p:cNvSpPr>
              <a:spLocks/>
            </p:cNvSpPr>
            <p:nvPr/>
          </p:nvSpPr>
          <p:spPr bwMode="auto">
            <a:xfrm>
              <a:off x="3692" y="2234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8" name="Freeform 3306"/>
            <p:cNvSpPr>
              <a:spLocks/>
            </p:cNvSpPr>
            <p:nvPr/>
          </p:nvSpPr>
          <p:spPr bwMode="auto">
            <a:xfrm>
              <a:off x="3708" y="2296"/>
              <a:ext cx="20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6 w 38"/>
                <a:gd name="T9" fmla="*/ 1 h 38"/>
                <a:gd name="T10" fmla="*/ 19 w 38"/>
                <a:gd name="T11" fmla="*/ 0 h 38"/>
                <a:gd name="T12" fmla="*/ 13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3 w 38"/>
                <a:gd name="T29" fmla="*/ 37 h 38"/>
                <a:gd name="T30" fmla="*/ 19 w 38"/>
                <a:gd name="T31" fmla="*/ 38 h 38"/>
                <a:gd name="T32" fmla="*/ 26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099" name="Freeform 3307"/>
            <p:cNvSpPr>
              <a:spLocks/>
            </p:cNvSpPr>
            <p:nvPr/>
          </p:nvSpPr>
          <p:spPr bwMode="auto">
            <a:xfrm>
              <a:off x="3670" y="2615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0" name="Freeform 3308"/>
            <p:cNvSpPr>
              <a:spLocks/>
            </p:cNvSpPr>
            <p:nvPr/>
          </p:nvSpPr>
          <p:spPr bwMode="auto">
            <a:xfrm>
              <a:off x="3686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9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9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1" name="Freeform 3309"/>
            <p:cNvSpPr>
              <a:spLocks/>
            </p:cNvSpPr>
            <p:nvPr/>
          </p:nvSpPr>
          <p:spPr bwMode="auto">
            <a:xfrm>
              <a:off x="3618" y="2615"/>
              <a:ext cx="19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2" name="Freeform 3310"/>
            <p:cNvSpPr>
              <a:spLocks/>
            </p:cNvSpPr>
            <p:nvPr/>
          </p:nvSpPr>
          <p:spPr bwMode="auto">
            <a:xfrm>
              <a:off x="3634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3" name="Freeform 3311"/>
            <p:cNvSpPr>
              <a:spLocks/>
            </p:cNvSpPr>
            <p:nvPr/>
          </p:nvSpPr>
          <p:spPr bwMode="auto">
            <a:xfrm>
              <a:off x="3337" y="2360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9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4" name="Freeform 3312"/>
            <p:cNvSpPr>
              <a:spLocks/>
            </p:cNvSpPr>
            <p:nvPr/>
          </p:nvSpPr>
          <p:spPr bwMode="auto">
            <a:xfrm>
              <a:off x="3356" y="242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5" name="Freeform 3313"/>
            <p:cNvSpPr>
              <a:spLocks/>
            </p:cNvSpPr>
            <p:nvPr/>
          </p:nvSpPr>
          <p:spPr bwMode="auto">
            <a:xfrm>
              <a:off x="3514" y="3255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6" name="Freeform 3314"/>
            <p:cNvSpPr>
              <a:spLocks/>
            </p:cNvSpPr>
            <p:nvPr/>
          </p:nvSpPr>
          <p:spPr bwMode="auto">
            <a:xfrm>
              <a:off x="3534" y="3316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7" name="Freeform 3315"/>
            <p:cNvSpPr>
              <a:spLocks/>
            </p:cNvSpPr>
            <p:nvPr/>
          </p:nvSpPr>
          <p:spPr bwMode="auto">
            <a:xfrm>
              <a:off x="3692" y="3381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8" name="Freeform 3316"/>
            <p:cNvSpPr>
              <a:spLocks/>
            </p:cNvSpPr>
            <p:nvPr/>
          </p:nvSpPr>
          <p:spPr bwMode="auto">
            <a:xfrm>
              <a:off x="3712" y="3442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09" name="Freeform 3317"/>
            <p:cNvSpPr>
              <a:spLocks/>
            </p:cNvSpPr>
            <p:nvPr/>
          </p:nvSpPr>
          <p:spPr bwMode="auto">
            <a:xfrm>
              <a:off x="4523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0" name="Freeform 3318"/>
            <p:cNvSpPr>
              <a:spLocks/>
            </p:cNvSpPr>
            <p:nvPr/>
          </p:nvSpPr>
          <p:spPr bwMode="auto">
            <a:xfrm>
              <a:off x="4539" y="3697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1" name="Freeform 3319"/>
            <p:cNvSpPr>
              <a:spLocks/>
            </p:cNvSpPr>
            <p:nvPr/>
          </p:nvSpPr>
          <p:spPr bwMode="auto">
            <a:xfrm>
              <a:off x="4254" y="2871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2" name="Freeform 3320"/>
            <p:cNvSpPr>
              <a:spLocks/>
            </p:cNvSpPr>
            <p:nvPr/>
          </p:nvSpPr>
          <p:spPr bwMode="auto">
            <a:xfrm>
              <a:off x="4274" y="2932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3" name="Freeform 3321"/>
            <p:cNvSpPr>
              <a:spLocks/>
            </p:cNvSpPr>
            <p:nvPr/>
          </p:nvSpPr>
          <p:spPr bwMode="auto">
            <a:xfrm>
              <a:off x="3957" y="3000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4" name="Freeform 3322"/>
            <p:cNvSpPr>
              <a:spLocks/>
            </p:cNvSpPr>
            <p:nvPr/>
          </p:nvSpPr>
          <p:spPr bwMode="auto">
            <a:xfrm>
              <a:off x="3977" y="306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5" name="Freeform 3323"/>
            <p:cNvSpPr>
              <a:spLocks/>
            </p:cNvSpPr>
            <p:nvPr/>
          </p:nvSpPr>
          <p:spPr bwMode="auto">
            <a:xfrm>
              <a:off x="3337" y="2615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6" name="Freeform 3324"/>
            <p:cNvSpPr>
              <a:spLocks/>
            </p:cNvSpPr>
            <p:nvPr/>
          </p:nvSpPr>
          <p:spPr bwMode="auto">
            <a:xfrm>
              <a:off x="3356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7" name="Freeform 3325"/>
            <p:cNvSpPr>
              <a:spLocks/>
            </p:cNvSpPr>
            <p:nvPr/>
          </p:nvSpPr>
          <p:spPr bwMode="auto">
            <a:xfrm>
              <a:off x="3346" y="3126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8" name="Freeform 3326"/>
            <p:cNvSpPr>
              <a:spLocks/>
            </p:cNvSpPr>
            <p:nvPr/>
          </p:nvSpPr>
          <p:spPr bwMode="auto">
            <a:xfrm>
              <a:off x="3363" y="3187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19" name="Freeform 3327"/>
            <p:cNvSpPr>
              <a:spLocks/>
            </p:cNvSpPr>
            <p:nvPr/>
          </p:nvSpPr>
          <p:spPr bwMode="auto">
            <a:xfrm>
              <a:off x="3941" y="338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0" name="Freeform 3328"/>
            <p:cNvSpPr>
              <a:spLocks/>
            </p:cNvSpPr>
            <p:nvPr/>
          </p:nvSpPr>
          <p:spPr bwMode="auto">
            <a:xfrm>
              <a:off x="3957" y="3442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1" name="Freeform 3329"/>
            <p:cNvSpPr>
              <a:spLocks/>
            </p:cNvSpPr>
            <p:nvPr/>
          </p:nvSpPr>
          <p:spPr bwMode="auto">
            <a:xfrm>
              <a:off x="3395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2" name="Freeform 3330"/>
            <p:cNvSpPr>
              <a:spLocks/>
            </p:cNvSpPr>
            <p:nvPr/>
          </p:nvSpPr>
          <p:spPr bwMode="auto">
            <a:xfrm>
              <a:off x="3414" y="2806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3" name="Freeform 3331"/>
            <p:cNvSpPr>
              <a:spLocks/>
            </p:cNvSpPr>
            <p:nvPr/>
          </p:nvSpPr>
          <p:spPr bwMode="auto">
            <a:xfrm>
              <a:off x="4384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4" name="Freeform 3332"/>
            <p:cNvSpPr>
              <a:spLocks/>
            </p:cNvSpPr>
            <p:nvPr/>
          </p:nvSpPr>
          <p:spPr bwMode="auto">
            <a:xfrm>
              <a:off x="4400" y="2806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5" name="Freeform 3333"/>
            <p:cNvSpPr>
              <a:spLocks/>
            </p:cNvSpPr>
            <p:nvPr/>
          </p:nvSpPr>
          <p:spPr bwMode="auto">
            <a:xfrm>
              <a:off x="3773" y="2234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6" name="Freeform 3334"/>
            <p:cNvSpPr>
              <a:spLocks/>
            </p:cNvSpPr>
            <p:nvPr/>
          </p:nvSpPr>
          <p:spPr bwMode="auto">
            <a:xfrm>
              <a:off x="3789" y="2296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7" name="Freeform 3335"/>
            <p:cNvSpPr>
              <a:spLocks/>
            </p:cNvSpPr>
            <p:nvPr/>
          </p:nvSpPr>
          <p:spPr bwMode="auto">
            <a:xfrm>
              <a:off x="4348" y="2360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8" name="Freeform 3336"/>
            <p:cNvSpPr>
              <a:spLocks/>
            </p:cNvSpPr>
            <p:nvPr/>
          </p:nvSpPr>
          <p:spPr bwMode="auto">
            <a:xfrm>
              <a:off x="4364" y="2422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6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29" name="Freeform 3337"/>
            <p:cNvSpPr>
              <a:spLocks/>
            </p:cNvSpPr>
            <p:nvPr/>
          </p:nvSpPr>
          <p:spPr bwMode="auto">
            <a:xfrm>
              <a:off x="4723" y="3000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0" name="Freeform 3338"/>
            <p:cNvSpPr>
              <a:spLocks/>
            </p:cNvSpPr>
            <p:nvPr/>
          </p:nvSpPr>
          <p:spPr bwMode="auto">
            <a:xfrm>
              <a:off x="4739" y="3061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1" name="Freeform 3339"/>
            <p:cNvSpPr>
              <a:spLocks/>
            </p:cNvSpPr>
            <p:nvPr/>
          </p:nvSpPr>
          <p:spPr bwMode="auto">
            <a:xfrm>
              <a:off x="4662" y="3126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2" name="Freeform 3340"/>
            <p:cNvSpPr>
              <a:spLocks/>
            </p:cNvSpPr>
            <p:nvPr/>
          </p:nvSpPr>
          <p:spPr bwMode="auto">
            <a:xfrm>
              <a:off x="4678" y="3187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3" name="Freeform 3341"/>
            <p:cNvSpPr>
              <a:spLocks/>
            </p:cNvSpPr>
            <p:nvPr/>
          </p:nvSpPr>
          <p:spPr bwMode="auto">
            <a:xfrm>
              <a:off x="4465" y="2234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4" name="Freeform 3342"/>
            <p:cNvSpPr>
              <a:spLocks/>
            </p:cNvSpPr>
            <p:nvPr/>
          </p:nvSpPr>
          <p:spPr bwMode="auto">
            <a:xfrm>
              <a:off x="4481" y="229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5" name="Freeform 3343"/>
            <p:cNvSpPr>
              <a:spLocks/>
            </p:cNvSpPr>
            <p:nvPr/>
          </p:nvSpPr>
          <p:spPr bwMode="auto">
            <a:xfrm>
              <a:off x="3796" y="2745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6" name="Freeform 3344"/>
            <p:cNvSpPr>
              <a:spLocks/>
            </p:cNvSpPr>
            <p:nvPr/>
          </p:nvSpPr>
          <p:spPr bwMode="auto">
            <a:xfrm>
              <a:off x="3812" y="2806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2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2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7" name="Freeform 3345"/>
            <p:cNvSpPr>
              <a:spLocks/>
            </p:cNvSpPr>
            <p:nvPr/>
          </p:nvSpPr>
          <p:spPr bwMode="auto">
            <a:xfrm>
              <a:off x="4503" y="3510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1 h 39"/>
                <a:gd name="T10" fmla="*/ 19 w 38"/>
                <a:gd name="T11" fmla="*/ 0 h 39"/>
                <a:gd name="T12" fmla="*/ 13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8" name="Freeform 3346"/>
            <p:cNvSpPr>
              <a:spLocks/>
            </p:cNvSpPr>
            <p:nvPr/>
          </p:nvSpPr>
          <p:spPr bwMode="auto">
            <a:xfrm>
              <a:off x="4539" y="3571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6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39" name="Freeform 3347"/>
            <p:cNvSpPr>
              <a:spLocks/>
            </p:cNvSpPr>
            <p:nvPr/>
          </p:nvSpPr>
          <p:spPr bwMode="auto">
            <a:xfrm>
              <a:off x="4523" y="351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0" name="Freeform 3348"/>
            <p:cNvSpPr>
              <a:spLocks/>
            </p:cNvSpPr>
            <p:nvPr/>
          </p:nvSpPr>
          <p:spPr bwMode="auto">
            <a:xfrm>
              <a:off x="4594" y="3510"/>
              <a:ext cx="19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1 h 39"/>
                <a:gd name="T10" fmla="*/ 19 w 38"/>
                <a:gd name="T11" fmla="*/ 0 h 39"/>
                <a:gd name="T12" fmla="*/ 12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1" name="Freeform 3349"/>
            <p:cNvSpPr>
              <a:spLocks/>
            </p:cNvSpPr>
            <p:nvPr/>
          </p:nvSpPr>
          <p:spPr bwMode="auto">
            <a:xfrm>
              <a:off x="4626" y="3571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2" name="Freeform 3350"/>
            <p:cNvSpPr>
              <a:spLocks/>
            </p:cNvSpPr>
            <p:nvPr/>
          </p:nvSpPr>
          <p:spPr bwMode="auto">
            <a:xfrm>
              <a:off x="3977" y="2615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3" name="Freeform 3351"/>
            <p:cNvSpPr>
              <a:spLocks/>
            </p:cNvSpPr>
            <p:nvPr/>
          </p:nvSpPr>
          <p:spPr bwMode="auto">
            <a:xfrm>
              <a:off x="4012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4" name="Freeform 3352"/>
            <p:cNvSpPr>
              <a:spLocks/>
            </p:cNvSpPr>
            <p:nvPr/>
          </p:nvSpPr>
          <p:spPr bwMode="auto">
            <a:xfrm>
              <a:off x="3996" y="2615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5" name="Freeform 3353"/>
            <p:cNvSpPr>
              <a:spLocks/>
            </p:cNvSpPr>
            <p:nvPr/>
          </p:nvSpPr>
          <p:spPr bwMode="auto">
            <a:xfrm>
              <a:off x="4067" y="2615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6" name="Freeform 3354"/>
            <p:cNvSpPr>
              <a:spLocks/>
            </p:cNvSpPr>
            <p:nvPr/>
          </p:nvSpPr>
          <p:spPr bwMode="auto">
            <a:xfrm>
              <a:off x="4103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7" name="Freeform 3355"/>
            <p:cNvSpPr>
              <a:spLocks/>
            </p:cNvSpPr>
            <p:nvPr/>
          </p:nvSpPr>
          <p:spPr bwMode="auto">
            <a:xfrm>
              <a:off x="4219" y="2615"/>
              <a:ext cx="19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8" name="Freeform 3356"/>
            <p:cNvSpPr>
              <a:spLocks/>
            </p:cNvSpPr>
            <p:nvPr/>
          </p:nvSpPr>
          <p:spPr bwMode="auto">
            <a:xfrm>
              <a:off x="4254" y="2677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49" name="Freeform 3357"/>
            <p:cNvSpPr>
              <a:spLocks/>
            </p:cNvSpPr>
            <p:nvPr/>
          </p:nvSpPr>
          <p:spPr bwMode="auto">
            <a:xfrm>
              <a:off x="4238" y="2615"/>
              <a:ext cx="20" cy="20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5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0" name="Freeform 3358"/>
            <p:cNvSpPr>
              <a:spLocks/>
            </p:cNvSpPr>
            <p:nvPr/>
          </p:nvSpPr>
          <p:spPr bwMode="auto">
            <a:xfrm>
              <a:off x="4309" y="2615"/>
              <a:ext cx="20" cy="20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1" name="Freeform 3359"/>
            <p:cNvSpPr>
              <a:spLocks/>
            </p:cNvSpPr>
            <p:nvPr/>
          </p:nvSpPr>
          <p:spPr bwMode="auto">
            <a:xfrm>
              <a:off x="4345" y="2677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2" name="Freeform 3360"/>
            <p:cNvSpPr>
              <a:spLocks/>
            </p:cNvSpPr>
            <p:nvPr/>
          </p:nvSpPr>
          <p:spPr bwMode="auto">
            <a:xfrm>
              <a:off x="4542" y="2490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3" name="Freeform 3361"/>
            <p:cNvSpPr>
              <a:spLocks/>
            </p:cNvSpPr>
            <p:nvPr/>
          </p:nvSpPr>
          <p:spPr bwMode="auto">
            <a:xfrm>
              <a:off x="4578" y="255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20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4" name="Freeform 3362"/>
            <p:cNvSpPr>
              <a:spLocks/>
            </p:cNvSpPr>
            <p:nvPr/>
          </p:nvSpPr>
          <p:spPr bwMode="auto">
            <a:xfrm>
              <a:off x="4558" y="2490"/>
              <a:ext cx="20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5" name="Freeform 3363"/>
            <p:cNvSpPr>
              <a:spLocks/>
            </p:cNvSpPr>
            <p:nvPr/>
          </p:nvSpPr>
          <p:spPr bwMode="auto">
            <a:xfrm>
              <a:off x="4629" y="2490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6" name="Freeform 3364"/>
            <p:cNvSpPr>
              <a:spLocks/>
            </p:cNvSpPr>
            <p:nvPr/>
          </p:nvSpPr>
          <p:spPr bwMode="auto">
            <a:xfrm>
              <a:off x="4665" y="255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19 h 39"/>
                <a:gd name="T22" fmla="*/ 1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5 h 39"/>
                <a:gd name="T36" fmla="*/ 35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7" name="Freeform 3365"/>
            <p:cNvSpPr>
              <a:spLocks/>
            </p:cNvSpPr>
            <p:nvPr/>
          </p:nvSpPr>
          <p:spPr bwMode="auto">
            <a:xfrm>
              <a:off x="3369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8" name="Freeform 3366"/>
            <p:cNvSpPr>
              <a:spLocks/>
            </p:cNvSpPr>
            <p:nvPr/>
          </p:nvSpPr>
          <p:spPr bwMode="auto">
            <a:xfrm>
              <a:off x="3401" y="3316"/>
              <a:ext cx="20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59" name="Freeform 3367"/>
            <p:cNvSpPr>
              <a:spLocks/>
            </p:cNvSpPr>
            <p:nvPr/>
          </p:nvSpPr>
          <p:spPr bwMode="auto">
            <a:xfrm>
              <a:off x="3385" y="3255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8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4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4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8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4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8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0" name="Freeform 3368"/>
            <p:cNvSpPr>
              <a:spLocks/>
            </p:cNvSpPr>
            <p:nvPr/>
          </p:nvSpPr>
          <p:spPr bwMode="auto">
            <a:xfrm>
              <a:off x="3456" y="3255"/>
              <a:ext cx="20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2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2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1" name="Freeform 3369"/>
            <p:cNvSpPr>
              <a:spLocks/>
            </p:cNvSpPr>
            <p:nvPr/>
          </p:nvSpPr>
          <p:spPr bwMode="auto">
            <a:xfrm>
              <a:off x="3492" y="3316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2" name="Freeform 3370"/>
            <p:cNvSpPr>
              <a:spLocks/>
            </p:cNvSpPr>
            <p:nvPr/>
          </p:nvSpPr>
          <p:spPr bwMode="auto">
            <a:xfrm>
              <a:off x="3337" y="287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8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3 h 39"/>
                <a:gd name="T16" fmla="*/ 4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8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3"/>
                  </a:lnTo>
                  <a:lnTo>
                    <a:pt x="4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3" name="Freeform 3371"/>
            <p:cNvSpPr>
              <a:spLocks/>
            </p:cNvSpPr>
            <p:nvPr/>
          </p:nvSpPr>
          <p:spPr bwMode="auto">
            <a:xfrm>
              <a:off x="3372" y="2932"/>
              <a:ext cx="20" cy="19"/>
            </a:xfrm>
            <a:custGeom>
              <a:avLst/>
              <a:gdLst>
                <a:gd name="T0" fmla="*/ 38 w 38"/>
                <a:gd name="T1" fmla="*/ 19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1 h 39"/>
                <a:gd name="T10" fmla="*/ 19 w 38"/>
                <a:gd name="T11" fmla="*/ 0 h 39"/>
                <a:gd name="T12" fmla="*/ 12 w 38"/>
                <a:gd name="T13" fmla="*/ 1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19 h 39"/>
                <a:gd name="T22" fmla="*/ 1 w 38"/>
                <a:gd name="T23" fmla="*/ 26 h 39"/>
                <a:gd name="T24" fmla="*/ 3 w 38"/>
                <a:gd name="T25" fmla="*/ 30 h 39"/>
                <a:gd name="T26" fmla="*/ 8 w 38"/>
                <a:gd name="T27" fmla="*/ 35 h 39"/>
                <a:gd name="T28" fmla="*/ 12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5 h 39"/>
                <a:gd name="T36" fmla="*/ 35 w 38"/>
                <a:gd name="T37" fmla="*/ 30 h 39"/>
                <a:gd name="T38" fmla="*/ 37 w 38"/>
                <a:gd name="T39" fmla="*/ 26 h 39"/>
                <a:gd name="T40" fmla="*/ 38 w 38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6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4" name="Freeform 3372"/>
            <p:cNvSpPr>
              <a:spLocks/>
            </p:cNvSpPr>
            <p:nvPr/>
          </p:nvSpPr>
          <p:spPr bwMode="auto">
            <a:xfrm>
              <a:off x="3356" y="287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5" name="Freeform 3373"/>
            <p:cNvSpPr>
              <a:spLocks/>
            </p:cNvSpPr>
            <p:nvPr/>
          </p:nvSpPr>
          <p:spPr bwMode="auto">
            <a:xfrm>
              <a:off x="3424" y="2871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5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6" name="Freeform 3374"/>
            <p:cNvSpPr>
              <a:spLocks/>
            </p:cNvSpPr>
            <p:nvPr/>
          </p:nvSpPr>
          <p:spPr bwMode="auto">
            <a:xfrm>
              <a:off x="3460" y="2932"/>
              <a:ext cx="19" cy="19"/>
            </a:xfrm>
            <a:custGeom>
              <a:avLst/>
              <a:gdLst>
                <a:gd name="T0" fmla="*/ 39 w 39"/>
                <a:gd name="T1" fmla="*/ 19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1 h 39"/>
                <a:gd name="T10" fmla="*/ 19 w 39"/>
                <a:gd name="T11" fmla="*/ 0 h 39"/>
                <a:gd name="T12" fmla="*/ 13 w 39"/>
                <a:gd name="T13" fmla="*/ 1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19 h 39"/>
                <a:gd name="T22" fmla="*/ 2 w 39"/>
                <a:gd name="T23" fmla="*/ 26 h 39"/>
                <a:gd name="T24" fmla="*/ 3 w 39"/>
                <a:gd name="T25" fmla="*/ 30 h 39"/>
                <a:gd name="T26" fmla="*/ 8 w 39"/>
                <a:gd name="T27" fmla="*/ 35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5 h 39"/>
                <a:gd name="T36" fmla="*/ 36 w 39"/>
                <a:gd name="T37" fmla="*/ 30 h 39"/>
                <a:gd name="T38" fmla="*/ 37 w 39"/>
                <a:gd name="T39" fmla="*/ 26 h 39"/>
                <a:gd name="T40" fmla="*/ 39 w 39"/>
                <a:gd name="T41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6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6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7" name="Freeform 3375"/>
            <p:cNvSpPr>
              <a:spLocks/>
            </p:cNvSpPr>
            <p:nvPr/>
          </p:nvSpPr>
          <p:spPr bwMode="auto">
            <a:xfrm>
              <a:off x="3579" y="3000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8" name="Freeform 3376"/>
            <p:cNvSpPr>
              <a:spLocks/>
            </p:cNvSpPr>
            <p:nvPr/>
          </p:nvSpPr>
          <p:spPr bwMode="auto">
            <a:xfrm>
              <a:off x="3615" y="306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69" name="Freeform 3377"/>
            <p:cNvSpPr>
              <a:spLocks/>
            </p:cNvSpPr>
            <p:nvPr/>
          </p:nvSpPr>
          <p:spPr bwMode="auto">
            <a:xfrm>
              <a:off x="3595" y="3000"/>
              <a:ext cx="20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0" name="Freeform 3378"/>
            <p:cNvSpPr>
              <a:spLocks/>
            </p:cNvSpPr>
            <p:nvPr/>
          </p:nvSpPr>
          <p:spPr bwMode="auto">
            <a:xfrm>
              <a:off x="3666" y="3000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9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9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8 h 39"/>
                <a:gd name="T30" fmla="*/ 19 w 38"/>
                <a:gd name="T31" fmla="*/ 39 h 39"/>
                <a:gd name="T32" fmla="*/ 26 w 38"/>
                <a:gd name="T33" fmla="*/ 38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1" name="Freeform 3379"/>
            <p:cNvSpPr>
              <a:spLocks/>
            </p:cNvSpPr>
            <p:nvPr/>
          </p:nvSpPr>
          <p:spPr bwMode="auto">
            <a:xfrm>
              <a:off x="3702" y="306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8 h 39"/>
                <a:gd name="T6" fmla="*/ 30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2" name="Freeform 3380"/>
            <p:cNvSpPr>
              <a:spLocks/>
            </p:cNvSpPr>
            <p:nvPr/>
          </p:nvSpPr>
          <p:spPr bwMode="auto">
            <a:xfrm>
              <a:off x="3770" y="3000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8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9 w 39"/>
                <a:gd name="T15" fmla="*/ 4 h 39"/>
                <a:gd name="T16" fmla="*/ 4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4 w 39"/>
                <a:gd name="T25" fmla="*/ 31 h 39"/>
                <a:gd name="T26" fmla="*/ 9 w 39"/>
                <a:gd name="T27" fmla="*/ 36 h 39"/>
                <a:gd name="T28" fmla="*/ 13 w 39"/>
                <a:gd name="T29" fmla="*/ 38 h 39"/>
                <a:gd name="T30" fmla="*/ 20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8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8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9" y="4"/>
                  </a:lnTo>
                  <a:lnTo>
                    <a:pt x="4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4" y="31"/>
                  </a:lnTo>
                  <a:lnTo>
                    <a:pt x="9" y="36"/>
                  </a:lnTo>
                  <a:lnTo>
                    <a:pt x="13" y="38"/>
                  </a:lnTo>
                  <a:lnTo>
                    <a:pt x="20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8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3" name="Freeform 3381"/>
            <p:cNvSpPr>
              <a:spLocks/>
            </p:cNvSpPr>
            <p:nvPr/>
          </p:nvSpPr>
          <p:spPr bwMode="auto">
            <a:xfrm>
              <a:off x="3805" y="3061"/>
              <a:ext cx="20" cy="19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3 h 39"/>
                <a:gd name="T8" fmla="*/ 25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3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5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5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4" name="Freeform 3382"/>
            <p:cNvSpPr>
              <a:spLocks/>
            </p:cNvSpPr>
            <p:nvPr/>
          </p:nvSpPr>
          <p:spPr bwMode="auto">
            <a:xfrm>
              <a:off x="3786" y="3000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5 w 39"/>
                <a:gd name="T5" fmla="*/ 9 h 39"/>
                <a:gd name="T6" fmla="*/ 30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1 w 39"/>
                <a:gd name="T19" fmla="*/ 13 h 39"/>
                <a:gd name="T20" fmla="*/ 0 w 39"/>
                <a:gd name="T21" fmla="*/ 20 h 39"/>
                <a:gd name="T22" fmla="*/ 1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0 w 39"/>
                <a:gd name="T35" fmla="*/ 36 h 39"/>
                <a:gd name="T36" fmla="*/ 35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5" y="9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5" name="Freeform 3383"/>
            <p:cNvSpPr>
              <a:spLocks/>
            </p:cNvSpPr>
            <p:nvPr/>
          </p:nvSpPr>
          <p:spPr bwMode="auto">
            <a:xfrm>
              <a:off x="3857" y="3000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9 h 39"/>
                <a:gd name="T6" fmla="*/ 31 w 39"/>
                <a:gd name="T7" fmla="*/ 4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9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8 h 39"/>
                <a:gd name="T30" fmla="*/ 19 w 39"/>
                <a:gd name="T31" fmla="*/ 39 h 39"/>
                <a:gd name="T32" fmla="*/ 26 w 39"/>
                <a:gd name="T33" fmla="*/ 38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9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9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8"/>
                  </a:lnTo>
                  <a:lnTo>
                    <a:pt x="19" y="39"/>
                  </a:lnTo>
                  <a:lnTo>
                    <a:pt x="26" y="38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6" name="Freeform 3384"/>
            <p:cNvSpPr>
              <a:spLocks/>
            </p:cNvSpPr>
            <p:nvPr/>
          </p:nvSpPr>
          <p:spPr bwMode="auto">
            <a:xfrm>
              <a:off x="3893" y="3061"/>
              <a:ext cx="19" cy="19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3 h 39"/>
                <a:gd name="T8" fmla="*/ 26 w 39"/>
                <a:gd name="T9" fmla="*/ 2 h 39"/>
                <a:gd name="T10" fmla="*/ 19 w 39"/>
                <a:gd name="T11" fmla="*/ 0 h 39"/>
                <a:gd name="T12" fmla="*/ 13 w 39"/>
                <a:gd name="T13" fmla="*/ 2 h 39"/>
                <a:gd name="T14" fmla="*/ 8 w 39"/>
                <a:gd name="T15" fmla="*/ 3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19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7" name="Freeform 3385"/>
            <p:cNvSpPr>
              <a:spLocks/>
            </p:cNvSpPr>
            <p:nvPr/>
          </p:nvSpPr>
          <p:spPr bwMode="auto">
            <a:xfrm>
              <a:off x="3763" y="3255"/>
              <a:ext cx="20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2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2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2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2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8" name="Freeform 3386"/>
            <p:cNvSpPr>
              <a:spLocks/>
            </p:cNvSpPr>
            <p:nvPr/>
          </p:nvSpPr>
          <p:spPr bwMode="auto">
            <a:xfrm>
              <a:off x="3799" y="3316"/>
              <a:ext cx="19" cy="20"/>
            </a:xfrm>
            <a:custGeom>
              <a:avLst/>
              <a:gdLst>
                <a:gd name="T0" fmla="*/ 38 w 38"/>
                <a:gd name="T1" fmla="*/ 20 h 39"/>
                <a:gd name="T2" fmla="*/ 37 w 38"/>
                <a:gd name="T3" fmla="*/ 13 h 39"/>
                <a:gd name="T4" fmla="*/ 35 w 38"/>
                <a:gd name="T5" fmla="*/ 8 h 39"/>
                <a:gd name="T6" fmla="*/ 30 w 38"/>
                <a:gd name="T7" fmla="*/ 4 h 39"/>
                <a:gd name="T8" fmla="*/ 26 w 38"/>
                <a:gd name="T9" fmla="*/ 2 h 39"/>
                <a:gd name="T10" fmla="*/ 19 w 38"/>
                <a:gd name="T11" fmla="*/ 0 h 39"/>
                <a:gd name="T12" fmla="*/ 13 w 38"/>
                <a:gd name="T13" fmla="*/ 2 h 39"/>
                <a:gd name="T14" fmla="*/ 8 w 38"/>
                <a:gd name="T15" fmla="*/ 4 h 39"/>
                <a:gd name="T16" fmla="*/ 3 w 38"/>
                <a:gd name="T17" fmla="*/ 8 h 39"/>
                <a:gd name="T18" fmla="*/ 1 w 38"/>
                <a:gd name="T19" fmla="*/ 13 h 39"/>
                <a:gd name="T20" fmla="*/ 0 w 38"/>
                <a:gd name="T21" fmla="*/ 20 h 39"/>
                <a:gd name="T22" fmla="*/ 1 w 38"/>
                <a:gd name="T23" fmla="*/ 26 h 39"/>
                <a:gd name="T24" fmla="*/ 3 w 38"/>
                <a:gd name="T25" fmla="*/ 31 h 39"/>
                <a:gd name="T26" fmla="*/ 8 w 38"/>
                <a:gd name="T27" fmla="*/ 36 h 39"/>
                <a:gd name="T28" fmla="*/ 13 w 38"/>
                <a:gd name="T29" fmla="*/ 37 h 39"/>
                <a:gd name="T30" fmla="*/ 19 w 38"/>
                <a:gd name="T31" fmla="*/ 39 h 39"/>
                <a:gd name="T32" fmla="*/ 26 w 38"/>
                <a:gd name="T33" fmla="*/ 37 h 39"/>
                <a:gd name="T34" fmla="*/ 30 w 38"/>
                <a:gd name="T35" fmla="*/ 36 h 39"/>
                <a:gd name="T36" fmla="*/ 35 w 38"/>
                <a:gd name="T37" fmla="*/ 31 h 39"/>
                <a:gd name="T38" fmla="*/ 37 w 38"/>
                <a:gd name="T39" fmla="*/ 26 h 39"/>
                <a:gd name="T40" fmla="*/ 38 w 38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9">
                  <a:moveTo>
                    <a:pt x="38" y="20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4"/>
                  </a:lnTo>
                  <a:lnTo>
                    <a:pt x="26" y="2"/>
                  </a:lnTo>
                  <a:lnTo>
                    <a:pt x="19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20"/>
                  </a:lnTo>
                  <a:lnTo>
                    <a:pt x="1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19" y="39"/>
                  </a:lnTo>
                  <a:lnTo>
                    <a:pt x="26" y="37"/>
                  </a:lnTo>
                  <a:lnTo>
                    <a:pt x="30" y="36"/>
                  </a:lnTo>
                  <a:lnTo>
                    <a:pt x="35" y="31"/>
                  </a:lnTo>
                  <a:lnTo>
                    <a:pt x="37" y="26"/>
                  </a:lnTo>
                  <a:lnTo>
                    <a:pt x="38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79" name="Freeform 3387"/>
            <p:cNvSpPr>
              <a:spLocks/>
            </p:cNvSpPr>
            <p:nvPr/>
          </p:nvSpPr>
          <p:spPr bwMode="auto">
            <a:xfrm>
              <a:off x="3779" y="3255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1 w 39"/>
                <a:gd name="T19" fmla="*/ 13 h 38"/>
                <a:gd name="T20" fmla="*/ 0 w 39"/>
                <a:gd name="T21" fmla="*/ 19 h 38"/>
                <a:gd name="T22" fmla="*/ 1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80" name="Freeform 3388"/>
            <p:cNvSpPr>
              <a:spLocks/>
            </p:cNvSpPr>
            <p:nvPr/>
          </p:nvSpPr>
          <p:spPr bwMode="auto">
            <a:xfrm>
              <a:off x="3851" y="3255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81" name="Freeform 3389"/>
            <p:cNvSpPr>
              <a:spLocks/>
            </p:cNvSpPr>
            <p:nvPr/>
          </p:nvSpPr>
          <p:spPr bwMode="auto">
            <a:xfrm>
              <a:off x="3886" y="3316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82" name="Freeform 3390"/>
            <p:cNvSpPr>
              <a:spLocks/>
            </p:cNvSpPr>
            <p:nvPr/>
          </p:nvSpPr>
          <p:spPr bwMode="auto">
            <a:xfrm>
              <a:off x="3537" y="3636"/>
              <a:ext cx="19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6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20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20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6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20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20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6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83" name="Freeform 3391"/>
            <p:cNvSpPr>
              <a:spLocks/>
            </p:cNvSpPr>
            <p:nvPr/>
          </p:nvSpPr>
          <p:spPr bwMode="auto">
            <a:xfrm>
              <a:off x="3573" y="3697"/>
              <a:ext cx="19" cy="20"/>
            </a:xfrm>
            <a:custGeom>
              <a:avLst/>
              <a:gdLst>
                <a:gd name="T0" fmla="*/ 39 w 39"/>
                <a:gd name="T1" fmla="*/ 20 h 39"/>
                <a:gd name="T2" fmla="*/ 37 w 39"/>
                <a:gd name="T3" fmla="*/ 13 h 39"/>
                <a:gd name="T4" fmla="*/ 36 w 39"/>
                <a:gd name="T5" fmla="*/ 8 h 39"/>
                <a:gd name="T6" fmla="*/ 31 w 39"/>
                <a:gd name="T7" fmla="*/ 4 h 39"/>
                <a:gd name="T8" fmla="*/ 26 w 39"/>
                <a:gd name="T9" fmla="*/ 2 h 39"/>
                <a:gd name="T10" fmla="*/ 20 w 39"/>
                <a:gd name="T11" fmla="*/ 0 h 39"/>
                <a:gd name="T12" fmla="*/ 13 w 39"/>
                <a:gd name="T13" fmla="*/ 2 h 39"/>
                <a:gd name="T14" fmla="*/ 8 w 39"/>
                <a:gd name="T15" fmla="*/ 4 h 39"/>
                <a:gd name="T16" fmla="*/ 3 w 39"/>
                <a:gd name="T17" fmla="*/ 8 h 39"/>
                <a:gd name="T18" fmla="*/ 2 w 39"/>
                <a:gd name="T19" fmla="*/ 13 h 39"/>
                <a:gd name="T20" fmla="*/ 0 w 39"/>
                <a:gd name="T21" fmla="*/ 20 h 39"/>
                <a:gd name="T22" fmla="*/ 2 w 39"/>
                <a:gd name="T23" fmla="*/ 26 h 39"/>
                <a:gd name="T24" fmla="*/ 3 w 39"/>
                <a:gd name="T25" fmla="*/ 31 h 39"/>
                <a:gd name="T26" fmla="*/ 8 w 39"/>
                <a:gd name="T27" fmla="*/ 36 h 39"/>
                <a:gd name="T28" fmla="*/ 13 w 39"/>
                <a:gd name="T29" fmla="*/ 37 h 39"/>
                <a:gd name="T30" fmla="*/ 20 w 39"/>
                <a:gd name="T31" fmla="*/ 39 h 39"/>
                <a:gd name="T32" fmla="*/ 26 w 39"/>
                <a:gd name="T33" fmla="*/ 37 h 39"/>
                <a:gd name="T34" fmla="*/ 31 w 39"/>
                <a:gd name="T35" fmla="*/ 36 h 39"/>
                <a:gd name="T36" fmla="*/ 36 w 39"/>
                <a:gd name="T37" fmla="*/ 31 h 39"/>
                <a:gd name="T38" fmla="*/ 37 w 39"/>
                <a:gd name="T39" fmla="*/ 26 h 39"/>
                <a:gd name="T40" fmla="*/ 39 w 39"/>
                <a:gd name="T41" fmla="*/ 20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9">
                  <a:moveTo>
                    <a:pt x="39" y="20"/>
                  </a:moveTo>
                  <a:lnTo>
                    <a:pt x="37" y="13"/>
                  </a:lnTo>
                  <a:lnTo>
                    <a:pt x="36" y="8"/>
                  </a:lnTo>
                  <a:lnTo>
                    <a:pt x="31" y="4"/>
                  </a:lnTo>
                  <a:lnTo>
                    <a:pt x="26" y="2"/>
                  </a:lnTo>
                  <a:lnTo>
                    <a:pt x="20" y="0"/>
                  </a:lnTo>
                  <a:lnTo>
                    <a:pt x="13" y="2"/>
                  </a:lnTo>
                  <a:lnTo>
                    <a:pt x="8" y="4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20"/>
                  </a:lnTo>
                  <a:lnTo>
                    <a:pt x="2" y="26"/>
                  </a:lnTo>
                  <a:lnTo>
                    <a:pt x="3" y="31"/>
                  </a:lnTo>
                  <a:lnTo>
                    <a:pt x="8" y="36"/>
                  </a:lnTo>
                  <a:lnTo>
                    <a:pt x="13" y="37"/>
                  </a:lnTo>
                  <a:lnTo>
                    <a:pt x="20" y="39"/>
                  </a:lnTo>
                  <a:lnTo>
                    <a:pt x="26" y="37"/>
                  </a:lnTo>
                  <a:lnTo>
                    <a:pt x="31" y="36"/>
                  </a:lnTo>
                  <a:lnTo>
                    <a:pt x="36" y="31"/>
                  </a:lnTo>
                  <a:lnTo>
                    <a:pt x="37" y="26"/>
                  </a:lnTo>
                  <a:lnTo>
                    <a:pt x="39" y="20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84" name="Freeform 3392"/>
            <p:cNvSpPr>
              <a:spLocks/>
            </p:cNvSpPr>
            <p:nvPr/>
          </p:nvSpPr>
          <p:spPr bwMode="auto">
            <a:xfrm>
              <a:off x="3556" y="3636"/>
              <a:ext cx="20" cy="19"/>
            </a:xfrm>
            <a:custGeom>
              <a:avLst/>
              <a:gdLst>
                <a:gd name="T0" fmla="*/ 39 w 39"/>
                <a:gd name="T1" fmla="*/ 19 h 38"/>
                <a:gd name="T2" fmla="*/ 37 w 39"/>
                <a:gd name="T3" fmla="*/ 13 h 38"/>
                <a:gd name="T4" fmla="*/ 35 w 39"/>
                <a:gd name="T5" fmla="*/ 8 h 38"/>
                <a:gd name="T6" fmla="*/ 31 w 39"/>
                <a:gd name="T7" fmla="*/ 3 h 38"/>
                <a:gd name="T8" fmla="*/ 26 w 39"/>
                <a:gd name="T9" fmla="*/ 1 h 38"/>
                <a:gd name="T10" fmla="*/ 19 w 39"/>
                <a:gd name="T11" fmla="*/ 0 h 38"/>
                <a:gd name="T12" fmla="*/ 13 w 39"/>
                <a:gd name="T13" fmla="*/ 1 h 38"/>
                <a:gd name="T14" fmla="*/ 8 w 39"/>
                <a:gd name="T15" fmla="*/ 3 h 38"/>
                <a:gd name="T16" fmla="*/ 3 w 39"/>
                <a:gd name="T17" fmla="*/ 8 h 38"/>
                <a:gd name="T18" fmla="*/ 2 w 39"/>
                <a:gd name="T19" fmla="*/ 13 h 38"/>
                <a:gd name="T20" fmla="*/ 0 w 39"/>
                <a:gd name="T21" fmla="*/ 19 h 38"/>
                <a:gd name="T22" fmla="*/ 2 w 39"/>
                <a:gd name="T23" fmla="*/ 25 h 38"/>
                <a:gd name="T24" fmla="*/ 3 w 39"/>
                <a:gd name="T25" fmla="*/ 30 h 38"/>
                <a:gd name="T26" fmla="*/ 8 w 39"/>
                <a:gd name="T27" fmla="*/ 35 h 38"/>
                <a:gd name="T28" fmla="*/ 13 w 39"/>
                <a:gd name="T29" fmla="*/ 37 h 38"/>
                <a:gd name="T30" fmla="*/ 19 w 39"/>
                <a:gd name="T31" fmla="*/ 38 h 38"/>
                <a:gd name="T32" fmla="*/ 26 w 39"/>
                <a:gd name="T33" fmla="*/ 37 h 38"/>
                <a:gd name="T34" fmla="*/ 31 w 39"/>
                <a:gd name="T35" fmla="*/ 35 h 38"/>
                <a:gd name="T36" fmla="*/ 35 w 39"/>
                <a:gd name="T37" fmla="*/ 30 h 38"/>
                <a:gd name="T38" fmla="*/ 37 w 39"/>
                <a:gd name="T39" fmla="*/ 25 h 38"/>
                <a:gd name="T40" fmla="*/ 39 w 39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9" h="38">
                  <a:moveTo>
                    <a:pt x="39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1" y="3"/>
                  </a:lnTo>
                  <a:lnTo>
                    <a:pt x="26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2" y="13"/>
                  </a:lnTo>
                  <a:lnTo>
                    <a:pt x="0" y="19"/>
                  </a:lnTo>
                  <a:lnTo>
                    <a:pt x="2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6" y="37"/>
                  </a:lnTo>
                  <a:lnTo>
                    <a:pt x="31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9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61185" name="Freeform 3393"/>
            <p:cNvSpPr>
              <a:spLocks/>
            </p:cNvSpPr>
            <p:nvPr/>
          </p:nvSpPr>
          <p:spPr bwMode="auto">
            <a:xfrm>
              <a:off x="3624" y="3636"/>
              <a:ext cx="20" cy="19"/>
            </a:xfrm>
            <a:custGeom>
              <a:avLst/>
              <a:gdLst>
                <a:gd name="T0" fmla="*/ 38 w 38"/>
                <a:gd name="T1" fmla="*/ 19 h 38"/>
                <a:gd name="T2" fmla="*/ 37 w 38"/>
                <a:gd name="T3" fmla="*/ 13 h 38"/>
                <a:gd name="T4" fmla="*/ 35 w 38"/>
                <a:gd name="T5" fmla="*/ 8 h 38"/>
                <a:gd name="T6" fmla="*/ 30 w 38"/>
                <a:gd name="T7" fmla="*/ 3 h 38"/>
                <a:gd name="T8" fmla="*/ 25 w 38"/>
                <a:gd name="T9" fmla="*/ 1 h 38"/>
                <a:gd name="T10" fmla="*/ 19 w 38"/>
                <a:gd name="T11" fmla="*/ 0 h 38"/>
                <a:gd name="T12" fmla="*/ 13 w 38"/>
                <a:gd name="T13" fmla="*/ 1 h 38"/>
                <a:gd name="T14" fmla="*/ 8 w 38"/>
                <a:gd name="T15" fmla="*/ 3 h 38"/>
                <a:gd name="T16" fmla="*/ 3 w 38"/>
                <a:gd name="T17" fmla="*/ 8 h 38"/>
                <a:gd name="T18" fmla="*/ 1 w 38"/>
                <a:gd name="T19" fmla="*/ 13 h 38"/>
                <a:gd name="T20" fmla="*/ 0 w 38"/>
                <a:gd name="T21" fmla="*/ 19 h 38"/>
                <a:gd name="T22" fmla="*/ 1 w 38"/>
                <a:gd name="T23" fmla="*/ 25 h 38"/>
                <a:gd name="T24" fmla="*/ 3 w 38"/>
                <a:gd name="T25" fmla="*/ 30 h 38"/>
                <a:gd name="T26" fmla="*/ 8 w 38"/>
                <a:gd name="T27" fmla="*/ 35 h 38"/>
                <a:gd name="T28" fmla="*/ 13 w 38"/>
                <a:gd name="T29" fmla="*/ 37 h 38"/>
                <a:gd name="T30" fmla="*/ 19 w 38"/>
                <a:gd name="T31" fmla="*/ 38 h 38"/>
                <a:gd name="T32" fmla="*/ 25 w 38"/>
                <a:gd name="T33" fmla="*/ 37 h 38"/>
                <a:gd name="T34" fmla="*/ 30 w 38"/>
                <a:gd name="T35" fmla="*/ 35 h 38"/>
                <a:gd name="T36" fmla="*/ 35 w 38"/>
                <a:gd name="T37" fmla="*/ 30 h 38"/>
                <a:gd name="T38" fmla="*/ 37 w 38"/>
                <a:gd name="T39" fmla="*/ 25 h 38"/>
                <a:gd name="T40" fmla="*/ 38 w 38"/>
                <a:gd name="T41" fmla="*/ 1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8" h="38">
                  <a:moveTo>
                    <a:pt x="38" y="19"/>
                  </a:moveTo>
                  <a:lnTo>
                    <a:pt x="37" y="13"/>
                  </a:lnTo>
                  <a:lnTo>
                    <a:pt x="35" y="8"/>
                  </a:lnTo>
                  <a:lnTo>
                    <a:pt x="30" y="3"/>
                  </a:lnTo>
                  <a:lnTo>
                    <a:pt x="25" y="1"/>
                  </a:lnTo>
                  <a:lnTo>
                    <a:pt x="19" y="0"/>
                  </a:lnTo>
                  <a:lnTo>
                    <a:pt x="13" y="1"/>
                  </a:lnTo>
                  <a:lnTo>
                    <a:pt x="8" y="3"/>
                  </a:lnTo>
                  <a:lnTo>
                    <a:pt x="3" y="8"/>
                  </a:lnTo>
                  <a:lnTo>
                    <a:pt x="1" y="13"/>
                  </a:lnTo>
                  <a:lnTo>
                    <a:pt x="0" y="19"/>
                  </a:lnTo>
                  <a:lnTo>
                    <a:pt x="1" y="25"/>
                  </a:lnTo>
                  <a:lnTo>
                    <a:pt x="3" y="30"/>
                  </a:lnTo>
                  <a:lnTo>
                    <a:pt x="8" y="35"/>
                  </a:lnTo>
                  <a:lnTo>
                    <a:pt x="13" y="37"/>
                  </a:lnTo>
                  <a:lnTo>
                    <a:pt x="19" y="38"/>
                  </a:lnTo>
                  <a:lnTo>
                    <a:pt x="25" y="37"/>
                  </a:lnTo>
                  <a:lnTo>
                    <a:pt x="30" y="35"/>
                  </a:lnTo>
                  <a:lnTo>
                    <a:pt x="35" y="30"/>
                  </a:lnTo>
                  <a:lnTo>
                    <a:pt x="37" y="25"/>
                  </a:lnTo>
                  <a:lnTo>
                    <a:pt x="38" y="19"/>
                  </a:lnTo>
                  <a:close/>
                </a:path>
              </a:pathLst>
            </a:custGeom>
            <a:solidFill>
              <a:srgbClr val="969696"/>
            </a:solidFill>
            <a:ln w="0">
              <a:solidFill>
                <a:srgbClr val="CC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61188" name="Freeform 3396"/>
          <p:cNvSpPr>
            <a:spLocks/>
          </p:cNvSpPr>
          <p:nvPr/>
        </p:nvSpPr>
        <p:spPr bwMode="auto">
          <a:xfrm>
            <a:off x="5327650" y="5772150"/>
            <a:ext cx="30163" cy="30163"/>
          </a:xfrm>
          <a:custGeom>
            <a:avLst/>
            <a:gdLst>
              <a:gd name="T0" fmla="*/ 39 w 39"/>
              <a:gd name="T1" fmla="*/ 19 h 38"/>
              <a:gd name="T2" fmla="*/ 37 w 39"/>
              <a:gd name="T3" fmla="*/ 13 h 38"/>
              <a:gd name="T4" fmla="*/ 36 w 39"/>
              <a:gd name="T5" fmla="*/ 8 h 38"/>
              <a:gd name="T6" fmla="*/ 31 w 39"/>
              <a:gd name="T7" fmla="*/ 3 h 38"/>
              <a:gd name="T8" fmla="*/ 26 w 39"/>
              <a:gd name="T9" fmla="*/ 1 h 38"/>
              <a:gd name="T10" fmla="*/ 20 w 39"/>
              <a:gd name="T11" fmla="*/ 0 h 38"/>
              <a:gd name="T12" fmla="*/ 13 w 39"/>
              <a:gd name="T13" fmla="*/ 1 h 38"/>
              <a:gd name="T14" fmla="*/ 8 w 39"/>
              <a:gd name="T15" fmla="*/ 3 h 38"/>
              <a:gd name="T16" fmla="*/ 3 w 39"/>
              <a:gd name="T17" fmla="*/ 8 h 38"/>
              <a:gd name="T18" fmla="*/ 2 w 39"/>
              <a:gd name="T19" fmla="*/ 13 h 38"/>
              <a:gd name="T20" fmla="*/ 0 w 39"/>
              <a:gd name="T21" fmla="*/ 19 h 38"/>
              <a:gd name="T22" fmla="*/ 2 w 39"/>
              <a:gd name="T23" fmla="*/ 25 h 38"/>
              <a:gd name="T24" fmla="*/ 3 w 39"/>
              <a:gd name="T25" fmla="*/ 30 h 38"/>
              <a:gd name="T26" fmla="*/ 8 w 39"/>
              <a:gd name="T27" fmla="*/ 35 h 38"/>
              <a:gd name="T28" fmla="*/ 13 w 39"/>
              <a:gd name="T29" fmla="*/ 37 h 38"/>
              <a:gd name="T30" fmla="*/ 20 w 39"/>
              <a:gd name="T31" fmla="*/ 38 h 38"/>
              <a:gd name="T32" fmla="*/ 26 w 39"/>
              <a:gd name="T33" fmla="*/ 37 h 38"/>
              <a:gd name="T34" fmla="*/ 31 w 39"/>
              <a:gd name="T35" fmla="*/ 35 h 38"/>
              <a:gd name="T36" fmla="*/ 36 w 39"/>
              <a:gd name="T37" fmla="*/ 30 h 38"/>
              <a:gd name="T38" fmla="*/ 37 w 39"/>
              <a:gd name="T39" fmla="*/ 25 h 38"/>
              <a:gd name="T40" fmla="*/ 39 w 39"/>
              <a:gd name="T41" fmla="*/ 19 h 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8">
                <a:moveTo>
                  <a:pt x="39" y="19"/>
                </a:moveTo>
                <a:lnTo>
                  <a:pt x="37" y="13"/>
                </a:lnTo>
                <a:lnTo>
                  <a:pt x="36" y="8"/>
                </a:lnTo>
                <a:lnTo>
                  <a:pt x="31" y="3"/>
                </a:lnTo>
                <a:lnTo>
                  <a:pt x="26" y="1"/>
                </a:lnTo>
                <a:lnTo>
                  <a:pt x="20" y="0"/>
                </a:lnTo>
                <a:lnTo>
                  <a:pt x="13" y="1"/>
                </a:lnTo>
                <a:lnTo>
                  <a:pt x="8" y="3"/>
                </a:lnTo>
                <a:lnTo>
                  <a:pt x="3" y="8"/>
                </a:lnTo>
                <a:lnTo>
                  <a:pt x="2" y="13"/>
                </a:lnTo>
                <a:lnTo>
                  <a:pt x="0" y="19"/>
                </a:lnTo>
                <a:lnTo>
                  <a:pt x="2" y="25"/>
                </a:lnTo>
                <a:lnTo>
                  <a:pt x="3" y="30"/>
                </a:lnTo>
                <a:lnTo>
                  <a:pt x="8" y="35"/>
                </a:lnTo>
                <a:lnTo>
                  <a:pt x="13" y="37"/>
                </a:lnTo>
                <a:lnTo>
                  <a:pt x="20" y="38"/>
                </a:lnTo>
                <a:lnTo>
                  <a:pt x="26" y="37"/>
                </a:lnTo>
                <a:lnTo>
                  <a:pt x="31" y="35"/>
                </a:lnTo>
                <a:lnTo>
                  <a:pt x="36" y="30"/>
                </a:lnTo>
                <a:lnTo>
                  <a:pt x="37" y="25"/>
                </a:lnTo>
                <a:lnTo>
                  <a:pt x="39" y="19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189" name="Freeform 3397"/>
          <p:cNvSpPr>
            <a:spLocks/>
          </p:cNvSpPr>
          <p:nvPr/>
        </p:nvSpPr>
        <p:spPr bwMode="auto">
          <a:xfrm>
            <a:off x="5384800" y="5868988"/>
            <a:ext cx="30163" cy="31750"/>
          </a:xfrm>
          <a:custGeom>
            <a:avLst/>
            <a:gdLst>
              <a:gd name="T0" fmla="*/ 39 w 39"/>
              <a:gd name="T1" fmla="*/ 20 h 39"/>
              <a:gd name="T2" fmla="*/ 37 w 39"/>
              <a:gd name="T3" fmla="*/ 13 h 39"/>
              <a:gd name="T4" fmla="*/ 36 w 39"/>
              <a:gd name="T5" fmla="*/ 8 h 39"/>
              <a:gd name="T6" fmla="*/ 31 w 39"/>
              <a:gd name="T7" fmla="*/ 4 h 39"/>
              <a:gd name="T8" fmla="*/ 26 w 39"/>
              <a:gd name="T9" fmla="*/ 2 h 39"/>
              <a:gd name="T10" fmla="*/ 20 w 39"/>
              <a:gd name="T11" fmla="*/ 0 h 39"/>
              <a:gd name="T12" fmla="*/ 13 w 39"/>
              <a:gd name="T13" fmla="*/ 2 h 39"/>
              <a:gd name="T14" fmla="*/ 8 w 39"/>
              <a:gd name="T15" fmla="*/ 4 h 39"/>
              <a:gd name="T16" fmla="*/ 4 w 39"/>
              <a:gd name="T17" fmla="*/ 8 h 39"/>
              <a:gd name="T18" fmla="*/ 2 w 39"/>
              <a:gd name="T19" fmla="*/ 13 h 39"/>
              <a:gd name="T20" fmla="*/ 0 w 39"/>
              <a:gd name="T21" fmla="*/ 20 h 39"/>
              <a:gd name="T22" fmla="*/ 2 w 39"/>
              <a:gd name="T23" fmla="*/ 26 h 39"/>
              <a:gd name="T24" fmla="*/ 4 w 39"/>
              <a:gd name="T25" fmla="*/ 31 h 39"/>
              <a:gd name="T26" fmla="*/ 8 w 39"/>
              <a:gd name="T27" fmla="*/ 36 h 39"/>
              <a:gd name="T28" fmla="*/ 13 w 39"/>
              <a:gd name="T29" fmla="*/ 37 h 39"/>
              <a:gd name="T30" fmla="*/ 20 w 39"/>
              <a:gd name="T31" fmla="*/ 39 h 39"/>
              <a:gd name="T32" fmla="*/ 26 w 39"/>
              <a:gd name="T33" fmla="*/ 37 h 39"/>
              <a:gd name="T34" fmla="*/ 31 w 39"/>
              <a:gd name="T35" fmla="*/ 36 h 39"/>
              <a:gd name="T36" fmla="*/ 36 w 39"/>
              <a:gd name="T37" fmla="*/ 31 h 39"/>
              <a:gd name="T38" fmla="*/ 37 w 39"/>
              <a:gd name="T39" fmla="*/ 26 h 39"/>
              <a:gd name="T40" fmla="*/ 39 w 39"/>
              <a:gd name="T41" fmla="*/ 20 h 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39" h="39">
                <a:moveTo>
                  <a:pt x="39" y="20"/>
                </a:moveTo>
                <a:lnTo>
                  <a:pt x="37" y="13"/>
                </a:lnTo>
                <a:lnTo>
                  <a:pt x="36" y="8"/>
                </a:lnTo>
                <a:lnTo>
                  <a:pt x="31" y="4"/>
                </a:lnTo>
                <a:lnTo>
                  <a:pt x="26" y="2"/>
                </a:lnTo>
                <a:lnTo>
                  <a:pt x="20" y="0"/>
                </a:lnTo>
                <a:lnTo>
                  <a:pt x="13" y="2"/>
                </a:lnTo>
                <a:lnTo>
                  <a:pt x="8" y="4"/>
                </a:lnTo>
                <a:lnTo>
                  <a:pt x="4" y="8"/>
                </a:lnTo>
                <a:lnTo>
                  <a:pt x="2" y="13"/>
                </a:lnTo>
                <a:lnTo>
                  <a:pt x="0" y="20"/>
                </a:lnTo>
                <a:lnTo>
                  <a:pt x="2" y="26"/>
                </a:lnTo>
                <a:lnTo>
                  <a:pt x="4" y="31"/>
                </a:lnTo>
                <a:lnTo>
                  <a:pt x="8" y="36"/>
                </a:lnTo>
                <a:lnTo>
                  <a:pt x="13" y="37"/>
                </a:lnTo>
                <a:lnTo>
                  <a:pt x="20" y="39"/>
                </a:lnTo>
                <a:lnTo>
                  <a:pt x="26" y="37"/>
                </a:lnTo>
                <a:lnTo>
                  <a:pt x="31" y="36"/>
                </a:lnTo>
                <a:lnTo>
                  <a:pt x="36" y="31"/>
                </a:lnTo>
                <a:lnTo>
                  <a:pt x="37" y="26"/>
                </a:lnTo>
                <a:lnTo>
                  <a:pt x="39" y="20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18" name="Freeform 3426"/>
          <p:cNvSpPr>
            <a:spLocks noEditPoints="1"/>
          </p:cNvSpPr>
          <p:nvPr/>
        </p:nvSpPr>
        <p:spPr bwMode="auto">
          <a:xfrm>
            <a:off x="5294313" y="3498850"/>
            <a:ext cx="2278062" cy="2449513"/>
          </a:xfrm>
          <a:custGeom>
            <a:avLst/>
            <a:gdLst>
              <a:gd name="T0" fmla="*/ 10 w 2870"/>
              <a:gd name="T1" fmla="*/ 3067 h 3086"/>
              <a:gd name="T2" fmla="*/ 10 w 2870"/>
              <a:gd name="T3" fmla="*/ 3086 h 3086"/>
              <a:gd name="T4" fmla="*/ 2860 w 2870"/>
              <a:gd name="T5" fmla="*/ 3086 h 3086"/>
              <a:gd name="T6" fmla="*/ 2860 w 2870"/>
              <a:gd name="T7" fmla="*/ 3067 h 3086"/>
              <a:gd name="T8" fmla="*/ 10 w 2870"/>
              <a:gd name="T9" fmla="*/ 3067 h 3086"/>
              <a:gd name="T10" fmla="*/ 2850 w 2870"/>
              <a:gd name="T11" fmla="*/ 3077 h 3086"/>
              <a:gd name="T12" fmla="*/ 2870 w 2870"/>
              <a:gd name="T13" fmla="*/ 3077 h 3086"/>
              <a:gd name="T14" fmla="*/ 2870 w 2870"/>
              <a:gd name="T15" fmla="*/ 9 h 3086"/>
              <a:gd name="T16" fmla="*/ 2850 w 2870"/>
              <a:gd name="T17" fmla="*/ 9 h 3086"/>
              <a:gd name="T18" fmla="*/ 2850 w 2870"/>
              <a:gd name="T19" fmla="*/ 3077 h 3086"/>
              <a:gd name="T20" fmla="*/ 2860 w 2870"/>
              <a:gd name="T21" fmla="*/ 19 h 3086"/>
              <a:gd name="T22" fmla="*/ 2860 w 2870"/>
              <a:gd name="T23" fmla="*/ 0 h 3086"/>
              <a:gd name="T24" fmla="*/ 10 w 2870"/>
              <a:gd name="T25" fmla="*/ 0 h 3086"/>
              <a:gd name="T26" fmla="*/ 10 w 2870"/>
              <a:gd name="T27" fmla="*/ 19 h 3086"/>
              <a:gd name="T28" fmla="*/ 2860 w 2870"/>
              <a:gd name="T29" fmla="*/ 19 h 3086"/>
              <a:gd name="T30" fmla="*/ 20 w 2870"/>
              <a:gd name="T31" fmla="*/ 9 h 3086"/>
              <a:gd name="T32" fmla="*/ 0 w 2870"/>
              <a:gd name="T33" fmla="*/ 9 h 3086"/>
              <a:gd name="T34" fmla="*/ 0 w 2870"/>
              <a:gd name="T35" fmla="*/ 3077 h 3086"/>
              <a:gd name="T36" fmla="*/ 20 w 2870"/>
              <a:gd name="T37" fmla="*/ 3077 h 3086"/>
              <a:gd name="T38" fmla="*/ 20 w 2870"/>
              <a:gd name="T39" fmla="*/ 9 h 3086"/>
              <a:gd name="T40" fmla="*/ 0 w 2870"/>
              <a:gd name="T41" fmla="*/ 3086 h 3086"/>
              <a:gd name="T42" fmla="*/ 10 w 2870"/>
              <a:gd name="T43" fmla="*/ 3086 h 3086"/>
              <a:gd name="T44" fmla="*/ 10 w 2870"/>
              <a:gd name="T45" fmla="*/ 3077 h 3086"/>
              <a:gd name="T46" fmla="*/ 0 w 2870"/>
              <a:gd name="T47" fmla="*/ 3077 h 3086"/>
              <a:gd name="T48" fmla="*/ 0 w 2870"/>
              <a:gd name="T49" fmla="*/ 3086 h 3086"/>
              <a:gd name="T50" fmla="*/ 2870 w 2870"/>
              <a:gd name="T51" fmla="*/ 3086 h 3086"/>
              <a:gd name="T52" fmla="*/ 2870 w 2870"/>
              <a:gd name="T53" fmla="*/ 3077 h 3086"/>
              <a:gd name="T54" fmla="*/ 2860 w 2870"/>
              <a:gd name="T55" fmla="*/ 3077 h 3086"/>
              <a:gd name="T56" fmla="*/ 2860 w 2870"/>
              <a:gd name="T57" fmla="*/ 3086 h 3086"/>
              <a:gd name="T58" fmla="*/ 2870 w 2870"/>
              <a:gd name="T59" fmla="*/ 3086 h 3086"/>
              <a:gd name="T60" fmla="*/ 2870 w 2870"/>
              <a:gd name="T61" fmla="*/ 0 h 3086"/>
              <a:gd name="T62" fmla="*/ 2860 w 2870"/>
              <a:gd name="T63" fmla="*/ 0 h 3086"/>
              <a:gd name="T64" fmla="*/ 2860 w 2870"/>
              <a:gd name="T65" fmla="*/ 9 h 3086"/>
              <a:gd name="T66" fmla="*/ 2870 w 2870"/>
              <a:gd name="T67" fmla="*/ 9 h 3086"/>
              <a:gd name="T68" fmla="*/ 2870 w 2870"/>
              <a:gd name="T69" fmla="*/ 0 h 3086"/>
              <a:gd name="T70" fmla="*/ 0 w 2870"/>
              <a:gd name="T71" fmla="*/ 0 h 3086"/>
              <a:gd name="T72" fmla="*/ 0 w 2870"/>
              <a:gd name="T73" fmla="*/ 9 h 3086"/>
              <a:gd name="T74" fmla="*/ 10 w 2870"/>
              <a:gd name="T75" fmla="*/ 9 h 3086"/>
              <a:gd name="T76" fmla="*/ 10 w 2870"/>
              <a:gd name="T77" fmla="*/ 0 h 3086"/>
              <a:gd name="T78" fmla="*/ 0 w 2870"/>
              <a:gd name="T79" fmla="*/ 0 h 3086"/>
              <a:gd name="T80" fmla="*/ 0 w 2870"/>
              <a:gd name="T81" fmla="*/ 3086 h 3086"/>
              <a:gd name="T82" fmla="*/ 10 w 2870"/>
              <a:gd name="T83" fmla="*/ 3086 h 3086"/>
              <a:gd name="T84" fmla="*/ 10 w 2870"/>
              <a:gd name="T85" fmla="*/ 3077 h 3086"/>
              <a:gd name="T86" fmla="*/ 0 w 2870"/>
              <a:gd name="T87" fmla="*/ 3077 h 3086"/>
              <a:gd name="T88" fmla="*/ 0 w 2870"/>
              <a:gd name="T89" fmla="*/ 3086 h 30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870" h="3086">
                <a:moveTo>
                  <a:pt x="10" y="3067"/>
                </a:moveTo>
                <a:lnTo>
                  <a:pt x="10" y="3086"/>
                </a:lnTo>
                <a:lnTo>
                  <a:pt x="2860" y="3086"/>
                </a:lnTo>
                <a:lnTo>
                  <a:pt x="2860" y="3067"/>
                </a:lnTo>
                <a:lnTo>
                  <a:pt x="10" y="3067"/>
                </a:lnTo>
                <a:close/>
                <a:moveTo>
                  <a:pt x="2850" y="3077"/>
                </a:moveTo>
                <a:lnTo>
                  <a:pt x="2870" y="3077"/>
                </a:lnTo>
                <a:lnTo>
                  <a:pt x="2870" y="9"/>
                </a:lnTo>
                <a:lnTo>
                  <a:pt x="2850" y="9"/>
                </a:lnTo>
                <a:lnTo>
                  <a:pt x="2850" y="3077"/>
                </a:lnTo>
                <a:close/>
                <a:moveTo>
                  <a:pt x="2860" y="19"/>
                </a:moveTo>
                <a:lnTo>
                  <a:pt x="2860" y="0"/>
                </a:lnTo>
                <a:lnTo>
                  <a:pt x="10" y="0"/>
                </a:lnTo>
                <a:lnTo>
                  <a:pt x="10" y="19"/>
                </a:lnTo>
                <a:lnTo>
                  <a:pt x="286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3077"/>
                </a:lnTo>
                <a:lnTo>
                  <a:pt x="20" y="3077"/>
                </a:lnTo>
                <a:lnTo>
                  <a:pt x="20" y="9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  <a:moveTo>
                  <a:pt x="2870" y="3086"/>
                </a:moveTo>
                <a:lnTo>
                  <a:pt x="2870" y="3077"/>
                </a:lnTo>
                <a:lnTo>
                  <a:pt x="2860" y="3077"/>
                </a:lnTo>
                <a:lnTo>
                  <a:pt x="2860" y="3086"/>
                </a:lnTo>
                <a:lnTo>
                  <a:pt x="2870" y="3086"/>
                </a:lnTo>
                <a:close/>
                <a:moveTo>
                  <a:pt x="2870" y="0"/>
                </a:moveTo>
                <a:lnTo>
                  <a:pt x="2860" y="0"/>
                </a:lnTo>
                <a:lnTo>
                  <a:pt x="2860" y="9"/>
                </a:lnTo>
                <a:lnTo>
                  <a:pt x="2870" y="9"/>
                </a:lnTo>
                <a:lnTo>
                  <a:pt x="287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3086"/>
                </a:moveTo>
                <a:lnTo>
                  <a:pt x="10" y="3086"/>
                </a:lnTo>
                <a:lnTo>
                  <a:pt x="10" y="3077"/>
                </a:lnTo>
                <a:lnTo>
                  <a:pt x="0" y="3077"/>
                </a:lnTo>
                <a:lnTo>
                  <a:pt x="0" y="3086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19" name="Freeform 3427"/>
          <p:cNvSpPr>
            <a:spLocks noEditPoints="1"/>
          </p:cNvSpPr>
          <p:nvPr/>
        </p:nvSpPr>
        <p:spPr bwMode="auto">
          <a:xfrm>
            <a:off x="6105525" y="5727700"/>
            <a:ext cx="71438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1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1 w 91"/>
              <a:gd name="T17" fmla="*/ 9 h 277"/>
              <a:gd name="T18" fmla="*/ 71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21" name="Freeform 3429"/>
          <p:cNvSpPr>
            <a:spLocks noEditPoints="1"/>
          </p:cNvSpPr>
          <p:nvPr/>
        </p:nvSpPr>
        <p:spPr bwMode="auto">
          <a:xfrm>
            <a:off x="6289675" y="5727700"/>
            <a:ext cx="153988" cy="220663"/>
          </a:xfrm>
          <a:custGeom>
            <a:avLst/>
            <a:gdLst>
              <a:gd name="T0" fmla="*/ 10 w 194"/>
              <a:gd name="T1" fmla="*/ 258 h 277"/>
              <a:gd name="T2" fmla="*/ 10 w 194"/>
              <a:gd name="T3" fmla="*/ 277 h 277"/>
              <a:gd name="T4" fmla="*/ 184 w 194"/>
              <a:gd name="T5" fmla="*/ 277 h 277"/>
              <a:gd name="T6" fmla="*/ 184 w 194"/>
              <a:gd name="T7" fmla="*/ 258 h 277"/>
              <a:gd name="T8" fmla="*/ 10 w 194"/>
              <a:gd name="T9" fmla="*/ 258 h 277"/>
              <a:gd name="T10" fmla="*/ 175 w 194"/>
              <a:gd name="T11" fmla="*/ 268 h 277"/>
              <a:gd name="T12" fmla="*/ 194 w 194"/>
              <a:gd name="T13" fmla="*/ 268 h 277"/>
              <a:gd name="T14" fmla="*/ 194 w 194"/>
              <a:gd name="T15" fmla="*/ 9 h 277"/>
              <a:gd name="T16" fmla="*/ 175 w 194"/>
              <a:gd name="T17" fmla="*/ 9 h 277"/>
              <a:gd name="T18" fmla="*/ 175 w 194"/>
              <a:gd name="T19" fmla="*/ 268 h 277"/>
              <a:gd name="T20" fmla="*/ 184 w 194"/>
              <a:gd name="T21" fmla="*/ 19 h 277"/>
              <a:gd name="T22" fmla="*/ 184 w 194"/>
              <a:gd name="T23" fmla="*/ 0 h 277"/>
              <a:gd name="T24" fmla="*/ 10 w 194"/>
              <a:gd name="T25" fmla="*/ 0 h 277"/>
              <a:gd name="T26" fmla="*/ 10 w 194"/>
              <a:gd name="T27" fmla="*/ 19 h 277"/>
              <a:gd name="T28" fmla="*/ 184 w 194"/>
              <a:gd name="T29" fmla="*/ 19 h 277"/>
              <a:gd name="T30" fmla="*/ 19 w 194"/>
              <a:gd name="T31" fmla="*/ 9 h 277"/>
              <a:gd name="T32" fmla="*/ 0 w 194"/>
              <a:gd name="T33" fmla="*/ 9 h 277"/>
              <a:gd name="T34" fmla="*/ 0 w 194"/>
              <a:gd name="T35" fmla="*/ 268 h 277"/>
              <a:gd name="T36" fmla="*/ 19 w 194"/>
              <a:gd name="T37" fmla="*/ 268 h 277"/>
              <a:gd name="T38" fmla="*/ 19 w 194"/>
              <a:gd name="T39" fmla="*/ 9 h 277"/>
              <a:gd name="T40" fmla="*/ 0 w 194"/>
              <a:gd name="T41" fmla="*/ 277 h 277"/>
              <a:gd name="T42" fmla="*/ 10 w 194"/>
              <a:gd name="T43" fmla="*/ 277 h 277"/>
              <a:gd name="T44" fmla="*/ 10 w 194"/>
              <a:gd name="T45" fmla="*/ 268 h 277"/>
              <a:gd name="T46" fmla="*/ 0 w 194"/>
              <a:gd name="T47" fmla="*/ 268 h 277"/>
              <a:gd name="T48" fmla="*/ 0 w 194"/>
              <a:gd name="T49" fmla="*/ 277 h 277"/>
              <a:gd name="T50" fmla="*/ 194 w 194"/>
              <a:gd name="T51" fmla="*/ 277 h 277"/>
              <a:gd name="T52" fmla="*/ 194 w 194"/>
              <a:gd name="T53" fmla="*/ 268 h 277"/>
              <a:gd name="T54" fmla="*/ 184 w 194"/>
              <a:gd name="T55" fmla="*/ 268 h 277"/>
              <a:gd name="T56" fmla="*/ 184 w 194"/>
              <a:gd name="T57" fmla="*/ 277 h 277"/>
              <a:gd name="T58" fmla="*/ 194 w 194"/>
              <a:gd name="T59" fmla="*/ 277 h 277"/>
              <a:gd name="T60" fmla="*/ 194 w 194"/>
              <a:gd name="T61" fmla="*/ 0 h 277"/>
              <a:gd name="T62" fmla="*/ 184 w 194"/>
              <a:gd name="T63" fmla="*/ 0 h 277"/>
              <a:gd name="T64" fmla="*/ 184 w 194"/>
              <a:gd name="T65" fmla="*/ 9 h 277"/>
              <a:gd name="T66" fmla="*/ 194 w 194"/>
              <a:gd name="T67" fmla="*/ 9 h 277"/>
              <a:gd name="T68" fmla="*/ 194 w 194"/>
              <a:gd name="T69" fmla="*/ 0 h 277"/>
              <a:gd name="T70" fmla="*/ 0 w 194"/>
              <a:gd name="T71" fmla="*/ 0 h 277"/>
              <a:gd name="T72" fmla="*/ 0 w 194"/>
              <a:gd name="T73" fmla="*/ 9 h 277"/>
              <a:gd name="T74" fmla="*/ 10 w 194"/>
              <a:gd name="T75" fmla="*/ 9 h 277"/>
              <a:gd name="T76" fmla="*/ 10 w 194"/>
              <a:gd name="T77" fmla="*/ 0 h 277"/>
              <a:gd name="T78" fmla="*/ 0 w 194"/>
              <a:gd name="T79" fmla="*/ 0 h 277"/>
              <a:gd name="T80" fmla="*/ 0 w 194"/>
              <a:gd name="T81" fmla="*/ 277 h 277"/>
              <a:gd name="T82" fmla="*/ 10 w 194"/>
              <a:gd name="T83" fmla="*/ 277 h 277"/>
              <a:gd name="T84" fmla="*/ 10 w 194"/>
              <a:gd name="T85" fmla="*/ 268 h 277"/>
              <a:gd name="T86" fmla="*/ 0 w 194"/>
              <a:gd name="T87" fmla="*/ 268 h 277"/>
              <a:gd name="T88" fmla="*/ 0 w 19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77">
                <a:moveTo>
                  <a:pt x="10" y="258"/>
                </a:moveTo>
                <a:lnTo>
                  <a:pt x="10" y="277"/>
                </a:lnTo>
                <a:lnTo>
                  <a:pt x="184" y="277"/>
                </a:lnTo>
                <a:lnTo>
                  <a:pt x="184" y="258"/>
                </a:lnTo>
                <a:lnTo>
                  <a:pt x="10" y="258"/>
                </a:lnTo>
                <a:close/>
                <a:moveTo>
                  <a:pt x="175" y="268"/>
                </a:moveTo>
                <a:lnTo>
                  <a:pt x="194" y="268"/>
                </a:lnTo>
                <a:lnTo>
                  <a:pt x="194" y="9"/>
                </a:lnTo>
                <a:lnTo>
                  <a:pt x="175" y="9"/>
                </a:lnTo>
                <a:lnTo>
                  <a:pt x="175" y="268"/>
                </a:lnTo>
                <a:close/>
                <a:moveTo>
                  <a:pt x="184" y="19"/>
                </a:moveTo>
                <a:lnTo>
                  <a:pt x="184" y="0"/>
                </a:lnTo>
                <a:lnTo>
                  <a:pt x="10" y="0"/>
                </a:lnTo>
                <a:lnTo>
                  <a:pt x="10" y="19"/>
                </a:lnTo>
                <a:lnTo>
                  <a:pt x="18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94" y="277"/>
                </a:moveTo>
                <a:lnTo>
                  <a:pt x="194" y="268"/>
                </a:lnTo>
                <a:lnTo>
                  <a:pt x="184" y="268"/>
                </a:lnTo>
                <a:lnTo>
                  <a:pt x="184" y="277"/>
                </a:lnTo>
                <a:lnTo>
                  <a:pt x="194" y="277"/>
                </a:lnTo>
                <a:close/>
                <a:moveTo>
                  <a:pt x="194" y="0"/>
                </a:moveTo>
                <a:lnTo>
                  <a:pt x="184" y="0"/>
                </a:lnTo>
                <a:lnTo>
                  <a:pt x="184" y="9"/>
                </a:lnTo>
                <a:lnTo>
                  <a:pt x="194" y="9"/>
                </a:lnTo>
                <a:lnTo>
                  <a:pt x="19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37" name="Freeform 3445"/>
          <p:cNvSpPr>
            <a:spLocks noEditPoints="1"/>
          </p:cNvSpPr>
          <p:nvPr/>
        </p:nvSpPr>
        <p:spPr bwMode="auto">
          <a:xfrm>
            <a:off x="6546850" y="5727700"/>
            <a:ext cx="101600" cy="220663"/>
          </a:xfrm>
          <a:custGeom>
            <a:avLst/>
            <a:gdLst>
              <a:gd name="T0" fmla="*/ 10 w 129"/>
              <a:gd name="T1" fmla="*/ 258 h 277"/>
              <a:gd name="T2" fmla="*/ 10 w 129"/>
              <a:gd name="T3" fmla="*/ 277 h 277"/>
              <a:gd name="T4" fmla="*/ 120 w 129"/>
              <a:gd name="T5" fmla="*/ 277 h 277"/>
              <a:gd name="T6" fmla="*/ 120 w 129"/>
              <a:gd name="T7" fmla="*/ 258 h 277"/>
              <a:gd name="T8" fmla="*/ 10 w 129"/>
              <a:gd name="T9" fmla="*/ 258 h 277"/>
              <a:gd name="T10" fmla="*/ 110 w 129"/>
              <a:gd name="T11" fmla="*/ 268 h 277"/>
              <a:gd name="T12" fmla="*/ 129 w 129"/>
              <a:gd name="T13" fmla="*/ 268 h 277"/>
              <a:gd name="T14" fmla="*/ 129 w 129"/>
              <a:gd name="T15" fmla="*/ 9 h 277"/>
              <a:gd name="T16" fmla="*/ 110 w 129"/>
              <a:gd name="T17" fmla="*/ 9 h 277"/>
              <a:gd name="T18" fmla="*/ 110 w 129"/>
              <a:gd name="T19" fmla="*/ 268 h 277"/>
              <a:gd name="T20" fmla="*/ 120 w 129"/>
              <a:gd name="T21" fmla="*/ 19 h 277"/>
              <a:gd name="T22" fmla="*/ 120 w 129"/>
              <a:gd name="T23" fmla="*/ 0 h 277"/>
              <a:gd name="T24" fmla="*/ 10 w 129"/>
              <a:gd name="T25" fmla="*/ 0 h 277"/>
              <a:gd name="T26" fmla="*/ 10 w 129"/>
              <a:gd name="T27" fmla="*/ 19 h 277"/>
              <a:gd name="T28" fmla="*/ 120 w 129"/>
              <a:gd name="T29" fmla="*/ 19 h 277"/>
              <a:gd name="T30" fmla="*/ 20 w 129"/>
              <a:gd name="T31" fmla="*/ 9 h 277"/>
              <a:gd name="T32" fmla="*/ 0 w 129"/>
              <a:gd name="T33" fmla="*/ 9 h 277"/>
              <a:gd name="T34" fmla="*/ 0 w 129"/>
              <a:gd name="T35" fmla="*/ 268 h 277"/>
              <a:gd name="T36" fmla="*/ 20 w 129"/>
              <a:gd name="T37" fmla="*/ 268 h 277"/>
              <a:gd name="T38" fmla="*/ 20 w 129"/>
              <a:gd name="T39" fmla="*/ 9 h 277"/>
              <a:gd name="T40" fmla="*/ 0 w 129"/>
              <a:gd name="T41" fmla="*/ 277 h 277"/>
              <a:gd name="T42" fmla="*/ 10 w 129"/>
              <a:gd name="T43" fmla="*/ 277 h 277"/>
              <a:gd name="T44" fmla="*/ 10 w 129"/>
              <a:gd name="T45" fmla="*/ 268 h 277"/>
              <a:gd name="T46" fmla="*/ 0 w 129"/>
              <a:gd name="T47" fmla="*/ 268 h 277"/>
              <a:gd name="T48" fmla="*/ 0 w 129"/>
              <a:gd name="T49" fmla="*/ 277 h 277"/>
              <a:gd name="T50" fmla="*/ 129 w 129"/>
              <a:gd name="T51" fmla="*/ 277 h 277"/>
              <a:gd name="T52" fmla="*/ 129 w 129"/>
              <a:gd name="T53" fmla="*/ 268 h 277"/>
              <a:gd name="T54" fmla="*/ 120 w 129"/>
              <a:gd name="T55" fmla="*/ 268 h 277"/>
              <a:gd name="T56" fmla="*/ 120 w 129"/>
              <a:gd name="T57" fmla="*/ 277 h 277"/>
              <a:gd name="T58" fmla="*/ 129 w 129"/>
              <a:gd name="T59" fmla="*/ 277 h 277"/>
              <a:gd name="T60" fmla="*/ 129 w 129"/>
              <a:gd name="T61" fmla="*/ 0 h 277"/>
              <a:gd name="T62" fmla="*/ 120 w 129"/>
              <a:gd name="T63" fmla="*/ 0 h 277"/>
              <a:gd name="T64" fmla="*/ 120 w 129"/>
              <a:gd name="T65" fmla="*/ 9 h 277"/>
              <a:gd name="T66" fmla="*/ 129 w 129"/>
              <a:gd name="T67" fmla="*/ 9 h 277"/>
              <a:gd name="T68" fmla="*/ 129 w 129"/>
              <a:gd name="T69" fmla="*/ 0 h 277"/>
              <a:gd name="T70" fmla="*/ 0 w 129"/>
              <a:gd name="T71" fmla="*/ 0 h 277"/>
              <a:gd name="T72" fmla="*/ 0 w 129"/>
              <a:gd name="T73" fmla="*/ 9 h 277"/>
              <a:gd name="T74" fmla="*/ 10 w 129"/>
              <a:gd name="T75" fmla="*/ 9 h 277"/>
              <a:gd name="T76" fmla="*/ 10 w 129"/>
              <a:gd name="T77" fmla="*/ 0 h 277"/>
              <a:gd name="T78" fmla="*/ 0 w 129"/>
              <a:gd name="T79" fmla="*/ 0 h 277"/>
              <a:gd name="T80" fmla="*/ 0 w 129"/>
              <a:gd name="T81" fmla="*/ 277 h 277"/>
              <a:gd name="T82" fmla="*/ 10 w 129"/>
              <a:gd name="T83" fmla="*/ 277 h 277"/>
              <a:gd name="T84" fmla="*/ 10 w 129"/>
              <a:gd name="T85" fmla="*/ 268 h 277"/>
              <a:gd name="T86" fmla="*/ 0 w 129"/>
              <a:gd name="T87" fmla="*/ 268 h 277"/>
              <a:gd name="T88" fmla="*/ 0 w 129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7">
                <a:moveTo>
                  <a:pt x="10" y="258"/>
                </a:moveTo>
                <a:lnTo>
                  <a:pt x="10" y="277"/>
                </a:lnTo>
                <a:lnTo>
                  <a:pt x="120" y="277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9" y="277"/>
                </a:moveTo>
                <a:lnTo>
                  <a:pt x="129" y="268"/>
                </a:lnTo>
                <a:lnTo>
                  <a:pt x="120" y="268"/>
                </a:lnTo>
                <a:lnTo>
                  <a:pt x="120" y="277"/>
                </a:lnTo>
                <a:lnTo>
                  <a:pt x="129" y="277"/>
                </a:lnTo>
                <a:close/>
                <a:moveTo>
                  <a:pt x="129" y="0"/>
                </a:moveTo>
                <a:lnTo>
                  <a:pt x="120" y="0"/>
                </a:lnTo>
                <a:lnTo>
                  <a:pt x="120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43" name="Freeform 3451"/>
          <p:cNvSpPr>
            <a:spLocks noEditPoints="1"/>
          </p:cNvSpPr>
          <p:nvPr/>
        </p:nvSpPr>
        <p:spPr bwMode="auto">
          <a:xfrm>
            <a:off x="6186488" y="5727700"/>
            <a:ext cx="103187" cy="220663"/>
          </a:xfrm>
          <a:custGeom>
            <a:avLst/>
            <a:gdLst>
              <a:gd name="T0" fmla="*/ 9 w 129"/>
              <a:gd name="T1" fmla="*/ 258 h 277"/>
              <a:gd name="T2" fmla="*/ 9 w 129"/>
              <a:gd name="T3" fmla="*/ 277 h 277"/>
              <a:gd name="T4" fmla="*/ 119 w 129"/>
              <a:gd name="T5" fmla="*/ 277 h 277"/>
              <a:gd name="T6" fmla="*/ 119 w 129"/>
              <a:gd name="T7" fmla="*/ 258 h 277"/>
              <a:gd name="T8" fmla="*/ 9 w 129"/>
              <a:gd name="T9" fmla="*/ 258 h 277"/>
              <a:gd name="T10" fmla="*/ 110 w 129"/>
              <a:gd name="T11" fmla="*/ 268 h 277"/>
              <a:gd name="T12" fmla="*/ 129 w 129"/>
              <a:gd name="T13" fmla="*/ 268 h 277"/>
              <a:gd name="T14" fmla="*/ 129 w 129"/>
              <a:gd name="T15" fmla="*/ 9 h 277"/>
              <a:gd name="T16" fmla="*/ 110 w 129"/>
              <a:gd name="T17" fmla="*/ 9 h 277"/>
              <a:gd name="T18" fmla="*/ 110 w 129"/>
              <a:gd name="T19" fmla="*/ 268 h 277"/>
              <a:gd name="T20" fmla="*/ 119 w 129"/>
              <a:gd name="T21" fmla="*/ 19 h 277"/>
              <a:gd name="T22" fmla="*/ 119 w 129"/>
              <a:gd name="T23" fmla="*/ 0 h 277"/>
              <a:gd name="T24" fmla="*/ 9 w 129"/>
              <a:gd name="T25" fmla="*/ 0 h 277"/>
              <a:gd name="T26" fmla="*/ 9 w 129"/>
              <a:gd name="T27" fmla="*/ 19 h 277"/>
              <a:gd name="T28" fmla="*/ 119 w 129"/>
              <a:gd name="T29" fmla="*/ 19 h 277"/>
              <a:gd name="T30" fmla="*/ 19 w 129"/>
              <a:gd name="T31" fmla="*/ 9 h 277"/>
              <a:gd name="T32" fmla="*/ 0 w 129"/>
              <a:gd name="T33" fmla="*/ 9 h 277"/>
              <a:gd name="T34" fmla="*/ 0 w 129"/>
              <a:gd name="T35" fmla="*/ 268 h 277"/>
              <a:gd name="T36" fmla="*/ 19 w 129"/>
              <a:gd name="T37" fmla="*/ 268 h 277"/>
              <a:gd name="T38" fmla="*/ 19 w 129"/>
              <a:gd name="T39" fmla="*/ 9 h 277"/>
              <a:gd name="T40" fmla="*/ 0 w 129"/>
              <a:gd name="T41" fmla="*/ 277 h 277"/>
              <a:gd name="T42" fmla="*/ 9 w 129"/>
              <a:gd name="T43" fmla="*/ 277 h 277"/>
              <a:gd name="T44" fmla="*/ 9 w 129"/>
              <a:gd name="T45" fmla="*/ 268 h 277"/>
              <a:gd name="T46" fmla="*/ 0 w 129"/>
              <a:gd name="T47" fmla="*/ 268 h 277"/>
              <a:gd name="T48" fmla="*/ 0 w 129"/>
              <a:gd name="T49" fmla="*/ 277 h 277"/>
              <a:gd name="T50" fmla="*/ 129 w 129"/>
              <a:gd name="T51" fmla="*/ 277 h 277"/>
              <a:gd name="T52" fmla="*/ 129 w 129"/>
              <a:gd name="T53" fmla="*/ 268 h 277"/>
              <a:gd name="T54" fmla="*/ 119 w 129"/>
              <a:gd name="T55" fmla="*/ 268 h 277"/>
              <a:gd name="T56" fmla="*/ 119 w 129"/>
              <a:gd name="T57" fmla="*/ 277 h 277"/>
              <a:gd name="T58" fmla="*/ 129 w 129"/>
              <a:gd name="T59" fmla="*/ 277 h 277"/>
              <a:gd name="T60" fmla="*/ 129 w 129"/>
              <a:gd name="T61" fmla="*/ 0 h 277"/>
              <a:gd name="T62" fmla="*/ 119 w 129"/>
              <a:gd name="T63" fmla="*/ 0 h 277"/>
              <a:gd name="T64" fmla="*/ 119 w 129"/>
              <a:gd name="T65" fmla="*/ 9 h 277"/>
              <a:gd name="T66" fmla="*/ 129 w 129"/>
              <a:gd name="T67" fmla="*/ 9 h 277"/>
              <a:gd name="T68" fmla="*/ 129 w 129"/>
              <a:gd name="T69" fmla="*/ 0 h 277"/>
              <a:gd name="T70" fmla="*/ 0 w 129"/>
              <a:gd name="T71" fmla="*/ 0 h 277"/>
              <a:gd name="T72" fmla="*/ 0 w 129"/>
              <a:gd name="T73" fmla="*/ 9 h 277"/>
              <a:gd name="T74" fmla="*/ 9 w 129"/>
              <a:gd name="T75" fmla="*/ 9 h 277"/>
              <a:gd name="T76" fmla="*/ 9 w 129"/>
              <a:gd name="T77" fmla="*/ 0 h 277"/>
              <a:gd name="T78" fmla="*/ 0 w 129"/>
              <a:gd name="T79" fmla="*/ 0 h 277"/>
              <a:gd name="T80" fmla="*/ 0 w 129"/>
              <a:gd name="T81" fmla="*/ 277 h 277"/>
              <a:gd name="T82" fmla="*/ 9 w 129"/>
              <a:gd name="T83" fmla="*/ 277 h 277"/>
              <a:gd name="T84" fmla="*/ 9 w 129"/>
              <a:gd name="T85" fmla="*/ 268 h 277"/>
              <a:gd name="T86" fmla="*/ 0 w 129"/>
              <a:gd name="T87" fmla="*/ 268 h 277"/>
              <a:gd name="T88" fmla="*/ 0 w 129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7">
                <a:moveTo>
                  <a:pt x="9" y="258"/>
                </a:moveTo>
                <a:lnTo>
                  <a:pt x="9" y="277"/>
                </a:lnTo>
                <a:lnTo>
                  <a:pt x="119" y="277"/>
                </a:lnTo>
                <a:lnTo>
                  <a:pt x="119" y="258"/>
                </a:lnTo>
                <a:lnTo>
                  <a:pt x="9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19" y="19"/>
                </a:moveTo>
                <a:lnTo>
                  <a:pt x="119" y="0"/>
                </a:lnTo>
                <a:lnTo>
                  <a:pt x="9" y="0"/>
                </a:lnTo>
                <a:lnTo>
                  <a:pt x="9" y="19"/>
                </a:lnTo>
                <a:lnTo>
                  <a:pt x="119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9" y="277"/>
                </a:moveTo>
                <a:lnTo>
                  <a:pt x="129" y="268"/>
                </a:lnTo>
                <a:lnTo>
                  <a:pt x="119" y="268"/>
                </a:lnTo>
                <a:lnTo>
                  <a:pt x="119" y="277"/>
                </a:lnTo>
                <a:lnTo>
                  <a:pt x="129" y="277"/>
                </a:lnTo>
                <a:close/>
                <a:moveTo>
                  <a:pt x="129" y="0"/>
                </a:moveTo>
                <a:lnTo>
                  <a:pt x="119" y="0"/>
                </a:lnTo>
                <a:lnTo>
                  <a:pt x="119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56" name="Freeform 3464"/>
          <p:cNvSpPr>
            <a:spLocks noEditPoints="1"/>
          </p:cNvSpPr>
          <p:nvPr/>
        </p:nvSpPr>
        <p:spPr bwMode="auto">
          <a:xfrm>
            <a:off x="7439025" y="5122863"/>
            <a:ext cx="103188" cy="215900"/>
          </a:xfrm>
          <a:custGeom>
            <a:avLst/>
            <a:gdLst>
              <a:gd name="T0" fmla="*/ 9 w 129"/>
              <a:gd name="T1" fmla="*/ 252 h 271"/>
              <a:gd name="T2" fmla="*/ 9 w 129"/>
              <a:gd name="T3" fmla="*/ 271 h 271"/>
              <a:gd name="T4" fmla="*/ 119 w 129"/>
              <a:gd name="T5" fmla="*/ 271 h 271"/>
              <a:gd name="T6" fmla="*/ 119 w 129"/>
              <a:gd name="T7" fmla="*/ 252 h 271"/>
              <a:gd name="T8" fmla="*/ 9 w 129"/>
              <a:gd name="T9" fmla="*/ 252 h 271"/>
              <a:gd name="T10" fmla="*/ 110 w 129"/>
              <a:gd name="T11" fmla="*/ 261 h 271"/>
              <a:gd name="T12" fmla="*/ 129 w 129"/>
              <a:gd name="T13" fmla="*/ 261 h 271"/>
              <a:gd name="T14" fmla="*/ 129 w 129"/>
              <a:gd name="T15" fmla="*/ 9 h 271"/>
              <a:gd name="T16" fmla="*/ 110 w 129"/>
              <a:gd name="T17" fmla="*/ 9 h 271"/>
              <a:gd name="T18" fmla="*/ 110 w 129"/>
              <a:gd name="T19" fmla="*/ 261 h 271"/>
              <a:gd name="T20" fmla="*/ 119 w 129"/>
              <a:gd name="T21" fmla="*/ 19 h 271"/>
              <a:gd name="T22" fmla="*/ 119 w 129"/>
              <a:gd name="T23" fmla="*/ 0 h 271"/>
              <a:gd name="T24" fmla="*/ 9 w 129"/>
              <a:gd name="T25" fmla="*/ 0 h 271"/>
              <a:gd name="T26" fmla="*/ 9 w 129"/>
              <a:gd name="T27" fmla="*/ 19 h 271"/>
              <a:gd name="T28" fmla="*/ 119 w 129"/>
              <a:gd name="T29" fmla="*/ 19 h 271"/>
              <a:gd name="T30" fmla="*/ 19 w 129"/>
              <a:gd name="T31" fmla="*/ 9 h 271"/>
              <a:gd name="T32" fmla="*/ 0 w 129"/>
              <a:gd name="T33" fmla="*/ 9 h 271"/>
              <a:gd name="T34" fmla="*/ 0 w 129"/>
              <a:gd name="T35" fmla="*/ 261 h 271"/>
              <a:gd name="T36" fmla="*/ 19 w 129"/>
              <a:gd name="T37" fmla="*/ 261 h 271"/>
              <a:gd name="T38" fmla="*/ 19 w 129"/>
              <a:gd name="T39" fmla="*/ 9 h 271"/>
              <a:gd name="T40" fmla="*/ 0 w 129"/>
              <a:gd name="T41" fmla="*/ 271 h 271"/>
              <a:gd name="T42" fmla="*/ 9 w 129"/>
              <a:gd name="T43" fmla="*/ 271 h 271"/>
              <a:gd name="T44" fmla="*/ 9 w 129"/>
              <a:gd name="T45" fmla="*/ 261 h 271"/>
              <a:gd name="T46" fmla="*/ 0 w 129"/>
              <a:gd name="T47" fmla="*/ 261 h 271"/>
              <a:gd name="T48" fmla="*/ 0 w 129"/>
              <a:gd name="T49" fmla="*/ 271 h 271"/>
              <a:gd name="T50" fmla="*/ 129 w 129"/>
              <a:gd name="T51" fmla="*/ 271 h 271"/>
              <a:gd name="T52" fmla="*/ 129 w 129"/>
              <a:gd name="T53" fmla="*/ 261 h 271"/>
              <a:gd name="T54" fmla="*/ 119 w 129"/>
              <a:gd name="T55" fmla="*/ 261 h 271"/>
              <a:gd name="T56" fmla="*/ 119 w 129"/>
              <a:gd name="T57" fmla="*/ 271 h 271"/>
              <a:gd name="T58" fmla="*/ 129 w 129"/>
              <a:gd name="T59" fmla="*/ 271 h 271"/>
              <a:gd name="T60" fmla="*/ 129 w 129"/>
              <a:gd name="T61" fmla="*/ 0 h 271"/>
              <a:gd name="T62" fmla="*/ 119 w 129"/>
              <a:gd name="T63" fmla="*/ 0 h 271"/>
              <a:gd name="T64" fmla="*/ 119 w 129"/>
              <a:gd name="T65" fmla="*/ 9 h 271"/>
              <a:gd name="T66" fmla="*/ 129 w 129"/>
              <a:gd name="T67" fmla="*/ 9 h 271"/>
              <a:gd name="T68" fmla="*/ 129 w 129"/>
              <a:gd name="T69" fmla="*/ 0 h 271"/>
              <a:gd name="T70" fmla="*/ 0 w 129"/>
              <a:gd name="T71" fmla="*/ 0 h 271"/>
              <a:gd name="T72" fmla="*/ 0 w 129"/>
              <a:gd name="T73" fmla="*/ 9 h 271"/>
              <a:gd name="T74" fmla="*/ 9 w 129"/>
              <a:gd name="T75" fmla="*/ 9 h 271"/>
              <a:gd name="T76" fmla="*/ 9 w 129"/>
              <a:gd name="T77" fmla="*/ 0 h 271"/>
              <a:gd name="T78" fmla="*/ 0 w 129"/>
              <a:gd name="T79" fmla="*/ 0 h 271"/>
              <a:gd name="T80" fmla="*/ 0 w 129"/>
              <a:gd name="T81" fmla="*/ 271 h 271"/>
              <a:gd name="T82" fmla="*/ 9 w 129"/>
              <a:gd name="T83" fmla="*/ 271 h 271"/>
              <a:gd name="T84" fmla="*/ 9 w 129"/>
              <a:gd name="T85" fmla="*/ 261 h 271"/>
              <a:gd name="T86" fmla="*/ 0 w 129"/>
              <a:gd name="T87" fmla="*/ 261 h 271"/>
              <a:gd name="T88" fmla="*/ 0 w 129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1">
                <a:moveTo>
                  <a:pt x="9" y="252"/>
                </a:moveTo>
                <a:lnTo>
                  <a:pt x="9" y="271"/>
                </a:lnTo>
                <a:lnTo>
                  <a:pt x="119" y="271"/>
                </a:lnTo>
                <a:lnTo>
                  <a:pt x="119" y="252"/>
                </a:lnTo>
                <a:lnTo>
                  <a:pt x="9" y="252"/>
                </a:lnTo>
                <a:close/>
                <a:moveTo>
                  <a:pt x="110" y="261"/>
                </a:moveTo>
                <a:lnTo>
                  <a:pt x="129" y="261"/>
                </a:lnTo>
                <a:lnTo>
                  <a:pt x="129" y="9"/>
                </a:lnTo>
                <a:lnTo>
                  <a:pt x="110" y="9"/>
                </a:lnTo>
                <a:lnTo>
                  <a:pt x="110" y="261"/>
                </a:lnTo>
                <a:close/>
                <a:moveTo>
                  <a:pt x="119" y="19"/>
                </a:moveTo>
                <a:lnTo>
                  <a:pt x="119" y="0"/>
                </a:lnTo>
                <a:lnTo>
                  <a:pt x="9" y="0"/>
                </a:lnTo>
                <a:lnTo>
                  <a:pt x="9" y="19"/>
                </a:lnTo>
                <a:lnTo>
                  <a:pt x="119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1"/>
                </a:lnTo>
                <a:lnTo>
                  <a:pt x="19" y="261"/>
                </a:lnTo>
                <a:lnTo>
                  <a:pt x="19" y="9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129" y="271"/>
                </a:moveTo>
                <a:lnTo>
                  <a:pt x="129" y="261"/>
                </a:lnTo>
                <a:lnTo>
                  <a:pt x="119" y="261"/>
                </a:lnTo>
                <a:lnTo>
                  <a:pt x="119" y="271"/>
                </a:lnTo>
                <a:lnTo>
                  <a:pt x="129" y="271"/>
                </a:lnTo>
                <a:close/>
                <a:moveTo>
                  <a:pt x="129" y="0"/>
                </a:moveTo>
                <a:lnTo>
                  <a:pt x="119" y="0"/>
                </a:lnTo>
                <a:lnTo>
                  <a:pt x="119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9" y="271"/>
                </a:lnTo>
                <a:lnTo>
                  <a:pt x="9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59" name="Freeform 3467"/>
          <p:cNvSpPr>
            <a:spLocks noEditPoints="1"/>
          </p:cNvSpPr>
          <p:nvPr/>
        </p:nvSpPr>
        <p:spPr bwMode="auto">
          <a:xfrm>
            <a:off x="7367588" y="3498850"/>
            <a:ext cx="96837" cy="220663"/>
          </a:xfrm>
          <a:custGeom>
            <a:avLst/>
            <a:gdLst>
              <a:gd name="T0" fmla="*/ 10 w 123"/>
              <a:gd name="T1" fmla="*/ 258 h 277"/>
              <a:gd name="T2" fmla="*/ 10 w 123"/>
              <a:gd name="T3" fmla="*/ 277 h 277"/>
              <a:gd name="T4" fmla="*/ 113 w 123"/>
              <a:gd name="T5" fmla="*/ 277 h 277"/>
              <a:gd name="T6" fmla="*/ 113 w 123"/>
              <a:gd name="T7" fmla="*/ 258 h 277"/>
              <a:gd name="T8" fmla="*/ 10 w 123"/>
              <a:gd name="T9" fmla="*/ 258 h 277"/>
              <a:gd name="T10" fmla="*/ 104 w 123"/>
              <a:gd name="T11" fmla="*/ 268 h 277"/>
              <a:gd name="T12" fmla="*/ 123 w 123"/>
              <a:gd name="T13" fmla="*/ 268 h 277"/>
              <a:gd name="T14" fmla="*/ 123 w 123"/>
              <a:gd name="T15" fmla="*/ 9 h 277"/>
              <a:gd name="T16" fmla="*/ 104 w 123"/>
              <a:gd name="T17" fmla="*/ 9 h 277"/>
              <a:gd name="T18" fmla="*/ 104 w 123"/>
              <a:gd name="T19" fmla="*/ 268 h 277"/>
              <a:gd name="T20" fmla="*/ 113 w 123"/>
              <a:gd name="T21" fmla="*/ 19 h 277"/>
              <a:gd name="T22" fmla="*/ 113 w 123"/>
              <a:gd name="T23" fmla="*/ 0 h 277"/>
              <a:gd name="T24" fmla="*/ 10 w 123"/>
              <a:gd name="T25" fmla="*/ 0 h 277"/>
              <a:gd name="T26" fmla="*/ 10 w 123"/>
              <a:gd name="T27" fmla="*/ 19 h 277"/>
              <a:gd name="T28" fmla="*/ 113 w 123"/>
              <a:gd name="T29" fmla="*/ 19 h 277"/>
              <a:gd name="T30" fmla="*/ 20 w 123"/>
              <a:gd name="T31" fmla="*/ 9 h 277"/>
              <a:gd name="T32" fmla="*/ 0 w 123"/>
              <a:gd name="T33" fmla="*/ 9 h 277"/>
              <a:gd name="T34" fmla="*/ 0 w 123"/>
              <a:gd name="T35" fmla="*/ 268 h 277"/>
              <a:gd name="T36" fmla="*/ 20 w 123"/>
              <a:gd name="T37" fmla="*/ 268 h 277"/>
              <a:gd name="T38" fmla="*/ 20 w 123"/>
              <a:gd name="T39" fmla="*/ 9 h 277"/>
              <a:gd name="T40" fmla="*/ 0 w 123"/>
              <a:gd name="T41" fmla="*/ 277 h 277"/>
              <a:gd name="T42" fmla="*/ 10 w 123"/>
              <a:gd name="T43" fmla="*/ 277 h 277"/>
              <a:gd name="T44" fmla="*/ 10 w 123"/>
              <a:gd name="T45" fmla="*/ 268 h 277"/>
              <a:gd name="T46" fmla="*/ 0 w 123"/>
              <a:gd name="T47" fmla="*/ 268 h 277"/>
              <a:gd name="T48" fmla="*/ 0 w 123"/>
              <a:gd name="T49" fmla="*/ 277 h 277"/>
              <a:gd name="T50" fmla="*/ 123 w 123"/>
              <a:gd name="T51" fmla="*/ 277 h 277"/>
              <a:gd name="T52" fmla="*/ 123 w 123"/>
              <a:gd name="T53" fmla="*/ 268 h 277"/>
              <a:gd name="T54" fmla="*/ 113 w 123"/>
              <a:gd name="T55" fmla="*/ 268 h 277"/>
              <a:gd name="T56" fmla="*/ 113 w 123"/>
              <a:gd name="T57" fmla="*/ 277 h 277"/>
              <a:gd name="T58" fmla="*/ 123 w 123"/>
              <a:gd name="T59" fmla="*/ 277 h 277"/>
              <a:gd name="T60" fmla="*/ 123 w 123"/>
              <a:gd name="T61" fmla="*/ 0 h 277"/>
              <a:gd name="T62" fmla="*/ 113 w 123"/>
              <a:gd name="T63" fmla="*/ 0 h 277"/>
              <a:gd name="T64" fmla="*/ 113 w 123"/>
              <a:gd name="T65" fmla="*/ 9 h 277"/>
              <a:gd name="T66" fmla="*/ 123 w 123"/>
              <a:gd name="T67" fmla="*/ 9 h 277"/>
              <a:gd name="T68" fmla="*/ 123 w 123"/>
              <a:gd name="T69" fmla="*/ 0 h 277"/>
              <a:gd name="T70" fmla="*/ 0 w 123"/>
              <a:gd name="T71" fmla="*/ 0 h 277"/>
              <a:gd name="T72" fmla="*/ 0 w 123"/>
              <a:gd name="T73" fmla="*/ 9 h 277"/>
              <a:gd name="T74" fmla="*/ 10 w 123"/>
              <a:gd name="T75" fmla="*/ 9 h 277"/>
              <a:gd name="T76" fmla="*/ 10 w 123"/>
              <a:gd name="T77" fmla="*/ 0 h 277"/>
              <a:gd name="T78" fmla="*/ 0 w 123"/>
              <a:gd name="T79" fmla="*/ 0 h 277"/>
              <a:gd name="T80" fmla="*/ 0 w 123"/>
              <a:gd name="T81" fmla="*/ 277 h 277"/>
              <a:gd name="T82" fmla="*/ 10 w 123"/>
              <a:gd name="T83" fmla="*/ 277 h 277"/>
              <a:gd name="T84" fmla="*/ 10 w 123"/>
              <a:gd name="T85" fmla="*/ 268 h 277"/>
              <a:gd name="T86" fmla="*/ 0 w 123"/>
              <a:gd name="T87" fmla="*/ 268 h 277"/>
              <a:gd name="T88" fmla="*/ 0 w 123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7">
                <a:moveTo>
                  <a:pt x="10" y="258"/>
                </a:moveTo>
                <a:lnTo>
                  <a:pt x="10" y="277"/>
                </a:lnTo>
                <a:lnTo>
                  <a:pt x="113" y="277"/>
                </a:lnTo>
                <a:lnTo>
                  <a:pt x="113" y="258"/>
                </a:lnTo>
                <a:lnTo>
                  <a:pt x="10" y="258"/>
                </a:lnTo>
                <a:close/>
                <a:moveTo>
                  <a:pt x="104" y="268"/>
                </a:moveTo>
                <a:lnTo>
                  <a:pt x="123" y="268"/>
                </a:lnTo>
                <a:lnTo>
                  <a:pt x="123" y="9"/>
                </a:lnTo>
                <a:lnTo>
                  <a:pt x="104" y="9"/>
                </a:lnTo>
                <a:lnTo>
                  <a:pt x="104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3" y="277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7"/>
                </a:lnTo>
                <a:lnTo>
                  <a:pt x="123" y="277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60" name="Freeform 3468"/>
          <p:cNvSpPr>
            <a:spLocks noEditPoints="1"/>
          </p:cNvSpPr>
          <p:nvPr/>
        </p:nvSpPr>
        <p:spPr bwMode="auto">
          <a:xfrm>
            <a:off x="6438900" y="3498850"/>
            <a:ext cx="101600" cy="220663"/>
          </a:xfrm>
          <a:custGeom>
            <a:avLst/>
            <a:gdLst>
              <a:gd name="T0" fmla="*/ 10 w 130"/>
              <a:gd name="T1" fmla="*/ 258 h 277"/>
              <a:gd name="T2" fmla="*/ 10 w 130"/>
              <a:gd name="T3" fmla="*/ 277 h 277"/>
              <a:gd name="T4" fmla="*/ 120 w 130"/>
              <a:gd name="T5" fmla="*/ 277 h 277"/>
              <a:gd name="T6" fmla="*/ 120 w 130"/>
              <a:gd name="T7" fmla="*/ 258 h 277"/>
              <a:gd name="T8" fmla="*/ 10 w 130"/>
              <a:gd name="T9" fmla="*/ 258 h 277"/>
              <a:gd name="T10" fmla="*/ 110 w 130"/>
              <a:gd name="T11" fmla="*/ 268 h 277"/>
              <a:gd name="T12" fmla="*/ 130 w 130"/>
              <a:gd name="T13" fmla="*/ 268 h 277"/>
              <a:gd name="T14" fmla="*/ 130 w 130"/>
              <a:gd name="T15" fmla="*/ 9 h 277"/>
              <a:gd name="T16" fmla="*/ 110 w 130"/>
              <a:gd name="T17" fmla="*/ 9 h 277"/>
              <a:gd name="T18" fmla="*/ 110 w 130"/>
              <a:gd name="T19" fmla="*/ 268 h 277"/>
              <a:gd name="T20" fmla="*/ 120 w 130"/>
              <a:gd name="T21" fmla="*/ 19 h 277"/>
              <a:gd name="T22" fmla="*/ 120 w 130"/>
              <a:gd name="T23" fmla="*/ 0 h 277"/>
              <a:gd name="T24" fmla="*/ 10 w 130"/>
              <a:gd name="T25" fmla="*/ 0 h 277"/>
              <a:gd name="T26" fmla="*/ 10 w 130"/>
              <a:gd name="T27" fmla="*/ 19 h 277"/>
              <a:gd name="T28" fmla="*/ 120 w 130"/>
              <a:gd name="T29" fmla="*/ 19 h 277"/>
              <a:gd name="T30" fmla="*/ 20 w 130"/>
              <a:gd name="T31" fmla="*/ 9 h 277"/>
              <a:gd name="T32" fmla="*/ 0 w 130"/>
              <a:gd name="T33" fmla="*/ 9 h 277"/>
              <a:gd name="T34" fmla="*/ 0 w 130"/>
              <a:gd name="T35" fmla="*/ 268 h 277"/>
              <a:gd name="T36" fmla="*/ 20 w 130"/>
              <a:gd name="T37" fmla="*/ 268 h 277"/>
              <a:gd name="T38" fmla="*/ 20 w 130"/>
              <a:gd name="T39" fmla="*/ 9 h 277"/>
              <a:gd name="T40" fmla="*/ 0 w 130"/>
              <a:gd name="T41" fmla="*/ 277 h 277"/>
              <a:gd name="T42" fmla="*/ 10 w 130"/>
              <a:gd name="T43" fmla="*/ 277 h 277"/>
              <a:gd name="T44" fmla="*/ 10 w 130"/>
              <a:gd name="T45" fmla="*/ 268 h 277"/>
              <a:gd name="T46" fmla="*/ 0 w 130"/>
              <a:gd name="T47" fmla="*/ 268 h 277"/>
              <a:gd name="T48" fmla="*/ 0 w 130"/>
              <a:gd name="T49" fmla="*/ 277 h 277"/>
              <a:gd name="T50" fmla="*/ 130 w 130"/>
              <a:gd name="T51" fmla="*/ 277 h 277"/>
              <a:gd name="T52" fmla="*/ 130 w 130"/>
              <a:gd name="T53" fmla="*/ 268 h 277"/>
              <a:gd name="T54" fmla="*/ 120 w 130"/>
              <a:gd name="T55" fmla="*/ 268 h 277"/>
              <a:gd name="T56" fmla="*/ 120 w 130"/>
              <a:gd name="T57" fmla="*/ 277 h 277"/>
              <a:gd name="T58" fmla="*/ 130 w 130"/>
              <a:gd name="T59" fmla="*/ 277 h 277"/>
              <a:gd name="T60" fmla="*/ 130 w 130"/>
              <a:gd name="T61" fmla="*/ 0 h 277"/>
              <a:gd name="T62" fmla="*/ 120 w 130"/>
              <a:gd name="T63" fmla="*/ 0 h 277"/>
              <a:gd name="T64" fmla="*/ 120 w 130"/>
              <a:gd name="T65" fmla="*/ 9 h 277"/>
              <a:gd name="T66" fmla="*/ 130 w 130"/>
              <a:gd name="T67" fmla="*/ 9 h 277"/>
              <a:gd name="T68" fmla="*/ 130 w 130"/>
              <a:gd name="T69" fmla="*/ 0 h 277"/>
              <a:gd name="T70" fmla="*/ 0 w 130"/>
              <a:gd name="T71" fmla="*/ 0 h 277"/>
              <a:gd name="T72" fmla="*/ 0 w 130"/>
              <a:gd name="T73" fmla="*/ 9 h 277"/>
              <a:gd name="T74" fmla="*/ 10 w 130"/>
              <a:gd name="T75" fmla="*/ 9 h 277"/>
              <a:gd name="T76" fmla="*/ 10 w 130"/>
              <a:gd name="T77" fmla="*/ 0 h 277"/>
              <a:gd name="T78" fmla="*/ 0 w 130"/>
              <a:gd name="T79" fmla="*/ 0 h 277"/>
              <a:gd name="T80" fmla="*/ 0 w 130"/>
              <a:gd name="T81" fmla="*/ 277 h 277"/>
              <a:gd name="T82" fmla="*/ 10 w 130"/>
              <a:gd name="T83" fmla="*/ 277 h 277"/>
              <a:gd name="T84" fmla="*/ 10 w 130"/>
              <a:gd name="T85" fmla="*/ 268 h 277"/>
              <a:gd name="T86" fmla="*/ 0 w 130"/>
              <a:gd name="T87" fmla="*/ 268 h 277"/>
              <a:gd name="T88" fmla="*/ 0 w 13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30" h="277">
                <a:moveTo>
                  <a:pt x="10" y="258"/>
                </a:moveTo>
                <a:lnTo>
                  <a:pt x="10" y="277"/>
                </a:lnTo>
                <a:lnTo>
                  <a:pt x="120" y="277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30" y="268"/>
                </a:lnTo>
                <a:lnTo>
                  <a:pt x="130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30" y="277"/>
                </a:moveTo>
                <a:lnTo>
                  <a:pt x="130" y="268"/>
                </a:lnTo>
                <a:lnTo>
                  <a:pt x="120" y="268"/>
                </a:lnTo>
                <a:lnTo>
                  <a:pt x="120" y="277"/>
                </a:lnTo>
                <a:lnTo>
                  <a:pt x="130" y="277"/>
                </a:lnTo>
                <a:close/>
                <a:moveTo>
                  <a:pt x="130" y="0"/>
                </a:moveTo>
                <a:lnTo>
                  <a:pt x="120" y="0"/>
                </a:lnTo>
                <a:lnTo>
                  <a:pt x="120" y="9"/>
                </a:lnTo>
                <a:lnTo>
                  <a:pt x="130" y="9"/>
                </a:lnTo>
                <a:lnTo>
                  <a:pt x="13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61" name="Freeform 3469"/>
          <p:cNvSpPr>
            <a:spLocks noEditPoints="1"/>
          </p:cNvSpPr>
          <p:nvPr/>
        </p:nvSpPr>
        <p:spPr bwMode="auto">
          <a:xfrm>
            <a:off x="6823075" y="3498850"/>
            <a:ext cx="123825" cy="220663"/>
          </a:xfrm>
          <a:custGeom>
            <a:avLst/>
            <a:gdLst>
              <a:gd name="T0" fmla="*/ 10 w 155"/>
              <a:gd name="T1" fmla="*/ 258 h 277"/>
              <a:gd name="T2" fmla="*/ 10 w 155"/>
              <a:gd name="T3" fmla="*/ 277 h 277"/>
              <a:gd name="T4" fmla="*/ 146 w 155"/>
              <a:gd name="T5" fmla="*/ 277 h 277"/>
              <a:gd name="T6" fmla="*/ 146 w 155"/>
              <a:gd name="T7" fmla="*/ 258 h 277"/>
              <a:gd name="T8" fmla="*/ 10 w 155"/>
              <a:gd name="T9" fmla="*/ 258 h 277"/>
              <a:gd name="T10" fmla="*/ 136 w 155"/>
              <a:gd name="T11" fmla="*/ 268 h 277"/>
              <a:gd name="T12" fmla="*/ 155 w 155"/>
              <a:gd name="T13" fmla="*/ 268 h 277"/>
              <a:gd name="T14" fmla="*/ 155 w 155"/>
              <a:gd name="T15" fmla="*/ 9 h 277"/>
              <a:gd name="T16" fmla="*/ 136 w 155"/>
              <a:gd name="T17" fmla="*/ 9 h 277"/>
              <a:gd name="T18" fmla="*/ 136 w 155"/>
              <a:gd name="T19" fmla="*/ 268 h 277"/>
              <a:gd name="T20" fmla="*/ 146 w 155"/>
              <a:gd name="T21" fmla="*/ 19 h 277"/>
              <a:gd name="T22" fmla="*/ 146 w 155"/>
              <a:gd name="T23" fmla="*/ 0 h 277"/>
              <a:gd name="T24" fmla="*/ 10 w 155"/>
              <a:gd name="T25" fmla="*/ 0 h 277"/>
              <a:gd name="T26" fmla="*/ 10 w 155"/>
              <a:gd name="T27" fmla="*/ 19 h 277"/>
              <a:gd name="T28" fmla="*/ 146 w 155"/>
              <a:gd name="T29" fmla="*/ 19 h 277"/>
              <a:gd name="T30" fmla="*/ 20 w 155"/>
              <a:gd name="T31" fmla="*/ 9 h 277"/>
              <a:gd name="T32" fmla="*/ 0 w 155"/>
              <a:gd name="T33" fmla="*/ 9 h 277"/>
              <a:gd name="T34" fmla="*/ 0 w 155"/>
              <a:gd name="T35" fmla="*/ 268 h 277"/>
              <a:gd name="T36" fmla="*/ 20 w 155"/>
              <a:gd name="T37" fmla="*/ 268 h 277"/>
              <a:gd name="T38" fmla="*/ 20 w 155"/>
              <a:gd name="T39" fmla="*/ 9 h 277"/>
              <a:gd name="T40" fmla="*/ 0 w 155"/>
              <a:gd name="T41" fmla="*/ 277 h 277"/>
              <a:gd name="T42" fmla="*/ 10 w 155"/>
              <a:gd name="T43" fmla="*/ 277 h 277"/>
              <a:gd name="T44" fmla="*/ 10 w 155"/>
              <a:gd name="T45" fmla="*/ 268 h 277"/>
              <a:gd name="T46" fmla="*/ 0 w 155"/>
              <a:gd name="T47" fmla="*/ 268 h 277"/>
              <a:gd name="T48" fmla="*/ 0 w 155"/>
              <a:gd name="T49" fmla="*/ 277 h 277"/>
              <a:gd name="T50" fmla="*/ 155 w 155"/>
              <a:gd name="T51" fmla="*/ 277 h 277"/>
              <a:gd name="T52" fmla="*/ 155 w 155"/>
              <a:gd name="T53" fmla="*/ 268 h 277"/>
              <a:gd name="T54" fmla="*/ 146 w 155"/>
              <a:gd name="T55" fmla="*/ 268 h 277"/>
              <a:gd name="T56" fmla="*/ 146 w 155"/>
              <a:gd name="T57" fmla="*/ 277 h 277"/>
              <a:gd name="T58" fmla="*/ 155 w 155"/>
              <a:gd name="T59" fmla="*/ 277 h 277"/>
              <a:gd name="T60" fmla="*/ 155 w 155"/>
              <a:gd name="T61" fmla="*/ 0 h 277"/>
              <a:gd name="T62" fmla="*/ 146 w 155"/>
              <a:gd name="T63" fmla="*/ 0 h 277"/>
              <a:gd name="T64" fmla="*/ 146 w 155"/>
              <a:gd name="T65" fmla="*/ 9 h 277"/>
              <a:gd name="T66" fmla="*/ 155 w 155"/>
              <a:gd name="T67" fmla="*/ 9 h 277"/>
              <a:gd name="T68" fmla="*/ 155 w 155"/>
              <a:gd name="T69" fmla="*/ 0 h 277"/>
              <a:gd name="T70" fmla="*/ 0 w 155"/>
              <a:gd name="T71" fmla="*/ 0 h 277"/>
              <a:gd name="T72" fmla="*/ 0 w 155"/>
              <a:gd name="T73" fmla="*/ 9 h 277"/>
              <a:gd name="T74" fmla="*/ 10 w 155"/>
              <a:gd name="T75" fmla="*/ 9 h 277"/>
              <a:gd name="T76" fmla="*/ 10 w 155"/>
              <a:gd name="T77" fmla="*/ 0 h 277"/>
              <a:gd name="T78" fmla="*/ 0 w 155"/>
              <a:gd name="T79" fmla="*/ 0 h 277"/>
              <a:gd name="T80" fmla="*/ 0 w 155"/>
              <a:gd name="T81" fmla="*/ 277 h 277"/>
              <a:gd name="T82" fmla="*/ 10 w 155"/>
              <a:gd name="T83" fmla="*/ 277 h 277"/>
              <a:gd name="T84" fmla="*/ 10 w 155"/>
              <a:gd name="T85" fmla="*/ 268 h 277"/>
              <a:gd name="T86" fmla="*/ 0 w 155"/>
              <a:gd name="T87" fmla="*/ 268 h 277"/>
              <a:gd name="T88" fmla="*/ 0 w 155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55" h="277">
                <a:moveTo>
                  <a:pt x="10" y="258"/>
                </a:moveTo>
                <a:lnTo>
                  <a:pt x="10" y="277"/>
                </a:lnTo>
                <a:lnTo>
                  <a:pt x="146" y="277"/>
                </a:lnTo>
                <a:lnTo>
                  <a:pt x="146" y="258"/>
                </a:lnTo>
                <a:lnTo>
                  <a:pt x="10" y="258"/>
                </a:lnTo>
                <a:close/>
                <a:moveTo>
                  <a:pt x="136" y="268"/>
                </a:moveTo>
                <a:lnTo>
                  <a:pt x="155" y="268"/>
                </a:lnTo>
                <a:lnTo>
                  <a:pt x="155" y="9"/>
                </a:lnTo>
                <a:lnTo>
                  <a:pt x="136" y="9"/>
                </a:lnTo>
                <a:lnTo>
                  <a:pt x="136" y="268"/>
                </a:lnTo>
                <a:close/>
                <a:moveTo>
                  <a:pt x="146" y="19"/>
                </a:moveTo>
                <a:lnTo>
                  <a:pt x="146" y="0"/>
                </a:lnTo>
                <a:lnTo>
                  <a:pt x="10" y="0"/>
                </a:lnTo>
                <a:lnTo>
                  <a:pt x="10" y="19"/>
                </a:lnTo>
                <a:lnTo>
                  <a:pt x="146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55" y="277"/>
                </a:moveTo>
                <a:lnTo>
                  <a:pt x="155" y="268"/>
                </a:lnTo>
                <a:lnTo>
                  <a:pt x="146" y="268"/>
                </a:lnTo>
                <a:lnTo>
                  <a:pt x="146" y="277"/>
                </a:lnTo>
                <a:lnTo>
                  <a:pt x="155" y="277"/>
                </a:lnTo>
                <a:close/>
                <a:moveTo>
                  <a:pt x="155" y="0"/>
                </a:moveTo>
                <a:lnTo>
                  <a:pt x="146" y="0"/>
                </a:lnTo>
                <a:lnTo>
                  <a:pt x="146" y="9"/>
                </a:lnTo>
                <a:lnTo>
                  <a:pt x="155" y="9"/>
                </a:lnTo>
                <a:lnTo>
                  <a:pt x="155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69" name="Freeform 3477"/>
          <p:cNvSpPr>
            <a:spLocks noEditPoints="1"/>
          </p:cNvSpPr>
          <p:nvPr/>
        </p:nvSpPr>
        <p:spPr bwMode="auto">
          <a:xfrm>
            <a:off x="6634163" y="5727700"/>
            <a:ext cx="96837" cy="220663"/>
          </a:xfrm>
          <a:custGeom>
            <a:avLst/>
            <a:gdLst>
              <a:gd name="T0" fmla="*/ 10 w 123"/>
              <a:gd name="T1" fmla="*/ 258 h 277"/>
              <a:gd name="T2" fmla="*/ 10 w 123"/>
              <a:gd name="T3" fmla="*/ 277 h 277"/>
              <a:gd name="T4" fmla="*/ 113 w 123"/>
              <a:gd name="T5" fmla="*/ 277 h 277"/>
              <a:gd name="T6" fmla="*/ 113 w 123"/>
              <a:gd name="T7" fmla="*/ 258 h 277"/>
              <a:gd name="T8" fmla="*/ 10 w 123"/>
              <a:gd name="T9" fmla="*/ 258 h 277"/>
              <a:gd name="T10" fmla="*/ 103 w 123"/>
              <a:gd name="T11" fmla="*/ 268 h 277"/>
              <a:gd name="T12" fmla="*/ 123 w 123"/>
              <a:gd name="T13" fmla="*/ 268 h 277"/>
              <a:gd name="T14" fmla="*/ 123 w 123"/>
              <a:gd name="T15" fmla="*/ 9 h 277"/>
              <a:gd name="T16" fmla="*/ 103 w 123"/>
              <a:gd name="T17" fmla="*/ 9 h 277"/>
              <a:gd name="T18" fmla="*/ 103 w 123"/>
              <a:gd name="T19" fmla="*/ 268 h 277"/>
              <a:gd name="T20" fmla="*/ 113 w 123"/>
              <a:gd name="T21" fmla="*/ 19 h 277"/>
              <a:gd name="T22" fmla="*/ 113 w 123"/>
              <a:gd name="T23" fmla="*/ 0 h 277"/>
              <a:gd name="T24" fmla="*/ 10 w 123"/>
              <a:gd name="T25" fmla="*/ 0 h 277"/>
              <a:gd name="T26" fmla="*/ 10 w 123"/>
              <a:gd name="T27" fmla="*/ 19 h 277"/>
              <a:gd name="T28" fmla="*/ 113 w 123"/>
              <a:gd name="T29" fmla="*/ 19 h 277"/>
              <a:gd name="T30" fmla="*/ 19 w 123"/>
              <a:gd name="T31" fmla="*/ 9 h 277"/>
              <a:gd name="T32" fmla="*/ 0 w 123"/>
              <a:gd name="T33" fmla="*/ 9 h 277"/>
              <a:gd name="T34" fmla="*/ 0 w 123"/>
              <a:gd name="T35" fmla="*/ 268 h 277"/>
              <a:gd name="T36" fmla="*/ 19 w 123"/>
              <a:gd name="T37" fmla="*/ 268 h 277"/>
              <a:gd name="T38" fmla="*/ 19 w 123"/>
              <a:gd name="T39" fmla="*/ 9 h 277"/>
              <a:gd name="T40" fmla="*/ 0 w 123"/>
              <a:gd name="T41" fmla="*/ 277 h 277"/>
              <a:gd name="T42" fmla="*/ 10 w 123"/>
              <a:gd name="T43" fmla="*/ 277 h 277"/>
              <a:gd name="T44" fmla="*/ 10 w 123"/>
              <a:gd name="T45" fmla="*/ 268 h 277"/>
              <a:gd name="T46" fmla="*/ 0 w 123"/>
              <a:gd name="T47" fmla="*/ 268 h 277"/>
              <a:gd name="T48" fmla="*/ 0 w 123"/>
              <a:gd name="T49" fmla="*/ 277 h 277"/>
              <a:gd name="T50" fmla="*/ 123 w 123"/>
              <a:gd name="T51" fmla="*/ 277 h 277"/>
              <a:gd name="T52" fmla="*/ 123 w 123"/>
              <a:gd name="T53" fmla="*/ 268 h 277"/>
              <a:gd name="T54" fmla="*/ 113 w 123"/>
              <a:gd name="T55" fmla="*/ 268 h 277"/>
              <a:gd name="T56" fmla="*/ 113 w 123"/>
              <a:gd name="T57" fmla="*/ 277 h 277"/>
              <a:gd name="T58" fmla="*/ 123 w 123"/>
              <a:gd name="T59" fmla="*/ 277 h 277"/>
              <a:gd name="T60" fmla="*/ 123 w 123"/>
              <a:gd name="T61" fmla="*/ 0 h 277"/>
              <a:gd name="T62" fmla="*/ 113 w 123"/>
              <a:gd name="T63" fmla="*/ 0 h 277"/>
              <a:gd name="T64" fmla="*/ 113 w 123"/>
              <a:gd name="T65" fmla="*/ 9 h 277"/>
              <a:gd name="T66" fmla="*/ 123 w 123"/>
              <a:gd name="T67" fmla="*/ 9 h 277"/>
              <a:gd name="T68" fmla="*/ 123 w 123"/>
              <a:gd name="T69" fmla="*/ 0 h 277"/>
              <a:gd name="T70" fmla="*/ 0 w 123"/>
              <a:gd name="T71" fmla="*/ 0 h 277"/>
              <a:gd name="T72" fmla="*/ 0 w 123"/>
              <a:gd name="T73" fmla="*/ 9 h 277"/>
              <a:gd name="T74" fmla="*/ 10 w 123"/>
              <a:gd name="T75" fmla="*/ 9 h 277"/>
              <a:gd name="T76" fmla="*/ 10 w 123"/>
              <a:gd name="T77" fmla="*/ 0 h 277"/>
              <a:gd name="T78" fmla="*/ 0 w 123"/>
              <a:gd name="T79" fmla="*/ 0 h 277"/>
              <a:gd name="T80" fmla="*/ 0 w 123"/>
              <a:gd name="T81" fmla="*/ 277 h 277"/>
              <a:gd name="T82" fmla="*/ 10 w 123"/>
              <a:gd name="T83" fmla="*/ 277 h 277"/>
              <a:gd name="T84" fmla="*/ 10 w 123"/>
              <a:gd name="T85" fmla="*/ 268 h 277"/>
              <a:gd name="T86" fmla="*/ 0 w 123"/>
              <a:gd name="T87" fmla="*/ 268 h 277"/>
              <a:gd name="T88" fmla="*/ 0 w 123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7">
                <a:moveTo>
                  <a:pt x="10" y="258"/>
                </a:moveTo>
                <a:lnTo>
                  <a:pt x="10" y="277"/>
                </a:lnTo>
                <a:lnTo>
                  <a:pt x="113" y="277"/>
                </a:lnTo>
                <a:lnTo>
                  <a:pt x="113" y="258"/>
                </a:lnTo>
                <a:lnTo>
                  <a:pt x="10" y="258"/>
                </a:lnTo>
                <a:close/>
                <a:moveTo>
                  <a:pt x="103" y="268"/>
                </a:moveTo>
                <a:lnTo>
                  <a:pt x="123" y="268"/>
                </a:lnTo>
                <a:lnTo>
                  <a:pt x="123" y="9"/>
                </a:lnTo>
                <a:lnTo>
                  <a:pt x="103" y="9"/>
                </a:lnTo>
                <a:lnTo>
                  <a:pt x="103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3" y="277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7"/>
                </a:lnTo>
                <a:lnTo>
                  <a:pt x="123" y="277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76" name="Freeform 3484"/>
          <p:cNvSpPr>
            <a:spLocks noEditPoints="1"/>
          </p:cNvSpPr>
          <p:nvPr/>
        </p:nvSpPr>
        <p:spPr bwMode="auto">
          <a:xfrm>
            <a:off x="6777038" y="5727700"/>
            <a:ext cx="103187" cy="220663"/>
          </a:xfrm>
          <a:custGeom>
            <a:avLst/>
            <a:gdLst>
              <a:gd name="T0" fmla="*/ 10 w 129"/>
              <a:gd name="T1" fmla="*/ 258 h 277"/>
              <a:gd name="T2" fmla="*/ 10 w 129"/>
              <a:gd name="T3" fmla="*/ 277 h 277"/>
              <a:gd name="T4" fmla="*/ 120 w 129"/>
              <a:gd name="T5" fmla="*/ 277 h 277"/>
              <a:gd name="T6" fmla="*/ 120 w 129"/>
              <a:gd name="T7" fmla="*/ 258 h 277"/>
              <a:gd name="T8" fmla="*/ 10 w 129"/>
              <a:gd name="T9" fmla="*/ 258 h 277"/>
              <a:gd name="T10" fmla="*/ 110 w 129"/>
              <a:gd name="T11" fmla="*/ 268 h 277"/>
              <a:gd name="T12" fmla="*/ 129 w 129"/>
              <a:gd name="T13" fmla="*/ 268 h 277"/>
              <a:gd name="T14" fmla="*/ 129 w 129"/>
              <a:gd name="T15" fmla="*/ 9 h 277"/>
              <a:gd name="T16" fmla="*/ 110 w 129"/>
              <a:gd name="T17" fmla="*/ 9 h 277"/>
              <a:gd name="T18" fmla="*/ 110 w 129"/>
              <a:gd name="T19" fmla="*/ 268 h 277"/>
              <a:gd name="T20" fmla="*/ 120 w 129"/>
              <a:gd name="T21" fmla="*/ 19 h 277"/>
              <a:gd name="T22" fmla="*/ 120 w 129"/>
              <a:gd name="T23" fmla="*/ 0 h 277"/>
              <a:gd name="T24" fmla="*/ 10 w 129"/>
              <a:gd name="T25" fmla="*/ 0 h 277"/>
              <a:gd name="T26" fmla="*/ 10 w 129"/>
              <a:gd name="T27" fmla="*/ 19 h 277"/>
              <a:gd name="T28" fmla="*/ 120 w 129"/>
              <a:gd name="T29" fmla="*/ 19 h 277"/>
              <a:gd name="T30" fmla="*/ 19 w 129"/>
              <a:gd name="T31" fmla="*/ 9 h 277"/>
              <a:gd name="T32" fmla="*/ 0 w 129"/>
              <a:gd name="T33" fmla="*/ 9 h 277"/>
              <a:gd name="T34" fmla="*/ 0 w 129"/>
              <a:gd name="T35" fmla="*/ 268 h 277"/>
              <a:gd name="T36" fmla="*/ 19 w 129"/>
              <a:gd name="T37" fmla="*/ 268 h 277"/>
              <a:gd name="T38" fmla="*/ 19 w 129"/>
              <a:gd name="T39" fmla="*/ 9 h 277"/>
              <a:gd name="T40" fmla="*/ 0 w 129"/>
              <a:gd name="T41" fmla="*/ 277 h 277"/>
              <a:gd name="T42" fmla="*/ 10 w 129"/>
              <a:gd name="T43" fmla="*/ 277 h 277"/>
              <a:gd name="T44" fmla="*/ 10 w 129"/>
              <a:gd name="T45" fmla="*/ 268 h 277"/>
              <a:gd name="T46" fmla="*/ 0 w 129"/>
              <a:gd name="T47" fmla="*/ 268 h 277"/>
              <a:gd name="T48" fmla="*/ 0 w 129"/>
              <a:gd name="T49" fmla="*/ 277 h 277"/>
              <a:gd name="T50" fmla="*/ 129 w 129"/>
              <a:gd name="T51" fmla="*/ 277 h 277"/>
              <a:gd name="T52" fmla="*/ 129 w 129"/>
              <a:gd name="T53" fmla="*/ 268 h 277"/>
              <a:gd name="T54" fmla="*/ 120 w 129"/>
              <a:gd name="T55" fmla="*/ 268 h 277"/>
              <a:gd name="T56" fmla="*/ 120 w 129"/>
              <a:gd name="T57" fmla="*/ 277 h 277"/>
              <a:gd name="T58" fmla="*/ 129 w 129"/>
              <a:gd name="T59" fmla="*/ 277 h 277"/>
              <a:gd name="T60" fmla="*/ 129 w 129"/>
              <a:gd name="T61" fmla="*/ 0 h 277"/>
              <a:gd name="T62" fmla="*/ 120 w 129"/>
              <a:gd name="T63" fmla="*/ 0 h 277"/>
              <a:gd name="T64" fmla="*/ 120 w 129"/>
              <a:gd name="T65" fmla="*/ 9 h 277"/>
              <a:gd name="T66" fmla="*/ 129 w 129"/>
              <a:gd name="T67" fmla="*/ 9 h 277"/>
              <a:gd name="T68" fmla="*/ 129 w 129"/>
              <a:gd name="T69" fmla="*/ 0 h 277"/>
              <a:gd name="T70" fmla="*/ 0 w 129"/>
              <a:gd name="T71" fmla="*/ 0 h 277"/>
              <a:gd name="T72" fmla="*/ 0 w 129"/>
              <a:gd name="T73" fmla="*/ 9 h 277"/>
              <a:gd name="T74" fmla="*/ 10 w 129"/>
              <a:gd name="T75" fmla="*/ 9 h 277"/>
              <a:gd name="T76" fmla="*/ 10 w 129"/>
              <a:gd name="T77" fmla="*/ 0 h 277"/>
              <a:gd name="T78" fmla="*/ 0 w 129"/>
              <a:gd name="T79" fmla="*/ 0 h 277"/>
              <a:gd name="T80" fmla="*/ 0 w 129"/>
              <a:gd name="T81" fmla="*/ 277 h 277"/>
              <a:gd name="T82" fmla="*/ 10 w 129"/>
              <a:gd name="T83" fmla="*/ 277 h 277"/>
              <a:gd name="T84" fmla="*/ 10 w 129"/>
              <a:gd name="T85" fmla="*/ 268 h 277"/>
              <a:gd name="T86" fmla="*/ 0 w 129"/>
              <a:gd name="T87" fmla="*/ 268 h 277"/>
              <a:gd name="T88" fmla="*/ 0 w 129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9" h="277">
                <a:moveTo>
                  <a:pt x="10" y="258"/>
                </a:moveTo>
                <a:lnTo>
                  <a:pt x="10" y="277"/>
                </a:lnTo>
                <a:lnTo>
                  <a:pt x="120" y="277"/>
                </a:lnTo>
                <a:lnTo>
                  <a:pt x="120" y="258"/>
                </a:lnTo>
                <a:lnTo>
                  <a:pt x="10" y="258"/>
                </a:lnTo>
                <a:close/>
                <a:moveTo>
                  <a:pt x="110" y="268"/>
                </a:moveTo>
                <a:lnTo>
                  <a:pt x="129" y="268"/>
                </a:lnTo>
                <a:lnTo>
                  <a:pt x="129" y="9"/>
                </a:lnTo>
                <a:lnTo>
                  <a:pt x="110" y="9"/>
                </a:lnTo>
                <a:lnTo>
                  <a:pt x="110" y="268"/>
                </a:lnTo>
                <a:close/>
                <a:moveTo>
                  <a:pt x="120" y="19"/>
                </a:moveTo>
                <a:lnTo>
                  <a:pt x="120" y="0"/>
                </a:lnTo>
                <a:lnTo>
                  <a:pt x="10" y="0"/>
                </a:lnTo>
                <a:lnTo>
                  <a:pt x="10" y="19"/>
                </a:lnTo>
                <a:lnTo>
                  <a:pt x="12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9" y="277"/>
                </a:moveTo>
                <a:lnTo>
                  <a:pt x="129" y="268"/>
                </a:lnTo>
                <a:lnTo>
                  <a:pt x="120" y="268"/>
                </a:lnTo>
                <a:lnTo>
                  <a:pt x="120" y="277"/>
                </a:lnTo>
                <a:lnTo>
                  <a:pt x="129" y="277"/>
                </a:lnTo>
                <a:close/>
                <a:moveTo>
                  <a:pt x="129" y="0"/>
                </a:moveTo>
                <a:lnTo>
                  <a:pt x="120" y="0"/>
                </a:lnTo>
                <a:lnTo>
                  <a:pt x="120" y="9"/>
                </a:lnTo>
                <a:lnTo>
                  <a:pt x="129" y="9"/>
                </a:lnTo>
                <a:lnTo>
                  <a:pt x="129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77" name="Freeform 3485"/>
          <p:cNvSpPr>
            <a:spLocks noEditPoints="1"/>
          </p:cNvSpPr>
          <p:nvPr/>
        </p:nvSpPr>
        <p:spPr bwMode="auto">
          <a:xfrm>
            <a:off x="7469188" y="4513263"/>
            <a:ext cx="98425" cy="220662"/>
          </a:xfrm>
          <a:custGeom>
            <a:avLst/>
            <a:gdLst>
              <a:gd name="T0" fmla="*/ 9 w 122"/>
              <a:gd name="T1" fmla="*/ 259 h 278"/>
              <a:gd name="T2" fmla="*/ 9 w 122"/>
              <a:gd name="T3" fmla="*/ 278 h 278"/>
              <a:gd name="T4" fmla="*/ 113 w 122"/>
              <a:gd name="T5" fmla="*/ 278 h 278"/>
              <a:gd name="T6" fmla="*/ 113 w 122"/>
              <a:gd name="T7" fmla="*/ 259 h 278"/>
              <a:gd name="T8" fmla="*/ 9 w 122"/>
              <a:gd name="T9" fmla="*/ 259 h 278"/>
              <a:gd name="T10" fmla="*/ 103 w 122"/>
              <a:gd name="T11" fmla="*/ 268 h 278"/>
              <a:gd name="T12" fmla="*/ 122 w 122"/>
              <a:gd name="T13" fmla="*/ 268 h 278"/>
              <a:gd name="T14" fmla="*/ 122 w 122"/>
              <a:gd name="T15" fmla="*/ 10 h 278"/>
              <a:gd name="T16" fmla="*/ 103 w 122"/>
              <a:gd name="T17" fmla="*/ 10 h 278"/>
              <a:gd name="T18" fmla="*/ 103 w 122"/>
              <a:gd name="T19" fmla="*/ 268 h 278"/>
              <a:gd name="T20" fmla="*/ 113 w 122"/>
              <a:gd name="T21" fmla="*/ 20 h 278"/>
              <a:gd name="T22" fmla="*/ 113 w 122"/>
              <a:gd name="T23" fmla="*/ 0 h 278"/>
              <a:gd name="T24" fmla="*/ 9 w 122"/>
              <a:gd name="T25" fmla="*/ 0 h 278"/>
              <a:gd name="T26" fmla="*/ 9 w 122"/>
              <a:gd name="T27" fmla="*/ 20 h 278"/>
              <a:gd name="T28" fmla="*/ 113 w 122"/>
              <a:gd name="T29" fmla="*/ 20 h 278"/>
              <a:gd name="T30" fmla="*/ 19 w 122"/>
              <a:gd name="T31" fmla="*/ 10 h 278"/>
              <a:gd name="T32" fmla="*/ 0 w 122"/>
              <a:gd name="T33" fmla="*/ 10 h 278"/>
              <a:gd name="T34" fmla="*/ 0 w 122"/>
              <a:gd name="T35" fmla="*/ 268 h 278"/>
              <a:gd name="T36" fmla="*/ 19 w 122"/>
              <a:gd name="T37" fmla="*/ 268 h 278"/>
              <a:gd name="T38" fmla="*/ 19 w 122"/>
              <a:gd name="T39" fmla="*/ 10 h 278"/>
              <a:gd name="T40" fmla="*/ 0 w 122"/>
              <a:gd name="T41" fmla="*/ 278 h 278"/>
              <a:gd name="T42" fmla="*/ 9 w 122"/>
              <a:gd name="T43" fmla="*/ 278 h 278"/>
              <a:gd name="T44" fmla="*/ 9 w 122"/>
              <a:gd name="T45" fmla="*/ 268 h 278"/>
              <a:gd name="T46" fmla="*/ 0 w 122"/>
              <a:gd name="T47" fmla="*/ 268 h 278"/>
              <a:gd name="T48" fmla="*/ 0 w 122"/>
              <a:gd name="T49" fmla="*/ 278 h 278"/>
              <a:gd name="T50" fmla="*/ 122 w 122"/>
              <a:gd name="T51" fmla="*/ 278 h 278"/>
              <a:gd name="T52" fmla="*/ 122 w 122"/>
              <a:gd name="T53" fmla="*/ 268 h 278"/>
              <a:gd name="T54" fmla="*/ 113 w 122"/>
              <a:gd name="T55" fmla="*/ 268 h 278"/>
              <a:gd name="T56" fmla="*/ 113 w 122"/>
              <a:gd name="T57" fmla="*/ 278 h 278"/>
              <a:gd name="T58" fmla="*/ 122 w 122"/>
              <a:gd name="T59" fmla="*/ 278 h 278"/>
              <a:gd name="T60" fmla="*/ 122 w 122"/>
              <a:gd name="T61" fmla="*/ 0 h 278"/>
              <a:gd name="T62" fmla="*/ 113 w 122"/>
              <a:gd name="T63" fmla="*/ 0 h 278"/>
              <a:gd name="T64" fmla="*/ 113 w 122"/>
              <a:gd name="T65" fmla="*/ 10 h 278"/>
              <a:gd name="T66" fmla="*/ 122 w 122"/>
              <a:gd name="T67" fmla="*/ 10 h 278"/>
              <a:gd name="T68" fmla="*/ 122 w 122"/>
              <a:gd name="T69" fmla="*/ 0 h 278"/>
              <a:gd name="T70" fmla="*/ 0 w 122"/>
              <a:gd name="T71" fmla="*/ 0 h 278"/>
              <a:gd name="T72" fmla="*/ 0 w 122"/>
              <a:gd name="T73" fmla="*/ 10 h 278"/>
              <a:gd name="T74" fmla="*/ 9 w 122"/>
              <a:gd name="T75" fmla="*/ 10 h 278"/>
              <a:gd name="T76" fmla="*/ 9 w 122"/>
              <a:gd name="T77" fmla="*/ 0 h 278"/>
              <a:gd name="T78" fmla="*/ 0 w 122"/>
              <a:gd name="T79" fmla="*/ 0 h 278"/>
              <a:gd name="T80" fmla="*/ 0 w 122"/>
              <a:gd name="T81" fmla="*/ 278 h 278"/>
              <a:gd name="T82" fmla="*/ 9 w 122"/>
              <a:gd name="T83" fmla="*/ 278 h 278"/>
              <a:gd name="T84" fmla="*/ 9 w 122"/>
              <a:gd name="T85" fmla="*/ 268 h 278"/>
              <a:gd name="T86" fmla="*/ 0 w 122"/>
              <a:gd name="T87" fmla="*/ 268 h 278"/>
              <a:gd name="T88" fmla="*/ 0 w 122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2" h="278">
                <a:moveTo>
                  <a:pt x="9" y="259"/>
                </a:moveTo>
                <a:lnTo>
                  <a:pt x="9" y="278"/>
                </a:lnTo>
                <a:lnTo>
                  <a:pt x="113" y="278"/>
                </a:lnTo>
                <a:lnTo>
                  <a:pt x="113" y="259"/>
                </a:lnTo>
                <a:lnTo>
                  <a:pt x="9" y="259"/>
                </a:lnTo>
                <a:close/>
                <a:moveTo>
                  <a:pt x="103" y="268"/>
                </a:moveTo>
                <a:lnTo>
                  <a:pt x="122" y="268"/>
                </a:lnTo>
                <a:lnTo>
                  <a:pt x="122" y="10"/>
                </a:lnTo>
                <a:lnTo>
                  <a:pt x="103" y="10"/>
                </a:lnTo>
                <a:lnTo>
                  <a:pt x="103" y="268"/>
                </a:lnTo>
                <a:close/>
                <a:moveTo>
                  <a:pt x="113" y="20"/>
                </a:moveTo>
                <a:lnTo>
                  <a:pt x="113" y="0"/>
                </a:lnTo>
                <a:lnTo>
                  <a:pt x="9" y="0"/>
                </a:lnTo>
                <a:lnTo>
                  <a:pt x="9" y="20"/>
                </a:lnTo>
                <a:lnTo>
                  <a:pt x="113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122" y="278"/>
                </a:moveTo>
                <a:lnTo>
                  <a:pt x="122" y="268"/>
                </a:lnTo>
                <a:lnTo>
                  <a:pt x="113" y="268"/>
                </a:lnTo>
                <a:lnTo>
                  <a:pt x="113" y="278"/>
                </a:lnTo>
                <a:lnTo>
                  <a:pt x="122" y="278"/>
                </a:lnTo>
                <a:close/>
                <a:moveTo>
                  <a:pt x="122" y="0"/>
                </a:moveTo>
                <a:lnTo>
                  <a:pt x="113" y="0"/>
                </a:lnTo>
                <a:lnTo>
                  <a:pt x="113" y="10"/>
                </a:lnTo>
                <a:lnTo>
                  <a:pt x="122" y="10"/>
                </a:lnTo>
                <a:lnTo>
                  <a:pt x="122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80" name="Freeform 3488"/>
          <p:cNvSpPr>
            <a:spLocks noEditPoints="1"/>
          </p:cNvSpPr>
          <p:nvPr/>
        </p:nvSpPr>
        <p:spPr bwMode="auto">
          <a:xfrm>
            <a:off x="6669088" y="3498850"/>
            <a:ext cx="98425" cy="220663"/>
          </a:xfrm>
          <a:custGeom>
            <a:avLst/>
            <a:gdLst>
              <a:gd name="T0" fmla="*/ 10 w 123"/>
              <a:gd name="T1" fmla="*/ 258 h 277"/>
              <a:gd name="T2" fmla="*/ 10 w 123"/>
              <a:gd name="T3" fmla="*/ 277 h 277"/>
              <a:gd name="T4" fmla="*/ 113 w 123"/>
              <a:gd name="T5" fmla="*/ 277 h 277"/>
              <a:gd name="T6" fmla="*/ 113 w 123"/>
              <a:gd name="T7" fmla="*/ 258 h 277"/>
              <a:gd name="T8" fmla="*/ 10 w 123"/>
              <a:gd name="T9" fmla="*/ 258 h 277"/>
              <a:gd name="T10" fmla="*/ 104 w 123"/>
              <a:gd name="T11" fmla="*/ 268 h 277"/>
              <a:gd name="T12" fmla="*/ 123 w 123"/>
              <a:gd name="T13" fmla="*/ 268 h 277"/>
              <a:gd name="T14" fmla="*/ 123 w 123"/>
              <a:gd name="T15" fmla="*/ 9 h 277"/>
              <a:gd name="T16" fmla="*/ 104 w 123"/>
              <a:gd name="T17" fmla="*/ 9 h 277"/>
              <a:gd name="T18" fmla="*/ 104 w 123"/>
              <a:gd name="T19" fmla="*/ 268 h 277"/>
              <a:gd name="T20" fmla="*/ 113 w 123"/>
              <a:gd name="T21" fmla="*/ 19 h 277"/>
              <a:gd name="T22" fmla="*/ 113 w 123"/>
              <a:gd name="T23" fmla="*/ 0 h 277"/>
              <a:gd name="T24" fmla="*/ 10 w 123"/>
              <a:gd name="T25" fmla="*/ 0 h 277"/>
              <a:gd name="T26" fmla="*/ 10 w 123"/>
              <a:gd name="T27" fmla="*/ 19 h 277"/>
              <a:gd name="T28" fmla="*/ 113 w 123"/>
              <a:gd name="T29" fmla="*/ 19 h 277"/>
              <a:gd name="T30" fmla="*/ 20 w 123"/>
              <a:gd name="T31" fmla="*/ 9 h 277"/>
              <a:gd name="T32" fmla="*/ 0 w 123"/>
              <a:gd name="T33" fmla="*/ 9 h 277"/>
              <a:gd name="T34" fmla="*/ 0 w 123"/>
              <a:gd name="T35" fmla="*/ 268 h 277"/>
              <a:gd name="T36" fmla="*/ 20 w 123"/>
              <a:gd name="T37" fmla="*/ 268 h 277"/>
              <a:gd name="T38" fmla="*/ 20 w 123"/>
              <a:gd name="T39" fmla="*/ 9 h 277"/>
              <a:gd name="T40" fmla="*/ 0 w 123"/>
              <a:gd name="T41" fmla="*/ 277 h 277"/>
              <a:gd name="T42" fmla="*/ 10 w 123"/>
              <a:gd name="T43" fmla="*/ 277 h 277"/>
              <a:gd name="T44" fmla="*/ 10 w 123"/>
              <a:gd name="T45" fmla="*/ 268 h 277"/>
              <a:gd name="T46" fmla="*/ 0 w 123"/>
              <a:gd name="T47" fmla="*/ 268 h 277"/>
              <a:gd name="T48" fmla="*/ 0 w 123"/>
              <a:gd name="T49" fmla="*/ 277 h 277"/>
              <a:gd name="T50" fmla="*/ 123 w 123"/>
              <a:gd name="T51" fmla="*/ 277 h 277"/>
              <a:gd name="T52" fmla="*/ 123 w 123"/>
              <a:gd name="T53" fmla="*/ 268 h 277"/>
              <a:gd name="T54" fmla="*/ 113 w 123"/>
              <a:gd name="T55" fmla="*/ 268 h 277"/>
              <a:gd name="T56" fmla="*/ 113 w 123"/>
              <a:gd name="T57" fmla="*/ 277 h 277"/>
              <a:gd name="T58" fmla="*/ 123 w 123"/>
              <a:gd name="T59" fmla="*/ 277 h 277"/>
              <a:gd name="T60" fmla="*/ 123 w 123"/>
              <a:gd name="T61" fmla="*/ 0 h 277"/>
              <a:gd name="T62" fmla="*/ 113 w 123"/>
              <a:gd name="T63" fmla="*/ 0 h 277"/>
              <a:gd name="T64" fmla="*/ 113 w 123"/>
              <a:gd name="T65" fmla="*/ 9 h 277"/>
              <a:gd name="T66" fmla="*/ 123 w 123"/>
              <a:gd name="T67" fmla="*/ 9 h 277"/>
              <a:gd name="T68" fmla="*/ 123 w 123"/>
              <a:gd name="T69" fmla="*/ 0 h 277"/>
              <a:gd name="T70" fmla="*/ 0 w 123"/>
              <a:gd name="T71" fmla="*/ 0 h 277"/>
              <a:gd name="T72" fmla="*/ 0 w 123"/>
              <a:gd name="T73" fmla="*/ 9 h 277"/>
              <a:gd name="T74" fmla="*/ 10 w 123"/>
              <a:gd name="T75" fmla="*/ 9 h 277"/>
              <a:gd name="T76" fmla="*/ 10 w 123"/>
              <a:gd name="T77" fmla="*/ 0 h 277"/>
              <a:gd name="T78" fmla="*/ 0 w 123"/>
              <a:gd name="T79" fmla="*/ 0 h 277"/>
              <a:gd name="T80" fmla="*/ 0 w 123"/>
              <a:gd name="T81" fmla="*/ 277 h 277"/>
              <a:gd name="T82" fmla="*/ 10 w 123"/>
              <a:gd name="T83" fmla="*/ 277 h 277"/>
              <a:gd name="T84" fmla="*/ 10 w 123"/>
              <a:gd name="T85" fmla="*/ 268 h 277"/>
              <a:gd name="T86" fmla="*/ 0 w 123"/>
              <a:gd name="T87" fmla="*/ 268 h 277"/>
              <a:gd name="T88" fmla="*/ 0 w 123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23" h="277">
                <a:moveTo>
                  <a:pt x="10" y="258"/>
                </a:moveTo>
                <a:lnTo>
                  <a:pt x="10" y="277"/>
                </a:lnTo>
                <a:lnTo>
                  <a:pt x="113" y="277"/>
                </a:lnTo>
                <a:lnTo>
                  <a:pt x="113" y="258"/>
                </a:lnTo>
                <a:lnTo>
                  <a:pt x="10" y="258"/>
                </a:lnTo>
                <a:close/>
                <a:moveTo>
                  <a:pt x="104" y="268"/>
                </a:moveTo>
                <a:lnTo>
                  <a:pt x="123" y="268"/>
                </a:lnTo>
                <a:lnTo>
                  <a:pt x="123" y="9"/>
                </a:lnTo>
                <a:lnTo>
                  <a:pt x="104" y="9"/>
                </a:lnTo>
                <a:lnTo>
                  <a:pt x="104" y="268"/>
                </a:lnTo>
                <a:close/>
                <a:moveTo>
                  <a:pt x="113" y="19"/>
                </a:moveTo>
                <a:lnTo>
                  <a:pt x="113" y="0"/>
                </a:lnTo>
                <a:lnTo>
                  <a:pt x="10" y="0"/>
                </a:lnTo>
                <a:lnTo>
                  <a:pt x="10" y="19"/>
                </a:lnTo>
                <a:lnTo>
                  <a:pt x="113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23" y="277"/>
                </a:moveTo>
                <a:lnTo>
                  <a:pt x="123" y="268"/>
                </a:lnTo>
                <a:lnTo>
                  <a:pt x="113" y="268"/>
                </a:lnTo>
                <a:lnTo>
                  <a:pt x="113" y="277"/>
                </a:lnTo>
                <a:lnTo>
                  <a:pt x="123" y="277"/>
                </a:lnTo>
                <a:close/>
                <a:moveTo>
                  <a:pt x="123" y="0"/>
                </a:moveTo>
                <a:lnTo>
                  <a:pt x="113" y="0"/>
                </a:lnTo>
                <a:lnTo>
                  <a:pt x="113" y="9"/>
                </a:lnTo>
                <a:lnTo>
                  <a:pt x="123" y="9"/>
                </a:lnTo>
                <a:lnTo>
                  <a:pt x="123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82" name="Freeform 3490"/>
          <p:cNvSpPr>
            <a:spLocks noEditPoints="1"/>
          </p:cNvSpPr>
          <p:nvPr/>
        </p:nvSpPr>
        <p:spPr bwMode="auto">
          <a:xfrm>
            <a:off x="5381625" y="3498850"/>
            <a:ext cx="128588" cy="220663"/>
          </a:xfrm>
          <a:custGeom>
            <a:avLst/>
            <a:gdLst>
              <a:gd name="T0" fmla="*/ 10 w 162"/>
              <a:gd name="T1" fmla="*/ 258 h 277"/>
              <a:gd name="T2" fmla="*/ 10 w 162"/>
              <a:gd name="T3" fmla="*/ 277 h 277"/>
              <a:gd name="T4" fmla="*/ 152 w 162"/>
              <a:gd name="T5" fmla="*/ 277 h 277"/>
              <a:gd name="T6" fmla="*/ 152 w 162"/>
              <a:gd name="T7" fmla="*/ 258 h 277"/>
              <a:gd name="T8" fmla="*/ 10 w 162"/>
              <a:gd name="T9" fmla="*/ 258 h 277"/>
              <a:gd name="T10" fmla="*/ 142 w 162"/>
              <a:gd name="T11" fmla="*/ 268 h 277"/>
              <a:gd name="T12" fmla="*/ 162 w 162"/>
              <a:gd name="T13" fmla="*/ 268 h 277"/>
              <a:gd name="T14" fmla="*/ 162 w 162"/>
              <a:gd name="T15" fmla="*/ 9 h 277"/>
              <a:gd name="T16" fmla="*/ 142 w 162"/>
              <a:gd name="T17" fmla="*/ 9 h 277"/>
              <a:gd name="T18" fmla="*/ 142 w 162"/>
              <a:gd name="T19" fmla="*/ 268 h 277"/>
              <a:gd name="T20" fmla="*/ 152 w 162"/>
              <a:gd name="T21" fmla="*/ 19 h 277"/>
              <a:gd name="T22" fmla="*/ 152 w 162"/>
              <a:gd name="T23" fmla="*/ 0 h 277"/>
              <a:gd name="T24" fmla="*/ 10 w 162"/>
              <a:gd name="T25" fmla="*/ 0 h 277"/>
              <a:gd name="T26" fmla="*/ 10 w 162"/>
              <a:gd name="T27" fmla="*/ 19 h 277"/>
              <a:gd name="T28" fmla="*/ 152 w 162"/>
              <a:gd name="T29" fmla="*/ 19 h 277"/>
              <a:gd name="T30" fmla="*/ 19 w 162"/>
              <a:gd name="T31" fmla="*/ 9 h 277"/>
              <a:gd name="T32" fmla="*/ 0 w 162"/>
              <a:gd name="T33" fmla="*/ 9 h 277"/>
              <a:gd name="T34" fmla="*/ 0 w 162"/>
              <a:gd name="T35" fmla="*/ 268 h 277"/>
              <a:gd name="T36" fmla="*/ 19 w 162"/>
              <a:gd name="T37" fmla="*/ 268 h 277"/>
              <a:gd name="T38" fmla="*/ 19 w 162"/>
              <a:gd name="T39" fmla="*/ 9 h 277"/>
              <a:gd name="T40" fmla="*/ 0 w 162"/>
              <a:gd name="T41" fmla="*/ 277 h 277"/>
              <a:gd name="T42" fmla="*/ 10 w 162"/>
              <a:gd name="T43" fmla="*/ 277 h 277"/>
              <a:gd name="T44" fmla="*/ 10 w 162"/>
              <a:gd name="T45" fmla="*/ 268 h 277"/>
              <a:gd name="T46" fmla="*/ 0 w 162"/>
              <a:gd name="T47" fmla="*/ 268 h 277"/>
              <a:gd name="T48" fmla="*/ 0 w 162"/>
              <a:gd name="T49" fmla="*/ 277 h 277"/>
              <a:gd name="T50" fmla="*/ 162 w 162"/>
              <a:gd name="T51" fmla="*/ 277 h 277"/>
              <a:gd name="T52" fmla="*/ 162 w 162"/>
              <a:gd name="T53" fmla="*/ 268 h 277"/>
              <a:gd name="T54" fmla="*/ 152 w 162"/>
              <a:gd name="T55" fmla="*/ 268 h 277"/>
              <a:gd name="T56" fmla="*/ 152 w 162"/>
              <a:gd name="T57" fmla="*/ 277 h 277"/>
              <a:gd name="T58" fmla="*/ 162 w 162"/>
              <a:gd name="T59" fmla="*/ 277 h 277"/>
              <a:gd name="T60" fmla="*/ 162 w 162"/>
              <a:gd name="T61" fmla="*/ 0 h 277"/>
              <a:gd name="T62" fmla="*/ 152 w 162"/>
              <a:gd name="T63" fmla="*/ 0 h 277"/>
              <a:gd name="T64" fmla="*/ 152 w 162"/>
              <a:gd name="T65" fmla="*/ 9 h 277"/>
              <a:gd name="T66" fmla="*/ 162 w 162"/>
              <a:gd name="T67" fmla="*/ 9 h 277"/>
              <a:gd name="T68" fmla="*/ 162 w 162"/>
              <a:gd name="T69" fmla="*/ 0 h 277"/>
              <a:gd name="T70" fmla="*/ 0 w 162"/>
              <a:gd name="T71" fmla="*/ 0 h 277"/>
              <a:gd name="T72" fmla="*/ 0 w 162"/>
              <a:gd name="T73" fmla="*/ 9 h 277"/>
              <a:gd name="T74" fmla="*/ 10 w 162"/>
              <a:gd name="T75" fmla="*/ 9 h 277"/>
              <a:gd name="T76" fmla="*/ 10 w 162"/>
              <a:gd name="T77" fmla="*/ 0 h 277"/>
              <a:gd name="T78" fmla="*/ 0 w 162"/>
              <a:gd name="T79" fmla="*/ 0 h 277"/>
              <a:gd name="T80" fmla="*/ 0 w 162"/>
              <a:gd name="T81" fmla="*/ 277 h 277"/>
              <a:gd name="T82" fmla="*/ 10 w 162"/>
              <a:gd name="T83" fmla="*/ 277 h 277"/>
              <a:gd name="T84" fmla="*/ 10 w 162"/>
              <a:gd name="T85" fmla="*/ 268 h 277"/>
              <a:gd name="T86" fmla="*/ 0 w 162"/>
              <a:gd name="T87" fmla="*/ 268 h 277"/>
              <a:gd name="T88" fmla="*/ 0 w 162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2" h="277">
                <a:moveTo>
                  <a:pt x="10" y="258"/>
                </a:moveTo>
                <a:lnTo>
                  <a:pt x="10" y="277"/>
                </a:lnTo>
                <a:lnTo>
                  <a:pt x="152" y="277"/>
                </a:lnTo>
                <a:lnTo>
                  <a:pt x="152" y="258"/>
                </a:lnTo>
                <a:lnTo>
                  <a:pt x="10" y="258"/>
                </a:lnTo>
                <a:close/>
                <a:moveTo>
                  <a:pt x="142" y="268"/>
                </a:moveTo>
                <a:lnTo>
                  <a:pt x="162" y="268"/>
                </a:lnTo>
                <a:lnTo>
                  <a:pt x="162" y="9"/>
                </a:lnTo>
                <a:lnTo>
                  <a:pt x="142" y="9"/>
                </a:lnTo>
                <a:lnTo>
                  <a:pt x="142" y="268"/>
                </a:lnTo>
                <a:close/>
                <a:moveTo>
                  <a:pt x="152" y="19"/>
                </a:moveTo>
                <a:lnTo>
                  <a:pt x="152" y="0"/>
                </a:lnTo>
                <a:lnTo>
                  <a:pt x="10" y="0"/>
                </a:lnTo>
                <a:lnTo>
                  <a:pt x="10" y="19"/>
                </a:lnTo>
                <a:lnTo>
                  <a:pt x="152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62" y="277"/>
                </a:moveTo>
                <a:lnTo>
                  <a:pt x="162" y="268"/>
                </a:lnTo>
                <a:lnTo>
                  <a:pt x="152" y="268"/>
                </a:lnTo>
                <a:lnTo>
                  <a:pt x="152" y="277"/>
                </a:lnTo>
                <a:lnTo>
                  <a:pt x="162" y="277"/>
                </a:lnTo>
                <a:close/>
                <a:moveTo>
                  <a:pt x="162" y="0"/>
                </a:moveTo>
                <a:lnTo>
                  <a:pt x="152" y="0"/>
                </a:lnTo>
                <a:lnTo>
                  <a:pt x="152" y="9"/>
                </a:lnTo>
                <a:lnTo>
                  <a:pt x="162" y="9"/>
                </a:lnTo>
                <a:lnTo>
                  <a:pt x="162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83" name="Freeform 3491"/>
          <p:cNvSpPr>
            <a:spLocks noEditPoints="1"/>
          </p:cNvSpPr>
          <p:nvPr/>
        </p:nvSpPr>
        <p:spPr bwMode="auto">
          <a:xfrm>
            <a:off x="5330825" y="3903663"/>
            <a:ext cx="153988" cy="220662"/>
          </a:xfrm>
          <a:custGeom>
            <a:avLst/>
            <a:gdLst>
              <a:gd name="T0" fmla="*/ 10 w 194"/>
              <a:gd name="T1" fmla="*/ 258 h 277"/>
              <a:gd name="T2" fmla="*/ 10 w 194"/>
              <a:gd name="T3" fmla="*/ 277 h 277"/>
              <a:gd name="T4" fmla="*/ 185 w 194"/>
              <a:gd name="T5" fmla="*/ 277 h 277"/>
              <a:gd name="T6" fmla="*/ 185 w 194"/>
              <a:gd name="T7" fmla="*/ 258 h 277"/>
              <a:gd name="T8" fmla="*/ 10 w 194"/>
              <a:gd name="T9" fmla="*/ 258 h 277"/>
              <a:gd name="T10" fmla="*/ 175 w 194"/>
              <a:gd name="T11" fmla="*/ 268 h 277"/>
              <a:gd name="T12" fmla="*/ 194 w 194"/>
              <a:gd name="T13" fmla="*/ 268 h 277"/>
              <a:gd name="T14" fmla="*/ 194 w 194"/>
              <a:gd name="T15" fmla="*/ 9 h 277"/>
              <a:gd name="T16" fmla="*/ 175 w 194"/>
              <a:gd name="T17" fmla="*/ 9 h 277"/>
              <a:gd name="T18" fmla="*/ 175 w 194"/>
              <a:gd name="T19" fmla="*/ 268 h 277"/>
              <a:gd name="T20" fmla="*/ 185 w 194"/>
              <a:gd name="T21" fmla="*/ 19 h 277"/>
              <a:gd name="T22" fmla="*/ 185 w 194"/>
              <a:gd name="T23" fmla="*/ 0 h 277"/>
              <a:gd name="T24" fmla="*/ 10 w 194"/>
              <a:gd name="T25" fmla="*/ 0 h 277"/>
              <a:gd name="T26" fmla="*/ 10 w 194"/>
              <a:gd name="T27" fmla="*/ 19 h 277"/>
              <a:gd name="T28" fmla="*/ 185 w 194"/>
              <a:gd name="T29" fmla="*/ 19 h 277"/>
              <a:gd name="T30" fmla="*/ 20 w 194"/>
              <a:gd name="T31" fmla="*/ 9 h 277"/>
              <a:gd name="T32" fmla="*/ 0 w 194"/>
              <a:gd name="T33" fmla="*/ 9 h 277"/>
              <a:gd name="T34" fmla="*/ 0 w 194"/>
              <a:gd name="T35" fmla="*/ 268 h 277"/>
              <a:gd name="T36" fmla="*/ 20 w 194"/>
              <a:gd name="T37" fmla="*/ 268 h 277"/>
              <a:gd name="T38" fmla="*/ 20 w 194"/>
              <a:gd name="T39" fmla="*/ 9 h 277"/>
              <a:gd name="T40" fmla="*/ 0 w 194"/>
              <a:gd name="T41" fmla="*/ 277 h 277"/>
              <a:gd name="T42" fmla="*/ 10 w 194"/>
              <a:gd name="T43" fmla="*/ 277 h 277"/>
              <a:gd name="T44" fmla="*/ 10 w 194"/>
              <a:gd name="T45" fmla="*/ 268 h 277"/>
              <a:gd name="T46" fmla="*/ 0 w 194"/>
              <a:gd name="T47" fmla="*/ 268 h 277"/>
              <a:gd name="T48" fmla="*/ 0 w 194"/>
              <a:gd name="T49" fmla="*/ 277 h 277"/>
              <a:gd name="T50" fmla="*/ 194 w 194"/>
              <a:gd name="T51" fmla="*/ 277 h 277"/>
              <a:gd name="T52" fmla="*/ 194 w 194"/>
              <a:gd name="T53" fmla="*/ 268 h 277"/>
              <a:gd name="T54" fmla="*/ 185 w 194"/>
              <a:gd name="T55" fmla="*/ 268 h 277"/>
              <a:gd name="T56" fmla="*/ 185 w 194"/>
              <a:gd name="T57" fmla="*/ 277 h 277"/>
              <a:gd name="T58" fmla="*/ 194 w 194"/>
              <a:gd name="T59" fmla="*/ 277 h 277"/>
              <a:gd name="T60" fmla="*/ 194 w 194"/>
              <a:gd name="T61" fmla="*/ 0 h 277"/>
              <a:gd name="T62" fmla="*/ 185 w 194"/>
              <a:gd name="T63" fmla="*/ 0 h 277"/>
              <a:gd name="T64" fmla="*/ 185 w 194"/>
              <a:gd name="T65" fmla="*/ 9 h 277"/>
              <a:gd name="T66" fmla="*/ 194 w 194"/>
              <a:gd name="T67" fmla="*/ 9 h 277"/>
              <a:gd name="T68" fmla="*/ 194 w 194"/>
              <a:gd name="T69" fmla="*/ 0 h 277"/>
              <a:gd name="T70" fmla="*/ 0 w 194"/>
              <a:gd name="T71" fmla="*/ 0 h 277"/>
              <a:gd name="T72" fmla="*/ 0 w 194"/>
              <a:gd name="T73" fmla="*/ 9 h 277"/>
              <a:gd name="T74" fmla="*/ 10 w 194"/>
              <a:gd name="T75" fmla="*/ 9 h 277"/>
              <a:gd name="T76" fmla="*/ 10 w 194"/>
              <a:gd name="T77" fmla="*/ 0 h 277"/>
              <a:gd name="T78" fmla="*/ 0 w 194"/>
              <a:gd name="T79" fmla="*/ 0 h 277"/>
              <a:gd name="T80" fmla="*/ 0 w 194"/>
              <a:gd name="T81" fmla="*/ 277 h 277"/>
              <a:gd name="T82" fmla="*/ 10 w 194"/>
              <a:gd name="T83" fmla="*/ 277 h 277"/>
              <a:gd name="T84" fmla="*/ 10 w 194"/>
              <a:gd name="T85" fmla="*/ 268 h 277"/>
              <a:gd name="T86" fmla="*/ 0 w 194"/>
              <a:gd name="T87" fmla="*/ 268 h 277"/>
              <a:gd name="T88" fmla="*/ 0 w 19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94" h="277">
                <a:moveTo>
                  <a:pt x="10" y="258"/>
                </a:moveTo>
                <a:lnTo>
                  <a:pt x="10" y="277"/>
                </a:lnTo>
                <a:lnTo>
                  <a:pt x="185" y="277"/>
                </a:lnTo>
                <a:lnTo>
                  <a:pt x="185" y="258"/>
                </a:lnTo>
                <a:lnTo>
                  <a:pt x="10" y="258"/>
                </a:lnTo>
                <a:close/>
                <a:moveTo>
                  <a:pt x="175" y="268"/>
                </a:moveTo>
                <a:lnTo>
                  <a:pt x="194" y="268"/>
                </a:lnTo>
                <a:lnTo>
                  <a:pt x="194" y="9"/>
                </a:lnTo>
                <a:lnTo>
                  <a:pt x="175" y="9"/>
                </a:lnTo>
                <a:lnTo>
                  <a:pt x="175" y="268"/>
                </a:lnTo>
                <a:close/>
                <a:moveTo>
                  <a:pt x="185" y="19"/>
                </a:moveTo>
                <a:lnTo>
                  <a:pt x="185" y="0"/>
                </a:lnTo>
                <a:lnTo>
                  <a:pt x="10" y="0"/>
                </a:lnTo>
                <a:lnTo>
                  <a:pt x="10" y="19"/>
                </a:lnTo>
                <a:lnTo>
                  <a:pt x="185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94" y="277"/>
                </a:moveTo>
                <a:lnTo>
                  <a:pt x="194" y="268"/>
                </a:lnTo>
                <a:lnTo>
                  <a:pt x="185" y="268"/>
                </a:lnTo>
                <a:lnTo>
                  <a:pt x="185" y="277"/>
                </a:lnTo>
                <a:lnTo>
                  <a:pt x="194" y="277"/>
                </a:lnTo>
                <a:close/>
                <a:moveTo>
                  <a:pt x="194" y="0"/>
                </a:moveTo>
                <a:lnTo>
                  <a:pt x="185" y="0"/>
                </a:lnTo>
                <a:lnTo>
                  <a:pt x="185" y="9"/>
                </a:lnTo>
                <a:lnTo>
                  <a:pt x="194" y="9"/>
                </a:lnTo>
                <a:lnTo>
                  <a:pt x="19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90" name="Freeform 3498"/>
          <p:cNvSpPr>
            <a:spLocks noEditPoints="1"/>
          </p:cNvSpPr>
          <p:nvPr/>
        </p:nvSpPr>
        <p:spPr bwMode="auto">
          <a:xfrm>
            <a:off x="7427913" y="3903663"/>
            <a:ext cx="128587" cy="220662"/>
          </a:xfrm>
          <a:custGeom>
            <a:avLst/>
            <a:gdLst>
              <a:gd name="T0" fmla="*/ 10 w 161"/>
              <a:gd name="T1" fmla="*/ 258 h 277"/>
              <a:gd name="T2" fmla="*/ 10 w 161"/>
              <a:gd name="T3" fmla="*/ 277 h 277"/>
              <a:gd name="T4" fmla="*/ 152 w 161"/>
              <a:gd name="T5" fmla="*/ 277 h 277"/>
              <a:gd name="T6" fmla="*/ 152 w 161"/>
              <a:gd name="T7" fmla="*/ 258 h 277"/>
              <a:gd name="T8" fmla="*/ 10 w 161"/>
              <a:gd name="T9" fmla="*/ 258 h 277"/>
              <a:gd name="T10" fmla="*/ 142 w 161"/>
              <a:gd name="T11" fmla="*/ 268 h 277"/>
              <a:gd name="T12" fmla="*/ 161 w 161"/>
              <a:gd name="T13" fmla="*/ 268 h 277"/>
              <a:gd name="T14" fmla="*/ 161 w 161"/>
              <a:gd name="T15" fmla="*/ 9 h 277"/>
              <a:gd name="T16" fmla="*/ 142 w 161"/>
              <a:gd name="T17" fmla="*/ 9 h 277"/>
              <a:gd name="T18" fmla="*/ 142 w 161"/>
              <a:gd name="T19" fmla="*/ 268 h 277"/>
              <a:gd name="T20" fmla="*/ 152 w 161"/>
              <a:gd name="T21" fmla="*/ 19 h 277"/>
              <a:gd name="T22" fmla="*/ 152 w 161"/>
              <a:gd name="T23" fmla="*/ 0 h 277"/>
              <a:gd name="T24" fmla="*/ 10 w 161"/>
              <a:gd name="T25" fmla="*/ 0 h 277"/>
              <a:gd name="T26" fmla="*/ 10 w 161"/>
              <a:gd name="T27" fmla="*/ 19 h 277"/>
              <a:gd name="T28" fmla="*/ 152 w 161"/>
              <a:gd name="T29" fmla="*/ 19 h 277"/>
              <a:gd name="T30" fmla="*/ 19 w 161"/>
              <a:gd name="T31" fmla="*/ 9 h 277"/>
              <a:gd name="T32" fmla="*/ 0 w 161"/>
              <a:gd name="T33" fmla="*/ 9 h 277"/>
              <a:gd name="T34" fmla="*/ 0 w 161"/>
              <a:gd name="T35" fmla="*/ 268 h 277"/>
              <a:gd name="T36" fmla="*/ 19 w 161"/>
              <a:gd name="T37" fmla="*/ 268 h 277"/>
              <a:gd name="T38" fmla="*/ 19 w 161"/>
              <a:gd name="T39" fmla="*/ 9 h 277"/>
              <a:gd name="T40" fmla="*/ 0 w 161"/>
              <a:gd name="T41" fmla="*/ 277 h 277"/>
              <a:gd name="T42" fmla="*/ 10 w 161"/>
              <a:gd name="T43" fmla="*/ 277 h 277"/>
              <a:gd name="T44" fmla="*/ 10 w 161"/>
              <a:gd name="T45" fmla="*/ 268 h 277"/>
              <a:gd name="T46" fmla="*/ 0 w 161"/>
              <a:gd name="T47" fmla="*/ 268 h 277"/>
              <a:gd name="T48" fmla="*/ 0 w 161"/>
              <a:gd name="T49" fmla="*/ 277 h 277"/>
              <a:gd name="T50" fmla="*/ 161 w 161"/>
              <a:gd name="T51" fmla="*/ 277 h 277"/>
              <a:gd name="T52" fmla="*/ 161 w 161"/>
              <a:gd name="T53" fmla="*/ 268 h 277"/>
              <a:gd name="T54" fmla="*/ 152 w 161"/>
              <a:gd name="T55" fmla="*/ 268 h 277"/>
              <a:gd name="T56" fmla="*/ 152 w 161"/>
              <a:gd name="T57" fmla="*/ 277 h 277"/>
              <a:gd name="T58" fmla="*/ 161 w 161"/>
              <a:gd name="T59" fmla="*/ 277 h 277"/>
              <a:gd name="T60" fmla="*/ 161 w 161"/>
              <a:gd name="T61" fmla="*/ 0 h 277"/>
              <a:gd name="T62" fmla="*/ 152 w 161"/>
              <a:gd name="T63" fmla="*/ 0 h 277"/>
              <a:gd name="T64" fmla="*/ 152 w 161"/>
              <a:gd name="T65" fmla="*/ 9 h 277"/>
              <a:gd name="T66" fmla="*/ 161 w 161"/>
              <a:gd name="T67" fmla="*/ 9 h 277"/>
              <a:gd name="T68" fmla="*/ 161 w 161"/>
              <a:gd name="T69" fmla="*/ 0 h 277"/>
              <a:gd name="T70" fmla="*/ 0 w 161"/>
              <a:gd name="T71" fmla="*/ 0 h 277"/>
              <a:gd name="T72" fmla="*/ 0 w 161"/>
              <a:gd name="T73" fmla="*/ 9 h 277"/>
              <a:gd name="T74" fmla="*/ 10 w 161"/>
              <a:gd name="T75" fmla="*/ 9 h 277"/>
              <a:gd name="T76" fmla="*/ 10 w 161"/>
              <a:gd name="T77" fmla="*/ 0 h 277"/>
              <a:gd name="T78" fmla="*/ 0 w 161"/>
              <a:gd name="T79" fmla="*/ 0 h 277"/>
              <a:gd name="T80" fmla="*/ 0 w 161"/>
              <a:gd name="T81" fmla="*/ 277 h 277"/>
              <a:gd name="T82" fmla="*/ 10 w 161"/>
              <a:gd name="T83" fmla="*/ 277 h 277"/>
              <a:gd name="T84" fmla="*/ 10 w 161"/>
              <a:gd name="T85" fmla="*/ 268 h 277"/>
              <a:gd name="T86" fmla="*/ 0 w 161"/>
              <a:gd name="T87" fmla="*/ 268 h 277"/>
              <a:gd name="T88" fmla="*/ 0 w 16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61" h="277">
                <a:moveTo>
                  <a:pt x="10" y="258"/>
                </a:moveTo>
                <a:lnTo>
                  <a:pt x="10" y="277"/>
                </a:lnTo>
                <a:lnTo>
                  <a:pt x="152" y="277"/>
                </a:lnTo>
                <a:lnTo>
                  <a:pt x="152" y="258"/>
                </a:lnTo>
                <a:lnTo>
                  <a:pt x="10" y="258"/>
                </a:lnTo>
                <a:close/>
                <a:moveTo>
                  <a:pt x="142" y="268"/>
                </a:moveTo>
                <a:lnTo>
                  <a:pt x="161" y="268"/>
                </a:lnTo>
                <a:lnTo>
                  <a:pt x="161" y="9"/>
                </a:lnTo>
                <a:lnTo>
                  <a:pt x="142" y="9"/>
                </a:lnTo>
                <a:lnTo>
                  <a:pt x="142" y="268"/>
                </a:lnTo>
                <a:close/>
                <a:moveTo>
                  <a:pt x="152" y="19"/>
                </a:moveTo>
                <a:lnTo>
                  <a:pt x="152" y="0"/>
                </a:lnTo>
                <a:lnTo>
                  <a:pt x="10" y="0"/>
                </a:lnTo>
                <a:lnTo>
                  <a:pt x="10" y="19"/>
                </a:lnTo>
                <a:lnTo>
                  <a:pt x="152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161" y="277"/>
                </a:moveTo>
                <a:lnTo>
                  <a:pt x="161" y="268"/>
                </a:lnTo>
                <a:lnTo>
                  <a:pt x="152" y="268"/>
                </a:lnTo>
                <a:lnTo>
                  <a:pt x="152" y="277"/>
                </a:lnTo>
                <a:lnTo>
                  <a:pt x="161" y="277"/>
                </a:lnTo>
                <a:close/>
                <a:moveTo>
                  <a:pt x="161" y="0"/>
                </a:moveTo>
                <a:lnTo>
                  <a:pt x="152" y="0"/>
                </a:lnTo>
                <a:lnTo>
                  <a:pt x="152" y="9"/>
                </a:lnTo>
                <a:lnTo>
                  <a:pt x="161" y="9"/>
                </a:lnTo>
                <a:lnTo>
                  <a:pt x="16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93" name="Freeform 3501"/>
          <p:cNvSpPr>
            <a:spLocks noEditPoints="1"/>
          </p:cNvSpPr>
          <p:nvPr/>
        </p:nvSpPr>
        <p:spPr bwMode="auto">
          <a:xfrm>
            <a:off x="6581775" y="3498850"/>
            <a:ext cx="71438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2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2 w 91"/>
              <a:gd name="T17" fmla="*/ 9 h 277"/>
              <a:gd name="T18" fmla="*/ 72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2" y="268"/>
                </a:moveTo>
                <a:lnTo>
                  <a:pt x="91" y="268"/>
                </a:lnTo>
                <a:lnTo>
                  <a:pt x="91" y="9"/>
                </a:lnTo>
                <a:lnTo>
                  <a:pt x="72" y="9"/>
                </a:lnTo>
                <a:lnTo>
                  <a:pt x="72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94" name="Freeform 3502"/>
          <p:cNvSpPr>
            <a:spLocks noEditPoints="1"/>
          </p:cNvSpPr>
          <p:nvPr/>
        </p:nvSpPr>
        <p:spPr bwMode="auto">
          <a:xfrm>
            <a:off x="7305675" y="3498850"/>
            <a:ext cx="66675" cy="220663"/>
          </a:xfrm>
          <a:custGeom>
            <a:avLst/>
            <a:gdLst>
              <a:gd name="T0" fmla="*/ 9 w 84"/>
              <a:gd name="T1" fmla="*/ 258 h 277"/>
              <a:gd name="T2" fmla="*/ 9 w 84"/>
              <a:gd name="T3" fmla="*/ 277 h 277"/>
              <a:gd name="T4" fmla="*/ 74 w 84"/>
              <a:gd name="T5" fmla="*/ 277 h 277"/>
              <a:gd name="T6" fmla="*/ 74 w 84"/>
              <a:gd name="T7" fmla="*/ 258 h 277"/>
              <a:gd name="T8" fmla="*/ 9 w 84"/>
              <a:gd name="T9" fmla="*/ 258 h 277"/>
              <a:gd name="T10" fmla="*/ 64 w 84"/>
              <a:gd name="T11" fmla="*/ 268 h 277"/>
              <a:gd name="T12" fmla="*/ 84 w 84"/>
              <a:gd name="T13" fmla="*/ 268 h 277"/>
              <a:gd name="T14" fmla="*/ 84 w 84"/>
              <a:gd name="T15" fmla="*/ 9 h 277"/>
              <a:gd name="T16" fmla="*/ 64 w 84"/>
              <a:gd name="T17" fmla="*/ 9 h 277"/>
              <a:gd name="T18" fmla="*/ 64 w 84"/>
              <a:gd name="T19" fmla="*/ 268 h 277"/>
              <a:gd name="T20" fmla="*/ 74 w 84"/>
              <a:gd name="T21" fmla="*/ 19 h 277"/>
              <a:gd name="T22" fmla="*/ 74 w 84"/>
              <a:gd name="T23" fmla="*/ 0 h 277"/>
              <a:gd name="T24" fmla="*/ 9 w 84"/>
              <a:gd name="T25" fmla="*/ 0 h 277"/>
              <a:gd name="T26" fmla="*/ 9 w 84"/>
              <a:gd name="T27" fmla="*/ 19 h 277"/>
              <a:gd name="T28" fmla="*/ 74 w 84"/>
              <a:gd name="T29" fmla="*/ 19 h 277"/>
              <a:gd name="T30" fmla="*/ 19 w 84"/>
              <a:gd name="T31" fmla="*/ 9 h 277"/>
              <a:gd name="T32" fmla="*/ 0 w 84"/>
              <a:gd name="T33" fmla="*/ 9 h 277"/>
              <a:gd name="T34" fmla="*/ 0 w 84"/>
              <a:gd name="T35" fmla="*/ 268 h 277"/>
              <a:gd name="T36" fmla="*/ 19 w 84"/>
              <a:gd name="T37" fmla="*/ 268 h 277"/>
              <a:gd name="T38" fmla="*/ 19 w 84"/>
              <a:gd name="T39" fmla="*/ 9 h 277"/>
              <a:gd name="T40" fmla="*/ 0 w 84"/>
              <a:gd name="T41" fmla="*/ 277 h 277"/>
              <a:gd name="T42" fmla="*/ 9 w 84"/>
              <a:gd name="T43" fmla="*/ 277 h 277"/>
              <a:gd name="T44" fmla="*/ 9 w 84"/>
              <a:gd name="T45" fmla="*/ 268 h 277"/>
              <a:gd name="T46" fmla="*/ 0 w 84"/>
              <a:gd name="T47" fmla="*/ 268 h 277"/>
              <a:gd name="T48" fmla="*/ 0 w 84"/>
              <a:gd name="T49" fmla="*/ 277 h 277"/>
              <a:gd name="T50" fmla="*/ 84 w 84"/>
              <a:gd name="T51" fmla="*/ 277 h 277"/>
              <a:gd name="T52" fmla="*/ 84 w 84"/>
              <a:gd name="T53" fmla="*/ 268 h 277"/>
              <a:gd name="T54" fmla="*/ 74 w 84"/>
              <a:gd name="T55" fmla="*/ 268 h 277"/>
              <a:gd name="T56" fmla="*/ 74 w 84"/>
              <a:gd name="T57" fmla="*/ 277 h 277"/>
              <a:gd name="T58" fmla="*/ 84 w 84"/>
              <a:gd name="T59" fmla="*/ 277 h 277"/>
              <a:gd name="T60" fmla="*/ 84 w 84"/>
              <a:gd name="T61" fmla="*/ 0 h 277"/>
              <a:gd name="T62" fmla="*/ 74 w 84"/>
              <a:gd name="T63" fmla="*/ 0 h 277"/>
              <a:gd name="T64" fmla="*/ 74 w 84"/>
              <a:gd name="T65" fmla="*/ 9 h 277"/>
              <a:gd name="T66" fmla="*/ 84 w 84"/>
              <a:gd name="T67" fmla="*/ 9 h 277"/>
              <a:gd name="T68" fmla="*/ 84 w 84"/>
              <a:gd name="T69" fmla="*/ 0 h 277"/>
              <a:gd name="T70" fmla="*/ 0 w 84"/>
              <a:gd name="T71" fmla="*/ 0 h 277"/>
              <a:gd name="T72" fmla="*/ 0 w 84"/>
              <a:gd name="T73" fmla="*/ 9 h 277"/>
              <a:gd name="T74" fmla="*/ 9 w 84"/>
              <a:gd name="T75" fmla="*/ 9 h 277"/>
              <a:gd name="T76" fmla="*/ 9 w 84"/>
              <a:gd name="T77" fmla="*/ 0 h 277"/>
              <a:gd name="T78" fmla="*/ 0 w 84"/>
              <a:gd name="T79" fmla="*/ 0 h 277"/>
              <a:gd name="T80" fmla="*/ 0 w 84"/>
              <a:gd name="T81" fmla="*/ 277 h 277"/>
              <a:gd name="T82" fmla="*/ 9 w 84"/>
              <a:gd name="T83" fmla="*/ 277 h 277"/>
              <a:gd name="T84" fmla="*/ 9 w 84"/>
              <a:gd name="T85" fmla="*/ 268 h 277"/>
              <a:gd name="T86" fmla="*/ 0 w 84"/>
              <a:gd name="T87" fmla="*/ 268 h 277"/>
              <a:gd name="T88" fmla="*/ 0 w 8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7">
                <a:moveTo>
                  <a:pt x="9" y="258"/>
                </a:moveTo>
                <a:lnTo>
                  <a:pt x="9" y="277"/>
                </a:lnTo>
                <a:lnTo>
                  <a:pt x="74" y="277"/>
                </a:lnTo>
                <a:lnTo>
                  <a:pt x="74" y="258"/>
                </a:lnTo>
                <a:lnTo>
                  <a:pt x="9" y="258"/>
                </a:lnTo>
                <a:close/>
                <a:moveTo>
                  <a:pt x="64" y="268"/>
                </a:moveTo>
                <a:lnTo>
                  <a:pt x="84" y="268"/>
                </a:lnTo>
                <a:lnTo>
                  <a:pt x="84" y="9"/>
                </a:lnTo>
                <a:lnTo>
                  <a:pt x="64" y="9"/>
                </a:lnTo>
                <a:lnTo>
                  <a:pt x="64" y="268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9" y="0"/>
                </a:lnTo>
                <a:lnTo>
                  <a:pt x="9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84" y="277"/>
                </a:moveTo>
                <a:lnTo>
                  <a:pt x="84" y="268"/>
                </a:lnTo>
                <a:lnTo>
                  <a:pt x="74" y="268"/>
                </a:lnTo>
                <a:lnTo>
                  <a:pt x="74" y="277"/>
                </a:lnTo>
                <a:lnTo>
                  <a:pt x="84" y="277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95" name="Freeform 3503"/>
          <p:cNvSpPr>
            <a:spLocks noEditPoints="1"/>
          </p:cNvSpPr>
          <p:nvPr/>
        </p:nvSpPr>
        <p:spPr bwMode="auto">
          <a:xfrm>
            <a:off x="7480300" y="5527675"/>
            <a:ext cx="71438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2 w 91"/>
              <a:gd name="T11" fmla="*/ 261 h 271"/>
              <a:gd name="T12" fmla="*/ 91 w 91"/>
              <a:gd name="T13" fmla="*/ 261 h 271"/>
              <a:gd name="T14" fmla="*/ 91 w 91"/>
              <a:gd name="T15" fmla="*/ 10 h 271"/>
              <a:gd name="T16" fmla="*/ 72 w 91"/>
              <a:gd name="T17" fmla="*/ 10 h 271"/>
              <a:gd name="T18" fmla="*/ 72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2" y="261"/>
                </a:moveTo>
                <a:lnTo>
                  <a:pt x="91" y="261"/>
                </a:lnTo>
                <a:lnTo>
                  <a:pt x="91" y="10"/>
                </a:lnTo>
                <a:lnTo>
                  <a:pt x="72" y="10"/>
                </a:lnTo>
                <a:lnTo>
                  <a:pt x="72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1"/>
                </a:lnTo>
                <a:lnTo>
                  <a:pt x="20" y="261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96" name="Freeform 3504"/>
          <p:cNvSpPr>
            <a:spLocks noEditPoints="1"/>
          </p:cNvSpPr>
          <p:nvPr/>
        </p:nvSpPr>
        <p:spPr bwMode="auto">
          <a:xfrm>
            <a:off x="7413625" y="5727700"/>
            <a:ext cx="71438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2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2 w 91"/>
              <a:gd name="T17" fmla="*/ 9 h 277"/>
              <a:gd name="T18" fmla="*/ 72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2" y="268"/>
                </a:moveTo>
                <a:lnTo>
                  <a:pt x="91" y="268"/>
                </a:lnTo>
                <a:lnTo>
                  <a:pt x="91" y="9"/>
                </a:lnTo>
                <a:lnTo>
                  <a:pt x="72" y="9"/>
                </a:lnTo>
                <a:lnTo>
                  <a:pt x="72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97" name="Freeform 3505"/>
          <p:cNvSpPr>
            <a:spLocks noEditPoints="1"/>
          </p:cNvSpPr>
          <p:nvPr/>
        </p:nvSpPr>
        <p:spPr bwMode="auto">
          <a:xfrm>
            <a:off x="5889625" y="5727700"/>
            <a:ext cx="66675" cy="220663"/>
          </a:xfrm>
          <a:custGeom>
            <a:avLst/>
            <a:gdLst>
              <a:gd name="T0" fmla="*/ 10 w 84"/>
              <a:gd name="T1" fmla="*/ 258 h 277"/>
              <a:gd name="T2" fmla="*/ 10 w 84"/>
              <a:gd name="T3" fmla="*/ 277 h 277"/>
              <a:gd name="T4" fmla="*/ 74 w 84"/>
              <a:gd name="T5" fmla="*/ 277 h 277"/>
              <a:gd name="T6" fmla="*/ 74 w 84"/>
              <a:gd name="T7" fmla="*/ 258 h 277"/>
              <a:gd name="T8" fmla="*/ 10 w 84"/>
              <a:gd name="T9" fmla="*/ 258 h 277"/>
              <a:gd name="T10" fmla="*/ 65 w 84"/>
              <a:gd name="T11" fmla="*/ 268 h 277"/>
              <a:gd name="T12" fmla="*/ 84 w 84"/>
              <a:gd name="T13" fmla="*/ 268 h 277"/>
              <a:gd name="T14" fmla="*/ 84 w 84"/>
              <a:gd name="T15" fmla="*/ 9 h 277"/>
              <a:gd name="T16" fmla="*/ 65 w 84"/>
              <a:gd name="T17" fmla="*/ 9 h 277"/>
              <a:gd name="T18" fmla="*/ 65 w 84"/>
              <a:gd name="T19" fmla="*/ 268 h 277"/>
              <a:gd name="T20" fmla="*/ 74 w 84"/>
              <a:gd name="T21" fmla="*/ 19 h 277"/>
              <a:gd name="T22" fmla="*/ 74 w 84"/>
              <a:gd name="T23" fmla="*/ 0 h 277"/>
              <a:gd name="T24" fmla="*/ 10 w 84"/>
              <a:gd name="T25" fmla="*/ 0 h 277"/>
              <a:gd name="T26" fmla="*/ 10 w 84"/>
              <a:gd name="T27" fmla="*/ 19 h 277"/>
              <a:gd name="T28" fmla="*/ 74 w 84"/>
              <a:gd name="T29" fmla="*/ 19 h 277"/>
              <a:gd name="T30" fmla="*/ 19 w 84"/>
              <a:gd name="T31" fmla="*/ 9 h 277"/>
              <a:gd name="T32" fmla="*/ 0 w 84"/>
              <a:gd name="T33" fmla="*/ 9 h 277"/>
              <a:gd name="T34" fmla="*/ 0 w 84"/>
              <a:gd name="T35" fmla="*/ 268 h 277"/>
              <a:gd name="T36" fmla="*/ 19 w 84"/>
              <a:gd name="T37" fmla="*/ 268 h 277"/>
              <a:gd name="T38" fmla="*/ 19 w 84"/>
              <a:gd name="T39" fmla="*/ 9 h 277"/>
              <a:gd name="T40" fmla="*/ 0 w 84"/>
              <a:gd name="T41" fmla="*/ 277 h 277"/>
              <a:gd name="T42" fmla="*/ 10 w 84"/>
              <a:gd name="T43" fmla="*/ 277 h 277"/>
              <a:gd name="T44" fmla="*/ 10 w 84"/>
              <a:gd name="T45" fmla="*/ 268 h 277"/>
              <a:gd name="T46" fmla="*/ 0 w 84"/>
              <a:gd name="T47" fmla="*/ 268 h 277"/>
              <a:gd name="T48" fmla="*/ 0 w 84"/>
              <a:gd name="T49" fmla="*/ 277 h 277"/>
              <a:gd name="T50" fmla="*/ 84 w 84"/>
              <a:gd name="T51" fmla="*/ 277 h 277"/>
              <a:gd name="T52" fmla="*/ 84 w 84"/>
              <a:gd name="T53" fmla="*/ 268 h 277"/>
              <a:gd name="T54" fmla="*/ 74 w 84"/>
              <a:gd name="T55" fmla="*/ 268 h 277"/>
              <a:gd name="T56" fmla="*/ 74 w 84"/>
              <a:gd name="T57" fmla="*/ 277 h 277"/>
              <a:gd name="T58" fmla="*/ 84 w 84"/>
              <a:gd name="T59" fmla="*/ 277 h 277"/>
              <a:gd name="T60" fmla="*/ 84 w 84"/>
              <a:gd name="T61" fmla="*/ 0 h 277"/>
              <a:gd name="T62" fmla="*/ 74 w 84"/>
              <a:gd name="T63" fmla="*/ 0 h 277"/>
              <a:gd name="T64" fmla="*/ 74 w 84"/>
              <a:gd name="T65" fmla="*/ 9 h 277"/>
              <a:gd name="T66" fmla="*/ 84 w 84"/>
              <a:gd name="T67" fmla="*/ 9 h 277"/>
              <a:gd name="T68" fmla="*/ 84 w 84"/>
              <a:gd name="T69" fmla="*/ 0 h 277"/>
              <a:gd name="T70" fmla="*/ 0 w 84"/>
              <a:gd name="T71" fmla="*/ 0 h 277"/>
              <a:gd name="T72" fmla="*/ 0 w 84"/>
              <a:gd name="T73" fmla="*/ 9 h 277"/>
              <a:gd name="T74" fmla="*/ 10 w 84"/>
              <a:gd name="T75" fmla="*/ 9 h 277"/>
              <a:gd name="T76" fmla="*/ 10 w 84"/>
              <a:gd name="T77" fmla="*/ 0 h 277"/>
              <a:gd name="T78" fmla="*/ 0 w 84"/>
              <a:gd name="T79" fmla="*/ 0 h 277"/>
              <a:gd name="T80" fmla="*/ 0 w 84"/>
              <a:gd name="T81" fmla="*/ 277 h 277"/>
              <a:gd name="T82" fmla="*/ 10 w 84"/>
              <a:gd name="T83" fmla="*/ 277 h 277"/>
              <a:gd name="T84" fmla="*/ 10 w 84"/>
              <a:gd name="T85" fmla="*/ 268 h 277"/>
              <a:gd name="T86" fmla="*/ 0 w 84"/>
              <a:gd name="T87" fmla="*/ 268 h 277"/>
              <a:gd name="T88" fmla="*/ 0 w 8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7">
                <a:moveTo>
                  <a:pt x="10" y="258"/>
                </a:moveTo>
                <a:lnTo>
                  <a:pt x="10" y="277"/>
                </a:lnTo>
                <a:lnTo>
                  <a:pt x="74" y="277"/>
                </a:lnTo>
                <a:lnTo>
                  <a:pt x="74" y="258"/>
                </a:lnTo>
                <a:lnTo>
                  <a:pt x="10" y="258"/>
                </a:lnTo>
                <a:close/>
                <a:moveTo>
                  <a:pt x="65" y="268"/>
                </a:moveTo>
                <a:lnTo>
                  <a:pt x="84" y="268"/>
                </a:lnTo>
                <a:lnTo>
                  <a:pt x="84" y="9"/>
                </a:lnTo>
                <a:lnTo>
                  <a:pt x="65" y="9"/>
                </a:lnTo>
                <a:lnTo>
                  <a:pt x="65" y="268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10" y="0"/>
                </a:lnTo>
                <a:lnTo>
                  <a:pt x="10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84" y="277"/>
                </a:moveTo>
                <a:lnTo>
                  <a:pt x="84" y="268"/>
                </a:lnTo>
                <a:lnTo>
                  <a:pt x="74" y="268"/>
                </a:lnTo>
                <a:lnTo>
                  <a:pt x="74" y="277"/>
                </a:lnTo>
                <a:lnTo>
                  <a:pt x="84" y="277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298" name="Freeform 3506"/>
          <p:cNvSpPr>
            <a:spLocks noEditPoints="1"/>
          </p:cNvSpPr>
          <p:nvPr/>
        </p:nvSpPr>
        <p:spPr bwMode="auto">
          <a:xfrm>
            <a:off x="6453188" y="5727700"/>
            <a:ext cx="73025" cy="220663"/>
          </a:xfrm>
          <a:custGeom>
            <a:avLst/>
            <a:gdLst>
              <a:gd name="T0" fmla="*/ 10 w 90"/>
              <a:gd name="T1" fmla="*/ 258 h 277"/>
              <a:gd name="T2" fmla="*/ 10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10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10 w 90"/>
              <a:gd name="T25" fmla="*/ 0 h 277"/>
              <a:gd name="T26" fmla="*/ 10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10 w 90"/>
              <a:gd name="T43" fmla="*/ 277 h 277"/>
              <a:gd name="T44" fmla="*/ 10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10 w 90"/>
              <a:gd name="T75" fmla="*/ 9 h 277"/>
              <a:gd name="T76" fmla="*/ 10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10 w 90"/>
              <a:gd name="T83" fmla="*/ 277 h 277"/>
              <a:gd name="T84" fmla="*/ 10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02" name="Freeform 3510"/>
          <p:cNvSpPr>
            <a:spLocks noEditPoints="1"/>
          </p:cNvSpPr>
          <p:nvPr/>
        </p:nvSpPr>
        <p:spPr bwMode="auto">
          <a:xfrm>
            <a:off x="7448550" y="4918075"/>
            <a:ext cx="73025" cy="220663"/>
          </a:xfrm>
          <a:custGeom>
            <a:avLst/>
            <a:gdLst>
              <a:gd name="T0" fmla="*/ 9 w 90"/>
              <a:gd name="T1" fmla="*/ 259 h 278"/>
              <a:gd name="T2" fmla="*/ 9 w 90"/>
              <a:gd name="T3" fmla="*/ 278 h 278"/>
              <a:gd name="T4" fmla="*/ 80 w 90"/>
              <a:gd name="T5" fmla="*/ 278 h 278"/>
              <a:gd name="T6" fmla="*/ 80 w 90"/>
              <a:gd name="T7" fmla="*/ 259 h 278"/>
              <a:gd name="T8" fmla="*/ 9 w 90"/>
              <a:gd name="T9" fmla="*/ 259 h 278"/>
              <a:gd name="T10" fmla="*/ 71 w 90"/>
              <a:gd name="T11" fmla="*/ 268 h 278"/>
              <a:gd name="T12" fmla="*/ 90 w 90"/>
              <a:gd name="T13" fmla="*/ 268 h 278"/>
              <a:gd name="T14" fmla="*/ 90 w 90"/>
              <a:gd name="T15" fmla="*/ 10 h 278"/>
              <a:gd name="T16" fmla="*/ 71 w 90"/>
              <a:gd name="T17" fmla="*/ 10 h 278"/>
              <a:gd name="T18" fmla="*/ 71 w 90"/>
              <a:gd name="T19" fmla="*/ 268 h 278"/>
              <a:gd name="T20" fmla="*/ 80 w 90"/>
              <a:gd name="T21" fmla="*/ 20 h 278"/>
              <a:gd name="T22" fmla="*/ 80 w 90"/>
              <a:gd name="T23" fmla="*/ 0 h 278"/>
              <a:gd name="T24" fmla="*/ 9 w 90"/>
              <a:gd name="T25" fmla="*/ 0 h 278"/>
              <a:gd name="T26" fmla="*/ 9 w 90"/>
              <a:gd name="T27" fmla="*/ 20 h 278"/>
              <a:gd name="T28" fmla="*/ 80 w 90"/>
              <a:gd name="T29" fmla="*/ 20 h 278"/>
              <a:gd name="T30" fmla="*/ 19 w 90"/>
              <a:gd name="T31" fmla="*/ 10 h 278"/>
              <a:gd name="T32" fmla="*/ 0 w 90"/>
              <a:gd name="T33" fmla="*/ 10 h 278"/>
              <a:gd name="T34" fmla="*/ 0 w 90"/>
              <a:gd name="T35" fmla="*/ 268 h 278"/>
              <a:gd name="T36" fmla="*/ 19 w 90"/>
              <a:gd name="T37" fmla="*/ 268 h 278"/>
              <a:gd name="T38" fmla="*/ 19 w 90"/>
              <a:gd name="T39" fmla="*/ 10 h 278"/>
              <a:gd name="T40" fmla="*/ 0 w 90"/>
              <a:gd name="T41" fmla="*/ 278 h 278"/>
              <a:gd name="T42" fmla="*/ 9 w 90"/>
              <a:gd name="T43" fmla="*/ 278 h 278"/>
              <a:gd name="T44" fmla="*/ 9 w 90"/>
              <a:gd name="T45" fmla="*/ 268 h 278"/>
              <a:gd name="T46" fmla="*/ 0 w 90"/>
              <a:gd name="T47" fmla="*/ 268 h 278"/>
              <a:gd name="T48" fmla="*/ 0 w 90"/>
              <a:gd name="T49" fmla="*/ 278 h 278"/>
              <a:gd name="T50" fmla="*/ 90 w 90"/>
              <a:gd name="T51" fmla="*/ 278 h 278"/>
              <a:gd name="T52" fmla="*/ 90 w 90"/>
              <a:gd name="T53" fmla="*/ 268 h 278"/>
              <a:gd name="T54" fmla="*/ 80 w 90"/>
              <a:gd name="T55" fmla="*/ 268 h 278"/>
              <a:gd name="T56" fmla="*/ 80 w 90"/>
              <a:gd name="T57" fmla="*/ 278 h 278"/>
              <a:gd name="T58" fmla="*/ 90 w 90"/>
              <a:gd name="T59" fmla="*/ 278 h 278"/>
              <a:gd name="T60" fmla="*/ 90 w 90"/>
              <a:gd name="T61" fmla="*/ 0 h 278"/>
              <a:gd name="T62" fmla="*/ 80 w 90"/>
              <a:gd name="T63" fmla="*/ 0 h 278"/>
              <a:gd name="T64" fmla="*/ 80 w 90"/>
              <a:gd name="T65" fmla="*/ 10 h 278"/>
              <a:gd name="T66" fmla="*/ 90 w 90"/>
              <a:gd name="T67" fmla="*/ 10 h 278"/>
              <a:gd name="T68" fmla="*/ 90 w 90"/>
              <a:gd name="T69" fmla="*/ 0 h 278"/>
              <a:gd name="T70" fmla="*/ 0 w 90"/>
              <a:gd name="T71" fmla="*/ 0 h 278"/>
              <a:gd name="T72" fmla="*/ 0 w 90"/>
              <a:gd name="T73" fmla="*/ 10 h 278"/>
              <a:gd name="T74" fmla="*/ 9 w 90"/>
              <a:gd name="T75" fmla="*/ 10 h 278"/>
              <a:gd name="T76" fmla="*/ 9 w 90"/>
              <a:gd name="T77" fmla="*/ 0 h 278"/>
              <a:gd name="T78" fmla="*/ 0 w 90"/>
              <a:gd name="T79" fmla="*/ 0 h 278"/>
              <a:gd name="T80" fmla="*/ 0 w 90"/>
              <a:gd name="T81" fmla="*/ 278 h 278"/>
              <a:gd name="T82" fmla="*/ 9 w 90"/>
              <a:gd name="T83" fmla="*/ 278 h 278"/>
              <a:gd name="T84" fmla="*/ 9 w 90"/>
              <a:gd name="T85" fmla="*/ 268 h 278"/>
              <a:gd name="T86" fmla="*/ 0 w 90"/>
              <a:gd name="T87" fmla="*/ 268 h 278"/>
              <a:gd name="T88" fmla="*/ 0 w 90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8">
                <a:moveTo>
                  <a:pt x="9" y="259"/>
                </a:moveTo>
                <a:lnTo>
                  <a:pt x="9" y="278"/>
                </a:lnTo>
                <a:lnTo>
                  <a:pt x="80" y="278"/>
                </a:lnTo>
                <a:lnTo>
                  <a:pt x="80" y="259"/>
                </a:lnTo>
                <a:lnTo>
                  <a:pt x="9" y="259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0" y="20"/>
                </a:moveTo>
                <a:lnTo>
                  <a:pt x="80" y="0"/>
                </a:lnTo>
                <a:lnTo>
                  <a:pt x="9" y="0"/>
                </a:lnTo>
                <a:lnTo>
                  <a:pt x="9" y="20"/>
                </a:lnTo>
                <a:lnTo>
                  <a:pt x="80" y="20"/>
                </a:lnTo>
                <a:close/>
                <a:moveTo>
                  <a:pt x="19" y="10"/>
                </a:moveTo>
                <a:lnTo>
                  <a:pt x="0" y="10"/>
                </a:lnTo>
                <a:lnTo>
                  <a:pt x="0" y="268"/>
                </a:lnTo>
                <a:lnTo>
                  <a:pt x="19" y="268"/>
                </a:lnTo>
                <a:lnTo>
                  <a:pt x="19" y="1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0" y="278"/>
                </a:moveTo>
                <a:lnTo>
                  <a:pt x="90" y="268"/>
                </a:lnTo>
                <a:lnTo>
                  <a:pt x="80" y="268"/>
                </a:lnTo>
                <a:lnTo>
                  <a:pt x="80" y="278"/>
                </a:lnTo>
                <a:lnTo>
                  <a:pt x="90" y="278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10"/>
                </a:lnTo>
                <a:lnTo>
                  <a:pt x="90" y="10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9" y="10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9" y="278"/>
                </a:lnTo>
                <a:lnTo>
                  <a:pt x="9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05" name="Freeform 3513"/>
          <p:cNvSpPr>
            <a:spLocks noEditPoints="1"/>
          </p:cNvSpPr>
          <p:nvPr/>
        </p:nvSpPr>
        <p:spPr bwMode="auto">
          <a:xfrm>
            <a:off x="7500938" y="3498850"/>
            <a:ext cx="71437" cy="220663"/>
          </a:xfrm>
          <a:custGeom>
            <a:avLst/>
            <a:gdLst>
              <a:gd name="T0" fmla="*/ 10 w 91"/>
              <a:gd name="T1" fmla="*/ 258 h 277"/>
              <a:gd name="T2" fmla="*/ 10 w 91"/>
              <a:gd name="T3" fmla="*/ 277 h 277"/>
              <a:gd name="T4" fmla="*/ 81 w 91"/>
              <a:gd name="T5" fmla="*/ 277 h 277"/>
              <a:gd name="T6" fmla="*/ 81 w 91"/>
              <a:gd name="T7" fmla="*/ 258 h 277"/>
              <a:gd name="T8" fmla="*/ 10 w 91"/>
              <a:gd name="T9" fmla="*/ 258 h 277"/>
              <a:gd name="T10" fmla="*/ 71 w 91"/>
              <a:gd name="T11" fmla="*/ 268 h 277"/>
              <a:gd name="T12" fmla="*/ 91 w 91"/>
              <a:gd name="T13" fmla="*/ 268 h 277"/>
              <a:gd name="T14" fmla="*/ 91 w 91"/>
              <a:gd name="T15" fmla="*/ 9 h 277"/>
              <a:gd name="T16" fmla="*/ 71 w 91"/>
              <a:gd name="T17" fmla="*/ 9 h 277"/>
              <a:gd name="T18" fmla="*/ 71 w 91"/>
              <a:gd name="T19" fmla="*/ 268 h 277"/>
              <a:gd name="T20" fmla="*/ 81 w 91"/>
              <a:gd name="T21" fmla="*/ 19 h 277"/>
              <a:gd name="T22" fmla="*/ 81 w 91"/>
              <a:gd name="T23" fmla="*/ 0 h 277"/>
              <a:gd name="T24" fmla="*/ 10 w 91"/>
              <a:gd name="T25" fmla="*/ 0 h 277"/>
              <a:gd name="T26" fmla="*/ 10 w 91"/>
              <a:gd name="T27" fmla="*/ 19 h 277"/>
              <a:gd name="T28" fmla="*/ 81 w 91"/>
              <a:gd name="T29" fmla="*/ 19 h 277"/>
              <a:gd name="T30" fmla="*/ 20 w 91"/>
              <a:gd name="T31" fmla="*/ 9 h 277"/>
              <a:gd name="T32" fmla="*/ 0 w 91"/>
              <a:gd name="T33" fmla="*/ 9 h 277"/>
              <a:gd name="T34" fmla="*/ 0 w 91"/>
              <a:gd name="T35" fmla="*/ 268 h 277"/>
              <a:gd name="T36" fmla="*/ 20 w 91"/>
              <a:gd name="T37" fmla="*/ 268 h 277"/>
              <a:gd name="T38" fmla="*/ 20 w 91"/>
              <a:gd name="T39" fmla="*/ 9 h 277"/>
              <a:gd name="T40" fmla="*/ 0 w 91"/>
              <a:gd name="T41" fmla="*/ 277 h 277"/>
              <a:gd name="T42" fmla="*/ 10 w 91"/>
              <a:gd name="T43" fmla="*/ 277 h 277"/>
              <a:gd name="T44" fmla="*/ 10 w 91"/>
              <a:gd name="T45" fmla="*/ 268 h 277"/>
              <a:gd name="T46" fmla="*/ 0 w 91"/>
              <a:gd name="T47" fmla="*/ 268 h 277"/>
              <a:gd name="T48" fmla="*/ 0 w 91"/>
              <a:gd name="T49" fmla="*/ 277 h 277"/>
              <a:gd name="T50" fmla="*/ 91 w 91"/>
              <a:gd name="T51" fmla="*/ 277 h 277"/>
              <a:gd name="T52" fmla="*/ 91 w 91"/>
              <a:gd name="T53" fmla="*/ 268 h 277"/>
              <a:gd name="T54" fmla="*/ 81 w 91"/>
              <a:gd name="T55" fmla="*/ 268 h 277"/>
              <a:gd name="T56" fmla="*/ 81 w 91"/>
              <a:gd name="T57" fmla="*/ 277 h 277"/>
              <a:gd name="T58" fmla="*/ 91 w 91"/>
              <a:gd name="T59" fmla="*/ 277 h 277"/>
              <a:gd name="T60" fmla="*/ 91 w 91"/>
              <a:gd name="T61" fmla="*/ 0 h 277"/>
              <a:gd name="T62" fmla="*/ 81 w 91"/>
              <a:gd name="T63" fmla="*/ 0 h 277"/>
              <a:gd name="T64" fmla="*/ 81 w 91"/>
              <a:gd name="T65" fmla="*/ 9 h 277"/>
              <a:gd name="T66" fmla="*/ 91 w 91"/>
              <a:gd name="T67" fmla="*/ 9 h 277"/>
              <a:gd name="T68" fmla="*/ 91 w 91"/>
              <a:gd name="T69" fmla="*/ 0 h 277"/>
              <a:gd name="T70" fmla="*/ 0 w 91"/>
              <a:gd name="T71" fmla="*/ 0 h 277"/>
              <a:gd name="T72" fmla="*/ 0 w 91"/>
              <a:gd name="T73" fmla="*/ 9 h 277"/>
              <a:gd name="T74" fmla="*/ 10 w 91"/>
              <a:gd name="T75" fmla="*/ 9 h 277"/>
              <a:gd name="T76" fmla="*/ 10 w 91"/>
              <a:gd name="T77" fmla="*/ 0 h 277"/>
              <a:gd name="T78" fmla="*/ 0 w 91"/>
              <a:gd name="T79" fmla="*/ 0 h 277"/>
              <a:gd name="T80" fmla="*/ 0 w 91"/>
              <a:gd name="T81" fmla="*/ 277 h 277"/>
              <a:gd name="T82" fmla="*/ 10 w 91"/>
              <a:gd name="T83" fmla="*/ 277 h 277"/>
              <a:gd name="T84" fmla="*/ 10 w 91"/>
              <a:gd name="T85" fmla="*/ 268 h 277"/>
              <a:gd name="T86" fmla="*/ 0 w 91"/>
              <a:gd name="T87" fmla="*/ 268 h 277"/>
              <a:gd name="T88" fmla="*/ 0 w 91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8"/>
                </a:lnTo>
                <a:lnTo>
                  <a:pt x="20" y="268"/>
                </a:lnTo>
                <a:lnTo>
                  <a:pt x="20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1" y="277"/>
                </a:moveTo>
                <a:lnTo>
                  <a:pt x="91" y="268"/>
                </a:lnTo>
                <a:lnTo>
                  <a:pt x="81" y="268"/>
                </a:lnTo>
                <a:lnTo>
                  <a:pt x="81" y="277"/>
                </a:lnTo>
                <a:lnTo>
                  <a:pt x="91" y="277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07" name="Freeform 3515"/>
          <p:cNvSpPr>
            <a:spLocks noEditPoints="1"/>
          </p:cNvSpPr>
          <p:nvPr/>
        </p:nvSpPr>
        <p:spPr bwMode="auto">
          <a:xfrm>
            <a:off x="6207125" y="3498850"/>
            <a:ext cx="66675" cy="220663"/>
          </a:xfrm>
          <a:custGeom>
            <a:avLst/>
            <a:gdLst>
              <a:gd name="T0" fmla="*/ 9 w 84"/>
              <a:gd name="T1" fmla="*/ 258 h 277"/>
              <a:gd name="T2" fmla="*/ 9 w 84"/>
              <a:gd name="T3" fmla="*/ 277 h 277"/>
              <a:gd name="T4" fmla="*/ 74 w 84"/>
              <a:gd name="T5" fmla="*/ 277 h 277"/>
              <a:gd name="T6" fmla="*/ 74 w 84"/>
              <a:gd name="T7" fmla="*/ 258 h 277"/>
              <a:gd name="T8" fmla="*/ 9 w 84"/>
              <a:gd name="T9" fmla="*/ 258 h 277"/>
              <a:gd name="T10" fmla="*/ 64 w 84"/>
              <a:gd name="T11" fmla="*/ 268 h 277"/>
              <a:gd name="T12" fmla="*/ 84 w 84"/>
              <a:gd name="T13" fmla="*/ 268 h 277"/>
              <a:gd name="T14" fmla="*/ 84 w 84"/>
              <a:gd name="T15" fmla="*/ 9 h 277"/>
              <a:gd name="T16" fmla="*/ 64 w 84"/>
              <a:gd name="T17" fmla="*/ 9 h 277"/>
              <a:gd name="T18" fmla="*/ 64 w 84"/>
              <a:gd name="T19" fmla="*/ 268 h 277"/>
              <a:gd name="T20" fmla="*/ 74 w 84"/>
              <a:gd name="T21" fmla="*/ 19 h 277"/>
              <a:gd name="T22" fmla="*/ 74 w 84"/>
              <a:gd name="T23" fmla="*/ 0 h 277"/>
              <a:gd name="T24" fmla="*/ 9 w 84"/>
              <a:gd name="T25" fmla="*/ 0 h 277"/>
              <a:gd name="T26" fmla="*/ 9 w 84"/>
              <a:gd name="T27" fmla="*/ 19 h 277"/>
              <a:gd name="T28" fmla="*/ 74 w 84"/>
              <a:gd name="T29" fmla="*/ 19 h 277"/>
              <a:gd name="T30" fmla="*/ 19 w 84"/>
              <a:gd name="T31" fmla="*/ 9 h 277"/>
              <a:gd name="T32" fmla="*/ 0 w 84"/>
              <a:gd name="T33" fmla="*/ 9 h 277"/>
              <a:gd name="T34" fmla="*/ 0 w 84"/>
              <a:gd name="T35" fmla="*/ 268 h 277"/>
              <a:gd name="T36" fmla="*/ 19 w 84"/>
              <a:gd name="T37" fmla="*/ 268 h 277"/>
              <a:gd name="T38" fmla="*/ 19 w 84"/>
              <a:gd name="T39" fmla="*/ 9 h 277"/>
              <a:gd name="T40" fmla="*/ 0 w 84"/>
              <a:gd name="T41" fmla="*/ 277 h 277"/>
              <a:gd name="T42" fmla="*/ 9 w 84"/>
              <a:gd name="T43" fmla="*/ 277 h 277"/>
              <a:gd name="T44" fmla="*/ 9 w 84"/>
              <a:gd name="T45" fmla="*/ 268 h 277"/>
              <a:gd name="T46" fmla="*/ 0 w 84"/>
              <a:gd name="T47" fmla="*/ 268 h 277"/>
              <a:gd name="T48" fmla="*/ 0 w 84"/>
              <a:gd name="T49" fmla="*/ 277 h 277"/>
              <a:gd name="T50" fmla="*/ 84 w 84"/>
              <a:gd name="T51" fmla="*/ 277 h 277"/>
              <a:gd name="T52" fmla="*/ 84 w 84"/>
              <a:gd name="T53" fmla="*/ 268 h 277"/>
              <a:gd name="T54" fmla="*/ 74 w 84"/>
              <a:gd name="T55" fmla="*/ 268 h 277"/>
              <a:gd name="T56" fmla="*/ 74 w 84"/>
              <a:gd name="T57" fmla="*/ 277 h 277"/>
              <a:gd name="T58" fmla="*/ 84 w 84"/>
              <a:gd name="T59" fmla="*/ 277 h 277"/>
              <a:gd name="T60" fmla="*/ 84 w 84"/>
              <a:gd name="T61" fmla="*/ 0 h 277"/>
              <a:gd name="T62" fmla="*/ 74 w 84"/>
              <a:gd name="T63" fmla="*/ 0 h 277"/>
              <a:gd name="T64" fmla="*/ 74 w 84"/>
              <a:gd name="T65" fmla="*/ 9 h 277"/>
              <a:gd name="T66" fmla="*/ 84 w 84"/>
              <a:gd name="T67" fmla="*/ 9 h 277"/>
              <a:gd name="T68" fmla="*/ 84 w 84"/>
              <a:gd name="T69" fmla="*/ 0 h 277"/>
              <a:gd name="T70" fmla="*/ 0 w 84"/>
              <a:gd name="T71" fmla="*/ 0 h 277"/>
              <a:gd name="T72" fmla="*/ 0 w 84"/>
              <a:gd name="T73" fmla="*/ 9 h 277"/>
              <a:gd name="T74" fmla="*/ 9 w 84"/>
              <a:gd name="T75" fmla="*/ 9 h 277"/>
              <a:gd name="T76" fmla="*/ 9 w 84"/>
              <a:gd name="T77" fmla="*/ 0 h 277"/>
              <a:gd name="T78" fmla="*/ 0 w 84"/>
              <a:gd name="T79" fmla="*/ 0 h 277"/>
              <a:gd name="T80" fmla="*/ 0 w 84"/>
              <a:gd name="T81" fmla="*/ 277 h 277"/>
              <a:gd name="T82" fmla="*/ 9 w 84"/>
              <a:gd name="T83" fmla="*/ 277 h 277"/>
              <a:gd name="T84" fmla="*/ 9 w 84"/>
              <a:gd name="T85" fmla="*/ 268 h 277"/>
              <a:gd name="T86" fmla="*/ 0 w 84"/>
              <a:gd name="T87" fmla="*/ 268 h 277"/>
              <a:gd name="T88" fmla="*/ 0 w 84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84" h="277">
                <a:moveTo>
                  <a:pt x="9" y="258"/>
                </a:moveTo>
                <a:lnTo>
                  <a:pt x="9" y="277"/>
                </a:lnTo>
                <a:lnTo>
                  <a:pt x="74" y="277"/>
                </a:lnTo>
                <a:lnTo>
                  <a:pt x="74" y="258"/>
                </a:lnTo>
                <a:lnTo>
                  <a:pt x="9" y="258"/>
                </a:lnTo>
                <a:close/>
                <a:moveTo>
                  <a:pt x="64" y="268"/>
                </a:moveTo>
                <a:lnTo>
                  <a:pt x="84" y="268"/>
                </a:lnTo>
                <a:lnTo>
                  <a:pt x="84" y="9"/>
                </a:lnTo>
                <a:lnTo>
                  <a:pt x="64" y="9"/>
                </a:lnTo>
                <a:lnTo>
                  <a:pt x="64" y="268"/>
                </a:lnTo>
                <a:close/>
                <a:moveTo>
                  <a:pt x="74" y="19"/>
                </a:moveTo>
                <a:lnTo>
                  <a:pt x="74" y="0"/>
                </a:lnTo>
                <a:lnTo>
                  <a:pt x="9" y="0"/>
                </a:lnTo>
                <a:lnTo>
                  <a:pt x="9" y="19"/>
                </a:lnTo>
                <a:lnTo>
                  <a:pt x="74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84" y="277"/>
                </a:moveTo>
                <a:lnTo>
                  <a:pt x="84" y="268"/>
                </a:lnTo>
                <a:lnTo>
                  <a:pt x="74" y="268"/>
                </a:lnTo>
                <a:lnTo>
                  <a:pt x="74" y="277"/>
                </a:lnTo>
                <a:lnTo>
                  <a:pt x="84" y="277"/>
                </a:lnTo>
                <a:close/>
                <a:moveTo>
                  <a:pt x="84" y="0"/>
                </a:moveTo>
                <a:lnTo>
                  <a:pt x="74" y="0"/>
                </a:lnTo>
                <a:lnTo>
                  <a:pt x="74" y="9"/>
                </a:lnTo>
                <a:lnTo>
                  <a:pt x="84" y="9"/>
                </a:lnTo>
                <a:lnTo>
                  <a:pt x="84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08" name="Freeform 3516"/>
          <p:cNvSpPr>
            <a:spLocks noEditPoints="1"/>
          </p:cNvSpPr>
          <p:nvPr/>
        </p:nvSpPr>
        <p:spPr bwMode="auto">
          <a:xfrm>
            <a:off x="5853113" y="3498850"/>
            <a:ext cx="73025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0 w 90"/>
              <a:gd name="T5" fmla="*/ 277 h 277"/>
              <a:gd name="T6" fmla="*/ 80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0 w 90"/>
              <a:gd name="T21" fmla="*/ 19 h 277"/>
              <a:gd name="T22" fmla="*/ 80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0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0 w 90"/>
              <a:gd name="T55" fmla="*/ 268 h 277"/>
              <a:gd name="T56" fmla="*/ 80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0 w 90"/>
              <a:gd name="T63" fmla="*/ 0 h 277"/>
              <a:gd name="T64" fmla="*/ 80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0" y="277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0" y="268"/>
                </a:lnTo>
                <a:lnTo>
                  <a:pt x="80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14" name="Freeform 3522"/>
          <p:cNvSpPr>
            <a:spLocks noEditPoints="1"/>
          </p:cNvSpPr>
          <p:nvPr/>
        </p:nvSpPr>
        <p:spPr bwMode="auto">
          <a:xfrm>
            <a:off x="7172325" y="5727700"/>
            <a:ext cx="71438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0 w 90"/>
              <a:gd name="T5" fmla="*/ 277 h 277"/>
              <a:gd name="T6" fmla="*/ 80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0 w 90"/>
              <a:gd name="T21" fmla="*/ 19 h 277"/>
              <a:gd name="T22" fmla="*/ 80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0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0 w 90"/>
              <a:gd name="T55" fmla="*/ 268 h 277"/>
              <a:gd name="T56" fmla="*/ 80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0 w 90"/>
              <a:gd name="T63" fmla="*/ 0 h 277"/>
              <a:gd name="T64" fmla="*/ 80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0" y="277"/>
                </a:lnTo>
                <a:lnTo>
                  <a:pt x="80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0" y="19"/>
                </a:moveTo>
                <a:lnTo>
                  <a:pt x="80" y="0"/>
                </a:lnTo>
                <a:lnTo>
                  <a:pt x="9" y="0"/>
                </a:lnTo>
                <a:lnTo>
                  <a:pt x="9" y="19"/>
                </a:lnTo>
                <a:lnTo>
                  <a:pt x="80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0" y="268"/>
                </a:lnTo>
                <a:lnTo>
                  <a:pt x="80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0" y="0"/>
                </a:lnTo>
                <a:lnTo>
                  <a:pt x="80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17" name="Freeform 3525"/>
          <p:cNvSpPr>
            <a:spLocks noEditPoints="1"/>
          </p:cNvSpPr>
          <p:nvPr/>
        </p:nvSpPr>
        <p:spPr bwMode="auto">
          <a:xfrm>
            <a:off x="5294313" y="4108450"/>
            <a:ext cx="71437" cy="215900"/>
          </a:xfrm>
          <a:custGeom>
            <a:avLst/>
            <a:gdLst>
              <a:gd name="T0" fmla="*/ 10 w 91"/>
              <a:gd name="T1" fmla="*/ 252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2 h 271"/>
              <a:gd name="T8" fmla="*/ 10 w 91"/>
              <a:gd name="T9" fmla="*/ 252 h 271"/>
              <a:gd name="T10" fmla="*/ 71 w 91"/>
              <a:gd name="T11" fmla="*/ 262 h 271"/>
              <a:gd name="T12" fmla="*/ 91 w 91"/>
              <a:gd name="T13" fmla="*/ 262 h 271"/>
              <a:gd name="T14" fmla="*/ 91 w 91"/>
              <a:gd name="T15" fmla="*/ 10 h 271"/>
              <a:gd name="T16" fmla="*/ 71 w 91"/>
              <a:gd name="T17" fmla="*/ 10 h 271"/>
              <a:gd name="T18" fmla="*/ 71 w 91"/>
              <a:gd name="T19" fmla="*/ 262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10 h 271"/>
              <a:gd name="T32" fmla="*/ 0 w 91"/>
              <a:gd name="T33" fmla="*/ 10 h 271"/>
              <a:gd name="T34" fmla="*/ 0 w 91"/>
              <a:gd name="T35" fmla="*/ 262 h 271"/>
              <a:gd name="T36" fmla="*/ 20 w 91"/>
              <a:gd name="T37" fmla="*/ 262 h 271"/>
              <a:gd name="T38" fmla="*/ 20 w 91"/>
              <a:gd name="T39" fmla="*/ 10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2 h 271"/>
              <a:gd name="T46" fmla="*/ 0 w 91"/>
              <a:gd name="T47" fmla="*/ 262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2 h 271"/>
              <a:gd name="T54" fmla="*/ 81 w 91"/>
              <a:gd name="T55" fmla="*/ 262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10 h 271"/>
              <a:gd name="T66" fmla="*/ 91 w 91"/>
              <a:gd name="T67" fmla="*/ 10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10 h 271"/>
              <a:gd name="T74" fmla="*/ 10 w 91"/>
              <a:gd name="T75" fmla="*/ 10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2 h 271"/>
              <a:gd name="T86" fmla="*/ 0 w 91"/>
              <a:gd name="T87" fmla="*/ 262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2"/>
                </a:moveTo>
                <a:lnTo>
                  <a:pt x="10" y="271"/>
                </a:lnTo>
                <a:lnTo>
                  <a:pt x="81" y="271"/>
                </a:lnTo>
                <a:lnTo>
                  <a:pt x="81" y="252"/>
                </a:lnTo>
                <a:lnTo>
                  <a:pt x="10" y="252"/>
                </a:lnTo>
                <a:close/>
                <a:moveTo>
                  <a:pt x="71" y="262"/>
                </a:moveTo>
                <a:lnTo>
                  <a:pt x="91" y="262"/>
                </a:lnTo>
                <a:lnTo>
                  <a:pt x="91" y="10"/>
                </a:lnTo>
                <a:lnTo>
                  <a:pt x="71" y="10"/>
                </a:lnTo>
                <a:lnTo>
                  <a:pt x="71" y="262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2"/>
                </a:lnTo>
                <a:lnTo>
                  <a:pt x="20" y="262"/>
                </a:lnTo>
                <a:lnTo>
                  <a:pt x="20" y="1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2"/>
                </a:lnTo>
                <a:lnTo>
                  <a:pt x="81" y="262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2"/>
                </a:lnTo>
                <a:lnTo>
                  <a:pt x="0" y="262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18" name="Freeform 3526"/>
          <p:cNvSpPr>
            <a:spLocks noEditPoints="1"/>
          </p:cNvSpPr>
          <p:nvPr/>
        </p:nvSpPr>
        <p:spPr bwMode="auto">
          <a:xfrm>
            <a:off x="5305425" y="4918075"/>
            <a:ext cx="71438" cy="220663"/>
          </a:xfrm>
          <a:custGeom>
            <a:avLst/>
            <a:gdLst>
              <a:gd name="T0" fmla="*/ 10 w 91"/>
              <a:gd name="T1" fmla="*/ 259 h 278"/>
              <a:gd name="T2" fmla="*/ 10 w 91"/>
              <a:gd name="T3" fmla="*/ 278 h 278"/>
              <a:gd name="T4" fmla="*/ 81 w 91"/>
              <a:gd name="T5" fmla="*/ 278 h 278"/>
              <a:gd name="T6" fmla="*/ 81 w 91"/>
              <a:gd name="T7" fmla="*/ 259 h 278"/>
              <a:gd name="T8" fmla="*/ 10 w 91"/>
              <a:gd name="T9" fmla="*/ 259 h 278"/>
              <a:gd name="T10" fmla="*/ 71 w 91"/>
              <a:gd name="T11" fmla="*/ 268 h 278"/>
              <a:gd name="T12" fmla="*/ 91 w 91"/>
              <a:gd name="T13" fmla="*/ 268 h 278"/>
              <a:gd name="T14" fmla="*/ 91 w 91"/>
              <a:gd name="T15" fmla="*/ 10 h 278"/>
              <a:gd name="T16" fmla="*/ 71 w 91"/>
              <a:gd name="T17" fmla="*/ 10 h 278"/>
              <a:gd name="T18" fmla="*/ 71 w 91"/>
              <a:gd name="T19" fmla="*/ 268 h 278"/>
              <a:gd name="T20" fmla="*/ 81 w 91"/>
              <a:gd name="T21" fmla="*/ 20 h 278"/>
              <a:gd name="T22" fmla="*/ 81 w 91"/>
              <a:gd name="T23" fmla="*/ 0 h 278"/>
              <a:gd name="T24" fmla="*/ 10 w 91"/>
              <a:gd name="T25" fmla="*/ 0 h 278"/>
              <a:gd name="T26" fmla="*/ 10 w 91"/>
              <a:gd name="T27" fmla="*/ 20 h 278"/>
              <a:gd name="T28" fmla="*/ 81 w 91"/>
              <a:gd name="T29" fmla="*/ 20 h 278"/>
              <a:gd name="T30" fmla="*/ 20 w 91"/>
              <a:gd name="T31" fmla="*/ 10 h 278"/>
              <a:gd name="T32" fmla="*/ 0 w 91"/>
              <a:gd name="T33" fmla="*/ 10 h 278"/>
              <a:gd name="T34" fmla="*/ 0 w 91"/>
              <a:gd name="T35" fmla="*/ 268 h 278"/>
              <a:gd name="T36" fmla="*/ 20 w 91"/>
              <a:gd name="T37" fmla="*/ 268 h 278"/>
              <a:gd name="T38" fmla="*/ 20 w 91"/>
              <a:gd name="T39" fmla="*/ 10 h 278"/>
              <a:gd name="T40" fmla="*/ 0 w 91"/>
              <a:gd name="T41" fmla="*/ 278 h 278"/>
              <a:gd name="T42" fmla="*/ 10 w 91"/>
              <a:gd name="T43" fmla="*/ 278 h 278"/>
              <a:gd name="T44" fmla="*/ 10 w 91"/>
              <a:gd name="T45" fmla="*/ 268 h 278"/>
              <a:gd name="T46" fmla="*/ 0 w 91"/>
              <a:gd name="T47" fmla="*/ 268 h 278"/>
              <a:gd name="T48" fmla="*/ 0 w 91"/>
              <a:gd name="T49" fmla="*/ 278 h 278"/>
              <a:gd name="T50" fmla="*/ 91 w 91"/>
              <a:gd name="T51" fmla="*/ 278 h 278"/>
              <a:gd name="T52" fmla="*/ 91 w 91"/>
              <a:gd name="T53" fmla="*/ 268 h 278"/>
              <a:gd name="T54" fmla="*/ 81 w 91"/>
              <a:gd name="T55" fmla="*/ 268 h 278"/>
              <a:gd name="T56" fmla="*/ 81 w 91"/>
              <a:gd name="T57" fmla="*/ 278 h 278"/>
              <a:gd name="T58" fmla="*/ 91 w 91"/>
              <a:gd name="T59" fmla="*/ 278 h 278"/>
              <a:gd name="T60" fmla="*/ 91 w 91"/>
              <a:gd name="T61" fmla="*/ 0 h 278"/>
              <a:gd name="T62" fmla="*/ 81 w 91"/>
              <a:gd name="T63" fmla="*/ 0 h 278"/>
              <a:gd name="T64" fmla="*/ 81 w 91"/>
              <a:gd name="T65" fmla="*/ 10 h 278"/>
              <a:gd name="T66" fmla="*/ 91 w 91"/>
              <a:gd name="T67" fmla="*/ 10 h 278"/>
              <a:gd name="T68" fmla="*/ 91 w 91"/>
              <a:gd name="T69" fmla="*/ 0 h 278"/>
              <a:gd name="T70" fmla="*/ 0 w 91"/>
              <a:gd name="T71" fmla="*/ 0 h 278"/>
              <a:gd name="T72" fmla="*/ 0 w 91"/>
              <a:gd name="T73" fmla="*/ 10 h 278"/>
              <a:gd name="T74" fmla="*/ 10 w 91"/>
              <a:gd name="T75" fmla="*/ 10 h 278"/>
              <a:gd name="T76" fmla="*/ 10 w 91"/>
              <a:gd name="T77" fmla="*/ 0 h 278"/>
              <a:gd name="T78" fmla="*/ 0 w 91"/>
              <a:gd name="T79" fmla="*/ 0 h 278"/>
              <a:gd name="T80" fmla="*/ 0 w 91"/>
              <a:gd name="T81" fmla="*/ 278 h 278"/>
              <a:gd name="T82" fmla="*/ 10 w 91"/>
              <a:gd name="T83" fmla="*/ 278 h 278"/>
              <a:gd name="T84" fmla="*/ 10 w 91"/>
              <a:gd name="T85" fmla="*/ 268 h 278"/>
              <a:gd name="T86" fmla="*/ 0 w 91"/>
              <a:gd name="T87" fmla="*/ 268 h 278"/>
              <a:gd name="T88" fmla="*/ 0 w 91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8">
                <a:moveTo>
                  <a:pt x="10" y="259"/>
                </a:moveTo>
                <a:lnTo>
                  <a:pt x="10" y="278"/>
                </a:lnTo>
                <a:lnTo>
                  <a:pt x="81" y="278"/>
                </a:lnTo>
                <a:lnTo>
                  <a:pt x="81" y="259"/>
                </a:lnTo>
                <a:lnTo>
                  <a:pt x="10" y="259"/>
                </a:lnTo>
                <a:close/>
                <a:moveTo>
                  <a:pt x="71" y="268"/>
                </a:moveTo>
                <a:lnTo>
                  <a:pt x="91" y="268"/>
                </a:lnTo>
                <a:lnTo>
                  <a:pt x="91" y="10"/>
                </a:lnTo>
                <a:lnTo>
                  <a:pt x="71" y="10"/>
                </a:lnTo>
                <a:lnTo>
                  <a:pt x="71" y="268"/>
                </a:lnTo>
                <a:close/>
                <a:moveTo>
                  <a:pt x="81" y="20"/>
                </a:moveTo>
                <a:lnTo>
                  <a:pt x="81" y="0"/>
                </a:lnTo>
                <a:lnTo>
                  <a:pt x="10" y="0"/>
                </a:lnTo>
                <a:lnTo>
                  <a:pt x="10" y="20"/>
                </a:lnTo>
                <a:lnTo>
                  <a:pt x="81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91" y="278"/>
                </a:moveTo>
                <a:lnTo>
                  <a:pt x="91" y="268"/>
                </a:lnTo>
                <a:lnTo>
                  <a:pt x="81" y="268"/>
                </a:lnTo>
                <a:lnTo>
                  <a:pt x="81" y="278"/>
                </a:lnTo>
                <a:lnTo>
                  <a:pt x="91" y="278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10"/>
                </a:lnTo>
                <a:lnTo>
                  <a:pt x="91" y="10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22" name="Freeform 3530"/>
          <p:cNvSpPr>
            <a:spLocks noEditPoints="1"/>
          </p:cNvSpPr>
          <p:nvPr/>
        </p:nvSpPr>
        <p:spPr bwMode="auto">
          <a:xfrm>
            <a:off x="5986463" y="3498850"/>
            <a:ext cx="73025" cy="220663"/>
          </a:xfrm>
          <a:custGeom>
            <a:avLst/>
            <a:gdLst>
              <a:gd name="T0" fmla="*/ 9 w 90"/>
              <a:gd name="T1" fmla="*/ 258 h 277"/>
              <a:gd name="T2" fmla="*/ 9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9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9 w 90"/>
              <a:gd name="T25" fmla="*/ 0 h 277"/>
              <a:gd name="T26" fmla="*/ 9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9 w 90"/>
              <a:gd name="T43" fmla="*/ 277 h 277"/>
              <a:gd name="T44" fmla="*/ 9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9 w 90"/>
              <a:gd name="T75" fmla="*/ 9 h 277"/>
              <a:gd name="T76" fmla="*/ 9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9 w 90"/>
              <a:gd name="T83" fmla="*/ 277 h 277"/>
              <a:gd name="T84" fmla="*/ 9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9" y="258"/>
                </a:moveTo>
                <a:lnTo>
                  <a:pt x="9" y="277"/>
                </a:lnTo>
                <a:lnTo>
                  <a:pt x="81" y="277"/>
                </a:lnTo>
                <a:lnTo>
                  <a:pt x="81" y="258"/>
                </a:lnTo>
                <a:lnTo>
                  <a:pt x="9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9" y="0"/>
                </a:lnTo>
                <a:lnTo>
                  <a:pt x="9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9" y="9"/>
                </a:lnTo>
                <a:lnTo>
                  <a:pt x="9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9" y="277"/>
                </a:lnTo>
                <a:lnTo>
                  <a:pt x="9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24" name="Freeform 3532"/>
          <p:cNvSpPr>
            <a:spLocks noEditPoints="1"/>
          </p:cNvSpPr>
          <p:nvPr/>
        </p:nvSpPr>
        <p:spPr bwMode="auto">
          <a:xfrm>
            <a:off x="7489825" y="4718050"/>
            <a:ext cx="71438" cy="215900"/>
          </a:xfrm>
          <a:custGeom>
            <a:avLst/>
            <a:gdLst>
              <a:gd name="T0" fmla="*/ 10 w 91"/>
              <a:gd name="T1" fmla="*/ 251 h 271"/>
              <a:gd name="T2" fmla="*/ 10 w 91"/>
              <a:gd name="T3" fmla="*/ 271 h 271"/>
              <a:gd name="T4" fmla="*/ 81 w 91"/>
              <a:gd name="T5" fmla="*/ 271 h 271"/>
              <a:gd name="T6" fmla="*/ 81 w 91"/>
              <a:gd name="T7" fmla="*/ 251 h 271"/>
              <a:gd name="T8" fmla="*/ 10 w 91"/>
              <a:gd name="T9" fmla="*/ 251 h 271"/>
              <a:gd name="T10" fmla="*/ 71 w 91"/>
              <a:gd name="T11" fmla="*/ 261 h 271"/>
              <a:gd name="T12" fmla="*/ 91 w 91"/>
              <a:gd name="T13" fmla="*/ 261 h 271"/>
              <a:gd name="T14" fmla="*/ 91 w 91"/>
              <a:gd name="T15" fmla="*/ 9 h 271"/>
              <a:gd name="T16" fmla="*/ 71 w 91"/>
              <a:gd name="T17" fmla="*/ 9 h 271"/>
              <a:gd name="T18" fmla="*/ 71 w 91"/>
              <a:gd name="T19" fmla="*/ 261 h 271"/>
              <a:gd name="T20" fmla="*/ 81 w 91"/>
              <a:gd name="T21" fmla="*/ 19 h 271"/>
              <a:gd name="T22" fmla="*/ 81 w 91"/>
              <a:gd name="T23" fmla="*/ 0 h 271"/>
              <a:gd name="T24" fmla="*/ 10 w 91"/>
              <a:gd name="T25" fmla="*/ 0 h 271"/>
              <a:gd name="T26" fmla="*/ 10 w 91"/>
              <a:gd name="T27" fmla="*/ 19 h 271"/>
              <a:gd name="T28" fmla="*/ 81 w 91"/>
              <a:gd name="T29" fmla="*/ 19 h 271"/>
              <a:gd name="T30" fmla="*/ 20 w 91"/>
              <a:gd name="T31" fmla="*/ 9 h 271"/>
              <a:gd name="T32" fmla="*/ 0 w 91"/>
              <a:gd name="T33" fmla="*/ 9 h 271"/>
              <a:gd name="T34" fmla="*/ 0 w 91"/>
              <a:gd name="T35" fmla="*/ 261 h 271"/>
              <a:gd name="T36" fmla="*/ 20 w 91"/>
              <a:gd name="T37" fmla="*/ 261 h 271"/>
              <a:gd name="T38" fmla="*/ 20 w 91"/>
              <a:gd name="T39" fmla="*/ 9 h 271"/>
              <a:gd name="T40" fmla="*/ 0 w 91"/>
              <a:gd name="T41" fmla="*/ 271 h 271"/>
              <a:gd name="T42" fmla="*/ 10 w 91"/>
              <a:gd name="T43" fmla="*/ 271 h 271"/>
              <a:gd name="T44" fmla="*/ 10 w 91"/>
              <a:gd name="T45" fmla="*/ 261 h 271"/>
              <a:gd name="T46" fmla="*/ 0 w 91"/>
              <a:gd name="T47" fmla="*/ 261 h 271"/>
              <a:gd name="T48" fmla="*/ 0 w 91"/>
              <a:gd name="T49" fmla="*/ 271 h 271"/>
              <a:gd name="T50" fmla="*/ 91 w 91"/>
              <a:gd name="T51" fmla="*/ 271 h 271"/>
              <a:gd name="T52" fmla="*/ 91 w 91"/>
              <a:gd name="T53" fmla="*/ 261 h 271"/>
              <a:gd name="T54" fmla="*/ 81 w 91"/>
              <a:gd name="T55" fmla="*/ 261 h 271"/>
              <a:gd name="T56" fmla="*/ 81 w 91"/>
              <a:gd name="T57" fmla="*/ 271 h 271"/>
              <a:gd name="T58" fmla="*/ 91 w 91"/>
              <a:gd name="T59" fmla="*/ 271 h 271"/>
              <a:gd name="T60" fmla="*/ 91 w 91"/>
              <a:gd name="T61" fmla="*/ 0 h 271"/>
              <a:gd name="T62" fmla="*/ 81 w 91"/>
              <a:gd name="T63" fmla="*/ 0 h 271"/>
              <a:gd name="T64" fmla="*/ 81 w 91"/>
              <a:gd name="T65" fmla="*/ 9 h 271"/>
              <a:gd name="T66" fmla="*/ 91 w 91"/>
              <a:gd name="T67" fmla="*/ 9 h 271"/>
              <a:gd name="T68" fmla="*/ 91 w 91"/>
              <a:gd name="T69" fmla="*/ 0 h 271"/>
              <a:gd name="T70" fmla="*/ 0 w 91"/>
              <a:gd name="T71" fmla="*/ 0 h 271"/>
              <a:gd name="T72" fmla="*/ 0 w 91"/>
              <a:gd name="T73" fmla="*/ 9 h 271"/>
              <a:gd name="T74" fmla="*/ 10 w 91"/>
              <a:gd name="T75" fmla="*/ 9 h 271"/>
              <a:gd name="T76" fmla="*/ 10 w 91"/>
              <a:gd name="T77" fmla="*/ 0 h 271"/>
              <a:gd name="T78" fmla="*/ 0 w 91"/>
              <a:gd name="T79" fmla="*/ 0 h 271"/>
              <a:gd name="T80" fmla="*/ 0 w 91"/>
              <a:gd name="T81" fmla="*/ 271 h 271"/>
              <a:gd name="T82" fmla="*/ 10 w 91"/>
              <a:gd name="T83" fmla="*/ 271 h 271"/>
              <a:gd name="T84" fmla="*/ 10 w 91"/>
              <a:gd name="T85" fmla="*/ 261 h 271"/>
              <a:gd name="T86" fmla="*/ 0 w 91"/>
              <a:gd name="T87" fmla="*/ 261 h 271"/>
              <a:gd name="T88" fmla="*/ 0 w 91"/>
              <a:gd name="T89" fmla="*/ 271 h 2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1" h="271">
                <a:moveTo>
                  <a:pt x="10" y="251"/>
                </a:moveTo>
                <a:lnTo>
                  <a:pt x="10" y="271"/>
                </a:lnTo>
                <a:lnTo>
                  <a:pt x="81" y="271"/>
                </a:lnTo>
                <a:lnTo>
                  <a:pt x="81" y="251"/>
                </a:lnTo>
                <a:lnTo>
                  <a:pt x="10" y="251"/>
                </a:lnTo>
                <a:close/>
                <a:moveTo>
                  <a:pt x="71" y="261"/>
                </a:moveTo>
                <a:lnTo>
                  <a:pt x="91" y="261"/>
                </a:lnTo>
                <a:lnTo>
                  <a:pt x="91" y="9"/>
                </a:lnTo>
                <a:lnTo>
                  <a:pt x="71" y="9"/>
                </a:lnTo>
                <a:lnTo>
                  <a:pt x="71" y="261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20" y="9"/>
                </a:moveTo>
                <a:lnTo>
                  <a:pt x="0" y="9"/>
                </a:lnTo>
                <a:lnTo>
                  <a:pt x="0" y="261"/>
                </a:lnTo>
                <a:lnTo>
                  <a:pt x="20" y="261"/>
                </a:lnTo>
                <a:lnTo>
                  <a:pt x="20" y="9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  <a:moveTo>
                  <a:pt x="91" y="271"/>
                </a:moveTo>
                <a:lnTo>
                  <a:pt x="91" y="261"/>
                </a:lnTo>
                <a:lnTo>
                  <a:pt x="81" y="261"/>
                </a:lnTo>
                <a:lnTo>
                  <a:pt x="81" y="271"/>
                </a:lnTo>
                <a:lnTo>
                  <a:pt x="91" y="271"/>
                </a:lnTo>
                <a:close/>
                <a:moveTo>
                  <a:pt x="91" y="0"/>
                </a:moveTo>
                <a:lnTo>
                  <a:pt x="81" y="0"/>
                </a:lnTo>
                <a:lnTo>
                  <a:pt x="81" y="9"/>
                </a:lnTo>
                <a:lnTo>
                  <a:pt x="91" y="9"/>
                </a:lnTo>
                <a:lnTo>
                  <a:pt x="91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1"/>
                </a:moveTo>
                <a:lnTo>
                  <a:pt x="10" y="271"/>
                </a:lnTo>
                <a:lnTo>
                  <a:pt x="10" y="261"/>
                </a:lnTo>
                <a:lnTo>
                  <a:pt x="0" y="261"/>
                </a:lnTo>
                <a:lnTo>
                  <a:pt x="0" y="271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26" name="Freeform 3534"/>
          <p:cNvSpPr>
            <a:spLocks noEditPoints="1"/>
          </p:cNvSpPr>
          <p:nvPr/>
        </p:nvSpPr>
        <p:spPr bwMode="auto">
          <a:xfrm>
            <a:off x="7085013" y="3498850"/>
            <a:ext cx="71437" cy="220663"/>
          </a:xfrm>
          <a:custGeom>
            <a:avLst/>
            <a:gdLst>
              <a:gd name="T0" fmla="*/ 10 w 90"/>
              <a:gd name="T1" fmla="*/ 258 h 277"/>
              <a:gd name="T2" fmla="*/ 10 w 90"/>
              <a:gd name="T3" fmla="*/ 277 h 277"/>
              <a:gd name="T4" fmla="*/ 81 w 90"/>
              <a:gd name="T5" fmla="*/ 277 h 277"/>
              <a:gd name="T6" fmla="*/ 81 w 90"/>
              <a:gd name="T7" fmla="*/ 258 h 277"/>
              <a:gd name="T8" fmla="*/ 10 w 90"/>
              <a:gd name="T9" fmla="*/ 258 h 277"/>
              <a:gd name="T10" fmla="*/ 71 w 90"/>
              <a:gd name="T11" fmla="*/ 268 h 277"/>
              <a:gd name="T12" fmla="*/ 90 w 90"/>
              <a:gd name="T13" fmla="*/ 268 h 277"/>
              <a:gd name="T14" fmla="*/ 90 w 90"/>
              <a:gd name="T15" fmla="*/ 9 h 277"/>
              <a:gd name="T16" fmla="*/ 71 w 90"/>
              <a:gd name="T17" fmla="*/ 9 h 277"/>
              <a:gd name="T18" fmla="*/ 71 w 90"/>
              <a:gd name="T19" fmla="*/ 268 h 277"/>
              <a:gd name="T20" fmla="*/ 81 w 90"/>
              <a:gd name="T21" fmla="*/ 19 h 277"/>
              <a:gd name="T22" fmla="*/ 81 w 90"/>
              <a:gd name="T23" fmla="*/ 0 h 277"/>
              <a:gd name="T24" fmla="*/ 10 w 90"/>
              <a:gd name="T25" fmla="*/ 0 h 277"/>
              <a:gd name="T26" fmla="*/ 10 w 90"/>
              <a:gd name="T27" fmla="*/ 19 h 277"/>
              <a:gd name="T28" fmla="*/ 81 w 90"/>
              <a:gd name="T29" fmla="*/ 19 h 277"/>
              <a:gd name="T30" fmla="*/ 19 w 90"/>
              <a:gd name="T31" fmla="*/ 9 h 277"/>
              <a:gd name="T32" fmla="*/ 0 w 90"/>
              <a:gd name="T33" fmla="*/ 9 h 277"/>
              <a:gd name="T34" fmla="*/ 0 w 90"/>
              <a:gd name="T35" fmla="*/ 268 h 277"/>
              <a:gd name="T36" fmla="*/ 19 w 90"/>
              <a:gd name="T37" fmla="*/ 268 h 277"/>
              <a:gd name="T38" fmla="*/ 19 w 90"/>
              <a:gd name="T39" fmla="*/ 9 h 277"/>
              <a:gd name="T40" fmla="*/ 0 w 90"/>
              <a:gd name="T41" fmla="*/ 277 h 277"/>
              <a:gd name="T42" fmla="*/ 10 w 90"/>
              <a:gd name="T43" fmla="*/ 277 h 277"/>
              <a:gd name="T44" fmla="*/ 10 w 90"/>
              <a:gd name="T45" fmla="*/ 268 h 277"/>
              <a:gd name="T46" fmla="*/ 0 w 90"/>
              <a:gd name="T47" fmla="*/ 268 h 277"/>
              <a:gd name="T48" fmla="*/ 0 w 90"/>
              <a:gd name="T49" fmla="*/ 277 h 277"/>
              <a:gd name="T50" fmla="*/ 90 w 90"/>
              <a:gd name="T51" fmla="*/ 277 h 277"/>
              <a:gd name="T52" fmla="*/ 90 w 90"/>
              <a:gd name="T53" fmla="*/ 268 h 277"/>
              <a:gd name="T54" fmla="*/ 81 w 90"/>
              <a:gd name="T55" fmla="*/ 268 h 277"/>
              <a:gd name="T56" fmla="*/ 81 w 90"/>
              <a:gd name="T57" fmla="*/ 277 h 277"/>
              <a:gd name="T58" fmla="*/ 90 w 90"/>
              <a:gd name="T59" fmla="*/ 277 h 277"/>
              <a:gd name="T60" fmla="*/ 90 w 90"/>
              <a:gd name="T61" fmla="*/ 0 h 277"/>
              <a:gd name="T62" fmla="*/ 81 w 90"/>
              <a:gd name="T63" fmla="*/ 0 h 277"/>
              <a:gd name="T64" fmla="*/ 81 w 90"/>
              <a:gd name="T65" fmla="*/ 9 h 277"/>
              <a:gd name="T66" fmla="*/ 90 w 90"/>
              <a:gd name="T67" fmla="*/ 9 h 277"/>
              <a:gd name="T68" fmla="*/ 90 w 90"/>
              <a:gd name="T69" fmla="*/ 0 h 277"/>
              <a:gd name="T70" fmla="*/ 0 w 90"/>
              <a:gd name="T71" fmla="*/ 0 h 277"/>
              <a:gd name="T72" fmla="*/ 0 w 90"/>
              <a:gd name="T73" fmla="*/ 9 h 277"/>
              <a:gd name="T74" fmla="*/ 10 w 90"/>
              <a:gd name="T75" fmla="*/ 9 h 277"/>
              <a:gd name="T76" fmla="*/ 10 w 90"/>
              <a:gd name="T77" fmla="*/ 0 h 277"/>
              <a:gd name="T78" fmla="*/ 0 w 90"/>
              <a:gd name="T79" fmla="*/ 0 h 277"/>
              <a:gd name="T80" fmla="*/ 0 w 90"/>
              <a:gd name="T81" fmla="*/ 277 h 277"/>
              <a:gd name="T82" fmla="*/ 10 w 90"/>
              <a:gd name="T83" fmla="*/ 277 h 277"/>
              <a:gd name="T84" fmla="*/ 10 w 90"/>
              <a:gd name="T85" fmla="*/ 268 h 277"/>
              <a:gd name="T86" fmla="*/ 0 w 90"/>
              <a:gd name="T87" fmla="*/ 268 h 277"/>
              <a:gd name="T88" fmla="*/ 0 w 90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90" h="277">
                <a:moveTo>
                  <a:pt x="10" y="258"/>
                </a:moveTo>
                <a:lnTo>
                  <a:pt x="10" y="277"/>
                </a:lnTo>
                <a:lnTo>
                  <a:pt x="81" y="277"/>
                </a:lnTo>
                <a:lnTo>
                  <a:pt x="81" y="258"/>
                </a:lnTo>
                <a:lnTo>
                  <a:pt x="10" y="258"/>
                </a:lnTo>
                <a:close/>
                <a:moveTo>
                  <a:pt x="71" y="268"/>
                </a:moveTo>
                <a:lnTo>
                  <a:pt x="90" y="268"/>
                </a:lnTo>
                <a:lnTo>
                  <a:pt x="90" y="9"/>
                </a:lnTo>
                <a:lnTo>
                  <a:pt x="71" y="9"/>
                </a:lnTo>
                <a:lnTo>
                  <a:pt x="71" y="268"/>
                </a:lnTo>
                <a:close/>
                <a:moveTo>
                  <a:pt x="81" y="19"/>
                </a:moveTo>
                <a:lnTo>
                  <a:pt x="81" y="0"/>
                </a:lnTo>
                <a:lnTo>
                  <a:pt x="10" y="0"/>
                </a:lnTo>
                <a:lnTo>
                  <a:pt x="10" y="19"/>
                </a:lnTo>
                <a:lnTo>
                  <a:pt x="81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90" y="277"/>
                </a:moveTo>
                <a:lnTo>
                  <a:pt x="90" y="268"/>
                </a:lnTo>
                <a:lnTo>
                  <a:pt x="81" y="268"/>
                </a:lnTo>
                <a:lnTo>
                  <a:pt x="81" y="277"/>
                </a:lnTo>
                <a:lnTo>
                  <a:pt x="90" y="277"/>
                </a:lnTo>
                <a:close/>
                <a:moveTo>
                  <a:pt x="90" y="0"/>
                </a:moveTo>
                <a:lnTo>
                  <a:pt x="81" y="0"/>
                </a:lnTo>
                <a:lnTo>
                  <a:pt x="81" y="9"/>
                </a:lnTo>
                <a:lnTo>
                  <a:pt x="90" y="9"/>
                </a:lnTo>
                <a:lnTo>
                  <a:pt x="90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33" name="Freeform 3541"/>
          <p:cNvSpPr>
            <a:spLocks noEditPoints="1"/>
          </p:cNvSpPr>
          <p:nvPr/>
        </p:nvSpPr>
        <p:spPr bwMode="auto">
          <a:xfrm>
            <a:off x="5294313" y="4513263"/>
            <a:ext cx="236537" cy="220662"/>
          </a:xfrm>
          <a:custGeom>
            <a:avLst/>
            <a:gdLst>
              <a:gd name="T0" fmla="*/ 10 w 297"/>
              <a:gd name="T1" fmla="*/ 259 h 278"/>
              <a:gd name="T2" fmla="*/ 10 w 297"/>
              <a:gd name="T3" fmla="*/ 278 h 278"/>
              <a:gd name="T4" fmla="*/ 288 w 297"/>
              <a:gd name="T5" fmla="*/ 278 h 278"/>
              <a:gd name="T6" fmla="*/ 288 w 297"/>
              <a:gd name="T7" fmla="*/ 259 h 278"/>
              <a:gd name="T8" fmla="*/ 10 w 297"/>
              <a:gd name="T9" fmla="*/ 259 h 278"/>
              <a:gd name="T10" fmla="*/ 278 w 297"/>
              <a:gd name="T11" fmla="*/ 268 h 278"/>
              <a:gd name="T12" fmla="*/ 297 w 297"/>
              <a:gd name="T13" fmla="*/ 268 h 278"/>
              <a:gd name="T14" fmla="*/ 297 w 297"/>
              <a:gd name="T15" fmla="*/ 10 h 278"/>
              <a:gd name="T16" fmla="*/ 278 w 297"/>
              <a:gd name="T17" fmla="*/ 10 h 278"/>
              <a:gd name="T18" fmla="*/ 278 w 297"/>
              <a:gd name="T19" fmla="*/ 268 h 278"/>
              <a:gd name="T20" fmla="*/ 288 w 297"/>
              <a:gd name="T21" fmla="*/ 20 h 278"/>
              <a:gd name="T22" fmla="*/ 288 w 297"/>
              <a:gd name="T23" fmla="*/ 0 h 278"/>
              <a:gd name="T24" fmla="*/ 10 w 297"/>
              <a:gd name="T25" fmla="*/ 0 h 278"/>
              <a:gd name="T26" fmla="*/ 10 w 297"/>
              <a:gd name="T27" fmla="*/ 20 h 278"/>
              <a:gd name="T28" fmla="*/ 288 w 297"/>
              <a:gd name="T29" fmla="*/ 20 h 278"/>
              <a:gd name="T30" fmla="*/ 20 w 297"/>
              <a:gd name="T31" fmla="*/ 10 h 278"/>
              <a:gd name="T32" fmla="*/ 0 w 297"/>
              <a:gd name="T33" fmla="*/ 10 h 278"/>
              <a:gd name="T34" fmla="*/ 0 w 297"/>
              <a:gd name="T35" fmla="*/ 268 h 278"/>
              <a:gd name="T36" fmla="*/ 20 w 297"/>
              <a:gd name="T37" fmla="*/ 268 h 278"/>
              <a:gd name="T38" fmla="*/ 20 w 297"/>
              <a:gd name="T39" fmla="*/ 10 h 278"/>
              <a:gd name="T40" fmla="*/ 0 w 297"/>
              <a:gd name="T41" fmla="*/ 278 h 278"/>
              <a:gd name="T42" fmla="*/ 10 w 297"/>
              <a:gd name="T43" fmla="*/ 278 h 278"/>
              <a:gd name="T44" fmla="*/ 10 w 297"/>
              <a:gd name="T45" fmla="*/ 268 h 278"/>
              <a:gd name="T46" fmla="*/ 0 w 297"/>
              <a:gd name="T47" fmla="*/ 268 h 278"/>
              <a:gd name="T48" fmla="*/ 0 w 297"/>
              <a:gd name="T49" fmla="*/ 278 h 278"/>
              <a:gd name="T50" fmla="*/ 297 w 297"/>
              <a:gd name="T51" fmla="*/ 278 h 278"/>
              <a:gd name="T52" fmla="*/ 297 w 297"/>
              <a:gd name="T53" fmla="*/ 268 h 278"/>
              <a:gd name="T54" fmla="*/ 288 w 297"/>
              <a:gd name="T55" fmla="*/ 268 h 278"/>
              <a:gd name="T56" fmla="*/ 288 w 297"/>
              <a:gd name="T57" fmla="*/ 278 h 278"/>
              <a:gd name="T58" fmla="*/ 297 w 297"/>
              <a:gd name="T59" fmla="*/ 278 h 278"/>
              <a:gd name="T60" fmla="*/ 297 w 297"/>
              <a:gd name="T61" fmla="*/ 0 h 278"/>
              <a:gd name="T62" fmla="*/ 288 w 297"/>
              <a:gd name="T63" fmla="*/ 0 h 278"/>
              <a:gd name="T64" fmla="*/ 288 w 297"/>
              <a:gd name="T65" fmla="*/ 10 h 278"/>
              <a:gd name="T66" fmla="*/ 297 w 297"/>
              <a:gd name="T67" fmla="*/ 10 h 278"/>
              <a:gd name="T68" fmla="*/ 297 w 297"/>
              <a:gd name="T69" fmla="*/ 0 h 278"/>
              <a:gd name="T70" fmla="*/ 0 w 297"/>
              <a:gd name="T71" fmla="*/ 0 h 278"/>
              <a:gd name="T72" fmla="*/ 0 w 297"/>
              <a:gd name="T73" fmla="*/ 10 h 278"/>
              <a:gd name="T74" fmla="*/ 10 w 297"/>
              <a:gd name="T75" fmla="*/ 10 h 278"/>
              <a:gd name="T76" fmla="*/ 10 w 297"/>
              <a:gd name="T77" fmla="*/ 0 h 278"/>
              <a:gd name="T78" fmla="*/ 0 w 297"/>
              <a:gd name="T79" fmla="*/ 0 h 278"/>
              <a:gd name="T80" fmla="*/ 0 w 297"/>
              <a:gd name="T81" fmla="*/ 278 h 278"/>
              <a:gd name="T82" fmla="*/ 10 w 297"/>
              <a:gd name="T83" fmla="*/ 278 h 278"/>
              <a:gd name="T84" fmla="*/ 10 w 297"/>
              <a:gd name="T85" fmla="*/ 268 h 278"/>
              <a:gd name="T86" fmla="*/ 0 w 297"/>
              <a:gd name="T87" fmla="*/ 268 h 278"/>
              <a:gd name="T88" fmla="*/ 0 w 297"/>
              <a:gd name="T89" fmla="*/ 278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8">
                <a:moveTo>
                  <a:pt x="10" y="259"/>
                </a:moveTo>
                <a:lnTo>
                  <a:pt x="10" y="278"/>
                </a:lnTo>
                <a:lnTo>
                  <a:pt x="288" y="278"/>
                </a:lnTo>
                <a:lnTo>
                  <a:pt x="288" y="259"/>
                </a:lnTo>
                <a:lnTo>
                  <a:pt x="10" y="259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10"/>
                </a:lnTo>
                <a:lnTo>
                  <a:pt x="278" y="10"/>
                </a:lnTo>
                <a:lnTo>
                  <a:pt x="278" y="268"/>
                </a:lnTo>
                <a:close/>
                <a:moveTo>
                  <a:pt x="288" y="20"/>
                </a:moveTo>
                <a:lnTo>
                  <a:pt x="288" y="0"/>
                </a:lnTo>
                <a:lnTo>
                  <a:pt x="10" y="0"/>
                </a:lnTo>
                <a:lnTo>
                  <a:pt x="10" y="20"/>
                </a:lnTo>
                <a:lnTo>
                  <a:pt x="288" y="20"/>
                </a:lnTo>
                <a:close/>
                <a:moveTo>
                  <a:pt x="20" y="10"/>
                </a:moveTo>
                <a:lnTo>
                  <a:pt x="0" y="10"/>
                </a:lnTo>
                <a:lnTo>
                  <a:pt x="0" y="268"/>
                </a:lnTo>
                <a:lnTo>
                  <a:pt x="20" y="268"/>
                </a:lnTo>
                <a:lnTo>
                  <a:pt x="20" y="1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  <a:moveTo>
                  <a:pt x="297" y="278"/>
                </a:moveTo>
                <a:lnTo>
                  <a:pt x="297" y="268"/>
                </a:lnTo>
                <a:lnTo>
                  <a:pt x="288" y="268"/>
                </a:lnTo>
                <a:lnTo>
                  <a:pt x="288" y="278"/>
                </a:lnTo>
                <a:lnTo>
                  <a:pt x="297" y="278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10"/>
                </a:lnTo>
                <a:lnTo>
                  <a:pt x="297" y="10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10"/>
                </a:lnTo>
                <a:lnTo>
                  <a:pt x="10" y="10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8"/>
                </a:moveTo>
                <a:lnTo>
                  <a:pt x="10" y="278"/>
                </a:lnTo>
                <a:lnTo>
                  <a:pt x="10" y="268"/>
                </a:lnTo>
                <a:lnTo>
                  <a:pt x="0" y="268"/>
                </a:lnTo>
                <a:lnTo>
                  <a:pt x="0" y="278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37" name="Freeform 3545"/>
          <p:cNvSpPr>
            <a:spLocks noEditPoints="1"/>
          </p:cNvSpPr>
          <p:nvPr/>
        </p:nvSpPr>
        <p:spPr bwMode="auto">
          <a:xfrm>
            <a:off x="5611813" y="5727700"/>
            <a:ext cx="236537" cy="220663"/>
          </a:xfrm>
          <a:custGeom>
            <a:avLst/>
            <a:gdLst>
              <a:gd name="T0" fmla="*/ 10 w 297"/>
              <a:gd name="T1" fmla="*/ 258 h 277"/>
              <a:gd name="T2" fmla="*/ 10 w 297"/>
              <a:gd name="T3" fmla="*/ 277 h 277"/>
              <a:gd name="T4" fmla="*/ 288 w 297"/>
              <a:gd name="T5" fmla="*/ 277 h 277"/>
              <a:gd name="T6" fmla="*/ 288 w 297"/>
              <a:gd name="T7" fmla="*/ 258 h 277"/>
              <a:gd name="T8" fmla="*/ 10 w 297"/>
              <a:gd name="T9" fmla="*/ 258 h 277"/>
              <a:gd name="T10" fmla="*/ 278 w 297"/>
              <a:gd name="T11" fmla="*/ 268 h 277"/>
              <a:gd name="T12" fmla="*/ 297 w 297"/>
              <a:gd name="T13" fmla="*/ 268 h 277"/>
              <a:gd name="T14" fmla="*/ 297 w 297"/>
              <a:gd name="T15" fmla="*/ 9 h 277"/>
              <a:gd name="T16" fmla="*/ 278 w 297"/>
              <a:gd name="T17" fmla="*/ 9 h 277"/>
              <a:gd name="T18" fmla="*/ 278 w 297"/>
              <a:gd name="T19" fmla="*/ 268 h 277"/>
              <a:gd name="T20" fmla="*/ 288 w 297"/>
              <a:gd name="T21" fmla="*/ 19 h 277"/>
              <a:gd name="T22" fmla="*/ 288 w 297"/>
              <a:gd name="T23" fmla="*/ 0 h 277"/>
              <a:gd name="T24" fmla="*/ 10 w 297"/>
              <a:gd name="T25" fmla="*/ 0 h 277"/>
              <a:gd name="T26" fmla="*/ 10 w 297"/>
              <a:gd name="T27" fmla="*/ 19 h 277"/>
              <a:gd name="T28" fmla="*/ 288 w 297"/>
              <a:gd name="T29" fmla="*/ 19 h 277"/>
              <a:gd name="T30" fmla="*/ 19 w 297"/>
              <a:gd name="T31" fmla="*/ 9 h 277"/>
              <a:gd name="T32" fmla="*/ 0 w 297"/>
              <a:gd name="T33" fmla="*/ 9 h 277"/>
              <a:gd name="T34" fmla="*/ 0 w 297"/>
              <a:gd name="T35" fmla="*/ 268 h 277"/>
              <a:gd name="T36" fmla="*/ 19 w 297"/>
              <a:gd name="T37" fmla="*/ 268 h 277"/>
              <a:gd name="T38" fmla="*/ 19 w 297"/>
              <a:gd name="T39" fmla="*/ 9 h 277"/>
              <a:gd name="T40" fmla="*/ 0 w 297"/>
              <a:gd name="T41" fmla="*/ 277 h 277"/>
              <a:gd name="T42" fmla="*/ 10 w 297"/>
              <a:gd name="T43" fmla="*/ 277 h 277"/>
              <a:gd name="T44" fmla="*/ 10 w 297"/>
              <a:gd name="T45" fmla="*/ 268 h 277"/>
              <a:gd name="T46" fmla="*/ 0 w 297"/>
              <a:gd name="T47" fmla="*/ 268 h 277"/>
              <a:gd name="T48" fmla="*/ 0 w 297"/>
              <a:gd name="T49" fmla="*/ 277 h 277"/>
              <a:gd name="T50" fmla="*/ 297 w 297"/>
              <a:gd name="T51" fmla="*/ 277 h 277"/>
              <a:gd name="T52" fmla="*/ 297 w 297"/>
              <a:gd name="T53" fmla="*/ 268 h 277"/>
              <a:gd name="T54" fmla="*/ 288 w 297"/>
              <a:gd name="T55" fmla="*/ 268 h 277"/>
              <a:gd name="T56" fmla="*/ 288 w 297"/>
              <a:gd name="T57" fmla="*/ 277 h 277"/>
              <a:gd name="T58" fmla="*/ 297 w 297"/>
              <a:gd name="T59" fmla="*/ 277 h 277"/>
              <a:gd name="T60" fmla="*/ 297 w 297"/>
              <a:gd name="T61" fmla="*/ 0 h 277"/>
              <a:gd name="T62" fmla="*/ 288 w 297"/>
              <a:gd name="T63" fmla="*/ 0 h 277"/>
              <a:gd name="T64" fmla="*/ 288 w 297"/>
              <a:gd name="T65" fmla="*/ 9 h 277"/>
              <a:gd name="T66" fmla="*/ 297 w 297"/>
              <a:gd name="T67" fmla="*/ 9 h 277"/>
              <a:gd name="T68" fmla="*/ 297 w 297"/>
              <a:gd name="T69" fmla="*/ 0 h 277"/>
              <a:gd name="T70" fmla="*/ 0 w 297"/>
              <a:gd name="T71" fmla="*/ 0 h 277"/>
              <a:gd name="T72" fmla="*/ 0 w 297"/>
              <a:gd name="T73" fmla="*/ 9 h 277"/>
              <a:gd name="T74" fmla="*/ 10 w 297"/>
              <a:gd name="T75" fmla="*/ 9 h 277"/>
              <a:gd name="T76" fmla="*/ 10 w 297"/>
              <a:gd name="T77" fmla="*/ 0 h 277"/>
              <a:gd name="T78" fmla="*/ 0 w 297"/>
              <a:gd name="T79" fmla="*/ 0 h 277"/>
              <a:gd name="T80" fmla="*/ 0 w 297"/>
              <a:gd name="T81" fmla="*/ 277 h 277"/>
              <a:gd name="T82" fmla="*/ 10 w 297"/>
              <a:gd name="T83" fmla="*/ 277 h 277"/>
              <a:gd name="T84" fmla="*/ 10 w 297"/>
              <a:gd name="T85" fmla="*/ 268 h 277"/>
              <a:gd name="T86" fmla="*/ 0 w 297"/>
              <a:gd name="T87" fmla="*/ 268 h 277"/>
              <a:gd name="T88" fmla="*/ 0 w 297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7">
                <a:moveTo>
                  <a:pt x="10" y="258"/>
                </a:moveTo>
                <a:lnTo>
                  <a:pt x="10" y="277"/>
                </a:lnTo>
                <a:lnTo>
                  <a:pt x="288" y="277"/>
                </a:lnTo>
                <a:lnTo>
                  <a:pt x="288" y="258"/>
                </a:lnTo>
                <a:lnTo>
                  <a:pt x="10" y="258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9"/>
                </a:lnTo>
                <a:lnTo>
                  <a:pt x="278" y="9"/>
                </a:lnTo>
                <a:lnTo>
                  <a:pt x="278" y="268"/>
                </a:lnTo>
                <a:close/>
                <a:moveTo>
                  <a:pt x="288" y="19"/>
                </a:moveTo>
                <a:lnTo>
                  <a:pt x="288" y="0"/>
                </a:lnTo>
                <a:lnTo>
                  <a:pt x="10" y="0"/>
                </a:lnTo>
                <a:lnTo>
                  <a:pt x="10" y="19"/>
                </a:lnTo>
                <a:lnTo>
                  <a:pt x="288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297" y="277"/>
                </a:moveTo>
                <a:lnTo>
                  <a:pt x="297" y="268"/>
                </a:lnTo>
                <a:lnTo>
                  <a:pt x="288" y="268"/>
                </a:lnTo>
                <a:lnTo>
                  <a:pt x="288" y="277"/>
                </a:lnTo>
                <a:lnTo>
                  <a:pt x="297" y="277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9"/>
                </a:lnTo>
                <a:lnTo>
                  <a:pt x="297" y="9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338" name="Freeform 3546"/>
          <p:cNvSpPr>
            <a:spLocks noEditPoints="1"/>
          </p:cNvSpPr>
          <p:nvPr/>
        </p:nvSpPr>
        <p:spPr bwMode="auto">
          <a:xfrm>
            <a:off x="5324475" y="5727700"/>
            <a:ext cx="236538" cy="220663"/>
          </a:xfrm>
          <a:custGeom>
            <a:avLst/>
            <a:gdLst>
              <a:gd name="T0" fmla="*/ 10 w 297"/>
              <a:gd name="T1" fmla="*/ 258 h 277"/>
              <a:gd name="T2" fmla="*/ 10 w 297"/>
              <a:gd name="T3" fmla="*/ 277 h 277"/>
              <a:gd name="T4" fmla="*/ 288 w 297"/>
              <a:gd name="T5" fmla="*/ 277 h 277"/>
              <a:gd name="T6" fmla="*/ 288 w 297"/>
              <a:gd name="T7" fmla="*/ 258 h 277"/>
              <a:gd name="T8" fmla="*/ 10 w 297"/>
              <a:gd name="T9" fmla="*/ 258 h 277"/>
              <a:gd name="T10" fmla="*/ 278 w 297"/>
              <a:gd name="T11" fmla="*/ 268 h 277"/>
              <a:gd name="T12" fmla="*/ 297 w 297"/>
              <a:gd name="T13" fmla="*/ 268 h 277"/>
              <a:gd name="T14" fmla="*/ 297 w 297"/>
              <a:gd name="T15" fmla="*/ 9 h 277"/>
              <a:gd name="T16" fmla="*/ 278 w 297"/>
              <a:gd name="T17" fmla="*/ 9 h 277"/>
              <a:gd name="T18" fmla="*/ 278 w 297"/>
              <a:gd name="T19" fmla="*/ 268 h 277"/>
              <a:gd name="T20" fmla="*/ 288 w 297"/>
              <a:gd name="T21" fmla="*/ 19 h 277"/>
              <a:gd name="T22" fmla="*/ 288 w 297"/>
              <a:gd name="T23" fmla="*/ 0 h 277"/>
              <a:gd name="T24" fmla="*/ 10 w 297"/>
              <a:gd name="T25" fmla="*/ 0 h 277"/>
              <a:gd name="T26" fmla="*/ 10 w 297"/>
              <a:gd name="T27" fmla="*/ 19 h 277"/>
              <a:gd name="T28" fmla="*/ 288 w 297"/>
              <a:gd name="T29" fmla="*/ 19 h 277"/>
              <a:gd name="T30" fmla="*/ 19 w 297"/>
              <a:gd name="T31" fmla="*/ 9 h 277"/>
              <a:gd name="T32" fmla="*/ 0 w 297"/>
              <a:gd name="T33" fmla="*/ 9 h 277"/>
              <a:gd name="T34" fmla="*/ 0 w 297"/>
              <a:gd name="T35" fmla="*/ 268 h 277"/>
              <a:gd name="T36" fmla="*/ 19 w 297"/>
              <a:gd name="T37" fmla="*/ 268 h 277"/>
              <a:gd name="T38" fmla="*/ 19 w 297"/>
              <a:gd name="T39" fmla="*/ 9 h 277"/>
              <a:gd name="T40" fmla="*/ 0 w 297"/>
              <a:gd name="T41" fmla="*/ 277 h 277"/>
              <a:gd name="T42" fmla="*/ 10 w 297"/>
              <a:gd name="T43" fmla="*/ 277 h 277"/>
              <a:gd name="T44" fmla="*/ 10 w 297"/>
              <a:gd name="T45" fmla="*/ 268 h 277"/>
              <a:gd name="T46" fmla="*/ 0 w 297"/>
              <a:gd name="T47" fmla="*/ 268 h 277"/>
              <a:gd name="T48" fmla="*/ 0 w 297"/>
              <a:gd name="T49" fmla="*/ 277 h 277"/>
              <a:gd name="T50" fmla="*/ 297 w 297"/>
              <a:gd name="T51" fmla="*/ 277 h 277"/>
              <a:gd name="T52" fmla="*/ 297 w 297"/>
              <a:gd name="T53" fmla="*/ 268 h 277"/>
              <a:gd name="T54" fmla="*/ 288 w 297"/>
              <a:gd name="T55" fmla="*/ 268 h 277"/>
              <a:gd name="T56" fmla="*/ 288 w 297"/>
              <a:gd name="T57" fmla="*/ 277 h 277"/>
              <a:gd name="T58" fmla="*/ 297 w 297"/>
              <a:gd name="T59" fmla="*/ 277 h 277"/>
              <a:gd name="T60" fmla="*/ 297 w 297"/>
              <a:gd name="T61" fmla="*/ 0 h 277"/>
              <a:gd name="T62" fmla="*/ 288 w 297"/>
              <a:gd name="T63" fmla="*/ 0 h 277"/>
              <a:gd name="T64" fmla="*/ 288 w 297"/>
              <a:gd name="T65" fmla="*/ 9 h 277"/>
              <a:gd name="T66" fmla="*/ 297 w 297"/>
              <a:gd name="T67" fmla="*/ 9 h 277"/>
              <a:gd name="T68" fmla="*/ 297 w 297"/>
              <a:gd name="T69" fmla="*/ 0 h 277"/>
              <a:gd name="T70" fmla="*/ 0 w 297"/>
              <a:gd name="T71" fmla="*/ 0 h 277"/>
              <a:gd name="T72" fmla="*/ 0 w 297"/>
              <a:gd name="T73" fmla="*/ 9 h 277"/>
              <a:gd name="T74" fmla="*/ 10 w 297"/>
              <a:gd name="T75" fmla="*/ 9 h 277"/>
              <a:gd name="T76" fmla="*/ 10 w 297"/>
              <a:gd name="T77" fmla="*/ 0 h 277"/>
              <a:gd name="T78" fmla="*/ 0 w 297"/>
              <a:gd name="T79" fmla="*/ 0 h 277"/>
              <a:gd name="T80" fmla="*/ 0 w 297"/>
              <a:gd name="T81" fmla="*/ 277 h 277"/>
              <a:gd name="T82" fmla="*/ 10 w 297"/>
              <a:gd name="T83" fmla="*/ 277 h 277"/>
              <a:gd name="T84" fmla="*/ 10 w 297"/>
              <a:gd name="T85" fmla="*/ 268 h 277"/>
              <a:gd name="T86" fmla="*/ 0 w 297"/>
              <a:gd name="T87" fmla="*/ 268 h 277"/>
              <a:gd name="T88" fmla="*/ 0 w 297"/>
              <a:gd name="T89" fmla="*/ 277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297" h="277">
                <a:moveTo>
                  <a:pt x="10" y="258"/>
                </a:moveTo>
                <a:lnTo>
                  <a:pt x="10" y="277"/>
                </a:lnTo>
                <a:lnTo>
                  <a:pt x="288" y="277"/>
                </a:lnTo>
                <a:lnTo>
                  <a:pt x="288" y="258"/>
                </a:lnTo>
                <a:lnTo>
                  <a:pt x="10" y="258"/>
                </a:lnTo>
                <a:close/>
                <a:moveTo>
                  <a:pt x="278" y="268"/>
                </a:moveTo>
                <a:lnTo>
                  <a:pt x="297" y="268"/>
                </a:lnTo>
                <a:lnTo>
                  <a:pt x="297" y="9"/>
                </a:lnTo>
                <a:lnTo>
                  <a:pt x="278" y="9"/>
                </a:lnTo>
                <a:lnTo>
                  <a:pt x="278" y="268"/>
                </a:lnTo>
                <a:close/>
                <a:moveTo>
                  <a:pt x="288" y="19"/>
                </a:moveTo>
                <a:lnTo>
                  <a:pt x="288" y="0"/>
                </a:lnTo>
                <a:lnTo>
                  <a:pt x="10" y="0"/>
                </a:lnTo>
                <a:lnTo>
                  <a:pt x="10" y="19"/>
                </a:lnTo>
                <a:lnTo>
                  <a:pt x="288" y="19"/>
                </a:lnTo>
                <a:close/>
                <a:moveTo>
                  <a:pt x="19" y="9"/>
                </a:moveTo>
                <a:lnTo>
                  <a:pt x="0" y="9"/>
                </a:lnTo>
                <a:lnTo>
                  <a:pt x="0" y="268"/>
                </a:lnTo>
                <a:lnTo>
                  <a:pt x="19" y="268"/>
                </a:lnTo>
                <a:lnTo>
                  <a:pt x="19" y="9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  <a:moveTo>
                  <a:pt x="297" y="277"/>
                </a:moveTo>
                <a:lnTo>
                  <a:pt x="297" y="268"/>
                </a:lnTo>
                <a:lnTo>
                  <a:pt x="288" y="268"/>
                </a:lnTo>
                <a:lnTo>
                  <a:pt x="288" y="277"/>
                </a:lnTo>
                <a:lnTo>
                  <a:pt x="297" y="277"/>
                </a:lnTo>
                <a:close/>
                <a:moveTo>
                  <a:pt x="297" y="0"/>
                </a:moveTo>
                <a:lnTo>
                  <a:pt x="288" y="0"/>
                </a:lnTo>
                <a:lnTo>
                  <a:pt x="288" y="9"/>
                </a:lnTo>
                <a:lnTo>
                  <a:pt x="297" y="9"/>
                </a:lnTo>
                <a:lnTo>
                  <a:pt x="297" y="0"/>
                </a:lnTo>
                <a:close/>
                <a:moveTo>
                  <a:pt x="0" y="0"/>
                </a:moveTo>
                <a:lnTo>
                  <a:pt x="0" y="9"/>
                </a:lnTo>
                <a:lnTo>
                  <a:pt x="10" y="9"/>
                </a:lnTo>
                <a:lnTo>
                  <a:pt x="10" y="0"/>
                </a:lnTo>
                <a:lnTo>
                  <a:pt x="0" y="0"/>
                </a:lnTo>
                <a:close/>
                <a:moveTo>
                  <a:pt x="0" y="277"/>
                </a:moveTo>
                <a:lnTo>
                  <a:pt x="10" y="277"/>
                </a:lnTo>
                <a:lnTo>
                  <a:pt x="10" y="268"/>
                </a:lnTo>
                <a:lnTo>
                  <a:pt x="0" y="268"/>
                </a:lnTo>
                <a:lnTo>
                  <a:pt x="0" y="277"/>
                </a:lnTo>
                <a:close/>
              </a:path>
            </a:pathLst>
          </a:custGeom>
          <a:solidFill>
            <a:srgbClr val="969696"/>
          </a:solidFill>
          <a:ln w="0">
            <a:solidFill>
              <a:srgbClr val="CC0000"/>
            </a:solidFill>
            <a:prstDash val="solid"/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0831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6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6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6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63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Cell Spreading Based on Partitioning 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5410200" y="1524000"/>
            <a:ext cx="3505200" cy="4724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Geometric partitioning:</a:t>
            </a:r>
          </a:p>
          <a:p>
            <a:pPr lvl="1"/>
            <a:r>
              <a:rPr lang="en-US" sz="2000" dirty="0" smtClean="0"/>
              <a:t>Enforce partition constraints based on sizes of the regions</a:t>
            </a:r>
          </a:p>
          <a:p>
            <a:pPr lvl="1"/>
            <a:r>
              <a:rPr lang="en-US" sz="2000" dirty="0" smtClean="0"/>
              <a:t>Try to respect the relative cell locations during partitioning</a:t>
            </a:r>
          </a:p>
          <a:p>
            <a:r>
              <a:rPr lang="en-US" sz="2400" dirty="0" smtClean="0"/>
              <a:t>Define center of gravity for each partition, and add it as a constraint to the quadratic placer.</a:t>
            </a:r>
          </a:p>
          <a:p>
            <a:r>
              <a:rPr lang="en-US" sz="2400" dirty="0" smtClean="0"/>
              <a:t>Terminal propagation</a:t>
            </a: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33400" y="1905000"/>
            <a:ext cx="4343400" cy="3505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133600" y="32004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286000" y="32766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438400" y="3048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62200" y="28194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057400" y="31242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14600" y="3429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667000" y="32004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819400" y="3048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590800" y="36576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133600" y="36576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905000" y="35052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2819400" y="3810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895600" y="32766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971800" y="36576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24200" y="3429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743200" y="28194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362200" y="3810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14600" y="40386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1905000" y="38862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133600" y="40386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1981200" y="33528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1981200" y="41148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971800" y="40386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3048000" y="3048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2895600" y="2667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2514600" y="2667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2133600" y="27432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2286000" y="25146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667000" y="24384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3048000" y="24384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1905000" y="2667000"/>
            <a:ext cx="304800" cy="3048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/>
          <p:nvPr/>
        </p:nvCxnSpPr>
        <p:spPr>
          <a:xfrm>
            <a:off x="2667000" y="1676400"/>
            <a:ext cx="0" cy="403860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61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D9EC05-2333-9344-A6E2-4F05766FFB96}" type="slidenum">
              <a:rPr lang="en-US"/>
              <a:pPr/>
              <a:t>37</a:t>
            </a:fld>
            <a:endParaRPr lang="en-US"/>
          </a:p>
        </p:txBody>
      </p:sp>
      <p:sp>
        <p:nvSpPr>
          <p:cNvPr id="8151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19308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Advantages: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Captures the placement problem concisely in mathematical terms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Leverages efficient algorithms from numerical analysis and available software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Can be applied to large circuits without netlist clustering (flat)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Stability: small changes in the input do not lead to large changes in the output 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Disadvantages: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Connections to fixed objects are necessary: I/O pads, pins of fixed macros, etc. </a:t>
            </a:r>
          </a:p>
        </p:txBody>
      </p:sp>
      <p:sp>
        <p:nvSpPr>
          <p:cNvPr id="815111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Quadratic Placement</a:t>
            </a:r>
          </a:p>
        </p:txBody>
      </p:sp>
    </p:spTree>
    <p:extLst>
      <p:ext uri="{BB962C8B-B14F-4D97-AF65-F5344CB8AC3E}">
        <p14:creationId xmlns:p14="http://schemas.microsoft.com/office/powerpoint/2010/main" val="205030066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5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15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15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15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15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15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15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7B2C50-CBC0-5340-B850-18908350BF8F}" type="slidenum">
              <a:rPr lang="en-US"/>
              <a:pPr/>
              <a:t>38</a:t>
            </a:fld>
            <a:endParaRPr lang="en-US"/>
          </a:p>
        </p:txBody>
      </p:sp>
      <p:sp>
        <p:nvSpPr>
          <p:cNvPr id="103219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356600" cy="51847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Mechanical analogy: mass-spring system</a:t>
            </a:r>
            <a:endParaRPr lang="de-DE"/>
          </a:p>
          <a:p>
            <a:pPr marL="342900" indent="-342900" defTabSz="914400">
              <a:tabLst/>
            </a:pPr>
            <a:endParaRPr lang="de-DE"/>
          </a:p>
          <a:p>
            <a:pPr marL="342900" indent="-342900" defTabSz="914400">
              <a:tabLst/>
            </a:pPr>
            <a:endParaRPr lang="de-DE"/>
          </a:p>
          <a:p>
            <a:pPr marL="342900" indent="-342900" defTabSz="914400">
              <a:tabLst/>
            </a:pPr>
            <a:endParaRPr lang="de-DE"/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Squared Euclidean distance is proportional to the energy of a spring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between these points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Quadratic objective function represents total energy of the spring system;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for each movable object, the </a:t>
            </a:r>
            <a:r>
              <a:rPr lang="en-US" altLang="zh-CN" i="1">
                <a:ea typeface="宋体" charset="0"/>
                <a:cs typeface="宋体" charset="0"/>
              </a:rPr>
              <a:t>x</a:t>
            </a:r>
            <a:r>
              <a:rPr lang="en-US" altLang="zh-CN">
                <a:ea typeface="宋体" charset="0"/>
                <a:cs typeface="宋体" charset="0"/>
              </a:rPr>
              <a:t> (</a:t>
            </a:r>
            <a:r>
              <a:rPr lang="en-US" altLang="zh-CN" i="1">
                <a:ea typeface="宋体" charset="0"/>
                <a:cs typeface="宋体" charset="0"/>
              </a:rPr>
              <a:t>y</a:t>
            </a:r>
            <a:r>
              <a:rPr lang="en-US" altLang="zh-CN">
                <a:ea typeface="宋体" charset="0"/>
                <a:cs typeface="宋体" charset="0"/>
              </a:rPr>
              <a:t>) partial derivative represents the total force acting on that object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Setting the forces of the nets to zero, an equilibrium state is mathematically modeled that is characterized by zero forces acting on each movable object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At the end, all springs are in a force equilibrium with a minimal total spring energy; this equilibrium represents the minimal sum of squared wirelength</a:t>
            </a:r>
          </a:p>
          <a:p>
            <a:pPr marL="342900" indent="-342900" defTabSz="914400">
              <a:buFont typeface="Symbol" charset="0"/>
              <a:buChar char="®"/>
              <a:tabLst/>
            </a:pPr>
            <a:r>
              <a:rPr lang="en-US" altLang="zh-CN">
                <a:ea typeface="宋体" charset="0"/>
                <a:cs typeface="宋体" charset="0"/>
              </a:rPr>
              <a:t>Result: many cell overlaps</a:t>
            </a:r>
          </a:p>
        </p:txBody>
      </p:sp>
      <p:sp>
        <p:nvSpPr>
          <p:cNvPr id="1032215" name="Rectangle 2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4.3.2	Analytic Placement – Quadratic Placement</a:t>
            </a:r>
          </a:p>
        </p:txBody>
      </p:sp>
      <p:sp>
        <p:nvSpPr>
          <p:cNvPr id="1032216" name="Line 24"/>
          <p:cNvSpPr>
            <a:spLocks noChangeShapeType="1"/>
          </p:cNvSpPr>
          <p:nvPr/>
        </p:nvSpPr>
        <p:spPr bwMode="auto">
          <a:xfrm flipH="1" flipV="1">
            <a:off x="2266950" y="1846263"/>
            <a:ext cx="433388" cy="11509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17" name="Line 25"/>
          <p:cNvSpPr>
            <a:spLocks noChangeShapeType="1"/>
          </p:cNvSpPr>
          <p:nvPr/>
        </p:nvSpPr>
        <p:spPr bwMode="auto">
          <a:xfrm flipV="1">
            <a:off x="2700338" y="2133600"/>
            <a:ext cx="719137" cy="86360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18" name="Line 26"/>
          <p:cNvSpPr>
            <a:spLocks noChangeShapeType="1"/>
          </p:cNvSpPr>
          <p:nvPr/>
        </p:nvSpPr>
        <p:spPr bwMode="auto">
          <a:xfrm>
            <a:off x="2266950" y="1846263"/>
            <a:ext cx="1152525" cy="287337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19" name="Oval 27"/>
          <p:cNvSpPr>
            <a:spLocks noChangeArrowheads="1"/>
          </p:cNvSpPr>
          <p:nvPr/>
        </p:nvSpPr>
        <p:spPr bwMode="auto">
          <a:xfrm>
            <a:off x="3348038" y="2062163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6068">
                <a:solidFill>
                  <a:srgbClr val="33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20" name="Oval 28"/>
          <p:cNvSpPr>
            <a:spLocks noChangeArrowheads="1"/>
          </p:cNvSpPr>
          <p:nvPr/>
        </p:nvSpPr>
        <p:spPr bwMode="auto">
          <a:xfrm>
            <a:off x="2627313" y="2925763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6068">
                <a:solidFill>
                  <a:srgbClr val="33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21" name="Oval 29"/>
          <p:cNvSpPr>
            <a:spLocks noChangeArrowheads="1"/>
          </p:cNvSpPr>
          <p:nvPr/>
        </p:nvSpPr>
        <p:spPr bwMode="auto">
          <a:xfrm>
            <a:off x="2201863" y="1778000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6068">
                <a:solidFill>
                  <a:srgbClr val="33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22" name="Freeform 30"/>
          <p:cNvSpPr>
            <a:spLocks/>
          </p:cNvSpPr>
          <p:nvPr/>
        </p:nvSpPr>
        <p:spPr bwMode="auto">
          <a:xfrm rot="11580000">
            <a:off x="4689475" y="1790700"/>
            <a:ext cx="1082675" cy="376238"/>
          </a:xfrm>
          <a:custGeom>
            <a:avLst/>
            <a:gdLst>
              <a:gd name="T0" fmla="*/ 0 w 682"/>
              <a:gd name="T1" fmla="*/ 120 h 237"/>
              <a:gd name="T2" fmla="*/ 136 w 682"/>
              <a:gd name="T3" fmla="*/ 119 h 237"/>
              <a:gd name="T4" fmla="*/ 181 w 682"/>
              <a:gd name="T5" fmla="*/ 237 h 237"/>
              <a:gd name="T6" fmla="*/ 228 w 682"/>
              <a:gd name="T7" fmla="*/ 0 h 237"/>
              <a:gd name="T8" fmla="*/ 286 w 682"/>
              <a:gd name="T9" fmla="*/ 236 h 237"/>
              <a:gd name="T10" fmla="*/ 336 w 682"/>
              <a:gd name="T11" fmla="*/ 0 h 237"/>
              <a:gd name="T12" fmla="*/ 390 w 682"/>
              <a:gd name="T13" fmla="*/ 237 h 237"/>
              <a:gd name="T14" fmla="*/ 442 w 682"/>
              <a:gd name="T15" fmla="*/ 2 h 237"/>
              <a:gd name="T16" fmla="*/ 498 w 682"/>
              <a:gd name="T17" fmla="*/ 234 h 237"/>
              <a:gd name="T18" fmla="*/ 546 w 682"/>
              <a:gd name="T19" fmla="*/ 119 h 237"/>
              <a:gd name="T20" fmla="*/ 682 w 682"/>
              <a:gd name="T21" fmla="*/ 11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2" h="237">
                <a:moveTo>
                  <a:pt x="0" y="120"/>
                </a:moveTo>
                <a:lnTo>
                  <a:pt x="136" y="119"/>
                </a:lnTo>
                <a:lnTo>
                  <a:pt x="181" y="237"/>
                </a:lnTo>
                <a:lnTo>
                  <a:pt x="228" y="0"/>
                </a:lnTo>
                <a:lnTo>
                  <a:pt x="286" y="236"/>
                </a:lnTo>
                <a:lnTo>
                  <a:pt x="336" y="0"/>
                </a:lnTo>
                <a:lnTo>
                  <a:pt x="390" y="237"/>
                </a:lnTo>
                <a:lnTo>
                  <a:pt x="442" y="2"/>
                </a:lnTo>
                <a:lnTo>
                  <a:pt x="498" y="234"/>
                </a:lnTo>
                <a:lnTo>
                  <a:pt x="546" y="119"/>
                </a:lnTo>
                <a:lnTo>
                  <a:pt x="682" y="119"/>
                </a:lnTo>
              </a:path>
            </a:pathLst>
          </a:custGeom>
          <a:noFill/>
          <a:ln w="38100" cmpd="sng">
            <a:solidFill>
              <a:srgbClr val="CC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23" name="Freeform 31"/>
          <p:cNvSpPr>
            <a:spLocks/>
          </p:cNvSpPr>
          <p:nvPr/>
        </p:nvSpPr>
        <p:spPr bwMode="auto">
          <a:xfrm rot="4200000">
            <a:off x="4325144" y="2224882"/>
            <a:ext cx="1082675" cy="376237"/>
          </a:xfrm>
          <a:custGeom>
            <a:avLst/>
            <a:gdLst>
              <a:gd name="T0" fmla="*/ 0 w 682"/>
              <a:gd name="T1" fmla="*/ 120 h 237"/>
              <a:gd name="T2" fmla="*/ 136 w 682"/>
              <a:gd name="T3" fmla="*/ 119 h 237"/>
              <a:gd name="T4" fmla="*/ 181 w 682"/>
              <a:gd name="T5" fmla="*/ 237 h 237"/>
              <a:gd name="T6" fmla="*/ 228 w 682"/>
              <a:gd name="T7" fmla="*/ 0 h 237"/>
              <a:gd name="T8" fmla="*/ 286 w 682"/>
              <a:gd name="T9" fmla="*/ 236 h 237"/>
              <a:gd name="T10" fmla="*/ 336 w 682"/>
              <a:gd name="T11" fmla="*/ 0 h 237"/>
              <a:gd name="T12" fmla="*/ 390 w 682"/>
              <a:gd name="T13" fmla="*/ 237 h 237"/>
              <a:gd name="T14" fmla="*/ 442 w 682"/>
              <a:gd name="T15" fmla="*/ 2 h 237"/>
              <a:gd name="T16" fmla="*/ 498 w 682"/>
              <a:gd name="T17" fmla="*/ 234 h 237"/>
              <a:gd name="T18" fmla="*/ 546 w 682"/>
              <a:gd name="T19" fmla="*/ 119 h 237"/>
              <a:gd name="T20" fmla="*/ 682 w 682"/>
              <a:gd name="T21" fmla="*/ 11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2" h="237">
                <a:moveTo>
                  <a:pt x="0" y="120"/>
                </a:moveTo>
                <a:lnTo>
                  <a:pt x="136" y="119"/>
                </a:lnTo>
                <a:lnTo>
                  <a:pt x="181" y="237"/>
                </a:lnTo>
                <a:lnTo>
                  <a:pt x="228" y="0"/>
                </a:lnTo>
                <a:lnTo>
                  <a:pt x="286" y="236"/>
                </a:lnTo>
                <a:lnTo>
                  <a:pt x="336" y="0"/>
                </a:lnTo>
                <a:lnTo>
                  <a:pt x="390" y="237"/>
                </a:lnTo>
                <a:lnTo>
                  <a:pt x="442" y="2"/>
                </a:lnTo>
                <a:lnTo>
                  <a:pt x="498" y="234"/>
                </a:lnTo>
                <a:lnTo>
                  <a:pt x="546" y="119"/>
                </a:lnTo>
                <a:lnTo>
                  <a:pt x="682" y="119"/>
                </a:lnTo>
              </a:path>
            </a:pathLst>
          </a:custGeom>
          <a:noFill/>
          <a:ln w="38100" cmpd="sng">
            <a:solidFill>
              <a:srgbClr val="CC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24" name="Freeform 32"/>
          <p:cNvSpPr>
            <a:spLocks/>
          </p:cNvSpPr>
          <p:nvPr/>
        </p:nvSpPr>
        <p:spPr bwMode="auto">
          <a:xfrm rot="18540000">
            <a:off x="4874419" y="2372519"/>
            <a:ext cx="1082675" cy="376237"/>
          </a:xfrm>
          <a:custGeom>
            <a:avLst/>
            <a:gdLst>
              <a:gd name="T0" fmla="*/ 0 w 682"/>
              <a:gd name="T1" fmla="*/ 120 h 237"/>
              <a:gd name="T2" fmla="*/ 136 w 682"/>
              <a:gd name="T3" fmla="*/ 119 h 237"/>
              <a:gd name="T4" fmla="*/ 181 w 682"/>
              <a:gd name="T5" fmla="*/ 237 h 237"/>
              <a:gd name="T6" fmla="*/ 228 w 682"/>
              <a:gd name="T7" fmla="*/ 0 h 237"/>
              <a:gd name="T8" fmla="*/ 286 w 682"/>
              <a:gd name="T9" fmla="*/ 236 h 237"/>
              <a:gd name="T10" fmla="*/ 336 w 682"/>
              <a:gd name="T11" fmla="*/ 0 h 237"/>
              <a:gd name="T12" fmla="*/ 390 w 682"/>
              <a:gd name="T13" fmla="*/ 237 h 237"/>
              <a:gd name="T14" fmla="*/ 442 w 682"/>
              <a:gd name="T15" fmla="*/ 2 h 237"/>
              <a:gd name="T16" fmla="*/ 498 w 682"/>
              <a:gd name="T17" fmla="*/ 234 h 237"/>
              <a:gd name="T18" fmla="*/ 546 w 682"/>
              <a:gd name="T19" fmla="*/ 119 h 237"/>
              <a:gd name="T20" fmla="*/ 682 w 682"/>
              <a:gd name="T21" fmla="*/ 119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82" h="237">
                <a:moveTo>
                  <a:pt x="0" y="120"/>
                </a:moveTo>
                <a:lnTo>
                  <a:pt x="136" y="119"/>
                </a:lnTo>
                <a:lnTo>
                  <a:pt x="181" y="237"/>
                </a:lnTo>
                <a:lnTo>
                  <a:pt x="228" y="0"/>
                </a:lnTo>
                <a:lnTo>
                  <a:pt x="286" y="236"/>
                </a:lnTo>
                <a:lnTo>
                  <a:pt x="336" y="0"/>
                </a:lnTo>
                <a:lnTo>
                  <a:pt x="390" y="237"/>
                </a:lnTo>
                <a:lnTo>
                  <a:pt x="442" y="2"/>
                </a:lnTo>
                <a:lnTo>
                  <a:pt x="498" y="234"/>
                </a:lnTo>
                <a:lnTo>
                  <a:pt x="546" y="119"/>
                </a:lnTo>
                <a:lnTo>
                  <a:pt x="682" y="119"/>
                </a:lnTo>
              </a:path>
            </a:pathLst>
          </a:custGeom>
          <a:noFill/>
          <a:ln w="38100" cmpd="sng">
            <a:solidFill>
              <a:srgbClr val="CC0000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25" name="Oval 33"/>
          <p:cNvSpPr>
            <a:spLocks noChangeArrowheads="1"/>
          </p:cNvSpPr>
          <p:nvPr/>
        </p:nvSpPr>
        <p:spPr bwMode="auto">
          <a:xfrm>
            <a:off x="4576763" y="1773238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6068">
                <a:solidFill>
                  <a:srgbClr val="33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26" name="Oval 34"/>
          <p:cNvSpPr>
            <a:spLocks noChangeArrowheads="1"/>
          </p:cNvSpPr>
          <p:nvPr/>
        </p:nvSpPr>
        <p:spPr bwMode="auto">
          <a:xfrm>
            <a:off x="5722938" y="2057400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6068">
                <a:solidFill>
                  <a:srgbClr val="33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27" name="Oval 35"/>
          <p:cNvSpPr>
            <a:spLocks noChangeArrowheads="1"/>
          </p:cNvSpPr>
          <p:nvPr/>
        </p:nvSpPr>
        <p:spPr bwMode="auto">
          <a:xfrm>
            <a:off x="5002213" y="2921000"/>
            <a:ext cx="144462" cy="142875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6068">
                <a:solidFill>
                  <a:srgbClr val="3366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32228" name="AutoShape 36"/>
          <p:cNvSpPr>
            <a:spLocks noChangeArrowheads="1"/>
          </p:cNvSpPr>
          <p:nvPr/>
        </p:nvSpPr>
        <p:spPr bwMode="auto">
          <a:xfrm>
            <a:off x="3856038" y="1951038"/>
            <a:ext cx="382587" cy="6873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900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32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32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32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321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321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5ED019-CDD1-B449-BF86-CE0FEB10324B}" type="slidenum">
              <a:rPr lang="en-US"/>
              <a:pPr/>
              <a:t>39</a:t>
            </a:fld>
            <a:endParaRPr lang="en-US"/>
          </a:p>
        </p:txBody>
      </p:sp>
      <p:sp>
        <p:nvSpPr>
          <p:cNvPr id="1044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19308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Cells and wires are modeled using the mechanical analogy of a mass-spring system, i.e., masses connected to Hooke’s-Law springs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Attraction force between cells is directly proportional to their distance </a:t>
            </a: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Cells will eventually settle in a </a:t>
            </a: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force equilibrium</a:t>
            </a:r>
            <a:r>
              <a:rPr lang="en-US" altLang="zh-CN">
                <a:ea typeface="宋体" charset="0"/>
                <a:cs typeface="宋体" charset="0"/>
              </a:rPr>
              <a:t>  minimized wirelength  </a:t>
            </a: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10444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  <p:grpSp>
        <p:nvGrpSpPr>
          <p:cNvPr id="1044515" name="Group 35"/>
          <p:cNvGrpSpPr>
            <a:grpSpLocks/>
          </p:cNvGrpSpPr>
          <p:nvPr/>
        </p:nvGrpSpPr>
        <p:grpSpPr bwMode="auto">
          <a:xfrm>
            <a:off x="2771775" y="2276475"/>
            <a:ext cx="3665538" cy="1328738"/>
            <a:chOff x="1746" y="1434"/>
            <a:chExt cx="2309" cy="837"/>
          </a:xfrm>
        </p:grpSpPr>
        <p:sp>
          <p:nvSpPr>
            <p:cNvPr id="1044501" name="Line 21"/>
            <p:cNvSpPr>
              <a:spLocks noChangeShapeType="1"/>
            </p:cNvSpPr>
            <p:nvPr/>
          </p:nvSpPr>
          <p:spPr bwMode="auto">
            <a:xfrm flipH="1" flipV="1">
              <a:off x="1787" y="1480"/>
              <a:ext cx="273" cy="725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02" name="Line 22"/>
            <p:cNvSpPr>
              <a:spLocks noChangeShapeType="1"/>
            </p:cNvSpPr>
            <p:nvPr/>
          </p:nvSpPr>
          <p:spPr bwMode="auto">
            <a:xfrm flipV="1">
              <a:off x="2060" y="1661"/>
              <a:ext cx="453" cy="544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03" name="Line 23"/>
            <p:cNvSpPr>
              <a:spLocks noChangeShapeType="1"/>
            </p:cNvSpPr>
            <p:nvPr/>
          </p:nvSpPr>
          <p:spPr bwMode="auto">
            <a:xfrm>
              <a:off x="1787" y="1480"/>
              <a:ext cx="726" cy="181"/>
            </a:xfrm>
            <a:prstGeom prst="line">
              <a:avLst/>
            </a:prstGeom>
            <a:noFill/>
            <a:ln w="57150">
              <a:solidFill>
                <a:srgbClr val="CC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04" name="Oval 24"/>
            <p:cNvSpPr>
              <a:spLocks noChangeArrowheads="1"/>
            </p:cNvSpPr>
            <p:nvPr/>
          </p:nvSpPr>
          <p:spPr bwMode="auto">
            <a:xfrm>
              <a:off x="2468" y="1616"/>
              <a:ext cx="91" cy="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6068">
                  <a:solidFill>
                    <a:srgbClr val="3366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05" name="Oval 25"/>
            <p:cNvSpPr>
              <a:spLocks noChangeArrowheads="1"/>
            </p:cNvSpPr>
            <p:nvPr/>
          </p:nvSpPr>
          <p:spPr bwMode="auto">
            <a:xfrm>
              <a:off x="2014" y="2160"/>
              <a:ext cx="91" cy="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6068">
                  <a:solidFill>
                    <a:srgbClr val="3366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06" name="Oval 26"/>
            <p:cNvSpPr>
              <a:spLocks noChangeArrowheads="1"/>
            </p:cNvSpPr>
            <p:nvPr/>
          </p:nvSpPr>
          <p:spPr bwMode="auto">
            <a:xfrm>
              <a:off x="1746" y="1437"/>
              <a:ext cx="91" cy="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6068">
                  <a:solidFill>
                    <a:srgbClr val="3366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08" name="Freeform 28"/>
            <p:cNvSpPr>
              <a:spLocks/>
            </p:cNvSpPr>
            <p:nvPr/>
          </p:nvSpPr>
          <p:spPr bwMode="auto">
            <a:xfrm rot="11580000">
              <a:off x="3313" y="1445"/>
              <a:ext cx="682" cy="237"/>
            </a:xfrm>
            <a:custGeom>
              <a:avLst/>
              <a:gdLst>
                <a:gd name="T0" fmla="*/ 0 w 682"/>
                <a:gd name="T1" fmla="*/ 120 h 237"/>
                <a:gd name="T2" fmla="*/ 136 w 682"/>
                <a:gd name="T3" fmla="*/ 119 h 237"/>
                <a:gd name="T4" fmla="*/ 181 w 682"/>
                <a:gd name="T5" fmla="*/ 237 h 237"/>
                <a:gd name="T6" fmla="*/ 228 w 682"/>
                <a:gd name="T7" fmla="*/ 0 h 237"/>
                <a:gd name="T8" fmla="*/ 286 w 682"/>
                <a:gd name="T9" fmla="*/ 236 h 237"/>
                <a:gd name="T10" fmla="*/ 336 w 682"/>
                <a:gd name="T11" fmla="*/ 0 h 237"/>
                <a:gd name="T12" fmla="*/ 390 w 682"/>
                <a:gd name="T13" fmla="*/ 237 h 237"/>
                <a:gd name="T14" fmla="*/ 442 w 682"/>
                <a:gd name="T15" fmla="*/ 2 h 237"/>
                <a:gd name="T16" fmla="*/ 498 w 682"/>
                <a:gd name="T17" fmla="*/ 234 h 237"/>
                <a:gd name="T18" fmla="*/ 546 w 682"/>
                <a:gd name="T19" fmla="*/ 119 h 237"/>
                <a:gd name="T20" fmla="*/ 682 w 682"/>
                <a:gd name="T21" fmla="*/ 1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2" h="237">
                  <a:moveTo>
                    <a:pt x="0" y="120"/>
                  </a:moveTo>
                  <a:lnTo>
                    <a:pt x="136" y="119"/>
                  </a:lnTo>
                  <a:lnTo>
                    <a:pt x="181" y="237"/>
                  </a:lnTo>
                  <a:lnTo>
                    <a:pt x="228" y="0"/>
                  </a:lnTo>
                  <a:lnTo>
                    <a:pt x="286" y="236"/>
                  </a:lnTo>
                  <a:lnTo>
                    <a:pt x="336" y="0"/>
                  </a:lnTo>
                  <a:lnTo>
                    <a:pt x="390" y="237"/>
                  </a:lnTo>
                  <a:lnTo>
                    <a:pt x="442" y="2"/>
                  </a:lnTo>
                  <a:lnTo>
                    <a:pt x="498" y="234"/>
                  </a:lnTo>
                  <a:lnTo>
                    <a:pt x="546" y="119"/>
                  </a:lnTo>
                  <a:lnTo>
                    <a:pt x="682" y="119"/>
                  </a:lnTo>
                </a:path>
              </a:pathLst>
            </a:custGeom>
            <a:noFill/>
            <a:ln w="38100" cmpd="sng">
              <a:solidFill>
                <a:srgbClr val="CC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09" name="Freeform 29"/>
            <p:cNvSpPr>
              <a:spLocks/>
            </p:cNvSpPr>
            <p:nvPr/>
          </p:nvSpPr>
          <p:spPr bwMode="auto">
            <a:xfrm rot="4200000">
              <a:off x="3084" y="1718"/>
              <a:ext cx="682" cy="237"/>
            </a:xfrm>
            <a:custGeom>
              <a:avLst/>
              <a:gdLst>
                <a:gd name="T0" fmla="*/ 0 w 682"/>
                <a:gd name="T1" fmla="*/ 120 h 237"/>
                <a:gd name="T2" fmla="*/ 136 w 682"/>
                <a:gd name="T3" fmla="*/ 119 h 237"/>
                <a:gd name="T4" fmla="*/ 181 w 682"/>
                <a:gd name="T5" fmla="*/ 237 h 237"/>
                <a:gd name="T6" fmla="*/ 228 w 682"/>
                <a:gd name="T7" fmla="*/ 0 h 237"/>
                <a:gd name="T8" fmla="*/ 286 w 682"/>
                <a:gd name="T9" fmla="*/ 236 h 237"/>
                <a:gd name="T10" fmla="*/ 336 w 682"/>
                <a:gd name="T11" fmla="*/ 0 h 237"/>
                <a:gd name="T12" fmla="*/ 390 w 682"/>
                <a:gd name="T13" fmla="*/ 237 h 237"/>
                <a:gd name="T14" fmla="*/ 442 w 682"/>
                <a:gd name="T15" fmla="*/ 2 h 237"/>
                <a:gd name="T16" fmla="*/ 498 w 682"/>
                <a:gd name="T17" fmla="*/ 234 h 237"/>
                <a:gd name="T18" fmla="*/ 546 w 682"/>
                <a:gd name="T19" fmla="*/ 119 h 237"/>
                <a:gd name="T20" fmla="*/ 682 w 682"/>
                <a:gd name="T21" fmla="*/ 1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2" h="237">
                  <a:moveTo>
                    <a:pt x="0" y="120"/>
                  </a:moveTo>
                  <a:lnTo>
                    <a:pt x="136" y="119"/>
                  </a:lnTo>
                  <a:lnTo>
                    <a:pt x="181" y="237"/>
                  </a:lnTo>
                  <a:lnTo>
                    <a:pt x="228" y="0"/>
                  </a:lnTo>
                  <a:lnTo>
                    <a:pt x="286" y="236"/>
                  </a:lnTo>
                  <a:lnTo>
                    <a:pt x="336" y="0"/>
                  </a:lnTo>
                  <a:lnTo>
                    <a:pt x="390" y="237"/>
                  </a:lnTo>
                  <a:lnTo>
                    <a:pt x="442" y="2"/>
                  </a:lnTo>
                  <a:lnTo>
                    <a:pt x="498" y="234"/>
                  </a:lnTo>
                  <a:lnTo>
                    <a:pt x="546" y="119"/>
                  </a:lnTo>
                  <a:lnTo>
                    <a:pt x="682" y="119"/>
                  </a:lnTo>
                </a:path>
              </a:pathLst>
            </a:custGeom>
            <a:noFill/>
            <a:ln w="38100" cmpd="sng">
              <a:solidFill>
                <a:srgbClr val="CC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10" name="Freeform 30"/>
            <p:cNvSpPr>
              <a:spLocks/>
            </p:cNvSpPr>
            <p:nvPr/>
          </p:nvSpPr>
          <p:spPr bwMode="auto">
            <a:xfrm rot="18540000">
              <a:off x="3430" y="1811"/>
              <a:ext cx="682" cy="237"/>
            </a:xfrm>
            <a:custGeom>
              <a:avLst/>
              <a:gdLst>
                <a:gd name="T0" fmla="*/ 0 w 682"/>
                <a:gd name="T1" fmla="*/ 120 h 237"/>
                <a:gd name="T2" fmla="*/ 136 w 682"/>
                <a:gd name="T3" fmla="*/ 119 h 237"/>
                <a:gd name="T4" fmla="*/ 181 w 682"/>
                <a:gd name="T5" fmla="*/ 237 h 237"/>
                <a:gd name="T6" fmla="*/ 228 w 682"/>
                <a:gd name="T7" fmla="*/ 0 h 237"/>
                <a:gd name="T8" fmla="*/ 286 w 682"/>
                <a:gd name="T9" fmla="*/ 236 h 237"/>
                <a:gd name="T10" fmla="*/ 336 w 682"/>
                <a:gd name="T11" fmla="*/ 0 h 237"/>
                <a:gd name="T12" fmla="*/ 390 w 682"/>
                <a:gd name="T13" fmla="*/ 237 h 237"/>
                <a:gd name="T14" fmla="*/ 442 w 682"/>
                <a:gd name="T15" fmla="*/ 2 h 237"/>
                <a:gd name="T16" fmla="*/ 498 w 682"/>
                <a:gd name="T17" fmla="*/ 234 h 237"/>
                <a:gd name="T18" fmla="*/ 546 w 682"/>
                <a:gd name="T19" fmla="*/ 119 h 237"/>
                <a:gd name="T20" fmla="*/ 682 w 682"/>
                <a:gd name="T21" fmla="*/ 119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82" h="237">
                  <a:moveTo>
                    <a:pt x="0" y="120"/>
                  </a:moveTo>
                  <a:lnTo>
                    <a:pt x="136" y="119"/>
                  </a:lnTo>
                  <a:lnTo>
                    <a:pt x="181" y="237"/>
                  </a:lnTo>
                  <a:lnTo>
                    <a:pt x="228" y="0"/>
                  </a:lnTo>
                  <a:lnTo>
                    <a:pt x="286" y="236"/>
                  </a:lnTo>
                  <a:lnTo>
                    <a:pt x="336" y="0"/>
                  </a:lnTo>
                  <a:lnTo>
                    <a:pt x="390" y="237"/>
                  </a:lnTo>
                  <a:lnTo>
                    <a:pt x="442" y="2"/>
                  </a:lnTo>
                  <a:lnTo>
                    <a:pt x="498" y="234"/>
                  </a:lnTo>
                  <a:lnTo>
                    <a:pt x="546" y="119"/>
                  </a:lnTo>
                  <a:lnTo>
                    <a:pt x="682" y="119"/>
                  </a:lnTo>
                </a:path>
              </a:pathLst>
            </a:custGeom>
            <a:noFill/>
            <a:ln w="38100" cmpd="sng">
              <a:solidFill>
                <a:srgbClr val="CC0000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11" name="Oval 31"/>
            <p:cNvSpPr>
              <a:spLocks noChangeArrowheads="1"/>
            </p:cNvSpPr>
            <p:nvPr/>
          </p:nvSpPr>
          <p:spPr bwMode="auto">
            <a:xfrm>
              <a:off x="3242" y="1434"/>
              <a:ext cx="91" cy="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6068">
                  <a:solidFill>
                    <a:srgbClr val="3366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12" name="Oval 32"/>
            <p:cNvSpPr>
              <a:spLocks noChangeArrowheads="1"/>
            </p:cNvSpPr>
            <p:nvPr/>
          </p:nvSpPr>
          <p:spPr bwMode="auto">
            <a:xfrm>
              <a:off x="3964" y="1613"/>
              <a:ext cx="91" cy="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6068">
                  <a:solidFill>
                    <a:srgbClr val="3366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13" name="Oval 33"/>
            <p:cNvSpPr>
              <a:spLocks noChangeArrowheads="1"/>
            </p:cNvSpPr>
            <p:nvPr/>
          </p:nvSpPr>
          <p:spPr bwMode="auto">
            <a:xfrm>
              <a:off x="3510" y="2157"/>
              <a:ext cx="91" cy="9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36068">
                  <a:solidFill>
                    <a:srgbClr val="3366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44514" name="AutoShape 34"/>
            <p:cNvSpPr>
              <a:spLocks noChangeArrowheads="1"/>
            </p:cNvSpPr>
            <p:nvPr/>
          </p:nvSpPr>
          <p:spPr bwMode="auto">
            <a:xfrm>
              <a:off x="2788" y="1546"/>
              <a:ext cx="241" cy="433"/>
            </a:xfrm>
            <a:prstGeom prst="rightArrow">
              <a:avLst>
                <a:gd name="adj1" fmla="val 50000"/>
                <a:gd name="adj2" fmla="val 25000"/>
              </a:avLst>
            </a:prstGeom>
            <a:gradFill rotWithShape="1">
              <a:gsLst>
                <a:gs pos="0">
                  <a:srgbClr val="EAEAEA"/>
                </a:gs>
                <a:gs pos="100000">
                  <a:schemeClr val="tx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709963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4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4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044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444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BF22CA-B6AA-524B-9339-30F52E1CEFD7}" type="slidenum">
              <a:rPr lang="en-US"/>
              <a:pPr/>
              <a:t>4</a:t>
            </a:fld>
            <a:endParaRPr lang="en-US"/>
          </a:p>
        </p:txBody>
      </p:sp>
      <p:sp>
        <p:nvSpPr>
          <p:cNvPr id="550331" name="Line 443"/>
          <p:cNvSpPr>
            <a:spLocks noChangeShapeType="1"/>
          </p:cNvSpPr>
          <p:nvPr/>
        </p:nvSpPr>
        <p:spPr bwMode="auto">
          <a:xfrm>
            <a:off x="5610225" y="4508500"/>
            <a:ext cx="1588" cy="4460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2" name="Line 574"/>
          <p:cNvSpPr>
            <a:spLocks noChangeShapeType="1"/>
          </p:cNvSpPr>
          <p:nvPr/>
        </p:nvSpPr>
        <p:spPr bwMode="auto">
          <a:xfrm>
            <a:off x="5610225" y="3821113"/>
            <a:ext cx="0" cy="4714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15" name="Rectangle 3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4.1	Introduction</a:t>
            </a:r>
          </a:p>
        </p:txBody>
      </p:sp>
      <p:grpSp>
        <p:nvGrpSpPr>
          <p:cNvPr id="550216" name="Group 328"/>
          <p:cNvGrpSpPr>
            <a:grpSpLocks/>
          </p:cNvGrpSpPr>
          <p:nvPr/>
        </p:nvGrpSpPr>
        <p:grpSpPr bwMode="auto">
          <a:xfrm>
            <a:off x="7002463" y="1398588"/>
            <a:ext cx="996950" cy="576262"/>
            <a:chOff x="617" y="1399"/>
            <a:chExt cx="687" cy="454"/>
          </a:xfrm>
        </p:grpSpPr>
        <p:sp>
          <p:nvSpPr>
            <p:cNvPr id="550217" name="Rectangle 329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18" name="Line 330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219" name="Group 331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220" name="AutoShape 332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221" name="Oval 333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0222" name="Group 334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223" name="AutoShape 335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224" name="Oval 336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225" name="Freeform 337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>
                <a:gd name="T0" fmla="*/ 0 w 288"/>
                <a:gd name="T1" fmla="*/ 0 h 60"/>
                <a:gd name="T2" fmla="*/ 249 w 288"/>
                <a:gd name="T3" fmla="*/ 0 h 60"/>
                <a:gd name="T4" fmla="*/ 249 w 288"/>
                <a:gd name="T5" fmla="*/ 60 h 60"/>
                <a:gd name="T6" fmla="*/ 288 w 288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26" name="Line 338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27" name="Line 339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28" name="Line 340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230" name="AutoShape 342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1" name="Line 343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2" name="Freeform 344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>
                <a:gd name="T0" fmla="*/ 0 w 42"/>
                <a:gd name="T1" fmla="*/ 123 h 123"/>
                <a:gd name="T2" fmla="*/ 0 w 42"/>
                <a:gd name="T3" fmla="*/ 0 h 123"/>
                <a:gd name="T4" fmla="*/ 42 w 42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3" name="Oval 345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4" name="Line 346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5" name="Freeform 347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>
                <a:gd name="T0" fmla="*/ 0 w 99"/>
                <a:gd name="T1" fmla="*/ 0 h 126"/>
                <a:gd name="T2" fmla="*/ 60 w 99"/>
                <a:gd name="T3" fmla="*/ 0 h 126"/>
                <a:gd name="T4" fmla="*/ 60 w 99"/>
                <a:gd name="T5" fmla="*/ 126 h 126"/>
                <a:gd name="T6" fmla="*/ 99 w 99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6" name="Line 348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37" name="AutoShape 349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3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239" name="Line 351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240" name="Line 352"/>
          <p:cNvSpPr>
            <a:spLocks noChangeShapeType="1"/>
          </p:cNvSpPr>
          <p:nvPr/>
        </p:nvSpPr>
        <p:spPr bwMode="auto">
          <a:xfrm>
            <a:off x="1328738" y="3986213"/>
            <a:ext cx="0" cy="1587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1" name="Line 353"/>
          <p:cNvSpPr>
            <a:spLocks noChangeShapeType="1"/>
          </p:cNvSpPr>
          <p:nvPr/>
        </p:nvSpPr>
        <p:spPr bwMode="auto">
          <a:xfrm>
            <a:off x="5619750" y="1766888"/>
            <a:ext cx="0" cy="492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2" name="Line 354"/>
          <p:cNvSpPr>
            <a:spLocks noChangeShapeType="1"/>
          </p:cNvSpPr>
          <p:nvPr/>
        </p:nvSpPr>
        <p:spPr bwMode="auto">
          <a:xfrm flipH="1">
            <a:off x="5610225" y="2479675"/>
            <a:ext cx="6350" cy="4683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3" name="Line 355"/>
          <p:cNvSpPr>
            <a:spLocks noChangeShapeType="1"/>
          </p:cNvSpPr>
          <p:nvPr/>
        </p:nvSpPr>
        <p:spPr bwMode="auto">
          <a:xfrm flipH="1">
            <a:off x="5610225" y="3148013"/>
            <a:ext cx="3175" cy="4841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4" name="Line 356"/>
          <p:cNvSpPr>
            <a:spLocks noChangeShapeType="1"/>
          </p:cNvSpPr>
          <p:nvPr/>
        </p:nvSpPr>
        <p:spPr bwMode="auto">
          <a:xfrm>
            <a:off x="3017838" y="130016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5" name="Line 357"/>
          <p:cNvSpPr>
            <a:spLocks noChangeShapeType="1"/>
          </p:cNvSpPr>
          <p:nvPr/>
        </p:nvSpPr>
        <p:spPr bwMode="auto">
          <a:xfrm>
            <a:off x="3009900" y="18938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6" name="Line 358"/>
          <p:cNvSpPr>
            <a:spLocks noChangeShapeType="1"/>
          </p:cNvSpPr>
          <p:nvPr/>
        </p:nvSpPr>
        <p:spPr bwMode="auto">
          <a:xfrm>
            <a:off x="3009900" y="2487613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7" name="Line 359"/>
          <p:cNvSpPr>
            <a:spLocks noChangeShapeType="1"/>
          </p:cNvSpPr>
          <p:nvPr/>
        </p:nvSpPr>
        <p:spPr bwMode="auto">
          <a:xfrm>
            <a:off x="3009900" y="307340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8" name="Line 360"/>
          <p:cNvSpPr>
            <a:spLocks noChangeShapeType="1"/>
          </p:cNvSpPr>
          <p:nvPr/>
        </p:nvSpPr>
        <p:spPr bwMode="auto">
          <a:xfrm>
            <a:off x="3009900" y="3648075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49" name="Line 361"/>
          <p:cNvSpPr>
            <a:spLocks noChangeShapeType="1"/>
          </p:cNvSpPr>
          <p:nvPr/>
        </p:nvSpPr>
        <p:spPr bwMode="auto">
          <a:xfrm>
            <a:off x="3008313" y="423703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0" name="Line 362"/>
          <p:cNvSpPr>
            <a:spLocks noChangeShapeType="1"/>
          </p:cNvSpPr>
          <p:nvPr/>
        </p:nvSpPr>
        <p:spPr bwMode="auto">
          <a:xfrm>
            <a:off x="3001963" y="5399088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1" name="Line 363"/>
          <p:cNvSpPr>
            <a:spLocks noChangeShapeType="1"/>
          </p:cNvSpPr>
          <p:nvPr/>
        </p:nvSpPr>
        <p:spPr bwMode="auto">
          <a:xfrm>
            <a:off x="3005138" y="4819650"/>
            <a:ext cx="0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2" name="Rectangle 364"/>
          <p:cNvSpPr>
            <a:spLocks noChangeArrowheads="1"/>
          </p:cNvSpPr>
          <p:nvPr/>
        </p:nvSpPr>
        <p:spPr bwMode="auto">
          <a:xfrm>
            <a:off x="2070100" y="283368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3" name="Rectangle 365"/>
          <p:cNvSpPr>
            <a:spLocks noChangeArrowheads="1"/>
          </p:cNvSpPr>
          <p:nvPr/>
        </p:nvSpPr>
        <p:spPr bwMode="auto">
          <a:xfrm>
            <a:off x="4622800" y="1584325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4" name="Rectangle 366"/>
          <p:cNvSpPr>
            <a:spLocks noChangeArrowheads="1"/>
          </p:cNvSpPr>
          <p:nvPr/>
        </p:nvSpPr>
        <p:spPr bwMode="auto">
          <a:xfrm>
            <a:off x="4622800" y="2286000"/>
            <a:ext cx="2011363" cy="227013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5" name="Rectangle 367"/>
          <p:cNvSpPr>
            <a:spLocks noChangeArrowheads="1"/>
          </p:cNvSpPr>
          <p:nvPr/>
        </p:nvSpPr>
        <p:spPr bwMode="auto">
          <a:xfrm>
            <a:off x="4622800" y="2954338"/>
            <a:ext cx="2011363" cy="223837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6" name="Rectangle 368"/>
          <p:cNvSpPr>
            <a:spLocks noChangeArrowheads="1"/>
          </p:cNvSpPr>
          <p:nvPr/>
        </p:nvSpPr>
        <p:spPr bwMode="auto">
          <a:xfrm>
            <a:off x="4622800" y="3632200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7" name="Rectangle 369"/>
          <p:cNvSpPr>
            <a:spLocks noChangeArrowheads="1"/>
          </p:cNvSpPr>
          <p:nvPr/>
        </p:nvSpPr>
        <p:spPr bwMode="auto">
          <a:xfrm>
            <a:off x="4622800" y="4305300"/>
            <a:ext cx="2011363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8" name="Rectangle 370"/>
          <p:cNvSpPr>
            <a:spLocks noChangeArrowheads="1"/>
          </p:cNvSpPr>
          <p:nvPr/>
        </p:nvSpPr>
        <p:spPr bwMode="auto">
          <a:xfrm>
            <a:off x="2070100" y="2239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59" name="Rectangle 371"/>
          <p:cNvSpPr>
            <a:spLocks noChangeArrowheads="1"/>
          </p:cNvSpPr>
          <p:nvPr/>
        </p:nvSpPr>
        <p:spPr bwMode="auto">
          <a:xfrm>
            <a:off x="2074863" y="3413125"/>
            <a:ext cx="1917700" cy="44767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60" name="Rectangle 372"/>
          <p:cNvSpPr>
            <a:spLocks noChangeArrowheads="1"/>
          </p:cNvSpPr>
          <p:nvPr/>
        </p:nvSpPr>
        <p:spPr bwMode="auto">
          <a:xfrm>
            <a:off x="2071688" y="39925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61" name="Line 373"/>
          <p:cNvSpPr>
            <a:spLocks noChangeShapeType="1"/>
          </p:cNvSpPr>
          <p:nvPr/>
        </p:nvSpPr>
        <p:spPr bwMode="auto">
          <a:xfrm>
            <a:off x="3698875" y="3865563"/>
            <a:ext cx="6350" cy="7937"/>
          </a:xfrm>
          <a:prstGeom prst="line">
            <a:avLst/>
          </a:prstGeom>
          <a:noFill/>
          <a:ln w="14288">
            <a:solidFill>
              <a:srgbClr val="FFCC99"/>
            </a:solidFill>
            <a:round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262" name="Group 374"/>
          <p:cNvGrpSpPr>
            <a:grpSpLocks/>
          </p:cNvGrpSpPr>
          <p:nvPr/>
        </p:nvGrpSpPr>
        <p:grpSpPr bwMode="auto">
          <a:xfrm>
            <a:off x="7008813" y="2752725"/>
            <a:ext cx="989012" cy="576263"/>
            <a:chOff x="3914" y="2070"/>
            <a:chExt cx="581" cy="387"/>
          </a:xfrm>
        </p:grpSpPr>
        <p:sp>
          <p:nvSpPr>
            <p:cNvPr id="550263" name="Rectangle 375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4" name="Rectangle 376"/>
            <p:cNvSpPr>
              <a:spLocks noChangeArrowheads="1"/>
            </p:cNvSpPr>
            <p:nvPr/>
          </p:nvSpPr>
          <p:spPr bwMode="auto">
            <a:xfrm>
              <a:off x="3914" y="2070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5" name="Rectangle 377"/>
            <p:cNvSpPr>
              <a:spLocks noChangeArrowheads="1"/>
            </p:cNvSpPr>
            <p:nvPr/>
          </p:nvSpPr>
          <p:spPr bwMode="auto">
            <a:xfrm>
              <a:off x="3979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6" name="Rectangle 378"/>
            <p:cNvSpPr>
              <a:spLocks noChangeArrowheads="1"/>
            </p:cNvSpPr>
            <p:nvPr/>
          </p:nvSpPr>
          <p:spPr bwMode="auto">
            <a:xfrm>
              <a:off x="439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7" name="Rectangle 379"/>
            <p:cNvSpPr>
              <a:spLocks noChangeArrowheads="1"/>
            </p:cNvSpPr>
            <p:nvPr/>
          </p:nvSpPr>
          <p:spPr bwMode="auto">
            <a:xfrm>
              <a:off x="4188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8" name="Rectangle 380"/>
            <p:cNvSpPr>
              <a:spLocks noChangeArrowheads="1"/>
            </p:cNvSpPr>
            <p:nvPr/>
          </p:nvSpPr>
          <p:spPr bwMode="auto">
            <a:xfrm>
              <a:off x="4293" y="210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69" name="Rectangle 381"/>
            <p:cNvSpPr>
              <a:spLocks noChangeArrowheads="1"/>
            </p:cNvSpPr>
            <p:nvPr/>
          </p:nvSpPr>
          <p:spPr bwMode="auto">
            <a:xfrm>
              <a:off x="4084" y="210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0" name="Rectangle 382"/>
            <p:cNvSpPr>
              <a:spLocks noChangeArrowheads="1"/>
            </p:cNvSpPr>
            <p:nvPr/>
          </p:nvSpPr>
          <p:spPr bwMode="auto">
            <a:xfrm>
              <a:off x="3979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1" name="Rectangle 383"/>
            <p:cNvSpPr>
              <a:spLocks noChangeArrowheads="1"/>
            </p:cNvSpPr>
            <p:nvPr/>
          </p:nvSpPr>
          <p:spPr bwMode="auto">
            <a:xfrm>
              <a:off x="439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2" name="Rectangle 384"/>
            <p:cNvSpPr>
              <a:spLocks noChangeArrowheads="1"/>
            </p:cNvSpPr>
            <p:nvPr/>
          </p:nvSpPr>
          <p:spPr bwMode="auto">
            <a:xfrm>
              <a:off x="4188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3" name="Rectangle 385"/>
            <p:cNvSpPr>
              <a:spLocks noChangeArrowheads="1"/>
            </p:cNvSpPr>
            <p:nvPr/>
          </p:nvSpPr>
          <p:spPr bwMode="auto">
            <a:xfrm>
              <a:off x="4293" y="2393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4" name="Rectangle 386"/>
            <p:cNvSpPr>
              <a:spLocks noChangeArrowheads="1"/>
            </p:cNvSpPr>
            <p:nvPr/>
          </p:nvSpPr>
          <p:spPr bwMode="auto">
            <a:xfrm>
              <a:off x="4084" y="2393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5" name="Rectangle 387"/>
            <p:cNvSpPr>
              <a:spLocks noChangeArrowheads="1"/>
            </p:cNvSpPr>
            <p:nvPr/>
          </p:nvSpPr>
          <p:spPr bwMode="auto">
            <a:xfrm>
              <a:off x="4398" y="2247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6" name="Rectangle 388"/>
            <p:cNvSpPr>
              <a:spLocks noChangeArrowheads="1"/>
            </p:cNvSpPr>
            <p:nvPr/>
          </p:nvSpPr>
          <p:spPr bwMode="auto">
            <a:xfrm>
              <a:off x="3979" y="2247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7" name="Rectangle 389"/>
            <p:cNvSpPr>
              <a:spLocks noChangeArrowheads="1"/>
            </p:cNvSpPr>
            <p:nvPr/>
          </p:nvSpPr>
          <p:spPr bwMode="auto">
            <a:xfrm>
              <a:off x="4067" y="2183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8" name="Rectangle 390"/>
            <p:cNvSpPr>
              <a:spLocks noChangeArrowheads="1"/>
            </p:cNvSpPr>
            <p:nvPr/>
          </p:nvSpPr>
          <p:spPr bwMode="auto">
            <a:xfrm>
              <a:off x="4220" y="2159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79" name="Rectangle 391"/>
            <p:cNvSpPr>
              <a:spLocks noChangeArrowheads="1"/>
            </p:cNvSpPr>
            <p:nvPr/>
          </p:nvSpPr>
          <p:spPr bwMode="auto">
            <a:xfrm>
              <a:off x="4220" y="2304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280" name="Line 392"/>
          <p:cNvSpPr>
            <a:spLocks noChangeShapeType="1"/>
          </p:cNvSpPr>
          <p:nvPr/>
        </p:nvSpPr>
        <p:spPr bwMode="auto">
          <a:xfrm>
            <a:off x="1328738" y="1654175"/>
            <a:ext cx="0" cy="209550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81" name="Rectangle 393"/>
          <p:cNvSpPr>
            <a:spLocks noChangeArrowheads="1"/>
          </p:cNvSpPr>
          <p:nvPr/>
        </p:nvSpPr>
        <p:spPr bwMode="auto">
          <a:xfrm>
            <a:off x="833438" y="1865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82" name="Rectangle 394"/>
          <p:cNvSpPr>
            <a:spLocks noChangeArrowheads="1"/>
          </p:cNvSpPr>
          <p:nvPr/>
        </p:nvSpPr>
        <p:spPr bwMode="auto">
          <a:xfrm>
            <a:off x="896938" y="1944688"/>
            <a:ext cx="87630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ENTITY test is</a:t>
            </a:r>
            <a:b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port a: in bit;</a:t>
            </a:r>
            <a:b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end ENTITY test;</a:t>
            </a:r>
          </a:p>
        </p:txBody>
      </p:sp>
      <p:grpSp>
        <p:nvGrpSpPr>
          <p:cNvPr id="550283" name="Group 395"/>
          <p:cNvGrpSpPr>
            <a:grpSpLocks/>
          </p:cNvGrpSpPr>
          <p:nvPr/>
        </p:nvGrpSpPr>
        <p:grpSpPr bwMode="auto">
          <a:xfrm>
            <a:off x="841375" y="5614988"/>
            <a:ext cx="1004888" cy="584200"/>
            <a:chOff x="623" y="3214"/>
            <a:chExt cx="590" cy="392"/>
          </a:xfrm>
        </p:grpSpPr>
        <p:sp>
          <p:nvSpPr>
            <p:cNvPr id="550284" name="Rectangle 396"/>
            <p:cNvSpPr>
              <a:spLocks noChangeArrowheads="1"/>
            </p:cNvSpPr>
            <p:nvPr/>
          </p:nvSpPr>
          <p:spPr bwMode="auto">
            <a:xfrm>
              <a:off x="629" y="3220"/>
              <a:ext cx="580" cy="38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5" name="Rectangle 397"/>
            <p:cNvSpPr>
              <a:spLocks noChangeArrowheads="1"/>
            </p:cNvSpPr>
            <p:nvPr/>
          </p:nvSpPr>
          <p:spPr bwMode="auto">
            <a:xfrm>
              <a:off x="629" y="3470"/>
              <a:ext cx="271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6" name="Rectangle 398"/>
            <p:cNvSpPr>
              <a:spLocks noChangeArrowheads="1"/>
            </p:cNvSpPr>
            <p:nvPr/>
          </p:nvSpPr>
          <p:spPr bwMode="auto">
            <a:xfrm>
              <a:off x="629" y="3437"/>
              <a:ext cx="271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7" name="Rectangle 399"/>
            <p:cNvSpPr>
              <a:spLocks noChangeArrowheads="1"/>
            </p:cNvSpPr>
            <p:nvPr/>
          </p:nvSpPr>
          <p:spPr bwMode="auto">
            <a:xfrm>
              <a:off x="629" y="3410"/>
              <a:ext cx="271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8" name="Rectangle 400"/>
            <p:cNvSpPr>
              <a:spLocks noChangeArrowheads="1"/>
            </p:cNvSpPr>
            <p:nvPr/>
          </p:nvSpPr>
          <p:spPr bwMode="auto">
            <a:xfrm>
              <a:off x="631" y="3383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89" name="Rectangle 401"/>
            <p:cNvSpPr>
              <a:spLocks noChangeArrowheads="1"/>
            </p:cNvSpPr>
            <p:nvPr/>
          </p:nvSpPr>
          <p:spPr bwMode="auto">
            <a:xfrm>
              <a:off x="630" y="3356"/>
              <a:ext cx="270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0" name="Rectangle 402"/>
            <p:cNvSpPr>
              <a:spLocks noChangeArrowheads="1"/>
            </p:cNvSpPr>
            <p:nvPr/>
          </p:nvSpPr>
          <p:spPr bwMode="auto">
            <a:xfrm>
              <a:off x="1121" y="3437"/>
              <a:ext cx="88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1" name="Rectangle 403"/>
            <p:cNvSpPr>
              <a:spLocks noChangeArrowheads="1"/>
            </p:cNvSpPr>
            <p:nvPr/>
          </p:nvSpPr>
          <p:spPr bwMode="auto">
            <a:xfrm>
              <a:off x="1072" y="3461"/>
              <a:ext cx="137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2" name="Rectangle 404"/>
            <p:cNvSpPr>
              <a:spLocks noChangeArrowheads="1"/>
            </p:cNvSpPr>
            <p:nvPr/>
          </p:nvSpPr>
          <p:spPr bwMode="auto">
            <a:xfrm>
              <a:off x="1030" y="3484"/>
              <a:ext cx="183" cy="15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3" name="Rectangle 405"/>
            <p:cNvSpPr>
              <a:spLocks noChangeArrowheads="1"/>
            </p:cNvSpPr>
            <p:nvPr/>
          </p:nvSpPr>
          <p:spPr bwMode="auto">
            <a:xfrm>
              <a:off x="983" y="3503"/>
              <a:ext cx="228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4" name="Rectangle 406"/>
            <p:cNvSpPr>
              <a:spLocks noChangeArrowheads="1"/>
            </p:cNvSpPr>
            <p:nvPr/>
          </p:nvSpPr>
          <p:spPr bwMode="auto">
            <a:xfrm>
              <a:off x="939" y="3526"/>
              <a:ext cx="270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5" name="Rectangle 407"/>
            <p:cNvSpPr>
              <a:spLocks noChangeArrowheads="1"/>
            </p:cNvSpPr>
            <p:nvPr/>
          </p:nvSpPr>
          <p:spPr bwMode="auto">
            <a:xfrm>
              <a:off x="895" y="3550"/>
              <a:ext cx="314" cy="16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6" name="Rectangle 408"/>
            <p:cNvSpPr>
              <a:spLocks noChangeArrowheads="1"/>
            </p:cNvSpPr>
            <p:nvPr/>
          </p:nvSpPr>
          <p:spPr bwMode="auto">
            <a:xfrm>
              <a:off x="623" y="3498"/>
              <a:ext cx="125" cy="1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FFFFFF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7" name="Line 409"/>
            <p:cNvSpPr>
              <a:spLocks noChangeShapeType="1"/>
            </p:cNvSpPr>
            <p:nvPr/>
          </p:nvSpPr>
          <p:spPr bwMode="auto">
            <a:xfrm flipV="1">
              <a:off x="693" y="3320"/>
              <a:ext cx="283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8" name="Line 410"/>
            <p:cNvSpPr>
              <a:spLocks noChangeShapeType="1"/>
            </p:cNvSpPr>
            <p:nvPr/>
          </p:nvSpPr>
          <p:spPr bwMode="auto">
            <a:xfrm flipV="1">
              <a:off x="863" y="3361"/>
              <a:ext cx="282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299" name="Line 411"/>
            <p:cNvSpPr>
              <a:spLocks noChangeShapeType="1"/>
            </p:cNvSpPr>
            <p:nvPr/>
          </p:nvSpPr>
          <p:spPr bwMode="auto">
            <a:xfrm>
              <a:off x="976" y="3320"/>
              <a:ext cx="169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0" name="Line 412"/>
            <p:cNvSpPr>
              <a:spLocks noChangeShapeType="1"/>
            </p:cNvSpPr>
            <p:nvPr/>
          </p:nvSpPr>
          <p:spPr bwMode="auto">
            <a:xfrm>
              <a:off x="693" y="3466"/>
              <a:ext cx="170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1" name="Line 413"/>
            <p:cNvSpPr>
              <a:spLocks noChangeShapeType="1"/>
            </p:cNvSpPr>
            <p:nvPr/>
          </p:nvSpPr>
          <p:spPr bwMode="auto">
            <a:xfrm flipV="1">
              <a:off x="693" y="3268"/>
              <a:ext cx="283" cy="145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2" name="Line 414"/>
            <p:cNvSpPr>
              <a:spLocks noChangeShapeType="1"/>
            </p:cNvSpPr>
            <p:nvPr/>
          </p:nvSpPr>
          <p:spPr bwMode="auto">
            <a:xfrm flipV="1">
              <a:off x="863" y="3308"/>
              <a:ext cx="282" cy="146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3" name="Line 415"/>
            <p:cNvSpPr>
              <a:spLocks noChangeShapeType="1"/>
            </p:cNvSpPr>
            <p:nvPr/>
          </p:nvSpPr>
          <p:spPr bwMode="auto">
            <a:xfrm>
              <a:off x="976" y="3268"/>
              <a:ext cx="169" cy="40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4" name="Line 416"/>
            <p:cNvSpPr>
              <a:spLocks noChangeShapeType="1"/>
            </p:cNvSpPr>
            <p:nvPr/>
          </p:nvSpPr>
          <p:spPr bwMode="auto">
            <a:xfrm>
              <a:off x="693" y="3413"/>
              <a:ext cx="170" cy="4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5" name="Freeform 417"/>
            <p:cNvSpPr>
              <a:spLocks/>
            </p:cNvSpPr>
            <p:nvPr/>
          </p:nvSpPr>
          <p:spPr bwMode="auto">
            <a:xfrm>
              <a:off x="693" y="3268"/>
              <a:ext cx="452" cy="186"/>
            </a:xfrm>
            <a:custGeom>
              <a:avLst/>
              <a:gdLst>
                <a:gd name="T0" fmla="*/ 0 w 452"/>
                <a:gd name="T1" fmla="*/ 145 h 186"/>
                <a:gd name="T2" fmla="*/ 283 w 452"/>
                <a:gd name="T3" fmla="*/ 0 h 186"/>
                <a:gd name="T4" fmla="*/ 452 w 452"/>
                <a:gd name="T5" fmla="*/ 40 h 186"/>
                <a:gd name="T6" fmla="*/ 170 w 452"/>
                <a:gd name="T7" fmla="*/ 186 h 186"/>
                <a:gd name="T8" fmla="*/ 0 w 452"/>
                <a:gd name="T9" fmla="*/ 145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2" h="186">
                  <a:moveTo>
                    <a:pt x="0" y="145"/>
                  </a:moveTo>
                  <a:lnTo>
                    <a:pt x="283" y="0"/>
                  </a:lnTo>
                  <a:lnTo>
                    <a:pt x="452" y="40"/>
                  </a:lnTo>
                  <a:lnTo>
                    <a:pt x="170" y="186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E6E6E6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6" name="Freeform 418"/>
            <p:cNvSpPr>
              <a:spLocks/>
            </p:cNvSpPr>
            <p:nvPr/>
          </p:nvSpPr>
          <p:spPr bwMode="auto">
            <a:xfrm>
              <a:off x="693" y="3308"/>
              <a:ext cx="452" cy="202"/>
            </a:xfrm>
            <a:custGeom>
              <a:avLst/>
              <a:gdLst>
                <a:gd name="T0" fmla="*/ 0 w 452"/>
                <a:gd name="T1" fmla="*/ 105 h 202"/>
                <a:gd name="T2" fmla="*/ 0 w 452"/>
                <a:gd name="T3" fmla="*/ 162 h 202"/>
                <a:gd name="T4" fmla="*/ 170 w 452"/>
                <a:gd name="T5" fmla="*/ 202 h 202"/>
                <a:gd name="T6" fmla="*/ 452 w 452"/>
                <a:gd name="T7" fmla="*/ 57 h 202"/>
                <a:gd name="T8" fmla="*/ 452 w 452"/>
                <a:gd name="T9" fmla="*/ 0 h 202"/>
                <a:gd name="T10" fmla="*/ 170 w 452"/>
                <a:gd name="T11" fmla="*/ 146 h 202"/>
                <a:gd name="T12" fmla="*/ 0 w 452"/>
                <a:gd name="T13" fmla="*/ 105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52" h="202">
                  <a:moveTo>
                    <a:pt x="0" y="105"/>
                  </a:moveTo>
                  <a:lnTo>
                    <a:pt x="0" y="162"/>
                  </a:lnTo>
                  <a:lnTo>
                    <a:pt x="170" y="202"/>
                  </a:lnTo>
                  <a:lnTo>
                    <a:pt x="452" y="57"/>
                  </a:lnTo>
                  <a:lnTo>
                    <a:pt x="452" y="0"/>
                  </a:lnTo>
                  <a:lnTo>
                    <a:pt x="170" y="146"/>
                  </a:lnTo>
                  <a:lnTo>
                    <a:pt x="0" y="105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7" name="Freeform 419"/>
            <p:cNvSpPr>
              <a:spLocks/>
            </p:cNvSpPr>
            <p:nvPr/>
          </p:nvSpPr>
          <p:spPr bwMode="auto">
            <a:xfrm>
              <a:off x="733" y="3437"/>
              <a:ext cx="25" cy="73"/>
            </a:xfrm>
            <a:custGeom>
              <a:avLst/>
              <a:gdLst>
                <a:gd name="T0" fmla="*/ 0 w 25"/>
                <a:gd name="T1" fmla="*/ 17 h 73"/>
                <a:gd name="T2" fmla="*/ 25 w 25"/>
                <a:gd name="T3" fmla="*/ 0 h 73"/>
                <a:gd name="T4" fmla="*/ 25 w 25"/>
                <a:gd name="T5" fmla="*/ 24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8 h 73"/>
                <a:gd name="T16" fmla="*/ 0 w 25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8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8" name="Freeform 420"/>
            <p:cNvSpPr>
              <a:spLocks/>
            </p:cNvSpPr>
            <p:nvPr/>
          </p:nvSpPr>
          <p:spPr bwMode="auto">
            <a:xfrm>
              <a:off x="1113" y="3373"/>
              <a:ext cx="24" cy="73"/>
            </a:xfrm>
            <a:custGeom>
              <a:avLst/>
              <a:gdLst>
                <a:gd name="T0" fmla="*/ 0 w 24"/>
                <a:gd name="T1" fmla="*/ 16 h 73"/>
                <a:gd name="T2" fmla="*/ 24 w 24"/>
                <a:gd name="T3" fmla="*/ 0 h 73"/>
                <a:gd name="T4" fmla="*/ 24 w 24"/>
                <a:gd name="T5" fmla="*/ 24 h 73"/>
                <a:gd name="T6" fmla="*/ 18 w 24"/>
                <a:gd name="T7" fmla="*/ 32 h 73"/>
                <a:gd name="T8" fmla="*/ 18 w 24"/>
                <a:gd name="T9" fmla="*/ 64 h 73"/>
                <a:gd name="T10" fmla="*/ 12 w 24"/>
                <a:gd name="T11" fmla="*/ 73 h 73"/>
                <a:gd name="T12" fmla="*/ 12 w 24"/>
                <a:gd name="T13" fmla="*/ 40 h 73"/>
                <a:gd name="T14" fmla="*/ 0 w 24"/>
                <a:gd name="T15" fmla="*/ 48 h 73"/>
                <a:gd name="T16" fmla="*/ 0 w 24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09" name="Freeform 421"/>
            <p:cNvSpPr>
              <a:spLocks/>
            </p:cNvSpPr>
            <p:nvPr/>
          </p:nvSpPr>
          <p:spPr bwMode="auto">
            <a:xfrm>
              <a:off x="1067" y="3395"/>
              <a:ext cx="25" cy="73"/>
            </a:xfrm>
            <a:custGeom>
              <a:avLst/>
              <a:gdLst>
                <a:gd name="T0" fmla="*/ 0 w 25"/>
                <a:gd name="T1" fmla="*/ 16 h 73"/>
                <a:gd name="T2" fmla="*/ 25 w 25"/>
                <a:gd name="T3" fmla="*/ 0 h 73"/>
                <a:gd name="T4" fmla="*/ 25 w 25"/>
                <a:gd name="T5" fmla="*/ 25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9 h 73"/>
                <a:gd name="T16" fmla="*/ 0 w 25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6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0" name="Freeform 422"/>
            <p:cNvSpPr>
              <a:spLocks/>
            </p:cNvSpPr>
            <p:nvPr/>
          </p:nvSpPr>
          <p:spPr bwMode="auto">
            <a:xfrm>
              <a:off x="1023" y="3418"/>
              <a:ext cx="24" cy="72"/>
            </a:xfrm>
            <a:custGeom>
              <a:avLst/>
              <a:gdLst>
                <a:gd name="T0" fmla="*/ 0 w 24"/>
                <a:gd name="T1" fmla="*/ 16 h 72"/>
                <a:gd name="T2" fmla="*/ 24 w 24"/>
                <a:gd name="T3" fmla="*/ 0 h 72"/>
                <a:gd name="T4" fmla="*/ 24 w 24"/>
                <a:gd name="T5" fmla="*/ 24 h 72"/>
                <a:gd name="T6" fmla="*/ 18 w 24"/>
                <a:gd name="T7" fmla="*/ 32 h 72"/>
                <a:gd name="T8" fmla="*/ 18 w 24"/>
                <a:gd name="T9" fmla="*/ 65 h 72"/>
                <a:gd name="T10" fmla="*/ 12 w 24"/>
                <a:gd name="T11" fmla="*/ 72 h 72"/>
                <a:gd name="T12" fmla="*/ 12 w 24"/>
                <a:gd name="T13" fmla="*/ 41 h 72"/>
                <a:gd name="T14" fmla="*/ 0 w 24"/>
                <a:gd name="T15" fmla="*/ 48 h 72"/>
                <a:gd name="T16" fmla="*/ 0 w 24"/>
                <a:gd name="T1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2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2"/>
                  </a:lnTo>
                  <a:lnTo>
                    <a:pt x="18" y="65"/>
                  </a:lnTo>
                  <a:lnTo>
                    <a:pt x="12" y="72"/>
                  </a:lnTo>
                  <a:lnTo>
                    <a:pt x="12" y="41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1" name="Freeform 423"/>
            <p:cNvSpPr>
              <a:spLocks/>
            </p:cNvSpPr>
            <p:nvPr/>
          </p:nvSpPr>
          <p:spPr bwMode="auto">
            <a:xfrm>
              <a:off x="977" y="3441"/>
              <a:ext cx="25" cy="72"/>
            </a:xfrm>
            <a:custGeom>
              <a:avLst/>
              <a:gdLst>
                <a:gd name="T0" fmla="*/ 0 w 25"/>
                <a:gd name="T1" fmla="*/ 16 h 72"/>
                <a:gd name="T2" fmla="*/ 25 w 25"/>
                <a:gd name="T3" fmla="*/ 0 h 72"/>
                <a:gd name="T4" fmla="*/ 25 w 25"/>
                <a:gd name="T5" fmla="*/ 24 h 72"/>
                <a:gd name="T6" fmla="*/ 19 w 25"/>
                <a:gd name="T7" fmla="*/ 31 h 72"/>
                <a:gd name="T8" fmla="*/ 19 w 25"/>
                <a:gd name="T9" fmla="*/ 64 h 72"/>
                <a:gd name="T10" fmla="*/ 13 w 25"/>
                <a:gd name="T11" fmla="*/ 72 h 72"/>
                <a:gd name="T12" fmla="*/ 13 w 25"/>
                <a:gd name="T13" fmla="*/ 40 h 72"/>
                <a:gd name="T14" fmla="*/ 0 w 25"/>
                <a:gd name="T15" fmla="*/ 48 h 72"/>
                <a:gd name="T16" fmla="*/ 0 w 25"/>
                <a:gd name="T17" fmla="*/ 16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2">
                  <a:moveTo>
                    <a:pt x="0" y="16"/>
                  </a:moveTo>
                  <a:lnTo>
                    <a:pt x="25" y="0"/>
                  </a:lnTo>
                  <a:lnTo>
                    <a:pt x="25" y="24"/>
                  </a:lnTo>
                  <a:lnTo>
                    <a:pt x="19" y="31"/>
                  </a:lnTo>
                  <a:lnTo>
                    <a:pt x="19" y="64"/>
                  </a:lnTo>
                  <a:lnTo>
                    <a:pt x="13" y="72"/>
                  </a:lnTo>
                  <a:lnTo>
                    <a:pt x="13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2" name="Freeform 424"/>
            <p:cNvSpPr>
              <a:spLocks/>
            </p:cNvSpPr>
            <p:nvPr/>
          </p:nvSpPr>
          <p:spPr bwMode="auto">
            <a:xfrm>
              <a:off x="887" y="3485"/>
              <a:ext cx="25" cy="73"/>
            </a:xfrm>
            <a:custGeom>
              <a:avLst/>
              <a:gdLst>
                <a:gd name="T0" fmla="*/ 0 w 25"/>
                <a:gd name="T1" fmla="*/ 17 h 73"/>
                <a:gd name="T2" fmla="*/ 25 w 25"/>
                <a:gd name="T3" fmla="*/ 0 h 73"/>
                <a:gd name="T4" fmla="*/ 25 w 25"/>
                <a:gd name="T5" fmla="*/ 25 h 73"/>
                <a:gd name="T6" fmla="*/ 19 w 25"/>
                <a:gd name="T7" fmla="*/ 33 h 73"/>
                <a:gd name="T8" fmla="*/ 19 w 25"/>
                <a:gd name="T9" fmla="*/ 65 h 73"/>
                <a:gd name="T10" fmla="*/ 13 w 25"/>
                <a:gd name="T11" fmla="*/ 73 h 73"/>
                <a:gd name="T12" fmla="*/ 13 w 25"/>
                <a:gd name="T13" fmla="*/ 41 h 73"/>
                <a:gd name="T14" fmla="*/ 0 w 25"/>
                <a:gd name="T15" fmla="*/ 49 h 73"/>
                <a:gd name="T16" fmla="*/ 0 w 25"/>
                <a:gd name="T17" fmla="*/ 1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73">
                  <a:moveTo>
                    <a:pt x="0" y="17"/>
                  </a:moveTo>
                  <a:lnTo>
                    <a:pt x="25" y="0"/>
                  </a:lnTo>
                  <a:lnTo>
                    <a:pt x="25" y="25"/>
                  </a:lnTo>
                  <a:lnTo>
                    <a:pt x="19" y="33"/>
                  </a:lnTo>
                  <a:lnTo>
                    <a:pt x="19" y="65"/>
                  </a:lnTo>
                  <a:lnTo>
                    <a:pt x="13" y="73"/>
                  </a:lnTo>
                  <a:lnTo>
                    <a:pt x="13" y="41"/>
                  </a:lnTo>
                  <a:lnTo>
                    <a:pt x="0" y="49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3" name="Freeform 425"/>
            <p:cNvSpPr>
              <a:spLocks/>
            </p:cNvSpPr>
            <p:nvPr/>
          </p:nvSpPr>
          <p:spPr bwMode="auto">
            <a:xfrm>
              <a:off x="932" y="3463"/>
              <a:ext cx="24" cy="73"/>
            </a:xfrm>
            <a:custGeom>
              <a:avLst/>
              <a:gdLst>
                <a:gd name="T0" fmla="*/ 0 w 24"/>
                <a:gd name="T1" fmla="*/ 16 h 73"/>
                <a:gd name="T2" fmla="*/ 24 w 24"/>
                <a:gd name="T3" fmla="*/ 0 h 73"/>
                <a:gd name="T4" fmla="*/ 24 w 24"/>
                <a:gd name="T5" fmla="*/ 24 h 73"/>
                <a:gd name="T6" fmla="*/ 18 w 24"/>
                <a:gd name="T7" fmla="*/ 33 h 73"/>
                <a:gd name="T8" fmla="*/ 18 w 24"/>
                <a:gd name="T9" fmla="*/ 64 h 73"/>
                <a:gd name="T10" fmla="*/ 12 w 24"/>
                <a:gd name="T11" fmla="*/ 73 h 73"/>
                <a:gd name="T12" fmla="*/ 12 w 24"/>
                <a:gd name="T13" fmla="*/ 40 h 73"/>
                <a:gd name="T14" fmla="*/ 0 w 24"/>
                <a:gd name="T15" fmla="*/ 48 h 73"/>
                <a:gd name="T16" fmla="*/ 0 w 24"/>
                <a:gd name="T17" fmla="*/ 16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3">
                  <a:moveTo>
                    <a:pt x="0" y="16"/>
                  </a:moveTo>
                  <a:lnTo>
                    <a:pt x="24" y="0"/>
                  </a:lnTo>
                  <a:lnTo>
                    <a:pt x="24" y="24"/>
                  </a:lnTo>
                  <a:lnTo>
                    <a:pt x="18" y="33"/>
                  </a:lnTo>
                  <a:lnTo>
                    <a:pt x="18" y="64"/>
                  </a:lnTo>
                  <a:lnTo>
                    <a:pt x="12" y="73"/>
                  </a:lnTo>
                  <a:lnTo>
                    <a:pt x="12" y="40"/>
                  </a:lnTo>
                  <a:lnTo>
                    <a:pt x="0" y="4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14" name="Rectangle 426"/>
            <p:cNvSpPr>
              <a:spLocks noChangeArrowheads="1"/>
            </p:cNvSpPr>
            <p:nvPr/>
          </p:nvSpPr>
          <p:spPr bwMode="auto">
            <a:xfrm>
              <a:off x="628" y="3214"/>
              <a:ext cx="580" cy="386"/>
            </a:xfrm>
            <a:prstGeom prst="rect">
              <a:avLst/>
            </a:prstGeom>
            <a:noFill/>
            <a:ln w="7938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315" name="Line 427"/>
          <p:cNvSpPr>
            <a:spLocks noChangeShapeType="1"/>
          </p:cNvSpPr>
          <p:nvPr/>
        </p:nvSpPr>
        <p:spPr bwMode="auto">
          <a:xfrm flipV="1">
            <a:off x="3979863" y="1584325"/>
            <a:ext cx="647700" cy="18367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6" name="Line 428"/>
          <p:cNvSpPr>
            <a:spLocks noChangeShapeType="1"/>
          </p:cNvSpPr>
          <p:nvPr/>
        </p:nvSpPr>
        <p:spPr bwMode="auto">
          <a:xfrm>
            <a:off x="3998913" y="3852863"/>
            <a:ext cx="628650" cy="1338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7" name="Line 429"/>
          <p:cNvSpPr>
            <a:spLocks noChangeShapeType="1"/>
          </p:cNvSpPr>
          <p:nvPr/>
        </p:nvSpPr>
        <p:spPr bwMode="auto">
          <a:xfrm flipV="1">
            <a:off x="7005638" y="1712913"/>
            <a:ext cx="993775" cy="317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8" name="Line 430"/>
          <p:cNvSpPr>
            <a:spLocks noChangeShapeType="1"/>
          </p:cNvSpPr>
          <p:nvPr/>
        </p:nvSpPr>
        <p:spPr bwMode="auto">
          <a:xfrm>
            <a:off x="7546975" y="1730375"/>
            <a:ext cx="0" cy="246063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19" name="Line 431"/>
          <p:cNvSpPr>
            <a:spLocks noChangeShapeType="1"/>
          </p:cNvSpPr>
          <p:nvPr/>
        </p:nvSpPr>
        <p:spPr bwMode="auto">
          <a:xfrm>
            <a:off x="7461250" y="1401763"/>
            <a:ext cx="0" cy="327025"/>
          </a:xfrm>
          <a:prstGeom prst="line">
            <a:avLst/>
          </a:prstGeom>
          <a:noFill/>
          <a:ln w="381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13500000" algn="ctr" rotWithShape="0">
                    <a:srgbClr val="969696">
                      <a:gamma/>
                      <a:shade val="60000"/>
                      <a:invGamma/>
                      <a:alpha val="74998"/>
                    </a:srgb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0" name="Rectangle 432"/>
          <p:cNvSpPr>
            <a:spLocks noChangeArrowheads="1"/>
          </p:cNvSpPr>
          <p:nvPr/>
        </p:nvSpPr>
        <p:spPr bwMode="auto">
          <a:xfrm>
            <a:off x="2071688" y="457835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1" name="Line 433"/>
          <p:cNvSpPr>
            <a:spLocks noChangeShapeType="1"/>
          </p:cNvSpPr>
          <p:nvPr/>
        </p:nvSpPr>
        <p:spPr bwMode="auto">
          <a:xfrm>
            <a:off x="2986088" y="1709738"/>
            <a:ext cx="0" cy="166687"/>
          </a:xfrm>
          <a:prstGeom prst="line">
            <a:avLst/>
          </a:prstGeom>
          <a:noFill/>
          <a:ln w="6350">
            <a:solidFill>
              <a:schemeClr val="bg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2" name="Rectangle 434"/>
          <p:cNvSpPr>
            <a:spLocks noChangeArrowheads="1"/>
          </p:cNvSpPr>
          <p:nvPr/>
        </p:nvSpPr>
        <p:spPr bwMode="auto">
          <a:xfrm>
            <a:off x="2076450" y="1049338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323" name="Rectangle 435"/>
          <p:cNvSpPr>
            <a:spLocks noChangeArrowheads="1"/>
          </p:cNvSpPr>
          <p:nvPr/>
        </p:nvSpPr>
        <p:spPr bwMode="auto">
          <a:xfrm>
            <a:off x="2070100" y="16430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324" name="Group 436"/>
          <p:cNvGrpSpPr>
            <a:grpSpLocks/>
          </p:cNvGrpSpPr>
          <p:nvPr/>
        </p:nvGrpSpPr>
        <p:grpSpPr bwMode="auto">
          <a:xfrm>
            <a:off x="823913" y="1089025"/>
            <a:ext cx="1003300" cy="568325"/>
            <a:chOff x="612" y="663"/>
            <a:chExt cx="590" cy="382"/>
          </a:xfrm>
        </p:grpSpPr>
        <p:sp>
          <p:nvSpPr>
            <p:cNvPr id="550325" name="Rectangle 437"/>
            <p:cNvSpPr>
              <a:spLocks noChangeArrowheads="1"/>
            </p:cNvSpPr>
            <p:nvPr/>
          </p:nvSpPr>
          <p:spPr bwMode="auto">
            <a:xfrm>
              <a:off x="612" y="663"/>
              <a:ext cx="590" cy="3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6" name="Rectangle 438"/>
            <p:cNvSpPr>
              <a:spLocks noChangeArrowheads="1"/>
            </p:cNvSpPr>
            <p:nvPr/>
          </p:nvSpPr>
          <p:spPr bwMode="auto">
            <a:xfrm>
              <a:off x="817" y="718"/>
              <a:ext cx="182" cy="2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7" name="Line 439"/>
            <p:cNvSpPr>
              <a:spLocks noChangeShapeType="1"/>
            </p:cNvSpPr>
            <p:nvPr/>
          </p:nvSpPr>
          <p:spPr bwMode="auto">
            <a:xfrm>
              <a:off x="727" y="763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8" name="Line 440"/>
            <p:cNvSpPr>
              <a:spLocks noChangeShapeType="1"/>
            </p:cNvSpPr>
            <p:nvPr/>
          </p:nvSpPr>
          <p:spPr bwMode="auto">
            <a:xfrm>
              <a:off x="727" y="85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29" name="Line 441"/>
            <p:cNvSpPr>
              <a:spLocks noChangeShapeType="1"/>
            </p:cNvSpPr>
            <p:nvPr/>
          </p:nvSpPr>
          <p:spPr bwMode="auto">
            <a:xfrm>
              <a:off x="727" y="944"/>
              <a:ext cx="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30" name="Line 442"/>
            <p:cNvSpPr>
              <a:spLocks noChangeShapeType="1"/>
            </p:cNvSpPr>
            <p:nvPr/>
          </p:nvSpPr>
          <p:spPr bwMode="auto">
            <a:xfrm>
              <a:off x="999" y="854"/>
              <a:ext cx="9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332" name="Rectangle 444"/>
          <p:cNvSpPr>
            <a:spLocks noChangeArrowheads="1"/>
          </p:cNvSpPr>
          <p:nvPr/>
        </p:nvSpPr>
        <p:spPr bwMode="auto">
          <a:xfrm>
            <a:off x="4627563" y="4972050"/>
            <a:ext cx="2014537" cy="225425"/>
          </a:xfrm>
          <a:prstGeom prst="rect">
            <a:avLst/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8001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550333" name="Group 445"/>
          <p:cNvGrpSpPr>
            <a:grpSpLocks/>
          </p:cNvGrpSpPr>
          <p:nvPr/>
        </p:nvGrpSpPr>
        <p:grpSpPr bwMode="auto">
          <a:xfrm>
            <a:off x="7004050" y="3446463"/>
            <a:ext cx="989013" cy="576262"/>
            <a:chOff x="3915" y="2121"/>
            <a:chExt cx="581" cy="387"/>
          </a:xfrm>
        </p:grpSpPr>
        <p:grpSp>
          <p:nvGrpSpPr>
            <p:cNvPr id="550334" name="Group 446"/>
            <p:cNvGrpSpPr>
              <a:grpSpLocks/>
            </p:cNvGrpSpPr>
            <p:nvPr/>
          </p:nvGrpSpPr>
          <p:grpSpPr bwMode="auto">
            <a:xfrm>
              <a:off x="3915" y="2121"/>
              <a:ext cx="581" cy="387"/>
              <a:chOff x="3914" y="2070"/>
              <a:chExt cx="581" cy="387"/>
            </a:xfrm>
          </p:grpSpPr>
          <p:sp>
            <p:nvSpPr>
              <p:cNvPr id="550335" name="Rectangle 447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6" name="Rectangle 448"/>
              <p:cNvSpPr>
                <a:spLocks noChangeArrowheads="1"/>
              </p:cNvSpPr>
              <p:nvPr/>
            </p:nvSpPr>
            <p:spPr bwMode="auto">
              <a:xfrm>
                <a:off x="3914" y="2070"/>
                <a:ext cx="581" cy="387"/>
              </a:xfrm>
              <a:prstGeom prst="rect">
                <a:avLst/>
              </a:prstGeom>
              <a:solidFill>
                <a:srgbClr val="F8F8F8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7" name="Rectangle 449"/>
              <p:cNvSpPr>
                <a:spLocks noChangeArrowheads="1"/>
              </p:cNvSpPr>
              <p:nvPr/>
            </p:nvSpPr>
            <p:spPr bwMode="auto">
              <a:xfrm>
                <a:off x="3979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8" name="Rectangle 450"/>
              <p:cNvSpPr>
                <a:spLocks noChangeArrowheads="1"/>
              </p:cNvSpPr>
              <p:nvPr/>
            </p:nvSpPr>
            <p:spPr bwMode="auto">
              <a:xfrm>
                <a:off x="439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39" name="Rectangle 451"/>
              <p:cNvSpPr>
                <a:spLocks noChangeArrowheads="1"/>
              </p:cNvSpPr>
              <p:nvPr/>
            </p:nvSpPr>
            <p:spPr bwMode="auto">
              <a:xfrm>
                <a:off x="4188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0" name="Rectangle 452"/>
              <p:cNvSpPr>
                <a:spLocks noChangeArrowheads="1"/>
              </p:cNvSpPr>
              <p:nvPr/>
            </p:nvSpPr>
            <p:spPr bwMode="auto">
              <a:xfrm>
                <a:off x="4293" y="210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1" name="Rectangle 453"/>
              <p:cNvSpPr>
                <a:spLocks noChangeArrowheads="1"/>
              </p:cNvSpPr>
              <p:nvPr/>
            </p:nvSpPr>
            <p:spPr bwMode="auto">
              <a:xfrm>
                <a:off x="4084" y="210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2" name="Rectangle 454"/>
              <p:cNvSpPr>
                <a:spLocks noChangeArrowheads="1"/>
              </p:cNvSpPr>
              <p:nvPr/>
            </p:nvSpPr>
            <p:spPr bwMode="auto">
              <a:xfrm>
                <a:off x="3979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3" name="Rectangle 455"/>
              <p:cNvSpPr>
                <a:spLocks noChangeArrowheads="1"/>
              </p:cNvSpPr>
              <p:nvPr/>
            </p:nvSpPr>
            <p:spPr bwMode="auto">
              <a:xfrm>
                <a:off x="439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4" name="Rectangle 456"/>
              <p:cNvSpPr>
                <a:spLocks noChangeArrowheads="1"/>
              </p:cNvSpPr>
              <p:nvPr/>
            </p:nvSpPr>
            <p:spPr bwMode="auto">
              <a:xfrm>
                <a:off x="4188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5" name="Rectangle 457"/>
              <p:cNvSpPr>
                <a:spLocks noChangeArrowheads="1"/>
              </p:cNvSpPr>
              <p:nvPr/>
            </p:nvSpPr>
            <p:spPr bwMode="auto">
              <a:xfrm>
                <a:off x="4293" y="2393"/>
                <a:ext cx="32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6" name="Rectangle 458"/>
              <p:cNvSpPr>
                <a:spLocks noChangeArrowheads="1"/>
              </p:cNvSpPr>
              <p:nvPr/>
            </p:nvSpPr>
            <p:spPr bwMode="auto">
              <a:xfrm>
                <a:off x="4084" y="2393"/>
                <a:ext cx="31" cy="32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7" name="Rectangle 459"/>
              <p:cNvSpPr>
                <a:spLocks noChangeArrowheads="1"/>
              </p:cNvSpPr>
              <p:nvPr/>
            </p:nvSpPr>
            <p:spPr bwMode="auto">
              <a:xfrm>
                <a:off x="4398" y="2247"/>
                <a:ext cx="32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8" name="Rectangle 460"/>
              <p:cNvSpPr>
                <a:spLocks noChangeArrowheads="1"/>
              </p:cNvSpPr>
              <p:nvPr/>
            </p:nvSpPr>
            <p:spPr bwMode="auto">
              <a:xfrm>
                <a:off x="3979" y="2247"/>
                <a:ext cx="31" cy="33"/>
              </a:xfrm>
              <a:prstGeom prst="rect">
                <a:avLst/>
              </a:prstGeom>
              <a:solidFill>
                <a:srgbClr val="000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49" name="Rectangle 461"/>
              <p:cNvSpPr>
                <a:spLocks noChangeArrowheads="1"/>
              </p:cNvSpPr>
              <p:nvPr/>
            </p:nvSpPr>
            <p:spPr bwMode="auto">
              <a:xfrm>
                <a:off x="4067" y="2183"/>
                <a:ext cx="65" cy="178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0" name="Rectangle 462"/>
              <p:cNvSpPr>
                <a:spLocks noChangeArrowheads="1"/>
              </p:cNvSpPr>
              <p:nvPr/>
            </p:nvSpPr>
            <p:spPr bwMode="auto">
              <a:xfrm>
                <a:off x="4220" y="2159"/>
                <a:ext cx="129" cy="9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1" name="Rectangle 463"/>
              <p:cNvSpPr>
                <a:spLocks noChangeArrowheads="1"/>
              </p:cNvSpPr>
              <p:nvPr/>
            </p:nvSpPr>
            <p:spPr bwMode="auto">
              <a:xfrm>
                <a:off x="4220" y="2304"/>
                <a:ext cx="81" cy="57"/>
              </a:xfrm>
              <a:prstGeom prst="rect">
                <a:avLst/>
              </a:prstGeom>
              <a:solidFill>
                <a:srgbClr val="B3B3B3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0352" name="Group 464"/>
            <p:cNvGrpSpPr>
              <a:grpSpLocks/>
            </p:cNvGrpSpPr>
            <p:nvPr/>
          </p:nvGrpSpPr>
          <p:grpSpPr bwMode="auto">
            <a:xfrm>
              <a:off x="4023" y="2262"/>
              <a:ext cx="195" cy="245"/>
              <a:chOff x="4023" y="2262"/>
              <a:chExt cx="195" cy="245"/>
            </a:xfrm>
          </p:grpSpPr>
          <p:sp>
            <p:nvSpPr>
              <p:cNvPr id="550353" name="AutoShape 465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4" name="Freeform 466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5" name="Line 467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56" name="Freeform 468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</p:grpSp>
      <p:grpSp>
        <p:nvGrpSpPr>
          <p:cNvPr id="550357" name="Group 469"/>
          <p:cNvGrpSpPr>
            <a:grpSpLocks/>
          </p:cNvGrpSpPr>
          <p:nvPr/>
        </p:nvGrpSpPr>
        <p:grpSpPr bwMode="auto">
          <a:xfrm>
            <a:off x="7194550" y="3656013"/>
            <a:ext cx="331788" cy="365125"/>
            <a:chOff x="4023" y="2262"/>
            <a:chExt cx="195" cy="245"/>
          </a:xfrm>
        </p:grpSpPr>
        <p:sp>
          <p:nvSpPr>
            <p:cNvPr id="550358" name="AutoShape 470"/>
            <p:cNvSpPr>
              <a:spLocks noChangeArrowheads="1"/>
            </p:cNvSpPr>
            <p:nvPr/>
          </p:nvSpPr>
          <p:spPr bwMode="auto">
            <a:xfrm>
              <a:off x="4023" y="2459"/>
              <a:ext cx="56" cy="48"/>
            </a:xfrm>
            <a:prstGeom prst="triangle">
              <a:avLst>
                <a:gd name="adj" fmla="val 50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59" name="Freeform 471"/>
            <p:cNvSpPr>
              <a:spLocks/>
            </p:cNvSpPr>
            <p:nvPr/>
          </p:nvSpPr>
          <p:spPr bwMode="auto">
            <a:xfrm>
              <a:off x="4050" y="2325"/>
              <a:ext cx="132" cy="135"/>
            </a:xfrm>
            <a:custGeom>
              <a:avLst/>
              <a:gdLst>
                <a:gd name="T0" fmla="*/ 0 w 132"/>
                <a:gd name="T1" fmla="*/ 135 h 135"/>
                <a:gd name="T2" fmla="*/ 0 w 132"/>
                <a:gd name="T3" fmla="*/ 105 h 135"/>
                <a:gd name="T4" fmla="*/ 132 w 132"/>
                <a:gd name="T5" fmla="*/ 105 h 135"/>
                <a:gd name="T6" fmla="*/ 132 w 132"/>
                <a:gd name="T7" fmla="*/ 0 h 135"/>
                <a:gd name="T8" fmla="*/ 84 w 132"/>
                <a:gd name="T9" fmla="*/ 0 h 1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5">
                  <a:moveTo>
                    <a:pt x="0" y="135"/>
                  </a:moveTo>
                  <a:lnTo>
                    <a:pt x="0" y="105"/>
                  </a:lnTo>
                  <a:lnTo>
                    <a:pt x="132" y="105"/>
                  </a:lnTo>
                  <a:lnTo>
                    <a:pt x="132" y="0"/>
                  </a:lnTo>
                  <a:lnTo>
                    <a:pt x="84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0" name="Line 472"/>
            <p:cNvSpPr>
              <a:spLocks noChangeShapeType="1"/>
            </p:cNvSpPr>
            <p:nvPr/>
          </p:nvSpPr>
          <p:spPr bwMode="auto">
            <a:xfrm>
              <a:off x="4182" y="2385"/>
              <a:ext cx="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1" name="Freeform 473"/>
            <p:cNvSpPr>
              <a:spLocks/>
            </p:cNvSpPr>
            <p:nvPr/>
          </p:nvSpPr>
          <p:spPr bwMode="auto">
            <a:xfrm>
              <a:off x="4182" y="2262"/>
              <a:ext cx="36" cy="63"/>
            </a:xfrm>
            <a:custGeom>
              <a:avLst/>
              <a:gdLst>
                <a:gd name="T0" fmla="*/ 0 w 36"/>
                <a:gd name="T1" fmla="*/ 63 h 63"/>
                <a:gd name="T2" fmla="*/ 0 w 36"/>
                <a:gd name="T3" fmla="*/ 0 h 63"/>
                <a:gd name="T4" fmla="*/ 36 w 36"/>
                <a:gd name="T5" fmla="*/ 0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63">
                  <a:moveTo>
                    <a:pt x="0" y="63"/>
                  </a:moveTo>
                  <a:lnTo>
                    <a:pt x="0" y="0"/>
                  </a:lnTo>
                  <a:lnTo>
                    <a:pt x="36" y="0"/>
                  </a:lnTo>
                </a:path>
              </a:pathLst>
            </a:cu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362" name="Group 474"/>
          <p:cNvGrpSpPr>
            <a:grpSpLocks/>
          </p:cNvGrpSpPr>
          <p:nvPr/>
        </p:nvGrpSpPr>
        <p:grpSpPr bwMode="auto">
          <a:xfrm>
            <a:off x="7008813" y="4140200"/>
            <a:ext cx="989012" cy="576263"/>
            <a:chOff x="3914" y="2587"/>
            <a:chExt cx="581" cy="387"/>
          </a:xfrm>
        </p:grpSpPr>
        <p:sp>
          <p:nvSpPr>
            <p:cNvPr id="550363" name="Rectangle 47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4" name="Rectangle 47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5" name="Rectangle 477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6" name="Rectangle 478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7" name="Rectangle 479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8" name="Rectangle 480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69" name="Rectangle 481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0" name="Rectangle 482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1" name="Rectangle 483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2" name="Rectangle 484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3" name="Rectangle 485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4" name="Rectangle 486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5" name="Rectangle 487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6" name="Rectangle 488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7" name="Rectangle 489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8" name="Rectangle 490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79" name="Rectangle 491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0" name="Line 492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1" name="Line 493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2" name="Freeform 494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3" name="Freeform 495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84" name="Freeform 496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385" name="Group 497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386" name="AutoShape 498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87" name="Freeform 499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88" name="Line 500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389" name="Freeform 501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390" name="Line 502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391" name="Group 503"/>
          <p:cNvGrpSpPr>
            <a:grpSpLocks/>
          </p:cNvGrpSpPr>
          <p:nvPr/>
        </p:nvGrpSpPr>
        <p:grpSpPr bwMode="auto">
          <a:xfrm>
            <a:off x="7008813" y="4813300"/>
            <a:ext cx="989012" cy="574675"/>
            <a:chOff x="3914" y="2587"/>
            <a:chExt cx="581" cy="387"/>
          </a:xfrm>
        </p:grpSpPr>
        <p:sp>
          <p:nvSpPr>
            <p:cNvPr id="550392" name="Rectangle 504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3" name="Rectangle 505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4" name="Rectangle 506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5" name="Rectangle 507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6" name="Rectangle 508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7" name="Rectangle 509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8" name="Rectangle 510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399" name="Rectangle 511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0" name="Rectangle 512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1" name="Rectangle 513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2" name="Rectangle 514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3" name="Rectangle 515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4" name="Rectangle 516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5" name="Rectangle 517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6" name="Rectangle 518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7" name="Rectangle 519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8" name="Rectangle 520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09" name="Line 521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0" name="Line 522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1" name="Freeform 523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2" name="Freeform 524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13" name="Freeform 525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414" name="Group 526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15" name="AutoShape 527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16" name="Freeform 528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17" name="Line 529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18" name="Freeform 530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419" name="Line 531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0" name="AutoShape 532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1" name="AutoShape 533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2" name="AutoShape 534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423" name="Group 535"/>
          <p:cNvGrpSpPr>
            <a:grpSpLocks/>
          </p:cNvGrpSpPr>
          <p:nvPr/>
        </p:nvGrpSpPr>
        <p:grpSpPr bwMode="auto">
          <a:xfrm>
            <a:off x="831850" y="3408363"/>
            <a:ext cx="989013" cy="577850"/>
            <a:chOff x="3914" y="2587"/>
            <a:chExt cx="581" cy="387"/>
          </a:xfrm>
        </p:grpSpPr>
        <p:sp>
          <p:nvSpPr>
            <p:cNvPr id="550424" name="Rectangle 536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FFFFF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5" name="Rectangle 537"/>
            <p:cNvSpPr>
              <a:spLocks noChangeArrowheads="1"/>
            </p:cNvSpPr>
            <p:nvPr/>
          </p:nvSpPr>
          <p:spPr bwMode="auto">
            <a:xfrm>
              <a:off x="3914" y="2587"/>
              <a:ext cx="581" cy="387"/>
            </a:xfrm>
            <a:prstGeom prst="rect">
              <a:avLst/>
            </a:prstGeom>
            <a:solidFill>
              <a:srgbClr val="F8F8F8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6" name="Rectangle 538"/>
            <p:cNvSpPr>
              <a:spLocks noChangeArrowheads="1"/>
            </p:cNvSpPr>
            <p:nvPr/>
          </p:nvSpPr>
          <p:spPr bwMode="auto">
            <a:xfrm>
              <a:off x="3979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7" name="Rectangle 539"/>
            <p:cNvSpPr>
              <a:spLocks noChangeArrowheads="1"/>
            </p:cNvSpPr>
            <p:nvPr/>
          </p:nvSpPr>
          <p:spPr bwMode="auto">
            <a:xfrm>
              <a:off x="439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8" name="Rectangle 540"/>
            <p:cNvSpPr>
              <a:spLocks noChangeArrowheads="1"/>
            </p:cNvSpPr>
            <p:nvPr/>
          </p:nvSpPr>
          <p:spPr bwMode="auto">
            <a:xfrm>
              <a:off x="4188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29" name="Rectangle 541"/>
            <p:cNvSpPr>
              <a:spLocks noChangeArrowheads="1"/>
            </p:cNvSpPr>
            <p:nvPr/>
          </p:nvSpPr>
          <p:spPr bwMode="auto">
            <a:xfrm>
              <a:off x="4293" y="262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0" name="Rectangle 542"/>
            <p:cNvSpPr>
              <a:spLocks noChangeArrowheads="1"/>
            </p:cNvSpPr>
            <p:nvPr/>
          </p:nvSpPr>
          <p:spPr bwMode="auto">
            <a:xfrm>
              <a:off x="4084" y="262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1" name="Rectangle 543"/>
            <p:cNvSpPr>
              <a:spLocks noChangeArrowheads="1"/>
            </p:cNvSpPr>
            <p:nvPr/>
          </p:nvSpPr>
          <p:spPr bwMode="auto">
            <a:xfrm>
              <a:off x="3979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2" name="Rectangle 544"/>
            <p:cNvSpPr>
              <a:spLocks noChangeArrowheads="1"/>
            </p:cNvSpPr>
            <p:nvPr/>
          </p:nvSpPr>
          <p:spPr bwMode="auto">
            <a:xfrm>
              <a:off x="439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3" name="Rectangle 545"/>
            <p:cNvSpPr>
              <a:spLocks noChangeArrowheads="1"/>
            </p:cNvSpPr>
            <p:nvPr/>
          </p:nvSpPr>
          <p:spPr bwMode="auto">
            <a:xfrm>
              <a:off x="4188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4" name="Rectangle 546"/>
            <p:cNvSpPr>
              <a:spLocks noChangeArrowheads="1"/>
            </p:cNvSpPr>
            <p:nvPr/>
          </p:nvSpPr>
          <p:spPr bwMode="auto">
            <a:xfrm>
              <a:off x="4293" y="2910"/>
              <a:ext cx="32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5" name="Rectangle 547"/>
            <p:cNvSpPr>
              <a:spLocks noChangeArrowheads="1"/>
            </p:cNvSpPr>
            <p:nvPr/>
          </p:nvSpPr>
          <p:spPr bwMode="auto">
            <a:xfrm>
              <a:off x="4084" y="2910"/>
              <a:ext cx="31" cy="32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6" name="Rectangle 548"/>
            <p:cNvSpPr>
              <a:spLocks noChangeArrowheads="1"/>
            </p:cNvSpPr>
            <p:nvPr/>
          </p:nvSpPr>
          <p:spPr bwMode="auto">
            <a:xfrm>
              <a:off x="4398" y="2764"/>
              <a:ext cx="32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7" name="Rectangle 549"/>
            <p:cNvSpPr>
              <a:spLocks noChangeArrowheads="1"/>
            </p:cNvSpPr>
            <p:nvPr/>
          </p:nvSpPr>
          <p:spPr bwMode="auto">
            <a:xfrm>
              <a:off x="3979" y="2764"/>
              <a:ext cx="31" cy="33"/>
            </a:xfrm>
            <a:prstGeom prst="rect">
              <a:avLst/>
            </a:prstGeom>
            <a:solidFill>
              <a:srgbClr val="000000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8" name="Rectangle 550"/>
            <p:cNvSpPr>
              <a:spLocks noChangeArrowheads="1"/>
            </p:cNvSpPr>
            <p:nvPr/>
          </p:nvSpPr>
          <p:spPr bwMode="auto">
            <a:xfrm>
              <a:off x="4067" y="2700"/>
              <a:ext cx="65" cy="178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39" name="Rectangle 551"/>
            <p:cNvSpPr>
              <a:spLocks noChangeArrowheads="1"/>
            </p:cNvSpPr>
            <p:nvPr/>
          </p:nvSpPr>
          <p:spPr bwMode="auto">
            <a:xfrm>
              <a:off x="4220" y="2676"/>
              <a:ext cx="129" cy="9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0" name="Rectangle 552"/>
            <p:cNvSpPr>
              <a:spLocks noChangeArrowheads="1"/>
            </p:cNvSpPr>
            <p:nvPr/>
          </p:nvSpPr>
          <p:spPr bwMode="auto">
            <a:xfrm>
              <a:off x="4220" y="2821"/>
              <a:ext cx="81" cy="57"/>
            </a:xfrm>
            <a:prstGeom prst="rect">
              <a:avLst/>
            </a:prstGeom>
            <a:solidFill>
              <a:srgbClr val="B3B3B3"/>
            </a:solidFill>
            <a:ln w="7938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1" name="Line 553"/>
            <p:cNvSpPr>
              <a:spLocks noChangeShapeType="1"/>
            </p:cNvSpPr>
            <p:nvPr/>
          </p:nvSpPr>
          <p:spPr bwMode="auto">
            <a:xfrm>
              <a:off x="4010" y="2781"/>
              <a:ext cx="57" cy="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2" name="Line 554"/>
            <p:cNvSpPr>
              <a:spLocks noChangeShapeType="1"/>
            </p:cNvSpPr>
            <p:nvPr/>
          </p:nvSpPr>
          <p:spPr bwMode="auto">
            <a:xfrm>
              <a:off x="4309" y="2652"/>
              <a:ext cx="1" cy="24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3" name="Freeform 555"/>
            <p:cNvSpPr>
              <a:spLocks/>
            </p:cNvSpPr>
            <p:nvPr/>
          </p:nvSpPr>
          <p:spPr bwMode="auto">
            <a:xfrm>
              <a:off x="4301" y="2773"/>
              <a:ext cx="16" cy="80"/>
            </a:xfrm>
            <a:custGeom>
              <a:avLst/>
              <a:gdLst>
                <a:gd name="T0" fmla="*/ 0 w 16"/>
                <a:gd name="T1" fmla="*/ 80 h 80"/>
                <a:gd name="T2" fmla="*/ 16 w 16"/>
                <a:gd name="T3" fmla="*/ 80 h 80"/>
                <a:gd name="T4" fmla="*/ 16 w 16"/>
                <a:gd name="T5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80">
                  <a:moveTo>
                    <a:pt x="0" y="80"/>
                  </a:moveTo>
                  <a:lnTo>
                    <a:pt x="16" y="80"/>
                  </a:lnTo>
                  <a:lnTo>
                    <a:pt x="16" y="0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4" name="Freeform 556"/>
            <p:cNvSpPr>
              <a:spLocks/>
            </p:cNvSpPr>
            <p:nvPr/>
          </p:nvSpPr>
          <p:spPr bwMode="auto">
            <a:xfrm>
              <a:off x="4349" y="2724"/>
              <a:ext cx="65" cy="186"/>
            </a:xfrm>
            <a:custGeom>
              <a:avLst/>
              <a:gdLst>
                <a:gd name="T0" fmla="*/ 0 w 65"/>
                <a:gd name="T1" fmla="*/ 0 h 186"/>
                <a:gd name="T2" fmla="*/ 17 w 65"/>
                <a:gd name="T3" fmla="*/ 0 h 186"/>
                <a:gd name="T4" fmla="*/ 17 w 65"/>
                <a:gd name="T5" fmla="*/ 129 h 186"/>
                <a:gd name="T6" fmla="*/ 65 w 65"/>
                <a:gd name="T7" fmla="*/ 129 h 186"/>
                <a:gd name="T8" fmla="*/ 65 w 65"/>
                <a:gd name="T9" fmla="*/ 186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186">
                  <a:moveTo>
                    <a:pt x="0" y="0"/>
                  </a:moveTo>
                  <a:lnTo>
                    <a:pt x="17" y="0"/>
                  </a:lnTo>
                  <a:lnTo>
                    <a:pt x="17" y="129"/>
                  </a:lnTo>
                  <a:lnTo>
                    <a:pt x="65" y="129"/>
                  </a:lnTo>
                  <a:lnTo>
                    <a:pt x="65" y="186"/>
                  </a:lnTo>
                </a:path>
              </a:pathLst>
            </a:custGeom>
            <a:noFill/>
            <a:ln w="95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45" name="Freeform 557"/>
            <p:cNvSpPr>
              <a:spLocks/>
            </p:cNvSpPr>
            <p:nvPr/>
          </p:nvSpPr>
          <p:spPr bwMode="auto">
            <a:xfrm>
              <a:off x="4220" y="2878"/>
              <a:ext cx="38" cy="48"/>
            </a:xfrm>
            <a:custGeom>
              <a:avLst/>
              <a:gdLst>
                <a:gd name="T0" fmla="*/ 40 w 40"/>
                <a:gd name="T1" fmla="*/ 0 h 50"/>
                <a:gd name="T2" fmla="*/ 40 w 40"/>
                <a:gd name="T3" fmla="*/ 50 h 50"/>
                <a:gd name="T4" fmla="*/ 0 w 40"/>
                <a:gd name="T5" fmla="*/ 5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50">
                  <a:moveTo>
                    <a:pt x="40" y="0"/>
                  </a:moveTo>
                  <a:lnTo>
                    <a:pt x="40" y="50"/>
                  </a:lnTo>
                  <a:lnTo>
                    <a:pt x="0" y="5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446" name="Group 558"/>
            <p:cNvGrpSpPr>
              <a:grpSpLocks/>
            </p:cNvGrpSpPr>
            <p:nvPr/>
          </p:nvGrpSpPr>
          <p:grpSpPr bwMode="auto">
            <a:xfrm>
              <a:off x="4024" y="2728"/>
              <a:ext cx="195" cy="245"/>
              <a:chOff x="4023" y="2262"/>
              <a:chExt cx="195" cy="245"/>
            </a:xfrm>
          </p:grpSpPr>
          <p:sp>
            <p:nvSpPr>
              <p:cNvPr id="550447" name="AutoShape 559"/>
              <p:cNvSpPr>
                <a:spLocks noChangeArrowheads="1"/>
              </p:cNvSpPr>
              <p:nvPr/>
            </p:nvSpPr>
            <p:spPr bwMode="auto">
              <a:xfrm>
                <a:off x="4023" y="2459"/>
                <a:ext cx="56" cy="48"/>
              </a:xfrm>
              <a:prstGeom prst="triangle">
                <a:avLst>
                  <a:gd name="adj" fmla="val 50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48" name="Freeform 560"/>
              <p:cNvSpPr>
                <a:spLocks/>
              </p:cNvSpPr>
              <p:nvPr/>
            </p:nvSpPr>
            <p:spPr bwMode="auto">
              <a:xfrm>
                <a:off x="4050" y="2325"/>
                <a:ext cx="132" cy="135"/>
              </a:xfrm>
              <a:custGeom>
                <a:avLst/>
                <a:gdLst>
                  <a:gd name="T0" fmla="*/ 0 w 132"/>
                  <a:gd name="T1" fmla="*/ 135 h 135"/>
                  <a:gd name="T2" fmla="*/ 0 w 132"/>
                  <a:gd name="T3" fmla="*/ 105 h 135"/>
                  <a:gd name="T4" fmla="*/ 132 w 132"/>
                  <a:gd name="T5" fmla="*/ 105 h 135"/>
                  <a:gd name="T6" fmla="*/ 132 w 132"/>
                  <a:gd name="T7" fmla="*/ 0 h 135"/>
                  <a:gd name="T8" fmla="*/ 84 w 132"/>
                  <a:gd name="T9" fmla="*/ 0 h 1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32" h="135">
                    <a:moveTo>
                      <a:pt x="0" y="135"/>
                    </a:moveTo>
                    <a:lnTo>
                      <a:pt x="0" y="105"/>
                    </a:lnTo>
                    <a:lnTo>
                      <a:pt x="132" y="105"/>
                    </a:lnTo>
                    <a:lnTo>
                      <a:pt x="132" y="0"/>
                    </a:lnTo>
                    <a:lnTo>
                      <a:pt x="84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49" name="Line 561"/>
              <p:cNvSpPr>
                <a:spLocks noChangeShapeType="1"/>
              </p:cNvSpPr>
              <p:nvPr/>
            </p:nvSpPr>
            <p:spPr bwMode="auto">
              <a:xfrm>
                <a:off x="4182" y="2385"/>
                <a:ext cx="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50" name="Freeform 562"/>
              <p:cNvSpPr>
                <a:spLocks/>
              </p:cNvSpPr>
              <p:nvPr/>
            </p:nvSpPr>
            <p:spPr bwMode="auto">
              <a:xfrm>
                <a:off x="4182" y="2262"/>
                <a:ext cx="36" cy="63"/>
              </a:xfrm>
              <a:custGeom>
                <a:avLst/>
                <a:gdLst>
                  <a:gd name="T0" fmla="*/ 0 w 36"/>
                  <a:gd name="T1" fmla="*/ 63 h 63"/>
                  <a:gd name="T2" fmla="*/ 0 w 36"/>
                  <a:gd name="T3" fmla="*/ 0 h 63"/>
                  <a:gd name="T4" fmla="*/ 36 w 36"/>
                  <a:gd name="T5" fmla="*/ 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36" h="63">
                    <a:moveTo>
                      <a:pt x="0" y="63"/>
                    </a:moveTo>
                    <a:lnTo>
                      <a:pt x="0" y="0"/>
                    </a:lnTo>
                    <a:lnTo>
                      <a:pt x="36" y="0"/>
                    </a:lnTo>
                  </a:path>
                </a:pathLst>
              </a:cu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451" name="Line 563"/>
            <p:cNvSpPr>
              <a:spLocks noChangeShapeType="1"/>
            </p:cNvSpPr>
            <p:nvPr/>
          </p:nvSpPr>
          <p:spPr bwMode="auto">
            <a:xfrm>
              <a:off x="4132" y="2710"/>
              <a:ext cx="8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52" name="AutoShape 564"/>
            <p:cNvSpPr>
              <a:spLocks noChangeArrowheads="1"/>
            </p:cNvSpPr>
            <p:nvPr/>
          </p:nvSpPr>
          <p:spPr bwMode="auto">
            <a:xfrm>
              <a:off x="4300" y="2788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53" name="AutoShape 565"/>
            <p:cNvSpPr>
              <a:spLocks noChangeArrowheads="1"/>
            </p:cNvSpPr>
            <p:nvPr/>
          </p:nvSpPr>
          <p:spPr bwMode="auto">
            <a:xfrm flipV="1">
              <a:off x="4348" y="2812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54" name="AutoShape 566"/>
            <p:cNvSpPr>
              <a:spLocks noChangeArrowheads="1"/>
            </p:cNvSpPr>
            <p:nvPr/>
          </p:nvSpPr>
          <p:spPr bwMode="auto">
            <a:xfrm rot="-5400000">
              <a:off x="4144" y="2696"/>
              <a:ext cx="33" cy="28"/>
            </a:xfrm>
            <a:prstGeom prst="triangle">
              <a:avLst>
                <a:gd name="adj" fmla="val 50000"/>
              </a:avLst>
            </a:prstGeom>
            <a:solidFill>
              <a:schemeClr val="bg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455" name="Rectangle 567"/>
          <p:cNvSpPr>
            <a:spLocks noChangeArrowheads="1"/>
          </p:cNvSpPr>
          <p:nvPr/>
        </p:nvSpPr>
        <p:spPr bwMode="auto">
          <a:xfrm>
            <a:off x="2068513" y="5740400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56" name="Rectangle 568"/>
          <p:cNvSpPr>
            <a:spLocks noChangeArrowheads="1"/>
          </p:cNvSpPr>
          <p:nvPr/>
        </p:nvSpPr>
        <p:spPr bwMode="auto">
          <a:xfrm>
            <a:off x="2074863" y="5160963"/>
            <a:ext cx="1917700" cy="447675"/>
          </a:xfrm>
          <a:prstGeom prst="rect">
            <a:avLst/>
          </a:prstGeom>
          <a:solidFill>
            <a:srgbClr val="CCCCFF"/>
          </a:solidFill>
          <a:ln w="8001">
            <a:solidFill>
              <a:srgbClr val="CCCCFF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57" name="Rectangle 569"/>
          <p:cNvSpPr>
            <a:spLocks noChangeArrowheads="1"/>
          </p:cNvSpPr>
          <p:nvPr/>
        </p:nvSpPr>
        <p:spPr bwMode="auto">
          <a:xfrm>
            <a:off x="830263" y="4151313"/>
            <a:ext cx="987425" cy="574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58" name="Rectangle 570"/>
          <p:cNvSpPr>
            <a:spLocks noChangeArrowheads="1"/>
          </p:cNvSpPr>
          <p:nvPr/>
        </p:nvSpPr>
        <p:spPr bwMode="auto">
          <a:xfrm>
            <a:off x="1155700" y="4243388"/>
            <a:ext cx="247650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DRC</a:t>
            </a:r>
            <a:b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LVS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9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ERC</a:t>
            </a:r>
          </a:p>
        </p:txBody>
      </p:sp>
      <p:sp>
        <p:nvSpPr>
          <p:cNvPr id="550459" name="Line 571"/>
          <p:cNvSpPr>
            <a:spLocks noChangeShapeType="1"/>
          </p:cNvSpPr>
          <p:nvPr/>
        </p:nvSpPr>
        <p:spPr bwMode="auto">
          <a:xfrm>
            <a:off x="1323975" y="4727575"/>
            <a:ext cx="0" cy="14763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0" name="Line 572"/>
          <p:cNvSpPr>
            <a:spLocks noChangeShapeType="1"/>
          </p:cNvSpPr>
          <p:nvPr/>
        </p:nvSpPr>
        <p:spPr bwMode="auto">
          <a:xfrm>
            <a:off x="1331913" y="3251200"/>
            <a:ext cx="0" cy="15557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1" name="Line 573"/>
          <p:cNvSpPr>
            <a:spLocks noChangeShapeType="1"/>
          </p:cNvSpPr>
          <p:nvPr/>
        </p:nvSpPr>
        <p:spPr bwMode="auto">
          <a:xfrm>
            <a:off x="1328738" y="2444750"/>
            <a:ext cx="0" cy="212725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463" name="Rectangle 575"/>
          <p:cNvSpPr>
            <a:spLocks noChangeArrowheads="1"/>
          </p:cNvSpPr>
          <p:nvPr/>
        </p:nvSpPr>
        <p:spPr bwMode="auto">
          <a:xfrm>
            <a:off x="2336800" y="2973388"/>
            <a:ext cx="13414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Circuit Design</a:t>
            </a:r>
          </a:p>
        </p:txBody>
      </p:sp>
      <p:sp>
        <p:nvSpPr>
          <p:cNvPr id="550464" name="Rectangle 576"/>
          <p:cNvSpPr>
            <a:spLocks noChangeArrowheads="1"/>
          </p:cNvSpPr>
          <p:nvPr/>
        </p:nvSpPr>
        <p:spPr bwMode="auto">
          <a:xfrm>
            <a:off x="2125663" y="2300288"/>
            <a:ext cx="1725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Functional Design</a:t>
            </a:r>
            <a:b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and Logic Design</a:t>
            </a:r>
          </a:p>
        </p:txBody>
      </p:sp>
      <p:sp>
        <p:nvSpPr>
          <p:cNvPr id="550465" name="Rectangle 577"/>
          <p:cNvSpPr>
            <a:spLocks noChangeArrowheads="1"/>
          </p:cNvSpPr>
          <p:nvPr/>
        </p:nvSpPr>
        <p:spPr bwMode="auto">
          <a:xfrm>
            <a:off x="2200275" y="3548063"/>
            <a:ext cx="1654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Physical Design</a:t>
            </a:r>
          </a:p>
        </p:txBody>
      </p:sp>
      <p:sp>
        <p:nvSpPr>
          <p:cNvPr id="550466" name="Rectangle 578"/>
          <p:cNvSpPr>
            <a:spLocks noChangeArrowheads="1"/>
          </p:cNvSpPr>
          <p:nvPr/>
        </p:nvSpPr>
        <p:spPr bwMode="auto">
          <a:xfrm>
            <a:off x="2065338" y="4029075"/>
            <a:ext cx="19288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Physical Verification</a:t>
            </a:r>
            <a:b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and Signoff</a:t>
            </a:r>
          </a:p>
        </p:txBody>
      </p:sp>
      <p:sp>
        <p:nvSpPr>
          <p:cNvPr id="550467" name="Rectangle 579"/>
          <p:cNvSpPr>
            <a:spLocks noChangeArrowheads="1"/>
          </p:cNvSpPr>
          <p:nvPr/>
        </p:nvSpPr>
        <p:spPr bwMode="auto">
          <a:xfrm>
            <a:off x="2473325" y="4703763"/>
            <a:ext cx="1065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Fabrication</a:t>
            </a:r>
          </a:p>
        </p:txBody>
      </p:sp>
      <p:sp>
        <p:nvSpPr>
          <p:cNvPr id="550468" name="Rectangle 580"/>
          <p:cNvSpPr>
            <a:spLocks noChangeArrowheads="1"/>
          </p:cNvSpPr>
          <p:nvPr/>
        </p:nvSpPr>
        <p:spPr bwMode="auto">
          <a:xfrm>
            <a:off x="2124075" y="1173163"/>
            <a:ext cx="18272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System Specification</a:t>
            </a:r>
          </a:p>
        </p:txBody>
      </p:sp>
      <p:sp>
        <p:nvSpPr>
          <p:cNvPr id="550469" name="Rectangle 581"/>
          <p:cNvSpPr>
            <a:spLocks noChangeArrowheads="1"/>
          </p:cNvSpPr>
          <p:nvPr/>
        </p:nvSpPr>
        <p:spPr bwMode="auto">
          <a:xfrm>
            <a:off x="2097088" y="1773238"/>
            <a:ext cx="18272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Architectural Design</a:t>
            </a:r>
          </a:p>
        </p:txBody>
      </p:sp>
      <p:sp>
        <p:nvSpPr>
          <p:cNvPr id="550470" name="Rectangle 582"/>
          <p:cNvSpPr>
            <a:spLocks noChangeArrowheads="1"/>
          </p:cNvSpPr>
          <p:nvPr/>
        </p:nvSpPr>
        <p:spPr bwMode="auto">
          <a:xfrm>
            <a:off x="2771775" y="5853113"/>
            <a:ext cx="4429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Chip</a:t>
            </a:r>
          </a:p>
        </p:txBody>
      </p:sp>
      <p:sp>
        <p:nvSpPr>
          <p:cNvPr id="550471" name="Rectangle 583"/>
          <p:cNvSpPr>
            <a:spLocks noChangeArrowheads="1"/>
          </p:cNvSpPr>
          <p:nvPr/>
        </p:nvSpPr>
        <p:spPr bwMode="auto">
          <a:xfrm>
            <a:off x="2238375" y="5300663"/>
            <a:ext cx="16129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Packaging and Testing</a:t>
            </a:r>
          </a:p>
        </p:txBody>
      </p:sp>
      <p:sp>
        <p:nvSpPr>
          <p:cNvPr id="550472" name="Rectangle 584"/>
          <p:cNvSpPr>
            <a:spLocks noChangeArrowheads="1"/>
          </p:cNvSpPr>
          <p:nvPr/>
        </p:nvSpPr>
        <p:spPr bwMode="auto">
          <a:xfrm>
            <a:off x="4954588" y="2300288"/>
            <a:ext cx="13414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Chip Planning</a:t>
            </a:r>
          </a:p>
        </p:txBody>
      </p:sp>
      <p:sp>
        <p:nvSpPr>
          <p:cNvPr id="550473" name="Rectangle 585"/>
          <p:cNvSpPr>
            <a:spLocks noChangeArrowheads="1"/>
          </p:cNvSpPr>
          <p:nvPr/>
        </p:nvSpPr>
        <p:spPr bwMode="auto">
          <a:xfrm>
            <a:off x="5106988" y="2968625"/>
            <a:ext cx="10191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Placement</a:t>
            </a:r>
          </a:p>
        </p:txBody>
      </p:sp>
      <p:sp>
        <p:nvSpPr>
          <p:cNvPr id="550474" name="Rectangle 586"/>
          <p:cNvSpPr>
            <a:spLocks noChangeArrowheads="1"/>
          </p:cNvSpPr>
          <p:nvPr/>
        </p:nvSpPr>
        <p:spPr bwMode="auto">
          <a:xfrm>
            <a:off x="4933950" y="4316413"/>
            <a:ext cx="1401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Signal Routing</a:t>
            </a:r>
          </a:p>
        </p:txBody>
      </p:sp>
      <p:sp>
        <p:nvSpPr>
          <p:cNvPr id="550475" name="Rectangle 587"/>
          <p:cNvSpPr>
            <a:spLocks noChangeArrowheads="1"/>
          </p:cNvSpPr>
          <p:nvPr/>
        </p:nvSpPr>
        <p:spPr bwMode="auto">
          <a:xfrm>
            <a:off x="5078413" y="1600200"/>
            <a:ext cx="10795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Partitioning</a:t>
            </a:r>
          </a:p>
        </p:txBody>
      </p:sp>
      <p:sp>
        <p:nvSpPr>
          <p:cNvPr id="550476" name="Rectangle 588"/>
          <p:cNvSpPr>
            <a:spLocks noChangeArrowheads="1"/>
          </p:cNvSpPr>
          <p:nvPr/>
        </p:nvSpPr>
        <p:spPr bwMode="auto">
          <a:xfrm>
            <a:off x="4887913" y="4989513"/>
            <a:ext cx="14478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Timing Closure</a:t>
            </a:r>
          </a:p>
        </p:txBody>
      </p:sp>
      <p:sp>
        <p:nvSpPr>
          <p:cNvPr id="550477" name="Rectangle 589"/>
          <p:cNvSpPr>
            <a:spLocks noChangeArrowheads="1"/>
          </p:cNvSpPr>
          <p:nvPr/>
        </p:nvSpPr>
        <p:spPr bwMode="auto">
          <a:xfrm>
            <a:off x="4610100" y="3644900"/>
            <a:ext cx="203676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1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Clock Tree Synthesis</a:t>
            </a:r>
          </a:p>
        </p:txBody>
      </p:sp>
      <p:grpSp>
        <p:nvGrpSpPr>
          <p:cNvPr id="550478" name="Group 590"/>
          <p:cNvGrpSpPr>
            <a:grpSpLocks/>
          </p:cNvGrpSpPr>
          <p:nvPr/>
        </p:nvGrpSpPr>
        <p:grpSpPr bwMode="auto">
          <a:xfrm>
            <a:off x="830263" y="2671763"/>
            <a:ext cx="996950" cy="576262"/>
            <a:chOff x="617" y="1399"/>
            <a:chExt cx="687" cy="454"/>
          </a:xfrm>
        </p:grpSpPr>
        <p:sp>
          <p:nvSpPr>
            <p:cNvPr id="550479" name="Rectangle 591"/>
            <p:cNvSpPr>
              <a:spLocks noChangeArrowheads="1"/>
            </p:cNvSpPr>
            <p:nvPr/>
          </p:nvSpPr>
          <p:spPr bwMode="auto">
            <a:xfrm>
              <a:off x="617" y="1399"/>
              <a:ext cx="687" cy="454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80" name="Line 592"/>
            <p:cNvSpPr>
              <a:spLocks noChangeShapeType="1"/>
            </p:cNvSpPr>
            <p:nvPr/>
          </p:nvSpPr>
          <p:spPr bwMode="auto">
            <a:xfrm>
              <a:off x="976" y="1724"/>
              <a:ext cx="40" cy="2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481" name="Group 593"/>
            <p:cNvGrpSpPr>
              <a:grpSpLocks/>
            </p:cNvGrpSpPr>
            <p:nvPr/>
          </p:nvGrpSpPr>
          <p:grpSpPr bwMode="auto">
            <a:xfrm>
              <a:off x="682" y="1504"/>
              <a:ext cx="105" cy="88"/>
              <a:chOff x="328" y="1585"/>
              <a:chExt cx="145" cy="121"/>
            </a:xfrm>
          </p:grpSpPr>
          <p:sp>
            <p:nvSpPr>
              <p:cNvPr id="550482" name="AutoShape 594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83" name="Oval 595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grpSp>
          <p:nvGrpSpPr>
            <p:cNvPr id="550484" name="Group 596"/>
            <p:cNvGrpSpPr>
              <a:grpSpLocks/>
            </p:cNvGrpSpPr>
            <p:nvPr/>
          </p:nvGrpSpPr>
          <p:grpSpPr bwMode="auto">
            <a:xfrm>
              <a:off x="866" y="1679"/>
              <a:ext cx="105" cy="88"/>
              <a:chOff x="328" y="1585"/>
              <a:chExt cx="145" cy="121"/>
            </a:xfrm>
          </p:grpSpPr>
          <p:sp>
            <p:nvSpPr>
              <p:cNvPr id="550485" name="AutoShape 597"/>
              <p:cNvSpPr>
                <a:spLocks noChangeArrowheads="1"/>
              </p:cNvSpPr>
              <p:nvPr/>
            </p:nvSpPr>
            <p:spPr bwMode="auto">
              <a:xfrm rot="5400000">
                <a:off x="320" y="1593"/>
                <a:ext cx="121" cy="105"/>
              </a:xfrm>
              <a:prstGeom prst="triangle">
                <a:avLst>
                  <a:gd name="adj" fmla="val 50000"/>
                </a:avLst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486" name="Oval 598"/>
              <p:cNvSpPr>
                <a:spLocks noChangeArrowheads="1"/>
              </p:cNvSpPr>
              <p:nvPr/>
            </p:nvSpPr>
            <p:spPr bwMode="auto">
              <a:xfrm>
                <a:off x="432" y="1626"/>
                <a:ext cx="41" cy="41"/>
              </a:xfrm>
              <a:prstGeom prst="ellipse">
                <a:avLst/>
              </a:prstGeom>
              <a:solidFill>
                <a:srgbClr val="C0C0C0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487" name="Freeform 599"/>
            <p:cNvSpPr>
              <a:spLocks/>
            </p:cNvSpPr>
            <p:nvPr/>
          </p:nvSpPr>
          <p:spPr bwMode="auto">
            <a:xfrm>
              <a:off x="639" y="1470"/>
              <a:ext cx="336" cy="60"/>
            </a:xfrm>
            <a:custGeom>
              <a:avLst/>
              <a:gdLst>
                <a:gd name="T0" fmla="*/ 0 w 288"/>
                <a:gd name="T1" fmla="*/ 0 h 60"/>
                <a:gd name="T2" fmla="*/ 249 w 288"/>
                <a:gd name="T3" fmla="*/ 0 h 60"/>
                <a:gd name="T4" fmla="*/ 249 w 288"/>
                <a:gd name="T5" fmla="*/ 60 h 60"/>
                <a:gd name="T6" fmla="*/ 288 w 288"/>
                <a:gd name="T7" fmla="*/ 6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8" h="60">
                  <a:moveTo>
                    <a:pt x="0" y="0"/>
                  </a:moveTo>
                  <a:lnTo>
                    <a:pt x="249" y="0"/>
                  </a:lnTo>
                  <a:lnTo>
                    <a:pt x="249" y="60"/>
                  </a:lnTo>
                  <a:lnTo>
                    <a:pt x="288" y="6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88" name="Line 600"/>
            <p:cNvSpPr>
              <a:spLocks noChangeShapeType="1"/>
            </p:cNvSpPr>
            <p:nvPr/>
          </p:nvSpPr>
          <p:spPr bwMode="auto">
            <a:xfrm flipH="1">
              <a:off x="639" y="1551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89" name="Line 601"/>
            <p:cNvSpPr>
              <a:spLocks noChangeShapeType="1"/>
            </p:cNvSpPr>
            <p:nvPr/>
          </p:nvSpPr>
          <p:spPr bwMode="auto">
            <a:xfrm flipH="1">
              <a:off x="787" y="1549"/>
              <a:ext cx="3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0" name="Line 602"/>
            <p:cNvSpPr>
              <a:spLocks noChangeShapeType="1"/>
            </p:cNvSpPr>
            <p:nvPr/>
          </p:nvSpPr>
          <p:spPr bwMode="auto">
            <a:xfrm>
              <a:off x="909" y="1575"/>
              <a:ext cx="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2" name="Moon 11"/>
            <p:cNvSpPr>
              <a:spLocks noChangeArrowheads="1"/>
            </p:cNvSpPr>
            <p:nvPr/>
          </p:nvSpPr>
          <p:spPr bwMode="auto">
            <a:xfrm rot="10800000">
              <a:off x="961" y="150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492" name="AutoShape 604"/>
            <p:cNvSpPr>
              <a:spLocks noChangeArrowheads="1"/>
            </p:cNvSpPr>
            <p:nvPr/>
          </p:nvSpPr>
          <p:spPr bwMode="auto">
            <a:xfrm>
              <a:off x="822" y="1533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3" name="Line 605"/>
            <p:cNvSpPr>
              <a:spLocks noChangeShapeType="1"/>
            </p:cNvSpPr>
            <p:nvPr/>
          </p:nvSpPr>
          <p:spPr bwMode="auto">
            <a:xfrm>
              <a:off x="639" y="1725"/>
              <a:ext cx="2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4" name="Freeform 606"/>
            <p:cNvSpPr>
              <a:spLocks/>
            </p:cNvSpPr>
            <p:nvPr/>
          </p:nvSpPr>
          <p:spPr bwMode="auto">
            <a:xfrm>
              <a:off x="780" y="1599"/>
              <a:ext cx="42" cy="123"/>
            </a:xfrm>
            <a:custGeom>
              <a:avLst/>
              <a:gdLst>
                <a:gd name="T0" fmla="*/ 0 w 42"/>
                <a:gd name="T1" fmla="*/ 123 h 123"/>
                <a:gd name="T2" fmla="*/ 0 w 42"/>
                <a:gd name="T3" fmla="*/ 0 h 123"/>
                <a:gd name="T4" fmla="*/ 42 w 42"/>
                <a:gd name="T5" fmla="*/ 0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123">
                  <a:moveTo>
                    <a:pt x="0" y="123"/>
                  </a:moveTo>
                  <a:lnTo>
                    <a:pt x="0" y="0"/>
                  </a:lnTo>
                  <a:lnTo>
                    <a:pt x="42" y="0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5" name="Oval 607"/>
            <p:cNvSpPr>
              <a:spLocks noChangeArrowheads="1"/>
            </p:cNvSpPr>
            <p:nvPr/>
          </p:nvSpPr>
          <p:spPr bwMode="auto">
            <a:xfrm>
              <a:off x="765" y="1710"/>
              <a:ext cx="29" cy="2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6" name="Line 608"/>
            <p:cNvSpPr>
              <a:spLocks noChangeShapeType="1"/>
            </p:cNvSpPr>
            <p:nvPr/>
          </p:nvSpPr>
          <p:spPr bwMode="auto">
            <a:xfrm>
              <a:off x="636" y="1773"/>
              <a:ext cx="36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7" name="Freeform 609"/>
            <p:cNvSpPr>
              <a:spLocks/>
            </p:cNvSpPr>
            <p:nvPr/>
          </p:nvSpPr>
          <p:spPr bwMode="auto">
            <a:xfrm>
              <a:off x="1062" y="1560"/>
              <a:ext cx="99" cy="147"/>
            </a:xfrm>
            <a:custGeom>
              <a:avLst/>
              <a:gdLst>
                <a:gd name="T0" fmla="*/ 0 w 99"/>
                <a:gd name="T1" fmla="*/ 0 h 126"/>
                <a:gd name="T2" fmla="*/ 60 w 99"/>
                <a:gd name="T3" fmla="*/ 0 h 126"/>
                <a:gd name="T4" fmla="*/ 60 w 99"/>
                <a:gd name="T5" fmla="*/ 126 h 126"/>
                <a:gd name="T6" fmla="*/ 99 w 99"/>
                <a:gd name="T7" fmla="*/ 126 h 1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9" h="126">
                  <a:moveTo>
                    <a:pt x="0" y="0"/>
                  </a:moveTo>
                  <a:lnTo>
                    <a:pt x="60" y="0"/>
                  </a:lnTo>
                  <a:lnTo>
                    <a:pt x="60" y="126"/>
                  </a:lnTo>
                  <a:lnTo>
                    <a:pt x="99" y="126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8" name="Line 610"/>
            <p:cNvSpPr>
              <a:spLocks noChangeShapeType="1"/>
            </p:cNvSpPr>
            <p:nvPr/>
          </p:nvSpPr>
          <p:spPr bwMode="auto">
            <a:xfrm>
              <a:off x="1092" y="1752"/>
              <a:ext cx="7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499" name="AutoShape 611"/>
            <p:cNvSpPr>
              <a:spLocks noChangeArrowheads="1"/>
            </p:cNvSpPr>
            <p:nvPr/>
          </p:nvSpPr>
          <p:spPr bwMode="auto">
            <a:xfrm>
              <a:off x="1009" y="1708"/>
              <a:ext cx="87" cy="87"/>
            </a:xfrm>
            <a:prstGeom prst="flowChartDelay">
              <a:avLst/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4" name="Moon 11"/>
            <p:cNvSpPr>
              <a:spLocks noChangeArrowheads="1"/>
            </p:cNvSpPr>
            <p:nvPr/>
          </p:nvSpPr>
          <p:spPr bwMode="auto">
            <a:xfrm rot="10800000">
              <a:off x="1143" y="1673"/>
              <a:ext cx="101" cy="114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1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50501" name="Line 613"/>
            <p:cNvSpPr>
              <a:spLocks noChangeShapeType="1"/>
            </p:cNvSpPr>
            <p:nvPr/>
          </p:nvSpPr>
          <p:spPr bwMode="auto">
            <a:xfrm>
              <a:off x="1245" y="1731"/>
              <a:ext cx="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550502" name="Group 614"/>
          <p:cNvGrpSpPr>
            <a:grpSpLocks/>
          </p:cNvGrpSpPr>
          <p:nvPr/>
        </p:nvGrpSpPr>
        <p:grpSpPr bwMode="auto">
          <a:xfrm>
            <a:off x="827088" y="4883150"/>
            <a:ext cx="989012" cy="654050"/>
            <a:chOff x="1434" y="3142"/>
            <a:chExt cx="681" cy="516"/>
          </a:xfrm>
        </p:grpSpPr>
        <p:sp>
          <p:nvSpPr>
            <p:cNvPr id="550503" name="Rectangle 615"/>
            <p:cNvSpPr>
              <a:spLocks noChangeArrowheads="1"/>
            </p:cNvSpPr>
            <p:nvPr/>
          </p:nvSpPr>
          <p:spPr bwMode="auto">
            <a:xfrm>
              <a:off x="1632" y="3452"/>
              <a:ext cx="308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04" name="Rectangle 616"/>
            <p:cNvSpPr>
              <a:spLocks noChangeArrowheads="1"/>
            </p:cNvSpPr>
            <p:nvPr/>
          </p:nvSpPr>
          <p:spPr bwMode="auto">
            <a:xfrm>
              <a:off x="1556" y="3376"/>
              <a:ext cx="384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05" name="Rectangle 617"/>
            <p:cNvSpPr>
              <a:spLocks noChangeArrowheads="1"/>
            </p:cNvSpPr>
            <p:nvPr/>
          </p:nvSpPr>
          <p:spPr bwMode="auto">
            <a:xfrm>
              <a:off x="1632" y="3300"/>
              <a:ext cx="310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06" name="Rectangle 618"/>
            <p:cNvSpPr>
              <a:spLocks noChangeArrowheads="1"/>
            </p:cNvSpPr>
            <p:nvPr/>
          </p:nvSpPr>
          <p:spPr bwMode="auto">
            <a:xfrm>
              <a:off x="1632" y="3224"/>
              <a:ext cx="230" cy="68"/>
            </a:xfrm>
            <a:prstGeom prst="rect">
              <a:avLst/>
            </a:prstGeom>
            <a:solidFill>
              <a:srgbClr val="C0C0C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grpSp>
          <p:nvGrpSpPr>
            <p:cNvPr id="550507" name="Group 619"/>
            <p:cNvGrpSpPr>
              <a:grpSpLocks/>
            </p:cNvGrpSpPr>
            <p:nvPr/>
          </p:nvGrpSpPr>
          <p:grpSpPr bwMode="auto">
            <a:xfrm>
              <a:off x="1536" y="3170"/>
              <a:ext cx="462" cy="488"/>
              <a:chOff x="696" y="3170"/>
              <a:chExt cx="462" cy="488"/>
            </a:xfrm>
          </p:grpSpPr>
          <p:sp>
            <p:nvSpPr>
              <p:cNvPr id="550508" name="Oval 620"/>
              <p:cNvSpPr>
                <a:spLocks noChangeArrowheads="1"/>
              </p:cNvSpPr>
              <p:nvPr/>
            </p:nvSpPr>
            <p:spPr bwMode="auto">
              <a:xfrm>
                <a:off x="696" y="3170"/>
                <a:ext cx="462" cy="46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509" name="Rectangle 621"/>
              <p:cNvSpPr>
                <a:spLocks noChangeArrowheads="1"/>
              </p:cNvSpPr>
              <p:nvPr/>
            </p:nvSpPr>
            <p:spPr bwMode="auto">
              <a:xfrm>
                <a:off x="698" y="3550"/>
                <a:ext cx="450" cy="10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550510" name="Line 622"/>
              <p:cNvSpPr>
                <a:spLocks noChangeShapeType="1"/>
              </p:cNvSpPr>
              <p:nvPr/>
            </p:nvSpPr>
            <p:spPr bwMode="auto">
              <a:xfrm>
                <a:off x="750" y="3552"/>
                <a:ext cx="35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eaLnBrk="0" fontAlgn="base" hangingPunct="0">
                  <a:lnSpc>
                    <a:spcPts val="2350"/>
                  </a:lnSpc>
                  <a:spcBef>
                    <a:spcPct val="0"/>
                  </a:spcBef>
                  <a:spcAft>
                    <a:spcPct val="0"/>
                  </a:spcAft>
                </a:pPr>
                <a:endParaRPr lang="en-US" sz="1700" smtClean="0">
                  <a:solidFill>
                    <a:srgbClr val="000000"/>
                  </a:solidFill>
                  <a:latin typeface="Arial" charset="0"/>
                  <a:ea typeface="ＭＳ Ｐゴシック" charset="0"/>
                </a:endParaRPr>
              </a:p>
            </p:txBody>
          </p:sp>
        </p:grpSp>
        <p:sp>
          <p:nvSpPr>
            <p:cNvPr id="550511" name="Rectangle 623"/>
            <p:cNvSpPr>
              <a:spLocks noChangeArrowheads="1"/>
            </p:cNvSpPr>
            <p:nvPr/>
          </p:nvSpPr>
          <p:spPr bwMode="auto">
            <a:xfrm>
              <a:off x="1434" y="3142"/>
              <a:ext cx="681" cy="455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2" name="Line 624"/>
            <p:cNvSpPr>
              <a:spLocks noChangeShapeType="1"/>
            </p:cNvSpPr>
            <p:nvPr/>
          </p:nvSpPr>
          <p:spPr bwMode="auto">
            <a:xfrm>
              <a:off x="1624" y="322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3" name="Line 625"/>
            <p:cNvSpPr>
              <a:spLocks noChangeShapeType="1"/>
            </p:cNvSpPr>
            <p:nvPr/>
          </p:nvSpPr>
          <p:spPr bwMode="auto">
            <a:xfrm>
              <a:off x="1562" y="3296"/>
              <a:ext cx="41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4" name="Line 626"/>
            <p:cNvSpPr>
              <a:spLocks noChangeShapeType="1"/>
            </p:cNvSpPr>
            <p:nvPr/>
          </p:nvSpPr>
          <p:spPr bwMode="auto">
            <a:xfrm>
              <a:off x="1542" y="3372"/>
              <a:ext cx="4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5" name="Line 627"/>
            <p:cNvSpPr>
              <a:spLocks noChangeShapeType="1"/>
            </p:cNvSpPr>
            <p:nvPr/>
          </p:nvSpPr>
          <p:spPr bwMode="auto">
            <a:xfrm>
              <a:off x="1544" y="3448"/>
              <a:ext cx="4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6" name="Line 628"/>
            <p:cNvSpPr>
              <a:spLocks noChangeShapeType="1"/>
            </p:cNvSpPr>
            <p:nvPr/>
          </p:nvSpPr>
          <p:spPr bwMode="auto">
            <a:xfrm>
              <a:off x="1574" y="352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7" name="Line 629"/>
            <p:cNvSpPr>
              <a:spLocks noChangeShapeType="1"/>
            </p:cNvSpPr>
            <p:nvPr/>
          </p:nvSpPr>
          <p:spPr bwMode="auto">
            <a:xfrm>
              <a:off x="1630" y="3220"/>
              <a:ext cx="0" cy="3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8" name="Line 630"/>
            <p:cNvSpPr>
              <a:spLocks noChangeShapeType="1"/>
            </p:cNvSpPr>
            <p:nvPr/>
          </p:nvSpPr>
          <p:spPr bwMode="auto">
            <a:xfrm flipV="1">
              <a:off x="1554" y="3312"/>
              <a:ext cx="0" cy="17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19" name="Line 631"/>
            <p:cNvSpPr>
              <a:spLocks noChangeShapeType="1"/>
            </p:cNvSpPr>
            <p:nvPr/>
          </p:nvSpPr>
          <p:spPr bwMode="auto">
            <a:xfrm flipV="1">
              <a:off x="1708" y="3180"/>
              <a:ext cx="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20" name="Line 632"/>
            <p:cNvSpPr>
              <a:spLocks noChangeShapeType="1"/>
            </p:cNvSpPr>
            <p:nvPr/>
          </p:nvSpPr>
          <p:spPr bwMode="auto">
            <a:xfrm flipV="1">
              <a:off x="1786" y="3174"/>
              <a:ext cx="0" cy="3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21" name="Line 633"/>
            <p:cNvSpPr>
              <a:spLocks noChangeShapeType="1"/>
            </p:cNvSpPr>
            <p:nvPr/>
          </p:nvSpPr>
          <p:spPr bwMode="auto">
            <a:xfrm flipV="1">
              <a:off x="1864" y="3192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550522" name="Line 634"/>
            <p:cNvSpPr>
              <a:spLocks noChangeShapeType="1"/>
            </p:cNvSpPr>
            <p:nvPr/>
          </p:nvSpPr>
          <p:spPr bwMode="auto">
            <a:xfrm flipV="1">
              <a:off x="1942" y="3252"/>
              <a:ext cx="0" cy="2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550523" name="Line 635"/>
          <p:cNvSpPr>
            <a:spLocks noChangeShapeType="1"/>
          </p:cNvSpPr>
          <p:nvPr/>
        </p:nvSpPr>
        <p:spPr bwMode="auto">
          <a:xfrm>
            <a:off x="1319213" y="5461000"/>
            <a:ext cx="0" cy="153988"/>
          </a:xfrm>
          <a:prstGeom prst="line">
            <a:avLst/>
          </a:prstGeom>
          <a:noFill/>
          <a:ln w="952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4" name="Rectangle 636"/>
          <p:cNvSpPr>
            <a:spLocks noChangeArrowheads="1"/>
          </p:cNvSpPr>
          <p:nvPr/>
        </p:nvSpPr>
        <p:spPr bwMode="auto">
          <a:xfrm>
            <a:off x="7213600" y="2424113"/>
            <a:ext cx="388938" cy="246062"/>
          </a:xfrm>
          <a:prstGeom prst="rect">
            <a:avLst/>
          </a:prstGeom>
          <a:solidFill>
            <a:srgbClr val="F8F8F8"/>
          </a:solid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5" name="Rectangle 637" descr="Diagonal weit nach unten"/>
          <p:cNvSpPr>
            <a:spLocks noChangeArrowheads="1"/>
          </p:cNvSpPr>
          <p:nvPr/>
        </p:nvSpPr>
        <p:spPr bwMode="auto">
          <a:xfrm>
            <a:off x="7605713" y="2425700"/>
            <a:ext cx="388937" cy="246063"/>
          </a:xfrm>
          <a:prstGeom prst="rect">
            <a:avLst/>
          </a:prstGeom>
          <a:pattFill prst="wdDnDiag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6" name="Rectangle 638" descr="Konturierte Raute"/>
          <p:cNvSpPr>
            <a:spLocks noChangeArrowheads="1"/>
          </p:cNvSpPr>
          <p:nvPr/>
        </p:nvSpPr>
        <p:spPr bwMode="auto">
          <a:xfrm>
            <a:off x="7200900" y="2103438"/>
            <a:ext cx="793750" cy="307975"/>
          </a:xfrm>
          <a:prstGeom prst="rect">
            <a:avLst/>
          </a:prstGeom>
          <a:pattFill prst="openDmn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527" name="Rectangle 639" descr="Gepunktetes Gitternetz"/>
          <p:cNvSpPr>
            <a:spLocks noChangeArrowheads="1"/>
          </p:cNvSpPr>
          <p:nvPr/>
        </p:nvSpPr>
        <p:spPr bwMode="auto">
          <a:xfrm>
            <a:off x="7008813" y="2103438"/>
            <a:ext cx="192087" cy="568325"/>
          </a:xfrm>
          <a:prstGeom prst="rect">
            <a:avLst/>
          </a:prstGeom>
          <a:pattFill prst="dotGrid">
            <a:fgClr>
              <a:srgbClr val="DDDDDD"/>
            </a:fgClr>
            <a:bgClr>
              <a:srgbClr val="FFFFFF"/>
            </a:bgClr>
          </a:pattFill>
          <a:ln w="28575">
            <a:solidFill>
              <a:srgbClr val="969696"/>
            </a:solidFill>
            <a:miter lim="800000"/>
            <a:headEnd/>
            <a:tailEnd/>
          </a:ln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550214" name="Oval 326"/>
          <p:cNvSpPr>
            <a:spLocks noChangeArrowheads="1"/>
          </p:cNvSpPr>
          <p:nvPr/>
        </p:nvSpPr>
        <p:spPr bwMode="auto">
          <a:xfrm>
            <a:off x="4610100" y="2708275"/>
            <a:ext cx="2024063" cy="671513"/>
          </a:xfrm>
          <a:prstGeom prst="ellipse">
            <a:avLst/>
          </a:prstGeom>
          <a:noFill/>
          <a:ln w="28575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03055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6DBC46-FF21-D147-BF10-FCA69B02B7A7}" type="slidenum">
              <a:rPr lang="en-US"/>
              <a:pPr/>
              <a:t>40</a:t>
            </a:fld>
            <a:endParaRPr lang="en-US"/>
          </a:p>
        </p:txBody>
      </p:sp>
      <p:sp>
        <p:nvSpPr>
          <p:cNvPr id="1046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42803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Given two connected cells</a:t>
            </a:r>
            <a:r>
              <a:rPr lang="en-US" altLang="zh-CN" i="1">
                <a:ea typeface="宋体" charset="0"/>
                <a:cs typeface="宋体" charset="0"/>
              </a:rPr>
              <a:t> a</a:t>
            </a:r>
            <a:r>
              <a:rPr lang="en-US" altLang="zh-CN">
                <a:ea typeface="宋体" charset="0"/>
                <a:cs typeface="宋体" charset="0"/>
              </a:rPr>
              <a:t> and </a:t>
            </a:r>
            <a:r>
              <a:rPr lang="en-US" altLang="zh-CN" i="1">
                <a:ea typeface="宋体" charset="0"/>
                <a:cs typeface="宋体" charset="0"/>
              </a:rPr>
              <a:t>b</a:t>
            </a:r>
            <a:r>
              <a:rPr lang="en-US" altLang="zh-CN">
                <a:ea typeface="宋体" charset="0"/>
                <a:cs typeface="宋体" charset="0"/>
              </a:rPr>
              <a:t>, the attraction force           exerted on </a:t>
            </a:r>
            <a:r>
              <a:rPr lang="en-US" altLang="zh-CN" i="1">
                <a:ea typeface="宋体" charset="0"/>
                <a:cs typeface="宋体" charset="0"/>
              </a:rPr>
              <a:t>a</a:t>
            </a:r>
            <a:r>
              <a:rPr lang="en-US" altLang="zh-CN">
                <a:ea typeface="宋体" charset="0"/>
                <a:cs typeface="宋体" charset="0"/>
              </a:rPr>
              <a:t> by </a:t>
            </a:r>
            <a:r>
              <a:rPr lang="en-US" altLang="zh-CN" i="1">
                <a:ea typeface="宋体" charset="0"/>
                <a:cs typeface="宋体" charset="0"/>
              </a:rPr>
              <a:t>b</a:t>
            </a:r>
            <a:r>
              <a:rPr lang="en-US" altLang="zh-CN">
                <a:ea typeface="宋体" charset="0"/>
                <a:cs typeface="宋体" charset="0"/>
              </a:rPr>
              <a:t> is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/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where </a:t>
            </a:r>
          </a:p>
          <a:p>
            <a:pPr marL="742950" lvl="1" indent="-285750" defTabSz="914400">
              <a:tabLst/>
            </a:pPr>
            <a:r>
              <a:rPr lang="en-US" altLang="zh-CN" i="1">
                <a:ea typeface="宋体" charset="0"/>
                <a:cs typeface="宋体" charset="0"/>
              </a:rPr>
              <a:t>c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a</a:t>
            </a:r>
            <a:r>
              <a:rPr lang="en-US" altLang="zh-CN">
                <a:ea typeface="宋体" charset="0"/>
                <a:cs typeface="宋体" charset="0"/>
              </a:rPr>
              <a:t>,</a:t>
            </a:r>
            <a:r>
              <a:rPr lang="en-US" altLang="zh-CN" i="1">
                <a:ea typeface="宋体" charset="0"/>
                <a:cs typeface="宋体" charset="0"/>
              </a:rPr>
              <a:t>b</a:t>
            </a:r>
            <a:r>
              <a:rPr lang="en-US" altLang="zh-CN">
                <a:ea typeface="宋体" charset="0"/>
                <a:cs typeface="宋体" charset="0"/>
              </a:rPr>
              <a:t>) is the connection weight (priority) between cells </a:t>
            </a:r>
            <a:r>
              <a:rPr lang="en-US" altLang="zh-CN" i="1">
                <a:ea typeface="宋体" charset="0"/>
                <a:cs typeface="宋体" charset="0"/>
              </a:rPr>
              <a:t>a</a:t>
            </a:r>
            <a:r>
              <a:rPr lang="en-US" altLang="zh-CN">
                <a:ea typeface="宋体" charset="0"/>
                <a:cs typeface="宋体" charset="0"/>
              </a:rPr>
              <a:t> and </a:t>
            </a:r>
            <a:r>
              <a:rPr lang="en-US" altLang="zh-CN" i="1">
                <a:ea typeface="宋体" charset="0"/>
                <a:cs typeface="宋体" charset="0"/>
              </a:rPr>
              <a:t>b</a:t>
            </a:r>
            <a:r>
              <a:rPr lang="en-US" altLang="zh-CN">
                <a:ea typeface="宋体" charset="0"/>
                <a:cs typeface="宋体" charset="0"/>
              </a:rPr>
              <a:t>, and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     </a:t>
            </a:r>
            <a:r>
              <a:rPr lang="de-DE"/>
              <a:t>        </a:t>
            </a:r>
            <a:r>
              <a:rPr lang="en-US" altLang="zh-CN">
                <a:ea typeface="宋体" charset="0"/>
                <a:cs typeface="宋体" charset="0"/>
              </a:rPr>
              <a:t>is the vector difference of the positions of </a:t>
            </a:r>
            <a:r>
              <a:rPr lang="en-US" altLang="zh-CN" i="1">
                <a:ea typeface="宋体" charset="0"/>
                <a:cs typeface="宋体" charset="0"/>
              </a:rPr>
              <a:t>a</a:t>
            </a:r>
            <a:r>
              <a:rPr lang="en-US" altLang="zh-CN">
                <a:ea typeface="宋体" charset="0"/>
                <a:cs typeface="宋体" charset="0"/>
              </a:rPr>
              <a:t> and </a:t>
            </a:r>
            <a:r>
              <a:rPr lang="en-US" altLang="zh-CN" i="1">
                <a:ea typeface="宋体" charset="0"/>
                <a:cs typeface="宋体" charset="0"/>
              </a:rPr>
              <a:t>b</a:t>
            </a:r>
            <a:r>
              <a:rPr lang="en-US" altLang="zh-CN">
                <a:ea typeface="宋体" charset="0"/>
                <a:cs typeface="宋体" charset="0"/>
              </a:rPr>
              <a:t> in the Euclidean plane </a:t>
            </a: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The sum of forces exerted on a cell </a:t>
            </a:r>
            <a:r>
              <a:rPr lang="en-US" altLang="zh-CN" i="1">
                <a:ea typeface="宋体" charset="0"/>
                <a:cs typeface="宋体" charset="0"/>
              </a:rPr>
              <a:t>i</a:t>
            </a:r>
            <a:r>
              <a:rPr lang="en-US" altLang="zh-CN">
                <a:ea typeface="宋体" charset="0"/>
                <a:cs typeface="宋体" charset="0"/>
              </a:rPr>
              <a:t> connected to other cells 1… </a:t>
            </a:r>
            <a:r>
              <a:rPr lang="en-US" altLang="zh-CN" i="1">
                <a:ea typeface="宋体" charset="0"/>
                <a:cs typeface="宋体" charset="0"/>
              </a:rPr>
              <a:t>j </a:t>
            </a:r>
            <a:r>
              <a:rPr lang="en-US" altLang="zh-CN">
                <a:ea typeface="宋体" charset="0"/>
                <a:cs typeface="宋体" charset="0"/>
              </a:rPr>
              <a:t> is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Zero-force target (ZFT): </a:t>
            </a:r>
            <a:r>
              <a:rPr lang="en-US" altLang="zh-CN">
                <a:ea typeface="宋体" charset="0"/>
                <a:cs typeface="宋体" charset="0"/>
              </a:rPr>
              <a:t>position that minimizes this sum of forces 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10465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  <p:sp>
        <p:nvSpPr>
          <p:cNvPr id="1046548" name="Rectangle 2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6547" name="Object 19"/>
          <p:cNvGraphicFramePr>
            <a:graphicFrameLocks noChangeAspect="1"/>
          </p:cNvGraphicFramePr>
          <p:nvPr/>
        </p:nvGraphicFramePr>
        <p:xfrm>
          <a:off x="6442075" y="1382713"/>
          <a:ext cx="457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4" name="Formel" r:id="rId4" imgW="228600" imgH="228600" progId="Equation.3">
                  <p:embed/>
                </p:oleObj>
              </mc:Choice>
              <mc:Fallback>
                <p:oleObj name="Formel" r:id="rId4" imgW="228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42075" y="1382713"/>
                        <a:ext cx="457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50" name="Rectangle 2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6549" name="Object 21"/>
          <p:cNvGraphicFramePr>
            <a:graphicFrameLocks noChangeAspect="1"/>
          </p:cNvGraphicFramePr>
          <p:nvPr/>
        </p:nvGraphicFramePr>
        <p:xfrm>
          <a:off x="1619250" y="1773238"/>
          <a:ext cx="21923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5" name="Formel" r:id="rId6" imgW="1091726" imgH="228501" progId="Equation.3">
                  <p:embed/>
                </p:oleObj>
              </mc:Choice>
              <mc:Fallback>
                <p:oleObj name="Formel" r:id="rId6" imgW="1091726" imgH="228501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773238"/>
                        <a:ext cx="2192338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52" name="Rectangle 24"/>
          <p:cNvSpPr>
            <a:spLocks noChangeArrowheads="1"/>
          </p:cNvSpPr>
          <p:nvPr/>
        </p:nvSpPr>
        <p:spPr bwMode="auto">
          <a:xfrm>
            <a:off x="0" y="32432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6551" name="Object 23"/>
          <p:cNvGraphicFramePr>
            <a:graphicFrameLocks noChangeAspect="1"/>
          </p:cNvGraphicFramePr>
          <p:nvPr/>
        </p:nvGraphicFramePr>
        <p:xfrm>
          <a:off x="1619250" y="4221163"/>
          <a:ext cx="137477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6" name="Formel" r:id="rId8" imgW="698500" imgH="368300" progId="Equation.3">
                  <p:embed/>
                </p:oleObj>
              </mc:Choice>
              <mc:Fallback>
                <p:oleObj name="Formel" r:id="rId8" imgW="698500" imgH="3683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4221163"/>
                        <a:ext cx="1374775" cy="735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6554" name="Rectangle 26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6553" name="Object 25"/>
          <p:cNvGraphicFramePr>
            <a:graphicFrameLocks noChangeAspect="1"/>
          </p:cNvGraphicFramePr>
          <p:nvPr/>
        </p:nvGraphicFramePr>
        <p:xfrm>
          <a:off x="1428750" y="2924175"/>
          <a:ext cx="766763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27" name="Equation" r:id="rId10" imgW="381000" imgH="228600" progId="Equation.3">
                  <p:embed/>
                </p:oleObj>
              </mc:Choice>
              <mc:Fallback>
                <p:oleObj name="Equation" r:id="rId10" imgW="3810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0" y="2924175"/>
                        <a:ext cx="766763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391048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6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6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6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46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46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46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65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4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4653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221E5E-1D23-D740-ACA5-818D6050187E}" type="slidenum">
              <a:rPr lang="en-US"/>
              <a:pPr/>
              <a:t>41</a:t>
            </a:fld>
            <a:endParaRPr lang="en-US"/>
          </a:p>
        </p:txBody>
      </p:sp>
      <p:sp>
        <p:nvSpPr>
          <p:cNvPr id="819221" name="Text Box 21"/>
          <p:cNvSpPr txBox="1">
            <a:spLocks noChangeArrowheads="1"/>
          </p:cNvSpPr>
          <p:nvPr/>
        </p:nvSpPr>
        <p:spPr bwMode="auto">
          <a:xfrm>
            <a:off x="827088" y="1341438"/>
            <a:ext cx="4184650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Zero-Force-Target (ZFT) position of cell </a:t>
            </a:r>
            <a:r>
              <a:rPr lang="de-DE" sz="1700" i="1" smtClean="0">
                <a:solidFill>
                  <a:srgbClr val="000000"/>
                </a:solidFill>
              </a:rPr>
              <a:t>i</a:t>
            </a:r>
            <a:endParaRPr lang="en-US" altLang="zh-CN" sz="17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19223" name="Rectangle 2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  <p:sp>
        <p:nvSpPr>
          <p:cNvPr id="819241" name="Text Box 41"/>
          <p:cNvSpPr txBox="1">
            <a:spLocks noChangeArrowheads="1"/>
          </p:cNvSpPr>
          <p:nvPr/>
        </p:nvSpPr>
        <p:spPr bwMode="auto">
          <a:xfrm>
            <a:off x="827088" y="4502150"/>
            <a:ext cx="7632700" cy="366713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CC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min 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r>
              <a:rPr lang="en-US" altLang="zh-CN" i="1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= c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,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</a:t>
            </a:r>
            <a:r>
              <a:rPr lang="en-US" altLang="zh-CN" smtClean="0">
                <a:solidFill>
                  <a:srgbClr val="000000"/>
                </a:solidFill>
                <a:latin typeface="Times New Roman" charset="0"/>
                <a:ea typeface="宋体" charset="0"/>
                <a:cs typeface="Times New Roman" charset="0"/>
              </a:rPr>
              <a:t>∙ (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 – </a:t>
            </a:r>
            <a:r>
              <a:rPr lang="en-US" altLang="zh-CN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</a:t>
            </a:r>
            <a:r>
              <a:rPr lang="en-US" altLang="zh-CN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+ 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,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∙ (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– </a:t>
            </a:r>
            <a:r>
              <a:rPr lang="en-US" altLang="zh-CN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</a:t>
            </a:r>
            <a:r>
              <a:rPr lang="en-US" altLang="zh-CN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+ 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,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∙ (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– </a:t>
            </a:r>
            <a:r>
              <a:rPr lang="en-US" altLang="zh-CN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</a:t>
            </a:r>
            <a:r>
              <a:rPr lang="en-US" altLang="zh-CN" baseline="-25000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+ 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(</a:t>
            </a:r>
            <a:r>
              <a:rPr lang="en-US" altLang="zh-CN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,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 ∙ (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– </a:t>
            </a:r>
            <a:r>
              <a:rPr lang="en-US" altLang="zh-CN" i="1" smtClean="0">
                <a:solidFill>
                  <a:srgbClr val="CC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  <a:r>
              <a:rPr lang="en-US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 </a:t>
            </a: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)</a:t>
            </a:r>
          </a:p>
        </p:txBody>
      </p:sp>
      <p:sp>
        <p:nvSpPr>
          <p:cNvPr id="819242" name="Line 42"/>
          <p:cNvSpPr>
            <a:spLocks noChangeShapeType="1"/>
          </p:cNvSpPr>
          <p:nvPr/>
        </p:nvSpPr>
        <p:spPr bwMode="auto">
          <a:xfrm>
            <a:off x="1408113" y="4559300"/>
            <a:ext cx="2270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243" name="Line 43"/>
          <p:cNvSpPr>
            <a:spLocks noChangeShapeType="1"/>
          </p:cNvSpPr>
          <p:nvPr/>
        </p:nvSpPr>
        <p:spPr bwMode="auto">
          <a:xfrm>
            <a:off x="2555875" y="4560888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244" name="Line 44"/>
          <p:cNvSpPr>
            <a:spLocks noChangeShapeType="1"/>
          </p:cNvSpPr>
          <p:nvPr/>
        </p:nvSpPr>
        <p:spPr bwMode="auto">
          <a:xfrm>
            <a:off x="2909888" y="4557713"/>
            <a:ext cx="141287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245" name="Line 45"/>
          <p:cNvSpPr>
            <a:spLocks noChangeShapeType="1"/>
          </p:cNvSpPr>
          <p:nvPr/>
        </p:nvSpPr>
        <p:spPr bwMode="auto">
          <a:xfrm>
            <a:off x="4135438" y="4562475"/>
            <a:ext cx="141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246" name="Line 46"/>
          <p:cNvSpPr>
            <a:spLocks noChangeShapeType="1"/>
          </p:cNvSpPr>
          <p:nvPr/>
        </p:nvSpPr>
        <p:spPr bwMode="auto">
          <a:xfrm>
            <a:off x="4502150" y="4559300"/>
            <a:ext cx="141288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247" name="Line 47"/>
          <p:cNvSpPr>
            <a:spLocks noChangeShapeType="1"/>
          </p:cNvSpPr>
          <p:nvPr/>
        </p:nvSpPr>
        <p:spPr bwMode="auto">
          <a:xfrm>
            <a:off x="5680075" y="4573588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248" name="Line 48"/>
          <p:cNvSpPr>
            <a:spLocks noChangeShapeType="1"/>
          </p:cNvSpPr>
          <p:nvPr/>
        </p:nvSpPr>
        <p:spPr bwMode="auto">
          <a:xfrm>
            <a:off x="6015038" y="4570413"/>
            <a:ext cx="141287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249" name="Line 49"/>
          <p:cNvSpPr>
            <a:spLocks noChangeShapeType="1"/>
          </p:cNvSpPr>
          <p:nvPr/>
        </p:nvSpPr>
        <p:spPr bwMode="auto">
          <a:xfrm>
            <a:off x="7245350" y="4570413"/>
            <a:ext cx="141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250" name="Line 50"/>
          <p:cNvSpPr>
            <a:spLocks noChangeShapeType="1"/>
          </p:cNvSpPr>
          <p:nvPr/>
        </p:nvSpPr>
        <p:spPr bwMode="auto">
          <a:xfrm>
            <a:off x="7599363" y="4567238"/>
            <a:ext cx="141287" cy="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02" name="Rectangle 102"/>
          <p:cNvSpPr>
            <a:spLocks noChangeArrowheads="1"/>
          </p:cNvSpPr>
          <p:nvPr/>
        </p:nvSpPr>
        <p:spPr bwMode="auto">
          <a:xfrm>
            <a:off x="827088" y="2466975"/>
            <a:ext cx="4164012" cy="1754188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107763" dir="2700000" algn="ctr" rotWithShape="0">
                    <a:srgbClr val="5F5F5F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03" name="Rectangle 103"/>
          <p:cNvSpPr>
            <a:spLocks noChangeArrowheads="1"/>
          </p:cNvSpPr>
          <p:nvPr/>
        </p:nvSpPr>
        <p:spPr bwMode="auto">
          <a:xfrm>
            <a:off x="900113" y="3149600"/>
            <a:ext cx="431800" cy="350838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46662" dir="328418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20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9304" name="Rectangle 104"/>
          <p:cNvSpPr>
            <a:spLocks noChangeArrowheads="1"/>
          </p:cNvSpPr>
          <p:nvPr/>
        </p:nvSpPr>
        <p:spPr bwMode="auto">
          <a:xfrm>
            <a:off x="3841750" y="2492375"/>
            <a:ext cx="431800" cy="350838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46662" dir="328418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05" name="Rectangle 105"/>
          <p:cNvSpPr>
            <a:spLocks noChangeArrowheads="1"/>
          </p:cNvSpPr>
          <p:nvPr/>
        </p:nvSpPr>
        <p:spPr bwMode="auto">
          <a:xfrm>
            <a:off x="3841750" y="3716338"/>
            <a:ext cx="431800" cy="350837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46662" dir="328418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06" name="Rectangle 106"/>
          <p:cNvSpPr>
            <a:spLocks noChangeArrowheads="1"/>
          </p:cNvSpPr>
          <p:nvPr/>
        </p:nvSpPr>
        <p:spPr bwMode="auto">
          <a:xfrm>
            <a:off x="4468813" y="3149600"/>
            <a:ext cx="431800" cy="350838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46662" dir="3284183" algn="ctr" rotWithShape="0">
              <a:srgbClr val="5F5F5F">
                <a:alpha val="50000"/>
              </a:srgb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07" name="Rectangle 107"/>
          <p:cNvSpPr>
            <a:spLocks noChangeArrowheads="1"/>
          </p:cNvSpPr>
          <p:nvPr/>
        </p:nvSpPr>
        <p:spPr bwMode="auto">
          <a:xfrm>
            <a:off x="3267075" y="3149600"/>
            <a:ext cx="431800" cy="350838"/>
          </a:xfrm>
          <a:prstGeom prst="rect">
            <a:avLst/>
          </a:prstGeom>
          <a:solidFill>
            <a:srgbClr val="EDD1D1"/>
          </a:solidFill>
          <a:ln w="12700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08" name="Line 108"/>
          <p:cNvSpPr>
            <a:spLocks noChangeShapeType="1"/>
          </p:cNvSpPr>
          <p:nvPr/>
        </p:nvSpPr>
        <p:spPr bwMode="auto">
          <a:xfrm flipH="1">
            <a:off x="1163638" y="3355975"/>
            <a:ext cx="2246312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09" name="Line 109"/>
          <p:cNvSpPr>
            <a:spLocks noChangeShapeType="1"/>
          </p:cNvSpPr>
          <p:nvPr/>
        </p:nvSpPr>
        <p:spPr bwMode="auto">
          <a:xfrm flipV="1">
            <a:off x="3409950" y="2730500"/>
            <a:ext cx="574675" cy="6254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10" name="Line 110"/>
          <p:cNvSpPr>
            <a:spLocks noChangeShapeType="1"/>
          </p:cNvSpPr>
          <p:nvPr/>
        </p:nvSpPr>
        <p:spPr bwMode="auto">
          <a:xfrm>
            <a:off x="3409950" y="3355975"/>
            <a:ext cx="1223963" cy="1588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11" name="Line 111"/>
          <p:cNvSpPr>
            <a:spLocks noChangeShapeType="1"/>
          </p:cNvSpPr>
          <p:nvPr/>
        </p:nvSpPr>
        <p:spPr bwMode="auto">
          <a:xfrm>
            <a:off x="3409950" y="3355975"/>
            <a:ext cx="557213" cy="495300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12" name="Text Box 112"/>
          <p:cNvSpPr txBox="1">
            <a:spLocks noChangeArrowheads="1"/>
          </p:cNvSpPr>
          <p:nvPr/>
        </p:nvSpPr>
        <p:spPr bwMode="auto">
          <a:xfrm>
            <a:off x="3910013" y="24669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9313" name="Text Box 113"/>
          <p:cNvSpPr txBox="1">
            <a:spLocks noChangeArrowheads="1"/>
          </p:cNvSpPr>
          <p:nvPr/>
        </p:nvSpPr>
        <p:spPr bwMode="auto">
          <a:xfrm>
            <a:off x="4559300" y="314007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9314" name="Text Box 114"/>
          <p:cNvSpPr txBox="1">
            <a:spLocks noChangeArrowheads="1"/>
          </p:cNvSpPr>
          <p:nvPr/>
        </p:nvSpPr>
        <p:spPr bwMode="auto">
          <a:xfrm>
            <a:off x="3906838" y="36877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9315" name="Text Box 115"/>
          <p:cNvSpPr txBox="1">
            <a:spLocks noChangeArrowheads="1"/>
          </p:cNvSpPr>
          <p:nvPr/>
        </p:nvSpPr>
        <p:spPr bwMode="auto">
          <a:xfrm>
            <a:off x="906463" y="3135313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BE0E3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9316" name="Text Box 116"/>
          <p:cNvSpPr txBox="1">
            <a:spLocks noChangeArrowheads="1"/>
          </p:cNvSpPr>
          <p:nvPr/>
        </p:nvSpPr>
        <p:spPr bwMode="auto">
          <a:xfrm>
            <a:off x="3343275" y="2830513"/>
            <a:ext cx="234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i="1" smtClean="0">
                <a:solidFill>
                  <a:srgbClr val="CC0000"/>
                </a:solidFill>
                <a:latin typeface="Arial" charset="0"/>
                <a:ea typeface="ＭＳ Ｐゴシック" charset="0"/>
              </a:rPr>
              <a:t>i</a:t>
            </a:r>
            <a:endParaRPr lang="en-US" altLang="zh-CN" i="1" smtClean="0">
              <a:solidFill>
                <a:srgbClr val="CC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9317" name="Line 117"/>
          <p:cNvSpPr>
            <a:spLocks noChangeShapeType="1"/>
          </p:cNvSpPr>
          <p:nvPr/>
        </p:nvSpPr>
        <p:spPr bwMode="auto">
          <a:xfrm flipV="1">
            <a:off x="3084513" y="3519488"/>
            <a:ext cx="215900" cy="325437"/>
          </a:xfrm>
          <a:prstGeom prst="line">
            <a:avLst/>
          </a:prstGeom>
          <a:noFill/>
          <a:ln w="15875">
            <a:solidFill>
              <a:srgbClr val="969696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19318" name="Text Box 118"/>
          <p:cNvSpPr txBox="1">
            <a:spLocks noChangeArrowheads="1"/>
          </p:cNvSpPr>
          <p:nvPr/>
        </p:nvSpPr>
        <p:spPr bwMode="auto">
          <a:xfrm>
            <a:off x="1989138" y="3789363"/>
            <a:ext cx="1479550" cy="3667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ZFT Position</a:t>
            </a:r>
            <a:endParaRPr lang="en-US" altLang="zh-CN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19319" name="Text Box 119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18079538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2C71FD-27A4-FE41-9D5A-4D4BAFABF7D9}" type="slidenum">
              <a:rPr lang="en-US"/>
              <a:pPr/>
              <a:t>42</a:t>
            </a:fld>
            <a:endParaRPr lang="en-US"/>
          </a:p>
        </p:txBody>
      </p:sp>
      <p:sp>
        <p:nvSpPr>
          <p:cNvPr id="1048619" name="Rectangle 43"/>
          <p:cNvSpPr>
            <a:spLocks noChangeArrowheads="1"/>
          </p:cNvSpPr>
          <p:nvPr/>
        </p:nvSpPr>
        <p:spPr bwMode="auto">
          <a:xfrm>
            <a:off x="1185863" y="4545013"/>
            <a:ext cx="7615237" cy="1601787"/>
          </a:xfrm>
          <a:prstGeom prst="rect">
            <a:avLst/>
          </a:prstGeom>
          <a:solidFill>
            <a:srgbClr val="DDDDDD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48578" name="Text Box 2"/>
          <p:cNvSpPr txBox="1">
            <a:spLocks noChangeArrowheads="1"/>
          </p:cNvSpPr>
          <p:nvPr/>
        </p:nvSpPr>
        <p:spPr bwMode="auto">
          <a:xfrm>
            <a:off x="827088" y="1341438"/>
            <a:ext cx="3251200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Basic force-directed placement</a:t>
            </a:r>
            <a:endParaRPr lang="en-US" altLang="zh-CN" sz="17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485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  <p:sp>
        <p:nvSpPr>
          <p:cNvPr id="1048607" name="Rectangle 31"/>
          <p:cNvSpPr>
            <a:spLocks noGrp="1" noChangeArrowheads="1"/>
          </p:cNvSpPr>
          <p:nvPr>
            <p:ph type="body" idx="1"/>
          </p:nvPr>
        </p:nvSpPr>
        <p:spPr>
          <a:xfrm>
            <a:off x="608013" y="2144713"/>
            <a:ext cx="8193087" cy="4379912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Iteratively moves all cells to their respective ZFT positions </a:t>
            </a: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 </a:t>
            </a:r>
            <a:r>
              <a:rPr lang="en-US" altLang="zh-CN" i="1">
                <a:ea typeface="宋体" charset="0"/>
                <a:cs typeface="宋体" charset="0"/>
              </a:rPr>
              <a:t>x</a:t>
            </a:r>
            <a:r>
              <a:rPr lang="en-US" altLang="zh-CN">
                <a:ea typeface="宋体" charset="0"/>
                <a:cs typeface="宋体" charset="0"/>
              </a:rPr>
              <a:t>- and </a:t>
            </a:r>
            <a:r>
              <a:rPr lang="en-US" altLang="zh-CN" i="1">
                <a:ea typeface="宋体" charset="0"/>
                <a:cs typeface="宋体" charset="0"/>
              </a:rPr>
              <a:t>y</a:t>
            </a:r>
            <a:r>
              <a:rPr lang="en-US" altLang="zh-CN">
                <a:ea typeface="宋体" charset="0"/>
                <a:cs typeface="宋体" charset="0"/>
              </a:rPr>
              <a:t>-direction forces are set to zero:</a:t>
            </a:r>
          </a:p>
          <a:p>
            <a:pPr marL="342900" indent="-342900" algn="just" defTabSz="914400">
              <a:buFont typeface="Symbol" charset="0"/>
              <a:buNone/>
              <a:tabLst/>
            </a:pPr>
            <a:r>
              <a:rPr lang="en-US" altLang="zh-CN">
                <a:ea typeface="宋体" charset="0"/>
                <a:cs typeface="宋体" charset="0"/>
              </a:rPr>
              <a:t> </a:t>
            </a:r>
          </a:p>
          <a:p>
            <a:pPr marL="342900" indent="-342900" algn="just" defTabSz="914400">
              <a:buFont typeface="Symbol" charset="0"/>
              <a:buNone/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algn="just" defTabSz="914400">
              <a:buFont typeface="Symbol" charset="0"/>
              <a:buNone/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algn="just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Rearranging the variables to solve for </a:t>
            </a:r>
            <a:r>
              <a:rPr lang="en-US" altLang="zh-CN" i="1">
                <a:ea typeface="宋体" charset="0"/>
                <a:cs typeface="宋体" charset="0"/>
              </a:rPr>
              <a:t>x</a:t>
            </a:r>
            <a:r>
              <a:rPr lang="en-US" altLang="zh-CN" i="1" baseline="-25000">
                <a:ea typeface="宋体" charset="0"/>
                <a:cs typeface="宋体" charset="0"/>
              </a:rPr>
              <a:t>i</a:t>
            </a:r>
            <a:r>
              <a:rPr lang="en-US" altLang="zh-CN" baseline="30000">
                <a:ea typeface="宋体" charset="0"/>
                <a:cs typeface="宋体" charset="0"/>
              </a:rPr>
              <a:t>0</a:t>
            </a:r>
            <a:r>
              <a:rPr lang="en-US" altLang="zh-CN">
                <a:ea typeface="宋体" charset="0"/>
                <a:cs typeface="宋体" charset="0"/>
              </a:rPr>
              <a:t> and </a:t>
            </a:r>
            <a:r>
              <a:rPr lang="en-US" altLang="zh-CN" i="1">
                <a:ea typeface="宋体" charset="0"/>
                <a:cs typeface="宋体" charset="0"/>
              </a:rPr>
              <a:t>y</a:t>
            </a:r>
            <a:r>
              <a:rPr lang="en-US" altLang="zh-CN" i="1" baseline="-25000">
                <a:ea typeface="宋体" charset="0"/>
                <a:cs typeface="宋体" charset="0"/>
              </a:rPr>
              <a:t>i</a:t>
            </a:r>
            <a:r>
              <a:rPr lang="en-US" altLang="zh-CN" baseline="30000">
                <a:ea typeface="宋体" charset="0"/>
                <a:cs typeface="宋体" charset="0"/>
              </a:rPr>
              <a:t>0</a:t>
            </a:r>
            <a:r>
              <a:rPr lang="en-US" altLang="zh-CN" i="1">
                <a:ea typeface="宋体" charset="0"/>
                <a:cs typeface="宋体" charset="0"/>
              </a:rPr>
              <a:t> </a:t>
            </a:r>
            <a:r>
              <a:rPr lang="en-US" altLang="zh-CN">
                <a:ea typeface="宋体" charset="0"/>
                <a:cs typeface="宋体" charset="0"/>
              </a:rPr>
              <a:t>yields</a:t>
            </a:r>
          </a:p>
        </p:txBody>
      </p:sp>
      <p:sp>
        <p:nvSpPr>
          <p:cNvPr id="1048610" name="Rectangle 34"/>
          <p:cNvSpPr>
            <a:spLocks noChangeArrowheads="1"/>
          </p:cNvSpPr>
          <p:nvPr/>
        </p:nvSpPr>
        <p:spPr bwMode="auto">
          <a:xfrm>
            <a:off x="0" y="29622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8609" name="Object 33"/>
          <p:cNvGraphicFramePr>
            <a:graphicFrameLocks noChangeAspect="1"/>
          </p:cNvGraphicFramePr>
          <p:nvPr/>
        </p:nvGraphicFramePr>
        <p:xfrm>
          <a:off x="1185863" y="3005138"/>
          <a:ext cx="2665412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0" name="Formel" r:id="rId4" imgW="1333500" imgH="355600" progId="Equation.3">
                  <p:embed/>
                </p:oleObj>
              </mc:Choice>
              <mc:Fallback>
                <p:oleObj name="Formel" r:id="rId4" imgW="1333500" imgH="355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357"/>
                      <a:stretch>
                        <a:fillRect/>
                      </a:stretch>
                    </p:blipFill>
                    <p:spPr bwMode="auto">
                      <a:xfrm>
                        <a:off x="1185863" y="3005138"/>
                        <a:ext cx="2665412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608" name="Object 32"/>
          <p:cNvGraphicFramePr>
            <a:graphicFrameLocks noChangeAspect="1"/>
          </p:cNvGraphicFramePr>
          <p:nvPr/>
        </p:nvGraphicFramePr>
        <p:xfrm>
          <a:off x="4140200" y="3005138"/>
          <a:ext cx="2690813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1" name="Formel" r:id="rId6" imgW="1345616" imgH="355446" progId="Equation.3">
                  <p:embed/>
                </p:oleObj>
              </mc:Choice>
              <mc:Fallback>
                <p:oleObj name="Formel" r:id="rId6" imgW="1345616" imgH="355446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5357"/>
                      <a:stretch>
                        <a:fillRect/>
                      </a:stretch>
                    </p:blipFill>
                    <p:spPr bwMode="auto">
                      <a:xfrm>
                        <a:off x="4140200" y="3005138"/>
                        <a:ext cx="2690813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2" name="Rectangle 36"/>
          <p:cNvSpPr>
            <a:spLocks noChangeArrowheads="1"/>
          </p:cNvSpPr>
          <p:nvPr/>
        </p:nvSpPr>
        <p:spPr bwMode="auto">
          <a:xfrm>
            <a:off x="0" y="38941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48615" name="Rectangle 39"/>
          <p:cNvSpPr>
            <a:spLocks noChangeArrowheads="1"/>
          </p:cNvSpPr>
          <p:nvPr/>
        </p:nvSpPr>
        <p:spPr bwMode="auto">
          <a:xfrm>
            <a:off x="0" y="263842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48614" name="Object 38"/>
          <p:cNvGraphicFramePr>
            <a:graphicFrameLocks noChangeAspect="1"/>
          </p:cNvGraphicFramePr>
          <p:nvPr/>
        </p:nvGraphicFramePr>
        <p:xfrm>
          <a:off x="1331913" y="4652963"/>
          <a:ext cx="2182812" cy="1395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2" name="Formel" r:id="rId8" imgW="1091726" imgH="698197" progId="Equation.3">
                  <p:embed/>
                </p:oleObj>
              </mc:Choice>
              <mc:Fallback>
                <p:oleObj name="Formel" r:id="rId8" imgW="1091726" imgH="69819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3636" b="2727"/>
                      <a:stretch>
                        <a:fillRect/>
                      </a:stretch>
                    </p:blipFill>
                    <p:spPr bwMode="auto">
                      <a:xfrm>
                        <a:off x="1331913" y="4652963"/>
                        <a:ext cx="2182812" cy="1395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8613" name="Object 37"/>
          <p:cNvGraphicFramePr>
            <a:graphicFrameLocks noChangeAspect="1"/>
          </p:cNvGraphicFramePr>
          <p:nvPr/>
        </p:nvGraphicFramePr>
        <p:xfrm>
          <a:off x="4211638" y="4652963"/>
          <a:ext cx="220980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0123" name="Equation" r:id="rId10" imgW="1104900" imgH="698500" progId="Equation.3">
                  <p:embed/>
                </p:oleObj>
              </mc:Choice>
              <mc:Fallback>
                <p:oleObj name="Equation" r:id="rId10" imgW="11049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4546" b="1817"/>
                      <a:stretch>
                        <a:fillRect/>
                      </a:stretch>
                    </p:blipFill>
                    <p:spPr bwMode="auto">
                      <a:xfrm>
                        <a:off x="4211638" y="4652963"/>
                        <a:ext cx="2209800" cy="1397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18" name="Text Box 42"/>
          <p:cNvSpPr txBox="1">
            <a:spLocks noChangeArrowheads="1"/>
          </p:cNvSpPr>
          <p:nvPr/>
        </p:nvSpPr>
        <p:spPr bwMode="auto">
          <a:xfrm>
            <a:off x="6875463" y="4816475"/>
            <a:ext cx="1944687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7281" tIns="43641" rIns="87281" bIns="43641"/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Computation of </a:t>
            </a:r>
            <a:b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ZFT  position of cell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 i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 connected with </a:t>
            </a:r>
            <a:b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cells 1 …  </a:t>
            </a:r>
            <a:r>
              <a:rPr lang="en-US" altLang="zh-CN" sz="1400" i="1" smtClean="0">
                <a:solidFill>
                  <a:srgbClr val="000000"/>
                </a:solidFill>
                <a:ea typeface="宋体" charset="0"/>
                <a:cs typeface="宋体" charset="0"/>
              </a:rPr>
              <a:t>j</a:t>
            </a:r>
            <a:r>
              <a:rPr lang="en-US" altLang="zh-CN" sz="14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3238234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486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48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48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486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4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48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48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48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619" grpId="0" animBg="1"/>
      <p:bldP spid="104861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4FB066-6514-7049-9572-2ED3ECFABE45}" type="slidenum">
              <a:rPr lang="en-US"/>
              <a:pPr/>
              <a:t>43</a:t>
            </a:fld>
            <a:endParaRPr lang="en-US"/>
          </a:p>
        </p:txBody>
      </p:sp>
      <p:grpSp>
        <p:nvGrpSpPr>
          <p:cNvPr id="1078313" name="Group 41"/>
          <p:cNvGrpSpPr>
            <a:grpSpLocks/>
          </p:cNvGrpSpPr>
          <p:nvPr/>
        </p:nvGrpSpPr>
        <p:grpSpPr bwMode="auto">
          <a:xfrm>
            <a:off x="4927600" y="3500438"/>
            <a:ext cx="2668588" cy="2627312"/>
            <a:chOff x="3120" y="2274"/>
            <a:chExt cx="1681" cy="1655"/>
          </a:xfrm>
        </p:grpSpPr>
        <p:sp>
          <p:nvSpPr>
            <p:cNvPr id="1078275" name="Rectangle 3"/>
            <p:cNvSpPr>
              <a:spLocks noChangeArrowheads="1"/>
            </p:cNvSpPr>
            <p:nvPr/>
          </p:nvSpPr>
          <p:spPr bwMode="auto">
            <a:xfrm>
              <a:off x="3360" y="2274"/>
              <a:ext cx="1441" cy="1441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rgbClr val="969696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78276" name="Rectangle 4"/>
            <p:cNvSpPr>
              <a:spLocks noChangeArrowheads="1"/>
            </p:cNvSpPr>
            <p:nvPr/>
          </p:nvSpPr>
          <p:spPr bwMode="auto">
            <a:xfrm>
              <a:off x="3408" y="2322"/>
              <a:ext cx="384" cy="38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endParaRPr lang="de-DE" sz="19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78277" name="Rectangle 5"/>
            <p:cNvSpPr>
              <a:spLocks noChangeArrowheads="1"/>
            </p:cNvSpPr>
            <p:nvPr/>
          </p:nvSpPr>
          <p:spPr bwMode="auto">
            <a:xfrm>
              <a:off x="4369" y="2322"/>
              <a:ext cx="383" cy="38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endParaRPr lang="de-DE" sz="19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78278" name="Rectangle 6"/>
            <p:cNvSpPr>
              <a:spLocks noChangeArrowheads="1"/>
            </p:cNvSpPr>
            <p:nvPr/>
          </p:nvSpPr>
          <p:spPr bwMode="auto">
            <a:xfrm>
              <a:off x="4369" y="3282"/>
              <a:ext cx="383" cy="38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endParaRPr lang="de-DE" sz="19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78279" name="Rectangle 7"/>
            <p:cNvSpPr>
              <a:spLocks noChangeArrowheads="1"/>
            </p:cNvSpPr>
            <p:nvPr/>
          </p:nvSpPr>
          <p:spPr bwMode="auto">
            <a:xfrm>
              <a:off x="3408" y="3282"/>
              <a:ext cx="384" cy="385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 anchor="ctr"/>
            <a:lstStyle/>
            <a:p>
              <a:pPr algn="ctr" defTabSz="968375" fontAlgn="base">
                <a:spcBef>
                  <a:spcPct val="0"/>
                </a:spcBef>
                <a:spcAft>
                  <a:spcPct val="0"/>
                </a:spcAft>
              </a:pPr>
              <a:endParaRPr lang="de-DE" sz="19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78280" name="Text Box 8"/>
            <p:cNvSpPr txBox="1">
              <a:spLocks noChangeArrowheads="1"/>
            </p:cNvSpPr>
            <p:nvPr/>
          </p:nvSpPr>
          <p:spPr bwMode="auto">
            <a:xfrm>
              <a:off x="3124" y="3726"/>
              <a:ext cx="18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0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8281" name="Text Box 9"/>
            <p:cNvSpPr txBox="1">
              <a:spLocks noChangeArrowheads="1"/>
            </p:cNvSpPr>
            <p:nvPr/>
          </p:nvSpPr>
          <p:spPr bwMode="auto">
            <a:xfrm>
              <a:off x="3742" y="3726"/>
              <a:ext cx="18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1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8282" name="Text Box 10"/>
            <p:cNvSpPr txBox="1">
              <a:spLocks noChangeArrowheads="1"/>
            </p:cNvSpPr>
            <p:nvPr/>
          </p:nvSpPr>
          <p:spPr bwMode="auto">
            <a:xfrm>
              <a:off x="4225" y="3726"/>
              <a:ext cx="18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2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8283" name="Text Box 11"/>
            <p:cNvSpPr txBox="1">
              <a:spLocks noChangeArrowheads="1"/>
            </p:cNvSpPr>
            <p:nvPr/>
          </p:nvSpPr>
          <p:spPr bwMode="auto">
            <a:xfrm>
              <a:off x="3120" y="3138"/>
              <a:ext cx="188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1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8284" name="Text Box 12"/>
            <p:cNvSpPr txBox="1">
              <a:spLocks noChangeArrowheads="1"/>
            </p:cNvSpPr>
            <p:nvPr/>
          </p:nvSpPr>
          <p:spPr bwMode="auto">
            <a:xfrm>
              <a:off x="3120" y="2659"/>
              <a:ext cx="188" cy="20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smtClean="0">
                  <a:solidFill>
                    <a:srgbClr val="000000"/>
                  </a:solidFill>
                </a:rPr>
                <a:t>2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8285" name="Text Box 13"/>
            <p:cNvSpPr txBox="1">
              <a:spLocks noChangeArrowheads="1"/>
            </p:cNvSpPr>
            <p:nvPr/>
          </p:nvSpPr>
          <p:spPr bwMode="auto">
            <a:xfrm>
              <a:off x="3457" y="2418"/>
              <a:ext cx="28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i="1" smtClean="0">
                  <a:solidFill>
                    <a:srgbClr val="000000"/>
                  </a:solidFill>
                </a:rPr>
                <a:t>In</a:t>
              </a:r>
              <a:r>
                <a:rPr lang="de-DE" sz="1500" smtClean="0">
                  <a:solidFill>
                    <a:srgbClr val="000000"/>
                  </a:solidFill>
                </a:rPr>
                <a:t>2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8286" name="Text Box 14"/>
            <p:cNvSpPr txBox="1">
              <a:spLocks noChangeArrowheads="1"/>
            </p:cNvSpPr>
            <p:nvPr/>
          </p:nvSpPr>
          <p:spPr bwMode="auto">
            <a:xfrm>
              <a:off x="3457" y="3379"/>
              <a:ext cx="28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i="1" smtClean="0">
                  <a:solidFill>
                    <a:srgbClr val="000000"/>
                  </a:solidFill>
                </a:rPr>
                <a:t>In</a:t>
              </a:r>
              <a:r>
                <a:rPr lang="de-DE" sz="1500" smtClean="0">
                  <a:solidFill>
                    <a:srgbClr val="000000"/>
                  </a:solidFill>
                </a:rPr>
                <a:t>3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8287" name="Text Box 15"/>
            <p:cNvSpPr txBox="1">
              <a:spLocks noChangeArrowheads="1"/>
            </p:cNvSpPr>
            <p:nvPr/>
          </p:nvSpPr>
          <p:spPr bwMode="auto">
            <a:xfrm>
              <a:off x="4418" y="2418"/>
              <a:ext cx="289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i="1" smtClean="0">
                  <a:solidFill>
                    <a:srgbClr val="000000"/>
                  </a:solidFill>
                </a:rPr>
                <a:t>In</a:t>
              </a:r>
              <a:r>
                <a:rPr lang="de-DE" sz="1500" smtClean="0">
                  <a:solidFill>
                    <a:srgbClr val="000000"/>
                  </a:solidFill>
                </a:rPr>
                <a:t>1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8288" name="Text Box 16"/>
            <p:cNvSpPr txBox="1">
              <a:spLocks noChangeArrowheads="1"/>
            </p:cNvSpPr>
            <p:nvPr/>
          </p:nvSpPr>
          <p:spPr bwMode="auto">
            <a:xfrm>
              <a:off x="4369" y="3368"/>
              <a:ext cx="315" cy="2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96808" tIns="48404" rIns="96808" bIns="48404">
              <a:spAutoFit/>
            </a:bodyPr>
            <a:lstStyle>
              <a:lvl1pPr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1pPr>
              <a:lvl2pPr marL="484188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968375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452563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1936750" defTabSz="968375"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3939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8511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3083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765550" defTabSz="968375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de-DE" sz="1500" i="1" smtClean="0">
                  <a:solidFill>
                    <a:srgbClr val="000000"/>
                  </a:solidFill>
                </a:rPr>
                <a:t>Out</a:t>
              </a:r>
              <a:endPara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endParaRPr>
            </a:p>
          </p:txBody>
        </p:sp>
        <p:sp>
          <p:nvSpPr>
            <p:cNvPr id="1078289" name="Line 17"/>
            <p:cNvSpPr>
              <a:spLocks noChangeShapeType="1"/>
            </p:cNvSpPr>
            <p:nvPr/>
          </p:nvSpPr>
          <p:spPr bwMode="auto">
            <a:xfrm>
              <a:off x="3360" y="3235"/>
              <a:ext cx="1441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78290" name="Line 18"/>
            <p:cNvSpPr>
              <a:spLocks noChangeShapeType="1"/>
            </p:cNvSpPr>
            <p:nvPr/>
          </p:nvSpPr>
          <p:spPr bwMode="auto">
            <a:xfrm>
              <a:off x="3360" y="2754"/>
              <a:ext cx="1441" cy="0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78291" name="Line 19"/>
            <p:cNvSpPr>
              <a:spLocks noChangeShapeType="1"/>
            </p:cNvSpPr>
            <p:nvPr/>
          </p:nvSpPr>
          <p:spPr bwMode="auto">
            <a:xfrm>
              <a:off x="3841" y="2274"/>
              <a:ext cx="0" cy="144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78292" name="Line 20"/>
            <p:cNvSpPr>
              <a:spLocks noChangeShapeType="1"/>
            </p:cNvSpPr>
            <p:nvPr/>
          </p:nvSpPr>
          <p:spPr bwMode="auto">
            <a:xfrm>
              <a:off x="4320" y="2274"/>
              <a:ext cx="0" cy="1441"/>
            </a:xfrm>
            <a:prstGeom prst="line">
              <a:avLst/>
            </a:prstGeom>
            <a:noFill/>
            <a:ln w="9525">
              <a:solidFill>
                <a:srgbClr val="969696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cxnSp>
        <p:nvCxnSpPr>
          <p:cNvPr id="1078293" name="AutoShape 21"/>
          <p:cNvCxnSpPr>
            <a:cxnSpLocks noChangeShapeType="1"/>
            <a:stCxn id="1078302" idx="3"/>
          </p:cNvCxnSpPr>
          <p:nvPr/>
        </p:nvCxnSpPr>
        <p:spPr bwMode="auto">
          <a:xfrm>
            <a:off x="2001838" y="4183063"/>
            <a:ext cx="265112" cy="36830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078294" name="AutoShape 22"/>
          <p:cNvCxnSpPr>
            <a:cxnSpLocks noChangeShapeType="1"/>
            <a:stCxn id="1078306" idx="3"/>
            <a:endCxn id="1078297" idx="1"/>
          </p:cNvCxnSpPr>
          <p:nvPr/>
        </p:nvCxnSpPr>
        <p:spPr bwMode="auto">
          <a:xfrm flipV="1">
            <a:off x="2000250" y="4841875"/>
            <a:ext cx="368300" cy="349250"/>
          </a:xfrm>
          <a:prstGeom prst="bentConnector2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78295" name="AutoShape 23"/>
          <p:cNvSpPr>
            <a:spLocks noChangeArrowheads="1"/>
          </p:cNvSpPr>
          <p:nvPr/>
        </p:nvSpPr>
        <p:spPr bwMode="auto">
          <a:xfrm>
            <a:off x="2484438" y="4503738"/>
            <a:ext cx="395287" cy="366712"/>
          </a:xfrm>
          <a:prstGeom prst="flowChartDelay">
            <a:avLst/>
          </a:prstGeom>
          <a:solidFill>
            <a:srgbClr val="EDD1D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296" name="Line 24"/>
          <p:cNvSpPr>
            <a:spLocks noChangeShapeType="1"/>
          </p:cNvSpPr>
          <p:nvPr/>
        </p:nvSpPr>
        <p:spPr bwMode="auto">
          <a:xfrm flipH="1" flipV="1">
            <a:off x="2268538" y="4551363"/>
            <a:ext cx="217487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297" name="Line 25"/>
          <p:cNvSpPr>
            <a:spLocks noChangeShapeType="1"/>
          </p:cNvSpPr>
          <p:nvPr/>
        </p:nvSpPr>
        <p:spPr bwMode="auto">
          <a:xfrm flipH="1">
            <a:off x="2368550" y="4841875"/>
            <a:ext cx="11747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298" name="Line 26"/>
          <p:cNvSpPr>
            <a:spLocks noChangeShapeType="1"/>
          </p:cNvSpPr>
          <p:nvPr/>
        </p:nvSpPr>
        <p:spPr bwMode="auto">
          <a:xfrm flipH="1" flipV="1">
            <a:off x="2924175" y="4689475"/>
            <a:ext cx="236538" cy="63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299" name="Oval 27"/>
          <p:cNvSpPr>
            <a:spLocks noChangeArrowheads="1"/>
          </p:cNvSpPr>
          <p:nvPr/>
        </p:nvSpPr>
        <p:spPr bwMode="auto">
          <a:xfrm>
            <a:off x="2878138" y="4667250"/>
            <a:ext cx="49212" cy="53975"/>
          </a:xfrm>
          <a:prstGeom prst="ellipse">
            <a:avLst/>
          </a:prstGeom>
          <a:solidFill>
            <a:srgbClr val="EDD1D1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300" name="Line 28"/>
          <p:cNvSpPr>
            <a:spLocks noChangeShapeType="1"/>
          </p:cNvSpPr>
          <p:nvPr/>
        </p:nvSpPr>
        <p:spPr bwMode="auto">
          <a:xfrm flipH="1" flipV="1">
            <a:off x="2055813" y="4700588"/>
            <a:ext cx="4318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301" name="Rectangle 29"/>
          <p:cNvSpPr>
            <a:spLocks noChangeArrowheads="1"/>
          </p:cNvSpPr>
          <p:nvPr/>
        </p:nvSpPr>
        <p:spPr bwMode="auto">
          <a:xfrm>
            <a:off x="1547813" y="4048125"/>
            <a:ext cx="508000" cy="2873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302" name="Text Box 30"/>
          <p:cNvSpPr txBox="1">
            <a:spLocks noChangeArrowheads="1"/>
          </p:cNvSpPr>
          <p:nvPr/>
        </p:nvSpPr>
        <p:spPr bwMode="auto">
          <a:xfrm>
            <a:off x="1571625" y="4030663"/>
            <a:ext cx="43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In</a:t>
            </a:r>
            <a:r>
              <a:rPr lang="de-DE" sz="14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78303" name="Rectangle 31"/>
          <p:cNvSpPr>
            <a:spLocks noChangeArrowheads="1"/>
          </p:cNvSpPr>
          <p:nvPr/>
        </p:nvSpPr>
        <p:spPr bwMode="auto">
          <a:xfrm>
            <a:off x="1547813" y="4552950"/>
            <a:ext cx="514350" cy="2873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304" name="Text Box 32"/>
          <p:cNvSpPr txBox="1">
            <a:spLocks noChangeArrowheads="1"/>
          </p:cNvSpPr>
          <p:nvPr/>
        </p:nvSpPr>
        <p:spPr bwMode="auto">
          <a:xfrm>
            <a:off x="1593850" y="4535488"/>
            <a:ext cx="4302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In</a:t>
            </a:r>
            <a:r>
              <a:rPr lang="de-DE" sz="14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2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78305" name="Rectangle 33"/>
          <p:cNvSpPr>
            <a:spLocks noChangeArrowheads="1"/>
          </p:cNvSpPr>
          <p:nvPr/>
        </p:nvSpPr>
        <p:spPr bwMode="auto">
          <a:xfrm>
            <a:off x="1547813" y="5056188"/>
            <a:ext cx="514350" cy="287337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306" name="Text Box 34"/>
          <p:cNvSpPr txBox="1">
            <a:spLocks noChangeArrowheads="1"/>
          </p:cNvSpPr>
          <p:nvPr/>
        </p:nvSpPr>
        <p:spPr bwMode="auto">
          <a:xfrm>
            <a:off x="1570038" y="5038725"/>
            <a:ext cx="4302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In</a:t>
            </a:r>
            <a:r>
              <a:rPr lang="de-DE" sz="14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3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78307" name="Rectangle 35"/>
          <p:cNvSpPr>
            <a:spLocks noChangeArrowheads="1"/>
          </p:cNvSpPr>
          <p:nvPr/>
        </p:nvSpPr>
        <p:spPr bwMode="auto">
          <a:xfrm>
            <a:off x="3159125" y="4552950"/>
            <a:ext cx="517525" cy="287338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8308" name="Text Box 36"/>
          <p:cNvSpPr txBox="1">
            <a:spLocks noChangeArrowheads="1"/>
          </p:cNvSpPr>
          <p:nvPr/>
        </p:nvSpPr>
        <p:spPr bwMode="auto">
          <a:xfrm>
            <a:off x="3135313" y="4535488"/>
            <a:ext cx="4699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 i="1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Out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78309" name="Text Box 37"/>
          <p:cNvSpPr txBox="1">
            <a:spLocks noChangeArrowheads="1"/>
          </p:cNvSpPr>
          <p:nvPr/>
        </p:nvSpPr>
        <p:spPr bwMode="auto">
          <a:xfrm>
            <a:off x="2503488" y="4532313"/>
            <a:ext cx="2825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400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1</a:t>
            </a:r>
            <a:endParaRPr lang="en-US" altLang="zh-CN" sz="14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78310" name="Text Box 38"/>
          <p:cNvSpPr txBox="1">
            <a:spLocks noChangeArrowheads="1"/>
          </p:cNvSpPr>
          <p:nvPr/>
        </p:nvSpPr>
        <p:spPr bwMode="auto">
          <a:xfrm>
            <a:off x="827088" y="1341438"/>
            <a:ext cx="2444750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Example: ZFT position</a:t>
            </a:r>
          </a:p>
        </p:txBody>
      </p:sp>
      <p:sp>
        <p:nvSpPr>
          <p:cNvPr id="1078311" name="Rectangle 39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  <p:sp>
        <p:nvSpPr>
          <p:cNvPr id="1078312" name="Rectangle 40"/>
          <p:cNvSpPr>
            <a:spLocks noGrp="1" noChangeArrowheads="1"/>
          </p:cNvSpPr>
          <p:nvPr>
            <p:ph type="body" idx="1"/>
          </p:nvPr>
        </p:nvSpPr>
        <p:spPr>
          <a:xfrm>
            <a:off x="611188" y="1843088"/>
            <a:ext cx="8193087" cy="19462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buFont typeface="Symbol" charset="0"/>
              <a:buNone/>
              <a:tabLst/>
            </a:pPr>
            <a:r>
              <a:rPr lang="en-US" altLang="zh-CN" sz="1500">
                <a:ea typeface="宋体" charset="0"/>
                <a:cs typeface="宋体" charset="0"/>
              </a:rPr>
              <a:t>Given:</a:t>
            </a:r>
          </a:p>
          <a:p>
            <a:pPr marL="742950" lvl="1" indent="-285750" defTabSz="914400">
              <a:spcBef>
                <a:spcPct val="10000"/>
              </a:spcBef>
              <a:tabLst/>
            </a:pPr>
            <a:r>
              <a:rPr lang="en-US" altLang="zh-CN" sz="1500">
                <a:ea typeface="宋体" charset="0"/>
                <a:cs typeface="宋体" charset="0"/>
              </a:rPr>
              <a:t>Circuit with NAND gate 1 and four I/O pads on a 3 x 3 grid</a:t>
            </a:r>
          </a:p>
          <a:p>
            <a:pPr marL="742950" lvl="1" indent="-285750" defTabSz="914400">
              <a:spcBef>
                <a:spcPct val="10000"/>
              </a:spcBef>
              <a:tabLst/>
            </a:pPr>
            <a:r>
              <a:rPr lang="en-US" altLang="zh-CN" sz="1500">
                <a:ea typeface="宋体" charset="0"/>
                <a:cs typeface="宋体" charset="0"/>
              </a:rPr>
              <a:t>Pad positions: 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1 (2,2),   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2 (0,2),   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3 (0,0),   </a:t>
            </a:r>
            <a:r>
              <a:rPr lang="en-US" altLang="zh-CN" sz="1500" i="1">
                <a:ea typeface="宋体" charset="0"/>
                <a:cs typeface="宋体" charset="0"/>
              </a:rPr>
              <a:t>Out</a:t>
            </a:r>
            <a:r>
              <a:rPr lang="en-US" altLang="zh-CN" sz="1500">
                <a:ea typeface="宋体" charset="0"/>
                <a:cs typeface="宋体" charset="0"/>
              </a:rPr>
              <a:t> (2,0)</a:t>
            </a:r>
          </a:p>
          <a:p>
            <a:pPr marL="742950" lvl="1" indent="-285750" defTabSz="914400">
              <a:spcBef>
                <a:spcPct val="10000"/>
              </a:spcBef>
              <a:tabLst/>
            </a:pPr>
            <a:r>
              <a:rPr lang="en-US" altLang="zh-CN" sz="1500">
                <a:ea typeface="宋体" charset="0"/>
                <a:cs typeface="宋体" charset="0"/>
              </a:rPr>
              <a:t>Weighted connections: </a:t>
            </a:r>
            <a:r>
              <a:rPr lang="en-US" altLang="zh-CN" sz="1500" i="1">
                <a:ea typeface="宋体" charset="0"/>
                <a:cs typeface="宋体" charset="0"/>
              </a:rPr>
              <a:t>c(a</a:t>
            </a:r>
            <a:r>
              <a:rPr lang="en-US" altLang="zh-CN" sz="1500">
                <a:ea typeface="宋体" charset="0"/>
                <a:cs typeface="宋体" charset="0"/>
              </a:rPr>
              <a:t>,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1) = 8,   </a:t>
            </a:r>
            <a:r>
              <a:rPr lang="en-US" altLang="zh-CN" sz="1500" i="1">
                <a:ea typeface="宋体" charset="0"/>
                <a:cs typeface="宋体" charset="0"/>
              </a:rPr>
              <a:t>c</a:t>
            </a:r>
            <a:r>
              <a:rPr lang="en-US" altLang="zh-CN" sz="1500">
                <a:ea typeface="宋体" charset="0"/>
                <a:cs typeface="宋体" charset="0"/>
              </a:rPr>
              <a:t>(</a:t>
            </a:r>
            <a:r>
              <a:rPr lang="en-US" altLang="zh-CN" sz="1500" i="1">
                <a:ea typeface="宋体" charset="0"/>
                <a:cs typeface="宋体" charset="0"/>
              </a:rPr>
              <a:t>a</a:t>
            </a:r>
            <a:r>
              <a:rPr lang="en-US" altLang="zh-CN" sz="1500">
                <a:ea typeface="宋体" charset="0"/>
                <a:cs typeface="宋体" charset="0"/>
              </a:rPr>
              <a:t>,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2) = 10,   </a:t>
            </a:r>
            <a:r>
              <a:rPr lang="en-US" altLang="zh-CN" sz="1500" i="1">
                <a:ea typeface="宋体" charset="0"/>
                <a:cs typeface="宋体" charset="0"/>
              </a:rPr>
              <a:t>c</a:t>
            </a:r>
            <a:r>
              <a:rPr lang="en-US" altLang="zh-CN" sz="1500">
                <a:ea typeface="宋体" charset="0"/>
                <a:cs typeface="宋体" charset="0"/>
              </a:rPr>
              <a:t>(a,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3) = 2,   </a:t>
            </a:r>
            <a:r>
              <a:rPr lang="en-US" altLang="zh-CN" sz="1500" i="1">
                <a:ea typeface="宋体" charset="0"/>
                <a:cs typeface="宋体" charset="0"/>
              </a:rPr>
              <a:t>c</a:t>
            </a:r>
            <a:r>
              <a:rPr lang="en-US" altLang="zh-CN" sz="1500">
                <a:ea typeface="宋体" charset="0"/>
                <a:cs typeface="宋体" charset="0"/>
              </a:rPr>
              <a:t>(</a:t>
            </a:r>
            <a:r>
              <a:rPr lang="en-US" altLang="zh-CN" sz="1500" i="1">
                <a:ea typeface="宋体" charset="0"/>
                <a:cs typeface="宋体" charset="0"/>
              </a:rPr>
              <a:t>a</a:t>
            </a:r>
            <a:r>
              <a:rPr lang="en-US" altLang="zh-CN" sz="1500">
                <a:ea typeface="宋体" charset="0"/>
                <a:cs typeface="宋体" charset="0"/>
              </a:rPr>
              <a:t>,</a:t>
            </a:r>
            <a:r>
              <a:rPr lang="en-US" altLang="zh-CN" sz="1500" i="1">
                <a:ea typeface="宋体" charset="0"/>
                <a:cs typeface="宋体" charset="0"/>
              </a:rPr>
              <a:t>Out</a:t>
            </a:r>
            <a:r>
              <a:rPr lang="en-US" altLang="zh-CN" sz="1500">
                <a:ea typeface="宋体" charset="0"/>
                <a:cs typeface="宋体" charset="0"/>
              </a:rPr>
              <a:t>) = 2</a:t>
            </a:r>
          </a:p>
          <a:p>
            <a:pPr marL="342900" indent="-342900" defTabSz="914400">
              <a:buFont typeface="Symbol" charset="0"/>
              <a:buNone/>
              <a:tabLst/>
            </a:pPr>
            <a:r>
              <a:rPr lang="en-US" altLang="zh-CN" sz="1500">
                <a:ea typeface="宋体" charset="0"/>
                <a:cs typeface="宋体" charset="0"/>
              </a:rPr>
              <a:t>Task: find the ZFT position of cell </a:t>
            </a:r>
            <a:r>
              <a:rPr lang="en-US" altLang="zh-CN" sz="1500" i="1">
                <a:ea typeface="宋体" charset="0"/>
                <a:cs typeface="宋体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41904628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7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78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78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7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8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7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7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7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78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78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7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07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7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07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7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07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8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078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8295" grpId="0" animBg="1"/>
      <p:bldP spid="1078296" grpId="0" animBg="1"/>
      <p:bldP spid="1078297" grpId="0" animBg="1"/>
      <p:bldP spid="1078298" grpId="0" animBg="1"/>
      <p:bldP spid="1078299" grpId="0" animBg="1"/>
      <p:bldP spid="1078300" grpId="0" animBg="1"/>
      <p:bldP spid="1078301" grpId="0" animBg="1"/>
      <p:bldP spid="1078302" grpId="0"/>
      <p:bldP spid="1078303" grpId="0" animBg="1"/>
      <p:bldP spid="1078304" grpId="0"/>
      <p:bldP spid="1078305" grpId="0" animBg="1"/>
      <p:bldP spid="1078306" grpId="0"/>
      <p:bldP spid="1078307" grpId="0" animBg="1"/>
      <p:bldP spid="1078308" grpId="0"/>
      <p:bldP spid="107830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8AE53B-6D52-E54D-95B9-EA83EA37D6AC}" type="slidenum">
              <a:rPr lang="en-US"/>
              <a:pPr/>
              <a:t>44</a:t>
            </a:fld>
            <a:endParaRPr lang="en-US"/>
          </a:p>
        </p:txBody>
      </p:sp>
      <p:sp>
        <p:nvSpPr>
          <p:cNvPr id="10864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  <p:sp>
        <p:nvSpPr>
          <p:cNvPr id="10864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193087" cy="19462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buFont typeface="Symbol" charset="0"/>
              <a:buNone/>
              <a:tabLst/>
            </a:pPr>
            <a:r>
              <a:rPr lang="en-US" altLang="zh-CN" sz="1500">
                <a:ea typeface="宋体" charset="0"/>
                <a:cs typeface="宋体" charset="0"/>
              </a:rPr>
              <a:t>Given:</a:t>
            </a:r>
          </a:p>
          <a:p>
            <a:pPr marL="742950" lvl="1" indent="-285750" defTabSz="914400">
              <a:spcBef>
                <a:spcPct val="10000"/>
              </a:spcBef>
              <a:tabLst/>
            </a:pPr>
            <a:r>
              <a:rPr lang="en-US" altLang="zh-CN" sz="1500">
                <a:ea typeface="宋体" charset="0"/>
                <a:cs typeface="宋体" charset="0"/>
              </a:rPr>
              <a:t>Circuit with NAND gate 1 and four I/O pads on a 3 x 3 grid</a:t>
            </a:r>
          </a:p>
          <a:p>
            <a:pPr marL="742950" lvl="1" indent="-285750" defTabSz="914400">
              <a:spcBef>
                <a:spcPct val="10000"/>
              </a:spcBef>
              <a:tabLst/>
            </a:pPr>
            <a:r>
              <a:rPr lang="en-US" altLang="zh-CN" sz="1500">
                <a:ea typeface="宋体" charset="0"/>
                <a:cs typeface="宋体" charset="0"/>
              </a:rPr>
              <a:t>Pad positions: 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1 (2,2),   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2 (0,2),   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3 (0,0),   </a:t>
            </a:r>
            <a:r>
              <a:rPr lang="en-US" altLang="zh-CN" sz="1500" i="1">
                <a:ea typeface="宋体" charset="0"/>
                <a:cs typeface="宋体" charset="0"/>
              </a:rPr>
              <a:t>Out</a:t>
            </a:r>
            <a:r>
              <a:rPr lang="en-US" altLang="zh-CN" sz="1500">
                <a:ea typeface="宋体" charset="0"/>
                <a:cs typeface="宋体" charset="0"/>
              </a:rPr>
              <a:t> (2,0)</a:t>
            </a:r>
          </a:p>
          <a:p>
            <a:pPr marL="742950" lvl="1" indent="-285750" defTabSz="914400">
              <a:spcBef>
                <a:spcPct val="10000"/>
              </a:spcBef>
              <a:tabLst/>
            </a:pPr>
            <a:endParaRPr lang="en-US" altLang="zh-CN" sz="1500">
              <a:ea typeface="宋体" charset="0"/>
              <a:cs typeface="宋体" charset="0"/>
            </a:endParaRPr>
          </a:p>
          <a:p>
            <a:pPr marL="342900" indent="-342900" defTabSz="914400">
              <a:spcBef>
                <a:spcPct val="10000"/>
              </a:spcBef>
              <a:buFont typeface="Symbol" charset="0"/>
              <a:buNone/>
              <a:tabLst/>
            </a:pPr>
            <a:r>
              <a:rPr lang="en-US" altLang="zh-CN" sz="1500">
                <a:ea typeface="宋体" charset="0"/>
                <a:cs typeface="宋体" charset="0"/>
              </a:rPr>
              <a:t>Solution:</a:t>
            </a:r>
          </a:p>
        </p:txBody>
      </p:sp>
      <p:sp>
        <p:nvSpPr>
          <p:cNvPr id="1086469" name="Text Box 5"/>
          <p:cNvSpPr txBox="1">
            <a:spLocks noChangeArrowheads="1"/>
          </p:cNvSpPr>
          <p:nvPr/>
        </p:nvSpPr>
        <p:spPr bwMode="auto">
          <a:xfrm>
            <a:off x="827088" y="5589588"/>
            <a:ext cx="2744787" cy="411162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ZFT position of cell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is (1,2)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1086471" name="Rectangle 7"/>
          <p:cNvSpPr>
            <a:spLocks noChangeArrowheads="1"/>
          </p:cNvSpPr>
          <p:nvPr/>
        </p:nvSpPr>
        <p:spPr bwMode="auto">
          <a:xfrm>
            <a:off x="0" y="3086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86470" name="Object 6"/>
          <p:cNvGraphicFramePr>
            <a:graphicFrameLocks noChangeAspect="1"/>
          </p:cNvGraphicFramePr>
          <p:nvPr/>
        </p:nvGraphicFramePr>
        <p:xfrm>
          <a:off x="827088" y="3284538"/>
          <a:ext cx="5327650" cy="1004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16" name="Formel" r:id="rId4" imgW="4025900" imgH="685800" progId="Equation.3">
                  <p:embed/>
                </p:oleObj>
              </mc:Choice>
              <mc:Fallback>
                <p:oleObj name="Formel" r:id="rId4" imgW="4025900" imgH="685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3284538"/>
                        <a:ext cx="5327650" cy="1004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72" name="Object 8"/>
          <p:cNvGraphicFramePr>
            <a:graphicFrameLocks noChangeAspect="1"/>
          </p:cNvGraphicFramePr>
          <p:nvPr/>
        </p:nvGraphicFramePr>
        <p:xfrm>
          <a:off x="6154738" y="3538538"/>
          <a:ext cx="2649537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17" name="Formel" r:id="rId6" imgW="2070000" imgH="368280" progId="Equation.3">
                  <p:embed/>
                </p:oleObj>
              </mc:Choice>
              <mc:Fallback>
                <p:oleObj name="Formel" r:id="rId6" imgW="20700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4738" y="3538538"/>
                        <a:ext cx="2649537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474" name="Rectangle 10"/>
          <p:cNvSpPr>
            <a:spLocks noChangeArrowheads="1"/>
          </p:cNvSpPr>
          <p:nvPr/>
        </p:nvSpPr>
        <p:spPr bwMode="auto">
          <a:xfrm>
            <a:off x="0" y="31384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86473" name="Object 9"/>
          <p:cNvGraphicFramePr>
            <a:graphicFrameLocks noChangeAspect="1"/>
          </p:cNvGraphicFramePr>
          <p:nvPr/>
        </p:nvGraphicFramePr>
        <p:xfrm>
          <a:off x="827088" y="4552950"/>
          <a:ext cx="5368925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18" name="Formel" r:id="rId8" imgW="4813300" imgH="698500" progId="Equation.3">
                  <p:embed/>
                </p:oleObj>
              </mc:Choice>
              <mc:Fallback>
                <p:oleObj name="Formel" r:id="rId8" imgW="48133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552950"/>
                        <a:ext cx="5368925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6475" name="Object 11"/>
          <p:cNvGraphicFramePr>
            <a:graphicFrameLocks noChangeAspect="1"/>
          </p:cNvGraphicFramePr>
          <p:nvPr/>
        </p:nvGraphicFramePr>
        <p:xfrm>
          <a:off x="6196013" y="4703763"/>
          <a:ext cx="2608262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219" name="Equation" r:id="rId10" imgW="2057400" imgH="368280" progId="Equation.3">
                  <p:embed/>
                </p:oleObj>
              </mc:Choice>
              <mc:Fallback>
                <p:oleObj name="Equation" r:id="rId10" imgW="2057400" imgH="3682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6013" y="4703763"/>
                        <a:ext cx="2608262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6476" name="Text Box 12"/>
          <p:cNvSpPr txBox="1">
            <a:spLocks noChangeArrowheads="1"/>
          </p:cNvSpPr>
          <p:nvPr/>
        </p:nvSpPr>
        <p:spPr bwMode="auto">
          <a:xfrm>
            <a:off x="827088" y="1341438"/>
            <a:ext cx="2444750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Example: ZFT position</a:t>
            </a:r>
          </a:p>
        </p:txBody>
      </p:sp>
    </p:spTree>
    <p:extLst>
      <p:ext uri="{BB962C8B-B14F-4D97-AF65-F5344CB8AC3E}">
        <p14:creationId xmlns:p14="http://schemas.microsoft.com/office/powerpoint/2010/main" val="28148527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874617-035E-5F49-835C-72D394C86502}" type="slidenum">
              <a:rPr lang="en-US"/>
              <a:pPr/>
              <a:t>45</a:t>
            </a:fld>
            <a:endParaRPr lang="en-US"/>
          </a:p>
        </p:txBody>
      </p:sp>
      <p:sp>
        <p:nvSpPr>
          <p:cNvPr id="1063940" name="Rectangle 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  <p:sp>
        <p:nvSpPr>
          <p:cNvPr id="1063942" name="Rectangle 6"/>
          <p:cNvSpPr>
            <a:spLocks noChangeArrowheads="1"/>
          </p:cNvSpPr>
          <p:nvPr/>
        </p:nvSpPr>
        <p:spPr bwMode="auto">
          <a:xfrm>
            <a:off x="5308600" y="3500438"/>
            <a:ext cx="2287588" cy="2289175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43" name="Rectangle 7"/>
          <p:cNvSpPr>
            <a:spLocks noChangeArrowheads="1"/>
          </p:cNvSpPr>
          <p:nvPr/>
        </p:nvSpPr>
        <p:spPr bwMode="auto">
          <a:xfrm>
            <a:off x="5384800" y="3576638"/>
            <a:ext cx="609600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9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44" name="Rectangle 8"/>
          <p:cNvSpPr>
            <a:spLocks noChangeArrowheads="1"/>
          </p:cNvSpPr>
          <p:nvPr/>
        </p:nvSpPr>
        <p:spPr bwMode="auto">
          <a:xfrm>
            <a:off x="6910388" y="3576638"/>
            <a:ext cx="608012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9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45" name="Rectangle 9"/>
          <p:cNvSpPr>
            <a:spLocks noChangeArrowheads="1"/>
          </p:cNvSpPr>
          <p:nvPr/>
        </p:nvSpPr>
        <p:spPr bwMode="auto">
          <a:xfrm>
            <a:off x="6910388" y="5100638"/>
            <a:ext cx="608012" cy="61118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9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46" name="Rectangle 10"/>
          <p:cNvSpPr>
            <a:spLocks noChangeArrowheads="1"/>
          </p:cNvSpPr>
          <p:nvPr/>
        </p:nvSpPr>
        <p:spPr bwMode="auto">
          <a:xfrm>
            <a:off x="5384800" y="5100638"/>
            <a:ext cx="609600" cy="61118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de-DE" sz="19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47" name="Text Box 11"/>
          <p:cNvSpPr txBox="1">
            <a:spLocks noChangeArrowheads="1"/>
          </p:cNvSpPr>
          <p:nvPr/>
        </p:nvSpPr>
        <p:spPr bwMode="auto">
          <a:xfrm>
            <a:off x="4933950" y="5805488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0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48" name="Text Box 12"/>
          <p:cNvSpPr txBox="1">
            <a:spLocks noChangeArrowheads="1"/>
          </p:cNvSpPr>
          <p:nvPr/>
        </p:nvSpPr>
        <p:spPr bwMode="auto">
          <a:xfrm>
            <a:off x="5994400" y="5805488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49" name="Text Box 13"/>
          <p:cNvSpPr txBox="1">
            <a:spLocks noChangeArrowheads="1"/>
          </p:cNvSpPr>
          <p:nvPr/>
        </p:nvSpPr>
        <p:spPr bwMode="auto">
          <a:xfrm>
            <a:off x="6681788" y="5805488"/>
            <a:ext cx="298450" cy="322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50" name="Text Box 14"/>
          <p:cNvSpPr txBox="1">
            <a:spLocks noChangeArrowheads="1"/>
          </p:cNvSpPr>
          <p:nvPr/>
        </p:nvSpPr>
        <p:spPr bwMode="auto">
          <a:xfrm>
            <a:off x="4927600" y="4872038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51" name="Text Box 15"/>
          <p:cNvSpPr txBox="1">
            <a:spLocks noChangeArrowheads="1"/>
          </p:cNvSpPr>
          <p:nvPr/>
        </p:nvSpPr>
        <p:spPr bwMode="auto">
          <a:xfrm>
            <a:off x="4927600" y="4111625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52" name="Text Box 16"/>
          <p:cNvSpPr txBox="1">
            <a:spLocks noChangeArrowheads="1"/>
          </p:cNvSpPr>
          <p:nvPr/>
        </p:nvSpPr>
        <p:spPr bwMode="auto">
          <a:xfrm>
            <a:off x="5462588" y="3729038"/>
            <a:ext cx="4587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In</a:t>
            </a:r>
            <a:r>
              <a:rPr lang="de-DE" sz="1500" smtClean="0">
                <a:solidFill>
                  <a:srgbClr val="000000"/>
                </a:solidFill>
              </a:rPr>
              <a:t>2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53" name="Text Box 17"/>
          <p:cNvSpPr txBox="1">
            <a:spLocks noChangeArrowheads="1"/>
          </p:cNvSpPr>
          <p:nvPr/>
        </p:nvSpPr>
        <p:spPr bwMode="auto">
          <a:xfrm>
            <a:off x="5462588" y="5254625"/>
            <a:ext cx="4587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In</a:t>
            </a:r>
            <a:r>
              <a:rPr lang="de-DE" sz="1500" smtClean="0">
                <a:solidFill>
                  <a:srgbClr val="000000"/>
                </a:solidFill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54" name="Text Box 18"/>
          <p:cNvSpPr txBox="1">
            <a:spLocks noChangeArrowheads="1"/>
          </p:cNvSpPr>
          <p:nvPr/>
        </p:nvSpPr>
        <p:spPr bwMode="auto">
          <a:xfrm>
            <a:off x="6988175" y="3729038"/>
            <a:ext cx="4587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In</a:t>
            </a:r>
            <a:r>
              <a:rPr lang="de-DE" sz="1500" smtClean="0">
                <a:solidFill>
                  <a:srgbClr val="000000"/>
                </a:solidFill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55" name="Text Box 19"/>
          <p:cNvSpPr txBox="1">
            <a:spLocks noChangeArrowheads="1"/>
          </p:cNvSpPr>
          <p:nvPr/>
        </p:nvSpPr>
        <p:spPr bwMode="auto">
          <a:xfrm>
            <a:off x="6910388" y="5237163"/>
            <a:ext cx="500062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Out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56" name="Line 20"/>
          <p:cNvSpPr>
            <a:spLocks noChangeShapeType="1"/>
          </p:cNvSpPr>
          <p:nvPr/>
        </p:nvSpPr>
        <p:spPr bwMode="auto">
          <a:xfrm>
            <a:off x="5308600" y="5026025"/>
            <a:ext cx="228758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57" name="Line 21"/>
          <p:cNvSpPr>
            <a:spLocks noChangeShapeType="1"/>
          </p:cNvSpPr>
          <p:nvPr/>
        </p:nvSpPr>
        <p:spPr bwMode="auto">
          <a:xfrm>
            <a:off x="5308600" y="4262438"/>
            <a:ext cx="2287588" cy="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58" name="Line 22"/>
          <p:cNvSpPr>
            <a:spLocks noChangeShapeType="1"/>
          </p:cNvSpPr>
          <p:nvPr/>
        </p:nvSpPr>
        <p:spPr bwMode="auto">
          <a:xfrm>
            <a:off x="6072188" y="3500438"/>
            <a:ext cx="0" cy="2289175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59" name="Line 23"/>
          <p:cNvSpPr>
            <a:spLocks noChangeShapeType="1"/>
          </p:cNvSpPr>
          <p:nvPr/>
        </p:nvSpPr>
        <p:spPr bwMode="auto">
          <a:xfrm>
            <a:off x="6832600" y="3500438"/>
            <a:ext cx="0" cy="2289175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0" name="Rectangle 24"/>
          <p:cNvSpPr>
            <a:spLocks noChangeArrowheads="1"/>
          </p:cNvSpPr>
          <p:nvPr/>
        </p:nvSpPr>
        <p:spPr bwMode="auto">
          <a:xfrm>
            <a:off x="6153150" y="3576638"/>
            <a:ext cx="615950" cy="609600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1" name="AutoShape 25"/>
          <p:cNvSpPr>
            <a:spLocks noChangeArrowheads="1"/>
          </p:cNvSpPr>
          <p:nvPr/>
        </p:nvSpPr>
        <p:spPr bwMode="auto">
          <a:xfrm>
            <a:off x="6270625" y="3678238"/>
            <a:ext cx="417513" cy="387350"/>
          </a:xfrm>
          <a:prstGeom prst="flowChartDelay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2" name="Line 26"/>
          <p:cNvSpPr>
            <a:spLocks noChangeShapeType="1"/>
          </p:cNvSpPr>
          <p:nvPr/>
        </p:nvSpPr>
        <p:spPr bwMode="auto">
          <a:xfrm flipH="1">
            <a:off x="6153150" y="3729038"/>
            <a:ext cx="1238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3" name="Line 27"/>
          <p:cNvSpPr>
            <a:spLocks noChangeShapeType="1"/>
          </p:cNvSpPr>
          <p:nvPr/>
        </p:nvSpPr>
        <p:spPr bwMode="auto">
          <a:xfrm flipH="1">
            <a:off x="6146800" y="4035425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4" name="Line 28"/>
          <p:cNvSpPr>
            <a:spLocks noChangeShapeType="1"/>
          </p:cNvSpPr>
          <p:nvPr/>
        </p:nvSpPr>
        <p:spPr bwMode="auto">
          <a:xfrm flipH="1">
            <a:off x="6735763" y="3875088"/>
            <a:ext cx="85725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5" name="Oval 29"/>
          <p:cNvSpPr>
            <a:spLocks noChangeArrowheads="1"/>
          </p:cNvSpPr>
          <p:nvPr/>
        </p:nvSpPr>
        <p:spPr bwMode="auto">
          <a:xfrm>
            <a:off x="6686550" y="3851275"/>
            <a:ext cx="52388" cy="5715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6" name="Line 30"/>
          <p:cNvSpPr>
            <a:spLocks noChangeShapeType="1"/>
          </p:cNvSpPr>
          <p:nvPr/>
        </p:nvSpPr>
        <p:spPr bwMode="auto">
          <a:xfrm flipH="1">
            <a:off x="6146800" y="3883025"/>
            <a:ext cx="125413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7" name="Line 31"/>
          <p:cNvSpPr>
            <a:spLocks noChangeShapeType="1"/>
          </p:cNvSpPr>
          <p:nvPr/>
        </p:nvSpPr>
        <p:spPr bwMode="auto">
          <a:xfrm>
            <a:off x="6832600" y="3883025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8" name="Line 32"/>
          <p:cNvSpPr>
            <a:spLocks noChangeShapeType="1"/>
          </p:cNvSpPr>
          <p:nvPr/>
        </p:nvSpPr>
        <p:spPr bwMode="auto">
          <a:xfrm>
            <a:off x="6832600" y="5407025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69" name="Line 33"/>
          <p:cNvSpPr>
            <a:spLocks noChangeShapeType="1"/>
          </p:cNvSpPr>
          <p:nvPr/>
        </p:nvSpPr>
        <p:spPr bwMode="auto">
          <a:xfrm>
            <a:off x="6146800" y="4033838"/>
            <a:ext cx="0" cy="306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70" name="Line 34"/>
          <p:cNvSpPr>
            <a:spLocks noChangeShapeType="1"/>
          </p:cNvSpPr>
          <p:nvPr/>
        </p:nvSpPr>
        <p:spPr bwMode="auto">
          <a:xfrm>
            <a:off x="6146800" y="4340225"/>
            <a:ext cx="10683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71" name="Line 35"/>
          <p:cNvSpPr>
            <a:spLocks noChangeShapeType="1"/>
          </p:cNvSpPr>
          <p:nvPr/>
        </p:nvSpPr>
        <p:spPr bwMode="auto">
          <a:xfrm flipV="1">
            <a:off x="7215188" y="4186238"/>
            <a:ext cx="0" cy="1539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72" name="Line 36"/>
          <p:cNvSpPr>
            <a:spLocks noChangeShapeType="1"/>
          </p:cNvSpPr>
          <p:nvPr/>
        </p:nvSpPr>
        <p:spPr bwMode="auto">
          <a:xfrm>
            <a:off x="6070600" y="3883025"/>
            <a:ext cx="0" cy="1524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73" name="Line 37"/>
          <p:cNvSpPr>
            <a:spLocks noChangeShapeType="1"/>
          </p:cNvSpPr>
          <p:nvPr/>
        </p:nvSpPr>
        <p:spPr bwMode="auto">
          <a:xfrm>
            <a:off x="6070600" y="3883025"/>
            <a:ext cx="152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74" name="Line 38"/>
          <p:cNvSpPr>
            <a:spLocks noChangeShapeType="1"/>
          </p:cNvSpPr>
          <p:nvPr/>
        </p:nvSpPr>
        <p:spPr bwMode="auto">
          <a:xfrm flipH="1">
            <a:off x="5994400" y="5407025"/>
            <a:ext cx="76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75" name="Line 39"/>
          <p:cNvSpPr>
            <a:spLocks noChangeShapeType="1"/>
          </p:cNvSpPr>
          <p:nvPr/>
        </p:nvSpPr>
        <p:spPr bwMode="auto">
          <a:xfrm>
            <a:off x="5994400" y="3729038"/>
            <a:ext cx="228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3976" name="Text Box 40"/>
          <p:cNvSpPr txBox="1">
            <a:spLocks noChangeArrowheads="1"/>
          </p:cNvSpPr>
          <p:nvPr/>
        </p:nvSpPr>
        <p:spPr bwMode="auto">
          <a:xfrm>
            <a:off x="6284913" y="3716338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a</a:t>
            </a:r>
            <a:endParaRPr lang="en-US" altLang="zh-CN" sz="15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63978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611188" y="1844675"/>
            <a:ext cx="8193087" cy="194627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buFont typeface="Symbol" charset="0"/>
              <a:buNone/>
              <a:tabLst/>
            </a:pPr>
            <a:r>
              <a:rPr lang="en-US" altLang="zh-CN" sz="1500">
                <a:ea typeface="宋体" charset="0"/>
                <a:cs typeface="宋体" charset="0"/>
              </a:rPr>
              <a:t>Given:</a:t>
            </a:r>
          </a:p>
          <a:p>
            <a:pPr marL="742950" lvl="1" indent="-285750" defTabSz="914400">
              <a:spcBef>
                <a:spcPct val="10000"/>
              </a:spcBef>
              <a:tabLst/>
            </a:pPr>
            <a:r>
              <a:rPr lang="en-US" altLang="zh-CN" sz="1500">
                <a:ea typeface="宋体" charset="0"/>
                <a:cs typeface="宋体" charset="0"/>
              </a:rPr>
              <a:t>Circuit with NAND gate 1 and four I/O pads on a 3 x 3 grid</a:t>
            </a:r>
          </a:p>
          <a:p>
            <a:pPr marL="742950" lvl="1" indent="-285750" defTabSz="914400">
              <a:spcBef>
                <a:spcPct val="10000"/>
              </a:spcBef>
              <a:tabLst/>
            </a:pPr>
            <a:r>
              <a:rPr lang="en-US" altLang="zh-CN" sz="1500">
                <a:ea typeface="宋体" charset="0"/>
                <a:cs typeface="宋体" charset="0"/>
              </a:rPr>
              <a:t>Pad positions: 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1 (2,2),   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2 (0,2),   </a:t>
            </a:r>
            <a:r>
              <a:rPr lang="en-US" altLang="zh-CN" sz="1500" i="1">
                <a:ea typeface="宋体" charset="0"/>
                <a:cs typeface="宋体" charset="0"/>
              </a:rPr>
              <a:t>In</a:t>
            </a:r>
            <a:r>
              <a:rPr lang="en-US" altLang="zh-CN" sz="1500">
                <a:ea typeface="宋体" charset="0"/>
                <a:cs typeface="宋体" charset="0"/>
              </a:rPr>
              <a:t>3 (0,0),   </a:t>
            </a:r>
            <a:r>
              <a:rPr lang="en-US" altLang="zh-CN" sz="1500" i="1">
                <a:ea typeface="宋体" charset="0"/>
                <a:cs typeface="宋体" charset="0"/>
              </a:rPr>
              <a:t>Out</a:t>
            </a:r>
            <a:r>
              <a:rPr lang="en-US" altLang="zh-CN" sz="1500">
                <a:ea typeface="宋体" charset="0"/>
                <a:cs typeface="宋体" charset="0"/>
              </a:rPr>
              <a:t> (2,0)</a:t>
            </a:r>
          </a:p>
          <a:p>
            <a:pPr marL="742950" lvl="1" indent="-285750" defTabSz="914400">
              <a:spcBef>
                <a:spcPct val="10000"/>
              </a:spcBef>
              <a:tabLst/>
            </a:pPr>
            <a:endParaRPr lang="en-US" altLang="zh-CN" sz="1500">
              <a:ea typeface="宋体" charset="0"/>
              <a:cs typeface="宋体" charset="0"/>
            </a:endParaRPr>
          </a:p>
          <a:p>
            <a:pPr marL="342900" indent="-342900" defTabSz="914400">
              <a:spcBef>
                <a:spcPct val="10000"/>
              </a:spcBef>
              <a:buFont typeface="Symbol" charset="0"/>
              <a:buNone/>
              <a:tabLst/>
            </a:pPr>
            <a:r>
              <a:rPr lang="en-US" altLang="zh-CN" sz="1500">
                <a:ea typeface="宋体" charset="0"/>
                <a:cs typeface="宋体" charset="0"/>
              </a:rPr>
              <a:t>Solution:</a:t>
            </a:r>
          </a:p>
        </p:txBody>
      </p:sp>
      <p:sp>
        <p:nvSpPr>
          <p:cNvPr id="1063982" name="Text Box 46"/>
          <p:cNvSpPr txBox="1">
            <a:spLocks noChangeArrowheads="1"/>
          </p:cNvSpPr>
          <p:nvPr/>
        </p:nvSpPr>
        <p:spPr bwMode="auto">
          <a:xfrm>
            <a:off x="827088" y="1341438"/>
            <a:ext cx="2444750" cy="4111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Example: ZFT position</a:t>
            </a:r>
          </a:p>
        </p:txBody>
      </p:sp>
      <p:sp>
        <p:nvSpPr>
          <p:cNvPr id="1063983" name="Text Box 47"/>
          <p:cNvSpPr txBox="1">
            <a:spLocks noChangeArrowheads="1"/>
          </p:cNvSpPr>
          <p:nvPr/>
        </p:nvSpPr>
        <p:spPr bwMode="auto">
          <a:xfrm>
            <a:off x="827088" y="5589588"/>
            <a:ext cx="2744787" cy="411162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ZFT position of cell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a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is (1,2)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96989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EF9A8A-0F59-234C-8192-EC499847EF86}" type="slidenum">
              <a:rPr lang="en-US"/>
              <a:pPr/>
              <a:t>46</a:t>
            </a:fld>
            <a:endParaRPr lang="en-US"/>
          </a:p>
        </p:txBody>
      </p:sp>
      <p:sp>
        <p:nvSpPr>
          <p:cNvPr id="82432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  <p:sp>
        <p:nvSpPr>
          <p:cNvPr id="824327" name="Rectangle 7"/>
          <p:cNvSpPr>
            <a:spLocks noChangeArrowheads="1"/>
          </p:cNvSpPr>
          <p:nvPr/>
        </p:nvSpPr>
        <p:spPr bwMode="auto">
          <a:xfrm>
            <a:off x="611188" y="1172214"/>
            <a:ext cx="8053120" cy="49850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Input: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 set of all cells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V</a:t>
            </a:r>
            <a:endParaRPr lang="en-US" altLang="zh-CN" sz="1600" dirty="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Output: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 placement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P</a:t>
            </a:r>
            <a:b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</a:br>
            <a:endParaRPr lang="en-US" altLang="zh-CN" sz="1600" dirty="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P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 = PLACE(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V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)				// arbitrary initial placement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loc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 = LOCATIONS(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P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)			// set coordinates for each cell in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P</a:t>
            </a:r>
            <a:endParaRPr lang="en-US" altLang="zh-CN" sz="1600" dirty="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b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foreach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 (cell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 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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</a:rPr>
              <a:t> </a:t>
            </a:r>
            <a:r>
              <a:rPr lang="de-DE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V</a:t>
            </a:r>
            <a:r>
              <a:rPr lang="de-DE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)</a:t>
            </a:r>
            <a:endParaRPr lang="en-US" altLang="zh-CN" sz="1600" dirty="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  <a:sym typeface="Symbol" charset="0"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 	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status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[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] =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UNMOVED</a:t>
            </a:r>
            <a:endParaRPr lang="en-US" altLang="zh-CN" sz="1600" dirty="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  <a:sym typeface="Symbol" charset="0"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b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while</a:t>
            </a: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(!ALL_MOVED(</a:t>
            </a:r>
            <a:r>
              <a:rPr lang="en-US" altLang="zh-CN" sz="1600" i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V</a:t>
            </a: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) || !STOP())		// continue until all cells have been</a:t>
            </a:r>
            <a:b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</a:b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					//   moved or some stopping</a:t>
            </a:r>
            <a:b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</a:br>
            <a:r>
              <a:rPr lang="en-US" altLang="zh-CN" sz="160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					//   criterion is reached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	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= MAX_DEGREE(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V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,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status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)		// unmoved cell that has largest </a:t>
            </a:r>
            <a:b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</a:b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					//   number of connections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 	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ZFT_pos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= ZFT_POSITION(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)		// ZFT position of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c</a:t>
            </a:r>
            <a:endParaRPr lang="en-US" altLang="zh-CN" sz="1600" dirty="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  <a:sym typeface="Symbol" charset="0"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 	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if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loc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[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ZFT_pos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] == 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Ø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)			// if position is unoccupied, 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   	   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loc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[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ZFT_pos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] =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			//   move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to its ZFT position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 	</a:t>
            </a:r>
            <a:r>
              <a:rPr lang="en-US" altLang="zh-CN" sz="1600" b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else</a:t>
            </a:r>
            <a:endParaRPr lang="en-US" altLang="zh-CN" sz="1600" dirty="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  <a:sym typeface="Symbol" charset="0"/>
            </a:endParaRP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tabLst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        RELOCATE(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c</a:t>
            </a:r>
            <a:r>
              <a:rPr lang="en-US" altLang="zh-CN" sz="1600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,</a:t>
            </a:r>
            <a:r>
              <a:rPr lang="en-US" altLang="zh-CN" sz="1600" i="1" dirty="0" err="1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loc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)			// use methods discussed next</a:t>
            </a:r>
          </a:p>
          <a:p>
            <a:pPr marL="342900" indent="-3429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tabLst>
                <a:tab pos="228600" algn="l"/>
              </a:tabLst>
            </a:pP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 	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status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[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] =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MOVED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			// mark </a:t>
            </a:r>
            <a:r>
              <a:rPr lang="en-US" altLang="zh-CN" sz="1600" i="1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c</a:t>
            </a:r>
            <a:r>
              <a:rPr lang="en-US" altLang="zh-CN" sz="1600" dirty="0" smtClean="0">
                <a:solidFill>
                  <a:srgbClr val="000000"/>
                </a:solidFill>
                <a:latin typeface="Arial" charset="0"/>
                <a:ea typeface="宋体" charset="0"/>
                <a:cs typeface="Arial" charset="0"/>
                <a:sym typeface="Symbol" charset="0"/>
              </a:rPr>
              <a:t> as moved </a:t>
            </a:r>
          </a:p>
        </p:txBody>
      </p:sp>
    </p:spTree>
    <p:extLst>
      <p:ext uri="{BB962C8B-B14F-4D97-AF65-F5344CB8AC3E}">
        <p14:creationId xmlns:p14="http://schemas.microsoft.com/office/powerpoint/2010/main" val="257126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7CC6B0-201B-3A49-AD86-FD8F01C7A074}" type="slidenum">
              <a:rPr lang="en-US"/>
              <a:pPr/>
              <a:t>47</a:t>
            </a:fld>
            <a:endParaRPr lang="en-US"/>
          </a:p>
        </p:txBody>
      </p:sp>
      <p:sp>
        <p:nvSpPr>
          <p:cNvPr id="825350" name="Rectangle 6"/>
          <p:cNvSpPr>
            <a:spLocks noChangeArrowheads="1"/>
          </p:cNvSpPr>
          <p:nvPr/>
        </p:nvSpPr>
        <p:spPr bwMode="auto">
          <a:xfrm>
            <a:off x="827088" y="1341438"/>
            <a:ext cx="6553200" cy="935037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53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193087" cy="5106988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buFont typeface="Symbol" charset="0"/>
              <a:buNone/>
              <a:tabLst/>
            </a:pPr>
            <a:r>
              <a:rPr lang="en-US" altLang="zh-CN">
                <a:ea typeface="宋体" charset="0"/>
                <a:cs typeface="宋体" charset="0"/>
              </a:rPr>
              <a:t>     Finding a valid location for a cell with an occupied ZFT position </a:t>
            </a:r>
            <a:endParaRPr lang="de-DE"/>
          </a:p>
          <a:p>
            <a:pPr marL="342900" indent="-342900" defTabSz="914400">
              <a:lnSpc>
                <a:spcPct val="105000"/>
              </a:lnSpc>
              <a:buFont typeface="Symbol" charset="0"/>
              <a:buNone/>
              <a:tabLst/>
            </a:pPr>
            <a:r>
              <a:rPr lang="de-DE"/>
              <a:t>     (</a:t>
            </a:r>
            <a:r>
              <a:rPr lang="de-DE" i="1"/>
              <a:t>p: </a:t>
            </a:r>
            <a:r>
              <a:rPr lang="de-DE"/>
              <a:t>incoming cell, </a:t>
            </a:r>
            <a:r>
              <a:rPr lang="de-DE" i="1"/>
              <a:t>q</a:t>
            </a:r>
            <a:r>
              <a:rPr lang="de-DE"/>
              <a:t>: cell in </a:t>
            </a:r>
            <a:r>
              <a:rPr lang="de-DE" i="1"/>
              <a:t>p</a:t>
            </a:r>
            <a:r>
              <a:rPr lang="de-DE"/>
              <a:t>‘s ZFT position)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  <a:endParaRPr lang="de-DE"/>
          </a:p>
          <a:p>
            <a:pPr marL="342900" indent="-342900" defTabSz="914400"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If possible, move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 to a cell position close to </a:t>
            </a:r>
            <a:r>
              <a:rPr lang="en-US" altLang="zh-CN" i="1">
                <a:ea typeface="宋体" charset="0"/>
                <a:cs typeface="宋体" charset="0"/>
              </a:rPr>
              <a:t>q</a:t>
            </a:r>
            <a:r>
              <a:rPr lang="en-US" altLang="zh-CN">
                <a:ea typeface="宋体" charset="0"/>
                <a:cs typeface="宋体" charset="0"/>
              </a:rPr>
              <a:t>.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Chain move: cell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 is moved to cells </a:t>
            </a:r>
            <a:r>
              <a:rPr lang="en-US" altLang="zh-CN" i="1">
                <a:ea typeface="宋体" charset="0"/>
                <a:cs typeface="宋体" charset="0"/>
              </a:rPr>
              <a:t>q</a:t>
            </a:r>
            <a:r>
              <a:rPr lang="en-US" altLang="zh-CN">
                <a:ea typeface="宋体" charset="0"/>
                <a:cs typeface="宋体" charset="0"/>
              </a:rPr>
              <a:t>’s location.</a:t>
            </a:r>
          </a:p>
          <a:p>
            <a:pPr marL="762000" lvl="1" indent="-3048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Cell </a:t>
            </a:r>
            <a:r>
              <a:rPr lang="en-US" altLang="zh-CN" i="1">
                <a:ea typeface="宋体" charset="0"/>
                <a:cs typeface="宋体" charset="0"/>
              </a:rPr>
              <a:t>q</a:t>
            </a:r>
            <a:r>
              <a:rPr lang="en-US" altLang="zh-CN">
                <a:ea typeface="宋体" charset="0"/>
                <a:cs typeface="宋体" charset="0"/>
              </a:rPr>
              <a:t>, in turn, is shifted to the next position. If a cell </a:t>
            </a:r>
            <a:r>
              <a:rPr lang="en-US" altLang="zh-CN" i="1">
                <a:ea typeface="宋体" charset="0"/>
                <a:cs typeface="宋体" charset="0"/>
              </a:rPr>
              <a:t>r</a:t>
            </a:r>
            <a:r>
              <a:rPr lang="en-US" altLang="zh-CN">
                <a:ea typeface="宋体" charset="0"/>
                <a:cs typeface="宋体" charset="0"/>
              </a:rPr>
              <a:t> is occupying this space, cell </a:t>
            </a:r>
            <a:r>
              <a:rPr lang="en-US" altLang="zh-CN" i="1">
                <a:ea typeface="宋体" charset="0"/>
                <a:cs typeface="宋体" charset="0"/>
              </a:rPr>
              <a:t>r</a:t>
            </a:r>
            <a:r>
              <a:rPr lang="en-US" altLang="zh-CN">
                <a:ea typeface="宋体" charset="0"/>
                <a:cs typeface="宋体" charset="0"/>
              </a:rPr>
              <a:t> is shifted to the next position. </a:t>
            </a:r>
          </a:p>
          <a:p>
            <a:pPr marL="762000" lvl="1" indent="-3048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This continues until all affected cells are placed.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Compute the cost difference if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 and </a:t>
            </a:r>
            <a:r>
              <a:rPr lang="en-US" altLang="zh-CN" i="1">
                <a:ea typeface="宋体" charset="0"/>
                <a:cs typeface="宋体" charset="0"/>
              </a:rPr>
              <a:t>q</a:t>
            </a:r>
            <a:r>
              <a:rPr lang="en-US" altLang="zh-CN">
                <a:ea typeface="宋体" charset="0"/>
                <a:cs typeface="宋体" charset="0"/>
              </a:rPr>
              <a:t> were to be swapped.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If the total cost reduces, i.e., the weighted connection length </a:t>
            </a:r>
            <a:r>
              <a:rPr lang="en-US" altLang="zh-CN" i="1">
                <a:ea typeface="宋体" charset="0"/>
                <a:cs typeface="宋体" charset="0"/>
              </a:rPr>
              <a:t>L</a:t>
            </a:r>
            <a:r>
              <a:rPr lang="en-US" altLang="zh-CN">
                <a:ea typeface="宋体" charset="0"/>
                <a:cs typeface="宋体" charset="0"/>
              </a:rPr>
              <a:t>(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) is smaller, then swap </a:t>
            </a:r>
            <a:r>
              <a:rPr lang="en-US" altLang="zh-CN" i="1">
                <a:ea typeface="宋体" charset="0"/>
                <a:cs typeface="宋体" charset="0"/>
              </a:rPr>
              <a:t>p</a:t>
            </a:r>
            <a:r>
              <a:rPr lang="en-US" altLang="zh-CN">
                <a:ea typeface="宋体" charset="0"/>
                <a:cs typeface="宋体" charset="0"/>
              </a:rPr>
              <a:t> and </a:t>
            </a:r>
            <a:r>
              <a:rPr lang="en-US" altLang="zh-CN" i="1">
                <a:ea typeface="宋体" charset="0"/>
                <a:cs typeface="宋体" charset="0"/>
              </a:rPr>
              <a:t>q</a:t>
            </a:r>
            <a:r>
              <a:rPr lang="en-US" altLang="zh-CN">
                <a:ea typeface="宋体" charset="0"/>
                <a:cs typeface="宋体" charset="0"/>
              </a:rPr>
              <a:t>.</a:t>
            </a:r>
          </a:p>
        </p:txBody>
      </p:sp>
      <p:sp>
        <p:nvSpPr>
          <p:cNvPr id="82534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</p:spTree>
    <p:extLst>
      <p:ext uri="{BB962C8B-B14F-4D97-AF65-F5344CB8AC3E}">
        <p14:creationId xmlns:p14="http://schemas.microsoft.com/office/powerpoint/2010/main" val="10201704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53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53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253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253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8253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5346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B4919B-AD6A-E74B-9E5E-72AB1730F0E3}" type="slidenum">
              <a:rPr lang="en-US"/>
              <a:pPr/>
              <a:t>48</a:t>
            </a:fld>
            <a:endParaRPr lang="en-US"/>
          </a:p>
        </p:txBody>
      </p:sp>
      <p:sp>
        <p:nvSpPr>
          <p:cNvPr id="826370" name="Text Box 2"/>
          <p:cNvSpPr txBox="1">
            <a:spLocks noChangeArrowheads="1"/>
          </p:cNvSpPr>
          <p:nvPr/>
        </p:nvSpPr>
        <p:spPr bwMode="auto">
          <a:xfrm>
            <a:off x="798513" y="1628775"/>
            <a:ext cx="3678237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Nets		Weight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baseline="-25000" smtClean="0">
                <a:solidFill>
                  <a:srgbClr val="00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 = (b</a:t>
            </a:r>
            <a:r>
              <a:rPr lang="de-DE" sz="1500" baseline="-25000" smtClean="0">
                <a:solidFill>
                  <a:srgbClr val="00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, b</a:t>
            </a:r>
            <a:r>
              <a:rPr lang="de-DE" sz="1500" baseline="-25000" smtClean="0">
                <a:solidFill>
                  <a:srgbClr val="000000"/>
                </a:solidFill>
              </a:rPr>
              <a:t>3</a:t>
            </a:r>
            <a:r>
              <a:rPr lang="de-DE" sz="1500" smtClean="0">
                <a:solidFill>
                  <a:srgbClr val="000000"/>
                </a:solidFill>
              </a:rPr>
              <a:t>)	c(</a:t>
            </a: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baseline="-25000" smtClean="0">
                <a:solidFill>
                  <a:srgbClr val="000000"/>
                </a:solidFill>
              </a:rPr>
              <a:t>1</a:t>
            </a:r>
            <a:r>
              <a:rPr lang="de-DE" sz="1500" smtClean="0">
                <a:solidFill>
                  <a:srgbClr val="000000"/>
                </a:solidFill>
              </a:rPr>
              <a:t>)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baseline="-25000" smtClean="0">
                <a:solidFill>
                  <a:srgbClr val="000000"/>
                </a:solidFill>
              </a:rPr>
              <a:t>2</a:t>
            </a:r>
            <a:r>
              <a:rPr lang="de-DE" sz="1500" smtClean="0">
                <a:solidFill>
                  <a:srgbClr val="000000"/>
                </a:solidFill>
              </a:rPr>
              <a:t> = (b</a:t>
            </a:r>
            <a:r>
              <a:rPr lang="de-DE" sz="1500" baseline="-25000" smtClean="0">
                <a:solidFill>
                  <a:srgbClr val="000000"/>
                </a:solidFill>
              </a:rPr>
              <a:t>2</a:t>
            </a:r>
            <a:r>
              <a:rPr lang="de-DE" sz="1500" smtClean="0">
                <a:solidFill>
                  <a:srgbClr val="000000"/>
                </a:solidFill>
              </a:rPr>
              <a:t>, b</a:t>
            </a:r>
            <a:r>
              <a:rPr lang="de-DE" sz="1500" baseline="-25000" smtClean="0">
                <a:solidFill>
                  <a:srgbClr val="000000"/>
                </a:solidFill>
              </a:rPr>
              <a:t>3</a:t>
            </a:r>
            <a:r>
              <a:rPr lang="de-DE" sz="1500" smtClean="0">
                <a:solidFill>
                  <a:srgbClr val="000000"/>
                </a:solidFill>
              </a:rPr>
              <a:t>)	c(</a:t>
            </a:r>
            <a:r>
              <a:rPr lang="de-DE" sz="1500" i="1" smtClean="0">
                <a:solidFill>
                  <a:srgbClr val="000000"/>
                </a:solidFill>
              </a:rPr>
              <a:t>N</a:t>
            </a:r>
            <a:r>
              <a:rPr lang="de-DE" sz="1500" baseline="-25000" smtClean="0">
                <a:solidFill>
                  <a:srgbClr val="000000"/>
                </a:solidFill>
              </a:rPr>
              <a:t>2</a:t>
            </a:r>
            <a:r>
              <a:rPr lang="de-DE" sz="1500" smtClean="0">
                <a:solidFill>
                  <a:srgbClr val="000000"/>
                </a:solidFill>
              </a:rPr>
              <a:t>) = 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26371" name="Text Box 3"/>
          <p:cNvSpPr txBox="1">
            <a:spLocks noChangeArrowheads="1"/>
          </p:cNvSpPr>
          <p:nvPr/>
        </p:nvSpPr>
        <p:spPr bwMode="auto">
          <a:xfrm>
            <a:off x="762000" y="1293813"/>
            <a:ext cx="7445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Given: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26388" name="Rectangle 20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 (Example)</a:t>
            </a:r>
          </a:p>
        </p:txBody>
      </p:sp>
      <p:sp>
        <p:nvSpPr>
          <p:cNvPr id="826404" name="Rectangle 36"/>
          <p:cNvSpPr>
            <a:spLocks noChangeArrowheads="1"/>
          </p:cNvSpPr>
          <p:nvPr/>
        </p:nvSpPr>
        <p:spPr bwMode="auto">
          <a:xfrm>
            <a:off x="6554788" y="1579563"/>
            <a:ext cx="2286000" cy="763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6405" name="Rectangle 37"/>
          <p:cNvSpPr>
            <a:spLocks noChangeArrowheads="1"/>
          </p:cNvSpPr>
          <p:nvPr/>
        </p:nvSpPr>
        <p:spPr bwMode="auto">
          <a:xfrm>
            <a:off x="8156575" y="1655763"/>
            <a:ext cx="608013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26406" name="Rectangle 38"/>
          <p:cNvSpPr>
            <a:spLocks noChangeArrowheads="1"/>
          </p:cNvSpPr>
          <p:nvPr/>
        </p:nvSpPr>
        <p:spPr bwMode="auto">
          <a:xfrm>
            <a:off x="6629400" y="1655763"/>
            <a:ext cx="611188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26407" name="Text Box 39"/>
          <p:cNvSpPr txBox="1">
            <a:spLocks noChangeArrowheads="1"/>
          </p:cNvSpPr>
          <p:nvPr/>
        </p:nvSpPr>
        <p:spPr bwMode="auto">
          <a:xfrm>
            <a:off x="6794500" y="177323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26408" name="Text Box 40"/>
          <p:cNvSpPr txBox="1">
            <a:spLocks noChangeArrowheads="1"/>
          </p:cNvSpPr>
          <p:nvPr/>
        </p:nvSpPr>
        <p:spPr bwMode="auto">
          <a:xfrm>
            <a:off x="8305800" y="177323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826409" name="Line 41"/>
          <p:cNvSpPr>
            <a:spLocks noChangeShapeType="1"/>
          </p:cNvSpPr>
          <p:nvPr/>
        </p:nvSpPr>
        <p:spPr bwMode="auto">
          <a:xfrm>
            <a:off x="7316788" y="1579563"/>
            <a:ext cx="0" cy="76358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6410" name="Line 42"/>
          <p:cNvSpPr>
            <a:spLocks noChangeShapeType="1"/>
          </p:cNvSpPr>
          <p:nvPr/>
        </p:nvSpPr>
        <p:spPr bwMode="auto">
          <a:xfrm flipH="1">
            <a:off x="8078788" y="1579563"/>
            <a:ext cx="1587" cy="76358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6411" name="Rectangle 43"/>
          <p:cNvSpPr>
            <a:spLocks noChangeArrowheads="1"/>
          </p:cNvSpPr>
          <p:nvPr/>
        </p:nvSpPr>
        <p:spPr bwMode="auto">
          <a:xfrm>
            <a:off x="7394575" y="1657350"/>
            <a:ext cx="608013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26412" name="Text Box 44"/>
          <p:cNvSpPr txBox="1">
            <a:spLocks noChangeArrowheads="1"/>
          </p:cNvSpPr>
          <p:nvPr/>
        </p:nvSpPr>
        <p:spPr bwMode="auto">
          <a:xfrm>
            <a:off x="7515225" y="177323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826413" name="Text Box 45"/>
          <p:cNvSpPr txBox="1">
            <a:spLocks noChangeArrowheads="1"/>
          </p:cNvSpPr>
          <p:nvPr/>
        </p:nvSpPr>
        <p:spPr bwMode="auto">
          <a:xfrm>
            <a:off x="6478588" y="23431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26414" name="Text Box 46"/>
          <p:cNvSpPr txBox="1">
            <a:spLocks noChangeArrowheads="1"/>
          </p:cNvSpPr>
          <p:nvPr/>
        </p:nvSpPr>
        <p:spPr bwMode="auto">
          <a:xfrm>
            <a:off x="7246938" y="23431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6415" name="Text Box 47"/>
          <p:cNvSpPr txBox="1">
            <a:spLocks noChangeArrowheads="1"/>
          </p:cNvSpPr>
          <p:nvPr/>
        </p:nvSpPr>
        <p:spPr bwMode="auto">
          <a:xfrm>
            <a:off x="8002588" y="23431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826416" name="Line 48"/>
          <p:cNvSpPr>
            <a:spLocks noChangeShapeType="1"/>
          </p:cNvSpPr>
          <p:nvPr/>
        </p:nvSpPr>
        <p:spPr bwMode="auto">
          <a:xfrm>
            <a:off x="7242175" y="2133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6417" name="Line 49"/>
          <p:cNvSpPr>
            <a:spLocks noChangeShapeType="1"/>
          </p:cNvSpPr>
          <p:nvPr/>
        </p:nvSpPr>
        <p:spPr bwMode="auto">
          <a:xfrm>
            <a:off x="8002588" y="1809750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20244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AAB884-A974-DE47-B94A-AD7460D47B59}" type="slidenum">
              <a:rPr lang="en-US"/>
              <a:pPr/>
              <a:t>49</a:t>
            </a:fld>
            <a:endParaRPr lang="en-US"/>
          </a:p>
        </p:txBody>
      </p:sp>
      <p:sp>
        <p:nvSpPr>
          <p:cNvPr id="827469" name="Rectangle 77"/>
          <p:cNvSpPr>
            <a:spLocks noChangeArrowheads="1"/>
          </p:cNvSpPr>
          <p:nvPr/>
        </p:nvSpPr>
        <p:spPr bwMode="auto">
          <a:xfrm>
            <a:off x="88900" y="2792413"/>
            <a:ext cx="914400" cy="19732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395" name="Rectangle 3"/>
          <p:cNvSpPr>
            <a:spLocks noChangeArrowheads="1"/>
          </p:cNvSpPr>
          <p:nvPr/>
        </p:nvSpPr>
        <p:spPr bwMode="auto">
          <a:xfrm>
            <a:off x="4137025" y="2792413"/>
            <a:ext cx="650875" cy="1973262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398" name="Text Box 6"/>
          <p:cNvSpPr txBox="1">
            <a:spLocks noChangeArrowheads="1"/>
          </p:cNvSpPr>
          <p:nvPr/>
        </p:nvSpPr>
        <p:spPr bwMode="auto">
          <a:xfrm>
            <a:off x="34925" y="2947988"/>
            <a:ext cx="9683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Incoming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cell </a:t>
            </a:r>
            <a:r>
              <a:rPr lang="de-DE" sz="1500" i="1" smtClean="0">
                <a:solidFill>
                  <a:srgbClr val="000000"/>
                </a:solidFill>
              </a:rPr>
              <a:t>p</a:t>
            </a:r>
            <a:endParaRPr lang="en-US" altLang="zh-CN" sz="1500" i="1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27399" name="Text Box 7"/>
          <p:cNvSpPr txBox="1">
            <a:spLocks noChangeArrowheads="1"/>
          </p:cNvSpPr>
          <p:nvPr/>
        </p:nvSpPr>
        <p:spPr bwMode="auto">
          <a:xfrm>
            <a:off x="1674813" y="2994025"/>
            <a:ext cx="1252537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ZFT position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of cell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 </a:t>
            </a:r>
          </a:p>
        </p:txBody>
      </p:sp>
      <p:sp>
        <p:nvSpPr>
          <p:cNvPr id="827400" name="Text Box 8"/>
          <p:cNvSpPr txBox="1">
            <a:spLocks noChangeArrowheads="1"/>
          </p:cNvSpPr>
          <p:nvPr/>
        </p:nvSpPr>
        <p:spPr bwMode="auto">
          <a:xfrm>
            <a:off x="4859338" y="2781300"/>
            <a:ext cx="787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before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move</a:t>
            </a:r>
          </a:p>
        </p:txBody>
      </p:sp>
      <p:sp>
        <p:nvSpPr>
          <p:cNvPr id="827401" name="Text Box 9"/>
          <p:cNvSpPr txBox="1">
            <a:spLocks noChangeArrowheads="1"/>
          </p:cNvSpPr>
          <p:nvPr/>
        </p:nvSpPr>
        <p:spPr bwMode="auto">
          <a:xfrm>
            <a:off x="5795963" y="2995613"/>
            <a:ext cx="1592262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/ placement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after move</a:t>
            </a:r>
          </a:p>
        </p:txBody>
      </p:sp>
      <p:sp>
        <p:nvSpPr>
          <p:cNvPr id="827402" name="Line 10"/>
          <p:cNvSpPr>
            <a:spLocks noChangeShapeType="1"/>
          </p:cNvSpPr>
          <p:nvPr/>
        </p:nvSpPr>
        <p:spPr bwMode="auto">
          <a:xfrm>
            <a:off x="88900" y="3624263"/>
            <a:ext cx="89042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403" name="Text Box 11"/>
          <p:cNvSpPr txBox="1">
            <a:spLocks noChangeArrowheads="1"/>
          </p:cNvSpPr>
          <p:nvPr/>
        </p:nvSpPr>
        <p:spPr bwMode="auto">
          <a:xfrm>
            <a:off x="323850" y="3910013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827405" name="Text Box 13"/>
          <p:cNvSpPr txBox="1">
            <a:spLocks noChangeArrowheads="1"/>
          </p:cNvSpPr>
          <p:nvPr/>
        </p:nvSpPr>
        <p:spPr bwMode="auto">
          <a:xfrm>
            <a:off x="4775200" y="3933825"/>
            <a:ext cx="876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5</a:t>
            </a:r>
          </a:p>
        </p:txBody>
      </p:sp>
      <p:sp>
        <p:nvSpPr>
          <p:cNvPr id="827407" name="Text Box 15"/>
          <p:cNvSpPr txBox="1">
            <a:spLocks noChangeArrowheads="1"/>
          </p:cNvSpPr>
          <p:nvPr/>
        </p:nvSpPr>
        <p:spPr bwMode="auto">
          <a:xfrm>
            <a:off x="4105275" y="2971800"/>
            <a:ext cx="6826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Cell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q</a:t>
            </a:r>
          </a:p>
        </p:txBody>
      </p:sp>
      <p:sp>
        <p:nvSpPr>
          <p:cNvPr id="827408" name="Text Box 16"/>
          <p:cNvSpPr txBox="1">
            <a:spLocks noChangeArrowheads="1"/>
          </p:cNvSpPr>
          <p:nvPr/>
        </p:nvSpPr>
        <p:spPr bwMode="auto">
          <a:xfrm>
            <a:off x="4273550" y="3908425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7431" name="Line 39"/>
          <p:cNvSpPr>
            <a:spLocks noChangeShapeType="1"/>
          </p:cNvSpPr>
          <p:nvPr/>
        </p:nvSpPr>
        <p:spPr bwMode="auto">
          <a:xfrm>
            <a:off x="88900" y="3683000"/>
            <a:ext cx="8904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435" name="Text Box 43"/>
          <p:cNvSpPr txBox="1">
            <a:spLocks noChangeArrowheads="1"/>
          </p:cNvSpPr>
          <p:nvPr/>
        </p:nvSpPr>
        <p:spPr bwMode="auto">
          <a:xfrm>
            <a:off x="798513" y="1628775"/>
            <a:ext cx="3678237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Nets		Weight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= (b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, 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	c(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= (b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, 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	c(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1</a:t>
            </a:r>
          </a:p>
        </p:txBody>
      </p:sp>
      <p:sp>
        <p:nvSpPr>
          <p:cNvPr id="827436" name="Text Box 44"/>
          <p:cNvSpPr txBox="1">
            <a:spLocks noChangeArrowheads="1"/>
          </p:cNvSpPr>
          <p:nvPr/>
        </p:nvSpPr>
        <p:spPr bwMode="auto">
          <a:xfrm>
            <a:off x="762000" y="1293813"/>
            <a:ext cx="7445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1500" smtClean="0">
                <a:solidFill>
                  <a:srgbClr val="000000"/>
                </a:solidFill>
              </a:rPr>
              <a:t>Given: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graphicFrame>
        <p:nvGraphicFramePr>
          <p:cNvPr id="827451" name="Object 59"/>
          <p:cNvGraphicFramePr>
            <a:graphicFrameLocks noChangeAspect="1"/>
          </p:cNvGraphicFramePr>
          <p:nvPr/>
        </p:nvGraphicFramePr>
        <p:xfrm>
          <a:off x="1152525" y="3644900"/>
          <a:ext cx="17748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0" name="Formel" r:id="rId4" imgW="1143000" imgH="698500" progId="Equation.3">
                  <p:embed/>
                </p:oleObj>
              </mc:Choice>
              <mc:Fallback>
                <p:oleObj name="Formel" r:id="rId4" imgW="1143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644900"/>
                        <a:ext cx="1774825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54" name="Rectangle 6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827453" name="Object 61"/>
          <p:cNvGraphicFramePr>
            <a:graphicFrameLocks noChangeAspect="1"/>
          </p:cNvGraphicFramePr>
          <p:nvPr/>
        </p:nvGraphicFramePr>
        <p:xfrm>
          <a:off x="2868613" y="3933825"/>
          <a:ext cx="11985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4361" name="Equation" r:id="rId6" imgW="736280" imgH="304668" progId="Equation.3">
                  <p:embed/>
                </p:oleObj>
              </mc:Choice>
              <mc:Fallback>
                <p:oleObj name="Equation" r:id="rId6" imgW="736280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11"/>
                      <a:stretch>
                        <a:fillRect/>
                      </a:stretch>
                    </p:blipFill>
                    <p:spPr bwMode="auto">
                      <a:xfrm>
                        <a:off x="2868613" y="3933825"/>
                        <a:ext cx="11985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7468" name="Rectangle 7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 (Example)</a:t>
            </a:r>
          </a:p>
        </p:txBody>
      </p:sp>
      <p:sp>
        <p:nvSpPr>
          <p:cNvPr id="827470" name="Text Box 78"/>
          <p:cNvSpPr txBox="1">
            <a:spLocks noChangeArrowheads="1"/>
          </p:cNvSpPr>
          <p:nvPr/>
        </p:nvSpPr>
        <p:spPr bwMode="auto">
          <a:xfrm>
            <a:off x="7016750" y="392112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827471" name="Text Box 79"/>
          <p:cNvSpPr txBox="1">
            <a:spLocks noChangeArrowheads="1"/>
          </p:cNvSpPr>
          <p:nvPr/>
        </p:nvSpPr>
        <p:spPr bwMode="auto">
          <a:xfrm>
            <a:off x="8537575" y="39227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7472" name="Text Box 80"/>
          <p:cNvSpPr txBox="1">
            <a:spLocks noChangeArrowheads="1"/>
          </p:cNvSpPr>
          <p:nvPr/>
        </p:nvSpPr>
        <p:spPr bwMode="auto">
          <a:xfrm>
            <a:off x="7773988" y="392271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827473" name="Text Box 81"/>
          <p:cNvSpPr txBox="1">
            <a:spLocks noChangeArrowheads="1"/>
          </p:cNvSpPr>
          <p:nvPr/>
        </p:nvSpPr>
        <p:spPr bwMode="auto">
          <a:xfrm>
            <a:off x="5778500" y="3933825"/>
            <a:ext cx="876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5</a:t>
            </a:r>
          </a:p>
        </p:txBody>
      </p:sp>
      <p:sp>
        <p:nvSpPr>
          <p:cNvPr id="827474" name="Text Box 82"/>
          <p:cNvSpPr txBox="1">
            <a:spLocks noChangeArrowheads="1"/>
          </p:cNvSpPr>
          <p:nvPr/>
        </p:nvSpPr>
        <p:spPr bwMode="auto">
          <a:xfrm>
            <a:off x="6478588" y="4508500"/>
            <a:ext cx="2641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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No swapping of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27475" name="Rectangle 83"/>
          <p:cNvSpPr>
            <a:spLocks noChangeArrowheads="1"/>
          </p:cNvSpPr>
          <p:nvPr/>
        </p:nvSpPr>
        <p:spPr bwMode="auto">
          <a:xfrm>
            <a:off x="8323263" y="3789363"/>
            <a:ext cx="609600" cy="609600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27476" name="Rectangle 84"/>
          <p:cNvSpPr>
            <a:spLocks noChangeArrowheads="1"/>
          </p:cNvSpPr>
          <p:nvPr/>
        </p:nvSpPr>
        <p:spPr bwMode="auto">
          <a:xfrm>
            <a:off x="6797675" y="3789363"/>
            <a:ext cx="611188" cy="6096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27477" name="Text Box 85"/>
          <p:cNvSpPr txBox="1">
            <a:spLocks noChangeArrowheads="1"/>
          </p:cNvSpPr>
          <p:nvPr/>
        </p:nvSpPr>
        <p:spPr bwMode="auto">
          <a:xfrm>
            <a:off x="6877050" y="3895725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827478" name="Text Box 86"/>
          <p:cNvSpPr txBox="1">
            <a:spLocks noChangeArrowheads="1"/>
          </p:cNvSpPr>
          <p:nvPr/>
        </p:nvSpPr>
        <p:spPr bwMode="auto">
          <a:xfrm>
            <a:off x="8397875" y="3897313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7479" name="Rectangle 87"/>
          <p:cNvSpPr>
            <a:spLocks noChangeArrowheads="1"/>
          </p:cNvSpPr>
          <p:nvPr/>
        </p:nvSpPr>
        <p:spPr bwMode="auto">
          <a:xfrm>
            <a:off x="7562850" y="3790950"/>
            <a:ext cx="608013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27480" name="Text Box 88"/>
          <p:cNvSpPr txBox="1">
            <a:spLocks noChangeArrowheads="1"/>
          </p:cNvSpPr>
          <p:nvPr/>
        </p:nvSpPr>
        <p:spPr bwMode="auto">
          <a:xfrm>
            <a:off x="7634288" y="3897313"/>
            <a:ext cx="3698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827481" name="Line 89"/>
          <p:cNvSpPr>
            <a:spLocks noChangeShapeType="1"/>
          </p:cNvSpPr>
          <p:nvPr/>
        </p:nvSpPr>
        <p:spPr bwMode="auto">
          <a:xfrm>
            <a:off x="7410450" y="4248150"/>
            <a:ext cx="912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482" name="Line 90"/>
          <p:cNvSpPr>
            <a:spLocks noChangeShapeType="1"/>
          </p:cNvSpPr>
          <p:nvPr/>
        </p:nvSpPr>
        <p:spPr bwMode="auto">
          <a:xfrm>
            <a:off x="7410450" y="3954463"/>
            <a:ext cx="150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483" name="Rectangle 91"/>
          <p:cNvSpPr>
            <a:spLocks noChangeArrowheads="1"/>
          </p:cNvSpPr>
          <p:nvPr/>
        </p:nvSpPr>
        <p:spPr bwMode="auto">
          <a:xfrm>
            <a:off x="6554788" y="1579563"/>
            <a:ext cx="2286000" cy="763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484" name="Rectangle 92"/>
          <p:cNvSpPr>
            <a:spLocks noChangeArrowheads="1"/>
          </p:cNvSpPr>
          <p:nvPr/>
        </p:nvSpPr>
        <p:spPr bwMode="auto">
          <a:xfrm>
            <a:off x="8156575" y="1655763"/>
            <a:ext cx="608013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27485" name="Rectangle 93"/>
          <p:cNvSpPr>
            <a:spLocks noChangeArrowheads="1"/>
          </p:cNvSpPr>
          <p:nvPr/>
        </p:nvSpPr>
        <p:spPr bwMode="auto">
          <a:xfrm>
            <a:off x="6629400" y="1655763"/>
            <a:ext cx="611188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27486" name="Text Box 94"/>
          <p:cNvSpPr txBox="1">
            <a:spLocks noChangeArrowheads="1"/>
          </p:cNvSpPr>
          <p:nvPr/>
        </p:nvSpPr>
        <p:spPr bwMode="auto">
          <a:xfrm>
            <a:off x="6794500" y="177323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827487" name="Text Box 95"/>
          <p:cNvSpPr txBox="1">
            <a:spLocks noChangeArrowheads="1"/>
          </p:cNvSpPr>
          <p:nvPr/>
        </p:nvSpPr>
        <p:spPr bwMode="auto">
          <a:xfrm>
            <a:off x="8305800" y="177323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827488" name="Line 96"/>
          <p:cNvSpPr>
            <a:spLocks noChangeShapeType="1"/>
          </p:cNvSpPr>
          <p:nvPr/>
        </p:nvSpPr>
        <p:spPr bwMode="auto">
          <a:xfrm>
            <a:off x="7316788" y="1579563"/>
            <a:ext cx="0" cy="76358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489" name="Line 97"/>
          <p:cNvSpPr>
            <a:spLocks noChangeShapeType="1"/>
          </p:cNvSpPr>
          <p:nvPr/>
        </p:nvSpPr>
        <p:spPr bwMode="auto">
          <a:xfrm flipH="1">
            <a:off x="8078788" y="1579563"/>
            <a:ext cx="1587" cy="76358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490" name="Rectangle 98"/>
          <p:cNvSpPr>
            <a:spLocks noChangeArrowheads="1"/>
          </p:cNvSpPr>
          <p:nvPr/>
        </p:nvSpPr>
        <p:spPr bwMode="auto">
          <a:xfrm>
            <a:off x="7394575" y="1657350"/>
            <a:ext cx="608013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827491" name="Text Box 99"/>
          <p:cNvSpPr txBox="1">
            <a:spLocks noChangeArrowheads="1"/>
          </p:cNvSpPr>
          <p:nvPr/>
        </p:nvSpPr>
        <p:spPr bwMode="auto">
          <a:xfrm>
            <a:off x="7515225" y="177323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827492" name="Text Box 100"/>
          <p:cNvSpPr txBox="1">
            <a:spLocks noChangeArrowheads="1"/>
          </p:cNvSpPr>
          <p:nvPr/>
        </p:nvSpPr>
        <p:spPr bwMode="auto">
          <a:xfrm>
            <a:off x="6478588" y="23431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827493" name="Text Box 101"/>
          <p:cNvSpPr txBox="1">
            <a:spLocks noChangeArrowheads="1"/>
          </p:cNvSpPr>
          <p:nvPr/>
        </p:nvSpPr>
        <p:spPr bwMode="auto">
          <a:xfrm>
            <a:off x="7246938" y="23431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827494" name="Text Box 102"/>
          <p:cNvSpPr txBox="1">
            <a:spLocks noChangeArrowheads="1"/>
          </p:cNvSpPr>
          <p:nvPr/>
        </p:nvSpPr>
        <p:spPr bwMode="auto">
          <a:xfrm>
            <a:off x="8002588" y="23431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827495" name="Line 103"/>
          <p:cNvSpPr>
            <a:spLocks noChangeShapeType="1"/>
          </p:cNvSpPr>
          <p:nvPr/>
        </p:nvSpPr>
        <p:spPr bwMode="auto">
          <a:xfrm>
            <a:off x="7242175" y="2133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827496" name="Line 104"/>
          <p:cNvSpPr>
            <a:spLocks noChangeShapeType="1"/>
          </p:cNvSpPr>
          <p:nvPr/>
        </p:nvSpPr>
        <p:spPr bwMode="auto">
          <a:xfrm>
            <a:off x="8002588" y="1809750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8535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F53E8E-3928-F14F-8C47-D3C182E2C076}" type="slidenum">
              <a:rPr lang="en-US"/>
              <a:pPr/>
              <a:t>5</a:t>
            </a:fld>
            <a:endParaRPr lang="en-US"/>
          </a:p>
        </p:txBody>
      </p:sp>
      <p:sp>
        <p:nvSpPr>
          <p:cNvPr id="66150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4.1	Introduction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661907" name="Text Box 403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  <p:sp>
        <p:nvSpPr>
          <p:cNvPr id="661908" name="Rectangle 404"/>
          <p:cNvSpPr>
            <a:spLocks noChangeArrowheads="1"/>
          </p:cNvSpPr>
          <p:nvPr/>
        </p:nvSpPr>
        <p:spPr bwMode="auto">
          <a:xfrm>
            <a:off x="4576763" y="2905125"/>
            <a:ext cx="3436937" cy="2733675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1909" name="Group 405"/>
          <p:cNvGrpSpPr>
            <a:grpSpLocks/>
          </p:cNvGrpSpPr>
          <p:nvPr/>
        </p:nvGrpSpPr>
        <p:grpSpPr bwMode="auto">
          <a:xfrm>
            <a:off x="5268913" y="4014788"/>
            <a:ext cx="2349500" cy="1004887"/>
            <a:chOff x="3319" y="2369"/>
            <a:chExt cx="1480" cy="633"/>
          </a:xfrm>
        </p:grpSpPr>
        <p:sp>
          <p:nvSpPr>
            <p:cNvPr id="661910" name="Rectangle 406"/>
            <p:cNvSpPr>
              <a:spLocks noChangeArrowheads="1"/>
            </p:cNvSpPr>
            <p:nvPr/>
          </p:nvSpPr>
          <p:spPr bwMode="auto">
            <a:xfrm>
              <a:off x="4678" y="2408"/>
              <a:ext cx="71" cy="59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11" name="Rectangle 407"/>
            <p:cNvSpPr>
              <a:spLocks noChangeArrowheads="1"/>
            </p:cNvSpPr>
            <p:nvPr/>
          </p:nvSpPr>
          <p:spPr bwMode="auto">
            <a:xfrm>
              <a:off x="4717" y="2728"/>
              <a:ext cx="82" cy="6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12" name="Rectangle 408"/>
            <p:cNvSpPr>
              <a:spLocks noChangeArrowheads="1"/>
            </p:cNvSpPr>
            <p:nvPr/>
          </p:nvSpPr>
          <p:spPr bwMode="auto">
            <a:xfrm>
              <a:off x="3319" y="2968"/>
              <a:ext cx="1362" cy="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13" name="Rectangle 409"/>
            <p:cNvSpPr>
              <a:spLocks noChangeArrowheads="1"/>
            </p:cNvSpPr>
            <p:nvPr/>
          </p:nvSpPr>
          <p:spPr bwMode="auto">
            <a:xfrm>
              <a:off x="3319" y="2410"/>
              <a:ext cx="1362" cy="34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14" name="Rectangle 410"/>
            <p:cNvSpPr>
              <a:spLocks noChangeArrowheads="1"/>
            </p:cNvSpPr>
            <p:nvPr/>
          </p:nvSpPr>
          <p:spPr bwMode="auto">
            <a:xfrm>
              <a:off x="4337" y="2937"/>
              <a:ext cx="44" cy="6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15" name="Rectangle 411"/>
            <p:cNvSpPr>
              <a:spLocks noChangeArrowheads="1"/>
            </p:cNvSpPr>
            <p:nvPr/>
          </p:nvSpPr>
          <p:spPr bwMode="auto">
            <a:xfrm>
              <a:off x="4011" y="2937"/>
              <a:ext cx="44" cy="6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16" name="Rectangle 412"/>
            <p:cNvSpPr>
              <a:spLocks noChangeArrowheads="1"/>
            </p:cNvSpPr>
            <p:nvPr/>
          </p:nvSpPr>
          <p:spPr bwMode="auto">
            <a:xfrm>
              <a:off x="3715" y="2937"/>
              <a:ext cx="44" cy="6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17" name="Rectangle 413"/>
            <p:cNvSpPr>
              <a:spLocks noChangeArrowheads="1"/>
            </p:cNvSpPr>
            <p:nvPr/>
          </p:nvSpPr>
          <p:spPr bwMode="auto">
            <a:xfrm>
              <a:off x="3361" y="2937"/>
              <a:ext cx="44" cy="61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18" name="Rectangle 414"/>
            <p:cNvSpPr>
              <a:spLocks noChangeArrowheads="1"/>
            </p:cNvSpPr>
            <p:nvPr/>
          </p:nvSpPr>
          <p:spPr bwMode="auto">
            <a:xfrm>
              <a:off x="4477" y="2369"/>
              <a:ext cx="44" cy="6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19" name="Rectangle 415"/>
            <p:cNvSpPr>
              <a:spLocks noChangeArrowheads="1"/>
            </p:cNvSpPr>
            <p:nvPr/>
          </p:nvSpPr>
          <p:spPr bwMode="auto">
            <a:xfrm>
              <a:off x="4163" y="2369"/>
              <a:ext cx="44" cy="6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20" name="Rectangle 416"/>
            <p:cNvSpPr>
              <a:spLocks noChangeArrowheads="1"/>
            </p:cNvSpPr>
            <p:nvPr/>
          </p:nvSpPr>
          <p:spPr bwMode="auto">
            <a:xfrm>
              <a:off x="3703" y="2369"/>
              <a:ext cx="44" cy="6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21" name="Rectangle 417"/>
            <p:cNvSpPr>
              <a:spLocks noChangeArrowheads="1"/>
            </p:cNvSpPr>
            <p:nvPr/>
          </p:nvSpPr>
          <p:spPr bwMode="auto">
            <a:xfrm>
              <a:off x="3463" y="2369"/>
              <a:ext cx="44" cy="6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rgbClr val="B2B2B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661922" name="Group 418"/>
          <p:cNvGrpSpPr>
            <a:grpSpLocks/>
          </p:cNvGrpSpPr>
          <p:nvPr/>
        </p:nvGrpSpPr>
        <p:grpSpPr bwMode="auto">
          <a:xfrm>
            <a:off x="4975225" y="3589338"/>
            <a:ext cx="2355850" cy="1004887"/>
            <a:chOff x="3134" y="2101"/>
            <a:chExt cx="1484" cy="633"/>
          </a:xfrm>
        </p:grpSpPr>
        <p:sp>
          <p:nvSpPr>
            <p:cNvPr id="661923" name="Rectangle 419"/>
            <p:cNvSpPr>
              <a:spLocks noChangeArrowheads="1"/>
            </p:cNvSpPr>
            <p:nvPr/>
          </p:nvSpPr>
          <p:spPr bwMode="auto">
            <a:xfrm>
              <a:off x="3200" y="2101"/>
              <a:ext cx="71" cy="59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24" name="Rectangle 420"/>
            <p:cNvSpPr>
              <a:spLocks noChangeArrowheads="1"/>
            </p:cNvSpPr>
            <p:nvPr/>
          </p:nvSpPr>
          <p:spPr bwMode="auto">
            <a:xfrm>
              <a:off x="3134" y="2306"/>
              <a:ext cx="81" cy="61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25" name="Rectangle 421"/>
            <p:cNvSpPr>
              <a:spLocks noChangeArrowheads="1"/>
            </p:cNvSpPr>
            <p:nvPr/>
          </p:nvSpPr>
          <p:spPr bwMode="auto">
            <a:xfrm>
              <a:off x="3265" y="2101"/>
              <a:ext cx="1353" cy="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26" name="Rectangle 422"/>
            <p:cNvSpPr>
              <a:spLocks noChangeArrowheads="1"/>
            </p:cNvSpPr>
            <p:nvPr/>
          </p:nvSpPr>
          <p:spPr bwMode="auto">
            <a:xfrm>
              <a:off x="3438" y="2104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27" name="Rectangle 423"/>
            <p:cNvSpPr>
              <a:spLocks noChangeArrowheads="1"/>
            </p:cNvSpPr>
            <p:nvPr/>
          </p:nvSpPr>
          <p:spPr bwMode="auto">
            <a:xfrm>
              <a:off x="3804" y="2104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28" name="Rectangle 424"/>
            <p:cNvSpPr>
              <a:spLocks noChangeArrowheads="1"/>
            </p:cNvSpPr>
            <p:nvPr/>
          </p:nvSpPr>
          <p:spPr bwMode="auto">
            <a:xfrm>
              <a:off x="4094" y="2104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29" name="Rectangle 425"/>
            <p:cNvSpPr>
              <a:spLocks noChangeArrowheads="1"/>
            </p:cNvSpPr>
            <p:nvPr/>
          </p:nvSpPr>
          <p:spPr bwMode="auto">
            <a:xfrm>
              <a:off x="4377" y="2104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30" name="Rectangle 426"/>
            <p:cNvSpPr>
              <a:spLocks noChangeArrowheads="1"/>
            </p:cNvSpPr>
            <p:nvPr/>
          </p:nvSpPr>
          <p:spPr bwMode="auto">
            <a:xfrm>
              <a:off x="3263" y="2667"/>
              <a:ext cx="1353" cy="2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31" name="Rectangle 427"/>
            <p:cNvSpPr>
              <a:spLocks noChangeArrowheads="1"/>
            </p:cNvSpPr>
            <p:nvPr/>
          </p:nvSpPr>
          <p:spPr bwMode="auto">
            <a:xfrm>
              <a:off x="3441" y="2670"/>
              <a:ext cx="38" cy="56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32" name="Rectangle 428"/>
            <p:cNvSpPr>
              <a:spLocks noChangeArrowheads="1"/>
            </p:cNvSpPr>
            <p:nvPr/>
          </p:nvSpPr>
          <p:spPr bwMode="auto">
            <a:xfrm>
              <a:off x="3686" y="2673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33" name="Rectangle 429"/>
            <p:cNvSpPr>
              <a:spLocks noChangeArrowheads="1"/>
            </p:cNvSpPr>
            <p:nvPr/>
          </p:nvSpPr>
          <p:spPr bwMode="auto">
            <a:xfrm>
              <a:off x="3997" y="2676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1934" name="Rectangle 430"/>
            <p:cNvSpPr>
              <a:spLocks noChangeArrowheads="1"/>
            </p:cNvSpPr>
            <p:nvPr/>
          </p:nvSpPr>
          <p:spPr bwMode="auto">
            <a:xfrm>
              <a:off x="4454" y="2676"/>
              <a:ext cx="35" cy="58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rgbClr val="B2B2B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1935" name="Line 431"/>
          <p:cNvSpPr>
            <a:spLocks noChangeShapeType="1"/>
          </p:cNvSpPr>
          <p:nvPr/>
        </p:nvSpPr>
        <p:spPr bwMode="auto">
          <a:xfrm>
            <a:off x="827088" y="1466850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36" name="Line 432"/>
          <p:cNvSpPr>
            <a:spLocks noChangeShapeType="1"/>
          </p:cNvSpPr>
          <p:nvPr/>
        </p:nvSpPr>
        <p:spPr bwMode="auto">
          <a:xfrm>
            <a:off x="827088" y="1619250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37" name="Line 433"/>
          <p:cNvSpPr>
            <a:spLocks noChangeShapeType="1"/>
          </p:cNvSpPr>
          <p:nvPr/>
        </p:nvSpPr>
        <p:spPr bwMode="auto">
          <a:xfrm>
            <a:off x="827088" y="1862138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38" name="Line 434"/>
          <p:cNvSpPr>
            <a:spLocks noChangeShapeType="1"/>
          </p:cNvSpPr>
          <p:nvPr/>
        </p:nvSpPr>
        <p:spPr bwMode="auto">
          <a:xfrm>
            <a:off x="827088" y="2014538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39" name="Line 435"/>
          <p:cNvSpPr>
            <a:spLocks noChangeShapeType="1"/>
          </p:cNvSpPr>
          <p:nvPr/>
        </p:nvSpPr>
        <p:spPr bwMode="auto">
          <a:xfrm>
            <a:off x="827088" y="2290763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0" name="Line 436"/>
          <p:cNvSpPr>
            <a:spLocks noChangeShapeType="1"/>
          </p:cNvSpPr>
          <p:nvPr/>
        </p:nvSpPr>
        <p:spPr bwMode="auto">
          <a:xfrm>
            <a:off x="827088" y="2444750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1" name="Line 437"/>
          <p:cNvSpPr>
            <a:spLocks noChangeShapeType="1"/>
          </p:cNvSpPr>
          <p:nvPr/>
        </p:nvSpPr>
        <p:spPr bwMode="auto">
          <a:xfrm>
            <a:off x="827088" y="2690813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2" name="Line 438"/>
          <p:cNvSpPr>
            <a:spLocks noChangeShapeType="1"/>
          </p:cNvSpPr>
          <p:nvPr/>
        </p:nvSpPr>
        <p:spPr bwMode="auto">
          <a:xfrm>
            <a:off x="827088" y="2844800"/>
            <a:ext cx="21272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3" name="Freeform 439"/>
          <p:cNvSpPr>
            <a:spLocks/>
          </p:cNvSpPr>
          <p:nvPr/>
        </p:nvSpPr>
        <p:spPr bwMode="auto">
          <a:xfrm>
            <a:off x="1374775" y="1536700"/>
            <a:ext cx="173038" cy="152400"/>
          </a:xfrm>
          <a:custGeom>
            <a:avLst/>
            <a:gdLst>
              <a:gd name="T0" fmla="*/ 0 w 140"/>
              <a:gd name="T1" fmla="*/ 0 h 124"/>
              <a:gd name="T2" fmla="*/ 52 w 140"/>
              <a:gd name="T3" fmla="*/ 0 h 124"/>
              <a:gd name="T4" fmla="*/ 52 w 140"/>
              <a:gd name="T5" fmla="*/ 124 h 124"/>
              <a:gd name="T6" fmla="*/ 140 w 140"/>
              <a:gd name="T7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" h="124">
                <a:moveTo>
                  <a:pt x="0" y="0"/>
                </a:moveTo>
                <a:lnTo>
                  <a:pt x="52" y="0"/>
                </a:lnTo>
                <a:lnTo>
                  <a:pt x="52" y="124"/>
                </a:lnTo>
                <a:lnTo>
                  <a:pt x="140" y="12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4" name="Freeform 440"/>
          <p:cNvSpPr>
            <a:spLocks/>
          </p:cNvSpPr>
          <p:nvPr/>
        </p:nvSpPr>
        <p:spPr bwMode="auto">
          <a:xfrm flipV="1">
            <a:off x="1374775" y="1782763"/>
            <a:ext cx="173038" cy="152400"/>
          </a:xfrm>
          <a:custGeom>
            <a:avLst/>
            <a:gdLst>
              <a:gd name="T0" fmla="*/ 0 w 140"/>
              <a:gd name="T1" fmla="*/ 0 h 124"/>
              <a:gd name="T2" fmla="*/ 52 w 140"/>
              <a:gd name="T3" fmla="*/ 0 h 124"/>
              <a:gd name="T4" fmla="*/ 52 w 140"/>
              <a:gd name="T5" fmla="*/ 124 h 124"/>
              <a:gd name="T6" fmla="*/ 140 w 140"/>
              <a:gd name="T7" fmla="*/ 124 h 1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0" h="124">
                <a:moveTo>
                  <a:pt x="0" y="0"/>
                </a:moveTo>
                <a:lnTo>
                  <a:pt x="52" y="0"/>
                </a:lnTo>
                <a:lnTo>
                  <a:pt x="52" y="124"/>
                </a:lnTo>
                <a:lnTo>
                  <a:pt x="140" y="12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5" name="Freeform 441"/>
          <p:cNvSpPr>
            <a:spLocks/>
          </p:cNvSpPr>
          <p:nvPr/>
        </p:nvSpPr>
        <p:spPr bwMode="auto">
          <a:xfrm>
            <a:off x="1360488" y="2360613"/>
            <a:ext cx="246062" cy="168275"/>
          </a:xfrm>
          <a:custGeom>
            <a:avLst/>
            <a:gdLst>
              <a:gd name="T0" fmla="*/ 0 w 200"/>
              <a:gd name="T1" fmla="*/ 0 h 136"/>
              <a:gd name="T2" fmla="*/ 64 w 200"/>
              <a:gd name="T3" fmla="*/ 0 h 136"/>
              <a:gd name="T4" fmla="*/ 64 w 200"/>
              <a:gd name="T5" fmla="*/ 136 h 136"/>
              <a:gd name="T6" fmla="*/ 200 w 20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" h="136">
                <a:moveTo>
                  <a:pt x="0" y="0"/>
                </a:moveTo>
                <a:lnTo>
                  <a:pt x="64" y="0"/>
                </a:lnTo>
                <a:lnTo>
                  <a:pt x="64" y="136"/>
                </a:lnTo>
                <a:lnTo>
                  <a:pt x="200" y="1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6" name="Freeform 442"/>
          <p:cNvSpPr>
            <a:spLocks/>
          </p:cNvSpPr>
          <p:nvPr/>
        </p:nvSpPr>
        <p:spPr bwMode="auto">
          <a:xfrm flipV="1">
            <a:off x="1360488" y="2651125"/>
            <a:ext cx="246062" cy="114300"/>
          </a:xfrm>
          <a:custGeom>
            <a:avLst/>
            <a:gdLst>
              <a:gd name="T0" fmla="*/ 0 w 200"/>
              <a:gd name="T1" fmla="*/ 0 h 136"/>
              <a:gd name="T2" fmla="*/ 64 w 200"/>
              <a:gd name="T3" fmla="*/ 0 h 136"/>
              <a:gd name="T4" fmla="*/ 64 w 200"/>
              <a:gd name="T5" fmla="*/ 136 h 136"/>
              <a:gd name="T6" fmla="*/ 200 w 200"/>
              <a:gd name="T7" fmla="*/ 136 h 1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0" h="136">
                <a:moveTo>
                  <a:pt x="0" y="0"/>
                </a:moveTo>
                <a:lnTo>
                  <a:pt x="64" y="0"/>
                </a:lnTo>
                <a:lnTo>
                  <a:pt x="64" y="136"/>
                </a:lnTo>
                <a:lnTo>
                  <a:pt x="200" y="13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7" name="Freeform 443"/>
          <p:cNvSpPr>
            <a:spLocks/>
          </p:cNvSpPr>
          <p:nvPr/>
        </p:nvSpPr>
        <p:spPr bwMode="auto">
          <a:xfrm>
            <a:off x="1917700" y="1747838"/>
            <a:ext cx="227013" cy="355600"/>
          </a:xfrm>
          <a:custGeom>
            <a:avLst/>
            <a:gdLst>
              <a:gd name="T0" fmla="*/ 0 w 184"/>
              <a:gd name="T1" fmla="*/ 0 h 288"/>
              <a:gd name="T2" fmla="*/ 68 w 184"/>
              <a:gd name="T3" fmla="*/ 0 h 288"/>
              <a:gd name="T4" fmla="*/ 68 w 184"/>
              <a:gd name="T5" fmla="*/ 288 h 288"/>
              <a:gd name="T6" fmla="*/ 184 w 184"/>
              <a:gd name="T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" h="288">
                <a:moveTo>
                  <a:pt x="0" y="0"/>
                </a:moveTo>
                <a:lnTo>
                  <a:pt x="68" y="0"/>
                </a:lnTo>
                <a:lnTo>
                  <a:pt x="68" y="288"/>
                </a:lnTo>
                <a:lnTo>
                  <a:pt x="184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8" name="Freeform 444"/>
          <p:cNvSpPr>
            <a:spLocks/>
          </p:cNvSpPr>
          <p:nvPr/>
        </p:nvSpPr>
        <p:spPr bwMode="auto">
          <a:xfrm flipV="1">
            <a:off x="1917700" y="2232025"/>
            <a:ext cx="227013" cy="355600"/>
          </a:xfrm>
          <a:custGeom>
            <a:avLst/>
            <a:gdLst>
              <a:gd name="T0" fmla="*/ 0 w 184"/>
              <a:gd name="T1" fmla="*/ 0 h 288"/>
              <a:gd name="T2" fmla="*/ 68 w 184"/>
              <a:gd name="T3" fmla="*/ 0 h 288"/>
              <a:gd name="T4" fmla="*/ 68 w 184"/>
              <a:gd name="T5" fmla="*/ 288 h 288"/>
              <a:gd name="T6" fmla="*/ 184 w 184"/>
              <a:gd name="T7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4" h="288">
                <a:moveTo>
                  <a:pt x="0" y="0"/>
                </a:moveTo>
                <a:lnTo>
                  <a:pt x="68" y="0"/>
                </a:lnTo>
                <a:lnTo>
                  <a:pt x="68" y="288"/>
                </a:lnTo>
                <a:lnTo>
                  <a:pt x="184" y="28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49" name="Line 445"/>
          <p:cNvSpPr>
            <a:spLocks noChangeShapeType="1"/>
          </p:cNvSpPr>
          <p:nvPr/>
        </p:nvSpPr>
        <p:spPr bwMode="auto">
          <a:xfrm>
            <a:off x="2397125" y="2166938"/>
            <a:ext cx="6365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1950" name="Group 446"/>
          <p:cNvGrpSpPr>
            <a:grpSpLocks/>
          </p:cNvGrpSpPr>
          <p:nvPr/>
        </p:nvGrpSpPr>
        <p:grpSpPr bwMode="auto">
          <a:xfrm>
            <a:off x="1547813" y="1584325"/>
            <a:ext cx="369887" cy="320675"/>
            <a:chOff x="3138" y="1379"/>
            <a:chExt cx="451" cy="392"/>
          </a:xfrm>
        </p:grpSpPr>
        <p:sp>
          <p:nvSpPr>
            <p:cNvPr id="2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3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1953" name="Text Box 449"/>
          <p:cNvSpPr txBox="1">
            <a:spLocks noChangeArrowheads="1"/>
          </p:cNvSpPr>
          <p:nvPr/>
        </p:nvSpPr>
        <p:spPr bwMode="auto">
          <a:xfrm>
            <a:off x="1535113" y="1541463"/>
            <a:ext cx="3111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61954" name="Group 450"/>
          <p:cNvGrpSpPr>
            <a:grpSpLocks/>
          </p:cNvGrpSpPr>
          <p:nvPr/>
        </p:nvGrpSpPr>
        <p:grpSpPr bwMode="auto">
          <a:xfrm>
            <a:off x="2611438" y="2017713"/>
            <a:ext cx="352425" cy="304800"/>
            <a:chOff x="349" y="994"/>
            <a:chExt cx="286" cy="247"/>
          </a:xfrm>
        </p:grpSpPr>
        <p:sp>
          <p:nvSpPr>
            <p:cNvPr id="4" name="Flowchart: Extract 7"/>
            <p:cNvSpPr>
              <a:spLocks noChangeArrowheads="1"/>
            </p:cNvSpPr>
            <p:nvPr/>
          </p:nvSpPr>
          <p:spPr bwMode="auto">
            <a:xfrm rot="5400000">
              <a:off x="338" y="1005"/>
              <a:ext cx="247" cy="226"/>
            </a:xfrm>
            <a:prstGeom prst="flowChartExtra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" name="Flowchart: Connector 8"/>
            <p:cNvSpPr>
              <a:spLocks noChangeArrowheads="1"/>
            </p:cNvSpPr>
            <p:nvPr/>
          </p:nvSpPr>
          <p:spPr bwMode="auto">
            <a:xfrm rot="5400000">
              <a:off x="584" y="1093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1957" name="TextBox 51"/>
          <p:cNvSpPr txBox="1">
            <a:spLocks noChangeArrowheads="1"/>
          </p:cNvSpPr>
          <p:nvPr/>
        </p:nvSpPr>
        <p:spPr bwMode="auto">
          <a:xfrm>
            <a:off x="2535238" y="1978025"/>
            <a:ext cx="304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700" i="1" smtClean="0">
                <a:solidFill>
                  <a:srgbClr val="000000"/>
                </a:solidFill>
                <a:ea typeface="新細明體" charset="0"/>
                <a:cs typeface="Arial" charset="0"/>
              </a:rPr>
              <a:t>h</a:t>
            </a:r>
          </a:p>
        </p:txBody>
      </p:sp>
      <p:grpSp>
        <p:nvGrpSpPr>
          <p:cNvPr id="661958" name="Group 454"/>
          <p:cNvGrpSpPr>
            <a:grpSpLocks/>
          </p:cNvGrpSpPr>
          <p:nvPr/>
        </p:nvGrpSpPr>
        <p:grpSpPr bwMode="auto">
          <a:xfrm>
            <a:off x="1528763" y="2408238"/>
            <a:ext cx="393700" cy="365125"/>
            <a:chOff x="1068" y="919"/>
            <a:chExt cx="319" cy="296"/>
          </a:xfrm>
        </p:grpSpPr>
        <p:sp>
          <p:nvSpPr>
            <p:cNvPr id="6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7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1961" name="Text Box 457"/>
          <p:cNvSpPr txBox="1">
            <a:spLocks noChangeArrowheads="1"/>
          </p:cNvSpPr>
          <p:nvPr/>
        </p:nvSpPr>
        <p:spPr bwMode="auto">
          <a:xfrm>
            <a:off x="1544638" y="2405063"/>
            <a:ext cx="31908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</a:p>
        </p:txBody>
      </p:sp>
      <p:grpSp>
        <p:nvGrpSpPr>
          <p:cNvPr id="661962" name="Group 458"/>
          <p:cNvGrpSpPr>
            <a:grpSpLocks/>
          </p:cNvGrpSpPr>
          <p:nvPr/>
        </p:nvGrpSpPr>
        <p:grpSpPr bwMode="auto">
          <a:xfrm>
            <a:off x="969963" y="1757363"/>
            <a:ext cx="393700" cy="365125"/>
            <a:chOff x="1068" y="919"/>
            <a:chExt cx="319" cy="296"/>
          </a:xfrm>
        </p:grpSpPr>
        <p:sp>
          <p:nvSpPr>
            <p:cNvPr id="10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11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1965" name="Text Box 461"/>
          <p:cNvSpPr txBox="1">
            <a:spLocks noChangeArrowheads="1"/>
          </p:cNvSpPr>
          <p:nvPr/>
        </p:nvSpPr>
        <p:spPr bwMode="auto">
          <a:xfrm>
            <a:off x="995363" y="1749425"/>
            <a:ext cx="309562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grpSp>
        <p:nvGrpSpPr>
          <p:cNvPr id="661966" name="Group 462"/>
          <p:cNvGrpSpPr>
            <a:grpSpLocks/>
          </p:cNvGrpSpPr>
          <p:nvPr/>
        </p:nvGrpSpPr>
        <p:grpSpPr bwMode="auto">
          <a:xfrm>
            <a:off x="974725" y="1362075"/>
            <a:ext cx="393700" cy="365125"/>
            <a:chOff x="1068" y="919"/>
            <a:chExt cx="319" cy="296"/>
          </a:xfrm>
        </p:grpSpPr>
        <p:sp>
          <p:nvSpPr>
            <p:cNvPr id="13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14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1969" name="Text Box 465"/>
          <p:cNvSpPr txBox="1">
            <a:spLocks noChangeArrowheads="1"/>
          </p:cNvSpPr>
          <p:nvPr/>
        </p:nvSpPr>
        <p:spPr bwMode="auto">
          <a:xfrm>
            <a:off x="1000125" y="134461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12" name="Moon 11"/>
          <p:cNvSpPr>
            <a:spLocks noChangeArrowheads="1"/>
          </p:cNvSpPr>
          <p:nvPr/>
        </p:nvSpPr>
        <p:spPr bwMode="auto">
          <a:xfrm rot="10800000">
            <a:off x="2066925" y="1979613"/>
            <a:ext cx="323850" cy="365125"/>
          </a:xfrm>
          <a:prstGeom prst="moon">
            <a:avLst>
              <a:gd name="adj" fmla="val 75500"/>
            </a:avLst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sz="1700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661971" name="Text Box 467"/>
          <p:cNvSpPr txBox="1">
            <a:spLocks noChangeArrowheads="1"/>
          </p:cNvSpPr>
          <p:nvPr/>
        </p:nvSpPr>
        <p:spPr bwMode="auto">
          <a:xfrm>
            <a:off x="2092325" y="1946275"/>
            <a:ext cx="3095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</a:p>
        </p:txBody>
      </p:sp>
      <p:grpSp>
        <p:nvGrpSpPr>
          <p:cNvPr id="661972" name="Group 468"/>
          <p:cNvGrpSpPr>
            <a:grpSpLocks/>
          </p:cNvGrpSpPr>
          <p:nvPr/>
        </p:nvGrpSpPr>
        <p:grpSpPr bwMode="auto">
          <a:xfrm>
            <a:off x="985838" y="2201863"/>
            <a:ext cx="368300" cy="320675"/>
            <a:chOff x="3138" y="1379"/>
            <a:chExt cx="451" cy="392"/>
          </a:xfrm>
        </p:grpSpPr>
        <p:sp>
          <p:nvSpPr>
            <p:cNvPr id="16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17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1975" name="Text Box 471"/>
          <p:cNvSpPr txBox="1">
            <a:spLocks noChangeArrowheads="1"/>
          </p:cNvSpPr>
          <p:nvPr/>
        </p:nvSpPr>
        <p:spPr bwMode="auto">
          <a:xfrm>
            <a:off x="963613" y="2174875"/>
            <a:ext cx="3238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61976" name="Group 472"/>
          <p:cNvGrpSpPr>
            <a:grpSpLocks/>
          </p:cNvGrpSpPr>
          <p:nvPr/>
        </p:nvGrpSpPr>
        <p:grpSpPr bwMode="auto">
          <a:xfrm>
            <a:off x="985838" y="2606675"/>
            <a:ext cx="368300" cy="320675"/>
            <a:chOff x="3138" y="1379"/>
            <a:chExt cx="451" cy="392"/>
          </a:xfrm>
        </p:grpSpPr>
        <p:sp>
          <p:nvSpPr>
            <p:cNvPr id="18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19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1979" name="Text Box 475"/>
          <p:cNvSpPr txBox="1">
            <a:spLocks noChangeArrowheads="1"/>
          </p:cNvSpPr>
          <p:nvPr/>
        </p:nvSpPr>
        <p:spPr bwMode="auto">
          <a:xfrm>
            <a:off x="977900" y="2571750"/>
            <a:ext cx="3111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1980" name="Rectangle 476"/>
          <p:cNvSpPr>
            <a:spLocks noChangeArrowheads="1"/>
          </p:cNvSpPr>
          <p:nvPr/>
        </p:nvSpPr>
        <p:spPr bwMode="auto">
          <a:xfrm>
            <a:off x="3910013" y="1697038"/>
            <a:ext cx="4983162" cy="1008062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81" name="Rectangle 477"/>
          <p:cNvSpPr>
            <a:spLocks noChangeArrowheads="1"/>
          </p:cNvSpPr>
          <p:nvPr/>
        </p:nvSpPr>
        <p:spPr bwMode="auto">
          <a:xfrm>
            <a:off x="8269288" y="1952625"/>
            <a:ext cx="503237" cy="44926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82" name="Rectangle 478"/>
          <p:cNvSpPr>
            <a:spLocks noChangeArrowheads="1"/>
          </p:cNvSpPr>
          <p:nvPr/>
        </p:nvSpPr>
        <p:spPr bwMode="auto">
          <a:xfrm>
            <a:off x="7664450" y="1952625"/>
            <a:ext cx="503238" cy="44926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83" name="Rectangle 479"/>
          <p:cNvSpPr>
            <a:spLocks noChangeArrowheads="1"/>
          </p:cNvSpPr>
          <p:nvPr/>
        </p:nvSpPr>
        <p:spPr bwMode="auto">
          <a:xfrm>
            <a:off x="7037388" y="1952625"/>
            <a:ext cx="503237" cy="44926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84" name="Rectangle 480"/>
          <p:cNvSpPr>
            <a:spLocks noChangeArrowheads="1"/>
          </p:cNvSpPr>
          <p:nvPr/>
        </p:nvSpPr>
        <p:spPr bwMode="auto">
          <a:xfrm>
            <a:off x="6418263" y="1952625"/>
            <a:ext cx="503237" cy="44926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85" name="Rectangle 481"/>
          <p:cNvSpPr>
            <a:spLocks noChangeArrowheads="1"/>
          </p:cNvSpPr>
          <p:nvPr/>
        </p:nvSpPr>
        <p:spPr bwMode="auto">
          <a:xfrm>
            <a:off x="5810250" y="1952625"/>
            <a:ext cx="504825" cy="44926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86" name="Rectangle 482"/>
          <p:cNvSpPr>
            <a:spLocks noChangeArrowheads="1"/>
          </p:cNvSpPr>
          <p:nvPr/>
        </p:nvSpPr>
        <p:spPr bwMode="auto">
          <a:xfrm>
            <a:off x="5192713" y="1952625"/>
            <a:ext cx="503237" cy="44926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87" name="Rectangle 483"/>
          <p:cNvSpPr>
            <a:spLocks noChangeArrowheads="1"/>
          </p:cNvSpPr>
          <p:nvPr/>
        </p:nvSpPr>
        <p:spPr bwMode="auto">
          <a:xfrm>
            <a:off x="4573588" y="1952625"/>
            <a:ext cx="504825" cy="44926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988" name="Rectangle 484"/>
          <p:cNvSpPr>
            <a:spLocks noChangeArrowheads="1"/>
          </p:cNvSpPr>
          <p:nvPr/>
        </p:nvSpPr>
        <p:spPr bwMode="auto">
          <a:xfrm>
            <a:off x="3962400" y="1952625"/>
            <a:ext cx="503238" cy="449263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1989" name="Group 485"/>
          <p:cNvGrpSpPr>
            <a:grpSpLocks/>
          </p:cNvGrpSpPr>
          <p:nvPr/>
        </p:nvGrpSpPr>
        <p:grpSpPr bwMode="auto">
          <a:xfrm>
            <a:off x="4035425" y="1995488"/>
            <a:ext cx="393700" cy="365125"/>
            <a:chOff x="1068" y="919"/>
            <a:chExt cx="319" cy="296"/>
          </a:xfrm>
        </p:grpSpPr>
        <p:sp>
          <p:nvSpPr>
            <p:cNvPr id="20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21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1992" name="Text Box 488"/>
          <p:cNvSpPr txBox="1">
            <a:spLocks noChangeArrowheads="1"/>
          </p:cNvSpPr>
          <p:nvPr/>
        </p:nvSpPr>
        <p:spPr bwMode="auto">
          <a:xfrm>
            <a:off x="4065588" y="1976438"/>
            <a:ext cx="30003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grpSp>
        <p:nvGrpSpPr>
          <p:cNvPr id="661993" name="Group 489"/>
          <p:cNvGrpSpPr>
            <a:grpSpLocks/>
          </p:cNvGrpSpPr>
          <p:nvPr/>
        </p:nvGrpSpPr>
        <p:grpSpPr bwMode="auto">
          <a:xfrm>
            <a:off x="4667250" y="2012950"/>
            <a:ext cx="368300" cy="320675"/>
            <a:chOff x="3138" y="1379"/>
            <a:chExt cx="451" cy="392"/>
          </a:xfrm>
        </p:grpSpPr>
        <p:sp>
          <p:nvSpPr>
            <p:cNvPr id="22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23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1996" name="Text Box 492"/>
          <p:cNvSpPr txBox="1">
            <a:spLocks noChangeArrowheads="1"/>
          </p:cNvSpPr>
          <p:nvPr/>
        </p:nvSpPr>
        <p:spPr bwMode="auto">
          <a:xfrm>
            <a:off x="4649788" y="1966913"/>
            <a:ext cx="3206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24" name="Moon 11"/>
          <p:cNvSpPr>
            <a:spLocks noChangeArrowheads="1"/>
          </p:cNvSpPr>
          <p:nvPr/>
        </p:nvSpPr>
        <p:spPr bwMode="auto">
          <a:xfrm rot="10800000">
            <a:off x="5275263" y="2000250"/>
            <a:ext cx="323850" cy="365125"/>
          </a:xfrm>
          <a:prstGeom prst="moon">
            <a:avLst>
              <a:gd name="adj" fmla="val 75500"/>
            </a:avLst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sz="1700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9" name="Flowchart: Connector 8"/>
          <p:cNvSpPr>
            <a:spLocks noChangeArrowheads="1"/>
          </p:cNvSpPr>
          <p:nvPr/>
        </p:nvSpPr>
        <p:spPr bwMode="auto">
          <a:xfrm rot="5400000">
            <a:off x="5606257" y="2150268"/>
            <a:ext cx="63500" cy="61913"/>
          </a:xfrm>
          <a:prstGeom prst="flowChartConnector">
            <a:avLst/>
          </a:prstGeom>
          <a:solidFill>
            <a:srgbClr val="C0C0C0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rot="10800000" vert="eaVert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sz="1700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661999" name="Text Box 495"/>
          <p:cNvSpPr txBox="1">
            <a:spLocks noChangeArrowheads="1"/>
          </p:cNvSpPr>
          <p:nvPr/>
        </p:nvSpPr>
        <p:spPr bwMode="auto">
          <a:xfrm>
            <a:off x="5295900" y="1992313"/>
            <a:ext cx="333375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62000" name="Line 496"/>
          <p:cNvSpPr>
            <a:spLocks noChangeShapeType="1"/>
          </p:cNvSpPr>
          <p:nvPr/>
        </p:nvSpPr>
        <p:spPr bwMode="auto">
          <a:xfrm>
            <a:off x="3998913" y="209232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01" name="Line 497"/>
          <p:cNvSpPr>
            <a:spLocks noChangeShapeType="1"/>
          </p:cNvSpPr>
          <p:nvPr/>
        </p:nvSpPr>
        <p:spPr bwMode="auto">
          <a:xfrm>
            <a:off x="4002088" y="2246313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02" name="Line 498"/>
          <p:cNvSpPr>
            <a:spLocks noChangeShapeType="1"/>
          </p:cNvSpPr>
          <p:nvPr/>
        </p:nvSpPr>
        <p:spPr bwMode="auto">
          <a:xfrm>
            <a:off x="5237163" y="210502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03" name="Line 499"/>
          <p:cNvSpPr>
            <a:spLocks noChangeShapeType="1"/>
          </p:cNvSpPr>
          <p:nvPr/>
        </p:nvSpPr>
        <p:spPr bwMode="auto">
          <a:xfrm>
            <a:off x="5235575" y="2257425"/>
            <a:ext cx="10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2004" name="Group 500"/>
          <p:cNvGrpSpPr>
            <a:grpSpLocks/>
          </p:cNvGrpSpPr>
          <p:nvPr/>
        </p:nvGrpSpPr>
        <p:grpSpPr bwMode="auto">
          <a:xfrm>
            <a:off x="6511925" y="2025650"/>
            <a:ext cx="352425" cy="304800"/>
            <a:chOff x="349" y="994"/>
            <a:chExt cx="286" cy="247"/>
          </a:xfrm>
        </p:grpSpPr>
        <p:sp>
          <p:nvSpPr>
            <p:cNvPr id="25" name="Flowchart: Extract 7"/>
            <p:cNvSpPr>
              <a:spLocks noChangeArrowheads="1"/>
            </p:cNvSpPr>
            <p:nvPr/>
          </p:nvSpPr>
          <p:spPr bwMode="auto">
            <a:xfrm rot="5400000">
              <a:off x="338" y="1005"/>
              <a:ext cx="247" cy="226"/>
            </a:xfrm>
            <a:prstGeom prst="flowChartExtra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26" name="Flowchart: Connector 8"/>
            <p:cNvSpPr>
              <a:spLocks noChangeArrowheads="1"/>
            </p:cNvSpPr>
            <p:nvPr/>
          </p:nvSpPr>
          <p:spPr bwMode="auto">
            <a:xfrm rot="5400000">
              <a:off x="584" y="1093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07" name="TextBox 51"/>
          <p:cNvSpPr txBox="1">
            <a:spLocks noChangeArrowheads="1"/>
          </p:cNvSpPr>
          <p:nvPr/>
        </p:nvSpPr>
        <p:spPr bwMode="auto">
          <a:xfrm>
            <a:off x="6432550" y="1984375"/>
            <a:ext cx="304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700" i="1" smtClean="0">
                <a:solidFill>
                  <a:srgbClr val="000000"/>
                </a:solidFill>
                <a:ea typeface="新細明體" charset="0"/>
                <a:cs typeface="Arial" charset="0"/>
              </a:rPr>
              <a:t>h</a:t>
            </a:r>
          </a:p>
        </p:txBody>
      </p:sp>
      <p:sp>
        <p:nvSpPr>
          <p:cNvPr id="662008" name="Line 504"/>
          <p:cNvSpPr>
            <a:spLocks noChangeShapeType="1"/>
          </p:cNvSpPr>
          <p:nvPr/>
        </p:nvSpPr>
        <p:spPr bwMode="auto">
          <a:xfrm>
            <a:off x="6853238" y="2174875"/>
            <a:ext cx="6985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27" name="Moon 11"/>
          <p:cNvSpPr>
            <a:spLocks noChangeArrowheads="1"/>
          </p:cNvSpPr>
          <p:nvPr/>
        </p:nvSpPr>
        <p:spPr bwMode="auto">
          <a:xfrm rot="10800000">
            <a:off x="5915025" y="2000250"/>
            <a:ext cx="323850" cy="365125"/>
          </a:xfrm>
          <a:prstGeom prst="moon">
            <a:avLst>
              <a:gd name="adj" fmla="val 75500"/>
            </a:avLst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sz="1700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662010" name="Text Box 506"/>
          <p:cNvSpPr txBox="1">
            <a:spLocks noChangeArrowheads="1"/>
          </p:cNvSpPr>
          <p:nvPr/>
        </p:nvSpPr>
        <p:spPr bwMode="auto">
          <a:xfrm>
            <a:off x="5945188" y="1968500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</a:p>
        </p:txBody>
      </p:sp>
      <p:grpSp>
        <p:nvGrpSpPr>
          <p:cNvPr id="662011" name="Group 507"/>
          <p:cNvGrpSpPr>
            <a:grpSpLocks/>
          </p:cNvGrpSpPr>
          <p:nvPr/>
        </p:nvGrpSpPr>
        <p:grpSpPr bwMode="auto">
          <a:xfrm>
            <a:off x="7146925" y="2012950"/>
            <a:ext cx="368300" cy="322263"/>
            <a:chOff x="3138" y="1379"/>
            <a:chExt cx="451" cy="392"/>
          </a:xfrm>
        </p:grpSpPr>
        <p:sp>
          <p:nvSpPr>
            <p:cNvPr id="28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29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14" name="Text Box 510"/>
          <p:cNvSpPr txBox="1">
            <a:spLocks noChangeArrowheads="1"/>
          </p:cNvSpPr>
          <p:nvPr/>
        </p:nvSpPr>
        <p:spPr bwMode="auto">
          <a:xfrm>
            <a:off x="7124700" y="1987550"/>
            <a:ext cx="3238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015" name="Line 511"/>
          <p:cNvSpPr>
            <a:spLocks noChangeShapeType="1"/>
          </p:cNvSpPr>
          <p:nvPr/>
        </p:nvSpPr>
        <p:spPr bwMode="auto">
          <a:xfrm>
            <a:off x="7050088" y="211137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16" name="Line 512"/>
          <p:cNvSpPr>
            <a:spLocks noChangeShapeType="1"/>
          </p:cNvSpPr>
          <p:nvPr/>
        </p:nvSpPr>
        <p:spPr bwMode="auto">
          <a:xfrm>
            <a:off x="7048500" y="2263775"/>
            <a:ext cx="10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2017" name="Group 513"/>
          <p:cNvGrpSpPr>
            <a:grpSpLocks/>
          </p:cNvGrpSpPr>
          <p:nvPr/>
        </p:nvGrpSpPr>
        <p:grpSpPr bwMode="auto">
          <a:xfrm>
            <a:off x="8383588" y="2012950"/>
            <a:ext cx="368300" cy="320675"/>
            <a:chOff x="3138" y="1379"/>
            <a:chExt cx="451" cy="392"/>
          </a:xfrm>
        </p:grpSpPr>
        <p:sp>
          <p:nvSpPr>
            <p:cNvPr id="30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31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20" name="Text Box 516"/>
          <p:cNvSpPr txBox="1">
            <a:spLocks noChangeArrowheads="1"/>
          </p:cNvSpPr>
          <p:nvPr/>
        </p:nvSpPr>
        <p:spPr bwMode="auto">
          <a:xfrm>
            <a:off x="8370888" y="1970088"/>
            <a:ext cx="30638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021" name="Line 517"/>
          <p:cNvSpPr>
            <a:spLocks noChangeShapeType="1"/>
          </p:cNvSpPr>
          <p:nvPr/>
        </p:nvSpPr>
        <p:spPr bwMode="auto">
          <a:xfrm>
            <a:off x="8281988" y="2095500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22" name="Line 518"/>
          <p:cNvSpPr>
            <a:spLocks noChangeShapeType="1"/>
          </p:cNvSpPr>
          <p:nvPr/>
        </p:nvSpPr>
        <p:spPr bwMode="auto">
          <a:xfrm>
            <a:off x="8277225" y="2247900"/>
            <a:ext cx="10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2023" name="Group 519"/>
          <p:cNvGrpSpPr>
            <a:grpSpLocks/>
          </p:cNvGrpSpPr>
          <p:nvPr/>
        </p:nvGrpSpPr>
        <p:grpSpPr bwMode="auto">
          <a:xfrm>
            <a:off x="7740650" y="1995488"/>
            <a:ext cx="393700" cy="365125"/>
            <a:chOff x="1068" y="919"/>
            <a:chExt cx="319" cy="296"/>
          </a:xfrm>
        </p:grpSpPr>
        <p:sp>
          <p:nvSpPr>
            <p:cNvPr id="661951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661504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26" name="Text Box 522"/>
          <p:cNvSpPr txBox="1">
            <a:spLocks noChangeArrowheads="1"/>
          </p:cNvSpPr>
          <p:nvPr/>
        </p:nvSpPr>
        <p:spPr bwMode="auto">
          <a:xfrm>
            <a:off x="7775575" y="1995488"/>
            <a:ext cx="309563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662027" name="Freeform 523"/>
          <p:cNvSpPr>
            <a:spLocks/>
          </p:cNvSpPr>
          <p:nvPr/>
        </p:nvSpPr>
        <p:spPr bwMode="auto">
          <a:xfrm>
            <a:off x="4538663" y="1908175"/>
            <a:ext cx="1198562" cy="269875"/>
          </a:xfrm>
          <a:custGeom>
            <a:avLst/>
            <a:gdLst>
              <a:gd name="T0" fmla="*/ 912 w 969"/>
              <a:gd name="T1" fmla="*/ 219 h 219"/>
              <a:gd name="T2" fmla="*/ 969 w 969"/>
              <a:gd name="T3" fmla="*/ 219 h 219"/>
              <a:gd name="T4" fmla="*/ 969 w 969"/>
              <a:gd name="T5" fmla="*/ 0 h 219"/>
              <a:gd name="T6" fmla="*/ 0 w 969"/>
              <a:gd name="T7" fmla="*/ 0 h 219"/>
              <a:gd name="T8" fmla="*/ 0 w 969"/>
              <a:gd name="T9" fmla="*/ 156 h 219"/>
              <a:gd name="T10" fmla="*/ 105 w 969"/>
              <a:gd name="T11" fmla="*/ 156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969" h="219">
                <a:moveTo>
                  <a:pt x="912" y="219"/>
                </a:moveTo>
                <a:lnTo>
                  <a:pt x="969" y="219"/>
                </a:lnTo>
                <a:lnTo>
                  <a:pt x="969" y="0"/>
                </a:lnTo>
                <a:lnTo>
                  <a:pt x="0" y="0"/>
                </a:lnTo>
                <a:lnTo>
                  <a:pt x="0" y="156"/>
                </a:lnTo>
                <a:lnTo>
                  <a:pt x="105" y="15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28" name="Freeform 524"/>
          <p:cNvSpPr>
            <a:spLocks/>
          </p:cNvSpPr>
          <p:nvPr/>
        </p:nvSpPr>
        <p:spPr bwMode="auto">
          <a:xfrm>
            <a:off x="4427538" y="2173288"/>
            <a:ext cx="239712" cy="88900"/>
          </a:xfrm>
          <a:custGeom>
            <a:avLst/>
            <a:gdLst>
              <a:gd name="T0" fmla="*/ 0 w 192"/>
              <a:gd name="T1" fmla="*/ 0 h 93"/>
              <a:gd name="T2" fmla="*/ 90 w 192"/>
              <a:gd name="T3" fmla="*/ 0 h 93"/>
              <a:gd name="T4" fmla="*/ 90 w 192"/>
              <a:gd name="T5" fmla="*/ 93 h 93"/>
              <a:gd name="T6" fmla="*/ 192 w 192"/>
              <a:gd name="T7" fmla="*/ 93 h 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2" h="93">
                <a:moveTo>
                  <a:pt x="0" y="0"/>
                </a:moveTo>
                <a:lnTo>
                  <a:pt x="90" y="0"/>
                </a:lnTo>
                <a:lnTo>
                  <a:pt x="90" y="93"/>
                </a:lnTo>
                <a:lnTo>
                  <a:pt x="192" y="9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29" name="Freeform 525"/>
          <p:cNvSpPr>
            <a:spLocks/>
          </p:cNvSpPr>
          <p:nvPr/>
        </p:nvSpPr>
        <p:spPr bwMode="auto">
          <a:xfrm>
            <a:off x="5033963" y="2170113"/>
            <a:ext cx="944562" cy="296862"/>
          </a:xfrm>
          <a:custGeom>
            <a:avLst/>
            <a:gdLst>
              <a:gd name="T0" fmla="*/ 0 w 765"/>
              <a:gd name="T1" fmla="*/ 0 h 240"/>
              <a:gd name="T2" fmla="*/ 78 w 765"/>
              <a:gd name="T3" fmla="*/ 0 h 240"/>
              <a:gd name="T4" fmla="*/ 78 w 765"/>
              <a:gd name="T5" fmla="*/ 240 h 240"/>
              <a:gd name="T6" fmla="*/ 606 w 765"/>
              <a:gd name="T7" fmla="*/ 240 h 240"/>
              <a:gd name="T8" fmla="*/ 606 w 765"/>
              <a:gd name="T9" fmla="*/ 72 h 240"/>
              <a:gd name="T10" fmla="*/ 765 w 765"/>
              <a:gd name="T11" fmla="*/ 72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765" h="240">
                <a:moveTo>
                  <a:pt x="0" y="0"/>
                </a:moveTo>
                <a:lnTo>
                  <a:pt x="78" y="0"/>
                </a:lnTo>
                <a:lnTo>
                  <a:pt x="78" y="240"/>
                </a:lnTo>
                <a:lnTo>
                  <a:pt x="606" y="240"/>
                </a:lnTo>
                <a:lnTo>
                  <a:pt x="606" y="72"/>
                </a:lnTo>
                <a:lnTo>
                  <a:pt x="765" y="7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0" name="Freeform 526"/>
          <p:cNvSpPr>
            <a:spLocks/>
          </p:cNvSpPr>
          <p:nvPr/>
        </p:nvSpPr>
        <p:spPr bwMode="auto">
          <a:xfrm>
            <a:off x="5775325" y="1908175"/>
            <a:ext cx="2451100" cy="265113"/>
          </a:xfrm>
          <a:custGeom>
            <a:avLst/>
            <a:gdLst>
              <a:gd name="T0" fmla="*/ 1926 w 2001"/>
              <a:gd name="T1" fmla="*/ 210 h 210"/>
              <a:gd name="T2" fmla="*/ 2001 w 2001"/>
              <a:gd name="T3" fmla="*/ 210 h 210"/>
              <a:gd name="T4" fmla="*/ 2001 w 2001"/>
              <a:gd name="T5" fmla="*/ 0 h 210"/>
              <a:gd name="T6" fmla="*/ 0 w 2001"/>
              <a:gd name="T7" fmla="*/ 0 h 210"/>
              <a:gd name="T8" fmla="*/ 0 w 2001"/>
              <a:gd name="T9" fmla="*/ 156 h 210"/>
              <a:gd name="T10" fmla="*/ 162 w 2001"/>
              <a:gd name="T11" fmla="*/ 156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001" h="210">
                <a:moveTo>
                  <a:pt x="1926" y="210"/>
                </a:moveTo>
                <a:lnTo>
                  <a:pt x="2001" y="210"/>
                </a:lnTo>
                <a:lnTo>
                  <a:pt x="2001" y="0"/>
                </a:lnTo>
                <a:lnTo>
                  <a:pt x="0" y="0"/>
                </a:lnTo>
                <a:lnTo>
                  <a:pt x="0" y="156"/>
                </a:lnTo>
                <a:lnTo>
                  <a:pt x="162" y="15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1" name="Line 527"/>
          <p:cNvSpPr>
            <a:spLocks noChangeShapeType="1"/>
          </p:cNvSpPr>
          <p:nvPr/>
        </p:nvSpPr>
        <p:spPr bwMode="auto">
          <a:xfrm>
            <a:off x="6234113" y="2178050"/>
            <a:ext cx="280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2" name="Freeform 528"/>
          <p:cNvSpPr>
            <a:spLocks/>
          </p:cNvSpPr>
          <p:nvPr/>
        </p:nvSpPr>
        <p:spPr bwMode="auto">
          <a:xfrm>
            <a:off x="7618413" y="2170113"/>
            <a:ext cx="1196975" cy="292100"/>
          </a:xfrm>
          <a:custGeom>
            <a:avLst/>
            <a:gdLst>
              <a:gd name="T0" fmla="*/ 921 w 969"/>
              <a:gd name="T1" fmla="*/ 0 h 237"/>
              <a:gd name="T2" fmla="*/ 969 w 969"/>
              <a:gd name="T3" fmla="*/ 0 h 237"/>
              <a:gd name="T4" fmla="*/ 969 w 969"/>
              <a:gd name="T5" fmla="*/ 237 h 237"/>
              <a:gd name="T6" fmla="*/ 492 w 969"/>
              <a:gd name="T7" fmla="*/ 237 h 237"/>
              <a:gd name="T8" fmla="*/ 0 w 969"/>
              <a:gd name="T9" fmla="*/ 237 h 237"/>
              <a:gd name="T10" fmla="*/ 0 w 969"/>
              <a:gd name="T11" fmla="*/ 78 h 237"/>
              <a:gd name="T12" fmla="*/ 150 w 969"/>
              <a:gd name="T13" fmla="*/ 78 h 23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969" h="237">
                <a:moveTo>
                  <a:pt x="921" y="0"/>
                </a:moveTo>
                <a:lnTo>
                  <a:pt x="969" y="0"/>
                </a:lnTo>
                <a:lnTo>
                  <a:pt x="969" y="237"/>
                </a:lnTo>
                <a:lnTo>
                  <a:pt x="492" y="237"/>
                </a:lnTo>
                <a:lnTo>
                  <a:pt x="0" y="237"/>
                </a:lnTo>
                <a:lnTo>
                  <a:pt x="0" y="78"/>
                </a:lnTo>
                <a:lnTo>
                  <a:pt x="150" y="7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3" name="Freeform 529"/>
          <p:cNvSpPr>
            <a:spLocks/>
          </p:cNvSpPr>
          <p:nvPr/>
        </p:nvSpPr>
        <p:spPr bwMode="auto">
          <a:xfrm>
            <a:off x="7518400" y="2078038"/>
            <a:ext cx="285750" cy="92075"/>
          </a:xfrm>
          <a:custGeom>
            <a:avLst/>
            <a:gdLst>
              <a:gd name="T0" fmla="*/ 0 w 231"/>
              <a:gd name="T1" fmla="*/ 75 h 75"/>
              <a:gd name="T2" fmla="*/ 78 w 231"/>
              <a:gd name="T3" fmla="*/ 75 h 75"/>
              <a:gd name="T4" fmla="*/ 78 w 231"/>
              <a:gd name="T5" fmla="*/ 0 h 75"/>
              <a:gd name="T6" fmla="*/ 231 w 231"/>
              <a:gd name="T7" fmla="*/ 0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1" h="75">
                <a:moveTo>
                  <a:pt x="0" y="75"/>
                </a:moveTo>
                <a:lnTo>
                  <a:pt x="78" y="75"/>
                </a:lnTo>
                <a:lnTo>
                  <a:pt x="78" y="0"/>
                </a:lnTo>
                <a:lnTo>
                  <a:pt x="231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4" name="Rectangle 530"/>
          <p:cNvSpPr>
            <a:spLocks noChangeArrowheads="1"/>
          </p:cNvSpPr>
          <p:nvPr/>
        </p:nvSpPr>
        <p:spPr bwMode="auto">
          <a:xfrm>
            <a:off x="836613" y="3783013"/>
            <a:ext cx="2798762" cy="184785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5" name="Rectangle 531"/>
          <p:cNvSpPr>
            <a:spLocks noChangeArrowheads="1"/>
          </p:cNvSpPr>
          <p:nvPr/>
        </p:nvSpPr>
        <p:spPr bwMode="auto">
          <a:xfrm>
            <a:off x="1622425" y="4030663"/>
            <a:ext cx="503238" cy="449262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6" name="Rectangle 532"/>
          <p:cNvSpPr>
            <a:spLocks noChangeArrowheads="1"/>
          </p:cNvSpPr>
          <p:nvPr/>
        </p:nvSpPr>
        <p:spPr bwMode="auto">
          <a:xfrm>
            <a:off x="1624013" y="4703763"/>
            <a:ext cx="504825" cy="44767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7" name="Rectangle 533"/>
          <p:cNvSpPr>
            <a:spLocks noChangeArrowheads="1"/>
          </p:cNvSpPr>
          <p:nvPr/>
        </p:nvSpPr>
        <p:spPr bwMode="auto">
          <a:xfrm>
            <a:off x="2308225" y="4030663"/>
            <a:ext cx="503238" cy="449262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8" name="Rectangle 534"/>
          <p:cNvSpPr>
            <a:spLocks noChangeArrowheads="1"/>
          </p:cNvSpPr>
          <p:nvPr/>
        </p:nvSpPr>
        <p:spPr bwMode="auto">
          <a:xfrm>
            <a:off x="947738" y="4030663"/>
            <a:ext cx="503237" cy="449262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39" name="Rectangle 535"/>
          <p:cNvSpPr>
            <a:spLocks noChangeArrowheads="1"/>
          </p:cNvSpPr>
          <p:nvPr/>
        </p:nvSpPr>
        <p:spPr bwMode="auto">
          <a:xfrm>
            <a:off x="955675" y="4703763"/>
            <a:ext cx="503238" cy="44767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40" name="Rectangle 536"/>
          <p:cNvSpPr>
            <a:spLocks noChangeArrowheads="1"/>
          </p:cNvSpPr>
          <p:nvPr/>
        </p:nvSpPr>
        <p:spPr bwMode="auto">
          <a:xfrm>
            <a:off x="2982913" y="4703763"/>
            <a:ext cx="503237" cy="44767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41" name="Rectangle 537"/>
          <p:cNvSpPr>
            <a:spLocks noChangeArrowheads="1"/>
          </p:cNvSpPr>
          <p:nvPr/>
        </p:nvSpPr>
        <p:spPr bwMode="auto">
          <a:xfrm>
            <a:off x="2308225" y="4703763"/>
            <a:ext cx="503238" cy="447675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42" name="Rectangle 538"/>
          <p:cNvSpPr>
            <a:spLocks noChangeArrowheads="1"/>
          </p:cNvSpPr>
          <p:nvPr/>
        </p:nvSpPr>
        <p:spPr bwMode="auto">
          <a:xfrm>
            <a:off x="2982913" y="4030663"/>
            <a:ext cx="503237" cy="449262"/>
          </a:xfrm>
          <a:prstGeom prst="rect">
            <a:avLst/>
          </a:prstGeom>
          <a:solidFill>
            <a:srgbClr val="B2B2B2"/>
          </a:solidFill>
          <a:ln>
            <a:noFill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2043" name="Group 539"/>
          <p:cNvGrpSpPr>
            <a:grpSpLocks/>
          </p:cNvGrpSpPr>
          <p:nvPr/>
        </p:nvGrpSpPr>
        <p:grpSpPr bwMode="auto">
          <a:xfrm>
            <a:off x="1725613" y="4100513"/>
            <a:ext cx="369887" cy="320675"/>
            <a:chOff x="3138" y="1379"/>
            <a:chExt cx="451" cy="392"/>
          </a:xfrm>
        </p:grpSpPr>
        <p:sp>
          <p:nvSpPr>
            <p:cNvPr id="661505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661506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46" name="Text Box 542"/>
          <p:cNvSpPr txBox="1">
            <a:spLocks noChangeArrowheads="1"/>
          </p:cNvSpPr>
          <p:nvPr/>
        </p:nvSpPr>
        <p:spPr bwMode="auto">
          <a:xfrm>
            <a:off x="1701800" y="4062413"/>
            <a:ext cx="3302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047" name="Line 543"/>
          <p:cNvSpPr>
            <a:spLocks noChangeShapeType="1"/>
          </p:cNvSpPr>
          <p:nvPr/>
        </p:nvSpPr>
        <p:spPr bwMode="auto">
          <a:xfrm>
            <a:off x="1624013" y="4183063"/>
            <a:ext cx="104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48" name="Line 544"/>
          <p:cNvSpPr>
            <a:spLocks noChangeShapeType="1"/>
          </p:cNvSpPr>
          <p:nvPr/>
        </p:nvSpPr>
        <p:spPr bwMode="auto">
          <a:xfrm>
            <a:off x="1619250" y="4335463"/>
            <a:ext cx="104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2049" name="Group 545"/>
          <p:cNvGrpSpPr>
            <a:grpSpLocks/>
          </p:cNvGrpSpPr>
          <p:nvPr/>
        </p:nvGrpSpPr>
        <p:grpSpPr bwMode="auto">
          <a:xfrm>
            <a:off x="1042988" y="4117975"/>
            <a:ext cx="354012" cy="304800"/>
            <a:chOff x="349" y="994"/>
            <a:chExt cx="286" cy="247"/>
          </a:xfrm>
        </p:grpSpPr>
        <p:sp>
          <p:nvSpPr>
            <p:cNvPr id="8" name="Flowchart: Extract 7"/>
            <p:cNvSpPr>
              <a:spLocks noChangeArrowheads="1"/>
            </p:cNvSpPr>
            <p:nvPr/>
          </p:nvSpPr>
          <p:spPr bwMode="auto">
            <a:xfrm rot="5400000">
              <a:off x="338" y="1005"/>
              <a:ext cx="247" cy="226"/>
            </a:xfrm>
            <a:prstGeom prst="flowChartExtract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661507" name="Flowchart: Connector 8"/>
            <p:cNvSpPr>
              <a:spLocks noChangeArrowheads="1"/>
            </p:cNvSpPr>
            <p:nvPr/>
          </p:nvSpPr>
          <p:spPr bwMode="auto">
            <a:xfrm rot="5400000">
              <a:off x="584" y="1093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52" name="TextBox 51"/>
          <p:cNvSpPr txBox="1">
            <a:spLocks noChangeArrowheads="1"/>
          </p:cNvSpPr>
          <p:nvPr/>
        </p:nvSpPr>
        <p:spPr bwMode="auto">
          <a:xfrm>
            <a:off x="963613" y="4079875"/>
            <a:ext cx="304800" cy="35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zh-TW" sz="1700" i="1" smtClean="0">
                <a:solidFill>
                  <a:srgbClr val="000000"/>
                </a:solidFill>
                <a:ea typeface="新細明體" charset="0"/>
                <a:cs typeface="Arial" charset="0"/>
              </a:rPr>
              <a:t>h</a:t>
            </a:r>
          </a:p>
        </p:txBody>
      </p:sp>
      <p:sp>
        <p:nvSpPr>
          <p:cNvPr id="662053" name="Line 549"/>
          <p:cNvSpPr>
            <a:spLocks noChangeShapeType="1"/>
          </p:cNvSpPr>
          <p:nvPr/>
        </p:nvSpPr>
        <p:spPr bwMode="auto">
          <a:xfrm>
            <a:off x="1385888" y="4267200"/>
            <a:ext cx="6826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1509" name="Moon 11"/>
          <p:cNvSpPr>
            <a:spLocks noChangeArrowheads="1"/>
          </p:cNvSpPr>
          <p:nvPr/>
        </p:nvSpPr>
        <p:spPr bwMode="auto">
          <a:xfrm rot="10800000">
            <a:off x="1057275" y="4754563"/>
            <a:ext cx="323850" cy="365125"/>
          </a:xfrm>
          <a:prstGeom prst="moon">
            <a:avLst>
              <a:gd name="adj" fmla="val 75500"/>
            </a:avLst>
          </a:prstGeom>
          <a:solidFill>
            <a:srgbClr val="C0C0C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rot="1080000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TW" sz="1700" smtClean="0">
              <a:solidFill>
                <a:srgbClr val="000000"/>
              </a:solidFill>
              <a:latin typeface="Arial" charset="0"/>
              <a:ea typeface="新細明體" charset="0"/>
              <a:cs typeface="Arial" charset="0"/>
            </a:endParaRPr>
          </a:p>
        </p:txBody>
      </p:sp>
      <p:sp>
        <p:nvSpPr>
          <p:cNvPr id="662055" name="Text Box 551"/>
          <p:cNvSpPr txBox="1">
            <a:spLocks noChangeArrowheads="1"/>
          </p:cNvSpPr>
          <p:nvPr/>
        </p:nvSpPr>
        <p:spPr bwMode="auto">
          <a:xfrm>
            <a:off x="1081088" y="4725988"/>
            <a:ext cx="319087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</a:p>
        </p:txBody>
      </p:sp>
      <p:grpSp>
        <p:nvGrpSpPr>
          <p:cNvPr id="662056" name="Group 552"/>
          <p:cNvGrpSpPr>
            <a:grpSpLocks/>
          </p:cNvGrpSpPr>
          <p:nvPr/>
        </p:nvGrpSpPr>
        <p:grpSpPr bwMode="auto">
          <a:xfrm>
            <a:off x="1698625" y="4764088"/>
            <a:ext cx="393700" cy="365125"/>
            <a:chOff x="1068" y="919"/>
            <a:chExt cx="319" cy="296"/>
          </a:xfrm>
        </p:grpSpPr>
        <p:sp>
          <p:nvSpPr>
            <p:cNvPr id="661510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661511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59" name="Text Box 555"/>
          <p:cNvSpPr txBox="1">
            <a:spLocks noChangeArrowheads="1"/>
          </p:cNvSpPr>
          <p:nvPr/>
        </p:nvSpPr>
        <p:spPr bwMode="auto">
          <a:xfrm>
            <a:off x="1717675" y="4757738"/>
            <a:ext cx="319088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</a:p>
        </p:txBody>
      </p:sp>
      <p:grpSp>
        <p:nvGrpSpPr>
          <p:cNvPr id="662060" name="Group 556"/>
          <p:cNvGrpSpPr>
            <a:grpSpLocks/>
          </p:cNvGrpSpPr>
          <p:nvPr/>
        </p:nvGrpSpPr>
        <p:grpSpPr bwMode="auto">
          <a:xfrm>
            <a:off x="2403475" y="4097338"/>
            <a:ext cx="368300" cy="320675"/>
            <a:chOff x="3138" y="1379"/>
            <a:chExt cx="451" cy="392"/>
          </a:xfrm>
        </p:grpSpPr>
        <p:sp>
          <p:nvSpPr>
            <p:cNvPr id="661512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661513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63" name="Text Box 559"/>
          <p:cNvSpPr txBox="1">
            <a:spLocks noChangeArrowheads="1"/>
          </p:cNvSpPr>
          <p:nvPr/>
        </p:nvSpPr>
        <p:spPr bwMode="auto">
          <a:xfrm>
            <a:off x="2389188" y="4075113"/>
            <a:ext cx="32385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62064" name="Group 560"/>
          <p:cNvGrpSpPr>
            <a:grpSpLocks/>
          </p:cNvGrpSpPr>
          <p:nvPr/>
        </p:nvGrpSpPr>
        <p:grpSpPr bwMode="auto">
          <a:xfrm>
            <a:off x="3054350" y="4090988"/>
            <a:ext cx="395288" cy="365125"/>
            <a:chOff x="1068" y="919"/>
            <a:chExt cx="319" cy="296"/>
          </a:xfrm>
        </p:grpSpPr>
        <p:sp>
          <p:nvSpPr>
            <p:cNvPr id="661514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661515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67" name="Text Box 563"/>
          <p:cNvSpPr txBox="1">
            <a:spLocks noChangeArrowheads="1"/>
          </p:cNvSpPr>
          <p:nvPr/>
        </p:nvSpPr>
        <p:spPr bwMode="auto">
          <a:xfrm>
            <a:off x="3078163" y="4067175"/>
            <a:ext cx="31115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grpSp>
        <p:nvGrpSpPr>
          <p:cNvPr id="662068" name="Group 564"/>
          <p:cNvGrpSpPr>
            <a:grpSpLocks/>
          </p:cNvGrpSpPr>
          <p:nvPr/>
        </p:nvGrpSpPr>
        <p:grpSpPr bwMode="auto">
          <a:xfrm>
            <a:off x="2408238" y="4773613"/>
            <a:ext cx="369887" cy="320675"/>
            <a:chOff x="3138" y="1379"/>
            <a:chExt cx="451" cy="392"/>
          </a:xfrm>
        </p:grpSpPr>
        <p:sp>
          <p:nvSpPr>
            <p:cNvPr id="15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661516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71" name="Text Box 567"/>
          <p:cNvSpPr txBox="1">
            <a:spLocks noChangeArrowheads="1"/>
          </p:cNvSpPr>
          <p:nvPr/>
        </p:nvSpPr>
        <p:spPr bwMode="auto">
          <a:xfrm>
            <a:off x="2384425" y="4732338"/>
            <a:ext cx="3302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grpSp>
        <p:nvGrpSpPr>
          <p:cNvPr id="662072" name="Group 568"/>
          <p:cNvGrpSpPr>
            <a:grpSpLocks/>
          </p:cNvGrpSpPr>
          <p:nvPr/>
        </p:nvGrpSpPr>
        <p:grpSpPr bwMode="auto">
          <a:xfrm>
            <a:off x="3065463" y="4768850"/>
            <a:ext cx="393700" cy="365125"/>
            <a:chOff x="1068" y="919"/>
            <a:chExt cx="319" cy="296"/>
          </a:xfrm>
        </p:grpSpPr>
        <p:sp>
          <p:nvSpPr>
            <p:cNvPr id="661517" name="Moon 11"/>
            <p:cNvSpPr>
              <a:spLocks noChangeArrowheads="1"/>
            </p:cNvSpPr>
            <p:nvPr/>
          </p:nvSpPr>
          <p:spPr bwMode="auto">
            <a:xfrm rot="10800000">
              <a:off x="1068" y="919"/>
              <a:ext cx="263" cy="296"/>
            </a:xfrm>
            <a:prstGeom prst="moon">
              <a:avLst>
                <a:gd name="adj" fmla="val 75500"/>
              </a:avLst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1080000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661518" name="Flowchart: Connector 8"/>
            <p:cNvSpPr>
              <a:spLocks noChangeArrowheads="1"/>
            </p:cNvSpPr>
            <p:nvPr/>
          </p:nvSpPr>
          <p:spPr bwMode="auto">
            <a:xfrm rot="5400000">
              <a:off x="1336" y="1041"/>
              <a:ext cx="51" cy="50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17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662075" name="Text Box 571"/>
          <p:cNvSpPr txBox="1">
            <a:spLocks noChangeArrowheads="1"/>
          </p:cNvSpPr>
          <p:nvPr/>
        </p:nvSpPr>
        <p:spPr bwMode="auto">
          <a:xfrm>
            <a:off x="3089275" y="4759325"/>
            <a:ext cx="319088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662076" name="Freeform 572"/>
          <p:cNvSpPr>
            <a:spLocks/>
          </p:cNvSpPr>
          <p:nvPr/>
        </p:nvSpPr>
        <p:spPr bwMode="auto">
          <a:xfrm>
            <a:off x="892175" y="4267200"/>
            <a:ext cx="620713" cy="666750"/>
          </a:xfrm>
          <a:custGeom>
            <a:avLst/>
            <a:gdLst>
              <a:gd name="T0" fmla="*/ 396 w 504"/>
              <a:gd name="T1" fmla="*/ 540 h 540"/>
              <a:gd name="T2" fmla="*/ 504 w 504"/>
              <a:gd name="T3" fmla="*/ 540 h 540"/>
              <a:gd name="T4" fmla="*/ 504 w 504"/>
              <a:gd name="T5" fmla="*/ 320 h 540"/>
              <a:gd name="T6" fmla="*/ 0 w 504"/>
              <a:gd name="T7" fmla="*/ 320 h 540"/>
              <a:gd name="T8" fmla="*/ 0 w 504"/>
              <a:gd name="T9" fmla="*/ 0 h 540"/>
              <a:gd name="T10" fmla="*/ 128 w 504"/>
              <a:gd name="T11" fmla="*/ 0 h 5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04" h="540">
                <a:moveTo>
                  <a:pt x="396" y="540"/>
                </a:moveTo>
                <a:lnTo>
                  <a:pt x="504" y="540"/>
                </a:lnTo>
                <a:lnTo>
                  <a:pt x="504" y="320"/>
                </a:lnTo>
                <a:lnTo>
                  <a:pt x="0" y="320"/>
                </a:lnTo>
                <a:lnTo>
                  <a:pt x="0" y="0"/>
                </a:lnTo>
                <a:lnTo>
                  <a:pt x="128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77" name="Freeform 573"/>
          <p:cNvSpPr>
            <a:spLocks/>
          </p:cNvSpPr>
          <p:nvPr/>
        </p:nvSpPr>
        <p:spPr bwMode="auto">
          <a:xfrm>
            <a:off x="915988" y="4943475"/>
            <a:ext cx="1273175" cy="271463"/>
          </a:xfrm>
          <a:custGeom>
            <a:avLst/>
            <a:gdLst>
              <a:gd name="T0" fmla="*/ 952 w 1032"/>
              <a:gd name="T1" fmla="*/ 0 h 208"/>
              <a:gd name="T2" fmla="*/ 1032 w 1032"/>
              <a:gd name="T3" fmla="*/ 0 h 208"/>
              <a:gd name="T4" fmla="*/ 1032 w 1032"/>
              <a:gd name="T5" fmla="*/ 208 h 208"/>
              <a:gd name="T6" fmla="*/ 0 w 1032"/>
              <a:gd name="T7" fmla="*/ 208 h 208"/>
              <a:gd name="T8" fmla="*/ 0 w 1032"/>
              <a:gd name="T9" fmla="*/ 56 h 208"/>
              <a:gd name="T10" fmla="*/ 168 w 1032"/>
              <a:gd name="T11" fmla="*/ 56 h 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2" h="208">
                <a:moveTo>
                  <a:pt x="952" y="0"/>
                </a:moveTo>
                <a:lnTo>
                  <a:pt x="1032" y="0"/>
                </a:lnTo>
                <a:lnTo>
                  <a:pt x="1032" y="208"/>
                </a:lnTo>
                <a:lnTo>
                  <a:pt x="0" y="208"/>
                </a:lnTo>
                <a:lnTo>
                  <a:pt x="0" y="56"/>
                </a:lnTo>
                <a:lnTo>
                  <a:pt x="168" y="5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78" name="Freeform 574"/>
          <p:cNvSpPr>
            <a:spLocks/>
          </p:cNvSpPr>
          <p:nvPr/>
        </p:nvSpPr>
        <p:spPr bwMode="auto">
          <a:xfrm>
            <a:off x="1550988" y="4262438"/>
            <a:ext cx="636587" cy="750887"/>
          </a:xfrm>
          <a:custGeom>
            <a:avLst/>
            <a:gdLst>
              <a:gd name="T0" fmla="*/ 441 w 516"/>
              <a:gd name="T1" fmla="*/ 0 h 609"/>
              <a:gd name="T2" fmla="*/ 516 w 516"/>
              <a:gd name="T3" fmla="*/ 0 h 609"/>
              <a:gd name="T4" fmla="*/ 516 w 516"/>
              <a:gd name="T5" fmla="*/ 222 h 609"/>
              <a:gd name="T6" fmla="*/ 0 w 516"/>
              <a:gd name="T7" fmla="*/ 222 h 609"/>
              <a:gd name="T8" fmla="*/ 0 w 516"/>
              <a:gd name="T9" fmla="*/ 609 h 609"/>
              <a:gd name="T10" fmla="*/ 177 w 516"/>
              <a:gd name="T11" fmla="*/ 609 h 6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516" h="609">
                <a:moveTo>
                  <a:pt x="441" y="0"/>
                </a:moveTo>
                <a:lnTo>
                  <a:pt x="516" y="0"/>
                </a:lnTo>
                <a:lnTo>
                  <a:pt x="516" y="222"/>
                </a:lnTo>
                <a:lnTo>
                  <a:pt x="0" y="222"/>
                </a:lnTo>
                <a:lnTo>
                  <a:pt x="0" y="609"/>
                </a:lnTo>
                <a:lnTo>
                  <a:pt x="177" y="60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79" name="Line 575"/>
          <p:cNvSpPr>
            <a:spLocks noChangeShapeType="1"/>
          </p:cNvSpPr>
          <p:nvPr/>
        </p:nvSpPr>
        <p:spPr bwMode="auto">
          <a:xfrm>
            <a:off x="2306638" y="4195763"/>
            <a:ext cx="10477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80" name="Line 576"/>
          <p:cNvSpPr>
            <a:spLocks noChangeShapeType="1"/>
          </p:cNvSpPr>
          <p:nvPr/>
        </p:nvSpPr>
        <p:spPr bwMode="auto">
          <a:xfrm>
            <a:off x="2306638" y="4348163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81" name="Line 577"/>
          <p:cNvSpPr>
            <a:spLocks noChangeShapeType="1"/>
          </p:cNvSpPr>
          <p:nvPr/>
        </p:nvSpPr>
        <p:spPr bwMode="auto">
          <a:xfrm>
            <a:off x="3017838" y="418782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82" name="Line 578"/>
          <p:cNvSpPr>
            <a:spLocks noChangeShapeType="1"/>
          </p:cNvSpPr>
          <p:nvPr/>
        </p:nvSpPr>
        <p:spPr bwMode="auto">
          <a:xfrm>
            <a:off x="3021013" y="4341813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83" name="Line 579"/>
          <p:cNvSpPr>
            <a:spLocks noChangeShapeType="1"/>
          </p:cNvSpPr>
          <p:nvPr/>
        </p:nvSpPr>
        <p:spPr bwMode="auto">
          <a:xfrm>
            <a:off x="3027363" y="4873625"/>
            <a:ext cx="1031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84" name="Line 580"/>
          <p:cNvSpPr>
            <a:spLocks noChangeShapeType="1"/>
          </p:cNvSpPr>
          <p:nvPr/>
        </p:nvSpPr>
        <p:spPr bwMode="auto">
          <a:xfrm>
            <a:off x="3025775" y="5027613"/>
            <a:ext cx="10318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85" name="Freeform 581"/>
          <p:cNvSpPr>
            <a:spLocks/>
          </p:cNvSpPr>
          <p:nvPr/>
        </p:nvSpPr>
        <p:spPr bwMode="auto">
          <a:xfrm>
            <a:off x="2265363" y="4262438"/>
            <a:ext cx="1277937" cy="595312"/>
          </a:xfrm>
          <a:custGeom>
            <a:avLst/>
            <a:gdLst>
              <a:gd name="T0" fmla="*/ 960 w 1035"/>
              <a:gd name="T1" fmla="*/ 0 h 483"/>
              <a:gd name="T2" fmla="*/ 1035 w 1035"/>
              <a:gd name="T3" fmla="*/ 0 h 483"/>
              <a:gd name="T4" fmla="*/ 1035 w 1035"/>
              <a:gd name="T5" fmla="*/ 327 h 483"/>
              <a:gd name="T6" fmla="*/ 0 w 1035"/>
              <a:gd name="T7" fmla="*/ 327 h 483"/>
              <a:gd name="T8" fmla="*/ 0 w 1035"/>
              <a:gd name="T9" fmla="*/ 483 h 483"/>
              <a:gd name="T10" fmla="*/ 120 w 1035"/>
              <a:gd name="T11" fmla="*/ 483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35" h="483">
                <a:moveTo>
                  <a:pt x="960" y="0"/>
                </a:moveTo>
                <a:lnTo>
                  <a:pt x="1035" y="0"/>
                </a:lnTo>
                <a:lnTo>
                  <a:pt x="1035" y="327"/>
                </a:lnTo>
                <a:lnTo>
                  <a:pt x="0" y="327"/>
                </a:lnTo>
                <a:lnTo>
                  <a:pt x="0" y="483"/>
                </a:lnTo>
                <a:lnTo>
                  <a:pt x="120" y="483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86" name="Freeform 582"/>
          <p:cNvSpPr>
            <a:spLocks/>
          </p:cNvSpPr>
          <p:nvPr/>
        </p:nvSpPr>
        <p:spPr bwMode="auto">
          <a:xfrm>
            <a:off x="2265363" y="4946650"/>
            <a:ext cx="1277937" cy="269875"/>
          </a:xfrm>
          <a:custGeom>
            <a:avLst/>
            <a:gdLst>
              <a:gd name="T0" fmla="*/ 966 w 1044"/>
              <a:gd name="T1" fmla="*/ 0 h 219"/>
              <a:gd name="T2" fmla="*/ 1044 w 1044"/>
              <a:gd name="T3" fmla="*/ 0 h 219"/>
              <a:gd name="T4" fmla="*/ 1044 w 1044"/>
              <a:gd name="T5" fmla="*/ 219 h 219"/>
              <a:gd name="T6" fmla="*/ 0 w 1044"/>
              <a:gd name="T7" fmla="*/ 219 h 219"/>
              <a:gd name="T8" fmla="*/ 0 w 1044"/>
              <a:gd name="T9" fmla="*/ 54 h 219"/>
              <a:gd name="T10" fmla="*/ 117 w 1044"/>
              <a:gd name="T11" fmla="*/ 54 h 2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44" h="219">
                <a:moveTo>
                  <a:pt x="966" y="0"/>
                </a:moveTo>
                <a:lnTo>
                  <a:pt x="1044" y="0"/>
                </a:lnTo>
                <a:lnTo>
                  <a:pt x="1044" y="219"/>
                </a:lnTo>
                <a:lnTo>
                  <a:pt x="0" y="219"/>
                </a:lnTo>
                <a:lnTo>
                  <a:pt x="0" y="54"/>
                </a:lnTo>
                <a:lnTo>
                  <a:pt x="117" y="5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87" name="Freeform 583"/>
          <p:cNvSpPr>
            <a:spLocks/>
          </p:cNvSpPr>
          <p:nvPr/>
        </p:nvSpPr>
        <p:spPr bwMode="auto">
          <a:xfrm>
            <a:off x="1595438" y="4262438"/>
            <a:ext cx="1298575" cy="588962"/>
          </a:xfrm>
          <a:custGeom>
            <a:avLst/>
            <a:gdLst>
              <a:gd name="T0" fmla="*/ 957 w 1053"/>
              <a:gd name="T1" fmla="*/ 0 h 477"/>
              <a:gd name="T2" fmla="*/ 1053 w 1053"/>
              <a:gd name="T3" fmla="*/ 0 h 477"/>
              <a:gd name="T4" fmla="*/ 1053 w 1053"/>
              <a:gd name="T5" fmla="*/ 285 h 477"/>
              <a:gd name="T6" fmla="*/ 0 w 1053"/>
              <a:gd name="T7" fmla="*/ 285 h 477"/>
              <a:gd name="T8" fmla="*/ 0 w 1053"/>
              <a:gd name="T9" fmla="*/ 477 h 477"/>
              <a:gd name="T10" fmla="*/ 126 w 1053"/>
              <a:gd name="T11" fmla="*/ 477 h 4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53" h="477">
                <a:moveTo>
                  <a:pt x="957" y="0"/>
                </a:moveTo>
                <a:lnTo>
                  <a:pt x="1053" y="0"/>
                </a:lnTo>
                <a:lnTo>
                  <a:pt x="1053" y="285"/>
                </a:lnTo>
                <a:lnTo>
                  <a:pt x="0" y="285"/>
                </a:lnTo>
                <a:lnTo>
                  <a:pt x="0" y="477"/>
                </a:lnTo>
                <a:lnTo>
                  <a:pt x="126" y="47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088" name="Freeform 584"/>
          <p:cNvSpPr>
            <a:spLocks/>
          </p:cNvSpPr>
          <p:nvPr/>
        </p:nvSpPr>
        <p:spPr bwMode="auto">
          <a:xfrm>
            <a:off x="873125" y="4843463"/>
            <a:ext cx="2017713" cy="439737"/>
          </a:xfrm>
          <a:custGeom>
            <a:avLst/>
            <a:gdLst>
              <a:gd name="T0" fmla="*/ 1542 w 1635"/>
              <a:gd name="T1" fmla="*/ 75 h 357"/>
              <a:gd name="T2" fmla="*/ 1635 w 1635"/>
              <a:gd name="T3" fmla="*/ 75 h 357"/>
              <a:gd name="T4" fmla="*/ 1635 w 1635"/>
              <a:gd name="T5" fmla="*/ 357 h 357"/>
              <a:gd name="T6" fmla="*/ 0 w 1635"/>
              <a:gd name="T7" fmla="*/ 357 h 357"/>
              <a:gd name="T8" fmla="*/ 0 w 1635"/>
              <a:gd name="T9" fmla="*/ 0 h 357"/>
              <a:gd name="T10" fmla="*/ 192 w 1635"/>
              <a:gd name="T11" fmla="*/ 0 h 3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635" h="357">
                <a:moveTo>
                  <a:pt x="1542" y="75"/>
                </a:moveTo>
                <a:lnTo>
                  <a:pt x="1635" y="75"/>
                </a:lnTo>
                <a:lnTo>
                  <a:pt x="1635" y="357"/>
                </a:lnTo>
                <a:lnTo>
                  <a:pt x="0" y="357"/>
                </a:lnTo>
                <a:lnTo>
                  <a:pt x="0" y="0"/>
                </a:lnTo>
                <a:lnTo>
                  <a:pt x="192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662089" name="Group 585"/>
          <p:cNvGrpSpPr>
            <a:grpSpLocks/>
          </p:cNvGrpSpPr>
          <p:nvPr/>
        </p:nvGrpSpPr>
        <p:grpSpPr bwMode="auto">
          <a:xfrm>
            <a:off x="4573588" y="2905125"/>
            <a:ext cx="3440112" cy="2736850"/>
            <a:chOff x="2015" y="1577"/>
            <a:chExt cx="2788" cy="2217"/>
          </a:xfrm>
        </p:grpSpPr>
        <p:sp>
          <p:nvSpPr>
            <p:cNvPr id="662090" name="Rectangle 586"/>
            <p:cNvSpPr>
              <a:spLocks noChangeArrowheads="1"/>
            </p:cNvSpPr>
            <p:nvPr/>
          </p:nvSpPr>
          <p:spPr bwMode="auto">
            <a:xfrm>
              <a:off x="2333" y="1887"/>
              <a:ext cx="2155" cy="15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091" name="Rectangle 587"/>
            <p:cNvSpPr>
              <a:spLocks noChangeArrowheads="1"/>
            </p:cNvSpPr>
            <p:nvPr/>
          </p:nvSpPr>
          <p:spPr bwMode="auto">
            <a:xfrm>
              <a:off x="2015" y="1577"/>
              <a:ext cx="2788" cy="22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092" name="Rectangle 588"/>
            <p:cNvSpPr>
              <a:spLocks noChangeArrowheads="1"/>
            </p:cNvSpPr>
            <p:nvPr/>
          </p:nvSpPr>
          <p:spPr bwMode="auto">
            <a:xfrm>
              <a:off x="2015" y="1577"/>
              <a:ext cx="318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093" name="Rectangle 589"/>
            <p:cNvSpPr>
              <a:spLocks noChangeArrowheads="1"/>
            </p:cNvSpPr>
            <p:nvPr/>
          </p:nvSpPr>
          <p:spPr bwMode="auto">
            <a:xfrm>
              <a:off x="4488" y="1577"/>
              <a:ext cx="315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094" name="Rectangle 590"/>
            <p:cNvSpPr>
              <a:spLocks noChangeArrowheads="1"/>
            </p:cNvSpPr>
            <p:nvPr/>
          </p:nvSpPr>
          <p:spPr bwMode="auto">
            <a:xfrm>
              <a:off x="4488" y="3475"/>
              <a:ext cx="315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095" name="Rectangle 591"/>
            <p:cNvSpPr>
              <a:spLocks noChangeArrowheads="1"/>
            </p:cNvSpPr>
            <p:nvPr/>
          </p:nvSpPr>
          <p:spPr bwMode="auto">
            <a:xfrm>
              <a:off x="2015" y="3475"/>
              <a:ext cx="318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096" name="Rectangle 592"/>
            <p:cNvSpPr>
              <a:spLocks noChangeArrowheads="1"/>
            </p:cNvSpPr>
            <p:nvPr/>
          </p:nvSpPr>
          <p:spPr bwMode="auto">
            <a:xfrm>
              <a:off x="2356" y="1577"/>
              <a:ext cx="272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097" name="Rectangle 593"/>
            <p:cNvSpPr>
              <a:spLocks noChangeArrowheads="1"/>
            </p:cNvSpPr>
            <p:nvPr/>
          </p:nvSpPr>
          <p:spPr bwMode="auto">
            <a:xfrm>
              <a:off x="2673" y="1577"/>
              <a:ext cx="272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098" name="Rectangle 594"/>
            <p:cNvSpPr>
              <a:spLocks noChangeArrowheads="1"/>
            </p:cNvSpPr>
            <p:nvPr/>
          </p:nvSpPr>
          <p:spPr bwMode="auto">
            <a:xfrm>
              <a:off x="2990" y="1577"/>
              <a:ext cx="272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099" name="Rectangle 595"/>
            <p:cNvSpPr>
              <a:spLocks noChangeArrowheads="1"/>
            </p:cNvSpPr>
            <p:nvPr/>
          </p:nvSpPr>
          <p:spPr bwMode="auto">
            <a:xfrm>
              <a:off x="3375" y="1577"/>
              <a:ext cx="249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0" name="Rectangle 596"/>
            <p:cNvSpPr>
              <a:spLocks noChangeArrowheads="1"/>
            </p:cNvSpPr>
            <p:nvPr/>
          </p:nvSpPr>
          <p:spPr bwMode="auto">
            <a:xfrm>
              <a:off x="3659" y="1577"/>
              <a:ext cx="249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1" name="Rectangle 597"/>
            <p:cNvSpPr>
              <a:spLocks noChangeArrowheads="1"/>
            </p:cNvSpPr>
            <p:nvPr/>
          </p:nvSpPr>
          <p:spPr bwMode="auto">
            <a:xfrm>
              <a:off x="3944" y="1577"/>
              <a:ext cx="249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2" name="Rectangle 598"/>
            <p:cNvSpPr>
              <a:spLocks noChangeArrowheads="1"/>
            </p:cNvSpPr>
            <p:nvPr/>
          </p:nvSpPr>
          <p:spPr bwMode="auto">
            <a:xfrm>
              <a:off x="4216" y="1577"/>
              <a:ext cx="249" cy="3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3" name="Rectangle 599"/>
            <p:cNvSpPr>
              <a:spLocks noChangeArrowheads="1"/>
            </p:cNvSpPr>
            <p:nvPr/>
          </p:nvSpPr>
          <p:spPr bwMode="auto">
            <a:xfrm>
              <a:off x="2426" y="1661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4" name="Rectangle 600"/>
            <p:cNvSpPr>
              <a:spLocks noChangeArrowheads="1"/>
            </p:cNvSpPr>
            <p:nvPr/>
          </p:nvSpPr>
          <p:spPr bwMode="auto">
            <a:xfrm>
              <a:off x="3422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5" name="Rectangle 601"/>
            <p:cNvSpPr>
              <a:spLocks noChangeArrowheads="1"/>
            </p:cNvSpPr>
            <p:nvPr/>
          </p:nvSpPr>
          <p:spPr bwMode="auto">
            <a:xfrm>
              <a:off x="3704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6" name="Rectangle 602"/>
            <p:cNvSpPr>
              <a:spLocks noChangeArrowheads="1"/>
            </p:cNvSpPr>
            <p:nvPr/>
          </p:nvSpPr>
          <p:spPr bwMode="auto">
            <a:xfrm>
              <a:off x="3991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7" name="Rectangle 603"/>
            <p:cNvSpPr>
              <a:spLocks noChangeArrowheads="1"/>
            </p:cNvSpPr>
            <p:nvPr/>
          </p:nvSpPr>
          <p:spPr bwMode="auto">
            <a:xfrm>
              <a:off x="4261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8" name="Rectangle 604"/>
            <p:cNvSpPr>
              <a:spLocks noChangeArrowheads="1"/>
            </p:cNvSpPr>
            <p:nvPr/>
          </p:nvSpPr>
          <p:spPr bwMode="auto">
            <a:xfrm>
              <a:off x="3058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09" name="Rectangle 605"/>
            <p:cNvSpPr>
              <a:spLocks noChangeArrowheads="1"/>
            </p:cNvSpPr>
            <p:nvPr/>
          </p:nvSpPr>
          <p:spPr bwMode="auto">
            <a:xfrm>
              <a:off x="2730" y="166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0" name="Rectangle 606"/>
            <p:cNvSpPr>
              <a:spLocks noChangeArrowheads="1"/>
            </p:cNvSpPr>
            <p:nvPr/>
          </p:nvSpPr>
          <p:spPr bwMode="auto">
            <a:xfrm>
              <a:off x="2015" y="1924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1" name="Rectangle 607"/>
            <p:cNvSpPr>
              <a:spLocks noChangeArrowheads="1"/>
            </p:cNvSpPr>
            <p:nvPr/>
          </p:nvSpPr>
          <p:spPr bwMode="auto">
            <a:xfrm>
              <a:off x="2015" y="3248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2" name="Rectangle 608"/>
            <p:cNvSpPr>
              <a:spLocks noChangeArrowheads="1"/>
            </p:cNvSpPr>
            <p:nvPr/>
          </p:nvSpPr>
          <p:spPr bwMode="auto">
            <a:xfrm>
              <a:off x="2015" y="2991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3" name="Rectangle 609"/>
            <p:cNvSpPr>
              <a:spLocks noChangeArrowheads="1"/>
            </p:cNvSpPr>
            <p:nvPr/>
          </p:nvSpPr>
          <p:spPr bwMode="auto">
            <a:xfrm>
              <a:off x="2015" y="2659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4" name="Rectangle 610"/>
            <p:cNvSpPr>
              <a:spLocks noChangeArrowheads="1"/>
            </p:cNvSpPr>
            <p:nvPr/>
          </p:nvSpPr>
          <p:spPr bwMode="auto">
            <a:xfrm>
              <a:off x="2015" y="2327"/>
              <a:ext cx="318" cy="19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5" name="Rectangle 611"/>
            <p:cNvSpPr>
              <a:spLocks noChangeArrowheads="1"/>
            </p:cNvSpPr>
            <p:nvPr/>
          </p:nvSpPr>
          <p:spPr bwMode="auto">
            <a:xfrm>
              <a:off x="2083" y="1937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6" name="Rectangle 612"/>
            <p:cNvSpPr>
              <a:spLocks noChangeArrowheads="1"/>
            </p:cNvSpPr>
            <p:nvPr/>
          </p:nvSpPr>
          <p:spPr bwMode="auto">
            <a:xfrm>
              <a:off x="2083" y="235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7" name="Rectangle 613"/>
            <p:cNvSpPr>
              <a:spLocks noChangeArrowheads="1"/>
            </p:cNvSpPr>
            <p:nvPr/>
          </p:nvSpPr>
          <p:spPr bwMode="auto">
            <a:xfrm>
              <a:off x="2083" y="2681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8" name="Rectangle 614"/>
            <p:cNvSpPr>
              <a:spLocks noChangeArrowheads="1"/>
            </p:cNvSpPr>
            <p:nvPr/>
          </p:nvSpPr>
          <p:spPr bwMode="auto">
            <a:xfrm>
              <a:off x="2083" y="3014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19" name="Rectangle 615"/>
            <p:cNvSpPr>
              <a:spLocks noChangeArrowheads="1"/>
            </p:cNvSpPr>
            <p:nvPr/>
          </p:nvSpPr>
          <p:spPr bwMode="auto">
            <a:xfrm>
              <a:off x="2083" y="3270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0" name="Rectangle 616"/>
            <p:cNvSpPr>
              <a:spLocks noChangeArrowheads="1"/>
            </p:cNvSpPr>
            <p:nvPr/>
          </p:nvSpPr>
          <p:spPr bwMode="auto">
            <a:xfrm>
              <a:off x="4488" y="2046"/>
              <a:ext cx="315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1" name="Rectangle 617"/>
            <p:cNvSpPr>
              <a:spLocks noChangeArrowheads="1"/>
            </p:cNvSpPr>
            <p:nvPr/>
          </p:nvSpPr>
          <p:spPr bwMode="auto">
            <a:xfrm>
              <a:off x="4488" y="2341"/>
              <a:ext cx="315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2" name="Rectangle 618"/>
            <p:cNvSpPr>
              <a:spLocks noChangeArrowheads="1"/>
            </p:cNvSpPr>
            <p:nvPr/>
          </p:nvSpPr>
          <p:spPr bwMode="auto">
            <a:xfrm>
              <a:off x="4488" y="2840"/>
              <a:ext cx="315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3" name="Rectangle 619"/>
            <p:cNvSpPr>
              <a:spLocks noChangeArrowheads="1"/>
            </p:cNvSpPr>
            <p:nvPr/>
          </p:nvSpPr>
          <p:spPr bwMode="auto">
            <a:xfrm>
              <a:off x="4488" y="3156"/>
              <a:ext cx="315" cy="2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4" name="Rectangle 620"/>
            <p:cNvSpPr>
              <a:spLocks noChangeArrowheads="1"/>
            </p:cNvSpPr>
            <p:nvPr/>
          </p:nvSpPr>
          <p:spPr bwMode="auto">
            <a:xfrm>
              <a:off x="4579" y="3194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5" name="Rectangle 621"/>
            <p:cNvSpPr>
              <a:spLocks noChangeArrowheads="1"/>
            </p:cNvSpPr>
            <p:nvPr/>
          </p:nvSpPr>
          <p:spPr bwMode="auto">
            <a:xfrm>
              <a:off x="4579" y="288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6" name="Rectangle 622"/>
            <p:cNvSpPr>
              <a:spLocks noChangeArrowheads="1"/>
            </p:cNvSpPr>
            <p:nvPr/>
          </p:nvSpPr>
          <p:spPr bwMode="auto">
            <a:xfrm>
              <a:off x="4579" y="2386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7" name="Rectangle 623"/>
            <p:cNvSpPr>
              <a:spLocks noChangeArrowheads="1"/>
            </p:cNvSpPr>
            <p:nvPr/>
          </p:nvSpPr>
          <p:spPr bwMode="auto">
            <a:xfrm>
              <a:off x="4579" y="2096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8" name="Rectangle 624"/>
            <p:cNvSpPr>
              <a:spLocks noChangeArrowheads="1"/>
            </p:cNvSpPr>
            <p:nvPr/>
          </p:nvSpPr>
          <p:spPr bwMode="auto">
            <a:xfrm>
              <a:off x="2424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29" name="Rectangle 625"/>
            <p:cNvSpPr>
              <a:spLocks noChangeArrowheads="1"/>
            </p:cNvSpPr>
            <p:nvPr/>
          </p:nvSpPr>
          <p:spPr bwMode="auto">
            <a:xfrm>
              <a:off x="2741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0" name="Rectangle 626"/>
            <p:cNvSpPr>
              <a:spLocks noChangeArrowheads="1"/>
            </p:cNvSpPr>
            <p:nvPr/>
          </p:nvSpPr>
          <p:spPr bwMode="auto">
            <a:xfrm>
              <a:off x="3126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1" name="Rectangle 627"/>
            <p:cNvSpPr>
              <a:spLocks noChangeArrowheads="1"/>
            </p:cNvSpPr>
            <p:nvPr/>
          </p:nvSpPr>
          <p:spPr bwMode="auto">
            <a:xfrm>
              <a:off x="4193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2" name="Rectangle 628"/>
            <p:cNvSpPr>
              <a:spLocks noChangeArrowheads="1"/>
            </p:cNvSpPr>
            <p:nvPr/>
          </p:nvSpPr>
          <p:spPr bwMode="auto">
            <a:xfrm>
              <a:off x="3878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3" name="Rectangle 629"/>
            <p:cNvSpPr>
              <a:spLocks noChangeArrowheads="1"/>
            </p:cNvSpPr>
            <p:nvPr/>
          </p:nvSpPr>
          <p:spPr bwMode="auto">
            <a:xfrm>
              <a:off x="3568" y="3475"/>
              <a:ext cx="272" cy="31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4" name="Rectangle 630"/>
            <p:cNvSpPr>
              <a:spLocks noChangeArrowheads="1"/>
            </p:cNvSpPr>
            <p:nvPr/>
          </p:nvSpPr>
          <p:spPr bwMode="auto">
            <a:xfrm>
              <a:off x="2480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5" name="Rectangle 631"/>
            <p:cNvSpPr>
              <a:spLocks noChangeArrowheads="1"/>
            </p:cNvSpPr>
            <p:nvPr/>
          </p:nvSpPr>
          <p:spPr bwMode="auto">
            <a:xfrm>
              <a:off x="2797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6" name="Rectangle 632"/>
            <p:cNvSpPr>
              <a:spLocks noChangeArrowheads="1"/>
            </p:cNvSpPr>
            <p:nvPr/>
          </p:nvSpPr>
          <p:spPr bwMode="auto">
            <a:xfrm>
              <a:off x="3182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7" name="Rectangle 633"/>
            <p:cNvSpPr>
              <a:spLocks noChangeArrowheads="1"/>
            </p:cNvSpPr>
            <p:nvPr/>
          </p:nvSpPr>
          <p:spPr bwMode="auto">
            <a:xfrm>
              <a:off x="3626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8" name="Rectangle 634"/>
            <p:cNvSpPr>
              <a:spLocks noChangeArrowheads="1"/>
            </p:cNvSpPr>
            <p:nvPr/>
          </p:nvSpPr>
          <p:spPr bwMode="auto">
            <a:xfrm>
              <a:off x="3931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662139" name="Rectangle 635"/>
            <p:cNvSpPr>
              <a:spLocks noChangeArrowheads="1"/>
            </p:cNvSpPr>
            <p:nvPr/>
          </p:nvSpPr>
          <p:spPr bwMode="auto">
            <a:xfrm>
              <a:off x="4248" y="3565"/>
              <a:ext cx="159" cy="15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662140" name="Line 636"/>
          <p:cNvSpPr>
            <a:spLocks noChangeShapeType="1"/>
          </p:cNvSpPr>
          <p:nvPr/>
        </p:nvSpPr>
        <p:spPr bwMode="auto">
          <a:xfrm>
            <a:off x="6186488" y="3700463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41" name="Text Box 637"/>
          <p:cNvSpPr txBox="1">
            <a:spLocks noChangeArrowheads="1"/>
          </p:cNvSpPr>
          <p:nvPr/>
        </p:nvSpPr>
        <p:spPr bwMode="auto">
          <a:xfrm>
            <a:off x="7600950" y="4498975"/>
            <a:ext cx="4683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9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GND</a:t>
            </a:r>
          </a:p>
        </p:txBody>
      </p:sp>
      <p:sp>
        <p:nvSpPr>
          <p:cNvPr id="662142" name="Text Box 638"/>
          <p:cNvSpPr txBox="1">
            <a:spLocks noChangeArrowheads="1"/>
          </p:cNvSpPr>
          <p:nvPr/>
        </p:nvSpPr>
        <p:spPr bwMode="auto">
          <a:xfrm>
            <a:off x="4522788" y="3840163"/>
            <a:ext cx="46672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z="900" b="1" smtClean="0">
                <a:solidFill>
                  <a:srgbClr val="FFFFFF"/>
                </a:solidFill>
                <a:latin typeface="Arial" charset="0"/>
                <a:ea typeface="宋体" charset="0"/>
                <a:cs typeface="宋体" charset="0"/>
              </a:rPr>
              <a:t>VDD</a:t>
            </a:r>
          </a:p>
        </p:txBody>
      </p:sp>
      <p:sp>
        <p:nvSpPr>
          <p:cNvPr id="662143" name="Line 639"/>
          <p:cNvSpPr>
            <a:spLocks noChangeShapeType="1"/>
          </p:cNvSpPr>
          <p:nvPr/>
        </p:nvSpPr>
        <p:spPr bwMode="auto">
          <a:xfrm>
            <a:off x="6354763" y="3700463"/>
            <a:ext cx="0" cy="307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44" name="Line 640"/>
          <p:cNvSpPr>
            <a:spLocks noChangeShapeType="1"/>
          </p:cNvSpPr>
          <p:nvPr/>
        </p:nvSpPr>
        <p:spPr bwMode="auto">
          <a:xfrm flipV="1">
            <a:off x="6423025" y="3287713"/>
            <a:ext cx="0" cy="401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45" name="Line 641"/>
          <p:cNvSpPr>
            <a:spLocks noChangeShapeType="1"/>
          </p:cNvSpPr>
          <p:nvPr/>
        </p:nvSpPr>
        <p:spPr bwMode="auto">
          <a:xfrm flipV="1">
            <a:off x="6761163" y="3282950"/>
            <a:ext cx="0" cy="4016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46" name="Line 642"/>
          <p:cNvSpPr>
            <a:spLocks noChangeShapeType="1"/>
          </p:cNvSpPr>
          <p:nvPr/>
        </p:nvSpPr>
        <p:spPr bwMode="auto">
          <a:xfrm flipV="1">
            <a:off x="5976938" y="3282950"/>
            <a:ext cx="0" cy="406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47" name="Line 643"/>
          <p:cNvSpPr>
            <a:spLocks noChangeShapeType="1"/>
          </p:cNvSpPr>
          <p:nvPr/>
        </p:nvSpPr>
        <p:spPr bwMode="auto">
          <a:xfrm flipV="1">
            <a:off x="7096125" y="3284538"/>
            <a:ext cx="0" cy="40163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48" name="Line 644"/>
          <p:cNvSpPr>
            <a:spLocks noChangeShapeType="1"/>
          </p:cNvSpPr>
          <p:nvPr/>
        </p:nvSpPr>
        <p:spPr bwMode="auto">
          <a:xfrm>
            <a:off x="5440363" y="4008438"/>
            <a:ext cx="0" cy="5826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49" name="Line 645"/>
          <p:cNvSpPr>
            <a:spLocks noChangeShapeType="1"/>
          </p:cNvSpPr>
          <p:nvPr/>
        </p:nvSpPr>
        <p:spPr bwMode="auto">
          <a:xfrm>
            <a:off x="7038975" y="4911725"/>
            <a:ext cx="0" cy="3397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50" name="Line 646"/>
          <p:cNvSpPr>
            <a:spLocks noChangeShapeType="1"/>
          </p:cNvSpPr>
          <p:nvPr/>
        </p:nvSpPr>
        <p:spPr bwMode="auto">
          <a:xfrm>
            <a:off x="6056313" y="4008438"/>
            <a:ext cx="0" cy="577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51" name="AutoShape 647"/>
          <p:cNvSpPr>
            <a:spLocks noChangeArrowheads="1"/>
          </p:cNvSpPr>
          <p:nvPr/>
        </p:nvSpPr>
        <p:spPr bwMode="auto">
          <a:xfrm rot="21600000">
            <a:off x="3708400" y="4173538"/>
            <a:ext cx="615950" cy="433387"/>
          </a:xfrm>
          <a:prstGeom prst="rightArrow">
            <a:avLst>
              <a:gd name="adj1" fmla="val 50000"/>
              <a:gd name="adj2" fmla="val 35531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52" name="AutoShape 648"/>
          <p:cNvSpPr>
            <a:spLocks noChangeArrowheads="1"/>
          </p:cNvSpPr>
          <p:nvPr/>
        </p:nvSpPr>
        <p:spPr bwMode="auto">
          <a:xfrm rot="5400000">
            <a:off x="1372395" y="3161506"/>
            <a:ext cx="474662" cy="434975"/>
          </a:xfrm>
          <a:prstGeom prst="rightArrow">
            <a:avLst>
              <a:gd name="adj1" fmla="val 50000"/>
              <a:gd name="adj2" fmla="val 27281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53" name="AutoShape 649"/>
          <p:cNvSpPr>
            <a:spLocks noChangeArrowheads="1"/>
          </p:cNvSpPr>
          <p:nvPr/>
        </p:nvSpPr>
        <p:spPr bwMode="auto">
          <a:xfrm rot="21600000">
            <a:off x="3241675" y="1987550"/>
            <a:ext cx="538163" cy="433388"/>
          </a:xfrm>
          <a:prstGeom prst="rightArrow">
            <a:avLst>
              <a:gd name="adj1" fmla="val 50000"/>
              <a:gd name="adj2" fmla="val 31044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54" name="Text Box 650"/>
          <p:cNvSpPr txBox="1">
            <a:spLocks noChangeArrowheads="1"/>
          </p:cNvSpPr>
          <p:nvPr/>
        </p:nvSpPr>
        <p:spPr bwMode="auto">
          <a:xfrm>
            <a:off x="4794250" y="1366838"/>
            <a:ext cx="32512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Linear Placement</a:t>
            </a:r>
          </a:p>
        </p:txBody>
      </p:sp>
      <p:sp>
        <p:nvSpPr>
          <p:cNvPr id="662155" name="Text Box 651"/>
          <p:cNvSpPr txBox="1">
            <a:spLocks noChangeArrowheads="1"/>
          </p:cNvSpPr>
          <p:nvPr/>
        </p:nvSpPr>
        <p:spPr bwMode="auto">
          <a:xfrm>
            <a:off x="457200" y="5734050"/>
            <a:ext cx="32512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2D Placement</a:t>
            </a:r>
          </a:p>
        </p:txBody>
      </p:sp>
      <p:sp>
        <p:nvSpPr>
          <p:cNvPr id="662156" name="Text Box 652"/>
          <p:cNvSpPr txBox="1">
            <a:spLocks noChangeArrowheads="1"/>
          </p:cNvSpPr>
          <p:nvPr/>
        </p:nvSpPr>
        <p:spPr bwMode="auto">
          <a:xfrm>
            <a:off x="3886200" y="5734050"/>
            <a:ext cx="4664075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1096963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1096963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Placement and Routing with Standard Cells</a:t>
            </a:r>
          </a:p>
        </p:txBody>
      </p:sp>
      <p:sp>
        <p:nvSpPr>
          <p:cNvPr id="662157" name="Freeform 653"/>
          <p:cNvSpPr>
            <a:spLocks/>
          </p:cNvSpPr>
          <p:nvPr/>
        </p:nvSpPr>
        <p:spPr bwMode="auto">
          <a:xfrm>
            <a:off x="5638800" y="3282950"/>
            <a:ext cx="223838" cy="404813"/>
          </a:xfrm>
          <a:custGeom>
            <a:avLst/>
            <a:gdLst>
              <a:gd name="T0" fmla="*/ 0 w 141"/>
              <a:gd name="T1" fmla="*/ 0 h 255"/>
              <a:gd name="T2" fmla="*/ 0 w 141"/>
              <a:gd name="T3" fmla="*/ 81 h 255"/>
              <a:gd name="T4" fmla="*/ 141 w 141"/>
              <a:gd name="T5" fmla="*/ 81 h 255"/>
              <a:gd name="T6" fmla="*/ 141 w 141"/>
              <a:gd name="T7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255">
                <a:moveTo>
                  <a:pt x="0" y="0"/>
                </a:moveTo>
                <a:lnTo>
                  <a:pt x="0" y="81"/>
                </a:lnTo>
                <a:lnTo>
                  <a:pt x="141" y="81"/>
                </a:lnTo>
                <a:lnTo>
                  <a:pt x="141" y="2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58" name="Freeform 654"/>
          <p:cNvSpPr>
            <a:spLocks/>
          </p:cNvSpPr>
          <p:nvPr/>
        </p:nvSpPr>
        <p:spPr bwMode="auto">
          <a:xfrm>
            <a:off x="5191125" y="3292475"/>
            <a:ext cx="223838" cy="404813"/>
          </a:xfrm>
          <a:custGeom>
            <a:avLst/>
            <a:gdLst>
              <a:gd name="T0" fmla="*/ 0 w 141"/>
              <a:gd name="T1" fmla="*/ 0 h 255"/>
              <a:gd name="T2" fmla="*/ 0 w 141"/>
              <a:gd name="T3" fmla="*/ 81 h 255"/>
              <a:gd name="T4" fmla="*/ 141 w 141"/>
              <a:gd name="T5" fmla="*/ 81 h 255"/>
              <a:gd name="T6" fmla="*/ 141 w 141"/>
              <a:gd name="T7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255">
                <a:moveTo>
                  <a:pt x="0" y="0"/>
                </a:moveTo>
                <a:lnTo>
                  <a:pt x="0" y="81"/>
                </a:lnTo>
                <a:lnTo>
                  <a:pt x="141" y="81"/>
                </a:lnTo>
                <a:lnTo>
                  <a:pt x="141" y="2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59" name="Freeform 655"/>
          <p:cNvSpPr>
            <a:spLocks/>
          </p:cNvSpPr>
          <p:nvPr/>
        </p:nvSpPr>
        <p:spPr bwMode="auto">
          <a:xfrm flipH="1">
            <a:off x="7205663" y="3287713"/>
            <a:ext cx="223837" cy="404812"/>
          </a:xfrm>
          <a:custGeom>
            <a:avLst/>
            <a:gdLst>
              <a:gd name="T0" fmla="*/ 0 w 141"/>
              <a:gd name="T1" fmla="*/ 0 h 255"/>
              <a:gd name="T2" fmla="*/ 0 w 141"/>
              <a:gd name="T3" fmla="*/ 81 h 255"/>
              <a:gd name="T4" fmla="*/ 141 w 141"/>
              <a:gd name="T5" fmla="*/ 81 h 255"/>
              <a:gd name="T6" fmla="*/ 141 w 141"/>
              <a:gd name="T7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255">
                <a:moveTo>
                  <a:pt x="0" y="0"/>
                </a:moveTo>
                <a:lnTo>
                  <a:pt x="0" y="81"/>
                </a:lnTo>
                <a:lnTo>
                  <a:pt x="141" y="81"/>
                </a:lnTo>
                <a:lnTo>
                  <a:pt x="141" y="2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60" name="Freeform 656"/>
          <p:cNvSpPr>
            <a:spLocks/>
          </p:cNvSpPr>
          <p:nvPr/>
        </p:nvSpPr>
        <p:spPr bwMode="auto">
          <a:xfrm>
            <a:off x="5657850" y="4421188"/>
            <a:ext cx="290513" cy="176212"/>
          </a:xfrm>
          <a:custGeom>
            <a:avLst/>
            <a:gdLst>
              <a:gd name="T0" fmla="*/ 0 w 183"/>
              <a:gd name="T1" fmla="*/ 105 h 111"/>
              <a:gd name="T2" fmla="*/ 0 w 183"/>
              <a:gd name="T3" fmla="*/ 0 h 111"/>
              <a:gd name="T4" fmla="*/ 183 w 183"/>
              <a:gd name="T5" fmla="*/ 0 h 111"/>
              <a:gd name="T6" fmla="*/ 183 w 183"/>
              <a:gd name="T7" fmla="*/ 111 h 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3" h="111">
                <a:moveTo>
                  <a:pt x="0" y="105"/>
                </a:moveTo>
                <a:lnTo>
                  <a:pt x="0" y="0"/>
                </a:lnTo>
                <a:lnTo>
                  <a:pt x="183" y="0"/>
                </a:lnTo>
                <a:lnTo>
                  <a:pt x="183" y="111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61" name="Freeform 657"/>
          <p:cNvSpPr>
            <a:spLocks/>
          </p:cNvSpPr>
          <p:nvPr/>
        </p:nvSpPr>
        <p:spPr bwMode="auto">
          <a:xfrm>
            <a:off x="5553075" y="4359275"/>
            <a:ext cx="895350" cy="233363"/>
          </a:xfrm>
          <a:custGeom>
            <a:avLst/>
            <a:gdLst>
              <a:gd name="T0" fmla="*/ 0 w 564"/>
              <a:gd name="T1" fmla="*/ 144 h 147"/>
              <a:gd name="T2" fmla="*/ 0 w 564"/>
              <a:gd name="T3" fmla="*/ 0 h 147"/>
              <a:gd name="T4" fmla="*/ 564 w 564"/>
              <a:gd name="T5" fmla="*/ 0 h 147"/>
              <a:gd name="T6" fmla="*/ 564 w 564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4" h="147">
                <a:moveTo>
                  <a:pt x="0" y="144"/>
                </a:moveTo>
                <a:lnTo>
                  <a:pt x="0" y="0"/>
                </a:lnTo>
                <a:lnTo>
                  <a:pt x="564" y="0"/>
                </a:lnTo>
                <a:lnTo>
                  <a:pt x="564" y="147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62" name="Freeform 658"/>
          <p:cNvSpPr>
            <a:spLocks/>
          </p:cNvSpPr>
          <p:nvPr/>
        </p:nvSpPr>
        <p:spPr bwMode="auto">
          <a:xfrm>
            <a:off x="6672263" y="4416425"/>
            <a:ext cx="280987" cy="180975"/>
          </a:xfrm>
          <a:custGeom>
            <a:avLst/>
            <a:gdLst>
              <a:gd name="T0" fmla="*/ 0 w 177"/>
              <a:gd name="T1" fmla="*/ 111 h 114"/>
              <a:gd name="T2" fmla="*/ 0 w 177"/>
              <a:gd name="T3" fmla="*/ 0 h 114"/>
              <a:gd name="T4" fmla="*/ 177 w 177"/>
              <a:gd name="T5" fmla="*/ 0 h 114"/>
              <a:gd name="T6" fmla="*/ 177 w 177"/>
              <a:gd name="T7" fmla="*/ 114 h 1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" h="114">
                <a:moveTo>
                  <a:pt x="0" y="111"/>
                </a:moveTo>
                <a:lnTo>
                  <a:pt x="0" y="0"/>
                </a:lnTo>
                <a:lnTo>
                  <a:pt x="177" y="0"/>
                </a:lnTo>
                <a:lnTo>
                  <a:pt x="177" y="114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63" name="Freeform 659"/>
          <p:cNvSpPr>
            <a:spLocks/>
          </p:cNvSpPr>
          <p:nvPr/>
        </p:nvSpPr>
        <p:spPr bwMode="auto">
          <a:xfrm>
            <a:off x="6557963" y="4006850"/>
            <a:ext cx="395287" cy="581025"/>
          </a:xfrm>
          <a:custGeom>
            <a:avLst/>
            <a:gdLst>
              <a:gd name="T0" fmla="*/ 0 w 249"/>
              <a:gd name="T1" fmla="*/ 363 h 363"/>
              <a:gd name="T2" fmla="*/ 0 w 249"/>
              <a:gd name="T3" fmla="*/ 150 h 363"/>
              <a:gd name="T4" fmla="*/ 249 w 249"/>
              <a:gd name="T5" fmla="*/ 150 h 363"/>
              <a:gd name="T6" fmla="*/ 249 w 249"/>
              <a:gd name="T7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49" h="363">
                <a:moveTo>
                  <a:pt x="0" y="363"/>
                </a:moveTo>
                <a:lnTo>
                  <a:pt x="0" y="150"/>
                </a:lnTo>
                <a:lnTo>
                  <a:pt x="249" y="150"/>
                </a:lnTo>
                <a:lnTo>
                  <a:pt x="249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64" name="Freeform 660"/>
          <p:cNvSpPr>
            <a:spLocks/>
          </p:cNvSpPr>
          <p:nvPr/>
        </p:nvSpPr>
        <p:spPr bwMode="auto">
          <a:xfrm>
            <a:off x="6162675" y="4011613"/>
            <a:ext cx="280988" cy="576262"/>
          </a:xfrm>
          <a:custGeom>
            <a:avLst/>
            <a:gdLst>
              <a:gd name="T0" fmla="*/ 0 w 177"/>
              <a:gd name="T1" fmla="*/ 363 h 363"/>
              <a:gd name="T2" fmla="*/ 0 w 177"/>
              <a:gd name="T3" fmla="*/ 147 h 363"/>
              <a:gd name="T4" fmla="*/ 177 w 177"/>
              <a:gd name="T5" fmla="*/ 147 h 363"/>
              <a:gd name="T6" fmla="*/ 177 w 177"/>
              <a:gd name="T7" fmla="*/ 0 h 3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77" h="363">
                <a:moveTo>
                  <a:pt x="0" y="363"/>
                </a:moveTo>
                <a:lnTo>
                  <a:pt x="0" y="147"/>
                </a:lnTo>
                <a:lnTo>
                  <a:pt x="177" y="147"/>
                </a:lnTo>
                <a:lnTo>
                  <a:pt x="177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65" name="Freeform 661"/>
          <p:cNvSpPr>
            <a:spLocks/>
          </p:cNvSpPr>
          <p:nvPr/>
        </p:nvSpPr>
        <p:spPr bwMode="auto">
          <a:xfrm>
            <a:off x="7205663" y="4906963"/>
            <a:ext cx="223837" cy="342900"/>
          </a:xfrm>
          <a:custGeom>
            <a:avLst/>
            <a:gdLst>
              <a:gd name="T0" fmla="*/ 0 w 141"/>
              <a:gd name="T1" fmla="*/ 0 h 216"/>
              <a:gd name="T2" fmla="*/ 0 w 141"/>
              <a:gd name="T3" fmla="*/ 117 h 216"/>
              <a:gd name="T4" fmla="*/ 141 w 141"/>
              <a:gd name="T5" fmla="*/ 117 h 216"/>
              <a:gd name="T6" fmla="*/ 141 w 141"/>
              <a:gd name="T7" fmla="*/ 216 h 2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1" h="216">
                <a:moveTo>
                  <a:pt x="0" y="0"/>
                </a:moveTo>
                <a:lnTo>
                  <a:pt x="0" y="117"/>
                </a:lnTo>
                <a:lnTo>
                  <a:pt x="141" y="117"/>
                </a:lnTo>
                <a:lnTo>
                  <a:pt x="141" y="21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66" name="Rectangle 662"/>
          <p:cNvSpPr>
            <a:spLocks noChangeArrowheads="1"/>
          </p:cNvSpPr>
          <p:nvPr/>
        </p:nvSpPr>
        <p:spPr bwMode="auto">
          <a:xfrm>
            <a:off x="5272088" y="3690938"/>
            <a:ext cx="2101850" cy="3206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de-DE" sz="1700" b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167" name="Line 663"/>
          <p:cNvSpPr>
            <a:spLocks noChangeShapeType="1"/>
          </p:cNvSpPr>
          <p:nvPr/>
        </p:nvSpPr>
        <p:spPr bwMode="auto">
          <a:xfrm>
            <a:off x="5667375" y="3690938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68" name="Line 664"/>
          <p:cNvSpPr>
            <a:spLocks noChangeShapeType="1"/>
          </p:cNvSpPr>
          <p:nvPr/>
        </p:nvSpPr>
        <p:spPr bwMode="auto">
          <a:xfrm>
            <a:off x="6908800" y="3690938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69" name="Text Box 665"/>
          <p:cNvSpPr txBox="1">
            <a:spLocks noChangeArrowheads="1"/>
          </p:cNvSpPr>
          <p:nvPr/>
        </p:nvSpPr>
        <p:spPr bwMode="auto">
          <a:xfrm>
            <a:off x="5303838" y="3665538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170" name="Text Box 666"/>
          <p:cNvSpPr txBox="1">
            <a:spLocks noChangeArrowheads="1"/>
          </p:cNvSpPr>
          <p:nvPr/>
        </p:nvSpPr>
        <p:spPr bwMode="auto">
          <a:xfrm>
            <a:off x="5770563" y="3656013"/>
            <a:ext cx="296862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171" name="Text Box 667"/>
          <p:cNvSpPr txBox="1">
            <a:spLocks noChangeArrowheads="1"/>
          </p:cNvSpPr>
          <p:nvPr/>
        </p:nvSpPr>
        <p:spPr bwMode="auto">
          <a:xfrm>
            <a:off x="6475413" y="3670300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172" name="Text Box 668"/>
          <p:cNvSpPr txBox="1">
            <a:spLocks noChangeArrowheads="1"/>
          </p:cNvSpPr>
          <p:nvPr/>
        </p:nvSpPr>
        <p:spPr bwMode="auto">
          <a:xfrm>
            <a:off x="6989763" y="3675063"/>
            <a:ext cx="304800" cy="350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173" name="Rectangle 669"/>
          <p:cNvSpPr>
            <a:spLocks noChangeArrowheads="1"/>
          </p:cNvSpPr>
          <p:nvPr/>
        </p:nvSpPr>
        <p:spPr bwMode="auto">
          <a:xfrm>
            <a:off x="6188075" y="3690938"/>
            <a:ext cx="182563" cy="320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74" name="Rectangle 670"/>
          <p:cNvSpPr>
            <a:spLocks noChangeArrowheads="1"/>
          </p:cNvSpPr>
          <p:nvPr/>
        </p:nvSpPr>
        <p:spPr bwMode="auto">
          <a:xfrm>
            <a:off x="5272088" y="4591050"/>
            <a:ext cx="2101850" cy="3206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75" name="Line 671"/>
          <p:cNvSpPr>
            <a:spLocks noChangeShapeType="1"/>
          </p:cNvSpPr>
          <p:nvPr/>
        </p:nvSpPr>
        <p:spPr bwMode="auto">
          <a:xfrm>
            <a:off x="5730875" y="4591050"/>
            <a:ext cx="0" cy="320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76" name="Text Box 672"/>
          <p:cNvSpPr txBox="1">
            <a:spLocks noChangeArrowheads="1"/>
          </p:cNvSpPr>
          <p:nvPr/>
        </p:nvSpPr>
        <p:spPr bwMode="auto">
          <a:xfrm>
            <a:off x="5349875" y="4562475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177" name="Text Box 673"/>
          <p:cNvSpPr txBox="1">
            <a:spLocks noChangeArrowheads="1"/>
          </p:cNvSpPr>
          <p:nvPr/>
        </p:nvSpPr>
        <p:spPr bwMode="auto">
          <a:xfrm>
            <a:off x="5832475" y="4559300"/>
            <a:ext cx="271463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178" name="Text Box 674"/>
          <p:cNvSpPr txBox="1">
            <a:spLocks noChangeArrowheads="1"/>
          </p:cNvSpPr>
          <p:nvPr/>
        </p:nvSpPr>
        <p:spPr bwMode="auto">
          <a:xfrm>
            <a:off x="6397625" y="4572000"/>
            <a:ext cx="2921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179" name="Text Box 675"/>
          <p:cNvSpPr txBox="1">
            <a:spLocks noChangeArrowheads="1"/>
          </p:cNvSpPr>
          <p:nvPr/>
        </p:nvSpPr>
        <p:spPr bwMode="auto">
          <a:xfrm>
            <a:off x="6948488" y="4572000"/>
            <a:ext cx="304800" cy="350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700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  <a:endParaRPr lang="en-US" altLang="zh-CN" sz="1700" i="1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662180" name="Rectangle 676"/>
          <p:cNvSpPr>
            <a:spLocks noChangeArrowheads="1"/>
          </p:cNvSpPr>
          <p:nvPr/>
        </p:nvSpPr>
        <p:spPr bwMode="auto">
          <a:xfrm>
            <a:off x="6751638" y="4591050"/>
            <a:ext cx="92075" cy="320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662181" name="Rectangle 677"/>
          <p:cNvSpPr>
            <a:spLocks noChangeArrowheads="1"/>
          </p:cNvSpPr>
          <p:nvPr/>
        </p:nvSpPr>
        <p:spPr bwMode="auto">
          <a:xfrm>
            <a:off x="6242050" y="4591050"/>
            <a:ext cx="92075" cy="320675"/>
          </a:xfrm>
          <a:prstGeom prst="rect">
            <a:avLst/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30448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4B934E-91CB-6D42-B2DC-9FAF26024CCE}" type="slidenum">
              <a:rPr lang="en-US"/>
              <a:pPr/>
              <a:t>50</a:t>
            </a:fld>
            <a:endParaRPr lang="en-US"/>
          </a:p>
        </p:txBody>
      </p:sp>
      <p:sp>
        <p:nvSpPr>
          <p:cNvPr id="1050626" name="Rectangle 2"/>
          <p:cNvSpPr>
            <a:spLocks noChangeArrowheads="1"/>
          </p:cNvSpPr>
          <p:nvPr/>
        </p:nvSpPr>
        <p:spPr bwMode="auto">
          <a:xfrm>
            <a:off x="88900" y="2792413"/>
            <a:ext cx="914400" cy="338137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27" name="Rectangle 3"/>
          <p:cNvSpPr>
            <a:spLocks noChangeArrowheads="1"/>
          </p:cNvSpPr>
          <p:nvPr/>
        </p:nvSpPr>
        <p:spPr bwMode="auto">
          <a:xfrm>
            <a:off x="4137025" y="2792413"/>
            <a:ext cx="650875" cy="3381375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0500" tIns="42449" rIns="84899" bIns="64178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28" name="Text Box 4"/>
          <p:cNvSpPr txBox="1">
            <a:spLocks noChangeArrowheads="1"/>
          </p:cNvSpPr>
          <p:nvPr/>
        </p:nvSpPr>
        <p:spPr bwMode="auto">
          <a:xfrm>
            <a:off x="34925" y="2947988"/>
            <a:ext cx="968375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Incoming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cell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</a:p>
        </p:txBody>
      </p:sp>
      <p:sp>
        <p:nvSpPr>
          <p:cNvPr id="1050629" name="Text Box 5"/>
          <p:cNvSpPr txBox="1">
            <a:spLocks noChangeArrowheads="1"/>
          </p:cNvSpPr>
          <p:nvPr/>
        </p:nvSpPr>
        <p:spPr bwMode="auto">
          <a:xfrm>
            <a:off x="1674813" y="2994025"/>
            <a:ext cx="1252537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ZFT position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of cell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 </a:t>
            </a:r>
          </a:p>
        </p:txBody>
      </p:sp>
      <p:sp>
        <p:nvSpPr>
          <p:cNvPr id="1050630" name="Text Box 6"/>
          <p:cNvSpPr txBox="1">
            <a:spLocks noChangeArrowheads="1"/>
          </p:cNvSpPr>
          <p:nvPr/>
        </p:nvSpPr>
        <p:spPr bwMode="auto">
          <a:xfrm>
            <a:off x="4859338" y="2781300"/>
            <a:ext cx="787400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before 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move</a:t>
            </a:r>
          </a:p>
        </p:txBody>
      </p:sp>
      <p:sp>
        <p:nvSpPr>
          <p:cNvPr id="1050631" name="Text Box 7"/>
          <p:cNvSpPr txBox="1">
            <a:spLocks noChangeArrowheads="1"/>
          </p:cNvSpPr>
          <p:nvPr/>
        </p:nvSpPr>
        <p:spPr bwMode="auto">
          <a:xfrm>
            <a:off x="5795963" y="2995613"/>
            <a:ext cx="1592262" cy="55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/ placement</a:t>
            </a:r>
            <a:b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after move</a:t>
            </a:r>
          </a:p>
        </p:txBody>
      </p:sp>
      <p:sp>
        <p:nvSpPr>
          <p:cNvPr id="1050632" name="Line 8"/>
          <p:cNvSpPr>
            <a:spLocks noChangeShapeType="1"/>
          </p:cNvSpPr>
          <p:nvPr/>
        </p:nvSpPr>
        <p:spPr bwMode="auto">
          <a:xfrm>
            <a:off x="88900" y="3624263"/>
            <a:ext cx="8904288" cy="31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33" name="Text Box 9"/>
          <p:cNvSpPr txBox="1">
            <a:spLocks noChangeArrowheads="1"/>
          </p:cNvSpPr>
          <p:nvPr/>
        </p:nvSpPr>
        <p:spPr bwMode="auto">
          <a:xfrm>
            <a:off x="323850" y="3910013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050634" name="Text Box 10"/>
          <p:cNvSpPr txBox="1">
            <a:spLocks noChangeArrowheads="1"/>
          </p:cNvSpPr>
          <p:nvPr/>
        </p:nvSpPr>
        <p:spPr bwMode="auto">
          <a:xfrm>
            <a:off x="4775200" y="3933825"/>
            <a:ext cx="876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5</a:t>
            </a:r>
          </a:p>
        </p:txBody>
      </p:sp>
      <p:sp>
        <p:nvSpPr>
          <p:cNvPr id="1050636" name="Text Box 12"/>
          <p:cNvSpPr txBox="1">
            <a:spLocks noChangeArrowheads="1"/>
          </p:cNvSpPr>
          <p:nvPr/>
        </p:nvSpPr>
        <p:spPr bwMode="auto">
          <a:xfrm>
            <a:off x="4105275" y="2971800"/>
            <a:ext cx="682625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Cell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q</a:t>
            </a:r>
          </a:p>
        </p:txBody>
      </p:sp>
      <p:sp>
        <p:nvSpPr>
          <p:cNvPr id="1050637" name="Text Box 13"/>
          <p:cNvSpPr txBox="1">
            <a:spLocks noChangeArrowheads="1"/>
          </p:cNvSpPr>
          <p:nvPr/>
        </p:nvSpPr>
        <p:spPr bwMode="auto">
          <a:xfrm>
            <a:off x="4273550" y="3908425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050641" name="Text Box 17"/>
          <p:cNvSpPr txBox="1">
            <a:spLocks noChangeArrowheads="1"/>
          </p:cNvSpPr>
          <p:nvPr/>
        </p:nvSpPr>
        <p:spPr bwMode="auto">
          <a:xfrm>
            <a:off x="7016750" y="3921125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050642" name="Text Box 18"/>
          <p:cNvSpPr txBox="1">
            <a:spLocks noChangeArrowheads="1"/>
          </p:cNvSpPr>
          <p:nvPr/>
        </p:nvSpPr>
        <p:spPr bwMode="auto">
          <a:xfrm>
            <a:off x="8537575" y="3922713"/>
            <a:ext cx="29845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050644" name="Text Box 20"/>
          <p:cNvSpPr txBox="1">
            <a:spLocks noChangeArrowheads="1"/>
          </p:cNvSpPr>
          <p:nvPr/>
        </p:nvSpPr>
        <p:spPr bwMode="auto">
          <a:xfrm>
            <a:off x="7773988" y="3922713"/>
            <a:ext cx="30003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050646" name="Line 22"/>
          <p:cNvSpPr>
            <a:spLocks noChangeShapeType="1"/>
          </p:cNvSpPr>
          <p:nvPr/>
        </p:nvSpPr>
        <p:spPr bwMode="auto">
          <a:xfrm>
            <a:off x="88900" y="3683000"/>
            <a:ext cx="8904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49" name="Text Box 25"/>
          <p:cNvSpPr txBox="1">
            <a:spLocks noChangeArrowheads="1"/>
          </p:cNvSpPr>
          <p:nvPr/>
        </p:nvSpPr>
        <p:spPr bwMode="auto">
          <a:xfrm>
            <a:off x="798513" y="1628775"/>
            <a:ext cx="3678237" cy="781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Nets		Weight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= (b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, 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	c(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= (b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, 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	c(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N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1</a:t>
            </a:r>
          </a:p>
        </p:txBody>
      </p:sp>
      <p:sp>
        <p:nvSpPr>
          <p:cNvPr id="1050650" name="Text Box 26"/>
          <p:cNvSpPr txBox="1">
            <a:spLocks noChangeArrowheads="1"/>
          </p:cNvSpPr>
          <p:nvPr/>
        </p:nvSpPr>
        <p:spPr bwMode="auto">
          <a:xfrm>
            <a:off x="762000" y="1293813"/>
            <a:ext cx="74453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Given:</a:t>
            </a:r>
          </a:p>
        </p:txBody>
      </p:sp>
      <p:sp>
        <p:nvSpPr>
          <p:cNvPr id="1050651" name="Rectangle 27"/>
          <p:cNvSpPr>
            <a:spLocks noChangeArrowheads="1"/>
          </p:cNvSpPr>
          <p:nvPr/>
        </p:nvSpPr>
        <p:spPr bwMode="auto">
          <a:xfrm>
            <a:off x="6554788" y="1579563"/>
            <a:ext cx="2286000" cy="763587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52" name="Rectangle 28"/>
          <p:cNvSpPr>
            <a:spLocks noChangeArrowheads="1"/>
          </p:cNvSpPr>
          <p:nvPr/>
        </p:nvSpPr>
        <p:spPr bwMode="auto">
          <a:xfrm>
            <a:off x="8156575" y="1655763"/>
            <a:ext cx="608013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0653" name="Rectangle 29"/>
          <p:cNvSpPr>
            <a:spLocks noChangeArrowheads="1"/>
          </p:cNvSpPr>
          <p:nvPr/>
        </p:nvSpPr>
        <p:spPr bwMode="auto">
          <a:xfrm>
            <a:off x="6629400" y="1655763"/>
            <a:ext cx="611188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0654" name="Text Box 30"/>
          <p:cNvSpPr txBox="1">
            <a:spLocks noChangeArrowheads="1"/>
          </p:cNvSpPr>
          <p:nvPr/>
        </p:nvSpPr>
        <p:spPr bwMode="auto">
          <a:xfrm>
            <a:off x="6794500" y="177323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50655" name="Text Box 31"/>
          <p:cNvSpPr txBox="1">
            <a:spLocks noChangeArrowheads="1"/>
          </p:cNvSpPr>
          <p:nvPr/>
        </p:nvSpPr>
        <p:spPr bwMode="auto">
          <a:xfrm>
            <a:off x="8305800" y="177323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050656" name="Line 32"/>
          <p:cNvSpPr>
            <a:spLocks noChangeShapeType="1"/>
          </p:cNvSpPr>
          <p:nvPr/>
        </p:nvSpPr>
        <p:spPr bwMode="auto">
          <a:xfrm>
            <a:off x="7316788" y="1579563"/>
            <a:ext cx="0" cy="76358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57" name="Line 33"/>
          <p:cNvSpPr>
            <a:spLocks noChangeShapeType="1"/>
          </p:cNvSpPr>
          <p:nvPr/>
        </p:nvSpPr>
        <p:spPr bwMode="auto">
          <a:xfrm flipH="1">
            <a:off x="8078788" y="1579563"/>
            <a:ext cx="1587" cy="763587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58" name="Rectangle 34"/>
          <p:cNvSpPr>
            <a:spLocks noChangeArrowheads="1"/>
          </p:cNvSpPr>
          <p:nvPr/>
        </p:nvSpPr>
        <p:spPr bwMode="auto">
          <a:xfrm>
            <a:off x="7394575" y="1657350"/>
            <a:ext cx="608013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0659" name="Text Box 35"/>
          <p:cNvSpPr txBox="1">
            <a:spLocks noChangeArrowheads="1"/>
          </p:cNvSpPr>
          <p:nvPr/>
        </p:nvSpPr>
        <p:spPr bwMode="auto">
          <a:xfrm>
            <a:off x="7515225" y="177323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050660" name="Text Box 36"/>
          <p:cNvSpPr txBox="1">
            <a:spLocks noChangeArrowheads="1"/>
          </p:cNvSpPr>
          <p:nvPr/>
        </p:nvSpPr>
        <p:spPr bwMode="auto">
          <a:xfrm>
            <a:off x="6478588" y="23431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0</a:t>
            </a:r>
          </a:p>
        </p:txBody>
      </p:sp>
      <p:sp>
        <p:nvSpPr>
          <p:cNvPr id="1050661" name="Text Box 37"/>
          <p:cNvSpPr txBox="1">
            <a:spLocks noChangeArrowheads="1"/>
          </p:cNvSpPr>
          <p:nvPr/>
        </p:nvSpPr>
        <p:spPr bwMode="auto">
          <a:xfrm>
            <a:off x="7246938" y="2343150"/>
            <a:ext cx="298450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050662" name="Text Box 38"/>
          <p:cNvSpPr txBox="1">
            <a:spLocks noChangeArrowheads="1"/>
          </p:cNvSpPr>
          <p:nvPr/>
        </p:nvSpPr>
        <p:spPr bwMode="auto">
          <a:xfrm>
            <a:off x="8002588" y="2343150"/>
            <a:ext cx="300037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050663" name="Line 39"/>
          <p:cNvSpPr>
            <a:spLocks noChangeShapeType="1"/>
          </p:cNvSpPr>
          <p:nvPr/>
        </p:nvSpPr>
        <p:spPr bwMode="auto">
          <a:xfrm>
            <a:off x="7242175" y="2133600"/>
            <a:ext cx="914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64" name="Line 40"/>
          <p:cNvSpPr>
            <a:spLocks noChangeShapeType="1"/>
          </p:cNvSpPr>
          <p:nvPr/>
        </p:nvSpPr>
        <p:spPr bwMode="auto">
          <a:xfrm>
            <a:off x="8002588" y="1809750"/>
            <a:ext cx="1539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50665" name="Object 41"/>
          <p:cNvGraphicFramePr>
            <a:graphicFrameLocks noChangeAspect="1"/>
          </p:cNvGraphicFramePr>
          <p:nvPr/>
        </p:nvGraphicFramePr>
        <p:xfrm>
          <a:off x="1152525" y="3644900"/>
          <a:ext cx="17748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4" name="Formel" r:id="rId4" imgW="1143000" imgH="698500" progId="Equation.3">
                  <p:embed/>
                </p:oleObj>
              </mc:Choice>
              <mc:Fallback>
                <p:oleObj name="Formel" r:id="rId4" imgW="11430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2525" y="3644900"/>
                        <a:ext cx="1774825" cy="1182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66" name="Rectangle 42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50667" name="Object 43"/>
          <p:cNvGraphicFramePr>
            <a:graphicFrameLocks noChangeAspect="1"/>
          </p:cNvGraphicFramePr>
          <p:nvPr/>
        </p:nvGraphicFramePr>
        <p:xfrm>
          <a:off x="2868613" y="3933825"/>
          <a:ext cx="119856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5" name="Formel" r:id="rId6" imgW="736280" imgH="304668" progId="Equation.3">
                  <p:embed/>
                </p:oleObj>
              </mc:Choice>
              <mc:Fallback>
                <p:oleObj name="Formel" r:id="rId6" imgW="736280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4311"/>
                      <a:stretch>
                        <a:fillRect/>
                      </a:stretch>
                    </p:blipFill>
                    <p:spPr bwMode="auto">
                      <a:xfrm>
                        <a:off x="2868613" y="3933825"/>
                        <a:ext cx="1198562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68" name="Text Box 44"/>
          <p:cNvSpPr txBox="1">
            <a:spLocks noChangeArrowheads="1"/>
          </p:cNvSpPr>
          <p:nvPr/>
        </p:nvSpPr>
        <p:spPr bwMode="auto">
          <a:xfrm>
            <a:off x="5778500" y="3933825"/>
            <a:ext cx="876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5</a:t>
            </a:r>
          </a:p>
        </p:txBody>
      </p:sp>
      <p:sp>
        <p:nvSpPr>
          <p:cNvPr id="1050669" name="Text Box 45"/>
          <p:cNvSpPr txBox="1">
            <a:spLocks noChangeArrowheads="1"/>
          </p:cNvSpPr>
          <p:nvPr/>
        </p:nvSpPr>
        <p:spPr bwMode="auto">
          <a:xfrm>
            <a:off x="6478588" y="4508500"/>
            <a:ext cx="2641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 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No swapping of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50670" name="Rectangle 46"/>
          <p:cNvSpPr>
            <a:spLocks noChangeArrowheads="1"/>
          </p:cNvSpPr>
          <p:nvPr/>
        </p:nvSpPr>
        <p:spPr bwMode="auto">
          <a:xfrm>
            <a:off x="8323263" y="3789363"/>
            <a:ext cx="609600" cy="609600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0671" name="Rectangle 47"/>
          <p:cNvSpPr>
            <a:spLocks noChangeArrowheads="1"/>
          </p:cNvSpPr>
          <p:nvPr/>
        </p:nvSpPr>
        <p:spPr bwMode="auto">
          <a:xfrm>
            <a:off x="6797675" y="3789363"/>
            <a:ext cx="611188" cy="6096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0672" name="Text Box 48"/>
          <p:cNvSpPr txBox="1">
            <a:spLocks noChangeArrowheads="1"/>
          </p:cNvSpPr>
          <p:nvPr/>
        </p:nvSpPr>
        <p:spPr bwMode="auto">
          <a:xfrm>
            <a:off x="6877050" y="3895725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050673" name="Text Box 49"/>
          <p:cNvSpPr txBox="1">
            <a:spLocks noChangeArrowheads="1"/>
          </p:cNvSpPr>
          <p:nvPr/>
        </p:nvSpPr>
        <p:spPr bwMode="auto">
          <a:xfrm>
            <a:off x="8397875" y="3897313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050674" name="Rectangle 50"/>
          <p:cNvSpPr>
            <a:spLocks noChangeArrowheads="1"/>
          </p:cNvSpPr>
          <p:nvPr/>
        </p:nvSpPr>
        <p:spPr bwMode="auto">
          <a:xfrm>
            <a:off x="7562850" y="3790950"/>
            <a:ext cx="608013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0675" name="Text Box 51"/>
          <p:cNvSpPr txBox="1">
            <a:spLocks noChangeArrowheads="1"/>
          </p:cNvSpPr>
          <p:nvPr/>
        </p:nvSpPr>
        <p:spPr bwMode="auto">
          <a:xfrm>
            <a:off x="7634288" y="3897313"/>
            <a:ext cx="3698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050676" name="Line 52"/>
          <p:cNvSpPr>
            <a:spLocks noChangeShapeType="1"/>
          </p:cNvSpPr>
          <p:nvPr/>
        </p:nvSpPr>
        <p:spPr bwMode="auto">
          <a:xfrm>
            <a:off x="7410450" y="4248150"/>
            <a:ext cx="912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77" name="Line 53"/>
          <p:cNvSpPr>
            <a:spLocks noChangeShapeType="1"/>
          </p:cNvSpPr>
          <p:nvPr/>
        </p:nvSpPr>
        <p:spPr bwMode="auto">
          <a:xfrm>
            <a:off x="7410450" y="3954463"/>
            <a:ext cx="150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78" name="Rectangle 5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 (Example)</a:t>
            </a:r>
          </a:p>
        </p:txBody>
      </p:sp>
      <p:sp>
        <p:nvSpPr>
          <p:cNvPr id="1050679" name="Text Box 55"/>
          <p:cNvSpPr txBox="1">
            <a:spLocks noChangeArrowheads="1"/>
          </p:cNvSpPr>
          <p:nvPr/>
        </p:nvSpPr>
        <p:spPr bwMode="auto">
          <a:xfrm>
            <a:off x="323850" y="5394325"/>
            <a:ext cx="458788" cy="322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050681" name="Text Box 57"/>
          <p:cNvSpPr txBox="1">
            <a:spLocks noChangeArrowheads="1"/>
          </p:cNvSpPr>
          <p:nvPr/>
        </p:nvSpPr>
        <p:spPr bwMode="auto">
          <a:xfrm>
            <a:off x="5838825" y="5387975"/>
            <a:ext cx="876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3</a:t>
            </a:r>
          </a:p>
        </p:txBody>
      </p:sp>
      <p:sp>
        <p:nvSpPr>
          <p:cNvPr id="1050683" name="Text Box 59"/>
          <p:cNvSpPr txBox="1">
            <a:spLocks noChangeArrowheads="1"/>
          </p:cNvSpPr>
          <p:nvPr/>
        </p:nvSpPr>
        <p:spPr bwMode="auto">
          <a:xfrm>
            <a:off x="4759325" y="5376863"/>
            <a:ext cx="8763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L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(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P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) = 5</a:t>
            </a:r>
          </a:p>
        </p:txBody>
      </p:sp>
      <p:sp>
        <p:nvSpPr>
          <p:cNvPr id="1050684" name="Text Box 60"/>
          <p:cNvSpPr txBox="1">
            <a:spLocks noChangeArrowheads="1"/>
          </p:cNvSpPr>
          <p:nvPr/>
        </p:nvSpPr>
        <p:spPr bwMode="auto">
          <a:xfrm>
            <a:off x="4273550" y="5373688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050685" name="Rectangle 61"/>
          <p:cNvSpPr>
            <a:spLocks noChangeArrowheads="1"/>
          </p:cNvSpPr>
          <p:nvPr/>
        </p:nvSpPr>
        <p:spPr bwMode="auto">
          <a:xfrm>
            <a:off x="8383588" y="5229225"/>
            <a:ext cx="609600" cy="6096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0686" name="Rectangle 62"/>
          <p:cNvSpPr>
            <a:spLocks noChangeArrowheads="1"/>
          </p:cNvSpPr>
          <p:nvPr/>
        </p:nvSpPr>
        <p:spPr bwMode="auto">
          <a:xfrm>
            <a:off x="6858000" y="5229225"/>
            <a:ext cx="611188" cy="6096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0687" name="Text Box 63"/>
          <p:cNvSpPr txBox="1">
            <a:spLocks noChangeArrowheads="1"/>
          </p:cNvSpPr>
          <p:nvPr/>
        </p:nvSpPr>
        <p:spPr bwMode="auto">
          <a:xfrm>
            <a:off x="6948488" y="5356225"/>
            <a:ext cx="3698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1</a:t>
            </a:r>
          </a:p>
        </p:txBody>
      </p:sp>
      <p:sp>
        <p:nvSpPr>
          <p:cNvPr id="1050688" name="Text Box 64"/>
          <p:cNvSpPr txBox="1">
            <a:spLocks noChangeArrowheads="1"/>
          </p:cNvSpPr>
          <p:nvPr/>
        </p:nvSpPr>
        <p:spPr bwMode="auto">
          <a:xfrm>
            <a:off x="8469313" y="5357813"/>
            <a:ext cx="369887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</a:p>
        </p:txBody>
      </p:sp>
      <p:sp>
        <p:nvSpPr>
          <p:cNvPr id="1050689" name="Rectangle 65"/>
          <p:cNvSpPr>
            <a:spLocks noChangeArrowheads="1"/>
          </p:cNvSpPr>
          <p:nvPr/>
        </p:nvSpPr>
        <p:spPr bwMode="auto">
          <a:xfrm>
            <a:off x="7623175" y="5230813"/>
            <a:ext cx="608013" cy="609600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 anchor="ctr"/>
          <a:lstStyle/>
          <a:p>
            <a:pPr algn="ctr" defTabSz="968375" fontAlgn="base">
              <a:spcBef>
                <a:spcPct val="0"/>
              </a:spcBef>
              <a:spcAft>
                <a:spcPct val="0"/>
              </a:spcAft>
            </a:pPr>
            <a:endParaRPr lang="en-US" altLang="zh-CN" sz="1500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0690" name="Text Box 66"/>
          <p:cNvSpPr txBox="1">
            <a:spLocks noChangeArrowheads="1"/>
          </p:cNvSpPr>
          <p:nvPr/>
        </p:nvSpPr>
        <p:spPr bwMode="auto">
          <a:xfrm>
            <a:off x="7705725" y="5357813"/>
            <a:ext cx="369888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</a:p>
        </p:txBody>
      </p:sp>
      <p:sp>
        <p:nvSpPr>
          <p:cNvPr id="1050691" name="Line 67"/>
          <p:cNvSpPr>
            <a:spLocks noChangeShapeType="1"/>
          </p:cNvSpPr>
          <p:nvPr/>
        </p:nvSpPr>
        <p:spPr bwMode="auto">
          <a:xfrm>
            <a:off x="7470775" y="5688013"/>
            <a:ext cx="150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92" name="Line 68"/>
          <p:cNvSpPr>
            <a:spLocks noChangeShapeType="1"/>
          </p:cNvSpPr>
          <p:nvPr/>
        </p:nvSpPr>
        <p:spPr bwMode="auto">
          <a:xfrm>
            <a:off x="8231188" y="5383213"/>
            <a:ext cx="1524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93" name="Line 69"/>
          <p:cNvSpPr>
            <a:spLocks noChangeShapeType="1"/>
          </p:cNvSpPr>
          <p:nvPr/>
        </p:nvSpPr>
        <p:spPr bwMode="auto">
          <a:xfrm>
            <a:off x="88900" y="4899025"/>
            <a:ext cx="89042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0695" name="Rectangle 71"/>
          <p:cNvSpPr>
            <a:spLocks noChangeArrowheads="1"/>
          </p:cNvSpPr>
          <p:nvPr/>
        </p:nvSpPr>
        <p:spPr bwMode="auto">
          <a:xfrm>
            <a:off x="0" y="30813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50694" name="Object 70"/>
          <p:cNvGraphicFramePr>
            <a:graphicFrameLocks noChangeAspect="1"/>
          </p:cNvGraphicFramePr>
          <p:nvPr/>
        </p:nvGraphicFramePr>
        <p:xfrm>
          <a:off x="1079500" y="4868863"/>
          <a:ext cx="1979613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6" name="Formel" r:id="rId8" imgW="1155700" imgH="698500" progId="Equation.3">
                  <p:embed/>
                </p:oleObj>
              </mc:Choice>
              <mc:Fallback>
                <p:oleObj name="Formel" r:id="rId8" imgW="1155700" imgH="6985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0" y="4868863"/>
                        <a:ext cx="1979613" cy="1193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97" name="Rectangle 73"/>
          <p:cNvSpPr>
            <a:spLocks noChangeArrowheads="1"/>
          </p:cNvSpPr>
          <p:nvPr/>
        </p:nvSpPr>
        <p:spPr bwMode="auto">
          <a:xfrm>
            <a:off x="0" y="3276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aphicFrame>
        <p:nvGraphicFramePr>
          <p:cNvPr id="1050696" name="Object 72"/>
          <p:cNvGraphicFramePr>
            <a:graphicFrameLocks noChangeAspect="1"/>
          </p:cNvGraphicFramePr>
          <p:nvPr/>
        </p:nvGraphicFramePr>
        <p:xfrm>
          <a:off x="3043238" y="5229225"/>
          <a:ext cx="728662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507" name="Equation" r:id="rId10" imgW="482391" imgH="304668" progId="Equation.3">
                  <p:embed/>
                </p:oleObj>
              </mc:Choice>
              <mc:Fallback>
                <p:oleObj name="Equation" r:id="rId10" imgW="482391" imgH="304668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r="5263"/>
                      <a:stretch>
                        <a:fillRect/>
                      </a:stretch>
                    </p:blipFill>
                    <p:spPr bwMode="auto">
                      <a:xfrm>
                        <a:off x="3043238" y="5229225"/>
                        <a:ext cx="728662" cy="485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0698" name="Text Box 74"/>
          <p:cNvSpPr txBox="1">
            <a:spLocks noChangeArrowheads="1"/>
          </p:cNvSpPr>
          <p:nvPr/>
        </p:nvSpPr>
        <p:spPr bwMode="auto">
          <a:xfrm>
            <a:off x="6467475" y="5984875"/>
            <a:ext cx="2641600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6808" tIns="48404" rIns="96808" bIns="48404">
            <a:spAutoFit/>
          </a:bodyPr>
          <a:lstStyle>
            <a:lvl1pPr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84188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968375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452563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936750" defTabSz="96837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3939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8511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3083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765550" defTabSz="9683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 S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wapping of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2</a:t>
            </a:r>
            <a:r>
              <a:rPr lang="en-US" altLang="zh-CN" sz="1500" smtClean="0">
                <a:solidFill>
                  <a:srgbClr val="000000"/>
                </a:solidFill>
                <a:ea typeface="宋体" charset="0"/>
                <a:cs typeface="宋体" charset="0"/>
              </a:rPr>
              <a:t> and </a:t>
            </a:r>
            <a:r>
              <a:rPr lang="en-US" altLang="zh-CN" sz="1500" i="1" smtClean="0">
                <a:solidFill>
                  <a:srgbClr val="000000"/>
                </a:solidFill>
                <a:ea typeface="宋体" charset="0"/>
                <a:cs typeface="宋体" charset="0"/>
              </a:rPr>
              <a:t>b</a:t>
            </a:r>
            <a:r>
              <a:rPr lang="en-US" altLang="zh-CN" sz="1500" baseline="-25000" smtClean="0">
                <a:solidFill>
                  <a:srgbClr val="000000"/>
                </a:solidFill>
                <a:ea typeface="宋体" charset="0"/>
                <a:cs typeface="宋体" charset="0"/>
              </a:rPr>
              <a:t>3</a:t>
            </a:r>
            <a:endParaRPr lang="en-US" altLang="zh-CN" sz="15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7826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577577-EFBF-834E-828F-35CB1EBE9800}" type="slidenum">
              <a:rPr lang="en-US"/>
              <a:pPr/>
              <a:t>51</a:t>
            </a:fld>
            <a:endParaRPr lang="en-US"/>
          </a:p>
        </p:txBody>
      </p:sp>
      <p:sp>
        <p:nvSpPr>
          <p:cNvPr id="830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19308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Advantages: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Conceptually simple, easy to implement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Primarily intended for global placement, but can also be adapted to detailed placement </a:t>
            </a:r>
            <a:br>
              <a:rPr lang="en-US" altLang="zh-CN">
                <a:ea typeface="宋体" charset="0"/>
                <a:cs typeface="宋体" charset="0"/>
              </a:rPr>
            </a:b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Disadvantages: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Does not scale to large placement instances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Is not very effective in spreading cells in densest regions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Poor trade-off between solution quality and runtime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 </a:t>
            </a: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In practice, FDP is extended by specialized techniques for cell spreading </a:t>
            </a:r>
          </a:p>
          <a:p>
            <a:pPr marL="742950" lvl="1" indent="-28575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This facilitates scalability and makes FDP competitive </a:t>
            </a:r>
          </a:p>
        </p:txBody>
      </p:sp>
      <p:sp>
        <p:nvSpPr>
          <p:cNvPr id="830469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4.3.2	Analytic Placement – Force-directed Placement</a:t>
            </a:r>
          </a:p>
        </p:txBody>
      </p:sp>
    </p:spTree>
    <p:extLst>
      <p:ext uri="{BB962C8B-B14F-4D97-AF65-F5344CB8AC3E}">
        <p14:creationId xmlns:p14="http://schemas.microsoft.com/office/powerpoint/2010/main" val="5741039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0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0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0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0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0467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Modern Force-Directed Placement Algorithms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sz="2600" dirty="0" smtClean="0"/>
              <a:t>Similar to the quadratic placement algorithms:</a:t>
            </a:r>
          </a:p>
          <a:p>
            <a:pPr lvl="1"/>
            <a:r>
              <a:rPr lang="en-US" sz="2200" dirty="0" smtClean="0"/>
              <a:t>Cell locations are determined through quadratic optimization</a:t>
            </a:r>
          </a:p>
          <a:p>
            <a:endParaRPr lang="en-US" sz="2600" dirty="0" smtClean="0"/>
          </a:p>
          <a:p>
            <a:r>
              <a:rPr lang="en-US" sz="2600" dirty="0" smtClean="0"/>
              <a:t>Cell overlaps are eliminated through repulsive forces</a:t>
            </a:r>
          </a:p>
          <a:p>
            <a:pPr lvl="1"/>
            <a:r>
              <a:rPr lang="en-US" sz="2200" dirty="0" smtClean="0"/>
              <a:t>Repulsive forces: Perturbation to the quadratic formulation</a:t>
            </a:r>
          </a:p>
          <a:p>
            <a:pPr lvl="1"/>
            <a:r>
              <a:rPr lang="en-US" sz="2200" dirty="0"/>
              <a:t>M</a:t>
            </a:r>
            <a:r>
              <a:rPr lang="en-US" sz="2200" dirty="0" smtClean="0"/>
              <a:t>ove cells from over-utilized regions to under-utilized regions</a:t>
            </a:r>
          </a:p>
          <a:p>
            <a:endParaRPr lang="en-US" sz="2600" dirty="0" smtClean="0"/>
          </a:p>
          <a:p>
            <a:r>
              <a:rPr lang="en-US" sz="2600" dirty="0" smtClean="0"/>
              <a:t>Overlaps not resolved in a single iteration</a:t>
            </a:r>
          </a:p>
          <a:p>
            <a:pPr lvl="1"/>
            <a:r>
              <a:rPr lang="en-US" sz="2200" dirty="0" smtClean="0"/>
              <a:t>Repulsive forces updated based on the cell distribution in every iteration</a:t>
            </a:r>
          </a:p>
          <a:p>
            <a:pPr lvl="1"/>
            <a:r>
              <a:rPr lang="en-US" sz="2200" dirty="0" smtClean="0"/>
              <a:t>Accumulated over multiple iterations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80196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0BB844-5817-F74E-828D-D984EB3A2BC8}" type="slidenum">
              <a:rPr lang="en-US"/>
              <a:pPr/>
              <a:t>53</a:t>
            </a:fld>
            <a:endParaRPr lang="en-US"/>
          </a:p>
        </p:txBody>
      </p:sp>
      <p:sp>
        <p:nvSpPr>
          <p:cNvPr id="1052675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4.3.3	Simulated Annealing</a:t>
            </a:r>
          </a:p>
        </p:txBody>
      </p:sp>
      <p:sp>
        <p:nvSpPr>
          <p:cNvPr id="1052677" name="Rectangle 5"/>
          <p:cNvSpPr>
            <a:spLocks noChangeArrowheads="1"/>
          </p:cNvSpPr>
          <p:nvPr/>
        </p:nvSpPr>
        <p:spPr bwMode="auto">
          <a:xfrm>
            <a:off x="835025" y="1555750"/>
            <a:ext cx="2314575" cy="1914525"/>
          </a:xfrm>
          <a:prstGeom prst="rect">
            <a:avLst/>
          </a:prstGeom>
          <a:solidFill>
            <a:srgbClr val="DDDDDD"/>
          </a:solidFill>
          <a:ln w="9525">
            <a:solidFill>
              <a:srgbClr val="80808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78" name="Rectangle 6"/>
          <p:cNvSpPr>
            <a:spLocks noChangeArrowheads="1"/>
          </p:cNvSpPr>
          <p:nvPr/>
        </p:nvSpPr>
        <p:spPr bwMode="auto">
          <a:xfrm>
            <a:off x="1009650" y="1811338"/>
            <a:ext cx="1809750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79" name="Rectangle 7"/>
          <p:cNvSpPr>
            <a:spLocks noChangeArrowheads="1"/>
          </p:cNvSpPr>
          <p:nvPr/>
        </p:nvSpPr>
        <p:spPr bwMode="auto">
          <a:xfrm>
            <a:off x="1011238" y="2386013"/>
            <a:ext cx="1809750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0" name="Line 8"/>
          <p:cNvSpPr>
            <a:spLocks noChangeShapeType="1"/>
          </p:cNvSpPr>
          <p:nvPr/>
        </p:nvSpPr>
        <p:spPr bwMode="auto">
          <a:xfrm>
            <a:off x="1144588" y="2386013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1" name="Line 9"/>
          <p:cNvSpPr>
            <a:spLocks noChangeShapeType="1"/>
          </p:cNvSpPr>
          <p:nvPr/>
        </p:nvSpPr>
        <p:spPr bwMode="auto">
          <a:xfrm>
            <a:off x="1477963" y="2386013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2" name="Line 10"/>
          <p:cNvSpPr>
            <a:spLocks noChangeShapeType="1"/>
          </p:cNvSpPr>
          <p:nvPr/>
        </p:nvSpPr>
        <p:spPr bwMode="auto">
          <a:xfrm>
            <a:off x="1935163" y="2386013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3" name="Line 11"/>
          <p:cNvSpPr>
            <a:spLocks noChangeShapeType="1"/>
          </p:cNvSpPr>
          <p:nvPr/>
        </p:nvSpPr>
        <p:spPr bwMode="auto">
          <a:xfrm flipH="1">
            <a:off x="1066800" y="2386013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4" name="Line 12"/>
          <p:cNvSpPr>
            <a:spLocks noChangeShapeType="1"/>
          </p:cNvSpPr>
          <p:nvPr/>
        </p:nvSpPr>
        <p:spPr bwMode="auto">
          <a:xfrm flipH="1">
            <a:off x="1333500" y="2386013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5" name="Line 13"/>
          <p:cNvSpPr>
            <a:spLocks noChangeShapeType="1"/>
          </p:cNvSpPr>
          <p:nvPr/>
        </p:nvSpPr>
        <p:spPr bwMode="auto">
          <a:xfrm>
            <a:off x="1630363" y="2395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6" name="Line 14"/>
          <p:cNvSpPr>
            <a:spLocks noChangeShapeType="1"/>
          </p:cNvSpPr>
          <p:nvPr/>
        </p:nvSpPr>
        <p:spPr bwMode="auto">
          <a:xfrm>
            <a:off x="1735138" y="2395538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7" name="Line 15"/>
          <p:cNvSpPr>
            <a:spLocks noChangeShapeType="1"/>
          </p:cNvSpPr>
          <p:nvPr/>
        </p:nvSpPr>
        <p:spPr bwMode="auto">
          <a:xfrm>
            <a:off x="1874838" y="2386013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8" name="Line 16"/>
          <p:cNvSpPr>
            <a:spLocks noChangeShapeType="1"/>
          </p:cNvSpPr>
          <p:nvPr/>
        </p:nvSpPr>
        <p:spPr bwMode="auto">
          <a:xfrm>
            <a:off x="2344738" y="2386013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89" name="Line 17"/>
          <p:cNvSpPr>
            <a:spLocks noChangeShapeType="1"/>
          </p:cNvSpPr>
          <p:nvPr/>
        </p:nvSpPr>
        <p:spPr bwMode="auto">
          <a:xfrm flipH="1">
            <a:off x="2286000" y="2386013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0" name="Line 18"/>
          <p:cNvSpPr>
            <a:spLocks noChangeShapeType="1"/>
          </p:cNvSpPr>
          <p:nvPr/>
        </p:nvSpPr>
        <p:spPr bwMode="auto">
          <a:xfrm>
            <a:off x="2665413" y="2386013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1" name="Line 19"/>
          <p:cNvSpPr>
            <a:spLocks noChangeShapeType="1"/>
          </p:cNvSpPr>
          <p:nvPr/>
        </p:nvSpPr>
        <p:spPr bwMode="auto">
          <a:xfrm>
            <a:off x="2535238" y="2386013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2" name="Rectangle 20"/>
          <p:cNvSpPr>
            <a:spLocks noChangeArrowheads="1"/>
          </p:cNvSpPr>
          <p:nvPr/>
        </p:nvSpPr>
        <p:spPr bwMode="auto">
          <a:xfrm>
            <a:off x="979488" y="3055938"/>
            <a:ext cx="1809750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3" name="Line 21"/>
          <p:cNvSpPr>
            <a:spLocks noChangeShapeType="1"/>
          </p:cNvSpPr>
          <p:nvPr/>
        </p:nvSpPr>
        <p:spPr bwMode="auto">
          <a:xfrm>
            <a:off x="1112838" y="30559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4" name="Line 22"/>
          <p:cNvSpPr>
            <a:spLocks noChangeShapeType="1"/>
          </p:cNvSpPr>
          <p:nvPr/>
        </p:nvSpPr>
        <p:spPr bwMode="auto">
          <a:xfrm>
            <a:off x="1227138" y="30654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5" name="Line 23"/>
          <p:cNvSpPr>
            <a:spLocks noChangeShapeType="1"/>
          </p:cNvSpPr>
          <p:nvPr/>
        </p:nvSpPr>
        <p:spPr bwMode="auto">
          <a:xfrm>
            <a:off x="2065338" y="30654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6" name="Line 24"/>
          <p:cNvSpPr>
            <a:spLocks noChangeShapeType="1"/>
          </p:cNvSpPr>
          <p:nvPr/>
        </p:nvSpPr>
        <p:spPr bwMode="auto">
          <a:xfrm>
            <a:off x="1036638" y="30559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7" name="Line 25"/>
          <p:cNvSpPr>
            <a:spLocks noChangeShapeType="1"/>
          </p:cNvSpPr>
          <p:nvPr/>
        </p:nvSpPr>
        <p:spPr bwMode="auto">
          <a:xfrm>
            <a:off x="1303338" y="30559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8" name="Line 26"/>
          <p:cNvSpPr>
            <a:spLocks noChangeShapeType="1"/>
          </p:cNvSpPr>
          <p:nvPr/>
        </p:nvSpPr>
        <p:spPr bwMode="auto">
          <a:xfrm flipH="1">
            <a:off x="1598613" y="30654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699" name="Line 27"/>
          <p:cNvSpPr>
            <a:spLocks noChangeShapeType="1"/>
          </p:cNvSpPr>
          <p:nvPr/>
        </p:nvSpPr>
        <p:spPr bwMode="auto">
          <a:xfrm>
            <a:off x="1703388" y="30654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0" name="Line 28"/>
          <p:cNvSpPr>
            <a:spLocks noChangeShapeType="1"/>
          </p:cNvSpPr>
          <p:nvPr/>
        </p:nvSpPr>
        <p:spPr bwMode="auto">
          <a:xfrm>
            <a:off x="1846263" y="30559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1" name="Line 29"/>
          <p:cNvSpPr>
            <a:spLocks noChangeShapeType="1"/>
          </p:cNvSpPr>
          <p:nvPr/>
        </p:nvSpPr>
        <p:spPr bwMode="auto">
          <a:xfrm>
            <a:off x="2370138" y="30654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2" name="Line 30"/>
          <p:cNvSpPr>
            <a:spLocks noChangeShapeType="1"/>
          </p:cNvSpPr>
          <p:nvPr/>
        </p:nvSpPr>
        <p:spPr bwMode="auto">
          <a:xfrm>
            <a:off x="2255838" y="30559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3" name="Line 31"/>
          <p:cNvSpPr>
            <a:spLocks noChangeShapeType="1"/>
          </p:cNvSpPr>
          <p:nvPr/>
        </p:nvSpPr>
        <p:spPr bwMode="auto">
          <a:xfrm>
            <a:off x="2636838" y="30559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4" name="Line 32"/>
          <p:cNvSpPr>
            <a:spLocks noChangeShapeType="1"/>
          </p:cNvSpPr>
          <p:nvPr/>
        </p:nvSpPr>
        <p:spPr bwMode="auto">
          <a:xfrm>
            <a:off x="2503488" y="30559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5" name="Line 33"/>
          <p:cNvSpPr>
            <a:spLocks noChangeShapeType="1"/>
          </p:cNvSpPr>
          <p:nvPr/>
        </p:nvSpPr>
        <p:spPr bwMode="auto">
          <a:xfrm>
            <a:off x="1200150" y="18113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6" name="Line 34"/>
          <p:cNvSpPr>
            <a:spLocks noChangeShapeType="1"/>
          </p:cNvSpPr>
          <p:nvPr/>
        </p:nvSpPr>
        <p:spPr bwMode="auto">
          <a:xfrm>
            <a:off x="1419225" y="18113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7" name="Line 35"/>
          <p:cNvSpPr>
            <a:spLocks noChangeShapeType="1"/>
          </p:cNvSpPr>
          <p:nvPr/>
        </p:nvSpPr>
        <p:spPr bwMode="auto">
          <a:xfrm>
            <a:off x="1933575" y="1811338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8" name="Line 36"/>
          <p:cNvSpPr>
            <a:spLocks noChangeShapeType="1"/>
          </p:cNvSpPr>
          <p:nvPr/>
        </p:nvSpPr>
        <p:spPr bwMode="auto">
          <a:xfrm>
            <a:off x="1066800" y="1811338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09" name="Line 37"/>
          <p:cNvSpPr>
            <a:spLocks noChangeShapeType="1"/>
          </p:cNvSpPr>
          <p:nvPr/>
        </p:nvSpPr>
        <p:spPr bwMode="auto">
          <a:xfrm>
            <a:off x="1333500" y="18113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10" name="Line 38"/>
          <p:cNvSpPr>
            <a:spLocks noChangeShapeType="1"/>
          </p:cNvSpPr>
          <p:nvPr/>
        </p:nvSpPr>
        <p:spPr bwMode="auto">
          <a:xfrm>
            <a:off x="1590675" y="18113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11" name="Line 39"/>
          <p:cNvSpPr>
            <a:spLocks noChangeShapeType="1"/>
          </p:cNvSpPr>
          <p:nvPr/>
        </p:nvSpPr>
        <p:spPr bwMode="auto">
          <a:xfrm>
            <a:off x="1733550" y="18113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12" name="Line 40"/>
          <p:cNvSpPr>
            <a:spLocks noChangeShapeType="1"/>
          </p:cNvSpPr>
          <p:nvPr/>
        </p:nvSpPr>
        <p:spPr bwMode="auto">
          <a:xfrm>
            <a:off x="2057400" y="18113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13" name="Line 41"/>
          <p:cNvSpPr>
            <a:spLocks noChangeShapeType="1"/>
          </p:cNvSpPr>
          <p:nvPr/>
        </p:nvSpPr>
        <p:spPr bwMode="auto">
          <a:xfrm>
            <a:off x="2171700" y="18113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14" name="Line 42"/>
          <p:cNvSpPr>
            <a:spLocks noChangeShapeType="1"/>
          </p:cNvSpPr>
          <p:nvPr/>
        </p:nvSpPr>
        <p:spPr bwMode="auto">
          <a:xfrm>
            <a:off x="2286000" y="1811338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15" name="Line 43"/>
          <p:cNvSpPr>
            <a:spLocks noChangeShapeType="1"/>
          </p:cNvSpPr>
          <p:nvPr/>
        </p:nvSpPr>
        <p:spPr bwMode="auto">
          <a:xfrm>
            <a:off x="2665413" y="1811338"/>
            <a:ext cx="15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16" name="Line 44"/>
          <p:cNvSpPr>
            <a:spLocks noChangeShapeType="1"/>
          </p:cNvSpPr>
          <p:nvPr/>
        </p:nvSpPr>
        <p:spPr bwMode="auto">
          <a:xfrm>
            <a:off x="2533650" y="18113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17" name="Rectangle 45"/>
          <p:cNvSpPr>
            <a:spLocks noChangeArrowheads="1"/>
          </p:cNvSpPr>
          <p:nvPr/>
        </p:nvSpPr>
        <p:spPr bwMode="auto">
          <a:xfrm>
            <a:off x="1311275" y="3065463"/>
            <a:ext cx="287338" cy="149225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20" name="Line 48"/>
          <p:cNvSpPr>
            <a:spLocks noChangeShapeType="1"/>
          </p:cNvSpPr>
          <p:nvPr/>
        </p:nvSpPr>
        <p:spPr bwMode="auto">
          <a:xfrm flipV="1">
            <a:off x="1477963" y="2547938"/>
            <a:ext cx="693737" cy="571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21" name="Line 49"/>
          <p:cNvSpPr>
            <a:spLocks noChangeAspect="1" noChangeShapeType="1"/>
          </p:cNvSpPr>
          <p:nvPr/>
        </p:nvSpPr>
        <p:spPr bwMode="auto">
          <a:xfrm>
            <a:off x="5308600" y="1247775"/>
            <a:ext cx="0" cy="21605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22" name="Line 50"/>
          <p:cNvSpPr>
            <a:spLocks noChangeAspect="1" noChangeShapeType="1"/>
          </p:cNvSpPr>
          <p:nvPr/>
        </p:nvSpPr>
        <p:spPr bwMode="auto">
          <a:xfrm>
            <a:off x="5308600" y="3408363"/>
            <a:ext cx="29416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23" name="Freeform 51"/>
          <p:cNvSpPr>
            <a:spLocks noChangeAspect="1"/>
          </p:cNvSpPr>
          <p:nvPr/>
        </p:nvSpPr>
        <p:spPr bwMode="auto">
          <a:xfrm>
            <a:off x="6650038" y="2925763"/>
            <a:ext cx="1311275" cy="142875"/>
          </a:xfrm>
          <a:custGeom>
            <a:avLst/>
            <a:gdLst>
              <a:gd name="T0" fmla="*/ 0 w 708"/>
              <a:gd name="T1" fmla="*/ 0 h 144"/>
              <a:gd name="T2" fmla="*/ 178 w 708"/>
              <a:gd name="T3" fmla="*/ 102 h 144"/>
              <a:gd name="T4" fmla="*/ 708 w 708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708" h="144">
                <a:moveTo>
                  <a:pt x="0" y="0"/>
                </a:moveTo>
                <a:cubicBezTo>
                  <a:pt x="30" y="17"/>
                  <a:pt x="60" y="78"/>
                  <a:pt x="178" y="102"/>
                </a:cubicBezTo>
                <a:cubicBezTo>
                  <a:pt x="296" y="126"/>
                  <a:pt x="598" y="135"/>
                  <a:pt x="708" y="1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24" name="Freeform 52"/>
          <p:cNvSpPr>
            <a:spLocks noChangeAspect="1"/>
          </p:cNvSpPr>
          <p:nvPr/>
        </p:nvSpPr>
        <p:spPr bwMode="auto">
          <a:xfrm>
            <a:off x="5308600" y="1625600"/>
            <a:ext cx="1341438" cy="1295400"/>
          </a:xfrm>
          <a:custGeom>
            <a:avLst/>
            <a:gdLst>
              <a:gd name="T0" fmla="*/ 0 w 726"/>
              <a:gd name="T1" fmla="*/ 129 h 764"/>
              <a:gd name="T2" fmla="*/ 45 w 726"/>
              <a:gd name="T3" fmla="*/ 38 h 764"/>
              <a:gd name="T4" fmla="*/ 91 w 726"/>
              <a:gd name="T5" fmla="*/ 356 h 764"/>
              <a:gd name="T6" fmla="*/ 136 w 726"/>
              <a:gd name="T7" fmla="*/ 220 h 764"/>
              <a:gd name="T8" fmla="*/ 181 w 726"/>
              <a:gd name="T9" fmla="*/ 356 h 764"/>
              <a:gd name="T10" fmla="*/ 272 w 726"/>
              <a:gd name="T11" fmla="*/ 311 h 764"/>
              <a:gd name="T12" fmla="*/ 318 w 726"/>
              <a:gd name="T13" fmla="*/ 492 h 764"/>
              <a:gd name="T14" fmla="*/ 408 w 726"/>
              <a:gd name="T15" fmla="*/ 401 h 764"/>
              <a:gd name="T16" fmla="*/ 454 w 726"/>
              <a:gd name="T17" fmla="*/ 673 h 764"/>
              <a:gd name="T18" fmla="*/ 499 w 726"/>
              <a:gd name="T19" fmla="*/ 492 h 764"/>
              <a:gd name="T20" fmla="*/ 544 w 726"/>
              <a:gd name="T21" fmla="*/ 673 h 764"/>
              <a:gd name="T22" fmla="*/ 590 w 726"/>
              <a:gd name="T23" fmla="*/ 628 h 764"/>
              <a:gd name="T24" fmla="*/ 635 w 726"/>
              <a:gd name="T25" fmla="*/ 719 h 764"/>
              <a:gd name="T26" fmla="*/ 680 w 726"/>
              <a:gd name="T27" fmla="*/ 673 h 764"/>
              <a:gd name="T28" fmla="*/ 680 w 726"/>
              <a:gd name="T29" fmla="*/ 719 h 764"/>
              <a:gd name="T30" fmla="*/ 726 w 726"/>
              <a:gd name="T31" fmla="*/ 764 h 7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726" h="764">
                <a:moveTo>
                  <a:pt x="0" y="129"/>
                </a:moveTo>
                <a:cubicBezTo>
                  <a:pt x="15" y="64"/>
                  <a:pt x="30" y="0"/>
                  <a:pt x="45" y="38"/>
                </a:cubicBezTo>
                <a:cubicBezTo>
                  <a:pt x="60" y="76"/>
                  <a:pt x="76" y="326"/>
                  <a:pt x="91" y="356"/>
                </a:cubicBezTo>
                <a:cubicBezTo>
                  <a:pt x="106" y="386"/>
                  <a:pt x="121" y="220"/>
                  <a:pt x="136" y="220"/>
                </a:cubicBezTo>
                <a:cubicBezTo>
                  <a:pt x="151" y="220"/>
                  <a:pt x="158" y="341"/>
                  <a:pt x="181" y="356"/>
                </a:cubicBezTo>
                <a:cubicBezTo>
                  <a:pt x="204" y="371"/>
                  <a:pt x="249" y="288"/>
                  <a:pt x="272" y="311"/>
                </a:cubicBezTo>
                <a:cubicBezTo>
                  <a:pt x="295" y="334"/>
                  <a:pt x="295" y="477"/>
                  <a:pt x="318" y="492"/>
                </a:cubicBezTo>
                <a:cubicBezTo>
                  <a:pt x="341" y="507"/>
                  <a:pt x="385" y="371"/>
                  <a:pt x="408" y="401"/>
                </a:cubicBezTo>
                <a:cubicBezTo>
                  <a:pt x="431" y="431"/>
                  <a:pt x="439" y="658"/>
                  <a:pt x="454" y="673"/>
                </a:cubicBezTo>
                <a:cubicBezTo>
                  <a:pt x="469" y="688"/>
                  <a:pt x="484" y="492"/>
                  <a:pt x="499" y="492"/>
                </a:cubicBezTo>
                <a:cubicBezTo>
                  <a:pt x="514" y="492"/>
                  <a:pt x="529" y="650"/>
                  <a:pt x="544" y="673"/>
                </a:cubicBezTo>
                <a:cubicBezTo>
                  <a:pt x="559" y="696"/>
                  <a:pt x="575" y="620"/>
                  <a:pt x="590" y="628"/>
                </a:cubicBezTo>
                <a:cubicBezTo>
                  <a:pt x="605" y="636"/>
                  <a:pt x="620" y="712"/>
                  <a:pt x="635" y="719"/>
                </a:cubicBezTo>
                <a:cubicBezTo>
                  <a:pt x="650" y="726"/>
                  <a:pt x="673" y="673"/>
                  <a:pt x="680" y="673"/>
                </a:cubicBezTo>
                <a:cubicBezTo>
                  <a:pt x="687" y="673"/>
                  <a:pt x="672" y="704"/>
                  <a:pt x="680" y="719"/>
                </a:cubicBezTo>
                <a:cubicBezTo>
                  <a:pt x="688" y="734"/>
                  <a:pt x="718" y="757"/>
                  <a:pt x="726" y="7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25" name="Text Box 53"/>
          <p:cNvSpPr txBox="1">
            <a:spLocks noChangeArrowheads="1"/>
          </p:cNvSpPr>
          <p:nvPr/>
        </p:nvSpPr>
        <p:spPr bwMode="auto">
          <a:xfrm>
            <a:off x="7747000" y="3500438"/>
            <a:ext cx="760413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Time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52726" name="Text Box 54"/>
          <p:cNvSpPr txBox="1">
            <a:spLocks noChangeArrowheads="1"/>
          </p:cNvSpPr>
          <p:nvPr/>
        </p:nvSpPr>
        <p:spPr bwMode="auto">
          <a:xfrm>
            <a:off x="4217988" y="1196975"/>
            <a:ext cx="725487" cy="411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1700" smtClean="0">
                <a:solidFill>
                  <a:srgbClr val="000000"/>
                </a:solidFill>
              </a:rPr>
              <a:t>Cost</a:t>
            </a:r>
            <a:endParaRPr lang="en-US" altLang="zh-CN" sz="1700" smtClean="0">
              <a:solidFill>
                <a:srgbClr val="000000"/>
              </a:solidFill>
              <a:ea typeface="宋体" charset="0"/>
              <a:cs typeface="宋体" charset="0"/>
            </a:endParaRPr>
          </a:p>
        </p:txBody>
      </p:sp>
      <p:sp>
        <p:nvSpPr>
          <p:cNvPr id="1052727" name="Rectangle 55"/>
          <p:cNvSpPr>
            <a:spLocks noGrp="1" noChangeArrowheads="1"/>
          </p:cNvSpPr>
          <p:nvPr>
            <p:ph type="body" idx="1"/>
          </p:nvPr>
        </p:nvSpPr>
        <p:spPr>
          <a:xfrm>
            <a:off x="608013" y="3860800"/>
            <a:ext cx="8193087" cy="2232025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Analogous to the physical </a:t>
            </a: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annealing process</a:t>
            </a:r>
          </a:p>
          <a:p>
            <a:pPr marL="742950" lvl="1" indent="-285750" defTabSz="914400">
              <a:spcBef>
                <a:spcPct val="20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Melt metal and then slowly cool it </a:t>
            </a:r>
          </a:p>
          <a:p>
            <a:pPr marL="742950" lvl="1" indent="-285750" defTabSz="914400">
              <a:spcBef>
                <a:spcPct val="20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Result: energy-minimal crystal structure  </a:t>
            </a:r>
          </a:p>
          <a:p>
            <a:pPr marL="342900" indent="-342900" defTabSz="914400">
              <a:tabLst/>
            </a:pPr>
            <a:r>
              <a:rPr lang="en-US" altLang="zh-CN">
                <a:ea typeface="宋体" charset="0"/>
                <a:cs typeface="宋体" charset="0"/>
              </a:rPr>
              <a:t>Modification of an initial configuration (placement) by moving/exchanging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of randomly selected cells </a:t>
            </a:r>
          </a:p>
          <a:p>
            <a:pPr marL="742950" lvl="1" indent="-285750" defTabSz="914400">
              <a:spcBef>
                <a:spcPct val="20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Accept the new placement if it improves the objective function</a:t>
            </a:r>
          </a:p>
          <a:p>
            <a:pPr marL="742950" lvl="1" indent="-285750" defTabSz="914400">
              <a:spcBef>
                <a:spcPct val="20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If no improvement: Move/exchange is accepted with temperature-dependent (i.e., decreasing) probability</a:t>
            </a:r>
            <a:r>
              <a:rPr lang="en-US" altLang="zh-CN" sz="1700"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1052718" name="Rectangle 46"/>
          <p:cNvSpPr>
            <a:spLocks noChangeArrowheads="1"/>
          </p:cNvSpPr>
          <p:nvPr/>
        </p:nvSpPr>
        <p:spPr bwMode="auto">
          <a:xfrm>
            <a:off x="1941513" y="2395538"/>
            <a:ext cx="338137" cy="149225"/>
          </a:xfrm>
          <a:prstGeom prst="rect">
            <a:avLst/>
          </a:prstGeom>
          <a:solidFill>
            <a:srgbClr val="EDD1D1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FFCC99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2719" name="Line 47"/>
          <p:cNvSpPr>
            <a:spLocks noChangeShapeType="1"/>
          </p:cNvSpPr>
          <p:nvPr/>
        </p:nvSpPr>
        <p:spPr bwMode="auto">
          <a:xfrm flipV="1">
            <a:off x="1419225" y="2471738"/>
            <a:ext cx="704850" cy="584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8770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2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27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27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527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527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527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5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05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5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052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5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105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2721" grpId="0" animBg="1"/>
      <p:bldP spid="1052722" grpId="0" animBg="1"/>
      <p:bldP spid="1052723" grpId="0" animBg="1"/>
      <p:bldP spid="1052724" grpId="0" animBg="1"/>
      <p:bldP spid="1052725" grpId="0"/>
      <p:bldP spid="1052726" grpId="0"/>
      <p:bldP spid="1052727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A145-E092-514A-BC29-DAA6101B7EB2}" type="slidenum">
              <a:rPr lang="en-US"/>
              <a:pPr/>
              <a:t>54</a:t>
            </a:fld>
            <a:endParaRPr lang="en-US"/>
          </a:p>
        </p:txBody>
      </p:sp>
      <p:sp>
        <p:nvSpPr>
          <p:cNvPr id="83354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19308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Input:</a:t>
            </a:r>
            <a:r>
              <a:rPr lang="en-US" altLang="zh-CN" sz="1600">
                <a:ea typeface="宋体" charset="0"/>
                <a:cs typeface="宋体" charset="0"/>
              </a:rPr>
              <a:t> 	set of all cells </a:t>
            </a:r>
            <a:r>
              <a:rPr lang="en-US" altLang="zh-CN" sz="1600" i="1">
                <a:ea typeface="宋体" charset="0"/>
                <a:cs typeface="宋体" charset="0"/>
              </a:rPr>
              <a:t>V</a:t>
            </a:r>
            <a:endParaRPr lang="en-US" altLang="zh-CN" sz="1600" b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Output:</a:t>
            </a:r>
            <a:r>
              <a:rPr lang="en-US" altLang="zh-CN" sz="1600">
                <a:ea typeface="宋体" charset="0"/>
                <a:cs typeface="宋体" charset="0"/>
              </a:rPr>
              <a:t> 	placement </a:t>
            </a: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br>
              <a:rPr lang="en-US" altLang="zh-CN" sz="1600" i="1">
                <a:ea typeface="宋体" charset="0"/>
                <a:cs typeface="宋体" charset="0"/>
              </a:rPr>
            </a:br>
            <a:endParaRPr lang="en-US" altLang="zh-CN" sz="1600" i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i="1">
                <a:ea typeface="宋体" charset="0"/>
                <a:cs typeface="宋体" charset="0"/>
              </a:rPr>
              <a:t>T</a:t>
            </a:r>
            <a:r>
              <a:rPr lang="en-US" altLang="zh-CN" sz="1600">
                <a:ea typeface="宋体" charset="0"/>
                <a:cs typeface="宋体" charset="0"/>
              </a:rPr>
              <a:t> = </a:t>
            </a:r>
            <a:r>
              <a:rPr lang="en-US" altLang="zh-CN" sz="1600" i="1">
                <a:ea typeface="宋体" charset="0"/>
                <a:cs typeface="宋体" charset="0"/>
              </a:rPr>
              <a:t>T</a:t>
            </a:r>
            <a:r>
              <a:rPr lang="en-US" altLang="zh-CN" sz="1600" baseline="-25000">
                <a:ea typeface="宋体" charset="0"/>
                <a:cs typeface="宋体" charset="0"/>
              </a:rPr>
              <a:t>0</a:t>
            </a:r>
            <a:r>
              <a:rPr lang="en-US" altLang="zh-CN" sz="1600">
                <a:ea typeface="宋体" charset="0"/>
                <a:cs typeface="宋体" charset="0"/>
              </a:rPr>
              <a:t>					// set initial temperature</a:t>
            </a:r>
            <a:endParaRPr lang="en-US" altLang="zh-CN" sz="1600" i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r>
              <a:rPr lang="en-US" altLang="zh-CN" sz="1600">
                <a:ea typeface="宋体" charset="0"/>
                <a:cs typeface="宋体" charset="0"/>
              </a:rPr>
              <a:t> = PLACE(</a:t>
            </a:r>
            <a:r>
              <a:rPr lang="en-US" altLang="zh-CN" sz="1600" i="1">
                <a:ea typeface="宋体" charset="0"/>
                <a:cs typeface="宋体" charset="0"/>
              </a:rPr>
              <a:t>V</a:t>
            </a:r>
            <a:r>
              <a:rPr lang="en-US" altLang="zh-CN" sz="1600">
                <a:ea typeface="宋体" charset="0"/>
                <a:cs typeface="宋体" charset="0"/>
              </a:rPr>
              <a:t>)				// arbitrary initial placement</a:t>
            </a:r>
            <a:endParaRPr lang="en-US" altLang="zh-CN" sz="1600" b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while</a:t>
            </a:r>
            <a:r>
              <a:rPr lang="en-US" altLang="zh-CN" sz="1600">
                <a:ea typeface="宋体" charset="0"/>
                <a:cs typeface="宋体" charset="0"/>
              </a:rPr>
              <a:t> (</a:t>
            </a:r>
            <a:r>
              <a:rPr lang="en-US" altLang="zh-CN" sz="1600" i="1">
                <a:ea typeface="宋体" charset="0"/>
                <a:cs typeface="宋体" charset="0"/>
              </a:rPr>
              <a:t>T</a:t>
            </a:r>
            <a:r>
              <a:rPr lang="en-US" altLang="zh-CN" sz="1600">
                <a:ea typeface="宋体" charset="0"/>
                <a:cs typeface="宋体" charset="0"/>
              </a:rPr>
              <a:t> &gt; </a:t>
            </a:r>
            <a:r>
              <a:rPr lang="en-US" altLang="zh-CN" sz="1600" i="1">
                <a:ea typeface="宋体" charset="0"/>
                <a:cs typeface="宋体" charset="0"/>
              </a:rPr>
              <a:t>T</a:t>
            </a:r>
            <a:r>
              <a:rPr lang="en-US" altLang="zh-CN" sz="1600" i="1" baseline="-25000">
                <a:ea typeface="宋体" charset="0"/>
                <a:cs typeface="宋体" charset="0"/>
              </a:rPr>
              <a:t>min</a:t>
            </a:r>
            <a:r>
              <a:rPr lang="en-US" altLang="zh-CN" sz="1600">
                <a:ea typeface="宋体" charset="0"/>
                <a:cs typeface="宋体" charset="0"/>
              </a:rPr>
              <a:t>)</a:t>
            </a:r>
            <a:endParaRPr lang="en-US" altLang="zh-CN" sz="1600" b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    while</a:t>
            </a:r>
            <a:r>
              <a:rPr lang="en-US" altLang="zh-CN" sz="1600">
                <a:ea typeface="宋体" charset="0"/>
                <a:cs typeface="宋体" charset="0"/>
              </a:rPr>
              <a:t> (!STOP())				// not yet in equilibrium at </a:t>
            </a:r>
            <a:r>
              <a:rPr lang="en-US" altLang="zh-CN" sz="1600" i="1">
                <a:ea typeface="宋体" charset="0"/>
                <a:cs typeface="宋体" charset="0"/>
              </a:rPr>
              <a:t>T</a:t>
            </a:r>
            <a:r>
              <a:rPr lang="en-US" altLang="zh-CN" sz="1600" b="1">
                <a:ea typeface="宋体" charset="0"/>
                <a:cs typeface="宋体" charset="0"/>
              </a:rPr>
              <a:t>   </a:t>
            </a: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        </a:t>
            </a:r>
            <a:r>
              <a:rPr lang="en-US" altLang="zh-CN" sz="1600" i="1">
                <a:ea typeface="宋体" charset="0"/>
                <a:cs typeface="宋体" charset="0"/>
              </a:rPr>
              <a:t>new_P</a:t>
            </a:r>
            <a:r>
              <a:rPr lang="en-US" altLang="zh-CN" sz="1600">
                <a:ea typeface="宋体" charset="0"/>
                <a:cs typeface="宋体" charset="0"/>
              </a:rPr>
              <a:t> = PERTURB(</a:t>
            </a: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r>
              <a:rPr lang="en-US" altLang="zh-CN" sz="1600">
                <a:ea typeface="宋体" charset="0"/>
                <a:cs typeface="宋体" charset="0"/>
              </a:rPr>
              <a:t>)</a:t>
            </a:r>
            <a:endParaRPr lang="en-US" altLang="zh-CN" sz="1600" b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        </a:t>
            </a:r>
            <a:r>
              <a:rPr lang="en-US" altLang="zh-CN" sz="1600">
                <a:ea typeface="宋体" charset="0"/>
                <a:cs typeface="宋体" charset="0"/>
              </a:rPr>
              <a:t>Δ</a:t>
            </a:r>
            <a:r>
              <a:rPr lang="en-US" altLang="zh-CN" sz="1600" i="1">
                <a:ea typeface="宋体" charset="0"/>
                <a:cs typeface="宋体" charset="0"/>
              </a:rPr>
              <a:t>cost</a:t>
            </a:r>
            <a:r>
              <a:rPr lang="en-US" altLang="zh-CN" sz="1600">
                <a:ea typeface="宋体" charset="0"/>
                <a:cs typeface="宋体" charset="0"/>
              </a:rPr>
              <a:t> = COST(</a:t>
            </a:r>
            <a:r>
              <a:rPr lang="en-US" altLang="zh-CN" sz="1600" i="1">
                <a:ea typeface="宋体" charset="0"/>
                <a:cs typeface="宋体" charset="0"/>
              </a:rPr>
              <a:t>new_P</a:t>
            </a:r>
            <a:r>
              <a:rPr lang="en-US" altLang="zh-CN" sz="1600">
                <a:ea typeface="宋体" charset="0"/>
                <a:cs typeface="宋体" charset="0"/>
              </a:rPr>
              <a:t>) – COST(</a:t>
            </a: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r>
              <a:rPr lang="en-US" altLang="zh-CN" sz="1600">
                <a:ea typeface="宋体" charset="0"/>
                <a:cs typeface="宋体" charset="0"/>
              </a:rPr>
              <a:t>)</a:t>
            </a: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 </a:t>
            </a:r>
            <a:r>
              <a:rPr lang="en-US" altLang="zh-CN" sz="1600" b="1">
                <a:ea typeface="宋体" charset="0"/>
                <a:cs typeface="宋体" charset="0"/>
              </a:rPr>
              <a:t>if</a:t>
            </a:r>
            <a:r>
              <a:rPr lang="en-US" altLang="zh-CN" sz="1600">
                <a:ea typeface="宋体" charset="0"/>
                <a:cs typeface="宋体" charset="0"/>
              </a:rPr>
              <a:t> (Δ</a:t>
            </a:r>
            <a:r>
              <a:rPr lang="en-US" altLang="zh-CN" sz="1600" i="1">
                <a:ea typeface="宋体" charset="0"/>
                <a:cs typeface="宋体" charset="0"/>
              </a:rPr>
              <a:t>cost</a:t>
            </a:r>
            <a:r>
              <a:rPr lang="en-US" altLang="zh-CN" sz="1600">
                <a:ea typeface="宋体" charset="0"/>
                <a:cs typeface="宋体" charset="0"/>
              </a:rPr>
              <a:t> &lt; 0)				// cost improvement</a:t>
            </a: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     </a:t>
            </a: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r>
              <a:rPr lang="en-US" altLang="zh-CN" sz="1600">
                <a:ea typeface="宋体" charset="0"/>
                <a:cs typeface="宋体" charset="0"/>
              </a:rPr>
              <a:t> = </a:t>
            </a:r>
            <a:r>
              <a:rPr lang="en-US" altLang="zh-CN" sz="1600" i="1">
                <a:ea typeface="宋体" charset="0"/>
                <a:cs typeface="宋体" charset="0"/>
              </a:rPr>
              <a:t>new_P</a:t>
            </a:r>
            <a:r>
              <a:rPr lang="en-US" altLang="zh-CN" sz="1600">
                <a:ea typeface="宋体" charset="0"/>
                <a:cs typeface="宋体" charset="0"/>
              </a:rPr>
              <a:t>				// accept new placement</a:t>
            </a: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 </a:t>
            </a:r>
            <a:r>
              <a:rPr lang="en-US" altLang="zh-CN" sz="1600" b="1">
                <a:ea typeface="宋体" charset="0"/>
                <a:cs typeface="宋体" charset="0"/>
              </a:rPr>
              <a:t>else</a:t>
            </a:r>
            <a:r>
              <a:rPr lang="en-US" altLang="zh-CN" sz="1600">
                <a:ea typeface="宋体" charset="0"/>
                <a:cs typeface="宋体" charset="0"/>
              </a:rPr>
              <a:t>					// no cost improvement</a:t>
            </a: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     </a:t>
            </a:r>
            <a:r>
              <a:rPr lang="en-US" altLang="zh-CN" sz="1600" i="1">
                <a:ea typeface="宋体" charset="0"/>
                <a:cs typeface="宋体" charset="0"/>
              </a:rPr>
              <a:t>r</a:t>
            </a:r>
            <a:r>
              <a:rPr lang="en-US" altLang="zh-CN" sz="1600">
                <a:ea typeface="宋体" charset="0"/>
                <a:cs typeface="宋体" charset="0"/>
              </a:rPr>
              <a:t> = RANDOM(0,1)			// random number [0,1)</a:t>
            </a:r>
            <a:endParaRPr lang="en-US" altLang="zh-CN" sz="1600" b="1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 b="1">
                <a:ea typeface="宋体" charset="0"/>
                <a:cs typeface="宋体" charset="0"/>
              </a:rPr>
              <a:t>            if</a:t>
            </a:r>
            <a:r>
              <a:rPr lang="en-US" altLang="zh-CN" sz="1600">
                <a:ea typeface="宋体" charset="0"/>
                <a:cs typeface="宋体" charset="0"/>
              </a:rPr>
              <a:t> (</a:t>
            </a:r>
            <a:r>
              <a:rPr lang="en-US" altLang="zh-CN" sz="1600" i="1">
                <a:ea typeface="宋体" charset="0"/>
                <a:cs typeface="宋体" charset="0"/>
              </a:rPr>
              <a:t>r</a:t>
            </a:r>
            <a:r>
              <a:rPr lang="en-US" altLang="zh-CN" sz="1600">
                <a:ea typeface="宋体" charset="0"/>
                <a:cs typeface="宋体" charset="0"/>
              </a:rPr>
              <a:t> &lt; </a:t>
            </a:r>
            <a:r>
              <a:rPr lang="en-US" altLang="zh-CN" sz="1600" i="1">
                <a:ea typeface="宋体" charset="0"/>
                <a:cs typeface="宋体" charset="0"/>
              </a:rPr>
              <a:t>e</a:t>
            </a:r>
            <a:r>
              <a:rPr lang="en-US" altLang="zh-CN" sz="1600">
                <a:ea typeface="宋体" charset="0"/>
                <a:cs typeface="宋体" charset="0"/>
              </a:rPr>
              <a:t> </a:t>
            </a:r>
            <a:r>
              <a:rPr lang="en-US" altLang="zh-CN" sz="1600" baseline="30000">
                <a:ea typeface="宋体" charset="0"/>
                <a:cs typeface="宋体" charset="0"/>
              </a:rPr>
              <a:t>-Δ</a:t>
            </a:r>
            <a:r>
              <a:rPr lang="en-US" altLang="zh-CN" sz="1600" i="1" baseline="30000">
                <a:ea typeface="宋体" charset="0"/>
                <a:cs typeface="宋体" charset="0"/>
              </a:rPr>
              <a:t>cost</a:t>
            </a:r>
            <a:r>
              <a:rPr lang="en-US" altLang="zh-CN" sz="1600" baseline="30000">
                <a:ea typeface="宋体" charset="0"/>
                <a:cs typeface="宋体" charset="0"/>
              </a:rPr>
              <a:t>/</a:t>
            </a:r>
            <a:r>
              <a:rPr lang="en-US" altLang="zh-CN" sz="1600" i="1" baseline="30000">
                <a:ea typeface="宋体" charset="0"/>
                <a:cs typeface="宋体" charset="0"/>
              </a:rPr>
              <a:t>T</a:t>
            </a:r>
            <a:r>
              <a:rPr lang="en-US" altLang="zh-CN" sz="1600">
                <a:ea typeface="宋体" charset="0"/>
                <a:cs typeface="宋体" charset="0"/>
              </a:rPr>
              <a:t>)			// probabilistically accept</a:t>
            </a: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           </a:t>
            </a:r>
            <a:r>
              <a:rPr lang="en-US" altLang="zh-CN" sz="1600" i="1">
                <a:ea typeface="宋体" charset="0"/>
                <a:cs typeface="宋体" charset="0"/>
              </a:rPr>
              <a:t>P</a:t>
            </a:r>
            <a:r>
              <a:rPr lang="en-US" altLang="zh-CN" sz="1600">
                <a:ea typeface="宋体" charset="0"/>
                <a:cs typeface="宋体" charset="0"/>
              </a:rPr>
              <a:t> = </a:t>
            </a:r>
            <a:r>
              <a:rPr lang="en-US" altLang="zh-CN" sz="1600" i="1">
                <a:ea typeface="宋体" charset="0"/>
                <a:cs typeface="宋体" charset="0"/>
              </a:rPr>
              <a:t>new_P</a:t>
            </a:r>
            <a:endParaRPr lang="en-US" altLang="zh-CN" sz="1600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10000"/>
              </a:lnSpc>
              <a:spcBef>
                <a:spcPct val="0"/>
              </a:spcBef>
              <a:buFont typeface="Symbol" charset="0"/>
              <a:buNone/>
              <a:tabLst/>
            </a:pPr>
            <a:r>
              <a:rPr lang="en-US" altLang="zh-CN" sz="1600">
                <a:ea typeface="宋体" charset="0"/>
                <a:cs typeface="宋体" charset="0"/>
              </a:rPr>
              <a:t>    </a:t>
            </a:r>
            <a:r>
              <a:rPr lang="en-US" altLang="zh-CN" sz="1600" i="1">
                <a:ea typeface="宋体" charset="0"/>
                <a:cs typeface="宋体" charset="0"/>
              </a:rPr>
              <a:t>T</a:t>
            </a:r>
            <a:r>
              <a:rPr lang="en-US" altLang="zh-CN" sz="1600">
                <a:ea typeface="宋体" charset="0"/>
                <a:cs typeface="宋体" charset="0"/>
              </a:rPr>
              <a:t> = α ∙ </a:t>
            </a:r>
            <a:r>
              <a:rPr lang="en-US" altLang="zh-CN" sz="1600" i="1">
                <a:ea typeface="宋体" charset="0"/>
                <a:cs typeface="宋体" charset="0"/>
              </a:rPr>
              <a:t>T	</a:t>
            </a:r>
            <a:r>
              <a:rPr lang="en-US" altLang="zh-CN" sz="1600">
                <a:ea typeface="宋体" charset="0"/>
                <a:cs typeface="宋体" charset="0"/>
              </a:rPr>
              <a:t>			// reduce </a:t>
            </a:r>
            <a:r>
              <a:rPr lang="en-US" altLang="zh-CN" sz="1600" i="1">
                <a:ea typeface="宋体" charset="0"/>
                <a:cs typeface="宋体" charset="0"/>
              </a:rPr>
              <a:t>T</a:t>
            </a:r>
            <a:r>
              <a:rPr lang="en-US" altLang="zh-CN" sz="1600">
                <a:ea typeface="宋体" charset="0"/>
                <a:cs typeface="宋体" charset="0"/>
              </a:rPr>
              <a:t>, 0 &lt; α &lt; 1 </a:t>
            </a:r>
          </a:p>
        </p:txBody>
      </p:sp>
      <p:sp>
        <p:nvSpPr>
          <p:cNvPr id="833542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4.3.3	Simulated Annealing – Algorithm </a:t>
            </a:r>
          </a:p>
        </p:txBody>
      </p:sp>
    </p:spTree>
    <p:extLst>
      <p:ext uri="{BB962C8B-B14F-4D97-AF65-F5344CB8AC3E}">
        <p14:creationId xmlns:p14="http://schemas.microsoft.com/office/powerpoint/2010/main" val="60648232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Simulated Annealing – Animation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5715000"/>
            <a:ext cx="8458200" cy="533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Source: http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://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www.biostat.jhsph.edu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/~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iruczins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/teaching/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misc</a:t>
            </a:r>
            <a:r>
              <a:rPr lang="en-US" sz="1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/annealing/</a:t>
            </a:r>
            <a:r>
              <a:rPr lang="en-US" sz="1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animation.html</a:t>
            </a:r>
          </a:p>
        </p:txBody>
      </p:sp>
      <p:pic>
        <p:nvPicPr>
          <p:cNvPr id="5" name="Picture 4" descr="anneal.gi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600200"/>
            <a:ext cx="8178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21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E0C4A6-7EAD-2646-BC98-0C5C8E965990}" type="slidenum">
              <a:rPr lang="en-US"/>
              <a:pPr/>
              <a:t>56</a:t>
            </a:fld>
            <a:endParaRPr lang="en-US"/>
          </a:p>
        </p:txBody>
      </p:sp>
      <p:sp>
        <p:nvSpPr>
          <p:cNvPr id="8345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356600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00000"/>
              </a:lnSpc>
              <a:tabLst/>
            </a:pPr>
            <a:r>
              <a:rPr lang="de-DE"/>
              <a:t>Advantages: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5000"/>
              </a:spcBef>
              <a:tabLst/>
            </a:pPr>
            <a:r>
              <a:rPr lang="de-DE"/>
              <a:t>Can find global optimum (given sufficient time)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5000"/>
              </a:spcBef>
              <a:tabLst/>
            </a:pPr>
            <a:r>
              <a:rPr lang="de-DE"/>
              <a:t>Well-suited for detailed placement</a:t>
            </a:r>
          </a:p>
          <a:p>
            <a:pPr marL="742950" lvl="1" indent="-285750" defTabSz="914400">
              <a:lnSpc>
                <a:spcPct val="100000"/>
              </a:lnSpc>
              <a:tabLst/>
            </a:pPr>
            <a:endParaRPr lang="de-DE"/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de-DE"/>
              <a:t>Disadvantages: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5000"/>
              </a:spcBef>
              <a:tabLst/>
            </a:pPr>
            <a:r>
              <a:rPr lang="de-DE"/>
              <a:t>Very slow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5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To achieve high-quality implementation, laborious parameter tuning is necessary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5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Randomized, chaotic algorithms - small changes in the input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lead to large changes in the output </a:t>
            </a:r>
          </a:p>
          <a:p>
            <a:pPr marL="742950" lvl="1" indent="-28575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Practical applications of SA: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5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Very small placement instances with complicated constraints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5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Detailed placement, where SA can be applied in small windows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(not common anymore) </a:t>
            </a:r>
          </a:p>
          <a:p>
            <a:pPr marL="742950" lvl="1" indent="-285750" defTabSz="914400">
              <a:lnSpc>
                <a:spcPct val="100000"/>
              </a:lnSpc>
              <a:spcBef>
                <a:spcPct val="25000"/>
              </a:spcBef>
              <a:tabLst/>
            </a:pPr>
            <a:r>
              <a:rPr lang="en-US" altLang="zh-CN">
                <a:ea typeface="宋体" charset="0"/>
                <a:cs typeface="宋体" charset="0"/>
              </a:rPr>
              <a:t>FPGA layout, where complicated constraints are becoming a norm </a:t>
            </a:r>
            <a:endParaRPr lang="de-DE"/>
          </a:p>
          <a:p>
            <a:pPr marL="742950" lvl="1" indent="-28575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834565" name="Rectangle 5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4.3.3	Simulated Annealing</a:t>
            </a:r>
          </a:p>
        </p:txBody>
      </p:sp>
    </p:spTree>
    <p:extLst>
      <p:ext uri="{BB962C8B-B14F-4D97-AF65-F5344CB8AC3E}">
        <p14:creationId xmlns:p14="http://schemas.microsoft.com/office/powerpoint/2010/main" val="627043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345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345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345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345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345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345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45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3456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3456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3456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83456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A975FF-24C5-1B45-992B-633E6DBFF002}" type="slidenum">
              <a:rPr lang="en-US"/>
              <a:pPr/>
              <a:t>57</a:t>
            </a:fld>
            <a:endParaRPr lang="en-US"/>
          </a:p>
        </p:txBody>
      </p:sp>
      <p:sp>
        <p:nvSpPr>
          <p:cNvPr id="10700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53598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Predominantly analytic algorithms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Solve two challenges: interconnect minimization and cell overlap removal (spreading)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Two families: </a:t>
            </a:r>
          </a:p>
        </p:txBody>
      </p:sp>
      <p:sp>
        <p:nvSpPr>
          <p:cNvPr id="107008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4.3.4	Modern Placement Algorithms</a:t>
            </a:r>
          </a:p>
        </p:txBody>
      </p:sp>
      <p:sp>
        <p:nvSpPr>
          <p:cNvPr id="1070084" name="Text Box 4"/>
          <p:cNvSpPr txBox="1">
            <a:spLocks noChangeArrowheads="1"/>
          </p:cNvSpPr>
          <p:nvPr/>
        </p:nvSpPr>
        <p:spPr bwMode="auto">
          <a:xfrm>
            <a:off x="1979613" y="3511550"/>
            <a:ext cx="2324100" cy="6985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/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Quadratic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placers</a:t>
            </a:r>
          </a:p>
        </p:txBody>
      </p:sp>
      <p:sp>
        <p:nvSpPr>
          <p:cNvPr id="1070085" name="Text Box 5"/>
          <p:cNvSpPr txBox="1">
            <a:spLocks noChangeArrowheads="1"/>
          </p:cNvSpPr>
          <p:nvPr/>
        </p:nvSpPr>
        <p:spPr bwMode="auto">
          <a:xfrm>
            <a:off x="5076825" y="3500438"/>
            <a:ext cx="2324100" cy="7096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Non-convex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optimization placers </a:t>
            </a:r>
          </a:p>
        </p:txBody>
      </p:sp>
      <p:sp>
        <p:nvSpPr>
          <p:cNvPr id="1070087" name="AutoShape 7"/>
          <p:cNvSpPr>
            <a:spLocks noChangeArrowheads="1"/>
          </p:cNvSpPr>
          <p:nvPr/>
        </p:nvSpPr>
        <p:spPr bwMode="auto">
          <a:xfrm rot="16237247" flipH="1">
            <a:off x="2884488" y="2700338"/>
            <a:ext cx="382587" cy="6873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0089" name="AutoShape 9"/>
          <p:cNvSpPr>
            <a:spLocks noChangeArrowheads="1"/>
          </p:cNvSpPr>
          <p:nvPr/>
        </p:nvSpPr>
        <p:spPr bwMode="auto">
          <a:xfrm rot="16237247" flipH="1">
            <a:off x="5981700" y="2700338"/>
            <a:ext cx="382587" cy="6873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109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0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00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00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70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70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70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70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0084" grpId="0" animBg="1"/>
      <p:bldP spid="1070085" grpId="0" animBg="1"/>
      <p:bldP spid="1070087" grpId="0" animBg="1"/>
      <p:bldP spid="1070089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9DA60-A215-4D4E-B4B8-BB00356BF6E1}" type="slidenum">
              <a:rPr lang="en-US"/>
              <a:pPr/>
              <a:t>58</a:t>
            </a:fld>
            <a:endParaRPr lang="en-US"/>
          </a:p>
        </p:txBody>
      </p:sp>
      <p:sp>
        <p:nvSpPr>
          <p:cNvPr id="1072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067675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Solve large, sparse systems of linear equations (formulated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using force-directed placement) by the Conjugate Gradient algorithm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Perform cell spreading by adding fake nets that pull cells away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from dense regions toward carefully placed anchors </a:t>
            </a:r>
          </a:p>
        </p:txBody>
      </p:sp>
      <p:sp>
        <p:nvSpPr>
          <p:cNvPr id="107213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4.3.4	Modern Placement Algorithms</a:t>
            </a:r>
          </a:p>
        </p:txBody>
      </p:sp>
      <p:sp>
        <p:nvSpPr>
          <p:cNvPr id="1072132" name="Text Box 4"/>
          <p:cNvSpPr txBox="1">
            <a:spLocks noChangeArrowheads="1"/>
          </p:cNvSpPr>
          <p:nvPr/>
        </p:nvSpPr>
        <p:spPr bwMode="auto">
          <a:xfrm>
            <a:off x="1979613" y="1927225"/>
            <a:ext cx="2324100" cy="69850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/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Quadratic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placers</a:t>
            </a:r>
          </a:p>
        </p:txBody>
      </p:sp>
      <p:sp>
        <p:nvSpPr>
          <p:cNvPr id="1072133" name="Text Box 5"/>
          <p:cNvSpPr txBox="1">
            <a:spLocks noChangeArrowheads="1"/>
          </p:cNvSpPr>
          <p:nvPr/>
        </p:nvSpPr>
        <p:spPr bwMode="auto">
          <a:xfrm>
            <a:off x="5076825" y="1916113"/>
            <a:ext cx="2324100" cy="70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B2B2B2"/>
                </a:solidFill>
                <a:ea typeface="宋体" charset="0"/>
                <a:cs typeface="宋体" charset="0"/>
              </a:rPr>
              <a:t>Non-convex </a:t>
            </a:r>
            <a:br>
              <a:rPr lang="en-US" altLang="zh-CN" sz="1700" smtClean="0">
                <a:solidFill>
                  <a:srgbClr val="B2B2B2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B2B2B2"/>
                </a:solidFill>
                <a:ea typeface="宋体" charset="0"/>
                <a:cs typeface="宋体" charset="0"/>
              </a:rPr>
              <a:t>optimization placers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1072134" name="AutoShape 6"/>
          <p:cNvSpPr>
            <a:spLocks noChangeArrowheads="1"/>
          </p:cNvSpPr>
          <p:nvPr/>
        </p:nvSpPr>
        <p:spPr bwMode="auto">
          <a:xfrm rot="16237247" flipH="1">
            <a:off x="2884488" y="1116013"/>
            <a:ext cx="382587" cy="6873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2135" name="AutoShape 7"/>
          <p:cNvSpPr>
            <a:spLocks noChangeArrowheads="1"/>
          </p:cNvSpPr>
          <p:nvPr/>
        </p:nvSpPr>
        <p:spPr bwMode="auto">
          <a:xfrm rot="16237247" flipH="1">
            <a:off x="5981700" y="1116013"/>
            <a:ext cx="382587" cy="6873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346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213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213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4B7B99-927D-E444-8E9D-3CADBF0D4429}" type="slidenum">
              <a:rPr lang="en-US"/>
              <a:pPr/>
              <a:t>59</a:t>
            </a:fld>
            <a:endParaRPr lang="en-US"/>
          </a:p>
        </p:txBody>
      </p:sp>
      <p:sp>
        <p:nvSpPr>
          <p:cNvPr id="10741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067675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Model interconnect by sophisticated differentiable functions,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e.g., log-sum-exp is the popular choice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Model cell overlap and fixed obstacles by additional (non-convex) functional terms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Optimize interconnect by the non-linear Conjugate Gradient algorithm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Sophisticated, slow algorithms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All leading placers in this category use netlist clustering to improve computational scalability (this further complicates the implementation) </a:t>
            </a:r>
          </a:p>
        </p:txBody>
      </p:sp>
      <p:sp>
        <p:nvSpPr>
          <p:cNvPr id="1074179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4.3.4	Modern Placement Algorithms</a:t>
            </a:r>
          </a:p>
        </p:txBody>
      </p:sp>
      <p:sp>
        <p:nvSpPr>
          <p:cNvPr id="1074180" name="Text Box 4"/>
          <p:cNvSpPr txBox="1">
            <a:spLocks noChangeArrowheads="1"/>
          </p:cNvSpPr>
          <p:nvPr/>
        </p:nvSpPr>
        <p:spPr bwMode="auto">
          <a:xfrm>
            <a:off x="1979613" y="1927225"/>
            <a:ext cx="2324100" cy="698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/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B2B2B2"/>
                </a:solidFill>
                <a:ea typeface="宋体" charset="0"/>
                <a:cs typeface="宋体" charset="0"/>
                <a:sym typeface="Symbol" charset="0"/>
              </a:rPr>
              <a:t>Quadratic </a:t>
            </a:r>
            <a:r>
              <a:rPr lang="en-US" altLang="zh-CN" sz="1700" smtClean="0">
                <a:solidFill>
                  <a:srgbClr val="B2B2B2"/>
                </a:solidFill>
                <a:ea typeface="宋体" charset="0"/>
                <a:cs typeface="宋体" charset="0"/>
              </a:rPr>
              <a:t>placers</a:t>
            </a:r>
          </a:p>
        </p:txBody>
      </p:sp>
      <p:sp>
        <p:nvSpPr>
          <p:cNvPr id="1074181" name="Text Box 5"/>
          <p:cNvSpPr txBox="1">
            <a:spLocks noChangeArrowheads="1"/>
          </p:cNvSpPr>
          <p:nvPr/>
        </p:nvSpPr>
        <p:spPr bwMode="auto">
          <a:xfrm>
            <a:off x="5076825" y="1916113"/>
            <a:ext cx="2324100" cy="7096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Non-convex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optimization placers </a:t>
            </a:r>
          </a:p>
        </p:txBody>
      </p:sp>
      <p:sp>
        <p:nvSpPr>
          <p:cNvPr id="1074182" name="AutoShape 6"/>
          <p:cNvSpPr>
            <a:spLocks noChangeArrowheads="1"/>
          </p:cNvSpPr>
          <p:nvPr/>
        </p:nvSpPr>
        <p:spPr bwMode="auto">
          <a:xfrm rot="16237247" flipH="1">
            <a:off x="2884488" y="1116013"/>
            <a:ext cx="382587" cy="6873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rgbClr val="B2B2B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4183" name="AutoShape 7"/>
          <p:cNvSpPr>
            <a:spLocks noChangeArrowheads="1"/>
          </p:cNvSpPr>
          <p:nvPr/>
        </p:nvSpPr>
        <p:spPr bwMode="auto">
          <a:xfrm rot="16237247" flipH="1">
            <a:off x="5981700" y="1116013"/>
            <a:ext cx="382587" cy="6873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6432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41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41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41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741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4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741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FF9968-AB6B-5F4F-BB76-B7855B04EBEA}" type="slidenum">
              <a:rPr lang="en-US"/>
              <a:pPr/>
              <a:t>6</a:t>
            </a:fld>
            <a:endParaRPr lang="en-US"/>
          </a:p>
        </p:txBody>
      </p:sp>
      <p:sp>
        <p:nvSpPr>
          <p:cNvPr id="763913" name="Rectangle 9"/>
          <p:cNvSpPr>
            <a:spLocks noChangeArrowheads="1"/>
          </p:cNvSpPr>
          <p:nvPr/>
        </p:nvSpPr>
        <p:spPr bwMode="auto">
          <a:xfrm>
            <a:off x="1042988" y="3482975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14" name="Line 10"/>
          <p:cNvSpPr>
            <a:spLocks noChangeShapeType="1"/>
          </p:cNvSpPr>
          <p:nvPr/>
        </p:nvSpPr>
        <p:spPr bwMode="auto">
          <a:xfrm>
            <a:off x="1131888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15" name="Line 11"/>
          <p:cNvSpPr>
            <a:spLocks noChangeShapeType="1"/>
          </p:cNvSpPr>
          <p:nvPr/>
        </p:nvSpPr>
        <p:spPr bwMode="auto">
          <a:xfrm>
            <a:off x="1236663" y="348297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16" name="Line 12"/>
          <p:cNvSpPr>
            <a:spLocks noChangeShapeType="1"/>
          </p:cNvSpPr>
          <p:nvPr/>
        </p:nvSpPr>
        <p:spPr bwMode="auto">
          <a:xfrm>
            <a:off x="1303338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17" name="Line 13"/>
          <p:cNvSpPr>
            <a:spLocks noChangeShapeType="1"/>
          </p:cNvSpPr>
          <p:nvPr/>
        </p:nvSpPr>
        <p:spPr bwMode="auto">
          <a:xfrm>
            <a:off x="1084263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66" name="Rectangle 62"/>
          <p:cNvSpPr>
            <a:spLocks noChangeArrowheads="1"/>
          </p:cNvSpPr>
          <p:nvPr/>
        </p:nvSpPr>
        <p:spPr bwMode="auto">
          <a:xfrm>
            <a:off x="5178425" y="3489325"/>
            <a:ext cx="1809750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67" name="Rectangle 63"/>
          <p:cNvSpPr>
            <a:spLocks noChangeArrowheads="1"/>
          </p:cNvSpPr>
          <p:nvPr/>
        </p:nvSpPr>
        <p:spPr bwMode="auto">
          <a:xfrm>
            <a:off x="5180013" y="4064000"/>
            <a:ext cx="1809750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68" name="Line 64"/>
          <p:cNvSpPr>
            <a:spLocks noChangeShapeType="1"/>
          </p:cNvSpPr>
          <p:nvPr/>
        </p:nvSpPr>
        <p:spPr bwMode="auto">
          <a:xfrm>
            <a:off x="5313363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69" name="Line 65"/>
          <p:cNvSpPr>
            <a:spLocks noChangeShapeType="1"/>
          </p:cNvSpPr>
          <p:nvPr/>
        </p:nvSpPr>
        <p:spPr bwMode="auto">
          <a:xfrm>
            <a:off x="5646738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0" name="Line 66"/>
          <p:cNvSpPr>
            <a:spLocks noChangeShapeType="1"/>
          </p:cNvSpPr>
          <p:nvPr/>
        </p:nvSpPr>
        <p:spPr bwMode="auto">
          <a:xfrm>
            <a:off x="6103938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1" name="Line 67"/>
          <p:cNvSpPr>
            <a:spLocks noChangeShapeType="1"/>
          </p:cNvSpPr>
          <p:nvPr/>
        </p:nvSpPr>
        <p:spPr bwMode="auto">
          <a:xfrm flipH="1">
            <a:off x="5235575" y="4064000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2" name="Line 68"/>
          <p:cNvSpPr>
            <a:spLocks noChangeShapeType="1"/>
          </p:cNvSpPr>
          <p:nvPr/>
        </p:nvSpPr>
        <p:spPr bwMode="auto">
          <a:xfrm flipH="1">
            <a:off x="5502275" y="4064000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3" name="Line 69"/>
          <p:cNvSpPr>
            <a:spLocks noChangeShapeType="1"/>
          </p:cNvSpPr>
          <p:nvPr/>
        </p:nvSpPr>
        <p:spPr bwMode="auto">
          <a:xfrm>
            <a:off x="5799138" y="40735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4" name="Line 70"/>
          <p:cNvSpPr>
            <a:spLocks noChangeShapeType="1"/>
          </p:cNvSpPr>
          <p:nvPr/>
        </p:nvSpPr>
        <p:spPr bwMode="auto">
          <a:xfrm>
            <a:off x="5903913" y="40735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5" name="Line 71"/>
          <p:cNvSpPr>
            <a:spLocks noChangeShapeType="1"/>
          </p:cNvSpPr>
          <p:nvPr/>
        </p:nvSpPr>
        <p:spPr bwMode="auto">
          <a:xfrm>
            <a:off x="6043613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6" name="Line 72"/>
          <p:cNvSpPr>
            <a:spLocks noChangeShapeType="1"/>
          </p:cNvSpPr>
          <p:nvPr/>
        </p:nvSpPr>
        <p:spPr bwMode="auto">
          <a:xfrm>
            <a:off x="6513513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7" name="Line 73"/>
          <p:cNvSpPr>
            <a:spLocks noChangeShapeType="1"/>
          </p:cNvSpPr>
          <p:nvPr/>
        </p:nvSpPr>
        <p:spPr bwMode="auto">
          <a:xfrm flipH="1">
            <a:off x="6454775" y="4064000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8" name="Line 74"/>
          <p:cNvSpPr>
            <a:spLocks noChangeShapeType="1"/>
          </p:cNvSpPr>
          <p:nvPr/>
        </p:nvSpPr>
        <p:spPr bwMode="auto">
          <a:xfrm>
            <a:off x="6834188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79" name="Line 75"/>
          <p:cNvSpPr>
            <a:spLocks noChangeShapeType="1"/>
          </p:cNvSpPr>
          <p:nvPr/>
        </p:nvSpPr>
        <p:spPr bwMode="auto">
          <a:xfrm>
            <a:off x="6704013" y="40640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0" name="Rectangle 76"/>
          <p:cNvSpPr>
            <a:spLocks noChangeArrowheads="1"/>
          </p:cNvSpPr>
          <p:nvPr/>
        </p:nvSpPr>
        <p:spPr bwMode="auto">
          <a:xfrm>
            <a:off x="5148263" y="4733925"/>
            <a:ext cx="1809750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1" name="Line 77"/>
          <p:cNvSpPr>
            <a:spLocks noChangeShapeType="1"/>
          </p:cNvSpPr>
          <p:nvPr/>
        </p:nvSpPr>
        <p:spPr bwMode="auto">
          <a:xfrm>
            <a:off x="52816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2" name="Line 78"/>
          <p:cNvSpPr>
            <a:spLocks noChangeShapeType="1"/>
          </p:cNvSpPr>
          <p:nvPr/>
        </p:nvSpPr>
        <p:spPr bwMode="auto">
          <a:xfrm>
            <a:off x="5395913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3" name="Line 79"/>
          <p:cNvSpPr>
            <a:spLocks noChangeShapeType="1"/>
          </p:cNvSpPr>
          <p:nvPr/>
        </p:nvSpPr>
        <p:spPr bwMode="auto">
          <a:xfrm>
            <a:off x="6234113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4" name="Line 80"/>
          <p:cNvSpPr>
            <a:spLocks noChangeShapeType="1"/>
          </p:cNvSpPr>
          <p:nvPr/>
        </p:nvSpPr>
        <p:spPr bwMode="auto">
          <a:xfrm>
            <a:off x="52054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5" name="Line 81"/>
          <p:cNvSpPr>
            <a:spLocks noChangeShapeType="1"/>
          </p:cNvSpPr>
          <p:nvPr/>
        </p:nvSpPr>
        <p:spPr bwMode="auto">
          <a:xfrm>
            <a:off x="54721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6" name="Line 82"/>
          <p:cNvSpPr>
            <a:spLocks noChangeShapeType="1"/>
          </p:cNvSpPr>
          <p:nvPr/>
        </p:nvSpPr>
        <p:spPr bwMode="auto">
          <a:xfrm flipH="1">
            <a:off x="5767388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7" name="Line 83"/>
          <p:cNvSpPr>
            <a:spLocks noChangeShapeType="1"/>
          </p:cNvSpPr>
          <p:nvPr/>
        </p:nvSpPr>
        <p:spPr bwMode="auto">
          <a:xfrm>
            <a:off x="5872163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8" name="Line 84"/>
          <p:cNvSpPr>
            <a:spLocks noChangeShapeType="1"/>
          </p:cNvSpPr>
          <p:nvPr/>
        </p:nvSpPr>
        <p:spPr bwMode="auto">
          <a:xfrm>
            <a:off x="6015038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89" name="Line 85"/>
          <p:cNvSpPr>
            <a:spLocks noChangeShapeType="1"/>
          </p:cNvSpPr>
          <p:nvPr/>
        </p:nvSpPr>
        <p:spPr bwMode="auto">
          <a:xfrm>
            <a:off x="6538913" y="474345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90" name="Line 86"/>
          <p:cNvSpPr>
            <a:spLocks noChangeShapeType="1"/>
          </p:cNvSpPr>
          <p:nvPr/>
        </p:nvSpPr>
        <p:spPr bwMode="auto">
          <a:xfrm>
            <a:off x="64246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91" name="Line 87"/>
          <p:cNvSpPr>
            <a:spLocks noChangeShapeType="1"/>
          </p:cNvSpPr>
          <p:nvPr/>
        </p:nvSpPr>
        <p:spPr bwMode="auto">
          <a:xfrm>
            <a:off x="680561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992" name="Line 88"/>
          <p:cNvSpPr>
            <a:spLocks noChangeShapeType="1"/>
          </p:cNvSpPr>
          <p:nvPr/>
        </p:nvSpPr>
        <p:spPr bwMode="auto">
          <a:xfrm>
            <a:off x="6672263" y="47339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63993" name="Group 89"/>
          <p:cNvGrpSpPr>
            <a:grpSpLocks/>
          </p:cNvGrpSpPr>
          <p:nvPr/>
        </p:nvGrpSpPr>
        <p:grpSpPr bwMode="auto">
          <a:xfrm>
            <a:off x="827088" y="3225800"/>
            <a:ext cx="2333625" cy="1924050"/>
            <a:chOff x="692" y="1090"/>
            <a:chExt cx="1470" cy="1212"/>
          </a:xfrm>
        </p:grpSpPr>
        <p:sp>
          <p:nvSpPr>
            <p:cNvPr id="763994" name="Rectangle 90"/>
            <p:cNvSpPr>
              <a:spLocks noChangeArrowheads="1"/>
            </p:cNvSpPr>
            <p:nvPr/>
          </p:nvSpPr>
          <p:spPr bwMode="auto">
            <a:xfrm>
              <a:off x="692" y="1090"/>
              <a:ext cx="1458" cy="120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995" name="Line 91"/>
            <p:cNvSpPr>
              <a:spLocks noChangeShapeType="1"/>
            </p:cNvSpPr>
            <p:nvPr/>
          </p:nvSpPr>
          <p:spPr bwMode="auto">
            <a:xfrm>
              <a:off x="698" y="1486"/>
              <a:ext cx="145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996" name="Line 92"/>
            <p:cNvSpPr>
              <a:spLocks noChangeShapeType="1"/>
            </p:cNvSpPr>
            <p:nvPr/>
          </p:nvSpPr>
          <p:spPr bwMode="auto">
            <a:xfrm>
              <a:off x="704" y="1882"/>
              <a:ext cx="145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997" name="Line 93"/>
            <p:cNvSpPr>
              <a:spLocks noChangeShapeType="1"/>
            </p:cNvSpPr>
            <p:nvPr/>
          </p:nvSpPr>
          <p:spPr bwMode="auto">
            <a:xfrm>
              <a:off x="1160" y="1096"/>
              <a:ext cx="0" cy="120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998" name="Line 94"/>
            <p:cNvSpPr>
              <a:spLocks noChangeShapeType="1"/>
            </p:cNvSpPr>
            <p:nvPr/>
          </p:nvSpPr>
          <p:spPr bwMode="auto">
            <a:xfrm>
              <a:off x="1652" y="1096"/>
              <a:ext cx="0" cy="120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63999" name="Line 95"/>
          <p:cNvSpPr>
            <a:spLocks noChangeShapeType="1"/>
          </p:cNvSpPr>
          <p:nvPr/>
        </p:nvSpPr>
        <p:spPr bwMode="auto">
          <a:xfrm>
            <a:off x="536892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0" name="Line 96"/>
          <p:cNvSpPr>
            <a:spLocks noChangeShapeType="1"/>
          </p:cNvSpPr>
          <p:nvPr/>
        </p:nvSpPr>
        <p:spPr bwMode="auto">
          <a:xfrm>
            <a:off x="5588000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1" name="Line 97"/>
          <p:cNvSpPr>
            <a:spLocks noChangeShapeType="1"/>
          </p:cNvSpPr>
          <p:nvPr/>
        </p:nvSpPr>
        <p:spPr bwMode="auto">
          <a:xfrm>
            <a:off x="6102350" y="3489325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2" name="Line 98"/>
          <p:cNvSpPr>
            <a:spLocks noChangeShapeType="1"/>
          </p:cNvSpPr>
          <p:nvPr/>
        </p:nvSpPr>
        <p:spPr bwMode="auto">
          <a:xfrm>
            <a:off x="5235575" y="3489325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3" name="Line 99"/>
          <p:cNvSpPr>
            <a:spLocks noChangeShapeType="1"/>
          </p:cNvSpPr>
          <p:nvPr/>
        </p:nvSpPr>
        <p:spPr bwMode="auto">
          <a:xfrm>
            <a:off x="550227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4" name="Line 100"/>
          <p:cNvSpPr>
            <a:spLocks noChangeShapeType="1"/>
          </p:cNvSpPr>
          <p:nvPr/>
        </p:nvSpPr>
        <p:spPr bwMode="auto">
          <a:xfrm>
            <a:off x="5759450" y="3489325"/>
            <a:ext cx="0" cy="171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5" name="Line 101"/>
          <p:cNvSpPr>
            <a:spLocks noChangeShapeType="1"/>
          </p:cNvSpPr>
          <p:nvPr/>
        </p:nvSpPr>
        <p:spPr bwMode="auto">
          <a:xfrm>
            <a:off x="590232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6" name="Line 102"/>
          <p:cNvSpPr>
            <a:spLocks noChangeShapeType="1"/>
          </p:cNvSpPr>
          <p:nvPr/>
        </p:nvSpPr>
        <p:spPr bwMode="auto">
          <a:xfrm>
            <a:off x="622617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7" name="Line 103"/>
          <p:cNvSpPr>
            <a:spLocks noChangeShapeType="1"/>
          </p:cNvSpPr>
          <p:nvPr/>
        </p:nvSpPr>
        <p:spPr bwMode="auto">
          <a:xfrm>
            <a:off x="634047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8" name="Line 104"/>
          <p:cNvSpPr>
            <a:spLocks noChangeShapeType="1"/>
          </p:cNvSpPr>
          <p:nvPr/>
        </p:nvSpPr>
        <p:spPr bwMode="auto">
          <a:xfrm>
            <a:off x="6454775" y="3489325"/>
            <a:ext cx="1588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09" name="Line 105"/>
          <p:cNvSpPr>
            <a:spLocks noChangeShapeType="1"/>
          </p:cNvSpPr>
          <p:nvPr/>
        </p:nvSpPr>
        <p:spPr bwMode="auto">
          <a:xfrm>
            <a:off x="6834188" y="3489325"/>
            <a:ext cx="1587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10" name="Line 106"/>
          <p:cNvSpPr>
            <a:spLocks noChangeShapeType="1"/>
          </p:cNvSpPr>
          <p:nvPr/>
        </p:nvSpPr>
        <p:spPr bwMode="auto">
          <a:xfrm>
            <a:off x="6702425" y="348932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64011" name="Group 107"/>
          <p:cNvGrpSpPr>
            <a:grpSpLocks/>
          </p:cNvGrpSpPr>
          <p:nvPr/>
        </p:nvGrpSpPr>
        <p:grpSpPr bwMode="auto">
          <a:xfrm>
            <a:off x="5003800" y="3233738"/>
            <a:ext cx="2333625" cy="1924050"/>
            <a:chOff x="692" y="1090"/>
            <a:chExt cx="1470" cy="1212"/>
          </a:xfrm>
        </p:grpSpPr>
        <p:sp>
          <p:nvSpPr>
            <p:cNvPr id="764012" name="Rectangle 108"/>
            <p:cNvSpPr>
              <a:spLocks noChangeArrowheads="1"/>
            </p:cNvSpPr>
            <p:nvPr/>
          </p:nvSpPr>
          <p:spPr bwMode="auto">
            <a:xfrm>
              <a:off x="692" y="1090"/>
              <a:ext cx="1458" cy="1206"/>
            </a:xfrm>
            <a:prstGeom prst="rect">
              <a:avLst/>
            </a:prstGeom>
            <a:noFill/>
            <a:ln w="9525">
              <a:solidFill>
                <a:srgbClr val="80808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13" name="Line 109"/>
            <p:cNvSpPr>
              <a:spLocks noChangeShapeType="1"/>
            </p:cNvSpPr>
            <p:nvPr/>
          </p:nvSpPr>
          <p:spPr bwMode="auto">
            <a:xfrm>
              <a:off x="698" y="1486"/>
              <a:ext cx="145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14" name="Line 110"/>
            <p:cNvSpPr>
              <a:spLocks noChangeShapeType="1"/>
            </p:cNvSpPr>
            <p:nvPr/>
          </p:nvSpPr>
          <p:spPr bwMode="auto">
            <a:xfrm>
              <a:off x="704" y="1882"/>
              <a:ext cx="1458" cy="0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15" name="Line 111"/>
            <p:cNvSpPr>
              <a:spLocks noChangeShapeType="1"/>
            </p:cNvSpPr>
            <p:nvPr/>
          </p:nvSpPr>
          <p:spPr bwMode="auto">
            <a:xfrm>
              <a:off x="1160" y="1096"/>
              <a:ext cx="0" cy="120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16" name="Line 112"/>
            <p:cNvSpPr>
              <a:spLocks noChangeShapeType="1"/>
            </p:cNvSpPr>
            <p:nvPr/>
          </p:nvSpPr>
          <p:spPr bwMode="auto">
            <a:xfrm>
              <a:off x="1652" y="1096"/>
              <a:ext cx="0" cy="120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64018" name="Rectangle 114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de-DE"/>
              <a:t>4.1	Introduction</a:t>
            </a:r>
            <a:endParaRPr lang="en-US" altLang="zh-CN">
              <a:ea typeface="宋体" charset="0"/>
              <a:cs typeface="宋体" charset="0"/>
            </a:endParaRPr>
          </a:p>
        </p:txBody>
      </p:sp>
      <p:sp>
        <p:nvSpPr>
          <p:cNvPr id="764019" name="AutoShape 115"/>
          <p:cNvSpPr>
            <a:spLocks noChangeArrowheads="1"/>
          </p:cNvSpPr>
          <p:nvPr/>
        </p:nvSpPr>
        <p:spPr bwMode="auto">
          <a:xfrm rot="21600000">
            <a:off x="3708400" y="3881438"/>
            <a:ext cx="615950" cy="433387"/>
          </a:xfrm>
          <a:prstGeom prst="rightArrow">
            <a:avLst>
              <a:gd name="adj1" fmla="val 50000"/>
              <a:gd name="adj2" fmla="val 35531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20" name="Text Box 116"/>
          <p:cNvSpPr txBox="1">
            <a:spLocks noChangeArrowheads="1"/>
          </p:cNvSpPr>
          <p:nvPr/>
        </p:nvSpPr>
        <p:spPr bwMode="auto">
          <a:xfrm>
            <a:off x="827088" y="1989138"/>
            <a:ext cx="1643062" cy="6413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Global Placement</a:t>
            </a:r>
          </a:p>
        </p:txBody>
      </p:sp>
      <p:sp>
        <p:nvSpPr>
          <p:cNvPr id="764021" name="Text Box 117"/>
          <p:cNvSpPr txBox="1">
            <a:spLocks noChangeArrowheads="1"/>
          </p:cNvSpPr>
          <p:nvPr/>
        </p:nvSpPr>
        <p:spPr bwMode="auto">
          <a:xfrm>
            <a:off x="5003800" y="1989138"/>
            <a:ext cx="1474788" cy="6413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smtClean="0">
                <a:solidFill>
                  <a:srgbClr val="000000"/>
                </a:solidFill>
                <a:latin typeface="Arial" charset="0"/>
                <a:ea typeface="ＭＳ Ｐゴシック" charset="0"/>
              </a:rPr>
              <a:t>Detailed Placement</a:t>
            </a:r>
          </a:p>
        </p:txBody>
      </p:sp>
      <p:sp>
        <p:nvSpPr>
          <p:cNvPr id="764022" name="Rectangle 118"/>
          <p:cNvSpPr>
            <a:spLocks noChangeArrowheads="1"/>
          </p:cNvSpPr>
          <p:nvPr/>
        </p:nvSpPr>
        <p:spPr bwMode="auto">
          <a:xfrm>
            <a:off x="1763713" y="3482975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23" name="Line 119"/>
          <p:cNvSpPr>
            <a:spLocks noChangeShapeType="1"/>
          </p:cNvSpPr>
          <p:nvPr/>
        </p:nvSpPr>
        <p:spPr bwMode="auto">
          <a:xfrm>
            <a:off x="1868488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24" name="Line 120"/>
          <p:cNvSpPr>
            <a:spLocks noChangeShapeType="1"/>
          </p:cNvSpPr>
          <p:nvPr/>
        </p:nvSpPr>
        <p:spPr bwMode="auto">
          <a:xfrm>
            <a:off x="1973263" y="3482975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25" name="Line 121"/>
          <p:cNvSpPr>
            <a:spLocks noChangeShapeType="1"/>
          </p:cNvSpPr>
          <p:nvPr/>
        </p:nvSpPr>
        <p:spPr bwMode="auto">
          <a:xfrm>
            <a:off x="2039938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26" name="Line 122"/>
          <p:cNvSpPr>
            <a:spLocks noChangeShapeType="1"/>
          </p:cNvSpPr>
          <p:nvPr/>
        </p:nvSpPr>
        <p:spPr bwMode="auto">
          <a:xfrm>
            <a:off x="1820863" y="3482975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27" name="Rectangle 123"/>
          <p:cNvSpPr>
            <a:spLocks noChangeArrowheads="1"/>
          </p:cNvSpPr>
          <p:nvPr/>
        </p:nvSpPr>
        <p:spPr bwMode="auto">
          <a:xfrm>
            <a:off x="2555875" y="3500438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28" name="Line 124"/>
          <p:cNvSpPr>
            <a:spLocks noChangeShapeType="1"/>
          </p:cNvSpPr>
          <p:nvPr/>
        </p:nvSpPr>
        <p:spPr bwMode="auto">
          <a:xfrm>
            <a:off x="2660650" y="3500438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29" name="Line 125"/>
          <p:cNvSpPr>
            <a:spLocks noChangeShapeType="1"/>
          </p:cNvSpPr>
          <p:nvPr/>
        </p:nvSpPr>
        <p:spPr bwMode="auto">
          <a:xfrm>
            <a:off x="2765425" y="3500438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0" name="Line 126"/>
          <p:cNvSpPr>
            <a:spLocks noChangeShapeType="1"/>
          </p:cNvSpPr>
          <p:nvPr/>
        </p:nvSpPr>
        <p:spPr bwMode="auto">
          <a:xfrm>
            <a:off x="2832100" y="3500438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1" name="Line 127"/>
          <p:cNvSpPr>
            <a:spLocks noChangeShapeType="1"/>
          </p:cNvSpPr>
          <p:nvPr/>
        </p:nvSpPr>
        <p:spPr bwMode="auto">
          <a:xfrm>
            <a:off x="2613025" y="3500438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2" name="Rectangle 128"/>
          <p:cNvSpPr>
            <a:spLocks noChangeArrowheads="1"/>
          </p:cNvSpPr>
          <p:nvPr/>
        </p:nvSpPr>
        <p:spPr bwMode="auto">
          <a:xfrm>
            <a:off x="1042988" y="4076700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3" name="Line 129"/>
          <p:cNvSpPr>
            <a:spLocks noChangeShapeType="1"/>
          </p:cNvSpPr>
          <p:nvPr/>
        </p:nvSpPr>
        <p:spPr bwMode="auto">
          <a:xfrm>
            <a:off x="1131888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4" name="Line 130"/>
          <p:cNvSpPr>
            <a:spLocks noChangeShapeType="1"/>
          </p:cNvSpPr>
          <p:nvPr/>
        </p:nvSpPr>
        <p:spPr bwMode="auto">
          <a:xfrm>
            <a:off x="1236663" y="40767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5" name="Line 131"/>
          <p:cNvSpPr>
            <a:spLocks noChangeShapeType="1"/>
          </p:cNvSpPr>
          <p:nvPr/>
        </p:nvSpPr>
        <p:spPr bwMode="auto">
          <a:xfrm>
            <a:off x="1303338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6" name="Line 132"/>
          <p:cNvSpPr>
            <a:spLocks noChangeShapeType="1"/>
          </p:cNvSpPr>
          <p:nvPr/>
        </p:nvSpPr>
        <p:spPr bwMode="auto">
          <a:xfrm>
            <a:off x="1084263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7" name="Rectangle 133"/>
          <p:cNvSpPr>
            <a:spLocks noChangeArrowheads="1"/>
          </p:cNvSpPr>
          <p:nvPr/>
        </p:nvSpPr>
        <p:spPr bwMode="auto">
          <a:xfrm>
            <a:off x="1763713" y="4076700"/>
            <a:ext cx="352425" cy="161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8" name="Line 134"/>
          <p:cNvSpPr>
            <a:spLocks noChangeShapeType="1"/>
          </p:cNvSpPr>
          <p:nvPr/>
        </p:nvSpPr>
        <p:spPr bwMode="auto">
          <a:xfrm>
            <a:off x="1868488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39" name="Line 135"/>
          <p:cNvSpPr>
            <a:spLocks noChangeShapeType="1"/>
          </p:cNvSpPr>
          <p:nvPr/>
        </p:nvSpPr>
        <p:spPr bwMode="auto">
          <a:xfrm>
            <a:off x="1973263" y="4076700"/>
            <a:ext cx="0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40" name="Line 136"/>
          <p:cNvSpPr>
            <a:spLocks noChangeShapeType="1"/>
          </p:cNvSpPr>
          <p:nvPr/>
        </p:nvSpPr>
        <p:spPr bwMode="auto">
          <a:xfrm>
            <a:off x="2039938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4041" name="Line 137"/>
          <p:cNvSpPr>
            <a:spLocks noChangeShapeType="1"/>
          </p:cNvSpPr>
          <p:nvPr/>
        </p:nvSpPr>
        <p:spPr bwMode="auto">
          <a:xfrm>
            <a:off x="1820863" y="4076700"/>
            <a:ext cx="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64047" name="Group 143"/>
          <p:cNvGrpSpPr>
            <a:grpSpLocks/>
          </p:cNvGrpSpPr>
          <p:nvPr/>
        </p:nvGrpSpPr>
        <p:grpSpPr bwMode="auto">
          <a:xfrm>
            <a:off x="2563813" y="4076700"/>
            <a:ext cx="352425" cy="161925"/>
            <a:chOff x="1247" y="2602"/>
            <a:chExt cx="222" cy="102"/>
          </a:xfrm>
        </p:grpSpPr>
        <p:sp>
          <p:nvSpPr>
            <p:cNvPr id="764042" name="Rectangle 138"/>
            <p:cNvSpPr>
              <a:spLocks noChangeArrowheads="1"/>
            </p:cNvSpPr>
            <p:nvPr/>
          </p:nvSpPr>
          <p:spPr bwMode="auto">
            <a:xfrm>
              <a:off x="1247" y="2602"/>
              <a:ext cx="222" cy="10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43" name="Line 139"/>
            <p:cNvSpPr>
              <a:spLocks noChangeShapeType="1"/>
            </p:cNvSpPr>
            <p:nvPr/>
          </p:nvSpPr>
          <p:spPr bwMode="auto">
            <a:xfrm>
              <a:off x="131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44" name="Line 140"/>
            <p:cNvSpPr>
              <a:spLocks noChangeShapeType="1"/>
            </p:cNvSpPr>
            <p:nvPr/>
          </p:nvSpPr>
          <p:spPr bwMode="auto">
            <a:xfrm>
              <a:off x="1379" y="26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45" name="Line 141"/>
            <p:cNvSpPr>
              <a:spLocks noChangeShapeType="1"/>
            </p:cNvSpPr>
            <p:nvPr/>
          </p:nvSpPr>
          <p:spPr bwMode="auto">
            <a:xfrm>
              <a:off x="1421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46" name="Line 142"/>
            <p:cNvSpPr>
              <a:spLocks noChangeShapeType="1"/>
            </p:cNvSpPr>
            <p:nvPr/>
          </p:nvSpPr>
          <p:spPr bwMode="auto">
            <a:xfrm>
              <a:off x="128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64048" name="Group 144"/>
          <p:cNvGrpSpPr>
            <a:grpSpLocks/>
          </p:cNvGrpSpPr>
          <p:nvPr/>
        </p:nvGrpSpPr>
        <p:grpSpPr bwMode="auto">
          <a:xfrm>
            <a:off x="2555875" y="4706938"/>
            <a:ext cx="352425" cy="161925"/>
            <a:chOff x="1247" y="2602"/>
            <a:chExt cx="222" cy="102"/>
          </a:xfrm>
        </p:grpSpPr>
        <p:sp>
          <p:nvSpPr>
            <p:cNvPr id="764049" name="Rectangle 145"/>
            <p:cNvSpPr>
              <a:spLocks noChangeArrowheads="1"/>
            </p:cNvSpPr>
            <p:nvPr/>
          </p:nvSpPr>
          <p:spPr bwMode="auto">
            <a:xfrm>
              <a:off x="1247" y="2602"/>
              <a:ext cx="222" cy="10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50" name="Line 146"/>
            <p:cNvSpPr>
              <a:spLocks noChangeShapeType="1"/>
            </p:cNvSpPr>
            <p:nvPr/>
          </p:nvSpPr>
          <p:spPr bwMode="auto">
            <a:xfrm>
              <a:off x="131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51" name="Line 147"/>
            <p:cNvSpPr>
              <a:spLocks noChangeShapeType="1"/>
            </p:cNvSpPr>
            <p:nvPr/>
          </p:nvSpPr>
          <p:spPr bwMode="auto">
            <a:xfrm>
              <a:off x="1379" y="26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52" name="Line 148"/>
            <p:cNvSpPr>
              <a:spLocks noChangeShapeType="1"/>
            </p:cNvSpPr>
            <p:nvPr/>
          </p:nvSpPr>
          <p:spPr bwMode="auto">
            <a:xfrm>
              <a:off x="1421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53" name="Line 149"/>
            <p:cNvSpPr>
              <a:spLocks noChangeShapeType="1"/>
            </p:cNvSpPr>
            <p:nvPr/>
          </p:nvSpPr>
          <p:spPr bwMode="auto">
            <a:xfrm>
              <a:off x="128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64054" name="Group 150"/>
          <p:cNvGrpSpPr>
            <a:grpSpLocks/>
          </p:cNvGrpSpPr>
          <p:nvPr/>
        </p:nvGrpSpPr>
        <p:grpSpPr bwMode="auto">
          <a:xfrm>
            <a:off x="1050925" y="4706938"/>
            <a:ext cx="352425" cy="161925"/>
            <a:chOff x="1247" y="2602"/>
            <a:chExt cx="222" cy="102"/>
          </a:xfrm>
        </p:grpSpPr>
        <p:sp>
          <p:nvSpPr>
            <p:cNvPr id="764055" name="Rectangle 151"/>
            <p:cNvSpPr>
              <a:spLocks noChangeArrowheads="1"/>
            </p:cNvSpPr>
            <p:nvPr/>
          </p:nvSpPr>
          <p:spPr bwMode="auto">
            <a:xfrm>
              <a:off x="1247" y="2602"/>
              <a:ext cx="222" cy="10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56" name="Line 152"/>
            <p:cNvSpPr>
              <a:spLocks noChangeShapeType="1"/>
            </p:cNvSpPr>
            <p:nvPr/>
          </p:nvSpPr>
          <p:spPr bwMode="auto">
            <a:xfrm>
              <a:off x="131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57" name="Line 153"/>
            <p:cNvSpPr>
              <a:spLocks noChangeShapeType="1"/>
            </p:cNvSpPr>
            <p:nvPr/>
          </p:nvSpPr>
          <p:spPr bwMode="auto">
            <a:xfrm>
              <a:off x="1379" y="26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58" name="Line 154"/>
            <p:cNvSpPr>
              <a:spLocks noChangeShapeType="1"/>
            </p:cNvSpPr>
            <p:nvPr/>
          </p:nvSpPr>
          <p:spPr bwMode="auto">
            <a:xfrm>
              <a:off x="1421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59" name="Line 155"/>
            <p:cNvSpPr>
              <a:spLocks noChangeShapeType="1"/>
            </p:cNvSpPr>
            <p:nvPr/>
          </p:nvSpPr>
          <p:spPr bwMode="auto">
            <a:xfrm>
              <a:off x="128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64060" name="Group 156"/>
          <p:cNvGrpSpPr>
            <a:grpSpLocks/>
          </p:cNvGrpSpPr>
          <p:nvPr/>
        </p:nvGrpSpPr>
        <p:grpSpPr bwMode="auto">
          <a:xfrm>
            <a:off x="1763713" y="4706938"/>
            <a:ext cx="352425" cy="161925"/>
            <a:chOff x="1247" y="2602"/>
            <a:chExt cx="222" cy="102"/>
          </a:xfrm>
        </p:grpSpPr>
        <p:sp>
          <p:nvSpPr>
            <p:cNvPr id="764061" name="Rectangle 157"/>
            <p:cNvSpPr>
              <a:spLocks noChangeArrowheads="1"/>
            </p:cNvSpPr>
            <p:nvPr/>
          </p:nvSpPr>
          <p:spPr bwMode="auto">
            <a:xfrm>
              <a:off x="1247" y="2602"/>
              <a:ext cx="222" cy="102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62" name="Line 158"/>
            <p:cNvSpPr>
              <a:spLocks noChangeShapeType="1"/>
            </p:cNvSpPr>
            <p:nvPr/>
          </p:nvSpPr>
          <p:spPr bwMode="auto">
            <a:xfrm>
              <a:off x="131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63" name="Line 159"/>
            <p:cNvSpPr>
              <a:spLocks noChangeShapeType="1"/>
            </p:cNvSpPr>
            <p:nvPr/>
          </p:nvSpPr>
          <p:spPr bwMode="auto">
            <a:xfrm>
              <a:off x="1379" y="2602"/>
              <a:ext cx="0" cy="1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64" name="Line 160"/>
            <p:cNvSpPr>
              <a:spLocks noChangeShapeType="1"/>
            </p:cNvSpPr>
            <p:nvPr/>
          </p:nvSpPr>
          <p:spPr bwMode="auto">
            <a:xfrm>
              <a:off x="1421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4065" name="Line 161"/>
            <p:cNvSpPr>
              <a:spLocks noChangeShapeType="1"/>
            </p:cNvSpPr>
            <p:nvPr/>
          </p:nvSpPr>
          <p:spPr bwMode="auto">
            <a:xfrm>
              <a:off x="1283" y="2602"/>
              <a:ext cx="0" cy="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0329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2721F6-8494-624B-B15A-13C3018CE241}" type="slidenum">
              <a:rPr lang="en-US"/>
              <a:pPr/>
              <a:t>60</a:t>
            </a:fld>
            <a:endParaRPr lang="en-US"/>
          </a:p>
        </p:txBody>
      </p:sp>
      <p:sp>
        <p:nvSpPr>
          <p:cNvPr id="10762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21213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tabLst/>
            </a:pPr>
            <a:endParaRPr lang="en-US" altLang="zh-CN">
              <a:ea typeface="宋体" charset="0"/>
              <a:cs typeface="宋体" charset="0"/>
            </a:endParaRPr>
          </a:p>
          <a:p>
            <a:pPr marL="342900" indent="-342900" defTabSz="914400">
              <a:lnSpc>
                <a:spcPct val="100000"/>
              </a:lnSpc>
              <a:buFont typeface="Symbol" charset="0"/>
              <a:buNone/>
              <a:tabLst/>
            </a:pPr>
            <a:r>
              <a:rPr lang="en-US" altLang="zh-CN">
                <a:ea typeface="宋体" charset="0"/>
                <a:cs typeface="宋体" charset="0"/>
              </a:rPr>
              <a:t>Pros and cons: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Quadratic placers are simpler and faster, easier to parallelize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Non-convex optimizers tend to produce better solutions 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As of 2011, quadratic placers are catching up in solution quality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while running 5-6 times faster </a:t>
            </a:r>
            <a:r>
              <a:rPr lang="en-US" altLang="zh-CN" baseline="30000">
                <a:solidFill>
                  <a:srgbClr val="C0C0C0"/>
                </a:solidFill>
                <a:ea typeface="宋体" charset="0"/>
                <a:cs typeface="宋体" charset="0"/>
              </a:rPr>
              <a:t>[1]</a:t>
            </a:r>
          </a:p>
        </p:txBody>
      </p:sp>
      <p:sp>
        <p:nvSpPr>
          <p:cNvPr id="107622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4.3.4	Modern Placement Algorithms</a:t>
            </a:r>
          </a:p>
        </p:txBody>
      </p:sp>
      <p:sp>
        <p:nvSpPr>
          <p:cNvPr id="1076228" name="Text Box 4"/>
          <p:cNvSpPr txBox="1">
            <a:spLocks noChangeArrowheads="1"/>
          </p:cNvSpPr>
          <p:nvPr/>
        </p:nvSpPr>
        <p:spPr bwMode="auto">
          <a:xfrm>
            <a:off x="1979613" y="1927225"/>
            <a:ext cx="2324100" cy="709613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  <a:sym typeface="Symbol" charset="0"/>
              </a:rPr>
              <a:t>Quadratic </a:t>
            </a: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/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Placement</a:t>
            </a:r>
          </a:p>
        </p:txBody>
      </p:sp>
      <p:sp>
        <p:nvSpPr>
          <p:cNvPr id="1076229" name="Text Box 5"/>
          <p:cNvSpPr txBox="1">
            <a:spLocks noChangeArrowheads="1"/>
          </p:cNvSpPr>
          <p:nvPr/>
        </p:nvSpPr>
        <p:spPr bwMode="auto">
          <a:xfrm>
            <a:off x="5076825" y="1916113"/>
            <a:ext cx="2324100" cy="7096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Non-convex </a:t>
            </a:r>
            <a:b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</a:b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optimization placers </a:t>
            </a:r>
          </a:p>
        </p:txBody>
      </p:sp>
      <p:sp>
        <p:nvSpPr>
          <p:cNvPr id="1076230" name="AutoShape 6"/>
          <p:cNvSpPr>
            <a:spLocks noChangeArrowheads="1"/>
          </p:cNvSpPr>
          <p:nvPr/>
        </p:nvSpPr>
        <p:spPr bwMode="auto">
          <a:xfrm rot="16237247" flipH="1">
            <a:off x="2884488" y="1116013"/>
            <a:ext cx="382587" cy="687387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6231" name="AutoShape 7"/>
          <p:cNvSpPr>
            <a:spLocks noChangeArrowheads="1"/>
          </p:cNvSpPr>
          <p:nvPr/>
        </p:nvSpPr>
        <p:spPr bwMode="auto">
          <a:xfrm rot="16237247" flipH="1">
            <a:off x="5981700" y="1116013"/>
            <a:ext cx="382587" cy="687388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AEAEA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76232" name="Text Box 8"/>
          <p:cNvSpPr txBox="1">
            <a:spLocks noChangeArrowheads="1"/>
          </p:cNvSpPr>
          <p:nvPr/>
        </p:nvSpPr>
        <p:spPr bwMode="auto">
          <a:xfrm rot="16200000">
            <a:off x="7096918" y="4155282"/>
            <a:ext cx="36560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smtClean="0">
                <a:solidFill>
                  <a:srgbClr val="C0C0C0"/>
                </a:solidFill>
                <a:ea typeface="宋体" charset="0"/>
                <a:cs typeface="宋体" charset="0"/>
              </a:rPr>
              <a:t>[1] M.-C.Kim, D. Lee, I. L. Markov: SimPL: An effective placement algorithm. ICCAD 2010: 649-656</a:t>
            </a:r>
          </a:p>
        </p:txBody>
      </p:sp>
    </p:spTree>
    <p:extLst>
      <p:ext uri="{BB962C8B-B14F-4D97-AF65-F5344CB8AC3E}">
        <p14:creationId xmlns:p14="http://schemas.microsoft.com/office/powerpoint/2010/main" val="4309945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762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762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762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D3FAC4-C987-1B47-8ADA-C8B831C9A83B}" type="slidenum">
              <a:rPr lang="en-US"/>
              <a:pPr/>
              <a:t>61</a:t>
            </a:fld>
            <a:endParaRPr lang="en-US"/>
          </a:p>
        </p:txBody>
      </p:sp>
      <p:sp>
        <p:nvSpPr>
          <p:cNvPr id="106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485900"/>
            <a:ext cx="8193087" cy="3455988"/>
          </a:xfrm>
        </p:spPr>
        <p:txBody>
          <a:bodyPr/>
          <a:lstStyle/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4.1 	Introduction</a:t>
            </a:r>
            <a:b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</a:br>
            <a:endParaRPr lang="en-US" altLang="zh-CN">
              <a:solidFill>
                <a:srgbClr val="C0C0C0"/>
              </a:solidFill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4.2 	Optimization Objectives</a:t>
            </a:r>
            <a:b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</a:br>
            <a:endParaRPr lang="en-US" altLang="zh-CN">
              <a:solidFill>
                <a:srgbClr val="C0C0C0"/>
              </a:solidFill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4.3	Global Placement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	4.3.1  Min-Cut Placement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	4.3.2  Analytic Placement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	4.3.3  Simulated Annealing</a:t>
            </a:r>
          </a:p>
          <a:p>
            <a:pPr lvl="1">
              <a:lnSpc>
                <a:spcPct val="100000"/>
              </a:lnSpc>
              <a:spcBef>
                <a:spcPct val="10000"/>
              </a:spcBef>
              <a:buFont typeface="Symbol" charset="0"/>
              <a:buNone/>
            </a:pPr>
            <a: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  <a:t>    4.3.4  Modern Placement Algorithms</a:t>
            </a:r>
            <a:br>
              <a:rPr lang="en-US" altLang="zh-CN">
                <a:solidFill>
                  <a:srgbClr val="C0C0C0"/>
                </a:solidFill>
                <a:ea typeface="宋体" charset="0"/>
                <a:cs typeface="宋体" charset="0"/>
              </a:rPr>
            </a:br>
            <a:endParaRPr lang="en-US" altLang="zh-CN">
              <a:solidFill>
                <a:srgbClr val="C0C0C0"/>
              </a:solidFill>
              <a:ea typeface="宋体" charset="0"/>
              <a:cs typeface="宋体" charset="0"/>
            </a:endParaRPr>
          </a:p>
          <a:p>
            <a:pPr>
              <a:lnSpc>
                <a:spcPct val="100000"/>
              </a:lnSpc>
              <a:buFont typeface="Symbol" charset="0"/>
              <a:buNone/>
            </a:pPr>
            <a:r>
              <a:rPr lang="en-US" altLang="zh-CN">
                <a:ea typeface="宋体" charset="0"/>
                <a:cs typeface="宋体" charset="0"/>
              </a:rPr>
              <a:t>4.4 	Legalization and Detailed Placement</a:t>
            </a:r>
          </a:p>
        </p:txBody>
      </p:sp>
      <p:sp>
        <p:nvSpPr>
          <p:cNvPr id="1061892" name="Line 4"/>
          <p:cNvSpPr>
            <a:spLocks noChangeShapeType="1"/>
          </p:cNvSpPr>
          <p:nvPr/>
        </p:nvSpPr>
        <p:spPr bwMode="auto">
          <a:xfrm>
            <a:off x="247650" y="4652963"/>
            <a:ext cx="411163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61894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4.4	Legalization and Detailed Placement</a:t>
            </a:r>
          </a:p>
        </p:txBody>
      </p:sp>
    </p:spTree>
    <p:extLst>
      <p:ext uri="{BB962C8B-B14F-4D97-AF65-F5344CB8AC3E}">
        <p14:creationId xmlns:p14="http://schemas.microsoft.com/office/powerpoint/2010/main" val="3496233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3F8FBD-C902-264A-9D54-5D600C5A7FFE}" type="slidenum">
              <a:rPr lang="en-US"/>
              <a:pPr/>
              <a:t>62</a:t>
            </a:fld>
            <a:endParaRPr lang="en-US"/>
          </a:p>
        </p:txBody>
      </p:sp>
      <p:sp>
        <p:nvSpPr>
          <p:cNvPr id="1054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8013" y="1447800"/>
            <a:ext cx="8193087" cy="4379913"/>
          </a:xfrm>
          <a:noFill/>
          <a:ln/>
        </p:spPr>
        <p:txBody>
          <a:bodyPr lIns="191095" tIns="44941" rIns="89883" bIns="44941"/>
          <a:lstStyle/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Global placement must be legalized </a:t>
            </a:r>
          </a:p>
          <a:p>
            <a:pPr marL="742950" lvl="1" indent="-28575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Cell locations typically do not align with power rails </a:t>
            </a:r>
          </a:p>
          <a:p>
            <a:pPr marL="742950" lvl="1" indent="-28575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Small cell overlaps due to incremental changes, such as cell resizing or buffer insertion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Legalization</a:t>
            </a:r>
            <a:r>
              <a:rPr lang="en-US" altLang="zh-CN">
                <a:ea typeface="宋体" charset="0"/>
                <a:cs typeface="宋体" charset="0"/>
              </a:rPr>
              <a:t> seeks to find legal, non-overlapping placements for all placeable modules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Legalization can be improved by </a:t>
            </a:r>
            <a:r>
              <a:rPr lang="en-US" altLang="zh-CN">
                <a:solidFill>
                  <a:srgbClr val="CC0000"/>
                </a:solidFill>
                <a:ea typeface="宋体" charset="0"/>
                <a:cs typeface="宋体" charset="0"/>
              </a:rPr>
              <a:t>detailed placement</a:t>
            </a:r>
            <a:r>
              <a:rPr lang="en-US" altLang="zh-CN">
                <a:ea typeface="宋体" charset="0"/>
                <a:cs typeface="宋体" charset="0"/>
              </a:rPr>
              <a:t> techniques, such as</a:t>
            </a:r>
          </a:p>
          <a:p>
            <a:pPr marL="742950" lvl="1" indent="-28575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Swapping neighboring cells to reduce wirelength</a:t>
            </a:r>
          </a:p>
          <a:p>
            <a:pPr marL="742950" lvl="1" indent="-28575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Sliding cells to unused space</a:t>
            </a:r>
          </a:p>
          <a:p>
            <a:pPr marL="342900" indent="-342900" defTabSz="914400">
              <a:lnSpc>
                <a:spcPct val="100000"/>
              </a:lnSpc>
              <a:tabLst/>
            </a:pPr>
            <a:r>
              <a:rPr lang="en-US" altLang="zh-CN">
                <a:ea typeface="宋体" charset="0"/>
                <a:cs typeface="宋体" charset="0"/>
              </a:rPr>
              <a:t>Software implementations of legalization and detailed placement are often bundled </a:t>
            </a:r>
          </a:p>
        </p:txBody>
      </p:sp>
      <p:sp>
        <p:nvSpPr>
          <p:cNvPr id="105472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4.4	Legalization and Detailed Placement</a:t>
            </a:r>
          </a:p>
        </p:txBody>
      </p:sp>
    </p:spTree>
    <p:extLst>
      <p:ext uri="{BB962C8B-B14F-4D97-AF65-F5344CB8AC3E}">
        <p14:creationId xmlns:p14="http://schemas.microsoft.com/office/powerpoint/2010/main" val="1205531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54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54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54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054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54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547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0547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547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22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CDDF2D-32C1-2646-98EE-9B03FC8EA6F3}" type="slidenum">
              <a:rPr lang="en-US"/>
              <a:pPr/>
              <a:t>63</a:t>
            </a:fld>
            <a:endParaRPr lang="en-US"/>
          </a:p>
        </p:txBody>
      </p:sp>
      <p:sp>
        <p:nvSpPr>
          <p:cNvPr id="105677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defTabSz="914400"/>
            <a:r>
              <a:rPr lang="en-US" altLang="zh-CN">
                <a:ea typeface="宋体" charset="0"/>
                <a:cs typeface="宋体" charset="0"/>
              </a:rPr>
              <a:t>4.4	Legalization and Detailed Placement</a:t>
            </a:r>
          </a:p>
        </p:txBody>
      </p:sp>
      <p:graphicFrame>
        <p:nvGraphicFramePr>
          <p:cNvPr id="4" name="Object 146"/>
          <p:cNvGraphicFramePr>
            <a:graphicFrameLocks noChangeAspect="1"/>
          </p:cNvGraphicFramePr>
          <p:nvPr/>
        </p:nvGraphicFramePr>
        <p:xfrm>
          <a:off x="1158875" y="2222500"/>
          <a:ext cx="6076950" cy="1338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0936" name="Image" r:id="rId4" imgW="6934801" imgH="3680779" progId="PSP.Image">
                  <p:embed/>
                </p:oleObj>
              </mc:Choice>
              <mc:Fallback>
                <p:oleObj name="Image" r:id="rId4" imgW="6934801" imgH="3680779" progId="PSP.Image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24854" t="16130" r="946" b="55447"/>
                      <a:stretch>
                        <a:fillRect/>
                      </a:stretch>
                    </p:blipFill>
                    <p:spPr bwMode="auto">
                      <a:xfrm>
                        <a:off x="1158875" y="2222500"/>
                        <a:ext cx="6076950" cy="1338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>
                        <a:outerShdw blurRad="63500" dist="26940" dir="5400000" algn="ctr" rotWithShape="0">
                          <a:schemeClr val="bg2">
                            <a:alpha val="74998"/>
                          </a:schemeClr>
                        </a:outerShdw>
                      </a:effectLst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AutoShape 147"/>
          <p:cNvSpPr>
            <a:spLocks noChangeArrowheads="1"/>
          </p:cNvSpPr>
          <p:nvPr/>
        </p:nvSpPr>
        <p:spPr bwMode="auto">
          <a:xfrm>
            <a:off x="1239838" y="2355850"/>
            <a:ext cx="900112" cy="70326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000000">
                <a:alpha val="74998"/>
              </a:srgbClr>
            </a:prstShdw>
          </a:effectLst>
        </p:spPr>
        <p:txBody>
          <a:bodyPr lIns="82442" tIns="41221" rIns="82442" bIns="41221" anchor="ctr">
            <a:spAutoFit/>
          </a:bodyPr>
          <a:lstStyle/>
          <a:p>
            <a:pPr algn="ctr" defTabSz="8239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Power Rail</a:t>
            </a:r>
          </a:p>
        </p:txBody>
      </p:sp>
      <p:sp>
        <p:nvSpPr>
          <p:cNvPr id="71" name="AutoShape 149"/>
          <p:cNvSpPr>
            <a:spLocks noChangeArrowheads="1"/>
          </p:cNvSpPr>
          <p:nvPr/>
        </p:nvSpPr>
        <p:spPr bwMode="auto">
          <a:xfrm>
            <a:off x="4410075" y="2628900"/>
            <a:ext cx="2284413" cy="400050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000000">
                <a:alpha val="74998"/>
              </a:srgbClr>
            </a:prstShdw>
          </a:effectLst>
        </p:spPr>
        <p:txBody>
          <a:bodyPr lIns="82442" tIns="41221" rIns="82442" bIns="41221" anchor="ctr">
            <a:spAutoFit/>
          </a:bodyPr>
          <a:lstStyle/>
          <a:p>
            <a:pPr algn="ctr" defTabSz="823913"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Standard Cell Row</a:t>
            </a:r>
            <a:endParaRPr lang="en-US" altLang="zh-CN" smtClean="0">
              <a:solidFill>
                <a:srgbClr val="000000"/>
              </a:solidFill>
              <a:latin typeface="Arial" charset="0"/>
              <a:ea typeface="宋体" charset="0"/>
              <a:cs typeface="宋体" charset="0"/>
            </a:endParaRPr>
          </a:p>
        </p:txBody>
      </p:sp>
      <p:cxnSp>
        <p:nvCxnSpPr>
          <p:cNvPr id="75" name="Gerade Verbindung 74"/>
          <p:cNvCxnSpPr/>
          <p:nvPr/>
        </p:nvCxnSpPr>
        <p:spPr>
          <a:xfrm rot="5400000">
            <a:off x="1159669" y="2466181"/>
            <a:ext cx="1454150" cy="14366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hteck 71"/>
          <p:cNvSpPr>
            <a:spLocks noChangeArrowheads="1"/>
          </p:cNvSpPr>
          <p:nvPr/>
        </p:nvSpPr>
        <p:spPr bwMode="auto">
          <a:xfrm>
            <a:off x="1157288" y="3935413"/>
            <a:ext cx="6305550" cy="144462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6780" name="Textfeld 106"/>
          <p:cNvSpPr txBox="1">
            <a:spLocks noChangeArrowheads="1"/>
          </p:cNvSpPr>
          <p:nvPr/>
        </p:nvSpPr>
        <p:spPr bwMode="auto">
          <a:xfrm>
            <a:off x="1074738" y="3860800"/>
            <a:ext cx="5603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400" b="1" smtClean="0">
                <a:solidFill>
                  <a:srgbClr val="FFFFFF"/>
                </a:solidFill>
                <a:ea typeface="宋体" charset="0"/>
                <a:cs typeface="宋体" charset="0"/>
              </a:rPr>
              <a:t>VDD</a:t>
            </a:r>
          </a:p>
        </p:txBody>
      </p:sp>
      <p:sp>
        <p:nvSpPr>
          <p:cNvPr id="73" name="Rechteck 72"/>
          <p:cNvSpPr>
            <a:spLocks noChangeArrowheads="1"/>
          </p:cNvSpPr>
          <p:nvPr/>
        </p:nvSpPr>
        <p:spPr bwMode="auto">
          <a:xfrm>
            <a:off x="1655763" y="5014913"/>
            <a:ext cx="5807075" cy="161925"/>
          </a:xfrm>
          <a:prstGeom prst="rect">
            <a:avLst/>
          </a:prstGeom>
          <a:solidFill>
            <a:schemeClr val="accent2"/>
          </a:solidFill>
          <a:ln w="25400">
            <a:solidFill>
              <a:schemeClr val="accent2"/>
            </a:solidFill>
            <a:miter lim="800000"/>
            <a:headEnd/>
            <a:tailEnd/>
          </a:ln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altLang="zh-CN" smtClean="0">
              <a:solidFill>
                <a:srgbClr val="FFFFFF"/>
              </a:solidFill>
              <a:latin typeface="Arial" charset="0"/>
              <a:ea typeface="宋体" charset="0"/>
              <a:cs typeface="宋体" charset="0"/>
            </a:endParaRPr>
          </a:p>
        </p:txBody>
      </p:sp>
      <p:sp>
        <p:nvSpPr>
          <p:cNvPr id="1056782" name="Textfeld 107"/>
          <p:cNvSpPr txBox="1">
            <a:spLocks noChangeArrowheads="1"/>
          </p:cNvSpPr>
          <p:nvPr/>
        </p:nvSpPr>
        <p:spPr bwMode="auto">
          <a:xfrm>
            <a:off x="6918325" y="4941888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altLang="zh-CN" sz="1400" b="1" smtClean="0">
                <a:solidFill>
                  <a:srgbClr val="FFFFFF"/>
                </a:solidFill>
                <a:ea typeface="宋体" charset="0"/>
                <a:cs typeface="宋体" charset="0"/>
              </a:rPr>
              <a:t>GND</a:t>
            </a:r>
          </a:p>
        </p:txBody>
      </p:sp>
      <p:sp>
        <p:nvSpPr>
          <p:cNvPr id="1056783" name="Line 15"/>
          <p:cNvSpPr>
            <a:spLocks noChangeShapeType="1"/>
          </p:cNvSpPr>
          <p:nvPr/>
        </p:nvSpPr>
        <p:spPr bwMode="auto">
          <a:xfrm>
            <a:off x="7226300" y="2487613"/>
            <a:ext cx="241300" cy="1447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17961" dir="2700000" algn="ctr" rotWithShape="0">
                    <a:schemeClr val="tx1">
                      <a:gamma/>
                      <a:shade val="60000"/>
                      <a:invGamma/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84" name="Rectangle 16"/>
          <p:cNvSpPr>
            <a:spLocks noChangeAspect="1" noChangeArrowheads="1"/>
          </p:cNvSpPr>
          <p:nvPr/>
        </p:nvSpPr>
        <p:spPr bwMode="auto">
          <a:xfrm>
            <a:off x="2184400" y="4070350"/>
            <a:ext cx="71438" cy="971550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85" name="Rectangle 17"/>
          <p:cNvSpPr>
            <a:spLocks noChangeAspect="1" noChangeArrowheads="1"/>
          </p:cNvSpPr>
          <p:nvPr/>
        </p:nvSpPr>
        <p:spPr bwMode="auto">
          <a:xfrm>
            <a:off x="1828800" y="3933825"/>
            <a:ext cx="769938" cy="15716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86" name="Rectangle 18"/>
          <p:cNvSpPr>
            <a:spLocks noChangeAspect="1" noChangeArrowheads="1"/>
          </p:cNvSpPr>
          <p:nvPr/>
        </p:nvSpPr>
        <p:spPr bwMode="auto">
          <a:xfrm>
            <a:off x="1954213" y="4210050"/>
            <a:ext cx="65087" cy="692150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87" name="Rectangle 19"/>
          <p:cNvSpPr>
            <a:spLocks noChangeAspect="1" noChangeArrowheads="1"/>
          </p:cNvSpPr>
          <p:nvPr/>
        </p:nvSpPr>
        <p:spPr bwMode="auto">
          <a:xfrm>
            <a:off x="2024063" y="4210050"/>
            <a:ext cx="304800" cy="63500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88" name="Rectangle 20"/>
          <p:cNvSpPr>
            <a:spLocks noChangeAspect="1" noChangeArrowheads="1"/>
          </p:cNvSpPr>
          <p:nvPr/>
        </p:nvSpPr>
        <p:spPr bwMode="auto">
          <a:xfrm rot="10800000">
            <a:off x="1828800" y="5014913"/>
            <a:ext cx="769938" cy="1635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89" name="Rectangle 21"/>
          <p:cNvSpPr>
            <a:spLocks noChangeAspect="1" noChangeArrowheads="1"/>
          </p:cNvSpPr>
          <p:nvPr/>
        </p:nvSpPr>
        <p:spPr bwMode="auto">
          <a:xfrm>
            <a:off x="2182813" y="4418013"/>
            <a:ext cx="98425" cy="2698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90" name="Rectangle 22"/>
          <p:cNvSpPr>
            <a:spLocks noChangeAspect="1" noChangeArrowheads="1"/>
          </p:cNvSpPr>
          <p:nvPr/>
        </p:nvSpPr>
        <p:spPr bwMode="auto">
          <a:xfrm>
            <a:off x="2281238" y="4521200"/>
            <a:ext cx="92075" cy="619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92" name="Rectangle 24"/>
          <p:cNvSpPr>
            <a:spLocks noChangeAspect="1" noChangeArrowheads="1"/>
          </p:cNvSpPr>
          <p:nvPr/>
        </p:nvSpPr>
        <p:spPr bwMode="auto">
          <a:xfrm>
            <a:off x="2138363" y="4321175"/>
            <a:ext cx="185737" cy="1682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93" name="Rectangle 25"/>
          <p:cNvSpPr>
            <a:spLocks noChangeAspect="1" noChangeArrowheads="1"/>
          </p:cNvSpPr>
          <p:nvPr/>
        </p:nvSpPr>
        <p:spPr bwMode="auto">
          <a:xfrm>
            <a:off x="2184400" y="4364038"/>
            <a:ext cx="92075" cy="825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95" name="Rectangle 27"/>
          <p:cNvSpPr>
            <a:spLocks noChangeAspect="1" noChangeArrowheads="1"/>
          </p:cNvSpPr>
          <p:nvPr/>
        </p:nvSpPr>
        <p:spPr bwMode="auto">
          <a:xfrm>
            <a:off x="2138363" y="4624388"/>
            <a:ext cx="185737" cy="16827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96" name="Rectangle 28"/>
          <p:cNvSpPr>
            <a:spLocks noChangeAspect="1" noChangeArrowheads="1"/>
          </p:cNvSpPr>
          <p:nvPr/>
        </p:nvSpPr>
        <p:spPr bwMode="auto">
          <a:xfrm>
            <a:off x="2184400" y="4667250"/>
            <a:ext cx="92075" cy="84138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98" name="Rectangle 30"/>
          <p:cNvSpPr>
            <a:spLocks noChangeAspect="1" noChangeArrowheads="1"/>
          </p:cNvSpPr>
          <p:nvPr/>
        </p:nvSpPr>
        <p:spPr bwMode="auto">
          <a:xfrm rot="10800000">
            <a:off x="2122488" y="3976688"/>
            <a:ext cx="185737" cy="163512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799" name="Rectangle 31"/>
          <p:cNvSpPr>
            <a:spLocks noChangeAspect="1" noChangeArrowheads="1"/>
          </p:cNvSpPr>
          <p:nvPr/>
        </p:nvSpPr>
        <p:spPr bwMode="auto">
          <a:xfrm rot="10800000">
            <a:off x="2168525" y="4017963"/>
            <a:ext cx="92075" cy="8255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</p:txBody>
      </p:sp>
      <p:sp>
        <p:nvSpPr>
          <p:cNvPr id="1056801" name="Rectangle 33"/>
          <p:cNvSpPr>
            <a:spLocks noChangeAspect="1" noChangeArrowheads="1"/>
          </p:cNvSpPr>
          <p:nvPr/>
        </p:nvSpPr>
        <p:spPr bwMode="auto">
          <a:xfrm rot="10800000">
            <a:off x="2138363" y="4972050"/>
            <a:ext cx="188912" cy="1635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02" name="Rectangle 34"/>
          <p:cNvSpPr>
            <a:spLocks noChangeAspect="1" noChangeArrowheads="1"/>
          </p:cNvSpPr>
          <p:nvPr/>
        </p:nvSpPr>
        <p:spPr bwMode="auto">
          <a:xfrm rot="10800000">
            <a:off x="2184400" y="5013325"/>
            <a:ext cx="95250" cy="82550"/>
          </a:xfrm>
          <a:prstGeom prst="rect">
            <a:avLst/>
          </a:prstGeom>
          <a:solidFill>
            <a:schemeClr val="tx1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</p:txBody>
      </p:sp>
      <p:sp>
        <p:nvSpPr>
          <p:cNvPr id="1056803" name="Rectangle 35"/>
          <p:cNvSpPr>
            <a:spLocks noChangeAspect="1" noChangeArrowheads="1"/>
          </p:cNvSpPr>
          <p:nvPr/>
        </p:nvSpPr>
        <p:spPr bwMode="auto">
          <a:xfrm>
            <a:off x="2012950" y="4845050"/>
            <a:ext cx="304800" cy="61913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04" name="Rectangle 36"/>
          <p:cNvSpPr>
            <a:spLocks noChangeArrowheads="1"/>
          </p:cNvSpPr>
          <p:nvPr/>
        </p:nvSpPr>
        <p:spPr bwMode="auto">
          <a:xfrm>
            <a:off x="1831975" y="4519613"/>
            <a:ext cx="187325" cy="65087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05" name="Rectangle 37"/>
          <p:cNvSpPr>
            <a:spLocks noChangeAspect="1" noChangeArrowheads="1"/>
          </p:cNvSpPr>
          <p:nvPr/>
        </p:nvSpPr>
        <p:spPr bwMode="auto">
          <a:xfrm>
            <a:off x="2959100" y="4068763"/>
            <a:ext cx="68263" cy="336550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06" name="Rectangle 38"/>
          <p:cNvSpPr>
            <a:spLocks noChangeAspect="1" noChangeArrowheads="1"/>
          </p:cNvSpPr>
          <p:nvPr/>
        </p:nvSpPr>
        <p:spPr bwMode="auto">
          <a:xfrm rot="5400000">
            <a:off x="2821781" y="4212432"/>
            <a:ext cx="68263" cy="342900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07" name="Rectangle 39"/>
          <p:cNvSpPr>
            <a:spLocks noChangeAspect="1" noChangeArrowheads="1"/>
          </p:cNvSpPr>
          <p:nvPr/>
        </p:nvSpPr>
        <p:spPr bwMode="auto">
          <a:xfrm>
            <a:off x="2820988" y="4675188"/>
            <a:ext cx="69850" cy="334962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08" name="Rectangle 40"/>
          <p:cNvSpPr>
            <a:spLocks noChangeAspect="1" noChangeArrowheads="1"/>
          </p:cNvSpPr>
          <p:nvPr/>
        </p:nvSpPr>
        <p:spPr bwMode="auto">
          <a:xfrm>
            <a:off x="2682875" y="4068763"/>
            <a:ext cx="68263" cy="336550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09" name="Rectangle 41"/>
          <p:cNvSpPr>
            <a:spLocks noChangeAspect="1" noChangeArrowheads="1"/>
          </p:cNvSpPr>
          <p:nvPr/>
        </p:nvSpPr>
        <p:spPr bwMode="auto">
          <a:xfrm>
            <a:off x="2513013" y="3933825"/>
            <a:ext cx="685800" cy="15398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10" name="Rectangle 42"/>
          <p:cNvSpPr>
            <a:spLocks noChangeAspect="1" noChangeArrowheads="1"/>
          </p:cNvSpPr>
          <p:nvPr/>
        </p:nvSpPr>
        <p:spPr bwMode="auto">
          <a:xfrm>
            <a:off x="2581275" y="4203700"/>
            <a:ext cx="58738" cy="601663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11" name="Rectangle 43"/>
          <p:cNvSpPr>
            <a:spLocks noChangeAspect="1" noChangeArrowheads="1"/>
          </p:cNvSpPr>
          <p:nvPr/>
        </p:nvSpPr>
        <p:spPr bwMode="auto">
          <a:xfrm>
            <a:off x="2581275" y="4203700"/>
            <a:ext cx="206375" cy="60325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12" name="Rectangle 44"/>
          <p:cNvSpPr>
            <a:spLocks noChangeAspect="1" noChangeArrowheads="1"/>
          </p:cNvSpPr>
          <p:nvPr/>
        </p:nvSpPr>
        <p:spPr bwMode="auto">
          <a:xfrm rot="10800000">
            <a:off x="2513013" y="5018088"/>
            <a:ext cx="685800" cy="160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13" name="Rectangle 45"/>
          <p:cNvSpPr>
            <a:spLocks noChangeAspect="1" noChangeArrowheads="1"/>
          </p:cNvSpPr>
          <p:nvPr/>
        </p:nvSpPr>
        <p:spPr bwMode="auto">
          <a:xfrm>
            <a:off x="2814638" y="4402138"/>
            <a:ext cx="80962" cy="2619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15" name="Rectangle 47"/>
          <p:cNvSpPr>
            <a:spLocks noChangeAspect="1" noChangeArrowheads="1"/>
          </p:cNvSpPr>
          <p:nvPr/>
        </p:nvSpPr>
        <p:spPr bwMode="auto">
          <a:xfrm>
            <a:off x="2773363" y="4308475"/>
            <a:ext cx="165100" cy="161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16" name="Rectangle 48"/>
          <p:cNvSpPr>
            <a:spLocks noChangeAspect="1" noChangeArrowheads="1"/>
          </p:cNvSpPr>
          <p:nvPr/>
        </p:nvSpPr>
        <p:spPr bwMode="auto">
          <a:xfrm>
            <a:off x="2813050" y="4349750"/>
            <a:ext cx="84138" cy="793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18" name="Rectangle 50"/>
          <p:cNvSpPr>
            <a:spLocks noChangeAspect="1" noChangeArrowheads="1"/>
          </p:cNvSpPr>
          <p:nvPr/>
        </p:nvSpPr>
        <p:spPr bwMode="auto">
          <a:xfrm>
            <a:off x="2773363" y="4564063"/>
            <a:ext cx="165100" cy="161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19" name="Rectangle 51"/>
          <p:cNvSpPr>
            <a:spLocks noChangeAspect="1" noChangeArrowheads="1"/>
          </p:cNvSpPr>
          <p:nvPr/>
        </p:nvSpPr>
        <p:spPr bwMode="auto">
          <a:xfrm>
            <a:off x="2813050" y="4605338"/>
            <a:ext cx="84138" cy="80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21" name="Rectangle 53"/>
          <p:cNvSpPr>
            <a:spLocks noChangeAspect="1" noChangeArrowheads="1"/>
          </p:cNvSpPr>
          <p:nvPr/>
        </p:nvSpPr>
        <p:spPr bwMode="auto">
          <a:xfrm rot="10800000">
            <a:off x="2771775" y="3976688"/>
            <a:ext cx="165100" cy="158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22" name="Rectangle 54"/>
          <p:cNvSpPr>
            <a:spLocks noChangeAspect="1" noChangeArrowheads="1"/>
          </p:cNvSpPr>
          <p:nvPr/>
        </p:nvSpPr>
        <p:spPr bwMode="auto">
          <a:xfrm rot="10800000">
            <a:off x="2813050" y="4016375"/>
            <a:ext cx="82550" cy="793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</p:txBody>
      </p:sp>
      <p:sp>
        <p:nvSpPr>
          <p:cNvPr id="1056824" name="Rectangle 56"/>
          <p:cNvSpPr>
            <a:spLocks noChangeAspect="1" noChangeArrowheads="1"/>
          </p:cNvSpPr>
          <p:nvPr/>
        </p:nvSpPr>
        <p:spPr bwMode="auto">
          <a:xfrm rot="10800000">
            <a:off x="2774950" y="4976813"/>
            <a:ext cx="165100" cy="160337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25" name="Rectangle 57"/>
          <p:cNvSpPr>
            <a:spLocks noChangeAspect="1" noChangeArrowheads="1"/>
          </p:cNvSpPr>
          <p:nvPr/>
        </p:nvSpPr>
        <p:spPr bwMode="auto">
          <a:xfrm rot="10800000">
            <a:off x="2816225" y="5016500"/>
            <a:ext cx="82550" cy="80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rot="10800000"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</p:txBody>
      </p:sp>
      <p:sp>
        <p:nvSpPr>
          <p:cNvPr id="1056826" name="Rectangle 58"/>
          <p:cNvSpPr>
            <a:spLocks noChangeAspect="1" noChangeArrowheads="1"/>
          </p:cNvSpPr>
          <p:nvPr/>
        </p:nvSpPr>
        <p:spPr bwMode="auto">
          <a:xfrm>
            <a:off x="2616200" y="4748213"/>
            <a:ext cx="339725" cy="61912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27" name="Rectangle 59"/>
          <p:cNvSpPr>
            <a:spLocks noChangeArrowheads="1"/>
          </p:cNvSpPr>
          <p:nvPr/>
        </p:nvSpPr>
        <p:spPr bwMode="auto">
          <a:xfrm>
            <a:off x="2513013" y="4503738"/>
            <a:ext cx="103187" cy="63500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28" name="Rectangle 60"/>
          <p:cNvSpPr>
            <a:spLocks noChangeAspect="1" noChangeArrowheads="1"/>
          </p:cNvSpPr>
          <p:nvPr/>
        </p:nvSpPr>
        <p:spPr bwMode="auto">
          <a:xfrm>
            <a:off x="2752725" y="4881563"/>
            <a:ext cx="339725" cy="60325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29" name="Rectangle 61"/>
          <p:cNvSpPr>
            <a:spLocks noChangeAspect="1" noChangeArrowheads="1"/>
          </p:cNvSpPr>
          <p:nvPr/>
        </p:nvSpPr>
        <p:spPr bwMode="auto">
          <a:xfrm>
            <a:off x="3062288" y="4203700"/>
            <a:ext cx="57150" cy="733425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30" name="Rectangle 62"/>
          <p:cNvSpPr>
            <a:spLocks noChangeAspect="1" noChangeArrowheads="1"/>
          </p:cNvSpPr>
          <p:nvPr/>
        </p:nvSpPr>
        <p:spPr bwMode="auto">
          <a:xfrm>
            <a:off x="2924175" y="4203700"/>
            <a:ext cx="180975" cy="60325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31" name="Rectangle 63"/>
          <p:cNvSpPr>
            <a:spLocks noChangeAspect="1" noChangeArrowheads="1"/>
          </p:cNvSpPr>
          <p:nvPr/>
        </p:nvSpPr>
        <p:spPr bwMode="auto">
          <a:xfrm>
            <a:off x="3062288" y="4303713"/>
            <a:ext cx="136525" cy="61912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32" name="Rectangle 64"/>
          <p:cNvSpPr>
            <a:spLocks noChangeAspect="1" noChangeArrowheads="1"/>
          </p:cNvSpPr>
          <p:nvPr/>
        </p:nvSpPr>
        <p:spPr bwMode="auto">
          <a:xfrm>
            <a:off x="2894013" y="4489450"/>
            <a:ext cx="304800" cy="60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33" name="Rectangle 65"/>
          <p:cNvSpPr>
            <a:spLocks noChangeAspect="1" noChangeArrowheads="1"/>
          </p:cNvSpPr>
          <p:nvPr/>
        </p:nvSpPr>
        <p:spPr bwMode="auto">
          <a:xfrm flipV="1">
            <a:off x="2686050" y="4348163"/>
            <a:ext cx="69850" cy="682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34" name="Rectangle 66"/>
          <p:cNvSpPr>
            <a:spLocks noChangeAspect="1" noChangeArrowheads="1"/>
          </p:cNvSpPr>
          <p:nvPr/>
        </p:nvSpPr>
        <p:spPr bwMode="auto">
          <a:xfrm flipV="1">
            <a:off x="2955925" y="4344988"/>
            <a:ext cx="68263" cy="682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36" name="Rectangle 68"/>
          <p:cNvSpPr>
            <a:spLocks noChangeAspect="1" noChangeArrowheads="1"/>
          </p:cNvSpPr>
          <p:nvPr/>
        </p:nvSpPr>
        <p:spPr bwMode="auto">
          <a:xfrm flipV="1">
            <a:off x="3727450" y="4706938"/>
            <a:ext cx="68263" cy="336550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37" name="Rectangle 69"/>
          <p:cNvSpPr>
            <a:spLocks noChangeAspect="1" noChangeArrowheads="1"/>
          </p:cNvSpPr>
          <p:nvPr/>
        </p:nvSpPr>
        <p:spPr bwMode="auto">
          <a:xfrm flipV="1">
            <a:off x="3452813" y="4706938"/>
            <a:ext cx="68262" cy="336550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38" name="Rectangle 70"/>
          <p:cNvSpPr>
            <a:spLocks noChangeAspect="1" noChangeArrowheads="1"/>
          </p:cNvSpPr>
          <p:nvPr/>
        </p:nvSpPr>
        <p:spPr bwMode="auto">
          <a:xfrm flipV="1">
            <a:off x="3589338" y="4102100"/>
            <a:ext cx="69850" cy="334963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39" name="Rectangle 71"/>
          <p:cNvSpPr>
            <a:spLocks noChangeAspect="1" noChangeArrowheads="1"/>
          </p:cNvSpPr>
          <p:nvPr/>
        </p:nvSpPr>
        <p:spPr bwMode="auto">
          <a:xfrm flipV="1">
            <a:off x="3521075" y="4303713"/>
            <a:ext cx="357188" cy="61912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40" name="Rectangle 72"/>
          <p:cNvSpPr>
            <a:spLocks noChangeAspect="1" noChangeArrowheads="1"/>
          </p:cNvSpPr>
          <p:nvPr/>
        </p:nvSpPr>
        <p:spPr bwMode="auto">
          <a:xfrm rot="16200000" flipV="1">
            <a:off x="3590132" y="4556919"/>
            <a:ext cx="68262" cy="342900"/>
          </a:xfrm>
          <a:prstGeom prst="rect">
            <a:avLst/>
          </a:prstGeom>
          <a:solidFill>
            <a:srgbClr val="CCCCFF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41" name="Rectangle 73"/>
          <p:cNvSpPr>
            <a:spLocks noChangeAspect="1" noChangeArrowheads="1"/>
          </p:cNvSpPr>
          <p:nvPr/>
        </p:nvSpPr>
        <p:spPr bwMode="auto">
          <a:xfrm flipV="1">
            <a:off x="3281363" y="5016500"/>
            <a:ext cx="685800" cy="161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42" name="Rectangle 74"/>
          <p:cNvSpPr>
            <a:spLocks noChangeAspect="1" noChangeArrowheads="1"/>
          </p:cNvSpPr>
          <p:nvPr/>
        </p:nvSpPr>
        <p:spPr bwMode="auto">
          <a:xfrm flipV="1">
            <a:off x="3349625" y="4178300"/>
            <a:ext cx="57150" cy="730250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43" name="Rectangle 75"/>
          <p:cNvSpPr>
            <a:spLocks noChangeAspect="1" noChangeArrowheads="1"/>
          </p:cNvSpPr>
          <p:nvPr/>
        </p:nvSpPr>
        <p:spPr bwMode="auto">
          <a:xfrm flipV="1">
            <a:off x="3349625" y="4848225"/>
            <a:ext cx="206375" cy="60325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44" name="Rectangle 76"/>
          <p:cNvSpPr>
            <a:spLocks noChangeAspect="1" noChangeArrowheads="1"/>
          </p:cNvSpPr>
          <p:nvPr/>
        </p:nvSpPr>
        <p:spPr bwMode="auto">
          <a:xfrm rot="10800000" flipV="1">
            <a:off x="3281363" y="3933825"/>
            <a:ext cx="685800" cy="150813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45" name="Rectangle 77"/>
          <p:cNvSpPr>
            <a:spLocks noChangeAspect="1" noChangeArrowheads="1"/>
          </p:cNvSpPr>
          <p:nvPr/>
        </p:nvSpPr>
        <p:spPr bwMode="auto">
          <a:xfrm flipV="1">
            <a:off x="3582988" y="4448175"/>
            <a:ext cx="82550" cy="2619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47" name="Rectangle 79"/>
          <p:cNvSpPr>
            <a:spLocks noChangeAspect="1" noChangeArrowheads="1"/>
          </p:cNvSpPr>
          <p:nvPr/>
        </p:nvSpPr>
        <p:spPr bwMode="auto">
          <a:xfrm flipV="1">
            <a:off x="3541713" y="4641850"/>
            <a:ext cx="165100" cy="161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48" name="Rectangle 80"/>
          <p:cNvSpPr>
            <a:spLocks noChangeAspect="1" noChangeArrowheads="1"/>
          </p:cNvSpPr>
          <p:nvPr/>
        </p:nvSpPr>
        <p:spPr bwMode="auto">
          <a:xfrm flipV="1">
            <a:off x="3581400" y="4683125"/>
            <a:ext cx="84138" cy="793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50" name="Rectangle 82"/>
          <p:cNvSpPr>
            <a:spLocks noChangeAspect="1" noChangeArrowheads="1"/>
          </p:cNvSpPr>
          <p:nvPr/>
        </p:nvSpPr>
        <p:spPr bwMode="auto">
          <a:xfrm flipV="1">
            <a:off x="3541713" y="4386263"/>
            <a:ext cx="165100" cy="1619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51" name="Rectangle 83"/>
          <p:cNvSpPr>
            <a:spLocks noChangeAspect="1" noChangeArrowheads="1"/>
          </p:cNvSpPr>
          <p:nvPr/>
        </p:nvSpPr>
        <p:spPr bwMode="auto">
          <a:xfrm flipV="1">
            <a:off x="3581400" y="4425950"/>
            <a:ext cx="84138" cy="80963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53" name="Rectangle 85"/>
          <p:cNvSpPr>
            <a:spLocks noChangeAspect="1" noChangeArrowheads="1"/>
          </p:cNvSpPr>
          <p:nvPr/>
        </p:nvSpPr>
        <p:spPr bwMode="auto">
          <a:xfrm rot="10800000" flipV="1">
            <a:off x="3540125" y="4976813"/>
            <a:ext cx="165100" cy="15875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54" name="Rectangle 86"/>
          <p:cNvSpPr>
            <a:spLocks noChangeAspect="1" noChangeArrowheads="1"/>
          </p:cNvSpPr>
          <p:nvPr/>
        </p:nvSpPr>
        <p:spPr bwMode="auto">
          <a:xfrm rot="10800000" flipV="1">
            <a:off x="3581400" y="5016500"/>
            <a:ext cx="82550" cy="7937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</p:txBody>
      </p:sp>
      <p:sp>
        <p:nvSpPr>
          <p:cNvPr id="1056856" name="Rectangle 88"/>
          <p:cNvSpPr>
            <a:spLocks noChangeAspect="1" noChangeArrowheads="1"/>
          </p:cNvSpPr>
          <p:nvPr/>
        </p:nvSpPr>
        <p:spPr bwMode="auto">
          <a:xfrm rot="10800000" flipV="1">
            <a:off x="3543300" y="3975100"/>
            <a:ext cx="165100" cy="160338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57" name="Rectangle 89"/>
          <p:cNvSpPr>
            <a:spLocks noChangeAspect="1" noChangeArrowheads="1"/>
          </p:cNvSpPr>
          <p:nvPr/>
        </p:nvSpPr>
        <p:spPr bwMode="auto">
          <a:xfrm rot="10800000" flipV="1">
            <a:off x="3584575" y="4014788"/>
            <a:ext cx="82550" cy="80962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sz="1400" smtClean="0">
              <a:solidFill>
                <a:srgbClr val="000000"/>
              </a:solidFill>
              <a:latin typeface="Arial" charset="0"/>
              <a:ea typeface="宋体" charset="0"/>
              <a:cs typeface="Arial" charset="0"/>
            </a:endParaRPr>
          </a:p>
        </p:txBody>
      </p:sp>
      <p:sp>
        <p:nvSpPr>
          <p:cNvPr id="1056858" name="Rectangle 90"/>
          <p:cNvSpPr>
            <a:spLocks noChangeAspect="1" noChangeArrowheads="1"/>
          </p:cNvSpPr>
          <p:nvPr/>
        </p:nvSpPr>
        <p:spPr bwMode="auto">
          <a:xfrm flipV="1">
            <a:off x="3351213" y="4175125"/>
            <a:ext cx="373062" cy="60325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B2B2B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59" name="Rectangle 91"/>
          <p:cNvSpPr>
            <a:spLocks noChangeArrowheads="1"/>
          </p:cNvSpPr>
          <p:nvPr/>
        </p:nvSpPr>
        <p:spPr bwMode="auto">
          <a:xfrm flipV="1">
            <a:off x="3281363" y="4543425"/>
            <a:ext cx="103187" cy="65088"/>
          </a:xfrm>
          <a:prstGeom prst="rect">
            <a:avLst/>
          </a:prstGeom>
          <a:solidFill>
            <a:srgbClr val="B2B2B2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60" name="Rectangle 92"/>
          <p:cNvSpPr>
            <a:spLocks noChangeAspect="1" noChangeArrowheads="1"/>
          </p:cNvSpPr>
          <p:nvPr/>
        </p:nvSpPr>
        <p:spPr bwMode="auto">
          <a:xfrm flipV="1">
            <a:off x="3830638" y="4310063"/>
            <a:ext cx="47625" cy="598487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61" name="Rectangle 93"/>
          <p:cNvSpPr>
            <a:spLocks noChangeAspect="1" noChangeArrowheads="1"/>
          </p:cNvSpPr>
          <p:nvPr/>
        </p:nvSpPr>
        <p:spPr bwMode="auto">
          <a:xfrm flipV="1">
            <a:off x="3692525" y="4848225"/>
            <a:ext cx="180975" cy="60325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62" name="Rectangle 94"/>
          <p:cNvSpPr>
            <a:spLocks noChangeAspect="1" noChangeArrowheads="1"/>
          </p:cNvSpPr>
          <p:nvPr/>
        </p:nvSpPr>
        <p:spPr bwMode="auto">
          <a:xfrm flipV="1">
            <a:off x="3830638" y="4746625"/>
            <a:ext cx="136525" cy="61913"/>
          </a:xfrm>
          <a:prstGeom prst="rect">
            <a:avLst/>
          </a:prstGeom>
          <a:solidFill>
            <a:srgbClr val="B2B2B2"/>
          </a:solidFill>
          <a:ln w="9525">
            <a:solidFill>
              <a:srgbClr val="B2B2B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63" name="Rectangle 95"/>
          <p:cNvSpPr>
            <a:spLocks noChangeAspect="1" noChangeArrowheads="1"/>
          </p:cNvSpPr>
          <p:nvPr/>
        </p:nvSpPr>
        <p:spPr bwMode="auto">
          <a:xfrm flipV="1">
            <a:off x="3662363" y="4562475"/>
            <a:ext cx="304800" cy="60325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64" name="Rectangle 96"/>
          <p:cNvSpPr>
            <a:spLocks noChangeAspect="1" noChangeArrowheads="1"/>
          </p:cNvSpPr>
          <p:nvPr/>
        </p:nvSpPr>
        <p:spPr bwMode="auto">
          <a:xfrm flipV="1">
            <a:off x="3455988" y="4710113"/>
            <a:ext cx="61912" cy="6826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65" name="Rectangle 97"/>
          <p:cNvSpPr>
            <a:spLocks noChangeAspect="1" noChangeArrowheads="1"/>
          </p:cNvSpPr>
          <p:nvPr/>
        </p:nvSpPr>
        <p:spPr bwMode="auto">
          <a:xfrm flipV="1">
            <a:off x="3735388" y="4725988"/>
            <a:ext cx="61912" cy="61912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31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66" name="Rectangle 98"/>
          <p:cNvSpPr>
            <a:spLocks noChangeArrowheads="1"/>
          </p:cNvSpPr>
          <p:nvPr/>
        </p:nvSpPr>
        <p:spPr bwMode="auto">
          <a:xfrm>
            <a:off x="827088" y="1341438"/>
            <a:ext cx="6399212" cy="441325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91084" tIns="44939" rIns="89877" bIns="67941" anchor="ctr">
            <a:spAutoFit/>
          </a:bodyPr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56867" name="Text Box 99"/>
          <p:cNvSpPr txBox="1">
            <a:spLocks noChangeArrowheads="1"/>
          </p:cNvSpPr>
          <p:nvPr/>
        </p:nvSpPr>
        <p:spPr bwMode="auto">
          <a:xfrm>
            <a:off x="844550" y="1341438"/>
            <a:ext cx="6175375" cy="41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191084" tIns="44939" rIns="89877" bIns="67941">
            <a:spAutoFit/>
          </a:bodyPr>
          <a:lstStyle>
            <a:lvl1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defTabSz="898525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defTabSz="89852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700" smtClean="0">
                <a:solidFill>
                  <a:srgbClr val="000000"/>
                </a:solidFill>
                <a:ea typeface="宋体" charset="0"/>
                <a:cs typeface="宋体" charset="0"/>
              </a:rPr>
              <a:t>Legal positions of standard cells between VDD and GND rails</a:t>
            </a:r>
          </a:p>
        </p:txBody>
      </p:sp>
      <p:sp>
        <p:nvSpPr>
          <p:cNvPr id="2" name="AutoShape 147"/>
          <p:cNvSpPr>
            <a:spLocks noChangeArrowheads="1"/>
          </p:cNvSpPr>
          <p:nvPr/>
        </p:nvSpPr>
        <p:spPr bwMode="auto">
          <a:xfrm>
            <a:off x="1547813" y="5589588"/>
            <a:ext cx="874712" cy="4016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000000">
                <a:alpha val="74998"/>
              </a:srgbClr>
            </a:prstShdw>
          </a:effectLst>
        </p:spPr>
        <p:txBody>
          <a:bodyPr lIns="82442" tIns="41221" rIns="82442" bIns="41221" anchor="ctr">
            <a:spAutoFit/>
          </a:bodyPr>
          <a:lstStyle/>
          <a:p>
            <a:pPr algn="ctr" defTabSz="8239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INV</a:t>
            </a:r>
          </a:p>
        </p:txBody>
      </p:sp>
      <p:sp>
        <p:nvSpPr>
          <p:cNvPr id="3" name="AutoShape 147"/>
          <p:cNvSpPr>
            <a:spLocks noChangeArrowheads="1"/>
          </p:cNvSpPr>
          <p:nvPr/>
        </p:nvSpPr>
        <p:spPr bwMode="auto">
          <a:xfrm>
            <a:off x="2495550" y="5595938"/>
            <a:ext cx="874713" cy="4016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000000">
                <a:alpha val="74998"/>
              </a:srgbClr>
            </a:prstShdw>
          </a:effectLst>
        </p:spPr>
        <p:txBody>
          <a:bodyPr lIns="82442" tIns="41221" rIns="82442" bIns="41221" anchor="ctr">
            <a:spAutoFit/>
          </a:bodyPr>
          <a:lstStyle/>
          <a:p>
            <a:pPr algn="ctr" defTabSz="8239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NAND</a:t>
            </a:r>
          </a:p>
        </p:txBody>
      </p:sp>
      <p:sp>
        <p:nvSpPr>
          <p:cNvPr id="6" name="AutoShape 147"/>
          <p:cNvSpPr>
            <a:spLocks noChangeArrowheads="1"/>
          </p:cNvSpPr>
          <p:nvPr/>
        </p:nvSpPr>
        <p:spPr bwMode="auto">
          <a:xfrm>
            <a:off x="3443288" y="5595938"/>
            <a:ext cx="874712" cy="4016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>
            <a:prstShdw prst="shdw17" dist="17961" dir="2700000">
              <a:srgbClr val="000000">
                <a:alpha val="74998"/>
              </a:srgbClr>
            </a:prstShdw>
          </a:effectLst>
        </p:spPr>
        <p:txBody>
          <a:bodyPr lIns="82442" tIns="41221" rIns="82442" bIns="41221" anchor="ctr">
            <a:spAutoFit/>
          </a:bodyPr>
          <a:lstStyle/>
          <a:p>
            <a:pPr algn="ctr" defTabSz="823913"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NOR</a:t>
            </a:r>
          </a:p>
        </p:txBody>
      </p:sp>
      <p:sp>
        <p:nvSpPr>
          <p:cNvPr id="12" name="Line 151"/>
          <p:cNvSpPr>
            <a:spLocks noChangeShapeType="1"/>
          </p:cNvSpPr>
          <p:nvPr/>
        </p:nvSpPr>
        <p:spPr bwMode="auto">
          <a:xfrm flipH="1" flipV="1">
            <a:off x="3635375" y="5273675"/>
            <a:ext cx="0" cy="315913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lIns="180500" tIns="42449" rIns="84899" bIns="6417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Arial" charset="0"/>
              <a:ea typeface="ＭＳ Ｐゴシック"/>
            </a:endParaRPr>
          </a:p>
        </p:txBody>
      </p:sp>
      <p:sp>
        <p:nvSpPr>
          <p:cNvPr id="7" name="Line 151"/>
          <p:cNvSpPr>
            <a:spLocks noChangeShapeType="1"/>
          </p:cNvSpPr>
          <p:nvPr/>
        </p:nvSpPr>
        <p:spPr bwMode="auto">
          <a:xfrm flipH="1" flipV="1">
            <a:off x="2843213" y="5273675"/>
            <a:ext cx="0" cy="315913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lIns="180500" tIns="42449" rIns="84899" bIns="6417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Arial" charset="0"/>
              <a:ea typeface="ＭＳ Ｐゴシック"/>
            </a:endParaRPr>
          </a:p>
        </p:txBody>
      </p:sp>
      <p:sp>
        <p:nvSpPr>
          <p:cNvPr id="8" name="Line 151"/>
          <p:cNvSpPr>
            <a:spLocks noChangeShapeType="1"/>
          </p:cNvSpPr>
          <p:nvPr/>
        </p:nvSpPr>
        <p:spPr bwMode="auto">
          <a:xfrm flipH="1" flipV="1">
            <a:off x="2195513" y="5273675"/>
            <a:ext cx="0" cy="315913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 type="triangle" w="med" len="med"/>
          </a:ln>
        </p:spPr>
        <p:txBody>
          <a:bodyPr lIns="180500" tIns="42449" rIns="84899" bIns="64178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>
              <a:solidFill>
                <a:srgbClr val="000000"/>
              </a:solidFill>
              <a:latin typeface="Arial" charset="0"/>
              <a:ea typeface="ＭＳ Ｐゴシック"/>
            </a:endParaRPr>
          </a:p>
        </p:txBody>
      </p:sp>
      <p:sp>
        <p:nvSpPr>
          <p:cNvPr id="1056874" name="Text Box 106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224310861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A675C6-F31D-514F-8BDE-E8E7A7C12035}" type="slidenum">
              <a:rPr lang="en-US"/>
              <a:pPr/>
              <a:t>64</a:t>
            </a:fld>
            <a:endParaRPr lang="en-US"/>
          </a:p>
        </p:txBody>
      </p:sp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Summary of Chapter 4 – Problem Formulation and Objectives  </a:t>
            </a:r>
          </a:p>
        </p:txBody>
      </p:sp>
      <p:sp>
        <p:nvSpPr>
          <p:cNvPr id="74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535987" cy="5256212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Row-based standard-cell placement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Cell heights are typically fixed, to fit in rows (but some cells may have double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and quadruple heights)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Legal cell sites facilitate the alignment of routing tracks, connection to power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and ground rails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Wirelength as a key metric of interconnect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Bounding box half-perimeter (HPWL)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Cliques and stars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RMSTs and RSMTs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Objectives: wirelength, routing congestion, circuit delay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Algorithm development is usually driven by wirelength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The basic framework is implemented, evaluated and made competitive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on standard benchmarks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Additional objectives are added to an operational framework 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9398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4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74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746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46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46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746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46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464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464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7464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7464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CC85DF-F7F5-144A-BF7B-21CE0B97507E}" type="slidenum">
              <a:rPr lang="en-US"/>
              <a:pPr/>
              <a:t>65</a:t>
            </a:fld>
            <a:endParaRPr lang="en-US"/>
          </a:p>
        </p:txBody>
      </p:sp>
      <p:sp>
        <p:nvSpPr>
          <p:cNvPr id="1065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Summary of Chapter 4 – Global Placement   </a:t>
            </a:r>
          </a:p>
        </p:txBody>
      </p:sp>
      <p:sp>
        <p:nvSpPr>
          <p:cNvPr id="106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535987" cy="5256212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Combinatorial optimization techniques: min-cut and simulated annealing 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Can perform both global and detailed placement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Reasonably good at small to medium scales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SA is very slow, but can handle a greater variety of constraints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Randomized and chaotic algorithms – small changes at the input can lead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to large changes at the output </a:t>
            </a: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endParaRPr lang="en-US" altLang="zh-CN">
              <a:ea typeface="宋体" charset="0"/>
              <a:cs typeface="宋体" charset="0"/>
            </a:endParaRPr>
          </a:p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Analytic techniques: force-directed placement and non-convex optimization 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Primarily used for global placement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Unrivaled for large netlists in speed and solution quality 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Capture the placement problem by mathematical optimization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Use efficient numerical analysis algorithms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Ensure stability: small changes at the input can cause only small changes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at the output </a:t>
            </a:r>
          </a:p>
          <a:p>
            <a:pPr marL="588963" lvl="1" indent="-304800" defTabSz="849313">
              <a:spcBef>
                <a:spcPct val="15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Example: a modern, competitive analytic global placer takes 20mins for global placement of a netlist with 2.1M cells (single thread, 3.2GHz Intel CPU) </a:t>
            </a:r>
            <a:r>
              <a:rPr lang="en-US" altLang="zh-CN" baseline="30000">
                <a:solidFill>
                  <a:srgbClr val="C0C0C0"/>
                </a:solidFill>
                <a:ea typeface="宋体" charset="0"/>
                <a:cs typeface="宋体" charset="0"/>
              </a:rPr>
              <a:t>[1]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1065988" name="Text Box 4"/>
          <p:cNvSpPr txBox="1">
            <a:spLocks noChangeArrowheads="1"/>
          </p:cNvSpPr>
          <p:nvPr/>
        </p:nvSpPr>
        <p:spPr bwMode="auto">
          <a:xfrm rot="16200000">
            <a:off x="7096918" y="4155282"/>
            <a:ext cx="36560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smtClean="0">
                <a:solidFill>
                  <a:srgbClr val="C0C0C0"/>
                </a:solidFill>
                <a:ea typeface="宋体" charset="0"/>
                <a:cs typeface="宋体" charset="0"/>
              </a:rPr>
              <a:t>[1] M.-C.Kim, D. Lee, I. L. Markov: SimPL: An effective placement algorithm. ICCAD 2010: 649-656</a:t>
            </a:r>
          </a:p>
        </p:txBody>
      </p:sp>
    </p:spTree>
    <p:extLst>
      <p:ext uri="{BB962C8B-B14F-4D97-AF65-F5344CB8AC3E}">
        <p14:creationId xmlns:p14="http://schemas.microsoft.com/office/powerpoint/2010/main" val="1992666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5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59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65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5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65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5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5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65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65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5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65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065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D26579-6621-BA41-9D45-44E2B2B4E3BD}" type="slidenum">
              <a:rPr lang="en-US"/>
              <a:pPr/>
              <a:t>66</a:t>
            </a:fld>
            <a:endParaRPr lang="en-US"/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Summary of Chapter 4 – Legalization and Detailed Placement    </a:t>
            </a:r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8013" y="1268413"/>
            <a:ext cx="8535987" cy="5256212"/>
          </a:xfrm>
          <a:noFill/>
          <a:ln/>
        </p:spPr>
        <p:txBody>
          <a:bodyPr/>
          <a:lstStyle/>
          <a:p>
            <a:pPr marL="323850" indent="-323850" defTabSz="849313"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Legalization ensures that design rules &amp; constraints are satisfied   </a:t>
            </a:r>
          </a:p>
          <a:p>
            <a:pPr marL="588963" lvl="1" indent="-304800" defTabSz="849313">
              <a:spcBef>
                <a:spcPct val="1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All cells are in rows </a:t>
            </a:r>
          </a:p>
          <a:p>
            <a:pPr marL="588963" lvl="1" indent="-304800" defTabSz="849313">
              <a:spcBef>
                <a:spcPct val="1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Cells align with routing tracks </a:t>
            </a:r>
          </a:p>
          <a:p>
            <a:pPr marL="588963" lvl="1" indent="-304800" defTabSz="849313">
              <a:spcBef>
                <a:spcPct val="1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Cells connect to power &amp; ground rails </a:t>
            </a:r>
          </a:p>
          <a:p>
            <a:pPr marL="588963" lvl="1" indent="-304800" defTabSz="849313">
              <a:spcBef>
                <a:spcPct val="1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Additional constraints are often considered, e.g., maximum cell density </a:t>
            </a:r>
          </a:p>
          <a:p>
            <a:pPr marL="323850" indent="-323850" defTabSz="849313">
              <a:spcBef>
                <a:spcPct val="4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Detailed placement reduces interconnect, while preserving legality   </a:t>
            </a:r>
          </a:p>
          <a:p>
            <a:pPr marL="588963" lvl="1" indent="-304800" defTabSz="849313">
              <a:spcBef>
                <a:spcPct val="1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Swapping neighboring cells, rotating groups of three </a:t>
            </a:r>
          </a:p>
          <a:p>
            <a:pPr marL="588963" lvl="1" indent="-304800" defTabSz="849313">
              <a:spcBef>
                <a:spcPct val="1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Optimal branch-and-bound on small groups of cells </a:t>
            </a:r>
          </a:p>
          <a:p>
            <a:pPr marL="588963" lvl="1" indent="-304800" defTabSz="849313">
              <a:spcBef>
                <a:spcPct val="1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Sliding cells along their rows </a:t>
            </a:r>
          </a:p>
          <a:p>
            <a:pPr marL="588963" lvl="1" indent="-304800" defTabSz="849313">
              <a:spcBef>
                <a:spcPct val="1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Other local changes </a:t>
            </a:r>
          </a:p>
          <a:p>
            <a:pPr marL="323850" indent="-323850" defTabSz="849313">
              <a:spcBef>
                <a:spcPct val="4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Extensions to optimize routed wirelength, routing congestion and circuit timing </a:t>
            </a:r>
          </a:p>
          <a:p>
            <a:pPr marL="323850" indent="-323850" defTabSz="849313">
              <a:lnSpc>
                <a:spcPct val="100000"/>
              </a:lnSpc>
              <a:spcBef>
                <a:spcPct val="4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Relatively straightforward algorithms, but high-quality, fast implementation </a:t>
            </a:r>
            <a:br>
              <a:rPr lang="en-US" altLang="zh-CN">
                <a:ea typeface="宋体" charset="0"/>
                <a:cs typeface="宋体" charset="0"/>
              </a:rPr>
            </a:br>
            <a:r>
              <a:rPr lang="en-US" altLang="zh-CN">
                <a:ea typeface="宋体" charset="0"/>
                <a:cs typeface="宋体" charset="0"/>
              </a:rPr>
              <a:t>is important </a:t>
            </a:r>
          </a:p>
          <a:p>
            <a:pPr marL="323850" indent="-323850" defTabSz="849313">
              <a:lnSpc>
                <a:spcPct val="100000"/>
              </a:lnSpc>
              <a:spcBef>
                <a:spcPct val="4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Most relevant after analytic global placement, but are also used after min-cut placement </a:t>
            </a:r>
          </a:p>
          <a:p>
            <a:pPr marL="323850" indent="-323850" defTabSz="849313">
              <a:lnSpc>
                <a:spcPct val="100000"/>
              </a:lnSpc>
              <a:spcBef>
                <a:spcPct val="40000"/>
              </a:spcBef>
              <a:tabLst>
                <a:tab pos="284163" algn="l"/>
                <a:tab pos="512763" algn="l"/>
              </a:tabLst>
            </a:pPr>
            <a:r>
              <a:rPr lang="en-US" altLang="zh-CN">
                <a:ea typeface="宋体" charset="0"/>
                <a:cs typeface="宋体" charset="0"/>
              </a:rPr>
              <a:t>Rule of thumb: 50% runtime is spent in global placement, 50% in detailed placement  </a:t>
            </a:r>
            <a:r>
              <a:rPr lang="en-US" altLang="zh-CN" baseline="30000">
                <a:solidFill>
                  <a:srgbClr val="C0C0C0"/>
                </a:solidFill>
                <a:ea typeface="宋体" charset="0"/>
                <a:cs typeface="宋体" charset="0"/>
              </a:rPr>
              <a:t>[1]</a:t>
            </a:r>
            <a:r>
              <a:rPr lang="en-US" altLang="zh-CN">
                <a:ea typeface="宋体" charset="0"/>
                <a:cs typeface="宋体" charset="0"/>
              </a:rPr>
              <a:t> </a:t>
            </a:r>
          </a:p>
        </p:txBody>
      </p:sp>
      <p:sp>
        <p:nvSpPr>
          <p:cNvPr id="1068036" name="Text Box 4"/>
          <p:cNvSpPr txBox="1">
            <a:spLocks noChangeArrowheads="1"/>
          </p:cNvSpPr>
          <p:nvPr/>
        </p:nvSpPr>
        <p:spPr bwMode="auto">
          <a:xfrm rot="16200000">
            <a:off x="7096918" y="4155282"/>
            <a:ext cx="3656013" cy="33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800" smtClean="0">
                <a:solidFill>
                  <a:srgbClr val="C0C0C0"/>
                </a:solidFill>
                <a:ea typeface="宋体" charset="0"/>
                <a:cs typeface="宋体" charset="0"/>
              </a:rPr>
              <a:t>[1] M.-C.Kim, D. Lee, I. L. Markov: SimPL: An effective placement algorithm. ICCAD 2010: 649-656</a:t>
            </a:r>
          </a:p>
        </p:txBody>
      </p:sp>
    </p:spTree>
    <p:extLst>
      <p:ext uri="{BB962C8B-B14F-4D97-AF65-F5344CB8AC3E}">
        <p14:creationId xmlns:p14="http://schemas.microsoft.com/office/powerpoint/2010/main" val="14038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68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6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8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06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6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06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068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68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68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068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068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068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1068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4B189E-B4C4-E74E-B406-9BFB037AE605}" type="slidenum">
              <a:rPr lang="en-US"/>
              <a:pPr/>
              <a:t>7</a:t>
            </a:fld>
            <a:endParaRPr lang="en-US"/>
          </a:p>
        </p:txBody>
      </p:sp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</a:t>
            </a:r>
          </a:p>
        </p:txBody>
      </p:sp>
      <p:sp>
        <p:nvSpPr>
          <p:cNvPr id="763061" name="Rectangle 181"/>
          <p:cNvSpPr>
            <a:spLocks noChangeArrowheads="1"/>
          </p:cNvSpPr>
          <p:nvPr/>
        </p:nvSpPr>
        <p:spPr bwMode="auto">
          <a:xfrm flipH="1">
            <a:off x="812800" y="3776663"/>
            <a:ext cx="1547813" cy="1068387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62" name="Rectangle 182"/>
          <p:cNvSpPr>
            <a:spLocks noChangeArrowheads="1"/>
          </p:cNvSpPr>
          <p:nvPr/>
        </p:nvSpPr>
        <p:spPr bwMode="auto">
          <a:xfrm flipH="1">
            <a:off x="2159000" y="3660775"/>
            <a:ext cx="277813" cy="185738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63" name="Rectangle 183"/>
          <p:cNvSpPr>
            <a:spLocks noChangeArrowheads="1"/>
          </p:cNvSpPr>
          <p:nvPr/>
        </p:nvSpPr>
        <p:spPr bwMode="auto">
          <a:xfrm flipH="1">
            <a:off x="742950" y="4175125"/>
            <a:ext cx="277813" cy="185738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64" name="Line 184"/>
          <p:cNvSpPr>
            <a:spLocks noChangeShapeType="1"/>
          </p:cNvSpPr>
          <p:nvPr/>
        </p:nvSpPr>
        <p:spPr bwMode="auto">
          <a:xfrm flipH="1">
            <a:off x="2263775" y="3846513"/>
            <a:ext cx="0" cy="4413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65" name="Line 185"/>
          <p:cNvSpPr>
            <a:spLocks noChangeShapeType="1"/>
          </p:cNvSpPr>
          <p:nvPr/>
        </p:nvSpPr>
        <p:spPr bwMode="auto">
          <a:xfrm flipH="1">
            <a:off x="1020763" y="4287838"/>
            <a:ext cx="12430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66" name="Line 186"/>
          <p:cNvSpPr>
            <a:spLocks noChangeShapeType="1"/>
          </p:cNvSpPr>
          <p:nvPr/>
        </p:nvSpPr>
        <p:spPr bwMode="auto">
          <a:xfrm flipH="1" flipV="1">
            <a:off x="1595438" y="4287838"/>
            <a:ext cx="0" cy="4889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67" name="Oval 187"/>
          <p:cNvSpPr>
            <a:spLocks noChangeArrowheads="1"/>
          </p:cNvSpPr>
          <p:nvPr/>
        </p:nvSpPr>
        <p:spPr bwMode="auto">
          <a:xfrm flipH="1">
            <a:off x="3741738" y="3709988"/>
            <a:ext cx="739775" cy="113506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68" name="Oval 188"/>
          <p:cNvSpPr>
            <a:spLocks noChangeArrowheads="1"/>
          </p:cNvSpPr>
          <p:nvPr/>
        </p:nvSpPr>
        <p:spPr bwMode="auto">
          <a:xfrm flipH="1">
            <a:off x="2663825" y="3709988"/>
            <a:ext cx="741363" cy="113506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69" name="Oval 189"/>
          <p:cNvSpPr>
            <a:spLocks noChangeArrowheads="1"/>
          </p:cNvSpPr>
          <p:nvPr/>
        </p:nvSpPr>
        <p:spPr bwMode="auto">
          <a:xfrm flipH="1">
            <a:off x="4194175" y="3949700"/>
            <a:ext cx="58738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0" name="Oval 190"/>
          <p:cNvSpPr>
            <a:spLocks noChangeArrowheads="1"/>
          </p:cNvSpPr>
          <p:nvPr/>
        </p:nvSpPr>
        <p:spPr bwMode="auto">
          <a:xfrm flipH="1">
            <a:off x="4164013" y="4256088"/>
            <a:ext cx="58737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1" name="Oval 191"/>
          <p:cNvSpPr>
            <a:spLocks noChangeArrowheads="1"/>
          </p:cNvSpPr>
          <p:nvPr/>
        </p:nvSpPr>
        <p:spPr bwMode="auto">
          <a:xfrm flipH="1">
            <a:off x="4105275" y="4543425"/>
            <a:ext cx="58738" cy="60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2" name="Oval 192"/>
          <p:cNvSpPr>
            <a:spLocks noChangeArrowheads="1"/>
          </p:cNvSpPr>
          <p:nvPr/>
        </p:nvSpPr>
        <p:spPr bwMode="auto">
          <a:xfrm flipH="1">
            <a:off x="3968750" y="4071938"/>
            <a:ext cx="58738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3" name="Oval 193"/>
          <p:cNvSpPr>
            <a:spLocks noChangeArrowheads="1"/>
          </p:cNvSpPr>
          <p:nvPr/>
        </p:nvSpPr>
        <p:spPr bwMode="auto">
          <a:xfrm flipH="1">
            <a:off x="3908425" y="4424363"/>
            <a:ext cx="60325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4" name="Oval 194"/>
          <p:cNvSpPr>
            <a:spLocks noChangeArrowheads="1"/>
          </p:cNvSpPr>
          <p:nvPr/>
        </p:nvSpPr>
        <p:spPr bwMode="auto">
          <a:xfrm flipH="1">
            <a:off x="2878138" y="3949700"/>
            <a:ext cx="60325" cy="58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5" name="Oval 195"/>
          <p:cNvSpPr>
            <a:spLocks noChangeArrowheads="1"/>
          </p:cNvSpPr>
          <p:nvPr/>
        </p:nvSpPr>
        <p:spPr bwMode="auto">
          <a:xfrm flipH="1">
            <a:off x="3154363" y="4097338"/>
            <a:ext cx="58737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6" name="Oval 196"/>
          <p:cNvSpPr>
            <a:spLocks noChangeArrowheads="1"/>
          </p:cNvSpPr>
          <p:nvPr/>
        </p:nvSpPr>
        <p:spPr bwMode="auto">
          <a:xfrm flipH="1">
            <a:off x="2878138" y="4302125"/>
            <a:ext cx="60325" cy="587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7" name="Oval 197"/>
          <p:cNvSpPr>
            <a:spLocks noChangeArrowheads="1"/>
          </p:cNvSpPr>
          <p:nvPr/>
        </p:nvSpPr>
        <p:spPr bwMode="auto">
          <a:xfrm flipH="1">
            <a:off x="3006725" y="4367213"/>
            <a:ext cx="58738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8" name="Oval 198"/>
          <p:cNvSpPr>
            <a:spLocks noChangeArrowheads="1"/>
          </p:cNvSpPr>
          <p:nvPr/>
        </p:nvSpPr>
        <p:spPr bwMode="auto">
          <a:xfrm flipH="1">
            <a:off x="2916238" y="4506913"/>
            <a:ext cx="58737" cy="587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79" name="Freeform 199"/>
          <p:cNvSpPr>
            <a:spLocks/>
          </p:cNvSpPr>
          <p:nvPr/>
        </p:nvSpPr>
        <p:spPr bwMode="auto">
          <a:xfrm flipH="1">
            <a:off x="2938463" y="3979863"/>
            <a:ext cx="1282700" cy="1587"/>
          </a:xfrm>
          <a:custGeom>
            <a:avLst/>
            <a:gdLst>
              <a:gd name="T0" fmla="*/ 0 w 978"/>
              <a:gd name="T1" fmla="*/ 0 h 1"/>
              <a:gd name="T2" fmla="*/ 978 w 978"/>
              <a:gd name="T3" fmla="*/ 0 h 1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978" h="1">
                <a:moveTo>
                  <a:pt x="0" y="0"/>
                </a:moveTo>
                <a:lnTo>
                  <a:pt x="978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0" name="Line 200"/>
          <p:cNvSpPr>
            <a:spLocks noChangeShapeType="1"/>
          </p:cNvSpPr>
          <p:nvPr/>
        </p:nvSpPr>
        <p:spPr bwMode="auto">
          <a:xfrm flipH="1">
            <a:off x="4194175" y="4008438"/>
            <a:ext cx="28575" cy="279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1" name="Freeform 201"/>
          <p:cNvSpPr>
            <a:spLocks/>
          </p:cNvSpPr>
          <p:nvPr/>
        </p:nvSpPr>
        <p:spPr bwMode="auto">
          <a:xfrm flipH="1">
            <a:off x="4138613" y="4302125"/>
            <a:ext cx="55562" cy="260350"/>
          </a:xfrm>
          <a:custGeom>
            <a:avLst/>
            <a:gdLst>
              <a:gd name="T0" fmla="*/ 0 w 42"/>
              <a:gd name="T1" fmla="*/ 0 h 199"/>
              <a:gd name="T2" fmla="*/ 42 w 42"/>
              <a:gd name="T3" fmla="*/ 199 h 19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2" h="199">
                <a:moveTo>
                  <a:pt x="0" y="0"/>
                </a:moveTo>
                <a:lnTo>
                  <a:pt x="42" y="199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2" name="Freeform 202"/>
          <p:cNvSpPr>
            <a:spLocks/>
          </p:cNvSpPr>
          <p:nvPr/>
        </p:nvSpPr>
        <p:spPr bwMode="auto">
          <a:xfrm flipH="1">
            <a:off x="3944938" y="4287838"/>
            <a:ext cx="249237" cy="163512"/>
          </a:xfrm>
          <a:custGeom>
            <a:avLst/>
            <a:gdLst>
              <a:gd name="T0" fmla="*/ 0 w 189"/>
              <a:gd name="T1" fmla="*/ 0 h 126"/>
              <a:gd name="T2" fmla="*/ 189 w 189"/>
              <a:gd name="T3" fmla="*/ 126 h 12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9" h="126">
                <a:moveTo>
                  <a:pt x="0" y="0"/>
                </a:moveTo>
                <a:lnTo>
                  <a:pt x="189" y="126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3" name="Freeform 203"/>
          <p:cNvSpPr>
            <a:spLocks/>
          </p:cNvSpPr>
          <p:nvPr/>
        </p:nvSpPr>
        <p:spPr bwMode="auto">
          <a:xfrm flipH="1">
            <a:off x="4016375" y="4108450"/>
            <a:ext cx="177800" cy="180975"/>
          </a:xfrm>
          <a:custGeom>
            <a:avLst/>
            <a:gdLst>
              <a:gd name="T0" fmla="*/ 0 w 135"/>
              <a:gd name="T1" fmla="*/ 136 h 136"/>
              <a:gd name="T2" fmla="*/ 135 w 135"/>
              <a:gd name="T3" fmla="*/ 0 h 136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35" h="136">
                <a:moveTo>
                  <a:pt x="0" y="136"/>
                </a:moveTo>
                <a:lnTo>
                  <a:pt x="135" y="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4" name="Freeform 204"/>
          <p:cNvSpPr>
            <a:spLocks/>
          </p:cNvSpPr>
          <p:nvPr/>
        </p:nvSpPr>
        <p:spPr bwMode="auto">
          <a:xfrm flipH="1">
            <a:off x="2913063" y="4130675"/>
            <a:ext cx="241300" cy="184150"/>
          </a:xfrm>
          <a:custGeom>
            <a:avLst/>
            <a:gdLst>
              <a:gd name="T0" fmla="*/ 0 w 183"/>
              <a:gd name="T1" fmla="*/ 0 h 140"/>
              <a:gd name="T2" fmla="*/ 183 w 183"/>
              <a:gd name="T3" fmla="*/ 140 h 1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83" h="140">
                <a:moveTo>
                  <a:pt x="0" y="0"/>
                </a:moveTo>
                <a:lnTo>
                  <a:pt x="183" y="140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5" name="Freeform 205"/>
          <p:cNvSpPr>
            <a:spLocks/>
          </p:cNvSpPr>
          <p:nvPr/>
        </p:nvSpPr>
        <p:spPr bwMode="auto">
          <a:xfrm flipH="1">
            <a:off x="2905125" y="3990975"/>
            <a:ext cx="4763" cy="334963"/>
          </a:xfrm>
          <a:custGeom>
            <a:avLst/>
            <a:gdLst>
              <a:gd name="T0" fmla="*/ 0 w 3"/>
              <a:gd name="T1" fmla="*/ 0 h 255"/>
              <a:gd name="T2" fmla="*/ 3 w 3"/>
              <a:gd name="T3" fmla="*/ 255 h 255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3" h="255">
                <a:moveTo>
                  <a:pt x="0" y="0"/>
                </a:moveTo>
                <a:lnTo>
                  <a:pt x="3" y="255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6" name="Freeform 206"/>
          <p:cNvSpPr>
            <a:spLocks/>
          </p:cNvSpPr>
          <p:nvPr/>
        </p:nvSpPr>
        <p:spPr bwMode="auto">
          <a:xfrm flipH="1">
            <a:off x="2911475" y="4325938"/>
            <a:ext cx="133350" cy="63500"/>
          </a:xfrm>
          <a:custGeom>
            <a:avLst/>
            <a:gdLst>
              <a:gd name="T0" fmla="*/ 100 w 100"/>
              <a:gd name="T1" fmla="*/ 0 h 48"/>
              <a:gd name="T2" fmla="*/ 0 w 100"/>
              <a:gd name="T3" fmla="*/ 48 h 48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00" h="48">
                <a:moveTo>
                  <a:pt x="100" y="0"/>
                </a:moveTo>
                <a:lnTo>
                  <a:pt x="0" y="48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7" name="Freeform 207"/>
          <p:cNvSpPr>
            <a:spLocks/>
          </p:cNvSpPr>
          <p:nvPr/>
        </p:nvSpPr>
        <p:spPr bwMode="auto">
          <a:xfrm>
            <a:off x="2938463" y="4416425"/>
            <a:ext cx="84137" cy="141288"/>
          </a:xfrm>
          <a:custGeom>
            <a:avLst/>
            <a:gdLst>
              <a:gd name="T0" fmla="*/ 40 w 40"/>
              <a:gd name="T1" fmla="*/ 0 h 102"/>
              <a:gd name="T2" fmla="*/ 0 w 40"/>
              <a:gd name="T3" fmla="*/ 102 h 10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0" h="102">
                <a:moveTo>
                  <a:pt x="40" y="0"/>
                </a:moveTo>
                <a:lnTo>
                  <a:pt x="0" y="102"/>
                </a:lnTo>
              </a:path>
            </a:pathLst>
          </a:custGeom>
          <a:noFill/>
          <a:ln w="19050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8" name="Rectangle 208"/>
          <p:cNvSpPr>
            <a:spLocks noChangeArrowheads="1"/>
          </p:cNvSpPr>
          <p:nvPr/>
        </p:nvSpPr>
        <p:spPr bwMode="auto">
          <a:xfrm>
            <a:off x="6643688" y="3544888"/>
            <a:ext cx="2320925" cy="1357312"/>
          </a:xfrm>
          <a:prstGeom prst="rect">
            <a:avLst/>
          </a:prstGeom>
          <a:solidFill>
            <a:srgbClr val="EDEDED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89" name="Text Box 209"/>
          <p:cNvSpPr txBox="1">
            <a:spLocks noChangeArrowheads="1"/>
          </p:cNvSpPr>
          <p:nvPr/>
        </p:nvSpPr>
        <p:spPr bwMode="auto">
          <a:xfrm>
            <a:off x="827088" y="1989138"/>
            <a:ext cx="1643062" cy="6413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Total Wirelength</a:t>
            </a:r>
          </a:p>
        </p:txBody>
      </p:sp>
      <p:sp>
        <p:nvSpPr>
          <p:cNvPr id="763090" name="Text Box 210"/>
          <p:cNvSpPr txBox="1">
            <a:spLocks noChangeArrowheads="1"/>
          </p:cNvSpPr>
          <p:nvPr/>
        </p:nvSpPr>
        <p:spPr bwMode="auto">
          <a:xfrm>
            <a:off x="2919413" y="1989138"/>
            <a:ext cx="1474787" cy="6413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Number of </a:t>
            </a:r>
            <a:b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Cut Nets</a:t>
            </a:r>
          </a:p>
        </p:txBody>
      </p:sp>
      <p:sp>
        <p:nvSpPr>
          <p:cNvPr id="763091" name="Text Box 211"/>
          <p:cNvSpPr txBox="1">
            <a:spLocks noChangeArrowheads="1"/>
          </p:cNvSpPr>
          <p:nvPr/>
        </p:nvSpPr>
        <p:spPr bwMode="auto">
          <a:xfrm>
            <a:off x="4673600" y="1989138"/>
            <a:ext cx="1725613" cy="6413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Wire Congestion</a:t>
            </a:r>
          </a:p>
        </p:txBody>
      </p:sp>
      <p:sp>
        <p:nvSpPr>
          <p:cNvPr id="763092" name="Text Box 212"/>
          <p:cNvSpPr txBox="1">
            <a:spLocks noChangeArrowheads="1"/>
          </p:cNvSpPr>
          <p:nvPr/>
        </p:nvSpPr>
        <p:spPr bwMode="auto">
          <a:xfrm>
            <a:off x="7061200" y="1997075"/>
            <a:ext cx="1423988" cy="641350"/>
          </a:xfrm>
          <a:prstGeom prst="rect">
            <a:avLst/>
          </a:prstGeom>
          <a:solidFill>
            <a:srgbClr val="CC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Signal </a:t>
            </a:r>
            <a:b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</a:br>
            <a:r>
              <a:rPr lang="en-US" altLang="zh-CN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Delay</a:t>
            </a:r>
          </a:p>
        </p:txBody>
      </p:sp>
      <p:sp>
        <p:nvSpPr>
          <p:cNvPr id="763093" name="Rectangle 213"/>
          <p:cNvSpPr>
            <a:spLocks noChangeArrowheads="1"/>
          </p:cNvSpPr>
          <p:nvPr/>
        </p:nvSpPr>
        <p:spPr bwMode="auto">
          <a:xfrm>
            <a:off x="8682038" y="4094163"/>
            <a:ext cx="119062" cy="258762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94" name="Rectangle 214"/>
          <p:cNvSpPr>
            <a:spLocks noChangeArrowheads="1"/>
          </p:cNvSpPr>
          <p:nvPr/>
        </p:nvSpPr>
        <p:spPr bwMode="auto">
          <a:xfrm>
            <a:off x="6780213" y="4098925"/>
            <a:ext cx="111125" cy="258763"/>
          </a:xfrm>
          <a:prstGeom prst="rect">
            <a:avLst/>
          </a:prstGeom>
          <a:solidFill>
            <a:srgbClr val="333333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95" name="Rectangle 215"/>
          <p:cNvSpPr>
            <a:spLocks noChangeArrowheads="1"/>
          </p:cNvSpPr>
          <p:nvPr/>
        </p:nvSpPr>
        <p:spPr bwMode="auto">
          <a:xfrm flipH="1">
            <a:off x="1449388" y="4727575"/>
            <a:ext cx="279400" cy="185738"/>
          </a:xfrm>
          <a:prstGeom prst="rect">
            <a:avLst/>
          </a:prstGeom>
          <a:solidFill>
            <a:srgbClr val="B2B2B2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96" name="Line 216"/>
          <p:cNvSpPr>
            <a:spLocks noChangeShapeType="1"/>
          </p:cNvSpPr>
          <p:nvPr/>
        </p:nvSpPr>
        <p:spPr bwMode="auto">
          <a:xfrm flipV="1">
            <a:off x="6888163" y="4027488"/>
            <a:ext cx="330200" cy="1905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97" name="Line 217"/>
          <p:cNvSpPr>
            <a:spLocks noChangeShapeType="1"/>
          </p:cNvSpPr>
          <p:nvPr/>
        </p:nvSpPr>
        <p:spPr bwMode="auto">
          <a:xfrm>
            <a:off x="7421563" y="4022725"/>
            <a:ext cx="258762" cy="3508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98" name="Line 218"/>
          <p:cNvSpPr>
            <a:spLocks noChangeShapeType="1"/>
          </p:cNvSpPr>
          <p:nvPr/>
        </p:nvSpPr>
        <p:spPr bwMode="auto">
          <a:xfrm flipV="1">
            <a:off x="7908925" y="4102100"/>
            <a:ext cx="263525" cy="3286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099" name="Line 219"/>
          <p:cNvSpPr>
            <a:spLocks noChangeShapeType="1"/>
          </p:cNvSpPr>
          <p:nvPr/>
        </p:nvSpPr>
        <p:spPr bwMode="auto">
          <a:xfrm>
            <a:off x="8466138" y="4052888"/>
            <a:ext cx="212725" cy="1571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63100" name="Group 220"/>
          <p:cNvGrpSpPr>
            <a:grpSpLocks/>
          </p:cNvGrpSpPr>
          <p:nvPr/>
        </p:nvGrpSpPr>
        <p:grpSpPr bwMode="auto">
          <a:xfrm>
            <a:off x="7056438" y="3857625"/>
            <a:ext cx="392112" cy="341313"/>
            <a:chOff x="3138" y="1379"/>
            <a:chExt cx="451" cy="392"/>
          </a:xfrm>
        </p:grpSpPr>
        <p:sp>
          <p:nvSpPr>
            <p:cNvPr id="2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20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3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20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grpSp>
        <p:nvGrpSpPr>
          <p:cNvPr id="763103" name="Group 223"/>
          <p:cNvGrpSpPr>
            <a:grpSpLocks/>
          </p:cNvGrpSpPr>
          <p:nvPr/>
        </p:nvGrpSpPr>
        <p:grpSpPr bwMode="auto">
          <a:xfrm>
            <a:off x="8132763" y="3897313"/>
            <a:ext cx="392112" cy="341312"/>
            <a:chOff x="3138" y="1379"/>
            <a:chExt cx="451" cy="392"/>
          </a:xfrm>
        </p:grpSpPr>
        <p:sp>
          <p:nvSpPr>
            <p:cNvPr id="4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20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5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20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grpSp>
        <p:nvGrpSpPr>
          <p:cNvPr id="763106" name="Group 226"/>
          <p:cNvGrpSpPr>
            <a:grpSpLocks/>
          </p:cNvGrpSpPr>
          <p:nvPr/>
        </p:nvGrpSpPr>
        <p:grpSpPr bwMode="auto">
          <a:xfrm>
            <a:off x="7648575" y="4243388"/>
            <a:ext cx="392113" cy="341312"/>
            <a:chOff x="3138" y="1379"/>
            <a:chExt cx="451" cy="392"/>
          </a:xfrm>
        </p:grpSpPr>
        <p:sp>
          <p:nvSpPr>
            <p:cNvPr id="15" name="Flowchart: Delay 14"/>
            <p:cNvSpPr>
              <a:spLocks noChangeArrowheads="1"/>
            </p:cNvSpPr>
            <p:nvPr/>
          </p:nvSpPr>
          <p:spPr bwMode="auto">
            <a:xfrm>
              <a:off x="3138" y="1379"/>
              <a:ext cx="375" cy="392"/>
            </a:xfrm>
            <a:prstGeom prst="flowChartDelay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20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  <p:sp>
          <p:nvSpPr>
            <p:cNvPr id="9" name="Flowchart: Connector 8"/>
            <p:cNvSpPr>
              <a:spLocks noChangeArrowheads="1"/>
            </p:cNvSpPr>
            <p:nvPr/>
          </p:nvSpPr>
          <p:spPr bwMode="auto">
            <a:xfrm rot="5400000">
              <a:off x="3513" y="1538"/>
              <a:ext cx="76" cy="76"/>
            </a:xfrm>
            <a:prstGeom prst="flowChartConnector">
              <a:avLst/>
            </a:prstGeom>
            <a:solidFill>
              <a:srgbClr val="C0C0C0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rot="10800000" vert="eaVert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en-US" altLang="zh-TW" sz="2000" smtClean="0">
                <a:solidFill>
                  <a:srgbClr val="000000"/>
                </a:solidFill>
                <a:latin typeface="Arial" charset="0"/>
                <a:ea typeface="新細明體" charset="0"/>
                <a:cs typeface="Arial" charset="0"/>
              </a:endParaRPr>
            </a:p>
          </p:txBody>
        </p:sp>
      </p:grpSp>
      <p:sp>
        <p:nvSpPr>
          <p:cNvPr id="763109" name="Line 229"/>
          <p:cNvSpPr>
            <a:spLocks noChangeShapeType="1"/>
          </p:cNvSpPr>
          <p:nvPr/>
        </p:nvSpPr>
        <p:spPr bwMode="auto">
          <a:xfrm>
            <a:off x="3035300" y="4387850"/>
            <a:ext cx="900113" cy="666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110" name="Line 230"/>
          <p:cNvSpPr>
            <a:spLocks noChangeShapeType="1"/>
          </p:cNvSpPr>
          <p:nvPr/>
        </p:nvSpPr>
        <p:spPr bwMode="auto">
          <a:xfrm>
            <a:off x="3578225" y="3621088"/>
            <a:ext cx="0" cy="139223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111" name="Line 231"/>
          <p:cNvSpPr>
            <a:spLocks noChangeShapeType="1"/>
          </p:cNvSpPr>
          <p:nvPr/>
        </p:nvSpPr>
        <p:spPr bwMode="auto">
          <a:xfrm flipV="1">
            <a:off x="3187700" y="4100513"/>
            <a:ext cx="809625" cy="19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763112" name="Rectangle 232"/>
          <p:cNvSpPr>
            <a:spLocks noChangeArrowheads="1"/>
          </p:cNvSpPr>
          <p:nvPr/>
        </p:nvSpPr>
        <p:spPr bwMode="auto">
          <a:xfrm rot="16200000">
            <a:off x="4770438" y="3479800"/>
            <a:ext cx="1530350" cy="153035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grpSp>
        <p:nvGrpSpPr>
          <p:cNvPr id="763113" name="Group 233"/>
          <p:cNvGrpSpPr>
            <a:grpSpLocks/>
          </p:cNvGrpSpPr>
          <p:nvPr/>
        </p:nvGrpSpPr>
        <p:grpSpPr bwMode="auto">
          <a:xfrm>
            <a:off x="4776788" y="3478213"/>
            <a:ext cx="1531937" cy="1527175"/>
            <a:chOff x="1866" y="1165"/>
            <a:chExt cx="1181" cy="1177"/>
          </a:xfrm>
        </p:grpSpPr>
        <p:sp>
          <p:nvSpPr>
            <p:cNvPr id="763114" name="Line 234"/>
            <p:cNvSpPr>
              <a:spLocks noChangeShapeType="1"/>
            </p:cNvSpPr>
            <p:nvPr/>
          </p:nvSpPr>
          <p:spPr bwMode="auto">
            <a:xfrm rot="16200000">
              <a:off x="1749" y="1753"/>
              <a:ext cx="117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15" name="Line 235"/>
            <p:cNvSpPr>
              <a:spLocks noChangeShapeType="1"/>
            </p:cNvSpPr>
            <p:nvPr/>
          </p:nvSpPr>
          <p:spPr bwMode="auto">
            <a:xfrm rot="16200000">
              <a:off x="1986" y="1755"/>
              <a:ext cx="117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16" name="Line 236"/>
            <p:cNvSpPr>
              <a:spLocks noChangeShapeType="1"/>
            </p:cNvSpPr>
            <p:nvPr/>
          </p:nvSpPr>
          <p:spPr bwMode="auto">
            <a:xfrm rot="16200000">
              <a:off x="1511" y="1755"/>
              <a:ext cx="117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17" name="Line 237"/>
            <p:cNvSpPr>
              <a:spLocks noChangeShapeType="1"/>
            </p:cNvSpPr>
            <p:nvPr/>
          </p:nvSpPr>
          <p:spPr bwMode="auto">
            <a:xfrm rot="16200000">
              <a:off x="2454" y="1525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18" name="Line 238"/>
            <p:cNvSpPr>
              <a:spLocks noChangeShapeType="1"/>
            </p:cNvSpPr>
            <p:nvPr/>
          </p:nvSpPr>
          <p:spPr bwMode="auto">
            <a:xfrm rot="16200000">
              <a:off x="2223" y="1753"/>
              <a:ext cx="1175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19" name="Line 239"/>
            <p:cNvSpPr>
              <a:spLocks noChangeShapeType="1"/>
            </p:cNvSpPr>
            <p:nvPr/>
          </p:nvSpPr>
          <p:spPr bwMode="auto">
            <a:xfrm rot="16200000">
              <a:off x="2456" y="1288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20" name="Line 240"/>
            <p:cNvSpPr>
              <a:spLocks noChangeShapeType="1"/>
            </p:cNvSpPr>
            <p:nvPr/>
          </p:nvSpPr>
          <p:spPr bwMode="auto">
            <a:xfrm rot="16200000">
              <a:off x="2455" y="1052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21" name="Line 241"/>
            <p:cNvSpPr>
              <a:spLocks noChangeShapeType="1"/>
            </p:cNvSpPr>
            <p:nvPr/>
          </p:nvSpPr>
          <p:spPr bwMode="auto">
            <a:xfrm rot="16200000">
              <a:off x="2460" y="817"/>
              <a:ext cx="0" cy="1175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grpSp>
        <p:nvGrpSpPr>
          <p:cNvPr id="763122" name="Group 242"/>
          <p:cNvGrpSpPr>
            <a:grpSpLocks/>
          </p:cNvGrpSpPr>
          <p:nvPr/>
        </p:nvGrpSpPr>
        <p:grpSpPr bwMode="auto">
          <a:xfrm>
            <a:off x="5670550" y="4065588"/>
            <a:ext cx="365125" cy="366712"/>
            <a:chOff x="3317" y="1162"/>
            <a:chExt cx="236" cy="237"/>
          </a:xfrm>
        </p:grpSpPr>
        <p:sp>
          <p:nvSpPr>
            <p:cNvPr id="763123" name="Line 243"/>
            <p:cNvSpPr>
              <a:spLocks noChangeShapeType="1"/>
            </p:cNvSpPr>
            <p:nvPr/>
          </p:nvSpPr>
          <p:spPr bwMode="auto">
            <a:xfrm>
              <a:off x="3317" y="1227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24" name="Line 244"/>
            <p:cNvSpPr>
              <a:spLocks noChangeShapeType="1"/>
            </p:cNvSpPr>
            <p:nvPr/>
          </p:nvSpPr>
          <p:spPr bwMode="auto">
            <a:xfrm>
              <a:off x="3317" y="1281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25" name="Line 245"/>
            <p:cNvSpPr>
              <a:spLocks noChangeShapeType="1"/>
            </p:cNvSpPr>
            <p:nvPr/>
          </p:nvSpPr>
          <p:spPr bwMode="auto">
            <a:xfrm>
              <a:off x="3317" y="1333"/>
              <a:ext cx="2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26" name="Line 246"/>
            <p:cNvSpPr>
              <a:spLocks noChangeShapeType="1"/>
            </p:cNvSpPr>
            <p:nvPr/>
          </p:nvSpPr>
          <p:spPr bwMode="auto">
            <a:xfrm>
              <a:off x="3369" y="1162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27" name="Line 247"/>
            <p:cNvSpPr>
              <a:spLocks noChangeShapeType="1"/>
            </p:cNvSpPr>
            <p:nvPr/>
          </p:nvSpPr>
          <p:spPr bwMode="auto">
            <a:xfrm>
              <a:off x="3501" y="1162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763128" name="Line 248"/>
            <p:cNvSpPr>
              <a:spLocks noChangeShapeType="1"/>
            </p:cNvSpPr>
            <p:nvPr/>
          </p:nvSpPr>
          <p:spPr bwMode="auto">
            <a:xfrm>
              <a:off x="3434" y="1162"/>
              <a:ext cx="0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763129" name="Text Box 249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34361786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pPr algn="ctr"/>
            <a:r>
              <a:rPr lang="en-US" smtClean="0">
                <a:latin typeface="Times New Roman"/>
                <a:cs typeface="Times New Roman"/>
              </a:rPr>
              <a:t>Mustafa Ozdal </a:t>
            </a:r>
          </a:p>
          <a:p>
            <a:pPr algn="ctr"/>
            <a:r>
              <a:rPr lang="en-US" smtClean="0">
                <a:latin typeface="Times New Roman"/>
                <a:cs typeface="Times New Roman"/>
              </a:rPr>
              <a:t>Computer Engineering Department, Bilkent University</a:t>
            </a:r>
            <a:endParaRPr lang="en-US" dirty="0" smtClean="0">
              <a:latin typeface="Times New Roman"/>
              <a:cs typeface="Times New Roman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Floorplanning</a:t>
            </a:r>
            <a:r>
              <a:rPr lang="en-US" dirty="0" smtClean="0"/>
              <a:t> </a:t>
            </a:r>
            <a:r>
              <a:rPr lang="en-US" dirty="0" err="1" smtClean="0"/>
              <a:t>vs</a:t>
            </a:r>
            <a:r>
              <a:rPr lang="en-US" dirty="0" smtClean="0"/>
              <a:t> Placement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609600" y="1600200"/>
            <a:ext cx="3352800" cy="4572000"/>
          </a:xfrm>
          <a:ln>
            <a:solidFill>
              <a:srgbClr val="FF0000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       Floorplanning    </a:t>
            </a:r>
            <a:r>
              <a:rPr lang="en-US" u="sng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400" dirty="0" smtClean="0"/>
              <a:t>Large blocks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Rectangles with arbitrary widths and heights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 smtClean="0"/>
              <a:t>Rectangle packing</a:t>
            </a:r>
          </a:p>
          <a:p>
            <a:pPr marL="0" indent="0">
              <a:buNone/>
            </a:pPr>
            <a:endParaRPr lang="en-US" sz="240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# of blocks not very large</a:t>
            </a:r>
            <a:endParaRPr lang="en-US" sz="2400" dirty="0"/>
          </a:p>
        </p:txBody>
      </p:sp>
      <p:sp>
        <p:nvSpPr>
          <p:cNvPr id="5" name="Text Placeholder 3"/>
          <p:cNvSpPr txBox="1">
            <a:spLocks/>
          </p:cNvSpPr>
          <p:nvPr/>
        </p:nvSpPr>
        <p:spPr>
          <a:xfrm>
            <a:off x="4953000" y="1600200"/>
            <a:ext cx="3581400" cy="449580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vert="horz">
            <a:normAutofit/>
          </a:bodyPr>
          <a:lstStyle>
            <a:lvl1pPr marL="320040" indent="-320040" algn="l" rtl="0" eaLnBrk="1" latinLnBrk="0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sz="28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640080" indent="-274320" algn="l" rtl="0" eaLnBrk="1" latinLnBrk="0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 2"/>
              <a:buChar char="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2pPr>
            <a:lvl3pPr marL="914400" indent="-228600" algn="l" rtl="0" eaLnBrk="1" latinLnBrk="0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3pPr>
            <a:lvl4pPr marL="1371600" indent="-228600" algn="l" rtl="0" eaLnBrk="1" latinLnBrk="0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4pPr>
            <a:lvl5pPr marL="1828800" indent="-228600" algn="l" rtl="0" eaLnBrk="1" latinLnBrk="0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sz="20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/>
              <a:buNone/>
            </a:pPr>
            <a:r>
              <a:rPr lang="en-US" u="sng" dirty="0" smtClean="0">
                <a:solidFill>
                  <a:srgbClr val="FF0000"/>
                </a:solidFill>
              </a:rPr>
              <a:t>           Placement         </a:t>
            </a:r>
            <a:r>
              <a:rPr lang="en-US" u="sng" dirty="0" smtClean="0">
                <a:solidFill>
                  <a:schemeClr val="bg1"/>
                </a:solidFill>
              </a:rPr>
              <a:t>.</a:t>
            </a:r>
          </a:p>
          <a:p>
            <a:pPr marL="0" indent="0">
              <a:buFont typeface="Wingdings"/>
              <a:buNone/>
            </a:pPr>
            <a:r>
              <a:rPr lang="en-US" sz="2400" dirty="0" smtClean="0"/>
              <a:t>Much smaller cells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 smtClean="0"/>
              <a:t>Cells with mostly identical heights</a:t>
            </a:r>
          </a:p>
          <a:p>
            <a:pPr marL="0" indent="0">
              <a:buFont typeface="Wingdings"/>
              <a:buNone/>
            </a:pPr>
            <a:endParaRPr lang="en-US" sz="2400" dirty="0"/>
          </a:p>
          <a:p>
            <a:pPr marL="0" indent="0">
              <a:buFont typeface="Wingdings"/>
              <a:buNone/>
            </a:pPr>
            <a:r>
              <a:rPr lang="en-US" sz="2400" dirty="0" smtClean="0"/>
              <a:t>Placing cells on pre-defined rows</a:t>
            </a:r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r>
              <a:rPr lang="en-US" sz="2400" dirty="0" smtClean="0"/>
              <a:t>Up to a few million cells</a:t>
            </a:r>
            <a:endParaRPr lang="en-US" sz="2400" dirty="0"/>
          </a:p>
          <a:p>
            <a:pPr marL="0" indent="0">
              <a:buFont typeface="Wingdings"/>
              <a:buNone/>
            </a:pPr>
            <a:endParaRPr lang="en-US" sz="2400" dirty="0" smtClean="0"/>
          </a:p>
          <a:p>
            <a:pPr marL="0" indent="0">
              <a:buFont typeface="Wingdings"/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20354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C70504-C965-3548-8CE7-806545D15975}" type="slidenum">
              <a:rPr lang="en-US"/>
              <a:pPr/>
              <a:t>9</a:t>
            </a:fld>
            <a:endParaRPr lang="en-US"/>
          </a:p>
        </p:txBody>
      </p:sp>
      <p:sp>
        <p:nvSpPr>
          <p:cNvPr id="1013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charset="0"/>
                <a:cs typeface="宋体" charset="0"/>
              </a:rPr>
              <a:t>4.2	Optimization Objectives – Total Wirelength</a:t>
            </a:r>
          </a:p>
        </p:txBody>
      </p:sp>
      <p:sp>
        <p:nvSpPr>
          <p:cNvPr id="1013937" name="AutoShape 177"/>
          <p:cNvSpPr>
            <a:spLocks noChangeArrowheads="1"/>
          </p:cNvSpPr>
          <p:nvPr/>
        </p:nvSpPr>
        <p:spPr bwMode="auto">
          <a:xfrm rot="10800000">
            <a:off x="3633788" y="2908300"/>
            <a:ext cx="457200" cy="685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39" name="AutoShape 179"/>
          <p:cNvSpPr>
            <a:spLocks noChangeArrowheads="1"/>
          </p:cNvSpPr>
          <p:nvPr/>
        </p:nvSpPr>
        <p:spPr bwMode="auto">
          <a:xfrm rot="10748909" flipH="1">
            <a:off x="4191000" y="2905125"/>
            <a:ext cx="457200" cy="685800"/>
          </a:xfrm>
          <a:prstGeom prst="rightArrow">
            <a:avLst>
              <a:gd name="adj1" fmla="val 50000"/>
              <a:gd name="adj2" fmla="val 25000"/>
            </a:avLst>
          </a:prstGeom>
          <a:gradFill rotWithShape="1">
            <a:gsLst>
              <a:gs pos="0">
                <a:srgbClr val="EDEDED"/>
              </a:gs>
              <a:gs pos="100000">
                <a:schemeClr val="tx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40" name="Rectangle 180"/>
          <p:cNvSpPr>
            <a:spLocks noChangeArrowheads="1"/>
          </p:cNvSpPr>
          <p:nvPr/>
        </p:nvSpPr>
        <p:spPr bwMode="auto">
          <a:xfrm>
            <a:off x="827088" y="2012950"/>
            <a:ext cx="2614612" cy="243840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41" name="Rectangle 181"/>
          <p:cNvSpPr>
            <a:spLocks noChangeArrowheads="1"/>
          </p:cNvSpPr>
          <p:nvPr/>
        </p:nvSpPr>
        <p:spPr bwMode="auto">
          <a:xfrm>
            <a:off x="4981575" y="2012950"/>
            <a:ext cx="2614613" cy="2438400"/>
          </a:xfrm>
          <a:prstGeom prst="rect">
            <a:avLst/>
          </a:prstGeom>
          <a:solidFill>
            <a:srgbClr val="EAEAEA"/>
          </a:solidFill>
          <a:ln w="9525">
            <a:solidFill>
              <a:srgbClr val="969696"/>
            </a:solidFill>
            <a:miter lim="800000"/>
            <a:headEnd/>
            <a:tailEnd/>
          </a:ln>
          <a:effectLst>
            <a:outerShdw blurRad="63500" dist="38099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42" name="Rectangle 182"/>
          <p:cNvSpPr>
            <a:spLocks noChangeArrowheads="1"/>
          </p:cNvSpPr>
          <p:nvPr/>
        </p:nvSpPr>
        <p:spPr bwMode="auto">
          <a:xfrm>
            <a:off x="2205038" y="2298700"/>
            <a:ext cx="696912" cy="280988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43" name="Oval 183"/>
          <p:cNvSpPr>
            <a:spLocks noChangeArrowheads="1"/>
          </p:cNvSpPr>
          <p:nvPr/>
        </p:nvSpPr>
        <p:spPr bwMode="auto">
          <a:xfrm>
            <a:off x="2300288" y="22764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44" name="Oval 184"/>
          <p:cNvSpPr>
            <a:spLocks noChangeArrowheads="1"/>
          </p:cNvSpPr>
          <p:nvPr/>
        </p:nvSpPr>
        <p:spPr bwMode="auto">
          <a:xfrm>
            <a:off x="2779713" y="2557463"/>
            <a:ext cx="42862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45" name="Oval 185"/>
          <p:cNvSpPr>
            <a:spLocks noChangeArrowheads="1"/>
          </p:cNvSpPr>
          <p:nvPr/>
        </p:nvSpPr>
        <p:spPr bwMode="auto">
          <a:xfrm>
            <a:off x="2878138" y="2386013"/>
            <a:ext cx="4445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46" name="Text Box 186"/>
          <p:cNvSpPr txBox="1">
            <a:spLocks noChangeArrowheads="1"/>
          </p:cNvSpPr>
          <p:nvPr/>
        </p:nvSpPr>
        <p:spPr bwMode="auto">
          <a:xfrm>
            <a:off x="2446338" y="2287588"/>
            <a:ext cx="209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1013947" name="Rectangle 187"/>
          <p:cNvSpPr>
            <a:spLocks noChangeArrowheads="1"/>
          </p:cNvSpPr>
          <p:nvPr/>
        </p:nvSpPr>
        <p:spPr bwMode="auto">
          <a:xfrm>
            <a:off x="925513" y="3597275"/>
            <a:ext cx="1116012" cy="284163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48" name="Oval 188"/>
          <p:cNvSpPr>
            <a:spLocks noChangeArrowheads="1"/>
          </p:cNvSpPr>
          <p:nvPr/>
        </p:nvSpPr>
        <p:spPr bwMode="auto">
          <a:xfrm>
            <a:off x="1146175" y="35734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49" name="Oval 189"/>
          <p:cNvSpPr>
            <a:spLocks noChangeArrowheads="1"/>
          </p:cNvSpPr>
          <p:nvPr/>
        </p:nvSpPr>
        <p:spPr bwMode="auto">
          <a:xfrm>
            <a:off x="1882775" y="35734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50" name="Oval 190"/>
          <p:cNvSpPr>
            <a:spLocks noChangeArrowheads="1"/>
          </p:cNvSpPr>
          <p:nvPr/>
        </p:nvSpPr>
        <p:spPr bwMode="auto">
          <a:xfrm>
            <a:off x="1552575" y="385762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51" name="Text Box 191"/>
          <p:cNvSpPr txBox="1">
            <a:spLocks noChangeArrowheads="1"/>
          </p:cNvSpPr>
          <p:nvPr/>
        </p:nvSpPr>
        <p:spPr bwMode="auto">
          <a:xfrm>
            <a:off x="1395413" y="3598863"/>
            <a:ext cx="207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1013952" name="Rectangle 192"/>
          <p:cNvSpPr>
            <a:spLocks noChangeArrowheads="1"/>
          </p:cNvSpPr>
          <p:nvPr/>
        </p:nvSpPr>
        <p:spPr bwMode="auto">
          <a:xfrm>
            <a:off x="928688" y="2844800"/>
            <a:ext cx="242887" cy="4191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53" name="Oval 193"/>
          <p:cNvSpPr>
            <a:spLocks noChangeArrowheads="1"/>
          </p:cNvSpPr>
          <p:nvPr/>
        </p:nvSpPr>
        <p:spPr bwMode="auto">
          <a:xfrm>
            <a:off x="1093788" y="2820988"/>
            <a:ext cx="42862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54" name="Oval 194"/>
          <p:cNvSpPr>
            <a:spLocks noChangeArrowheads="1"/>
          </p:cNvSpPr>
          <p:nvPr/>
        </p:nvSpPr>
        <p:spPr bwMode="auto">
          <a:xfrm>
            <a:off x="1136650" y="324008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55" name="Text Box 195"/>
          <p:cNvSpPr txBox="1">
            <a:spLocks noChangeArrowheads="1"/>
          </p:cNvSpPr>
          <p:nvPr/>
        </p:nvSpPr>
        <p:spPr bwMode="auto">
          <a:xfrm>
            <a:off x="944563" y="2890838"/>
            <a:ext cx="207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013956" name="Rectangle 196"/>
          <p:cNvSpPr>
            <a:spLocks noChangeArrowheads="1"/>
          </p:cNvSpPr>
          <p:nvPr/>
        </p:nvSpPr>
        <p:spPr bwMode="auto">
          <a:xfrm>
            <a:off x="928688" y="2071688"/>
            <a:ext cx="242887" cy="6318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57" name="Oval 197"/>
          <p:cNvSpPr>
            <a:spLocks noChangeArrowheads="1"/>
          </p:cNvSpPr>
          <p:nvPr/>
        </p:nvSpPr>
        <p:spPr bwMode="auto">
          <a:xfrm>
            <a:off x="1149350" y="211772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58" name="Oval 198"/>
          <p:cNvSpPr>
            <a:spLocks noChangeArrowheads="1"/>
          </p:cNvSpPr>
          <p:nvPr/>
        </p:nvSpPr>
        <p:spPr bwMode="auto">
          <a:xfrm>
            <a:off x="906463" y="246538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59" name="Oval 199"/>
          <p:cNvSpPr>
            <a:spLocks noChangeArrowheads="1"/>
          </p:cNvSpPr>
          <p:nvPr/>
        </p:nvSpPr>
        <p:spPr bwMode="auto">
          <a:xfrm>
            <a:off x="1149350" y="257492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60" name="Text Box 200"/>
          <p:cNvSpPr txBox="1">
            <a:spLocks noChangeArrowheads="1"/>
          </p:cNvSpPr>
          <p:nvPr/>
        </p:nvSpPr>
        <p:spPr bwMode="auto">
          <a:xfrm>
            <a:off x="941388" y="2227263"/>
            <a:ext cx="207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1013961" name="Rectangle 201"/>
          <p:cNvSpPr>
            <a:spLocks noChangeArrowheads="1"/>
          </p:cNvSpPr>
          <p:nvPr/>
        </p:nvSpPr>
        <p:spPr bwMode="auto">
          <a:xfrm>
            <a:off x="1368425" y="4132263"/>
            <a:ext cx="558800" cy="24923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62" name="Oval 202"/>
          <p:cNvSpPr>
            <a:spLocks noChangeArrowheads="1"/>
          </p:cNvSpPr>
          <p:nvPr/>
        </p:nvSpPr>
        <p:spPr bwMode="auto">
          <a:xfrm>
            <a:off x="1511300" y="411003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63" name="Text Box 203"/>
          <p:cNvSpPr txBox="1">
            <a:spLocks noChangeArrowheads="1"/>
          </p:cNvSpPr>
          <p:nvPr/>
        </p:nvSpPr>
        <p:spPr bwMode="auto">
          <a:xfrm>
            <a:off x="1539875" y="4119563"/>
            <a:ext cx="207963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1013964" name="Rectangle 204"/>
          <p:cNvSpPr>
            <a:spLocks noChangeArrowheads="1"/>
          </p:cNvSpPr>
          <p:nvPr/>
        </p:nvSpPr>
        <p:spPr bwMode="auto">
          <a:xfrm>
            <a:off x="2838450" y="3903663"/>
            <a:ext cx="487363" cy="49053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65" name="Oval 205"/>
          <p:cNvSpPr>
            <a:spLocks noChangeArrowheads="1"/>
          </p:cNvSpPr>
          <p:nvPr/>
        </p:nvSpPr>
        <p:spPr bwMode="auto">
          <a:xfrm>
            <a:off x="2941638" y="388143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66" name="Oval 206"/>
          <p:cNvSpPr>
            <a:spLocks noChangeArrowheads="1"/>
          </p:cNvSpPr>
          <p:nvPr/>
        </p:nvSpPr>
        <p:spPr bwMode="auto">
          <a:xfrm>
            <a:off x="3094038" y="388143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67" name="Text Box 207"/>
          <p:cNvSpPr txBox="1">
            <a:spLocks noChangeArrowheads="1"/>
          </p:cNvSpPr>
          <p:nvPr/>
        </p:nvSpPr>
        <p:spPr bwMode="auto">
          <a:xfrm>
            <a:off x="2976563" y="3986213"/>
            <a:ext cx="209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</a:p>
        </p:txBody>
      </p:sp>
      <p:sp>
        <p:nvSpPr>
          <p:cNvPr id="1013968" name="Rectangle 208"/>
          <p:cNvSpPr>
            <a:spLocks noChangeArrowheads="1"/>
          </p:cNvSpPr>
          <p:nvPr/>
        </p:nvSpPr>
        <p:spPr bwMode="auto">
          <a:xfrm>
            <a:off x="1335088" y="2882900"/>
            <a:ext cx="836612" cy="560388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69" name="Oval 209"/>
          <p:cNvSpPr>
            <a:spLocks noChangeArrowheads="1"/>
          </p:cNvSpPr>
          <p:nvPr/>
        </p:nvSpPr>
        <p:spPr bwMode="auto">
          <a:xfrm>
            <a:off x="1404938" y="28622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70" name="Oval 210"/>
          <p:cNvSpPr>
            <a:spLocks noChangeArrowheads="1"/>
          </p:cNvSpPr>
          <p:nvPr/>
        </p:nvSpPr>
        <p:spPr bwMode="auto">
          <a:xfrm>
            <a:off x="2147888" y="28606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71" name="Oval 211"/>
          <p:cNvSpPr>
            <a:spLocks noChangeArrowheads="1"/>
          </p:cNvSpPr>
          <p:nvPr/>
        </p:nvSpPr>
        <p:spPr bwMode="auto">
          <a:xfrm>
            <a:off x="2147888" y="29511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72" name="Oval 212"/>
          <p:cNvSpPr>
            <a:spLocks noChangeArrowheads="1"/>
          </p:cNvSpPr>
          <p:nvPr/>
        </p:nvSpPr>
        <p:spPr bwMode="auto">
          <a:xfrm>
            <a:off x="2147888" y="330200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73" name="Oval 213"/>
          <p:cNvSpPr>
            <a:spLocks noChangeArrowheads="1"/>
          </p:cNvSpPr>
          <p:nvPr/>
        </p:nvSpPr>
        <p:spPr bwMode="auto">
          <a:xfrm>
            <a:off x="1752600" y="34210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74" name="Text Box 214"/>
          <p:cNvSpPr txBox="1">
            <a:spLocks noChangeArrowheads="1"/>
          </p:cNvSpPr>
          <p:nvPr/>
        </p:nvSpPr>
        <p:spPr bwMode="auto">
          <a:xfrm>
            <a:off x="1638300" y="3038475"/>
            <a:ext cx="209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1013975" name="Rectangle 215"/>
          <p:cNvSpPr>
            <a:spLocks noChangeArrowheads="1"/>
          </p:cNvSpPr>
          <p:nvPr/>
        </p:nvSpPr>
        <p:spPr bwMode="auto">
          <a:xfrm>
            <a:off x="1271588" y="2301875"/>
            <a:ext cx="801687" cy="280988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76" name="Oval 216"/>
          <p:cNvSpPr>
            <a:spLocks noChangeArrowheads="1"/>
          </p:cNvSpPr>
          <p:nvPr/>
        </p:nvSpPr>
        <p:spPr bwMode="auto">
          <a:xfrm>
            <a:off x="1482725" y="2278063"/>
            <a:ext cx="46038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77" name="Oval 217"/>
          <p:cNvSpPr>
            <a:spLocks noChangeArrowheads="1"/>
          </p:cNvSpPr>
          <p:nvPr/>
        </p:nvSpPr>
        <p:spPr bwMode="auto">
          <a:xfrm>
            <a:off x="1984375" y="22780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78" name="Text Box 218"/>
          <p:cNvSpPr txBox="1">
            <a:spLocks noChangeArrowheads="1"/>
          </p:cNvSpPr>
          <p:nvPr/>
        </p:nvSpPr>
        <p:spPr bwMode="auto">
          <a:xfrm>
            <a:off x="1576388" y="2303463"/>
            <a:ext cx="209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</a:p>
        </p:txBody>
      </p:sp>
      <p:grpSp>
        <p:nvGrpSpPr>
          <p:cNvPr id="1013979" name="Group 219"/>
          <p:cNvGrpSpPr>
            <a:grpSpLocks/>
          </p:cNvGrpSpPr>
          <p:nvPr/>
        </p:nvGrpSpPr>
        <p:grpSpPr bwMode="auto">
          <a:xfrm>
            <a:off x="3089275" y="2952750"/>
            <a:ext cx="209550" cy="428625"/>
            <a:chOff x="3135" y="1256"/>
            <a:chExt cx="109" cy="222"/>
          </a:xfrm>
        </p:grpSpPr>
        <p:sp>
          <p:nvSpPr>
            <p:cNvPr id="1013980" name="Rectangle 220"/>
            <p:cNvSpPr>
              <a:spLocks noChangeArrowheads="1"/>
            </p:cNvSpPr>
            <p:nvPr/>
          </p:nvSpPr>
          <p:spPr bwMode="auto">
            <a:xfrm>
              <a:off x="3135" y="1268"/>
              <a:ext cx="109" cy="199"/>
            </a:xfrm>
            <a:prstGeom prst="rect">
              <a:avLst/>
            </a:prstGeom>
            <a:solidFill>
              <a:srgbClr val="B2B2B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3981" name="Oval 221"/>
            <p:cNvSpPr>
              <a:spLocks noChangeArrowheads="1"/>
            </p:cNvSpPr>
            <p:nvPr/>
          </p:nvSpPr>
          <p:spPr bwMode="auto">
            <a:xfrm>
              <a:off x="3157" y="1256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  <p:sp>
          <p:nvSpPr>
            <p:cNvPr id="1013982" name="Oval 222"/>
            <p:cNvSpPr>
              <a:spLocks noChangeArrowheads="1"/>
            </p:cNvSpPr>
            <p:nvPr/>
          </p:nvSpPr>
          <p:spPr bwMode="auto">
            <a:xfrm>
              <a:off x="3157" y="1455"/>
              <a:ext cx="23" cy="2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fontAlgn="base" hangingPunct="0">
                <a:lnSpc>
                  <a:spcPts val="2350"/>
                </a:lnSpc>
                <a:spcBef>
                  <a:spcPct val="0"/>
                </a:spcBef>
                <a:spcAft>
                  <a:spcPct val="0"/>
                </a:spcAft>
              </a:pPr>
              <a:endParaRPr lang="en-US" sz="1700" smtClean="0">
                <a:solidFill>
                  <a:srgbClr val="000000"/>
                </a:solidFill>
                <a:latin typeface="Arial" charset="0"/>
                <a:ea typeface="ＭＳ Ｐゴシック" charset="0"/>
              </a:endParaRPr>
            </a:p>
          </p:txBody>
        </p:sp>
      </p:grpSp>
      <p:sp>
        <p:nvSpPr>
          <p:cNvPr id="1013983" name="Text Box 223"/>
          <p:cNvSpPr txBox="1">
            <a:spLocks noChangeArrowheads="1"/>
          </p:cNvSpPr>
          <p:nvPr/>
        </p:nvSpPr>
        <p:spPr bwMode="auto">
          <a:xfrm>
            <a:off x="3086100" y="3035300"/>
            <a:ext cx="2095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</a:p>
        </p:txBody>
      </p:sp>
      <p:sp>
        <p:nvSpPr>
          <p:cNvPr id="1013984" name="Rectangle 224"/>
          <p:cNvSpPr>
            <a:spLocks noChangeArrowheads="1"/>
          </p:cNvSpPr>
          <p:nvPr/>
        </p:nvSpPr>
        <p:spPr bwMode="auto">
          <a:xfrm>
            <a:off x="3041650" y="2252663"/>
            <a:ext cx="244475" cy="4222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85" name="Oval 225"/>
          <p:cNvSpPr>
            <a:spLocks noChangeArrowheads="1"/>
          </p:cNvSpPr>
          <p:nvPr/>
        </p:nvSpPr>
        <p:spPr bwMode="auto">
          <a:xfrm>
            <a:off x="3132138" y="223043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86" name="Oval 226"/>
          <p:cNvSpPr>
            <a:spLocks noChangeArrowheads="1"/>
          </p:cNvSpPr>
          <p:nvPr/>
        </p:nvSpPr>
        <p:spPr bwMode="auto">
          <a:xfrm>
            <a:off x="3019425" y="26066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87" name="Oval 227"/>
          <p:cNvSpPr>
            <a:spLocks noChangeArrowheads="1"/>
          </p:cNvSpPr>
          <p:nvPr/>
        </p:nvSpPr>
        <p:spPr bwMode="auto">
          <a:xfrm>
            <a:off x="3019425" y="2370138"/>
            <a:ext cx="44450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88" name="Text Box 228"/>
          <p:cNvSpPr txBox="1">
            <a:spLocks noChangeArrowheads="1"/>
          </p:cNvSpPr>
          <p:nvPr/>
        </p:nvSpPr>
        <p:spPr bwMode="auto">
          <a:xfrm>
            <a:off x="2978150" y="2325688"/>
            <a:ext cx="34448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j</a:t>
            </a:r>
          </a:p>
        </p:txBody>
      </p:sp>
      <p:sp>
        <p:nvSpPr>
          <p:cNvPr id="1013989" name="Rectangle 229"/>
          <p:cNvSpPr>
            <a:spLocks noChangeArrowheads="1"/>
          </p:cNvSpPr>
          <p:nvPr/>
        </p:nvSpPr>
        <p:spPr bwMode="auto">
          <a:xfrm>
            <a:off x="2655888" y="2882900"/>
            <a:ext cx="244475" cy="6318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90" name="Oval 230"/>
          <p:cNvSpPr>
            <a:spLocks noChangeArrowheads="1"/>
          </p:cNvSpPr>
          <p:nvPr/>
        </p:nvSpPr>
        <p:spPr bwMode="auto">
          <a:xfrm>
            <a:off x="2632075" y="34210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91" name="Oval 231"/>
          <p:cNvSpPr>
            <a:spLocks noChangeArrowheads="1"/>
          </p:cNvSpPr>
          <p:nvPr/>
        </p:nvSpPr>
        <p:spPr bwMode="auto">
          <a:xfrm>
            <a:off x="2632075" y="2949575"/>
            <a:ext cx="44450" cy="476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92" name="Oval 232"/>
          <p:cNvSpPr>
            <a:spLocks noChangeArrowheads="1"/>
          </p:cNvSpPr>
          <p:nvPr/>
        </p:nvSpPr>
        <p:spPr bwMode="auto">
          <a:xfrm>
            <a:off x="2632075" y="3179763"/>
            <a:ext cx="44450" cy="460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93" name="Oval 233"/>
          <p:cNvSpPr>
            <a:spLocks noChangeArrowheads="1"/>
          </p:cNvSpPr>
          <p:nvPr/>
        </p:nvSpPr>
        <p:spPr bwMode="auto">
          <a:xfrm>
            <a:off x="2759075" y="2860675"/>
            <a:ext cx="44450" cy="428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94" name="Text Box 234"/>
          <p:cNvSpPr txBox="1">
            <a:spLocks noChangeArrowheads="1"/>
          </p:cNvSpPr>
          <p:nvPr/>
        </p:nvSpPr>
        <p:spPr bwMode="auto">
          <a:xfrm>
            <a:off x="2595563" y="3055938"/>
            <a:ext cx="3587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l</a:t>
            </a:r>
          </a:p>
        </p:txBody>
      </p:sp>
      <p:sp>
        <p:nvSpPr>
          <p:cNvPr id="1013995" name="Rectangle 235"/>
          <p:cNvSpPr>
            <a:spLocks noChangeArrowheads="1"/>
          </p:cNvSpPr>
          <p:nvPr/>
        </p:nvSpPr>
        <p:spPr bwMode="auto">
          <a:xfrm>
            <a:off x="2216150" y="3900488"/>
            <a:ext cx="488950" cy="4921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96" name="Oval 236"/>
          <p:cNvSpPr>
            <a:spLocks noChangeArrowheads="1"/>
          </p:cNvSpPr>
          <p:nvPr/>
        </p:nvSpPr>
        <p:spPr bwMode="auto">
          <a:xfrm>
            <a:off x="2192338" y="42338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97" name="Oval 237"/>
          <p:cNvSpPr>
            <a:spLocks noChangeArrowheads="1"/>
          </p:cNvSpPr>
          <p:nvPr/>
        </p:nvSpPr>
        <p:spPr bwMode="auto">
          <a:xfrm>
            <a:off x="2284413" y="38766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3998" name="Text Box 238"/>
          <p:cNvSpPr txBox="1">
            <a:spLocks noChangeArrowheads="1"/>
          </p:cNvSpPr>
          <p:nvPr/>
        </p:nvSpPr>
        <p:spPr bwMode="auto">
          <a:xfrm>
            <a:off x="2309813" y="4013200"/>
            <a:ext cx="3111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k</a:t>
            </a:r>
          </a:p>
        </p:txBody>
      </p:sp>
      <p:sp>
        <p:nvSpPr>
          <p:cNvPr id="1013999" name="Freeform 239"/>
          <p:cNvSpPr>
            <a:spLocks/>
          </p:cNvSpPr>
          <p:nvPr/>
        </p:nvSpPr>
        <p:spPr bwMode="auto">
          <a:xfrm>
            <a:off x="1168400" y="2133600"/>
            <a:ext cx="833438" cy="157163"/>
          </a:xfrm>
          <a:custGeom>
            <a:avLst/>
            <a:gdLst>
              <a:gd name="T0" fmla="*/ 0 w 434"/>
              <a:gd name="T1" fmla="*/ 0 h 80"/>
              <a:gd name="T2" fmla="*/ 434 w 434"/>
              <a:gd name="T3" fmla="*/ 80 h 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34" h="80">
                <a:moveTo>
                  <a:pt x="0" y="0"/>
                </a:moveTo>
                <a:lnTo>
                  <a:pt x="434" y="8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0" name="Line 240"/>
          <p:cNvSpPr>
            <a:spLocks noChangeShapeType="1"/>
          </p:cNvSpPr>
          <p:nvPr/>
        </p:nvSpPr>
        <p:spPr bwMode="auto">
          <a:xfrm flipV="1">
            <a:off x="928688" y="2301875"/>
            <a:ext cx="582612" cy="1968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1" name="Freeform 241"/>
          <p:cNvSpPr>
            <a:spLocks/>
          </p:cNvSpPr>
          <p:nvPr/>
        </p:nvSpPr>
        <p:spPr bwMode="auto">
          <a:xfrm>
            <a:off x="1116013" y="2601913"/>
            <a:ext cx="53975" cy="231775"/>
          </a:xfrm>
          <a:custGeom>
            <a:avLst/>
            <a:gdLst>
              <a:gd name="T0" fmla="*/ 29 w 29"/>
              <a:gd name="T1" fmla="*/ 0 h 120"/>
              <a:gd name="T2" fmla="*/ 0 w 29"/>
              <a:gd name="T3" fmla="*/ 120 h 12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29" h="120">
                <a:moveTo>
                  <a:pt x="29" y="0"/>
                </a:moveTo>
                <a:lnTo>
                  <a:pt x="0" y="12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2" name="Line 242"/>
          <p:cNvSpPr>
            <a:spLocks noChangeShapeType="1"/>
          </p:cNvSpPr>
          <p:nvPr/>
        </p:nvSpPr>
        <p:spPr bwMode="auto">
          <a:xfrm>
            <a:off x="925513" y="2498725"/>
            <a:ext cx="225425" cy="766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3" name="Freeform 243"/>
          <p:cNvSpPr>
            <a:spLocks/>
          </p:cNvSpPr>
          <p:nvPr/>
        </p:nvSpPr>
        <p:spPr bwMode="auto">
          <a:xfrm>
            <a:off x="1162050" y="3254375"/>
            <a:ext cx="6350" cy="331788"/>
          </a:xfrm>
          <a:custGeom>
            <a:avLst/>
            <a:gdLst>
              <a:gd name="T0" fmla="*/ 0 w 4"/>
              <a:gd name="T1" fmla="*/ 0 h 172"/>
              <a:gd name="T2" fmla="*/ 4 w 4"/>
              <a:gd name="T3" fmla="*/ 172 h 172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4" h="172">
                <a:moveTo>
                  <a:pt x="0" y="0"/>
                </a:moveTo>
                <a:lnTo>
                  <a:pt x="4" y="172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4" name="Line 244"/>
          <p:cNvSpPr>
            <a:spLocks noChangeShapeType="1"/>
          </p:cNvSpPr>
          <p:nvPr/>
        </p:nvSpPr>
        <p:spPr bwMode="auto">
          <a:xfrm>
            <a:off x="1173163" y="3597275"/>
            <a:ext cx="355600" cy="525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5" name="Line 245"/>
          <p:cNvSpPr>
            <a:spLocks noChangeShapeType="1"/>
          </p:cNvSpPr>
          <p:nvPr/>
        </p:nvSpPr>
        <p:spPr bwMode="auto">
          <a:xfrm>
            <a:off x="1577975" y="3876675"/>
            <a:ext cx="638175" cy="369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6" name="Line 246"/>
          <p:cNvSpPr>
            <a:spLocks noChangeShapeType="1"/>
          </p:cNvSpPr>
          <p:nvPr/>
        </p:nvSpPr>
        <p:spPr bwMode="auto">
          <a:xfrm flipV="1">
            <a:off x="2216150" y="3911600"/>
            <a:ext cx="915988" cy="3651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7" name="Freeform 247"/>
          <p:cNvSpPr>
            <a:spLocks/>
          </p:cNvSpPr>
          <p:nvPr/>
        </p:nvSpPr>
        <p:spPr bwMode="auto">
          <a:xfrm>
            <a:off x="2655888" y="3432175"/>
            <a:ext cx="311150" cy="465138"/>
          </a:xfrm>
          <a:custGeom>
            <a:avLst/>
            <a:gdLst>
              <a:gd name="T0" fmla="*/ 162 w 162"/>
              <a:gd name="T1" fmla="*/ 240 h 240"/>
              <a:gd name="T2" fmla="*/ 0 w 162"/>
              <a:gd name="T3" fmla="*/ 0 h 24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62" h="240">
                <a:moveTo>
                  <a:pt x="162" y="24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8" name="Line 248"/>
          <p:cNvSpPr>
            <a:spLocks noChangeShapeType="1"/>
          </p:cNvSpPr>
          <p:nvPr/>
        </p:nvSpPr>
        <p:spPr bwMode="auto">
          <a:xfrm flipH="1">
            <a:off x="2300288" y="3432175"/>
            <a:ext cx="355600" cy="4651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09" name="Line 249"/>
          <p:cNvSpPr>
            <a:spLocks noChangeShapeType="1"/>
          </p:cNvSpPr>
          <p:nvPr/>
        </p:nvSpPr>
        <p:spPr bwMode="auto">
          <a:xfrm flipH="1" flipV="1">
            <a:off x="1901825" y="3597275"/>
            <a:ext cx="398463" cy="300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0" name="Line 250"/>
          <p:cNvSpPr>
            <a:spLocks noChangeShapeType="1"/>
          </p:cNvSpPr>
          <p:nvPr/>
        </p:nvSpPr>
        <p:spPr bwMode="auto">
          <a:xfrm flipH="1" flipV="1">
            <a:off x="1787525" y="3452813"/>
            <a:ext cx="114300" cy="133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1" name="Freeform 251"/>
          <p:cNvSpPr>
            <a:spLocks/>
          </p:cNvSpPr>
          <p:nvPr/>
        </p:nvSpPr>
        <p:spPr bwMode="auto">
          <a:xfrm>
            <a:off x="1425575" y="2886075"/>
            <a:ext cx="342900" cy="541338"/>
          </a:xfrm>
          <a:custGeom>
            <a:avLst/>
            <a:gdLst>
              <a:gd name="T0" fmla="*/ 178 w 178"/>
              <a:gd name="T1" fmla="*/ 280 h 280"/>
              <a:gd name="T2" fmla="*/ 0 w 178"/>
              <a:gd name="T3" fmla="*/ 0 h 28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178" h="280">
                <a:moveTo>
                  <a:pt x="178" y="280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2" name="Line 252"/>
          <p:cNvSpPr>
            <a:spLocks noChangeShapeType="1"/>
          </p:cNvSpPr>
          <p:nvPr/>
        </p:nvSpPr>
        <p:spPr bwMode="auto">
          <a:xfrm flipH="1" flipV="1">
            <a:off x="1116013" y="2838450"/>
            <a:ext cx="307975" cy="2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3" name="Line 253"/>
          <p:cNvSpPr>
            <a:spLocks noChangeShapeType="1"/>
          </p:cNvSpPr>
          <p:nvPr/>
        </p:nvSpPr>
        <p:spPr bwMode="auto">
          <a:xfrm>
            <a:off x="2001838" y="2290763"/>
            <a:ext cx="298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4" name="Line 254"/>
          <p:cNvSpPr>
            <a:spLocks noChangeShapeType="1"/>
          </p:cNvSpPr>
          <p:nvPr/>
        </p:nvSpPr>
        <p:spPr bwMode="auto">
          <a:xfrm flipV="1">
            <a:off x="2328863" y="2252663"/>
            <a:ext cx="828675" cy="46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5" name="Line 255"/>
          <p:cNvSpPr>
            <a:spLocks noChangeShapeType="1"/>
          </p:cNvSpPr>
          <p:nvPr/>
        </p:nvSpPr>
        <p:spPr bwMode="auto">
          <a:xfrm flipV="1">
            <a:off x="2901950" y="2387600"/>
            <a:ext cx="139700" cy="23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6" name="Line 256"/>
          <p:cNvSpPr>
            <a:spLocks noChangeShapeType="1"/>
          </p:cNvSpPr>
          <p:nvPr/>
        </p:nvSpPr>
        <p:spPr bwMode="auto">
          <a:xfrm>
            <a:off x="2803525" y="2573338"/>
            <a:ext cx="238125" cy="44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7" name="Line 257"/>
          <p:cNvSpPr>
            <a:spLocks noChangeShapeType="1"/>
          </p:cNvSpPr>
          <p:nvPr/>
        </p:nvSpPr>
        <p:spPr bwMode="auto">
          <a:xfrm flipH="1">
            <a:off x="2779713" y="2617788"/>
            <a:ext cx="252412" cy="266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8" name="Line 258"/>
          <p:cNvSpPr>
            <a:spLocks noChangeShapeType="1"/>
          </p:cNvSpPr>
          <p:nvPr/>
        </p:nvSpPr>
        <p:spPr bwMode="auto">
          <a:xfrm>
            <a:off x="3041650" y="2387600"/>
            <a:ext cx="115888" cy="587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19" name="Line 259"/>
          <p:cNvSpPr>
            <a:spLocks noChangeShapeType="1"/>
          </p:cNvSpPr>
          <p:nvPr/>
        </p:nvSpPr>
        <p:spPr bwMode="auto">
          <a:xfrm flipH="1">
            <a:off x="2655888" y="2974975"/>
            <a:ext cx="5016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0" name="Line 260"/>
          <p:cNvSpPr>
            <a:spLocks noChangeShapeType="1"/>
          </p:cNvSpPr>
          <p:nvPr/>
        </p:nvSpPr>
        <p:spPr bwMode="auto">
          <a:xfrm flipH="1">
            <a:off x="2171700" y="2974975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1" name="Line 261"/>
          <p:cNvSpPr>
            <a:spLocks noChangeShapeType="1"/>
          </p:cNvSpPr>
          <p:nvPr/>
        </p:nvSpPr>
        <p:spPr bwMode="auto">
          <a:xfrm flipH="1">
            <a:off x="2171700" y="2884488"/>
            <a:ext cx="6080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2" name="Line 262"/>
          <p:cNvSpPr>
            <a:spLocks noChangeShapeType="1"/>
          </p:cNvSpPr>
          <p:nvPr/>
        </p:nvSpPr>
        <p:spPr bwMode="auto">
          <a:xfrm flipH="1">
            <a:off x="2171700" y="3194050"/>
            <a:ext cx="484188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3" name="Line 263"/>
          <p:cNvSpPr>
            <a:spLocks noChangeShapeType="1"/>
          </p:cNvSpPr>
          <p:nvPr/>
        </p:nvSpPr>
        <p:spPr bwMode="auto">
          <a:xfrm>
            <a:off x="2655888" y="3194050"/>
            <a:ext cx="501650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4" name="Line 264"/>
          <p:cNvSpPr>
            <a:spLocks noChangeShapeType="1"/>
          </p:cNvSpPr>
          <p:nvPr/>
        </p:nvSpPr>
        <p:spPr bwMode="auto">
          <a:xfrm flipH="1">
            <a:off x="3111500" y="3359150"/>
            <a:ext cx="46038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5" name="Rectangle 265"/>
          <p:cNvSpPr>
            <a:spLocks noChangeArrowheads="1"/>
          </p:cNvSpPr>
          <p:nvPr/>
        </p:nvSpPr>
        <p:spPr bwMode="auto">
          <a:xfrm>
            <a:off x="5853113" y="4097338"/>
            <a:ext cx="698500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6" name="Oval 266"/>
          <p:cNvSpPr>
            <a:spLocks noChangeArrowheads="1"/>
          </p:cNvSpPr>
          <p:nvPr/>
        </p:nvSpPr>
        <p:spPr bwMode="auto">
          <a:xfrm>
            <a:off x="5949950" y="4073525"/>
            <a:ext cx="44450" cy="428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7" name="Oval 267"/>
          <p:cNvSpPr>
            <a:spLocks noChangeArrowheads="1"/>
          </p:cNvSpPr>
          <p:nvPr/>
        </p:nvSpPr>
        <p:spPr bwMode="auto">
          <a:xfrm>
            <a:off x="6427788" y="4352925"/>
            <a:ext cx="44450" cy="46038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8" name="Oval 268"/>
          <p:cNvSpPr>
            <a:spLocks noChangeArrowheads="1"/>
          </p:cNvSpPr>
          <p:nvPr/>
        </p:nvSpPr>
        <p:spPr bwMode="auto">
          <a:xfrm>
            <a:off x="6527800" y="41830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29" name="Rectangle 269"/>
          <p:cNvSpPr>
            <a:spLocks noChangeArrowheads="1"/>
          </p:cNvSpPr>
          <p:nvPr/>
        </p:nvSpPr>
        <p:spPr bwMode="auto">
          <a:xfrm>
            <a:off x="5783263" y="3430588"/>
            <a:ext cx="1116012" cy="2794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30" name="Oval 270"/>
          <p:cNvSpPr>
            <a:spLocks noChangeArrowheads="1"/>
          </p:cNvSpPr>
          <p:nvPr/>
        </p:nvSpPr>
        <p:spPr bwMode="auto">
          <a:xfrm>
            <a:off x="6003925" y="3406775"/>
            <a:ext cx="44450" cy="428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31" name="Oval 271"/>
          <p:cNvSpPr>
            <a:spLocks noChangeArrowheads="1"/>
          </p:cNvSpPr>
          <p:nvPr/>
        </p:nvSpPr>
        <p:spPr bwMode="auto">
          <a:xfrm>
            <a:off x="6742113" y="3406775"/>
            <a:ext cx="44450" cy="428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32" name="Oval 272"/>
          <p:cNvSpPr>
            <a:spLocks noChangeArrowheads="1"/>
          </p:cNvSpPr>
          <p:nvPr/>
        </p:nvSpPr>
        <p:spPr bwMode="auto">
          <a:xfrm>
            <a:off x="6411913" y="36877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33" name="Rectangle 273"/>
          <p:cNvSpPr>
            <a:spLocks noChangeArrowheads="1"/>
          </p:cNvSpPr>
          <p:nvPr/>
        </p:nvSpPr>
        <p:spPr bwMode="auto">
          <a:xfrm>
            <a:off x="6872288" y="2800350"/>
            <a:ext cx="244475" cy="4159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34" name="Oval 274"/>
          <p:cNvSpPr>
            <a:spLocks noChangeArrowheads="1"/>
          </p:cNvSpPr>
          <p:nvPr/>
        </p:nvSpPr>
        <p:spPr bwMode="auto">
          <a:xfrm>
            <a:off x="7037388" y="277653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35" name="Oval 275"/>
          <p:cNvSpPr>
            <a:spLocks noChangeArrowheads="1"/>
          </p:cNvSpPr>
          <p:nvPr/>
        </p:nvSpPr>
        <p:spPr bwMode="auto">
          <a:xfrm>
            <a:off x="7081838" y="3194050"/>
            <a:ext cx="42862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36" name="Text Box 276"/>
          <p:cNvSpPr txBox="1">
            <a:spLocks noChangeArrowheads="1"/>
          </p:cNvSpPr>
          <p:nvPr/>
        </p:nvSpPr>
        <p:spPr bwMode="auto">
          <a:xfrm>
            <a:off x="6921500" y="2854325"/>
            <a:ext cx="144463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c</a:t>
            </a:r>
          </a:p>
        </p:txBody>
      </p:sp>
      <p:sp>
        <p:nvSpPr>
          <p:cNvPr id="1014037" name="Rectangle 277"/>
          <p:cNvSpPr>
            <a:spLocks noChangeArrowheads="1"/>
          </p:cNvSpPr>
          <p:nvPr/>
        </p:nvSpPr>
        <p:spPr bwMode="auto">
          <a:xfrm>
            <a:off x="7305675" y="2598738"/>
            <a:ext cx="244475" cy="6254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38" name="Oval 278"/>
          <p:cNvSpPr>
            <a:spLocks noChangeArrowheads="1"/>
          </p:cNvSpPr>
          <p:nvPr/>
        </p:nvSpPr>
        <p:spPr bwMode="auto">
          <a:xfrm>
            <a:off x="7527925" y="26447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39" name="Oval 279"/>
          <p:cNvSpPr>
            <a:spLocks noChangeArrowheads="1"/>
          </p:cNvSpPr>
          <p:nvPr/>
        </p:nvSpPr>
        <p:spPr bwMode="auto">
          <a:xfrm>
            <a:off x="7283450" y="29876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40" name="Oval 280"/>
          <p:cNvSpPr>
            <a:spLocks noChangeArrowheads="1"/>
          </p:cNvSpPr>
          <p:nvPr/>
        </p:nvSpPr>
        <p:spPr bwMode="auto">
          <a:xfrm>
            <a:off x="7527925" y="309562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41" name="Text Box 281"/>
          <p:cNvSpPr txBox="1">
            <a:spLocks noChangeArrowheads="1"/>
          </p:cNvSpPr>
          <p:nvPr/>
        </p:nvSpPr>
        <p:spPr bwMode="auto">
          <a:xfrm>
            <a:off x="7327900" y="2776538"/>
            <a:ext cx="209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e</a:t>
            </a:r>
          </a:p>
        </p:txBody>
      </p:sp>
      <p:sp>
        <p:nvSpPr>
          <p:cNvPr id="1014042" name="Rectangle 282"/>
          <p:cNvSpPr>
            <a:spLocks noChangeArrowheads="1"/>
          </p:cNvSpPr>
          <p:nvPr/>
        </p:nvSpPr>
        <p:spPr bwMode="auto">
          <a:xfrm>
            <a:off x="6070600" y="2871788"/>
            <a:ext cx="558800" cy="246062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43" name="Oval 283"/>
          <p:cNvSpPr>
            <a:spLocks noChangeArrowheads="1"/>
          </p:cNvSpPr>
          <p:nvPr/>
        </p:nvSpPr>
        <p:spPr bwMode="auto">
          <a:xfrm>
            <a:off x="6213475" y="28479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44" name="Text Box 284"/>
          <p:cNvSpPr txBox="1">
            <a:spLocks noChangeArrowheads="1"/>
          </p:cNvSpPr>
          <p:nvPr/>
        </p:nvSpPr>
        <p:spPr bwMode="auto">
          <a:xfrm>
            <a:off x="6237288" y="2859088"/>
            <a:ext cx="209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d</a:t>
            </a:r>
          </a:p>
        </p:txBody>
      </p:sp>
      <p:sp>
        <p:nvSpPr>
          <p:cNvPr id="1014045" name="Rectangle 285"/>
          <p:cNvSpPr>
            <a:spLocks noChangeArrowheads="1"/>
          </p:cNvSpPr>
          <p:nvPr/>
        </p:nvSpPr>
        <p:spPr bwMode="auto">
          <a:xfrm>
            <a:off x="6811963" y="3865563"/>
            <a:ext cx="488950" cy="4857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46" name="Oval 286"/>
          <p:cNvSpPr>
            <a:spLocks noChangeArrowheads="1"/>
          </p:cNvSpPr>
          <p:nvPr/>
        </p:nvSpPr>
        <p:spPr bwMode="auto">
          <a:xfrm>
            <a:off x="6916738" y="3841750"/>
            <a:ext cx="42862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47" name="Oval 287"/>
          <p:cNvSpPr>
            <a:spLocks noChangeArrowheads="1"/>
          </p:cNvSpPr>
          <p:nvPr/>
        </p:nvSpPr>
        <p:spPr bwMode="auto">
          <a:xfrm>
            <a:off x="7067550" y="384175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48" name="Text Box 288"/>
          <p:cNvSpPr txBox="1">
            <a:spLocks noChangeArrowheads="1"/>
          </p:cNvSpPr>
          <p:nvPr/>
        </p:nvSpPr>
        <p:spPr bwMode="auto">
          <a:xfrm>
            <a:off x="6946900" y="3983038"/>
            <a:ext cx="209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g</a:t>
            </a:r>
          </a:p>
        </p:txBody>
      </p:sp>
      <p:sp>
        <p:nvSpPr>
          <p:cNvPr id="1014049" name="Rectangle 289"/>
          <p:cNvSpPr>
            <a:spLocks noChangeArrowheads="1"/>
          </p:cNvSpPr>
          <p:nvPr/>
        </p:nvSpPr>
        <p:spPr bwMode="auto">
          <a:xfrm>
            <a:off x="5716588" y="2081213"/>
            <a:ext cx="835025" cy="55562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50" name="Oval 290"/>
          <p:cNvSpPr>
            <a:spLocks noChangeArrowheads="1"/>
          </p:cNvSpPr>
          <p:nvPr/>
        </p:nvSpPr>
        <p:spPr bwMode="auto">
          <a:xfrm>
            <a:off x="5784850" y="20605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51" name="Oval 291"/>
          <p:cNvSpPr>
            <a:spLocks noChangeArrowheads="1"/>
          </p:cNvSpPr>
          <p:nvPr/>
        </p:nvSpPr>
        <p:spPr bwMode="auto">
          <a:xfrm>
            <a:off x="6527800" y="205898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52" name="Oval 292"/>
          <p:cNvSpPr>
            <a:spLocks noChangeArrowheads="1"/>
          </p:cNvSpPr>
          <p:nvPr/>
        </p:nvSpPr>
        <p:spPr bwMode="auto">
          <a:xfrm>
            <a:off x="6527800" y="21494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53" name="Oval 293"/>
          <p:cNvSpPr>
            <a:spLocks noChangeArrowheads="1"/>
          </p:cNvSpPr>
          <p:nvPr/>
        </p:nvSpPr>
        <p:spPr bwMode="auto">
          <a:xfrm>
            <a:off x="6527800" y="249713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54" name="Oval 294"/>
          <p:cNvSpPr>
            <a:spLocks noChangeArrowheads="1"/>
          </p:cNvSpPr>
          <p:nvPr/>
        </p:nvSpPr>
        <p:spPr bwMode="auto">
          <a:xfrm>
            <a:off x="6132513" y="261302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55" name="Text Box 295"/>
          <p:cNvSpPr txBox="1">
            <a:spLocks noChangeArrowheads="1"/>
          </p:cNvSpPr>
          <p:nvPr/>
        </p:nvSpPr>
        <p:spPr bwMode="auto">
          <a:xfrm>
            <a:off x="6019800" y="2246313"/>
            <a:ext cx="211138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f</a:t>
            </a:r>
          </a:p>
        </p:txBody>
      </p:sp>
      <p:sp>
        <p:nvSpPr>
          <p:cNvPr id="1014056" name="Rectangle 296"/>
          <p:cNvSpPr>
            <a:spLocks noChangeArrowheads="1"/>
          </p:cNvSpPr>
          <p:nvPr/>
        </p:nvSpPr>
        <p:spPr bwMode="auto">
          <a:xfrm>
            <a:off x="6691313" y="2262188"/>
            <a:ext cx="801687" cy="280987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57" name="Oval 297"/>
          <p:cNvSpPr>
            <a:spLocks noChangeArrowheads="1"/>
          </p:cNvSpPr>
          <p:nvPr/>
        </p:nvSpPr>
        <p:spPr bwMode="auto">
          <a:xfrm>
            <a:off x="6902450" y="22399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58" name="Oval 298"/>
          <p:cNvSpPr>
            <a:spLocks noChangeArrowheads="1"/>
          </p:cNvSpPr>
          <p:nvPr/>
        </p:nvSpPr>
        <p:spPr bwMode="auto">
          <a:xfrm>
            <a:off x="7404100" y="22399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59" name="Text Box 299"/>
          <p:cNvSpPr txBox="1">
            <a:spLocks noChangeArrowheads="1"/>
          </p:cNvSpPr>
          <p:nvPr/>
        </p:nvSpPr>
        <p:spPr bwMode="auto">
          <a:xfrm>
            <a:off x="6985000" y="2270125"/>
            <a:ext cx="2111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h</a:t>
            </a:r>
          </a:p>
        </p:txBody>
      </p:sp>
      <p:sp>
        <p:nvSpPr>
          <p:cNvPr id="1014060" name="Rectangle 300"/>
          <p:cNvSpPr>
            <a:spLocks noChangeArrowheads="1"/>
          </p:cNvSpPr>
          <p:nvPr/>
        </p:nvSpPr>
        <p:spPr bwMode="auto">
          <a:xfrm>
            <a:off x="5603875" y="2787650"/>
            <a:ext cx="209550" cy="3810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61" name="Oval 301"/>
          <p:cNvSpPr>
            <a:spLocks noChangeArrowheads="1"/>
          </p:cNvSpPr>
          <p:nvPr/>
        </p:nvSpPr>
        <p:spPr bwMode="auto">
          <a:xfrm>
            <a:off x="5646738" y="2763838"/>
            <a:ext cx="42862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62" name="Oval 302"/>
          <p:cNvSpPr>
            <a:spLocks noChangeArrowheads="1"/>
          </p:cNvSpPr>
          <p:nvPr/>
        </p:nvSpPr>
        <p:spPr bwMode="auto">
          <a:xfrm>
            <a:off x="5646738" y="3146425"/>
            <a:ext cx="42862" cy="44450"/>
          </a:xfrm>
          <a:prstGeom prst="ellipse">
            <a:avLst/>
          </a:prstGeom>
          <a:solidFill>
            <a:srgbClr val="B2B2B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63" name="Text Box 303"/>
          <p:cNvSpPr txBox="1">
            <a:spLocks noChangeArrowheads="1"/>
          </p:cNvSpPr>
          <p:nvPr/>
        </p:nvSpPr>
        <p:spPr bwMode="auto">
          <a:xfrm>
            <a:off x="5608638" y="2849563"/>
            <a:ext cx="209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i</a:t>
            </a:r>
          </a:p>
        </p:txBody>
      </p:sp>
      <p:sp>
        <p:nvSpPr>
          <p:cNvPr id="1014064" name="Rectangle 304"/>
          <p:cNvSpPr>
            <a:spLocks noChangeArrowheads="1"/>
          </p:cNvSpPr>
          <p:nvPr/>
        </p:nvSpPr>
        <p:spPr bwMode="auto">
          <a:xfrm>
            <a:off x="5140325" y="3557588"/>
            <a:ext cx="242888" cy="41910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65" name="Oval 305"/>
          <p:cNvSpPr>
            <a:spLocks noChangeArrowheads="1"/>
          </p:cNvSpPr>
          <p:nvPr/>
        </p:nvSpPr>
        <p:spPr bwMode="auto">
          <a:xfrm>
            <a:off x="5229225" y="3535363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66" name="Oval 306"/>
          <p:cNvSpPr>
            <a:spLocks noChangeArrowheads="1"/>
          </p:cNvSpPr>
          <p:nvPr/>
        </p:nvSpPr>
        <p:spPr bwMode="auto">
          <a:xfrm>
            <a:off x="5116513" y="3908425"/>
            <a:ext cx="42862" cy="42863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67" name="Oval 307"/>
          <p:cNvSpPr>
            <a:spLocks noChangeArrowheads="1"/>
          </p:cNvSpPr>
          <p:nvPr/>
        </p:nvSpPr>
        <p:spPr bwMode="auto">
          <a:xfrm>
            <a:off x="5116513" y="3675063"/>
            <a:ext cx="42862" cy="428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68" name="Rectangle 308"/>
          <p:cNvSpPr>
            <a:spLocks noChangeArrowheads="1"/>
          </p:cNvSpPr>
          <p:nvPr/>
        </p:nvSpPr>
        <p:spPr bwMode="auto">
          <a:xfrm>
            <a:off x="5140325" y="2743200"/>
            <a:ext cx="242888" cy="625475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69" name="Oval 309"/>
          <p:cNvSpPr>
            <a:spLocks noChangeArrowheads="1"/>
          </p:cNvSpPr>
          <p:nvPr/>
        </p:nvSpPr>
        <p:spPr bwMode="auto">
          <a:xfrm>
            <a:off x="5116513" y="3273425"/>
            <a:ext cx="42862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70" name="Oval 310"/>
          <p:cNvSpPr>
            <a:spLocks noChangeArrowheads="1"/>
          </p:cNvSpPr>
          <p:nvPr/>
        </p:nvSpPr>
        <p:spPr bwMode="auto">
          <a:xfrm>
            <a:off x="5116513" y="2809875"/>
            <a:ext cx="42862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71" name="Oval 311"/>
          <p:cNvSpPr>
            <a:spLocks noChangeArrowheads="1"/>
          </p:cNvSpPr>
          <p:nvPr/>
        </p:nvSpPr>
        <p:spPr bwMode="auto">
          <a:xfrm>
            <a:off x="5116513" y="3038475"/>
            <a:ext cx="42862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72" name="Oval 312"/>
          <p:cNvSpPr>
            <a:spLocks noChangeArrowheads="1"/>
          </p:cNvSpPr>
          <p:nvPr/>
        </p:nvSpPr>
        <p:spPr bwMode="auto">
          <a:xfrm>
            <a:off x="5243513" y="2719388"/>
            <a:ext cx="44450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73" name="Text Box 313"/>
          <p:cNvSpPr txBox="1">
            <a:spLocks noChangeArrowheads="1"/>
          </p:cNvSpPr>
          <p:nvPr/>
        </p:nvSpPr>
        <p:spPr bwMode="auto">
          <a:xfrm>
            <a:off x="5097463" y="2933700"/>
            <a:ext cx="309562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l</a:t>
            </a:r>
          </a:p>
        </p:txBody>
      </p:sp>
      <p:sp>
        <p:nvSpPr>
          <p:cNvPr id="1014074" name="Rectangle 314"/>
          <p:cNvSpPr>
            <a:spLocks noChangeArrowheads="1"/>
          </p:cNvSpPr>
          <p:nvPr/>
        </p:nvSpPr>
        <p:spPr bwMode="auto">
          <a:xfrm>
            <a:off x="5046663" y="2081213"/>
            <a:ext cx="488950" cy="488950"/>
          </a:xfrm>
          <a:prstGeom prst="rect">
            <a:avLst/>
          </a:prstGeom>
          <a:solidFill>
            <a:srgbClr val="B2B2B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75" name="Oval 315"/>
          <p:cNvSpPr>
            <a:spLocks noChangeArrowheads="1"/>
          </p:cNvSpPr>
          <p:nvPr/>
        </p:nvSpPr>
        <p:spPr bwMode="auto">
          <a:xfrm>
            <a:off x="5024438" y="2411413"/>
            <a:ext cx="44450" cy="460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76" name="Oval 316"/>
          <p:cNvSpPr>
            <a:spLocks noChangeArrowheads="1"/>
          </p:cNvSpPr>
          <p:nvPr/>
        </p:nvSpPr>
        <p:spPr bwMode="auto">
          <a:xfrm>
            <a:off x="5116513" y="2058988"/>
            <a:ext cx="42862" cy="4445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77" name="Text Box 317"/>
          <p:cNvSpPr txBox="1">
            <a:spLocks noChangeArrowheads="1"/>
          </p:cNvSpPr>
          <p:nvPr/>
        </p:nvSpPr>
        <p:spPr bwMode="auto">
          <a:xfrm>
            <a:off x="5110163" y="2197100"/>
            <a:ext cx="3429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k</a:t>
            </a:r>
          </a:p>
        </p:txBody>
      </p:sp>
      <p:sp>
        <p:nvSpPr>
          <p:cNvPr id="1014078" name="Line 318"/>
          <p:cNvSpPr>
            <a:spLocks noChangeShapeType="1"/>
          </p:cNvSpPr>
          <p:nvPr/>
        </p:nvSpPr>
        <p:spPr bwMode="auto">
          <a:xfrm>
            <a:off x="5137150" y="2081213"/>
            <a:ext cx="6762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79" name="Line 319"/>
          <p:cNvSpPr>
            <a:spLocks noChangeShapeType="1"/>
          </p:cNvSpPr>
          <p:nvPr/>
        </p:nvSpPr>
        <p:spPr bwMode="auto">
          <a:xfrm>
            <a:off x="5046663" y="2428875"/>
            <a:ext cx="1365250" cy="1270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0" name="Line 320"/>
          <p:cNvSpPr>
            <a:spLocks noChangeShapeType="1"/>
          </p:cNvSpPr>
          <p:nvPr/>
        </p:nvSpPr>
        <p:spPr bwMode="auto">
          <a:xfrm>
            <a:off x="6440488" y="3709988"/>
            <a:ext cx="655637" cy="1492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1" name="Line 321"/>
          <p:cNvSpPr>
            <a:spLocks noChangeShapeType="1"/>
          </p:cNvSpPr>
          <p:nvPr/>
        </p:nvSpPr>
        <p:spPr bwMode="auto">
          <a:xfrm flipV="1">
            <a:off x="6946900" y="3117850"/>
            <a:ext cx="603250" cy="7445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2" name="Line 322"/>
          <p:cNvSpPr>
            <a:spLocks noChangeShapeType="1"/>
          </p:cNvSpPr>
          <p:nvPr/>
        </p:nvSpPr>
        <p:spPr bwMode="auto">
          <a:xfrm flipH="1" flipV="1">
            <a:off x="7073900" y="2795588"/>
            <a:ext cx="476250" cy="322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3" name="Line 323"/>
          <p:cNvSpPr>
            <a:spLocks noChangeShapeType="1"/>
          </p:cNvSpPr>
          <p:nvPr/>
        </p:nvSpPr>
        <p:spPr bwMode="auto">
          <a:xfrm flipH="1" flipV="1">
            <a:off x="6143625" y="2636838"/>
            <a:ext cx="930275" cy="158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4" name="Line 324"/>
          <p:cNvSpPr>
            <a:spLocks noChangeShapeType="1"/>
          </p:cNvSpPr>
          <p:nvPr/>
        </p:nvSpPr>
        <p:spPr bwMode="auto">
          <a:xfrm flipH="1">
            <a:off x="5672138" y="2525713"/>
            <a:ext cx="879475" cy="642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5" name="Line 325"/>
          <p:cNvSpPr>
            <a:spLocks noChangeShapeType="1"/>
          </p:cNvSpPr>
          <p:nvPr/>
        </p:nvSpPr>
        <p:spPr bwMode="auto">
          <a:xfrm flipH="1" flipV="1">
            <a:off x="5137150" y="3059113"/>
            <a:ext cx="534988" cy="109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6" name="Line 326"/>
          <p:cNvSpPr>
            <a:spLocks noChangeShapeType="1"/>
          </p:cNvSpPr>
          <p:nvPr/>
        </p:nvSpPr>
        <p:spPr bwMode="auto">
          <a:xfrm flipV="1">
            <a:off x="5137150" y="2787650"/>
            <a:ext cx="534988" cy="460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7" name="Line 327"/>
          <p:cNvSpPr>
            <a:spLocks noChangeShapeType="1"/>
          </p:cNvSpPr>
          <p:nvPr/>
        </p:nvSpPr>
        <p:spPr bwMode="auto">
          <a:xfrm>
            <a:off x="5137150" y="3295650"/>
            <a:ext cx="1622425" cy="1190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8" name="Line 328"/>
          <p:cNvSpPr>
            <a:spLocks noChangeShapeType="1"/>
          </p:cNvSpPr>
          <p:nvPr/>
        </p:nvSpPr>
        <p:spPr bwMode="auto">
          <a:xfrm flipH="1" flipV="1">
            <a:off x="6223000" y="2874963"/>
            <a:ext cx="536575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89" name="Line 329"/>
          <p:cNvSpPr>
            <a:spLocks noChangeShapeType="1"/>
          </p:cNvSpPr>
          <p:nvPr/>
        </p:nvSpPr>
        <p:spPr bwMode="auto">
          <a:xfrm flipH="1">
            <a:off x="6035675" y="2871788"/>
            <a:ext cx="187325" cy="542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0" name="Line 330"/>
          <p:cNvSpPr>
            <a:spLocks noChangeShapeType="1"/>
          </p:cNvSpPr>
          <p:nvPr/>
        </p:nvSpPr>
        <p:spPr bwMode="auto">
          <a:xfrm>
            <a:off x="6223000" y="2857500"/>
            <a:ext cx="893763" cy="3587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1" name="Line 331"/>
          <p:cNvSpPr>
            <a:spLocks noChangeShapeType="1"/>
          </p:cNvSpPr>
          <p:nvPr/>
        </p:nvSpPr>
        <p:spPr bwMode="auto">
          <a:xfrm flipV="1">
            <a:off x="7116763" y="3008313"/>
            <a:ext cx="18891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2" name="Line 332"/>
          <p:cNvSpPr>
            <a:spLocks noChangeShapeType="1"/>
          </p:cNvSpPr>
          <p:nvPr/>
        </p:nvSpPr>
        <p:spPr bwMode="auto">
          <a:xfrm flipV="1">
            <a:off x="5949950" y="2663825"/>
            <a:ext cx="1600200" cy="14335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3" name="Freeform 333"/>
          <p:cNvSpPr>
            <a:spLocks/>
          </p:cNvSpPr>
          <p:nvPr/>
        </p:nvSpPr>
        <p:spPr bwMode="auto">
          <a:xfrm>
            <a:off x="7421563" y="2263775"/>
            <a:ext cx="128587" cy="403225"/>
          </a:xfrm>
          <a:custGeom>
            <a:avLst/>
            <a:gdLst>
              <a:gd name="T0" fmla="*/ 67 w 67"/>
              <a:gd name="T1" fmla="*/ 209 h 209"/>
              <a:gd name="T2" fmla="*/ 0 w 67"/>
              <a:gd name="T3" fmla="*/ 0 h 209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67" h="209">
                <a:moveTo>
                  <a:pt x="67" y="209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4" name="Line 334"/>
          <p:cNvSpPr>
            <a:spLocks noChangeShapeType="1"/>
          </p:cNvSpPr>
          <p:nvPr/>
        </p:nvSpPr>
        <p:spPr bwMode="auto">
          <a:xfrm flipH="1">
            <a:off x="6223000" y="2262188"/>
            <a:ext cx="70485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5" name="Line 335"/>
          <p:cNvSpPr>
            <a:spLocks noChangeShapeType="1"/>
          </p:cNvSpPr>
          <p:nvPr/>
        </p:nvSpPr>
        <p:spPr bwMode="auto">
          <a:xfrm flipH="1" flipV="1">
            <a:off x="6143625" y="2644775"/>
            <a:ext cx="79375" cy="227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6" name="Line 336"/>
          <p:cNvSpPr>
            <a:spLocks noChangeShapeType="1"/>
          </p:cNvSpPr>
          <p:nvPr/>
        </p:nvSpPr>
        <p:spPr bwMode="auto">
          <a:xfrm>
            <a:off x="5813425" y="2081213"/>
            <a:ext cx="330200" cy="536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7" name="Line 337"/>
          <p:cNvSpPr>
            <a:spLocks noChangeShapeType="1"/>
          </p:cNvSpPr>
          <p:nvPr/>
        </p:nvSpPr>
        <p:spPr bwMode="auto">
          <a:xfrm flipH="1">
            <a:off x="5243513" y="2081213"/>
            <a:ext cx="1308100" cy="660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8" name="Line 338"/>
          <p:cNvSpPr>
            <a:spLocks noChangeShapeType="1"/>
          </p:cNvSpPr>
          <p:nvPr/>
        </p:nvSpPr>
        <p:spPr bwMode="auto">
          <a:xfrm flipH="1">
            <a:off x="5672138" y="2182813"/>
            <a:ext cx="881062" cy="604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099" name="Line 339"/>
          <p:cNvSpPr>
            <a:spLocks noChangeShapeType="1"/>
          </p:cNvSpPr>
          <p:nvPr/>
        </p:nvSpPr>
        <p:spPr bwMode="auto">
          <a:xfrm flipH="1">
            <a:off x="5137150" y="2719388"/>
            <a:ext cx="134938" cy="1230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100" name="Line 340"/>
          <p:cNvSpPr>
            <a:spLocks noChangeShapeType="1"/>
          </p:cNvSpPr>
          <p:nvPr/>
        </p:nvSpPr>
        <p:spPr bwMode="auto">
          <a:xfrm>
            <a:off x="5140325" y="3295650"/>
            <a:ext cx="0" cy="4048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101" name="Line 341"/>
          <p:cNvSpPr>
            <a:spLocks noChangeShapeType="1"/>
          </p:cNvSpPr>
          <p:nvPr/>
        </p:nvSpPr>
        <p:spPr bwMode="auto">
          <a:xfrm>
            <a:off x="5272088" y="3557588"/>
            <a:ext cx="677862" cy="539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102" name="Freeform 342"/>
          <p:cNvSpPr>
            <a:spLocks/>
          </p:cNvSpPr>
          <p:nvPr/>
        </p:nvSpPr>
        <p:spPr bwMode="auto">
          <a:xfrm>
            <a:off x="5137150" y="3700463"/>
            <a:ext cx="1416050" cy="500062"/>
          </a:xfrm>
          <a:custGeom>
            <a:avLst/>
            <a:gdLst>
              <a:gd name="T0" fmla="*/ 0 w 737"/>
              <a:gd name="T1" fmla="*/ 0 h 260"/>
              <a:gd name="T2" fmla="*/ 737 w 737"/>
              <a:gd name="T3" fmla="*/ 260 h 260"/>
            </a:gdLst>
            <a:ahLst/>
            <a:cxnLst>
              <a:cxn ang="0">
                <a:pos x="T0" y="T1"/>
              </a:cxn>
              <a:cxn ang="0">
                <a:pos x="T2" y="T3"/>
              </a:cxn>
            </a:cxnLst>
            <a:rect l="0" t="0" r="r" b="b"/>
            <a:pathLst>
              <a:path w="737" h="260">
                <a:moveTo>
                  <a:pt x="0" y="0"/>
                </a:moveTo>
                <a:lnTo>
                  <a:pt x="737" y="26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103" name="Line 343"/>
          <p:cNvSpPr>
            <a:spLocks noChangeShapeType="1"/>
          </p:cNvSpPr>
          <p:nvPr/>
        </p:nvSpPr>
        <p:spPr bwMode="auto">
          <a:xfrm>
            <a:off x="5140325" y="3929063"/>
            <a:ext cx="1287463" cy="447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0" fontAlgn="base" hangingPunct="0">
              <a:lnSpc>
                <a:spcPts val="2350"/>
              </a:lnSpc>
              <a:spcBef>
                <a:spcPct val="0"/>
              </a:spcBef>
              <a:spcAft>
                <a:spcPct val="0"/>
              </a:spcAft>
            </a:pPr>
            <a:endParaRPr lang="en-US" sz="1700" smtClean="0">
              <a:solidFill>
                <a:srgbClr val="000000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1014104" name="Text Box 344"/>
          <p:cNvSpPr txBox="1">
            <a:spLocks noChangeArrowheads="1"/>
          </p:cNvSpPr>
          <p:nvPr/>
        </p:nvSpPr>
        <p:spPr bwMode="auto">
          <a:xfrm>
            <a:off x="5091113" y="3622675"/>
            <a:ext cx="3238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B2B2B2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j</a:t>
            </a:r>
          </a:p>
        </p:txBody>
      </p:sp>
      <p:sp>
        <p:nvSpPr>
          <p:cNvPr id="1014105" name="Text Box 345"/>
          <p:cNvSpPr txBox="1">
            <a:spLocks noChangeArrowheads="1"/>
          </p:cNvSpPr>
          <p:nvPr/>
        </p:nvSpPr>
        <p:spPr bwMode="auto">
          <a:xfrm>
            <a:off x="6099175" y="4087813"/>
            <a:ext cx="2095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a</a:t>
            </a:r>
          </a:p>
        </p:txBody>
      </p:sp>
      <p:sp>
        <p:nvSpPr>
          <p:cNvPr id="1014106" name="Text Box 346"/>
          <p:cNvSpPr txBox="1">
            <a:spLocks noChangeArrowheads="1"/>
          </p:cNvSpPr>
          <p:nvPr/>
        </p:nvSpPr>
        <p:spPr bwMode="auto">
          <a:xfrm>
            <a:off x="6253163" y="3427413"/>
            <a:ext cx="207962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0" tIns="0" rIns="0" bIns="0">
            <a:spAutoFit/>
          </a:bodyPr>
          <a:lstStyle/>
          <a:p>
            <a:pPr algn="ctr" fontAlgn="base">
              <a:spcBef>
                <a:spcPct val="50000"/>
              </a:spcBef>
              <a:spcAft>
                <a:spcPct val="0"/>
              </a:spcAft>
            </a:pPr>
            <a:r>
              <a:rPr lang="de-DE" altLang="zh-CN" i="1" smtClean="0">
                <a:solidFill>
                  <a:srgbClr val="000000"/>
                </a:solidFill>
                <a:latin typeface="Arial" charset="0"/>
                <a:ea typeface="宋体" charset="0"/>
                <a:cs typeface="宋体" charset="0"/>
              </a:rPr>
              <a:t>b</a:t>
            </a:r>
          </a:p>
        </p:txBody>
      </p:sp>
      <p:sp>
        <p:nvSpPr>
          <p:cNvPr id="1014107" name="Text Box 347"/>
          <p:cNvSpPr txBox="1">
            <a:spLocks noChangeArrowheads="1"/>
          </p:cNvSpPr>
          <p:nvPr/>
        </p:nvSpPr>
        <p:spPr bwMode="auto">
          <a:xfrm rot="16200000">
            <a:off x="8243094" y="5526882"/>
            <a:ext cx="1244600" cy="20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ECFF"/>
                </a:solidFill>
              </a14:hiddenFill>
            </a:ext>
            <a:ext uri="{91240B29-F687-4f45-9708-019B960494DF}">
              <a14:hiddenLine xmlns=""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7281" tIns="43641" rIns="87281" bIns="43641">
            <a:spAutoFit/>
          </a:bodyPr>
          <a:lstStyle>
            <a:lvl1pPr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436563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87153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309688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1746250" defTabSz="87153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2034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6606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1178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575050" defTabSz="871538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de-DE" sz="800" smtClean="0">
                <a:solidFill>
                  <a:srgbClr val="C0C0C0"/>
                </a:solidFill>
              </a:rPr>
              <a:t>© 2011 Springer Verlag</a:t>
            </a:r>
          </a:p>
        </p:txBody>
      </p:sp>
    </p:spTree>
    <p:extLst>
      <p:ext uri="{BB962C8B-B14F-4D97-AF65-F5344CB8AC3E}">
        <p14:creationId xmlns:p14="http://schemas.microsoft.com/office/powerpoint/2010/main" val="38987610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TC103524819990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rple05-97-00">
  <a:themeElements>
    <a:clrScheme name="purple05-97-00 1">
      <a:dk1>
        <a:srgbClr val="003366"/>
      </a:dk1>
      <a:lt1>
        <a:srgbClr val="CCECFF"/>
      </a:lt1>
      <a:dk2>
        <a:srgbClr val="7D1F7F"/>
      </a:dk2>
      <a:lt2>
        <a:srgbClr val="000000"/>
      </a:lt2>
      <a:accent1>
        <a:srgbClr val="CC0A00"/>
      </a:accent1>
      <a:accent2>
        <a:srgbClr val="39B018"/>
      </a:accent2>
      <a:accent3>
        <a:srgbClr val="E2F4FF"/>
      </a:accent3>
      <a:accent4>
        <a:srgbClr val="002A56"/>
      </a:accent4>
      <a:accent5>
        <a:srgbClr val="E2AAAA"/>
      </a:accent5>
      <a:accent6>
        <a:srgbClr val="339F15"/>
      </a:accent6>
      <a:hlink>
        <a:srgbClr val="CC6600"/>
      </a:hlink>
      <a:folHlink>
        <a:srgbClr val="0B5AB1"/>
      </a:folHlink>
    </a:clrScheme>
    <a:fontScheme name="purple05-97-00">
      <a:majorFont>
        <a:latin typeface="Arial"/>
        <a:ea typeface="ＭＳ Ｐゴシック"/>
        <a:cs typeface="Arial"/>
      </a:majorFont>
      <a:minorFont>
        <a:latin typeface="Arial"/>
        <a:ea typeface="ＭＳ Ｐゴシック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purple05-97-00 1">
        <a:dk1>
          <a:srgbClr val="003366"/>
        </a:dk1>
        <a:lt1>
          <a:srgbClr val="CCECFF"/>
        </a:lt1>
        <a:dk2>
          <a:srgbClr val="7D1F7F"/>
        </a:dk2>
        <a:lt2>
          <a:srgbClr val="000000"/>
        </a:lt2>
        <a:accent1>
          <a:srgbClr val="CC0A00"/>
        </a:accent1>
        <a:accent2>
          <a:srgbClr val="39B018"/>
        </a:accent2>
        <a:accent3>
          <a:srgbClr val="E2F4FF"/>
        </a:accent3>
        <a:accent4>
          <a:srgbClr val="002A56"/>
        </a:accent4>
        <a:accent5>
          <a:srgbClr val="E2AAAA"/>
        </a:accent5>
        <a:accent6>
          <a:srgbClr val="339F15"/>
        </a:accent6>
        <a:hlink>
          <a:srgbClr val="CC6600"/>
        </a:hlink>
        <a:folHlink>
          <a:srgbClr val="0B5AB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ctr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Präsentation Springer">
  <a:themeElements>
    <a:clrScheme name="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D95CA"/>
      </a:accent1>
      <a:accent2>
        <a:srgbClr val="1860AB"/>
      </a:accent2>
      <a:accent3>
        <a:srgbClr val="FFFFFF"/>
      </a:accent3>
      <a:accent4>
        <a:srgbClr val="000000"/>
      </a:accent4>
      <a:accent5>
        <a:srgbClr val="BFC8E1"/>
      </a:accent5>
      <a:accent6>
        <a:srgbClr val="15569B"/>
      </a:accent6>
      <a:hlink>
        <a:srgbClr val="4E80BA"/>
      </a:hlink>
      <a:folHlink>
        <a:srgbClr val="7D95CA"/>
      </a:folHlink>
    </a:clrScheme>
    <a:fontScheme name="Präsentation Springer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l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191084" tIns="44939" rIns="89877" bIns="67941" numCol="1" anchor="t" anchorCtr="0" compatLnSpc="1">
        <a:prstTxWarp prst="textNoShape">
          <a:avLst/>
        </a:prstTxWarp>
        <a:spAutoFit/>
      </a:bodyPr>
      <a:lstStyle>
        <a:defPPr marL="0" marR="0" indent="0" algn="l" defTabSz="898525" rtl="0" eaLnBrk="0" fontAlgn="base" latinLnBrk="0" hangingPunct="0">
          <a:lnSpc>
            <a:spcPts val="235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7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0"/>
          </a:defRPr>
        </a:defPPr>
      </a:lstStyle>
    </a:lnDef>
  </a:objectDefaults>
  <a:extraClrSchemeLst>
    <a:extraClrScheme>
      <a:clrScheme name="Präsentation Springer 1">
        <a:dk1>
          <a:srgbClr val="000000"/>
        </a:dk1>
        <a:lt1>
          <a:srgbClr val="FFFFFF"/>
        </a:lt1>
        <a:dk2>
          <a:srgbClr val="104781"/>
        </a:dk2>
        <a:lt2>
          <a:srgbClr val="073668"/>
        </a:lt2>
        <a:accent1>
          <a:srgbClr val="18589C"/>
        </a:accent1>
        <a:accent2>
          <a:srgbClr val="2269B5"/>
        </a:accent2>
        <a:accent3>
          <a:srgbClr val="FFFFFF"/>
        </a:accent3>
        <a:accent4>
          <a:srgbClr val="000000"/>
        </a:accent4>
        <a:accent5>
          <a:srgbClr val="ABB4CB"/>
        </a:accent5>
        <a:accent6>
          <a:srgbClr val="1E5EA4"/>
        </a:accent6>
        <a:hlink>
          <a:srgbClr val="7D95CA"/>
        </a:hlink>
        <a:folHlink>
          <a:srgbClr val="EF261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7DDB1280-0676-4822-8A4D-E954834AE2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TC103524819990</Template>
  <TotalTime>0</TotalTime>
  <Words>2532</Words>
  <Application>Microsoft Macintosh PowerPoint</Application>
  <PresentationFormat>On-screen Show (4:3)</PresentationFormat>
  <Paragraphs>1051</Paragraphs>
  <Slides>66</Slides>
  <Notes>60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66</vt:i4>
      </vt:variant>
    </vt:vector>
  </HeadingPairs>
  <TitlesOfParts>
    <vt:vector size="86" baseType="lpstr">
      <vt:lpstr>Arial Narrow</vt:lpstr>
      <vt:lpstr>Calibri</vt:lpstr>
      <vt:lpstr>ＭＳ Ｐゴシック</vt:lpstr>
      <vt:lpstr>Symbol</vt:lpstr>
      <vt:lpstr>Times</vt:lpstr>
      <vt:lpstr>Times New Roman</vt:lpstr>
      <vt:lpstr>Tw Cen MT</vt:lpstr>
      <vt:lpstr>Wingdings</vt:lpstr>
      <vt:lpstr>Wingdings 2</vt:lpstr>
      <vt:lpstr>宋体</vt:lpstr>
      <vt:lpstr>新細明體</vt:lpstr>
      <vt:lpstr>Arial</vt:lpstr>
      <vt:lpstr>TC103524819990</vt:lpstr>
      <vt:lpstr>purple05-97-00</vt:lpstr>
      <vt:lpstr>Präsentation Springer</vt:lpstr>
      <vt:lpstr>1_Präsentation Springer</vt:lpstr>
      <vt:lpstr>Photo Editor-Foto</vt:lpstr>
      <vt:lpstr>Equation</vt:lpstr>
      <vt:lpstr>Formel</vt:lpstr>
      <vt:lpstr>Image</vt:lpstr>
      <vt:lpstr>PowerPoint Presentation</vt:lpstr>
      <vt:lpstr>Chapter 2 – Netlist and System Partitioning</vt:lpstr>
      <vt:lpstr>Chapter 4 – Global and Detailed Placement</vt:lpstr>
      <vt:lpstr>4.1 Introduction</vt:lpstr>
      <vt:lpstr>4.1 Introduction</vt:lpstr>
      <vt:lpstr>4.1 Introduction</vt:lpstr>
      <vt:lpstr>4.2 Optimization Objectives</vt:lpstr>
      <vt:lpstr>Floorplanning vs Placement</vt:lpstr>
      <vt:lpstr>4.2 Optimization Objectives – Total Wirelength</vt:lpstr>
      <vt:lpstr>4.2 Optimization Objectives – Total Wirelength</vt:lpstr>
      <vt:lpstr>4.2 Optimization Objectives – Total Wirelength</vt:lpstr>
      <vt:lpstr>4.2 Optimization Objectives – Total Wirelength</vt:lpstr>
      <vt:lpstr>4.2 Optimization Objectives – Total Wirelength</vt:lpstr>
      <vt:lpstr>4.2 Optimization Objectives – Number of Cut Nets</vt:lpstr>
      <vt:lpstr>4.2 Optimization Objectives – Number of Cut Nets</vt:lpstr>
      <vt:lpstr>4.2 Optimization Objectives – Wire Congestion</vt:lpstr>
      <vt:lpstr>4.2 Optimization Objectives – Wire Congestion</vt:lpstr>
      <vt:lpstr>4.2 Optimization Objectives – Signal Delay</vt:lpstr>
      <vt:lpstr>Global Placement</vt:lpstr>
      <vt:lpstr>Global Placement</vt:lpstr>
      <vt:lpstr>Global Placement</vt:lpstr>
      <vt:lpstr>4.3.1 Min-Cut Placement</vt:lpstr>
      <vt:lpstr>4.3.1 Min-Cut Placement</vt:lpstr>
      <vt:lpstr>4.3.1 Min-Cut Placement</vt:lpstr>
      <vt:lpstr>4.3.1 Min-Cut Placement – Example </vt:lpstr>
      <vt:lpstr>4.3.1 Min-Cut-Platzierung: Beispiel</vt:lpstr>
      <vt:lpstr>PowerPoint Presentation</vt:lpstr>
      <vt:lpstr>4.3.1 Min-Cut Placement – Terminal Propagation</vt:lpstr>
      <vt:lpstr>4.3.1 Min-Cut Placement </vt:lpstr>
      <vt:lpstr>4.3.2 Analytic Placement – Quadratic Placement</vt:lpstr>
      <vt:lpstr>4.3.2 Analytic Placement – Quadratic Placement</vt:lpstr>
      <vt:lpstr>4.3.2 Analytic Placement – Quadratic Placement</vt:lpstr>
      <vt:lpstr>4.3.2 Analytic Placement – Quadratic Placement</vt:lpstr>
      <vt:lpstr>4.3.2 Analytic Placement – Quadratic Placement</vt:lpstr>
      <vt:lpstr>4.3.2 Analytic Placement – Quadratic Placement</vt:lpstr>
      <vt:lpstr>Cell Spreading Based on Partitioning </vt:lpstr>
      <vt:lpstr>4.3.2 Analytic Placement – Quadratic Placement</vt:lpstr>
      <vt:lpstr>4.3.2 Analytic Placement – Quadratic Placement</vt:lpstr>
      <vt:lpstr>4.3.2 Analytic Placement – Force-directed Placement</vt:lpstr>
      <vt:lpstr>4.3.2 Analytic Placement – Force-directed Placement</vt:lpstr>
      <vt:lpstr>4.3.2 Analytic Placement – Force-directed Placement</vt:lpstr>
      <vt:lpstr>4.3.2 Analytic Placement – Force-directed Placement</vt:lpstr>
      <vt:lpstr>4.3.2 Analytic Placement – Force-directed Placement</vt:lpstr>
      <vt:lpstr>4.3.2 Analytic Placement – Force-directed Placement</vt:lpstr>
      <vt:lpstr>4.3.2 Analytic Placement – Force-directed Placement</vt:lpstr>
      <vt:lpstr>4.3.2 Analytic Placement – Force-directed Placement</vt:lpstr>
      <vt:lpstr>4.3.2 Analytic Placement – Force-directed Placement</vt:lpstr>
      <vt:lpstr>4.3.2 Analytic Placement – Force-directed Placement (Example)</vt:lpstr>
      <vt:lpstr>4.3.2 Analytic Placement – Force-directed Placement (Example)</vt:lpstr>
      <vt:lpstr>4.3.2 Analytic Placement – Force-directed Placement (Example)</vt:lpstr>
      <vt:lpstr>4.3.2 Analytic Placement – Force-directed Placement</vt:lpstr>
      <vt:lpstr>Modern Force-Directed Placement Algorithms</vt:lpstr>
      <vt:lpstr>4.3.3 Simulated Annealing</vt:lpstr>
      <vt:lpstr>4.3.3 Simulated Annealing – Algorithm </vt:lpstr>
      <vt:lpstr>Simulated Annealing – Animation</vt:lpstr>
      <vt:lpstr>4.3.3 Simulated Annealing</vt:lpstr>
      <vt:lpstr>4.3.4 Modern Placement Algorithms</vt:lpstr>
      <vt:lpstr>4.3.4 Modern Placement Algorithms</vt:lpstr>
      <vt:lpstr>4.3.4 Modern Placement Algorithms</vt:lpstr>
      <vt:lpstr>4.3.4 Modern Placement Algorithms</vt:lpstr>
      <vt:lpstr>4.4 Legalization and Detailed Placement</vt:lpstr>
      <vt:lpstr>4.4 Legalization and Detailed Placement</vt:lpstr>
      <vt:lpstr>4.4 Legalization and Detailed Placement</vt:lpstr>
      <vt:lpstr>Summary of Chapter 4 – Problem Formulation and Objectives  </vt:lpstr>
      <vt:lpstr>Summary of Chapter 4 – Global Placement   </vt:lpstr>
      <vt:lpstr>Summary of Chapter 4 – Legalization and Detailed Placement   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(globe design)</dc:title>
  <dc:creator/>
  <cp:keywords/>
  <cp:lastModifiedBy/>
  <cp:revision>1</cp:revision>
  <dcterms:modified xsi:type="dcterms:W3CDTF">2015-10-15T15:04:36Z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TC101671251033</vt:lpwstr>
  </property>
</Properties>
</file>