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5"/>
  </p:normalViewPr>
  <p:slideViewPr>
    <p:cSldViewPr>
      <p:cViewPr varScale="1">
        <p:scale>
          <a:sx n="108" d="100"/>
          <a:sy n="108" d="100"/>
        </p:scale>
        <p:origin x="7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161DF-B286-E44B-B2C4-20DF80570E09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1507-11A9-0F4C-B9DC-361542721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1507-11A9-0F4C-B9DC-3615427214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1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C300-F27B-3F48-8802-80B3C73B95A5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23CD-DFEB-8A4D-A837-48D0F4FA995C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5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5811-5237-714A-BDC2-30BDD2CAA35F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7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C373-D9A5-A748-8DA5-6235458CB518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1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B8FE5-E602-114C-9088-849AA9B1EF4C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CF35-3A96-8147-B1EF-1C6E2B3FA16E}" type="datetime1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1D2B-165A-8843-A5FD-9ABFFB11F4C7}" type="datetime1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4612-E80E-DD47-8A12-D4A3755059AD}" type="datetime1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4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0543-E225-3943-B3AA-094CB4DABD7D}" type="datetime1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5439-22F9-5E44-AEE5-06D9CE396523}" type="datetime1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6BCC-16D2-8543-B0D4-FD0D991AB242}" type="datetime1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25EB4-F5BC-0442-8A3C-3BD4A8CB3F2F}" type="datetime1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9881-92B6-4702-B6C2-3229029AE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5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914400" y="2514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Routing Topology Algorithms</a:t>
            </a:r>
          </a:p>
        </p:txBody>
      </p:sp>
      <p:sp>
        <p:nvSpPr>
          <p:cNvPr id="4099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7772400" cy="1085850"/>
          </a:xfrm>
        </p:spPr>
        <p:txBody>
          <a:bodyPr/>
          <a:lstStyle/>
          <a:p>
            <a:pPr algn="ctr" eaLnBrk="1" hangingPunct="1">
              <a:spcBef>
                <a:spcPct val="30000"/>
              </a:spcBef>
            </a:pPr>
            <a:r>
              <a:rPr lang="en-US" sz="2000" i="1" dirty="0" smtClean="0"/>
              <a:t>Mustafa Ozdal</a:t>
            </a:r>
            <a:endParaRPr lang="en-US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Kruskal’s MST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000" smtClean="0"/>
              <a:t>Initialize T as empty set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sz="200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000" smtClean="0"/>
              <a:t>Define a disjoint set corresponding to each vertex in V.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sz="200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000" smtClean="0"/>
              <a:t>Sort edges in non-decreasing order of weights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sz="200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000" smtClean="0"/>
              <a:t>For each e = (v1, v2) in the sorted edge list</a:t>
            </a:r>
          </a:p>
          <a:p>
            <a:pPr marL="801688" lvl="1" indent="-457200" eaLnBrk="1" hangingPunct="1">
              <a:buFont typeface="Wingdings" pitchFamily="2" charset="2"/>
              <a:buAutoNum type="arabicPeriod"/>
            </a:pPr>
            <a:r>
              <a:rPr lang="en-US" sz="1800" smtClean="0"/>
              <a:t>If v1 and v2 belong to different sets</a:t>
            </a:r>
          </a:p>
          <a:p>
            <a:pPr marL="1108075" lvl="2" indent="-419100" eaLnBrk="1" hangingPunct="1">
              <a:buFont typeface="Wingdings" pitchFamily="2" charset="2"/>
              <a:buAutoNum type="arabicPeriod"/>
            </a:pPr>
            <a:r>
              <a:rPr lang="en-US" sz="1800" smtClean="0"/>
              <a:t>Add e to T</a:t>
            </a:r>
          </a:p>
          <a:p>
            <a:pPr marL="1108075" lvl="2" indent="-419100" eaLnBrk="1" hangingPunct="1">
              <a:buFont typeface="Wingdings" pitchFamily="2" charset="2"/>
              <a:buAutoNum type="arabicPeriod"/>
            </a:pPr>
            <a:r>
              <a:rPr lang="en-US" sz="1800" smtClean="0"/>
              <a:t>Merge the sets corresponding to v1 and v2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sz="200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2000" smtClean="0"/>
              <a:t>Return 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Kruskal’s MST Algorithm -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Initially, each vertex is a disjoint set (different color)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We will process edges from shortest to longest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Kruskal’s MST Algorithm – Example</a:t>
            </a:r>
            <a:br>
              <a:rPr lang="en-US" smtClean="0"/>
            </a:br>
            <a:r>
              <a:rPr lang="en-US" smtClean="0"/>
              <a:t>Step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Start from the shortest edge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The vertices connected are in different sets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Add the edge to MST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Merge the vertices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2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28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30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31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32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33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34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35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36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37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38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39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40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41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42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43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44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45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Kruskal’s MST Algorithm - Example</a:t>
            </a:r>
            <a:br>
              <a:rPr lang="en-US" smtClean="0"/>
            </a:br>
            <a:r>
              <a:rPr lang="en-US" smtClean="0"/>
              <a:t>Step 2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smtClean="0"/>
              <a:t>Process the next shortest edge.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The vertices connected are in different sets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Add the edge to MST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Merge the vertices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Kruskal’s MST Algorithm – Example</a:t>
            </a:r>
            <a:br>
              <a:rPr lang="en-US" smtClean="0"/>
            </a:br>
            <a:r>
              <a:rPr lang="en-US" smtClean="0"/>
              <a:t>Step 3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smtClean="0"/>
              <a:t>Process the next shortest edge.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The vertices connected are in different sets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Add the edge to MST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Merge the vertices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Kruskal’s MST Algorithm – Example</a:t>
            </a:r>
            <a:br>
              <a:rPr lang="en-US" smtClean="0"/>
            </a:br>
            <a:r>
              <a:rPr lang="en-US" smtClean="0"/>
              <a:t>Step 4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smtClean="0"/>
              <a:t>Process the next shortest edge.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The vertices connected are in different sets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Add the edge to MST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Merge the vertices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Kruskal’s MST Algorithm – Example</a:t>
            </a:r>
            <a:br>
              <a:rPr lang="en-US" smtClean="0"/>
            </a:br>
            <a:r>
              <a:rPr lang="en-US" smtClean="0"/>
              <a:t>Step 5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Process the next shortest edge.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The vertices connected are in the same set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Skip the edge</a:t>
            </a:r>
          </a:p>
          <a:p>
            <a:pPr eaLnBrk="1" hangingPunct="1"/>
            <a:endParaRPr lang="en-US" sz="20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2319338" y="3136900"/>
            <a:ext cx="1566862" cy="1474788"/>
          </a:xfrm>
          <a:custGeom>
            <a:avLst/>
            <a:gdLst>
              <a:gd name="T0" fmla="*/ 1518050 w 963"/>
              <a:gd name="T1" fmla="*/ 3175 h 929"/>
              <a:gd name="T2" fmla="*/ 1191010 w 963"/>
              <a:gd name="T3" fmla="*/ 123825 h 929"/>
              <a:gd name="T4" fmla="*/ 999017 w 963"/>
              <a:gd name="T5" fmla="*/ 201613 h 929"/>
              <a:gd name="T6" fmla="*/ 829802 w 963"/>
              <a:gd name="T7" fmla="*/ 277813 h 929"/>
              <a:gd name="T8" fmla="*/ 603641 w 963"/>
              <a:gd name="T9" fmla="*/ 431800 h 929"/>
              <a:gd name="T10" fmla="*/ 343310 w 963"/>
              <a:gd name="T11" fmla="*/ 685800 h 929"/>
              <a:gd name="T12" fmla="*/ 141555 w 963"/>
              <a:gd name="T13" fmla="*/ 917575 h 929"/>
              <a:gd name="T14" fmla="*/ 16271 w 963"/>
              <a:gd name="T15" fmla="*/ 1192213 h 929"/>
              <a:gd name="T16" fmla="*/ 310769 w 963"/>
              <a:gd name="T17" fmla="*/ 1401763 h 929"/>
              <a:gd name="T18" fmla="*/ 592251 w 963"/>
              <a:gd name="T19" fmla="*/ 1336675 h 929"/>
              <a:gd name="T20" fmla="*/ 750076 w 963"/>
              <a:gd name="T21" fmla="*/ 1181100 h 929"/>
              <a:gd name="T22" fmla="*/ 852581 w 963"/>
              <a:gd name="T23" fmla="*/ 1127125 h 929"/>
              <a:gd name="T24" fmla="*/ 999017 w 963"/>
              <a:gd name="T25" fmla="*/ 1004888 h 929"/>
              <a:gd name="T26" fmla="*/ 1078743 w 963"/>
              <a:gd name="T27" fmla="*/ 962025 h 929"/>
              <a:gd name="T28" fmla="*/ 1270736 w 963"/>
              <a:gd name="T29" fmla="*/ 806450 h 929"/>
              <a:gd name="T30" fmla="*/ 1314667 w 963"/>
              <a:gd name="T31" fmla="*/ 763588 h 929"/>
              <a:gd name="T32" fmla="*/ 1348836 w 963"/>
              <a:gd name="T33" fmla="*/ 752475 h 929"/>
              <a:gd name="T34" fmla="*/ 1394393 w 963"/>
              <a:gd name="T35" fmla="*/ 730250 h 929"/>
              <a:gd name="T36" fmla="*/ 1483882 w 963"/>
              <a:gd name="T37" fmla="*/ 663575 h 929"/>
              <a:gd name="T38" fmla="*/ 1506661 w 963"/>
              <a:gd name="T39" fmla="*/ 630238 h 929"/>
              <a:gd name="T40" fmla="*/ 1540829 w 963"/>
              <a:gd name="T41" fmla="*/ 609600 h 929"/>
              <a:gd name="T42" fmla="*/ 1563608 w 963"/>
              <a:gd name="T43" fmla="*/ 520700 h 929"/>
              <a:gd name="T44" fmla="*/ 1552218 w 963"/>
              <a:gd name="T45" fmla="*/ 58738 h 929"/>
              <a:gd name="T46" fmla="*/ 1518050 w 963"/>
              <a:gd name="T47" fmla="*/ 36513 h 929"/>
              <a:gd name="T48" fmla="*/ 1518050 w 963"/>
              <a:gd name="T49" fmla="*/ 3175 h 92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63" h="929">
                <a:moveTo>
                  <a:pt x="933" y="2"/>
                </a:moveTo>
                <a:cubicBezTo>
                  <a:pt x="862" y="17"/>
                  <a:pt x="797" y="47"/>
                  <a:pt x="732" y="78"/>
                </a:cubicBezTo>
                <a:cubicBezTo>
                  <a:pt x="628" y="128"/>
                  <a:pt x="684" y="113"/>
                  <a:pt x="614" y="127"/>
                </a:cubicBezTo>
                <a:cubicBezTo>
                  <a:pt x="580" y="150"/>
                  <a:pt x="548" y="158"/>
                  <a:pt x="510" y="175"/>
                </a:cubicBezTo>
                <a:cubicBezTo>
                  <a:pt x="461" y="198"/>
                  <a:pt x="409" y="234"/>
                  <a:pt x="371" y="272"/>
                </a:cubicBezTo>
                <a:cubicBezTo>
                  <a:pt x="318" y="325"/>
                  <a:pt x="263" y="379"/>
                  <a:pt x="211" y="432"/>
                </a:cubicBezTo>
                <a:cubicBezTo>
                  <a:pt x="172" y="472"/>
                  <a:pt x="128" y="549"/>
                  <a:pt x="87" y="578"/>
                </a:cubicBezTo>
                <a:cubicBezTo>
                  <a:pt x="50" y="632"/>
                  <a:pt x="26" y="687"/>
                  <a:pt x="10" y="751"/>
                </a:cubicBezTo>
                <a:cubicBezTo>
                  <a:pt x="20" y="929"/>
                  <a:pt x="0" y="892"/>
                  <a:pt x="191" y="883"/>
                </a:cubicBezTo>
                <a:cubicBezTo>
                  <a:pt x="249" y="874"/>
                  <a:pt x="311" y="871"/>
                  <a:pt x="364" y="842"/>
                </a:cubicBezTo>
                <a:cubicBezTo>
                  <a:pt x="411" y="816"/>
                  <a:pt x="424" y="769"/>
                  <a:pt x="461" y="744"/>
                </a:cubicBezTo>
                <a:cubicBezTo>
                  <a:pt x="481" y="731"/>
                  <a:pt x="504" y="723"/>
                  <a:pt x="524" y="710"/>
                </a:cubicBezTo>
                <a:cubicBezTo>
                  <a:pt x="558" y="688"/>
                  <a:pt x="582" y="656"/>
                  <a:pt x="614" y="633"/>
                </a:cubicBezTo>
                <a:cubicBezTo>
                  <a:pt x="629" y="622"/>
                  <a:pt x="647" y="616"/>
                  <a:pt x="663" y="606"/>
                </a:cubicBezTo>
                <a:cubicBezTo>
                  <a:pt x="695" y="562"/>
                  <a:pt x="741" y="543"/>
                  <a:pt x="781" y="508"/>
                </a:cubicBezTo>
                <a:cubicBezTo>
                  <a:pt x="791" y="500"/>
                  <a:pt x="798" y="488"/>
                  <a:pt x="808" y="481"/>
                </a:cubicBezTo>
                <a:cubicBezTo>
                  <a:pt x="814" y="477"/>
                  <a:pt x="822" y="477"/>
                  <a:pt x="829" y="474"/>
                </a:cubicBezTo>
                <a:cubicBezTo>
                  <a:pt x="839" y="470"/>
                  <a:pt x="849" y="466"/>
                  <a:pt x="857" y="460"/>
                </a:cubicBezTo>
                <a:cubicBezTo>
                  <a:pt x="930" y="405"/>
                  <a:pt x="844" y="453"/>
                  <a:pt x="912" y="418"/>
                </a:cubicBezTo>
                <a:cubicBezTo>
                  <a:pt x="917" y="411"/>
                  <a:pt x="920" y="403"/>
                  <a:pt x="926" y="397"/>
                </a:cubicBezTo>
                <a:cubicBezTo>
                  <a:pt x="932" y="391"/>
                  <a:pt x="943" y="391"/>
                  <a:pt x="947" y="384"/>
                </a:cubicBezTo>
                <a:cubicBezTo>
                  <a:pt x="956" y="367"/>
                  <a:pt x="961" y="328"/>
                  <a:pt x="961" y="328"/>
                </a:cubicBezTo>
                <a:cubicBezTo>
                  <a:pt x="959" y="231"/>
                  <a:pt x="963" y="134"/>
                  <a:pt x="954" y="37"/>
                </a:cubicBezTo>
                <a:cubicBezTo>
                  <a:pt x="953" y="29"/>
                  <a:pt x="938" y="30"/>
                  <a:pt x="933" y="23"/>
                </a:cubicBezTo>
                <a:cubicBezTo>
                  <a:pt x="914" y="0"/>
                  <a:pt x="922" y="2"/>
                  <a:pt x="933" y="2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Kruskal’s MST Algorithm – Example</a:t>
            </a:r>
            <a:br>
              <a:rPr lang="en-US" smtClean="0"/>
            </a:br>
            <a:r>
              <a:rPr lang="en-US" smtClean="0"/>
              <a:t>Step 6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smtClean="0"/>
              <a:t>Process the next shortest edge.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The vertices connected are in different sets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Add the edge to MST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Merge the vertices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Kruskal’s MST Algorithm – Example</a:t>
            </a:r>
            <a:br>
              <a:rPr lang="en-US" smtClean="0"/>
            </a:br>
            <a:r>
              <a:rPr lang="en-US" smtClean="0"/>
              <a:t>Step 7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All vertices are connected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MST edges are highlighted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5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MST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1800" smtClean="0"/>
              <a:t>Initialize V</a:t>
            </a:r>
            <a:r>
              <a:rPr lang="en-US" sz="1800" baseline="-25000" smtClean="0"/>
              <a:t>T</a:t>
            </a:r>
            <a:r>
              <a:rPr lang="en-US" sz="1800" smtClean="0"/>
              <a:t> and MST to be empty set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sz="180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1800" smtClean="0"/>
              <a:t>Pick a root vertex v in V (e.g. driver terminal)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1800" smtClean="0"/>
              <a:t>Add v to V</a:t>
            </a:r>
            <a:r>
              <a:rPr lang="en-US" sz="1800" baseline="-25000" smtClean="0"/>
              <a:t>T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sz="180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1800" smtClean="0"/>
              <a:t>While V</a:t>
            </a:r>
            <a:r>
              <a:rPr lang="en-US" sz="1800" baseline="-25000" smtClean="0"/>
              <a:t>T</a:t>
            </a:r>
            <a:r>
              <a:rPr lang="en-US" sz="1800" smtClean="0"/>
              <a:t> is not equal to V</a:t>
            </a:r>
          </a:p>
          <a:p>
            <a:pPr marL="801688" lvl="1" indent="-457200" eaLnBrk="1" hangingPunct="1">
              <a:buFontTx/>
              <a:buAutoNum type="arabicPeriod"/>
            </a:pPr>
            <a:r>
              <a:rPr lang="en-US" sz="1600" smtClean="0"/>
              <a:t>Find edge e = (v1, v2) such that</a:t>
            </a:r>
          </a:p>
          <a:p>
            <a:pPr marL="1108075" lvl="2" indent="-419100" eaLnBrk="1" hangingPunct="1">
              <a:buFontTx/>
              <a:buAutoNum type="arabicPeriod"/>
            </a:pPr>
            <a:r>
              <a:rPr lang="en-US" sz="1600" smtClean="0"/>
              <a:t>v1 is in V</a:t>
            </a:r>
            <a:r>
              <a:rPr lang="en-US" sz="1600" baseline="-25000" smtClean="0"/>
              <a:t>T</a:t>
            </a:r>
            <a:r>
              <a:rPr lang="en-US" sz="1600" smtClean="0"/>
              <a:t> </a:t>
            </a:r>
          </a:p>
          <a:p>
            <a:pPr marL="1108075" lvl="2" indent="-419100" eaLnBrk="1" hangingPunct="1">
              <a:buFontTx/>
              <a:buAutoNum type="arabicPeriod"/>
            </a:pPr>
            <a:r>
              <a:rPr lang="en-US" sz="1600" smtClean="0"/>
              <a:t>v2 is NOT in V</a:t>
            </a:r>
            <a:r>
              <a:rPr lang="en-US" sz="1600" baseline="-25000" smtClean="0"/>
              <a:t>T</a:t>
            </a:r>
          </a:p>
          <a:p>
            <a:pPr marL="1108075" lvl="2" indent="-419100" eaLnBrk="1" hangingPunct="1">
              <a:buFontTx/>
              <a:buAutoNum type="arabicPeriod"/>
            </a:pPr>
            <a:r>
              <a:rPr lang="en-US" sz="1600" smtClean="0"/>
              <a:t>weight of e is minimum</a:t>
            </a:r>
          </a:p>
          <a:p>
            <a:pPr marL="801688" lvl="1" indent="-457200" eaLnBrk="1" hangingPunct="1">
              <a:buFontTx/>
              <a:buAutoNum type="arabicPeriod"/>
            </a:pPr>
            <a:r>
              <a:rPr lang="en-US" sz="1600" smtClean="0"/>
              <a:t>Add e to MST</a:t>
            </a:r>
          </a:p>
          <a:p>
            <a:pPr marL="801688" lvl="1" indent="-457200" eaLnBrk="1" hangingPunct="1">
              <a:buFontTx/>
              <a:buAutoNum type="arabicPeriod"/>
            </a:pPr>
            <a:r>
              <a:rPr lang="en-US" sz="1600" smtClean="0"/>
              <a:t>Add v2 to V</a:t>
            </a:r>
            <a:r>
              <a:rPr lang="en-US" sz="1600" baseline="-25000" smtClean="0"/>
              <a:t>T</a:t>
            </a:r>
            <a:endParaRPr lang="en-US" sz="160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sz="180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z="1800" smtClean="0"/>
              <a:t>Return MST</a:t>
            </a:r>
            <a:endParaRPr lang="en-US" sz="200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endParaRPr lang="en-US" sz="1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4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How to connect nets with multiple terminals?</a:t>
            </a:r>
          </a:p>
          <a:p>
            <a:pPr eaLnBrk="1" hangingPunct="1"/>
            <a:r>
              <a:rPr lang="en-US" sz="2400" dirty="0" smtClean="0"/>
              <a:t>Net topologies needed before point-to-point routing between terminals.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Several objectives:</a:t>
            </a:r>
          </a:p>
          <a:p>
            <a:pPr lvl="1" eaLnBrk="1" hangingPunct="1"/>
            <a:r>
              <a:rPr lang="en-US" sz="2000" dirty="0" smtClean="0"/>
              <a:t>Minimum </a:t>
            </a:r>
            <a:r>
              <a:rPr lang="en-US" sz="2000" dirty="0" err="1" smtClean="0"/>
              <a:t>wirelength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Best timing</a:t>
            </a:r>
          </a:p>
          <a:p>
            <a:pPr lvl="1" eaLnBrk="1" hangingPunct="1"/>
            <a:r>
              <a:rPr lang="en-US" sz="2000" dirty="0" err="1" smtClean="0"/>
              <a:t>Routability</a:t>
            </a:r>
            <a:endParaRPr lang="en-US" sz="2000" dirty="0" smtClean="0"/>
          </a:p>
          <a:p>
            <a:pPr marL="457200" lvl="1" indent="0" eaLnBrk="1" hangingPunct="1">
              <a:buNone/>
            </a:pPr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MST Algorithm -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Initially, V</a:t>
            </a:r>
            <a:r>
              <a:rPr lang="en-US" sz="2000" baseline="-25000" smtClean="0"/>
              <a:t>T</a:t>
            </a:r>
            <a:r>
              <a:rPr lang="en-US" sz="2000" smtClean="0"/>
              <a:t> contains the root vertex (e.g. driver)</a:t>
            </a:r>
          </a:p>
          <a:p>
            <a:pPr eaLnBrk="1" hangingPunct="1"/>
            <a:endParaRPr lang="en-US" sz="20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Freeform 23"/>
          <p:cNvSpPr>
            <a:spLocks/>
          </p:cNvSpPr>
          <p:nvPr/>
        </p:nvSpPr>
        <p:spPr bwMode="auto">
          <a:xfrm>
            <a:off x="1644650" y="2352675"/>
            <a:ext cx="700088" cy="635000"/>
          </a:xfrm>
          <a:custGeom>
            <a:avLst/>
            <a:gdLst>
              <a:gd name="T0" fmla="*/ 338138 w 441"/>
              <a:gd name="T1" fmla="*/ 71438 h 400"/>
              <a:gd name="T2" fmla="*/ 173038 w 441"/>
              <a:gd name="T3" fmla="*/ 93663 h 400"/>
              <a:gd name="T4" fmla="*/ 41275 w 441"/>
              <a:gd name="T5" fmla="*/ 180975 h 400"/>
              <a:gd name="T6" fmla="*/ 85725 w 441"/>
              <a:gd name="T7" fmla="*/ 488950 h 400"/>
              <a:gd name="T8" fmla="*/ 106363 w 441"/>
              <a:gd name="T9" fmla="*/ 533400 h 400"/>
              <a:gd name="T10" fmla="*/ 273050 w 441"/>
              <a:gd name="T11" fmla="*/ 611188 h 400"/>
              <a:gd name="T12" fmla="*/ 547688 w 441"/>
              <a:gd name="T13" fmla="*/ 577850 h 400"/>
              <a:gd name="T14" fmla="*/ 614363 w 441"/>
              <a:gd name="T15" fmla="*/ 533400 h 400"/>
              <a:gd name="T16" fmla="*/ 668338 w 441"/>
              <a:gd name="T17" fmla="*/ 423863 h 400"/>
              <a:gd name="T18" fmla="*/ 636588 w 441"/>
              <a:gd name="T19" fmla="*/ 158750 h 400"/>
              <a:gd name="T20" fmla="*/ 558800 w 441"/>
              <a:gd name="T21" fmla="*/ 104775 h 400"/>
              <a:gd name="T22" fmla="*/ 492125 w 441"/>
              <a:gd name="T23" fmla="*/ 38100 h 400"/>
              <a:gd name="T24" fmla="*/ 150813 w 441"/>
              <a:gd name="T25" fmla="*/ 115888 h 4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1" h="400">
                <a:moveTo>
                  <a:pt x="213" y="45"/>
                </a:moveTo>
                <a:cubicBezTo>
                  <a:pt x="203" y="46"/>
                  <a:pt x="135" y="45"/>
                  <a:pt x="109" y="59"/>
                </a:cubicBezTo>
                <a:cubicBezTo>
                  <a:pt x="79" y="75"/>
                  <a:pt x="57" y="104"/>
                  <a:pt x="26" y="114"/>
                </a:cubicBezTo>
                <a:cubicBezTo>
                  <a:pt x="9" y="181"/>
                  <a:pt x="0" y="257"/>
                  <a:pt x="54" y="308"/>
                </a:cubicBezTo>
                <a:cubicBezTo>
                  <a:pt x="58" y="317"/>
                  <a:pt x="62" y="327"/>
                  <a:pt x="67" y="336"/>
                </a:cubicBezTo>
                <a:cubicBezTo>
                  <a:pt x="104" y="399"/>
                  <a:pt x="87" y="377"/>
                  <a:pt x="172" y="385"/>
                </a:cubicBezTo>
                <a:cubicBezTo>
                  <a:pt x="214" y="400"/>
                  <a:pt x="303" y="392"/>
                  <a:pt x="345" y="364"/>
                </a:cubicBezTo>
                <a:cubicBezTo>
                  <a:pt x="359" y="355"/>
                  <a:pt x="387" y="336"/>
                  <a:pt x="387" y="336"/>
                </a:cubicBezTo>
                <a:cubicBezTo>
                  <a:pt x="402" y="314"/>
                  <a:pt x="413" y="292"/>
                  <a:pt x="421" y="267"/>
                </a:cubicBezTo>
                <a:cubicBezTo>
                  <a:pt x="418" y="211"/>
                  <a:pt x="441" y="140"/>
                  <a:pt x="401" y="100"/>
                </a:cubicBezTo>
                <a:cubicBezTo>
                  <a:pt x="387" y="86"/>
                  <a:pt x="368" y="77"/>
                  <a:pt x="352" y="66"/>
                </a:cubicBezTo>
                <a:cubicBezTo>
                  <a:pt x="336" y="55"/>
                  <a:pt x="310" y="24"/>
                  <a:pt x="310" y="24"/>
                </a:cubicBezTo>
                <a:cubicBezTo>
                  <a:pt x="145" y="31"/>
                  <a:pt x="168" y="0"/>
                  <a:pt x="95" y="7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MST Algorithm -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Pick the shortest edge between V</a:t>
            </a:r>
            <a:r>
              <a:rPr lang="en-US" sz="2000" baseline="-25000" smtClean="0"/>
              <a:t>T</a:t>
            </a:r>
            <a:r>
              <a:rPr lang="en-US" sz="2000" smtClean="0"/>
              <a:t> and V - V</a:t>
            </a:r>
            <a:r>
              <a:rPr lang="en-US" sz="2000" baseline="-25000" smtClean="0"/>
              <a:t>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Add that edge to MST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Expand V</a:t>
            </a:r>
            <a:r>
              <a:rPr lang="en-US" sz="2000" baseline="-25000" smtClean="0"/>
              <a:t>T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Freeform 23"/>
          <p:cNvSpPr>
            <a:spLocks/>
          </p:cNvSpPr>
          <p:nvPr/>
        </p:nvSpPr>
        <p:spPr bwMode="auto">
          <a:xfrm>
            <a:off x="1644650" y="2352675"/>
            <a:ext cx="700088" cy="635000"/>
          </a:xfrm>
          <a:custGeom>
            <a:avLst/>
            <a:gdLst>
              <a:gd name="T0" fmla="*/ 338138 w 441"/>
              <a:gd name="T1" fmla="*/ 71438 h 400"/>
              <a:gd name="T2" fmla="*/ 173038 w 441"/>
              <a:gd name="T3" fmla="*/ 93663 h 400"/>
              <a:gd name="T4" fmla="*/ 41275 w 441"/>
              <a:gd name="T5" fmla="*/ 180975 h 400"/>
              <a:gd name="T6" fmla="*/ 85725 w 441"/>
              <a:gd name="T7" fmla="*/ 488950 h 400"/>
              <a:gd name="T8" fmla="*/ 106363 w 441"/>
              <a:gd name="T9" fmla="*/ 533400 h 400"/>
              <a:gd name="T10" fmla="*/ 273050 w 441"/>
              <a:gd name="T11" fmla="*/ 611188 h 400"/>
              <a:gd name="T12" fmla="*/ 547688 w 441"/>
              <a:gd name="T13" fmla="*/ 577850 h 400"/>
              <a:gd name="T14" fmla="*/ 614363 w 441"/>
              <a:gd name="T15" fmla="*/ 533400 h 400"/>
              <a:gd name="T16" fmla="*/ 668338 w 441"/>
              <a:gd name="T17" fmla="*/ 423863 h 400"/>
              <a:gd name="T18" fmla="*/ 636588 w 441"/>
              <a:gd name="T19" fmla="*/ 158750 h 400"/>
              <a:gd name="T20" fmla="*/ 558800 w 441"/>
              <a:gd name="T21" fmla="*/ 104775 h 400"/>
              <a:gd name="T22" fmla="*/ 492125 w 441"/>
              <a:gd name="T23" fmla="*/ 38100 h 400"/>
              <a:gd name="T24" fmla="*/ 150813 w 441"/>
              <a:gd name="T25" fmla="*/ 115888 h 4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1" h="400">
                <a:moveTo>
                  <a:pt x="213" y="45"/>
                </a:moveTo>
                <a:cubicBezTo>
                  <a:pt x="203" y="46"/>
                  <a:pt x="135" y="45"/>
                  <a:pt x="109" y="59"/>
                </a:cubicBezTo>
                <a:cubicBezTo>
                  <a:pt x="79" y="75"/>
                  <a:pt x="57" y="104"/>
                  <a:pt x="26" y="114"/>
                </a:cubicBezTo>
                <a:cubicBezTo>
                  <a:pt x="9" y="181"/>
                  <a:pt x="0" y="257"/>
                  <a:pt x="54" y="308"/>
                </a:cubicBezTo>
                <a:cubicBezTo>
                  <a:pt x="58" y="317"/>
                  <a:pt x="62" y="327"/>
                  <a:pt x="67" y="336"/>
                </a:cubicBezTo>
                <a:cubicBezTo>
                  <a:pt x="104" y="399"/>
                  <a:pt x="87" y="377"/>
                  <a:pt x="172" y="385"/>
                </a:cubicBezTo>
                <a:cubicBezTo>
                  <a:pt x="214" y="400"/>
                  <a:pt x="303" y="392"/>
                  <a:pt x="345" y="364"/>
                </a:cubicBezTo>
                <a:cubicBezTo>
                  <a:pt x="359" y="355"/>
                  <a:pt x="387" y="336"/>
                  <a:pt x="387" y="336"/>
                </a:cubicBezTo>
                <a:cubicBezTo>
                  <a:pt x="402" y="314"/>
                  <a:pt x="413" y="292"/>
                  <a:pt x="421" y="267"/>
                </a:cubicBezTo>
                <a:cubicBezTo>
                  <a:pt x="418" y="211"/>
                  <a:pt x="441" y="140"/>
                  <a:pt x="401" y="100"/>
                </a:cubicBezTo>
                <a:cubicBezTo>
                  <a:pt x="387" y="86"/>
                  <a:pt x="368" y="77"/>
                  <a:pt x="352" y="66"/>
                </a:cubicBezTo>
                <a:cubicBezTo>
                  <a:pt x="336" y="55"/>
                  <a:pt x="310" y="24"/>
                  <a:pt x="310" y="24"/>
                </a:cubicBezTo>
                <a:cubicBezTo>
                  <a:pt x="145" y="31"/>
                  <a:pt x="168" y="0"/>
                  <a:pt x="95" y="7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MST Algorithm -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Pick the shortest edge between V</a:t>
            </a:r>
            <a:r>
              <a:rPr lang="en-US" sz="2000" baseline="-25000" smtClean="0"/>
              <a:t>T</a:t>
            </a:r>
            <a:r>
              <a:rPr lang="en-US" sz="2000" smtClean="0"/>
              <a:t> and V - V</a:t>
            </a:r>
            <a:r>
              <a:rPr lang="en-US" sz="2000" baseline="-25000" smtClean="0"/>
              <a:t>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Add that edge to MST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Expand V</a:t>
            </a:r>
            <a:r>
              <a:rPr lang="en-US" sz="2000" baseline="-25000" smtClean="0"/>
              <a:t>T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Freeform 24"/>
          <p:cNvSpPr>
            <a:spLocks/>
          </p:cNvSpPr>
          <p:nvPr/>
        </p:nvSpPr>
        <p:spPr bwMode="auto">
          <a:xfrm>
            <a:off x="819150" y="2089150"/>
            <a:ext cx="1493838" cy="746125"/>
          </a:xfrm>
          <a:custGeom>
            <a:avLst/>
            <a:gdLst>
              <a:gd name="T0" fmla="*/ 173038 w 941"/>
              <a:gd name="T1" fmla="*/ 47625 h 470"/>
              <a:gd name="T2" fmla="*/ 50800 w 941"/>
              <a:gd name="T3" fmla="*/ 125413 h 470"/>
              <a:gd name="T4" fmla="*/ 50800 w 941"/>
              <a:gd name="T5" fmla="*/ 400050 h 470"/>
              <a:gd name="T6" fmla="*/ 161925 w 941"/>
              <a:gd name="T7" fmla="*/ 500063 h 470"/>
              <a:gd name="T8" fmla="*/ 481013 w 941"/>
              <a:gd name="T9" fmla="*/ 665163 h 470"/>
              <a:gd name="T10" fmla="*/ 735013 w 941"/>
              <a:gd name="T11" fmla="*/ 720725 h 470"/>
              <a:gd name="T12" fmla="*/ 822325 w 941"/>
              <a:gd name="T13" fmla="*/ 742950 h 470"/>
              <a:gd name="T14" fmla="*/ 1417638 w 941"/>
              <a:gd name="T15" fmla="*/ 731838 h 470"/>
              <a:gd name="T16" fmla="*/ 1428750 w 941"/>
              <a:gd name="T17" fmla="*/ 698500 h 470"/>
              <a:gd name="T18" fmla="*/ 1471613 w 941"/>
              <a:gd name="T19" fmla="*/ 631825 h 470"/>
              <a:gd name="T20" fmla="*/ 1493838 w 941"/>
              <a:gd name="T21" fmla="*/ 565150 h 470"/>
              <a:gd name="T22" fmla="*/ 1428750 w 941"/>
              <a:gd name="T23" fmla="*/ 422275 h 470"/>
              <a:gd name="T24" fmla="*/ 1274763 w 941"/>
              <a:gd name="T25" fmla="*/ 279400 h 470"/>
              <a:gd name="T26" fmla="*/ 1241425 w 941"/>
              <a:gd name="T27" fmla="*/ 246063 h 470"/>
              <a:gd name="T28" fmla="*/ 1219200 w 941"/>
              <a:gd name="T29" fmla="*/ 212725 h 470"/>
              <a:gd name="T30" fmla="*/ 1042988 w 941"/>
              <a:gd name="T31" fmla="*/ 80963 h 470"/>
              <a:gd name="T32" fmla="*/ 811213 w 941"/>
              <a:gd name="T33" fmla="*/ 4763 h 470"/>
              <a:gd name="T34" fmla="*/ 128588 w 941"/>
              <a:gd name="T35" fmla="*/ 14288 h 470"/>
              <a:gd name="T36" fmla="*/ 106363 w 941"/>
              <a:gd name="T37" fmla="*/ 47625 h 470"/>
              <a:gd name="T38" fmla="*/ 95250 w 941"/>
              <a:gd name="T39" fmla="*/ 47625 h 4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41" h="470">
                <a:moveTo>
                  <a:pt x="109" y="30"/>
                </a:moveTo>
                <a:cubicBezTo>
                  <a:pt x="65" y="15"/>
                  <a:pt x="54" y="45"/>
                  <a:pt x="32" y="79"/>
                </a:cubicBezTo>
                <a:cubicBezTo>
                  <a:pt x="18" y="134"/>
                  <a:pt x="0" y="198"/>
                  <a:pt x="32" y="252"/>
                </a:cubicBezTo>
                <a:cubicBezTo>
                  <a:pt x="51" y="285"/>
                  <a:pt x="72" y="295"/>
                  <a:pt x="102" y="315"/>
                </a:cubicBezTo>
                <a:cubicBezTo>
                  <a:pt x="167" y="359"/>
                  <a:pt x="229" y="391"/>
                  <a:pt x="303" y="419"/>
                </a:cubicBezTo>
                <a:cubicBezTo>
                  <a:pt x="355" y="438"/>
                  <a:pt x="410" y="442"/>
                  <a:pt x="463" y="454"/>
                </a:cubicBezTo>
                <a:cubicBezTo>
                  <a:pt x="481" y="458"/>
                  <a:pt x="518" y="468"/>
                  <a:pt x="518" y="468"/>
                </a:cubicBezTo>
                <a:cubicBezTo>
                  <a:pt x="643" y="466"/>
                  <a:pt x="768" y="470"/>
                  <a:pt x="893" y="461"/>
                </a:cubicBezTo>
                <a:cubicBezTo>
                  <a:pt x="900" y="460"/>
                  <a:pt x="896" y="446"/>
                  <a:pt x="900" y="440"/>
                </a:cubicBezTo>
                <a:cubicBezTo>
                  <a:pt x="908" y="425"/>
                  <a:pt x="918" y="412"/>
                  <a:pt x="927" y="398"/>
                </a:cubicBezTo>
                <a:cubicBezTo>
                  <a:pt x="935" y="386"/>
                  <a:pt x="941" y="356"/>
                  <a:pt x="941" y="356"/>
                </a:cubicBezTo>
                <a:cubicBezTo>
                  <a:pt x="935" y="306"/>
                  <a:pt x="939" y="292"/>
                  <a:pt x="900" y="266"/>
                </a:cubicBezTo>
                <a:cubicBezTo>
                  <a:pt x="875" y="228"/>
                  <a:pt x="837" y="205"/>
                  <a:pt x="803" y="176"/>
                </a:cubicBezTo>
                <a:cubicBezTo>
                  <a:pt x="795" y="170"/>
                  <a:pt x="788" y="163"/>
                  <a:pt x="782" y="155"/>
                </a:cubicBezTo>
                <a:cubicBezTo>
                  <a:pt x="777" y="149"/>
                  <a:pt x="774" y="140"/>
                  <a:pt x="768" y="134"/>
                </a:cubicBezTo>
                <a:cubicBezTo>
                  <a:pt x="736" y="102"/>
                  <a:pt x="695" y="76"/>
                  <a:pt x="657" y="51"/>
                </a:cubicBezTo>
                <a:cubicBezTo>
                  <a:pt x="633" y="35"/>
                  <a:pt x="546" y="13"/>
                  <a:pt x="511" y="3"/>
                </a:cubicBezTo>
                <a:cubicBezTo>
                  <a:pt x="368" y="5"/>
                  <a:pt x="224" y="0"/>
                  <a:pt x="81" y="9"/>
                </a:cubicBezTo>
                <a:cubicBezTo>
                  <a:pt x="73" y="10"/>
                  <a:pt x="73" y="24"/>
                  <a:pt x="67" y="30"/>
                </a:cubicBezTo>
                <a:cubicBezTo>
                  <a:pt x="65" y="32"/>
                  <a:pt x="62" y="30"/>
                  <a:pt x="60" y="3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MST Algorithm -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Pick the shortest edge between V</a:t>
            </a:r>
            <a:r>
              <a:rPr lang="en-US" sz="2000" baseline="-25000" smtClean="0"/>
              <a:t>T</a:t>
            </a:r>
            <a:r>
              <a:rPr lang="en-US" sz="2000" smtClean="0"/>
              <a:t> and V - V</a:t>
            </a:r>
            <a:r>
              <a:rPr lang="en-US" sz="2000" baseline="-25000" smtClean="0"/>
              <a:t>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Add that edge to MST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Expand V</a:t>
            </a:r>
            <a:r>
              <a:rPr lang="en-US" sz="2000" baseline="-25000" smtClean="0"/>
              <a:t>T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Freeform 24"/>
          <p:cNvSpPr>
            <a:spLocks/>
          </p:cNvSpPr>
          <p:nvPr/>
        </p:nvSpPr>
        <p:spPr bwMode="auto">
          <a:xfrm>
            <a:off x="725488" y="2071688"/>
            <a:ext cx="1539875" cy="1608137"/>
          </a:xfrm>
          <a:custGeom>
            <a:avLst/>
            <a:gdLst>
              <a:gd name="T0" fmla="*/ 320675 w 970"/>
              <a:gd name="T1" fmla="*/ 11112 h 1013"/>
              <a:gd name="T2" fmla="*/ 133350 w 970"/>
              <a:gd name="T3" fmla="*/ 109537 h 1013"/>
              <a:gd name="T4" fmla="*/ 79375 w 970"/>
              <a:gd name="T5" fmla="*/ 187325 h 1013"/>
              <a:gd name="T6" fmla="*/ 57150 w 970"/>
              <a:gd name="T7" fmla="*/ 219075 h 1013"/>
              <a:gd name="T8" fmla="*/ 23813 w 970"/>
              <a:gd name="T9" fmla="*/ 352425 h 1013"/>
              <a:gd name="T10" fmla="*/ 23813 w 970"/>
              <a:gd name="T11" fmla="*/ 1343025 h 1013"/>
              <a:gd name="T12" fmla="*/ 177800 w 970"/>
              <a:gd name="T13" fmla="*/ 1608137 h 1013"/>
              <a:gd name="T14" fmla="*/ 454025 w 970"/>
              <a:gd name="T15" fmla="*/ 1597025 h 1013"/>
              <a:gd name="T16" fmla="*/ 706438 w 970"/>
              <a:gd name="T17" fmla="*/ 1431925 h 1013"/>
              <a:gd name="T18" fmla="*/ 773113 w 970"/>
              <a:gd name="T19" fmla="*/ 1320800 h 1013"/>
              <a:gd name="T20" fmla="*/ 882650 w 970"/>
              <a:gd name="T21" fmla="*/ 1001712 h 1013"/>
              <a:gd name="T22" fmla="*/ 1323975 w 970"/>
              <a:gd name="T23" fmla="*/ 946150 h 1013"/>
              <a:gd name="T24" fmla="*/ 1466850 w 970"/>
              <a:gd name="T25" fmla="*/ 792162 h 1013"/>
              <a:gd name="T26" fmla="*/ 1533525 w 970"/>
              <a:gd name="T27" fmla="*/ 704850 h 1013"/>
              <a:gd name="T28" fmla="*/ 1511300 w 970"/>
              <a:gd name="T29" fmla="*/ 550862 h 1013"/>
              <a:gd name="T30" fmla="*/ 1477963 w 970"/>
              <a:gd name="T31" fmla="*/ 528637 h 1013"/>
              <a:gd name="T32" fmla="*/ 1411288 w 970"/>
              <a:gd name="T33" fmla="*/ 461962 h 1013"/>
              <a:gd name="T34" fmla="*/ 1246188 w 970"/>
              <a:gd name="T35" fmla="*/ 319087 h 1013"/>
              <a:gd name="T36" fmla="*/ 971550 w 970"/>
              <a:gd name="T37" fmla="*/ 142875 h 1013"/>
              <a:gd name="T38" fmla="*/ 828675 w 970"/>
              <a:gd name="T39" fmla="*/ 65087 h 1013"/>
              <a:gd name="T40" fmla="*/ 717550 w 970"/>
              <a:gd name="T41" fmla="*/ 0 h 1013"/>
              <a:gd name="T42" fmla="*/ 233363 w 970"/>
              <a:gd name="T43" fmla="*/ 11112 h 101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70" h="1013">
                <a:moveTo>
                  <a:pt x="202" y="7"/>
                </a:moveTo>
                <a:cubicBezTo>
                  <a:pt x="156" y="16"/>
                  <a:pt x="114" y="31"/>
                  <a:pt x="84" y="69"/>
                </a:cubicBezTo>
                <a:cubicBezTo>
                  <a:pt x="72" y="85"/>
                  <a:pt x="61" y="102"/>
                  <a:pt x="50" y="118"/>
                </a:cubicBezTo>
                <a:cubicBezTo>
                  <a:pt x="45" y="125"/>
                  <a:pt x="36" y="138"/>
                  <a:pt x="36" y="138"/>
                </a:cubicBezTo>
                <a:cubicBezTo>
                  <a:pt x="29" y="166"/>
                  <a:pt x="24" y="194"/>
                  <a:pt x="15" y="222"/>
                </a:cubicBezTo>
                <a:cubicBezTo>
                  <a:pt x="0" y="495"/>
                  <a:pt x="3" y="393"/>
                  <a:pt x="15" y="846"/>
                </a:cubicBezTo>
                <a:cubicBezTo>
                  <a:pt x="17" y="910"/>
                  <a:pt x="50" y="992"/>
                  <a:pt x="112" y="1013"/>
                </a:cubicBezTo>
                <a:cubicBezTo>
                  <a:pt x="170" y="1011"/>
                  <a:pt x="228" y="1010"/>
                  <a:pt x="286" y="1006"/>
                </a:cubicBezTo>
                <a:cubicBezTo>
                  <a:pt x="347" y="1002"/>
                  <a:pt x="398" y="933"/>
                  <a:pt x="445" y="902"/>
                </a:cubicBezTo>
                <a:cubicBezTo>
                  <a:pt x="454" y="874"/>
                  <a:pt x="469" y="856"/>
                  <a:pt x="487" y="832"/>
                </a:cubicBezTo>
                <a:cubicBezTo>
                  <a:pt x="495" y="702"/>
                  <a:pt x="479" y="708"/>
                  <a:pt x="556" y="631"/>
                </a:cubicBezTo>
                <a:cubicBezTo>
                  <a:pt x="580" y="559"/>
                  <a:pt x="809" y="597"/>
                  <a:pt x="834" y="596"/>
                </a:cubicBezTo>
                <a:cubicBezTo>
                  <a:pt x="899" y="577"/>
                  <a:pt x="876" y="531"/>
                  <a:pt x="924" y="499"/>
                </a:cubicBezTo>
                <a:cubicBezTo>
                  <a:pt x="940" y="476"/>
                  <a:pt x="957" y="470"/>
                  <a:pt x="966" y="444"/>
                </a:cubicBezTo>
                <a:cubicBezTo>
                  <a:pt x="963" y="411"/>
                  <a:pt x="970" y="374"/>
                  <a:pt x="952" y="347"/>
                </a:cubicBezTo>
                <a:cubicBezTo>
                  <a:pt x="947" y="340"/>
                  <a:pt x="937" y="339"/>
                  <a:pt x="931" y="333"/>
                </a:cubicBezTo>
                <a:cubicBezTo>
                  <a:pt x="916" y="320"/>
                  <a:pt x="903" y="305"/>
                  <a:pt x="889" y="291"/>
                </a:cubicBezTo>
                <a:cubicBezTo>
                  <a:pt x="856" y="258"/>
                  <a:pt x="830" y="216"/>
                  <a:pt x="785" y="201"/>
                </a:cubicBezTo>
                <a:cubicBezTo>
                  <a:pt x="737" y="153"/>
                  <a:pt x="671" y="123"/>
                  <a:pt x="612" y="90"/>
                </a:cubicBezTo>
                <a:cubicBezTo>
                  <a:pt x="579" y="72"/>
                  <a:pt x="558" y="54"/>
                  <a:pt x="522" y="41"/>
                </a:cubicBezTo>
                <a:cubicBezTo>
                  <a:pt x="498" y="17"/>
                  <a:pt x="479" y="18"/>
                  <a:pt x="452" y="0"/>
                </a:cubicBezTo>
                <a:cubicBezTo>
                  <a:pt x="350" y="2"/>
                  <a:pt x="147" y="7"/>
                  <a:pt x="147" y="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MST Algorithm -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Pick the shortest edge between V</a:t>
            </a:r>
            <a:r>
              <a:rPr lang="en-US" sz="2000" baseline="-25000" smtClean="0"/>
              <a:t>T</a:t>
            </a:r>
            <a:r>
              <a:rPr lang="en-US" sz="2000" smtClean="0"/>
              <a:t> and V - V</a:t>
            </a:r>
            <a:r>
              <a:rPr lang="en-US" sz="2000" baseline="-25000" smtClean="0"/>
              <a:t>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Add that edge to MST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Expand V</a:t>
            </a:r>
            <a:r>
              <a:rPr lang="en-US" sz="2000" baseline="-25000" smtClean="0"/>
              <a:t>T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Freeform 24"/>
          <p:cNvSpPr>
            <a:spLocks/>
          </p:cNvSpPr>
          <p:nvPr/>
        </p:nvSpPr>
        <p:spPr bwMode="auto">
          <a:xfrm>
            <a:off x="671513" y="1576388"/>
            <a:ext cx="2627312" cy="2127250"/>
          </a:xfrm>
          <a:custGeom>
            <a:avLst/>
            <a:gdLst>
              <a:gd name="T0" fmla="*/ 1884362 w 1655"/>
              <a:gd name="T1" fmla="*/ 98425 h 1340"/>
              <a:gd name="T2" fmla="*/ 815975 w 1655"/>
              <a:gd name="T3" fmla="*/ 120650 h 1340"/>
              <a:gd name="T4" fmla="*/ 385762 w 1655"/>
              <a:gd name="T5" fmla="*/ 330200 h 1340"/>
              <a:gd name="T6" fmla="*/ 287337 w 1655"/>
              <a:gd name="T7" fmla="*/ 417513 h 1340"/>
              <a:gd name="T8" fmla="*/ 242887 w 1655"/>
              <a:gd name="T9" fmla="*/ 495300 h 1340"/>
              <a:gd name="T10" fmla="*/ 176212 w 1655"/>
              <a:gd name="T11" fmla="*/ 593725 h 1340"/>
              <a:gd name="T12" fmla="*/ 153987 w 1655"/>
              <a:gd name="T13" fmla="*/ 627063 h 1340"/>
              <a:gd name="T14" fmla="*/ 77787 w 1655"/>
              <a:gd name="T15" fmla="*/ 792163 h 1340"/>
              <a:gd name="T16" fmla="*/ 33337 w 1655"/>
              <a:gd name="T17" fmla="*/ 923925 h 1340"/>
              <a:gd name="T18" fmla="*/ 0 w 1655"/>
              <a:gd name="T19" fmla="*/ 1111250 h 1340"/>
              <a:gd name="T20" fmla="*/ 11112 w 1655"/>
              <a:gd name="T21" fmla="*/ 1508125 h 1340"/>
              <a:gd name="T22" fmla="*/ 22225 w 1655"/>
              <a:gd name="T23" fmla="*/ 1552575 h 1340"/>
              <a:gd name="T24" fmla="*/ 33337 w 1655"/>
              <a:gd name="T25" fmla="*/ 1816100 h 1340"/>
              <a:gd name="T26" fmla="*/ 88900 w 1655"/>
              <a:gd name="T27" fmla="*/ 1916113 h 1340"/>
              <a:gd name="T28" fmla="*/ 276225 w 1655"/>
              <a:gd name="T29" fmla="*/ 2125663 h 1340"/>
              <a:gd name="T30" fmla="*/ 528637 w 1655"/>
              <a:gd name="T31" fmla="*/ 2114550 h 1340"/>
              <a:gd name="T32" fmla="*/ 550862 w 1655"/>
              <a:gd name="T33" fmla="*/ 2081213 h 1340"/>
              <a:gd name="T34" fmla="*/ 673100 w 1655"/>
              <a:gd name="T35" fmla="*/ 1960563 h 1340"/>
              <a:gd name="T36" fmla="*/ 661987 w 1655"/>
              <a:gd name="T37" fmla="*/ 1695450 h 1340"/>
              <a:gd name="T38" fmla="*/ 695325 w 1655"/>
              <a:gd name="T39" fmla="*/ 1441450 h 1340"/>
              <a:gd name="T40" fmla="*/ 704850 w 1655"/>
              <a:gd name="T41" fmla="*/ 1409700 h 1340"/>
              <a:gd name="T42" fmla="*/ 849312 w 1655"/>
              <a:gd name="T43" fmla="*/ 1343025 h 1340"/>
              <a:gd name="T44" fmla="*/ 882650 w 1655"/>
              <a:gd name="T45" fmla="*/ 1331913 h 1340"/>
              <a:gd name="T46" fmla="*/ 1531937 w 1655"/>
              <a:gd name="T47" fmla="*/ 1331913 h 1340"/>
              <a:gd name="T48" fmla="*/ 1619250 w 1655"/>
              <a:gd name="T49" fmla="*/ 1309688 h 1340"/>
              <a:gd name="T50" fmla="*/ 1741487 w 1655"/>
              <a:gd name="T51" fmla="*/ 1255713 h 1340"/>
              <a:gd name="T52" fmla="*/ 1806575 w 1655"/>
              <a:gd name="T53" fmla="*/ 1233488 h 1340"/>
              <a:gd name="T54" fmla="*/ 1839912 w 1655"/>
              <a:gd name="T55" fmla="*/ 1200150 h 1340"/>
              <a:gd name="T56" fmla="*/ 1862137 w 1655"/>
              <a:gd name="T57" fmla="*/ 1111250 h 1340"/>
              <a:gd name="T58" fmla="*/ 1906587 w 1655"/>
              <a:gd name="T59" fmla="*/ 1089025 h 1340"/>
              <a:gd name="T60" fmla="*/ 2038350 w 1655"/>
              <a:gd name="T61" fmla="*/ 990600 h 1340"/>
              <a:gd name="T62" fmla="*/ 2214562 w 1655"/>
              <a:gd name="T63" fmla="*/ 847725 h 1340"/>
              <a:gd name="T64" fmla="*/ 2413000 w 1655"/>
              <a:gd name="T65" fmla="*/ 704850 h 1340"/>
              <a:gd name="T66" fmla="*/ 2446337 w 1655"/>
              <a:gd name="T67" fmla="*/ 693738 h 1340"/>
              <a:gd name="T68" fmla="*/ 2479675 w 1655"/>
              <a:gd name="T69" fmla="*/ 671513 h 1340"/>
              <a:gd name="T70" fmla="*/ 2501900 w 1655"/>
              <a:gd name="T71" fmla="*/ 638175 h 1340"/>
              <a:gd name="T72" fmla="*/ 2566987 w 1655"/>
              <a:gd name="T73" fmla="*/ 593725 h 1340"/>
              <a:gd name="T74" fmla="*/ 2589212 w 1655"/>
              <a:gd name="T75" fmla="*/ 406400 h 1340"/>
              <a:gd name="T76" fmla="*/ 2566987 w 1655"/>
              <a:gd name="T77" fmla="*/ 153988 h 1340"/>
              <a:gd name="T78" fmla="*/ 1884362 w 1655"/>
              <a:gd name="T79" fmla="*/ 98425 h 134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655" h="1340">
                <a:moveTo>
                  <a:pt x="1187" y="62"/>
                </a:moveTo>
                <a:cubicBezTo>
                  <a:pt x="843" y="82"/>
                  <a:pt x="1300" y="57"/>
                  <a:pt x="514" y="76"/>
                </a:cubicBezTo>
                <a:cubicBezTo>
                  <a:pt x="437" y="78"/>
                  <a:pt x="308" y="165"/>
                  <a:pt x="243" y="208"/>
                </a:cubicBezTo>
                <a:cubicBezTo>
                  <a:pt x="225" y="234"/>
                  <a:pt x="201" y="239"/>
                  <a:pt x="181" y="263"/>
                </a:cubicBezTo>
                <a:cubicBezTo>
                  <a:pt x="163" y="285"/>
                  <a:pt x="168" y="287"/>
                  <a:pt x="153" y="312"/>
                </a:cubicBezTo>
                <a:cubicBezTo>
                  <a:pt x="140" y="333"/>
                  <a:pt x="125" y="353"/>
                  <a:pt x="111" y="374"/>
                </a:cubicBezTo>
                <a:cubicBezTo>
                  <a:pt x="106" y="381"/>
                  <a:pt x="97" y="395"/>
                  <a:pt x="97" y="395"/>
                </a:cubicBezTo>
                <a:cubicBezTo>
                  <a:pt x="87" y="431"/>
                  <a:pt x="70" y="468"/>
                  <a:pt x="49" y="499"/>
                </a:cubicBezTo>
                <a:cubicBezTo>
                  <a:pt x="42" y="529"/>
                  <a:pt x="33" y="554"/>
                  <a:pt x="21" y="582"/>
                </a:cubicBezTo>
                <a:cubicBezTo>
                  <a:pt x="13" y="622"/>
                  <a:pt x="5" y="659"/>
                  <a:pt x="0" y="700"/>
                </a:cubicBezTo>
                <a:cubicBezTo>
                  <a:pt x="2" y="783"/>
                  <a:pt x="3" y="867"/>
                  <a:pt x="7" y="950"/>
                </a:cubicBezTo>
                <a:cubicBezTo>
                  <a:pt x="7" y="960"/>
                  <a:pt x="13" y="968"/>
                  <a:pt x="14" y="978"/>
                </a:cubicBezTo>
                <a:cubicBezTo>
                  <a:pt x="18" y="1033"/>
                  <a:pt x="15" y="1089"/>
                  <a:pt x="21" y="1144"/>
                </a:cubicBezTo>
                <a:cubicBezTo>
                  <a:pt x="23" y="1160"/>
                  <a:pt x="48" y="1192"/>
                  <a:pt x="56" y="1207"/>
                </a:cubicBezTo>
                <a:cubicBezTo>
                  <a:pt x="83" y="1261"/>
                  <a:pt x="113" y="1319"/>
                  <a:pt x="174" y="1339"/>
                </a:cubicBezTo>
                <a:cubicBezTo>
                  <a:pt x="227" y="1337"/>
                  <a:pt x="281" y="1340"/>
                  <a:pt x="333" y="1332"/>
                </a:cubicBezTo>
                <a:cubicBezTo>
                  <a:pt x="341" y="1331"/>
                  <a:pt x="341" y="1317"/>
                  <a:pt x="347" y="1311"/>
                </a:cubicBezTo>
                <a:cubicBezTo>
                  <a:pt x="372" y="1286"/>
                  <a:pt x="398" y="1260"/>
                  <a:pt x="424" y="1235"/>
                </a:cubicBezTo>
                <a:cubicBezTo>
                  <a:pt x="442" y="1181"/>
                  <a:pt x="428" y="1123"/>
                  <a:pt x="417" y="1068"/>
                </a:cubicBezTo>
                <a:cubicBezTo>
                  <a:pt x="421" y="998"/>
                  <a:pt x="420" y="966"/>
                  <a:pt x="438" y="908"/>
                </a:cubicBezTo>
                <a:cubicBezTo>
                  <a:pt x="440" y="901"/>
                  <a:pt x="439" y="893"/>
                  <a:pt x="444" y="888"/>
                </a:cubicBezTo>
                <a:cubicBezTo>
                  <a:pt x="463" y="869"/>
                  <a:pt x="512" y="854"/>
                  <a:pt x="535" y="846"/>
                </a:cubicBezTo>
                <a:cubicBezTo>
                  <a:pt x="542" y="844"/>
                  <a:pt x="556" y="839"/>
                  <a:pt x="556" y="839"/>
                </a:cubicBezTo>
                <a:cubicBezTo>
                  <a:pt x="726" y="846"/>
                  <a:pt x="782" y="852"/>
                  <a:pt x="965" y="839"/>
                </a:cubicBezTo>
                <a:cubicBezTo>
                  <a:pt x="984" y="838"/>
                  <a:pt x="1020" y="825"/>
                  <a:pt x="1020" y="825"/>
                </a:cubicBezTo>
                <a:cubicBezTo>
                  <a:pt x="1044" y="809"/>
                  <a:pt x="1070" y="801"/>
                  <a:pt x="1097" y="791"/>
                </a:cubicBezTo>
                <a:cubicBezTo>
                  <a:pt x="1110" y="786"/>
                  <a:pt x="1138" y="777"/>
                  <a:pt x="1138" y="777"/>
                </a:cubicBezTo>
                <a:cubicBezTo>
                  <a:pt x="1145" y="770"/>
                  <a:pt x="1155" y="765"/>
                  <a:pt x="1159" y="756"/>
                </a:cubicBezTo>
                <a:cubicBezTo>
                  <a:pt x="1168" y="739"/>
                  <a:pt x="1159" y="714"/>
                  <a:pt x="1173" y="700"/>
                </a:cubicBezTo>
                <a:cubicBezTo>
                  <a:pt x="1180" y="693"/>
                  <a:pt x="1192" y="692"/>
                  <a:pt x="1201" y="686"/>
                </a:cubicBezTo>
                <a:cubicBezTo>
                  <a:pt x="1222" y="672"/>
                  <a:pt x="1271" y="641"/>
                  <a:pt x="1284" y="624"/>
                </a:cubicBezTo>
                <a:cubicBezTo>
                  <a:pt x="1314" y="584"/>
                  <a:pt x="1356" y="562"/>
                  <a:pt x="1395" y="534"/>
                </a:cubicBezTo>
                <a:cubicBezTo>
                  <a:pt x="1435" y="505"/>
                  <a:pt x="1478" y="471"/>
                  <a:pt x="1520" y="444"/>
                </a:cubicBezTo>
                <a:cubicBezTo>
                  <a:pt x="1526" y="440"/>
                  <a:pt x="1534" y="440"/>
                  <a:pt x="1541" y="437"/>
                </a:cubicBezTo>
                <a:cubicBezTo>
                  <a:pt x="1549" y="433"/>
                  <a:pt x="1555" y="428"/>
                  <a:pt x="1562" y="423"/>
                </a:cubicBezTo>
                <a:cubicBezTo>
                  <a:pt x="1567" y="416"/>
                  <a:pt x="1570" y="408"/>
                  <a:pt x="1576" y="402"/>
                </a:cubicBezTo>
                <a:cubicBezTo>
                  <a:pt x="1588" y="391"/>
                  <a:pt x="1617" y="374"/>
                  <a:pt x="1617" y="374"/>
                </a:cubicBezTo>
                <a:cubicBezTo>
                  <a:pt x="1620" y="334"/>
                  <a:pt x="1631" y="296"/>
                  <a:pt x="1631" y="256"/>
                </a:cubicBezTo>
                <a:cubicBezTo>
                  <a:pt x="1631" y="203"/>
                  <a:pt x="1655" y="135"/>
                  <a:pt x="1617" y="97"/>
                </a:cubicBezTo>
                <a:cubicBezTo>
                  <a:pt x="1520" y="0"/>
                  <a:pt x="1228" y="61"/>
                  <a:pt x="1187" y="62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MST Algorithm -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Pick the shortest edge between V</a:t>
            </a:r>
            <a:r>
              <a:rPr lang="en-US" sz="2000" baseline="-25000" smtClean="0"/>
              <a:t>T</a:t>
            </a:r>
            <a:r>
              <a:rPr lang="en-US" sz="2000" smtClean="0"/>
              <a:t> and V - V</a:t>
            </a:r>
            <a:r>
              <a:rPr lang="en-US" sz="2000" baseline="-25000" smtClean="0"/>
              <a:t>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Add that edge to MST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Expand V</a:t>
            </a:r>
            <a:r>
              <a:rPr lang="en-US" sz="2000" baseline="-25000" smtClean="0"/>
              <a:t>T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Freeform 25"/>
          <p:cNvSpPr>
            <a:spLocks/>
          </p:cNvSpPr>
          <p:nvPr/>
        </p:nvSpPr>
        <p:spPr bwMode="auto">
          <a:xfrm>
            <a:off x="881063" y="1641475"/>
            <a:ext cx="2909887" cy="2005013"/>
          </a:xfrm>
          <a:custGeom>
            <a:avLst/>
            <a:gdLst>
              <a:gd name="T0" fmla="*/ 111125 w 1833"/>
              <a:gd name="T1" fmla="*/ 1949450 h 1263"/>
              <a:gd name="T2" fmla="*/ 0 w 1833"/>
              <a:gd name="T3" fmla="*/ 1697038 h 1263"/>
              <a:gd name="T4" fmla="*/ 11112 w 1833"/>
              <a:gd name="T5" fmla="*/ 528638 h 1263"/>
              <a:gd name="T6" fmla="*/ 131762 w 1833"/>
              <a:gd name="T7" fmla="*/ 419100 h 1263"/>
              <a:gd name="T8" fmla="*/ 385762 w 1833"/>
              <a:gd name="T9" fmla="*/ 484188 h 1263"/>
              <a:gd name="T10" fmla="*/ 452437 w 1833"/>
              <a:gd name="T11" fmla="*/ 528638 h 1263"/>
              <a:gd name="T12" fmla="*/ 517525 w 1833"/>
              <a:gd name="T13" fmla="*/ 550863 h 1263"/>
              <a:gd name="T14" fmla="*/ 561975 w 1833"/>
              <a:gd name="T15" fmla="*/ 584200 h 1263"/>
              <a:gd name="T16" fmla="*/ 595312 w 1833"/>
              <a:gd name="T17" fmla="*/ 595313 h 1263"/>
              <a:gd name="T18" fmla="*/ 650875 w 1833"/>
              <a:gd name="T19" fmla="*/ 649288 h 1263"/>
              <a:gd name="T20" fmla="*/ 715962 w 1833"/>
              <a:gd name="T21" fmla="*/ 671513 h 1263"/>
              <a:gd name="T22" fmla="*/ 1377950 w 1833"/>
              <a:gd name="T23" fmla="*/ 660400 h 1263"/>
              <a:gd name="T24" fmla="*/ 1443037 w 1833"/>
              <a:gd name="T25" fmla="*/ 617538 h 1263"/>
              <a:gd name="T26" fmla="*/ 1630362 w 1833"/>
              <a:gd name="T27" fmla="*/ 528638 h 1263"/>
              <a:gd name="T28" fmla="*/ 1719262 w 1833"/>
              <a:gd name="T29" fmla="*/ 495300 h 1263"/>
              <a:gd name="T30" fmla="*/ 1784350 w 1833"/>
              <a:gd name="T31" fmla="*/ 452438 h 1263"/>
              <a:gd name="T32" fmla="*/ 1839912 w 1833"/>
              <a:gd name="T33" fmla="*/ 319088 h 1263"/>
              <a:gd name="T34" fmla="*/ 1862137 w 1833"/>
              <a:gd name="T35" fmla="*/ 231775 h 1263"/>
              <a:gd name="T36" fmla="*/ 1917700 w 1833"/>
              <a:gd name="T37" fmla="*/ 165100 h 1263"/>
              <a:gd name="T38" fmla="*/ 2127250 w 1833"/>
              <a:gd name="T39" fmla="*/ 0 h 1263"/>
              <a:gd name="T40" fmla="*/ 2292350 w 1833"/>
              <a:gd name="T41" fmla="*/ 55563 h 1263"/>
              <a:gd name="T42" fmla="*/ 2413000 w 1833"/>
              <a:gd name="T43" fmla="*/ 187325 h 1263"/>
              <a:gd name="T44" fmla="*/ 2468562 w 1833"/>
              <a:gd name="T45" fmla="*/ 285750 h 1263"/>
              <a:gd name="T46" fmla="*/ 2479675 w 1833"/>
              <a:gd name="T47" fmla="*/ 363538 h 1263"/>
              <a:gd name="T48" fmla="*/ 2170112 w 1833"/>
              <a:gd name="T49" fmla="*/ 573088 h 1263"/>
              <a:gd name="T50" fmla="*/ 2060575 w 1833"/>
              <a:gd name="T51" fmla="*/ 628650 h 1263"/>
              <a:gd name="T52" fmla="*/ 1971675 w 1833"/>
              <a:gd name="T53" fmla="*/ 704850 h 1263"/>
              <a:gd name="T54" fmla="*/ 1928812 w 1833"/>
              <a:gd name="T55" fmla="*/ 804863 h 1263"/>
              <a:gd name="T56" fmla="*/ 1951037 w 1833"/>
              <a:gd name="T57" fmla="*/ 1003300 h 1263"/>
              <a:gd name="T58" fmla="*/ 2270125 w 1833"/>
              <a:gd name="T59" fmla="*/ 1135063 h 1263"/>
              <a:gd name="T60" fmla="*/ 2655887 w 1833"/>
              <a:gd name="T61" fmla="*/ 1289050 h 1263"/>
              <a:gd name="T62" fmla="*/ 2765425 w 1833"/>
              <a:gd name="T63" fmla="*/ 1366838 h 1263"/>
              <a:gd name="T64" fmla="*/ 2843212 w 1833"/>
              <a:gd name="T65" fmla="*/ 1443038 h 1263"/>
              <a:gd name="T66" fmla="*/ 2908300 w 1833"/>
              <a:gd name="T67" fmla="*/ 1674813 h 1263"/>
              <a:gd name="T68" fmla="*/ 2897187 w 1833"/>
              <a:gd name="T69" fmla="*/ 1839913 h 1263"/>
              <a:gd name="T70" fmla="*/ 2743200 w 1833"/>
              <a:gd name="T71" fmla="*/ 1884363 h 1263"/>
              <a:gd name="T72" fmla="*/ 2136775 w 1833"/>
              <a:gd name="T73" fmla="*/ 1828800 h 1263"/>
              <a:gd name="T74" fmla="*/ 2071687 w 1833"/>
              <a:gd name="T75" fmla="*/ 1795463 h 1263"/>
              <a:gd name="T76" fmla="*/ 1928812 w 1833"/>
              <a:gd name="T77" fmla="*/ 1697038 h 1263"/>
              <a:gd name="T78" fmla="*/ 1839912 w 1833"/>
              <a:gd name="T79" fmla="*/ 1630363 h 1263"/>
              <a:gd name="T80" fmla="*/ 1377950 w 1833"/>
              <a:gd name="T81" fmla="*/ 1454150 h 1263"/>
              <a:gd name="T82" fmla="*/ 1201737 w 1833"/>
              <a:gd name="T83" fmla="*/ 1398588 h 1263"/>
              <a:gd name="T84" fmla="*/ 738187 w 1833"/>
              <a:gd name="T85" fmla="*/ 1409700 h 1263"/>
              <a:gd name="T86" fmla="*/ 639762 w 1833"/>
              <a:gd name="T87" fmla="*/ 1443038 h 1263"/>
              <a:gd name="T88" fmla="*/ 606425 w 1833"/>
              <a:gd name="T89" fmla="*/ 1454150 h 1263"/>
              <a:gd name="T90" fmla="*/ 584200 w 1833"/>
              <a:gd name="T91" fmla="*/ 1487488 h 1263"/>
              <a:gd name="T92" fmla="*/ 550862 w 1833"/>
              <a:gd name="T93" fmla="*/ 1509713 h 1263"/>
              <a:gd name="T94" fmla="*/ 506412 w 1833"/>
              <a:gd name="T95" fmla="*/ 1574800 h 1263"/>
              <a:gd name="T96" fmla="*/ 452437 w 1833"/>
              <a:gd name="T97" fmla="*/ 1685925 h 1263"/>
              <a:gd name="T98" fmla="*/ 363537 w 1833"/>
              <a:gd name="T99" fmla="*/ 1895475 h 1263"/>
              <a:gd name="T100" fmla="*/ 307975 w 1833"/>
              <a:gd name="T101" fmla="*/ 1960563 h 1263"/>
              <a:gd name="T102" fmla="*/ 242887 w 1833"/>
              <a:gd name="T103" fmla="*/ 2005013 h 1263"/>
              <a:gd name="T104" fmla="*/ 142875 w 1833"/>
              <a:gd name="T105" fmla="*/ 1971675 h 1263"/>
              <a:gd name="T106" fmla="*/ 111125 w 1833"/>
              <a:gd name="T107" fmla="*/ 1960563 h 1263"/>
              <a:gd name="T108" fmla="*/ 111125 w 1833"/>
              <a:gd name="T109" fmla="*/ 1949450 h 126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833" h="1263">
                <a:moveTo>
                  <a:pt x="70" y="1228"/>
                </a:moveTo>
                <a:cubicBezTo>
                  <a:pt x="11" y="1170"/>
                  <a:pt x="14" y="1151"/>
                  <a:pt x="0" y="1069"/>
                </a:cubicBezTo>
                <a:cubicBezTo>
                  <a:pt x="2" y="824"/>
                  <a:pt x="2" y="578"/>
                  <a:pt x="7" y="333"/>
                </a:cubicBezTo>
                <a:cubicBezTo>
                  <a:pt x="8" y="297"/>
                  <a:pt x="54" y="274"/>
                  <a:pt x="83" y="264"/>
                </a:cubicBezTo>
                <a:cubicBezTo>
                  <a:pt x="149" y="270"/>
                  <a:pt x="189" y="272"/>
                  <a:pt x="243" y="305"/>
                </a:cubicBezTo>
                <a:cubicBezTo>
                  <a:pt x="257" y="314"/>
                  <a:pt x="269" y="328"/>
                  <a:pt x="285" y="333"/>
                </a:cubicBezTo>
                <a:cubicBezTo>
                  <a:pt x="299" y="338"/>
                  <a:pt x="326" y="347"/>
                  <a:pt x="326" y="347"/>
                </a:cubicBezTo>
                <a:cubicBezTo>
                  <a:pt x="335" y="354"/>
                  <a:pt x="344" y="362"/>
                  <a:pt x="354" y="368"/>
                </a:cubicBezTo>
                <a:cubicBezTo>
                  <a:pt x="360" y="372"/>
                  <a:pt x="369" y="370"/>
                  <a:pt x="375" y="375"/>
                </a:cubicBezTo>
                <a:cubicBezTo>
                  <a:pt x="415" y="407"/>
                  <a:pt x="361" y="388"/>
                  <a:pt x="410" y="409"/>
                </a:cubicBezTo>
                <a:cubicBezTo>
                  <a:pt x="423" y="415"/>
                  <a:pt x="451" y="423"/>
                  <a:pt x="451" y="423"/>
                </a:cubicBezTo>
                <a:cubicBezTo>
                  <a:pt x="590" y="421"/>
                  <a:pt x="729" y="426"/>
                  <a:pt x="868" y="416"/>
                </a:cubicBezTo>
                <a:cubicBezTo>
                  <a:pt x="884" y="415"/>
                  <a:pt x="895" y="398"/>
                  <a:pt x="909" y="389"/>
                </a:cubicBezTo>
                <a:cubicBezTo>
                  <a:pt x="949" y="362"/>
                  <a:pt x="982" y="348"/>
                  <a:pt x="1027" y="333"/>
                </a:cubicBezTo>
                <a:cubicBezTo>
                  <a:pt x="1046" y="327"/>
                  <a:pt x="1066" y="322"/>
                  <a:pt x="1083" y="312"/>
                </a:cubicBezTo>
                <a:cubicBezTo>
                  <a:pt x="1097" y="304"/>
                  <a:pt x="1124" y="285"/>
                  <a:pt x="1124" y="285"/>
                </a:cubicBezTo>
                <a:cubicBezTo>
                  <a:pt x="1135" y="251"/>
                  <a:pt x="1144" y="231"/>
                  <a:pt x="1159" y="201"/>
                </a:cubicBezTo>
                <a:cubicBezTo>
                  <a:pt x="1172" y="175"/>
                  <a:pt x="1161" y="178"/>
                  <a:pt x="1173" y="146"/>
                </a:cubicBezTo>
                <a:cubicBezTo>
                  <a:pt x="1180" y="127"/>
                  <a:pt x="1195" y="119"/>
                  <a:pt x="1208" y="104"/>
                </a:cubicBezTo>
                <a:cubicBezTo>
                  <a:pt x="1245" y="60"/>
                  <a:pt x="1283" y="19"/>
                  <a:pt x="1340" y="0"/>
                </a:cubicBezTo>
                <a:cubicBezTo>
                  <a:pt x="1382" y="7"/>
                  <a:pt x="1406" y="22"/>
                  <a:pt x="1444" y="35"/>
                </a:cubicBezTo>
                <a:cubicBezTo>
                  <a:pt x="1472" y="63"/>
                  <a:pt x="1495" y="88"/>
                  <a:pt x="1520" y="118"/>
                </a:cubicBezTo>
                <a:cubicBezTo>
                  <a:pt x="1536" y="137"/>
                  <a:pt x="1541" y="160"/>
                  <a:pt x="1555" y="180"/>
                </a:cubicBezTo>
                <a:cubicBezTo>
                  <a:pt x="1557" y="196"/>
                  <a:pt x="1563" y="213"/>
                  <a:pt x="1562" y="229"/>
                </a:cubicBezTo>
                <a:cubicBezTo>
                  <a:pt x="1555" y="318"/>
                  <a:pt x="1436" y="344"/>
                  <a:pt x="1367" y="361"/>
                </a:cubicBezTo>
                <a:cubicBezTo>
                  <a:pt x="1344" y="376"/>
                  <a:pt x="1321" y="381"/>
                  <a:pt x="1298" y="396"/>
                </a:cubicBezTo>
                <a:cubicBezTo>
                  <a:pt x="1280" y="421"/>
                  <a:pt x="1262" y="419"/>
                  <a:pt x="1242" y="444"/>
                </a:cubicBezTo>
                <a:cubicBezTo>
                  <a:pt x="1228" y="462"/>
                  <a:pt x="1215" y="507"/>
                  <a:pt x="1215" y="507"/>
                </a:cubicBezTo>
                <a:cubicBezTo>
                  <a:pt x="1218" y="549"/>
                  <a:pt x="1206" y="597"/>
                  <a:pt x="1229" y="632"/>
                </a:cubicBezTo>
                <a:cubicBezTo>
                  <a:pt x="1260" y="680"/>
                  <a:pt x="1378" y="709"/>
                  <a:pt x="1430" y="715"/>
                </a:cubicBezTo>
                <a:cubicBezTo>
                  <a:pt x="1516" y="737"/>
                  <a:pt x="1599" y="762"/>
                  <a:pt x="1673" y="812"/>
                </a:cubicBezTo>
                <a:cubicBezTo>
                  <a:pt x="1696" y="828"/>
                  <a:pt x="1720" y="843"/>
                  <a:pt x="1742" y="861"/>
                </a:cubicBezTo>
                <a:cubicBezTo>
                  <a:pt x="1760" y="876"/>
                  <a:pt x="1791" y="909"/>
                  <a:pt x="1791" y="909"/>
                </a:cubicBezTo>
                <a:cubicBezTo>
                  <a:pt x="1803" y="958"/>
                  <a:pt x="1820" y="1006"/>
                  <a:pt x="1832" y="1055"/>
                </a:cubicBezTo>
                <a:cubicBezTo>
                  <a:pt x="1830" y="1090"/>
                  <a:pt x="1833" y="1125"/>
                  <a:pt x="1825" y="1159"/>
                </a:cubicBezTo>
                <a:cubicBezTo>
                  <a:pt x="1819" y="1183"/>
                  <a:pt x="1732" y="1187"/>
                  <a:pt x="1728" y="1187"/>
                </a:cubicBezTo>
                <a:cubicBezTo>
                  <a:pt x="1591" y="1233"/>
                  <a:pt x="1472" y="1184"/>
                  <a:pt x="1346" y="1152"/>
                </a:cubicBezTo>
                <a:cubicBezTo>
                  <a:pt x="1294" y="1115"/>
                  <a:pt x="1358" y="1157"/>
                  <a:pt x="1305" y="1131"/>
                </a:cubicBezTo>
                <a:cubicBezTo>
                  <a:pt x="1272" y="1115"/>
                  <a:pt x="1248" y="1086"/>
                  <a:pt x="1215" y="1069"/>
                </a:cubicBezTo>
                <a:cubicBezTo>
                  <a:pt x="1199" y="1045"/>
                  <a:pt x="1187" y="1036"/>
                  <a:pt x="1159" y="1027"/>
                </a:cubicBezTo>
                <a:cubicBezTo>
                  <a:pt x="1084" y="952"/>
                  <a:pt x="970" y="928"/>
                  <a:pt x="868" y="916"/>
                </a:cubicBezTo>
                <a:cubicBezTo>
                  <a:pt x="831" y="904"/>
                  <a:pt x="793" y="894"/>
                  <a:pt x="757" y="881"/>
                </a:cubicBezTo>
                <a:cubicBezTo>
                  <a:pt x="660" y="883"/>
                  <a:pt x="562" y="882"/>
                  <a:pt x="465" y="888"/>
                </a:cubicBezTo>
                <a:cubicBezTo>
                  <a:pt x="443" y="889"/>
                  <a:pt x="424" y="902"/>
                  <a:pt x="403" y="909"/>
                </a:cubicBezTo>
                <a:cubicBezTo>
                  <a:pt x="396" y="911"/>
                  <a:pt x="382" y="916"/>
                  <a:pt x="382" y="916"/>
                </a:cubicBezTo>
                <a:cubicBezTo>
                  <a:pt x="377" y="923"/>
                  <a:pt x="374" y="931"/>
                  <a:pt x="368" y="937"/>
                </a:cubicBezTo>
                <a:cubicBezTo>
                  <a:pt x="362" y="943"/>
                  <a:pt x="353" y="945"/>
                  <a:pt x="347" y="951"/>
                </a:cubicBezTo>
                <a:cubicBezTo>
                  <a:pt x="336" y="963"/>
                  <a:pt x="319" y="992"/>
                  <a:pt x="319" y="992"/>
                </a:cubicBezTo>
                <a:cubicBezTo>
                  <a:pt x="310" y="1018"/>
                  <a:pt x="297" y="1038"/>
                  <a:pt x="285" y="1062"/>
                </a:cubicBezTo>
                <a:cubicBezTo>
                  <a:pt x="263" y="1106"/>
                  <a:pt x="268" y="1157"/>
                  <a:pt x="229" y="1194"/>
                </a:cubicBezTo>
                <a:cubicBezTo>
                  <a:pt x="216" y="1206"/>
                  <a:pt x="207" y="1223"/>
                  <a:pt x="194" y="1235"/>
                </a:cubicBezTo>
                <a:cubicBezTo>
                  <a:pt x="182" y="1246"/>
                  <a:pt x="153" y="1263"/>
                  <a:pt x="153" y="1263"/>
                </a:cubicBezTo>
                <a:cubicBezTo>
                  <a:pt x="132" y="1256"/>
                  <a:pt x="111" y="1249"/>
                  <a:pt x="90" y="1242"/>
                </a:cubicBezTo>
                <a:cubicBezTo>
                  <a:pt x="83" y="1240"/>
                  <a:pt x="70" y="1235"/>
                  <a:pt x="70" y="1235"/>
                </a:cubicBezTo>
                <a:cubicBezTo>
                  <a:pt x="52" y="1209"/>
                  <a:pt x="50" y="1208"/>
                  <a:pt x="70" y="1228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5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MST Algorithm -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Pick the shortest edge between V</a:t>
            </a:r>
            <a:r>
              <a:rPr lang="en-US" sz="2000" baseline="-25000" smtClean="0"/>
              <a:t>T</a:t>
            </a:r>
            <a:r>
              <a:rPr lang="en-US" sz="2000" smtClean="0"/>
              <a:t> and V - V</a:t>
            </a:r>
            <a:r>
              <a:rPr lang="en-US" sz="2000" baseline="-25000" smtClean="0"/>
              <a:t>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Add that edge to MST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Expand V</a:t>
            </a:r>
            <a:r>
              <a:rPr lang="en-US" sz="2000" baseline="-25000" smtClean="0"/>
              <a:t>T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Freeform 24"/>
          <p:cNvSpPr>
            <a:spLocks/>
          </p:cNvSpPr>
          <p:nvPr/>
        </p:nvSpPr>
        <p:spPr bwMode="auto">
          <a:xfrm>
            <a:off x="793750" y="1617663"/>
            <a:ext cx="3436938" cy="2792412"/>
          </a:xfrm>
          <a:custGeom>
            <a:avLst/>
            <a:gdLst>
              <a:gd name="T0" fmla="*/ 1971675 w 2165"/>
              <a:gd name="T1" fmla="*/ 166687 h 1759"/>
              <a:gd name="T2" fmla="*/ 1860550 w 2165"/>
              <a:gd name="T3" fmla="*/ 200025 h 1759"/>
              <a:gd name="T4" fmla="*/ 1574800 w 2165"/>
              <a:gd name="T5" fmla="*/ 288925 h 1759"/>
              <a:gd name="T6" fmla="*/ 1222375 w 2165"/>
              <a:gd name="T7" fmla="*/ 376237 h 1759"/>
              <a:gd name="T8" fmla="*/ 473075 w 2165"/>
              <a:gd name="T9" fmla="*/ 387350 h 1759"/>
              <a:gd name="T10" fmla="*/ 176213 w 2165"/>
              <a:gd name="T11" fmla="*/ 608012 h 1759"/>
              <a:gd name="T12" fmla="*/ 31750 w 2165"/>
              <a:gd name="T13" fmla="*/ 784225 h 1759"/>
              <a:gd name="T14" fmla="*/ 0 w 2165"/>
              <a:gd name="T15" fmla="*/ 927100 h 1759"/>
              <a:gd name="T16" fmla="*/ 11113 w 2165"/>
              <a:gd name="T17" fmla="*/ 1555750 h 1759"/>
              <a:gd name="T18" fmla="*/ 153988 w 2165"/>
              <a:gd name="T19" fmla="*/ 1797050 h 1759"/>
              <a:gd name="T20" fmla="*/ 263525 w 2165"/>
              <a:gd name="T21" fmla="*/ 1897062 h 1759"/>
              <a:gd name="T22" fmla="*/ 604838 w 2165"/>
              <a:gd name="T23" fmla="*/ 1841500 h 1759"/>
              <a:gd name="T24" fmla="*/ 925513 w 2165"/>
              <a:gd name="T25" fmla="*/ 1852612 h 1759"/>
              <a:gd name="T26" fmla="*/ 1112838 w 2165"/>
              <a:gd name="T27" fmla="*/ 1908175 h 1759"/>
              <a:gd name="T28" fmla="*/ 1398588 w 2165"/>
              <a:gd name="T29" fmla="*/ 1984375 h 1759"/>
              <a:gd name="T30" fmla="*/ 1552575 w 2165"/>
              <a:gd name="T31" fmla="*/ 2051050 h 1759"/>
              <a:gd name="T32" fmla="*/ 1641475 w 2165"/>
              <a:gd name="T33" fmla="*/ 2128837 h 1759"/>
              <a:gd name="T34" fmla="*/ 1684338 w 2165"/>
              <a:gd name="T35" fmla="*/ 2260600 h 1759"/>
              <a:gd name="T36" fmla="*/ 1762125 w 2165"/>
              <a:gd name="T37" fmla="*/ 2679700 h 1759"/>
              <a:gd name="T38" fmla="*/ 1905000 w 2165"/>
              <a:gd name="T39" fmla="*/ 2789237 h 1759"/>
              <a:gd name="T40" fmla="*/ 2346325 w 2165"/>
              <a:gd name="T41" fmla="*/ 2778125 h 1759"/>
              <a:gd name="T42" fmla="*/ 2401888 w 2165"/>
              <a:gd name="T43" fmla="*/ 2700337 h 1759"/>
              <a:gd name="T44" fmla="*/ 2433638 w 2165"/>
              <a:gd name="T45" fmla="*/ 2668587 h 1759"/>
              <a:gd name="T46" fmla="*/ 2478088 w 2165"/>
              <a:gd name="T47" fmla="*/ 2601912 h 1759"/>
              <a:gd name="T48" fmla="*/ 2522538 w 2165"/>
              <a:gd name="T49" fmla="*/ 2459037 h 1759"/>
              <a:gd name="T50" fmla="*/ 2632075 w 2165"/>
              <a:gd name="T51" fmla="*/ 2392362 h 1759"/>
              <a:gd name="T52" fmla="*/ 2698750 w 2165"/>
              <a:gd name="T53" fmla="*/ 2347912 h 1759"/>
              <a:gd name="T54" fmla="*/ 2930525 w 2165"/>
              <a:gd name="T55" fmla="*/ 2305050 h 1759"/>
              <a:gd name="T56" fmla="*/ 3160713 w 2165"/>
              <a:gd name="T57" fmla="*/ 2216150 h 1759"/>
              <a:gd name="T58" fmla="*/ 3348038 w 2165"/>
              <a:gd name="T59" fmla="*/ 1984375 h 1759"/>
              <a:gd name="T60" fmla="*/ 3436938 w 2165"/>
              <a:gd name="T61" fmla="*/ 1765300 h 1759"/>
              <a:gd name="T62" fmla="*/ 3425825 w 2165"/>
              <a:gd name="T63" fmla="*/ 1511300 h 1759"/>
              <a:gd name="T64" fmla="*/ 3194050 w 2165"/>
              <a:gd name="T65" fmla="*/ 1323975 h 1759"/>
              <a:gd name="T66" fmla="*/ 2984500 w 2165"/>
              <a:gd name="T67" fmla="*/ 1246187 h 1759"/>
              <a:gd name="T68" fmla="*/ 2754313 w 2165"/>
              <a:gd name="T69" fmla="*/ 1147762 h 1759"/>
              <a:gd name="T70" fmla="*/ 2489200 w 2165"/>
              <a:gd name="T71" fmla="*/ 1004887 h 1759"/>
              <a:gd name="T72" fmla="*/ 2368550 w 2165"/>
              <a:gd name="T73" fmla="*/ 871537 h 1759"/>
              <a:gd name="T74" fmla="*/ 2346325 w 2165"/>
              <a:gd name="T75" fmla="*/ 806450 h 1759"/>
              <a:gd name="T76" fmla="*/ 2390775 w 2165"/>
              <a:gd name="T77" fmla="*/ 574675 h 1759"/>
              <a:gd name="T78" fmla="*/ 2444750 w 2165"/>
              <a:gd name="T79" fmla="*/ 465137 h 1759"/>
              <a:gd name="T80" fmla="*/ 2500313 w 2165"/>
              <a:gd name="T81" fmla="*/ 200025 h 1759"/>
              <a:gd name="T82" fmla="*/ 2478088 w 2165"/>
              <a:gd name="T83" fmla="*/ 112712 h 1759"/>
              <a:gd name="T84" fmla="*/ 2235200 w 2165"/>
              <a:gd name="T85" fmla="*/ 1587 h 1759"/>
              <a:gd name="T86" fmla="*/ 1916113 w 2165"/>
              <a:gd name="T87" fmla="*/ 34925 h 1759"/>
              <a:gd name="T88" fmla="*/ 1839913 w 2165"/>
              <a:gd name="T89" fmla="*/ 122237 h 1759"/>
              <a:gd name="T90" fmla="*/ 1773238 w 2165"/>
              <a:gd name="T91" fmla="*/ 244475 h 175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65" h="1759">
                <a:moveTo>
                  <a:pt x="1242" y="105"/>
                </a:moveTo>
                <a:cubicBezTo>
                  <a:pt x="1219" y="113"/>
                  <a:pt x="1195" y="118"/>
                  <a:pt x="1172" y="126"/>
                </a:cubicBezTo>
                <a:cubicBezTo>
                  <a:pt x="1121" y="162"/>
                  <a:pt x="1051" y="167"/>
                  <a:pt x="992" y="182"/>
                </a:cubicBezTo>
                <a:cubicBezTo>
                  <a:pt x="918" y="200"/>
                  <a:pt x="844" y="218"/>
                  <a:pt x="770" y="237"/>
                </a:cubicBezTo>
                <a:cubicBezTo>
                  <a:pt x="618" y="276"/>
                  <a:pt x="455" y="242"/>
                  <a:pt x="298" y="244"/>
                </a:cubicBezTo>
                <a:cubicBezTo>
                  <a:pt x="213" y="265"/>
                  <a:pt x="161" y="312"/>
                  <a:pt x="111" y="383"/>
                </a:cubicBezTo>
                <a:cubicBezTo>
                  <a:pt x="84" y="422"/>
                  <a:pt x="47" y="454"/>
                  <a:pt x="20" y="494"/>
                </a:cubicBezTo>
                <a:cubicBezTo>
                  <a:pt x="15" y="525"/>
                  <a:pt x="6" y="553"/>
                  <a:pt x="0" y="584"/>
                </a:cubicBezTo>
                <a:cubicBezTo>
                  <a:pt x="2" y="716"/>
                  <a:pt x="3" y="848"/>
                  <a:pt x="7" y="980"/>
                </a:cubicBezTo>
                <a:cubicBezTo>
                  <a:pt x="9" y="1033"/>
                  <a:pt x="47" y="1115"/>
                  <a:pt x="97" y="1132"/>
                </a:cubicBezTo>
                <a:cubicBezTo>
                  <a:pt x="122" y="1170"/>
                  <a:pt x="125" y="1181"/>
                  <a:pt x="166" y="1195"/>
                </a:cubicBezTo>
                <a:cubicBezTo>
                  <a:pt x="242" y="1190"/>
                  <a:pt x="309" y="1185"/>
                  <a:pt x="381" y="1160"/>
                </a:cubicBezTo>
                <a:cubicBezTo>
                  <a:pt x="448" y="1162"/>
                  <a:pt x="516" y="1163"/>
                  <a:pt x="583" y="1167"/>
                </a:cubicBezTo>
                <a:cubicBezTo>
                  <a:pt x="622" y="1169"/>
                  <a:pt x="663" y="1193"/>
                  <a:pt x="701" y="1202"/>
                </a:cubicBezTo>
                <a:cubicBezTo>
                  <a:pt x="763" y="1216"/>
                  <a:pt x="819" y="1234"/>
                  <a:pt x="881" y="1250"/>
                </a:cubicBezTo>
                <a:cubicBezTo>
                  <a:pt x="915" y="1259"/>
                  <a:pt x="942" y="1283"/>
                  <a:pt x="978" y="1292"/>
                </a:cubicBezTo>
                <a:cubicBezTo>
                  <a:pt x="1000" y="1314"/>
                  <a:pt x="1017" y="1316"/>
                  <a:pt x="1034" y="1341"/>
                </a:cubicBezTo>
                <a:cubicBezTo>
                  <a:pt x="1051" y="1406"/>
                  <a:pt x="1040" y="1379"/>
                  <a:pt x="1061" y="1424"/>
                </a:cubicBezTo>
                <a:cubicBezTo>
                  <a:pt x="1064" y="1520"/>
                  <a:pt x="1036" y="1623"/>
                  <a:pt x="1110" y="1688"/>
                </a:cubicBezTo>
                <a:cubicBezTo>
                  <a:pt x="1142" y="1716"/>
                  <a:pt x="1159" y="1743"/>
                  <a:pt x="1200" y="1757"/>
                </a:cubicBezTo>
                <a:cubicBezTo>
                  <a:pt x="1293" y="1755"/>
                  <a:pt x="1386" y="1759"/>
                  <a:pt x="1478" y="1750"/>
                </a:cubicBezTo>
                <a:cubicBezTo>
                  <a:pt x="1495" y="1748"/>
                  <a:pt x="1507" y="1710"/>
                  <a:pt x="1513" y="1701"/>
                </a:cubicBezTo>
                <a:cubicBezTo>
                  <a:pt x="1518" y="1693"/>
                  <a:pt x="1527" y="1688"/>
                  <a:pt x="1533" y="1681"/>
                </a:cubicBezTo>
                <a:cubicBezTo>
                  <a:pt x="1543" y="1668"/>
                  <a:pt x="1552" y="1653"/>
                  <a:pt x="1561" y="1639"/>
                </a:cubicBezTo>
                <a:cubicBezTo>
                  <a:pt x="1575" y="1619"/>
                  <a:pt x="1572" y="1566"/>
                  <a:pt x="1589" y="1549"/>
                </a:cubicBezTo>
                <a:cubicBezTo>
                  <a:pt x="1661" y="1476"/>
                  <a:pt x="1612" y="1533"/>
                  <a:pt x="1658" y="1507"/>
                </a:cubicBezTo>
                <a:cubicBezTo>
                  <a:pt x="1673" y="1499"/>
                  <a:pt x="1684" y="1483"/>
                  <a:pt x="1700" y="1479"/>
                </a:cubicBezTo>
                <a:cubicBezTo>
                  <a:pt x="1748" y="1467"/>
                  <a:pt x="1799" y="1468"/>
                  <a:pt x="1846" y="1452"/>
                </a:cubicBezTo>
                <a:cubicBezTo>
                  <a:pt x="1895" y="1435"/>
                  <a:pt x="1941" y="1409"/>
                  <a:pt x="1991" y="1396"/>
                </a:cubicBezTo>
                <a:cubicBezTo>
                  <a:pt x="2053" y="1355"/>
                  <a:pt x="2074" y="1312"/>
                  <a:pt x="2109" y="1250"/>
                </a:cubicBezTo>
                <a:cubicBezTo>
                  <a:pt x="2121" y="1203"/>
                  <a:pt x="2149" y="1159"/>
                  <a:pt x="2165" y="1112"/>
                </a:cubicBezTo>
                <a:cubicBezTo>
                  <a:pt x="2163" y="1059"/>
                  <a:pt x="2162" y="1005"/>
                  <a:pt x="2158" y="952"/>
                </a:cubicBezTo>
                <a:cubicBezTo>
                  <a:pt x="2152" y="876"/>
                  <a:pt x="2073" y="846"/>
                  <a:pt x="2012" y="834"/>
                </a:cubicBezTo>
                <a:cubicBezTo>
                  <a:pt x="1974" y="817"/>
                  <a:pt x="1921" y="795"/>
                  <a:pt x="1880" y="785"/>
                </a:cubicBezTo>
                <a:cubicBezTo>
                  <a:pt x="1837" y="755"/>
                  <a:pt x="1782" y="747"/>
                  <a:pt x="1735" y="723"/>
                </a:cubicBezTo>
                <a:cubicBezTo>
                  <a:pt x="1681" y="695"/>
                  <a:pt x="1626" y="652"/>
                  <a:pt x="1568" y="633"/>
                </a:cubicBezTo>
                <a:cubicBezTo>
                  <a:pt x="1536" y="601"/>
                  <a:pt x="1517" y="589"/>
                  <a:pt x="1492" y="549"/>
                </a:cubicBezTo>
                <a:cubicBezTo>
                  <a:pt x="1484" y="537"/>
                  <a:pt x="1478" y="508"/>
                  <a:pt x="1478" y="508"/>
                </a:cubicBezTo>
                <a:cubicBezTo>
                  <a:pt x="1483" y="436"/>
                  <a:pt x="1473" y="412"/>
                  <a:pt x="1506" y="362"/>
                </a:cubicBezTo>
                <a:cubicBezTo>
                  <a:pt x="1513" y="333"/>
                  <a:pt x="1523" y="317"/>
                  <a:pt x="1540" y="293"/>
                </a:cubicBezTo>
                <a:cubicBezTo>
                  <a:pt x="1558" y="238"/>
                  <a:pt x="1565" y="184"/>
                  <a:pt x="1575" y="126"/>
                </a:cubicBezTo>
                <a:cubicBezTo>
                  <a:pt x="1570" y="108"/>
                  <a:pt x="1569" y="88"/>
                  <a:pt x="1561" y="71"/>
                </a:cubicBezTo>
                <a:cubicBezTo>
                  <a:pt x="1537" y="20"/>
                  <a:pt x="1455" y="9"/>
                  <a:pt x="1408" y="1"/>
                </a:cubicBezTo>
                <a:cubicBezTo>
                  <a:pt x="1340" y="4"/>
                  <a:pt x="1272" y="0"/>
                  <a:pt x="1207" y="22"/>
                </a:cubicBezTo>
                <a:cubicBezTo>
                  <a:pt x="1175" y="71"/>
                  <a:pt x="1193" y="55"/>
                  <a:pt x="1159" y="77"/>
                </a:cubicBezTo>
                <a:cubicBezTo>
                  <a:pt x="1141" y="104"/>
                  <a:pt x="1117" y="119"/>
                  <a:pt x="1117" y="15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Prim’s MST Algorithm -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0" y="1600200"/>
            <a:ext cx="2438400" cy="4267200"/>
          </a:xfrm>
        </p:spPr>
        <p:txBody>
          <a:bodyPr/>
          <a:lstStyle/>
          <a:p>
            <a:pPr eaLnBrk="1" hangingPunct="1"/>
            <a:r>
              <a:rPr lang="en-US" sz="2000" smtClean="0"/>
              <a:t>All vertices are included in V</a:t>
            </a:r>
            <a:r>
              <a:rPr lang="en-US" sz="2000" baseline="-25000" smtClean="0"/>
              <a:t>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MST edges are highlighted</a:t>
            </a:r>
            <a:endParaRPr lang="en-US" sz="2000" baseline="-25000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733800" y="45720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1143000" y="1828800"/>
            <a:ext cx="1905000" cy="457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6576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667000" y="4114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048000" y="1752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981200" y="2590800"/>
            <a:ext cx="762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066800" y="22098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066800" y="3276600"/>
            <a:ext cx="762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V="1">
            <a:off x="1143000" y="3352800"/>
            <a:ext cx="2590800" cy="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1066800" y="2286000"/>
            <a:ext cx="0" cy="990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 flipV="1">
            <a:off x="1143000" y="2362200"/>
            <a:ext cx="838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2057400" y="1905000"/>
            <a:ext cx="9906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H="1" flipV="1">
            <a:off x="2057400" y="2743200"/>
            <a:ext cx="1600200" cy="609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H="1" flipV="1">
            <a:off x="2743200" y="4191000"/>
            <a:ext cx="99060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H="1" flipV="1">
            <a:off x="1143000" y="3429000"/>
            <a:ext cx="1524000" cy="6858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 flipV="1">
            <a:off x="3124200" y="1905000"/>
            <a:ext cx="533400" cy="13716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H="1" flipV="1">
            <a:off x="3657600" y="3352800"/>
            <a:ext cx="76200" cy="1219200"/>
          </a:xfrm>
          <a:prstGeom prst="line">
            <a:avLst/>
          </a:prstGeom>
          <a:noFill/>
          <a:ln w="1905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V="1">
            <a:off x="2743200" y="3352800"/>
            <a:ext cx="9144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Freeform 24"/>
          <p:cNvSpPr>
            <a:spLocks/>
          </p:cNvSpPr>
          <p:nvPr/>
        </p:nvSpPr>
        <p:spPr bwMode="auto">
          <a:xfrm>
            <a:off x="790575" y="1630363"/>
            <a:ext cx="3800475" cy="3141662"/>
          </a:xfrm>
          <a:custGeom>
            <a:avLst/>
            <a:gdLst>
              <a:gd name="T0" fmla="*/ 1622425 w 2394"/>
              <a:gd name="T1" fmla="*/ 153987 h 1979"/>
              <a:gd name="T2" fmla="*/ 1225550 w 2394"/>
              <a:gd name="T3" fmla="*/ 220662 h 1979"/>
              <a:gd name="T4" fmla="*/ 696913 w 2394"/>
              <a:gd name="T5" fmla="*/ 242887 h 1979"/>
              <a:gd name="T6" fmla="*/ 576263 w 2394"/>
              <a:gd name="T7" fmla="*/ 254000 h 1979"/>
              <a:gd name="T8" fmla="*/ 487363 w 2394"/>
              <a:gd name="T9" fmla="*/ 276225 h 1979"/>
              <a:gd name="T10" fmla="*/ 266700 w 2394"/>
              <a:gd name="T11" fmla="*/ 441325 h 1979"/>
              <a:gd name="T12" fmla="*/ 201613 w 2394"/>
              <a:gd name="T13" fmla="*/ 495300 h 1979"/>
              <a:gd name="T14" fmla="*/ 34925 w 2394"/>
              <a:gd name="T15" fmla="*/ 771525 h 1979"/>
              <a:gd name="T16" fmla="*/ 3175 w 2394"/>
              <a:gd name="T17" fmla="*/ 869950 h 1979"/>
              <a:gd name="T18" fmla="*/ 14288 w 2394"/>
              <a:gd name="T19" fmla="*/ 1719262 h 1979"/>
              <a:gd name="T20" fmla="*/ 179388 w 2394"/>
              <a:gd name="T21" fmla="*/ 2027237 h 1979"/>
              <a:gd name="T22" fmla="*/ 344488 w 2394"/>
              <a:gd name="T23" fmla="*/ 2192337 h 1979"/>
              <a:gd name="T24" fmla="*/ 476250 w 2394"/>
              <a:gd name="T25" fmla="*/ 2259012 h 1979"/>
              <a:gd name="T26" fmla="*/ 641350 w 2394"/>
              <a:gd name="T27" fmla="*/ 2346325 h 1979"/>
              <a:gd name="T28" fmla="*/ 773113 w 2394"/>
              <a:gd name="T29" fmla="*/ 2413000 h 1979"/>
              <a:gd name="T30" fmla="*/ 1192213 w 2394"/>
              <a:gd name="T31" fmla="*/ 2600325 h 1979"/>
              <a:gd name="T32" fmla="*/ 1511300 w 2394"/>
              <a:gd name="T33" fmla="*/ 2709862 h 1979"/>
              <a:gd name="T34" fmla="*/ 1919288 w 2394"/>
              <a:gd name="T35" fmla="*/ 2852737 h 1979"/>
              <a:gd name="T36" fmla="*/ 2117725 w 2394"/>
              <a:gd name="T37" fmla="*/ 2930525 h 1979"/>
              <a:gd name="T38" fmla="*/ 2371725 w 2394"/>
              <a:gd name="T39" fmla="*/ 3008312 h 1979"/>
              <a:gd name="T40" fmla="*/ 2690813 w 2394"/>
              <a:gd name="T41" fmla="*/ 3062287 h 1979"/>
              <a:gd name="T42" fmla="*/ 3373438 w 2394"/>
              <a:gd name="T43" fmla="*/ 3062287 h 1979"/>
              <a:gd name="T44" fmla="*/ 3473450 w 2394"/>
              <a:gd name="T45" fmla="*/ 3008312 h 1979"/>
              <a:gd name="T46" fmla="*/ 3759200 w 2394"/>
              <a:gd name="T47" fmla="*/ 2203450 h 1979"/>
              <a:gd name="T48" fmla="*/ 3627438 w 2394"/>
              <a:gd name="T49" fmla="*/ 1112837 h 1979"/>
              <a:gd name="T50" fmla="*/ 3582988 w 2394"/>
              <a:gd name="T51" fmla="*/ 1003300 h 1979"/>
              <a:gd name="T52" fmla="*/ 3516313 w 2394"/>
              <a:gd name="T53" fmla="*/ 847725 h 1979"/>
              <a:gd name="T54" fmla="*/ 3406775 w 2394"/>
              <a:gd name="T55" fmla="*/ 628650 h 1979"/>
              <a:gd name="T56" fmla="*/ 3319463 w 2394"/>
              <a:gd name="T57" fmla="*/ 484187 h 1979"/>
              <a:gd name="T58" fmla="*/ 3208338 w 2394"/>
              <a:gd name="T59" fmla="*/ 385762 h 1979"/>
              <a:gd name="T60" fmla="*/ 3032125 w 2394"/>
              <a:gd name="T61" fmla="*/ 254000 h 1979"/>
              <a:gd name="T62" fmla="*/ 2822575 w 2394"/>
              <a:gd name="T63" fmla="*/ 120650 h 1979"/>
              <a:gd name="T64" fmla="*/ 2746375 w 2394"/>
              <a:gd name="T65" fmla="*/ 88900 h 1979"/>
              <a:gd name="T66" fmla="*/ 2679700 w 2394"/>
              <a:gd name="T67" fmla="*/ 66675 h 1979"/>
              <a:gd name="T68" fmla="*/ 2447925 w 2394"/>
              <a:gd name="T69" fmla="*/ 0 h 1979"/>
              <a:gd name="T70" fmla="*/ 1985963 w 2394"/>
              <a:gd name="T71" fmla="*/ 11112 h 1979"/>
              <a:gd name="T72" fmla="*/ 1666875 w 2394"/>
              <a:gd name="T73" fmla="*/ 55562 h 1979"/>
              <a:gd name="T74" fmla="*/ 1566863 w 2394"/>
              <a:gd name="T75" fmla="*/ 120650 h 1979"/>
              <a:gd name="T76" fmla="*/ 1500188 w 2394"/>
              <a:gd name="T77" fmla="*/ 142875 h 1979"/>
              <a:gd name="T78" fmla="*/ 1468438 w 2394"/>
              <a:gd name="T79" fmla="*/ 165100 h 197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394" h="1979">
                <a:moveTo>
                  <a:pt x="1022" y="97"/>
                </a:moveTo>
                <a:cubicBezTo>
                  <a:pt x="937" y="105"/>
                  <a:pt x="856" y="130"/>
                  <a:pt x="772" y="139"/>
                </a:cubicBezTo>
                <a:cubicBezTo>
                  <a:pt x="674" y="149"/>
                  <a:pt x="518" y="151"/>
                  <a:pt x="439" y="153"/>
                </a:cubicBezTo>
                <a:cubicBezTo>
                  <a:pt x="414" y="155"/>
                  <a:pt x="388" y="156"/>
                  <a:pt x="363" y="160"/>
                </a:cubicBezTo>
                <a:cubicBezTo>
                  <a:pt x="344" y="163"/>
                  <a:pt x="307" y="174"/>
                  <a:pt x="307" y="174"/>
                </a:cubicBezTo>
                <a:cubicBezTo>
                  <a:pt x="255" y="206"/>
                  <a:pt x="212" y="234"/>
                  <a:pt x="168" y="278"/>
                </a:cubicBezTo>
                <a:cubicBezTo>
                  <a:pt x="129" y="317"/>
                  <a:pt x="164" y="264"/>
                  <a:pt x="127" y="312"/>
                </a:cubicBezTo>
                <a:cubicBezTo>
                  <a:pt x="85" y="367"/>
                  <a:pt x="63" y="431"/>
                  <a:pt x="22" y="486"/>
                </a:cubicBezTo>
                <a:cubicBezTo>
                  <a:pt x="16" y="507"/>
                  <a:pt x="2" y="526"/>
                  <a:pt x="2" y="548"/>
                </a:cubicBezTo>
                <a:cubicBezTo>
                  <a:pt x="0" y="726"/>
                  <a:pt x="3" y="905"/>
                  <a:pt x="9" y="1083"/>
                </a:cubicBezTo>
                <a:cubicBezTo>
                  <a:pt x="12" y="1166"/>
                  <a:pt x="62" y="1219"/>
                  <a:pt x="113" y="1277"/>
                </a:cubicBezTo>
                <a:cubicBezTo>
                  <a:pt x="144" y="1312"/>
                  <a:pt x="176" y="1355"/>
                  <a:pt x="217" y="1381"/>
                </a:cubicBezTo>
                <a:cubicBezTo>
                  <a:pt x="243" y="1398"/>
                  <a:pt x="278" y="1401"/>
                  <a:pt x="300" y="1423"/>
                </a:cubicBezTo>
                <a:cubicBezTo>
                  <a:pt x="332" y="1455"/>
                  <a:pt x="367" y="1455"/>
                  <a:pt x="404" y="1478"/>
                </a:cubicBezTo>
                <a:cubicBezTo>
                  <a:pt x="438" y="1499"/>
                  <a:pt x="447" y="1512"/>
                  <a:pt x="487" y="1520"/>
                </a:cubicBezTo>
                <a:cubicBezTo>
                  <a:pt x="571" y="1562"/>
                  <a:pt x="659" y="1615"/>
                  <a:pt x="751" y="1638"/>
                </a:cubicBezTo>
                <a:cubicBezTo>
                  <a:pt x="808" y="1672"/>
                  <a:pt x="886" y="1696"/>
                  <a:pt x="952" y="1707"/>
                </a:cubicBezTo>
                <a:cubicBezTo>
                  <a:pt x="1035" y="1740"/>
                  <a:pt x="1122" y="1772"/>
                  <a:pt x="1209" y="1797"/>
                </a:cubicBezTo>
                <a:cubicBezTo>
                  <a:pt x="1243" y="1819"/>
                  <a:pt x="1294" y="1836"/>
                  <a:pt x="1334" y="1846"/>
                </a:cubicBezTo>
                <a:cubicBezTo>
                  <a:pt x="1387" y="1878"/>
                  <a:pt x="1431" y="1889"/>
                  <a:pt x="1494" y="1895"/>
                </a:cubicBezTo>
                <a:cubicBezTo>
                  <a:pt x="1562" y="1912"/>
                  <a:pt x="1625" y="1923"/>
                  <a:pt x="1695" y="1929"/>
                </a:cubicBezTo>
                <a:cubicBezTo>
                  <a:pt x="1844" y="1979"/>
                  <a:pt x="1726" y="1942"/>
                  <a:pt x="2125" y="1929"/>
                </a:cubicBezTo>
                <a:cubicBezTo>
                  <a:pt x="2149" y="1928"/>
                  <a:pt x="2188" y="1895"/>
                  <a:pt x="2188" y="1895"/>
                </a:cubicBezTo>
                <a:cubicBezTo>
                  <a:pt x="2286" y="1743"/>
                  <a:pt x="2333" y="1563"/>
                  <a:pt x="2368" y="1388"/>
                </a:cubicBezTo>
                <a:cubicBezTo>
                  <a:pt x="2364" y="1142"/>
                  <a:pt x="2394" y="918"/>
                  <a:pt x="2285" y="701"/>
                </a:cubicBezTo>
                <a:cubicBezTo>
                  <a:pt x="2267" y="612"/>
                  <a:pt x="2293" y="722"/>
                  <a:pt x="2257" y="632"/>
                </a:cubicBezTo>
                <a:cubicBezTo>
                  <a:pt x="2242" y="595"/>
                  <a:pt x="2241" y="568"/>
                  <a:pt x="2215" y="534"/>
                </a:cubicBezTo>
                <a:cubicBezTo>
                  <a:pt x="2203" y="480"/>
                  <a:pt x="2173" y="442"/>
                  <a:pt x="2146" y="396"/>
                </a:cubicBezTo>
                <a:cubicBezTo>
                  <a:pt x="2129" y="367"/>
                  <a:pt x="2115" y="329"/>
                  <a:pt x="2091" y="305"/>
                </a:cubicBezTo>
                <a:cubicBezTo>
                  <a:pt x="2069" y="283"/>
                  <a:pt x="2043" y="265"/>
                  <a:pt x="2021" y="243"/>
                </a:cubicBezTo>
                <a:cubicBezTo>
                  <a:pt x="1990" y="212"/>
                  <a:pt x="1954" y="175"/>
                  <a:pt x="1910" y="160"/>
                </a:cubicBezTo>
                <a:cubicBezTo>
                  <a:pt x="1865" y="127"/>
                  <a:pt x="1823" y="106"/>
                  <a:pt x="1778" y="76"/>
                </a:cubicBezTo>
                <a:cubicBezTo>
                  <a:pt x="1764" y="66"/>
                  <a:pt x="1746" y="62"/>
                  <a:pt x="1730" y="56"/>
                </a:cubicBezTo>
                <a:cubicBezTo>
                  <a:pt x="1716" y="51"/>
                  <a:pt x="1688" y="42"/>
                  <a:pt x="1688" y="42"/>
                </a:cubicBezTo>
                <a:cubicBezTo>
                  <a:pt x="1644" y="9"/>
                  <a:pt x="1596" y="8"/>
                  <a:pt x="1542" y="0"/>
                </a:cubicBezTo>
                <a:cubicBezTo>
                  <a:pt x="1445" y="2"/>
                  <a:pt x="1348" y="3"/>
                  <a:pt x="1251" y="7"/>
                </a:cubicBezTo>
                <a:cubicBezTo>
                  <a:pt x="1183" y="10"/>
                  <a:pt x="1118" y="29"/>
                  <a:pt x="1050" y="35"/>
                </a:cubicBezTo>
                <a:cubicBezTo>
                  <a:pt x="1022" y="44"/>
                  <a:pt x="1011" y="63"/>
                  <a:pt x="987" y="76"/>
                </a:cubicBezTo>
                <a:cubicBezTo>
                  <a:pt x="974" y="83"/>
                  <a:pt x="945" y="90"/>
                  <a:pt x="945" y="90"/>
                </a:cubicBezTo>
                <a:cubicBezTo>
                  <a:pt x="938" y="95"/>
                  <a:pt x="925" y="104"/>
                  <a:pt x="925" y="10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MST – 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Find the min-cost edge set that connects a given vertex set.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Possible to solve it optimally in O(ElogE) time</a:t>
            </a:r>
          </a:p>
          <a:p>
            <a:pPr lvl="1" eaLnBrk="1" hangingPunct="1"/>
            <a:r>
              <a:rPr lang="en-US" sz="2000" smtClean="0"/>
              <a:t>Kruskal’s algorithm</a:t>
            </a:r>
          </a:p>
          <a:p>
            <a:pPr lvl="1" eaLnBrk="1" hangingPunct="1"/>
            <a:r>
              <a:rPr lang="en-US" sz="2000" smtClean="0"/>
              <a:t>Prim’s algorithm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In general Prim’s algorithm is better to control timing tradeoffs because we expand a wavefront from the driver.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Steiner Trees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71600"/>
            <a:ext cx="8407400" cy="1295400"/>
          </a:xfrm>
        </p:spPr>
        <p:txBody>
          <a:bodyPr/>
          <a:lstStyle/>
          <a:p>
            <a:pPr eaLnBrk="1" hangingPunct="1"/>
            <a:r>
              <a:rPr lang="en-US" sz="2400" smtClean="0"/>
              <a:t>Similar to MSTs, but:</a:t>
            </a:r>
          </a:p>
          <a:p>
            <a:pPr lvl="1" eaLnBrk="1" hangingPunct="1"/>
            <a:r>
              <a:rPr lang="en-US" sz="2000" smtClean="0"/>
              <a:t>Extra intermediate vertices can be added to reduce wirelength.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5800" y="2971800"/>
            <a:ext cx="2895600" cy="2133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1066800" y="3429000"/>
            <a:ext cx="762000" cy="1219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990600" y="3352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23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24"/>
          <p:cNvSpPr>
            <a:spLocks noChangeArrowheads="1"/>
          </p:cNvSpPr>
          <p:nvPr/>
        </p:nvSpPr>
        <p:spPr bwMode="auto">
          <a:xfrm>
            <a:off x="3124200" y="35814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25"/>
          <p:cNvSpPr>
            <a:spLocks noChangeShapeType="1"/>
          </p:cNvSpPr>
          <p:nvPr/>
        </p:nvSpPr>
        <p:spPr bwMode="auto">
          <a:xfrm flipV="1">
            <a:off x="1905000" y="3657600"/>
            <a:ext cx="1295400" cy="990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26"/>
          <p:cNvSpPr txBox="1">
            <a:spLocks noChangeArrowheads="1"/>
          </p:cNvSpPr>
          <p:nvPr/>
        </p:nvSpPr>
        <p:spPr bwMode="auto">
          <a:xfrm>
            <a:off x="1676400" y="5181600"/>
            <a:ext cx="83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/>
              <a:t>MST</a:t>
            </a:r>
          </a:p>
        </p:txBody>
      </p:sp>
      <p:sp>
        <p:nvSpPr>
          <p:cNvPr id="32779" name="Rectangle 27"/>
          <p:cNvSpPr>
            <a:spLocks noChangeArrowheads="1"/>
          </p:cNvSpPr>
          <p:nvPr/>
        </p:nvSpPr>
        <p:spPr bwMode="auto">
          <a:xfrm>
            <a:off x="4724400" y="3048000"/>
            <a:ext cx="2895600" cy="2133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28"/>
          <p:cNvSpPr>
            <a:spLocks noChangeShapeType="1"/>
          </p:cNvSpPr>
          <p:nvPr/>
        </p:nvSpPr>
        <p:spPr bwMode="auto">
          <a:xfrm>
            <a:off x="5105400" y="3505200"/>
            <a:ext cx="762000" cy="228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29"/>
          <p:cNvSpPr>
            <a:spLocks noChangeArrowheads="1"/>
          </p:cNvSpPr>
          <p:nvPr/>
        </p:nvSpPr>
        <p:spPr bwMode="auto">
          <a:xfrm>
            <a:off x="5029200" y="3429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30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31"/>
          <p:cNvSpPr>
            <a:spLocks noChangeArrowheads="1"/>
          </p:cNvSpPr>
          <p:nvPr/>
        </p:nvSpPr>
        <p:spPr bwMode="auto">
          <a:xfrm>
            <a:off x="7162800" y="3657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32"/>
          <p:cNvSpPr>
            <a:spLocks noChangeShapeType="1"/>
          </p:cNvSpPr>
          <p:nvPr/>
        </p:nvSpPr>
        <p:spPr bwMode="auto">
          <a:xfrm flipV="1">
            <a:off x="5943600" y="3733800"/>
            <a:ext cx="12954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Text Box 33"/>
          <p:cNvSpPr txBox="1">
            <a:spLocks noChangeArrowheads="1"/>
          </p:cNvSpPr>
          <p:nvPr/>
        </p:nvSpPr>
        <p:spPr bwMode="auto">
          <a:xfrm>
            <a:off x="5132388" y="5257800"/>
            <a:ext cx="200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/>
              <a:t>Steiner tree</a:t>
            </a:r>
          </a:p>
        </p:txBody>
      </p:sp>
      <p:sp>
        <p:nvSpPr>
          <p:cNvPr id="32786" name="Rectangle 34"/>
          <p:cNvSpPr>
            <a:spLocks noChangeArrowheads="1"/>
          </p:cNvSpPr>
          <p:nvPr/>
        </p:nvSpPr>
        <p:spPr bwMode="auto">
          <a:xfrm>
            <a:off x="5791200" y="36576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35"/>
          <p:cNvSpPr>
            <a:spLocks noChangeShapeType="1"/>
          </p:cNvSpPr>
          <p:nvPr/>
        </p:nvSpPr>
        <p:spPr bwMode="auto">
          <a:xfrm>
            <a:off x="5867400" y="3810000"/>
            <a:ext cx="0" cy="838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Oval 36"/>
          <p:cNvSpPr>
            <a:spLocks noChangeArrowheads="1"/>
          </p:cNvSpPr>
          <p:nvPr/>
        </p:nvSpPr>
        <p:spPr bwMode="auto">
          <a:xfrm>
            <a:off x="5638800" y="3505200"/>
            <a:ext cx="533400" cy="457200"/>
          </a:xfrm>
          <a:prstGeom prst="ellips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37"/>
          <p:cNvSpPr>
            <a:spLocks noChangeShapeType="1"/>
          </p:cNvSpPr>
          <p:nvPr/>
        </p:nvSpPr>
        <p:spPr bwMode="auto">
          <a:xfrm flipV="1">
            <a:off x="6096000" y="2743200"/>
            <a:ext cx="990600" cy="8382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Text Box 38"/>
          <p:cNvSpPr txBox="1">
            <a:spLocks noChangeArrowheads="1"/>
          </p:cNvSpPr>
          <p:nvPr/>
        </p:nvSpPr>
        <p:spPr bwMode="auto">
          <a:xfrm>
            <a:off x="6629400" y="2438400"/>
            <a:ext cx="1668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800"/>
              <a:t>Steiner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743200" y="1371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47800" y="24384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43600" y="3657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953000" y="42672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33400" y="1143000"/>
            <a:ext cx="6172200" cy="3886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14"/>
          <p:cNvSpPr>
            <a:spLocks noChangeArrowheads="1"/>
          </p:cNvSpPr>
          <p:nvPr/>
        </p:nvSpPr>
        <p:spPr bwMode="auto">
          <a:xfrm>
            <a:off x="7010400" y="41910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15"/>
          <p:cNvSpPr>
            <a:spLocks noChangeArrowheads="1"/>
          </p:cNvSpPr>
          <p:nvPr/>
        </p:nvSpPr>
        <p:spPr bwMode="auto">
          <a:xfrm>
            <a:off x="6934200" y="4724400"/>
            <a:ext cx="295275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16"/>
          <p:cNvSpPr txBox="1">
            <a:spLocks noChangeArrowheads="1"/>
          </p:cNvSpPr>
          <p:nvPr/>
        </p:nvSpPr>
        <p:spPr bwMode="auto">
          <a:xfrm>
            <a:off x="7315200" y="4114800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receiver</a:t>
            </a:r>
          </a:p>
        </p:txBody>
      </p:sp>
      <p:sp>
        <p:nvSpPr>
          <p:cNvPr id="6155" name="Text Box 17"/>
          <p:cNvSpPr txBox="1">
            <a:spLocks noChangeArrowheads="1"/>
          </p:cNvSpPr>
          <p:nvPr/>
        </p:nvSpPr>
        <p:spPr bwMode="auto">
          <a:xfrm>
            <a:off x="7300913" y="4572000"/>
            <a:ext cx="113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driver</a:t>
            </a:r>
          </a:p>
        </p:txBody>
      </p:sp>
      <p:sp>
        <p:nvSpPr>
          <p:cNvPr id="6156" name="AutoShape 18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Rectilinear Steiner Trees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71600"/>
            <a:ext cx="8407400" cy="1295400"/>
          </a:xfrm>
        </p:spPr>
        <p:txBody>
          <a:bodyPr/>
          <a:lstStyle/>
          <a:p>
            <a:pPr eaLnBrk="1" hangingPunct="1"/>
            <a:r>
              <a:rPr lang="en-US" sz="2400" smtClean="0"/>
              <a:t>Steiner trees of which edges are all Manhattan</a:t>
            </a:r>
          </a:p>
          <a:p>
            <a:pPr lvl="1" eaLnBrk="1" hangingPunct="1"/>
            <a:r>
              <a:rPr lang="en-US" sz="2000" smtClean="0"/>
              <a:t>i.e. The routing of the slanted edges are all pre-determined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85800" y="2971800"/>
            <a:ext cx="2895600" cy="2133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1093788" y="5181600"/>
            <a:ext cx="200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/>
              <a:t>Steiner tree</a:t>
            </a:r>
          </a:p>
        </p:txBody>
      </p:sp>
      <p:sp>
        <p:nvSpPr>
          <p:cNvPr id="33798" name="Rectangle 11"/>
          <p:cNvSpPr>
            <a:spLocks noChangeArrowheads="1"/>
          </p:cNvSpPr>
          <p:nvPr/>
        </p:nvSpPr>
        <p:spPr bwMode="auto">
          <a:xfrm>
            <a:off x="4724400" y="3048000"/>
            <a:ext cx="2895600" cy="2133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12"/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13"/>
          <p:cNvSpPr>
            <a:spLocks noChangeArrowheads="1"/>
          </p:cNvSpPr>
          <p:nvPr/>
        </p:nvSpPr>
        <p:spPr bwMode="auto">
          <a:xfrm>
            <a:off x="5029200" y="32004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14"/>
          <p:cNvSpPr>
            <a:spLocks noChangeArrowheads="1"/>
          </p:cNvSpPr>
          <p:nvPr/>
        </p:nvSpPr>
        <p:spPr bwMode="auto">
          <a:xfrm>
            <a:off x="579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5"/>
          <p:cNvSpPr>
            <a:spLocks noChangeArrowheads="1"/>
          </p:cNvSpPr>
          <p:nvPr/>
        </p:nvSpPr>
        <p:spPr bwMode="auto">
          <a:xfrm>
            <a:off x="7162800" y="3657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6"/>
          <p:cNvSpPr>
            <a:spLocks noChangeShapeType="1"/>
          </p:cNvSpPr>
          <p:nvPr/>
        </p:nvSpPr>
        <p:spPr bwMode="auto">
          <a:xfrm flipV="1">
            <a:off x="5943600" y="3733800"/>
            <a:ext cx="12954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17"/>
          <p:cNvSpPr txBox="1">
            <a:spLocks noChangeArrowheads="1"/>
          </p:cNvSpPr>
          <p:nvPr/>
        </p:nvSpPr>
        <p:spPr bwMode="auto">
          <a:xfrm>
            <a:off x="4275138" y="5257800"/>
            <a:ext cx="372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/>
              <a:t>Rectilinear Steiner tree</a:t>
            </a:r>
          </a:p>
        </p:txBody>
      </p:sp>
      <p:sp>
        <p:nvSpPr>
          <p:cNvPr id="33805" name="Rectangle 18"/>
          <p:cNvSpPr>
            <a:spLocks noChangeArrowheads="1"/>
          </p:cNvSpPr>
          <p:nvPr/>
        </p:nvSpPr>
        <p:spPr bwMode="auto">
          <a:xfrm>
            <a:off x="5791200" y="36576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9"/>
          <p:cNvSpPr>
            <a:spLocks noChangeShapeType="1"/>
          </p:cNvSpPr>
          <p:nvPr/>
        </p:nvSpPr>
        <p:spPr bwMode="auto">
          <a:xfrm>
            <a:off x="5867400" y="3810000"/>
            <a:ext cx="0" cy="838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23"/>
          <p:cNvSpPr>
            <a:spLocks noChangeShapeType="1"/>
          </p:cNvSpPr>
          <p:nvPr/>
        </p:nvSpPr>
        <p:spPr bwMode="auto">
          <a:xfrm>
            <a:off x="990600" y="3276600"/>
            <a:ext cx="762000" cy="457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24"/>
          <p:cNvSpPr>
            <a:spLocks noChangeArrowheads="1"/>
          </p:cNvSpPr>
          <p:nvPr/>
        </p:nvSpPr>
        <p:spPr bwMode="auto">
          <a:xfrm>
            <a:off x="914400" y="32004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25"/>
          <p:cNvSpPr>
            <a:spLocks noChangeArrowheads="1"/>
          </p:cNvSpPr>
          <p:nvPr/>
        </p:nvSpPr>
        <p:spPr bwMode="auto">
          <a:xfrm>
            <a:off x="16764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26"/>
          <p:cNvSpPr>
            <a:spLocks noChangeArrowheads="1"/>
          </p:cNvSpPr>
          <p:nvPr/>
        </p:nvSpPr>
        <p:spPr bwMode="auto">
          <a:xfrm>
            <a:off x="3048000" y="3657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27"/>
          <p:cNvSpPr>
            <a:spLocks noChangeShapeType="1"/>
          </p:cNvSpPr>
          <p:nvPr/>
        </p:nvSpPr>
        <p:spPr bwMode="auto">
          <a:xfrm flipV="1">
            <a:off x="1828800" y="3733800"/>
            <a:ext cx="12954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8"/>
          <p:cNvSpPr>
            <a:spLocks noChangeArrowheads="1"/>
          </p:cNvSpPr>
          <p:nvPr/>
        </p:nvSpPr>
        <p:spPr bwMode="auto">
          <a:xfrm>
            <a:off x="1676400" y="36576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9"/>
          <p:cNvSpPr>
            <a:spLocks noChangeShapeType="1"/>
          </p:cNvSpPr>
          <p:nvPr/>
        </p:nvSpPr>
        <p:spPr bwMode="auto">
          <a:xfrm>
            <a:off x="1752600" y="3810000"/>
            <a:ext cx="0" cy="838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30"/>
          <p:cNvSpPr>
            <a:spLocks noChangeShapeType="1"/>
          </p:cNvSpPr>
          <p:nvPr/>
        </p:nvSpPr>
        <p:spPr bwMode="auto">
          <a:xfrm>
            <a:off x="5867400" y="3276600"/>
            <a:ext cx="0" cy="457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Steiner Tree Algorithms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400" smtClean="0"/>
              <a:t>Steiner tree problem is NP-complete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Most likely there’s no polynomial time optimal algorithm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Note: MST problem can be solved optimally in O(ElogE) </a:t>
            </a:r>
          </a:p>
          <a:p>
            <a:pPr eaLnBrk="1" hangingPunct="1">
              <a:lnSpc>
                <a:spcPct val="85000"/>
              </a:lnSpc>
            </a:pPr>
            <a:endParaRPr lang="en-US" sz="2400" smtClean="0"/>
          </a:p>
          <a:p>
            <a:pPr eaLnBrk="1" hangingPunct="1">
              <a:lnSpc>
                <a:spcPct val="85000"/>
              </a:lnSpc>
            </a:pPr>
            <a:r>
              <a:rPr lang="en-US" sz="2400" smtClean="0"/>
              <a:t>Many Steiner tree heuristics 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Iteratively add Steiner points to an MST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Route each edge of MST allowing Steiner points be created in the process.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Exponential time algorithms: Based on ILP, SAT, SMT solvers</a:t>
            </a:r>
          </a:p>
          <a:p>
            <a:pPr lvl="1" eaLnBrk="1" hangingPunct="1">
              <a:lnSpc>
                <a:spcPct val="85000"/>
              </a:lnSpc>
            </a:pPr>
            <a:r>
              <a:rPr lang="en-US" sz="2000" smtClean="0"/>
              <a:t>A popular and practical algorithm: FLUTE</a:t>
            </a:r>
          </a:p>
          <a:p>
            <a:pPr lvl="2" eaLnBrk="1" hangingPunct="1">
              <a:lnSpc>
                <a:spcPct val="85000"/>
              </a:lnSpc>
              <a:buFontTx/>
              <a:buNone/>
            </a:pPr>
            <a:r>
              <a:rPr lang="en-US" sz="2000" smtClean="0"/>
              <a:t>   </a:t>
            </a:r>
            <a:r>
              <a:rPr lang="en-US" sz="1500" i="1" smtClean="0"/>
              <a:t>C. Chu et al., “FLUTE: Fast Lookup Table Based Rectilinear Steiner Minimal Tree Algorithm for VLSI Design”, IEEE Trans. On CAD, Jan 2008.</a:t>
            </a:r>
          </a:p>
          <a:p>
            <a:pPr lvl="1" eaLnBrk="1" hangingPunct="1">
              <a:lnSpc>
                <a:spcPct val="85000"/>
              </a:lnSpc>
            </a:pP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“Press” terminals from each side</a:t>
            </a:r>
          </a:p>
          <a:p>
            <a:pPr lvl="1" eaLnBrk="1" hangingPunct="1">
              <a:buFontTx/>
              <a:buNone/>
            </a:pPr>
            <a:endParaRPr lang="en-US" sz="1800" dirty="0" smtClean="0"/>
          </a:p>
          <a:p>
            <a:pPr lvl="1" eaLnBrk="1" hangingPunct="1">
              <a:buFontTx/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12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/>
            <a:r>
              <a:rPr lang="en-US" sz="2000" smtClean="0"/>
              <a:t>Press from left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From the leftmost terminal to the second leftmost one.</a:t>
            </a:r>
          </a:p>
          <a:p>
            <a:pPr lvl="1" eaLnBrk="1" hangingPunct="1">
              <a:buFontTx/>
              <a:buNone/>
            </a:pPr>
            <a:endParaRPr lang="en-US" sz="1800" smtClean="0"/>
          </a:p>
          <a:p>
            <a:pPr lvl="1" eaLnBrk="1" hangingPunct="1">
              <a:buFontTx/>
              <a:buNone/>
            </a:pPr>
            <a:r>
              <a:rPr lang="en-US" sz="1800" smtClean="0"/>
              <a:t> 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914400" y="1676400"/>
            <a:ext cx="0" cy="350520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25400">
            <a:solidFill>
              <a:srgbClr val="00CCFF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/>
            <a:r>
              <a:rPr lang="en-US" sz="2000" smtClean="0"/>
              <a:t>Create a Steiner edge corresponding to pressing edge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Create a Steiner point at the new location</a:t>
            </a:r>
          </a:p>
          <a:p>
            <a:pPr lvl="1" eaLnBrk="1" hangingPunct="1">
              <a:buFontTx/>
              <a:buNone/>
            </a:pPr>
            <a:r>
              <a:rPr lang="en-US" sz="1800" smtClean="0"/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914400" y="1676400"/>
            <a:ext cx="0" cy="350520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1828800" y="2895600"/>
            <a:ext cx="533400" cy="457200"/>
          </a:xfrm>
          <a:prstGeom prst="ellips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2057400" y="3124200"/>
            <a:ext cx="1752600" cy="16764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276600" y="4800600"/>
            <a:ext cx="1668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1800"/>
              <a:t>Steiner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38400" y="5772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It is proven that pressing maintains optimality of Steiner tree.</a:t>
            </a:r>
          </a:p>
        </p:txBody>
      </p:sp>
    </p:spTree>
    <p:extLst>
      <p:ext uri="{BB962C8B-B14F-4D97-AF65-F5344CB8AC3E}">
        <p14:creationId xmlns:p14="http://schemas.microsoft.com/office/powerpoint/2010/main" val="40021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/>
            <a:r>
              <a:rPr lang="en-US" sz="2000" smtClean="0"/>
              <a:t>Press from top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914400" y="1828800"/>
            <a:ext cx="4419600" cy="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5"/>
          <p:cNvSpPr>
            <a:spLocks noChangeShapeType="1"/>
          </p:cNvSpPr>
          <p:nvPr/>
        </p:nvSpPr>
        <p:spPr bwMode="auto">
          <a:xfrm>
            <a:off x="3276600" y="1828800"/>
            <a:ext cx="0" cy="1295400"/>
          </a:xfrm>
          <a:prstGeom prst="line">
            <a:avLst/>
          </a:prstGeom>
          <a:noFill/>
          <a:ln w="25400">
            <a:solidFill>
              <a:srgbClr val="00CCFF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/>
            <a:r>
              <a:rPr lang="en-US" sz="2000" smtClean="0"/>
              <a:t>Press from top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>
            <a:off x="914400" y="1828800"/>
            <a:ext cx="4419600" cy="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3276600" y="1828800"/>
            <a:ext cx="0" cy="1295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/>
            <a:r>
              <a:rPr lang="en-US" sz="2000" smtClean="0"/>
              <a:t>Press from right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H="1" flipV="1">
            <a:off x="4343400" y="2286000"/>
            <a:ext cx="0" cy="281940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276600" y="1828800"/>
            <a:ext cx="0" cy="1295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3200400" y="37338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16"/>
          <p:cNvSpPr>
            <a:spLocks noChangeShapeType="1"/>
          </p:cNvSpPr>
          <p:nvPr/>
        </p:nvSpPr>
        <p:spPr bwMode="auto">
          <a:xfrm flipH="1">
            <a:off x="3276600" y="38100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/>
            <a:r>
              <a:rPr lang="en-US" sz="2000" smtClean="0"/>
              <a:t>Press from bottom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914400" y="4724400"/>
            <a:ext cx="3352800" cy="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3276600" y="1828800"/>
            <a:ext cx="0" cy="1295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200400" y="37338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 flipH="1">
            <a:off x="3276600" y="38100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2057400" y="3886200"/>
            <a:ext cx="0" cy="838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1981200" y="37338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/>
            <a:r>
              <a:rPr lang="en-US" sz="2000" smtClean="0"/>
              <a:t>Problem is reduced to the rectangle at the center.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How to connect these 4 Steiner (orange) points?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10"/>
          <p:cNvSpPr>
            <a:spLocks noChangeShapeType="1"/>
          </p:cNvSpPr>
          <p:nvPr/>
        </p:nv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1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2"/>
          <p:cNvSpPr>
            <a:spLocks noChangeShapeType="1"/>
          </p:cNvSpPr>
          <p:nvPr/>
        </p:nvSpPr>
        <p:spPr bwMode="auto">
          <a:xfrm>
            <a:off x="3276600" y="1828800"/>
            <a:ext cx="0" cy="1295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4"/>
          <p:cNvSpPr>
            <a:spLocks noChangeArrowheads="1"/>
          </p:cNvSpPr>
          <p:nvPr/>
        </p:nvSpPr>
        <p:spPr bwMode="auto">
          <a:xfrm>
            <a:off x="3200400" y="37338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 flipH="1">
            <a:off x="3276600" y="38100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6"/>
          <p:cNvSpPr>
            <a:spLocks noChangeShapeType="1"/>
          </p:cNvSpPr>
          <p:nvPr/>
        </p:nvSpPr>
        <p:spPr bwMode="auto">
          <a:xfrm>
            <a:off x="2057400" y="3886200"/>
            <a:ext cx="0" cy="838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Rectangle 17"/>
          <p:cNvSpPr>
            <a:spLocks noChangeArrowheads="1"/>
          </p:cNvSpPr>
          <p:nvPr/>
        </p:nvSpPr>
        <p:spPr bwMode="auto">
          <a:xfrm>
            <a:off x="1981200" y="37338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Rectangle 18"/>
          <p:cNvSpPr>
            <a:spLocks noChangeArrowheads="1"/>
          </p:cNvSpPr>
          <p:nvPr/>
        </p:nvSpPr>
        <p:spPr bwMode="auto">
          <a:xfrm>
            <a:off x="1752600" y="2743200"/>
            <a:ext cx="1905000" cy="1447800"/>
          </a:xfrm>
          <a:prstGeom prst="rect">
            <a:avLst/>
          </a:prstGeom>
          <a:noFill/>
          <a:ln w="1905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Example – Star topology (suboptimal)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43200" y="1371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47800" y="24384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943600" y="3657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953000" y="42672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33400" y="1143000"/>
            <a:ext cx="6172200" cy="3886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7010400" y="41910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6934200" y="4724400"/>
            <a:ext cx="295275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315200" y="4114800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receiver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300913" y="4572000"/>
            <a:ext cx="113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driver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819400" y="1600200"/>
            <a:ext cx="838200" cy="1600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524000" y="2590800"/>
            <a:ext cx="2133600" cy="609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733800" y="3200400"/>
            <a:ext cx="1219200" cy="1066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3733800" y="3200400"/>
            <a:ext cx="2209800" cy="457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268288" y="5257800"/>
            <a:ext cx="799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/>
              <a:t>Connect each receiver to the driver independently.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smtClean="0"/>
              <a:t>FLUTE pre-computes all Steiner tree solutions for such rectangles up to 10 terminals.</a:t>
            </a:r>
          </a:p>
          <a:p>
            <a:pPr eaLnBrk="1" hangingPunct="1">
              <a:lnSpc>
                <a:spcPct val="85000"/>
              </a:lnSpc>
            </a:pPr>
            <a:endParaRPr lang="en-US" sz="2000" smtClean="0"/>
          </a:p>
          <a:p>
            <a:pPr eaLnBrk="1" hangingPunct="1">
              <a:lnSpc>
                <a:spcPct val="85000"/>
              </a:lnSpc>
            </a:pPr>
            <a:r>
              <a:rPr lang="en-US" sz="2000" smtClean="0"/>
              <a:t>After pressing, if there are less than 10 nodes, returns the solution from database.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3276600" y="1828800"/>
            <a:ext cx="0" cy="1295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3200400" y="37338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H="1">
            <a:off x="3276600" y="38100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57400" y="3886200"/>
            <a:ext cx="0" cy="838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1981200" y="37338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1752600" y="2743200"/>
            <a:ext cx="1905000" cy="1447800"/>
          </a:xfrm>
          <a:prstGeom prst="rect">
            <a:avLst/>
          </a:prstGeom>
          <a:noFill/>
          <a:ln w="1905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FLUTE for Steiner Tree Generation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71600"/>
            <a:ext cx="8407400" cy="2057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The solutions for simple problems are stored in a database.</a:t>
            </a:r>
          </a:p>
          <a:p>
            <a:pPr eaLnBrk="1" hangingPunct="1">
              <a:lnSpc>
                <a:spcPct val="85000"/>
              </a:lnSpc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After pressing operations, if the problem is turned into one of those in the database, the best solution in the database is returned.</a:t>
            </a:r>
          </a:p>
          <a:p>
            <a:pPr eaLnBrk="1" hangingPunct="1">
              <a:lnSpc>
                <a:spcPct val="85000"/>
              </a:lnSpc>
            </a:pPr>
            <a:endParaRPr lang="en-US" sz="2000" dirty="0" smtClean="0"/>
          </a:p>
          <a:p>
            <a:pPr eaLnBrk="1" hangingPunct="1">
              <a:lnSpc>
                <a:spcPct val="85000"/>
              </a:lnSpc>
            </a:pPr>
            <a:r>
              <a:rPr lang="en-US" sz="2000" dirty="0" smtClean="0"/>
              <a:t>If not in the database, use reduction heuristics.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143000" y="3886200"/>
            <a:ext cx="1981200" cy="1371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447800" y="4267200"/>
            <a:ext cx="4572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295400" y="4191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828800" y="51054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819400" y="4495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V="1">
            <a:off x="1981200" y="4572000"/>
            <a:ext cx="9144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1828800" y="44958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1905000" y="4648200"/>
            <a:ext cx="0" cy="533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3886200" y="3886200"/>
            <a:ext cx="1981200" cy="1371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Rectangle 14"/>
          <p:cNvSpPr>
            <a:spLocks noChangeArrowheads="1"/>
          </p:cNvSpPr>
          <p:nvPr/>
        </p:nvSpPr>
        <p:spPr bwMode="auto">
          <a:xfrm>
            <a:off x="4038600" y="4114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5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6"/>
          <p:cNvSpPr>
            <a:spLocks noChangeArrowheads="1"/>
          </p:cNvSpPr>
          <p:nvPr/>
        </p:nvSpPr>
        <p:spPr bwMode="auto">
          <a:xfrm>
            <a:off x="5257800" y="4114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 flipV="1">
            <a:off x="4191000" y="4191000"/>
            <a:ext cx="11430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9"/>
          <p:cNvSpPr>
            <a:spLocks noChangeShapeType="1"/>
          </p:cNvSpPr>
          <p:nvPr/>
        </p:nvSpPr>
        <p:spPr bwMode="auto">
          <a:xfrm>
            <a:off x="4114800" y="4191000"/>
            <a:ext cx="0" cy="914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Rectangle 20"/>
          <p:cNvSpPr>
            <a:spLocks noChangeArrowheads="1"/>
          </p:cNvSpPr>
          <p:nvPr/>
        </p:nvSpPr>
        <p:spPr bwMode="auto">
          <a:xfrm>
            <a:off x="6400800" y="3886200"/>
            <a:ext cx="1981200" cy="1371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Rectangle 22"/>
          <p:cNvSpPr>
            <a:spLocks noChangeArrowheads="1"/>
          </p:cNvSpPr>
          <p:nvPr/>
        </p:nvSpPr>
        <p:spPr bwMode="auto">
          <a:xfrm>
            <a:off x="6629400" y="4114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Rectangle 23"/>
          <p:cNvSpPr>
            <a:spLocks noChangeArrowheads="1"/>
          </p:cNvSpPr>
          <p:nvPr/>
        </p:nvSpPr>
        <p:spPr bwMode="auto">
          <a:xfrm>
            <a:off x="6629400" y="4953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Rectangle 24"/>
          <p:cNvSpPr>
            <a:spLocks noChangeArrowheads="1"/>
          </p:cNvSpPr>
          <p:nvPr/>
        </p:nvSpPr>
        <p:spPr bwMode="auto">
          <a:xfrm>
            <a:off x="7772400" y="4114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Text Box 28"/>
          <p:cNvSpPr txBox="1">
            <a:spLocks noChangeArrowheads="1"/>
          </p:cNvSpPr>
          <p:nvPr/>
        </p:nvSpPr>
        <p:spPr bwMode="auto">
          <a:xfrm>
            <a:off x="2176463" y="5384800"/>
            <a:ext cx="5091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Canonical solutions stored in database</a:t>
            </a:r>
          </a:p>
        </p:txBody>
      </p:sp>
      <p:sp>
        <p:nvSpPr>
          <p:cNvPr id="45079" name="Rectangle 29"/>
          <p:cNvSpPr>
            <a:spLocks noChangeArrowheads="1"/>
          </p:cNvSpPr>
          <p:nvPr/>
        </p:nvSpPr>
        <p:spPr bwMode="auto">
          <a:xfrm>
            <a:off x="7772400" y="4953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Line 30"/>
          <p:cNvSpPr>
            <a:spLocks noChangeShapeType="1"/>
          </p:cNvSpPr>
          <p:nvPr/>
        </p:nvSpPr>
        <p:spPr bwMode="auto">
          <a:xfrm flipV="1">
            <a:off x="6705600" y="4191000"/>
            <a:ext cx="11430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Line 31"/>
          <p:cNvSpPr>
            <a:spLocks noChangeShapeType="1"/>
          </p:cNvSpPr>
          <p:nvPr/>
        </p:nvSpPr>
        <p:spPr bwMode="auto">
          <a:xfrm>
            <a:off x="6705600" y="4191000"/>
            <a:ext cx="0" cy="838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Line 32"/>
          <p:cNvSpPr>
            <a:spLocks noChangeShapeType="1"/>
          </p:cNvSpPr>
          <p:nvPr/>
        </p:nvSpPr>
        <p:spPr bwMode="auto">
          <a:xfrm>
            <a:off x="7848600" y="4191000"/>
            <a:ext cx="0" cy="838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Solution inside the center rectangle </a:t>
            </a:r>
            <a:r>
              <a:rPr lang="en-US" sz="2000" smtClean="0"/>
              <a:t>is chosen from </a:t>
            </a:r>
            <a:r>
              <a:rPr lang="en-US" sz="2000" dirty="0" smtClean="0"/>
              <a:t>the database.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276600" y="1828800"/>
            <a:ext cx="0" cy="1295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200400" y="37338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3276600" y="3810000"/>
            <a:ext cx="10668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057400" y="3886200"/>
            <a:ext cx="0" cy="8382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1981200" y="37338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1752600" y="2743200"/>
            <a:ext cx="1905000" cy="1447800"/>
          </a:xfrm>
          <a:prstGeom prst="rect">
            <a:avLst/>
          </a:prstGeom>
          <a:noFill/>
          <a:ln w="19050" cap="rnd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2057400" y="3124200"/>
            <a:ext cx="12192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2057400" y="3124200"/>
            <a:ext cx="0" cy="685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FLUTE for Steiner Tree Generation</a:t>
            </a:r>
            <a:br>
              <a:rPr lang="en-US" smtClean="0"/>
            </a:br>
            <a:r>
              <a:rPr lang="en-US" smtClean="0"/>
              <a:t>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0" y="1905000"/>
            <a:ext cx="2830513" cy="3657600"/>
          </a:xfrm>
        </p:spPr>
        <p:txBody>
          <a:bodyPr/>
          <a:lstStyle/>
          <a:p>
            <a:pPr eaLnBrk="1" hangingPunct="1"/>
            <a:r>
              <a:rPr lang="en-US" sz="2000" smtClean="0"/>
              <a:t>Final rectilinear Steiner tree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1524000"/>
            <a:ext cx="4800600" cy="4038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981200" y="46482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200400" y="17526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267200" y="3733800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990600" y="31242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3276600" y="1828800"/>
            <a:ext cx="0" cy="1295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 flipH="1">
            <a:off x="3276600" y="3810000"/>
            <a:ext cx="1066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5"/>
          <p:cNvSpPr>
            <a:spLocks noChangeShapeType="1"/>
          </p:cNvSpPr>
          <p:nvPr/>
        </p:nvSpPr>
        <p:spPr bwMode="auto">
          <a:xfrm>
            <a:off x="2057400" y="3733800"/>
            <a:ext cx="0" cy="990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8"/>
          <p:cNvSpPr>
            <a:spLocks noChangeShapeType="1"/>
          </p:cNvSpPr>
          <p:nvPr/>
        </p:nvSpPr>
        <p:spPr bwMode="auto">
          <a:xfrm>
            <a:off x="2057400" y="3124200"/>
            <a:ext cx="12192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9"/>
          <p:cNvSpPr>
            <a:spLocks noChangeShapeType="1"/>
          </p:cNvSpPr>
          <p:nvPr/>
        </p:nvSpPr>
        <p:spPr bwMode="auto">
          <a:xfrm>
            <a:off x="2057400" y="3124200"/>
            <a:ext cx="0" cy="685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20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Metrics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Many tradeoffs to consider for routing topologies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Topology with best wirelength can have poor timing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Topology with best wirelength and timing may not be routable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</a:t>
            </a:r>
            <a:br>
              <a:rPr lang="en-US" smtClean="0"/>
            </a:br>
            <a:r>
              <a:rPr lang="en-US" smtClean="0"/>
              <a:t>Wirelength/Timing Tradeoff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819400" y="19812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2362200" y="32004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581400" y="1752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191000" y="2514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934200" y="41910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533400" y="1447800"/>
            <a:ext cx="5943600" cy="3886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AutoShape 20"/>
          <p:cNvSpPr>
            <a:spLocks noChangeArrowheads="1"/>
          </p:cNvSpPr>
          <p:nvPr/>
        </p:nvSpPr>
        <p:spPr bwMode="auto">
          <a:xfrm>
            <a:off x="4038600" y="47244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AutoShape 21"/>
          <p:cNvSpPr>
            <a:spLocks noChangeArrowheads="1"/>
          </p:cNvSpPr>
          <p:nvPr/>
        </p:nvSpPr>
        <p:spPr bwMode="auto">
          <a:xfrm>
            <a:off x="6781800" y="4724400"/>
            <a:ext cx="295275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Text Box 22"/>
          <p:cNvSpPr txBox="1">
            <a:spLocks noChangeArrowheads="1"/>
          </p:cNvSpPr>
          <p:nvPr/>
        </p:nvSpPr>
        <p:spPr bwMode="auto">
          <a:xfrm>
            <a:off x="7315200" y="4114800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receiver</a:t>
            </a:r>
          </a:p>
        </p:txBody>
      </p:sp>
      <p:sp>
        <p:nvSpPr>
          <p:cNvPr id="49164" name="Text Box 23"/>
          <p:cNvSpPr txBox="1">
            <a:spLocks noChangeArrowheads="1"/>
          </p:cNvSpPr>
          <p:nvPr/>
        </p:nvSpPr>
        <p:spPr bwMode="auto">
          <a:xfrm>
            <a:off x="7300913" y="4572000"/>
            <a:ext cx="113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driver</a:t>
            </a:r>
          </a:p>
        </p:txBody>
      </p:sp>
      <p:sp>
        <p:nvSpPr>
          <p:cNvPr id="49165" name="Rectangle 31"/>
          <p:cNvSpPr>
            <a:spLocks noChangeArrowheads="1"/>
          </p:cNvSpPr>
          <p:nvPr/>
        </p:nvSpPr>
        <p:spPr bwMode="auto">
          <a:xfrm>
            <a:off x="2362200" y="25908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</a:t>
            </a:r>
            <a:br>
              <a:rPr lang="en-US" smtClean="0"/>
            </a:br>
            <a:r>
              <a:rPr lang="en-US" smtClean="0"/>
              <a:t>Min Wirelength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819400" y="19812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362200" y="32004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581400" y="1752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191000" y="2514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934200" y="41910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533400" y="1447800"/>
            <a:ext cx="5943600" cy="3886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4038600" y="47244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6781800" y="4724400"/>
            <a:ext cx="295275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7315200" y="4114800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receiver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7300913" y="4572000"/>
            <a:ext cx="113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driver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2362200" y="25908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H="1">
            <a:off x="4191000" y="2743200"/>
            <a:ext cx="0" cy="1981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3581400" y="2209800"/>
            <a:ext cx="6096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2895600" y="2209800"/>
            <a:ext cx="685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V="1">
            <a:off x="2438400" y="2209800"/>
            <a:ext cx="38100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V="1">
            <a:off x="2438400" y="2819400"/>
            <a:ext cx="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3581400" y="1981200"/>
            <a:ext cx="0" cy="228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</a:t>
            </a:r>
            <a:br>
              <a:rPr lang="en-US" smtClean="0"/>
            </a:br>
            <a:r>
              <a:rPr lang="en-US" smtClean="0"/>
              <a:t>Min Wirelength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819400" y="19812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362200" y="32004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581400" y="1752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191000" y="2514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6934200" y="41910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533400" y="1447800"/>
            <a:ext cx="5943600" cy="3886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4038600" y="47244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6781800" y="4724400"/>
            <a:ext cx="295275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7315200" y="4114800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receiver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7300913" y="4572000"/>
            <a:ext cx="113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driver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2362200" y="25908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4191000" y="2743200"/>
            <a:ext cx="0" cy="1981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17"/>
          <p:cNvSpPr>
            <a:spLocks noChangeShapeType="1"/>
          </p:cNvSpPr>
          <p:nvPr/>
        </p:nvSpPr>
        <p:spPr bwMode="auto">
          <a:xfrm flipV="1">
            <a:off x="2438400" y="2209800"/>
            <a:ext cx="38100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18"/>
          <p:cNvSpPr>
            <a:spLocks noChangeShapeType="1"/>
          </p:cNvSpPr>
          <p:nvPr/>
        </p:nvSpPr>
        <p:spPr bwMode="auto">
          <a:xfrm flipV="1">
            <a:off x="2438400" y="2819400"/>
            <a:ext cx="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Freeform 19"/>
          <p:cNvSpPr>
            <a:spLocks/>
          </p:cNvSpPr>
          <p:nvPr/>
        </p:nvSpPr>
        <p:spPr bwMode="auto">
          <a:xfrm>
            <a:off x="2093913" y="1597025"/>
            <a:ext cx="2511425" cy="3305175"/>
          </a:xfrm>
          <a:custGeom>
            <a:avLst/>
            <a:gdLst>
              <a:gd name="T0" fmla="*/ 2346325 w 1582"/>
              <a:gd name="T1" fmla="*/ 3305175 h 2082"/>
              <a:gd name="T2" fmla="*/ 2357438 w 1582"/>
              <a:gd name="T3" fmla="*/ 2522538 h 2082"/>
              <a:gd name="T4" fmla="*/ 2478088 w 1582"/>
              <a:gd name="T5" fmla="*/ 1411288 h 2082"/>
              <a:gd name="T6" fmla="*/ 2400300 w 1582"/>
              <a:gd name="T7" fmla="*/ 936625 h 2082"/>
              <a:gd name="T8" fmla="*/ 2192338 w 1582"/>
              <a:gd name="T9" fmla="*/ 606425 h 2082"/>
              <a:gd name="T10" fmla="*/ 2114550 w 1582"/>
              <a:gd name="T11" fmla="*/ 506413 h 2082"/>
              <a:gd name="T12" fmla="*/ 2047875 w 1582"/>
              <a:gd name="T13" fmla="*/ 407988 h 2082"/>
              <a:gd name="T14" fmla="*/ 1795463 w 1582"/>
              <a:gd name="T15" fmla="*/ 165100 h 2082"/>
              <a:gd name="T16" fmla="*/ 1641475 w 1582"/>
              <a:gd name="T17" fmla="*/ 22225 h 2082"/>
              <a:gd name="T18" fmla="*/ 1574800 w 1582"/>
              <a:gd name="T19" fmla="*/ 0 h 2082"/>
              <a:gd name="T20" fmla="*/ 881063 w 1582"/>
              <a:gd name="T21" fmla="*/ 11113 h 2082"/>
              <a:gd name="T22" fmla="*/ 814388 w 1582"/>
              <a:gd name="T23" fmla="*/ 44450 h 2082"/>
              <a:gd name="T24" fmla="*/ 747713 w 1582"/>
              <a:gd name="T25" fmla="*/ 66675 h 2082"/>
              <a:gd name="T26" fmla="*/ 330200 w 1582"/>
              <a:gd name="T27" fmla="*/ 385763 h 2082"/>
              <a:gd name="T28" fmla="*/ 207963 w 1582"/>
              <a:gd name="T29" fmla="*/ 517525 h 2082"/>
              <a:gd name="T30" fmla="*/ 76200 w 1582"/>
              <a:gd name="T31" fmla="*/ 727075 h 2082"/>
              <a:gd name="T32" fmla="*/ 53975 w 1582"/>
              <a:gd name="T33" fmla="*/ 771525 h 2082"/>
              <a:gd name="T34" fmla="*/ 31750 w 1582"/>
              <a:gd name="T35" fmla="*/ 838200 h 2082"/>
              <a:gd name="T36" fmla="*/ 0 w 1582"/>
              <a:gd name="T37" fmla="*/ 1277938 h 2082"/>
              <a:gd name="T38" fmla="*/ 20638 w 1582"/>
              <a:gd name="T39" fmla="*/ 1619250 h 208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82" h="2082">
                <a:moveTo>
                  <a:pt x="1478" y="2082"/>
                </a:moveTo>
                <a:cubicBezTo>
                  <a:pt x="1480" y="1918"/>
                  <a:pt x="1482" y="1753"/>
                  <a:pt x="1485" y="1589"/>
                </a:cubicBezTo>
                <a:cubicBezTo>
                  <a:pt x="1489" y="1349"/>
                  <a:pt x="1482" y="1116"/>
                  <a:pt x="1561" y="889"/>
                </a:cubicBezTo>
                <a:cubicBezTo>
                  <a:pt x="1558" y="814"/>
                  <a:pt x="1582" y="660"/>
                  <a:pt x="1512" y="590"/>
                </a:cubicBezTo>
                <a:cubicBezTo>
                  <a:pt x="1490" y="524"/>
                  <a:pt x="1438" y="422"/>
                  <a:pt x="1381" y="382"/>
                </a:cubicBezTo>
                <a:cubicBezTo>
                  <a:pt x="1348" y="315"/>
                  <a:pt x="1393" y="399"/>
                  <a:pt x="1332" y="319"/>
                </a:cubicBezTo>
                <a:cubicBezTo>
                  <a:pt x="1318" y="300"/>
                  <a:pt x="1308" y="275"/>
                  <a:pt x="1290" y="257"/>
                </a:cubicBezTo>
                <a:cubicBezTo>
                  <a:pt x="1239" y="205"/>
                  <a:pt x="1183" y="156"/>
                  <a:pt x="1131" y="104"/>
                </a:cubicBezTo>
                <a:cubicBezTo>
                  <a:pt x="1102" y="75"/>
                  <a:pt x="1072" y="33"/>
                  <a:pt x="1034" y="14"/>
                </a:cubicBezTo>
                <a:cubicBezTo>
                  <a:pt x="1021" y="7"/>
                  <a:pt x="992" y="0"/>
                  <a:pt x="992" y="0"/>
                </a:cubicBezTo>
                <a:cubicBezTo>
                  <a:pt x="846" y="2"/>
                  <a:pt x="701" y="3"/>
                  <a:pt x="555" y="7"/>
                </a:cubicBezTo>
                <a:cubicBezTo>
                  <a:pt x="534" y="8"/>
                  <a:pt x="531" y="20"/>
                  <a:pt x="513" y="28"/>
                </a:cubicBezTo>
                <a:cubicBezTo>
                  <a:pt x="500" y="34"/>
                  <a:pt x="471" y="42"/>
                  <a:pt x="471" y="42"/>
                </a:cubicBezTo>
                <a:cubicBezTo>
                  <a:pt x="379" y="105"/>
                  <a:pt x="293" y="172"/>
                  <a:pt x="208" y="243"/>
                </a:cubicBezTo>
                <a:cubicBezTo>
                  <a:pt x="180" y="266"/>
                  <a:pt x="157" y="301"/>
                  <a:pt x="131" y="326"/>
                </a:cubicBezTo>
                <a:cubicBezTo>
                  <a:pt x="98" y="358"/>
                  <a:pt x="73" y="421"/>
                  <a:pt x="48" y="458"/>
                </a:cubicBezTo>
                <a:cubicBezTo>
                  <a:pt x="42" y="467"/>
                  <a:pt x="38" y="476"/>
                  <a:pt x="34" y="486"/>
                </a:cubicBezTo>
                <a:cubicBezTo>
                  <a:pt x="29" y="500"/>
                  <a:pt x="20" y="528"/>
                  <a:pt x="20" y="528"/>
                </a:cubicBezTo>
                <a:cubicBezTo>
                  <a:pt x="16" y="623"/>
                  <a:pt x="14" y="712"/>
                  <a:pt x="0" y="805"/>
                </a:cubicBezTo>
                <a:cubicBezTo>
                  <a:pt x="2" y="855"/>
                  <a:pt x="13" y="959"/>
                  <a:pt x="13" y="102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20"/>
          <p:cNvSpPr>
            <a:spLocks noChangeArrowheads="1"/>
          </p:cNvSpPr>
          <p:nvPr/>
        </p:nvSpPr>
        <p:spPr bwMode="auto">
          <a:xfrm>
            <a:off x="2057400" y="3048000"/>
            <a:ext cx="685800" cy="533400"/>
          </a:xfrm>
          <a:prstGeom prst="ellipse">
            <a:avLst/>
          </a:prstGeom>
          <a:noFill/>
          <a:ln w="15875" cap="rnd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Text Box 21"/>
          <p:cNvSpPr txBox="1">
            <a:spLocks noChangeArrowheads="1"/>
          </p:cNvSpPr>
          <p:nvPr/>
        </p:nvSpPr>
        <p:spPr bwMode="auto">
          <a:xfrm>
            <a:off x="835025" y="4241800"/>
            <a:ext cx="1666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Large delay</a:t>
            </a:r>
          </a:p>
          <a:p>
            <a:r>
              <a:rPr lang="en-US" sz="2000"/>
              <a:t>to receiver</a:t>
            </a:r>
          </a:p>
        </p:txBody>
      </p:sp>
      <p:sp>
        <p:nvSpPr>
          <p:cNvPr id="51220" name="Line 23"/>
          <p:cNvSpPr>
            <a:spLocks noChangeShapeType="1"/>
          </p:cNvSpPr>
          <p:nvPr/>
        </p:nvSpPr>
        <p:spPr bwMode="auto">
          <a:xfrm flipH="1">
            <a:off x="1676400" y="3505200"/>
            <a:ext cx="533400" cy="762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6"/>
          <p:cNvSpPr>
            <a:spLocks noChangeShapeType="1"/>
          </p:cNvSpPr>
          <p:nvPr/>
        </p:nvSpPr>
        <p:spPr bwMode="auto">
          <a:xfrm>
            <a:off x="3581400" y="2209800"/>
            <a:ext cx="6096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7"/>
          <p:cNvSpPr>
            <a:spLocks noChangeShapeType="1"/>
          </p:cNvSpPr>
          <p:nvPr/>
        </p:nvSpPr>
        <p:spPr bwMode="auto">
          <a:xfrm flipV="1">
            <a:off x="2895600" y="2209800"/>
            <a:ext cx="6858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8"/>
          <p:cNvSpPr>
            <a:spLocks noChangeShapeType="1"/>
          </p:cNvSpPr>
          <p:nvPr/>
        </p:nvSpPr>
        <p:spPr bwMode="auto">
          <a:xfrm>
            <a:off x="3581400" y="1981200"/>
            <a:ext cx="0" cy="228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</a:t>
            </a:r>
            <a:br>
              <a:rPr lang="en-US" smtClean="0"/>
            </a:br>
            <a:r>
              <a:rPr lang="en-US" smtClean="0"/>
              <a:t>Better Timing – Worse Wirelength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2819400" y="19812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362200" y="32004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581400" y="1752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4191000" y="2514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934200" y="41910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33400" y="1447800"/>
            <a:ext cx="5943600" cy="3886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4038600" y="47244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6781800" y="4724400"/>
            <a:ext cx="295275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315200" y="4114800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receiver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300913" y="4572000"/>
            <a:ext cx="113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driver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2362200" y="25908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4191000" y="2743200"/>
            <a:ext cx="0" cy="1981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657600" y="1981200"/>
            <a:ext cx="533400" cy="533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Line 18"/>
          <p:cNvSpPr>
            <a:spLocks noChangeShapeType="1"/>
          </p:cNvSpPr>
          <p:nvPr/>
        </p:nvSpPr>
        <p:spPr bwMode="auto">
          <a:xfrm flipV="1">
            <a:off x="2438400" y="2819400"/>
            <a:ext cx="0" cy="381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Line 19"/>
          <p:cNvSpPr>
            <a:spLocks noChangeShapeType="1"/>
          </p:cNvSpPr>
          <p:nvPr/>
        </p:nvSpPr>
        <p:spPr bwMode="auto">
          <a:xfrm>
            <a:off x="2438400" y="3352800"/>
            <a:ext cx="17526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Line 20"/>
          <p:cNvSpPr>
            <a:spLocks noChangeShapeType="1"/>
          </p:cNvSpPr>
          <p:nvPr/>
        </p:nvSpPr>
        <p:spPr bwMode="auto">
          <a:xfrm flipH="1">
            <a:off x="2819400" y="2209800"/>
            <a:ext cx="0" cy="1143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– Min Wirelength Topology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743200" y="1371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447800" y="24384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943600" y="36576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953000" y="42672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533400" y="1143000"/>
            <a:ext cx="6172200" cy="3886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11"/>
          <p:cNvSpPr>
            <a:spLocks noChangeShapeType="1"/>
          </p:cNvSpPr>
          <p:nvPr/>
        </p:nvSpPr>
        <p:spPr bwMode="auto">
          <a:xfrm>
            <a:off x="1524000" y="2590800"/>
            <a:ext cx="12192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3"/>
          <p:cNvSpPr>
            <a:spLocks noChangeShapeType="1"/>
          </p:cNvSpPr>
          <p:nvPr/>
        </p:nvSpPr>
        <p:spPr bwMode="auto">
          <a:xfrm>
            <a:off x="4953000" y="3733800"/>
            <a:ext cx="9906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4"/>
          <p:cNvSpPr>
            <a:spLocks noChangeShapeType="1"/>
          </p:cNvSpPr>
          <p:nvPr/>
        </p:nvSpPr>
        <p:spPr bwMode="auto">
          <a:xfrm>
            <a:off x="2743200" y="2590800"/>
            <a:ext cx="914400" cy="609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5"/>
          <p:cNvSpPr>
            <a:spLocks noChangeShapeType="1"/>
          </p:cNvSpPr>
          <p:nvPr/>
        </p:nvSpPr>
        <p:spPr bwMode="auto">
          <a:xfrm flipV="1">
            <a:off x="2743200" y="1600200"/>
            <a:ext cx="0" cy="990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6"/>
          <p:cNvSpPr>
            <a:spLocks noChangeShapeType="1"/>
          </p:cNvSpPr>
          <p:nvPr/>
        </p:nvSpPr>
        <p:spPr bwMode="auto">
          <a:xfrm>
            <a:off x="3733800" y="3276600"/>
            <a:ext cx="1219200" cy="457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9"/>
          <p:cNvSpPr>
            <a:spLocks noChangeArrowheads="1"/>
          </p:cNvSpPr>
          <p:nvPr/>
        </p:nvSpPr>
        <p:spPr bwMode="auto">
          <a:xfrm>
            <a:off x="7010400" y="4191000"/>
            <a:ext cx="76200" cy="228600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AutoShape 20"/>
          <p:cNvSpPr>
            <a:spLocks noChangeArrowheads="1"/>
          </p:cNvSpPr>
          <p:nvPr/>
        </p:nvSpPr>
        <p:spPr bwMode="auto">
          <a:xfrm>
            <a:off x="6934200" y="4724400"/>
            <a:ext cx="295275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Text Box 21"/>
          <p:cNvSpPr txBox="1">
            <a:spLocks noChangeArrowheads="1"/>
          </p:cNvSpPr>
          <p:nvPr/>
        </p:nvSpPr>
        <p:spPr bwMode="auto">
          <a:xfrm>
            <a:off x="7315200" y="4114800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receiver</a:t>
            </a:r>
          </a:p>
        </p:txBody>
      </p:sp>
      <p:sp>
        <p:nvSpPr>
          <p:cNvPr id="8209" name="Text Box 22"/>
          <p:cNvSpPr txBox="1">
            <a:spLocks noChangeArrowheads="1"/>
          </p:cNvSpPr>
          <p:nvPr/>
        </p:nvSpPr>
        <p:spPr bwMode="auto">
          <a:xfrm>
            <a:off x="7300913" y="4572000"/>
            <a:ext cx="1135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508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r>
              <a:rPr lang="en-US" sz="2000"/>
              <a:t>: driver</a:t>
            </a:r>
          </a:p>
        </p:txBody>
      </p:sp>
      <p:sp>
        <p:nvSpPr>
          <p:cNvPr id="8210" name="AutoShape 23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Definitions and basic algorithms</a:t>
            </a:r>
          </a:p>
          <a:p>
            <a:pPr lvl="1" eaLnBrk="1" hangingPunct="1"/>
            <a:r>
              <a:rPr lang="en-US" dirty="0" smtClean="0"/>
              <a:t>Minimum Spanning Trees (MST)</a:t>
            </a:r>
          </a:p>
          <a:p>
            <a:pPr lvl="1" eaLnBrk="1" hangingPunct="1"/>
            <a:r>
              <a:rPr lang="en-US" dirty="0" smtClean="0"/>
              <a:t>Steiner Trees</a:t>
            </a:r>
          </a:p>
          <a:p>
            <a:pPr lvl="1" eaLnBrk="1" hangingPunct="1"/>
            <a:r>
              <a:rPr lang="en-US" dirty="0" smtClean="0"/>
              <a:t>Rectilinear Steiner Trees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Wirelength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timing tradeoff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Minimum Spanning Tree (MST)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Consider a connected graph G = (V, E)</a:t>
            </a:r>
          </a:p>
          <a:p>
            <a:pPr lvl="1" eaLnBrk="1" hangingPunct="1"/>
            <a:r>
              <a:rPr lang="en-US" smtClean="0"/>
              <a:t>V: terminals</a:t>
            </a:r>
          </a:p>
          <a:p>
            <a:pPr lvl="1" eaLnBrk="1" hangingPunct="1"/>
            <a:r>
              <a:rPr lang="en-US" smtClean="0"/>
              <a:t>E: potential connections between terminals</a:t>
            </a:r>
          </a:p>
          <a:p>
            <a:pPr lvl="1" eaLnBrk="1" hangingPunct="1"/>
            <a:r>
              <a:rPr lang="en-US" smtClean="0"/>
              <a:t>w(e): wirelength of edge 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MST: The set of edges E</a:t>
            </a:r>
            <a:r>
              <a:rPr lang="en-US" baseline="-25000" smtClean="0"/>
              <a:t>T</a:t>
            </a:r>
            <a:r>
              <a:rPr lang="en-US" smtClean="0"/>
              <a:t> such that:</a:t>
            </a:r>
          </a:p>
          <a:p>
            <a:pPr lvl="1" eaLnBrk="1" hangingPunct="1"/>
            <a:r>
              <a:rPr lang="en-US" smtClean="0"/>
              <a:t>E</a:t>
            </a:r>
            <a:r>
              <a:rPr lang="en-US" baseline="-25000" smtClean="0"/>
              <a:t>T</a:t>
            </a:r>
            <a:r>
              <a:rPr lang="en-US" smtClean="0"/>
              <a:t> is a subset of E</a:t>
            </a:r>
          </a:p>
          <a:p>
            <a:pPr lvl="1" eaLnBrk="1" hangingPunct="1"/>
            <a:r>
              <a:rPr lang="en-US" smtClean="0"/>
              <a:t>The graph T = (V, E</a:t>
            </a:r>
            <a:r>
              <a:rPr lang="en-US" baseline="-25000" smtClean="0"/>
              <a:t>T</a:t>
            </a:r>
            <a:r>
              <a:rPr lang="en-US" smtClean="0"/>
              <a:t>) is connected</a:t>
            </a:r>
          </a:p>
          <a:p>
            <a:pPr lvl="1" eaLnBrk="1" hangingPunct="1"/>
            <a:r>
              <a:rPr lang="en-US" smtClean="0"/>
              <a:t>The total edge weight of E</a:t>
            </a:r>
            <a:r>
              <a:rPr lang="en-US" baseline="-25000" smtClean="0"/>
              <a:t>T</a:t>
            </a:r>
            <a:r>
              <a:rPr lang="en-US" smtClean="0"/>
              <a:t> is minimum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MST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8400" y="1600200"/>
            <a:ext cx="27432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5 vertices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10 edges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Weight of edge e is the Manhattan distance of 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What is the MST?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724400" y="2743200"/>
            <a:ext cx="74613" cy="25082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371600" y="2819400"/>
            <a:ext cx="74613" cy="25082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2590800" y="4495800"/>
            <a:ext cx="74613" cy="25082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2667000" y="1905000"/>
            <a:ext cx="74613" cy="25082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4648200" y="4724400"/>
            <a:ext cx="74613" cy="25082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/>
          <p:cNvSpPr>
            <a:spLocks noChangeShapeType="1"/>
          </p:cNvSpPr>
          <p:nvPr/>
        </p:nvSpPr>
        <p:spPr bwMode="auto">
          <a:xfrm flipV="1">
            <a:off x="1447800" y="2133600"/>
            <a:ext cx="1219200" cy="7620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/>
          <p:cNvSpPr>
            <a:spLocks noChangeShapeType="1"/>
          </p:cNvSpPr>
          <p:nvPr/>
        </p:nvSpPr>
        <p:spPr bwMode="auto">
          <a:xfrm>
            <a:off x="2667000" y="4572000"/>
            <a:ext cx="1981200" cy="2286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2743200" y="2133600"/>
            <a:ext cx="1981200" cy="8382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 flipV="1">
            <a:off x="2667000" y="2971800"/>
            <a:ext cx="2057400" cy="16002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1447800" y="2971800"/>
            <a:ext cx="1143000" cy="16002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 flipV="1">
            <a:off x="1447800" y="2971800"/>
            <a:ext cx="3276600" cy="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8"/>
          <p:cNvSpPr>
            <a:spLocks noChangeShapeType="1"/>
          </p:cNvSpPr>
          <p:nvPr/>
        </p:nvSpPr>
        <p:spPr bwMode="auto">
          <a:xfrm flipV="1">
            <a:off x="2667000" y="2133600"/>
            <a:ext cx="0" cy="23622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>
            <a:off x="1447800" y="2971800"/>
            <a:ext cx="3200400" cy="18288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20"/>
          <p:cNvSpPr>
            <a:spLocks noChangeShapeType="1"/>
          </p:cNvSpPr>
          <p:nvPr/>
        </p:nvSpPr>
        <p:spPr bwMode="auto">
          <a:xfrm flipV="1">
            <a:off x="4724400" y="3048000"/>
            <a:ext cx="0" cy="16764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21"/>
          <p:cNvSpPr>
            <a:spLocks noChangeShapeType="1"/>
          </p:cNvSpPr>
          <p:nvPr/>
        </p:nvSpPr>
        <p:spPr bwMode="auto">
          <a:xfrm>
            <a:off x="2743200" y="2133600"/>
            <a:ext cx="1905000" cy="25908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MST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8400" y="1600200"/>
            <a:ext cx="28956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The edge set E</a:t>
            </a:r>
            <a:r>
              <a:rPr lang="en-US" sz="2000" baseline="-25000" smtClean="0"/>
              <a:t>T</a:t>
            </a:r>
            <a:r>
              <a:rPr lang="en-US" sz="2000" smtClean="0"/>
              <a:t>:</a:t>
            </a:r>
          </a:p>
          <a:p>
            <a:pPr lvl="1" eaLnBrk="1" hangingPunct="1"/>
            <a:r>
              <a:rPr lang="en-US" sz="1800" smtClean="0"/>
              <a:t>W(E</a:t>
            </a:r>
            <a:r>
              <a:rPr lang="en-US" sz="1800" baseline="-25000" smtClean="0"/>
              <a:t>T</a:t>
            </a:r>
            <a:r>
              <a:rPr lang="en-US" sz="1800" smtClean="0"/>
              <a:t>) is minimum</a:t>
            </a:r>
          </a:p>
          <a:p>
            <a:pPr lvl="1" eaLnBrk="1" hangingPunct="1"/>
            <a:r>
              <a:rPr lang="en-US" sz="1800" smtClean="0"/>
              <a:t>T = (V, E</a:t>
            </a:r>
            <a:r>
              <a:rPr lang="en-US" sz="1800" baseline="-25000" smtClean="0"/>
              <a:t>T</a:t>
            </a:r>
            <a:r>
              <a:rPr lang="en-US" sz="1800" smtClean="0"/>
              <a:t>) is still connected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Note: T = (V, E</a:t>
            </a:r>
            <a:r>
              <a:rPr lang="en-US" sz="2000" baseline="-25000" smtClean="0"/>
              <a:t>T</a:t>
            </a:r>
            <a:r>
              <a:rPr lang="en-US" sz="2000" smtClean="0"/>
              <a:t>) must contain n vertices and n-1 edges.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724400" y="2743200"/>
            <a:ext cx="74613" cy="25082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371600" y="2819400"/>
            <a:ext cx="74613" cy="25082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590800" y="4495800"/>
            <a:ext cx="74613" cy="25082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57200" y="1524000"/>
            <a:ext cx="5638800" cy="4267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667000" y="1905000"/>
            <a:ext cx="74613" cy="25082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648200" y="4724400"/>
            <a:ext cx="74613" cy="250825"/>
          </a:xfrm>
          <a:prstGeom prst="rect">
            <a:avLst/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1447800" y="2133600"/>
            <a:ext cx="1219200" cy="7620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667000" y="4572000"/>
            <a:ext cx="1981200" cy="2286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743200" y="2133600"/>
            <a:ext cx="1981200" cy="8382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2667000" y="2971800"/>
            <a:ext cx="2057400" cy="16002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1447800" y="2971800"/>
            <a:ext cx="1143000" cy="16002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1447800" y="2971800"/>
            <a:ext cx="3276600" cy="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2667000" y="2133600"/>
            <a:ext cx="0" cy="23622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1447800" y="2971800"/>
            <a:ext cx="3200400" cy="18288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V="1">
            <a:off x="4724400" y="3048000"/>
            <a:ext cx="0" cy="16764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2743200" y="2133600"/>
            <a:ext cx="1905000" cy="2590800"/>
          </a:xfrm>
          <a:prstGeom prst="line">
            <a:avLst/>
          </a:prstGeom>
          <a:noFill/>
          <a:ln w="50800" cap="rnd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9881-92B6-4702-B6C2-3229029AE0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1238</Words>
  <Application>Microsoft Macintosh PowerPoint</Application>
  <PresentationFormat>On-screen Show (4:3)</PresentationFormat>
  <Paragraphs>318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Verdana</vt:lpstr>
      <vt:lpstr>Wingdings</vt:lpstr>
      <vt:lpstr>Arial</vt:lpstr>
      <vt:lpstr>Office Theme</vt:lpstr>
      <vt:lpstr>Routing Topology Algorithms</vt:lpstr>
      <vt:lpstr>Introduction</vt:lpstr>
      <vt:lpstr>Example</vt:lpstr>
      <vt:lpstr>Example – Star topology (suboptimal)</vt:lpstr>
      <vt:lpstr>Example – Min Wirelength Topology</vt:lpstr>
      <vt:lpstr>Outline</vt:lpstr>
      <vt:lpstr>Minimum Spanning Tree (MST)</vt:lpstr>
      <vt:lpstr>MST Example</vt:lpstr>
      <vt:lpstr>MST Example</vt:lpstr>
      <vt:lpstr>Kruskal’s MST Algorithm</vt:lpstr>
      <vt:lpstr>Kruskal’s MST Algorithm - Example</vt:lpstr>
      <vt:lpstr>Kruskal’s MST Algorithm – Example Step 1</vt:lpstr>
      <vt:lpstr>Kruskal’s MST Algorithm - Example Step 2</vt:lpstr>
      <vt:lpstr>Kruskal’s MST Algorithm – Example Step 3</vt:lpstr>
      <vt:lpstr>Kruskal’s MST Algorithm – Example Step 4</vt:lpstr>
      <vt:lpstr>Kruskal’s MST Algorithm – Example Step 5</vt:lpstr>
      <vt:lpstr>Kruskal’s MST Algorithm – Example Step 6</vt:lpstr>
      <vt:lpstr>Kruskal’s MST Algorithm – Example Step 7</vt:lpstr>
      <vt:lpstr>Prim’s MST Algorithm</vt:lpstr>
      <vt:lpstr>Prim’s MST Algorithm - Example</vt:lpstr>
      <vt:lpstr>Prim’s MST Algorithm - Example</vt:lpstr>
      <vt:lpstr>Prim’s MST Algorithm - Example</vt:lpstr>
      <vt:lpstr>Prim’s MST Algorithm - Example</vt:lpstr>
      <vt:lpstr>Prim’s MST Algorithm - Example</vt:lpstr>
      <vt:lpstr>Prim’s MST Algorithm - Example</vt:lpstr>
      <vt:lpstr>Prim’s MST Algorithm - Example</vt:lpstr>
      <vt:lpstr>Prim’s MST Algorithm - Example</vt:lpstr>
      <vt:lpstr>MST – Summary</vt:lpstr>
      <vt:lpstr>Steiner Trees</vt:lpstr>
      <vt:lpstr>Rectilinear Steiner Trees</vt:lpstr>
      <vt:lpstr>Steiner Tree Algorithms</vt:lpstr>
      <vt:lpstr>FLUTE for Steiner Tree Generation Example</vt:lpstr>
      <vt:lpstr>FLUTE for Steiner Tree Generation Example</vt:lpstr>
      <vt:lpstr>FLUTE for Steiner Tree Generation Example</vt:lpstr>
      <vt:lpstr>FLUTE for Steiner Tree Generation Example</vt:lpstr>
      <vt:lpstr>FLUTE for Steiner Tree Generation Example</vt:lpstr>
      <vt:lpstr>FLUTE for Steiner Tree Generation Example</vt:lpstr>
      <vt:lpstr>FLUTE for Steiner Tree Generation Example</vt:lpstr>
      <vt:lpstr>FLUTE for Steiner Tree Generation Example</vt:lpstr>
      <vt:lpstr>FLUTE for Steiner Tree Generation Example</vt:lpstr>
      <vt:lpstr>FLUTE for Steiner Tree Generation</vt:lpstr>
      <vt:lpstr>FLUTE for Steiner Tree Generation Example</vt:lpstr>
      <vt:lpstr>FLUTE for Steiner Tree Generation Example</vt:lpstr>
      <vt:lpstr>Cost Metrics</vt:lpstr>
      <vt:lpstr>Example Wirelength/Timing Tradeoff</vt:lpstr>
      <vt:lpstr>Example Min Wirelength</vt:lpstr>
      <vt:lpstr>Example Min Wirelength</vt:lpstr>
      <vt:lpstr>Example Better Timing – Worse Wirelength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Topology Algorithms</dc:title>
  <dc:creator>Ozdal, Mustafa</dc:creator>
  <cp:lastModifiedBy>Mustafa Ozdal</cp:lastModifiedBy>
  <cp:revision>13</cp:revision>
  <dcterms:created xsi:type="dcterms:W3CDTF">2012-11-04T20:08:47Z</dcterms:created>
  <dcterms:modified xsi:type="dcterms:W3CDTF">2015-10-26T17:48:23Z</dcterms:modified>
</cp:coreProperties>
</file>